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mov" ContentType="video/quicktime"/>
  <Default Extension="rels" ContentType="application/vnd.openxmlformats-package.relationships+xml"/>
  <Default Extension="xml" ContentType="application/xml"/>
  <Default Extension="wdp" ContentType="image/vnd.ms-photo"/>
  <Default Extension="tif" ContentType="image/tiff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  <p:sldMasterId id="2147483684" r:id="rId2"/>
    <p:sldMasterId id="2147483696" r:id="rId3"/>
    <p:sldMasterId id="2147483720" r:id="rId4"/>
    <p:sldMasterId id="2147483732" r:id="rId5"/>
    <p:sldMasterId id="2147483744" r:id="rId6"/>
    <p:sldMasterId id="2147483756" r:id="rId7"/>
    <p:sldMasterId id="2147483768" r:id="rId8"/>
    <p:sldMasterId id="2147483804" r:id="rId9"/>
    <p:sldMasterId id="2147483816" r:id="rId10"/>
  </p:sldMasterIdLst>
  <p:notesMasterIdLst>
    <p:notesMasterId r:id="rId83"/>
  </p:notesMasterIdLst>
  <p:sldIdLst>
    <p:sldId id="257" r:id="rId11"/>
    <p:sldId id="311" r:id="rId12"/>
    <p:sldId id="312" r:id="rId13"/>
    <p:sldId id="313" r:id="rId14"/>
    <p:sldId id="314" r:id="rId15"/>
    <p:sldId id="303" r:id="rId16"/>
    <p:sldId id="304" r:id="rId17"/>
    <p:sldId id="305" r:id="rId18"/>
    <p:sldId id="306" r:id="rId19"/>
    <p:sldId id="307" r:id="rId20"/>
    <p:sldId id="308" r:id="rId21"/>
    <p:sldId id="310" r:id="rId22"/>
    <p:sldId id="347" r:id="rId23"/>
    <p:sldId id="349" r:id="rId24"/>
    <p:sldId id="346" r:id="rId25"/>
    <p:sldId id="325" r:id="rId26"/>
    <p:sldId id="351" r:id="rId27"/>
    <p:sldId id="326" r:id="rId28"/>
    <p:sldId id="327" r:id="rId29"/>
    <p:sldId id="265" r:id="rId30"/>
    <p:sldId id="348" r:id="rId31"/>
    <p:sldId id="317" r:id="rId32"/>
    <p:sldId id="352" r:id="rId33"/>
    <p:sldId id="318" r:id="rId34"/>
    <p:sldId id="320" r:id="rId35"/>
    <p:sldId id="267" r:id="rId36"/>
    <p:sldId id="322" r:id="rId37"/>
    <p:sldId id="268" r:id="rId38"/>
    <p:sldId id="269" r:id="rId39"/>
    <p:sldId id="270" r:id="rId40"/>
    <p:sldId id="271" r:id="rId41"/>
    <p:sldId id="272" r:id="rId42"/>
    <p:sldId id="273" r:id="rId43"/>
    <p:sldId id="274" r:id="rId44"/>
    <p:sldId id="275" r:id="rId45"/>
    <p:sldId id="323" r:id="rId46"/>
    <p:sldId id="277" r:id="rId47"/>
    <p:sldId id="324" r:id="rId48"/>
    <p:sldId id="278" r:id="rId49"/>
    <p:sldId id="328" r:id="rId50"/>
    <p:sldId id="329" r:id="rId51"/>
    <p:sldId id="330" r:id="rId52"/>
    <p:sldId id="331" r:id="rId53"/>
    <p:sldId id="332" r:id="rId54"/>
    <p:sldId id="282" r:id="rId55"/>
    <p:sldId id="333" r:id="rId56"/>
    <p:sldId id="283" r:id="rId57"/>
    <p:sldId id="284" r:id="rId58"/>
    <p:sldId id="285" r:id="rId59"/>
    <p:sldId id="286" r:id="rId60"/>
    <p:sldId id="334" r:id="rId61"/>
    <p:sldId id="287" r:id="rId62"/>
    <p:sldId id="289" r:id="rId63"/>
    <p:sldId id="290" r:id="rId64"/>
    <p:sldId id="291" r:id="rId65"/>
    <p:sldId id="292" r:id="rId66"/>
    <p:sldId id="293" r:id="rId67"/>
    <p:sldId id="336" r:id="rId68"/>
    <p:sldId id="337" r:id="rId69"/>
    <p:sldId id="343" r:id="rId70"/>
    <p:sldId id="344" r:id="rId71"/>
    <p:sldId id="294" r:id="rId72"/>
    <p:sldId id="295" r:id="rId73"/>
    <p:sldId id="296" r:id="rId74"/>
    <p:sldId id="297" r:id="rId75"/>
    <p:sldId id="300" r:id="rId76"/>
    <p:sldId id="298" r:id="rId77"/>
    <p:sldId id="299" r:id="rId78"/>
    <p:sldId id="353" r:id="rId79"/>
    <p:sldId id="341" r:id="rId80"/>
    <p:sldId id="301" r:id="rId81"/>
    <p:sldId id="342" r:id="rId82"/>
  </p:sldIdLst>
  <p:sldSz cx="9906000" cy="6858000" type="A4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459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300"/>
    <a:srgbClr val="00FA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35"/>
    <p:restoredTop sz="94607"/>
  </p:normalViewPr>
  <p:slideViewPr>
    <p:cSldViewPr snapToGrid="0" snapToObjects="1" showGuides="1">
      <p:cViewPr varScale="1">
        <p:scale>
          <a:sx n="124" d="100"/>
          <a:sy n="124" d="100"/>
        </p:scale>
        <p:origin x="280" y="168"/>
      </p:cViewPr>
      <p:guideLst>
        <p:guide orient="horz" pos="2160"/>
        <p:guide pos="459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6.xml"/><Relationship Id="rId21" Type="http://schemas.openxmlformats.org/officeDocument/2006/relationships/slide" Target="slides/slide11.xml"/><Relationship Id="rId42" Type="http://schemas.openxmlformats.org/officeDocument/2006/relationships/slide" Target="slides/slide32.xml"/><Relationship Id="rId47" Type="http://schemas.openxmlformats.org/officeDocument/2006/relationships/slide" Target="slides/slide37.xml"/><Relationship Id="rId63" Type="http://schemas.openxmlformats.org/officeDocument/2006/relationships/slide" Target="slides/slide53.xml"/><Relationship Id="rId68" Type="http://schemas.openxmlformats.org/officeDocument/2006/relationships/slide" Target="slides/slide58.xml"/><Relationship Id="rId84" Type="http://schemas.openxmlformats.org/officeDocument/2006/relationships/presProps" Target="presProps.xml"/><Relationship Id="rId16" Type="http://schemas.openxmlformats.org/officeDocument/2006/relationships/slide" Target="slides/slide6.xml"/><Relationship Id="rId11" Type="http://schemas.openxmlformats.org/officeDocument/2006/relationships/slide" Target="slides/slide1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53" Type="http://schemas.openxmlformats.org/officeDocument/2006/relationships/slide" Target="slides/slide43.xml"/><Relationship Id="rId58" Type="http://schemas.openxmlformats.org/officeDocument/2006/relationships/slide" Target="slides/slide48.xml"/><Relationship Id="rId74" Type="http://schemas.openxmlformats.org/officeDocument/2006/relationships/slide" Target="slides/slide64.xml"/><Relationship Id="rId79" Type="http://schemas.openxmlformats.org/officeDocument/2006/relationships/slide" Target="slides/slide69.xml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slide" Target="slides/slide33.xml"/><Relationship Id="rId48" Type="http://schemas.openxmlformats.org/officeDocument/2006/relationships/slide" Target="slides/slide38.xml"/><Relationship Id="rId56" Type="http://schemas.openxmlformats.org/officeDocument/2006/relationships/slide" Target="slides/slide46.xml"/><Relationship Id="rId64" Type="http://schemas.openxmlformats.org/officeDocument/2006/relationships/slide" Target="slides/slide54.xml"/><Relationship Id="rId69" Type="http://schemas.openxmlformats.org/officeDocument/2006/relationships/slide" Target="slides/slide59.xml"/><Relationship Id="rId77" Type="http://schemas.openxmlformats.org/officeDocument/2006/relationships/slide" Target="slides/slide67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1.xml"/><Relationship Id="rId72" Type="http://schemas.openxmlformats.org/officeDocument/2006/relationships/slide" Target="slides/slide62.xml"/><Relationship Id="rId80" Type="http://schemas.openxmlformats.org/officeDocument/2006/relationships/slide" Target="slides/slide70.xml"/><Relationship Id="rId85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46" Type="http://schemas.openxmlformats.org/officeDocument/2006/relationships/slide" Target="slides/slide36.xml"/><Relationship Id="rId59" Type="http://schemas.openxmlformats.org/officeDocument/2006/relationships/slide" Target="slides/slide49.xml"/><Relationship Id="rId67" Type="http://schemas.openxmlformats.org/officeDocument/2006/relationships/slide" Target="slides/slide57.xml"/><Relationship Id="rId20" Type="http://schemas.openxmlformats.org/officeDocument/2006/relationships/slide" Target="slides/slide10.xml"/><Relationship Id="rId41" Type="http://schemas.openxmlformats.org/officeDocument/2006/relationships/slide" Target="slides/slide31.xml"/><Relationship Id="rId54" Type="http://schemas.openxmlformats.org/officeDocument/2006/relationships/slide" Target="slides/slide44.xml"/><Relationship Id="rId62" Type="http://schemas.openxmlformats.org/officeDocument/2006/relationships/slide" Target="slides/slide52.xml"/><Relationship Id="rId70" Type="http://schemas.openxmlformats.org/officeDocument/2006/relationships/slide" Target="slides/slide60.xml"/><Relationship Id="rId75" Type="http://schemas.openxmlformats.org/officeDocument/2006/relationships/slide" Target="slides/slide65.xml"/><Relationship Id="rId83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49" Type="http://schemas.openxmlformats.org/officeDocument/2006/relationships/slide" Target="slides/slide39.xml"/><Relationship Id="rId57" Type="http://schemas.openxmlformats.org/officeDocument/2006/relationships/slide" Target="slides/slide47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21.xml"/><Relationship Id="rId44" Type="http://schemas.openxmlformats.org/officeDocument/2006/relationships/slide" Target="slides/slide34.xml"/><Relationship Id="rId52" Type="http://schemas.openxmlformats.org/officeDocument/2006/relationships/slide" Target="slides/slide42.xml"/><Relationship Id="rId60" Type="http://schemas.openxmlformats.org/officeDocument/2006/relationships/slide" Target="slides/slide50.xml"/><Relationship Id="rId65" Type="http://schemas.openxmlformats.org/officeDocument/2006/relationships/slide" Target="slides/slide55.xml"/><Relationship Id="rId73" Type="http://schemas.openxmlformats.org/officeDocument/2006/relationships/slide" Target="slides/slide63.xml"/><Relationship Id="rId78" Type="http://schemas.openxmlformats.org/officeDocument/2006/relationships/slide" Target="slides/slide68.xml"/><Relationship Id="rId81" Type="http://schemas.openxmlformats.org/officeDocument/2006/relationships/slide" Target="slides/slide71.xml"/><Relationship Id="rId86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39" Type="http://schemas.openxmlformats.org/officeDocument/2006/relationships/slide" Target="slides/slide29.xml"/><Relationship Id="rId34" Type="http://schemas.openxmlformats.org/officeDocument/2006/relationships/slide" Target="slides/slide24.xml"/><Relationship Id="rId50" Type="http://schemas.openxmlformats.org/officeDocument/2006/relationships/slide" Target="slides/slide40.xml"/><Relationship Id="rId55" Type="http://schemas.openxmlformats.org/officeDocument/2006/relationships/slide" Target="slides/slide45.xml"/><Relationship Id="rId76" Type="http://schemas.openxmlformats.org/officeDocument/2006/relationships/slide" Target="slides/slide66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9.xml"/><Relationship Id="rId24" Type="http://schemas.openxmlformats.org/officeDocument/2006/relationships/slide" Target="slides/slide14.xml"/><Relationship Id="rId40" Type="http://schemas.openxmlformats.org/officeDocument/2006/relationships/slide" Target="slides/slide30.xml"/><Relationship Id="rId45" Type="http://schemas.openxmlformats.org/officeDocument/2006/relationships/slide" Target="slides/slide35.xml"/><Relationship Id="rId66" Type="http://schemas.openxmlformats.org/officeDocument/2006/relationships/slide" Target="slides/slide56.xml"/><Relationship Id="rId87" Type="http://schemas.openxmlformats.org/officeDocument/2006/relationships/tableStyles" Target="tableStyles.xml"/><Relationship Id="rId61" Type="http://schemas.openxmlformats.org/officeDocument/2006/relationships/slide" Target="slides/slide51.xml"/><Relationship Id="rId82" Type="http://schemas.openxmlformats.org/officeDocument/2006/relationships/slide" Target="slides/slide72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Macintosh%20HD:Users:Elisa_CMCBI:Desktop:Various:Analysis%20Flow%20on%20going%202013:June%202014:CFUs:CFU-C%20Analysis%20YS%20E9_3.xls" TargetMode="External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Macintosh%20HD:Users:Elisa_CMCBI:Desktop:Various:Analysis%20Flow%20on%20going%202013:June%202014:CFUs:CFU-C%20Analysis%20FL%20E12_3.xls" TargetMode="External"/><Relationship Id="rId1" Type="http://schemas.openxmlformats.org/officeDocument/2006/relationships/themeOverride" Target="../theme/themeOverrid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9190346889351501"/>
          <c:y val="0.20352866404363401"/>
          <c:w val="0.65165627065838505"/>
          <c:h val="0.7319378571132619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'graph fig'!$O$9</c:f>
              <c:strCache>
                <c:ptCount val="1"/>
                <c:pt idx="0">
                  <c:v>E/Mk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1"/>
              </a:solidFill>
            </a:ln>
          </c:spPr>
          <c:invertIfNegative val="0"/>
          <c:errBars>
            <c:errBarType val="both"/>
            <c:errValType val="cust"/>
            <c:noEndCap val="0"/>
            <c:plus>
              <c:numRef>
                <c:f>'graph fig'!$S$10:$S$12</c:f>
                <c:numCache>
                  <c:formatCode>General</c:formatCode>
                  <c:ptCount val="3"/>
                  <c:pt idx="0">
                    <c:v>3.8437893629861497E-2</c:v>
                  </c:pt>
                  <c:pt idx="1">
                    <c:v>3.2717239386129297E-2</c:v>
                  </c:pt>
                  <c:pt idx="2">
                    <c:v>2.8472710314978701E-2</c:v>
                  </c:pt>
                </c:numCache>
              </c:numRef>
            </c:plus>
            <c:minus>
              <c:numRef>
                <c:f>'graph fig'!$S$10:$S$12</c:f>
                <c:numCache>
                  <c:formatCode>General</c:formatCode>
                  <c:ptCount val="3"/>
                  <c:pt idx="0">
                    <c:v>3.8437893629861497E-2</c:v>
                  </c:pt>
                  <c:pt idx="1">
                    <c:v>3.2717239386129297E-2</c:v>
                  </c:pt>
                  <c:pt idx="2">
                    <c:v>2.8472710314978701E-2</c:v>
                  </c:pt>
                </c:numCache>
              </c:numRef>
            </c:minus>
          </c:errBars>
          <c:cat>
            <c:strRef>
              <c:f>'graph fig'!$N$10:$N$12</c:f>
              <c:strCache>
                <c:ptCount val="3"/>
                <c:pt idx="0">
                  <c:v>Unsorted E9 YS</c:v>
                </c:pt>
                <c:pt idx="1">
                  <c:v>AA4.1+</c:v>
                </c:pt>
                <c:pt idx="2">
                  <c:v>AA4.1+ YFP+</c:v>
                </c:pt>
              </c:strCache>
            </c:strRef>
          </c:cat>
          <c:val>
            <c:numRef>
              <c:f>'graph fig'!$O$10:$O$12</c:f>
              <c:numCache>
                <c:formatCode>0.00%</c:formatCode>
                <c:ptCount val="3"/>
                <c:pt idx="0">
                  <c:v>0.129043209699788</c:v>
                </c:pt>
                <c:pt idx="1">
                  <c:v>0.130379183550768</c:v>
                </c:pt>
                <c:pt idx="2">
                  <c:v>0.10247217675407699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EEE-2048-9EFB-FA408CB8B5E9}"/>
            </c:ext>
          </c:extLst>
        </c:ser>
        <c:ser>
          <c:idx val="1"/>
          <c:order val="1"/>
          <c:tx>
            <c:strRef>
              <c:f>'graph fig'!$P$9</c:f>
              <c:strCache>
                <c:ptCount val="1"/>
                <c:pt idx="0">
                  <c:v>G/M/GM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c:spPr>
          <c:invertIfNegative val="0"/>
          <c:errBars>
            <c:errBarType val="both"/>
            <c:errValType val="cust"/>
            <c:noEndCap val="0"/>
            <c:plus>
              <c:numRef>
                <c:f>'graph fig'!$T$10:$T$12</c:f>
                <c:numCache>
                  <c:formatCode>General</c:formatCode>
                  <c:ptCount val="3"/>
                  <c:pt idx="0">
                    <c:v>6.23617827553309E-2</c:v>
                  </c:pt>
                  <c:pt idx="1">
                    <c:v>4.15112474089444E-2</c:v>
                  </c:pt>
                  <c:pt idx="2">
                    <c:v>3.2997700615918397E-2</c:v>
                  </c:pt>
                </c:numCache>
              </c:numRef>
            </c:plus>
            <c:minus>
              <c:numRef>
                <c:f>'graph fig'!$T$10:$T$12</c:f>
                <c:numCache>
                  <c:formatCode>General</c:formatCode>
                  <c:ptCount val="3"/>
                  <c:pt idx="0">
                    <c:v>6.23617827553309E-2</c:v>
                  </c:pt>
                  <c:pt idx="1">
                    <c:v>4.15112474089444E-2</c:v>
                  </c:pt>
                  <c:pt idx="2">
                    <c:v>3.2997700615918397E-2</c:v>
                  </c:pt>
                </c:numCache>
              </c:numRef>
            </c:minus>
          </c:errBars>
          <c:cat>
            <c:strRef>
              <c:f>'graph fig'!$N$10:$N$12</c:f>
              <c:strCache>
                <c:ptCount val="3"/>
                <c:pt idx="0">
                  <c:v>Unsorted E9 YS</c:v>
                </c:pt>
                <c:pt idx="1">
                  <c:v>AA4.1+</c:v>
                </c:pt>
                <c:pt idx="2">
                  <c:v>AA4.1+ YFP+</c:v>
                </c:pt>
              </c:strCache>
            </c:strRef>
          </c:cat>
          <c:val>
            <c:numRef>
              <c:f>'graph fig'!$P$10:$P$12</c:f>
              <c:numCache>
                <c:formatCode>0.00%</c:formatCode>
                <c:ptCount val="3"/>
                <c:pt idx="0">
                  <c:v>0.71894756048828401</c:v>
                </c:pt>
                <c:pt idx="1">
                  <c:v>0.73973779740035495</c:v>
                </c:pt>
                <c:pt idx="2">
                  <c:v>0.79080031270758699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EE-2048-9EFB-FA408CB8B5E9}"/>
            </c:ext>
          </c:extLst>
        </c:ser>
        <c:ser>
          <c:idx val="2"/>
          <c:order val="2"/>
          <c:tx>
            <c:strRef>
              <c:f>'graph fig'!$Q$9</c:f>
              <c:strCache>
                <c:ptCount val="1"/>
                <c:pt idx="0">
                  <c:v>Mix</c:v>
                </c:pt>
              </c:strCache>
            </c:strRef>
          </c:tx>
          <c:spPr>
            <a:solidFill>
              <a:srgbClr val="BF79E6"/>
            </a:solidFill>
            <a:ln w="12700">
              <a:solidFill>
                <a:schemeClr val="tx1"/>
              </a:solidFill>
            </a:ln>
          </c:spPr>
          <c:invertIfNegative val="0"/>
          <c:errBars>
            <c:errBarType val="minus"/>
            <c:errValType val="cust"/>
            <c:noEndCap val="0"/>
            <c:plus>
              <c:numRef>
                <c:f>'graph fig'!$U$10:$U$12</c:f>
                <c:numCache>
                  <c:formatCode>General</c:formatCode>
                  <c:ptCount val="3"/>
                  <c:pt idx="0">
                    <c:v>2.8113023756045099E-2</c:v>
                  </c:pt>
                  <c:pt idx="1">
                    <c:v>2.80581334244814E-2</c:v>
                  </c:pt>
                  <c:pt idx="2">
                    <c:v>1.7156564748476402E-2</c:v>
                  </c:pt>
                </c:numCache>
              </c:numRef>
            </c:plus>
            <c:minus>
              <c:numRef>
                <c:f>'graph fig'!$U$10:$U$12</c:f>
                <c:numCache>
                  <c:formatCode>General</c:formatCode>
                  <c:ptCount val="3"/>
                  <c:pt idx="0">
                    <c:v>2.8113023756045099E-2</c:v>
                  </c:pt>
                  <c:pt idx="1">
                    <c:v>2.80581334244814E-2</c:v>
                  </c:pt>
                  <c:pt idx="2">
                    <c:v>1.7156564748476402E-2</c:v>
                  </c:pt>
                </c:numCache>
              </c:numRef>
            </c:minus>
          </c:errBars>
          <c:cat>
            <c:strRef>
              <c:f>'graph fig'!$N$10:$N$12</c:f>
              <c:strCache>
                <c:ptCount val="3"/>
                <c:pt idx="0">
                  <c:v>Unsorted E9 YS</c:v>
                </c:pt>
                <c:pt idx="1">
                  <c:v>AA4.1+</c:v>
                </c:pt>
                <c:pt idx="2">
                  <c:v>AA4.1+ YFP+</c:v>
                </c:pt>
              </c:strCache>
            </c:strRef>
          </c:cat>
          <c:val>
            <c:numRef>
              <c:f>'graph fig'!$Q$10:$Q$12</c:f>
              <c:numCache>
                <c:formatCode>0.00%</c:formatCode>
                <c:ptCount val="3"/>
                <c:pt idx="0">
                  <c:v>0.15200922981192699</c:v>
                </c:pt>
                <c:pt idx="1">
                  <c:v>0.131486113605495</c:v>
                </c:pt>
                <c:pt idx="2">
                  <c:v>0.12441636468193799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EEE-2048-9EFB-FA408CB8B5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130277104"/>
        <c:axId val="2130657296"/>
      </c:barChart>
      <c:catAx>
        <c:axId val="213027710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one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200">
                <a:latin typeface="Arial"/>
              </a:defRPr>
            </a:pPr>
            <a:endParaRPr lang="fr-FR"/>
          </a:p>
        </c:txPr>
        <c:crossAx val="2130657296"/>
        <c:crosses val="autoZero"/>
        <c:auto val="1"/>
        <c:lblAlgn val="ctr"/>
        <c:lblOffset val="100"/>
        <c:noMultiLvlLbl val="0"/>
      </c:catAx>
      <c:valAx>
        <c:axId val="2130657296"/>
        <c:scaling>
          <c:orientation val="minMax"/>
          <c:max val="1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000" baseline="0">
                <a:latin typeface="Arial"/>
              </a:defRPr>
            </a:pPr>
            <a:endParaRPr lang="fr-FR"/>
          </a:p>
        </c:txPr>
        <c:crossAx val="2130277104"/>
        <c:crosses val="autoZero"/>
        <c:crossBetween val="between"/>
        <c:majorUnit val="0.2"/>
      </c:valAx>
    </c:plotArea>
    <c:plotVisOnly val="1"/>
    <c:dispBlanksAs val="gap"/>
    <c:showDLblsOverMax val="0"/>
  </c:chart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5537675509008"/>
          <c:y val="6.2380549842796097E-2"/>
          <c:w val="0.24466172310985401"/>
          <c:h val="0.85652473536156903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'graph fig'!$N$5</c:f>
              <c:strCache>
                <c:ptCount val="1"/>
                <c:pt idx="0">
                  <c:v>E/Mk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1"/>
              </a:solidFill>
            </a:ln>
          </c:spPr>
          <c:invertIfNegative val="0"/>
          <c:errBars>
            <c:errBarType val="both"/>
            <c:errValType val="cust"/>
            <c:noEndCap val="0"/>
            <c:plus>
              <c:numRef>
                <c:f>'graph fig'!$R$6:$R$8</c:f>
                <c:numCache>
                  <c:formatCode>General</c:formatCode>
                  <c:ptCount val="3"/>
                  <c:pt idx="0">
                    <c:v>4.6374352380658401E-2</c:v>
                  </c:pt>
                  <c:pt idx="1">
                    <c:v>2.3134044522813299E-2</c:v>
                  </c:pt>
                  <c:pt idx="2">
                    <c:v>4.4705106190742201E-2</c:v>
                  </c:pt>
                </c:numCache>
              </c:numRef>
            </c:plus>
            <c:minus>
              <c:numRef>
                <c:f>'graph fig'!$R$6:$R$8</c:f>
                <c:numCache>
                  <c:formatCode>General</c:formatCode>
                  <c:ptCount val="3"/>
                  <c:pt idx="0">
                    <c:v>4.6374352380658401E-2</c:v>
                  </c:pt>
                  <c:pt idx="1">
                    <c:v>2.3134044522813299E-2</c:v>
                  </c:pt>
                  <c:pt idx="2">
                    <c:v>4.4705106190742201E-2</c:v>
                  </c:pt>
                </c:numCache>
              </c:numRef>
            </c:minus>
          </c:errBars>
          <c:cat>
            <c:strRef>
              <c:f>'graph fig'!$M$6:$M$8</c:f>
              <c:strCache>
                <c:ptCount val="3"/>
                <c:pt idx="0">
                  <c:v>Unsorted E12.5 FL</c:v>
                </c:pt>
                <c:pt idx="1">
                  <c:v>AA4.1+</c:v>
                </c:pt>
                <c:pt idx="2">
                  <c:v>AA4.1+ YFP+</c:v>
                </c:pt>
              </c:strCache>
            </c:strRef>
          </c:cat>
          <c:val>
            <c:numRef>
              <c:f>'graph fig'!$N$6:$N$8</c:f>
              <c:numCache>
                <c:formatCode>0.00%</c:formatCode>
                <c:ptCount val="3"/>
                <c:pt idx="0">
                  <c:v>0.230707769319629</c:v>
                </c:pt>
                <c:pt idx="1">
                  <c:v>0.109434824434824</c:v>
                </c:pt>
                <c:pt idx="2">
                  <c:v>0.108275058275058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32A-624F-AC7D-17D516365DD4}"/>
            </c:ext>
          </c:extLst>
        </c:ser>
        <c:ser>
          <c:idx val="1"/>
          <c:order val="1"/>
          <c:tx>
            <c:strRef>
              <c:f>'graph fig'!$O$5</c:f>
              <c:strCache>
                <c:ptCount val="1"/>
                <c:pt idx="0">
                  <c:v>G/M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c:spPr>
          <c:invertIfNegative val="0"/>
          <c:errBars>
            <c:errBarType val="both"/>
            <c:errValType val="cust"/>
            <c:noEndCap val="0"/>
            <c:plus>
              <c:numRef>
                <c:f>'graph fig'!$S$6:$S$8</c:f>
                <c:numCache>
                  <c:formatCode>General</c:formatCode>
                  <c:ptCount val="3"/>
                  <c:pt idx="0">
                    <c:v>4.3707512556344801E-2</c:v>
                  </c:pt>
                  <c:pt idx="1">
                    <c:v>3.65225642464133E-2</c:v>
                  </c:pt>
                  <c:pt idx="2">
                    <c:v>6.40895303553881E-2</c:v>
                  </c:pt>
                </c:numCache>
              </c:numRef>
            </c:plus>
            <c:minus>
              <c:numRef>
                <c:f>'graph fig'!$S$6:$S$8</c:f>
                <c:numCache>
                  <c:formatCode>General</c:formatCode>
                  <c:ptCount val="3"/>
                  <c:pt idx="0">
                    <c:v>4.3707512556344801E-2</c:v>
                  </c:pt>
                  <c:pt idx="1">
                    <c:v>3.65225642464133E-2</c:v>
                  </c:pt>
                  <c:pt idx="2">
                    <c:v>6.40895303553881E-2</c:v>
                  </c:pt>
                </c:numCache>
              </c:numRef>
            </c:minus>
          </c:errBars>
          <c:cat>
            <c:strRef>
              <c:f>'graph fig'!$M$6:$M$8</c:f>
              <c:strCache>
                <c:ptCount val="3"/>
                <c:pt idx="0">
                  <c:v>Unsorted E12.5 FL</c:v>
                </c:pt>
                <c:pt idx="1">
                  <c:v>AA4.1+</c:v>
                </c:pt>
                <c:pt idx="2">
                  <c:v>AA4.1+ YFP+</c:v>
                </c:pt>
              </c:strCache>
            </c:strRef>
          </c:cat>
          <c:val>
            <c:numRef>
              <c:f>'graph fig'!$O$6:$O$8</c:f>
              <c:numCache>
                <c:formatCode>0.00%</c:formatCode>
                <c:ptCount val="3"/>
                <c:pt idx="0">
                  <c:v>0.62842851218861995</c:v>
                </c:pt>
                <c:pt idx="1">
                  <c:v>0.61244107744107701</c:v>
                </c:pt>
                <c:pt idx="2">
                  <c:v>0.70990675990676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32A-624F-AC7D-17D516365DD4}"/>
            </c:ext>
          </c:extLst>
        </c:ser>
        <c:ser>
          <c:idx val="2"/>
          <c:order val="2"/>
          <c:tx>
            <c:strRef>
              <c:f>'graph fig'!$P$5</c:f>
              <c:strCache>
                <c:ptCount val="1"/>
                <c:pt idx="0">
                  <c:v>Mix</c:v>
                </c:pt>
              </c:strCache>
            </c:strRef>
          </c:tx>
          <c:spPr>
            <a:solidFill>
              <a:srgbClr val="BF79E6"/>
            </a:solidFill>
            <a:ln w="12700">
              <a:solidFill>
                <a:schemeClr val="tx1"/>
              </a:solidFill>
            </a:ln>
          </c:spPr>
          <c:invertIfNegative val="0"/>
          <c:errBars>
            <c:errBarType val="minus"/>
            <c:errValType val="cust"/>
            <c:noEndCap val="0"/>
            <c:minus>
              <c:numRef>
                <c:f>'graph fig'!$T$6:$T$8</c:f>
                <c:numCache>
                  <c:formatCode>General</c:formatCode>
                  <c:ptCount val="3"/>
                  <c:pt idx="0">
                    <c:v>5.1045991108352201E-2</c:v>
                  </c:pt>
                  <c:pt idx="1">
                    <c:v>3.0624328171935399E-2</c:v>
                  </c:pt>
                  <c:pt idx="2">
                    <c:v>8.9767396109830699E-2</c:v>
                  </c:pt>
                </c:numCache>
              </c:numRef>
            </c:minus>
          </c:errBars>
          <c:cat>
            <c:strRef>
              <c:f>'graph fig'!$M$6:$M$8</c:f>
              <c:strCache>
                <c:ptCount val="3"/>
                <c:pt idx="0">
                  <c:v>Unsorted E12.5 FL</c:v>
                </c:pt>
                <c:pt idx="1">
                  <c:v>AA4.1+</c:v>
                </c:pt>
                <c:pt idx="2">
                  <c:v>AA4.1+ YFP+</c:v>
                </c:pt>
              </c:strCache>
            </c:strRef>
          </c:cat>
          <c:val>
            <c:numRef>
              <c:f>'graph fig'!$P$6:$P$8</c:f>
              <c:numCache>
                <c:formatCode>0.00%</c:formatCode>
                <c:ptCount val="3"/>
                <c:pt idx="0">
                  <c:v>0.160405497467492</c:v>
                </c:pt>
                <c:pt idx="1">
                  <c:v>0.26256673881673898</c:v>
                </c:pt>
                <c:pt idx="2">
                  <c:v>0.17307692307692299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32A-624F-AC7D-17D516365D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2125193200"/>
        <c:axId val="-2125159360"/>
      </c:barChart>
      <c:catAx>
        <c:axId val="-2125193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200">
                <a:latin typeface="Arial"/>
              </a:defRPr>
            </a:pPr>
            <a:endParaRPr lang="fr-FR"/>
          </a:p>
        </c:txPr>
        <c:crossAx val="-2125159360"/>
        <c:crosses val="autoZero"/>
        <c:auto val="1"/>
        <c:lblAlgn val="ctr"/>
        <c:lblOffset val="100"/>
        <c:noMultiLvlLbl val="0"/>
      </c:catAx>
      <c:valAx>
        <c:axId val="-2125159360"/>
        <c:scaling>
          <c:orientation val="minMax"/>
          <c:max val="1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100" baseline="0">
                <a:latin typeface="Arial"/>
              </a:defRPr>
            </a:pPr>
            <a:endParaRPr lang="fr-FR"/>
          </a:p>
        </c:txPr>
        <c:crossAx val="-2125193200"/>
        <c:crosses val="autoZero"/>
        <c:crossBetween val="between"/>
        <c:majorUnit val="0.2"/>
      </c:valAx>
    </c:plotArea>
    <c:legend>
      <c:legendPos val="r"/>
      <c:legendEntry>
        <c:idx val="0"/>
        <c:txPr>
          <a:bodyPr/>
          <a:lstStyle/>
          <a:p>
            <a:pPr>
              <a:defRPr sz="1400">
                <a:latin typeface="+mn-lt"/>
                <a:cs typeface="Arial"/>
              </a:defRPr>
            </a:pPr>
            <a:endParaRPr lang="fr-FR"/>
          </a:p>
        </c:txPr>
      </c:legendEntry>
      <c:legendEntry>
        <c:idx val="1"/>
        <c:txPr>
          <a:bodyPr/>
          <a:lstStyle/>
          <a:p>
            <a:pPr>
              <a:defRPr sz="1400">
                <a:latin typeface="+mn-lt"/>
                <a:cs typeface="Arial"/>
              </a:defRPr>
            </a:pPr>
            <a:endParaRPr lang="fr-FR"/>
          </a:p>
        </c:txPr>
      </c:legendEntry>
      <c:legendEntry>
        <c:idx val="2"/>
        <c:txPr>
          <a:bodyPr/>
          <a:lstStyle/>
          <a:p>
            <a:pPr>
              <a:defRPr sz="1400">
                <a:latin typeface="+mn-lt"/>
                <a:cs typeface="Arial"/>
              </a:defRPr>
            </a:pPr>
            <a:endParaRPr lang="fr-FR"/>
          </a:p>
        </c:txPr>
      </c:legendEntry>
      <c:layout>
        <c:manualLayout>
          <c:xMode val="edge"/>
          <c:yMode val="edge"/>
          <c:x val="0.35796728078892998"/>
          <c:y val="0.29477413083509901"/>
          <c:w val="0.211612007236959"/>
          <c:h val="0.39797513717581101"/>
        </c:manualLayout>
      </c:layout>
      <c:overlay val="0"/>
      <c:txPr>
        <a:bodyPr/>
        <a:lstStyle/>
        <a:p>
          <a:pPr>
            <a:defRPr sz="1200">
              <a:latin typeface="Arial"/>
              <a:cs typeface="Arial"/>
            </a:defRPr>
          </a:pPr>
          <a:endParaRPr lang="fr-FR"/>
        </a:p>
      </c:txPr>
    </c:legend>
    <c:plotVisOnly val="1"/>
    <c:dispBlanksAs val="gap"/>
    <c:showDLblsOverMax val="0"/>
  </c:chart>
  <c:externalData r:id="rId2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D72B21-4C6D-6449-A521-9039F2CFABA5}" type="datetimeFigureOut">
              <a:rPr lang="en-US" smtClean="0"/>
              <a:t>6/19/18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FDF4261-C65D-C742-BB31-C448415B094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66808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Shape 286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287" name="Shape 287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u="sng"/>
            </a:pPr>
            <a:r>
              <a:t>Question</a:t>
            </a:r>
            <a:r>
              <a:rPr u="none"/>
              <a:t>: can we use an ex vivo system to bypass the need for genetic mutants i order to study these progenitors?</a:t>
            </a:r>
          </a:p>
        </p:txBody>
      </p:sp>
    </p:spTree>
    <p:extLst>
      <p:ext uri="{BB962C8B-B14F-4D97-AF65-F5344CB8AC3E}">
        <p14:creationId xmlns:p14="http://schemas.microsoft.com/office/powerpoint/2010/main" val="174314395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Moore &amp; Metcalf: Ontogeny of the </a:t>
            </a:r>
            <a:r>
              <a:rPr lang="en-GB" dirty="0" err="1"/>
              <a:t>haemopoietic</a:t>
            </a:r>
            <a:r>
              <a:rPr lang="en-GB" dirty="0"/>
              <a:t> system: yolk sac origin of in vivo and in vitro colony forming cells in the developing mouse embryo.</a:t>
            </a:r>
          </a:p>
          <a:p>
            <a:r>
              <a:rPr lang="en-GB" dirty="0"/>
              <a:t>Takahashi : Differentiation, maturation</a:t>
            </a:r>
            <a:r>
              <a:rPr lang="en-GB" baseline="0" dirty="0"/>
              <a:t> and proliferation of macrophages in the mouse YS – Light </a:t>
            </a:r>
            <a:r>
              <a:rPr lang="en-GB" baseline="0" dirty="0" err="1"/>
              <a:t>mictoscopis</a:t>
            </a:r>
            <a:r>
              <a:rPr lang="en-GB" baseline="0" dirty="0"/>
              <a:t>, enzyme-</a:t>
            </a:r>
            <a:r>
              <a:rPr lang="en-GB" baseline="0" dirty="0" err="1"/>
              <a:t>cytochemical</a:t>
            </a:r>
            <a:r>
              <a:rPr lang="en-GB" baseline="0" dirty="0"/>
              <a:t>, </a:t>
            </a:r>
            <a:r>
              <a:rPr lang="en-GB" baseline="0" dirty="0" err="1"/>
              <a:t>immunohistochemical</a:t>
            </a:r>
            <a:r>
              <a:rPr lang="en-GB" baseline="0" dirty="0"/>
              <a:t> and </a:t>
            </a:r>
            <a:r>
              <a:rPr lang="en-GB" baseline="0" dirty="0" err="1"/>
              <a:t>ultrastructural</a:t>
            </a:r>
            <a:r>
              <a:rPr lang="en-GB" baseline="0" dirty="0"/>
              <a:t> study.</a:t>
            </a:r>
            <a:endParaRPr lang="en-GB" dirty="0"/>
          </a:p>
          <a:p>
            <a:r>
              <a:rPr lang="en-GB" dirty="0"/>
              <a:t>Naito: Development, Differentiation and maturation</a:t>
            </a:r>
            <a:r>
              <a:rPr lang="en-GB" baseline="0" dirty="0"/>
              <a:t> of Macrophages in the foetal mouse liver (MFs prior to monocytes in vivo and in vitro, in vivo histology of E10 MFs in liver sinusoids).</a:t>
            </a:r>
          </a:p>
          <a:p>
            <a:r>
              <a:rPr lang="en-GB" baseline="0" dirty="0" err="1"/>
              <a:t>Ashwell</a:t>
            </a:r>
            <a:r>
              <a:rPr lang="en-GB" baseline="0" dirty="0"/>
              <a:t>: 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/>
              <a:t>Sorokin: </a:t>
            </a:r>
            <a:r>
              <a:rPr lang="en-GB" dirty="0"/>
              <a:t>Macrophage development: II. Early ontogeny of macrophage populations in brain, liver, and lungs of rat embryos as revealed by a </a:t>
            </a:r>
            <a:r>
              <a:rPr lang="en-GB" dirty="0" err="1"/>
              <a:t>lectin</a:t>
            </a:r>
            <a:r>
              <a:rPr lang="en-GB" dirty="0"/>
              <a:t> marker</a:t>
            </a:r>
            <a:endParaRPr lang="en-GB" baseline="0" dirty="0"/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Cuadros</a:t>
            </a:r>
            <a:r>
              <a:rPr lang="en-GB" baseline="0" dirty="0"/>
              <a:t>: </a:t>
            </a:r>
            <a:r>
              <a:rPr lang="en-GB" dirty="0"/>
              <a:t>Demonstration of a phagocytic cell system belonging to the </a:t>
            </a:r>
            <a:r>
              <a:rPr lang="en-GB" dirty="0" err="1"/>
              <a:t>hemopoietic</a:t>
            </a:r>
            <a:r>
              <a:rPr lang="en-GB" dirty="0"/>
              <a:t> lineage and originating from the yolk sac in the early avian embryo</a:t>
            </a:r>
            <a:endParaRPr lang="en-GB" baseline="0" dirty="0"/>
          </a:p>
          <a:p>
            <a:r>
              <a:rPr lang="en-GB" baseline="0" dirty="0" err="1"/>
              <a:t>Alliot</a:t>
            </a:r>
            <a:r>
              <a:rPr lang="en-GB" baseline="0" dirty="0"/>
              <a:t>: Microglia derive from progenitors, originating from the yolk sac, and which proliferate in the brain.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Herbomel</a:t>
            </a:r>
            <a:r>
              <a:rPr lang="en-GB" baseline="0" dirty="0"/>
              <a:t>: </a:t>
            </a:r>
            <a:r>
              <a:rPr lang="en-GB" dirty="0"/>
              <a:t>Ontogeny and </a:t>
            </a:r>
            <a:r>
              <a:rPr lang="en-GB" dirty="0" err="1"/>
              <a:t>behavior</a:t>
            </a:r>
            <a:r>
              <a:rPr lang="en-GB" dirty="0"/>
              <a:t> of early macrophages in the </a:t>
            </a:r>
            <a:r>
              <a:rPr lang="en-GB" dirty="0" err="1"/>
              <a:t>zebrafish</a:t>
            </a:r>
            <a:r>
              <a:rPr lang="en-GB" dirty="0"/>
              <a:t> embryo</a:t>
            </a:r>
            <a:endParaRPr lang="en-GB" baseline="0" dirty="0"/>
          </a:p>
          <a:p>
            <a:r>
              <a:rPr lang="en-GB" baseline="0" dirty="0"/>
              <a:t>Bertrand: Three pathways to mature macrophages in the early mouse yolk sac.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36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7297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Moore &amp; Metcalf: Ontogeny of the </a:t>
            </a:r>
            <a:r>
              <a:rPr lang="en-GB" dirty="0" err="1"/>
              <a:t>haemopoietic</a:t>
            </a:r>
            <a:r>
              <a:rPr lang="en-GB" dirty="0"/>
              <a:t> system: yolk sac origin of in vivo and in vitro colony forming cells in the developing mouse embryo.</a:t>
            </a:r>
          </a:p>
          <a:p>
            <a:r>
              <a:rPr lang="en-GB" dirty="0"/>
              <a:t>Takahashi : Differentiation, maturation</a:t>
            </a:r>
            <a:r>
              <a:rPr lang="en-GB" baseline="0" dirty="0"/>
              <a:t> and proliferation of macrophages in the mouse YS – Light </a:t>
            </a:r>
            <a:r>
              <a:rPr lang="en-GB" baseline="0" dirty="0" err="1"/>
              <a:t>mictoscopis</a:t>
            </a:r>
            <a:r>
              <a:rPr lang="en-GB" baseline="0" dirty="0"/>
              <a:t>, enzyme-</a:t>
            </a:r>
            <a:r>
              <a:rPr lang="en-GB" baseline="0" dirty="0" err="1"/>
              <a:t>cytochemical</a:t>
            </a:r>
            <a:r>
              <a:rPr lang="en-GB" baseline="0" dirty="0"/>
              <a:t>, </a:t>
            </a:r>
            <a:r>
              <a:rPr lang="en-GB" baseline="0" dirty="0" err="1"/>
              <a:t>immunohistochemical</a:t>
            </a:r>
            <a:r>
              <a:rPr lang="en-GB" baseline="0" dirty="0"/>
              <a:t> and </a:t>
            </a:r>
            <a:r>
              <a:rPr lang="en-GB" baseline="0" dirty="0" err="1"/>
              <a:t>ultrastructural</a:t>
            </a:r>
            <a:r>
              <a:rPr lang="en-GB" baseline="0" dirty="0"/>
              <a:t> study.</a:t>
            </a:r>
            <a:endParaRPr lang="en-GB" dirty="0"/>
          </a:p>
          <a:p>
            <a:r>
              <a:rPr lang="en-GB" dirty="0"/>
              <a:t>Naito: Development, Differentiation and maturation</a:t>
            </a:r>
            <a:r>
              <a:rPr lang="en-GB" baseline="0" dirty="0"/>
              <a:t> of Macrophages in the foetal mouse liver (MFs prior to monocytes in vivo and in vitro, in vivo histology of E10 MFs in liver sinusoids).</a:t>
            </a:r>
          </a:p>
          <a:p>
            <a:r>
              <a:rPr lang="en-GB" baseline="0" dirty="0" err="1"/>
              <a:t>Ashwell</a:t>
            </a:r>
            <a:r>
              <a:rPr lang="en-GB" baseline="0" dirty="0"/>
              <a:t>: 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/>
              <a:t>Sorokin: </a:t>
            </a:r>
            <a:r>
              <a:rPr lang="en-GB" dirty="0"/>
              <a:t>Macrophage development: II. Early ontogeny of macrophage populations in brain, liver, and lungs of rat embryos as revealed by a </a:t>
            </a:r>
            <a:r>
              <a:rPr lang="en-GB" dirty="0" err="1"/>
              <a:t>lectin</a:t>
            </a:r>
            <a:r>
              <a:rPr lang="en-GB" dirty="0"/>
              <a:t> marker</a:t>
            </a:r>
            <a:endParaRPr lang="en-GB" baseline="0" dirty="0"/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Cuadros</a:t>
            </a:r>
            <a:r>
              <a:rPr lang="en-GB" baseline="0" dirty="0"/>
              <a:t>: </a:t>
            </a:r>
            <a:r>
              <a:rPr lang="en-GB" dirty="0"/>
              <a:t>Demonstration of a phagocytic cell system belonging to the </a:t>
            </a:r>
            <a:r>
              <a:rPr lang="en-GB" dirty="0" err="1"/>
              <a:t>hemopoietic</a:t>
            </a:r>
            <a:r>
              <a:rPr lang="en-GB" dirty="0"/>
              <a:t> lineage and originating from the yolk sac in the early avian embryo</a:t>
            </a:r>
            <a:endParaRPr lang="en-GB" baseline="0" dirty="0"/>
          </a:p>
          <a:p>
            <a:r>
              <a:rPr lang="en-GB" baseline="0" dirty="0" err="1"/>
              <a:t>Alliot</a:t>
            </a:r>
            <a:r>
              <a:rPr lang="en-GB" baseline="0" dirty="0"/>
              <a:t>: Microglia derive from progenitors, originating from the yolk sac, and which proliferate in the brain.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Herbomel</a:t>
            </a:r>
            <a:r>
              <a:rPr lang="en-GB" baseline="0" dirty="0"/>
              <a:t>: </a:t>
            </a:r>
            <a:r>
              <a:rPr lang="en-GB" dirty="0"/>
              <a:t>Ontogeny and </a:t>
            </a:r>
            <a:r>
              <a:rPr lang="en-GB" dirty="0" err="1"/>
              <a:t>behavior</a:t>
            </a:r>
            <a:r>
              <a:rPr lang="en-GB" dirty="0"/>
              <a:t> of early macrophages in the </a:t>
            </a:r>
            <a:r>
              <a:rPr lang="en-GB" dirty="0" err="1"/>
              <a:t>zebrafish</a:t>
            </a:r>
            <a:r>
              <a:rPr lang="en-GB" dirty="0"/>
              <a:t> embryo</a:t>
            </a:r>
            <a:endParaRPr lang="en-GB" baseline="0" dirty="0"/>
          </a:p>
          <a:p>
            <a:r>
              <a:rPr lang="en-GB" baseline="0" dirty="0"/>
              <a:t>Bertrand: Three pathways to mature macrophages in the early mouse yolk sac.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37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84787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Moore &amp; Metcalf: Ontogeny of the </a:t>
            </a:r>
            <a:r>
              <a:rPr lang="en-GB" dirty="0" err="1"/>
              <a:t>haemopoietic</a:t>
            </a:r>
            <a:r>
              <a:rPr lang="en-GB" dirty="0"/>
              <a:t> system: yolk sac origin of in vivo and in vitro colony forming cells in the developing mouse embryo.</a:t>
            </a:r>
          </a:p>
          <a:p>
            <a:r>
              <a:rPr lang="en-GB" dirty="0"/>
              <a:t>Takahashi : Differentiation, maturation</a:t>
            </a:r>
            <a:r>
              <a:rPr lang="en-GB" baseline="0" dirty="0"/>
              <a:t> and proliferation of macrophages in the mouse YS – Light </a:t>
            </a:r>
            <a:r>
              <a:rPr lang="en-GB" baseline="0" dirty="0" err="1"/>
              <a:t>mictoscopis</a:t>
            </a:r>
            <a:r>
              <a:rPr lang="en-GB" baseline="0" dirty="0"/>
              <a:t>, enzyme-</a:t>
            </a:r>
            <a:r>
              <a:rPr lang="en-GB" baseline="0" dirty="0" err="1"/>
              <a:t>cytochemical</a:t>
            </a:r>
            <a:r>
              <a:rPr lang="en-GB" baseline="0" dirty="0"/>
              <a:t>, </a:t>
            </a:r>
            <a:r>
              <a:rPr lang="en-GB" baseline="0" dirty="0" err="1"/>
              <a:t>immunohistochemical</a:t>
            </a:r>
            <a:r>
              <a:rPr lang="en-GB" baseline="0" dirty="0"/>
              <a:t> and </a:t>
            </a:r>
            <a:r>
              <a:rPr lang="en-GB" baseline="0" dirty="0" err="1"/>
              <a:t>ultrastructural</a:t>
            </a:r>
            <a:r>
              <a:rPr lang="en-GB" baseline="0" dirty="0"/>
              <a:t> study.</a:t>
            </a:r>
            <a:endParaRPr lang="en-GB" dirty="0"/>
          </a:p>
          <a:p>
            <a:r>
              <a:rPr lang="en-GB" dirty="0"/>
              <a:t>Naito: Development, Differentiation and maturation</a:t>
            </a:r>
            <a:r>
              <a:rPr lang="en-GB" baseline="0" dirty="0"/>
              <a:t> of Macrophages in the foetal mouse liver (MFs prior to monocytes in vivo and in vitro, in vivo histology of E10 MFs in liver sinusoids).</a:t>
            </a:r>
          </a:p>
          <a:p>
            <a:r>
              <a:rPr lang="en-GB" baseline="0" dirty="0" err="1"/>
              <a:t>Ashwell</a:t>
            </a:r>
            <a:r>
              <a:rPr lang="en-GB" baseline="0" dirty="0"/>
              <a:t>: 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/>
              <a:t>Sorokin: </a:t>
            </a:r>
            <a:r>
              <a:rPr lang="en-GB" dirty="0"/>
              <a:t>Macrophage development: II. Early ontogeny of macrophage populations in brain, liver, and lungs of rat embryos as revealed by a </a:t>
            </a:r>
            <a:r>
              <a:rPr lang="en-GB" dirty="0" err="1"/>
              <a:t>lectin</a:t>
            </a:r>
            <a:r>
              <a:rPr lang="en-GB" dirty="0"/>
              <a:t> marker</a:t>
            </a:r>
            <a:endParaRPr lang="en-GB" baseline="0" dirty="0"/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Cuadros</a:t>
            </a:r>
            <a:r>
              <a:rPr lang="en-GB" baseline="0" dirty="0"/>
              <a:t>: </a:t>
            </a:r>
            <a:r>
              <a:rPr lang="en-GB" dirty="0"/>
              <a:t>Demonstration of a phagocytic cell system belonging to the </a:t>
            </a:r>
            <a:r>
              <a:rPr lang="en-GB" dirty="0" err="1"/>
              <a:t>hemopoietic</a:t>
            </a:r>
            <a:r>
              <a:rPr lang="en-GB" dirty="0"/>
              <a:t> lineage and originating from the yolk sac in the early avian embryo</a:t>
            </a:r>
            <a:endParaRPr lang="en-GB" baseline="0" dirty="0"/>
          </a:p>
          <a:p>
            <a:r>
              <a:rPr lang="en-GB" baseline="0" dirty="0" err="1"/>
              <a:t>Alliot</a:t>
            </a:r>
            <a:r>
              <a:rPr lang="en-GB" baseline="0" dirty="0"/>
              <a:t>: Microglia derive from progenitors, originating from the yolk sac, and which proliferate in the brain.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Herbomel</a:t>
            </a:r>
            <a:r>
              <a:rPr lang="en-GB" baseline="0" dirty="0"/>
              <a:t>: </a:t>
            </a:r>
            <a:r>
              <a:rPr lang="en-GB" dirty="0"/>
              <a:t>Ontogeny and </a:t>
            </a:r>
            <a:r>
              <a:rPr lang="en-GB" dirty="0" err="1"/>
              <a:t>behavior</a:t>
            </a:r>
            <a:r>
              <a:rPr lang="en-GB" dirty="0"/>
              <a:t> of early macrophages in the </a:t>
            </a:r>
            <a:r>
              <a:rPr lang="en-GB" dirty="0" err="1"/>
              <a:t>zebrafish</a:t>
            </a:r>
            <a:r>
              <a:rPr lang="en-GB" dirty="0"/>
              <a:t> embryo</a:t>
            </a:r>
            <a:endParaRPr lang="en-GB" baseline="0" dirty="0"/>
          </a:p>
          <a:p>
            <a:r>
              <a:rPr lang="en-GB" baseline="0" dirty="0"/>
              <a:t>Bertrand: Three pathways to mature macrophages in the early mouse yolk sac.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38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7572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20528F-046E-3948-8AEC-63D585E484EC}" type="slidenum">
              <a:rPr lang="fr-FR" smtClean="0">
                <a:solidFill>
                  <a:prstClr val="black"/>
                </a:solidFill>
              </a:rPr>
              <a:pPr/>
              <a:t>39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39116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round/>
            <a:headEnd/>
            <a:tailEnd/>
          </a:ln>
        </p:spPr>
        <p:txBody>
          <a:bodyPr/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fld id="{8F783082-DCB5-3749-BAEB-66C93A32FEC6}" type="slidenum">
              <a:rPr lang="fr-FR" sz="1300">
                <a:solidFill>
                  <a:srgbClr val="000000"/>
                </a:solidFill>
                <a:latin typeface="Arial" pitchFamily="32" charset="0"/>
              </a:rPr>
              <a: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t>41</a:t>
            </a:fld>
            <a:endParaRPr lang="fr-FR" sz="1300">
              <a:solidFill>
                <a:srgbClr val="000000"/>
              </a:solidFill>
              <a:latin typeface="Arial" pitchFamily="32" charset="0"/>
            </a:endParaRPr>
          </a:p>
        </p:txBody>
      </p:sp>
      <p:sp>
        <p:nvSpPr>
          <p:cNvPr id="27651" name="Text Box 1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54088" y="685800"/>
            <a:ext cx="4951412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652" name="Text Box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7988" cy="4114800"/>
          </a:xfrm>
          <a:noFill/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/>
          </a:p>
        </p:txBody>
      </p:sp>
      <p:sp>
        <p:nvSpPr>
          <p:cNvPr id="27653" name="Text Box 3"/>
          <p:cNvSpPr txBox="1">
            <a:spLocks noChangeArrowheads="1"/>
          </p:cNvSpPr>
          <p:nvPr/>
        </p:nvSpPr>
        <p:spPr bwMode="auto">
          <a:xfrm>
            <a:off x="3884613" y="8683625"/>
            <a:ext cx="2973387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5400" tIns="47880" rIns="95400" bIns="47880" anchor="b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fld id="{73E51D88-D4BE-8545-AE21-F1F2C7281C23}" type="slidenum">
              <a:rPr lang="fr-FR" sz="1300">
                <a:solidFill>
                  <a:srgbClr val="000000"/>
                </a:solidFill>
                <a:latin typeface="Arial" pitchFamily="32" charset="0"/>
                <a:ea typeface="ＭＳ Ｐゴシック" pitchFamily="32" charset="-128"/>
                <a:cs typeface="ＭＳ Ｐゴシック" pitchFamily="32" charset="-128"/>
              </a:rPr>
              <a:pPr algn="r" fontAlgn="base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t>41</a:t>
            </a:fld>
            <a:endParaRPr lang="fr-FR" sz="1300">
              <a:solidFill>
                <a:srgbClr val="000000"/>
              </a:solidFill>
              <a:latin typeface="Arial" pitchFamily="32" charset="0"/>
              <a:ea typeface="ＭＳ Ｐゴシック" pitchFamily="32" charset="-128"/>
              <a:cs typeface="ＭＳ Ｐゴシック" pitchFamily="3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720162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round/>
            <a:headEnd/>
            <a:tailEnd/>
          </a:ln>
        </p:spPr>
        <p:txBody>
          <a:bodyPr/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fld id="{8F783082-DCB5-3749-BAEB-66C93A32FEC6}" type="slidenum">
              <a:rPr lang="fr-FR" sz="1300">
                <a:solidFill>
                  <a:srgbClr val="000000"/>
                </a:solidFill>
                <a:latin typeface="Arial" pitchFamily="32" charset="0"/>
              </a:rPr>
              <a: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t>42</a:t>
            </a:fld>
            <a:endParaRPr lang="fr-FR" sz="1300">
              <a:solidFill>
                <a:srgbClr val="000000"/>
              </a:solidFill>
              <a:latin typeface="Arial" pitchFamily="32" charset="0"/>
            </a:endParaRPr>
          </a:p>
        </p:txBody>
      </p:sp>
      <p:sp>
        <p:nvSpPr>
          <p:cNvPr id="27651" name="Text Box 1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54088" y="685800"/>
            <a:ext cx="4951412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652" name="Text Box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7988" cy="4114800"/>
          </a:xfrm>
          <a:noFill/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/>
          </a:p>
        </p:txBody>
      </p:sp>
      <p:sp>
        <p:nvSpPr>
          <p:cNvPr id="27653" name="Text Box 3"/>
          <p:cNvSpPr txBox="1">
            <a:spLocks noChangeArrowheads="1"/>
          </p:cNvSpPr>
          <p:nvPr/>
        </p:nvSpPr>
        <p:spPr bwMode="auto">
          <a:xfrm>
            <a:off x="3884613" y="8683625"/>
            <a:ext cx="2973387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5400" tIns="47880" rIns="95400" bIns="47880" anchor="b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fld id="{73E51D88-D4BE-8545-AE21-F1F2C7281C23}" type="slidenum">
              <a:rPr lang="fr-FR" sz="1300">
                <a:solidFill>
                  <a:srgbClr val="000000"/>
                </a:solidFill>
                <a:latin typeface="Arial" pitchFamily="32" charset="0"/>
                <a:ea typeface="ＭＳ Ｐゴシック" pitchFamily="32" charset="-128"/>
                <a:cs typeface="ＭＳ Ｐゴシック" pitchFamily="32" charset="-128"/>
              </a:rPr>
              <a:pPr algn="r" fontAlgn="base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t>42</a:t>
            </a:fld>
            <a:endParaRPr lang="fr-FR" sz="1300">
              <a:solidFill>
                <a:srgbClr val="000000"/>
              </a:solidFill>
              <a:latin typeface="Arial" pitchFamily="32" charset="0"/>
              <a:ea typeface="ＭＳ Ｐゴシック" pitchFamily="32" charset="-128"/>
              <a:cs typeface="ＭＳ Ｐゴシック" pitchFamily="3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9638489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round/>
            <a:headEnd/>
            <a:tailEnd/>
          </a:ln>
        </p:spPr>
        <p:txBody>
          <a:bodyPr/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fld id="{8F783082-DCB5-3749-BAEB-66C93A32FEC6}" type="slidenum">
              <a:rPr lang="fr-FR" sz="1300">
                <a:solidFill>
                  <a:srgbClr val="000000"/>
                </a:solidFill>
                <a:latin typeface="Arial" pitchFamily="32" charset="0"/>
              </a:rPr>
              <a: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t>43</a:t>
            </a:fld>
            <a:endParaRPr lang="fr-FR" sz="1300">
              <a:solidFill>
                <a:srgbClr val="000000"/>
              </a:solidFill>
              <a:latin typeface="Arial" pitchFamily="32" charset="0"/>
            </a:endParaRPr>
          </a:p>
        </p:txBody>
      </p:sp>
      <p:sp>
        <p:nvSpPr>
          <p:cNvPr id="27651" name="Text Box 1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54088" y="685800"/>
            <a:ext cx="4951412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652" name="Text Box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7988" cy="4114800"/>
          </a:xfrm>
          <a:noFill/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/>
          </a:p>
        </p:txBody>
      </p:sp>
      <p:sp>
        <p:nvSpPr>
          <p:cNvPr id="27653" name="Text Box 3"/>
          <p:cNvSpPr txBox="1">
            <a:spLocks noChangeArrowheads="1"/>
          </p:cNvSpPr>
          <p:nvPr/>
        </p:nvSpPr>
        <p:spPr bwMode="auto">
          <a:xfrm>
            <a:off x="3884613" y="8683625"/>
            <a:ext cx="2973387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5400" tIns="47880" rIns="95400" bIns="47880" anchor="b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fld id="{73E51D88-D4BE-8545-AE21-F1F2C7281C23}" type="slidenum">
              <a:rPr lang="fr-FR" sz="1300">
                <a:solidFill>
                  <a:srgbClr val="000000"/>
                </a:solidFill>
                <a:latin typeface="Arial" pitchFamily="32" charset="0"/>
                <a:ea typeface="ＭＳ Ｐゴシック" pitchFamily="32" charset="-128"/>
                <a:cs typeface="ＭＳ Ｐゴシック" pitchFamily="32" charset="-128"/>
              </a:rPr>
              <a:pPr algn="r" fontAlgn="base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t>43</a:t>
            </a:fld>
            <a:endParaRPr lang="fr-FR" sz="1300">
              <a:solidFill>
                <a:srgbClr val="000000"/>
              </a:solidFill>
              <a:latin typeface="Arial" pitchFamily="32" charset="0"/>
              <a:ea typeface="ＭＳ Ｐゴシック" pitchFamily="32" charset="-128"/>
              <a:cs typeface="ＭＳ Ｐゴシック" pitchFamily="3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1115934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45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391921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2770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r>
              <a:rPr lang="en-US" sz="1800" b="1" dirty="0"/>
              <a:t>Inset bigger: rotate and then increase size of the size</a:t>
            </a:r>
          </a:p>
          <a:p>
            <a:pPr>
              <a:spcBef>
                <a:spcPct val="0"/>
              </a:spcBef>
            </a:pPr>
            <a:r>
              <a:rPr lang="en-US" sz="1800" b="1" dirty="0"/>
              <a:t>Check</a:t>
            </a:r>
            <a:r>
              <a:rPr lang="en-US" sz="1800" b="1" baseline="0" dirty="0"/>
              <a:t> if PECAM/YFP section is pretty</a:t>
            </a:r>
            <a:endParaRPr lang="en-US" sz="1800" b="1" dirty="0"/>
          </a:p>
        </p:txBody>
      </p:sp>
      <p:sp>
        <p:nvSpPr>
          <p:cNvPr id="32771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9A142EF3-A086-E04E-9357-247801E68371}" type="slidenum">
              <a:rPr lang="fr-FR">
                <a:solidFill>
                  <a:prstClr val="black"/>
                </a:solidFill>
              </a:rPr>
              <a:pPr/>
              <a:t>49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76584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2770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32771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9A142EF3-A086-E04E-9357-247801E68371}" type="slidenum">
              <a:rPr lang="fr-FR">
                <a:solidFill>
                  <a:prstClr val="black"/>
                </a:solidFill>
              </a:rPr>
              <a:pPr/>
              <a:t>50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4924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2050C54-3F76-E340-A578-076A300427FF}" type="slidenum">
              <a:rPr lang="en-US" smtClean="0">
                <a:solidFill>
                  <a:prstClr val="black"/>
                </a:solidFill>
              </a:rPr>
              <a:pPr/>
              <a:t>16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87509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Check green </a:t>
            </a:r>
            <a:r>
              <a:rPr lang="en-GB" dirty="0" err="1"/>
              <a:t>color</a:t>
            </a:r>
            <a:r>
              <a:rPr lang="en-GB" dirty="0"/>
              <a:t> on </a:t>
            </a:r>
            <a:r>
              <a:rPr lang="en-GB" dirty="0" err="1"/>
              <a:t>iCre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52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89993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90 min to generate a somite pair =&gt; resolution of 4.5h</a:t>
            </a:r>
            <a:r>
              <a:rPr lang="en-GB" baseline="0" dirty="0"/>
              <a:t> range</a:t>
            </a:r>
          </a:p>
          <a:p>
            <a:r>
              <a:rPr lang="en-GB" baseline="0" dirty="0"/>
              <a:t>Do not say Kit+ CD45lo </a:t>
            </a:r>
            <a:r>
              <a:rPr lang="en-GB" baseline="0" dirty="0" err="1"/>
              <a:t>bla</a:t>
            </a:r>
            <a:r>
              <a:rPr lang="en-GB" baseline="0" dirty="0"/>
              <a:t> </a:t>
            </a:r>
            <a:r>
              <a:rPr lang="en-GB" baseline="0" dirty="0" err="1"/>
              <a:t>bla</a:t>
            </a:r>
            <a:r>
              <a:rPr lang="en-GB" baseline="0" dirty="0"/>
              <a:t> cells but rather progenitors and CD45+ Kit- say mature </a:t>
            </a:r>
            <a:r>
              <a:rPr lang="en-GB" baseline="0" dirty="0" err="1"/>
              <a:t>hematopoeitic</a:t>
            </a:r>
            <a:r>
              <a:rPr lang="en-GB" baseline="0" dirty="0"/>
              <a:t> cells.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53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07832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Try graph with groups per </a:t>
            </a:r>
            <a:r>
              <a:rPr lang="en-GB" dirty="0" err="1"/>
              <a:t>timepoint</a:t>
            </a:r>
            <a:r>
              <a:rPr lang="en-GB" baseline="0" dirty="0"/>
              <a:t> and not per organ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54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58123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Try graph with groups per </a:t>
            </a:r>
            <a:r>
              <a:rPr lang="en-GB" dirty="0" err="1"/>
              <a:t>timepoint</a:t>
            </a:r>
            <a:r>
              <a:rPr lang="en-GB" baseline="0" dirty="0"/>
              <a:t> and not per organ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55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443258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56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922071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57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95870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/>
              <a:t>59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4991691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Their specialization to their tissue of residency is driven by environmental factors during postnatal development.</a:t>
            </a:r>
            <a:endParaRPr lang="en-GB" dirty="0"/>
          </a:p>
          <a:p>
            <a:r>
              <a:rPr lang="en-US" dirty="0"/>
              <a:t> </a:t>
            </a:r>
            <a:endParaRPr lang="en-GB" dirty="0"/>
          </a:p>
          <a:p>
            <a:r>
              <a:rPr lang="en-US" dirty="0"/>
              <a:t>There are thus 2 lineages of macrophages [PAUSE]</a:t>
            </a:r>
            <a:endParaRPr lang="en-GB" dirty="0"/>
          </a:p>
          <a:p>
            <a:r>
              <a:rPr lang="en-US" dirty="0"/>
              <a:t>that co-exist in adult tissues</a:t>
            </a:r>
            <a:endParaRPr lang="en-GB" dirty="0"/>
          </a:p>
          <a:p>
            <a:r>
              <a:rPr lang="en-US" dirty="0"/>
              <a:t>distinguished by 2 different origins and two different mechanisms of maintenance: infiltration versus self-renewal</a:t>
            </a:r>
            <a:endParaRPr lang="en-GB" dirty="0"/>
          </a:p>
          <a:p>
            <a:r>
              <a:rPr lang="en-US" dirty="0"/>
              <a:t> 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E23ABF-8567-CC4D-860F-4167418D0375}" type="slidenum">
              <a:rPr lang="en-GB" smtClean="0">
                <a:solidFill>
                  <a:prstClr val="black"/>
                </a:solidFill>
              </a:rPr>
              <a:pPr/>
              <a:t>64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423499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Their specialization to their tissue of residency is driven by environmental factors during postnatal development.</a:t>
            </a:r>
            <a:endParaRPr lang="en-GB" dirty="0"/>
          </a:p>
          <a:p>
            <a:r>
              <a:rPr lang="en-US" dirty="0"/>
              <a:t> </a:t>
            </a:r>
            <a:endParaRPr lang="en-GB" dirty="0"/>
          </a:p>
          <a:p>
            <a:r>
              <a:rPr lang="en-US" dirty="0"/>
              <a:t>There are thus 2 lineages of macrophages [PAUSE]</a:t>
            </a:r>
            <a:endParaRPr lang="en-GB" dirty="0"/>
          </a:p>
          <a:p>
            <a:r>
              <a:rPr lang="en-US" dirty="0"/>
              <a:t>that co-exist in adult tissues</a:t>
            </a:r>
            <a:endParaRPr lang="en-GB" dirty="0"/>
          </a:p>
          <a:p>
            <a:r>
              <a:rPr lang="en-US" dirty="0"/>
              <a:t>distinguished by 2 different origins and two different mechanisms of maintenance: infiltration versus self-renewal</a:t>
            </a:r>
            <a:endParaRPr lang="en-GB" dirty="0"/>
          </a:p>
          <a:p>
            <a:r>
              <a:rPr lang="en-US" dirty="0"/>
              <a:t> 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E23ABF-8567-CC4D-860F-4167418D0375}" type="slidenum">
              <a:rPr lang="en-GB" smtClean="0">
                <a:solidFill>
                  <a:prstClr val="black"/>
                </a:solidFill>
              </a:rPr>
              <a:pPr/>
              <a:t>65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6574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And secondly, Because resident macrophages co-exist with infiltrating macrophages, do the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infiltrating and resident macrophages have distinct functions in tissues?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 general,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macrophages not only have anti-microbial functions, </a:t>
            </a:r>
          </a:p>
          <a:p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but they are also involved in clearance of apoptotic and necrotic cells, the deposition and remodelling of extracellular matrix, and secretion of cytokines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And macrophages are essential to regeneration in Salamander and .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However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 functions of macrophages during tissue repair and regeneration are not well understood.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which macrophages are important for tissue repair?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algn="ctr"/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E23ABF-8567-CC4D-860F-4167418D0375}" type="slidenum">
              <a:rPr lang="en-GB" smtClean="0">
                <a:solidFill>
                  <a:prstClr val="black"/>
                </a:solidFill>
              </a:rPr>
              <a:pPr/>
              <a:t>66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7264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2050C54-3F76-E340-A578-076A300427FF}" type="slidenum">
              <a:rPr lang="en-US" smtClean="0">
                <a:solidFill>
                  <a:prstClr val="black"/>
                </a:solidFill>
              </a:rPr>
              <a:pPr/>
              <a:t>17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53802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dirty="0"/>
              <a:t>Hashimoto: To this end, we utilized CD169-DTR animals (Administration of diphtheria toxin (DT) into CD169-DTR animals allows for specific depletion of certain tissue-resident macrophages without ablating monocytes or dendritic cells): </a:t>
            </a:r>
          </a:p>
          <a:p>
            <a:r>
              <a:rPr lang="en-GB" sz="1200" b="1" dirty="0"/>
              <a:t>depletion of lung and BM MFs in CCR2 </a:t>
            </a:r>
            <a:r>
              <a:rPr lang="en-GB" sz="1200" b="1" dirty="0" err="1"/>
              <a:t>Ko</a:t>
            </a:r>
            <a:r>
              <a:rPr lang="en-GB" sz="1200" b="1" dirty="0"/>
              <a:t> background : no impact of lack of monocytes in their recovery</a:t>
            </a:r>
          </a:p>
          <a:p>
            <a:r>
              <a:rPr lang="en-GB" sz="1200" b="1" dirty="0" err="1"/>
              <a:t>Bajenov</a:t>
            </a:r>
            <a:r>
              <a:rPr lang="en-GB" sz="1200" b="1" dirty="0"/>
              <a:t> 201?: LCs proliferation	</a:t>
            </a:r>
          </a:p>
          <a:p>
            <a:r>
              <a:rPr lang="en-GB" sz="1200" b="1" dirty="0"/>
              <a:t>Jung 2015: Microglia proliferation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A3C8CD-A8C1-9F47-85D3-8050B923A4ED}" type="slidenum">
              <a:rPr lang="en-GB" smtClean="0">
                <a:solidFill>
                  <a:prstClr val="black"/>
                </a:solidFill>
              </a:rPr>
              <a:pPr/>
              <a:t>67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0175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dirty="0"/>
              <a:t>Hashimoto: To this end, we utilized CD169-DTR animals (Administration of diphtheria toxin (DT) into CD169-DTR animals allows for specific depletion of certain tissue-resident macrophages without ablating monocytes or dendritic cells): </a:t>
            </a:r>
          </a:p>
          <a:p>
            <a:r>
              <a:rPr lang="en-GB" sz="1200" b="1" dirty="0"/>
              <a:t>depletion of lung and BM MFs in CCR2 </a:t>
            </a:r>
            <a:r>
              <a:rPr lang="en-GB" sz="1200" b="1" dirty="0" err="1"/>
              <a:t>Ko</a:t>
            </a:r>
            <a:r>
              <a:rPr lang="en-GB" sz="1200" b="1" dirty="0"/>
              <a:t> background : no impact of lack of monocytes in their recovery</a:t>
            </a:r>
          </a:p>
          <a:p>
            <a:r>
              <a:rPr lang="en-GB" sz="1200" b="1" dirty="0" err="1"/>
              <a:t>Bajenov</a:t>
            </a:r>
            <a:r>
              <a:rPr lang="en-GB" sz="1200" b="1" dirty="0"/>
              <a:t> 201?: LCs proliferation	</a:t>
            </a:r>
          </a:p>
          <a:p>
            <a:r>
              <a:rPr lang="en-GB" sz="1200" b="1" dirty="0"/>
              <a:t>Jung 2015: Microglia proliferation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A3C8CD-A8C1-9F47-85D3-8050B923A4ED}" type="slidenum">
              <a:rPr lang="en-GB" smtClean="0">
                <a:solidFill>
                  <a:prstClr val="black"/>
                </a:solidFill>
              </a:rPr>
              <a:pPr/>
              <a:t>68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47502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And secondly, Because resident macrophages co-exist with infiltrating macrophages, do the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infiltrating and resident macrophages have distinct functions in tissues?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 general,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macrophages not only have anti-microbial functions, </a:t>
            </a:r>
          </a:p>
          <a:p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but they are also involved in clearance of apoptotic and necrotic cells, the deposition and remodelling of extracellular matrix, and secretion of cytokines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And macrophages are essential to regeneration in Salamander and .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However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 functions of macrophages during tissue repair and regeneration are not well understood.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which macrophages are important for tissue repair?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algn="ctr"/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E23ABF-8567-CC4D-860F-4167418D0375}" type="slidenum">
              <a:rPr lang="en-GB" smtClean="0">
                <a:solidFill>
                  <a:prstClr val="black"/>
                </a:solidFill>
              </a:rPr>
              <a:pPr/>
              <a:t>69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99756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E23ABF-8567-CC4D-860F-4167418D0375}" type="slidenum">
              <a:rPr lang="en-GB" smtClean="0"/>
              <a:t>70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140431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E23ABF-8567-CC4D-860F-4167418D0375}" type="slidenum">
              <a:rPr lang="en-GB" smtClean="0">
                <a:solidFill>
                  <a:prstClr val="black"/>
                </a:solidFill>
              </a:rPr>
              <a:pPr/>
              <a:t>71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9845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Ema</a:t>
            </a:r>
            <a:r>
              <a:rPr lang="en-US" dirty="0"/>
              <a:t>, M. </a:t>
            </a:r>
            <a:r>
              <a:rPr lang="en-US" i="1" dirty="0"/>
              <a:t>et al.</a:t>
            </a:r>
            <a:r>
              <a:rPr lang="en-US" dirty="0"/>
              <a:t> Primitive erythropoiesis from mesodermal precursors expressing VE-cadherin, PECAM-1, Tie2, </a:t>
            </a:r>
            <a:r>
              <a:rPr lang="en-US" dirty="0" err="1"/>
              <a:t>endoglin</a:t>
            </a:r>
            <a:r>
              <a:rPr lang="en-US" dirty="0"/>
              <a:t>, and CD34 in the mouse embryo. </a:t>
            </a:r>
            <a:r>
              <a:rPr lang="en-US" i="1" dirty="0"/>
              <a:t>Blood</a:t>
            </a:r>
            <a:r>
              <a:rPr lang="en-US" dirty="0"/>
              <a:t> </a:t>
            </a:r>
            <a:r>
              <a:rPr lang="en-US" b="1" dirty="0"/>
              <a:t>108</a:t>
            </a:r>
            <a:r>
              <a:rPr lang="en-US" dirty="0"/>
              <a:t>, 4018–4024, </a:t>
            </a:r>
            <a:r>
              <a:rPr lang="en-US" dirty="0" err="1"/>
              <a:t>doi</a:t>
            </a:r>
            <a:r>
              <a:rPr lang="en-US" dirty="0"/>
              <a:t>: 10.1182/blood-2006-03-012872 (2006).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McGrath, K. E. </a:t>
            </a:r>
            <a:r>
              <a:rPr lang="en-US" i="1" dirty="0"/>
              <a:t>et al.</a:t>
            </a:r>
            <a:r>
              <a:rPr lang="en-US" dirty="0"/>
              <a:t> Distinct Sources of Hematopoietic Progenitors Emerge before HSCs and Provide Functional Blood Cells in the Mammalian Embryo. </a:t>
            </a:r>
            <a:r>
              <a:rPr lang="en-US" i="1" dirty="0"/>
              <a:t>Cell Rep</a:t>
            </a:r>
            <a:r>
              <a:rPr lang="en-US" dirty="0"/>
              <a:t> </a:t>
            </a:r>
            <a:r>
              <a:rPr lang="en-US" b="1" dirty="0"/>
              <a:t>11</a:t>
            </a:r>
            <a:r>
              <a:rPr lang="en-US" dirty="0"/>
              <a:t>, 1892–1904, </a:t>
            </a:r>
            <a:r>
              <a:rPr lang="en-US" dirty="0" err="1"/>
              <a:t>doi</a:t>
            </a:r>
            <a:r>
              <a:rPr lang="en-US" dirty="0"/>
              <a:t>: 10.1016/j.celrep.2015.05.036 (2015).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Zovein</a:t>
            </a:r>
            <a:r>
              <a:rPr lang="en-US" dirty="0"/>
              <a:t>, A. C. </a:t>
            </a:r>
            <a:r>
              <a:rPr lang="en-US" i="1" dirty="0"/>
              <a:t>et al.</a:t>
            </a:r>
            <a:r>
              <a:rPr lang="en-US" dirty="0"/>
              <a:t> Fate tracing reveals the endothelial origin of hematopoietic stem cells. </a:t>
            </a:r>
            <a:r>
              <a:rPr lang="en-US" i="1" dirty="0"/>
              <a:t>Cell stem cell</a:t>
            </a:r>
            <a:r>
              <a:rPr lang="en-US" dirty="0"/>
              <a:t> </a:t>
            </a:r>
            <a:r>
              <a:rPr lang="en-US" b="1" dirty="0"/>
              <a:t>3</a:t>
            </a:r>
            <a:r>
              <a:rPr lang="en-US" dirty="0"/>
              <a:t>, 625–636, </a:t>
            </a:r>
            <a:r>
              <a:rPr lang="en-US" dirty="0" err="1"/>
              <a:t>doi</a:t>
            </a:r>
            <a:r>
              <a:rPr lang="en-US" dirty="0"/>
              <a:t>: 10.1016/j.stem.2008.09.018 (2008).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22222"/>
                </a:solidFill>
                <a:latin typeface="Lora" charset="0"/>
              </a:rPr>
              <a:t>Frame, J. M., </a:t>
            </a:r>
            <a:r>
              <a:rPr lang="en-US" dirty="0" err="1">
                <a:solidFill>
                  <a:srgbClr val="222222"/>
                </a:solidFill>
                <a:latin typeface="Lora" charset="0"/>
              </a:rPr>
              <a:t>Fegan</a:t>
            </a:r>
            <a:r>
              <a:rPr lang="en-US" dirty="0">
                <a:solidFill>
                  <a:srgbClr val="222222"/>
                </a:solidFill>
                <a:latin typeface="Lora" charset="0"/>
              </a:rPr>
              <a:t>, K. H., Conway, S. J., McGrath, K. E. &amp; </a:t>
            </a:r>
            <a:r>
              <a:rPr lang="en-US" dirty="0" err="1">
                <a:solidFill>
                  <a:srgbClr val="222222"/>
                </a:solidFill>
                <a:latin typeface="Lora" charset="0"/>
              </a:rPr>
              <a:t>Palis</a:t>
            </a:r>
            <a:r>
              <a:rPr lang="en-US" dirty="0">
                <a:solidFill>
                  <a:srgbClr val="222222"/>
                </a:solidFill>
                <a:latin typeface="Lora" charset="0"/>
              </a:rPr>
              <a:t>, </a:t>
            </a:r>
            <a:r>
              <a:rPr lang="en-US" dirty="0" err="1">
                <a:solidFill>
                  <a:srgbClr val="222222"/>
                </a:solidFill>
                <a:latin typeface="Lora" charset="0"/>
              </a:rPr>
              <a:t>J.Definitive</a:t>
            </a:r>
            <a:r>
              <a:rPr lang="en-US" dirty="0">
                <a:solidFill>
                  <a:srgbClr val="222222"/>
                </a:solidFill>
                <a:latin typeface="Lora" charset="0"/>
              </a:rPr>
              <a:t> Hematopoiesis in the Yolk Sac Emerges from </a:t>
            </a:r>
            <a:r>
              <a:rPr lang="en-US" dirty="0" err="1">
                <a:solidFill>
                  <a:srgbClr val="222222"/>
                </a:solidFill>
                <a:latin typeface="Lora" charset="0"/>
              </a:rPr>
              <a:t>Wnt</a:t>
            </a:r>
            <a:r>
              <a:rPr lang="en-US" dirty="0">
                <a:solidFill>
                  <a:srgbClr val="222222"/>
                </a:solidFill>
                <a:latin typeface="Lora" charset="0"/>
              </a:rPr>
              <a:t>-Responsive </a:t>
            </a:r>
            <a:r>
              <a:rPr lang="en-US" dirty="0" err="1">
                <a:solidFill>
                  <a:srgbClr val="222222"/>
                </a:solidFill>
                <a:latin typeface="Lora" charset="0"/>
              </a:rPr>
              <a:t>Hemogenic</a:t>
            </a:r>
            <a:r>
              <a:rPr lang="en-US" dirty="0">
                <a:solidFill>
                  <a:srgbClr val="222222"/>
                </a:solidFill>
                <a:latin typeface="Lora" charset="0"/>
              </a:rPr>
              <a:t> Endothelium Independently of Circulation and Arterial Identity. </a:t>
            </a:r>
            <a:r>
              <a:rPr lang="en-US" i="1" dirty="0">
                <a:solidFill>
                  <a:srgbClr val="222222"/>
                </a:solidFill>
                <a:latin typeface="Lora" charset="0"/>
              </a:rPr>
              <a:t>Stem cells</a:t>
            </a:r>
            <a:r>
              <a:rPr lang="en-US" dirty="0">
                <a:solidFill>
                  <a:srgbClr val="222222"/>
                </a:solidFill>
                <a:latin typeface="Lora" charset="0"/>
              </a:rPr>
              <a:t> </a:t>
            </a:r>
            <a:r>
              <a:rPr lang="en-US" b="1" dirty="0">
                <a:solidFill>
                  <a:srgbClr val="222222"/>
                </a:solidFill>
                <a:latin typeface="Lora" charset="0"/>
              </a:rPr>
              <a:t>34</a:t>
            </a:r>
            <a:r>
              <a:rPr lang="en-US" dirty="0">
                <a:solidFill>
                  <a:srgbClr val="222222"/>
                </a:solidFill>
                <a:latin typeface="Lora" charset="0"/>
              </a:rPr>
              <a:t>, 431–444, </a:t>
            </a:r>
            <a:r>
              <a:rPr lang="en-US" dirty="0" err="1">
                <a:solidFill>
                  <a:srgbClr val="222222"/>
                </a:solidFill>
                <a:latin typeface="Lora" charset="0"/>
              </a:rPr>
              <a:t>doi</a:t>
            </a:r>
            <a:r>
              <a:rPr lang="en-US" dirty="0">
                <a:solidFill>
                  <a:srgbClr val="222222"/>
                </a:solidFill>
                <a:latin typeface="Lora" charset="0"/>
              </a:rPr>
              <a:t>: 10.1002/stem.2213 (2016).</a:t>
            </a:r>
            <a:endParaRPr lang="en-US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2050C54-3F76-E340-A578-076A300427FF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409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So, what are resident macrophages?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Macrophages are highly phagocytic cells, as evidence in this video, and were first described by Ellie Metchnikoff in all organisms, from starfish larvae to humans.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They belong to the innate arm of immunity and are found in all organs and tissues, where they adopt tissue-specific phenotypes and where they were ascribed different names, such as microglia in the brain, … and so forth.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E23ABF-8567-CC4D-860F-4167418D0375}" type="slidenum">
              <a:rPr lang="en-GB" smtClean="0"/>
              <a:t>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51925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So, what are resident macrophages?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Macrophages are highly phagocytic cells, as evidence in this video, and were first described by Ellie Metchnikoff in all organisms, from starfish larvae to humans.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They belong to the innate arm of immunity and are found in all organs and tissues, where they adopt tissue-specific phenotypes and where they were ascribed different names, such as microglia in the brain, … and so forth.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E23ABF-8567-CC4D-860F-4167418D0375}" type="slidenum">
              <a:rPr lang="en-GB" smtClean="0"/>
              <a:t>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2182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Moore &amp; Metcalf: Ontogeny of the </a:t>
            </a:r>
            <a:r>
              <a:rPr lang="en-GB" dirty="0" err="1"/>
              <a:t>haemopoietic</a:t>
            </a:r>
            <a:r>
              <a:rPr lang="en-GB" dirty="0"/>
              <a:t> system: yolk sac origin of in vivo and in vitro colony forming cells in the developing mouse embryo.</a:t>
            </a:r>
          </a:p>
          <a:p>
            <a:r>
              <a:rPr lang="en-GB" dirty="0"/>
              <a:t>Takahashi : Differentiation, maturation</a:t>
            </a:r>
            <a:r>
              <a:rPr lang="en-GB" baseline="0" dirty="0"/>
              <a:t> and proliferation of macrophages in the mouse YS – Light </a:t>
            </a:r>
            <a:r>
              <a:rPr lang="en-GB" baseline="0" dirty="0" err="1"/>
              <a:t>mictoscopis</a:t>
            </a:r>
            <a:r>
              <a:rPr lang="en-GB" baseline="0" dirty="0"/>
              <a:t>, enzyme-</a:t>
            </a:r>
            <a:r>
              <a:rPr lang="en-GB" baseline="0" dirty="0" err="1"/>
              <a:t>cytochemical</a:t>
            </a:r>
            <a:r>
              <a:rPr lang="en-GB" baseline="0" dirty="0"/>
              <a:t>, </a:t>
            </a:r>
            <a:r>
              <a:rPr lang="en-GB" baseline="0" dirty="0" err="1"/>
              <a:t>immunohistochemical</a:t>
            </a:r>
            <a:r>
              <a:rPr lang="en-GB" baseline="0" dirty="0"/>
              <a:t> and </a:t>
            </a:r>
            <a:r>
              <a:rPr lang="en-GB" baseline="0" dirty="0" err="1"/>
              <a:t>ultrastructural</a:t>
            </a:r>
            <a:r>
              <a:rPr lang="en-GB" baseline="0" dirty="0"/>
              <a:t> study.</a:t>
            </a:r>
            <a:endParaRPr lang="en-GB" dirty="0"/>
          </a:p>
          <a:p>
            <a:r>
              <a:rPr lang="en-GB" dirty="0"/>
              <a:t>Naito: Development, Differentiation and maturation</a:t>
            </a:r>
            <a:r>
              <a:rPr lang="en-GB" baseline="0" dirty="0"/>
              <a:t> of Macrophages in the foetal mouse liver (MFs prior to monocytes in vivo and in vitro, in vivo histology of E10 MFs in liver sinusoids).</a:t>
            </a:r>
          </a:p>
          <a:p>
            <a:r>
              <a:rPr lang="en-GB" baseline="0" dirty="0" err="1"/>
              <a:t>Ashwell</a:t>
            </a:r>
            <a:r>
              <a:rPr lang="en-GB" baseline="0" dirty="0"/>
              <a:t>: 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/>
              <a:t>Sorokin: </a:t>
            </a:r>
            <a:r>
              <a:rPr lang="en-GB" dirty="0"/>
              <a:t>Macrophage development: II. Early ontogeny of macrophage populations in brain, liver, and lungs of rat embryos as revealed by a </a:t>
            </a:r>
            <a:r>
              <a:rPr lang="en-GB" dirty="0" err="1"/>
              <a:t>lectin</a:t>
            </a:r>
            <a:r>
              <a:rPr lang="en-GB" dirty="0"/>
              <a:t> marker</a:t>
            </a:r>
            <a:endParaRPr lang="en-GB" baseline="0" dirty="0"/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Cuadros</a:t>
            </a:r>
            <a:r>
              <a:rPr lang="en-GB" baseline="0" dirty="0"/>
              <a:t>: </a:t>
            </a:r>
            <a:r>
              <a:rPr lang="en-GB" dirty="0"/>
              <a:t>Demonstration of a phagocytic cell system belonging to the </a:t>
            </a:r>
            <a:r>
              <a:rPr lang="en-GB" dirty="0" err="1"/>
              <a:t>hemopoietic</a:t>
            </a:r>
            <a:r>
              <a:rPr lang="en-GB" dirty="0"/>
              <a:t> lineage and originating from the yolk sac in the early avian embryo</a:t>
            </a:r>
            <a:endParaRPr lang="en-GB" baseline="0" dirty="0"/>
          </a:p>
          <a:p>
            <a:r>
              <a:rPr lang="en-GB" baseline="0" dirty="0" err="1"/>
              <a:t>Alliot</a:t>
            </a:r>
            <a:r>
              <a:rPr lang="en-GB" baseline="0" dirty="0"/>
              <a:t>: Microglia derive from progenitors, originating from the yolk sac, and which proliferate in the brain.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Herbomel</a:t>
            </a:r>
            <a:r>
              <a:rPr lang="en-GB" baseline="0" dirty="0"/>
              <a:t>: </a:t>
            </a:r>
            <a:r>
              <a:rPr lang="en-GB" dirty="0"/>
              <a:t>Ontogeny and </a:t>
            </a:r>
            <a:r>
              <a:rPr lang="en-GB" dirty="0" err="1"/>
              <a:t>behavior</a:t>
            </a:r>
            <a:r>
              <a:rPr lang="en-GB" dirty="0"/>
              <a:t> of early macrophages in the </a:t>
            </a:r>
            <a:r>
              <a:rPr lang="en-GB" dirty="0" err="1"/>
              <a:t>zebrafish</a:t>
            </a:r>
            <a:r>
              <a:rPr lang="en-GB" dirty="0"/>
              <a:t> embryo</a:t>
            </a:r>
            <a:endParaRPr lang="en-GB" baseline="0" dirty="0"/>
          </a:p>
          <a:p>
            <a:r>
              <a:rPr lang="en-GB" baseline="0" dirty="0"/>
              <a:t>Bertrand: Three pathways to mature macrophages in the early mouse yolk sac.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>
                <a:solidFill>
                  <a:prstClr val="black"/>
                </a:solidFill>
              </a:rPr>
              <a:pPr/>
              <a:t>24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08934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Moore &amp; Metcalf: Ontogeny of the </a:t>
            </a:r>
            <a:r>
              <a:rPr lang="en-GB" dirty="0" err="1"/>
              <a:t>haemopoietic</a:t>
            </a:r>
            <a:r>
              <a:rPr lang="en-GB" dirty="0"/>
              <a:t> system: yolk sac origin of in vivo and in vitro colony forming cells in the developing mouse embryo.</a:t>
            </a:r>
          </a:p>
          <a:p>
            <a:r>
              <a:rPr lang="en-GB" dirty="0"/>
              <a:t>Takahashi : Differentiation, maturation</a:t>
            </a:r>
            <a:r>
              <a:rPr lang="en-GB" baseline="0" dirty="0"/>
              <a:t> and proliferation of macrophages in the mouse YS – Light </a:t>
            </a:r>
            <a:r>
              <a:rPr lang="en-GB" baseline="0" dirty="0" err="1"/>
              <a:t>mictoscopis</a:t>
            </a:r>
            <a:r>
              <a:rPr lang="en-GB" baseline="0" dirty="0"/>
              <a:t>, enzyme-</a:t>
            </a:r>
            <a:r>
              <a:rPr lang="en-GB" baseline="0" dirty="0" err="1"/>
              <a:t>cytochemical</a:t>
            </a:r>
            <a:r>
              <a:rPr lang="en-GB" baseline="0" dirty="0"/>
              <a:t>, </a:t>
            </a:r>
            <a:r>
              <a:rPr lang="en-GB" baseline="0" dirty="0" err="1"/>
              <a:t>immunohistochemical</a:t>
            </a:r>
            <a:r>
              <a:rPr lang="en-GB" baseline="0" dirty="0"/>
              <a:t> and </a:t>
            </a:r>
            <a:r>
              <a:rPr lang="en-GB" baseline="0" dirty="0" err="1"/>
              <a:t>ultrastructural</a:t>
            </a:r>
            <a:r>
              <a:rPr lang="en-GB" baseline="0" dirty="0"/>
              <a:t> study.</a:t>
            </a:r>
            <a:endParaRPr lang="en-GB" dirty="0"/>
          </a:p>
          <a:p>
            <a:r>
              <a:rPr lang="en-GB" dirty="0"/>
              <a:t>Naito: Development, Differentiation and maturation</a:t>
            </a:r>
            <a:r>
              <a:rPr lang="en-GB" baseline="0" dirty="0"/>
              <a:t> of Macrophages in the foetal mouse liver (MFs prior to monocytes in vivo and in vitro, in vivo histology of E10 MFs in liver sinusoids).</a:t>
            </a:r>
          </a:p>
          <a:p>
            <a:r>
              <a:rPr lang="en-GB" baseline="0" dirty="0" err="1"/>
              <a:t>Ashwell</a:t>
            </a:r>
            <a:r>
              <a:rPr lang="en-GB" baseline="0" dirty="0"/>
              <a:t>: 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/>
              <a:t>Sorokin: </a:t>
            </a:r>
            <a:r>
              <a:rPr lang="en-GB" dirty="0"/>
              <a:t>Macrophage development: II. Early ontogeny of macrophage populations in brain, liver, and lungs of rat embryos as revealed by a </a:t>
            </a:r>
            <a:r>
              <a:rPr lang="en-GB" dirty="0" err="1"/>
              <a:t>lectin</a:t>
            </a:r>
            <a:r>
              <a:rPr lang="en-GB" dirty="0"/>
              <a:t> marker</a:t>
            </a:r>
            <a:endParaRPr lang="en-GB" baseline="0" dirty="0"/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Cuadros</a:t>
            </a:r>
            <a:r>
              <a:rPr lang="en-GB" baseline="0" dirty="0"/>
              <a:t>: </a:t>
            </a:r>
            <a:r>
              <a:rPr lang="en-GB" dirty="0"/>
              <a:t>Demonstration of a phagocytic cell system belonging to the </a:t>
            </a:r>
            <a:r>
              <a:rPr lang="en-GB" dirty="0" err="1"/>
              <a:t>hemopoietic</a:t>
            </a:r>
            <a:r>
              <a:rPr lang="en-GB" dirty="0"/>
              <a:t> lineage and originating from the yolk sac in the early avian embryo</a:t>
            </a:r>
            <a:endParaRPr lang="en-GB" baseline="0" dirty="0"/>
          </a:p>
          <a:p>
            <a:r>
              <a:rPr lang="en-GB" baseline="0" dirty="0" err="1"/>
              <a:t>Alliot</a:t>
            </a:r>
            <a:r>
              <a:rPr lang="en-GB" baseline="0" dirty="0"/>
              <a:t>: Microglia derive from progenitors, originating from the yolk sac, and which proliferate in the brain.</a:t>
            </a:r>
          </a:p>
          <a:p>
            <a:pPr marL="0" marR="0" indent="0" algn="l" defTabSz="4571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aseline="0" dirty="0" err="1"/>
              <a:t>Herbomel</a:t>
            </a:r>
            <a:r>
              <a:rPr lang="en-GB" baseline="0" dirty="0"/>
              <a:t>: </a:t>
            </a:r>
            <a:r>
              <a:rPr lang="en-GB" dirty="0"/>
              <a:t>Ontogeny and </a:t>
            </a:r>
            <a:r>
              <a:rPr lang="en-GB" dirty="0" err="1"/>
              <a:t>behavior</a:t>
            </a:r>
            <a:r>
              <a:rPr lang="en-GB" dirty="0"/>
              <a:t> of early macrophages in the </a:t>
            </a:r>
            <a:r>
              <a:rPr lang="en-GB" dirty="0" err="1"/>
              <a:t>zebrafish</a:t>
            </a:r>
            <a:r>
              <a:rPr lang="en-GB" dirty="0"/>
              <a:t> embryo</a:t>
            </a:r>
            <a:endParaRPr lang="en-GB" baseline="0" dirty="0"/>
          </a:p>
          <a:p>
            <a:r>
              <a:rPr lang="en-GB" baseline="0" dirty="0"/>
              <a:t>Bertrand: Three pathways to mature macrophages in the early mouse yolk sac.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5492A5-B46A-F540-922B-3731D1E08579}" type="slidenum">
              <a:rPr lang="en-GB" smtClean="0"/>
              <a:t>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62462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Several subsets of F4/80</a:t>
            </a:r>
            <a:r>
              <a:rPr lang="en-US" baseline="30000" dirty="0"/>
              <a:t>+</a:t>
            </a:r>
            <a:r>
              <a:rPr lang="en-US" dirty="0"/>
              <a:t> macrophages and DCs, such as a proportion of liver </a:t>
            </a:r>
            <a:r>
              <a:rPr lang="en-US" dirty="0" err="1"/>
              <a:t>Kupffer</a:t>
            </a:r>
            <a:r>
              <a:rPr lang="en-US" dirty="0"/>
              <a:t> cells and epidermal Langerhans cells, as well as microglia and lung macrophages were shown recently to be able to proliferate and renew independently from the bone marrow, in a steady state and during inflammation.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BA96D0-55A5-0241-A3C7-33E514D572A1}" type="slidenum">
              <a:rPr lang="fr-FR" smtClean="0"/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666453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62462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43044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&amp;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Text"/>
          <p:cNvSpPr txBox="1">
            <a:spLocks noGrp="1"/>
          </p:cNvSpPr>
          <p:nvPr>
            <p:ph type="title"/>
          </p:nvPr>
        </p:nvSpPr>
        <p:spPr>
          <a:xfrm>
            <a:off x="967383" y="1151930"/>
            <a:ext cx="7971234" cy="2321719"/>
          </a:xfrm>
          <a:prstGeom prst="rect">
            <a:avLst/>
          </a:prstGeom>
        </p:spPr>
        <p:txBody>
          <a:bodyPr anchor="b"/>
          <a:lstStyle/>
          <a:p>
            <a:r>
              <a:t>Title Text</a:t>
            </a:r>
          </a:p>
        </p:txBody>
      </p:sp>
      <p:sp>
        <p:nvSpPr>
          <p:cNvPr id="12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967383" y="3545086"/>
            <a:ext cx="7971234" cy="794742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0"/>
              </a:spcBef>
              <a:buSzTx/>
              <a:buNone/>
              <a:defRPr sz="2601"/>
            </a:lvl1pPr>
            <a:lvl2pPr marL="0" indent="160729" algn="ctr">
              <a:spcBef>
                <a:spcPts val="0"/>
              </a:spcBef>
              <a:buSzTx/>
              <a:buNone/>
              <a:defRPr sz="2601"/>
            </a:lvl2pPr>
            <a:lvl3pPr marL="0" indent="321457" algn="ctr">
              <a:spcBef>
                <a:spcPts val="0"/>
              </a:spcBef>
              <a:buSzTx/>
              <a:buNone/>
              <a:defRPr sz="2601"/>
            </a:lvl3pPr>
            <a:lvl4pPr marL="0" indent="482186" algn="ctr">
              <a:spcBef>
                <a:spcPts val="0"/>
              </a:spcBef>
              <a:buSzTx/>
              <a:buNone/>
              <a:defRPr sz="2601"/>
            </a:lvl4pPr>
            <a:lvl5pPr marL="0" indent="642915" algn="ctr">
              <a:spcBef>
                <a:spcPts val="0"/>
              </a:spcBef>
              <a:buSzTx/>
              <a:buNone/>
              <a:defRPr sz="2601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latin typeface="Helvetica Neue Thin"/>
                <a:ea typeface="Helvetica Neue Thin"/>
                <a:cs typeface="Helvetica Neue Thin"/>
                <a:sym typeface="Helvetica Neue Thin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31627009"/>
      </p:ext>
    </p:extLst>
  </p:cSld>
  <p:clrMapOvr>
    <a:masterClrMapping/>
  </p:clrMapOvr>
  <p:transition spd="med"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Image"/>
          <p:cNvSpPr>
            <a:spLocks noGrp="1"/>
          </p:cNvSpPr>
          <p:nvPr>
            <p:ph type="pic" idx="13"/>
          </p:nvPr>
        </p:nvSpPr>
        <p:spPr>
          <a:xfrm>
            <a:off x="1238250" y="473273"/>
            <a:ext cx="7429500" cy="4152305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21" name="Title Text"/>
          <p:cNvSpPr txBox="1">
            <a:spLocks noGrp="1"/>
          </p:cNvSpPr>
          <p:nvPr>
            <p:ph type="title"/>
          </p:nvPr>
        </p:nvSpPr>
        <p:spPr>
          <a:xfrm>
            <a:off x="967383" y="4723805"/>
            <a:ext cx="7971234" cy="1000125"/>
          </a:xfrm>
          <a:prstGeom prst="rect">
            <a:avLst/>
          </a:prstGeom>
        </p:spPr>
        <p:txBody>
          <a:bodyPr anchor="b"/>
          <a:lstStyle/>
          <a:p>
            <a:r>
              <a:t>Title Text</a:t>
            </a:r>
          </a:p>
        </p:txBody>
      </p:sp>
      <p:sp>
        <p:nvSpPr>
          <p:cNvPr id="22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967383" y="5732859"/>
            <a:ext cx="7971234" cy="794742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0"/>
              </a:spcBef>
              <a:buSzTx/>
              <a:buNone/>
              <a:defRPr sz="2601"/>
            </a:lvl1pPr>
            <a:lvl2pPr marL="0" indent="160729" algn="ctr">
              <a:spcBef>
                <a:spcPts val="0"/>
              </a:spcBef>
              <a:buSzTx/>
              <a:buNone/>
              <a:defRPr sz="2601"/>
            </a:lvl2pPr>
            <a:lvl3pPr marL="0" indent="321457" algn="ctr">
              <a:spcBef>
                <a:spcPts val="0"/>
              </a:spcBef>
              <a:buSzTx/>
              <a:buNone/>
              <a:defRPr sz="2601"/>
            </a:lvl3pPr>
            <a:lvl4pPr marL="0" indent="482186" algn="ctr">
              <a:spcBef>
                <a:spcPts val="0"/>
              </a:spcBef>
              <a:buSzTx/>
              <a:buNone/>
              <a:defRPr sz="2601"/>
            </a:lvl4pPr>
            <a:lvl5pPr marL="0" indent="642915" algn="ctr">
              <a:spcBef>
                <a:spcPts val="0"/>
              </a:spcBef>
              <a:buSzTx/>
              <a:buNone/>
              <a:defRPr sz="2601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2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50706891"/>
      </p:ext>
    </p:extLst>
  </p:cSld>
  <p:clrMapOvr>
    <a:masterClrMapping/>
  </p:clrMapOvr>
  <p:transition spd="med"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-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Text"/>
          <p:cNvSpPr txBox="1">
            <a:spLocks noGrp="1"/>
          </p:cNvSpPr>
          <p:nvPr>
            <p:ph type="title"/>
          </p:nvPr>
        </p:nvSpPr>
        <p:spPr>
          <a:xfrm>
            <a:off x="967383" y="2268141"/>
            <a:ext cx="7971234" cy="2321719"/>
          </a:xfrm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31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66133270"/>
      </p:ext>
    </p:extLst>
  </p:cSld>
  <p:clrMapOvr>
    <a:masterClrMapping/>
  </p:clrMapOvr>
  <p:transition spd="med"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 -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Image"/>
          <p:cNvSpPr>
            <a:spLocks noGrp="1"/>
          </p:cNvSpPr>
          <p:nvPr>
            <p:ph type="pic" sz="half" idx="13"/>
          </p:nvPr>
        </p:nvSpPr>
        <p:spPr>
          <a:xfrm>
            <a:off x="5117455" y="446484"/>
            <a:ext cx="4063008" cy="5777508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39" name="Title Text"/>
          <p:cNvSpPr txBox="1">
            <a:spLocks noGrp="1"/>
          </p:cNvSpPr>
          <p:nvPr>
            <p:ph type="title"/>
          </p:nvPr>
        </p:nvSpPr>
        <p:spPr>
          <a:xfrm>
            <a:off x="725537" y="446484"/>
            <a:ext cx="4063008" cy="2803922"/>
          </a:xfrm>
          <a:prstGeom prst="rect">
            <a:avLst/>
          </a:prstGeom>
        </p:spPr>
        <p:txBody>
          <a:bodyPr anchor="b"/>
          <a:lstStyle>
            <a:lvl1pPr>
              <a:defRPr sz="4219"/>
            </a:lvl1pPr>
          </a:lstStyle>
          <a:p>
            <a:r>
              <a:t>Title Text</a:t>
            </a:r>
          </a:p>
        </p:txBody>
      </p:sp>
      <p:sp>
        <p:nvSpPr>
          <p:cNvPr id="40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725537" y="3321844"/>
            <a:ext cx="4063008" cy="2893219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0"/>
              </a:spcBef>
              <a:buSzTx/>
              <a:buNone/>
              <a:defRPr sz="2601"/>
            </a:lvl1pPr>
            <a:lvl2pPr marL="0" indent="160729" algn="ctr">
              <a:spcBef>
                <a:spcPts val="0"/>
              </a:spcBef>
              <a:buSzTx/>
              <a:buNone/>
              <a:defRPr sz="2601"/>
            </a:lvl2pPr>
            <a:lvl3pPr marL="0" indent="321457" algn="ctr">
              <a:spcBef>
                <a:spcPts val="0"/>
              </a:spcBef>
              <a:buSzTx/>
              <a:buNone/>
              <a:defRPr sz="2601"/>
            </a:lvl3pPr>
            <a:lvl4pPr marL="0" indent="482186" algn="ctr">
              <a:spcBef>
                <a:spcPts val="0"/>
              </a:spcBef>
              <a:buSzTx/>
              <a:buNone/>
              <a:defRPr sz="2601"/>
            </a:lvl4pPr>
            <a:lvl5pPr marL="0" indent="642915" algn="ctr">
              <a:spcBef>
                <a:spcPts val="0"/>
              </a:spcBef>
              <a:buSzTx/>
              <a:buNone/>
              <a:defRPr sz="2601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1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268853"/>
      </p:ext>
    </p:extLst>
  </p:cSld>
  <p:clrMapOvr>
    <a:masterClrMapping/>
  </p:clrMapOvr>
  <p:transition spd="med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-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 Tex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49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0203494"/>
      </p:ext>
    </p:extLst>
  </p:cSld>
  <p:clrMapOvr>
    <a:masterClrMapping/>
  </p:clrMapOvr>
  <p:transition spd="med"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Tex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57" name="Body Level One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58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38639063"/>
      </p:ext>
    </p:extLst>
  </p:cSld>
  <p:clrMapOvr>
    <a:masterClrMapping/>
  </p:clrMapOvr>
  <p:transition spd="med"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, Bullets &amp;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Image"/>
          <p:cNvSpPr>
            <a:spLocks noGrp="1"/>
          </p:cNvSpPr>
          <p:nvPr>
            <p:ph type="pic" sz="half" idx="13"/>
          </p:nvPr>
        </p:nvSpPr>
        <p:spPr>
          <a:xfrm>
            <a:off x="5117455" y="1821656"/>
            <a:ext cx="4063008" cy="4420195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66" name="Title Tex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67" name="Body Level One…"/>
          <p:cNvSpPr txBox="1">
            <a:spLocks noGrp="1"/>
          </p:cNvSpPr>
          <p:nvPr>
            <p:ph type="body" sz="half" idx="1"/>
          </p:nvPr>
        </p:nvSpPr>
        <p:spPr>
          <a:xfrm>
            <a:off x="725537" y="1821656"/>
            <a:ext cx="4063008" cy="4420195"/>
          </a:xfrm>
          <a:prstGeom prst="rect">
            <a:avLst/>
          </a:prstGeom>
        </p:spPr>
        <p:txBody>
          <a:bodyPr/>
          <a:lstStyle>
            <a:lvl1pPr marL="241093" indent="-241093">
              <a:spcBef>
                <a:spcPts val="2250"/>
              </a:spcBef>
              <a:defRPr sz="1969"/>
            </a:lvl1pPr>
            <a:lvl2pPr marL="482186" indent="-241093">
              <a:spcBef>
                <a:spcPts val="2250"/>
              </a:spcBef>
              <a:defRPr sz="1969"/>
            </a:lvl2pPr>
            <a:lvl3pPr marL="723279" indent="-241093">
              <a:spcBef>
                <a:spcPts val="2250"/>
              </a:spcBef>
              <a:defRPr sz="1969"/>
            </a:lvl3pPr>
            <a:lvl4pPr marL="964372" indent="-241093">
              <a:spcBef>
                <a:spcPts val="2250"/>
              </a:spcBef>
              <a:defRPr sz="1969"/>
            </a:lvl4pPr>
            <a:lvl5pPr marL="1205465" indent="-241093">
              <a:spcBef>
                <a:spcPts val="2250"/>
              </a:spcBef>
              <a:defRPr sz="1969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6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4820830" y="6536531"/>
            <a:ext cx="294953" cy="275717"/>
          </a:xfrm>
          <a:prstGeom prst="rect">
            <a:avLst/>
          </a:prstGeom>
        </p:spPr>
        <p:txBody>
          <a:bodyPr/>
          <a:lstStyle>
            <a:lvl1pPr>
              <a:defRPr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3519456"/>
      </p:ext>
    </p:extLst>
  </p:cSld>
  <p:clrMapOvr>
    <a:masterClrMapping/>
  </p:clrMapOvr>
  <p:transition spd="med"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Body Level One…"/>
          <p:cNvSpPr txBox="1">
            <a:spLocks noGrp="1"/>
          </p:cNvSpPr>
          <p:nvPr>
            <p:ph type="body" idx="1"/>
          </p:nvPr>
        </p:nvSpPr>
        <p:spPr>
          <a:xfrm>
            <a:off x="725537" y="892969"/>
            <a:ext cx="8454926" cy="5072063"/>
          </a:xfrm>
          <a:prstGeom prst="rect">
            <a:avLst/>
          </a:prstGeom>
        </p:spPr>
        <p:txBody>
          <a:bodyPr/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76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6404929"/>
      </p:ext>
    </p:extLst>
  </p:cSld>
  <p:clrMapOvr>
    <a:masterClrMapping/>
  </p:clrMapOvr>
  <p:transition spd="med"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 - 3 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Image"/>
          <p:cNvSpPr>
            <a:spLocks noGrp="1"/>
          </p:cNvSpPr>
          <p:nvPr>
            <p:ph type="pic" sz="quarter" idx="13"/>
          </p:nvPr>
        </p:nvSpPr>
        <p:spPr>
          <a:xfrm>
            <a:off x="5117455" y="3580805"/>
            <a:ext cx="4063008" cy="2652117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4" name="Image"/>
          <p:cNvSpPr>
            <a:spLocks noGrp="1"/>
          </p:cNvSpPr>
          <p:nvPr>
            <p:ph type="pic" sz="quarter" idx="14"/>
          </p:nvPr>
        </p:nvSpPr>
        <p:spPr>
          <a:xfrm>
            <a:off x="5117455" y="625078"/>
            <a:ext cx="4063008" cy="2652117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5" name="Image"/>
          <p:cNvSpPr>
            <a:spLocks noGrp="1"/>
          </p:cNvSpPr>
          <p:nvPr>
            <p:ph type="pic" sz="half" idx="15"/>
          </p:nvPr>
        </p:nvSpPr>
        <p:spPr>
          <a:xfrm>
            <a:off x="725537" y="625078"/>
            <a:ext cx="4063008" cy="5607844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6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68816886"/>
      </p:ext>
    </p:extLst>
  </p:cSld>
  <p:clrMapOvr>
    <a:masterClrMapping/>
  </p:clrMapOvr>
  <p:transition spd="med"/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–Johnny Appleseed"/>
          <p:cNvSpPr txBox="1">
            <a:spLocks noGrp="1"/>
          </p:cNvSpPr>
          <p:nvPr>
            <p:ph type="body" sz="quarter" idx="13"/>
          </p:nvPr>
        </p:nvSpPr>
        <p:spPr>
          <a:xfrm>
            <a:off x="967383" y="4473773"/>
            <a:ext cx="7971234" cy="362215"/>
          </a:xfrm>
          <a:prstGeom prst="rect">
            <a:avLst/>
          </a:prstGeom>
        </p:spPr>
        <p:txBody>
          <a:bodyPr anchor="t">
            <a:spAutoFit/>
          </a:bodyPr>
          <a:lstStyle>
            <a:lvl1pPr marL="0" indent="0" algn="ctr">
              <a:spcBef>
                <a:spcPts val="0"/>
              </a:spcBef>
              <a:buSzTx/>
              <a:buNone/>
              <a:defRPr sz="1687" i="1"/>
            </a:lvl1pPr>
          </a:lstStyle>
          <a:p>
            <a:r>
              <a:t>–Johnny Appleseed</a:t>
            </a:r>
          </a:p>
        </p:txBody>
      </p:sp>
      <p:sp>
        <p:nvSpPr>
          <p:cNvPr id="94" name="“Type a quote here.”"/>
          <p:cNvSpPr txBox="1">
            <a:spLocks noGrp="1"/>
          </p:cNvSpPr>
          <p:nvPr>
            <p:ph type="body" sz="quarter" idx="14"/>
          </p:nvPr>
        </p:nvSpPr>
        <p:spPr>
          <a:xfrm>
            <a:off x="967383" y="2979431"/>
            <a:ext cx="7971234" cy="470513"/>
          </a:xfrm>
          <a:prstGeom prst="rect">
            <a:avLst/>
          </a:prstGeom>
        </p:spPr>
        <p:txBody>
          <a:bodyPr>
            <a:spAutoFit/>
          </a:bodyPr>
          <a:lstStyle>
            <a:lvl1pPr marL="0" indent="0" algn="ctr">
              <a:spcBef>
                <a:spcPts val="0"/>
              </a:spcBef>
              <a:buSzTx/>
              <a:buNone/>
              <a:defRPr sz="2391">
                <a:latin typeface="+mn-lt"/>
                <a:ea typeface="+mn-ea"/>
                <a:cs typeface="+mn-cs"/>
                <a:sym typeface="Helvetica Neue Medium"/>
              </a:defRPr>
            </a:lvl1pPr>
          </a:lstStyle>
          <a:p>
            <a:r>
              <a:t>“Type a quote here.” </a:t>
            </a:r>
          </a:p>
        </p:txBody>
      </p:sp>
      <p:sp>
        <p:nvSpPr>
          <p:cNvPr id="95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44653204"/>
      </p:ext>
    </p:extLst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13621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Image"/>
          <p:cNvSpPr>
            <a:spLocks noGrp="1"/>
          </p:cNvSpPr>
          <p:nvPr>
            <p:ph type="pic" idx="13"/>
          </p:nvPr>
        </p:nvSpPr>
        <p:spPr>
          <a:xfrm>
            <a:off x="0" y="0"/>
            <a:ext cx="9906000" cy="685800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10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31722164"/>
      </p:ext>
    </p:extLst>
  </p:cSld>
  <p:clrMapOvr>
    <a:masterClrMapping/>
  </p:clrMapOvr>
  <p:transition spd="med"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7720013"/>
      </p:ext>
    </p:extLst>
  </p:cSld>
  <p:clrMapOvr>
    <a:masterClrMapping/>
  </p:clrMapOvr>
  <p:transition spd="med"/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Title &amp;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Title Text"/>
          <p:cNvSpPr txBox="1">
            <a:spLocks noGrp="1"/>
          </p:cNvSpPr>
          <p:nvPr>
            <p:ph type="title"/>
          </p:nvPr>
        </p:nvSpPr>
        <p:spPr>
          <a:xfrm>
            <a:off x="967383" y="1151930"/>
            <a:ext cx="7971234" cy="2321719"/>
          </a:xfrm>
          <a:prstGeom prst="rect">
            <a:avLst/>
          </a:prstGeom>
        </p:spPr>
        <p:txBody>
          <a:bodyPr anchor="b"/>
          <a:lstStyle/>
          <a:p>
            <a:r>
              <a:t>Title Text</a:t>
            </a:r>
          </a:p>
        </p:txBody>
      </p:sp>
      <p:sp>
        <p:nvSpPr>
          <p:cNvPr id="118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967383" y="3545086"/>
            <a:ext cx="7971234" cy="794742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0"/>
              </a:spcBef>
              <a:buSzTx/>
              <a:buNone/>
              <a:defRPr sz="2601"/>
            </a:lvl1pPr>
            <a:lvl2pPr marL="0" indent="160729" algn="ctr">
              <a:spcBef>
                <a:spcPts val="0"/>
              </a:spcBef>
              <a:buSzTx/>
              <a:buNone/>
              <a:defRPr sz="2601"/>
            </a:lvl2pPr>
            <a:lvl3pPr marL="0" indent="321457" algn="ctr">
              <a:spcBef>
                <a:spcPts val="0"/>
              </a:spcBef>
              <a:buSzTx/>
              <a:buNone/>
              <a:defRPr sz="2601"/>
            </a:lvl3pPr>
            <a:lvl4pPr marL="0" indent="482186" algn="ctr">
              <a:spcBef>
                <a:spcPts val="0"/>
              </a:spcBef>
              <a:buSzTx/>
              <a:buNone/>
              <a:defRPr sz="2601"/>
            </a:lvl4pPr>
            <a:lvl5pPr marL="0" indent="642915" algn="ctr">
              <a:spcBef>
                <a:spcPts val="0"/>
              </a:spcBef>
              <a:buSzTx/>
              <a:buNone/>
              <a:defRPr sz="2601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19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latin typeface="Helvetica Neue Thin"/>
                <a:ea typeface="Helvetica Neue Thin"/>
                <a:cs typeface="Helvetica Neue Thin"/>
                <a:sym typeface="Helvetica Neue Thin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989061"/>
      </p:ext>
    </p:extLst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0267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3386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5115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0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83648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817784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35063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2403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82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77645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53701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54994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181850" y="274639"/>
            <a:ext cx="222885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95300" y="274639"/>
            <a:ext cx="652145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81460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2061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7926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2450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0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42559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3704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223296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08644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16724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55660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887607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481834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181850" y="274639"/>
            <a:ext cx="222885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95300" y="274639"/>
            <a:ext cx="652145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3746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15223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677134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1011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53912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6038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9496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281431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38284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71287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98825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95263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35582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39800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48027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60298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32466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4790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497961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31856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962451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5542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59946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68972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90090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38398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875319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73341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65330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28580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04380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14618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3371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37726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365499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99993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357293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27556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25539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121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515913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33479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49610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13164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46920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80629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90695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02488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16175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7543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11506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52745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285956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62635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83752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84887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58164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213237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8747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62336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85753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5197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03735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356053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5107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0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555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25395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39219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04881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84314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590233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013711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21662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181850" y="274639"/>
            <a:ext cx="222885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95300" y="274639"/>
            <a:ext cx="652145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59438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slideLayout" Target="../slideLayouts/slideLayout112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slideLayout" Target="../slideLayouts/slideLayout111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Relationship Id="rId14" Type="http://schemas.openxmlformats.org/officeDocument/2006/relationships/theme" Target="../theme/theme1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035D60E-B281-4643-9932-0E697E4D2CAC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5C95D0-2CD6-094F-8920-26FF0D91C4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79139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Text"/>
          <p:cNvSpPr txBox="1">
            <a:spLocks noGrp="1"/>
          </p:cNvSpPr>
          <p:nvPr>
            <p:ph type="title"/>
          </p:nvPr>
        </p:nvSpPr>
        <p:spPr>
          <a:xfrm>
            <a:off x="725537" y="178594"/>
            <a:ext cx="8454926" cy="15180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50800" tIns="50800" rIns="50800" bIns="50800" anchor="ctr">
            <a:normAutofit/>
          </a:bodyPr>
          <a:lstStyle/>
          <a:p>
            <a:r>
              <a:t>Title Text</a:t>
            </a:r>
          </a:p>
        </p:txBody>
      </p:sp>
      <p:sp>
        <p:nvSpPr>
          <p:cNvPr id="3" name="Body Level One…"/>
          <p:cNvSpPr txBox="1">
            <a:spLocks noGrp="1"/>
          </p:cNvSpPr>
          <p:nvPr>
            <p:ph type="body" idx="1"/>
          </p:nvPr>
        </p:nvSpPr>
        <p:spPr>
          <a:xfrm>
            <a:off x="725537" y="1821656"/>
            <a:ext cx="8454926" cy="442019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50800" tIns="50800" rIns="50800" bIns="50800" anchor="ctr">
            <a:normAutofit/>
          </a:bodyPr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4822180" y="6536531"/>
            <a:ext cx="256480" cy="275717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>
              <a:defRPr sz="1125" b="0"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pPr algn="ctr" defTabSz="410751" hangingPunct="0"/>
            <a:fld id="{86CB4B4D-7CA3-9044-876B-883B54F8677D}" type="slidenum">
              <a:rPr lang="uk-UA" kern="0" smtClean="0">
                <a:solidFill>
                  <a:srgbClr val="000000"/>
                </a:solidFill>
              </a:rPr>
              <a:pPr algn="ctr" defTabSz="410751" hangingPunct="0"/>
              <a:t>‹#›</a:t>
            </a:fld>
            <a:endParaRPr lang="uk-UA"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456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  <p:sldLayoutId id="2147483829" r:id="rId13"/>
  </p:sldLayoutIdLst>
  <p:transition spd="med"/>
  <p:txStyles>
    <p:titleStyle>
      <a:lvl1pPr marL="0" marR="0" indent="0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1pPr>
      <a:lvl2pPr marL="0" marR="0" indent="160729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2pPr>
      <a:lvl3pPr marL="0" marR="0" indent="321457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3pPr>
      <a:lvl4pPr marL="0" marR="0" indent="482186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4pPr>
      <a:lvl5pPr marL="0" marR="0" indent="642915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5pPr>
      <a:lvl6pPr marL="0" marR="0" indent="803643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6pPr>
      <a:lvl7pPr marL="0" marR="0" indent="964372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7pPr>
      <a:lvl8pPr marL="0" marR="0" indent="1125101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8pPr>
      <a:lvl9pPr marL="0" marR="0" indent="1285829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625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Helvetica Neue Medium"/>
        </a:defRPr>
      </a:lvl9pPr>
    </p:titleStyle>
    <p:bodyStyle>
      <a:lvl1pPr marL="312528" marR="0" indent="-312528" algn="l" defTabSz="410751" rtl="0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ln>
            <a:noFill/>
          </a:ln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1pPr>
      <a:lvl2pPr marL="625056" marR="0" indent="-312528" algn="l" defTabSz="410751" rtl="0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ln>
            <a:noFill/>
          </a:ln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2pPr>
      <a:lvl3pPr marL="937584" marR="0" indent="-312528" algn="l" defTabSz="410751" rtl="0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ln>
            <a:noFill/>
          </a:ln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3pPr>
      <a:lvl4pPr marL="1250112" marR="0" indent="-312528" algn="l" defTabSz="410751" rtl="0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ln>
            <a:noFill/>
          </a:ln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4pPr>
      <a:lvl5pPr marL="1562640" marR="0" indent="-312528" algn="l" defTabSz="410751" rtl="0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ln>
            <a:noFill/>
          </a:ln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5pPr>
      <a:lvl6pPr marL="1875168" marR="0" indent="-312528" algn="l" defTabSz="410751" rtl="0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ln>
            <a:noFill/>
          </a:ln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6pPr>
      <a:lvl7pPr marL="2187696" marR="0" indent="-312528" algn="l" defTabSz="410751" rtl="0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ln>
            <a:noFill/>
          </a:ln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7pPr>
      <a:lvl8pPr marL="2500224" marR="0" indent="-312528" algn="l" defTabSz="410751" rtl="0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ln>
            <a:noFill/>
          </a:ln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8pPr>
      <a:lvl9pPr marL="2812752" marR="0" indent="-312528" algn="l" defTabSz="410751" rtl="0" latinLnBrk="0">
        <a:lnSpc>
          <a:spcPct val="100000"/>
        </a:lnSpc>
        <a:spcBef>
          <a:spcPts val="2953"/>
        </a:spcBef>
        <a:spcAft>
          <a:spcPts val="0"/>
        </a:spcAft>
        <a:buClrTx/>
        <a:buSzPct val="145000"/>
        <a:buFontTx/>
        <a:buChar char="•"/>
        <a:tabLst/>
        <a:defRPr sz="2250" b="0" i="0" u="none" strike="noStrike" cap="none" spc="0" baseline="0">
          <a:ln>
            <a:noFill/>
          </a:ln>
          <a:solidFill>
            <a:srgbClr val="000000"/>
          </a:solidFill>
          <a:uFillTx/>
          <a:latin typeface="Helvetica Neue"/>
          <a:ea typeface="Helvetica Neue"/>
          <a:cs typeface="Helvetica Neue"/>
          <a:sym typeface="Helvetica Neue"/>
        </a:defRPr>
      </a:lvl9pPr>
    </p:bodyStyle>
    <p:otherStyle>
      <a:lvl1pPr marL="0" marR="0" indent="0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1pPr>
      <a:lvl2pPr marL="0" marR="0" indent="160729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2pPr>
      <a:lvl3pPr marL="0" marR="0" indent="321457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3pPr>
      <a:lvl4pPr marL="0" marR="0" indent="482186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4pPr>
      <a:lvl5pPr marL="0" marR="0" indent="642915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5pPr>
      <a:lvl6pPr marL="0" marR="0" indent="803643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6pPr>
      <a:lvl7pPr marL="0" marR="0" indent="964372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7pPr>
      <a:lvl8pPr marL="0" marR="0" indent="1125101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8pPr>
      <a:lvl9pPr marL="0" marR="0" indent="1285829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125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600201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200"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84550" y="6356351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099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 defTabSz="457200"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8900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600201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fld id="{D0E598CC-36B6-4F4E-AB23-44E134B6B4B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200"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84550" y="6356351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099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fld id="{C49912F7-9EE9-FF43-89D9-41D331E4DC5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 defTabSz="457200"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8184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6150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36656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774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568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854666-D55B-2845-BD5F-26C9338EEC2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6/19/18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238340-BD52-1648-9D25-D0AD88BD220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3544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600201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fld id="{96D5BD16-1E65-7B4A-A689-3D2DBDF08B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200"/>
              <a:t>6/19/18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84550" y="6356351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099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fld id="{8794BEB2-EE67-F445-9865-8E424161A91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 defTabSz="457200"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97926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13" Type="http://schemas.openxmlformats.org/officeDocument/2006/relationships/image" Target="../media/image9.jpeg"/><Relationship Id="rId3" Type="http://schemas.openxmlformats.org/officeDocument/2006/relationships/image" Target="../media/image2.png"/><Relationship Id="rId7" Type="http://schemas.microsoft.com/office/2007/relationships/hdphoto" Target="../media/hdphoto1.wdp"/><Relationship Id="rId12" Type="http://schemas.openxmlformats.org/officeDocument/2006/relationships/image" Target="../media/image8.tif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microsoft.com/office/2007/relationships/hdphoto" Target="../media/hdphoto3.wdp"/><Relationship Id="rId5" Type="http://schemas.openxmlformats.org/officeDocument/2006/relationships/image" Target="../media/image4.tif"/><Relationship Id="rId10" Type="http://schemas.openxmlformats.org/officeDocument/2006/relationships/image" Target="../media/image7.jpeg"/><Relationship Id="rId4" Type="http://schemas.openxmlformats.org/officeDocument/2006/relationships/image" Target="../media/image3.tif"/><Relationship Id="rId9" Type="http://schemas.microsoft.com/office/2007/relationships/hdphoto" Target="../media/hdphoto2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tif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28.tif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eg"/><Relationship Id="rId3" Type="http://schemas.openxmlformats.org/officeDocument/2006/relationships/slideLayout" Target="../slideLayouts/slideLayout18.xml"/><Relationship Id="rId7" Type="http://schemas.openxmlformats.org/officeDocument/2006/relationships/image" Target="../media/image31.jpeg"/><Relationship Id="rId2" Type="http://schemas.openxmlformats.org/officeDocument/2006/relationships/video" Target="../media/media1.mov"/><Relationship Id="rId1" Type="http://schemas.microsoft.com/office/2007/relationships/media" Target="../media/media1.mov"/><Relationship Id="rId6" Type="http://schemas.microsoft.com/office/2007/relationships/hdphoto" Target="../media/hdphoto4.wdp"/><Relationship Id="rId5" Type="http://schemas.openxmlformats.org/officeDocument/2006/relationships/image" Target="../media/image30.jpeg"/><Relationship Id="rId4" Type="http://schemas.openxmlformats.org/officeDocument/2006/relationships/notesSlide" Target="../notesSlides/notesSlide5.xml"/><Relationship Id="rId9" Type="http://schemas.openxmlformats.org/officeDocument/2006/relationships/image" Target="../media/image3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eg"/><Relationship Id="rId3" Type="http://schemas.openxmlformats.org/officeDocument/2006/relationships/slideLayout" Target="../slideLayouts/slideLayout18.xml"/><Relationship Id="rId7" Type="http://schemas.openxmlformats.org/officeDocument/2006/relationships/image" Target="../media/image31.jpeg"/><Relationship Id="rId12" Type="http://schemas.openxmlformats.org/officeDocument/2006/relationships/image" Target="../media/image36.png"/><Relationship Id="rId2" Type="http://schemas.openxmlformats.org/officeDocument/2006/relationships/video" Target="../media/media1.mov"/><Relationship Id="rId1" Type="http://schemas.microsoft.com/office/2007/relationships/media" Target="../media/media1.mov"/><Relationship Id="rId6" Type="http://schemas.microsoft.com/office/2007/relationships/hdphoto" Target="../media/hdphoto4.wdp"/><Relationship Id="rId11" Type="http://schemas.openxmlformats.org/officeDocument/2006/relationships/image" Target="../media/image35.png"/><Relationship Id="rId5" Type="http://schemas.openxmlformats.org/officeDocument/2006/relationships/image" Target="../media/image30.jpeg"/><Relationship Id="rId10" Type="http://schemas.openxmlformats.org/officeDocument/2006/relationships/image" Target="../media/image34.png"/><Relationship Id="rId4" Type="http://schemas.openxmlformats.org/officeDocument/2006/relationships/notesSlide" Target="../notesSlides/notesSlide6.xml"/><Relationship Id="rId9" Type="http://schemas.openxmlformats.org/officeDocument/2006/relationships/image" Target="../media/image3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3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emf"/><Relationship Id="rId1" Type="http://schemas.openxmlformats.org/officeDocument/2006/relationships/slideLayout" Target="../slideLayouts/slideLayout29.xml"/><Relationship Id="rId6" Type="http://schemas.microsoft.com/office/2007/relationships/hdphoto" Target="../media/hdphoto4.wdp"/><Relationship Id="rId5" Type="http://schemas.openxmlformats.org/officeDocument/2006/relationships/image" Target="../media/image30.jpeg"/><Relationship Id="rId4" Type="http://schemas.openxmlformats.org/officeDocument/2006/relationships/image" Target="../media/image45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57.png"/><Relationship Id="rId18" Type="http://schemas.openxmlformats.org/officeDocument/2006/relationships/image" Target="../media/image62.png"/><Relationship Id="rId3" Type="http://schemas.openxmlformats.org/officeDocument/2006/relationships/image" Target="../media/image47.jpeg"/><Relationship Id="rId21" Type="http://schemas.openxmlformats.org/officeDocument/2006/relationships/image" Target="../media/image65.png"/><Relationship Id="rId7" Type="http://schemas.openxmlformats.org/officeDocument/2006/relationships/image" Target="../media/image51.png"/><Relationship Id="rId12" Type="http://schemas.openxmlformats.org/officeDocument/2006/relationships/image" Target="../media/image56.png"/><Relationship Id="rId17" Type="http://schemas.openxmlformats.org/officeDocument/2006/relationships/image" Target="../media/image61.png"/><Relationship Id="rId2" Type="http://schemas.openxmlformats.org/officeDocument/2006/relationships/image" Target="../media/image46.jpeg"/><Relationship Id="rId16" Type="http://schemas.openxmlformats.org/officeDocument/2006/relationships/image" Target="../media/image60.png"/><Relationship Id="rId20" Type="http://schemas.openxmlformats.org/officeDocument/2006/relationships/image" Target="../media/image64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0.png"/><Relationship Id="rId11" Type="http://schemas.openxmlformats.org/officeDocument/2006/relationships/image" Target="../media/image55.png"/><Relationship Id="rId5" Type="http://schemas.openxmlformats.org/officeDocument/2006/relationships/image" Target="../media/image49.png"/><Relationship Id="rId15" Type="http://schemas.openxmlformats.org/officeDocument/2006/relationships/image" Target="../media/image59.png"/><Relationship Id="rId23" Type="http://schemas.openxmlformats.org/officeDocument/2006/relationships/image" Target="../media/image67.png"/><Relationship Id="rId10" Type="http://schemas.openxmlformats.org/officeDocument/2006/relationships/image" Target="../media/image54.png"/><Relationship Id="rId19" Type="http://schemas.openxmlformats.org/officeDocument/2006/relationships/image" Target="../media/image63.png"/><Relationship Id="rId4" Type="http://schemas.openxmlformats.org/officeDocument/2006/relationships/image" Target="../media/image48.png"/><Relationship Id="rId9" Type="http://schemas.openxmlformats.org/officeDocument/2006/relationships/image" Target="../media/image53.png"/><Relationship Id="rId14" Type="http://schemas.openxmlformats.org/officeDocument/2006/relationships/image" Target="../media/image58.png"/><Relationship Id="rId22" Type="http://schemas.openxmlformats.org/officeDocument/2006/relationships/image" Target="../media/image66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69.jpg"/><Relationship Id="rId7" Type="http://schemas.openxmlformats.org/officeDocument/2006/relationships/image" Target="../media/image72.emf"/><Relationship Id="rId12" Type="http://schemas.openxmlformats.org/officeDocument/2006/relationships/image" Target="../media/image77.emf"/><Relationship Id="rId2" Type="http://schemas.openxmlformats.org/officeDocument/2006/relationships/image" Target="../media/image68.emf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71.emf"/><Relationship Id="rId11" Type="http://schemas.openxmlformats.org/officeDocument/2006/relationships/image" Target="../media/image76.emf"/><Relationship Id="rId5" Type="http://schemas.microsoft.com/office/2007/relationships/hdphoto" Target="../media/hdphoto5.wdp"/><Relationship Id="rId10" Type="http://schemas.openxmlformats.org/officeDocument/2006/relationships/image" Target="../media/image75.emf"/><Relationship Id="rId4" Type="http://schemas.openxmlformats.org/officeDocument/2006/relationships/image" Target="../media/image70.png"/><Relationship Id="rId9" Type="http://schemas.openxmlformats.org/officeDocument/2006/relationships/image" Target="../media/image74.em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9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emf"/><Relationship Id="rId7" Type="http://schemas.openxmlformats.org/officeDocument/2006/relationships/image" Target="../media/image83.emf"/><Relationship Id="rId2" Type="http://schemas.openxmlformats.org/officeDocument/2006/relationships/image" Target="../media/image78.emf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82.emf"/><Relationship Id="rId5" Type="http://schemas.openxmlformats.org/officeDocument/2006/relationships/image" Target="../media/image81.emf"/><Relationship Id="rId4" Type="http://schemas.openxmlformats.org/officeDocument/2006/relationships/image" Target="../media/image80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image" Target="../media/image68.emf"/><Relationship Id="rId1" Type="http://schemas.openxmlformats.org/officeDocument/2006/relationships/slideLayout" Target="../slideLayouts/slideLayout29.xml"/><Relationship Id="rId5" Type="http://schemas.microsoft.com/office/2007/relationships/hdphoto" Target="../media/hdphoto5.wdp"/><Relationship Id="rId4" Type="http://schemas.openxmlformats.org/officeDocument/2006/relationships/image" Target="../media/image70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84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84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85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40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4.xml"/><Relationship Id="rId6" Type="http://schemas.microsoft.com/office/2007/relationships/hdphoto" Target="../media/hdphoto5.wdp"/><Relationship Id="rId5" Type="http://schemas.openxmlformats.org/officeDocument/2006/relationships/image" Target="../media/image70.png"/><Relationship Id="rId4" Type="http://schemas.openxmlformats.org/officeDocument/2006/relationships/image" Target="../media/image87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3" Type="http://schemas.openxmlformats.org/officeDocument/2006/relationships/image" Target="../media/image86.png"/><Relationship Id="rId7" Type="http://schemas.openxmlformats.org/officeDocument/2006/relationships/image" Target="../media/image88.png"/><Relationship Id="rId12" Type="http://schemas.openxmlformats.org/officeDocument/2006/relationships/image" Target="../media/image93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4.xml"/><Relationship Id="rId6" Type="http://schemas.microsoft.com/office/2007/relationships/hdphoto" Target="../media/hdphoto5.wdp"/><Relationship Id="rId11" Type="http://schemas.openxmlformats.org/officeDocument/2006/relationships/image" Target="../media/image92.png"/><Relationship Id="rId5" Type="http://schemas.openxmlformats.org/officeDocument/2006/relationships/image" Target="../media/image70.png"/><Relationship Id="rId10" Type="http://schemas.openxmlformats.org/officeDocument/2006/relationships/image" Target="../media/image91.png"/><Relationship Id="rId4" Type="http://schemas.openxmlformats.org/officeDocument/2006/relationships/image" Target="../media/image87.png"/><Relationship Id="rId9" Type="http://schemas.openxmlformats.org/officeDocument/2006/relationships/image" Target="../media/image90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7" Type="http://schemas.openxmlformats.org/officeDocument/2006/relationships/image" Target="../media/image9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4.xml"/><Relationship Id="rId6" Type="http://schemas.microsoft.com/office/2007/relationships/hdphoto" Target="../media/hdphoto5.wdp"/><Relationship Id="rId5" Type="http://schemas.openxmlformats.org/officeDocument/2006/relationships/image" Target="../media/image70.png"/><Relationship Id="rId4" Type="http://schemas.openxmlformats.org/officeDocument/2006/relationships/image" Target="../media/image87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image" Target="../media/image95.emf"/><Relationship Id="rId1" Type="http://schemas.openxmlformats.org/officeDocument/2006/relationships/slideLayout" Target="../slideLayouts/slideLayout23.xml"/><Relationship Id="rId4" Type="http://schemas.microsoft.com/office/2007/relationships/hdphoto" Target="../media/hdphoto6.wdp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emf"/><Relationship Id="rId13" Type="http://schemas.openxmlformats.org/officeDocument/2006/relationships/image" Target="../media/image105.emf"/><Relationship Id="rId18" Type="http://schemas.openxmlformats.org/officeDocument/2006/relationships/image" Target="../media/image110.emf"/><Relationship Id="rId3" Type="http://schemas.openxmlformats.org/officeDocument/2006/relationships/image" Target="../media/image69.jpg"/><Relationship Id="rId21" Type="http://schemas.openxmlformats.org/officeDocument/2006/relationships/image" Target="../media/image113.png"/><Relationship Id="rId7" Type="http://schemas.openxmlformats.org/officeDocument/2006/relationships/image" Target="../media/image99.emf"/><Relationship Id="rId12" Type="http://schemas.openxmlformats.org/officeDocument/2006/relationships/image" Target="../media/image104.emf"/><Relationship Id="rId17" Type="http://schemas.openxmlformats.org/officeDocument/2006/relationships/image" Target="../media/image109.emf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108.emf"/><Relationship Id="rId20" Type="http://schemas.openxmlformats.org/officeDocument/2006/relationships/image" Target="../media/image112.emf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98.emf"/><Relationship Id="rId11" Type="http://schemas.openxmlformats.org/officeDocument/2006/relationships/image" Target="../media/image103.emf"/><Relationship Id="rId5" Type="http://schemas.microsoft.com/office/2007/relationships/hdphoto" Target="../media/hdphoto7.wdp"/><Relationship Id="rId15" Type="http://schemas.openxmlformats.org/officeDocument/2006/relationships/image" Target="../media/image107.emf"/><Relationship Id="rId23" Type="http://schemas.openxmlformats.org/officeDocument/2006/relationships/image" Target="../media/image115.png"/><Relationship Id="rId10" Type="http://schemas.openxmlformats.org/officeDocument/2006/relationships/image" Target="../media/image102.emf"/><Relationship Id="rId19" Type="http://schemas.openxmlformats.org/officeDocument/2006/relationships/image" Target="../media/image111.emf"/><Relationship Id="rId4" Type="http://schemas.openxmlformats.org/officeDocument/2006/relationships/image" Target="../media/image97.jpeg"/><Relationship Id="rId9" Type="http://schemas.openxmlformats.org/officeDocument/2006/relationships/image" Target="../media/image101.emf"/><Relationship Id="rId14" Type="http://schemas.openxmlformats.org/officeDocument/2006/relationships/image" Target="../media/image106.emf"/><Relationship Id="rId22" Type="http://schemas.openxmlformats.org/officeDocument/2006/relationships/image" Target="../media/image114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8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23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.png"/><Relationship Id="rId3" Type="http://schemas.openxmlformats.org/officeDocument/2006/relationships/image" Target="../media/image116.png"/><Relationship Id="rId7" Type="http://schemas.openxmlformats.org/officeDocument/2006/relationships/image" Target="../media/image120.png"/><Relationship Id="rId12" Type="http://schemas.openxmlformats.org/officeDocument/2006/relationships/image" Target="../media/image69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19.png"/><Relationship Id="rId11" Type="http://schemas.microsoft.com/office/2007/relationships/hdphoto" Target="../media/hdphoto5.wdp"/><Relationship Id="rId5" Type="http://schemas.openxmlformats.org/officeDocument/2006/relationships/image" Target="../media/image118.png"/><Relationship Id="rId10" Type="http://schemas.openxmlformats.org/officeDocument/2006/relationships/image" Target="../media/image70.png"/><Relationship Id="rId4" Type="http://schemas.openxmlformats.org/officeDocument/2006/relationships/image" Target="../media/image117.png"/><Relationship Id="rId9" Type="http://schemas.openxmlformats.org/officeDocument/2006/relationships/image" Target="../media/image122.t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40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13" Type="http://schemas.openxmlformats.org/officeDocument/2006/relationships/image" Target="../media/image133.png"/><Relationship Id="rId18" Type="http://schemas.openxmlformats.org/officeDocument/2006/relationships/image" Target="../media/image138.png"/><Relationship Id="rId26" Type="http://schemas.openxmlformats.org/officeDocument/2006/relationships/image" Target="../media/image121.png"/><Relationship Id="rId3" Type="http://schemas.openxmlformats.org/officeDocument/2006/relationships/image" Target="../media/image123.png"/><Relationship Id="rId21" Type="http://schemas.openxmlformats.org/officeDocument/2006/relationships/image" Target="../media/image116.png"/><Relationship Id="rId7" Type="http://schemas.openxmlformats.org/officeDocument/2006/relationships/image" Target="../media/image127.png"/><Relationship Id="rId12" Type="http://schemas.openxmlformats.org/officeDocument/2006/relationships/image" Target="../media/image132.png"/><Relationship Id="rId17" Type="http://schemas.openxmlformats.org/officeDocument/2006/relationships/image" Target="../media/image137.png"/><Relationship Id="rId25" Type="http://schemas.openxmlformats.org/officeDocument/2006/relationships/image" Target="../media/image120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136.png"/><Relationship Id="rId20" Type="http://schemas.openxmlformats.org/officeDocument/2006/relationships/image" Target="../media/image140.png"/><Relationship Id="rId29" Type="http://schemas.openxmlformats.org/officeDocument/2006/relationships/image" Target="../media/image69.jp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26.png"/><Relationship Id="rId11" Type="http://schemas.openxmlformats.org/officeDocument/2006/relationships/image" Target="../media/image131.png"/><Relationship Id="rId24" Type="http://schemas.openxmlformats.org/officeDocument/2006/relationships/image" Target="../media/image119.png"/><Relationship Id="rId5" Type="http://schemas.openxmlformats.org/officeDocument/2006/relationships/image" Target="../media/image125.png"/><Relationship Id="rId15" Type="http://schemas.openxmlformats.org/officeDocument/2006/relationships/image" Target="../media/image135.png"/><Relationship Id="rId23" Type="http://schemas.openxmlformats.org/officeDocument/2006/relationships/image" Target="../media/image118.png"/><Relationship Id="rId28" Type="http://schemas.microsoft.com/office/2007/relationships/hdphoto" Target="../media/hdphoto5.wdp"/><Relationship Id="rId10" Type="http://schemas.openxmlformats.org/officeDocument/2006/relationships/image" Target="../media/image130.png"/><Relationship Id="rId19" Type="http://schemas.openxmlformats.org/officeDocument/2006/relationships/image" Target="../media/image139.png"/><Relationship Id="rId4" Type="http://schemas.openxmlformats.org/officeDocument/2006/relationships/image" Target="../media/image124.png"/><Relationship Id="rId9" Type="http://schemas.openxmlformats.org/officeDocument/2006/relationships/image" Target="../media/image129.png"/><Relationship Id="rId14" Type="http://schemas.openxmlformats.org/officeDocument/2006/relationships/image" Target="../media/image134.png"/><Relationship Id="rId22" Type="http://schemas.openxmlformats.org/officeDocument/2006/relationships/image" Target="../media/image117.png"/><Relationship Id="rId27" Type="http://schemas.openxmlformats.org/officeDocument/2006/relationships/image" Target="../media/image7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emf"/><Relationship Id="rId7" Type="http://schemas.openxmlformats.org/officeDocument/2006/relationships/image" Target="../media/image144.jpg"/><Relationship Id="rId2" Type="http://schemas.openxmlformats.org/officeDocument/2006/relationships/image" Target="../media/image141.emf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43.emf"/><Relationship Id="rId5" Type="http://schemas.openxmlformats.org/officeDocument/2006/relationships/image" Target="../media/image47.jpeg"/><Relationship Id="rId4" Type="http://schemas.openxmlformats.org/officeDocument/2006/relationships/image" Target="../media/image46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emf"/><Relationship Id="rId13" Type="http://schemas.openxmlformats.org/officeDocument/2006/relationships/image" Target="../media/image70.png"/><Relationship Id="rId3" Type="http://schemas.openxmlformats.org/officeDocument/2006/relationships/image" Target="../media/image146.jpg"/><Relationship Id="rId7" Type="http://schemas.openxmlformats.org/officeDocument/2006/relationships/image" Target="../media/image150.emf"/><Relationship Id="rId12" Type="http://schemas.openxmlformats.org/officeDocument/2006/relationships/image" Target="../media/image155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49.emf"/><Relationship Id="rId11" Type="http://schemas.openxmlformats.org/officeDocument/2006/relationships/image" Target="../media/image154.emf"/><Relationship Id="rId5" Type="http://schemas.openxmlformats.org/officeDocument/2006/relationships/image" Target="../media/image148.emf"/><Relationship Id="rId10" Type="http://schemas.openxmlformats.org/officeDocument/2006/relationships/image" Target="../media/image153.emf"/><Relationship Id="rId4" Type="http://schemas.openxmlformats.org/officeDocument/2006/relationships/image" Target="../media/image147.emf"/><Relationship Id="rId9" Type="http://schemas.openxmlformats.org/officeDocument/2006/relationships/image" Target="../media/image152.emf"/><Relationship Id="rId14" Type="http://schemas.microsoft.com/office/2007/relationships/hdphoto" Target="../media/hdphoto5.wdp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0.emf"/><Relationship Id="rId13" Type="http://schemas.openxmlformats.org/officeDocument/2006/relationships/image" Target="../media/image165.emf"/><Relationship Id="rId18" Type="http://schemas.openxmlformats.org/officeDocument/2006/relationships/image" Target="../media/image170.emf"/><Relationship Id="rId3" Type="http://schemas.openxmlformats.org/officeDocument/2006/relationships/image" Target="../media/image69.jpg"/><Relationship Id="rId21" Type="http://schemas.openxmlformats.org/officeDocument/2006/relationships/image" Target="../media/image173.emf"/><Relationship Id="rId7" Type="http://schemas.openxmlformats.org/officeDocument/2006/relationships/image" Target="../media/image159.emf"/><Relationship Id="rId12" Type="http://schemas.openxmlformats.org/officeDocument/2006/relationships/image" Target="../media/image164.emf"/><Relationship Id="rId17" Type="http://schemas.openxmlformats.org/officeDocument/2006/relationships/image" Target="../media/image169.emf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68.emf"/><Relationship Id="rId20" Type="http://schemas.openxmlformats.org/officeDocument/2006/relationships/image" Target="../media/image172.emf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58.emf"/><Relationship Id="rId11" Type="http://schemas.openxmlformats.org/officeDocument/2006/relationships/image" Target="../media/image163.emf"/><Relationship Id="rId5" Type="http://schemas.openxmlformats.org/officeDocument/2006/relationships/image" Target="../media/image157.emf"/><Relationship Id="rId15" Type="http://schemas.openxmlformats.org/officeDocument/2006/relationships/image" Target="../media/image167.emf"/><Relationship Id="rId10" Type="http://schemas.openxmlformats.org/officeDocument/2006/relationships/image" Target="../media/image162.emf"/><Relationship Id="rId19" Type="http://schemas.openxmlformats.org/officeDocument/2006/relationships/image" Target="../media/image171.emf"/><Relationship Id="rId4" Type="http://schemas.openxmlformats.org/officeDocument/2006/relationships/image" Target="../media/image156.jpg"/><Relationship Id="rId9" Type="http://schemas.openxmlformats.org/officeDocument/2006/relationships/image" Target="../media/image161.emf"/><Relationship Id="rId14" Type="http://schemas.openxmlformats.org/officeDocument/2006/relationships/image" Target="../media/image166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7" Type="http://schemas.openxmlformats.org/officeDocument/2006/relationships/chart" Target="../charts/chart2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9.xml"/><Relationship Id="rId6" Type="http://schemas.openxmlformats.org/officeDocument/2006/relationships/chart" Target="../charts/chart1.xml"/><Relationship Id="rId5" Type="http://schemas.openxmlformats.org/officeDocument/2006/relationships/image" Target="../media/image174.emf"/><Relationship Id="rId4" Type="http://schemas.openxmlformats.org/officeDocument/2006/relationships/image" Target="../media/image156.jp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0.emf"/><Relationship Id="rId13" Type="http://schemas.openxmlformats.org/officeDocument/2006/relationships/image" Target="../media/image185.emf"/><Relationship Id="rId18" Type="http://schemas.openxmlformats.org/officeDocument/2006/relationships/image" Target="../media/image190.emf"/><Relationship Id="rId3" Type="http://schemas.openxmlformats.org/officeDocument/2006/relationships/image" Target="../media/image175.png"/><Relationship Id="rId7" Type="http://schemas.openxmlformats.org/officeDocument/2006/relationships/image" Target="../media/image179.emf"/><Relationship Id="rId12" Type="http://schemas.openxmlformats.org/officeDocument/2006/relationships/image" Target="../media/image184.emf"/><Relationship Id="rId17" Type="http://schemas.openxmlformats.org/officeDocument/2006/relationships/image" Target="../media/image189.emf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88.emf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78.emf"/><Relationship Id="rId11" Type="http://schemas.openxmlformats.org/officeDocument/2006/relationships/image" Target="../media/image183.emf"/><Relationship Id="rId5" Type="http://schemas.openxmlformats.org/officeDocument/2006/relationships/image" Target="../media/image177.emf"/><Relationship Id="rId15" Type="http://schemas.openxmlformats.org/officeDocument/2006/relationships/image" Target="../media/image187.emf"/><Relationship Id="rId10" Type="http://schemas.openxmlformats.org/officeDocument/2006/relationships/image" Target="../media/image182.emf"/><Relationship Id="rId19" Type="http://schemas.openxmlformats.org/officeDocument/2006/relationships/image" Target="../media/image191.emf"/><Relationship Id="rId4" Type="http://schemas.openxmlformats.org/officeDocument/2006/relationships/image" Target="../media/image176.png"/><Relationship Id="rId9" Type="http://schemas.openxmlformats.org/officeDocument/2006/relationships/image" Target="../media/image181.emf"/><Relationship Id="rId14" Type="http://schemas.openxmlformats.org/officeDocument/2006/relationships/image" Target="../media/image186.emf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2.emf"/><Relationship Id="rId13" Type="http://schemas.microsoft.com/office/2007/relationships/hdphoto" Target="../media/hdphoto8.wdp"/><Relationship Id="rId18" Type="http://schemas.openxmlformats.org/officeDocument/2006/relationships/image" Target="../media/image184.emf"/><Relationship Id="rId26" Type="http://schemas.openxmlformats.org/officeDocument/2006/relationships/image" Target="../media/image30.jpeg"/><Relationship Id="rId3" Type="http://schemas.openxmlformats.org/officeDocument/2006/relationships/image" Target="../media/image177.emf"/><Relationship Id="rId21" Type="http://schemas.openxmlformats.org/officeDocument/2006/relationships/image" Target="../media/image187.emf"/><Relationship Id="rId7" Type="http://schemas.openxmlformats.org/officeDocument/2006/relationships/image" Target="../media/image181.emf"/><Relationship Id="rId12" Type="http://schemas.openxmlformats.org/officeDocument/2006/relationships/image" Target="../media/image194.jpeg"/><Relationship Id="rId17" Type="http://schemas.openxmlformats.org/officeDocument/2006/relationships/image" Target="../media/image197.jpeg"/><Relationship Id="rId25" Type="http://schemas.openxmlformats.org/officeDocument/2006/relationships/image" Target="../media/image191.emf"/><Relationship Id="rId2" Type="http://schemas.openxmlformats.org/officeDocument/2006/relationships/notesSlide" Target="../notesSlides/notesSlide25.xml"/><Relationship Id="rId16" Type="http://schemas.openxmlformats.org/officeDocument/2006/relationships/image" Target="../media/image196.jpeg"/><Relationship Id="rId20" Type="http://schemas.openxmlformats.org/officeDocument/2006/relationships/image" Target="../media/image186.emf"/><Relationship Id="rId29" Type="http://schemas.openxmlformats.org/officeDocument/2006/relationships/image" Target="../media/image32.jpe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80.emf"/><Relationship Id="rId11" Type="http://schemas.openxmlformats.org/officeDocument/2006/relationships/image" Target="../media/image193.tif"/><Relationship Id="rId24" Type="http://schemas.openxmlformats.org/officeDocument/2006/relationships/image" Target="../media/image190.emf"/><Relationship Id="rId32" Type="http://schemas.openxmlformats.org/officeDocument/2006/relationships/image" Target="../media/image200.jpeg"/><Relationship Id="rId5" Type="http://schemas.openxmlformats.org/officeDocument/2006/relationships/image" Target="../media/image179.emf"/><Relationship Id="rId15" Type="http://schemas.microsoft.com/office/2007/relationships/hdphoto" Target="../media/hdphoto9.wdp"/><Relationship Id="rId23" Type="http://schemas.openxmlformats.org/officeDocument/2006/relationships/image" Target="../media/image189.emf"/><Relationship Id="rId28" Type="http://schemas.openxmlformats.org/officeDocument/2006/relationships/image" Target="../media/image31.jpeg"/><Relationship Id="rId10" Type="http://schemas.openxmlformats.org/officeDocument/2006/relationships/image" Target="../media/image192.tif"/><Relationship Id="rId19" Type="http://schemas.openxmlformats.org/officeDocument/2006/relationships/image" Target="../media/image185.emf"/><Relationship Id="rId31" Type="http://schemas.openxmlformats.org/officeDocument/2006/relationships/image" Target="../media/image199.jpeg"/><Relationship Id="rId4" Type="http://schemas.openxmlformats.org/officeDocument/2006/relationships/image" Target="../media/image178.emf"/><Relationship Id="rId9" Type="http://schemas.openxmlformats.org/officeDocument/2006/relationships/image" Target="../media/image183.emf"/><Relationship Id="rId14" Type="http://schemas.openxmlformats.org/officeDocument/2006/relationships/image" Target="../media/image195.jpeg"/><Relationship Id="rId22" Type="http://schemas.openxmlformats.org/officeDocument/2006/relationships/image" Target="../media/image188.emf"/><Relationship Id="rId27" Type="http://schemas.microsoft.com/office/2007/relationships/hdphoto" Target="../media/hdphoto4.wdp"/><Relationship Id="rId30" Type="http://schemas.openxmlformats.org/officeDocument/2006/relationships/image" Target="../media/image198.jpe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4.png"/><Relationship Id="rId13" Type="http://schemas.openxmlformats.org/officeDocument/2006/relationships/image" Target="../media/image207.emf"/><Relationship Id="rId3" Type="http://schemas.microsoft.com/office/2007/relationships/hdphoto" Target="../media/hdphoto10.wdp"/><Relationship Id="rId7" Type="http://schemas.openxmlformats.org/officeDocument/2006/relationships/image" Target="../media/image203.emf"/><Relationship Id="rId12" Type="http://schemas.openxmlformats.org/officeDocument/2006/relationships/image" Target="../media/image179.emf"/><Relationship Id="rId17" Type="http://schemas.openxmlformats.org/officeDocument/2006/relationships/image" Target="../media/image156.jpg"/><Relationship Id="rId2" Type="http://schemas.openxmlformats.org/officeDocument/2006/relationships/image" Target="../media/image201.jpeg"/><Relationship Id="rId16" Type="http://schemas.openxmlformats.org/officeDocument/2006/relationships/image" Target="../media/image208.jp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77.emf"/><Relationship Id="rId11" Type="http://schemas.openxmlformats.org/officeDocument/2006/relationships/image" Target="../media/image206.png"/><Relationship Id="rId5" Type="http://schemas.openxmlformats.org/officeDocument/2006/relationships/image" Target="../media/image202.png"/><Relationship Id="rId15" Type="http://schemas.openxmlformats.org/officeDocument/2006/relationships/image" Target="../media/image175.png"/><Relationship Id="rId10" Type="http://schemas.openxmlformats.org/officeDocument/2006/relationships/image" Target="../media/image205.emf"/><Relationship Id="rId4" Type="http://schemas.openxmlformats.org/officeDocument/2006/relationships/image" Target="../media/image46.jpeg"/><Relationship Id="rId9" Type="http://schemas.openxmlformats.org/officeDocument/2006/relationships/image" Target="../media/image178.emf"/><Relationship Id="rId14" Type="http://schemas.openxmlformats.org/officeDocument/2006/relationships/image" Target="../media/image176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9.emf"/><Relationship Id="rId13" Type="http://schemas.openxmlformats.org/officeDocument/2006/relationships/image" Target="../media/image183.emf"/><Relationship Id="rId18" Type="http://schemas.openxmlformats.org/officeDocument/2006/relationships/image" Target="../media/image79.emf"/><Relationship Id="rId26" Type="http://schemas.openxmlformats.org/officeDocument/2006/relationships/image" Target="../media/image218.jpeg"/><Relationship Id="rId3" Type="http://schemas.openxmlformats.org/officeDocument/2006/relationships/image" Target="../media/image177.emf"/><Relationship Id="rId21" Type="http://schemas.openxmlformats.org/officeDocument/2006/relationships/image" Target="../media/image215.jpeg"/><Relationship Id="rId7" Type="http://schemas.openxmlformats.org/officeDocument/2006/relationships/image" Target="../media/image180.emf"/><Relationship Id="rId12" Type="http://schemas.openxmlformats.org/officeDocument/2006/relationships/image" Target="../media/image211.emf"/><Relationship Id="rId17" Type="http://schemas.openxmlformats.org/officeDocument/2006/relationships/image" Target="../media/image78.emf"/><Relationship Id="rId25" Type="http://schemas.openxmlformats.org/officeDocument/2006/relationships/image" Target="../media/image45.jpe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214.emf"/><Relationship Id="rId20" Type="http://schemas.openxmlformats.org/officeDocument/2006/relationships/image" Target="../media/image81.emf"/><Relationship Id="rId29" Type="http://schemas.openxmlformats.org/officeDocument/2006/relationships/image" Target="../media/image220.jpe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05.emf"/><Relationship Id="rId11" Type="http://schemas.openxmlformats.org/officeDocument/2006/relationships/image" Target="../media/image182.emf"/><Relationship Id="rId24" Type="http://schemas.openxmlformats.org/officeDocument/2006/relationships/image" Target="../media/image44.jpeg"/><Relationship Id="rId5" Type="http://schemas.openxmlformats.org/officeDocument/2006/relationships/image" Target="../media/image178.emf"/><Relationship Id="rId15" Type="http://schemas.openxmlformats.org/officeDocument/2006/relationships/image" Target="../media/image213.emf"/><Relationship Id="rId23" Type="http://schemas.openxmlformats.org/officeDocument/2006/relationships/image" Target="../media/image217.jpeg"/><Relationship Id="rId28" Type="http://schemas.microsoft.com/office/2007/relationships/hdphoto" Target="../media/hdphoto11.wdp"/><Relationship Id="rId10" Type="http://schemas.openxmlformats.org/officeDocument/2006/relationships/image" Target="../media/image210.emf"/><Relationship Id="rId19" Type="http://schemas.openxmlformats.org/officeDocument/2006/relationships/image" Target="../media/image80.emf"/><Relationship Id="rId4" Type="http://schemas.openxmlformats.org/officeDocument/2006/relationships/image" Target="../media/image203.emf"/><Relationship Id="rId9" Type="http://schemas.openxmlformats.org/officeDocument/2006/relationships/image" Target="../media/image181.emf"/><Relationship Id="rId14" Type="http://schemas.openxmlformats.org/officeDocument/2006/relationships/image" Target="../media/image212.emf"/><Relationship Id="rId22" Type="http://schemas.openxmlformats.org/officeDocument/2006/relationships/image" Target="../media/image216.jpeg"/><Relationship Id="rId27" Type="http://schemas.openxmlformats.org/officeDocument/2006/relationships/image" Target="../media/image219.jpeg"/><Relationship Id="rId30" Type="http://schemas.microsoft.com/office/2007/relationships/hdphoto" Target="../media/hdphoto12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1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9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9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9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tif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9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tif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6.jpg"/><Relationship Id="rId5" Type="http://schemas.openxmlformats.org/officeDocument/2006/relationships/image" Target="../media/image15.jpg"/><Relationship Id="rId4" Type="http://schemas.openxmlformats.org/officeDocument/2006/relationships/image" Target="../media/image14.jp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tif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26.tiff"/><Relationship Id="rId5" Type="http://schemas.openxmlformats.org/officeDocument/2006/relationships/image" Target="../media/image225.tiff"/><Relationship Id="rId4" Type="http://schemas.openxmlformats.org/officeDocument/2006/relationships/image" Target="../media/image224.tiff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236.png"/><Relationship Id="rId3" Type="http://schemas.openxmlformats.org/officeDocument/2006/relationships/image" Target="../media/image228.tiff"/><Relationship Id="rId7" Type="http://schemas.openxmlformats.org/officeDocument/2006/relationships/image" Target="../media/image232.tiff"/><Relationship Id="rId12" Type="http://schemas.openxmlformats.org/officeDocument/2006/relationships/image" Target="../media/image235.png"/><Relationship Id="rId2" Type="http://schemas.openxmlformats.org/officeDocument/2006/relationships/image" Target="../media/image227.tiff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31.tiff"/><Relationship Id="rId11" Type="http://schemas.openxmlformats.org/officeDocument/2006/relationships/image" Target="../media/image234.png"/><Relationship Id="rId5" Type="http://schemas.openxmlformats.org/officeDocument/2006/relationships/image" Target="../media/image230.tiff"/><Relationship Id="rId10" Type="http://schemas.openxmlformats.org/officeDocument/2006/relationships/image" Target="../media/image1.jpeg"/><Relationship Id="rId4" Type="http://schemas.openxmlformats.org/officeDocument/2006/relationships/image" Target="../media/image229.tiff"/><Relationship Id="rId9" Type="http://schemas.openxmlformats.org/officeDocument/2006/relationships/image" Target="../media/image233.tif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9.em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 txBox="1">
            <a:spLocks/>
          </p:cNvSpPr>
          <p:nvPr/>
        </p:nvSpPr>
        <p:spPr>
          <a:xfrm>
            <a:off x="499534" y="1922043"/>
            <a:ext cx="8144933" cy="2387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en-US" sz="4000" b="1" dirty="0" err="1">
                <a:solidFill>
                  <a:sysClr val="windowText" lastClr="000000"/>
                </a:solidFill>
              </a:rPr>
              <a:t>Comprendre</a:t>
            </a:r>
            <a:r>
              <a:rPr lang="en-US" sz="4000" b="1" dirty="0">
                <a:solidFill>
                  <a:sysClr val="windowText" lastClr="000000"/>
                </a:solidFill>
              </a:rPr>
              <a:t> </a:t>
            </a:r>
            <a:r>
              <a:rPr lang="en-US" sz="4000" b="1" dirty="0" err="1">
                <a:solidFill>
                  <a:sysClr val="windowText" lastClr="000000"/>
                </a:solidFill>
              </a:rPr>
              <a:t>l’hétérogénéité</a:t>
            </a:r>
            <a:r>
              <a:rPr lang="en-US" sz="4000" b="1" dirty="0">
                <a:solidFill>
                  <a:sysClr val="windowText" lastClr="000000"/>
                </a:solidFill>
              </a:rPr>
              <a:t> des macrophages </a:t>
            </a:r>
            <a:r>
              <a:rPr lang="en-US" sz="4000" b="1" dirty="0" err="1">
                <a:solidFill>
                  <a:sysClr val="windowText" lastClr="000000"/>
                </a:solidFill>
              </a:rPr>
              <a:t>tissulaires</a:t>
            </a:r>
            <a:r>
              <a:rPr lang="en-US" sz="4000" b="1" dirty="0">
                <a:solidFill>
                  <a:sysClr val="windowText" lastClr="000000"/>
                </a:solidFill>
              </a:rPr>
              <a:t> et son impact </a:t>
            </a:r>
            <a:r>
              <a:rPr lang="en-US" sz="4000" b="1" dirty="0" err="1">
                <a:solidFill>
                  <a:sysClr val="windowText" lastClr="000000"/>
                </a:solidFill>
              </a:rPr>
              <a:t>lors</a:t>
            </a:r>
            <a:r>
              <a:rPr lang="en-US" sz="4000" b="1" dirty="0">
                <a:solidFill>
                  <a:sysClr val="windowText" lastClr="000000"/>
                </a:solidFill>
              </a:rPr>
              <a:t> de la </a:t>
            </a:r>
            <a:r>
              <a:rPr lang="en-US" sz="4000" b="1" dirty="0" err="1">
                <a:solidFill>
                  <a:sysClr val="windowText" lastClr="000000"/>
                </a:solidFill>
              </a:rPr>
              <a:t>réparation</a:t>
            </a:r>
            <a:r>
              <a:rPr lang="en-US" sz="4000" b="1" dirty="0">
                <a:solidFill>
                  <a:sysClr val="windowText" lastClr="000000"/>
                </a:solidFill>
              </a:rPr>
              <a:t> </a:t>
            </a:r>
            <a:r>
              <a:rPr lang="en-US" sz="4000" b="1" dirty="0" err="1">
                <a:solidFill>
                  <a:sysClr val="windowText" lastClr="000000"/>
                </a:solidFill>
              </a:rPr>
              <a:t>tissulaire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 Light" panose="020F0302020204030204"/>
              <a:ea typeface=""/>
              <a:cs typeface=""/>
            </a:endParaRPr>
          </a:p>
        </p:txBody>
      </p:sp>
      <p:sp>
        <p:nvSpPr>
          <p:cNvPr id="14" name="Subtitle 2"/>
          <p:cNvSpPr txBox="1">
            <a:spLocks/>
          </p:cNvSpPr>
          <p:nvPr/>
        </p:nvSpPr>
        <p:spPr>
          <a:xfrm>
            <a:off x="1143000" y="4493128"/>
            <a:ext cx="6858000" cy="16557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 err="1"/>
              <a:t>Visioconference</a:t>
            </a:r>
            <a:r>
              <a:rPr lang="en-US" sz="1800" dirty="0"/>
              <a:t> </a:t>
            </a:r>
            <a:r>
              <a:rPr lang="en-US" sz="1800" dirty="0" err="1"/>
              <a:t>organisée</a:t>
            </a:r>
            <a:r>
              <a:rPr lang="en-US" sz="1800" dirty="0"/>
              <a:t> par </a:t>
            </a:r>
            <a:r>
              <a:rPr lang="en-US" sz="1800" dirty="0" err="1"/>
              <a:t>l’AAEIP</a:t>
            </a:r>
            <a:r>
              <a:rPr lang="en-US" sz="1800" dirty="0"/>
              <a:t>, </a:t>
            </a:r>
            <a:r>
              <a:rPr lang="en-US" sz="1800" dirty="0" err="1"/>
              <a:t>l’AUF</a:t>
            </a:r>
            <a:r>
              <a:rPr lang="en-US" sz="1800" dirty="0"/>
              <a:t> et la DDE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"/>
                <a:cs typeface=""/>
              </a:rPr>
              <a:t>20-06-2018</a:t>
            </a:r>
          </a:p>
        </p:txBody>
      </p:sp>
      <p:pic>
        <p:nvPicPr>
          <p:cNvPr id="15" name="Picture 8" descr="logo_IPasteur"/>
          <p:cNvPicPr preferRelativeResize="0"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6801" y="786160"/>
            <a:ext cx="1884490" cy="720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9384" y="247121"/>
            <a:ext cx="1095375" cy="821531"/>
          </a:xfrm>
          <a:prstGeom prst="rect">
            <a:avLst/>
          </a:prstGeom>
        </p:spPr>
      </p:pic>
      <p:sp>
        <p:nvSpPr>
          <p:cNvPr id="17" name="ZoneTexte 3"/>
          <p:cNvSpPr txBox="1"/>
          <p:nvPr/>
        </p:nvSpPr>
        <p:spPr>
          <a:xfrm>
            <a:off x="196532" y="1627482"/>
            <a:ext cx="65467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Gomez </a:t>
            </a:r>
            <a:r>
              <a:rPr kumimoji="0" lang="fr-F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Perdiguero</a:t>
            </a:r>
            <a:r>
              <a: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fr-F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Lab</a:t>
            </a:r>
            <a:r>
              <a: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, « Macrophages and </a:t>
            </a:r>
            <a:r>
              <a:rPr kumimoji="0" lang="fr-F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Endothelial</a:t>
            </a:r>
            <a:r>
              <a: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fr-F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cells</a:t>
            </a:r>
            <a:r>
              <a: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 », CNRS UMR3738</a:t>
            </a:r>
          </a:p>
        </p:txBody>
      </p:sp>
      <p:pic>
        <p:nvPicPr>
          <p:cNvPr id="18" name="Picture 5" descr="E13.5 BRAIN CX3CR1gfp homo Pecam GFP Lyve X20 01ASnapshot5_ch00.t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7498" y="247121"/>
            <a:ext cx="1260000" cy="1260000"/>
          </a:xfrm>
          <a:prstGeom prst="rect">
            <a:avLst/>
          </a:prstGeom>
        </p:spPr>
      </p:pic>
      <p:pic>
        <p:nvPicPr>
          <p:cNvPr id="19" name="Image 10" descr="CX3CR1-GFP homozyg E10dot75 03-12-2010 emb1_Green_small.t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224" y="247119"/>
            <a:ext cx="1087188" cy="1260000"/>
          </a:xfrm>
          <a:prstGeom prst="rect">
            <a:avLst/>
          </a:prstGeom>
        </p:spPr>
      </p:pic>
      <p:pic>
        <p:nvPicPr>
          <p:cNvPr id="20" name="Image 11" descr="Csf1r Mer-iCre TAM E85 1yold_liver nb6_20x 50um stack_YFP only_1_50um liver section 20x zoom 1_005_croped.tif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8429" y="247119"/>
            <a:ext cx="1384835" cy="1260000"/>
          </a:xfrm>
          <a:prstGeom prst="rect">
            <a:avLst/>
          </a:prstGeom>
        </p:spPr>
      </p:pic>
      <p:pic>
        <p:nvPicPr>
          <p:cNvPr id="21" name="Image 12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3339"/>
          <a:stretch/>
        </p:blipFill>
        <p:spPr>
          <a:xfrm>
            <a:off x="2579274" y="247116"/>
            <a:ext cx="1457293" cy="1260000"/>
          </a:xfrm>
          <a:prstGeom prst="rect">
            <a:avLst/>
          </a:prstGeom>
        </p:spPr>
      </p:pic>
      <p:pic>
        <p:nvPicPr>
          <p:cNvPr id="22" name="Picture 67" descr="MAX_FL iCre YFP 43h DAPI F4-80-APC 30min 26-05-16.czi - C=1 P2 Overlay2-flatten.tif"/>
          <p:cNvPicPr>
            <a:picLocks noChangeAspect="1"/>
          </p:cNvPicPr>
          <p:nvPr/>
        </p:nvPicPr>
        <p:blipFill>
          <a:blip r:embed="rId10">
            <a:alphaModFix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288343" y="247119"/>
            <a:ext cx="1260000" cy="12600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2"/>
          <a:srcRect l="25119" r="23870"/>
          <a:stretch/>
        </p:blipFill>
        <p:spPr>
          <a:xfrm>
            <a:off x="6112611" y="5658236"/>
            <a:ext cx="2788920" cy="986849"/>
          </a:xfrm>
          <a:prstGeom prst="rect">
            <a:avLst/>
          </a:prstGeom>
        </p:spPr>
      </p:pic>
      <p:sp>
        <p:nvSpPr>
          <p:cNvPr id="27" name="AutoShape 4" descr="mage result for cnrs"/>
          <p:cNvSpPr>
            <a:spLocks noChangeAspect="1" noChangeArrowheads="1"/>
          </p:cNvSpPr>
          <p:nvPr/>
        </p:nvSpPr>
        <p:spPr bwMode="auto">
          <a:xfrm>
            <a:off x="0" y="0"/>
            <a:ext cx="4180114" cy="41801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30" name="Image 8" descr="CNRS nouveau.jpg"/>
          <p:cNvPicPr preferRelativeResize="0">
            <a:picLocks noChangeAspect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92137" y="5546825"/>
            <a:ext cx="1101725" cy="1101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9814861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3" descr="D:\ajeet\iy34\IY34-onlinefigure\17\RodewaldFig05.tif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86" r="6633" b="56059"/>
          <a:stretch/>
        </p:blipFill>
        <p:spPr bwMode="auto">
          <a:xfrm>
            <a:off x="2126311" y="1165589"/>
            <a:ext cx="6066218" cy="4172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743057" y="6267060"/>
            <a:ext cx="25424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Busch et al., Nature 2015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/>
              <a:t>Kinetics of HSC self-renewal </a:t>
            </a:r>
            <a:r>
              <a:rPr lang="en-GB" sz="2400" b="1" dirty="0" err="1"/>
              <a:t>vs</a:t>
            </a:r>
            <a:r>
              <a:rPr lang="en-GB" sz="2400" b="1" dirty="0"/>
              <a:t> differentiation </a:t>
            </a:r>
            <a:r>
              <a:rPr lang="en-GB" sz="2400" b="1" i="1" dirty="0"/>
              <a:t>in vivo</a:t>
            </a:r>
          </a:p>
        </p:txBody>
      </p:sp>
    </p:spTree>
    <p:extLst>
      <p:ext uri="{BB962C8B-B14F-4D97-AF65-F5344CB8AC3E}">
        <p14:creationId xmlns:p14="http://schemas.microsoft.com/office/powerpoint/2010/main" val="8461331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50380" y="1281597"/>
            <a:ext cx="4552702" cy="389139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154864" y="6151666"/>
            <a:ext cx="21592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err="1"/>
              <a:t>Peiré</a:t>
            </a:r>
            <a:r>
              <a:rPr lang="en-GB" dirty="0"/>
              <a:t> et al., Cell 2015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1000" y="7389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/>
              <a:t>New quantitative approaches to address single-cell HSC fate</a:t>
            </a:r>
          </a:p>
        </p:txBody>
      </p:sp>
      <p:pic>
        <p:nvPicPr>
          <p:cNvPr id="9" name="Picture 13" descr="D:\ajeet\iy34\IY34-onlinefigure\17\RodewaldFig01.tif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569" r="56435"/>
          <a:stretch/>
        </p:blipFill>
        <p:spPr bwMode="auto">
          <a:xfrm>
            <a:off x="719252" y="1153420"/>
            <a:ext cx="3570260" cy="4567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6179408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/>
              <a:t>HSCs change throughout life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9504" y="773617"/>
            <a:ext cx="7175500" cy="53467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637027" y="6280666"/>
            <a:ext cx="35443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Benz et al., </a:t>
            </a:r>
            <a:r>
              <a:rPr lang="en-US" dirty="0"/>
              <a:t>Cell Stem Cell, 10 (2012)</a:t>
            </a:r>
            <a:endParaRPr lang="en-GB" dirty="0"/>
          </a:p>
        </p:txBody>
      </p:sp>
      <p:sp>
        <p:nvSpPr>
          <p:cNvPr id="6" name="TextBox 5"/>
          <p:cNvSpPr txBox="1"/>
          <p:nvPr/>
        </p:nvSpPr>
        <p:spPr>
          <a:xfrm>
            <a:off x="6407190" y="4112941"/>
            <a:ext cx="2945538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HSCs can be subdivided into:</a:t>
            </a:r>
          </a:p>
          <a:p>
            <a:pPr marL="285750" indent="-285750">
              <a:buFontTx/>
              <a:buChar char="•"/>
            </a:pPr>
            <a:r>
              <a:rPr lang="en-GB" dirty="0"/>
              <a:t>lymphoid-deficient (α)</a:t>
            </a:r>
          </a:p>
          <a:p>
            <a:pPr marL="285750" indent="-285750">
              <a:buFontTx/>
              <a:buChar char="•"/>
            </a:pPr>
            <a:r>
              <a:rPr lang="en-GB" dirty="0"/>
              <a:t>balanced (β)</a:t>
            </a:r>
          </a:p>
          <a:p>
            <a:pPr marL="285750" indent="-285750">
              <a:buFontTx/>
              <a:buChar char="•"/>
            </a:pPr>
            <a:r>
              <a:rPr lang="en-GB" dirty="0"/>
              <a:t>myeloid-deficient (</a:t>
            </a:r>
            <a:r>
              <a:rPr lang="en-GB" dirty="0" err="1"/>
              <a:t>γ+δ</a:t>
            </a:r>
            <a:r>
              <a:rPr lang="en-GB" dirty="0"/>
              <a:t>) but lack durable self-renewal</a:t>
            </a:r>
          </a:p>
        </p:txBody>
      </p:sp>
    </p:spTree>
    <p:extLst>
      <p:ext uri="{BB962C8B-B14F-4D97-AF65-F5344CB8AC3E}">
        <p14:creationId xmlns:p14="http://schemas.microsoft.com/office/powerpoint/2010/main" val="8309892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1210962" y="2879132"/>
            <a:ext cx="7092779" cy="81554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ZoneTexte 31"/>
          <p:cNvSpPr txBox="1"/>
          <p:nvPr/>
        </p:nvSpPr>
        <p:spPr>
          <a:xfrm>
            <a:off x="1715862" y="1955918"/>
            <a:ext cx="7776864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dirty="0"/>
              <a:t>1- Concepts généraux sur l’</a:t>
            </a:r>
            <a:r>
              <a:rPr lang="fr-FR" sz="2400" dirty="0" err="1"/>
              <a:t>hématopoïese</a:t>
            </a:r>
            <a:endParaRPr lang="fr-FR" sz="2400" dirty="0"/>
          </a:p>
          <a:p>
            <a:endParaRPr lang="fr-FR" sz="2400" dirty="0"/>
          </a:p>
          <a:p>
            <a:endParaRPr lang="fr-FR" sz="2400" dirty="0"/>
          </a:p>
          <a:p>
            <a:r>
              <a:rPr lang="fr-FR" sz="2400" dirty="0"/>
              <a:t>2- Développement du système hématopoïétique</a:t>
            </a:r>
          </a:p>
          <a:p>
            <a:endParaRPr lang="fr-FR" sz="2400" dirty="0"/>
          </a:p>
          <a:p>
            <a:endParaRPr lang="fr-FR" sz="2400" dirty="0"/>
          </a:p>
          <a:p>
            <a:r>
              <a:rPr lang="fr-FR" sz="2400" dirty="0"/>
              <a:t>3- Macrophages tissulaires résidents</a:t>
            </a:r>
          </a:p>
          <a:p>
            <a:endParaRPr lang="fr-FR" sz="2400" dirty="0"/>
          </a:p>
          <a:p>
            <a:endParaRPr lang="fr-FR" sz="2400" dirty="0"/>
          </a:p>
          <a:p>
            <a:endParaRPr lang="fr-FR" sz="2400" dirty="0"/>
          </a:p>
        </p:txBody>
      </p:sp>
      <p:sp>
        <p:nvSpPr>
          <p:cNvPr id="2" name="TextBox 1"/>
          <p:cNvSpPr txBox="1"/>
          <p:nvPr/>
        </p:nvSpPr>
        <p:spPr>
          <a:xfrm>
            <a:off x="509377" y="444843"/>
            <a:ext cx="8887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800" b="1" dirty="0" err="1">
                <a:solidFill>
                  <a:sysClr val="windowText" lastClr="000000"/>
                </a:solidFill>
              </a:rPr>
              <a:t>Comprendre</a:t>
            </a:r>
            <a:r>
              <a:rPr lang="en-US" sz="2800" b="1" dirty="0">
                <a:solidFill>
                  <a:sysClr val="windowText" lastClr="000000"/>
                </a:solidFill>
              </a:rPr>
              <a:t> </a:t>
            </a:r>
            <a:r>
              <a:rPr lang="en-US" sz="2800" b="1" dirty="0" err="1">
                <a:solidFill>
                  <a:sysClr val="windowText" lastClr="000000"/>
                </a:solidFill>
              </a:rPr>
              <a:t>l’hétérogénéité</a:t>
            </a:r>
            <a:r>
              <a:rPr lang="en-US" sz="2800" b="1" dirty="0">
                <a:solidFill>
                  <a:sysClr val="windowText" lastClr="000000"/>
                </a:solidFill>
              </a:rPr>
              <a:t> des macrophages </a:t>
            </a:r>
            <a:r>
              <a:rPr lang="en-US" sz="2800" b="1" dirty="0" err="1">
                <a:solidFill>
                  <a:sysClr val="windowText" lastClr="000000"/>
                </a:solidFill>
              </a:rPr>
              <a:t>tissulaires</a:t>
            </a:r>
            <a:endParaRPr lang="en-US" sz="2800" b="1" dirty="0">
              <a:solidFill>
                <a:sysClr val="windowText" lastClr="000000"/>
              </a:solidFill>
              <a:latin typeface="Calibri Light" panose="020F03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36534263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1000" y="1231901"/>
            <a:ext cx="9144000" cy="43772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744982" y="6232571"/>
            <a:ext cx="2082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fr-FR" dirty="0" err="1">
                <a:solidFill>
                  <a:prstClr val="black"/>
                </a:solidFill>
              </a:rPr>
              <a:t>Michał</a:t>
            </a:r>
            <a:r>
              <a:rPr lang="fr-FR" dirty="0">
                <a:solidFill>
                  <a:prstClr val="black"/>
                </a:solidFill>
              </a:rPr>
              <a:t> </a:t>
            </a:r>
            <a:r>
              <a:rPr lang="fr-FR" dirty="0" err="1">
                <a:solidFill>
                  <a:prstClr val="black"/>
                </a:solidFill>
              </a:rPr>
              <a:t>Komorniczak</a:t>
            </a:r>
            <a:endParaRPr lang="fr-FR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400" b="1" dirty="0">
                <a:solidFill>
                  <a:prstClr val="black"/>
                </a:solidFill>
              </a:rPr>
              <a:t>Développement du système </a:t>
            </a:r>
            <a:r>
              <a:rPr lang="fr-FR" sz="2400" b="1" dirty="0" err="1">
                <a:solidFill>
                  <a:prstClr val="black"/>
                </a:solidFill>
              </a:rPr>
              <a:t>hématopoïetique</a:t>
            </a:r>
            <a:endParaRPr lang="fr-FR" sz="24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47620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EMPs are Yolk Sac Derived Progenitors that Co-exist with Hematopoietic Stem Cells (HSCs) during Fetal Hematopoiesis"/>
          <p:cNvSpPr txBox="1"/>
          <p:nvPr/>
        </p:nvSpPr>
        <p:spPr>
          <a:xfrm>
            <a:off x="816480" y="209287"/>
            <a:ext cx="8126559" cy="85106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5719" tIns="35719" rIns="35719" bIns="35719" anchor="ctr">
            <a:spAutoFit/>
          </a:bodyPr>
          <a:lstStyle>
            <a:lvl1pPr>
              <a:lnSpc>
                <a:spcPct val="120000"/>
              </a:lnSpc>
              <a:defRPr sz="3000"/>
            </a:lvl1pPr>
          </a:lstStyle>
          <a:p>
            <a:pPr algn="ctr" defTabSz="410751" hangingPunct="0"/>
            <a:r>
              <a:rPr lang="fr-FR" sz="2109" b="1" kern="0" dirty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Les </a:t>
            </a:r>
            <a:r>
              <a:rPr lang="fr-FR" sz="2109" b="1" kern="0" dirty="0" err="1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prog</a:t>
            </a:r>
            <a:r>
              <a:rPr lang="en-US" sz="2109" b="1" kern="0" dirty="0" err="1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é</a:t>
            </a:r>
            <a:r>
              <a:rPr lang="fr-FR" sz="2109" b="1" kern="0" dirty="0" err="1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niteurs</a:t>
            </a:r>
            <a:r>
              <a:rPr lang="fr-FR" sz="2109" b="1" kern="0" dirty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 hématopoïétiques sont produits lors de trois vagues successives pendant le développement embryonnaire</a:t>
            </a:r>
          </a:p>
        </p:txBody>
      </p:sp>
      <p:sp>
        <p:nvSpPr>
          <p:cNvPr id="138" name="Arrow"/>
          <p:cNvSpPr/>
          <p:nvPr/>
        </p:nvSpPr>
        <p:spPr>
          <a:xfrm>
            <a:off x="689331" y="4465298"/>
            <a:ext cx="8380855" cy="399798"/>
          </a:xfrm>
          <a:prstGeom prst="rightArrow">
            <a:avLst>
              <a:gd name="adj1" fmla="val 68971"/>
              <a:gd name="adj2" fmla="val 71465"/>
            </a:avLst>
          </a:prstGeom>
          <a:solidFill>
            <a:srgbClr val="D6D5D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39" name="E6.5"/>
          <p:cNvSpPr txBox="1"/>
          <p:nvPr/>
        </p:nvSpPr>
        <p:spPr>
          <a:xfrm>
            <a:off x="776409" y="4192719"/>
            <a:ext cx="413576" cy="2777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sz="1900" b="0"/>
            </a:lvl1pPr>
          </a:lstStyle>
          <a:p>
            <a:pPr defTabSz="410751" hangingPunct="0"/>
            <a:r>
              <a:rPr sz="1336" kern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E6.5</a:t>
            </a:r>
          </a:p>
        </p:txBody>
      </p:sp>
      <p:sp>
        <p:nvSpPr>
          <p:cNvPr id="140" name="E8.5"/>
          <p:cNvSpPr txBox="1"/>
          <p:nvPr/>
        </p:nvSpPr>
        <p:spPr>
          <a:xfrm>
            <a:off x="2189149" y="4192719"/>
            <a:ext cx="413576" cy="2777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sz="1900" b="0"/>
            </a:lvl1pPr>
          </a:lstStyle>
          <a:p>
            <a:pPr defTabSz="410751" hangingPunct="0"/>
            <a:r>
              <a:rPr sz="1336" kern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E8.5</a:t>
            </a:r>
          </a:p>
        </p:txBody>
      </p:sp>
      <p:sp>
        <p:nvSpPr>
          <p:cNvPr id="141" name="E10.5"/>
          <p:cNvSpPr txBox="1"/>
          <p:nvPr/>
        </p:nvSpPr>
        <p:spPr>
          <a:xfrm>
            <a:off x="3628603" y="4192719"/>
            <a:ext cx="508152" cy="2777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sz="1900" b="0"/>
            </a:lvl1pPr>
          </a:lstStyle>
          <a:p>
            <a:pPr defTabSz="410751" hangingPunct="0"/>
            <a:r>
              <a:rPr sz="1336" kern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E10.5</a:t>
            </a:r>
          </a:p>
        </p:txBody>
      </p:sp>
      <p:sp>
        <p:nvSpPr>
          <p:cNvPr id="142" name="E14.5"/>
          <p:cNvSpPr txBox="1"/>
          <p:nvPr/>
        </p:nvSpPr>
        <p:spPr>
          <a:xfrm>
            <a:off x="6630206" y="4192719"/>
            <a:ext cx="508152" cy="2777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sz="1900" b="0"/>
            </a:lvl1pPr>
          </a:lstStyle>
          <a:p>
            <a:pPr defTabSz="410751" hangingPunct="0"/>
            <a:r>
              <a:rPr sz="1336" kern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E14.5</a:t>
            </a:r>
          </a:p>
        </p:txBody>
      </p:sp>
      <p:sp>
        <p:nvSpPr>
          <p:cNvPr id="143" name="E16.5"/>
          <p:cNvSpPr txBox="1"/>
          <p:nvPr/>
        </p:nvSpPr>
        <p:spPr>
          <a:xfrm>
            <a:off x="8131007" y="4192719"/>
            <a:ext cx="508152" cy="2777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sz="1900" b="0"/>
            </a:lvl1pPr>
          </a:lstStyle>
          <a:p>
            <a:pPr defTabSz="410751" hangingPunct="0"/>
            <a:r>
              <a:rPr sz="1336" kern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E16.5</a:t>
            </a:r>
          </a:p>
        </p:txBody>
      </p:sp>
      <p:sp>
        <p:nvSpPr>
          <p:cNvPr id="144" name="Line"/>
          <p:cNvSpPr/>
          <p:nvPr/>
        </p:nvSpPr>
        <p:spPr>
          <a:xfrm>
            <a:off x="766874" y="4028179"/>
            <a:ext cx="8225770" cy="1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45" name="Line"/>
          <p:cNvSpPr/>
          <p:nvPr/>
        </p:nvSpPr>
        <p:spPr>
          <a:xfrm flipV="1">
            <a:off x="8388106" y="3902844"/>
            <a:ext cx="1" cy="241742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46" name="Line"/>
          <p:cNvSpPr/>
          <p:nvPr/>
        </p:nvSpPr>
        <p:spPr>
          <a:xfrm flipV="1">
            <a:off x="6887305" y="3892886"/>
            <a:ext cx="1" cy="246807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47" name="Line"/>
          <p:cNvSpPr/>
          <p:nvPr/>
        </p:nvSpPr>
        <p:spPr>
          <a:xfrm flipV="1">
            <a:off x="6144915" y="3898739"/>
            <a:ext cx="1" cy="252961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48" name="Line"/>
          <p:cNvSpPr/>
          <p:nvPr/>
        </p:nvSpPr>
        <p:spPr>
          <a:xfrm flipV="1">
            <a:off x="5385584" y="3898437"/>
            <a:ext cx="1" cy="250556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49" name="Line"/>
          <p:cNvSpPr/>
          <p:nvPr/>
        </p:nvSpPr>
        <p:spPr>
          <a:xfrm flipV="1">
            <a:off x="4636104" y="3903897"/>
            <a:ext cx="1" cy="251734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50" name="Line"/>
          <p:cNvSpPr/>
          <p:nvPr/>
        </p:nvSpPr>
        <p:spPr>
          <a:xfrm flipV="1">
            <a:off x="3883863" y="3898136"/>
            <a:ext cx="1" cy="254326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51" name="Line"/>
          <p:cNvSpPr/>
          <p:nvPr/>
        </p:nvSpPr>
        <p:spPr>
          <a:xfrm flipV="1">
            <a:off x="3135303" y="3905481"/>
            <a:ext cx="1" cy="254327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52" name="Line"/>
          <p:cNvSpPr/>
          <p:nvPr/>
        </p:nvSpPr>
        <p:spPr>
          <a:xfrm flipV="1">
            <a:off x="2399081" y="3904997"/>
            <a:ext cx="1" cy="255296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53" name="Line"/>
          <p:cNvSpPr/>
          <p:nvPr/>
        </p:nvSpPr>
        <p:spPr>
          <a:xfrm flipV="1">
            <a:off x="1634502" y="3909113"/>
            <a:ext cx="1" cy="238134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54" name="Line"/>
          <p:cNvSpPr/>
          <p:nvPr/>
        </p:nvSpPr>
        <p:spPr>
          <a:xfrm flipV="1">
            <a:off x="986342" y="3899328"/>
            <a:ext cx="1" cy="257704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55" name="E12.5"/>
          <p:cNvSpPr txBox="1"/>
          <p:nvPr/>
        </p:nvSpPr>
        <p:spPr>
          <a:xfrm>
            <a:off x="5129406" y="4192719"/>
            <a:ext cx="508152" cy="2777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sz="1900" b="0"/>
            </a:lvl1pPr>
          </a:lstStyle>
          <a:p>
            <a:pPr defTabSz="410751" hangingPunct="0"/>
            <a:r>
              <a:rPr sz="1336" kern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E12.5</a:t>
            </a:r>
          </a:p>
        </p:txBody>
      </p:sp>
      <p:sp>
        <p:nvSpPr>
          <p:cNvPr id="156" name="Developmental Time"/>
          <p:cNvSpPr txBox="1"/>
          <p:nvPr/>
        </p:nvSpPr>
        <p:spPr>
          <a:xfrm>
            <a:off x="4097974" y="4526345"/>
            <a:ext cx="1628652" cy="2777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sz="1900" b="0" i="1"/>
            </a:lvl1pPr>
          </a:lstStyle>
          <a:p>
            <a:pPr defTabSz="410751" hangingPunct="0"/>
            <a:r>
              <a:rPr sz="1336" kern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Developmental Time</a:t>
            </a:r>
          </a:p>
        </p:txBody>
      </p:sp>
      <p:sp>
        <p:nvSpPr>
          <p:cNvPr id="157" name="Shape"/>
          <p:cNvSpPr/>
          <p:nvPr/>
        </p:nvSpPr>
        <p:spPr>
          <a:xfrm>
            <a:off x="3706924" y="3198828"/>
            <a:ext cx="253226" cy="2162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8" extrusionOk="0">
                <a:moveTo>
                  <a:pt x="21600" y="21548"/>
                </a:moveTo>
                <a:cubicBezTo>
                  <a:pt x="19661" y="21446"/>
                  <a:pt x="17742" y="21073"/>
                  <a:pt x="15889" y="20437"/>
                </a:cubicBezTo>
                <a:cubicBezTo>
                  <a:pt x="14220" y="19864"/>
                  <a:pt x="12613" y="19079"/>
                  <a:pt x="11164" y="17999"/>
                </a:cubicBezTo>
                <a:cubicBezTo>
                  <a:pt x="8953" y="16351"/>
                  <a:pt x="7204" y="14092"/>
                  <a:pt x="5575" y="11764"/>
                </a:cubicBezTo>
                <a:cubicBezTo>
                  <a:pt x="3991" y="9500"/>
                  <a:pt x="2499" y="7146"/>
                  <a:pt x="1414" y="4547"/>
                </a:cubicBezTo>
                <a:cubicBezTo>
                  <a:pt x="806" y="3089"/>
                  <a:pt x="332" y="1568"/>
                  <a:pt x="0" y="6"/>
                </a:cubicBezTo>
                <a:cubicBezTo>
                  <a:pt x="1113" y="-52"/>
                  <a:pt x="2207" y="341"/>
                  <a:pt x="3076" y="1111"/>
                </a:cubicBezTo>
                <a:cubicBezTo>
                  <a:pt x="4272" y="2170"/>
                  <a:pt x="4884" y="3778"/>
                  <a:pt x="5550" y="5298"/>
                </a:cubicBezTo>
                <a:cubicBezTo>
                  <a:pt x="6345" y="7113"/>
                  <a:pt x="7264" y="8862"/>
                  <a:pt x="8373" y="10464"/>
                </a:cubicBezTo>
                <a:cubicBezTo>
                  <a:pt x="9448" y="12019"/>
                  <a:pt x="10693" y="13421"/>
                  <a:pt x="12084" y="14634"/>
                </a:cubicBezTo>
                <a:cubicBezTo>
                  <a:pt x="13238" y="15640"/>
                  <a:pt x="14487" y="16509"/>
                  <a:pt x="15829" y="17173"/>
                </a:cubicBezTo>
                <a:cubicBezTo>
                  <a:pt x="16918" y="17712"/>
                  <a:pt x="18065" y="18114"/>
                  <a:pt x="19086" y="18797"/>
                </a:cubicBezTo>
                <a:cubicBezTo>
                  <a:pt x="20109" y="19481"/>
                  <a:pt x="20971" y="20424"/>
                  <a:pt x="21600" y="21548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grpSp>
        <p:nvGrpSpPr>
          <p:cNvPr id="164" name="Group"/>
          <p:cNvGrpSpPr/>
          <p:nvPr/>
        </p:nvGrpSpPr>
        <p:grpSpPr>
          <a:xfrm>
            <a:off x="1124003" y="2655265"/>
            <a:ext cx="462865" cy="798565"/>
            <a:chOff x="0" y="0"/>
            <a:chExt cx="658296" cy="1135735"/>
          </a:xfrm>
        </p:grpSpPr>
        <p:sp>
          <p:nvSpPr>
            <p:cNvPr id="158" name="Shape"/>
            <p:cNvSpPr/>
            <p:nvPr/>
          </p:nvSpPr>
          <p:spPr>
            <a:xfrm>
              <a:off x="121963" y="508975"/>
              <a:ext cx="436799" cy="118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365"/>
                  </a:moveTo>
                  <a:lnTo>
                    <a:pt x="2832" y="8001"/>
                  </a:lnTo>
                  <a:lnTo>
                    <a:pt x="4543" y="11485"/>
                  </a:lnTo>
                  <a:lnTo>
                    <a:pt x="6773" y="15704"/>
                  </a:lnTo>
                  <a:lnTo>
                    <a:pt x="10176" y="15818"/>
                  </a:lnTo>
                  <a:lnTo>
                    <a:pt x="12308" y="15535"/>
                  </a:lnTo>
                  <a:lnTo>
                    <a:pt x="16105" y="16412"/>
                  </a:lnTo>
                  <a:lnTo>
                    <a:pt x="17969" y="21600"/>
                  </a:lnTo>
                  <a:lnTo>
                    <a:pt x="19295" y="21597"/>
                  </a:lnTo>
                  <a:lnTo>
                    <a:pt x="21600" y="18230"/>
                  </a:lnTo>
                  <a:lnTo>
                    <a:pt x="21600" y="9868"/>
                  </a:lnTo>
                  <a:lnTo>
                    <a:pt x="20519" y="13668"/>
                  </a:lnTo>
                  <a:lnTo>
                    <a:pt x="19304" y="8013"/>
                  </a:lnTo>
                  <a:lnTo>
                    <a:pt x="17275" y="10534"/>
                  </a:lnTo>
                  <a:lnTo>
                    <a:pt x="15918" y="9512"/>
                  </a:lnTo>
                  <a:lnTo>
                    <a:pt x="15226" y="7349"/>
                  </a:lnTo>
                  <a:lnTo>
                    <a:pt x="13106" y="365"/>
                  </a:lnTo>
                  <a:lnTo>
                    <a:pt x="11155" y="2584"/>
                  </a:lnTo>
                  <a:lnTo>
                    <a:pt x="9621" y="8549"/>
                  </a:lnTo>
                  <a:lnTo>
                    <a:pt x="7620" y="2554"/>
                  </a:lnTo>
                  <a:lnTo>
                    <a:pt x="6187" y="304"/>
                  </a:lnTo>
                  <a:lnTo>
                    <a:pt x="4194" y="2176"/>
                  </a:lnTo>
                  <a:lnTo>
                    <a:pt x="3018" y="0"/>
                  </a:lnTo>
                  <a:lnTo>
                    <a:pt x="1296" y="613"/>
                  </a:lnTo>
                  <a:lnTo>
                    <a:pt x="0" y="11365"/>
                  </a:lnTo>
                  <a:close/>
                </a:path>
              </a:pathLst>
            </a:custGeom>
            <a:solidFill>
              <a:schemeClr val="accent4">
                <a:hueOff val="-461056"/>
                <a:satOff val="4338"/>
                <a:lumOff val="-10225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grpSp>
          <p:nvGrpSpPr>
            <p:cNvPr id="163" name="Group"/>
            <p:cNvGrpSpPr/>
            <p:nvPr/>
          </p:nvGrpSpPr>
          <p:grpSpPr>
            <a:xfrm>
              <a:off x="-1" y="-1"/>
              <a:ext cx="658298" cy="1135737"/>
              <a:chOff x="0" y="0"/>
              <a:chExt cx="658296" cy="1135735"/>
            </a:xfrm>
          </p:grpSpPr>
          <p:sp>
            <p:nvSpPr>
              <p:cNvPr id="159" name="Shape"/>
              <p:cNvSpPr/>
              <p:nvPr/>
            </p:nvSpPr>
            <p:spPr>
              <a:xfrm>
                <a:off x="114843" y="0"/>
                <a:ext cx="543454" cy="539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59" h="20847" extrusionOk="0">
                    <a:moveTo>
                      <a:pt x="3565" y="15647"/>
                    </a:moveTo>
                    <a:cubicBezTo>
                      <a:pt x="2813" y="15969"/>
                      <a:pt x="2210" y="16513"/>
                      <a:pt x="1861" y="17186"/>
                    </a:cubicBezTo>
                    <a:cubicBezTo>
                      <a:pt x="1675" y="17545"/>
                      <a:pt x="1510" y="17962"/>
                      <a:pt x="1082" y="18054"/>
                    </a:cubicBezTo>
                    <a:cubicBezTo>
                      <a:pt x="173" y="18249"/>
                      <a:pt x="-311" y="17093"/>
                      <a:pt x="220" y="15925"/>
                    </a:cubicBezTo>
                    <a:cubicBezTo>
                      <a:pt x="573" y="15150"/>
                      <a:pt x="914" y="14371"/>
                      <a:pt x="1247" y="13554"/>
                    </a:cubicBezTo>
                    <a:lnTo>
                      <a:pt x="2607" y="12374"/>
                    </a:lnTo>
                    <a:cubicBezTo>
                      <a:pt x="1951" y="11900"/>
                      <a:pt x="1703" y="11117"/>
                      <a:pt x="1998" y="10434"/>
                    </a:cubicBezTo>
                    <a:cubicBezTo>
                      <a:pt x="2311" y="9710"/>
                      <a:pt x="3141" y="9315"/>
                      <a:pt x="3719" y="8741"/>
                    </a:cubicBezTo>
                    <a:cubicBezTo>
                      <a:pt x="4319" y="8145"/>
                      <a:pt x="4641" y="7368"/>
                      <a:pt x="4620" y="6569"/>
                    </a:cubicBezTo>
                    <a:cubicBezTo>
                      <a:pt x="4385" y="6036"/>
                      <a:pt x="4447" y="5436"/>
                      <a:pt x="4786" y="4950"/>
                    </a:cubicBezTo>
                    <a:cubicBezTo>
                      <a:pt x="5334" y="4163"/>
                      <a:pt x="6433" y="3888"/>
                      <a:pt x="7185" y="3260"/>
                    </a:cubicBezTo>
                    <a:cubicBezTo>
                      <a:pt x="8370" y="2271"/>
                      <a:pt x="8666" y="457"/>
                      <a:pt x="10299" y="68"/>
                    </a:cubicBezTo>
                    <a:cubicBezTo>
                      <a:pt x="12082" y="-356"/>
                      <a:pt x="13317" y="1283"/>
                      <a:pt x="14771" y="2272"/>
                    </a:cubicBezTo>
                    <a:cubicBezTo>
                      <a:pt x="15924" y="3057"/>
                      <a:pt x="17409" y="3419"/>
                      <a:pt x="18397" y="4371"/>
                    </a:cubicBezTo>
                    <a:cubicBezTo>
                      <a:pt x="19205" y="5149"/>
                      <a:pt x="19552" y="6191"/>
                      <a:pt x="19813" y="7222"/>
                    </a:cubicBezTo>
                    <a:cubicBezTo>
                      <a:pt x="19941" y="7729"/>
                      <a:pt x="20052" y="8239"/>
                      <a:pt x="20147" y="8752"/>
                    </a:cubicBezTo>
                    <a:lnTo>
                      <a:pt x="19213" y="10327"/>
                    </a:lnTo>
                    <a:lnTo>
                      <a:pt x="19731" y="12365"/>
                    </a:lnTo>
                    <a:lnTo>
                      <a:pt x="20385" y="15019"/>
                    </a:lnTo>
                    <a:cubicBezTo>
                      <a:pt x="20535" y="15678"/>
                      <a:pt x="20688" y="16337"/>
                      <a:pt x="20843" y="16995"/>
                    </a:cubicBezTo>
                    <a:cubicBezTo>
                      <a:pt x="21166" y="18362"/>
                      <a:pt x="21289" y="19906"/>
                      <a:pt x="20013" y="20592"/>
                    </a:cubicBezTo>
                    <a:cubicBezTo>
                      <a:pt x="18800" y="21244"/>
                      <a:pt x="17231" y="20578"/>
                      <a:pt x="17039" y="19330"/>
                    </a:cubicBezTo>
                    <a:lnTo>
                      <a:pt x="14691" y="18135"/>
                    </a:lnTo>
                    <a:lnTo>
                      <a:pt x="12833" y="17112"/>
                    </a:lnTo>
                    <a:cubicBezTo>
                      <a:pt x="12227" y="16203"/>
                      <a:pt x="11174" y="15509"/>
                      <a:pt x="9899" y="15177"/>
                    </a:cubicBezTo>
                    <a:cubicBezTo>
                      <a:pt x="8978" y="14937"/>
                      <a:pt x="7984" y="14900"/>
                      <a:pt x="7036" y="15072"/>
                    </a:cubicBezTo>
                    <a:lnTo>
                      <a:pt x="3565" y="15647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 algn="ctr" defTabSz="410751" hangingPunct="0">
                  <a:defRPr sz="2200" b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Neue Medium"/>
                  </a:defRPr>
                </a:pPr>
                <a:endParaRPr sz="1547" kern="0">
                  <a:solidFill>
                    <a:srgbClr val="FFFFFF"/>
                  </a:solidFill>
                  <a:sym typeface="Helvetica Neue Medium"/>
                </a:endParaRPr>
              </a:p>
            </p:txBody>
          </p:sp>
          <p:sp>
            <p:nvSpPr>
              <p:cNvPr id="160" name="Line"/>
              <p:cNvSpPr/>
              <p:nvPr/>
            </p:nvSpPr>
            <p:spPr>
              <a:xfrm>
                <a:off x="-1" y="408717"/>
                <a:ext cx="558607" cy="7270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515" extrusionOk="0">
                    <a:moveTo>
                      <a:pt x="8067" y="0"/>
                    </a:moveTo>
                    <a:cubicBezTo>
                      <a:pt x="7121" y="850"/>
                      <a:pt x="6317" y="1766"/>
                      <a:pt x="5671" y="2733"/>
                    </a:cubicBezTo>
                    <a:cubicBezTo>
                      <a:pt x="5029" y="3695"/>
                      <a:pt x="4543" y="4703"/>
                      <a:pt x="4225" y="5739"/>
                    </a:cubicBezTo>
                    <a:cubicBezTo>
                      <a:pt x="3921" y="6602"/>
                      <a:pt x="3158" y="7355"/>
                      <a:pt x="2086" y="7851"/>
                    </a:cubicBezTo>
                    <a:cubicBezTo>
                      <a:pt x="1413" y="8162"/>
                      <a:pt x="599" y="8383"/>
                      <a:pt x="214" y="8887"/>
                    </a:cubicBezTo>
                    <a:cubicBezTo>
                      <a:pt x="-162" y="9379"/>
                      <a:pt x="3" y="9962"/>
                      <a:pt x="359" y="10467"/>
                    </a:cubicBezTo>
                    <a:cubicBezTo>
                      <a:pt x="829" y="11134"/>
                      <a:pt x="1597" y="11676"/>
                      <a:pt x="2138" y="12317"/>
                    </a:cubicBezTo>
                    <a:cubicBezTo>
                      <a:pt x="2676" y="12956"/>
                      <a:pt x="2976" y="13677"/>
                      <a:pt x="3010" y="14414"/>
                    </a:cubicBezTo>
                    <a:cubicBezTo>
                      <a:pt x="3200" y="16421"/>
                      <a:pt x="4555" y="18288"/>
                      <a:pt x="6771" y="19601"/>
                    </a:cubicBezTo>
                    <a:cubicBezTo>
                      <a:pt x="7893" y="20265"/>
                      <a:pt x="9248" y="20745"/>
                      <a:pt x="10551" y="21089"/>
                    </a:cubicBezTo>
                    <a:cubicBezTo>
                      <a:pt x="11749" y="21405"/>
                      <a:pt x="12955" y="21600"/>
                      <a:pt x="14255" y="21479"/>
                    </a:cubicBezTo>
                    <a:cubicBezTo>
                      <a:pt x="17985" y="21133"/>
                      <a:pt x="20053" y="18544"/>
                      <a:pt x="20606" y="15865"/>
                    </a:cubicBezTo>
                    <a:cubicBezTo>
                      <a:pt x="20846" y="14705"/>
                      <a:pt x="20863" y="13528"/>
                      <a:pt x="20658" y="12364"/>
                    </a:cubicBezTo>
                    <a:cubicBezTo>
                      <a:pt x="20775" y="11639"/>
                      <a:pt x="20896" y="10915"/>
                      <a:pt x="21022" y="10190"/>
                    </a:cubicBezTo>
                    <a:cubicBezTo>
                      <a:pt x="21156" y="9418"/>
                      <a:pt x="21294" y="8646"/>
                      <a:pt x="21438" y="7875"/>
                    </a:cubicBezTo>
                    <a:lnTo>
                      <a:pt x="21305" y="5273"/>
                    </a:lnTo>
                    <a:lnTo>
                      <a:pt x="21326" y="2787"/>
                    </a:lnTo>
                    <a:lnTo>
                      <a:pt x="19382" y="2124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 algn="ctr" defTabSz="410751" hangingPunct="0">
                  <a:defRPr sz="2200" b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Neue Medium"/>
                  </a:defRPr>
                </a:pPr>
                <a:endParaRPr sz="1547" kern="0">
                  <a:solidFill>
                    <a:srgbClr val="FFFFFF"/>
                  </a:solidFill>
                  <a:sym typeface="Helvetica Neue Medium"/>
                </a:endParaRPr>
              </a:p>
            </p:txBody>
          </p:sp>
          <p:sp>
            <p:nvSpPr>
              <p:cNvPr id="161" name="Line"/>
              <p:cNvSpPr/>
              <p:nvPr/>
            </p:nvSpPr>
            <p:spPr>
              <a:xfrm>
                <a:off x="55925" y="663021"/>
                <a:ext cx="481214" cy="1660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16" extrusionOk="0">
                    <a:moveTo>
                      <a:pt x="0" y="2268"/>
                    </a:moveTo>
                    <a:cubicBezTo>
                      <a:pt x="815" y="753"/>
                      <a:pt x="1795" y="-33"/>
                      <a:pt x="2791" y="1"/>
                    </a:cubicBezTo>
                    <a:cubicBezTo>
                      <a:pt x="4127" y="47"/>
                      <a:pt x="5370" y="1542"/>
                      <a:pt x="6561" y="3180"/>
                    </a:cubicBezTo>
                    <a:cubicBezTo>
                      <a:pt x="7641" y="4666"/>
                      <a:pt x="8697" y="6273"/>
                      <a:pt x="9673" y="8173"/>
                    </a:cubicBezTo>
                    <a:cubicBezTo>
                      <a:pt x="11048" y="10851"/>
                      <a:pt x="12248" y="14082"/>
                      <a:pt x="13663" y="16624"/>
                    </a:cubicBezTo>
                    <a:cubicBezTo>
                      <a:pt x="15112" y="19228"/>
                      <a:pt x="16768" y="21067"/>
                      <a:pt x="18535" y="21375"/>
                    </a:cubicBezTo>
                    <a:cubicBezTo>
                      <a:pt x="19632" y="21567"/>
                      <a:pt x="20763" y="21115"/>
                      <a:pt x="21600" y="19299"/>
                    </a:cubicBezTo>
                  </a:path>
                </a:pathLst>
              </a:custGeom>
              <a:noFill/>
              <a:ln w="12700" cap="flat">
                <a:solidFill>
                  <a:srgbClr val="000000"/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 algn="ctr" defTabSz="410751" hangingPunct="0">
                  <a:defRPr sz="2200" b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Neue Medium"/>
                  </a:defRPr>
                </a:pPr>
                <a:endParaRPr sz="1547" kern="0">
                  <a:solidFill>
                    <a:srgbClr val="FFFFFF"/>
                  </a:solidFill>
                  <a:sym typeface="Helvetica Neue Medium"/>
                </a:endParaRPr>
              </a:p>
            </p:txBody>
          </p:sp>
          <p:sp>
            <p:nvSpPr>
              <p:cNvPr id="162" name="Line"/>
              <p:cNvSpPr/>
              <p:nvPr/>
            </p:nvSpPr>
            <p:spPr>
              <a:xfrm>
                <a:off x="3124" y="704475"/>
                <a:ext cx="294688" cy="1728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51" extrusionOk="0">
                    <a:moveTo>
                      <a:pt x="0" y="2194"/>
                    </a:moveTo>
                    <a:cubicBezTo>
                      <a:pt x="1318" y="721"/>
                      <a:pt x="2920" y="-49"/>
                      <a:pt x="4557" y="2"/>
                    </a:cubicBezTo>
                    <a:cubicBezTo>
                      <a:pt x="6453" y="62"/>
                      <a:pt x="8233" y="1204"/>
                      <a:pt x="9881" y="2618"/>
                    </a:cubicBezTo>
                    <a:cubicBezTo>
                      <a:pt x="14953" y="6968"/>
                      <a:pt x="18875" y="13746"/>
                      <a:pt x="21600" y="21551"/>
                    </a:cubicBezTo>
                  </a:path>
                </a:pathLst>
              </a:custGeom>
              <a:noFill/>
              <a:ln w="12700" cap="flat">
                <a:solidFill>
                  <a:srgbClr val="000000"/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 algn="ctr" defTabSz="410751" hangingPunct="0">
                  <a:defRPr sz="2200" b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Neue Medium"/>
                  </a:defRPr>
                </a:pPr>
                <a:endParaRPr sz="1547" kern="0">
                  <a:solidFill>
                    <a:srgbClr val="FFFFFF"/>
                  </a:solidFill>
                  <a:sym typeface="Helvetica Neue Medium"/>
                </a:endParaRPr>
              </a:p>
            </p:txBody>
          </p:sp>
        </p:grpSp>
      </p:grpSp>
      <p:grpSp>
        <p:nvGrpSpPr>
          <p:cNvPr id="171" name="Group"/>
          <p:cNvGrpSpPr/>
          <p:nvPr/>
        </p:nvGrpSpPr>
        <p:grpSpPr>
          <a:xfrm>
            <a:off x="1805091" y="2575244"/>
            <a:ext cx="754226" cy="934050"/>
            <a:chOff x="0" y="-61"/>
            <a:chExt cx="1072675" cy="1328425"/>
          </a:xfrm>
        </p:grpSpPr>
        <p:sp>
          <p:nvSpPr>
            <p:cNvPr id="165" name="Shape"/>
            <p:cNvSpPr/>
            <p:nvPr/>
          </p:nvSpPr>
          <p:spPr>
            <a:xfrm>
              <a:off x="39727" y="408441"/>
              <a:ext cx="1032949" cy="298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88" y="17080"/>
                  </a:moveTo>
                  <a:lnTo>
                    <a:pt x="984" y="13461"/>
                  </a:lnTo>
                  <a:lnTo>
                    <a:pt x="1128" y="9503"/>
                  </a:lnTo>
                  <a:lnTo>
                    <a:pt x="2003" y="3732"/>
                  </a:lnTo>
                  <a:lnTo>
                    <a:pt x="3130" y="2393"/>
                  </a:lnTo>
                  <a:lnTo>
                    <a:pt x="4180" y="5005"/>
                  </a:lnTo>
                  <a:lnTo>
                    <a:pt x="5420" y="5162"/>
                  </a:lnTo>
                  <a:lnTo>
                    <a:pt x="6185" y="3233"/>
                  </a:lnTo>
                  <a:lnTo>
                    <a:pt x="7497" y="0"/>
                  </a:lnTo>
                  <a:lnTo>
                    <a:pt x="8904" y="241"/>
                  </a:lnTo>
                  <a:lnTo>
                    <a:pt x="10214" y="537"/>
                  </a:lnTo>
                  <a:lnTo>
                    <a:pt x="11173" y="2953"/>
                  </a:lnTo>
                  <a:lnTo>
                    <a:pt x="12042" y="4775"/>
                  </a:lnTo>
                  <a:lnTo>
                    <a:pt x="13852" y="3208"/>
                  </a:lnTo>
                  <a:lnTo>
                    <a:pt x="14983" y="1137"/>
                  </a:lnTo>
                  <a:lnTo>
                    <a:pt x="16497" y="3845"/>
                  </a:lnTo>
                  <a:lnTo>
                    <a:pt x="17181" y="7251"/>
                  </a:lnTo>
                  <a:lnTo>
                    <a:pt x="18463" y="9511"/>
                  </a:lnTo>
                  <a:lnTo>
                    <a:pt x="19393" y="9062"/>
                  </a:lnTo>
                  <a:lnTo>
                    <a:pt x="20913" y="8761"/>
                  </a:lnTo>
                  <a:lnTo>
                    <a:pt x="21288" y="10402"/>
                  </a:lnTo>
                  <a:lnTo>
                    <a:pt x="21600" y="17758"/>
                  </a:lnTo>
                  <a:lnTo>
                    <a:pt x="20712" y="16038"/>
                  </a:lnTo>
                  <a:lnTo>
                    <a:pt x="19015" y="14467"/>
                  </a:lnTo>
                  <a:lnTo>
                    <a:pt x="16923" y="12927"/>
                  </a:lnTo>
                  <a:lnTo>
                    <a:pt x="15236" y="14611"/>
                  </a:lnTo>
                  <a:lnTo>
                    <a:pt x="14305" y="16116"/>
                  </a:lnTo>
                  <a:lnTo>
                    <a:pt x="11483" y="12976"/>
                  </a:lnTo>
                  <a:lnTo>
                    <a:pt x="10335" y="9489"/>
                  </a:lnTo>
                  <a:lnTo>
                    <a:pt x="8068" y="8805"/>
                  </a:lnTo>
                  <a:lnTo>
                    <a:pt x="7119" y="9904"/>
                  </a:lnTo>
                  <a:lnTo>
                    <a:pt x="4576" y="10816"/>
                  </a:lnTo>
                  <a:lnTo>
                    <a:pt x="2556" y="11741"/>
                  </a:lnTo>
                  <a:lnTo>
                    <a:pt x="1493" y="17897"/>
                  </a:lnTo>
                  <a:lnTo>
                    <a:pt x="0" y="21600"/>
                  </a:lnTo>
                  <a:lnTo>
                    <a:pt x="388" y="17080"/>
                  </a:lnTo>
                  <a:close/>
                </a:path>
              </a:pathLst>
            </a:custGeom>
            <a:solidFill>
              <a:schemeClr val="accent3">
                <a:hueOff val="362282"/>
                <a:satOff val="31803"/>
                <a:lumOff val="-18242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sp>
          <p:nvSpPr>
            <p:cNvPr id="166" name="Shape"/>
            <p:cNvSpPr/>
            <p:nvPr/>
          </p:nvSpPr>
          <p:spPr>
            <a:xfrm>
              <a:off x="0" y="-62"/>
              <a:ext cx="1067238" cy="659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065" extrusionOk="0">
                  <a:moveTo>
                    <a:pt x="2780" y="13613"/>
                  </a:moveTo>
                  <a:cubicBezTo>
                    <a:pt x="1943" y="15012"/>
                    <a:pt x="1410" y="16831"/>
                    <a:pt x="1265" y="18785"/>
                  </a:cubicBezTo>
                  <a:cubicBezTo>
                    <a:pt x="1321" y="19240"/>
                    <a:pt x="1318" y="19678"/>
                    <a:pt x="1267" y="20100"/>
                  </a:cubicBezTo>
                  <a:cubicBezTo>
                    <a:pt x="1226" y="20453"/>
                    <a:pt x="1143" y="20831"/>
                    <a:pt x="922" y="20993"/>
                  </a:cubicBezTo>
                  <a:cubicBezTo>
                    <a:pt x="408" y="21369"/>
                    <a:pt x="2" y="20225"/>
                    <a:pt x="52" y="18913"/>
                  </a:cubicBezTo>
                  <a:cubicBezTo>
                    <a:pt x="93" y="17834"/>
                    <a:pt x="95" y="16746"/>
                    <a:pt x="56" y="15667"/>
                  </a:cubicBezTo>
                  <a:lnTo>
                    <a:pt x="0" y="10203"/>
                  </a:lnTo>
                  <a:cubicBezTo>
                    <a:pt x="312" y="8381"/>
                    <a:pt x="678" y="6633"/>
                    <a:pt x="1080" y="4932"/>
                  </a:cubicBezTo>
                  <a:cubicBezTo>
                    <a:pt x="1379" y="3663"/>
                    <a:pt x="1699" y="2362"/>
                    <a:pt x="2399" y="1414"/>
                  </a:cubicBezTo>
                  <a:cubicBezTo>
                    <a:pt x="3338" y="143"/>
                    <a:pt x="4757" y="-231"/>
                    <a:pt x="5980" y="454"/>
                  </a:cubicBezTo>
                  <a:lnTo>
                    <a:pt x="8188" y="544"/>
                  </a:lnTo>
                  <a:cubicBezTo>
                    <a:pt x="9244" y="1116"/>
                    <a:pt x="10392" y="1191"/>
                    <a:pt x="11474" y="764"/>
                  </a:cubicBezTo>
                  <a:cubicBezTo>
                    <a:pt x="12275" y="448"/>
                    <a:pt x="13055" y="-152"/>
                    <a:pt x="13885" y="36"/>
                  </a:cubicBezTo>
                  <a:cubicBezTo>
                    <a:pt x="14839" y="252"/>
                    <a:pt x="15555" y="1452"/>
                    <a:pt x="16416" y="2123"/>
                  </a:cubicBezTo>
                  <a:cubicBezTo>
                    <a:pt x="17182" y="2720"/>
                    <a:pt x="18045" y="2889"/>
                    <a:pt x="18874" y="2605"/>
                  </a:cubicBezTo>
                  <a:cubicBezTo>
                    <a:pt x="19102" y="3856"/>
                    <a:pt x="19431" y="5049"/>
                    <a:pt x="19853" y="6153"/>
                  </a:cubicBezTo>
                  <a:cubicBezTo>
                    <a:pt x="20173" y="6992"/>
                    <a:pt x="20545" y="7773"/>
                    <a:pt x="20963" y="8485"/>
                  </a:cubicBezTo>
                  <a:cubicBezTo>
                    <a:pt x="21152" y="9592"/>
                    <a:pt x="21303" y="10708"/>
                    <a:pt x="21417" y="11833"/>
                  </a:cubicBezTo>
                  <a:cubicBezTo>
                    <a:pt x="21600" y="13627"/>
                    <a:pt x="21531" y="15635"/>
                    <a:pt x="20584" y="16329"/>
                  </a:cubicBezTo>
                  <a:cubicBezTo>
                    <a:pt x="19964" y="16785"/>
                    <a:pt x="19236" y="16346"/>
                    <a:pt x="18939" y="15336"/>
                  </a:cubicBezTo>
                  <a:lnTo>
                    <a:pt x="17920" y="14121"/>
                  </a:lnTo>
                  <a:cubicBezTo>
                    <a:pt x="17621" y="13788"/>
                    <a:pt x="17328" y="13439"/>
                    <a:pt x="17043" y="13072"/>
                  </a:cubicBezTo>
                  <a:cubicBezTo>
                    <a:pt x="16631" y="12542"/>
                    <a:pt x="16241" y="11974"/>
                    <a:pt x="15783" y="11498"/>
                  </a:cubicBezTo>
                  <a:cubicBezTo>
                    <a:pt x="14692" y="10363"/>
                    <a:pt x="13393" y="9827"/>
                    <a:pt x="12120" y="10033"/>
                  </a:cubicBezTo>
                  <a:lnTo>
                    <a:pt x="9406" y="10438"/>
                  </a:lnTo>
                  <a:lnTo>
                    <a:pt x="6792" y="10956"/>
                  </a:lnTo>
                  <a:cubicBezTo>
                    <a:pt x="5290" y="10885"/>
                    <a:pt x="3838" y="11847"/>
                    <a:pt x="2780" y="13613"/>
                  </a:cubicBezTo>
                  <a:close/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sp>
          <p:nvSpPr>
            <p:cNvPr id="167" name="Line"/>
            <p:cNvSpPr/>
            <p:nvPr/>
          </p:nvSpPr>
          <p:spPr>
            <a:xfrm>
              <a:off x="31068" y="656709"/>
              <a:ext cx="337735" cy="536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extrusionOk="0">
                  <a:moveTo>
                    <a:pt x="1474" y="0"/>
                  </a:moveTo>
                  <a:cubicBezTo>
                    <a:pt x="668" y="1336"/>
                    <a:pt x="194" y="2712"/>
                    <a:pt x="48" y="4094"/>
                  </a:cubicBezTo>
                  <a:cubicBezTo>
                    <a:pt x="-123" y="5704"/>
                    <a:pt x="150" y="7338"/>
                    <a:pt x="1051" y="8908"/>
                  </a:cubicBezTo>
                  <a:cubicBezTo>
                    <a:pt x="2133" y="10795"/>
                    <a:pt x="4085" y="12481"/>
                    <a:pt x="6161" y="14102"/>
                  </a:cubicBezTo>
                  <a:cubicBezTo>
                    <a:pt x="8433" y="15875"/>
                    <a:pt x="10885" y="17590"/>
                    <a:pt x="13896" y="19003"/>
                  </a:cubicBezTo>
                  <a:cubicBezTo>
                    <a:pt x="16169" y="20070"/>
                    <a:pt x="18725" y="20945"/>
                    <a:pt x="21477" y="2160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sp>
          <p:nvSpPr>
            <p:cNvPr id="168" name="Line"/>
            <p:cNvSpPr/>
            <p:nvPr/>
          </p:nvSpPr>
          <p:spPr>
            <a:xfrm>
              <a:off x="133811" y="621602"/>
              <a:ext cx="858588" cy="706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396" extrusionOk="0">
                  <a:moveTo>
                    <a:pt x="19853" y="1828"/>
                  </a:moveTo>
                  <a:cubicBezTo>
                    <a:pt x="20799" y="2098"/>
                    <a:pt x="21484" y="3132"/>
                    <a:pt x="21526" y="4352"/>
                  </a:cubicBezTo>
                  <a:cubicBezTo>
                    <a:pt x="21553" y="5126"/>
                    <a:pt x="21306" y="5858"/>
                    <a:pt x="20988" y="6521"/>
                  </a:cubicBezTo>
                  <a:cubicBezTo>
                    <a:pt x="20666" y="7189"/>
                    <a:pt x="20273" y="7795"/>
                    <a:pt x="19920" y="8438"/>
                  </a:cubicBezTo>
                  <a:cubicBezTo>
                    <a:pt x="19435" y="9319"/>
                    <a:pt x="19030" y="10264"/>
                    <a:pt x="18605" y="11192"/>
                  </a:cubicBezTo>
                  <a:cubicBezTo>
                    <a:pt x="18300" y="11858"/>
                    <a:pt x="17982" y="12520"/>
                    <a:pt x="17794" y="13251"/>
                  </a:cubicBezTo>
                  <a:cubicBezTo>
                    <a:pt x="17622" y="13919"/>
                    <a:pt x="17562" y="14624"/>
                    <a:pt x="17619" y="15323"/>
                  </a:cubicBezTo>
                  <a:lnTo>
                    <a:pt x="16385" y="17553"/>
                  </a:lnTo>
                  <a:cubicBezTo>
                    <a:pt x="15717" y="18792"/>
                    <a:pt x="14740" y="19824"/>
                    <a:pt x="13557" y="20539"/>
                  </a:cubicBezTo>
                  <a:cubicBezTo>
                    <a:pt x="12805" y="20994"/>
                    <a:pt x="11979" y="21313"/>
                    <a:pt x="11111" y="21381"/>
                  </a:cubicBezTo>
                  <a:cubicBezTo>
                    <a:pt x="10168" y="21456"/>
                    <a:pt x="9236" y="21231"/>
                    <a:pt x="8344" y="20907"/>
                  </a:cubicBezTo>
                  <a:cubicBezTo>
                    <a:pt x="7513" y="20604"/>
                    <a:pt x="6691" y="20194"/>
                    <a:pt x="6197" y="19439"/>
                  </a:cubicBezTo>
                  <a:cubicBezTo>
                    <a:pt x="5761" y="18773"/>
                    <a:pt x="5652" y="17935"/>
                    <a:pt x="5902" y="17173"/>
                  </a:cubicBezTo>
                  <a:cubicBezTo>
                    <a:pt x="5418" y="16071"/>
                    <a:pt x="5276" y="14840"/>
                    <a:pt x="5496" y="13651"/>
                  </a:cubicBezTo>
                  <a:cubicBezTo>
                    <a:pt x="5642" y="12860"/>
                    <a:pt x="5948" y="12104"/>
                    <a:pt x="6024" y="11302"/>
                  </a:cubicBezTo>
                  <a:cubicBezTo>
                    <a:pt x="6103" y="10474"/>
                    <a:pt x="5935" y="9641"/>
                    <a:pt x="5544" y="8914"/>
                  </a:cubicBezTo>
                  <a:cubicBezTo>
                    <a:pt x="5187" y="8157"/>
                    <a:pt x="4351" y="7777"/>
                    <a:pt x="3571" y="8020"/>
                  </a:cubicBezTo>
                  <a:cubicBezTo>
                    <a:pt x="3120" y="8161"/>
                    <a:pt x="2727" y="8514"/>
                    <a:pt x="2258" y="8587"/>
                  </a:cubicBezTo>
                  <a:cubicBezTo>
                    <a:pt x="1775" y="8663"/>
                    <a:pt x="1330" y="8458"/>
                    <a:pt x="963" y="8108"/>
                  </a:cubicBezTo>
                  <a:cubicBezTo>
                    <a:pt x="344" y="7519"/>
                    <a:pt x="82" y="6654"/>
                    <a:pt x="18" y="5784"/>
                  </a:cubicBezTo>
                  <a:cubicBezTo>
                    <a:pt x="-47" y="4915"/>
                    <a:pt x="71" y="4053"/>
                    <a:pt x="274" y="3212"/>
                  </a:cubicBezTo>
                  <a:cubicBezTo>
                    <a:pt x="454" y="2468"/>
                    <a:pt x="711" y="1711"/>
                    <a:pt x="1220" y="1131"/>
                  </a:cubicBezTo>
                  <a:cubicBezTo>
                    <a:pt x="2092" y="135"/>
                    <a:pt x="3454" y="-144"/>
                    <a:pt x="4748" y="65"/>
                  </a:cubicBezTo>
                  <a:cubicBezTo>
                    <a:pt x="5601" y="202"/>
                    <a:pt x="6412" y="539"/>
                    <a:pt x="7120" y="1051"/>
                  </a:cubicBezTo>
                  <a:cubicBezTo>
                    <a:pt x="7576" y="1187"/>
                    <a:pt x="8038" y="1276"/>
                    <a:pt x="8502" y="1322"/>
                  </a:cubicBezTo>
                  <a:cubicBezTo>
                    <a:pt x="9250" y="1397"/>
                    <a:pt x="10095" y="1381"/>
                    <a:pt x="10618" y="2001"/>
                  </a:cubicBezTo>
                  <a:cubicBezTo>
                    <a:pt x="11017" y="2474"/>
                    <a:pt x="11017" y="3146"/>
                    <a:pt x="11174" y="3747"/>
                  </a:cubicBezTo>
                  <a:cubicBezTo>
                    <a:pt x="11368" y="4490"/>
                    <a:pt x="11816" y="5132"/>
                    <a:pt x="12043" y="5865"/>
                  </a:cubicBezTo>
                  <a:cubicBezTo>
                    <a:pt x="12369" y="6921"/>
                    <a:pt x="12223" y="8074"/>
                    <a:pt x="11644" y="9007"/>
                  </a:cubicBezTo>
                  <a:cubicBezTo>
                    <a:pt x="11868" y="10051"/>
                    <a:pt x="11770" y="11142"/>
                    <a:pt x="11365" y="12125"/>
                  </a:cubicBezTo>
                  <a:cubicBezTo>
                    <a:pt x="10886" y="13290"/>
                    <a:pt x="9986" y="14278"/>
                    <a:pt x="9846" y="15545"/>
                  </a:cubicBezTo>
                  <a:cubicBezTo>
                    <a:pt x="9749" y="16428"/>
                    <a:pt x="10078" y="17334"/>
                    <a:pt x="10846" y="17673"/>
                  </a:cubicBezTo>
                  <a:cubicBezTo>
                    <a:pt x="11931" y="18150"/>
                    <a:pt x="12985" y="17232"/>
                    <a:pt x="13830" y="16291"/>
                  </a:cubicBezTo>
                  <a:cubicBezTo>
                    <a:pt x="14216" y="15860"/>
                    <a:pt x="14602" y="15430"/>
                    <a:pt x="14988" y="14999"/>
                  </a:cubicBezTo>
                  <a:cubicBezTo>
                    <a:pt x="14952" y="14367"/>
                    <a:pt x="14929" y="13733"/>
                    <a:pt x="14919" y="13099"/>
                  </a:cubicBezTo>
                  <a:cubicBezTo>
                    <a:pt x="14907" y="12357"/>
                    <a:pt x="14913" y="11606"/>
                    <a:pt x="15045" y="10875"/>
                  </a:cubicBezTo>
                  <a:cubicBezTo>
                    <a:pt x="15342" y="9239"/>
                    <a:pt x="16226" y="7869"/>
                    <a:pt x="16525" y="6233"/>
                  </a:cubicBezTo>
                  <a:cubicBezTo>
                    <a:pt x="16662" y="5486"/>
                    <a:pt x="16676" y="4740"/>
                    <a:pt x="16780" y="3998"/>
                  </a:cubicBezTo>
                  <a:cubicBezTo>
                    <a:pt x="16894" y="3190"/>
                    <a:pt x="17146" y="2454"/>
                    <a:pt x="17726" y="1891"/>
                  </a:cubicBezTo>
                  <a:cubicBezTo>
                    <a:pt x="17981" y="1644"/>
                    <a:pt x="18253" y="1410"/>
                    <a:pt x="18571" y="1335"/>
                  </a:cubicBezTo>
                  <a:cubicBezTo>
                    <a:pt x="19057" y="1220"/>
                    <a:pt x="19574" y="1440"/>
                    <a:pt x="19904" y="1918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sp>
          <p:nvSpPr>
            <p:cNvPr id="169" name="Line"/>
            <p:cNvSpPr/>
            <p:nvPr/>
          </p:nvSpPr>
          <p:spPr>
            <a:xfrm>
              <a:off x="203301" y="912143"/>
              <a:ext cx="142825" cy="210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9" h="21600" extrusionOk="0">
                  <a:moveTo>
                    <a:pt x="2471" y="0"/>
                  </a:moveTo>
                  <a:cubicBezTo>
                    <a:pt x="-15" y="2878"/>
                    <a:pt x="-661" y="6173"/>
                    <a:pt x="696" y="9248"/>
                  </a:cubicBezTo>
                  <a:cubicBezTo>
                    <a:pt x="1987" y="12173"/>
                    <a:pt x="4971" y="14709"/>
                    <a:pt x="8651" y="16770"/>
                  </a:cubicBezTo>
                  <a:cubicBezTo>
                    <a:pt x="12272" y="18799"/>
                    <a:pt x="16493" y="20323"/>
                    <a:pt x="20939" y="2160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sp>
          <p:nvSpPr>
            <p:cNvPr id="170" name="Line"/>
            <p:cNvSpPr/>
            <p:nvPr/>
          </p:nvSpPr>
          <p:spPr>
            <a:xfrm>
              <a:off x="834817" y="498283"/>
              <a:ext cx="233137" cy="614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600" extrusionOk="0">
                  <a:moveTo>
                    <a:pt x="19015" y="0"/>
                  </a:moveTo>
                  <a:cubicBezTo>
                    <a:pt x="20002" y="1212"/>
                    <a:pt x="20692" y="2460"/>
                    <a:pt x="21076" y="3725"/>
                  </a:cubicBezTo>
                  <a:cubicBezTo>
                    <a:pt x="21600" y="5452"/>
                    <a:pt x="21539" y="7226"/>
                    <a:pt x="19921" y="8843"/>
                  </a:cubicBezTo>
                  <a:cubicBezTo>
                    <a:pt x="19070" y="9693"/>
                    <a:pt x="17813" y="10465"/>
                    <a:pt x="16528" y="11223"/>
                  </a:cubicBezTo>
                  <a:cubicBezTo>
                    <a:pt x="14287" y="12545"/>
                    <a:pt x="11943" y="13838"/>
                    <a:pt x="9501" y="15102"/>
                  </a:cubicBezTo>
                  <a:lnTo>
                    <a:pt x="3981" y="18781"/>
                  </a:lnTo>
                  <a:lnTo>
                    <a:pt x="0" y="21600"/>
                  </a:ln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</p:grpSp>
      <p:sp>
        <p:nvSpPr>
          <p:cNvPr id="172" name="Shape"/>
          <p:cNvSpPr/>
          <p:nvPr/>
        </p:nvSpPr>
        <p:spPr>
          <a:xfrm rot="16200000">
            <a:off x="4054305" y="3002077"/>
            <a:ext cx="483811" cy="1979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9" extrusionOk="0">
                <a:moveTo>
                  <a:pt x="18371" y="15775"/>
                </a:moveTo>
                <a:cubicBezTo>
                  <a:pt x="16868" y="18118"/>
                  <a:pt x="15225" y="20013"/>
                  <a:pt x="13537" y="20893"/>
                </a:cubicBezTo>
                <a:cubicBezTo>
                  <a:pt x="12366" y="21503"/>
                  <a:pt x="11159" y="21600"/>
                  <a:pt x="9973" y="21192"/>
                </a:cubicBezTo>
                <a:cubicBezTo>
                  <a:pt x="7951" y="20495"/>
                  <a:pt x="6065" y="18340"/>
                  <a:pt x="4447" y="15244"/>
                </a:cubicBezTo>
                <a:cubicBezTo>
                  <a:pt x="2432" y="11386"/>
                  <a:pt x="891" y="6201"/>
                  <a:pt x="0" y="275"/>
                </a:cubicBezTo>
                <a:cubicBezTo>
                  <a:pt x="216" y="489"/>
                  <a:pt x="443" y="626"/>
                  <a:pt x="674" y="682"/>
                </a:cubicBezTo>
                <a:cubicBezTo>
                  <a:pt x="1158" y="799"/>
                  <a:pt x="1645" y="562"/>
                  <a:pt x="2075" y="0"/>
                </a:cubicBezTo>
                <a:cubicBezTo>
                  <a:pt x="2635" y="2430"/>
                  <a:pt x="3317" y="4670"/>
                  <a:pt x="4106" y="6667"/>
                </a:cubicBezTo>
                <a:cubicBezTo>
                  <a:pt x="5073" y="9113"/>
                  <a:pt x="6187" y="11163"/>
                  <a:pt x="7387" y="12852"/>
                </a:cubicBezTo>
                <a:cubicBezTo>
                  <a:pt x="8640" y="14616"/>
                  <a:pt x="9997" y="15989"/>
                  <a:pt x="11437" y="16142"/>
                </a:cubicBezTo>
                <a:cubicBezTo>
                  <a:pt x="13442" y="16355"/>
                  <a:pt x="15316" y="14217"/>
                  <a:pt x="17104" y="11970"/>
                </a:cubicBezTo>
                <a:cubicBezTo>
                  <a:pt x="18623" y="10063"/>
                  <a:pt x="20122" y="8059"/>
                  <a:pt x="21600" y="5961"/>
                </a:cubicBezTo>
                <a:lnTo>
                  <a:pt x="20925" y="11155"/>
                </a:lnTo>
                <a:cubicBezTo>
                  <a:pt x="20114" y="12830"/>
                  <a:pt x="19264" y="14383"/>
                  <a:pt x="18371" y="15775"/>
                </a:cubicBezTo>
                <a:close/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73" name="Shape"/>
          <p:cNvSpPr/>
          <p:nvPr/>
        </p:nvSpPr>
        <p:spPr>
          <a:xfrm rot="16200000">
            <a:off x="2537553" y="2775345"/>
            <a:ext cx="1085073" cy="2647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8" h="21507" extrusionOk="0">
                <a:moveTo>
                  <a:pt x="47" y="21507"/>
                </a:moveTo>
                <a:cubicBezTo>
                  <a:pt x="-102" y="17138"/>
                  <a:pt x="102" y="13337"/>
                  <a:pt x="718" y="10093"/>
                </a:cubicBezTo>
                <a:cubicBezTo>
                  <a:pt x="1572" y="5592"/>
                  <a:pt x="2934" y="3088"/>
                  <a:pt x="4377" y="1643"/>
                </a:cubicBezTo>
                <a:cubicBezTo>
                  <a:pt x="5977" y="40"/>
                  <a:pt x="7726" y="-93"/>
                  <a:pt x="9460" y="38"/>
                </a:cubicBezTo>
                <a:cubicBezTo>
                  <a:pt x="10678" y="129"/>
                  <a:pt x="11902" y="290"/>
                  <a:pt x="13118" y="601"/>
                </a:cubicBezTo>
                <a:cubicBezTo>
                  <a:pt x="14910" y="1059"/>
                  <a:pt x="16694" y="1950"/>
                  <a:pt x="18250" y="4842"/>
                </a:cubicBezTo>
                <a:cubicBezTo>
                  <a:pt x="19226" y="6657"/>
                  <a:pt x="20039" y="9124"/>
                  <a:pt x="20638" y="11407"/>
                </a:cubicBezTo>
                <a:cubicBezTo>
                  <a:pt x="21157" y="13382"/>
                  <a:pt x="21460" y="15222"/>
                  <a:pt x="21498" y="17461"/>
                </a:cubicBezTo>
                <a:cubicBezTo>
                  <a:pt x="20599" y="15626"/>
                  <a:pt x="19659" y="14089"/>
                  <a:pt x="18691" y="12876"/>
                </a:cubicBezTo>
                <a:cubicBezTo>
                  <a:pt x="16932" y="10674"/>
                  <a:pt x="15100" y="9570"/>
                  <a:pt x="13253" y="9116"/>
                </a:cubicBezTo>
                <a:cubicBezTo>
                  <a:pt x="11757" y="8747"/>
                  <a:pt x="10256" y="8797"/>
                  <a:pt x="8753" y="8916"/>
                </a:cubicBezTo>
                <a:cubicBezTo>
                  <a:pt x="6597" y="9086"/>
                  <a:pt x="4398" y="9497"/>
                  <a:pt x="2514" y="13302"/>
                </a:cubicBezTo>
                <a:cubicBezTo>
                  <a:pt x="1503" y="15345"/>
                  <a:pt x="658" y="18231"/>
                  <a:pt x="47" y="21507"/>
                </a:cubicBezTo>
                <a:close/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74" name="Line"/>
          <p:cNvSpPr/>
          <p:nvPr/>
        </p:nvSpPr>
        <p:spPr>
          <a:xfrm>
            <a:off x="3169753" y="2363509"/>
            <a:ext cx="136062" cy="10856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8" h="21600" extrusionOk="0">
                <a:moveTo>
                  <a:pt x="0" y="0"/>
                </a:moveTo>
                <a:cubicBezTo>
                  <a:pt x="3258" y="662"/>
                  <a:pt x="6105" y="1384"/>
                  <a:pt x="8504" y="2153"/>
                </a:cubicBezTo>
                <a:cubicBezTo>
                  <a:pt x="12195" y="3336"/>
                  <a:pt x="14793" y="4615"/>
                  <a:pt x="16758" y="5919"/>
                </a:cubicBezTo>
                <a:cubicBezTo>
                  <a:pt x="19519" y="7753"/>
                  <a:pt x="21018" y="9634"/>
                  <a:pt x="21336" y="11526"/>
                </a:cubicBezTo>
                <a:cubicBezTo>
                  <a:pt x="21600" y="13103"/>
                  <a:pt x="21042" y="14681"/>
                  <a:pt x="19402" y="16235"/>
                </a:cubicBezTo>
                <a:cubicBezTo>
                  <a:pt x="18315" y="17264"/>
                  <a:pt x="16763" y="18281"/>
                  <a:pt x="14908" y="19269"/>
                </a:cubicBezTo>
                <a:cubicBezTo>
                  <a:pt x="13381" y="20083"/>
                  <a:pt x="11624" y="20875"/>
                  <a:pt x="8910" y="21600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75" name="Shape"/>
          <p:cNvSpPr/>
          <p:nvPr/>
        </p:nvSpPr>
        <p:spPr>
          <a:xfrm>
            <a:off x="3092692" y="2586670"/>
            <a:ext cx="183480" cy="644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31" y="8323"/>
                </a:moveTo>
                <a:cubicBezTo>
                  <a:pt x="11929" y="7914"/>
                  <a:pt x="11402" y="7484"/>
                  <a:pt x="10956" y="7040"/>
                </a:cubicBezTo>
                <a:cubicBezTo>
                  <a:pt x="10397" y="6483"/>
                  <a:pt x="9965" y="5903"/>
                  <a:pt x="9382" y="5351"/>
                </a:cubicBezTo>
                <a:cubicBezTo>
                  <a:pt x="8515" y="4529"/>
                  <a:pt x="7323" y="3778"/>
                  <a:pt x="5861" y="3130"/>
                </a:cubicBezTo>
                <a:cubicBezTo>
                  <a:pt x="6579" y="3685"/>
                  <a:pt x="7204" y="4262"/>
                  <a:pt x="7730" y="4856"/>
                </a:cubicBezTo>
                <a:cubicBezTo>
                  <a:pt x="8252" y="5445"/>
                  <a:pt x="8675" y="6049"/>
                  <a:pt x="9124" y="6649"/>
                </a:cubicBezTo>
                <a:cubicBezTo>
                  <a:pt x="9549" y="7217"/>
                  <a:pt x="9997" y="7781"/>
                  <a:pt x="10469" y="8342"/>
                </a:cubicBezTo>
                <a:cubicBezTo>
                  <a:pt x="8731" y="8080"/>
                  <a:pt x="6886" y="7976"/>
                  <a:pt x="5050" y="8036"/>
                </a:cubicBezTo>
                <a:cubicBezTo>
                  <a:pt x="3676" y="8080"/>
                  <a:pt x="2327" y="8217"/>
                  <a:pt x="1050" y="8439"/>
                </a:cubicBezTo>
                <a:cubicBezTo>
                  <a:pt x="2752" y="8355"/>
                  <a:pt x="4475" y="8404"/>
                  <a:pt x="6136" y="8585"/>
                </a:cubicBezTo>
                <a:cubicBezTo>
                  <a:pt x="8125" y="8801"/>
                  <a:pt x="9982" y="9202"/>
                  <a:pt x="11576" y="9758"/>
                </a:cubicBezTo>
                <a:cubicBezTo>
                  <a:pt x="10035" y="10656"/>
                  <a:pt x="8156" y="11437"/>
                  <a:pt x="6016" y="12068"/>
                </a:cubicBezTo>
                <a:cubicBezTo>
                  <a:pt x="4164" y="12614"/>
                  <a:pt x="2137" y="13042"/>
                  <a:pt x="0" y="13338"/>
                </a:cubicBezTo>
                <a:cubicBezTo>
                  <a:pt x="1447" y="13272"/>
                  <a:pt x="2876" y="13148"/>
                  <a:pt x="4269" y="12967"/>
                </a:cubicBezTo>
                <a:cubicBezTo>
                  <a:pt x="7024" y="12610"/>
                  <a:pt x="9602" y="12037"/>
                  <a:pt x="11874" y="11276"/>
                </a:cubicBezTo>
                <a:cubicBezTo>
                  <a:pt x="9872" y="12402"/>
                  <a:pt x="8369" y="13677"/>
                  <a:pt x="7439" y="15038"/>
                </a:cubicBezTo>
                <a:cubicBezTo>
                  <a:pt x="6539" y="16354"/>
                  <a:pt x="6191" y="17729"/>
                  <a:pt x="6410" y="19097"/>
                </a:cubicBezTo>
                <a:cubicBezTo>
                  <a:pt x="6758" y="18357"/>
                  <a:pt x="7144" y="17627"/>
                  <a:pt x="7567" y="16905"/>
                </a:cubicBezTo>
                <a:cubicBezTo>
                  <a:pt x="8069" y="16050"/>
                  <a:pt x="8636" y="15179"/>
                  <a:pt x="9846" y="14445"/>
                </a:cubicBezTo>
                <a:cubicBezTo>
                  <a:pt x="10831" y="13846"/>
                  <a:pt x="12188" y="13379"/>
                  <a:pt x="13761" y="13096"/>
                </a:cubicBezTo>
                <a:cubicBezTo>
                  <a:pt x="13914" y="13873"/>
                  <a:pt x="14092" y="14649"/>
                  <a:pt x="14293" y="15424"/>
                </a:cubicBezTo>
                <a:cubicBezTo>
                  <a:pt x="14464" y="16083"/>
                  <a:pt x="14651" y="16741"/>
                  <a:pt x="14772" y="17402"/>
                </a:cubicBezTo>
                <a:cubicBezTo>
                  <a:pt x="15028" y="18800"/>
                  <a:pt x="14983" y="20205"/>
                  <a:pt x="14638" y="21600"/>
                </a:cubicBezTo>
                <a:cubicBezTo>
                  <a:pt x="15728" y="19910"/>
                  <a:pt x="16223" y="18159"/>
                  <a:pt x="16105" y="16406"/>
                </a:cubicBezTo>
                <a:cubicBezTo>
                  <a:pt x="16040" y="15431"/>
                  <a:pt x="15785" y="14460"/>
                  <a:pt x="15685" y="13486"/>
                </a:cubicBezTo>
                <a:cubicBezTo>
                  <a:pt x="15604" y="12703"/>
                  <a:pt x="15623" y="11920"/>
                  <a:pt x="15742" y="11138"/>
                </a:cubicBezTo>
                <a:cubicBezTo>
                  <a:pt x="16717" y="11249"/>
                  <a:pt x="17659" y="11406"/>
                  <a:pt x="18553" y="11606"/>
                </a:cubicBezTo>
                <a:cubicBezTo>
                  <a:pt x="19568" y="11833"/>
                  <a:pt x="20513" y="12115"/>
                  <a:pt x="21364" y="12443"/>
                </a:cubicBezTo>
                <a:cubicBezTo>
                  <a:pt x="21202" y="12197"/>
                  <a:pt x="20896" y="11971"/>
                  <a:pt x="20477" y="11789"/>
                </a:cubicBezTo>
                <a:cubicBezTo>
                  <a:pt x="19992" y="11578"/>
                  <a:pt x="19375" y="11434"/>
                  <a:pt x="18858" y="11237"/>
                </a:cubicBezTo>
                <a:cubicBezTo>
                  <a:pt x="17879" y="10866"/>
                  <a:pt x="17304" y="10336"/>
                  <a:pt x="17271" y="9775"/>
                </a:cubicBezTo>
                <a:cubicBezTo>
                  <a:pt x="17984" y="9591"/>
                  <a:pt x="18645" y="9371"/>
                  <a:pt x="19241" y="9121"/>
                </a:cubicBezTo>
                <a:cubicBezTo>
                  <a:pt x="20243" y="8700"/>
                  <a:pt x="21045" y="8199"/>
                  <a:pt x="21600" y="7645"/>
                </a:cubicBezTo>
                <a:cubicBezTo>
                  <a:pt x="20959" y="7993"/>
                  <a:pt x="20140" y="8271"/>
                  <a:pt x="19206" y="8460"/>
                </a:cubicBezTo>
                <a:cubicBezTo>
                  <a:pt x="18160" y="8670"/>
                  <a:pt x="17006" y="8761"/>
                  <a:pt x="15855" y="8722"/>
                </a:cubicBezTo>
                <a:cubicBezTo>
                  <a:pt x="15251" y="7865"/>
                  <a:pt x="14972" y="6972"/>
                  <a:pt x="15029" y="6077"/>
                </a:cubicBezTo>
                <a:cubicBezTo>
                  <a:pt x="15093" y="5080"/>
                  <a:pt x="15573" y="4097"/>
                  <a:pt x="15709" y="3101"/>
                </a:cubicBezTo>
                <a:cubicBezTo>
                  <a:pt x="15852" y="2058"/>
                  <a:pt x="15616" y="1012"/>
                  <a:pt x="15010" y="0"/>
                </a:cubicBezTo>
                <a:cubicBezTo>
                  <a:pt x="14997" y="991"/>
                  <a:pt x="14852" y="1980"/>
                  <a:pt x="14576" y="2964"/>
                </a:cubicBezTo>
                <a:cubicBezTo>
                  <a:pt x="14322" y="3872"/>
                  <a:pt x="13956" y="4773"/>
                  <a:pt x="13593" y="5675"/>
                </a:cubicBezTo>
                <a:cubicBezTo>
                  <a:pt x="13237" y="6557"/>
                  <a:pt x="12883" y="7440"/>
                  <a:pt x="12531" y="8323"/>
                </a:cubicBezTo>
                <a:close/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76" name="Line"/>
          <p:cNvSpPr/>
          <p:nvPr/>
        </p:nvSpPr>
        <p:spPr>
          <a:xfrm>
            <a:off x="3513576" y="2296684"/>
            <a:ext cx="986145" cy="12684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7" h="21491" extrusionOk="0">
                <a:moveTo>
                  <a:pt x="14641" y="9441"/>
                </a:moveTo>
                <a:cubicBezTo>
                  <a:pt x="14162" y="9563"/>
                  <a:pt x="13676" y="9666"/>
                  <a:pt x="13183" y="9752"/>
                </a:cubicBezTo>
                <a:cubicBezTo>
                  <a:pt x="12734" y="9830"/>
                  <a:pt x="12280" y="9892"/>
                  <a:pt x="11823" y="9939"/>
                </a:cubicBezTo>
                <a:cubicBezTo>
                  <a:pt x="11667" y="10274"/>
                  <a:pt x="11392" y="10559"/>
                  <a:pt x="11037" y="10754"/>
                </a:cubicBezTo>
                <a:cubicBezTo>
                  <a:pt x="10313" y="11150"/>
                  <a:pt x="9399" y="11127"/>
                  <a:pt x="8603" y="10837"/>
                </a:cubicBezTo>
                <a:cubicBezTo>
                  <a:pt x="8085" y="10650"/>
                  <a:pt x="7629" y="10357"/>
                  <a:pt x="7273" y="9985"/>
                </a:cubicBezTo>
                <a:cubicBezTo>
                  <a:pt x="6734" y="9912"/>
                  <a:pt x="6211" y="9768"/>
                  <a:pt x="5725" y="9557"/>
                </a:cubicBezTo>
                <a:cubicBezTo>
                  <a:pt x="5325" y="9383"/>
                  <a:pt x="4946" y="9160"/>
                  <a:pt x="4719" y="8828"/>
                </a:cubicBezTo>
                <a:cubicBezTo>
                  <a:pt x="4393" y="8353"/>
                  <a:pt x="4434" y="7791"/>
                  <a:pt x="4547" y="7272"/>
                </a:cubicBezTo>
                <a:cubicBezTo>
                  <a:pt x="4661" y="6747"/>
                  <a:pt x="4857" y="6220"/>
                  <a:pt x="5289" y="5786"/>
                </a:cubicBezTo>
                <a:cubicBezTo>
                  <a:pt x="5577" y="5496"/>
                  <a:pt x="5952" y="5262"/>
                  <a:pt x="6386" y="5108"/>
                </a:cubicBezTo>
                <a:cubicBezTo>
                  <a:pt x="6383" y="4282"/>
                  <a:pt x="6651" y="3471"/>
                  <a:pt x="7161" y="2769"/>
                </a:cubicBezTo>
                <a:cubicBezTo>
                  <a:pt x="7712" y="2008"/>
                  <a:pt x="8514" y="1416"/>
                  <a:pt x="9373" y="907"/>
                </a:cubicBezTo>
                <a:cubicBezTo>
                  <a:pt x="10102" y="475"/>
                  <a:pt x="10891" y="95"/>
                  <a:pt x="11773" y="16"/>
                </a:cubicBezTo>
                <a:cubicBezTo>
                  <a:pt x="12651" y="-63"/>
                  <a:pt x="13514" y="166"/>
                  <a:pt x="14304" y="501"/>
                </a:cubicBezTo>
                <a:cubicBezTo>
                  <a:pt x="14904" y="757"/>
                  <a:pt x="15476" y="1081"/>
                  <a:pt x="15842" y="1563"/>
                </a:cubicBezTo>
                <a:cubicBezTo>
                  <a:pt x="16105" y="1909"/>
                  <a:pt x="16240" y="2315"/>
                  <a:pt x="16231" y="2727"/>
                </a:cubicBezTo>
                <a:cubicBezTo>
                  <a:pt x="16651" y="2761"/>
                  <a:pt x="17046" y="2896"/>
                  <a:pt x="17377" y="3117"/>
                </a:cubicBezTo>
                <a:cubicBezTo>
                  <a:pt x="17841" y="3426"/>
                  <a:pt x="18137" y="3875"/>
                  <a:pt x="18382" y="4337"/>
                </a:cubicBezTo>
                <a:cubicBezTo>
                  <a:pt x="18884" y="5288"/>
                  <a:pt x="19187" y="6302"/>
                  <a:pt x="19476" y="7314"/>
                </a:cubicBezTo>
                <a:cubicBezTo>
                  <a:pt x="19621" y="7820"/>
                  <a:pt x="19761" y="8326"/>
                  <a:pt x="19896" y="8833"/>
                </a:cubicBezTo>
                <a:cubicBezTo>
                  <a:pt x="20519" y="9363"/>
                  <a:pt x="20980" y="10016"/>
                  <a:pt x="21238" y="10735"/>
                </a:cubicBezTo>
                <a:cubicBezTo>
                  <a:pt x="21528" y="11544"/>
                  <a:pt x="21549" y="12400"/>
                  <a:pt x="21463" y="13241"/>
                </a:cubicBezTo>
                <a:cubicBezTo>
                  <a:pt x="21371" y="14142"/>
                  <a:pt x="21155" y="15035"/>
                  <a:pt x="20704" y="15853"/>
                </a:cubicBezTo>
                <a:cubicBezTo>
                  <a:pt x="20111" y="16926"/>
                  <a:pt x="19153" y="17803"/>
                  <a:pt x="18152" y="18621"/>
                </a:cubicBezTo>
                <a:cubicBezTo>
                  <a:pt x="16941" y="19611"/>
                  <a:pt x="15634" y="20541"/>
                  <a:pt x="14063" y="21038"/>
                </a:cubicBezTo>
                <a:cubicBezTo>
                  <a:pt x="13163" y="21323"/>
                  <a:pt x="12210" y="21452"/>
                  <a:pt x="11252" y="21484"/>
                </a:cubicBezTo>
                <a:cubicBezTo>
                  <a:pt x="9636" y="21537"/>
                  <a:pt x="8016" y="21311"/>
                  <a:pt x="6548" y="20727"/>
                </a:cubicBezTo>
                <a:cubicBezTo>
                  <a:pt x="5434" y="20283"/>
                  <a:pt x="4444" y="19646"/>
                  <a:pt x="3584" y="18895"/>
                </a:cubicBezTo>
                <a:cubicBezTo>
                  <a:pt x="2820" y="18229"/>
                  <a:pt x="2165" y="17480"/>
                  <a:pt x="1578" y="16694"/>
                </a:cubicBezTo>
                <a:cubicBezTo>
                  <a:pt x="1138" y="16104"/>
                  <a:pt x="738" y="15497"/>
                  <a:pt x="441" y="14857"/>
                </a:cubicBezTo>
                <a:cubicBezTo>
                  <a:pt x="148" y="14226"/>
                  <a:pt x="-51" y="13551"/>
                  <a:pt x="11" y="12860"/>
                </a:cubicBezTo>
                <a:cubicBezTo>
                  <a:pt x="81" y="12086"/>
                  <a:pt x="471" y="11370"/>
                  <a:pt x="971" y="10723"/>
                </a:cubicBezTo>
                <a:cubicBezTo>
                  <a:pt x="1453" y="10100"/>
                  <a:pt x="2043" y="9531"/>
                  <a:pt x="2807" y="9168"/>
                </a:cubicBezTo>
                <a:cubicBezTo>
                  <a:pt x="3325" y="8922"/>
                  <a:pt x="3903" y="8782"/>
                  <a:pt x="4495" y="8760"/>
                </a:cubicBezTo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77" name="Line"/>
          <p:cNvSpPr/>
          <p:nvPr/>
        </p:nvSpPr>
        <p:spPr>
          <a:xfrm>
            <a:off x="3788771" y="2631501"/>
            <a:ext cx="67005" cy="2467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8" h="21600" extrusionOk="0">
                <a:moveTo>
                  <a:pt x="21308" y="0"/>
                </a:moveTo>
                <a:cubicBezTo>
                  <a:pt x="15992" y="758"/>
                  <a:pt x="11374" y="1902"/>
                  <a:pt x="7867" y="3332"/>
                </a:cubicBezTo>
                <a:cubicBezTo>
                  <a:pt x="2883" y="5363"/>
                  <a:pt x="399" y="7841"/>
                  <a:pt x="44" y="10370"/>
                </a:cubicBezTo>
                <a:cubicBezTo>
                  <a:pt x="-292" y="12765"/>
                  <a:pt x="1281" y="15158"/>
                  <a:pt x="5025" y="17269"/>
                </a:cubicBezTo>
                <a:cubicBezTo>
                  <a:pt x="8129" y="19019"/>
                  <a:pt x="12619" y="20508"/>
                  <a:pt x="18091" y="21600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78" name="Shape"/>
          <p:cNvSpPr/>
          <p:nvPr/>
        </p:nvSpPr>
        <p:spPr>
          <a:xfrm>
            <a:off x="4019666" y="2712377"/>
            <a:ext cx="74413" cy="1031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33" h="21255" extrusionOk="0">
                <a:moveTo>
                  <a:pt x="11266" y="21255"/>
                </a:moveTo>
                <a:cubicBezTo>
                  <a:pt x="14050" y="20319"/>
                  <a:pt x="16439" y="18749"/>
                  <a:pt x="18145" y="16735"/>
                </a:cubicBezTo>
                <a:cubicBezTo>
                  <a:pt x="20549" y="13895"/>
                  <a:pt x="21443" y="10372"/>
                  <a:pt x="20407" y="7034"/>
                </a:cubicBezTo>
                <a:cubicBezTo>
                  <a:pt x="19558" y="4298"/>
                  <a:pt x="17429" y="1895"/>
                  <a:pt x="14276" y="719"/>
                </a:cubicBezTo>
                <a:cubicBezTo>
                  <a:pt x="11421" y="-345"/>
                  <a:pt x="8099" y="-232"/>
                  <a:pt x="5412" y="1087"/>
                </a:cubicBezTo>
                <a:cubicBezTo>
                  <a:pt x="1832" y="2844"/>
                  <a:pt x="182" y="6219"/>
                  <a:pt x="14" y="9639"/>
                </a:cubicBezTo>
                <a:cubicBezTo>
                  <a:pt x="-157" y="13129"/>
                  <a:pt x="1165" y="16631"/>
                  <a:pt x="4366" y="18950"/>
                </a:cubicBezTo>
                <a:cubicBezTo>
                  <a:pt x="6275" y="20333"/>
                  <a:pt x="8709" y="21147"/>
                  <a:pt x="11266" y="21255"/>
                </a:cubicBezTo>
                <a:close/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79" name="Shape"/>
          <p:cNvSpPr/>
          <p:nvPr/>
        </p:nvSpPr>
        <p:spPr>
          <a:xfrm>
            <a:off x="4045247" y="2742291"/>
            <a:ext cx="30456" cy="433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33" h="21255" extrusionOk="0">
                <a:moveTo>
                  <a:pt x="11266" y="21255"/>
                </a:moveTo>
                <a:cubicBezTo>
                  <a:pt x="14050" y="20319"/>
                  <a:pt x="16439" y="18749"/>
                  <a:pt x="18145" y="16735"/>
                </a:cubicBezTo>
                <a:cubicBezTo>
                  <a:pt x="20549" y="13895"/>
                  <a:pt x="21443" y="10372"/>
                  <a:pt x="20407" y="7034"/>
                </a:cubicBezTo>
                <a:cubicBezTo>
                  <a:pt x="19558" y="4298"/>
                  <a:pt x="17429" y="1895"/>
                  <a:pt x="14276" y="719"/>
                </a:cubicBezTo>
                <a:cubicBezTo>
                  <a:pt x="11421" y="-345"/>
                  <a:pt x="8099" y="-232"/>
                  <a:pt x="5412" y="1087"/>
                </a:cubicBezTo>
                <a:cubicBezTo>
                  <a:pt x="1832" y="2844"/>
                  <a:pt x="182" y="6219"/>
                  <a:pt x="14" y="9639"/>
                </a:cubicBezTo>
                <a:cubicBezTo>
                  <a:pt x="-157" y="13129"/>
                  <a:pt x="1165" y="16631"/>
                  <a:pt x="4366" y="18950"/>
                </a:cubicBezTo>
                <a:cubicBezTo>
                  <a:pt x="6275" y="20333"/>
                  <a:pt x="8709" y="21147"/>
                  <a:pt x="11266" y="21255"/>
                </a:cubicBezTo>
                <a:close/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0" name="Line"/>
          <p:cNvSpPr/>
          <p:nvPr/>
        </p:nvSpPr>
        <p:spPr>
          <a:xfrm>
            <a:off x="4042976" y="2913478"/>
            <a:ext cx="241314" cy="1302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9" h="21464" extrusionOk="0">
                <a:moveTo>
                  <a:pt x="3" y="0"/>
                </a:moveTo>
                <a:cubicBezTo>
                  <a:pt x="-41" y="2331"/>
                  <a:pt x="378" y="4600"/>
                  <a:pt x="1165" y="6297"/>
                </a:cubicBezTo>
                <a:cubicBezTo>
                  <a:pt x="2097" y="8304"/>
                  <a:pt x="3413" y="9271"/>
                  <a:pt x="4752" y="9717"/>
                </a:cubicBezTo>
                <a:cubicBezTo>
                  <a:pt x="6406" y="10267"/>
                  <a:pt x="8105" y="10062"/>
                  <a:pt x="9690" y="8958"/>
                </a:cubicBezTo>
                <a:cubicBezTo>
                  <a:pt x="10821" y="8170"/>
                  <a:pt x="11859" y="6946"/>
                  <a:pt x="12906" y="5775"/>
                </a:cubicBezTo>
                <a:cubicBezTo>
                  <a:pt x="14233" y="4290"/>
                  <a:pt x="15581" y="2884"/>
                  <a:pt x="16949" y="1559"/>
                </a:cubicBezTo>
                <a:cubicBezTo>
                  <a:pt x="16011" y="2700"/>
                  <a:pt x="15056" y="3781"/>
                  <a:pt x="14085" y="4800"/>
                </a:cubicBezTo>
                <a:cubicBezTo>
                  <a:pt x="13275" y="5650"/>
                  <a:pt x="12448" y="6465"/>
                  <a:pt x="11749" y="7658"/>
                </a:cubicBezTo>
                <a:cubicBezTo>
                  <a:pt x="11111" y="8746"/>
                  <a:pt x="10585" y="10165"/>
                  <a:pt x="10442" y="11934"/>
                </a:cubicBezTo>
                <a:cubicBezTo>
                  <a:pt x="10206" y="14855"/>
                  <a:pt x="11148" y="17505"/>
                  <a:pt x="12385" y="19178"/>
                </a:cubicBezTo>
                <a:cubicBezTo>
                  <a:pt x="13562" y="20772"/>
                  <a:pt x="14954" y="21600"/>
                  <a:pt x="16367" y="21445"/>
                </a:cubicBezTo>
                <a:cubicBezTo>
                  <a:pt x="18509" y="21211"/>
                  <a:pt x="20454" y="18832"/>
                  <a:pt x="21559" y="15094"/>
                </a:cubicBezTo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1" name="Line"/>
          <p:cNvSpPr/>
          <p:nvPr/>
        </p:nvSpPr>
        <p:spPr>
          <a:xfrm>
            <a:off x="3908061" y="2952844"/>
            <a:ext cx="144737" cy="2095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8" h="21563" extrusionOk="0">
                <a:moveTo>
                  <a:pt x="4197" y="21563"/>
                </a:moveTo>
                <a:cubicBezTo>
                  <a:pt x="2388" y="19630"/>
                  <a:pt x="1131" y="17465"/>
                  <a:pt x="466" y="15191"/>
                </a:cubicBezTo>
                <a:cubicBezTo>
                  <a:pt x="-89" y="13293"/>
                  <a:pt x="-212" y="11336"/>
                  <a:pt x="450" y="9454"/>
                </a:cubicBezTo>
                <a:cubicBezTo>
                  <a:pt x="1293" y="7058"/>
                  <a:pt x="3340" y="4963"/>
                  <a:pt x="6107" y="3428"/>
                </a:cubicBezTo>
                <a:cubicBezTo>
                  <a:pt x="7815" y="2482"/>
                  <a:pt x="9757" y="1777"/>
                  <a:pt x="11785" y="1235"/>
                </a:cubicBezTo>
                <a:cubicBezTo>
                  <a:pt x="14866" y="411"/>
                  <a:pt x="18112" y="-37"/>
                  <a:pt x="21388" y="2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2" name="Line"/>
          <p:cNvSpPr/>
          <p:nvPr/>
        </p:nvSpPr>
        <p:spPr>
          <a:xfrm>
            <a:off x="3632214" y="2878487"/>
            <a:ext cx="129283" cy="2466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7" h="21587" extrusionOk="0">
                <a:moveTo>
                  <a:pt x="2" y="10623"/>
                </a:moveTo>
                <a:cubicBezTo>
                  <a:pt x="-58" y="7818"/>
                  <a:pt x="1412" y="5077"/>
                  <a:pt x="4193" y="2808"/>
                </a:cubicBezTo>
                <a:cubicBezTo>
                  <a:pt x="6065" y="1281"/>
                  <a:pt x="8650" y="-13"/>
                  <a:pt x="11802" y="0"/>
                </a:cubicBezTo>
                <a:cubicBezTo>
                  <a:pt x="14772" y="12"/>
                  <a:pt x="17266" y="1192"/>
                  <a:pt x="18820" y="2713"/>
                </a:cubicBezTo>
                <a:cubicBezTo>
                  <a:pt x="21542" y="5377"/>
                  <a:pt x="21371" y="8632"/>
                  <a:pt x="20307" y="11689"/>
                </a:cubicBezTo>
                <a:cubicBezTo>
                  <a:pt x="19569" y="13809"/>
                  <a:pt x="18417" y="15892"/>
                  <a:pt x="16320" y="17666"/>
                </a:cubicBezTo>
                <a:cubicBezTo>
                  <a:pt x="14230" y="19434"/>
                  <a:pt x="11310" y="20797"/>
                  <a:pt x="7922" y="21587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3" name="Shape"/>
          <p:cNvSpPr/>
          <p:nvPr/>
        </p:nvSpPr>
        <p:spPr>
          <a:xfrm>
            <a:off x="3919395" y="3138778"/>
            <a:ext cx="135916" cy="1608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48" h="20099" extrusionOk="0">
                <a:moveTo>
                  <a:pt x="1233" y="16524"/>
                </a:moveTo>
                <a:cubicBezTo>
                  <a:pt x="-816" y="13519"/>
                  <a:pt x="50" y="9773"/>
                  <a:pt x="1233" y="6364"/>
                </a:cubicBezTo>
                <a:cubicBezTo>
                  <a:pt x="2091" y="3894"/>
                  <a:pt x="3255" y="1328"/>
                  <a:pt x="5838" y="367"/>
                </a:cubicBezTo>
                <a:cubicBezTo>
                  <a:pt x="8655" y="-681"/>
                  <a:pt x="11638" y="689"/>
                  <a:pt x="14162" y="2332"/>
                </a:cubicBezTo>
                <a:cubicBezTo>
                  <a:pt x="15940" y="3488"/>
                  <a:pt x="17647" y="4781"/>
                  <a:pt x="18789" y="6494"/>
                </a:cubicBezTo>
                <a:cubicBezTo>
                  <a:pt x="20659" y="9299"/>
                  <a:pt x="20784" y="12840"/>
                  <a:pt x="18855" y="15593"/>
                </a:cubicBezTo>
                <a:cubicBezTo>
                  <a:pt x="17679" y="17271"/>
                  <a:pt x="15852" y="18434"/>
                  <a:pt x="13848" y="19185"/>
                </a:cubicBezTo>
                <a:cubicBezTo>
                  <a:pt x="9224" y="20919"/>
                  <a:pt x="3787" y="20269"/>
                  <a:pt x="1233" y="16524"/>
                </a:cubicBezTo>
                <a:close/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4" name="Line"/>
          <p:cNvSpPr/>
          <p:nvPr/>
        </p:nvSpPr>
        <p:spPr>
          <a:xfrm>
            <a:off x="3995612" y="3247216"/>
            <a:ext cx="207833" cy="1335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0" h="21023" extrusionOk="0">
                <a:moveTo>
                  <a:pt x="174" y="21023"/>
                </a:moveTo>
                <a:cubicBezTo>
                  <a:pt x="-254" y="17749"/>
                  <a:pt x="114" y="14321"/>
                  <a:pt x="1196" y="11514"/>
                </a:cubicBezTo>
                <a:cubicBezTo>
                  <a:pt x="1988" y="9456"/>
                  <a:pt x="3097" y="7895"/>
                  <a:pt x="4226" y="6393"/>
                </a:cubicBezTo>
                <a:cubicBezTo>
                  <a:pt x="5639" y="4513"/>
                  <a:pt x="7102" y="2708"/>
                  <a:pt x="8755" y="1507"/>
                </a:cubicBezTo>
                <a:cubicBezTo>
                  <a:pt x="11026" y="-144"/>
                  <a:pt x="13577" y="-577"/>
                  <a:pt x="15885" y="908"/>
                </a:cubicBezTo>
                <a:cubicBezTo>
                  <a:pt x="17282" y="1807"/>
                  <a:pt x="18487" y="3366"/>
                  <a:pt x="19488" y="5245"/>
                </a:cubicBezTo>
                <a:cubicBezTo>
                  <a:pt x="20404" y="6965"/>
                  <a:pt x="21154" y="8994"/>
                  <a:pt x="21250" y="11306"/>
                </a:cubicBezTo>
                <a:cubicBezTo>
                  <a:pt x="21346" y="13631"/>
                  <a:pt x="20758" y="15887"/>
                  <a:pt x="19678" y="17330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5" name="Shape"/>
          <p:cNvSpPr/>
          <p:nvPr/>
        </p:nvSpPr>
        <p:spPr>
          <a:xfrm>
            <a:off x="3236203" y="2204506"/>
            <a:ext cx="1204180" cy="1470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3" h="21573" extrusionOk="0">
                <a:moveTo>
                  <a:pt x="0" y="10011"/>
                </a:moveTo>
                <a:cubicBezTo>
                  <a:pt x="220" y="9801"/>
                  <a:pt x="461" y="9606"/>
                  <a:pt x="720" y="9428"/>
                </a:cubicBezTo>
                <a:cubicBezTo>
                  <a:pt x="980" y="9250"/>
                  <a:pt x="1257" y="9089"/>
                  <a:pt x="1505" y="8901"/>
                </a:cubicBezTo>
                <a:cubicBezTo>
                  <a:pt x="2459" y="8176"/>
                  <a:pt x="2876" y="7144"/>
                  <a:pt x="3482" y="6216"/>
                </a:cubicBezTo>
                <a:cubicBezTo>
                  <a:pt x="4224" y="5080"/>
                  <a:pt x="5261" y="4090"/>
                  <a:pt x="6424" y="3207"/>
                </a:cubicBezTo>
                <a:cubicBezTo>
                  <a:pt x="7251" y="2580"/>
                  <a:pt x="8141" y="2008"/>
                  <a:pt x="9082" y="1492"/>
                </a:cubicBezTo>
                <a:cubicBezTo>
                  <a:pt x="10287" y="832"/>
                  <a:pt x="11589" y="263"/>
                  <a:pt x="13033" y="68"/>
                </a:cubicBezTo>
                <a:cubicBezTo>
                  <a:pt x="13673" y="-18"/>
                  <a:pt x="14326" y="-27"/>
                  <a:pt x="14961" y="69"/>
                </a:cubicBezTo>
                <a:cubicBezTo>
                  <a:pt x="15541" y="157"/>
                  <a:pt x="16094" y="331"/>
                  <a:pt x="16593" y="581"/>
                </a:cubicBezTo>
                <a:cubicBezTo>
                  <a:pt x="15854" y="406"/>
                  <a:pt x="15077" y="358"/>
                  <a:pt x="14313" y="440"/>
                </a:cubicBezTo>
                <a:cubicBezTo>
                  <a:pt x="13344" y="544"/>
                  <a:pt x="12432" y="851"/>
                  <a:pt x="11622" y="1287"/>
                </a:cubicBezTo>
                <a:cubicBezTo>
                  <a:pt x="9859" y="2235"/>
                  <a:pt x="8701" y="3698"/>
                  <a:pt x="7604" y="5145"/>
                </a:cubicBezTo>
                <a:cubicBezTo>
                  <a:pt x="6564" y="6517"/>
                  <a:pt x="5543" y="7908"/>
                  <a:pt x="4889" y="9425"/>
                </a:cubicBezTo>
                <a:cubicBezTo>
                  <a:pt x="4221" y="10978"/>
                  <a:pt x="3954" y="12630"/>
                  <a:pt x="4266" y="14253"/>
                </a:cubicBezTo>
                <a:cubicBezTo>
                  <a:pt x="4509" y="15522"/>
                  <a:pt x="5103" y="16734"/>
                  <a:pt x="6060" y="17766"/>
                </a:cubicBezTo>
                <a:cubicBezTo>
                  <a:pt x="7022" y="18803"/>
                  <a:pt x="8312" y="19614"/>
                  <a:pt x="9781" y="20155"/>
                </a:cubicBezTo>
                <a:cubicBezTo>
                  <a:pt x="11335" y="20727"/>
                  <a:pt x="13045" y="20980"/>
                  <a:pt x="14753" y="20882"/>
                </a:cubicBezTo>
                <a:cubicBezTo>
                  <a:pt x="16326" y="20793"/>
                  <a:pt x="17856" y="20406"/>
                  <a:pt x="19148" y="19684"/>
                </a:cubicBezTo>
                <a:cubicBezTo>
                  <a:pt x="20182" y="19106"/>
                  <a:pt x="21022" y="18334"/>
                  <a:pt x="21593" y="17436"/>
                </a:cubicBezTo>
                <a:cubicBezTo>
                  <a:pt x="21600" y="17907"/>
                  <a:pt x="21454" y="18368"/>
                  <a:pt x="21173" y="18776"/>
                </a:cubicBezTo>
                <a:cubicBezTo>
                  <a:pt x="20866" y="19223"/>
                  <a:pt x="20409" y="19591"/>
                  <a:pt x="19902" y="19909"/>
                </a:cubicBezTo>
                <a:cubicBezTo>
                  <a:pt x="17912" y="21156"/>
                  <a:pt x="15353" y="21572"/>
                  <a:pt x="12822" y="21573"/>
                </a:cubicBezTo>
                <a:cubicBezTo>
                  <a:pt x="10939" y="21573"/>
                  <a:pt x="9044" y="21346"/>
                  <a:pt x="7375" y="20649"/>
                </a:cubicBezTo>
                <a:cubicBezTo>
                  <a:pt x="5624" y="19917"/>
                  <a:pt x="4258" y="18725"/>
                  <a:pt x="3372" y="17316"/>
                </a:cubicBezTo>
                <a:cubicBezTo>
                  <a:pt x="2837" y="16467"/>
                  <a:pt x="2485" y="15549"/>
                  <a:pt x="2276" y="14618"/>
                </a:cubicBezTo>
                <a:cubicBezTo>
                  <a:pt x="2059" y="13653"/>
                  <a:pt x="1993" y="12673"/>
                  <a:pt x="1887" y="11697"/>
                </a:cubicBezTo>
                <a:cubicBezTo>
                  <a:pt x="1842" y="11285"/>
                  <a:pt x="1782" y="10860"/>
                  <a:pt x="1481" y="10522"/>
                </a:cubicBezTo>
                <a:cubicBezTo>
                  <a:pt x="1284" y="10301"/>
                  <a:pt x="999" y="10140"/>
                  <a:pt x="675" y="10059"/>
                </a:cubicBezTo>
                <a:cubicBezTo>
                  <a:pt x="457" y="10005"/>
                  <a:pt x="227" y="9988"/>
                  <a:pt x="0" y="10011"/>
                </a:cubicBezTo>
                <a:close/>
              </a:path>
            </a:pathLst>
          </a:custGeom>
          <a:solidFill>
            <a:srgbClr val="FFFFFF"/>
          </a:solidFill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6" name="Line"/>
          <p:cNvSpPr/>
          <p:nvPr/>
        </p:nvSpPr>
        <p:spPr>
          <a:xfrm>
            <a:off x="3251562" y="2344642"/>
            <a:ext cx="491553" cy="541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1458" y="21016"/>
                  <a:pt x="2822" y="20264"/>
                  <a:pt x="4057" y="19362"/>
                </a:cubicBezTo>
                <a:cubicBezTo>
                  <a:pt x="5611" y="18228"/>
                  <a:pt x="6943" y="16869"/>
                  <a:pt x="7922" y="15311"/>
                </a:cubicBezTo>
                <a:cubicBezTo>
                  <a:pt x="8999" y="13597"/>
                  <a:pt x="9615" y="11695"/>
                  <a:pt x="10566" y="9926"/>
                </a:cubicBezTo>
                <a:cubicBezTo>
                  <a:pt x="11740" y="7742"/>
                  <a:pt x="13415" y="5783"/>
                  <a:pt x="15620" y="4353"/>
                </a:cubicBezTo>
                <a:cubicBezTo>
                  <a:pt x="16761" y="3614"/>
                  <a:pt x="18025" y="3033"/>
                  <a:pt x="19144" y="2268"/>
                </a:cubicBezTo>
                <a:cubicBezTo>
                  <a:pt x="20087" y="1625"/>
                  <a:pt x="20914" y="860"/>
                  <a:pt x="21600" y="0"/>
                </a:cubicBezTo>
              </a:path>
            </a:pathLst>
          </a:custGeom>
          <a:ln w="25400">
            <a:solidFill>
              <a:schemeClr val="accent3">
                <a:hueOff val="362282"/>
                <a:satOff val="31803"/>
                <a:lumOff val="-18242"/>
              </a:schemeClr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7" name="Line"/>
          <p:cNvSpPr/>
          <p:nvPr/>
        </p:nvSpPr>
        <p:spPr>
          <a:xfrm>
            <a:off x="3612015" y="2440323"/>
            <a:ext cx="89828" cy="11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80"/>
                </a:moveTo>
                <a:lnTo>
                  <a:pt x="12493" y="0"/>
                </a:lnTo>
                <a:lnTo>
                  <a:pt x="0" y="21600"/>
                </a:lnTo>
              </a:path>
            </a:pathLst>
          </a:custGeom>
          <a:ln w="12700">
            <a:solidFill>
              <a:schemeClr val="accent3">
                <a:hueOff val="362282"/>
                <a:satOff val="31803"/>
                <a:lumOff val="-18242"/>
              </a:schemeClr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8" name="Line"/>
          <p:cNvSpPr/>
          <p:nvPr/>
        </p:nvSpPr>
        <p:spPr>
          <a:xfrm>
            <a:off x="3243728" y="2600780"/>
            <a:ext cx="496148" cy="9984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7" extrusionOk="0">
                <a:moveTo>
                  <a:pt x="21600" y="21540"/>
                </a:moveTo>
                <a:cubicBezTo>
                  <a:pt x="21019" y="21600"/>
                  <a:pt x="20412" y="21557"/>
                  <a:pt x="19891" y="21419"/>
                </a:cubicBezTo>
                <a:cubicBezTo>
                  <a:pt x="18924" y="21162"/>
                  <a:pt x="18447" y="20649"/>
                  <a:pt x="17816" y="20215"/>
                </a:cubicBezTo>
                <a:cubicBezTo>
                  <a:pt x="17156" y="19762"/>
                  <a:pt x="16300" y="19387"/>
                  <a:pt x="15425" y="19029"/>
                </a:cubicBezTo>
                <a:cubicBezTo>
                  <a:pt x="14541" y="18667"/>
                  <a:pt x="13631" y="18320"/>
                  <a:pt x="12793" y="17933"/>
                </a:cubicBezTo>
                <a:cubicBezTo>
                  <a:pt x="10660" y="16947"/>
                  <a:pt x="9043" y="15732"/>
                  <a:pt x="8003" y="14397"/>
                </a:cubicBezTo>
                <a:cubicBezTo>
                  <a:pt x="7540" y="13803"/>
                  <a:pt x="7194" y="13187"/>
                  <a:pt x="7132" y="12553"/>
                </a:cubicBezTo>
                <a:cubicBezTo>
                  <a:pt x="7026" y="11474"/>
                  <a:pt x="7749" y="10418"/>
                  <a:pt x="7750" y="9339"/>
                </a:cubicBezTo>
                <a:cubicBezTo>
                  <a:pt x="7751" y="8432"/>
                  <a:pt x="7230" y="7526"/>
                  <a:pt x="5957" y="6861"/>
                </a:cubicBezTo>
                <a:cubicBezTo>
                  <a:pt x="4444" y="6071"/>
                  <a:pt x="2142" y="5759"/>
                  <a:pt x="0" y="6054"/>
                </a:cubicBezTo>
                <a:lnTo>
                  <a:pt x="5635" y="5266"/>
                </a:lnTo>
                <a:lnTo>
                  <a:pt x="9731" y="3555"/>
                </a:lnTo>
                <a:lnTo>
                  <a:pt x="14020" y="0"/>
                </a:lnTo>
              </a:path>
            </a:pathLst>
          </a:custGeom>
          <a:ln w="25400">
            <a:solidFill>
              <a:schemeClr val="accent3">
                <a:hueOff val="362282"/>
                <a:satOff val="31803"/>
                <a:lumOff val="-18242"/>
              </a:schemeClr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89" name="Line"/>
          <p:cNvSpPr/>
          <p:nvPr/>
        </p:nvSpPr>
        <p:spPr>
          <a:xfrm>
            <a:off x="3564452" y="3460434"/>
            <a:ext cx="51645" cy="961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23" h="21600" extrusionOk="0">
                <a:moveTo>
                  <a:pt x="20561" y="21600"/>
                </a:moveTo>
                <a:cubicBezTo>
                  <a:pt x="20937" y="19123"/>
                  <a:pt x="19580" y="16660"/>
                  <a:pt x="16764" y="14711"/>
                </a:cubicBezTo>
                <a:cubicBezTo>
                  <a:pt x="13441" y="12412"/>
                  <a:pt x="8409" y="11070"/>
                  <a:pt x="4901" y="8858"/>
                </a:cubicBezTo>
                <a:cubicBezTo>
                  <a:pt x="1045" y="6426"/>
                  <a:pt x="-663" y="3186"/>
                  <a:pt x="233" y="0"/>
                </a:cubicBezTo>
              </a:path>
            </a:pathLst>
          </a:custGeom>
          <a:ln w="12700">
            <a:solidFill>
              <a:schemeClr val="accent3">
                <a:hueOff val="362282"/>
                <a:satOff val="31803"/>
                <a:lumOff val="-18242"/>
              </a:schemeClr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0" name="Line"/>
          <p:cNvSpPr/>
          <p:nvPr/>
        </p:nvSpPr>
        <p:spPr>
          <a:xfrm>
            <a:off x="3262787" y="2808128"/>
            <a:ext cx="410458" cy="78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80" extrusionOk="0">
                <a:moveTo>
                  <a:pt x="21600" y="21180"/>
                </a:moveTo>
                <a:cubicBezTo>
                  <a:pt x="21340" y="17717"/>
                  <a:pt x="20971" y="14481"/>
                  <a:pt x="20507" y="11595"/>
                </a:cubicBezTo>
                <a:cubicBezTo>
                  <a:pt x="19941" y="8080"/>
                  <a:pt x="19239" y="5109"/>
                  <a:pt x="18426" y="2971"/>
                </a:cubicBezTo>
                <a:cubicBezTo>
                  <a:pt x="17609" y="822"/>
                  <a:pt x="16695" y="-420"/>
                  <a:pt x="15777" y="131"/>
                </a:cubicBezTo>
                <a:cubicBezTo>
                  <a:pt x="14809" y="712"/>
                  <a:pt x="13952" y="3225"/>
                  <a:pt x="13085" y="5419"/>
                </a:cubicBezTo>
                <a:cubicBezTo>
                  <a:pt x="11252" y="10057"/>
                  <a:pt x="9299" y="13372"/>
                  <a:pt x="7297" y="15683"/>
                </a:cubicBezTo>
                <a:cubicBezTo>
                  <a:pt x="4905" y="18444"/>
                  <a:pt x="2455" y="19760"/>
                  <a:pt x="0" y="19604"/>
                </a:cubicBezTo>
              </a:path>
            </a:pathLst>
          </a:custGeom>
          <a:ln w="38100">
            <a:solidFill>
              <a:schemeClr val="accent3">
                <a:hueOff val="362282"/>
                <a:satOff val="31803"/>
                <a:lumOff val="-18242"/>
              </a:schemeClr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1" name="Line"/>
          <p:cNvSpPr/>
          <p:nvPr/>
        </p:nvSpPr>
        <p:spPr>
          <a:xfrm>
            <a:off x="3820782" y="2931534"/>
            <a:ext cx="111734" cy="2211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76" h="21474" extrusionOk="0">
                <a:moveTo>
                  <a:pt x="14300" y="14"/>
                </a:moveTo>
                <a:cubicBezTo>
                  <a:pt x="9951" y="-126"/>
                  <a:pt x="5745" y="805"/>
                  <a:pt x="3084" y="2496"/>
                </a:cubicBezTo>
                <a:cubicBezTo>
                  <a:pt x="863" y="3908"/>
                  <a:pt x="-24" y="5690"/>
                  <a:pt x="1" y="7472"/>
                </a:cubicBezTo>
                <a:cubicBezTo>
                  <a:pt x="39" y="10218"/>
                  <a:pt x="2153" y="12831"/>
                  <a:pt x="5350" y="15086"/>
                </a:cubicBezTo>
                <a:cubicBezTo>
                  <a:pt x="9390" y="17937"/>
                  <a:pt x="15025" y="20155"/>
                  <a:pt x="21576" y="21474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2" name="Circle"/>
          <p:cNvSpPr/>
          <p:nvPr/>
        </p:nvSpPr>
        <p:spPr>
          <a:xfrm>
            <a:off x="3972679" y="3154476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3" name="Circle"/>
          <p:cNvSpPr/>
          <p:nvPr/>
        </p:nvSpPr>
        <p:spPr>
          <a:xfrm>
            <a:off x="3930770" y="3220758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4" name="Circle"/>
          <p:cNvSpPr/>
          <p:nvPr/>
        </p:nvSpPr>
        <p:spPr>
          <a:xfrm>
            <a:off x="4006050" y="3188395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5" name="Circle"/>
          <p:cNvSpPr/>
          <p:nvPr/>
        </p:nvSpPr>
        <p:spPr>
          <a:xfrm>
            <a:off x="3967353" y="3253720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6" name="Circle"/>
          <p:cNvSpPr/>
          <p:nvPr/>
        </p:nvSpPr>
        <p:spPr>
          <a:xfrm>
            <a:off x="4232914" y="3268850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7" name="Circle"/>
          <p:cNvSpPr/>
          <p:nvPr/>
        </p:nvSpPr>
        <p:spPr>
          <a:xfrm>
            <a:off x="4330635" y="3157781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8" name="Circle"/>
          <p:cNvSpPr/>
          <p:nvPr/>
        </p:nvSpPr>
        <p:spPr>
          <a:xfrm>
            <a:off x="4330635" y="2972303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199" name="Shape"/>
          <p:cNvSpPr/>
          <p:nvPr/>
        </p:nvSpPr>
        <p:spPr>
          <a:xfrm>
            <a:off x="3887176" y="2390757"/>
            <a:ext cx="132623" cy="1256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13" y="10317"/>
                </a:moveTo>
                <a:cubicBezTo>
                  <a:pt x="10655" y="8411"/>
                  <a:pt x="10840" y="6373"/>
                  <a:pt x="10551" y="4377"/>
                </a:cubicBezTo>
                <a:cubicBezTo>
                  <a:pt x="10328" y="2836"/>
                  <a:pt x="9826" y="1351"/>
                  <a:pt x="9071" y="0"/>
                </a:cubicBezTo>
                <a:cubicBezTo>
                  <a:pt x="10338" y="814"/>
                  <a:pt x="11341" y="1998"/>
                  <a:pt x="11951" y="3400"/>
                </a:cubicBezTo>
                <a:cubicBezTo>
                  <a:pt x="12684" y="5084"/>
                  <a:pt x="12811" y="6981"/>
                  <a:pt x="12311" y="8752"/>
                </a:cubicBezTo>
                <a:cubicBezTo>
                  <a:pt x="13504" y="7834"/>
                  <a:pt x="14845" y="7139"/>
                  <a:pt x="16272" y="6698"/>
                </a:cubicBezTo>
                <a:cubicBezTo>
                  <a:pt x="17998" y="6165"/>
                  <a:pt x="19814" y="6015"/>
                  <a:pt x="21600" y="6257"/>
                </a:cubicBezTo>
                <a:cubicBezTo>
                  <a:pt x="19879" y="6649"/>
                  <a:pt x="18218" y="7280"/>
                  <a:pt x="16662" y="8131"/>
                </a:cubicBezTo>
                <a:cubicBezTo>
                  <a:pt x="15039" y="9019"/>
                  <a:pt x="13547" y="10138"/>
                  <a:pt x="12230" y="11456"/>
                </a:cubicBezTo>
                <a:cubicBezTo>
                  <a:pt x="13549" y="12752"/>
                  <a:pt x="15108" y="13764"/>
                  <a:pt x="16814" y="14430"/>
                </a:cubicBezTo>
                <a:cubicBezTo>
                  <a:pt x="17951" y="14874"/>
                  <a:pt x="19142" y="15160"/>
                  <a:pt x="20353" y="15279"/>
                </a:cubicBezTo>
                <a:cubicBezTo>
                  <a:pt x="19409" y="15710"/>
                  <a:pt x="18381" y="15907"/>
                  <a:pt x="17350" y="15854"/>
                </a:cubicBezTo>
                <a:cubicBezTo>
                  <a:pt x="16768" y="15824"/>
                  <a:pt x="16192" y="15715"/>
                  <a:pt x="15636" y="15534"/>
                </a:cubicBezTo>
                <a:cubicBezTo>
                  <a:pt x="15070" y="15350"/>
                  <a:pt x="14530" y="15095"/>
                  <a:pt x="13977" y="14874"/>
                </a:cubicBezTo>
                <a:cubicBezTo>
                  <a:pt x="13077" y="14514"/>
                  <a:pt x="12146" y="14246"/>
                  <a:pt x="11195" y="14074"/>
                </a:cubicBezTo>
                <a:cubicBezTo>
                  <a:pt x="11828" y="15459"/>
                  <a:pt x="11881" y="17048"/>
                  <a:pt x="11350" y="18477"/>
                </a:cubicBezTo>
                <a:cubicBezTo>
                  <a:pt x="10824" y="19890"/>
                  <a:pt x="9778" y="21019"/>
                  <a:pt x="8446" y="21600"/>
                </a:cubicBezTo>
                <a:cubicBezTo>
                  <a:pt x="9051" y="20546"/>
                  <a:pt x="9370" y="19344"/>
                  <a:pt x="9369" y="18120"/>
                </a:cubicBezTo>
                <a:cubicBezTo>
                  <a:pt x="9369" y="17241"/>
                  <a:pt x="9203" y="16370"/>
                  <a:pt x="8881" y="15557"/>
                </a:cubicBezTo>
                <a:cubicBezTo>
                  <a:pt x="7777" y="15315"/>
                  <a:pt x="6678" y="15048"/>
                  <a:pt x="5585" y="14756"/>
                </a:cubicBezTo>
                <a:cubicBezTo>
                  <a:pt x="4681" y="14515"/>
                  <a:pt x="3777" y="14255"/>
                  <a:pt x="2935" y="13838"/>
                </a:cubicBezTo>
                <a:cubicBezTo>
                  <a:pt x="1776" y="13263"/>
                  <a:pt x="769" y="12409"/>
                  <a:pt x="0" y="11348"/>
                </a:cubicBezTo>
                <a:cubicBezTo>
                  <a:pt x="1183" y="11884"/>
                  <a:pt x="2419" y="12283"/>
                  <a:pt x="3688" y="12537"/>
                </a:cubicBezTo>
                <a:cubicBezTo>
                  <a:pt x="5096" y="12819"/>
                  <a:pt x="6533" y="12921"/>
                  <a:pt x="7966" y="12840"/>
                </a:cubicBezTo>
                <a:cubicBezTo>
                  <a:pt x="7433" y="10197"/>
                  <a:pt x="6366" y="7699"/>
                  <a:pt x="4833" y="5508"/>
                </a:cubicBezTo>
                <a:cubicBezTo>
                  <a:pt x="4410" y="4902"/>
                  <a:pt x="3952" y="4323"/>
                  <a:pt x="3463" y="3773"/>
                </a:cubicBezTo>
                <a:cubicBezTo>
                  <a:pt x="4895" y="4153"/>
                  <a:pt x="6217" y="4882"/>
                  <a:pt x="7316" y="5899"/>
                </a:cubicBezTo>
                <a:cubicBezTo>
                  <a:pt x="8598" y="7084"/>
                  <a:pt x="9532" y="8615"/>
                  <a:pt x="10013" y="10317"/>
                </a:cubicBezTo>
                <a:close/>
              </a:path>
            </a:pathLst>
          </a:custGeom>
          <a:solidFill>
            <a:schemeClr val="accent3">
              <a:hueOff val="914337"/>
              <a:satOff val="31515"/>
              <a:lumOff val="-3079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00" name="Shape"/>
          <p:cNvSpPr/>
          <p:nvPr/>
        </p:nvSpPr>
        <p:spPr>
          <a:xfrm>
            <a:off x="4022943" y="2327918"/>
            <a:ext cx="132623" cy="1256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13" y="10317"/>
                </a:moveTo>
                <a:cubicBezTo>
                  <a:pt x="10655" y="8411"/>
                  <a:pt x="10840" y="6373"/>
                  <a:pt x="10551" y="4377"/>
                </a:cubicBezTo>
                <a:cubicBezTo>
                  <a:pt x="10328" y="2836"/>
                  <a:pt x="9826" y="1351"/>
                  <a:pt x="9071" y="0"/>
                </a:cubicBezTo>
                <a:cubicBezTo>
                  <a:pt x="10338" y="814"/>
                  <a:pt x="11341" y="1998"/>
                  <a:pt x="11951" y="3400"/>
                </a:cubicBezTo>
                <a:cubicBezTo>
                  <a:pt x="12684" y="5084"/>
                  <a:pt x="12811" y="6981"/>
                  <a:pt x="12311" y="8752"/>
                </a:cubicBezTo>
                <a:cubicBezTo>
                  <a:pt x="13504" y="7834"/>
                  <a:pt x="14845" y="7139"/>
                  <a:pt x="16272" y="6698"/>
                </a:cubicBezTo>
                <a:cubicBezTo>
                  <a:pt x="17998" y="6165"/>
                  <a:pt x="19814" y="6015"/>
                  <a:pt x="21600" y="6257"/>
                </a:cubicBezTo>
                <a:cubicBezTo>
                  <a:pt x="19879" y="6649"/>
                  <a:pt x="18218" y="7280"/>
                  <a:pt x="16662" y="8131"/>
                </a:cubicBezTo>
                <a:cubicBezTo>
                  <a:pt x="15039" y="9019"/>
                  <a:pt x="13547" y="10138"/>
                  <a:pt x="12230" y="11456"/>
                </a:cubicBezTo>
                <a:cubicBezTo>
                  <a:pt x="13549" y="12752"/>
                  <a:pt x="15108" y="13764"/>
                  <a:pt x="16814" y="14430"/>
                </a:cubicBezTo>
                <a:cubicBezTo>
                  <a:pt x="17951" y="14874"/>
                  <a:pt x="19142" y="15160"/>
                  <a:pt x="20353" y="15279"/>
                </a:cubicBezTo>
                <a:cubicBezTo>
                  <a:pt x="19409" y="15710"/>
                  <a:pt x="18381" y="15907"/>
                  <a:pt x="17350" y="15854"/>
                </a:cubicBezTo>
                <a:cubicBezTo>
                  <a:pt x="16768" y="15824"/>
                  <a:pt x="16192" y="15715"/>
                  <a:pt x="15636" y="15534"/>
                </a:cubicBezTo>
                <a:cubicBezTo>
                  <a:pt x="15070" y="15350"/>
                  <a:pt x="14530" y="15095"/>
                  <a:pt x="13977" y="14874"/>
                </a:cubicBezTo>
                <a:cubicBezTo>
                  <a:pt x="13077" y="14514"/>
                  <a:pt x="12146" y="14246"/>
                  <a:pt x="11195" y="14074"/>
                </a:cubicBezTo>
                <a:cubicBezTo>
                  <a:pt x="11828" y="15459"/>
                  <a:pt x="11881" y="17048"/>
                  <a:pt x="11350" y="18477"/>
                </a:cubicBezTo>
                <a:cubicBezTo>
                  <a:pt x="10824" y="19890"/>
                  <a:pt x="9778" y="21019"/>
                  <a:pt x="8446" y="21600"/>
                </a:cubicBezTo>
                <a:cubicBezTo>
                  <a:pt x="9051" y="20546"/>
                  <a:pt x="9370" y="19344"/>
                  <a:pt x="9369" y="18120"/>
                </a:cubicBezTo>
                <a:cubicBezTo>
                  <a:pt x="9369" y="17241"/>
                  <a:pt x="9203" y="16370"/>
                  <a:pt x="8881" y="15557"/>
                </a:cubicBezTo>
                <a:cubicBezTo>
                  <a:pt x="7777" y="15315"/>
                  <a:pt x="6678" y="15048"/>
                  <a:pt x="5585" y="14756"/>
                </a:cubicBezTo>
                <a:cubicBezTo>
                  <a:pt x="4681" y="14515"/>
                  <a:pt x="3777" y="14255"/>
                  <a:pt x="2935" y="13838"/>
                </a:cubicBezTo>
                <a:cubicBezTo>
                  <a:pt x="1776" y="13263"/>
                  <a:pt x="769" y="12409"/>
                  <a:pt x="0" y="11348"/>
                </a:cubicBezTo>
                <a:cubicBezTo>
                  <a:pt x="1183" y="11884"/>
                  <a:pt x="2419" y="12283"/>
                  <a:pt x="3688" y="12537"/>
                </a:cubicBezTo>
                <a:cubicBezTo>
                  <a:pt x="5096" y="12819"/>
                  <a:pt x="6533" y="12921"/>
                  <a:pt x="7966" y="12840"/>
                </a:cubicBezTo>
                <a:cubicBezTo>
                  <a:pt x="7433" y="10197"/>
                  <a:pt x="6366" y="7699"/>
                  <a:pt x="4833" y="5508"/>
                </a:cubicBezTo>
                <a:cubicBezTo>
                  <a:pt x="4410" y="4902"/>
                  <a:pt x="3952" y="4323"/>
                  <a:pt x="3463" y="3773"/>
                </a:cubicBezTo>
                <a:cubicBezTo>
                  <a:pt x="4895" y="4153"/>
                  <a:pt x="6217" y="4882"/>
                  <a:pt x="7316" y="5899"/>
                </a:cubicBezTo>
                <a:cubicBezTo>
                  <a:pt x="8598" y="7084"/>
                  <a:pt x="9532" y="8615"/>
                  <a:pt x="10013" y="10317"/>
                </a:cubicBezTo>
                <a:close/>
              </a:path>
            </a:pathLst>
          </a:custGeom>
          <a:solidFill>
            <a:schemeClr val="accent3">
              <a:hueOff val="914337"/>
              <a:satOff val="31515"/>
              <a:lumOff val="-3079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01" name="Shape"/>
          <p:cNvSpPr/>
          <p:nvPr/>
        </p:nvSpPr>
        <p:spPr>
          <a:xfrm>
            <a:off x="4116885" y="2444294"/>
            <a:ext cx="132623" cy="1256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13" y="10317"/>
                </a:moveTo>
                <a:cubicBezTo>
                  <a:pt x="10655" y="8411"/>
                  <a:pt x="10840" y="6373"/>
                  <a:pt x="10551" y="4377"/>
                </a:cubicBezTo>
                <a:cubicBezTo>
                  <a:pt x="10328" y="2836"/>
                  <a:pt x="9826" y="1351"/>
                  <a:pt x="9071" y="0"/>
                </a:cubicBezTo>
                <a:cubicBezTo>
                  <a:pt x="10338" y="814"/>
                  <a:pt x="11341" y="1998"/>
                  <a:pt x="11951" y="3400"/>
                </a:cubicBezTo>
                <a:cubicBezTo>
                  <a:pt x="12684" y="5084"/>
                  <a:pt x="12811" y="6981"/>
                  <a:pt x="12311" y="8752"/>
                </a:cubicBezTo>
                <a:cubicBezTo>
                  <a:pt x="13504" y="7834"/>
                  <a:pt x="14845" y="7139"/>
                  <a:pt x="16272" y="6698"/>
                </a:cubicBezTo>
                <a:cubicBezTo>
                  <a:pt x="17998" y="6165"/>
                  <a:pt x="19814" y="6015"/>
                  <a:pt x="21600" y="6257"/>
                </a:cubicBezTo>
                <a:cubicBezTo>
                  <a:pt x="19879" y="6649"/>
                  <a:pt x="18218" y="7280"/>
                  <a:pt x="16662" y="8131"/>
                </a:cubicBezTo>
                <a:cubicBezTo>
                  <a:pt x="15039" y="9019"/>
                  <a:pt x="13547" y="10138"/>
                  <a:pt x="12230" y="11456"/>
                </a:cubicBezTo>
                <a:cubicBezTo>
                  <a:pt x="13549" y="12752"/>
                  <a:pt x="15108" y="13764"/>
                  <a:pt x="16814" y="14430"/>
                </a:cubicBezTo>
                <a:cubicBezTo>
                  <a:pt x="17951" y="14874"/>
                  <a:pt x="19142" y="15160"/>
                  <a:pt x="20353" y="15279"/>
                </a:cubicBezTo>
                <a:cubicBezTo>
                  <a:pt x="19409" y="15710"/>
                  <a:pt x="18381" y="15907"/>
                  <a:pt x="17350" y="15854"/>
                </a:cubicBezTo>
                <a:cubicBezTo>
                  <a:pt x="16768" y="15824"/>
                  <a:pt x="16192" y="15715"/>
                  <a:pt x="15636" y="15534"/>
                </a:cubicBezTo>
                <a:cubicBezTo>
                  <a:pt x="15070" y="15350"/>
                  <a:pt x="14530" y="15095"/>
                  <a:pt x="13977" y="14874"/>
                </a:cubicBezTo>
                <a:cubicBezTo>
                  <a:pt x="13077" y="14514"/>
                  <a:pt x="12146" y="14246"/>
                  <a:pt x="11195" y="14074"/>
                </a:cubicBezTo>
                <a:cubicBezTo>
                  <a:pt x="11828" y="15459"/>
                  <a:pt x="11881" y="17048"/>
                  <a:pt x="11350" y="18477"/>
                </a:cubicBezTo>
                <a:cubicBezTo>
                  <a:pt x="10824" y="19890"/>
                  <a:pt x="9778" y="21019"/>
                  <a:pt x="8446" y="21600"/>
                </a:cubicBezTo>
                <a:cubicBezTo>
                  <a:pt x="9051" y="20546"/>
                  <a:pt x="9370" y="19344"/>
                  <a:pt x="9369" y="18120"/>
                </a:cubicBezTo>
                <a:cubicBezTo>
                  <a:pt x="9369" y="17241"/>
                  <a:pt x="9203" y="16370"/>
                  <a:pt x="8881" y="15557"/>
                </a:cubicBezTo>
                <a:cubicBezTo>
                  <a:pt x="7777" y="15315"/>
                  <a:pt x="6678" y="15048"/>
                  <a:pt x="5585" y="14756"/>
                </a:cubicBezTo>
                <a:cubicBezTo>
                  <a:pt x="4681" y="14515"/>
                  <a:pt x="3777" y="14255"/>
                  <a:pt x="2935" y="13838"/>
                </a:cubicBezTo>
                <a:cubicBezTo>
                  <a:pt x="1776" y="13263"/>
                  <a:pt x="769" y="12409"/>
                  <a:pt x="0" y="11348"/>
                </a:cubicBezTo>
                <a:cubicBezTo>
                  <a:pt x="1183" y="11884"/>
                  <a:pt x="2419" y="12283"/>
                  <a:pt x="3688" y="12537"/>
                </a:cubicBezTo>
                <a:cubicBezTo>
                  <a:pt x="5096" y="12819"/>
                  <a:pt x="6533" y="12921"/>
                  <a:pt x="7966" y="12840"/>
                </a:cubicBezTo>
                <a:cubicBezTo>
                  <a:pt x="7433" y="10197"/>
                  <a:pt x="6366" y="7699"/>
                  <a:pt x="4833" y="5508"/>
                </a:cubicBezTo>
                <a:cubicBezTo>
                  <a:pt x="4410" y="4902"/>
                  <a:pt x="3952" y="4323"/>
                  <a:pt x="3463" y="3773"/>
                </a:cubicBezTo>
                <a:cubicBezTo>
                  <a:pt x="4895" y="4153"/>
                  <a:pt x="6217" y="4882"/>
                  <a:pt x="7316" y="5899"/>
                </a:cubicBezTo>
                <a:cubicBezTo>
                  <a:pt x="8598" y="7084"/>
                  <a:pt x="9532" y="8615"/>
                  <a:pt x="10013" y="10317"/>
                </a:cubicBezTo>
                <a:close/>
              </a:path>
            </a:pathLst>
          </a:custGeom>
          <a:solidFill>
            <a:schemeClr val="accent3">
              <a:hueOff val="914337"/>
              <a:satOff val="31515"/>
              <a:lumOff val="-3079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02" name="Shape"/>
          <p:cNvSpPr/>
          <p:nvPr/>
        </p:nvSpPr>
        <p:spPr>
          <a:xfrm>
            <a:off x="3683977" y="3091661"/>
            <a:ext cx="326829" cy="3255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76" extrusionOk="0">
                <a:moveTo>
                  <a:pt x="13952" y="20487"/>
                </a:moveTo>
                <a:cubicBezTo>
                  <a:pt x="11132" y="19468"/>
                  <a:pt x="8728" y="17643"/>
                  <a:pt x="6703" y="15489"/>
                </a:cubicBezTo>
                <a:cubicBezTo>
                  <a:pt x="5001" y="13677"/>
                  <a:pt x="3572" y="11642"/>
                  <a:pt x="2448" y="9447"/>
                </a:cubicBezTo>
                <a:cubicBezTo>
                  <a:pt x="1283" y="7169"/>
                  <a:pt x="458" y="4742"/>
                  <a:pt x="0" y="2239"/>
                </a:cubicBezTo>
                <a:lnTo>
                  <a:pt x="2785" y="0"/>
                </a:lnTo>
                <a:cubicBezTo>
                  <a:pt x="3255" y="1496"/>
                  <a:pt x="3791" y="2972"/>
                  <a:pt x="4390" y="4424"/>
                </a:cubicBezTo>
                <a:cubicBezTo>
                  <a:pt x="5192" y="6368"/>
                  <a:pt x="6106" y="8267"/>
                  <a:pt x="7141" y="10106"/>
                </a:cubicBezTo>
                <a:cubicBezTo>
                  <a:pt x="8008" y="11648"/>
                  <a:pt x="8966" y="13155"/>
                  <a:pt x="10247" y="14400"/>
                </a:cubicBezTo>
                <a:cubicBezTo>
                  <a:pt x="12141" y="16242"/>
                  <a:pt x="14608" y="17397"/>
                  <a:pt x="17226" y="17968"/>
                </a:cubicBezTo>
                <a:cubicBezTo>
                  <a:pt x="18315" y="18206"/>
                  <a:pt x="19426" y="18342"/>
                  <a:pt x="20542" y="18374"/>
                </a:cubicBezTo>
                <a:cubicBezTo>
                  <a:pt x="20641" y="18846"/>
                  <a:pt x="20777" y="19311"/>
                  <a:pt x="20947" y="19765"/>
                </a:cubicBezTo>
                <a:cubicBezTo>
                  <a:pt x="21127" y="20244"/>
                  <a:pt x="21345" y="20709"/>
                  <a:pt x="21600" y="21156"/>
                </a:cubicBezTo>
                <a:cubicBezTo>
                  <a:pt x="19035" y="21600"/>
                  <a:pt x="16394" y="21369"/>
                  <a:pt x="13952" y="20487"/>
                </a:cubicBezTo>
                <a:close/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grpSp>
        <p:nvGrpSpPr>
          <p:cNvPr id="206" name="Group"/>
          <p:cNvGrpSpPr/>
          <p:nvPr/>
        </p:nvGrpSpPr>
        <p:grpSpPr>
          <a:xfrm>
            <a:off x="7029149" y="1550562"/>
            <a:ext cx="431951" cy="1766642"/>
            <a:chOff x="1709" y="0"/>
            <a:chExt cx="614328" cy="2512556"/>
          </a:xfrm>
        </p:grpSpPr>
        <p:sp>
          <p:nvSpPr>
            <p:cNvPr id="203" name="Line"/>
            <p:cNvSpPr/>
            <p:nvPr/>
          </p:nvSpPr>
          <p:spPr>
            <a:xfrm>
              <a:off x="397696" y="0"/>
              <a:ext cx="218343" cy="2512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600" extrusionOk="0">
                  <a:moveTo>
                    <a:pt x="0" y="0"/>
                  </a:moveTo>
                  <a:cubicBezTo>
                    <a:pt x="3247" y="711"/>
                    <a:pt x="6101" y="1476"/>
                    <a:pt x="8544" y="2286"/>
                  </a:cubicBezTo>
                  <a:cubicBezTo>
                    <a:pt x="12112" y="3468"/>
                    <a:pt x="14801" y="4736"/>
                    <a:pt x="16836" y="6030"/>
                  </a:cubicBezTo>
                  <a:cubicBezTo>
                    <a:pt x="19700" y="7852"/>
                    <a:pt x="21239" y="9722"/>
                    <a:pt x="21436" y="11605"/>
                  </a:cubicBezTo>
                  <a:cubicBezTo>
                    <a:pt x="21600" y="13172"/>
                    <a:pt x="20836" y="14737"/>
                    <a:pt x="19493" y="16286"/>
                  </a:cubicBezTo>
                  <a:cubicBezTo>
                    <a:pt x="18601" y="17314"/>
                    <a:pt x="17440" y="18337"/>
                    <a:pt x="14978" y="19302"/>
                  </a:cubicBezTo>
                  <a:cubicBezTo>
                    <a:pt x="12914" y="20112"/>
                    <a:pt x="10005" y="20865"/>
                    <a:pt x="7226" y="2160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sp>
          <p:nvSpPr>
            <p:cNvPr id="204" name="Shape"/>
            <p:cNvSpPr/>
            <p:nvPr/>
          </p:nvSpPr>
          <p:spPr>
            <a:xfrm rot="16200000">
              <a:off x="-1014585" y="1033648"/>
              <a:ext cx="2495203" cy="462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1" extrusionOk="0">
                  <a:moveTo>
                    <a:pt x="0" y="21501"/>
                  </a:moveTo>
                  <a:cubicBezTo>
                    <a:pt x="135" y="18117"/>
                    <a:pt x="393" y="15477"/>
                    <a:pt x="889" y="13231"/>
                  </a:cubicBezTo>
                  <a:cubicBezTo>
                    <a:pt x="1439" y="10740"/>
                    <a:pt x="2202" y="8384"/>
                    <a:pt x="3058" y="6378"/>
                  </a:cubicBezTo>
                  <a:cubicBezTo>
                    <a:pt x="4646" y="2653"/>
                    <a:pt x="6571" y="1040"/>
                    <a:pt x="8483" y="391"/>
                  </a:cubicBezTo>
                  <a:cubicBezTo>
                    <a:pt x="9767" y="-44"/>
                    <a:pt x="11062" y="-99"/>
                    <a:pt x="12348" y="140"/>
                  </a:cubicBezTo>
                  <a:cubicBezTo>
                    <a:pt x="13925" y="434"/>
                    <a:pt x="15469" y="1207"/>
                    <a:pt x="16861" y="3059"/>
                  </a:cubicBezTo>
                  <a:cubicBezTo>
                    <a:pt x="18416" y="5129"/>
                    <a:pt x="19725" y="8179"/>
                    <a:pt x="20585" y="11164"/>
                  </a:cubicBezTo>
                  <a:cubicBezTo>
                    <a:pt x="21251" y="13474"/>
                    <a:pt x="21598" y="15849"/>
                    <a:pt x="21600" y="18724"/>
                  </a:cubicBezTo>
                  <a:cubicBezTo>
                    <a:pt x="20276" y="16150"/>
                    <a:pt x="18855" y="14139"/>
                    <a:pt x="17370" y="12774"/>
                  </a:cubicBezTo>
                  <a:cubicBezTo>
                    <a:pt x="16197" y="11695"/>
                    <a:pt x="14990" y="11027"/>
                    <a:pt x="13773" y="10510"/>
                  </a:cubicBezTo>
                  <a:cubicBezTo>
                    <a:pt x="12163" y="9826"/>
                    <a:pt x="10541" y="9403"/>
                    <a:pt x="8917" y="9678"/>
                  </a:cubicBezTo>
                  <a:cubicBezTo>
                    <a:pt x="6987" y="10005"/>
                    <a:pt x="5068" y="11334"/>
                    <a:pt x="3346" y="13888"/>
                  </a:cubicBezTo>
                  <a:cubicBezTo>
                    <a:pt x="2015" y="15859"/>
                    <a:pt x="867" y="18472"/>
                    <a:pt x="0" y="21501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sp>
          <p:nvSpPr>
            <p:cNvPr id="205" name="Shape"/>
            <p:cNvSpPr/>
            <p:nvPr/>
          </p:nvSpPr>
          <p:spPr>
            <a:xfrm>
              <a:off x="273796" y="530347"/>
              <a:ext cx="295000" cy="1483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531" y="8323"/>
                  </a:moveTo>
                  <a:cubicBezTo>
                    <a:pt x="11929" y="7914"/>
                    <a:pt x="11402" y="7484"/>
                    <a:pt x="10956" y="7040"/>
                  </a:cubicBezTo>
                  <a:cubicBezTo>
                    <a:pt x="10397" y="6483"/>
                    <a:pt x="9965" y="5903"/>
                    <a:pt x="9382" y="5351"/>
                  </a:cubicBezTo>
                  <a:cubicBezTo>
                    <a:pt x="8515" y="4529"/>
                    <a:pt x="7323" y="3778"/>
                    <a:pt x="5861" y="3130"/>
                  </a:cubicBezTo>
                  <a:cubicBezTo>
                    <a:pt x="6579" y="3685"/>
                    <a:pt x="7204" y="4262"/>
                    <a:pt x="7730" y="4856"/>
                  </a:cubicBezTo>
                  <a:cubicBezTo>
                    <a:pt x="8252" y="5445"/>
                    <a:pt x="8675" y="6049"/>
                    <a:pt x="9124" y="6649"/>
                  </a:cubicBezTo>
                  <a:cubicBezTo>
                    <a:pt x="9549" y="7217"/>
                    <a:pt x="9997" y="7781"/>
                    <a:pt x="10469" y="8342"/>
                  </a:cubicBezTo>
                  <a:cubicBezTo>
                    <a:pt x="8731" y="8080"/>
                    <a:pt x="6886" y="7976"/>
                    <a:pt x="5050" y="8036"/>
                  </a:cubicBezTo>
                  <a:cubicBezTo>
                    <a:pt x="3676" y="8080"/>
                    <a:pt x="2327" y="8217"/>
                    <a:pt x="1050" y="8439"/>
                  </a:cubicBezTo>
                  <a:cubicBezTo>
                    <a:pt x="2752" y="8355"/>
                    <a:pt x="4475" y="8404"/>
                    <a:pt x="6136" y="8585"/>
                  </a:cubicBezTo>
                  <a:cubicBezTo>
                    <a:pt x="8125" y="8801"/>
                    <a:pt x="9982" y="9202"/>
                    <a:pt x="11576" y="9758"/>
                  </a:cubicBezTo>
                  <a:cubicBezTo>
                    <a:pt x="10035" y="10656"/>
                    <a:pt x="8156" y="11437"/>
                    <a:pt x="6016" y="12068"/>
                  </a:cubicBezTo>
                  <a:cubicBezTo>
                    <a:pt x="4164" y="12614"/>
                    <a:pt x="2137" y="13042"/>
                    <a:pt x="0" y="13338"/>
                  </a:cubicBezTo>
                  <a:cubicBezTo>
                    <a:pt x="1447" y="13272"/>
                    <a:pt x="2876" y="13148"/>
                    <a:pt x="4269" y="12967"/>
                  </a:cubicBezTo>
                  <a:cubicBezTo>
                    <a:pt x="7024" y="12610"/>
                    <a:pt x="9602" y="12037"/>
                    <a:pt x="11874" y="11276"/>
                  </a:cubicBezTo>
                  <a:cubicBezTo>
                    <a:pt x="9872" y="12402"/>
                    <a:pt x="8369" y="13677"/>
                    <a:pt x="7439" y="15038"/>
                  </a:cubicBezTo>
                  <a:cubicBezTo>
                    <a:pt x="6539" y="16354"/>
                    <a:pt x="6191" y="17729"/>
                    <a:pt x="6410" y="19097"/>
                  </a:cubicBezTo>
                  <a:cubicBezTo>
                    <a:pt x="6758" y="18357"/>
                    <a:pt x="7144" y="17627"/>
                    <a:pt x="7567" y="16905"/>
                  </a:cubicBezTo>
                  <a:cubicBezTo>
                    <a:pt x="8069" y="16050"/>
                    <a:pt x="8636" y="15179"/>
                    <a:pt x="9846" y="14445"/>
                  </a:cubicBezTo>
                  <a:cubicBezTo>
                    <a:pt x="10831" y="13846"/>
                    <a:pt x="12188" y="13379"/>
                    <a:pt x="13761" y="13096"/>
                  </a:cubicBezTo>
                  <a:cubicBezTo>
                    <a:pt x="13914" y="13873"/>
                    <a:pt x="14092" y="14649"/>
                    <a:pt x="14293" y="15424"/>
                  </a:cubicBezTo>
                  <a:cubicBezTo>
                    <a:pt x="14464" y="16083"/>
                    <a:pt x="14651" y="16741"/>
                    <a:pt x="14772" y="17402"/>
                  </a:cubicBezTo>
                  <a:cubicBezTo>
                    <a:pt x="15028" y="18800"/>
                    <a:pt x="14983" y="20205"/>
                    <a:pt x="14638" y="21600"/>
                  </a:cubicBezTo>
                  <a:cubicBezTo>
                    <a:pt x="15728" y="19910"/>
                    <a:pt x="16223" y="18159"/>
                    <a:pt x="16105" y="16406"/>
                  </a:cubicBezTo>
                  <a:cubicBezTo>
                    <a:pt x="16040" y="15431"/>
                    <a:pt x="15785" y="14460"/>
                    <a:pt x="15685" y="13486"/>
                  </a:cubicBezTo>
                  <a:cubicBezTo>
                    <a:pt x="15604" y="12703"/>
                    <a:pt x="15623" y="11920"/>
                    <a:pt x="15742" y="11138"/>
                  </a:cubicBezTo>
                  <a:cubicBezTo>
                    <a:pt x="16717" y="11249"/>
                    <a:pt x="17659" y="11406"/>
                    <a:pt x="18553" y="11606"/>
                  </a:cubicBezTo>
                  <a:cubicBezTo>
                    <a:pt x="19568" y="11833"/>
                    <a:pt x="20513" y="12115"/>
                    <a:pt x="21364" y="12443"/>
                  </a:cubicBezTo>
                  <a:cubicBezTo>
                    <a:pt x="21202" y="12197"/>
                    <a:pt x="20896" y="11971"/>
                    <a:pt x="20477" y="11789"/>
                  </a:cubicBezTo>
                  <a:cubicBezTo>
                    <a:pt x="19992" y="11578"/>
                    <a:pt x="19375" y="11434"/>
                    <a:pt x="18858" y="11237"/>
                  </a:cubicBezTo>
                  <a:cubicBezTo>
                    <a:pt x="17879" y="10866"/>
                    <a:pt x="17304" y="10336"/>
                    <a:pt x="17271" y="9775"/>
                  </a:cubicBezTo>
                  <a:cubicBezTo>
                    <a:pt x="17984" y="9591"/>
                    <a:pt x="18645" y="9371"/>
                    <a:pt x="19241" y="9121"/>
                  </a:cubicBezTo>
                  <a:cubicBezTo>
                    <a:pt x="20243" y="8700"/>
                    <a:pt x="21045" y="8199"/>
                    <a:pt x="21600" y="7645"/>
                  </a:cubicBezTo>
                  <a:cubicBezTo>
                    <a:pt x="20959" y="7993"/>
                    <a:pt x="20140" y="8271"/>
                    <a:pt x="19206" y="8460"/>
                  </a:cubicBezTo>
                  <a:cubicBezTo>
                    <a:pt x="18160" y="8670"/>
                    <a:pt x="17006" y="8761"/>
                    <a:pt x="15855" y="8722"/>
                  </a:cubicBezTo>
                  <a:cubicBezTo>
                    <a:pt x="15251" y="7865"/>
                    <a:pt x="14972" y="6972"/>
                    <a:pt x="15029" y="6077"/>
                  </a:cubicBezTo>
                  <a:cubicBezTo>
                    <a:pt x="15093" y="5080"/>
                    <a:pt x="15573" y="4097"/>
                    <a:pt x="15709" y="3101"/>
                  </a:cubicBezTo>
                  <a:cubicBezTo>
                    <a:pt x="15852" y="2058"/>
                    <a:pt x="15616" y="1012"/>
                    <a:pt x="15010" y="0"/>
                  </a:cubicBezTo>
                  <a:cubicBezTo>
                    <a:pt x="14997" y="991"/>
                    <a:pt x="14852" y="1980"/>
                    <a:pt x="14576" y="2964"/>
                  </a:cubicBezTo>
                  <a:cubicBezTo>
                    <a:pt x="14322" y="3872"/>
                    <a:pt x="13956" y="4773"/>
                    <a:pt x="13593" y="5675"/>
                  </a:cubicBezTo>
                  <a:cubicBezTo>
                    <a:pt x="13237" y="6557"/>
                    <a:pt x="12883" y="7440"/>
                    <a:pt x="12531" y="8323"/>
                  </a:cubicBez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</p:grpSp>
      <p:sp>
        <p:nvSpPr>
          <p:cNvPr id="207" name="Shape"/>
          <p:cNvSpPr/>
          <p:nvPr/>
        </p:nvSpPr>
        <p:spPr>
          <a:xfrm>
            <a:off x="7382699" y="1396468"/>
            <a:ext cx="1333253" cy="22489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7" extrusionOk="0">
                <a:moveTo>
                  <a:pt x="0" y="8589"/>
                </a:moveTo>
                <a:cubicBezTo>
                  <a:pt x="223" y="8363"/>
                  <a:pt x="470" y="8152"/>
                  <a:pt x="736" y="7960"/>
                </a:cubicBezTo>
                <a:cubicBezTo>
                  <a:pt x="1001" y="7768"/>
                  <a:pt x="1286" y="7595"/>
                  <a:pt x="1537" y="7391"/>
                </a:cubicBezTo>
                <a:cubicBezTo>
                  <a:pt x="2513" y="6598"/>
                  <a:pt x="2845" y="5468"/>
                  <a:pt x="3557" y="4493"/>
                </a:cubicBezTo>
                <a:cubicBezTo>
                  <a:pt x="4285" y="3495"/>
                  <a:pt x="5423" y="2658"/>
                  <a:pt x="6762" y="1981"/>
                </a:cubicBezTo>
                <a:cubicBezTo>
                  <a:pt x="9185" y="756"/>
                  <a:pt x="12196" y="60"/>
                  <a:pt x="15328" y="0"/>
                </a:cubicBezTo>
                <a:cubicBezTo>
                  <a:pt x="13903" y="173"/>
                  <a:pt x="12529" y="479"/>
                  <a:pt x="11252" y="905"/>
                </a:cubicBezTo>
                <a:cubicBezTo>
                  <a:pt x="8680" y="1765"/>
                  <a:pt x="6646" y="3018"/>
                  <a:pt x="5539" y="4650"/>
                </a:cubicBezTo>
                <a:cubicBezTo>
                  <a:pt x="4496" y="6186"/>
                  <a:pt x="4392" y="7952"/>
                  <a:pt x="4240" y="9672"/>
                </a:cubicBezTo>
                <a:cubicBezTo>
                  <a:pt x="4136" y="10861"/>
                  <a:pt x="3968" y="12069"/>
                  <a:pt x="4042" y="13272"/>
                </a:cubicBezTo>
                <a:cubicBezTo>
                  <a:pt x="4130" y="14695"/>
                  <a:pt x="4583" y="16095"/>
                  <a:pt x="5730" y="17230"/>
                </a:cubicBezTo>
                <a:cubicBezTo>
                  <a:pt x="6829" y="18318"/>
                  <a:pt x="8416" y="19066"/>
                  <a:pt x="9990" y="19676"/>
                </a:cubicBezTo>
                <a:cubicBezTo>
                  <a:pt x="11340" y="20199"/>
                  <a:pt x="12734" y="20621"/>
                  <a:pt x="14240" y="20817"/>
                </a:cubicBezTo>
                <a:cubicBezTo>
                  <a:pt x="15424" y="20970"/>
                  <a:pt x="16651" y="20973"/>
                  <a:pt x="17858" y="20813"/>
                </a:cubicBezTo>
                <a:cubicBezTo>
                  <a:pt x="19240" y="20629"/>
                  <a:pt x="20526" y="20236"/>
                  <a:pt x="21600" y="19669"/>
                </a:cubicBezTo>
                <a:cubicBezTo>
                  <a:pt x="20837" y="20298"/>
                  <a:pt x="19820" y="20794"/>
                  <a:pt x="18651" y="21106"/>
                </a:cubicBezTo>
                <a:cubicBezTo>
                  <a:pt x="16860" y="21584"/>
                  <a:pt x="14932" y="21600"/>
                  <a:pt x="13069" y="21424"/>
                </a:cubicBezTo>
                <a:cubicBezTo>
                  <a:pt x="11108" y="21238"/>
                  <a:pt x="9195" y="20850"/>
                  <a:pt x="7533" y="20073"/>
                </a:cubicBezTo>
                <a:cubicBezTo>
                  <a:pt x="4351" y="18586"/>
                  <a:pt x="2842" y="16078"/>
                  <a:pt x="2325" y="13562"/>
                </a:cubicBezTo>
                <a:cubicBezTo>
                  <a:pt x="2217" y="13040"/>
                  <a:pt x="2146" y="12516"/>
                  <a:pt x="2085" y="11991"/>
                </a:cubicBezTo>
                <a:cubicBezTo>
                  <a:pt x="2024" y="11464"/>
                  <a:pt x="1981" y="10937"/>
                  <a:pt x="1927" y="10410"/>
                </a:cubicBezTo>
                <a:cubicBezTo>
                  <a:pt x="1881" y="9965"/>
                  <a:pt x="1821" y="9506"/>
                  <a:pt x="1512" y="9141"/>
                </a:cubicBezTo>
                <a:cubicBezTo>
                  <a:pt x="1311" y="8903"/>
                  <a:pt x="1020" y="8729"/>
                  <a:pt x="689" y="8642"/>
                </a:cubicBezTo>
                <a:cubicBezTo>
                  <a:pt x="466" y="8583"/>
                  <a:pt x="231" y="8565"/>
                  <a:pt x="0" y="8589"/>
                </a:cubicBezTo>
                <a:close/>
              </a:path>
            </a:pathLst>
          </a:custGeom>
          <a:solidFill>
            <a:srgbClr val="FFFFFF"/>
          </a:solidFill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08" name="Line"/>
          <p:cNvSpPr/>
          <p:nvPr/>
        </p:nvSpPr>
        <p:spPr>
          <a:xfrm>
            <a:off x="7397335" y="2283521"/>
            <a:ext cx="710145" cy="6046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20617" y="21205"/>
                  <a:pt x="19694" y="20616"/>
                  <a:pt x="18866" y="19857"/>
                </a:cubicBezTo>
                <a:cubicBezTo>
                  <a:pt x="17736" y="18820"/>
                  <a:pt x="16815" y="17495"/>
                  <a:pt x="15902" y="16178"/>
                </a:cubicBezTo>
                <a:cubicBezTo>
                  <a:pt x="15200" y="15166"/>
                  <a:pt x="14476" y="14133"/>
                  <a:pt x="13488" y="13582"/>
                </a:cubicBezTo>
                <a:cubicBezTo>
                  <a:pt x="12849" y="13226"/>
                  <a:pt x="12134" y="13098"/>
                  <a:pt x="11532" y="12654"/>
                </a:cubicBezTo>
                <a:cubicBezTo>
                  <a:pt x="10645" y="11999"/>
                  <a:pt x="10167" y="10818"/>
                  <a:pt x="9711" y="9681"/>
                </a:cubicBezTo>
                <a:cubicBezTo>
                  <a:pt x="9281" y="8606"/>
                  <a:pt x="8842" y="7534"/>
                  <a:pt x="8321" y="6521"/>
                </a:cubicBezTo>
                <a:cubicBezTo>
                  <a:pt x="7339" y="4615"/>
                  <a:pt x="6073" y="2937"/>
                  <a:pt x="4503" y="1760"/>
                </a:cubicBezTo>
                <a:cubicBezTo>
                  <a:pt x="3139" y="738"/>
                  <a:pt x="1595" y="135"/>
                  <a:pt x="0" y="0"/>
                </a:cubicBezTo>
              </a:path>
            </a:pathLst>
          </a:custGeom>
          <a:ln w="381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09" name="Line"/>
          <p:cNvSpPr/>
          <p:nvPr/>
        </p:nvSpPr>
        <p:spPr>
          <a:xfrm>
            <a:off x="7905979" y="2805281"/>
            <a:ext cx="177379" cy="2224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8" extrusionOk="0">
                <a:moveTo>
                  <a:pt x="0" y="17194"/>
                </a:moveTo>
                <a:cubicBezTo>
                  <a:pt x="1673" y="15145"/>
                  <a:pt x="3443" y="13152"/>
                  <a:pt x="5307" y="11220"/>
                </a:cubicBezTo>
                <a:cubicBezTo>
                  <a:pt x="7333" y="9118"/>
                  <a:pt x="9467" y="7089"/>
                  <a:pt x="11503" y="4993"/>
                </a:cubicBezTo>
                <a:cubicBezTo>
                  <a:pt x="12924" y="3529"/>
                  <a:pt x="14330" y="2009"/>
                  <a:pt x="16283" y="1045"/>
                </a:cubicBezTo>
                <a:cubicBezTo>
                  <a:pt x="17884" y="255"/>
                  <a:pt x="19743" y="-102"/>
                  <a:pt x="21600" y="25"/>
                </a:cubicBezTo>
                <a:cubicBezTo>
                  <a:pt x="19241" y="1790"/>
                  <a:pt x="17108" y="3753"/>
                  <a:pt x="15235" y="5880"/>
                </a:cubicBezTo>
                <a:cubicBezTo>
                  <a:pt x="13301" y="8078"/>
                  <a:pt x="11652" y="10442"/>
                  <a:pt x="10419" y="12963"/>
                </a:cubicBezTo>
                <a:cubicBezTo>
                  <a:pt x="9086" y="15690"/>
                  <a:pt x="8255" y="18567"/>
                  <a:pt x="7955" y="21498"/>
                </a:cubicBezTo>
              </a:path>
            </a:pathLst>
          </a:cu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0" name="Line"/>
          <p:cNvSpPr/>
          <p:nvPr/>
        </p:nvSpPr>
        <p:spPr>
          <a:xfrm>
            <a:off x="7782547" y="1504258"/>
            <a:ext cx="1103295" cy="19539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511" extrusionOk="0">
                <a:moveTo>
                  <a:pt x="10685" y="6294"/>
                </a:moveTo>
                <a:cubicBezTo>
                  <a:pt x="10120" y="6444"/>
                  <a:pt x="9573" y="6617"/>
                  <a:pt x="9049" y="6811"/>
                </a:cubicBezTo>
                <a:cubicBezTo>
                  <a:pt x="8470" y="7025"/>
                  <a:pt x="7891" y="7270"/>
                  <a:pt x="7205" y="7293"/>
                </a:cubicBezTo>
                <a:cubicBezTo>
                  <a:pt x="6855" y="7304"/>
                  <a:pt x="6508" y="7253"/>
                  <a:pt x="6157" y="7249"/>
                </a:cubicBezTo>
                <a:cubicBezTo>
                  <a:pt x="5723" y="7245"/>
                  <a:pt x="5303" y="7311"/>
                  <a:pt x="4876" y="7346"/>
                </a:cubicBezTo>
                <a:cubicBezTo>
                  <a:pt x="4361" y="7389"/>
                  <a:pt x="3829" y="7384"/>
                  <a:pt x="3352" y="7262"/>
                </a:cubicBezTo>
                <a:cubicBezTo>
                  <a:pt x="3019" y="7176"/>
                  <a:pt x="2737" y="7038"/>
                  <a:pt x="2439" y="6917"/>
                </a:cubicBezTo>
                <a:cubicBezTo>
                  <a:pt x="2327" y="6871"/>
                  <a:pt x="2207" y="6824"/>
                  <a:pt x="2161" y="6748"/>
                </a:cubicBezTo>
                <a:cubicBezTo>
                  <a:pt x="2085" y="6625"/>
                  <a:pt x="2221" y="6496"/>
                  <a:pt x="2427" y="6431"/>
                </a:cubicBezTo>
                <a:cubicBezTo>
                  <a:pt x="2616" y="6372"/>
                  <a:pt x="2836" y="6368"/>
                  <a:pt x="3048" y="6352"/>
                </a:cubicBezTo>
                <a:cubicBezTo>
                  <a:pt x="3624" y="6310"/>
                  <a:pt x="4169" y="6175"/>
                  <a:pt x="4624" y="5963"/>
                </a:cubicBezTo>
                <a:cubicBezTo>
                  <a:pt x="4258" y="6015"/>
                  <a:pt x="3896" y="6064"/>
                  <a:pt x="3532" y="6113"/>
                </a:cubicBezTo>
                <a:cubicBezTo>
                  <a:pt x="3052" y="6176"/>
                  <a:pt x="2551" y="6238"/>
                  <a:pt x="2066" y="6162"/>
                </a:cubicBezTo>
                <a:cubicBezTo>
                  <a:pt x="1523" y="6077"/>
                  <a:pt x="1144" y="5843"/>
                  <a:pt x="916" y="5578"/>
                </a:cubicBezTo>
                <a:cubicBezTo>
                  <a:pt x="770" y="5409"/>
                  <a:pt x="682" y="5227"/>
                  <a:pt x="515" y="5063"/>
                </a:cubicBezTo>
                <a:cubicBezTo>
                  <a:pt x="298" y="4848"/>
                  <a:pt x="-51" y="4650"/>
                  <a:pt x="6" y="4409"/>
                </a:cubicBezTo>
                <a:cubicBezTo>
                  <a:pt x="58" y="4189"/>
                  <a:pt x="423" y="4039"/>
                  <a:pt x="772" y="3904"/>
                </a:cubicBezTo>
                <a:cubicBezTo>
                  <a:pt x="1765" y="3521"/>
                  <a:pt x="2738" y="3127"/>
                  <a:pt x="3686" y="2721"/>
                </a:cubicBezTo>
                <a:cubicBezTo>
                  <a:pt x="4308" y="2023"/>
                  <a:pt x="5201" y="1422"/>
                  <a:pt x="6291" y="958"/>
                </a:cubicBezTo>
                <a:cubicBezTo>
                  <a:pt x="7061" y="631"/>
                  <a:pt x="7913" y="371"/>
                  <a:pt x="8824" y="205"/>
                </a:cubicBezTo>
                <a:cubicBezTo>
                  <a:pt x="9846" y="20"/>
                  <a:pt x="10921" y="-46"/>
                  <a:pt x="11982" y="33"/>
                </a:cubicBezTo>
                <a:cubicBezTo>
                  <a:pt x="13397" y="138"/>
                  <a:pt x="14715" y="492"/>
                  <a:pt x="15859" y="992"/>
                </a:cubicBezTo>
                <a:cubicBezTo>
                  <a:pt x="17428" y="1676"/>
                  <a:pt x="18632" y="2610"/>
                  <a:pt x="19330" y="3683"/>
                </a:cubicBezTo>
                <a:cubicBezTo>
                  <a:pt x="19796" y="4334"/>
                  <a:pt x="20188" y="5002"/>
                  <a:pt x="20502" y="5684"/>
                </a:cubicBezTo>
                <a:cubicBezTo>
                  <a:pt x="20876" y="6497"/>
                  <a:pt x="21139" y="7325"/>
                  <a:pt x="21279" y="8163"/>
                </a:cubicBezTo>
                <a:cubicBezTo>
                  <a:pt x="21419" y="8996"/>
                  <a:pt x="21437" y="9833"/>
                  <a:pt x="21477" y="10669"/>
                </a:cubicBezTo>
                <a:cubicBezTo>
                  <a:pt x="21507" y="11289"/>
                  <a:pt x="21549" y="11912"/>
                  <a:pt x="21544" y="12535"/>
                </a:cubicBezTo>
                <a:cubicBezTo>
                  <a:pt x="21539" y="13158"/>
                  <a:pt x="21488" y="13781"/>
                  <a:pt x="21350" y="14399"/>
                </a:cubicBezTo>
                <a:cubicBezTo>
                  <a:pt x="21027" y="15848"/>
                  <a:pt x="20228" y="17253"/>
                  <a:pt x="18837" y="18465"/>
                </a:cubicBezTo>
                <a:cubicBezTo>
                  <a:pt x="17403" y="19714"/>
                  <a:pt x="15384" y="20707"/>
                  <a:pt x="12952" y="21182"/>
                </a:cubicBezTo>
                <a:cubicBezTo>
                  <a:pt x="11443" y="21477"/>
                  <a:pt x="9842" y="21554"/>
                  <a:pt x="8256" y="21490"/>
                </a:cubicBezTo>
                <a:cubicBezTo>
                  <a:pt x="6995" y="21439"/>
                  <a:pt x="5742" y="21298"/>
                  <a:pt x="4590" y="21002"/>
                </a:cubicBezTo>
                <a:cubicBezTo>
                  <a:pt x="3858" y="20815"/>
                  <a:pt x="3174" y="20567"/>
                  <a:pt x="2612" y="20231"/>
                </a:cubicBezTo>
                <a:cubicBezTo>
                  <a:pt x="2084" y="19916"/>
                  <a:pt x="1690" y="19544"/>
                  <a:pt x="1505" y="19121"/>
                </a:cubicBezTo>
                <a:cubicBezTo>
                  <a:pt x="1325" y="18710"/>
                  <a:pt x="1361" y="18271"/>
                  <a:pt x="1404" y="17838"/>
                </a:cubicBezTo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1" name="Line"/>
          <p:cNvSpPr/>
          <p:nvPr/>
        </p:nvSpPr>
        <p:spPr>
          <a:xfrm>
            <a:off x="7671828" y="2434345"/>
            <a:ext cx="485928" cy="8693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1" h="21576" extrusionOk="0">
                <a:moveTo>
                  <a:pt x="11466" y="18887"/>
                </a:moveTo>
                <a:cubicBezTo>
                  <a:pt x="11780" y="19871"/>
                  <a:pt x="12786" y="20662"/>
                  <a:pt x="14163" y="21132"/>
                </a:cubicBezTo>
                <a:cubicBezTo>
                  <a:pt x="15076" y="21443"/>
                  <a:pt x="16129" y="21600"/>
                  <a:pt x="17246" y="21573"/>
                </a:cubicBezTo>
                <a:cubicBezTo>
                  <a:pt x="17129" y="21289"/>
                  <a:pt x="17072" y="20998"/>
                  <a:pt x="17074" y="20707"/>
                </a:cubicBezTo>
                <a:cubicBezTo>
                  <a:pt x="17079" y="20169"/>
                  <a:pt x="17285" y="19639"/>
                  <a:pt x="17680" y="19155"/>
                </a:cubicBezTo>
                <a:cubicBezTo>
                  <a:pt x="17133" y="19240"/>
                  <a:pt x="16563" y="19259"/>
                  <a:pt x="16003" y="19212"/>
                </a:cubicBezTo>
                <a:cubicBezTo>
                  <a:pt x="14992" y="19127"/>
                  <a:pt x="14067" y="18829"/>
                  <a:pt x="13060" y="18730"/>
                </a:cubicBezTo>
                <a:cubicBezTo>
                  <a:pt x="12081" y="18633"/>
                  <a:pt x="11018" y="18718"/>
                  <a:pt x="10177" y="18398"/>
                </a:cubicBezTo>
                <a:cubicBezTo>
                  <a:pt x="9457" y="18124"/>
                  <a:pt x="9119" y="17630"/>
                  <a:pt x="8593" y="17235"/>
                </a:cubicBezTo>
                <a:cubicBezTo>
                  <a:pt x="8206" y="16945"/>
                  <a:pt x="7715" y="16709"/>
                  <a:pt x="7155" y="16544"/>
                </a:cubicBezTo>
                <a:cubicBezTo>
                  <a:pt x="6585" y="16380"/>
                  <a:pt x="6054" y="16171"/>
                  <a:pt x="5578" y="15923"/>
                </a:cubicBezTo>
                <a:cubicBezTo>
                  <a:pt x="4860" y="15549"/>
                  <a:pt x="4235" y="15080"/>
                  <a:pt x="3311" y="14919"/>
                </a:cubicBezTo>
                <a:cubicBezTo>
                  <a:pt x="2301" y="14743"/>
                  <a:pt x="945" y="14828"/>
                  <a:pt x="724" y="14214"/>
                </a:cubicBezTo>
                <a:cubicBezTo>
                  <a:pt x="652" y="14010"/>
                  <a:pt x="791" y="13801"/>
                  <a:pt x="1080" y="13681"/>
                </a:cubicBezTo>
                <a:cubicBezTo>
                  <a:pt x="162" y="13474"/>
                  <a:pt x="-259" y="12849"/>
                  <a:pt x="167" y="12327"/>
                </a:cubicBezTo>
                <a:cubicBezTo>
                  <a:pt x="427" y="12008"/>
                  <a:pt x="972" y="11804"/>
                  <a:pt x="1573" y="11801"/>
                </a:cubicBezTo>
                <a:cubicBezTo>
                  <a:pt x="1585" y="11542"/>
                  <a:pt x="1803" y="11301"/>
                  <a:pt x="2160" y="11150"/>
                </a:cubicBezTo>
                <a:cubicBezTo>
                  <a:pt x="2565" y="10978"/>
                  <a:pt x="3093" y="10945"/>
                  <a:pt x="3551" y="11061"/>
                </a:cubicBezTo>
                <a:cubicBezTo>
                  <a:pt x="3492" y="10773"/>
                  <a:pt x="3855" y="10510"/>
                  <a:pt x="4345" y="10488"/>
                </a:cubicBezTo>
                <a:cubicBezTo>
                  <a:pt x="5049" y="10457"/>
                  <a:pt x="5468" y="10834"/>
                  <a:pt x="5819" y="11161"/>
                </a:cubicBezTo>
                <a:cubicBezTo>
                  <a:pt x="6144" y="11463"/>
                  <a:pt x="6501" y="11754"/>
                  <a:pt x="6886" y="12031"/>
                </a:cubicBezTo>
                <a:cubicBezTo>
                  <a:pt x="7120" y="11931"/>
                  <a:pt x="7425" y="11911"/>
                  <a:pt x="7690" y="11979"/>
                </a:cubicBezTo>
                <a:cubicBezTo>
                  <a:pt x="8183" y="12105"/>
                  <a:pt x="8315" y="12413"/>
                  <a:pt x="8499" y="12704"/>
                </a:cubicBezTo>
                <a:cubicBezTo>
                  <a:pt x="8677" y="12985"/>
                  <a:pt x="8948" y="13260"/>
                  <a:pt x="9277" y="13500"/>
                </a:cubicBezTo>
                <a:cubicBezTo>
                  <a:pt x="9713" y="13817"/>
                  <a:pt x="10257" y="14075"/>
                  <a:pt x="10847" y="14288"/>
                </a:cubicBezTo>
                <a:cubicBezTo>
                  <a:pt x="11953" y="14687"/>
                  <a:pt x="13207" y="14918"/>
                  <a:pt x="14498" y="14981"/>
                </a:cubicBezTo>
                <a:cubicBezTo>
                  <a:pt x="15416" y="14655"/>
                  <a:pt x="16407" y="14406"/>
                  <a:pt x="17442" y="14243"/>
                </a:cubicBezTo>
                <a:cubicBezTo>
                  <a:pt x="18615" y="14057"/>
                  <a:pt x="19831" y="13984"/>
                  <a:pt x="21044" y="14024"/>
                </a:cubicBezTo>
                <a:cubicBezTo>
                  <a:pt x="20158" y="13440"/>
                  <a:pt x="19550" y="12729"/>
                  <a:pt x="19282" y="11961"/>
                </a:cubicBezTo>
                <a:cubicBezTo>
                  <a:pt x="18870" y="10782"/>
                  <a:pt x="19282" y="9580"/>
                  <a:pt x="19569" y="8391"/>
                </a:cubicBezTo>
                <a:cubicBezTo>
                  <a:pt x="19876" y="7119"/>
                  <a:pt x="20037" y="5837"/>
                  <a:pt x="20261" y="4560"/>
                </a:cubicBezTo>
                <a:cubicBezTo>
                  <a:pt x="20530" y="3033"/>
                  <a:pt x="20890" y="1512"/>
                  <a:pt x="21341" y="0"/>
                </a:cubicBezTo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2" name="Shape"/>
          <p:cNvSpPr/>
          <p:nvPr/>
        </p:nvSpPr>
        <p:spPr>
          <a:xfrm>
            <a:off x="8187769" y="2680066"/>
            <a:ext cx="453528" cy="4500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92" h="20393" extrusionOk="0">
                <a:moveTo>
                  <a:pt x="1551" y="14870"/>
                </a:moveTo>
                <a:cubicBezTo>
                  <a:pt x="2690" y="16934"/>
                  <a:pt x="3913" y="19105"/>
                  <a:pt x="6064" y="19981"/>
                </a:cubicBezTo>
                <a:cubicBezTo>
                  <a:pt x="8683" y="21047"/>
                  <a:pt x="11479" y="19746"/>
                  <a:pt x="14251" y="19417"/>
                </a:cubicBezTo>
                <a:cubicBezTo>
                  <a:pt x="16735" y="19121"/>
                  <a:pt x="19596" y="19270"/>
                  <a:pt x="20675" y="17021"/>
                </a:cubicBezTo>
                <a:cubicBezTo>
                  <a:pt x="21312" y="15692"/>
                  <a:pt x="20833" y="14159"/>
                  <a:pt x="20581" y="12685"/>
                </a:cubicBezTo>
                <a:cubicBezTo>
                  <a:pt x="20124" y="10018"/>
                  <a:pt x="20515" y="7322"/>
                  <a:pt x="20461" y="4687"/>
                </a:cubicBezTo>
                <a:cubicBezTo>
                  <a:pt x="20436" y="3411"/>
                  <a:pt x="20284" y="2093"/>
                  <a:pt x="19434" y="1146"/>
                </a:cubicBezTo>
                <a:cubicBezTo>
                  <a:pt x="17908" y="-553"/>
                  <a:pt x="15380" y="-33"/>
                  <a:pt x="13140" y="612"/>
                </a:cubicBezTo>
                <a:cubicBezTo>
                  <a:pt x="11746" y="1013"/>
                  <a:pt x="10345" y="1386"/>
                  <a:pt x="8967" y="1839"/>
                </a:cubicBezTo>
                <a:cubicBezTo>
                  <a:pt x="7670" y="2266"/>
                  <a:pt x="6395" y="2763"/>
                  <a:pt x="5186" y="3406"/>
                </a:cubicBezTo>
                <a:cubicBezTo>
                  <a:pt x="2220" y="4984"/>
                  <a:pt x="-288" y="7655"/>
                  <a:pt x="27" y="10954"/>
                </a:cubicBezTo>
                <a:cubicBezTo>
                  <a:pt x="161" y="12360"/>
                  <a:pt x="867" y="13633"/>
                  <a:pt x="1551" y="14870"/>
                </a:cubicBezTo>
                <a:close/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3" name="Circle"/>
          <p:cNvSpPr/>
          <p:nvPr/>
        </p:nvSpPr>
        <p:spPr>
          <a:xfrm>
            <a:off x="8231238" y="2892141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4" name="Circle"/>
          <p:cNvSpPr/>
          <p:nvPr/>
        </p:nvSpPr>
        <p:spPr>
          <a:xfrm>
            <a:off x="8309675" y="2965311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5" name="Circle"/>
          <p:cNvSpPr/>
          <p:nvPr/>
        </p:nvSpPr>
        <p:spPr>
          <a:xfrm>
            <a:off x="8283710" y="2807815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6" name="Circle"/>
          <p:cNvSpPr/>
          <p:nvPr/>
        </p:nvSpPr>
        <p:spPr>
          <a:xfrm>
            <a:off x="8414594" y="2778419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7" name="Circle"/>
          <p:cNvSpPr/>
          <p:nvPr/>
        </p:nvSpPr>
        <p:spPr>
          <a:xfrm>
            <a:off x="8355500" y="2877358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8" name="Circle"/>
          <p:cNvSpPr/>
          <p:nvPr/>
        </p:nvSpPr>
        <p:spPr>
          <a:xfrm>
            <a:off x="8479872" y="2853052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19" name="Circle"/>
          <p:cNvSpPr/>
          <p:nvPr/>
        </p:nvSpPr>
        <p:spPr>
          <a:xfrm>
            <a:off x="8538292" y="2932803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0" name="Circle"/>
          <p:cNvSpPr/>
          <p:nvPr/>
        </p:nvSpPr>
        <p:spPr>
          <a:xfrm>
            <a:off x="8444189" y="2935183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1" name="Circle"/>
          <p:cNvSpPr/>
          <p:nvPr/>
        </p:nvSpPr>
        <p:spPr>
          <a:xfrm>
            <a:off x="8394614" y="3006359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2" name="Circle"/>
          <p:cNvSpPr/>
          <p:nvPr/>
        </p:nvSpPr>
        <p:spPr>
          <a:xfrm>
            <a:off x="8531564" y="2770057"/>
            <a:ext cx="39963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3" name="Circle"/>
          <p:cNvSpPr/>
          <p:nvPr/>
        </p:nvSpPr>
        <p:spPr>
          <a:xfrm>
            <a:off x="8312560" y="3045826"/>
            <a:ext cx="39962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4" name="Circle"/>
          <p:cNvSpPr/>
          <p:nvPr/>
        </p:nvSpPr>
        <p:spPr>
          <a:xfrm>
            <a:off x="8519072" y="3026303"/>
            <a:ext cx="39963" cy="39890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5" name="Shape"/>
          <p:cNvSpPr/>
          <p:nvPr/>
        </p:nvSpPr>
        <p:spPr>
          <a:xfrm>
            <a:off x="8175562" y="1548701"/>
            <a:ext cx="149929" cy="1520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13" y="10317"/>
                </a:moveTo>
                <a:cubicBezTo>
                  <a:pt x="10655" y="8411"/>
                  <a:pt x="10840" y="6373"/>
                  <a:pt x="10551" y="4377"/>
                </a:cubicBezTo>
                <a:cubicBezTo>
                  <a:pt x="10328" y="2836"/>
                  <a:pt x="9826" y="1351"/>
                  <a:pt x="9071" y="0"/>
                </a:cubicBezTo>
                <a:cubicBezTo>
                  <a:pt x="10338" y="814"/>
                  <a:pt x="11341" y="1998"/>
                  <a:pt x="11951" y="3400"/>
                </a:cubicBezTo>
                <a:cubicBezTo>
                  <a:pt x="12684" y="5084"/>
                  <a:pt x="12811" y="6981"/>
                  <a:pt x="12311" y="8752"/>
                </a:cubicBezTo>
                <a:cubicBezTo>
                  <a:pt x="13504" y="7834"/>
                  <a:pt x="14845" y="7139"/>
                  <a:pt x="16272" y="6698"/>
                </a:cubicBezTo>
                <a:cubicBezTo>
                  <a:pt x="17998" y="6165"/>
                  <a:pt x="19814" y="6015"/>
                  <a:pt x="21600" y="6257"/>
                </a:cubicBezTo>
                <a:cubicBezTo>
                  <a:pt x="19879" y="6649"/>
                  <a:pt x="18218" y="7280"/>
                  <a:pt x="16662" y="8131"/>
                </a:cubicBezTo>
                <a:cubicBezTo>
                  <a:pt x="15039" y="9019"/>
                  <a:pt x="13547" y="10138"/>
                  <a:pt x="12230" y="11456"/>
                </a:cubicBezTo>
                <a:cubicBezTo>
                  <a:pt x="13549" y="12752"/>
                  <a:pt x="15108" y="13764"/>
                  <a:pt x="16814" y="14430"/>
                </a:cubicBezTo>
                <a:cubicBezTo>
                  <a:pt x="17951" y="14874"/>
                  <a:pt x="19142" y="15160"/>
                  <a:pt x="20353" y="15279"/>
                </a:cubicBezTo>
                <a:cubicBezTo>
                  <a:pt x="19409" y="15710"/>
                  <a:pt x="18381" y="15907"/>
                  <a:pt x="17350" y="15854"/>
                </a:cubicBezTo>
                <a:cubicBezTo>
                  <a:pt x="16768" y="15824"/>
                  <a:pt x="16192" y="15715"/>
                  <a:pt x="15636" y="15534"/>
                </a:cubicBezTo>
                <a:cubicBezTo>
                  <a:pt x="15070" y="15350"/>
                  <a:pt x="14530" y="15095"/>
                  <a:pt x="13977" y="14874"/>
                </a:cubicBezTo>
                <a:cubicBezTo>
                  <a:pt x="13077" y="14514"/>
                  <a:pt x="12146" y="14246"/>
                  <a:pt x="11195" y="14074"/>
                </a:cubicBezTo>
                <a:cubicBezTo>
                  <a:pt x="11828" y="15459"/>
                  <a:pt x="11881" y="17048"/>
                  <a:pt x="11350" y="18477"/>
                </a:cubicBezTo>
                <a:cubicBezTo>
                  <a:pt x="10824" y="19890"/>
                  <a:pt x="9778" y="21019"/>
                  <a:pt x="8446" y="21600"/>
                </a:cubicBezTo>
                <a:cubicBezTo>
                  <a:pt x="9051" y="20546"/>
                  <a:pt x="9370" y="19344"/>
                  <a:pt x="9369" y="18120"/>
                </a:cubicBezTo>
                <a:cubicBezTo>
                  <a:pt x="9369" y="17241"/>
                  <a:pt x="9203" y="16370"/>
                  <a:pt x="8881" y="15557"/>
                </a:cubicBezTo>
                <a:cubicBezTo>
                  <a:pt x="7777" y="15315"/>
                  <a:pt x="6678" y="15048"/>
                  <a:pt x="5585" y="14756"/>
                </a:cubicBezTo>
                <a:cubicBezTo>
                  <a:pt x="4681" y="14515"/>
                  <a:pt x="3777" y="14255"/>
                  <a:pt x="2935" y="13838"/>
                </a:cubicBezTo>
                <a:cubicBezTo>
                  <a:pt x="1776" y="13263"/>
                  <a:pt x="769" y="12409"/>
                  <a:pt x="0" y="11348"/>
                </a:cubicBezTo>
                <a:cubicBezTo>
                  <a:pt x="1183" y="11884"/>
                  <a:pt x="2419" y="12283"/>
                  <a:pt x="3688" y="12537"/>
                </a:cubicBezTo>
                <a:cubicBezTo>
                  <a:pt x="5096" y="12819"/>
                  <a:pt x="6533" y="12921"/>
                  <a:pt x="7966" y="12840"/>
                </a:cubicBezTo>
                <a:cubicBezTo>
                  <a:pt x="7433" y="10197"/>
                  <a:pt x="6366" y="7699"/>
                  <a:pt x="4833" y="5508"/>
                </a:cubicBezTo>
                <a:cubicBezTo>
                  <a:pt x="4410" y="4902"/>
                  <a:pt x="3952" y="4323"/>
                  <a:pt x="3463" y="3773"/>
                </a:cubicBezTo>
                <a:cubicBezTo>
                  <a:pt x="4895" y="4153"/>
                  <a:pt x="6217" y="4882"/>
                  <a:pt x="7316" y="5899"/>
                </a:cubicBezTo>
                <a:cubicBezTo>
                  <a:pt x="8598" y="7084"/>
                  <a:pt x="9532" y="8615"/>
                  <a:pt x="10013" y="10317"/>
                </a:cubicBezTo>
                <a:close/>
              </a:path>
            </a:pathLst>
          </a:custGeom>
          <a:solidFill>
            <a:schemeClr val="accent3">
              <a:hueOff val="914337"/>
              <a:satOff val="31515"/>
              <a:lumOff val="-3079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6" name="Shape"/>
          <p:cNvSpPr/>
          <p:nvPr/>
        </p:nvSpPr>
        <p:spPr>
          <a:xfrm>
            <a:off x="8358496" y="1548978"/>
            <a:ext cx="149929" cy="1520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13" y="10317"/>
                </a:moveTo>
                <a:cubicBezTo>
                  <a:pt x="10655" y="8411"/>
                  <a:pt x="10840" y="6373"/>
                  <a:pt x="10551" y="4377"/>
                </a:cubicBezTo>
                <a:cubicBezTo>
                  <a:pt x="10328" y="2836"/>
                  <a:pt x="9826" y="1351"/>
                  <a:pt x="9071" y="0"/>
                </a:cubicBezTo>
                <a:cubicBezTo>
                  <a:pt x="10338" y="814"/>
                  <a:pt x="11341" y="1998"/>
                  <a:pt x="11951" y="3400"/>
                </a:cubicBezTo>
                <a:cubicBezTo>
                  <a:pt x="12684" y="5084"/>
                  <a:pt x="12811" y="6981"/>
                  <a:pt x="12311" y="8752"/>
                </a:cubicBezTo>
                <a:cubicBezTo>
                  <a:pt x="13504" y="7834"/>
                  <a:pt x="14845" y="7139"/>
                  <a:pt x="16272" y="6698"/>
                </a:cubicBezTo>
                <a:cubicBezTo>
                  <a:pt x="17998" y="6165"/>
                  <a:pt x="19814" y="6015"/>
                  <a:pt x="21600" y="6257"/>
                </a:cubicBezTo>
                <a:cubicBezTo>
                  <a:pt x="19879" y="6649"/>
                  <a:pt x="18218" y="7280"/>
                  <a:pt x="16662" y="8131"/>
                </a:cubicBezTo>
                <a:cubicBezTo>
                  <a:pt x="15039" y="9019"/>
                  <a:pt x="13547" y="10138"/>
                  <a:pt x="12230" y="11456"/>
                </a:cubicBezTo>
                <a:cubicBezTo>
                  <a:pt x="13549" y="12752"/>
                  <a:pt x="15108" y="13764"/>
                  <a:pt x="16814" y="14430"/>
                </a:cubicBezTo>
                <a:cubicBezTo>
                  <a:pt x="17951" y="14874"/>
                  <a:pt x="19142" y="15160"/>
                  <a:pt x="20353" y="15279"/>
                </a:cubicBezTo>
                <a:cubicBezTo>
                  <a:pt x="19409" y="15710"/>
                  <a:pt x="18381" y="15907"/>
                  <a:pt x="17350" y="15854"/>
                </a:cubicBezTo>
                <a:cubicBezTo>
                  <a:pt x="16768" y="15824"/>
                  <a:pt x="16192" y="15715"/>
                  <a:pt x="15636" y="15534"/>
                </a:cubicBezTo>
                <a:cubicBezTo>
                  <a:pt x="15070" y="15350"/>
                  <a:pt x="14530" y="15095"/>
                  <a:pt x="13977" y="14874"/>
                </a:cubicBezTo>
                <a:cubicBezTo>
                  <a:pt x="13077" y="14514"/>
                  <a:pt x="12146" y="14246"/>
                  <a:pt x="11195" y="14074"/>
                </a:cubicBezTo>
                <a:cubicBezTo>
                  <a:pt x="11828" y="15459"/>
                  <a:pt x="11881" y="17048"/>
                  <a:pt x="11350" y="18477"/>
                </a:cubicBezTo>
                <a:cubicBezTo>
                  <a:pt x="10824" y="19890"/>
                  <a:pt x="9778" y="21019"/>
                  <a:pt x="8446" y="21600"/>
                </a:cubicBezTo>
                <a:cubicBezTo>
                  <a:pt x="9051" y="20546"/>
                  <a:pt x="9370" y="19344"/>
                  <a:pt x="9369" y="18120"/>
                </a:cubicBezTo>
                <a:cubicBezTo>
                  <a:pt x="9369" y="17241"/>
                  <a:pt x="9203" y="16370"/>
                  <a:pt x="8881" y="15557"/>
                </a:cubicBezTo>
                <a:cubicBezTo>
                  <a:pt x="7777" y="15315"/>
                  <a:pt x="6678" y="15048"/>
                  <a:pt x="5585" y="14756"/>
                </a:cubicBezTo>
                <a:cubicBezTo>
                  <a:pt x="4681" y="14515"/>
                  <a:pt x="3777" y="14255"/>
                  <a:pt x="2935" y="13838"/>
                </a:cubicBezTo>
                <a:cubicBezTo>
                  <a:pt x="1776" y="13263"/>
                  <a:pt x="769" y="12409"/>
                  <a:pt x="0" y="11348"/>
                </a:cubicBezTo>
                <a:cubicBezTo>
                  <a:pt x="1183" y="11884"/>
                  <a:pt x="2419" y="12283"/>
                  <a:pt x="3688" y="12537"/>
                </a:cubicBezTo>
                <a:cubicBezTo>
                  <a:pt x="5096" y="12819"/>
                  <a:pt x="6533" y="12921"/>
                  <a:pt x="7966" y="12840"/>
                </a:cubicBezTo>
                <a:cubicBezTo>
                  <a:pt x="7433" y="10197"/>
                  <a:pt x="6366" y="7699"/>
                  <a:pt x="4833" y="5508"/>
                </a:cubicBezTo>
                <a:cubicBezTo>
                  <a:pt x="4410" y="4902"/>
                  <a:pt x="3952" y="4323"/>
                  <a:pt x="3463" y="3773"/>
                </a:cubicBezTo>
                <a:cubicBezTo>
                  <a:pt x="4895" y="4153"/>
                  <a:pt x="6217" y="4882"/>
                  <a:pt x="7316" y="5899"/>
                </a:cubicBezTo>
                <a:cubicBezTo>
                  <a:pt x="8598" y="7084"/>
                  <a:pt x="9532" y="8615"/>
                  <a:pt x="10013" y="10317"/>
                </a:cubicBezTo>
                <a:close/>
              </a:path>
            </a:pathLst>
          </a:custGeom>
          <a:solidFill>
            <a:schemeClr val="accent3">
              <a:hueOff val="914337"/>
              <a:satOff val="31515"/>
              <a:lumOff val="-3079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7" name="Shape"/>
          <p:cNvSpPr/>
          <p:nvPr/>
        </p:nvSpPr>
        <p:spPr>
          <a:xfrm>
            <a:off x="8519073" y="1658513"/>
            <a:ext cx="149929" cy="1520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13" y="10317"/>
                </a:moveTo>
                <a:cubicBezTo>
                  <a:pt x="10655" y="8411"/>
                  <a:pt x="10840" y="6373"/>
                  <a:pt x="10551" y="4377"/>
                </a:cubicBezTo>
                <a:cubicBezTo>
                  <a:pt x="10328" y="2836"/>
                  <a:pt x="9826" y="1351"/>
                  <a:pt x="9071" y="0"/>
                </a:cubicBezTo>
                <a:cubicBezTo>
                  <a:pt x="10338" y="814"/>
                  <a:pt x="11341" y="1998"/>
                  <a:pt x="11951" y="3400"/>
                </a:cubicBezTo>
                <a:cubicBezTo>
                  <a:pt x="12684" y="5084"/>
                  <a:pt x="12811" y="6981"/>
                  <a:pt x="12311" y="8752"/>
                </a:cubicBezTo>
                <a:cubicBezTo>
                  <a:pt x="13504" y="7834"/>
                  <a:pt x="14845" y="7139"/>
                  <a:pt x="16272" y="6698"/>
                </a:cubicBezTo>
                <a:cubicBezTo>
                  <a:pt x="17998" y="6165"/>
                  <a:pt x="19814" y="6015"/>
                  <a:pt x="21600" y="6257"/>
                </a:cubicBezTo>
                <a:cubicBezTo>
                  <a:pt x="19879" y="6649"/>
                  <a:pt x="18218" y="7280"/>
                  <a:pt x="16662" y="8131"/>
                </a:cubicBezTo>
                <a:cubicBezTo>
                  <a:pt x="15039" y="9019"/>
                  <a:pt x="13547" y="10138"/>
                  <a:pt x="12230" y="11456"/>
                </a:cubicBezTo>
                <a:cubicBezTo>
                  <a:pt x="13549" y="12752"/>
                  <a:pt x="15108" y="13764"/>
                  <a:pt x="16814" y="14430"/>
                </a:cubicBezTo>
                <a:cubicBezTo>
                  <a:pt x="17951" y="14874"/>
                  <a:pt x="19142" y="15160"/>
                  <a:pt x="20353" y="15279"/>
                </a:cubicBezTo>
                <a:cubicBezTo>
                  <a:pt x="19409" y="15710"/>
                  <a:pt x="18381" y="15907"/>
                  <a:pt x="17350" y="15854"/>
                </a:cubicBezTo>
                <a:cubicBezTo>
                  <a:pt x="16768" y="15824"/>
                  <a:pt x="16192" y="15715"/>
                  <a:pt x="15636" y="15534"/>
                </a:cubicBezTo>
                <a:cubicBezTo>
                  <a:pt x="15070" y="15350"/>
                  <a:pt x="14530" y="15095"/>
                  <a:pt x="13977" y="14874"/>
                </a:cubicBezTo>
                <a:cubicBezTo>
                  <a:pt x="13077" y="14514"/>
                  <a:pt x="12146" y="14246"/>
                  <a:pt x="11195" y="14074"/>
                </a:cubicBezTo>
                <a:cubicBezTo>
                  <a:pt x="11828" y="15459"/>
                  <a:pt x="11881" y="17048"/>
                  <a:pt x="11350" y="18477"/>
                </a:cubicBezTo>
                <a:cubicBezTo>
                  <a:pt x="10824" y="19890"/>
                  <a:pt x="9778" y="21019"/>
                  <a:pt x="8446" y="21600"/>
                </a:cubicBezTo>
                <a:cubicBezTo>
                  <a:pt x="9051" y="20546"/>
                  <a:pt x="9370" y="19344"/>
                  <a:pt x="9369" y="18120"/>
                </a:cubicBezTo>
                <a:cubicBezTo>
                  <a:pt x="9369" y="17241"/>
                  <a:pt x="9203" y="16370"/>
                  <a:pt x="8881" y="15557"/>
                </a:cubicBezTo>
                <a:cubicBezTo>
                  <a:pt x="7777" y="15315"/>
                  <a:pt x="6678" y="15048"/>
                  <a:pt x="5585" y="14756"/>
                </a:cubicBezTo>
                <a:cubicBezTo>
                  <a:pt x="4681" y="14515"/>
                  <a:pt x="3777" y="14255"/>
                  <a:pt x="2935" y="13838"/>
                </a:cubicBezTo>
                <a:cubicBezTo>
                  <a:pt x="1776" y="13263"/>
                  <a:pt x="769" y="12409"/>
                  <a:pt x="0" y="11348"/>
                </a:cubicBezTo>
                <a:cubicBezTo>
                  <a:pt x="1183" y="11884"/>
                  <a:pt x="2419" y="12283"/>
                  <a:pt x="3688" y="12537"/>
                </a:cubicBezTo>
                <a:cubicBezTo>
                  <a:pt x="5096" y="12819"/>
                  <a:pt x="6533" y="12921"/>
                  <a:pt x="7966" y="12840"/>
                </a:cubicBezTo>
                <a:cubicBezTo>
                  <a:pt x="7433" y="10197"/>
                  <a:pt x="6366" y="7699"/>
                  <a:pt x="4833" y="5508"/>
                </a:cubicBezTo>
                <a:cubicBezTo>
                  <a:pt x="4410" y="4902"/>
                  <a:pt x="3952" y="4323"/>
                  <a:pt x="3463" y="3773"/>
                </a:cubicBezTo>
                <a:cubicBezTo>
                  <a:pt x="4895" y="4153"/>
                  <a:pt x="6217" y="4882"/>
                  <a:pt x="7316" y="5899"/>
                </a:cubicBezTo>
                <a:cubicBezTo>
                  <a:pt x="8598" y="7084"/>
                  <a:pt x="9532" y="8615"/>
                  <a:pt x="10013" y="10317"/>
                </a:cubicBezTo>
                <a:close/>
              </a:path>
            </a:pathLst>
          </a:custGeom>
          <a:solidFill>
            <a:schemeClr val="accent3">
              <a:hueOff val="914337"/>
              <a:satOff val="31515"/>
              <a:lumOff val="-3079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8" name="Line"/>
          <p:cNvSpPr/>
          <p:nvPr/>
        </p:nvSpPr>
        <p:spPr>
          <a:xfrm>
            <a:off x="7386058" y="1604884"/>
            <a:ext cx="482060" cy="6874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1043" y="21236"/>
                  <a:pt x="2107" y="20906"/>
                  <a:pt x="3190" y="20611"/>
                </a:cubicBezTo>
                <a:cubicBezTo>
                  <a:pt x="4436" y="20272"/>
                  <a:pt x="5733" y="19967"/>
                  <a:pt x="6710" y="19304"/>
                </a:cubicBezTo>
                <a:cubicBezTo>
                  <a:pt x="7610" y="18692"/>
                  <a:pt x="8119" y="17854"/>
                  <a:pt x="8641" y="17043"/>
                </a:cubicBezTo>
                <a:cubicBezTo>
                  <a:pt x="9408" y="15851"/>
                  <a:pt x="10240" y="14680"/>
                  <a:pt x="10919" y="13460"/>
                </a:cubicBezTo>
                <a:cubicBezTo>
                  <a:pt x="12217" y="11129"/>
                  <a:pt x="12945" y="8641"/>
                  <a:pt x="14409" y="6362"/>
                </a:cubicBezTo>
                <a:cubicBezTo>
                  <a:pt x="16035" y="3832"/>
                  <a:pt x="18509" y="1644"/>
                  <a:pt x="21600" y="0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29" name="Line"/>
          <p:cNvSpPr/>
          <p:nvPr/>
        </p:nvSpPr>
        <p:spPr>
          <a:xfrm>
            <a:off x="7386665" y="2282005"/>
            <a:ext cx="797880" cy="13077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5"/>
                </a:moveTo>
                <a:lnTo>
                  <a:pt x="1280" y="0"/>
                </a:lnTo>
                <a:cubicBezTo>
                  <a:pt x="2624" y="423"/>
                  <a:pt x="3696" y="1129"/>
                  <a:pt x="4313" y="1998"/>
                </a:cubicBezTo>
                <a:cubicBezTo>
                  <a:pt x="5106" y="3114"/>
                  <a:pt x="5076" y="4367"/>
                  <a:pt x="4961" y="5588"/>
                </a:cubicBezTo>
                <a:cubicBezTo>
                  <a:pt x="4902" y="6218"/>
                  <a:pt x="4822" y="6849"/>
                  <a:pt x="4839" y="7481"/>
                </a:cubicBezTo>
                <a:cubicBezTo>
                  <a:pt x="4862" y="8354"/>
                  <a:pt x="5067" y="9220"/>
                  <a:pt x="5448" y="10058"/>
                </a:cubicBezTo>
                <a:cubicBezTo>
                  <a:pt x="5728" y="10674"/>
                  <a:pt x="6102" y="11271"/>
                  <a:pt x="6375" y="11888"/>
                </a:cubicBezTo>
                <a:cubicBezTo>
                  <a:pt x="6714" y="12655"/>
                  <a:pt x="6895" y="13448"/>
                  <a:pt x="7248" y="14213"/>
                </a:cubicBezTo>
                <a:cubicBezTo>
                  <a:pt x="7741" y="15279"/>
                  <a:pt x="8565" y="16279"/>
                  <a:pt x="9786" y="17074"/>
                </a:cubicBezTo>
                <a:cubicBezTo>
                  <a:pt x="10245" y="17373"/>
                  <a:pt x="10754" y="17637"/>
                  <a:pt x="11271" y="17895"/>
                </a:cubicBezTo>
                <a:cubicBezTo>
                  <a:pt x="12002" y="18259"/>
                  <a:pt x="12752" y="18609"/>
                  <a:pt x="13432" y="19011"/>
                </a:cubicBezTo>
                <a:cubicBezTo>
                  <a:pt x="14072" y="19390"/>
                  <a:pt x="14648" y="19815"/>
                  <a:pt x="15344" y="20152"/>
                </a:cubicBezTo>
                <a:cubicBezTo>
                  <a:pt x="16114" y="20527"/>
                  <a:pt x="17003" y="20782"/>
                  <a:pt x="17912" y="20994"/>
                </a:cubicBezTo>
                <a:cubicBezTo>
                  <a:pt x="19107" y="21272"/>
                  <a:pt x="20343" y="21475"/>
                  <a:pt x="21600" y="21600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30" name="Line"/>
          <p:cNvSpPr/>
          <p:nvPr/>
        </p:nvSpPr>
        <p:spPr>
          <a:xfrm>
            <a:off x="7707228" y="3030320"/>
            <a:ext cx="139974" cy="1884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6" h="21600" extrusionOk="0">
                <a:moveTo>
                  <a:pt x="21216" y="21600"/>
                </a:moveTo>
                <a:cubicBezTo>
                  <a:pt x="19003" y="19837"/>
                  <a:pt x="16586" y="18241"/>
                  <a:pt x="13996" y="16834"/>
                </a:cubicBezTo>
                <a:cubicBezTo>
                  <a:pt x="10967" y="15189"/>
                  <a:pt x="7724" y="13812"/>
                  <a:pt x="4492" y="12430"/>
                </a:cubicBezTo>
                <a:cubicBezTo>
                  <a:pt x="1970" y="11351"/>
                  <a:pt x="-384" y="9685"/>
                  <a:pt x="579" y="7797"/>
                </a:cubicBezTo>
                <a:cubicBezTo>
                  <a:pt x="1170" y="6639"/>
                  <a:pt x="2883" y="6120"/>
                  <a:pt x="4303" y="6670"/>
                </a:cubicBezTo>
                <a:cubicBezTo>
                  <a:pt x="3179" y="5863"/>
                  <a:pt x="2237" y="4911"/>
                  <a:pt x="1518" y="3854"/>
                </a:cubicBezTo>
                <a:cubicBezTo>
                  <a:pt x="703" y="2658"/>
                  <a:pt x="188" y="1350"/>
                  <a:pt x="0" y="0"/>
                </a:cubicBezTo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31" name="Line"/>
          <p:cNvSpPr/>
          <p:nvPr/>
        </p:nvSpPr>
        <p:spPr>
          <a:xfrm>
            <a:off x="8053872" y="1708560"/>
            <a:ext cx="200591" cy="949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25" extrusionOk="0">
                <a:moveTo>
                  <a:pt x="0" y="21225"/>
                </a:moveTo>
                <a:cubicBezTo>
                  <a:pt x="751" y="18202"/>
                  <a:pt x="1505" y="15185"/>
                  <a:pt x="2264" y="12172"/>
                </a:cubicBezTo>
                <a:cubicBezTo>
                  <a:pt x="3054" y="9038"/>
                  <a:pt x="3867" y="5860"/>
                  <a:pt x="5131" y="3555"/>
                </a:cubicBezTo>
                <a:cubicBezTo>
                  <a:pt x="6174" y="1652"/>
                  <a:pt x="7457" y="479"/>
                  <a:pt x="8810" y="120"/>
                </a:cubicBezTo>
                <a:cubicBezTo>
                  <a:pt x="10677" y="-375"/>
                  <a:pt x="12553" y="685"/>
                  <a:pt x="14121" y="2932"/>
                </a:cubicBezTo>
                <a:cubicBezTo>
                  <a:pt x="15549" y="4977"/>
                  <a:pt x="16640" y="7885"/>
                  <a:pt x="17745" y="10709"/>
                </a:cubicBezTo>
                <a:cubicBezTo>
                  <a:pt x="18993" y="13896"/>
                  <a:pt x="20278" y="17014"/>
                  <a:pt x="21600" y="20059"/>
                </a:cubicBezTo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32" name="Line"/>
          <p:cNvSpPr/>
          <p:nvPr/>
        </p:nvSpPr>
        <p:spPr>
          <a:xfrm>
            <a:off x="8084992" y="1796138"/>
            <a:ext cx="122132" cy="411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235" extrusionOk="0">
                <a:moveTo>
                  <a:pt x="0" y="0"/>
                </a:moveTo>
                <a:lnTo>
                  <a:pt x="3061" y="16120"/>
                </a:lnTo>
                <a:cubicBezTo>
                  <a:pt x="6762" y="21265"/>
                  <a:pt x="11042" y="21600"/>
                  <a:pt x="14833" y="17042"/>
                </a:cubicBezTo>
                <a:cubicBezTo>
                  <a:pt x="17655" y="13650"/>
                  <a:pt x="20026" y="7720"/>
                  <a:pt x="21600" y="124"/>
                </a:cubicBezTo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33" name="Line"/>
          <p:cNvSpPr/>
          <p:nvPr/>
        </p:nvSpPr>
        <p:spPr>
          <a:xfrm>
            <a:off x="7823200" y="2212330"/>
            <a:ext cx="522757" cy="301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6" h="21226" extrusionOk="0">
                <a:moveTo>
                  <a:pt x="21396" y="18877"/>
                </a:moveTo>
                <a:cubicBezTo>
                  <a:pt x="20886" y="19590"/>
                  <a:pt x="20324" y="20171"/>
                  <a:pt x="19724" y="20603"/>
                </a:cubicBezTo>
                <a:cubicBezTo>
                  <a:pt x="18966" y="21149"/>
                  <a:pt x="18138" y="21449"/>
                  <a:pt x="17355" y="21030"/>
                </a:cubicBezTo>
                <a:cubicBezTo>
                  <a:pt x="16181" y="20401"/>
                  <a:pt x="15487" y="18403"/>
                  <a:pt x="14602" y="16906"/>
                </a:cubicBezTo>
                <a:cubicBezTo>
                  <a:pt x="13884" y="15693"/>
                  <a:pt x="13025" y="14805"/>
                  <a:pt x="12170" y="13929"/>
                </a:cubicBezTo>
                <a:cubicBezTo>
                  <a:pt x="11082" y="12814"/>
                  <a:pt x="9982" y="11701"/>
                  <a:pt x="8772" y="11111"/>
                </a:cubicBezTo>
                <a:cubicBezTo>
                  <a:pt x="7520" y="10502"/>
                  <a:pt x="6203" y="10478"/>
                  <a:pt x="4945" y="11042"/>
                </a:cubicBezTo>
                <a:cubicBezTo>
                  <a:pt x="4286" y="10935"/>
                  <a:pt x="3624" y="10943"/>
                  <a:pt x="2966" y="11066"/>
                </a:cubicBezTo>
                <a:cubicBezTo>
                  <a:pt x="2398" y="11171"/>
                  <a:pt x="1746" y="11208"/>
                  <a:pt x="1516" y="10281"/>
                </a:cubicBezTo>
                <a:cubicBezTo>
                  <a:pt x="1188" y="8955"/>
                  <a:pt x="2077" y="7732"/>
                  <a:pt x="2709" y="8635"/>
                </a:cubicBezTo>
                <a:cubicBezTo>
                  <a:pt x="2370" y="8196"/>
                  <a:pt x="1985" y="7884"/>
                  <a:pt x="1577" y="7719"/>
                </a:cubicBezTo>
                <a:cubicBezTo>
                  <a:pt x="984" y="7480"/>
                  <a:pt x="286" y="7398"/>
                  <a:pt x="62" y="6396"/>
                </a:cubicBezTo>
                <a:cubicBezTo>
                  <a:pt x="-204" y="5201"/>
                  <a:pt x="424" y="3988"/>
                  <a:pt x="1107" y="4380"/>
                </a:cubicBezTo>
                <a:cubicBezTo>
                  <a:pt x="1027" y="3631"/>
                  <a:pt x="1156" y="2859"/>
                  <a:pt x="1453" y="2314"/>
                </a:cubicBezTo>
                <a:cubicBezTo>
                  <a:pt x="1771" y="1730"/>
                  <a:pt x="2235" y="1486"/>
                  <a:pt x="2678" y="1671"/>
                </a:cubicBezTo>
                <a:cubicBezTo>
                  <a:pt x="2640" y="1082"/>
                  <a:pt x="2803" y="510"/>
                  <a:pt x="3090" y="220"/>
                </a:cubicBezTo>
                <a:cubicBezTo>
                  <a:pt x="3457" y="-151"/>
                  <a:pt x="3863" y="14"/>
                  <a:pt x="4259" y="233"/>
                </a:cubicBezTo>
                <a:cubicBezTo>
                  <a:pt x="4903" y="587"/>
                  <a:pt x="5581" y="1027"/>
                  <a:pt x="6231" y="1500"/>
                </a:cubicBezTo>
                <a:cubicBezTo>
                  <a:pt x="6964" y="2034"/>
                  <a:pt x="7698" y="2573"/>
                  <a:pt x="8467" y="2905"/>
                </a:cubicBezTo>
                <a:cubicBezTo>
                  <a:pt x="9182" y="3214"/>
                  <a:pt x="9923" y="3333"/>
                  <a:pt x="10618" y="3774"/>
                </a:cubicBezTo>
                <a:cubicBezTo>
                  <a:pt x="11353" y="4241"/>
                  <a:pt x="12010" y="5053"/>
                  <a:pt x="12760" y="5438"/>
                </a:cubicBezTo>
                <a:cubicBezTo>
                  <a:pt x="14194" y="6174"/>
                  <a:pt x="15675" y="5286"/>
                  <a:pt x="17141" y="4870"/>
                </a:cubicBezTo>
                <a:cubicBezTo>
                  <a:pt x="18500" y="4484"/>
                  <a:pt x="19885" y="4516"/>
                  <a:pt x="21239" y="4962"/>
                </a:cubicBezTo>
                <a:lnTo>
                  <a:pt x="21239" y="4962"/>
                </a:lnTo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34" name="Line"/>
          <p:cNvSpPr/>
          <p:nvPr/>
        </p:nvSpPr>
        <p:spPr>
          <a:xfrm>
            <a:off x="7866306" y="2368254"/>
            <a:ext cx="281558" cy="183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7" h="21045" extrusionOk="0">
                <a:moveTo>
                  <a:pt x="7393" y="0"/>
                </a:moveTo>
                <a:lnTo>
                  <a:pt x="8491" y="2908"/>
                </a:lnTo>
                <a:cubicBezTo>
                  <a:pt x="7197" y="2580"/>
                  <a:pt x="5930" y="2367"/>
                  <a:pt x="4666" y="2256"/>
                </a:cubicBezTo>
                <a:cubicBezTo>
                  <a:pt x="4096" y="2206"/>
                  <a:pt x="3473" y="2171"/>
                  <a:pt x="2996" y="2765"/>
                </a:cubicBezTo>
                <a:cubicBezTo>
                  <a:pt x="2296" y="3637"/>
                  <a:pt x="2301" y="5308"/>
                  <a:pt x="3007" y="6169"/>
                </a:cubicBezTo>
                <a:cubicBezTo>
                  <a:pt x="2357" y="6579"/>
                  <a:pt x="1714" y="6930"/>
                  <a:pt x="1071" y="7237"/>
                </a:cubicBezTo>
                <a:cubicBezTo>
                  <a:pt x="633" y="7446"/>
                  <a:pt x="138" y="7718"/>
                  <a:pt x="26" y="8436"/>
                </a:cubicBezTo>
                <a:cubicBezTo>
                  <a:pt x="-103" y="9263"/>
                  <a:pt x="268" y="9887"/>
                  <a:pt x="663" y="10298"/>
                </a:cubicBezTo>
                <a:cubicBezTo>
                  <a:pt x="1171" y="10828"/>
                  <a:pt x="1770" y="11114"/>
                  <a:pt x="2445" y="11047"/>
                </a:cubicBezTo>
                <a:cubicBezTo>
                  <a:pt x="1802" y="11608"/>
                  <a:pt x="1267" y="12316"/>
                  <a:pt x="820" y="13145"/>
                </a:cubicBezTo>
                <a:cubicBezTo>
                  <a:pt x="439" y="13852"/>
                  <a:pt x="91" y="14741"/>
                  <a:pt x="320" y="15704"/>
                </a:cubicBezTo>
                <a:cubicBezTo>
                  <a:pt x="711" y="17344"/>
                  <a:pt x="2094" y="16997"/>
                  <a:pt x="3218" y="16249"/>
                </a:cubicBezTo>
                <a:cubicBezTo>
                  <a:pt x="4061" y="15687"/>
                  <a:pt x="4925" y="15190"/>
                  <a:pt x="5816" y="14785"/>
                </a:cubicBezTo>
                <a:cubicBezTo>
                  <a:pt x="5418" y="15405"/>
                  <a:pt x="5065" y="16091"/>
                  <a:pt x="4762" y="16831"/>
                </a:cubicBezTo>
                <a:cubicBezTo>
                  <a:pt x="4288" y="17987"/>
                  <a:pt x="3983" y="19492"/>
                  <a:pt x="4638" y="20518"/>
                </a:cubicBezTo>
                <a:cubicBezTo>
                  <a:pt x="5328" y="21600"/>
                  <a:pt x="6319" y="20819"/>
                  <a:pt x="7178" y="19944"/>
                </a:cubicBezTo>
                <a:cubicBezTo>
                  <a:pt x="8646" y="18446"/>
                  <a:pt x="10448" y="17411"/>
                  <a:pt x="12216" y="16783"/>
                </a:cubicBezTo>
                <a:cubicBezTo>
                  <a:pt x="13784" y="16225"/>
                  <a:pt x="15395" y="16105"/>
                  <a:pt x="17000" y="15986"/>
                </a:cubicBezTo>
                <a:cubicBezTo>
                  <a:pt x="18498" y="15875"/>
                  <a:pt x="19997" y="15788"/>
                  <a:pt x="21497" y="15726"/>
                </a:cubicBezTo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35" name="Line"/>
          <p:cNvSpPr/>
          <p:nvPr/>
        </p:nvSpPr>
        <p:spPr>
          <a:xfrm>
            <a:off x="8189230" y="2106455"/>
            <a:ext cx="83971" cy="1844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8936" y="8443"/>
                </a:lnTo>
                <a:lnTo>
                  <a:pt x="21600" y="0"/>
                </a:lnTo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36" name="Line"/>
          <p:cNvSpPr/>
          <p:nvPr/>
        </p:nvSpPr>
        <p:spPr>
          <a:xfrm>
            <a:off x="8089678" y="1768568"/>
            <a:ext cx="106514" cy="16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081" extrusionOk="0">
                <a:moveTo>
                  <a:pt x="0" y="20081"/>
                </a:moveTo>
                <a:cubicBezTo>
                  <a:pt x="2921" y="8618"/>
                  <a:pt x="6230" y="1842"/>
                  <a:pt x="9646" y="327"/>
                </a:cubicBezTo>
                <a:cubicBezTo>
                  <a:pt x="13807" y="-1519"/>
                  <a:pt x="17963" y="4482"/>
                  <a:pt x="21600" y="17591"/>
                </a:cubicBezTo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grpSp>
        <p:nvGrpSpPr>
          <p:cNvPr id="240" name="Group"/>
          <p:cNvGrpSpPr/>
          <p:nvPr/>
        </p:nvGrpSpPr>
        <p:grpSpPr>
          <a:xfrm>
            <a:off x="4902201" y="1962091"/>
            <a:ext cx="394166" cy="1459811"/>
            <a:chOff x="1532" y="0"/>
            <a:chExt cx="560591" cy="2076174"/>
          </a:xfrm>
        </p:grpSpPr>
        <p:sp>
          <p:nvSpPr>
            <p:cNvPr id="237" name="Line"/>
            <p:cNvSpPr/>
            <p:nvPr/>
          </p:nvSpPr>
          <p:spPr>
            <a:xfrm>
              <a:off x="362891" y="0"/>
              <a:ext cx="199233" cy="20760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600" extrusionOk="0">
                  <a:moveTo>
                    <a:pt x="0" y="0"/>
                  </a:moveTo>
                  <a:cubicBezTo>
                    <a:pt x="3247" y="711"/>
                    <a:pt x="6101" y="1476"/>
                    <a:pt x="8544" y="2286"/>
                  </a:cubicBezTo>
                  <a:cubicBezTo>
                    <a:pt x="12112" y="3468"/>
                    <a:pt x="14801" y="4736"/>
                    <a:pt x="16836" y="6030"/>
                  </a:cubicBezTo>
                  <a:cubicBezTo>
                    <a:pt x="19700" y="7852"/>
                    <a:pt x="21239" y="9722"/>
                    <a:pt x="21436" y="11605"/>
                  </a:cubicBezTo>
                  <a:cubicBezTo>
                    <a:pt x="21600" y="13172"/>
                    <a:pt x="20836" y="14737"/>
                    <a:pt x="19493" y="16286"/>
                  </a:cubicBezTo>
                  <a:cubicBezTo>
                    <a:pt x="18601" y="17314"/>
                    <a:pt x="17440" y="18337"/>
                    <a:pt x="14978" y="19302"/>
                  </a:cubicBezTo>
                  <a:cubicBezTo>
                    <a:pt x="12914" y="20112"/>
                    <a:pt x="10005" y="20865"/>
                    <a:pt x="7226" y="2160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sp>
          <p:nvSpPr>
            <p:cNvPr id="238" name="Shape"/>
            <p:cNvSpPr/>
            <p:nvPr/>
          </p:nvSpPr>
          <p:spPr>
            <a:xfrm rot="16200000">
              <a:off x="-818322" y="834193"/>
              <a:ext cx="2061835" cy="422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1" extrusionOk="0">
                  <a:moveTo>
                    <a:pt x="0" y="21501"/>
                  </a:moveTo>
                  <a:cubicBezTo>
                    <a:pt x="135" y="18117"/>
                    <a:pt x="393" y="15477"/>
                    <a:pt x="889" y="13231"/>
                  </a:cubicBezTo>
                  <a:cubicBezTo>
                    <a:pt x="1439" y="10740"/>
                    <a:pt x="2202" y="8384"/>
                    <a:pt x="3058" y="6378"/>
                  </a:cubicBezTo>
                  <a:cubicBezTo>
                    <a:pt x="4646" y="2653"/>
                    <a:pt x="6571" y="1040"/>
                    <a:pt x="8483" y="391"/>
                  </a:cubicBezTo>
                  <a:cubicBezTo>
                    <a:pt x="9767" y="-44"/>
                    <a:pt x="11062" y="-99"/>
                    <a:pt x="12348" y="140"/>
                  </a:cubicBezTo>
                  <a:cubicBezTo>
                    <a:pt x="13925" y="434"/>
                    <a:pt x="15469" y="1207"/>
                    <a:pt x="16861" y="3059"/>
                  </a:cubicBezTo>
                  <a:cubicBezTo>
                    <a:pt x="18416" y="5129"/>
                    <a:pt x="19725" y="8179"/>
                    <a:pt x="20585" y="11164"/>
                  </a:cubicBezTo>
                  <a:cubicBezTo>
                    <a:pt x="21251" y="13474"/>
                    <a:pt x="21598" y="15849"/>
                    <a:pt x="21600" y="18724"/>
                  </a:cubicBezTo>
                  <a:cubicBezTo>
                    <a:pt x="20276" y="16150"/>
                    <a:pt x="18855" y="14139"/>
                    <a:pt x="17370" y="12774"/>
                  </a:cubicBezTo>
                  <a:cubicBezTo>
                    <a:pt x="16197" y="11695"/>
                    <a:pt x="14990" y="11027"/>
                    <a:pt x="13773" y="10510"/>
                  </a:cubicBezTo>
                  <a:cubicBezTo>
                    <a:pt x="12163" y="9826"/>
                    <a:pt x="10541" y="9403"/>
                    <a:pt x="8917" y="9678"/>
                  </a:cubicBezTo>
                  <a:cubicBezTo>
                    <a:pt x="6987" y="10005"/>
                    <a:pt x="5068" y="11334"/>
                    <a:pt x="3346" y="13888"/>
                  </a:cubicBezTo>
                  <a:cubicBezTo>
                    <a:pt x="2015" y="15859"/>
                    <a:pt x="867" y="18472"/>
                    <a:pt x="0" y="21501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  <p:sp>
          <p:nvSpPr>
            <p:cNvPr id="239" name="Shape"/>
            <p:cNvSpPr/>
            <p:nvPr/>
          </p:nvSpPr>
          <p:spPr>
            <a:xfrm>
              <a:off x="249834" y="438236"/>
              <a:ext cx="269183" cy="1226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531" y="8323"/>
                  </a:moveTo>
                  <a:cubicBezTo>
                    <a:pt x="11929" y="7914"/>
                    <a:pt x="11402" y="7484"/>
                    <a:pt x="10956" y="7040"/>
                  </a:cubicBezTo>
                  <a:cubicBezTo>
                    <a:pt x="10397" y="6483"/>
                    <a:pt x="9965" y="5903"/>
                    <a:pt x="9382" y="5351"/>
                  </a:cubicBezTo>
                  <a:cubicBezTo>
                    <a:pt x="8515" y="4529"/>
                    <a:pt x="7323" y="3778"/>
                    <a:pt x="5861" y="3130"/>
                  </a:cubicBezTo>
                  <a:cubicBezTo>
                    <a:pt x="6579" y="3685"/>
                    <a:pt x="7204" y="4262"/>
                    <a:pt x="7730" y="4856"/>
                  </a:cubicBezTo>
                  <a:cubicBezTo>
                    <a:pt x="8252" y="5445"/>
                    <a:pt x="8675" y="6049"/>
                    <a:pt x="9124" y="6649"/>
                  </a:cubicBezTo>
                  <a:cubicBezTo>
                    <a:pt x="9549" y="7217"/>
                    <a:pt x="9997" y="7781"/>
                    <a:pt x="10469" y="8342"/>
                  </a:cubicBezTo>
                  <a:cubicBezTo>
                    <a:pt x="8731" y="8080"/>
                    <a:pt x="6886" y="7976"/>
                    <a:pt x="5050" y="8036"/>
                  </a:cubicBezTo>
                  <a:cubicBezTo>
                    <a:pt x="3676" y="8080"/>
                    <a:pt x="2327" y="8217"/>
                    <a:pt x="1050" y="8439"/>
                  </a:cubicBezTo>
                  <a:cubicBezTo>
                    <a:pt x="2752" y="8355"/>
                    <a:pt x="4475" y="8404"/>
                    <a:pt x="6136" y="8585"/>
                  </a:cubicBezTo>
                  <a:cubicBezTo>
                    <a:pt x="8125" y="8801"/>
                    <a:pt x="9982" y="9202"/>
                    <a:pt x="11576" y="9758"/>
                  </a:cubicBezTo>
                  <a:cubicBezTo>
                    <a:pt x="10035" y="10656"/>
                    <a:pt x="8156" y="11437"/>
                    <a:pt x="6016" y="12068"/>
                  </a:cubicBezTo>
                  <a:cubicBezTo>
                    <a:pt x="4164" y="12614"/>
                    <a:pt x="2137" y="13042"/>
                    <a:pt x="0" y="13338"/>
                  </a:cubicBezTo>
                  <a:cubicBezTo>
                    <a:pt x="1447" y="13272"/>
                    <a:pt x="2876" y="13148"/>
                    <a:pt x="4269" y="12967"/>
                  </a:cubicBezTo>
                  <a:cubicBezTo>
                    <a:pt x="7024" y="12610"/>
                    <a:pt x="9602" y="12037"/>
                    <a:pt x="11874" y="11276"/>
                  </a:cubicBezTo>
                  <a:cubicBezTo>
                    <a:pt x="9872" y="12402"/>
                    <a:pt x="8369" y="13677"/>
                    <a:pt x="7439" y="15038"/>
                  </a:cubicBezTo>
                  <a:cubicBezTo>
                    <a:pt x="6539" y="16354"/>
                    <a:pt x="6191" y="17729"/>
                    <a:pt x="6410" y="19097"/>
                  </a:cubicBezTo>
                  <a:cubicBezTo>
                    <a:pt x="6758" y="18357"/>
                    <a:pt x="7144" y="17627"/>
                    <a:pt x="7567" y="16905"/>
                  </a:cubicBezTo>
                  <a:cubicBezTo>
                    <a:pt x="8069" y="16050"/>
                    <a:pt x="8636" y="15179"/>
                    <a:pt x="9846" y="14445"/>
                  </a:cubicBezTo>
                  <a:cubicBezTo>
                    <a:pt x="10831" y="13846"/>
                    <a:pt x="12188" y="13379"/>
                    <a:pt x="13761" y="13096"/>
                  </a:cubicBezTo>
                  <a:cubicBezTo>
                    <a:pt x="13914" y="13873"/>
                    <a:pt x="14092" y="14649"/>
                    <a:pt x="14293" y="15424"/>
                  </a:cubicBezTo>
                  <a:cubicBezTo>
                    <a:pt x="14464" y="16083"/>
                    <a:pt x="14651" y="16741"/>
                    <a:pt x="14772" y="17402"/>
                  </a:cubicBezTo>
                  <a:cubicBezTo>
                    <a:pt x="15028" y="18800"/>
                    <a:pt x="14983" y="20205"/>
                    <a:pt x="14638" y="21600"/>
                  </a:cubicBezTo>
                  <a:cubicBezTo>
                    <a:pt x="15728" y="19910"/>
                    <a:pt x="16223" y="18159"/>
                    <a:pt x="16105" y="16406"/>
                  </a:cubicBezTo>
                  <a:cubicBezTo>
                    <a:pt x="16040" y="15431"/>
                    <a:pt x="15785" y="14460"/>
                    <a:pt x="15685" y="13486"/>
                  </a:cubicBezTo>
                  <a:cubicBezTo>
                    <a:pt x="15604" y="12703"/>
                    <a:pt x="15623" y="11920"/>
                    <a:pt x="15742" y="11138"/>
                  </a:cubicBezTo>
                  <a:cubicBezTo>
                    <a:pt x="16717" y="11249"/>
                    <a:pt x="17659" y="11406"/>
                    <a:pt x="18553" y="11606"/>
                  </a:cubicBezTo>
                  <a:cubicBezTo>
                    <a:pt x="19568" y="11833"/>
                    <a:pt x="20513" y="12115"/>
                    <a:pt x="21364" y="12443"/>
                  </a:cubicBezTo>
                  <a:cubicBezTo>
                    <a:pt x="21202" y="12197"/>
                    <a:pt x="20896" y="11971"/>
                    <a:pt x="20477" y="11789"/>
                  </a:cubicBezTo>
                  <a:cubicBezTo>
                    <a:pt x="19992" y="11578"/>
                    <a:pt x="19375" y="11434"/>
                    <a:pt x="18858" y="11237"/>
                  </a:cubicBezTo>
                  <a:cubicBezTo>
                    <a:pt x="17879" y="10866"/>
                    <a:pt x="17304" y="10336"/>
                    <a:pt x="17271" y="9775"/>
                  </a:cubicBezTo>
                  <a:cubicBezTo>
                    <a:pt x="17984" y="9591"/>
                    <a:pt x="18645" y="9371"/>
                    <a:pt x="19241" y="9121"/>
                  </a:cubicBezTo>
                  <a:cubicBezTo>
                    <a:pt x="20243" y="8700"/>
                    <a:pt x="21045" y="8199"/>
                    <a:pt x="21600" y="7645"/>
                  </a:cubicBezTo>
                  <a:cubicBezTo>
                    <a:pt x="20959" y="7993"/>
                    <a:pt x="20140" y="8271"/>
                    <a:pt x="19206" y="8460"/>
                  </a:cubicBezTo>
                  <a:cubicBezTo>
                    <a:pt x="18160" y="8670"/>
                    <a:pt x="17006" y="8761"/>
                    <a:pt x="15855" y="8722"/>
                  </a:cubicBezTo>
                  <a:cubicBezTo>
                    <a:pt x="15251" y="7865"/>
                    <a:pt x="14972" y="6972"/>
                    <a:pt x="15029" y="6077"/>
                  </a:cubicBezTo>
                  <a:cubicBezTo>
                    <a:pt x="15093" y="5080"/>
                    <a:pt x="15573" y="4097"/>
                    <a:pt x="15709" y="3101"/>
                  </a:cubicBezTo>
                  <a:cubicBezTo>
                    <a:pt x="15852" y="2058"/>
                    <a:pt x="15616" y="1012"/>
                    <a:pt x="15010" y="0"/>
                  </a:cubicBezTo>
                  <a:cubicBezTo>
                    <a:pt x="14997" y="991"/>
                    <a:pt x="14852" y="1980"/>
                    <a:pt x="14576" y="2964"/>
                  </a:cubicBezTo>
                  <a:cubicBezTo>
                    <a:pt x="14322" y="3872"/>
                    <a:pt x="13956" y="4773"/>
                    <a:pt x="13593" y="5675"/>
                  </a:cubicBezTo>
                  <a:cubicBezTo>
                    <a:pt x="13237" y="6557"/>
                    <a:pt x="12883" y="7440"/>
                    <a:pt x="12531" y="8323"/>
                  </a:cubicBez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 algn="ctr" defTabSz="410751" hangingPunct="0">
                <a:defRPr sz="2200" b="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Neue Medium"/>
                </a:defRPr>
              </a:pPr>
              <a:endParaRPr sz="1547" kern="0">
                <a:solidFill>
                  <a:srgbClr val="FFFFFF"/>
                </a:solidFill>
                <a:sym typeface="Helvetica Neue Medium"/>
              </a:endParaRPr>
            </a:p>
          </p:txBody>
        </p:sp>
      </p:grpSp>
      <p:sp>
        <p:nvSpPr>
          <p:cNvPr id="241" name="Shape"/>
          <p:cNvSpPr/>
          <p:nvPr/>
        </p:nvSpPr>
        <p:spPr>
          <a:xfrm>
            <a:off x="5224827" y="1899241"/>
            <a:ext cx="1102419" cy="17167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49" extrusionOk="0">
                <a:moveTo>
                  <a:pt x="0" y="8459"/>
                </a:moveTo>
                <a:cubicBezTo>
                  <a:pt x="246" y="8214"/>
                  <a:pt x="518" y="7987"/>
                  <a:pt x="812" y="7780"/>
                </a:cubicBezTo>
                <a:cubicBezTo>
                  <a:pt x="1105" y="7573"/>
                  <a:pt x="1419" y="7386"/>
                  <a:pt x="1696" y="7166"/>
                </a:cubicBezTo>
                <a:cubicBezTo>
                  <a:pt x="2794" y="6295"/>
                  <a:pt x="3122" y="5083"/>
                  <a:pt x="3925" y="4041"/>
                </a:cubicBezTo>
                <a:cubicBezTo>
                  <a:pt x="5558" y="1919"/>
                  <a:pt x="9047" y="610"/>
                  <a:pt x="12873" y="169"/>
                </a:cubicBezTo>
                <a:cubicBezTo>
                  <a:pt x="14656" y="-37"/>
                  <a:pt x="16483" y="-55"/>
                  <a:pt x="18275" y="115"/>
                </a:cubicBezTo>
                <a:cubicBezTo>
                  <a:pt x="16369" y="167"/>
                  <a:pt x="14498" y="441"/>
                  <a:pt x="12767" y="925"/>
                </a:cubicBezTo>
                <a:cubicBezTo>
                  <a:pt x="10176" y="1648"/>
                  <a:pt x="8040" y="2771"/>
                  <a:pt x="6718" y="4269"/>
                </a:cubicBezTo>
                <a:cubicBezTo>
                  <a:pt x="5305" y="5871"/>
                  <a:pt x="4971" y="7772"/>
                  <a:pt x="4679" y="9627"/>
                </a:cubicBezTo>
                <a:cubicBezTo>
                  <a:pt x="4477" y="10909"/>
                  <a:pt x="4254" y="12214"/>
                  <a:pt x="4461" y="13509"/>
                </a:cubicBezTo>
                <a:cubicBezTo>
                  <a:pt x="4690" y="14944"/>
                  <a:pt x="5453" y="16321"/>
                  <a:pt x="6805" y="17436"/>
                </a:cubicBezTo>
                <a:cubicBezTo>
                  <a:pt x="8056" y="18469"/>
                  <a:pt x="9738" y="19228"/>
                  <a:pt x="11576" y="19730"/>
                </a:cubicBezTo>
                <a:cubicBezTo>
                  <a:pt x="13131" y="20155"/>
                  <a:pt x="14799" y="20394"/>
                  <a:pt x="16495" y="20422"/>
                </a:cubicBezTo>
                <a:cubicBezTo>
                  <a:pt x="18246" y="20451"/>
                  <a:pt x="19987" y="20253"/>
                  <a:pt x="21600" y="19842"/>
                </a:cubicBezTo>
                <a:cubicBezTo>
                  <a:pt x="21065" y="20249"/>
                  <a:pt x="20403" y="20590"/>
                  <a:pt x="19652" y="20844"/>
                </a:cubicBezTo>
                <a:cubicBezTo>
                  <a:pt x="17845" y="21457"/>
                  <a:pt x="15763" y="21545"/>
                  <a:pt x="13778" y="21367"/>
                </a:cubicBezTo>
                <a:cubicBezTo>
                  <a:pt x="11838" y="21193"/>
                  <a:pt x="9940" y="20765"/>
                  <a:pt x="8293" y="20055"/>
                </a:cubicBezTo>
                <a:cubicBezTo>
                  <a:pt x="4996" y="18633"/>
                  <a:pt x="3146" y="16281"/>
                  <a:pt x="2565" y="13822"/>
                </a:cubicBezTo>
                <a:cubicBezTo>
                  <a:pt x="2433" y="13260"/>
                  <a:pt x="2364" y="12693"/>
                  <a:pt x="2301" y="12127"/>
                </a:cubicBezTo>
                <a:cubicBezTo>
                  <a:pt x="2238" y="11559"/>
                  <a:pt x="2187" y="10990"/>
                  <a:pt x="2126" y="10422"/>
                </a:cubicBezTo>
                <a:cubicBezTo>
                  <a:pt x="2075" y="9942"/>
                  <a:pt x="2009" y="9447"/>
                  <a:pt x="1669" y="9053"/>
                </a:cubicBezTo>
                <a:cubicBezTo>
                  <a:pt x="1447" y="8796"/>
                  <a:pt x="1126" y="8609"/>
                  <a:pt x="760" y="8515"/>
                </a:cubicBezTo>
                <a:cubicBezTo>
                  <a:pt x="515" y="8452"/>
                  <a:pt x="255" y="8432"/>
                  <a:pt x="0" y="8459"/>
                </a:cubicBezTo>
                <a:close/>
              </a:path>
            </a:pathLst>
          </a:custGeom>
          <a:solidFill>
            <a:srgbClr val="FFFFFF"/>
          </a:solidFill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42" name="Line"/>
          <p:cNvSpPr/>
          <p:nvPr/>
        </p:nvSpPr>
        <p:spPr>
          <a:xfrm>
            <a:off x="5238183" y="2567749"/>
            <a:ext cx="663039" cy="4851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20563" y="20864"/>
                  <a:pt x="19552" y="20068"/>
                  <a:pt x="18570" y="19215"/>
                </a:cubicBezTo>
                <a:cubicBezTo>
                  <a:pt x="17769" y="18518"/>
                  <a:pt x="16984" y="17779"/>
                  <a:pt x="16327" y="16864"/>
                </a:cubicBezTo>
                <a:cubicBezTo>
                  <a:pt x="15824" y="16163"/>
                  <a:pt x="15400" y="15365"/>
                  <a:pt x="15047" y="14537"/>
                </a:cubicBezTo>
                <a:cubicBezTo>
                  <a:pt x="14705" y="13733"/>
                  <a:pt x="14417" y="12894"/>
                  <a:pt x="13852" y="12320"/>
                </a:cubicBezTo>
                <a:cubicBezTo>
                  <a:pt x="13155" y="11611"/>
                  <a:pt x="12230" y="11526"/>
                  <a:pt x="11374" y="11246"/>
                </a:cubicBezTo>
                <a:cubicBezTo>
                  <a:pt x="10674" y="11016"/>
                  <a:pt x="9998" y="10636"/>
                  <a:pt x="9491" y="9970"/>
                </a:cubicBezTo>
                <a:cubicBezTo>
                  <a:pt x="8814" y="9080"/>
                  <a:pt x="8553" y="7833"/>
                  <a:pt x="8132" y="6716"/>
                </a:cubicBezTo>
                <a:cubicBezTo>
                  <a:pt x="7338" y="4607"/>
                  <a:pt x="5982" y="2965"/>
                  <a:pt x="4401" y="1813"/>
                </a:cubicBezTo>
                <a:cubicBezTo>
                  <a:pt x="3046" y="825"/>
                  <a:pt x="1548" y="208"/>
                  <a:pt x="0" y="0"/>
                </a:cubicBezTo>
              </a:path>
            </a:pathLst>
          </a:custGeom>
          <a:ln w="381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43" name="Line"/>
          <p:cNvSpPr/>
          <p:nvPr/>
        </p:nvSpPr>
        <p:spPr>
          <a:xfrm>
            <a:off x="5576630" y="2726431"/>
            <a:ext cx="70133" cy="1754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1918" y="17626"/>
                  <a:pt x="3256" y="13616"/>
                  <a:pt x="4007" y="9586"/>
                </a:cubicBezTo>
                <a:cubicBezTo>
                  <a:pt x="4473" y="7084"/>
                  <a:pt x="4784" y="4498"/>
                  <a:pt x="8201" y="2340"/>
                </a:cubicBezTo>
                <a:cubicBezTo>
                  <a:pt x="9675" y="1408"/>
                  <a:pt x="11672" y="609"/>
                  <a:pt x="14050" y="0"/>
                </a:cubicBezTo>
                <a:cubicBezTo>
                  <a:pt x="15601" y="1359"/>
                  <a:pt x="16705" y="2784"/>
                  <a:pt x="17337" y="4245"/>
                </a:cubicBezTo>
                <a:cubicBezTo>
                  <a:pt x="18211" y="6262"/>
                  <a:pt x="18172" y="8314"/>
                  <a:pt x="18425" y="10355"/>
                </a:cubicBezTo>
                <a:cubicBezTo>
                  <a:pt x="18810" y="13462"/>
                  <a:pt x="19872" y="16551"/>
                  <a:pt x="21600" y="19591"/>
                </a:cubicBezTo>
              </a:path>
            </a:pathLst>
          </a:cu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44" name="Shape"/>
          <p:cNvSpPr/>
          <p:nvPr/>
        </p:nvSpPr>
        <p:spPr>
          <a:xfrm>
            <a:off x="5958996" y="2895922"/>
            <a:ext cx="495593" cy="3741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0" h="21124" extrusionOk="0">
                <a:moveTo>
                  <a:pt x="898" y="15095"/>
                </a:moveTo>
                <a:cubicBezTo>
                  <a:pt x="1608" y="16941"/>
                  <a:pt x="2777" y="18447"/>
                  <a:pt x="4270" y="19473"/>
                </a:cubicBezTo>
                <a:cubicBezTo>
                  <a:pt x="7112" y="21427"/>
                  <a:pt x="10516" y="21457"/>
                  <a:pt x="13705" y="20541"/>
                </a:cubicBezTo>
                <a:cubicBezTo>
                  <a:pt x="15657" y="19980"/>
                  <a:pt x="17636" y="19059"/>
                  <a:pt x="18942" y="17309"/>
                </a:cubicBezTo>
                <a:cubicBezTo>
                  <a:pt x="19922" y="15995"/>
                  <a:pt x="20376" y="14269"/>
                  <a:pt x="20712" y="12531"/>
                </a:cubicBezTo>
                <a:cubicBezTo>
                  <a:pt x="21277" y="9599"/>
                  <a:pt x="21538" y="6551"/>
                  <a:pt x="20592" y="3830"/>
                </a:cubicBezTo>
                <a:cubicBezTo>
                  <a:pt x="20214" y="2743"/>
                  <a:pt x="19652" y="1773"/>
                  <a:pt x="18819" y="1113"/>
                </a:cubicBezTo>
                <a:cubicBezTo>
                  <a:pt x="17233" y="-143"/>
                  <a:pt x="15155" y="-126"/>
                  <a:pt x="13221" y="156"/>
                </a:cubicBezTo>
                <a:cubicBezTo>
                  <a:pt x="11211" y="448"/>
                  <a:pt x="9213" y="962"/>
                  <a:pt x="7189" y="879"/>
                </a:cubicBezTo>
                <a:cubicBezTo>
                  <a:pt x="5450" y="808"/>
                  <a:pt x="3590" y="368"/>
                  <a:pt x="2183" y="1642"/>
                </a:cubicBezTo>
                <a:cubicBezTo>
                  <a:pt x="1134" y="2591"/>
                  <a:pt x="695" y="4078"/>
                  <a:pt x="413" y="5579"/>
                </a:cubicBezTo>
                <a:cubicBezTo>
                  <a:pt x="110" y="7195"/>
                  <a:pt x="-62" y="8939"/>
                  <a:pt x="21" y="10647"/>
                </a:cubicBezTo>
                <a:cubicBezTo>
                  <a:pt x="94" y="12159"/>
                  <a:pt x="360" y="13696"/>
                  <a:pt x="898" y="15095"/>
                </a:cubicBezTo>
                <a:close/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45" name="Circle"/>
          <p:cNvSpPr/>
          <p:nvPr/>
        </p:nvSpPr>
        <p:spPr>
          <a:xfrm>
            <a:off x="5994823" y="3056674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46" name="Circle"/>
          <p:cNvSpPr/>
          <p:nvPr/>
        </p:nvSpPr>
        <p:spPr>
          <a:xfrm>
            <a:off x="6115147" y="3128982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47" name="Circle"/>
          <p:cNvSpPr/>
          <p:nvPr/>
        </p:nvSpPr>
        <p:spPr>
          <a:xfrm>
            <a:off x="6046983" y="3000983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48" name="Circle"/>
          <p:cNvSpPr/>
          <p:nvPr/>
        </p:nvSpPr>
        <p:spPr>
          <a:xfrm>
            <a:off x="6166413" y="2976693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49" name="Circle"/>
          <p:cNvSpPr/>
          <p:nvPr/>
        </p:nvSpPr>
        <p:spPr>
          <a:xfrm>
            <a:off x="6112491" y="3058448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0" name="Circle"/>
          <p:cNvSpPr/>
          <p:nvPr/>
        </p:nvSpPr>
        <p:spPr>
          <a:xfrm>
            <a:off x="6261748" y="3038067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1" name="Circle"/>
          <p:cNvSpPr/>
          <p:nvPr/>
        </p:nvSpPr>
        <p:spPr>
          <a:xfrm>
            <a:off x="6279286" y="3104263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2" name="Circle"/>
          <p:cNvSpPr/>
          <p:nvPr/>
        </p:nvSpPr>
        <p:spPr>
          <a:xfrm>
            <a:off x="6193418" y="3106230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3" name="Circle"/>
          <p:cNvSpPr/>
          <p:nvPr/>
        </p:nvSpPr>
        <p:spPr>
          <a:xfrm>
            <a:off x="6273147" y="2969783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4" name="Circle"/>
          <p:cNvSpPr/>
          <p:nvPr/>
        </p:nvSpPr>
        <p:spPr>
          <a:xfrm>
            <a:off x="6073309" y="3197656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5" name="Circle"/>
          <p:cNvSpPr/>
          <p:nvPr/>
        </p:nvSpPr>
        <p:spPr>
          <a:xfrm>
            <a:off x="6261748" y="3181525"/>
            <a:ext cx="36465" cy="32962"/>
          </a:xfrm>
          <a:prstGeom prst="ellipse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6" name="Shape"/>
          <p:cNvSpPr/>
          <p:nvPr/>
        </p:nvSpPr>
        <p:spPr>
          <a:xfrm>
            <a:off x="5830611" y="2106573"/>
            <a:ext cx="136808" cy="1256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13" y="10317"/>
                </a:moveTo>
                <a:cubicBezTo>
                  <a:pt x="10655" y="8411"/>
                  <a:pt x="10840" y="6373"/>
                  <a:pt x="10551" y="4377"/>
                </a:cubicBezTo>
                <a:cubicBezTo>
                  <a:pt x="10328" y="2836"/>
                  <a:pt x="9826" y="1351"/>
                  <a:pt x="9071" y="0"/>
                </a:cubicBezTo>
                <a:cubicBezTo>
                  <a:pt x="10338" y="814"/>
                  <a:pt x="11341" y="1998"/>
                  <a:pt x="11951" y="3400"/>
                </a:cubicBezTo>
                <a:cubicBezTo>
                  <a:pt x="12684" y="5084"/>
                  <a:pt x="12811" y="6981"/>
                  <a:pt x="12311" y="8752"/>
                </a:cubicBezTo>
                <a:cubicBezTo>
                  <a:pt x="13504" y="7834"/>
                  <a:pt x="14845" y="7139"/>
                  <a:pt x="16272" y="6698"/>
                </a:cubicBezTo>
                <a:cubicBezTo>
                  <a:pt x="17998" y="6165"/>
                  <a:pt x="19814" y="6015"/>
                  <a:pt x="21600" y="6257"/>
                </a:cubicBezTo>
                <a:cubicBezTo>
                  <a:pt x="19879" y="6649"/>
                  <a:pt x="18218" y="7280"/>
                  <a:pt x="16662" y="8131"/>
                </a:cubicBezTo>
                <a:cubicBezTo>
                  <a:pt x="15039" y="9019"/>
                  <a:pt x="13547" y="10138"/>
                  <a:pt x="12230" y="11456"/>
                </a:cubicBezTo>
                <a:cubicBezTo>
                  <a:pt x="13549" y="12752"/>
                  <a:pt x="15108" y="13764"/>
                  <a:pt x="16814" y="14430"/>
                </a:cubicBezTo>
                <a:cubicBezTo>
                  <a:pt x="17951" y="14874"/>
                  <a:pt x="19142" y="15160"/>
                  <a:pt x="20353" y="15279"/>
                </a:cubicBezTo>
                <a:cubicBezTo>
                  <a:pt x="19409" y="15710"/>
                  <a:pt x="18381" y="15907"/>
                  <a:pt x="17350" y="15854"/>
                </a:cubicBezTo>
                <a:cubicBezTo>
                  <a:pt x="16768" y="15824"/>
                  <a:pt x="16192" y="15715"/>
                  <a:pt x="15636" y="15534"/>
                </a:cubicBezTo>
                <a:cubicBezTo>
                  <a:pt x="15070" y="15350"/>
                  <a:pt x="14530" y="15095"/>
                  <a:pt x="13977" y="14874"/>
                </a:cubicBezTo>
                <a:cubicBezTo>
                  <a:pt x="13077" y="14514"/>
                  <a:pt x="12146" y="14246"/>
                  <a:pt x="11195" y="14074"/>
                </a:cubicBezTo>
                <a:cubicBezTo>
                  <a:pt x="11828" y="15459"/>
                  <a:pt x="11881" y="17048"/>
                  <a:pt x="11350" y="18477"/>
                </a:cubicBezTo>
                <a:cubicBezTo>
                  <a:pt x="10824" y="19890"/>
                  <a:pt x="9778" y="21019"/>
                  <a:pt x="8446" y="21600"/>
                </a:cubicBezTo>
                <a:cubicBezTo>
                  <a:pt x="9051" y="20546"/>
                  <a:pt x="9370" y="19344"/>
                  <a:pt x="9369" y="18120"/>
                </a:cubicBezTo>
                <a:cubicBezTo>
                  <a:pt x="9369" y="17241"/>
                  <a:pt x="9203" y="16370"/>
                  <a:pt x="8881" y="15557"/>
                </a:cubicBezTo>
                <a:cubicBezTo>
                  <a:pt x="7777" y="15315"/>
                  <a:pt x="6678" y="15048"/>
                  <a:pt x="5585" y="14756"/>
                </a:cubicBezTo>
                <a:cubicBezTo>
                  <a:pt x="4681" y="14515"/>
                  <a:pt x="3777" y="14255"/>
                  <a:pt x="2935" y="13838"/>
                </a:cubicBezTo>
                <a:cubicBezTo>
                  <a:pt x="1776" y="13263"/>
                  <a:pt x="769" y="12409"/>
                  <a:pt x="0" y="11348"/>
                </a:cubicBezTo>
                <a:cubicBezTo>
                  <a:pt x="1183" y="11884"/>
                  <a:pt x="2419" y="12283"/>
                  <a:pt x="3688" y="12537"/>
                </a:cubicBezTo>
                <a:cubicBezTo>
                  <a:pt x="5096" y="12819"/>
                  <a:pt x="6533" y="12921"/>
                  <a:pt x="7966" y="12840"/>
                </a:cubicBezTo>
                <a:cubicBezTo>
                  <a:pt x="7433" y="10197"/>
                  <a:pt x="6366" y="7699"/>
                  <a:pt x="4833" y="5508"/>
                </a:cubicBezTo>
                <a:cubicBezTo>
                  <a:pt x="4410" y="4902"/>
                  <a:pt x="3952" y="4323"/>
                  <a:pt x="3463" y="3773"/>
                </a:cubicBezTo>
                <a:cubicBezTo>
                  <a:pt x="4895" y="4153"/>
                  <a:pt x="6217" y="4882"/>
                  <a:pt x="7316" y="5899"/>
                </a:cubicBezTo>
                <a:cubicBezTo>
                  <a:pt x="8598" y="7084"/>
                  <a:pt x="9532" y="8615"/>
                  <a:pt x="10013" y="10317"/>
                </a:cubicBezTo>
                <a:close/>
              </a:path>
            </a:pathLst>
          </a:custGeom>
          <a:solidFill>
            <a:schemeClr val="accent3">
              <a:hueOff val="914337"/>
              <a:satOff val="31515"/>
              <a:lumOff val="-3079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7" name="Shape"/>
          <p:cNvSpPr/>
          <p:nvPr/>
        </p:nvSpPr>
        <p:spPr>
          <a:xfrm>
            <a:off x="6046744" y="2034871"/>
            <a:ext cx="136808" cy="1256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13" y="10317"/>
                </a:moveTo>
                <a:cubicBezTo>
                  <a:pt x="10655" y="8411"/>
                  <a:pt x="10840" y="6373"/>
                  <a:pt x="10551" y="4377"/>
                </a:cubicBezTo>
                <a:cubicBezTo>
                  <a:pt x="10328" y="2836"/>
                  <a:pt x="9826" y="1351"/>
                  <a:pt x="9071" y="0"/>
                </a:cubicBezTo>
                <a:cubicBezTo>
                  <a:pt x="10338" y="814"/>
                  <a:pt x="11341" y="1998"/>
                  <a:pt x="11951" y="3400"/>
                </a:cubicBezTo>
                <a:cubicBezTo>
                  <a:pt x="12684" y="5084"/>
                  <a:pt x="12811" y="6981"/>
                  <a:pt x="12311" y="8752"/>
                </a:cubicBezTo>
                <a:cubicBezTo>
                  <a:pt x="13504" y="7834"/>
                  <a:pt x="14845" y="7139"/>
                  <a:pt x="16272" y="6698"/>
                </a:cubicBezTo>
                <a:cubicBezTo>
                  <a:pt x="17998" y="6165"/>
                  <a:pt x="19814" y="6015"/>
                  <a:pt x="21600" y="6257"/>
                </a:cubicBezTo>
                <a:cubicBezTo>
                  <a:pt x="19879" y="6649"/>
                  <a:pt x="18218" y="7280"/>
                  <a:pt x="16662" y="8131"/>
                </a:cubicBezTo>
                <a:cubicBezTo>
                  <a:pt x="15039" y="9019"/>
                  <a:pt x="13547" y="10138"/>
                  <a:pt x="12230" y="11456"/>
                </a:cubicBezTo>
                <a:cubicBezTo>
                  <a:pt x="13549" y="12752"/>
                  <a:pt x="15108" y="13764"/>
                  <a:pt x="16814" y="14430"/>
                </a:cubicBezTo>
                <a:cubicBezTo>
                  <a:pt x="17951" y="14874"/>
                  <a:pt x="19142" y="15160"/>
                  <a:pt x="20353" y="15279"/>
                </a:cubicBezTo>
                <a:cubicBezTo>
                  <a:pt x="19409" y="15710"/>
                  <a:pt x="18381" y="15907"/>
                  <a:pt x="17350" y="15854"/>
                </a:cubicBezTo>
                <a:cubicBezTo>
                  <a:pt x="16768" y="15824"/>
                  <a:pt x="16192" y="15715"/>
                  <a:pt x="15636" y="15534"/>
                </a:cubicBezTo>
                <a:cubicBezTo>
                  <a:pt x="15070" y="15350"/>
                  <a:pt x="14530" y="15095"/>
                  <a:pt x="13977" y="14874"/>
                </a:cubicBezTo>
                <a:cubicBezTo>
                  <a:pt x="13077" y="14514"/>
                  <a:pt x="12146" y="14246"/>
                  <a:pt x="11195" y="14074"/>
                </a:cubicBezTo>
                <a:cubicBezTo>
                  <a:pt x="11828" y="15459"/>
                  <a:pt x="11881" y="17048"/>
                  <a:pt x="11350" y="18477"/>
                </a:cubicBezTo>
                <a:cubicBezTo>
                  <a:pt x="10824" y="19890"/>
                  <a:pt x="9778" y="21019"/>
                  <a:pt x="8446" y="21600"/>
                </a:cubicBezTo>
                <a:cubicBezTo>
                  <a:pt x="9051" y="20546"/>
                  <a:pt x="9370" y="19344"/>
                  <a:pt x="9369" y="18120"/>
                </a:cubicBezTo>
                <a:cubicBezTo>
                  <a:pt x="9369" y="17241"/>
                  <a:pt x="9203" y="16370"/>
                  <a:pt x="8881" y="15557"/>
                </a:cubicBezTo>
                <a:cubicBezTo>
                  <a:pt x="7777" y="15315"/>
                  <a:pt x="6678" y="15048"/>
                  <a:pt x="5585" y="14756"/>
                </a:cubicBezTo>
                <a:cubicBezTo>
                  <a:pt x="4681" y="14515"/>
                  <a:pt x="3777" y="14255"/>
                  <a:pt x="2935" y="13838"/>
                </a:cubicBezTo>
                <a:cubicBezTo>
                  <a:pt x="1776" y="13263"/>
                  <a:pt x="769" y="12409"/>
                  <a:pt x="0" y="11348"/>
                </a:cubicBezTo>
                <a:cubicBezTo>
                  <a:pt x="1183" y="11884"/>
                  <a:pt x="2419" y="12283"/>
                  <a:pt x="3688" y="12537"/>
                </a:cubicBezTo>
                <a:cubicBezTo>
                  <a:pt x="5096" y="12819"/>
                  <a:pt x="6533" y="12921"/>
                  <a:pt x="7966" y="12840"/>
                </a:cubicBezTo>
                <a:cubicBezTo>
                  <a:pt x="7433" y="10197"/>
                  <a:pt x="6366" y="7699"/>
                  <a:pt x="4833" y="5508"/>
                </a:cubicBezTo>
                <a:cubicBezTo>
                  <a:pt x="4410" y="4902"/>
                  <a:pt x="3952" y="4323"/>
                  <a:pt x="3463" y="3773"/>
                </a:cubicBezTo>
                <a:cubicBezTo>
                  <a:pt x="4895" y="4153"/>
                  <a:pt x="6217" y="4882"/>
                  <a:pt x="7316" y="5899"/>
                </a:cubicBezTo>
                <a:cubicBezTo>
                  <a:pt x="8598" y="7084"/>
                  <a:pt x="9532" y="8615"/>
                  <a:pt x="10013" y="10317"/>
                </a:cubicBezTo>
                <a:close/>
              </a:path>
            </a:pathLst>
          </a:custGeom>
          <a:solidFill>
            <a:schemeClr val="accent3">
              <a:hueOff val="914337"/>
              <a:satOff val="31515"/>
              <a:lumOff val="-3079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8" name="Shape"/>
          <p:cNvSpPr/>
          <p:nvPr/>
        </p:nvSpPr>
        <p:spPr>
          <a:xfrm>
            <a:off x="6223197" y="2139771"/>
            <a:ext cx="136808" cy="1256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13" y="10317"/>
                </a:moveTo>
                <a:cubicBezTo>
                  <a:pt x="10655" y="8411"/>
                  <a:pt x="10840" y="6373"/>
                  <a:pt x="10551" y="4377"/>
                </a:cubicBezTo>
                <a:cubicBezTo>
                  <a:pt x="10328" y="2836"/>
                  <a:pt x="9826" y="1351"/>
                  <a:pt x="9071" y="0"/>
                </a:cubicBezTo>
                <a:cubicBezTo>
                  <a:pt x="10338" y="814"/>
                  <a:pt x="11341" y="1998"/>
                  <a:pt x="11951" y="3400"/>
                </a:cubicBezTo>
                <a:cubicBezTo>
                  <a:pt x="12684" y="5084"/>
                  <a:pt x="12811" y="6981"/>
                  <a:pt x="12311" y="8752"/>
                </a:cubicBezTo>
                <a:cubicBezTo>
                  <a:pt x="13504" y="7834"/>
                  <a:pt x="14845" y="7139"/>
                  <a:pt x="16272" y="6698"/>
                </a:cubicBezTo>
                <a:cubicBezTo>
                  <a:pt x="17998" y="6165"/>
                  <a:pt x="19814" y="6015"/>
                  <a:pt x="21600" y="6257"/>
                </a:cubicBezTo>
                <a:cubicBezTo>
                  <a:pt x="19879" y="6649"/>
                  <a:pt x="18218" y="7280"/>
                  <a:pt x="16662" y="8131"/>
                </a:cubicBezTo>
                <a:cubicBezTo>
                  <a:pt x="15039" y="9019"/>
                  <a:pt x="13547" y="10138"/>
                  <a:pt x="12230" y="11456"/>
                </a:cubicBezTo>
                <a:cubicBezTo>
                  <a:pt x="13549" y="12752"/>
                  <a:pt x="15108" y="13764"/>
                  <a:pt x="16814" y="14430"/>
                </a:cubicBezTo>
                <a:cubicBezTo>
                  <a:pt x="17951" y="14874"/>
                  <a:pt x="19142" y="15160"/>
                  <a:pt x="20353" y="15279"/>
                </a:cubicBezTo>
                <a:cubicBezTo>
                  <a:pt x="19409" y="15710"/>
                  <a:pt x="18381" y="15907"/>
                  <a:pt x="17350" y="15854"/>
                </a:cubicBezTo>
                <a:cubicBezTo>
                  <a:pt x="16768" y="15824"/>
                  <a:pt x="16192" y="15715"/>
                  <a:pt x="15636" y="15534"/>
                </a:cubicBezTo>
                <a:cubicBezTo>
                  <a:pt x="15070" y="15350"/>
                  <a:pt x="14530" y="15095"/>
                  <a:pt x="13977" y="14874"/>
                </a:cubicBezTo>
                <a:cubicBezTo>
                  <a:pt x="13077" y="14514"/>
                  <a:pt x="12146" y="14246"/>
                  <a:pt x="11195" y="14074"/>
                </a:cubicBezTo>
                <a:cubicBezTo>
                  <a:pt x="11828" y="15459"/>
                  <a:pt x="11881" y="17048"/>
                  <a:pt x="11350" y="18477"/>
                </a:cubicBezTo>
                <a:cubicBezTo>
                  <a:pt x="10824" y="19890"/>
                  <a:pt x="9778" y="21019"/>
                  <a:pt x="8446" y="21600"/>
                </a:cubicBezTo>
                <a:cubicBezTo>
                  <a:pt x="9051" y="20546"/>
                  <a:pt x="9370" y="19344"/>
                  <a:pt x="9369" y="18120"/>
                </a:cubicBezTo>
                <a:cubicBezTo>
                  <a:pt x="9369" y="17241"/>
                  <a:pt x="9203" y="16370"/>
                  <a:pt x="8881" y="15557"/>
                </a:cubicBezTo>
                <a:cubicBezTo>
                  <a:pt x="7777" y="15315"/>
                  <a:pt x="6678" y="15048"/>
                  <a:pt x="5585" y="14756"/>
                </a:cubicBezTo>
                <a:cubicBezTo>
                  <a:pt x="4681" y="14515"/>
                  <a:pt x="3777" y="14255"/>
                  <a:pt x="2935" y="13838"/>
                </a:cubicBezTo>
                <a:cubicBezTo>
                  <a:pt x="1776" y="13263"/>
                  <a:pt x="769" y="12409"/>
                  <a:pt x="0" y="11348"/>
                </a:cubicBezTo>
                <a:cubicBezTo>
                  <a:pt x="1183" y="11884"/>
                  <a:pt x="2419" y="12283"/>
                  <a:pt x="3688" y="12537"/>
                </a:cubicBezTo>
                <a:cubicBezTo>
                  <a:pt x="5096" y="12819"/>
                  <a:pt x="6533" y="12921"/>
                  <a:pt x="7966" y="12840"/>
                </a:cubicBezTo>
                <a:cubicBezTo>
                  <a:pt x="7433" y="10197"/>
                  <a:pt x="6366" y="7699"/>
                  <a:pt x="4833" y="5508"/>
                </a:cubicBezTo>
                <a:cubicBezTo>
                  <a:pt x="4410" y="4902"/>
                  <a:pt x="3952" y="4323"/>
                  <a:pt x="3463" y="3773"/>
                </a:cubicBezTo>
                <a:cubicBezTo>
                  <a:pt x="4895" y="4153"/>
                  <a:pt x="6217" y="4882"/>
                  <a:pt x="7316" y="5899"/>
                </a:cubicBezTo>
                <a:cubicBezTo>
                  <a:pt x="8598" y="7084"/>
                  <a:pt x="9532" y="8615"/>
                  <a:pt x="10013" y="10317"/>
                </a:cubicBezTo>
                <a:close/>
              </a:path>
            </a:pathLst>
          </a:custGeom>
          <a:solidFill>
            <a:schemeClr val="accent3">
              <a:hueOff val="914337"/>
              <a:satOff val="31515"/>
              <a:lumOff val="-3079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59" name="Line"/>
          <p:cNvSpPr/>
          <p:nvPr/>
        </p:nvSpPr>
        <p:spPr>
          <a:xfrm>
            <a:off x="5227893" y="2015143"/>
            <a:ext cx="469875" cy="5598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976" y="21230"/>
                  <a:pt x="1973" y="20896"/>
                  <a:pt x="2987" y="20597"/>
                </a:cubicBezTo>
                <a:cubicBezTo>
                  <a:pt x="4153" y="20253"/>
                  <a:pt x="5368" y="19943"/>
                  <a:pt x="6281" y="19270"/>
                </a:cubicBezTo>
                <a:cubicBezTo>
                  <a:pt x="7124" y="18649"/>
                  <a:pt x="7599" y="17799"/>
                  <a:pt x="8090" y="16976"/>
                </a:cubicBezTo>
                <a:cubicBezTo>
                  <a:pt x="8810" y="15768"/>
                  <a:pt x="9595" y="14583"/>
                  <a:pt x="10222" y="13341"/>
                </a:cubicBezTo>
                <a:cubicBezTo>
                  <a:pt x="11419" y="10969"/>
                  <a:pt x="12021" y="8418"/>
                  <a:pt x="13489" y="6140"/>
                </a:cubicBezTo>
                <a:cubicBezTo>
                  <a:pt x="15239" y="3425"/>
                  <a:pt x="18098" y="1260"/>
                  <a:pt x="21600" y="0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0" name="Line"/>
          <p:cNvSpPr/>
          <p:nvPr/>
        </p:nvSpPr>
        <p:spPr>
          <a:xfrm>
            <a:off x="5228447" y="2566496"/>
            <a:ext cx="765424" cy="10172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13" extrusionOk="0">
                <a:moveTo>
                  <a:pt x="0" y="121"/>
                </a:moveTo>
                <a:lnTo>
                  <a:pt x="1217" y="0"/>
                </a:lnTo>
                <a:cubicBezTo>
                  <a:pt x="2495" y="447"/>
                  <a:pt x="3515" y="1194"/>
                  <a:pt x="4103" y="2114"/>
                </a:cubicBezTo>
                <a:cubicBezTo>
                  <a:pt x="4857" y="3295"/>
                  <a:pt x="4829" y="4621"/>
                  <a:pt x="4719" y="5912"/>
                </a:cubicBezTo>
                <a:cubicBezTo>
                  <a:pt x="4661" y="6579"/>
                  <a:pt x="4585" y="7247"/>
                  <a:pt x="4603" y="7915"/>
                </a:cubicBezTo>
                <a:cubicBezTo>
                  <a:pt x="4628" y="8838"/>
                  <a:pt x="4832" y="9753"/>
                  <a:pt x="5182" y="10642"/>
                </a:cubicBezTo>
                <a:cubicBezTo>
                  <a:pt x="5440" y="11295"/>
                  <a:pt x="5775" y="11931"/>
                  <a:pt x="6064" y="12578"/>
                </a:cubicBezTo>
                <a:cubicBezTo>
                  <a:pt x="6403" y="13338"/>
                  <a:pt x="6680" y="14116"/>
                  <a:pt x="7180" y="14832"/>
                </a:cubicBezTo>
                <a:cubicBezTo>
                  <a:pt x="7819" y="15747"/>
                  <a:pt x="8787" y="16516"/>
                  <a:pt x="9813" y="17232"/>
                </a:cubicBezTo>
                <a:cubicBezTo>
                  <a:pt x="11286" y="18262"/>
                  <a:pt x="12888" y="19195"/>
                  <a:pt x="14594" y="20023"/>
                </a:cubicBezTo>
                <a:cubicBezTo>
                  <a:pt x="15423" y="20426"/>
                  <a:pt x="16278" y="20804"/>
                  <a:pt x="17210" y="21070"/>
                </a:cubicBezTo>
                <a:cubicBezTo>
                  <a:pt x="18601" y="21467"/>
                  <a:pt x="20114" y="21600"/>
                  <a:pt x="21600" y="21457"/>
                </a:cubicBez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1" name="Shape"/>
          <p:cNvSpPr/>
          <p:nvPr/>
        </p:nvSpPr>
        <p:spPr>
          <a:xfrm>
            <a:off x="5803397" y="2409130"/>
            <a:ext cx="129122" cy="1154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79" h="20897" extrusionOk="0">
                <a:moveTo>
                  <a:pt x="518" y="14857"/>
                </a:moveTo>
                <a:cubicBezTo>
                  <a:pt x="1443" y="16810"/>
                  <a:pt x="3436" y="17718"/>
                  <a:pt x="5340" y="18514"/>
                </a:cubicBezTo>
                <a:cubicBezTo>
                  <a:pt x="7908" y="19587"/>
                  <a:pt x="10510" y="20660"/>
                  <a:pt x="13263" y="20866"/>
                </a:cubicBezTo>
                <a:cubicBezTo>
                  <a:pt x="15208" y="21012"/>
                  <a:pt x="17233" y="20674"/>
                  <a:pt x="18617" y="19214"/>
                </a:cubicBezTo>
                <a:cubicBezTo>
                  <a:pt x="20967" y="16735"/>
                  <a:pt x="20174" y="12821"/>
                  <a:pt x="20337" y="9315"/>
                </a:cubicBezTo>
                <a:cubicBezTo>
                  <a:pt x="20456" y="6778"/>
                  <a:pt x="21091" y="4046"/>
                  <a:pt x="19652" y="2012"/>
                </a:cubicBezTo>
                <a:cubicBezTo>
                  <a:pt x="17812" y="-588"/>
                  <a:pt x="14358" y="-2"/>
                  <a:pt x="11275" y="204"/>
                </a:cubicBezTo>
                <a:cubicBezTo>
                  <a:pt x="8507" y="390"/>
                  <a:pt x="5505" y="107"/>
                  <a:pt x="3413" y="2080"/>
                </a:cubicBezTo>
                <a:cubicBezTo>
                  <a:pt x="1881" y="3525"/>
                  <a:pt x="1376" y="5748"/>
                  <a:pt x="823" y="7848"/>
                </a:cubicBezTo>
                <a:cubicBezTo>
                  <a:pt x="205" y="10192"/>
                  <a:pt x="-509" y="12689"/>
                  <a:pt x="518" y="14857"/>
                </a:cubicBezTo>
                <a:close/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2" name="Shape"/>
          <p:cNvSpPr/>
          <p:nvPr/>
        </p:nvSpPr>
        <p:spPr>
          <a:xfrm>
            <a:off x="5827789" y="2439647"/>
            <a:ext cx="64657" cy="535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26" h="21064" extrusionOk="0">
                <a:moveTo>
                  <a:pt x="3188" y="18554"/>
                </a:moveTo>
                <a:cubicBezTo>
                  <a:pt x="-995" y="14899"/>
                  <a:pt x="-1053" y="7459"/>
                  <a:pt x="2966" y="3353"/>
                </a:cubicBezTo>
                <a:cubicBezTo>
                  <a:pt x="5178" y="1093"/>
                  <a:pt x="8069" y="537"/>
                  <a:pt x="10844" y="175"/>
                </a:cubicBezTo>
                <a:cubicBezTo>
                  <a:pt x="13977" y="-235"/>
                  <a:pt x="17515" y="-161"/>
                  <a:pt x="19180" y="3063"/>
                </a:cubicBezTo>
                <a:cubicBezTo>
                  <a:pt x="20360" y="5346"/>
                  <a:pt x="19892" y="8068"/>
                  <a:pt x="19943" y="10545"/>
                </a:cubicBezTo>
                <a:cubicBezTo>
                  <a:pt x="19994" y="13008"/>
                  <a:pt x="20547" y="15665"/>
                  <a:pt x="19444" y="17958"/>
                </a:cubicBezTo>
                <a:cubicBezTo>
                  <a:pt x="17806" y="21365"/>
                  <a:pt x="13997" y="21252"/>
                  <a:pt x="10606" y="20887"/>
                </a:cubicBezTo>
                <a:cubicBezTo>
                  <a:pt x="8009" y="20606"/>
                  <a:pt x="5298" y="20397"/>
                  <a:pt x="3188" y="18554"/>
                </a:cubicBezTo>
                <a:close/>
              </a:path>
            </a:pathLst>
          </a:custGeom>
          <a:ln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3" name="Line"/>
          <p:cNvSpPr/>
          <p:nvPr/>
        </p:nvSpPr>
        <p:spPr>
          <a:xfrm>
            <a:off x="5592276" y="1974839"/>
            <a:ext cx="1057743" cy="14968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2" h="21477" extrusionOk="0">
                <a:moveTo>
                  <a:pt x="12729" y="12664"/>
                </a:moveTo>
                <a:cubicBezTo>
                  <a:pt x="12441" y="12791"/>
                  <a:pt x="12118" y="12877"/>
                  <a:pt x="11779" y="12918"/>
                </a:cubicBezTo>
                <a:cubicBezTo>
                  <a:pt x="11192" y="12989"/>
                  <a:pt x="10586" y="12922"/>
                  <a:pt x="10065" y="12728"/>
                </a:cubicBezTo>
                <a:lnTo>
                  <a:pt x="7947" y="12571"/>
                </a:lnTo>
                <a:cubicBezTo>
                  <a:pt x="7522" y="12538"/>
                  <a:pt x="7108" y="12611"/>
                  <a:pt x="6771" y="12763"/>
                </a:cubicBezTo>
                <a:cubicBezTo>
                  <a:pt x="6436" y="12914"/>
                  <a:pt x="6182" y="13142"/>
                  <a:pt x="6050" y="13414"/>
                </a:cubicBezTo>
                <a:cubicBezTo>
                  <a:pt x="5852" y="13821"/>
                  <a:pt x="5348" y="14056"/>
                  <a:pt x="5137" y="13830"/>
                </a:cubicBezTo>
                <a:cubicBezTo>
                  <a:pt x="5054" y="13741"/>
                  <a:pt x="5122" y="13634"/>
                  <a:pt x="5173" y="13534"/>
                </a:cubicBezTo>
                <a:cubicBezTo>
                  <a:pt x="5234" y="13417"/>
                  <a:pt x="5263" y="13294"/>
                  <a:pt x="5260" y="13170"/>
                </a:cubicBezTo>
                <a:cubicBezTo>
                  <a:pt x="4990" y="13276"/>
                  <a:pt x="4712" y="13372"/>
                  <a:pt x="4425" y="13456"/>
                </a:cubicBezTo>
                <a:cubicBezTo>
                  <a:pt x="4104" y="13551"/>
                  <a:pt x="3772" y="13481"/>
                  <a:pt x="3808" y="13324"/>
                </a:cubicBezTo>
                <a:cubicBezTo>
                  <a:pt x="3831" y="13223"/>
                  <a:pt x="4009" y="13199"/>
                  <a:pt x="4158" y="13166"/>
                </a:cubicBezTo>
                <a:cubicBezTo>
                  <a:pt x="4381" y="13117"/>
                  <a:pt x="4562" y="13005"/>
                  <a:pt x="4652" y="12860"/>
                </a:cubicBezTo>
                <a:cubicBezTo>
                  <a:pt x="4363" y="12860"/>
                  <a:pt x="4077" y="12906"/>
                  <a:pt x="3818" y="12992"/>
                </a:cubicBezTo>
                <a:cubicBezTo>
                  <a:pt x="3616" y="13060"/>
                  <a:pt x="3379" y="13121"/>
                  <a:pt x="3258" y="13010"/>
                </a:cubicBezTo>
                <a:cubicBezTo>
                  <a:pt x="3134" y="12897"/>
                  <a:pt x="3300" y="12760"/>
                  <a:pt x="3480" y="12657"/>
                </a:cubicBezTo>
                <a:cubicBezTo>
                  <a:pt x="3618" y="12577"/>
                  <a:pt x="3745" y="12489"/>
                  <a:pt x="3858" y="12393"/>
                </a:cubicBezTo>
                <a:cubicBezTo>
                  <a:pt x="3654" y="12452"/>
                  <a:pt x="3446" y="12487"/>
                  <a:pt x="3228" y="12503"/>
                </a:cubicBezTo>
                <a:cubicBezTo>
                  <a:pt x="3014" y="12519"/>
                  <a:pt x="2773" y="12498"/>
                  <a:pt x="2741" y="12355"/>
                </a:cubicBezTo>
                <a:cubicBezTo>
                  <a:pt x="2715" y="12243"/>
                  <a:pt x="2883" y="12171"/>
                  <a:pt x="3040" y="12119"/>
                </a:cubicBezTo>
                <a:cubicBezTo>
                  <a:pt x="3312" y="12030"/>
                  <a:pt x="3577" y="11930"/>
                  <a:pt x="3837" y="11816"/>
                </a:cubicBezTo>
                <a:cubicBezTo>
                  <a:pt x="3661" y="11814"/>
                  <a:pt x="3530" y="11703"/>
                  <a:pt x="3575" y="11589"/>
                </a:cubicBezTo>
                <a:cubicBezTo>
                  <a:pt x="3628" y="11454"/>
                  <a:pt x="3849" y="11416"/>
                  <a:pt x="4049" y="11396"/>
                </a:cubicBezTo>
                <a:cubicBezTo>
                  <a:pt x="4425" y="11359"/>
                  <a:pt x="4803" y="11330"/>
                  <a:pt x="5182" y="11311"/>
                </a:cubicBezTo>
                <a:cubicBezTo>
                  <a:pt x="5624" y="11203"/>
                  <a:pt x="6073" y="11107"/>
                  <a:pt x="6527" y="11023"/>
                </a:cubicBezTo>
                <a:cubicBezTo>
                  <a:pt x="7098" y="10918"/>
                  <a:pt x="7683" y="10832"/>
                  <a:pt x="8275" y="10857"/>
                </a:cubicBezTo>
                <a:cubicBezTo>
                  <a:pt x="8743" y="10877"/>
                  <a:pt x="9260" y="10945"/>
                  <a:pt x="9583" y="10719"/>
                </a:cubicBezTo>
                <a:cubicBezTo>
                  <a:pt x="9778" y="10582"/>
                  <a:pt x="9809" y="10386"/>
                  <a:pt x="9885" y="10210"/>
                </a:cubicBezTo>
                <a:cubicBezTo>
                  <a:pt x="10026" y="9885"/>
                  <a:pt x="10331" y="9602"/>
                  <a:pt x="10749" y="9411"/>
                </a:cubicBezTo>
                <a:cubicBezTo>
                  <a:pt x="10205" y="9550"/>
                  <a:pt x="9700" y="9750"/>
                  <a:pt x="9257" y="10003"/>
                </a:cubicBezTo>
                <a:cubicBezTo>
                  <a:pt x="8987" y="10157"/>
                  <a:pt x="8737" y="10332"/>
                  <a:pt x="8421" y="10442"/>
                </a:cubicBezTo>
                <a:cubicBezTo>
                  <a:pt x="7952" y="10604"/>
                  <a:pt x="7409" y="10604"/>
                  <a:pt x="6911" y="10698"/>
                </a:cubicBezTo>
                <a:cubicBezTo>
                  <a:pt x="6487" y="10778"/>
                  <a:pt x="6062" y="10931"/>
                  <a:pt x="5616" y="10860"/>
                </a:cubicBezTo>
                <a:cubicBezTo>
                  <a:pt x="5520" y="10844"/>
                  <a:pt x="5429" y="10818"/>
                  <a:pt x="5346" y="10783"/>
                </a:cubicBezTo>
                <a:lnTo>
                  <a:pt x="6909" y="9895"/>
                </a:lnTo>
                <a:lnTo>
                  <a:pt x="3887" y="11103"/>
                </a:lnTo>
                <a:cubicBezTo>
                  <a:pt x="3411" y="11191"/>
                  <a:pt x="2904" y="11160"/>
                  <a:pt x="2460" y="11015"/>
                </a:cubicBezTo>
                <a:cubicBezTo>
                  <a:pt x="2124" y="10905"/>
                  <a:pt x="1841" y="10734"/>
                  <a:pt x="1642" y="10522"/>
                </a:cubicBezTo>
                <a:cubicBezTo>
                  <a:pt x="1333" y="10398"/>
                  <a:pt x="1038" y="10262"/>
                  <a:pt x="759" y="10113"/>
                </a:cubicBezTo>
                <a:cubicBezTo>
                  <a:pt x="440" y="9944"/>
                  <a:pt x="128" y="9748"/>
                  <a:pt x="31" y="9479"/>
                </a:cubicBezTo>
                <a:cubicBezTo>
                  <a:pt x="-101" y="9111"/>
                  <a:pt x="205" y="8759"/>
                  <a:pt x="527" y="8445"/>
                </a:cubicBezTo>
                <a:cubicBezTo>
                  <a:pt x="860" y="8119"/>
                  <a:pt x="1211" y="7801"/>
                  <a:pt x="1579" y="7492"/>
                </a:cubicBezTo>
                <a:cubicBezTo>
                  <a:pt x="1428" y="6915"/>
                  <a:pt x="1327" y="6334"/>
                  <a:pt x="1276" y="5750"/>
                </a:cubicBezTo>
                <a:cubicBezTo>
                  <a:pt x="1195" y="4815"/>
                  <a:pt x="1252" y="3854"/>
                  <a:pt x="1904" y="3023"/>
                </a:cubicBezTo>
                <a:cubicBezTo>
                  <a:pt x="2483" y="2285"/>
                  <a:pt x="3465" y="1740"/>
                  <a:pt x="4536" y="1314"/>
                </a:cubicBezTo>
                <a:cubicBezTo>
                  <a:pt x="5599" y="891"/>
                  <a:pt x="6748" y="580"/>
                  <a:pt x="7930" y="337"/>
                </a:cubicBezTo>
                <a:cubicBezTo>
                  <a:pt x="9013" y="115"/>
                  <a:pt x="10134" y="-50"/>
                  <a:pt x="11265" y="14"/>
                </a:cubicBezTo>
                <a:cubicBezTo>
                  <a:pt x="12712" y="95"/>
                  <a:pt x="14043" y="538"/>
                  <a:pt x="15166" y="1154"/>
                </a:cubicBezTo>
                <a:cubicBezTo>
                  <a:pt x="16185" y="1714"/>
                  <a:pt x="17023" y="2407"/>
                  <a:pt x="17626" y="3191"/>
                </a:cubicBezTo>
                <a:cubicBezTo>
                  <a:pt x="18148" y="3343"/>
                  <a:pt x="18625" y="3551"/>
                  <a:pt x="19040" y="3804"/>
                </a:cubicBezTo>
                <a:cubicBezTo>
                  <a:pt x="19768" y="4247"/>
                  <a:pt x="20295" y="4819"/>
                  <a:pt x="20626" y="5448"/>
                </a:cubicBezTo>
                <a:cubicBezTo>
                  <a:pt x="21221" y="6577"/>
                  <a:pt x="21141" y="7794"/>
                  <a:pt x="21193" y="8988"/>
                </a:cubicBezTo>
                <a:cubicBezTo>
                  <a:pt x="21254" y="10373"/>
                  <a:pt x="21499" y="11754"/>
                  <a:pt x="21469" y="13140"/>
                </a:cubicBezTo>
                <a:cubicBezTo>
                  <a:pt x="21437" y="14594"/>
                  <a:pt x="21100" y="16047"/>
                  <a:pt x="20211" y="17376"/>
                </a:cubicBezTo>
                <a:cubicBezTo>
                  <a:pt x="19386" y="18611"/>
                  <a:pt x="18103" y="19697"/>
                  <a:pt x="16375" y="20402"/>
                </a:cubicBezTo>
                <a:cubicBezTo>
                  <a:pt x="15205" y="20880"/>
                  <a:pt x="13885" y="21158"/>
                  <a:pt x="12536" y="21320"/>
                </a:cubicBezTo>
                <a:cubicBezTo>
                  <a:pt x="10711" y="21540"/>
                  <a:pt x="8831" y="21550"/>
                  <a:pt x="7049" y="21207"/>
                </a:cubicBezTo>
                <a:cubicBezTo>
                  <a:pt x="6102" y="21025"/>
                  <a:pt x="5205" y="20746"/>
                  <a:pt x="4369" y="20397"/>
                </a:cubicBezTo>
                <a:cubicBezTo>
                  <a:pt x="3298" y="19950"/>
                  <a:pt x="2333" y="19390"/>
                  <a:pt x="1646" y="18682"/>
                </a:cubicBezTo>
                <a:cubicBezTo>
                  <a:pt x="1120" y="18139"/>
                  <a:pt x="777" y="17527"/>
                  <a:pt x="641" y="16886"/>
                </a:cubicBezTo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4" name="Line"/>
          <p:cNvSpPr/>
          <p:nvPr/>
        </p:nvSpPr>
        <p:spPr>
          <a:xfrm>
            <a:off x="5497253" y="2856169"/>
            <a:ext cx="465834" cy="4323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5" h="21600" extrusionOk="0">
                <a:moveTo>
                  <a:pt x="17434" y="21600"/>
                </a:moveTo>
                <a:cubicBezTo>
                  <a:pt x="14962" y="21329"/>
                  <a:pt x="12755" y="19885"/>
                  <a:pt x="11469" y="17698"/>
                </a:cubicBezTo>
                <a:cubicBezTo>
                  <a:pt x="10698" y="16385"/>
                  <a:pt x="10213" y="14775"/>
                  <a:pt x="8853" y="14113"/>
                </a:cubicBezTo>
                <a:cubicBezTo>
                  <a:pt x="7734" y="13568"/>
                  <a:pt x="6432" y="13794"/>
                  <a:pt x="5261" y="14207"/>
                </a:cubicBezTo>
                <a:cubicBezTo>
                  <a:pt x="4109" y="14613"/>
                  <a:pt x="3017" y="14829"/>
                  <a:pt x="1900" y="14335"/>
                </a:cubicBezTo>
                <a:cubicBezTo>
                  <a:pt x="1116" y="13987"/>
                  <a:pt x="496" y="13268"/>
                  <a:pt x="982" y="12579"/>
                </a:cubicBezTo>
                <a:cubicBezTo>
                  <a:pt x="1135" y="12362"/>
                  <a:pt x="1390" y="12264"/>
                  <a:pt x="1611" y="12125"/>
                </a:cubicBezTo>
                <a:cubicBezTo>
                  <a:pt x="2225" y="11740"/>
                  <a:pt x="2582" y="11039"/>
                  <a:pt x="2542" y="10301"/>
                </a:cubicBezTo>
                <a:cubicBezTo>
                  <a:pt x="1878" y="9983"/>
                  <a:pt x="1275" y="9545"/>
                  <a:pt x="760" y="9009"/>
                </a:cubicBezTo>
                <a:cubicBezTo>
                  <a:pt x="223" y="8451"/>
                  <a:pt x="-195" y="7718"/>
                  <a:pt x="95" y="7016"/>
                </a:cubicBezTo>
                <a:cubicBezTo>
                  <a:pt x="323" y="6465"/>
                  <a:pt x="906" y="6216"/>
                  <a:pt x="1481" y="6081"/>
                </a:cubicBezTo>
                <a:cubicBezTo>
                  <a:pt x="1846" y="5994"/>
                  <a:pt x="2218" y="5940"/>
                  <a:pt x="2593" y="5917"/>
                </a:cubicBezTo>
                <a:cubicBezTo>
                  <a:pt x="2410" y="5335"/>
                  <a:pt x="2302" y="4732"/>
                  <a:pt x="2273" y="4121"/>
                </a:cubicBezTo>
                <a:cubicBezTo>
                  <a:pt x="2249" y="3614"/>
                  <a:pt x="2301" y="3073"/>
                  <a:pt x="2678" y="2752"/>
                </a:cubicBezTo>
                <a:cubicBezTo>
                  <a:pt x="3192" y="2315"/>
                  <a:pt x="3918" y="2552"/>
                  <a:pt x="4536" y="2874"/>
                </a:cubicBezTo>
                <a:cubicBezTo>
                  <a:pt x="5172" y="3206"/>
                  <a:pt x="5787" y="3580"/>
                  <a:pt x="6375" y="3994"/>
                </a:cubicBezTo>
                <a:cubicBezTo>
                  <a:pt x="6396" y="3447"/>
                  <a:pt x="6416" y="2900"/>
                  <a:pt x="6435" y="2353"/>
                </a:cubicBezTo>
                <a:cubicBezTo>
                  <a:pt x="6453" y="1819"/>
                  <a:pt x="6571" y="1240"/>
                  <a:pt x="7044" y="1129"/>
                </a:cubicBezTo>
                <a:cubicBezTo>
                  <a:pt x="7767" y="960"/>
                  <a:pt x="8049" y="1934"/>
                  <a:pt x="8122" y="2872"/>
                </a:cubicBezTo>
                <a:cubicBezTo>
                  <a:pt x="8183" y="3659"/>
                  <a:pt x="8458" y="4411"/>
                  <a:pt x="8934" y="5038"/>
                </a:cubicBezTo>
                <a:cubicBezTo>
                  <a:pt x="9225" y="4946"/>
                  <a:pt x="9509" y="4868"/>
                  <a:pt x="9793" y="4802"/>
                </a:cubicBezTo>
                <a:cubicBezTo>
                  <a:pt x="9990" y="4757"/>
                  <a:pt x="10206" y="4713"/>
                  <a:pt x="10397" y="4822"/>
                </a:cubicBezTo>
                <a:cubicBezTo>
                  <a:pt x="10960" y="5141"/>
                  <a:pt x="10519" y="5829"/>
                  <a:pt x="10282" y="6470"/>
                </a:cubicBezTo>
                <a:cubicBezTo>
                  <a:pt x="10044" y="7112"/>
                  <a:pt x="10288" y="7849"/>
                  <a:pt x="10623" y="8443"/>
                </a:cubicBezTo>
                <a:cubicBezTo>
                  <a:pt x="11178" y="9429"/>
                  <a:pt x="12040" y="10180"/>
                  <a:pt x="13075" y="10588"/>
                </a:cubicBezTo>
                <a:cubicBezTo>
                  <a:pt x="14086" y="10200"/>
                  <a:pt x="15144" y="9956"/>
                  <a:pt x="16219" y="9863"/>
                </a:cubicBezTo>
                <a:cubicBezTo>
                  <a:pt x="17340" y="9766"/>
                  <a:pt x="18469" y="9833"/>
                  <a:pt x="19572" y="10063"/>
                </a:cubicBezTo>
                <a:lnTo>
                  <a:pt x="18415" y="6454"/>
                </a:lnTo>
                <a:cubicBezTo>
                  <a:pt x="18593" y="5311"/>
                  <a:pt x="18923" y="4198"/>
                  <a:pt x="19395" y="3147"/>
                </a:cubicBezTo>
                <a:cubicBezTo>
                  <a:pt x="19909" y="2001"/>
                  <a:pt x="20586" y="941"/>
                  <a:pt x="21405" y="0"/>
                </a:cubicBezTo>
              </a:path>
            </a:pathLst>
          </a:cu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5" name="Circle"/>
          <p:cNvSpPr/>
          <p:nvPr/>
        </p:nvSpPr>
        <p:spPr>
          <a:xfrm>
            <a:off x="6029327" y="2947248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6" name="Circle"/>
          <p:cNvSpPr/>
          <p:nvPr/>
        </p:nvSpPr>
        <p:spPr>
          <a:xfrm>
            <a:off x="6097473" y="2972303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7" name="Circle"/>
          <p:cNvSpPr/>
          <p:nvPr/>
        </p:nvSpPr>
        <p:spPr>
          <a:xfrm>
            <a:off x="6206836" y="2923425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8" name="Circle"/>
          <p:cNvSpPr/>
          <p:nvPr/>
        </p:nvSpPr>
        <p:spPr>
          <a:xfrm>
            <a:off x="6342064" y="2947085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69" name="Circle"/>
          <p:cNvSpPr/>
          <p:nvPr/>
        </p:nvSpPr>
        <p:spPr>
          <a:xfrm>
            <a:off x="6342064" y="3031856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0" name="Circle"/>
          <p:cNvSpPr/>
          <p:nvPr/>
        </p:nvSpPr>
        <p:spPr>
          <a:xfrm>
            <a:off x="6193976" y="3037902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1" name="Circle"/>
          <p:cNvSpPr/>
          <p:nvPr/>
        </p:nvSpPr>
        <p:spPr>
          <a:xfrm>
            <a:off x="6047001" y="3084560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2" name="Circle"/>
          <p:cNvSpPr/>
          <p:nvPr/>
        </p:nvSpPr>
        <p:spPr>
          <a:xfrm>
            <a:off x="6180818" y="3186228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3" name="Circle"/>
          <p:cNvSpPr/>
          <p:nvPr/>
        </p:nvSpPr>
        <p:spPr>
          <a:xfrm>
            <a:off x="6346709" y="3145463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4" name="Circle"/>
          <p:cNvSpPr/>
          <p:nvPr/>
        </p:nvSpPr>
        <p:spPr>
          <a:xfrm>
            <a:off x="6019177" y="3154476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5" name="Triangle"/>
          <p:cNvSpPr/>
          <p:nvPr/>
        </p:nvSpPr>
        <p:spPr>
          <a:xfrm>
            <a:off x="1284135" y="5103381"/>
            <a:ext cx="1626347" cy="5434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6" name="Circle"/>
          <p:cNvSpPr/>
          <p:nvPr/>
        </p:nvSpPr>
        <p:spPr>
          <a:xfrm>
            <a:off x="3942884" y="3181525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7" name="Circle"/>
          <p:cNvSpPr/>
          <p:nvPr/>
        </p:nvSpPr>
        <p:spPr>
          <a:xfrm>
            <a:off x="3970517" y="3212391"/>
            <a:ext cx="35350" cy="32962"/>
          </a:xfrm>
          <a:prstGeom prst="ellipse">
            <a:avLst/>
          </a:prstGeom>
          <a:solidFill>
            <a:schemeClr val="accent3">
              <a:hueOff val="362282"/>
              <a:satOff val="31803"/>
              <a:lumOff val="-18242"/>
            </a:schemeClr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8" name="Shape"/>
          <p:cNvSpPr/>
          <p:nvPr/>
        </p:nvSpPr>
        <p:spPr>
          <a:xfrm>
            <a:off x="2075195" y="5043212"/>
            <a:ext cx="5766824" cy="5638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4257" y="21600"/>
                </a:lnTo>
                <a:lnTo>
                  <a:pt x="15428" y="19847"/>
                </a:lnTo>
                <a:lnTo>
                  <a:pt x="21600" y="45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79" name="Line"/>
          <p:cNvSpPr/>
          <p:nvPr/>
        </p:nvSpPr>
        <p:spPr>
          <a:xfrm flipV="1">
            <a:off x="7646636" y="3907309"/>
            <a:ext cx="1" cy="241742"/>
          </a:xfrm>
          <a:prstGeom prst="line">
            <a:avLst/>
          </a:prstGeom>
          <a:ln w="25400">
            <a:solidFill>
              <a:srgbClr val="000000"/>
            </a:solidFill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80" name="Shape"/>
          <p:cNvSpPr/>
          <p:nvPr/>
        </p:nvSpPr>
        <p:spPr>
          <a:xfrm>
            <a:off x="3595583" y="5381848"/>
            <a:ext cx="4833902" cy="3968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4605" y="1456"/>
                </a:lnTo>
                <a:lnTo>
                  <a:pt x="21600" y="0"/>
                </a:lnTo>
                <a:lnTo>
                  <a:pt x="21596" y="20571"/>
                </a:lnTo>
                <a:lnTo>
                  <a:pt x="0" y="21600"/>
                </a:lnTo>
                <a:close/>
              </a:path>
            </a:pathLst>
          </a:custGeom>
          <a:solidFill>
            <a:srgbClr val="FF9300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 algn="ctr" defTabSz="410751" hangingPunct="0"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547" kern="0">
              <a:solidFill>
                <a:srgbClr val="FFFFFF"/>
              </a:solidFill>
              <a:sym typeface="Helvetica Neue Medium"/>
            </a:endParaRPr>
          </a:p>
        </p:txBody>
      </p:sp>
      <p:sp>
        <p:nvSpPr>
          <p:cNvPr id="281" name="Primitive"/>
          <p:cNvSpPr txBox="1"/>
          <p:nvPr/>
        </p:nvSpPr>
        <p:spPr>
          <a:xfrm>
            <a:off x="1314895" y="5329289"/>
            <a:ext cx="799899" cy="2994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sz="2100" b="0"/>
            </a:lvl1pPr>
          </a:lstStyle>
          <a:p>
            <a:pPr defTabSz="410751" hangingPunct="0"/>
            <a:r>
              <a:rPr sz="1477" kern="0" dirty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Primitive</a:t>
            </a:r>
          </a:p>
        </p:txBody>
      </p:sp>
      <p:sp>
        <p:nvSpPr>
          <p:cNvPr id="282" name="EMPs"/>
          <p:cNvSpPr txBox="1"/>
          <p:nvPr/>
        </p:nvSpPr>
        <p:spPr>
          <a:xfrm>
            <a:off x="3289507" y="5122802"/>
            <a:ext cx="639599" cy="33175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b="0"/>
            </a:lvl1pPr>
          </a:lstStyle>
          <a:p>
            <a:pPr defTabSz="410751" hangingPunct="0"/>
            <a:r>
              <a:rPr sz="1687" kern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EMPs</a:t>
            </a:r>
          </a:p>
        </p:txBody>
      </p:sp>
      <p:sp>
        <p:nvSpPr>
          <p:cNvPr id="283" name="HSCs"/>
          <p:cNvSpPr txBox="1"/>
          <p:nvPr/>
        </p:nvSpPr>
        <p:spPr>
          <a:xfrm>
            <a:off x="5902506" y="5421025"/>
            <a:ext cx="629981" cy="33175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b="0"/>
            </a:lvl1pPr>
          </a:lstStyle>
          <a:p>
            <a:pPr defTabSz="410751" hangingPunct="0"/>
            <a:r>
              <a:rPr sz="1687" kern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HSCs</a:t>
            </a:r>
          </a:p>
        </p:txBody>
      </p:sp>
      <p:sp>
        <p:nvSpPr>
          <p:cNvPr id="285" name="EMP-derived tissue macrophages"/>
          <p:cNvSpPr txBox="1"/>
          <p:nvPr/>
        </p:nvSpPr>
        <p:spPr>
          <a:xfrm>
            <a:off x="4557754" y="5884406"/>
            <a:ext cx="3340659" cy="33175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b="0">
                <a:solidFill>
                  <a:srgbClr val="FFFFFF"/>
                </a:solidFill>
              </a:defRPr>
            </a:lvl1pPr>
          </a:lstStyle>
          <a:p>
            <a:pPr defTabSz="410751" hangingPunct="0"/>
            <a:r>
              <a:rPr sz="1687" kern="0">
                <a:latin typeface="Helvetica Neue"/>
                <a:ea typeface="Helvetica Neue"/>
                <a:cs typeface="Helvetica Neue"/>
                <a:sym typeface="Helvetica Neue"/>
              </a:rPr>
              <a:t>EMP-derived tissue macrophages</a:t>
            </a:r>
          </a:p>
        </p:txBody>
      </p:sp>
      <p:sp>
        <p:nvSpPr>
          <p:cNvPr id="287" name="TextBox 286"/>
          <p:cNvSpPr txBox="1"/>
          <p:nvPr/>
        </p:nvSpPr>
        <p:spPr>
          <a:xfrm>
            <a:off x="599144" y="5996262"/>
            <a:ext cx="617313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>
                <a:solidFill>
                  <a:prstClr val="black"/>
                </a:solidFill>
                <a:latin typeface="+mn-ea"/>
              </a:rPr>
              <a:t>EMP: </a:t>
            </a:r>
            <a:r>
              <a:rPr lang="en-GB" sz="1400" dirty="0" err="1">
                <a:solidFill>
                  <a:prstClr val="black"/>
                </a:solidFill>
                <a:latin typeface="+mn-ea"/>
              </a:rPr>
              <a:t>Prog</a:t>
            </a:r>
            <a:r>
              <a:rPr lang="en-US" sz="1400" dirty="0" err="1">
                <a:solidFill>
                  <a:prstClr val="black"/>
                </a:solidFill>
                <a:latin typeface="+mn-ea"/>
              </a:rPr>
              <a:t>éniteur</a:t>
            </a:r>
            <a:r>
              <a:rPr lang="en-US" sz="1400" dirty="0">
                <a:solidFill>
                  <a:prstClr val="black"/>
                </a:solidFill>
                <a:latin typeface="+mn-ea"/>
              </a:rPr>
              <a:t> </a:t>
            </a:r>
            <a:r>
              <a:rPr lang="en-US" sz="1400" dirty="0" err="1">
                <a:solidFill>
                  <a:prstClr val="black"/>
                </a:solidFill>
                <a:latin typeface="+mn-ea"/>
              </a:rPr>
              <a:t>Erythro-Myeloide</a:t>
            </a:r>
            <a:endParaRPr lang="en-GB" sz="1400" dirty="0">
              <a:solidFill>
                <a:prstClr val="black"/>
              </a:solidFill>
              <a:latin typeface="+mn-ea"/>
            </a:endParaRPr>
          </a:p>
          <a:p>
            <a:endParaRPr lang="en-GB" sz="1400" dirty="0">
              <a:solidFill>
                <a:prstClr val="black"/>
              </a:solidFill>
              <a:latin typeface="+mn-ea"/>
            </a:endParaRPr>
          </a:p>
          <a:p>
            <a:r>
              <a:rPr lang="en-GB" sz="1400" dirty="0">
                <a:solidFill>
                  <a:prstClr val="black"/>
                </a:solidFill>
                <a:latin typeface="+mn-ea"/>
              </a:rPr>
              <a:t>HSC: Cellule </a:t>
            </a:r>
            <a:r>
              <a:rPr lang="en-GB" sz="1400" dirty="0" err="1">
                <a:solidFill>
                  <a:prstClr val="black"/>
                </a:solidFill>
                <a:latin typeface="+mn-ea"/>
              </a:rPr>
              <a:t>Souche</a:t>
            </a:r>
            <a:r>
              <a:rPr lang="en-GB" sz="1400" dirty="0">
                <a:solidFill>
                  <a:prstClr val="black"/>
                </a:solidFill>
                <a:latin typeface="+mn-ea"/>
              </a:rPr>
              <a:t> </a:t>
            </a:r>
            <a:r>
              <a:rPr lang="fr-FR" sz="1400" kern="0" dirty="0">
                <a:solidFill>
                  <a:srgbClr val="000000"/>
                </a:solidFill>
                <a:latin typeface="+mn-ea"/>
                <a:cs typeface="Helvetica Neue"/>
                <a:sym typeface="Helvetica Neue"/>
              </a:rPr>
              <a:t>Hématopoïétique</a:t>
            </a:r>
            <a:endParaRPr lang="en-GB" sz="1400" dirty="0">
              <a:solidFill>
                <a:prstClr val="black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231837062"/>
      </p:ext>
    </p:extLst>
  </p:cSld>
  <p:clrMapOvr>
    <a:masterClrMapping/>
  </p:clrMapOvr>
  <p:transition spd="med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9231" t="33397" r="12008" b="57122"/>
          <a:stretch/>
        </p:blipFill>
        <p:spPr>
          <a:xfrm>
            <a:off x="2810583" y="3016784"/>
            <a:ext cx="4840357" cy="56227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431577" y="116297"/>
            <a:ext cx="9136298" cy="70785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10751" hangingPunct="0"/>
            <a:r>
              <a:rPr lang="fr-FR" sz="2000" b="1" kern="0" dirty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Les </a:t>
            </a:r>
            <a:r>
              <a:rPr lang="fr-FR" sz="2000" b="1" kern="0" dirty="0" err="1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prog</a:t>
            </a:r>
            <a:r>
              <a:rPr lang="en-US" sz="2000" b="1" kern="0" dirty="0" err="1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é</a:t>
            </a:r>
            <a:r>
              <a:rPr lang="fr-FR" sz="2000" b="1" kern="0" dirty="0" err="1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niteurs</a:t>
            </a:r>
            <a:r>
              <a:rPr lang="fr-FR" sz="2000" b="1" kern="0" dirty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 hématopoïétiques sont produits lors de trois vagues successives pendant le développement embryonnaire</a:t>
            </a: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5514781" y="1376578"/>
            <a:ext cx="3046722" cy="0"/>
          </a:xfrm>
          <a:prstGeom prst="straightConnector1">
            <a:avLst/>
          </a:prstGeom>
          <a:ln w="25400">
            <a:solidFill>
              <a:schemeClr val="accent2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6182203" y="887113"/>
            <a:ext cx="17118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prstClr val="black"/>
                </a:solidFill>
              </a:rPr>
              <a:t>HSC-dependent</a:t>
            </a:r>
          </a:p>
        </p:txBody>
      </p:sp>
      <p:cxnSp>
        <p:nvCxnSpPr>
          <p:cNvPr id="13" name="Straight Arrow Connector 12"/>
          <p:cNvCxnSpPr/>
          <p:nvPr/>
        </p:nvCxnSpPr>
        <p:spPr>
          <a:xfrm>
            <a:off x="5499651" y="3763007"/>
            <a:ext cx="3046722" cy="0"/>
          </a:xfrm>
          <a:prstGeom prst="straightConnector1">
            <a:avLst/>
          </a:prstGeom>
          <a:ln w="25400">
            <a:solidFill>
              <a:schemeClr val="accent2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3322825" y="3818608"/>
            <a:ext cx="19478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/>
                </a:solidFill>
              </a:rPr>
              <a:t>YS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167072" y="3818608"/>
            <a:ext cx="15979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Embryo proper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10880" y="3818608"/>
            <a:ext cx="19478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Site of emergence</a:t>
            </a:r>
          </a:p>
        </p:txBody>
      </p:sp>
      <p:cxnSp>
        <p:nvCxnSpPr>
          <p:cNvPr id="38" name="Straight Arrow Connector 37"/>
          <p:cNvCxnSpPr/>
          <p:nvPr/>
        </p:nvCxnSpPr>
        <p:spPr>
          <a:xfrm>
            <a:off x="2865625" y="3763007"/>
            <a:ext cx="2649156" cy="0"/>
          </a:xfrm>
          <a:prstGeom prst="straightConnector1">
            <a:avLst/>
          </a:prstGeom>
          <a:ln w="25400">
            <a:gradFill flip="none" rotWithShape="1">
              <a:gsLst>
                <a:gs pos="5000">
                  <a:srgbClr val="FF0000"/>
                </a:gs>
                <a:gs pos="30000">
                  <a:srgbClr val="FF0000"/>
                </a:gs>
                <a:gs pos="79000">
                  <a:srgbClr val="009051"/>
                </a:gs>
              </a:gsLst>
              <a:lin ang="0" scaled="1"/>
              <a:tileRect/>
            </a:gra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reeform 1"/>
          <p:cNvSpPr/>
          <p:nvPr/>
        </p:nvSpPr>
        <p:spPr>
          <a:xfrm>
            <a:off x="3454400" y="1964742"/>
            <a:ext cx="601134" cy="1077442"/>
          </a:xfrm>
          <a:custGeom>
            <a:avLst/>
            <a:gdLst>
              <a:gd name="connsiteX0" fmla="*/ 0 w 601134"/>
              <a:gd name="connsiteY0" fmla="*/ 1077442 h 1077442"/>
              <a:gd name="connsiteX1" fmla="*/ 42334 w 601134"/>
              <a:gd name="connsiteY1" fmla="*/ 1035108 h 1077442"/>
              <a:gd name="connsiteX2" fmla="*/ 101600 w 601134"/>
              <a:gd name="connsiteY2" fmla="*/ 958908 h 1077442"/>
              <a:gd name="connsiteX3" fmla="*/ 135467 w 601134"/>
              <a:gd name="connsiteY3" fmla="*/ 671042 h 1077442"/>
              <a:gd name="connsiteX4" fmla="*/ 169334 w 601134"/>
              <a:gd name="connsiteY4" fmla="*/ 315442 h 1077442"/>
              <a:gd name="connsiteX5" fmla="*/ 237067 w 601134"/>
              <a:gd name="connsiteY5" fmla="*/ 61442 h 1077442"/>
              <a:gd name="connsiteX6" fmla="*/ 330200 w 601134"/>
              <a:gd name="connsiteY6" fmla="*/ 2175 h 1077442"/>
              <a:gd name="connsiteX7" fmla="*/ 397934 w 601134"/>
              <a:gd name="connsiteY7" fmla="*/ 112242 h 1077442"/>
              <a:gd name="connsiteX8" fmla="*/ 457200 w 601134"/>
              <a:gd name="connsiteY8" fmla="*/ 408575 h 1077442"/>
              <a:gd name="connsiteX9" fmla="*/ 491067 w 601134"/>
              <a:gd name="connsiteY9" fmla="*/ 755708 h 1077442"/>
              <a:gd name="connsiteX10" fmla="*/ 601134 w 601134"/>
              <a:gd name="connsiteY10" fmla="*/ 1060508 h 107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1134" h="1077442">
                <a:moveTo>
                  <a:pt x="0" y="1077442"/>
                </a:moveTo>
                <a:cubicBezTo>
                  <a:pt x="12700" y="1066153"/>
                  <a:pt x="25401" y="1054864"/>
                  <a:pt x="42334" y="1035108"/>
                </a:cubicBezTo>
                <a:cubicBezTo>
                  <a:pt x="59267" y="1015352"/>
                  <a:pt x="86078" y="1019586"/>
                  <a:pt x="101600" y="958908"/>
                </a:cubicBezTo>
                <a:cubicBezTo>
                  <a:pt x="117122" y="898230"/>
                  <a:pt x="124178" y="778286"/>
                  <a:pt x="135467" y="671042"/>
                </a:cubicBezTo>
                <a:cubicBezTo>
                  <a:pt x="146756" y="563798"/>
                  <a:pt x="152401" y="417042"/>
                  <a:pt x="169334" y="315442"/>
                </a:cubicBezTo>
                <a:cubicBezTo>
                  <a:pt x="186267" y="213842"/>
                  <a:pt x="210256" y="113653"/>
                  <a:pt x="237067" y="61442"/>
                </a:cubicBezTo>
                <a:cubicBezTo>
                  <a:pt x="263878" y="9231"/>
                  <a:pt x="303389" y="-6292"/>
                  <a:pt x="330200" y="2175"/>
                </a:cubicBezTo>
                <a:cubicBezTo>
                  <a:pt x="357011" y="10642"/>
                  <a:pt x="376767" y="44509"/>
                  <a:pt x="397934" y="112242"/>
                </a:cubicBezTo>
                <a:cubicBezTo>
                  <a:pt x="419101" y="179975"/>
                  <a:pt x="441678" y="301331"/>
                  <a:pt x="457200" y="408575"/>
                </a:cubicBezTo>
                <a:cubicBezTo>
                  <a:pt x="472722" y="515819"/>
                  <a:pt x="467078" y="647053"/>
                  <a:pt x="491067" y="755708"/>
                </a:cubicBezTo>
                <a:cubicBezTo>
                  <a:pt x="515056" y="864363"/>
                  <a:pt x="601134" y="1060508"/>
                  <a:pt x="601134" y="1060508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3894667" y="1949984"/>
            <a:ext cx="1490133" cy="1075266"/>
          </a:xfrm>
          <a:custGeom>
            <a:avLst/>
            <a:gdLst>
              <a:gd name="connsiteX0" fmla="*/ 0 w 1490133"/>
              <a:gd name="connsiteY0" fmla="*/ 1075266 h 1075266"/>
              <a:gd name="connsiteX1" fmla="*/ 203200 w 1490133"/>
              <a:gd name="connsiteY1" fmla="*/ 1007533 h 1075266"/>
              <a:gd name="connsiteX2" fmla="*/ 423333 w 1490133"/>
              <a:gd name="connsiteY2" fmla="*/ 778933 h 1075266"/>
              <a:gd name="connsiteX3" fmla="*/ 635000 w 1490133"/>
              <a:gd name="connsiteY3" fmla="*/ 508000 h 1075266"/>
              <a:gd name="connsiteX4" fmla="*/ 872066 w 1490133"/>
              <a:gd name="connsiteY4" fmla="*/ 220133 h 1075266"/>
              <a:gd name="connsiteX5" fmla="*/ 1075266 w 1490133"/>
              <a:gd name="connsiteY5" fmla="*/ 59266 h 1075266"/>
              <a:gd name="connsiteX6" fmla="*/ 1329266 w 1490133"/>
              <a:gd name="connsiteY6" fmla="*/ 0 h 1075266"/>
              <a:gd name="connsiteX7" fmla="*/ 1490133 w 1490133"/>
              <a:gd name="connsiteY7" fmla="*/ 59266 h 1075266"/>
              <a:gd name="connsiteX8" fmla="*/ 1490133 w 1490133"/>
              <a:gd name="connsiteY8" fmla="*/ 59266 h 1075266"/>
              <a:gd name="connsiteX9" fmla="*/ 1490133 w 1490133"/>
              <a:gd name="connsiteY9" fmla="*/ 59266 h 107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90133" h="1075266">
                <a:moveTo>
                  <a:pt x="0" y="1075266"/>
                </a:moveTo>
                <a:cubicBezTo>
                  <a:pt x="66322" y="1066094"/>
                  <a:pt x="132645" y="1056922"/>
                  <a:pt x="203200" y="1007533"/>
                </a:cubicBezTo>
                <a:cubicBezTo>
                  <a:pt x="273756" y="958144"/>
                  <a:pt x="351366" y="862188"/>
                  <a:pt x="423333" y="778933"/>
                </a:cubicBezTo>
                <a:cubicBezTo>
                  <a:pt x="495300" y="695678"/>
                  <a:pt x="560211" y="601133"/>
                  <a:pt x="635000" y="508000"/>
                </a:cubicBezTo>
                <a:cubicBezTo>
                  <a:pt x="709789" y="414867"/>
                  <a:pt x="798688" y="294922"/>
                  <a:pt x="872066" y="220133"/>
                </a:cubicBezTo>
                <a:cubicBezTo>
                  <a:pt x="945444" y="145344"/>
                  <a:pt x="999066" y="95955"/>
                  <a:pt x="1075266" y="59266"/>
                </a:cubicBezTo>
                <a:cubicBezTo>
                  <a:pt x="1151466" y="22577"/>
                  <a:pt x="1260122" y="0"/>
                  <a:pt x="1329266" y="0"/>
                </a:cubicBezTo>
                <a:cubicBezTo>
                  <a:pt x="1398410" y="0"/>
                  <a:pt x="1490133" y="59266"/>
                  <a:pt x="1490133" y="59266"/>
                </a:cubicBezTo>
                <a:lnTo>
                  <a:pt x="1490133" y="59266"/>
                </a:lnTo>
                <a:lnTo>
                  <a:pt x="1490133" y="59266"/>
                </a:lnTo>
              </a:path>
            </a:pathLst>
          </a:custGeom>
          <a:noFill/>
          <a:ln w="57150">
            <a:solidFill>
              <a:srgbClr val="00FA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5418667" y="2009250"/>
            <a:ext cx="1168400" cy="1024467"/>
          </a:xfrm>
          <a:custGeom>
            <a:avLst/>
            <a:gdLst>
              <a:gd name="connsiteX0" fmla="*/ 0 w 1168400"/>
              <a:gd name="connsiteY0" fmla="*/ 0 h 1024467"/>
              <a:gd name="connsiteX1" fmla="*/ 135466 w 1168400"/>
              <a:gd name="connsiteY1" fmla="*/ 67734 h 1024467"/>
              <a:gd name="connsiteX2" fmla="*/ 279400 w 1168400"/>
              <a:gd name="connsiteY2" fmla="*/ 211667 h 1024467"/>
              <a:gd name="connsiteX3" fmla="*/ 474133 w 1168400"/>
              <a:gd name="connsiteY3" fmla="*/ 457200 h 1024467"/>
              <a:gd name="connsiteX4" fmla="*/ 668866 w 1168400"/>
              <a:gd name="connsiteY4" fmla="*/ 711200 h 1024467"/>
              <a:gd name="connsiteX5" fmla="*/ 778933 w 1168400"/>
              <a:gd name="connsiteY5" fmla="*/ 838200 h 1024467"/>
              <a:gd name="connsiteX6" fmla="*/ 965200 w 1168400"/>
              <a:gd name="connsiteY6" fmla="*/ 956734 h 1024467"/>
              <a:gd name="connsiteX7" fmla="*/ 1066800 w 1168400"/>
              <a:gd name="connsiteY7" fmla="*/ 990600 h 1024467"/>
              <a:gd name="connsiteX8" fmla="*/ 1168400 w 1168400"/>
              <a:gd name="connsiteY8" fmla="*/ 1024467 h 1024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400" h="1024467">
                <a:moveTo>
                  <a:pt x="0" y="0"/>
                </a:moveTo>
                <a:cubicBezTo>
                  <a:pt x="44449" y="16228"/>
                  <a:pt x="88899" y="32456"/>
                  <a:pt x="135466" y="67734"/>
                </a:cubicBezTo>
                <a:cubicBezTo>
                  <a:pt x="182033" y="103012"/>
                  <a:pt x="222956" y="146756"/>
                  <a:pt x="279400" y="211667"/>
                </a:cubicBezTo>
                <a:cubicBezTo>
                  <a:pt x="335845" y="276578"/>
                  <a:pt x="409222" y="373945"/>
                  <a:pt x="474133" y="457200"/>
                </a:cubicBezTo>
                <a:cubicBezTo>
                  <a:pt x="539044" y="540455"/>
                  <a:pt x="618066" y="647700"/>
                  <a:pt x="668866" y="711200"/>
                </a:cubicBezTo>
                <a:cubicBezTo>
                  <a:pt x="719666" y="774700"/>
                  <a:pt x="729544" y="797278"/>
                  <a:pt x="778933" y="838200"/>
                </a:cubicBezTo>
                <a:cubicBezTo>
                  <a:pt x="828322" y="879122"/>
                  <a:pt x="917222" y="931334"/>
                  <a:pt x="965200" y="956734"/>
                </a:cubicBezTo>
                <a:cubicBezTo>
                  <a:pt x="1013178" y="982134"/>
                  <a:pt x="1066800" y="990600"/>
                  <a:pt x="1066800" y="990600"/>
                </a:cubicBezTo>
                <a:lnTo>
                  <a:pt x="1168400" y="1024467"/>
                </a:lnTo>
              </a:path>
            </a:pathLst>
          </a:custGeom>
          <a:noFill/>
          <a:ln w="50800">
            <a:solidFill>
              <a:srgbClr val="00FA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4131733" y="1955314"/>
            <a:ext cx="3302000" cy="1078403"/>
          </a:xfrm>
          <a:custGeom>
            <a:avLst/>
            <a:gdLst>
              <a:gd name="connsiteX0" fmla="*/ 0 w 3302000"/>
              <a:gd name="connsiteY0" fmla="*/ 1078403 h 1078403"/>
              <a:gd name="connsiteX1" fmla="*/ 194734 w 3302000"/>
              <a:gd name="connsiteY1" fmla="*/ 1069936 h 1078403"/>
              <a:gd name="connsiteX2" fmla="*/ 414867 w 3302000"/>
              <a:gd name="connsiteY2" fmla="*/ 1053003 h 1078403"/>
              <a:gd name="connsiteX3" fmla="*/ 635000 w 3302000"/>
              <a:gd name="connsiteY3" fmla="*/ 934470 h 1078403"/>
              <a:gd name="connsiteX4" fmla="*/ 889000 w 3302000"/>
              <a:gd name="connsiteY4" fmla="*/ 680470 h 1078403"/>
              <a:gd name="connsiteX5" fmla="*/ 1312334 w 3302000"/>
              <a:gd name="connsiteY5" fmla="*/ 189403 h 1078403"/>
              <a:gd name="connsiteX6" fmla="*/ 1490134 w 3302000"/>
              <a:gd name="connsiteY6" fmla="*/ 45470 h 1078403"/>
              <a:gd name="connsiteX7" fmla="*/ 1896534 w 3302000"/>
              <a:gd name="connsiteY7" fmla="*/ 3136 h 1078403"/>
              <a:gd name="connsiteX8" fmla="*/ 3302000 w 3302000"/>
              <a:gd name="connsiteY8" fmla="*/ 3136 h 1078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02000" h="1078403">
                <a:moveTo>
                  <a:pt x="0" y="1078403"/>
                </a:moveTo>
                <a:lnTo>
                  <a:pt x="194734" y="1069936"/>
                </a:lnTo>
                <a:cubicBezTo>
                  <a:pt x="263878" y="1065703"/>
                  <a:pt x="341489" y="1075581"/>
                  <a:pt x="414867" y="1053003"/>
                </a:cubicBezTo>
                <a:cubicBezTo>
                  <a:pt x="488245" y="1030425"/>
                  <a:pt x="555978" y="996559"/>
                  <a:pt x="635000" y="934470"/>
                </a:cubicBezTo>
                <a:cubicBezTo>
                  <a:pt x="714022" y="872381"/>
                  <a:pt x="776111" y="804648"/>
                  <a:pt x="889000" y="680470"/>
                </a:cubicBezTo>
                <a:cubicBezTo>
                  <a:pt x="1001889" y="556292"/>
                  <a:pt x="1212145" y="295236"/>
                  <a:pt x="1312334" y="189403"/>
                </a:cubicBezTo>
                <a:cubicBezTo>
                  <a:pt x="1412523" y="83570"/>
                  <a:pt x="1392768" y="76514"/>
                  <a:pt x="1490134" y="45470"/>
                </a:cubicBezTo>
                <a:cubicBezTo>
                  <a:pt x="1587500" y="14426"/>
                  <a:pt x="1594556" y="10192"/>
                  <a:pt x="1896534" y="3136"/>
                </a:cubicBezTo>
                <a:cubicBezTo>
                  <a:pt x="2198512" y="-3920"/>
                  <a:pt x="3302000" y="3136"/>
                  <a:pt x="3302000" y="3136"/>
                </a:cubicBezTo>
              </a:path>
            </a:pathLst>
          </a:custGeom>
          <a:noFill/>
          <a:ln w="50800">
            <a:solidFill>
              <a:srgbClr val="FF9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2698519" y="1545583"/>
            <a:ext cx="12486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1. Primitive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336788" y="1545583"/>
            <a:ext cx="13258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B050"/>
                </a:solidFill>
              </a:rPr>
              <a:t>2. Transient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002867" y="1551489"/>
            <a:ext cx="1740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9300"/>
                </a:solidFill>
              </a:rPr>
              <a:t>3. Definitive HSC</a:t>
            </a:r>
          </a:p>
        </p:txBody>
      </p:sp>
    </p:spTree>
    <p:extLst>
      <p:ext uri="{BB962C8B-B14F-4D97-AF65-F5344CB8AC3E}">
        <p14:creationId xmlns:p14="http://schemas.microsoft.com/office/powerpoint/2010/main" val="57837906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9231" t="33397" r="12008" b="57122"/>
          <a:stretch/>
        </p:blipFill>
        <p:spPr>
          <a:xfrm>
            <a:off x="2810583" y="3016784"/>
            <a:ext cx="4840357" cy="56227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431577" y="116297"/>
            <a:ext cx="9136298" cy="70785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10751" hangingPunct="0"/>
            <a:r>
              <a:rPr lang="fr-FR" sz="2000" b="1" kern="0" dirty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Les </a:t>
            </a:r>
            <a:r>
              <a:rPr lang="fr-FR" sz="2000" b="1" kern="0" dirty="0" err="1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prog</a:t>
            </a:r>
            <a:r>
              <a:rPr lang="en-US" sz="2000" b="1" kern="0" dirty="0" err="1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é</a:t>
            </a:r>
            <a:r>
              <a:rPr lang="fr-FR" sz="2000" b="1" kern="0" dirty="0" err="1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niteurs</a:t>
            </a:r>
            <a:r>
              <a:rPr lang="fr-FR" sz="2000" b="1" kern="0" dirty="0">
                <a:solidFill>
                  <a:srgbClr val="000000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 hématopoïétiques sont produits lors de trois vagues successives pendant le développement embryonnaire</a:t>
            </a:r>
          </a:p>
        </p:txBody>
      </p:sp>
      <p:cxnSp>
        <p:nvCxnSpPr>
          <p:cNvPr id="7" name="Straight Arrow Connector 6"/>
          <p:cNvCxnSpPr/>
          <p:nvPr/>
        </p:nvCxnSpPr>
        <p:spPr>
          <a:xfrm>
            <a:off x="2835808" y="1376578"/>
            <a:ext cx="2649156" cy="0"/>
          </a:xfrm>
          <a:prstGeom prst="straightConnector1">
            <a:avLst/>
          </a:prstGeom>
          <a:ln w="25400">
            <a:gradFill flip="none" rotWithShape="1">
              <a:gsLst>
                <a:gs pos="5000">
                  <a:srgbClr val="FF0000"/>
                </a:gs>
                <a:gs pos="30000">
                  <a:srgbClr val="FF0000"/>
                </a:gs>
                <a:gs pos="79000">
                  <a:srgbClr val="009051"/>
                </a:gs>
              </a:gsLst>
              <a:lin ang="0" scaled="1"/>
              <a:tileRect/>
            </a:gra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>
            <a:off x="5514781" y="1376578"/>
            <a:ext cx="3046722" cy="0"/>
          </a:xfrm>
          <a:prstGeom prst="straightConnector1">
            <a:avLst/>
          </a:prstGeom>
          <a:ln w="25400">
            <a:solidFill>
              <a:schemeClr val="accent2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3243533" y="887113"/>
            <a:ext cx="18337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prstClr val="black"/>
                </a:solidFill>
              </a:rPr>
              <a:t>HSC-independent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182203" y="887113"/>
            <a:ext cx="17118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prstClr val="black"/>
                </a:solidFill>
              </a:rPr>
              <a:t>HSC-dependent</a:t>
            </a:r>
          </a:p>
        </p:txBody>
      </p:sp>
      <p:cxnSp>
        <p:nvCxnSpPr>
          <p:cNvPr id="13" name="Straight Arrow Connector 12"/>
          <p:cNvCxnSpPr/>
          <p:nvPr/>
        </p:nvCxnSpPr>
        <p:spPr>
          <a:xfrm>
            <a:off x="5499651" y="3763007"/>
            <a:ext cx="3046722" cy="0"/>
          </a:xfrm>
          <a:prstGeom prst="straightConnector1">
            <a:avLst/>
          </a:prstGeom>
          <a:ln w="25400">
            <a:solidFill>
              <a:schemeClr val="accent2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3322825" y="3818608"/>
            <a:ext cx="19478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/>
                </a:solidFill>
              </a:rPr>
              <a:t>YS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167072" y="3818608"/>
            <a:ext cx="15979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Embryo proper</a:t>
            </a:r>
          </a:p>
        </p:txBody>
      </p:sp>
      <p:cxnSp>
        <p:nvCxnSpPr>
          <p:cNvPr id="16" name="Straight Arrow Connector 15"/>
          <p:cNvCxnSpPr/>
          <p:nvPr/>
        </p:nvCxnSpPr>
        <p:spPr>
          <a:xfrm>
            <a:off x="2835805" y="4361870"/>
            <a:ext cx="1476070" cy="0"/>
          </a:xfrm>
          <a:prstGeom prst="straightConnector1">
            <a:avLst/>
          </a:prstGeom>
          <a:ln w="254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>
            <a:off x="4296749" y="4361870"/>
            <a:ext cx="4249625" cy="0"/>
          </a:xfrm>
          <a:prstGeom prst="straightConnector1">
            <a:avLst/>
          </a:prstGeom>
          <a:ln w="25400">
            <a:gradFill flip="none" rotWithShape="1">
              <a:gsLst>
                <a:gs pos="24000">
                  <a:srgbClr val="009051"/>
                </a:gs>
                <a:gs pos="32000">
                  <a:schemeClr val="accent2"/>
                </a:gs>
                <a:gs pos="41000">
                  <a:schemeClr val="accent2"/>
                </a:gs>
              </a:gsLst>
              <a:lin ang="0" scaled="1"/>
              <a:tileRect/>
            </a:gra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2865625" y="4352704"/>
            <a:ext cx="1525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/>
                </a:solidFill>
              </a:rPr>
              <a:t>Mesoderm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569965" y="4352704"/>
            <a:ext cx="38563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>
                <a:solidFill>
                  <a:prstClr val="black"/>
                </a:solidFill>
              </a:rPr>
              <a:t>EHT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865625" y="5604338"/>
            <a:ext cx="1525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>
                <a:solidFill>
                  <a:prstClr val="black"/>
                </a:solidFill>
              </a:rPr>
              <a:t>Monopotent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569965" y="5604338"/>
            <a:ext cx="38563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/>
                </a:solidFill>
              </a:rPr>
              <a:t>Multipotent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865625" y="4932415"/>
            <a:ext cx="1525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/>
                </a:solidFill>
              </a:rPr>
              <a:t>YS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569965" y="4932415"/>
            <a:ext cx="38563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/>
                </a:solidFill>
              </a:rPr>
              <a:t>Fetal Liver</a:t>
            </a:r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2835805" y="6158458"/>
            <a:ext cx="2649156" cy="0"/>
          </a:xfrm>
          <a:prstGeom prst="straightConnector1">
            <a:avLst/>
          </a:prstGeom>
          <a:ln w="25400">
            <a:gradFill flip="none" rotWithShape="1">
              <a:gsLst>
                <a:gs pos="19000">
                  <a:srgbClr val="FF0000"/>
                </a:gs>
                <a:gs pos="39000">
                  <a:srgbClr val="FF0000"/>
                </a:gs>
                <a:gs pos="63000">
                  <a:srgbClr val="009051"/>
                </a:gs>
              </a:gsLst>
              <a:lin ang="0" scaled="1"/>
              <a:tileRect/>
            </a:gra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>
            <a:off x="5499651" y="6158458"/>
            <a:ext cx="3046722" cy="0"/>
          </a:xfrm>
          <a:prstGeom prst="straightConnector1">
            <a:avLst/>
          </a:prstGeom>
          <a:ln w="25400">
            <a:solidFill>
              <a:schemeClr val="accent2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322825" y="6214060"/>
            <a:ext cx="19478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/>
                </a:solidFill>
              </a:rPr>
              <a:t>Limited proliferation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167073" y="6214059"/>
            <a:ext cx="13487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Self-renewal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10880" y="3818608"/>
            <a:ext cx="19478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Site of emergence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10879" y="4352704"/>
            <a:ext cx="26191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Mechanism of emergence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10880" y="5604338"/>
            <a:ext cx="25289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Diff. potential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10880" y="6214059"/>
            <a:ext cx="19478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prstClr val="black"/>
                </a:solidFill>
              </a:rPr>
              <a:t>Prolif</a:t>
            </a:r>
            <a:r>
              <a:rPr lang="en-US" dirty="0">
                <a:solidFill>
                  <a:prstClr val="black"/>
                </a:solidFill>
              </a:rPr>
              <a:t>. potential</a:t>
            </a:r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2835805" y="4960733"/>
            <a:ext cx="1476070" cy="0"/>
          </a:xfrm>
          <a:prstGeom prst="straightConnector1">
            <a:avLst/>
          </a:prstGeom>
          <a:ln w="254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>
            <a:off x="4296749" y="4960733"/>
            <a:ext cx="4249625" cy="0"/>
          </a:xfrm>
          <a:prstGeom prst="straightConnector1">
            <a:avLst/>
          </a:prstGeom>
          <a:ln w="25400">
            <a:gradFill>
              <a:gsLst>
                <a:gs pos="24000">
                  <a:srgbClr val="009051"/>
                </a:gs>
                <a:gs pos="32000">
                  <a:schemeClr val="accent2"/>
                </a:gs>
                <a:gs pos="41000">
                  <a:schemeClr val="accent2"/>
                </a:gs>
              </a:gsLst>
            </a:gra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>
            <a:off x="2835805" y="5559596"/>
            <a:ext cx="1476070" cy="0"/>
          </a:xfrm>
          <a:prstGeom prst="straightConnector1">
            <a:avLst/>
          </a:prstGeom>
          <a:ln w="254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/>
          <p:cNvCxnSpPr/>
          <p:nvPr/>
        </p:nvCxnSpPr>
        <p:spPr>
          <a:xfrm>
            <a:off x="4296749" y="5559596"/>
            <a:ext cx="4249625" cy="0"/>
          </a:xfrm>
          <a:prstGeom prst="straightConnector1">
            <a:avLst/>
          </a:prstGeom>
          <a:ln w="25400">
            <a:gradFill>
              <a:gsLst>
                <a:gs pos="24000">
                  <a:srgbClr val="009051"/>
                </a:gs>
                <a:gs pos="32000">
                  <a:schemeClr val="accent2"/>
                </a:gs>
                <a:gs pos="41000">
                  <a:schemeClr val="accent2"/>
                </a:gs>
              </a:gsLst>
            </a:gra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410879" y="4932415"/>
            <a:ext cx="25289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Site of expansion/diff.</a:t>
            </a:r>
          </a:p>
        </p:txBody>
      </p:sp>
      <p:cxnSp>
        <p:nvCxnSpPr>
          <p:cNvPr id="38" name="Straight Arrow Connector 37"/>
          <p:cNvCxnSpPr/>
          <p:nvPr/>
        </p:nvCxnSpPr>
        <p:spPr>
          <a:xfrm>
            <a:off x="2865625" y="3763007"/>
            <a:ext cx="2649156" cy="0"/>
          </a:xfrm>
          <a:prstGeom prst="straightConnector1">
            <a:avLst/>
          </a:prstGeom>
          <a:ln w="25400">
            <a:gradFill flip="none" rotWithShape="1">
              <a:gsLst>
                <a:gs pos="5000">
                  <a:srgbClr val="FF0000"/>
                </a:gs>
                <a:gs pos="30000">
                  <a:srgbClr val="FF0000"/>
                </a:gs>
                <a:gs pos="79000">
                  <a:srgbClr val="009051"/>
                </a:gs>
              </a:gsLst>
              <a:lin ang="0" scaled="1"/>
              <a:tileRect/>
            </a:gra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reeform 1"/>
          <p:cNvSpPr/>
          <p:nvPr/>
        </p:nvSpPr>
        <p:spPr>
          <a:xfrm>
            <a:off x="3454400" y="1964742"/>
            <a:ext cx="601134" cy="1077442"/>
          </a:xfrm>
          <a:custGeom>
            <a:avLst/>
            <a:gdLst>
              <a:gd name="connsiteX0" fmla="*/ 0 w 601134"/>
              <a:gd name="connsiteY0" fmla="*/ 1077442 h 1077442"/>
              <a:gd name="connsiteX1" fmla="*/ 42334 w 601134"/>
              <a:gd name="connsiteY1" fmla="*/ 1035108 h 1077442"/>
              <a:gd name="connsiteX2" fmla="*/ 101600 w 601134"/>
              <a:gd name="connsiteY2" fmla="*/ 958908 h 1077442"/>
              <a:gd name="connsiteX3" fmla="*/ 135467 w 601134"/>
              <a:gd name="connsiteY3" fmla="*/ 671042 h 1077442"/>
              <a:gd name="connsiteX4" fmla="*/ 169334 w 601134"/>
              <a:gd name="connsiteY4" fmla="*/ 315442 h 1077442"/>
              <a:gd name="connsiteX5" fmla="*/ 237067 w 601134"/>
              <a:gd name="connsiteY5" fmla="*/ 61442 h 1077442"/>
              <a:gd name="connsiteX6" fmla="*/ 330200 w 601134"/>
              <a:gd name="connsiteY6" fmla="*/ 2175 h 1077442"/>
              <a:gd name="connsiteX7" fmla="*/ 397934 w 601134"/>
              <a:gd name="connsiteY7" fmla="*/ 112242 h 1077442"/>
              <a:gd name="connsiteX8" fmla="*/ 457200 w 601134"/>
              <a:gd name="connsiteY8" fmla="*/ 408575 h 1077442"/>
              <a:gd name="connsiteX9" fmla="*/ 491067 w 601134"/>
              <a:gd name="connsiteY9" fmla="*/ 755708 h 1077442"/>
              <a:gd name="connsiteX10" fmla="*/ 601134 w 601134"/>
              <a:gd name="connsiteY10" fmla="*/ 1060508 h 107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1134" h="1077442">
                <a:moveTo>
                  <a:pt x="0" y="1077442"/>
                </a:moveTo>
                <a:cubicBezTo>
                  <a:pt x="12700" y="1066153"/>
                  <a:pt x="25401" y="1054864"/>
                  <a:pt x="42334" y="1035108"/>
                </a:cubicBezTo>
                <a:cubicBezTo>
                  <a:pt x="59267" y="1015352"/>
                  <a:pt x="86078" y="1019586"/>
                  <a:pt x="101600" y="958908"/>
                </a:cubicBezTo>
                <a:cubicBezTo>
                  <a:pt x="117122" y="898230"/>
                  <a:pt x="124178" y="778286"/>
                  <a:pt x="135467" y="671042"/>
                </a:cubicBezTo>
                <a:cubicBezTo>
                  <a:pt x="146756" y="563798"/>
                  <a:pt x="152401" y="417042"/>
                  <a:pt x="169334" y="315442"/>
                </a:cubicBezTo>
                <a:cubicBezTo>
                  <a:pt x="186267" y="213842"/>
                  <a:pt x="210256" y="113653"/>
                  <a:pt x="237067" y="61442"/>
                </a:cubicBezTo>
                <a:cubicBezTo>
                  <a:pt x="263878" y="9231"/>
                  <a:pt x="303389" y="-6292"/>
                  <a:pt x="330200" y="2175"/>
                </a:cubicBezTo>
                <a:cubicBezTo>
                  <a:pt x="357011" y="10642"/>
                  <a:pt x="376767" y="44509"/>
                  <a:pt x="397934" y="112242"/>
                </a:cubicBezTo>
                <a:cubicBezTo>
                  <a:pt x="419101" y="179975"/>
                  <a:pt x="441678" y="301331"/>
                  <a:pt x="457200" y="408575"/>
                </a:cubicBezTo>
                <a:cubicBezTo>
                  <a:pt x="472722" y="515819"/>
                  <a:pt x="467078" y="647053"/>
                  <a:pt x="491067" y="755708"/>
                </a:cubicBezTo>
                <a:cubicBezTo>
                  <a:pt x="515056" y="864363"/>
                  <a:pt x="601134" y="1060508"/>
                  <a:pt x="601134" y="1060508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3894667" y="1949984"/>
            <a:ext cx="1490133" cy="1075266"/>
          </a:xfrm>
          <a:custGeom>
            <a:avLst/>
            <a:gdLst>
              <a:gd name="connsiteX0" fmla="*/ 0 w 1490133"/>
              <a:gd name="connsiteY0" fmla="*/ 1075266 h 1075266"/>
              <a:gd name="connsiteX1" fmla="*/ 203200 w 1490133"/>
              <a:gd name="connsiteY1" fmla="*/ 1007533 h 1075266"/>
              <a:gd name="connsiteX2" fmla="*/ 423333 w 1490133"/>
              <a:gd name="connsiteY2" fmla="*/ 778933 h 1075266"/>
              <a:gd name="connsiteX3" fmla="*/ 635000 w 1490133"/>
              <a:gd name="connsiteY3" fmla="*/ 508000 h 1075266"/>
              <a:gd name="connsiteX4" fmla="*/ 872066 w 1490133"/>
              <a:gd name="connsiteY4" fmla="*/ 220133 h 1075266"/>
              <a:gd name="connsiteX5" fmla="*/ 1075266 w 1490133"/>
              <a:gd name="connsiteY5" fmla="*/ 59266 h 1075266"/>
              <a:gd name="connsiteX6" fmla="*/ 1329266 w 1490133"/>
              <a:gd name="connsiteY6" fmla="*/ 0 h 1075266"/>
              <a:gd name="connsiteX7" fmla="*/ 1490133 w 1490133"/>
              <a:gd name="connsiteY7" fmla="*/ 59266 h 1075266"/>
              <a:gd name="connsiteX8" fmla="*/ 1490133 w 1490133"/>
              <a:gd name="connsiteY8" fmla="*/ 59266 h 1075266"/>
              <a:gd name="connsiteX9" fmla="*/ 1490133 w 1490133"/>
              <a:gd name="connsiteY9" fmla="*/ 59266 h 107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90133" h="1075266">
                <a:moveTo>
                  <a:pt x="0" y="1075266"/>
                </a:moveTo>
                <a:cubicBezTo>
                  <a:pt x="66322" y="1066094"/>
                  <a:pt x="132645" y="1056922"/>
                  <a:pt x="203200" y="1007533"/>
                </a:cubicBezTo>
                <a:cubicBezTo>
                  <a:pt x="273756" y="958144"/>
                  <a:pt x="351366" y="862188"/>
                  <a:pt x="423333" y="778933"/>
                </a:cubicBezTo>
                <a:cubicBezTo>
                  <a:pt x="495300" y="695678"/>
                  <a:pt x="560211" y="601133"/>
                  <a:pt x="635000" y="508000"/>
                </a:cubicBezTo>
                <a:cubicBezTo>
                  <a:pt x="709789" y="414867"/>
                  <a:pt x="798688" y="294922"/>
                  <a:pt x="872066" y="220133"/>
                </a:cubicBezTo>
                <a:cubicBezTo>
                  <a:pt x="945444" y="145344"/>
                  <a:pt x="999066" y="95955"/>
                  <a:pt x="1075266" y="59266"/>
                </a:cubicBezTo>
                <a:cubicBezTo>
                  <a:pt x="1151466" y="22577"/>
                  <a:pt x="1260122" y="0"/>
                  <a:pt x="1329266" y="0"/>
                </a:cubicBezTo>
                <a:cubicBezTo>
                  <a:pt x="1398410" y="0"/>
                  <a:pt x="1490133" y="59266"/>
                  <a:pt x="1490133" y="59266"/>
                </a:cubicBezTo>
                <a:lnTo>
                  <a:pt x="1490133" y="59266"/>
                </a:lnTo>
                <a:lnTo>
                  <a:pt x="1490133" y="59266"/>
                </a:lnTo>
              </a:path>
            </a:pathLst>
          </a:custGeom>
          <a:noFill/>
          <a:ln w="57150">
            <a:solidFill>
              <a:srgbClr val="00FA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5418667" y="2009250"/>
            <a:ext cx="1168400" cy="1024467"/>
          </a:xfrm>
          <a:custGeom>
            <a:avLst/>
            <a:gdLst>
              <a:gd name="connsiteX0" fmla="*/ 0 w 1168400"/>
              <a:gd name="connsiteY0" fmla="*/ 0 h 1024467"/>
              <a:gd name="connsiteX1" fmla="*/ 135466 w 1168400"/>
              <a:gd name="connsiteY1" fmla="*/ 67734 h 1024467"/>
              <a:gd name="connsiteX2" fmla="*/ 279400 w 1168400"/>
              <a:gd name="connsiteY2" fmla="*/ 211667 h 1024467"/>
              <a:gd name="connsiteX3" fmla="*/ 474133 w 1168400"/>
              <a:gd name="connsiteY3" fmla="*/ 457200 h 1024467"/>
              <a:gd name="connsiteX4" fmla="*/ 668866 w 1168400"/>
              <a:gd name="connsiteY4" fmla="*/ 711200 h 1024467"/>
              <a:gd name="connsiteX5" fmla="*/ 778933 w 1168400"/>
              <a:gd name="connsiteY5" fmla="*/ 838200 h 1024467"/>
              <a:gd name="connsiteX6" fmla="*/ 965200 w 1168400"/>
              <a:gd name="connsiteY6" fmla="*/ 956734 h 1024467"/>
              <a:gd name="connsiteX7" fmla="*/ 1066800 w 1168400"/>
              <a:gd name="connsiteY7" fmla="*/ 990600 h 1024467"/>
              <a:gd name="connsiteX8" fmla="*/ 1168400 w 1168400"/>
              <a:gd name="connsiteY8" fmla="*/ 1024467 h 1024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400" h="1024467">
                <a:moveTo>
                  <a:pt x="0" y="0"/>
                </a:moveTo>
                <a:cubicBezTo>
                  <a:pt x="44449" y="16228"/>
                  <a:pt x="88899" y="32456"/>
                  <a:pt x="135466" y="67734"/>
                </a:cubicBezTo>
                <a:cubicBezTo>
                  <a:pt x="182033" y="103012"/>
                  <a:pt x="222956" y="146756"/>
                  <a:pt x="279400" y="211667"/>
                </a:cubicBezTo>
                <a:cubicBezTo>
                  <a:pt x="335845" y="276578"/>
                  <a:pt x="409222" y="373945"/>
                  <a:pt x="474133" y="457200"/>
                </a:cubicBezTo>
                <a:cubicBezTo>
                  <a:pt x="539044" y="540455"/>
                  <a:pt x="618066" y="647700"/>
                  <a:pt x="668866" y="711200"/>
                </a:cubicBezTo>
                <a:cubicBezTo>
                  <a:pt x="719666" y="774700"/>
                  <a:pt x="729544" y="797278"/>
                  <a:pt x="778933" y="838200"/>
                </a:cubicBezTo>
                <a:cubicBezTo>
                  <a:pt x="828322" y="879122"/>
                  <a:pt x="917222" y="931334"/>
                  <a:pt x="965200" y="956734"/>
                </a:cubicBezTo>
                <a:cubicBezTo>
                  <a:pt x="1013178" y="982134"/>
                  <a:pt x="1066800" y="990600"/>
                  <a:pt x="1066800" y="990600"/>
                </a:cubicBezTo>
                <a:lnTo>
                  <a:pt x="1168400" y="1024467"/>
                </a:lnTo>
              </a:path>
            </a:pathLst>
          </a:custGeom>
          <a:noFill/>
          <a:ln w="50800">
            <a:solidFill>
              <a:srgbClr val="00FA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4131733" y="1955314"/>
            <a:ext cx="3302000" cy="1078403"/>
          </a:xfrm>
          <a:custGeom>
            <a:avLst/>
            <a:gdLst>
              <a:gd name="connsiteX0" fmla="*/ 0 w 3302000"/>
              <a:gd name="connsiteY0" fmla="*/ 1078403 h 1078403"/>
              <a:gd name="connsiteX1" fmla="*/ 194734 w 3302000"/>
              <a:gd name="connsiteY1" fmla="*/ 1069936 h 1078403"/>
              <a:gd name="connsiteX2" fmla="*/ 414867 w 3302000"/>
              <a:gd name="connsiteY2" fmla="*/ 1053003 h 1078403"/>
              <a:gd name="connsiteX3" fmla="*/ 635000 w 3302000"/>
              <a:gd name="connsiteY3" fmla="*/ 934470 h 1078403"/>
              <a:gd name="connsiteX4" fmla="*/ 889000 w 3302000"/>
              <a:gd name="connsiteY4" fmla="*/ 680470 h 1078403"/>
              <a:gd name="connsiteX5" fmla="*/ 1312334 w 3302000"/>
              <a:gd name="connsiteY5" fmla="*/ 189403 h 1078403"/>
              <a:gd name="connsiteX6" fmla="*/ 1490134 w 3302000"/>
              <a:gd name="connsiteY6" fmla="*/ 45470 h 1078403"/>
              <a:gd name="connsiteX7" fmla="*/ 1896534 w 3302000"/>
              <a:gd name="connsiteY7" fmla="*/ 3136 h 1078403"/>
              <a:gd name="connsiteX8" fmla="*/ 3302000 w 3302000"/>
              <a:gd name="connsiteY8" fmla="*/ 3136 h 1078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02000" h="1078403">
                <a:moveTo>
                  <a:pt x="0" y="1078403"/>
                </a:moveTo>
                <a:lnTo>
                  <a:pt x="194734" y="1069936"/>
                </a:lnTo>
                <a:cubicBezTo>
                  <a:pt x="263878" y="1065703"/>
                  <a:pt x="341489" y="1075581"/>
                  <a:pt x="414867" y="1053003"/>
                </a:cubicBezTo>
                <a:cubicBezTo>
                  <a:pt x="488245" y="1030425"/>
                  <a:pt x="555978" y="996559"/>
                  <a:pt x="635000" y="934470"/>
                </a:cubicBezTo>
                <a:cubicBezTo>
                  <a:pt x="714022" y="872381"/>
                  <a:pt x="776111" y="804648"/>
                  <a:pt x="889000" y="680470"/>
                </a:cubicBezTo>
                <a:cubicBezTo>
                  <a:pt x="1001889" y="556292"/>
                  <a:pt x="1212145" y="295236"/>
                  <a:pt x="1312334" y="189403"/>
                </a:cubicBezTo>
                <a:cubicBezTo>
                  <a:pt x="1412523" y="83570"/>
                  <a:pt x="1392768" y="76514"/>
                  <a:pt x="1490134" y="45470"/>
                </a:cubicBezTo>
                <a:cubicBezTo>
                  <a:pt x="1587500" y="14426"/>
                  <a:pt x="1594556" y="10192"/>
                  <a:pt x="1896534" y="3136"/>
                </a:cubicBezTo>
                <a:cubicBezTo>
                  <a:pt x="2198512" y="-3920"/>
                  <a:pt x="3302000" y="3136"/>
                  <a:pt x="3302000" y="3136"/>
                </a:cubicBezTo>
              </a:path>
            </a:pathLst>
          </a:custGeom>
          <a:noFill/>
          <a:ln w="50800">
            <a:solidFill>
              <a:srgbClr val="FF9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2698519" y="1545583"/>
            <a:ext cx="12486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1. Primitive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336788" y="1545583"/>
            <a:ext cx="13258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B050"/>
                </a:solidFill>
              </a:rPr>
              <a:t>2. Transient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002867" y="1551489"/>
            <a:ext cx="1740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9300"/>
                </a:solidFill>
              </a:rPr>
              <a:t>3. Definitive HSC</a:t>
            </a:r>
          </a:p>
        </p:txBody>
      </p:sp>
    </p:spTree>
    <p:extLst>
      <p:ext uri="{BB962C8B-B14F-4D97-AF65-F5344CB8AC3E}">
        <p14:creationId xmlns:p14="http://schemas.microsoft.com/office/powerpoint/2010/main" val="163436817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55385" y="1310223"/>
            <a:ext cx="7717245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/>
              <a:t>EMPs have </a:t>
            </a:r>
            <a:r>
              <a:rPr lang="en-GB" u="sng" dirty="0"/>
              <a:t>no lymphoid potential </a:t>
            </a:r>
            <a:r>
              <a:rPr lang="en-GB" dirty="0"/>
              <a:t>and cannot engraft irradiated recipient</a:t>
            </a:r>
          </a:p>
          <a:p>
            <a:r>
              <a:rPr lang="en-GB" dirty="0"/>
              <a:t>EMPs do not self-renew</a:t>
            </a:r>
          </a:p>
          <a:p>
            <a:endParaRPr lang="en-GB" dirty="0"/>
          </a:p>
          <a:p>
            <a:r>
              <a:rPr lang="en-GB" dirty="0"/>
              <a:t>EMPs arise from endothelial cells in the yolk sac</a:t>
            </a:r>
          </a:p>
          <a:p>
            <a:endParaRPr lang="en-GB" dirty="0"/>
          </a:p>
          <a:p>
            <a:endParaRPr lang="en-GB" dirty="0"/>
          </a:p>
          <a:p>
            <a:r>
              <a:rPr lang="en-GB" dirty="0"/>
              <a:t>EMPs emerge both in the YS blood islands and the immature vascular plexus (venous and arterial)</a:t>
            </a:r>
          </a:p>
          <a:p>
            <a:endParaRPr lang="en-GB" dirty="0"/>
          </a:p>
          <a:p>
            <a:r>
              <a:rPr lang="en-GB" dirty="0"/>
              <a:t>EMPs do not require Notch signalling or blood flow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3" name="TextBox 2"/>
          <p:cNvSpPr txBox="1"/>
          <p:nvPr/>
        </p:nvSpPr>
        <p:spPr>
          <a:xfrm>
            <a:off x="381001" y="235200"/>
            <a:ext cx="91439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400" b="1" dirty="0"/>
              <a:t>Différences entre </a:t>
            </a:r>
            <a:r>
              <a:rPr lang="fr-FR" sz="2400" b="1" dirty="0" err="1"/>
              <a:t>HSCs</a:t>
            </a:r>
            <a:r>
              <a:rPr lang="fr-FR" sz="2400" b="1" dirty="0"/>
              <a:t> and </a:t>
            </a:r>
            <a:r>
              <a:rPr lang="fr-FR" sz="2400" b="1" dirty="0" err="1"/>
              <a:t>EMPs</a:t>
            </a:r>
            <a:endParaRPr lang="fr-FR" sz="24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7162879" y="3770086"/>
            <a:ext cx="21470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Bertrand et al., Blood 2010</a:t>
            </a:r>
          </a:p>
          <a:p>
            <a:r>
              <a:rPr lang="en-US" sz="1400" dirty="0" err="1"/>
              <a:t>Kasaii</a:t>
            </a:r>
            <a:r>
              <a:rPr lang="en-US" sz="1400" dirty="0"/>
              <a:t> et al., </a:t>
            </a:r>
            <a:r>
              <a:rPr lang="en-US" sz="1400" dirty="0" err="1"/>
              <a:t>Sci</a:t>
            </a:r>
            <a:r>
              <a:rPr lang="en-US" sz="1400" dirty="0"/>
              <a:t> Rep 2017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720292" y="1952626"/>
            <a:ext cx="255121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err="1"/>
              <a:t>Zovein</a:t>
            </a:r>
            <a:r>
              <a:rPr lang="en-US" sz="1400" dirty="0"/>
              <a:t> et al., Cell Stem Cell 2008</a:t>
            </a:r>
          </a:p>
          <a:p>
            <a:r>
              <a:rPr lang="en-US" sz="1400" dirty="0"/>
              <a:t>Chen et al., Cell Stem Cell 2011</a:t>
            </a:r>
          </a:p>
          <a:p>
            <a:r>
              <a:rPr lang="en-US" sz="1400" dirty="0"/>
              <a:t>Frame et al., Stem Cells 2016</a:t>
            </a:r>
          </a:p>
          <a:p>
            <a:r>
              <a:rPr lang="en-US" sz="1400" dirty="0" err="1"/>
              <a:t>Kasaii</a:t>
            </a:r>
            <a:r>
              <a:rPr lang="en-US" sz="1400" dirty="0"/>
              <a:t> et al., </a:t>
            </a:r>
            <a:r>
              <a:rPr lang="en-US" sz="1400" dirty="0" err="1"/>
              <a:t>Sci</a:t>
            </a:r>
            <a:r>
              <a:rPr lang="en-US" sz="1400" dirty="0"/>
              <a:t> Rep 2017 </a:t>
            </a:r>
          </a:p>
        </p:txBody>
      </p:sp>
    </p:spTree>
    <p:extLst>
      <p:ext uri="{BB962C8B-B14F-4D97-AF65-F5344CB8AC3E}">
        <p14:creationId xmlns:p14="http://schemas.microsoft.com/office/powerpoint/2010/main" val="209003258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55385" y="1310224"/>
            <a:ext cx="7717245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/>
              <a:t>EMPs have </a:t>
            </a:r>
            <a:r>
              <a:rPr lang="en-GB" u="sng" dirty="0"/>
              <a:t>no lymphoid potential </a:t>
            </a:r>
            <a:r>
              <a:rPr lang="en-GB" dirty="0"/>
              <a:t>and cannot engraft irradiated recipient</a:t>
            </a:r>
          </a:p>
          <a:p>
            <a:r>
              <a:rPr lang="en-GB" dirty="0"/>
              <a:t>EMPs do not self-renew</a:t>
            </a:r>
          </a:p>
          <a:p>
            <a:endParaRPr lang="en-GB" dirty="0"/>
          </a:p>
          <a:p>
            <a:r>
              <a:rPr lang="en-GB" dirty="0"/>
              <a:t>EMPs arise from endothelial cells in the yolk sac</a:t>
            </a:r>
          </a:p>
          <a:p>
            <a:endParaRPr lang="en-GB" dirty="0"/>
          </a:p>
          <a:p>
            <a:endParaRPr lang="en-GB" dirty="0"/>
          </a:p>
          <a:p>
            <a:r>
              <a:rPr lang="en-GB" dirty="0"/>
              <a:t>EMPs emerge both in the YS blood islands and the immature vascular plexus (venous and arterial)</a:t>
            </a:r>
          </a:p>
          <a:p>
            <a:endParaRPr lang="en-GB" dirty="0"/>
          </a:p>
          <a:p>
            <a:r>
              <a:rPr lang="en-GB" dirty="0"/>
              <a:t>EMPs do not require Notch signalling or blood flow</a:t>
            </a:r>
          </a:p>
          <a:p>
            <a:endParaRPr lang="en-GB" dirty="0"/>
          </a:p>
          <a:p>
            <a:r>
              <a:rPr lang="en-GB" dirty="0"/>
              <a:t>EMPs are sufficient to support </a:t>
            </a:r>
            <a:r>
              <a:rPr lang="en-GB" dirty="0" err="1"/>
              <a:t>fetal</a:t>
            </a:r>
            <a:r>
              <a:rPr lang="en-GB" dirty="0"/>
              <a:t> live until birth (erythrocyte production)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</p:txBody>
      </p:sp>
      <p:sp>
        <p:nvSpPr>
          <p:cNvPr id="3" name="TextBox 2"/>
          <p:cNvSpPr txBox="1"/>
          <p:nvPr/>
        </p:nvSpPr>
        <p:spPr>
          <a:xfrm>
            <a:off x="381001" y="235200"/>
            <a:ext cx="91439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400" b="1" dirty="0"/>
              <a:t>Différences entre </a:t>
            </a:r>
            <a:r>
              <a:rPr lang="fr-FR" sz="2400" b="1" dirty="0" err="1"/>
              <a:t>HSCs</a:t>
            </a:r>
            <a:r>
              <a:rPr lang="fr-FR" sz="2400" b="1" dirty="0"/>
              <a:t> and </a:t>
            </a:r>
            <a:r>
              <a:rPr lang="fr-FR" sz="2400" b="1" dirty="0" err="1"/>
              <a:t>EMPs</a:t>
            </a:r>
            <a:endParaRPr lang="fr-FR" sz="24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7162879" y="3770086"/>
            <a:ext cx="21470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Bertrand et al., Blood 2010</a:t>
            </a:r>
          </a:p>
          <a:p>
            <a:r>
              <a:rPr lang="en-US" sz="1400" dirty="0" err="1"/>
              <a:t>Kasaii</a:t>
            </a:r>
            <a:r>
              <a:rPr lang="en-US" sz="1400" dirty="0"/>
              <a:t> et al., </a:t>
            </a:r>
            <a:r>
              <a:rPr lang="en-US" sz="1400" dirty="0" err="1"/>
              <a:t>Sci</a:t>
            </a:r>
            <a:r>
              <a:rPr lang="en-US" sz="1400" dirty="0"/>
              <a:t> Rep 2017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720292" y="1952626"/>
            <a:ext cx="255121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err="1"/>
              <a:t>Zovein</a:t>
            </a:r>
            <a:r>
              <a:rPr lang="en-US" sz="1400" dirty="0"/>
              <a:t> et al., Cell Stem Cell 2008</a:t>
            </a:r>
          </a:p>
          <a:p>
            <a:r>
              <a:rPr lang="en-US" sz="1400" dirty="0"/>
              <a:t>Chen et al., Cell Stem Cell 2011</a:t>
            </a:r>
          </a:p>
          <a:p>
            <a:r>
              <a:rPr lang="en-US" sz="1400" dirty="0"/>
              <a:t>Frame et al., Stem Cells 2016</a:t>
            </a:r>
          </a:p>
          <a:p>
            <a:r>
              <a:rPr lang="en-US" sz="1400" dirty="0" err="1"/>
              <a:t>Kasaii</a:t>
            </a:r>
            <a:r>
              <a:rPr lang="en-US" sz="1400" dirty="0"/>
              <a:t> et al., </a:t>
            </a:r>
            <a:r>
              <a:rPr lang="en-US" sz="1400" dirty="0" err="1"/>
              <a:t>Sci</a:t>
            </a:r>
            <a:r>
              <a:rPr lang="en-US" sz="1400" dirty="0"/>
              <a:t> Rep 2017 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2829" y="4699653"/>
            <a:ext cx="3610034" cy="171577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13364" y="4699654"/>
            <a:ext cx="1972845" cy="19728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59412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1210962" y="1754661"/>
            <a:ext cx="7092779" cy="81554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ZoneTexte 31"/>
          <p:cNvSpPr txBox="1"/>
          <p:nvPr/>
        </p:nvSpPr>
        <p:spPr>
          <a:xfrm>
            <a:off x="1715862" y="1955918"/>
            <a:ext cx="7776864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dirty="0"/>
              <a:t>1- Concepts g</a:t>
            </a:r>
            <a:r>
              <a:rPr lang="en-US" sz="2400" dirty="0" err="1"/>
              <a:t>énéraux</a:t>
            </a:r>
            <a:r>
              <a:rPr lang="en-US" sz="2400" dirty="0"/>
              <a:t> </a:t>
            </a:r>
            <a:r>
              <a:rPr lang="en-US" sz="2400" dirty="0" err="1"/>
              <a:t>sur</a:t>
            </a:r>
            <a:r>
              <a:rPr lang="en-US" sz="2400" dirty="0"/>
              <a:t> </a:t>
            </a:r>
            <a:r>
              <a:rPr lang="en-US" sz="2400" dirty="0" err="1"/>
              <a:t>l’hématopoïese</a:t>
            </a:r>
            <a:endParaRPr lang="fr-FR" sz="2400" dirty="0"/>
          </a:p>
          <a:p>
            <a:endParaRPr lang="fr-FR" sz="2400" dirty="0"/>
          </a:p>
          <a:p>
            <a:endParaRPr lang="fr-FR" sz="2400" dirty="0"/>
          </a:p>
          <a:p>
            <a:r>
              <a:rPr lang="fr-FR" sz="2400" dirty="0"/>
              <a:t>2- D</a:t>
            </a:r>
            <a:r>
              <a:rPr lang="en-US" sz="2400" dirty="0" err="1"/>
              <a:t>é</a:t>
            </a:r>
            <a:r>
              <a:rPr lang="fr-FR" sz="2400" dirty="0" err="1"/>
              <a:t>veloppement</a:t>
            </a:r>
            <a:r>
              <a:rPr lang="fr-FR" sz="2400" dirty="0"/>
              <a:t> du </a:t>
            </a:r>
            <a:r>
              <a:rPr lang="fr-FR" sz="2400" dirty="0" err="1"/>
              <a:t>syst</a:t>
            </a:r>
            <a:r>
              <a:rPr lang="en-US" sz="2400" dirty="0" err="1"/>
              <a:t>ème</a:t>
            </a:r>
            <a:r>
              <a:rPr lang="en-US" sz="2400" dirty="0"/>
              <a:t> </a:t>
            </a:r>
            <a:r>
              <a:rPr lang="fr-FR" sz="2400" dirty="0"/>
              <a:t>hématopoïétique</a:t>
            </a:r>
          </a:p>
          <a:p>
            <a:endParaRPr lang="fr-FR" sz="2400" dirty="0"/>
          </a:p>
          <a:p>
            <a:endParaRPr lang="fr-FR" sz="2400" dirty="0"/>
          </a:p>
          <a:p>
            <a:r>
              <a:rPr lang="fr-FR" sz="2400" dirty="0"/>
              <a:t>3- Macrophages tissulaires r</a:t>
            </a:r>
            <a:r>
              <a:rPr lang="en-US" sz="2400" dirty="0" err="1"/>
              <a:t>ésidents</a:t>
            </a:r>
            <a:endParaRPr lang="fr-FR" sz="2400" dirty="0"/>
          </a:p>
          <a:p>
            <a:endParaRPr lang="fr-FR" sz="2400" dirty="0"/>
          </a:p>
          <a:p>
            <a:endParaRPr lang="fr-FR" sz="2400" dirty="0"/>
          </a:p>
          <a:p>
            <a:endParaRPr lang="fr-FR" sz="2400" dirty="0"/>
          </a:p>
        </p:txBody>
      </p:sp>
      <p:sp>
        <p:nvSpPr>
          <p:cNvPr id="2" name="TextBox 1"/>
          <p:cNvSpPr txBox="1"/>
          <p:nvPr/>
        </p:nvSpPr>
        <p:spPr>
          <a:xfrm>
            <a:off x="509377" y="444843"/>
            <a:ext cx="8887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800" b="1" dirty="0" err="1">
                <a:solidFill>
                  <a:sysClr val="windowText" lastClr="000000"/>
                </a:solidFill>
              </a:rPr>
              <a:t>Comprendre</a:t>
            </a:r>
            <a:r>
              <a:rPr lang="en-US" sz="2800" b="1" dirty="0">
                <a:solidFill>
                  <a:sysClr val="windowText" lastClr="000000"/>
                </a:solidFill>
              </a:rPr>
              <a:t> </a:t>
            </a:r>
            <a:r>
              <a:rPr lang="en-US" sz="2800" b="1" dirty="0" err="1">
                <a:solidFill>
                  <a:sysClr val="windowText" lastClr="000000"/>
                </a:solidFill>
              </a:rPr>
              <a:t>l’hétérogénéité</a:t>
            </a:r>
            <a:r>
              <a:rPr lang="en-US" sz="2800" b="1" dirty="0">
                <a:solidFill>
                  <a:sysClr val="windowText" lastClr="000000"/>
                </a:solidFill>
              </a:rPr>
              <a:t> des macrophages </a:t>
            </a:r>
            <a:r>
              <a:rPr lang="en-US" sz="2800" b="1" dirty="0" err="1">
                <a:solidFill>
                  <a:sysClr val="windowText" lastClr="000000"/>
                </a:solidFill>
              </a:rPr>
              <a:t>tissulaires</a:t>
            </a:r>
            <a:endParaRPr lang="en-US" sz="2800" b="1" dirty="0">
              <a:solidFill>
                <a:sysClr val="windowText" lastClr="000000"/>
              </a:solidFill>
              <a:latin typeface="Calibri Light" panose="020F03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81183796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37239" y="6292295"/>
            <a:ext cx="65351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K.S. Gold, K. </a:t>
            </a:r>
            <a:r>
              <a:rPr lang="en-GB" dirty="0" err="1"/>
              <a:t>Brückner</a:t>
            </a:r>
            <a:r>
              <a:rPr lang="en-GB" dirty="0"/>
              <a:t> / Seminars in Immunology 27 (2015) 357–368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9802" y="181411"/>
            <a:ext cx="5751420" cy="611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66935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1210962" y="3954176"/>
            <a:ext cx="7092779" cy="81554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ZoneTexte 31"/>
          <p:cNvSpPr txBox="1"/>
          <p:nvPr/>
        </p:nvSpPr>
        <p:spPr>
          <a:xfrm>
            <a:off x="1715862" y="1955918"/>
            <a:ext cx="7776864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dirty="0"/>
              <a:t>1- Concepts g</a:t>
            </a:r>
            <a:r>
              <a:rPr lang="en-US" sz="2400" dirty="0" err="1"/>
              <a:t>énéraux</a:t>
            </a:r>
            <a:r>
              <a:rPr lang="en-US" sz="2400" dirty="0"/>
              <a:t> </a:t>
            </a:r>
            <a:r>
              <a:rPr lang="en-US" sz="2400" dirty="0" err="1"/>
              <a:t>sur</a:t>
            </a:r>
            <a:r>
              <a:rPr lang="en-US" sz="2400" dirty="0"/>
              <a:t> </a:t>
            </a:r>
            <a:r>
              <a:rPr lang="en-US" sz="2400" dirty="0" err="1"/>
              <a:t>l’hématopoïese</a:t>
            </a:r>
            <a:endParaRPr lang="fr-FR" sz="2400" dirty="0"/>
          </a:p>
          <a:p>
            <a:endParaRPr lang="fr-FR" sz="2400" dirty="0"/>
          </a:p>
          <a:p>
            <a:endParaRPr lang="fr-FR" sz="2400" dirty="0"/>
          </a:p>
          <a:p>
            <a:r>
              <a:rPr lang="fr-FR" sz="2400" dirty="0"/>
              <a:t>2- D</a:t>
            </a:r>
            <a:r>
              <a:rPr lang="en-US" sz="2400" dirty="0" err="1"/>
              <a:t>é</a:t>
            </a:r>
            <a:r>
              <a:rPr lang="fr-FR" sz="2400" dirty="0" err="1"/>
              <a:t>veloppement</a:t>
            </a:r>
            <a:r>
              <a:rPr lang="fr-FR" sz="2400" dirty="0"/>
              <a:t> du </a:t>
            </a:r>
            <a:r>
              <a:rPr lang="fr-FR" sz="2400" dirty="0" err="1"/>
              <a:t>syst</a:t>
            </a:r>
            <a:r>
              <a:rPr lang="en-US" sz="2400" dirty="0" err="1"/>
              <a:t>ème</a:t>
            </a:r>
            <a:r>
              <a:rPr lang="en-US" sz="2400" dirty="0"/>
              <a:t> </a:t>
            </a:r>
            <a:r>
              <a:rPr lang="fr-FR" sz="2400" dirty="0"/>
              <a:t>hématopoïétique</a:t>
            </a:r>
          </a:p>
          <a:p>
            <a:endParaRPr lang="fr-FR" sz="2400" dirty="0"/>
          </a:p>
          <a:p>
            <a:endParaRPr lang="fr-FR" sz="2400" dirty="0"/>
          </a:p>
          <a:p>
            <a:r>
              <a:rPr lang="fr-FR" sz="2400" dirty="0"/>
              <a:t>3- Macrophages tissulaires r</a:t>
            </a:r>
            <a:r>
              <a:rPr lang="en-US" sz="2400" dirty="0" err="1"/>
              <a:t>ésidents</a:t>
            </a:r>
            <a:endParaRPr lang="fr-FR" sz="2400" dirty="0"/>
          </a:p>
          <a:p>
            <a:endParaRPr lang="fr-FR" sz="2400" dirty="0"/>
          </a:p>
          <a:p>
            <a:endParaRPr lang="fr-FR" sz="2400" dirty="0"/>
          </a:p>
          <a:p>
            <a:endParaRPr lang="fr-FR" sz="2400" dirty="0"/>
          </a:p>
        </p:txBody>
      </p:sp>
      <p:sp>
        <p:nvSpPr>
          <p:cNvPr id="2" name="TextBox 1"/>
          <p:cNvSpPr txBox="1"/>
          <p:nvPr/>
        </p:nvSpPr>
        <p:spPr>
          <a:xfrm>
            <a:off x="509377" y="444843"/>
            <a:ext cx="8887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800" b="1" dirty="0" err="1">
                <a:solidFill>
                  <a:sysClr val="windowText" lastClr="000000"/>
                </a:solidFill>
              </a:rPr>
              <a:t>Comprendre</a:t>
            </a:r>
            <a:r>
              <a:rPr lang="en-US" sz="2800" b="1" dirty="0">
                <a:solidFill>
                  <a:sysClr val="windowText" lastClr="000000"/>
                </a:solidFill>
              </a:rPr>
              <a:t> </a:t>
            </a:r>
            <a:r>
              <a:rPr lang="en-US" sz="2800" b="1" dirty="0" err="1">
                <a:solidFill>
                  <a:sysClr val="windowText" lastClr="000000"/>
                </a:solidFill>
              </a:rPr>
              <a:t>l’hétérogénéité</a:t>
            </a:r>
            <a:r>
              <a:rPr lang="en-US" sz="2800" b="1" dirty="0">
                <a:solidFill>
                  <a:sysClr val="windowText" lastClr="000000"/>
                </a:solidFill>
              </a:rPr>
              <a:t> des macrophages </a:t>
            </a:r>
            <a:r>
              <a:rPr lang="en-US" sz="2800" b="1" dirty="0" err="1">
                <a:solidFill>
                  <a:sysClr val="windowText" lastClr="000000"/>
                </a:solidFill>
              </a:rPr>
              <a:t>tissulaires</a:t>
            </a:r>
            <a:endParaRPr lang="en-US" sz="2800" b="1" dirty="0">
              <a:solidFill>
                <a:sysClr val="windowText" lastClr="000000"/>
              </a:solidFill>
              <a:latin typeface="Calibri Light" panose="020F03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053950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extBox 115"/>
          <p:cNvSpPr txBox="1"/>
          <p:nvPr/>
        </p:nvSpPr>
        <p:spPr>
          <a:xfrm>
            <a:off x="5060631" y="1942094"/>
            <a:ext cx="4132073" cy="646307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marL="285750" indent="-285750">
              <a:buFont typeface="Wingdings" charset="2"/>
              <a:buChar char="Ø"/>
            </a:pPr>
            <a:r>
              <a:rPr lang="en-US" dirty="0"/>
              <a:t>Highly Phagocytic cells</a:t>
            </a:r>
          </a:p>
          <a:p>
            <a:pPr marL="285750" indent="-285750">
              <a:buFont typeface="Wingdings" charset="2"/>
              <a:buChar char="Ø"/>
            </a:pPr>
            <a:r>
              <a:rPr lang="en-US" dirty="0"/>
              <a:t>Sessile innate immune cells</a:t>
            </a:r>
          </a:p>
        </p:txBody>
      </p:sp>
      <p:grpSp>
        <p:nvGrpSpPr>
          <p:cNvPr id="178" name="Group 177"/>
          <p:cNvGrpSpPr/>
          <p:nvPr/>
        </p:nvGrpSpPr>
        <p:grpSpPr>
          <a:xfrm>
            <a:off x="962214" y="1685249"/>
            <a:ext cx="2942748" cy="1084195"/>
            <a:chOff x="6014901" y="3666882"/>
            <a:chExt cx="2942748" cy="1084195"/>
          </a:xfrm>
        </p:grpSpPr>
        <p:pic>
          <p:nvPicPr>
            <p:cNvPr id="179" name="Picture 178" descr="29-05-14_e16-5_a908_002_FL F4:80bright_TAM.tif"/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376" t="56082" r="37989" b="25579"/>
            <a:stretch/>
          </p:blipFill>
          <p:spPr>
            <a:xfrm>
              <a:off x="6014901" y="3923727"/>
              <a:ext cx="1003300" cy="825500"/>
            </a:xfrm>
            <a:prstGeom prst="rect">
              <a:avLst/>
            </a:prstGeom>
          </p:spPr>
        </p:pic>
        <p:cxnSp>
          <p:nvCxnSpPr>
            <p:cNvPr id="180" name="Straight Connector 179"/>
            <p:cNvCxnSpPr/>
            <p:nvPr/>
          </p:nvCxnSpPr>
          <p:spPr>
            <a:xfrm>
              <a:off x="6678579" y="4716850"/>
              <a:ext cx="306000" cy="0"/>
            </a:xfrm>
            <a:prstGeom prst="line">
              <a:avLst/>
            </a:prstGeom>
            <a:ln w="12700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81" name="Picture 180" descr="29-05-14_e16-5_a908_031.jpg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103956" y="3961755"/>
              <a:ext cx="866540" cy="787288"/>
            </a:xfrm>
            <a:prstGeom prst="rect">
              <a:avLst/>
            </a:prstGeom>
          </p:spPr>
        </p:pic>
        <p:cxnSp>
          <p:nvCxnSpPr>
            <p:cNvPr id="182" name="Straight Connector 181"/>
            <p:cNvCxnSpPr/>
            <p:nvPr/>
          </p:nvCxnSpPr>
          <p:spPr>
            <a:xfrm>
              <a:off x="7664863" y="4716850"/>
              <a:ext cx="273600" cy="0"/>
            </a:xfrm>
            <a:prstGeom prst="line">
              <a:avLst/>
            </a:prstGeom>
            <a:ln w="12700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83" name="Picture 182" descr="29-05-14_e16-5_a908_015.jpg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523" r="10596"/>
            <a:stretch/>
          </p:blipFill>
          <p:spPr>
            <a:xfrm>
              <a:off x="8106235" y="3984314"/>
              <a:ext cx="793755" cy="766763"/>
            </a:xfrm>
            <a:prstGeom prst="rect">
              <a:avLst/>
            </a:prstGeom>
          </p:spPr>
        </p:pic>
        <p:cxnSp>
          <p:nvCxnSpPr>
            <p:cNvPr id="184" name="Straight Connector 183"/>
            <p:cNvCxnSpPr/>
            <p:nvPr/>
          </p:nvCxnSpPr>
          <p:spPr>
            <a:xfrm>
              <a:off x="8591831" y="4716850"/>
              <a:ext cx="273600" cy="0"/>
            </a:xfrm>
            <a:prstGeom prst="line">
              <a:avLst/>
            </a:prstGeom>
            <a:ln w="12700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Rectangle 184"/>
            <p:cNvSpPr/>
            <p:nvPr/>
          </p:nvSpPr>
          <p:spPr>
            <a:xfrm>
              <a:off x="6027589" y="3666882"/>
              <a:ext cx="98845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Liver</a:t>
              </a:r>
              <a:endParaRPr lang="en-GB" sz="1200" baseline="30000" dirty="0">
                <a:solidFill>
                  <a:prstClr val="black"/>
                </a:solidFill>
                <a:cs typeface="Arial"/>
              </a:endParaRPr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7080916" y="3666882"/>
              <a:ext cx="98845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Lung</a:t>
              </a:r>
              <a:endParaRPr lang="en-GB" sz="1200" baseline="30000" dirty="0">
                <a:solidFill>
                  <a:prstClr val="black"/>
                </a:solidFill>
                <a:cs typeface="Arial"/>
              </a:endParaRPr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8048229" y="3666882"/>
              <a:ext cx="90942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Skin</a:t>
              </a:r>
              <a:endParaRPr lang="en-GB" sz="1200" baseline="30000" dirty="0">
                <a:solidFill>
                  <a:prstClr val="black"/>
                </a:solidFill>
                <a:cs typeface="Arial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043277" y="1316660"/>
            <a:ext cx="76007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Phagocytes described by Ellie Metchnikoff at the end of 19</a:t>
            </a:r>
            <a:r>
              <a:rPr lang="en-GB" baseline="30000" dirty="0"/>
              <a:t>th</a:t>
            </a:r>
            <a:r>
              <a:rPr lang="en-GB" dirty="0"/>
              <a:t> century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4576542" y="2938511"/>
            <a:ext cx="4839128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u="sng" dirty="0"/>
              <a:t>Organ		Cell type			</a:t>
            </a:r>
          </a:p>
          <a:p>
            <a:r>
              <a:rPr lang="en-GB" dirty="0"/>
              <a:t>Brain		Microglia</a:t>
            </a:r>
          </a:p>
          <a:p>
            <a:r>
              <a:rPr lang="en-GB" dirty="0"/>
              <a:t>Epidermis	Langerhans cells</a:t>
            </a:r>
          </a:p>
          <a:p>
            <a:r>
              <a:rPr lang="en-GB" dirty="0"/>
              <a:t>Liver		</a:t>
            </a:r>
            <a:r>
              <a:rPr lang="en-GB" dirty="0" err="1"/>
              <a:t>Kupffer</a:t>
            </a:r>
            <a:r>
              <a:rPr lang="en-GB" dirty="0"/>
              <a:t> cells</a:t>
            </a:r>
          </a:p>
          <a:p>
            <a:r>
              <a:rPr lang="en-GB" dirty="0"/>
              <a:t>Spleen		Red pulp macrophages</a:t>
            </a:r>
          </a:p>
          <a:p>
            <a:r>
              <a:rPr lang="en-GB" dirty="0"/>
              <a:t>Lung		Alveolar macrophages</a:t>
            </a:r>
          </a:p>
          <a:p>
            <a:r>
              <a:rPr lang="en-GB" dirty="0"/>
              <a:t>…</a:t>
            </a:r>
          </a:p>
          <a:p>
            <a:endParaRPr lang="en-GB" dirty="0"/>
          </a:p>
        </p:txBody>
      </p:sp>
      <p:pic>
        <p:nvPicPr>
          <p:cNvPr id="2" name="GFPhigh Phagocytosis assay E165 CX3CR1gfp 15082011.mo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74902" y="2959243"/>
            <a:ext cx="2952000" cy="2830146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656686" y="396394"/>
            <a:ext cx="8592628" cy="369332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GB" sz="2400" b="1" dirty="0">
                <a:latin typeface="Calibri"/>
                <a:cs typeface="Calibri"/>
              </a:rPr>
              <a:t>D</a:t>
            </a:r>
            <a:r>
              <a:rPr lang="en-US" sz="2400" b="1" dirty="0" err="1">
                <a:latin typeface="Calibri"/>
                <a:cs typeface="Calibri"/>
              </a:rPr>
              <a:t>éfinition</a:t>
            </a:r>
            <a:r>
              <a:rPr lang="en-US" sz="2400" b="1" dirty="0">
                <a:latin typeface="Calibri"/>
                <a:cs typeface="Calibri"/>
              </a:rPr>
              <a:t> d’un macrophage </a:t>
            </a:r>
            <a:r>
              <a:rPr lang="en-US" sz="2400" b="1" dirty="0" err="1">
                <a:latin typeface="Calibri"/>
                <a:cs typeface="Calibri"/>
              </a:rPr>
              <a:t>tissulaire</a:t>
            </a:r>
            <a:r>
              <a:rPr lang="en-US" sz="2400" b="1" dirty="0">
                <a:latin typeface="Calibri"/>
                <a:cs typeface="Calibri"/>
              </a:rPr>
              <a:t> </a:t>
            </a:r>
            <a:r>
              <a:rPr lang="en-US" sz="2400" b="1" dirty="0" err="1">
                <a:latin typeface="Calibri"/>
                <a:cs typeface="Calibri"/>
              </a:rPr>
              <a:t>résident</a:t>
            </a:r>
            <a:endParaRPr lang="en-GB" sz="2400" dirty="0"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75848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13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extBox 115"/>
          <p:cNvSpPr txBox="1"/>
          <p:nvPr/>
        </p:nvSpPr>
        <p:spPr>
          <a:xfrm>
            <a:off x="5060631" y="1942094"/>
            <a:ext cx="4132073" cy="646307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marL="285750" indent="-285750">
              <a:buFont typeface="Wingdings" charset="2"/>
              <a:buChar char="Ø"/>
            </a:pPr>
            <a:r>
              <a:rPr lang="en-US" dirty="0"/>
              <a:t>Highly Phagocytic cells</a:t>
            </a:r>
          </a:p>
          <a:p>
            <a:pPr marL="285750" indent="-285750">
              <a:buFont typeface="Wingdings" charset="2"/>
              <a:buChar char="Ø"/>
            </a:pPr>
            <a:r>
              <a:rPr lang="en-US" dirty="0"/>
              <a:t>Sessile innate immune cells</a:t>
            </a:r>
          </a:p>
        </p:txBody>
      </p:sp>
      <p:grpSp>
        <p:nvGrpSpPr>
          <p:cNvPr id="178" name="Group 177"/>
          <p:cNvGrpSpPr/>
          <p:nvPr/>
        </p:nvGrpSpPr>
        <p:grpSpPr>
          <a:xfrm>
            <a:off x="962214" y="1685249"/>
            <a:ext cx="2942748" cy="1084195"/>
            <a:chOff x="6014901" y="3666882"/>
            <a:chExt cx="2942748" cy="1084195"/>
          </a:xfrm>
        </p:grpSpPr>
        <p:pic>
          <p:nvPicPr>
            <p:cNvPr id="179" name="Picture 178" descr="29-05-14_e16-5_a908_002_FL F4:80bright_TAM.tif"/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376" t="56082" r="37989" b="25579"/>
            <a:stretch/>
          </p:blipFill>
          <p:spPr>
            <a:xfrm>
              <a:off x="6014901" y="3923727"/>
              <a:ext cx="1003300" cy="825500"/>
            </a:xfrm>
            <a:prstGeom prst="rect">
              <a:avLst/>
            </a:prstGeom>
          </p:spPr>
        </p:pic>
        <p:cxnSp>
          <p:nvCxnSpPr>
            <p:cNvPr id="180" name="Straight Connector 179"/>
            <p:cNvCxnSpPr/>
            <p:nvPr/>
          </p:nvCxnSpPr>
          <p:spPr>
            <a:xfrm>
              <a:off x="6678579" y="4716850"/>
              <a:ext cx="306000" cy="0"/>
            </a:xfrm>
            <a:prstGeom prst="line">
              <a:avLst/>
            </a:prstGeom>
            <a:ln w="12700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81" name="Picture 180" descr="29-05-14_e16-5_a908_031.jpg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103956" y="3961755"/>
              <a:ext cx="866540" cy="787288"/>
            </a:xfrm>
            <a:prstGeom prst="rect">
              <a:avLst/>
            </a:prstGeom>
          </p:spPr>
        </p:pic>
        <p:cxnSp>
          <p:nvCxnSpPr>
            <p:cNvPr id="182" name="Straight Connector 181"/>
            <p:cNvCxnSpPr/>
            <p:nvPr/>
          </p:nvCxnSpPr>
          <p:spPr>
            <a:xfrm>
              <a:off x="7664863" y="4716850"/>
              <a:ext cx="273600" cy="0"/>
            </a:xfrm>
            <a:prstGeom prst="line">
              <a:avLst/>
            </a:prstGeom>
            <a:ln w="12700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83" name="Picture 182" descr="29-05-14_e16-5_a908_015.jpg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523" r="10596"/>
            <a:stretch/>
          </p:blipFill>
          <p:spPr>
            <a:xfrm>
              <a:off x="8106235" y="3984314"/>
              <a:ext cx="793755" cy="766763"/>
            </a:xfrm>
            <a:prstGeom prst="rect">
              <a:avLst/>
            </a:prstGeom>
          </p:spPr>
        </p:pic>
        <p:cxnSp>
          <p:nvCxnSpPr>
            <p:cNvPr id="184" name="Straight Connector 183"/>
            <p:cNvCxnSpPr/>
            <p:nvPr/>
          </p:nvCxnSpPr>
          <p:spPr>
            <a:xfrm>
              <a:off x="8591831" y="4716850"/>
              <a:ext cx="273600" cy="0"/>
            </a:xfrm>
            <a:prstGeom prst="line">
              <a:avLst/>
            </a:prstGeom>
            <a:ln w="12700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Rectangle 184"/>
            <p:cNvSpPr/>
            <p:nvPr/>
          </p:nvSpPr>
          <p:spPr>
            <a:xfrm>
              <a:off x="6027589" y="3666882"/>
              <a:ext cx="98845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Liver</a:t>
              </a:r>
              <a:endParaRPr lang="en-GB" sz="1200" baseline="30000" dirty="0">
                <a:solidFill>
                  <a:prstClr val="black"/>
                </a:solidFill>
                <a:cs typeface="Arial"/>
              </a:endParaRPr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7080916" y="3666882"/>
              <a:ext cx="98845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Lung</a:t>
              </a:r>
              <a:endParaRPr lang="en-GB" sz="1200" baseline="30000" dirty="0">
                <a:solidFill>
                  <a:prstClr val="black"/>
                </a:solidFill>
                <a:cs typeface="Arial"/>
              </a:endParaRPr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8048229" y="3666882"/>
              <a:ext cx="90942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Skin</a:t>
              </a:r>
              <a:endParaRPr lang="en-GB" sz="1200" baseline="30000" dirty="0">
                <a:solidFill>
                  <a:prstClr val="black"/>
                </a:solidFill>
                <a:cs typeface="Arial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043277" y="1316660"/>
            <a:ext cx="76007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Phagocytes described by Ellie Metchnikoff at the end of 19</a:t>
            </a:r>
            <a:r>
              <a:rPr lang="en-GB" baseline="30000" dirty="0"/>
              <a:t>th</a:t>
            </a:r>
            <a:r>
              <a:rPr lang="en-GB" dirty="0"/>
              <a:t> century</a:t>
            </a:r>
          </a:p>
        </p:txBody>
      </p:sp>
      <p:pic>
        <p:nvPicPr>
          <p:cNvPr id="2" name="GFPhigh Phagocytosis assay E165 CX3CR1gfp 15082011.mo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74902" y="2959243"/>
            <a:ext cx="2952000" cy="2830146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656686" y="396394"/>
            <a:ext cx="8592628" cy="369332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GB" sz="2400" b="1" dirty="0">
                <a:latin typeface="Calibri"/>
                <a:cs typeface="Calibri"/>
              </a:rPr>
              <a:t>D</a:t>
            </a:r>
            <a:r>
              <a:rPr lang="en-US" sz="2400" b="1" dirty="0" err="1">
                <a:latin typeface="Calibri"/>
                <a:cs typeface="Calibri"/>
              </a:rPr>
              <a:t>éfinition</a:t>
            </a:r>
            <a:r>
              <a:rPr lang="en-US" sz="2400" b="1" dirty="0">
                <a:latin typeface="Calibri"/>
                <a:cs typeface="Calibri"/>
              </a:rPr>
              <a:t> d’un macrophage </a:t>
            </a:r>
            <a:r>
              <a:rPr lang="en-US" sz="2400" b="1" dirty="0" err="1">
                <a:latin typeface="Calibri"/>
                <a:cs typeface="Calibri"/>
              </a:rPr>
              <a:t>tissulaire</a:t>
            </a:r>
            <a:r>
              <a:rPr lang="en-US" sz="2400" b="1" dirty="0">
                <a:latin typeface="Calibri"/>
                <a:cs typeface="Calibri"/>
              </a:rPr>
              <a:t> </a:t>
            </a:r>
            <a:r>
              <a:rPr lang="en-US" sz="2400" b="1" dirty="0" err="1">
                <a:latin typeface="Calibri"/>
                <a:cs typeface="Calibri"/>
              </a:rPr>
              <a:t>résident</a:t>
            </a:r>
            <a:endParaRPr lang="en-GB" sz="2400" dirty="0">
              <a:latin typeface="Calibri"/>
              <a:cs typeface="Calibri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4268788" y="2735217"/>
            <a:ext cx="5911019" cy="4024216"/>
            <a:chOff x="0" y="3258"/>
            <a:chExt cx="5911019" cy="4024216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10"/>
            <a:srcRect l="15410"/>
            <a:stretch/>
          </p:blipFill>
          <p:spPr>
            <a:xfrm>
              <a:off x="31746" y="3258"/>
              <a:ext cx="2997736" cy="2140477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061934" y="3258"/>
              <a:ext cx="2385798" cy="2146368"/>
            </a:xfrm>
            <a:prstGeom prst="rect">
              <a:avLst/>
            </a:prstGeom>
          </p:spPr>
        </p:pic>
        <p:pic>
          <p:nvPicPr>
            <p:cNvPr id="20" name="Picture 19"/>
            <p:cNvPicPr>
              <a:picLocks/>
            </p:cNvPicPr>
            <p:nvPr/>
          </p:nvPicPr>
          <p:blipFill rotWithShape="1">
            <a:blip r:embed="rId12"/>
            <a:srcRect l="10561" t="-1" r="5848" b="56689"/>
            <a:stretch/>
          </p:blipFill>
          <p:spPr>
            <a:xfrm>
              <a:off x="36512" y="2159828"/>
              <a:ext cx="2995613" cy="1867646"/>
            </a:xfrm>
            <a:prstGeom prst="rect">
              <a:avLst/>
            </a:prstGeom>
          </p:spPr>
        </p:pic>
        <p:sp>
          <p:nvSpPr>
            <p:cNvPr id="21" name="TextBox 20"/>
            <p:cNvSpPr txBox="1"/>
            <p:nvPr/>
          </p:nvSpPr>
          <p:spPr>
            <a:xfrm>
              <a:off x="0" y="2175919"/>
              <a:ext cx="63427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>
                  <a:solidFill>
                    <a:schemeClr val="bg1"/>
                  </a:solidFill>
                </a:rPr>
                <a:t>Liver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097182" y="19350"/>
              <a:ext cx="11208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>
                  <a:solidFill>
                    <a:schemeClr val="bg1"/>
                  </a:solidFill>
                </a:rPr>
                <a:t>Epidermis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0" y="19350"/>
              <a:ext cx="7853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>
                  <a:solidFill>
                    <a:schemeClr val="bg1"/>
                  </a:solidFill>
                </a:rPr>
                <a:t>Retina</a:t>
              </a:r>
            </a:p>
          </p:txBody>
        </p:sp>
        <p:cxnSp>
          <p:nvCxnSpPr>
            <p:cNvPr id="24" name="Straight Connector 23"/>
            <p:cNvCxnSpPr/>
            <p:nvPr/>
          </p:nvCxnSpPr>
          <p:spPr>
            <a:xfrm>
              <a:off x="5911019" y="3258"/>
              <a:ext cx="0" cy="2148563"/>
            </a:xfrm>
            <a:prstGeom prst="line">
              <a:avLst/>
            </a:prstGeom>
            <a:ln>
              <a:solidFill>
                <a:srgbClr val="FFFFFF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85465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13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/>
          <p:cNvSpPr/>
          <p:nvPr/>
        </p:nvSpPr>
        <p:spPr>
          <a:xfrm>
            <a:off x="381002" y="5040"/>
            <a:ext cx="9143999" cy="830987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fr-FR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Ontogenèse du système des phagocytes mononucléaires: cellules tissulaires résidentes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014564" y="4278715"/>
            <a:ext cx="3346502" cy="2305505"/>
            <a:chOff x="5633564" y="3699594"/>
            <a:chExt cx="3346502" cy="2305505"/>
          </a:xfrm>
        </p:grpSpPr>
        <p:grpSp>
          <p:nvGrpSpPr>
            <p:cNvPr id="927" name="Group 51"/>
            <p:cNvGrpSpPr>
              <a:grpSpLocks/>
            </p:cNvGrpSpPr>
            <p:nvPr/>
          </p:nvGrpSpPr>
          <p:grpSpPr bwMode="auto">
            <a:xfrm>
              <a:off x="5633564" y="4336463"/>
              <a:ext cx="1595437" cy="1084263"/>
              <a:chOff x="4525" y="1930"/>
              <a:chExt cx="1005" cy="683"/>
            </a:xfrm>
          </p:grpSpPr>
          <p:sp>
            <p:nvSpPr>
              <p:cNvPr id="92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87" name="Group 51"/>
            <p:cNvGrpSpPr>
              <a:grpSpLocks/>
            </p:cNvGrpSpPr>
            <p:nvPr/>
          </p:nvGrpSpPr>
          <p:grpSpPr bwMode="auto">
            <a:xfrm>
              <a:off x="6522109" y="4920836"/>
              <a:ext cx="1595437" cy="1084263"/>
              <a:chOff x="4525" y="1930"/>
              <a:chExt cx="1005" cy="683"/>
            </a:xfrm>
          </p:grpSpPr>
          <p:sp>
            <p:nvSpPr>
              <p:cNvPr id="88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67" name="Group 51"/>
            <p:cNvGrpSpPr>
              <a:grpSpLocks/>
            </p:cNvGrpSpPr>
            <p:nvPr/>
          </p:nvGrpSpPr>
          <p:grpSpPr bwMode="auto">
            <a:xfrm>
              <a:off x="7384629" y="4223041"/>
              <a:ext cx="1595437" cy="1084263"/>
              <a:chOff x="4525" y="1930"/>
              <a:chExt cx="1005" cy="683"/>
            </a:xfrm>
          </p:grpSpPr>
          <p:sp>
            <p:nvSpPr>
              <p:cNvPr id="86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07" name="Group 51"/>
            <p:cNvGrpSpPr>
              <a:grpSpLocks/>
            </p:cNvGrpSpPr>
            <p:nvPr/>
          </p:nvGrpSpPr>
          <p:grpSpPr bwMode="auto">
            <a:xfrm>
              <a:off x="6791192" y="3699594"/>
              <a:ext cx="1595437" cy="1084263"/>
              <a:chOff x="4525" y="1930"/>
              <a:chExt cx="1005" cy="683"/>
            </a:xfrm>
          </p:grpSpPr>
          <p:sp>
            <p:nvSpPr>
              <p:cNvPr id="90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2" name="TextBox 121"/>
            <p:cNvSpPr txBox="1"/>
            <p:nvPr/>
          </p:nvSpPr>
          <p:spPr>
            <a:xfrm>
              <a:off x="6294052" y="4215999"/>
              <a:ext cx="2009245" cy="1200318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Resident</a:t>
              </a:r>
            </a:p>
            <a:p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tissue macrophages </a:t>
              </a:r>
            </a:p>
          </p:txBody>
        </p:sp>
      </p:grpSp>
      <p:cxnSp>
        <p:nvCxnSpPr>
          <p:cNvPr id="695" name="Straight Arrow Connector 694"/>
          <p:cNvCxnSpPr/>
          <p:nvPr/>
        </p:nvCxnSpPr>
        <p:spPr>
          <a:xfrm>
            <a:off x="6668051" y="3636844"/>
            <a:ext cx="304824" cy="864121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05" name="Group 404"/>
          <p:cNvGrpSpPr/>
          <p:nvPr/>
        </p:nvGrpSpPr>
        <p:grpSpPr>
          <a:xfrm>
            <a:off x="473243" y="626539"/>
            <a:ext cx="9438558" cy="3013528"/>
            <a:chOff x="92243" y="626539"/>
            <a:chExt cx="9438558" cy="3013528"/>
          </a:xfrm>
        </p:grpSpPr>
        <p:pic>
          <p:nvPicPr>
            <p:cNvPr id="406" name="Picture 2217" descr="Imag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7721"/>
            <a:stretch>
              <a:fillRect/>
            </a:stretch>
          </p:blipFill>
          <p:spPr bwMode="auto">
            <a:xfrm>
              <a:off x="92243" y="902069"/>
              <a:ext cx="862012" cy="148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7" name="Group 24"/>
            <p:cNvGrpSpPr>
              <a:grpSpLocks noChangeAspect="1"/>
            </p:cNvGrpSpPr>
            <p:nvPr/>
          </p:nvGrpSpPr>
          <p:grpSpPr bwMode="auto">
            <a:xfrm rot="16200000">
              <a:off x="5456571" y="2348281"/>
              <a:ext cx="540000" cy="672985"/>
              <a:chOff x="519" y="795"/>
              <a:chExt cx="670" cy="835"/>
            </a:xfrm>
          </p:grpSpPr>
          <p:sp>
            <p:nvSpPr>
              <p:cNvPr id="1046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47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48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49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50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51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52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53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54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55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8" name="TextBox 407"/>
            <p:cNvSpPr txBox="1"/>
            <p:nvPr/>
          </p:nvSpPr>
          <p:spPr>
            <a:xfrm>
              <a:off x="7756641" y="2376993"/>
              <a:ext cx="1774160" cy="751854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GB" sz="1400" dirty="0">
                  <a:solidFill>
                    <a:srgbClr val="000000"/>
                  </a:solidFill>
                  <a:cs typeface="Arial"/>
                </a:rPr>
                <a:t>Inflammatory macrophages </a:t>
              </a:r>
            </a:p>
            <a:p>
              <a:r>
                <a:rPr lang="en-GB" sz="1400" dirty="0">
                  <a:solidFill>
                    <a:srgbClr val="000000"/>
                  </a:solidFill>
                  <a:cs typeface="Arial"/>
                </a:rPr>
                <a:t>and DCs </a:t>
              </a:r>
              <a:r>
                <a:rPr lang="en-GB" sz="1400" b="1" dirty="0">
                  <a:solidFill>
                    <a:srgbClr val="000000"/>
                  </a:solidFill>
                  <a:cs typeface="Arial"/>
                </a:rPr>
                <a:t>  </a:t>
              </a:r>
            </a:p>
          </p:txBody>
        </p:sp>
        <p:grpSp>
          <p:nvGrpSpPr>
            <p:cNvPr id="409" name="Group 408"/>
            <p:cNvGrpSpPr/>
            <p:nvPr/>
          </p:nvGrpSpPr>
          <p:grpSpPr>
            <a:xfrm>
              <a:off x="467181" y="759829"/>
              <a:ext cx="6906657" cy="2469334"/>
              <a:chOff x="-116805" y="2258294"/>
              <a:chExt cx="6906657" cy="2469334"/>
            </a:xfrm>
          </p:grpSpPr>
          <p:sp>
            <p:nvSpPr>
              <p:cNvPr id="1026" name="Off-page Connector 1025"/>
              <p:cNvSpPr/>
              <p:nvPr/>
            </p:nvSpPr>
            <p:spPr>
              <a:xfrm rot="5400000">
                <a:off x="645973" y="1709067"/>
                <a:ext cx="2255783" cy="3781339"/>
              </a:xfrm>
              <a:prstGeom prst="flowChartOffpageConnector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vert="vert270" lIns="90440" tIns="45222" rIns="90440" bIns="45222" anchor="ctr"/>
              <a:lstStyle/>
              <a:p>
                <a:pPr algn="ctr" defTabSz="452326">
                  <a:defRPr/>
                </a:pPr>
                <a:endParaRPr lang="en-US" sz="28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7" name="TextBox 1026"/>
              <p:cNvSpPr txBox="1"/>
              <p:nvPr/>
            </p:nvSpPr>
            <p:spPr>
              <a:xfrm>
                <a:off x="319006" y="3907684"/>
                <a:ext cx="628876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HSPC</a:t>
                </a:r>
              </a:p>
            </p:txBody>
          </p:sp>
          <p:sp>
            <p:nvSpPr>
              <p:cNvPr id="1028" name="TextBox 1027"/>
              <p:cNvSpPr txBox="1"/>
              <p:nvPr/>
            </p:nvSpPr>
            <p:spPr>
              <a:xfrm>
                <a:off x="1103033" y="3000326"/>
                <a:ext cx="1056677" cy="523210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Myeloid</a:t>
                </a:r>
              </a:p>
              <a:p>
                <a:pPr algn="ctr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Progenitors</a:t>
                </a:r>
              </a:p>
            </p:txBody>
          </p:sp>
          <p:sp>
            <p:nvSpPr>
              <p:cNvPr id="1029" name="TextBox 1028"/>
              <p:cNvSpPr txBox="1"/>
              <p:nvPr/>
            </p:nvSpPr>
            <p:spPr>
              <a:xfrm>
                <a:off x="2100018" y="3360339"/>
                <a:ext cx="602527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srgbClr val="FFFFFF"/>
                    </a:solidFill>
                    <a:cs typeface="Arial"/>
                  </a:rPr>
                  <a:t>MDP</a:t>
                </a:r>
              </a:p>
            </p:txBody>
          </p:sp>
          <p:sp>
            <p:nvSpPr>
              <p:cNvPr id="1030" name="TextBox 1029"/>
              <p:cNvSpPr txBox="1"/>
              <p:nvPr/>
            </p:nvSpPr>
            <p:spPr>
              <a:xfrm>
                <a:off x="2283284" y="2727495"/>
                <a:ext cx="531794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CDP</a:t>
                </a:r>
              </a:p>
            </p:txBody>
          </p:sp>
          <p:cxnSp>
            <p:nvCxnSpPr>
              <p:cNvPr id="1031" name="Straight Arrow Connector 1030"/>
              <p:cNvCxnSpPr/>
              <p:nvPr/>
            </p:nvCxnSpPr>
            <p:spPr>
              <a:xfrm>
                <a:off x="1924624" y="3795935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2" name="Straight Arrow Connector 1031"/>
              <p:cNvCxnSpPr/>
              <p:nvPr/>
            </p:nvCxnSpPr>
            <p:spPr>
              <a:xfrm rot="10800000" flipH="1">
                <a:off x="2866283" y="3166633"/>
                <a:ext cx="85974" cy="28080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3" name="TextBox 1032"/>
              <p:cNvSpPr txBox="1"/>
              <p:nvPr/>
            </p:nvSpPr>
            <p:spPr>
              <a:xfrm>
                <a:off x="6310256" y="2936574"/>
                <a:ext cx="47959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400" b="1" dirty="0" err="1">
                    <a:solidFill>
                      <a:srgbClr val="000000"/>
                    </a:solidFill>
                    <a:cs typeface="Arial"/>
                  </a:rPr>
                  <a:t>cDC</a:t>
                </a:r>
                <a:endParaRPr lang="en-GB" sz="1400" b="1" dirty="0">
                  <a:solidFill>
                    <a:srgbClr val="000000"/>
                  </a:solidFill>
                  <a:cs typeface="Arial"/>
                </a:endParaRPr>
              </a:p>
            </p:txBody>
          </p:sp>
          <p:cxnSp>
            <p:nvCxnSpPr>
              <p:cNvPr id="1034" name="Straight Arrow Connector 1033"/>
              <p:cNvCxnSpPr/>
              <p:nvPr/>
            </p:nvCxnSpPr>
            <p:spPr>
              <a:xfrm flipV="1">
                <a:off x="3387808" y="2471844"/>
                <a:ext cx="1986371" cy="465857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5" name="Straight Arrow Connector 1034"/>
              <p:cNvCxnSpPr/>
              <p:nvPr/>
            </p:nvCxnSpPr>
            <p:spPr>
              <a:xfrm>
                <a:off x="3387808" y="3033781"/>
                <a:ext cx="2011118" cy="204376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6" name="Straight Arrow Connector 1035"/>
              <p:cNvCxnSpPr/>
              <p:nvPr/>
            </p:nvCxnSpPr>
            <p:spPr>
              <a:xfrm>
                <a:off x="832877" y="3754213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sysDash"/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7" name="TextBox 106"/>
              <p:cNvSpPr txBox="1"/>
              <p:nvPr/>
            </p:nvSpPr>
            <p:spPr>
              <a:xfrm>
                <a:off x="2919531" y="3212371"/>
                <a:ext cx="473034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FLT3</a:t>
                </a:r>
              </a:p>
            </p:txBody>
          </p:sp>
          <p:sp>
            <p:nvSpPr>
              <p:cNvPr id="1038" name="TextBox 106"/>
              <p:cNvSpPr txBox="1"/>
              <p:nvPr/>
            </p:nvSpPr>
            <p:spPr>
              <a:xfrm>
                <a:off x="2602040" y="4047210"/>
                <a:ext cx="582188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039" name="Rectangle 1038"/>
              <p:cNvSpPr/>
              <p:nvPr/>
            </p:nvSpPr>
            <p:spPr>
              <a:xfrm>
                <a:off x="779398" y="2405462"/>
                <a:ext cx="1475863" cy="369322"/>
              </a:xfrm>
              <a:prstGeom prst="rect">
                <a:avLst/>
              </a:prstGeom>
            </p:spPr>
            <p:txBody>
              <a:bodyPr wrap="none" lIns="91429" tIns="45715" rIns="91429" bIns="45715">
                <a:spAutoFit/>
              </a:bodyPr>
              <a:lstStyle/>
              <a:p>
                <a:pPr algn="ctr" defTabSz="452326">
                  <a:defRPr/>
                </a:pPr>
                <a:r>
                  <a:rPr lang="en-US" dirty="0">
                    <a:solidFill>
                      <a:prstClr val="black"/>
                    </a:solidFill>
                  </a:rPr>
                  <a:t>Bone Marrow</a:t>
                </a:r>
              </a:p>
            </p:txBody>
          </p:sp>
          <p:sp>
            <p:nvSpPr>
              <p:cNvPr id="1040" name="Flèche en arc 34"/>
              <p:cNvSpPr/>
              <p:nvPr/>
            </p:nvSpPr>
            <p:spPr>
              <a:xfrm rot="16738904">
                <a:off x="245199" y="2865888"/>
                <a:ext cx="722371" cy="728060"/>
              </a:xfrm>
              <a:prstGeom prst="circularArrow">
                <a:avLst>
                  <a:gd name="adj1" fmla="val 0"/>
                  <a:gd name="adj2" fmla="val 1142319"/>
                  <a:gd name="adj3" fmla="val 7601505"/>
                  <a:gd name="adj4" fmla="val 10800000"/>
                  <a:gd name="adj5" fmla="val 12500"/>
                </a:avLst>
              </a:prstGeom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29" tIns="45715" rIns="91429" bIns="45715" rtlCol="0" anchor="ctr"/>
              <a:lstStyle/>
              <a:p>
                <a:pPr algn="ctr"/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1" name="TextBox 106"/>
              <p:cNvSpPr txBox="1"/>
              <p:nvPr/>
            </p:nvSpPr>
            <p:spPr>
              <a:xfrm>
                <a:off x="1063695" y="4006230"/>
                <a:ext cx="574098" cy="461655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Flt3</a:t>
                </a:r>
              </a:p>
              <a:p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042" name="TextBox 106"/>
              <p:cNvSpPr txBox="1"/>
              <p:nvPr/>
            </p:nvSpPr>
            <p:spPr>
              <a:xfrm>
                <a:off x="363596" y="3012750"/>
                <a:ext cx="51165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400" i="1" dirty="0" err="1">
                    <a:solidFill>
                      <a:prstClr val="white"/>
                    </a:solidFill>
                    <a:cs typeface="Arial"/>
                  </a:rPr>
                  <a:t>Myb</a:t>
                </a:r>
                <a:endParaRPr lang="en-GB" sz="1400" i="1" dirty="0">
                  <a:solidFill>
                    <a:prstClr val="white"/>
                  </a:solidFill>
                  <a:cs typeface="Arial"/>
                </a:endParaRPr>
              </a:p>
            </p:txBody>
          </p:sp>
          <p:sp>
            <p:nvSpPr>
              <p:cNvPr id="1043" name="TextBox 1042"/>
              <p:cNvSpPr txBox="1"/>
              <p:nvPr/>
            </p:nvSpPr>
            <p:spPr>
              <a:xfrm>
                <a:off x="3858084" y="2745282"/>
                <a:ext cx="1384992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Dendritic cells</a:t>
                </a:r>
              </a:p>
            </p:txBody>
          </p:sp>
          <p:sp>
            <p:nvSpPr>
              <p:cNvPr id="1044" name="TextBox 106"/>
              <p:cNvSpPr txBox="1"/>
              <p:nvPr/>
            </p:nvSpPr>
            <p:spPr>
              <a:xfrm>
                <a:off x="2448105" y="4212348"/>
                <a:ext cx="761725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400" b="1" dirty="0">
                    <a:solidFill>
                      <a:srgbClr val="00FF00"/>
                    </a:solidFill>
                    <a:cs typeface="Arial"/>
                  </a:rPr>
                  <a:t>CX3CR1</a:t>
                </a:r>
              </a:p>
            </p:txBody>
          </p:sp>
          <p:sp>
            <p:nvSpPr>
              <p:cNvPr id="1045" name="TextBox 1044"/>
              <p:cNvSpPr txBox="1"/>
              <p:nvPr/>
            </p:nvSpPr>
            <p:spPr>
              <a:xfrm>
                <a:off x="6171706" y="2258294"/>
                <a:ext cx="569364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PDCs</a:t>
                </a:r>
              </a:p>
            </p:txBody>
          </p:sp>
        </p:grpSp>
        <p:grpSp>
          <p:nvGrpSpPr>
            <p:cNvPr id="410" name="Group 409"/>
            <p:cNvGrpSpPr/>
            <p:nvPr/>
          </p:nvGrpSpPr>
          <p:grpSpPr>
            <a:xfrm>
              <a:off x="3780067" y="2074852"/>
              <a:ext cx="4713242" cy="1529743"/>
              <a:chOff x="2912817" y="3726272"/>
              <a:chExt cx="4713242" cy="1529743"/>
            </a:xfrm>
          </p:grpSpPr>
          <p:sp>
            <p:nvSpPr>
              <p:cNvPr id="1018" name="TextBox 1017"/>
              <p:cNvSpPr txBox="1"/>
              <p:nvPr/>
            </p:nvSpPr>
            <p:spPr>
              <a:xfrm>
                <a:off x="5163016" y="4099873"/>
                <a:ext cx="147373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Inflammatory monocytes</a:t>
                </a:r>
              </a:p>
            </p:txBody>
          </p:sp>
          <p:cxnSp>
            <p:nvCxnSpPr>
              <p:cNvPr id="1019" name="Straight Arrow Connector 1018"/>
              <p:cNvCxnSpPr/>
              <p:nvPr/>
            </p:nvCxnSpPr>
            <p:spPr>
              <a:xfrm flipV="1">
                <a:off x="6437012" y="4391914"/>
                <a:ext cx="474458" cy="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0" name="TextBox 1019"/>
              <p:cNvSpPr txBox="1"/>
              <p:nvPr/>
            </p:nvSpPr>
            <p:spPr>
              <a:xfrm>
                <a:off x="5106952" y="4948238"/>
                <a:ext cx="251910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dirty="0">
                    <a:solidFill>
                      <a:srgbClr val="000000"/>
                    </a:solidFill>
                    <a:cs typeface="Arial"/>
                  </a:rPr>
                  <a:t>‘Patrolling’ monocytes</a:t>
                </a:r>
              </a:p>
            </p:txBody>
          </p:sp>
          <p:cxnSp>
            <p:nvCxnSpPr>
              <p:cNvPr id="1021" name="Straight Arrow Connector 1020"/>
              <p:cNvCxnSpPr/>
              <p:nvPr/>
            </p:nvCxnSpPr>
            <p:spPr>
              <a:xfrm>
                <a:off x="2912817" y="3865224"/>
                <a:ext cx="1600072" cy="416804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2" name="TextBox 1021"/>
              <p:cNvSpPr txBox="1"/>
              <p:nvPr/>
            </p:nvSpPr>
            <p:spPr>
              <a:xfrm>
                <a:off x="4665262" y="3777702"/>
                <a:ext cx="59503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+</a:t>
                </a:r>
              </a:p>
            </p:txBody>
          </p:sp>
          <p:sp>
            <p:nvSpPr>
              <p:cNvPr id="1023" name="TextBox 1022"/>
              <p:cNvSpPr txBox="1"/>
              <p:nvPr/>
            </p:nvSpPr>
            <p:spPr>
              <a:xfrm>
                <a:off x="3404955" y="3726272"/>
                <a:ext cx="113364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Monocytes</a:t>
                </a:r>
              </a:p>
            </p:txBody>
          </p:sp>
          <p:sp>
            <p:nvSpPr>
              <p:cNvPr id="1024" name="TextBox 1023"/>
              <p:cNvSpPr txBox="1"/>
              <p:nvPr/>
            </p:nvSpPr>
            <p:spPr>
              <a:xfrm>
                <a:off x="5152570" y="4767871"/>
                <a:ext cx="114419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low</a:t>
                </a:r>
              </a:p>
            </p:txBody>
          </p:sp>
          <p:cxnSp>
            <p:nvCxnSpPr>
              <p:cNvPr id="1025" name="Straight Arrow Connector 1024"/>
              <p:cNvCxnSpPr/>
              <p:nvPr/>
            </p:nvCxnSpPr>
            <p:spPr>
              <a:xfrm>
                <a:off x="2932396" y="4016687"/>
                <a:ext cx="1396823" cy="872026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1" name="Group 24"/>
            <p:cNvGrpSpPr>
              <a:grpSpLocks noChangeAspect="1"/>
            </p:cNvGrpSpPr>
            <p:nvPr/>
          </p:nvGrpSpPr>
          <p:grpSpPr bwMode="auto">
            <a:xfrm rot="16200000">
              <a:off x="5288122" y="3033574"/>
              <a:ext cx="540000" cy="672985"/>
              <a:chOff x="519" y="795"/>
              <a:chExt cx="670" cy="835"/>
            </a:xfrm>
          </p:grpSpPr>
          <p:sp>
            <p:nvSpPr>
              <p:cNvPr id="1008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80FF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9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0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1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2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3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4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5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6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7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2" name="Group 411"/>
            <p:cNvGrpSpPr/>
            <p:nvPr/>
          </p:nvGrpSpPr>
          <p:grpSpPr>
            <a:xfrm>
              <a:off x="3344394" y="1140979"/>
              <a:ext cx="512341" cy="540000"/>
              <a:chOff x="7995841" y="1747243"/>
              <a:chExt cx="512341" cy="540000"/>
            </a:xfrm>
          </p:grpSpPr>
          <p:sp>
            <p:nvSpPr>
              <p:cNvPr id="990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1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2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3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4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5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6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7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8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9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0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1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2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3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4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5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3" name="Group 17"/>
            <p:cNvGrpSpPr>
              <a:grpSpLocks noChangeAspect="1"/>
            </p:cNvGrpSpPr>
            <p:nvPr/>
          </p:nvGrpSpPr>
          <p:grpSpPr bwMode="auto">
            <a:xfrm>
              <a:off x="825648" y="1892593"/>
              <a:ext cx="540000" cy="606316"/>
              <a:chOff x="357" y="1587"/>
              <a:chExt cx="912" cy="1024"/>
            </a:xfrm>
          </p:grpSpPr>
          <p:sp>
            <p:nvSpPr>
              <p:cNvPr id="976" name="Freeform 18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7" name="Freeform 19"/>
              <p:cNvSpPr>
                <a:spLocks/>
              </p:cNvSpPr>
              <p:nvPr/>
            </p:nvSpPr>
            <p:spPr bwMode="auto">
              <a:xfrm>
                <a:off x="612" y="1685"/>
                <a:ext cx="640" cy="872"/>
              </a:xfrm>
              <a:custGeom>
                <a:avLst/>
                <a:gdLst>
                  <a:gd name="T0" fmla="*/ 1575 w 256"/>
                  <a:gd name="T1" fmla="*/ 1011 h 327"/>
                  <a:gd name="T2" fmla="*/ 858 w 256"/>
                  <a:gd name="T3" fmla="*/ 0 h 327"/>
                  <a:gd name="T4" fmla="*/ 1450 w 256"/>
                  <a:gd name="T5" fmla="*/ 1016 h 327"/>
                  <a:gd name="T6" fmla="*/ 658 w 256"/>
                  <a:gd name="T7" fmla="*/ 2184 h 327"/>
                  <a:gd name="T8" fmla="*/ 0 w 256"/>
                  <a:gd name="T9" fmla="*/ 2133 h 327"/>
                  <a:gd name="T10" fmla="*/ 783 w 256"/>
                  <a:gd name="T11" fmla="*/ 2248 h 327"/>
                  <a:gd name="T12" fmla="*/ 1575 w 256"/>
                  <a:gd name="T13" fmla="*/ 1011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327">
                    <a:moveTo>
                      <a:pt x="252" y="142"/>
                    </a:moveTo>
                    <a:cubicBezTo>
                      <a:pt x="249" y="92"/>
                      <a:pt x="204" y="26"/>
                      <a:pt x="137" y="0"/>
                    </a:cubicBezTo>
                    <a:cubicBezTo>
                      <a:pt x="193" y="30"/>
                      <a:pt x="229" y="98"/>
                      <a:pt x="232" y="143"/>
                    </a:cubicBezTo>
                    <a:cubicBezTo>
                      <a:pt x="237" y="212"/>
                      <a:pt x="186" y="284"/>
                      <a:pt x="105" y="307"/>
                    </a:cubicBezTo>
                    <a:cubicBezTo>
                      <a:pt x="72" y="316"/>
                      <a:pt x="34" y="313"/>
                      <a:pt x="0" y="300"/>
                    </a:cubicBezTo>
                    <a:cubicBezTo>
                      <a:pt x="38" y="320"/>
                      <a:pt x="84" y="327"/>
                      <a:pt x="125" y="316"/>
                    </a:cubicBezTo>
                    <a:cubicBezTo>
                      <a:pt x="205" y="293"/>
                      <a:pt x="256" y="211"/>
                      <a:pt x="252" y="142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8" name="Freeform 20"/>
              <p:cNvSpPr>
                <a:spLocks/>
              </p:cNvSpPr>
              <p:nvPr/>
            </p:nvSpPr>
            <p:spPr bwMode="auto">
              <a:xfrm>
                <a:off x="924" y="1824"/>
                <a:ext cx="328" cy="704"/>
              </a:xfrm>
              <a:custGeom>
                <a:avLst/>
                <a:gdLst>
                  <a:gd name="T0" fmla="*/ 0 w 131"/>
                  <a:gd name="T1" fmla="*/ 1877 h 264"/>
                  <a:gd name="T2" fmla="*/ 796 w 131"/>
                  <a:gd name="T3" fmla="*/ 640 h 264"/>
                  <a:gd name="T4" fmla="*/ 533 w 131"/>
                  <a:gd name="T5" fmla="*/ 0 h 264"/>
                  <a:gd name="T6" fmla="*/ 696 w 131"/>
                  <a:gd name="T7" fmla="*/ 1011 h 264"/>
                  <a:gd name="T8" fmla="*/ 0 w 131"/>
                  <a:gd name="T9" fmla="*/ 1877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264">
                    <a:moveTo>
                      <a:pt x="0" y="264"/>
                    </a:moveTo>
                    <a:cubicBezTo>
                      <a:pt x="80" y="241"/>
                      <a:pt x="131" y="159"/>
                      <a:pt x="127" y="90"/>
                    </a:cubicBezTo>
                    <a:cubicBezTo>
                      <a:pt x="125" y="61"/>
                      <a:pt x="110" y="28"/>
                      <a:pt x="85" y="0"/>
                    </a:cubicBezTo>
                    <a:cubicBezTo>
                      <a:pt x="106" y="29"/>
                      <a:pt x="131" y="78"/>
                      <a:pt x="111" y="142"/>
                    </a:cubicBezTo>
                    <a:cubicBezTo>
                      <a:pt x="91" y="206"/>
                      <a:pt x="43" y="240"/>
                      <a:pt x="0" y="264"/>
                    </a:cubicBezTo>
                    <a:close/>
                  </a:path>
                </a:pathLst>
              </a:custGeom>
              <a:solidFill>
                <a:srgbClr val="6404C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9" name="Freeform 21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solidFill>
                <a:srgbClr val="D07D9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0" name="Freeform 22"/>
              <p:cNvSpPr>
                <a:spLocks noEditPoints="1"/>
              </p:cNvSpPr>
              <p:nvPr/>
            </p:nvSpPr>
            <p:spPr bwMode="auto">
              <a:xfrm>
                <a:off x="514" y="1755"/>
                <a:ext cx="608" cy="664"/>
              </a:xfrm>
              <a:custGeom>
                <a:avLst/>
                <a:gdLst>
                  <a:gd name="T0" fmla="*/ 225 w 243"/>
                  <a:gd name="T1" fmla="*/ 440 h 249"/>
                  <a:gd name="T2" fmla="*/ 45 w 243"/>
                  <a:gd name="T3" fmla="*/ 1101 h 249"/>
                  <a:gd name="T4" fmla="*/ 921 w 243"/>
                  <a:gd name="T5" fmla="*/ 1736 h 249"/>
                  <a:gd name="T6" fmla="*/ 1414 w 243"/>
                  <a:gd name="T7" fmla="*/ 811 h 249"/>
                  <a:gd name="T8" fmla="*/ 1208 w 243"/>
                  <a:gd name="T9" fmla="*/ 136 h 249"/>
                  <a:gd name="T10" fmla="*/ 520 w 243"/>
                  <a:gd name="T11" fmla="*/ 205 h 249"/>
                  <a:gd name="T12" fmla="*/ 513 w 243"/>
                  <a:gd name="T13" fmla="*/ 533 h 249"/>
                  <a:gd name="T14" fmla="*/ 746 w 243"/>
                  <a:gd name="T15" fmla="*/ 141 h 249"/>
                  <a:gd name="T16" fmla="*/ 183 w 243"/>
                  <a:gd name="T17" fmla="*/ 541 h 249"/>
                  <a:gd name="T18" fmla="*/ 158 w 243"/>
                  <a:gd name="T19" fmla="*/ 1123 h 249"/>
                  <a:gd name="T20" fmla="*/ 513 w 243"/>
                  <a:gd name="T21" fmla="*/ 384 h 249"/>
                  <a:gd name="T22" fmla="*/ 563 w 243"/>
                  <a:gd name="T23" fmla="*/ 491 h 249"/>
                  <a:gd name="T24" fmla="*/ 696 w 243"/>
                  <a:gd name="T25" fmla="*/ 221 h 249"/>
                  <a:gd name="T26" fmla="*/ 846 w 243"/>
                  <a:gd name="T27" fmla="*/ 499 h 249"/>
                  <a:gd name="T28" fmla="*/ 1188 w 243"/>
                  <a:gd name="T29" fmla="*/ 461 h 249"/>
                  <a:gd name="T30" fmla="*/ 826 w 243"/>
                  <a:gd name="T31" fmla="*/ 120 h 249"/>
                  <a:gd name="T32" fmla="*/ 996 w 243"/>
                  <a:gd name="T33" fmla="*/ 461 h 249"/>
                  <a:gd name="T34" fmla="*/ 208 w 243"/>
                  <a:gd name="T35" fmla="*/ 747 h 249"/>
                  <a:gd name="T36" fmla="*/ 575 w 243"/>
                  <a:gd name="T37" fmla="*/ 853 h 249"/>
                  <a:gd name="T38" fmla="*/ 208 w 243"/>
                  <a:gd name="T39" fmla="*/ 747 h 249"/>
                  <a:gd name="T40" fmla="*/ 671 w 243"/>
                  <a:gd name="T41" fmla="*/ 683 h 249"/>
                  <a:gd name="T42" fmla="*/ 738 w 243"/>
                  <a:gd name="T43" fmla="*/ 589 h 249"/>
                  <a:gd name="T44" fmla="*/ 846 w 243"/>
                  <a:gd name="T45" fmla="*/ 589 h 249"/>
                  <a:gd name="T46" fmla="*/ 926 w 243"/>
                  <a:gd name="T47" fmla="*/ 563 h 249"/>
                  <a:gd name="T48" fmla="*/ 295 w 243"/>
                  <a:gd name="T49" fmla="*/ 1395 h 249"/>
                  <a:gd name="T50" fmla="*/ 613 w 243"/>
                  <a:gd name="T51" fmla="*/ 1309 h 249"/>
                  <a:gd name="T52" fmla="*/ 333 w 243"/>
                  <a:gd name="T53" fmla="*/ 1229 h 249"/>
                  <a:gd name="T54" fmla="*/ 275 w 243"/>
                  <a:gd name="T55" fmla="*/ 981 h 249"/>
                  <a:gd name="T56" fmla="*/ 651 w 243"/>
                  <a:gd name="T57" fmla="*/ 768 h 249"/>
                  <a:gd name="T58" fmla="*/ 971 w 243"/>
                  <a:gd name="T59" fmla="*/ 661 h 249"/>
                  <a:gd name="T60" fmla="*/ 1046 w 243"/>
                  <a:gd name="T61" fmla="*/ 739 h 249"/>
                  <a:gd name="T62" fmla="*/ 1158 w 243"/>
                  <a:gd name="T63" fmla="*/ 525 h 249"/>
                  <a:gd name="T64" fmla="*/ 1013 w 243"/>
                  <a:gd name="T65" fmla="*/ 611 h 249"/>
                  <a:gd name="T66" fmla="*/ 883 w 243"/>
                  <a:gd name="T67" fmla="*/ 832 h 249"/>
                  <a:gd name="T68" fmla="*/ 801 w 243"/>
                  <a:gd name="T69" fmla="*/ 896 h 249"/>
                  <a:gd name="T70" fmla="*/ 1133 w 243"/>
                  <a:gd name="T71" fmla="*/ 803 h 249"/>
                  <a:gd name="T72" fmla="*/ 651 w 243"/>
                  <a:gd name="T73" fmla="*/ 1096 h 249"/>
                  <a:gd name="T74" fmla="*/ 651 w 243"/>
                  <a:gd name="T75" fmla="*/ 1096 h 249"/>
                  <a:gd name="T76" fmla="*/ 933 w 243"/>
                  <a:gd name="T77" fmla="*/ 1016 h 249"/>
                  <a:gd name="T78" fmla="*/ 808 w 243"/>
                  <a:gd name="T79" fmla="*/ 1293 h 249"/>
                  <a:gd name="T80" fmla="*/ 758 w 243"/>
                  <a:gd name="T81" fmla="*/ 1045 h 249"/>
                  <a:gd name="T82" fmla="*/ 1101 w 243"/>
                  <a:gd name="T83" fmla="*/ 1075 h 249"/>
                  <a:gd name="T84" fmla="*/ 1171 w 243"/>
                  <a:gd name="T85" fmla="*/ 1075 h 249"/>
                  <a:gd name="T86" fmla="*/ 550 w 243"/>
                  <a:gd name="T87" fmla="*/ 1485 h 249"/>
                  <a:gd name="T88" fmla="*/ 663 w 243"/>
                  <a:gd name="T89" fmla="*/ 1451 h 249"/>
                  <a:gd name="T90" fmla="*/ 626 w 243"/>
                  <a:gd name="T91" fmla="*/ 1600 h 249"/>
                  <a:gd name="T92" fmla="*/ 788 w 243"/>
                  <a:gd name="T93" fmla="*/ 1357 h 249"/>
                  <a:gd name="T94" fmla="*/ 676 w 243"/>
                  <a:gd name="T95" fmla="*/ 1336 h 249"/>
                  <a:gd name="T96" fmla="*/ 1071 w 243"/>
                  <a:gd name="T97" fmla="*/ 1387 h 249"/>
                  <a:gd name="T98" fmla="*/ 1051 w 243"/>
                  <a:gd name="T99" fmla="*/ 1437 h 249"/>
                  <a:gd name="T100" fmla="*/ 1196 w 243"/>
                  <a:gd name="T101" fmla="*/ 1288 h 249"/>
                  <a:gd name="T102" fmla="*/ 1101 w 243"/>
                  <a:gd name="T103" fmla="*/ 1493 h 249"/>
                  <a:gd name="T104" fmla="*/ 1221 w 243"/>
                  <a:gd name="T105" fmla="*/ 1229 h 249"/>
                  <a:gd name="T106" fmla="*/ 1334 w 243"/>
                  <a:gd name="T107" fmla="*/ 968 h 249"/>
                  <a:gd name="T108" fmla="*/ 1401 w 243"/>
                  <a:gd name="T109" fmla="*/ 883 h 249"/>
                  <a:gd name="T110" fmla="*/ 1259 w 243"/>
                  <a:gd name="T111" fmla="*/ 1053 h 249"/>
                  <a:gd name="T112" fmla="*/ 1251 w 243"/>
                  <a:gd name="T113" fmla="*/ 619 h 249"/>
                  <a:gd name="T114" fmla="*/ 1246 w 243"/>
                  <a:gd name="T115" fmla="*/ 683 h 2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3" h="249">
                    <a:moveTo>
                      <a:pt x="124" y="6"/>
                    </a:moveTo>
                    <a:cubicBezTo>
                      <a:pt x="121" y="7"/>
                      <a:pt x="117" y="8"/>
                      <a:pt x="115" y="9"/>
                    </a:cubicBezTo>
                    <a:cubicBezTo>
                      <a:pt x="102" y="7"/>
                      <a:pt x="91" y="13"/>
                      <a:pt x="78" y="2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57" y="32"/>
                      <a:pt x="36" y="43"/>
                      <a:pt x="36" y="62"/>
                    </a:cubicBezTo>
                    <a:cubicBezTo>
                      <a:pt x="36" y="63"/>
                      <a:pt x="36" y="64"/>
                      <a:pt x="36" y="65"/>
                    </a:cubicBezTo>
                    <a:cubicBezTo>
                      <a:pt x="36" y="66"/>
                      <a:pt x="36" y="67"/>
                      <a:pt x="37" y="69"/>
                    </a:cubicBezTo>
                    <a:cubicBezTo>
                      <a:pt x="34" y="68"/>
                      <a:pt x="32" y="67"/>
                      <a:pt x="29" y="67"/>
                    </a:cubicBezTo>
                    <a:cubicBezTo>
                      <a:pt x="6" y="65"/>
                      <a:pt x="2" y="97"/>
                      <a:pt x="1" y="110"/>
                    </a:cubicBezTo>
                    <a:cubicBezTo>
                      <a:pt x="0" y="115"/>
                      <a:pt x="0" y="121"/>
                      <a:pt x="0" y="127"/>
                    </a:cubicBezTo>
                    <a:cubicBezTo>
                      <a:pt x="0" y="137"/>
                      <a:pt x="1" y="147"/>
                      <a:pt x="7" y="155"/>
                    </a:cubicBezTo>
                    <a:cubicBezTo>
                      <a:pt x="12" y="162"/>
                      <a:pt x="18" y="165"/>
                      <a:pt x="25" y="168"/>
                    </a:cubicBezTo>
                    <a:cubicBezTo>
                      <a:pt x="27" y="182"/>
                      <a:pt x="31" y="196"/>
                      <a:pt x="41" y="204"/>
                    </a:cubicBezTo>
                    <a:cubicBezTo>
                      <a:pt x="46" y="208"/>
                      <a:pt x="50" y="210"/>
                      <a:pt x="55" y="212"/>
                    </a:cubicBezTo>
                    <a:cubicBezTo>
                      <a:pt x="56" y="219"/>
                      <a:pt x="59" y="226"/>
                      <a:pt x="65" y="232"/>
                    </a:cubicBezTo>
                    <a:cubicBezTo>
                      <a:pt x="76" y="243"/>
                      <a:pt x="92" y="246"/>
                      <a:pt x="107" y="245"/>
                    </a:cubicBezTo>
                    <a:cubicBezTo>
                      <a:pt x="117" y="249"/>
                      <a:pt x="130" y="249"/>
                      <a:pt x="147" y="244"/>
                    </a:cubicBezTo>
                    <a:cubicBezTo>
                      <a:pt x="164" y="239"/>
                      <a:pt x="209" y="225"/>
                      <a:pt x="218" y="193"/>
                    </a:cubicBezTo>
                    <a:cubicBezTo>
                      <a:pt x="219" y="192"/>
                      <a:pt x="220" y="192"/>
                      <a:pt x="221" y="191"/>
                    </a:cubicBezTo>
                    <a:cubicBezTo>
                      <a:pt x="230" y="187"/>
                      <a:pt x="237" y="178"/>
                      <a:pt x="241" y="166"/>
                    </a:cubicBezTo>
                    <a:cubicBezTo>
                      <a:pt x="242" y="160"/>
                      <a:pt x="243" y="154"/>
                      <a:pt x="243" y="149"/>
                    </a:cubicBezTo>
                    <a:cubicBezTo>
                      <a:pt x="243" y="140"/>
                      <a:pt x="241" y="132"/>
                      <a:pt x="238" y="126"/>
                    </a:cubicBezTo>
                    <a:cubicBezTo>
                      <a:pt x="235" y="122"/>
                      <a:pt x="231" y="118"/>
                      <a:pt x="226" y="114"/>
                    </a:cubicBezTo>
                    <a:cubicBezTo>
                      <a:pt x="228" y="109"/>
                      <a:pt x="229" y="103"/>
                      <a:pt x="229" y="97"/>
                    </a:cubicBezTo>
                    <a:cubicBezTo>
                      <a:pt x="229" y="86"/>
                      <a:pt x="225" y="77"/>
                      <a:pt x="211" y="70"/>
                    </a:cubicBezTo>
                    <a:cubicBezTo>
                      <a:pt x="208" y="68"/>
                      <a:pt x="204" y="68"/>
                      <a:pt x="200" y="67"/>
                    </a:cubicBezTo>
                    <a:cubicBezTo>
                      <a:pt x="203" y="62"/>
                      <a:pt x="206" y="57"/>
                      <a:pt x="207" y="51"/>
                    </a:cubicBezTo>
                    <a:cubicBezTo>
                      <a:pt x="207" y="50"/>
                      <a:pt x="207" y="48"/>
                      <a:pt x="207" y="47"/>
                    </a:cubicBezTo>
                    <a:cubicBezTo>
                      <a:pt x="207" y="36"/>
                      <a:pt x="202" y="26"/>
                      <a:pt x="193" y="19"/>
                    </a:cubicBezTo>
                    <a:cubicBezTo>
                      <a:pt x="174" y="3"/>
                      <a:pt x="142" y="0"/>
                      <a:pt x="124" y="6"/>
                    </a:cubicBezTo>
                    <a:close/>
                    <a:moveTo>
                      <a:pt x="45" y="64"/>
                    </a:moveTo>
                    <a:cubicBezTo>
                      <a:pt x="45" y="63"/>
                      <a:pt x="45" y="63"/>
                      <a:pt x="45" y="62"/>
                    </a:cubicBezTo>
                    <a:cubicBezTo>
                      <a:pt x="45" y="49"/>
                      <a:pt x="62" y="40"/>
                      <a:pt x="75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90" y="24"/>
                      <a:pt x="97" y="21"/>
                      <a:pt x="103" y="19"/>
                    </a:cubicBezTo>
                    <a:cubicBezTo>
                      <a:pt x="102" y="20"/>
                      <a:pt x="102" y="22"/>
                      <a:pt x="102" y="23"/>
                    </a:cubicBezTo>
                    <a:cubicBezTo>
                      <a:pt x="92" y="26"/>
                      <a:pt x="84" y="30"/>
                      <a:pt x="79" y="35"/>
                    </a:cubicBezTo>
                    <a:cubicBezTo>
                      <a:pt x="75" y="41"/>
                      <a:pt x="72" y="46"/>
                      <a:pt x="72" y="52"/>
                    </a:cubicBezTo>
                    <a:cubicBezTo>
                      <a:pt x="72" y="53"/>
                      <a:pt x="72" y="54"/>
                      <a:pt x="72" y="55"/>
                    </a:cubicBezTo>
                    <a:cubicBezTo>
                      <a:pt x="73" y="62"/>
                      <a:pt x="77" y="69"/>
                      <a:pt x="82" y="75"/>
                    </a:cubicBezTo>
                    <a:cubicBezTo>
                      <a:pt x="81" y="75"/>
                      <a:pt x="80" y="76"/>
                      <a:pt x="79" y="77"/>
                    </a:cubicBezTo>
                    <a:cubicBezTo>
                      <a:pt x="75" y="72"/>
                      <a:pt x="71" y="67"/>
                      <a:pt x="64" y="64"/>
                    </a:cubicBezTo>
                    <a:cubicBezTo>
                      <a:pt x="57" y="62"/>
                      <a:pt x="51" y="63"/>
                      <a:pt x="46" y="65"/>
                    </a:cubicBezTo>
                    <a:cubicBezTo>
                      <a:pt x="45" y="65"/>
                      <a:pt x="45" y="64"/>
                      <a:pt x="45" y="64"/>
                    </a:cubicBezTo>
                    <a:close/>
                    <a:moveTo>
                      <a:pt x="115" y="19"/>
                    </a:moveTo>
                    <a:cubicBezTo>
                      <a:pt x="116" y="19"/>
                      <a:pt x="118" y="20"/>
                      <a:pt x="119" y="20"/>
                    </a:cubicBezTo>
                    <a:cubicBezTo>
                      <a:pt x="117" y="20"/>
                      <a:pt x="115" y="21"/>
                      <a:pt x="113" y="21"/>
                    </a:cubicBezTo>
                    <a:cubicBezTo>
                      <a:pt x="113" y="20"/>
                      <a:pt x="114" y="20"/>
                      <a:pt x="115" y="19"/>
                    </a:cubicBezTo>
                    <a:close/>
                    <a:moveTo>
                      <a:pt x="14" y="150"/>
                    </a:moveTo>
                    <a:cubicBezTo>
                      <a:pt x="10" y="143"/>
                      <a:pt x="9" y="135"/>
                      <a:pt x="9" y="127"/>
                    </a:cubicBezTo>
                    <a:cubicBezTo>
                      <a:pt x="9" y="121"/>
                      <a:pt x="9" y="116"/>
                      <a:pt x="10" y="111"/>
                    </a:cubicBezTo>
                    <a:cubicBezTo>
                      <a:pt x="13" y="87"/>
                      <a:pt x="19" y="75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2" y="79"/>
                      <a:pt x="31" y="80"/>
                      <a:pt x="30" y="81"/>
                    </a:cubicBezTo>
                    <a:cubicBezTo>
                      <a:pt x="25" y="89"/>
                      <a:pt x="23" y="97"/>
                      <a:pt x="23" y="105"/>
                    </a:cubicBezTo>
                    <a:cubicBezTo>
                      <a:pt x="23" y="115"/>
                      <a:pt x="27" y="125"/>
                      <a:pt x="32" y="134"/>
                    </a:cubicBezTo>
                    <a:cubicBezTo>
                      <a:pt x="29" y="138"/>
                      <a:pt x="26" y="143"/>
                      <a:pt x="25" y="150"/>
                    </a:cubicBezTo>
                    <a:cubicBezTo>
                      <a:pt x="25" y="152"/>
                      <a:pt x="25" y="155"/>
                      <a:pt x="25" y="158"/>
                    </a:cubicBezTo>
                    <a:cubicBezTo>
                      <a:pt x="21" y="156"/>
                      <a:pt x="17" y="153"/>
                      <a:pt x="14" y="150"/>
                    </a:cubicBezTo>
                    <a:close/>
                    <a:moveTo>
                      <a:pt x="60" y="73"/>
                    </a:moveTo>
                    <a:cubicBezTo>
                      <a:pt x="64" y="75"/>
                      <a:pt x="67" y="77"/>
                      <a:pt x="70" y="80"/>
                    </a:cubicBezTo>
                    <a:cubicBezTo>
                      <a:pt x="62" y="80"/>
                      <a:pt x="55" y="78"/>
                      <a:pt x="50" y="74"/>
                    </a:cubicBezTo>
                    <a:cubicBezTo>
                      <a:pt x="54" y="72"/>
                      <a:pt x="57" y="72"/>
                      <a:pt x="60" y="73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49"/>
                      <a:pt x="83" y="45"/>
                      <a:pt x="86" y="41"/>
                    </a:cubicBezTo>
                    <a:cubicBezTo>
                      <a:pt x="89" y="38"/>
                      <a:pt x="95" y="35"/>
                      <a:pt x="102" y="33"/>
                    </a:cubicBezTo>
                    <a:cubicBezTo>
                      <a:pt x="102" y="34"/>
                      <a:pt x="102" y="35"/>
                      <a:pt x="102" y="36"/>
                    </a:cubicBezTo>
                    <a:cubicBezTo>
                      <a:pt x="105" y="52"/>
                      <a:pt x="111" y="62"/>
                      <a:pt x="119" y="70"/>
                    </a:cubicBezTo>
                    <a:cubicBezTo>
                      <a:pt x="110" y="65"/>
                      <a:pt x="100" y="64"/>
                      <a:pt x="90" y="69"/>
                    </a:cubicBezTo>
                    <a:cubicBezTo>
                      <a:pt x="86" y="65"/>
                      <a:pt x="82" y="59"/>
                      <a:pt x="82" y="54"/>
                    </a:cubicBezTo>
                    <a:close/>
                    <a:moveTo>
                      <a:pt x="128" y="32"/>
                    </a:moveTo>
                    <a:cubicBezTo>
                      <a:pt x="132" y="34"/>
                      <a:pt x="134" y="38"/>
                      <a:pt x="134" y="42"/>
                    </a:cubicBezTo>
                    <a:cubicBezTo>
                      <a:pt x="134" y="48"/>
                      <a:pt x="131" y="56"/>
                      <a:pt x="127" y="65"/>
                    </a:cubicBezTo>
                    <a:cubicBezTo>
                      <a:pt x="119" y="58"/>
                      <a:pt x="114" y="48"/>
                      <a:pt x="112" y="35"/>
                    </a:cubicBezTo>
                    <a:cubicBezTo>
                      <a:pt x="111" y="33"/>
                      <a:pt x="111" y="32"/>
                      <a:pt x="111" y="31"/>
                    </a:cubicBezTo>
                    <a:cubicBezTo>
                      <a:pt x="118" y="29"/>
                      <a:pt x="124" y="29"/>
                      <a:pt x="128" y="32"/>
                    </a:cubicBezTo>
                    <a:close/>
                    <a:moveTo>
                      <a:pt x="143" y="49"/>
                    </a:moveTo>
                    <a:cubicBezTo>
                      <a:pt x="143" y="51"/>
                      <a:pt x="144" y="53"/>
                      <a:pt x="144" y="56"/>
                    </a:cubicBezTo>
                    <a:cubicBezTo>
                      <a:pt x="144" y="56"/>
                      <a:pt x="144" y="57"/>
                      <a:pt x="144" y="57"/>
                    </a:cubicBezTo>
                    <a:cubicBezTo>
                      <a:pt x="144" y="61"/>
                      <a:pt x="143" y="65"/>
                      <a:pt x="142" y="68"/>
                    </a:cubicBezTo>
                    <a:cubicBezTo>
                      <a:pt x="140" y="69"/>
                      <a:pt x="137" y="69"/>
                      <a:pt x="135" y="70"/>
                    </a:cubicBezTo>
                    <a:cubicBezTo>
                      <a:pt x="138" y="63"/>
                      <a:pt x="141" y="56"/>
                      <a:pt x="143" y="49"/>
                    </a:cubicBezTo>
                    <a:close/>
                    <a:moveTo>
                      <a:pt x="187" y="26"/>
                    </a:moveTo>
                    <a:cubicBezTo>
                      <a:pt x="194" y="32"/>
                      <a:pt x="198" y="39"/>
                      <a:pt x="198" y="47"/>
                    </a:cubicBezTo>
                    <a:cubicBezTo>
                      <a:pt x="198" y="48"/>
                      <a:pt x="198" y="49"/>
                      <a:pt x="198" y="50"/>
                    </a:cubicBezTo>
                    <a:cubicBezTo>
                      <a:pt x="197" y="54"/>
                      <a:pt x="194" y="59"/>
                      <a:pt x="191" y="63"/>
                    </a:cubicBezTo>
                    <a:cubicBezTo>
                      <a:pt x="191" y="64"/>
                      <a:pt x="191" y="64"/>
                      <a:pt x="190" y="65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85" y="59"/>
                      <a:pt x="179" y="54"/>
                      <a:pt x="172" y="52"/>
                    </a:cubicBezTo>
                    <a:cubicBezTo>
                      <a:pt x="165" y="50"/>
                      <a:pt x="158" y="52"/>
                      <a:pt x="153" y="58"/>
                    </a:cubicBezTo>
                    <a:cubicBezTo>
                      <a:pt x="153" y="58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5"/>
                    </a:cubicBezTo>
                    <a:cubicBezTo>
                      <a:pt x="153" y="40"/>
                      <a:pt x="146" y="27"/>
                      <a:pt x="132" y="17"/>
                    </a:cubicBezTo>
                    <a:cubicBezTo>
                      <a:pt x="131" y="16"/>
                      <a:pt x="129" y="15"/>
                      <a:pt x="128" y="14"/>
                    </a:cubicBezTo>
                    <a:cubicBezTo>
                      <a:pt x="144" y="10"/>
                      <a:pt x="171" y="13"/>
                      <a:pt x="187" y="26"/>
                    </a:cubicBezTo>
                    <a:close/>
                    <a:moveTo>
                      <a:pt x="159" y="64"/>
                    </a:moveTo>
                    <a:cubicBezTo>
                      <a:pt x="160" y="63"/>
                      <a:pt x="163" y="60"/>
                      <a:pt x="170" y="61"/>
                    </a:cubicBezTo>
                    <a:cubicBezTo>
                      <a:pt x="171" y="62"/>
                      <a:pt x="173" y="63"/>
                      <a:pt x="174" y="64"/>
                    </a:cubicBezTo>
                    <a:cubicBezTo>
                      <a:pt x="169" y="64"/>
                      <a:pt x="164" y="64"/>
                      <a:pt x="159" y="65"/>
                    </a:cubicBezTo>
                    <a:cubicBezTo>
                      <a:pt x="159" y="65"/>
                      <a:pt x="159" y="65"/>
                      <a:pt x="159" y="64"/>
                    </a:cubicBezTo>
                    <a:close/>
                    <a:moveTo>
                      <a:pt x="109" y="76"/>
                    </a:moveTo>
                    <a:cubicBezTo>
                      <a:pt x="105" y="77"/>
                      <a:pt x="102" y="77"/>
                      <a:pt x="99" y="78"/>
                    </a:cubicBezTo>
                    <a:cubicBezTo>
                      <a:pt x="98" y="78"/>
                      <a:pt x="98" y="77"/>
                      <a:pt x="97" y="77"/>
                    </a:cubicBezTo>
                    <a:cubicBezTo>
                      <a:pt x="101" y="75"/>
                      <a:pt x="105" y="75"/>
                      <a:pt x="109" y="76"/>
                    </a:cubicBezTo>
                    <a:close/>
                    <a:moveTo>
                      <a:pt x="33" y="105"/>
                    </a:moveTo>
                    <a:cubicBezTo>
                      <a:pt x="33" y="98"/>
                      <a:pt x="34" y="92"/>
                      <a:pt x="38" y="86"/>
                    </a:cubicBezTo>
                    <a:cubicBezTo>
                      <a:pt x="39" y="85"/>
                      <a:pt x="40" y="83"/>
                      <a:pt x="41" y="82"/>
                    </a:cubicBezTo>
                    <a:cubicBezTo>
                      <a:pt x="44" y="84"/>
                      <a:pt x="47" y="86"/>
                      <a:pt x="49" y="88"/>
                    </a:cubicBezTo>
                    <a:cubicBezTo>
                      <a:pt x="55" y="92"/>
                      <a:pt x="61" y="96"/>
                      <a:pt x="67" y="98"/>
                    </a:cubicBezTo>
                    <a:cubicBezTo>
                      <a:pt x="68" y="106"/>
                      <a:pt x="75" y="110"/>
                      <a:pt x="84" y="115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101" y="126"/>
                      <a:pt x="107" y="133"/>
                      <a:pt x="110" y="141"/>
                    </a:cubicBezTo>
                    <a:cubicBezTo>
                      <a:pt x="107" y="142"/>
                      <a:pt x="104" y="144"/>
                      <a:pt x="101" y="145"/>
                    </a:cubicBezTo>
                    <a:cubicBezTo>
                      <a:pt x="90" y="149"/>
                      <a:pt x="81" y="153"/>
                      <a:pt x="73" y="154"/>
                    </a:cubicBezTo>
                    <a:cubicBezTo>
                      <a:pt x="69" y="147"/>
                      <a:pt x="65" y="140"/>
                      <a:pt x="61" y="136"/>
                    </a:cubicBezTo>
                    <a:cubicBezTo>
                      <a:pt x="53" y="130"/>
                      <a:pt x="46" y="127"/>
                      <a:pt x="40" y="129"/>
                    </a:cubicBezTo>
                    <a:cubicBezTo>
                      <a:pt x="35" y="120"/>
                      <a:pt x="33" y="112"/>
                      <a:pt x="33" y="105"/>
                    </a:cubicBezTo>
                    <a:close/>
                    <a:moveTo>
                      <a:pt x="78" y="92"/>
                    </a:move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lose/>
                    <a:moveTo>
                      <a:pt x="96" y="88"/>
                    </a:moveTo>
                    <a:cubicBezTo>
                      <a:pt x="100" y="91"/>
                      <a:pt x="104" y="94"/>
                      <a:pt x="107" y="96"/>
                    </a:cubicBezTo>
                    <a:cubicBezTo>
                      <a:pt x="108" y="97"/>
                      <a:pt x="109" y="97"/>
                      <a:pt x="109" y="98"/>
                    </a:cubicBezTo>
                    <a:cubicBezTo>
                      <a:pt x="108" y="98"/>
                      <a:pt x="107" y="98"/>
                      <a:pt x="106" y="98"/>
                    </a:cubicBezTo>
                    <a:cubicBezTo>
                      <a:pt x="101" y="97"/>
                      <a:pt x="97" y="96"/>
                      <a:pt x="93" y="95"/>
                    </a:cubicBezTo>
                    <a:cubicBezTo>
                      <a:pt x="91" y="93"/>
                      <a:pt x="89" y="91"/>
                      <a:pt x="87" y="89"/>
                    </a:cubicBezTo>
                    <a:cubicBezTo>
                      <a:pt x="90" y="89"/>
                      <a:pt x="93" y="88"/>
                      <a:pt x="96" y="88"/>
                    </a:cubicBezTo>
                    <a:close/>
                    <a:moveTo>
                      <a:pt x="118" y="83"/>
                    </a:moveTo>
                    <a:cubicBezTo>
                      <a:pt x="117" y="86"/>
                      <a:pt x="117" y="88"/>
                      <a:pt x="116" y="91"/>
                    </a:cubicBezTo>
                    <a:cubicBezTo>
                      <a:pt x="115" y="90"/>
                      <a:pt x="114" y="89"/>
                      <a:pt x="113" y="89"/>
                    </a:cubicBezTo>
                    <a:cubicBezTo>
                      <a:pt x="111" y="88"/>
                      <a:pt x="110" y="87"/>
                      <a:pt x="108" y="86"/>
                    </a:cubicBezTo>
                    <a:cubicBezTo>
                      <a:pt x="112" y="85"/>
                      <a:pt x="115" y="84"/>
                      <a:pt x="118" y="83"/>
                    </a:cubicBezTo>
                    <a:close/>
                    <a:moveTo>
                      <a:pt x="131" y="80"/>
                    </a:moveTo>
                    <a:cubicBezTo>
                      <a:pt x="133" y="81"/>
                      <a:pt x="134" y="82"/>
                      <a:pt x="135" y="83"/>
                    </a:cubicBezTo>
                    <a:cubicBezTo>
                      <a:pt x="133" y="86"/>
                      <a:pt x="129" y="90"/>
                      <a:pt x="125" y="92"/>
                    </a:cubicBezTo>
                    <a:cubicBezTo>
                      <a:pt x="126" y="89"/>
                      <a:pt x="128" y="85"/>
                      <a:pt x="129" y="81"/>
                    </a:cubicBezTo>
                    <a:cubicBezTo>
                      <a:pt x="130" y="81"/>
                      <a:pt x="131" y="80"/>
                      <a:pt x="131" y="80"/>
                    </a:cubicBezTo>
                    <a:close/>
                    <a:moveTo>
                      <a:pt x="149" y="77"/>
                    </a:moveTo>
                    <a:cubicBezTo>
                      <a:pt x="150" y="78"/>
                      <a:pt x="150" y="79"/>
                      <a:pt x="150" y="80"/>
                    </a:cubicBezTo>
                    <a:cubicBezTo>
                      <a:pt x="149" y="80"/>
                      <a:pt x="149" y="80"/>
                      <a:pt x="148" y="79"/>
                    </a:cubicBezTo>
                    <a:cubicBezTo>
                      <a:pt x="149" y="78"/>
                      <a:pt x="149" y="78"/>
                      <a:pt x="149" y="77"/>
                    </a:cubicBezTo>
                    <a:close/>
                    <a:moveTo>
                      <a:pt x="47" y="196"/>
                    </a:moveTo>
                    <a:cubicBezTo>
                      <a:pt x="41" y="192"/>
                      <a:pt x="37" y="182"/>
                      <a:pt x="35" y="172"/>
                    </a:cubicBezTo>
                    <a:cubicBezTo>
                      <a:pt x="39" y="174"/>
                      <a:pt x="43" y="176"/>
                      <a:pt x="46" y="179"/>
                    </a:cubicBezTo>
                    <a:cubicBezTo>
                      <a:pt x="51" y="185"/>
                      <a:pt x="52" y="193"/>
                      <a:pt x="53" y="201"/>
                    </a:cubicBezTo>
                    <a:cubicBezTo>
                      <a:pt x="51" y="200"/>
                      <a:pt x="49" y="198"/>
                      <a:pt x="47" y="196"/>
                    </a:cubicBezTo>
                    <a:close/>
                    <a:moveTo>
                      <a:pt x="34" y="160"/>
                    </a:moveTo>
                    <a:cubicBezTo>
                      <a:pt x="34" y="157"/>
                      <a:pt x="34" y="154"/>
                      <a:pt x="35" y="151"/>
                    </a:cubicBezTo>
                    <a:cubicBezTo>
                      <a:pt x="35" y="148"/>
                      <a:pt x="36" y="146"/>
                      <a:pt x="37" y="144"/>
                    </a:cubicBezTo>
                    <a:cubicBezTo>
                      <a:pt x="46" y="158"/>
                      <a:pt x="56" y="163"/>
                      <a:pt x="67" y="164"/>
                    </a:cubicBezTo>
                    <a:cubicBezTo>
                      <a:pt x="73" y="174"/>
                      <a:pt x="80" y="184"/>
                      <a:pt x="90" y="185"/>
                    </a:cubicBezTo>
                    <a:cubicBezTo>
                      <a:pt x="92" y="186"/>
                      <a:pt x="95" y="185"/>
                      <a:pt x="98" y="184"/>
                    </a:cubicBezTo>
                    <a:cubicBezTo>
                      <a:pt x="95" y="187"/>
                      <a:pt x="93" y="189"/>
                      <a:pt x="91" y="193"/>
                    </a:cubicBezTo>
                    <a:cubicBezTo>
                      <a:pt x="89" y="194"/>
                      <a:pt x="88" y="194"/>
                      <a:pt x="86" y="195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0" y="202"/>
                      <a:pt x="66" y="203"/>
                      <a:pt x="63" y="203"/>
                    </a:cubicBezTo>
                    <a:cubicBezTo>
                      <a:pt x="63" y="202"/>
                      <a:pt x="62" y="201"/>
                      <a:pt x="62" y="200"/>
                    </a:cubicBezTo>
                    <a:cubicBezTo>
                      <a:pt x="61" y="191"/>
                      <a:pt x="60" y="181"/>
                      <a:pt x="53" y="173"/>
                    </a:cubicBezTo>
                    <a:cubicBezTo>
                      <a:pt x="48" y="167"/>
                      <a:pt x="41" y="164"/>
                      <a:pt x="34" y="161"/>
                    </a:cubicBezTo>
                    <a:cubicBezTo>
                      <a:pt x="34" y="161"/>
                      <a:pt x="34" y="161"/>
                      <a:pt x="34" y="160"/>
                    </a:cubicBezTo>
                    <a:close/>
                    <a:moveTo>
                      <a:pt x="44" y="138"/>
                    </a:moveTo>
                    <a:cubicBezTo>
                      <a:pt x="47" y="139"/>
                      <a:pt x="51" y="140"/>
                      <a:pt x="54" y="144"/>
                    </a:cubicBezTo>
                    <a:cubicBezTo>
                      <a:pt x="57" y="146"/>
                      <a:pt x="59" y="149"/>
                      <a:pt x="62" y="153"/>
                    </a:cubicBezTo>
                    <a:cubicBezTo>
                      <a:pt x="55" y="152"/>
                      <a:pt x="50" y="147"/>
                      <a:pt x="44" y="138"/>
                    </a:cubicBezTo>
                    <a:close/>
                    <a:moveTo>
                      <a:pt x="97" y="112"/>
                    </a:moveTo>
                    <a:cubicBezTo>
                      <a:pt x="88" y="107"/>
                      <a:pt x="88" y="107"/>
                      <a:pt x="88" y="107"/>
                    </a:cubicBezTo>
                    <a:cubicBezTo>
                      <a:pt x="85" y="105"/>
                      <a:pt x="83" y="104"/>
                      <a:pt x="80" y="102"/>
                    </a:cubicBezTo>
                    <a:cubicBezTo>
                      <a:pt x="83" y="103"/>
                      <a:pt x="86" y="103"/>
                      <a:pt x="86" y="103"/>
                    </a:cubicBezTo>
                    <a:cubicBezTo>
                      <a:pt x="87" y="103"/>
                      <a:pt x="88" y="104"/>
                      <a:pt x="89" y="104"/>
                    </a:cubicBezTo>
                    <a:cubicBezTo>
                      <a:pt x="93" y="106"/>
                      <a:pt x="98" y="108"/>
                      <a:pt x="104" y="108"/>
                    </a:cubicBezTo>
                    <a:cubicBezTo>
                      <a:pt x="112" y="110"/>
                      <a:pt x="117" y="115"/>
                      <a:pt x="119" y="123"/>
                    </a:cubicBezTo>
                    <a:cubicBezTo>
                      <a:pt x="119" y="124"/>
                      <a:pt x="119" y="125"/>
                      <a:pt x="119" y="126"/>
                    </a:cubicBezTo>
                    <a:cubicBezTo>
                      <a:pt x="119" y="129"/>
                      <a:pt x="118" y="132"/>
                      <a:pt x="117" y="135"/>
                    </a:cubicBezTo>
                    <a:cubicBezTo>
                      <a:pt x="113" y="126"/>
                      <a:pt x="106" y="118"/>
                      <a:pt x="97" y="112"/>
                    </a:cubicBezTo>
                    <a:close/>
                    <a:moveTo>
                      <a:pt x="144" y="87"/>
                    </a:moveTo>
                    <a:cubicBezTo>
                      <a:pt x="147" y="89"/>
                      <a:pt x="151" y="91"/>
                      <a:pt x="155" y="93"/>
                    </a:cubicBezTo>
                    <a:cubicBezTo>
                      <a:pt x="156" y="97"/>
                      <a:pt x="158" y="101"/>
                      <a:pt x="158" y="104"/>
                    </a:cubicBezTo>
                    <a:cubicBezTo>
                      <a:pt x="158" y="105"/>
                      <a:pt x="157" y="106"/>
                      <a:pt x="157" y="106"/>
                    </a:cubicBezTo>
                    <a:cubicBezTo>
                      <a:pt x="157" y="106"/>
                      <a:pt x="154" y="108"/>
                      <a:pt x="144" y="107"/>
                    </a:cubicBezTo>
                    <a:cubicBezTo>
                      <a:pt x="140" y="105"/>
                      <a:pt x="135" y="102"/>
                      <a:pt x="131" y="100"/>
                    </a:cubicBezTo>
                    <a:cubicBezTo>
                      <a:pt x="136" y="96"/>
                      <a:pt x="140" y="92"/>
                      <a:pt x="144" y="87"/>
                    </a:cubicBezTo>
                    <a:close/>
                    <a:moveTo>
                      <a:pt x="167" y="104"/>
                    </a:moveTo>
                    <a:cubicBezTo>
                      <a:pt x="167" y="102"/>
                      <a:pt x="166" y="101"/>
                      <a:pt x="166" y="99"/>
                    </a:cubicBezTo>
                    <a:cubicBezTo>
                      <a:pt x="169" y="101"/>
                      <a:pt x="172" y="103"/>
                      <a:pt x="174" y="105"/>
                    </a:cubicBezTo>
                    <a:cubicBezTo>
                      <a:pt x="172" y="106"/>
                      <a:pt x="169" y="107"/>
                      <a:pt x="166" y="109"/>
                    </a:cubicBezTo>
                    <a:cubicBezTo>
                      <a:pt x="167" y="107"/>
                      <a:pt x="167" y="106"/>
                      <a:pt x="167" y="104"/>
                    </a:cubicBezTo>
                    <a:close/>
                    <a:moveTo>
                      <a:pt x="185" y="73"/>
                    </a:move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7"/>
                      <a:pt x="183" y="80"/>
                      <a:pt x="183" y="84"/>
                    </a:cubicBezTo>
                    <a:cubicBezTo>
                      <a:pt x="183" y="86"/>
                      <a:pt x="183" y="89"/>
                      <a:pt x="184" y="91"/>
                    </a:cubicBezTo>
                    <a:cubicBezTo>
                      <a:pt x="185" y="93"/>
                      <a:pt x="186" y="95"/>
                      <a:pt x="188" y="97"/>
                    </a:cubicBezTo>
                    <a:cubicBezTo>
                      <a:pt x="186" y="99"/>
                      <a:pt x="185" y="100"/>
                      <a:pt x="183" y="101"/>
                    </a:cubicBezTo>
                    <a:cubicBezTo>
                      <a:pt x="179" y="96"/>
                      <a:pt x="173" y="91"/>
                      <a:pt x="165" y="88"/>
                    </a:cubicBezTo>
                    <a:cubicBezTo>
                      <a:pt x="165" y="88"/>
                      <a:pt x="163" y="87"/>
                      <a:pt x="162" y="86"/>
                    </a:cubicBezTo>
                    <a:cubicBezTo>
                      <a:pt x="161" y="82"/>
                      <a:pt x="159" y="78"/>
                      <a:pt x="159" y="75"/>
                    </a:cubicBezTo>
                    <a:cubicBezTo>
                      <a:pt x="168" y="73"/>
                      <a:pt x="176" y="73"/>
                      <a:pt x="185" y="73"/>
                    </a:cubicBezTo>
                    <a:close/>
                    <a:moveTo>
                      <a:pt x="128" y="126"/>
                    </a:moveTo>
                    <a:cubicBezTo>
                      <a:pt x="128" y="125"/>
                      <a:pt x="128" y="123"/>
                      <a:pt x="128" y="122"/>
                    </a:cubicBezTo>
                    <a:cubicBezTo>
                      <a:pt x="127" y="117"/>
                      <a:pt x="125" y="114"/>
                      <a:pt x="123" y="111"/>
                    </a:cubicBezTo>
                    <a:cubicBezTo>
                      <a:pt x="127" y="114"/>
                      <a:pt x="133" y="116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8"/>
                      <a:pt x="147" y="120"/>
                      <a:pt x="150" y="122"/>
                    </a:cubicBezTo>
                    <a:cubicBezTo>
                      <a:pt x="149" y="126"/>
                      <a:pt x="148" y="129"/>
                      <a:pt x="148" y="134"/>
                    </a:cubicBezTo>
                    <a:cubicBezTo>
                      <a:pt x="141" y="134"/>
                      <a:pt x="134" y="134"/>
                      <a:pt x="129" y="135"/>
                    </a:cubicBezTo>
                    <a:cubicBezTo>
                      <a:pt x="128" y="135"/>
                      <a:pt x="127" y="136"/>
                      <a:pt x="127" y="136"/>
                    </a:cubicBezTo>
                    <a:cubicBezTo>
                      <a:pt x="128" y="133"/>
                      <a:pt x="128" y="130"/>
                      <a:pt x="128" y="126"/>
                    </a:cubicBezTo>
                    <a:close/>
                    <a:moveTo>
                      <a:pt x="158" y="128"/>
                    </a:moveTo>
                    <a:cubicBezTo>
                      <a:pt x="161" y="130"/>
                      <a:pt x="164" y="133"/>
                      <a:pt x="166" y="135"/>
                    </a:cubicBezTo>
                    <a:cubicBezTo>
                      <a:pt x="163" y="135"/>
                      <a:pt x="160" y="134"/>
                      <a:pt x="157" y="134"/>
                    </a:cubicBezTo>
                    <a:cubicBezTo>
                      <a:pt x="157" y="132"/>
                      <a:pt x="157" y="130"/>
                      <a:pt x="158" y="128"/>
                    </a:cubicBezTo>
                    <a:close/>
                    <a:moveTo>
                      <a:pt x="178" y="114"/>
                    </a:moveTo>
                    <a:cubicBezTo>
                      <a:pt x="178" y="114"/>
                      <a:pt x="180" y="113"/>
                      <a:pt x="181" y="113"/>
                    </a:cubicBezTo>
                    <a:cubicBezTo>
                      <a:pt x="186" y="121"/>
                      <a:pt x="188" y="130"/>
                      <a:pt x="188" y="140"/>
                    </a:cubicBezTo>
                    <a:cubicBezTo>
                      <a:pt x="188" y="140"/>
                      <a:pt x="188" y="141"/>
                      <a:pt x="188" y="141"/>
                    </a:cubicBezTo>
                    <a:cubicBezTo>
                      <a:pt x="186" y="140"/>
                      <a:pt x="183" y="139"/>
                      <a:pt x="181" y="139"/>
                    </a:cubicBezTo>
                    <a:cubicBezTo>
                      <a:pt x="177" y="132"/>
                      <a:pt x="171" y="126"/>
                      <a:pt x="164" y="121"/>
                    </a:cubicBezTo>
                    <a:cubicBezTo>
                      <a:pt x="168" y="118"/>
                      <a:pt x="173" y="116"/>
                      <a:pt x="178" y="114"/>
                    </a:cubicBezTo>
                    <a:close/>
                    <a:moveTo>
                      <a:pt x="104" y="154"/>
                    </a:moveTo>
                    <a:cubicBezTo>
                      <a:pt x="105" y="153"/>
                      <a:pt x="107" y="153"/>
                      <a:pt x="108" y="152"/>
                    </a:cubicBezTo>
                    <a:cubicBezTo>
                      <a:pt x="106" y="157"/>
                      <a:pt x="104" y="162"/>
                      <a:pt x="104" y="167"/>
                    </a:cubicBezTo>
                    <a:cubicBezTo>
                      <a:pt x="104" y="168"/>
                      <a:pt x="104" y="168"/>
                      <a:pt x="104" y="169"/>
                    </a:cubicBezTo>
                    <a:cubicBezTo>
                      <a:pt x="99" y="174"/>
                      <a:pt x="94" y="176"/>
                      <a:pt x="91" y="176"/>
                    </a:cubicBezTo>
                    <a:cubicBezTo>
                      <a:pt x="86" y="175"/>
                      <a:pt x="82" y="169"/>
                      <a:pt x="78" y="163"/>
                    </a:cubicBezTo>
                    <a:cubicBezTo>
                      <a:pt x="87" y="161"/>
                      <a:pt x="96" y="157"/>
                      <a:pt x="104" y="154"/>
                    </a:cubicBezTo>
                    <a:close/>
                    <a:moveTo>
                      <a:pt x="107" y="179"/>
                    </a:moveTo>
                    <a:cubicBezTo>
                      <a:pt x="107" y="179"/>
                      <a:pt x="107" y="179"/>
                      <a:pt x="107" y="179"/>
                    </a:cubicBezTo>
                    <a:cubicBezTo>
                      <a:pt x="107" y="179"/>
                      <a:pt x="106" y="179"/>
                      <a:pt x="106" y="179"/>
                    </a:cubicBezTo>
                    <a:cubicBezTo>
                      <a:pt x="106" y="179"/>
                      <a:pt x="107" y="179"/>
                      <a:pt x="107" y="179"/>
                    </a:cubicBezTo>
                    <a:close/>
                    <a:moveTo>
                      <a:pt x="131" y="144"/>
                    </a:moveTo>
                    <a:cubicBezTo>
                      <a:pt x="136" y="143"/>
                      <a:pt x="142" y="143"/>
                      <a:pt x="149" y="143"/>
                    </a:cubicBezTo>
                    <a:cubicBezTo>
                      <a:pt x="150" y="147"/>
                      <a:pt x="153" y="150"/>
                      <a:pt x="155" y="152"/>
                    </a:cubicBezTo>
                    <a:cubicBezTo>
                      <a:pt x="157" y="154"/>
                      <a:pt x="159" y="155"/>
                      <a:pt x="161" y="158"/>
                    </a:cubicBezTo>
                    <a:cubicBezTo>
                      <a:pt x="164" y="162"/>
                      <a:pt x="165" y="167"/>
                      <a:pt x="165" y="171"/>
                    </a:cubicBezTo>
                    <a:cubicBezTo>
                      <a:pt x="165" y="172"/>
                      <a:pt x="165" y="173"/>
                      <a:pt x="165" y="174"/>
                    </a:cubicBezTo>
                    <a:cubicBezTo>
                      <a:pt x="156" y="180"/>
                      <a:pt x="143" y="183"/>
                      <a:pt x="132" y="183"/>
                    </a:cubicBezTo>
                    <a:cubicBezTo>
                      <a:pt x="131" y="183"/>
                      <a:pt x="130" y="182"/>
                      <a:pt x="129" y="182"/>
                    </a:cubicBezTo>
                    <a:cubicBezTo>
                      <a:pt x="126" y="181"/>
                      <a:pt x="122" y="180"/>
                      <a:pt x="119" y="179"/>
                    </a:cubicBezTo>
                    <a:cubicBezTo>
                      <a:pt x="118" y="178"/>
                      <a:pt x="116" y="176"/>
                      <a:pt x="115" y="175"/>
                    </a:cubicBezTo>
                    <a:cubicBezTo>
                      <a:pt x="114" y="174"/>
                      <a:pt x="114" y="172"/>
                      <a:pt x="114" y="171"/>
                    </a:cubicBezTo>
                    <a:cubicBezTo>
                      <a:pt x="119" y="165"/>
                      <a:pt x="121" y="158"/>
                      <a:pt x="121" y="150"/>
                    </a:cubicBezTo>
                    <a:cubicBezTo>
                      <a:pt x="121" y="150"/>
                      <a:pt x="121" y="148"/>
                      <a:pt x="121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24" y="146"/>
                      <a:pt x="128" y="145"/>
                      <a:pt x="131" y="144"/>
                    </a:cubicBezTo>
                    <a:close/>
                    <a:moveTo>
                      <a:pt x="169" y="153"/>
                    </a:moveTo>
                    <a:cubicBezTo>
                      <a:pt x="166" y="149"/>
                      <a:pt x="164" y="147"/>
                      <a:pt x="162" y="145"/>
                    </a:cubicBezTo>
                    <a:cubicBezTo>
                      <a:pt x="161" y="144"/>
                      <a:pt x="161" y="144"/>
                      <a:pt x="160" y="144"/>
                    </a:cubicBezTo>
                    <a:cubicBezTo>
                      <a:pt x="165" y="144"/>
                      <a:pt x="170" y="145"/>
                      <a:pt x="175" y="147"/>
                    </a:cubicBezTo>
                    <a:cubicBezTo>
                      <a:pt x="175" y="148"/>
                      <a:pt x="176" y="150"/>
                      <a:pt x="176" y="151"/>
                    </a:cubicBezTo>
                    <a:cubicBezTo>
                      <a:pt x="177" y="152"/>
                      <a:pt x="177" y="154"/>
                      <a:pt x="177" y="155"/>
                    </a:cubicBezTo>
                    <a:cubicBezTo>
                      <a:pt x="177" y="158"/>
                      <a:pt x="175" y="161"/>
                      <a:pt x="174" y="165"/>
                    </a:cubicBezTo>
                    <a:cubicBezTo>
                      <a:pt x="173" y="161"/>
                      <a:pt x="171" y="157"/>
                      <a:pt x="169" y="153"/>
                    </a:cubicBezTo>
                    <a:close/>
                    <a:moveTo>
                      <a:pt x="186" y="155"/>
                    </a:moveTo>
                    <a:cubicBezTo>
                      <a:pt x="186" y="153"/>
                      <a:pt x="186" y="152"/>
                      <a:pt x="186" y="150"/>
                    </a:cubicBezTo>
                    <a:cubicBezTo>
                      <a:pt x="186" y="150"/>
                      <a:pt x="187" y="151"/>
                      <a:pt x="187" y="151"/>
                    </a:cubicBezTo>
                    <a:cubicBezTo>
                      <a:pt x="187" y="157"/>
                      <a:pt x="185" y="163"/>
                      <a:pt x="184" y="170"/>
                    </a:cubicBezTo>
                    <a:cubicBezTo>
                      <a:pt x="183" y="169"/>
                      <a:pt x="182" y="170"/>
                      <a:pt x="181" y="170"/>
                    </a:cubicBezTo>
                    <a:cubicBezTo>
                      <a:pt x="184" y="165"/>
                      <a:pt x="186" y="160"/>
                      <a:pt x="186" y="15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87" y="204"/>
                      <a:pt x="88" y="204"/>
                    </a:cubicBezTo>
                    <a:cubicBezTo>
                      <a:pt x="88" y="206"/>
                      <a:pt x="88" y="207"/>
                      <a:pt x="88" y="209"/>
                    </a:cubicBezTo>
                    <a:cubicBezTo>
                      <a:pt x="88" y="216"/>
                      <a:pt x="89" y="223"/>
                      <a:pt x="92" y="228"/>
                    </a:cubicBezTo>
                    <a:cubicBezTo>
                      <a:pt x="93" y="231"/>
                      <a:pt x="94" y="233"/>
                      <a:pt x="96" y="235"/>
                    </a:cubicBezTo>
                    <a:cubicBezTo>
                      <a:pt x="87" y="235"/>
                      <a:pt x="78" y="232"/>
                      <a:pt x="72" y="226"/>
                    </a:cubicBezTo>
                    <a:cubicBezTo>
                      <a:pt x="68" y="222"/>
                      <a:pt x="66" y="217"/>
                      <a:pt x="64" y="212"/>
                    </a:cubicBezTo>
                    <a:cubicBezTo>
                      <a:pt x="69" y="212"/>
                      <a:pt x="74" y="210"/>
                      <a:pt x="79" y="208"/>
                    </a:cubicBezTo>
                    <a:close/>
                    <a:moveTo>
                      <a:pt x="106" y="204"/>
                    </a:moveTo>
                    <a:cubicBezTo>
                      <a:pt x="108" y="207"/>
                      <a:pt x="112" y="209"/>
                      <a:pt x="118" y="212"/>
                    </a:cubicBezTo>
                    <a:cubicBezTo>
                      <a:pt x="129" y="217"/>
                      <a:pt x="142" y="215"/>
                      <a:pt x="153" y="207"/>
                    </a:cubicBezTo>
                    <a:cubicBezTo>
                      <a:pt x="154" y="207"/>
                      <a:pt x="154" y="207"/>
                      <a:pt x="154" y="207"/>
                    </a:cubicBezTo>
                    <a:cubicBezTo>
                      <a:pt x="148" y="218"/>
                      <a:pt x="141" y="226"/>
                      <a:pt x="127" y="231"/>
                    </a:cubicBezTo>
                    <a:cubicBezTo>
                      <a:pt x="122" y="233"/>
                      <a:pt x="115" y="234"/>
                      <a:pt x="109" y="235"/>
                    </a:cubicBezTo>
                    <a:cubicBezTo>
                      <a:pt x="105" y="233"/>
                      <a:pt x="102" y="229"/>
                      <a:pt x="100" y="225"/>
                    </a:cubicBezTo>
                    <a:cubicBezTo>
                      <a:pt x="98" y="220"/>
                      <a:pt x="97" y="215"/>
                      <a:pt x="97" y="209"/>
                    </a:cubicBezTo>
                    <a:cubicBezTo>
                      <a:pt x="97" y="207"/>
                      <a:pt x="98" y="204"/>
                      <a:pt x="98" y="201"/>
                    </a:cubicBezTo>
                    <a:cubicBezTo>
                      <a:pt x="101" y="201"/>
                      <a:pt x="103" y="202"/>
                      <a:pt x="106" y="204"/>
                    </a:cubicBezTo>
                    <a:close/>
                    <a:moveTo>
                      <a:pt x="108" y="188"/>
                    </a:moveTo>
                    <a:cubicBezTo>
                      <a:pt x="110" y="187"/>
                      <a:pt x="113" y="187"/>
                      <a:pt x="116" y="188"/>
                    </a:cubicBezTo>
                    <a:cubicBezTo>
                      <a:pt x="119" y="189"/>
                      <a:pt x="122" y="190"/>
                      <a:pt x="126" y="191"/>
                    </a:cubicBezTo>
                    <a:cubicBezTo>
                      <a:pt x="130" y="193"/>
                      <a:pt x="135" y="196"/>
                      <a:pt x="139" y="199"/>
                    </a:cubicBezTo>
                    <a:cubicBezTo>
                      <a:pt x="141" y="200"/>
                      <a:pt x="142" y="201"/>
                      <a:pt x="144" y="202"/>
                    </a:cubicBezTo>
                    <a:cubicBezTo>
                      <a:pt x="137" y="205"/>
                      <a:pt x="129" y="207"/>
                      <a:pt x="122" y="204"/>
                    </a:cubicBezTo>
                    <a:cubicBezTo>
                      <a:pt x="117" y="201"/>
                      <a:pt x="114" y="199"/>
                      <a:pt x="111" y="197"/>
                    </a:cubicBezTo>
                    <a:cubicBezTo>
                      <a:pt x="108" y="195"/>
                      <a:pt x="105" y="193"/>
                      <a:pt x="102" y="193"/>
                    </a:cubicBezTo>
                    <a:cubicBezTo>
                      <a:pt x="104" y="191"/>
                      <a:pt x="106" y="189"/>
                      <a:pt x="108" y="188"/>
                    </a:cubicBezTo>
                    <a:close/>
                    <a:moveTo>
                      <a:pt x="160" y="187"/>
                    </a:moveTo>
                    <a:cubicBezTo>
                      <a:pt x="159" y="189"/>
                      <a:pt x="158" y="190"/>
                      <a:pt x="157" y="192"/>
                    </a:cubicBezTo>
                    <a:cubicBezTo>
                      <a:pt x="155" y="193"/>
                      <a:pt x="154" y="195"/>
                      <a:pt x="153" y="196"/>
                    </a:cubicBezTo>
                    <a:cubicBezTo>
                      <a:pt x="150" y="194"/>
                      <a:pt x="147" y="193"/>
                      <a:pt x="144" y="191"/>
                    </a:cubicBezTo>
                    <a:cubicBezTo>
                      <a:pt x="150" y="190"/>
                      <a:pt x="155" y="189"/>
                      <a:pt x="160" y="187"/>
                    </a:cubicBezTo>
                    <a:close/>
                    <a:moveTo>
                      <a:pt x="171" y="195"/>
                    </a:moveTo>
                    <a:cubicBezTo>
                      <a:pt x="174" y="186"/>
                      <a:pt x="177" y="180"/>
                      <a:pt x="181" y="179"/>
                    </a:cubicBezTo>
                    <a:cubicBezTo>
                      <a:pt x="181" y="179"/>
                      <a:pt x="182" y="179"/>
                      <a:pt x="182" y="179"/>
                    </a:cubicBezTo>
                    <a:cubicBezTo>
                      <a:pt x="182" y="179"/>
                      <a:pt x="182" y="180"/>
                      <a:pt x="181" y="181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79" y="195"/>
                      <a:pt x="178" y="199"/>
                      <a:pt x="173" y="201"/>
                    </a:cubicBezTo>
                    <a:cubicBezTo>
                      <a:pt x="171" y="202"/>
                      <a:pt x="169" y="202"/>
                      <a:pt x="168" y="202"/>
                    </a:cubicBezTo>
                    <a:cubicBezTo>
                      <a:pt x="169" y="199"/>
                      <a:pt x="170" y="197"/>
                      <a:pt x="171" y="195"/>
                    </a:cubicBezTo>
                    <a:close/>
                    <a:moveTo>
                      <a:pt x="176" y="210"/>
                    </a:moveTo>
                    <a:cubicBezTo>
                      <a:pt x="187" y="205"/>
                      <a:pt x="188" y="197"/>
                      <a:pt x="189" y="190"/>
                    </a:cubicBezTo>
                    <a:cubicBezTo>
                      <a:pt x="190" y="183"/>
                      <a:pt x="190" y="183"/>
                      <a:pt x="190" y="183"/>
                    </a:cubicBezTo>
                    <a:cubicBezTo>
                      <a:pt x="191" y="182"/>
                      <a:pt x="191" y="182"/>
                      <a:pt x="191" y="181"/>
                    </a:cubicBezTo>
                    <a:cubicBezTo>
                      <a:pt x="191" y="181"/>
                      <a:pt x="191" y="181"/>
                      <a:pt x="191" y="181"/>
                    </a:cubicBezTo>
                    <a:cubicBezTo>
                      <a:pt x="195" y="183"/>
                      <a:pt x="197" y="186"/>
                      <a:pt x="198" y="188"/>
                    </a:cubicBezTo>
                    <a:cubicBezTo>
                      <a:pt x="201" y="191"/>
                      <a:pt x="203" y="194"/>
                      <a:pt x="207" y="194"/>
                    </a:cubicBezTo>
                    <a:cubicBezTo>
                      <a:pt x="200" y="211"/>
                      <a:pt x="180" y="224"/>
                      <a:pt x="145" y="235"/>
                    </a:cubicBezTo>
                    <a:cubicBezTo>
                      <a:pt x="141" y="236"/>
                      <a:pt x="139" y="237"/>
                      <a:pt x="136" y="237"/>
                    </a:cubicBezTo>
                    <a:cubicBezTo>
                      <a:pt x="150" y="231"/>
                      <a:pt x="157" y="221"/>
                      <a:pt x="163" y="210"/>
                    </a:cubicBezTo>
                    <a:cubicBezTo>
                      <a:pt x="168" y="211"/>
                      <a:pt x="172" y="211"/>
                      <a:pt x="176" y="210"/>
                    </a:cubicBezTo>
                    <a:close/>
                    <a:moveTo>
                      <a:pt x="196" y="156"/>
                    </a:moveTo>
                    <a:cubicBezTo>
                      <a:pt x="203" y="161"/>
                      <a:pt x="208" y="167"/>
                      <a:pt x="209" y="175"/>
                    </a:cubicBezTo>
                    <a:cubicBezTo>
                      <a:pt x="210" y="177"/>
                      <a:pt x="210" y="179"/>
                      <a:pt x="210" y="182"/>
                    </a:cubicBezTo>
                    <a:cubicBezTo>
                      <a:pt x="210" y="183"/>
                      <a:pt x="210" y="184"/>
                      <a:pt x="210" y="185"/>
                    </a:cubicBezTo>
                    <a:cubicBezTo>
                      <a:pt x="208" y="185"/>
                      <a:pt x="207" y="184"/>
                      <a:pt x="206" y="182"/>
                    </a:cubicBezTo>
                    <a:cubicBezTo>
                      <a:pt x="204" y="180"/>
                      <a:pt x="201" y="176"/>
                      <a:pt x="195" y="173"/>
                    </a:cubicBezTo>
                    <a:cubicBezTo>
                      <a:pt x="195" y="173"/>
                      <a:pt x="194" y="172"/>
                      <a:pt x="193" y="172"/>
                    </a:cubicBezTo>
                    <a:cubicBezTo>
                      <a:pt x="194" y="167"/>
                      <a:pt x="195" y="161"/>
                      <a:pt x="196" y="156"/>
                    </a:cubicBezTo>
                    <a:close/>
                    <a:moveTo>
                      <a:pt x="194" y="104"/>
                    </a:moveTo>
                    <a:cubicBezTo>
                      <a:pt x="198" y="108"/>
                      <a:pt x="204" y="111"/>
                      <a:pt x="209" y="114"/>
                    </a:cubicBezTo>
                    <a:cubicBezTo>
                      <a:pt x="211" y="116"/>
                      <a:pt x="214" y="117"/>
                      <a:pt x="216" y="118"/>
                    </a:cubicBezTo>
                    <a:cubicBezTo>
                      <a:pt x="214" y="124"/>
                      <a:pt x="213" y="130"/>
                      <a:pt x="213" y="136"/>
                    </a:cubicBezTo>
                    <a:cubicBezTo>
                      <a:pt x="213" y="142"/>
                      <a:pt x="215" y="149"/>
                      <a:pt x="219" y="155"/>
                    </a:cubicBezTo>
                    <a:cubicBezTo>
                      <a:pt x="221" y="157"/>
                      <a:pt x="223" y="157"/>
                      <a:pt x="226" y="156"/>
                    </a:cubicBezTo>
                    <a:cubicBezTo>
                      <a:pt x="227" y="155"/>
                      <a:pt x="227" y="154"/>
                      <a:pt x="227" y="152"/>
                    </a:cubicBezTo>
                    <a:cubicBezTo>
                      <a:pt x="227" y="151"/>
                      <a:pt x="227" y="150"/>
                      <a:pt x="227" y="149"/>
                    </a:cubicBezTo>
                    <a:cubicBezTo>
                      <a:pt x="224" y="145"/>
                      <a:pt x="223" y="141"/>
                      <a:pt x="223" y="136"/>
                    </a:cubicBezTo>
                    <a:cubicBezTo>
                      <a:pt x="223" y="132"/>
                      <a:pt x="223" y="128"/>
                      <a:pt x="224" y="124"/>
                    </a:cubicBezTo>
                    <a:cubicBezTo>
                      <a:pt x="226" y="126"/>
                      <a:pt x="228" y="129"/>
                      <a:pt x="230" y="131"/>
                    </a:cubicBezTo>
                    <a:cubicBezTo>
                      <a:pt x="232" y="136"/>
                      <a:pt x="234" y="142"/>
                      <a:pt x="234" y="149"/>
                    </a:cubicBezTo>
                    <a:cubicBezTo>
                      <a:pt x="234" y="153"/>
                      <a:pt x="233" y="158"/>
                      <a:pt x="232" y="163"/>
                    </a:cubicBezTo>
                    <a:cubicBezTo>
                      <a:pt x="229" y="171"/>
                      <a:pt x="225" y="178"/>
                      <a:pt x="219" y="181"/>
                    </a:cubicBezTo>
                    <a:cubicBezTo>
                      <a:pt x="219" y="179"/>
                      <a:pt x="219" y="176"/>
                      <a:pt x="219" y="173"/>
                    </a:cubicBezTo>
                    <a:cubicBezTo>
                      <a:pt x="217" y="163"/>
                      <a:pt x="211" y="154"/>
                      <a:pt x="201" y="148"/>
                    </a:cubicBezTo>
                    <a:cubicBezTo>
                      <a:pt x="200" y="147"/>
                      <a:pt x="198" y="146"/>
                      <a:pt x="197" y="146"/>
                    </a:cubicBezTo>
                    <a:cubicBezTo>
                      <a:pt x="197" y="144"/>
                      <a:pt x="197" y="142"/>
                      <a:pt x="197" y="141"/>
                    </a:cubicBezTo>
                    <a:cubicBezTo>
                      <a:pt x="197" y="129"/>
                      <a:pt x="195" y="118"/>
                      <a:pt x="189" y="108"/>
                    </a:cubicBezTo>
                    <a:cubicBezTo>
                      <a:pt x="191" y="107"/>
                      <a:pt x="193" y="106"/>
                      <a:pt x="194" y="104"/>
                    </a:cubicBezTo>
                    <a:close/>
                    <a:moveTo>
                      <a:pt x="200" y="89"/>
                    </a:moveTo>
                    <a:cubicBezTo>
                      <a:pt x="200" y="88"/>
                      <a:pt x="200" y="87"/>
                      <a:pt x="200" y="87"/>
                    </a:cubicBezTo>
                    <a:cubicBezTo>
                      <a:pt x="200" y="83"/>
                      <a:pt x="199" y="79"/>
                      <a:pt x="197" y="75"/>
                    </a:cubicBezTo>
                    <a:cubicBezTo>
                      <a:pt x="201" y="76"/>
                      <a:pt x="204" y="77"/>
                      <a:pt x="207" y="79"/>
                    </a:cubicBezTo>
                    <a:cubicBezTo>
                      <a:pt x="217" y="83"/>
                      <a:pt x="220" y="89"/>
                      <a:pt x="220" y="96"/>
                    </a:cubicBezTo>
                    <a:cubicBezTo>
                      <a:pt x="220" y="100"/>
                      <a:pt x="219" y="104"/>
                      <a:pt x="218" y="109"/>
                    </a:cubicBezTo>
                    <a:cubicBezTo>
                      <a:pt x="217" y="108"/>
                      <a:pt x="215" y="107"/>
                      <a:pt x="214" y="106"/>
                    </a:cubicBezTo>
                    <a:cubicBezTo>
                      <a:pt x="209" y="103"/>
                      <a:pt x="203" y="100"/>
                      <a:pt x="199" y="96"/>
                    </a:cubicBezTo>
                    <a:cubicBezTo>
                      <a:pt x="200" y="94"/>
                      <a:pt x="200" y="91"/>
                      <a:pt x="200" y="89"/>
                    </a:cubicBezTo>
                    <a:close/>
                  </a:path>
                </a:pathLst>
              </a:custGeom>
              <a:solidFill>
                <a:srgbClr val="E3B6C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1" name="Freeform 23"/>
              <p:cNvSpPr>
                <a:spLocks noEditPoints="1"/>
              </p:cNvSpPr>
              <p:nvPr/>
            </p:nvSpPr>
            <p:spPr bwMode="auto">
              <a:xfrm>
                <a:off x="474" y="1725"/>
                <a:ext cx="688" cy="752"/>
              </a:xfrm>
              <a:custGeom>
                <a:avLst/>
                <a:gdLst>
                  <a:gd name="T0" fmla="*/ 1471 w 275"/>
                  <a:gd name="T1" fmla="*/ 520 h 282"/>
                  <a:gd name="T2" fmla="*/ 1346 w 275"/>
                  <a:gd name="T3" fmla="*/ 589 h 282"/>
                  <a:gd name="T4" fmla="*/ 1351 w 275"/>
                  <a:gd name="T5" fmla="*/ 312 h 282"/>
                  <a:gd name="T6" fmla="*/ 933 w 275"/>
                  <a:gd name="T7" fmla="*/ 56 h 282"/>
                  <a:gd name="T8" fmla="*/ 675 w 275"/>
                  <a:gd name="T9" fmla="*/ 0 h 282"/>
                  <a:gd name="T10" fmla="*/ 625 w 275"/>
                  <a:gd name="T11" fmla="*/ 43 h 282"/>
                  <a:gd name="T12" fmla="*/ 963 w 275"/>
                  <a:gd name="T13" fmla="*/ 115 h 282"/>
                  <a:gd name="T14" fmla="*/ 1308 w 275"/>
                  <a:gd name="T15" fmla="*/ 648 h 282"/>
                  <a:gd name="T16" fmla="*/ 1534 w 275"/>
                  <a:gd name="T17" fmla="*/ 661 h 282"/>
                  <a:gd name="T18" fmla="*/ 1601 w 275"/>
                  <a:gd name="T19" fmla="*/ 989 h 282"/>
                  <a:gd name="T20" fmla="*/ 1559 w 275"/>
                  <a:gd name="T21" fmla="*/ 1181 h 282"/>
                  <a:gd name="T22" fmla="*/ 1434 w 275"/>
                  <a:gd name="T23" fmla="*/ 1309 h 282"/>
                  <a:gd name="T24" fmla="*/ 1208 w 275"/>
                  <a:gd name="T25" fmla="*/ 1472 h 282"/>
                  <a:gd name="T26" fmla="*/ 971 w 275"/>
                  <a:gd name="T27" fmla="*/ 968 h 282"/>
                  <a:gd name="T28" fmla="*/ 951 w 275"/>
                  <a:gd name="T29" fmla="*/ 1685 h 282"/>
                  <a:gd name="T30" fmla="*/ 608 w 275"/>
                  <a:gd name="T31" fmla="*/ 1352 h 282"/>
                  <a:gd name="T32" fmla="*/ 550 w 275"/>
                  <a:gd name="T33" fmla="*/ 797 h 282"/>
                  <a:gd name="T34" fmla="*/ 300 w 275"/>
                  <a:gd name="T35" fmla="*/ 1003 h 282"/>
                  <a:gd name="T36" fmla="*/ 145 w 275"/>
                  <a:gd name="T37" fmla="*/ 1139 h 282"/>
                  <a:gd name="T38" fmla="*/ 320 w 275"/>
                  <a:gd name="T39" fmla="*/ 861 h 282"/>
                  <a:gd name="T40" fmla="*/ 45 w 275"/>
                  <a:gd name="T41" fmla="*/ 725 h 282"/>
                  <a:gd name="T42" fmla="*/ 275 w 275"/>
                  <a:gd name="T43" fmla="*/ 547 h 282"/>
                  <a:gd name="T44" fmla="*/ 483 w 275"/>
                  <a:gd name="T45" fmla="*/ 248 h 282"/>
                  <a:gd name="T46" fmla="*/ 438 w 275"/>
                  <a:gd name="T47" fmla="*/ 291 h 282"/>
                  <a:gd name="T48" fmla="*/ 313 w 275"/>
                  <a:gd name="T49" fmla="*/ 499 h 282"/>
                  <a:gd name="T50" fmla="*/ 158 w 275"/>
                  <a:gd name="T51" fmla="*/ 811 h 282"/>
                  <a:gd name="T52" fmla="*/ 175 w 275"/>
                  <a:gd name="T53" fmla="*/ 968 h 282"/>
                  <a:gd name="T54" fmla="*/ 88 w 275"/>
                  <a:gd name="T55" fmla="*/ 1181 h 282"/>
                  <a:gd name="T56" fmla="*/ 8 w 275"/>
                  <a:gd name="T57" fmla="*/ 1259 h 282"/>
                  <a:gd name="T58" fmla="*/ 108 w 275"/>
                  <a:gd name="T59" fmla="*/ 1259 h 282"/>
                  <a:gd name="T60" fmla="*/ 258 w 275"/>
                  <a:gd name="T61" fmla="*/ 1677 h 282"/>
                  <a:gd name="T62" fmla="*/ 358 w 275"/>
                  <a:gd name="T63" fmla="*/ 1685 h 282"/>
                  <a:gd name="T64" fmla="*/ 550 w 275"/>
                  <a:gd name="T65" fmla="*/ 1672 h 282"/>
                  <a:gd name="T66" fmla="*/ 783 w 275"/>
                  <a:gd name="T67" fmla="*/ 1955 h 282"/>
                  <a:gd name="T68" fmla="*/ 1076 w 275"/>
                  <a:gd name="T69" fmla="*/ 1544 h 282"/>
                  <a:gd name="T70" fmla="*/ 1251 w 275"/>
                  <a:gd name="T71" fmla="*/ 1856 h 282"/>
                  <a:gd name="T72" fmla="*/ 1171 w 275"/>
                  <a:gd name="T73" fmla="*/ 1528 h 282"/>
                  <a:gd name="T74" fmla="*/ 1446 w 275"/>
                  <a:gd name="T75" fmla="*/ 1373 h 282"/>
                  <a:gd name="T76" fmla="*/ 1514 w 275"/>
                  <a:gd name="T77" fmla="*/ 1451 h 282"/>
                  <a:gd name="T78" fmla="*/ 1564 w 275"/>
                  <a:gd name="T79" fmla="*/ 1408 h 282"/>
                  <a:gd name="T80" fmla="*/ 1609 w 275"/>
                  <a:gd name="T81" fmla="*/ 1237 h 282"/>
                  <a:gd name="T82" fmla="*/ 1721 w 275"/>
                  <a:gd name="T83" fmla="*/ 1088 h 282"/>
                  <a:gd name="T84" fmla="*/ 1646 w 275"/>
                  <a:gd name="T85" fmla="*/ 853 h 282"/>
                  <a:gd name="T86" fmla="*/ 1714 w 275"/>
                  <a:gd name="T87" fmla="*/ 947 h 282"/>
                  <a:gd name="T88" fmla="*/ 1614 w 275"/>
                  <a:gd name="T89" fmla="*/ 597 h 282"/>
                  <a:gd name="T90" fmla="*/ 420 w 275"/>
                  <a:gd name="T91" fmla="*/ 1400 h 282"/>
                  <a:gd name="T92" fmla="*/ 145 w 275"/>
                  <a:gd name="T93" fmla="*/ 1365 h 282"/>
                  <a:gd name="T94" fmla="*/ 388 w 275"/>
                  <a:gd name="T95" fmla="*/ 1216 h 282"/>
                  <a:gd name="T96" fmla="*/ 550 w 275"/>
                  <a:gd name="T97" fmla="*/ 1557 h 282"/>
                  <a:gd name="T98" fmla="*/ 483 w 275"/>
                  <a:gd name="T99" fmla="*/ 1387 h 282"/>
                  <a:gd name="T100" fmla="*/ 408 w 275"/>
                  <a:gd name="T101" fmla="*/ 989 h 282"/>
                  <a:gd name="T102" fmla="*/ 445 w 275"/>
                  <a:gd name="T103" fmla="*/ 917 h 282"/>
                  <a:gd name="T104" fmla="*/ 550 w 275"/>
                  <a:gd name="T105" fmla="*/ 1336 h 282"/>
                  <a:gd name="T106" fmla="*/ 550 w 275"/>
                  <a:gd name="T107" fmla="*/ 1557 h 282"/>
                  <a:gd name="T108" fmla="*/ 783 w 275"/>
                  <a:gd name="T109" fmla="*/ 1877 h 282"/>
                  <a:gd name="T110" fmla="*/ 976 w 275"/>
                  <a:gd name="T111" fmla="*/ 1869 h 282"/>
                  <a:gd name="T112" fmla="*/ 1026 w 275"/>
                  <a:gd name="T113" fmla="*/ 1501 h 282"/>
                  <a:gd name="T114" fmla="*/ 933 w 275"/>
                  <a:gd name="T115" fmla="*/ 1131 h 282"/>
                  <a:gd name="T116" fmla="*/ 1088 w 275"/>
                  <a:gd name="T117" fmla="*/ 1237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282">
                    <a:moveTo>
                      <a:pt x="236" y="66"/>
                    </a:moveTo>
                    <a:cubicBezTo>
                      <a:pt x="235" y="67"/>
                      <a:pt x="234" y="68"/>
                      <a:pt x="234" y="70"/>
                    </a:cubicBezTo>
                    <a:cubicBezTo>
                      <a:pt x="234" y="71"/>
                      <a:pt x="235" y="72"/>
                      <a:pt x="235" y="73"/>
                    </a:cubicBezTo>
                    <a:cubicBezTo>
                      <a:pt x="236" y="74"/>
                      <a:pt x="237" y="75"/>
                      <a:pt x="238" y="76"/>
                    </a:cubicBezTo>
                    <a:cubicBezTo>
                      <a:pt x="234" y="75"/>
                      <a:pt x="229" y="77"/>
                      <a:pt x="224" y="79"/>
                    </a:cubicBezTo>
                    <a:cubicBezTo>
                      <a:pt x="222" y="80"/>
                      <a:pt x="219" y="82"/>
                      <a:pt x="215" y="83"/>
                    </a:cubicBezTo>
                    <a:cubicBezTo>
                      <a:pt x="213" y="80"/>
                      <a:pt x="212" y="76"/>
                      <a:pt x="212" y="73"/>
                    </a:cubicBezTo>
                    <a:cubicBezTo>
                      <a:pt x="212" y="69"/>
                      <a:pt x="213" y="64"/>
                      <a:pt x="214" y="59"/>
                    </a:cubicBezTo>
                    <a:cubicBezTo>
                      <a:pt x="215" y="54"/>
                      <a:pt x="216" y="49"/>
                      <a:pt x="216" y="44"/>
                    </a:cubicBezTo>
                    <a:cubicBezTo>
                      <a:pt x="216" y="38"/>
                      <a:pt x="215" y="32"/>
                      <a:pt x="211" y="27"/>
                    </a:cubicBezTo>
                    <a:cubicBezTo>
                      <a:pt x="199" y="17"/>
                      <a:pt x="186" y="9"/>
                      <a:pt x="172" y="3"/>
                    </a:cubicBezTo>
                    <a:cubicBezTo>
                      <a:pt x="164" y="3"/>
                      <a:pt x="156" y="4"/>
                      <a:pt x="149" y="8"/>
                    </a:cubicBezTo>
                    <a:cubicBezTo>
                      <a:pt x="145" y="11"/>
                      <a:pt x="143" y="13"/>
                      <a:pt x="142" y="15"/>
                    </a:cubicBezTo>
                    <a:cubicBezTo>
                      <a:pt x="140" y="17"/>
                      <a:pt x="140" y="18"/>
                      <a:pt x="137" y="18"/>
                    </a:cubicBezTo>
                    <a:cubicBezTo>
                      <a:pt x="128" y="19"/>
                      <a:pt x="115" y="7"/>
                      <a:pt x="108" y="0"/>
                    </a:cubicBezTo>
                    <a:cubicBezTo>
                      <a:pt x="104" y="1"/>
                      <a:pt x="101" y="2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9" y="14"/>
                      <a:pt x="124" y="28"/>
                      <a:pt x="138" y="27"/>
                    </a:cubicBezTo>
                    <a:cubicBezTo>
                      <a:pt x="145" y="27"/>
                      <a:pt x="147" y="24"/>
                      <a:pt x="150" y="20"/>
                    </a:cubicBezTo>
                    <a:cubicBezTo>
                      <a:pt x="151" y="19"/>
                      <a:pt x="152" y="18"/>
                      <a:pt x="154" y="16"/>
                    </a:cubicBezTo>
                    <a:cubicBezTo>
                      <a:pt x="170" y="7"/>
                      <a:pt x="190" y="17"/>
                      <a:pt x="201" y="29"/>
                    </a:cubicBezTo>
                    <a:cubicBezTo>
                      <a:pt x="209" y="37"/>
                      <a:pt x="207" y="47"/>
                      <a:pt x="205" y="57"/>
                    </a:cubicBezTo>
                    <a:cubicBezTo>
                      <a:pt x="203" y="68"/>
                      <a:pt x="200" y="80"/>
                      <a:pt x="209" y="91"/>
                    </a:cubicBezTo>
                    <a:cubicBezTo>
                      <a:pt x="210" y="92"/>
                      <a:pt x="212" y="93"/>
                      <a:pt x="214" y="93"/>
                    </a:cubicBezTo>
                    <a:cubicBezTo>
                      <a:pt x="220" y="92"/>
                      <a:pt x="225" y="89"/>
                      <a:pt x="228" y="88"/>
                    </a:cubicBezTo>
                    <a:cubicBezTo>
                      <a:pt x="236" y="84"/>
                      <a:pt x="238" y="83"/>
                      <a:pt x="245" y="93"/>
                    </a:cubicBezTo>
                    <a:cubicBezTo>
                      <a:pt x="249" y="99"/>
                      <a:pt x="251" y="108"/>
                      <a:pt x="253" y="116"/>
                    </a:cubicBezTo>
                    <a:cubicBezTo>
                      <a:pt x="254" y="122"/>
                      <a:pt x="254" y="122"/>
                      <a:pt x="254" y="122"/>
                    </a:cubicBezTo>
                    <a:cubicBezTo>
                      <a:pt x="256" y="129"/>
                      <a:pt x="256" y="134"/>
                      <a:pt x="256" y="139"/>
                    </a:cubicBezTo>
                    <a:cubicBezTo>
                      <a:pt x="256" y="147"/>
                      <a:pt x="255" y="153"/>
                      <a:pt x="252" y="162"/>
                    </a:cubicBezTo>
                    <a:cubicBezTo>
                      <a:pt x="251" y="163"/>
                      <a:pt x="251" y="165"/>
                      <a:pt x="250" y="166"/>
                    </a:cubicBezTo>
                    <a:cubicBezTo>
                      <a:pt x="249" y="166"/>
                      <a:pt x="249" y="166"/>
                      <a:pt x="249" y="166"/>
                    </a:cubicBezTo>
                    <a:cubicBezTo>
                      <a:pt x="236" y="170"/>
                      <a:pt x="231" y="174"/>
                      <a:pt x="229" y="180"/>
                    </a:cubicBezTo>
                    <a:cubicBezTo>
                      <a:pt x="229" y="181"/>
                      <a:pt x="229" y="181"/>
                      <a:pt x="229" y="182"/>
                    </a:cubicBezTo>
                    <a:cubicBezTo>
                      <a:pt x="229" y="183"/>
                      <a:pt x="229" y="183"/>
                      <a:pt x="229" y="184"/>
                    </a:cubicBezTo>
                    <a:cubicBezTo>
                      <a:pt x="228" y="184"/>
                      <a:pt x="228" y="184"/>
                      <a:pt x="228" y="184"/>
                    </a:cubicBezTo>
                    <a:cubicBezTo>
                      <a:pt x="222" y="186"/>
                      <a:pt x="216" y="191"/>
                      <a:pt x="210" y="196"/>
                    </a:cubicBezTo>
                    <a:cubicBezTo>
                      <a:pt x="205" y="202"/>
                      <a:pt x="197" y="209"/>
                      <a:pt x="193" y="207"/>
                    </a:cubicBezTo>
                    <a:cubicBezTo>
                      <a:pt x="186" y="205"/>
                      <a:pt x="185" y="184"/>
                      <a:pt x="184" y="173"/>
                    </a:cubicBezTo>
                    <a:cubicBezTo>
                      <a:pt x="183" y="168"/>
                      <a:pt x="183" y="163"/>
                      <a:pt x="182" y="161"/>
                    </a:cubicBezTo>
                    <a:cubicBezTo>
                      <a:pt x="179" y="146"/>
                      <a:pt x="166" y="135"/>
                      <a:pt x="155" y="136"/>
                    </a:cubicBezTo>
                    <a:cubicBezTo>
                      <a:pt x="151" y="136"/>
                      <a:pt x="141" y="139"/>
                      <a:pt x="139" y="158"/>
                    </a:cubicBezTo>
                    <a:cubicBezTo>
                      <a:pt x="138" y="170"/>
                      <a:pt x="143" y="182"/>
                      <a:pt x="148" y="193"/>
                    </a:cubicBezTo>
                    <a:cubicBezTo>
                      <a:pt x="155" y="208"/>
                      <a:pt x="161" y="223"/>
                      <a:pt x="152" y="237"/>
                    </a:cubicBezTo>
                    <a:cubicBezTo>
                      <a:pt x="146" y="245"/>
                      <a:pt x="128" y="256"/>
                      <a:pt x="114" y="256"/>
                    </a:cubicBezTo>
                    <a:cubicBezTo>
                      <a:pt x="101" y="242"/>
                      <a:pt x="96" y="223"/>
                      <a:pt x="96" y="205"/>
                    </a:cubicBezTo>
                    <a:cubicBezTo>
                      <a:pt x="96" y="200"/>
                      <a:pt x="97" y="195"/>
                      <a:pt x="97" y="190"/>
                    </a:cubicBezTo>
                    <a:cubicBezTo>
                      <a:pt x="97" y="189"/>
                      <a:pt x="97" y="189"/>
                      <a:pt x="97" y="189"/>
                    </a:cubicBezTo>
                    <a:cubicBezTo>
                      <a:pt x="99" y="174"/>
                      <a:pt x="100" y="162"/>
                      <a:pt x="100" y="152"/>
                    </a:cubicBezTo>
                    <a:cubicBezTo>
                      <a:pt x="100" y="122"/>
                      <a:pt x="93" y="114"/>
                      <a:pt x="88" y="112"/>
                    </a:cubicBezTo>
                    <a:cubicBezTo>
                      <a:pt x="77" y="107"/>
                      <a:pt x="66" y="120"/>
                      <a:pt x="63" y="124"/>
                    </a:cubicBezTo>
                    <a:cubicBezTo>
                      <a:pt x="60" y="127"/>
                      <a:pt x="58" y="130"/>
                      <a:pt x="57" y="134"/>
                    </a:cubicBezTo>
                    <a:cubicBezTo>
                      <a:pt x="54" y="136"/>
                      <a:pt x="51" y="139"/>
                      <a:pt x="48" y="141"/>
                    </a:cubicBezTo>
                    <a:cubicBezTo>
                      <a:pt x="41" y="148"/>
                      <a:pt x="33" y="155"/>
                      <a:pt x="26" y="163"/>
                    </a:cubicBezTo>
                    <a:cubicBezTo>
                      <a:pt x="26" y="162"/>
                      <a:pt x="25" y="162"/>
                      <a:pt x="25" y="162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2" y="160"/>
                      <a:pt x="21" y="159"/>
                      <a:pt x="20" y="159"/>
                    </a:cubicBezTo>
                    <a:cubicBezTo>
                      <a:pt x="21" y="153"/>
                      <a:pt x="27" y="149"/>
                      <a:pt x="34" y="144"/>
                    </a:cubicBezTo>
                    <a:cubicBezTo>
                      <a:pt x="42" y="138"/>
                      <a:pt x="51" y="131"/>
                      <a:pt x="51" y="121"/>
                    </a:cubicBezTo>
                    <a:cubicBezTo>
                      <a:pt x="51" y="119"/>
                      <a:pt x="51" y="117"/>
                      <a:pt x="50" y="114"/>
                    </a:cubicBezTo>
                    <a:cubicBezTo>
                      <a:pt x="44" y="102"/>
                      <a:pt x="33" y="104"/>
                      <a:pt x="24" y="105"/>
                    </a:cubicBezTo>
                    <a:cubicBezTo>
                      <a:pt x="14" y="107"/>
                      <a:pt x="10" y="107"/>
                      <a:pt x="7" y="102"/>
                    </a:cubicBezTo>
                    <a:cubicBezTo>
                      <a:pt x="5" y="98"/>
                      <a:pt x="6" y="92"/>
                      <a:pt x="8" y="85"/>
                    </a:cubicBezTo>
                    <a:cubicBezTo>
                      <a:pt x="11" y="76"/>
                      <a:pt x="16" y="68"/>
                      <a:pt x="20" y="66"/>
                    </a:cubicBezTo>
                    <a:cubicBezTo>
                      <a:pt x="25" y="64"/>
                      <a:pt x="35" y="71"/>
                      <a:pt x="44" y="77"/>
                    </a:cubicBezTo>
                    <a:cubicBezTo>
                      <a:pt x="55" y="85"/>
                      <a:pt x="67" y="93"/>
                      <a:pt x="78" y="91"/>
                    </a:cubicBezTo>
                    <a:cubicBezTo>
                      <a:pt x="83" y="90"/>
                      <a:pt x="88" y="86"/>
                      <a:pt x="92" y="80"/>
                    </a:cubicBezTo>
                    <a:cubicBezTo>
                      <a:pt x="102" y="61"/>
                      <a:pt x="89" y="47"/>
                      <a:pt x="77" y="35"/>
                    </a:cubicBezTo>
                    <a:cubicBezTo>
                      <a:pt x="72" y="29"/>
                      <a:pt x="67" y="24"/>
                      <a:pt x="64" y="18"/>
                    </a:cubicBezTo>
                    <a:cubicBezTo>
                      <a:pt x="61" y="20"/>
                      <a:pt x="59" y="21"/>
                      <a:pt x="56" y="23"/>
                    </a:cubicBezTo>
                    <a:cubicBezTo>
                      <a:pt x="60" y="29"/>
                      <a:pt x="65" y="35"/>
                      <a:pt x="70" y="41"/>
                    </a:cubicBezTo>
                    <a:cubicBezTo>
                      <a:pt x="83" y="54"/>
                      <a:pt x="90" y="63"/>
                      <a:pt x="83" y="75"/>
                    </a:cubicBezTo>
                    <a:cubicBezTo>
                      <a:pt x="81" y="79"/>
                      <a:pt x="79" y="81"/>
                      <a:pt x="76" y="82"/>
                    </a:cubicBezTo>
                    <a:cubicBezTo>
                      <a:pt x="69" y="83"/>
                      <a:pt x="59" y="77"/>
                      <a:pt x="50" y="70"/>
                    </a:cubicBezTo>
                    <a:cubicBezTo>
                      <a:pt x="40" y="63"/>
                      <a:pt x="31" y="56"/>
                      <a:pt x="22" y="56"/>
                    </a:cubicBezTo>
                    <a:cubicBezTo>
                      <a:pt x="10" y="73"/>
                      <a:pt x="4" y="90"/>
                      <a:pt x="0" y="108"/>
                    </a:cubicBezTo>
                    <a:cubicBezTo>
                      <a:pt x="7" y="117"/>
                      <a:pt x="17" y="116"/>
                      <a:pt x="25" y="114"/>
                    </a:cubicBezTo>
                    <a:cubicBezTo>
                      <a:pt x="35" y="113"/>
                      <a:pt x="39" y="113"/>
                      <a:pt x="41" y="118"/>
                    </a:cubicBezTo>
                    <a:cubicBezTo>
                      <a:pt x="42" y="119"/>
                      <a:pt x="42" y="120"/>
                      <a:pt x="42" y="121"/>
                    </a:cubicBezTo>
                    <a:cubicBezTo>
                      <a:pt x="42" y="126"/>
                      <a:pt x="37" y="130"/>
                      <a:pt x="28" y="136"/>
                    </a:cubicBezTo>
                    <a:cubicBezTo>
                      <a:pt x="20" y="143"/>
                      <a:pt x="10" y="150"/>
                      <a:pt x="10" y="161"/>
                    </a:cubicBezTo>
                    <a:cubicBezTo>
                      <a:pt x="10" y="161"/>
                      <a:pt x="10" y="161"/>
                      <a:pt x="10" y="162"/>
                    </a:cubicBezTo>
                    <a:cubicBezTo>
                      <a:pt x="10" y="164"/>
                      <a:pt x="12" y="166"/>
                      <a:pt x="14" y="166"/>
                    </a:cubicBezTo>
                    <a:cubicBezTo>
                      <a:pt x="14" y="166"/>
                      <a:pt x="15" y="166"/>
                      <a:pt x="15" y="167"/>
                    </a:cubicBezTo>
                    <a:cubicBezTo>
                      <a:pt x="14" y="168"/>
                      <a:pt x="12" y="169"/>
                      <a:pt x="12" y="169"/>
                    </a:cubicBezTo>
                    <a:cubicBezTo>
                      <a:pt x="8" y="171"/>
                      <a:pt x="5" y="174"/>
                      <a:pt x="1" y="177"/>
                    </a:cubicBezTo>
                    <a:cubicBezTo>
                      <a:pt x="1" y="178"/>
                      <a:pt x="2" y="179"/>
                      <a:pt x="2" y="180"/>
                    </a:cubicBezTo>
                    <a:cubicBezTo>
                      <a:pt x="2" y="182"/>
                      <a:pt x="3" y="185"/>
                      <a:pt x="4" y="188"/>
                    </a:cubicBezTo>
                    <a:cubicBezTo>
                      <a:pt x="7" y="184"/>
                      <a:pt x="12" y="180"/>
                      <a:pt x="17" y="177"/>
                    </a:cubicBezTo>
                    <a:cubicBezTo>
                      <a:pt x="15" y="182"/>
                      <a:pt x="14" y="187"/>
                      <a:pt x="14" y="192"/>
                    </a:cubicBezTo>
                    <a:cubicBezTo>
                      <a:pt x="14" y="199"/>
                      <a:pt x="16" y="207"/>
                      <a:pt x="21" y="215"/>
                    </a:cubicBezTo>
                    <a:cubicBezTo>
                      <a:pt x="28" y="226"/>
                      <a:pt x="33" y="233"/>
                      <a:pt x="41" y="236"/>
                    </a:cubicBezTo>
                    <a:cubicBezTo>
                      <a:pt x="38" y="238"/>
                      <a:pt x="36" y="238"/>
                      <a:pt x="33" y="239"/>
                    </a:cubicBezTo>
                    <a:cubicBezTo>
                      <a:pt x="35" y="242"/>
                      <a:pt x="38" y="244"/>
                      <a:pt x="41" y="247"/>
                    </a:cubicBezTo>
                    <a:cubicBezTo>
                      <a:pt x="47" y="244"/>
                      <a:pt x="52" y="241"/>
                      <a:pt x="57" y="237"/>
                    </a:cubicBezTo>
                    <a:cubicBezTo>
                      <a:pt x="60" y="236"/>
                      <a:pt x="63" y="235"/>
                      <a:pt x="67" y="233"/>
                    </a:cubicBezTo>
                    <a:cubicBezTo>
                      <a:pt x="82" y="227"/>
                      <a:pt x="85" y="228"/>
                      <a:pt x="86" y="228"/>
                    </a:cubicBezTo>
                    <a:cubicBezTo>
                      <a:pt x="87" y="229"/>
                      <a:pt x="88" y="233"/>
                      <a:pt x="88" y="235"/>
                    </a:cubicBezTo>
                    <a:cubicBezTo>
                      <a:pt x="89" y="243"/>
                      <a:pt x="90" y="254"/>
                      <a:pt x="101" y="262"/>
                    </a:cubicBezTo>
                    <a:cubicBezTo>
                      <a:pt x="104" y="263"/>
                      <a:pt x="107" y="264"/>
                      <a:pt x="110" y="265"/>
                    </a:cubicBezTo>
                    <a:cubicBezTo>
                      <a:pt x="114" y="268"/>
                      <a:pt x="119" y="272"/>
                      <a:pt x="125" y="275"/>
                    </a:cubicBezTo>
                    <a:cubicBezTo>
                      <a:pt x="136" y="280"/>
                      <a:pt x="152" y="282"/>
                      <a:pt x="163" y="270"/>
                    </a:cubicBezTo>
                    <a:cubicBezTo>
                      <a:pt x="171" y="261"/>
                      <a:pt x="170" y="249"/>
                      <a:pt x="169" y="238"/>
                    </a:cubicBezTo>
                    <a:cubicBezTo>
                      <a:pt x="168" y="229"/>
                      <a:pt x="167" y="221"/>
                      <a:pt x="172" y="217"/>
                    </a:cubicBezTo>
                    <a:cubicBezTo>
                      <a:pt x="172" y="216"/>
                      <a:pt x="174" y="215"/>
                      <a:pt x="175" y="215"/>
                    </a:cubicBezTo>
                    <a:cubicBezTo>
                      <a:pt x="178" y="216"/>
                      <a:pt x="183" y="227"/>
                      <a:pt x="186" y="235"/>
                    </a:cubicBezTo>
                    <a:cubicBezTo>
                      <a:pt x="190" y="244"/>
                      <a:pt x="194" y="253"/>
                      <a:pt x="200" y="261"/>
                    </a:cubicBezTo>
                    <a:cubicBezTo>
                      <a:pt x="203" y="259"/>
                      <a:pt x="205" y="258"/>
                      <a:pt x="208" y="256"/>
                    </a:cubicBezTo>
                    <a:cubicBezTo>
                      <a:pt x="203" y="250"/>
                      <a:pt x="199" y="240"/>
                      <a:pt x="195" y="231"/>
                    </a:cubicBezTo>
                    <a:cubicBezTo>
                      <a:pt x="192" y="225"/>
                      <a:pt x="190" y="219"/>
                      <a:pt x="187" y="215"/>
                    </a:cubicBezTo>
                    <a:cubicBezTo>
                      <a:pt x="188" y="215"/>
                      <a:pt x="189" y="216"/>
                      <a:pt x="190" y="216"/>
                    </a:cubicBezTo>
                    <a:cubicBezTo>
                      <a:pt x="199" y="219"/>
                      <a:pt x="208" y="211"/>
                      <a:pt x="217" y="203"/>
                    </a:cubicBezTo>
                    <a:cubicBezTo>
                      <a:pt x="222" y="199"/>
                      <a:pt x="227" y="194"/>
                      <a:pt x="231" y="193"/>
                    </a:cubicBezTo>
                    <a:cubicBezTo>
                      <a:pt x="231" y="193"/>
                      <a:pt x="232" y="193"/>
                      <a:pt x="233" y="192"/>
                    </a:cubicBezTo>
                    <a:cubicBezTo>
                      <a:pt x="234" y="195"/>
                      <a:pt x="237" y="197"/>
                      <a:pt x="239" y="200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6" y="209"/>
                      <a:pt x="249" y="214"/>
                      <a:pt x="251" y="220"/>
                    </a:cubicBezTo>
                    <a:cubicBezTo>
                      <a:pt x="253" y="217"/>
                      <a:pt x="256" y="214"/>
                      <a:pt x="258" y="211"/>
                    </a:cubicBezTo>
                    <a:cubicBezTo>
                      <a:pt x="255" y="206"/>
                      <a:pt x="253" y="202"/>
                      <a:pt x="250" y="198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5" y="192"/>
                      <a:pt x="243" y="191"/>
                      <a:pt x="242" y="189"/>
                    </a:cubicBezTo>
                    <a:cubicBezTo>
                      <a:pt x="249" y="186"/>
                      <a:pt x="253" y="183"/>
                      <a:pt x="257" y="174"/>
                    </a:cubicBezTo>
                    <a:cubicBezTo>
                      <a:pt x="257" y="173"/>
                      <a:pt x="258" y="173"/>
                      <a:pt x="258" y="173"/>
                    </a:cubicBezTo>
                    <a:cubicBezTo>
                      <a:pt x="264" y="171"/>
                      <a:pt x="269" y="170"/>
                      <a:pt x="274" y="167"/>
                    </a:cubicBezTo>
                    <a:cubicBezTo>
                      <a:pt x="275" y="162"/>
                      <a:pt x="275" y="157"/>
                      <a:pt x="275" y="153"/>
                    </a:cubicBezTo>
                    <a:cubicBezTo>
                      <a:pt x="273" y="157"/>
                      <a:pt x="269" y="160"/>
                      <a:pt x="261" y="162"/>
                    </a:cubicBezTo>
                    <a:cubicBezTo>
                      <a:pt x="264" y="154"/>
                      <a:pt x="266" y="147"/>
                      <a:pt x="266" y="139"/>
                    </a:cubicBezTo>
                    <a:cubicBezTo>
                      <a:pt x="266" y="133"/>
                      <a:pt x="265" y="127"/>
                      <a:pt x="263" y="120"/>
                    </a:cubicBezTo>
                    <a:cubicBezTo>
                      <a:pt x="262" y="114"/>
                      <a:pt x="262" y="114"/>
                      <a:pt x="262" y="114"/>
                    </a:cubicBezTo>
                    <a:cubicBezTo>
                      <a:pt x="261" y="109"/>
                      <a:pt x="260" y="105"/>
                      <a:pt x="259" y="100"/>
                    </a:cubicBezTo>
                    <a:cubicBezTo>
                      <a:pt x="266" y="110"/>
                      <a:pt x="271" y="121"/>
                      <a:pt x="274" y="133"/>
                    </a:cubicBezTo>
                    <a:cubicBezTo>
                      <a:pt x="275" y="133"/>
                      <a:pt x="275" y="134"/>
                      <a:pt x="275" y="134"/>
                    </a:cubicBezTo>
                    <a:cubicBezTo>
                      <a:pt x="273" y="116"/>
                      <a:pt x="267" y="99"/>
                      <a:pt x="259" y="86"/>
                    </a:cubicBezTo>
                    <a:cubicBezTo>
                      <a:pt x="259" y="85"/>
                      <a:pt x="258" y="85"/>
                      <a:pt x="258" y="84"/>
                    </a:cubicBezTo>
                    <a:cubicBezTo>
                      <a:pt x="253" y="78"/>
                      <a:pt x="248" y="72"/>
                      <a:pt x="242" y="66"/>
                    </a:cubicBezTo>
                    <a:cubicBezTo>
                      <a:pt x="240" y="64"/>
                      <a:pt x="237" y="64"/>
                      <a:pt x="236" y="66"/>
                    </a:cubicBezTo>
                    <a:close/>
                    <a:moveTo>
                      <a:pt x="67" y="197"/>
                    </a:moveTo>
                    <a:cubicBezTo>
                      <a:pt x="66" y="208"/>
                      <a:pt x="61" y="220"/>
                      <a:pt x="53" y="228"/>
                    </a:cubicBezTo>
                    <a:cubicBezTo>
                      <a:pt x="43" y="230"/>
                      <a:pt x="38" y="225"/>
                      <a:pt x="29" y="210"/>
                    </a:cubicBezTo>
                    <a:cubicBezTo>
                      <a:pt x="25" y="203"/>
                      <a:pt x="23" y="198"/>
                      <a:pt x="23" y="192"/>
                    </a:cubicBezTo>
                    <a:cubicBezTo>
                      <a:pt x="23" y="175"/>
                      <a:pt x="38" y="162"/>
                      <a:pt x="54" y="148"/>
                    </a:cubicBezTo>
                    <a:cubicBezTo>
                      <a:pt x="55" y="148"/>
                      <a:pt x="55" y="148"/>
                      <a:pt x="56" y="147"/>
                    </a:cubicBezTo>
                    <a:cubicBezTo>
                      <a:pt x="56" y="155"/>
                      <a:pt x="59" y="164"/>
                      <a:pt x="62" y="171"/>
                    </a:cubicBezTo>
                    <a:cubicBezTo>
                      <a:pt x="65" y="180"/>
                      <a:pt x="67" y="188"/>
                      <a:pt x="67" y="195"/>
                    </a:cubicBezTo>
                    <a:cubicBezTo>
                      <a:pt x="67" y="196"/>
                      <a:pt x="67" y="197"/>
                      <a:pt x="67" y="197"/>
                    </a:cubicBezTo>
                    <a:close/>
                    <a:moveTo>
                      <a:pt x="88" y="219"/>
                    </a:moveTo>
                    <a:cubicBezTo>
                      <a:pt x="84" y="218"/>
                      <a:pt x="78" y="219"/>
                      <a:pt x="68" y="223"/>
                    </a:cubicBezTo>
                    <a:cubicBezTo>
                      <a:pt x="73" y="215"/>
                      <a:pt x="76" y="206"/>
                      <a:pt x="77" y="198"/>
                    </a:cubicBezTo>
                    <a:cubicBezTo>
                      <a:pt x="77" y="197"/>
                      <a:pt x="77" y="196"/>
                      <a:pt x="77" y="195"/>
                    </a:cubicBezTo>
                    <a:cubicBezTo>
                      <a:pt x="77" y="187"/>
                      <a:pt x="74" y="177"/>
                      <a:pt x="70" y="168"/>
                    </a:cubicBezTo>
                    <a:cubicBezTo>
                      <a:pt x="67" y="160"/>
                      <a:pt x="65" y="151"/>
                      <a:pt x="65" y="144"/>
                    </a:cubicBezTo>
                    <a:cubicBezTo>
                      <a:pt x="65" y="142"/>
                      <a:pt x="65" y="140"/>
                      <a:pt x="65" y="139"/>
                    </a:cubicBezTo>
                    <a:cubicBezTo>
                      <a:pt x="67" y="137"/>
                      <a:pt x="69" y="135"/>
                      <a:pt x="71" y="134"/>
                    </a:cubicBezTo>
                    <a:cubicBezTo>
                      <a:pt x="71" y="133"/>
                      <a:pt x="72" y="132"/>
                      <a:pt x="72" y="130"/>
                    </a:cubicBezTo>
                    <a:cubicBezTo>
                      <a:pt x="72" y="130"/>
                      <a:pt x="71" y="129"/>
                      <a:pt x="71" y="129"/>
                    </a:cubicBezTo>
                    <a:cubicBezTo>
                      <a:pt x="78" y="122"/>
                      <a:pt x="82" y="120"/>
                      <a:pt x="84" y="121"/>
                    </a:cubicBezTo>
                    <a:cubicBezTo>
                      <a:pt x="85" y="121"/>
                      <a:pt x="90" y="125"/>
                      <a:pt x="90" y="152"/>
                    </a:cubicBezTo>
                    <a:cubicBezTo>
                      <a:pt x="90" y="161"/>
                      <a:pt x="90" y="173"/>
                      <a:pt x="88" y="188"/>
                    </a:cubicBezTo>
                    <a:cubicBezTo>
                      <a:pt x="88" y="189"/>
                      <a:pt x="88" y="189"/>
                      <a:pt x="88" y="189"/>
                    </a:cubicBezTo>
                    <a:cubicBezTo>
                      <a:pt x="87" y="194"/>
                      <a:pt x="87" y="199"/>
                      <a:pt x="87" y="205"/>
                    </a:cubicBezTo>
                    <a:cubicBezTo>
                      <a:pt x="87" y="210"/>
                      <a:pt x="87" y="214"/>
                      <a:pt x="88" y="219"/>
                    </a:cubicBezTo>
                    <a:close/>
                    <a:moveTo>
                      <a:pt x="156" y="263"/>
                    </a:moveTo>
                    <a:cubicBezTo>
                      <a:pt x="149" y="271"/>
                      <a:pt x="137" y="270"/>
                      <a:pt x="129" y="266"/>
                    </a:cubicBezTo>
                    <a:cubicBezTo>
                      <a:pt x="127" y="265"/>
                      <a:pt x="126" y="265"/>
                      <a:pt x="125" y="264"/>
                    </a:cubicBezTo>
                    <a:cubicBezTo>
                      <a:pt x="139" y="260"/>
                      <a:pt x="154" y="251"/>
                      <a:pt x="160" y="242"/>
                    </a:cubicBezTo>
                    <a:cubicBezTo>
                      <a:pt x="160" y="245"/>
                      <a:pt x="160" y="247"/>
                      <a:pt x="160" y="249"/>
                    </a:cubicBezTo>
                    <a:cubicBezTo>
                      <a:pt x="160" y="255"/>
                      <a:pt x="159" y="260"/>
                      <a:pt x="156" y="263"/>
                    </a:cubicBezTo>
                    <a:close/>
                    <a:moveTo>
                      <a:pt x="177" y="206"/>
                    </a:moveTo>
                    <a:cubicBezTo>
                      <a:pt x="173" y="205"/>
                      <a:pt x="169" y="207"/>
                      <a:pt x="166" y="210"/>
                    </a:cubicBezTo>
                    <a:cubicBezTo>
                      <a:pt x="165" y="210"/>
                      <a:pt x="165" y="211"/>
                      <a:pt x="164" y="211"/>
                    </a:cubicBezTo>
                    <a:cubicBezTo>
                      <a:pt x="163" y="204"/>
                      <a:pt x="160" y="196"/>
                      <a:pt x="157" y="190"/>
                    </a:cubicBezTo>
                    <a:cubicBezTo>
                      <a:pt x="153" y="180"/>
                      <a:pt x="148" y="170"/>
                      <a:pt x="148" y="161"/>
                    </a:cubicBezTo>
                    <a:cubicBezTo>
                      <a:pt x="148" y="161"/>
                      <a:pt x="149" y="160"/>
                      <a:pt x="149" y="159"/>
                    </a:cubicBezTo>
                    <a:cubicBezTo>
                      <a:pt x="149" y="155"/>
                      <a:pt x="150" y="146"/>
                      <a:pt x="156" y="145"/>
                    </a:cubicBezTo>
                    <a:cubicBezTo>
                      <a:pt x="162" y="145"/>
                      <a:pt x="170" y="152"/>
                      <a:pt x="173" y="163"/>
                    </a:cubicBezTo>
                    <a:cubicBezTo>
                      <a:pt x="174" y="165"/>
                      <a:pt x="174" y="169"/>
                      <a:pt x="174" y="174"/>
                    </a:cubicBezTo>
                    <a:cubicBezTo>
                      <a:pt x="175" y="186"/>
                      <a:pt x="177" y="200"/>
                      <a:pt x="182" y="209"/>
                    </a:cubicBezTo>
                    <a:cubicBezTo>
                      <a:pt x="180" y="208"/>
                      <a:pt x="179" y="207"/>
                      <a:pt x="177" y="206"/>
                    </a:cubicBezTo>
                    <a:close/>
                  </a:path>
                </a:pathLst>
              </a:custGeom>
              <a:solidFill>
                <a:srgbClr val="DA99B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2" name="Freeform 24"/>
              <p:cNvSpPr>
                <a:spLocks/>
              </p:cNvSpPr>
              <p:nvPr/>
            </p:nvSpPr>
            <p:spPr bwMode="auto">
              <a:xfrm>
                <a:off x="369" y="1645"/>
                <a:ext cx="563" cy="843"/>
              </a:xfrm>
              <a:custGeom>
                <a:avLst/>
                <a:gdLst>
                  <a:gd name="T0" fmla="*/ 188 w 225"/>
                  <a:gd name="T1" fmla="*/ 1587 h 316"/>
                  <a:gd name="T2" fmla="*/ 983 w 225"/>
                  <a:gd name="T3" fmla="*/ 77 h 316"/>
                  <a:gd name="T4" fmla="*/ 1409 w 225"/>
                  <a:gd name="T5" fmla="*/ 85 h 316"/>
                  <a:gd name="T6" fmla="*/ 901 w 225"/>
                  <a:gd name="T7" fmla="*/ 35 h 316"/>
                  <a:gd name="T8" fmla="*/ 100 w 225"/>
                  <a:gd name="T9" fmla="*/ 1523 h 316"/>
                  <a:gd name="T10" fmla="*/ 596 w 225"/>
                  <a:gd name="T11" fmla="*/ 2249 h 316"/>
                  <a:gd name="T12" fmla="*/ 188 w 225"/>
                  <a:gd name="T13" fmla="*/ 1587 h 3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316">
                    <a:moveTo>
                      <a:pt x="30" y="223"/>
                    </a:moveTo>
                    <a:cubicBezTo>
                      <a:pt x="15" y="133"/>
                      <a:pt x="45" y="32"/>
                      <a:pt x="157" y="11"/>
                    </a:cubicBezTo>
                    <a:cubicBezTo>
                      <a:pt x="196" y="4"/>
                      <a:pt x="213" y="9"/>
                      <a:pt x="225" y="12"/>
                    </a:cubicBezTo>
                    <a:cubicBezTo>
                      <a:pt x="201" y="3"/>
                      <a:pt x="173" y="0"/>
                      <a:pt x="144" y="5"/>
                    </a:cubicBezTo>
                    <a:cubicBezTo>
                      <a:pt x="32" y="26"/>
                      <a:pt x="0" y="124"/>
                      <a:pt x="16" y="214"/>
                    </a:cubicBezTo>
                    <a:cubicBezTo>
                      <a:pt x="24" y="260"/>
                      <a:pt x="56" y="296"/>
                      <a:pt x="95" y="316"/>
                    </a:cubicBezTo>
                    <a:cubicBezTo>
                      <a:pt x="63" y="295"/>
                      <a:pt x="37" y="263"/>
                      <a:pt x="30" y="223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3" name="Freeform 25"/>
              <p:cNvSpPr>
                <a:spLocks/>
              </p:cNvSpPr>
              <p:nvPr/>
            </p:nvSpPr>
            <p:spPr bwMode="auto">
              <a:xfrm>
                <a:off x="464" y="1696"/>
                <a:ext cx="563" cy="669"/>
              </a:xfrm>
              <a:custGeom>
                <a:avLst/>
                <a:gdLst>
                  <a:gd name="T0" fmla="*/ 125 w 225"/>
                  <a:gd name="T1" fmla="*/ 1391 h 251"/>
                  <a:gd name="T2" fmla="*/ 638 w 225"/>
                  <a:gd name="T3" fmla="*/ 227 h 251"/>
                  <a:gd name="T4" fmla="*/ 1409 w 225"/>
                  <a:gd name="T5" fmla="*/ 397 h 251"/>
                  <a:gd name="T6" fmla="*/ 588 w 225"/>
                  <a:gd name="T7" fmla="*/ 163 h 251"/>
                  <a:gd name="T8" fmla="*/ 70 w 225"/>
                  <a:gd name="T9" fmla="*/ 1335 h 251"/>
                  <a:gd name="T10" fmla="*/ 300 w 225"/>
                  <a:gd name="T11" fmla="*/ 1783 h 251"/>
                  <a:gd name="T12" fmla="*/ 125 w 225"/>
                  <a:gd name="T13" fmla="*/ 1391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251">
                    <a:moveTo>
                      <a:pt x="20" y="196"/>
                    </a:moveTo>
                    <a:cubicBezTo>
                      <a:pt x="9" y="139"/>
                      <a:pt x="18" y="65"/>
                      <a:pt x="102" y="32"/>
                    </a:cubicBezTo>
                    <a:cubicBezTo>
                      <a:pt x="155" y="11"/>
                      <a:pt x="196" y="29"/>
                      <a:pt x="225" y="56"/>
                    </a:cubicBezTo>
                    <a:cubicBezTo>
                      <a:pt x="195" y="25"/>
                      <a:pt x="152" y="0"/>
                      <a:pt x="94" y="23"/>
                    </a:cubicBezTo>
                    <a:cubicBezTo>
                      <a:pt x="9" y="57"/>
                      <a:pt x="0" y="130"/>
                      <a:pt x="11" y="188"/>
                    </a:cubicBezTo>
                    <a:cubicBezTo>
                      <a:pt x="16" y="211"/>
                      <a:pt x="29" y="233"/>
                      <a:pt x="48" y="251"/>
                    </a:cubicBezTo>
                    <a:cubicBezTo>
                      <a:pt x="34" y="235"/>
                      <a:pt x="24" y="216"/>
                      <a:pt x="20" y="196"/>
                    </a:cubicBezTo>
                    <a:close/>
                  </a:path>
                </a:pathLst>
              </a:custGeom>
              <a:solidFill>
                <a:srgbClr val="F3E3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4" name="Freeform 26"/>
              <p:cNvSpPr>
                <a:spLocks/>
              </p:cNvSpPr>
              <p:nvPr/>
            </p:nvSpPr>
            <p:spPr bwMode="auto">
              <a:xfrm>
                <a:off x="739" y="1845"/>
                <a:ext cx="448" cy="611"/>
              </a:xfrm>
              <a:custGeom>
                <a:avLst/>
                <a:gdLst>
                  <a:gd name="T0" fmla="*/ 934 w 179"/>
                  <a:gd name="T1" fmla="*/ 312 h 229"/>
                  <a:gd name="T2" fmla="*/ 726 w 179"/>
                  <a:gd name="T3" fmla="*/ 0 h 229"/>
                  <a:gd name="T4" fmla="*/ 883 w 179"/>
                  <a:gd name="T5" fmla="*/ 312 h 229"/>
                  <a:gd name="T6" fmla="*/ 471 w 179"/>
                  <a:gd name="T7" fmla="*/ 1489 h 229"/>
                  <a:gd name="T8" fmla="*/ 0 w 179"/>
                  <a:gd name="T9" fmla="*/ 1588 h 229"/>
                  <a:gd name="T10" fmla="*/ 546 w 179"/>
                  <a:gd name="T11" fmla="*/ 1502 h 229"/>
                  <a:gd name="T12" fmla="*/ 934 w 179"/>
                  <a:gd name="T13" fmla="*/ 312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229">
                    <a:moveTo>
                      <a:pt x="149" y="44"/>
                    </a:moveTo>
                    <a:cubicBezTo>
                      <a:pt x="141" y="30"/>
                      <a:pt x="130" y="14"/>
                      <a:pt x="116" y="0"/>
                    </a:cubicBezTo>
                    <a:cubicBezTo>
                      <a:pt x="123" y="10"/>
                      <a:pt x="124" y="14"/>
                      <a:pt x="141" y="44"/>
                    </a:cubicBezTo>
                    <a:cubicBezTo>
                      <a:pt x="165" y="86"/>
                      <a:pt x="167" y="165"/>
                      <a:pt x="75" y="209"/>
                    </a:cubicBezTo>
                    <a:cubicBezTo>
                      <a:pt x="48" y="222"/>
                      <a:pt x="23" y="226"/>
                      <a:pt x="0" y="223"/>
                    </a:cubicBezTo>
                    <a:cubicBezTo>
                      <a:pt x="26" y="229"/>
                      <a:pt x="55" y="226"/>
                      <a:pt x="87" y="211"/>
                    </a:cubicBezTo>
                    <a:cubicBezTo>
                      <a:pt x="179" y="167"/>
                      <a:pt x="173" y="86"/>
                      <a:pt x="149" y="44"/>
                    </a:cubicBezTo>
                    <a:close/>
                  </a:path>
                </a:pathLst>
              </a:custGeom>
              <a:solidFill>
                <a:srgbClr val="BC306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5" name="Freeform 27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6" name="Freeform 28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7" name="Oval 29"/>
              <p:cNvSpPr>
                <a:spLocks noChangeArrowheads="1"/>
              </p:cNvSpPr>
              <p:nvPr/>
            </p:nvSpPr>
            <p:spPr bwMode="auto">
              <a:xfrm>
                <a:off x="592" y="1739"/>
                <a:ext cx="77" cy="8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988" name="Oval 30"/>
              <p:cNvSpPr>
                <a:spLocks noChangeArrowheads="1"/>
              </p:cNvSpPr>
              <p:nvPr/>
            </p:nvSpPr>
            <p:spPr bwMode="auto">
              <a:xfrm>
                <a:off x="669" y="1733"/>
                <a:ext cx="28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989" name="Oval 31"/>
              <p:cNvSpPr>
                <a:spLocks noChangeArrowheads="1"/>
              </p:cNvSpPr>
              <p:nvPr/>
            </p:nvSpPr>
            <p:spPr bwMode="auto">
              <a:xfrm>
                <a:off x="567" y="1795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14" name="Group 3"/>
            <p:cNvGrpSpPr>
              <a:grpSpLocks noChangeAspect="1"/>
            </p:cNvGrpSpPr>
            <p:nvPr/>
          </p:nvGrpSpPr>
          <p:grpSpPr bwMode="auto">
            <a:xfrm>
              <a:off x="5827433" y="1159211"/>
              <a:ext cx="1213311" cy="1188807"/>
              <a:chOff x="2519" y="1135"/>
              <a:chExt cx="2426" cy="2377"/>
            </a:xfrm>
          </p:grpSpPr>
          <p:sp>
            <p:nvSpPr>
              <p:cNvPr id="860" name="Freeform 4"/>
              <p:cNvSpPr>
                <a:spLocks noChangeAspect="1"/>
              </p:cNvSpPr>
              <p:nvPr/>
            </p:nvSpPr>
            <p:spPr bwMode="auto">
              <a:xfrm>
                <a:off x="2519" y="1135"/>
                <a:ext cx="2426" cy="2377"/>
              </a:xfrm>
              <a:custGeom>
                <a:avLst/>
                <a:gdLst>
                  <a:gd name="T0" fmla="*/ 1389 w 1696"/>
                  <a:gd name="T1" fmla="*/ 358 h 1662"/>
                  <a:gd name="T2" fmla="*/ 1436 w 1696"/>
                  <a:gd name="T3" fmla="*/ 955 h 1662"/>
                  <a:gd name="T4" fmla="*/ 1335 w 1696"/>
                  <a:gd name="T5" fmla="*/ 639 h 1662"/>
                  <a:gd name="T6" fmla="*/ 1257 w 1696"/>
                  <a:gd name="T7" fmla="*/ 483 h 1662"/>
                  <a:gd name="T8" fmla="*/ 1257 w 1696"/>
                  <a:gd name="T9" fmla="*/ 1050 h 1662"/>
                  <a:gd name="T10" fmla="*/ 1087 w 1696"/>
                  <a:gd name="T11" fmla="*/ 874 h 1662"/>
                  <a:gd name="T12" fmla="*/ 973 w 1696"/>
                  <a:gd name="T13" fmla="*/ 1278 h 1662"/>
                  <a:gd name="T14" fmla="*/ 452 w 1696"/>
                  <a:gd name="T15" fmla="*/ 1232 h 1662"/>
                  <a:gd name="T16" fmla="*/ 310 w 1696"/>
                  <a:gd name="T17" fmla="*/ 1185 h 1662"/>
                  <a:gd name="T18" fmla="*/ 692 w 1696"/>
                  <a:gd name="T19" fmla="*/ 1543 h 1662"/>
                  <a:gd name="T20" fmla="*/ 745 w 1696"/>
                  <a:gd name="T21" fmla="*/ 1724 h 1662"/>
                  <a:gd name="T22" fmla="*/ 496 w 1696"/>
                  <a:gd name="T23" fmla="*/ 1734 h 1662"/>
                  <a:gd name="T24" fmla="*/ 720 w 1696"/>
                  <a:gd name="T25" fmla="*/ 1801 h 1662"/>
                  <a:gd name="T26" fmla="*/ 911 w 1696"/>
                  <a:gd name="T27" fmla="*/ 1904 h 1662"/>
                  <a:gd name="T28" fmla="*/ 944 w 1696"/>
                  <a:gd name="T29" fmla="*/ 2145 h 1662"/>
                  <a:gd name="T30" fmla="*/ 1007 w 1696"/>
                  <a:gd name="T31" fmla="*/ 2239 h 1662"/>
                  <a:gd name="T32" fmla="*/ 1016 w 1696"/>
                  <a:gd name="T33" fmla="*/ 2343 h 1662"/>
                  <a:gd name="T34" fmla="*/ 700 w 1696"/>
                  <a:gd name="T35" fmla="*/ 2761 h 1662"/>
                  <a:gd name="T36" fmla="*/ 1054 w 1696"/>
                  <a:gd name="T37" fmla="*/ 2493 h 1662"/>
                  <a:gd name="T38" fmla="*/ 1381 w 1696"/>
                  <a:gd name="T39" fmla="*/ 2300 h 1662"/>
                  <a:gd name="T40" fmla="*/ 1526 w 1696"/>
                  <a:gd name="T41" fmla="*/ 2300 h 1662"/>
                  <a:gd name="T42" fmla="*/ 1633 w 1696"/>
                  <a:gd name="T43" fmla="*/ 2292 h 1662"/>
                  <a:gd name="T44" fmla="*/ 1767 w 1696"/>
                  <a:gd name="T45" fmla="*/ 2247 h 1662"/>
                  <a:gd name="T46" fmla="*/ 2132 w 1696"/>
                  <a:gd name="T47" fmla="*/ 3254 h 1662"/>
                  <a:gd name="T48" fmla="*/ 2125 w 1696"/>
                  <a:gd name="T49" fmla="*/ 2497 h 1662"/>
                  <a:gd name="T50" fmla="*/ 2158 w 1696"/>
                  <a:gd name="T51" fmla="*/ 2109 h 1662"/>
                  <a:gd name="T52" fmla="*/ 2342 w 1696"/>
                  <a:gd name="T53" fmla="*/ 2226 h 1662"/>
                  <a:gd name="T54" fmla="*/ 2211 w 1696"/>
                  <a:gd name="T55" fmla="*/ 1956 h 1662"/>
                  <a:gd name="T56" fmla="*/ 2824 w 1696"/>
                  <a:gd name="T57" fmla="*/ 1794 h 1662"/>
                  <a:gd name="T58" fmla="*/ 3426 w 1696"/>
                  <a:gd name="T59" fmla="*/ 1956 h 1662"/>
                  <a:gd name="T60" fmla="*/ 2955 w 1696"/>
                  <a:gd name="T61" fmla="*/ 1656 h 1662"/>
                  <a:gd name="T62" fmla="*/ 2700 w 1696"/>
                  <a:gd name="T63" fmla="*/ 1617 h 1662"/>
                  <a:gd name="T64" fmla="*/ 2650 w 1696"/>
                  <a:gd name="T65" fmla="*/ 1403 h 1662"/>
                  <a:gd name="T66" fmla="*/ 2305 w 1696"/>
                  <a:gd name="T67" fmla="*/ 1383 h 1662"/>
                  <a:gd name="T68" fmla="*/ 2758 w 1696"/>
                  <a:gd name="T69" fmla="*/ 970 h 1662"/>
                  <a:gd name="T70" fmla="*/ 2476 w 1696"/>
                  <a:gd name="T71" fmla="*/ 1156 h 1662"/>
                  <a:gd name="T72" fmla="*/ 2185 w 1696"/>
                  <a:gd name="T73" fmla="*/ 1228 h 1662"/>
                  <a:gd name="T74" fmla="*/ 2679 w 1696"/>
                  <a:gd name="T75" fmla="*/ 619 h 1662"/>
                  <a:gd name="T76" fmla="*/ 2535 w 1696"/>
                  <a:gd name="T77" fmla="*/ 548 h 1662"/>
                  <a:gd name="T78" fmla="*/ 2024 w 1696"/>
                  <a:gd name="T79" fmla="*/ 1045 h 1662"/>
                  <a:gd name="T80" fmla="*/ 2001 w 1696"/>
                  <a:gd name="T81" fmla="*/ 864 h 1662"/>
                  <a:gd name="T82" fmla="*/ 1615 w 1696"/>
                  <a:gd name="T83" fmla="*/ 756 h 1662"/>
                  <a:gd name="T84" fmla="*/ 1627 w 1696"/>
                  <a:gd name="T85" fmla="*/ 34 h 16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6" h="1662">
                    <a:moveTo>
                      <a:pt x="800" y="17"/>
                    </a:moveTo>
                    <a:cubicBezTo>
                      <a:pt x="784" y="0"/>
                      <a:pt x="667" y="38"/>
                      <a:pt x="683" y="176"/>
                    </a:cubicBezTo>
                    <a:cubicBezTo>
                      <a:pt x="699" y="313"/>
                      <a:pt x="731" y="285"/>
                      <a:pt x="732" y="371"/>
                    </a:cubicBezTo>
                    <a:cubicBezTo>
                      <a:pt x="732" y="458"/>
                      <a:pt x="733" y="468"/>
                      <a:pt x="706" y="470"/>
                    </a:cubicBezTo>
                    <a:cubicBezTo>
                      <a:pt x="679" y="471"/>
                      <a:pt x="669" y="414"/>
                      <a:pt x="672" y="383"/>
                    </a:cubicBezTo>
                    <a:cubicBezTo>
                      <a:pt x="675" y="352"/>
                      <a:pt x="666" y="328"/>
                      <a:pt x="656" y="314"/>
                    </a:cubicBezTo>
                    <a:cubicBezTo>
                      <a:pt x="646" y="301"/>
                      <a:pt x="644" y="281"/>
                      <a:pt x="649" y="264"/>
                    </a:cubicBezTo>
                    <a:cubicBezTo>
                      <a:pt x="655" y="247"/>
                      <a:pt x="646" y="213"/>
                      <a:pt x="618" y="238"/>
                    </a:cubicBezTo>
                    <a:cubicBezTo>
                      <a:pt x="590" y="263"/>
                      <a:pt x="592" y="323"/>
                      <a:pt x="614" y="360"/>
                    </a:cubicBezTo>
                    <a:cubicBezTo>
                      <a:pt x="637" y="397"/>
                      <a:pt x="679" y="476"/>
                      <a:pt x="618" y="516"/>
                    </a:cubicBezTo>
                    <a:cubicBezTo>
                      <a:pt x="593" y="531"/>
                      <a:pt x="581" y="503"/>
                      <a:pt x="570" y="474"/>
                    </a:cubicBezTo>
                    <a:cubicBezTo>
                      <a:pt x="560" y="449"/>
                      <a:pt x="551" y="424"/>
                      <a:pt x="534" y="430"/>
                    </a:cubicBezTo>
                    <a:cubicBezTo>
                      <a:pt x="498" y="441"/>
                      <a:pt x="553" y="555"/>
                      <a:pt x="522" y="578"/>
                    </a:cubicBezTo>
                    <a:cubicBezTo>
                      <a:pt x="492" y="601"/>
                      <a:pt x="493" y="607"/>
                      <a:pt x="478" y="628"/>
                    </a:cubicBezTo>
                    <a:cubicBezTo>
                      <a:pt x="463" y="650"/>
                      <a:pt x="447" y="653"/>
                      <a:pt x="429" y="674"/>
                    </a:cubicBezTo>
                    <a:cubicBezTo>
                      <a:pt x="411" y="694"/>
                      <a:pt x="279" y="728"/>
                      <a:pt x="222" y="606"/>
                    </a:cubicBezTo>
                    <a:cubicBezTo>
                      <a:pt x="165" y="484"/>
                      <a:pt x="158" y="321"/>
                      <a:pt x="79" y="341"/>
                    </a:cubicBezTo>
                    <a:cubicBezTo>
                      <a:pt x="0" y="361"/>
                      <a:pt x="115" y="557"/>
                      <a:pt x="152" y="583"/>
                    </a:cubicBezTo>
                    <a:cubicBezTo>
                      <a:pt x="189" y="609"/>
                      <a:pt x="191" y="614"/>
                      <a:pt x="203" y="651"/>
                    </a:cubicBezTo>
                    <a:cubicBezTo>
                      <a:pt x="215" y="688"/>
                      <a:pt x="278" y="745"/>
                      <a:pt x="340" y="759"/>
                    </a:cubicBezTo>
                    <a:cubicBezTo>
                      <a:pt x="402" y="773"/>
                      <a:pt x="424" y="788"/>
                      <a:pt x="419" y="823"/>
                    </a:cubicBezTo>
                    <a:cubicBezTo>
                      <a:pt x="414" y="858"/>
                      <a:pt x="386" y="860"/>
                      <a:pt x="366" y="848"/>
                    </a:cubicBezTo>
                    <a:cubicBezTo>
                      <a:pt x="346" y="836"/>
                      <a:pt x="302" y="846"/>
                      <a:pt x="282" y="837"/>
                    </a:cubicBezTo>
                    <a:cubicBezTo>
                      <a:pt x="262" y="828"/>
                      <a:pt x="244" y="835"/>
                      <a:pt x="244" y="853"/>
                    </a:cubicBezTo>
                    <a:cubicBezTo>
                      <a:pt x="244" y="871"/>
                      <a:pt x="270" y="875"/>
                      <a:pt x="292" y="877"/>
                    </a:cubicBezTo>
                    <a:cubicBezTo>
                      <a:pt x="314" y="879"/>
                      <a:pt x="340" y="878"/>
                      <a:pt x="354" y="886"/>
                    </a:cubicBezTo>
                    <a:cubicBezTo>
                      <a:pt x="368" y="894"/>
                      <a:pt x="389" y="899"/>
                      <a:pt x="405" y="895"/>
                    </a:cubicBezTo>
                    <a:cubicBezTo>
                      <a:pt x="421" y="891"/>
                      <a:pt x="431" y="880"/>
                      <a:pt x="448" y="936"/>
                    </a:cubicBezTo>
                    <a:cubicBezTo>
                      <a:pt x="465" y="992"/>
                      <a:pt x="467" y="997"/>
                      <a:pt x="476" y="1013"/>
                    </a:cubicBezTo>
                    <a:cubicBezTo>
                      <a:pt x="485" y="1029"/>
                      <a:pt x="486" y="1051"/>
                      <a:pt x="464" y="1055"/>
                    </a:cubicBezTo>
                    <a:cubicBezTo>
                      <a:pt x="442" y="1059"/>
                      <a:pt x="393" y="1087"/>
                      <a:pt x="405" y="1117"/>
                    </a:cubicBezTo>
                    <a:cubicBezTo>
                      <a:pt x="417" y="1147"/>
                      <a:pt x="474" y="1133"/>
                      <a:pt x="495" y="1101"/>
                    </a:cubicBezTo>
                    <a:cubicBezTo>
                      <a:pt x="516" y="1069"/>
                      <a:pt x="540" y="1057"/>
                      <a:pt x="554" y="1076"/>
                    </a:cubicBezTo>
                    <a:cubicBezTo>
                      <a:pt x="568" y="1095"/>
                      <a:pt x="534" y="1125"/>
                      <a:pt x="499" y="1152"/>
                    </a:cubicBezTo>
                    <a:cubicBezTo>
                      <a:pt x="464" y="1179"/>
                      <a:pt x="444" y="1202"/>
                      <a:pt x="416" y="1257"/>
                    </a:cubicBezTo>
                    <a:cubicBezTo>
                      <a:pt x="388" y="1312"/>
                      <a:pt x="373" y="1336"/>
                      <a:pt x="344" y="1358"/>
                    </a:cubicBezTo>
                    <a:cubicBezTo>
                      <a:pt x="315" y="1380"/>
                      <a:pt x="287" y="1450"/>
                      <a:pt x="344" y="1487"/>
                    </a:cubicBezTo>
                    <a:cubicBezTo>
                      <a:pt x="401" y="1524"/>
                      <a:pt x="463" y="1276"/>
                      <a:pt x="518" y="1226"/>
                    </a:cubicBezTo>
                    <a:cubicBezTo>
                      <a:pt x="573" y="1176"/>
                      <a:pt x="577" y="1179"/>
                      <a:pt x="602" y="1134"/>
                    </a:cubicBezTo>
                    <a:cubicBezTo>
                      <a:pt x="627" y="1089"/>
                      <a:pt x="662" y="1110"/>
                      <a:pt x="679" y="1131"/>
                    </a:cubicBezTo>
                    <a:cubicBezTo>
                      <a:pt x="696" y="1152"/>
                      <a:pt x="704" y="1167"/>
                      <a:pt x="722" y="1145"/>
                    </a:cubicBezTo>
                    <a:cubicBezTo>
                      <a:pt x="740" y="1123"/>
                      <a:pt x="741" y="1122"/>
                      <a:pt x="750" y="1131"/>
                    </a:cubicBezTo>
                    <a:cubicBezTo>
                      <a:pt x="759" y="1140"/>
                      <a:pt x="768" y="1144"/>
                      <a:pt x="780" y="1129"/>
                    </a:cubicBezTo>
                    <a:cubicBezTo>
                      <a:pt x="792" y="1114"/>
                      <a:pt x="800" y="1110"/>
                      <a:pt x="803" y="1127"/>
                    </a:cubicBezTo>
                    <a:cubicBezTo>
                      <a:pt x="806" y="1144"/>
                      <a:pt x="803" y="1212"/>
                      <a:pt x="822" y="1211"/>
                    </a:cubicBezTo>
                    <a:cubicBezTo>
                      <a:pt x="841" y="1210"/>
                      <a:pt x="829" y="1111"/>
                      <a:pt x="869" y="1105"/>
                    </a:cubicBezTo>
                    <a:cubicBezTo>
                      <a:pt x="909" y="1099"/>
                      <a:pt x="941" y="1113"/>
                      <a:pt x="966" y="1201"/>
                    </a:cubicBezTo>
                    <a:cubicBezTo>
                      <a:pt x="991" y="1289"/>
                      <a:pt x="990" y="1538"/>
                      <a:pt x="1048" y="1600"/>
                    </a:cubicBezTo>
                    <a:cubicBezTo>
                      <a:pt x="1106" y="1662"/>
                      <a:pt x="1207" y="1657"/>
                      <a:pt x="1136" y="1562"/>
                    </a:cubicBezTo>
                    <a:cubicBezTo>
                      <a:pt x="1065" y="1467"/>
                      <a:pt x="1072" y="1323"/>
                      <a:pt x="1045" y="1228"/>
                    </a:cubicBezTo>
                    <a:cubicBezTo>
                      <a:pt x="1018" y="1133"/>
                      <a:pt x="982" y="1096"/>
                      <a:pt x="1007" y="1072"/>
                    </a:cubicBezTo>
                    <a:cubicBezTo>
                      <a:pt x="1032" y="1048"/>
                      <a:pt x="1028" y="1024"/>
                      <a:pt x="1061" y="1037"/>
                    </a:cubicBezTo>
                    <a:cubicBezTo>
                      <a:pt x="1094" y="1050"/>
                      <a:pt x="1099" y="1051"/>
                      <a:pt x="1115" y="1075"/>
                    </a:cubicBezTo>
                    <a:cubicBezTo>
                      <a:pt x="1131" y="1099"/>
                      <a:pt x="1140" y="1106"/>
                      <a:pt x="1151" y="1095"/>
                    </a:cubicBezTo>
                    <a:cubicBezTo>
                      <a:pt x="1162" y="1084"/>
                      <a:pt x="1144" y="1060"/>
                      <a:pt x="1121" y="1035"/>
                    </a:cubicBezTo>
                    <a:cubicBezTo>
                      <a:pt x="1098" y="1010"/>
                      <a:pt x="1073" y="993"/>
                      <a:pt x="1087" y="962"/>
                    </a:cubicBezTo>
                    <a:cubicBezTo>
                      <a:pt x="1101" y="931"/>
                      <a:pt x="1105" y="890"/>
                      <a:pt x="1136" y="875"/>
                    </a:cubicBezTo>
                    <a:cubicBezTo>
                      <a:pt x="1167" y="860"/>
                      <a:pt x="1285" y="851"/>
                      <a:pt x="1388" y="882"/>
                    </a:cubicBezTo>
                    <a:cubicBezTo>
                      <a:pt x="1491" y="913"/>
                      <a:pt x="1537" y="922"/>
                      <a:pt x="1560" y="949"/>
                    </a:cubicBezTo>
                    <a:cubicBezTo>
                      <a:pt x="1583" y="976"/>
                      <a:pt x="1672" y="1007"/>
                      <a:pt x="1684" y="962"/>
                    </a:cubicBezTo>
                    <a:cubicBezTo>
                      <a:pt x="1696" y="917"/>
                      <a:pt x="1640" y="862"/>
                      <a:pt x="1588" y="856"/>
                    </a:cubicBezTo>
                    <a:cubicBezTo>
                      <a:pt x="1536" y="850"/>
                      <a:pt x="1497" y="811"/>
                      <a:pt x="1453" y="814"/>
                    </a:cubicBezTo>
                    <a:cubicBezTo>
                      <a:pt x="1430" y="816"/>
                      <a:pt x="1409" y="810"/>
                      <a:pt x="1388" y="805"/>
                    </a:cubicBezTo>
                    <a:cubicBezTo>
                      <a:pt x="1369" y="800"/>
                      <a:pt x="1349" y="795"/>
                      <a:pt x="1327" y="795"/>
                    </a:cubicBezTo>
                    <a:cubicBezTo>
                      <a:pt x="1281" y="796"/>
                      <a:pt x="1132" y="788"/>
                      <a:pt x="1132" y="760"/>
                    </a:cubicBezTo>
                    <a:cubicBezTo>
                      <a:pt x="1132" y="732"/>
                      <a:pt x="1310" y="730"/>
                      <a:pt x="1303" y="690"/>
                    </a:cubicBezTo>
                    <a:cubicBezTo>
                      <a:pt x="1299" y="671"/>
                      <a:pt x="1258" y="678"/>
                      <a:pt x="1217" y="686"/>
                    </a:cubicBezTo>
                    <a:cubicBezTo>
                      <a:pt x="1176" y="694"/>
                      <a:pt x="1134" y="702"/>
                      <a:pt x="1133" y="680"/>
                    </a:cubicBezTo>
                    <a:cubicBezTo>
                      <a:pt x="1130" y="638"/>
                      <a:pt x="1290" y="614"/>
                      <a:pt x="1328" y="554"/>
                    </a:cubicBezTo>
                    <a:cubicBezTo>
                      <a:pt x="1366" y="494"/>
                      <a:pt x="1372" y="489"/>
                      <a:pt x="1356" y="477"/>
                    </a:cubicBezTo>
                    <a:cubicBezTo>
                      <a:pt x="1340" y="465"/>
                      <a:pt x="1309" y="489"/>
                      <a:pt x="1292" y="515"/>
                    </a:cubicBezTo>
                    <a:cubicBezTo>
                      <a:pt x="1275" y="541"/>
                      <a:pt x="1242" y="561"/>
                      <a:pt x="1217" y="569"/>
                    </a:cubicBezTo>
                    <a:cubicBezTo>
                      <a:pt x="1192" y="577"/>
                      <a:pt x="1149" y="594"/>
                      <a:pt x="1135" y="604"/>
                    </a:cubicBezTo>
                    <a:cubicBezTo>
                      <a:pt x="1121" y="614"/>
                      <a:pt x="1091" y="637"/>
                      <a:pt x="1074" y="604"/>
                    </a:cubicBezTo>
                    <a:cubicBezTo>
                      <a:pt x="1057" y="571"/>
                      <a:pt x="1108" y="514"/>
                      <a:pt x="1174" y="456"/>
                    </a:cubicBezTo>
                    <a:cubicBezTo>
                      <a:pt x="1240" y="398"/>
                      <a:pt x="1283" y="344"/>
                      <a:pt x="1317" y="304"/>
                    </a:cubicBezTo>
                    <a:cubicBezTo>
                      <a:pt x="1351" y="264"/>
                      <a:pt x="1458" y="166"/>
                      <a:pt x="1409" y="130"/>
                    </a:cubicBezTo>
                    <a:cubicBezTo>
                      <a:pt x="1360" y="94"/>
                      <a:pt x="1276" y="228"/>
                      <a:pt x="1246" y="269"/>
                    </a:cubicBezTo>
                    <a:cubicBezTo>
                      <a:pt x="1216" y="310"/>
                      <a:pt x="1174" y="368"/>
                      <a:pt x="1142" y="388"/>
                    </a:cubicBezTo>
                    <a:cubicBezTo>
                      <a:pt x="1110" y="408"/>
                      <a:pt x="1016" y="533"/>
                      <a:pt x="995" y="514"/>
                    </a:cubicBezTo>
                    <a:cubicBezTo>
                      <a:pt x="974" y="495"/>
                      <a:pt x="1066" y="389"/>
                      <a:pt x="1040" y="369"/>
                    </a:cubicBezTo>
                    <a:cubicBezTo>
                      <a:pt x="1027" y="359"/>
                      <a:pt x="1007" y="392"/>
                      <a:pt x="984" y="425"/>
                    </a:cubicBezTo>
                    <a:cubicBezTo>
                      <a:pt x="962" y="456"/>
                      <a:pt x="936" y="488"/>
                      <a:pt x="910" y="480"/>
                    </a:cubicBezTo>
                    <a:cubicBezTo>
                      <a:pt x="857" y="464"/>
                      <a:pt x="827" y="455"/>
                      <a:pt x="794" y="372"/>
                    </a:cubicBezTo>
                    <a:cubicBezTo>
                      <a:pt x="761" y="289"/>
                      <a:pt x="706" y="210"/>
                      <a:pt x="741" y="156"/>
                    </a:cubicBezTo>
                    <a:cubicBezTo>
                      <a:pt x="776" y="102"/>
                      <a:pt x="836" y="54"/>
                      <a:pt x="800" y="17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Freeform 5"/>
              <p:cNvSpPr>
                <a:spLocks/>
              </p:cNvSpPr>
              <p:nvPr/>
            </p:nvSpPr>
            <p:spPr bwMode="auto">
              <a:xfrm>
                <a:off x="2591" y="1151"/>
                <a:ext cx="2334" cy="2327"/>
              </a:xfrm>
              <a:custGeom>
                <a:avLst/>
                <a:gdLst>
                  <a:gd name="T0" fmla="*/ 1383 w 1637"/>
                  <a:gd name="T1" fmla="*/ 731 h 1632"/>
                  <a:gd name="T2" fmla="*/ 1270 w 1637"/>
                  <a:gd name="T3" fmla="*/ 730 h 1632"/>
                  <a:gd name="T4" fmla="*/ 1145 w 1637"/>
                  <a:gd name="T5" fmla="*/ 712 h 1632"/>
                  <a:gd name="T6" fmla="*/ 960 w 1637"/>
                  <a:gd name="T7" fmla="*/ 870 h 1632"/>
                  <a:gd name="T8" fmla="*/ 749 w 1637"/>
                  <a:gd name="T9" fmla="*/ 1357 h 1632"/>
                  <a:gd name="T10" fmla="*/ 57 w 1637"/>
                  <a:gd name="T11" fmla="*/ 667 h 1632"/>
                  <a:gd name="T12" fmla="*/ 711 w 1637"/>
                  <a:gd name="T13" fmla="*/ 1570 h 1632"/>
                  <a:gd name="T14" fmla="*/ 438 w 1637"/>
                  <a:gd name="T15" fmla="*/ 1667 h 1632"/>
                  <a:gd name="T16" fmla="*/ 753 w 1637"/>
                  <a:gd name="T17" fmla="*/ 1795 h 1632"/>
                  <a:gd name="T18" fmla="*/ 727 w 1637"/>
                  <a:gd name="T19" fmla="*/ 2190 h 1632"/>
                  <a:gd name="T20" fmla="*/ 1027 w 1637"/>
                  <a:gd name="T21" fmla="*/ 2186 h 1632"/>
                  <a:gd name="T22" fmla="*/ 740 w 1637"/>
                  <a:gd name="T23" fmla="*/ 2887 h 1632"/>
                  <a:gd name="T24" fmla="*/ 1305 w 1637"/>
                  <a:gd name="T25" fmla="*/ 2316 h 1632"/>
                  <a:gd name="T26" fmla="*/ 1436 w 1637"/>
                  <a:gd name="T27" fmla="*/ 2293 h 1632"/>
                  <a:gd name="T28" fmla="*/ 1537 w 1637"/>
                  <a:gd name="T29" fmla="*/ 2397 h 1632"/>
                  <a:gd name="T30" fmla="*/ 1618 w 1637"/>
                  <a:gd name="T31" fmla="*/ 2279 h 1632"/>
                  <a:gd name="T32" fmla="*/ 2196 w 1637"/>
                  <a:gd name="T33" fmla="*/ 3318 h 1632"/>
                  <a:gd name="T34" fmla="*/ 2005 w 1637"/>
                  <a:gd name="T35" fmla="*/ 2090 h 1632"/>
                  <a:gd name="T36" fmla="*/ 2228 w 1637"/>
                  <a:gd name="T37" fmla="*/ 2139 h 1632"/>
                  <a:gd name="T38" fmla="*/ 2954 w 1637"/>
                  <a:gd name="T39" fmla="*/ 1846 h 1632"/>
                  <a:gd name="T40" fmla="*/ 2862 w 1637"/>
                  <a:gd name="T41" fmla="*/ 1628 h 1632"/>
                  <a:gd name="T42" fmla="*/ 2206 w 1637"/>
                  <a:gd name="T43" fmla="*/ 1531 h 1632"/>
                  <a:gd name="T44" fmla="*/ 2545 w 1637"/>
                  <a:gd name="T45" fmla="*/ 1366 h 1632"/>
                  <a:gd name="T46" fmla="*/ 2293 w 1637"/>
                  <a:gd name="T47" fmla="*/ 1283 h 1632"/>
                  <a:gd name="T48" fmla="*/ 2370 w 1637"/>
                  <a:gd name="T49" fmla="*/ 1131 h 1632"/>
                  <a:gd name="T50" fmla="*/ 2578 w 1637"/>
                  <a:gd name="T51" fmla="*/ 600 h 1632"/>
                  <a:gd name="T52" fmla="*/ 2219 w 1637"/>
                  <a:gd name="T53" fmla="*/ 764 h 1632"/>
                  <a:gd name="T54" fmla="*/ 2015 w 1637"/>
                  <a:gd name="T55" fmla="*/ 796 h 1632"/>
                  <a:gd name="T56" fmla="*/ 1748 w 1637"/>
                  <a:gd name="T57" fmla="*/ 950 h 1632"/>
                  <a:gd name="T58" fmla="*/ 1523 w 1637"/>
                  <a:gd name="T59" fmla="*/ 14 h 1632"/>
                  <a:gd name="T60" fmla="*/ 1838 w 1637"/>
                  <a:gd name="T61" fmla="*/ 923 h 1632"/>
                  <a:gd name="T62" fmla="*/ 1921 w 1637"/>
                  <a:gd name="T63" fmla="*/ 965 h 1632"/>
                  <a:gd name="T64" fmla="*/ 2434 w 1637"/>
                  <a:gd name="T65" fmla="*/ 529 h 1632"/>
                  <a:gd name="T66" fmla="*/ 2133 w 1637"/>
                  <a:gd name="T67" fmla="*/ 1051 h 1632"/>
                  <a:gd name="T68" fmla="*/ 2579 w 1637"/>
                  <a:gd name="T69" fmla="*/ 970 h 1632"/>
                  <a:gd name="T70" fmla="*/ 2206 w 1637"/>
                  <a:gd name="T71" fmla="*/ 1333 h 1632"/>
                  <a:gd name="T72" fmla="*/ 2544 w 1637"/>
                  <a:gd name="T73" fmla="*/ 1383 h 1632"/>
                  <a:gd name="T74" fmla="*/ 2296 w 1637"/>
                  <a:gd name="T75" fmla="*/ 1574 h 1632"/>
                  <a:gd name="T76" fmla="*/ 3259 w 1637"/>
                  <a:gd name="T77" fmla="*/ 1789 h 1632"/>
                  <a:gd name="T78" fmla="*/ 2287 w 1637"/>
                  <a:gd name="T79" fmla="*/ 1734 h 1632"/>
                  <a:gd name="T80" fmla="*/ 2219 w 1637"/>
                  <a:gd name="T81" fmla="*/ 2210 h 1632"/>
                  <a:gd name="T82" fmla="*/ 1956 w 1637"/>
                  <a:gd name="T83" fmla="*/ 2301 h 1632"/>
                  <a:gd name="T84" fmla="*/ 1866 w 1637"/>
                  <a:gd name="T85" fmla="*/ 2420 h 1632"/>
                  <a:gd name="T86" fmla="*/ 1570 w 1637"/>
                  <a:gd name="T87" fmla="*/ 2435 h 1632"/>
                  <a:gd name="T88" fmla="*/ 1480 w 1637"/>
                  <a:gd name="T89" fmla="*/ 2271 h 1632"/>
                  <a:gd name="T90" fmla="*/ 1333 w 1637"/>
                  <a:gd name="T91" fmla="*/ 2324 h 1632"/>
                  <a:gd name="T92" fmla="*/ 868 w 1637"/>
                  <a:gd name="T93" fmla="*/ 2592 h 1632"/>
                  <a:gd name="T94" fmla="*/ 915 w 1637"/>
                  <a:gd name="T95" fmla="*/ 2324 h 1632"/>
                  <a:gd name="T96" fmla="*/ 746 w 1637"/>
                  <a:gd name="T97" fmla="*/ 2271 h 1632"/>
                  <a:gd name="T98" fmla="*/ 813 w 1637"/>
                  <a:gd name="T99" fmla="*/ 1881 h 1632"/>
                  <a:gd name="T100" fmla="*/ 406 w 1637"/>
                  <a:gd name="T101" fmla="*/ 1732 h 1632"/>
                  <a:gd name="T102" fmla="*/ 754 w 1637"/>
                  <a:gd name="T103" fmla="*/ 1653 h 1632"/>
                  <a:gd name="T104" fmla="*/ 57 w 1637"/>
                  <a:gd name="T105" fmla="*/ 931 h 1632"/>
                  <a:gd name="T106" fmla="*/ 473 w 1637"/>
                  <a:gd name="T107" fmla="*/ 1355 h 1632"/>
                  <a:gd name="T108" fmla="*/ 984 w 1637"/>
                  <a:gd name="T109" fmla="*/ 1094 h 1632"/>
                  <a:gd name="T110" fmla="*/ 1126 w 1637"/>
                  <a:gd name="T111" fmla="*/ 1039 h 1632"/>
                  <a:gd name="T112" fmla="*/ 1216 w 1637"/>
                  <a:gd name="T113" fmla="*/ 515 h 1632"/>
                  <a:gd name="T114" fmla="*/ 1362 w 1637"/>
                  <a:gd name="T115" fmla="*/ 931 h 1632"/>
                  <a:gd name="T116" fmla="*/ 1439 w 1637"/>
                  <a:gd name="T117" fmla="*/ 24 h 16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37" h="1632">
                    <a:moveTo>
                      <a:pt x="750" y="6"/>
                    </a:moveTo>
                    <a:cubicBezTo>
                      <a:pt x="752" y="5"/>
                      <a:pt x="752" y="5"/>
                      <a:pt x="752" y="5"/>
                    </a:cubicBezTo>
                    <a:cubicBezTo>
                      <a:pt x="749" y="1"/>
                      <a:pt x="744" y="0"/>
                      <a:pt x="737" y="0"/>
                    </a:cubicBezTo>
                    <a:cubicBezTo>
                      <a:pt x="729" y="0"/>
                      <a:pt x="718" y="3"/>
                      <a:pt x="706" y="8"/>
                    </a:cubicBezTo>
                    <a:cubicBezTo>
                      <a:pt x="689" y="16"/>
                      <a:pt x="670" y="30"/>
                      <a:pt x="655" y="51"/>
                    </a:cubicBezTo>
                    <a:cubicBezTo>
                      <a:pt x="640" y="73"/>
                      <a:pt x="630" y="102"/>
                      <a:pt x="630" y="140"/>
                    </a:cubicBezTo>
                    <a:cubicBezTo>
                      <a:pt x="630" y="148"/>
                      <a:pt x="630" y="156"/>
                      <a:pt x="631" y="165"/>
                    </a:cubicBezTo>
                    <a:cubicBezTo>
                      <a:pt x="639" y="234"/>
                      <a:pt x="651" y="262"/>
                      <a:pt x="661" y="283"/>
                    </a:cubicBezTo>
                    <a:cubicBezTo>
                      <a:pt x="666" y="293"/>
                      <a:pt x="671" y="302"/>
                      <a:pt x="674" y="313"/>
                    </a:cubicBezTo>
                    <a:cubicBezTo>
                      <a:pt x="677" y="325"/>
                      <a:pt x="679" y="339"/>
                      <a:pt x="680" y="360"/>
                    </a:cubicBezTo>
                    <a:cubicBezTo>
                      <a:pt x="680" y="372"/>
                      <a:pt x="680" y="383"/>
                      <a:pt x="680" y="392"/>
                    </a:cubicBezTo>
                    <a:cubicBezTo>
                      <a:pt x="680" y="421"/>
                      <a:pt x="679" y="437"/>
                      <a:pt x="676" y="446"/>
                    </a:cubicBezTo>
                    <a:cubicBezTo>
                      <a:pt x="674" y="450"/>
                      <a:pt x="672" y="452"/>
                      <a:pt x="669" y="454"/>
                    </a:cubicBezTo>
                    <a:cubicBezTo>
                      <a:pt x="665" y="456"/>
                      <a:pt x="661" y="456"/>
                      <a:pt x="656" y="457"/>
                    </a:cubicBezTo>
                    <a:cubicBezTo>
                      <a:pt x="655" y="457"/>
                      <a:pt x="655" y="457"/>
                      <a:pt x="655" y="457"/>
                    </a:cubicBezTo>
                    <a:cubicBezTo>
                      <a:pt x="649" y="457"/>
                      <a:pt x="645" y="454"/>
                      <a:pt x="641" y="450"/>
                    </a:cubicBezTo>
                    <a:cubicBezTo>
                      <a:pt x="635" y="444"/>
                      <a:pt x="631" y="433"/>
                      <a:pt x="628" y="421"/>
                    </a:cubicBezTo>
                    <a:cubicBezTo>
                      <a:pt x="625" y="409"/>
                      <a:pt x="623" y="396"/>
                      <a:pt x="623" y="384"/>
                    </a:cubicBezTo>
                    <a:cubicBezTo>
                      <a:pt x="623" y="380"/>
                      <a:pt x="624" y="376"/>
                      <a:pt x="624" y="372"/>
                    </a:cubicBezTo>
                    <a:cubicBezTo>
                      <a:pt x="625" y="368"/>
                      <a:pt x="625" y="363"/>
                      <a:pt x="625" y="359"/>
                    </a:cubicBezTo>
                    <a:cubicBezTo>
                      <a:pt x="625" y="334"/>
                      <a:pt x="616" y="314"/>
                      <a:pt x="608" y="302"/>
                    </a:cubicBezTo>
                    <a:cubicBezTo>
                      <a:pt x="602" y="294"/>
                      <a:pt x="599" y="283"/>
                      <a:pt x="599" y="272"/>
                    </a:cubicBezTo>
                    <a:cubicBezTo>
                      <a:pt x="599" y="266"/>
                      <a:pt x="599" y="260"/>
                      <a:pt x="601" y="254"/>
                    </a:cubicBezTo>
                    <a:cubicBezTo>
                      <a:pt x="602" y="251"/>
                      <a:pt x="603" y="247"/>
                      <a:pt x="603" y="242"/>
                    </a:cubicBezTo>
                    <a:cubicBezTo>
                      <a:pt x="603" y="236"/>
                      <a:pt x="602" y="230"/>
                      <a:pt x="599" y="225"/>
                    </a:cubicBezTo>
                    <a:cubicBezTo>
                      <a:pt x="598" y="222"/>
                      <a:pt x="596" y="220"/>
                      <a:pt x="594" y="218"/>
                    </a:cubicBezTo>
                    <a:cubicBezTo>
                      <a:pt x="591" y="217"/>
                      <a:pt x="589" y="216"/>
                      <a:pt x="586" y="216"/>
                    </a:cubicBezTo>
                    <a:cubicBezTo>
                      <a:pt x="580" y="216"/>
                      <a:pt x="574" y="219"/>
                      <a:pt x="567" y="225"/>
                    </a:cubicBezTo>
                    <a:cubicBezTo>
                      <a:pt x="552" y="239"/>
                      <a:pt x="545" y="261"/>
                      <a:pt x="545" y="285"/>
                    </a:cubicBezTo>
                    <a:cubicBezTo>
                      <a:pt x="545" y="307"/>
                      <a:pt x="551" y="331"/>
                      <a:pt x="563" y="350"/>
                    </a:cubicBezTo>
                    <a:cubicBezTo>
                      <a:pt x="576" y="372"/>
                      <a:pt x="598" y="411"/>
                      <a:pt x="598" y="446"/>
                    </a:cubicBezTo>
                    <a:cubicBezTo>
                      <a:pt x="597" y="468"/>
                      <a:pt x="590" y="488"/>
                      <a:pt x="566" y="503"/>
                    </a:cubicBezTo>
                    <a:cubicBezTo>
                      <a:pt x="562" y="506"/>
                      <a:pt x="558" y="507"/>
                      <a:pt x="554" y="507"/>
                    </a:cubicBezTo>
                    <a:cubicBezTo>
                      <a:pt x="551" y="507"/>
                      <a:pt x="547" y="506"/>
                      <a:pt x="544" y="504"/>
                    </a:cubicBezTo>
                    <a:cubicBezTo>
                      <a:pt x="539" y="500"/>
                      <a:pt x="535" y="492"/>
                      <a:pt x="530" y="483"/>
                    </a:cubicBezTo>
                    <a:cubicBezTo>
                      <a:pt x="524" y="470"/>
                      <a:pt x="519" y="453"/>
                      <a:pt x="513" y="440"/>
                    </a:cubicBezTo>
                    <a:cubicBezTo>
                      <a:pt x="510" y="433"/>
                      <a:pt x="506" y="428"/>
                      <a:pt x="503" y="423"/>
                    </a:cubicBezTo>
                    <a:cubicBezTo>
                      <a:pt x="499" y="419"/>
                      <a:pt x="494" y="416"/>
                      <a:pt x="489" y="416"/>
                    </a:cubicBezTo>
                    <a:cubicBezTo>
                      <a:pt x="487" y="416"/>
                      <a:pt x="485" y="416"/>
                      <a:pt x="484" y="417"/>
                    </a:cubicBezTo>
                    <a:cubicBezTo>
                      <a:pt x="478" y="418"/>
                      <a:pt x="474" y="422"/>
                      <a:pt x="472" y="428"/>
                    </a:cubicBezTo>
                    <a:cubicBezTo>
                      <a:pt x="470" y="433"/>
                      <a:pt x="469" y="439"/>
                      <a:pt x="469" y="446"/>
                    </a:cubicBezTo>
                    <a:cubicBezTo>
                      <a:pt x="469" y="460"/>
                      <a:pt x="472" y="476"/>
                      <a:pt x="475" y="492"/>
                    </a:cubicBezTo>
                    <a:cubicBezTo>
                      <a:pt x="477" y="508"/>
                      <a:pt x="480" y="525"/>
                      <a:pt x="480" y="538"/>
                    </a:cubicBezTo>
                    <a:cubicBezTo>
                      <a:pt x="480" y="545"/>
                      <a:pt x="479" y="550"/>
                      <a:pt x="478" y="555"/>
                    </a:cubicBezTo>
                    <a:cubicBezTo>
                      <a:pt x="476" y="560"/>
                      <a:pt x="474" y="563"/>
                      <a:pt x="471" y="566"/>
                    </a:cubicBezTo>
                    <a:cubicBezTo>
                      <a:pt x="456" y="577"/>
                      <a:pt x="448" y="585"/>
                      <a:pt x="443" y="592"/>
                    </a:cubicBezTo>
                    <a:cubicBezTo>
                      <a:pt x="437" y="599"/>
                      <a:pt x="434" y="606"/>
                      <a:pt x="427" y="616"/>
                    </a:cubicBezTo>
                    <a:cubicBezTo>
                      <a:pt x="419" y="627"/>
                      <a:pt x="412" y="633"/>
                      <a:pt x="404" y="639"/>
                    </a:cubicBezTo>
                    <a:cubicBezTo>
                      <a:pt x="396" y="645"/>
                      <a:pt x="387" y="651"/>
                      <a:pt x="378" y="661"/>
                    </a:cubicBezTo>
                    <a:cubicBezTo>
                      <a:pt x="376" y="663"/>
                      <a:pt x="373" y="666"/>
                      <a:pt x="368" y="668"/>
                    </a:cubicBezTo>
                    <a:cubicBezTo>
                      <a:pt x="356" y="674"/>
                      <a:pt x="333" y="681"/>
                      <a:pt x="306" y="681"/>
                    </a:cubicBezTo>
                    <a:cubicBezTo>
                      <a:pt x="284" y="681"/>
                      <a:pt x="258" y="676"/>
                      <a:pt x="235" y="663"/>
                    </a:cubicBezTo>
                    <a:cubicBezTo>
                      <a:pt x="211" y="650"/>
                      <a:pt x="190" y="628"/>
                      <a:pt x="174" y="594"/>
                    </a:cubicBezTo>
                    <a:cubicBezTo>
                      <a:pt x="147" y="537"/>
                      <a:pt x="131" y="470"/>
                      <a:pt x="114" y="418"/>
                    </a:cubicBezTo>
                    <a:cubicBezTo>
                      <a:pt x="105" y="392"/>
                      <a:pt x="96" y="369"/>
                      <a:pt x="84" y="353"/>
                    </a:cubicBezTo>
                    <a:cubicBezTo>
                      <a:pt x="79" y="345"/>
                      <a:pt x="72" y="338"/>
                      <a:pt x="65" y="334"/>
                    </a:cubicBezTo>
                    <a:cubicBezTo>
                      <a:pt x="58" y="329"/>
                      <a:pt x="50" y="327"/>
                      <a:pt x="42" y="327"/>
                    </a:cubicBezTo>
                    <a:cubicBezTo>
                      <a:pt x="37" y="327"/>
                      <a:pt x="33" y="327"/>
                      <a:pt x="28" y="328"/>
                    </a:cubicBezTo>
                    <a:cubicBezTo>
                      <a:pt x="26" y="329"/>
                      <a:pt x="26" y="329"/>
                      <a:pt x="26" y="329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18" y="331"/>
                      <a:pt x="11" y="336"/>
                      <a:pt x="6" y="344"/>
                    </a:cubicBezTo>
                    <a:cubicBezTo>
                      <a:pt x="2" y="352"/>
                      <a:pt x="0" y="361"/>
                      <a:pt x="0" y="372"/>
                    </a:cubicBezTo>
                    <a:cubicBezTo>
                      <a:pt x="0" y="405"/>
                      <a:pt x="18" y="450"/>
                      <a:pt x="40" y="490"/>
                    </a:cubicBezTo>
                    <a:cubicBezTo>
                      <a:pt x="50" y="510"/>
                      <a:pt x="62" y="528"/>
                      <a:pt x="73" y="543"/>
                    </a:cubicBezTo>
                    <a:cubicBezTo>
                      <a:pt x="84" y="558"/>
                      <a:pt x="93" y="569"/>
                      <a:pt x="101" y="574"/>
                    </a:cubicBezTo>
                    <a:cubicBezTo>
                      <a:pt x="119" y="587"/>
                      <a:pt x="129" y="595"/>
                      <a:pt x="135" y="603"/>
                    </a:cubicBezTo>
                    <a:cubicBezTo>
                      <a:pt x="141" y="612"/>
                      <a:pt x="145" y="622"/>
                      <a:pt x="151" y="641"/>
                    </a:cubicBezTo>
                    <a:cubicBezTo>
                      <a:pt x="157" y="660"/>
                      <a:pt x="176" y="684"/>
                      <a:pt x="201" y="705"/>
                    </a:cubicBezTo>
                    <a:cubicBezTo>
                      <a:pt x="226" y="725"/>
                      <a:pt x="258" y="743"/>
                      <a:pt x="289" y="750"/>
                    </a:cubicBezTo>
                    <a:cubicBezTo>
                      <a:pt x="317" y="757"/>
                      <a:pt x="337" y="763"/>
                      <a:pt x="350" y="772"/>
                    </a:cubicBezTo>
                    <a:cubicBezTo>
                      <a:pt x="356" y="776"/>
                      <a:pt x="360" y="780"/>
                      <a:pt x="363" y="785"/>
                    </a:cubicBezTo>
                    <a:cubicBezTo>
                      <a:pt x="366" y="791"/>
                      <a:pt x="367" y="796"/>
                      <a:pt x="367" y="803"/>
                    </a:cubicBezTo>
                    <a:cubicBezTo>
                      <a:pt x="367" y="806"/>
                      <a:pt x="367" y="809"/>
                      <a:pt x="367" y="812"/>
                    </a:cubicBezTo>
                    <a:cubicBezTo>
                      <a:pt x="365" y="823"/>
                      <a:pt x="361" y="831"/>
                      <a:pt x="356" y="835"/>
                    </a:cubicBezTo>
                    <a:cubicBezTo>
                      <a:pt x="351" y="840"/>
                      <a:pt x="345" y="842"/>
                      <a:pt x="338" y="842"/>
                    </a:cubicBezTo>
                    <a:cubicBezTo>
                      <a:pt x="331" y="842"/>
                      <a:pt x="323" y="840"/>
                      <a:pt x="317" y="836"/>
                    </a:cubicBezTo>
                    <a:cubicBezTo>
                      <a:pt x="306" y="829"/>
                      <a:pt x="290" y="829"/>
                      <a:pt x="274" y="829"/>
                    </a:cubicBezTo>
                    <a:cubicBezTo>
                      <a:pt x="266" y="829"/>
                      <a:pt x="258" y="829"/>
                      <a:pt x="251" y="828"/>
                    </a:cubicBezTo>
                    <a:cubicBezTo>
                      <a:pt x="244" y="828"/>
                      <a:pt x="237" y="827"/>
                      <a:pt x="233" y="825"/>
                    </a:cubicBezTo>
                    <a:cubicBezTo>
                      <a:pt x="227" y="822"/>
                      <a:pt x="221" y="820"/>
                      <a:pt x="215" y="820"/>
                    </a:cubicBezTo>
                    <a:cubicBezTo>
                      <a:pt x="209" y="820"/>
                      <a:pt x="203" y="822"/>
                      <a:pt x="198" y="826"/>
                    </a:cubicBezTo>
                    <a:cubicBezTo>
                      <a:pt x="194" y="830"/>
                      <a:pt x="192" y="836"/>
                      <a:pt x="192" y="842"/>
                    </a:cubicBezTo>
                    <a:cubicBezTo>
                      <a:pt x="192" y="847"/>
                      <a:pt x="194" y="852"/>
                      <a:pt x="197" y="855"/>
                    </a:cubicBezTo>
                    <a:cubicBezTo>
                      <a:pt x="201" y="860"/>
                      <a:pt x="208" y="863"/>
                      <a:pt x="216" y="865"/>
                    </a:cubicBezTo>
                    <a:cubicBezTo>
                      <a:pt x="224" y="867"/>
                      <a:pt x="233" y="868"/>
                      <a:pt x="242" y="868"/>
                    </a:cubicBezTo>
                    <a:cubicBezTo>
                      <a:pt x="253" y="869"/>
                      <a:pt x="265" y="870"/>
                      <a:pt x="276" y="871"/>
                    </a:cubicBezTo>
                    <a:cubicBezTo>
                      <a:pt x="287" y="872"/>
                      <a:pt x="296" y="873"/>
                      <a:pt x="303" y="877"/>
                    </a:cubicBezTo>
                    <a:cubicBezTo>
                      <a:pt x="314" y="883"/>
                      <a:pt x="329" y="888"/>
                      <a:pt x="342" y="888"/>
                    </a:cubicBezTo>
                    <a:cubicBezTo>
                      <a:pt x="347" y="888"/>
                      <a:pt x="351" y="887"/>
                      <a:pt x="355" y="886"/>
                    </a:cubicBezTo>
                    <a:cubicBezTo>
                      <a:pt x="361" y="885"/>
                      <a:pt x="366" y="883"/>
                      <a:pt x="370" y="883"/>
                    </a:cubicBezTo>
                    <a:cubicBezTo>
                      <a:pt x="372" y="883"/>
                      <a:pt x="373" y="883"/>
                      <a:pt x="375" y="884"/>
                    </a:cubicBezTo>
                    <a:cubicBezTo>
                      <a:pt x="378" y="886"/>
                      <a:pt x="381" y="889"/>
                      <a:pt x="385" y="896"/>
                    </a:cubicBezTo>
                    <a:cubicBezTo>
                      <a:pt x="388" y="903"/>
                      <a:pt x="392" y="912"/>
                      <a:pt x="396" y="926"/>
                    </a:cubicBezTo>
                    <a:cubicBezTo>
                      <a:pt x="404" y="954"/>
                      <a:pt x="409" y="969"/>
                      <a:pt x="413" y="980"/>
                    </a:cubicBezTo>
                    <a:cubicBezTo>
                      <a:pt x="417" y="990"/>
                      <a:pt x="420" y="995"/>
                      <a:pt x="424" y="1003"/>
                    </a:cubicBezTo>
                    <a:cubicBezTo>
                      <a:pt x="428" y="1010"/>
                      <a:pt x="430" y="1017"/>
                      <a:pt x="430" y="1023"/>
                    </a:cubicBezTo>
                    <a:cubicBezTo>
                      <a:pt x="430" y="1028"/>
                      <a:pt x="429" y="1032"/>
                      <a:pt x="426" y="1035"/>
                    </a:cubicBezTo>
                    <a:cubicBezTo>
                      <a:pt x="424" y="1039"/>
                      <a:pt x="420" y="1041"/>
                      <a:pt x="413" y="1042"/>
                    </a:cubicBezTo>
                    <a:cubicBezTo>
                      <a:pt x="403" y="1044"/>
                      <a:pt x="388" y="1051"/>
                      <a:pt x="375" y="1060"/>
                    </a:cubicBezTo>
                    <a:cubicBezTo>
                      <a:pt x="368" y="1065"/>
                      <a:pt x="362" y="1071"/>
                      <a:pt x="358" y="1077"/>
                    </a:cubicBezTo>
                    <a:cubicBezTo>
                      <a:pt x="354" y="1083"/>
                      <a:pt x="351" y="1090"/>
                      <a:pt x="351" y="1097"/>
                    </a:cubicBezTo>
                    <a:cubicBezTo>
                      <a:pt x="351" y="1100"/>
                      <a:pt x="352" y="1104"/>
                      <a:pt x="353" y="1107"/>
                    </a:cubicBezTo>
                    <a:cubicBezTo>
                      <a:pt x="355" y="1113"/>
                      <a:pt x="360" y="1118"/>
                      <a:pt x="365" y="1121"/>
                    </a:cubicBezTo>
                    <a:cubicBezTo>
                      <a:pt x="371" y="1124"/>
                      <a:pt x="377" y="1125"/>
                      <a:pt x="384" y="1125"/>
                    </a:cubicBezTo>
                    <a:cubicBezTo>
                      <a:pt x="395" y="1125"/>
                      <a:pt x="407" y="1122"/>
                      <a:pt x="418" y="1116"/>
                    </a:cubicBezTo>
                    <a:cubicBezTo>
                      <a:pt x="430" y="1110"/>
                      <a:pt x="440" y="1102"/>
                      <a:pt x="446" y="1091"/>
                    </a:cubicBezTo>
                    <a:cubicBezTo>
                      <a:pt x="453" y="1081"/>
                      <a:pt x="461" y="1072"/>
                      <a:pt x="468" y="1067"/>
                    </a:cubicBezTo>
                    <a:cubicBezTo>
                      <a:pt x="475" y="1061"/>
                      <a:pt x="482" y="1058"/>
                      <a:pt x="487" y="1058"/>
                    </a:cubicBezTo>
                    <a:cubicBezTo>
                      <a:pt x="493" y="1058"/>
                      <a:pt x="498" y="1061"/>
                      <a:pt x="502" y="1067"/>
                    </a:cubicBezTo>
                    <a:cubicBezTo>
                      <a:pt x="504" y="1069"/>
                      <a:pt x="505" y="1072"/>
                      <a:pt x="505" y="1075"/>
                    </a:cubicBezTo>
                    <a:cubicBezTo>
                      <a:pt x="505" y="1079"/>
                      <a:pt x="503" y="1084"/>
                      <a:pt x="500" y="1089"/>
                    </a:cubicBezTo>
                    <a:cubicBezTo>
                      <a:pt x="491" y="1104"/>
                      <a:pt x="470" y="1123"/>
                      <a:pt x="448" y="1140"/>
                    </a:cubicBezTo>
                    <a:cubicBezTo>
                      <a:pt x="412" y="1167"/>
                      <a:pt x="392" y="1190"/>
                      <a:pt x="364" y="1245"/>
                    </a:cubicBezTo>
                    <a:cubicBezTo>
                      <a:pt x="350" y="1273"/>
                      <a:pt x="339" y="1293"/>
                      <a:pt x="329" y="1308"/>
                    </a:cubicBezTo>
                    <a:cubicBezTo>
                      <a:pt x="318" y="1324"/>
                      <a:pt x="307" y="1335"/>
                      <a:pt x="293" y="1346"/>
                    </a:cubicBezTo>
                    <a:cubicBezTo>
                      <a:pt x="275" y="1359"/>
                      <a:pt x="259" y="1388"/>
                      <a:pt x="259" y="1418"/>
                    </a:cubicBezTo>
                    <a:cubicBezTo>
                      <a:pt x="259" y="1440"/>
                      <a:pt x="268" y="1462"/>
                      <a:pt x="293" y="1478"/>
                    </a:cubicBezTo>
                    <a:cubicBezTo>
                      <a:pt x="297" y="1481"/>
                      <a:pt x="301" y="1482"/>
                      <a:pt x="306" y="1482"/>
                    </a:cubicBezTo>
                    <a:cubicBezTo>
                      <a:pt x="313" y="1482"/>
                      <a:pt x="320" y="1478"/>
                      <a:pt x="327" y="1472"/>
                    </a:cubicBezTo>
                    <a:cubicBezTo>
                      <a:pt x="340" y="1461"/>
                      <a:pt x="352" y="1442"/>
                      <a:pt x="364" y="1420"/>
                    </a:cubicBezTo>
                    <a:cubicBezTo>
                      <a:pt x="382" y="1385"/>
                      <a:pt x="400" y="1342"/>
                      <a:pt x="418" y="1304"/>
                    </a:cubicBezTo>
                    <a:cubicBezTo>
                      <a:pt x="426" y="1284"/>
                      <a:pt x="435" y="1266"/>
                      <a:pt x="444" y="1251"/>
                    </a:cubicBezTo>
                    <a:cubicBezTo>
                      <a:pt x="453" y="1236"/>
                      <a:pt x="461" y="1224"/>
                      <a:pt x="469" y="1217"/>
                    </a:cubicBezTo>
                    <a:cubicBezTo>
                      <a:pt x="497" y="1192"/>
                      <a:pt x="511" y="1180"/>
                      <a:pt x="522" y="1169"/>
                    </a:cubicBezTo>
                    <a:cubicBezTo>
                      <a:pt x="534" y="1158"/>
                      <a:pt x="541" y="1147"/>
                      <a:pt x="554" y="1124"/>
                    </a:cubicBezTo>
                    <a:cubicBezTo>
                      <a:pt x="559" y="1115"/>
                      <a:pt x="565" y="1108"/>
                      <a:pt x="570" y="1104"/>
                    </a:cubicBezTo>
                    <a:cubicBezTo>
                      <a:pt x="576" y="1100"/>
                      <a:pt x="582" y="1099"/>
                      <a:pt x="588" y="1099"/>
                    </a:cubicBezTo>
                    <a:cubicBezTo>
                      <a:pt x="595" y="1099"/>
                      <a:pt x="603" y="1101"/>
                      <a:pt x="610" y="1106"/>
                    </a:cubicBezTo>
                    <a:cubicBezTo>
                      <a:pt x="616" y="1110"/>
                      <a:pt x="623" y="1116"/>
                      <a:pt x="627" y="1122"/>
                    </a:cubicBezTo>
                    <a:cubicBezTo>
                      <a:pt x="633" y="1128"/>
                      <a:pt x="637" y="1135"/>
                      <a:pt x="642" y="1139"/>
                    </a:cubicBezTo>
                    <a:cubicBezTo>
                      <a:pt x="644" y="1142"/>
                      <a:pt x="646" y="1144"/>
                      <a:pt x="648" y="1145"/>
                    </a:cubicBezTo>
                    <a:cubicBezTo>
                      <a:pt x="651" y="1146"/>
                      <a:pt x="653" y="1147"/>
                      <a:pt x="656" y="1147"/>
                    </a:cubicBezTo>
                    <a:cubicBezTo>
                      <a:pt x="659" y="1147"/>
                      <a:pt x="661" y="1146"/>
                      <a:pt x="664" y="1144"/>
                    </a:cubicBezTo>
                    <a:cubicBezTo>
                      <a:pt x="667" y="1142"/>
                      <a:pt x="670" y="1140"/>
                      <a:pt x="673" y="1136"/>
                    </a:cubicBezTo>
                    <a:cubicBezTo>
                      <a:pt x="679" y="1129"/>
                      <a:pt x="683" y="1124"/>
                      <a:pt x="686" y="1121"/>
                    </a:cubicBezTo>
                    <a:cubicBezTo>
                      <a:pt x="687" y="1119"/>
                      <a:pt x="689" y="1118"/>
                      <a:pt x="690" y="1118"/>
                    </a:cubicBezTo>
                    <a:cubicBezTo>
                      <a:pt x="691" y="1117"/>
                      <a:pt x="691" y="1117"/>
                      <a:pt x="692" y="1117"/>
                    </a:cubicBezTo>
                    <a:cubicBezTo>
                      <a:pt x="692" y="1117"/>
                      <a:pt x="693" y="1117"/>
                      <a:pt x="694" y="1118"/>
                    </a:cubicBezTo>
                    <a:cubicBezTo>
                      <a:pt x="695" y="1119"/>
                      <a:pt x="697" y="1120"/>
                      <a:pt x="698" y="1122"/>
                    </a:cubicBezTo>
                    <a:cubicBezTo>
                      <a:pt x="701" y="1124"/>
                      <a:pt x="703" y="1126"/>
                      <a:pt x="706" y="1128"/>
                    </a:cubicBezTo>
                    <a:cubicBezTo>
                      <a:pt x="708" y="1129"/>
                      <a:pt x="711" y="1130"/>
                      <a:pt x="714" y="1130"/>
                    </a:cubicBezTo>
                    <a:cubicBezTo>
                      <a:pt x="717" y="1130"/>
                      <a:pt x="720" y="1130"/>
                      <a:pt x="723" y="1128"/>
                    </a:cubicBezTo>
                    <a:cubicBezTo>
                      <a:pt x="726" y="1126"/>
                      <a:pt x="728" y="1123"/>
                      <a:pt x="731" y="1120"/>
                    </a:cubicBezTo>
                    <a:cubicBezTo>
                      <a:pt x="735" y="1116"/>
                      <a:pt x="738" y="1112"/>
                      <a:pt x="740" y="1110"/>
                    </a:cubicBezTo>
                    <a:cubicBezTo>
                      <a:pt x="743" y="1108"/>
                      <a:pt x="745" y="1107"/>
                      <a:pt x="746" y="1107"/>
                    </a:cubicBezTo>
                    <a:cubicBezTo>
                      <a:pt x="746" y="1107"/>
                      <a:pt x="747" y="1107"/>
                      <a:pt x="747" y="1108"/>
                    </a:cubicBezTo>
                    <a:cubicBezTo>
                      <a:pt x="748" y="1108"/>
                      <a:pt x="748" y="1109"/>
                      <a:pt x="749" y="1110"/>
                    </a:cubicBezTo>
                    <a:cubicBezTo>
                      <a:pt x="750" y="1112"/>
                      <a:pt x="750" y="1114"/>
                      <a:pt x="751" y="1117"/>
                    </a:cubicBezTo>
                    <a:cubicBezTo>
                      <a:pt x="752" y="1121"/>
                      <a:pt x="752" y="1128"/>
                      <a:pt x="752" y="1137"/>
                    </a:cubicBezTo>
                    <a:cubicBezTo>
                      <a:pt x="753" y="1150"/>
                      <a:pt x="754" y="1166"/>
                      <a:pt x="756" y="1179"/>
                    </a:cubicBezTo>
                    <a:cubicBezTo>
                      <a:pt x="757" y="1185"/>
                      <a:pt x="759" y="1191"/>
                      <a:pt x="761" y="1195"/>
                    </a:cubicBezTo>
                    <a:cubicBezTo>
                      <a:pt x="762" y="1197"/>
                      <a:pt x="764" y="1199"/>
                      <a:pt x="765" y="1200"/>
                    </a:cubicBezTo>
                    <a:cubicBezTo>
                      <a:pt x="767" y="1202"/>
                      <a:pt x="769" y="1202"/>
                      <a:pt x="771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4" y="1202"/>
                      <a:pt x="775" y="1202"/>
                      <a:pt x="776" y="1201"/>
                    </a:cubicBezTo>
                    <a:cubicBezTo>
                      <a:pt x="779" y="1199"/>
                      <a:pt x="780" y="1196"/>
                      <a:pt x="781" y="1192"/>
                    </a:cubicBezTo>
                    <a:cubicBezTo>
                      <a:pt x="784" y="1186"/>
                      <a:pt x="785" y="1177"/>
                      <a:pt x="787" y="1167"/>
                    </a:cubicBezTo>
                    <a:cubicBezTo>
                      <a:pt x="789" y="1152"/>
                      <a:pt x="791" y="1135"/>
                      <a:pt x="796" y="1121"/>
                    </a:cubicBezTo>
                    <a:cubicBezTo>
                      <a:pt x="799" y="1115"/>
                      <a:pt x="801" y="1109"/>
                      <a:pt x="805" y="1104"/>
                    </a:cubicBezTo>
                    <a:cubicBezTo>
                      <a:pt x="809" y="1100"/>
                      <a:pt x="813" y="1097"/>
                      <a:pt x="819" y="1096"/>
                    </a:cubicBezTo>
                    <a:cubicBezTo>
                      <a:pt x="824" y="1096"/>
                      <a:pt x="829" y="1095"/>
                      <a:pt x="834" y="1095"/>
                    </a:cubicBezTo>
                    <a:cubicBezTo>
                      <a:pt x="850" y="1095"/>
                      <a:pt x="864" y="1100"/>
                      <a:pt x="878" y="1114"/>
                    </a:cubicBezTo>
                    <a:cubicBezTo>
                      <a:pt x="891" y="1129"/>
                      <a:pt x="903" y="1153"/>
                      <a:pt x="914" y="1191"/>
                    </a:cubicBezTo>
                    <a:cubicBezTo>
                      <a:pt x="920" y="1213"/>
                      <a:pt x="925" y="1245"/>
                      <a:pt x="929" y="1281"/>
                    </a:cubicBezTo>
                    <a:cubicBezTo>
                      <a:pt x="936" y="1336"/>
                      <a:pt x="941" y="1402"/>
                      <a:pt x="951" y="1459"/>
                    </a:cubicBezTo>
                    <a:cubicBezTo>
                      <a:pt x="956" y="1488"/>
                      <a:pt x="962" y="1515"/>
                      <a:pt x="969" y="1538"/>
                    </a:cubicBezTo>
                    <a:cubicBezTo>
                      <a:pt x="976" y="1560"/>
                      <a:pt x="985" y="1579"/>
                      <a:pt x="996" y="1591"/>
                    </a:cubicBezTo>
                    <a:cubicBezTo>
                      <a:pt x="1022" y="1618"/>
                      <a:pt x="1055" y="1632"/>
                      <a:pt x="1080" y="1632"/>
                    </a:cubicBezTo>
                    <a:cubicBezTo>
                      <a:pt x="1089" y="1632"/>
                      <a:pt x="1097" y="1630"/>
                      <a:pt x="1103" y="1626"/>
                    </a:cubicBezTo>
                    <a:cubicBezTo>
                      <a:pt x="1109" y="1621"/>
                      <a:pt x="1112" y="1614"/>
                      <a:pt x="1112" y="1605"/>
                    </a:cubicBezTo>
                    <a:cubicBezTo>
                      <a:pt x="1112" y="1592"/>
                      <a:pt x="1105" y="1573"/>
                      <a:pt x="1087" y="1550"/>
                    </a:cubicBezTo>
                    <a:cubicBezTo>
                      <a:pt x="1052" y="1503"/>
                      <a:pt x="1036" y="1444"/>
                      <a:pt x="1026" y="1384"/>
                    </a:cubicBezTo>
                    <a:cubicBezTo>
                      <a:pt x="1015" y="1324"/>
                      <a:pt x="1010" y="1265"/>
                      <a:pt x="997" y="1217"/>
                    </a:cubicBezTo>
                    <a:cubicBezTo>
                      <a:pt x="986" y="1180"/>
                      <a:pt x="975" y="1153"/>
                      <a:pt x="966" y="1131"/>
                    </a:cubicBezTo>
                    <a:cubicBezTo>
                      <a:pt x="957" y="1109"/>
                      <a:pt x="950" y="1093"/>
                      <a:pt x="950" y="1081"/>
                    </a:cubicBezTo>
                    <a:cubicBezTo>
                      <a:pt x="950" y="1074"/>
                      <a:pt x="953" y="1068"/>
                      <a:pt x="958" y="1063"/>
                    </a:cubicBezTo>
                    <a:cubicBezTo>
                      <a:pt x="968" y="1053"/>
                      <a:pt x="974" y="1043"/>
                      <a:pt x="979" y="1036"/>
                    </a:cubicBezTo>
                    <a:cubicBezTo>
                      <a:pt x="981" y="1032"/>
                      <a:pt x="984" y="1029"/>
                      <a:pt x="986" y="1028"/>
                    </a:cubicBezTo>
                    <a:cubicBezTo>
                      <a:pt x="989" y="1026"/>
                      <a:pt x="991" y="1025"/>
                      <a:pt x="995" y="1025"/>
                    </a:cubicBezTo>
                    <a:cubicBezTo>
                      <a:pt x="999" y="1025"/>
                      <a:pt x="1004" y="1026"/>
                      <a:pt x="1010" y="1028"/>
                    </a:cubicBezTo>
                    <a:cubicBezTo>
                      <a:pt x="1027" y="1035"/>
                      <a:pt x="1036" y="1038"/>
                      <a:pt x="1043" y="1043"/>
                    </a:cubicBezTo>
                    <a:cubicBezTo>
                      <a:pt x="1050" y="1048"/>
                      <a:pt x="1055" y="1053"/>
                      <a:pt x="1063" y="1065"/>
                    </a:cubicBezTo>
                    <a:cubicBezTo>
                      <a:pt x="1069" y="1074"/>
                      <a:pt x="1073" y="1080"/>
                      <a:pt x="1078" y="1085"/>
                    </a:cubicBezTo>
                    <a:cubicBezTo>
                      <a:pt x="1080" y="1087"/>
                      <a:pt x="1082" y="1088"/>
                      <a:pt x="1084" y="1090"/>
                    </a:cubicBezTo>
                    <a:cubicBezTo>
                      <a:pt x="1087" y="1091"/>
                      <a:pt x="1089" y="1091"/>
                      <a:pt x="1091" y="1091"/>
                    </a:cubicBezTo>
                    <a:cubicBezTo>
                      <a:pt x="1095" y="1091"/>
                      <a:pt x="1099" y="1089"/>
                      <a:pt x="1102" y="1086"/>
                    </a:cubicBezTo>
                    <a:cubicBezTo>
                      <a:pt x="1105" y="1083"/>
                      <a:pt x="1106" y="1080"/>
                      <a:pt x="1106" y="1076"/>
                    </a:cubicBezTo>
                    <a:cubicBezTo>
                      <a:pt x="1106" y="1069"/>
                      <a:pt x="1102" y="1061"/>
                      <a:pt x="1096" y="1052"/>
                    </a:cubicBezTo>
                    <a:cubicBezTo>
                      <a:pt x="1090" y="1043"/>
                      <a:pt x="1081" y="1033"/>
                      <a:pt x="1072" y="1023"/>
                    </a:cubicBezTo>
                    <a:cubicBezTo>
                      <a:pt x="1063" y="1013"/>
                      <a:pt x="1054" y="1004"/>
                      <a:pt x="1046" y="996"/>
                    </a:cubicBezTo>
                    <a:cubicBezTo>
                      <a:pt x="1039" y="987"/>
                      <a:pt x="1035" y="978"/>
                      <a:pt x="1035" y="968"/>
                    </a:cubicBezTo>
                    <a:cubicBezTo>
                      <a:pt x="1035" y="964"/>
                      <a:pt x="1036" y="958"/>
                      <a:pt x="1039" y="952"/>
                    </a:cubicBezTo>
                    <a:cubicBezTo>
                      <a:pt x="1046" y="936"/>
                      <a:pt x="1050" y="918"/>
                      <a:pt x="1057" y="903"/>
                    </a:cubicBezTo>
                    <a:cubicBezTo>
                      <a:pt x="1063" y="887"/>
                      <a:pt x="1072" y="873"/>
                      <a:pt x="1087" y="866"/>
                    </a:cubicBezTo>
                    <a:cubicBezTo>
                      <a:pt x="1094" y="862"/>
                      <a:pt x="1108" y="859"/>
                      <a:pt x="1125" y="857"/>
                    </a:cubicBezTo>
                    <a:cubicBezTo>
                      <a:pt x="1143" y="854"/>
                      <a:pt x="1164" y="853"/>
                      <a:pt x="1188" y="853"/>
                    </a:cubicBezTo>
                    <a:cubicBezTo>
                      <a:pt x="1233" y="853"/>
                      <a:pt x="1287" y="858"/>
                      <a:pt x="1337" y="873"/>
                    </a:cubicBezTo>
                    <a:cubicBezTo>
                      <a:pt x="1389" y="889"/>
                      <a:pt x="1426" y="899"/>
                      <a:pt x="1453" y="908"/>
                    </a:cubicBezTo>
                    <a:cubicBezTo>
                      <a:pt x="1480" y="918"/>
                      <a:pt x="1497" y="927"/>
                      <a:pt x="1508" y="940"/>
                    </a:cubicBezTo>
                    <a:cubicBezTo>
                      <a:pt x="1516" y="949"/>
                      <a:pt x="1530" y="958"/>
                      <a:pt x="1546" y="964"/>
                    </a:cubicBezTo>
                    <a:cubicBezTo>
                      <a:pt x="1562" y="971"/>
                      <a:pt x="1581" y="976"/>
                      <a:pt x="1597" y="976"/>
                    </a:cubicBezTo>
                    <a:cubicBezTo>
                      <a:pt x="1606" y="976"/>
                      <a:pt x="1614" y="975"/>
                      <a:pt x="1621" y="971"/>
                    </a:cubicBezTo>
                    <a:cubicBezTo>
                      <a:pt x="1628" y="967"/>
                      <a:pt x="1633" y="961"/>
                      <a:pt x="1636" y="952"/>
                    </a:cubicBezTo>
                    <a:cubicBezTo>
                      <a:pt x="1637" y="947"/>
                      <a:pt x="1637" y="943"/>
                      <a:pt x="1637" y="939"/>
                    </a:cubicBezTo>
                    <a:cubicBezTo>
                      <a:pt x="1637" y="917"/>
                      <a:pt x="1624" y="894"/>
                      <a:pt x="1606" y="877"/>
                    </a:cubicBezTo>
                    <a:cubicBezTo>
                      <a:pt x="1587" y="859"/>
                      <a:pt x="1562" y="846"/>
                      <a:pt x="1538" y="843"/>
                    </a:cubicBezTo>
                    <a:cubicBezTo>
                      <a:pt x="1513" y="841"/>
                      <a:pt x="1492" y="830"/>
                      <a:pt x="1471" y="820"/>
                    </a:cubicBezTo>
                    <a:cubicBezTo>
                      <a:pt x="1450" y="810"/>
                      <a:pt x="1429" y="801"/>
                      <a:pt x="1408" y="801"/>
                    </a:cubicBezTo>
                    <a:cubicBezTo>
                      <a:pt x="1406" y="801"/>
                      <a:pt x="1404" y="801"/>
                      <a:pt x="1403" y="801"/>
                    </a:cubicBezTo>
                    <a:cubicBezTo>
                      <a:pt x="1400" y="802"/>
                      <a:pt x="1397" y="802"/>
                      <a:pt x="1395" y="802"/>
                    </a:cubicBezTo>
                    <a:cubicBezTo>
                      <a:pt x="1375" y="802"/>
                      <a:pt x="1357" y="797"/>
                      <a:pt x="1339" y="792"/>
                    </a:cubicBezTo>
                    <a:cubicBezTo>
                      <a:pt x="1320" y="787"/>
                      <a:pt x="1301" y="782"/>
                      <a:pt x="1280" y="782"/>
                    </a:cubicBezTo>
                    <a:cubicBezTo>
                      <a:pt x="1279" y="782"/>
                      <a:pt x="1278" y="782"/>
                      <a:pt x="1277" y="782"/>
                    </a:cubicBezTo>
                    <a:cubicBezTo>
                      <a:pt x="1274" y="782"/>
                      <a:pt x="1272" y="782"/>
                      <a:pt x="1269" y="782"/>
                    </a:cubicBezTo>
                    <a:cubicBezTo>
                      <a:pt x="1242" y="782"/>
                      <a:pt x="1195" y="780"/>
                      <a:pt x="1155" y="775"/>
                    </a:cubicBezTo>
                    <a:cubicBezTo>
                      <a:pt x="1136" y="772"/>
                      <a:pt x="1117" y="769"/>
                      <a:pt x="1104" y="764"/>
                    </a:cubicBezTo>
                    <a:cubicBezTo>
                      <a:pt x="1098" y="762"/>
                      <a:pt x="1092" y="759"/>
                      <a:pt x="1089" y="757"/>
                    </a:cubicBezTo>
                    <a:cubicBezTo>
                      <a:pt x="1087" y="756"/>
                      <a:pt x="1086" y="754"/>
                      <a:pt x="1085" y="753"/>
                    </a:cubicBezTo>
                    <a:cubicBezTo>
                      <a:pt x="1084" y="752"/>
                      <a:pt x="1084" y="751"/>
                      <a:pt x="1084" y="749"/>
                    </a:cubicBezTo>
                    <a:cubicBezTo>
                      <a:pt x="1084" y="748"/>
                      <a:pt x="1084" y="747"/>
                      <a:pt x="1085" y="746"/>
                    </a:cubicBezTo>
                    <a:cubicBezTo>
                      <a:pt x="1087" y="743"/>
                      <a:pt x="1091" y="741"/>
                      <a:pt x="1097" y="738"/>
                    </a:cubicBezTo>
                    <a:cubicBezTo>
                      <a:pt x="1107" y="734"/>
                      <a:pt x="1122" y="731"/>
                      <a:pt x="1139" y="727"/>
                    </a:cubicBezTo>
                    <a:cubicBezTo>
                      <a:pt x="1164" y="722"/>
                      <a:pt x="1192" y="717"/>
                      <a:pt x="1215" y="710"/>
                    </a:cubicBezTo>
                    <a:cubicBezTo>
                      <a:pt x="1226" y="707"/>
                      <a:pt x="1236" y="703"/>
                      <a:pt x="1243" y="698"/>
                    </a:cubicBezTo>
                    <a:cubicBezTo>
                      <a:pt x="1247" y="696"/>
                      <a:pt x="1250" y="694"/>
                      <a:pt x="1252" y="691"/>
                    </a:cubicBezTo>
                    <a:cubicBezTo>
                      <a:pt x="1254" y="688"/>
                      <a:pt x="1255" y="685"/>
                      <a:pt x="1255" y="682"/>
                    </a:cubicBezTo>
                    <a:cubicBezTo>
                      <a:pt x="1255" y="681"/>
                      <a:pt x="1255" y="680"/>
                      <a:pt x="1255" y="679"/>
                    </a:cubicBezTo>
                    <a:cubicBezTo>
                      <a:pt x="1254" y="676"/>
                      <a:pt x="1253" y="674"/>
                      <a:pt x="1252" y="672"/>
                    </a:cubicBezTo>
                    <a:cubicBezTo>
                      <a:pt x="1249" y="669"/>
                      <a:pt x="1246" y="667"/>
                      <a:pt x="1241" y="666"/>
                    </a:cubicBezTo>
                    <a:cubicBezTo>
                      <a:pt x="1237" y="665"/>
                      <a:pt x="1232" y="665"/>
                      <a:pt x="1227" y="665"/>
                    </a:cubicBezTo>
                    <a:cubicBezTo>
                      <a:pt x="1210" y="665"/>
                      <a:pt x="1189" y="669"/>
                      <a:pt x="1167" y="673"/>
                    </a:cubicBezTo>
                    <a:cubicBezTo>
                      <a:pt x="1145" y="677"/>
                      <a:pt x="1124" y="681"/>
                      <a:pt x="1108" y="681"/>
                    </a:cubicBezTo>
                    <a:cubicBezTo>
                      <a:pt x="1101" y="681"/>
                      <a:pt x="1095" y="680"/>
                      <a:pt x="1091" y="678"/>
                    </a:cubicBezTo>
                    <a:cubicBezTo>
                      <a:pt x="1089" y="677"/>
                      <a:pt x="1088" y="676"/>
                      <a:pt x="1087" y="675"/>
                    </a:cubicBezTo>
                    <a:cubicBezTo>
                      <a:pt x="1086" y="673"/>
                      <a:pt x="1085" y="671"/>
                      <a:pt x="1085" y="669"/>
                    </a:cubicBezTo>
                    <a:cubicBezTo>
                      <a:pt x="1085" y="668"/>
                      <a:pt x="1085" y="668"/>
                      <a:pt x="1085" y="668"/>
                    </a:cubicBezTo>
                    <a:cubicBezTo>
                      <a:pt x="1085" y="664"/>
                      <a:pt x="1087" y="659"/>
                      <a:pt x="1091" y="655"/>
                    </a:cubicBezTo>
                    <a:cubicBezTo>
                      <a:pt x="1098" y="647"/>
                      <a:pt x="1112" y="639"/>
                      <a:pt x="1128" y="631"/>
                    </a:cubicBezTo>
                    <a:cubicBezTo>
                      <a:pt x="1153" y="620"/>
                      <a:pt x="1184" y="608"/>
                      <a:pt x="1213" y="594"/>
                    </a:cubicBezTo>
                    <a:cubicBezTo>
                      <a:pt x="1241" y="580"/>
                      <a:pt x="1267" y="565"/>
                      <a:pt x="1279" y="544"/>
                    </a:cubicBezTo>
                    <a:cubicBezTo>
                      <a:pt x="1292" y="525"/>
                      <a:pt x="1301" y="511"/>
                      <a:pt x="1307" y="501"/>
                    </a:cubicBezTo>
                    <a:cubicBezTo>
                      <a:pt x="1313" y="490"/>
                      <a:pt x="1316" y="484"/>
                      <a:pt x="1316" y="478"/>
                    </a:cubicBezTo>
                    <a:cubicBezTo>
                      <a:pt x="1316" y="476"/>
                      <a:pt x="1315" y="473"/>
                      <a:pt x="1314" y="471"/>
                    </a:cubicBezTo>
                    <a:cubicBezTo>
                      <a:pt x="1312" y="469"/>
                      <a:pt x="1310" y="467"/>
                      <a:pt x="1307" y="465"/>
                    </a:cubicBezTo>
                    <a:cubicBezTo>
                      <a:pt x="1304" y="462"/>
                      <a:pt x="1300" y="461"/>
                      <a:pt x="1296" y="461"/>
                    </a:cubicBezTo>
                    <a:cubicBezTo>
                      <a:pt x="1287" y="461"/>
                      <a:pt x="1276" y="466"/>
                      <a:pt x="1266" y="474"/>
                    </a:cubicBezTo>
                    <a:cubicBezTo>
                      <a:pt x="1257" y="482"/>
                      <a:pt x="1247" y="492"/>
                      <a:pt x="1240" y="503"/>
                    </a:cubicBezTo>
                    <a:cubicBezTo>
                      <a:pt x="1224" y="529"/>
                      <a:pt x="1191" y="549"/>
                      <a:pt x="1166" y="556"/>
                    </a:cubicBezTo>
                    <a:cubicBezTo>
                      <a:pt x="1154" y="560"/>
                      <a:pt x="1137" y="567"/>
                      <a:pt x="1121" y="573"/>
                    </a:cubicBezTo>
                    <a:cubicBezTo>
                      <a:pt x="1105" y="580"/>
                      <a:pt x="1091" y="587"/>
                      <a:pt x="1084" y="592"/>
                    </a:cubicBezTo>
                    <a:cubicBezTo>
                      <a:pt x="1079" y="595"/>
                      <a:pt x="1074" y="599"/>
                      <a:pt x="1067" y="602"/>
                    </a:cubicBezTo>
                    <a:cubicBezTo>
                      <a:pt x="1061" y="606"/>
                      <a:pt x="1054" y="608"/>
                      <a:pt x="1048" y="608"/>
                    </a:cubicBezTo>
                    <a:cubicBezTo>
                      <a:pt x="1044" y="608"/>
                      <a:pt x="1040" y="607"/>
                      <a:pt x="1036" y="605"/>
                    </a:cubicBezTo>
                    <a:cubicBezTo>
                      <a:pt x="1032" y="603"/>
                      <a:pt x="1029" y="599"/>
                      <a:pt x="1026" y="592"/>
                    </a:cubicBezTo>
                    <a:cubicBezTo>
                      <a:pt x="1024" y="588"/>
                      <a:pt x="1023" y="584"/>
                      <a:pt x="1023" y="579"/>
                    </a:cubicBezTo>
                    <a:cubicBezTo>
                      <a:pt x="1022" y="563"/>
                      <a:pt x="1034" y="542"/>
                      <a:pt x="1052" y="520"/>
                    </a:cubicBezTo>
                    <a:cubicBezTo>
                      <a:pt x="1071" y="497"/>
                      <a:pt x="1097" y="472"/>
                      <a:pt x="1125" y="447"/>
                    </a:cubicBezTo>
                    <a:cubicBezTo>
                      <a:pt x="1191" y="389"/>
                      <a:pt x="1234" y="335"/>
                      <a:pt x="1268" y="295"/>
                    </a:cubicBezTo>
                    <a:cubicBezTo>
                      <a:pt x="1282" y="278"/>
                      <a:pt x="1308" y="252"/>
                      <a:pt x="1331" y="225"/>
                    </a:cubicBezTo>
                    <a:cubicBezTo>
                      <a:pt x="1342" y="211"/>
                      <a:pt x="1353" y="196"/>
                      <a:pt x="1361" y="183"/>
                    </a:cubicBezTo>
                    <a:cubicBezTo>
                      <a:pt x="1368" y="169"/>
                      <a:pt x="1373" y="156"/>
                      <a:pt x="1373" y="144"/>
                    </a:cubicBezTo>
                    <a:cubicBezTo>
                      <a:pt x="1373" y="134"/>
                      <a:pt x="1369" y="125"/>
                      <a:pt x="1360" y="118"/>
                    </a:cubicBezTo>
                    <a:cubicBezTo>
                      <a:pt x="1354" y="113"/>
                      <a:pt x="1347" y="111"/>
                      <a:pt x="1340" y="111"/>
                    </a:cubicBezTo>
                    <a:cubicBezTo>
                      <a:pt x="1327" y="111"/>
                      <a:pt x="1313" y="118"/>
                      <a:pt x="1299" y="129"/>
                    </a:cubicBezTo>
                    <a:cubicBezTo>
                      <a:pt x="1279" y="146"/>
                      <a:pt x="1257" y="171"/>
                      <a:pt x="1239" y="195"/>
                    </a:cubicBezTo>
                    <a:cubicBezTo>
                      <a:pt x="1220" y="220"/>
                      <a:pt x="1204" y="244"/>
                      <a:pt x="1194" y="257"/>
                    </a:cubicBezTo>
                    <a:cubicBezTo>
                      <a:pt x="1179" y="278"/>
                      <a:pt x="1161" y="302"/>
                      <a:pt x="1143" y="324"/>
                    </a:cubicBezTo>
                    <a:cubicBezTo>
                      <a:pt x="1125" y="346"/>
                      <a:pt x="1106" y="366"/>
                      <a:pt x="1091" y="376"/>
                    </a:cubicBezTo>
                    <a:cubicBezTo>
                      <a:pt x="1083" y="381"/>
                      <a:pt x="1072" y="391"/>
                      <a:pt x="1060" y="404"/>
                    </a:cubicBezTo>
                    <a:cubicBezTo>
                      <a:pt x="1041" y="423"/>
                      <a:pt x="1019" y="448"/>
                      <a:pt x="998" y="468"/>
                    </a:cubicBezTo>
                    <a:cubicBezTo>
                      <a:pt x="988" y="478"/>
                      <a:pt x="978" y="487"/>
                      <a:pt x="970" y="493"/>
                    </a:cubicBezTo>
                    <a:cubicBezTo>
                      <a:pt x="966" y="497"/>
                      <a:pt x="962" y="499"/>
                      <a:pt x="959" y="501"/>
                    </a:cubicBezTo>
                    <a:cubicBezTo>
                      <a:pt x="955" y="502"/>
                      <a:pt x="952" y="503"/>
                      <a:pt x="950" y="503"/>
                    </a:cubicBezTo>
                    <a:cubicBezTo>
                      <a:pt x="948" y="503"/>
                      <a:pt x="947" y="503"/>
                      <a:pt x="946" y="502"/>
                    </a:cubicBezTo>
                    <a:cubicBezTo>
                      <a:pt x="945" y="500"/>
                      <a:pt x="944" y="498"/>
                      <a:pt x="944" y="495"/>
                    </a:cubicBezTo>
                    <a:cubicBezTo>
                      <a:pt x="944" y="489"/>
                      <a:pt x="947" y="479"/>
                      <a:pt x="952" y="469"/>
                    </a:cubicBezTo>
                    <a:cubicBezTo>
                      <a:pt x="959" y="453"/>
                      <a:pt x="970" y="434"/>
                      <a:pt x="980" y="416"/>
                    </a:cubicBezTo>
                    <a:cubicBezTo>
                      <a:pt x="984" y="407"/>
                      <a:pt x="988" y="399"/>
                      <a:pt x="991" y="391"/>
                    </a:cubicBezTo>
                    <a:cubicBezTo>
                      <a:pt x="995" y="383"/>
                      <a:pt x="996" y="376"/>
                      <a:pt x="996" y="370"/>
                    </a:cubicBezTo>
                    <a:cubicBezTo>
                      <a:pt x="996" y="367"/>
                      <a:pt x="996" y="365"/>
                      <a:pt x="995" y="362"/>
                    </a:cubicBezTo>
                    <a:cubicBezTo>
                      <a:pt x="994" y="360"/>
                      <a:pt x="993" y="358"/>
                      <a:pt x="991" y="357"/>
                    </a:cubicBezTo>
                    <a:cubicBezTo>
                      <a:pt x="989" y="355"/>
                      <a:pt x="987" y="354"/>
                      <a:pt x="985" y="354"/>
                    </a:cubicBezTo>
                    <a:cubicBezTo>
                      <a:pt x="981" y="354"/>
                      <a:pt x="977" y="357"/>
                      <a:pt x="973" y="360"/>
                    </a:cubicBezTo>
                    <a:cubicBezTo>
                      <a:pt x="966" y="366"/>
                      <a:pt x="958" y="375"/>
                      <a:pt x="950" y="386"/>
                    </a:cubicBezTo>
                    <a:cubicBezTo>
                      <a:pt x="938" y="403"/>
                      <a:pt x="925" y="424"/>
                      <a:pt x="911" y="440"/>
                    </a:cubicBezTo>
                    <a:cubicBezTo>
                      <a:pt x="904" y="449"/>
                      <a:pt x="897" y="456"/>
                      <a:pt x="890" y="461"/>
                    </a:cubicBezTo>
                    <a:cubicBezTo>
                      <a:pt x="882" y="466"/>
                      <a:pt x="875" y="469"/>
                      <a:pt x="868" y="469"/>
                    </a:cubicBezTo>
                    <a:cubicBezTo>
                      <a:pt x="865" y="469"/>
                      <a:pt x="863" y="468"/>
                      <a:pt x="860" y="467"/>
                    </a:cubicBezTo>
                    <a:cubicBezTo>
                      <a:pt x="834" y="459"/>
                      <a:pt x="813" y="453"/>
                      <a:pt x="796" y="439"/>
                    </a:cubicBezTo>
                    <a:cubicBezTo>
                      <a:pt x="778" y="425"/>
                      <a:pt x="762" y="402"/>
                      <a:pt x="746" y="361"/>
                    </a:cubicBezTo>
                    <a:cubicBezTo>
                      <a:pt x="733" y="328"/>
                      <a:pt x="717" y="297"/>
                      <a:pt x="704" y="267"/>
                    </a:cubicBezTo>
                    <a:cubicBezTo>
                      <a:pt x="691" y="238"/>
                      <a:pt x="682" y="210"/>
                      <a:pt x="682" y="186"/>
                    </a:cubicBezTo>
                    <a:cubicBezTo>
                      <a:pt x="682" y="171"/>
                      <a:pt x="685" y="158"/>
                      <a:pt x="692" y="146"/>
                    </a:cubicBezTo>
                    <a:cubicBezTo>
                      <a:pt x="706" y="125"/>
                      <a:pt x="724" y="105"/>
                      <a:pt x="738" y="86"/>
                    </a:cubicBezTo>
                    <a:cubicBezTo>
                      <a:pt x="752" y="67"/>
                      <a:pt x="763" y="48"/>
                      <a:pt x="763" y="31"/>
                    </a:cubicBezTo>
                    <a:cubicBezTo>
                      <a:pt x="763" y="22"/>
                      <a:pt x="760" y="13"/>
                      <a:pt x="752" y="5"/>
                    </a:cubicBezTo>
                    <a:cubicBezTo>
                      <a:pt x="750" y="6"/>
                      <a:pt x="750" y="6"/>
                      <a:pt x="750" y="6"/>
                    </a:cubicBezTo>
                    <a:cubicBezTo>
                      <a:pt x="749" y="7"/>
                      <a:pt x="749" y="7"/>
                      <a:pt x="749" y="7"/>
                    </a:cubicBezTo>
                    <a:cubicBezTo>
                      <a:pt x="756" y="15"/>
                      <a:pt x="759" y="23"/>
                      <a:pt x="759" y="31"/>
                    </a:cubicBezTo>
                    <a:cubicBezTo>
                      <a:pt x="759" y="47"/>
                      <a:pt x="749" y="64"/>
                      <a:pt x="735" y="83"/>
                    </a:cubicBezTo>
                    <a:cubicBezTo>
                      <a:pt x="721" y="102"/>
                      <a:pt x="703" y="123"/>
                      <a:pt x="689" y="144"/>
                    </a:cubicBezTo>
                    <a:cubicBezTo>
                      <a:pt x="681" y="157"/>
                      <a:pt x="678" y="171"/>
                      <a:pt x="678" y="186"/>
                    </a:cubicBezTo>
                    <a:cubicBezTo>
                      <a:pt x="678" y="211"/>
                      <a:pt x="687" y="239"/>
                      <a:pt x="700" y="269"/>
                    </a:cubicBezTo>
                    <a:cubicBezTo>
                      <a:pt x="713" y="299"/>
                      <a:pt x="729" y="330"/>
                      <a:pt x="742" y="362"/>
                    </a:cubicBezTo>
                    <a:cubicBezTo>
                      <a:pt x="759" y="404"/>
                      <a:pt x="774" y="427"/>
                      <a:pt x="793" y="442"/>
                    </a:cubicBezTo>
                    <a:cubicBezTo>
                      <a:pt x="812" y="457"/>
                      <a:pt x="833" y="463"/>
                      <a:pt x="859" y="471"/>
                    </a:cubicBezTo>
                    <a:cubicBezTo>
                      <a:pt x="862" y="472"/>
                      <a:pt x="865" y="473"/>
                      <a:pt x="868" y="473"/>
                    </a:cubicBezTo>
                    <a:cubicBezTo>
                      <a:pt x="881" y="473"/>
                      <a:pt x="892" y="465"/>
                      <a:pt x="904" y="454"/>
                    </a:cubicBezTo>
                    <a:cubicBezTo>
                      <a:pt x="921" y="438"/>
                      <a:pt x="936" y="414"/>
                      <a:pt x="950" y="394"/>
                    </a:cubicBezTo>
                    <a:cubicBezTo>
                      <a:pt x="957" y="384"/>
                      <a:pt x="964" y="375"/>
                      <a:pt x="970" y="368"/>
                    </a:cubicBezTo>
                    <a:cubicBezTo>
                      <a:pt x="973" y="365"/>
                      <a:pt x="975" y="363"/>
                      <a:pt x="978" y="361"/>
                    </a:cubicBezTo>
                    <a:cubicBezTo>
                      <a:pt x="980" y="359"/>
                      <a:pt x="983" y="358"/>
                      <a:pt x="985" y="358"/>
                    </a:cubicBezTo>
                    <a:cubicBezTo>
                      <a:pt x="986" y="358"/>
                      <a:pt x="987" y="359"/>
                      <a:pt x="989" y="360"/>
                    </a:cubicBezTo>
                    <a:cubicBezTo>
                      <a:pt x="990" y="361"/>
                      <a:pt x="991" y="362"/>
                      <a:pt x="992" y="364"/>
                    </a:cubicBezTo>
                    <a:cubicBezTo>
                      <a:pt x="992" y="365"/>
                      <a:pt x="992" y="367"/>
                      <a:pt x="992" y="370"/>
                    </a:cubicBezTo>
                    <a:cubicBezTo>
                      <a:pt x="992" y="377"/>
                      <a:pt x="989" y="386"/>
                      <a:pt x="984" y="397"/>
                    </a:cubicBezTo>
                    <a:cubicBezTo>
                      <a:pt x="977" y="414"/>
                      <a:pt x="966" y="433"/>
                      <a:pt x="957" y="450"/>
                    </a:cubicBezTo>
                    <a:cubicBezTo>
                      <a:pt x="952" y="459"/>
                      <a:pt x="948" y="467"/>
                      <a:pt x="945" y="475"/>
                    </a:cubicBezTo>
                    <a:cubicBezTo>
                      <a:pt x="942" y="483"/>
                      <a:pt x="940" y="489"/>
                      <a:pt x="940" y="495"/>
                    </a:cubicBezTo>
                    <a:cubicBezTo>
                      <a:pt x="940" y="499"/>
                      <a:pt x="941" y="502"/>
                      <a:pt x="943" y="505"/>
                    </a:cubicBezTo>
                    <a:cubicBezTo>
                      <a:pt x="945" y="507"/>
                      <a:pt x="948" y="507"/>
                      <a:pt x="950" y="507"/>
                    </a:cubicBezTo>
                    <a:cubicBezTo>
                      <a:pt x="954" y="507"/>
                      <a:pt x="959" y="505"/>
                      <a:pt x="964" y="502"/>
                    </a:cubicBezTo>
                    <a:cubicBezTo>
                      <a:pt x="973" y="497"/>
                      <a:pt x="984" y="487"/>
                      <a:pt x="996" y="476"/>
                    </a:cubicBezTo>
                    <a:cubicBezTo>
                      <a:pt x="1014" y="459"/>
                      <a:pt x="1033" y="438"/>
                      <a:pt x="1050" y="419"/>
                    </a:cubicBezTo>
                    <a:cubicBezTo>
                      <a:pt x="1059" y="410"/>
                      <a:pt x="1067" y="401"/>
                      <a:pt x="1075" y="394"/>
                    </a:cubicBezTo>
                    <a:cubicBezTo>
                      <a:pt x="1082" y="387"/>
                      <a:pt x="1088" y="382"/>
                      <a:pt x="1093" y="379"/>
                    </a:cubicBezTo>
                    <a:cubicBezTo>
                      <a:pt x="1109" y="369"/>
                      <a:pt x="1128" y="349"/>
                      <a:pt x="1146" y="327"/>
                    </a:cubicBezTo>
                    <a:cubicBezTo>
                      <a:pt x="1164" y="305"/>
                      <a:pt x="1182" y="280"/>
                      <a:pt x="1197" y="260"/>
                    </a:cubicBezTo>
                    <a:cubicBezTo>
                      <a:pt x="1211" y="241"/>
                      <a:pt x="1234" y="205"/>
                      <a:pt x="1261" y="173"/>
                    </a:cubicBezTo>
                    <a:cubicBezTo>
                      <a:pt x="1274" y="158"/>
                      <a:pt x="1288" y="143"/>
                      <a:pt x="1302" y="132"/>
                    </a:cubicBezTo>
                    <a:cubicBezTo>
                      <a:pt x="1316" y="122"/>
                      <a:pt x="1329" y="115"/>
                      <a:pt x="1340" y="115"/>
                    </a:cubicBezTo>
                    <a:cubicBezTo>
                      <a:pt x="1347" y="115"/>
                      <a:pt x="1352" y="117"/>
                      <a:pt x="1358" y="121"/>
                    </a:cubicBezTo>
                    <a:cubicBezTo>
                      <a:pt x="1366" y="127"/>
                      <a:pt x="1369" y="135"/>
                      <a:pt x="1369" y="144"/>
                    </a:cubicBezTo>
                    <a:cubicBezTo>
                      <a:pt x="1369" y="155"/>
                      <a:pt x="1365" y="167"/>
                      <a:pt x="1357" y="181"/>
                    </a:cubicBezTo>
                    <a:cubicBezTo>
                      <a:pt x="1346" y="201"/>
                      <a:pt x="1328" y="223"/>
                      <a:pt x="1311" y="242"/>
                    </a:cubicBezTo>
                    <a:cubicBezTo>
                      <a:pt x="1293" y="262"/>
                      <a:pt x="1276" y="280"/>
                      <a:pt x="1265" y="292"/>
                    </a:cubicBezTo>
                    <a:cubicBezTo>
                      <a:pt x="1231" y="332"/>
                      <a:pt x="1188" y="386"/>
                      <a:pt x="1122" y="444"/>
                    </a:cubicBezTo>
                    <a:cubicBezTo>
                      <a:pt x="1094" y="469"/>
                      <a:pt x="1068" y="494"/>
                      <a:pt x="1049" y="517"/>
                    </a:cubicBezTo>
                    <a:cubicBezTo>
                      <a:pt x="1030" y="540"/>
                      <a:pt x="1019" y="561"/>
                      <a:pt x="1019" y="579"/>
                    </a:cubicBezTo>
                    <a:cubicBezTo>
                      <a:pt x="1019" y="584"/>
                      <a:pt x="1020" y="590"/>
                      <a:pt x="1022" y="594"/>
                    </a:cubicBezTo>
                    <a:cubicBezTo>
                      <a:pt x="1025" y="601"/>
                      <a:pt x="1029" y="605"/>
                      <a:pt x="1034" y="608"/>
                    </a:cubicBezTo>
                    <a:cubicBezTo>
                      <a:pt x="1038" y="611"/>
                      <a:pt x="1043" y="612"/>
                      <a:pt x="1048" y="612"/>
                    </a:cubicBezTo>
                    <a:cubicBezTo>
                      <a:pt x="1055" y="612"/>
                      <a:pt x="1063" y="610"/>
                      <a:pt x="1069" y="606"/>
                    </a:cubicBezTo>
                    <a:cubicBezTo>
                      <a:pt x="1076" y="602"/>
                      <a:pt x="1082" y="598"/>
                      <a:pt x="1086" y="595"/>
                    </a:cubicBezTo>
                    <a:cubicBezTo>
                      <a:pt x="1093" y="590"/>
                      <a:pt x="1107" y="583"/>
                      <a:pt x="1122" y="577"/>
                    </a:cubicBezTo>
                    <a:cubicBezTo>
                      <a:pt x="1138" y="570"/>
                      <a:pt x="1155" y="564"/>
                      <a:pt x="1167" y="560"/>
                    </a:cubicBezTo>
                    <a:cubicBezTo>
                      <a:pt x="1193" y="552"/>
                      <a:pt x="1226" y="532"/>
                      <a:pt x="1243" y="505"/>
                    </a:cubicBezTo>
                    <a:cubicBezTo>
                      <a:pt x="1250" y="495"/>
                      <a:pt x="1259" y="485"/>
                      <a:pt x="1269" y="477"/>
                    </a:cubicBezTo>
                    <a:cubicBezTo>
                      <a:pt x="1278" y="470"/>
                      <a:pt x="1288" y="465"/>
                      <a:pt x="1296" y="465"/>
                    </a:cubicBezTo>
                    <a:cubicBezTo>
                      <a:pt x="1299" y="465"/>
                      <a:pt x="1302" y="466"/>
                      <a:pt x="1305" y="468"/>
                    </a:cubicBezTo>
                    <a:cubicBezTo>
                      <a:pt x="1307" y="470"/>
                      <a:pt x="1309" y="472"/>
                      <a:pt x="1310" y="473"/>
                    </a:cubicBezTo>
                    <a:cubicBezTo>
                      <a:pt x="1312" y="475"/>
                      <a:pt x="1312" y="476"/>
                      <a:pt x="1312" y="478"/>
                    </a:cubicBezTo>
                    <a:cubicBezTo>
                      <a:pt x="1312" y="482"/>
                      <a:pt x="1310" y="489"/>
                      <a:pt x="1304" y="499"/>
                    </a:cubicBezTo>
                    <a:cubicBezTo>
                      <a:pt x="1298" y="509"/>
                      <a:pt x="1289" y="522"/>
                      <a:pt x="1276" y="542"/>
                    </a:cubicBezTo>
                    <a:cubicBezTo>
                      <a:pt x="1267" y="557"/>
                      <a:pt x="1250" y="569"/>
                      <a:pt x="1230" y="580"/>
                    </a:cubicBezTo>
                    <a:cubicBezTo>
                      <a:pt x="1201" y="597"/>
                      <a:pt x="1163" y="611"/>
                      <a:pt x="1134" y="624"/>
                    </a:cubicBezTo>
                    <a:cubicBezTo>
                      <a:pt x="1119" y="631"/>
                      <a:pt x="1106" y="638"/>
                      <a:pt x="1096" y="645"/>
                    </a:cubicBezTo>
                    <a:cubicBezTo>
                      <a:pt x="1092" y="648"/>
                      <a:pt x="1088" y="652"/>
                      <a:pt x="1085" y="656"/>
                    </a:cubicBezTo>
                    <a:cubicBezTo>
                      <a:pt x="1082" y="660"/>
                      <a:pt x="1081" y="664"/>
                      <a:pt x="1081" y="668"/>
                    </a:cubicBezTo>
                    <a:cubicBezTo>
                      <a:pt x="1081" y="669"/>
                      <a:pt x="1081" y="669"/>
                      <a:pt x="1081" y="669"/>
                    </a:cubicBezTo>
                    <a:cubicBezTo>
                      <a:pt x="1081" y="672"/>
                      <a:pt x="1082" y="675"/>
                      <a:pt x="1083" y="677"/>
                    </a:cubicBezTo>
                    <a:cubicBezTo>
                      <a:pt x="1086" y="680"/>
                      <a:pt x="1089" y="682"/>
                      <a:pt x="1093" y="683"/>
                    </a:cubicBezTo>
                    <a:cubicBezTo>
                      <a:pt x="1098" y="685"/>
                      <a:pt x="1103" y="685"/>
                      <a:pt x="1108" y="685"/>
                    </a:cubicBezTo>
                    <a:cubicBezTo>
                      <a:pt x="1125" y="685"/>
                      <a:pt x="1146" y="681"/>
                      <a:pt x="1168" y="677"/>
                    </a:cubicBezTo>
                    <a:cubicBezTo>
                      <a:pt x="1189" y="673"/>
                      <a:pt x="1211" y="669"/>
                      <a:pt x="1227" y="669"/>
                    </a:cubicBezTo>
                    <a:cubicBezTo>
                      <a:pt x="1234" y="669"/>
                      <a:pt x="1240" y="670"/>
                      <a:pt x="1244" y="671"/>
                    </a:cubicBezTo>
                    <a:cubicBezTo>
                      <a:pt x="1246" y="672"/>
                      <a:pt x="1247" y="673"/>
                      <a:pt x="1249" y="675"/>
                    </a:cubicBezTo>
                    <a:cubicBezTo>
                      <a:pt x="1250" y="676"/>
                      <a:pt x="1250" y="678"/>
                      <a:pt x="1251" y="680"/>
                    </a:cubicBezTo>
                    <a:cubicBezTo>
                      <a:pt x="1251" y="680"/>
                      <a:pt x="1251" y="681"/>
                      <a:pt x="1251" y="682"/>
                    </a:cubicBezTo>
                    <a:cubicBezTo>
                      <a:pt x="1251" y="686"/>
                      <a:pt x="1249" y="689"/>
                      <a:pt x="1244" y="693"/>
                    </a:cubicBezTo>
                    <a:cubicBezTo>
                      <a:pt x="1237" y="699"/>
                      <a:pt x="1222" y="704"/>
                      <a:pt x="1206" y="709"/>
                    </a:cubicBezTo>
                    <a:cubicBezTo>
                      <a:pt x="1181" y="715"/>
                      <a:pt x="1149" y="721"/>
                      <a:pt x="1125" y="726"/>
                    </a:cubicBezTo>
                    <a:cubicBezTo>
                      <a:pt x="1112" y="729"/>
                      <a:pt x="1101" y="732"/>
                      <a:pt x="1093" y="736"/>
                    </a:cubicBezTo>
                    <a:cubicBezTo>
                      <a:pt x="1089" y="738"/>
                      <a:pt x="1086" y="739"/>
                      <a:pt x="1084" y="742"/>
                    </a:cubicBezTo>
                    <a:cubicBezTo>
                      <a:pt x="1081" y="744"/>
                      <a:pt x="1080" y="746"/>
                      <a:pt x="1080" y="749"/>
                    </a:cubicBezTo>
                    <a:cubicBezTo>
                      <a:pt x="1080" y="751"/>
                      <a:pt x="1080" y="753"/>
                      <a:pt x="1082" y="755"/>
                    </a:cubicBezTo>
                    <a:cubicBezTo>
                      <a:pt x="1084" y="759"/>
                      <a:pt x="1088" y="761"/>
                      <a:pt x="1093" y="764"/>
                    </a:cubicBezTo>
                    <a:cubicBezTo>
                      <a:pt x="1101" y="768"/>
                      <a:pt x="1114" y="772"/>
                      <a:pt x="1129" y="774"/>
                    </a:cubicBezTo>
                    <a:cubicBezTo>
                      <a:pt x="1172" y="783"/>
                      <a:pt x="1236" y="786"/>
                      <a:pt x="1269" y="786"/>
                    </a:cubicBezTo>
                    <a:cubicBezTo>
                      <a:pt x="1272" y="786"/>
                      <a:pt x="1274" y="786"/>
                      <a:pt x="1277" y="786"/>
                    </a:cubicBezTo>
                    <a:cubicBezTo>
                      <a:pt x="1278" y="786"/>
                      <a:pt x="1279" y="786"/>
                      <a:pt x="1280" y="786"/>
                    </a:cubicBezTo>
                    <a:cubicBezTo>
                      <a:pt x="1300" y="786"/>
                      <a:pt x="1319" y="791"/>
                      <a:pt x="1338" y="796"/>
                    </a:cubicBezTo>
                    <a:cubicBezTo>
                      <a:pt x="1356" y="801"/>
                      <a:pt x="1375" y="806"/>
                      <a:pt x="1395" y="806"/>
                    </a:cubicBezTo>
                    <a:cubicBezTo>
                      <a:pt x="1397" y="806"/>
                      <a:pt x="1400" y="806"/>
                      <a:pt x="1403" y="805"/>
                    </a:cubicBezTo>
                    <a:cubicBezTo>
                      <a:pt x="1405" y="805"/>
                      <a:pt x="1406" y="805"/>
                      <a:pt x="1408" y="805"/>
                    </a:cubicBezTo>
                    <a:cubicBezTo>
                      <a:pt x="1428" y="805"/>
                      <a:pt x="1448" y="814"/>
                      <a:pt x="1469" y="824"/>
                    </a:cubicBezTo>
                    <a:cubicBezTo>
                      <a:pt x="1490" y="834"/>
                      <a:pt x="1512" y="844"/>
                      <a:pt x="1538" y="847"/>
                    </a:cubicBezTo>
                    <a:cubicBezTo>
                      <a:pt x="1561" y="850"/>
                      <a:pt x="1585" y="863"/>
                      <a:pt x="1603" y="880"/>
                    </a:cubicBezTo>
                    <a:cubicBezTo>
                      <a:pt x="1621" y="897"/>
                      <a:pt x="1633" y="918"/>
                      <a:pt x="1633" y="939"/>
                    </a:cubicBezTo>
                    <a:cubicBezTo>
                      <a:pt x="1633" y="943"/>
                      <a:pt x="1633" y="947"/>
                      <a:pt x="1632" y="951"/>
                    </a:cubicBezTo>
                    <a:cubicBezTo>
                      <a:pt x="1630" y="959"/>
                      <a:pt x="1625" y="964"/>
                      <a:pt x="1619" y="967"/>
                    </a:cubicBezTo>
                    <a:cubicBezTo>
                      <a:pt x="1613" y="971"/>
                      <a:pt x="1605" y="972"/>
                      <a:pt x="1597" y="972"/>
                    </a:cubicBezTo>
                    <a:cubicBezTo>
                      <a:pt x="1581" y="972"/>
                      <a:pt x="1564" y="968"/>
                      <a:pt x="1548" y="961"/>
                    </a:cubicBezTo>
                    <a:cubicBezTo>
                      <a:pt x="1532" y="954"/>
                      <a:pt x="1518" y="945"/>
                      <a:pt x="1511" y="937"/>
                    </a:cubicBezTo>
                    <a:cubicBezTo>
                      <a:pt x="1499" y="923"/>
                      <a:pt x="1482" y="914"/>
                      <a:pt x="1454" y="904"/>
                    </a:cubicBezTo>
                    <a:cubicBezTo>
                      <a:pt x="1427" y="895"/>
                      <a:pt x="1390" y="885"/>
                      <a:pt x="1338" y="869"/>
                    </a:cubicBezTo>
                    <a:cubicBezTo>
                      <a:pt x="1288" y="854"/>
                      <a:pt x="1234" y="849"/>
                      <a:pt x="1188" y="849"/>
                    </a:cubicBezTo>
                    <a:cubicBezTo>
                      <a:pt x="1164" y="849"/>
                      <a:pt x="1142" y="850"/>
                      <a:pt x="1125" y="853"/>
                    </a:cubicBezTo>
                    <a:cubicBezTo>
                      <a:pt x="1107" y="855"/>
                      <a:pt x="1093" y="859"/>
                      <a:pt x="1085" y="863"/>
                    </a:cubicBezTo>
                    <a:cubicBezTo>
                      <a:pt x="1069" y="870"/>
                      <a:pt x="1060" y="885"/>
                      <a:pt x="1053" y="901"/>
                    </a:cubicBezTo>
                    <a:cubicBezTo>
                      <a:pt x="1046" y="917"/>
                      <a:pt x="1042" y="935"/>
                      <a:pt x="1035" y="951"/>
                    </a:cubicBezTo>
                    <a:cubicBezTo>
                      <a:pt x="1032" y="957"/>
                      <a:pt x="1031" y="963"/>
                      <a:pt x="1031" y="968"/>
                    </a:cubicBezTo>
                    <a:cubicBezTo>
                      <a:pt x="1031" y="980"/>
                      <a:pt x="1036" y="989"/>
                      <a:pt x="1043" y="998"/>
                    </a:cubicBezTo>
                    <a:cubicBezTo>
                      <a:pt x="1051" y="1007"/>
                      <a:pt x="1060" y="1016"/>
                      <a:pt x="1069" y="1026"/>
                    </a:cubicBezTo>
                    <a:cubicBezTo>
                      <a:pt x="1078" y="1036"/>
                      <a:pt x="1087" y="1045"/>
                      <a:pt x="1093" y="1054"/>
                    </a:cubicBezTo>
                    <a:cubicBezTo>
                      <a:pt x="1099" y="1063"/>
                      <a:pt x="1102" y="1070"/>
                      <a:pt x="1102" y="1076"/>
                    </a:cubicBezTo>
                    <a:cubicBezTo>
                      <a:pt x="1102" y="1079"/>
                      <a:pt x="1101" y="1081"/>
                      <a:pt x="1099" y="1083"/>
                    </a:cubicBezTo>
                    <a:cubicBezTo>
                      <a:pt x="1096" y="1086"/>
                      <a:pt x="1093" y="1087"/>
                      <a:pt x="1091" y="1087"/>
                    </a:cubicBezTo>
                    <a:cubicBezTo>
                      <a:pt x="1089" y="1087"/>
                      <a:pt x="1088" y="1087"/>
                      <a:pt x="1086" y="1086"/>
                    </a:cubicBezTo>
                    <a:cubicBezTo>
                      <a:pt x="1081" y="1083"/>
                      <a:pt x="1075" y="1076"/>
                      <a:pt x="1066" y="1063"/>
                    </a:cubicBezTo>
                    <a:cubicBezTo>
                      <a:pt x="1058" y="1051"/>
                      <a:pt x="1053" y="1045"/>
                      <a:pt x="1045" y="1040"/>
                    </a:cubicBezTo>
                    <a:cubicBezTo>
                      <a:pt x="1038" y="1034"/>
                      <a:pt x="1028" y="1031"/>
                      <a:pt x="1012" y="1024"/>
                    </a:cubicBezTo>
                    <a:cubicBezTo>
                      <a:pt x="1005" y="1022"/>
                      <a:pt x="1000" y="1021"/>
                      <a:pt x="995" y="1021"/>
                    </a:cubicBezTo>
                    <a:cubicBezTo>
                      <a:pt x="991" y="1021"/>
                      <a:pt x="987" y="1022"/>
                      <a:pt x="984" y="1024"/>
                    </a:cubicBezTo>
                    <a:cubicBezTo>
                      <a:pt x="979" y="1028"/>
                      <a:pt x="976" y="1033"/>
                      <a:pt x="972" y="1040"/>
                    </a:cubicBezTo>
                    <a:cubicBezTo>
                      <a:pt x="968" y="1046"/>
                      <a:pt x="963" y="1053"/>
                      <a:pt x="955" y="1060"/>
                    </a:cubicBezTo>
                    <a:cubicBezTo>
                      <a:pt x="949" y="1066"/>
                      <a:pt x="946" y="1073"/>
                      <a:pt x="946" y="1081"/>
                    </a:cubicBezTo>
                    <a:cubicBezTo>
                      <a:pt x="946" y="1094"/>
                      <a:pt x="953" y="1110"/>
                      <a:pt x="962" y="1132"/>
                    </a:cubicBezTo>
                    <a:cubicBezTo>
                      <a:pt x="971" y="1154"/>
                      <a:pt x="983" y="1182"/>
                      <a:pt x="993" y="1218"/>
                    </a:cubicBezTo>
                    <a:cubicBezTo>
                      <a:pt x="1006" y="1265"/>
                      <a:pt x="1011" y="1325"/>
                      <a:pt x="1022" y="1385"/>
                    </a:cubicBezTo>
                    <a:cubicBezTo>
                      <a:pt x="1032" y="1445"/>
                      <a:pt x="1048" y="1505"/>
                      <a:pt x="1084" y="1553"/>
                    </a:cubicBezTo>
                    <a:cubicBezTo>
                      <a:pt x="1101" y="1575"/>
                      <a:pt x="1108" y="1593"/>
                      <a:pt x="1108" y="1605"/>
                    </a:cubicBezTo>
                    <a:cubicBezTo>
                      <a:pt x="1108" y="1613"/>
                      <a:pt x="1105" y="1619"/>
                      <a:pt x="1100" y="1623"/>
                    </a:cubicBezTo>
                    <a:cubicBezTo>
                      <a:pt x="1095" y="1626"/>
                      <a:pt x="1088" y="1628"/>
                      <a:pt x="1080" y="1628"/>
                    </a:cubicBezTo>
                    <a:cubicBezTo>
                      <a:pt x="1057" y="1628"/>
                      <a:pt x="1024" y="1614"/>
                      <a:pt x="999" y="1588"/>
                    </a:cubicBezTo>
                    <a:cubicBezTo>
                      <a:pt x="985" y="1573"/>
                      <a:pt x="974" y="1546"/>
                      <a:pt x="966" y="1513"/>
                    </a:cubicBezTo>
                    <a:cubicBezTo>
                      <a:pt x="953" y="1463"/>
                      <a:pt x="946" y="1399"/>
                      <a:pt x="939" y="1339"/>
                    </a:cubicBezTo>
                    <a:cubicBezTo>
                      <a:pt x="933" y="1279"/>
                      <a:pt x="927" y="1223"/>
                      <a:pt x="918" y="1190"/>
                    </a:cubicBezTo>
                    <a:cubicBezTo>
                      <a:pt x="907" y="1151"/>
                      <a:pt x="894" y="1127"/>
                      <a:pt x="880" y="1112"/>
                    </a:cubicBezTo>
                    <a:cubicBezTo>
                      <a:pt x="867" y="1096"/>
                      <a:pt x="851" y="1091"/>
                      <a:pt x="834" y="1091"/>
                    </a:cubicBezTo>
                    <a:cubicBezTo>
                      <a:pt x="829" y="1091"/>
                      <a:pt x="824" y="1092"/>
                      <a:pt x="819" y="1092"/>
                    </a:cubicBezTo>
                    <a:cubicBezTo>
                      <a:pt x="813" y="1093"/>
                      <a:pt x="809" y="1096"/>
                      <a:pt x="805" y="1099"/>
                    </a:cubicBezTo>
                    <a:cubicBezTo>
                      <a:pt x="798" y="1105"/>
                      <a:pt x="794" y="1115"/>
                      <a:pt x="791" y="1125"/>
                    </a:cubicBezTo>
                    <a:cubicBezTo>
                      <a:pt x="786" y="1141"/>
                      <a:pt x="784" y="1160"/>
                      <a:pt x="781" y="1174"/>
                    </a:cubicBezTo>
                    <a:cubicBezTo>
                      <a:pt x="780" y="1181"/>
                      <a:pt x="779" y="1188"/>
                      <a:pt x="777" y="1192"/>
                    </a:cubicBezTo>
                    <a:cubicBezTo>
                      <a:pt x="776" y="1194"/>
                      <a:pt x="775" y="1196"/>
                      <a:pt x="774" y="1197"/>
                    </a:cubicBezTo>
                    <a:cubicBezTo>
                      <a:pt x="773" y="1198"/>
                      <a:pt x="773" y="1198"/>
                      <a:pt x="772" y="1198"/>
                    </a:cubicBezTo>
                    <a:cubicBezTo>
                      <a:pt x="772" y="1198"/>
                      <a:pt x="772" y="1198"/>
                      <a:pt x="772" y="1198"/>
                    </a:cubicBezTo>
                    <a:cubicBezTo>
                      <a:pt x="771" y="1198"/>
                      <a:pt x="771" y="1198"/>
                      <a:pt x="771" y="1198"/>
                    </a:cubicBezTo>
                    <a:cubicBezTo>
                      <a:pt x="770" y="1198"/>
                      <a:pt x="768" y="1198"/>
                      <a:pt x="767" y="1196"/>
                    </a:cubicBezTo>
                    <a:cubicBezTo>
                      <a:pt x="764" y="1193"/>
                      <a:pt x="762" y="1188"/>
                      <a:pt x="761" y="1181"/>
                    </a:cubicBezTo>
                    <a:cubicBezTo>
                      <a:pt x="758" y="1171"/>
                      <a:pt x="757" y="1157"/>
                      <a:pt x="757" y="1145"/>
                    </a:cubicBezTo>
                    <a:cubicBezTo>
                      <a:pt x="756" y="1133"/>
                      <a:pt x="756" y="1122"/>
                      <a:pt x="755" y="1116"/>
                    </a:cubicBezTo>
                    <a:cubicBezTo>
                      <a:pt x="754" y="1112"/>
                      <a:pt x="753" y="1109"/>
                      <a:pt x="752" y="1107"/>
                    </a:cubicBezTo>
                    <a:cubicBezTo>
                      <a:pt x="751" y="1106"/>
                      <a:pt x="750" y="1105"/>
                      <a:pt x="749" y="1104"/>
                    </a:cubicBezTo>
                    <a:cubicBezTo>
                      <a:pt x="748" y="1104"/>
                      <a:pt x="747" y="1103"/>
                      <a:pt x="746" y="1103"/>
                    </a:cubicBezTo>
                    <a:cubicBezTo>
                      <a:pt x="743" y="1103"/>
                      <a:pt x="740" y="1105"/>
                      <a:pt x="737" y="1107"/>
                    </a:cubicBezTo>
                    <a:cubicBezTo>
                      <a:pt x="735" y="1110"/>
                      <a:pt x="732" y="1113"/>
                      <a:pt x="728" y="1117"/>
                    </a:cubicBezTo>
                    <a:cubicBezTo>
                      <a:pt x="725" y="1121"/>
                      <a:pt x="723" y="1123"/>
                      <a:pt x="721" y="1124"/>
                    </a:cubicBezTo>
                    <a:cubicBezTo>
                      <a:pt x="718" y="1126"/>
                      <a:pt x="716" y="1126"/>
                      <a:pt x="714" y="1126"/>
                    </a:cubicBezTo>
                    <a:cubicBezTo>
                      <a:pt x="712" y="1126"/>
                      <a:pt x="710" y="1126"/>
                      <a:pt x="708" y="1124"/>
                    </a:cubicBezTo>
                    <a:cubicBezTo>
                      <a:pt x="706" y="1123"/>
                      <a:pt x="703" y="1121"/>
                      <a:pt x="701" y="1119"/>
                    </a:cubicBezTo>
                    <a:cubicBezTo>
                      <a:pt x="700" y="1117"/>
                      <a:pt x="698" y="1116"/>
                      <a:pt x="697" y="1115"/>
                    </a:cubicBezTo>
                    <a:cubicBezTo>
                      <a:pt x="695" y="1114"/>
                      <a:pt x="694" y="1113"/>
                      <a:pt x="692" y="1113"/>
                    </a:cubicBezTo>
                    <a:cubicBezTo>
                      <a:pt x="690" y="1113"/>
                      <a:pt x="689" y="1114"/>
                      <a:pt x="687" y="1114"/>
                    </a:cubicBezTo>
                    <a:cubicBezTo>
                      <a:pt x="683" y="1117"/>
                      <a:pt x="679" y="1123"/>
                      <a:pt x="670" y="1133"/>
                    </a:cubicBezTo>
                    <a:cubicBezTo>
                      <a:pt x="667" y="1137"/>
                      <a:pt x="664" y="1139"/>
                      <a:pt x="662" y="1141"/>
                    </a:cubicBezTo>
                    <a:cubicBezTo>
                      <a:pt x="660" y="1143"/>
                      <a:pt x="658" y="1143"/>
                      <a:pt x="656" y="1143"/>
                    </a:cubicBezTo>
                    <a:cubicBezTo>
                      <a:pt x="654" y="1143"/>
                      <a:pt x="652" y="1143"/>
                      <a:pt x="651" y="1142"/>
                    </a:cubicBezTo>
                    <a:cubicBezTo>
                      <a:pt x="648" y="1140"/>
                      <a:pt x="645" y="1137"/>
                      <a:pt x="641" y="1133"/>
                    </a:cubicBezTo>
                    <a:cubicBezTo>
                      <a:pt x="638" y="1129"/>
                      <a:pt x="635" y="1124"/>
                      <a:pt x="630" y="1119"/>
                    </a:cubicBezTo>
                    <a:cubicBezTo>
                      <a:pt x="625" y="1113"/>
                      <a:pt x="619" y="1107"/>
                      <a:pt x="612" y="1102"/>
                    </a:cubicBezTo>
                    <a:cubicBezTo>
                      <a:pt x="605" y="1098"/>
                      <a:pt x="596" y="1095"/>
                      <a:pt x="588" y="1095"/>
                    </a:cubicBezTo>
                    <a:cubicBezTo>
                      <a:pt x="581" y="1095"/>
                      <a:pt x="575" y="1097"/>
                      <a:pt x="568" y="1101"/>
                    </a:cubicBezTo>
                    <a:cubicBezTo>
                      <a:pt x="562" y="1105"/>
                      <a:pt x="556" y="1112"/>
                      <a:pt x="550" y="1122"/>
                    </a:cubicBezTo>
                    <a:cubicBezTo>
                      <a:pt x="538" y="1145"/>
                      <a:pt x="530" y="1155"/>
                      <a:pt x="520" y="1166"/>
                    </a:cubicBezTo>
                    <a:cubicBezTo>
                      <a:pt x="509" y="1177"/>
                      <a:pt x="494" y="1189"/>
                      <a:pt x="466" y="1214"/>
                    </a:cubicBezTo>
                    <a:cubicBezTo>
                      <a:pt x="453" y="1226"/>
                      <a:pt x="440" y="1248"/>
                      <a:pt x="427" y="1275"/>
                    </a:cubicBezTo>
                    <a:cubicBezTo>
                      <a:pt x="406" y="1316"/>
                      <a:pt x="386" y="1367"/>
                      <a:pt x="365" y="1408"/>
                    </a:cubicBezTo>
                    <a:cubicBezTo>
                      <a:pt x="355" y="1428"/>
                      <a:pt x="345" y="1446"/>
                      <a:pt x="335" y="1458"/>
                    </a:cubicBezTo>
                    <a:cubicBezTo>
                      <a:pt x="330" y="1465"/>
                      <a:pt x="325" y="1470"/>
                      <a:pt x="320" y="1473"/>
                    </a:cubicBezTo>
                    <a:cubicBezTo>
                      <a:pt x="315" y="1476"/>
                      <a:pt x="310" y="1478"/>
                      <a:pt x="306" y="1478"/>
                    </a:cubicBezTo>
                    <a:cubicBezTo>
                      <a:pt x="302" y="1478"/>
                      <a:pt x="299" y="1477"/>
                      <a:pt x="295" y="1475"/>
                    </a:cubicBezTo>
                    <a:cubicBezTo>
                      <a:pt x="271" y="1459"/>
                      <a:pt x="263" y="1438"/>
                      <a:pt x="263" y="1418"/>
                    </a:cubicBezTo>
                    <a:cubicBezTo>
                      <a:pt x="263" y="1389"/>
                      <a:pt x="279" y="1361"/>
                      <a:pt x="295" y="1349"/>
                    </a:cubicBezTo>
                    <a:cubicBezTo>
                      <a:pt x="310" y="1338"/>
                      <a:pt x="321" y="1326"/>
                      <a:pt x="332" y="1310"/>
                    </a:cubicBezTo>
                    <a:cubicBezTo>
                      <a:pt x="343" y="1295"/>
                      <a:pt x="354" y="1275"/>
                      <a:pt x="368" y="1247"/>
                    </a:cubicBezTo>
                    <a:cubicBezTo>
                      <a:pt x="396" y="1192"/>
                      <a:pt x="415" y="1170"/>
                      <a:pt x="450" y="1143"/>
                    </a:cubicBezTo>
                    <a:cubicBezTo>
                      <a:pt x="465" y="1132"/>
                      <a:pt x="479" y="1120"/>
                      <a:pt x="490" y="1108"/>
                    </a:cubicBezTo>
                    <a:cubicBezTo>
                      <a:pt x="496" y="1102"/>
                      <a:pt x="501" y="1097"/>
                      <a:pt x="504" y="1091"/>
                    </a:cubicBezTo>
                    <a:cubicBezTo>
                      <a:pt x="507" y="1086"/>
                      <a:pt x="509" y="1080"/>
                      <a:pt x="509" y="1075"/>
                    </a:cubicBezTo>
                    <a:cubicBezTo>
                      <a:pt x="509" y="1071"/>
                      <a:pt x="508" y="1067"/>
                      <a:pt x="505" y="1064"/>
                    </a:cubicBezTo>
                    <a:cubicBezTo>
                      <a:pt x="501" y="1058"/>
                      <a:pt x="494" y="1054"/>
                      <a:pt x="487" y="1054"/>
                    </a:cubicBezTo>
                    <a:cubicBezTo>
                      <a:pt x="480" y="1054"/>
                      <a:pt x="473" y="1058"/>
                      <a:pt x="465" y="1064"/>
                    </a:cubicBezTo>
                    <a:cubicBezTo>
                      <a:pt x="458" y="1070"/>
                      <a:pt x="450" y="1078"/>
                      <a:pt x="443" y="1089"/>
                    </a:cubicBezTo>
                    <a:cubicBezTo>
                      <a:pt x="437" y="1099"/>
                      <a:pt x="427" y="1107"/>
                      <a:pt x="417" y="1112"/>
                    </a:cubicBezTo>
                    <a:cubicBezTo>
                      <a:pt x="406" y="1118"/>
                      <a:pt x="394" y="1121"/>
                      <a:pt x="384" y="1121"/>
                    </a:cubicBezTo>
                    <a:cubicBezTo>
                      <a:pt x="378" y="1121"/>
                      <a:pt x="372" y="1120"/>
                      <a:pt x="367" y="1117"/>
                    </a:cubicBezTo>
                    <a:cubicBezTo>
                      <a:pt x="362" y="1115"/>
                      <a:pt x="359" y="1111"/>
                      <a:pt x="357" y="1106"/>
                    </a:cubicBezTo>
                    <a:cubicBezTo>
                      <a:pt x="355" y="1103"/>
                      <a:pt x="355" y="1100"/>
                      <a:pt x="355" y="1097"/>
                    </a:cubicBezTo>
                    <a:cubicBezTo>
                      <a:pt x="355" y="1091"/>
                      <a:pt x="357" y="1085"/>
                      <a:pt x="361" y="1079"/>
                    </a:cubicBezTo>
                    <a:cubicBezTo>
                      <a:pt x="367" y="1071"/>
                      <a:pt x="377" y="1063"/>
                      <a:pt x="387" y="1057"/>
                    </a:cubicBezTo>
                    <a:cubicBezTo>
                      <a:pt x="397" y="1052"/>
                      <a:pt x="407" y="1048"/>
                      <a:pt x="414" y="1046"/>
                    </a:cubicBezTo>
                    <a:cubicBezTo>
                      <a:pt x="421" y="1045"/>
                      <a:pt x="426" y="1042"/>
                      <a:pt x="429" y="1038"/>
                    </a:cubicBezTo>
                    <a:cubicBezTo>
                      <a:pt x="432" y="1034"/>
                      <a:pt x="434" y="1029"/>
                      <a:pt x="434" y="1023"/>
                    </a:cubicBezTo>
                    <a:cubicBezTo>
                      <a:pt x="434" y="1016"/>
                      <a:pt x="431" y="1008"/>
                      <a:pt x="428" y="1001"/>
                    </a:cubicBezTo>
                    <a:cubicBezTo>
                      <a:pt x="423" y="993"/>
                      <a:pt x="420" y="988"/>
                      <a:pt x="417" y="978"/>
                    </a:cubicBezTo>
                    <a:cubicBezTo>
                      <a:pt x="413" y="968"/>
                      <a:pt x="408" y="953"/>
                      <a:pt x="400" y="925"/>
                    </a:cubicBezTo>
                    <a:cubicBezTo>
                      <a:pt x="394" y="906"/>
                      <a:pt x="389" y="895"/>
                      <a:pt x="385" y="888"/>
                    </a:cubicBezTo>
                    <a:cubicBezTo>
                      <a:pt x="382" y="885"/>
                      <a:pt x="380" y="882"/>
                      <a:pt x="377" y="881"/>
                    </a:cubicBezTo>
                    <a:cubicBezTo>
                      <a:pt x="375" y="879"/>
                      <a:pt x="372" y="879"/>
                      <a:pt x="370" y="879"/>
                    </a:cubicBezTo>
                    <a:cubicBezTo>
                      <a:pt x="365" y="879"/>
                      <a:pt x="360" y="881"/>
                      <a:pt x="354" y="882"/>
                    </a:cubicBezTo>
                    <a:cubicBezTo>
                      <a:pt x="351" y="883"/>
                      <a:pt x="347" y="884"/>
                      <a:pt x="342" y="884"/>
                    </a:cubicBezTo>
                    <a:cubicBezTo>
                      <a:pt x="329" y="884"/>
                      <a:pt x="315" y="879"/>
                      <a:pt x="305" y="874"/>
                    </a:cubicBezTo>
                    <a:cubicBezTo>
                      <a:pt x="297" y="869"/>
                      <a:pt x="287" y="868"/>
                      <a:pt x="276" y="867"/>
                    </a:cubicBezTo>
                    <a:cubicBezTo>
                      <a:pt x="265" y="866"/>
                      <a:pt x="253" y="865"/>
                      <a:pt x="242" y="864"/>
                    </a:cubicBezTo>
                    <a:cubicBezTo>
                      <a:pt x="231" y="863"/>
                      <a:pt x="219" y="862"/>
                      <a:pt x="210" y="858"/>
                    </a:cubicBezTo>
                    <a:cubicBezTo>
                      <a:pt x="206" y="857"/>
                      <a:pt x="202" y="855"/>
                      <a:pt x="200" y="852"/>
                    </a:cubicBezTo>
                    <a:cubicBezTo>
                      <a:pt x="197" y="849"/>
                      <a:pt x="196" y="846"/>
                      <a:pt x="196" y="842"/>
                    </a:cubicBezTo>
                    <a:cubicBezTo>
                      <a:pt x="196" y="836"/>
                      <a:pt x="198" y="832"/>
                      <a:pt x="201" y="829"/>
                    </a:cubicBezTo>
                    <a:cubicBezTo>
                      <a:pt x="204" y="826"/>
                      <a:pt x="209" y="824"/>
                      <a:pt x="215" y="824"/>
                    </a:cubicBezTo>
                    <a:cubicBezTo>
                      <a:pt x="220" y="824"/>
                      <a:pt x="225" y="826"/>
                      <a:pt x="231" y="828"/>
                    </a:cubicBezTo>
                    <a:cubicBezTo>
                      <a:pt x="236" y="831"/>
                      <a:pt x="243" y="832"/>
                      <a:pt x="250" y="832"/>
                    </a:cubicBezTo>
                    <a:cubicBezTo>
                      <a:pt x="261" y="833"/>
                      <a:pt x="274" y="832"/>
                      <a:pt x="286" y="833"/>
                    </a:cubicBezTo>
                    <a:cubicBezTo>
                      <a:pt x="297" y="833"/>
                      <a:pt x="308" y="835"/>
                      <a:pt x="315" y="839"/>
                    </a:cubicBezTo>
                    <a:cubicBezTo>
                      <a:pt x="322" y="843"/>
                      <a:pt x="330" y="846"/>
                      <a:pt x="338" y="846"/>
                    </a:cubicBezTo>
                    <a:cubicBezTo>
                      <a:pt x="346" y="846"/>
                      <a:pt x="353" y="844"/>
                      <a:pt x="359" y="838"/>
                    </a:cubicBezTo>
                    <a:cubicBezTo>
                      <a:pt x="365" y="833"/>
                      <a:pt x="369" y="824"/>
                      <a:pt x="371" y="813"/>
                    </a:cubicBezTo>
                    <a:cubicBezTo>
                      <a:pt x="371" y="809"/>
                      <a:pt x="371" y="806"/>
                      <a:pt x="371" y="803"/>
                    </a:cubicBezTo>
                    <a:cubicBezTo>
                      <a:pt x="371" y="796"/>
                      <a:pt x="370" y="789"/>
                      <a:pt x="367" y="783"/>
                    </a:cubicBezTo>
                    <a:cubicBezTo>
                      <a:pt x="362" y="775"/>
                      <a:pt x="353" y="768"/>
                      <a:pt x="341" y="762"/>
                    </a:cubicBezTo>
                    <a:cubicBezTo>
                      <a:pt x="328" y="756"/>
                      <a:pt x="311" y="751"/>
                      <a:pt x="290" y="746"/>
                    </a:cubicBezTo>
                    <a:cubicBezTo>
                      <a:pt x="260" y="739"/>
                      <a:pt x="229" y="722"/>
                      <a:pt x="204" y="701"/>
                    </a:cubicBezTo>
                    <a:cubicBezTo>
                      <a:pt x="179" y="681"/>
                      <a:pt x="160" y="658"/>
                      <a:pt x="155" y="640"/>
                    </a:cubicBezTo>
                    <a:cubicBezTo>
                      <a:pt x="149" y="621"/>
                      <a:pt x="145" y="611"/>
                      <a:pt x="138" y="601"/>
                    </a:cubicBezTo>
                    <a:cubicBezTo>
                      <a:pt x="131" y="592"/>
                      <a:pt x="121" y="584"/>
                      <a:pt x="103" y="571"/>
                    </a:cubicBezTo>
                    <a:cubicBezTo>
                      <a:pt x="96" y="566"/>
                      <a:pt x="87" y="555"/>
                      <a:pt x="76" y="541"/>
                    </a:cubicBezTo>
                    <a:cubicBezTo>
                      <a:pt x="60" y="519"/>
                      <a:pt x="42" y="488"/>
                      <a:pt x="28" y="458"/>
                    </a:cubicBezTo>
                    <a:cubicBezTo>
                      <a:pt x="14" y="427"/>
                      <a:pt x="4" y="396"/>
                      <a:pt x="4" y="372"/>
                    </a:cubicBezTo>
                    <a:cubicBezTo>
                      <a:pt x="4" y="362"/>
                      <a:pt x="6" y="353"/>
                      <a:pt x="10" y="346"/>
                    </a:cubicBezTo>
                    <a:cubicBezTo>
                      <a:pt x="14" y="339"/>
                      <a:pt x="20" y="335"/>
                      <a:pt x="29" y="332"/>
                    </a:cubicBezTo>
                    <a:cubicBezTo>
                      <a:pt x="29" y="332"/>
                      <a:pt x="29" y="332"/>
                      <a:pt x="29" y="332"/>
                    </a:cubicBezTo>
                    <a:cubicBezTo>
                      <a:pt x="34" y="331"/>
                      <a:pt x="38" y="331"/>
                      <a:pt x="42" y="331"/>
                    </a:cubicBezTo>
                    <a:cubicBezTo>
                      <a:pt x="50" y="331"/>
                      <a:pt x="57" y="333"/>
                      <a:pt x="63" y="337"/>
                    </a:cubicBezTo>
                    <a:cubicBezTo>
                      <a:pt x="75" y="344"/>
                      <a:pt x="84" y="358"/>
                      <a:pt x="93" y="376"/>
                    </a:cubicBezTo>
                    <a:cubicBezTo>
                      <a:pt x="106" y="402"/>
                      <a:pt x="116" y="438"/>
                      <a:pt x="128" y="477"/>
                    </a:cubicBezTo>
                    <a:cubicBezTo>
                      <a:pt x="140" y="516"/>
                      <a:pt x="153" y="558"/>
                      <a:pt x="170" y="596"/>
                    </a:cubicBezTo>
                    <a:cubicBezTo>
                      <a:pt x="186" y="630"/>
                      <a:pt x="209" y="653"/>
                      <a:pt x="233" y="666"/>
                    </a:cubicBezTo>
                    <a:cubicBezTo>
                      <a:pt x="257" y="680"/>
                      <a:pt x="283" y="685"/>
                      <a:pt x="306" y="685"/>
                    </a:cubicBezTo>
                    <a:cubicBezTo>
                      <a:pt x="324" y="685"/>
                      <a:pt x="341" y="682"/>
                      <a:pt x="354" y="678"/>
                    </a:cubicBezTo>
                    <a:cubicBezTo>
                      <a:pt x="360" y="676"/>
                      <a:pt x="366" y="674"/>
                      <a:pt x="370" y="671"/>
                    </a:cubicBezTo>
                    <a:cubicBezTo>
                      <a:pt x="375" y="669"/>
                      <a:pt x="378" y="666"/>
                      <a:pt x="381" y="664"/>
                    </a:cubicBezTo>
                    <a:cubicBezTo>
                      <a:pt x="390" y="654"/>
                      <a:pt x="398" y="648"/>
                      <a:pt x="406" y="642"/>
                    </a:cubicBezTo>
                    <a:cubicBezTo>
                      <a:pt x="414" y="636"/>
                      <a:pt x="422" y="630"/>
                      <a:pt x="430" y="619"/>
                    </a:cubicBezTo>
                    <a:cubicBezTo>
                      <a:pt x="437" y="608"/>
                      <a:pt x="441" y="601"/>
                      <a:pt x="446" y="594"/>
                    </a:cubicBezTo>
                    <a:cubicBezTo>
                      <a:pt x="451" y="587"/>
                      <a:pt x="458" y="580"/>
                      <a:pt x="473" y="569"/>
                    </a:cubicBezTo>
                    <a:cubicBezTo>
                      <a:pt x="477" y="566"/>
                      <a:pt x="480" y="561"/>
                      <a:pt x="482" y="556"/>
                    </a:cubicBezTo>
                    <a:cubicBezTo>
                      <a:pt x="483" y="551"/>
                      <a:pt x="484" y="545"/>
                      <a:pt x="484" y="538"/>
                    </a:cubicBezTo>
                    <a:cubicBezTo>
                      <a:pt x="484" y="524"/>
                      <a:pt x="481" y="508"/>
                      <a:pt x="479" y="492"/>
                    </a:cubicBezTo>
                    <a:cubicBezTo>
                      <a:pt x="476" y="475"/>
                      <a:pt x="473" y="459"/>
                      <a:pt x="473" y="446"/>
                    </a:cubicBezTo>
                    <a:cubicBezTo>
                      <a:pt x="473" y="439"/>
                      <a:pt x="474" y="433"/>
                      <a:pt x="476" y="429"/>
                    </a:cubicBezTo>
                    <a:cubicBezTo>
                      <a:pt x="478" y="425"/>
                      <a:pt x="481" y="422"/>
                      <a:pt x="485" y="421"/>
                    </a:cubicBezTo>
                    <a:cubicBezTo>
                      <a:pt x="486" y="420"/>
                      <a:pt x="488" y="420"/>
                      <a:pt x="489" y="420"/>
                    </a:cubicBezTo>
                    <a:cubicBezTo>
                      <a:pt x="492" y="420"/>
                      <a:pt x="494" y="421"/>
                      <a:pt x="497" y="423"/>
                    </a:cubicBezTo>
                    <a:cubicBezTo>
                      <a:pt x="502" y="427"/>
                      <a:pt x="506" y="435"/>
                      <a:pt x="510" y="444"/>
                    </a:cubicBezTo>
                    <a:cubicBezTo>
                      <a:pt x="516" y="457"/>
                      <a:pt x="521" y="474"/>
                      <a:pt x="528" y="487"/>
                    </a:cubicBezTo>
                    <a:cubicBezTo>
                      <a:pt x="531" y="494"/>
                      <a:pt x="535" y="500"/>
                      <a:pt x="539" y="504"/>
                    </a:cubicBezTo>
                    <a:cubicBezTo>
                      <a:pt x="543" y="508"/>
                      <a:pt x="548" y="511"/>
                      <a:pt x="554" y="511"/>
                    </a:cubicBezTo>
                    <a:cubicBezTo>
                      <a:pt x="559" y="511"/>
                      <a:pt x="563" y="509"/>
                      <a:pt x="569" y="506"/>
                    </a:cubicBezTo>
                    <a:cubicBezTo>
                      <a:pt x="593" y="491"/>
                      <a:pt x="602" y="469"/>
                      <a:pt x="602" y="446"/>
                    </a:cubicBezTo>
                    <a:cubicBezTo>
                      <a:pt x="601" y="410"/>
                      <a:pt x="580" y="370"/>
                      <a:pt x="566" y="348"/>
                    </a:cubicBezTo>
                    <a:cubicBezTo>
                      <a:pt x="555" y="330"/>
                      <a:pt x="549" y="307"/>
                      <a:pt x="549" y="285"/>
                    </a:cubicBezTo>
                    <a:cubicBezTo>
                      <a:pt x="549" y="262"/>
                      <a:pt x="556" y="241"/>
                      <a:pt x="569" y="228"/>
                    </a:cubicBezTo>
                    <a:cubicBezTo>
                      <a:pt x="576" y="222"/>
                      <a:pt x="582" y="220"/>
                      <a:pt x="586" y="220"/>
                    </a:cubicBezTo>
                    <a:cubicBezTo>
                      <a:pt x="588" y="220"/>
                      <a:pt x="590" y="221"/>
                      <a:pt x="591" y="222"/>
                    </a:cubicBezTo>
                    <a:cubicBezTo>
                      <a:pt x="594" y="223"/>
                      <a:pt x="596" y="226"/>
                      <a:pt x="597" y="230"/>
                    </a:cubicBezTo>
                    <a:cubicBezTo>
                      <a:pt x="598" y="234"/>
                      <a:pt x="599" y="238"/>
                      <a:pt x="599" y="242"/>
                    </a:cubicBezTo>
                    <a:cubicBezTo>
                      <a:pt x="599" y="246"/>
                      <a:pt x="599" y="250"/>
                      <a:pt x="598" y="253"/>
                    </a:cubicBezTo>
                    <a:cubicBezTo>
                      <a:pt x="596" y="259"/>
                      <a:pt x="595" y="266"/>
                      <a:pt x="595" y="272"/>
                    </a:cubicBezTo>
                    <a:cubicBezTo>
                      <a:pt x="595" y="284"/>
                      <a:pt x="598" y="295"/>
                      <a:pt x="604" y="305"/>
                    </a:cubicBezTo>
                    <a:cubicBezTo>
                      <a:pt x="613" y="316"/>
                      <a:pt x="621" y="335"/>
                      <a:pt x="621" y="359"/>
                    </a:cubicBezTo>
                    <a:cubicBezTo>
                      <a:pt x="621" y="363"/>
                      <a:pt x="621" y="367"/>
                      <a:pt x="620" y="372"/>
                    </a:cubicBezTo>
                    <a:cubicBezTo>
                      <a:pt x="620" y="375"/>
                      <a:pt x="619" y="380"/>
                      <a:pt x="619" y="384"/>
                    </a:cubicBezTo>
                    <a:cubicBezTo>
                      <a:pt x="619" y="400"/>
                      <a:pt x="622" y="419"/>
                      <a:pt x="628" y="434"/>
                    </a:cubicBezTo>
                    <a:cubicBezTo>
                      <a:pt x="630" y="441"/>
                      <a:pt x="634" y="448"/>
                      <a:pt x="638" y="453"/>
                    </a:cubicBezTo>
                    <a:cubicBezTo>
                      <a:pt x="643" y="458"/>
                      <a:pt x="648" y="461"/>
                      <a:pt x="655" y="461"/>
                    </a:cubicBezTo>
                    <a:cubicBezTo>
                      <a:pt x="655" y="461"/>
                      <a:pt x="655" y="461"/>
                      <a:pt x="656" y="461"/>
                    </a:cubicBezTo>
                    <a:cubicBezTo>
                      <a:pt x="662" y="460"/>
                      <a:pt x="666" y="460"/>
                      <a:pt x="670" y="458"/>
                    </a:cubicBezTo>
                    <a:cubicBezTo>
                      <a:pt x="673" y="456"/>
                      <a:pt x="676" y="454"/>
                      <a:pt x="678" y="451"/>
                    </a:cubicBezTo>
                    <a:cubicBezTo>
                      <a:pt x="680" y="446"/>
                      <a:pt x="682" y="439"/>
                      <a:pt x="683" y="430"/>
                    </a:cubicBezTo>
                    <a:cubicBezTo>
                      <a:pt x="683" y="421"/>
                      <a:pt x="684" y="408"/>
                      <a:pt x="684" y="392"/>
                    </a:cubicBezTo>
                    <a:cubicBezTo>
                      <a:pt x="684" y="383"/>
                      <a:pt x="684" y="372"/>
                      <a:pt x="684" y="360"/>
                    </a:cubicBezTo>
                    <a:cubicBezTo>
                      <a:pt x="683" y="338"/>
                      <a:pt x="681" y="324"/>
                      <a:pt x="678" y="312"/>
                    </a:cubicBezTo>
                    <a:cubicBezTo>
                      <a:pt x="673" y="294"/>
                      <a:pt x="665" y="283"/>
                      <a:pt x="657" y="263"/>
                    </a:cubicBezTo>
                    <a:cubicBezTo>
                      <a:pt x="649" y="244"/>
                      <a:pt x="641" y="216"/>
                      <a:pt x="635" y="164"/>
                    </a:cubicBezTo>
                    <a:cubicBezTo>
                      <a:pt x="634" y="156"/>
                      <a:pt x="634" y="147"/>
                      <a:pt x="634" y="140"/>
                    </a:cubicBezTo>
                    <a:cubicBezTo>
                      <a:pt x="634" y="91"/>
                      <a:pt x="652" y="57"/>
                      <a:pt x="674" y="35"/>
                    </a:cubicBezTo>
                    <a:cubicBezTo>
                      <a:pt x="685" y="24"/>
                      <a:pt x="697" y="17"/>
                      <a:pt x="708" y="12"/>
                    </a:cubicBezTo>
                    <a:cubicBezTo>
                      <a:pt x="719" y="6"/>
                      <a:pt x="730" y="4"/>
                      <a:pt x="737" y="4"/>
                    </a:cubicBezTo>
                    <a:cubicBezTo>
                      <a:pt x="743" y="4"/>
                      <a:pt x="747" y="6"/>
                      <a:pt x="749" y="7"/>
                    </a:cubicBezTo>
                    <a:lnTo>
                      <a:pt x="750" y="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Freeform 6"/>
              <p:cNvSpPr>
                <a:spLocks/>
              </p:cNvSpPr>
              <p:nvPr/>
            </p:nvSpPr>
            <p:spPr bwMode="auto">
              <a:xfrm>
                <a:off x="3442" y="2095"/>
                <a:ext cx="506" cy="500"/>
              </a:xfrm>
              <a:custGeom>
                <a:avLst/>
                <a:gdLst>
                  <a:gd name="T0" fmla="*/ 617 w 355"/>
                  <a:gd name="T1" fmla="*/ 91 h 351"/>
                  <a:gd name="T2" fmla="*/ 577 w 355"/>
                  <a:gd name="T3" fmla="*/ 506 h 351"/>
                  <a:gd name="T4" fmla="*/ 87 w 355"/>
                  <a:gd name="T5" fmla="*/ 623 h 351"/>
                  <a:gd name="T6" fmla="*/ 177 w 355"/>
                  <a:gd name="T7" fmla="*/ 175 h 351"/>
                  <a:gd name="T8" fmla="*/ 617 w 355"/>
                  <a:gd name="T9" fmla="*/ 91 h 3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5" h="351">
                    <a:moveTo>
                      <a:pt x="304" y="45"/>
                    </a:moveTo>
                    <a:cubicBezTo>
                      <a:pt x="348" y="89"/>
                      <a:pt x="355" y="180"/>
                      <a:pt x="284" y="249"/>
                    </a:cubicBezTo>
                    <a:cubicBezTo>
                      <a:pt x="213" y="318"/>
                      <a:pt x="87" y="351"/>
                      <a:pt x="43" y="307"/>
                    </a:cubicBezTo>
                    <a:cubicBezTo>
                      <a:pt x="0" y="262"/>
                      <a:pt x="16" y="155"/>
                      <a:pt x="87" y="86"/>
                    </a:cubicBezTo>
                    <a:cubicBezTo>
                      <a:pt x="158" y="17"/>
                      <a:pt x="261" y="0"/>
                      <a:pt x="304" y="45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Freeform 7"/>
              <p:cNvSpPr>
                <a:spLocks/>
              </p:cNvSpPr>
              <p:nvPr/>
            </p:nvSpPr>
            <p:spPr bwMode="auto">
              <a:xfrm>
                <a:off x="3328" y="2069"/>
                <a:ext cx="513" cy="459"/>
              </a:xfrm>
              <a:custGeom>
                <a:avLst/>
                <a:gdLst>
                  <a:gd name="T0" fmla="*/ 660 w 360"/>
                  <a:gd name="T1" fmla="*/ 94 h 322"/>
                  <a:gd name="T2" fmla="*/ 559 w 360"/>
                  <a:gd name="T3" fmla="*/ 488 h 322"/>
                  <a:gd name="T4" fmla="*/ 71 w 360"/>
                  <a:gd name="T5" fmla="*/ 563 h 322"/>
                  <a:gd name="T6" fmla="*/ 224 w 360"/>
                  <a:gd name="T7" fmla="*/ 140 h 322"/>
                  <a:gd name="T8" fmla="*/ 660 w 360"/>
                  <a:gd name="T9" fmla="*/ 94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0" h="322">
                    <a:moveTo>
                      <a:pt x="325" y="46"/>
                    </a:moveTo>
                    <a:cubicBezTo>
                      <a:pt x="360" y="92"/>
                      <a:pt x="353" y="179"/>
                      <a:pt x="275" y="240"/>
                    </a:cubicBezTo>
                    <a:cubicBezTo>
                      <a:pt x="197" y="300"/>
                      <a:pt x="71" y="322"/>
                      <a:pt x="35" y="277"/>
                    </a:cubicBezTo>
                    <a:cubicBezTo>
                      <a:pt x="0" y="231"/>
                      <a:pt x="31" y="130"/>
                      <a:pt x="110" y="69"/>
                    </a:cubicBezTo>
                    <a:cubicBezTo>
                      <a:pt x="188" y="9"/>
                      <a:pt x="289" y="0"/>
                      <a:pt x="325" y="46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Freeform 8"/>
              <p:cNvSpPr>
                <a:spLocks/>
              </p:cNvSpPr>
              <p:nvPr/>
            </p:nvSpPr>
            <p:spPr bwMode="auto">
              <a:xfrm>
                <a:off x="3337" y="2213"/>
                <a:ext cx="482" cy="317"/>
              </a:xfrm>
              <a:custGeom>
                <a:avLst/>
                <a:gdLst>
                  <a:gd name="T0" fmla="*/ 165 w 338"/>
                  <a:gd name="T1" fmla="*/ 173 h 222"/>
                  <a:gd name="T2" fmla="*/ 147 w 338"/>
                  <a:gd name="T3" fmla="*/ 0 h 222"/>
                  <a:gd name="T4" fmla="*/ 61 w 338"/>
                  <a:gd name="T5" fmla="*/ 361 h 222"/>
                  <a:gd name="T6" fmla="*/ 549 w 338"/>
                  <a:gd name="T7" fmla="*/ 286 h 222"/>
                  <a:gd name="T8" fmla="*/ 687 w 338"/>
                  <a:gd name="T9" fmla="*/ 70 h 222"/>
                  <a:gd name="T10" fmla="*/ 165 w 338"/>
                  <a:gd name="T11" fmla="*/ 173 h 2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8" h="222">
                    <a:moveTo>
                      <a:pt x="81" y="85"/>
                    </a:moveTo>
                    <a:cubicBezTo>
                      <a:pt x="68" y="71"/>
                      <a:pt x="63" y="34"/>
                      <a:pt x="72" y="0"/>
                    </a:cubicBezTo>
                    <a:cubicBezTo>
                      <a:pt x="18" y="60"/>
                      <a:pt x="0" y="138"/>
                      <a:pt x="30" y="177"/>
                    </a:cubicBezTo>
                    <a:cubicBezTo>
                      <a:pt x="65" y="222"/>
                      <a:pt x="192" y="200"/>
                      <a:pt x="270" y="140"/>
                    </a:cubicBezTo>
                    <a:cubicBezTo>
                      <a:pt x="311" y="108"/>
                      <a:pt x="332" y="70"/>
                      <a:pt x="338" y="34"/>
                    </a:cubicBezTo>
                    <a:cubicBezTo>
                      <a:pt x="322" y="112"/>
                      <a:pt x="158" y="170"/>
                      <a:pt x="81" y="8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Freeform 9"/>
              <p:cNvSpPr>
                <a:spLocks/>
              </p:cNvSpPr>
              <p:nvPr/>
            </p:nvSpPr>
            <p:spPr bwMode="auto">
              <a:xfrm>
                <a:off x="3355" y="2090"/>
                <a:ext cx="468" cy="411"/>
              </a:xfrm>
              <a:custGeom>
                <a:avLst/>
                <a:gdLst>
                  <a:gd name="T0" fmla="*/ 624 w 328"/>
                  <a:gd name="T1" fmla="*/ 63 h 288"/>
                  <a:gd name="T2" fmla="*/ 619 w 328"/>
                  <a:gd name="T3" fmla="*/ 66 h 288"/>
                  <a:gd name="T4" fmla="*/ 659 w 328"/>
                  <a:gd name="T5" fmla="*/ 196 h 288"/>
                  <a:gd name="T6" fmla="*/ 519 w 328"/>
                  <a:gd name="T7" fmla="*/ 454 h 288"/>
                  <a:gd name="T8" fmla="*/ 173 w 328"/>
                  <a:gd name="T9" fmla="*/ 578 h 288"/>
                  <a:gd name="T10" fmla="*/ 37 w 328"/>
                  <a:gd name="T11" fmla="*/ 529 h 288"/>
                  <a:gd name="T12" fmla="*/ 9 w 328"/>
                  <a:gd name="T13" fmla="*/ 434 h 288"/>
                  <a:gd name="T14" fmla="*/ 187 w 328"/>
                  <a:gd name="T15" fmla="*/ 114 h 288"/>
                  <a:gd name="T16" fmla="*/ 471 w 328"/>
                  <a:gd name="T17" fmla="*/ 9 h 288"/>
                  <a:gd name="T18" fmla="*/ 619 w 328"/>
                  <a:gd name="T19" fmla="*/ 66 h 288"/>
                  <a:gd name="T20" fmla="*/ 624 w 328"/>
                  <a:gd name="T21" fmla="*/ 63 h 288"/>
                  <a:gd name="T22" fmla="*/ 625 w 328"/>
                  <a:gd name="T23" fmla="*/ 61 h 288"/>
                  <a:gd name="T24" fmla="*/ 471 w 328"/>
                  <a:gd name="T25" fmla="*/ 0 h 288"/>
                  <a:gd name="T26" fmla="*/ 181 w 328"/>
                  <a:gd name="T27" fmla="*/ 108 h 288"/>
                  <a:gd name="T28" fmla="*/ 0 w 328"/>
                  <a:gd name="T29" fmla="*/ 434 h 288"/>
                  <a:gd name="T30" fmla="*/ 30 w 328"/>
                  <a:gd name="T31" fmla="*/ 535 h 288"/>
                  <a:gd name="T32" fmla="*/ 173 w 328"/>
                  <a:gd name="T33" fmla="*/ 587 h 288"/>
                  <a:gd name="T34" fmla="*/ 525 w 328"/>
                  <a:gd name="T35" fmla="*/ 461 h 288"/>
                  <a:gd name="T36" fmla="*/ 668 w 328"/>
                  <a:gd name="T37" fmla="*/ 196 h 288"/>
                  <a:gd name="T38" fmla="*/ 625 w 328"/>
                  <a:gd name="T39" fmla="*/ 61 h 288"/>
                  <a:gd name="T40" fmla="*/ 624 w 328"/>
                  <a:gd name="T41" fmla="*/ 63 h 2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28" h="288">
                    <a:moveTo>
                      <a:pt x="306" y="31"/>
                    </a:moveTo>
                    <a:cubicBezTo>
                      <a:pt x="304" y="32"/>
                      <a:pt x="304" y="32"/>
                      <a:pt x="304" y="32"/>
                    </a:cubicBezTo>
                    <a:cubicBezTo>
                      <a:pt x="317" y="49"/>
                      <a:pt x="324" y="71"/>
                      <a:pt x="324" y="96"/>
                    </a:cubicBezTo>
                    <a:cubicBezTo>
                      <a:pt x="324" y="137"/>
                      <a:pt x="304" y="185"/>
                      <a:pt x="255" y="223"/>
                    </a:cubicBezTo>
                    <a:cubicBezTo>
                      <a:pt x="206" y="261"/>
                      <a:pt x="137" y="284"/>
                      <a:pt x="85" y="284"/>
                    </a:cubicBezTo>
                    <a:cubicBezTo>
                      <a:pt x="55" y="284"/>
                      <a:pt x="30" y="276"/>
                      <a:pt x="18" y="260"/>
                    </a:cubicBezTo>
                    <a:cubicBezTo>
                      <a:pt x="8" y="248"/>
                      <a:pt x="4" y="232"/>
                      <a:pt x="4" y="213"/>
                    </a:cubicBezTo>
                    <a:cubicBezTo>
                      <a:pt x="4" y="164"/>
                      <a:pt x="36" y="100"/>
                      <a:pt x="92" y="56"/>
                    </a:cubicBezTo>
                    <a:cubicBezTo>
                      <a:pt x="136" y="21"/>
                      <a:pt x="189" y="4"/>
                      <a:pt x="231" y="4"/>
                    </a:cubicBezTo>
                    <a:cubicBezTo>
                      <a:pt x="263" y="4"/>
                      <a:pt x="290" y="14"/>
                      <a:pt x="304" y="32"/>
                    </a:cubicBezTo>
                    <a:cubicBezTo>
                      <a:pt x="306" y="31"/>
                      <a:pt x="306" y="31"/>
                      <a:pt x="306" y="31"/>
                    </a:cubicBezTo>
                    <a:cubicBezTo>
                      <a:pt x="307" y="30"/>
                      <a:pt x="307" y="30"/>
                      <a:pt x="307" y="30"/>
                    </a:cubicBezTo>
                    <a:cubicBezTo>
                      <a:pt x="292" y="10"/>
                      <a:pt x="264" y="0"/>
                      <a:pt x="231" y="0"/>
                    </a:cubicBezTo>
                    <a:cubicBezTo>
                      <a:pt x="187" y="0"/>
                      <a:pt x="134" y="18"/>
                      <a:pt x="89" y="53"/>
                    </a:cubicBezTo>
                    <a:cubicBezTo>
                      <a:pt x="32" y="97"/>
                      <a:pt x="0" y="163"/>
                      <a:pt x="0" y="213"/>
                    </a:cubicBezTo>
                    <a:cubicBezTo>
                      <a:pt x="0" y="233"/>
                      <a:pt x="4" y="250"/>
                      <a:pt x="15" y="263"/>
                    </a:cubicBezTo>
                    <a:cubicBezTo>
                      <a:pt x="28" y="280"/>
                      <a:pt x="54" y="288"/>
                      <a:pt x="85" y="288"/>
                    </a:cubicBezTo>
                    <a:cubicBezTo>
                      <a:pt x="138" y="288"/>
                      <a:pt x="208" y="265"/>
                      <a:pt x="258" y="226"/>
                    </a:cubicBezTo>
                    <a:cubicBezTo>
                      <a:pt x="307" y="188"/>
                      <a:pt x="328" y="139"/>
                      <a:pt x="328" y="96"/>
                    </a:cubicBezTo>
                    <a:cubicBezTo>
                      <a:pt x="328" y="70"/>
                      <a:pt x="321" y="47"/>
                      <a:pt x="307" y="30"/>
                    </a:cubicBezTo>
                    <a:cubicBezTo>
                      <a:pt x="306" y="31"/>
                      <a:pt x="306" y="31"/>
                      <a:pt x="306" y="3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7" name="Freeform 10"/>
              <p:cNvSpPr>
                <a:spLocks/>
              </p:cNvSpPr>
              <p:nvPr/>
            </p:nvSpPr>
            <p:spPr bwMode="auto">
              <a:xfrm>
                <a:off x="3566" y="2126"/>
                <a:ext cx="157" cy="131"/>
              </a:xfrm>
              <a:custGeom>
                <a:avLst/>
                <a:gdLst>
                  <a:gd name="T0" fmla="*/ 187 w 110"/>
                  <a:gd name="T1" fmla="*/ 9 h 92"/>
                  <a:gd name="T2" fmla="*/ 143 w 110"/>
                  <a:gd name="T3" fmla="*/ 1 h 92"/>
                  <a:gd name="T4" fmla="*/ 70 w 110"/>
                  <a:gd name="T5" fmla="*/ 10 h 92"/>
                  <a:gd name="T6" fmla="*/ 1 w 110"/>
                  <a:gd name="T7" fmla="*/ 107 h 92"/>
                  <a:gd name="T8" fmla="*/ 140 w 110"/>
                  <a:gd name="T9" fmla="*/ 177 h 92"/>
                  <a:gd name="T10" fmla="*/ 220 w 110"/>
                  <a:gd name="T11" fmla="*/ 97 h 92"/>
                  <a:gd name="T12" fmla="*/ 196 w 110"/>
                  <a:gd name="T13" fmla="*/ 23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92">
                    <a:moveTo>
                      <a:pt x="92" y="4"/>
                    </a:moveTo>
                    <a:cubicBezTo>
                      <a:pt x="85" y="5"/>
                      <a:pt x="77" y="1"/>
                      <a:pt x="70" y="1"/>
                    </a:cubicBezTo>
                    <a:cubicBezTo>
                      <a:pt x="58" y="0"/>
                      <a:pt x="45" y="1"/>
                      <a:pt x="34" y="5"/>
                    </a:cubicBezTo>
                    <a:cubicBezTo>
                      <a:pt x="15" y="12"/>
                      <a:pt x="2" y="33"/>
                      <a:pt x="1" y="53"/>
                    </a:cubicBezTo>
                    <a:cubicBezTo>
                      <a:pt x="0" y="85"/>
                      <a:pt x="45" y="92"/>
                      <a:pt x="69" y="87"/>
                    </a:cubicBezTo>
                    <a:cubicBezTo>
                      <a:pt x="90" y="82"/>
                      <a:pt x="104" y="69"/>
                      <a:pt x="108" y="48"/>
                    </a:cubicBezTo>
                    <a:cubicBezTo>
                      <a:pt x="110" y="40"/>
                      <a:pt x="108" y="8"/>
                      <a:pt x="96" y="11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8" name="Oval 11"/>
              <p:cNvSpPr>
                <a:spLocks noChangeArrowheads="1"/>
              </p:cNvSpPr>
              <p:nvPr/>
            </p:nvSpPr>
            <p:spPr bwMode="auto">
              <a:xfrm>
                <a:off x="3697" y="2162"/>
                <a:ext cx="42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9" name="Oval 12"/>
              <p:cNvSpPr>
                <a:spLocks noChangeArrowheads="1"/>
              </p:cNvSpPr>
              <p:nvPr/>
            </p:nvSpPr>
            <p:spPr bwMode="auto">
              <a:xfrm>
                <a:off x="3730" y="2240"/>
                <a:ext cx="26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0" name="Freeform 13"/>
              <p:cNvSpPr>
                <a:spLocks/>
              </p:cNvSpPr>
              <p:nvPr/>
            </p:nvSpPr>
            <p:spPr bwMode="auto">
              <a:xfrm>
                <a:off x="3666" y="1420"/>
                <a:ext cx="822" cy="1609"/>
              </a:xfrm>
              <a:custGeom>
                <a:avLst/>
                <a:gdLst>
                  <a:gd name="T0" fmla="*/ 238 w 576"/>
                  <a:gd name="T1" fmla="*/ 598 h 1128"/>
                  <a:gd name="T2" fmla="*/ 321 w 576"/>
                  <a:gd name="T3" fmla="*/ 598 h 1128"/>
                  <a:gd name="T4" fmla="*/ 464 w 576"/>
                  <a:gd name="T5" fmla="*/ 616 h 1128"/>
                  <a:gd name="T6" fmla="*/ 688 w 576"/>
                  <a:gd name="T7" fmla="*/ 419 h 1128"/>
                  <a:gd name="T8" fmla="*/ 891 w 576"/>
                  <a:gd name="T9" fmla="*/ 257 h 1128"/>
                  <a:gd name="T10" fmla="*/ 1036 w 576"/>
                  <a:gd name="T11" fmla="*/ 110 h 1128"/>
                  <a:gd name="T12" fmla="*/ 1115 w 576"/>
                  <a:gd name="T13" fmla="*/ 0 h 1128"/>
                  <a:gd name="T14" fmla="*/ 581 w 576"/>
                  <a:gd name="T15" fmla="*/ 596 h 1128"/>
                  <a:gd name="T16" fmla="*/ 509 w 576"/>
                  <a:gd name="T17" fmla="*/ 879 h 1128"/>
                  <a:gd name="T18" fmla="*/ 748 w 576"/>
                  <a:gd name="T19" fmla="*/ 830 h 1128"/>
                  <a:gd name="T20" fmla="*/ 581 w 576"/>
                  <a:gd name="T21" fmla="*/ 996 h 1128"/>
                  <a:gd name="T22" fmla="*/ 752 w 576"/>
                  <a:gd name="T23" fmla="*/ 1017 h 1128"/>
                  <a:gd name="T24" fmla="*/ 592 w 576"/>
                  <a:gd name="T25" fmla="*/ 1101 h 1128"/>
                  <a:gd name="T26" fmla="*/ 587 w 576"/>
                  <a:gd name="T27" fmla="*/ 1184 h 1128"/>
                  <a:gd name="T28" fmla="*/ 681 w 576"/>
                  <a:gd name="T29" fmla="*/ 1230 h 1128"/>
                  <a:gd name="T30" fmla="*/ 869 w 576"/>
                  <a:gd name="T31" fmla="*/ 1268 h 1128"/>
                  <a:gd name="T32" fmla="*/ 1092 w 576"/>
                  <a:gd name="T33" fmla="*/ 1299 h 1128"/>
                  <a:gd name="T34" fmla="*/ 855 w 576"/>
                  <a:gd name="T35" fmla="*/ 1279 h 1128"/>
                  <a:gd name="T36" fmla="*/ 605 w 576"/>
                  <a:gd name="T37" fmla="*/ 1282 h 1128"/>
                  <a:gd name="T38" fmla="*/ 509 w 576"/>
                  <a:gd name="T39" fmla="*/ 1446 h 1128"/>
                  <a:gd name="T40" fmla="*/ 477 w 576"/>
                  <a:gd name="T41" fmla="*/ 1536 h 1128"/>
                  <a:gd name="T42" fmla="*/ 507 w 576"/>
                  <a:gd name="T43" fmla="*/ 1613 h 1128"/>
                  <a:gd name="T44" fmla="*/ 414 w 576"/>
                  <a:gd name="T45" fmla="*/ 1613 h 1128"/>
                  <a:gd name="T46" fmla="*/ 361 w 576"/>
                  <a:gd name="T47" fmla="*/ 1693 h 1128"/>
                  <a:gd name="T48" fmla="*/ 310 w 576"/>
                  <a:gd name="T49" fmla="*/ 1760 h 1128"/>
                  <a:gd name="T50" fmla="*/ 330 w 576"/>
                  <a:gd name="T51" fmla="*/ 1853 h 1128"/>
                  <a:gd name="T52" fmla="*/ 438 w 576"/>
                  <a:gd name="T53" fmla="*/ 2295 h 1128"/>
                  <a:gd name="T54" fmla="*/ 350 w 576"/>
                  <a:gd name="T55" fmla="*/ 2037 h 1128"/>
                  <a:gd name="T56" fmla="*/ 280 w 576"/>
                  <a:gd name="T57" fmla="*/ 1822 h 1128"/>
                  <a:gd name="T58" fmla="*/ 144 w 576"/>
                  <a:gd name="T59" fmla="*/ 1762 h 1128"/>
                  <a:gd name="T60" fmla="*/ 258 w 576"/>
                  <a:gd name="T61" fmla="*/ 1608 h 1128"/>
                  <a:gd name="T62" fmla="*/ 430 w 576"/>
                  <a:gd name="T63" fmla="*/ 1351 h 1128"/>
                  <a:gd name="T64" fmla="*/ 509 w 576"/>
                  <a:gd name="T65" fmla="*/ 1184 h 1128"/>
                  <a:gd name="T66" fmla="*/ 478 w 576"/>
                  <a:gd name="T67" fmla="*/ 1054 h 1128"/>
                  <a:gd name="T68" fmla="*/ 432 w 576"/>
                  <a:gd name="T69" fmla="*/ 849 h 1128"/>
                  <a:gd name="T70" fmla="*/ 258 w 576"/>
                  <a:gd name="T71" fmla="*/ 676 h 11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76" h="1128">
                    <a:moveTo>
                      <a:pt x="117" y="294"/>
                    </a:moveTo>
                    <a:cubicBezTo>
                      <a:pt x="126" y="321"/>
                      <a:pt x="140" y="294"/>
                      <a:pt x="158" y="294"/>
                    </a:cubicBezTo>
                    <a:cubicBezTo>
                      <a:pt x="154" y="357"/>
                      <a:pt x="197" y="330"/>
                      <a:pt x="228" y="303"/>
                    </a:cubicBezTo>
                    <a:cubicBezTo>
                      <a:pt x="266" y="270"/>
                      <a:pt x="292" y="229"/>
                      <a:pt x="338" y="206"/>
                    </a:cubicBezTo>
                    <a:cubicBezTo>
                      <a:pt x="379" y="186"/>
                      <a:pt x="403" y="158"/>
                      <a:pt x="437" y="126"/>
                    </a:cubicBezTo>
                    <a:cubicBezTo>
                      <a:pt x="461" y="103"/>
                      <a:pt x="490" y="82"/>
                      <a:pt x="509" y="54"/>
                    </a:cubicBezTo>
                    <a:cubicBezTo>
                      <a:pt x="521" y="37"/>
                      <a:pt x="526" y="9"/>
                      <a:pt x="547" y="0"/>
                    </a:cubicBezTo>
                    <a:cubicBezTo>
                      <a:pt x="576" y="34"/>
                      <a:pt x="310" y="259"/>
                      <a:pt x="285" y="293"/>
                    </a:cubicBezTo>
                    <a:cubicBezTo>
                      <a:pt x="261" y="324"/>
                      <a:pt x="203" y="402"/>
                      <a:pt x="250" y="432"/>
                    </a:cubicBezTo>
                    <a:cubicBezTo>
                      <a:pt x="288" y="457"/>
                      <a:pt x="328" y="402"/>
                      <a:pt x="367" y="408"/>
                    </a:cubicBezTo>
                    <a:cubicBezTo>
                      <a:pt x="341" y="432"/>
                      <a:pt x="279" y="445"/>
                      <a:pt x="285" y="489"/>
                    </a:cubicBezTo>
                    <a:cubicBezTo>
                      <a:pt x="314" y="485"/>
                      <a:pt x="338" y="510"/>
                      <a:pt x="369" y="500"/>
                    </a:cubicBezTo>
                    <a:cubicBezTo>
                      <a:pt x="368" y="526"/>
                      <a:pt x="308" y="520"/>
                      <a:pt x="291" y="541"/>
                    </a:cubicBezTo>
                    <a:cubicBezTo>
                      <a:pt x="279" y="555"/>
                      <a:pt x="280" y="566"/>
                      <a:pt x="288" y="582"/>
                    </a:cubicBezTo>
                    <a:cubicBezTo>
                      <a:pt x="299" y="605"/>
                      <a:pt x="314" y="599"/>
                      <a:pt x="334" y="604"/>
                    </a:cubicBezTo>
                    <a:cubicBezTo>
                      <a:pt x="365" y="611"/>
                      <a:pt x="396" y="617"/>
                      <a:pt x="427" y="623"/>
                    </a:cubicBezTo>
                    <a:cubicBezTo>
                      <a:pt x="458" y="630"/>
                      <a:pt x="513" y="612"/>
                      <a:pt x="536" y="639"/>
                    </a:cubicBezTo>
                    <a:cubicBezTo>
                      <a:pt x="506" y="657"/>
                      <a:pt x="454" y="631"/>
                      <a:pt x="420" y="629"/>
                    </a:cubicBezTo>
                    <a:cubicBezTo>
                      <a:pt x="384" y="627"/>
                      <a:pt x="332" y="620"/>
                      <a:pt x="297" y="630"/>
                    </a:cubicBezTo>
                    <a:cubicBezTo>
                      <a:pt x="259" y="640"/>
                      <a:pt x="263" y="678"/>
                      <a:pt x="250" y="711"/>
                    </a:cubicBezTo>
                    <a:cubicBezTo>
                      <a:pt x="243" y="726"/>
                      <a:pt x="232" y="738"/>
                      <a:pt x="234" y="755"/>
                    </a:cubicBezTo>
                    <a:cubicBezTo>
                      <a:pt x="236" y="772"/>
                      <a:pt x="250" y="777"/>
                      <a:pt x="249" y="793"/>
                    </a:cubicBezTo>
                    <a:cubicBezTo>
                      <a:pt x="237" y="794"/>
                      <a:pt x="214" y="789"/>
                      <a:pt x="203" y="793"/>
                    </a:cubicBezTo>
                    <a:cubicBezTo>
                      <a:pt x="182" y="801"/>
                      <a:pt x="187" y="818"/>
                      <a:pt x="177" y="832"/>
                    </a:cubicBezTo>
                    <a:cubicBezTo>
                      <a:pt x="165" y="849"/>
                      <a:pt x="154" y="841"/>
                      <a:pt x="152" y="865"/>
                    </a:cubicBezTo>
                    <a:cubicBezTo>
                      <a:pt x="151" y="876"/>
                      <a:pt x="158" y="901"/>
                      <a:pt x="162" y="911"/>
                    </a:cubicBezTo>
                    <a:cubicBezTo>
                      <a:pt x="187" y="982"/>
                      <a:pt x="219" y="1051"/>
                      <a:pt x="215" y="1128"/>
                    </a:cubicBezTo>
                    <a:cubicBezTo>
                      <a:pt x="178" y="1110"/>
                      <a:pt x="179" y="1036"/>
                      <a:pt x="172" y="1001"/>
                    </a:cubicBezTo>
                    <a:cubicBezTo>
                      <a:pt x="164" y="968"/>
                      <a:pt x="154" y="924"/>
                      <a:pt x="137" y="895"/>
                    </a:cubicBezTo>
                    <a:cubicBezTo>
                      <a:pt x="117" y="862"/>
                      <a:pt x="102" y="881"/>
                      <a:pt x="71" y="866"/>
                    </a:cubicBezTo>
                    <a:cubicBezTo>
                      <a:pt x="0" y="830"/>
                      <a:pt x="106" y="808"/>
                      <a:pt x="127" y="790"/>
                    </a:cubicBezTo>
                    <a:cubicBezTo>
                      <a:pt x="163" y="761"/>
                      <a:pt x="181" y="701"/>
                      <a:pt x="211" y="664"/>
                    </a:cubicBezTo>
                    <a:cubicBezTo>
                      <a:pt x="235" y="634"/>
                      <a:pt x="250" y="622"/>
                      <a:pt x="250" y="582"/>
                    </a:cubicBezTo>
                    <a:cubicBezTo>
                      <a:pt x="250" y="556"/>
                      <a:pt x="241" y="542"/>
                      <a:pt x="235" y="518"/>
                    </a:cubicBezTo>
                    <a:cubicBezTo>
                      <a:pt x="227" y="486"/>
                      <a:pt x="234" y="446"/>
                      <a:pt x="212" y="417"/>
                    </a:cubicBezTo>
                    <a:cubicBezTo>
                      <a:pt x="193" y="392"/>
                      <a:pt x="127" y="367"/>
                      <a:pt x="127" y="332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1" name="Freeform 14"/>
              <p:cNvSpPr>
                <a:spLocks/>
              </p:cNvSpPr>
              <p:nvPr/>
            </p:nvSpPr>
            <p:spPr bwMode="auto">
              <a:xfrm>
                <a:off x="3551" y="1136"/>
                <a:ext cx="141" cy="157"/>
              </a:xfrm>
              <a:custGeom>
                <a:avLst/>
                <a:gdLst>
                  <a:gd name="T0" fmla="*/ 0 w 99"/>
                  <a:gd name="T1" fmla="*/ 116 h 110"/>
                  <a:gd name="T2" fmla="*/ 150 w 99"/>
                  <a:gd name="T3" fmla="*/ 57 h 110"/>
                  <a:gd name="T4" fmla="*/ 85 w 99"/>
                  <a:gd name="T5" fmla="*/ 224 h 110"/>
                  <a:gd name="T6" fmla="*/ 135 w 99"/>
                  <a:gd name="T7" fmla="*/ 67 h 110"/>
                  <a:gd name="T8" fmla="*/ 0 w 99"/>
                  <a:gd name="T9" fmla="*/ 11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10">
                    <a:moveTo>
                      <a:pt x="0" y="57"/>
                    </a:moveTo>
                    <a:cubicBezTo>
                      <a:pt x="0" y="57"/>
                      <a:pt x="50" y="0"/>
                      <a:pt x="74" y="28"/>
                    </a:cubicBezTo>
                    <a:cubicBezTo>
                      <a:pt x="99" y="55"/>
                      <a:pt x="63" y="84"/>
                      <a:pt x="42" y="110"/>
                    </a:cubicBezTo>
                    <a:cubicBezTo>
                      <a:pt x="42" y="110"/>
                      <a:pt x="94" y="58"/>
                      <a:pt x="67" y="33"/>
                    </a:cubicBezTo>
                    <a:cubicBezTo>
                      <a:pt x="39" y="7"/>
                      <a:pt x="2" y="52"/>
                      <a:pt x="0" y="5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2" name="Freeform 15"/>
              <p:cNvSpPr>
                <a:spLocks/>
              </p:cNvSpPr>
              <p:nvPr/>
            </p:nvSpPr>
            <p:spPr bwMode="auto">
              <a:xfrm>
                <a:off x="3375" y="1466"/>
                <a:ext cx="63" cy="175"/>
              </a:xfrm>
              <a:custGeom>
                <a:avLst/>
                <a:gdLst>
                  <a:gd name="T0" fmla="*/ 89 w 44"/>
                  <a:gd name="T1" fmla="*/ 44 h 123"/>
                  <a:gd name="T2" fmla="*/ 49 w 44"/>
                  <a:gd name="T3" fmla="*/ 16 h 123"/>
                  <a:gd name="T4" fmla="*/ 13 w 44"/>
                  <a:gd name="T5" fmla="*/ 81 h 123"/>
                  <a:gd name="T6" fmla="*/ 47 w 44"/>
                  <a:gd name="T7" fmla="*/ 249 h 123"/>
                  <a:gd name="T8" fmla="*/ 24 w 44"/>
                  <a:gd name="T9" fmla="*/ 166 h 123"/>
                  <a:gd name="T10" fmla="*/ 16 w 44"/>
                  <a:gd name="T11" fmla="*/ 120 h 123"/>
                  <a:gd name="T12" fmla="*/ 30 w 44"/>
                  <a:gd name="T13" fmla="*/ 63 h 123"/>
                  <a:gd name="T14" fmla="*/ 60 w 44"/>
                  <a:gd name="T15" fmla="*/ 24 h 123"/>
                  <a:gd name="T16" fmla="*/ 90 w 44"/>
                  <a:gd name="T17" fmla="*/ 34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123">
                    <a:moveTo>
                      <a:pt x="43" y="22"/>
                    </a:moveTo>
                    <a:cubicBezTo>
                      <a:pt x="43" y="11"/>
                      <a:pt x="36" y="0"/>
                      <a:pt x="24" y="8"/>
                    </a:cubicBezTo>
                    <a:cubicBezTo>
                      <a:pt x="14" y="15"/>
                      <a:pt x="8" y="28"/>
                      <a:pt x="6" y="40"/>
                    </a:cubicBezTo>
                    <a:cubicBezTo>
                      <a:pt x="0" y="69"/>
                      <a:pt x="5" y="99"/>
                      <a:pt x="23" y="123"/>
                    </a:cubicBezTo>
                    <a:cubicBezTo>
                      <a:pt x="15" y="111"/>
                      <a:pt x="15" y="95"/>
                      <a:pt x="12" y="82"/>
                    </a:cubicBezTo>
                    <a:cubicBezTo>
                      <a:pt x="10" y="74"/>
                      <a:pt x="9" y="67"/>
                      <a:pt x="8" y="59"/>
                    </a:cubicBezTo>
                    <a:cubicBezTo>
                      <a:pt x="6" y="48"/>
                      <a:pt x="10" y="41"/>
                      <a:pt x="15" y="31"/>
                    </a:cubicBezTo>
                    <a:cubicBezTo>
                      <a:pt x="18" y="24"/>
                      <a:pt x="23" y="17"/>
                      <a:pt x="29" y="12"/>
                    </a:cubicBezTo>
                    <a:cubicBezTo>
                      <a:pt x="36" y="8"/>
                      <a:pt x="40" y="11"/>
                      <a:pt x="44" y="17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3" name="Freeform 16"/>
              <p:cNvSpPr>
                <a:spLocks/>
              </p:cNvSpPr>
              <p:nvPr/>
            </p:nvSpPr>
            <p:spPr bwMode="auto">
              <a:xfrm>
                <a:off x="3257" y="1752"/>
                <a:ext cx="44" cy="123"/>
              </a:xfrm>
              <a:custGeom>
                <a:avLst/>
                <a:gdLst>
                  <a:gd name="T0" fmla="*/ 61 w 31"/>
                  <a:gd name="T1" fmla="*/ 14 h 86"/>
                  <a:gd name="T2" fmla="*/ 37 w 31"/>
                  <a:gd name="T3" fmla="*/ 6 h 86"/>
                  <a:gd name="T4" fmla="*/ 20 w 31"/>
                  <a:gd name="T5" fmla="*/ 44 h 86"/>
                  <a:gd name="T6" fmla="*/ 23 w 31"/>
                  <a:gd name="T7" fmla="*/ 104 h 86"/>
                  <a:gd name="T8" fmla="*/ 28 w 31"/>
                  <a:gd name="T9" fmla="*/ 142 h 86"/>
                  <a:gd name="T10" fmla="*/ 37 w 31"/>
                  <a:gd name="T11" fmla="*/ 176 h 86"/>
                  <a:gd name="T12" fmla="*/ 57 w 31"/>
                  <a:gd name="T13" fmla="*/ 6 h 86"/>
                  <a:gd name="T14" fmla="*/ 58 w 31"/>
                  <a:gd name="T15" fmla="*/ 13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86">
                    <a:moveTo>
                      <a:pt x="30" y="7"/>
                    </a:moveTo>
                    <a:cubicBezTo>
                      <a:pt x="31" y="1"/>
                      <a:pt x="21" y="0"/>
                      <a:pt x="18" y="3"/>
                    </a:cubicBezTo>
                    <a:cubicBezTo>
                      <a:pt x="13" y="6"/>
                      <a:pt x="10" y="16"/>
                      <a:pt x="10" y="22"/>
                    </a:cubicBezTo>
                    <a:cubicBezTo>
                      <a:pt x="8" y="31"/>
                      <a:pt x="10" y="42"/>
                      <a:pt x="11" y="51"/>
                    </a:cubicBezTo>
                    <a:cubicBezTo>
                      <a:pt x="12" y="57"/>
                      <a:pt x="13" y="63"/>
                      <a:pt x="14" y="69"/>
                    </a:cubicBezTo>
                    <a:cubicBezTo>
                      <a:pt x="16" y="75"/>
                      <a:pt x="18" y="81"/>
                      <a:pt x="18" y="86"/>
                    </a:cubicBezTo>
                    <a:cubicBezTo>
                      <a:pt x="18" y="67"/>
                      <a:pt x="0" y="14"/>
                      <a:pt x="28" y="3"/>
                    </a:cubicBezTo>
                    <a:cubicBezTo>
                      <a:pt x="29" y="4"/>
                      <a:pt x="29" y="5"/>
                      <a:pt x="29" y="6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4" name="Freeform 17"/>
              <p:cNvSpPr>
                <a:spLocks/>
              </p:cNvSpPr>
              <p:nvPr/>
            </p:nvSpPr>
            <p:spPr bwMode="auto">
              <a:xfrm>
                <a:off x="3503" y="1794"/>
                <a:ext cx="62" cy="23"/>
              </a:xfrm>
              <a:custGeom>
                <a:avLst/>
                <a:gdLst>
                  <a:gd name="T0" fmla="*/ 4 w 43"/>
                  <a:gd name="T1" fmla="*/ 20 h 16"/>
                  <a:gd name="T2" fmla="*/ 53 w 43"/>
                  <a:gd name="T3" fmla="*/ 29 h 16"/>
                  <a:gd name="T4" fmla="*/ 89 w 43"/>
                  <a:gd name="T5" fmla="*/ 0 h 16"/>
                  <a:gd name="T6" fmla="*/ 43 w 43"/>
                  <a:gd name="T7" fmla="*/ 33 h 16"/>
                  <a:gd name="T8" fmla="*/ 0 w 43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6">
                    <a:moveTo>
                      <a:pt x="2" y="10"/>
                    </a:moveTo>
                    <a:cubicBezTo>
                      <a:pt x="2" y="15"/>
                      <a:pt x="21" y="15"/>
                      <a:pt x="26" y="14"/>
                    </a:cubicBezTo>
                    <a:cubicBezTo>
                      <a:pt x="32" y="12"/>
                      <a:pt x="40" y="6"/>
                      <a:pt x="43" y="0"/>
                    </a:cubicBezTo>
                    <a:cubicBezTo>
                      <a:pt x="40" y="11"/>
                      <a:pt x="32" y="16"/>
                      <a:pt x="21" y="16"/>
                    </a:cubicBezTo>
                    <a:cubicBezTo>
                      <a:pt x="14" y="15"/>
                      <a:pt x="7" y="12"/>
                      <a:pt x="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5" name="Freeform 18"/>
              <p:cNvSpPr>
                <a:spLocks/>
              </p:cNvSpPr>
              <p:nvPr/>
            </p:nvSpPr>
            <p:spPr bwMode="auto">
              <a:xfrm>
                <a:off x="3909" y="1854"/>
                <a:ext cx="58" cy="48"/>
              </a:xfrm>
              <a:custGeom>
                <a:avLst/>
                <a:gdLst>
                  <a:gd name="T0" fmla="*/ 20 w 41"/>
                  <a:gd name="T1" fmla="*/ 0 h 34"/>
                  <a:gd name="T2" fmla="*/ 82 w 41"/>
                  <a:gd name="T3" fmla="*/ 32 h 34"/>
                  <a:gd name="T4" fmla="*/ 20 w 4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4">
                    <a:moveTo>
                      <a:pt x="10" y="0"/>
                    </a:moveTo>
                    <a:cubicBezTo>
                      <a:pt x="10" y="0"/>
                      <a:pt x="4" y="26"/>
                      <a:pt x="41" y="16"/>
                    </a:cubicBezTo>
                    <a:cubicBezTo>
                      <a:pt x="41" y="16"/>
                      <a:pt x="0" y="34"/>
                      <a:pt x="1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6" name="Freeform 19"/>
              <p:cNvSpPr>
                <a:spLocks/>
              </p:cNvSpPr>
              <p:nvPr/>
            </p:nvSpPr>
            <p:spPr bwMode="auto">
              <a:xfrm>
                <a:off x="4007" y="1962"/>
                <a:ext cx="83" cy="101"/>
              </a:xfrm>
              <a:custGeom>
                <a:avLst/>
                <a:gdLst>
                  <a:gd name="T0" fmla="*/ 33 w 58"/>
                  <a:gd name="T1" fmla="*/ 0 h 71"/>
                  <a:gd name="T2" fmla="*/ 119 w 58"/>
                  <a:gd name="T3" fmla="*/ 110 h 71"/>
                  <a:gd name="T4" fmla="*/ 33 w 58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1">
                    <a:moveTo>
                      <a:pt x="16" y="0"/>
                    </a:moveTo>
                    <a:cubicBezTo>
                      <a:pt x="16" y="0"/>
                      <a:pt x="7" y="61"/>
                      <a:pt x="58" y="54"/>
                    </a:cubicBezTo>
                    <a:cubicBezTo>
                      <a:pt x="58" y="54"/>
                      <a:pt x="0" y="71"/>
                      <a:pt x="16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Freeform 20"/>
              <p:cNvSpPr>
                <a:spLocks/>
              </p:cNvSpPr>
              <p:nvPr/>
            </p:nvSpPr>
            <p:spPr bwMode="auto">
              <a:xfrm>
                <a:off x="3247" y="2602"/>
                <a:ext cx="110" cy="103"/>
              </a:xfrm>
              <a:custGeom>
                <a:avLst/>
                <a:gdLst>
                  <a:gd name="T0" fmla="*/ 0 w 77"/>
                  <a:gd name="T1" fmla="*/ 84 h 72"/>
                  <a:gd name="T2" fmla="*/ 106 w 77"/>
                  <a:gd name="T3" fmla="*/ 147 h 72"/>
                  <a:gd name="T4" fmla="*/ 0 w 77"/>
                  <a:gd name="T5" fmla="*/ 84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72">
                    <a:moveTo>
                      <a:pt x="0" y="41"/>
                    </a:moveTo>
                    <a:cubicBezTo>
                      <a:pt x="0" y="41"/>
                      <a:pt x="68" y="6"/>
                      <a:pt x="52" y="72"/>
                    </a:cubicBezTo>
                    <a:cubicBezTo>
                      <a:pt x="52" y="72"/>
                      <a:pt x="77" y="0"/>
                      <a:pt x="0" y="4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Freeform 21"/>
              <p:cNvSpPr>
                <a:spLocks/>
              </p:cNvSpPr>
              <p:nvPr/>
            </p:nvSpPr>
            <p:spPr bwMode="auto">
              <a:xfrm>
                <a:off x="3632" y="2685"/>
                <a:ext cx="44" cy="58"/>
              </a:xfrm>
              <a:custGeom>
                <a:avLst/>
                <a:gdLst>
                  <a:gd name="T0" fmla="*/ 0 w 31"/>
                  <a:gd name="T1" fmla="*/ 59 h 41"/>
                  <a:gd name="T2" fmla="*/ 61 w 31"/>
                  <a:gd name="T3" fmla="*/ 82 h 41"/>
                  <a:gd name="T4" fmla="*/ 0 w 31"/>
                  <a:gd name="T5" fmla="*/ 5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1">
                    <a:moveTo>
                      <a:pt x="0" y="30"/>
                    </a:moveTo>
                    <a:cubicBezTo>
                      <a:pt x="0" y="30"/>
                      <a:pt x="27" y="7"/>
                      <a:pt x="30" y="41"/>
                    </a:cubicBezTo>
                    <a:cubicBezTo>
                      <a:pt x="30" y="41"/>
                      <a:pt x="31" y="0"/>
                      <a:pt x="0" y="3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9" name="Freeform 22"/>
              <p:cNvSpPr>
                <a:spLocks/>
              </p:cNvSpPr>
              <p:nvPr/>
            </p:nvSpPr>
            <p:spPr bwMode="auto">
              <a:xfrm>
                <a:off x="3974" y="2564"/>
                <a:ext cx="73" cy="60"/>
              </a:xfrm>
              <a:custGeom>
                <a:avLst/>
                <a:gdLst>
                  <a:gd name="T0" fmla="*/ 104 w 51"/>
                  <a:gd name="T1" fmla="*/ 63 h 42"/>
                  <a:gd name="T2" fmla="*/ 0 w 51"/>
                  <a:gd name="T3" fmla="*/ 86 h 42"/>
                  <a:gd name="T4" fmla="*/ 104 w 51"/>
                  <a:gd name="T5" fmla="*/ 6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2">
                    <a:moveTo>
                      <a:pt x="51" y="31"/>
                    </a:moveTo>
                    <a:cubicBezTo>
                      <a:pt x="51" y="31"/>
                      <a:pt x="13" y="11"/>
                      <a:pt x="0" y="42"/>
                    </a:cubicBezTo>
                    <a:cubicBezTo>
                      <a:pt x="0" y="42"/>
                      <a:pt x="12" y="0"/>
                      <a:pt x="51" y="3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0" name="Freeform 23"/>
              <p:cNvSpPr>
                <a:spLocks/>
              </p:cNvSpPr>
              <p:nvPr/>
            </p:nvSpPr>
            <p:spPr bwMode="auto">
              <a:xfrm>
                <a:off x="4065" y="2358"/>
                <a:ext cx="85" cy="96"/>
              </a:xfrm>
              <a:custGeom>
                <a:avLst/>
                <a:gdLst>
                  <a:gd name="T0" fmla="*/ 122 w 59"/>
                  <a:gd name="T1" fmla="*/ 0 h 67"/>
                  <a:gd name="T2" fmla="*/ 0 w 59"/>
                  <a:gd name="T3" fmla="*/ 138 h 67"/>
                  <a:gd name="T4" fmla="*/ 122 w 59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59" y="0"/>
                    </a:moveTo>
                    <a:cubicBezTo>
                      <a:pt x="59" y="0"/>
                      <a:pt x="13" y="15"/>
                      <a:pt x="0" y="67"/>
                    </a:cubicBezTo>
                    <a:cubicBezTo>
                      <a:pt x="0" y="67"/>
                      <a:pt x="2" y="8"/>
                      <a:pt x="5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1" name="Freeform 24"/>
              <p:cNvSpPr>
                <a:spLocks/>
              </p:cNvSpPr>
              <p:nvPr/>
            </p:nvSpPr>
            <p:spPr bwMode="auto">
              <a:xfrm>
                <a:off x="4322" y="2109"/>
                <a:ext cx="100" cy="47"/>
              </a:xfrm>
              <a:custGeom>
                <a:avLst/>
                <a:gdLst>
                  <a:gd name="T0" fmla="*/ 24 w 70"/>
                  <a:gd name="T1" fmla="*/ 0 h 33"/>
                  <a:gd name="T2" fmla="*/ 0 w 70"/>
                  <a:gd name="T3" fmla="*/ 67 h 33"/>
                  <a:gd name="T4" fmla="*/ 24 w 7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33">
                    <a:moveTo>
                      <a:pt x="12" y="0"/>
                    </a:moveTo>
                    <a:cubicBezTo>
                      <a:pt x="12" y="0"/>
                      <a:pt x="70" y="5"/>
                      <a:pt x="0" y="33"/>
                    </a:cubicBezTo>
                    <a:cubicBezTo>
                      <a:pt x="0" y="33"/>
                      <a:pt x="58" y="11"/>
                      <a:pt x="12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2" name="Freeform 25"/>
              <p:cNvSpPr>
                <a:spLocks/>
              </p:cNvSpPr>
              <p:nvPr/>
            </p:nvSpPr>
            <p:spPr bwMode="auto">
              <a:xfrm>
                <a:off x="4723" y="2351"/>
                <a:ext cx="205" cy="186"/>
              </a:xfrm>
              <a:custGeom>
                <a:avLst/>
                <a:gdLst>
                  <a:gd name="T0" fmla="*/ 0 w 144"/>
                  <a:gd name="T1" fmla="*/ 1 h 130"/>
                  <a:gd name="T2" fmla="*/ 91 w 144"/>
                  <a:gd name="T3" fmla="*/ 19 h 130"/>
                  <a:gd name="T4" fmla="*/ 142 w 144"/>
                  <a:gd name="T5" fmla="*/ 43 h 130"/>
                  <a:gd name="T6" fmla="*/ 249 w 144"/>
                  <a:gd name="T7" fmla="*/ 127 h 130"/>
                  <a:gd name="T8" fmla="*/ 265 w 144"/>
                  <a:gd name="T9" fmla="*/ 236 h 130"/>
                  <a:gd name="T10" fmla="*/ 148 w 144"/>
                  <a:gd name="T11" fmla="*/ 246 h 130"/>
                  <a:gd name="T12" fmla="*/ 100 w 144"/>
                  <a:gd name="T13" fmla="*/ 222 h 130"/>
                  <a:gd name="T14" fmla="*/ 188 w 144"/>
                  <a:gd name="T15" fmla="*/ 236 h 130"/>
                  <a:gd name="T16" fmla="*/ 238 w 144"/>
                  <a:gd name="T17" fmla="*/ 233 h 130"/>
                  <a:gd name="T18" fmla="*/ 229 w 144"/>
                  <a:gd name="T19" fmla="*/ 119 h 130"/>
                  <a:gd name="T20" fmla="*/ 185 w 144"/>
                  <a:gd name="T21" fmla="*/ 76 h 130"/>
                  <a:gd name="T22" fmla="*/ 125 w 144"/>
                  <a:gd name="T23" fmla="*/ 53 h 130"/>
                  <a:gd name="T24" fmla="*/ 80 w 144"/>
                  <a:gd name="T25" fmla="*/ 29 h 130"/>
                  <a:gd name="T26" fmla="*/ 9 w 144"/>
                  <a:gd name="T27" fmla="*/ 0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4" h="130">
                    <a:moveTo>
                      <a:pt x="0" y="1"/>
                    </a:moveTo>
                    <a:cubicBezTo>
                      <a:pt x="15" y="4"/>
                      <a:pt x="30" y="7"/>
                      <a:pt x="45" y="9"/>
                    </a:cubicBezTo>
                    <a:cubicBezTo>
                      <a:pt x="55" y="11"/>
                      <a:pt x="61" y="17"/>
                      <a:pt x="70" y="21"/>
                    </a:cubicBezTo>
                    <a:cubicBezTo>
                      <a:pt x="91" y="30"/>
                      <a:pt x="110" y="42"/>
                      <a:pt x="123" y="62"/>
                    </a:cubicBezTo>
                    <a:cubicBezTo>
                      <a:pt x="132" y="76"/>
                      <a:pt x="144" y="100"/>
                      <a:pt x="131" y="115"/>
                    </a:cubicBezTo>
                    <a:cubicBezTo>
                      <a:pt x="118" y="130"/>
                      <a:pt x="89" y="126"/>
                      <a:pt x="73" y="120"/>
                    </a:cubicBezTo>
                    <a:cubicBezTo>
                      <a:pt x="64" y="117"/>
                      <a:pt x="56" y="114"/>
                      <a:pt x="49" y="108"/>
                    </a:cubicBezTo>
                    <a:cubicBezTo>
                      <a:pt x="61" y="115"/>
                      <a:pt x="79" y="113"/>
                      <a:pt x="93" y="115"/>
                    </a:cubicBezTo>
                    <a:cubicBezTo>
                      <a:pt x="101" y="115"/>
                      <a:pt x="110" y="118"/>
                      <a:pt x="117" y="114"/>
                    </a:cubicBezTo>
                    <a:cubicBezTo>
                      <a:pt x="142" y="104"/>
                      <a:pt x="124" y="71"/>
                      <a:pt x="113" y="58"/>
                    </a:cubicBezTo>
                    <a:cubicBezTo>
                      <a:pt x="107" y="50"/>
                      <a:pt x="99" y="43"/>
                      <a:pt x="91" y="37"/>
                    </a:cubicBezTo>
                    <a:cubicBezTo>
                      <a:pt x="82" y="31"/>
                      <a:pt x="72" y="30"/>
                      <a:pt x="62" y="26"/>
                    </a:cubicBezTo>
                    <a:cubicBezTo>
                      <a:pt x="54" y="23"/>
                      <a:pt x="47" y="17"/>
                      <a:pt x="39" y="14"/>
                    </a:cubicBezTo>
                    <a:cubicBezTo>
                      <a:pt x="28" y="10"/>
                      <a:pt x="11" y="13"/>
                      <a:pt x="4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3" name="Freeform 26"/>
              <p:cNvSpPr>
                <a:spLocks/>
              </p:cNvSpPr>
              <p:nvPr/>
            </p:nvSpPr>
            <p:spPr bwMode="auto">
              <a:xfrm>
                <a:off x="3993" y="3358"/>
                <a:ext cx="169" cy="111"/>
              </a:xfrm>
              <a:custGeom>
                <a:avLst/>
                <a:gdLst>
                  <a:gd name="T0" fmla="*/ 6 w 119"/>
                  <a:gd name="T1" fmla="*/ 13 h 78"/>
                  <a:gd name="T2" fmla="*/ 135 w 119"/>
                  <a:gd name="T3" fmla="*/ 142 h 78"/>
                  <a:gd name="T4" fmla="*/ 202 w 119"/>
                  <a:gd name="T5" fmla="*/ 157 h 78"/>
                  <a:gd name="T6" fmla="*/ 234 w 119"/>
                  <a:gd name="T7" fmla="*/ 97 h 78"/>
                  <a:gd name="T8" fmla="*/ 124 w 119"/>
                  <a:gd name="T9" fmla="*/ 125 h 78"/>
                  <a:gd name="T10" fmla="*/ 57 w 119"/>
                  <a:gd name="T11" fmla="*/ 77 h 78"/>
                  <a:gd name="T12" fmla="*/ 0 w 119"/>
                  <a:gd name="T13" fmla="*/ 0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78">
                    <a:moveTo>
                      <a:pt x="3" y="6"/>
                    </a:moveTo>
                    <a:cubicBezTo>
                      <a:pt x="18" y="35"/>
                      <a:pt x="36" y="57"/>
                      <a:pt x="67" y="70"/>
                    </a:cubicBezTo>
                    <a:cubicBezTo>
                      <a:pt x="74" y="73"/>
                      <a:pt x="92" y="78"/>
                      <a:pt x="100" y="77"/>
                    </a:cubicBezTo>
                    <a:cubicBezTo>
                      <a:pt x="112" y="75"/>
                      <a:pt x="119" y="58"/>
                      <a:pt x="116" y="48"/>
                    </a:cubicBezTo>
                    <a:cubicBezTo>
                      <a:pt x="117" y="78"/>
                      <a:pt x="79" y="72"/>
                      <a:pt x="61" y="62"/>
                    </a:cubicBezTo>
                    <a:cubicBezTo>
                      <a:pt x="50" y="56"/>
                      <a:pt x="38" y="47"/>
                      <a:pt x="28" y="38"/>
                    </a:cubicBezTo>
                    <a:cubicBezTo>
                      <a:pt x="15" y="27"/>
                      <a:pt x="11" y="1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4" name="Freeform 27"/>
              <p:cNvSpPr>
                <a:spLocks/>
              </p:cNvSpPr>
              <p:nvPr/>
            </p:nvSpPr>
            <p:spPr bwMode="auto">
              <a:xfrm>
                <a:off x="2977" y="3027"/>
                <a:ext cx="99" cy="241"/>
              </a:xfrm>
              <a:custGeom>
                <a:avLst/>
                <a:gdLst>
                  <a:gd name="T0" fmla="*/ 136 w 69"/>
                  <a:gd name="T1" fmla="*/ 0 h 169"/>
                  <a:gd name="T2" fmla="*/ 85 w 69"/>
                  <a:gd name="T3" fmla="*/ 53 h 169"/>
                  <a:gd name="T4" fmla="*/ 49 w 69"/>
                  <a:gd name="T5" fmla="*/ 87 h 169"/>
                  <a:gd name="T6" fmla="*/ 4 w 69"/>
                  <a:gd name="T7" fmla="*/ 197 h 169"/>
                  <a:gd name="T8" fmla="*/ 47 w 69"/>
                  <a:gd name="T9" fmla="*/ 315 h 169"/>
                  <a:gd name="T10" fmla="*/ 142 w 69"/>
                  <a:gd name="T11" fmla="*/ 221 h 169"/>
                  <a:gd name="T12" fmla="*/ 72 w 69"/>
                  <a:gd name="T13" fmla="*/ 299 h 169"/>
                  <a:gd name="T14" fmla="*/ 23 w 69"/>
                  <a:gd name="T15" fmla="*/ 207 h 169"/>
                  <a:gd name="T16" fmla="*/ 52 w 69"/>
                  <a:gd name="T17" fmla="*/ 106 h 169"/>
                  <a:gd name="T18" fmla="*/ 100 w 69"/>
                  <a:gd name="T19" fmla="*/ 51 h 169"/>
                  <a:gd name="T20" fmla="*/ 136 w 69"/>
                  <a:gd name="T21" fmla="*/ 0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169">
                    <a:moveTo>
                      <a:pt x="66" y="0"/>
                    </a:moveTo>
                    <a:cubicBezTo>
                      <a:pt x="63" y="10"/>
                      <a:pt x="48" y="20"/>
                      <a:pt x="41" y="26"/>
                    </a:cubicBezTo>
                    <a:cubicBezTo>
                      <a:pt x="35" y="31"/>
                      <a:pt x="30" y="37"/>
                      <a:pt x="24" y="43"/>
                    </a:cubicBezTo>
                    <a:cubicBezTo>
                      <a:pt x="12" y="56"/>
                      <a:pt x="4" y="78"/>
                      <a:pt x="2" y="97"/>
                    </a:cubicBezTo>
                    <a:cubicBezTo>
                      <a:pt x="0" y="116"/>
                      <a:pt x="4" y="144"/>
                      <a:pt x="23" y="155"/>
                    </a:cubicBezTo>
                    <a:cubicBezTo>
                      <a:pt x="47" y="169"/>
                      <a:pt x="62" y="123"/>
                      <a:pt x="69" y="109"/>
                    </a:cubicBezTo>
                    <a:cubicBezTo>
                      <a:pt x="61" y="119"/>
                      <a:pt x="48" y="145"/>
                      <a:pt x="35" y="147"/>
                    </a:cubicBezTo>
                    <a:cubicBezTo>
                      <a:pt x="15" y="149"/>
                      <a:pt x="11" y="116"/>
                      <a:pt x="11" y="102"/>
                    </a:cubicBezTo>
                    <a:cubicBezTo>
                      <a:pt x="11" y="83"/>
                      <a:pt x="14" y="67"/>
                      <a:pt x="25" y="52"/>
                    </a:cubicBezTo>
                    <a:cubicBezTo>
                      <a:pt x="32" y="42"/>
                      <a:pt x="40" y="33"/>
                      <a:pt x="49" y="25"/>
                    </a:cubicBezTo>
                    <a:cubicBezTo>
                      <a:pt x="56" y="19"/>
                      <a:pt x="67" y="9"/>
                      <a:pt x="66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5" name="Freeform 28"/>
              <p:cNvSpPr>
                <a:spLocks/>
              </p:cNvSpPr>
              <p:nvPr/>
            </p:nvSpPr>
            <p:spPr bwMode="auto">
              <a:xfrm>
                <a:off x="2596" y="1631"/>
                <a:ext cx="96" cy="186"/>
              </a:xfrm>
              <a:custGeom>
                <a:avLst/>
                <a:gdLst>
                  <a:gd name="T0" fmla="*/ 138 w 67"/>
                  <a:gd name="T1" fmla="*/ 30 h 130"/>
                  <a:gd name="T2" fmla="*/ 77 w 67"/>
                  <a:gd name="T3" fmla="*/ 0 h 130"/>
                  <a:gd name="T4" fmla="*/ 16 w 67"/>
                  <a:gd name="T5" fmla="*/ 39 h 130"/>
                  <a:gd name="T6" fmla="*/ 19 w 67"/>
                  <a:gd name="T7" fmla="*/ 143 h 130"/>
                  <a:gd name="T8" fmla="*/ 70 w 67"/>
                  <a:gd name="T9" fmla="*/ 266 h 130"/>
                  <a:gd name="T10" fmla="*/ 39 w 67"/>
                  <a:gd name="T11" fmla="*/ 170 h 130"/>
                  <a:gd name="T12" fmla="*/ 27 w 67"/>
                  <a:gd name="T13" fmla="*/ 134 h 130"/>
                  <a:gd name="T14" fmla="*/ 27 w 67"/>
                  <a:gd name="T15" fmla="*/ 53 h 130"/>
                  <a:gd name="T16" fmla="*/ 76 w 67"/>
                  <a:gd name="T17" fmla="*/ 10 h 130"/>
                  <a:gd name="T18" fmla="*/ 136 w 67"/>
                  <a:gd name="T19" fmla="*/ 29 h 1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130">
                    <a:moveTo>
                      <a:pt x="67" y="15"/>
                    </a:moveTo>
                    <a:cubicBezTo>
                      <a:pt x="62" y="2"/>
                      <a:pt x="49" y="0"/>
                      <a:pt x="38" y="0"/>
                    </a:cubicBezTo>
                    <a:cubicBezTo>
                      <a:pt x="23" y="0"/>
                      <a:pt x="15" y="6"/>
                      <a:pt x="8" y="19"/>
                    </a:cubicBezTo>
                    <a:cubicBezTo>
                      <a:pt x="0" y="35"/>
                      <a:pt x="4" y="53"/>
                      <a:pt x="9" y="70"/>
                    </a:cubicBezTo>
                    <a:cubicBezTo>
                      <a:pt x="15" y="90"/>
                      <a:pt x="23" y="112"/>
                      <a:pt x="34" y="130"/>
                    </a:cubicBezTo>
                    <a:cubicBezTo>
                      <a:pt x="24" y="119"/>
                      <a:pt x="24" y="98"/>
                      <a:pt x="19" y="83"/>
                    </a:cubicBezTo>
                    <a:cubicBezTo>
                      <a:pt x="17" y="77"/>
                      <a:pt x="14" y="72"/>
                      <a:pt x="13" y="66"/>
                    </a:cubicBezTo>
                    <a:cubicBezTo>
                      <a:pt x="10" y="54"/>
                      <a:pt x="9" y="38"/>
                      <a:pt x="13" y="26"/>
                    </a:cubicBezTo>
                    <a:cubicBezTo>
                      <a:pt x="18" y="14"/>
                      <a:pt x="24" y="7"/>
                      <a:pt x="37" y="5"/>
                    </a:cubicBezTo>
                    <a:cubicBezTo>
                      <a:pt x="51" y="3"/>
                      <a:pt x="54" y="8"/>
                      <a:pt x="66" y="14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6" name="Freeform 29"/>
              <p:cNvSpPr>
                <a:spLocks/>
              </p:cNvSpPr>
              <p:nvPr/>
            </p:nvSpPr>
            <p:spPr bwMode="auto">
              <a:xfrm>
                <a:off x="3101" y="2656"/>
                <a:ext cx="59" cy="89"/>
              </a:xfrm>
              <a:custGeom>
                <a:avLst/>
                <a:gdLst>
                  <a:gd name="T0" fmla="*/ 81 w 41"/>
                  <a:gd name="T1" fmla="*/ 1 h 62"/>
                  <a:gd name="T2" fmla="*/ 10 w 41"/>
                  <a:gd name="T3" fmla="*/ 62 h 62"/>
                  <a:gd name="T4" fmla="*/ 52 w 41"/>
                  <a:gd name="T5" fmla="*/ 128 h 62"/>
                  <a:gd name="T6" fmla="*/ 20 w 41"/>
                  <a:gd name="T7" fmla="*/ 99 h 62"/>
                  <a:gd name="T8" fmla="*/ 27 w 41"/>
                  <a:gd name="T9" fmla="*/ 56 h 62"/>
                  <a:gd name="T10" fmla="*/ 85 w 41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62">
                    <a:moveTo>
                      <a:pt x="39" y="1"/>
                    </a:moveTo>
                    <a:cubicBezTo>
                      <a:pt x="25" y="11"/>
                      <a:pt x="10" y="12"/>
                      <a:pt x="5" y="30"/>
                    </a:cubicBezTo>
                    <a:cubicBezTo>
                      <a:pt x="0" y="48"/>
                      <a:pt x="8" y="56"/>
                      <a:pt x="25" y="62"/>
                    </a:cubicBezTo>
                    <a:cubicBezTo>
                      <a:pt x="19" y="57"/>
                      <a:pt x="13" y="56"/>
                      <a:pt x="10" y="48"/>
                    </a:cubicBezTo>
                    <a:cubicBezTo>
                      <a:pt x="8" y="41"/>
                      <a:pt x="10" y="33"/>
                      <a:pt x="13" y="27"/>
                    </a:cubicBezTo>
                    <a:cubicBezTo>
                      <a:pt x="18" y="17"/>
                      <a:pt x="39" y="9"/>
                      <a:pt x="41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Freeform 30"/>
              <p:cNvSpPr>
                <a:spLocks/>
              </p:cNvSpPr>
              <p:nvPr/>
            </p:nvSpPr>
            <p:spPr bwMode="auto">
              <a:xfrm>
                <a:off x="4373" y="1323"/>
                <a:ext cx="163" cy="107"/>
              </a:xfrm>
              <a:custGeom>
                <a:avLst/>
                <a:gdLst>
                  <a:gd name="T0" fmla="*/ 1 w 114"/>
                  <a:gd name="T1" fmla="*/ 148 h 75"/>
                  <a:gd name="T2" fmla="*/ 124 w 114"/>
                  <a:gd name="T3" fmla="*/ 23 h 75"/>
                  <a:gd name="T4" fmla="*/ 190 w 114"/>
                  <a:gd name="T5" fmla="*/ 4 h 75"/>
                  <a:gd name="T6" fmla="*/ 233 w 114"/>
                  <a:gd name="T7" fmla="*/ 53 h 75"/>
                  <a:gd name="T8" fmla="*/ 182 w 114"/>
                  <a:gd name="T9" fmla="*/ 14 h 75"/>
                  <a:gd name="T10" fmla="*/ 127 w 114"/>
                  <a:gd name="T11" fmla="*/ 43 h 75"/>
                  <a:gd name="T12" fmla="*/ 57 w 114"/>
                  <a:gd name="T13" fmla="*/ 96 h 75"/>
                  <a:gd name="T14" fmla="*/ 0 w 114"/>
                  <a:gd name="T15" fmla="*/ 153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75">
                    <a:moveTo>
                      <a:pt x="1" y="73"/>
                    </a:moveTo>
                    <a:cubicBezTo>
                      <a:pt x="20" y="53"/>
                      <a:pt x="40" y="29"/>
                      <a:pt x="61" y="11"/>
                    </a:cubicBezTo>
                    <a:cubicBezTo>
                      <a:pt x="70" y="4"/>
                      <a:pt x="81" y="0"/>
                      <a:pt x="93" y="2"/>
                    </a:cubicBezTo>
                    <a:cubicBezTo>
                      <a:pt x="103" y="4"/>
                      <a:pt x="113" y="15"/>
                      <a:pt x="114" y="26"/>
                    </a:cubicBezTo>
                    <a:cubicBezTo>
                      <a:pt x="112" y="17"/>
                      <a:pt x="97" y="8"/>
                      <a:pt x="89" y="7"/>
                    </a:cubicBezTo>
                    <a:cubicBezTo>
                      <a:pt x="75" y="4"/>
                      <a:pt x="70" y="12"/>
                      <a:pt x="62" y="21"/>
                    </a:cubicBezTo>
                    <a:cubicBezTo>
                      <a:pt x="52" y="31"/>
                      <a:pt x="39" y="39"/>
                      <a:pt x="28" y="47"/>
                    </a:cubicBezTo>
                    <a:cubicBezTo>
                      <a:pt x="20" y="54"/>
                      <a:pt x="2" y="66"/>
                      <a:pt x="0" y="75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Freeform 31"/>
              <p:cNvSpPr>
                <a:spLocks/>
              </p:cNvSpPr>
              <p:nvPr/>
            </p:nvSpPr>
            <p:spPr bwMode="auto">
              <a:xfrm>
                <a:off x="4354" y="1811"/>
                <a:ext cx="102" cy="97"/>
              </a:xfrm>
              <a:custGeom>
                <a:avLst/>
                <a:gdLst>
                  <a:gd name="T0" fmla="*/ 140 w 72"/>
                  <a:gd name="T1" fmla="*/ 30 h 68"/>
                  <a:gd name="T2" fmla="*/ 64 w 72"/>
                  <a:gd name="T3" fmla="*/ 43 h 68"/>
                  <a:gd name="T4" fmla="*/ 34 w 72"/>
                  <a:gd name="T5" fmla="*/ 91 h 68"/>
                  <a:gd name="T6" fmla="*/ 0 w 72"/>
                  <a:gd name="T7" fmla="*/ 138 h 68"/>
                  <a:gd name="T8" fmla="*/ 74 w 72"/>
                  <a:gd name="T9" fmla="*/ 43 h 68"/>
                  <a:gd name="T10" fmla="*/ 139 w 72"/>
                  <a:gd name="T11" fmla="*/ 27 h 68"/>
                  <a:gd name="T12" fmla="*/ 139 w 72"/>
                  <a:gd name="T13" fmla="*/ 24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68">
                    <a:moveTo>
                      <a:pt x="70" y="15"/>
                    </a:moveTo>
                    <a:cubicBezTo>
                      <a:pt x="66" y="0"/>
                      <a:pt x="39" y="15"/>
                      <a:pt x="32" y="21"/>
                    </a:cubicBezTo>
                    <a:cubicBezTo>
                      <a:pt x="24" y="27"/>
                      <a:pt x="22" y="37"/>
                      <a:pt x="17" y="45"/>
                    </a:cubicBezTo>
                    <a:cubicBezTo>
                      <a:pt x="13" y="53"/>
                      <a:pt x="4" y="60"/>
                      <a:pt x="0" y="68"/>
                    </a:cubicBezTo>
                    <a:cubicBezTo>
                      <a:pt x="16" y="54"/>
                      <a:pt x="20" y="32"/>
                      <a:pt x="37" y="21"/>
                    </a:cubicBezTo>
                    <a:cubicBezTo>
                      <a:pt x="45" y="16"/>
                      <a:pt x="60" y="8"/>
                      <a:pt x="69" y="13"/>
                    </a:cubicBezTo>
                    <a:cubicBezTo>
                      <a:pt x="72" y="14"/>
                      <a:pt x="70" y="13"/>
                      <a:pt x="69" y="12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Freeform 32"/>
              <p:cNvSpPr>
                <a:spLocks/>
              </p:cNvSpPr>
              <p:nvPr/>
            </p:nvSpPr>
            <p:spPr bwMode="auto">
              <a:xfrm>
                <a:off x="3309" y="2346"/>
                <a:ext cx="290" cy="222"/>
              </a:xfrm>
              <a:custGeom>
                <a:avLst/>
                <a:gdLst>
                  <a:gd name="T0" fmla="*/ 86 w 203"/>
                  <a:gd name="T1" fmla="*/ 0 h 156"/>
                  <a:gd name="T2" fmla="*/ 414 w 203"/>
                  <a:gd name="T3" fmla="*/ 178 h 156"/>
                  <a:gd name="T4" fmla="*/ 86 w 203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156">
                    <a:moveTo>
                      <a:pt x="42" y="0"/>
                    </a:moveTo>
                    <a:cubicBezTo>
                      <a:pt x="38" y="62"/>
                      <a:pt x="50" y="126"/>
                      <a:pt x="203" y="88"/>
                    </a:cubicBezTo>
                    <a:cubicBezTo>
                      <a:pt x="203" y="88"/>
                      <a:pt x="0" y="156"/>
                      <a:pt x="42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Freeform 33"/>
              <p:cNvSpPr>
                <a:spLocks/>
              </p:cNvSpPr>
              <p:nvPr/>
            </p:nvSpPr>
            <p:spPr bwMode="auto">
              <a:xfrm>
                <a:off x="3064" y="1869"/>
                <a:ext cx="615" cy="805"/>
              </a:xfrm>
              <a:custGeom>
                <a:avLst/>
                <a:gdLst>
                  <a:gd name="T0" fmla="*/ 855 w 431"/>
                  <a:gd name="T1" fmla="*/ 0 h 564"/>
                  <a:gd name="T2" fmla="*/ 168 w 431"/>
                  <a:gd name="T3" fmla="*/ 414 h 564"/>
                  <a:gd name="T4" fmla="*/ 629 w 431"/>
                  <a:gd name="T5" fmla="*/ 1149 h 564"/>
                  <a:gd name="T6" fmla="*/ 639 w 431"/>
                  <a:gd name="T7" fmla="*/ 1149 h 564"/>
                  <a:gd name="T8" fmla="*/ 558 w 431"/>
                  <a:gd name="T9" fmla="*/ 901 h 564"/>
                  <a:gd name="T10" fmla="*/ 445 w 431"/>
                  <a:gd name="T11" fmla="*/ 852 h 564"/>
                  <a:gd name="T12" fmla="*/ 415 w 431"/>
                  <a:gd name="T13" fmla="*/ 749 h 564"/>
                  <a:gd name="T14" fmla="*/ 432 w 431"/>
                  <a:gd name="T15" fmla="*/ 657 h 564"/>
                  <a:gd name="T16" fmla="*/ 878 w 431"/>
                  <a:gd name="T17" fmla="*/ 0 h 564"/>
                  <a:gd name="T18" fmla="*/ 855 w 431"/>
                  <a:gd name="T19" fmla="*/ 0 h 5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1" h="564">
                    <a:moveTo>
                      <a:pt x="420" y="0"/>
                    </a:moveTo>
                    <a:cubicBezTo>
                      <a:pt x="368" y="0"/>
                      <a:pt x="155" y="12"/>
                      <a:pt x="83" y="203"/>
                    </a:cubicBezTo>
                    <a:cubicBezTo>
                      <a:pt x="0" y="420"/>
                      <a:pt x="163" y="553"/>
                      <a:pt x="309" y="564"/>
                    </a:cubicBezTo>
                    <a:cubicBezTo>
                      <a:pt x="311" y="564"/>
                      <a:pt x="313" y="564"/>
                      <a:pt x="314" y="564"/>
                    </a:cubicBezTo>
                    <a:cubicBezTo>
                      <a:pt x="359" y="564"/>
                      <a:pt x="320" y="514"/>
                      <a:pt x="274" y="442"/>
                    </a:cubicBezTo>
                    <a:cubicBezTo>
                      <a:pt x="250" y="440"/>
                      <a:pt x="230" y="432"/>
                      <a:pt x="219" y="418"/>
                    </a:cubicBezTo>
                    <a:cubicBezTo>
                      <a:pt x="208" y="405"/>
                      <a:pt x="204" y="388"/>
                      <a:pt x="204" y="368"/>
                    </a:cubicBezTo>
                    <a:cubicBezTo>
                      <a:pt x="204" y="354"/>
                      <a:pt x="206" y="338"/>
                      <a:pt x="212" y="322"/>
                    </a:cubicBezTo>
                    <a:cubicBezTo>
                      <a:pt x="170" y="208"/>
                      <a:pt x="185" y="80"/>
                      <a:pt x="431" y="0"/>
                    </a:cubicBezTo>
                    <a:cubicBezTo>
                      <a:pt x="431" y="0"/>
                      <a:pt x="427" y="0"/>
                      <a:pt x="42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Freeform 34"/>
              <p:cNvSpPr>
                <a:spLocks/>
              </p:cNvSpPr>
              <p:nvPr/>
            </p:nvSpPr>
            <p:spPr bwMode="auto">
              <a:xfrm>
                <a:off x="3341" y="2337"/>
                <a:ext cx="111" cy="157"/>
              </a:xfrm>
              <a:custGeom>
                <a:avLst/>
                <a:gdLst>
                  <a:gd name="T0" fmla="*/ 40 w 78"/>
                  <a:gd name="T1" fmla="*/ 0 h 110"/>
                  <a:gd name="T2" fmla="*/ 28 w 78"/>
                  <a:gd name="T3" fmla="*/ 81 h 110"/>
                  <a:gd name="T4" fmla="*/ 57 w 78"/>
                  <a:gd name="T5" fmla="*/ 177 h 110"/>
                  <a:gd name="T6" fmla="*/ 158 w 78"/>
                  <a:gd name="T7" fmla="*/ 224 h 110"/>
                  <a:gd name="T8" fmla="*/ 154 w 78"/>
                  <a:gd name="T9" fmla="*/ 218 h 110"/>
                  <a:gd name="T10" fmla="*/ 40 w 78"/>
                  <a:gd name="T11" fmla="*/ 13 h 110"/>
                  <a:gd name="T12" fmla="*/ 40 w 78"/>
                  <a:gd name="T13" fmla="*/ 13 h 110"/>
                  <a:gd name="T14" fmla="*/ 40 w 78"/>
                  <a:gd name="T15" fmla="*/ 13 h 110"/>
                  <a:gd name="T16" fmla="*/ 148 w 78"/>
                  <a:gd name="T17" fmla="*/ 208 h 110"/>
                  <a:gd name="T18" fmla="*/ 40 w 78"/>
                  <a:gd name="T19" fmla="*/ 0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110">
                    <a:moveTo>
                      <a:pt x="20" y="0"/>
                    </a:moveTo>
                    <a:cubicBezTo>
                      <a:pt x="16" y="14"/>
                      <a:pt x="14" y="28"/>
                      <a:pt x="14" y="40"/>
                    </a:cubicBezTo>
                    <a:cubicBezTo>
                      <a:pt x="14" y="59"/>
                      <a:pt x="18" y="75"/>
                      <a:pt x="28" y="87"/>
                    </a:cubicBezTo>
                    <a:cubicBezTo>
                      <a:pt x="38" y="100"/>
                      <a:pt x="55" y="108"/>
                      <a:pt x="78" y="110"/>
                    </a:cubicBezTo>
                    <a:cubicBezTo>
                      <a:pt x="77" y="109"/>
                      <a:pt x="77" y="108"/>
                      <a:pt x="76" y="107"/>
                    </a:cubicBezTo>
                    <a:cubicBezTo>
                      <a:pt x="34" y="103"/>
                      <a:pt x="0" y="79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7" y="48"/>
                      <a:pt x="22" y="91"/>
                      <a:pt x="73" y="102"/>
                    </a:cubicBezTo>
                    <a:cubicBezTo>
                      <a:pt x="54" y="71"/>
                      <a:pt x="34" y="36"/>
                      <a:pt x="20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2" name="Freeform 35"/>
              <p:cNvSpPr>
                <a:spLocks/>
              </p:cNvSpPr>
              <p:nvPr/>
            </p:nvSpPr>
            <p:spPr bwMode="auto">
              <a:xfrm>
                <a:off x="3355" y="2328"/>
                <a:ext cx="100" cy="172"/>
              </a:xfrm>
              <a:custGeom>
                <a:avLst/>
                <a:gdLst>
                  <a:gd name="T0" fmla="*/ 16 w 70"/>
                  <a:gd name="T1" fmla="*/ 0 h 120"/>
                  <a:gd name="T2" fmla="*/ 0 w 70"/>
                  <a:gd name="T3" fmla="*/ 95 h 120"/>
                  <a:gd name="T4" fmla="*/ 30 w 70"/>
                  <a:gd name="T5" fmla="*/ 198 h 120"/>
                  <a:gd name="T6" fmla="*/ 143 w 70"/>
                  <a:gd name="T7" fmla="*/ 247 h 120"/>
                  <a:gd name="T8" fmla="*/ 139 w 70"/>
                  <a:gd name="T9" fmla="*/ 238 h 120"/>
                  <a:gd name="T10" fmla="*/ 37 w 70"/>
                  <a:gd name="T11" fmla="*/ 191 h 120"/>
                  <a:gd name="T12" fmla="*/ 9 w 70"/>
                  <a:gd name="T13" fmla="*/ 95 h 120"/>
                  <a:gd name="T14" fmla="*/ 20 w 70"/>
                  <a:gd name="T15" fmla="*/ 13 h 120"/>
                  <a:gd name="T16" fmla="*/ 16 w 70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20">
                    <a:moveTo>
                      <a:pt x="8" y="0"/>
                    </a:moveTo>
                    <a:cubicBezTo>
                      <a:pt x="2" y="16"/>
                      <a:pt x="0" y="32"/>
                      <a:pt x="0" y="46"/>
                    </a:cubicBezTo>
                    <a:cubicBezTo>
                      <a:pt x="0" y="66"/>
                      <a:pt x="4" y="83"/>
                      <a:pt x="15" y="96"/>
                    </a:cubicBezTo>
                    <a:cubicBezTo>
                      <a:pt x="26" y="110"/>
                      <a:pt x="46" y="118"/>
                      <a:pt x="70" y="120"/>
                    </a:cubicBezTo>
                    <a:cubicBezTo>
                      <a:pt x="69" y="119"/>
                      <a:pt x="69" y="117"/>
                      <a:pt x="68" y="116"/>
                    </a:cubicBezTo>
                    <a:cubicBezTo>
                      <a:pt x="45" y="114"/>
                      <a:pt x="28" y="106"/>
                      <a:pt x="18" y="93"/>
                    </a:cubicBezTo>
                    <a:cubicBezTo>
                      <a:pt x="8" y="81"/>
                      <a:pt x="4" y="65"/>
                      <a:pt x="4" y="46"/>
                    </a:cubicBezTo>
                    <a:cubicBezTo>
                      <a:pt x="4" y="34"/>
                      <a:pt x="6" y="20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</a:path>
                </a:pathLst>
              </a:custGeom>
              <a:solidFill>
                <a:srgbClr val="5D585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3" name="Freeform 36"/>
              <p:cNvSpPr>
                <a:spLocks/>
              </p:cNvSpPr>
              <p:nvPr/>
            </p:nvSpPr>
            <p:spPr bwMode="auto">
              <a:xfrm>
                <a:off x="3341" y="2346"/>
                <a:ext cx="108" cy="144"/>
              </a:xfrm>
              <a:custGeom>
                <a:avLst/>
                <a:gdLst>
                  <a:gd name="T0" fmla="*/ 40 w 76"/>
                  <a:gd name="T1" fmla="*/ 0 h 101"/>
                  <a:gd name="T2" fmla="*/ 153 w 76"/>
                  <a:gd name="T3" fmla="*/ 205 h 101"/>
                  <a:gd name="T4" fmla="*/ 148 w 76"/>
                  <a:gd name="T5" fmla="*/ 195 h 101"/>
                  <a:gd name="T6" fmla="*/ 40 w 76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101">
                    <a:moveTo>
                      <a:pt x="20" y="0"/>
                    </a:moveTo>
                    <a:cubicBezTo>
                      <a:pt x="0" y="73"/>
                      <a:pt x="34" y="97"/>
                      <a:pt x="76" y="101"/>
                    </a:cubicBezTo>
                    <a:cubicBezTo>
                      <a:pt x="75" y="100"/>
                      <a:pt x="74" y="98"/>
                      <a:pt x="73" y="96"/>
                    </a:cubicBezTo>
                    <a:cubicBezTo>
                      <a:pt x="22" y="85"/>
                      <a:pt x="17" y="42"/>
                      <a:pt x="20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4" name="Oval 38"/>
              <p:cNvSpPr>
                <a:spLocks noChangeArrowheads="1"/>
              </p:cNvSpPr>
              <p:nvPr/>
            </p:nvSpPr>
            <p:spPr bwMode="auto">
              <a:xfrm>
                <a:off x="3329" y="2249"/>
                <a:ext cx="33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5" name="Oval 39"/>
              <p:cNvSpPr>
                <a:spLocks noChangeArrowheads="1"/>
              </p:cNvSpPr>
              <p:nvPr/>
            </p:nvSpPr>
            <p:spPr bwMode="auto">
              <a:xfrm>
                <a:off x="3398" y="240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5" name="Group 49"/>
            <p:cNvGrpSpPr>
              <a:grpSpLocks noChangeAspect="1"/>
            </p:cNvGrpSpPr>
            <p:nvPr/>
          </p:nvGrpSpPr>
          <p:grpSpPr bwMode="auto">
            <a:xfrm rot="16200000">
              <a:off x="1947898" y="2034554"/>
              <a:ext cx="540000" cy="512597"/>
              <a:chOff x="241" y="1779"/>
              <a:chExt cx="820" cy="778"/>
            </a:xfrm>
          </p:grpSpPr>
          <p:sp>
            <p:nvSpPr>
              <p:cNvPr id="710" name="Freeform 50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Freeform 51"/>
              <p:cNvSpPr>
                <a:spLocks/>
              </p:cNvSpPr>
              <p:nvPr/>
            </p:nvSpPr>
            <p:spPr bwMode="auto">
              <a:xfrm>
                <a:off x="453" y="1832"/>
                <a:ext cx="596" cy="709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Freeform 52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Freeform 53"/>
              <p:cNvSpPr>
                <a:spLocks/>
              </p:cNvSpPr>
              <p:nvPr/>
            </p:nvSpPr>
            <p:spPr bwMode="auto">
              <a:xfrm>
                <a:off x="503" y="1893"/>
                <a:ext cx="476" cy="576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Freeform 54"/>
              <p:cNvSpPr>
                <a:spLocks/>
              </p:cNvSpPr>
              <p:nvPr/>
            </p:nvSpPr>
            <p:spPr bwMode="auto">
              <a:xfrm>
                <a:off x="371" y="1861"/>
                <a:ext cx="390" cy="523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Freeform 55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Freeform 56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Freeform 57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Freeform 58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Freeform 59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Freeform 60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Freeform 61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Freeform 62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Freeform 63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Freeform 64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Freeform 65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Freeform 66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Freeform 67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Freeform 68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Freeform 69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Freeform 70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Freeform 71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72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73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74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Freeform 75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Freeform 76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Freeform 77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Freeform 78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Freeform 79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Freeform 80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Freeform 81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Freeform 82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Freeform 83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Freeform 84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Freeform 85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Freeform 86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Freeform 87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Freeform 88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Freeform 89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Freeform 90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Freeform 91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Freeform 92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93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94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95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96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97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98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99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100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101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102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103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104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105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106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107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108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Freeform 109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Freeform 110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111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112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113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114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115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116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117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118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119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120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121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122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123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124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125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126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127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Freeform 128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129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130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131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132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133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Freeform 134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Freeform 135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136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137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138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139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140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141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142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143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144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145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146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147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148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149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150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151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Freeform 152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Freeform 153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154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155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156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157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158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159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160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161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162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163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164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165"/>
              <p:cNvSpPr>
                <a:spLocks/>
              </p:cNvSpPr>
              <p:nvPr/>
            </p:nvSpPr>
            <p:spPr bwMode="auto">
              <a:xfrm>
                <a:off x="468" y="2395"/>
                <a:ext cx="28" cy="34"/>
              </a:xfrm>
              <a:custGeom>
                <a:avLst/>
                <a:gdLst>
                  <a:gd name="T0" fmla="*/ 25 w 11"/>
                  <a:gd name="T1" fmla="*/ 34 h 13"/>
                  <a:gd name="T2" fmla="*/ 59 w 11"/>
                  <a:gd name="T3" fmla="*/ 76 h 13"/>
                  <a:gd name="T4" fmla="*/ 25 w 11"/>
                  <a:gd name="T5" fmla="*/ 3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4" y="5"/>
                    </a:moveTo>
                    <a:cubicBezTo>
                      <a:pt x="0" y="8"/>
                      <a:pt x="7" y="13"/>
                      <a:pt x="9" y="11"/>
                    </a:cubicBezTo>
                    <a:cubicBezTo>
                      <a:pt x="11" y="8"/>
                      <a:pt x="8" y="0"/>
                      <a:pt x="4" y="5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166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167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Freeform 168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169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170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171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Freeform 172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Freeform 173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Freeform 174"/>
              <p:cNvSpPr>
                <a:spLocks/>
              </p:cNvSpPr>
              <p:nvPr/>
            </p:nvSpPr>
            <p:spPr bwMode="auto">
              <a:xfrm>
                <a:off x="811" y="2059"/>
                <a:ext cx="27" cy="37"/>
              </a:xfrm>
              <a:custGeom>
                <a:avLst/>
                <a:gdLst>
                  <a:gd name="T0" fmla="*/ 17 w 11"/>
                  <a:gd name="T1" fmla="*/ 42 h 14"/>
                  <a:gd name="T2" fmla="*/ 54 w 11"/>
                  <a:gd name="T3" fmla="*/ 77 h 14"/>
                  <a:gd name="T4" fmla="*/ 17 w 11"/>
                  <a:gd name="T5" fmla="*/ 4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3" y="6"/>
                    </a:moveTo>
                    <a:cubicBezTo>
                      <a:pt x="0" y="9"/>
                      <a:pt x="7" y="14"/>
                      <a:pt x="9" y="11"/>
                    </a:cubicBezTo>
                    <a:cubicBezTo>
                      <a:pt x="11" y="9"/>
                      <a:pt x="8" y="0"/>
                      <a:pt x="3" y="6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Freeform 175"/>
              <p:cNvSpPr>
                <a:spLocks/>
              </p:cNvSpPr>
              <p:nvPr/>
            </p:nvSpPr>
            <p:spPr bwMode="auto">
              <a:xfrm>
                <a:off x="321" y="2195"/>
                <a:ext cx="27" cy="32"/>
              </a:xfrm>
              <a:custGeom>
                <a:avLst/>
                <a:gdLst>
                  <a:gd name="T0" fmla="*/ 29 w 11"/>
                  <a:gd name="T1" fmla="*/ 72 h 12"/>
                  <a:gd name="T2" fmla="*/ 25 w 11"/>
                  <a:gd name="T3" fmla="*/ 13 h 12"/>
                  <a:gd name="T4" fmla="*/ 29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Freeform 176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Freeform 177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Freeform 178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Freeform 179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Freeform 180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Freeform 181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Freeform 182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Freeform 183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Freeform 184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5" name="Freeform 185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Freeform 186"/>
              <p:cNvSpPr>
                <a:spLocks/>
              </p:cNvSpPr>
              <p:nvPr/>
            </p:nvSpPr>
            <p:spPr bwMode="auto">
              <a:xfrm>
                <a:off x="751" y="1816"/>
                <a:ext cx="30" cy="32"/>
              </a:xfrm>
              <a:custGeom>
                <a:avLst/>
                <a:gdLst>
                  <a:gd name="T0" fmla="*/ 38 w 12"/>
                  <a:gd name="T1" fmla="*/ 72 h 12"/>
                  <a:gd name="T2" fmla="*/ 25 w 12"/>
                  <a:gd name="T3" fmla="*/ 13 h 12"/>
                  <a:gd name="T4" fmla="*/ 38 w 12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2" y="6"/>
                      <a:pt x="6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Freeform 187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Freeform 188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Freeform 189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Freeform 190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Freeform 191"/>
              <p:cNvSpPr>
                <a:spLocks/>
              </p:cNvSpPr>
              <p:nvPr/>
            </p:nvSpPr>
            <p:spPr bwMode="auto">
              <a:xfrm>
                <a:off x="788" y="2453"/>
                <a:ext cx="28" cy="32"/>
              </a:xfrm>
              <a:custGeom>
                <a:avLst/>
                <a:gdLst>
                  <a:gd name="T0" fmla="*/ 33 w 11"/>
                  <a:gd name="T1" fmla="*/ 72 h 12"/>
                  <a:gd name="T2" fmla="*/ 25 w 11"/>
                  <a:gd name="T3" fmla="*/ 13 h 12"/>
                  <a:gd name="T4" fmla="*/ 33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Freeform 192"/>
              <p:cNvSpPr>
                <a:spLocks/>
              </p:cNvSpPr>
              <p:nvPr/>
            </p:nvSpPr>
            <p:spPr bwMode="auto">
              <a:xfrm>
                <a:off x="373" y="1976"/>
                <a:ext cx="108" cy="240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Freeform 193"/>
              <p:cNvSpPr>
                <a:spLocks/>
              </p:cNvSpPr>
              <p:nvPr/>
            </p:nvSpPr>
            <p:spPr bwMode="auto">
              <a:xfrm>
                <a:off x="291" y="1792"/>
                <a:ext cx="600" cy="709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FF6FC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Freeform 194"/>
              <p:cNvSpPr>
                <a:spLocks/>
              </p:cNvSpPr>
              <p:nvPr/>
            </p:nvSpPr>
            <p:spPr bwMode="auto">
              <a:xfrm>
                <a:off x="241" y="1792"/>
                <a:ext cx="417" cy="549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Freeform 195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Freeform 196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Freeform 197"/>
              <p:cNvSpPr>
                <a:spLocks/>
              </p:cNvSpPr>
              <p:nvPr/>
            </p:nvSpPr>
            <p:spPr bwMode="auto">
              <a:xfrm>
                <a:off x="461" y="1877"/>
                <a:ext cx="72" cy="80"/>
              </a:xfrm>
              <a:custGeom>
                <a:avLst/>
                <a:gdLst>
                  <a:gd name="T0" fmla="*/ 5 w 29"/>
                  <a:gd name="T1" fmla="*/ 120 h 30"/>
                  <a:gd name="T2" fmla="*/ 79 w 29"/>
                  <a:gd name="T3" fmla="*/ 8 h 30"/>
                  <a:gd name="T4" fmla="*/ 174 w 29"/>
                  <a:gd name="T5" fmla="*/ 93 h 30"/>
                  <a:gd name="T6" fmla="*/ 99 w 29"/>
                  <a:gd name="T7" fmla="*/ 205 h 30"/>
                  <a:gd name="T8" fmla="*/ 5 w 29"/>
                  <a:gd name="T9" fmla="*/ 1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6"/>
                      <a:pt x="28" y="13"/>
                    </a:cubicBezTo>
                    <a:cubicBezTo>
                      <a:pt x="29" y="21"/>
                      <a:pt x="24" y="28"/>
                      <a:pt x="16" y="29"/>
                    </a:cubicBezTo>
                    <a:cubicBezTo>
                      <a:pt x="9" y="30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Freeform 198"/>
              <p:cNvSpPr>
                <a:spLocks/>
              </p:cNvSpPr>
              <p:nvPr/>
            </p:nvSpPr>
            <p:spPr bwMode="auto">
              <a:xfrm>
                <a:off x="533" y="1867"/>
                <a:ext cx="28" cy="29"/>
              </a:xfrm>
              <a:custGeom>
                <a:avLst/>
                <a:gdLst>
                  <a:gd name="T0" fmla="*/ 8 w 11"/>
                  <a:gd name="T1" fmla="*/ 42 h 11"/>
                  <a:gd name="T2" fmla="*/ 33 w 11"/>
                  <a:gd name="T3" fmla="*/ 8 h 11"/>
                  <a:gd name="T4" fmla="*/ 71 w 11"/>
                  <a:gd name="T5" fmla="*/ 34 h 11"/>
                  <a:gd name="T6" fmla="*/ 38 w 11"/>
                  <a:gd name="T7" fmla="*/ 69 h 11"/>
                  <a:gd name="T8" fmla="*/ 8 w 11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6"/>
                    </a:moveTo>
                    <a:cubicBezTo>
                      <a:pt x="0" y="3"/>
                      <a:pt x="2" y="1"/>
                      <a:pt x="5" y="1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4" y="11"/>
                      <a:pt x="1" y="9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Freeform 199"/>
              <p:cNvSpPr>
                <a:spLocks/>
              </p:cNvSpPr>
              <p:nvPr/>
            </p:nvSpPr>
            <p:spPr bwMode="auto">
              <a:xfrm>
                <a:off x="436" y="1947"/>
                <a:ext cx="25" cy="29"/>
              </a:xfrm>
              <a:custGeom>
                <a:avLst/>
                <a:gdLst>
                  <a:gd name="T0" fmla="*/ 0 w 10"/>
                  <a:gd name="T1" fmla="*/ 42 h 11"/>
                  <a:gd name="T2" fmla="*/ 25 w 10"/>
                  <a:gd name="T3" fmla="*/ 0 h 11"/>
                  <a:gd name="T4" fmla="*/ 63 w 10"/>
                  <a:gd name="T5" fmla="*/ 34 h 11"/>
                  <a:gd name="T6" fmla="*/ 38 w 10"/>
                  <a:gd name="T7" fmla="*/ 69 h 11"/>
                  <a:gd name="T8" fmla="*/ 0 w 10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3"/>
                      <a:pt x="2" y="1"/>
                      <a:pt x="4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7"/>
                      <a:pt x="8" y="10"/>
                      <a:pt x="6" y="10"/>
                    </a:cubicBezTo>
                    <a:cubicBezTo>
                      <a:pt x="3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Group 40"/>
            <p:cNvGrpSpPr>
              <a:grpSpLocks noChangeAspect="1"/>
            </p:cNvGrpSpPr>
            <p:nvPr/>
          </p:nvGrpSpPr>
          <p:grpSpPr bwMode="auto">
            <a:xfrm>
              <a:off x="6079454" y="626539"/>
              <a:ext cx="540000" cy="515179"/>
              <a:chOff x="930" y="1787"/>
              <a:chExt cx="979" cy="934"/>
            </a:xfrm>
          </p:grpSpPr>
          <p:sp>
            <p:nvSpPr>
              <p:cNvPr id="456" name="Freeform 41"/>
              <p:cNvSpPr>
                <a:spLocks/>
              </p:cNvSpPr>
              <p:nvPr/>
            </p:nvSpPr>
            <p:spPr bwMode="auto">
              <a:xfrm>
                <a:off x="957" y="1804"/>
                <a:ext cx="952" cy="914"/>
              </a:xfrm>
              <a:custGeom>
                <a:avLst/>
                <a:gdLst>
                  <a:gd name="T0" fmla="*/ 162 w 569"/>
                  <a:gd name="T1" fmla="*/ 199 h 546"/>
                  <a:gd name="T2" fmla="*/ 278 w 569"/>
                  <a:gd name="T3" fmla="*/ 437 h 546"/>
                  <a:gd name="T4" fmla="*/ 176 w 569"/>
                  <a:gd name="T5" fmla="*/ 424 h 546"/>
                  <a:gd name="T6" fmla="*/ 107 w 569"/>
                  <a:gd name="T7" fmla="*/ 398 h 546"/>
                  <a:gd name="T8" fmla="*/ 199 w 569"/>
                  <a:gd name="T9" fmla="*/ 541 h 546"/>
                  <a:gd name="T10" fmla="*/ 167 w 569"/>
                  <a:gd name="T11" fmla="*/ 665 h 546"/>
                  <a:gd name="T12" fmla="*/ 90 w 569"/>
                  <a:gd name="T13" fmla="*/ 732 h 546"/>
                  <a:gd name="T14" fmla="*/ 151 w 569"/>
                  <a:gd name="T15" fmla="*/ 787 h 546"/>
                  <a:gd name="T16" fmla="*/ 100 w 569"/>
                  <a:gd name="T17" fmla="*/ 832 h 546"/>
                  <a:gd name="T18" fmla="*/ 146 w 569"/>
                  <a:gd name="T19" fmla="*/ 869 h 546"/>
                  <a:gd name="T20" fmla="*/ 149 w 569"/>
                  <a:gd name="T21" fmla="*/ 969 h 546"/>
                  <a:gd name="T22" fmla="*/ 13 w 569"/>
                  <a:gd name="T23" fmla="*/ 1110 h 546"/>
                  <a:gd name="T24" fmla="*/ 79 w 569"/>
                  <a:gd name="T25" fmla="*/ 1098 h 546"/>
                  <a:gd name="T26" fmla="*/ 162 w 569"/>
                  <a:gd name="T27" fmla="*/ 1098 h 546"/>
                  <a:gd name="T28" fmla="*/ 283 w 569"/>
                  <a:gd name="T29" fmla="*/ 1317 h 546"/>
                  <a:gd name="T30" fmla="*/ 333 w 569"/>
                  <a:gd name="T31" fmla="*/ 1388 h 546"/>
                  <a:gd name="T32" fmla="*/ 338 w 569"/>
                  <a:gd name="T33" fmla="*/ 1497 h 546"/>
                  <a:gd name="T34" fmla="*/ 378 w 569"/>
                  <a:gd name="T35" fmla="*/ 1463 h 546"/>
                  <a:gd name="T36" fmla="*/ 428 w 569"/>
                  <a:gd name="T37" fmla="*/ 1426 h 546"/>
                  <a:gd name="T38" fmla="*/ 442 w 569"/>
                  <a:gd name="T39" fmla="*/ 1468 h 546"/>
                  <a:gd name="T40" fmla="*/ 465 w 569"/>
                  <a:gd name="T41" fmla="*/ 1463 h 546"/>
                  <a:gd name="T42" fmla="*/ 495 w 569"/>
                  <a:gd name="T43" fmla="*/ 1456 h 546"/>
                  <a:gd name="T44" fmla="*/ 669 w 569"/>
                  <a:gd name="T45" fmla="*/ 1497 h 546"/>
                  <a:gd name="T46" fmla="*/ 736 w 569"/>
                  <a:gd name="T47" fmla="*/ 1530 h 546"/>
                  <a:gd name="T48" fmla="*/ 765 w 569"/>
                  <a:gd name="T49" fmla="*/ 1502 h 546"/>
                  <a:gd name="T50" fmla="*/ 1006 w 569"/>
                  <a:gd name="T51" fmla="*/ 1483 h 546"/>
                  <a:gd name="T52" fmla="*/ 1049 w 569"/>
                  <a:gd name="T53" fmla="*/ 1502 h 546"/>
                  <a:gd name="T54" fmla="*/ 1089 w 569"/>
                  <a:gd name="T55" fmla="*/ 1522 h 546"/>
                  <a:gd name="T56" fmla="*/ 1134 w 569"/>
                  <a:gd name="T57" fmla="*/ 1456 h 546"/>
                  <a:gd name="T58" fmla="*/ 1178 w 569"/>
                  <a:gd name="T59" fmla="*/ 1463 h 546"/>
                  <a:gd name="T60" fmla="*/ 1210 w 569"/>
                  <a:gd name="T61" fmla="*/ 1471 h 546"/>
                  <a:gd name="T62" fmla="*/ 1255 w 569"/>
                  <a:gd name="T63" fmla="*/ 1393 h 546"/>
                  <a:gd name="T64" fmla="*/ 1347 w 569"/>
                  <a:gd name="T65" fmla="*/ 1363 h 546"/>
                  <a:gd name="T66" fmla="*/ 1467 w 569"/>
                  <a:gd name="T67" fmla="*/ 1396 h 546"/>
                  <a:gd name="T68" fmla="*/ 1434 w 569"/>
                  <a:gd name="T69" fmla="*/ 1227 h 546"/>
                  <a:gd name="T70" fmla="*/ 1529 w 569"/>
                  <a:gd name="T71" fmla="*/ 932 h 546"/>
                  <a:gd name="T72" fmla="*/ 1588 w 569"/>
                  <a:gd name="T73" fmla="*/ 849 h 546"/>
                  <a:gd name="T74" fmla="*/ 1514 w 569"/>
                  <a:gd name="T75" fmla="*/ 815 h 546"/>
                  <a:gd name="T76" fmla="*/ 1506 w 569"/>
                  <a:gd name="T77" fmla="*/ 715 h 546"/>
                  <a:gd name="T78" fmla="*/ 1559 w 569"/>
                  <a:gd name="T79" fmla="*/ 656 h 546"/>
                  <a:gd name="T80" fmla="*/ 1518 w 569"/>
                  <a:gd name="T81" fmla="*/ 648 h 546"/>
                  <a:gd name="T82" fmla="*/ 1452 w 569"/>
                  <a:gd name="T83" fmla="*/ 631 h 546"/>
                  <a:gd name="T84" fmla="*/ 1452 w 569"/>
                  <a:gd name="T85" fmla="*/ 502 h 546"/>
                  <a:gd name="T86" fmla="*/ 1514 w 569"/>
                  <a:gd name="T87" fmla="*/ 378 h 546"/>
                  <a:gd name="T88" fmla="*/ 1444 w 569"/>
                  <a:gd name="T89" fmla="*/ 403 h 546"/>
                  <a:gd name="T90" fmla="*/ 1352 w 569"/>
                  <a:gd name="T91" fmla="*/ 425 h 546"/>
                  <a:gd name="T92" fmla="*/ 1198 w 569"/>
                  <a:gd name="T93" fmla="*/ 323 h 546"/>
                  <a:gd name="T94" fmla="*/ 1151 w 569"/>
                  <a:gd name="T95" fmla="*/ 271 h 546"/>
                  <a:gd name="T96" fmla="*/ 1128 w 569"/>
                  <a:gd name="T97" fmla="*/ 271 h 546"/>
                  <a:gd name="T98" fmla="*/ 1114 w 569"/>
                  <a:gd name="T99" fmla="*/ 266 h 546"/>
                  <a:gd name="T100" fmla="*/ 1094 w 569"/>
                  <a:gd name="T101" fmla="*/ 204 h 546"/>
                  <a:gd name="T102" fmla="*/ 1057 w 569"/>
                  <a:gd name="T103" fmla="*/ 213 h 546"/>
                  <a:gd name="T104" fmla="*/ 1031 w 569"/>
                  <a:gd name="T105" fmla="*/ 221 h 546"/>
                  <a:gd name="T106" fmla="*/ 912 w 569"/>
                  <a:gd name="T107" fmla="*/ 149 h 546"/>
                  <a:gd name="T108" fmla="*/ 857 w 569"/>
                  <a:gd name="T109" fmla="*/ 62 h 546"/>
                  <a:gd name="T110" fmla="*/ 786 w 569"/>
                  <a:gd name="T111" fmla="*/ 196 h 546"/>
                  <a:gd name="T112" fmla="*/ 666 w 569"/>
                  <a:gd name="T113" fmla="*/ 219 h 546"/>
                  <a:gd name="T114" fmla="*/ 557 w 569"/>
                  <a:gd name="T115" fmla="*/ 221 h 546"/>
                  <a:gd name="T116" fmla="*/ 492 w 569"/>
                  <a:gd name="T117" fmla="*/ 199 h 546"/>
                  <a:gd name="T118" fmla="*/ 458 w 569"/>
                  <a:gd name="T119" fmla="*/ 278 h 546"/>
                  <a:gd name="T120" fmla="*/ 338 w 569"/>
                  <a:gd name="T121" fmla="*/ 320 h 546"/>
                  <a:gd name="T122" fmla="*/ 162 w 569"/>
                  <a:gd name="T123" fmla="*/ 199 h 5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9" h="546">
                    <a:moveTo>
                      <a:pt x="58" y="71"/>
                    </a:moveTo>
                    <a:cubicBezTo>
                      <a:pt x="50" y="78"/>
                      <a:pt x="114" y="135"/>
                      <a:pt x="99" y="156"/>
                    </a:cubicBezTo>
                    <a:cubicBezTo>
                      <a:pt x="90" y="167"/>
                      <a:pt x="76" y="159"/>
                      <a:pt x="63" y="151"/>
                    </a:cubicBezTo>
                    <a:cubicBezTo>
                      <a:pt x="52" y="144"/>
                      <a:pt x="43" y="138"/>
                      <a:pt x="38" y="142"/>
                    </a:cubicBezTo>
                    <a:cubicBezTo>
                      <a:pt x="28" y="152"/>
                      <a:pt x="79" y="169"/>
                      <a:pt x="71" y="193"/>
                    </a:cubicBezTo>
                    <a:cubicBezTo>
                      <a:pt x="64" y="216"/>
                      <a:pt x="62" y="225"/>
                      <a:pt x="60" y="237"/>
                    </a:cubicBezTo>
                    <a:cubicBezTo>
                      <a:pt x="55" y="260"/>
                      <a:pt x="34" y="248"/>
                      <a:pt x="32" y="261"/>
                    </a:cubicBezTo>
                    <a:cubicBezTo>
                      <a:pt x="30" y="269"/>
                      <a:pt x="55" y="267"/>
                      <a:pt x="54" y="281"/>
                    </a:cubicBezTo>
                    <a:cubicBezTo>
                      <a:pt x="53" y="288"/>
                      <a:pt x="40" y="286"/>
                      <a:pt x="36" y="297"/>
                    </a:cubicBezTo>
                    <a:cubicBezTo>
                      <a:pt x="35" y="301"/>
                      <a:pt x="50" y="295"/>
                      <a:pt x="52" y="310"/>
                    </a:cubicBezTo>
                    <a:cubicBezTo>
                      <a:pt x="55" y="325"/>
                      <a:pt x="62" y="341"/>
                      <a:pt x="53" y="346"/>
                    </a:cubicBezTo>
                    <a:cubicBezTo>
                      <a:pt x="45" y="351"/>
                      <a:pt x="0" y="383"/>
                      <a:pt x="5" y="396"/>
                    </a:cubicBezTo>
                    <a:cubicBezTo>
                      <a:pt x="7" y="402"/>
                      <a:pt x="17" y="397"/>
                      <a:pt x="28" y="392"/>
                    </a:cubicBezTo>
                    <a:cubicBezTo>
                      <a:pt x="41" y="387"/>
                      <a:pt x="55" y="381"/>
                      <a:pt x="58" y="392"/>
                    </a:cubicBezTo>
                    <a:cubicBezTo>
                      <a:pt x="64" y="412"/>
                      <a:pt x="82" y="451"/>
                      <a:pt x="101" y="470"/>
                    </a:cubicBezTo>
                    <a:cubicBezTo>
                      <a:pt x="120" y="488"/>
                      <a:pt x="112" y="490"/>
                      <a:pt x="119" y="495"/>
                    </a:cubicBezTo>
                    <a:cubicBezTo>
                      <a:pt x="126" y="501"/>
                      <a:pt x="114" y="529"/>
                      <a:pt x="121" y="534"/>
                    </a:cubicBezTo>
                    <a:cubicBezTo>
                      <a:pt x="124" y="537"/>
                      <a:pt x="129" y="529"/>
                      <a:pt x="135" y="522"/>
                    </a:cubicBezTo>
                    <a:cubicBezTo>
                      <a:pt x="141" y="514"/>
                      <a:pt x="147" y="507"/>
                      <a:pt x="153" y="509"/>
                    </a:cubicBezTo>
                    <a:cubicBezTo>
                      <a:pt x="164" y="515"/>
                      <a:pt x="151" y="522"/>
                      <a:pt x="158" y="524"/>
                    </a:cubicBezTo>
                    <a:cubicBezTo>
                      <a:pt x="161" y="525"/>
                      <a:pt x="163" y="524"/>
                      <a:pt x="166" y="522"/>
                    </a:cubicBezTo>
                    <a:cubicBezTo>
                      <a:pt x="169" y="520"/>
                      <a:pt x="172" y="518"/>
                      <a:pt x="177" y="520"/>
                    </a:cubicBezTo>
                    <a:cubicBezTo>
                      <a:pt x="187" y="522"/>
                      <a:pt x="216" y="536"/>
                      <a:pt x="239" y="534"/>
                    </a:cubicBezTo>
                    <a:cubicBezTo>
                      <a:pt x="262" y="531"/>
                      <a:pt x="253" y="546"/>
                      <a:pt x="263" y="546"/>
                    </a:cubicBezTo>
                    <a:cubicBezTo>
                      <a:pt x="272" y="546"/>
                      <a:pt x="264" y="537"/>
                      <a:pt x="273" y="536"/>
                    </a:cubicBezTo>
                    <a:cubicBezTo>
                      <a:pt x="282" y="534"/>
                      <a:pt x="343" y="533"/>
                      <a:pt x="359" y="529"/>
                    </a:cubicBezTo>
                    <a:cubicBezTo>
                      <a:pt x="367" y="527"/>
                      <a:pt x="371" y="531"/>
                      <a:pt x="375" y="536"/>
                    </a:cubicBezTo>
                    <a:cubicBezTo>
                      <a:pt x="379" y="540"/>
                      <a:pt x="383" y="544"/>
                      <a:pt x="389" y="543"/>
                    </a:cubicBezTo>
                    <a:cubicBezTo>
                      <a:pt x="401" y="542"/>
                      <a:pt x="396" y="525"/>
                      <a:pt x="405" y="520"/>
                    </a:cubicBezTo>
                    <a:cubicBezTo>
                      <a:pt x="410" y="517"/>
                      <a:pt x="416" y="519"/>
                      <a:pt x="421" y="522"/>
                    </a:cubicBezTo>
                    <a:cubicBezTo>
                      <a:pt x="425" y="524"/>
                      <a:pt x="429" y="527"/>
                      <a:pt x="432" y="525"/>
                    </a:cubicBezTo>
                    <a:cubicBezTo>
                      <a:pt x="438" y="523"/>
                      <a:pt x="434" y="504"/>
                      <a:pt x="448" y="497"/>
                    </a:cubicBezTo>
                    <a:cubicBezTo>
                      <a:pt x="461" y="490"/>
                      <a:pt x="469" y="479"/>
                      <a:pt x="481" y="486"/>
                    </a:cubicBezTo>
                    <a:cubicBezTo>
                      <a:pt x="494" y="492"/>
                      <a:pt x="518" y="504"/>
                      <a:pt x="524" y="498"/>
                    </a:cubicBezTo>
                    <a:cubicBezTo>
                      <a:pt x="531" y="492"/>
                      <a:pt x="503" y="460"/>
                      <a:pt x="512" y="438"/>
                    </a:cubicBezTo>
                    <a:cubicBezTo>
                      <a:pt x="521" y="417"/>
                      <a:pt x="544" y="357"/>
                      <a:pt x="546" y="333"/>
                    </a:cubicBezTo>
                    <a:cubicBezTo>
                      <a:pt x="549" y="309"/>
                      <a:pt x="569" y="315"/>
                      <a:pt x="567" y="303"/>
                    </a:cubicBezTo>
                    <a:cubicBezTo>
                      <a:pt x="565" y="292"/>
                      <a:pt x="544" y="303"/>
                      <a:pt x="541" y="291"/>
                    </a:cubicBezTo>
                    <a:cubicBezTo>
                      <a:pt x="538" y="278"/>
                      <a:pt x="529" y="264"/>
                      <a:pt x="538" y="255"/>
                    </a:cubicBezTo>
                    <a:cubicBezTo>
                      <a:pt x="546" y="247"/>
                      <a:pt x="558" y="242"/>
                      <a:pt x="557" y="234"/>
                    </a:cubicBezTo>
                    <a:cubicBezTo>
                      <a:pt x="556" y="231"/>
                      <a:pt x="550" y="231"/>
                      <a:pt x="542" y="231"/>
                    </a:cubicBezTo>
                    <a:cubicBezTo>
                      <a:pt x="532" y="232"/>
                      <a:pt x="521" y="232"/>
                      <a:pt x="519" y="225"/>
                    </a:cubicBezTo>
                    <a:cubicBezTo>
                      <a:pt x="517" y="212"/>
                      <a:pt x="513" y="192"/>
                      <a:pt x="519" y="179"/>
                    </a:cubicBezTo>
                    <a:cubicBezTo>
                      <a:pt x="524" y="166"/>
                      <a:pt x="549" y="141"/>
                      <a:pt x="541" y="135"/>
                    </a:cubicBezTo>
                    <a:cubicBezTo>
                      <a:pt x="537" y="132"/>
                      <a:pt x="527" y="138"/>
                      <a:pt x="516" y="144"/>
                    </a:cubicBezTo>
                    <a:cubicBezTo>
                      <a:pt x="504" y="151"/>
                      <a:pt x="491" y="157"/>
                      <a:pt x="483" y="152"/>
                    </a:cubicBezTo>
                    <a:cubicBezTo>
                      <a:pt x="469" y="143"/>
                      <a:pt x="438" y="120"/>
                      <a:pt x="428" y="115"/>
                    </a:cubicBezTo>
                    <a:cubicBezTo>
                      <a:pt x="417" y="109"/>
                      <a:pt x="419" y="102"/>
                      <a:pt x="411" y="97"/>
                    </a:cubicBezTo>
                    <a:cubicBezTo>
                      <a:pt x="407" y="95"/>
                      <a:pt x="405" y="96"/>
                      <a:pt x="403" y="97"/>
                    </a:cubicBezTo>
                    <a:cubicBezTo>
                      <a:pt x="402" y="97"/>
                      <a:pt x="400" y="98"/>
                      <a:pt x="398" y="95"/>
                    </a:cubicBezTo>
                    <a:cubicBezTo>
                      <a:pt x="393" y="90"/>
                      <a:pt x="401" y="76"/>
                      <a:pt x="391" y="73"/>
                    </a:cubicBezTo>
                    <a:cubicBezTo>
                      <a:pt x="385" y="71"/>
                      <a:pt x="382" y="74"/>
                      <a:pt x="378" y="76"/>
                    </a:cubicBezTo>
                    <a:cubicBezTo>
                      <a:pt x="376" y="78"/>
                      <a:pt x="373" y="80"/>
                      <a:pt x="368" y="79"/>
                    </a:cubicBezTo>
                    <a:cubicBezTo>
                      <a:pt x="358" y="79"/>
                      <a:pt x="330" y="77"/>
                      <a:pt x="326" y="53"/>
                    </a:cubicBezTo>
                    <a:cubicBezTo>
                      <a:pt x="322" y="29"/>
                      <a:pt x="312" y="0"/>
                      <a:pt x="306" y="22"/>
                    </a:cubicBezTo>
                    <a:cubicBezTo>
                      <a:pt x="300" y="44"/>
                      <a:pt x="293" y="68"/>
                      <a:pt x="281" y="70"/>
                    </a:cubicBezTo>
                    <a:cubicBezTo>
                      <a:pt x="269" y="72"/>
                      <a:pt x="254" y="72"/>
                      <a:pt x="238" y="78"/>
                    </a:cubicBezTo>
                    <a:cubicBezTo>
                      <a:pt x="222" y="85"/>
                      <a:pt x="212" y="88"/>
                      <a:pt x="199" y="79"/>
                    </a:cubicBezTo>
                    <a:cubicBezTo>
                      <a:pt x="186" y="71"/>
                      <a:pt x="183" y="69"/>
                      <a:pt x="176" y="71"/>
                    </a:cubicBezTo>
                    <a:cubicBezTo>
                      <a:pt x="169" y="74"/>
                      <a:pt x="172" y="91"/>
                      <a:pt x="164" y="99"/>
                    </a:cubicBezTo>
                    <a:cubicBezTo>
                      <a:pt x="156" y="106"/>
                      <a:pt x="134" y="122"/>
                      <a:pt x="121" y="114"/>
                    </a:cubicBezTo>
                    <a:cubicBezTo>
                      <a:pt x="107" y="106"/>
                      <a:pt x="67" y="64"/>
                      <a:pt x="58" y="7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42"/>
              <p:cNvSpPr>
                <a:spLocks/>
              </p:cNvSpPr>
              <p:nvPr/>
            </p:nvSpPr>
            <p:spPr bwMode="auto">
              <a:xfrm>
                <a:off x="960" y="1824"/>
                <a:ext cx="949" cy="897"/>
              </a:xfrm>
              <a:custGeom>
                <a:avLst/>
                <a:gdLst>
                  <a:gd name="T0" fmla="*/ 266 w 567"/>
                  <a:gd name="T1" fmla="*/ 398 h 536"/>
                  <a:gd name="T2" fmla="*/ 99 w 567"/>
                  <a:gd name="T3" fmla="*/ 387 h 536"/>
                  <a:gd name="T4" fmla="*/ 107 w 567"/>
                  <a:gd name="T5" fmla="*/ 669 h 536"/>
                  <a:gd name="T6" fmla="*/ 141 w 567"/>
                  <a:gd name="T7" fmla="*/ 751 h 536"/>
                  <a:gd name="T8" fmla="*/ 99 w 567"/>
                  <a:gd name="T9" fmla="*/ 807 h 536"/>
                  <a:gd name="T10" fmla="*/ 64 w 567"/>
                  <a:gd name="T11" fmla="*/ 989 h 536"/>
                  <a:gd name="T12" fmla="*/ 92 w 567"/>
                  <a:gd name="T13" fmla="*/ 1064 h 536"/>
                  <a:gd name="T14" fmla="*/ 321 w 567"/>
                  <a:gd name="T15" fmla="*/ 1359 h 536"/>
                  <a:gd name="T16" fmla="*/ 328 w 567"/>
                  <a:gd name="T17" fmla="*/ 1468 h 536"/>
                  <a:gd name="T18" fmla="*/ 428 w 567"/>
                  <a:gd name="T19" fmla="*/ 1402 h 536"/>
                  <a:gd name="T20" fmla="*/ 465 w 567"/>
                  <a:gd name="T21" fmla="*/ 1431 h 536"/>
                  <a:gd name="T22" fmla="*/ 706 w 567"/>
                  <a:gd name="T23" fmla="*/ 1479 h 536"/>
                  <a:gd name="T24" fmla="*/ 753 w 567"/>
                  <a:gd name="T25" fmla="*/ 1473 h 536"/>
                  <a:gd name="T26" fmla="*/ 1061 w 567"/>
                  <a:gd name="T27" fmla="*/ 1489 h 536"/>
                  <a:gd name="T28" fmla="*/ 1143 w 567"/>
                  <a:gd name="T29" fmla="*/ 1422 h 536"/>
                  <a:gd name="T30" fmla="*/ 1252 w 567"/>
                  <a:gd name="T31" fmla="*/ 1364 h 536"/>
                  <a:gd name="T32" fmla="*/ 1465 w 567"/>
                  <a:gd name="T33" fmla="*/ 1327 h 536"/>
                  <a:gd name="T34" fmla="*/ 1580 w 567"/>
                  <a:gd name="T35" fmla="*/ 835 h 536"/>
                  <a:gd name="T36" fmla="*/ 1505 w 567"/>
                  <a:gd name="T37" fmla="*/ 740 h 536"/>
                  <a:gd name="T38" fmla="*/ 1543 w 567"/>
                  <a:gd name="T39" fmla="*/ 611 h 536"/>
                  <a:gd name="T40" fmla="*/ 1490 w 567"/>
                  <a:gd name="T41" fmla="*/ 415 h 536"/>
                  <a:gd name="T42" fmla="*/ 1352 w 567"/>
                  <a:gd name="T43" fmla="*/ 390 h 536"/>
                  <a:gd name="T44" fmla="*/ 1115 w 567"/>
                  <a:gd name="T45" fmla="*/ 233 h 536"/>
                  <a:gd name="T46" fmla="*/ 1061 w 567"/>
                  <a:gd name="T47" fmla="*/ 167 h 536"/>
                  <a:gd name="T48" fmla="*/ 894 w 567"/>
                  <a:gd name="T49" fmla="*/ 38 h 536"/>
                  <a:gd name="T50" fmla="*/ 802 w 567"/>
                  <a:gd name="T51" fmla="*/ 142 h 536"/>
                  <a:gd name="T52" fmla="*/ 477 w 567"/>
                  <a:gd name="T53" fmla="*/ 166 h 536"/>
                  <a:gd name="T54" fmla="*/ 228 w 567"/>
                  <a:gd name="T55" fmla="*/ 192 h 536"/>
                  <a:gd name="T56" fmla="*/ 166 w 567"/>
                  <a:gd name="T57" fmla="*/ 167 h 536"/>
                  <a:gd name="T58" fmla="*/ 470 w 567"/>
                  <a:gd name="T59" fmla="*/ 224 h 536"/>
                  <a:gd name="T60" fmla="*/ 661 w 567"/>
                  <a:gd name="T61" fmla="*/ 191 h 536"/>
                  <a:gd name="T62" fmla="*/ 869 w 567"/>
                  <a:gd name="T63" fmla="*/ 13 h 536"/>
                  <a:gd name="T64" fmla="*/ 1028 w 567"/>
                  <a:gd name="T65" fmla="*/ 192 h 536"/>
                  <a:gd name="T66" fmla="*/ 1098 w 567"/>
                  <a:gd name="T67" fmla="*/ 228 h 536"/>
                  <a:gd name="T68" fmla="*/ 1190 w 567"/>
                  <a:gd name="T69" fmla="*/ 291 h 536"/>
                  <a:gd name="T70" fmla="*/ 1506 w 567"/>
                  <a:gd name="T71" fmla="*/ 350 h 536"/>
                  <a:gd name="T72" fmla="*/ 1471 w 567"/>
                  <a:gd name="T73" fmla="*/ 619 h 536"/>
                  <a:gd name="T74" fmla="*/ 1525 w 567"/>
                  <a:gd name="T75" fmla="*/ 656 h 536"/>
                  <a:gd name="T76" fmla="*/ 1572 w 567"/>
                  <a:gd name="T77" fmla="*/ 810 h 536"/>
                  <a:gd name="T78" fmla="*/ 1423 w 567"/>
                  <a:gd name="T79" fmla="*/ 1193 h 536"/>
                  <a:gd name="T80" fmla="*/ 1344 w 567"/>
                  <a:gd name="T81" fmla="*/ 1322 h 536"/>
                  <a:gd name="T82" fmla="*/ 1198 w 567"/>
                  <a:gd name="T83" fmla="*/ 1434 h 536"/>
                  <a:gd name="T84" fmla="*/ 1081 w 567"/>
                  <a:gd name="T85" fmla="*/ 1481 h 536"/>
                  <a:gd name="T86" fmla="*/ 835 w 567"/>
                  <a:gd name="T87" fmla="*/ 1456 h 536"/>
                  <a:gd name="T88" fmla="*/ 731 w 567"/>
                  <a:gd name="T89" fmla="*/ 1489 h 536"/>
                  <a:gd name="T90" fmla="*/ 557 w 567"/>
                  <a:gd name="T91" fmla="*/ 1439 h 536"/>
                  <a:gd name="T92" fmla="*/ 437 w 567"/>
                  <a:gd name="T93" fmla="*/ 1428 h 536"/>
                  <a:gd name="T94" fmla="*/ 437 w 567"/>
                  <a:gd name="T95" fmla="*/ 1397 h 536"/>
                  <a:gd name="T96" fmla="*/ 336 w 567"/>
                  <a:gd name="T97" fmla="*/ 1459 h 536"/>
                  <a:gd name="T98" fmla="*/ 321 w 567"/>
                  <a:gd name="T99" fmla="*/ 1342 h 536"/>
                  <a:gd name="T100" fmla="*/ 20 w 567"/>
                  <a:gd name="T101" fmla="*/ 1076 h 536"/>
                  <a:gd name="T102" fmla="*/ 159 w 567"/>
                  <a:gd name="T103" fmla="*/ 910 h 536"/>
                  <a:gd name="T104" fmla="*/ 99 w 567"/>
                  <a:gd name="T105" fmla="*/ 798 h 536"/>
                  <a:gd name="T106" fmla="*/ 99 w 567"/>
                  <a:gd name="T107" fmla="*/ 798 h 536"/>
                  <a:gd name="T108" fmla="*/ 134 w 567"/>
                  <a:gd name="T109" fmla="*/ 773 h 536"/>
                  <a:gd name="T110" fmla="*/ 87 w 567"/>
                  <a:gd name="T111" fmla="*/ 698 h 536"/>
                  <a:gd name="T112" fmla="*/ 184 w 567"/>
                  <a:gd name="T113" fmla="*/ 450 h 536"/>
                  <a:gd name="T114" fmla="*/ 184 w 567"/>
                  <a:gd name="T115" fmla="*/ 403 h 536"/>
                  <a:gd name="T116" fmla="*/ 162 w 567"/>
                  <a:gd name="T117" fmla="*/ 171 h 536"/>
                  <a:gd name="T118" fmla="*/ 162 w 567"/>
                  <a:gd name="T119" fmla="*/ 171 h 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67" h="536">
                    <a:moveTo>
                      <a:pt x="56" y="59"/>
                    </a:moveTo>
                    <a:cubicBezTo>
                      <a:pt x="55" y="58"/>
                      <a:pt x="55" y="58"/>
                      <a:pt x="55" y="58"/>
                    </a:cubicBezTo>
                    <a:cubicBezTo>
                      <a:pt x="54" y="58"/>
                      <a:pt x="54" y="60"/>
                      <a:pt x="54" y="61"/>
                    </a:cubicBezTo>
                    <a:cubicBezTo>
                      <a:pt x="54" y="63"/>
                      <a:pt x="55" y="65"/>
                      <a:pt x="56" y="67"/>
                    </a:cubicBezTo>
                    <a:cubicBezTo>
                      <a:pt x="58" y="71"/>
                      <a:pt x="62" y="76"/>
                      <a:pt x="66" y="82"/>
                    </a:cubicBezTo>
                    <a:cubicBezTo>
                      <a:pt x="72" y="91"/>
                      <a:pt x="80" y="101"/>
                      <a:pt x="87" y="110"/>
                    </a:cubicBezTo>
                    <a:cubicBezTo>
                      <a:pt x="93" y="120"/>
                      <a:pt x="97" y="129"/>
                      <a:pt x="97" y="136"/>
                    </a:cubicBezTo>
                    <a:cubicBezTo>
                      <a:pt x="97" y="138"/>
                      <a:pt x="97" y="141"/>
                      <a:pt x="95" y="142"/>
                    </a:cubicBezTo>
                    <a:cubicBezTo>
                      <a:pt x="93" y="146"/>
                      <a:pt x="90" y="147"/>
                      <a:pt x="86" y="147"/>
                    </a:cubicBezTo>
                    <a:cubicBezTo>
                      <a:pt x="83" y="147"/>
                      <a:pt x="79" y="146"/>
                      <a:pt x="75" y="144"/>
                    </a:cubicBezTo>
                    <a:cubicBezTo>
                      <a:pt x="69" y="141"/>
                      <a:pt x="62" y="137"/>
                      <a:pt x="56" y="133"/>
                    </a:cubicBezTo>
                    <a:cubicBezTo>
                      <a:pt x="53" y="132"/>
                      <a:pt x="50" y="130"/>
                      <a:pt x="48" y="129"/>
                    </a:cubicBezTo>
                    <a:cubicBezTo>
                      <a:pt x="45" y="128"/>
                      <a:pt x="42" y="127"/>
                      <a:pt x="40" y="127"/>
                    </a:cubicBezTo>
                    <a:cubicBezTo>
                      <a:pt x="38" y="127"/>
                      <a:pt x="36" y="127"/>
                      <a:pt x="35" y="129"/>
                    </a:cubicBezTo>
                    <a:cubicBezTo>
                      <a:pt x="33" y="130"/>
                      <a:pt x="33" y="131"/>
                      <a:pt x="33" y="133"/>
                    </a:cubicBezTo>
                    <a:cubicBezTo>
                      <a:pt x="33" y="135"/>
                      <a:pt x="33" y="136"/>
                      <a:pt x="35" y="138"/>
                    </a:cubicBezTo>
                    <a:cubicBezTo>
                      <a:pt x="36" y="140"/>
                      <a:pt x="40" y="143"/>
                      <a:pt x="43" y="146"/>
                    </a:cubicBezTo>
                    <a:cubicBezTo>
                      <a:pt x="48" y="150"/>
                      <a:pt x="55" y="155"/>
                      <a:pt x="60" y="160"/>
                    </a:cubicBezTo>
                    <a:cubicBezTo>
                      <a:pt x="62" y="162"/>
                      <a:pt x="64" y="165"/>
                      <a:pt x="66" y="168"/>
                    </a:cubicBezTo>
                    <a:cubicBezTo>
                      <a:pt x="67" y="170"/>
                      <a:pt x="68" y="173"/>
                      <a:pt x="68" y="176"/>
                    </a:cubicBezTo>
                    <a:cubicBezTo>
                      <a:pt x="68" y="177"/>
                      <a:pt x="68" y="179"/>
                      <a:pt x="67" y="180"/>
                    </a:cubicBezTo>
                    <a:cubicBezTo>
                      <a:pt x="60" y="204"/>
                      <a:pt x="58" y="212"/>
                      <a:pt x="56" y="224"/>
                    </a:cubicBezTo>
                    <a:cubicBezTo>
                      <a:pt x="55" y="230"/>
                      <a:pt x="53" y="233"/>
                      <a:pt x="50" y="235"/>
                    </a:cubicBezTo>
                    <a:cubicBezTo>
                      <a:pt x="47" y="238"/>
                      <a:pt x="42" y="239"/>
                      <a:pt x="38" y="239"/>
                    </a:cubicBezTo>
                    <a:cubicBezTo>
                      <a:pt x="36" y="240"/>
                      <a:pt x="34" y="241"/>
                      <a:pt x="32" y="242"/>
                    </a:cubicBezTo>
                    <a:cubicBezTo>
                      <a:pt x="30" y="243"/>
                      <a:pt x="28" y="245"/>
                      <a:pt x="28" y="248"/>
                    </a:cubicBezTo>
                    <a:cubicBezTo>
                      <a:pt x="28" y="249"/>
                      <a:pt x="27" y="249"/>
                      <a:pt x="27" y="249"/>
                    </a:cubicBezTo>
                    <a:cubicBezTo>
                      <a:pt x="27" y="251"/>
                      <a:pt x="28" y="252"/>
                      <a:pt x="29" y="253"/>
                    </a:cubicBezTo>
                    <a:cubicBezTo>
                      <a:pt x="30" y="255"/>
                      <a:pt x="33" y="256"/>
                      <a:pt x="35" y="257"/>
                    </a:cubicBezTo>
                    <a:cubicBezTo>
                      <a:pt x="38" y="258"/>
                      <a:pt x="42" y="259"/>
                      <a:pt x="45" y="261"/>
                    </a:cubicBezTo>
                    <a:cubicBezTo>
                      <a:pt x="47" y="262"/>
                      <a:pt x="48" y="263"/>
                      <a:pt x="49" y="264"/>
                    </a:cubicBezTo>
                    <a:cubicBezTo>
                      <a:pt x="50" y="265"/>
                      <a:pt x="50" y="266"/>
                      <a:pt x="50" y="268"/>
                    </a:cubicBezTo>
                    <a:cubicBezTo>
                      <a:pt x="50" y="269"/>
                      <a:pt x="50" y="269"/>
                      <a:pt x="50" y="269"/>
                    </a:cubicBezTo>
                    <a:cubicBezTo>
                      <a:pt x="50" y="269"/>
                      <a:pt x="50" y="270"/>
                      <a:pt x="50" y="270"/>
                    </a:cubicBezTo>
                    <a:cubicBezTo>
                      <a:pt x="49" y="271"/>
                      <a:pt x="48" y="271"/>
                      <a:pt x="47" y="272"/>
                    </a:cubicBezTo>
                    <a:cubicBezTo>
                      <a:pt x="45" y="273"/>
                      <a:pt x="42" y="274"/>
                      <a:pt x="39" y="276"/>
                    </a:cubicBezTo>
                    <a:cubicBezTo>
                      <a:pt x="36" y="278"/>
                      <a:pt x="34" y="280"/>
                      <a:pt x="32" y="284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6"/>
                      <a:pt x="32" y="287"/>
                      <a:pt x="33" y="287"/>
                    </a:cubicBezTo>
                    <a:cubicBezTo>
                      <a:pt x="33" y="288"/>
                      <a:pt x="34" y="288"/>
                      <a:pt x="35" y="288"/>
                    </a:cubicBezTo>
                    <a:cubicBezTo>
                      <a:pt x="36" y="289"/>
                      <a:pt x="37" y="289"/>
                      <a:pt x="38" y="289"/>
                    </a:cubicBezTo>
                    <a:cubicBezTo>
                      <a:pt x="40" y="289"/>
                      <a:pt x="42" y="290"/>
                      <a:pt x="44" y="291"/>
                    </a:cubicBezTo>
                    <a:cubicBezTo>
                      <a:pt x="46" y="292"/>
                      <a:pt x="47" y="294"/>
                      <a:pt x="48" y="298"/>
                    </a:cubicBezTo>
                    <a:cubicBezTo>
                      <a:pt x="49" y="303"/>
                      <a:pt x="50" y="308"/>
                      <a:pt x="51" y="313"/>
                    </a:cubicBezTo>
                    <a:cubicBezTo>
                      <a:pt x="52" y="317"/>
                      <a:pt x="53" y="321"/>
                      <a:pt x="53" y="325"/>
                    </a:cubicBezTo>
                    <a:cubicBezTo>
                      <a:pt x="53" y="327"/>
                      <a:pt x="53" y="328"/>
                      <a:pt x="53" y="329"/>
                    </a:cubicBezTo>
                    <a:cubicBezTo>
                      <a:pt x="52" y="330"/>
                      <a:pt x="51" y="331"/>
                      <a:pt x="50" y="332"/>
                    </a:cubicBezTo>
                    <a:cubicBezTo>
                      <a:pt x="46" y="334"/>
                      <a:pt x="34" y="343"/>
                      <a:pt x="23" y="353"/>
                    </a:cubicBezTo>
                    <a:cubicBezTo>
                      <a:pt x="17" y="358"/>
                      <a:pt x="11" y="363"/>
                      <a:pt x="7" y="368"/>
                    </a:cubicBezTo>
                    <a:cubicBezTo>
                      <a:pt x="5" y="370"/>
                      <a:pt x="4" y="373"/>
                      <a:pt x="2" y="375"/>
                    </a:cubicBezTo>
                    <a:cubicBezTo>
                      <a:pt x="1" y="377"/>
                      <a:pt x="0" y="379"/>
                      <a:pt x="0" y="382"/>
                    </a:cubicBezTo>
                    <a:cubicBezTo>
                      <a:pt x="0" y="382"/>
                      <a:pt x="1" y="383"/>
                      <a:pt x="1" y="384"/>
                    </a:cubicBezTo>
                    <a:cubicBezTo>
                      <a:pt x="1" y="386"/>
                      <a:pt x="2" y="387"/>
                      <a:pt x="3" y="387"/>
                    </a:cubicBezTo>
                    <a:cubicBezTo>
                      <a:pt x="5" y="388"/>
                      <a:pt x="6" y="388"/>
                      <a:pt x="7" y="388"/>
                    </a:cubicBezTo>
                    <a:cubicBezTo>
                      <a:pt x="10" y="388"/>
                      <a:pt x="13" y="387"/>
                      <a:pt x="16" y="386"/>
                    </a:cubicBezTo>
                    <a:cubicBezTo>
                      <a:pt x="22" y="384"/>
                      <a:pt x="27" y="382"/>
                      <a:pt x="33" y="380"/>
                    </a:cubicBezTo>
                    <a:cubicBezTo>
                      <a:pt x="38" y="377"/>
                      <a:pt x="44" y="376"/>
                      <a:pt x="47" y="376"/>
                    </a:cubicBezTo>
                    <a:cubicBezTo>
                      <a:pt x="49" y="376"/>
                      <a:pt x="51" y="376"/>
                      <a:pt x="52" y="377"/>
                    </a:cubicBezTo>
                    <a:cubicBezTo>
                      <a:pt x="53" y="377"/>
                      <a:pt x="53" y="378"/>
                      <a:pt x="54" y="380"/>
                    </a:cubicBezTo>
                    <a:cubicBezTo>
                      <a:pt x="60" y="400"/>
                      <a:pt x="78" y="440"/>
                      <a:pt x="97" y="459"/>
                    </a:cubicBezTo>
                    <a:cubicBezTo>
                      <a:pt x="102" y="464"/>
                      <a:pt x="105" y="467"/>
                      <a:pt x="107" y="470"/>
                    </a:cubicBezTo>
                    <a:cubicBezTo>
                      <a:pt x="110" y="474"/>
                      <a:pt x="110" y="476"/>
                      <a:pt x="111" y="478"/>
                    </a:cubicBezTo>
                    <a:cubicBezTo>
                      <a:pt x="111" y="479"/>
                      <a:pt x="112" y="480"/>
                      <a:pt x="112" y="481"/>
                    </a:cubicBezTo>
                    <a:cubicBezTo>
                      <a:pt x="113" y="483"/>
                      <a:pt x="114" y="484"/>
                      <a:pt x="115" y="485"/>
                    </a:cubicBezTo>
                    <a:cubicBezTo>
                      <a:pt x="116" y="485"/>
                      <a:pt x="116" y="486"/>
                      <a:pt x="116" y="487"/>
                    </a:cubicBezTo>
                    <a:cubicBezTo>
                      <a:pt x="117" y="488"/>
                      <a:pt x="117" y="489"/>
                      <a:pt x="117" y="491"/>
                    </a:cubicBezTo>
                    <a:cubicBezTo>
                      <a:pt x="117" y="494"/>
                      <a:pt x="116" y="499"/>
                      <a:pt x="116" y="503"/>
                    </a:cubicBezTo>
                    <a:cubicBezTo>
                      <a:pt x="115" y="507"/>
                      <a:pt x="114" y="512"/>
                      <a:pt x="114" y="515"/>
                    </a:cubicBezTo>
                    <a:cubicBezTo>
                      <a:pt x="114" y="517"/>
                      <a:pt x="114" y="519"/>
                      <a:pt x="115" y="520"/>
                    </a:cubicBezTo>
                    <a:cubicBezTo>
                      <a:pt x="115" y="522"/>
                      <a:pt x="116" y="523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8" y="525"/>
                      <a:pt x="119" y="525"/>
                      <a:pt x="120" y="525"/>
                    </a:cubicBezTo>
                    <a:cubicBezTo>
                      <a:pt x="122" y="525"/>
                      <a:pt x="123" y="524"/>
                      <a:pt x="124" y="523"/>
                    </a:cubicBezTo>
                    <a:cubicBezTo>
                      <a:pt x="126" y="522"/>
                      <a:pt x="128" y="520"/>
                      <a:pt x="130" y="517"/>
                    </a:cubicBezTo>
                    <a:cubicBezTo>
                      <a:pt x="133" y="513"/>
                      <a:pt x="136" y="508"/>
                      <a:pt x="140" y="505"/>
                    </a:cubicBezTo>
                    <a:cubicBezTo>
                      <a:pt x="141" y="503"/>
                      <a:pt x="143" y="501"/>
                      <a:pt x="144" y="500"/>
                    </a:cubicBezTo>
                    <a:cubicBezTo>
                      <a:pt x="146" y="499"/>
                      <a:pt x="147" y="499"/>
                      <a:pt x="148" y="499"/>
                    </a:cubicBezTo>
                    <a:cubicBezTo>
                      <a:pt x="149" y="499"/>
                      <a:pt x="149" y="499"/>
                      <a:pt x="150" y="499"/>
                    </a:cubicBezTo>
                    <a:cubicBezTo>
                      <a:pt x="152" y="500"/>
                      <a:pt x="152" y="501"/>
                      <a:pt x="153" y="501"/>
                    </a:cubicBezTo>
                    <a:cubicBezTo>
                      <a:pt x="153" y="502"/>
                      <a:pt x="154" y="503"/>
                      <a:pt x="154" y="503"/>
                    </a:cubicBezTo>
                    <a:cubicBezTo>
                      <a:pt x="154" y="504"/>
                      <a:pt x="153" y="505"/>
                      <a:pt x="153" y="506"/>
                    </a:cubicBezTo>
                    <a:cubicBezTo>
                      <a:pt x="152" y="507"/>
                      <a:pt x="152" y="508"/>
                      <a:pt x="152" y="510"/>
                    </a:cubicBezTo>
                    <a:cubicBezTo>
                      <a:pt x="152" y="511"/>
                      <a:pt x="152" y="512"/>
                      <a:pt x="153" y="512"/>
                    </a:cubicBezTo>
                    <a:cubicBezTo>
                      <a:pt x="153" y="513"/>
                      <a:pt x="154" y="514"/>
                      <a:pt x="155" y="514"/>
                    </a:cubicBezTo>
                    <a:cubicBezTo>
                      <a:pt x="156" y="514"/>
                      <a:pt x="157" y="515"/>
                      <a:pt x="158" y="515"/>
                    </a:cubicBezTo>
                    <a:cubicBezTo>
                      <a:pt x="159" y="515"/>
                      <a:pt x="161" y="514"/>
                      <a:pt x="162" y="514"/>
                    </a:cubicBezTo>
                    <a:cubicBezTo>
                      <a:pt x="163" y="513"/>
                      <a:pt x="165" y="512"/>
                      <a:pt x="166" y="511"/>
                    </a:cubicBezTo>
                    <a:cubicBezTo>
                      <a:pt x="168" y="510"/>
                      <a:pt x="169" y="509"/>
                      <a:pt x="172" y="509"/>
                    </a:cubicBezTo>
                    <a:cubicBezTo>
                      <a:pt x="172" y="509"/>
                      <a:pt x="173" y="509"/>
                      <a:pt x="174" y="510"/>
                    </a:cubicBezTo>
                    <a:cubicBezTo>
                      <a:pt x="179" y="511"/>
                      <a:pt x="187" y="514"/>
                      <a:pt x="198" y="518"/>
                    </a:cubicBezTo>
                    <a:cubicBezTo>
                      <a:pt x="208" y="521"/>
                      <a:pt x="220" y="524"/>
                      <a:pt x="231" y="524"/>
                    </a:cubicBezTo>
                    <a:cubicBezTo>
                      <a:pt x="233" y="524"/>
                      <a:pt x="235" y="524"/>
                      <a:pt x="237" y="524"/>
                    </a:cubicBezTo>
                    <a:cubicBezTo>
                      <a:pt x="239" y="524"/>
                      <a:pt x="241" y="523"/>
                      <a:pt x="242" y="523"/>
                    </a:cubicBezTo>
                    <a:cubicBezTo>
                      <a:pt x="246" y="523"/>
                      <a:pt x="248" y="524"/>
                      <a:pt x="250" y="525"/>
                    </a:cubicBezTo>
                    <a:cubicBezTo>
                      <a:pt x="251" y="526"/>
                      <a:pt x="251" y="527"/>
                      <a:pt x="252" y="528"/>
                    </a:cubicBezTo>
                    <a:cubicBezTo>
                      <a:pt x="253" y="529"/>
                      <a:pt x="253" y="531"/>
                      <a:pt x="254" y="533"/>
                    </a:cubicBezTo>
                    <a:cubicBezTo>
                      <a:pt x="255" y="533"/>
                      <a:pt x="256" y="534"/>
                      <a:pt x="257" y="535"/>
                    </a:cubicBezTo>
                    <a:cubicBezTo>
                      <a:pt x="258" y="536"/>
                      <a:pt x="259" y="536"/>
                      <a:pt x="261" y="536"/>
                    </a:cubicBezTo>
                    <a:cubicBezTo>
                      <a:pt x="262" y="536"/>
                      <a:pt x="263" y="536"/>
                      <a:pt x="264" y="535"/>
                    </a:cubicBezTo>
                    <a:cubicBezTo>
                      <a:pt x="265" y="535"/>
                      <a:pt x="266" y="535"/>
                      <a:pt x="266" y="534"/>
                    </a:cubicBezTo>
                    <a:cubicBezTo>
                      <a:pt x="267" y="533"/>
                      <a:pt x="268" y="532"/>
                      <a:pt x="268" y="531"/>
                    </a:cubicBezTo>
                    <a:cubicBezTo>
                      <a:pt x="268" y="529"/>
                      <a:pt x="268" y="528"/>
                      <a:pt x="268" y="527"/>
                    </a:cubicBezTo>
                    <a:cubicBezTo>
                      <a:pt x="269" y="526"/>
                      <a:pt x="269" y="526"/>
                      <a:pt x="269" y="526"/>
                    </a:cubicBezTo>
                    <a:cubicBezTo>
                      <a:pt x="269" y="526"/>
                      <a:pt x="270" y="526"/>
                      <a:pt x="271" y="526"/>
                    </a:cubicBezTo>
                    <a:cubicBezTo>
                      <a:pt x="273" y="525"/>
                      <a:pt x="279" y="525"/>
                      <a:pt x="286" y="525"/>
                    </a:cubicBezTo>
                    <a:cubicBezTo>
                      <a:pt x="297" y="524"/>
                      <a:pt x="312" y="523"/>
                      <a:pt x="325" y="522"/>
                    </a:cubicBezTo>
                    <a:cubicBezTo>
                      <a:pt x="339" y="521"/>
                      <a:pt x="351" y="520"/>
                      <a:pt x="357" y="519"/>
                    </a:cubicBezTo>
                    <a:cubicBezTo>
                      <a:pt x="358" y="518"/>
                      <a:pt x="359" y="518"/>
                      <a:pt x="360" y="518"/>
                    </a:cubicBezTo>
                    <a:cubicBezTo>
                      <a:pt x="363" y="518"/>
                      <a:pt x="365" y="519"/>
                      <a:pt x="367" y="520"/>
                    </a:cubicBezTo>
                    <a:cubicBezTo>
                      <a:pt x="369" y="522"/>
                      <a:pt x="372" y="525"/>
                      <a:pt x="375" y="528"/>
                    </a:cubicBezTo>
                    <a:cubicBezTo>
                      <a:pt x="376" y="529"/>
                      <a:pt x="377" y="531"/>
                      <a:pt x="379" y="532"/>
                    </a:cubicBezTo>
                    <a:cubicBezTo>
                      <a:pt x="381" y="533"/>
                      <a:pt x="383" y="533"/>
                      <a:pt x="386" y="533"/>
                    </a:cubicBezTo>
                    <a:cubicBezTo>
                      <a:pt x="386" y="533"/>
                      <a:pt x="386" y="533"/>
                      <a:pt x="387" y="533"/>
                    </a:cubicBezTo>
                    <a:cubicBezTo>
                      <a:pt x="387" y="533"/>
                      <a:pt x="387" y="533"/>
                      <a:pt x="387" y="533"/>
                    </a:cubicBezTo>
                    <a:cubicBezTo>
                      <a:pt x="391" y="533"/>
                      <a:pt x="393" y="531"/>
                      <a:pt x="395" y="529"/>
                    </a:cubicBezTo>
                    <a:cubicBezTo>
                      <a:pt x="398" y="526"/>
                      <a:pt x="398" y="522"/>
                      <a:pt x="399" y="518"/>
                    </a:cubicBezTo>
                    <a:cubicBezTo>
                      <a:pt x="400" y="516"/>
                      <a:pt x="401" y="514"/>
                      <a:pt x="401" y="513"/>
                    </a:cubicBezTo>
                    <a:cubicBezTo>
                      <a:pt x="402" y="511"/>
                      <a:pt x="403" y="510"/>
                      <a:pt x="404" y="509"/>
                    </a:cubicBezTo>
                    <a:cubicBezTo>
                      <a:pt x="406" y="509"/>
                      <a:pt x="407" y="508"/>
                      <a:pt x="408" y="508"/>
                    </a:cubicBezTo>
                    <a:cubicBezTo>
                      <a:pt x="411" y="508"/>
                      <a:pt x="414" y="510"/>
                      <a:pt x="418" y="512"/>
                    </a:cubicBezTo>
                    <a:cubicBezTo>
                      <a:pt x="419" y="513"/>
                      <a:pt x="421" y="514"/>
                      <a:pt x="423" y="514"/>
                    </a:cubicBezTo>
                    <a:cubicBezTo>
                      <a:pt x="424" y="515"/>
                      <a:pt x="426" y="516"/>
                      <a:pt x="428" y="516"/>
                    </a:cubicBezTo>
                    <a:cubicBezTo>
                      <a:pt x="429" y="516"/>
                      <a:pt x="430" y="516"/>
                      <a:pt x="430" y="515"/>
                    </a:cubicBezTo>
                    <a:cubicBezTo>
                      <a:pt x="432" y="515"/>
                      <a:pt x="433" y="514"/>
                      <a:pt x="433" y="513"/>
                    </a:cubicBezTo>
                    <a:cubicBezTo>
                      <a:pt x="434" y="511"/>
                      <a:pt x="435" y="509"/>
                      <a:pt x="436" y="507"/>
                    </a:cubicBezTo>
                    <a:cubicBezTo>
                      <a:pt x="436" y="503"/>
                      <a:pt x="437" y="499"/>
                      <a:pt x="439" y="496"/>
                    </a:cubicBezTo>
                    <a:cubicBezTo>
                      <a:pt x="440" y="492"/>
                      <a:pt x="443" y="489"/>
                      <a:pt x="447" y="487"/>
                    </a:cubicBezTo>
                    <a:cubicBezTo>
                      <a:pt x="452" y="484"/>
                      <a:pt x="457" y="481"/>
                      <a:pt x="461" y="478"/>
                    </a:cubicBezTo>
                    <a:cubicBezTo>
                      <a:pt x="465" y="476"/>
                      <a:pt x="469" y="474"/>
                      <a:pt x="472" y="474"/>
                    </a:cubicBezTo>
                    <a:cubicBezTo>
                      <a:pt x="474" y="474"/>
                      <a:pt x="476" y="474"/>
                      <a:pt x="479" y="476"/>
                    </a:cubicBezTo>
                    <a:cubicBezTo>
                      <a:pt x="483" y="478"/>
                      <a:pt x="490" y="482"/>
                      <a:pt x="497" y="485"/>
                    </a:cubicBezTo>
                    <a:cubicBezTo>
                      <a:pt x="504" y="487"/>
                      <a:pt x="511" y="490"/>
                      <a:pt x="517" y="490"/>
                    </a:cubicBezTo>
                    <a:cubicBezTo>
                      <a:pt x="519" y="490"/>
                      <a:pt x="522" y="489"/>
                      <a:pt x="524" y="487"/>
                    </a:cubicBezTo>
                    <a:cubicBezTo>
                      <a:pt x="525" y="486"/>
                      <a:pt x="525" y="485"/>
                      <a:pt x="525" y="483"/>
                    </a:cubicBezTo>
                    <a:cubicBezTo>
                      <a:pt x="525" y="480"/>
                      <a:pt x="524" y="477"/>
                      <a:pt x="523" y="474"/>
                    </a:cubicBezTo>
                    <a:cubicBezTo>
                      <a:pt x="521" y="469"/>
                      <a:pt x="517" y="462"/>
                      <a:pt x="515" y="456"/>
                    </a:cubicBezTo>
                    <a:cubicBezTo>
                      <a:pt x="512" y="449"/>
                      <a:pt x="510" y="442"/>
                      <a:pt x="510" y="436"/>
                    </a:cubicBezTo>
                    <a:cubicBezTo>
                      <a:pt x="510" y="433"/>
                      <a:pt x="510" y="430"/>
                      <a:pt x="511" y="427"/>
                    </a:cubicBezTo>
                    <a:cubicBezTo>
                      <a:pt x="516" y="416"/>
                      <a:pt x="524" y="396"/>
                      <a:pt x="531" y="375"/>
                    </a:cubicBezTo>
                    <a:cubicBezTo>
                      <a:pt x="538" y="355"/>
                      <a:pt x="545" y="334"/>
                      <a:pt x="546" y="321"/>
                    </a:cubicBezTo>
                    <a:cubicBezTo>
                      <a:pt x="547" y="316"/>
                      <a:pt x="548" y="312"/>
                      <a:pt x="550" y="309"/>
                    </a:cubicBezTo>
                    <a:cubicBezTo>
                      <a:pt x="553" y="305"/>
                      <a:pt x="556" y="303"/>
                      <a:pt x="560" y="302"/>
                    </a:cubicBezTo>
                    <a:cubicBezTo>
                      <a:pt x="561" y="301"/>
                      <a:pt x="563" y="300"/>
                      <a:pt x="564" y="298"/>
                    </a:cubicBezTo>
                    <a:cubicBezTo>
                      <a:pt x="566" y="297"/>
                      <a:pt x="567" y="295"/>
                      <a:pt x="567" y="293"/>
                    </a:cubicBezTo>
                    <a:cubicBezTo>
                      <a:pt x="567" y="292"/>
                      <a:pt x="567" y="292"/>
                      <a:pt x="567" y="291"/>
                    </a:cubicBezTo>
                    <a:cubicBezTo>
                      <a:pt x="566" y="289"/>
                      <a:pt x="566" y="288"/>
                      <a:pt x="565" y="287"/>
                    </a:cubicBezTo>
                    <a:cubicBezTo>
                      <a:pt x="563" y="285"/>
                      <a:pt x="560" y="284"/>
                      <a:pt x="558" y="284"/>
                    </a:cubicBezTo>
                    <a:cubicBezTo>
                      <a:pt x="554" y="283"/>
                      <a:pt x="550" y="284"/>
                      <a:pt x="547" y="283"/>
                    </a:cubicBezTo>
                    <a:cubicBezTo>
                      <a:pt x="545" y="283"/>
                      <a:pt x="544" y="282"/>
                      <a:pt x="543" y="282"/>
                    </a:cubicBezTo>
                    <a:cubicBezTo>
                      <a:pt x="542" y="281"/>
                      <a:pt x="541" y="280"/>
                      <a:pt x="541" y="278"/>
                    </a:cubicBezTo>
                    <a:cubicBezTo>
                      <a:pt x="540" y="274"/>
                      <a:pt x="538" y="269"/>
                      <a:pt x="537" y="264"/>
                    </a:cubicBezTo>
                    <a:cubicBezTo>
                      <a:pt x="535" y="260"/>
                      <a:pt x="534" y="256"/>
                      <a:pt x="534" y="252"/>
                    </a:cubicBezTo>
                    <a:cubicBezTo>
                      <a:pt x="534" y="249"/>
                      <a:pt x="535" y="247"/>
                      <a:pt x="537" y="245"/>
                    </a:cubicBezTo>
                    <a:cubicBezTo>
                      <a:pt x="541" y="241"/>
                      <a:pt x="546" y="238"/>
                      <a:pt x="550" y="235"/>
                    </a:cubicBezTo>
                    <a:cubicBezTo>
                      <a:pt x="552" y="233"/>
                      <a:pt x="553" y="231"/>
                      <a:pt x="555" y="230"/>
                    </a:cubicBezTo>
                    <a:cubicBezTo>
                      <a:pt x="556" y="228"/>
                      <a:pt x="557" y="226"/>
                      <a:pt x="557" y="223"/>
                    </a:cubicBezTo>
                    <a:cubicBezTo>
                      <a:pt x="557" y="223"/>
                      <a:pt x="557" y="222"/>
                      <a:pt x="557" y="222"/>
                    </a:cubicBezTo>
                    <a:cubicBezTo>
                      <a:pt x="557" y="221"/>
                      <a:pt x="556" y="220"/>
                      <a:pt x="555" y="219"/>
                    </a:cubicBezTo>
                    <a:cubicBezTo>
                      <a:pt x="554" y="218"/>
                      <a:pt x="553" y="218"/>
                      <a:pt x="551" y="218"/>
                    </a:cubicBezTo>
                    <a:cubicBezTo>
                      <a:pt x="549" y="217"/>
                      <a:pt x="547" y="217"/>
                      <a:pt x="545" y="217"/>
                    </a:cubicBezTo>
                    <a:cubicBezTo>
                      <a:pt x="542" y="217"/>
                      <a:pt x="538" y="217"/>
                      <a:pt x="534" y="217"/>
                    </a:cubicBezTo>
                    <a:cubicBezTo>
                      <a:pt x="530" y="217"/>
                      <a:pt x="526" y="217"/>
                      <a:pt x="524" y="216"/>
                    </a:cubicBezTo>
                    <a:cubicBezTo>
                      <a:pt x="522" y="216"/>
                      <a:pt x="521" y="215"/>
                      <a:pt x="521" y="215"/>
                    </a:cubicBezTo>
                    <a:cubicBezTo>
                      <a:pt x="520" y="214"/>
                      <a:pt x="519" y="213"/>
                      <a:pt x="519" y="212"/>
                    </a:cubicBezTo>
                    <a:cubicBezTo>
                      <a:pt x="518" y="204"/>
                      <a:pt x="516" y="194"/>
                      <a:pt x="516" y="184"/>
                    </a:cubicBezTo>
                    <a:cubicBezTo>
                      <a:pt x="516" y="178"/>
                      <a:pt x="516" y="173"/>
                      <a:pt x="518" y="168"/>
                    </a:cubicBezTo>
                    <a:cubicBezTo>
                      <a:pt x="521" y="163"/>
                      <a:pt x="527" y="155"/>
                      <a:pt x="532" y="148"/>
                    </a:cubicBezTo>
                    <a:cubicBezTo>
                      <a:pt x="535" y="144"/>
                      <a:pt x="537" y="140"/>
                      <a:pt x="539" y="137"/>
                    </a:cubicBezTo>
                    <a:cubicBezTo>
                      <a:pt x="541" y="133"/>
                      <a:pt x="543" y="130"/>
                      <a:pt x="543" y="127"/>
                    </a:cubicBezTo>
                    <a:cubicBezTo>
                      <a:pt x="543" y="125"/>
                      <a:pt x="542" y="123"/>
                      <a:pt x="540" y="121"/>
                    </a:cubicBezTo>
                    <a:cubicBezTo>
                      <a:pt x="539" y="121"/>
                      <a:pt x="538" y="120"/>
                      <a:pt x="536" y="120"/>
                    </a:cubicBezTo>
                    <a:cubicBezTo>
                      <a:pt x="533" y="120"/>
                      <a:pt x="530" y="122"/>
                      <a:pt x="526" y="124"/>
                    </a:cubicBezTo>
                    <a:cubicBezTo>
                      <a:pt x="520" y="126"/>
                      <a:pt x="513" y="131"/>
                      <a:pt x="506" y="134"/>
                    </a:cubicBezTo>
                    <a:cubicBezTo>
                      <a:pt x="500" y="138"/>
                      <a:pt x="493" y="140"/>
                      <a:pt x="488" y="140"/>
                    </a:cubicBezTo>
                    <a:cubicBezTo>
                      <a:pt x="486" y="140"/>
                      <a:pt x="484" y="140"/>
                      <a:pt x="483" y="139"/>
                    </a:cubicBezTo>
                    <a:cubicBezTo>
                      <a:pt x="475" y="134"/>
                      <a:pt x="464" y="126"/>
                      <a:pt x="453" y="118"/>
                    </a:cubicBezTo>
                    <a:cubicBezTo>
                      <a:pt x="442" y="111"/>
                      <a:pt x="432" y="104"/>
                      <a:pt x="427" y="101"/>
                    </a:cubicBezTo>
                    <a:cubicBezTo>
                      <a:pt x="422" y="98"/>
                      <a:pt x="420" y="95"/>
                      <a:pt x="418" y="92"/>
                    </a:cubicBezTo>
                    <a:cubicBezTo>
                      <a:pt x="417" y="89"/>
                      <a:pt x="415" y="86"/>
                      <a:pt x="410" y="84"/>
                    </a:cubicBezTo>
                    <a:cubicBezTo>
                      <a:pt x="408" y="82"/>
                      <a:pt x="406" y="82"/>
                      <a:pt x="404" y="82"/>
                    </a:cubicBezTo>
                    <a:cubicBezTo>
                      <a:pt x="403" y="82"/>
                      <a:pt x="401" y="82"/>
                      <a:pt x="401" y="83"/>
                    </a:cubicBezTo>
                    <a:cubicBezTo>
                      <a:pt x="400" y="83"/>
                      <a:pt x="399" y="83"/>
                      <a:pt x="399" y="83"/>
                    </a:cubicBezTo>
                    <a:cubicBezTo>
                      <a:pt x="398" y="83"/>
                      <a:pt x="398" y="83"/>
                      <a:pt x="398" y="83"/>
                    </a:cubicBezTo>
                    <a:cubicBezTo>
                      <a:pt x="398" y="83"/>
                      <a:pt x="398" y="83"/>
                      <a:pt x="397" y="82"/>
                    </a:cubicBezTo>
                    <a:cubicBezTo>
                      <a:pt x="397" y="82"/>
                      <a:pt x="396" y="81"/>
                      <a:pt x="396" y="80"/>
                    </a:cubicBezTo>
                    <a:cubicBezTo>
                      <a:pt x="396" y="79"/>
                      <a:pt x="396" y="78"/>
                      <a:pt x="396" y="77"/>
                    </a:cubicBezTo>
                    <a:cubicBezTo>
                      <a:pt x="396" y="75"/>
                      <a:pt x="396" y="73"/>
                      <a:pt x="396" y="70"/>
                    </a:cubicBezTo>
                    <a:cubicBezTo>
                      <a:pt x="396" y="68"/>
                      <a:pt x="396" y="66"/>
                      <a:pt x="395" y="64"/>
                    </a:cubicBezTo>
                    <a:cubicBezTo>
                      <a:pt x="394" y="62"/>
                      <a:pt x="392" y="60"/>
                      <a:pt x="389" y="59"/>
                    </a:cubicBezTo>
                    <a:cubicBezTo>
                      <a:pt x="388" y="59"/>
                      <a:pt x="386" y="58"/>
                      <a:pt x="385" y="58"/>
                    </a:cubicBezTo>
                    <a:cubicBezTo>
                      <a:pt x="383" y="58"/>
                      <a:pt x="381" y="59"/>
                      <a:pt x="379" y="60"/>
                    </a:cubicBezTo>
                    <a:cubicBezTo>
                      <a:pt x="377" y="61"/>
                      <a:pt x="375" y="62"/>
                      <a:pt x="373" y="63"/>
                    </a:cubicBezTo>
                    <a:cubicBezTo>
                      <a:pt x="372" y="65"/>
                      <a:pt x="370" y="65"/>
                      <a:pt x="367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1" y="65"/>
                      <a:pt x="352" y="64"/>
                      <a:pt x="343" y="61"/>
                    </a:cubicBezTo>
                    <a:cubicBezTo>
                      <a:pt x="339" y="59"/>
                      <a:pt x="335" y="57"/>
                      <a:pt x="332" y="54"/>
                    </a:cubicBezTo>
                    <a:cubicBezTo>
                      <a:pt x="329" y="51"/>
                      <a:pt x="327" y="46"/>
                      <a:pt x="326" y="41"/>
                    </a:cubicBezTo>
                    <a:cubicBezTo>
                      <a:pt x="324" y="32"/>
                      <a:pt x="322" y="22"/>
                      <a:pt x="319" y="14"/>
                    </a:cubicBezTo>
                    <a:cubicBezTo>
                      <a:pt x="318" y="10"/>
                      <a:pt x="317" y="7"/>
                      <a:pt x="315" y="5"/>
                    </a:cubicBezTo>
                    <a:cubicBezTo>
                      <a:pt x="314" y="3"/>
                      <a:pt x="313" y="2"/>
                      <a:pt x="312" y="2"/>
                    </a:cubicBezTo>
                    <a:cubicBezTo>
                      <a:pt x="312" y="1"/>
                      <a:pt x="310" y="0"/>
                      <a:pt x="309" y="0"/>
                    </a:cubicBezTo>
                    <a:cubicBezTo>
                      <a:pt x="308" y="0"/>
                      <a:pt x="307" y="0"/>
                      <a:pt x="307" y="1"/>
                    </a:cubicBezTo>
                    <a:cubicBezTo>
                      <a:pt x="306" y="2"/>
                      <a:pt x="305" y="3"/>
                      <a:pt x="304" y="4"/>
                    </a:cubicBezTo>
                    <a:cubicBezTo>
                      <a:pt x="303" y="6"/>
                      <a:pt x="303" y="7"/>
                      <a:pt x="302" y="9"/>
                    </a:cubicBezTo>
                    <a:cubicBezTo>
                      <a:pt x="299" y="20"/>
                      <a:pt x="296" y="32"/>
                      <a:pt x="292" y="40"/>
                    </a:cubicBezTo>
                    <a:cubicBezTo>
                      <a:pt x="290" y="45"/>
                      <a:pt x="288" y="49"/>
                      <a:pt x="286" y="51"/>
                    </a:cubicBezTo>
                    <a:cubicBezTo>
                      <a:pt x="284" y="54"/>
                      <a:pt x="281" y="55"/>
                      <a:pt x="279" y="56"/>
                    </a:cubicBezTo>
                    <a:cubicBezTo>
                      <a:pt x="267" y="58"/>
                      <a:pt x="251" y="58"/>
                      <a:pt x="235" y="64"/>
                    </a:cubicBezTo>
                    <a:cubicBezTo>
                      <a:pt x="226" y="68"/>
                      <a:pt x="219" y="70"/>
                      <a:pt x="213" y="70"/>
                    </a:cubicBezTo>
                    <a:cubicBezTo>
                      <a:pt x="208" y="70"/>
                      <a:pt x="204" y="69"/>
                      <a:pt x="198" y="66"/>
                    </a:cubicBezTo>
                    <a:cubicBezTo>
                      <a:pt x="194" y="63"/>
                      <a:pt x="190" y="60"/>
                      <a:pt x="187" y="59"/>
                    </a:cubicBezTo>
                    <a:cubicBezTo>
                      <a:pt x="184" y="57"/>
                      <a:pt x="181" y="56"/>
                      <a:pt x="178" y="56"/>
                    </a:cubicBezTo>
                    <a:cubicBezTo>
                      <a:pt x="177" y="56"/>
                      <a:pt x="175" y="57"/>
                      <a:pt x="173" y="57"/>
                    </a:cubicBezTo>
                    <a:cubicBezTo>
                      <a:pt x="172" y="58"/>
                      <a:pt x="171" y="58"/>
                      <a:pt x="170" y="59"/>
                    </a:cubicBezTo>
                    <a:cubicBezTo>
                      <a:pt x="169" y="61"/>
                      <a:pt x="168" y="63"/>
                      <a:pt x="167" y="66"/>
                    </a:cubicBezTo>
                    <a:cubicBezTo>
                      <a:pt x="167" y="69"/>
                      <a:pt x="166" y="73"/>
                      <a:pt x="165" y="76"/>
                    </a:cubicBezTo>
                    <a:cubicBezTo>
                      <a:pt x="164" y="80"/>
                      <a:pt x="163" y="83"/>
                      <a:pt x="161" y="85"/>
                    </a:cubicBezTo>
                    <a:cubicBezTo>
                      <a:pt x="157" y="88"/>
                      <a:pt x="152" y="92"/>
                      <a:pt x="146" y="96"/>
                    </a:cubicBezTo>
                    <a:cubicBezTo>
                      <a:pt x="140" y="100"/>
                      <a:pt x="133" y="102"/>
                      <a:pt x="127" y="102"/>
                    </a:cubicBezTo>
                    <a:cubicBezTo>
                      <a:pt x="124" y="102"/>
                      <a:pt x="122" y="102"/>
                      <a:pt x="120" y="100"/>
                    </a:cubicBezTo>
                    <a:cubicBezTo>
                      <a:pt x="117" y="98"/>
                      <a:pt x="112" y="95"/>
                      <a:pt x="107" y="90"/>
                    </a:cubicBezTo>
                    <a:cubicBezTo>
                      <a:pt x="99" y="84"/>
                      <a:pt x="90" y="75"/>
                      <a:pt x="81" y="69"/>
                    </a:cubicBezTo>
                    <a:cubicBezTo>
                      <a:pt x="77" y="65"/>
                      <a:pt x="73" y="62"/>
                      <a:pt x="69" y="60"/>
                    </a:cubicBezTo>
                    <a:cubicBezTo>
                      <a:pt x="65" y="58"/>
                      <a:pt x="62" y="56"/>
                      <a:pt x="59" y="56"/>
                    </a:cubicBezTo>
                    <a:cubicBezTo>
                      <a:pt x="58" y="56"/>
                      <a:pt x="56" y="57"/>
                      <a:pt x="55" y="58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0"/>
                      <a:pt x="58" y="60"/>
                      <a:pt x="59" y="60"/>
                    </a:cubicBezTo>
                    <a:cubicBezTo>
                      <a:pt x="60" y="60"/>
                      <a:pt x="62" y="61"/>
                      <a:pt x="64" y="62"/>
                    </a:cubicBezTo>
                    <a:cubicBezTo>
                      <a:pt x="71" y="65"/>
                      <a:pt x="82" y="74"/>
                      <a:pt x="92" y="83"/>
                    </a:cubicBezTo>
                    <a:cubicBezTo>
                      <a:pt x="97" y="87"/>
                      <a:pt x="102" y="91"/>
                      <a:pt x="106" y="95"/>
                    </a:cubicBezTo>
                    <a:cubicBezTo>
                      <a:pt x="111" y="99"/>
                      <a:pt x="115" y="102"/>
                      <a:pt x="117" y="104"/>
                    </a:cubicBezTo>
                    <a:cubicBezTo>
                      <a:pt x="121" y="106"/>
                      <a:pt x="124" y="106"/>
                      <a:pt x="127" y="106"/>
                    </a:cubicBezTo>
                    <a:cubicBezTo>
                      <a:pt x="134" y="106"/>
                      <a:pt x="142" y="103"/>
                      <a:pt x="148" y="99"/>
                    </a:cubicBezTo>
                    <a:cubicBezTo>
                      <a:pt x="154" y="96"/>
                      <a:pt x="160" y="91"/>
                      <a:pt x="163" y="88"/>
                    </a:cubicBezTo>
                    <a:cubicBezTo>
                      <a:pt x="166" y="86"/>
                      <a:pt x="167" y="83"/>
                      <a:pt x="168" y="80"/>
                    </a:cubicBezTo>
                    <a:cubicBezTo>
                      <a:pt x="170" y="76"/>
                      <a:pt x="170" y="71"/>
                      <a:pt x="171" y="67"/>
                    </a:cubicBezTo>
                    <a:cubicBezTo>
                      <a:pt x="171" y="65"/>
                      <a:pt x="172" y="64"/>
                      <a:pt x="172" y="63"/>
                    </a:cubicBezTo>
                    <a:cubicBezTo>
                      <a:pt x="173" y="62"/>
                      <a:pt x="174" y="61"/>
                      <a:pt x="174" y="61"/>
                    </a:cubicBezTo>
                    <a:cubicBezTo>
                      <a:pt x="176" y="60"/>
                      <a:pt x="177" y="60"/>
                      <a:pt x="178" y="60"/>
                    </a:cubicBezTo>
                    <a:cubicBezTo>
                      <a:pt x="180" y="60"/>
                      <a:pt x="182" y="61"/>
                      <a:pt x="185" y="62"/>
                    </a:cubicBezTo>
                    <a:cubicBezTo>
                      <a:pt x="188" y="64"/>
                      <a:pt x="191" y="66"/>
                      <a:pt x="196" y="69"/>
                    </a:cubicBezTo>
                    <a:cubicBezTo>
                      <a:pt x="202" y="73"/>
                      <a:pt x="207" y="74"/>
                      <a:pt x="213" y="74"/>
                    </a:cubicBezTo>
                    <a:cubicBezTo>
                      <a:pt x="220" y="74"/>
                      <a:pt x="227" y="72"/>
                      <a:pt x="236" y="68"/>
                    </a:cubicBezTo>
                    <a:cubicBezTo>
                      <a:pt x="252" y="62"/>
                      <a:pt x="267" y="62"/>
                      <a:pt x="279" y="60"/>
                    </a:cubicBezTo>
                    <a:cubicBezTo>
                      <a:pt x="283" y="59"/>
                      <a:pt x="286" y="57"/>
                      <a:pt x="289" y="54"/>
                    </a:cubicBezTo>
                    <a:cubicBezTo>
                      <a:pt x="293" y="49"/>
                      <a:pt x="296" y="42"/>
                      <a:pt x="299" y="35"/>
                    </a:cubicBezTo>
                    <a:cubicBezTo>
                      <a:pt x="302" y="27"/>
                      <a:pt x="304" y="18"/>
                      <a:pt x="306" y="10"/>
                    </a:cubicBezTo>
                    <a:cubicBezTo>
                      <a:pt x="307" y="8"/>
                      <a:pt x="307" y="6"/>
                      <a:pt x="308" y="5"/>
                    </a:cubicBezTo>
                    <a:cubicBezTo>
                      <a:pt x="308" y="5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10" y="5"/>
                    </a:cubicBezTo>
                    <a:cubicBezTo>
                      <a:pt x="311" y="5"/>
                      <a:pt x="312" y="7"/>
                      <a:pt x="313" y="10"/>
                    </a:cubicBezTo>
                    <a:cubicBezTo>
                      <a:pt x="317" y="17"/>
                      <a:pt x="320" y="30"/>
                      <a:pt x="322" y="41"/>
                    </a:cubicBezTo>
                    <a:cubicBezTo>
                      <a:pt x="323" y="48"/>
                      <a:pt x="326" y="53"/>
                      <a:pt x="329" y="57"/>
                    </a:cubicBezTo>
                    <a:cubicBezTo>
                      <a:pt x="335" y="62"/>
                      <a:pt x="342" y="65"/>
                      <a:pt x="349" y="67"/>
                    </a:cubicBezTo>
                    <a:cubicBezTo>
                      <a:pt x="356" y="69"/>
                      <a:pt x="362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7" y="69"/>
                      <a:pt x="367" y="69"/>
                      <a:pt x="367" y="69"/>
                    </a:cubicBezTo>
                    <a:cubicBezTo>
                      <a:pt x="372" y="69"/>
                      <a:pt x="375" y="67"/>
                      <a:pt x="378" y="66"/>
                    </a:cubicBezTo>
                    <a:cubicBezTo>
                      <a:pt x="379" y="65"/>
                      <a:pt x="380" y="64"/>
                      <a:pt x="381" y="63"/>
                    </a:cubicBezTo>
                    <a:cubicBezTo>
                      <a:pt x="382" y="63"/>
                      <a:pt x="383" y="62"/>
                      <a:pt x="385" y="62"/>
                    </a:cubicBezTo>
                    <a:cubicBezTo>
                      <a:pt x="386" y="62"/>
                      <a:pt x="387" y="63"/>
                      <a:pt x="388" y="63"/>
                    </a:cubicBezTo>
                    <a:cubicBezTo>
                      <a:pt x="390" y="64"/>
                      <a:pt x="391" y="64"/>
                      <a:pt x="391" y="65"/>
                    </a:cubicBezTo>
                    <a:cubicBezTo>
                      <a:pt x="392" y="67"/>
                      <a:pt x="392" y="68"/>
                      <a:pt x="392" y="70"/>
                    </a:cubicBezTo>
                    <a:cubicBezTo>
                      <a:pt x="392" y="72"/>
                      <a:pt x="392" y="75"/>
                      <a:pt x="392" y="77"/>
                    </a:cubicBezTo>
                    <a:cubicBezTo>
                      <a:pt x="392" y="78"/>
                      <a:pt x="392" y="80"/>
                      <a:pt x="392" y="81"/>
                    </a:cubicBezTo>
                    <a:cubicBezTo>
                      <a:pt x="393" y="82"/>
                      <a:pt x="393" y="84"/>
                      <a:pt x="394" y="85"/>
                    </a:cubicBezTo>
                    <a:cubicBezTo>
                      <a:pt x="395" y="86"/>
                      <a:pt x="396" y="86"/>
                      <a:pt x="397" y="87"/>
                    </a:cubicBezTo>
                    <a:cubicBezTo>
                      <a:pt x="397" y="87"/>
                      <a:pt x="398" y="87"/>
                      <a:pt x="399" y="87"/>
                    </a:cubicBezTo>
                    <a:cubicBezTo>
                      <a:pt x="400" y="87"/>
                      <a:pt x="401" y="87"/>
                      <a:pt x="402" y="86"/>
                    </a:cubicBezTo>
                    <a:cubicBezTo>
                      <a:pt x="403" y="86"/>
                      <a:pt x="403" y="86"/>
                      <a:pt x="404" y="86"/>
                    </a:cubicBezTo>
                    <a:cubicBezTo>
                      <a:pt x="405" y="86"/>
                      <a:pt x="406" y="86"/>
                      <a:pt x="408" y="87"/>
                    </a:cubicBezTo>
                    <a:cubicBezTo>
                      <a:pt x="412" y="89"/>
                      <a:pt x="413" y="91"/>
                      <a:pt x="415" y="95"/>
                    </a:cubicBezTo>
                    <a:cubicBezTo>
                      <a:pt x="417" y="98"/>
                      <a:pt x="419" y="101"/>
                      <a:pt x="425" y="104"/>
                    </a:cubicBezTo>
                    <a:cubicBezTo>
                      <a:pt x="430" y="107"/>
                      <a:pt x="440" y="114"/>
                      <a:pt x="451" y="122"/>
                    </a:cubicBezTo>
                    <a:cubicBezTo>
                      <a:pt x="462" y="129"/>
                      <a:pt x="473" y="137"/>
                      <a:pt x="480" y="142"/>
                    </a:cubicBezTo>
                    <a:cubicBezTo>
                      <a:pt x="483" y="144"/>
                      <a:pt x="485" y="144"/>
                      <a:pt x="488" y="144"/>
                    </a:cubicBezTo>
                    <a:cubicBezTo>
                      <a:pt x="492" y="144"/>
                      <a:pt x="497" y="143"/>
                      <a:pt x="501" y="141"/>
                    </a:cubicBezTo>
                    <a:cubicBezTo>
                      <a:pt x="508" y="138"/>
                      <a:pt x="515" y="134"/>
                      <a:pt x="521" y="130"/>
                    </a:cubicBezTo>
                    <a:cubicBezTo>
                      <a:pt x="525" y="129"/>
                      <a:pt x="528" y="127"/>
                      <a:pt x="530" y="126"/>
                    </a:cubicBezTo>
                    <a:cubicBezTo>
                      <a:pt x="533" y="125"/>
                      <a:pt x="535" y="124"/>
                      <a:pt x="536" y="124"/>
                    </a:cubicBezTo>
                    <a:cubicBezTo>
                      <a:pt x="537" y="124"/>
                      <a:pt x="537" y="124"/>
                      <a:pt x="538" y="125"/>
                    </a:cubicBezTo>
                    <a:cubicBezTo>
                      <a:pt x="538" y="125"/>
                      <a:pt x="539" y="126"/>
                      <a:pt x="539" y="127"/>
                    </a:cubicBezTo>
                    <a:cubicBezTo>
                      <a:pt x="539" y="129"/>
                      <a:pt x="538" y="131"/>
                      <a:pt x="536" y="135"/>
                    </a:cubicBezTo>
                    <a:cubicBezTo>
                      <a:pt x="533" y="139"/>
                      <a:pt x="529" y="145"/>
                      <a:pt x="525" y="151"/>
                    </a:cubicBezTo>
                    <a:cubicBezTo>
                      <a:pt x="521" y="157"/>
                      <a:pt x="517" y="162"/>
                      <a:pt x="515" y="166"/>
                    </a:cubicBezTo>
                    <a:cubicBezTo>
                      <a:pt x="512" y="172"/>
                      <a:pt x="512" y="178"/>
                      <a:pt x="512" y="184"/>
                    </a:cubicBezTo>
                    <a:cubicBezTo>
                      <a:pt x="512" y="194"/>
                      <a:pt x="514" y="205"/>
                      <a:pt x="515" y="213"/>
                    </a:cubicBezTo>
                    <a:cubicBezTo>
                      <a:pt x="516" y="215"/>
                      <a:pt x="517" y="217"/>
                      <a:pt x="518" y="218"/>
                    </a:cubicBezTo>
                    <a:cubicBezTo>
                      <a:pt x="520" y="219"/>
                      <a:pt x="522" y="220"/>
                      <a:pt x="525" y="221"/>
                    </a:cubicBezTo>
                    <a:cubicBezTo>
                      <a:pt x="528" y="221"/>
                      <a:pt x="531" y="221"/>
                      <a:pt x="534" y="221"/>
                    </a:cubicBezTo>
                    <a:cubicBezTo>
                      <a:pt x="538" y="221"/>
                      <a:pt x="542" y="221"/>
                      <a:pt x="545" y="221"/>
                    </a:cubicBezTo>
                    <a:cubicBezTo>
                      <a:pt x="548" y="221"/>
                      <a:pt x="550" y="221"/>
                      <a:pt x="551" y="222"/>
                    </a:cubicBezTo>
                    <a:cubicBezTo>
                      <a:pt x="552" y="222"/>
                      <a:pt x="553" y="222"/>
                      <a:pt x="553" y="222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5"/>
                      <a:pt x="553" y="226"/>
                      <a:pt x="552" y="227"/>
                    </a:cubicBezTo>
                    <a:cubicBezTo>
                      <a:pt x="550" y="229"/>
                      <a:pt x="547" y="231"/>
                      <a:pt x="544" y="234"/>
                    </a:cubicBezTo>
                    <a:cubicBezTo>
                      <a:pt x="541" y="236"/>
                      <a:pt x="538" y="239"/>
                      <a:pt x="534" y="242"/>
                    </a:cubicBezTo>
                    <a:cubicBezTo>
                      <a:pt x="531" y="245"/>
                      <a:pt x="530" y="249"/>
                      <a:pt x="530" y="252"/>
                    </a:cubicBezTo>
                    <a:cubicBezTo>
                      <a:pt x="530" y="257"/>
                      <a:pt x="532" y="261"/>
                      <a:pt x="533" y="266"/>
                    </a:cubicBezTo>
                    <a:cubicBezTo>
                      <a:pt x="535" y="270"/>
                      <a:pt x="536" y="275"/>
                      <a:pt x="537" y="279"/>
                    </a:cubicBezTo>
                    <a:cubicBezTo>
                      <a:pt x="537" y="281"/>
                      <a:pt x="538" y="282"/>
                      <a:pt x="539" y="284"/>
                    </a:cubicBezTo>
                    <a:cubicBezTo>
                      <a:pt x="541" y="286"/>
                      <a:pt x="544" y="287"/>
                      <a:pt x="546" y="287"/>
                    </a:cubicBezTo>
                    <a:cubicBezTo>
                      <a:pt x="550" y="288"/>
                      <a:pt x="554" y="287"/>
                      <a:pt x="558" y="288"/>
                    </a:cubicBezTo>
                    <a:cubicBezTo>
                      <a:pt x="559" y="288"/>
                      <a:pt x="560" y="288"/>
                      <a:pt x="561" y="289"/>
                    </a:cubicBezTo>
                    <a:cubicBezTo>
                      <a:pt x="562" y="290"/>
                      <a:pt x="562" y="290"/>
                      <a:pt x="563" y="292"/>
                    </a:cubicBezTo>
                    <a:cubicBezTo>
                      <a:pt x="563" y="292"/>
                      <a:pt x="563" y="293"/>
                      <a:pt x="563" y="293"/>
                    </a:cubicBezTo>
                    <a:cubicBezTo>
                      <a:pt x="563" y="294"/>
                      <a:pt x="563" y="294"/>
                      <a:pt x="562" y="295"/>
                    </a:cubicBezTo>
                    <a:cubicBezTo>
                      <a:pt x="562" y="296"/>
                      <a:pt x="561" y="297"/>
                      <a:pt x="559" y="298"/>
                    </a:cubicBezTo>
                    <a:cubicBezTo>
                      <a:pt x="556" y="299"/>
                      <a:pt x="552" y="301"/>
                      <a:pt x="549" y="304"/>
                    </a:cubicBezTo>
                    <a:cubicBezTo>
                      <a:pt x="546" y="308"/>
                      <a:pt x="543" y="313"/>
                      <a:pt x="542" y="321"/>
                    </a:cubicBezTo>
                    <a:cubicBezTo>
                      <a:pt x="541" y="332"/>
                      <a:pt x="535" y="353"/>
                      <a:pt x="527" y="374"/>
                    </a:cubicBezTo>
                    <a:cubicBezTo>
                      <a:pt x="520" y="395"/>
                      <a:pt x="512" y="415"/>
                      <a:pt x="508" y="426"/>
                    </a:cubicBezTo>
                    <a:cubicBezTo>
                      <a:pt x="506" y="429"/>
                      <a:pt x="506" y="432"/>
                      <a:pt x="506" y="436"/>
                    </a:cubicBezTo>
                    <a:cubicBezTo>
                      <a:pt x="506" y="446"/>
                      <a:pt x="510" y="455"/>
                      <a:pt x="514" y="464"/>
                    </a:cubicBezTo>
                    <a:cubicBezTo>
                      <a:pt x="516" y="468"/>
                      <a:pt x="518" y="472"/>
                      <a:pt x="519" y="476"/>
                    </a:cubicBezTo>
                    <a:cubicBezTo>
                      <a:pt x="520" y="479"/>
                      <a:pt x="521" y="482"/>
                      <a:pt x="521" y="483"/>
                    </a:cubicBezTo>
                    <a:cubicBezTo>
                      <a:pt x="521" y="484"/>
                      <a:pt x="521" y="484"/>
                      <a:pt x="521" y="485"/>
                    </a:cubicBezTo>
                    <a:cubicBezTo>
                      <a:pt x="520" y="485"/>
                      <a:pt x="519" y="486"/>
                      <a:pt x="517" y="486"/>
                    </a:cubicBezTo>
                    <a:cubicBezTo>
                      <a:pt x="512" y="486"/>
                      <a:pt x="506" y="484"/>
                      <a:pt x="499" y="481"/>
                    </a:cubicBezTo>
                    <a:cubicBezTo>
                      <a:pt x="492" y="478"/>
                      <a:pt x="485" y="475"/>
                      <a:pt x="480" y="472"/>
                    </a:cubicBezTo>
                    <a:cubicBezTo>
                      <a:pt x="478" y="471"/>
                      <a:pt x="475" y="470"/>
                      <a:pt x="472" y="470"/>
                    </a:cubicBezTo>
                    <a:cubicBezTo>
                      <a:pt x="467" y="470"/>
                      <a:pt x="463" y="472"/>
                      <a:pt x="459" y="475"/>
                    </a:cubicBezTo>
                    <a:cubicBezTo>
                      <a:pt x="454" y="478"/>
                      <a:pt x="450" y="481"/>
                      <a:pt x="445" y="484"/>
                    </a:cubicBezTo>
                    <a:cubicBezTo>
                      <a:pt x="441" y="485"/>
                      <a:pt x="438" y="488"/>
                      <a:pt x="437" y="491"/>
                    </a:cubicBezTo>
                    <a:cubicBezTo>
                      <a:pt x="434" y="496"/>
                      <a:pt x="433" y="501"/>
                      <a:pt x="432" y="505"/>
                    </a:cubicBezTo>
                    <a:cubicBezTo>
                      <a:pt x="431" y="507"/>
                      <a:pt x="431" y="509"/>
                      <a:pt x="430" y="510"/>
                    </a:cubicBezTo>
                    <a:cubicBezTo>
                      <a:pt x="430" y="511"/>
                      <a:pt x="429" y="511"/>
                      <a:pt x="429" y="512"/>
                    </a:cubicBezTo>
                    <a:cubicBezTo>
                      <a:pt x="429" y="512"/>
                      <a:pt x="428" y="512"/>
                      <a:pt x="428" y="512"/>
                    </a:cubicBezTo>
                    <a:cubicBezTo>
                      <a:pt x="427" y="512"/>
                      <a:pt x="426" y="511"/>
                      <a:pt x="424" y="511"/>
                    </a:cubicBezTo>
                    <a:cubicBezTo>
                      <a:pt x="422" y="510"/>
                      <a:pt x="420" y="508"/>
                      <a:pt x="417" y="507"/>
                    </a:cubicBezTo>
                    <a:cubicBezTo>
                      <a:pt x="414" y="506"/>
                      <a:pt x="411" y="504"/>
                      <a:pt x="408" y="504"/>
                    </a:cubicBezTo>
                    <a:cubicBezTo>
                      <a:pt x="406" y="504"/>
                      <a:pt x="404" y="505"/>
                      <a:pt x="402" y="506"/>
                    </a:cubicBezTo>
                    <a:cubicBezTo>
                      <a:pt x="400" y="508"/>
                      <a:pt x="398" y="510"/>
                      <a:pt x="397" y="513"/>
                    </a:cubicBezTo>
                    <a:cubicBezTo>
                      <a:pt x="395" y="517"/>
                      <a:pt x="395" y="521"/>
                      <a:pt x="393" y="524"/>
                    </a:cubicBezTo>
                    <a:cubicBezTo>
                      <a:pt x="393" y="526"/>
                      <a:pt x="392" y="527"/>
                      <a:pt x="391" y="528"/>
                    </a:cubicBezTo>
                    <a:cubicBezTo>
                      <a:pt x="390" y="529"/>
                      <a:pt x="389" y="529"/>
                      <a:pt x="386" y="529"/>
                    </a:cubicBezTo>
                    <a:cubicBezTo>
                      <a:pt x="387" y="529"/>
                      <a:pt x="387" y="529"/>
                      <a:pt x="387" y="529"/>
                    </a:cubicBezTo>
                    <a:cubicBezTo>
                      <a:pt x="386" y="529"/>
                      <a:pt x="386" y="529"/>
                      <a:pt x="386" y="529"/>
                    </a:cubicBezTo>
                    <a:cubicBezTo>
                      <a:pt x="383" y="529"/>
                      <a:pt x="382" y="529"/>
                      <a:pt x="380" y="527"/>
                    </a:cubicBezTo>
                    <a:cubicBezTo>
                      <a:pt x="377" y="526"/>
                      <a:pt x="375" y="522"/>
                      <a:pt x="372" y="520"/>
                    </a:cubicBezTo>
                    <a:cubicBezTo>
                      <a:pt x="369" y="517"/>
                      <a:pt x="365" y="514"/>
                      <a:pt x="360" y="514"/>
                    </a:cubicBezTo>
                    <a:cubicBezTo>
                      <a:pt x="359" y="514"/>
                      <a:pt x="358" y="514"/>
                      <a:pt x="356" y="515"/>
                    </a:cubicBezTo>
                    <a:cubicBezTo>
                      <a:pt x="353" y="516"/>
                      <a:pt x="346" y="516"/>
                      <a:pt x="338" y="517"/>
                    </a:cubicBezTo>
                    <a:cubicBezTo>
                      <a:pt x="326" y="518"/>
                      <a:pt x="311" y="519"/>
                      <a:pt x="298" y="520"/>
                    </a:cubicBezTo>
                    <a:cubicBezTo>
                      <a:pt x="291" y="520"/>
                      <a:pt x="285" y="521"/>
                      <a:pt x="281" y="521"/>
                    </a:cubicBezTo>
                    <a:cubicBezTo>
                      <a:pt x="276" y="521"/>
                      <a:pt x="272" y="521"/>
                      <a:pt x="271" y="522"/>
                    </a:cubicBezTo>
                    <a:cubicBezTo>
                      <a:pt x="269" y="522"/>
                      <a:pt x="268" y="522"/>
                      <a:pt x="267" y="523"/>
                    </a:cubicBezTo>
                    <a:cubicBezTo>
                      <a:pt x="266" y="524"/>
                      <a:pt x="265" y="525"/>
                      <a:pt x="264" y="527"/>
                    </a:cubicBezTo>
                    <a:cubicBezTo>
                      <a:pt x="264" y="528"/>
                      <a:pt x="264" y="528"/>
                      <a:pt x="264" y="529"/>
                    </a:cubicBezTo>
                    <a:cubicBezTo>
                      <a:pt x="264" y="530"/>
                      <a:pt x="264" y="531"/>
                      <a:pt x="263" y="531"/>
                    </a:cubicBezTo>
                    <a:cubicBezTo>
                      <a:pt x="263" y="531"/>
                      <a:pt x="263" y="532"/>
                      <a:pt x="263" y="532"/>
                    </a:cubicBezTo>
                    <a:cubicBezTo>
                      <a:pt x="262" y="532"/>
                      <a:pt x="262" y="532"/>
                      <a:pt x="261" y="532"/>
                    </a:cubicBezTo>
                    <a:cubicBezTo>
                      <a:pt x="260" y="532"/>
                      <a:pt x="259" y="532"/>
                      <a:pt x="259" y="532"/>
                    </a:cubicBezTo>
                    <a:cubicBezTo>
                      <a:pt x="258" y="531"/>
                      <a:pt x="258" y="531"/>
                      <a:pt x="257" y="530"/>
                    </a:cubicBezTo>
                    <a:cubicBezTo>
                      <a:pt x="256" y="528"/>
                      <a:pt x="256" y="525"/>
                      <a:pt x="254" y="523"/>
                    </a:cubicBezTo>
                    <a:cubicBezTo>
                      <a:pt x="252" y="522"/>
                      <a:pt x="251" y="521"/>
                      <a:pt x="249" y="520"/>
                    </a:cubicBezTo>
                    <a:cubicBezTo>
                      <a:pt x="247" y="520"/>
                      <a:pt x="245" y="519"/>
                      <a:pt x="242" y="519"/>
                    </a:cubicBezTo>
                    <a:cubicBezTo>
                      <a:pt x="240" y="519"/>
                      <a:pt x="239" y="520"/>
                      <a:pt x="237" y="520"/>
                    </a:cubicBezTo>
                    <a:cubicBezTo>
                      <a:pt x="235" y="520"/>
                      <a:pt x="233" y="520"/>
                      <a:pt x="231" y="520"/>
                    </a:cubicBezTo>
                    <a:cubicBezTo>
                      <a:pt x="221" y="520"/>
                      <a:pt x="209" y="517"/>
                      <a:pt x="199" y="514"/>
                    </a:cubicBezTo>
                    <a:cubicBezTo>
                      <a:pt x="189" y="511"/>
                      <a:pt x="180" y="507"/>
                      <a:pt x="175" y="506"/>
                    </a:cubicBezTo>
                    <a:cubicBezTo>
                      <a:pt x="174" y="505"/>
                      <a:pt x="173" y="505"/>
                      <a:pt x="172" y="505"/>
                    </a:cubicBezTo>
                    <a:cubicBezTo>
                      <a:pt x="168" y="505"/>
                      <a:pt x="165" y="507"/>
                      <a:pt x="163" y="508"/>
                    </a:cubicBezTo>
                    <a:cubicBezTo>
                      <a:pt x="162" y="509"/>
                      <a:pt x="161" y="510"/>
                      <a:pt x="160" y="510"/>
                    </a:cubicBezTo>
                    <a:cubicBezTo>
                      <a:pt x="159" y="510"/>
                      <a:pt x="158" y="511"/>
                      <a:pt x="158" y="511"/>
                    </a:cubicBezTo>
                    <a:cubicBezTo>
                      <a:pt x="157" y="511"/>
                      <a:pt x="157" y="511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09"/>
                      <a:pt x="157" y="507"/>
                    </a:cubicBezTo>
                    <a:cubicBezTo>
                      <a:pt x="157" y="506"/>
                      <a:pt x="158" y="505"/>
                      <a:pt x="158" y="503"/>
                    </a:cubicBezTo>
                    <a:cubicBezTo>
                      <a:pt x="158" y="502"/>
                      <a:pt x="157" y="500"/>
                      <a:pt x="156" y="499"/>
                    </a:cubicBezTo>
                    <a:cubicBezTo>
                      <a:pt x="155" y="498"/>
                      <a:pt x="154" y="497"/>
                      <a:pt x="151" y="496"/>
                    </a:cubicBezTo>
                    <a:cubicBezTo>
                      <a:pt x="150" y="495"/>
                      <a:pt x="149" y="495"/>
                      <a:pt x="148" y="495"/>
                    </a:cubicBezTo>
                    <a:cubicBezTo>
                      <a:pt x="146" y="495"/>
                      <a:pt x="145" y="495"/>
                      <a:pt x="143" y="496"/>
                    </a:cubicBezTo>
                    <a:cubicBezTo>
                      <a:pt x="141" y="498"/>
                      <a:pt x="138" y="500"/>
                      <a:pt x="136" y="503"/>
                    </a:cubicBezTo>
                    <a:cubicBezTo>
                      <a:pt x="133" y="507"/>
                      <a:pt x="129" y="511"/>
                      <a:pt x="126" y="515"/>
                    </a:cubicBezTo>
                    <a:cubicBezTo>
                      <a:pt x="125" y="517"/>
                      <a:pt x="124" y="519"/>
                      <a:pt x="122" y="520"/>
                    </a:cubicBezTo>
                    <a:cubicBezTo>
                      <a:pt x="121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19" y="521"/>
                      <a:pt x="119" y="520"/>
                      <a:pt x="119" y="519"/>
                    </a:cubicBezTo>
                    <a:cubicBezTo>
                      <a:pt x="118" y="518"/>
                      <a:pt x="118" y="517"/>
                      <a:pt x="118" y="515"/>
                    </a:cubicBezTo>
                    <a:cubicBezTo>
                      <a:pt x="118" y="512"/>
                      <a:pt x="119" y="508"/>
                      <a:pt x="120" y="503"/>
                    </a:cubicBezTo>
                    <a:cubicBezTo>
                      <a:pt x="120" y="499"/>
                      <a:pt x="121" y="495"/>
                      <a:pt x="121" y="491"/>
                    </a:cubicBezTo>
                    <a:cubicBezTo>
                      <a:pt x="121" y="489"/>
                      <a:pt x="121" y="487"/>
                      <a:pt x="120" y="486"/>
                    </a:cubicBezTo>
                    <a:cubicBezTo>
                      <a:pt x="120" y="484"/>
                      <a:pt x="119" y="483"/>
                      <a:pt x="118" y="482"/>
                    </a:cubicBezTo>
                    <a:cubicBezTo>
                      <a:pt x="116" y="481"/>
                      <a:pt x="116" y="480"/>
                      <a:pt x="115" y="479"/>
                    </a:cubicBezTo>
                    <a:cubicBezTo>
                      <a:pt x="115" y="477"/>
                      <a:pt x="115" y="475"/>
                      <a:pt x="113" y="472"/>
                    </a:cubicBezTo>
                    <a:cubicBezTo>
                      <a:pt x="111" y="468"/>
                      <a:pt x="107" y="463"/>
                      <a:pt x="100" y="456"/>
                    </a:cubicBezTo>
                    <a:cubicBezTo>
                      <a:pt x="81" y="438"/>
                      <a:pt x="63" y="399"/>
                      <a:pt x="58" y="379"/>
                    </a:cubicBezTo>
                    <a:cubicBezTo>
                      <a:pt x="57" y="377"/>
                      <a:pt x="56" y="375"/>
                      <a:pt x="54" y="373"/>
                    </a:cubicBezTo>
                    <a:cubicBezTo>
                      <a:pt x="52" y="372"/>
                      <a:pt x="50" y="372"/>
                      <a:pt x="47" y="372"/>
                    </a:cubicBezTo>
                    <a:cubicBezTo>
                      <a:pt x="41" y="372"/>
                      <a:pt x="33" y="375"/>
                      <a:pt x="26" y="378"/>
                    </a:cubicBezTo>
                    <a:cubicBezTo>
                      <a:pt x="22" y="380"/>
                      <a:pt x="18" y="381"/>
                      <a:pt x="15" y="382"/>
                    </a:cubicBezTo>
                    <a:cubicBezTo>
                      <a:pt x="12" y="384"/>
                      <a:pt x="9" y="384"/>
                      <a:pt x="7" y="384"/>
                    </a:cubicBezTo>
                    <a:cubicBezTo>
                      <a:pt x="6" y="384"/>
                      <a:pt x="6" y="384"/>
                      <a:pt x="5" y="384"/>
                    </a:cubicBezTo>
                    <a:cubicBezTo>
                      <a:pt x="5" y="384"/>
                      <a:pt x="5" y="384"/>
                      <a:pt x="5" y="383"/>
                    </a:cubicBezTo>
                    <a:cubicBezTo>
                      <a:pt x="4" y="383"/>
                      <a:pt x="4" y="382"/>
                      <a:pt x="4" y="382"/>
                    </a:cubicBezTo>
                    <a:cubicBezTo>
                      <a:pt x="4" y="380"/>
                      <a:pt x="5" y="379"/>
                      <a:pt x="6" y="377"/>
                    </a:cubicBezTo>
                    <a:cubicBezTo>
                      <a:pt x="10" y="370"/>
                      <a:pt x="20" y="360"/>
                      <a:pt x="29" y="352"/>
                    </a:cubicBezTo>
                    <a:cubicBezTo>
                      <a:pt x="39" y="344"/>
                      <a:pt x="49" y="337"/>
                      <a:pt x="52" y="335"/>
                    </a:cubicBezTo>
                    <a:cubicBezTo>
                      <a:pt x="54" y="334"/>
                      <a:pt x="56" y="333"/>
                      <a:pt x="56" y="331"/>
                    </a:cubicBezTo>
                    <a:cubicBezTo>
                      <a:pt x="57" y="329"/>
                      <a:pt x="57" y="327"/>
                      <a:pt x="57" y="325"/>
                    </a:cubicBezTo>
                    <a:cubicBezTo>
                      <a:pt x="57" y="321"/>
                      <a:pt x="56" y="316"/>
                      <a:pt x="55" y="312"/>
                    </a:cubicBezTo>
                    <a:cubicBezTo>
                      <a:pt x="54" y="307"/>
                      <a:pt x="53" y="302"/>
                      <a:pt x="52" y="297"/>
                    </a:cubicBezTo>
                    <a:cubicBezTo>
                      <a:pt x="51" y="294"/>
                      <a:pt x="50" y="291"/>
                      <a:pt x="48" y="289"/>
                    </a:cubicBezTo>
                    <a:cubicBezTo>
                      <a:pt x="45" y="286"/>
                      <a:pt x="41" y="285"/>
                      <a:pt x="39" y="285"/>
                    </a:cubicBezTo>
                    <a:cubicBezTo>
                      <a:pt x="37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7" y="283"/>
                      <a:pt x="38" y="282"/>
                      <a:pt x="40" y="280"/>
                    </a:cubicBezTo>
                    <a:cubicBezTo>
                      <a:pt x="42" y="279"/>
                      <a:pt x="45" y="277"/>
                      <a:pt x="48" y="276"/>
                    </a:cubicBezTo>
                    <a:cubicBezTo>
                      <a:pt x="49" y="275"/>
                      <a:pt x="51" y="275"/>
                      <a:pt x="52" y="274"/>
                    </a:cubicBezTo>
                    <a:cubicBezTo>
                      <a:pt x="53" y="273"/>
                      <a:pt x="54" y="271"/>
                      <a:pt x="54" y="269"/>
                    </a:cubicBezTo>
                    <a:cubicBezTo>
                      <a:pt x="54" y="269"/>
                      <a:pt x="54" y="268"/>
                      <a:pt x="54" y="268"/>
                    </a:cubicBezTo>
                    <a:cubicBezTo>
                      <a:pt x="54" y="264"/>
                      <a:pt x="52" y="261"/>
                      <a:pt x="50" y="259"/>
                    </a:cubicBezTo>
                    <a:cubicBezTo>
                      <a:pt x="46" y="256"/>
                      <a:pt x="41" y="255"/>
                      <a:pt x="37" y="254"/>
                    </a:cubicBezTo>
                    <a:cubicBezTo>
                      <a:pt x="35" y="253"/>
                      <a:pt x="34" y="252"/>
                      <a:pt x="33" y="251"/>
                    </a:cubicBezTo>
                    <a:cubicBezTo>
                      <a:pt x="32" y="251"/>
                      <a:pt x="32" y="251"/>
                      <a:pt x="32" y="250"/>
                    </a:cubicBezTo>
                    <a:cubicBezTo>
                      <a:pt x="31" y="249"/>
                      <a:pt x="31" y="249"/>
                      <a:pt x="31" y="249"/>
                    </a:cubicBezTo>
                    <a:cubicBezTo>
                      <a:pt x="32" y="249"/>
                      <a:pt x="32" y="249"/>
                      <a:pt x="32" y="249"/>
                    </a:cubicBezTo>
                    <a:cubicBezTo>
                      <a:pt x="32" y="248"/>
                      <a:pt x="32" y="247"/>
                      <a:pt x="33" y="246"/>
                    </a:cubicBezTo>
                    <a:cubicBezTo>
                      <a:pt x="34" y="245"/>
                      <a:pt x="36" y="244"/>
                      <a:pt x="38" y="244"/>
                    </a:cubicBezTo>
                    <a:cubicBezTo>
                      <a:pt x="41" y="243"/>
                      <a:pt x="46" y="242"/>
                      <a:pt x="50" y="240"/>
                    </a:cubicBezTo>
                    <a:cubicBezTo>
                      <a:pt x="54" y="238"/>
                      <a:pt x="58" y="233"/>
                      <a:pt x="60" y="225"/>
                    </a:cubicBezTo>
                    <a:cubicBezTo>
                      <a:pt x="62" y="213"/>
                      <a:pt x="64" y="205"/>
                      <a:pt x="71" y="181"/>
                    </a:cubicBezTo>
                    <a:cubicBezTo>
                      <a:pt x="72" y="179"/>
                      <a:pt x="72" y="178"/>
                      <a:pt x="72" y="176"/>
                    </a:cubicBezTo>
                    <a:cubicBezTo>
                      <a:pt x="72" y="170"/>
                      <a:pt x="70" y="165"/>
                      <a:pt x="66" y="161"/>
                    </a:cubicBezTo>
                    <a:cubicBezTo>
                      <a:pt x="61" y="155"/>
                      <a:pt x="53" y="149"/>
                      <a:pt x="47" y="144"/>
                    </a:cubicBezTo>
                    <a:cubicBezTo>
                      <a:pt x="44" y="142"/>
                      <a:pt x="41" y="139"/>
                      <a:pt x="39" y="137"/>
                    </a:cubicBezTo>
                    <a:cubicBezTo>
                      <a:pt x="38" y="136"/>
                      <a:pt x="38" y="135"/>
                      <a:pt x="37" y="135"/>
                    </a:cubicBezTo>
                    <a:cubicBezTo>
                      <a:pt x="37" y="134"/>
                      <a:pt x="37" y="133"/>
                      <a:pt x="37" y="133"/>
                    </a:cubicBezTo>
                    <a:cubicBezTo>
                      <a:pt x="37" y="133"/>
                      <a:pt x="37" y="132"/>
                      <a:pt x="37" y="132"/>
                    </a:cubicBezTo>
                    <a:cubicBezTo>
                      <a:pt x="38" y="131"/>
                      <a:pt x="39" y="131"/>
                      <a:pt x="40" y="131"/>
                    </a:cubicBezTo>
                    <a:cubicBezTo>
                      <a:pt x="42" y="131"/>
                      <a:pt x="45" y="132"/>
                      <a:pt x="48" y="134"/>
                    </a:cubicBezTo>
                    <a:cubicBezTo>
                      <a:pt x="54" y="136"/>
                      <a:pt x="60" y="141"/>
                      <a:pt x="66" y="144"/>
                    </a:cubicBezTo>
                    <a:cubicBezTo>
                      <a:pt x="73" y="148"/>
                      <a:pt x="80" y="151"/>
                      <a:pt x="86" y="151"/>
                    </a:cubicBezTo>
                    <a:cubicBezTo>
                      <a:pt x="91" y="151"/>
                      <a:pt x="95" y="149"/>
                      <a:pt x="98" y="145"/>
                    </a:cubicBezTo>
                    <a:cubicBezTo>
                      <a:pt x="100" y="142"/>
                      <a:pt x="101" y="139"/>
                      <a:pt x="101" y="136"/>
                    </a:cubicBezTo>
                    <a:cubicBezTo>
                      <a:pt x="101" y="129"/>
                      <a:pt x="98" y="122"/>
                      <a:pt x="94" y="115"/>
                    </a:cubicBezTo>
                    <a:cubicBezTo>
                      <a:pt x="88" y="104"/>
                      <a:pt x="79" y="92"/>
                      <a:pt x="71" y="82"/>
                    </a:cubicBezTo>
                    <a:cubicBezTo>
                      <a:pt x="67" y="77"/>
                      <a:pt x="64" y="72"/>
                      <a:pt x="61" y="69"/>
                    </a:cubicBezTo>
                    <a:cubicBezTo>
                      <a:pt x="60" y="67"/>
                      <a:pt x="59" y="65"/>
                      <a:pt x="59" y="64"/>
                    </a:cubicBezTo>
                    <a:cubicBezTo>
                      <a:pt x="58" y="62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lnTo>
                      <a:pt x="56" y="5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43"/>
              <p:cNvSpPr>
                <a:spLocks/>
              </p:cNvSpPr>
              <p:nvPr/>
            </p:nvSpPr>
            <p:spPr bwMode="auto">
              <a:xfrm>
                <a:off x="1270" y="2107"/>
                <a:ext cx="380" cy="439"/>
              </a:xfrm>
              <a:custGeom>
                <a:avLst/>
                <a:gdLst>
                  <a:gd name="T0" fmla="*/ 511 w 227"/>
                  <a:gd name="T1" fmla="*/ 67 h 262"/>
                  <a:gd name="T2" fmla="*/ 521 w 227"/>
                  <a:gd name="T3" fmla="*/ 481 h 262"/>
                  <a:gd name="T4" fmla="*/ 99 w 227"/>
                  <a:gd name="T5" fmla="*/ 669 h 262"/>
                  <a:gd name="T6" fmla="*/ 117 w 227"/>
                  <a:gd name="T7" fmla="*/ 203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6" y="171"/>
                    </a:cubicBezTo>
                    <a:cubicBezTo>
                      <a:pt x="146" y="230"/>
                      <a:pt x="70" y="262"/>
                      <a:pt x="35" y="238"/>
                    </a:cubicBezTo>
                    <a:cubicBezTo>
                      <a:pt x="0" y="214"/>
                      <a:pt x="2" y="131"/>
                      <a:pt x="42" y="72"/>
                    </a:cubicBezTo>
                    <a:cubicBezTo>
                      <a:pt x="83" y="13"/>
                      <a:pt x="146" y="0"/>
                      <a:pt x="182" y="24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4"/>
              <p:cNvSpPr>
                <a:spLocks/>
              </p:cNvSpPr>
              <p:nvPr/>
            </p:nvSpPr>
            <p:spPr bwMode="auto">
              <a:xfrm>
                <a:off x="1171" y="2047"/>
                <a:ext cx="380" cy="438"/>
              </a:xfrm>
              <a:custGeom>
                <a:avLst/>
                <a:gdLst>
                  <a:gd name="T0" fmla="*/ 511 w 227"/>
                  <a:gd name="T1" fmla="*/ 67 h 262"/>
                  <a:gd name="T2" fmla="*/ 524 w 227"/>
                  <a:gd name="T3" fmla="*/ 478 h 262"/>
                  <a:gd name="T4" fmla="*/ 99 w 227"/>
                  <a:gd name="T5" fmla="*/ 665 h 262"/>
                  <a:gd name="T6" fmla="*/ 121 w 227"/>
                  <a:gd name="T7" fmla="*/ 201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7" y="171"/>
                    </a:cubicBezTo>
                    <a:cubicBezTo>
                      <a:pt x="146" y="230"/>
                      <a:pt x="71" y="262"/>
                      <a:pt x="35" y="238"/>
                    </a:cubicBezTo>
                    <a:cubicBezTo>
                      <a:pt x="0" y="214"/>
                      <a:pt x="2" y="131"/>
                      <a:pt x="43" y="72"/>
                    </a:cubicBezTo>
                    <a:cubicBezTo>
                      <a:pt x="83" y="13"/>
                      <a:pt x="147" y="0"/>
                      <a:pt x="182" y="24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5"/>
              <p:cNvSpPr>
                <a:spLocks/>
              </p:cNvSpPr>
              <p:nvPr/>
            </p:nvSpPr>
            <p:spPr bwMode="auto">
              <a:xfrm>
                <a:off x="1174" y="2204"/>
                <a:ext cx="353" cy="281"/>
              </a:xfrm>
              <a:custGeom>
                <a:avLst/>
                <a:gdLst>
                  <a:gd name="T0" fmla="*/ 565 w 211"/>
                  <a:gd name="T1" fmla="*/ 50 h 168"/>
                  <a:gd name="T2" fmla="*/ 142 w 211"/>
                  <a:gd name="T3" fmla="*/ 236 h 168"/>
                  <a:gd name="T4" fmla="*/ 79 w 211"/>
                  <a:gd name="T5" fmla="*/ 0 h 168"/>
                  <a:gd name="T6" fmla="*/ 92 w 211"/>
                  <a:gd name="T7" fmla="*/ 403 h 168"/>
                  <a:gd name="T8" fmla="*/ 519 w 211"/>
                  <a:gd name="T9" fmla="*/ 216 h 168"/>
                  <a:gd name="T10" fmla="*/ 591 w 211"/>
                  <a:gd name="T11" fmla="*/ 12 h 168"/>
                  <a:gd name="T12" fmla="*/ 565 w 211"/>
                  <a:gd name="T13" fmla="*/ 5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168">
                    <a:moveTo>
                      <a:pt x="202" y="18"/>
                    </a:moveTo>
                    <a:cubicBezTo>
                      <a:pt x="162" y="77"/>
                      <a:pt x="87" y="109"/>
                      <a:pt x="51" y="84"/>
                    </a:cubicBezTo>
                    <a:cubicBezTo>
                      <a:pt x="31" y="70"/>
                      <a:pt x="23" y="37"/>
                      <a:pt x="28" y="0"/>
                    </a:cubicBezTo>
                    <a:cubicBezTo>
                      <a:pt x="0" y="56"/>
                      <a:pt x="2" y="123"/>
                      <a:pt x="33" y="144"/>
                    </a:cubicBezTo>
                    <a:cubicBezTo>
                      <a:pt x="69" y="168"/>
                      <a:pt x="144" y="136"/>
                      <a:pt x="185" y="77"/>
                    </a:cubicBezTo>
                    <a:cubicBezTo>
                      <a:pt x="202" y="53"/>
                      <a:pt x="210" y="27"/>
                      <a:pt x="211" y="4"/>
                    </a:cubicBezTo>
                    <a:cubicBezTo>
                      <a:pt x="208" y="9"/>
                      <a:pt x="206" y="13"/>
                      <a:pt x="202" y="18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6"/>
              <p:cNvSpPr>
                <a:spLocks/>
              </p:cNvSpPr>
              <p:nvPr/>
            </p:nvSpPr>
            <p:spPr bwMode="auto">
              <a:xfrm>
                <a:off x="1184" y="2065"/>
                <a:ext cx="347" cy="397"/>
              </a:xfrm>
              <a:custGeom>
                <a:avLst/>
                <a:gdLst>
                  <a:gd name="T0" fmla="*/ 489 w 207"/>
                  <a:gd name="T1" fmla="*/ 37 h 237"/>
                  <a:gd name="T2" fmla="*/ 486 w 207"/>
                  <a:gd name="T3" fmla="*/ 42 h 237"/>
                  <a:gd name="T4" fmla="*/ 570 w 207"/>
                  <a:gd name="T5" fmla="*/ 228 h 237"/>
                  <a:gd name="T6" fmla="*/ 498 w 207"/>
                  <a:gd name="T7" fmla="*/ 446 h 237"/>
                  <a:gd name="T8" fmla="*/ 334 w 207"/>
                  <a:gd name="T9" fmla="*/ 598 h 237"/>
                  <a:gd name="T10" fmla="*/ 161 w 207"/>
                  <a:gd name="T11" fmla="*/ 653 h 237"/>
                  <a:gd name="T12" fmla="*/ 82 w 207"/>
                  <a:gd name="T13" fmla="*/ 632 h 237"/>
                  <a:gd name="T14" fmla="*/ 30 w 207"/>
                  <a:gd name="T15" fmla="*/ 565 h 237"/>
                  <a:gd name="T16" fmla="*/ 12 w 207"/>
                  <a:gd name="T17" fmla="*/ 457 h 237"/>
                  <a:gd name="T18" fmla="*/ 101 w 207"/>
                  <a:gd name="T19" fmla="*/ 174 h 237"/>
                  <a:gd name="T20" fmla="*/ 377 w 207"/>
                  <a:gd name="T21" fmla="*/ 12 h 237"/>
                  <a:gd name="T22" fmla="*/ 486 w 207"/>
                  <a:gd name="T23" fmla="*/ 42 h 237"/>
                  <a:gd name="T24" fmla="*/ 489 w 207"/>
                  <a:gd name="T25" fmla="*/ 37 h 237"/>
                  <a:gd name="T26" fmla="*/ 491 w 207"/>
                  <a:gd name="T27" fmla="*/ 34 h 237"/>
                  <a:gd name="T28" fmla="*/ 377 w 207"/>
                  <a:gd name="T29" fmla="*/ 0 h 237"/>
                  <a:gd name="T30" fmla="*/ 92 w 207"/>
                  <a:gd name="T31" fmla="*/ 169 h 237"/>
                  <a:gd name="T32" fmla="*/ 0 w 207"/>
                  <a:gd name="T33" fmla="*/ 457 h 237"/>
                  <a:gd name="T34" fmla="*/ 20 w 207"/>
                  <a:gd name="T35" fmla="*/ 566 h 237"/>
                  <a:gd name="T36" fmla="*/ 74 w 207"/>
                  <a:gd name="T37" fmla="*/ 643 h 237"/>
                  <a:gd name="T38" fmla="*/ 161 w 207"/>
                  <a:gd name="T39" fmla="*/ 665 h 237"/>
                  <a:gd name="T40" fmla="*/ 344 w 207"/>
                  <a:gd name="T41" fmla="*/ 606 h 237"/>
                  <a:gd name="T42" fmla="*/ 506 w 207"/>
                  <a:gd name="T43" fmla="*/ 452 h 237"/>
                  <a:gd name="T44" fmla="*/ 582 w 207"/>
                  <a:gd name="T45" fmla="*/ 228 h 237"/>
                  <a:gd name="T46" fmla="*/ 491 w 207"/>
                  <a:gd name="T47" fmla="*/ 34 h 237"/>
                  <a:gd name="T48" fmla="*/ 489 w 207"/>
                  <a:gd name="T49" fmla="*/ 37 h 2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7" h="237">
                    <a:moveTo>
                      <a:pt x="174" y="13"/>
                    </a:moveTo>
                    <a:cubicBezTo>
                      <a:pt x="173" y="15"/>
                      <a:pt x="173" y="15"/>
                      <a:pt x="173" y="15"/>
                    </a:cubicBezTo>
                    <a:cubicBezTo>
                      <a:pt x="192" y="28"/>
                      <a:pt x="203" y="52"/>
                      <a:pt x="203" y="81"/>
                    </a:cubicBezTo>
                    <a:cubicBezTo>
                      <a:pt x="203" y="105"/>
                      <a:pt x="195" y="133"/>
                      <a:pt x="177" y="159"/>
                    </a:cubicBezTo>
                    <a:cubicBezTo>
                      <a:pt x="162" y="181"/>
                      <a:pt x="141" y="200"/>
                      <a:pt x="119" y="213"/>
                    </a:cubicBezTo>
                    <a:cubicBezTo>
                      <a:pt x="98" y="226"/>
                      <a:pt x="76" y="233"/>
                      <a:pt x="57" y="233"/>
                    </a:cubicBezTo>
                    <a:cubicBezTo>
                      <a:pt x="46" y="233"/>
                      <a:pt x="36" y="231"/>
                      <a:pt x="29" y="225"/>
                    </a:cubicBezTo>
                    <a:cubicBezTo>
                      <a:pt x="21" y="220"/>
                      <a:pt x="15" y="211"/>
                      <a:pt x="11" y="201"/>
                    </a:cubicBezTo>
                    <a:cubicBezTo>
                      <a:pt x="7" y="190"/>
                      <a:pt x="4" y="177"/>
                      <a:pt x="4" y="163"/>
                    </a:cubicBezTo>
                    <a:cubicBezTo>
                      <a:pt x="4" y="131"/>
                      <a:pt x="15" y="93"/>
                      <a:pt x="36" y="62"/>
                    </a:cubicBezTo>
                    <a:cubicBezTo>
                      <a:pt x="64" y="22"/>
                      <a:pt x="102" y="4"/>
                      <a:pt x="134" y="4"/>
                    </a:cubicBezTo>
                    <a:cubicBezTo>
                      <a:pt x="149" y="4"/>
                      <a:pt x="162" y="8"/>
                      <a:pt x="173" y="15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5" y="12"/>
                      <a:pt x="175" y="12"/>
                      <a:pt x="175" y="12"/>
                    </a:cubicBezTo>
                    <a:cubicBezTo>
                      <a:pt x="164" y="4"/>
                      <a:pt x="149" y="0"/>
                      <a:pt x="134" y="0"/>
                    </a:cubicBezTo>
                    <a:cubicBezTo>
                      <a:pt x="100" y="0"/>
                      <a:pt x="61" y="19"/>
                      <a:pt x="33" y="60"/>
                    </a:cubicBezTo>
                    <a:cubicBezTo>
                      <a:pt x="11" y="92"/>
                      <a:pt x="0" y="130"/>
                      <a:pt x="0" y="163"/>
                    </a:cubicBezTo>
                    <a:cubicBezTo>
                      <a:pt x="0" y="177"/>
                      <a:pt x="3" y="191"/>
                      <a:pt x="7" y="202"/>
                    </a:cubicBezTo>
                    <a:cubicBezTo>
                      <a:pt x="11" y="213"/>
                      <a:pt x="18" y="223"/>
                      <a:pt x="26" y="229"/>
                    </a:cubicBezTo>
                    <a:cubicBezTo>
                      <a:pt x="35" y="234"/>
                      <a:pt x="45" y="237"/>
                      <a:pt x="57" y="237"/>
                    </a:cubicBezTo>
                    <a:cubicBezTo>
                      <a:pt x="77" y="237"/>
                      <a:pt x="100" y="230"/>
                      <a:pt x="122" y="216"/>
                    </a:cubicBezTo>
                    <a:cubicBezTo>
                      <a:pt x="143" y="203"/>
                      <a:pt x="164" y="184"/>
                      <a:pt x="180" y="161"/>
                    </a:cubicBezTo>
                    <a:cubicBezTo>
                      <a:pt x="199" y="134"/>
                      <a:pt x="207" y="106"/>
                      <a:pt x="207" y="81"/>
                    </a:cubicBezTo>
                    <a:cubicBezTo>
                      <a:pt x="207" y="51"/>
                      <a:pt x="195" y="26"/>
                      <a:pt x="175" y="12"/>
                    </a:cubicBezTo>
                    <a:cubicBezTo>
                      <a:pt x="174" y="13"/>
                      <a:pt x="174" y="13"/>
                      <a:pt x="174" y="1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7"/>
              <p:cNvSpPr>
                <a:spLocks/>
              </p:cNvSpPr>
              <p:nvPr/>
            </p:nvSpPr>
            <p:spPr bwMode="auto">
              <a:xfrm>
                <a:off x="1358" y="2105"/>
                <a:ext cx="107" cy="86"/>
              </a:xfrm>
              <a:custGeom>
                <a:avLst/>
                <a:gdLst>
                  <a:gd name="T0" fmla="*/ 75 w 64"/>
                  <a:gd name="T1" fmla="*/ 3 h 51"/>
                  <a:gd name="T2" fmla="*/ 79 w 64"/>
                  <a:gd name="T3" fmla="*/ 145 h 51"/>
                  <a:gd name="T4" fmla="*/ 59 w 64"/>
                  <a:gd name="T5" fmla="*/ 13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1">
                    <a:moveTo>
                      <a:pt x="27" y="1"/>
                    </a:moveTo>
                    <a:cubicBezTo>
                      <a:pt x="60" y="0"/>
                      <a:pt x="64" y="51"/>
                      <a:pt x="28" y="51"/>
                    </a:cubicBezTo>
                    <a:cubicBezTo>
                      <a:pt x="0" y="51"/>
                      <a:pt x="1" y="2"/>
                      <a:pt x="21" y="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49"/>
              <p:cNvSpPr>
                <a:spLocks/>
              </p:cNvSpPr>
              <p:nvPr/>
            </p:nvSpPr>
            <p:spPr bwMode="auto">
              <a:xfrm>
                <a:off x="1417" y="1981"/>
                <a:ext cx="442" cy="712"/>
              </a:xfrm>
              <a:custGeom>
                <a:avLst/>
                <a:gdLst>
                  <a:gd name="T0" fmla="*/ 357 w 264"/>
                  <a:gd name="T1" fmla="*/ 5 h 425"/>
                  <a:gd name="T2" fmla="*/ 424 w 264"/>
                  <a:gd name="T3" fmla="*/ 57 h 425"/>
                  <a:gd name="T4" fmla="*/ 516 w 264"/>
                  <a:gd name="T5" fmla="*/ 126 h 425"/>
                  <a:gd name="T6" fmla="*/ 598 w 264"/>
                  <a:gd name="T7" fmla="*/ 163 h 425"/>
                  <a:gd name="T8" fmla="*/ 675 w 264"/>
                  <a:gd name="T9" fmla="*/ 149 h 425"/>
                  <a:gd name="T10" fmla="*/ 640 w 264"/>
                  <a:gd name="T11" fmla="*/ 233 h 425"/>
                  <a:gd name="T12" fmla="*/ 650 w 264"/>
                  <a:gd name="T13" fmla="*/ 308 h 425"/>
                  <a:gd name="T14" fmla="*/ 656 w 264"/>
                  <a:gd name="T15" fmla="*/ 357 h 425"/>
                  <a:gd name="T16" fmla="*/ 686 w 264"/>
                  <a:gd name="T17" fmla="*/ 367 h 425"/>
                  <a:gd name="T18" fmla="*/ 678 w 264"/>
                  <a:gd name="T19" fmla="*/ 437 h 425"/>
                  <a:gd name="T20" fmla="*/ 695 w 264"/>
                  <a:gd name="T21" fmla="*/ 491 h 425"/>
                  <a:gd name="T22" fmla="*/ 703 w 264"/>
                  <a:gd name="T23" fmla="*/ 539 h 425"/>
                  <a:gd name="T24" fmla="*/ 720 w 264"/>
                  <a:gd name="T25" fmla="*/ 637 h 425"/>
                  <a:gd name="T26" fmla="*/ 695 w 264"/>
                  <a:gd name="T27" fmla="*/ 685 h 425"/>
                  <a:gd name="T28" fmla="*/ 681 w 264"/>
                  <a:gd name="T29" fmla="*/ 739 h 425"/>
                  <a:gd name="T30" fmla="*/ 645 w 264"/>
                  <a:gd name="T31" fmla="*/ 811 h 425"/>
                  <a:gd name="T32" fmla="*/ 619 w 264"/>
                  <a:gd name="T33" fmla="*/ 980 h 425"/>
                  <a:gd name="T34" fmla="*/ 603 w 264"/>
                  <a:gd name="T35" fmla="*/ 1047 h 425"/>
                  <a:gd name="T36" fmla="*/ 527 w 264"/>
                  <a:gd name="T37" fmla="*/ 1027 h 425"/>
                  <a:gd name="T38" fmla="*/ 479 w 264"/>
                  <a:gd name="T39" fmla="*/ 1069 h 425"/>
                  <a:gd name="T40" fmla="*/ 435 w 264"/>
                  <a:gd name="T41" fmla="*/ 1106 h 425"/>
                  <a:gd name="T42" fmla="*/ 400 w 264"/>
                  <a:gd name="T43" fmla="*/ 1131 h 425"/>
                  <a:gd name="T44" fmla="*/ 291 w 264"/>
                  <a:gd name="T45" fmla="*/ 1193 h 425"/>
                  <a:gd name="T46" fmla="*/ 166 w 264"/>
                  <a:gd name="T47" fmla="*/ 1163 h 425"/>
                  <a:gd name="T48" fmla="*/ 0 w 264"/>
                  <a:gd name="T49" fmla="*/ 1143 h 425"/>
                  <a:gd name="T50" fmla="*/ 116 w 264"/>
                  <a:gd name="T51" fmla="*/ 1092 h 425"/>
                  <a:gd name="T52" fmla="*/ 253 w 264"/>
                  <a:gd name="T53" fmla="*/ 1039 h 425"/>
                  <a:gd name="T54" fmla="*/ 340 w 264"/>
                  <a:gd name="T55" fmla="*/ 948 h 425"/>
                  <a:gd name="T56" fmla="*/ 437 w 264"/>
                  <a:gd name="T57" fmla="*/ 814 h 425"/>
                  <a:gd name="T58" fmla="*/ 544 w 264"/>
                  <a:gd name="T59" fmla="*/ 558 h 425"/>
                  <a:gd name="T60" fmla="*/ 536 w 264"/>
                  <a:gd name="T61" fmla="*/ 427 h 425"/>
                  <a:gd name="T62" fmla="*/ 536 w 264"/>
                  <a:gd name="T63" fmla="*/ 295 h 425"/>
                  <a:gd name="T64" fmla="*/ 487 w 264"/>
                  <a:gd name="T65" fmla="*/ 230 h 425"/>
                  <a:gd name="T66" fmla="*/ 435 w 264"/>
                  <a:gd name="T67" fmla="*/ 157 h 425"/>
                  <a:gd name="T68" fmla="*/ 395 w 264"/>
                  <a:gd name="T69" fmla="*/ 92 h 425"/>
                  <a:gd name="T70" fmla="*/ 370 w 264"/>
                  <a:gd name="T71" fmla="*/ 54 h 425"/>
                  <a:gd name="T72" fmla="*/ 350 w 264"/>
                  <a:gd name="T73" fmla="*/ 0 h 4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4" h="425">
                    <a:moveTo>
                      <a:pt x="127" y="2"/>
                    </a:moveTo>
                    <a:cubicBezTo>
                      <a:pt x="137" y="0"/>
                      <a:pt x="145" y="13"/>
                      <a:pt x="151" y="20"/>
                    </a:cubicBezTo>
                    <a:cubicBezTo>
                      <a:pt x="159" y="31"/>
                      <a:pt x="170" y="40"/>
                      <a:pt x="184" y="45"/>
                    </a:cubicBezTo>
                    <a:cubicBezTo>
                      <a:pt x="195" y="49"/>
                      <a:pt x="203" y="53"/>
                      <a:pt x="213" y="58"/>
                    </a:cubicBezTo>
                    <a:cubicBezTo>
                      <a:pt x="226" y="64"/>
                      <a:pt x="230" y="59"/>
                      <a:pt x="241" y="53"/>
                    </a:cubicBezTo>
                    <a:cubicBezTo>
                      <a:pt x="243" y="65"/>
                      <a:pt x="230" y="73"/>
                      <a:pt x="228" y="83"/>
                    </a:cubicBezTo>
                    <a:cubicBezTo>
                      <a:pt x="226" y="93"/>
                      <a:pt x="231" y="101"/>
                      <a:pt x="232" y="110"/>
                    </a:cubicBezTo>
                    <a:cubicBezTo>
                      <a:pt x="232" y="116"/>
                      <a:pt x="230" y="122"/>
                      <a:pt x="234" y="127"/>
                    </a:cubicBezTo>
                    <a:cubicBezTo>
                      <a:pt x="238" y="132"/>
                      <a:pt x="242" y="128"/>
                      <a:pt x="245" y="131"/>
                    </a:cubicBezTo>
                    <a:cubicBezTo>
                      <a:pt x="253" y="138"/>
                      <a:pt x="242" y="147"/>
                      <a:pt x="242" y="156"/>
                    </a:cubicBezTo>
                    <a:cubicBezTo>
                      <a:pt x="242" y="164"/>
                      <a:pt x="246" y="168"/>
                      <a:pt x="248" y="175"/>
                    </a:cubicBezTo>
                    <a:cubicBezTo>
                      <a:pt x="250" y="180"/>
                      <a:pt x="249" y="186"/>
                      <a:pt x="251" y="192"/>
                    </a:cubicBezTo>
                    <a:cubicBezTo>
                      <a:pt x="257" y="205"/>
                      <a:pt x="264" y="210"/>
                      <a:pt x="257" y="227"/>
                    </a:cubicBezTo>
                    <a:cubicBezTo>
                      <a:pt x="255" y="233"/>
                      <a:pt x="250" y="238"/>
                      <a:pt x="248" y="244"/>
                    </a:cubicBezTo>
                    <a:cubicBezTo>
                      <a:pt x="245" y="250"/>
                      <a:pt x="245" y="257"/>
                      <a:pt x="243" y="263"/>
                    </a:cubicBezTo>
                    <a:cubicBezTo>
                      <a:pt x="239" y="272"/>
                      <a:pt x="234" y="280"/>
                      <a:pt x="230" y="289"/>
                    </a:cubicBezTo>
                    <a:cubicBezTo>
                      <a:pt x="224" y="307"/>
                      <a:pt x="219" y="330"/>
                      <a:pt x="221" y="349"/>
                    </a:cubicBezTo>
                    <a:cubicBezTo>
                      <a:pt x="221" y="362"/>
                      <a:pt x="237" y="384"/>
                      <a:pt x="215" y="373"/>
                    </a:cubicBezTo>
                    <a:cubicBezTo>
                      <a:pt x="207" y="369"/>
                      <a:pt x="197" y="362"/>
                      <a:pt x="188" y="366"/>
                    </a:cubicBezTo>
                    <a:cubicBezTo>
                      <a:pt x="183" y="368"/>
                      <a:pt x="177" y="378"/>
                      <a:pt x="171" y="381"/>
                    </a:cubicBezTo>
                    <a:cubicBezTo>
                      <a:pt x="162" y="386"/>
                      <a:pt x="159" y="386"/>
                      <a:pt x="155" y="394"/>
                    </a:cubicBezTo>
                    <a:cubicBezTo>
                      <a:pt x="150" y="402"/>
                      <a:pt x="151" y="402"/>
                      <a:pt x="143" y="403"/>
                    </a:cubicBezTo>
                    <a:cubicBezTo>
                      <a:pt x="123" y="404"/>
                      <a:pt x="116" y="407"/>
                      <a:pt x="104" y="425"/>
                    </a:cubicBezTo>
                    <a:cubicBezTo>
                      <a:pt x="93" y="412"/>
                      <a:pt x="75" y="410"/>
                      <a:pt x="59" y="414"/>
                    </a:cubicBezTo>
                    <a:cubicBezTo>
                      <a:pt x="51" y="416"/>
                      <a:pt x="1" y="421"/>
                      <a:pt x="0" y="407"/>
                    </a:cubicBezTo>
                    <a:cubicBezTo>
                      <a:pt x="0" y="397"/>
                      <a:pt x="34" y="392"/>
                      <a:pt x="41" y="389"/>
                    </a:cubicBezTo>
                    <a:cubicBezTo>
                      <a:pt x="58" y="384"/>
                      <a:pt x="73" y="377"/>
                      <a:pt x="90" y="370"/>
                    </a:cubicBezTo>
                    <a:cubicBezTo>
                      <a:pt x="109" y="363"/>
                      <a:pt x="114" y="358"/>
                      <a:pt x="121" y="338"/>
                    </a:cubicBezTo>
                    <a:cubicBezTo>
                      <a:pt x="128" y="320"/>
                      <a:pt x="144" y="305"/>
                      <a:pt x="156" y="290"/>
                    </a:cubicBezTo>
                    <a:cubicBezTo>
                      <a:pt x="176" y="265"/>
                      <a:pt x="190" y="231"/>
                      <a:pt x="194" y="199"/>
                    </a:cubicBezTo>
                    <a:cubicBezTo>
                      <a:pt x="197" y="181"/>
                      <a:pt x="194" y="169"/>
                      <a:pt x="191" y="152"/>
                    </a:cubicBezTo>
                    <a:cubicBezTo>
                      <a:pt x="189" y="137"/>
                      <a:pt x="194" y="120"/>
                      <a:pt x="191" y="105"/>
                    </a:cubicBezTo>
                    <a:cubicBezTo>
                      <a:pt x="189" y="93"/>
                      <a:pt x="181" y="91"/>
                      <a:pt x="174" y="82"/>
                    </a:cubicBezTo>
                    <a:cubicBezTo>
                      <a:pt x="167" y="74"/>
                      <a:pt x="161" y="65"/>
                      <a:pt x="155" y="56"/>
                    </a:cubicBezTo>
                    <a:cubicBezTo>
                      <a:pt x="150" y="49"/>
                      <a:pt x="146" y="40"/>
                      <a:pt x="141" y="33"/>
                    </a:cubicBezTo>
                    <a:cubicBezTo>
                      <a:pt x="138" y="28"/>
                      <a:pt x="134" y="24"/>
                      <a:pt x="132" y="19"/>
                    </a:cubicBezTo>
                    <a:cubicBezTo>
                      <a:pt x="128" y="13"/>
                      <a:pt x="126" y="7"/>
                      <a:pt x="125" y="0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Freeform 50"/>
              <p:cNvSpPr>
                <a:spLocks/>
              </p:cNvSpPr>
              <p:nvPr/>
            </p:nvSpPr>
            <p:spPr bwMode="auto">
              <a:xfrm>
                <a:off x="1082" y="2032"/>
                <a:ext cx="71" cy="83"/>
              </a:xfrm>
              <a:custGeom>
                <a:avLst/>
                <a:gdLst>
                  <a:gd name="T0" fmla="*/ 83 w 42"/>
                  <a:gd name="T1" fmla="*/ 0 h 50"/>
                  <a:gd name="T2" fmla="*/ 0 w 42"/>
                  <a:gd name="T3" fmla="*/ 75 h 50"/>
                  <a:gd name="T4" fmla="*/ 83 w 42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0">
                    <a:moveTo>
                      <a:pt x="29" y="0"/>
                    </a:moveTo>
                    <a:cubicBezTo>
                      <a:pt x="29" y="0"/>
                      <a:pt x="39" y="42"/>
                      <a:pt x="0" y="27"/>
                    </a:cubicBezTo>
                    <a:cubicBezTo>
                      <a:pt x="0" y="27"/>
                      <a:pt x="42" y="50"/>
                      <a:pt x="2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Freeform 51"/>
              <p:cNvSpPr>
                <a:spLocks/>
              </p:cNvSpPr>
              <p:nvPr/>
            </p:nvSpPr>
            <p:spPr bwMode="auto">
              <a:xfrm>
                <a:off x="1040" y="2249"/>
                <a:ext cx="39" cy="44"/>
              </a:xfrm>
              <a:custGeom>
                <a:avLst/>
                <a:gdLst>
                  <a:gd name="T0" fmla="*/ 12 w 23"/>
                  <a:gd name="T1" fmla="*/ 0 h 26"/>
                  <a:gd name="T2" fmla="*/ 0 w 23"/>
                  <a:gd name="T3" fmla="*/ 74 h 26"/>
                  <a:gd name="T4" fmla="*/ 12 w 2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6">
                    <a:moveTo>
                      <a:pt x="4" y="0"/>
                    </a:moveTo>
                    <a:cubicBezTo>
                      <a:pt x="4" y="0"/>
                      <a:pt x="18" y="20"/>
                      <a:pt x="0" y="26"/>
                    </a:cubicBezTo>
                    <a:cubicBezTo>
                      <a:pt x="0" y="26"/>
                      <a:pt x="23" y="24"/>
                      <a:pt x="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Freeform 52"/>
              <p:cNvSpPr>
                <a:spLocks/>
              </p:cNvSpPr>
              <p:nvPr/>
            </p:nvSpPr>
            <p:spPr bwMode="auto">
              <a:xfrm>
                <a:off x="930" y="2427"/>
                <a:ext cx="84" cy="60"/>
              </a:xfrm>
              <a:custGeom>
                <a:avLst/>
                <a:gdLst>
                  <a:gd name="T0" fmla="*/ 124 w 50"/>
                  <a:gd name="T1" fmla="*/ 0 h 36"/>
                  <a:gd name="T2" fmla="*/ 141 w 50"/>
                  <a:gd name="T3" fmla="*/ 33 h 36"/>
                  <a:gd name="T4" fmla="*/ 124 w 5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44" y="0"/>
                    </a:moveTo>
                    <a:cubicBezTo>
                      <a:pt x="44" y="0"/>
                      <a:pt x="0" y="36"/>
                      <a:pt x="50" y="12"/>
                    </a:cubicBezTo>
                    <a:cubicBezTo>
                      <a:pt x="50" y="12"/>
                      <a:pt x="12" y="30"/>
                      <a:pt x="4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53"/>
              <p:cNvSpPr>
                <a:spLocks/>
              </p:cNvSpPr>
              <p:nvPr/>
            </p:nvSpPr>
            <p:spPr bwMode="auto">
              <a:xfrm>
                <a:off x="1146" y="2646"/>
                <a:ext cx="30" cy="67"/>
              </a:xfrm>
              <a:custGeom>
                <a:avLst/>
                <a:gdLst>
                  <a:gd name="T0" fmla="*/ 38 w 18"/>
                  <a:gd name="T1" fmla="*/ 0 h 40"/>
                  <a:gd name="T2" fmla="*/ 50 w 18"/>
                  <a:gd name="T3" fmla="*/ 47 h 40"/>
                  <a:gd name="T4" fmla="*/ 38 w 18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14" y="0"/>
                      <a:pt x="0" y="40"/>
                      <a:pt x="18" y="17"/>
                    </a:cubicBezTo>
                    <a:cubicBezTo>
                      <a:pt x="18" y="17"/>
                      <a:pt x="5" y="30"/>
                      <a:pt x="1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54"/>
              <p:cNvSpPr>
                <a:spLocks/>
              </p:cNvSpPr>
              <p:nvPr/>
            </p:nvSpPr>
            <p:spPr bwMode="auto">
              <a:xfrm>
                <a:off x="1258" y="2663"/>
                <a:ext cx="109" cy="28"/>
              </a:xfrm>
              <a:custGeom>
                <a:avLst/>
                <a:gdLst>
                  <a:gd name="T0" fmla="*/ 0 w 65"/>
                  <a:gd name="T1" fmla="*/ 0 h 17"/>
                  <a:gd name="T2" fmla="*/ 183 w 65"/>
                  <a:gd name="T3" fmla="*/ 41 h 17"/>
                  <a:gd name="T4" fmla="*/ 0 w 6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17">
                    <a:moveTo>
                      <a:pt x="0" y="0"/>
                    </a:moveTo>
                    <a:cubicBezTo>
                      <a:pt x="0" y="0"/>
                      <a:pt x="33" y="17"/>
                      <a:pt x="65" y="15"/>
                    </a:cubicBezTo>
                    <a:cubicBezTo>
                      <a:pt x="65" y="15"/>
                      <a:pt x="19" y="8"/>
                      <a:pt x="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55"/>
              <p:cNvSpPr>
                <a:spLocks/>
              </p:cNvSpPr>
              <p:nvPr/>
            </p:nvSpPr>
            <p:spPr bwMode="auto">
              <a:xfrm>
                <a:off x="1785" y="2596"/>
                <a:ext cx="74" cy="68"/>
              </a:xfrm>
              <a:custGeom>
                <a:avLst/>
                <a:gdLst>
                  <a:gd name="T0" fmla="*/ 0 w 44"/>
                  <a:gd name="T1" fmla="*/ 36 h 41"/>
                  <a:gd name="T2" fmla="*/ 49 w 44"/>
                  <a:gd name="T3" fmla="*/ 0 h 41"/>
                  <a:gd name="T4" fmla="*/ 0 w 44"/>
                  <a:gd name="T5" fmla="*/ 3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1">
                    <a:moveTo>
                      <a:pt x="0" y="13"/>
                    </a:moveTo>
                    <a:cubicBezTo>
                      <a:pt x="0" y="13"/>
                      <a:pt x="44" y="41"/>
                      <a:pt x="17" y="0"/>
                    </a:cubicBezTo>
                    <a:cubicBezTo>
                      <a:pt x="17" y="0"/>
                      <a:pt x="34" y="32"/>
                      <a:pt x="0" y="13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Freeform 56"/>
              <p:cNvSpPr>
                <a:spLocks/>
              </p:cNvSpPr>
              <p:nvPr/>
            </p:nvSpPr>
            <p:spPr bwMode="auto">
              <a:xfrm>
                <a:off x="1797" y="2002"/>
                <a:ext cx="99" cy="68"/>
              </a:xfrm>
              <a:custGeom>
                <a:avLst/>
                <a:gdLst>
                  <a:gd name="T0" fmla="*/ 0 w 59"/>
                  <a:gd name="T1" fmla="*/ 101 h 41"/>
                  <a:gd name="T2" fmla="*/ 67 w 59"/>
                  <a:gd name="T3" fmla="*/ 113 h 41"/>
                  <a:gd name="T4" fmla="*/ 0 w 59"/>
                  <a:gd name="T5" fmla="*/ 10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41">
                    <a:moveTo>
                      <a:pt x="0" y="37"/>
                    </a:moveTo>
                    <a:cubicBezTo>
                      <a:pt x="0" y="37"/>
                      <a:pt x="59" y="0"/>
                      <a:pt x="24" y="41"/>
                    </a:cubicBezTo>
                    <a:cubicBezTo>
                      <a:pt x="24" y="41"/>
                      <a:pt x="47" y="12"/>
                      <a:pt x="0" y="3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Freeform 57"/>
              <p:cNvSpPr>
                <a:spLocks/>
              </p:cNvSpPr>
              <p:nvPr/>
            </p:nvSpPr>
            <p:spPr bwMode="auto">
              <a:xfrm>
                <a:off x="1460" y="1787"/>
                <a:ext cx="36" cy="111"/>
              </a:xfrm>
              <a:custGeom>
                <a:avLst/>
                <a:gdLst>
                  <a:gd name="T0" fmla="*/ 0 w 21"/>
                  <a:gd name="T1" fmla="*/ 187 h 66"/>
                  <a:gd name="T2" fmla="*/ 62 w 21"/>
                  <a:gd name="T3" fmla="*/ 182 h 66"/>
                  <a:gd name="T4" fmla="*/ 0 w 21"/>
                  <a:gd name="T5" fmla="*/ 187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6">
                    <a:moveTo>
                      <a:pt x="0" y="66"/>
                    </a:moveTo>
                    <a:cubicBezTo>
                      <a:pt x="0" y="66"/>
                      <a:pt x="10" y="0"/>
                      <a:pt x="21" y="64"/>
                    </a:cubicBezTo>
                    <a:cubicBezTo>
                      <a:pt x="21" y="64"/>
                      <a:pt x="9" y="18"/>
                      <a:pt x="0" y="66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3" name="Freeform 58"/>
              <p:cNvSpPr>
                <a:spLocks/>
              </p:cNvSpPr>
              <p:nvPr/>
            </p:nvSpPr>
            <p:spPr bwMode="auto">
              <a:xfrm>
                <a:off x="1278" y="1943"/>
                <a:ext cx="107" cy="18"/>
              </a:xfrm>
              <a:custGeom>
                <a:avLst/>
                <a:gdLst>
                  <a:gd name="T0" fmla="*/ 0 w 64"/>
                  <a:gd name="T1" fmla="*/ 0 h 11"/>
                  <a:gd name="T2" fmla="*/ 70 w 64"/>
                  <a:gd name="T3" fmla="*/ 21 h 11"/>
                  <a:gd name="T4" fmla="*/ 179 w 64"/>
                  <a:gd name="T5" fmla="*/ 8 h 11"/>
                  <a:gd name="T6" fmla="*/ 70 w 64"/>
                  <a:gd name="T7" fmla="*/ 26 h 11"/>
                  <a:gd name="T8" fmla="*/ 0 w 6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1">
                    <a:moveTo>
                      <a:pt x="0" y="0"/>
                    </a:moveTo>
                    <a:cubicBezTo>
                      <a:pt x="2" y="5"/>
                      <a:pt x="19" y="8"/>
                      <a:pt x="25" y="8"/>
                    </a:cubicBezTo>
                    <a:cubicBezTo>
                      <a:pt x="38" y="8"/>
                      <a:pt x="51" y="3"/>
                      <a:pt x="64" y="3"/>
                    </a:cubicBezTo>
                    <a:cubicBezTo>
                      <a:pt x="51" y="7"/>
                      <a:pt x="39" y="10"/>
                      <a:pt x="25" y="10"/>
                    </a:cubicBezTo>
                    <a:cubicBezTo>
                      <a:pt x="19" y="11"/>
                      <a:pt x="1" y="7"/>
                      <a:pt x="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Freeform 59"/>
              <p:cNvSpPr>
                <a:spLocks/>
              </p:cNvSpPr>
              <p:nvPr/>
            </p:nvSpPr>
            <p:spPr bwMode="auto">
              <a:xfrm>
                <a:off x="1194" y="2350"/>
                <a:ext cx="220" cy="117"/>
              </a:xfrm>
              <a:custGeom>
                <a:avLst/>
                <a:gdLst>
                  <a:gd name="T0" fmla="*/ 3 w 131"/>
                  <a:gd name="T1" fmla="*/ 0 h 70"/>
                  <a:gd name="T2" fmla="*/ 84 w 131"/>
                  <a:gd name="T3" fmla="*/ 162 h 70"/>
                  <a:gd name="T4" fmla="*/ 369 w 131"/>
                  <a:gd name="T5" fmla="*/ 79 h 70"/>
                  <a:gd name="T6" fmla="*/ 101 w 131"/>
                  <a:gd name="T7" fmla="*/ 145 h 70"/>
                  <a:gd name="T8" fmla="*/ 3 w 131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59" y="70"/>
                      <a:pt x="105" y="50"/>
                      <a:pt x="131" y="28"/>
                    </a:cubicBezTo>
                    <a:cubicBezTo>
                      <a:pt x="131" y="28"/>
                      <a:pt x="77" y="70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Freeform 60"/>
              <p:cNvSpPr>
                <a:spLocks/>
              </p:cNvSpPr>
              <p:nvPr/>
            </p:nvSpPr>
            <p:spPr bwMode="auto">
              <a:xfrm>
                <a:off x="1214" y="2080"/>
                <a:ext cx="143" cy="263"/>
              </a:xfrm>
              <a:custGeom>
                <a:avLst/>
                <a:gdLst>
                  <a:gd name="T0" fmla="*/ 241 w 85"/>
                  <a:gd name="T1" fmla="*/ 0 h 157"/>
                  <a:gd name="T2" fmla="*/ 50 w 85"/>
                  <a:gd name="T3" fmla="*/ 149 h 157"/>
                  <a:gd name="T4" fmla="*/ 8 w 85"/>
                  <a:gd name="T5" fmla="*/ 224 h 157"/>
                  <a:gd name="T6" fmla="*/ 71 w 85"/>
                  <a:gd name="T7" fmla="*/ 441 h 157"/>
                  <a:gd name="T8" fmla="*/ 241 w 8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57">
                    <a:moveTo>
                      <a:pt x="85" y="0"/>
                    </a:moveTo>
                    <a:cubicBezTo>
                      <a:pt x="61" y="8"/>
                      <a:pt x="37" y="26"/>
                      <a:pt x="18" y="53"/>
                    </a:cubicBezTo>
                    <a:cubicBezTo>
                      <a:pt x="12" y="62"/>
                      <a:pt x="7" y="71"/>
                      <a:pt x="3" y="80"/>
                    </a:cubicBezTo>
                    <a:cubicBezTo>
                      <a:pt x="0" y="113"/>
                      <a:pt x="7" y="143"/>
                      <a:pt x="25" y="157"/>
                    </a:cubicBezTo>
                    <a:cubicBezTo>
                      <a:pt x="24" y="105"/>
                      <a:pt x="38" y="49"/>
                      <a:pt x="85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Freeform 61"/>
              <p:cNvSpPr>
                <a:spLocks/>
              </p:cNvSpPr>
              <p:nvPr/>
            </p:nvSpPr>
            <p:spPr bwMode="auto">
              <a:xfrm>
                <a:off x="1191" y="2214"/>
                <a:ext cx="79" cy="241"/>
              </a:xfrm>
              <a:custGeom>
                <a:avLst/>
                <a:gdLst>
                  <a:gd name="T0" fmla="*/ 49 w 47"/>
                  <a:gd name="T1" fmla="*/ 0 h 144"/>
                  <a:gd name="T2" fmla="*/ 0 w 47"/>
                  <a:gd name="T3" fmla="*/ 208 h 144"/>
                  <a:gd name="T4" fmla="*/ 20 w 47"/>
                  <a:gd name="T5" fmla="*/ 313 h 144"/>
                  <a:gd name="T6" fmla="*/ 71 w 47"/>
                  <a:gd name="T7" fmla="*/ 382 h 144"/>
                  <a:gd name="T8" fmla="*/ 133 w 47"/>
                  <a:gd name="T9" fmla="*/ 403 h 144"/>
                  <a:gd name="T10" fmla="*/ 133 w 47"/>
                  <a:gd name="T11" fmla="*/ 398 h 144"/>
                  <a:gd name="T12" fmla="*/ 91 w 47"/>
                  <a:gd name="T13" fmla="*/ 390 h 144"/>
                  <a:gd name="T14" fmla="*/ 8 w 47"/>
                  <a:gd name="T15" fmla="*/ 228 h 144"/>
                  <a:gd name="T16" fmla="*/ 108 w 47"/>
                  <a:gd name="T17" fmla="*/ 373 h 144"/>
                  <a:gd name="T18" fmla="*/ 128 w 47"/>
                  <a:gd name="T19" fmla="*/ 382 h 144"/>
                  <a:gd name="T20" fmla="*/ 111 w 47"/>
                  <a:gd name="T21" fmla="*/ 216 h 144"/>
                  <a:gd name="T22" fmla="*/ 49 w 47"/>
                  <a:gd name="T23" fmla="*/ 0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4">
                    <a:moveTo>
                      <a:pt x="17" y="0"/>
                    </a:moveTo>
                    <a:cubicBezTo>
                      <a:pt x="6" y="25"/>
                      <a:pt x="0" y="51"/>
                      <a:pt x="0" y="74"/>
                    </a:cubicBezTo>
                    <a:cubicBezTo>
                      <a:pt x="0" y="88"/>
                      <a:pt x="3" y="101"/>
                      <a:pt x="7" y="112"/>
                    </a:cubicBezTo>
                    <a:cubicBezTo>
                      <a:pt x="11" y="122"/>
                      <a:pt x="17" y="131"/>
                      <a:pt x="25" y="136"/>
                    </a:cubicBezTo>
                    <a:cubicBezTo>
                      <a:pt x="31" y="141"/>
                      <a:pt x="38" y="143"/>
                      <a:pt x="47" y="144"/>
                    </a:cubicBezTo>
                    <a:cubicBezTo>
                      <a:pt x="47" y="143"/>
                      <a:pt x="47" y="143"/>
                      <a:pt x="47" y="142"/>
                    </a:cubicBezTo>
                    <a:cubicBezTo>
                      <a:pt x="41" y="142"/>
                      <a:pt x="36" y="140"/>
                      <a:pt x="32" y="139"/>
                    </a:cubicBezTo>
                    <a:cubicBezTo>
                      <a:pt x="2" y="126"/>
                      <a:pt x="3" y="81"/>
                      <a:pt x="3" y="81"/>
                    </a:cubicBezTo>
                    <a:cubicBezTo>
                      <a:pt x="3" y="81"/>
                      <a:pt x="7" y="120"/>
                      <a:pt x="38" y="133"/>
                    </a:cubicBezTo>
                    <a:cubicBezTo>
                      <a:pt x="40" y="134"/>
                      <a:pt x="43" y="135"/>
                      <a:pt x="45" y="136"/>
                    </a:cubicBezTo>
                    <a:cubicBezTo>
                      <a:pt x="42" y="117"/>
                      <a:pt x="39" y="97"/>
                      <a:pt x="39" y="77"/>
                    </a:cubicBezTo>
                    <a:cubicBezTo>
                      <a:pt x="21" y="63"/>
                      <a:pt x="14" y="33"/>
                      <a:pt x="17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Freeform 62"/>
              <p:cNvSpPr>
                <a:spLocks/>
              </p:cNvSpPr>
              <p:nvPr/>
            </p:nvSpPr>
            <p:spPr bwMode="auto">
              <a:xfrm>
                <a:off x="1184" y="2070"/>
                <a:ext cx="183" cy="392"/>
              </a:xfrm>
              <a:custGeom>
                <a:avLst/>
                <a:gdLst>
                  <a:gd name="T0" fmla="*/ 307 w 109"/>
                  <a:gd name="T1" fmla="*/ 0 h 234"/>
                  <a:gd name="T2" fmla="*/ 92 w 109"/>
                  <a:gd name="T3" fmla="*/ 159 h 234"/>
                  <a:gd name="T4" fmla="*/ 0 w 109"/>
                  <a:gd name="T5" fmla="*/ 449 h 234"/>
                  <a:gd name="T6" fmla="*/ 20 w 109"/>
                  <a:gd name="T7" fmla="*/ 558 h 234"/>
                  <a:gd name="T8" fmla="*/ 74 w 109"/>
                  <a:gd name="T9" fmla="*/ 635 h 234"/>
                  <a:gd name="T10" fmla="*/ 146 w 109"/>
                  <a:gd name="T11" fmla="*/ 657 h 234"/>
                  <a:gd name="T12" fmla="*/ 144 w 109"/>
                  <a:gd name="T13" fmla="*/ 645 h 234"/>
                  <a:gd name="T14" fmla="*/ 82 w 109"/>
                  <a:gd name="T15" fmla="*/ 623 h 234"/>
                  <a:gd name="T16" fmla="*/ 30 w 109"/>
                  <a:gd name="T17" fmla="*/ 556 h 234"/>
                  <a:gd name="T18" fmla="*/ 12 w 109"/>
                  <a:gd name="T19" fmla="*/ 449 h 234"/>
                  <a:gd name="T20" fmla="*/ 59 w 109"/>
                  <a:gd name="T21" fmla="*/ 241 h 234"/>
                  <a:gd name="T22" fmla="*/ 101 w 109"/>
                  <a:gd name="T23" fmla="*/ 166 h 234"/>
                  <a:gd name="T24" fmla="*/ 290 w 109"/>
                  <a:gd name="T25" fmla="*/ 17 h 234"/>
                  <a:gd name="T26" fmla="*/ 307 w 109"/>
                  <a:gd name="T27" fmla="*/ 0 h 2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234">
                    <a:moveTo>
                      <a:pt x="109" y="0"/>
                    </a:moveTo>
                    <a:cubicBezTo>
                      <a:pt x="82" y="7"/>
                      <a:pt x="54" y="26"/>
                      <a:pt x="33" y="57"/>
                    </a:cubicBezTo>
                    <a:cubicBezTo>
                      <a:pt x="11" y="89"/>
                      <a:pt x="0" y="127"/>
                      <a:pt x="0" y="160"/>
                    </a:cubicBezTo>
                    <a:cubicBezTo>
                      <a:pt x="0" y="174"/>
                      <a:pt x="3" y="188"/>
                      <a:pt x="7" y="199"/>
                    </a:cubicBezTo>
                    <a:cubicBezTo>
                      <a:pt x="11" y="210"/>
                      <a:pt x="18" y="220"/>
                      <a:pt x="26" y="226"/>
                    </a:cubicBezTo>
                    <a:cubicBezTo>
                      <a:pt x="33" y="231"/>
                      <a:pt x="42" y="233"/>
                      <a:pt x="52" y="234"/>
                    </a:cubicBezTo>
                    <a:cubicBezTo>
                      <a:pt x="52" y="233"/>
                      <a:pt x="51" y="231"/>
                      <a:pt x="51" y="230"/>
                    </a:cubicBezTo>
                    <a:cubicBezTo>
                      <a:pt x="42" y="229"/>
                      <a:pt x="35" y="227"/>
                      <a:pt x="29" y="222"/>
                    </a:cubicBezTo>
                    <a:cubicBezTo>
                      <a:pt x="21" y="217"/>
                      <a:pt x="15" y="208"/>
                      <a:pt x="11" y="198"/>
                    </a:cubicBezTo>
                    <a:cubicBezTo>
                      <a:pt x="7" y="187"/>
                      <a:pt x="4" y="174"/>
                      <a:pt x="4" y="160"/>
                    </a:cubicBezTo>
                    <a:cubicBezTo>
                      <a:pt x="4" y="137"/>
                      <a:pt x="10" y="111"/>
                      <a:pt x="21" y="86"/>
                    </a:cubicBezTo>
                    <a:cubicBezTo>
                      <a:pt x="25" y="77"/>
                      <a:pt x="30" y="68"/>
                      <a:pt x="36" y="59"/>
                    </a:cubicBezTo>
                    <a:cubicBezTo>
                      <a:pt x="55" y="32"/>
                      <a:pt x="79" y="14"/>
                      <a:pt x="103" y="6"/>
                    </a:cubicBezTo>
                    <a:cubicBezTo>
                      <a:pt x="105" y="4"/>
                      <a:pt x="107" y="2"/>
                      <a:pt x="109" y="0"/>
                    </a:cubicBezTo>
                  </a:path>
                </a:pathLst>
              </a:custGeom>
              <a:solidFill>
                <a:srgbClr val="67616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Freeform 63"/>
              <p:cNvSpPr>
                <a:spLocks/>
              </p:cNvSpPr>
              <p:nvPr/>
            </p:nvSpPr>
            <p:spPr bwMode="auto">
              <a:xfrm>
                <a:off x="1194" y="2350"/>
                <a:ext cx="76" cy="102"/>
              </a:xfrm>
              <a:custGeom>
                <a:avLst/>
                <a:gdLst>
                  <a:gd name="T0" fmla="*/ 3 w 45"/>
                  <a:gd name="T1" fmla="*/ 0 h 61"/>
                  <a:gd name="T2" fmla="*/ 86 w 45"/>
                  <a:gd name="T3" fmla="*/ 162 h 61"/>
                  <a:gd name="T4" fmla="*/ 128 w 45"/>
                  <a:gd name="T5" fmla="*/ 171 h 61"/>
                  <a:gd name="T6" fmla="*/ 123 w 45"/>
                  <a:gd name="T7" fmla="*/ 154 h 61"/>
                  <a:gd name="T8" fmla="*/ 103 w 45"/>
                  <a:gd name="T9" fmla="*/ 145 h 61"/>
                  <a:gd name="T10" fmla="*/ 3 w 45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1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34" y="59"/>
                      <a:pt x="39" y="61"/>
                      <a:pt x="45" y="61"/>
                    </a:cubicBezTo>
                    <a:cubicBezTo>
                      <a:pt x="44" y="59"/>
                      <a:pt x="44" y="57"/>
                      <a:pt x="43" y="55"/>
                    </a:cubicBezTo>
                    <a:cubicBezTo>
                      <a:pt x="41" y="54"/>
                      <a:pt x="38" y="53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Freeform 64"/>
              <p:cNvSpPr>
                <a:spLocks/>
              </p:cNvSpPr>
              <p:nvPr/>
            </p:nvSpPr>
            <p:spPr bwMode="auto">
              <a:xfrm>
                <a:off x="1606" y="2085"/>
                <a:ext cx="216" cy="563"/>
              </a:xfrm>
              <a:custGeom>
                <a:avLst/>
                <a:gdLst>
                  <a:gd name="T0" fmla="*/ 263 w 129"/>
                  <a:gd name="T1" fmla="*/ 0 h 336"/>
                  <a:gd name="T2" fmla="*/ 295 w 129"/>
                  <a:gd name="T3" fmla="*/ 3 h 336"/>
                  <a:gd name="T4" fmla="*/ 296 w 129"/>
                  <a:gd name="T5" fmla="*/ 82 h 336"/>
                  <a:gd name="T6" fmla="*/ 308 w 129"/>
                  <a:gd name="T7" fmla="*/ 179 h 336"/>
                  <a:gd name="T8" fmla="*/ 350 w 129"/>
                  <a:gd name="T9" fmla="*/ 303 h 336"/>
                  <a:gd name="T10" fmla="*/ 358 w 129"/>
                  <a:gd name="T11" fmla="*/ 437 h 336"/>
                  <a:gd name="T12" fmla="*/ 358 w 129"/>
                  <a:gd name="T13" fmla="*/ 508 h 336"/>
                  <a:gd name="T14" fmla="*/ 333 w 129"/>
                  <a:gd name="T15" fmla="*/ 565 h 336"/>
                  <a:gd name="T16" fmla="*/ 296 w 129"/>
                  <a:gd name="T17" fmla="*/ 679 h 336"/>
                  <a:gd name="T18" fmla="*/ 275 w 129"/>
                  <a:gd name="T19" fmla="*/ 783 h 336"/>
                  <a:gd name="T20" fmla="*/ 213 w 129"/>
                  <a:gd name="T21" fmla="*/ 831 h 336"/>
                  <a:gd name="T22" fmla="*/ 0 w 129"/>
                  <a:gd name="T23" fmla="*/ 943 h 336"/>
                  <a:gd name="T24" fmla="*/ 45 w 129"/>
                  <a:gd name="T25" fmla="*/ 915 h 336"/>
                  <a:gd name="T26" fmla="*/ 117 w 129"/>
                  <a:gd name="T27" fmla="*/ 878 h 336"/>
                  <a:gd name="T28" fmla="*/ 208 w 129"/>
                  <a:gd name="T29" fmla="*/ 806 h 336"/>
                  <a:gd name="T30" fmla="*/ 306 w 129"/>
                  <a:gd name="T31" fmla="*/ 593 h 336"/>
                  <a:gd name="T32" fmla="*/ 348 w 129"/>
                  <a:gd name="T33" fmla="*/ 345 h 336"/>
                  <a:gd name="T34" fmla="*/ 315 w 129"/>
                  <a:gd name="T35" fmla="*/ 236 h 336"/>
                  <a:gd name="T36" fmla="*/ 291 w 129"/>
                  <a:gd name="T37" fmla="*/ 134 h 336"/>
                  <a:gd name="T38" fmla="*/ 283 w 129"/>
                  <a:gd name="T39" fmla="*/ 3 h 3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9" h="336">
                    <a:moveTo>
                      <a:pt x="94" y="0"/>
                    </a:moveTo>
                    <a:cubicBezTo>
                      <a:pt x="98" y="0"/>
                      <a:pt x="101" y="0"/>
                      <a:pt x="105" y="1"/>
                    </a:cubicBezTo>
                    <a:cubicBezTo>
                      <a:pt x="109" y="10"/>
                      <a:pt x="106" y="21"/>
                      <a:pt x="106" y="29"/>
                    </a:cubicBezTo>
                    <a:cubicBezTo>
                      <a:pt x="107" y="41"/>
                      <a:pt x="107" y="53"/>
                      <a:pt x="110" y="64"/>
                    </a:cubicBezTo>
                    <a:cubicBezTo>
                      <a:pt x="114" y="79"/>
                      <a:pt x="121" y="93"/>
                      <a:pt x="125" y="108"/>
                    </a:cubicBezTo>
                    <a:cubicBezTo>
                      <a:pt x="129" y="123"/>
                      <a:pt x="128" y="140"/>
                      <a:pt x="128" y="156"/>
                    </a:cubicBezTo>
                    <a:cubicBezTo>
                      <a:pt x="128" y="164"/>
                      <a:pt x="129" y="174"/>
                      <a:pt x="128" y="181"/>
                    </a:cubicBezTo>
                    <a:cubicBezTo>
                      <a:pt x="126" y="189"/>
                      <a:pt x="121" y="194"/>
                      <a:pt x="119" y="201"/>
                    </a:cubicBezTo>
                    <a:cubicBezTo>
                      <a:pt x="114" y="215"/>
                      <a:pt x="109" y="229"/>
                      <a:pt x="106" y="242"/>
                    </a:cubicBezTo>
                    <a:cubicBezTo>
                      <a:pt x="103" y="255"/>
                      <a:pt x="102" y="267"/>
                      <a:pt x="98" y="279"/>
                    </a:cubicBezTo>
                    <a:cubicBezTo>
                      <a:pt x="95" y="292"/>
                      <a:pt x="88" y="292"/>
                      <a:pt x="76" y="296"/>
                    </a:cubicBezTo>
                    <a:cubicBezTo>
                      <a:pt x="50" y="307"/>
                      <a:pt x="29" y="336"/>
                      <a:pt x="0" y="336"/>
                    </a:cubicBezTo>
                    <a:cubicBezTo>
                      <a:pt x="0" y="330"/>
                      <a:pt x="10" y="328"/>
                      <a:pt x="16" y="326"/>
                    </a:cubicBezTo>
                    <a:cubicBezTo>
                      <a:pt x="26" y="323"/>
                      <a:pt x="34" y="320"/>
                      <a:pt x="42" y="313"/>
                    </a:cubicBezTo>
                    <a:cubicBezTo>
                      <a:pt x="53" y="304"/>
                      <a:pt x="63" y="295"/>
                      <a:pt x="74" y="287"/>
                    </a:cubicBezTo>
                    <a:cubicBezTo>
                      <a:pt x="97" y="270"/>
                      <a:pt x="102" y="238"/>
                      <a:pt x="109" y="211"/>
                    </a:cubicBezTo>
                    <a:cubicBezTo>
                      <a:pt x="115" y="183"/>
                      <a:pt x="125" y="152"/>
                      <a:pt x="124" y="123"/>
                    </a:cubicBezTo>
                    <a:cubicBezTo>
                      <a:pt x="124" y="110"/>
                      <a:pt x="116" y="97"/>
                      <a:pt x="112" y="84"/>
                    </a:cubicBezTo>
                    <a:cubicBezTo>
                      <a:pt x="109" y="72"/>
                      <a:pt x="107" y="60"/>
                      <a:pt x="104" y="48"/>
                    </a:cubicBezTo>
                    <a:cubicBezTo>
                      <a:pt x="101" y="32"/>
                      <a:pt x="101" y="17"/>
                      <a:pt x="101" y="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7" name="Group 416"/>
            <p:cNvGrpSpPr/>
            <p:nvPr/>
          </p:nvGrpSpPr>
          <p:grpSpPr>
            <a:xfrm>
              <a:off x="3112433" y="2032361"/>
              <a:ext cx="512341" cy="540000"/>
              <a:chOff x="7995841" y="1747243"/>
              <a:chExt cx="512341" cy="540000"/>
            </a:xfrm>
          </p:grpSpPr>
          <p:sp>
            <p:nvSpPr>
              <p:cNvPr id="418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1056" name="TextBox 1055"/>
          <p:cNvSpPr txBox="1"/>
          <p:nvPr/>
        </p:nvSpPr>
        <p:spPr>
          <a:xfrm>
            <a:off x="385442" y="4257068"/>
            <a:ext cx="5601149" cy="70787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/>
            <a:r>
              <a:rPr lang="en-GB" sz="2000" b="1" u="sng" dirty="0">
                <a:solidFill>
                  <a:srgbClr val="000000"/>
                </a:solidFill>
                <a:latin typeface="Calibri Light" panose="020F0302020204030204"/>
                <a:cs typeface="Arial"/>
              </a:rPr>
              <a:t>The MPS system as postulated by Van Furth and Cohn (1968)</a:t>
            </a:r>
          </a:p>
        </p:txBody>
      </p:sp>
      <p:pic>
        <p:nvPicPr>
          <p:cNvPr id="1057" name="Picture 1056"/>
          <p:cNvPicPr>
            <a:picLocks noChangeAspect="1"/>
          </p:cNvPicPr>
          <p:nvPr/>
        </p:nvPicPr>
        <p:blipFill rotWithShape="1">
          <a:blip r:embed="rId4"/>
          <a:srcRect r="8390" b="63317"/>
          <a:stretch/>
        </p:blipFill>
        <p:spPr>
          <a:xfrm>
            <a:off x="616827" y="5091654"/>
            <a:ext cx="4620009" cy="1230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914178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/>
          <p:cNvSpPr/>
          <p:nvPr/>
        </p:nvSpPr>
        <p:spPr>
          <a:xfrm>
            <a:off x="381002" y="5040"/>
            <a:ext cx="9143999" cy="830987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fr-FR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Ontogenèse du système des phagocytes mononucléaires: cellules tissulaires résidentes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014564" y="4278715"/>
            <a:ext cx="3346502" cy="2305505"/>
            <a:chOff x="5633564" y="3699594"/>
            <a:chExt cx="3346502" cy="2305505"/>
          </a:xfrm>
        </p:grpSpPr>
        <p:grpSp>
          <p:nvGrpSpPr>
            <p:cNvPr id="927" name="Group 51"/>
            <p:cNvGrpSpPr>
              <a:grpSpLocks/>
            </p:cNvGrpSpPr>
            <p:nvPr/>
          </p:nvGrpSpPr>
          <p:grpSpPr bwMode="auto">
            <a:xfrm>
              <a:off x="5633564" y="4336463"/>
              <a:ext cx="1595437" cy="1084263"/>
              <a:chOff x="4525" y="1930"/>
              <a:chExt cx="1005" cy="683"/>
            </a:xfrm>
          </p:grpSpPr>
          <p:sp>
            <p:nvSpPr>
              <p:cNvPr id="92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3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887" name="Group 51"/>
            <p:cNvGrpSpPr>
              <a:grpSpLocks/>
            </p:cNvGrpSpPr>
            <p:nvPr/>
          </p:nvGrpSpPr>
          <p:grpSpPr bwMode="auto">
            <a:xfrm>
              <a:off x="6522109" y="4920836"/>
              <a:ext cx="1595437" cy="1084263"/>
              <a:chOff x="4525" y="1930"/>
              <a:chExt cx="1005" cy="683"/>
            </a:xfrm>
          </p:grpSpPr>
          <p:sp>
            <p:nvSpPr>
              <p:cNvPr id="88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8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9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0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0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0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0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0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0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0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867" name="Group 51"/>
            <p:cNvGrpSpPr>
              <a:grpSpLocks/>
            </p:cNvGrpSpPr>
            <p:nvPr/>
          </p:nvGrpSpPr>
          <p:grpSpPr bwMode="auto">
            <a:xfrm>
              <a:off x="7384629" y="4223041"/>
              <a:ext cx="1595437" cy="1084263"/>
              <a:chOff x="4525" y="1930"/>
              <a:chExt cx="1005" cy="683"/>
            </a:xfrm>
          </p:grpSpPr>
          <p:sp>
            <p:nvSpPr>
              <p:cNvPr id="86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6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7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8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8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8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8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8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8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8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907" name="Group 51"/>
            <p:cNvGrpSpPr>
              <a:grpSpLocks/>
            </p:cNvGrpSpPr>
            <p:nvPr/>
          </p:nvGrpSpPr>
          <p:grpSpPr bwMode="auto">
            <a:xfrm>
              <a:off x="6791192" y="3699594"/>
              <a:ext cx="1595437" cy="1084263"/>
              <a:chOff x="4525" y="1930"/>
              <a:chExt cx="1005" cy="683"/>
            </a:xfrm>
          </p:grpSpPr>
          <p:sp>
            <p:nvSpPr>
              <p:cNvPr id="90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0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1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22" name="TextBox 121"/>
            <p:cNvSpPr txBox="1"/>
            <p:nvPr/>
          </p:nvSpPr>
          <p:spPr>
            <a:xfrm>
              <a:off x="6294052" y="4215999"/>
              <a:ext cx="2009245" cy="1200318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Resident</a:t>
              </a:r>
            </a:p>
            <a:p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tissue macrophages </a:t>
              </a:r>
            </a:p>
          </p:txBody>
        </p:sp>
      </p:grpSp>
      <p:cxnSp>
        <p:nvCxnSpPr>
          <p:cNvPr id="695" name="Straight Arrow Connector 694"/>
          <p:cNvCxnSpPr/>
          <p:nvPr/>
        </p:nvCxnSpPr>
        <p:spPr>
          <a:xfrm>
            <a:off x="6668051" y="3636844"/>
            <a:ext cx="304824" cy="864121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05" name="Group 404"/>
          <p:cNvGrpSpPr/>
          <p:nvPr/>
        </p:nvGrpSpPr>
        <p:grpSpPr>
          <a:xfrm>
            <a:off x="473243" y="626539"/>
            <a:ext cx="9438558" cy="3013528"/>
            <a:chOff x="92243" y="626539"/>
            <a:chExt cx="9438558" cy="3013528"/>
          </a:xfrm>
        </p:grpSpPr>
        <p:pic>
          <p:nvPicPr>
            <p:cNvPr id="406" name="Picture 2217" descr="Imag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7721"/>
            <a:stretch>
              <a:fillRect/>
            </a:stretch>
          </p:blipFill>
          <p:spPr bwMode="auto">
            <a:xfrm>
              <a:off x="92243" y="902069"/>
              <a:ext cx="862012" cy="148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7" name="Group 24"/>
            <p:cNvGrpSpPr>
              <a:grpSpLocks noChangeAspect="1"/>
            </p:cNvGrpSpPr>
            <p:nvPr/>
          </p:nvGrpSpPr>
          <p:grpSpPr bwMode="auto">
            <a:xfrm rot="16200000">
              <a:off x="5456571" y="2348281"/>
              <a:ext cx="540000" cy="672985"/>
              <a:chOff x="519" y="795"/>
              <a:chExt cx="670" cy="835"/>
            </a:xfrm>
          </p:grpSpPr>
          <p:sp>
            <p:nvSpPr>
              <p:cNvPr id="1046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408" name="TextBox 407"/>
            <p:cNvSpPr txBox="1"/>
            <p:nvPr/>
          </p:nvSpPr>
          <p:spPr>
            <a:xfrm>
              <a:off x="7756641" y="2376993"/>
              <a:ext cx="1774160" cy="751854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GB" sz="1400" dirty="0">
                  <a:solidFill>
                    <a:srgbClr val="000000"/>
                  </a:solidFill>
                  <a:cs typeface="Arial"/>
                </a:rPr>
                <a:t>Inflammatory macrophages </a:t>
              </a:r>
            </a:p>
            <a:p>
              <a:r>
                <a:rPr lang="en-GB" sz="1400" dirty="0">
                  <a:solidFill>
                    <a:srgbClr val="000000"/>
                  </a:solidFill>
                  <a:cs typeface="Arial"/>
                </a:rPr>
                <a:t>and DCs </a:t>
              </a:r>
              <a:r>
                <a:rPr lang="en-GB" sz="1400" b="1" dirty="0">
                  <a:solidFill>
                    <a:srgbClr val="000000"/>
                  </a:solidFill>
                  <a:cs typeface="Arial"/>
                </a:rPr>
                <a:t>  </a:t>
              </a:r>
            </a:p>
          </p:txBody>
        </p:sp>
        <p:grpSp>
          <p:nvGrpSpPr>
            <p:cNvPr id="409" name="Group 408"/>
            <p:cNvGrpSpPr/>
            <p:nvPr/>
          </p:nvGrpSpPr>
          <p:grpSpPr>
            <a:xfrm>
              <a:off x="467181" y="759829"/>
              <a:ext cx="6906657" cy="2469334"/>
              <a:chOff x="-116805" y="2258294"/>
              <a:chExt cx="6906657" cy="2469334"/>
            </a:xfrm>
          </p:grpSpPr>
          <p:sp>
            <p:nvSpPr>
              <p:cNvPr id="1026" name="Off-page Connector 1025"/>
              <p:cNvSpPr/>
              <p:nvPr/>
            </p:nvSpPr>
            <p:spPr>
              <a:xfrm rot="5400000">
                <a:off x="645973" y="1709067"/>
                <a:ext cx="2255783" cy="3781339"/>
              </a:xfrm>
              <a:prstGeom prst="flowChartOffpageConnector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vert="vert270" lIns="90440" tIns="45222" rIns="90440" bIns="45222" anchor="ctr"/>
              <a:lstStyle/>
              <a:p>
                <a:pPr algn="ctr" defTabSz="452326">
                  <a:defRPr/>
                </a:pPr>
                <a:endParaRPr lang="en-US" sz="28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7" name="TextBox 1026"/>
              <p:cNvSpPr txBox="1"/>
              <p:nvPr/>
            </p:nvSpPr>
            <p:spPr>
              <a:xfrm>
                <a:off x="319006" y="3907684"/>
                <a:ext cx="628876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HSPC</a:t>
                </a:r>
              </a:p>
            </p:txBody>
          </p:sp>
          <p:sp>
            <p:nvSpPr>
              <p:cNvPr id="1028" name="TextBox 1027"/>
              <p:cNvSpPr txBox="1"/>
              <p:nvPr/>
            </p:nvSpPr>
            <p:spPr>
              <a:xfrm>
                <a:off x="1103033" y="3000326"/>
                <a:ext cx="1056677" cy="523210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Myeloid</a:t>
                </a:r>
              </a:p>
              <a:p>
                <a:pPr algn="ctr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Progenitors</a:t>
                </a:r>
              </a:p>
            </p:txBody>
          </p:sp>
          <p:sp>
            <p:nvSpPr>
              <p:cNvPr id="1029" name="TextBox 1028"/>
              <p:cNvSpPr txBox="1"/>
              <p:nvPr/>
            </p:nvSpPr>
            <p:spPr>
              <a:xfrm>
                <a:off x="2100018" y="3360339"/>
                <a:ext cx="602527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srgbClr val="FFFFFF"/>
                    </a:solidFill>
                    <a:cs typeface="Arial"/>
                  </a:rPr>
                  <a:t>MDP</a:t>
                </a:r>
              </a:p>
            </p:txBody>
          </p:sp>
          <p:sp>
            <p:nvSpPr>
              <p:cNvPr id="1030" name="TextBox 1029"/>
              <p:cNvSpPr txBox="1"/>
              <p:nvPr/>
            </p:nvSpPr>
            <p:spPr>
              <a:xfrm>
                <a:off x="2283284" y="2727495"/>
                <a:ext cx="531794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CDP</a:t>
                </a:r>
              </a:p>
            </p:txBody>
          </p:sp>
          <p:cxnSp>
            <p:nvCxnSpPr>
              <p:cNvPr id="1031" name="Straight Arrow Connector 1030"/>
              <p:cNvCxnSpPr/>
              <p:nvPr/>
            </p:nvCxnSpPr>
            <p:spPr>
              <a:xfrm>
                <a:off x="1924624" y="3795935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2" name="Straight Arrow Connector 1031"/>
              <p:cNvCxnSpPr/>
              <p:nvPr/>
            </p:nvCxnSpPr>
            <p:spPr>
              <a:xfrm rot="10800000" flipH="1">
                <a:off x="2866283" y="3166633"/>
                <a:ext cx="85974" cy="28080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3" name="TextBox 1032"/>
              <p:cNvSpPr txBox="1"/>
              <p:nvPr/>
            </p:nvSpPr>
            <p:spPr>
              <a:xfrm>
                <a:off x="6310256" y="2936574"/>
                <a:ext cx="47959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400" b="1" dirty="0" err="1">
                    <a:solidFill>
                      <a:srgbClr val="000000"/>
                    </a:solidFill>
                    <a:cs typeface="Arial"/>
                  </a:rPr>
                  <a:t>cDC</a:t>
                </a:r>
                <a:endParaRPr lang="en-GB" sz="1400" b="1" dirty="0">
                  <a:solidFill>
                    <a:srgbClr val="000000"/>
                  </a:solidFill>
                  <a:cs typeface="Arial"/>
                </a:endParaRPr>
              </a:p>
            </p:txBody>
          </p:sp>
          <p:cxnSp>
            <p:nvCxnSpPr>
              <p:cNvPr id="1034" name="Straight Arrow Connector 1033"/>
              <p:cNvCxnSpPr/>
              <p:nvPr/>
            </p:nvCxnSpPr>
            <p:spPr>
              <a:xfrm flipV="1">
                <a:off x="3387808" y="2471844"/>
                <a:ext cx="1986371" cy="465857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5" name="Straight Arrow Connector 1034"/>
              <p:cNvCxnSpPr/>
              <p:nvPr/>
            </p:nvCxnSpPr>
            <p:spPr>
              <a:xfrm>
                <a:off x="3387808" y="3033781"/>
                <a:ext cx="2011118" cy="204376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6" name="Straight Arrow Connector 1035"/>
              <p:cNvCxnSpPr/>
              <p:nvPr/>
            </p:nvCxnSpPr>
            <p:spPr>
              <a:xfrm>
                <a:off x="832877" y="3754213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sysDash"/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7" name="TextBox 106"/>
              <p:cNvSpPr txBox="1"/>
              <p:nvPr/>
            </p:nvSpPr>
            <p:spPr>
              <a:xfrm>
                <a:off x="2919531" y="3212371"/>
                <a:ext cx="473034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FLT3</a:t>
                </a:r>
              </a:p>
            </p:txBody>
          </p:sp>
          <p:sp>
            <p:nvSpPr>
              <p:cNvPr id="1038" name="TextBox 106"/>
              <p:cNvSpPr txBox="1"/>
              <p:nvPr/>
            </p:nvSpPr>
            <p:spPr>
              <a:xfrm>
                <a:off x="2602040" y="4047210"/>
                <a:ext cx="582188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039" name="Rectangle 1038"/>
              <p:cNvSpPr/>
              <p:nvPr/>
            </p:nvSpPr>
            <p:spPr>
              <a:xfrm>
                <a:off x="779398" y="2405462"/>
                <a:ext cx="1475863" cy="369322"/>
              </a:xfrm>
              <a:prstGeom prst="rect">
                <a:avLst/>
              </a:prstGeom>
            </p:spPr>
            <p:txBody>
              <a:bodyPr wrap="none" lIns="91429" tIns="45715" rIns="91429" bIns="45715">
                <a:spAutoFit/>
              </a:bodyPr>
              <a:lstStyle/>
              <a:p>
                <a:pPr algn="ctr" defTabSz="452326">
                  <a:defRPr/>
                </a:pPr>
                <a:r>
                  <a:rPr lang="en-US" dirty="0">
                    <a:solidFill>
                      <a:prstClr val="black"/>
                    </a:solidFill>
                  </a:rPr>
                  <a:t>Bone Marrow</a:t>
                </a:r>
              </a:p>
            </p:txBody>
          </p:sp>
          <p:sp>
            <p:nvSpPr>
              <p:cNvPr id="1040" name="Flèche en arc 34"/>
              <p:cNvSpPr/>
              <p:nvPr/>
            </p:nvSpPr>
            <p:spPr>
              <a:xfrm rot="16738904">
                <a:off x="245199" y="2865888"/>
                <a:ext cx="722371" cy="728060"/>
              </a:xfrm>
              <a:prstGeom prst="circularArrow">
                <a:avLst>
                  <a:gd name="adj1" fmla="val 0"/>
                  <a:gd name="adj2" fmla="val 1142319"/>
                  <a:gd name="adj3" fmla="val 7601505"/>
                  <a:gd name="adj4" fmla="val 10800000"/>
                  <a:gd name="adj5" fmla="val 12500"/>
                </a:avLst>
              </a:prstGeom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29" tIns="45715" rIns="91429" bIns="45715" rtlCol="0" anchor="ctr"/>
              <a:lstStyle/>
              <a:p>
                <a:pPr algn="ctr"/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1" name="TextBox 106"/>
              <p:cNvSpPr txBox="1"/>
              <p:nvPr/>
            </p:nvSpPr>
            <p:spPr>
              <a:xfrm>
                <a:off x="1063695" y="4006230"/>
                <a:ext cx="574098" cy="461655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Flt3</a:t>
                </a:r>
              </a:p>
              <a:p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042" name="TextBox 106"/>
              <p:cNvSpPr txBox="1"/>
              <p:nvPr/>
            </p:nvSpPr>
            <p:spPr>
              <a:xfrm>
                <a:off x="363596" y="3012750"/>
                <a:ext cx="51165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400" i="1" dirty="0" err="1">
                    <a:solidFill>
                      <a:prstClr val="white"/>
                    </a:solidFill>
                    <a:cs typeface="Arial"/>
                  </a:rPr>
                  <a:t>Myb</a:t>
                </a:r>
                <a:endParaRPr lang="en-GB" sz="1400" i="1" dirty="0">
                  <a:solidFill>
                    <a:prstClr val="white"/>
                  </a:solidFill>
                  <a:cs typeface="Arial"/>
                </a:endParaRPr>
              </a:p>
            </p:txBody>
          </p:sp>
          <p:sp>
            <p:nvSpPr>
              <p:cNvPr id="1043" name="TextBox 1042"/>
              <p:cNvSpPr txBox="1"/>
              <p:nvPr/>
            </p:nvSpPr>
            <p:spPr>
              <a:xfrm>
                <a:off x="3858084" y="2745282"/>
                <a:ext cx="1384992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Dendritic cells</a:t>
                </a:r>
              </a:p>
            </p:txBody>
          </p:sp>
          <p:sp>
            <p:nvSpPr>
              <p:cNvPr id="1044" name="TextBox 106"/>
              <p:cNvSpPr txBox="1"/>
              <p:nvPr/>
            </p:nvSpPr>
            <p:spPr>
              <a:xfrm>
                <a:off x="2448105" y="4212348"/>
                <a:ext cx="761725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400" b="1" dirty="0">
                    <a:solidFill>
                      <a:srgbClr val="00FF00"/>
                    </a:solidFill>
                    <a:cs typeface="Arial"/>
                  </a:rPr>
                  <a:t>CX3CR1</a:t>
                </a:r>
              </a:p>
            </p:txBody>
          </p:sp>
          <p:sp>
            <p:nvSpPr>
              <p:cNvPr id="1045" name="TextBox 1044"/>
              <p:cNvSpPr txBox="1"/>
              <p:nvPr/>
            </p:nvSpPr>
            <p:spPr>
              <a:xfrm>
                <a:off x="6171706" y="2258294"/>
                <a:ext cx="569364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PDCs</a:t>
                </a:r>
              </a:p>
            </p:txBody>
          </p:sp>
        </p:grpSp>
        <p:grpSp>
          <p:nvGrpSpPr>
            <p:cNvPr id="410" name="Group 409"/>
            <p:cNvGrpSpPr/>
            <p:nvPr/>
          </p:nvGrpSpPr>
          <p:grpSpPr>
            <a:xfrm>
              <a:off x="3780067" y="2074852"/>
              <a:ext cx="4713242" cy="1529743"/>
              <a:chOff x="2912817" y="3726272"/>
              <a:chExt cx="4713242" cy="1529743"/>
            </a:xfrm>
          </p:grpSpPr>
          <p:sp>
            <p:nvSpPr>
              <p:cNvPr id="1018" name="TextBox 1017"/>
              <p:cNvSpPr txBox="1"/>
              <p:nvPr/>
            </p:nvSpPr>
            <p:spPr>
              <a:xfrm>
                <a:off x="5163016" y="4099873"/>
                <a:ext cx="147373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Inflammatory monocytes</a:t>
                </a:r>
              </a:p>
            </p:txBody>
          </p:sp>
          <p:cxnSp>
            <p:nvCxnSpPr>
              <p:cNvPr id="1019" name="Straight Arrow Connector 1018"/>
              <p:cNvCxnSpPr/>
              <p:nvPr/>
            </p:nvCxnSpPr>
            <p:spPr>
              <a:xfrm flipV="1">
                <a:off x="6437012" y="4391914"/>
                <a:ext cx="474458" cy="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0" name="TextBox 1019"/>
              <p:cNvSpPr txBox="1"/>
              <p:nvPr/>
            </p:nvSpPr>
            <p:spPr>
              <a:xfrm>
                <a:off x="5106952" y="4948238"/>
                <a:ext cx="251910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dirty="0">
                    <a:solidFill>
                      <a:srgbClr val="000000"/>
                    </a:solidFill>
                    <a:cs typeface="Arial"/>
                  </a:rPr>
                  <a:t>‘Patrolling’ monocytes</a:t>
                </a:r>
              </a:p>
            </p:txBody>
          </p:sp>
          <p:cxnSp>
            <p:nvCxnSpPr>
              <p:cNvPr id="1021" name="Straight Arrow Connector 1020"/>
              <p:cNvCxnSpPr/>
              <p:nvPr/>
            </p:nvCxnSpPr>
            <p:spPr>
              <a:xfrm>
                <a:off x="2912817" y="3865224"/>
                <a:ext cx="1600072" cy="416804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2" name="TextBox 1021"/>
              <p:cNvSpPr txBox="1"/>
              <p:nvPr/>
            </p:nvSpPr>
            <p:spPr>
              <a:xfrm>
                <a:off x="4665262" y="3777702"/>
                <a:ext cx="59503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+</a:t>
                </a:r>
              </a:p>
            </p:txBody>
          </p:sp>
          <p:sp>
            <p:nvSpPr>
              <p:cNvPr id="1023" name="TextBox 1022"/>
              <p:cNvSpPr txBox="1"/>
              <p:nvPr/>
            </p:nvSpPr>
            <p:spPr>
              <a:xfrm>
                <a:off x="3404955" y="3726272"/>
                <a:ext cx="113364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Monocytes</a:t>
                </a:r>
              </a:p>
            </p:txBody>
          </p:sp>
          <p:sp>
            <p:nvSpPr>
              <p:cNvPr id="1024" name="TextBox 1023"/>
              <p:cNvSpPr txBox="1"/>
              <p:nvPr/>
            </p:nvSpPr>
            <p:spPr>
              <a:xfrm>
                <a:off x="5152570" y="4767871"/>
                <a:ext cx="114419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low</a:t>
                </a:r>
              </a:p>
            </p:txBody>
          </p:sp>
          <p:cxnSp>
            <p:nvCxnSpPr>
              <p:cNvPr id="1025" name="Straight Arrow Connector 1024"/>
              <p:cNvCxnSpPr/>
              <p:nvPr/>
            </p:nvCxnSpPr>
            <p:spPr>
              <a:xfrm>
                <a:off x="2932396" y="4016687"/>
                <a:ext cx="1396823" cy="872026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1" name="Group 24"/>
            <p:cNvGrpSpPr>
              <a:grpSpLocks noChangeAspect="1"/>
            </p:cNvGrpSpPr>
            <p:nvPr/>
          </p:nvGrpSpPr>
          <p:grpSpPr bwMode="auto">
            <a:xfrm rot="16200000">
              <a:off x="5288122" y="3033574"/>
              <a:ext cx="540000" cy="672985"/>
              <a:chOff x="519" y="795"/>
              <a:chExt cx="670" cy="835"/>
            </a:xfrm>
          </p:grpSpPr>
          <p:sp>
            <p:nvSpPr>
              <p:cNvPr id="1008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80FF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09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10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11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12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13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14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15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16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17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12" name="Group 411"/>
            <p:cNvGrpSpPr/>
            <p:nvPr/>
          </p:nvGrpSpPr>
          <p:grpSpPr>
            <a:xfrm>
              <a:off x="3344394" y="1140979"/>
              <a:ext cx="512341" cy="540000"/>
              <a:chOff x="7995841" y="1747243"/>
              <a:chExt cx="512341" cy="540000"/>
            </a:xfrm>
          </p:grpSpPr>
          <p:sp>
            <p:nvSpPr>
              <p:cNvPr id="990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91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92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93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94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95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96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97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98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99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00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01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02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03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04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05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06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07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13" name="Group 17"/>
            <p:cNvGrpSpPr>
              <a:grpSpLocks noChangeAspect="1"/>
            </p:cNvGrpSpPr>
            <p:nvPr/>
          </p:nvGrpSpPr>
          <p:grpSpPr bwMode="auto">
            <a:xfrm>
              <a:off x="825648" y="1892593"/>
              <a:ext cx="540000" cy="606316"/>
              <a:chOff x="357" y="1587"/>
              <a:chExt cx="912" cy="1024"/>
            </a:xfrm>
          </p:grpSpPr>
          <p:sp>
            <p:nvSpPr>
              <p:cNvPr id="976" name="Freeform 18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77" name="Freeform 19"/>
              <p:cNvSpPr>
                <a:spLocks/>
              </p:cNvSpPr>
              <p:nvPr/>
            </p:nvSpPr>
            <p:spPr bwMode="auto">
              <a:xfrm>
                <a:off x="612" y="1685"/>
                <a:ext cx="640" cy="872"/>
              </a:xfrm>
              <a:custGeom>
                <a:avLst/>
                <a:gdLst>
                  <a:gd name="T0" fmla="*/ 1575 w 256"/>
                  <a:gd name="T1" fmla="*/ 1011 h 327"/>
                  <a:gd name="T2" fmla="*/ 858 w 256"/>
                  <a:gd name="T3" fmla="*/ 0 h 327"/>
                  <a:gd name="T4" fmla="*/ 1450 w 256"/>
                  <a:gd name="T5" fmla="*/ 1016 h 327"/>
                  <a:gd name="T6" fmla="*/ 658 w 256"/>
                  <a:gd name="T7" fmla="*/ 2184 h 327"/>
                  <a:gd name="T8" fmla="*/ 0 w 256"/>
                  <a:gd name="T9" fmla="*/ 2133 h 327"/>
                  <a:gd name="T10" fmla="*/ 783 w 256"/>
                  <a:gd name="T11" fmla="*/ 2248 h 327"/>
                  <a:gd name="T12" fmla="*/ 1575 w 256"/>
                  <a:gd name="T13" fmla="*/ 1011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327">
                    <a:moveTo>
                      <a:pt x="252" y="142"/>
                    </a:moveTo>
                    <a:cubicBezTo>
                      <a:pt x="249" y="92"/>
                      <a:pt x="204" y="26"/>
                      <a:pt x="137" y="0"/>
                    </a:cubicBezTo>
                    <a:cubicBezTo>
                      <a:pt x="193" y="30"/>
                      <a:pt x="229" y="98"/>
                      <a:pt x="232" y="143"/>
                    </a:cubicBezTo>
                    <a:cubicBezTo>
                      <a:pt x="237" y="212"/>
                      <a:pt x="186" y="284"/>
                      <a:pt x="105" y="307"/>
                    </a:cubicBezTo>
                    <a:cubicBezTo>
                      <a:pt x="72" y="316"/>
                      <a:pt x="34" y="313"/>
                      <a:pt x="0" y="300"/>
                    </a:cubicBezTo>
                    <a:cubicBezTo>
                      <a:pt x="38" y="320"/>
                      <a:pt x="84" y="327"/>
                      <a:pt x="125" y="316"/>
                    </a:cubicBezTo>
                    <a:cubicBezTo>
                      <a:pt x="205" y="293"/>
                      <a:pt x="256" y="211"/>
                      <a:pt x="252" y="142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78" name="Freeform 20"/>
              <p:cNvSpPr>
                <a:spLocks/>
              </p:cNvSpPr>
              <p:nvPr/>
            </p:nvSpPr>
            <p:spPr bwMode="auto">
              <a:xfrm>
                <a:off x="924" y="1824"/>
                <a:ext cx="328" cy="704"/>
              </a:xfrm>
              <a:custGeom>
                <a:avLst/>
                <a:gdLst>
                  <a:gd name="T0" fmla="*/ 0 w 131"/>
                  <a:gd name="T1" fmla="*/ 1877 h 264"/>
                  <a:gd name="T2" fmla="*/ 796 w 131"/>
                  <a:gd name="T3" fmla="*/ 640 h 264"/>
                  <a:gd name="T4" fmla="*/ 533 w 131"/>
                  <a:gd name="T5" fmla="*/ 0 h 264"/>
                  <a:gd name="T6" fmla="*/ 696 w 131"/>
                  <a:gd name="T7" fmla="*/ 1011 h 264"/>
                  <a:gd name="T8" fmla="*/ 0 w 131"/>
                  <a:gd name="T9" fmla="*/ 1877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264">
                    <a:moveTo>
                      <a:pt x="0" y="264"/>
                    </a:moveTo>
                    <a:cubicBezTo>
                      <a:pt x="80" y="241"/>
                      <a:pt x="131" y="159"/>
                      <a:pt x="127" y="90"/>
                    </a:cubicBezTo>
                    <a:cubicBezTo>
                      <a:pt x="125" y="61"/>
                      <a:pt x="110" y="28"/>
                      <a:pt x="85" y="0"/>
                    </a:cubicBezTo>
                    <a:cubicBezTo>
                      <a:pt x="106" y="29"/>
                      <a:pt x="131" y="78"/>
                      <a:pt x="111" y="142"/>
                    </a:cubicBezTo>
                    <a:cubicBezTo>
                      <a:pt x="91" y="206"/>
                      <a:pt x="43" y="240"/>
                      <a:pt x="0" y="264"/>
                    </a:cubicBezTo>
                    <a:close/>
                  </a:path>
                </a:pathLst>
              </a:custGeom>
              <a:solidFill>
                <a:srgbClr val="6404C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79" name="Freeform 21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solidFill>
                <a:srgbClr val="D07D9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80" name="Freeform 22"/>
              <p:cNvSpPr>
                <a:spLocks noEditPoints="1"/>
              </p:cNvSpPr>
              <p:nvPr/>
            </p:nvSpPr>
            <p:spPr bwMode="auto">
              <a:xfrm>
                <a:off x="514" y="1755"/>
                <a:ext cx="608" cy="664"/>
              </a:xfrm>
              <a:custGeom>
                <a:avLst/>
                <a:gdLst>
                  <a:gd name="T0" fmla="*/ 225 w 243"/>
                  <a:gd name="T1" fmla="*/ 440 h 249"/>
                  <a:gd name="T2" fmla="*/ 45 w 243"/>
                  <a:gd name="T3" fmla="*/ 1101 h 249"/>
                  <a:gd name="T4" fmla="*/ 921 w 243"/>
                  <a:gd name="T5" fmla="*/ 1736 h 249"/>
                  <a:gd name="T6" fmla="*/ 1414 w 243"/>
                  <a:gd name="T7" fmla="*/ 811 h 249"/>
                  <a:gd name="T8" fmla="*/ 1208 w 243"/>
                  <a:gd name="T9" fmla="*/ 136 h 249"/>
                  <a:gd name="T10" fmla="*/ 520 w 243"/>
                  <a:gd name="T11" fmla="*/ 205 h 249"/>
                  <a:gd name="T12" fmla="*/ 513 w 243"/>
                  <a:gd name="T13" fmla="*/ 533 h 249"/>
                  <a:gd name="T14" fmla="*/ 746 w 243"/>
                  <a:gd name="T15" fmla="*/ 141 h 249"/>
                  <a:gd name="T16" fmla="*/ 183 w 243"/>
                  <a:gd name="T17" fmla="*/ 541 h 249"/>
                  <a:gd name="T18" fmla="*/ 158 w 243"/>
                  <a:gd name="T19" fmla="*/ 1123 h 249"/>
                  <a:gd name="T20" fmla="*/ 513 w 243"/>
                  <a:gd name="T21" fmla="*/ 384 h 249"/>
                  <a:gd name="T22" fmla="*/ 563 w 243"/>
                  <a:gd name="T23" fmla="*/ 491 h 249"/>
                  <a:gd name="T24" fmla="*/ 696 w 243"/>
                  <a:gd name="T25" fmla="*/ 221 h 249"/>
                  <a:gd name="T26" fmla="*/ 846 w 243"/>
                  <a:gd name="T27" fmla="*/ 499 h 249"/>
                  <a:gd name="T28" fmla="*/ 1188 w 243"/>
                  <a:gd name="T29" fmla="*/ 461 h 249"/>
                  <a:gd name="T30" fmla="*/ 826 w 243"/>
                  <a:gd name="T31" fmla="*/ 120 h 249"/>
                  <a:gd name="T32" fmla="*/ 996 w 243"/>
                  <a:gd name="T33" fmla="*/ 461 h 249"/>
                  <a:gd name="T34" fmla="*/ 208 w 243"/>
                  <a:gd name="T35" fmla="*/ 747 h 249"/>
                  <a:gd name="T36" fmla="*/ 575 w 243"/>
                  <a:gd name="T37" fmla="*/ 853 h 249"/>
                  <a:gd name="T38" fmla="*/ 208 w 243"/>
                  <a:gd name="T39" fmla="*/ 747 h 249"/>
                  <a:gd name="T40" fmla="*/ 671 w 243"/>
                  <a:gd name="T41" fmla="*/ 683 h 249"/>
                  <a:gd name="T42" fmla="*/ 738 w 243"/>
                  <a:gd name="T43" fmla="*/ 589 h 249"/>
                  <a:gd name="T44" fmla="*/ 846 w 243"/>
                  <a:gd name="T45" fmla="*/ 589 h 249"/>
                  <a:gd name="T46" fmla="*/ 926 w 243"/>
                  <a:gd name="T47" fmla="*/ 563 h 249"/>
                  <a:gd name="T48" fmla="*/ 295 w 243"/>
                  <a:gd name="T49" fmla="*/ 1395 h 249"/>
                  <a:gd name="T50" fmla="*/ 613 w 243"/>
                  <a:gd name="T51" fmla="*/ 1309 h 249"/>
                  <a:gd name="T52" fmla="*/ 333 w 243"/>
                  <a:gd name="T53" fmla="*/ 1229 h 249"/>
                  <a:gd name="T54" fmla="*/ 275 w 243"/>
                  <a:gd name="T55" fmla="*/ 981 h 249"/>
                  <a:gd name="T56" fmla="*/ 651 w 243"/>
                  <a:gd name="T57" fmla="*/ 768 h 249"/>
                  <a:gd name="T58" fmla="*/ 971 w 243"/>
                  <a:gd name="T59" fmla="*/ 661 h 249"/>
                  <a:gd name="T60" fmla="*/ 1046 w 243"/>
                  <a:gd name="T61" fmla="*/ 739 h 249"/>
                  <a:gd name="T62" fmla="*/ 1158 w 243"/>
                  <a:gd name="T63" fmla="*/ 525 h 249"/>
                  <a:gd name="T64" fmla="*/ 1013 w 243"/>
                  <a:gd name="T65" fmla="*/ 611 h 249"/>
                  <a:gd name="T66" fmla="*/ 883 w 243"/>
                  <a:gd name="T67" fmla="*/ 832 h 249"/>
                  <a:gd name="T68" fmla="*/ 801 w 243"/>
                  <a:gd name="T69" fmla="*/ 896 h 249"/>
                  <a:gd name="T70" fmla="*/ 1133 w 243"/>
                  <a:gd name="T71" fmla="*/ 803 h 249"/>
                  <a:gd name="T72" fmla="*/ 651 w 243"/>
                  <a:gd name="T73" fmla="*/ 1096 h 249"/>
                  <a:gd name="T74" fmla="*/ 651 w 243"/>
                  <a:gd name="T75" fmla="*/ 1096 h 249"/>
                  <a:gd name="T76" fmla="*/ 933 w 243"/>
                  <a:gd name="T77" fmla="*/ 1016 h 249"/>
                  <a:gd name="T78" fmla="*/ 808 w 243"/>
                  <a:gd name="T79" fmla="*/ 1293 h 249"/>
                  <a:gd name="T80" fmla="*/ 758 w 243"/>
                  <a:gd name="T81" fmla="*/ 1045 h 249"/>
                  <a:gd name="T82" fmla="*/ 1101 w 243"/>
                  <a:gd name="T83" fmla="*/ 1075 h 249"/>
                  <a:gd name="T84" fmla="*/ 1171 w 243"/>
                  <a:gd name="T85" fmla="*/ 1075 h 249"/>
                  <a:gd name="T86" fmla="*/ 550 w 243"/>
                  <a:gd name="T87" fmla="*/ 1485 h 249"/>
                  <a:gd name="T88" fmla="*/ 663 w 243"/>
                  <a:gd name="T89" fmla="*/ 1451 h 249"/>
                  <a:gd name="T90" fmla="*/ 626 w 243"/>
                  <a:gd name="T91" fmla="*/ 1600 h 249"/>
                  <a:gd name="T92" fmla="*/ 788 w 243"/>
                  <a:gd name="T93" fmla="*/ 1357 h 249"/>
                  <a:gd name="T94" fmla="*/ 676 w 243"/>
                  <a:gd name="T95" fmla="*/ 1336 h 249"/>
                  <a:gd name="T96" fmla="*/ 1071 w 243"/>
                  <a:gd name="T97" fmla="*/ 1387 h 249"/>
                  <a:gd name="T98" fmla="*/ 1051 w 243"/>
                  <a:gd name="T99" fmla="*/ 1437 h 249"/>
                  <a:gd name="T100" fmla="*/ 1196 w 243"/>
                  <a:gd name="T101" fmla="*/ 1288 h 249"/>
                  <a:gd name="T102" fmla="*/ 1101 w 243"/>
                  <a:gd name="T103" fmla="*/ 1493 h 249"/>
                  <a:gd name="T104" fmla="*/ 1221 w 243"/>
                  <a:gd name="T105" fmla="*/ 1229 h 249"/>
                  <a:gd name="T106" fmla="*/ 1334 w 243"/>
                  <a:gd name="T107" fmla="*/ 968 h 249"/>
                  <a:gd name="T108" fmla="*/ 1401 w 243"/>
                  <a:gd name="T109" fmla="*/ 883 h 249"/>
                  <a:gd name="T110" fmla="*/ 1259 w 243"/>
                  <a:gd name="T111" fmla="*/ 1053 h 249"/>
                  <a:gd name="T112" fmla="*/ 1251 w 243"/>
                  <a:gd name="T113" fmla="*/ 619 h 249"/>
                  <a:gd name="T114" fmla="*/ 1246 w 243"/>
                  <a:gd name="T115" fmla="*/ 683 h 2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3" h="249">
                    <a:moveTo>
                      <a:pt x="124" y="6"/>
                    </a:moveTo>
                    <a:cubicBezTo>
                      <a:pt x="121" y="7"/>
                      <a:pt x="117" y="8"/>
                      <a:pt x="115" y="9"/>
                    </a:cubicBezTo>
                    <a:cubicBezTo>
                      <a:pt x="102" y="7"/>
                      <a:pt x="91" y="13"/>
                      <a:pt x="78" y="2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57" y="32"/>
                      <a:pt x="36" y="43"/>
                      <a:pt x="36" y="62"/>
                    </a:cubicBezTo>
                    <a:cubicBezTo>
                      <a:pt x="36" y="63"/>
                      <a:pt x="36" y="64"/>
                      <a:pt x="36" y="65"/>
                    </a:cubicBezTo>
                    <a:cubicBezTo>
                      <a:pt x="36" y="66"/>
                      <a:pt x="36" y="67"/>
                      <a:pt x="37" y="69"/>
                    </a:cubicBezTo>
                    <a:cubicBezTo>
                      <a:pt x="34" y="68"/>
                      <a:pt x="32" y="67"/>
                      <a:pt x="29" y="67"/>
                    </a:cubicBezTo>
                    <a:cubicBezTo>
                      <a:pt x="6" y="65"/>
                      <a:pt x="2" y="97"/>
                      <a:pt x="1" y="110"/>
                    </a:cubicBezTo>
                    <a:cubicBezTo>
                      <a:pt x="0" y="115"/>
                      <a:pt x="0" y="121"/>
                      <a:pt x="0" y="127"/>
                    </a:cubicBezTo>
                    <a:cubicBezTo>
                      <a:pt x="0" y="137"/>
                      <a:pt x="1" y="147"/>
                      <a:pt x="7" y="155"/>
                    </a:cubicBezTo>
                    <a:cubicBezTo>
                      <a:pt x="12" y="162"/>
                      <a:pt x="18" y="165"/>
                      <a:pt x="25" y="168"/>
                    </a:cubicBezTo>
                    <a:cubicBezTo>
                      <a:pt x="27" y="182"/>
                      <a:pt x="31" y="196"/>
                      <a:pt x="41" y="204"/>
                    </a:cubicBezTo>
                    <a:cubicBezTo>
                      <a:pt x="46" y="208"/>
                      <a:pt x="50" y="210"/>
                      <a:pt x="55" y="212"/>
                    </a:cubicBezTo>
                    <a:cubicBezTo>
                      <a:pt x="56" y="219"/>
                      <a:pt x="59" y="226"/>
                      <a:pt x="65" y="232"/>
                    </a:cubicBezTo>
                    <a:cubicBezTo>
                      <a:pt x="76" y="243"/>
                      <a:pt x="92" y="246"/>
                      <a:pt x="107" y="245"/>
                    </a:cubicBezTo>
                    <a:cubicBezTo>
                      <a:pt x="117" y="249"/>
                      <a:pt x="130" y="249"/>
                      <a:pt x="147" y="244"/>
                    </a:cubicBezTo>
                    <a:cubicBezTo>
                      <a:pt x="164" y="239"/>
                      <a:pt x="209" y="225"/>
                      <a:pt x="218" y="193"/>
                    </a:cubicBezTo>
                    <a:cubicBezTo>
                      <a:pt x="219" y="192"/>
                      <a:pt x="220" y="192"/>
                      <a:pt x="221" y="191"/>
                    </a:cubicBezTo>
                    <a:cubicBezTo>
                      <a:pt x="230" y="187"/>
                      <a:pt x="237" y="178"/>
                      <a:pt x="241" y="166"/>
                    </a:cubicBezTo>
                    <a:cubicBezTo>
                      <a:pt x="242" y="160"/>
                      <a:pt x="243" y="154"/>
                      <a:pt x="243" y="149"/>
                    </a:cubicBezTo>
                    <a:cubicBezTo>
                      <a:pt x="243" y="140"/>
                      <a:pt x="241" y="132"/>
                      <a:pt x="238" y="126"/>
                    </a:cubicBezTo>
                    <a:cubicBezTo>
                      <a:pt x="235" y="122"/>
                      <a:pt x="231" y="118"/>
                      <a:pt x="226" y="114"/>
                    </a:cubicBezTo>
                    <a:cubicBezTo>
                      <a:pt x="228" y="109"/>
                      <a:pt x="229" y="103"/>
                      <a:pt x="229" y="97"/>
                    </a:cubicBezTo>
                    <a:cubicBezTo>
                      <a:pt x="229" y="86"/>
                      <a:pt x="225" y="77"/>
                      <a:pt x="211" y="70"/>
                    </a:cubicBezTo>
                    <a:cubicBezTo>
                      <a:pt x="208" y="68"/>
                      <a:pt x="204" y="68"/>
                      <a:pt x="200" y="67"/>
                    </a:cubicBezTo>
                    <a:cubicBezTo>
                      <a:pt x="203" y="62"/>
                      <a:pt x="206" y="57"/>
                      <a:pt x="207" y="51"/>
                    </a:cubicBezTo>
                    <a:cubicBezTo>
                      <a:pt x="207" y="50"/>
                      <a:pt x="207" y="48"/>
                      <a:pt x="207" y="47"/>
                    </a:cubicBezTo>
                    <a:cubicBezTo>
                      <a:pt x="207" y="36"/>
                      <a:pt x="202" y="26"/>
                      <a:pt x="193" y="19"/>
                    </a:cubicBezTo>
                    <a:cubicBezTo>
                      <a:pt x="174" y="3"/>
                      <a:pt x="142" y="0"/>
                      <a:pt x="124" y="6"/>
                    </a:cubicBezTo>
                    <a:close/>
                    <a:moveTo>
                      <a:pt x="45" y="64"/>
                    </a:moveTo>
                    <a:cubicBezTo>
                      <a:pt x="45" y="63"/>
                      <a:pt x="45" y="63"/>
                      <a:pt x="45" y="62"/>
                    </a:cubicBezTo>
                    <a:cubicBezTo>
                      <a:pt x="45" y="49"/>
                      <a:pt x="62" y="40"/>
                      <a:pt x="75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90" y="24"/>
                      <a:pt x="97" y="21"/>
                      <a:pt x="103" y="19"/>
                    </a:cubicBezTo>
                    <a:cubicBezTo>
                      <a:pt x="102" y="20"/>
                      <a:pt x="102" y="22"/>
                      <a:pt x="102" y="23"/>
                    </a:cubicBezTo>
                    <a:cubicBezTo>
                      <a:pt x="92" y="26"/>
                      <a:pt x="84" y="30"/>
                      <a:pt x="79" y="35"/>
                    </a:cubicBezTo>
                    <a:cubicBezTo>
                      <a:pt x="75" y="41"/>
                      <a:pt x="72" y="46"/>
                      <a:pt x="72" y="52"/>
                    </a:cubicBezTo>
                    <a:cubicBezTo>
                      <a:pt x="72" y="53"/>
                      <a:pt x="72" y="54"/>
                      <a:pt x="72" y="55"/>
                    </a:cubicBezTo>
                    <a:cubicBezTo>
                      <a:pt x="73" y="62"/>
                      <a:pt x="77" y="69"/>
                      <a:pt x="82" y="75"/>
                    </a:cubicBezTo>
                    <a:cubicBezTo>
                      <a:pt x="81" y="75"/>
                      <a:pt x="80" y="76"/>
                      <a:pt x="79" y="77"/>
                    </a:cubicBezTo>
                    <a:cubicBezTo>
                      <a:pt x="75" y="72"/>
                      <a:pt x="71" y="67"/>
                      <a:pt x="64" y="64"/>
                    </a:cubicBezTo>
                    <a:cubicBezTo>
                      <a:pt x="57" y="62"/>
                      <a:pt x="51" y="63"/>
                      <a:pt x="46" y="65"/>
                    </a:cubicBezTo>
                    <a:cubicBezTo>
                      <a:pt x="45" y="65"/>
                      <a:pt x="45" y="64"/>
                      <a:pt x="45" y="64"/>
                    </a:cubicBezTo>
                    <a:close/>
                    <a:moveTo>
                      <a:pt x="115" y="19"/>
                    </a:moveTo>
                    <a:cubicBezTo>
                      <a:pt x="116" y="19"/>
                      <a:pt x="118" y="20"/>
                      <a:pt x="119" y="20"/>
                    </a:cubicBezTo>
                    <a:cubicBezTo>
                      <a:pt x="117" y="20"/>
                      <a:pt x="115" y="21"/>
                      <a:pt x="113" y="21"/>
                    </a:cubicBezTo>
                    <a:cubicBezTo>
                      <a:pt x="113" y="20"/>
                      <a:pt x="114" y="20"/>
                      <a:pt x="115" y="19"/>
                    </a:cubicBezTo>
                    <a:close/>
                    <a:moveTo>
                      <a:pt x="14" y="150"/>
                    </a:moveTo>
                    <a:cubicBezTo>
                      <a:pt x="10" y="143"/>
                      <a:pt x="9" y="135"/>
                      <a:pt x="9" y="127"/>
                    </a:cubicBezTo>
                    <a:cubicBezTo>
                      <a:pt x="9" y="121"/>
                      <a:pt x="9" y="116"/>
                      <a:pt x="10" y="111"/>
                    </a:cubicBezTo>
                    <a:cubicBezTo>
                      <a:pt x="13" y="87"/>
                      <a:pt x="19" y="75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2" y="79"/>
                      <a:pt x="31" y="80"/>
                      <a:pt x="30" y="81"/>
                    </a:cubicBezTo>
                    <a:cubicBezTo>
                      <a:pt x="25" y="89"/>
                      <a:pt x="23" y="97"/>
                      <a:pt x="23" y="105"/>
                    </a:cubicBezTo>
                    <a:cubicBezTo>
                      <a:pt x="23" y="115"/>
                      <a:pt x="27" y="125"/>
                      <a:pt x="32" y="134"/>
                    </a:cubicBezTo>
                    <a:cubicBezTo>
                      <a:pt x="29" y="138"/>
                      <a:pt x="26" y="143"/>
                      <a:pt x="25" y="150"/>
                    </a:cubicBezTo>
                    <a:cubicBezTo>
                      <a:pt x="25" y="152"/>
                      <a:pt x="25" y="155"/>
                      <a:pt x="25" y="158"/>
                    </a:cubicBezTo>
                    <a:cubicBezTo>
                      <a:pt x="21" y="156"/>
                      <a:pt x="17" y="153"/>
                      <a:pt x="14" y="150"/>
                    </a:cubicBezTo>
                    <a:close/>
                    <a:moveTo>
                      <a:pt x="60" y="73"/>
                    </a:moveTo>
                    <a:cubicBezTo>
                      <a:pt x="64" y="75"/>
                      <a:pt x="67" y="77"/>
                      <a:pt x="70" y="80"/>
                    </a:cubicBezTo>
                    <a:cubicBezTo>
                      <a:pt x="62" y="80"/>
                      <a:pt x="55" y="78"/>
                      <a:pt x="50" y="74"/>
                    </a:cubicBezTo>
                    <a:cubicBezTo>
                      <a:pt x="54" y="72"/>
                      <a:pt x="57" y="72"/>
                      <a:pt x="60" y="73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49"/>
                      <a:pt x="83" y="45"/>
                      <a:pt x="86" y="41"/>
                    </a:cubicBezTo>
                    <a:cubicBezTo>
                      <a:pt x="89" y="38"/>
                      <a:pt x="95" y="35"/>
                      <a:pt x="102" y="33"/>
                    </a:cubicBezTo>
                    <a:cubicBezTo>
                      <a:pt x="102" y="34"/>
                      <a:pt x="102" y="35"/>
                      <a:pt x="102" y="36"/>
                    </a:cubicBezTo>
                    <a:cubicBezTo>
                      <a:pt x="105" y="52"/>
                      <a:pt x="111" y="62"/>
                      <a:pt x="119" y="70"/>
                    </a:cubicBezTo>
                    <a:cubicBezTo>
                      <a:pt x="110" y="65"/>
                      <a:pt x="100" y="64"/>
                      <a:pt x="90" y="69"/>
                    </a:cubicBezTo>
                    <a:cubicBezTo>
                      <a:pt x="86" y="65"/>
                      <a:pt x="82" y="59"/>
                      <a:pt x="82" y="54"/>
                    </a:cubicBezTo>
                    <a:close/>
                    <a:moveTo>
                      <a:pt x="128" y="32"/>
                    </a:moveTo>
                    <a:cubicBezTo>
                      <a:pt x="132" y="34"/>
                      <a:pt x="134" y="38"/>
                      <a:pt x="134" y="42"/>
                    </a:cubicBezTo>
                    <a:cubicBezTo>
                      <a:pt x="134" y="48"/>
                      <a:pt x="131" y="56"/>
                      <a:pt x="127" y="65"/>
                    </a:cubicBezTo>
                    <a:cubicBezTo>
                      <a:pt x="119" y="58"/>
                      <a:pt x="114" y="48"/>
                      <a:pt x="112" y="35"/>
                    </a:cubicBezTo>
                    <a:cubicBezTo>
                      <a:pt x="111" y="33"/>
                      <a:pt x="111" y="32"/>
                      <a:pt x="111" y="31"/>
                    </a:cubicBezTo>
                    <a:cubicBezTo>
                      <a:pt x="118" y="29"/>
                      <a:pt x="124" y="29"/>
                      <a:pt x="128" y="32"/>
                    </a:cubicBezTo>
                    <a:close/>
                    <a:moveTo>
                      <a:pt x="143" y="49"/>
                    </a:moveTo>
                    <a:cubicBezTo>
                      <a:pt x="143" y="51"/>
                      <a:pt x="144" y="53"/>
                      <a:pt x="144" y="56"/>
                    </a:cubicBezTo>
                    <a:cubicBezTo>
                      <a:pt x="144" y="56"/>
                      <a:pt x="144" y="57"/>
                      <a:pt x="144" y="57"/>
                    </a:cubicBezTo>
                    <a:cubicBezTo>
                      <a:pt x="144" y="61"/>
                      <a:pt x="143" y="65"/>
                      <a:pt x="142" y="68"/>
                    </a:cubicBezTo>
                    <a:cubicBezTo>
                      <a:pt x="140" y="69"/>
                      <a:pt x="137" y="69"/>
                      <a:pt x="135" y="70"/>
                    </a:cubicBezTo>
                    <a:cubicBezTo>
                      <a:pt x="138" y="63"/>
                      <a:pt x="141" y="56"/>
                      <a:pt x="143" y="49"/>
                    </a:cubicBezTo>
                    <a:close/>
                    <a:moveTo>
                      <a:pt x="187" y="26"/>
                    </a:moveTo>
                    <a:cubicBezTo>
                      <a:pt x="194" y="32"/>
                      <a:pt x="198" y="39"/>
                      <a:pt x="198" y="47"/>
                    </a:cubicBezTo>
                    <a:cubicBezTo>
                      <a:pt x="198" y="48"/>
                      <a:pt x="198" y="49"/>
                      <a:pt x="198" y="50"/>
                    </a:cubicBezTo>
                    <a:cubicBezTo>
                      <a:pt x="197" y="54"/>
                      <a:pt x="194" y="59"/>
                      <a:pt x="191" y="63"/>
                    </a:cubicBezTo>
                    <a:cubicBezTo>
                      <a:pt x="191" y="64"/>
                      <a:pt x="191" y="64"/>
                      <a:pt x="190" y="65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85" y="59"/>
                      <a:pt x="179" y="54"/>
                      <a:pt x="172" y="52"/>
                    </a:cubicBezTo>
                    <a:cubicBezTo>
                      <a:pt x="165" y="50"/>
                      <a:pt x="158" y="52"/>
                      <a:pt x="153" y="58"/>
                    </a:cubicBezTo>
                    <a:cubicBezTo>
                      <a:pt x="153" y="58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5"/>
                    </a:cubicBezTo>
                    <a:cubicBezTo>
                      <a:pt x="153" y="40"/>
                      <a:pt x="146" y="27"/>
                      <a:pt x="132" y="17"/>
                    </a:cubicBezTo>
                    <a:cubicBezTo>
                      <a:pt x="131" y="16"/>
                      <a:pt x="129" y="15"/>
                      <a:pt x="128" y="14"/>
                    </a:cubicBezTo>
                    <a:cubicBezTo>
                      <a:pt x="144" y="10"/>
                      <a:pt x="171" y="13"/>
                      <a:pt x="187" y="26"/>
                    </a:cubicBezTo>
                    <a:close/>
                    <a:moveTo>
                      <a:pt x="159" y="64"/>
                    </a:moveTo>
                    <a:cubicBezTo>
                      <a:pt x="160" y="63"/>
                      <a:pt x="163" y="60"/>
                      <a:pt x="170" y="61"/>
                    </a:cubicBezTo>
                    <a:cubicBezTo>
                      <a:pt x="171" y="62"/>
                      <a:pt x="173" y="63"/>
                      <a:pt x="174" y="64"/>
                    </a:cubicBezTo>
                    <a:cubicBezTo>
                      <a:pt x="169" y="64"/>
                      <a:pt x="164" y="64"/>
                      <a:pt x="159" y="65"/>
                    </a:cubicBezTo>
                    <a:cubicBezTo>
                      <a:pt x="159" y="65"/>
                      <a:pt x="159" y="65"/>
                      <a:pt x="159" y="64"/>
                    </a:cubicBezTo>
                    <a:close/>
                    <a:moveTo>
                      <a:pt x="109" y="76"/>
                    </a:moveTo>
                    <a:cubicBezTo>
                      <a:pt x="105" y="77"/>
                      <a:pt x="102" y="77"/>
                      <a:pt x="99" y="78"/>
                    </a:cubicBezTo>
                    <a:cubicBezTo>
                      <a:pt x="98" y="78"/>
                      <a:pt x="98" y="77"/>
                      <a:pt x="97" y="77"/>
                    </a:cubicBezTo>
                    <a:cubicBezTo>
                      <a:pt x="101" y="75"/>
                      <a:pt x="105" y="75"/>
                      <a:pt x="109" y="76"/>
                    </a:cubicBezTo>
                    <a:close/>
                    <a:moveTo>
                      <a:pt x="33" y="105"/>
                    </a:moveTo>
                    <a:cubicBezTo>
                      <a:pt x="33" y="98"/>
                      <a:pt x="34" y="92"/>
                      <a:pt x="38" y="86"/>
                    </a:cubicBezTo>
                    <a:cubicBezTo>
                      <a:pt x="39" y="85"/>
                      <a:pt x="40" y="83"/>
                      <a:pt x="41" y="82"/>
                    </a:cubicBezTo>
                    <a:cubicBezTo>
                      <a:pt x="44" y="84"/>
                      <a:pt x="47" y="86"/>
                      <a:pt x="49" y="88"/>
                    </a:cubicBezTo>
                    <a:cubicBezTo>
                      <a:pt x="55" y="92"/>
                      <a:pt x="61" y="96"/>
                      <a:pt x="67" y="98"/>
                    </a:cubicBezTo>
                    <a:cubicBezTo>
                      <a:pt x="68" y="106"/>
                      <a:pt x="75" y="110"/>
                      <a:pt x="84" y="115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101" y="126"/>
                      <a:pt x="107" y="133"/>
                      <a:pt x="110" y="141"/>
                    </a:cubicBezTo>
                    <a:cubicBezTo>
                      <a:pt x="107" y="142"/>
                      <a:pt x="104" y="144"/>
                      <a:pt x="101" y="145"/>
                    </a:cubicBezTo>
                    <a:cubicBezTo>
                      <a:pt x="90" y="149"/>
                      <a:pt x="81" y="153"/>
                      <a:pt x="73" y="154"/>
                    </a:cubicBezTo>
                    <a:cubicBezTo>
                      <a:pt x="69" y="147"/>
                      <a:pt x="65" y="140"/>
                      <a:pt x="61" y="136"/>
                    </a:cubicBezTo>
                    <a:cubicBezTo>
                      <a:pt x="53" y="130"/>
                      <a:pt x="46" y="127"/>
                      <a:pt x="40" y="129"/>
                    </a:cubicBezTo>
                    <a:cubicBezTo>
                      <a:pt x="35" y="120"/>
                      <a:pt x="33" y="112"/>
                      <a:pt x="33" y="105"/>
                    </a:cubicBezTo>
                    <a:close/>
                    <a:moveTo>
                      <a:pt x="78" y="92"/>
                    </a:move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lose/>
                    <a:moveTo>
                      <a:pt x="96" y="88"/>
                    </a:moveTo>
                    <a:cubicBezTo>
                      <a:pt x="100" y="91"/>
                      <a:pt x="104" y="94"/>
                      <a:pt x="107" y="96"/>
                    </a:cubicBezTo>
                    <a:cubicBezTo>
                      <a:pt x="108" y="97"/>
                      <a:pt x="109" y="97"/>
                      <a:pt x="109" y="98"/>
                    </a:cubicBezTo>
                    <a:cubicBezTo>
                      <a:pt x="108" y="98"/>
                      <a:pt x="107" y="98"/>
                      <a:pt x="106" y="98"/>
                    </a:cubicBezTo>
                    <a:cubicBezTo>
                      <a:pt x="101" y="97"/>
                      <a:pt x="97" y="96"/>
                      <a:pt x="93" y="95"/>
                    </a:cubicBezTo>
                    <a:cubicBezTo>
                      <a:pt x="91" y="93"/>
                      <a:pt x="89" y="91"/>
                      <a:pt x="87" y="89"/>
                    </a:cubicBezTo>
                    <a:cubicBezTo>
                      <a:pt x="90" y="89"/>
                      <a:pt x="93" y="88"/>
                      <a:pt x="96" y="88"/>
                    </a:cubicBezTo>
                    <a:close/>
                    <a:moveTo>
                      <a:pt x="118" y="83"/>
                    </a:moveTo>
                    <a:cubicBezTo>
                      <a:pt x="117" y="86"/>
                      <a:pt x="117" y="88"/>
                      <a:pt x="116" y="91"/>
                    </a:cubicBezTo>
                    <a:cubicBezTo>
                      <a:pt x="115" y="90"/>
                      <a:pt x="114" y="89"/>
                      <a:pt x="113" y="89"/>
                    </a:cubicBezTo>
                    <a:cubicBezTo>
                      <a:pt x="111" y="88"/>
                      <a:pt x="110" y="87"/>
                      <a:pt x="108" y="86"/>
                    </a:cubicBezTo>
                    <a:cubicBezTo>
                      <a:pt x="112" y="85"/>
                      <a:pt x="115" y="84"/>
                      <a:pt x="118" y="83"/>
                    </a:cubicBezTo>
                    <a:close/>
                    <a:moveTo>
                      <a:pt x="131" y="80"/>
                    </a:moveTo>
                    <a:cubicBezTo>
                      <a:pt x="133" y="81"/>
                      <a:pt x="134" y="82"/>
                      <a:pt x="135" y="83"/>
                    </a:cubicBezTo>
                    <a:cubicBezTo>
                      <a:pt x="133" y="86"/>
                      <a:pt x="129" y="90"/>
                      <a:pt x="125" y="92"/>
                    </a:cubicBezTo>
                    <a:cubicBezTo>
                      <a:pt x="126" y="89"/>
                      <a:pt x="128" y="85"/>
                      <a:pt x="129" y="81"/>
                    </a:cubicBezTo>
                    <a:cubicBezTo>
                      <a:pt x="130" y="81"/>
                      <a:pt x="131" y="80"/>
                      <a:pt x="131" y="80"/>
                    </a:cubicBezTo>
                    <a:close/>
                    <a:moveTo>
                      <a:pt x="149" y="77"/>
                    </a:moveTo>
                    <a:cubicBezTo>
                      <a:pt x="150" y="78"/>
                      <a:pt x="150" y="79"/>
                      <a:pt x="150" y="80"/>
                    </a:cubicBezTo>
                    <a:cubicBezTo>
                      <a:pt x="149" y="80"/>
                      <a:pt x="149" y="80"/>
                      <a:pt x="148" y="79"/>
                    </a:cubicBezTo>
                    <a:cubicBezTo>
                      <a:pt x="149" y="78"/>
                      <a:pt x="149" y="78"/>
                      <a:pt x="149" y="77"/>
                    </a:cubicBezTo>
                    <a:close/>
                    <a:moveTo>
                      <a:pt x="47" y="196"/>
                    </a:moveTo>
                    <a:cubicBezTo>
                      <a:pt x="41" y="192"/>
                      <a:pt x="37" y="182"/>
                      <a:pt x="35" y="172"/>
                    </a:cubicBezTo>
                    <a:cubicBezTo>
                      <a:pt x="39" y="174"/>
                      <a:pt x="43" y="176"/>
                      <a:pt x="46" y="179"/>
                    </a:cubicBezTo>
                    <a:cubicBezTo>
                      <a:pt x="51" y="185"/>
                      <a:pt x="52" y="193"/>
                      <a:pt x="53" y="201"/>
                    </a:cubicBezTo>
                    <a:cubicBezTo>
                      <a:pt x="51" y="200"/>
                      <a:pt x="49" y="198"/>
                      <a:pt x="47" y="196"/>
                    </a:cubicBezTo>
                    <a:close/>
                    <a:moveTo>
                      <a:pt x="34" y="160"/>
                    </a:moveTo>
                    <a:cubicBezTo>
                      <a:pt x="34" y="157"/>
                      <a:pt x="34" y="154"/>
                      <a:pt x="35" y="151"/>
                    </a:cubicBezTo>
                    <a:cubicBezTo>
                      <a:pt x="35" y="148"/>
                      <a:pt x="36" y="146"/>
                      <a:pt x="37" y="144"/>
                    </a:cubicBezTo>
                    <a:cubicBezTo>
                      <a:pt x="46" y="158"/>
                      <a:pt x="56" y="163"/>
                      <a:pt x="67" y="164"/>
                    </a:cubicBezTo>
                    <a:cubicBezTo>
                      <a:pt x="73" y="174"/>
                      <a:pt x="80" y="184"/>
                      <a:pt x="90" y="185"/>
                    </a:cubicBezTo>
                    <a:cubicBezTo>
                      <a:pt x="92" y="186"/>
                      <a:pt x="95" y="185"/>
                      <a:pt x="98" y="184"/>
                    </a:cubicBezTo>
                    <a:cubicBezTo>
                      <a:pt x="95" y="187"/>
                      <a:pt x="93" y="189"/>
                      <a:pt x="91" y="193"/>
                    </a:cubicBezTo>
                    <a:cubicBezTo>
                      <a:pt x="89" y="194"/>
                      <a:pt x="88" y="194"/>
                      <a:pt x="86" y="195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0" y="202"/>
                      <a:pt x="66" y="203"/>
                      <a:pt x="63" y="203"/>
                    </a:cubicBezTo>
                    <a:cubicBezTo>
                      <a:pt x="63" y="202"/>
                      <a:pt x="62" y="201"/>
                      <a:pt x="62" y="200"/>
                    </a:cubicBezTo>
                    <a:cubicBezTo>
                      <a:pt x="61" y="191"/>
                      <a:pt x="60" y="181"/>
                      <a:pt x="53" y="173"/>
                    </a:cubicBezTo>
                    <a:cubicBezTo>
                      <a:pt x="48" y="167"/>
                      <a:pt x="41" y="164"/>
                      <a:pt x="34" y="161"/>
                    </a:cubicBezTo>
                    <a:cubicBezTo>
                      <a:pt x="34" y="161"/>
                      <a:pt x="34" y="161"/>
                      <a:pt x="34" y="160"/>
                    </a:cubicBezTo>
                    <a:close/>
                    <a:moveTo>
                      <a:pt x="44" y="138"/>
                    </a:moveTo>
                    <a:cubicBezTo>
                      <a:pt x="47" y="139"/>
                      <a:pt x="51" y="140"/>
                      <a:pt x="54" y="144"/>
                    </a:cubicBezTo>
                    <a:cubicBezTo>
                      <a:pt x="57" y="146"/>
                      <a:pt x="59" y="149"/>
                      <a:pt x="62" y="153"/>
                    </a:cubicBezTo>
                    <a:cubicBezTo>
                      <a:pt x="55" y="152"/>
                      <a:pt x="50" y="147"/>
                      <a:pt x="44" y="138"/>
                    </a:cubicBezTo>
                    <a:close/>
                    <a:moveTo>
                      <a:pt x="97" y="112"/>
                    </a:moveTo>
                    <a:cubicBezTo>
                      <a:pt x="88" y="107"/>
                      <a:pt x="88" y="107"/>
                      <a:pt x="88" y="107"/>
                    </a:cubicBezTo>
                    <a:cubicBezTo>
                      <a:pt x="85" y="105"/>
                      <a:pt x="83" y="104"/>
                      <a:pt x="80" y="102"/>
                    </a:cubicBezTo>
                    <a:cubicBezTo>
                      <a:pt x="83" y="103"/>
                      <a:pt x="86" y="103"/>
                      <a:pt x="86" y="103"/>
                    </a:cubicBezTo>
                    <a:cubicBezTo>
                      <a:pt x="87" y="103"/>
                      <a:pt x="88" y="104"/>
                      <a:pt x="89" y="104"/>
                    </a:cubicBezTo>
                    <a:cubicBezTo>
                      <a:pt x="93" y="106"/>
                      <a:pt x="98" y="108"/>
                      <a:pt x="104" y="108"/>
                    </a:cubicBezTo>
                    <a:cubicBezTo>
                      <a:pt x="112" y="110"/>
                      <a:pt x="117" y="115"/>
                      <a:pt x="119" y="123"/>
                    </a:cubicBezTo>
                    <a:cubicBezTo>
                      <a:pt x="119" y="124"/>
                      <a:pt x="119" y="125"/>
                      <a:pt x="119" y="126"/>
                    </a:cubicBezTo>
                    <a:cubicBezTo>
                      <a:pt x="119" y="129"/>
                      <a:pt x="118" y="132"/>
                      <a:pt x="117" y="135"/>
                    </a:cubicBezTo>
                    <a:cubicBezTo>
                      <a:pt x="113" y="126"/>
                      <a:pt x="106" y="118"/>
                      <a:pt x="97" y="112"/>
                    </a:cubicBezTo>
                    <a:close/>
                    <a:moveTo>
                      <a:pt x="144" y="87"/>
                    </a:moveTo>
                    <a:cubicBezTo>
                      <a:pt x="147" y="89"/>
                      <a:pt x="151" y="91"/>
                      <a:pt x="155" y="93"/>
                    </a:cubicBezTo>
                    <a:cubicBezTo>
                      <a:pt x="156" y="97"/>
                      <a:pt x="158" y="101"/>
                      <a:pt x="158" y="104"/>
                    </a:cubicBezTo>
                    <a:cubicBezTo>
                      <a:pt x="158" y="105"/>
                      <a:pt x="157" y="106"/>
                      <a:pt x="157" y="106"/>
                    </a:cubicBezTo>
                    <a:cubicBezTo>
                      <a:pt x="157" y="106"/>
                      <a:pt x="154" y="108"/>
                      <a:pt x="144" y="107"/>
                    </a:cubicBezTo>
                    <a:cubicBezTo>
                      <a:pt x="140" y="105"/>
                      <a:pt x="135" y="102"/>
                      <a:pt x="131" y="100"/>
                    </a:cubicBezTo>
                    <a:cubicBezTo>
                      <a:pt x="136" y="96"/>
                      <a:pt x="140" y="92"/>
                      <a:pt x="144" y="87"/>
                    </a:cubicBezTo>
                    <a:close/>
                    <a:moveTo>
                      <a:pt x="167" y="104"/>
                    </a:moveTo>
                    <a:cubicBezTo>
                      <a:pt x="167" y="102"/>
                      <a:pt x="166" y="101"/>
                      <a:pt x="166" y="99"/>
                    </a:cubicBezTo>
                    <a:cubicBezTo>
                      <a:pt x="169" y="101"/>
                      <a:pt x="172" y="103"/>
                      <a:pt x="174" y="105"/>
                    </a:cubicBezTo>
                    <a:cubicBezTo>
                      <a:pt x="172" y="106"/>
                      <a:pt x="169" y="107"/>
                      <a:pt x="166" y="109"/>
                    </a:cubicBezTo>
                    <a:cubicBezTo>
                      <a:pt x="167" y="107"/>
                      <a:pt x="167" y="106"/>
                      <a:pt x="167" y="104"/>
                    </a:cubicBezTo>
                    <a:close/>
                    <a:moveTo>
                      <a:pt x="185" y="73"/>
                    </a:move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7"/>
                      <a:pt x="183" y="80"/>
                      <a:pt x="183" y="84"/>
                    </a:cubicBezTo>
                    <a:cubicBezTo>
                      <a:pt x="183" y="86"/>
                      <a:pt x="183" y="89"/>
                      <a:pt x="184" y="91"/>
                    </a:cubicBezTo>
                    <a:cubicBezTo>
                      <a:pt x="185" y="93"/>
                      <a:pt x="186" y="95"/>
                      <a:pt x="188" y="97"/>
                    </a:cubicBezTo>
                    <a:cubicBezTo>
                      <a:pt x="186" y="99"/>
                      <a:pt x="185" y="100"/>
                      <a:pt x="183" y="101"/>
                    </a:cubicBezTo>
                    <a:cubicBezTo>
                      <a:pt x="179" y="96"/>
                      <a:pt x="173" y="91"/>
                      <a:pt x="165" y="88"/>
                    </a:cubicBezTo>
                    <a:cubicBezTo>
                      <a:pt x="165" y="88"/>
                      <a:pt x="163" y="87"/>
                      <a:pt x="162" y="86"/>
                    </a:cubicBezTo>
                    <a:cubicBezTo>
                      <a:pt x="161" y="82"/>
                      <a:pt x="159" y="78"/>
                      <a:pt x="159" y="75"/>
                    </a:cubicBezTo>
                    <a:cubicBezTo>
                      <a:pt x="168" y="73"/>
                      <a:pt x="176" y="73"/>
                      <a:pt x="185" y="73"/>
                    </a:cubicBezTo>
                    <a:close/>
                    <a:moveTo>
                      <a:pt x="128" y="126"/>
                    </a:moveTo>
                    <a:cubicBezTo>
                      <a:pt x="128" y="125"/>
                      <a:pt x="128" y="123"/>
                      <a:pt x="128" y="122"/>
                    </a:cubicBezTo>
                    <a:cubicBezTo>
                      <a:pt x="127" y="117"/>
                      <a:pt x="125" y="114"/>
                      <a:pt x="123" y="111"/>
                    </a:cubicBezTo>
                    <a:cubicBezTo>
                      <a:pt x="127" y="114"/>
                      <a:pt x="133" y="116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8"/>
                      <a:pt x="147" y="120"/>
                      <a:pt x="150" y="122"/>
                    </a:cubicBezTo>
                    <a:cubicBezTo>
                      <a:pt x="149" y="126"/>
                      <a:pt x="148" y="129"/>
                      <a:pt x="148" y="134"/>
                    </a:cubicBezTo>
                    <a:cubicBezTo>
                      <a:pt x="141" y="134"/>
                      <a:pt x="134" y="134"/>
                      <a:pt x="129" y="135"/>
                    </a:cubicBezTo>
                    <a:cubicBezTo>
                      <a:pt x="128" y="135"/>
                      <a:pt x="127" y="136"/>
                      <a:pt x="127" y="136"/>
                    </a:cubicBezTo>
                    <a:cubicBezTo>
                      <a:pt x="128" y="133"/>
                      <a:pt x="128" y="130"/>
                      <a:pt x="128" y="126"/>
                    </a:cubicBezTo>
                    <a:close/>
                    <a:moveTo>
                      <a:pt x="158" y="128"/>
                    </a:moveTo>
                    <a:cubicBezTo>
                      <a:pt x="161" y="130"/>
                      <a:pt x="164" y="133"/>
                      <a:pt x="166" y="135"/>
                    </a:cubicBezTo>
                    <a:cubicBezTo>
                      <a:pt x="163" y="135"/>
                      <a:pt x="160" y="134"/>
                      <a:pt x="157" y="134"/>
                    </a:cubicBezTo>
                    <a:cubicBezTo>
                      <a:pt x="157" y="132"/>
                      <a:pt x="157" y="130"/>
                      <a:pt x="158" y="128"/>
                    </a:cubicBezTo>
                    <a:close/>
                    <a:moveTo>
                      <a:pt x="178" y="114"/>
                    </a:moveTo>
                    <a:cubicBezTo>
                      <a:pt x="178" y="114"/>
                      <a:pt x="180" y="113"/>
                      <a:pt x="181" y="113"/>
                    </a:cubicBezTo>
                    <a:cubicBezTo>
                      <a:pt x="186" y="121"/>
                      <a:pt x="188" y="130"/>
                      <a:pt x="188" y="140"/>
                    </a:cubicBezTo>
                    <a:cubicBezTo>
                      <a:pt x="188" y="140"/>
                      <a:pt x="188" y="141"/>
                      <a:pt x="188" y="141"/>
                    </a:cubicBezTo>
                    <a:cubicBezTo>
                      <a:pt x="186" y="140"/>
                      <a:pt x="183" y="139"/>
                      <a:pt x="181" y="139"/>
                    </a:cubicBezTo>
                    <a:cubicBezTo>
                      <a:pt x="177" y="132"/>
                      <a:pt x="171" y="126"/>
                      <a:pt x="164" y="121"/>
                    </a:cubicBezTo>
                    <a:cubicBezTo>
                      <a:pt x="168" y="118"/>
                      <a:pt x="173" y="116"/>
                      <a:pt x="178" y="114"/>
                    </a:cubicBezTo>
                    <a:close/>
                    <a:moveTo>
                      <a:pt x="104" y="154"/>
                    </a:moveTo>
                    <a:cubicBezTo>
                      <a:pt x="105" y="153"/>
                      <a:pt x="107" y="153"/>
                      <a:pt x="108" y="152"/>
                    </a:cubicBezTo>
                    <a:cubicBezTo>
                      <a:pt x="106" y="157"/>
                      <a:pt x="104" y="162"/>
                      <a:pt x="104" y="167"/>
                    </a:cubicBezTo>
                    <a:cubicBezTo>
                      <a:pt x="104" y="168"/>
                      <a:pt x="104" y="168"/>
                      <a:pt x="104" y="169"/>
                    </a:cubicBezTo>
                    <a:cubicBezTo>
                      <a:pt x="99" y="174"/>
                      <a:pt x="94" y="176"/>
                      <a:pt x="91" y="176"/>
                    </a:cubicBezTo>
                    <a:cubicBezTo>
                      <a:pt x="86" y="175"/>
                      <a:pt x="82" y="169"/>
                      <a:pt x="78" y="163"/>
                    </a:cubicBezTo>
                    <a:cubicBezTo>
                      <a:pt x="87" y="161"/>
                      <a:pt x="96" y="157"/>
                      <a:pt x="104" y="154"/>
                    </a:cubicBezTo>
                    <a:close/>
                    <a:moveTo>
                      <a:pt x="107" y="179"/>
                    </a:moveTo>
                    <a:cubicBezTo>
                      <a:pt x="107" y="179"/>
                      <a:pt x="107" y="179"/>
                      <a:pt x="107" y="179"/>
                    </a:cubicBezTo>
                    <a:cubicBezTo>
                      <a:pt x="107" y="179"/>
                      <a:pt x="106" y="179"/>
                      <a:pt x="106" y="179"/>
                    </a:cubicBezTo>
                    <a:cubicBezTo>
                      <a:pt x="106" y="179"/>
                      <a:pt x="107" y="179"/>
                      <a:pt x="107" y="179"/>
                    </a:cubicBezTo>
                    <a:close/>
                    <a:moveTo>
                      <a:pt x="131" y="144"/>
                    </a:moveTo>
                    <a:cubicBezTo>
                      <a:pt x="136" y="143"/>
                      <a:pt x="142" y="143"/>
                      <a:pt x="149" y="143"/>
                    </a:cubicBezTo>
                    <a:cubicBezTo>
                      <a:pt x="150" y="147"/>
                      <a:pt x="153" y="150"/>
                      <a:pt x="155" y="152"/>
                    </a:cubicBezTo>
                    <a:cubicBezTo>
                      <a:pt x="157" y="154"/>
                      <a:pt x="159" y="155"/>
                      <a:pt x="161" y="158"/>
                    </a:cubicBezTo>
                    <a:cubicBezTo>
                      <a:pt x="164" y="162"/>
                      <a:pt x="165" y="167"/>
                      <a:pt x="165" y="171"/>
                    </a:cubicBezTo>
                    <a:cubicBezTo>
                      <a:pt x="165" y="172"/>
                      <a:pt x="165" y="173"/>
                      <a:pt x="165" y="174"/>
                    </a:cubicBezTo>
                    <a:cubicBezTo>
                      <a:pt x="156" y="180"/>
                      <a:pt x="143" y="183"/>
                      <a:pt x="132" y="183"/>
                    </a:cubicBezTo>
                    <a:cubicBezTo>
                      <a:pt x="131" y="183"/>
                      <a:pt x="130" y="182"/>
                      <a:pt x="129" y="182"/>
                    </a:cubicBezTo>
                    <a:cubicBezTo>
                      <a:pt x="126" y="181"/>
                      <a:pt x="122" y="180"/>
                      <a:pt x="119" y="179"/>
                    </a:cubicBezTo>
                    <a:cubicBezTo>
                      <a:pt x="118" y="178"/>
                      <a:pt x="116" y="176"/>
                      <a:pt x="115" y="175"/>
                    </a:cubicBezTo>
                    <a:cubicBezTo>
                      <a:pt x="114" y="174"/>
                      <a:pt x="114" y="172"/>
                      <a:pt x="114" y="171"/>
                    </a:cubicBezTo>
                    <a:cubicBezTo>
                      <a:pt x="119" y="165"/>
                      <a:pt x="121" y="158"/>
                      <a:pt x="121" y="150"/>
                    </a:cubicBezTo>
                    <a:cubicBezTo>
                      <a:pt x="121" y="150"/>
                      <a:pt x="121" y="148"/>
                      <a:pt x="121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24" y="146"/>
                      <a:pt x="128" y="145"/>
                      <a:pt x="131" y="144"/>
                    </a:cubicBezTo>
                    <a:close/>
                    <a:moveTo>
                      <a:pt x="169" y="153"/>
                    </a:moveTo>
                    <a:cubicBezTo>
                      <a:pt x="166" y="149"/>
                      <a:pt x="164" y="147"/>
                      <a:pt x="162" y="145"/>
                    </a:cubicBezTo>
                    <a:cubicBezTo>
                      <a:pt x="161" y="144"/>
                      <a:pt x="161" y="144"/>
                      <a:pt x="160" y="144"/>
                    </a:cubicBezTo>
                    <a:cubicBezTo>
                      <a:pt x="165" y="144"/>
                      <a:pt x="170" y="145"/>
                      <a:pt x="175" y="147"/>
                    </a:cubicBezTo>
                    <a:cubicBezTo>
                      <a:pt x="175" y="148"/>
                      <a:pt x="176" y="150"/>
                      <a:pt x="176" y="151"/>
                    </a:cubicBezTo>
                    <a:cubicBezTo>
                      <a:pt x="177" y="152"/>
                      <a:pt x="177" y="154"/>
                      <a:pt x="177" y="155"/>
                    </a:cubicBezTo>
                    <a:cubicBezTo>
                      <a:pt x="177" y="158"/>
                      <a:pt x="175" y="161"/>
                      <a:pt x="174" y="165"/>
                    </a:cubicBezTo>
                    <a:cubicBezTo>
                      <a:pt x="173" y="161"/>
                      <a:pt x="171" y="157"/>
                      <a:pt x="169" y="153"/>
                    </a:cubicBezTo>
                    <a:close/>
                    <a:moveTo>
                      <a:pt x="186" y="155"/>
                    </a:moveTo>
                    <a:cubicBezTo>
                      <a:pt x="186" y="153"/>
                      <a:pt x="186" y="152"/>
                      <a:pt x="186" y="150"/>
                    </a:cubicBezTo>
                    <a:cubicBezTo>
                      <a:pt x="186" y="150"/>
                      <a:pt x="187" y="151"/>
                      <a:pt x="187" y="151"/>
                    </a:cubicBezTo>
                    <a:cubicBezTo>
                      <a:pt x="187" y="157"/>
                      <a:pt x="185" y="163"/>
                      <a:pt x="184" y="170"/>
                    </a:cubicBezTo>
                    <a:cubicBezTo>
                      <a:pt x="183" y="169"/>
                      <a:pt x="182" y="170"/>
                      <a:pt x="181" y="170"/>
                    </a:cubicBezTo>
                    <a:cubicBezTo>
                      <a:pt x="184" y="165"/>
                      <a:pt x="186" y="160"/>
                      <a:pt x="186" y="15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87" y="204"/>
                      <a:pt x="88" y="204"/>
                    </a:cubicBezTo>
                    <a:cubicBezTo>
                      <a:pt x="88" y="206"/>
                      <a:pt x="88" y="207"/>
                      <a:pt x="88" y="209"/>
                    </a:cubicBezTo>
                    <a:cubicBezTo>
                      <a:pt x="88" y="216"/>
                      <a:pt x="89" y="223"/>
                      <a:pt x="92" y="228"/>
                    </a:cubicBezTo>
                    <a:cubicBezTo>
                      <a:pt x="93" y="231"/>
                      <a:pt x="94" y="233"/>
                      <a:pt x="96" y="235"/>
                    </a:cubicBezTo>
                    <a:cubicBezTo>
                      <a:pt x="87" y="235"/>
                      <a:pt x="78" y="232"/>
                      <a:pt x="72" y="226"/>
                    </a:cubicBezTo>
                    <a:cubicBezTo>
                      <a:pt x="68" y="222"/>
                      <a:pt x="66" y="217"/>
                      <a:pt x="64" y="212"/>
                    </a:cubicBezTo>
                    <a:cubicBezTo>
                      <a:pt x="69" y="212"/>
                      <a:pt x="74" y="210"/>
                      <a:pt x="79" y="208"/>
                    </a:cubicBezTo>
                    <a:close/>
                    <a:moveTo>
                      <a:pt x="106" y="204"/>
                    </a:moveTo>
                    <a:cubicBezTo>
                      <a:pt x="108" y="207"/>
                      <a:pt x="112" y="209"/>
                      <a:pt x="118" y="212"/>
                    </a:cubicBezTo>
                    <a:cubicBezTo>
                      <a:pt x="129" y="217"/>
                      <a:pt x="142" y="215"/>
                      <a:pt x="153" y="207"/>
                    </a:cubicBezTo>
                    <a:cubicBezTo>
                      <a:pt x="154" y="207"/>
                      <a:pt x="154" y="207"/>
                      <a:pt x="154" y="207"/>
                    </a:cubicBezTo>
                    <a:cubicBezTo>
                      <a:pt x="148" y="218"/>
                      <a:pt x="141" y="226"/>
                      <a:pt x="127" y="231"/>
                    </a:cubicBezTo>
                    <a:cubicBezTo>
                      <a:pt x="122" y="233"/>
                      <a:pt x="115" y="234"/>
                      <a:pt x="109" y="235"/>
                    </a:cubicBezTo>
                    <a:cubicBezTo>
                      <a:pt x="105" y="233"/>
                      <a:pt x="102" y="229"/>
                      <a:pt x="100" y="225"/>
                    </a:cubicBezTo>
                    <a:cubicBezTo>
                      <a:pt x="98" y="220"/>
                      <a:pt x="97" y="215"/>
                      <a:pt x="97" y="209"/>
                    </a:cubicBezTo>
                    <a:cubicBezTo>
                      <a:pt x="97" y="207"/>
                      <a:pt x="98" y="204"/>
                      <a:pt x="98" y="201"/>
                    </a:cubicBezTo>
                    <a:cubicBezTo>
                      <a:pt x="101" y="201"/>
                      <a:pt x="103" y="202"/>
                      <a:pt x="106" y="204"/>
                    </a:cubicBezTo>
                    <a:close/>
                    <a:moveTo>
                      <a:pt x="108" y="188"/>
                    </a:moveTo>
                    <a:cubicBezTo>
                      <a:pt x="110" y="187"/>
                      <a:pt x="113" y="187"/>
                      <a:pt x="116" y="188"/>
                    </a:cubicBezTo>
                    <a:cubicBezTo>
                      <a:pt x="119" y="189"/>
                      <a:pt x="122" y="190"/>
                      <a:pt x="126" y="191"/>
                    </a:cubicBezTo>
                    <a:cubicBezTo>
                      <a:pt x="130" y="193"/>
                      <a:pt x="135" y="196"/>
                      <a:pt x="139" y="199"/>
                    </a:cubicBezTo>
                    <a:cubicBezTo>
                      <a:pt x="141" y="200"/>
                      <a:pt x="142" y="201"/>
                      <a:pt x="144" y="202"/>
                    </a:cubicBezTo>
                    <a:cubicBezTo>
                      <a:pt x="137" y="205"/>
                      <a:pt x="129" y="207"/>
                      <a:pt x="122" y="204"/>
                    </a:cubicBezTo>
                    <a:cubicBezTo>
                      <a:pt x="117" y="201"/>
                      <a:pt x="114" y="199"/>
                      <a:pt x="111" y="197"/>
                    </a:cubicBezTo>
                    <a:cubicBezTo>
                      <a:pt x="108" y="195"/>
                      <a:pt x="105" y="193"/>
                      <a:pt x="102" y="193"/>
                    </a:cubicBezTo>
                    <a:cubicBezTo>
                      <a:pt x="104" y="191"/>
                      <a:pt x="106" y="189"/>
                      <a:pt x="108" y="188"/>
                    </a:cubicBezTo>
                    <a:close/>
                    <a:moveTo>
                      <a:pt x="160" y="187"/>
                    </a:moveTo>
                    <a:cubicBezTo>
                      <a:pt x="159" y="189"/>
                      <a:pt x="158" y="190"/>
                      <a:pt x="157" y="192"/>
                    </a:cubicBezTo>
                    <a:cubicBezTo>
                      <a:pt x="155" y="193"/>
                      <a:pt x="154" y="195"/>
                      <a:pt x="153" y="196"/>
                    </a:cubicBezTo>
                    <a:cubicBezTo>
                      <a:pt x="150" y="194"/>
                      <a:pt x="147" y="193"/>
                      <a:pt x="144" y="191"/>
                    </a:cubicBezTo>
                    <a:cubicBezTo>
                      <a:pt x="150" y="190"/>
                      <a:pt x="155" y="189"/>
                      <a:pt x="160" y="187"/>
                    </a:cubicBezTo>
                    <a:close/>
                    <a:moveTo>
                      <a:pt x="171" y="195"/>
                    </a:moveTo>
                    <a:cubicBezTo>
                      <a:pt x="174" y="186"/>
                      <a:pt x="177" y="180"/>
                      <a:pt x="181" y="179"/>
                    </a:cubicBezTo>
                    <a:cubicBezTo>
                      <a:pt x="181" y="179"/>
                      <a:pt x="182" y="179"/>
                      <a:pt x="182" y="179"/>
                    </a:cubicBezTo>
                    <a:cubicBezTo>
                      <a:pt x="182" y="179"/>
                      <a:pt x="182" y="180"/>
                      <a:pt x="181" y="181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79" y="195"/>
                      <a:pt x="178" y="199"/>
                      <a:pt x="173" y="201"/>
                    </a:cubicBezTo>
                    <a:cubicBezTo>
                      <a:pt x="171" y="202"/>
                      <a:pt x="169" y="202"/>
                      <a:pt x="168" y="202"/>
                    </a:cubicBezTo>
                    <a:cubicBezTo>
                      <a:pt x="169" y="199"/>
                      <a:pt x="170" y="197"/>
                      <a:pt x="171" y="195"/>
                    </a:cubicBezTo>
                    <a:close/>
                    <a:moveTo>
                      <a:pt x="176" y="210"/>
                    </a:moveTo>
                    <a:cubicBezTo>
                      <a:pt x="187" y="205"/>
                      <a:pt x="188" y="197"/>
                      <a:pt x="189" y="190"/>
                    </a:cubicBezTo>
                    <a:cubicBezTo>
                      <a:pt x="190" y="183"/>
                      <a:pt x="190" y="183"/>
                      <a:pt x="190" y="183"/>
                    </a:cubicBezTo>
                    <a:cubicBezTo>
                      <a:pt x="191" y="182"/>
                      <a:pt x="191" y="182"/>
                      <a:pt x="191" y="181"/>
                    </a:cubicBezTo>
                    <a:cubicBezTo>
                      <a:pt x="191" y="181"/>
                      <a:pt x="191" y="181"/>
                      <a:pt x="191" y="181"/>
                    </a:cubicBezTo>
                    <a:cubicBezTo>
                      <a:pt x="195" y="183"/>
                      <a:pt x="197" y="186"/>
                      <a:pt x="198" y="188"/>
                    </a:cubicBezTo>
                    <a:cubicBezTo>
                      <a:pt x="201" y="191"/>
                      <a:pt x="203" y="194"/>
                      <a:pt x="207" y="194"/>
                    </a:cubicBezTo>
                    <a:cubicBezTo>
                      <a:pt x="200" y="211"/>
                      <a:pt x="180" y="224"/>
                      <a:pt x="145" y="235"/>
                    </a:cubicBezTo>
                    <a:cubicBezTo>
                      <a:pt x="141" y="236"/>
                      <a:pt x="139" y="237"/>
                      <a:pt x="136" y="237"/>
                    </a:cubicBezTo>
                    <a:cubicBezTo>
                      <a:pt x="150" y="231"/>
                      <a:pt x="157" y="221"/>
                      <a:pt x="163" y="210"/>
                    </a:cubicBezTo>
                    <a:cubicBezTo>
                      <a:pt x="168" y="211"/>
                      <a:pt x="172" y="211"/>
                      <a:pt x="176" y="210"/>
                    </a:cubicBezTo>
                    <a:close/>
                    <a:moveTo>
                      <a:pt x="196" y="156"/>
                    </a:moveTo>
                    <a:cubicBezTo>
                      <a:pt x="203" y="161"/>
                      <a:pt x="208" y="167"/>
                      <a:pt x="209" y="175"/>
                    </a:cubicBezTo>
                    <a:cubicBezTo>
                      <a:pt x="210" y="177"/>
                      <a:pt x="210" y="179"/>
                      <a:pt x="210" y="182"/>
                    </a:cubicBezTo>
                    <a:cubicBezTo>
                      <a:pt x="210" y="183"/>
                      <a:pt x="210" y="184"/>
                      <a:pt x="210" y="185"/>
                    </a:cubicBezTo>
                    <a:cubicBezTo>
                      <a:pt x="208" y="185"/>
                      <a:pt x="207" y="184"/>
                      <a:pt x="206" y="182"/>
                    </a:cubicBezTo>
                    <a:cubicBezTo>
                      <a:pt x="204" y="180"/>
                      <a:pt x="201" y="176"/>
                      <a:pt x="195" y="173"/>
                    </a:cubicBezTo>
                    <a:cubicBezTo>
                      <a:pt x="195" y="173"/>
                      <a:pt x="194" y="172"/>
                      <a:pt x="193" y="172"/>
                    </a:cubicBezTo>
                    <a:cubicBezTo>
                      <a:pt x="194" y="167"/>
                      <a:pt x="195" y="161"/>
                      <a:pt x="196" y="156"/>
                    </a:cubicBezTo>
                    <a:close/>
                    <a:moveTo>
                      <a:pt x="194" y="104"/>
                    </a:moveTo>
                    <a:cubicBezTo>
                      <a:pt x="198" y="108"/>
                      <a:pt x="204" y="111"/>
                      <a:pt x="209" y="114"/>
                    </a:cubicBezTo>
                    <a:cubicBezTo>
                      <a:pt x="211" y="116"/>
                      <a:pt x="214" y="117"/>
                      <a:pt x="216" y="118"/>
                    </a:cubicBezTo>
                    <a:cubicBezTo>
                      <a:pt x="214" y="124"/>
                      <a:pt x="213" y="130"/>
                      <a:pt x="213" y="136"/>
                    </a:cubicBezTo>
                    <a:cubicBezTo>
                      <a:pt x="213" y="142"/>
                      <a:pt x="215" y="149"/>
                      <a:pt x="219" y="155"/>
                    </a:cubicBezTo>
                    <a:cubicBezTo>
                      <a:pt x="221" y="157"/>
                      <a:pt x="223" y="157"/>
                      <a:pt x="226" y="156"/>
                    </a:cubicBezTo>
                    <a:cubicBezTo>
                      <a:pt x="227" y="155"/>
                      <a:pt x="227" y="154"/>
                      <a:pt x="227" y="152"/>
                    </a:cubicBezTo>
                    <a:cubicBezTo>
                      <a:pt x="227" y="151"/>
                      <a:pt x="227" y="150"/>
                      <a:pt x="227" y="149"/>
                    </a:cubicBezTo>
                    <a:cubicBezTo>
                      <a:pt x="224" y="145"/>
                      <a:pt x="223" y="141"/>
                      <a:pt x="223" y="136"/>
                    </a:cubicBezTo>
                    <a:cubicBezTo>
                      <a:pt x="223" y="132"/>
                      <a:pt x="223" y="128"/>
                      <a:pt x="224" y="124"/>
                    </a:cubicBezTo>
                    <a:cubicBezTo>
                      <a:pt x="226" y="126"/>
                      <a:pt x="228" y="129"/>
                      <a:pt x="230" y="131"/>
                    </a:cubicBezTo>
                    <a:cubicBezTo>
                      <a:pt x="232" y="136"/>
                      <a:pt x="234" y="142"/>
                      <a:pt x="234" y="149"/>
                    </a:cubicBezTo>
                    <a:cubicBezTo>
                      <a:pt x="234" y="153"/>
                      <a:pt x="233" y="158"/>
                      <a:pt x="232" y="163"/>
                    </a:cubicBezTo>
                    <a:cubicBezTo>
                      <a:pt x="229" y="171"/>
                      <a:pt x="225" y="178"/>
                      <a:pt x="219" y="181"/>
                    </a:cubicBezTo>
                    <a:cubicBezTo>
                      <a:pt x="219" y="179"/>
                      <a:pt x="219" y="176"/>
                      <a:pt x="219" y="173"/>
                    </a:cubicBezTo>
                    <a:cubicBezTo>
                      <a:pt x="217" y="163"/>
                      <a:pt x="211" y="154"/>
                      <a:pt x="201" y="148"/>
                    </a:cubicBezTo>
                    <a:cubicBezTo>
                      <a:pt x="200" y="147"/>
                      <a:pt x="198" y="146"/>
                      <a:pt x="197" y="146"/>
                    </a:cubicBezTo>
                    <a:cubicBezTo>
                      <a:pt x="197" y="144"/>
                      <a:pt x="197" y="142"/>
                      <a:pt x="197" y="141"/>
                    </a:cubicBezTo>
                    <a:cubicBezTo>
                      <a:pt x="197" y="129"/>
                      <a:pt x="195" y="118"/>
                      <a:pt x="189" y="108"/>
                    </a:cubicBezTo>
                    <a:cubicBezTo>
                      <a:pt x="191" y="107"/>
                      <a:pt x="193" y="106"/>
                      <a:pt x="194" y="104"/>
                    </a:cubicBezTo>
                    <a:close/>
                    <a:moveTo>
                      <a:pt x="200" y="89"/>
                    </a:moveTo>
                    <a:cubicBezTo>
                      <a:pt x="200" y="88"/>
                      <a:pt x="200" y="87"/>
                      <a:pt x="200" y="87"/>
                    </a:cubicBezTo>
                    <a:cubicBezTo>
                      <a:pt x="200" y="83"/>
                      <a:pt x="199" y="79"/>
                      <a:pt x="197" y="75"/>
                    </a:cubicBezTo>
                    <a:cubicBezTo>
                      <a:pt x="201" y="76"/>
                      <a:pt x="204" y="77"/>
                      <a:pt x="207" y="79"/>
                    </a:cubicBezTo>
                    <a:cubicBezTo>
                      <a:pt x="217" y="83"/>
                      <a:pt x="220" y="89"/>
                      <a:pt x="220" y="96"/>
                    </a:cubicBezTo>
                    <a:cubicBezTo>
                      <a:pt x="220" y="100"/>
                      <a:pt x="219" y="104"/>
                      <a:pt x="218" y="109"/>
                    </a:cubicBezTo>
                    <a:cubicBezTo>
                      <a:pt x="217" y="108"/>
                      <a:pt x="215" y="107"/>
                      <a:pt x="214" y="106"/>
                    </a:cubicBezTo>
                    <a:cubicBezTo>
                      <a:pt x="209" y="103"/>
                      <a:pt x="203" y="100"/>
                      <a:pt x="199" y="96"/>
                    </a:cubicBezTo>
                    <a:cubicBezTo>
                      <a:pt x="200" y="94"/>
                      <a:pt x="200" y="91"/>
                      <a:pt x="200" y="89"/>
                    </a:cubicBezTo>
                    <a:close/>
                  </a:path>
                </a:pathLst>
              </a:custGeom>
              <a:solidFill>
                <a:srgbClr val="E3B6C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81" name="Freeform 23"/>
              <p:cNvSpPr>
                <a:spLocks noEditPoints="1"/>
              </p:cNvSpPr>
              <p:nvPr/>
            </p:nvSpPr>
            <p:spPr bwMode="auto">
              <a:xfrm>
                <a:off x="474" y="1725"/>
                <a:ext cx="688" cy="752"/>
              </a:xfrm>
              <a:custGeom>
                <a:avLst/>
                <a:gdLst>
                  <a:gd name="T0" fmla="*/ 1471 w 275"/>
                  <a:gd name="T1" fmla="*/ 520 h 282"/>
                  <a:gd name="T2" fmla="*/ 1346 w 275"/>
                  <a:gd name="T3" fmla="*/ 589 h 282"/>
                  <a:gd name="T4" fmla="*/ 1351 w 275"/>
                  <a:gd name="T5" fmla="*/ 312 h 282"/>
                  <a:gd name="T6" fmla="*/ 933 w 275"/>
                  <a:gd name="T7" fmla="*/ 56 h 282"/>
                  <a:gd name="T8" fmla="*/ 675 w 275"/>
                  <a:gd name="T9" fmla="*/ 0 h 282"/>
                  <a:gd name="T10" fmla="*/ 625 w 275"/>
                  <a:gd name="T11" fmla="*/ 43 h 282"/>
                  <a:gd name="T12" fmla="*/ 963 w 275"/>
                  <a:gd name="T13" fmla="*/ 115 h 282"/>
                  <a:gd name="T14" fmla="*/ 1308 w 275"/>
                  <a:gd name="T15" fmla="*/ 648 h 282"/>
                  <a:gd name="T16" fmla="*/ 1534 w 275"/>
                  <a:gd name="T17" fmla="*/ 661 h 282"/>
                  <a:gd name="T18" fmla="*/ 1601 w 275"/>
                  <a:gd name="T19" fmla="*/ 989 h 282"/>
                  <a:gd name="T20" fmla="*/ 1559 w 275"/>
                  <a:gd name="T21" fmla="*/ 1181 h 282"/>
                  <a:gd name="T22" fmla="*/ 1434 w 275"/>
                  <a:gd name="T23" fmla="*/ 1309 h 282"/>
                  <a:gd name="T24" fmla="*/ 1208 w 275"/>
                  <a:gd name="T25" fmla="*/ 1472 h 282"/>
                  <a:gd name="T26" fmla="*/ 971 w 275"/>
                  <a:gd name="T27" fmla="*/ 968 h 282"/>
                  <a:gd name="T28" fmla="*/ 951 w 275"/>
                  <a:gd name="T29" fmla="*/ 1685 h 282"/>
                  <a:gd name="T30" fmla="*/ 608 w 275"/>
                  <a:gd name="T31" fmla="*/ 1352 h 282"/>
                  <a:gd name="T32" fmla="*/ 550 w 275"/>
                  <a:gd name="T33" fmla="*/ 797 h 282"/>
                  <a:gd name="T34" fmla="*/ 300 w 275"/>
                  <a:gd name="T35" fmla="*/ 1003 h 282"/>
                  <a:gd name="T36" fmla="*/ 145 w 275"/>
                  <a:gd name="T37" fmla="*/ 1139 h 282"/>
                  <a:gd name="T38" fmla="*/ 320 w 275"/>
                  <a:gd name="T39" fmla="*/ 861 h 282"/>
                  <a:gd name="T40" fmla="*/ 45 w 275"/>
                  <a:gd name="T41" fmla="*/ 725 h 282"/>
                  <a:gd name="T42" fmla="*/ 275 w 275"/>
                  <a:gd name="T43" fmla="*/ 547 h 282"/>
                  <a:gd name="T44" fmla="*/ 483 w 275"/>
                  <a:gd name="T45" fmla="*/ 248 h 282"/>
                  <a:gd name="T46" fmla="*/ 438 w 275"/>
                  <a:gd name="T47" fmla="*/ 291 h 282"/>
                  <a:gd name="T48" fmla="*/ 313 w 275"/>
                  <a:gd name="T49" fmla="*/ 499 h 282"/>
                  <a:gd name="T50" fmla="*/ 158 w 275"/>
                  <a:gd name="T51" fmla="*/ 811 h 282"/>
                  <a:gd name="T52" fmla="*/ 175 w 275"/>
                  <a:gd name="T53" fmla="*/ 968 h 282"/>
                  <a:gd name="T54" fmla="*/ 88 w 275"/>
                  <a:gd name="T55" fmla="*/ 1181 h 282"/>
                  <a:gd name="T56" fmla="*/ 8 w 275"/>
                  <a:gd name="T57" fmla="*/ 1259 h 282"/>
                  <a:gd name="T58" fmla="*/ 108 w 275"/>
                  <a:gd name="T59" fmla="*/ 1259 h 282"/>
                  <a:gd name="T60" fmla="*/ 258 w 275"/>
                  <a:gd name="T61" fmla="*/ 1677 h 282"/>
                  <a:gd name="T62" fmla="*/ 358 w 275"/>
                  <a:gd name="T63" fmla="*/ 1685 h 282"/>
                  <a:gd name="T64" fmla="*/ 550 w 275"/>
                  <a:gd name="T65" fmla="*/ 1672 h 282"/>
                  <a:gd name="T66" fmla="*/ 783 w 275"/>
                  <a:gd name="T67" fmla="*/ 1955 h 282"/>
                  <a:gd name="T68" fmla="*/ 1076 w 275"/>
                  <a:gd name="T69" fmla="*/ 1544 h 282"/>
                  <a:gd name="T70" fmla="*/ 1251 w 275"/>
                  <a:gd name="T71" fmla="*/ 1856 h 282"/>
                  <a:gd name="T72" fmla="*/ 1171 w 275"/>
                  <a:gd name="T73" fmla="*/ 1528 h 282"/>
                  <a:gd name="T74" fmla="*/ 1446 w 275"/>
                  <a:gd name="T75" fmla="*/ 1373 h 282"/>
                  <a:gd name="T76" fmla="*/ 1514 w 275"/>
                  <a:gd name="T77" fmla="*/ 1451 h 282"/>
                  <a:gd name="T78" fmla="*/ 1564 w 275"/>
                  <a:gd name="T79" fmla="*/ 1408 h 282"/>
                  <a:gd name="T80" fmla="*/ 1609 w 275"/>
                  <a:gd name="T81" fmla="*/ 1237 h 282"/>
                  <a:gd name="T82" fmla="*/ 1721 w 275"/>
                  <a:gd name="T83" fmla="*/ 1088 h 282"/>
                  <a:gd name="T84" fmla="*/ 1646 w 275"/>
                  <a:gd name="T85" fmla="*/ 853 h 282"/>
                  <a:gd name="T86" fmla="*/ 1714 w 275"/>
                  <a:gd name="T87" fmla="*/ 947 h 282"/>
                  <a:gd name="T88" fmla="*/ 1614 w 275"/>
                  <a:gd name="T89" fmla="*/ 597 h 282"/>
                  <a:gd name="T90" fmla="*/ 420 w 275"/>
                  <a:gd name="T91" fmla="*/ 1400 h 282"/>
                  <a:gd name="T92" fmla="*/ 145 w 275"/>
                  <a:gd name="T93" fmla="*/ 1365 h 282"/>
                  <a:gd name="T94" fmla="*/ 388 w 275"/>
                  <a:gd name="T95" fmla="*/ 1216 h 282"/>
                  <a:gd name="T96" fmla="*/ 550 w 275"/>
                  <a:gd name="T97" fmla="*/ 1557 h 282"/>
                  <a:gd name="T98" fmla="*/ 483 w 275"/>
                  <a:gd name="T99" fmla="*/ 1387 h 282"/>
                  <a:gd name="T100" fmla="*/ 408 w 275"/>
                  <a:gd name="T101" fmla="*/ 989 h 282"/>
                  <a:gd name="T102" fmla="*/ 445 w 275"/>
                  <a:gd name="T103" fmla="*/ 917 h 282"/>
                  <a:gd name="T104" fmla="*/ 550 w 275"/>
                  <a:gd name="T105" fmla="*/ 1336 h 282"/>
                  <a:gd name="T106" fmla="*/ 550 w 275"/>
                  <a:gd name="T107" fmla="*/ 1557 h 282"/>
                  <a:gd name="T108" fmla="*/ 783 w 275"/>
                  <a:gd name="T109" fmla="*/ 1877 h 282"/>
                  <a:gd name="T110" fmla="*/ 976 w 275"/>
                  <a:gd name="T111" fmla="*/ 1869 h 282"/>
                  <a:gd name="T112" fmla="*/ 1026 w 275"/>
                  <a:gd name="T113" fmla="*/ 1501 h 282"/>
                  <a:gd name="T114" fmla="*/ 933 w 275"/>
                  <a:gd name="T115" fmla="*/ 1131 h 282"/>
                  <a:gd name="T116" fmla="*/ 1088 w 275"/>
                  <a:gd name="T117" fmla="*/ 1237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282">
                    <a:moveTo>
                      <a:pt x="236" y="66"/>
                    </a:moveTo>
                    <a:cubicBezTo>
                      <a:pt x="235" y="67"/>
                      <a:pt x="234" y="68"/>
                      <a:pt x="234" y="70"/>
                    </a:cubicBezTo>
                    <a:cubicBezTo>
                      <a:pt x="234" y="71"/>
                      <a:pt x="235" y="72"/>
                      <a:pt x="235" y="73"/>
                    </a:cubicBezTo>
                    <a:cubicBezTo>
                      <a:pt x="236" y="74"/>
                      <a:pt x="237" y="75"/>
                      <a:pt x="238" y="76"/>
                    </a:cubicBezTo>
                    <a:cubicBezTo>
                      <a:pt x="234" y="75"/>
                      <a:pt x="229" y="77"/>
                      <a:pt x="224" y="79"/>
                    </a:cubicBezTo>
                    <a:cubicBezTo>
                      <a:pt x="222" y="80"/>
                      <a:pt x="219" y="82"/>
                      <a:pt x="215" y="83"/>
                    </a:cubicBezTo>
                    <a:cubicBezTo>
                      <a:pt x="213" y="80"/>
                      <a:pt x="212" y="76"/>
                      <a:pt x="212" y="73"/>
                    </a:cubicBezTo>
                    <a:cubicBezTo>
                      <a:pt x="212" y="69"/>
                      <a:pt x="213" y="64"/>
                      <a:pt x="214" y="59"/>
                    </a:cubicBezTo>
                    <a:cubicBezTo>
                      <a:pt x="215" y="54"/>
                      <a:pt x="216" y="49"/>
                      <a:pt x="216" y="44"/>
                    </a:cubicBezTo>
                    <a:cubicBezTo>
                      <a:pt x="216" y="38"/>
                      <a:pt x="215" y="32"/>
                      <a:pt x="211" y="27"/>
                    </a:cubicBezTo>
                    <a:cubicBezTo>
                      <a:pt x="199" y="17"/>
                      <a:pt x="186" y="9"/>
                      <a:pt x="172" y="3"/>
                    </a:cubicBezTo>
                    <a:cubicBezTo>
                      <a:pt x="164" y="3"/>
                      <a:pt x="156" y="4"/>
                      <a:pt x="149" y="8"/>
                    </a:cubicBezTo>
                    <a:cubicBezTo>
                      <a:pt x="145" y="11"/>
                      <a:pt x="143" y="13"/>
                      <a:pt x="142" y="15"/>
                    </a:cubicBezTo>
                    <a:cubicBezTo>
                      <a:pt x="140" y="17"/>
                      <a:pt x="140" y="18"/>
                      <a:pt x="137" y="18"/>
                    </a:cubicBezTo>
                    <a:cubicBezTo>
                      <a:pt x="128" y="19"/>
                      <a:pt x="115" y="7"/>
                      <a:pt x="108" y="0"/>
                    </a:cubicBezTo>
                    <a:cubicBezTo>
                      <a:pt x="104" y="1"/>
                      <a:pt x="101" y="2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9" y="14"/>
                      <a:pt x="124" y="28"/>
                      <a:pt x="138" y="27"/>
                    </a:cubicBezTo>
                    <a:cubicBezTo>
                      <a:pt x="145" y="27"/>
                      <a:pt x="147" y="24"/>
                      <a:pt x="150" y="20"/>
                    </a:cubicBezTo>
                    <a:cubicBezTo>
                      <a:pt x="151" y="19"/>
                      <a:pt x="152" y="18"/>
                      <a:pt x="154" y="16"/>
                    </a:cubicBezTo>
                    <a:cubicBezTo>
                      <a:pt x="170" y="7"/>
                      <a:pt x="190" y="17"/>
                      <a:pt x="201" y="29"/>
                    </a:cubicBezTo>
                    <a:cubicBezTo>
                      <a:pt x="209" y="37"/>
                      <a:pt x="207" y="47"/>
                      <a:pt x="205" y="57"/>
                    </a:cubicBezTo>
                    <a:cubicBezTo>
                      <a:pt x="203" y="68"/>
                      <a:pt x="200" y="80"/>
                      <a:pt x="209" y="91"/>
                    </a:cubicBezTo>
                    <a:cubicBezTo>
                      <a:pt x="210" y="92"/>
                      <a:pt x="212" y="93"/>
                      <a:pt x="214" y="93"/>
                    </a:cubicBezTo>
                    <a:cubicBezTo>
                      <a:pt x="220" y="92"/>
                      <a:pt x="225" y="89"/>
                      <a:pt x="228" y="88"/>
                    </a:cubicBezTo>
                    <a:cubicBezTo>
                      <a:pt x="236" y="84"/>
                      <a:pt x="238" y="83"/>
                      <a:pt x="245" y="93"/>
                    </a:cubicBezTo>
                    <a:cubicBezTo>
                      <a:pt x="249" y="99"/>
                      <a:pt x="251" y="108"/>
                      <a:pt x="253" y="116"/>
                    </a:cubicBezTo>
                    <a:cubicBezTo>
                      <a:pt x="254" y="122"/>
                      <a:pt x="254" y="122"/>
                      <a:pt x="254" y="122"/>
                    </a:cubicBezTo>
                    <a:cubicBezTo>
                      <a:pt x="256" y="129"/>
                      <a:pt x="256" y="134"/>
                      <a:pt x="256" y="139"/>
                    </a:cubicBezTo>
                    <a:cubicBezTo>
                      <a:pt x="256" y="147"/>
                      <a:pt x="255" y="153"/>
                      <a:pt x="252" y="162"/>
                    </a:cubicBezTo>
                    <a:cubicBezTo>
                      <a:pt x="251" y="163"/>
                      <a:pt x="251" y="165"/>
                      <a:pt x="250" y="166"/>
                    </a:cubicBezTo>
                    <a:cubicBezTo>
                      <a:pt x="249" y="166"/>
                      <a:pt x="249" y="166"/>
                      <a:pt x="249" y="166"/>
                    </a:cubicBezTo>
                    <a:cubicBezTo>
                      <a:pt x="236" y="170"/>
                      <a:pt x="231" y="174"/>
                      <a:pt x="229" y="180"/>
                    </a:cubicBezTo>
                    <a:cubicBezTo>
                      <a:pt x="229" y="181"/>
                      <a:pt x="229" y="181"/>
                      <a:pt x="229" y="182"/>
                    </a:cubicBezTo>
                    <a:cubicBezTo>
                      <a:pt x="229" y="183"/>
                      <a:pt x="229" y="183"/>
                      <a:pt x="229" y="184"/>
                    </a:cubicBezTo>
                    <a:cubicBezTo>
                      <a:pt x="228" y="184"/>
                      <a:pt x="228" y="184"/>
                      <a:pt x="228" y="184"/>
                    </a:cubicBezTo>
                    <a:cubicBezTo>
                      <a:pt x="222" y="186"/>
                      <a:pt x="216" y="191"/>
                      <a:pt x="210" y="196"/>
                    </a:cubicBezTo>
                    <a:cubicBezTo>
                      <a:pt x="205" y="202"/>
                      <a:pt x="197" y="209"/>
                      <a:pt x="193" y="207"/>
                    </a:cubicBezTo>
                    <a:cubicBezTo>
                      <a:pt x="186" y="205"/>
                      <a:pt x="185" y="184"/>
                      <a:pt x="184" y="173"/>
                    </a:cubicBezTo>
                    <a:cubicBezTo>
                      <a:pt x="183" y="168"/>
                      <a:pt x="183" y="163"/>
                      <a:pt x="182" y="161"/>
                    </a:cubicBezTo>
                    <a:cubicBezTo>
                      <a:pt x="179" y="146"/>
                      <a:pt x="166" y="135"/>
                      <a:pt x="155" y="136"/>
                    </a:cubicBezTo>
                    <a:cubicBezTo>
                      <a:pt x="151" y="136"/>
                      <a:pt x="141" y="139"/>
                      <a:pt x="139" y="158"/>
                    </a:cubicBezTo>
                    <a:cubicBezTo>
                      <a:pt x="138" y="170"/>
                      <a:pt x="143" y="182"/>
                      <a:pt x="148" y="193"/>
                    </a:cubicBezTo>
                    <a:cubicBezTo>
                      <a:pt x="155" y="208"/>
                      <a:pt x="161" y="223"/>
                      <a:pt x="152" y="237"/>
                    </a:cubicBezTo>
                    <a:cubicBezTo>
                      <a:pt x="146" y="245"/>
                      <a:pt x="128" y="256"/>
                      <a:pt x="114" y="256"/>
                    </a:cubicBezTo>
                    <a:cubicBezTo>
                      <a:pt x="101" y="242"/>
                      <a:pt x="96" y="223"/>
                      <a:pt x="96" y="205"/>
                    </a:cubicBezTo>
                    <a:cubicBezTo>
                      <a:pt x="96" y="200"/>
                      <a:pt x="97" y="195"/>
                      <a:pt x="97" y="190"/>
                    </a:cubicBezTo>
                    <a:cubicBezTo>
                      <a:pt x="97" y="189"/>
                      <a:pt x="97" y="189"/>
                      <a:pt x="97" y="189"/>
                    </a:cubicBezTo>
                    <a:cubicBezTo>
                      <a:pt x="99" y="174"/>
                      <a:pt x="100" y="162"/>
                      <a:pt x="100" y="152"/>
                    </a:cubicBezTo>
                    <a:cubicBezTo>
                      <a:pt x="100" y="122"/>
                      <a:pt x="93" y="114"/>
                      <a:pt x="88" y="112"/>
                    </a:cubicBezTo>
                    <a:cubicBezTo>
                      <a:pt x="77" y="107"/>
                      <a:pt x="66" y="120"/>
                      <a:pt x="63" y="124"/>
                    </a:cubicBezTo>
                    <a:cubicBezTo>
                      <a:pt x="60" y="127"/>
                      <a:pt x="58" y="130"/>
                      <a:pt x="57" y="134"/>
                    </a:cubicBezTo>
                    <a:cubicBezTo>
                      <a:pt x="54" y="136"/>
                      <a:pt x="51" y="139"/>
                      <a:pt x="48" y="141"/>
                    </a:cubicBezTo>
                    <a:cubicBezTo>
                      <a:pt x="41" y="148"/>
                      <a:pt x="33" y="155"/>
                      <a:pt x="26" y="163"/>
                    </a:cubicBezTo>
                    <a:cubicBezTo>
                      <a:pt x="26" y="162"/>
                      <a:pt x="25" y="162"/>
                      <a:pt x="25" y="162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2" y="160"/>
                      <a:pt x="21" y="159"/>
                      <a:pt x="20" y="159"/>
                    </a:cubicBezTo>
                    <a:cubicBezTo>
                      <a:pt x="21" y="153"/>
                      <a:pt x="27" y="149"/>
                      <a:pt x="34" y="144"/>
                    </a:cubicBezTo>
                    <a:cubicBezTo>
                      <a:pt x="42" y="138"/>
                      <a:pt x="51" y="131"/>
                      <a:pt x="51" y="121"/>
                    </a:cubicBezTo>
                    <a:cubicBezTo>
                      <a:pt x="51" y="119"/>
                      <a:pt x="51" y="117"/>
                      <a:pt x="50" y="114"/>
                    </a:cubicBezTo>
                    <a:cubicBezTo>
                      <a:pt x="44" y="102"/>
                      <a:pt x="33" y="104"/>
                      <a:pt x="24" y="105"/>
                    </a:cubicBezTo>
                    <a:cubicBezTo>
                      <a:pt x="14" y="107"/>
                      <a:pt x="10" y="107"/>
                      <a:pt x="7" y="102"/>
                    </a:cubicBezTo>
                    <a:cubicBezTo>
                      <a:pt x="5" y="98"/>
                      <a:pt x="6" y="92"/>
                      <a:pt x="8" y="85"/>
                    </a:cubicBezTo>
                    <a:cubicBezTo>
                      <a:pt x="11" y="76"/>
                      <a:pt x="16" y="68"/>
                      <a:pt x="20" y="66"/>
                    </a:cubicBezTo>
                    <a:cubicBezTo>
                      <a:pt x="25" y="64"/>
                      <a:pt x="35" y="71"/>
                      <a:pt x="44" y="77"/>
                    </a:cubicBezTo>
                    <a:cubicBezTo>
                      <a:pt x="55" y="85"/>
                      <a:pt x="67" y="93"/>
                      <a:pt x="78" y="91"/>
                    </a:cubicBezTo>
                    <a:cubicBezTo>
                      <a:pt x="83" y="90"/>
                      <a:pt x="88" y="86"/>
                      <a:pt x="92" y="80"/>
                    </a:cubicBezTo>
                    <a:cubicBezTo>
                      <a:pt x="102" y="61"/>
                      <a:pt x="89" y="47"/>
                      <a:pt x="77" y="35"/>
                    </a:cubicBezTo>
                    <a:cubicBezTo>
                      <a:pt x="72" y="29"/>
                      <a:pt x="67" y="24"/>
                      <a:pt x="64" y="18"/>
                    </a:cubicBezTo>
                    <a:cubicBezTo>
                      <a:pt x="61" y="20"/>
                      <a:pt x="59" y="21"/>
                      <a:pt x="56" y="23"/>
                    </a:cubicBezTo>
                    <a:cubicBezTo>
                      <a:pt x="60" y="29"/>
                      <a:pt x="65" y="35"/>
                      <a:pt x="70" y="41"/>
                    </a:cubicBezTo>
                    <a:cubicBezTo>
                      <a:pt x="83" y="54"/>
                      <a:pt x="90" y="63"/>
                      <a:pt x="83" y="75"/>
                    </a:cubicBezTo>
                    <a:cubicBezTo>
                      <a:pt x="81" y="79"/>
                      <a:pt x="79" y="81"/>
                      <a:pt x="76" y="82"/>
                    </a:cubicBezTo>
                    <a:cubicBezTo>
                      <a:pt x="69" y="83"/>
                      <a:pt x="59" y="77"/>
                      <a:pt x="50" y="70"/>
                    </a:cubicBezTo>
                    <a:cubicBezTo>
                      <a:pt x="40" y="63"/>
                      <a:pt x="31" y="56"/>
                      <a:pt x="22" y="56"/>
                    </a:cubicBezTo>
                    <a:cubicBezTo>
                      <a:pt x="10" y="73"/>
                      <a:pt x="4" y="90"/>
                      <a:pt x="0" y="108"/>
                    </a:cubicBezTo>
                    <a:cubicBezTo>
                      <a:pt x="7" y="117"/>
                      <a:pt x="17" y="116"/>
                      <a:pt x="25" y="114"/>
                    </a:cubicBezTo>
                    <a:cubicBezTo>
                      <a:pt x="35" y="113"/>
                      <a:pt x="39" y="113"/>
                      <a:pt x="41" y="118"/>
                    </a:cubicBezTo>
                    <a:cubicBezTo>
                      <a:pt x="42" y="119"/>
                      <a:pt x="42" y="120"/>
                      <a:pt x="42" y="121"/>
                    </a:cubicBezTo>
                    <a:cubicBezTo>
                      <a:pt x="42" y="126"/>
                      <a:pt x="37" y="130"/>
                      <a:pt x="28" y="136"/>
                    </a:cubicBezTo>
                    <a:cubicBezTo>
                      <a:pt x="20" y="143"/>
                      <a:pt x="10" y="150"/>
                      <a:pt x="10" y="161"/>
                    </a:cubicBezTo>
                    <a:cubicBezTo>
                      <a:pt x="10" y="161"/>
                      <a:pt x="10" y="161"/>
                      <a:pt x="10" y="162"/>
                    </a:cubicBezTo>
                    <a:cubicBezTo>
                      <a:pt x="10" y="164"/>
                      <a:pt x="12" y="166"/>
                      <a:pt x="14" y="166"/>
                    </a:cubicBezTo>
                    <a:cubicBezTo>
                      <a:pt x="14" y="166"/>
                      <a:pt x="15" y="166"/>
                      <a:pt x="15" y="167"/>
                    </a:cubicBezTo>
                    <a:cubicBezTo>
                      <a:pt x="14" y="168"/>
                      <a:pt x="12" y="169"/>
                      <a:pt x="12" y="169"/>
                    </a:cubicBezTo>
                    <a:cubicBezTo>
                      <a:pt x="8" y="171"/>
                      <a:pt x="5" y="174"/>
                      <a:pt x="1" y="177"/>
                    </a:cubicBezTo>
                    <a:cubicBezTo>
                      <a:pt x="1" y="178"/>
                      <a:pt x="2" y="179"/>
                      <a:pt x="2" y="180"/>
                    </a:cubicBezTo>
                    <a:cubicBezTo>
                      <a:pt x="2" y="182"/>
                      <a:pt x="3" y="185"/>
                      <a:pt x="4" y="188"/>
                    </a:cubicBezTo>
                    <a:cubicBezTo>
                      <a:pt x="7" y="184"/>
                      <a:pt x="12" y="180"/>
                      <a:pt x="17" y="177"/>
                    </a:cubicBezTo>
                    <a:cubicBezTo>
                      <a:pt x="15" y="182"/>
                      <a:pt x="14" y="187"/>
                      <a:pt x="14" y="192"/>
                    </a:cubicBezTo>
                    <a:cubicBezTo>
                      <a:pt x="14" y="199"/>
                      <a:pt x="16" y="207"/>
                      <a:pt x="21" y="215"/>
                    </a:cubicBezTo>
                    <a:cubicBezTo>
                      <a:pt x="28" y="226"/>
                      <a:pt x="33" y="233"/>
                      <a:pt x="41" y="236"/>
                    </a:cubicBezTo>
                    <a:cubicBezTo>
                      <a:pt x="38" y="238"/>
                      <a:pt x="36" y="238"/>
                      <a:pt x="33" y="239"/>
                    </a:cubicBezTo>
                    <a:cubicBezTo>
                      <a:pt x="35" y="242"/>
                      <a:pt x="38" y="244"/>
                      <a:pt x="41" y="247"/>
                    </a:cubicBezTo>
                    <a:cubicBezTo>
                      <a:pt x="47" y="244"/>
                      <a:pt x="52" y="241"/>
                      <a:pt x="57" y="237"/>
                    </a:cubicBezTo>
                    <a:cubicBezTo>
                      <a:pt x="60" y="236"/>
                      <a:pt x="63" y="235"/>
                      <a:pt x="67" y="233"/>
                    </a:cubicBezTo>
                    <a:cubicBezTo>
                      <a:pt x="82" y="227"/>
                      <a:pt x="85" y="228"/>
                      <a:pt x="86" y="228"/>
                    </a:cubicBezTo>
                    <a:cubicBezTo>
                      <a:pt x="87" y="229"/>
                      <a:pt x="88" y="233"/>
                      <a:pt x="88" y="235"/>
                    </a:cubicBezTo>
                    <a:cubicBezTo>
                      <a:pt x="89" y="243"/>
                      <a:pt x="90" y="254"/>
                      <a:pt x="101" y="262"/>
                    </a:cubicBezTo>
                    <a:cubicBezTo>
                      <a:pt x="104" y="263"/>
                      <a:pt x="107" y="264"/>
                      <a:pt x="110" y="265"/>
                    </a:cubicBezTo>
                    <a:cubicBezTo>
                      <a:pt x="114" y="268"/>
                      <a:pt x="119" y="272"/>
                      <a:pt x="125" y="275"/>
                    </a:cubicBezTo>
                    <a:cubicBezTo>
                      <a:pt x="136" y="280"/>
                      <a:pt x="152" y="282"/>
                      <a:pt x="163" y="270"/>
                    </a:cubicBezTo>
                    <a:cubicBezTo>
                      <a:pt x="171" y="261"/>
                      <a:pt x="170" y="249"/>
                      <a:pt x="169" y="238"/>
                    </a:cubicBezTo>
                    <a:cubicBezTo>
                      <a:pt x="168" y="229"/>
                      <a:pt x="167" y="221"/>
                      <a:pt x="172" y="217"/>
                    </a:cubicBezTo>
                    <a:cubicBezTo>
                      <a:pt x="172" y="216"/>
                      <a:pt x="174" y="215"/>
                      <a:pt x="175" y="215"/>
                    </a:cubicBezTo>
                    <a:cubicBezTo>
                      <a:pt x="178" y="216"/>
                      <a:pt x="183" y="227"/>
                      <a:pt x="186" y="235"/>
                    </a:cubicBezTo>
                    <a:cubicBezTo>
                      <a:pt x="190" y="244"/>
                      <a:pt x="194" y="253"/>
                      <a:pt x="200" y="261"/>
                    </a:cubicBezTo>
                    <a:cubicBezTo>
                      <a:pt x="203" y="259"/>
                      <a:pt x="205" y="258"/>
                      <a:pt x="208" y="256"/>
                    </a:cubicBezTo>
                    <a:cubicBezTo>
                      <a:pt x="203" y="250"/>
                      <a:pt x="199" y="240"/>
                      <a:pt x="195" y="231"/>
                    </a:cubicBezTo>
                    <a:cubicBezTo>
                      <a:pt x="192" y="225"/>
                      <a:pt x="190" y="219"/>
                      <a:pt x="187" y="215"/>
                    </a:cubicBezTo>
                    <a:cubicBezTo>
                      <a:pt x="188" y="215"/>
                      <a:pt x="189" y="216"/>
                      <a:pt x="190" y="216"/>
                    </a:cubicBezTo>
                    <a:cubicBezTo>
                      <a:pt x="199" y="219"/>
                      <a:pt x="208" y="211"/>
                      <a:pt x="217" y="203"/>
                    </a:cubicBezTo>
                    <a:cubicBezTo>
                      <a:pt x="222" y="199"/>
                      <a:pt x="227" y="194"/>
                      <a:pt x="231" y="193"/>
                    </a:cubicBezTo>
                    <a:cubicBezTo>
                      <a:pt x="231" y="193"/>
                      <a:pt x="232" y="193"/>
                      <a:pt x="233" y="192"/>
                    </a:cubicBezTo>
                    <a:cubicBezTo>
                      <a:pt x="234" y="195"/>
                      <a:pt x="237" y="197"/>
                      <a:pt x="239" y="200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6" y="209"/>
                      <a:pt x="249" y="214"/>
                      <a:pt x="251" y="220"/>
                    </a:cubicBezTo>
                    <a:cubicBezTo>
                      <a:pt x="253" y="217"/>
                      <a:pt x="256" y="214"/>
                      <a:pt x="258" y="211"/>
                    </a:cubicBezTo>
                    <a:cubicBezTo>
                      <a:pt x="255" y="206"/>
                      <a:pt x="253" y="202"/>
                      <a:pt x="250" y="198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5" y="192"/>
                      <a:pt x="243" y="191"/>
                      <a:pt x="242" y="189"/>
                    </a:cubicBezTo>
                    <a:cubicBezTo>
                      <a:pt x="249" y="186"/>
                      <a:pt x="253" y="183"/>
                      <a:pt x="257" y="174"/>
                    </a:cubicBezTo>
                    <a:cubicBezTo>
                      <a:pt x="257" y="173"/>
                      <a:pt x="258" y="173"/>
                      <a:pt x="258" y="173"/>
                    </a:cubicBezTo>
                    <a:cubicBezTo>
                      <a:pt x="264" y="171"/>
                      <a:pt x="269" y="170"/>
                      <a:pt x="274" y="167"/>
                    </a:cubicBezTo>
                    <a:cubicBezTo>
                      <a:pt x="275" y="162"/>
                      <a:pt x="275" y="157"/>
                      <a:pt x="275" y="153"/>
                    </a:cubicBezTo>
                    <a:cubicBezTo>
                      <a:pt x="273" y="157"/>
                      <a:pt x="269" y="160"/>
                      <a:pt x="261" y="162"/>
                    </a:cubicBezTo>
                    <a:cubicBezTo>
                      <a:pt x="264" y="154"/>
                      <a:pt x="266" y="147"/>
                      <a:pt x="266" y="139"/>
                    </a:cubicBezTo>
                    <a:cubicBezTo>
                      <a:pt x="266" y="133"/>
                      <a:pt x="265" y="127"/>
                      <a:pt x="263" y="120"/>
                    </a:cubicBezTo>
                    <a:cubicBezTo>
                      <a:pt x="262" y="114"/>
                      <a:pt x="262" y="114"/>
                      <a:pt x="262" y="114"/>
                    </a:cubicBezTo>
                    <a:cubicBezTo>
                      <a:pt x="261" y="109"/>
                      <a:pt x="260" y="105"/>
                      <a:pt x="259" y="100"/>
                    </a:cubicBezTo>
                    <a:cubicBezTo>
                      <a:pt x="266" y="110"/>
                      <a:pt x="271" y="121"/>
                      <a:pt x="274" y="133"/>
                    </a:cubicBezTo>
                    <a:cubicBezTo>
                      <a:pt x="275" y="133"/>
                      <a:pt x="275" y="134"/>
                      <a:pt x="275" y="134"/>
                    </a:cubicBezTo>
                    <a:cubicBezTo>
                      <a:pt x="273" y="116"/>
                      <a:pt x="267" y="99"/>
                      <a:pt x="259" y="86"/>
                    </a:cubicBezTo>
                    <a:cubicBezTo>
                      <a:pt x="259" y="85"/>
                      <a:pt x="258" y="85"/>
                      <a:pt x="258" y="84"/>
                    </a:cubicBezTo>
                    <a:cubicBezTo>
                      <a:pt x="253" y="78"/>
                      <a:pt x="248" y="72"/>
                      <a:pt x="242" y="66"/>
                    </a:cubicBezTo>
                    <a:cubicBezTo>
                      <a:pt x="240" y="64"/>
                      <a:pt x="237" y="64"/>
                      <a:pt x="236" y="66"/>
                    </a:cubicBezTo>
                    <a:close/>
                    <a:moveTo>
                      <a:pt x="67" y="197"/>
                    </a:moveTo>
                    <a:cubicBezTo>
                      <a:pt x="66" y="208"/>
                      <a:pt x="61" y="220"/>
                      <a:pt x="53" y="228"/>
                    </a:cubicBezTo>
                    <a:cubicBezTo>
                      <a:pt x="43" y="230"/>
                      <a:pt x="38" y="225"/>
                      <a:pt x="29" y="210"/>
                    </a:cubicBezTo>
                    <a:cubicBezTo>
                      <a:pt x="25" y="203"/>
                      <a:pt x="23" y="198"/>
                      <a:pt x="23" y="192"/>
                    </a:cubicBezTo>
                    <a:cubicBezTo>
                      <a:pt x="23" y="175"/>
                      <a:pt x="38" y="162"/>
                      <a:pt x="54" y="148"/>
                    </a:cubicBezTo>
                    <a:cubicBezTo>
                      <a:pt x="55" y="148"/>
                      <a:pt x="55" y="148"/>
                      <a:pt x="56" y="147"/>
                    </a:cubicBezTo>
                    <a:cubicBezTo>
                      <a:pt x="56" y="155"/>
                      <a:pt x="59" y="164"/>
                      <a:pt x="62" y="171"/>
                    </a:cubicBezTo>
                    <a:cubicBezTo>
                      <a:pt x="65" y="180"/>
                      <a:pt x="67" y="188"/>
                      <a:pt x="67" y="195"/>
                    </a:cubicBezTo>
                    <a:cubicBezTo>
                      <a:pt x="67" y="196"/>
                      <a:pt x="67" y="197"/>
                      <a:pt x="67" y="197"/>
                    </a:cubicBezTo>
                    <a:close/>
                    <a:moveTo>
                      <a:pt x="88" y="219"/>
                    </a:moveTo>
                    <a:cubicBezTo>
                      <a:pt x="84" y="218"/>
                      <a:pt x="78" y="219"/>
                      <a:pt x="68" y="223"/>
                    </a:cubicBezTo>
                    <a:cubicBezTo>
                      <a:pt x="73" y="215"/>
                      <a:pt x="76" y="206"/>
                      <a:pt x="77" y="198"/>
                    </a:cubicBezTo>
                    <a:cubicBezTo>
                      <a:pt x="77" y="197"/>
                      <a:pt x="77" y="196"/>
                      <a:pt x="77" y="195"/>
                    </a:cubicBezTo>
                    <a:cubicBezTo>
                      <a:pt x="77" y="187"/>
                      <a:pt x="74" y="177"/>
                      <a:pt x="70" y="168"/>
                    </a:cubicBezTo>
                    <a:cubicBezTo>
                      <a:pt x="67" y="160"/>
                      <a:pt x="65" y="151"/>
                      <a:pt x="65" y="144"/>
                    </a:cubicBezTo>
                    <a:cubicBezTo>
                      <a:pt x="65" y="142"/>
                      <a:pt x="65" y="140"/>
                      <a:pt x="65" y="139"/>
                    </a:cubicBezTo>
                    <a:cubicBezTo>
                      <a:pt x="67" y="137"/>
                      <a:pt x="69" y="135"/>
                      <a:pt x="71" y="134"/>
                    </a:cubicBezTo>
                    <a:cubicBezTo>
                      <a:pt x="71" y="133"/>
                      <a:pt x="72" y="132"/>
                      <a:pt x="72" y="130"/>
                    </a:cubicBezTo>
                    <a:cubicBezTo>
                      <a:pt x="72" y="130"/>
                      <a:pt x="71" y="129"/>
                      <a:pt x="71" y="129"/>
                    </a:cubicBezTo>
                    <a:cubicBezTo>
                      <a:pt x="78" y="122"/>
                      <a:pt x="82" y="120"/>
                      <a:pt x="84" y="121"/>
                    </a:cubicBezTo>
                    <a:cubicBezTo>
                      <a:pt x="85" y="121"/>
                      <a:pt x="90" y="125"/>
                      <a:pt x="90" y="152"/>
                    </a:cubicBezTo>
                    <a:cubicBezTo>
                      <a:pt x="90" y="161"/>
                      <a:pt x="90" y="173"/>
                      <a:pt x="88" y="188"/>
                    </a:cubicBezTo>
                    <a:cubicBezTo>
                      <a:pt x="88" y="189"/>
                      <a:pt x="88" y="189"/>
                      <a:pt x="88" y="189"/>
                    </a:cubicBezTo>
                    <a:cubicBezTo>
                      <a:pt x="87" y="194"/>
                      <a:pt x="87" y="199"/>
                      <a:pt x="87" y="205"/>
                    </a:cubicBezTo>
                    <a:cubicBezTo>
                      <a:pt x="87" y="210"/>
                      <a:pt x="87" y="214"/>
                      <a:pt x="88" y="219"/>
                    </a:cubicBezTo>
                    <a:close/>
                    <a:moveTo>
                      <a:pt x="156" y="263"/>
                    </a:moveTo>
                    <a:cubicBezTo>
                      <a:pt x="149" y="271"/>
                      <a:pt x="137" y="270"/>
                      <a:pt x="129" y="266"/>
                    </a:cubicBezTo>
                    <a:cubicBezTo>
                      <a:pt x="127" y="265"/>
                      <a:pt x="126" y="265"/>
                      <a:pt x="125" y="264"/>
                    </a:cubicBezTo>
                    <a:cubicBezTo>
                      <a:pt x="139" y="260"/>
                      <a:pt x="154" y="251"/>
                      <a:pt x="160" y="242"/>
                    </a:cubicBezTo>
                    <a:cubicBezTo>
                      <a:pt x="160" y="245"/>
                      <a:pt x="160" y="247"/>
                      <a:pt x="160" y="249"/>
                    </a:cubicBezTo>
                    <a:cubicBezTo>
                      <a:pt x="160" y="255"/>
                      <a:pt x="159" y="260"/>
                      <a:pt x="156" y="263"/>
                    </a:cubicBezTo>
                    <a:close/>
                    <a:moveTo>
                      <a:pt x="177" y="206"/>
                    </a:moveTo>
                    <a:cubicBezTo>
                      <a:pt x="173" y="205"/>
                      <a:pt x="169" y="207"/>
                      <a:pt x="166" y="210"/>
                    </a:cubicBezTo>
                    <a:cubicBezTo>
                      <a:pt x="165" y="210"/>
                      <a:pt x="165" y="211"/>
                      <a:pt x="164" y="211"/>
                    </a:cubicBezTo>
                    <a:cubicBezTo>
                      <a:pt x="163" y="204"/>
                      <a:pt x="160" y="196"/>
                      <a:pt x="157" y="190"/>
                    </a:cubicBezTo>
                    <a:cubicBezTo>
                      <a:pt x="153" y="180"/>
                      <a:pt x="148" y="170"/>
                      <a:pt x="148" y="161"/>
                    </a:cubicBezTo>
                    <a:cubicBezTo>
                      <a:pt x="148" y="161"/>
                      <a:pt x="149" y="160"/>
                      <a:pt x="149" y="159"/>
                    </a:cubicBezTo>
                    <a:cubicBezTo>
                      <a:pt x="149" y="155"/>
                      <a:pt x="150" y="146"/>
                      <a:pt x="156" y="145"/>
                    </a:cubicBezTo>
                    <a:cubicBezTo>
                      <a:pt x="162" y="145"/>
                      <a:pt x="170" y="152"/>
                      <a:pt x="173" y="163"/>
                    </a:cubicBezTo>
                    <a:cubicBezTo>
                      <a:pt x="174" y="165"/>
                      <a:pt x="174" y="169"/>
                      <a:pt x="174" y="174"/>
                    </a:cubicBezTo>
                    <a:cubicBezTo>
                      <a:pt x="175" y="186"/>
                      <a:pt x="177" y="200"/>
                      <a:pt x="182" y="209"/>
                    </a:cubicBezTo>
                    <a:cubicBezTo>
                      <a:pt x="180" y="208"/>
                      <a:pt x="179" y="207"/>
                      <a:pt x="177" y="206"/>
                    </a:cubicBezTo>
                    <a:close/>
                  </a:path>
                </a:pathLst>
              </a:custGeom>
              <a:solidFill>
                <a:srgbClr val="DA99B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82" name="Freeform 24"/>
              <p:cNvSpPr>
                <a:spLocks/>
              </p:cNvSpPr>
              <p:nvPr/>
            </p:nvSpPr>
            <p:spPr bwMode="auto">
              <a:xfrm>
                <a:off x="369" y="1645"/>
                <a:ext cx="563" cy="843"/>
              </a:xfrm>
              <a:custGeom>
                <a:avLst/>
                <a:gdLst>
                  <a:gd name="T0" fmla="*/ 188 w 225"/>
                  <a:gd name="T1" fmla="*/ 1587 h 316"/>
                  <a:gd name="T2" fmla="*/ 983 w 225"/>
                  <a:gd name="T3" fmla="*/ 77 h 316"/>
                  <a:gd name="T4" fmla="*/ 1409 w 225"/>
                  <a:gd name="T5" fmla="*/ 85 h 316"/>
                  <a:gd name="T6" fmla="*/ 901 w 225"/>
                  <a:gd name="T7" fmla="*/ 35 h 316"/>
                  <a:gd name="T8" fmla="*/ 100 w 225"/>
                  <a:gd name="T9" fmla="*/ 1523 h 316"/>
                  <a:gd name="T10" fmla="*/ 596 w 225"/>
                  <a:gd name="T11" fmla="*/ 2249 h 316"/>
                  <a:gd name="T12" fmla="*/ 188 w 225"/>
                  <a:gd name="T13" fmla="*/ 1587 h 3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316">
                    <a:moveTo>
                      <a:pt x="30" y="223"/>
                    </a:moveTo>
                    <a:cubicBezTo>
                      <a:pt x="15" y="133"/>
                      <a:pt x="45" y="32"/>
                      <a:pt x="157" y="11"/>
                    </a:cubicBezTo>
                    <a:cubicBezTo>
                      <a:pt x="196" y="4"/>
                      <a:pt x="213" y="9"/>
                      <a:pt x="225" y="12"/>
                    </a:cubicBezTo>
                    <a:cubicBezTo>
                      <a:pt x="201" y="3"/>
                      <a:pt x="173" y="0"/>
                      <a:pt x="144" y="5"/>
                    </a:cubicBezTo>
                    <a:cubicBezTo>
                      <a:pt x="32" y="26"/>
                      <a:pt x="0" y="124"/>
                      <a:pt x="16" y="214"/>
                    </a:cubicBezTo>
                    <a:cubicBezTo>
                      <a:pt x="24" y="260"/>
                      <a:pt x="56" y="296"/>
                      <a:pt x="95" y="316"/>
                    </a:cubicBezTo>
                    <a:cubicBezTo>
                      <a:pt x="63" y="295"/>
                      <a:pt x="37" y="263"/>
                      <a:pt x="30" y="223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83" name="Freeform 25"/>
              <p:cNvSpPr>
                <a:spLocks/>
              </p:cNvSpPr>
              <p:nvPr/>
            </p:nvSpPr>
            <p:spPr bwMode="auto">
              <a:xfrm>
                <a:off x="464" y="1696"/>
                <a:ext cx="563" cy="669"/>
              </a:xfrm>
              <a:custGeom>
                <a:avLst/>
                <a:gdLst>
                  <a:gd name="T0" fmla="*/ 125 w 225"/>
                  <a:gd name="T1" fmla="*/ 1391 h 251"/>
                  <a:gd name="T2" fmla="*/ 638 w 225"/>
                  <a:gd name="T3" fmla="*/ 227 h 251"/>
                  <a:gd name="T4" fmla="*/ 1409 w 225"/>
                  <a:gd name="T5" fmla="*/ 397 h 251"/>
                  <a:gd name="T6" fmla="*/ 588 w 225"/>
                  <a:gd name="T7" fmla="*/ 163 h 251"/>
                  <a:gd name="T8" fmla="*/ 70 w 225"/>
                  <a:gd name="T9" fmla="*/ 1335 h 251"/>
                  <a:gd name="T10" fmla="*/ 300 w 225"/>
                  <a:gd name="T11" fmla="*/ 1783 h 251"/>
                  <a:gd name="T12" fmla="*/ 125 w 225"/>
                  <a:gd name="T13" fmla="*/ 1391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251">
                    <a:moveTo>
                      <a:pt x="20" y="196"/>
                    </a:moveTo>
                    <a:cubicBezTo>
                      <a:pt x="9" y="139"/>
                      <a:pt x="18" y="65"/>
                      <a:pt x="102" y="32"/>
                    </a:cubicBezTo>
                    <a:cubicBezTo>
                      <a:pt x="155" y="11"/>
                      <a:pt x="196" y="29"/>
                      <a:pt x="225" y="56"/>
                    </a:cubicBezTo>
                    <a:cubicBezTo>
                      <a:pt x="195" y="25"/>
                      <a:pt x="152" y="0"/>
                      <a:pt x="94" y="23"/>
                    </a:cubicBezTo>
                    <a:cubicBezTo>
                      <a:pt x="9" y="57"/>
                      <a:pt x="0" y="130"/>
                      <a:pt x="11" y="188"/>
                    </a:cubicBezTo>
                    <a:cubicBezTo>
                      <a:pt x="16" y="211"/>
                      <a:pt x="29" y="233"/>
                      <a:pt x="48" y="251"/>
                    </a:cubicBezTo>
                    <a:cubicBezTo>
                      <a:pt x="34" y="235"/>
                      <a:pt x="24" y="216"/>
                      <a:pt x="20" y="196"/>
                    </a:cubicBezTo>
                    <a:close/>
                  </a:path>
                </a:pathLst>
              </a:custGeom>
              <a:solidFill>
                <a:srgbClr val="F3E3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84" name="Freeform 26"/>
              <p:cNvSpPr>
                <a:spLocks/>
              </p:cNvSpPr>
              <p:nvPr/>
            </p:nvSpPr>
            <p:spPr bwMode="auto">
              <a:xfrm>
                <a:off x="739" y="1845"/>
                <a:ext cx="448" cy="611"/>
              </a:xfrm>
              <a:custGeom>
                <a:avLst/>
                <a:gdLst>
                  <a:gd name="T0" fmla="*/ 934 w 179"/>
                  <a:gd name="T1" fmla="*/ 312 h 229"/>
                  <a:gd name="T2" fmla="*/ 726 w 179"/>
                  <a:gd name="T3" fmla="*/ 0 h 229"/>
                  <a:gd name="T4" fmla="*/ 883 w 179"/>
                  <a:gd name="T5" fmla="*/ 312 h 229"/>
                  <a:gd name="T6" fmla="*/ 471 w 179"/>
                  <a:gd name="T7" fmla="*/ 1489 h 229"/>
                  <a:gd name="T8" fmla="*/ 0 w 179"/>
                  <a:gd name="T9" fmla="*/ 1588 h 229"/>
                  <a:gd name="T10" fmla="*/ 546 w 179"/>
                  <a:gd name="T11" fmla="*/ 1502 h 229"/>
                  <a:gd name="T12" fmla="*/ 934 w 179"/>
                  <a:gd name="T13" fmla="*/ 312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229">
                    <a:moveTo>
                      <a:pt x="149" y="44"/>
                    </a:moveTo>
                    <a:cubicBezTo>
                      <a:pt x="141" y="30"/>
                      <a:pt x="130" y="14"/>
                      <a:pt x="116" y="0"/>
                    </a:cubicBezTo>
                    <a:cubicBezTo>
                      <a:pt x="123" y="10"/>
                      <a:pt x="124" y="14"/>
                      <a:pt x="141" y="44"/>
                    </a:cubicBezTo>
                    <a:cubicBezTo>
                      <a:pt x="165" y="86"/>
                      <a:pt x="167" y="165"/>
                      <a:pt x="75" y="209"/>
                    </a:cubicBezTo>
                    <a:cubicBezTo>
                      <a:pt x="48" y="222"/>
                      <a:pt x="23" y="226"/>
                      <a:pt x="0" y="223"/>
                    </a:cubicBezTo>
                    <a:cubicBezTo>
                      <a:pt x="26" y="229"/>
                      <a:pt x="55" y="226"/>
                      <a:pt x="87" y="211"/>
                    </a:cubicBezTo>
                    <a:cubicBezTo>
                      <a:pt x="179" y="167"/>
                      <a:pt x="173" y="86"/>
                      <a:pt x="149" y="44"/>
                    </a:cubicBezTo>
                    <a:close/>
                  </a:path>
                </a:pathLst>
              </a:custGeom>
              <a:solidFill>
                <a:srgbClr val="BC306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85" name="Freeform 27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86" name="Freeform 28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87" name="Oval 29"/>
              <p:cNvSpPr>
                <a:spLocks noChangeArrowheads="1"/>
              </p:cNvSpPr>
              <p:nvPr/>
            </p:nvSpPr>
            <p:spPr bwMode="auto">
              <a:xfrm>
                <a:off x="592" y="1739"/>
                <a:ext cx="77" cy="8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988" name="Oval 30"/>
              <p:cNvSpPr>
                <a:spLocks noChangeArrowheads="1"/>
              </p:cNvSpPr>
              <p:nvPr/>
            </p:nvSpPr>
            <p:spPr bwMode="auto">
              <a:xfrm>
                <a:off x="669" y="1733"/>
                <a:ext cx="28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989" name="Oval 31"/>
              <p:cNvSpPr>
                <a:spLocks noChangeArrowheads="1"/>
              </p:cNvSpPr>
              <p:nvPr/>
            </p:nvSpPr>
            <p:spPr bwMode="auto">
              <a:xfrm>
                <a:off x="567" y="1795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14" name="Group 3"/>
            <p:cNvGrpSpPr>
              <a:grpSpLocks noChangeAspect="1"/>
            </p:cNvGrpSpPr>
            <p:nvPr/>
          </p:nvGrpSpPr>
          <p:grpSpPr bwMode="auto">
            <a:xfrm>
              <a:off x="5827433" y="1159211"/>
              <a:ext cx="1213311" cy="1188807"/>
              <a:chOff x="2519" y="1135"/>
              <a:chExt cx="2426" cy="2377"/>
            </a:xfrm>
          </p:grpSpPr>
          <p:sp>
            <p:nvSpPr>
              <p:cNvPr id="860" name="Freeform 4"/>
              <p:cNvSpPr>
                <a:spLocks noChangeAspect="1"/>
              </p:cNvSpPr>
              <p:nvPr/>
            </p:nvSpPr>
            <p:spPr bwMode="auto">
              <a:xfrm>
                <a:off x="2519" y="1135"/>
                <a:ext cx="2426" cy="2377"/>
              </a:xfrm>
              <a:custGeom>
                <a:avLst/>
                <a:gdLst>
                  <a:gd name="T0" fmla="*/ 1389 w 1696"/>
                  <a:gd name="T1" fmla="*/ 358 h 1662"/>
                  <a:gd name="T2" fmla="*/ 1436 w 1696"/>
                  <a:gd name="T3" fmla="*/ 955 h 1662"/>
                  <a:gd name="T4" fmla="*/ 1335 w 1696"/>
                  <a:gd name="T5" fmla="*/ 639 h 1662"/>
                  <a:gd name="T6" fmla="*/ 1257 w 1696"/>
                  <a:gd name="T7" fmla="*/ 483 h 1662"/>
                  <a:gd name="T8" fmla="*/ 1257 w 1696"/>
                  <a:gd name="T9" fmla="*/ 1050 h 1662"/>
                  <a:gd name="T10" fmla="*/ 1087 w 1696"/>
                  <a:gd name="T11" fmla="*/ 874 h 1662"/>
                  <a:gd name="T12" fmla="*/ 973 w 1696"/>
                  <a:gd name="T13" fmla="*/ 1278 h 1662"/>
                  <a:gd name="T14" fmla="*/ 452 w 1696"/>
                  <a:gd name="T15" fmla="*/ 1232 h 1662"/>
                  <a:gd name="T16" fmla="*/ 310 w 1696"/>
                  <a:gd name="T17" fmla="*/ 1185 h 1662"/>
                  <a:gd name="T18" fmla="*/ 692 w 1696"/>
                  <a:gd name="T19" fmla="*/ 1543 h 1662"/>
                  <a:gd name="T20" fmla="*/ 745 w 1696"/>
                  <a:gd name="T21" fmla="*/ 1724 h 1662"/>
                  <a:gd name="T22" fmla="*/ 496 w 1696"/>
                  <a:gd name="T23" fmla="*/ 1734 h 1662"/>
                  <a:gd name="T24" fmla="*/ 720 w 1696"/>
                  <a:gd name="T25" fmla="*/ 1801 h 1662"/>
                  <a:gd name="T26" fmla="*/ 911 w 1696"/>
                  <a:gd name="T27" fmla="*/ 1904 h 1662"/>
                  <a:gd name="T28" fmla="*/ 944 w 1696"/>
                  <a:gd name="T29" fmla="*/ 2145 h 1662"/>
                  <a:gd name="T30" fmla="*/ 1007 w 1696"/>
                  <a:gd name="T31" fmla="*/ 2239 h 1662"/>
                  <a:gd name="T32" fmla="*/ 1016 w 1696"/>
                  <a:gd name="T33" fmla="*/ 2343 h 1662"/>
                  <a:gd name="T34" fmla="*/ 700 w 1696"/>
                  <a:gd name="T35" fmla="*/ 2761 h 1662"/>
                  <a:gd name="T36" fmla="*/ 1054 w 1696"/>
                  <a:gd name="T37" fmla="*/ 2493 h 1662"/>
                  <a:gd name="T38" fmla="*/ 1381 w 1696"/>
                  <a:gd name="T39" fmla="*/ 2300 h 1662"/>
                  <a:gd name="T40" fmla="*/ 1526 w 1696"/>
                  <a:gd name="T41" fmla="*/ 2300 h 1662"/>
                  <a:gd name="T42" fmla="*/ 1633 w 1696"/>
                  <a:gd name="T43" fmla="*/ 2292 h 1662"/>
                  <a:gd name="T44" fmla="*/ 1767 w 1696"/>
                  <a:gd name="T45" fmla="*/ 2247 h 1662"/>
                  <a:gd name="T46" fmla="*/ 2132 w 1696"/>
                  <a:gd name="T47" fmla="*/ 3254 h 1662"/>
                  <a:gd name="T48" fmla="*/ 2125 w 1696"/>
                  <a:gd name="T49" fmla="*/ 2497 h 1662"/>
                  <a:gd name="T50" fmla="*/ 2158 w 1696"/>
                  <a:gd name="T51" fmla="*/ 2109 h 1662"/>
                  <a:gd name="T52" fmla="*/ 2342 w 1696"/>
                  <a:gd name="T53" fmla="*/ 2226 h 1662"/>
                  <a:gd name="T54" fmla="*/ 2211 w 1696"/>
                  <a:gd name="T55" fmla="*/ 1956 h 1662"/>
                  <a:gd name="T56" fmla="*/ 2824 w 1696"/>
                  <a:gd name="T57" fmla="*/ 1794 h 1662"/>
                  <a:gd name="T58" fmla="*/ 3426 w 1696"/>
                  <a:gd name="T59" fmla="*/ 1956 h 1662"/>
                  <a:gd name="T60" fmla="*/ 2955 w 1696"/>
                  <a:gd name="T61" fmla="*/ 1656 h 1662"/>
                  <a:gd name="T62" fmla="*/ 2700 w 1696"/>
                  <a:gd name="T63" fmla="*/ 1617 h 1662"/>
                  <a:gd name="T64" fmla="*/ 2650 w 1696"/>
                  <a:gd name="T65" fmla="*/ 1403 h 1662"/>
                  <a:gd name="T66" fmla="*/ 2305 w 1696"/>
                  <a:gd name="T67" fmla="*/ 1383 h 1662"/>
                  <a:gd name="T68" fmla="*/ 2758 w 1696"/>
                  <a:gd name="T69" fmla="*/ 970 h 1662"/>
                  <a:gd name="T70" fmla="*/ 2476 w 1696"/>
                  <a:gd name="T71" fmla="*/ 1156 h 1662"/>
                  <a:gd name="T72" fmla="*/ 2185 w 1696"/>
                  <a:gd name="T73" fmla="*/ 1228 h 1662"/>
                  <a:gd name="T74" fmla="*/ 2679 w 1696"/>
                  <a:gd name="T75" fmla="*/ 619 h 1662"/>
                  <a:gd name="T76" fmla="*/ 2535 w 1696"/>
                  <a:gd name="T77" fmla="*/ 548 h 1662"/>
                  <a:gd name="T78" fmla="*/ 2024 w 1696"/>
                  <a:gd name="T79" fmla="*/ 1045 h 1662"/>
                  <a:gd name="T80" fmla="*/ 2001 w 1696"/>
                  <a:gd name="T81" fmla="*/ 864 h 1662"/>
                  <a:gd name="T82" fmla="*/ 1615 w 1696"/>
                  <a:gd name="T83" fmla="*/ 756 h 1662"/>
                  <a:gd name="T84" fmla="*/ 1627 w 1696"/>
                  <a:gd name="T85" fmla="*/ 34 h 16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6" h="1662">
                    <a:moveTo>
                      <a:pt x="800" y="17"/>
                    </a:moveTo>
                    <a:cubicBezTo>
                      <a:pt x="784" y="0"/>
                      <a:pt x="667" y="38"/>
                      <a:pt x="683" y="176"/>
                    </a:cubicBezTo>
                    <a:cubicBezTo>
                      <a:pt x="699" y="313"/>
                      <a:pt x="731" y="285"/>
                      <a:pt x="732" y="371"/>
                    </a:cubicBezTo>
                    <a:cubicBezTo>
                      <a:pt x="732" y="458"/>
                      <a:pt x="733" y="468"/>
                      <a:pt x="706" y="470"/>
                    </a:cubicBezTo>
                    <a:cubicBezTo>
                      <a:pt x="679" y="471"/>
                      <a:pt x="669" y="414"/>
                      <a:pt x="672" y="383"/>
                    </a:cubicBezTo>
                    <a:cubicBezTo>
                      <a:pt x="675" y="352"/>
                      <a:pt x="666" y="328"/>
                      <a:pt x="656" y="314"/>
                    </a:cubicBezTo>
                    <a:cubicBezTo>
                      <a:pt x="646" y="301"/>
                      <a:pt x="644" y="281"/>
                      <a:pt x="649" y="264"/>
                    </a:cubicBezTo>
                    <a:cubicBezTo>
                      <a:pt x="655" y="247"/>
                      <a:pt x="646" y="213"/>
                      <a:pt x="618" y="238"/>
                    </a:cubicBezTo>
                    <a:cubicBezTo>
                      <a:pt x="590" y="263"/>
                      <a:pt x="592" y="323"/>
                      <a:pt x="614" y="360"/>
                    </a:cubicBezTo>
                    <a:cubicBezTo>
                      <a:pt x="637" y="397"/>
                      <a:pt x="679" y="476"/>
                      <a:pt x="618" y="516"/>
                    </a:cubicBezTo>
                    <a:cubicBezTo>
                      <a:pt x="593" y="531"/>
                      <a:pt x="581" y="503"/>
                      <a:pt x="570" y="474"/>
                    </a:cubicBezTo>
                    <a:cubicBezTo>
                      <a:pt x="560" y="449"/>
                      <a:pt x="551" y="424"/>
                      <a:pt x="534" y="430"/>
                    </a:cubicBezTo>
                    <a:cubicBezTo>
                      <a:pt x="498" y="441"/>
                      <a:pt x="553" y="555"/>
                      <a:pt x="522" y="578"/>
                    </a:cubicBezTo>
                    <a:cubicBezTo>
                      <a:pt x="492" y="601"/>
                      <a:pt x="493" y="607"/>
                      <a:pt x="478" y="628"/>
                    </a:cubicBezTo>
                    <a:cubicBezTo>
                      <a:pt x="463" y="650"/>
                      <a:pt x="447" y="653"/>
                      <a:pt x="429" y="674"/>
                    </a:cubicBezTo>
                    <a:cubicBezTo>
                      <a:pt x="411" y="694"/>
                      <a:pt x="279" y="728"/>
                      <a:pt x="222" y="606"/>
                    </a:cubicBezTo>
                    <a:cubicBezTo>
                      <a:pt x="165" y="484"/>
                      <a:pt x="158" y="321"/>
                      <a:pt x="79" y="341"/>
                    </a:cubicBezTo>
                    <a:cubicBezTo>
                      <a:pt x="0" y="361"/>
                      <a:pt x="115" y="557"/>
                      <a:pt x="152" y="583"/>
                    </a:cubicBezTo>
                    <a:cubicBezTo>
                      <a:pt x="189" y="609"/>
                      <a:pt x="191" y="614"/>
                      <a:pt x="203" y="651"/>
                    </a:cubicBezTo>
                    <a:cubicBezTo>
                      <a:pt x="215" y="688"/>
                      <a:pt x="278" y="745"/>
                      <a:pt x="340" y="759"/>
                    </a:cubicBezTo>
                    <a:cubicBezTo>
                      <a:pt x="402" y="773"/>
                      <a:pt x="424" y="788"/>
                      <a:pt x="419" y="823"/>
                    </a:cubicBezTo>
                    <a:cubicBezTo>
                      <a:pt x="414" y="858"/>
                      <a:pt x="386" y="860"/>
                      <a:pt x="366" y="848"/>
                    </a:cubicBezTo>
                    <a:cubicBezTo>
                      <a:pt x="346" y="836"/>
                      <a:pt x="302" y="846"/>
                      <a:pt x="282" y="837"/>
                    </a:cubicBezTo>
                    <a:cubicBezTo>
                      <a:pt x="262" y="828"/>
                      <a:pt x="244" y="835"/>
                      <a:pt x="244" y="853"/>
                    </a:cubicBezTo>
                    <a:cubicBezTo>
                      <a:pt x="244" y="871"/>
                      <a:pt x="270" y="875"/>
                      <a:pt x="292" y="877"/>
                    </a:cubicBezTo>
                    <a:cubicBezTo>
                      <a:pt x="314" y="879"/>
                      <a:pt x="340" y="878"/>
                      <a:pt x="354" y="886"/>
                    </a:cubicBezTo>
                    <a:cubicBezTo>
                      <a:pt x="368" y="894"/>
                      <a:pt x="389" y="899"/>
                      <a:pt x="405" y="895"/>
                    </a:cubicBezTo>
                    <a:cubicBezTo>
                      <a:pt x="421" y="891"/>
                      <a:pt x="431" y="880"/>
                      <a:pt x="448" y="936"/>
                    </a:cubicBezTo>
                    <a:cubicBezTo>
                      <a:pt x="465" y="992"/>
                      <a:pt x="467" y="997"/>
                      <a:pt x="476" y="1013"/>
                    </a:cubicBezTo>
                    <a:cubicBezTo>
                      <a:pt x="485" y="1029"/>
                      <a:pt x="486" y="1051"/>
                      <a:pt x="464" y="1055"/>
                    </a:cubicBezTo>
                    <a:cubicBezTo>
                      <a:pt x="442" y="1059"/>
                      <a:pt x="393" y="1087"/>
                      <a:pt x="405" y="1117"/>
                    </a:cubicBezTo>
                    <a:cubicBezTo>
                      <a:pt x="417" y="1147"/>
                      <a:pt x="474" y="1133"/>
                      <a:pt x="495" y="1101"/>
                    </a:cubicBezTo>
                    <a:cubicBezTo>
                      <a:pt x="516" y="1069"/>
                      <a:pt x="540" y="1057"/>
                      <a:pt x="554" y="1076"/>
                    </a:cubicBezTo>
                    <a:cubicBezTo>
                      <a:pt x="568" y="1095"/>
                      <a:pt x="534" y="1125"/>
                      <a:pt x="499" y="1152"/>
                    </a:cubicBezTo>
                    <a:cubicBezTo>
                      <a:pt x="464" y="1179"/>
                      <a:pt x="444" y="1202"/>
                      <a:pt x="416" y="1257"/>
                    </a:cubicBezTo>
                    <a:cubicBezTo>
                      <a:pt x="388" y="1312"/>
                      <a:pt x="373" y="1336"/>
                      <a:pt x="344" y="1358"/>
                    </a:cubicBezTo>
                    <a:cubicBezTo>
                      <a:pt x="315" y="1380"/>
                      <a:pt x="287" y="1450"/>
                      <a:pt x="344" y="1487"/>
                    </a:cubicBezTo>
                    <a:cubicBezTo>
                      <a:pt x="401" y="1524"/>
                      <a:pt x="463" y="1276"/>
                      <a:pt x="518" y="1226"/>
                    </a:cubicBezTo>
                    <a:cubicBezTo>
                      <a:pt x="573" y="1176"/>
                      <a:pt x="577" y="1179"/>
                      <a:pt x="602" y="1134"/>
                    </a:cubicBezTo>
                    <a:cubicBezTo>
                      <a:pt x="627" y="1089"/>
                      <a:pt x="662" y="1110"/>
                      <a:pt x="679" y="1131"/>
                    </a:cubicBezTo>
                    <a:cubicBezTo>
                      <a:pt x="696" y="1152"/>
                      <a:pt x="704" y="1167"/>
                      <a:pt x="722" y="1145"/>
                    </a:cubicBezTo>
                    <a:cubicBezTo>
                      <a:pt x="740" y="1123"/>
                      <a:pt x="741" y="1122"/>
                      <a:pt x="750" y="1131"/>
                    </a:cubicBezTo>
                    <a:cubicBezTo>
                      <a:pt x="759" y="1140"/>
                      <a:pt x="768" y="1144"/>
                      <a:pt x="780" y="1129"/>
                    </a:cubicBezTo>
                    <a:cubicBezTo>
                      <a:pt x="792" y="1114"/>
                      <a:pt x="800" y="1110"/>
                      <a:pt x="803" y="1127"/>
                    </a:cubicBezTo>
                    <a:cubicBezTo>
                      <a:pt x="806" y="1144"/>
                      <a:pt x="803" y="1212"/>
                      <a:pt x="822" y="1211"/>
                    </a:cubicBezTo>
                    <a:cubicBezTo>
                      <a:pt x="841" y="1210"/>
                      <a:pt x="829" y="1111"/>
                      <a:pt x="869" y="1105"/>
                    </a:cubicBezTo>
                    <a:cubicBezTo>
                      <a:pt x="909" y="1099"/>
                      <a:pt x="941" y="1113"/>
                      <a:pt x="966" y="1201"/>
                    </a:cubicBezTo>
                    <a:cubicBezTo>
                      <a:pt x="991" y="1289"/>
                      <a:pt x="990" y="1538"/>
                      <a:pt x="1048" y="1600"/>
                    </a:cubicBezTo>
                    <a:cubicBezTo>
                      <a:pt x="1106" y="1662"/>
                      <a:pt x="1207" y="1657"/>
                      <a:pt x="1136" y="1562"/>
                    </a:cubicBezTo>
                    <a:cubicBezTo>
                      <a:pt x="1065" y="1467"/>
                      <a:pt x="1072" y="1323"/>
                      <a:pt x="1045" y="1228"/>
                    </a:cubicBezTo>
                    <a:cubicBezTo>
                      <a:pt x="1018" y="1133"/>
                      <a:pt x="982" y="1096"/>
                      <a:pt x="1007" y="1072"/>
                    </a:cubicBezTo>
                    <a:cubicBezTo>
                      <a:pt x="1032" y="1048"/>
                      <a:pt x="1028" y="1024"/>
                      <a:pt x="1061" y="1037"/>
                    </a:cubicBezTo>
                    <a:cubicBezTo>
                      <a:pt x="1094" y="1050"/>
                      <a:pt x="1099" y="1051"/>
                      <a:pt x="1115" y="1075"/>
                    </a:cubicBezTo>
                    <a:cubicBezTo>
                      <a:pt x="1131" y="1099"/>
                      <a:pt x="1140" y="1106"/>
                      <a:pt x="1151" y="1095"/>
                    </a:cubicBezTo>
                    <a:cubicBezTo>
                      <a:pt x="1162" y="1084"/>
                      <a:pt x="1144" y="1060"/>
                      <a:pt x="1121" y="1035"/>
                    </a:cubicBezTo>
                    <a:cubicBezTo>
                      <a:pt x="1098" y="1010"/>
                      <a:pt x="1073" y="993"/>
                      <a:pt x="1087" y="962"/>
                    </a:cubicBezTo>
                    <a:cubicBezTo>
                      <a:pt x="1101" y="931"/>
                      <a:pt x="1105" y="890"/>
                      <a:pt x="1136" y="875"/>
                    </a:cubicBezTo>
                    <a:cubicBezTo>
                      <a:pt x="1167" y="860"/>
                      <a:pt x="1285" y="851"/>
                      <a:pt x="1388" y="882"/>
                    </a:cubicBezTo>
                    <a:cubicBezTo>
                      <a:pt x="1491" y="913"/>
                      <a:pt x="1537" y="922"/>
                      <a:pt x="1560" y="949"/>
                    </a:cubicBezTo>
                    <a:cubicBezTo>
                      <a:pt x="1583" y="976"/>
                      <a:pt x="1672" y="1007"/>
                      <a:pt x="1684" y="962"/>
                    </a:cubicBezTo>
                    <a:cubicBezTo>
                      <a:pt x="1696" y="917"/>
                      <a:pt x="1640" y="862"/>
                      <a:pt x="1588" y="856"/>
                    </a:cubicBezTo>
                    <a:cubicBezTo>
                      <a:pt x="1536" y="850"/>
                      <a:pt x="1497" y="811"/>
                      <a:pt x="1453" y="814"/>
                    </a:cubicBezTo>
                    <a:cubicBezTo>
                      <a:pt x="1430" y="816"/>
                      <a:pt x="1409" y="810"/>
                      <a:pt x="1388" y="805"/>
                    </a:cubicBezTo>
                    <a:cubicBezTo>
                      <a:pt x="1369" y="800"/>
                      <a:pt x="1349" y="795"/>
                      <a:pt x="1327" y="795"/>
                    </a:cubicBezTo>
                    <a:cubicBezTo>
                      <a:pt x="1281" y="796"/>
                      <a:pt x="1132" y="788"/>
                      <a:pt x="1132" y="760"/>
                    </a:cubicBezTo>
                    <a:cubicBezTo>
                      <a:pt x="1132" y="732"/>
                      <a:pt x="1310" y="730"/>
                      <a:pt x="1303" y="690"/>
                    </a:cubicBezTo>
                    <a:cubicBezTo>
                      <a:pt x="1299" y="671"/>
                      <a:pt x="1258" y="678"/>
                      <a:pt x="1217" y="686"/>
                    </a:cubicBezTo>
                    <a:cubicBezTo>
                      <a:pt x="1176" y="694"/>
                      <a:pt x="1134" y="702"/>
                      <a:pt x="1133" y="680"/>
                    </a:cubicBezTo>
                    <a:cubicBezTo>
                      <a:pt x="1130" y="638"/>
                      <a:pt x="1290" y="614"/>
                      <a:pt x="1328" y="554"/>
                    </a:cubicBezTo>
                    <a:cubicBezTo>
                      <a:pt x="1366" y="494"/>
                      <a:pt x="1372" y="489"/>
                      <a:pt x="1356" y="477"/>
                    </a:cubicBezTo>
                    <a:cubicBezTo>
                      <a:pt x="1340" y="465"/>
                      <a:pt x="1309" y="489"/>
                      <a:pt x="1292" y="515"/>
                    </a:cubicBezTo>
                    <a:cubicBezTo>
                      <a:pt x="1275" y="541"/>
                      <a:pt x="1242" y="561"/>
                      <a:pt x="1217" y="569"/>
                    </a:cubicBezTo>
                    <a:cubicBezTo>
                      <a:pt x="1192" y="577"/>
                      <a:pt x="1149" y="594"/>
                      <a:pt x="1135" y="604"/>
                    </a:cubicBezTo>
                    <a:cubicBezTo>
                      <a:pt x="1121" y="614"/>
                      <a:pt x="1091" y="637"/>
                      <a:pt x="1074" y="604"/>
                    </a:cubicBezTo>
                    <a:cubicBezTo>
                      <a:pt x="1057" y="571"/>
                      <a:pt x="1108" y="514"/>
                      <a:pt x="1174" y="456"/>
                    </a:cubicBezTo>
                    <a:cubicBezTo>
                      <a:pt x="1240" y="398"/>
                      <a:pt x="1283" y="344"/>
                      <a:pt x="1317" y="304"/>
                    </a:cubicBezTo>
                    <a:cubicBezTo>
                      <a:pt x="1351" y="264"/>
                      <a:pt x="1458" y="166"/>
                      <a:pt x="1409" y="130"/>
                    </a:cubicBezTo>
                    <a:cubicBezTo>
                      <a:pt x="1360" y="94"/>
                      <a:pt x="1276" y="228"/>
                      <a:pt x="1246" y="269"/>
                    </a:cubicBezTo>
                    <a:cubicBezTo>
                      <a:pt x="1216" y="310"/>
                      <a:pt x="1174" y="368"/>
                      <a:pt x="1142" y="388"/>
                    </a:cubicBezTo>
                    <a:cubicBezTo>
                      <a:pt x="1110" y="408"/>
                      <a:pt x="1016" y="533"/>
                      <a:pt x="995" y="514"/>
                    </a:cubicBezTo>
                    <a:cubicBezTo>
                      <a:pt x="974" y="495"/>
                      <a:pt x="1066" y="389"/>
                      <a:pt x="1040" y="369"/>
                    </a:cubicBezTo>
                    <a:cubicBezTo>
                      <a:pt x="1027" y="359"/>
                      <a:pt x="1007" y="392"/>
                      <a:pt x="984" y="425"/>
                    </a:cubicBezTo>
                    <a:cubicBezTo>
                      <a:pt x="962" y="456"/>
                      <a:pt x="936" y="488"/>
                      <a:pt x="910" y="480"/>
                    </a:cubicBezTo>
                    <a:cubicBezTo>
                      <a:pt x="857" y="464"/>
                      <a:pt x="827" y="455"/>
                      <a:pt x="794" y="372"/>
                    </a:cubicBezTo>
                    <a:cubicBezTo>
                      <a:pt x="761" y="289"/>
                      <a:pt x="706" y="210"/>
                      <a:pt x="741" y="156"/>
                    </a:cubicBezTo>
                    <a:cubicBezTo>
                      <a:pt x="776" y="102"/>
                      <a:pt x="836" y="54"/>
                      <a:pt x="800" y="17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61" name="Freeform 5"/>
              <p:cNvSpPr>
                <a:spLocks/>
              </p:cNvSpPr>
              <p:nvPr/>
            </p:nvSpPr>
            <p:spPr bwMode="auto">
              <a:xfrm>
                <a:off x="2591" y="1151"/>
                <a:ext cx="2334" cy="2327"/>
              </a:xfrm>
              <a:custGeom>
                <a:avLst/>
                <a:gdLst>
                  <a:gd name="T0" fmla="*/ 1383 w 1637"/>
                  <a:gd name="T1" fmla="*/ 731 h 1632"/>
                  <a:gd name="T2" fmla="*/ 1270 w 1637"/>
                  <a:gd name="T3" fmla="*/ 730 h 1632"/>
                  <a:gd name="T4" fmla="*/ 1145 w 1637"/>
                  <a:gd name="T5" fmla="*/ 712 h 1632"/>
                  <a:gd name="T6" fmla="*/ 960 w 1637"/>
                  <a:gd name="T7" fmla="*/ 870 h 1632"/>
                  <a:gd name="T8" fmla="*/ 749 w 1637"/>
                  <a:gd name="T9" fmla="*/ 1357 h 1632"/>
                  <a:gd name="T10" fmla="*/ 57 w 1637"/>
                  <a:gd name="T11" fmla="*/ 667 h 1632"/>
                  <a:gd name="T12" fmla="*/ 711 w 1637"/>
                  <a:gd name="T13" fmla="*/ 1570 h 1632"/>
                  <a:gd name="T14" fmla="*/ 438 w 1637"/>
                  <a:gd name="T15" fmla="*/ 1667 h 1632"/>
                  <a:gd name="T16" fmla="*/ 753 w 1637"/>
                  <a:gd name="T17" fmla="*/ 1795 h 1632"/>
                  <a:gd name="T18" fmla="*/ 727 w 1637"/>
                  <a:gd name="T19" fmla="*/ 2190 h 1632"/>
                  <a:gd name="T20" fmla="*/ 1027 w 1637"/>
                  <a:gd name="T21" fmla="*/ 2186 h 1632"/>
                  <a:gd name="T22" fmla="*/ 740 w 1637"/>
                  <a:gd name="T23" fmla="*/ 2887 h 1632"/>
                  <a:gd name="T24" fmla="*/ 1305 w 1637"/>
                  <a:gd name="T25" fmla="*/ 2316 h 1632"/>
                  <a:gd name="T26" fmla="*/ 1436 w 1637"/>
                  <a:gd name="T27" fmla="*/ 2293 h 1632"/>
                  <a:gd name="T28" fmla="*/ 1537 w 1637"/>
                  <a:gd name="T29" fmla="*/ 2397 h 1632"/>
                  <a:gd name="T30" fmla="*/ 1618 w 1637"/>
                  <a:gd name="T31" fmla="*/ 2279 h 1632"/>
                  <a:gd name="T32" fmla="*/ 2196 w 1637"/>
                  <a:gd name="T33" fmla="*/ 3318 h 1632"/>
                  <a:gd name="T34" fmla="*/ 2005 w 1637"/>
                  <a:gd name="T35" fmla="*/ 2090 h 1632"/>
                  <a:gd name="T36" fmla="*/ 2228 w 1637"/>
                  <a:gd name="T37" fmla="*/ 2139 h 1632"/>
                  <a:gd name="T38" fmla="*/ 2954 w 1637"/>
                  <a:gd name="T39" fmla="*/ 1846 h 1632"/>
                  <a:gd name="T40" fmla="*/ 2862 w 1637"/>
                  <a:gd name="T41" fmla="*/ 1628 h 1632"/>
                  <a:gd name="T42" fmla="*/ 2206 w 1637"/>
                  <a:gd name="T43" fmla="*/ 1531 h 1632"/>
                  <a:gd name="T44" fmla="*/ 2545 w 1637"/>
                  <a:gd name="T45" fmla="*/ 1366 h 1632"/>
                  <a:gd name="T46" fmla="*/ 2293 w 1637"/>
                  <a:gd name="T47" fmla="*/ 1283 h 1632"/>
                  <a:gd name="T48" fmla="*/ 2370 w 1637"/>
                  <a:gd name="T49" fmla="*/ 1131 h 1632"/>
                  <a:gd name="T50" fmla="*/ 2578 w 1637"/>
                  <a:gd name="T51" fmla="*/ 600 h 1632"/>
                  <a:gd name="T52" fmla="*/ 2219 w 1637"/>
                  <a:gd name="T53" fmla="*/ 764 h 1632"/>
                  <a:gd name="T54" fmla="*/ 2015 w 1637"/>
                  <a:gd name="T55" fmla="*/ 796 h 1632"/>
                  <a:gd name="T56" fmla="*/ 1748 w 1637"/>
                  <a:gd name="T57" fmla="*/ 950 h 1632"/>
                  <a:gd name="T58" fmla="*/ 1523 w 1637"/>
                  <a:gd name="T59" fmla="*/ 14 h 1632"/>
                  <a:gd name="T60" fmla="*/ 1838 w 1637"/>
                  <a:gd name="T61" fmla="*/ 923 h 1632"/>
                  <a:gd name="T62" fmla="*/ 1921 w 1637"/>
                  <a:gd name="T63" fmla="*/ 965 h 1632"/>
                  <a:gd name="T64" fmla="*/ 2434 w 1637"/>
                  <a:gd name="T65" fmla="*/ 529 h 1632"/>
                  <a:gd name="T66" fmla="*/ 2133 w 1637"/>
                  <a:gd name="T67" fmla="*/ 1051 h 1632"/>
                  <a:gd name="T68" fmla="*/ 2579 w 1637"/>
                  <a:gd name="T69" fmla="*/ 970 h 1632"/>
                  <a:gd name="T70" fmla="*/ 2206 w 1637"/>
                  <a:gd name="T71" fmla="*/ 1333 h 1632"/>
                  <a:gd name="T72" fmla="*/ 2544 w 1637"/>
                  <a:gd name="T73" fmla="*/ 1383 h 1632"/>
                  <a:gd name="T74" fmla="*/ 2296 w 1637"/>
                  <a:gd name="T75" fmla="*/ 1574 h 1632"/>
                  <a:gd name="T76" fmla="*/ 3259 w 1637"/>
                  <a:gd name="T77" fmla="*/ 1789 h 1632"/>
                  <a:gd name="T78" fmla="*/ 2287 w 1637"/>
                  <a:gd name="T79" fmla="*/ 1734 h 1632"/>
                  <a:gd name="T80" fmla="*/ 2219 w 1637"/>
                  <a:gd name="T81" fmla="*/ 2210 h 1632"/>
                  <a:gd name="T82" fmla="*/ 1956 w 1637"/>
                  <a:gd name="T83" fmla="*/ 2301 h 1632"/>
                  <a:gd name="T84" fmla="*/ 1866 w 1637"/>
                  <a:gd name="T85" fmla="*/ 2420 h 1632"/>
                  <a:gd name="T86" fmla="*/ 1570 w 1637"/>
                  <a:gd name="T87" fmla="*/ 2435 h 1632"/>
                  <a:gd name="T88" fmla="*/ 1480 w 1637"/>
                  <a:gd name="T89" fmla="*/ 2271 h 1632"/>
                  <a:gd name="T90" fmla="*/ 1333 w 1637"/>
                  <a:gd name="T91" fmla="*/ 2324 h 1632"/>
                  <a:gd name="T92" fmla="*/ 868 w 1637"/>
                  <a:gd name="T93" fmla="*/ 2592 h 1632"/>
                  <a:gd name="T94" fmla="*/ 915 w 1637"/>
                  <a:gd name="T95" fmla="*/ 2324 h 1632"/>
                  <a:gd name="T96" fmla="*/ 746 w 1637"/>
                  <a:gd name="T97" fmla="*/ 2271 h 1632"/>
                  <a:gd name="T98" fmla="*/ 813 w 1637"/>
                  <a:gd name="T99" fmla="*/ 1881 h 1632"/>
                  <a:gd name="T100" fmla="*/ 406 w 1637"/>
                  <a:gd name="T101" fmla="*/ 1732 h 1632"/>
                  <a:gd name="T102" fmla="*/ 754 w 1637"/>
                  <a:gd name="T103" fmla="*/ 1653 h 1632"/>
                  <a:gd name="T104" fmla="*/ 57 w 1637"/>
                  <a:gd name="T105" fmla="*/ 931 h 1632"/>
                  <a:gd name="T106" fmla="*/ 473 w 1637"/>
                  <a:gd name="T107" fmla="*/ 1355 h 1632"/>
                  <a:gd name="T108" fmla="*/ 984 w 1637"/>
                  <a:gd name="T109" fmla="*/ 1094 h 1632"/>
                  <a:gd name="T110" fmla="*/ 1126 w 1637"/>
                  <a:gd name="T111" fmla="*/ 1039 h 1632"/>
                  <a:gd name="T112" fmla="*/ 1216 w 1637"/>
                  <a:gd name="T113" fmla="*/ 515 h 1632"/>
                  <a:gd name="T114" fmla="*/ 1362 w 1637"/>
                  <a:gd name="T115" fmla="*/ 931 h 1632"/>
                  <a:gd name="T116" fmla="*/ 1439 w 1637"/>
                  <a:gd name="T117" fmla="*/ 24 h 16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37" h="1632">
                    <a:moveTo>
                      <a:pt x="750" y="6"/>
                    </a:moveTo>
                    <a:cubicBezTo>
                      <a:pt x="752" y="5"/>
                      <a:pt x="752" y="5"/>
                      <a:pt x="752" y="5"/>
                    </a:cubicBezTo>
                    <a:cubicBezTo>
                      <a:pt x="749" y="1"/>
                      <a:pt x="744" y="0"/>
                      <a:pt x="737" y="0"/>
                    </a:cubicBezTo>
                    <a:cubicBezTo>
                      <a:pt x="729" y="0"/>
                      <a:pt x="718" y="3"/>
                      <a:pt x="706" y="8"/>
                    </a:cubicBezTo>
                    <a:cubicBezTo>
                      <a:pt x="689" y="16"/>
                      <a:pt x="670" y="30"/>
                      <a:pt x="655" y="51"/>
                    </a:cubicBezTo>
                    <a:cubicBezTo>
                      <a:pt x="640" y="73"/>
                      <a:pt x="630" y="102"/>
                      <a:pt x="630" y="140"/>
                    </a:cubicBezTo>
                    <a:cubicBezTo>
                      <a:pt x="630" y="148"/>
                      <a:pt x="630" y="156"/>
                      <a:pt x="631" y="165"/>
                    </a:cubicBezTo>
                    <a:cubicBezTo>
                      <a:pt x="639" y="234"/>
                      <a:pt x="651" y="262"/>
                      <a:pt x="661" y="283"/>
                    </a:cubicBezTo>
                    <a:cubicBezTo>
                      <a:pt x="666" y="293"/>
                      <a:pt x="671" y="302"/>
                      <a:pt x="674" y="313"/>
                    </a:cubicBezTo>
                    <a:cubicBezTo>
                      <a:pt x="677" y="325"/>
                      <a:pt x="679" y="339"/>
                      <a:pt x="680" y="360"/>
                    </a:cubicBezTo>
                    <a:cubicBezTo>
                      <a:pt x="680" y="372"/>
                      <a:pt x="680" y="383"/>
                      <a:pt x="680" y="392"/>
                    </a:cubicBezTo>
                    <a:cubicBezTo>
                      <a:pt x="680" y="421"/>
                      <a:pt x="679" y="437"/>
                      <a:pt x="676" y="446"/>
                    </a:cubicBezTo>
                    <a:cubicBezTo>
                      <a:pt x="674" y="450"/>
                      <a:pt x="672" y="452"/>
                      <a:pt x="669" y="454"/>
                    </a:cubicBezTo>
                    <a:cubicBezTo>
                      <a:pt x="665" y="456"/>
                      <a:pt x="661" y="456"/>
                      <a:pt x="656" y="457"/>
                    </a:cubicBezTo>
                    <a:cubicBezTo>
                      <a:pt x="655" y="457"/>
                      <a:pt x="655" y="457"/>
                      <a:pt x="655" y="457"/>
                    </a:cubicBezTo>
                    <a:cubicBezTo>
                      <a:pt x="649" y="457"/>
                      <a:pt x="645" y="454"/>
                      <a:pt x="641" y="450"/>
                    </a:cubicBezTo>
                    <a:cubicBezTo>
                      <a:pt x="635" y="444"/>
                      <a:pt x="631" y="433"/>
                      <a:pt x="628" y="421"/>
                    </a:cubicBezTo>
                    <a:cubicBezTo>
                      <a:pt x="625" y="409"/>
                      <a:pt x="623" y="396"/>
                      <a:pt x="623" y="384"/>
                    </a:cubicBezTo>
                    <a:cubicBezTo>
                      <a:pt x="623" y="380"/>
                      <a:pt x="624" y="376"/>
                      <a:pt x="624" y="372"/>
                    </a:cubicBezTo>
                    <a:cubicBezTo>
                      <a:pt x="625" y="368"/>
                      <a:pt x="625" y="363"/>
                      <a:pt x="625" y="359"/>
                    </a:cubicBezTo>
                    <a:cubicBezTo>
                      <a:pt x="625" y="334"/>
                      <a:pt x="616" y="314"/>
                      <a:pt x="608" y="302"/>
                    </a:cubicBezTo>
                    <a:cubicBezTo>
                      <a:pt x="602" y="294"/>
                      <a:pt x="599" y="283"/>
                      <a:pt x="599" y="272"/>
                    </a:cubicBezTo>
                    <a:cubicBezTo>
                      <a:pt x="599" y="266"/>
                      <a:pt x="599" y="260"/>
                      <a:pt x="601" y="254"/>
                    </a:cubicBezTo>
                    <a:cubicBezTo>
                      <a:pt x="602" y="251"/>
                      <a:pt x="603" y="247"/>
                      <a:pt x="603" y="242"/>
                    </a:cubicBezTo>
                    <a:cubicBezTo>
                      <a:pt x="603" y="236"/>
                      <a:pt x="602" y="230"/>
                      <a:pt x="599" y="225"/>
                    </a:cubicBezTo>
                    <a:cubicBezTo>
                      <a:pt x="598" y="222"/>
                      <a:pt x="596" y="220"/>
                      <a:pt x="594" y="218"/>
                    </a:cubicBezTo>
                    <a:cubicBezTo>
                      <a:pt x="591" y="217"/>
                      <a:pt x="589" y="216"/>
                      <a:pt x="586" y="216"/>
                    </a:cubicBezTo>
                    <a:cubicBezTo>
                      <a:pt x="580" y="216"/>
                      <a:pt x="574" y="219"/>
                      <a:pt x="567" y="225"/>
                    </a:cubicBezTo>
                    <a:cubicBezTo>
                      <a:pt x="552" y="239"/>
                      <a:pt x="545" y="261"/>
                      <a:pt x="545" y="285"/>
                    </a:cubicBezTo>
                    <a:cubicBezTo>
                      <a:pt x="545" y="307"/>
                      <a:pt x="551" y="331"/>
                      <a:pt x="563" y="350"/>
                    </a:cubicBezTo>
                    <a:cubicBezTo>
                      <a:pt x="576" y="372"/>
                      <a:pt x="598" y="411"/>
                      <a:pt x="598" y="446"/>
                    </a:cubicBezTo>
                    <a:cubicBezTo>
                      <a:pt x="597" y="468"/>
                      <a:pt x="590" y="488"/>
                      <a:pt x="566" y="503"/>
                    </a:cubicBezTo>
                    <a:cubicBezTo>
                      <a:pt x="562" y="506"/>
                      <a:pt x="558" y="507"/>
                      <a:pt x="554" y="507"/>
                    </a:cubicBezTo>
                    <a:cubicBezTo>
                      <a:pt x="551" y="507"/>
                      <a:pt x="547" y="506"/>
                      <a:pt x="544" y="504"/>
                    </a:cubicBezTo>
                    <a:cubicBezTo>
                      <a:pt x="539" y="500"/>
                      <a:pt x="535" y="492"/>
                      <a:pt x="530" y="483"/>
                    </a:cubicBezTo>
                    <a:cubicBezTo>
                      <a:pt x="524" y="470"/>
                      <a:pt x="519" y="453"/>
                      <a:pt x="513" y="440"/>
                    </a:cubicBezTo>
                    <a:cubicBezTo>
                      <a:pt x="510" y="433"/>
                      <a:pt x="506" y="428"/>
                      <a:pt x="503" y="423"/>
                    </a:cubicBezTo>
                    <a:cubicBezTo>
                      <a:pt x="499" y="419"/>
                      <a:pt x="494" y="416"/>
                      <a:pt x="489" y="416"/>
                    </a:cubicBezTo>
                    <a:cubicBezTo>
                      <a:pt x="487" y="416"/>
                      <a:pt x="485" y="416"/>
                      <a:pt x="484" y="417"/>
                    </a:cubicBezTo>
                    <a:cubicBezTo>
                      <a:pt x="478" y="418"/>
                      <a:pt x="474" y="422"/>
                      <a:pt x="472" y="428"/>
                    </a:cubicBezTo>
                    <a:cubicBezTo>
                      <a:pt x="470" y="433"/>
                      <a:pt x="469" y="439"/>
                      <a:pt x="469" y="446"/>
                    </a:cubicBezTo>
                    <a:cubicBezTo>
                      <a:pt x="469" y="460"/>
                      <a:pt x="472" y="476"/>
                      <a:pt x="475" y="492"/>
                    </a:cubicBezTo>
                    <a:cubicBezTo>
                      <a:pt x="477" y="508"/>
                      <a:pt x="480" y="525"/>
                      <a:pt x="480" y="538"/>
                    </a:cubicBezTo>
                    <a:cubicBezTo>
                      <a:pt x="480" y="545"/>
                      <a:pt x="479" y="550"/>
                      <a:pt x="478" y="555"/>
                    </a:cubicBezTo>
                    <a:cubicBezTo>
                      <a:pt x="476" y="560"/>
                      <a:pt x="474" y="563"/>
                      <a:pt x="471" y="566"/>
                    </a:cubicBezTo>
                    <a:cubicBezTo>
                      <a:pt x="456" y="577"/>
                      <a:pt x="448" y="585"/>
                      <a:pt x="443" y="592"/>
                    </a:cubicBezTo>
                    <a:cubicBezTo>
                      <a:pt x="437" y="599"/>
                      <a:pt x="434" y="606"/>
                      <a:pt x="427" y="616"/>
                    </a:cubicBezTo>
                    <a:cubicBezTo>
                      <a:pt x="419" y="627"/>
                      <a:pt x="412" y="633"/>
                      <a:pt x="404" y="639"/>
                    </a:cubicBezTo>
                    <a:cubicBezTo>
                      <a:pt x="396" y="645"/>
                      <a:pt x="387" y="651"/>
                      <a:pt x="378" y="661"/>
                    </a:cubicBezTo>
                    <a:cubicBezTo>
                      <a:pt x="376" y="663"/>
                      <a:pt x="373" y="666"/>
                      <a:pt x="368" y="668"/>
                    </a:cubicBezTo>
                    <a:cubicBezTo>
                      <a:pt x="356" y="674"/>
                      <a:pt x="333" y="681"/>
                      <a:pt x="306" y="681"/>
                    </a:cubicBezTo>
                    <a:cubicBezTo>
                      <a:pt x="284" y="681"/>
                      <a:pt x="258" y="676"/>
                      <a:pt x="235" y="663"/>
                    </a:cubicBezTo>
                    <a:cubicBezTo>
                      <a:pt x="211" y="650"/>
                      <a:pt x="190" y="628"/>
                      <a:pt x="174" y="594"/>
                    </a:cubicBezTo>
                    <a:cubicBezTo>
                      <a:pt x="147" y="537"/>
                      <a:pt x="131" y="470"/>
                      <a:pt x="114" y="418"/>
                    </a:cubicBezTo>
                    <a:cubicBezTo>
                      <a:pt x="105" y="392"/>
                      <a:pt x="96" y="369"/>
                      <a:pt x="84" y="353"/>
                    </a:cubicBezTo>
                    <a:cubicBezTo>
                      <a:pt x="79" y="345"/>
                      <a:pt x="72" y="338"/>
                      <a:pt x="65" y="334"/>
                    </a:cubicBezTo>
                    <a:cubicBezTo>
                      <a:pt x="58" y="329"/>
                      <a:pt x="50" y="327"/>
                      <a:pt x="42" y="327"/>
                    </a:cubicBezTo>
                    <a:cubicBezTo>
                      <a:pt x="37" y="327"/>
                      <a:pt x="33" y="327"/>
                      <a:pt x="28" y="328"/>
                    </a:cubicBezTo>
                    <a:cubicBezTo>
                      <a:pt x="26" y="329"/>
                      <a:pt x="26" y="329"/>
                      <a:pt x="26" y="329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18" y="331"/>
                      <a:pt x="11" y="336"/>
                      <a:pt x="6" y="344"/>
                    </a:cubicBezTo>
                    <a:cubicBezTo>
                      <a:pt x="2" y="352"/>
                      <a:pt x="0" y="361"/>
                      <a:pt x="0" y="372"/>
                    </a:cubicBezTo>
                    <a:cubicBezTo>
                      <a:pt x="0" y="405"/>
                      <a:pt x="18" y="450"/>
                      <a:pt x="40" y="490"/>
                    </a:cubicBezTo>
                    <a:cubicBezTo>
                      <a:pt x="50" y="510"/>
                      <a:pt x="62" y="528"/>
                      <a:pt x="73" y="543"/>
                    </a:cubicBezTo>
                    <a:cubicBezTo>
                      <a:pt x="84" y="558"/>
                      <a:pt x="93" y="569"/>
                      <a:pt x="101" y="574"/>
                    </a:cubicBezTo>
                    <a:cubicBezTo>
                      <a:pt x="119" y="587"/>
                      <a:pt x="129" y="595"/>
                      <a:pt x="135" y="603"/>
                    </a:cubicBezTo>
                    <a:cubicBezTo>
                      <a:pt x="141" y="612"/>
                      <a:pt x="145" y="622"/>
                      <a:pt x="151" y="641"/>
                    </a:cubicBezTo>
                    <a:cubicBezTo>
                      <a:pt x="157" y="660"/>
                      <a:pt x="176" y="684"/>
                      <a:pt x="201" y="705"/>
                    </a:cubicBezTo>
                    <a:cubicBezTo>
                      <a:pt x="226" y="725"/>
                      <a:pt x="258" y="743"/>
                      <a:pt x="289" y="750"/>
                    </a:cubicBezTo>
                    <a:cubicBezTo>
                      <a:pt x="317" y="757"/>
                      <a:pt x="337" y="763"/>
                      <a:pt x="350" y="772"/>
                    </a:cubicBezTo>
                    <a:cubicBezTo>
                      <a:pt x="356" y="776"/>
                      <a:pt x="360" y="780"/>
                      <a:pt x="363" y="785"/>
                    </a:cubicBezTo>
                    <a:cubicBezTo>
                      <a:pt x="366" y="791"/>
                      <a:pt x="367" y="796"/>
                      <a:pt x="367" y="803"/>
                    </a:cubicBezTo>
                    <a:cubicBezTo>
                      <a:pt x="367" y="806"/>
                      <a:pt x="367" y="809"/>
                      <a:pt x="367" y="812"/>
                    </a:cubicBezTo>
                    <a:cubicBezTo>
                      <a:pt x="365" y="823"/>
                      <a:pt x="361" y="831"/>
                      <a:pt x="356" y="835"/>
                    </a:cubicBezTo>
                    <a:cubicBezTo>
                      <a:pt x="351" y="840"/>
                      <a:pt x="345" y="842"/>
                      <a:pt x="338" y="842"/>
                    </a:cubicBezTo>
                    <a:cubicBezTo>
                      <a:pt x="331" y="842"/>
                      <a:pt x="323" y="840"/>
                      <a:pt x="317" y="836"/>
                    </a:cubicBezTo>
                    <a:cubicBezTo>
                      <a:pt x="306" y="829"/>
                      <a:pt x="290" y="829"/>
                      <a:pt x="274" y="829"/>
                    </a:cubicBezTo>
                    <a:cubicBezTo>
                      <a:pt x="266" y="829"/>
                      <a:pt x="258" y="829"/>
                      <a:pt x="251" y="828"/>
                    </a:cubicBezTo>
                    <a:cubicBezTo>
                      <a:pt x="244" y="828"/>
                      <a:pt x="237" y="827"/>
                      <a:pt x="233" y="825"/>
                    </a:cubicBezTo>
                    <a:cubicBezTo>
                      <a:pt x="227" y="822"/>
                      <a:pt x="221" y="820"/>
                      <a:pt x="215" y="820"/>
                    </a:cubicBezTo>
                    <a:cubicBezTo>
                      <a:pt x="209" y="820"/>
                      <a:pt x="203" y="822"/>
                      <a:pt x="198" y="826"/>
                    </a:cubicBezTo>
                    <a:cubicBezTo>
                      <a:pt x="194" y="830"/>
                      <a:pt x="192" y="836"/>
                      <a:pt x="192" y="842"/>
                    </a:cubicBezTo>
                    <a:cubicBezTo>
                      <a:pt x="192" y="847"/>
                      <a:pt x="194" y="852"/>
                      <a:pt x="197" y="855"/>
                    </a:cubicBezTo>
                    <a:cubicBezTo>
                      <a:pt x="201" y="860"/>
                      <a:pt x="208" y="863"/>
                      <a:pt x="216" y="865"/>
                    </a:cubicBezTo>
                    <a:cubicBezTo>
                      <a:pt x="224" y="867"/>
                      <a:pt x="233" y="868"/>
                      <a:pt x="242" y="868"/>
                    </a:cubicBezTo>
                    <a:cubicBezTo>
                      <a:pt x="253" y="869"/>
                      <a:pt x="265" y="870"/>
                      <a:pt x="276" y="871"/>
                    </a:cubicBezTo>
                    <a:cubicBezTo>
                      <a:pt x="287" y="872"/>
                      <a:pt x="296" y="873"/>
                      <a:pt x="303" y="877"/>
                    </a:cubicBezTo>
                    <a:cubicBezTo>
                      <a:pt x="314" y="883"/>
                      <a:pt x="329" y="888"/>
                      <a:pt x="342" y="888"/>
                    </a:cubicBezTo>
                    <a:cubicBezTo>
                      <a:pt x="347" y="888"/>
                      <a:pt x="351" y="887"/>
                      <a:pt x="355" y="886"/>
                    </a:cubicBezTo>
                    <a:cubicBezTo>
                      <a:pt x="361" y="885"/>
                      <a:pt x="366" y="883"/>
                      <a:pt x="370" y="883"/>
                    </a:cubicBezTo>
                    <a:cubicBezTo>
                      <a:pt x="372" y="883"/>
                      <a:pt x="373" y="883"/>
                      <a:pt x="375" y="884"/>
                    </a:cubicBezTo>
                    <a:cubicBezTo>
                      <a:pt x="378" y="886"/>
                      <a:pt x="381" y="889"/>
                      <a:pt x="385" y="896"/>
                    </a:cubicBezTo>
                    <a:cubicBezTo>
                      <a:pt x="388" y="903"/>
                      <a:pt x="392" y="912"/>
                      <a:pt x="396" y="926"/>
                    </a:cubicBezTo>
                    <a:cubicBezTo>
                      <a:pt x="404" y="954"/>
                      <a:pt x="409" y="969"/>
                      <a:pt x="413" y="980"/>
                    </a:cubicBezTo>
                    <a:cubicBezTo>
                      <a:pt x="417" y="990"/>
                      <a:pt x="420" y="995"/>
                      <a:pt x="424" y="1003"/>
                    </a:cubicBezTo>
                    <a:cubicBezTo>
                      <a:pt x="428" y="1010"/>
                      <a:pt x="430" y="1017"/>
                      <a:pt x="430" y="1023"/>
                    </a:cubicBezTo>
                    <a:cubicBezTo>
                      <a:pt x="430" y="1028"/>
                      <a:pt x="429" y="1032"/>
                      <a:pt x="426" y="1035"/>
                    </a:cubicBezTo>
                    <a:cubicBezTo>
                      <a:pt x="424" y="1039"/>
                      <a:pt x="420" y="1041"/>
                      <a:pt x="413" y="1042"/>
                    </a:cubicBezTo>
                    <a:cubicBezTo>
                      <a:pt x="403" y="1044"/>
                      <a:pt x="388" y="1051"/>
                      <a:pt x="375" y="1060"/>
                    </a:cubicBezTo>
                    <a:cubicBezTo>
                      <a:pt x="368" y="1065"/>
                      <a:pt x="362" y="1071"/>
                      <a:pt x="358" y="1077"/>
                    </a:cubicBezTo>
                    <a:cubicBezTo>
                      <a:pt x="354" y="1083"/>
                      <a:pt x="351" y="1090"/>
                      <a:pt x="351" y="1097"/>
                    </a:cubicBezTo>
                    <a:cubicBezTo>
                      <a:pt x="351" y="1100"/>
                      <a:pt x="352" y="1104"/>
                      <a:pt x="353" y="1107"/>
                    </a:cubicBezTo>
                    <a:cubicBezTo>
                      <a:pt x="355" y="1113"/>
                      <a:pt x="360" y="1118"/>
                      <a:pt x="365" y="1121"/>
                    </a:cubicBezTo>
                    <a:cubicBezTo>
                      <a:pt x="371" y="1124"/>
                      <a:pt x="377" y="1125"/>
                      <a:pt x="384" y="1125"/>
                    </a:cubicBezTo>
                    <a:cubicBezTo>
                      <a:pt x="395" y="1125"/>
                      <a:pt x="407" y="1122"/>
                      <a:pt x="418" y="1116"/>
                    </a:cubicBezTo>
                    <a:cubicBezTo>
                      <a:pt x="430" y="1110"/>
                      <a:pt x="440" y="1102"/>
                      <a:pt x="446" y="1091"/>
                    </a:cubicBezTo>
                    <a:cubicBezTo>
                      <a:pt x="453" y="1081"/>
                      <a:pt x="461" y="1072"/>
                      <a:pt x="468" y="1067"/>
                    </a:cubicBezTo>
                    <a:cubicBezTo>
                      <a:pt x="475" y="1061"/>
                      <a:pt x="482" y="1058"/>
                      <a:pt x="487" y="1058"/>
                    </a:cubicBezTo>
                    <a:cubicBezTo>
                      <a:pt x="493" y="1058"/>
                      <a:pt x="498" y="1061"/>
                      <a:pt x="502" y="1067"/>
                    </a:cubicBezTo>
                    <a:cubicBezTo>
                      <a:pt x="504" y="1069"/>
                      <a:pt x="505" y="1072"/>
                      <a:pt x="505" y="1075"/>
                    </a:cubicBezTo>
                    <a:cubicBezTo>
                      <a:pt x="505" y="1079"/>
                      <a:pt x="503" y="1084"/>
                      <a:pt x="500" y="1089"/>
                    </a:cubicBezTo>
                    <a:cubicBezTo>
                      <a:pt x="491" y="1104"/>
                      <a:pt x="470" y="1123"/>
                      <a:pt x="448" y="1140"/>
                    </a:cubicBezTo>
                    <a:cubicBezTo>
                      <a:pt x="412" y="1167"/>
                      <a:pt x="392" y="1190"/>
                      <a:pt x="364" y="1245"/>
                    </a:cubicBezTo>
                    <a:cubicBezTo>
                      <a:pt x="350" y="1273"/>
                      <a:pt x="339" y="1293"/>
                      <a:pt x="329" y="1308"/>
                    </a:cubicBezTo>
                    <a:cubicBezTo>
                      <a:pt x="318" y="1324"/>
                      <a:pt x="307" y="1335"/>
                      <a:pt x="293" y="1346"/>
                    </a:cubicBezTo>
                    <a:cubicBezTo>
                      <a:pt x="275" y="1359"/>
                      <a:pt x="259" y="1388"/>
                      <a:pt x="259" y="1418"/>
                    </a:cubicBezTo>
                    <a:cubicBezTo>
                      <a:pt x="259" y="1440"/>
                      <a:pt x="268" y="1462"/>
                      <a:pt x="293" y="1478"/>
                    </a:cubicBezTo>
                    <a:cubicBezTo>
                      <a:pt x="297" y="1481"/>
                      <a:pt x="301" y="1482"/>
                      <a:pt x="306" y="1482"/>
                    </a:cubicBezTo>
                    <a:cubicBezTo>
                      <a:pt x="313" y="1482"/>
                      <a:pt x="320" y="1478"/>
                      <a:pt x="327" y="1472"/>
                    </a:cubicBezTo>
                    <a:cubicBezTo>
                      <a:pt x="340" y="1461"/>
                      <a:pt x="352" y="1442"/>
                      <a:pt x="364" y="1420"/>
                    </a:cubicBezTo>
                    <a:cubicBezTo>
                      <a:pt x="382" y="1385"/>
                      <a:pt x="400" y="1342"/>
                      <a:pt x="418" y="1304"/>
                    </a:cubicBezTo>
                    <a:cubicBezTo>
                      <a:pt x="426" y="1284"/>
                      <a:pt x="435" y="1266"/>
                      <a:pt x="444" y="1251"/>
                    </a:cubicBezTo>
                    <a:cubicBezTo>
                      <a:pt x="453" y="1236"/>
                      <a:pt x="461" y="1224"/>
                      <a:pt x="469" y="1217"/>
                    </a:cubicBezTo>
                    <a:cubicBezTo>
                      <a:pt x="497" y="1192"/>
                      <a:pt x="511" y="1180"/>
                      <a:pt x="522" y="1169"/>
                    </a:cubicBezTo>
                    <a:cubicBezTo>
                      <a:pt x="534" y="1158"/>
                      <a:pt x="541" y="1147"/>
                      <a:pt x="554" y="1124"/>
                    </a:cubicBezTo>
                    <a:cubicBezTo>
                      <a:pt x="559" y="1115"/>
                      <a:pt x="565" y="1108"/>
                      <a:pt x="570" y="1104"/>
                    </a:cubicBezTo>
                    <a:cubicBezTo>
                      <a:pt x="576" y="1100"/>
                      <a:pt x="582" y="1099"/>
                      <a:pt x="588" y="1099"/>
                    </a:cubicBezTo>
                    <a:cubicBezTo>
                      <a:pt x="595" y="1099"/>
                      <a:pt x="603" y="1101"/>
                      <a:pt x="610" y="1106"/>
                    </a:cubicBezTo>
                    <a:cubicBezTo>
                      <a:pt x="616" y="1110"/>
                      <a:pt x="623" y="1116"/>
                      <a:pt x="627" y="1122"/>
                    </a:cubicBezTo>
                    <a:cubicBezTo>
                      <a:pt x="633" y="1128"/>
                      <a:pt x="637" y="1135"/>
                      <a:pt x="642" y="1139"/>
                    </a:cubicBezTo>
                    <a:cubicBezTo>
                      <a:pt x="644" y="1142"/>
                      <a:pt x="646" y="1144"/>
                      <a:pt x="648" y="1145"/>
                    </a:cubicBezTo>
                    <a:cubicBezTo>
                      <a:pt x="651" y="1146"/>
                      <a:pt x="653" y="1147"/>
                      <a:pt x="656" y="1147"/>
                    </a:cubicBezTo>
                    <a:cubicBezTo>
                      <a:pt x="659" y="1147"/>
                      <a:pt x="661" y="1146"/>
                      <a:pt x="664" y="1144"/>
                    </a:cubicBezTo>
                    <a:cubicBezTo>
                      <a:pt x="667" y="1142"/>
                      <a:pt x="670" y="1140"/>
                      <a:pt x="673" y="1136"/>
                    </a:cubicBezTo>
                    <a:cubicBezTo>
                      <a:pt x="679" y="1129"/>
                      <a:pt x="683" y="1124"/>
                      <a:pt x="686" y="1121"/>
                    </a:cubicBezTo>
                    <a:cubicBezTo>
                      <a:pt x="687" y="1119"/>
                      <a:pt x="689" y="1118"/>
                      <a:pt x="690" y="1118"/>
                    </a:cubicBezTo>
                    <a:cubicBezTo>
                      <a:pt x="691" y="1117"/>
                      <a:pt x="691" y="1117"/>
                      <a:pt x="692" y="1117"/>
                    </a:cubicBezTo>
                    <a:cubicBezTo>
                      <a:pt x="692" y="1117"/>
                      <a:pt x="693" y="1117"/>
                      <a:pt x="694" y="1118"/>
                    </a:cubicBezTo>
                    <a:cubicBezTo>
                      <a:pt x="695" y="1119"/>
                      <a:pt x="697" y="1120"/>
                      <a:pt x="698" y="1122"/>
                    </a:cubicBezTo>
                    <a:cubicBezTo>
                      <a:pt x="701" y="1124"/>
                      <a:pt x="703" y="1126"/>
                      <a:pt x="706" y="1128"/>
                    </a:cubicBezTo>
                    <a:cubicBezTo>
                      <a:pt x="708" y="1129"/>
                      <a:pt x="711" y="1130"/>
                      <a:pt x="714" y="1130"/>
                    </a:cubicBezTo>
                    <a:cubicBezTo>
                      <a:pt x="717" y="1130"/>
                      <a:pt x="720" y="1130"/>
                      <a:pt x="723" y="1128"/>
                    </a:cubicBezTo>
                    <a:cubicBezTo>
                      <a:pt x="726" y="1126"/>
                      <a:pt x="728" y="1123"/>
                      <a:pt x="731" y="1120"/>
                    </a:cubicBezTo>
                    <a:cubicBezTo>
                      <a:pt x="735" y="1116"/>
                      <a:pt x="738" y="1112"/>
                      <a:pt x="740" y="1110"/>
                    </a:cubicBezTo>
                    <a:cubicBezTo>
                      <a:pt x="743" y="1108"/>
                      <a:pt x="745" y="1107"/>
                      <a:pt x="746" y="1107"/>
                    </a:cubicBezTo>
                    <a:cubicBezTo>
                      <a:pt x="746" y="1107"/>
                      <a:pt x="747" y="1107"/>
                      <a:pt x="747" y="1108"/>
                    </a:cubicBezTo>
                    <a:cubicBezTo>
                      <a:pt x="748" y="1108"/>
                      <a:pt x="748" y="1109"/>
                      <a:pt x="749" y="1110"/>
                    </a:cubicBezTo>
                    <a:cubicBezTo>
                      <a:pt x="750" y="1112"/>
                      <a:pt x="750" y="1114"/>
                      <a:pt x="751" y="1117"/>
                    </a:cubicBezTo>
                    <a:cubicBezTo>
                      <a:pt x="752" y="1121"/>
                      <a:pt x="752" y="1128"/>
                      <a:pt x="752" y="1137"/>
                    </a:cubicBezTo>
                    <a:cubicBezTo>
                      <a:pt x="753" y="1150"/>
                      <a:pt x="754" y="1166"/>
                      <a:pt x="756" y="1179"/>
                    </a:cubicBezTo>
                    <a:cubicBezTo>
                      <a:pt x="757" y="1185"/>
                      <a:pt x="759" y="1191"/>
                      <a:pt x="761" y="1195"/>
                    </a:cubicBezTo>
                    <a:cubicBezTo>
                      <a:pt x="762" y="1197"/>
                      <a:pt x="764" y="1199"/>
                      <a:pt x="765" y="1200"/>
                    </a:cubicBezTo>
                    <a:cubicBezTo>
                      <a:pt x="767" y="1202"/>
                      <a:pt x="769" y="1202"/>
                      <a:pt x="771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4" y="1202"/>
                      <a:pt x="775" y="1202"/>
                      <a:pt x="776" y="1201"/>
                    </a:cubicBezTo>
                    <a:cubicBezTo>
                      <a:pt x="779" y="1199"/>
                      <a:pt x="780" y="1196"/>
                      <a:pt x="781" y="1192"/>
                    </a:cubicBezTo>
                    <a:cubicBezTo>
                      <a:pt x="784" y="1186"/>
                      <a:pt x="785" y="1177"/>
                      <a:pt x="787" y="1167"/>
                    </a:cubicBezTo>
                    <a:cubicBezTo>
                      <a:pt x="789" y="1152"/>
                      <a:pt x="791" y="1135"/>
                      <a:pt x="796" y="1121"/>
                    </a:cubicBezTo>
                    <a:cubicBezTo>
                      <a:pt x="799" y="1115"/>
                      <a:pt x="801" y="1109"/>
                      <a:pt x="805" y="1104"/>
                    </a:cubicBezTo>
                    <a:cubicBezTo>
                      <a:pt x="809" y="1100"/>
                      <a:pt x="813" y="1097"/>
                      <a:pt x="819" y="1096"/>
                    </a:cubicBezTo>
                    <a:cubicBezTo>
                      <a:pt x="824" y="1096"/>
                      <a:pt x="829" y="1095"/>
                      <a:pt x="834" y="1095"/>
                    </a:cubicBezTo>
                    <a:cubicBezTo>
                      <a:pt x="850" y="1095"/>
                      <a:pt x="864" y="1100"/>
                      <a:pt x="878" y="1114"/>
                    </a:cubicBezTo>
                    <a:cubicBezTo>
                      <a:pt x="891" y="1129"/>
                      <a:pt x="903" y="1153"/>
                      <a:pt x="914" y="1191"/>
                    </a:cubicBezTo>
                    <a:cubicBezTo>
                      <a:pt x="920" y="1213"/>
                      <a:pt x="925" y="1245"/>
                      <a:pt x="929" y="1281"/>
                    </a:cubicBezTo>
                    <a:cubicBezTo>
                      <a:pt x="936" y="1336"/>
                      <a:pt x="941" y="1402"/>
                      <a:pt x="951" y="1459"/>
                    </a:cubicBezTo>
                    <a:cubicBezTo>
                      <a:pt x="956" y="1488"/>
                      <a:pt x="962" y="1515"/>
                      <a:pt x="969" y="1538"/>
                    </a:cubicBezTo>
                    <a:cubicBezTo>
                      <a:pt x="976" y="1560"/>
                      <a:pt x="985" y="1579"/>
                      <a:pt x="996" y="1591"/>
                    </a:cubicBezTo>
                    <a:cubicBezTo>
                      <a:pt x="1022" y="1618"/>
                      <a:pt x="1055" y="1632"/>
                      <a:pt x="1080" y="1632"/>
                    </a:cubicBezTo>
                    <a:cubicBezTo>
                      <a:pt x="1089" y="1632"/>
                      <a:pt x="1097" y="1630"/>
                      <a:pt x="1103" y="1626"/>
                    </a:cubicBezTo>
                    <a:cubicBezTo>
                      <a:pt x="1109" y="1621"/>
                      <a:pt x="1112" y="1614"/>
                      <a:pt x="1112" y="1605"/>
                    </a:cubicBezTo>
                    <a:cubicBezTo>
                      <a:pt x="1112" y="1592"/>
                      <a:pt x="1105" y="1573"/>
                      <a:pt x="1087" y="1550"/>
                    </a:cubicBezTo>
                    <a:cubicBezTo>
                      <a:pt x="1052" y="1503"/>
                      <a:pt x="1036" y="1444"/>
                      <a:pt x="1026" y="1384"/>
                    </a:cubicBezTo>
                    <a:cubicBezTo>
                      <a:pt x="1015" y="1324"/>
                      <a:pt x="1010" y="1265"/>
                      <a:pt x="997" y="1217"/>
                    </a:cubicBezTo>
                    <a:cubicBezTo>
                      <a:pt x="986" y="1180"/>
                      <a:pt x="975" y="1153"/>
                      <a:pt x="966" y="1131"/>
                    </a:cubicBezTo>
                    <a:cubicBezTo>
                      <a:pt x="957" y="1109"/>
                      <a:pt x="950" y="1093"/>
                      <a:pt x="950" y="1081"/>
                    </a:cubicBezTo>
                    <a:cubicBezTo>
                      <a:pt x="950" y="1074"/>
                      <a:pt x="953" y="1068"/>
                      <a:pt x="958" y="1063"/>
                    </a:cubicBezTo>
                    <a:cubicBezTo>
                      <a:pt x="968" y="1053"/>
                      <a:pt x="974" y="1043"/>
                      <a:pt x="979" y="1036"/>
                    </a:cubicBezTo>
                    <a:cubicBezTo>
                      <a:pt x="981" y="1032"/>
                      <a:pt x="984" y="1029"/>
                      <a:pt x="986" y="1028"/>
                    </a:cubicBezTo>
                    <a:cubicBezTo>
                      <a:pt x="989" y="1026"/>
                      <a:pt x="991" y="1025"/>
                      <a:pt x="995" y="1025"/>
                    </a:cubicBezTo>
                    <a:cubicBezTo>
                      <a:pt x="999" y="1025"/>
                      <a:pt x="1004" y="1026"/>
                      <a:pt x="1010" y="1028"/>
                    </a:cubicBezTo>
                    <a:cubicBezTo>
                      <a:pt x="1027" y="1035"/>
                      <a:pt x="1036" y="1038"/>
                      <a:pt x="1043" y="1043"/>
                    </a:cubicBezTo>
                    <a:cubicBezTo>
                      <a:pt x="1050" y="1048"/>
                      <a:pt x="1055" y="1053"/>
                      <a:pt x="1063" y="1065"/>
                    </a:cubicBezTo>
                    <a:cubicBezTo>
                      <a:pt x="1069" y="1074"/>
                      <a:pt x="1073" y="1080"/>
                      <a:pt x="1078" y="1085"/>
                    </a:cubicBezTo>
                    <a:cubicBezTo>
                      <a:pt x="1080" y="1087"/>
                      <a:pt x="1082" y="1088"/>
                      <a:pt x="1084" y="1090"/>
                    </a:cubicBezTo>
                    <a:cubicBezTo>
                      <a:pt x="1087" y="1091"/>
                      <a:pt x="1089" y="1091"/>
                      <a:pt x="1091" y="1091"/>
                    </a:cubicBezTo>
                    <a:cubicBezTo>
                      <a:pt x="1095" y="1091"/>
                      <a:pt x="1099" y="1089"/>
                      <a:pt x="1102" y="1086"/>
                    </a:cubicBezTo>
                    <a:cubicBezTo>
                      <a:pt x="1105" y="1083"/>
                      <a:pt x="1106" y="1080"/>
                      <a:pt x="1106" y="1076"/>
                    </a:cubicBezTo>
                    <a:cubicBezTo>
                      <a:pt x="1106" y="1069"/>
                      <a:pt x="1102" y="1061"/>
                      <a:pt x="1096" y="1052"/>
                    </a:cubicBezTo>
                    <a:cubicBezTo>
                      <a:pt x="1090" y="1043"/>
                      <a:pt x="1081" y="1033"/>
                      <a:pt x="1072" y="1023"/>
                    </a:cubicBezTo>
                    <a:cubicBezTo>
                      <a:pt x="1063" y="1013"/>
                      <a:pt x="1054" y="1004"/>
                      <a:pt x="1046" y="996"/>
                    </a:cubicBezTo>
                    <a:cubicBezTo>
                      <a:pt x="1039" y="987"/>
                      <a:pt x="1035" y="978"/>
                      <a:pt x="1035" y="968"/>
                    </a:cubicBezTo>
                    <a:cubicBezTo>
                      <a:pt x="1035" y="964"/>
                      <a:pt x="1036" y="958"/>
                      <a:pt x="1039" y="952"/>
                    </a:cubicBezTo>
                    <a:cubicBezTo>
                      <a:pt x="1046" y="936"/>
                      <a:pt x="1050" y="918"/>
                      <a:pt x="1057" y="903"/>
                    </a:cubicBezTo>
                    <a:cubicBezTo>
                      <a:pt x="1063" y="887"/>
                      <a:pt x="1072" y="873"/>
                      <a:pt x="1087" y="866"/>
                    </a:cubicBezTo>
                    <a:cubicBezTo>
                      <a:pt x="1094" y="862"/>
                      <a:pt x="1108" y="859"/>
                      <a:pt x="1125" y="857"/>
                    </a:cubicBezTo>
                    <a:cubicBezTo>
                      <a:pt x="1143" y="854"/>
                      <a:pt x="1164" y="853"/>
                      <a:pt x="1188" y="853"/>
                    </a:cubicBezTo>
                    <a:cubicBezTo>
                      <a:pt x="1233" y="853"/>
                      <a:pt x="1287" y="858"/>
                      <a:pt x="1337" y="873"/>
                    </a:cubicBezTo>
                    <a:cubicBezTo>
                      <a:pt x="1389" y="889"/>
                      <a:pt x="1426" y="899"/>
                      <a:pt x="1453" y="908"/>
                    </a:cubicBezTo>
                    <a:cubicBezTo>
                      <a:pt x="1480" y="918"/>
                      <a:pt x="1497" y="927"/>
                      <a:pt x="1508" y="940"/>
                    </a:cubicBezTo>
                    <a:cubicBezTo>
                      <a:pt x="1516" y="949"/>
                      <a:pt x="1530" y="958"/>
                      <a:pt x="1546" y="964"/>
                    </a:cubicBezTo>
                    <a:cubicBezTo>
                      <a:pt x="1562" y="971"/>
                      <a:pt x="1581" y="976"/>
                      <a:pt x="1597" y="976"/>
                    </a:cubicBezTo>
                    <a:cubicBezTo>
                      <a:pt x="1606" y="976"/>
                      <a:pt x="1614" y="975"/>
                      <a:pt x="1621" y="971"/>
                    </a:cubicBezTo>
                    <a:cubicBezTo>
                      <a:pt x="1628" y="967"/>
                      <a:pt x="1633" y="961"/>
                      <a:pt x="1636" y="952"/>
                    </a:cubicBezTo>
                    <a:cubicBezTo>
                      <a:pt x="1637" y="947"/>
                      <a:pt x="1637" y="943"/>
                      <a:pt x="1637" y="939"/>
                    </a:cubicBezTo>
                    <a:cubicBezTo>
                      <a:pt x="1637" y="917"/>
                      <a:pt x="1624" y="894"/>
                      <a:pt x="1606" y="877"/>
                    </a:cubicBezTo>
                    <a:cubicBezTo>
                      <a:pt x="1587" y="859"/>
                      <a:pt x="1562" y="846"/>
                      <a:pt x="1538" y="843"/>
                    </a:cubicBezTo>
                    <a:cubicBezTo>
                      <a:pt x="1513" y="841"/>
                      <a:pt x="1492" y="830"/>
                      <a:pt x="1471" y="820"/>
                    </a:cubicBezTo>
                    <a:cubicBezTo>
                      <a:pt x="1450" y="810"/>
                      <a:pt x="1429" y="801"/>
                      <a:pt x="1408" y="801"/>
                    </a:cubicBezTo>
                    <a:cubicBezTo>
                      <a:pt x="1406" y="801"/>
                      <a:pt x="1404" y="801"/>
                      <a:pt x="1403" y="801"/>
                    </a:cubicBezTo>
                    <a:cubicBezTo>
                      <a:pt x="1400" y="802"/>
                      <a:pt x="1397" y="802"/>
                      <a:pt x="1395" y="802"/>
                    </a:cubicBezTo>
                    <a:cubicBezTo>
                      <a:pt x="1375" y="802"/>
                      <a:pt x="1357" y="797"/>
                      <a:pt x="1339" y="792"/>
                    </a:cubicBezTo>
                    <a:cubicBezTo>
                      <a:pt x="1320" y="787"/>
                      <a:pt x="1301" y="782"/>
                      <a:pt x="1280" y="782"/>
                    </a:cubicBezTo>
                    <a:cubicBezTo>
                      <a:pt x="1279" y="782"/>
                      <a:pt x="1278" y="782"/>
                      <a:pt x="1277" y="782"/>
                    </a:cubicBezTo>
                    <a:cubicBezTo>
                      <a:pt x="1274" y="782"/>
                      <a:pt x="1272" y="782"/>
                      <a:pt x="1269" y="782"/>
                    </a:cubicBezTo>
                    <a:cubicBezTo>
                      <a:pt x="1242" y="782"/>
                      <a:pt x="1195" y="780"/>
                      <a:pt x="1155" y="775"/>
                    </a:cubicBezTo>
                    <a:cubicBezTo>
                      <a:pt x="1136" y="772"/>
                      <a:pt x="1117" y="769"/>
                      <a:pt x="1104" y="764"/>
                    </a:cubicBezTo>
                    <a:cubicBezTo>
                      <a:pt x="1098" y="762"/>
                      <a:pt x="1092" y="759"/>
                      <a:pt x="1089" y="757"/>
                    </a:cubicBezTo>
                    <a:cubicBezTo>
                      <a:pt x="1087" y="756"/>
                      <a:pt x="1086" y="754"/>
                      <a:pt x="1085" y="753"/>
                    </a:cubicBezTo>
                    <a:cubicBezTo>
                      <a:pt x="1084" y="752"/>
                      <a:pt x="1084" y="751"/>
                      <a:pt x="1084" y="749"/>
                    </a:cubicBezTo>
                    <a:cubicBezTo>
                      <a:pt x="1084" y="748"/>
                      <a:pt x="1084" y="747"/>
                      <a:pt x="1085" y="746"/>
                    </a:cubicBezTo>
                    <a:cubicBezTo>
                      <a:pt x="1087" y="743"/>
                      <a:pt x="1091" y="741"/>
                      <a:pt x="1097" y="738"/>
                    </a:cubicBezTo>
                    <a:cubicBezTo>
                      <a:pt x="1107" y="734"/>
                      <a:pt x="1122" y="731"/>
                      <a:pt x="1139" y="727"/>
                    </a:cubicBezTo>
                    <a:cubicBezTo>
                      <a:pt x="1164" y="722"/>
                      <a:pt x="1192" y="717"/>
                      <a:pt x="1215" y="710"/>
                    </a:cubicBezTo>
                    <a:cubicBezTo>
                      <a:pt x="1226" y="707"/>
                      <a:pt x="1236" y="703"/>
                      <a:pt x="1243" y="698"/>
                    </a:cubicBezTo>
                    <a:cubicBezTo>
                      <a:pt x="1247" y="696"/>
                      <a:pt x="1250" y="694"/>
                      <a:pt x="1252" y="691"/>
                    </a:cubicBezTo>
                    <a:cubicBezTo>
                      <a:pt x="1254" y="688"/>
                      <a:pt x="1255" y="685"/>
                      <a:pt x="1255" y="682"/>
                    </a:cubicBezTo>
                    <a:cubicBezTo>
                      <a:pt x="1255" y="681"/>
                      <a:pt x="1255" y="680"/>
                      <a:pt x="1255" y="679"/>
                    </a:cubicBezTo>
                    <a:cubicBezTo>
                      <a:pt x="1254" y="676"/>
                      <a:pt x="1253" y="674"/>
                      <a:pt x="1252" y="672"/>
                    </a:cubicBezTo>
                    <a:cubicBezTo>
                      <a:pt x="1249" y="669"/>
                      <a:pt x="1246" y="667"/>
                      <a:pt x="1241" y="666"/>
                    </a:cubicBezTo>
                    <a:cubicBezTo>
                      <a:pt x="1237" y="665"/>
                      <a:pt x="1232" y="665"/>
                      <a:pt x="1227" y="665"/>
                    </a:cubicBezTo>
                    <a:cubicBezTo>
                      <a:pt x="1210" y="665"/>
                      <a:pt x="1189" y="669"/>
                      <a:pt x="1167" y="673"/>
                    </a:cubicBezTo>
                    <a:cubicBezTo>
                      <a:pt x="1145" y="677"/>
                      <a:pt x="1124" y="681"/>
                      <a:pt x="1108" y="681"/>
                    </a:cubicBezTo>
                    <a:cubicBezTo>
                      <a:pt x="1101" y="681"/>
                      <a:pt x="1095" y="680"/>
                      <a:pt x="1091" y="678"/>
                    </a:cubicBezTo>
                    <a:cubicBezTo>
                      <a:pt x="1089" y="677"/>
                      <a:pt x="1088" y="676"/>
                      <a:pt x="1087" y="675"/>
                    </a:cubicBezTo>
                    <a:cubicBezTo>
                      <a:pt x="1086" y="673"/>
                      <a:pt x="1085" y="671"/>
                      <a:pt x="1085" y="669"/>
                    </a:cubicBezTo>
                    <a:cubicBezTo>
                      <a:pt x="1085" y="668"/>
                      <a:pt x="1085" y="668"/>
                      <a:pt x="1085" y="668"/>
                    </a:cubicBezTo>
                    <a:cubicBezTo>
                      <a:pt x="1085" y="664"/>
                      <a:pt x="1087" y="659"/>
                      <a:pt x="1091" y="655"/>
                    </a:cubicBezTo>
                    <a:cubicBezTo>
                      <a:pt x="1098" y="647"/>
                      <a:pt x="1112" y="639"/>
                      <a:pt x="1128" y="631"/>
                    </a:cubicBezTo>
                    <a:cubicBezTo>
                      <a:pt x="1153" y="620"/>
                      <a:pt x="1184" y="608"/>
                      <a:pt x="1213" y="594"/>
                    </a:cubicBezTo>
                    <a:cubicBezTo>
                      <a:pt x="1241" y="580"/>
                      <a:pt x="1267" y="565"/>
                      <a:pt x="1279" y="544"/>
                    </a:cubicBezTo>
                    <a:cubicBezTo>
                      <a:pt x="1292" y="525"/>
                      <a:pt x="1301" y="511"/>
                      <a:pt x="1307" y="501"/>
                    </a:cubicBezTo>
                    <a:cubicBezTo>
                      <a:pt x="1313" y="490"/>
                      <a:pt x="1316" y="484"/>
                      <a:pt x="1316" y="478"/>
                    </a:cubicBezTo>
                    <a:cubicBezTo>
                      <a:pt x="1316" y="476"/>
                      <a:pt x="1315" y="473"/>
                      <a:pt x="1314" y="471"/>
                    </a:cubicBezTo>
                    <a:cubicBezTo>
                      <a:pt x="1312" y="469"/>
                      <a:pt x="1310" y="467"/>
                      <a:pt x="1307" y="465"/>
                    </a:cubicBezTo>
                    <a:cubicBezTo>
                      <a:pt x="1304" y="462"/>
                      <a:pt x="1300" y="461"/>
                      <a:pt x="1296" y="461"/>
                    </a:cubicBezTo>
                    <a:cubicBezTo>
                      <a:pt x="1287" y="461"/>
                      <a:pt x="1276" y="466"/>
                      <a:pt x="1266" y="474"/>
                    </a:cubicBezTo>
                    <a:cubicBezTo>
                      <a:pt x="1257" y="482"/>
                      <a:pt x="1247" y="492"/>
                      <a:pt x="1240" y="503"/>
                    </a:cubicBezTo>
                    <a:cubicBezTo>
                      <a:pt x="1224" y="529"/>
                      <a:pt x="1191" y="549"/>
                      <a:pt x="1166" y="556"/>
                    </a:cubicBezTo>
                    <a:cubicBezTo>
                      <a:pt x="1154" y="560"/>
                      <a:pt x="1137" y="567"/>
                      <a:pt x="1121" y="573"/>
                    </a:cubicBezTo>
                    <a:cubicBezTo>
                      <a:pt x="1105" y="580"/>
                      <a:pt x="1091" y="587"/>
                      <a:pt x="1084" y="592"/>
                    </a:cubicBezTo>
                    <a:cubicBezTo>
                      <a:pt x="1079" y="595"/>
                      <a:pt x="1074" y="599"/>
                      <a:pt x="1067" y="602"/>
                    </a:cubicBezTo>
                    <a:cubicBezTo>
                      <a:pt x="1061" y="606"/>
                      <a:pt x="1054" y="608"/>
                      <a:pt x="1048" y="608"/>
                    </a:cubicBezTo>
                    <a:cubicBezTo>
                      <a:pt x="1044" y="608"/>
                      <a:pt x="1040" y="607"/>
                      <a:pt x="1036" y="605"/>
                    </a:cubicBezTo>
                    <a:cubicBezTo>
                      <a:pt x="1032" y="603"/>
                      <a:pt x="1029" y="599"/>
                      <a:pt x="1026" y="592"/>
                    </a:cubicBezTo>
                    <a:cubicBezTo>
                      <a:pt x="1024" y="588"/>
                      <a:pt x="1023" y="584"/>
                      <a:pt x="1023" y="579"/>
                    </a:cubicBezTo>
                    <a:cubicBezTo>
                      <a:pt x="1022" y="563"/>
                      <a:pt x="1034" y="542"/>
                      <a:pt x="1052" y="520"/>
                    </a:cubicBezTo>
                    <a:cubicBezTo>
                      <a:pt x="1071" y="497"/>
                      <a:pt x="1097" y="472"/>
                      <a:pt x="1125" y="447"/>
                    </a:cubicBezTo>
                    <a:cubicBezTo>
                      <a:pt x="1191" y="389"/>
                      <a:pt x="1234" y="335"/>
                      <a:pt x="1268" y="295"/>
                    </a:cubicBezTo>
                    <a:cubicBezTo>
                      <a:pt x="1282" y="278"/>
                      <a:pt x="1308" y="252"/>
                      <a:pt x="1331" y="225"/>
                    </a:cubicBezTo>
                    <a:cubicBezTo>
                      <a:pt x="1342" y="211"/>
                      <a:pt x="1353" y="196"/>
                      <a:pt x="1361" y="183"/>
                    </a:cubicBezTo>
                    <a:cubicBezTo>
                      <a:pt x="1368" y="169"/>
                      <a:pt x="1373" y="156"/>
                      <a:pt x="1373" y="144"/>
                    </a:cubicBezTo>
                    <a:cubicBezTo>
                      <a:pt x="1373" y="134"/>
                      <a:pt x="1369" y="125"/>
                      <a:pt x="1360" y="118"/>
                    </a:cubicBezTo>
                    <a:cubicBezTo>
                      <a:pt x="1354" y="113"/>
                      <a:pt x="1347" y="111"/>
                      <a:pt x="1340" y="111"/>
                    </a:cubicBezTo>
                    <a:cubicBezTo>
                      <a:pt x="1327" y="111"/>
                      <a:pt x="1313" y="118"/>
                      <a:pt x="1299" y="129"/>
                    </a:cubicBezTo>
                    <a:cubicBezTo>
                      <a:pt x="1279" y="146"/>
                      <a:pt x="1257" y="171"/>
                      <a:pt x="1239" y="195"/>
                    </a:cubicBezTo>
                    <a:cubicBezTo>
                      <a:pt x="1220" y="220"/>
                      <a:pt x="1204" y="244"/>
                      <a:pt x="1194" y="257"/>
                    </a:cubicBezTo>
                    <a:cubicBezTo>
                      <a:pt x="1179" y="278"/>
                      <a:pt x="1161" y="302"/>
                      <a:pt x="1143" y="324"/>
                    </a:cubicBezTo>
                    <a:cubicBezTo>
                      <a:pt x="1125" y="346"/>
                      <a:pt x="1106" y="366"/>
                      <a:pt x="1091" y="376"/>
                    </a:cubicBezTo>
                    <a:cubicBezTo>
                      <a:pt x="1083" y="381"/>
                      <a:pt x="1072" y="391"/>
                      <a:pt x="1060" y="404"/>
                    </a:cubicBezTo>
                    <a:cubicBezTo>
                      <a:pt x="1041" y="423"/>
                      <a:pt x="1019" y="448"/>
                      <a:pt x="998" y="468"/>
                    </a:cubicBezTo>
                    <a:cubicBezTo>
                      <a:pt x="988" y="478"/>
                      <a:pt x="978" y="487"/>
                      <a:pt x="970" y="493"/>
                    </a:cubicBezTo>
                    <a:cubicBezTo>
                      <a:pt x="966" y="497"/>
                      <a:pt x="962" y="499"/>
                      <a:pt x="959" y="501"/>
                    </a:cubicBezTo>
                    <a:cubicBezTo>
                      <a:pt x="955" y="502"/>
                      <a:pt x="952" y="503"/>
                      <a:pt x="950" y="503"/>
                    </a:cubicBezTo>
                    <a:cubicBezTo>
                      <a:pt x="948" y="503"/>
                      <a:pt x="947" y="503"/>
                      <a:pt x="946" y="502"/>
                    </a:cubicBezTo>
                    <a:cubicBezTo>
                      <a:pt x="945" y="500"/>
                      <a:pt x="944" y="498"/>
                      <a:pt x="944" y="495"/>
                    </a:cubicBezTo>
                    <a:cubicBezTo>
                      <a:pt x="944" y="489"/>
                      <a:pt x="947" y="479"/>
                      <a:pt x="952" y="469"/>
                    </a:cubicBezTo>
                    <a:cubicBezTo>
                      <a:pt x="959" y="453"/>
                      <a:pt x="970" y="434"/>
                      <a:pt x="980" y="416"/>
                    </a:cubicBezTo>
                    <a:cubicBezTo>
                      <a:pt x="984" y="407"/>
                      <a:pt x="988" y="399"/>
                      <a:pt x="991" y="391"/>
                    </a:cubicBezTo>
                    <a:cubicBezTo>
                      <a:pt x="995" y="383"/>
                      <a:pt x="996" y="376"/>
                      <a:pt x="996" y="370"/>
                    </a:cubicBezTo>
                    <a:cubicBezTo>
                      <a:pt x="996" y="367"/>
                      <a:pt x="996" y="365"/>
                      <a:pt x="995" y="362"/>
                    </a:cubicBezTo>
                    <a:cubicBezTo>
                      <a:pt x="994" y="360"/>
                      <a:pt x="993" y="358"/>
                      <a:pt x="991" y="357"/>
                    </a:cubicBezTo>
                    <a:cubicBezTo>
                      <a:pt x="989" y="355"/>
                      <a:pt x="987" y="354"/>
                      <a:pt x="985" y="354"/>
                    </a:cubicBezTo>
                    <a:cubicBezTo>
                      <a:pt x="981" y="354"/>
                      <a:pt x="977" y="357"/>
                      <a:pt x="973" y="360"/>
                    </a:cubicBezTo>
                    <a:cubicBezTo>
                      <a:pt x="966" y="366"/>
                      <a:pt x="958" y="375"/>
                      <a:pt x="950" y="386"/>
                    </a:cubicBezTo>
                    <a:cubicBezTo>
                      <a:pt x="938" y="403"/>
                      <a:pt x="925" y="424"/>
                      <a:pt x="911" y="440"/>
                    </a:cubicBezTo>
                    <a:cubicBezTo>
                      <a:pt x="904" y="449"/>
                      <a:pt x="897" y="456"/>
                      <a:pt x="890" y="461"/>
                    </a:cubicBezTo>
                    <a:cubicBezTo>
                      <a:pt x="882" y="466"/>
                      <a:pt x="875" y="469"/>
                      <a:pt x="868" y="469"/>
                    </a:cubicBezTo>
                    <a:cubicBezTo>
                      <a:pt x="865" y="469"/>
                      <a:pt x="863" y="468"/>
                      <a:pt x="860" y="467"/>
                    </a:cubicBezTo>
                    <a:cubicBezTo>
                      <a:pt x="834" y="459"/>
                      <a:pt x="813" y="453"/>
                      <a:pt x="796" y="439"/>
                    </a:cubicBezTo>
                    <a:cubicBezTo>
                      <a:pt x="778" y="425"/>
                      <a:pt x="762" y="402"/>
                      <a:pt x="746" y="361"/>
                    </a:cubicBezTo>
                    <a:cubicBezTo>
                      <a:pt x="733" y="328"/>
                      <a:pt x="717" y="297"/>
                      <a:pt x="704" y="267"/>
                    </a:cubicBezTo>
                    <a:cubicBezTo>
                      <a:pt x="691" y="238"/>
                      <a:pt x="682" y="210"/>
                      <a:pt x="682" y="186"/>
                    </a:cubicBezTo>
                    <a:cubicBezTo>
                      <a:pt x="682" y="171"/>
                      <a:pt x="685" y="158"/>
                      <a:pt x="692" y="146"/>
                    </a:cubicBezTo>
                    <a:cubicBezTo>
                      <a:pt x="706" y="125"/>
                      <a:pt x="724" y="105"/>
                      <a:pt x="738" y="86"/>
                    </a:cubicBezTo>
                    <a:cubicBezTo>
                      <a:pt x="752" y="67"/>
                      <a:pt x="763" y="48"/>
                      <a:pt x="763" y="31"/>
                    </a:cubicBezTo>
                    <a:cubicBezTo>
                      <a:pt x="763" y="22"/>
                      <a:pt x="760" y="13"/>
                      <a:pt x="752" y="5"/>
                    </a:cubicBezTo>
                    <a:cubicBezTo>
                      <a:pt x="750" y="6"/>
                      <a:pt x="750" y="6"/>
                      <a:pt x="750" y="6"/>
                    </a:cubicBezTo>
                    <a:cubicBezTo>
                      <a:pt x="749" y="7"/>
                      <a:pt x="749" y="7"/>
                      <a:pt x="749" y="7"/>
                    </a:cubicBezTo>
                    <a:cubicBezTo>
                      <a:pt x="756" y="15"/>
                      <a:pt x="759" y="23"/>
                      <a:pt x="759" y="31"/>
                    </a:cubicBezTo>
                    <a:cubicBezTo>
                      <a:pt x="759" y="47"/>
                      <a:pt x="749" y="64"/>
                      <a:pt x="735" y="83"/>
                    </a:cubicBezTo>
                    <a:cubicBezTo>
                      <a:pt x="721" y="102"/>
                      <a:pt x="703" y="123"/>
                      <a:pt x="689" y="144"/>
                    </a:cubicBezTo>
                    <a:cubicBezTo>
                      <a:pt x="681" y="157"/>
                      <a:pt x="678" y="171"/>
                      <a:pt x="678" y="186"/>
                    </a:cubicBezTo>
                    <a:cubicBezTo>
                      <a:pt x="678" y="211"/>
                      <a:pt x="687" y="239"/>
                      <a:pt x="700" y="269"/>
                    </a:cubicBezTo>
                    <a:cubicBezTo>
                      <a:pt x="713" y="299"/>
                      <a:pt x="729" y="330"/>
                      <a:pt x="742" y="362"/>
                    </a:cubicBezTo>
                    <a:cubicBezTo>
                      <a:pt x="759" y="404"/>
                      <a:pt x="774" y="427"/>
                      <a:pt x="793" y="442"/>
                    </a:cubicBezTo>
                    <a:cubicBezTo>
                      <a:pt x="812" y="457"/>
                      <a:pt x="833" y="463"/>
                      <a:pt x="859" y="471"/>
                    </a:cubicBezTo>
                    <a:cubicBezTo>
                      <a:pt x="862" y="472"/>
                      <a:pt x="865" y="473"/>
                      <a:pt x="868" y="473"/>
                    </a:cubicBezTo>
                    <a:cubicBezTo>
                      <a:pt x="881" y="473"/>
                      <a:pt x="892" y="465"/>
                      <a:pt x="904" y="454"/>
                    </a:cubicBezTo>
                    <a:cubicBezTo>
                      <a:pt x="921" y="438"/>
                      <a:pt x="936" y="414"/>
                      <a:pt x="950" y="394"/>
                    </a:cubicBezTo>
                    <a:cubicBezTo>
                      <a:pt x="957" y="384"/>
                      <a:pt x="964" y="375"/>
                      <a:pt x="970" y="368"/>
                    </a:cubicBezTo>
                    <a:cubicBezTo>
                      <a:pt x="973" y="365"/>
                      <a:pt x="975" y="363"/>
                      <a:pt x="978" y="361"/>
                    </a:cubicBezTo>
                    <a:cubicBezTo>
                      <a:pt x="980" y="359"/>
                      <a:pt x="983" y="358"/>
                      <a:pt x="985" y="358"/>
                    </a:cubicBezTo>
                    <a:cubicBezTo>
                      <a:pt x="986" y="358"/>
                      <a:pt x="987" y="359"/>
                      <a:pt x="989" y="360"/>
                    </a:cubicBezTo>
                    <a:cubicBezTo>
                      <a:pt x="990" y="361"/>
                      <a:pt x="991" y="362"/>
                      <a:pt x="992" y="364"/>
                    </a:cubicBezTo>
                    <a:cubicBezTo>
                      <a:pt x="992" y="365"/>
                      <a:pt x="992" y="367"/>
                      <a:pt x="992" y="370"/>
                    </a:cubicBezTo>
                    <a:cubicBezTo>
                      <a:pt x="992" y="377"/>
                      <a:pt x="989" y="386"/>
                      <a:pt x="984" y="397"/>
                    </a:cubicBezTo>
                    <a:cubicBezTo>
                      <a:pt x="977" y="414"/>
                      <a:pt x="966" y="433"/>
                      <a:pt x="957" y="450"/>
                    </a:cubicBezTo>
                    <a:cubicBezTo>
                      <a:pt x="952" y="459"/>
                      <a:pt x="948" y="467"/>
                      <a:pt x="945" y="475"/>
                    </a:cubicBezTo>
                    <a:cubicBezTo>
                      <a:pt x="942" y="483"/>
                      <a:pt x="940" y="489"/>
                      <a:pt x="940" y="495"/>
                    </a:cubicBezTo>
                    <a:cubicBezTo>
                      <a:pt x="940" y="499"/>
                      <a:pt x="941" y="502"/>
                      <a:pt x="943" y="505"/>
                    </a:cubicBezTo>
                    <a:cubicBezTo>
                      <a:pt x="945" y="507"/>
                      <a:pt x="948" y="507"/>
                      <a:pt x="950" y="507"/>
                    </a:cubicBezTo>
                    <a:cubicBezTo>
                      <a:pt x="954" y="507"/>
                      <a:pt x="959" y="505"/>
                      <a:pt x="964" y="502"/>
                    </a:cubicBezTo>
                    <a:cubicBezTo>
                      <a:pt x="973" y="497"/>
                      <a:pt x="984" y="487"/>
                      <a:pt x="996" y="476"/>
                    </a:cubicBezTo>
                    <a:cubicBezTo>
                      <a:pt x="1014" y="459"/>
                      <a:pt x="1033" y="438"/>
                      <a:pt x="1050" y="419"/>
                    </a:cubicBezTo>
                    <a:cubicBezTo>
                      <a:pt x="1059" y="410"/>
                      <a:pt x="1067" y="401"/>
                      <a:pt x="1075" y="394"/>
                    </a:cubicBezTo>
                    <a:cubicBezTo>
                      <a:pt x="1082" y="387"/>
                      <a:pt x="1088" y="382"/>
                      <a:pt x="1093" y="379"/>
                    </a:cubicBezTo>
                    <a:cubicBezTo>
                      <a:pt x="1109" y="369"/>
                      <a:pt x="1128" y="349"/>
                      <a:pt x="1146" y="327"/>
                    </a:cubicBezTo>
                    <a:cubicBezTo>
                      <a:pt x="1164" y="305"/>
                      <a:pt x="1182" y="280"/>
                      <a:pt x="1197" y="260"/>
                    </a:cubicBezTo>
                    <a:cubicBezTo>
                      <a:pt x="1211" y="241"/>
                      <a:pt x="1234" y="205"/>
                      <a:pt x="1261" y="173"/>
                    </a:cubicBezTo>
                    <a:cubicBezTo>
                      <a:pt x="1274" y="158"/>
                      <a:pt x="1288" y="143"/>
                      <a:pt x="1302" y="132"/>
                    </a:cubicBezTo>
                    <a:cubicBezTo>
                      <a:pt x="1316" y="122"/>
                      <a:pt x="1329" y="115"/>
                      <a:pt x="1340" y="115"/>
                    </a:cubicBezTo>
                    <a:cubicBezTo>
                      <a:pt x="1347" y="115"/>
                      <a:pt x="1352" y="117"/>
                      <a:pt x="1358" y="121"/>
                    </a:cubicBezTo>
                    <a:cubicBezTo>
                      <a:pt x="1366" y="127"/>
                      <a:pt x="1369" y="135"/>
                      <a:pt x="1369" y="144"/>
                    </a:cubicBezTo>
                    <a:cubicBezTo>
                      <a:pt x="1369" y="155"/>
                      <a:pt x="1365" y="167"/>
                      <a:pt x="1357" y="181"/>
                    </a:cubicBezTo>
                    <a:cubicBezTo>
                      <a:pt x="1346" y="201"/>
                      <a:pt x="1328" y="223"/>
                      <a:pt x="1311" y="242"/>
                    </a:cubicBezTo>
                    <a:cubicBezTo>
                      <a:pt x="1293" y="262"/>
                      <a:pt x="1276" y="280"/>
                      <a:pt x="1265" y="292"/>
                    </a:cubicBezTo>
                    <a:cubicBezTo>
                      <a:pt x="1231" y="332"/>
                      <a:pt x="1188" y="386"/>
                      <a:pt x="1122" y="444"/>
                    </a:cubicBezTo>
                    <a:cubicBezTo>
                      <a:pt x="1094" y="469"/>
                      <a:pt x="1068" y="494"/>
                      <a:pt x="1049" y="517"/>
                    </a:cubicBezTo>
                    <a:cubicBezTo>
                      <a:pt x="1030" y="540"/>
                      <a:pt x="1019" y="561"/>
                      <a:pt x="1019" y="579"/>
                    </a:cubicBezTo>
                    <a:cubicBezTo>
                      <a:pt x="1019" y="584"/>
                      <a:pt x="1020" y="590"/>
                      <a:pt x="1022" y="594"/>
                    </a:cubicBezTo>
                    <a:cubicBezTo>
                      <a:pt x="1025" y="601"/>
                      <a:pt x="1029" y="605"/>
                      <a:pt x="1034" y="608"/>
                    </a:cubicBezTo>
                    <a:cubicBezTo>
                      <a:pt x="1038" y="611"/>
                      <a:pt x="1043" y="612"/>
                      <a:pt x="1048" y="612"/>
                    </a:cubicBezTo>
                    <a:cubicBezTo>
                      <a:pt x="1055" y="612"/>
                      <a:pt x="1063" y="610"/>
                      <a:pt x="1069" y="606"/>
                    </a:cubicBezTo>
                    <a:cubicBezTo>
                      <a:pt x="1076" y="602"/>
                      <a:pt x="1082" y="598"/>
                      <a:pt x="1086" y="595"/>
                    </a:cubicBezTo>
                    <a:cubicBezTo>
                      <a:pt x="1093" y="590"/>
                      <a:pt x="1107" y="583"/>
                      <a:pt x="1122" y="577"/>
                    </a:cubicBezTo>
                    <a:cubicBezTo>
                      <a:pt x="1138" y="570"/>
                      <a:pt x="1155" y="564"/>
                      <a:pt x="1167" y="560"/>
                    </a:cubicBezTo>
                    <a:cubicBezTo>
                      <a:pt x="1193" y="552"/>
                      <a:pt x="1226" y="532"/>
                      <a:pt x="1243" y="505"/>
                    </a:cubicBezTo>
                    <a:cubicBezTo>
                      <a:pt x="1250" y="495"/>
                      <a:pt x="1259" y="485"/>
                      <a:pt x="1269" y="477"/>
                    </a:cubicBezTo>
                    <a:cubicBezTo>
                      <a:pt x="1278" y="470"/>
                      <a:pt x="1288" y="465"/>
                      <a:pt x="1296" y="465"/>
                    </a:cubicBezTo>
                    <a:cubicBezTo>
                      <a:pt x="1299" y="465"/>
                      <a:pt x="1302" y="466"/>
                      <a:pt x="1305" y="468"/>
                    </a:cubicBezTo>
                    <a:cubicBezTo>
                      <a:pt x="1307" y="470"/>
                      <a:pt x="1309" y="472"/>
                      <a:pt x="1310" y="473"/>
                    </a:cubicBezTo>
                    <a:cubicBezTo>
                      <a:pt x="1312" y="475"/>
                      <a:pt x="1312" y="476"/>
                      <a:pt x="1312" y="478"/>
                    </a:cubicBezTo>
                    <a:cubicBezTo>
                      <a:pt x="1312" y="482"/>
                      <a:pt x="1310" y="489"/>
                      <a:pt x="1304" y="499"/>
                    </a:cubicBezTo>
                    <a:cubicBezTo>
                      <a:pt x="1298" y="509"/>
                      <a:pt x="1289" y="522"/>
                      <a:pt x="1276" y="542"/>
                    </a:cubicBezTo>
                    <a:cubicBezTo>
                      <a:pt x="1267" y="557"/>
                      <a:pt x="1250" y="569"/>
                      <a:pt x="1230" y="580"/>
                    </a:cubicBezTo>
                    <a:cubicBezTo>
                      <a:pt x="1201" y="597"/>
                      <a:pt x="1163" y="611"/>
                      <a:pt x="1134" y="624"/>
                    </a:cubicBezTo>
                    <a:cubicBezTo>
                      <a:pt x="1119" y="631"/>
                      <a:pt x="1106" y="638"/>
                      <a:pt x="1096" y="645"/>
                    </a:cubicBezTo>
                    <a:cubicBezTo>
                      <a:pt x="1092" y="648"/>
                      <a:pt x="1088" y="652"/>
                      <a:pt x="1085" y="656"/>
                    </a:cubicBezTo>
                    <a:cubicBezTo>
                      <a:pt x="1082" y="660"/>
                      <a:pt x="1081" y="664"/>
                      <a:pt x="1081" y="668"/>
                    </a:cubicBezTo>
                    <a:cubicBezTo>
                      <a:pt x="1081" y="669"/>
                      <a:pt x="1081" y="669"/>
                      <a:pt x="1081" y="669"/>
                    </a:cubicBezTo>
                    <a:cubicBezTo>
                      <a:pt x="1081" y="672"/>
                      <a:pt x="1082" y="675"/>
                      <a:pt x="1083" y="677"/>
                    </a:cubicBezTo>
                    <a:cubicBezTo>
                      <a:pt x="1086" y="680"/>
                      <a:pt x="1089" y="682"/>
                      <a:pt x="1093" y="683"/>
                    </a:cubicBezTo>
                    <a:cubicBezTo>
                      <a:pt x="1098" y="685"/>
                      <a:pt x="1103" y="685"/>
                      <a:pt x="1108" y="685"/>
                    </a:cubicBezTo>
                    <a:cubicBezTo>
                      <a:pt x="1125" y="685"/>
                      <a:pt x="1146" y="681"/>
                      <a:pt x="1168" y="677"/>
                    </a:cubicBezTo>
                    <a:cubicBezTo>
                      <a:pt x="1189" y="673"/>
                      <a:pt x="1211" y="669"/>
                      <a:pt x="1227" y="669"/>
                    </a:cubicBezTo>
                    <a:cubicBezTo>
                      <a:pt x="1234" y="669"/>
                      <a:pt x="1240" y="670"/>
                      <a:pt x="1244" y="671"/>
                    </a:cubicBezTo>
                    <a:cubicBezTo>
                      <a:pt x="1246" y="672"/>
                      <a:pt x="1247" y="673"/>
                      <a:pt x="1249" y="675"/>
                    </a:cubicBezTo>
                    <a:cubicBezTo>
                      <a:pt x="1250" y="676"/>
                      <a:pt x="1250" y="678"/>
                      <a:pt x="1251" y="680"/>
                    </a:cubicBezTo>
                    <a:cubicBezTo>
                      <a:pt x="1251" y="680"/>
                      <a:pt x="1251" y="681"/>
                      <a:pt x="1251" y="682"/>
                    </a:cubicBezTo>
                    <a:cubicBezTo>
                      <a:pt x="1251" y="686"/>
                      <a:pt x="1249" y="689"/>
                      <a:pt x="1244" y="693"/>
                    </a:cubicBezTo>
                    <a:cubicBezTo>
                      <a:pt x="1237" y="699"/>
                      <a:pt x="1222" y="704"/>
                      <a:pt x="1206" y="709"/>
                    </a:cubicBezTo>
                    <a:cubicBezTo>
                      <a:pt x="1181" y="715"/>
                      <a:pt x="1149" y="721"/>
                      <a:pt x="1125" y="726"/>
                    </a:cubicBezTo>
                    <a:cubicBezTo>
                      <a:pt x="1112" y="729"/>
                      <a:pt x="1101" y="732"/>
                      <a:pt x="1093" y="736"/>
                    </a:cubicBezTo>
                    <a:cubicBezTo>
                      <a:pt x="1089" y="738"/>
                      <a:pt x="1086" y="739"/>
                      <a:pt x="1084" y="742"/>
                    </a:cubicBezTo>
                    <a:cubicBezTo>
                      <a:pt x="1081" y="744"/>
                      <a:pt x="1080" y="746"/>
                      <a:pt x="1080" y="749"/>
                    </a:cubicBezTo>
                    <a:cubicBezTo>
                      <a:pt x="1080" y="751"/>
                      <a:pt x="1080" y="753"/>
                      <a:pt x="1082" y="755"/>
                    </a:cubicBezTo>
                    <a:cubicBezTo>
                      <a:pt x="1084" y="759"/>
                      <a:pt x="1088" y="761"/>
                      <a:pt x="1093" y="764"/>
                    </a:cubicBezTo>
                    <a:cubicBezTo>
                      <a:pt x="1101" y="768"/>
                      <a:pt x="1114" y="772"/>
                      <a:pt x="1129" y="774"/>
                    </a:cubicBezTo>
                    <a:cubicBezTo>
                      <a:pt x="1172" y="783"/>
                      <a:pt x="1236" y="786"/>
                      <a:pt x="1269" y="786"/>
                    </a:cubicBezTo>
                    <a:cubicBezTo>
                      <a:pt x="1272" y="786"/>
                      <a:pt x="1274" y="786"/>
                      <a:pt x="1277" y="786"/>
                    </a:cubicBezTo>
                    <a:cubicBezTo>
                      <a:pt x="1278" y="786"/>
                      <a:pt x="1279" y="786"/>
                      <a:pt x="1280" y="786"/>
                    </a:cubicBezTo>
                    <a:cubicBezTo>
                      <a:pt x="1300" y="786"/>
                      <a:pt x="1319" y="791"/>
                      <a:pt x="1338" y="796"/>
                    </a:cubicBezTo>
                    <a:cubicBezTo>
                      <a:pt x="1356" y="801"/>
                      <a:pt x="1375" y="806"/>
                      <a:pt x="1395" y="806"/>
                    </a:cubicBezTo>
                    <a:cubicBezTo>
                      <a:pt x="1397" y="806"/>
                      <a:pt x="1400" y="806"/>
                      <a:pt x="1403" y="805"/>
                    </a:cubicBezTo>
                    <a:cubicBezTo>
                      <a:pt x="1405" y="805"/>
                      <a:pt x="1406" y="805"/>
                      <a:pt x="1408" y="805"/>
                    </a:cubicBezTo>
                    <a:cubicBezTo>
                      <a:pt x="1428" y="805"/>
                      <a:pt x="1448" y="814"/>
                      <a:pt x="1469" y="824"/>
                    </a:cubicBezTo>
                    <a:cubicBezTo>
                      <a:pt x="1490" y="834"/>
                      <a:pt x="1512" y="844"/>
                      <a:pt x="1538" y="847"/>
                    </a:cubicBezTo>
                    <a:cubicBezTo>
                      <a:pt x="1561" y="850"/>
                      <a:pt x="1585" y="863"/>
                      <a:pt x="1603" y="880"/>
                    </a:cubicBezTo>
                    <a:cubicBezTo>
                      <a:pt x="1621" y="897"/>
                      <a:pt x="1633" y="918"/>
                      <a:pt x="1633" y="939"/>
                    </a:cubicBezTo>
                    <a:cubicBezTo>
                      <a:pt x="1633" y="943"/>
                      <a:pt x="1633" y="947"/>
                      <a:pt x="1632" y="951"/>
                    </a:cubicBezTo>
                    <a:cubicBezTo>
                      <a:pt x="1630" y="959"/>
                      <a:pt x="1625" y="964"/>
                      <a:pt x="1619" y="967"/>
                    </a:cubicBezTo>
                    <a:cubicBezTo>
                      <a:pt x="1613" y="971"/>
                      <a:pt x="1605" y="972"/>
                      <a:pt x="1597" y="972"/>
                    </a:cubicBezTo>
                    <a:cubicBezTo>
                      <a:pt x="1581" y="972"/>
                      <a:pt x="1564" y="968"/>
                      <a:pt x="1548" y="961"/>
                    </a:cubicBezTo>
                    <a:cubicBezTo>
                      <a:pt x="1532" y="954"/>
                      <a:pt x="1518" y="945"/>
                      <a:pt x="1511" y="937"/>
                    </a:cubicBezTo>
                    <a:cubicBezTo>
                      <a:pt x="1499" y="923"/>
                      <a:pt x="1482" y="914"/>
                      <a:pt x="1454" y="904"/>
                    </a:cubicBezTo>
                    <a:cubicBezTo>
                      <a:pt x="1427" y="895"/>
                      <a:pt x="1390" y="885"/>
                      <a:pt x="1338" y="869"/>
                    </a:cubicBezTo>
                    <a:cubicBezTo>
                      <a:pt x="1288" y="854"/>
                      <a:pt x="1234" y="849"/>
                      <a:pt x="1188" y="849"/>
                    </a:cubicBezTo>
                    <a:cubicBezTo>
                      <a:pt x="1164" y="849"/>
                      <a:pt x="1142" y="850"/>
                      <a:pt x="1125" y="853"/>
                    </a:cubicBezTo>
                    <a:cubicBezTo>
                      <a:pt x="1107" y="855"/>
                      <a:pt x="1093" y="859"/>
                      <a:pt x="1085" y="863"/>
                    </a:cubicBezTo>
                    <a:cubicBezTo>
                      <a:pt x="1069" y="870"/>
                      <a:pt x="1060" y="885"/>
                      <a:pt x="1053" y="901"/>
                    </a:cubicBezTo>
                    <a:cubicBezTo>
                      <a:pt x="1046" y="917"/>
                      <a:pt x="1042" y="935"/>
                      <a:pt x="1035" y="951"/>
                    </a:cubicBezTo>
                    <a:cubicBezTo>
                      <a:pt x="1032" y="957"/>
                      <a:pt x="1031" y="963"/>
                      <a:pt x="1031" y="968"/>
                    </a:cubicBezTo>
                    <a:cubicBezTo>
                      <a:pt x="1031" y="980"/>
                      <a:pt x="1036" y="989"/>
                      <a:pt x="1043" y="998"/>
                    </a:cubicBezTo>
                    <a:cubicBezTo>
                      <a:pt x="1051" y="1007"/>
                      <a:pt x="1060" y="1016"/>
                      <a:pt x="1069" y="1026"/>
                    </a:cubicBezTo>
                    <a:cubicBezTo>
                      <a:pt x="1078" y="1036"/>
                      <a:pt x="1087" y="1045"/>
                      <a:pt x="1093" y="1054"/>
                    </a:cubicBezTo>
                    <a:cubicBezTo>
                      <a:pt x="1099" y="1063"/>
                      <a:pt x="1102" y="1070"/>
                      <a:pt x="1102" y="1076"/>
                    </a:cubicBezTo>
                    <a:cubicBezTo>
                      <a:pt x="1102" y="1079"/>
                      <a:pt x="1101" y="1081"/>
                      <a:pt x="1099" y="1083"/>
                    </a:cubicBezTo>
                    <a:cubicBezTo>
                      <a:pt x="1096" y="1086"/>
                      <a:pt x="1093" y="1087"/>
                      <a:pt x="1091" y="1087"/>
                    </a:cubicBezTo>
                    <a:cubicBezTo>
                      <a:pt x="1089" y="1087"/>
                      <a:pt x="1088" y="1087"/>
                      <a:pt x="1086" y="1086"/>
                    </a:cubicBezTo>
                    <a:cubicBezTo>
                      <a:pt x="1081" y="1083"/>
                      <a:pt x="1075" y="1076"/>
                      <a:pt x="1066" y="1063"/>
                    </a:cubicBezTo>
                    <a:cubicBezTo>
                      <a:pt x="1058" y="1051"/>
                      <a:pt x="1053" y="1045"/>
                      <a:pt x="1045" y="1040"/>
                    </a:cubicBezTo>
                    <a:cubicBezTo>
                      <a:pt x="1038" y="1034"/>
                      <a:pt x="1028" y="1031"/>
                      <a:pt x="1012" y="1024"/>
                    </a:cubicBezTo>
                    <a:cubicBezTo>
                      <a:pt x="1005" y="1022"/>
                      <a:pt x="1000" y="1021"/>
                      <a:pt x="995" y="1021"/>
                    </a:cubicBezTo>
                    <a:cubicBezTo>
                      <a:pt x="991" y="1021"/>
                      <a:pt x="987" y="1022"/>
                      <a:pt x="984" y="1024"/>
                    </a:cubicBezTo>
                    <a:cubicBezTo>
                      <a:pt x="979" y="1028"/>
                      <a:pt x="976" y="1033"/>
                      <a:pt x="972" y="1040"/>
                    </a:cubicBezTo>
                    <a:cubicBezTo>
                      <a:pt x="968" y="1046"/>
                      <a:pt x="963" y="1053"/>
                      <a:pt x="955" y="1060"/>
                    </a:cubicBezTo>
                    <a:cubicBezTo>
                      <a:pt x="949" y="1066"/>
                      <a:pt x="946" y="1073"/>
                      <a:pt x="946" y="1081"/>
                    </a:cubicBezTo>
                    <a:cubicBezTo>
                      <a:pt x="946" y="1094"/>
                      <a:pt x="953" y="1110"/>
                      <a:pt x="962" y="1132"/>
                    </a:cubicBezTo>
                    <a:cubicBezTo>
                      <a:pt x="971" y="1154"/>
                      <a:pt x="983" y="1182"/>
                      <a:pt x="993" y="1218"/>
                    </a:cubicBezTo>
                    <a:cubicBezTo>
                      <a:pt x="1006" y="1265"/>
                      <a:pt x="1011" y="1325"/>
                      <a:pt x="1022" y="1385"/>
                    </a:cubicBezTo>
                    <a:cubicBezTo>
                      <a:pt x="1032" y="1445"/>
                      <a:pt x="1048" y="1505"/>
                      <a:pt x="1084" y="1553"/>
                    </a:cubicBezTo>
                    <a:cubicBezTo>
                      <a:pt x="1101" y="1575"/>
                      <a:pt x="1108" y="1593"/>
                      <a:pt x="1108" y="1605"/>
                    </a:cubicBezTo>
                    <a:cubicBezTo>
                      <a:pt x="1108" y="1613"/>
                      <a:pt x="1105" y="1619"/>
                      <a:pt x="1100" y="1623"/>
                    </a:cubicBezTo>
                    <a:cubicBezTo>
                      <a:pt x="1095" y="1626"/>
                      <a:pt x="1088" y="1628"/>
                      <a:pt x="1080" y="1628"/>
                    </a:cubicBezTo>
                    <a:cubicBezTo>
                      <a:pt x="1057" y="1628"/>
                      <a:pt x="1024" y="1614"/>
                      <a:pt x="999" y="1588"/>
                    </a:cubicBezTo>
                    <a:cubicBezTo>
                      <a:pt x="985" y="1573"/>
                      <a:pt x="974" y="1546"/>
                      <a:pt x="966" y="1513"/>
                    </a:cubicBezTo>
                    <a:cubicBezTo>
                      <a:pt x="953" y="1463"/>
                      <a:pt x="946" y="1399"/>
                      <a:pt x="939" y="1339"/>
                    </a:cubicBezTo>
                    <a:cubicBezTo>
                      <a:pt x="933" y="1279"/>
                      <a:pt x="927" y="1223"/>
                      <a:pt x="918" y="1190"/>
                    </a:cubicBezTo>
                    <a:cubicBezTo>
                      <a:pt x="907" y="1151"/>
                      <a:pt x="894" y="1127"/>
                      <a:pt x="880" y="1112"/>
                    </a:cubicBezTo>
                    <a:cubicBezTo>
                      <a:pt x="867" y="1096"/>
                      <a:pt x="851" y="1091"/>
                      <a:pt x="834" y="1091"/>
                    </a:cubicBezTo>
                    <a:cubicBezTo>
                      <a:pt x="829" y="1091"/>
                      <a:pt x="824" y="1092"/>
                      <a:pt x="819" y="1092"/>
                    </a:cubicBezTo>
                    <a:cubicBezTo>
                      <a:pt x="813" y="1093"/>
                      <a:pt x="809" y="1096"/>
                      <a:pt x="805" y="1099"/>
                    </a:cubicBezTo>
                    <a:cubicBezTo>
                      <a:pt x="798" y="1105"/>
                      <a:pt x="794" y="1115"/>
                      <a:pt x="791" y="1125"/>
                    </a:cubicBezTo>
                    <a:cubicBezTo>
                      <a:pt x="786" y="1141"/>
                      <a:pt x="784" y="1160"/>
                      <a:pt x="781" y="1174"/>
                    </a:cubicBezTo>
                    <a:cubicBezTo>
                      <a:pt x="780" y="1181"/>
                      <a:pt x="779" y="1188"/>
                      <a:pt x="777" y="1192"/>
                    </a:cubicBezTo>
                    <a:cubicBezTo>
                      <a:pt x="776" y="1194"/>
                      <a:pt x="775" y="1196"/>
                      <a:pt x="774" y="1197"/>
                    </a:cubicBezTo>
                    <a:cubicBezTo>
                      <a:pt x="773" y="1198"/>
                      <a:pt x="773" y="1198"/>
                      <a:pt x="772" y="1198"/>
                    </a:cubicBezTo>
                    <a:cubicBezTo>
                      <a:pt x="772" y="1198"/>
                      <a:pt x="772" y="1198"/>
                      <a:pt x="772" y="1198"/>
                    </a:cubicBezTo>
                    <a:cubicBezTo>
                      <a:pt x="771" y="1198"/>
                      <a:pt x="771" y="1198"/>
                      <a:pt x="771" y="1198"/>
                    </a:cubicBezTo>
                    <a:cubicBezTo>
                      <a:pt x="770" y="1198"/>
                      <a:pt x="768" y="1198"/>
                      <a:pt x="767" y="1196"/>
                    </a:cubicBezTo>
                    <a:cubicBezTo>
                      <a:pt x="764" y="1193"/>
                      <a:pt x="762" y="1188"/>
                      <a:pt x="761" y="1181"/>
                    </a:cubicBezTo>
                    <a:cubicBezTo>
                      <a:pt x="758" y="1171"/>
                      <a:pt x="757" y="1157"/>
                      <a:pt x="757" y="1145"/>
                    </a:cubicBezTo>
                    <a:cubicBezTo>
                      <a:pt x="756" y="1133"/>
                      <a:pt x="756" y="1122"/>
                      <a:pt x="755" y="1116"/>
                    </a:cubicBezTo>
                    <a:cubicBezTo>
                      <a:pt x="754" y="1112"/>
                      <a:pt x="753" y="1109"/>
                      <a:pt x="752" y="1107"/>
                    </a:cubicBezTo>
                    <a:cubicBezTo>
                      <a:pt x="751" y="1106"/>
                      <a:pt x="750" y="1105"/>
                      <a:pt x="749" y="1104"/>
                    </a:cubicBezTo>
                    <a:cubicBezTo>
                      <a:pt x="748" y="1104"/>
                      <a:pt x="747" y="1103"/>
                      <a:pt x="746" y="1103"/>
                    </a:cubicBezTo>
                    <a:cubicBezTo>
                      <a:pt x="743" y="1103"/>
                      <a:pt x="740" y="1105"/>
                      <a:pt x="737" y="1107"/>
                    </a:cubicBezTo>
                    <a:cubicBezTo>
                      <a:pt x="735" y="1110"/>
                      <a:pt x="732" y="1113"/>
                      <a:pt x="728" y="1117"/>
                    </a:cubicBezTo>
                    <a:cubicBezTo>
                      <a:pt x="725" y="1121"/>
                      <a:pt x="723" y="1123"/>
                      <a:pt x="721" y="1124"/>
                    </a:cubicBezTo>
                    <a:cubicBezTo>
                      <a:pt x="718" y="1126"/>
                      <a:pt x="716" y="1126"/>
                      <a:pt x="714" y="1126"/>
                    </a:cubicBezTo>
                    <a:cubicBezTo>
                      <a:pt x="712" y="1126"/>
                      <a:pt x="710" y="1126"/>
                      <a:pt x="708" y="1124"/>
                    </a:cubicBezTo>
                    <a:cubicBezTo>
                      <a:pt x="706" y="1123"/>
                      <a:pt x="703" y="1121"/>
                      <a:pt x="701" y="1119"/>
                    </a:cubicBezTo>
                    <a:cubicBezTo>
                      <a:pt x="700" y="1117"/>
                      <a:pt x="698" y="1116"/>
                      <a:pt x="697" y="1115"/>
                    </a:cubicBezTo>
                    <a:cubicBezTo>
                      <a:pt x="695" y="1114"/>
                      <a:pt x="694" y="1113"/>
                      <a:pt x="692" y="1113"/>
                    </a:cubicBezTo>
                    <a:cubicBezTo>
                      <a:pt x="690" y="1113"/>
                      <a:pt x="689" y="1114"/>
                      <a:pt x="687" y="1114"/>
                    </a:cubicBezTo>
                    <a:cubicBezTo>
                      <a:pt x="683" y="1117"/>
                      <a:pt x="679" y="1123"/>
                      <a:pt x="670" y="1133"/>
                    </a:cubicBezTo>
                    <a:cubicBezTo>
                      <a:pt x="667" y="1137"/>
                      <a:pt x="664" y="1139"/>
                      <a:pt x="662" y="1141"/>
                    </a:cubicBezTo>
                    <a:cubicBezTo>
                      <a:pt x="660" y="1143"/>
                      <a:pt x="658" y="1143"/>
                      <a:pt x="656" y="1143"/>
                    </a:cubicBezTo>
                    <a:cubicBezTo>
                      <a:pt x="654" y="1143"/>
                      <a:pt x="652" y="1143"/>
                      <a:pt x="651" y="1142"/>
                    </a:cubicBezTo>
                    <a:cubicBezTo>
                      <a:pt x="648" y="1140"/>
                      <a:pt x="645" y="1137"/>
                      <a:pt x="641" y="1133"/>
                    </a:cubicBezTo>
                    <a:cubicBezTo>
                      <a:pt x="638" y="1129"/>
                      <a:pt x="635" y="1124"/>
                      <a:pt x="630" y="1119"/>
                    </a:cubicBezTo>
                    <a:cubicBezTo>
                      <a:pt x="625" y="1113"/>
                      <a:pt x="619" y="1107"/>
                      <a:pt x="612" y="1102"/>
                    </a:cubicBezTo>
                    <a:cubicBezTo>
                      <a:pt x="605" y="1098"/>
                      <a:pt x="596" y="1095"/>
                      <a:pt x="588" y="1095"/>
                    </a:cubicBezTo>
                    <a:cubicBezTo>
                      <a:pt x="581" y="1095"/>
                      <a:pt x="575" y="1097"/>
                      <a:pt x="568" y="1101"/>
                    </a:cubicBezTo>
                    <a:cubicBezTo>
                      <a:pt x="562" y="1105"/>
                      <a:pt x="556" y="1112"/>
                      <a:pt x="550" y="1122"/>
                    </a:cubicBezTo>
                    <a:cubicBezTo>
                      <a:pt x="538" y="1145"/>
                      <a:pt x="530" y="1155"/>
                      <a:pt x="520" y="1166"/>
                    </a:cubicBezTo>
                    <a:cubicBezTo>
                      <a:pt x="509" y="1177"/>
                      <a:pt x="494" y="1189"/>
                      <a:pt x="466" y="1214"/>
                    </a:cubicBezTo>
                    <a:cubicBezTo>
                      <a:pt x="453" y="1226"/>
                      <a:pt x="440" y="1248"/>
                      <a:pt x="427" y="1275"/>
                    </a:cubicBezTo>
                    <a:cubicBezTo>
                      <a:pt x="406" y="1316"/>
                      <a:pt x="386" y="1367"/>
                      <a:pt x="365" y="1408"/>
                    </a:cubicBezTo>
                    <a:cubicBezTo>
                      <a:pt x="355" y="1428"/>
                      <a:pt x="345" y="1446"/>
                      <a:pt x="335" y="1458"/>
                    </a:cubicBezTo>
                    <a:cubicBezTo>
                      <a:pt x="330" y="1465"/>
                      <a:pt x="325" y="1470"/>
                      <a:pt x="320" y="1473"/>
                    </a:cubicBezTo>
                    <a:cubicBezTo>
                      <a:pt x="315" y="1476"/>
                      <a:pt x="310" y="1478"/>
                      <a:pt x="306" y="1478"/>
                    </a:cubicBezTo>
                    <a:cubicBezTo>
                      <a:pt x="302" y="1478"/>
                      <a:pt x="299" y="1477"/>
                      <a:pt x="295" y="1475"/>
                    </a:cubicBezTo>
                    <a:cubicBezTo>
                      <a:pt x="271" y="1459"/>
                      <a:pt x="263" y="1438"/>
                      <a:pt x="263" y="1418"/>
                    </a:cubicBezTo>
                    <a:cubicBezTo>
                      <a:pt x="263" y="1389"/>
                      <a:pt x="279" y="1361"/>
                      <a:pt x="295" y="1349"/>
                    </a:cubicBezTo>
                    <a:cubicBezTo>
                      <a:pt x="310" y="1338"/>
                      <a:pt x="321" y="1326"/>
                      <a:pt x="332" y="1310"/>
                    </a:cubicBezTo>
                    <a:cubicBezTo>
                      <a:pt x="343" y="1295"/>
                      <a:pt x="354" y="1275"/>
                      <a:pt x="368" y="1247"/>
                    </a:cubicBezTo>
                    <a:cubicBezTo>
                      <a:pt x="396" y="1192"/>
                      <a:pt x="415" y="1170"/>
                      <a:pt x="450" y="1143"/>
                    </a:cubicBezTo>
                    <a:cubicBezTo>
                      <a:pt x="465" y="1132"/>
                      <a:pt x="479" y="1120"/>
                      <a:pt x="490" y="1108"/>
                    </a:cubicBezTo>
                    <a:cubicBezTo>
                      <a:pt x="496" y="1102"/>
                      <a:pt x="501" y="1097"/>
                      <a:pt x="504" y="1091"/>
                    </a:cubicBezTo>
                    <a:cubicBezTo>
                      <a:pt x="507" y="1086"/>
                      <a:pt x="509" y="1080"/>
                      <a:pt x="509" y="1075"/>
                    </a:cubicBezTo>
                    <a:cubicBezTo>
                      <a:pt x="509" y="1071"/>
                      <a:pt x="508" y="1067"/>
                      <a:pt x="505" y="1064"/>
                    </a:cubicBezTo>
                    <a:cubicBezTo>
                      <a:pt x="501" y="1058"/>
                      <a:pt x="494" y="1054"/>
                      <a:pt x="487" y="1054"/>
                    </a:cubicBezTo>
                    <a:cubicBezTo>
                      <a:pt x="480" y="1054"/>
                      <a:pt x="473" y="1058"/>
                      <a:pt x="465" y="1064"/>
                    </a:cubicBezTo>
                    <a:cubicBezTo>
                      <a:pt x="458" y="1070"/>
                      <a:pt x="450" y="1078"/>
                      <a:pt x="443" y="1089"/>
                    </a:cubicBezTo>
                    <a:cubicBezTo>
                      <a:pt x="437" y="1099"/>
                      <a:pt x="427" y="1107"/>
                      <a:pt x="417" y="1112"/>
                    </a:cubicBezTo>
                    <a:cubicBezTo>
                      <a:pt x="406" y="1118"/>
                      <a:pt x="394" y="1121"/>
                      <a:pt x="384" y="1121"/>
                    </a:cubicBezTo>
                    <a:cubicBezTo>
                      <a:pt x="378" y="1121"/>
                      <a:pt x="372" y="1120"/>
                      <a:pt x="367" y="1117"/>
                    </a:cubicBezTo>
                    <a:cubicBezTo>
                      <a:pt x="362" y="1115"/>
                      <a:pt x="359" y="1111"/>
                      <a:pt x="357" y="1106"/>
                    </a:cubicBezTo>
                    <a:cubicBezTo>
                      <a:pt x="355" y="1103"/>
                      <a:pt x="355" y="1100"/>
                      <a:pt x="355" y="1097"/>
                    </a:cubicBezTo>
                    <a:cubicBezTo>
                      <a:pt x="355" y="1091"/>
                      <a:pt x="357" y="1085"/>
                      <a:pt x="361" y="1079"/>
                    </a:cubicBezTo>
                    <a:cubicBezTo>
                      <a:pt x="367" y="1071"/>
                      <a:pt x="377" y="1063"/>
                      <a:pt x="387" y="1057"/>
                    </a:cubicBezTo>
                    <a:cubicBezTo>
                      <a:pt x="397" y="1052"/>
                      <a:pt x="407" y="1048"/>
                      <a:pt x="414" y="1046"/>
                    </a:cubicBezTo>
                    <a:cubicBezTo>
                      <a:pt x="421" y="1045"/>
                      <a:pt x="426" y="1042"/>
                      <a:pt x="429" y="1038"/>
                    </a:cubicBezTo>
                    <a:cubicBezTo>
                      <a:pt x="432" y="1034"/>
                      <a:pt x="434" y="1029"/>
                      <a:pt x="434" y="1023"/>
                    </a:cubicBezTo>
                    <a:cubicBezTo>
                      <a:pt x="434" y="1016"/>
                      <a:pt x="431" y="1008"/>
                      <a:pt x="428" y="1001"/>
                    </a:cubicBezTo>
                    <a:cubicBezTo>
                      <a:pt x="423" y="993"/>
                      <a:pt x="420" y="988"/>
                      <a:pt x="417" y="978"/>
                    </a:cubicBezTo>
                    <a:cubicBezTo>
                      <a:pt x="413" y="968"/>
                      <a:pt x="408" y="953"/>
                      <a:pt x="400" y="925"/>
                    </a:cubicBezTo>
                    <a:cubicBezTo>
                      <a:pt x="394" y="906"/>
                      <a:pt x="389" y="895"/>
                      <a:pt x="385" y="888"/>
                    </a:cubicBezTo>
                    <a:cubicBezTo>
                      <a:pt x="382" y="885"/>
                      <a:pt x="380" y="882"/>
                      <a:pt x="377" y="881"/>
                    </a:cubicBezTo>
                    <a:cubicBezTo>
                      <a:pt x="375" y="879"/>
                      <a:pt x="372" y="879"/>
                      <a:pt x="370" y="879"/>
                    </a:cubicBezTo>
                    <a:cubicBezTo>
                      <a:pt x="365" y="879"/>
                      <a:pt x="360" y="881"/>
                      <a:pt x="354" y="882"/>
                    </a:cubicBezTo>
                    <a:cubicBezTo>
                      <a:pt x="351" y="883"/>
                      <a:pt x="347" y="884"/>
                      <a:pt x="342" y="884"/>
                    </a:cubicBezTo>
                    <a:cubicBezTo>
                      <a:pt x="329" y="884"/>
                      <a:pt x="315" y="879"/>
                      <a:pt x="305" y="874"/>
                    </a:cubicBezTo>
                    <a:cubicBezTo>
                      <a:pt x="297" y="869"/>
                      <a:pt x="287" y="868"/>
                      <a:pt x="276" y="867"/>
                    </a:cubicBezTo>
                    <a:cubicBezTo>
                      <a:pt x="265" y="866"/>
                      <a:pt x="253" y="865"/>
                      <a:pt x="242" y="864"/>
                    </a:cubicBezTo>
                    <a:cubicBezTo>
                      <a:pt x="231" y="863"/>
                      <a:pt x="219" y="862"/>
                      <a:pt x="210" y="858"/>
                    </a:cubicBezTo>
                    <a:cubicBezTo>
                      <a:pt x="206" y="857"/>
                      <a:pt x="202" y="855"/>
                      <a:pt x="200" y="852"/>
                    </a:cubicBezTo>
                    <a:cubicBezTo>
                      <a:pt x="197" y="849"/>
                      <a:pt x="196" y="846"/>
                      <a:pt x="196" y="842"/>
                    </a:cubicBezTo>
                    <a:cubicBezTo>
                      <a:pt x="196" y="836"/>
                      <a:pt x="198" y="832"/>
                      <a:pt x="201" y="829"/>
                    </a:cubicBezTo>
                    <a:cubicBezTo>
                      <a:pt x="204" y="826"/>
                      <a:pt x="209" y="824"/>
                      <a:pt x="215" y="824"/>
                    </a:cubicBezTo>
                    <a:cubicBezTo>
                      <a:pt x="220" y="824"/>
                      <a:pt x="225" y="826"/>
                      <a:pt x="231" y="828"/>
                    </a:cubicBezTo>
                    <a:cubicBezTo>
                      <a:pt x="236" y="831"/>
                      <a:pt x="243" y="832"/>
                      <a:pt x="250" y="832"/>
                    </a:cubicBezTo>
                    <a:cubicBezTo>
                      <a:pt x="261" y="833"/>
                      <a:pt x="274" y="832"/>
                      <a:pt x="286" y="833"/>
                    </a:cubicBezTo>
                    <a:cubicBezTo>
                      <a:pt x="297" y="833"/>
                      <a:pt x="308" y="835"/>
                      <a:pt x="315" y="839"/>
                    </a:cubicBezTo>
                    <a:cubicBezTo>
                      <a:pt x="322" y="843"/>
                      <a:pt x="330" y="846"/>
                      <a:pt x="338" y="846"/>
                    </a:cubicBezTo>
                    <a:cubicBezTo>
                      <a:pt x="346" y="846"/>
                      <a:pt x="353" y="844"/>
                      <a:pt x="359" y="838"/>
                    </a:cubicBezTo>
                    <a:cubicBezTo>
                      <a:pt x="365" y="833"/>
                      <a:pt x="369" y="824"/>
                      <a:pt x="371" y="813"/>
                    </a:cubicBezTo>
                    <a:cubicBezTo>
                      <a:pt x="371" y="809"/>
                      <a:pt x="371" y="806"/>
                      <a:pt x="371" y="803"/>
                    </a:cubicBezTo>
                    <a:cubicBezTo>
                      <a:pt x="371" y="796"/>
                      <a:pt x="370" y="789"/>
                      <a:pt x="367" y="783"/>
                    </a:cubicBezTo>
                    <a:cubicBezTo>
                      <a:pt x="362" y="775"/>
                      <a:pt x="353" y="768"/>
                      <a:pt x="341" y="762"/>
                    </a:cubicBezTo>
                    <a:cubicBezTo>
                      <a:pt x="328" y="756"/>
                      <a:pt x="311" y="751"/>
                      <a:pt x="290" y="746"/>
                    </a:cubicBezTo>
                    <a:cubicBezTo>
                      <a:pt x="260" y="739"/>
                      <a:pt x="229" y="722"/>
                      <a:pt x="204" y="701"/>
                    </a:cubicBezTo>
                    <a:cubicBezTo>
                      <a:pt x="179" y="681"/>
                      <a:pt x="160" y="658"/>
                      <a:pt x="155" y="640"/>
                    </a:cubicBezTo>
                    <a:cubicBezTo>
                      <a:pt x="149" y="621"/>
                      <a:pt x="145" y="611"/>
                      <a:pt x="138" y="601"/>
                    </a:cubicBezTo>
                    <a:cubicBezTo>
                      <a:pt x="131" y="592"/>
                      <a:pt x="121" y="584"/>
                      <a:pt x="103" y="571"/>
                    </a:cubicBezTo>
                    <a:cubicBezTo>
                      <a:pt x="96" y="566"/>
                      <a:pt x="87" y="555"/>
                      <a:pt x="76" y="541"/>
                    </a:cubicBezTo>
                    <a:cubicBezTo>
                      <a:pt x="60" y="519"/>
                      <a:pt x="42" y="488"/>
                      <a:pt x="28" y="458"/>
                    </a:cubicBezTo>
                    <a:cubicBezTo>
                      <a:pt x="14" y="427"/>
                      <a:pt x="4" y="396"/>
                      <a:pt x="4" y="372"/>
                    </a:cubicBezTo>
                    <a:cubicBezTo>
                      <a:pt x="4" y="362"/>
                      <a:pt x="6" y="353"/>
                      <a:pt x="10" y="346"/>
                    </a:cubicBezTo>
                    <a:cubicBezTo>
                      <a:pt x="14" y="339"/>
                      <a:pt x="20" y="335"/>
                      <a:pt x="29" y="332"/>
                    </a:cubicBezTo>
                    <a:cubicBezTo>
                      <a:pt x="29" y="332"/>
                      <a:pt x="29" y="332"/>
                      <a:pt x="29" y="332"/>
                    </a:cubicBezTo>
                    <a:cubicBezTo>
                      <a:pt x="34" y="331"/>
                      <a:pt x="38" y="331"/>
                      <a:pt x="42" y="331"/>
                    </a:cubicBezTo>
                    <a:cubicBezTo>
                      <a:pt x="50" y="331"/>
                      <a:pt x="57" y="333"/>
                      <a:pt x="63" y="337"/>
                    </a:cubicBezTo>
                    <a:cubicBezTo>
                      <a:pt x="75" y="344"/>
                      <a:pt x="84" y="358"/>
                      <a:pt x="93" y="376"/>
                    </a:cubicBezTo>
                    <a:cubicBezTo>
                      <a:pt x="106" y="402"/>
                      <a:pt x="116" y="438"/>
                      <a:pt x="128" y="477"/>
                    </a:cubicBezTo>
                    <a:cubicBezTo>
                      <a:pt x="140" y="516"/>
                      <a:pt x="153" y="558"/>
                      <a:pt x="170" y="596"/>
                    </a:cubicBezTo>
                    <a:cubicBezTo>
                      <a:pt x="186" y="630"/>
                      <a:pt x="209" y="653"/>
                      <a:pt x="233" y="666"/>
                    </a:cubicBezTo>
                    <a:cubicBezTo>
                      <a:pt x="257" y="680"/>
                      <a:pt x="283" y="685"/>
                      <a:pt x="306" y="685"/>
                    </a:cubicBezTo>
                    <a:cubicBezTo>
                      <a:pt x="324" y="685"/>
                      <a:pt x="341" y="682"/>
                      <a:pt x="354" y="678"/>
                    </a:cubicBezTo>
                    <a:cubicBezTo>
                      <a:pt x="360" y="676"/>
                      <a:pt x="366" y="674"/>
                      <a:pt x="370" y="671"/>
                    </a:cubicBezTo>
                    <a:cubicBezTo>
                      <a:pt x="375" y="669"/>
                      <a:pt x="378" y="666"/>
                      <a:pt x="381" y="664"/>
                    </a:cubicBezTo>
                    <a:cubicBezTo>
                      <a:pt x="390" y="654"/>
                      <a:pt x="398" y="648"/>
                      <a:pt x="406" y="642"/>
                    </a:cubicBezTo>
                    <a:cubicBezTo>
                      <a:pt x="414" y="636"/>
                      <a:pt x="422" y="630"/>
                      <a:pt x="430" y="619"/>
                    </a:cubicBezTo>
                    <a:cubicBezTo>
                      <a:pt x="437" y="608"/>
                      <a:pt x="441" y="601"/>
                      <a:pt x="446" y="594"/>
                    </a:cubicBezTo>
                    <a:cubicBezTo>
                      <a:pt x="451" y="587"/>
                      <a:pt x="458" y="580"/>
                      <a:pt x="473" y="569"/>
                    </a:cubicBezTo>
                    <a:cubicBezTo>
                      <a:pt x="477" y="566"/>
                      <a:pt x="480" y="561"/>
                      <a:pt x="482" y="556"/>
                    </a:cubicBezTo>
                    <a:cubicBezTo>
                      <a:pt x="483" y="551"/>
                      <a:pt x="484" y="545"/>
                      <a:pt x="484" y="538"/>
                    </a:cubicBezTo>
                    <a:cubicBezTo>
                      <a:pt x="484" y="524"/>
                      <a:pt x="481" y="508"/>
                      <a:pt x="479" y="492"/>
                    </a:cubicBezTo>
                    <a:cubicBezTo>
                      <a:pt x="476" y="475"/>
                      <a:pt x="473" y="459"/>
                      <a:pt x="473" y="446"/>
                    </a:cubicBezTo>
                    <a:cubicBezTo>
                      <a:pt x="473" y="439"/>
                      <a:pt x="474" y="433"/>
                      <a:pt x="476" y="429"/>
                    </a:cubicBezTo>
                    <a:cubicBezTo>
                      <a:pt x="478" y="425"/>
                      <a:pt x="481" y="422"/>
                      <a:pt x="485" y="421"/>
                    </a:cubicBezTo>
                    <a:cubicBezTo>
                      <a:pt x="486" y="420"/>
                      <a:pt x="488" y="420"/>
                      <a:pt x="489" y="420"/>
                    </a:cubicBezTo>
                    <a:cubicBezTo>
                      <a:pt x="492" y="420"/>
                      <a:pt x="494" y="421"/>
                      <a:pt x="497" y="423"/>
                    </a:cubicBezTo>
                    <a:cubicBezTo>
                      <a:pt x="502" y="427"/>
                      <a:pt x="506" y="435"/>
                      <a:pt x="510" y="444"/>
                    </a:cubicBezTo>
                    <a:cubicBezTo>
                      <a:pt x="516" y="457"/>
                      <a:pt x="521" y="474"/>
                      <a:pt x="528" y="487"/>
                    </a:cubicBezTo>
                    <a:cubicBezTo>
                      <a:pt x="531" y="494"/>
                      <a:pt x="535" y="500"/>
                      <a:pt x="539" y="504"/>
                    </a:cubicBezTo>
                    <a:cubicBezTo>
                      <a:pt x="543" y="508"/>
                      <a:pt x="548" y="511"/>
                      <a:pt x="554" y="511"/>
                    </a:cubicBezTo>
                    <a:cubicBezTo>
                      <a:pt x="559" y="511"/>
                      <a:pt x="563" y="509"/>
                      <a:pt x="569" y="506"/>
                    </a:cubicBezTo>
                    <a:cubicBezTo>
                      <a:pt x="593" y="491"/>
                      <a:pt x="602" y="469"/>
                      <a:pt x="602" y="446"/>
                    </a:cubicBezTo>
                    <a:cubicBezTo>
                      <a:pt x="601" y="410"/>
                      <a:pt x="580" y="370"/>
                      <a:pt x="566" y="348"/>
                    </a:cubicBezTo>
                    <a:cubicBezTo>
                      <a:pt x="555" y="330"/>
                      <a:pt x="549" y="307"/>
                      <a:pt x="549" y="285"/>
                    </a:cubicBezTo>
                    <a:cubicBezTo>
                      <a:pt x="549" y="262"/>
                      <a:pt x="556" y="241"/>
                      <a:pt x="569" y="228"/>
                    </a:cubicBezTo>
                    <a:cubicBezTo>
                      <a:pt x="576" y="222"/>
                      <a:pt x="582" y="220"/>
                      <a:pt x="586" y="220"/>
                    </a:cubicBezTo>
                    <a:cubicBezTo>
                      <a:pt x="588" y="220"/>
                      <a:pt x="590" y="221"/>
                      <a:pt x="591" y="222"/>
                    </a:cubicBezTo>
                    <a:cubicBezTo>
                      <a:pt x="594" y="223"/>
                      <a:pt x="596" y="226"/>
                      <a:pt x="597" y="230"/>
                    </a:cubicBezTo>
                    <a:cubicBezTo>
                      <a:pt x="598" y="234"/>
                      <a:pt x="599" y="238"/>
                      <a:pt x="599" y="242"/>
                    </a:cubicBezTo>
                    <a:cubicBezTo>
                      <a:pt x="599" y="246"/>
                      <a:pt x="599" y="250"/>
                      <a:pt x="598" y="253"/>
                    </a:cubicBezTo>
                    <a:cubicBezTo>
                      <a:pt x="596" y="259"/>
                      <a:pt x="595" y="266"/>
                      <a:pt x="595" y="272"/>
                    </a:cubicBezTo>
                    <a:cubicBezTo>
                      <a:pt x="595" y="284"/>
                      <a:pt x="598" y="295"/>
                      <a:pt x="604" y="305"/>
                    </a:cubicBezTo>
                    <a:cubicBezTo>
                      <a:pt x="613" y="316"/>
                      <a:pt x="621" y="335"/>
                      <a:pt x="621" y="359"/>
                    </a:cubicBezTo>
                    <a:cubicBezTo>
                      <a:pt x="621" y="363"/>
                      <a:pt x="621" y="367"/>
                      <a:pt x="620" y="372"/>
                    </a:cubicBezTo>
                    <a:cubicBezTo>
                      <a:pt x="620" y="375"/>
                      <a:pt x="619" y="380"/>
                      <a:pt x="619" y="384"/>
                    </a:cubicBezTo>
                    <a:cubicBezTo>
                      <a:pt x="619" y="400"/>
                      <a:pt x="622" y="419"/>
                      <a:pt x="628" y="434"/>
                    </a:cubicBezTo>
                    <a:cubicBezTo>
                      <a:pt x="630" y="441"/>
                      <a:pt x="634" y="448"/>
                      <a:pt x="638" y="453"/>
                    </a:cubicBezTo>
                    <a:cubicBezTo>
                      <a:pt x="643" y="458"/>
                      <a:pt x="648" y="461"/>
                      <a:pt x="655" y="461"/>
                    </a:cubicBezTo>
                    <a:cubicBezTo>
                      <a:pt x="655" y="461"/>
                      <a:pt x="655" y="461"/>
                      <a:pt x="656" y="461"/>
                    </a:cubicBezTo>
                    <a:cubicBezTo>
                      <a:pt x="662" y="460"/>
                      <a:pt x="666" y="460"/>
                      <a:pt x="670" y="458"/>
                    </a:cubicBezTo>
                    <a:cubicBezTo>
                      <a:pt x="673" y="456"/>
                      <a:pt x="676" y="454"/>
                      <a:pt x="678" y="451"/>
                    </a:cubicBezTo>
                    <a:cubicBezTo>
                      <a:pt x="680" y="446"/>
                      <a:pt x="682" y="439"/>
                      <a:pt x="683" y="430"/>
                    </a:cubicBezTo>
                    <a:cubicBezTo>
                      <a:pt x="683" y="421"/>
                      <a:pt x="684" y="408"/>
                      <a:pt x="684" y="392"/>
                    </a:cubicBezTo>
                    <a:cubicBezTo>
                      <a:pt x="684" y="383"/>
                      <a:pt x="684" y="372"/>
                      <a:pt x="684" y="360"/>
                    </a:cubicBezTo>
                    <a:cubicBezTo>
                      <a:pt x="683" y="338"/>
                      <a:pt x="681" y="324"/>
                      <a:pt x="678" y="312"/>
                    </a:cubicBezTo>
                    <a:cubicBezTo>
                      <a:pt x="673" y="294"/>
                      <a:pt x="665" y="283"/>
                      <a:pt x="657" y="263"/>
                    </a:cubicBezTo>
                    <a:cubicBezTo>
                      <a:pt x="649" y="244"/>
                      <a:pt x="641" y="216"/>
                      <a:pt x="635" y="164"/>
                    </a:cubicBezTo>
                    <a:cubicBezTo>
                      <a:pt x="634" y="156"/>
                      <a:pt x="634" y="147"/>
                      <a:pt x="634" y="140"/>
                    </a:cubicBezTo>
                    <a:cubicBezTo>
                      <a:pt x="634" y="91"/>
                      <a:pt x="652" y="57"/>
                      <a:pt x="674" y="35"/>
                    </a:cubicBezTo>
                    <a:cubicBezTo>
                      <a:pt x="685" y="24"/>
                      <a:pt x="697" y="17"/>
                      <a:pt x="708" y="12"/>
                    </a:cubicBezTo>
                    <a:cubicBezTo>
                      <a:pt x="719" y="6"/>
                      <a:pt x="730" y="4"/>
                      <a:pt x="737" y="4"/>
                    </a:cubicBezTo>
                    <a:cubicBezTo>
                      <a:pt x="743" y="4"/>
                      <a:pt x="747" y="6"/>
                      <a:pt x="749" y="7"/>
                    </a:cubicBezTo>
                    <a:lnTo>
                      <a:pt x="750" y="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62" name="Freeform 6"/>
              <p:cNvSpPr>
                <a:spLocks/>
              </p:cNvSpPr>
              <p:nvPr/>
            </p:nvSpPr>
            <p:spPr bwMode="auto">
              <a:xfrm>
                <a:off x="3442" y="2095"/>
                <a:ext cx="506" cy="500"/>
              </a:xfrm>
              <a:custGeom>
                <a:avLst/>
                <a:gdLst>
                  <a:gd name="T0" fmla="*/ 617 w 355"/>
                  <a:gd name="T1" fmla="*/ 91 h 351"/>
                  <a:gd name="T2" fmla="*/ 577 w 355"/>
                  <a:gd name="T3" fmla="*/ 506 h 351"/>
                  <a:gd name="T4" fmla="*/ 87 w 355"/>
                  <a:gd name="T5" fmla="*/ 623 h 351"/>
                  <a:gd name="T6" fmla="*/ 177 w 355"/>
                  <a:gd name="T7" fmla="*/ 175 h 351"/>
                  <a:gd name="T8" fmla="*/ 617 w 355"/>
                  <a:gd name="T9" fmla="*/ 91 h 3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5" h="351">
                    <a:moveTo>
                      <a:pt x="304" y="45"/>
                    </a:moveTo>
                    <a:cubicBezTo>
                      <a:pt x="348" y="89"/>
                      <a:pt x="355" y="180"/>
                      <a:pt x="284" y="249"/>
                    </a:cubicBezTo>
                    <a:cubicBezTo>
                      <a:pt x="213" y="318"/>
                      <a:pt x="87" y="351"/>
                      <a:pt x="43" y="307"/>
                    </a:cubicBezTo>
                    <a:cubicBezTo>
                      <a:pt x="0" y="262"/>
                      <a:pt x="16" y="155"/>
                      <a:pt x="87" y="86"/>
                    </a:cubicBezTo>
                    <a:cubicBezTo>
                      <a:pt x="158" y="17"/>
                      <a:pt x="261" y="0"/>
                      <a:pt x="304" y="45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63" name="Freeform 7"/>
              <p:cNvSpPr>
                <a:spLocks/>
              </p:cNvSpPr>
              <p:nvPr/>
            </p:nvSpPr>
            <p:spPr bwMode="auto">
              <a:xfrm>
                <a:off x="3328" y="2069"/>
                <a:ext cx="513" cy="459"/>
              </a:xfrm>
              <a:custGeom>
                <a:avLst/>
                <a:gdLst>
                  <a:gd name="T0" fmla="*/ 660 w 360"/>
                  <a:gd name="T1" fmla="*/ 94 h 322"/>
                  <a:gd name="T2" fmla="*/ 559 w 360"/>
                  <a:gd name="T3" fmla="*/ 488 h 322"/>
                  <a:gd name="T4" fmla="*/ 71 w 360"/>
                  <a:gd name="T5" fmla="*/ 563 h 322"/>
                  <a:gd name="T6" fmla="*/ 224 w 360"/>
                  <a:gd name="T7" fmla="*/ 140 h 322"/>
                  <a:gd name="T8" fmla="*/ 660 w 360"/>
                  <a:gd name="T9" fmla="*/ 94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0" h="322">
                    <a:moveTo>
                      <a:pt x="325" y="46"/>
                    </a:moveTo>
                    <a:cubicBezTo>
                      <a:pt x="360" y="92"/>
                      <a:pt x="353" y="179"/>
                      <a:pt x="275" y="240"/>
                    </a:cubicBezTo>
                    <a:cubicBezTo>
                      <a:pt x="197" y="300"/>
                      <a:pt x="71" y="322"/>
                      <a:pt x="35" y="277"/>
                    </a:cubicBezTo>
                    <a:cubicBezTo>
                      <a:pt x="0" y="231"/>
                      <a:pt x="31" y="130"/>
                      <a:pt x="110" y="69"/>
                    </a:cubicBezTo>
                    <a:cubicBezTo>
                      <a:pt x="188" y="9"/>
                      <a:pt x="289" y="0"/>
                      <a:pt x="325" y="46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64" name="Freeform 8"/>
              <p:cNvSpPr>
                <a:spLocks/>
              </p:cNvSpPr>
              <p:nvPr/>
            </p:nvSpPr>
            <p:spPr bwMode="auto">
              <a:xfrm>
                <a:off x="3337" y="2213"/>
                <a:ext cx="482" cy="317"/>
              </a:xfrm>
              <a:custGeom>
                <a:avLst/>
                <a:gdLst>
                  <a:gd name="T0" fmla="*/ 165 w 338"/>
                  <a:gd name="T1" fmla="*/ 173 h 222"/>
                  <a:gd name="T2" fmla="*/ 147 w 338"/>
                  <a:gd name="T3" fmla="*/ 0 h 222"/>
                  <a:gd name="T4" fmla="*/ 61 w 338"/>
                  <a:gd name="T5" fmla="*/ 361 h 222"/>
                  <a:gd name="T6" fmla="*/ 549 w 338"/>
                  <a:gd name="T7" fmla="*/ 286 h 222"/>
                  <a:gd name="T8" fmla="*/ 687 w 338"/>
                  <a:gd name="T9" fmla="*/ 70 h 222"/>
                  <a:gd name="T10" fmla="*/ 165 w 338"/>
                  <a:gd name="T11" fmla="*/ 173 h 2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8" h="222">
                    <a:moveTo>
                      <a:pt x="81" y="85"/>
                    </a:moveTo>
                    <a:cubicBezTo>
                      <a:pt x="68" y="71"/>
                      <a:pt x="63" y="34"/>
                      <a:pt x="72" y="0"/>
                    </a:cubicBezTo>
                    <a:cubicBezTo>
                      <a:pt x="18" y="60"/>
                      <a:pt x="0" y="138"/>
                      <a:pt x="30" y="177"/>
                    </a:cubicBezTo>
                    <a:cubicBezTo>
                      <a:pt x="65" y="222"/>
                      <a:pt x="192" y="200"/>
                      <a:pt x="270" y="140"/>
                    </a:cubicBezTo>
                    <a:cubicBezTo>
                      <a:pt x="311" y="108"/>
                      <a:pt x="332" y="70"/>
                      <a:pt x="338" y="34"/>
                    </a:cubicBezTo>
                    <a:cubicBezTo>
                      <a:pt x="322" y="112"/>
                      <a:pt x="158" y="170"/>
                      <a:pt x="81" y="8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66" name="Freeform 9"/>
              <p:cNvSpPr>
                <a:spLocks/>
              </p:cNvSpPr>
              <p:nvPr/>
            </p:nvSpPr>
            <p:spPr bwMode="auto">
              <a:xfrm>
                <a:off x="3355" y="2090"/>
                <a:ext cx="468" cy="411"/>
              </a:xfrm>
              <a:custGeom>
                <a:avLst/>
                <a:gdLst>
                  <a:gd name="T0" fmla="*/ 624 w 328"/>
                  <a:gd name="T1" fmla="*/ 63 h 288"/>
                  <a:gd name="T2" fmla="*/ 619 w 328"/>
                  <a:gd name="T3" fmla="*/ 66 h 288"/>
                  <a:gd name="T4" fmla="*/ 659 w 328"/>
                  <a:gd name="T5" fmla="*/ 196 h 288"/>
                  <a:gd name="T6" fmla="*/ 519 w 328"/>
                  <a:gd name="T7" fmla="*/ 454 h 288"/>
                  <a:gd name="T8" fmla="*/ 173 w 328"/>
                  <a:gd name="T9" fmla="*/ 578 h 288"/>
                  <a:gd name="T10" fmla="*/ 37 w 328"/>
                  <a:gd name="T11" fmla="*/ 529 h 288"/>
                  <a:gd name="T12" fmla="*/ 9 w 328"/>
                  <a:gd name="T13" fmla="*/ 434 h 288"/>
                  <a:gd name="T14" fmla="*/ 187 w 328"/>
                  <a:gd name="T15" fmla="*/ 114 h 288"/>
                  <a:gd name="T16" fmla="*/ 471 w 328"/>
                  <a:gd name="T17" fmla="*/ 9 h 288"/>
                  <a:gd name="T18" fmla="*/ 619 w 328"/>
                  <a:gd name="T19" fmla="*/ 66 h 288"/>
                  <a:gd name="T20" fmla="*/ 624 w 328"/>
                  <a:gd name="T21" fmla="*/ 63 h 288"/>
                  <a:gd name="T22" fmla="*/ 625 w 328"/>
                  <a:gd name="T23" fmla="*/ 61 h 288"/>
                  <a:gd name="T24" fmla="*/ 471 w 328"/>
                  <a:gd name="T25" fmla="*/ 0 h 288"/>
                  <a:gd name="T26" fmla="*/ 181 w 328"/>
                  <a:gd name="T27" fmla="*/ 108 h 288"/>
                  <a:gd name="T28" fmla="*/ 0 w 328"/>
                  <a:gd name="T29" fmla="*/ 434 h 288"/>
                  <a:gd name="T30" fmla="*/ 30 w 328"/>
                  <a:gd name="T31" fmla="*/ 535 h 288"/>
                  <a:gd name="T32" fmla="*/ 173 w 328"/>
                  <a:gd name="T33" fmla="*/ 587 h 288"/>
                  <a:gd name="T34" fmla="*/ 525 w 328"/>
                  <a:gd name="T35" fmla="*/ 461 h 288"/>
                  <a:gd name="T36" fmla="*/ 668 w 328"/>
                  <a:gd name="T37" fmla="*/ 196 h 288"/>
                  <a:gd name="T38" fmla="*/ 625 w 328"/>
                  <a:gd name="T39" fmla="*/ 61 h 288"/>
                  <a:gd name="T40" fmla="*/ 624 w 328"/>
                  <a:gd name="T41" fmla="*/ 63 h 2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28" h="288">
                    <a:moveTo>
                      <a:pt x="306" y="31"/>
                    </a:moveTo>
                    <a:cubicBezTo>
                      <a:pt x="304" y="32"/>
                      <a:pt x="304" y="32"/>
                      <a:pt x="304" y="32"/>
                    </a:cubicBezTo>
                    <a:cubicBezTo>
                      <a:pt x="317" y="49"/>
                      <a:pt x="324" y="71"/>
                      <a:pt x="324" y="96"/>
                    </a:cubicBezTo>
                    <a:cubicBezTo>
                      <a:pt x="324" y="137"/>
                      <a:pt x="304" y="185"/>
                      <a:pt x="255" y="223"/>
                    </a:cubicBezTo>
                    <a:cubicBezTo>
                      <a:pt x="206" y="261"/>
                      <a:pt x="137" y="284"/>
                      <a:pt x="85" y="284"/>
                    </a:cubicBezTo>
                    <a:cubicBezTo>
                      <a:pt x="55" y="284"/>
                      <a:pt x="30" y="276"/>
                      <a:pt x="18" y="260"/>
                    </a:cubicBezTo>
                    <a:cubicBezTo>
                      <a:pt x="8" y="248"/>
                      <a:pt x="4" y="232"/>
                      <a:pt x="4" y="213"/>
                    </a:cubicBezTo>
                    <a:cubicBezTo>
                      <a:pt x="4" y="164"/>
                      <a:pt x="36" y="100"/>
                      <a:pt x="92" y="56"/>
                    </a:cubicBezTo>
                    <a:cubicBezTo>
                      <a:pt x="136" y="21"/>
                      <a:pt x="189" y="4"/>
                      <a:pt x="231" y="4"/>
                    </a:cubicBezTo>
                    <a:cubicBezTo>
                      <a:pt x="263" y="4"/>
                      <a:pt x="290" y="14"/>
                      <a:pt x="304" y="32"/>
                    </a:cubicBezTo>
                    <a:cubicBezTo>
                      <a:pt x="306" y="31"/>
                      <a:pt x="306" y="31"/>
                      <a:pt x="306" y="31"/>
                    </a:cubicBezTo>
                    <a:cubicBezTo>
                      <a:pt x="307" y="30"/>
                      <a:pt x="307" y="30"/>
                      <a:pt x="307" y="30"/>
                    </a:cubicBezTo>
                    <a:cubicBezTo>
                      <a:pt x="292" y="10"/>
                      <a:pt x="264" y="0"/>
                      <a:pt x="231" y="0"/>
                    </a:cubicBezTo>
                    <a:cubicBezTo>
                      <a:pt x="187" y="0"/>
                      <a:pt x="134" y="18"/>
                      <a:pt x="89" y="53"/>
                    </a:cubicBezTo>
                    <a:cubicBezTo>
                      <a:pt x="32" y="97"/>
                      <a:pt x="0" y="163"/>
                      <a:pt x="0" y="213"/>
                    </a:cubicBezTo>
                    <a:cubicBezTo>
                      <a:pt x="0" y="233"/>
                      <a:pt x="4" y="250"/>
                      <a:pt x="15" y="263"/>
                    </a:cubicBezTo>
                    <a:cubicBezTo>
                      <a:pt x="28" y="280"/>
                      <a:pt x="54" y="288"/>
                      <a:pt x="85" y="288"/>
                    </a:cubicBezTo>
                    <a:cubicBezTo>
                      <a:pt x="138" y="288"/>
                      <a:pt x="208" y="265"/>
                      <a:pt x="258" y="226"/>
                    </a:cubicBezTo>
                    <a:cubicBezTo>
                      <a:pt x="307" y="188"/>
                      <a:pt x="328" y="139"/>
                      <a:pt x="328" y="96"/>
                    </a:cubicBezTo>
                    <a:cubicBezTo>
                      <a:pt x="328" y="70"/>
                      <a:pt x="321" y="47"/>
                      <a:pt x="307" y="30"/>
                    </a:cubicBezTo>
                    <a:cubicBezTo>
                      <a:pt x="306" y="31"/>
                      <a:pt x="306" y="31"/>
                      <a:pt x="306" y="3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7" name="Freeform 10"/>
              <p:cNvSpPr>
                <a:spLocks/>
              </p:cNvSpPr>
              <p:nvPr/>
            </p:nvSpPr>
            <p:spPr bwMode="auto">
              <a:xfrm>
                <a:off x="3566" y="2126"/>
                <a:ext cx="157" cy="131"/>
              </a:xfrm>
              <a:custGeom>
                <a:avLst/>
                <a:gdLst>
                  <a:gd name="T0" fmla="*/ 187 w 110"/>
                  <a:gd name="T1" fmla="*/ 9 h 92"/>
                  <a:gd name="T2" fmla="*/ 143 w 110"/>
                  <a:gd name="T3" fmla="*/ 1 h 92"/>
                  <a:gd name="T4" fmla="*/ 70 w 110"/>
                  <a:gd name="T5" fmla="*/ 10 h 92"/>
                  <a:gd name="T6" fmla="*/ 1 w 110"/>
                  <a:gd name="T7" fmla="*/ 107 h 92"/>
                  <a:gd name="T8" fmla="*/ 140 w 110"/>
                  <a:gd name="T9" fmla="*/ 177 h 92"/>
                  <a:gd name="T10" fmla="*/ 220 w 110"/>
                  <a:gd name="T11" fmla="*/ 97 h 92"/>
                  <a:gd name="T12" fmla="*/ 196 w 110"/>
                  <a:gd name="T13" fmla="*/ 23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92">
                    <a:moveTo>
                      <a:pt x="92" y="4"/>
                    </a:moveTo>
                    <a:cubicBezTo>
                      <a:pt x="85" y="5"/>
                      <a:pt x="77" y="1"/>
                      <a:pt x="70" y="1"/>
                    </a:cubicBezTo>
                    <a:cubicBezTo>
                      <a:pt x="58" y="0"/>
                      <a:pt x="45" y="1"/>
                      <a:pt x="34" y="5"/>
                    </a:cubicBezTo>
                    <a:cubicBezTo>
                      <a:pt x="15" y="12"/>
                      <a:pt x="2" y="33"/>
                      <a:pt x="1" y="53"/>
                    </a:cubicBezTo>
                    <a:cubicBezTo>
                      <a:pt x="0" y="85"/>
                      <a:pt x="45" y="92"/>
                      <a:pt x="69" y="87"/>
                    </a:cubicBezTo>
                    <a:cubicBezTo>
                      <a:pt x="90" y="82"/>
                      <a:pt x="104" y="69"/>
                      <a:pt x="108" y="48"/>
                    </a:cubicBezTo>
                    <a:cubicBezTo>
                      <a:pt x="110" y="40"/>
                      <a:pt x="108" y="8"/>
                      <a:pt x="96" y="11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8" name="Oval 11"/>
              <p:cNvSpPr>
                <a:spLocks noChangeArrowheads="1"/>
              </p:cNvSpPr>
              <p:nvPr/>
            </p:nvSpPr>
            <p:spPr bwMode="auto">
              <a:xfrm>
                <a:off x="3697" y="2162"/>
                <a:ext cx="42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49" name="Oval 12"/>
              <p:cNvSpPr>
                <a:spLocks noChangeArrowheads="1"/>
              </p:cNvSpPr>
              <p:nvPr/>
            </p:nvSpPr>
            <p:spPr bwMode="auto">
              <a:xfrm>
                <a:off x="3730" y="2240"/>
                <a:ext cx="26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0" name="Freeform 13"/>
              <p:cNvSpPr>
                <a:spLocks/>
              </p:cNvSpPr>
              <p:nvPr/>
            </p:nvSpPr>
            <p:spPr bwMode="auto">
              <a:xfrm>
                <a:off x="3666" y="1420"/>
                <a:ext cx="822" cy="1609"/>
              </a:xfrm>
              <a:custGeom>
                <a:avLst/>
                <a:gdLst>
                  <a:gd name="T0" fmla="*/ 238 w 576"/>
                  <a:gd name="T1" fmla="*/ 598 h 1128"/>
                  <a:gd name="T2" fmla="*/ 321 w 576"/>
                  <a:gd name="T3" fmla="*/ 598 h 1128"/>
                  <a:gd name="T4" fmla="*/ 464 w 576"/>
                  <a:gd name="T5" fmla="*/ 616 h 1128"/>
                  <a:gd name="T6" fmla="*/ 688 w 576"/>
                  <a:gd name="T7" fmla="*/ 419 h 1128"/>
                  <a:gd name="T8" fmla="*/ 891 w 576"/>
                  <a:gd name="T9" fmla="*/ 257 h 1128"/>
                  <a:gd name="T10" fmla="*/ 1036 w 576"/>
                  <a:gd name="T11" fmla="*/ 110 h 1128"/>
                  <a:gd name="T12" fmla="*/ 1115 w 576"/>
                  <a:gd name="T13" fmla="*/ 0 h 1128"/>
                  <a:gd name="T14" fmla="*/ 581 w 576"/>
                  <a:gd name="T15" fmla="*/ 596 h 1128"/>
                  <a:gd name="T16" fmla="*/ 509 w 576"/>
                  <a:gd name="T17" fmla="*/ 879 h 1128"/>
                  <a:gd name="T18" fmla="*/ 748 w 576"/>
                  <a:gd name="T19" fmla="*/ 830 h 1128"/>
                  <a:gd name="T20" fmla="*/ 581 w 576"/>
                  <a:gd name="T21" fmla="*/ 996 h 1128"/>
                  <a:gd name="T22" fmla="*/ 752 w 576"/>
                  <a:gd name="T23" fmla="*/ 1017 h 1128"/>
                  <a:gd name="T24" fmla="*/ 592 w 576"/>
                  <a:gd name="T25" fmla="*/ 1101 h 1128"/>
                  <a:gd name="T26" fmla="*/ 587 w 576"/>
                  <a:gd name="T27" fmla="*/ 1184 h 1128"/>
                  <a:gd name="T28" fmla="*/ 681 w 576"/>
                  <a:gd name="T29" fmla="*/ 1230 h 1128"/>
                  <a:gd name="T30" fmla="*/ 869 w 576"/>
                  <a:gd name="T31" fmla="*/ 1268 h 1128"/>
                  <a:gd name="T32" fmla="*/ 1092 w 576"/>
                  <a:gd name="T33" fmla="*/ 1299 h 1128"/>
                  <a:gd name="T34" fmla="*/ 855 w 576"/>
                  <a:gd name="T35" fmla="*/ 1279 h 1128"/>
                  <a:gd name="T36" fmla="*/ 605 w 576"/>
                  <a:gd name="T37" fmla="*/ 1282 h 1128"/>
                  <a:gd name="T38" fmla="*/ 509 w 576"/>
                  <a:gd name="T39" fmla="*/ 1446 h 1128"/>
                  <a:gd name="T40" fmla="*/ 477 w 576"/>
                  <a:gd name="T41" fmla="*/ 1536 h 1128"/>
                  <a:gd name="T42" fmla="*/ 507 w 576"/>
                  <a:gd name="T43" fmla="*/ 1613 h 1128"/>
                  <a:gd name="T44" fmla="*/ 414 w 576"/>
                  <a:gd name="T45" fmla="*/ 1613 h 1128"/>
                  <a:gd name="T46" fmla="*/ 361 w 576"/>
                  <a:gd name="T47" fmla="*/ 1693 h 1128"/>
                  <a:gd name="T48" fmla="*/ 310 w 576"/>
                  <a:gd name="T49" fmla="*/ 1760 h 1128"/>
                  <a:gd name="T50" fmla="*/ 330 w 576"/>
                  <a:gd name="T51" fmla="*/ 1853 h 1128"/>
                  <a:gd name="T52" fmla="*/ 438 w 576"/>
                  <a:gd name="T53" fmla="*/ 2295 h 1128"/>
                  <a:gd name="T54" fmla="*/ 350 w 576"/>
                  <a:gd name="T55" fmla="*/ 2037 h 1128"/>
                  <a:gd name="T56" fmla="*/ 280 w 576"/>
                  <a:gd name="T57" fmla="*/ 1822 h 1128"/>
                  <a:gd name="T58" fmla="*/ 144 w 576"/>
                  <a:gd name="T59" fmla="*/ 1762 h 1128"/>
                  <a:gd name="T60" fmla="*/ 258 w 576"/>
                  <a:gd name="T61" fmla="*/ 1608 h 1128"/>
                  <a:gd name="T62" fmla="*/ 430 w 576"/>
                  <a:gd name="T63" fmla="*/ 1351 h 1128"/>
                  <a:gd name="T64" fmla="*/ 509 w 576"/>
                  <a:gd name="T65" fmla="*/ 1184 h 1128"/>
                  <a:gd name="T66" fmla="*/ 478 w 576"/>
                  <a:gd name="T67" fmla="*/ 1054 h 1128"/>
                  <a:gd name="T68" fmla="*/ 432 w 576"/>
                  <a:gd name="T69" fmla="*/ 849 h 1128"/>
                  <a:gd name="T70" fmla="*/ 258 w 576"/>
                  <a:gd name="T71" fmla="*/ 676 h 11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76" h="1128">
                    <a:moveTo>
                      <a:pt x="117" y="294"/>
                    </a:moveTo>
                    <a:cubicBezTo>
                      <a:pt x="126" y="321"/>
                      <a:pt x="140" y="294"/>
                      <a:pt x="158" y="294"/>
                    </a:cubicBezTo>
                    <a:cubicBezTo>
                      <a:pt x="154" y="357"/>
                      <a:pt x="197" y="330"/>
                      <a:pt x="228" y="303"/>
                    </a:cubicBezTo>
                    <a:cubicBezTo>
                      <a:pt x="266" y="270"/>
                      <a:pt x="292" y="229"/>
                      <a:pt x="338" y="206"/>
                    </a:cubicBezTo>
                    <a:cubicBezTo>
                      <a:pt x="379" y="186"/>
                      <a:pt x="403" y="158"/>
                      <a:pt x="437" y="126"/>
                    </a:cubicBezTo>
                    <a:cubicBezTo>
                      <a:pt x="461" y="103"/>
                      <a:pt x="490" y="82"/>
                      <a:pt x="509" y="54"/>
                    </a:cubicBezTo>
                    <a:cubicBezTo>
                      <a:pt x="521" y="37"/>
                      <a:pt x="526" y="9"/>
                      <a:pt x="547" y="0"/>
                    </a:cubicBezTo>
                    <a:cubicBezTo>
                      <a:pt x="576" y="34"/>
                      <a:pt x="310" y="259"/>
                      <a:pt x="285" y="293"/>
                    </a:cubicBezTo>
                    <a:cubicBezTo>
                      <a:pt x="261" y="324"/>
                      <a:pt x="203" y="402"/>
                      <a:pt x="250" y="432"/>
                    </a:cubicBezTo>
                    <a:cubicBezTo>
                      <a:pt x="288" y="457"/>
                      <a:pt x="328" y="402"/>
                      <a:pt x="367" y="408"/>
                    </a:cubicBezTo>
                    <a:cubicBezTo>
                      <a:pt x="341" y="432"/>
                      <a:pt x="279" y="445"/>
                      <a:pt x="285" y="489"/>
                    </a:cubicBezTo>
                    <a:cubicBezTo>
                      <a:pt x="314" y="485"/>
                      <a:pt x="338" y="510"/>
                      <a:pt x="369" y="500"/>
                    </a:cubicBezTo>
                    <a:cubicBezTo>
                      <a:pt x="368" y="526"/>
                      <a:pt x="308" y="520"/>
                      <a:pt x="291" y="541"/>
                    </a:cubicBezTo>
                    <a:cubicBezTo>
                      <a:pt x="279" y="555"/>
                      <a:pt x="280" y="566"/>
                      <a:pt x="288" y="582"/>
                    </a:cubicBezTo>
                    <a:cubicBezTo>
                      <a:pt x="299" y="605"/>
                      <a:pt x="314" y="599"/>
                      <a:pt x="334" y="604"/>
                    </a:cubicBezTo>
                    <a:cubicBezTo>
                      <a:pt x="365" y="611"/>
                      <a:pt x="396" y="617"/>
                      <a:pt x="427" y="623"/>
                    </a:cubicBezTo>
                    <a:cubicBezTo>
                      <a:pt x="458" y="630"/>
                      <a:pt x="513" y="612"/>
                      <a:pt x="536" y="639"/>
                    </a:cubicBezTo>
                    <a:cubicBezTo>
                      <a:pt x="506" y="657"/>
                      <a:pt x="454" y="631"/>
                      <a:pt x="420" y="629"/>
                    </a:cubicBezTo>
                    <a:cubicBezTo>
                      <a:pt x="384" y="627"/>
                      <a:pt x="332" y="620"/>
                      <a:pt x="297" y="630"/>
                    </a:cubicBezTo>
                    <a:cubicBezTo>
                      <a:pt x="259" y="640"/>
                      <a:pt x="263" y="678"/>
                      <a:pt x="250" y="711"/>
                    </a:cubicBezTo>
                    <a:cubicBezTo>
                      <a:pt x="243" y="726"/>
                      <a:pt x="232" y="738"/>
                      <a:pt x="234" y="755"/>
                    </a:cubicBezTo>
                    <a:cubicBezTo>
                      <a:pt x="236" y="772"/>
                      <a:pt x="250" y="777"/>
                      <a:pt x="249" y="793"/>
                    </a:cubicBezTo>
                    <a:cubicBezTo>
                      <a:pt x="237" y="794"/>
                      <a:pt x="214" y="789"/>
                      <a:pt x="203" y="793"/>
                    </a:cubicBezTo>
                    <a:cubicBezTo>
                      <a:pt x="182" y="801"/>
                      <a:pt x="187" y="818"/>
                      <a:pt x="177" y="832"/>
                    </a:cubicBezTo>
                    <a:cubicBezTo>
                      <a:pt x="165" y="849"/>
                      <a:pt x="154" y="841"/>
                      <a:pt x="152" y="865"/>
                    </a:cubicBezTo>
                    <a:cubicBezTo>
                      <a:pt x="151" y="876"/>
                      <a:pt x="158" y="901"/>
                      <a:pt x="162" y="911"/>
                    </a:cubicBezTo>
                    <a:cubicBezTo>
                      <a:pt x="187" y="982"/>
                      <a:pt x="219" y="1051"/>
                      <a:pt x="215" y="1128"/>
                    </a:cubicBezTo>
                    <a:cubicBezTo>
                      <a:pt x="178" y="1110"/>
                      <a:pt x="179" y="1036"/>
                      <a:pt x="172" y="1001"/>
                    </a:cubicBezTo>
                    <a:cubicBezTo>
                      <a:pt x="164" y="968"/>
                      <a:pt x="154" y="924"/>
                      <a:pt x="137" y="895"/>
                    </a:cubicBezTo>
                    <a:cubicBezTo>
                      <a:pt x="117" y="862"/>
                      <a:pt x="102" y="881"/>
                      <a:pt x="71" y="866"/>
                    </a:cubicBezTo>
                    <a:cubicBezTo>
                      <a:pt x="0" y="830"/>
                      <a:pt x="106" y="808"/>
                      <a:pt x="127" y="790"/>
                    </a:cubicBezTo>
                    <a:cubicBezTo>
                      <a:pt x="163" y="761"/>
                      <a:pt x="181" y="701"/>
                      <a:pt x="211" y="664"/>
                    </a:cubicBezTo>
                    <a:cubicBezTo>
                      <a:pt x="235" y="634"/>
                      <a:pt x="250" y="622"/>
                      <a:pt x="250" y="582"/>
                    </a:cubicBezTo>
                    <a:cubicBezTo>
                      <a:pt x="250" y="556"/>
                      <a:pt x="241" y="542"/>
                      <a:pt x="235" y="518"/>
                    </a:cubicBezTo>
                    <a:cubicBezTo>
                      <a:pt x="227" y="486"/>
                      <a:pt x="234" y="446"/>
                      <a:pt x="212" y="417"/>
                    </a:cubicBezTo>
                    <a:cubicBezTo>
                      <a:pt x="193" y="392"/>
                      <a:pt x="127" y="367"/>
                      <a:pt x="127" y="332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1" name="Freeform 14"/>
              <p:cNvSpPr>
                <a:spLocks/>
              </p:cNvSpPr>
              <p:nvPr/>
            </p:nvSpPr>
            <p:spPr bwMode="auto">
              <a:xfrm>
                <a:off x="3551" y="1136"/>
                <a:ext cx="141" cy="157"/>
              </a:xfrm>
              <a:custGeom>
                <a:avLst/>
                <a:gdLst>
                  <a:gd name="T0" fmla="*/ 0 w 99"/>
                  <a:gd name="T1" fmla="*/ 116 h 110"/>
                  <a:gd name="T2" fmla="*/ 150 w 99"/>
                  <a:gd name="T3" fmla="*/ 57 h 110"/>
                  <a:gd name="T4" fmla="*/ 85 w 99"/>
                  <a:gd name="T5" fmla="*/ 224 h 110"/>
                  <a:gd name="T6" fmla="*/ 135 w 99"/>
                  <a:gd name="T7" fmla="*/ 67 h 110"/>
                  <a:gd name="T8" fmla="*/ 0 w 99"/>
                  <a:gd name="T9" fmla="*/ 11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10">
                    <a:moveTo>
                      <a:pt x="0" y="57"/>
                    </a:moveTo>
                    <a:cubicBezTo>
                      <a:pt x="0" y="57"/>
                      <a:pt x="50" y="0"/>
                      <a:pt x="74" y="28"/>
                    </a:cubicBezTo>
                    <a:cubicBezTo>
                      <a:pt x="99" y="55"/>
                      <a:pt x="63" y="84"/>
                      <a:pt x="42" y="110"/>
                    </a:cubicBezTo>
                    <a:cubicBezTo>
                      <a:pt x="42" y="110"/>
                      <a:pt x="94" y="58"/>
                      <a:pt x="67" y="33"/>
                    </a:cubicBezTo>
                    <a:cubicBezTo>
                      <a:pt x="39" y="7"/>
                      <a:pt x="2" y="52"/>
                      <a:pt x="0" y="5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2" name="Freeform 15"/>
              <p:cNvSpPr>
                <a:spLocks/>
              </p:cNvSpPr>
              <p:nvPr/>
            </p:nvSpPr>
            <p:spPr bwMode="auto">
              <a:xfrm>
                <a:off x="3375" y="1466"/>
                <a:ext cx="63" cy="175"/>
              </a:xfrm>
              <a:custGeom>
                <a:avLst/>
                <a:gdLst>
                  <a:gd name="T0" fmla="*/ 89 w 44"/>
                  <a:gd name="T1" fmla="*/ 44 h 123"/>
                  <a:gd name="T2" fmla="*/ 49 w 44"/>
                  <a:gd name="T3" fmla="*/ 16 h 123"/>
                  <a:gd name="T4" fmla="*/ 13 w 44"/>
                  <a:gd name="T5" fmla="*/ 81 h 123"/>
                  <a:gd name="T6" fmla="*/ 47 w 44"/>
                  <a:gd name="T7" fmla="*/ 249 h 123"/>
                  <a:gd name="T8" fmla="*/ 24 w 44"/>
                  <a:gd name="T9" fmla="*/ 166 h 123"/>
                  <a:gd name="T10" fmla="*/ 16 w 44"/>
                  <a:gd name="T11" fmla="*/ 120 h 123"/>
                  <a:gd name="T12" fmla="*/ 30 w 44"/>
                  <a:gd name="T13" fmla="*/ 63 h 123"/>
                  <a:gd name="T14" fmla="*/ 60 w 44"/>
                  <a:gd name="T15" fmla="*/ 24 h 123"/>
                  <a:gd name="T16" fmla="*/ 90 w 44"/>
                  <a:gd name="T17" fmla="*/ 34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123">
                    <a:moveTo>
                      <a:pt x="43" y="22"/>
                    </a:moveTo>
                    <a:cubicBezTo>
                      <a:pt x="43" y="11"/>
                      <a:pt x="36" y="0"/>
                      <a:pt x="24" y="8"/>
                    </a:cubicBezTo>
                    <a:cubicBezTo>
                      <a:pt x="14" y="15"/>
                      <a:pt x="8" y="28"/>
                      <a:pt x="6" y="40"/>
                    </a:cubicBezTo>
                    <a:cubicBezTo>
                      <a:pt x="0" y="69"/>
                      <a:pt x="5" y="99"/>
                      <a:pt x="23" y="123"/>
                    </a:cubicBezTo>
                    <a:cubicBezTo>
                      <a:pt x="15" y="111"/>
                      <a:pt x="15" y="95"/>
                      <a:pt x="12" y="82"/>
                    </a:cubicBezTo>
                    <a:cubicBezTo>
                      <a:pt x="10" y="74"/>
                      <a:pt x="9" y="67"/>
                      <a:pt x="8" y="59"/>
                    </a:cubicBezTo>
                    <a:cubicBezTo>
                      <a:pt x="6" y="48"/>
                      <a:pt x="10" y="41"/>
                      <a:pt x="15" y="31"/>
                    </a:cubicBezTo>
                    <a:cubicBezTo>
                      <a:pt x="18" y="24"/>
                      <a:pt x="23" y="17"/>
                      <a:pt x="29" y="12"/>
                    </a:cubicBezTo>
                    <a:cubicBezTo>
                      <a:pt x="36" y="8"/>
                      <a:pt x="40" y="11"/>
                      <a:pt x="44" y="17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3" name="Freeform 16"/>
              <p:cNvSpPr>
                <a:spLocks/>
              </p:cNvSpPr>
              <p:nvPr/>
            </p:nvSpPr>
            <p:spPr bwMode="auto">
              <a:xfrm>
                <a:off x="3257" y="1752"/>
                <a:ext cx="44" cy="123"/>
              </a:xfrm>
              <a:custGeom>
                <a:avLst/>
                <a:gdLst>
                  <a:gd name="T0" fmla="*/ 61 w 31"/>
                  <a:gd name="T1" fmla="*/ 14 h 86"/>
                  <a:gd name="T2" fmla="*/ 37 w 31"/>
                  <a:gd name="T3" fmla="*/ 6 h 86"/>
                  <a:gd name="T4" fmla="*/ 20 w 31"/>
                  <a:gd name="T5" fmla="*/ 44 h 86"/>
                  <a:gd name="T6" fmla="*/ 23 w 31"/>
                  <a:gd name="T7" fmla="*/ 104 h 86"/>
                  <a:gd name="T8" fmla="*/ 28 w 31"/>
                  <a:gd name="T9" fmla="*/ 142 h 86"/>
                  <a:gd name="T10" fmla="*/ 37 w 31"/>
                  <a:gd name="T11" fmla="*/ 176 h 86"/>
                  <a:gd name="T12" fmla="*/ 57 w 31"/>
                  <a:gd name="T13" fmla="*/ 6 h 86"/>
                  <a:gd name="T14" fmla="*/ 58 w 31"/>
                  <a:gd name="T15" fmla="*/ 13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86">
                    <a:moveTo>
                      <a:pt x="30" y="7"/>
                    </a:moveTo>
                    <a:cubicBezTo>
                      <a:pt x="31" y="1"/>
                      <a:pt x="21" y="0"/>
                      <a:pt x="18" y="3"/>
                    </a:cubicBezTo>
                    <a:cubicBezTo>
                      <a:pt x="13" y="6"/>
                      <a:pt x="10" y="16"/>
                      <a:pt x="10" y="22"/>
                    </a:cubicBezTo>
                    <a:cubicBezTo>
                      <a:pt x="8" y="31"/>
                      <a:pt x="10" y="42"/>
                      <a:pt x="11" y="51"/>
                    </a:cubicBezTo>
                    <a:cubicBezTo>
                      <a:pt x="12" y="57"/>
                      <a:pt x="13" y="63"/>
                      <a:pt x="14" y="69"/>
                    </a:cubicBezTo>
                    <a:cubicBezTo>
                      <a:pt x="16" y="75"/>
                      <a:pt x="18" y="81"/>
                      <a:pt x="18" y="86"/>
                    </a:cubicBezTo>
                    <a:cubicBezTo>
                      <a:pt x="18" y="67"/>
                      <a:pt x="0" y="14"/>
                      <a:pt x="28" y="3"/>
                    </a:cubicBezTo>
                    <a:cubicBezTo>
                      <a:pt x="29" y="4"/>
                      <a:pt x="29" y="5"/>
                      <a:pt x="29" y="6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4" name="Freeform 17"/>
              <p:cNvSpPr>
                <a:spLocks/>
              </p:cNvSpPr>
              <p:nvPr/>
            </p:nvSpPr>
            <p:spPr bwMode="auto">
              <a:xfrm>
                <a:off x="3503" y="1794"/>
                <a:ext cx="62" cy="23"/>
              </a:xfrm>
              <a:custGeom>
                <a:avLst/>
                <a:gdLst>
                  <a:gd name="T0" fmla="*/ 4 w 43"/>
                  <a:gd name="T1" fmla="*/ 20 h 16"/>
                  <a:gd name="T2" fmla="*/ 53 w 43"/>
                  <a:gd name="T3" fmla="*/ 29 h 16"/>
                  <a:gd name="T4" fmla="*/ 89 w 43"/>
                  <a:gd name="T5" fmla="*/ 0 h 16"/>
                  <a:gd name="T6" fmla="*/ 43 w 43"/>
                  <a:gd name="T7" fmla="*/ 33 h 16"/>
                  <a:gd name="T8" fmla="*/ 0 w 43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6">
                    <a:moveTo>
                      <a:pt x="2" y="10"/>
                    </a:moveTo>
                    <a:cubicBezTo>
                      <a:pt x="2" y="15"/>
                      <a:pt x="21" y="15"/>
                      <a:pt x="26" y="14"/>
                    </a:cubicBezTo>
                    <a:cubicBezTo>
                      <a:pt x="32" y="12"/>
                      <a:pt x="40" y="6"/>
                      <a:pt x="43" y="0"/>
                    </a:cubicBezTo>
                    <a:cubicBezTo>
                      <a:pt x="40" y="11"/>
                      <a:pt x="32" y="16"/>
                      <a:pt x="21" y="16"/>
                    </a:cubicBezTo>
                    <a:cubicBezTo>
                      <a:pt x="14" y="15"/>
                      <a:pt x="7" y="12"/>
                      <a:pt x="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5" name="Freeform 18"/>
              <p:cNvSpPr>
                <a:spLocks/>
              </p:cNvSpPr>
              <p:nvPr/>
            </p:nvSpPr>
            <p:spPr bwMode="auto">
              <a:xfrm>
                <a:off x="3909" y="1854"/>
                <a:ext cx="58" cy="48"/>
              </a:xfrm>
              <a:custGeom>
                <a:avLst/>
                <a:gdLst>
                  <a:gd name="T0" fmla="*/ 20 w 41"/>
                  <a:gd name="T1" fmla="*/ 0 h 34"/>
                  <a:gd name="T2" fmla="*/ 82 w 41"/>
                  <a:gd name="T3" fmla="*/ 32 h 34"/>
                  <a:gd name="T4" fmla="*/ 20 w 4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4">
                    <a:moveTo>
                      <a:pt x="10" y="0"/>
                    </a:moveTo>
                    <a:cubicBezTo>
                      <a:pt x="10" y="0"/>
                      <a:pt x="4" y="26"/>
                      <a:pt x="41" y="16"/>
                    </a:cubicBezTo>
                    <a:cubicBezTo>
                      <a:pt x="41" y="16"/>
                      <a:pt x="0" y="34"/>
                      <a:pt x="1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6" name="Freeform 19"/>
              <p:cNvSpPr>
                <a:spLocks/>
              </p:cNvSpPr>
              <p:nvPr/>
            </p:nvSpPr>
            <p:spPr bwMode="auto">
              <a:xfrm>
                <a:off x="4007" y="1962"/>
                <a:ext cx="83" cy="101"/>
              </a:xfrm>
              <a:custGeom>
                <a:avLst/>
                <a:gdLst>
                  <a:gd name="T0" fmla="*/ 33 w 58"/>
                  <a:gd name="T1" fmla="*/ 0 h 71"/>
                  <a:gd name="T2" fmla="*/ 119 w 58"/>
                  <a:gd name="T3" fmla="*/ 110 h 71"/>
                  <a:gd name="T4" fmla="*/ 33 w 58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1">
                    <a:moveTo>
                      <a:pt x="16" y="0"/>
                    </a:moveTo>
                    <a:cubicBezTo>
                      <a:pt x="16" y="0"/>
                      <a:pt x="7" y="61"/>
                      <a:pt x="58" y="54"/>
                    </a:cubicBezTo>
                    <a:cubicBezTo>
                      <a:pt x="58" y="54"/>
                      <a:pt x="0" y="71"/>
                      <a:pt x="16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7" name="Freeform 20"/>
              <p:cNvSpPr>
                <a:spLocks/>
              </p:cNvSpPr>
              <p:nvPr/>
            </p:nvSpPr>
            <p:spPr bwMode="auto">
              <a:xfrm>
                <a:off x="3247" y="2602"/>
                <a:ext cx="110" cy="103"/>
              </a:xfrm>
              <a:custGeom>
                <a:avLst/>
                <a:gdLst>
                  <a:gd name="T0" fmla="*/ 0 w 77"/>
                  <a:gd name="T1" fmla="*/ 84 h 72"/>
                  <a:gd name="T2" fmla="*/ 106 w 77"/>
                  <a:gd name="T3" fmla="*/ 147 h 72"/>
                  <a:gd name="T4" fmla="*/ 0 w 77"/>
                  <a:gd name="T5" fmla="*/ 84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72">
                    <a:moveTo>
                      <a:pt x="0" y="41"/>
                    </a:moveTo>
                    <a:cubicBezTo>
                      <a:pt x="0" y="41"/>
                      <a:pt x="68" y="6"/>
                      <a:pt x="52" y="72"/>
                    </a:cubicBezTo>
                    <a:cubicBezTo>
                      <a:pt x="52" y="72"/>
                      <a:pt x="77" y="0"/>
                      <a:pt x="0" y="4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8" name="Freeform 21"/>
              <p:cNvSpPr>
                <a:spLocks/>
              </p:cNvSpPr>
              <p:nvPr/>
            </p:nvSpPr>
            <p:spPr bwMode="auto">
              <a:xfrm>
                <a:off x="3632" y="2685"/>
                <a:ext cx="44" cy="58"/>
              </a:xfrm>
              <a:custGeom>
                <a:avLst/>
                <a:gdLst>
                  <a:gd name="T0" fmla="*/ 0 w 31"/>
                  <a:gd name="T1" fmla="*/ 59 h 41"/>
                  <a:gd name="T2" fmla="*/ 61 w 31"/>
                  <a:gd name="T3" fmla="*/ 82 h 41"/>
                  <a:gd name="T4" fmla="*/ 0 w 31"/>
                  <a:gd name="T5" fmla="*/ 5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1">
                    <a:moveTo>
                      <a:pt x="0" y="30"/>
                    </a:moveTo>
                    <a:cubicBezTo>
                      <a:pt x="0" y="30"/>
                      <a:pt x="27" y="7"/>
                      <a:pt x="30" y="41"/>
                    </a:cubicBezTo>
                    <a:cubicBezTo>
                      <a:pt x="30" y="41"/>
                      <a:pt x="31" y="0"/>
                      <a:pt x="0" y="3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59" name="Freeform 22"/>
              <p:cNvSpPr>
                <a:spLocks/>
              </p:cNvSpPr>
              <p:nvPr/>
            </p:nvSpPr>
            <p:spPr bwMode="auto">
              <a:xfrm>
                <a:off x="3974" y="2564"/>
                <a:ext cx="73" cy="60"/>
              </a:xfrm>
              <a:custGeom>
                <a:avLst/>
                <a:gdLst>
                  <a:gd name="T0" fmla="*/ 104 w 51"/>
                  <a:gd name="T1" fmla="*/ 63 h 42"/>
                  <a:gd name="T2" fmla="*/ 0 w 51"/>
                  <a:gd name="T3" fmla="*/ 86 h 42"/>
                  <a:gd name="T4" fmla="*/ 104 w 51"/>
                  <a:gd name="T5" fmla="*/ 6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2">
                    <a:moveTo>
                      <a:pt x="51" y="31"/>
                    </a:moveTo>
                    <a:cubicBezTo>
                      <a:pt x="51" y="31"/>
                      <a:pt x="13" y="11"/>
                      <a:pt x="0" y="42"/>
                    </a:cubicBezTo>
                    <a:cubicBezTo>
                      <a:pt x="0" y="42"/>
                      <a:pt x="12" y="0"/>
                      <a:pt x="51" y="3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0" name="Freeform 23"/>
              <p:cNvSpPr>
                <a:spLocks/>
              </p:cNvSpPr>
              <p:nvPr/>
            </p:nvSpPr>
            <p:spPr bwMode="auto">
              <a:xfrm>
                <a:off x="4065" y="2358"/>
                <a:ext cx="85" cy="96"/>
              </a:xfrm>
              <a:custGeom>
                <a:avLst/>
                <a:gdLst>
                  <a:gd name="T0" fmla="*/ 122 w 59"/>
                  <a:gd name="T1" fmla="*/ 0 h 67"/>
                  <a:gd name="T2" fmla="*/ 0 w 59"/>
                  <a:gd name="T3" fmla="*/ 138 h 67"/>
                  <a:gd name="T4" fmla="*/ 122 w 59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59" y="0"/>
                    </a:moveTo>
                    <a:cubicBezTo>
                      <a:pt x="59" y="0"/>
                      <a:pt x="13" y="15"/>
                      <a:pt x="0" y="67"/>
                    </a:cubicBezTo>
                    <a:cubicBezTo>
                      <a:pt x="0" y="67"/>
                      <a:pt x="2" y="8"/>
                      <a:pt x="5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1" name="Freeform 24"/>
              <p:cNvSpPr>
                <a:spLocks/>
              </p:cNvSpPr>
              <p:nvPr/>
            </p:nvSpPr>
            <p:spPr bwMode="auto">
              <a:xfrm>
                <a:off x="4322" y="2109"/>
                <a:ext cx="100" cy="47"/>
              </a:xfrm>
              <a:custGeom>
                <a:avLst/>
                <a:gdLst>
                  <a:gd name="T0" fmla="*/ 24 w 70"/>
                  <a:gd name="T1" fmla="*/ 0 h 33"/>
                  <a:gd name="T2" fmla="*/ 0 w 70"/>
                  <a:gd name="T3" fmla="*/ 67 h 33"/>
                  <a:gd name="T4" fmla="*/ 24 w 7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33">
                    <a:moveTo>
                      <a:pt x="12" y="0"/>
                    </a:moveTo>
                    <a:cubicBezTo>
                      <a:pt x="12" y="0"/>
                      <a:pt x="70" y="5"/>
                      <a:pt x="0" y="33"/>
                    </a:cubicBezTo>
                    <a:cubicBezTo>
                      <a:pt x="0" y="33"/>
                      <a:pt x="58" y="11"/>
                      <a:pt x="12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2" name="Freeform 25"/>
              <p:cNvSpPr>
                <a:spLocks/>
              </p:cNvSpPr>
              <p:nvPr/>
            </p:nvSpPr>
            <p:spPr bwMode="auto">
              <a:xfrm>
                <a:off x="4723" y="2351"/>
                <a:ext cx="205" cy="186"/>
              </a:xfrm>
              <a:custGeom>
                <a:avLst/>
                <a:gdLst>
                  <a:gd name="T0" fmla="*/ 0 w 144"/>
                  <a:gd name="T1" fmla="*/ 1 h 130"/>
                  <a:gd name="T2" fmla="*/ 91 w 144"/>
                  <a:gd name="T3" fmla="*/ 19 h 130"/>
                  <a:gd name="T4" fmla="*/ 142 w 144"/>
                  <a:gd name="T5" fmla="*/ 43 h 130"/>
                  <a:gd name="T6" fmla="*/ 249 w 144"/>
                  <a:gd name="T7" fmla="*/ 127 h 130"/>
                  <a:gd name="T8" fmla="*/ 265 w 144"/>
                  <a:gd name="T9" fmla="*/ 236 h 130"/>
                  <a:gd name="T10" fmla="*/ 148 w 144"/>
                  <a:gd name="T11" fmla="*/ 246 h 130"/>
                  <a:gd name="T12" fmla="*/ 100 w 144"/>
                  <a:gd name="T13" fmla="*/ 222 h 130"/>
                  <a:gd name="T14" fmla="*/ 188 w 144"/>
                  <a:gd name="T15" fmla="*/ 236 h 130"/>
                  <a:gd name="T16" fmla="*/ 238 w 144"/>
                  <a:gd name="T17" fmla="*/ 233 h 130"/>
                  <a:gd name="T18" fmla="*/ 229 w 144"/>
                  <a:gd name="T19" fmla="*/ 119 h 130"/>
                  <a:gd name="T20" fmla="*/ 185 w 144"/>
                  <a:gd name="T21" fmla="*/ 76 h 130"/>
                  <a:gd name="T22" fmla="*/ 125 w 144"/>
                  <a:gd name="T23" fmla="*/ 53 h 130"/>
                  <a:gd name="T24" fmla="*/ 80 w 144"/>
                  <a:gd name="T25" fmla="*/ 29 h 130"/>
                  <a:gd name="T26" fmla="*/ 9 w 144"/>
                  <a:gd name="T27" fmla="*/ 0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4" h="130">
                    <a:moveTo>
                      <a:pt x="0" y="1"/>
                    </a:moveTo>
                    <a:cubicBezTo>
                      <a:pt x="15" y="4"/>
                      <a:pt x="30" y="7"/>
                      <a:pt x="45" y="9"/>
                    </a:cubicBezTo>
                    <a:cubicBezTo>
                      <a:pt x="55" y="11"/>
                      <a:pt x="61" y="17"/>
                      <a:pt x="70" y="21"/>
                    </a:cubicBezTo>
                    <a:cubicBezTo>
                      <a:pt x="91" y="30"/>
                      <a:pt x="110" y="42"/>
                      <a:pt x="123" y="62"/>
                    </a:cubicBezTo>
                    <a:cubicBezTo>
                      <a:pt x="132" y="76"/>
                      <a:pt x="144" y="100"/>
                      <a:pt x="131" y="115"/>
                    </a:cubicBezTo>
                    <a:cubicBezTo>
                      <a:pt x="118" y="130"/>
                      <a:pt x="89" y="126"/>
                      <a:pt x="73" y="120"/>
                    </a:cubicBezTo>
                    <a:cubicBezTo>
                      <a:pt x="64" y="117"/>
                      <a:pt x="56" y="114"/>
                      <a:pt x="49" y="108"/>
                    </a:cubicBezTo>
                    <a:cubicBezTo>
                      <a:pt x="61" y="115"/>
                      <a:pt x="79" y="113"/>
                      <a:pt x="93" y="115"/>
                    </a:cubicBezTo>
                    <a:cubicBezTo>
                      <a:pt x="101" y="115"/>
                      <a:pt x="110" y="118"/>
                      <a:pt x="117" y="114"/>
                    </a:cubicBezTo>
                    <a:cubicBezTo>
                      <a:pt x="142" y="104"/>
                      <a:pt x="124" y="71"/>
                      <a:pt x="113" y="58"/>
                    </a:cubicBezTo>
                    <a:cubicBezTo>
                      <a:pt x="107" y="50"/>
                      <a:pt x="99" y="43"/>
                      <a:pt x="91" y="37"/>
                    </a:cubicBezTo>
                    <a:cubicBezTo>
                      <a:pt x="82" y="31"/>
                      <a:pt x="72" y="30"/>
                      <a:pt x="62" y="26"/>
                    </a:cubicBezTo>
                    <a:cubicBezTo>
                      <a:pt x="54" y="23"/>
                      <a:pt x="47" y="17"/>
                      <a:pt x="39" y="14"/>
                    </a:cubicBezTo>
                    <a:cubicBezTo>
                      <a:pt x="28" y="10"/>
                      <a:pt x="11" y="13"/>
                      <a:pt x="4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3" name="Freeform 26"/>
              <p:cNvSpPr>
                <a:spLocks/>
              </p:cNvSpPr>
              <p:nvPr/>
            </p:nvSpPr>
            <p:spPr bwMode="auto">
              <a:xfrm>
                <a:off x="3993" y="3358"/>
                <a:ext cx="169" cy="111"/>
              </a:xfrm>
              <a:custGeom>
                <a:avLst/>
                <a:gdLst>
                  <a:gd name="T0" fmla="*/ 6 w 119"/>
                  <a:gd name="T1" fmla="*/ 13 h 78"/>
                  <a:gd name="T2" fmla="*/ 135 w 119"/>
                  <a:gd name="T3" fmla="*/ 142 h 78"/>
                  <a:gd name="T4" fmla="*/ 202 w 119"/>
                  <a:gd name="T5" fmla="*/ 157 h 78"/>
                  <a:gd name="T6" fmla="*/ 234 w 119"/>
                  <a:gd name="T7" fmla="*/ 97 h 78"/>
                  <a:gd name="T8" fmla="*/ 124 w 119"/>
                  <a:gd name="T9" fmla="*/ 125 h 78"/>
                  <a:gd name="T10" fmla="*/ 57 w 119"/>
                  <a:gd name="T11" fmla="*/ 77 h 78"/>
                  <a:gd name="T12" fmla="*/ 0 w 119"/>
                  <a:gd name="T13" fmla="*/ 0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78">
                    <a:moveTo>
                      <a:pt x="3" y="6"/>
                    </a:moveTo>
                    <a:cubicBezTo>
                      <a:pt x="18" y="35"/>
                      <a:pt x="36" y="57"/>
                      <a:pt x="67" y="70"/>
                    </a:cubicBezTo>
                    <a:cubicBezTo>
                      <a:pt x="74" y="73"/>
                      <a:pt x="92" y="78"/>
                      <a:pt x="100" y="77"/>
                    </a:cubicBezTo>
                    <a:cubicBezTo>
                      <a:pt x="112" y="75"/>
                      <a:pt x="119" y="58"/>
                      <a:pt x="116" y="48"/>
                    </a:cubicBezTo>
                    <a:cubicBezTo>
                      <a:pt x="117" y="78"/>
                      <a:pt x="79" y="72"/>
                      <a:pt x="61" y="62"/>
                    </a:cubicBezTo>
                    <a:cubicBezTo>
                      <a:pt x="50" y="56"/>
                      <a:pt x="38" y="47"/>
                      <a:pt x="28" y="38"/>
                    </a:cubicBezTo>
                    <a:cubicBezTo>
                      <a:pt x="15" y="27"/>
                      <a:pt x="11" y="1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4" name="Freeform 27"/>
              <p:cNvSpPr>
                <a:spLocks/>
              </p:cNvSpPr>
              <p:nvPr/>
            </p:nvSpPr>
            <p:spPr bwMode="auto">
              <a:xfrm>
                <a:off x="2977" y="3027"/>
                <a:ext cx="99" cy="241"/>
              </a:xfrm>
              <a:custGeom>
                <a:avLst/>
                <a:gdLst>
                  <a:gd name="T0" fmla="*/ 136 w 69"/>
                  <a:gd name="T1" fmla="*/ 0 h 169"/>
                  <a:gd name="T2" fmla="*/ 85 w 69"/>
                  <a:gd name="T3" fmla="*/ 53 h 169"/>
                  <a:gd name="T4" fmla="*/ 49 w 69"/>
                  <a:gd name="T5" fmla="*/ 87 h 169"/>
                  <a:gd name="T6" fmla="*/ 4 w 69"/>
                  <a:gd name="T7" fmla="*/ 197 h 169"/>
                  <a:gd name="T8" fmla="*/ 47 w 69"/>
                  <a:gd name="T9" fmla="*/ 315 h 169"/>
                  <a:gd name="T10" fmla="*/ 142 w 69"/>
                  <a:gd name="T11" fmla="*/ 221 h 169"/>
                  <a:gd name="T12" fmla="*/ 72 w 69"/>
                  <a:gd name="T13" fmla="*/ 299 h 169"/>
                  <a:gd name="T14" fmla="*/ 23 w 69"/>
                  <a:gd name="T15" fmla="*/ 207 h 169"/>
                  <a:gd name="T16" fmla="*/ 52 w 69"/>
                  <a:gd name="T17" fmla="*/ 106 h 169"/>
                  <a:gd name="T18" fmla="*/ 100 w 69"/>
                  <a:gd name="T19" fmla="*/ 51 h 169"/>
                  <a:gd name="T20" fmla="*/ 136 w 69"/>
                  <a:gd name="T21" fmla="*/ 0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169">
                    <a:moveTo>
                      <a:pt x="66" y="0"/>
                    </a:moveTo>
                    <a:cubicBezTo>
                      <a:pt x="63" y="10"/>
                      <a:pt x="48" y="20"/>
                      <a:pt x="41" y="26"/>
                    </a:cubicBezTo>
                    <a:cubicBezTo>
                      <a:pt x="35" y="31"/>
                      <a:pt x="30" y="37"/>
                      <a:pt x="24" y="43"/>
                    </a:cubicBezTo>
                    <a:cubicBezTo>
                      <a:pt x="12" y="56"/>
                      <a:pt x="4" y="78"/>
                      <a:pt x="2" y="97"/>
                    </a:cubicBezTo>
                    <a:cubicBezTo>
                      <a:pt x="0" y="116"/>
                      <a:pt x="4" y="144"/>
                      <a:pt x="23" y="155"/>
                    </a:cubicBezTo>
                    <a:cubicBezTo>
                      <a:pt x="47" y="169"/>
                      <a:pt x="62" y="123"/>
                      <a:pt x="69" y="109"/>
                    </a:cubicBezTo>
                    <a:cubicBezTo>
                      <a:pt x="61" y="119"/>
                      <a:pt x="48" y="145"/>
                      <a:pt x="35" y="147"/>
                    </a:cubicBezTo>
                    <a:cubicBezTo>
                      <a:pt x="15" y="149"/>
                      <a:pt x="11" y="116"/>
                      <a:pt x="11" y="102"/>
                    </a:cubicBezTo>
                    <a:cubicBezTo>
                      <a:pt x="11" y="83"/>
                      <a:pt x="14" y="67"/>
                      <a:pt x="25" y="52"/>
                    </a:cubicBezTo>
                    <a:cubicBezTo>
                      <a:pt x="32" y="42"/>
                      <a:pt x="40" y="33"/>
                      <a:pt x="49" y="25"/>
                    </a:cubicBezTo>
                    <a:cubicBezTo>
                      <a:pt x="56" y="19"/>
                      <a:pt x="67" y="9"/>
                      <a:pt x="66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5" name="Freeform 28"/>
              <p:cNvSpPr>
                <a:spLocks/>
              </p:cNvSpPr>
              <p:nvPr/>
            </p:nvSpPr>
            <p:spPr bwMode="auto">
              <a:xfrm>
                <a:off x="2596" y="1631"/>
                <a:ext cx="96" cy="186"/>
              </a:xfrm>
              <a:custGeom>
                <a:avLst/>
                <a:gdLst>
                  <a:gd name="T0" fmla="*/ 138 w 67"/>
                  <a:gd name="T1" fmla="*/ 30 h 130"/>
                  <a:gd name="T2" fmla="*/ 77 w 67"/>
                  <a:gd name="T3" fmla="*/ 0 h 130"/>
                  <a:gd name="T4" fmla="*/ 16 w 67"/>
                  <a:gd name="T5" fmla="*/ 39 h 130"/>
                  <a:gd name="T6" fmla="*/ 19 w 67"/>
                  <a:gd name="T7" fmla="*/ 143 h 130"/>
                  <a:gd name="T8" fmla="*/ 70 w 67"/>
                  <a:gd name="T9" fmla="*/ 266 h 130"/>
                  <a:gd name="T10" fmla="*/ 39 w 67"/>
                  <a:gd name="T11" fmla="*/ 170 h 130"/>
                  <a:gd name="T12" fmla="*/ 27 w 67"/>
                  <a:gd name="T13" fmla="*/ 134 h 130"/>
                  <a:gd name="T14" fmla="*/ 27 w 67"/>
                  <a:gd name="T15" fmla="*/ 53 h 130"/>
                  <a:gd name="T16" fmla="*/ 76 w 67"/>
                  <a:gd name="T17" fmla="*/ 10 h 130"/>
                  <a:gd name="T18" fmla="*/ 136 w 67"/>
                  <a:gd name="T19" fmla="*/ 29 h 1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130">
                    <a:moveTo>
                      <a:pt x="67" y="15"/>
                    </a:moveTo>
                    <a:cubicBezTo>
                      <a:pt x="62" y="2"/>
                      <a:pt x="49" y="0"/>
                      <a:pt x="38" y="0"/>
                    </a:cubicBezTo>
                    <a:cubicBezTo>
                      <a:pt x="23" y="0"/>
                      <a:pt x="15" y="6"/>
                      <a:pt x="8" y="19"/>
                    </a:cubicBezTo>
                    <a:cubicBezTo>
                      <a:pt x="0" y="35"/>
                      <a:pt x="4" y="53"/>
                      <a:pt x="9" y="70"/>
                    </a:cubicBezTo>
                    <a:cubicBezTo>
                      <a:pt x="15" y="90"/>
                      <a:pt x="23" y="112"/>
                      <a:pt x="34" y="130"/>
                    </a:cubicBezTo>
                    <a:cubicBezTo>
                      <a:pt x="24" y="119"/>
                      <a:pt x="24" y="98"/>
                      <a:pt x="19" y="83"/>
                    </a:cubicBezTo>
                    <a:cubicBezTo>
                      <a:pt x="17" y="77"/>
                      <a:pt x="14" y="72"/>
                      <a:pt x="13" y="66"/>
                    </a:cubicBezTo>
                    <a:cubicBezTo>
                      <a:pt x="10" y="54"/>
                      <a:pt x="9" y="38"/>
                      <a:pt x="13" y="26"/>
                    </a:cubicBezTo>
                    <a:cubicBezTo>
                      <a:pt x="18" y="14"/>
                      <a:pt x="24" y="7"/>
                      <a:pt x="37" y="5"/>
                    </a:cubicBezTo>
                    <a:cubicBezTo>
                      <a:pt x="51" y="3"/>
                      <a:pt x="54" y="8"/>
                      <a:pt x="66" y="14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6" name="Freeform 29"/>
              <p:cNvSpPr>
                <a:spLocks/>
              </p:cNvSpPr>
              <p:nvPr/>
            </p:nvSpPr>
            <p:spPr bwMode="auto">
              <a:xfrm>
                <a:off x="3101" y="2656"/>
                <a:ext cx="59" cy="89"/>
              </a:xfrm>
              <a:custGeom>
                <a:avLst/>
                <a:gdLst>
                  <a:gd name="T0" fmla="*/ 81 w 41"/>
                  <a:gd name="T1" fmla="*/ 1 h 62"/>
                  <a:gd name="T2" fmla="*/ 10 w 41"/>
                  <a:gd name="T3" fmla="*/ 62 h 62"/>
                  <a:gd name="T4" fmla="*/ 52 w 41"/>
                  <a:gd name="T5" fmla="*/ 128 h 62"/>
                  <a:gd name="T6" fmla="*/ 20 w 41"/>
                  <a:gd name="T7" fmla="*/ 99 h 62"/>
                  <a:gd name="T8" fmla="*/ 27 w 41"/>
                  <a:gd name="T9" fmla="*/ 56 h 62"/>
                  <a:gd name="T10" fmla="*/ 85 w 41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62">
                    <a:moveTo>
                      <a:pt x="39" y="1"/>
                    </a:moveTo>
                    <a:cubicBezTo>
                      <a:pt x="25" y="11"/>
                      <a:pt x="10" y="12"/>
                      <a:pt x="5" y="30"/>
                    </a:cubicBezTo>
                    <a:cubicBezTo>
                      <a:pt x="0" y="48"/>
                      <a:pt x="8" y="56"/>
                      <a:pt x="25" y="62"/>
                    </a:cubicBezTo>
                    <a:cubicBezTo>
                      <a:pt x="19" y="57"/>
                      <a:pt x="13" y="56"/>
                      <a:pt x="10" y="48"/>
                    </a:cubicBezTo>
                    <a:cubicBezTo>
                      <a:pt x="8" y="41"/>
                      <a:pt x="10" y="33"/>
                      <a:pt x="13" y="27"/>
                    </a:cubicBezTo>
                    <a:cubicBezTo>
                      <a:pt x="18" y="17"/>
                      <a:pt x="39" y="9"/>
                      <a:pt x="41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7" name="Freeform 30"/>
              <p:cNvSpPr>
                <a:spLocks/>
              </p:cNvSpPr>
              <p:nvPr/>
            </p:nvSpPr>
            <p:spPr bwMode="auto">
              <a:xfrm>
                <a:off x="4373" y="1323"/>
                <a:ext cx="163" cy="107"/>
              </a:xfrm>
              <a:custGeom>
                <a:avLst/>
                <a:gdLst>
                  <a:gd name="T0" fmla="*/ 1 w 114"/>
                  <a:gd name="T1" fmla="*/ 148 h 75"/>
                  <a:gd name="T2" fmla="*/ 124 w 114"/>
                  <a:gd name="T3" fmla="*/ 23 h 75"/>
                  <a:gd name="T4" fmla="*/ 190 w 114"/>
                  <a:gd name="T5" fmla="*/ 4 h 75"/>
                  <a:gd name="T6" fmla="*/ 233 w 114"/>
                  <a:gd name="T7" fmla="*/ 53 h 75"/>
                  <a:gd name="T8" fmla="*/ 182 w 114"/>
                  <a:gd name="T9" fmla="*/ 14 h 75"/>
                  <a:gd name="T10" fmla="*/ 127 w 114"/>
                  <a:gd name="T11" fmla="*/ 43 h 75"/>
                  <a:gd name="T12" fmla="*/ 57 w 114"/>
                  <a:gd name="T13" fmla="*/ 96 h 75"/>
                  <a:gd name="T14" fmla="*/ 0 w 114"/>
                  <a:gd name="T15" fmla="*/ 153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75">
                    <a:moveTo>
                      <a:pt x="1" y="73"/>
                    </a:moveTo>
                    <a:cubicBezTo>
                      <a:pt x="20" y="53"/>
                      <a:pt x="40" y="29"/>
                      <a:pt x="61" y="11"/>
                    </a:cubicBezTo>
                    <a:cubicBezTo>
                      <a:pt x="70" y="4"/>
                      <a:pt x="81" y="0"/>
                      <a:pt x="93" y="2"/>
                    </a:cubicBezTo>
                    <a:cubicBezTo>
                      <a:pt x="103" y="4"/>
                      <a:pt x="113" y="15"/>
                      <a:pt x="114" y="26"/>
                    </a:cubicBezTo>
                    <a:cubicBezTo>
                      <a:pt x="112" y="17"/>
                      <a:pt x="97" y="8"/>
                      <a:pt x="89" y="7"/>
                    </a:cubicBezTo>
                    <a:cubicBezTo>
                      <a:pt x="75" y="4"/>
                      <a:pt x="70" y="12"/>
                      <a:pt x="62" y="21"/>
                    </a:cubicBezTo>
                    <a:cubicBezTo>
                      <a:pt x="52" y="31"/>
                      <a:pt x="39" y="39"/>
                      <a:pt x="28" y="47"/>
                    </a:cubicBezTo>
                    <a:cubicBezTo>
                      <a:pt x="20" y="54"/>
                      <a:pt x="2" y="66"/>
                      <a:pt x="0" y="75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8" name="Freeform 31"/>
              <p:cNvSpPr>
                <a:spLocks/>
              </p:cNvSpPr>
              <p:nvPr/>
            </p:nvSpPr>
            <p:spPr bwMode="auto">
              <a:xfrm>
                <a:off x="4354" y="1811"/>
                <a:ext cx="102" cy="97"/>
              </a:xfrm>
              <a:custGeom>
                <a:avLst/>
                <a:gdLst>
                  <a:gd name="T0" fmla="*/ 140 w 72"/>
                  <a:gd name="T1" fmla="*/ 30 h 68"/>
                  <a:gd name="T2" fmla="*/ 64 w 72"/>
                  <a:gd name="T3" fmla="*/ 43 h 68"/>
                  <a:gd name="T4" fmla="*/ 34 w 72"/>
                  <a:gd name="T5" fmla="*/ 91 h 68"/>
                  <a:gd name="T6" fmla="*/ 0 w 72"/>
                  <a:gd name="T7" fmla="*/ 138 h 68"/>
                  <a:gd name="T8" fmla="*/ 74 w 72"/>
                  <a:gd name="T9" fmla="*/ 43 h 68"/>
                  <a:gd name="T10" fmla="*/ 139 w 72"/>
                  <a:gd name="T11" fmla="*/ 27 h 68"/>
                  <a:gd name="T12" fmla="*/ 139 w 72"/>
                  <a:gd name="T13" fmla="*/ 24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68">
                    <a:moveTo>
                      <a:pt x="70" y="15"/>
                    </a:moveTo>
                    <a:cubicBezTo>
                      <a:pt x="66" y="0"/>
                      <a:pt x="39" y="15"/>
                      <a:pt x="32" y="21"/>
                    </a:cubicBezTo>
                    <a:cubicBezTo>
                      <a:pt x="24" y="27"/>
                      <a:pt x="22" y="37"/>
                      <a:pt x="17" y="45"/>
                    </a:cubicBezTo>
                    <a:cubicBezTo>
                      <a:pt x="13" y="53"/>
                      <a:pt x="4" y="60"/>
                      <a:pt x="0" y="68"/>
                    </a:cubicBezTo>
                    <a:cubicBezTo>
                      <a:pt x="16" y="54"/>
                      <a:pt x="20" y="32"/>
                      <a:pt x="37" y="21"/>
                    </a:cubicBezTo>
                    <a:cubicBezTo>
                      <a:pt x="45" y="16"/>
                      <a:pt x="60" y="8"/>
                      <a:pt x="69" y="13"/>
                    </a:cubicBezTo>
                    <a:cubicBezTo>
                      <a:pt x="72" y="14"/>
                      <a:pt x="70" y="13"/>
                      <a:pt x="69" y="12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69" name="Freeform 32"/>
              <p:cNvSpPr>
                <a:spLocks/>
              </p:cNvSpPr>
              <p:nvPr/>
            </p:nvSpPr>
            <p:spPr bwMode="auto">
              <a:xfrm>
                <a:off x="3309" y="2346"/>
                <a:ext cx="290" cy="222"/>
              </a:xfrm>
              <a:custGeom>
                <a:avLst/>
                <a:gdLst>
                  <a:gd name="T0" fmla="*/ 86 w 203"/>
                  <a:gd name="T1" fmla="*/ 0 h 156"/>
                  <a:gd name="T2" fmla="*/ 414 w 203"/>
                  <a:gd name="T3" fmla="*/ 178 h 156"/>
                  <a:gd name="T4" fmla="*/ 86 w 203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156">
                    <a:moveTo>
                      <a:pt x="42" y="0"/>
                    </a:moveTo>
                    <a:cubicBezTo>
                      <a:pt x="38" y="62"/>
                      <a:pt x="50" y="126"/>
                      <a:pt x="203" y="88"/>
                    </a:cubicBezTo>
                    <a:cubicBezTo>
                      <a:pt x="203" y="88"/>
                      <a:pt x="0" y="156"/>
                      <a:pt x="42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70" name="Freeform 33"/>
              <p:cNvSpPr>
                <a:spLocks/>
              </p:cNvSpPr>
              <p:nvPr/>
            </p:nvSpPr>
            <p:spPr bwMode="auto">
              <a:xfrm>
                <a:off x="3064" y="1869"/>
                <a:ext cx="615" cy="805"/>
              </a:xfrm>
              <a:custGeom>
                <a:avLst/>
                <a:gdLst>
                  <a:gd name="T0" fmla="*/ 855 w 431"/>
                  <a:gd name="T1" fmla="*/ 0 h 564"/>
                  <a:gd name="T2" fmla="*/ 168 w 431"/>
                  <a:gd name="T3" fmla="*/ 414 h 564"/>
                  <a:gd name="T4" fmla="*/ 629 w 431"/>
                  <a:gd name="T5" fmla="*/ 1149 h 564"/>
                  <a:gd name="T6" fmla="*/ 639 w 431"/>
                  <a:gd name="T7" fmla="*/ 1149 h 564"/>
                  <a:gd name="T8" fmla="*/ 558 w 431"/>
                  <a:gd name="T9" fmla="*/ 901 h 564"/>
                  <a:gd name="T10" fmla="*/ 445 w 431"/>
                  <a:gd name="T11" fmla="*/ 852 h 564"/>
                  <a:gd name="T12" fmla="*/ 415 w 431"/>
                  <a:gd name="T13" fmla="*/ 749 h 564"/>
                  <a:gd name="T14" fmla="*/ 432 w 431"/>
                  <a:gd name="T15" fmla="*/ 657 h 564"/>
                  <a:gd name="T16" fmla="*/ 878 w 431"/>
                  <a:gd name="T17" fmla="*/ 0 h 564"/>
                  <a:gd name="T18" fmla="*/ 855 w 431"/>
                  <a:gd name="T19" fmla="*/ 0 h 5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1" h="564">
                    <a:moveTo>
                      <a:pt x="420" y="0"/>
                    </a:moveTo>
                    <a:cubicBezTo>
                      <a:pt x="368" y="0"/>
                      <a:pt x="155" y="12"/>
                      <a:pt x="83" y="203"/>
                    </a:cubicBezTo>
                    <a:cubicBezTo>
                      <a:pt x="0" y="420"/>
                      <a:pt x="163" y="553"/>
                      <a:pt x="309" y="564"/>
                    </a:cubicBezTo>
                    <a:cubicBezTo>
                      <a:pt x="311" y="564"/>
                      <a:pt x="313" y="564"/>
                      <a:pt x="314" y="564"/>
                    </a:cubicBezTo>
                    <a:cubicBezTo>
                      <a:pt x="359" y="564"/>
                      <a:pt x="320" y="514"/>
                      <a:pt x="274" y="442"/>
                    </a:cubicBezTo>
                    <a:cubicBezTo>
                      <a:pt x="250" y="440"/>
                      <a:pt x="230" y="432"/>
                      <a:pt x="219" y="418"/>
                    </a:cubicBezTo>
                    <a:cubicBezTo>
                      <a:pt x="208" y="405"/>
                      <a:pt x="204" y="388"/>
                      <a:pt x="204" y="368"/>
                    </a:cubicBezTo>
                    <a:cubicBezTo>
                      <a:pt x="204" y="354"/>
                      <a:pt x="206" y="338"/>
                      <a:pt x="212" y="322"/>
                    </a:cubicBezTo>
                    <a:cubicBezTo>
                      <a:pt x="170" y="208"/>
                      <a:pt x="185" y="80"/>
                      <a:pt x="431" y="0"/>
                    </a:cubicBezTo>
                    <a:cubicBezTo>
                      <a:pt x="431" y="0"/>
                      <a:pt x="427" y="0"/>
                      <a:pt x="42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71" name="Freeform 34"/>
              <p:cNvSpPr>
                <a:spLocks/>
              </p:cNvSpPr>
              <p:nvPr/>
            </p:nvSpPr>
            <p:spPr bwMode="auto">
              <a:xfrm>
                <a:off x="3341" y="2337"/>
                <a:ext cx="111" cy="157"/>
              </a:xfrm>
              <a:custGeom>
                <a:avLst/>
                <a:gdLst>
                  <a:gd name="T0" fmla="*/ 40 w 78"/>
                  <a:gd name="T1" fmla="*/ 0 h 110"/>
                  <a:gd name="T2" fmla="*/ 28 w 78"/>
                  <a:gd name="T3" fmla="*/ 81 h 110"/>
                  <a:gd name="T4" fmla="*/ 57 w 78"/>
                  <a:gd name="T5" fmla="*/ 177 h 110"/>
                  <a:gd name="T6" fmla="*/ 158 w 78"/>
                  <a:gd name="T7" fmla="*/ 224 h 110"/>
                  <a:gd name="T8" fmla="*/ 154 w 78"/>
                  <a:gd name="T9" fmla="*/ 218 h 110"/>
                  <a:gd name="T10" fmla="*/ 40 w 78"/>
                  <a:gd name="T11" fmla="*/ 13 h 110"/>
                  <a:gd name="T12" fmla="*/ 40 w 78"/>
                  <a:gd name="T13" fmla="*/ 13 h 110"/>
                  <a:gd name="T14" fmla="*/ 40 w 78"/>
                  <a:gd name="T15" fmla="*/ 13 h 110"/>
                  <a:gd name="T16" fmla="*/ 148 w 78"/>
                  <a:gd name="T17" fmla="*/ 208 h 110"/>
                  <a:gd name="T18" fmla="*/ 40 w 78"/>
                  <a:gd name="T19" fmla="*/ 0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110">
                    <a:moveTo>
                      <a:pt x="20" y="0"/>
                    </a:moveTo>
                    <a:cubicBezTo>
                      <a:pt x="16" y="14"/>
                      <a:pt x="14" y="28"/>
                      <a:pt x="14" y="40"/>
                    </a:cubicBezTo>
                    <a:cubicBezTo>
                      <a:pt x="14" y="59"/>
                      <a:pt x="18" y="75"/>
                      <a:pt x="28" y="87"/>
                    </a:cubicBezTo>
                    <a:cubicBezTo>
                      <a:pt x="38" y="100"/>
                      <a:pt x="55" y="108"/>
                      <a:pt x="78" y="110"/>
                    </a:cubicBezTo>
                    <a:cubicBezTo>
                      <a:pt x="77" y="109"/>
                      <a:pt x="77" y="108"/>
                      <a:pt x="76" y="107"/>
                    </a:cubicBezTo>
                    <a:cubicBezTo>
                      <a:pt x="34" y="103"/>
                      <a:pt x="0" y="79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7" y="48"/>
                      <a:pt x="22" y="91"/>
                      <a:pt x="73" y="102"/>
                    </a:cubicBezTo>
                    <a:cubicBezTo>
                      <a:pt x="54" y="71"/>
                      <a:pt x="34" y="36"/>
                      <a:pt x="20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72" name="Freeform 35"/>
              <p:cNvSpPr>
                <a:spLocks/>
              </p:cNvSpPr>
              <p:nvPr/>
            </p:nvSpPr>
            <p:spPr bwMode="auto">
              <a:xfrm>
                <a:off x="3355" y="2328"/>
                <a:ext cx="100" cy="172"/>
              </a:xfrm>
              <a:custGeom>
                <a:avLst/>
                <a:gdLst>
                  <a:gd name="T0" fmla="*/ 16 w 70"/>
                  <a:gd name="T1" fmla="*/ 0 h 120"/>
                  <a:gd name="T2" fmla="*/ 0 w 70"/>
                  <a:gd name="T3" fmla="*/ 95 h 120"/>
                  <a:gd name="T4" fmla="*/ 30 w 70"/>
                  <a:gd name="T5" fmla="*/ 198 h 120"/>
                  <a:gd name="T6" fmla="*/ 143 w 70"/>
                  <a:gd name="T7" fmla="*/ 247 h 120"/>
                  <a:gd name="T8" fmla="*/ 139 w 70"/>
                  <a:gd name="T9" fmla="*/ 238 h 120"/>
                  <a:gd name="T10" fmla="*/ 37 w 70"/>
                  <a:gd name="T11" fmla="*/ 191 h 120"/>
                  <a:gd name="T12" fmla="*/ 9 w 70"/>
                  <a:gd name="T13" fmla="*/ 95 h 120"/>
                  <a:gd name="T14" fmla="*/ 20 w 70"/>
                  <a:gd name="T15" fmla="*/ 13 h 120"/>
                  <a:gd name="T16" fmla="*/ 16 w 70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20">
                    <a:moveTo>
                      <a:pt x="8" y="0"/>
                    </a:moveTo>
                    <a:cubicBezTo>
                      <a:pt x="2" y="16"/>
                      <a:pt x="0" y="32"/>
                      <a:pt x="0" y="46"/>
                    </a:cubicBezTo>
                    <a:cubicBezTo>
                      <a:pt x="0" y="66"/>
                      <a:pt x="4" y="83"/>
                      <a:pt x="15" y="96"/>
                    </a:cubicBezTo>
                    <a:cubicBezTo>
                      <a:pt x="26" y="110"/>
                      <a:pt x="46" y="118"/>
                      <a:pt x="70" y="120"/>
                    </a:cubicBezTo>
                    <a:cubicBezTo>
                      <a:pt x="69" y="119"/>
                      <a:pt x="69" y="117"/>
                      <a:pt x="68" y="116"/>
                    </a:cubicBezTo>
                    <a:cubicBezTo>
                      <a:pt x="45" y="114"/>
                      <a:pt x="28" y="106"/>
                      <a:pt x="18" y="93"/>
                    </a:cubicBezTo>
                    <a:cubicBezTo>
                      <a:pt x="8" y="81"/>
                      <a:pt x="4" y="65"/>
                      <a:pt x="4" y="46"/>
                    </a:cubicBezTo>
                    <a:cubicBezTo>
                      <a:pt x="4" y="34"/>
                      <a:pt x="6" y="20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</a:path>
                </a:pathLst>
              </a:custGeom>
              <a:solidFill>
                <a:srgbClr val="5D585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73" name="Freeform 36"/>
              <p:cNvSpPr>
                <a:spLocks/>
              </p:cNvSpPr>
              <p:nvPr/>
            </p:nvSpPr>
            <p:spPr bwMode="auto">
              <a:xfrm>
                <a:off x="3341" y="2346"/>
                <a:ext cx="108" cy="144"/>
              </a:xfrm>
              <a:custGeom>
                <a:avLst/>
                <a:gdLst>
                  <a:gd name="T0" fmla="*/ 40 w 76"/>
                  <a:gd name="T1" fmla="*/ 0 h 101"/>
                  <a:gd name="T2" fmla="*/ 153 w 76"/>
                  <a:gd name="T3" fmla="*/ 205 h 101"/>
                  <a:gd name="T4" fmla="*/ 148 w 76"/>
                  <a:gd name="T5" fmla="*/ 195 h 101"/>
                  <a:gd name="T6" fmla="*/ 40 w 76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101">
                    <a:moveTo>
                      <a:pt x="20" y="0"/>
                    </a:moveTo>
                    <a:cubicBezTo>
                      <a:pt x="0" y="73"/>
                      <a:pt x="34" y="97"/>
                      <a:pt x="76" y="101"/>
                    </a:cubicBezTo>
                    <a:cubicBezTo>
                      <a:pt x="75" y="100"/>
                      <a:pt x="74" y="98"/>
                      <a:pt x="73" y="96"/>
                    </a:cubicBezTo>
                    <a:cubicBezTo>
                      <a:pt x="22" y="85"/>
                      <a:pt x="17" y="42"/>
                      <a:pt x="20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74" name="Oval 38"/>
              <p:cNvSpPr>
                <a:spLocks noChangeArrowheads="1"/>
              </p:cNvSpPr>
              <p:nvPr/>
            </p:nvSpPr>
            <p:spPr bwMode="auto">
              <a:xfrm>
                <a:off x="3329" y="2249"/>
                <a:ext cx="33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75" name="Oval 39"/>
              <p:cNvSpPr>
                <a:spLocks noChangeArrowheads="1"/>
              </p:cNvSpPr>
              <p:nvPr/>
            </p:nvSpPr>
            <p:spPr bwMode="auto">
              <a:xfrm>
                <a:off x="3398" y="240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15" name="Group 49"/>
            <p:cNvGrpSpPr>
              <a:grpSpLocks noChangeAspect="1"/>
            </p:cNvGrpSpPr>
            <p:nvPr/>
          </p:nvGrpSpPr>
          <p:grpSpPr bwMode="auto">
            <a:xfrm rot="16200000">
              <a:off x="1947898" y="2034554"/>
              <a:ext cx="540000" cy="512597"/>
              <a:chOff x="241" y="1779"/>
              <a:chExt cx="820" cy="778"/>
            </a:xfrm>
          </p:grpSpPr>
          <p:sp>
            <p:nvSpPr>
              <p:cNvPr id="710" name="Freeform 50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11" name="Freeform 51"/>
              <p:cNvSpPr>
                <a:spLocks/>
              </p:cNvSpPr>
              <p:nvPr/>
            </p:nvSpPr>
            <p:spPr bwMode="auto">
              <a:xfrm>
                <a:off x="453" y="1832"/>
                <a:ext cx="596" cy="709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12" name="Freeform 52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13" name="Freeform 53"/>
              <p:cNvSpPr>
                <a:spLocks/>
              </p:cNvSpPr>
              <p:nvPr/>
            </p:nvSpPr>
            <p:spPr bwMode="auto">
              <a:xfrm>
                <a:off x="503" y="1893"/>
                <a:ext cx="476" cy="576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14" name="Freeform 54"/>
              <p:cNvSpPr>
                <a:spLocks/>
              </p:cNvSpPr>
              <p:nvPr/>
            </p:nvSpPr>
            <p:spPr bwMode="auto">
              <a:xfrm>
                <a:off x="371" y="1861"/>
                <a:ext cx="390" cy="523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15" name="Freeform 55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16" name="Freeform 56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17" name="Freeform 57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18" name="Freeform 58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19" name="Freeform 59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0" name="Freeform 60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1" name="Freeform 61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2" name="Freeform 62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3" name="Freeform 63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4" name="Freeform 64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5" name="Freeform 65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6" name="Freeform 66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7" name="Freeform 67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8" name="Freeform 68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9" name="Freeform 69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0" name="Freeform 70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1" name="Freeform 71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2" name="Freeform 72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3" name="Freeform 73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4" name="Freeform 74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5" name="Freeform 75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6" name="Freeform 76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7" name="Freeform 77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8" name="Freeform 78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39" name="Freeform 79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0" name="Freeform 80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1" name="Freeform 81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2" name="Freeform 82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3" name="Freeform 83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4" name="Freeform 84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5" name="Freeform 85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6" name="Freeform 86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7" name="Freeform 87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8" name="Freeform 88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49" name="Freeform 89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0" name="Freeform 90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1" name="Freeform 91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2" name="Freeform 92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3" name="Freeform 93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4" name="Freeform 94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5" name="Freeform 95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6" name="Freeform 96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7" name="Freeform 97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8" name="Freeform 98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59" name="Freeform 99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0" name="Freeform 100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1" name="Freeform 101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2" name="Freeform 102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3" name="Freeform 103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4" name="Freeform 104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5" name="Freeform 105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6" name="Freeform 106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7" name="Freeform 107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8" name="Freeform 108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69" name="Freeform 109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0" name="Freeform 110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1" name="Freeform 111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2" name="Freeform 112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3" name="Freeform 113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4" name="Freeform 114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5" name="Freeform 115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6" name="Freeform 116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7" name="Freeform 117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8" name="Freeform 118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79" name="Freeform 119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0" name="Freeform 120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1" name="Freeform 121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2" name="Freeform 122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3" name="Freeform 123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4" name="Freeform 124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5" name="Freeform 125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6" name="Freeform 126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7" name="Freeform 127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8" name="Freeform 128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89" name="Freeform 129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0" name="Freeform 130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1" name="Freeform 131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2" name="Freeform 132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3" name="Freeform 133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4" name="Freeform 134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5" name="Freeform 135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6" name="Freeform 136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7" name="Freeform 137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8" name="Freeform 138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99" name="Freeform 139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0" name="Freeform 140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1" name="Freeform 141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2" name="Freeform 142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3" name="Freeform 143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4" name="Freeform 144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5" name="Freeform 145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6" name="Freeform 146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7" name="Freeform 147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8" name="Freeform 148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09" name="Freeform 149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0" name="Freeform 150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1" name="Freeform 151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2" name="Freeform 152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3" name="Freeform 153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4" name="Freeform 154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5" name="Freeform 155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6" name="Freeform 156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7" name="Freeform 157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8" name="Freeform 158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19" name="Freeform 159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0" name="Freeform 160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1" name="Freeform 161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2" name="Freeform 162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3" name="Freeform 163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4" name="Freeform 164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" name="Freeform 165"/>
              <p:cNvSpPr>
                <a:spLocks/>
              </p:cNvSpPr>
              <p:nvPr/>
            </p:nvSpPr>
            <p:spPr bwMode="auto">
              <a:xfrm>
                <a:off x="468" y="2395"/>
                <a:ext cx="28" cy="34"/>
              </a:xfrm>
              <a:custGeom>
                <a:avLst/>
                <a:gdLst>
                  <a:gd name="T0" fmla="*/ 25 w 11"/>
                  <a:gd name="T1" fmla="*/ 34 h 13"/>
                  <a:gd name="T2" fmla="*/ 59 w 11"/>
                  <a:gd name="T3" fmla="*/ 76 h 13"/>
                  <a:gd name="T4" fmla="*/ 25 w 11"/>
                  <a:gd name="T5" fmla="*/ 3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4" y="5"/>
                    </a:moveTo>
                    <a:cubicBezTo>
                      <a:pt x="0" y="8"/>
                      <a:pt x="7" y="13"/>
                      <a:pt x="9" y="11"/>
                    </a:cubicBezTo>
                    <a:cubicBezTo>
                      <a:pt x="11" y="8"/>
                      <a:pt x="8" y="0"/>
                      <a:pt x="4" y="5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" name="Freeform 166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" name="Freeform 167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" name="Freeform 168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9" name="Freeform 169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0" name="Freeform 170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1" name="Freeform 171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2" name="Freeform 172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3" name="Freeform 173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4" name="Freeform 174"/>
              <p:cNvSpPr>
                <a:spLocks/>
              </p:cNvSpPr>
              <p:nvPr/>
            </p:nvSpPr>
            <p:spPr bwMode="auto">
              <a:xfrm>
                <a:off x="811" y="2059"/>
                <a:ext cx="27" cy="37"/>
              </a:xfrm>
              <a:custGeom>
                <a:avLst/>
                <a:gdLst>
                  <a:gd name="T0" fmla="*/ 17 w 11"/>
                  <a:gd name="T1" fmla="*/ 42 h 14"/>
                  <a:gd name="T2" fmla="*/ 54 w 11"/>
                  <a:gd name="T3" fmla="*/ 77 h 14"/>
                  <a:gd name="T4" fmla="*/ 17 w 11"/>
                  <a:gd name="T5" fmla="*/ 4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3" y="6"/>
                    </a:moveTo>
                    <a:cubicBezTo>
                      <a:pt x="0" y="9"/>
                      <a:pt x="7" y="14"/>
                      <a:pt x="9" y="11"/>
                    </a:cubicBezTo>
                    <a:cubicBezTo>
                      <a:pt x="11" y="9"/>
                      <a:pt x="8" y="0"/>
                      <a:pt x="3" y="6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5" name="Freeform 175"/>
              <p:cNvSpPr>
                <a:spLocks/>
              </p:cNvSpPr>
              <p:nvPr/>
            </p:nvSpPr>
            <p:spPr bwMode="auto">
              <a:xfrm>
                <a:off x="321" y="2195"/>
                <a:ext cx="27" cy="32"/>
              </a:xfrm>
              <a:custGeom>
                <a:avLst/>
                <a:gdLst>
                  <a:gd name="T0" fmla="*/ 29 w 11"/>
                  <a:gd name="T1" fmla="*/ 72 h 12"/>
                  <a:gd name="T2" fmla="*/ 25 w 11"/>
                  <a:gd name="T3" fmla="*/ 13 h 12"/>
                  <a:gd name="T4" fmla="*/ 29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6" name="Freeform 176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7" name="Freeform 177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8" name="Freeform 178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39" name="Freeform 179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0" name="Freeform 180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1" name="Freeform 181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2" name="Freeform 182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3" name="Freeform 183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4" name="Freeform 184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5" name="Freeform 185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6" name="Freeform 186"/>
              <p:cNvSpPr>
                <a:spLocks/>
              </p:cNvSpPr>
              <p:nvPr/>
            </p:nvSpPr>
            <p:spPr bwMode="auto">
              <a:xfrm>
                <a:off x="751" y="1816"/>
                <a:ext cx="30" cy="32"/>
              </a:xfrm>
              <a:custGeom>
                <a:avLst/>
                <a:gdLst>
                  <a:gd name="T0" fmla="*/ 38 w 12"/>
                  <a:gd name="T1" fmla="*/ 72 h 12"/>
                  <a:gd name="T2" fmla="*/ 25 w 12"/>
                  <a:gd name="T3" fmla="*/ 13 h 12"/>
                  <a:gd name="T4" fmla="*/ 38 w 12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2" y="6"/>
                      <a:pt x="6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7" name="Freeform 187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8" name="Freeform 188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49" name="Freeform 189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0" name="Freeform 190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1" name="Freeform 191"/>
              <p:cNvSpPr>
                <a:spLocks/>
              </p:cNvSpPr>
              <p:nvPr/>
            </p:nvSpPr>
            <p:spPr bwMode="auto">
              <a:xfrm>
                <a:off x="788" y="2453"/>
                <a:ext cx="28" cy="32"/>
              </a:xfrm>
              <a:custGeom>
                <a:avLst/>
                <a:gdLst>
                  <a:gd name="T0" fmla="*/ 33 w 11"/>
                  <a:gd name="T1" fmla="*/ 72 h 12"/>
                  <a:gd name="T2" fmla="*/ 25 w 11"/>
                  <a:gd name="T3" fmla="*/ 13 h 12"/>
                  <a:gd name="T4" fmla="*/ 33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2" name="Freeform 192"/>
              <p:cNvSpPr>
                <a:spLocks/>
              </p:cNvSpPr>
              <p:nvPr/>
            </p:nvSpPr>
            <p:spPr bwMode="auto">
              <a:xfrm>
                <a:off x="373" y="1976"/>
                <a:ext cx="108" cy="240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3" name="Freeform 193"/>
              <p:cNvSpPr>
                <a:spLocks/>
              </p:cNvSpPr>
              <p:nvPr/>
            </p:nvSpPr>
            <p:spPr bwMode="auto">
              <a:xfrm>
                <a:off x="291" y="1792"/>
                <a:ext cx="600" cy="709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FF6FC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4" name="Freeform 194"/>
              <p:cNvSpPr>
                <a:spLocks/>
              </p:cNvSpPr>
              <p:nvPr/>
            </p:nvSpPr>
            <p:spPr bwMode="auto">
              <a:xfrm>
                <a:off x="241" y="1792"/>
                <a:ext cx="417" cy="549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5" name="Freeform 195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6" name="Freeform 196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7" name="Freeform 197"/>
              <p:cNvSpPr>
                <a:spLocks/>
              </p:cNvSpPr>
              <p:nvPr/>
            </p:nvSpPr>
            <p:spPr bwMode="auto">
              <a:xfrm>
                <a:off x="461" y="1877"/>
                <a:ext cx="72" cy="80"/>
              </a:xfrm>
              <a:custGeom>
                <a:avLst/>
                <a:gdLst>
                  <a:gd name="T0" fmla="*/ 5 w 29"/>
                  <a:gd name="T1" fmla="*/ 120 h 30"/>
                  <a:gd name="T2" fmla="*/ 79 w 29"/>
                  <a:gd name="T3" fmla="*/ 8 h 30"/>
                  <a:gd name="T4" fmla="*/ 174 w 29"/>
                  <a:gd name="T5" fmla="*/ 93 h 30"/>
                  <a:gd name="T6" fmla="*/ 99 w 29"/>
                  <a:gd name="T7" fmla="*/ 205 h 30"/>
                  <a:gd name="T8" fmla="*/ 5 w 29"/>
                  <a:gd name="T9" fmla="*/ 1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6"/>
                      <a:pt x="28" y="13"/>
                    </a:cubicBezTo>
                    <a:cubicBezTo>
                      <a:pt x="29" y="21"/>
                      <a:pt x="24" y="28"/>
                      <a:pt x="16" y="29"/>
                    </a:cubicBezTo>
                    <a:cubicBezTo>
                      <a:pt x="9" y="30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8" name="Freeform 198"/>
              <p:cNvSpPr>
                <a:spLocks/>
              </p:cNvSpPr>
              <p:nvPr/>
            </p:nvSpPr>
            <p:spPr bwMode="auto">
              <a:xfrm>
                <a:off x="533" y="1867"/>
                <a:ext cx="28" cy="29"/>
              </a:xfrm>
              <a:custGeom>
                <a:avLst/>
                <a:gdLst>
                  <a:gd name="T0" fmla="*/ 8 w 11"/>
                  <a:gd name="T1" fmla="*/ 42 h 11"/>
                  <a:gd name="T2" fmla="*/ 33 w 11"/>
                  <a:gd name="T3" fmla="*/ 8 h 11"/>
                  <a:gd name="T4" fmla="*/ 71 w 11"/>
                  <a:gd name="T5" fmla="*/ 34 h 11"/>
                  <a:gd name="T6" fmla="*/ 38 w 11"/>
                  <a:gd name="T7" fmla="*/ 69 h 11"/>
                  <a:gd name="T8" fmla="*/ 8 w 11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6"/>
                    </a:moveTo>
                    <a:cubicBezTo>
                      <a:pt x="0" y="3"/>
                      <a:pt x="2" y="1"/>
                      <a:pt x="5" y="1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4" y="11"/>
                      <a:pt x="1" y="9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59" name="Freeform 199"/>
              <p:cNvSpPr>
                <a:spLocks/>
              </p:cNvSpPr>
              <p:nvPr/>
            </p:nvSpPr>
            <p:spPr bwMode="auto">
              <a:xfrm>
                <a:off x="436" y="1947"/>
                <a:ext cx="25" cy="29"/>
              </a:xfrm>
              <a:custGeom>
                <a:avLst/>
                <a:gdLst>
                  <a:gd name="T0" fmla="*/ 0 w 10"/>
                  <a:gd name="T1" fmla="*/ 42 h 11"/>
                  <a:gd name="T2" fmla="*/ 25 w 10"/>
                  <a:gd name="T3" fmla="*/ 0 h 11"/>
                  <a:gd name="T4" fmla="*/ 63 w 10"/>
                  <a:gd name="T5" fmla="*/ 34 h 11"/>
                  <a:gd name="T6" fmla="*/ 38 w 10"/>
                  <a:gd name="T7" fmla="*/ 69 h 11"/>
                  <a:gd name="T8" fmla="*/ 0 w 10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3"/>
                      <a:pt x="2" y="1"/>
                      <a:pt x="4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7"/>
                      <a:pt x="8" y="10"/>
                      <a:pt x="6" y="10"/>
                    </a:cubicBezTo>
                    <a:cubicBezTo>
                      <a:pt x="3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16" name="Group 40"/>
            <p:cNvGrpSpPr>
              <a:grpSpLocks noChangeAspect="1"/>
            </p:cNvGrpSpPr>
            <p:nvPr/>
          </p:nvGrpSpPr>
          <p:grpSpPr bwMode="auto">
            <a:xfrm>
              <a:off x="6079454" y="626539"/>
              <a:ext cx="540000" cy="515179"/>
              <a:chOff x="930" y="1787"/>
              <a:chExt cx="979" cy="934"/>
            </a:xfrm>
          </p:grpSpPr>
          <p:sp>
            <p:nvSpPr>
              <p:cNvPr id="456" name="Freeform 41"/>
              <p:cNvSpPr>
                <a:spLocks/>
              </p:cNvSpPr>
              <p:nvPr/>
            </p:nvSpPr>
            <p:spPr bwMode="auto">
              <a:xfrm>
                <a:off x="957" y="1804"/>
                <a:ext cx="952" cy="914"/>
              </a:xfrm>
              <a:custGeom>
                <a:avLst/>
                <a:gdLst>
                  <a:gd name="T0" fmla="*/ 162 w 569"/>
                  <a:gd name="T1" fmla="*/ 199 h 546"/>
                  <a:gd name="T2" fmla="*/ 278 w 569"/>
                  <a:gd name="T3" fmla="*/ 437 h 546"/>
                  <a:gd name="T4" fmla="*/ 176 w 569"/>
                  <a:gd name="T5" fmla="*/ 424 h 546"/>
                  <a:gd name="T6" fmla="*/ 107 w 569"/>
                  <a:gd name="T7" fmla="*/ 398 h 546"/>
                  <a:gd name="T8" fmla="*/ 199 w 569"/>
                  <a:gd name="T9" fmla="*/ 541 h 546"/>
                  <a:gd name="T10" fmla="*/ 167 w 569"/>
                  <a:gd name="T11" fmla="*/ 665 h 546"/>
                  <a:gd name="T12" fmla="*/ 90 w 569"/>
                  <a:gd name="T13" fmla="*/ 732 h 546"/>
                  <a:gd name="T14" fmla="*/ 151 w 569"/>
                  <a:gd name="T15" fmla="*/ 787 h 546"/>
                  <a:gd name="T16" fmla="*/ 100 w 569"/>
                  <a:gd name="T17" fmla="*/ 832 h 546"/>
                  <a:gd name="T18" fmla="*/ 146 w 569"/>
                  <a:gd name="T19" fmla="*/ 869 h 546"/>
                  <a:gd name="T20" fmla="*/ 149 w 569"/>
                  <a:gd name="T21" fmla="*/ 969 h 546"/>
                  <a:gd name="T22" fmla="*/ 13 w 569"/>
                  <a:gd name="T23" fmla="*/ 1110 h 546"/>
                  <a:gd name="T24" fmla="*/ 79 w 569"/>
                  <a:gd name="T25" fmla="*/ 1098 h 546"/>
                  <a:gd name="T26" fmla="*/ 162 w 569"/>
                  <a:gd name="T27" fmla="*/ 1098 h 546"/>
                  <a:gd name="T28" fmla="*/ 283 w 569"/>
                  <a:gd name="T29" fmla="*/ 1317 h 546"/>
                  <a:gd name="T30" fmla="*/ 333 w 569"/>
                  <a:gd name="T31" fmla="*/ 1388 h 546"/>
                  <a:gd name="T32" fmla="*/ 338 w 569"/>
                  <a:gd name="T33" fmla="*/ 1497 h 546"/>
                  <a:gd name="T34" fmla="*/ 378 w 569"/>
                  <a:gd name="T35" fmla="*/ 1463 h 546"/>
                  <a:gd name="T36" fmla="*/ 428 w 569"/>
                  <a:gd name="T37" fmla="*/ 1426 h 546"/>
                  <a:gd name="T38" fmla="*/ 442 w 569"/>
                  <a:gd name="T39" fmla="*/ 1468 h 546"/>
                  <a:gd name="T40" fmla="*/ 465 w 569"/>
                  <a:gd name="T41" fmla="*/ 1463 h 546"/>
                  <a:gd name="T42" fmla="*/ 495 w 569"/>
                  <a:gd name="T43" fmla="*/ 1456 h 546"/>
                  <a:gd name="T44" fmla="*/ 669 w 569"/>
                  <a:gd name="T45" fmla="*/ 1497 h 546"/>
                  <a:gd name="T46" fmla="*/ 736 w 569"/>
                  <a:gd name="T47" fmla="*/ 1530 h 546"/>
                  <a:gd name="T48" fmla="*/ 765 w 569"/>
                  <a:gd name="T49" fmla="*/ 1502 h 546"/>
                  <a:gd name="T50" fmla="*/ 1006 w 569"/>
                  <a:gd name="T51" fmla="*/ 1483 h 546"/>
                  <a:gd name="T52" fmla="*/ 1049 w 569"/>
                  <a:gd name="T53" fmla="*/ 1502 h 546"/>
                  <a:gd name="T54" fmla="*/ 1089 w 569"/>
                  <a:gd name="T55" fmla="*/ 1522 h 546"/>
                  <a:gd name="T56" fmla="*/ 1134 w 569"/>
                  <a:gd name="T57" fmla="*/ 1456 h 546"/>
                  <a:gd name="T58" fmla="*/ 1178 w 569"/>
                  <a:gd name="T59" fmla="*/ 1463 h 546"/>
                  <a:gd name="T60" fmla="*/ 1210 w 569"/>
                  <a:gd name="T61" fmla="*/ 1471 h 546"/>
                  <a:gd name="T62" fmla="*/ 1255 w 569"/>
                  <a:gd name="T63" fmla="*/ 1393 h 546"/>
                  <a:gd name="T64" fmla="*/ 1347 w 569"/>
                  <a:gd name="T65" fmla="*/ 1363 h 546"/>
                  <a:gd name="T66" fmla="*/ 1467 w 569"/>
                  <a:gd name="T67" fmla="*/ 1396 h 546"/>
                  <a:gd name="T68" fmla="*/ 1434 w 569"/>
                  <a:gd name="T69" fmla="*/ 1227 h 546"/>
                  <a:gd name="T70" fmla="*/ 1529 w 569"/>
                  <a:gd name="T71" fmla="*/ 932 h 546"/>
                  <a:gd name="T72" fmla="*/ 1588 w 569"/>
                  <a:gd name="T73" fmla="*/ 849 h 546"/>
                  <a:gd name="T74" fmla="*/ 1514 w 569"/>
                  <a:gd name="T75" fmla="*/ 815 h 546"/>
                  <a:gd name="T76" fmla="*/ 1506 w 569"/>
                  <a:gd name="T77" fmla="*/ 715 h 546"/>
                  <a:gd name="T78" fmla="*/ 1559 w 569"/>
                  <a:gd name="T79" fmla="*/ 656 h 546"/>
                  <a:gd name="T80" fmla="*/ 1518 w 569"/>
                  <a:gd name="T81" fmla="*/ 648 h 546"/>
                  <a:gd name="T82" fmla="*/ 1452 w 569"/>
                  <a:gd name="T83" fmla="*/ 631 h 546"/>
                  <a:gd name="T84" fmla="*/ 1452 w 569"/>
                  <a:gd name="T85" fmla="*/ 502 h 546"/>
                  <a:gd name="T86" fmla="*/ 1514 w 569"/>
                  <a:gd name="T87" fmla="*/ 378 h 546"/>
                  <a:gd name="T88" fmla="*/ 1444 w 569"/>
                  <a:gd name="T89" fmla="*/ 403 h 546"/>
                  <a:gd name="T90" fmla="*/ 1352 w 569"/>
                  <a:gd name="T91" fmla="*/ 425 h 546"/>
                  <a:gd name="T92" fmla="*/ 1198 w 569"/>
                  <a:gd name="T93" fmla="*/ 323 h 546"/>
                  <a:gd name="T94" fmla="*/ 1151 w 569"/>
                  <a:gd name="T95" fmla="*/ 271 h 546"/>
                  <a:gd name="T96" fmla="*/ 1128 w 569"/>
                  <a:gd name="T97" fmla="*/ 271 h 546"/>
                  <a:gd name="T98" fmla="*/ 1114 w 569"/>
                  <a:gd name="T99" fmla="*/ 266 h 546"/>
                  <a:gd name="T100" fmla="*/ 1094 w 569"/>
                  <a:gd name="T101" fmla="*/ 204 h 546"/>
                  <a:gd name="T102" fmla="*/ 1057 w 569"/>
                  <a:gd name="T103" fmla="*/ 213 h 546"/>
                  <a:gd name="T104" fmla="*/ 1031 w 569"/>
                  <a:gd name="T105" fmla="*/ 221 h 546"/>
                  <a:gd name="T106" fmla="*/ 912 w 569"/>
                  <a:gd name="T107" fmla="*/ 149 h 546"/>
                  <a:gd name="T108" fmla="*/ 857 w 569"/>
                  <a:gd name="T109" fmla="*/ 62 h 546"/>
                  <a:gd name="T110" fmla="*/ 786 w 569"/>
                  <a:gd name="T111" fmla="*/ 196 h 546"/>
                  <a:gd name="T112" fmla="*/ 666 w 569"/>
                  <a:gd name="T113" fmla="*/ 219 h 546"/>
                  <a:gd name="T114" fmla="*/ 557 w 569"/>
                  <a:gd name="T115" fmla="*/ 221 h 546"/>
                  <a:gd name="T116" fmla="*/ 492 w 569"/>
                  <a:gd name="T117" fmla="*/ 199 h 546"/>
                  <a:gd name="T118" fmla="*/ 458 w 569"/>
                  <a:gd name="T119" fmla="*/ 278 h 546"/>
                  <a:gd name="T120" fmla="*/ 338 w 569"/>
                  <a:gd name="T121" fmla="*/ 320 h 546"/>
                  <a:gd name="T122" fmla="*/ 162 w 569"/>
                  <a:gd name="T123" fmla="*/ 199 h 5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9" h="546">
                    <a:moveTo>
                      <a:pt x="58" y="71"/>
                    </a:moveTo>
                    <a:cubicBezTo>
                      <a:pt x="50" y="78"/>
                      <a:pt x="114" y="135"/>
                      <a:pt x="99" y="156"/>
                    </a:cubicBezTo>
                    <a:cubicBezTo>
                      <a:pt x="90" y="167"/>
                      <a:pt x="76" y="159"/>
                      <a:pt x="63" y="151"/>
                    </a:cubicBezTo>
                    <a:cubicBezTo>
                      <a:pt x="52" y="144"/>
                      <a:pt x="43" y="138"/>
                      <a:pt x="38" y="142"/>
                    </a:cubicBezTo>
                    <a:cubicBezTo>
                      <a:pt x="28" y="152"/>
                      <a:pt x="79" y="169"/>
                      <a:pt x="71" y="193"/>
                    </a:cubicBezTo>
                    <a:cubicBezTo>
                      <a:pt x="64" y="216"/>
                      <a:pt x="62" y="225"/>
                      <a:pt x="60" y="237"/>
                    </a:cubicBezTo>
                    <a:cubicBezTo>
                      <a:pt x="55" y="260"/>
                      <a:pt x="34" y="248"/>
                      <a:pt x="32" y="261"/>
                    </a:cubicBezTo>
                    <a:cubicBezTo>
                      <a:pt x="30" y="269"/>
                      <a:pt x="55" y="267"/>
                      <a:pt x="54" y="281"/>
                    </a:cubicBezTo>
                    <a:cubicBezTo>
                      <a:pt x="53" y="288"/>
                      <a:pt x="40" y="286"/>
                      <a:pt x="36" y="297"/>
                    </a:cubicBezTo>
                    <a:cubicBezTo>
                      <a:pt x="35" y="301"/>
                      <a:pt x="50" y="295"/>
                      <a:pt x="52" y="310"/>
                    </a:cubicBezTo>
                    <a:cubicBezTo>
                      <a:pt x="55" y="325"/>
                      <a:pt x="62" y="341"/>
                      <a:pt x="53" y="346"/>
                    </a:cubicBezTo>
                    <a:cubicBezTo>
                      <a:pt x="45" y="351"/>
                      <a:pt x="0" y="383"/>
                      <a:pt x="5" y="396"/>
                    </a:cubicBezTo>
                    <a:cubicBezTo>
                      <a:pt x="7" y="402"/>
                      <a:pt x="17" y="397"/>
                      <a:pt x="28" y="392"/>
                    </a:cubicBezTo>
                    <a:cubicBezTo>
                      <a:pt x="41" y="387"/>
                      <a:pt x="55" y="381"/>
                      <a:pt x="58" y="392"/>
                    </a:cubicBezTo>
                    <a:cubicBezTo>
                      <a:pt x="64" y="412"/>
                      <a:pt x="82" y="451"/>
                      <a:pt x="101" y="470"/>
                    </a:cubicBezTo>
                    <a:cubicBezTo>
                      <a:pt x="120" y="488"/>
                      <a:pt x="112" y="490"/>
                      <a:pt x="119" y="495"/>
                    </a:cubicBezTo>
                    <a:cubicBezTo>
                      <a:pt x="126" y="501"/>
                      <a:pt x="114" y="529"/>
                      <a:pt x="121" y="534"/>
                    </a:cubicBezTo>
                    <a:cubicBezTo>
                      <a:pt x="124" y="537"/>
                      <a:pt x="129" y="529"/>
                      <a:pt x="135" y="522"/>
                    </a:cubicBezTo>
                    <a:cubicBezTo>
                      <a:pt x="141" y="514"/>
                      <a:pt x="147" y="507"/>
                      <a:pt x="153" y="509"/>
                    </a:cubicBezTo>
                    <a:cubicBezTo>
                      <a:pt x="164" y="515"/>
                      <a:pt x="151" y="522"/>
                      <a:pt x="158" y="524"/>
                    </a:cubicBezTo>
                    <a:cubicBezTo>
                      <a:pt x="161" y="525"/>
                      <a:pt x="163" y="524"/>
                      <a:pt x="166" y="522"/>
                    </a:cubicBezTo>
                    <a:cubicBezTo>
                      <a:pt x="169" y="520"/>
                      <a:pt x="172" y="518"/>
                      <a:pt x="177" y="520"/>
                    </a:cubicBezTo>
                    <a:cubicBezTo>
                      <a:pt x="187" y="522"/>
                      <a:pt x="216" y="536"/>
                      <a:pt x="239" y="534"/>
                    </a:cubicBezTo>
                    <a:cubicBezTo>
                      <a:pt x="262" y="531"/>
                      <a:pt x="253" y="546"/>
                      <a:pt x="263" y="546"/>
                    </a:cubicBezTo>
                    <a:cubicBezTo>
                      <a:pt x="272" y="546"/>
                      <a:pt x="264" y="537"/>
                      <a:pt x="273" y="536"/>
                    </a:cubicBezTo>
                    <a:cubicBezTo>
                      <a:pt x="282" y="534"/>
                      <a:pt x="343" y="533"/>
                      <a:pt x="359" y="529"/>
                    </a:cubicBezTo>
                    <a:cubicBezTo>
                      <a:pt x="367" y="527"/>
                      <a:pt x="371" y="531"/>
                      <a:pt x="375" y="536"/>
                    </a:cubicBezTo>
                    <a:cubicBezTo>
                      <a:pt x="379" y="540"/>
                      <a:pt x="383" y="544"/>
                      <a:pt x="389" y="543"/>
                    </a:cubicBezTo>
                    <a:cubicBezTo>
                      <a:pt x="401" y="542"/>
                      <a:pt x="396" y="525"/>
                      <a:pt x="405" y="520"/>
                    </a:cubicBezTo>
                    <a:cubicBezTo>
                      <a:pt x="410" y="517"/>
                      <a:pt x="416" y="519"/>
                      <a:pt x="421" y="522"/>
                    </a:cubicBezTo>
                    <a:cubicBezTo>
                      <a:pt x="425" y="524"/>
                      <a:pt x="429" y="527"/>
                      <a:pt x="432" y="525"/>
                    </a:cubicBezTo>
                    <a:cubicBezTo>
                      <a:pt x="438" y="523"/>
                      <a:pt x="434" y="504"/>
                      <a:pt x="448" y="497"/>
                    </a:cubicBezTo>
                    <a:cubicBezTo>
                      <a:pt x="461" y="490"/>
                      <a:pt x="469" y="479"/>
                      <a:pt x="481" y="486"/>
                    </a:cubicBezTo>
                    <a:cubicBezTo>
                      <a:pt x="494" y="492"/>
                      <a:pt x="518" y="504"/>
                      <a:pt x="524" y="498"/>
                    </a:cubicBezTo>
                    <a:cubicBezTo>
                      <a:pt x="531" y="492"/>
                      <a:pt x="503" y="460"/>
                      <a:pt x="512" y="438"/>
                    </a:cubicBezTo>
                    <a:cubicBezTo>
                      <a:pt x="521" y="417"/>
                      <a:pt x="544" y="357"/>
                      <a:pt x="546" y="333"/>
                    </a:cubicBezTo>
                    <a:cubicBezTo>
                      <a:pt x="549" y="309"/>
                      <a:pt x="569" y="315"/>
                      <a:pt x="567" y="303"/>
                    </a:cubicBezTo>
                    <a:cubicBezTo>
                      <a:pt x="565" y="292"/>
                      <a:pt x="544" y="303"/>
                      <a:pt x="541" y="291"/>
                    </a:cubicBezTo>
                    <a:cubicBezTo>
                      <a:pt x="538" y="278"/>
                      <a:pt x="529" y="264"/>
                      <a:pt x="538" y="255"/>
                    </a:cubicBezTo>
                    <a:cubicBezTo>
                      <a:pt x="546" y="247"/>
                      <a:pt x="558" y="242"/>
                      <a:pt x="557" y="234"/>
                    </a:cubicBezTo>
                    <a:cubicBezTo>
                      <a:pt x="556" y="231"/>
                      <a:pt x="550" y="231"/>
                      <a:pt x="542" y="231"/>
                    </a:cubicBezTo>
                    <a:cubicBezTo>
                      <a:pt x="532" y="232"/>
                      <a:pt x="521" y="232"/>
                      <a:pt x="519" y="225"/>
                    </a:cubicBezTo>
                    <a:cubicBezTo>
                      <a:pt x="517" y="212"/>
                      <a:pt x="513" y="192"/>
                      <a:pt x="519" y="179"/>
                    </a:cubicBezTo>
                    <a:cubicBezTo>
                      <a:pt x="524" y="166"/>
                      <a:pt x="549" y="141"/>
                      <a:pt x="541" y="135"/>
                    </a:cubicBezTo>
                    <a:cubicBezTo>
                      <a:pt x="537" y="132"/>
                      <a:pt x="527" y="138"/>
                      <a:pt x="516" y="144"/>
                    </a:cubicBezTo>
                    <a:cubicBezTo>
                      <a:pt x="504" y="151"/>
                      <a:pt x="491" y="157"/>
                      <a:pt x="483" y="152"/>
                    </a:cubicBezTo>
                    <a:cubicBezTo>
                      <a:pt x="469" y="143"/>
                      <a:pt x="438" y="120"/>
                      <a:pt x="428" y="115"/>
                    </a:cubicBezTo>
                    <a:cubicBezTo>
                      <a:pt x="417" y="109"/>
                      <a:pt x="419" y="102"/>
                      <a:pt x="411" y="97"/>
                    </a:cubicBezTo>
                    <a:cubicBezTo>
                      <a:pt x="407" y="95"/>
                      <a:pt x="405" y="96"/>
                      <a:pt x="403" y="97"/>
                    </a:cubicBezTo>
                    <a:cubicBezTo>
                      <a:pt x="402" y="97"/>
                      <a:pt x="400" y="98"/>
                      <a:pt x="398" y="95"/>
                    </a:cubicBezTo>
                    <a:cubicBezTo>
                      <a:pt x="393" y="90"/>
                      <a:pt x="401" y="76"/>
                      <a:pt x="391" y="73"/>
                    </a:cubicBezTo>
                    <a:cubicBezTo>
                      <a:pt x="385" y="71"/>
                      <a:pt x="382" y="74"/>
                      <a:pt x="378" y="76"/>
                    </a:cubicBezTo>
                    <a:cubicBezTo>
                      <a:pt x="376" y="78"/>
                      <a:pt x="373" y="80"/>
                      <a:pt x="368" y="79"/>
                    </a:cubicBezTo>
                    <a:cubicBezTo>
                      <a:pt x="358" y="79"/>
                      <a:pt x="330" y="77"/>
                      <a:pt x="326" y="53"/>
                    </a:cubicBezTo>
                    <a:cubicBezTo>
                      <a:pt x="322" y="29"/>
                      <a:pt x="312" y="0"/>
                      <a:pt x="306" y="22"/>
                    </a:cubicBezTo>
                    <a:cubicBezTo>
                      <a:pt x="300" y="44"/>
                      <a:pt x="293" y="68"/>
                      <a:pt x="281" y="70"/>
                    </a:cubicBezTo>
                    <a:cubicBezTo>
                      <a:pt x="269" y="72"/>
                      <a:pt x="254" y="72"/>
                      <a:pt x="238" y="78"/>
                    </a:cubicBezTo>
                    <a:cubicBezTo>
                      <a:pt x="222" y="85"/>
                      <a:pt x="212" y="88"/>
                      <a:pt x="199" y="79"/>
                    </a:cubicBezTo>
                    <a:cubicBezTo>
                      <a:pt x="186" y="71"/>
                      <a:pt x="183" y="69"/>
                      <a:pt x="176" y="71"/>
                    </a:cubicBezTo>
                    <a:cubicBezTo>
                      <a:pt x="169" y="74"/>
                      <a:pt x="172" y="91"/>
                      <a:pt x="164" y="99"/>
                    </a:cubicBezTo>
                    <a:cubicBezTo>
                      <a:pt x="156" y="106"/>
                      <a:pt x="134" y="122"/>
                      <a:pt x="121" y="114"/>
                    </a:cubicBezTo>
                    <a:cubicBezTo>
                      <a:pt x="107" y="106"/>
                      <a:pt x="67" y="64"/>
                      <a:pt x="58" y="7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" name="Freeform 42"/>
              <p:cNvSpPr>
                <a:spLocks/>
              </p:cNvSpPr>
              <p:nvPr/>
            </p:nvSpPr>
            <p:spPr bwMode="auto">
              <a:xfrm>
                <a:off x="960" y="1824"/>
                <a:ext cx="949" cy="897"/>
              </a:xfrm>
              <a:custGeom>
                <a:avLst/>
                <a:gdLst>
                  <a:gd name="T0" fmla="*/ 266 w 567"/>
                  <a:gd name="T1" fmla="*/ 398 h 536"/>
                  <a:gd name="T2" fmla="*/ 99 w 567"/>
                  <a:gd name="T3" fmla="*/ 387 h 536"/>
                  <a:gd name="T4" fmla="*/ 107 w 567"/>
                  <a:gd name="T5" fmla="*/ 669 h 536"/>
                  <a:gd name="T6" fmla="*/ 141 w 567"/>
                  <a:gd name="T7" fmla="*/ 751 h 536"/>
                  <a:gd name="T8" fmla="*/ 99 w 567"/>
                  <a:gd name="T9" fmla="*/ 807 h 536"/>
                  <a:gd name="T10" fmla="*/ 64 w 567"/>
                  <a:gd name="T11" fmla="*/ 989 h 536"/>
                  <a:gd name="T12" fmla="*/ 92 w 567"/>
                  <a:gd name="T13" fmla="*/ 1064 h 536"/>
                  <a:gd name="T14" fmla="*/ 321 w 567"/>
                  <a:gd name="T15" fmla="*/ 1359 h 536"/>
                  <a:gd name="T16" fmla="*/ 328 w 567"/>
                  <a:gd name="T17" fmla="*/ 1468 h 536"/>
                  <a:gd name="T18" fmla="*/ 428 w 567"/>
                  <a:gd name="T19" fmla="*/ 1402 h 536"/>
                  <a:gd name="T20" fmla="*/ 465 w 567"/>
                  <a:gd name="T21" fmla="*/ 1431 h 536"/>
                  <a:gd name="T22" fmla="*/ 706 w 567"/>
                  <a:gd name="T23" fmla="*/ 1479 h 536"/>
                  <a:gd name="T24" fmla="*/ 753 w 567"/>
                  <a:gd name="T25" fmla="*/ 1473 h 536"/>
                  <a:gd name="T26" fmla="*/ 1061 w 567"/>
                  <a:gd name="T27" fmla="*/ 1489 h 536"/>
                  <a:gd name="T28" fmla="*/ 1143 w 567"/>
                  <a:gd name="T29" fmla="*/ 1422 h 536"/>
                  <a:gd name="T30" fmla="*/ 1252 w 567"/>
                  <a:gd name="T31" fmla="*/ 1364 h 536"/>
                  <a:gd name="T32" fmla="*/ 1465 w 567"/>
                  <a:gd name="T33" fmla="*/ 1327 h 536"/>
                  <a:gd name="T34" fmla="*/ 1580 w 567"/>
                  <a:gd name="T35" fmla="*/ 835 h 536"/>
                  <a:gd name="T36" fmla="*/ 1505 w 567"/>
                  <a:gd name="T37" fmla="*/ 740 h 536"/>
                  <a:gd name="T38" fmla="*/ 1543 w 567"/>
                  <a:gd name="T39" fmla="*/ 611 h 536"/>
                  <a:gd name="T40" fmla="*/ 1490 w 567"/>
                  <a:gd name="T41" fmla="*/ 415 h 536"/>
                  <a:gd name="T42" fmla="*/ 1352 w 567"/>
                  <a:gd name="T43" fmla="*/ 390 h 536"/>
                  <a:gd name="T44" fmla="*/ 1115 w 567"/>
                  <a:gd name="T45" fmla="*/ 233 h 536"/>
                  <a:gd name="T46" fmla="*/ 1061 w 567"/>
                  <a:gd name="T47" fmla="*/ 167 h 536"/>
                  <a:gd name="T48" fmla="*/ 894 w 567"/>
                  <a:gd name="T49" fmla="*/ 38 h 536"/>
                  <a:gd name="T50" fmla="*/ 802 w 567"/>
                  <a:gd name="T51" fmla="*/ 142 h 536"/>
                  <a:gd name="T52" fmla="*/ 477 w 567"/>
                  <a:gd name="T53" fmla="*/ 166 h 536"/>
                  <a:gd name="T54" fmla="*/ 228 w 567"/>
                  <a:gd name="T55" fmla="*/ 192 h 536"/>
                  <a:gd name="T56" fmla="*/ 166 w 567"/>
                  <a:gd name="T57" fmla="*/ 167 h 536"/>
                  <a:gd name="T58" fmla="*/ 470 w 567"/>
                  <a:gd name="T59" fmla="*/ 224 h 536"/>
                  <a:gd name="T60" fmla="*/ 661 w 567"/>
                  <a:gd name="T61" fmla="*/ 191 h 536"/>
                  <a:gd name="T62" fmla="*/ 869 w 567"/>
                  <a:gd name="T63" fmla="*/ 13 h 536"/>
                  <a:gd name="T64" fmla="*/ 1028 w 567"/>
                  <a:gd name="T65" fmla="*/ 192 h 536"/>
                  <a:gd name="T66" fmla="*/ 1098 w 567"/>
                  <a:gd name="T67" fmla="*/ 228 h 536"/>
                  <a:gd name="T68" fmla="*/ 1190 w 567"/>
                  <a:gd name="T69" fmla="*/ 291 h 536"/>
                  <a:gd name="T70" fmla="*/ 1506 w 567"/>
                  <a:gd name="T71" fmla="*/ 350 h 536"/>
                  <a:gd name="T72" fmla="*/ 1471 w 567"/>
                  <a:gd name="T73" fmla="*/ 619 h 536"/>
                  <a:gd name="T74" fmla="*/ 1525 w 567"/>
                  <a:gd name="T75" fmla="*/ 656 h 536"/>
                  <a:gd name="T76" fmla="*/ 1572 w 567"/>
                  <a:gd name="T77" fmla="*/ 810 h 536"/>
                  <a:gd name="T78" fmla="*/ 1423 w 567"/>
                  <a:gd name="T79" fmla="*/ 1193 h 536"/>
                  <a:gd name="T80" fmla="*/ 1344 w 567"/>
                  <a:gd name="T81" fmla="*/ 1322 h 536"/>
                  <a:gd name="T82" fmla="*/ 1198 w 567"/>
                  <a:gd name="T83" fmla="*/ 1434 h 536"/>
                  <a:gd name="T84" fmla="*/ 1081 w 567"/>
                  <a:gd name="T85" fmla="*/ 1481 h 536"/>
                  <a:gd name="T86" fmla="*/ 835 w 567"/>
                  <a:gd name="T87" fmla="*/ 1456 h 536"/>
                  <a:gd name="T88" fmla="*/ 731 w 567"/>
                  <a:gd name="T89" fmla="*/ 1489 h 536"/>
                  <a:gd name="T90" fmla="*/ 557 w 567"/>
                  <a:gd name="T91" fmla="*/ 1439 h 536"/>
                  <a:gd name="T92" fmla="*/ 437 w 567"/>
                  <a:gd name="T93" fmla="*/ 1428 h 536"/>
                  <a:gd name="T94" fmla="*/ 437 w 567"/>
                  <a:gd name="T95" fmla="*/ 1397 h 536"/>
                  <a:gd name="T96" fmla="*/ 336 w 567"/>
                  <a:gd name="T97" fmla="*/ 1459 h 536"/>
                  <a:gd name="T98" fmla="*/ 321 w 567"/>
                  <a:gd name="T99" fmla="*/ 1342 h 536"/>
                  <a:gd name="T100" fmla="*/ 20 w 567"/>
                  <a:gd name="T101" fmla="*/ 1076 h 536"/>
                  <a:gd name="T102" fmla="*/ 159 w 567"/>
                  <a:gd name="T103" fmla="*/ 910 h 536"/>
                  <a:gd name="T104" fmla="*/ 99 w 567"/>
                  <a:gd name="T105" fmla="*/ 798 h 536"/>
                  <a:gd name="T106" fmla="*/ 99 w 567"/>
                  <a:gd name="T107" fmla="*/ 798 h 536"/>
                  <a:gd name="T108" fmla="*/ 134 w 567"/>
                  <a:gd name="T109" fmla="*/ 773 h 536"/>
                  <a:gd name="T110" fmla="*/ 87 w 567"/>
                  <a:gd name="T111" fmla="*/ 698 h 536"/>
                  <a:gd name="T112" fmla="*/ 184 w 567"/>
                  <a:gd name="T113" fmla="*/ 450 h 536"/>
                  <a:gd name="T114" fmla="*/ 184 w 567"/>
                  <a:gd name="T115" fmla="*/ 403 h 536"/>
                  <a:gd name="T116" fmla="*/ 162 w 567"/>
                  <a:gd name="T117" fmla="*/ 171 h 536"/>
                  <a:gd name="T118" fmla="*/ 162 w 567"/>
                  <a:gd name="T119" fmla="*/ 171 h 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67" h="536">
                    <a:moveTo>
                      <a:pt x="56" y="59"/>
                    </a:moveTo>
                    <a:cubicBezTo>
                      <a:pt x="55" y="58"/>
                      <a:pt x="55" y="58"/>
                      <a:pt x="55" y="58"/>
                    </a:cubicBezTo>
                    <a:cubicBezTo>
                      <a:pt x="54" y="58"/>
                      <a:pt x="54" y="60"/>
                      <a:pt x="54" y="61"/>
                    </a:cubicBezTo>
                    <a:cubicBezTo>
                      <a:pt x="54" y="63"/>
                      <a:pt x="55" y="65"/>
                      <a:pt x="56" y="67"/>
                    </a:cubicBezTo>
                    <a:cubicBezTo>
                      <a:pt x="58" y="71"/>
                      <a:pt x="62" y="76"/>
                      <a:pt x="66" y="82"/>
                    </a:cubicBezTo>
                    <a:cubicBezTo>
                      <a:pt x="72" y="91"/>
                      <a:pt x="80" y="101"/>
                      <a:pt x="87" y="110"/>
                    </a:cubicBezTo>
                    <a:cubicBezTo>
                      <a:pt x="93" y="120"/>
                      <a:pt x="97" y="129"/>
                      <a:pt x="97" y="136"/>
                    </a:cubicBezTo>
                    <a:cubicBezTo>
                      <a:pt x="97" y="138"/>
                      <a:pt x="97" y="141"/>
                      <a:pt x="95" y="142"/>
                    </a:cubicBezTo>
                    <a:cubicBezTo>
                      <a:pt x="93" y="146"/>
                      <a:pt x="90" y="147"/>
                      <a:pt x="86" y="147"/>
                    </a:cubicBezTo>
                    <a:cubicBezTo>
                      <a:pt x="83" y="147"/>
                      <a:pt x="79" y="146"/>
                      <a:pt x="75" y="144"/>
                    </a:cubicBezTo>
                    <a:cubicBezTo>
                      <a:pt x="69" y="141"/>
                      <a:pt x="62" y="137"/>
                      <a:pt x="56" y="133"/>
                    </a:cubicBezTo>
                    <a:cubicBezTo>
                      <a:pt x="53" y="132"/>
                      <a:pt x="50" y="130"/>
                      <a:pt x="48" y="129"/>
                    </a:cubicBezTo>
                    <a:cubicBezTo>
                      <a:pt x="45" y="128"/>
                      <a:pt x="42" y="127"/>
                      <a:pt x="40" y="127"/>
                    </a:cubicBezTo>
                    <a:cubicBezTo>
                      <a:pt x="38" y="127"/>
                      <a:pt x="36" y="127"/>
                      <a:pt x="35" y="129"/>
                    </a:cubicBezTo>
                    <a:cubicBezTo>
                      <a:pt x="33" y="130"/>
                      <a:pt x="33" y="131"/>
                      <a:pt x="33" y="133"/>
                    </a:cubicBezTo>
                    <a:cubicBezTo>
                      <a:pt x="33" y="135"/>
                      <a:pt x="33" y="136"/>
                      <a:pt x="35" y="138"/>
                    </a:cubicBezTo>
                    <a:cubicBezTo>
                      <a:pt x="36" y="140"/>
                      <a:pt x="40" y="143"/>
                      <a:pt x="43" y="146"/>
                    </a:cubicBezTo>
                    <a:cubicBezTo>
                      <a:pt x="48" y="150"/>
                      <a:pt x="55" y="155"/>
                      <a:pt x="60" y="160"/>
                    </a:cubicBezTo>
                    <a:cubicBezTo>
                      <a:pt x="62" y="162"/>
                      <a:pt x="64" y="165"/>
                      <a:pt x="66" y="168"/>
                    </a:cubicBezTo>
                    <a:cubicBezTo>
                      <a:pt x="67" y="170"/>
                      <a:pt x="68" y="173"/>
                      <a:pt x="68" y="176"/>
                    </a:cubicBezTo>
                    <a:cubicBezTo>
                      <a:pt x="68" y="177"/>
                      <a:pt x="68" y="179"/>
                      <a:pt x="67" y="180"/>
                    </a:cubicBezTo>
                    <a:cubicBezTo>
                      <a:pt x="60" y="204"/>
                      <a:pt x="58" y="212"/>
                      <a:pt x="56" y="224"/>
                    </a:cubicBezTo>
                    <a:cubicBezTo>
                      <a:pt x="55" y="230"/>
                      <a:pt x="53" y="233"/>
                      <a:pt x="50" y="235"/>
                    </a:cubicBezTo>
                    <a:cubicBezTo>
                      <a:pt x="47" y="238"/>
                      <a:pt x="42" y="239"/>
                      <a:pt x="38" y="239"/>
                    </a:cubicBezTo>
                    <a:cubicBezTo>
                      <a:pt x="36" y="240"/>
                      <a:pt x="34" y="241"/>
                      <a:pt x="32" y="242"/>
                    </a:cubicBezTo>
                    <a:cubicBezTo>
                      <a:pt x="30" y="243"/>
                      <a:pt x="28" y="245"/>
                      <a:pt x="28" y="248"/>
                    </a:cubicBezTo>
                    <a:cubicBezTo>
                      <a:pt x="28" y="249"/>
                      <a:pt x="27" y="249"/>
                      <a:pt x="27" y="249"/>
                    </a:cubicBezTo>
                    <a:cubicBezTo>
                      <a:pt x="27" y="251"/>
                      <a:pt x="28" y="252"/>
                      <a:pt x="29" y="253"/>
                    </a:cubicBezTo>
                    <a:cubicBezTo>
                      <a:pt x="30" y="255"/>
                      <a:pt x="33" y="256"/>
                      <a:pt x="35" y="257"/>
                    </a:cubicBezTo>
                    <a:cubicBezTo>
                      <a:pt x="38" y="258"/>
                      <a:pt x="42" y="259"/>
                      <a:pt x="45" y="261"/>
                    </a:cubicBezTo>
                    <a:cubicBezTo>
                      <a:pt x="47" y="262"/>
                      <a:pt x="48" y="263"/>
                      <a:pt x="49" y="264"/>
                    </a:cubicBezTo>
                    <a:cubicBezTo>
                      <a:pt x="50" y="265"/>
                      <a:pt x="50" y="266"/>
                      <a:pt x="50" y="268"/>
                    </a:cubicBezTo>
                    <a:cubicBezTo>
                      <a:pt x="50" y="269"/>
                      <a:pt x="50" y="269"/>
                      <a:pt x="50" y="269"/>
                    </a:cubicBezTo>
                    <a:cubicBezTo>
                      <a:pt x="50" y="269"/>
                      <a:pt x="50" y="270"/>
                      <a:pt x="50" y="270"/>
                    </a:cubicBezTo>
                    <a:cubicBezTo>
                      <a:pt x="49" y="271"/>
                      <a:pt x="48" y="271"/>
                      <a:pt x="47" y="272"/>
                    </a:cubicBezTo>
                    <a:cubicBezTo>
                      <a:pt x="45" y="273"/>
                      <a:pt x="42" y="274"/>
                      <a:pt x="39" y="276"/>
                    </a:cubicBezTo>
                    <a:cubicBezTo>
                      <a:pt x="36" y="278"/>
                      <a:pt x="34" y="280"/>
                      <a:pt x="32" y="284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6"/>
                      <a:pt x="32" y="287"/>
                      <a:pt x="33" y="287"/>
                    </a:cubicBezTo>
                    <a:cubicBezTo>
                      <a:pt x="33" y="288"/>
                      <a:pt x="34" y="288"/>
                      <a:pt x="35" y="288"/>
                    </a:cubicBezTo>
                    <a:cubicBezTo>
                      <a:pt x="36" y="289"/>
                      <a:pt x="37" y="289"/>
                      <a:pt x="38" y="289"/>
                    </a:cubicBezTo>
                    <a:cubicBezTo>
                      <a:pt x="40" y="289"/>
                      <a:pt x="42" y="290"/>
                      <a:pt x="44" y="291"/>
                    </a:cubicBezTo>
                    <a:cubicBezTo>
                      <a:pt x="46" y="292"/>
                      <a:pt x="47" y="294"/>
                      <a:pt x="48" y="298"/>
                    </a:cubicBezTo>
                    <a:cubicBezTo>
                      <a:pt x="49" y="303"/>
                      <a:pt x="50" y="308"/>
                      <a:pt x="51" y="313"/>
                    </a:cubicBezTo>
                    <a:cubicBezTo>
                      <a:pt x="52" y="317"/>
                      <a:pt x="53" y="321"/>
                      <a:pt x="53" y="325"/>
                    </a:cubicBezTo>
                    <a:cubicBezTo>
                      <a:pt x="53" y="327"/>
                      <a:pt x="53" y="328"/>
                      <a:pt x="53" y="329"/>
                    </a:cubicBezTo>
                    <a:cubicBezTo>
                      <a:pt x="52" y="330"/>
                      <a:pt x="51" y="331"/>
                      <a:pt x="50" y="332"/>
                    </a:cubicBezTo>
                    <a:cubicBezTo>
                      <a:pt x="46" y="334"/>
                      <a:pt x="34" y="343"/>
                      <a:pt x="23" y="353"/>
                    </a:cubicBezTo>
                    <a:cubicBezTo>
                      <a:pt x="17" y="358"/>
                      <a:pt x="11" y="363"/>
                      <a:pt x="7" y="368"/>
                    </a:cubicBezTo>
                    <a:cubicBezTo>
                      <a:pt x="5" y="370"/>
                      <a:pt x="4" y="373"/>
                      <a:pt x="2" y="375"/>
                    </a:cubicBezTo>
                    <a:cubicBezTo>
                      <a:pt x="1" y="377"/>
                      <a:pt x="0" y="379"/>
                      <a:pt x="0" y="382"/>
                    </a:cubicBezTo>
                    <a:cubicBezTo>
                      <a:pt x="0" y="382"/>
                      <a:pt x="1" y="383"/>
                      <a:pt x="1" y="384"/>
                    </a:cubicBezTo>
                    <a:cubicBezTo>
                      <a:pt x="1" y="386"/>
                      <a:pt x="2" y="387"/>
                      <a:pt x="3" y="387"/>
                    </a:cubicBezTo>
                    <a:cubicBezTo>
                      <a:pt x="5" y="388"/>
                      <a:pt x="6" y="388"/>
                      <a:pt x="7" y="388"/>
                    </a:cubicBezTo>
                    <a:cubicBezTo>
                      <a:pt x="10" y="388"/>
                      <a:pt x="13" y="387"/>
                      <a:pt x="16" y="386"/>
                    </a:cubicBezTo>
                    <a:cubicBezTo>
                      <a:pt x="22" y="384"/>
                      <a:pt x="27" y="382"/>
                      <a:pt x="33" y="380"/>
                    </a:cubicBezTo>
                    <a:cubicBezTo>
                      <a:pt x="38" y="377"/>
                      <a:pt x="44" y="376"/>
                      <a:pt x="47" y="376"/>
                    </a:cubicBezTo>
                    <a:cubicBezTo>
                      <a:pt x="49" y="376"/>
                      <a:pt x="51" y="376"/>
                      <a:pt x="52" y="377"/>
                    </a:cubicBezTo>
                    <a:cubicBezTo>
                      <a:pt x="53" y="377"/>
                      <a:pt x="53" y="378"/>
                      <a:pt x="54" y="380"/>
                    </a:cubicBezTo>
                    <a:cubicBezTo>
                      <a:pt x="60" y="400"/>
                      <a:pt x="78" y="440"/>
                      <a:pt x="97" y="459"/>
                    </a:cubicBezTo>
                    <a:cubicBezTo>
                      <a:pt x="102" y="464"/>
                      <a:pt x="105" y="467"/>
                      <a:pt x="107" y="470"/>
                    </a:cubicBezTo>
                    <a:cubicBezTo>
                      <a:pt x="110" y="474"/>
                      <a:pt x="110" y="476"/>
                      <a:pt x="111" y="478"/>
                    </a:cubicBezTo>
                    <a:cubicBezTo>
                      <a:pt x="111" y="479"/>
                      <a:pt x="112" y="480"/>
                      <a:pt x="112" y="481"/>
                    </a:cubicBezTo>
                    <a:cubicBezTo>
                      <a:pt x="113" y="483"/>
                      <a:pt x="114" y="484"/>
                      <a:pt x="115" y="485"/>
                    </a:cubicBezTo>
                    <a:cubicBezTo>
                      <a:pt x="116" y="485"/>
                      <a:pt x="116" y="486"/>
                      <a:pt x="116" y="487"/>
                    </a:cubicBezTo>
                    <a:cubicBezTo>
                      <a:pt x="117" y="488"/>
                      <a:pt x="117" y="489"/>
                      <a:pt x="117" y="491"/>
                    </a:cubicBezTo>
                    <a:cubicBezTo>
                      <a:pt x="117" y="494"/>
                      <a:pt x="116" y="499"/>
                      <a:pt x="116" y="503"/>
                    </a:cubicBezTo>
                    <a:cubicBezTo>
                      <a:pt x="115" y="507"/>
                      <a:pt x="114" y="512"/>
                      <a:pt x="114" y="515"/>
                    </a:cubicBezTo>
                    <a:cubicBezTo>
                      <a:pt x="114" y="517"/>
                      <a:pt x="114" y="519"/>
                      <a:pt x="115" y="520"/>
                    </a:cubicBezTo>
                    <a:cubicBezTo>
                      <a:pt x="115" y="522"/>
                      <a:pt x="116" y="523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8" y="525"/>
                      <a:pt x="119" y="525"/>
                      <a:pt x="120" y="525"/>
                    </a:cubicBezTo>
                    <a:cubicBezTo>
                      <a:pt x="122" y="525"/>
                      <a:pt x="123" y="524"/>
                      <a:pt x="124" y="523"/>
                    </a:cubicBezTo>
                    <a:cubicBezTo>
                      <a:pt x="126" y="522"/>
                      <a:pt x="128" y="520"/>
                      <a:pt x="130" y="517"/>
                    </a:cubicBezTo>
                    <a:cubicBezTo>
                      <a:pt x="133" y="513"/>
                      <a:pt x="136" y="508"/>
                      <a:pt x="140" y="505"/>
                    </a:cubicBezTo>
                    <a:cubicBezTo>
                      <a:pt x="141" y="503"/>
                      <a:pt x="143" y="501"/>
                      <a:pt x="144" y="500"/>
                    </a:cubicBezTo>
                    <a:cubicBezTo>
                      <a:pt x="146" y="499"/>
                      <a:pt x="147" y="499"/>
                      <a:pt x="148" y="499"/>
                    </a:cubicBezTo>
                    <a:cubicBezTo>
                      <a:pt x="149" y="499"/>
                      <a:pt x="149" y="499"/>
                      <a:pt x="150" y="499"/>
                    </a:cubicBezTo>
                    <a:cubicBezTo>
                      <a:pt x="152" y="500"/>
                      <a:pt x="152" y="501"/>
                      <a:pt x="153" y="501"/>
                    </a:cubicBezTo>
                    <a:cubicBezTo>
                      <a:pt x="153" y="502"/>
                      <a:pt x="154" y="503"/>
                      <a:pt x="154" y="503"/>
                    </a:cubicBezTo>
                    <a:cubicBezTo>
                      <a:pt x="154" y="504"/>
                      <a:pt x="153" y="505"/>
                      <a:pt x="153" y="506"/>
                    </a:cubicBezTo>
                    <a:cubicBezTo>
                      <a:pt x="152" y="507"/>
                      <a:pt x="152" y="508"/>
                      <a:pt x="152" y="510"/>
                    </a:cubicBezTo>
                    <a:cubicBezTo>
                      <a:pt x="152" y="511"/>
                      <a:pt x="152" y="512"/>
                      <a:pt x="153" y="512"/>
                    </a:cubicBezTo>
                    <a:cubicBezTo>
                      <a:pt x="153" y="513"/>
                      <a:pt x="154" y="514"/>
                      <a:pt x="155" y="514"/>
                    </a:cubicBezTo>
                    <a:cubicBezTo>
                      <a:pt x="156" y="514"/>
                      <a:pt x="157" y="515"/>
                      <a:pt x="158" y="515"/>
                    </a:cubicBezTo>
                    <a:cubicBezTo>
                      <a:pt x="159" y="515"/>
                      <a:pt x="161" y="514"/>
                      <a:pt x="162" y="514"/>
                    </a:cubicBezTo>
                    <a:cubicBezTo>
                      <a:pt x="163" y="513"/>
                      <a:pt x="165" y="512"/>
                      <a:pt x="166" y="511"/>
                    </a:cubicBezTo>
                    <a:cubicBezTo>
                      <a:pt x="168" y="510"/>
                      <a:pt x="169" y="509"/>
                      <a:pt x="172" y="509"/>
                    </a:cubicBezTo>
                    <a:cubicBezTo>
                      <a:pt x="172" y="509"/>
                      <a:pt x="173" y="509"/>
                      <a:pt x="174" y="510"/>
                    </a:cubicBezTo>
                    <a:cubicBezTo>
                      <a:pt x="179" y="511"/>
                      <a:pt x="187" y="514"/>
                      <a:pt x="198" y="518"/>
                    </a:cubicBezTo>
                    <a:cubicBezTo>
                      <a:pt x="208" y="521"/>
                      <a:pt x="220" y="524"/>
                      <a:pt x="231" y="524"/>
                    </a:cubicBezTo>
                    <a:cubicBezTo>
                      <a:pt x="233" y="524"/>
                      <a:pt x="235" y="524"/>
                      <a:pt x="237" y="524"/>
                    </a:cubicBezTo>
                    <a:cubicBezTo>
                      <a:pt x="239" y="524"/>
                      <a:pt x="241" y="523"/>
                      <a:pt x="242" y="523"/>
                    </a:cubicBezTo>
                    <a:cubicBezTo>
                      <a:pt x="246" y="523"/>
                      <a:pt x="248" y="524"/>
                      <a:pt x="250" y="525"/>
                    </a:cubicBezTo>
                    <a:cubicBezTo>
                      <a:pt x="251" y="526"/>
                      <a:pt x="251" y="527"/>
                      <a:pt x="252" y="528"/>
                    </a:cubicBezTo>
                    <a:cubicBezTo>
                      <a:pt x="253" y="529"/>
                      <a:pt x="253" y="531"/>
                      <a:pt x="254" y="533"/>
                    </a:cubicBezTo>
                    <a:cubicBezTo>
                      <a:pt x="255" y="533"/>
                      <a:pt x="256" y="534"/>
                      <a:pt x="257" y="535"/>
                    </a:cubicBezTo>
                    <a:cubicBezTo>
                      <a:pt x="258" y="536"/>
                      <a:pt x="259" y="536"/>
                      <a:pt x="261" y="536"/>
                    </a:cubicBezTo>
                    <a:cubicBezTo>
                      <a:pt x="262" y="536"/>
                      <a:pt x="263" y="536"/>
                      <a:pt x="264" y="535"/>
                    </a:cubicBezTo>
                    <a:cubicBezTo>
                      <a:pt x="265" y="535"/>
                      <a:pt x="266" y="535"/>
                      <a:pt x="266" y="534"/>
                    </a:cubicBezTo>
                    <a:cubicBezTo>
                      <a:pt x="267" y="533"/>
                      <a:pt x="268" y="532"/>
                      <a:pt x="268" y="531"/>
                    </a:cubicBezTo>
                    <a:cubicBezTo>
                      <a:pt x="268" y="529"/>
                      <a:pt x="268" y="528"/>
                      <a:pt x="268" y="527"/>
                    </a:cubicBezTo>
                    <a:cubicBezTo>
                      <a:pt x="269" y="526"/>
                      <a:pt x="269" y="526"/>
                      <a:pt x="269" y="526"/>
                    </a:cubicBezTo>
                    <a:cubicBezTo>
                      <a:pt x="269" y="526"/>
                      <a:pt x="270" y="526"/>
                      <a:pt x="271" y="526"/>
                    </a:cubicBezTo>
                    <a:cubicBezTo>
                      <a:pt x="273" y="525"/>
                      <a:pt x="279" y="525"/>
                      <a:pt x="286" y="525"/>
                    </a:cubicBezTo>
                    <a:cubicBezTo>
                      <a:pt x="297" y="524"/>
                      <a:pt x="312" y="523"/>
                      <a:pt x="325" y="522"/>
                    </a:cubicBezTo>
                    <a:cubicBezTo>
                      <a:pt x="339" y="521"/>
                      <a:pt x="351" y="520"/>
                      <a:pt x="357" y="519"/>
                    </a:cubicBezTo>
                    <a:cubicBezTo>
                      <a:pt x="358" y="518"/>
                      <a:pt x="359" y="518"/>
                      <a:pt x="360" y="518"/>
                    </a:cubicBezTo>
                    <a:cubicBezTo>
                      <a:pt x="363" y="518"/>
                      <a:pt x="365" y="519"/>
                      <a:pt x="367" y="520"/>
                    </a:cubicBezTo>
                    <a:cubicBezTo>
                      <a:pt x="369" y="522"/>
                      <a:pt x="372" y="525"/>
                      <a:pt x="375" y="528"/>
                    </a:cubicBezTo>
                    <a:cubicBezTo>
                      <a:pt x="376" y="529"/>
                      <a:pt x="377" y="531"/>
                      <a:pt x="379" y="532"/>
                    </a:cubicBezTo>
                    <a:cubicBezTo>
                      <a:pt x="381" y="533"/>
                      <a:pt x="383" y="533"/>
                      <a:pt x="386" y="533"/>
                    </a:cubicBezTo>
                    <a:cubicBezTo>
                      <a:pt x="386" y="533"/>
                      <a:pt x="386" y="533"/>
                      <a:pt x="387" y="533"/>
                    </a:cubicBezTo>
                    <a:cubicBezTo>
                      <a:pt x="387" y="533"/>
                      <a:pt x="387" y="533"/>
                      <a:pt x="387" y="533"/>
                    </a:cubicBezTo>
                    <a:cubicBezTo>
                      <a:pt x="391" y="533"/>
                      <a:pt x="393" y="531"/>
                      <a:pt x="395" y="529"/>
                    </a:cubicBezTo>
                    <a:cubicBezTo>
                      <a:pt x="398" y="526"/>
                      <a:pt x="398" y="522"/>
                      <a:pt x="399" y="518"/>
                    </a:cubicBezTo>
                    <a:cubicBezTo>
                      <a:pt x="400" y="516"/>
                      <a:pt x="401" y="514"/>
                      <a:pt x="401" y="513"/>
                    </a:cubicBezTo>
                    <a:cubicBezTo>
                      <a:pt x="402" y="511"/>
                      <a:pt x="403" y="510"/>
                      <a:pt x="404" y="509"/>
                    </a:cubicBezTo>
                    <a:cubicBezTo>
                      <a:pt x="406" y="509"/>
                      <a:pt x="407" y="508"/>
                      <a:pt x="408" y="508"/>
                    </a:cubicBezTo>
                    <a:cubicBezTo>
                      <a:pt x="411" y="508"/>
                      <a:pt x="414" y="510"/>
                      <a:pt x="418" y="512"/>
                    </a:cubicBezTo>
                    <a:cubicBezTo>
                      <a:pt x="419" y="513"/>
                      <a:pt x="421" y="514"/>
                      <a:pt x="423" y="514"/>
                    </a:cubicBezTo>
                    <a:cubicBezTo>
                      <a:pt x="424" y="515"/>
                      <a:pt x="426" y="516"/>
                      <a:pt x="428" y="516"/>
                    </a:cubicBezTo>
                    <a:cubicBezTo>
                      <a:pt x="429" y="516"/>
                      <a:pt x="430" y="516"/>
                      <a:pt x="430" y="515"/>
                    </a:cubicBezTo>
                    <a:cubicBezTo>
                      <a:pt x="432" y="515"/>
                      <a:pt x="433" y="514"/>
                      <a:pt x="433" y="513"/>
                    </a:cubicBezTo>
                    <a:cubicBezTo>
                      <a:pt x="434" y="511"/>
                      <a:pt x="435" y="509"/>
                      <a:pt x="436" y="507"/>
                    </a:cubicBezTo>
                    <a:cubicBezTo>
                      <a:pt x="436" y="503"/>
                      <a:pt x="437" y="499"/>
                      <a:pt x="439" y="496"/>
                    </a:cubicBezTo>
                    <a:cubicBezTo>
                      <a:pt x="440" y="492"/>
                      <a:pt x="443" y="489"/>
                      <a:pt x="447" y="487"/>
                    </a:cubicBezTo>
                    <a:cubicBezTo>
                      <a:pt x="452" y="484"/>
                      <a:pt x="457" y="481"/>
                      <a:pt x="461" y="478"/>
                    </a:cubicBezTo>
                    <a:cubicBezTo>
                      <a:pt x="465" y="476"/>
                      <a:pt x="469" y="474"/>
                      <a:pt x="472" y="474"/>
                    </a:cubicBezTo>
                    <a:cubicBezTo>
                      <a:pt x="474" y="474"/>
                      <a:pt x="476" y="474"/>
                      <a:pt x="479" y="476"/>
                    </a:cubicBezTo>
                    <a:cubicBezTo>
                      <a:pt x="483" y="478"/>
                      <a:pt x="490" y="482"/>
                      <a:pt x="497" y="485"/>
                    </a:cubicBezTo>
                    <a:cubicBezTo>
                      <a:pt x="504" y="487"/>
                      <a:pt x="511" y="490"/>
                      <a:pt x="517" y="490"/>
                    </a:cubicBezTo>
                    <a:cubicBezTo>
                      <a:pt x="519" y="490"/>
                      <a:pt x="522" y="489"/>
                      <a:pt x="524" y="487"/>
                    </a:cubicBezTo>
                    <a:cubicBezTo>
                      <a:pt x="525" y="486"/>
                      <a:pt x="525" y="485"/>
                      <a:pt x="525" y="483"/>
                    </a:cubicBezTo>
                    <a:cubicBezTo>
                      <a:pt x="525" y="480"/>
                      <a:pt x="524" y="477"/>
                      <a:pt x="523" y="474"/>
                    </a:cubicBezTo>
                    <a:cubicBezTo>
                      <a:pt x="521" y="469"/>
                      <a:pt x="517" y="462"/>
                      <a:pt x="515" y="456"/>
                    </a:cubicBezTo>
                    <a:cubicBezTo>
                      <a:pt x="512" y="449"/>
                      <a:pt x="510" y="442"/>
                      <a:pt x="510" y="436"/>
                    </a:cubicBezTo>
                    <a:cubicBezTo>
                      <a:pt x="510" y="433"/>
                      <a:pt x="510" y="430"/>
                      <a:pt x="511" y="427"/>
                    </a:cubicBezTo>
                    <a:cubicBezTo>
                      <a:pt x="516" y="416"/>
                      <a:pt x="524" y="396"/>
                      <a:pt x="531" y="375"/>
                    </a:cubicBezTo>
                    <a:cubicBezTo>
                      <a:pt x="538" y="355"/>
                      <a:pt x="545" y="334"/>
                      <a:pt x="546" y="321"/>
                    </a:cubicBezTo>
                    <a:cubicBezTo>
                      <a:pt x="547" y="316"/>
                      <a:pt x="548" y="312"/>
                      <a:pt x="550" y="309"/>
                    </a:cubicBezTo>
                    <a:cubicBezTo>
                      <a:pt x="553" y="305"/>
                      <a:pt x="556" y="303"/>
                      <a:pt x="560" y="302"/>
                    </a:cubicBezTo>
                    <a:cubicBezTo>
                      <a:pt x="561" y="301"/>
                      <a:pt x="563" y="300"/>
                      <a:pt x="564" y="298"/>
                    </a:cubicBezTo>
                    <a:cubicBezTo>
                      <a:pt x="566" y="297"/>
                      <a:pt x="567" y="295"/>
                      <a:pt x="567" y="293"/>
                    </a:cubicBezTo>
                    <a:cubicBezTo>
                      <a:pt x="567" y="292"/>
                      <a:pt x="567" y="292"/>
                      <a:pt x="567" y="291"/>
                    </a:cubicBezTo>
                    <a:cubicBezTo>
                      <a:pt x="566" y="289"/>
                      <a:pt x="566" y="288"/>
                      <a:pt x="565" y="287"/>
                    </a:cubicBezTo>
                    <a:cubicBezTo>
                      <a:pt x="563" y="285"/>
                      <a:pt x="560" y="284"/>
                      <a:pt x="558" y="284"/>
                    </a:cubicBezTo>
                    <a:cubicBezTo>
                      <a:pt x="554" y="283"/>
                      <a:pt x="550" y="284"/>
                      <a:pt x="547" y="283"/>
                    </a:cubicBezTo>
                    <a:cubicBezTo>
                      <a:pt x="545" y="283"/>
                      <a:pt x="544" y="282"/>
                      <a:pt x="543" y="282"/>
                    </a:cubicBezTo>
                    <a:cubicBezTo>
                      <a:pt x="542" y="281"/>
                      <a:pt x="541" y="280"/>
                      <a:pt x="541" y="278"/>
                    </a:cubicBezTo>
                    <a:cubicBezTo>
                      <a:pt x="540" y="274"/>
                      <a:pt x="538" y="269"/>
                      <a:pt x="537" y="264"/>
                    </a:cubicBezTo>
                    <a:cubicBezTo>
                      <a:pt x="535" y="260"/>
                      <a:pt x="534" y="256"/>
                      <a:pt x="534" y="252"/>
                    </a:cubicBezTo>
                    <a:cubicBezTo>
                      <a:pt x="534" y="249"/>
                      <a:pt x="535" y="247"/>
                      <a:pt x="537" y="245"/>
                    </a:cubicBezTo>
                    <a:cubicBezTo>
                      <a:pt x="541" y="241"/>
                      <a:pt x="546" y="238"/>
                      <a:pt x="550" y="235"/>
                    </a:cubicBezTo>
                    <a:cubicBezTo>
                      <a:pt x="552" y="233"/>
                      <a:pt x="553" y="231"/>
                      <a:pt x="555" y="230"/>
                    </a:cubicBezTo>
                    <a:cubicBezTo>
                      <a:pt x="556" y="228"/>
                      <a:pt x="557" y="226"/>
                      <a:pt x="557" y="223"/>
                    </a:cubicBezTo>
                    <a:cubicBezTo>
                      <a:pt x="557" y="223"/>
                      <a:pt x="557" y="222"/>
                      <a:pt x="557" y="222"/>
                    </a:cubicBezTo>
                    <a:cubicBezTo>
                      <a:pt x="557" y="221"/>
                      <a:pt x="556" y="220"/>
                      <a:pt x="555" y="219"/>
                    </a:cubicBezTo>
                    <a:cubicBezTo>
                      <a:pt x="554" y="218"/>
                      <a:pt x="553" y="218"/>
                      <a:pt x="551" y="218"/>
                    </a:cubicBezTo>
                    <a:cubicBezTo>
                      <a:pt x="549" y="217"/>
                      <a:pt x="547" y="217"/>
                      <a:pt x="545" y="217"/>
                    </a:cubicBezTo>
                    <a:cubicBezTo>
                      <a:pt x="542" y="217"/>
                      <a:pt x="538" y="217"/>
                      <a:pt x="534" y="217"/>
                    </a:cubicBezTo>
                    <a:cubicBezTo>
                      <a:pt x="530" y="217"/>
                      <a:pt x="526" y="217"/>
                      <a:pt x="524" y="216"/>
                    </a:cubicBezTo>
                    <a:cubicBezTo>
                      <a:pt x="522" y="216"/>
                      <a:pt x="521" y="215"/>
                      <a:pt x="521" y="215"/>
                    </a:cubicBezTo>
                    <a:cubicBezTo>
                      <a:pt x="520" y="214"/>
                      <a:pt x="519" y="213"/>
                      <a:pt x="519" y="212"/>
                    </a:cubicBezTo>
                    <a:cubicBezTo>
                      <a:pt x="518" y="204"/>
                      <a:pt x="516" y="194"/>
                      <a:pt x="516" y="184"/>
                    </a:cubicBezTo>
                    <a:cubicBezTo>
                      <a:pt x="516" y="178"/>
                      <a:pt x="516" y="173"/>
                      <a:pt x="518" y="168"/>
                    </a:cubicBezTo>
                    <a:cubicBezTo>
                      <a:pt x="521" y="163"/>
                      <a:pt x="527" y="155"/>
                      <a:pt x="532" y="148"/>
                    </a:cubicBezTo>
                    <a:cubicBezTo>
                      <a:pt x="535" y="144"/>
                      <a:pt x="537" y="140"/>
                      <a:pt x="539" y="137"/>
                    </a:cubicBezTo>
                    <a:cubicBezTo>
                      <a:pt x="541" y="133"/>
                      <a:pt x="543" y="130"/>
                      <a:pt x="543" y="127"/>
                    </a:cubicBezTo>
                    <a:cubicBezTo>
                      <a:pt x="543" y="125"/>
                      <a:pt x="542" y="123"/>
                      <a:pt x="540" y="121"/>
                    </a:cubicBezTo>
                    <a:cubicBezTo>
                      <a:pt x="539" y="121"/>
                      <a:pt x="538" y="120"/>
                      <a:pt x="536" y="120"/>
                    </a:cubicBezTo>
                    <a:cubicBezTo>
                      <a:pt x="533" y="120"/>
                      <a:pt x="530" y="122"/>
                      <a:pt x="526" y="124"/>
                    </a:cubicBezTo>
                    <a:cubicBezTo>
                      <a:pt x="520" y="126"/>
                      <a:pt x="513" y="131"/>
                      <a:pt x="506" y="134"/>
                    </a:cubicBezTo>
                    <a:cubicBezTo>
                      <a:pt x="500" y="138"/>
                      <a:pt x="493" y="140"/>
                      <a:pt x="488" y="140"/>
                    </a:cubicBezTo>
                    <a:cubicBezTo>
                      <a:pt x="486" y="140"/>
                      <a:pt x="484" y="140"/>
                      <a:pt x="483" y="139"/>
                    </a:cubicBezTo>
                    <a:cubicBezTo>
                      <a:pt x="475" y="134"/>
                      <a:pt x="464" y="126"/>
                      <a:pt x="453" y="118"/>
                    </a:cubicBezTo>
                    <a:cubicBezTo>
                      <a:pt x="442" y="111"/>
                      <a:pt x="432" y="104"/>
                      <a:pt x="427" y="101"/>
                    </a:cubicBezTo>
                    <a:cubicBezTo>
                      <a:pt x="422" y="98"/>
                      <a:pt x="420" y="95"/>
                      <a:pt x="418" y="92"/>
                    </a:cubicBezTo>
                    <a:cubicBezTo>
                      <a:pt x="417" y="89"/>
                      <a:pt x="415" y="86"/>
                      <a:pt x="410" y="84"/>
                    </a:cubicBezTo>
                    <a:cubicBezTo>
                      <a:pt x="408" y="82"/>
                      <a:pt x="406" y="82"/>
                      <a:pt x="404" y="82"/>
                    </a:cubicBezTo>
                    <a:cubicBezTo>
                      <a:pt x="403" y="82"/>
                      <a:pt x="401" y="82"/>
                      <a:pt x="401" y="83"/>
                    </a:cubicBezTo>
                    <a:cubicBezTo>
                      <a:pt x="400" y="83"/>
                      <a:pt x="399" y="83"/>
                      <a:pt x="399" y="83"/>
                    </a:cubicBezTo>
                    <a:cubicBezTo>
                      <a:pt x="398" y="83"/>
                      <a:pt x="398" y="83"/>
                      <a:pt x="398" y="83"/>
                    </a:cubicBezTo>
                    <a:cubicBezTo>
                      <a:pt x="398" y="83"/>
                      <a:pt x="398" y="83"/>
                      <a:pt x="397" y="82"/>
                    </a:cubicBezTo>
                    <a:cubicBezTo>
                      <a:pt x="397" y="82"/>
                      <a:pt x="396" y="81"/>
                      <a:pt x="396" y="80"/>
                    </a:cubicBezTo>
                    <a:cubicBezTo>
                      <a:pt x="396" y="79"/>
                      <a:pt x="396" y="78"/>
                      <a:pt x="396" y="77"/>
                    </a:cubicBezTo>
                    <a:cubicBezTo>
                      <a:pt x="396" y="75"/>
                      <a:pt x="396" y="73"/>
                      <a:pt x="396" y="70"/>
                    </a:cubicBezTo>
                    <a:cubicBezTo>
                      <a:pt x="396" y="68"/>
                      <a:pt x="396" y="66"/>
                      <a:pt x="395" y="64"/>
                    </a:cubicBezTo>
                    <a:cubicBezTo>
                      <a:pt x="394" y="62"/>
                      <a:pt x="392" y="60"/>
                      <a:pt x="389" y="59"/>
                    </a:cubicBezTo>
                    <a:cubicBezTo>
                      <a:pt x="388" y="59"/>
                      <a:pt x="386" y="58"/>
                      <a:pt x="385" y="58"/>
                    </a:cubicBezTo>
                    <a:cubicBezTo>
                      <a:pt x="383" y="58"/>
                      <a:pt x="381" y="59"/>
                      <a:pt x="379" y="60"/>
                    </a:cubicBezTo>
                    <a:cubicBezTo>
                      <a:pt x="377" y="61"/>
                      <a:pt x="375" y="62"/>
                      <a:pt x="373" y="63"/>
                    </a:cubicBezTo>
                    <a:cubicBezTo>
                      <a:pt x="372" y="65"/>
                      <a:pt x="370" y="65"/>
                      <a:pt x="367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1" y="65"/>
                      <a:pt x="352" y="64"/>
                      <a:pt x="343" y="61"/>
                    </a:cubicBezTo>
                    <a:cubicBezTo>
                      <a:pt x="339" y="59"/>
                      <a:pt x="335" y="57"/>
                      <a:pt x="332" y="54"/>
                    </a:cubicBezTo>
                    <a:cubicBezTo>
                      <a:pt x="329" y="51"/>
                      <a:pt x="327" y="46"/>
                      <a:pt x="326" y="41"/>
                    </a:cubicBezTo>
                    <a:cubicBezTo>
                      <a:pt x="324" y="32"/>
                      <a:pt x="322" y="22"/>
                      <a:pt x="319" y="14"/>
                    </a:cubicBezTo>
                    <a:cubicBezTo>
                      <a:pt x="318" y="10"/>
                      <a:pt x="317" y="7"/>
                      <a:pt x="315" y="5"/>
                    </a:cubicBezTo>
                    <a:cubicBezTo>
                      <a:pt x="314" y="3"/>
                      <a:pt x="313" y="2"/>
                      <a:pt x="312" y="2"/>
                    </a:cubicBezTo>
                    <a:cubicBezTo>
                      <a:pt x="312" y="1"/>
                      <a:pt x="310" y="0"/>
                      <a:pt x="309" y="0"/>
                    </a:cubicBezTo>
                    <a:cubicBezTo>
                      <a:pt x="308" y="0"/>
                      <a:pt x="307" y="0"/>
                      <a:pt x="307" y="1"/>
                    </a:cubicBezTo>
                    <a:cubicBezTo>
                      <a:pt x="306" y="2"/>
                      <a:pt x="305" y="3"/>
                      <a:pt x="304" y="4"/>
                    </a:cubicBezTo>
                    <a:cubicBezTo>
                      <a:pt x="303" y="6"/>
                      <a:pt x="303" y="7"/>
                      <a:pt x="302" y="9"/>
                    </a:cubicBezTo>
                    <a:cubicBezTo>
                      <a:pt x="299" y="20"/>
                      <a:pt x="296" y="32"/>
                      <a:pt x="292" y="40"/>
                    </a:cubicBezTo>
                    <a:cubicBezTo>
                      <a:pt x="290" y="45"/>
                      <a:pt x="288" y="49"/>
                      <a:pt x="286" y="51"/>
                    </a:cubicBezTo>
                    <a:cubicBezTo>
                      <a:pt x="284" y="54"/>
                      <a:pt x="281" y="55"/>
                      <a:pt x="279" y="56"/>
                    </a:cubicBezTo>
                    <a:cubicBezTo>
                      <a:pt x="267" y="58"/>
                      <a:pt x="251" y="58"/>
                      <a:pt x="235" y="64"/>
                    </a:cubicBezTo>
                    <a:cubicBezTo>
                      <a:pt x="226" y="68"/>
                      <a:pt x="219" y="70"/>
                      <a:pt x="213" y="70"/>
                    </a:cubicBezTo>
                    <a:cubicBezTo>
                      <a:pt x="208" y="70"/>
                      <a:pt x="204" y="69"/>
                      <a:pt x="198" y="66"/>
                    </a:cubicBezTo>
                    <a:cubicBezTo>
                      <a:pt x="194" y="63"/>
                      <a:pt x="190" y="60"/>
                      <a:pt x="187" y="59"/>
                    </a:cubicBezTo>
                    <a:cubicBezTo>
                      <a:pt x="184" y="57"/>
                      <a:pt x="181" y="56"/>
                      <a:pt x="178" y="56"/>
                    </a:cubicBezTo>
                    <a:cubicBezTo>
                      <a:pt x="177" y="56"/>
                      <a:pt x="175" y="57"/>
                      <a:pt x="173" y="57"/>
                    </a:cubicBezTo>
                    <a:cubicBezTo>
                      <a:pt x="172" y="58"/>
                      <a:pt x="171" y="58"/>
                      <a:pt x="170" y="59"/>
                    </a:cubicBezTo>
                    <a:cubicBezTo>
                      <a:pt x="169" y="61"/>
                      <a:pt x="168" y="63"/>
                      <a:pt x="167" y="66"/>
                    </a:cubicBezTo>
                    <a:cubicBezTo>
                      <a:pt x="167" y="69"/>
                      <a:pt x="166" y="73"/>
                      <a:pt x="165" y="76"/>
                    </a:cubicBezTo>
                    <a:cubicBezTo>
                      <a:pt x="164" y="80"/>
                      <a:pt x="163" y="83"/>
                      <a:pt x="161" y="85"/>
                    </a:cubicBezTo>
                    <a:cubicBezTo>
                      <a:pt x="157" y="88"/>
                      <a:pt x="152" y="92"/>
                      <a:pt x="146" y="96"/>
                    </a:cubicBezTo>
                    <a:cubicBezTo>
                      <a:pt x="140" y="100"/>
                      <a:pt x="133" y="102"/>
                      <a:pt x="127" y="102"/>
                    </a:cubicBezTo>
                    <a:cubicBezTo>
                      <a:pt x="124" y="102"/>
                      <a:pt x="122" y="102"/>
                      <a:pt x="120" y="100"/>
                    </a:cubicBezTo>
                    <a:cubicBezTo>
                      <a:pt x="117" y="98"/>
                      <a:pt x="112" y="95"/>
                      <a:pt x="107" y="90"/>
                    </a:cubicBezTo>
                    <a:cubicBezTo>
                      <a:pt x="99" y="84"/>
                      <a:pt x="90" y="75"/>
                      <a:pt x="81" y="69"/>
                    </a:cubicBezTo>
                    <a:cubicBezTo>
                      <a:pt x="77" y="65"/>
                      <a:pt x="73" y="62"/>
                      <a:pt x="69" y="60"/>
                    </a:cubicBezTo>
                    <a:cubicBezTo>
                      <a:pt x="65" y="58"/>
                      <a:pt x="62" y="56"/>
                      <a:pt x="59" y="56"/>
                    </a:cubicBezTo>
                    <a:cubicBezTo>
                      <a:pt x="58" y="56"/>
                      <a:pt x="56" y="57"/>
                      <a:pt x="55" y="58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0"/>
                      <a:pt x="58" y="60"/>
                      <a:pt x="59" y="60"/>
                    </a:cubicBezTo>
                    <a:cubicBezTo>
                      <a:pt x="60" y="60"/>
                      <a:pt x="62" y="61"/>
                      <a:pt x="64" y="62"/>
                    </a:cubicBezTo>
                    <a:cubicBezTo>
                      <a:pt x="71" y="65"/>
                      <a:pt x="82" y="74"/>
                      <a:pt x="92" y="83"/>
                    </a:cubicBezTo>
                    <a:cubicBezTo>
                      <a:pt x="97" y="87"/>
                      <a:pt x="102" y="91"/>
                      <a:pt x="106" y="95"/>
                    </a:cubicBezTo>
                    <a:cubicBezTo>
                      <a:pt x="111" y="99"/>
                      <a:pt x="115" y="102"/>
                      <a:pt x="117" y="104"/>
                    </a:cubicBezTo>
                    <a:cubicBezTo>
                      <a:pt x="121" y="106"/>
                      <a:pt x="124" y="106"/>
                      <a:pt x="127" y="106"/>
                    </a:cubicBezTo>
                    <a:cubicBezTo>
                      <a:pt x="134" y="106"/>
                      <a:pt x="142" y="103"/>
                      <a:pt x="148" y="99"/>
                    </a:cubicBezTo>
                    <a:cubicBezTo>
                      <a:pt x="154" y="96"/>
                      <a:pt x="160" y="91"/>
                      <a:pt x="163" y="88"/>
                    </a:cubicBezTo>
                    <a:cubicBezTo>
                      <a:pt x="166" y="86"/>
                      <a:pt x="167" y="83"/>
                      <a:pt x="168" y="80"/>
                    </a:cubicBezTo>
                    <a:cubicBezTo>
                      <a:pt x="170" y="76"/>
                      <a:pt x="170" y="71"/>
                      <a:pt x="171" y="67"/>
                    </a:cubicBezTo>
                    <a:cubicBezTo>
                      <a:pt x="171" y="65"/>
                      <a:pt x="172" y="64"/>
                      <a:pt x="172" y="63"/>
                    </a:cubicBezTo>
                    <a:cubicBezTo>
                      <a:pt x="173" y="62"/>
                      <a:pt x="174" y="61"/>
                      <a:pt x="174" y="61"/>
                    </a:cubicBezTo>
                    <a:cubicBezTo>
                      <a:pt x="176" y="60"/>
                      <a:pt x="177" y="60"/>
                      <a:pt x="178" y="60"/>
                    </a:cubicBezTo>
                    <a:cubicBezTo>
                      <a:pt x="180" y="60"/>
                      <a:pt x="182" y="61"/>
                      <a:pt x="185" y="62"/>
                    </a:cubicBezTo>
                    <a:cubicBezTo>
                      <a:pt x="188" y="64"/>
                      <a:pt x="191" y="66"/>
                      <a:pt x="196" y="69"/>
                    </a:cubicBezTo>
                    <a:cubicBezTo>
                      <a:pt x="202" y="73"/>
                      <a:pt x="207" y="74"/>
                      <a:pt x="213" y="74"/>
                    </a:cubicBezTo>
                    <a:cubicBezTo>
                      <a:pt x="220" y="74"/>
                      <a:pt x="227" y="72"/>
                      <a:pt x="236" y="68"/>
                    </a:cubicBezTo>
                    <a:cubicBezTo>
                      <a:pt x="252" y="62"/>
                      <a:pt x="267" y="62"/>
                      <a:pt x="279" y="60"/>
                    </a:cubicBezTo>
                    <a:cubicBezTo>
                      <a:pt x="283" y="59"/>
                      <a:pt x="286" y="57"/>
                      <a:pt x="289" y="54"/>
                    </a:cubicBezTo>
                    <a:cubicBezTo>
                      <a:pt x="293" y="49"/>
                      <a:pt x="296" y="42"/>
                      <a:pt x="299" y="35"/>
                    </a:cubicBezTo>
                    <a:cubicBezTo>
                      <a:pt x="302" y="27"/>
                      <a:pt x="304" y="18"/>
                      <a:pt x="306" y="10"/>
                    </a:cubicBezTo>
                    <a:cubicBezTo>
                      <a:pt x="307" y="8"/>
                      <a:pt x="307" y="6"/>
                      <a:pt x="308" y="5"/>
                    </a:cubicBezTo>
                    <a:cubicBezTo>
                      <a:pt x="308" y="5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10" y="5"/>
                    </a:cubicBezTo>
                    <a:cubicBezTo>
                      <a:pt x="311" y="5"/>
                      <a:pt x="312" y="7"/>
                      <a:pt x="313" y="10"/>
                    </a:cubicBezTo>
                    <a:cubicBezTo>
                      <a:pt x="317" y="17"/>
                      <a:pt x="320" y="30"/>
                      <a:pt x="322" y="41"/>
                    </a:cubicBezTo>
                    <a:cubicBezTo>
                      <a:pt x="323" y="48"/>
                      <a:pt x="326" y="53"/>
                      <a:pt x="329" y="57"/>
                    </a:cubicBezTo>
                    <a:cubicBezTo>
                      <a:pt x="335" y="62"/>
                      <a:pt x="342" y="65"/>
                      <a:pt x="349" y="67"/>
                    </a:cubicBezTo>
                    <a:cubicBezTo>
                      <a:pt x="356" y="69"/>
                      <a:pt x="362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7" y="69"/>
                      <a:pt x="367" y="69"/>
                      <a:pt x="367" y="69"/>
                    </a:cubicBezTo>
                    <a:cubicBezTo>
                      <a:pt x="372" y="69"/>
                      <a:pt x="375" y="67"/>
                      <a:pt x="378" y="66"/>
                    </a:cubicBezTo>
                    <a:cubicBezTo>
                      <a:pt x="379" y="65"/>
                      <a:pt x="380" y="64"/>
                      <a:pt x="381" y="63"/>
                    </a:cubicBezTo>
                    <a:cubicBezTo>
                      <a:pt x="382" y="63"/>
                      <a:pt x="383" y="62"/>
                      <a:pt x="385" y="62"/>
                    </a:cubicBezTo>
                    <a:cubicBezTo>
                      <a:pt x="386" y="62"/>
                      <a:pt x="387" y="63"/>
                      <a:pt x="388" y="63"/>
                    </a:cubicBezTo>
                    <a:cubicBezTo>
                      <a:pt x="390" y="64"/>
                      <a:pt x="391" y="64"/>
                      <a:pt x="391" y="65"/>
                    </a:cubicBezTo>
                    <a:cubicBezTo>
                      <a:pt x="392" y="67"/>
                      <a:pt x="392" y="68"/>
                      <a:pt x="392" y="70"/>
                    </a:cubicBezTo>
                    <a:cubicBezTo>
                      <a:pt x="392" y="72"/>
                      <a:pt x="392" y="75"/>
                      <a:pt x="392" y="77"/>
                    </a:cubicBezTo>
                    <a:cubicBezTo>
                      <a:pt x="392" y="78"/>
                      <a:pt x="392" y="80"/>
                      <a:pt x="392" y="81"/>
                    </a:cubicBezTo>
                    <a:cubicBezTo>
                      <a:pt x="393" y="82"/>
                      <a:pt x="393" y="84"/>
                      <a:pt x="394" y="85"/>
                    </a:cubicBezTo>
                    <a:cubicBezTo>
                      <a:pt x="395" y="86"/>
                      <a:pt x="396" y="86"/>
                      <a:pt x="397" y="87"/>
                    </a:cubicBezTo>
                    <a:cubicBezTo>
                      <a:pt x="397" y="87"/>
                      <a:pt x="398" y="87"/>
                      <a:pt x="399" y="87"/>
                    </a:cubicBezTo>
                    <a:cubicBezTo>
                      <a:pt x="400" y="87"/>
                      <a:pt x="401" y="87"/>
                      <a:pt x="402" y="86"/>
                    </a:cubicBezTo>
                    <a:cubicBezTo>
                      <a:pt x="403" y="86"/>
                      <a:pt x="403" y="86"/>
                      <a:pt x="404" y="86"/>
                    </a:cubicBezTo>
                    <a:cubicBezTo>
                      <a:pt x="405" y="86"/>
                      <a:pt x="406" y="86"/>
                      <a:pt x="408" y="87"/>
                    </a:cubicBezTo>
                    <a:cubicBezTo>
                      <a:pt x="412" y="89"/>
                      <a:pt x="413" y="91"/>
                      <a:pt x="415" y="95"/>
                    </a:cubicBezTo>
                    <a:cubicBezTo>
                      <a:pt x="417" y="98"/>
                      <a:pt x="419" y="101"/>
                      <a:pt x="425" y="104"/>
                    </a:cubicBezTo>
                    <a:cubicBezTo>
                      <a:pt x="430" y="107"/>
                      <a:pt x="440" y="114"/>
                      <a:pt x="451" y="122"/>
                    </a:cubicBezTo>
                    <a:cubicBezTo>
                      <a:pt x="462" y="129"/>
                      <a:pt x="473" y="137"/>
                      <a:pt x="480" y="142"/>
                    </a:cubicBezTo>
                    <a:cubicBezTo>
                      <a:pt x="483" y="144"/>
                      <a:pt x="485" y="144"/>
                      <a:pt x="488" y="144"/>
                    </a:cubicBezTo>
                    <a:cubicBezTo>
                      <a:pt x="492" y="144"/>
                      <a:pt x="497" y="143"/>
                      <a:pt x="501" y="141"/>
                    </a:cubicBezTo>
                    <a:cubicBezTo>
                      <a:pt x="508" y="138"/>
                      <a:pt x="515" y="134"/>
                      <a:pt x="521" y="130"/>
                    </a:cubicBezTo>
                    <a:cubicBezTo>
                      <a:pt x="525" y="129"/>
                      <a:pt x="528" y="127"/>
                      <a:pt x="530" y="126"/>
                    </a:cubicBezTo>
                    <a:cubicBezTo>
                      <a:pt x="533" y="125"/>
                      <a:pt x="535" y="124"/>
                      <a:pt x="536" y="124"/>
                    </a:cubicBezTo>
                    <a:cubicBezTo>
                      <a:pt x="537" y="124"/>
                      <a:pt x="537" y="124"/>
                      <a:pt x="538" y="125"/>
                    </a:cubicBezTo>
                    <a:cubicBezTo>
                      <a:pt x="538" y="125"/>
                      <a:pt x="539" y="126"/>
                      <a:pt x="539" y="127"/>
                    </a:cubicBezTo>
                    <a:cubicBezTo>
                      <a:pt x="539" y="129"/>
                      <a:pt x="538" y="131"/>
                      <a:pt x="536" y="135"/>
                    </a:cubicBezTo>
                    <a:cubicBezTo>
                      <a:pt x="533" y="139"/>
                      <a:pt x="529" y="145"/>
                      <a:pt x="525" y="151"/>
                    </a:cubicBezTo>
                    <a:cubicBezTo>
                      <a:pt x="521" y="157"/>
                      <a:pt x="517" y="162"/>
                      <a:pt x="515" y="166"/>
                    </a:cubicBezTo>
                    <a:cubicBezTo>
                      <a:pt x="512" y="172"/>
                      <a:pt x="512" y="178"/>
                      <a:pt x="512" y="184"/>
                    </a:cubicBezTo>
                    <a:cubicBezTo>
                      <a:pt x="512" y="194"/>
                      <a:pt x="514" y="205"/>
                      <a:pt x="515" y="213"/>
                    </a:cubicBezTo>
                    <a:cubicBezTo>
                      <a:pt x="516" y="215"/>
                      <a:pt x="517" y="217"/>
                      <a:pt x="518" y="218"/>
                    </a:cubicBezTo>
                    <a:cubicBezTo>
                      <a:pt x="520" y="219"/>
                      <a:pt x="522" y="220"/>
                      <a:pt x="525" y="221"/>
                    </a:cubicBezTo>
                    <a:cubicBezTo>
                      <a:pt x="528" y="221"/>
                      <a:pt x="531" y="221"/>
                      <a:pt x="534" y="221"/>
                    </a:cubicBezTo>
                    <a:cubicBezTo>
                      <a:pt x="538" y="221"/>
                      <a:pt x="542" y="221"/>
                      <a:pt x="545" y="221"/>
                    </a:cubicBezTo>
                    <a:cubicBezTo>
                      <a:pt x="548" y="221"/>
                      <a:pt x="550" y="221"/>
                      <a:pt x="551" y="222"/>
                    </a:cubicBezTo>
                    <a:cubicBezTo>
                      <a:pt x="552" y="222"/>
                      <a:pt x="553" y="222"/>
                      <a:pt x="553" y="222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5"/>
                      <a:pt x="553" y="226"/>
                      <a:pt x="552" y="227"/>
                    </a:cubicBezTo>
                    <a:cubicBezTo>
                      <a:pt x="550" y="229"/>
                      <a:pt x="547" y="231"/>
                      <a:pt x="544" y="234"/>
                    </a:cubicBezTo>
                    <a:cubicBezTo>
                      <a:pt x="541" y="236"/>
                      <a:pt x="538" y="239"/>
                      <a:pt x="534" y="242"/>
                    </a:cubicBezTo>
                    <a:cubicBezTo>
                      <a:pt x="531" y="245"/>
                      <a:pt x="530" y="249"/>
                      <a:pt x="530" y="252"/>
                    </a:cubicBezTo>
                    <a:cubicBezTo>
                      <a:pt x="530" y="257"/>
                      <a:pt x="532" y="261"/>
                      <a:pt x="533" y="266"/>
                    </a:cubicBezTo>
                    <a:cubicBezTo>
                      <a:pt x="535" y="270"/>
                      <a:pt x="536" y="275"/>
                      <a:pt x="537" y="279"/>
                    </a:cubicBezTo>
                    <a:cubicBezTo>
                      <a:pt x="537" y="281"/>
                      <a:pt x="538" y="282"/>
                      <a:pt x="539" y="284"/>
                    </a:cubicBezTo>
                    <a:cubicBezTo>
                      <a:pt x="541" y="286"/>
                      <a:pt x="544" y="287"/>
                      <a:pt x="546" y="287"/>
                    </a:cubicBezTo>
                    <a:cubicBezTo>
                      <a:pt x="550" y="288"/>
                      <a:pt x="554" y="287"/>
                      <a:pt x="558" y="288"/>
                    </a:cubicBezTo>
                    <a:cubicBezTo>
                      <a:pt x="559" y="288"/>
                      <a:pt x="560" y="288"/>
                      <a:pt x="561" y="289"/>
                    </a:cubicBezTo>
                    <a:cubicBezTo>
                      <a:pt x="562" y="290"/>
                      <a:pt x="562" y="290"/>
                      <a:pt x="563" y="292"/>
                    </a:cubicBezTo>
                    <a:cubicBezTo>
                      <a:pt x="563" y="292"/>
                      <a:pt x="563" y="293"/>
                      <a:pt x="563" y="293"/>
                    </a:cubicBezTo>
                    <a:cubicBezTo>
                      <a:pt x="563" y="294"/>
                      <a:pt x="563" y="294"/>
                      <a:pt x="562" y="295"/>
                    </a:cubicBezTo>
                    <a:cubicBezTo>
                      <a:pt x="562" y="296"/>
                      <a:pt x="561" y="297"/>
                      <a:pt x="559" y="298"/>
                    </a:cubicBezTo>
                    <a:cubicBezTo>
                      <a:pt x="556" y="299"/>
                      <a:pt x="552" y="301"/>
                      <a:pt x="549" y="304"/>
                    </a:cubicBezTo>
                    <a:cubicBezTo>
                      <a:pt x="546" y="308"/>
                      <a:pt x="543" y="313"/>
                      <a:pt x="542" y="321"/>
                    </a:cubicBezTo>
                    <a:cubicBezTo>
                      <a:pt x="541" y="332"/>
                      <a:pt x="535" y="353"/>
                      <a:pt x="527" y="374"/>
                    </a:cubicBezTo>
                    <a:cubicBezTo>
                      <a:pt x="520" y="395"/>
                      <a:pt x="512" y="415"/>
                      <a:pt x="508" y="426"/>
                    </a:cubicBezTo>
                    <a:cubicBezTo>
                      <a:pt x="506" y="429"/>
                      <a:pt x="506" y="432"/>
                      <a:pt x="506" y="436"/>
                    </a:cubicBezTo>
                    <a:cubicBezTo>
                      <a:pt x="506" y="446"/>
                      <a:pt x="510" y="455"/>
                      <a:pt x="514" y="464"/>
                    </a:cubicBezTo>
                    <a:cubicBezTo>
                      <a:pt x="516" y="468"/>
                      <a:pt x="518" y="472"/>
                      <a:pt x="519" y="476"/>
                    </a:cubicBezTo>
                    <a:cubicBezTo>
                      <a:pt x="520" y="479"/>
                      <a:pt x="521" y="482"/>
                      <a:pt x="521" y="483"/>
                    </a:cubicBezTo>
                    <a:cubicBezTo>
                      <a:pt x="521" y="484"/>
                      <a:pt x="521" y="484"/>
                      <a:pt x="521" y="485"/>
                    </a:cubicBezTo>
                    <a:cubicBezTo>
                      <a:pt x="520" y="485"/>
                      <a:pt x="519" y="486"/>
                      <a:pt x="517" y="486"/>
                    </a:cubicBezTo>
                    <a:cubicBezTo>
                      <a:pt x="512" y="486"/>
                      <a:pt x="506" y="484"/>
                      <a:pt x="499" y="481"/>
                    </a:cubicBezTo>
                    <a:cubicBezTo>
                      <a:pt x="492" y="478"/>
                      <a:pt x="485" y="475"/>
                      <a:pt x="480" y="472"/>
                    </a:cubicBezTo>
                    <a:cubicBezTo>
                      <a:pt x="478" y="471"/>
                      <a:pt x="475" y="470"/>
                      <a:pt x="472" y="470"/>
                    </a:cubicBezTo>
                    <a:cubicBezTo>
                      <a:pt x="467" y="470"/>
                      <a:pt x="463" y="472"/>
                      <a:pt x="459" y="475"/>
                    </a:cubicBezTo>
                    <a:cubicBezTo>
                      <a:pt x="454" y="478"/>
                      <a:pt x="450" y="481"/>
                      <a:pt x="445" y="484"/>
                    </a:cubicBezTo>
                    <a:cubicBezTo>
                      <a:pt x="441" y="485"/>
                      <a:pt x="438" y="488"/>
                      <a:pt x="437" y="491"/>
                    </a:cubicBezTo>
                    <a:cubicBezTo>
                      <a:pt x="434" y="496"/>
                      <a:pt x="433" y="501"/>
                      <a:pt x="432" y="505"/>
                    </a:cubicBezTo>
                    <a:cubicBezTo>
                      <a:pt x="431" y="507"/>
                      <a:pt x="431" y="509"/>
                      <a:pt x="430" y="510"/>
                    </a:cubicBezTo>
                    <a:cubicBezTo>
                      <a:pt x="430" y="511"/>
                      <a:pt x="429" y="511"/>
                      <a:pt x="429" y="512"/>
                    </a:cubicBezTo>
                    <a:cubicBezTo>
                      <a:pt x="429" y="512"/>
                      <a:pt x="428" y="512"/>
                      <a:pt x="428" y="512"/>
                    </a:cubicBezTo>
                    <a:cubicBezTo>
                      <a:pt x="427" y="512"/>
                      <a:pt x="426" y="511"/>
                      <a:pt x="424" y="511"/>
                    </a:cubicBezTo>
                    <a:cubicBezTo>
                      <a:pt x="422" y="510"/>
                      <a:pt x="420" y="508"/>
                      <a:pt x="417" y="507"/>
                    </a:cubicBezTo>
                    <a:cubicBezTo>
                      <a:pt x="414" y="506"/>
                      <a:pt x="411" y="504"/>
                      <a:pt x="408" y="504"/>
                    </a:cubicBezTo>
                    <a:cubicBezTo>
                      <a:pt x="406" y="504"/>
                      <a:pt x="404" y="505"/>
                      <a:pt x="402" y="506"/>
                    </a:cubicBezTo>
                    <a:cubicBezTo>
                      <a:pt x="400" y="508"/>
                      <a:pt x="398" y="510"/>
                      <a:pt x="397" y="513"/>
                    </a:cubicBezTo>
                    <a:cubicBezTo>
                      <a:pt x="395" y="517"/>
                      <a:pt x="395" y="521"/>
                      <a:pt x="393" y="524"/>
                    </a:cubicBezTo>
                    <a:cubicBezTo>
                      <a:pt x="393" y="526"/>
                      <a:pt x="392" y="527"/>
                      <a:pt x="391" y="528"/>
                    </a:cubicBezTo>
                    <a:cubicBezTo>
                      <a:pt x="390" y="529"/>
                      <a:pt x="389" y="529"/>
                      <a:pt x="386" y="529"/>
                    </a:cubicBezTo>
                    <a:cubicBezTo>
                      <a:pt x="387" y="529"/>
                      <a:pt x="387" y="529"/>
                      <a:pt x="387" y="529"/>
                    </a:cubicBezTo>
                    <a:cubicBezTo>
                      <a:pt x="386" y="529"/>
                      <a:pt x="386" y="529"/>
                      <a:pt x="386" y="529"/>
                    </a:cubicBezTo>
                    <a:cubicBezTo>
                      <a:pt x="383" y="529"/>
                      <a:pt x="382" y="529"/>
                      <a:pt x="380" y="527"/>
                    </a:cubicBezTo>
                    <a:cubicBezTo>
                      <a:pt x="377" y="526"/>
                      <a:pt x="375" y="522"/>
                      <a:pt x="372" y="520"/>
                    </a:cubicBezTo>
                    <a:cubicBezTo>
                      <a:pt x="369" y="517"/>
                      <a:pt x="365" y="514"/>
                      <a:pt x="360" y="514"/>
                    </a:cubicBezTo>
                    <a:cubicBezTo>
                      <a:pt x="359" y="514"/>
                      <a:pt x="358" y="514"/>
                      <a:pt x="356" y="515"/>
                    </a:cubicBezTo>
                    <a:cubicBezTo>
                      <a:pt x="353" y="516"/>
                      <a:pt x="346" y="516"/>
                      <a:pt x="338" y="517"/>
                    </a:cubicBezTo>
                    <a:cubicBezTo>
                      <a:pt x="326" y="518"/>
                      <a:pt x="311" y="519"/>
                      <a:pt x="298" y="520"/>
                    </a:cubicBezTo>
                    <a:cubicBezTo>
                      <a:pt x="291" y="520"/>
                      <a:pt x="285" y="521"/>
                      <a:pt x="281" y="521"/>
                    </a:cubicBezTo>
                    <a:cubicBezTo>
                      <a:pt x="276" y="521"/>
                      <a:pt x="272" y="521"/>
                      <a:pt x="271" y="522"/>
                    </a:cubicBezTo>
                    <a:cubicBezTo>
                      <a:pt x="269" y="522"/>
                      <a:pt x="268" y="522"/>
                      <a:pt x="267" y="523"/>
                    </a:cubicBezTo>
                    <a:cubicBezTo>
                      <a:pt x="266" y="524"/>
                      <a:pt x="265" y="525"/>
                      <a:pt x="264" y="527"/>
                    </a:cubicBezTo>
                    <a:cubicBezTo>
                      <a:pt x="264" y="528"/>
                      <a:pt x="264" y="528"/>
                      <a:pt x="264" y="529"/>
                    </a:cubicBezTo>
                    <a:cubicBezTo>
                      <a:pt x="264" y="530"/>
                      <a:pt x="264" y="531"/>
                      <a:pt x="263" y="531"/>
                    </a:cubicBezTo>
                    <a:cubicBezTo>
                      <a:pt x="263" y="531"/>
                      <a:pt x="263" y="532"/>
                      <a:pt x="263" y="532"/>
                    </a:cubicBezTo>
                    <a:cubicBezTo>
                      <a:pt x="262" y="532"/>
                      <a:pt x="262" y="532"/>
                      <a:pt x="261" y="532"/>
                    </a:cubicBezTo>
                    <a:cubicBezTo>
                      <a:pt x="260" y="532"/>
                      <a:pt x="259" y="532"/>
                      <a:pt x="259" y="532"/>
                    </a:cubicBezTo>
                    <a:cubicBezTo>
                      <a:pt x="258" y="531"/>
                      <a:pt x="258" y="531"/>
                      <a:pt x="257" y="530"/>
                    </a:cubicBezTo>
                    <a:cubicBezTo>
                      <a:pt x="256" y="528"/>
                      <a:pt x="256" y="525"/>
                      <a:pt x="254" y="523"/>
                    </a:cubicBezTo>
                    <a:cubicBezTo>
                      <a:pt x="252" y="522"/>
                      <a:pt x="251" y="521"/>
                      <a:pt x="249" y="520"/>
                    </a:cubicBezTo>
                    <a:cubicBezTo>
                      <a:pt x="247" y="520"/>
                      <a:pt x="245" y="519"/>
                      <a:pt x="242" y="519"/>
                    </a:cubicBezTo>
                    <a:cubicBezTo>
                      <a:pt x="240" y="519"/>
                      <a:pt x="239" y="520"/>
                      <a:pt x="237" y="520"/>
                    </a:cubicBezTo>
                    <a:cubicBezTo>
                      <a:pt x="235" y="520"/>
                      <a:pt x="233" y="520"/>
                      <a:pt x="231" y="520"/>
                    </a:cubicBezTo>
                    <a:cubicBezTo>
                      <a:pt x="221" y="520"/>
                      <a:pt x="209" y="517"/>
                      <a:pt x="199" y="514"/>
                    </a:cubicBezTo>
                    <a:cubicBezTo>
                      <a:pt x="189" y="511"/>
                      <a:pt x="180" y="507"/>
                      <a:pt x="175" y="506"/>
                    </a:cubicBezTo>
                    <a:cubicBezTo>
                      <a:pt x="174" y="505"/>
                      <a:pt x="173" y="505"/>
                      <a:pt x="172" y="505"/>
                    </a:cubicBezTo>
                    <a:cubicBezTo>
                      <a:pt x="168" y="505"/>
                      <a:pt x="165" y="507"/>
                      <a:pt x="163" y="508"/>
                    </a:cubicBezTo>
                    <a:cubicBezTo>
                      <a:pt x="162" y="509"/>
                      <a:pt x="161" y="510"/>
                      <a:pt x="160" y="510"/>
                    </a:cubicBezTo>
                    <a:cubicBezTo>
                      <a:pt x="159" y="510"/>
                      <a:pt x="158" y="511"/>
                      <a:pt x="158" y="511"/>
                    </a:cubicBezTo>
                    <a:cubicBezTo>
                      <a:pt x="157" y="511"/>
                      <a:pt x="157" y="511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09"/>
                      <a:pt x="157" y="507"/>
                    </a:cubicBezTo>
                    <a:cubicBezTo>
                      <a:pt x="157" y="506"/>
                      <a:pt x="158" y="505"/>
                      <a:pt x="158" y="503"/>
                    </a:cubicBezTo>
                    <a:cubicBezTo>
                      <a:pt x="158" y="502"/>
                      <a:pt x="157" y="500"/>
                      <a:pt x="156" y="499"/>
                    </a:cubicBezTo>
                    <a:cubicBezTo>
                      <a:pt x="155" y="498"/>
                      <a:pt x="154" y="497"/>
                      <a:pt x="151" y="496"/>
                    </a:cubicBezTo>
                    <a:cubicBezTo>
                      <a:pt x="150" y="495"/>
                      <a:pt x="149" y="495"/>
                      <a:pt x="148" y="495"/>
                    </a:cubicBezTo>
                    <a:cubicBezTo>
                      <a:pt x="146" y="495"/>
                      <a:pt x="145" y="495"/>
                      <a:pt x="143" y="496"/>
                    </a:cubicBezTo>
                    <a:cubicBezTo>
                      <a:pt x="141" y="498"/>
                      <a:pt x="138" y="500"/>
                      <a:pt x="136" y="503"/>
                    </a:cubicBezTo>
                    <a:cubicBezTo>
                      <a:pt x="133" y="507"/>
                      <a:pt x="129" y="511"/>
                      <a:pt x="126" y="515"/>
                    </a:cubicBezTo>
                    <a:cubicBezTo>
                      <a:pt x="125" y="517"/>
                      <a:pt x="124" y="519"/>
                      <a:pt x="122" y="520"/>
                    </a:cubicBezTo>
                    <a:cubicBezTo>
                      <a:pt x="121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19" y="521"/>
                      <a:pt x="119" y="520"/>
                      <a:pt x="119" y="519"/>
                    </a:cubicBezTo>
                    <a:cubicBezTo>
                      <a:pt x="118" y="518"/>
                      <a:pt x="118" y="517"/>
                      <a:pt x="118" y="515"/>
                    </a:cubicBezTo>
                    <a:cubicBezTo>
                      <a:pt x="118" y="512"/>
                      <a:pt x="119" y="508"/>
                      <a:pt x="120" y="503"/>
                    </a:cubicBezTo>
                    <a:cubicBezTo>
                      <a:pt x="120" y="499"/>
                      <a:pt x="121" y="495"/>
                      <a:pt x="121" y="491"/>
                    </a:cubicBezTo>
                    <a:cubicBezTo>
                      <a:pt x="121" y="489"/>
                      <a:pt x="121" y="487"/>
                      <a:pt x="120" y="486"/>
                    </a:cubicBezTo>
                    <a:cubicBezTo>
                      <a:pt x="120" y="484"/>
                      <a:pt x="119" y="483"/>
                      <a:pt x="118" y="482"/>
                    </a:cubicBezTo>
                    <a:cubicBezTo>
                      <a:pt x="116" y="481"/>
                      <a:pt x="116" y="480"/>
                      <a:pt x="115" y="479"/>
                    </a:cubicBezTo>
                    <a:cubicBezTo>
                      <a:pt x="115" y="477"/>
                      <a:pt x="115" y="475"/>
                      <a:pt x="113" y="472"/>
                    </a:cubicBezTo>
                    <a:cubicBezTo>
                      <a:pt x="111" y="468"/>
                      <a:pt x="107" y="463"/>
                      <a:pt x="100" y="456"/>
                    </a:cubicBezTo>
                    <a:cubicBezTo>
                      <a:pt x="81" y="438"/>
                      <a:pt x="63" y="399"/>
                      <a:pt x="58" y="379"/>
                    </a:cubicBezTo>
                    <a:cubicBezTo>
                      <a:pt x="57" y="377"/>
                      <a:pt x="56" y="375"/>
                      <a:pt x="54" y="373"/>
                    </a:cubicBezTo>
                    <a:cubicBezTo>
                      <a:pt x="52" y="372"/>
                      <a:pt x="50" y="372"/>
                      <a:pt x="47" y="372"/>
                    </a:cubicBezTo>
                    <a:cubicBezTo>
                      <a:pt x="41" y="372"/>
                      <a:pt x="33" y="375"/>
                      <a:pt x="26" y="378"/>
                    </a:cubicBezTo>
                    <a:cubicBezTo>
                      <a:pt x="22" y="380"/>
                      <a:pt x="18" y="381"/>
                      <a:pt x="15" y="382"/>
                    </a:cubicBezTo>
                    <a:cubicBezTo>
                      <a:pt x="12" y="384"/>
                      <a:pt x="9" y="384"/>
                      <a:pt x="7" y="384"/>
                    </a:cubicBezTo>
                    <a:cubicBezTo>
                      <a:pt x="6" y="384"/>
                      <a:pt x="6" y="384"/>
                      <a:pt x="5" y="384"/>
                    </a:cubicBezTo>
                    <a:cubicBezTo>
                      <a:pt x="5" y="384"/>
                      <a:pt x="5" y="384"/>
                      <a:pt x="5" y="383"/>
                    </a:cubicBezTo>
                    <a:cubicBezTo>
                      <a:pt x="4" y="383"/>
                      <a:pt x="4" y="382"/>
                      <a:pt x="4" y="382"/>
                    </a:cubicBezTo>
                    <a:cubicBezTo>
                      <a:pt x="4" y="380"/>
                      <a:pt x="5" y="379"/>
                      <a:pt x="6" y="377"/>
                    </a:cubicBezTo>
                    <a:cubicBezTo>
                      <a:pt x="10" y="370"/>
                      <a:pt x="20" y="360"/>
                      <a:pt x="29" y="352"/>
                    </a:cubicBezTo>
                    <a:cubicBezTo>
                      <a:pt x="39" y="344"/>
                      <a:pt x="49" y="337"/>
                      <a:pt x="52" y="335"/>
                    </a:cubicBezTo>
                    <a:cubicBezTo>
                      <a:pt x="54" y="334"/>
                      <a:pt x="56" y="333"/>
                      <a:pt x="56" y="331"/>
                    </a:cubicBezTo>
                    <a:cubicBezTo>
                      <a:pt x="57" y="329"/>
                      <a:pt x="57" y="327"/>
                      <a:pt x="57" y="325"/>
                    </a:cubicBezTo>
                    <a:cubicBezTo>
                      <a:pt x="57" y="321"/>
                      <a:pt x="56" y="316"/>
                      <a:pt x="55" y="312"/>
                    </a:cubicBezTo>
                    <a:cubicBezTo>
                      <a:pt x="54" y="307"/>
                      <a:pt x="53" y="302"/>
                      <a:pt x="52" y="297"/>
                    </a:cubicBezTo>
                    <a:cubicBezTo>
                      <a:pt x="51" y="294"/>
                      <a:pt x="50" y="291"/>
                      <a:pt x="48" y="289"/>
                    </a:cubicBezTo>
                    <a:cubicBezTo>
                      <a:pt x="45" y="286"/>
                      <a:pt x="41" y="285"/>
                      <a:pt x="39" y="285"/>
                    </a:cubicBezTo>
                    <a:cubicBezTo>
                      <a:pt x="37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7" y="283"/>
                      <a:pt x="38" y="282"/>
                      <a:pt x="40" y="280"/>
                    </a:cubicBezTo>
                    <a:cubicBezTo>
                      <a:pt x="42" y="279"/>
                      <a:pt x="45" y="277"/>
                      <a:pt x="48" y="276"/>
                    </a:cubicBezTo>
                    <a:cubicBezTo>
                      <a:pt x="49" y="275"/>
                      <a:pt x="51" y="275"/>
                      <a:pt x="52" y="274"/>
                    </a:cubicBezTo>
                    <a:cubicBezTo>
                      <a:pt x="53" y="273"/>
                      <a:pt x="54" y="271"/>
                      <a:pt x="54" y="269"/>
                    </a:cubicBezTo>
                    <a:cubicBezTo>
                      <a:pt x="54" y="269"/>
                      <a:pt x="54" y="268"/>
                      <a:pt x="54" y="268"/>
                    </a:cubicBezTo>
                    <a:cubicBezTo>
                      <a:pt x="54" y="264"/>
                      <a:pt x="52" y="261"/>
                      <a:pt x="50" y="259"/>
                    </a:cubicBezTo>
                    <a:cubicBezTo>
                      <a:pt x="46" y="256"/>
                      <a:pt x="41" y="255"/>
                      <a:pt x="37" y="254"/>
                    </a:cubicBezTo>
                    <a:cubicBezTo>
                      <a:pt x="35" y="253"/>
                      <a:pt x="34" y="252"/>
                      <a:pt x="33" y="251"/>
                    </a:cubicBezTo>
                    <a:cubicBezTo>
                      <a:pt x="32" y="251"/>
                      <a:pt x="32" y="251"/>
                      <a:pt x="32" y="250"/>
                    </a:cubicBezTo>
                    <a:cubicBezTo>
                      <a:pt x="31" y="249"/>
                      <a:pt x="31" y="249"/>
                      <a:pt x="31" y="249"/>
                    </a:cubicBezTo>
                    <a:cubicBezTo>
                      <a:pt x="32" y="249"/>
                      <a:pt x="32" y="249"/>
                      <a:pt x="32" y="249"/>
                    </a:cubicBezTo>
                    <a:cubicBezTo>
                      <a:pt x="32" y="248"/>
                      <a:pt x="32" y="247"/>
                      <a:pt x="33" y="246"/>
                    </a:cubicBezTo>
                    <a:cubicBezTo>
                      <a:pt x="34" y="245"/>
                      <a:pt x="36" y="244"/>
                      <a:pt x="38" y="244"/>
                    </a:cubicBezTo>
                    <a:cubicBezTo>
                      <a:pt x="41" y="243"/>
                      <a:pt x="46" y="242"/>
                      <a:pt x="50" y="240"/>
                    </a:cubicBezTo>
                    <a:cubicBezTo>
                      <a:pt x="54" y="238"/>
                      <a:pt x="58" y="233"/>
                      <a:pt x="60" y="225"/>
                    </a:cubicBezTo>
                    <a:cubicBezTo>
                      <a:pt x="62" y="213"/>
                      <a:pt x="64" y="205"/>
                      <a:pt x="71" y="181"/>
                    </a:cubicBezTo>
                    <a:cubicBezTo>
                      <a:pt x="72" y="179"/>
                      <a:pt x="72" y="178"/>
                      <a:pt x="72" y="176"/>
                    </a:cubicBezTo>
                    <a:cubicBezTo>
                      <a:pt x="72" y="170"/>
                      <a:pt x="70" y="165"/>
                      <a:pt x="66" y="161"/>
                    </a:cubicBezTo>
                    <a:cubicBezTo>
                      <a:pt x="61" y="155"/>
                      <a:pt x="53" y="149"/>
                      <a:pt x="47" y="144"/>
                    </a:cubicBezTo>
                    <a:cubicBezTo>
                      <a:pt x="44" y="142"/>
                      <a:pt x="41" y="139"/>
                      <a:pt x="39" y="137"/>
                    </a:cubicBezTo>
                    <a:cubicBezTo>
                      <a:pt x="38" y="136"/>
                      <a:pt x="38" y="135"/>
                      <a:pt x="37" y="135"/>
                    </a:cubicBezTo>
                    <a:cubicBezTo>
                      <a:pt x="37" y="134"/>
                      <a:pt x="37" y="133"/>
                      <a:pt x="37" y="133"/>
                    </a:cubicBezTo>
                    <a:cubicBezTo>
                      <a:pt x="37" y="133"/>
                      <a:pt x="37" y="132"/>
                      <a:pt x="37" y="132"/>
                    </a:cubicBezTo>
                    <a:cubicBezTo>
                      <a:pt x="38" y="131"/>
                      <a:pt x="39" y="131"/>
                      <a:pt x="40" y="131"/>
                    </a:cubicBezTo>
                    <a:cubicBezTo>
                      <a:pt x="42" y="131"/>
                      <a:pt x="45" y="132"/>
                      <a:pt x="48" y="134"/>
                    </a:cubicBezTo>
                    <a:cubicBezTo>
                      <a:pt x="54" y="136"/>
                      <a:pt x="60" y="141"/>
                      <a:pt x="66" y="144"/>
                    </a:cubicBezTo>
                    <a:cubicBezTo>
                      <a:pt x="73" y="148"/>
                      <a:pt x="80" y="151"/>
                      <a:pt x="86" y="151"/>
                    </a:cubicBezTo>
                    <a:cubicBezTo>
                      <a:pt x="91" y="151"/>
                      <a:pt x="95" y="149"/>
                      <a:pt x="98" y="145"/>
                    </a:cubicBezTo>
                    <a:cubicBezTo>
                      <a:pt x="100" y="142"/>
                      <a:pt x="101" y="139"/>
                      <a:pt x="101" y="136"/>
                    </a:cubicBezTo>
                    <a:cubicBezTo>
                      <a:pt x="101" y="129"/>
                      <a:pt x="98" y="122"/>
                      <a:pt x="94" y="115"/>
                    </a:cubicBezTo>
                    <a:cubicBezTo>
                      <a:pt x="88" y="104"/>
                      <a:pt x="79" y="92"/>
                      <a:pt x="71" y="82"/>
                    </a:cubicBezTo>
                    <a:cubicBezTo>
                      <a:pt x="67" y="77"/>
                      <a:pt x="64" y="72"/>
                      <a:pt x="61" y="69"/>
                    </a:cubicBezTo>
                    <a:cubicBezTo>
                      <a:pt x="60" y="67"/>
                      <a:pt x="59" y="65"/>
                      <a:pt x="59" y="64"/>
                    </a:cubicBezTo>
                    <a:cubicBezTo>
                      <a:pt x="58" y="62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lnTo>
                      <a:pt x="56" y="5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" name="Freeform 43"/>
              <p:cNvSpPr>
                <a:spLocks/>
              </p:cNvSpPr>
              <p:nvPr/>
            </p:nvSpPr>
            <p:spPr bwMode="auto">
              <a:xfrm>
                <a:off x="1270" y="2107"/>
                <a:ext cx="380" cy="439"/>
              </a:xfrm>
              <a:custGeom>
                <a:avLst/>
                <a:gdLst>
                  <a:gd name="T0" fmla="*/ 511 w 227"/>
                  <a:gd name="T1" fmla="*/ 67 h 262"/>
                  <a:gd name="T2" fmla="*/ 521 w 227"/>
                  <a:gd name="T3" fmla="*/ 481 h 262"/>
                  <a:gd name="T4" fmla="*/ 99 w 227"/>
                  <a:gd name="T5" fmla="*/ 669 h 262"/>
                  <a:gd name="T6" fmla="*/ 117 w 227"/>
                  <a:gd name="T7" fmla="*/ 203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6" y="171"/>
                    </a:cubicBezTo>
                    <a:cubicBezTo>
                      <a:pt x="146" y="230"/>
                      <a:pt x="70" y="262"/>
                      <a:pt x="35" y="238"/>
                    </a:cubicBezTo>
                    <a:cubicBezTo>
                      <a:pt x="0" y="214"/>
                      <a:pt x="2" y="131"/>
                      <a:pt x="42" y="72"/>
                    </a:cubicBezTo>
                    <a:cubicBezTo>
                      <a:pt x="83" y="13"/>
                      <a:pt x="146" y="0"/>
                      <a:pt x="182" y="24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" name="Freeform 44"/>
              <p:cNvSpPr>
                <a:spLocks/>
              </p:cNvSpPr>
              <p:nvPr/>
            </p:nvSpPr>
            <p:spPr bwMode="auto">
              <a:xfrm>
                <a:off x="1171" y="2047"/>
                <a:ext cx="380" cy="438"/>
              </a:xfrm>
              <a:custGeom>
                <a:avLst/>
                <a:gdLst>
                  <a:gd name="T0" fmla="*/ 511 w 227"/>
                  <a:gd name="T1" fmla="*/ 67 h 262"/>
                  <a:gd name="T2" fmla="*/ 524 w 227"/>
                  <a:gd name="T3" fmla="*/ 478 h 262"/>
                  <a:gd name="T4" fmla="*/ 99 w 227"/>
                  <a:gd name="T5" fmla="*/ 665 h 262"/>
                  <a:gd name="T6" fmla="*/ 121 w 227"/>
                  <a:gd name="T7" fmla="*/ 201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7" y="171"/>
                    </a:cubicBezTo>
                    <a:cubicBezTo>
                      <a:pt x="146" y="230"/>
                      <a:pt x="71" y="262"/>
                      <a:pt x="35" y="238"/>
                    </a:cubicBezTo>
                    <a:cubicBezTo>
                      <a:pt x="0" y="214"/>
                      <a:pt x="2" y="131"/>
                      <a:pt x="43" y="72"/>
                    </a:cubicBezTo>
                    <a:cubicBezTo>
                      <a:pt x="83" y="13"/>
                      <a:pt x="147" y="0"/>
                      <a:pt x="182" y="24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" name="Freeform 45"/>
              <p:cNvSpPr>
                <a:spLocks/>
              </p:cNvSpPr>
              <p:nvPr/>
            </p:nvSpPr>
            <p:spPr bwMode="auto">
              <a:xfrm>
                <a:off x="1174" y="2204"/>
                <a:ext cx="353" cy="281"/>
              </a:xfrm>
              <a:custGeom>
                <a:avLst/>
                <a:gdLst>
                  <a:gd name="T0" fmla="*/ 565 w 211"/>
                  <a:gd name="T1" fmla="*/ 50 h 168"/>
                  <a:gd name="T2" fmla="*/ 142 w 211"/>
                  <a:gd name="T3" fmla="*/ 236 h 168"/>
                  <a:gd name="T4" fmla="*/ 79 w 211"/>
                  <a:gd name="T5" fmla="*/ 0 h 168"/>
                  <a:gd name="T6" fmla="*/ 92 w 211"/>
                  <a:gd name="T7" fmla="*/ 403 h 168"/>
                  <a:gd name="T8" fmla="*/ 519 w 211"/>
                  <a:gd name="T9" fmla="*/ 216 h 168"/>
                  <a:gd name="T10" fmla="*/ 591 w 211"/>
                  <a:gd name="T11" fmla="*/ 12 h 168"/>
                  <a:gd name="T12" fmla="*/ 565 w 211"/>
                  <a:gd name="T13" fmla="*/ 5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168">
                    <a:moveTo>
                      <a:pt x="202" y="18"/>
                    </a:moveTo>
                    <a:cubicBezTo>
                      <a:pt x="162" y="77"/>
                      <a:pt x="87" y="109"/>
                      <a:pt x="51" y="84"/>
                    </a:cubicBezTo>
                    <a:cubicBezTo>
                      <a:pt x="31" y="70"/>
                      <a:pt x="23" y="37"/>
                      <a:pt x="28" y="0"/>
                    </a:cubicBezTo>
                    <a:cubicBezTo>
                      <a:pt x="0" y="56"/>
                      <a:pt x="2" y="123"/>
                      <a:pt x="33" y="144"/>
                    </a:cubicBezTo>
                    <a:cubicBezTo>
                      <a:pt x="69" y="168"/>
                      <a:pt x="144" y="136"/>
                      <a:pt x="185" y="77"/>
                    </a:cubicBezTo>
                    <a:cubicBezTo>
                      <a:pt x="202" y="53"/>
                      <a:pt x="210" y="27"/>
                      <a:pt x="211" y="4"/>
                    </a:cubicBezTo>
                    <a:cubicBezTo>
                      <a:pt x="208" y="9"/>
                      <a:pt x="206" y="13"/>
                      <a:pt x="202" y="18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" name="Freeform 46"/>
              <p:cNvSpPr>
                <a:spLocks/>
              </p:cNvSpPr>
              <p:nvPr/>
            </p:nvSpPr>
            <p:spPr bwMode="auto">
              <a:xfrm>
                <a:off x="1184" y="2065"/>
                <a:ext cx="347" cy="397"/>
              </a:xfrm>
              <a:custGeom>
                <a:avLst/>
                <a:gdLst>
                  <a:gd name="T0" fmla="*/ 489 w 207"/>
                  <a:gd name="T1" fmla="*/ 37 h 237"/>
                  <a:gd name="T2" fmla="*/ 486 w 207"/>
                  <a:gd name="T3" fmla="*/ 42 h 237"/>
                  <a:gd name="T4" fmla="*/ 570 w 207"/>
                  <a:gd name="T5" fmla="*/ 228 h 237"/>
                  <a:gd name="T6" fmla="*/ 498 w 207"/>
                  <a:gd name="T7" fmla="*/ 446 h 237"/>
                  <a:gd name="T8" fmla="*/ 334 w 207"/>
                  <a:gd name="T9" fmla="*/ 598 h 237"/>
                  <a:gd name="T10" fmla="*/ 161 w 207"/>
                  <a:gd name="T11" fmla="*/ 653 h 237"/>
                  <a:gd name="T12" fmla="*/ 82 w 207"/>
                  <a:gd name="T13" fmla="*/ 632 h 237"/>
                  <a:gd name="T14" fmla="*/ 30 w 207"/>
                  <a:gd name="T15" fmla="*/ 565 h 237"/>
                  <a:gd name="T16" fmla="*/ 12 w 207"/>
                  <a:gd name="T17" fmla="*/ 457 h 237"/>
                  <a:gd name="T18" fmla="*/ 101 w 207"/>
                  <a:gd name="T19" fmla="*/ 174 h 237"/>
                  <a:gd name="T20" fmla="*/ 377 w 207"/>
                  <a:gd name="T21" fmla="*/ 12 h 237"/>
                  <a:gd name="T22" fmla="*/ 486 w 207"/>
                  <a:gd name="T23" fmla="*/ 42 h 237"/>
                  <a:gd name="T24" fmla="*/ 489 w 207"/>
                  <a:gd name="T25" fmla="*/ 37 h 237"/>
                  <a:gd name="T26" fmla="*/ 491 w 207"/>
                  <a:gd name="T27" fmla="*/ 34 h 237"/>
                  <a:gd name="T28" fmla="*/ 377 w 207"/>
                  <a:gd name="T29" fmla="*/ 0 h 237"/>
                  <a:gd name="T30" fmla="*/ 92 w 207"/>
                  <a:gd name="T31" fmla="*/ 169 h 237"/>
                  <a:gd name="T32" fmla="*/ 0 w 207"/>
                  <a:gd name="T33" fmla="*/ 457 h 237"/>
                  <a:gd name="T34" fmla="*/ 20 w 207"/>
                  <a:gd name="T35" fmla="*/ 566 h 237"/>
                  <a:gd name="T36" fmla="*/ 74 w 207"/>
                  <a:gd name="T37" fmla="*/ 643 h 237"/>
                  <a:gd name="T38" fmla="*/ 161 w 207"/>
                  <a:gd name="T39" fmla="*/ 665 h 237"/>
                  <a:gd name="T40" fmla="*/ 344 w 207"/>
                  <a:gd name="T41" fmla="*/ 606 h 237"/>
                  <a:gd name="T42" fmla="*/ 506 w 207"/>
                  <a:gd name="T43" fmla="*/ 452 h 237"/>
                  <a:gd name="T44" fmla="*/ 582 w 207"/>
                  <a:gd name="T45" fmla="*/ 228 h 237"/>
                  <a:gd name="T46" fmla="*/ 491 w 207"/>
                  <a:gd name="T47" fmla="*/ 34 h 237"/>
                  <a:gd name="T48" fmla="*/ 489 w 207"/>
                  <a:gd name="T49" fmla="*/ 37 h 2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7" h="237">
                    <a:moveTo>
                      <a:pt x="174" y="13"/>
                    </a:moveTo>
                    <a:cubicBezTo>
                      <a:pt x="173" y="15"/>
                      <a:pt x="173" y="15"/>
                      <a:pt x="173" y="15"/>
                    </a:cubicBezTo>
                    <a:cubicBezTo>
                      <a:pt x="192" y="28"/>
                      <a:pt x="203" y="52"/>
                      <a:pt x="203" y="81"/>
                    </a:cubicBezTo>
                    <a:cubicBezTo>
                      <a:pt x="203" y="105"/>
                      <a:pt x="195" y="133"/>
                      <a:pt x="177" y="159"/>
                    </a:cubicBezTo>
                    <a:cubicBezTo>
                      <a:pt x="162" y="181"/>
                      <a:pt x="141" y="200"/>
                      <a:pt x="119" y="213"/>
                    </a:cubicBezTo>
                    <a:cubicBezTo>
                      <a:pt x="98" y="226"/>
                      <a:pt x="76" y="233"/>
                      <a:pt x="57" y="233"/>
                    </a:cubicBezTo>
                    <a:cubicBezTo>
                      <a:pt x="46" y="233"/>
                      <a:pt x="36" y="231"/>
                      <a:pt x="29" y="225"/>
                    </a:cubicBezTo>
                    <a:cubicBezTo>
                      <a:pt x="21" y="220"/>
                      <a:pt x="15" y="211"/>
                      <a:pt x="11" y="201"/>
                    </a:cubicBezTo>
                    <a:cubicBezTo>
                      <a:pt x="7" y="190"/>
                      <a:pt x="4" y="177"/>
                      <a:pt x="4" y="163"/>
                    </a:cubicBezTo>
                    <a:cubicBezTo>
                      <a:pt x="4" y="131"/>
                      <a:pt x="15" y="93"/>
                      <a:pt x="36" y="62"/>
                    </a:cubicBezTo>
                    <a:cubicBezTo>
                      <a:pt x="64" y="22"/>
                      <a:pt x="102" y="4"/>
                      <a:pt x="134" y="4"/>
                    </a:cubicBezTo>
                    <a:cubicBezTo>
                      <a:pt x="149" y="4"/>
                      <a:pt x="162" y="8"/>
                      <a:pt x="173" y="15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5" y="12"/>
                      <a:pt x="175" y="12"/>
                      <a:pt x="175" y="12"/>
                    </a:cubicBezTo>
                    <a:cubicBezTo>
                      <a:pt x="164" y="4"/>
                      <a:pt x="149" y="0"/>
                      <a:pt x="134" y="0"/>
                    </a:cubicBezTo>
                    <a:cubicBezTo>
                      <a:pt x="100" y="0"/>
                      <a:pt x="61" y="19"/>
                      <a:pt x="33" y="60"/>
                    </a:cubicBezTo>
                    <a:cubicBezTo>
                      <a:pt x="11" y="92"/>
                      <a:pt x="0" y="130"/>
                      <a:pt x="0" y="163"/>
                    </a:cubicBezTo>
                    <a:cubicBezTo>
                      <a:pt x="0" y="177"/>
                      <a:pt x="3" y="191"/>
                      <a:pt x="7" y="202"/>
                    </a:cubicBezTo>
                    <a:cubicBezTo>
                      <a:pt x="11" y="213"/>
                      <a:pt x="18" y="223"/>
                      <a:pt x="26" y="229"/>
                    </a:cubicBezTo>
                    <a:cubicBezTo>
                      <a:pt x="35" y="234"/>
                      <a:pt x="45" y="237"/>
                      <a:pt x="57" y="237"/>
                    </a:cubicBezTo>
                    <a:cubicBezTo>
                      <a:pt x="77" y="237"/>
                      <a:pt x="100" y="230"/>
                      <a:pt x="122" y="216"/>
                    </a:cubicBezTo>
                    <a:cubicBezTo>
                      <a:pt x="143" y="203"/>
                      <a:pt x="164" y="184"/>
                      <a:pt x="180" y="161"/>
                    </a:cubicBezTo>
                    <a:cubicBezTo>
                      <a:pt x="199" y="134"/>
                      <a:pt x="207" y="106"/>
                      <a:pt x="207" y="81"/>
                    </a:cubicBezTo>
                    <a:cubicBezTo>
                      <a:pt x="207" y="51"/>
                      <a:pt x="195" y="26"/>
                      <a:pt x="175" y="12"/>
                    </a:cubicBezTo>
                    <a:cubicBezTo>
                      <a:pt x="174" y="13"/>
                      <a:pt x="174" y="13"/>
                      <a:pt x="174" y="1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" name="Freeform 47"/>
              <p:cNvSpPr>
                <a:spLocks/>
              </p:cNvSpPr>
              <p:nvPr/>
            </p:nvSpPr>
            <p:spPr bwMode="auto">
              <a:xfrm>
                <a:off x="1358" y="2105"/>
                <a:ext cx="107" cy="86"/>
              </a:xfrm>
              <a:custGeom>
                <a:avLst/>
                <a:gdLst>
                  <a:gd name="T0" fmla="*/ 75 w 64"/>
                  <a:gd name="T1" fmla="*/ 3 h 51"/>
                  <a:gd name="T2" fmla="*/ 79 w 64"/>
                  <a:gd name="T3" fmla="*/ 145 h 51"/>
                  <a:gd name="T4" fmla="*/ 59 w 64"/>
                  <a:gd name="T5" fmla="*/ 13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1">
                    <a:moveTo>
                      <a:pt x="27" y="1"/>
                    </a:moveTo>
                    <a:cubicBezTo>
                      <a:pt x="60" y="0"/>
                      <a:pt x="64" y="51"/>
                      <a:pt x="28" y="51"/>
                    </a:cubicBezTo>
                    <a:cubicBezTo>
                      <a:pt x="0" y="51"/>
                      <a:pt x="1" y="2"/>
                      <a:pt x="21" y="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97" name="Freeform 49"/>
              <p:cNvSpPr>
                <a:spLocks/>
              </p:cNvSpPr>
              <p:nvPr/>
            </p:nvSpPr>
            <p:spPr bwMode="auto">
              <a:xfrm>
                <a:off x="1417" y="1981"/>
                <a:ext cx="442" cy="712"/>
              </a:xfrm>
              <a:custGeom>
                <a:avLst/>
                <a:gdLst>
                  <a:gd name="T0" fmla="*/ 357 w 264"/>
                  <a:gd name="T1" fmla="*/ 5 h 425"/>
                  <a:gd name="T2" fmla="*/ 424 w 264"/>
                  <a:gd name="T3" fmla="*/ 57 h 425"/>
                  <a:gd name="T4" fmla="*/ 516 w 264"/>
                  <a:gd name="T5" fmla="*/ 126 h 425"/>
                  <a:gd name="T6" fmla="*/ 598 w 264"/>
                  <a:gd name="T7" fmla="*/ 163 h 425"/>
                  <a:gd name="T8" fmla="*/ 675 w 264"/>
                  <a:gd name="T9" fmla="*/ 149 h 425"/>
                  <a:gd name="T10" fmla="*/ 640 w 264"/>
                  <a:gd name="T11" fmla="*/ 233 h 425"/>
                  <a:gd name="T12" fmla="*/ 650 w 264"/>
                  <a:gd name="T13" fmla="*/ 308 h 425"/>
                  <a:gd name="T14" fmla="*/ 656 w 264"/>
                  <a:gd name="T15" fmla="*/ 357 h 425"/>
                  <a:gd name="T16" fmla="*/ 686 w 264"/>
                  <a:gd name="T17" fmla="*/ 367 h 425"/>
                  <a:gd name="T18" fmla="*/ 678 w 264"/>
                  <a:gd name="T19" fmla="*/ 437 h 425"/>
                  <a:gd name="T20" fmla="*/ 695 w 264"/>
                  <a:gd name="T21" fmla="*/ 491 h 425"/>
                  <a:gd name="T22" fmla="*/ 703 w 264"/>
                  <a:gd name="T23" fmla="*/ 539 h 425"/>
                  <a:gd name="T24" fmla="*/ 720 w 264"/>
                  <a:gd name="T25" fmla="*/ 637 h 425"/>
                  <a:gd name="T26" fmla="*/ 695 w 264"/>
                  <a:gd name="T27" fmla="*/ 685 h 425"/>
                  <a:gd name="T28" fmla="*/ 681 w 264"/>
                  <a:gd name="T29" fmla="*/ 739 h 425"/>
                  <a:gd name="T30" fmla="*/ 645 w 264"/>
                  <a:gd name="T31" fmla="*/ 811 h 425"/>
                  <a:gd name="T32" fmla="*/ 619 w 264"/>
                  <a:gd name="T33" fmla="*/ 980 h 425"/>
                  <a:gd name="T34" fmla="*/ 603 w 264"/>
                  <a:gd name="T35" fmla="*/ 1047 h 425"/>
                  <a:gd name="T36" fmla="*/ 527 w 264"/>
                  <a:gd name="T37" fmla="*/ 1027 h 425"/>
                  <a:gd name="T38" fmla="*/ 479 w 264"/>
                  <a:gd name="T39" fmla="*/ 1069 h 425"/>
                  <a:gd name="T40" fmla="*/ 435 w 264"/>
                  <a:gd name="T41" fmla="*/ 1106 h 425"/>
                  <a:gd name="T42" fmla="*/ 400 w 264"/>
                  <a:gd name="T43" fmla="*/ 1131 h 425"/>
                  <a:gd name="T44" fmla="*/ 291 w 264"/>
                  <a:gd name="T45" fmla="*/ 1193 h 425"/>
                  <a:gd name="T46" fmla="*/ 166 w 264"/>
                  <a:gd name="T47" fmla="*/ 1163 h 425"/>
                  <a:gd name="T48" fmla="*/ 0 w 264"/>
                  <a:gd name="T49" fmla="*/ 1143 h 425"/>
                  <a:gd name="T50" fmla="*/ 116 w 264"/>
                  <a:gd name="T51" fmla="*/ 1092 h 425"/>
                  <a:gd name="T52" fmla="*/ 253 w 264"/>
                  <a:gd name="T53" fmla="*/ 1039 h 425"/>
                  <a:gd name="T54" fmla="*/ 340 w 264"/>
                  <a:gd name="T55" fmla="*/ 948 h 425"/>
                  <a:gd name="T56" fmla="*/ 437 w 264"/>
                  <a:gd name="T57" fmla="*/ 814 h 425"/>
                  <a:gd name="T58" fmla="*/ 544 w 264"/>
                  <a:gd name="T59" fmla="*/ 558 h 425"/>
                  <a:gd name="T60" fmla="*/ 536 w 264"/>
                  <a:gd name="T61" fmla="*/ 427 h 425"/>
                  <a:gd name="T62" fmla="*/ 536 w 264"/>
                  <a:gd name="T63" fmla="*/ 295 h 425"/>
                  <a:gd name="T64" fmla="*/ 487 w 264"/>
                  <a:gd name="T65" fmla="*/ 230 h 425"/>
                  <a:gd name="T66" fmla="*/ 435 w 264"/>
                  <a:gd name="T67" fmla="*/ 157 h 425"/>
                  <a:gd name="T68" fmla="*/ 395 w 264"/>
                  <a:gd name="T69" fmla="*/ 92 h 425"/>
                  <a:gd name="T70" fmla="*/ 370 w 264"/>
                  <a:gd name="T71" fmla="*/ 54 h 425"/>
                  <a:gd name="T72" fmla="*/ 350 w 264"/>
                  <a:gd name="T73" fmla="*/ 0 h 4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4" h="425">
                    <a:moveTo>
                      <a:pt x="127" y="2"/>
                    </a:moveTo>
                    <a:cubicBezTo>
                      <a:pt x="137" y="0"/>
                      <a:pt x="145" y="13"/>
                      <a:pt x="151" y="20"/>
                    </a:cubicBezTo>
                    <a:cubicBezTo>
                      <a:pt x="159" y="31"/>
                      <a:pt x="170" y="40"/>
                      <a:pt x="184" y="45"/>
                    </a:cubicBezTo>
                    <a:cubicBezTo>
                      <a:pt x="195" y="49"/>
                      <a:pt x="203" y="53"/>
                      <a:pt x="213" y="58"/>
                    </a:cubicBezTo>
                    <a:cubicBezTo>
                      <a:pt x="226" y="64"/>
                      <a:pt x="230" y="59"/>
                      <a:pt x="241" y="53"/>
                    </a:cubicBezTo>
                    <a:cubicBezTo>
                      <a:pt x="243" y="65"/>
                      <a:pt x="230" y="73"/>
                      <a:pt x="228" y="83"/>
                    </a:cubicBezTo>
                    <a:cubicBezTo>
                      <a:pt x="226" y="93"/>
                      <a:pt x="231" y="101"/>
                      <a:pt x="232" y="110"/>
                    </a:cubicBezTo>
                    <a:cubicBezTo>
                      <a:pt x="232" y="116"/>
                      <a:pt x="230" y="122"/>
                      <a:pt x="234" y="127"/>
                    </a:cubicBezTo>
                    <a:cubicBezTo>
                      <a:pt x="238" y="132"/>
                      <a:pt x="242" y="128"/>
                      <a:pt x="245" y="131"/>
                    </a:cubicBezTo>
                    <a:cubicBezTo>
                      <a:pt x="253" y="138"/>
                      <a:pt x="242" y="147"/>
                      <a:pt x="242" y="156"/>
                    </a:cubicBezTo>
                    <a:cubicBezTo>
                      <a:pt x="242" y="164"/>
                      <a:pt x="246" y="168"/>
                      <a:pt x="248" y="175"/>
                    </a:cubicBezTo>
                    <a:cubicBezTo>
                      <a:pt x="250" y="180"/>
                      <a:pt x="249" y="186"/>
                      <a:pt x="251" y="192"/>
                    </a:cubicBezTo>
                    <a:cubicBezTo>
                      <a:pt x="257" y="205"/>
                      <a:pt x="264" y="210"/>
                      <a:pt x="257" y="227"/>
                    </a:cubicBezTo>
                    <a:cubicBezTo>
                      <a:pt x="255" y="233"/>
                      <a:pt x="250" y="238"/>
                      <a:pt x="248" y="244"/>
                    </a:cubicBezTo>
                    <a:cubicBezTo>
                      <a:pt x="245" y="250"/>
                      <a:pt x="245" y="257"/>
                      <a:pt x="243" y="263"/>
                    </a:cubicBezTo>
                    <a:cubicBezTo>
                      <a:pt x="239" y="272"/>
                      <a:pt x="234" y="280"/>
                      <a:pt x="230" y="289"/>
                    </a:cubicBezTo>
                    <a:cubicBezTo>
                      <a:pt x="224" y="307"/>
                      <a:pt x="219" y="330"/>
                      <a:pt x="221" y="349"/>
                    </a:cubicBezTo>
                    <a:cubicBezTo>
                      <a:pt x="221" y="362"/>
                      <a:pt x="237" y="384"/>
                      <a:pt x="215" y="373"/>
                    </a:cubicBezTo>
                    <a:cubicBezTo>
                      <a:pt x="207" y="369"/>
                      <a:pt x="197" y="362"/>
                      <a:pt x="188" y="366"/>
                    </a:cubicBezTo>
                    <a:cubicBezTo>
                      <a:pt x="183" y="368"/>
                      <a:pt x="177" y="378"/>
                      <a:pt x="171" y="381"/>
                    </a:cubicBezTo>
                    <a:cubicBezTo>
                      <a:pt x="162" y="386"/>
                      <a:pt x="159" y="386"/>
                      <a:pt x="155" y="394"/>
                    </a:cubicBezTo>
                    <a:cubicBezTo>
                      <a:pt x="150" y="402"/>
                      <a:pt x="151" y="402"/>
                      <a:pt x="143" y="403"/>
                    </a:cubicBezTo>
                    <a:cubicBezTo>
                      <a:pt x="123" y="404"/>
                      <a:pt x="116" y="407"/>
                      <a:pt x="104" y="425"/>
                    </a:cubicBezTo>
                    <a:cubicBezTo>
                      <a:pt x="93" y="412"/>
                      <a:pt x="75" y="410"/>
                      <a:pt x="59" y="414"/>
                    </a:cubicBezTo>
                    <a:cubicBezTo>
                      <a:pt x="51" y="416"/>
                      <a:pt x="1" y="421"/>
                      <a:pt x="0" y="407"/>
                    </a:cubicBezTo>
                    <a:cubicBezTo>
                      <a:pt x="0" y="397"/>
                      <a:pt x="34" y="392"/>
                      <a:pt x="41" y="389"/>
                    </a:cubicBezTo>
                    <a:cubicBezTo>
                      <a:pt x="58" y="384"/>
                      <a:pt x="73" y="377"/>
                      <a:pt x="90" y="370"/>
                    </a:cubicBezTo>
                    <a:cubicBezTo>
                      <a:pt x="109" y="363"/>
                      <a:pt x="114" y="358"/>
                      <a:pt x="121" y="338"/>
                    </a:cubicBezTo>
                    <a:cubicBezTo>
                      <a:pt x="128" y="320"/>
                      <a:pt x="144" y="305"/>
                      <a:pt x="156" y="290"/>
                    </a:cubicBezTo>
                    <a:cubicBezTo>
                      <a:pt x="176" y="265"/>
                      <a:pt x="190" y="231"/>
                      <a:pt x="194" y="199"/>
                    </a:cubicBezTo>
                    <a:cubicBezTo>
                      <a:pt x="197" y="181"/>
                      <a:pt x="194" y="169"/>
                      <a:pt x="191" y="152"/>
                    </a:cubicBezTo>
                    <a:cubicBezTo>
                      <a:pt x="189" y="137"/>
                      <a:pt x="194" y="120"/>
                      <a:pt x="191" y="105"/>
                    </a:cubicBezTo>
                    <a:cubicBezTo>
                      <a:pt x="189" y="93"/>
                      <a:pt x="181" y="91"/>
                      <a:pt x="174" y="82"/>
                    </a:cubicBezTo>
                    <a:cubicBezTo>
                      <a:pt x="167" y="74"/>
                      <a:pt x="161" y="65"/>
                      <a:pt x="155" y="56"/>
                    </a:cubicBezTo>
                    <a:cubicBezTo>
                      <a:pt x="150" y="49"/>
                      <a:pt x="146" y="40"/>
                      <a:pt x="141" y="33"/>
                    </a:cubicBezTo>
                    <a:cubicBezTo>
                      <a:pt x="138" y="28"/>
                      <a:pt x="134" y="24"/>
                      <a:pt x="132" y="19"/>
                    </a:cubicBezTo>
                    <a:cubicBezTo>
                      <a:pt x="128" y="13"/>
                      <a:pt x="126" y="7"/>
                      <a:pt x="125" y="0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8" name="Freeform 50"/>
              <p:cNvSpPr>
                <a:spLocks/>
              </p:cNvSpPr>
              <p:nvPr/>
            </p:nvSpPr>
            <p:spPr bwMode="auto">
              <a:xfrm>
                <a:off x="1082" y="2032"/>
                <a:ext cx="71" cy="83"/>
              </a:xfrm>
              <a:custGeom>
                <a:avLst/>
                <a:gdLst>
                  <a:gd name="T0" fmla="*/ 83 w 42"/>
                  <a:gd name="T1" fmla="*/ 0 h 50"/>
                  <a:gd name="T2" fmla="*/ 0 w 42"/>
                  <a:gd name="T3" fmla="*/ 75 h 50"/>
                  <a:gd name="T4" fmla="*/ 83 w 42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0">
                    <a:moveTo>
                      <a:pt x="29" y="0"/>
                    </a:moveTo>
                    <a:cubicBezTo>
                      <a:pt x="29" y="0"/>
                      <a:pt x="39" y="42"/>
                      <a:pt x="0" y="27"/>
                    </a:cubicBezTo>
                    <a:cubicBezTo>
                      <a:pt x="0" y="27"/>
                      <a:pt x="42" y="50"/>
                      <a:pt x="2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96" name="Freeform 51"/>
              <p:cNvSpPr>
                <a:spLocks/>
              </p:cNvSpPr>
              <p:nvPr/>
            </p:nvSpPr>
            <p:spPr bwMode="auto">
              <a:xfrm>
                <a:off x="1040" y="2249"/>
                <a:ext cx="39" cy="44"/>
              </a:xfrm>
              <a:custGeom>
                <a:avLst/>
                <a:gdLst>
                  <a:gd name="T0" fmla="*/ 12 w 23"/>
                  <a:gd name="T1" fmla="*/ 0 h 26"/>
                  <a:gd name="T2" fmla="*/ 0 w 23"/>
                  <a:gd name="T3" fmla="*/ 74 h 26"/>
                  <a:gd name="T4" fmla="*/ 12 w 2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6">
                    <a:moveTo>
                      <a:pt x="4" y="0"/>
                    </a:moveTo>
                    <a:cubicBezTo>
                      <a:pt x="4" y="0"/>
                      <a:pt x="18" y="20"/>
                      <a:pt x="0" y="26"/>
                    </a:cubicBezTo>
                    <a:cubicBezTo>
                      <a:pt x="0" y="26"/>
                      <a:pt x="23" y="24"/>
                      <a:pt x="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97" name="Freeform 52"/>
              <p:cNvSpPr>
                <a:spLocks/>
              </p:cNvSpPr>
              <p:nvPr/>
            </p:nvSpPr>
            <p:spPr bwMode="auto">
              <a:xfrm>
                <a:off x="930" y="2427"/>
                <a:ext cx="84" cy="60"/>
              </a:xfrm>
              <a:custGeom>
                <a:avLst/>
                <a:gdLst>
                  <a:gd name="T0" fmla="*/ 124 w 50"/>
                  <a:gd name="T1" fmla="*/ 0 h 36"/>
                  <a:gd name="T2" fmla="*/ 141 w 50"/>
                  <a:gd name="T3" fmla="*/ 33 h 36"/>
                  <a:gd name="T4" fmla="*/ 124 w 5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44" y="0"/>
                    </a:moveTo>
                    <a:cubicBezTo>
                      <a:pt x="44" y="0"/>
                      <a:pt x="0" y="36"/>
                      <a:pt x="50" y="12"/>
                    </a:cubicBezTo>
                    <a:cubicBezTo>
                      <a:pt x="50" y="12"/>
                      <a:pt x="12" y="30"/>
                      <a:pt x="4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98" name="Freeform 53"/>
              <p:cNvSpPr>
                <a:spLocks/>
              </p:cNvSpPr>
              <p:nvPr/>
            </p:nvSpPr>
            <p:spPr bwMode="auto">
              <a:xfrm>
                <a:off x="1146" y="2646"/>
                <a:ext cx="30" cy="67"/>
              </a:xfrm>
              <a:custGeom>
                <a:avLst/>
                <a:gdLst>
                  <a:gd name="T0" fmla="*/ 38 w 18"/>
                  <a:gd name="T1" fmla="*/ 0 h 40"/>
                  <a:gd name="T2" fmla="*/ 50 w 18"/>
                  <a:gd name="T3" fmla="*/ 47 h 40"/>
                  <a:gd name="T4" fmla="*/ 38 w 18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14" y="0"/>
                      <a:pt x="0" y="40"/>
                      <a:pt x="18" y="17"/>
                    </a:cubicBezTo>
                    <a:cubicBezTo>
                      <a:pt x="18" y="17"/>
                      <a:pt x="5" y="30"/>
                      <a:pt x="1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99" name="Freeform 54"/>
              <p:cNvSpPr>
                <a:spLocks/>
              </p:cNvSpPr>
              <p:nvPr/>
            </p:nvSpPr>
            <p:spPr bwMode="auto">
              <a:xfrm>
                <a:off x="1258" y="2663"/>
                <a:ext cx="109" cy="28"/>
              </a:xfrm>
              <a:custGeom>
                <a:avLst/>
                <a:gdLst>
                  <a:gd name="T0" fmla="*/ 0 w 65"/>
                  <a:gd name="T1" fmla="*/ 0 h 17"/>
                  <a:gd name="T2" fmla="*/ 183 w 65"/>
                  <a:gd name="T3" fmla="*/ 41 h 17"/>
                  <a:gd name="T4" fmla="*/ 0 w 6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17">
                    <a:moveTo>
                      <a:pt x="0" y="0"/>
                    </a:moveTo>
                    <a:cubicBezTo>
                      <a:pt x="0" y="0"/>
                      <a:pt x="33" y="17"/>
                      <a:pt x="65" y="15"/>
                    </a:cubicBezTo>
                    <a:cubicBezTo>
                      <a:pt x="65" y="15"/>
                      <a:pt x="19" y="8"/>
                      <a:pt x="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0" name="Freeform 55"/>
              <p:cNvSpPr>
                <a:spLocks/>
              </p:cNvSpPr>
              <p:nvPr/>
            </p:nvSpPr>
            <p:spPr bwMode="auto">
              <a:xfrm>
                <a:off x="1785" y="2596"/>
                <a:ext cx="74" cy="68"/>
              </a:xfrm>
              <a:custGeom>
                <a:avLst/>
                <a:gdLst>
                  <a:gd name="T0" fmla="*/ 0 w 44"/>
                  <a:gd name="T1" fmla="*/ 36 h 41"/>
                  <a:gd name="T2" fmla="*/ 49 w 44"/>
                  <a:gd name="T3" fmla="*/ 0 h 41"/>
                  <a:gd name="T4" fmla="*/ 0 w 44"/>
                  <a:gd name="T5" fmla="*/ 3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1">
                    <a:moveTo>
                      <a:pt x="0" y="13"/>
                    </a:moveTo>
                    <a:cubicBezTo>
                      <a:pt x="0" y="13"/>
                      <a:pt x="44" y="41"/>
                      <a:pt x="17" y="0"/>
                    </a:cubicBezTo>
                    <a:cubicBezTo>
                      <a:pt x="17" y="0"/>
                      <a:pt x="34" y="32"/>
                      <a:pt x="0" y="13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1" name="Freeform 56"/>
              <p:cNvSpPr>
                <a:spLocks/>
              </p:cNvSpPr>
              <p:nvPr/>
            </p:nvSpPr>
            <p:spPr bwMode="auto">
              <a:xfrm>
                <a:off x="1797" y="2002"/>
                <a:ext cx="99" cy="68"/>
              </a:xfrm>
              <a:custGeom>
                <a:avLst/>
                <a:gdLst>
                  <a:gd name="T0" fmla="*/ 0 w 59"/>
                  <a:gd name="T1" fmla="*/ 101 h 41"/>
                  <a:gd name="T2" fmla="*/ 67 w 59"/>
                  <a:gd name="T3" fmla="*/ 113 h 41"/>
                  <a:gd name="T4" fmla="*/ 0 w 59"/>
                  <a:gd name="T5" fmla="*/ 10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41">
                    <a:moveTo>
                      <a:pt x="0" y="37"/>
                    </a:moveTo>
                    <a:cubicBezTo>
                      <a:pt x="0" y="37"/>
                      <a:pt x="59" y="0"/>
                      <a:pt x="24" y="41"/>
                    </a:cubicBezTo>
                    <a:cubicBezTo>
                      <a:pt x="24" y="41"/>
                      <a:pt x="47" y="12"/>
                      <a:pt x="0" y="3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2" name="Freeform 57"/>
              <p:cNvSpPr>
                <a:spLocks/>
              </p:cNvSpPr>
              <p:nvPr/>
            </p:nvSpPr>
            <p:spPr bwMode="auto">
              <a:xfrm>
                <a:off x="1460" y="1787"/>
                <a:ext cx="36" cy="111"/>
              </a:xfrm>
              <a:custGeom>
                <a:avLst/>
                <a:gdLst>
                  <a:gd name="T0" fmla="*/ 0 w 21"/>
                  <a:gd name="T1" fmla="*/ 187 h 66"/>
                  <a:gd name="T2" fmla="*/ 62 w 21"/>
                  <a:gd name="T3" fmla="*/ 182 h 66"/>
                  <a:gd name="T4" fmla="*/ 0 w 21"/>
                  <a:gd name="T5" fmla="*/ 187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6">
                    <a:moveTo>
                      <a:pt x="0" y="66"/>
                    </a:moveTo>
                    <a:cubicBezTo>
                      <a:pt x="0" y="66"/>
                      <a:pt x="10" y="0"/>
                      <a:pt x="21" y="64"/>
                    </a:cubicBezTo>
                    <a:cubicBezTo>
                      <a:pt x="21" y="64"/>
                      <a:pt x="9" y="18"/>
                      <a:pt x="0" y="66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3" name="Freeform 58"/>
              <p:cNvSpPr>
                <a:spLocks/>
              </p:cNvSpPr>
              <p:nvPr/>
            </p:nvSpPr>
            <p:spPr bwMode="auto">
              <a:xfrm>
                <a:off x="1278" y="1943"/>
                <a:ext cx="107" cy="18"/>
              </a:xfrm>
              <a:custGeom>
                <a:avLst/>
                <a:gdLst>
                  <a:gd name="T0" fmla="*/ 0 w 64"/>
                  <a:gd name="T1" fmla="*/ 0 h 11"/>
                  <a:gd name="T2" fmla="*/ 70 w 64"/>
                  <a:gd name="T3" fmla="*/ 21 h 11"/>
                  <a:gd name="T4" fmla="*/ 179 w 64"/>
                  <a:gd name="T5" fmla="*/ 8 h 11"/>
                  <a:gd name="T6" fmla="*/ 70 w 64"/>
                  <a:gd name="T7" fmla="*/ 26 h 11"/>
                  <a:gd name="T8" fmla="*/ 0 w 6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1">
                    <a:moveTo>
                      <a:pt x="0" y="0"/>
                    </a:moveTo>
                    <a:cubicBezTo>
                      <a:pt x="2" y="5"/>
                      <a:pt x="19" y="8"/>
                      <a:pt x="25" y="8"/>
                    </a:cubicBezTo>
                    <a:cubicBezTo>
                      <a:pt x="38" y="8"/>
                      <a:pt x="51" y="3"/>
                      <a:pt x="64" y="3"/>
                    </a:cubicBezTo>
                    <a:cubicBezTo>
                      <a:pt x="51" y="7"/>
                      <a:pt x="39" y="10"/>
                      <a:pt x="25" y="10"/>
                    </a:cubicBezTo>
                    <a:cubicBezTo>
                      <a:pt x="19" y="11"/>
                      <a:pt x="1" y="7"/>
                      <a:pt x="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4" name="Freeform 59"/>
              <p:cNvSpPr>
                <a:spLocks/>
              </p:cNvSpPr>
              <p:nvPr/>
            </p:nvSpPr>
            <p:spPr bwMode="auto">
              <a:xfrm>
                <a:off x="1194" y="2350"/>
                <a:ext cx="220" cy="117"/>
              </a:xfrm>
              <a:custGeom>
                <a:avLst/>
                <a:gdLst>
                  <a:gd name="T0" fmla="*/ 3 w 131"/>
                  <a:gd name="T1" fmla="*/ 0 h 70"/>
                  <a:gd name="T2" fmla="*/ 84 w 131"/>
                  <a:gd name="T3" fmla="*/ 162 h 70"/>
                  <a:gd name="T4" fmla="*/ 369 w 131"/>
                  <a:gd name="T5" fmla="*/ 79 h 70"/>
                  <a:gd name="T6" fmla="*/ 101 w 131"/>
                  <a:gd name="T7" fmla="*/ 145 h 70"/>
                  <a:gd name="T8" fmla="*/ 3 w 131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59" y="70"/>
                      <a:pt x="105" y="50"/>
                      <a:pt x="131" y="28"/>
                    </a:cubicBezTo>
                    <a:cubicBezTo>
                      <a:pt x="131" y="28"/>
                      <a:pt x="77" y="70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5" name="Freeform 60"/>
              <p:cNvSpPr>
                <a:spLocks/>
              </p:cNvSpPr>
              <p:nvPr/>
            </p:nvSpPr>
            <p:spPr bwMode="auto">
              <a:xfrm>
                <a:off x="1214" y="2080"/>
                <a:ext cx="143" cy="263"/>
              </a:xfrm>
              <a:custGeom>
                <a:avLst/>
                <a:gdLst>
                  <a:gd name="T0" fmla="*/ 241 w 85"/>
                  <a:gd name="T1" fmla="*/ 0 h 157"/>
                  <a:gd name="T2" fmla="*/ 50 w 85"/>
                  <a:gd name="T3" fmla="*/ 149 h 157"/>
                  <a:gd name="T4" fmla="*/ 8 w 85"/>
                  <a:gd name="T5" fmla="*/ 224 h 157"/>
                  <a:gd name="T6" fmla="*/ 71 w 85"/>
                  <a:gd name="T7" fmla="*/ 441 h 157"/>
                  <a:gd name="T8" fmla="*/ 241 w 8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57">
                    <a:moveTo>
                      <a:pt x="85" y="0"/>
                    </a:moveTo>
                    <a:cubicBezTo>
                      <a:pt x="61" y="8"/>
                      <a:pt x="37" y="26"/>
                      <a:pt x="18" y="53"/>
                    </a:cubicBezTo>
                    <a:cubicBezTo>
                      <a:pt x="12" y="62"/>
                      <a:pt x="7" y="71"/>
                      <a:pt x="3" y="80"/>
                    </a:cubicBezTo>
                    <a:cubicBezTo>
                      <a:pt x="0" y="113"/>
                      <a:pt x="7" y="143"/>
                      <a:pt x="25" y="157"/>
                    </a:cubicBezTo>
                    <a:cubicBezTo>
                      <a:pt x="24" y="105"/>
                      <a:pt x="38" y="49"/>
                      <a:pt x="85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6" name="Freeform 61"/>
              <p:cNvSpPr>
                <a:spLocks/>
              </p:cNvSpPr>
              <p:nvPr/>
            </p:nvSpPr>
            <p:spPr bwMode="auto">
              <a:xfrm>
                <a:off x="1191" y="2214"/>
                <a:ext cx="79" cy="241"/>
              </a:xfrm>
              <a:custGeom>
                <a:avLst/>
                <a:gdLst>
                  <a:gd name="T0" fmla="*/ 49 w 47"/>
                  <a:gd name="T1" fmla="*/ 0 h 144"/>
                  <a:gd name="T2" fmla="*/ 0 w 47"/>
                  <a:gd name="T3" fmla="*/ 208 h 144"/>
                  <a:gd name="T4" fmla="*/ 20 w 47"/>
                  <a:gd name="T5" fmla="*/ 313 h 144"/>
                  <a:gd name="T6" fmla="*/ 71 w 47"/>
                  <a:gd name="T7" fmla="*/ 382 h 144"/>
                  <a:gd name="T8" fmla="*/ 133 w 47"/>
                  <a:gd name="T9" fmla="*/ 403 h 144"/>
                  <a:gd name="T10" fmla="*/ 133 w 47"/>
                  <a:gd name="T11" fmla="*/ 398 h 144"/>
                  <a:gd name="T12" fmla="*/ 91 w 47"/>
                  <a:gd name="T13" fmla="*/ 390 h 144"/>
                  <a:gd name="T14" fmla="*/ 8 w 47"/>
                  <a:gd name="T15" fmla="*/ 228 h 144"/>
                  <a:gd name="T16" fmla="*/ 108 w 47"/>
                  <a:gd name="T17" fmla="*/ 373 h 144"/>
                  <a:gd name="T18" fmla="*/ 128 w 47"/>
                  <a:gd name="T19" fmla="*/ 382 h 144"/>
                  <a:gd name="T20" fmla="*/ 111 w 47"/>
                  <a:gd name="T21" fmla="*/ 216 h 144"/>
                  <a:gd name="T22" fmla="*/ 49 w 47"/>
                  <a:gd name="T23" fmla="*/ 0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4">
                    <a:moveTo>
                      <a:pt x="17" y="0"/>
                    </a:moveTo>
                    <a:cubicBezTo>
                      <a:pt x="6" y="25"/>
                      <a:pt x="0" y="51"/>
                      <a:pt x="0" y="74"/>
                    </a:cubicBezTo>
                    <a:cubicBezTo>
                      <a:pt x="0" y="88"/>
                      <a:pt x="3" y="101"/>
                      <a:pt x="7" y="112"/>
                    </a:cubicBezTo>
                    <a:cubicBezTo>
                      <a:pt x="11" y="122"/>
                      <a:pt x="17" y="131"/>
                      <a:pt x="25" y="136"/>
                    </a:cubicBezTo>
                    <a:cubicBezTo>
                      <a:pt x="31" y="141"/>
                      <a:pt x="38" y="143"/>
                      <a:pt x="47" y="144"/>
                    </a:cubicBezTo>
                    <a:cubicBezTo>
                      <a:pt x="47" y="143"/>
                      <a:pt x="47" y="143"/>
                      <a:pt x="47" y="142"/>
                    </a:cubicBezTo>
                    <a:cubicBezTo>
                      <a:pt x="41" y="142"/>
                      <a:pt x="36" y="140"/>
                      <a:pt x="32" y="139"/>
                    </a:cubicBezTo>
                    <a:cubicBezTo>
                      <a:pt x="2" y="126"/>
                      <a:pt x="3" y="81"/>
                      <a:pt x="3" y="81"/>
                    </a:cubicBezTo>
                    <a:cubicBezTo>
                      <a:pt x="3" y="81"/>
                      <a:pt x="7" y="120"/>
                      <a:pt x="38" y="133"/>
                    </a:cubicBezTo>
                    <a:cubicBezTo>
                      <a:pt x="40" y="134"/>
                      <a:pt x="43" y="135"/>
                      <a:pt x="45" y="136"/>
                    </a:cubicBezTo>
                    <a:cubicBezTo>
                      <a:pt x="42" y="117"/>
                      <a:pt x="39" y="97"/>
                      <a:pt x="39" y="77"/>
                    </a:cubicBezTo>
                    <a:cubicBezTo>
                      <a:pt x="21" y="63"/>
                      <a:pt x="14" y="33"/>
                      <a:pt x="17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7" name="Freeform 62"/>
              <p:cNvSpPr>
                <a:spLocks/>
              </p:cNvSpPr>
              <p:nvPr/>
            </p:nvSpPr>
            <p:spPr bwMode="auto">
              <a:xfrm>
                <a:off x="1184" y="2070"/>
                <a:ext cx="183" cy="392"/>
              </a:xfrm>
              <a:custGeom>
                <a:avLst/>
                <a:gdLst>
                  <a:gd name="T0" fmla="*/ 307 w 109"/>
                  <a:gd name="T1" fmla="*/ 0 h 234"/>
                  <a:gd name="T2" fmla="*/ 92 w 109"/>
                  <a:gd name="T3" fmla="*/ 159 h 234"/>
                  <a:gd name="T4" fmla="*/ 0 w 109"/>
                  <a:gd name="T5" fmla="*/ 449 h 234"/>
                  <a:gd name="T6" fmla="*/ 20 w 109"/>
                  <a:gd name="T7" fmla="*/ 558 h 234"/>
                  <a:gd name="T8" fmla="*/ 74 w 109"/>
                  <a:gd name="T9" fmla="*/ 635 h 234"/>
                  <a:gd name="T10" fmla="*/ 146 w 109"/>
                  <a:gd name="T11" fmla="*/ 657 h 234"/>
                  <a:gd name="T12" fmla="*/ 144 w 109"/>
                  <a:gd name="T13" fmla="*/ 645 h 234"/>
                  <a:gd name="T14" fmla="*/ 82 w 109"/>
                  <a:gd name="T15" fmla="*/ 623 h 234"/>
                  <a:gd name="T16" fmla="*/ 30 w 109"/>
                  <a:gd name="T17" fmla="*/ 556 h 234"/>
                  <a:gd name="T18" fmla="*/ 12 w 109"/>
                  <a:gd name="T19" fmla="*/ 449 h 234"/>
                  <a:gd name="T20" fmla="*/ 59 w 109"/>
                  <a:gd name="T21" fmla="*/ 241 h 234"/>
                  <a:gd name="T22" fmla="*/ 101 w 109"/>
                  <a:gd name="T23" fmla="*/ 166 h 234"/>
                  <a:gd name="T24" fmla="*/ 290 w 109"/>
                  <a:gd name="T25" fmla="*/ 17 h 234"/>
                  <a:gd name="T26" fmla="*/ 307 w 109"/>
                  <a:gd name="T27" fmla="*/ 0 h 2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234">
                    <a:moveTo>
                      <a:pt x="109" y="0"/>
                    </a:moveTo>
                    <a:cubicBezTo>
                      <a:pt x="82" y="7"/>
                      <a:pt x="54" y="26"/>
                      <a:pt x="33" y="57"/>
                    </a:cubicBezTo>
                    <a:cubicBezTo>
                      <a:pt x="11" y="89"/>
                      <a:pt x="0" y="127"/>
                      <a:pt x="0" y="160"/>
                    </a:cubicBezTo>
                    <a:cubicBezTo>
                      <a:pt x="0" y="174"/>
                      <a:pt x="3" y="188"/>
                      <a:pt x="7" y="199"/>
                    </a:cubicBezTo>
                    <a:cubicBezTo>
                      <a:pt x="11" y="210"/>
                      <a:pt x="18" y="220"/>
                      <a:pt x="26" y="226"/>
                    </a:cubicBezTo>
                    <a:cubicBezTo>
                      <a:pt x="33" y="231"/>
                      <a:pt x="42" y="233"/>
                      <a:pt x="52" y="234"/>
                    </a:cubicBezTo>
                    <a:cubicBezTo>
                      <a:pt x="52" y="233"/>
                      <a:pt x="51" y="231"/>
                      <a:pt x="51" y="230"/>
                    </a:cubicBezTo>
                    <a:cubicBezTo>
                      <a:pt x="42" y="229"/>
                      <a:pt x="35" y="227"/>
                      <a:pt x="29" y="222"/>
                    </a:cubicBezTo>
                    <a:cubicBezTo>
                      <a:pt x="21" y="217"/>
                      <a:pt x="15" y="208"/>
                      <a:pt x="11" y="198"/>
                    </a:cubicBezTo>
                    <a:cubicBezTo>
                      <a:pt x="7" y="187"/>
                      <a:pt x="4" y="174"/>
                      <a:pt x="4" y="160"/>
                    </a:cubicBezTo>
                    <a:cubicBezTo>
                      <a:pt x="4" y="137"/>
                      <a:pt x="10" y="111"/>
                      <a:pt x="21" y="86"/>
                    </a:cubicBezTo>
                    <a:cubicBezTo>
                      <a:pt x="25" y="77"/>
                      <a:pt x="30" y="68"/>
                      <a:pt x="36" y="59"/>
                    </a:cubicBezTo>
                    <a:cubicBezTo>
                      <a:pt x="55" y="32"/>
                      <a:pt x="79" y="14"/>
                      <a:pt x="103" y="6"/>
                    </a:cubicBezTo>
                    <a:cubicBezTo>
                      <a:pt x="105" y="4"/>
                      <a:pt x="107" y="2"/>
                      <a:pt x="109" y="0"/>
                    </a:cubicBezTo>
                  </a:path>
                </a:pathLst>
              </a:custGeom>
              <a:solidFill>
                <a:srgbClr val="67616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8" name="Freeform 63"/>
              <p:cNvSpPr>
                <a:spLocks/>
              </p:cNvSpPr>
              <p:nvPr/>
            </p:nvSpPr>
            <p:spPr bwMode="auto">
              <a:xfrm>
                <a:off x="1194" y="2350"/>
                <a:ext cx="76" cy="102"/>
              </a:xfrm>
              <a:custGeom>
                <a:avLst/>
                <a:gdLst>
                  <a:gd name="T0" fmla="*/ 3 w 45"/>
                  <a:gd name="T1" fmla="*/ 0 h 61"/>
                  <a:gd name="T2" fmla="*/ 86 w 45"/>
                  <a:gd name="T3" fmla="*/ 162 h 61"/>
                  <a:gd name="T4" fmla="*/ 128 w 45"/>
                  <a:gd name="T5" fmla="*/ 171 h 61"/>
                  <a:gd name="T6" fmla="*/ 123 w 45"/>
                  <a:gd name="T7" fmla="*/ 154 h 61"/>
                  <a:gd name="T8" fmla="*/ 103 w 45"/>
                  <a:gd name="T9" fmla="*/ 145 h 61"/>
                  <a:gd name="T10" fmla="*/ 3 w 45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1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34" y="59"/>
                      <a:pt x="39" y="61"/>
                      <a:pt x="45" y="61"/>
                    </a:cubicBezTo>
                    <a:cubicBezTo>
                      <a:pt x="44" y="59"/>
                      <a:pt x="44" y="57"/>
                      <a:pt x="43" y="55"/>
                    </a:cubicBezTo>
                    <a:cubicBezTo>
                      <a:pt x="41" y="54"/>
                      <a:pt x="38" y="53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09" name="Freeform 64"/>
              <p:cNvSpPr>
                <a:spLocks/>
              </p:cNvSpPr>
              <p:nvPr/>
            </p:nvSpPr>
            <p:spPr bwMode="auto">
              <a:xfrm>
                <a:off x="1606" y="2085"/>
                <a:ext cx="216" cy="563"/>
              </a:xfrm>
              <a:custGeom>
                <a:avLst/>
                <a:gdLst>
                  <a:gd name="T0" fmla="*/ 263 w 129"/>
                  <a:gd name="T1" fmla="*/ 0 h 336"/>
                  <a:gd name="T2" fmla="*/ 295 w 129"/>
                  <a:gd name="T3" fmla="*/ 3 h 336"/>
                  <a:gd name="T4" fmla="*/ 296 w 129"/>
                  <a:gd name="T5" fmla="*/ 82 h 336"/>
                  <a:gd name="T6" fmla="*/ 308 w 129"/>
                  <a:gd name="T7" fmla="*/ 179 h 336"/>
                  <a:gd name="T8" fmla="*/ 350 w 129"/>
                  <a:gd name="T9" fmla="*/ 303 h 336"/>
                  <a:gd name="T10" fmla="*/ 358 w 129"/>
                  <a:gd name="T11" fmla="*/ 437 h 336"/>
                  <a:gd name="T12" fmla="*/ 358 w 129"/>
                  <a:gd name="T13" fmla="*/ 508 h 336"/>
                  <a:gd name="T14" fmla="*/ 333 w 129"/>
                  <a:gd name="T15" fmla="*/ 565 h 336"/>
                  <a:gd name="T16" fmla="*/ 296 w 129"/>
                  <a:gd name="T17" fmla="*/ 679 h 336"/>
                  <a:gd name="T18" fmla="*/ 275 w 129"/>
                  <a:gd name="T19" fmla="*/ 783 h 336"/>
                  <a:gd name="T20" fmla="*/ 213 w 129"/>
                  <a:gd name="T21" fmla="*/ 831 h 336"/>
                  <a:gd name="T22" fmla="*/ 0 w 129"/>
                  <a:gd name="T23" fmla="*/ 943 h 336"/>
                  <a:gd name="T24" fmla="*/ 45 w 129"/>
                  <a:gd name="T25" fmla="*/ 915 h 336"/>
                  <a:gd name="T26" fmla="*/ 117 w 129"/>
                  <a:gd name="T27" fmla="*/ 878 h 336"/>
                  <a:gd name="T28" fmla="*/ 208 w 129"/>
                  <a:gd name="T29" fmla="*/ 806 h 336"/>
                  <a:gd name="T30" fmla="*/ 306 w 129"/>
                  <a:gd name="T31" fmla="*/ 593 h 336"/>
                  <a:gd name="T32" fmla="*/ 348 w 129"/>
                  <a:gd name="T33" fmla="*/ 345 h 336"/>
                  <a:gd name="T34" fmla="*/ 315 w 129"/>
                  <a:gd name="T35" fmla="*/ 236 h 336"/>
                  <a:gd name="T36" fmla="*/ 291 w 129"/>
                  <a:gd name="T37" fmla="*/ 134 h 336"/>
                  <a:gd name="T38" fmla="*/ 283 w 129"/>
                  <a:gd name="T39" fmla="*/ 3 h 3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9" h="336">
                    <a:moveTo>
                      <a:pt x="94" y="0"/>
                    </a:moveTo>
                    <a:cubicBezTo>
                      <a:pt x="98" y="0"/>
                      <a:pt x="101" y="0"/>
                      <a:pt x="105" y="1"/>
                    </a:cubicBezTo>
                    <a:cubicBezTo>
                      <a:pt x="109" y="10"/>
                      <a:pt x="106" y="21"/>
                      <a:pt x="106" y="29"/>
                    </a:cubicBezTo>
                    <a:cubicBezTo>
                      <a:pt x="107" y="41"/>
                      <a:pt x="107" y="53"/>
                      <a:pt x="110" y="64"/>
                    </a:cubicBezTo>
                    <a:cubicBezTo>
                      <a:pt x="114" y="79"/>
                      <a:pt x="121" y="93"/>
                      <a:pt x="125" y="108"/>
                    </a:cubicBezTo>
                    <a:cubicBezTo>
                      <a:pt x="129" y="123"/>
                      <a:pt x="128" y="140"/>
                      <a:pt x="128" y="156"/>
                    </a:cubicBezTo>
                    <a:cubicBezTo>
                      <a:pt x="128" y="164"/>
                      <a:pt x="129" y="174"/>
                      <a:pt x="128" y="181"/>
                    </a:cubicBezTo>
                    <a:cubicBezTo>
                      <a:pt x="126" y="189"/>
                      <a:pt x="121" y="194"/>
                      <a:pt x="119" y="201"/>
                    </a:cubicBezTo>
                    <a:cubicBezTo>
                      <a:pt x="114" y="215"/>
                      <a:pt x="109" y="229"/>
                      <a:pt x="106" y="242"/>
                    </a:cubicBezTo>
                    <a:cubicBezTo>
                      <a:pt x="103" y="255"/>
                      <a:pt x="102" y="267"/>
                      <a:pt x="98" y="279"/>
                    </a:cubicBezTo>
                    <a:cubicBezTo>
                      <a:pt x="95" y="292"/>
                      <a:pt x="88" y="292"/>
                      <a:pt x="76" y="296"/>
                    </a:cubicBezTo>
                    <a:cubicBezTo>
                      <a:pt x="50" y="307"/>
                      <a:pt x="29" y="336"/>
                      <a:pt x="0" y="336"/>
                    </a:cubicBezTo>
                    <a:cubicBezTo>
                      <a:pt x="0" y="330"/>
                      <a:pt x="10" y="328"/>
                      <a:pt x="16" y="326"/>
                    </a:cubicBezTo>
                    <a:cubicBezTo>
                      <a:pt x="26" y="323"/>
                      <a:pt x="34" y="320"/>
                      <a:pt x="42" y="313"/>
                    </a:cubicBezTo>
                    <a:cubicBezTo>
                      <a:pt x="53" y="304"/>
                      <a:pt x="63" y="295"/>
                      <a:pt x="74" y="287"/>
                    </a:cubicBezTo>
                    <a:cubicBezTo>
                      <a:pt x="97" y="270"/>
                      <a:pt x="102" y="238"/>
                      <a:pt x="109" y="211"/>
                    </a:cubicBezTo>
                    <a:cubicBezTo>
                      <a:pt x="115" y="183"/>
                      <a:pt x="125" y="152"/>
                      <a:pt x="124" y="123"/>
                    </a:cubicBezTo>
                    <a:cubicBezTo>
                      <a:pt x="124" y="110"/>
                      <a:pt x="116" y="97"/>
                      <a:pt x="112" y="84"/>
                    </a:cubicBezTo>
                    <a:cubicBezTo>
                      <a:pt x="109" y="72"/>
                      <a:pt x="107" y="60"/>
                      <a:pt x="104" y="48"/>
                    </a:cubicBezTo>
                    <a:cubicBezTo>
                      <a:pt x="101" y="32"/>
                      <a:pt x="101" y="17"/>
                      <a:pt x="101" y="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17" name="Group 416"/>
            <p:cNvGrpSpPr/>
            <p:nvPr/>
          </p:nvGrpSpPr>
          <p:grpSpPr>
            <a:xfrm>
              <a:off x="3112433" y="2032361"/>
              <a:ext cx="512341" cy="540000"/>
              <a:chOff x="7995841" y="1747243"/>
              <a:chExt cx="512341" cy="540000"/>
            </a:xfrm>
          </p:grpSpPr>
          <p:sp>
            <p:nvSpPr>
              <p:cNvPr id="418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</p:grpSp>
      <p:grpSp>
        <p:nvGrpSpPr>
          <p:cNvPr id="423" name="Group 422"/>
          <p:cNvGrpSpPr/>
          <p:nvPr/>
        </p:nvGrpSpPr>
        <p:grpSpPr>
          <a:xfrm>
            <a:off x="6918115" y="3791384"/>
            <a:ext cx="2684941" cy="523210"/>
            <a:chOff x="6418042" y="3028621"/>
            <a:chExt cx="2684941" cy="523210"/>
          </a:xfrm>
        </p:grpSpPr>
        <p:sp>
          <p:nvSpPr>
            <p:cNvPr id="427" name="TextBox 426"/>
            <p:cNvSpPr txBox="1"/>
            <p:nvPr/>
          </p:nvSpPr>
          <p:spPr>
            <a:xfrm>
              <a:off x="6418042" y="3097563"/>
              <a:ext cx="290556" cy="338544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GB" sz="1600" b="1" dirty="0">
                  <a:solidFill>
                    <a:srgbClr val="000000"/>
                  </a:solidFill>
                  <a:latin typeface="Arial"/>
                  <a:cs typeface="Arial"/>
                </a:rPr>
                <a:t>?</a:t>
              </a: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723548" y="3028621"/>
              <a:ext cx="2379435" cy="523210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GB" sz="1400" b="1" dirty="0">
                  <a:solidFill>
                    <a:srgbClr val="000000"/>
                  </a:solidFill>
                  <a:latin typeface="Arial"/>
                  <a:cs typeface="Arial"/>
                </a:rPr>
                <a:t>BM transplantation, </a:t>
              </a:r>
              <a:r>
                <a:rPr lang="en-GB" sz="1400" b="1" dirty="0" err="1">
                  <a:solidFill>
                    <a:srgbClr val="000000"/>
                  </a:solidFill>
                  <a:latin typeface="Arial"/>
                  <a:cs typeface="Arial"/>
                </a:rPr>
                <a:t>parabiosis</a:t>
              </a:r>
              <a:endParaRPr lang="en-GB" sz="1400" b="1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433" name="TextBox 432"/>
          <p:cNvSpPr txBox="1"/>
          <p:nvPr/>
        </p:nvSpPr>
        <p:spPr>
          <a:xfrm>
            <a:off x="640216" y="5107671"/>
            <a:ext cx="3554989" cy="175431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r>
              <a:rPr lang="en-GB" dirty="0">
                <a:solidFill>
                  <a:srgbClr val="000000"/>
                </a:solidFill>
                <a:cs typeface="Arial"/>
              </a:rPr>
              <a:t>But experimental results from:</a:t>
            </a:r>
          </a:p>
          <a:p>
            <a:r>
              <a:rPr lang="en-GB" dirty="0">
                <a:solidFill>
                  <a:srgbClr val="000000"/>
                </a:solidFill>
                <a:cs typeface="Arial"/>
              </a:rPr>
              <a:t>	BM transplantation </a:t>
            </a:r>
          </a:p>
          <a:p>
            <a:r>
              <a:rPr lang="en-GB" dirty="0">
                <a:solidFill>
                  <a:srgbClr val="000000"/>
                </a:solidFill>
                <a:cs typeface="Arial"/>
              </a:rPr>
              <a:t>	</a:t>
            </a:r>
            <a:r>
              <a:rPr lang="en-GB" dirty="0" err="1">
                <a:solidFill>
                  <a:srgbClr val="000000"/>
                </a:solidFill>
                <a:cs typeface="Arial"/>
              </a:rPr>
              <a:t>Parabiosis</a:t>
            </a:r>
            <a:endParaRPr lang="en-GB" dirty="0">
              <a:solidFill>
                <a:srgbClr val="000000"/>
              </a:solidFill>
              <a:cs typeface="Arial"/>
            </a:endParaRPr>
          </a:p>
          <a:p>
            <a:r>
              <a:rPr lang="en-GB" b="1" dirty="0">
                <a:solidFill>
                  <a:srgbClr val="000000"/>
                </a:solidFill>
                <a:cs typeface="Arial"/>
              </a:rPr>
              <a:t>	</a:t>
            </a:r>
            <a:r>
              <a:rPr lang="en-GB" dirty="0" err="1">
                <a:solidFill>
                  <a:srgbClr val="000000"/>
                </a:solidFill>
                <a:cs typeface="Arial"/>
              </a:rPr>
              <a:t>Monopenic</a:t>
            </a:r>
            <a:r>
              <a:rPr lang="en-GB" dirty="0">
                <a:solidFill>
                  <a:srgbClr val="000000"/>
                </a:solidFill>
                <a:cs typeface="Arial"/>
              </a:rPr>
              <a:t> mice</a:t>
            </a:r>
          </a:p>
          <a:p>
            <a:r>
              <a:rPr lang="en-GB" dirty="0">
                <a:solidFill>
                  <a:srgbClr val="000000"/>
                </a:solidFill>
                <a:cs typeface="Arial"/>
              </a:rPr>
              <a:t>did not fit the MPS paradigm </a:t>
            </a:r>
          </a:p>
          <a:p>
            <a:endParaRPr lang="en-GB" b="1" dirty="0">
              <a:solidFill>
                <a:srgbClr val="000000"/>
              </a:solidFill>
              <a:cs typeface="Arial"/>
            </a:endParaRPr>
          </a:p>
        </p:txBody>
      </p:sp>
      <p:sp>
        <p:nvSpPr>
          <p:cNvPr id="434" name="TextBox 433"/>
          <p:cNvSpPr txBox="1"/>
          <p:nvPr/>
        </p:nvSpPr>
        <p:spPr>
          <a:xfrm>
            <a:off x="385442" y="4257068"/>
            <a:ext cx="5601149" cy="70787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/>
            <a:r>
              <a:rPr lang="en-GB" sz="2000" b="1" u="sng" dirty="0">
                <a:solidFill>
                  <a:srgbClr val="000000"/>
                </a:solidFill>
                <a:cs typeface="Arial"/>
              </a:rPr>
              <a:t>The MPS system as postulated by Van Furth and Cohn (1968)</a:t>
            </a:r>
          </a:p>
        </p:txBody>
      </p:sp>
    </p:spTree>
    <p:extLst>
      <p:ext uri="{BB962C8B-B14F-4D97-AF65-F5344CB8AC3E}">
        <p14:creationId xmlns:p14="http://schemas.microsoft.com/office/powerpoint/2010/main" val="181470036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5" name="Picture 1" descr="Picture 2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0464" y="2245162"/>
            <a:ext cx="5114925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887539" y="1320801"/>
            <a:ext cx="1406525" cy="8159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7107" name="Text Box 8"/>
          <p:cNvSpPr txBox="1">
            <a:spLocks noChangeArrowheads="1"/>
          </p:cNvSpPr>
          <p:nvPr/>
        </p:nvSpPr>
        <p:spPr bwMode="auto">
          <a:xfrm>
            <a:off x="3112200" y="5504454"/>
            <a:ext cx="4040386" cy="525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1400" dirty="0" err="1">
                <a:solidFill>
                  <a:srgbClr val="000000"/>
                </a:solidFill>
                <a:latin typeface="Arial" charset="0"/>
              </a:rPr>
              <a:t>Kanitakis</a:t>
            </a:r>
            <a:r>
              <a:rPr lang="fr-FR" sz="1400" dirty="0">
                <a:solidFill>
                  <a:srgbClr val="000000"/>
                </a:solidFill>
                <a:latin typeface="Arial" charset="0"/>
              </a:rPr>
              <a:t> et al., NEJM 2004</a:t>
            </a:r>
          </a:p>
          <a:p>
            <a:pPr eaLnBrk="1" hangingPunct="1"/>
            <a:r>
              <a:rPr lang="fr-FR" sz="1400" dirty="0" err="1">
                <a:solidFill>
                  <a:srgbClr val="000000"/>
                </a:solidFill>
                <a:latin typeface="Arial" charset="0"/>
              </a:rPr>
              <a:t>Kanitakiis</a:t>
            </a:r>
            <a:r>
              <a:rPr lang="fr-FR" sz="1400" dirty="0">
                <a:solidFill>
                  <a:srgbClr val="000000"/>
                </a:solidFill>
                <a:latin typeface="Arial" charset="0"/>
              </a:rPr>
              <a:t> et al., </a:t>
            </a:r>
            <a:r>
              <a:rPr lang="fr-FR" sz="1400" dirty="0" err="1">
                <a:solidFill>
                  <a:srgbClr val="000000"/>
                </a:solidFill>
                <a:latin typeface="Arial" charset="0"/>
              </a:rPr>
              <a:t>Experimental</a:t>
            </a:r>
            <a:r>
              <a:rPr lang="fr-FR" sz="1400" dirty="0">
                <a:solidFill>
                  <a:srgbClr val="000000"/>
                </a:solidFill>
                <a:latin typeface="Arial" charset="0"/>
              </a:rPr>
              <a:t> </a:t>
            </a:r>
            <a:r>
              <a:rPr lang="fr-FR" sz="1400" dirty="0" err="1">
                <a:solidFill>
                  <a:srgbClr val="000000"/>
                </a:solidFill>
                <a:latin typeface="Arial" charset="0"/>
              </a:rPr>
              <a:t>Dermatology</a:t>
            </a:r>
            <a:r>
              <a:rPr lang="fr-FR" sz="1400" dirty="0">
                <a:solidFill>
                  <a:srgbClr val="000000"/>
                </a:solidFill>
                <a:latin typeface="Arial" charset="0"/>
              </a:rPr>
              <a:t> 2011</a:t>
            </a:r>
          </a:p>
        </p:txBody>
      </p:sp>
      <p:sp>
        <p:nvSpPr>
          <p:cNvPr id="47108" name="Text Box 17"/>
          <p:cNvSpPr txBox="1">
            <a:spLocks noChangeArrowheads="1"/>
          </p:cNvSpPr>
          <p:nvPr/>
        </p:nvSpPr>
        <p:spPr bwMode="auto">
          <a:xfrm>
            <a:off x="208757" y="213460"/>
            <a:ext cx="9558338" cy="833178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b="1" dirty="0">
                <a:solidFill>
                  <a:srgbClr val="000000"/>
                </a:solidFill>
              </a:rPr>
              <a:t>Les </a:t>
            </a:r>
            <a:r>
              <a:rPr lang="fr-FR" b="1" dirty="0" err="1">
                <a:solidFill>
                  <a:srgbClr val="000000"/>
                </a:solidFill>
              </a:rPr>
              <a:t>progéniteurs</a:t>
            </a:r>
            <a:r>
              <a:rPr lang="fr-FR" b="1" dirty="0">
                <a:solidFill>
                  <a:srgbClr val="000000"/>
                </a:solidFill>
              </a:rPr>
              <a:t> de la moelle osseuse ne remplacent pas les macrophages de la peau</a:t>
            </a:r>
          </a:p>
        </p:txBody>
      </p:sp>
      <p:sp>
        <p:nvSpPr>
          <p:cNvPr id="47109" name="Text Box 8"/>
          <p:cNvSpPr txBox="1">
            <a:spLocks noChangeArrowheads="1"/>
          </p:cNvSpPr>
          <p:nvPr/>
        </p:nvSpPr>
        <p:spPr bwMode="auto">
          <a:xfrm>
            <a:off x="2430464" y="1422017"/>
            <a:ext cx="5114925" cy="8331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r>
              <a:rPr lang="en-US" sz="1600" dirty="0"/>
              <a:t>Langerhans’ cells detected in the epidermis of the allograft 4.5 years and 10 years after transplantation are of donor origin</a:t>
            </a:r>
            <a:endParaRPr lang="fr-FR" sz="1600" dirty="0">
              <a:solidFill>
                <a:srgbClr val="00000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91300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09650" y="1253331"/>
            <a:ext cx="7886700" cy="4351338"/>
          </a:xfrm>
        </p:spPr>
        <p:txBody>
          <a:bodyPr vert="horz">
            <a:normAutofit/>
          </a:bodyPr>
          <a:lstStyle/>
          <a:p>
            <a:pPr marL="0" indent="0">
              <a:buNone/>
            </a:pPr>
            <a:r>
              <a:rPr lang="en-US" sz="2000" dirty="0"/>
              <a:t>Can we test the validity of the MPS Paradigm?</a:t>
            </a:r>
          </a:p>
          <a:p>
            <a:pPr lvl="1">
              <a:buFont typeface="Wingdings" charset="2"/>
              <a:buChar char="Ø"/>
            </a:pPr>
            <a:r>
              <a:rPr lang="en-US" sz="2000" dirty="0"/>
              <a:t>Do Resident Macrophages continuously renew from circulating precursors that arise in the adult BM from HSCs?</a:t>
            </a:r>
          </a:p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r>
              <a:rPr lang="en-US" sz="2000" dirty="0"/>
              <a:t>Methods</a:t>
            </a:r>
          </a:p>
          <a:p>
            <a:pPr lvl="1"/>
            <a:r>
              <a:rPr lang="en-US" sz="2000" dirty="0">
                <a:solidFill>
                  <a:srgbClr val="0432FF"/>
                </a:solidFill>
              </a:rPr>
              <a:t>Transplantation</a:t>
            </a:r>
          </a:p>
          <a:p>
            <a:pPr lvl="1"/>
            <a:r>
              <a:rPr lang="en-US" sz="2000" dirty="0">
                <a:solidFill>
                  <a:srgbClr val="0432FF"/>
                </a:solidFill>
              </a:rPr>
              <a:t>Fate mapping</a:t>
            </a:r>
            <a:r>
              <a:rPr lang="en-US" sz="2000" dirty="0"/>
              <a:t> / Pulse labelling</a:t>
            </a:r>
          </a:p>
          <a:p>
            <a:pPr lvl="1"/>
            <a:r>
              <a:rPr lang="en-US" sz="2000" dirty="0"/>
              <a:t>(Long term) single- cell tracking</a:t>
            </a:r>
          </a:p>
          <a:p>
            <a:pPr lvl="1"/>
            <a:r>
              <a:rPr lang="en-US" sz="2000" dirty="0"/>
              <a:t>Potential assays at the population or single-cell based</a:t>
            </a:r>
          </a:p>
          <a:p>
            <a:pPr lvl="1"/>
            <a:endParaRPr lang="en-US" sz="2000" dirty="0"/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55039025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revised S9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r="17344" b="88981"/>
          <a:stretch/>
        </p:blipFill>
        <p:spPr>
          <a:xfrm>
            <a:off x="821597" y="1140301"/>
            <a:ext cx="8072008" cy="1803997"/>
          </a:xfrm>
          <a:prstGeom prst="rect">
            <a:avLst/>
          </a:prstGeom>
        </p:spPr>
      </p:pic>
      <p:sp>
        <p:nvSpPr>
          <p:cNvPr id="5" name="ZoneTexte 3"/>
          <p:cNvSpPr txBox="1"/>
          <p:nvPr/>
        </p:nvSpPr>
        <p:spPr>
          <a:xfrm>
            <a:off x="0" y="4710"/>
            <a:ext cx="990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fr-FR" sz="2400" b="1" dirty="0">
                <a:solidFill>
                  <a:prstClr val="black"/>
                </a:solidFill>
                <a:cs typeface="Arial"/>
              </a:rPr>
              <a:t>D</a:t>
            </a:r>
            <a:r>
              <a:rPr lang="en-US" sz="2400" b="1" dirty="0" err="1">
                <a:solidFill>
                  <a:prstClr val="black"/>
                </a:solidFill>
                <a:cs typeface="Arial"/>
              </a:rPr>
              <a:t>élétion</a:t>
            </a:r>
            <a:r>
              <a:rPr lang="en-US" sz="2400" b="1" dirty="0">
                <a:solidFill>
                  <a:prstClr val="black"/>
                </a:solidFill>
                <a:cs typeface="Arial"/>
              </a:rPr>
              <a:t> </a:t>
            </a:r>
            <a:r>
              <a:rPr lang="fr-FR" sz="2400" b="1" dirty="0">
                <a:solidFill>
                  <a:prstClr val="black"/>
                </a:solidFill>
                <a:cs typeface="Arial"/>
              </a:rPr>
              <a:t>conditionnelle de </a:t>
            </a:r>
            <a:r>
              <a:rPr lang="fr-FR" sz="2400" b="1" i="1" dirty="0" err="1">
                <a:solidFill>
                  <a:prstClr val="black"/>
                </a:solidFill>
                <a:cs typeface="Arial"/>
              </a:rPr>
              <a:t>Myb</a:t>
            </a:r>
            <a:r>
              <a:rPr lang="fr-FR" sz="2400" b="1" dirty="0">
                <a:solidFill>
                  <a:prstClr val="black"/>
                </a:solidFill>
                <a:cs typeface="Arial"/>
              </a:rPr>
              <a:t> dans les souris adultes </a:t>
            </a:r>
            <a:r>
              <a:rPr lang="en-GB" sz="2400" b="1" i="1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MxCre</a:t>
            </a:r>
            <a:r>
              <a:rPr lang="en-GB" sz="2400" b="1" i="1" dirty="0">
                <a:solidFill>
                  <a:prstClr val="black"/>
                </a:solidFill>
                <a:ea typeface="Arial" pitchFamily="-107" charset="0"/>
                <a:cs typeface="Arial"/>
              </a:rPr>
              <a:t>; </a:t>
            </a:r>
            <a:r>
              <a:rPr lang="en-GB" sz="2400" b="1" i="1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Myb</a:t>
            </a:r>
            <a:r>
              <a:rPr lang="en-GB" sz="2400" b="1" i="1" baseline="30000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flox</a:t>
            </a:r>
            <a:r>
              <a:rPr lang="en-GB" sz="2400" b="1" i="1" baseline="30000" dirty="0">
                <a:solidFill>
                  <a:prstClr val="black"/>
                </a:solidFill>
                <a:ea typeface="Arial" pitchFamily="-107" charset="0"/>
                <a:cs typeface="Arial"/>
              </a:rPr>
              <a:t>/</a:t>
            </a:r>
            <a:r>
              <a:rPr lang="en-GB" sz="2400" b="1" i="1" baseline="30000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flox</a:t>
            </a:r>
            <a:endParaRPr lang="fr-FR" sz="2400" b="1" dirty="0">
              <a:solidFill>
                <a:prstClr val="black"/>
              </a:solidFill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71462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revised S9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r="17344" b="88981"/>
          <a:stretch/>
        </p:blipFill>
        <p:spPr>
          <a:xfrm>
            <a:off x="821597" y="1140301"/>
            <a:ext cx="8072008" cy="1803997"/>
          </a:xfrm>
          <a:prstGeom prst="rect">
            <a:avLst/>
          </a:prstGeom>
        </p:spPr>
      </p:pic>
      <p:pic>
        <p:nvPicPr>
          <p:cNvPr id="5" name="Picture 4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944" y="3179101"/>
            <a:ext cx="1727052" cy="165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6580" y="3177513"/>
            <a:ext cx="1727200" cy="165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3670" y="3179101"/>
            <a:ext cx="1727200" cy="1655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" name="Straight Arrow Connector 7"/>
          <p:cNvCxnSpPr/>
          <p:nvPr/>
        </p:nvCxnSpPr>
        <p:spPr>
          <a:xfrm>
            <a:off x="6070085" y="4769568"/>
            <a:ext cx="339965" cy="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H="1" flipV="1">
            <a:off x="6070085" y="4387241"/>
            <a:ext cx="2191" cy="39025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extBox 39"/>
          <p:cNvSpPr txBox="1">
            <a:spLocks noChangeArrowheads="1"/>
          </p:cNvSpPr>
          <p:nvPr/>
        </p:nvSpPr>
        <p:spPr bwMode="auto">
          <a:xfrm rot="16200000">
            <a:off x="5489932" y="4356260"/>
            <a:ext cx="679293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en-US" sz="1200" dirty="0">
                <a:solidFill>
                  <a:prstClr val="black"/>
                </a:solidFill>
                <a:latin typeface="Arial" charset="0"/>
              </a:rPr>
              <a:t>SSC</a:t>
            </a:r>
          </a:p>
        </p:txBody>
      </p:sp>
      <p:sp>
        <p:nvSpPr>
          <p:cNvPr id="13" name="TextBox 36"/>
          <p:cNvSpPr txBox="1">
            <a:spLocks noChangeArrowheads="1"/>
          </p:cNvSpPr>
          <p:nvPr/>
        </p:nvSpPr>
        <p:spPr bwMode="auto">
          <a:xfrm>
            <a:off x="5941174" y="4832116"/>
            <a:ext cx="1249362" cy="2778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en-US" sz="1200">
                <a:solidFill>
                  <a:prstClr val="black"/>
                </a:solidFill>
                <a:latin typeface="Arial" charset="0"/>
              </a:rPr>
              <a:t>CD115</a:t>
            </a:r>
          </a:p>
        </p:txBody>
      </p:sp>
      <p:cxnSp>
        <p:nvCxnSpPr>
          <p:cNvPr id="14" name="Straight Arrow Connector 13"/>
          <p:cNvCxnSpPr/>
          <p:nvPr/>
        </p:nvCxnSpPr>
        <p:spPr>
          <a:xfrm>
            <a:off x="1264872" y="2830409"/>
            <a:ext cx="0" cy="34974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>
            <a:off x="3656758" y="2830409"/>
            <a:ext cx="0" cy="34974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>
            <a:off x="6786037" y="2830409"/>
            <a:ext cx="0" cy="34974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ZoneTexte 3"/>
          <p:cNvSpPr txBox="1"/>
          <p:nvPr/>
        </p:nvSpPr>
        <p:spPr>
          <a:xfrm>
            <a:off x="0" y="4710"/>
            <a:ext cx="990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fr-FR" sz="2400" b="1" dirty="0">
                <a:solidFill>
                  <a:prstClr val="black"/>
                </a:solidFill>
                <a:cs typeface="Arial"/>
              </a:rPr>
              <a:t>D</a:t>
            </a:r>
            <a:r>
              <a:rPr lang="en-US" sz="2400" b="1" dirty="0" err="1">
                <a:solidFill>
                  <a:prstClr val="black"/>
                </a:solidFill>
                <a:cs typeface="Arial"/>
              </a:rPr>
              <a:t>élétion</a:t>
            </a:r>
            <a:r>
              <a:rPr lang="en-US" sz="2400" b="1" dirty="0">
                <a:solidFill>
                  <a:prstClr val="black"/>
                </a:solidFill>
                <a:cs typeface="Arial"/>
              </a:rPr>
              <a:t> </a:t>
            </a:r>
            <a:r>
              <a:rPr lang="fr-FR" sz="2400" b="1" dirty="0">
                <a:solidFill>
                  <a:prstClr val="black"/>
                </a:solidFill>
                <a:cs typeface="Arial"/>
              </a:rPr>
              <a:t>conditionnelle de </a:t>
            </a:r>
            <a:r>
              <a:rPr lang="fr-FR" sz="2400" b="1" i="1" dirty="0" err="1">
                <a:solidFill>
                  <a:prstClr val="black"/>
                </a:solidFill>
                <a:cs typeface="Arial"/>
              </a:rPr>
              <a:t>Myb</a:t>
            </a:r>
            <a:r>
              <a:rPr lang="fr-FR" sz="2400" b="1" dirty="0">
                <a:solidFill>
                  <a:prstClr val="black"/>
                </a:solidFill>
                <a:cs typeface="Arial"/>
              </a:rPr>
              <a:t> dans les souris adultes </a:t>
            </a:r>
            <a:r>
              <a:rPr lang="en-GB" sz="2400" b="1" i="1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MxCre</a:t>
            </a:r>
            <a:r>
              <a:rPr lang="en-GB" sz="2400" b="1" i="1" dirty="0">
                <a:solidFill>
                  <a:prstClr val="black"/>
                </a:solidFill>
                <a:ea typeface="Arial" pitchFamily="-107" charset="0"/>
                <a:cs typeface="Arial"/>
              </a:rPr>
              <a:t>; </a:t>
            </a:r>
            <a:r>
              <a:rPr lang="en-GB" sz="2400" b="1" i="1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Myb</a:t>
            </a:r>
            <a:r>
              <a:rPr lang="en-GB" sz="2400" b="1" i="1" baseline="30000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flox</a:t>
            </a:r>
            <a:r>
              <a:rPr lang="en-GB" sz="2400" b="1" i="1" baseline="30000" dirty="0">
                <a:solidFill>
                  <a:prstClr val="black"/>
                </a:solidFill>
                <a:ea typeface="Arial" pitchFamily="-107" charset="0"/>
                <a:cs typeface="Arial"/>
              </a:rPr>
              <a:t>/</a:t>
            </a:r>
            <a:r>
              <a:rPr lang="en-GB" sz="2400" b="1" i="1" baseline="30000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flox</a:t>
            </a:r>
            <a:endParaRPr lang="fr-FR" sz="2400" b="1" dirty="0">
              <a:solidFill>
                <a:prstClr val="black"/>
              </a:solidFill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267312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Rounded Rectangle 322"/>
          <p:cNvSpPr/>
          <p:nvPr/>
        </p:nvSpPr>
        <p:spPr>
          <a:xfrm>
            <a:off x="6110983" y="735907"/>
            <a:ext cx="1479684" cy="6036236"/>
          </a:xfrm>
          <a:prstGeom prst="roundRect">
            <a:avLst/>
          </a:prstGeom>
          <a:gradFill>
            <a:gsLst>
              <a:gs pos="0">
                <a:srgbClr val="FF7E79"/>
              </a:gs>
              <a:gs pos="50000">
                <a:srgbClr val="FF5452"/>
              </a:gs>
              <a:gs pos="100000">
                <a:srgbClr val="FF0000"/>
              </a:gs>
            </a:gsLst>
          </a:gra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" name="Group 24"/>
          <p:cNvGrpSpPr>
            <a:grpSpLocks noChangeAspect="1"/>
          </p:cNvGrpSpPr>
          <p:nvPr/>
        </p:nvGrpSpPr>
        <p:grpSpPr bwMode="auto">
          <a:xfrm rot="16200000">
            <a:off x="6417210" y="3062905"/>
            <a:ext cx="540000" cy="672985"/>
            <a:chOff x="519" y="795"/>
            <a:chExt cx="670" cy="835"/>
          </a:xfrm>
        </p:grpSpPr>
        <p:sp>
          <p:nvSpPr>
            <p:cNvPr id="311" name="Freeform 25"/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145 w 368"/>
                <a:gd name="T1" fmla="*/ 293 h 433"/>
                <a:gd name="T2" fmla="*/ 25 w 368"/>
                <a:gd name="T3" fmla="*/ 877 h 433"/>
                <a:gd name="T4" fmla="*/ 161 w 368"/>
                <a:gd name="T5" fmla="*/ 1377 h 433"/>
                <a:gd name="T6" fmla="*/ 648 w 368"/>
                <a:gd name="T7" fmla="*/ 1566 h 433"/>
                <a:gd name="T8" fmla="*/ 1003 w 368"/>
                <a:gd name="T9" fmla="*/ 1257 h 433"/>
                <a:gd name="T10" fmla="*/ 1160 w 368"/>
                <a:gd name="T11" fmla="*/ 870 h 433"/>
                <a:gd name="T12" fmla="*/ 1023 w 368"/>
                <a:gd name="T13" fmla="*/ 280 h 433"/>
                <a:gd name="T14" fmla="*/ 145 w 368"/>
                <a:gd name="T15" fmla="*/ 293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2" name="Freeform 26"/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719 w 239"/>
                <a:gd name="T1" fmla="*/ 52 h 329"/>
                <a:gd name="T2" fmla="*/ 765 w 239"/>
                <a:gd name="T3" fmla="*/ 249 h 329"/>
                <a:gd name="T4" fmla="*/ 777 w 239"/>
                <a:gd name="T5" fmla="*/ 454 h 329"/>
                <a:gd name="T6" fmla="*/ 640 w 239"/>
                <a:gd name="T7" fmla="*/ 842 h 329"/>
                <a:gd name="T8" fmla="*/ 417 w 239"/>
                <a:gd name="T9" fmla="*/ 1170 h 329"/>
                <a:gd name="T10" fmla="*/ 223 w 239"/>
                <a:gd name="T11" fmla="*/ 1214 h 329"/>
                <a:gd name="T12" fmla="*/ 129 w 239"/>
                <a:gd name="T13" fmla="*/ 1214 h 329"/>
                <a:gd name="T14" fmla="*/ 0 w 239"/>
                <a:gd name="T15" fmla="*/ 1177 h 329"/>
                <a:gd name="T16" fmla="*/ 207 w 239"/>
                <a:gd name="T17" fmla="*/ 1154 h 329"/>
                <a:gd name="T18" fmla="*/ 417 w 239"/>
                <a:gd name="T19" fmla="*/ 1046 h 329"/>
                <a:gd name="T20" fmla="*/ 489 w 239"/>
                <a:gd name="T21" fmla="*/ 805 h 329"/>
                <a:gd name="T22" fmla="*/ 611 w 239"/>
                <a:gd name="T23" fmla="*/ 685 h 329"/>
                <a:gd name="T24" fmla="*/ 725 w 239"/>
                <a:gd name="T25" fmla="*/ 336 h 329"/>
                <a:gd name="T26" fmla="*/ 627 w 239"/>
                <a:gd name="T27" fmla="*/ 0 h 329"/>
                <a:gd name="T28" fmla="*/ 707 w 239"/>
                <a:gd name="T29" fmla="*/ 52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3" name="Freeform 27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4" name="Freeform 28"/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279 w 85"/>
                <a:gd name="T1" fmla="*/ 0 h 170"/>
                <a:gd name="T2" fmla="*/ 56 w 85"/>
                <a:gd name="T3" fmla="*/ 220 h 170"/>
                <a:gd name="T4" fmla="*/ 62 w 85"/>
                <a:gd name="T5" fmla="*/ 633 h 170"/>
                <a:gd name="T6" fmla="*/ 56 w 85"/>
                <a:gd name="T7" fmla="*/ 369 h 170"/>
                <a:gd name="T8" fmla="*/ 109 w 85"/>
                <a:gd name="T9" fmla="*/ 220 h 170"/>
                <a:gd name="T10" fmla="*/ 178 w 85"/>
                <a:gd name="T11" fmla="*/ 100 h 170"/>
                <a:gd name="T12" fmla="*/ 270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5" name="Freeform 29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6" name="Freeform 30"/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725 h 226"/>
                <a:gd name="T2" fmla="*/ 279 w 193"/>
                <a:gd name="T3" fmla="*/ 777 h 226"/>
                <a:gd name="T4" fmla="*/ 359 w 193"/>
                <a:gd name="T5" fmla="*/ 496 h 226"/>
                <a:gd name="T6" fmla="*/ 421 w 193"/>
                <a:gd name="T7" fmla="*/ 380 h 226"/>
                <a:gd name="T8" fmla="*/ 542 w 193"/>
                <a:gd name="T9" fmla="*/ 293 h 226"/>
                <a:gd name="T10" fmla="*/ 546 w 193"/>
                <a:gd name="T11" fmla="*/ 0 h 226"/>
                <a:gd name="T12" fmla="*/ 497 w 193"/>
                <a:gd name="T13" fmla="*/ 264 h 226"/>
                <a:gd name="T14" fmla="*/ 296 w 193"/>
                <a:gd name="T15" fmla="*/ 392 h 226"/>
                <a:gd name="T16" fmla="*/ 145 w 193"/>
                <a:gd name="T17" fmla="*/ 770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7" name="Freeform 31"/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230 w 70"/>
                <a:gd name="T1" fmla="*/ 0 h 91"/>
                <a:gd name="T2" fmla="*/ 9 w 70"/>
                <a:gd name="T3" fmla="*/ 337 h 91"/>
                <a:gd name="T4" fmla="*/ 40 w 70"/>
                <a:gd name="T5" fmla="*/ 229 h 91"/>
                <a:gd name="T6" fmla="*/ 96 w 70"/>
                <a:gd name="T7" fmla="*/ 133 h 91"/>
                <a:gd name="T8" fmla="*/ 203 w 70"/>
                <a:gd name="T9" fmla="*/ 19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8" name="Oval 32"/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9" name="Oval 33"/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0" name="Freeform 34"/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149 w 368"/>
                <a:gd name="T1" fmla="*/ 292 h 432"/>
                <a:gd name="T2" fmla="*/ 27 w 368"/>
                <a:gd name="T3" fmla="*/ 876 h 432"/>
                <a:gd name="T4" fmla="*/ 165 w 368"/>
                <a:gd name="T5" fmla="*/ 1378 h 432"/>
                <a:gd name="T6" fmla="*/ 654 w 368"/>
                <a:gd name="T7" fmla="*/ 1570 h 432"/>
                <a:gd name="T8" fmla="*/ 1006 w 368"/>
                <a:gd name="T9" fmla="*/ 1261 h 432"/>
                <a:gd name="T10" fmla="*/ 1164 w 368"/>
                <a:gd name="T11" fmla="*/ 873 h 432"/>
                <a:gd name="T12" fmla="*/ 1026 w 368"/>
                <a:gd name="T13" fmla="*/ 280 h 432"/>
                <a:gd name="T14" fmla="*/ 149 w 368"/>
                <a:gd name="T15" fmla="*/ 292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8" name="Group 24"/>
          <p:cNvGrpSpPr>
            <a:grpSpLocks noChangeAspect="1"/>
          </p:cNvGrpSpPr>
          <p:nvPr/>
        </p:nvGrpSpPr>
        <p:grpSpPr bwMode="auto">
          <a:xfrm rot="16200000">
            <a:off x="6730453" y="3062905"/>
            <a:ext cx="540000" cy="672985"/>
            <a:chOff x="519" y="795"/>
            <a:chExt cx="670" cy="835"/>
          </a:xfrm>
        </p:grpSpPr>
        <p:sp>
          <p:nvSpPr>
            <p:cNvPr id="273" name="Freeform 25"/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145 w 368"/>
                <a:gd name="T1" fmla="*/ 293 h 433"/>
                <a:gd name="T2" fmla="*/ 25 w 368"/>
                <a:gd name="T3" fmla="*/ 877 h 433"/>
                <a:gd name="T4" fmla="*/ 161 w 368"/>
                <a:gd name="T5" fmla="*/ 1377 h 433"/>
                <a:gd name="T6" fmla="*/ 648 w 368"/>
                <a:gd name="T7" fmla="*/ 1566 h 433"/>
                <a:gd name="T8" fmla="*/ 1003 w 368"/>
                <a:gd name="T9" fmla="*/ 1257 h 433"/>
                <a:gd name="T10" fmla="*/ 1160 w 368"/>
                <a:gd name="T11" fmla="*/ 870 h 433"/>
                <a:gd name="T12" fmla="*/ 1023 w 368"/>
                <a:gd name="T13" fmla="*/ 280 h 433"/>
                <a:gd name="T14" fmla="*/ 145 w 368"/>
                <a:gd name="T15" fmla="*/ 293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4" name="Freeform 26"/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719 w 239"/>
                <a:gd name="T1" fmla="*/ 52 h 329"/>
                <a:gd name="T2" fmla="*/ 765 w 239"/>
                <a:gd name="T3" fmla="*/ 249 h 329"/>
                <a:gd name="T4" fmla="*/ 777 w 239"/>
                <a:gd name="T5" fmla="*/ 454 h 329"/>
                <a:gd name="T6" fmla="*/ 640 w 239"/>
                <a:gd name="T7" fmla="*/ 842 h 329"/>
                <a:gd name="T8" fmla="*/ 417 w 239"/>
                <a:gd name="T9" fmla="*/ 1170 h 329"/>
                <a:gd name="T10" fmla="*/ 223 w 239"/>
                <a:gd name="T11" fmla="*/ 1214 h 329"/>
                <a:gd name="T12" fmla="*/ 129 w 239"/>
                <a:gd name="T13" fmla="*/ 1214 h 329"/>
                <a:gd name="T14" fmla="*/ 0 w 239"/>
                <a:gd name="T15" fmla="*/ 1177 h 329"/>
                <a:gd name="T16" fmla="*/ 207 w 239"/>
                <a:gd name="T17" fmla="*/ 1154 h 329"/>
                <a:gd name="T18" fmla="*/ 417 w 239"/>
                <a:gd name="T19" fmla="*/ 1046 h 329"/>
                <a:gd name="T20" fmla="*/ 489 w 239"/>
                <a:gd name="T21" fmla="*/ 805 h 329"/>
                <a:gd name="T22" fmla="*/ 611 w 239"/>
                <a:gd name="T23" fmla="*/ 685 h 329"/>
                <a:gd name="T24" fmla="*/ 725 w 239"/>
                <a:gd name="T25" fmla="*/ 336 h 329"/>
                <a:gd name="T26" fmla="*/ 627 w 239"/>
                <a:gd name="T27" fmla="*/ 0 h 329"/>
                <a:gd name="T28" fmla="*/ 707 w 239"/>
                <a:gd name="T29" fmla="*/ 52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5" name="Freeform 27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6" name="Freeform 28"/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279 w 85"/>
                <a:gd name="T1" fmla="*/ 0 h 170"/>
                <a:gd name="T2" fmla="*/ 56 w 85"/>
                <a:gd name="T3" fmla="*/ 220 h 170"/>
                <a:gd name="T4" fmla="*/ 62 w 85"/>
                <a:gd name="T5" fmla="*/ 633 h 170"/>
                <a:gd name="T6" fmla="*/ 56 w 85"/>
                <a:gd name="T7" fmla="*/ 369 h 170"/>
                <a:gd name="T8" fmla="*/ 109 w 85"/>
                <a:gd name="T9" fmla="*/ 220 h 170"/>
                <a:gd name="T10" fmla="*/ 178 w 85"/>
                <a:gd name="T11" fmla="*/ 100 h 170"/>
                <a:gd name="T12" fmla="*/ 270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7" name="Freeform 29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8" name="Freeform 30"/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725 h 226"/>
                <a:gd name="T2" fmla="*/ 279 w 193"/>
                <a:gd name="T3" fmla="*/ 777 h 226"/>
                <a:gd name="T4" fmla="*/ 359 w 193"/>
                <a:gd name="T5" fmla="*/ 496 h 226"/>
                <a:gd name="T6" fmla="*/ 421 w 193"/>
                <a:gd name="T7" fmla="*/ 380 h 226"/>
                <a:gd name="T8" fmla="*/ 542 w 193"/>
                <a:gd name="T9" fmla="*/ 293 h 226"/>
                <a:gd name="T10" fmla="*/ 546 w 193"/>
                <a:gd name="T11" fmla="*/ 0 h 226"/>
                <a:gd name="T12" fmla="*/ 497 w 193"/>
                <a:gd name="T13" fmla="*/ 264 h 226"/>
                <a:gd name="T14" fmla="*/ 296 w 193"/>
                <a:gd name="T15" fmla="*/ 392 h 226"/>
                <a:gd name="T16" fmla="*/ 145 w 193"/>
                <a:gd name="T17" fmla="*/ 770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9" name="Freeform 31"/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230 w 70"/>
                <a:gd name="T1" fmla="*/ 0 h 91"/>
                <a:gd name="T2" fmla="*/ 9 w 70"/>
                <a:gd name="T3" fmla="*/ 337 h 91"/>
                <a:gd name="T4" fmla="*/ 40 w 70"/>
                <a:gd name="T5" fmla="*/ 229 h 91"/>
                <a:gd name="T6" fmla="*/ 96 w 70"/>
                <a:gd name="T7" fmla="*/ 133 h 91"/>
                <a:gd name="T8" fmla="*/ 203 w 70"/>
                <a:gd name="T9" fmla="*/ 19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0" name="Oval 32"/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1" name="Oval 33"/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2" name="Freeform 34"/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149 w 368"/>
                <a:gd name="T1" fmla="*/ 292 h 432"/>
                <a:gd name="T2" fmla="*/ 27 w 368"/>
                <a:gd name="T3" fmla="*/ 876 h 432"/>
                <a:gd name="T4" fmla="*/ 165 w 368"/>
                <a:gd name="T5" fmla="*/ 1378 h 432"/>
                <a:gd name="T6" fmla="*/ 654 w 368"/>
                <a:gd name="T7" fmla="*/ 1570 h 432"/>
                <a:gd name="T8" fmla="*/ 1006 w 368"/>
                <a:gd name="T9" fmla="*/ 1261 h 432"/>
                <a:gd name="T10" fmla="*/ 1164 w 368"/>
                <a:gd name="T11" fmla="*/ 873 h 432"/>
                <a:gd name="T12" fmla="*/ 1026 w 368"/>
                <a:gd name="T13" fmla="*/ 280 h 432"/>
                <a:gd name="T14" fmla="*/ 149 w 368"/>
                <a:gd name="T15" fmla="*/ 292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1" name="Group 3"/>
          <p:cNvGrpSpPr>
            <a:grpSpLocks noChangeAspect="1"/>
          </p:cNvGrpSpPr>
          <p:nvPr/>
        </p:nvGrpSpPr>
        <p:grpSpPr bwMode="auto">
          <a:xfrm>
            <a:off x="6208409" y="2226398"/>
            <a:ext cx="943481" cy="924426"/>
            <a:chOff x="2519" y="1135"/>
            <a:chExt cx="2426" cy="2377"/>
          </a:xfrm>
        </p:grpSpPr>
        <p:sp>
          <p:nvSpPr>
            <p:cNvPr id="206" name="Freeform 4"/>
            <p:cNvSpPr>
              <a:spLocks noChangeAspect="1"/>
            </p:cNvSpPr>
            <p:nvPr/>
          </p:nvSpPr>
          <p:spPr bwMode="auto">
            <a:xfrm>
              <a:off x="2519" y="1135"/>
              <a:ext cx="2426" cy="2377"/>
            </a:xfrm>
            <a:custGeom>
              <a:avLst/>
              <a:gdLst>
                <a:gd name="T0" fmla="*/ 1389 w 1696"/>
                <a:gd name="T1" fmla="*/ 358 h 1662"/>
                <a:gd name="T2" fmla="*/ 1436 w 1696"/>
                <a:gd name="T3" fmla="*/ 955 h 1662"/>
                <a:gd name="T4" fmla="*/ 1335 w 1696"/>
                <a:gd name="T5" fmla="*/ 639 h 1662"/>
                <a:gd name="T6" fmla="*/ 1257 w 1696"/>
                <a:gd name="T7" fmla="*/ 483 h 1662"/>
                <a:gd name="T8" fmla="*/ 1257 w 1696"/>
                <a:gd name="T9" fmla="*/ 1050 h 1662"/>
                <a:gd name="T10" fmla="*/ 1087 w 1696"/>
                <a:gd name="T11" fmla="*/ 874 h 1662"/>
                <a:gd name="T12" fmla="*/ 973 w 1696"/>
                <a:gd name="T13" fmla="*/ 1278 h 1662"/>
                <a:gd name="T14" fmla="*/ 452 w 1696"/>
                <a:gd name="T15" fmla="*/ 1232 h 1662"/>
                <a:gd name="T16" fmla="*/ 310 w 1696"/>
                <a:gd name="T17" fmla="*/ 1185 h 1662"/>
                <a:gd name="T18" fmla="*/ 692 w 1696"/>
                <a:gd name="T19" fmla="*/ 1543 h 1662"/>
                <a:gd name="T20" fmla="*/ 745 w 1696"/>
                <a:gd name="T21" fmla="*/ 1724 h 1662"/>
                <a:gd name="T22" fmla="*/ 496 w 1696"/>
                <a:gd name="T23" fmla="*/ 1734 h 1662"/>
                <a:gd name="T24" fmla="*/ 720 w 1696"/>
                <a:gd name="T25" fmla="*/ 1801 h 1662"/>
                <a:gd name="T26" fmla="*/ 911 w 1696"/>
                <a:gd name="T27" fmla="*/ 1904 h 1662"/>
                <a:gd name="T28" fmla="*/ 944 w 1696"/>
                <a:gd name="T29" fmla="*/ 2145 h 1662"/>
                <a:gd name="T30" fmla="*/ 1007 w 1696"/>
                <a:gd name="T31" fmla="*/ 2239 h 1662"/>
                <a:gd name="T32" fmla="*/ 1016 w 1696"/>
                <a:gd name="T33" fmla="*/ 2343 h 1662"/>
                <a:gd name="T34" fmla="*/ 700 w 1696"/>
                <a:gd name="T35" fmla="*/ 2761 h 1662"/>
                <a:gd name="T36" fmla="*/ 1054 w 1696"/>
                <a:gd name="T37" fmla="*/ 2493 h 1662"/>
                <a:gd name="T38" fmla="*/ 1381 w 1696"/>
                <a:gd name="T39" fmla="*/ 2300 h 1662"/>
                <a:gd name="T40" fmla="*/ 1526 w 1696"/>
                <a:gd name="T41" fmla="*/ 2300 h 1662"/>
                <a:gd name="T42" fmla="*/ 1633 w 1696"/>
                <a:gd name="T43" fmla="*/ 2292 h 1662"/>
                <a:gd name="T44" fmla="*/ 1767 w 1696"/>
                <a:gd name="T45" fmla="*/ 2247 h 1662"/>
                <a:gd name="T46" fmla="*/ 2132 w 1696"/>
                <a:gd name="T47" fmla="*/ 3254 h 1662"/>
                <a:gd name="T48" fmla="*/ 2125 w 1696"/>
                <a:gd name="T49" fmla="*/ 2497 h 1662"/>
                <a:gd name="T50" fmla="*/ 2158 w 1696"/>
                <a:gd name="T51" fmla="*/ 2109 h 1662"/>
                <a:gd name="T52" fmla="*/ 2342 w 1696"/>
                <a:gd name="T53" fmla="*/ 2226 h 1662"/>
                <a:gd name="T54" fmla="*/ 2211 w 1696"/>
                <a:gd name="T55" fmla="*/ 1956 h 1662"/>
                <a:gd name="T56" fmla="*/ 2824 w 1696"/>
                <a:gd name="T57" fmla="*/ 1794 h 1662"/>
                <a:gd name="T58" fmla="*/ 3426 w 1696"/>
                <a:gd name="T59" fmla="*/ 1956 h 1662"/>
                <a:gd name="T60" fmla="*/ 2955 w 1696"/>
                <a:gd name="T61" fmla="*/ 1656 h 1662"/>
                <a:gd name="T62" fmla="*/ 2700 w 1696"/>
                <a:gd name="T63" fmla="*/ 1617 h 1662"/>
                <a:gd name="T64" fmla="*/ 2650 w 1696"/>
                <a:gd name="T65" fmla="*/ 1403 h 1662"/>
                <a:gd name="T66" fmla="*/ 2305 w 1696"/>
                <a:gd name="T67" fmla="*/ 1383 h 1662"/>
                <a:gd name="T68" fmla="*/ 2758 w 1696"/>
                <a:gd name="T69" fmla="*/ 970 h 1662"/>
                <a:gd name="T70" fmla="*/ 2476 w 1696"/>
                <a:gd name="T71" fmla="*/ 1156 h 1662"/>
                <a:gd name="T72" fmla="*/ 2185 w 1696"/>
                <a:gd name="T73" fmla="*/ 1228 h 1662"/>
                <a:gd name="T74" fmla="*/ 2679 w 1696"/>
                <a:gd name="T75" fmla="*/ 619 h 1662"/>
                <a:gd name="T76" fmla="*/ 2535 w 1696"/>
                <a:gd name="T77" fmla="*/ 548 h 1662"/>
                <a:gd name="T78" fmla="*/ 2024 w 1696"/>
                <a:gd name="T79" fmla="*/ 1045 h 1662"/>
                <a:gd name="T80" fmla="*/ 2001 w 1696"/>
                <a:gd name="T81" fmla="*/ 864 h 1662"/>
                <a:gd name="T82" fmla="*/ 1615 w 1696"/>
                <a:gd name="T83" fmla="*/ 756 h 1662"/>
                <a:gd name="T84" fmla="*/ 1627 w 1696"/>
                <a:gd name="T85" fmla="*/ 34 h 166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696" h="1662">
                  <a:moveTo>
                    <a:pt x="800" y="17"/>
                  </a:moveTo>
                  <a:cubicBezTo>
                    <a:pt x="784" y="0"/>
                    <a:pt x="667" y="38"/>
                    <a:pt x="683" y="176"/>
                  </a:cubicBezTo>
                  <a:cubicBezTo>
                    <a:pt x="699" y="313"/>
                    <a:pt x="731" y="285"/>
                    <a:pt x="732" y="371"/>
                  </a:cubicBezTo>
                  <a:cubicBezTo>
                    <a:pt x="732" y="458"/>
                    <a:pt x="733" y="468"/>
                    <a:pt x="706" y="470"/>
                  </a:cubicBezTo>
                  <a:cubicBezTo>
                    <a:pt x="679" y="471"/>
                    <a:pt x="669" y="414"/>
                    <a:pt x="672" y="383"/>
                  </a:cubicBezTo>
                  <a:cubicBezTo>
                    <a:pt x="675" y="352"/>
                    <a:pt x="666" y="328"/>
                    <a:pt x="656" y="314"/>
                  </a:cubicBezTo>
                  <a:cubicBezTo>
                    <a:pt x="646" y="301"/>
                    <a:pt x="644" y="281"/>
                    <a:pt x="649" y="264"/>
                  </a:cubicBezTo>
                  <a:cubicBezTo>
                    <a:pt x="655" y="247"/>
                    <a:pt x="646" y="213"/>
                    <a:pt x="618" y="238"/>
                  </a:cubicBezTo>
                  <a:cubicBezTo>
                    <a:pt x="590" y="263"/>
                    <a:pt x="592" y="323"/>
                    <a:pt x="614" y="360"/>
                  </a:cubicBezTo>
                  <a:cubicBezTo>
                    <a:pt x="637" y="397"/>
                    <a:pt x="679" y="476"/>
                    <a:pt x="618" y="516"/>
                  </a:cubicBezTo>
                  <a:cubicBezTo>
                    <a:pt x="593" y="531"/>
                    <a:pt x="581" y="503"/>
                    <a:pt x="570" y="474"/>
                  </a:cubicBezTo>
                  <a:cubicBezTo>
                    <a:pt x="560" y="449"/>
                    <a:pt x="551" y="424"/>
                    <a:pt x="534" y="430"/>
                  </a:cubicBezTo>
                  <a:cubicBezTo>
                    <a:pt x="498" y="441"/>
                    <a:pt x="553" y="555"/>
                    <a:pt x="522" y="578"/>
                  </a:cubicBezTo>
                  <a:cubicBezTo>
                    <a:pt x="492" y="601"/>
                    <a:pt x="493" y="607"/>
                    <a:pt x="478" y="628"/>
                  </a:cubicBezTo>
                  <a:cubicBezTo>
                    <a:pt x="463" y="650"/>
                    <a:pt x="447" y="653"/>
                    <a:pt x="429" y="674"/>
                  </a:cubicBezTo>
                  <a:cubicBezTo>
                    <a:pt x="411" y="694"/>
                    <a:pt x="279" y="728"/>
                    <a:pt x="222" y="606"/>
                  </a:cubicBezTo>
                  <a:cubicBezTo>
                    <a:pt x="165" y="484"/>
                    <a:pt x="158" y="321"/>
                    <a:pt x="79" y="341"/>
                  </a:cubicBezTo>
                  <a:cubicBezTo>
                    <a:pt x="0" y="361"/>
                    <a:pt x="115" y="557"/>
                    <a:pt x="152" y="583"/>
                  </a:cubicBezTo>
                  <a:cubicBezTo>
                    <a:pt x="189" y="609"/>
                    <a:pt x="191" y="614"/>
                    <a:pt x="203" y="651"/>
                  </a:cubicBezTo>
                  <a:cubicBezTo>
                    <a:pt x="215" y="688"/>
                    <a:pt x="278" y="745"/>
                    <a:pt x="340" y="759"/>
                  </a:cubicBezTo>
                  <a:cubicBezTo>
                    <a:pt x="402" y="773"/>
                    <a:pt x="424" y="788"/>
                    <a:pt x="419" y="823"/>
                  </a:cubicBezTo>
                  <a:cubicBezTo>
                    <a:pt x="414" y="858"/>
                    <a:pt x="386" y="860"/>
                    <a:pt x="366" y="848"/>
                  </a:cubicBezTo>
                  <a:cubicBezTo>
                    <a:pt x="346" y="836"/>
                    <a:pt x="302" y="846"/>
                    <a:pt x="282" y="837"/>
                  </a:cubicBezTo>
                  <a:cubicBezTo>
                    <a:pt x="262" y="828"/>
                    <a:pt x="244" y="835"/>
                    <a:pt x="244" y="853"/>
                  </a:cubicBezTo>
                  <a:cubicBezTo>
                    <a:pt x="244" y="871"/>
                    <a:pt x="270" y="875"/>
                    <a:pt x="292" y="877"/>
                  </a:cubicBezTo>
                  <a:cubicBezTo>
                    <a:pt x="314" y="879"/>
                    <a:pt x="340" y="878"/>
                    <a:pt x="354" y="886"/>
                  </a:cubicBezTo>
                  <a:cubicBezTo>
                    <a:pt x="368" y="894"/>
                    <a:pt x="389" y="899"/>
                    <a:pt x="405" y="895"/>
                  </a:cubicBezTo>
                  <a:cubicBezTo>
                    <a:pt x="421" y="891"/>
                    <a:pt x="431" y="880"/>
                    <a:pt x="448" y="936"/>
                  </a:cubicBezTo>
                  <a:cubicBezTo>
                    <a:pt x="465" y="992"/>
                    <a:pt x="467" y="997"/>
                    <a:pt x="476" y="1013"/>
                  </a:cubicBezTo>
                  <a:cubicBezTo>
                    <a:pt x="485" y="1029"/>
                    <a:pt x="486" y="1051"/>
                    <a:pt x="464" y="1055"/>
                  </a:cubicBezTo>
                  <a:cubicBezTo>
                    <a:pt x="442" y="1059"/>
                    <a:pt x="393" y="1087"/>
                    <a:pt x="405" y="1117"/>
                  </a:cubicBezTo>
                  <a:cubicBezTo>
                    <a:pt x="417" y="1147"/>
                    <a:pt x="474" y="1133"/>
                    <a:pt x="495" y="1101"/>
                  </a:cubicBezTo>
                  <a:cubicBezTo>
                    <a:pt x="516" y="1069"/>
                    <a:pt x="540" y="1057"/>
                    <a:pt x="554" y="1076"/>
                  </a:cubicBezTo>
                  <a:cubicBezTo>
                    <a:pt x="568" y="1095"/>
                    <a:pt x="534" y="1125"/>
                    <a:pt x="499" y="1152"/>
                  </a:cubicBezTo>
                  <a:cubicBezTo>
                    <a:pt x="464" y="1179"/>
                    <a:pt x="444" y="1202"/>
                    <a:pt x="416" y="1257"/>
                  </a:cubicBezTo>
                  <a:cubicBezTo>
                    <a:pt x="388" y="1312"/>
                    <a:pt x="373" y="1336"/>
                    <a:pt x="344" y="1358"/>
                  </a:cubicBezTo>
                  <a:cubicBezTo>
                    <a:pt x="315" y="1380"/>
                    <a:pt x="287" y="1450"/>
                    <a:pt x="344" y="1487"/>
                  </a:cubicBezTo>
                  <a:cubicBezTo>
                    <a:pt x="401" y="1524"/>
                    <a:pt x="463" y="1276"/>
                    <a:pt x="518" y="1226"/>
                  </a:cubicBezTo>
                  <a:cubicBezTo>
                    <a:pt x="573" y="1176"/>
                    <a:pt x="577" y="1179"/>
                    <a:pt x="602" y="1134"/>
                  </a:cubicBezTo>
                  <a:cubicBezTo>
                    <a:pt x="627" y="1089"/>
                    <a:pt x="662" y="1110"/>
                    <a:pt x="679" y="1131"/>
                  </a:cubicBezTo>
                  <a:cubicBezTo>
                    <a:pt x="696" y="1152"/>
                    <a:pt x="704" y="1167"/>
                    <a:pt x="722" y="1145"/>
                  </a:cubicBezTo>
                  <a:cubicBezTo>
                    <a:pt x="740" y="1123"/>
                    <a:pt x="741" y="1122"/>
                    <a:pt x="750" y="1131"/>
                  </a:cubicBezTo>
                  <a:cubicBezTo>
                    <a:pt x="759" y="1140"/>
                    <a:pt x="768" y="1144"/>
                    <a:pt x="780" y="1129"/>
                  </a:cubicBezTo>
                  <a:cubicBezTo>
                    <a:pt x="792" y="1114"/>
                    <a:pt x="800" y="1110"/>
                    <a:pt x="803" y="1127"/>
                  </a:cubicBezTo>
                  <a:cubicBezTo>
                    <a:pt x="806" y="1144"/>
                    <a:pt x="803" y="1212"/>
                    <a:pt x="822" y="1211"/>
                  </a:cubicBezTo>
                  <a:cubicBezTo>
                    <a:pt x="841" y="1210"/>
                    <a:pt x="829" y="1111"/>
                    <a:pt x="869" y="1105"/>
                  </a:cubicBezTo>
                  <a:cubicBezTo>
                    <a:pt x="909" y="1099"/>
                    <a:pt x="941" y="1113"/>
                    <a:pt x="966" y="1201"/>
                  </a:cubicBezTo>
                  <a:cubicBezTo>
                    <a:pt x="991" y="1289"/>
                    <a:pt x="990" y="1538"/>
                    <a:pt x="1048" y="1600"/>
                  </a:cubicBezTo>
                  <a:cubicBezTo>
                    <a:pt x="1106" y="1662"/>
                    <a:pt x="1207" y="1657"/>
                    <a:pt x="1136" y="1562"/>
                  </a:cubicBezTo>
                  <a:cubicBezTo>
                    <a:pt x="1065" y="1467"/>
                    <a:pt x="1072" y="1323"/>
                    <a:pt x="1045" y="1228"/>
                  </a:cubicBezTo>
                  <a:cubicBezTo>
                    <a:pt x="1018" y="1133"/>
                    <a:pt x="982" y="1096"/>
                    <a:pt x="1007" y="1072"/>
                  </a:cubicBezTo>
                  <a:cubicBezTo>
                    <a:pt x="1032" y="1048"/>
                    <a:pt x="1028" y="1024"/>
                    <a:pt x="1061" y="1037"/>
                  </a:cubicBezTo>
                  <a:cubicBezTo>
                    <a:pt x="1094" y="1050"/>
                    <a:pt x="1099" y="1051"/>
                    <a:pt x="1115" y="1075"/>
                  </a:cubicBezTo>
                  <a:cubicBezTo>
                    <a:pt x="1131" y="1099"/>
                    <a:pt x="1140" y="1106"/>
                    <a:pt x="1151" y="1095"/>
                  </a:cubicBezTo>
                  <a:cubicBezTo>
                    <a:pt x="1162" y="1084"/>
                    <a:pt x="1144" y="1060"/>
                    <a:pt x="1121" y="1035"/>
                  </a:cubicBezTo>
                  <a:cubicBezTo>
                    <a:pt x="1098" y="1010"/>
                    <a:pt x="1073" y="993"/>
                    <a:pt x="1087" y="962"/>
                  </a:cubicBezTo>
                  <a:cubicBezTo>
                    <a:pt x="1101" y="931"/>
                    <a:pt x="1105" y="890"/>
                    <a:pt x="1136" y="875"/>
                  </a:cubicBezTo>
                  <a:cubicBezTo>
                    <a:pt x="1167" y="860"/>
                    <a:pt x="1285" y="851"/>
                    <a:pt x="1388" y="882"/>
                  </a:cubicBezTo>
                  <a:cubicBezTo>
                    <a:pt x="1491" y="913"/>
                    <a:pt x="1537" y="922"/>
                    <a:pt x="1560" y="949"/>
                  </a:cubicBezTo>
                  <a:cubicBezTo>
                    <a:pt x="1583" y="976"/>
                    <a:pt x="1672" y="1007"/>
                    <a:pt x="1684" y="962"/>
                  </a:cubicBezTo>
                  <a:cubicBezTo>
                    <a:pt x="1696" y="917"/>
                    <a:pt x="1640" y="862"/>
                    <a:pt x="1588" y="856"/>
                  </a:cubicBezTo>
                  <a:cubicBezTo>
                    <a:pt x="1536" y="850"/>
                    <a:pt x="1497" y="811"/>
                    <a:pt x="1453" y="814"/>
                  </a:cubicBezTo>
                  <a:cubicBezTo>
                    <a:pt x="1430" y="816"/>
                    <a:pt x="1409" y="810"/>
                    <a:pt x="1388" y="805"/>
                  </a:cubicBezTo>
                  <a:cubicBezTo>
                    <a:pt x="1369" y="800"/>
                    <a:pt x="1349" y="795"/>
                    <a:pt x="1327" y="795"/>
                  </a:cubicBezTo>
                  <a:cubicBezTo>
                    <a:pt x="1281" y="796"/>
                    <a:pt x="1132" y="788"/>
                    <a:pt x="1132" y="760"/>
                  </a:cubicBezTo>
                  <a:cubicBezTo>
                    <a:pt x="1132" y="732"/>
                    <a:pt x="1310" y="730"/>
                    <a:pt x="1303" y="690"/>
                  </a:cubicBezTo>
                  <a:cubicBezTo>
                    <a:pt x="1299" y="671"/>
                    <a:pt x="1258" y="678"/>
                    <a:pt x="1217" y="686"/>
                  </a:cubicBezTo>
                  <a:cubicBezTo>
                    <a:pt x="1176" y="694"/>
                    <a:pt x="1134" y="702"/>
                    <a:pt x="1133" y="680"/>
                  </a:cubicBezTo>
                  <a:cubicBezTo>
                    <a:pt x="1130" y="638"/>
                    <a:pt x="1290" y="614"/>
                    <a:pt x="1328" y="554"/>
                  </a:cubicBezTo>
                  <a:cubicBezTo>
                    <a:pt x="1366" y="494"/>
                    <a:pt x="1372" y="489"/>
                    <a:pt x="1356" y="477"/>
                  </a:cubicBezTo>
                  <a:cubicBezTo>
                    <a:pt x="1340" y="465"/>
                    <a:pt x="1309" y="489"/>
                    <a:pt x="1292" y="515"/>
                  </a:cubicBezTo>
                  <a:cubicBezTo>
                    <a:pt x="1275" y="541"/>
                    <a:pt x="1242" y="561"/>
                    <a:pt x="1217" y="569"/>
                  </a:cubicBezTo>
                  <a:cubicBezTo>
                    <a:pt x="1192" y="577"/>
                    <a:pt x="1149" y="594"/>
                    <a:pt x="1135" y="604"/>
                  </a:cubicBezTo>
                  <a:cubicBezTo>
                    <a:pt x="1121" y="614"/>
                    <a:pt x="1091" y="637"/>
                    <a:pt x="1074" y="604"/>
                  </a:cubicBezTo>
                  <a:cubicBezTo>
                    <a:pt x="1057" y="571"/>
                    <a:pt x="1108" y="514"/>
                    <a:pt x="1174" y="456"/>
                  </a:cubicBezTo>
                  <a:cubicBezTo>
                    <a:pt x="1240" y="398"/>
                    <a:pt x="1283" y="344"/>
                    <a:pt x="1317" y="304"/>
                  </a:cubicBezTo>
                  <a:cubicBezTo>
                    <a:pt x="1351" y="264"/>
                    <a:pt x="1458" y="166"/>
                    <a:pt x="1409" y="130"/>
                  </a:cubicBezTo>
                  <a:cubicBezTo>
                    <a:pt x="1360" y="94"/>
                    <a:pt x="1276" y="228"/>
                    <a:pt x="1246" y="269"/>
                  </a:cubicBezTo>
                  <a:cubicBezTo>
                    <a:pt x="1216" y="310"/>
                    <a:pt x="1174" y="368"/>
                    <a:pt x="1142" y="388"/>
                  </a:cubicBezTo>
                  <a:cubicBezTo>
                    <a:pt x="1110" y="408"/>
                    <a:pt x="1016" y="533"/>
                    <a:pt x="995" y="514"/>
                  </a:cubicBezTo>
                  <a:cubicBezTo>
                    <a:pt x="974" y="495"/>
                    <a:pt x="1066" y="389"/>
                    <a:pt x="1040" y="369"/>
                  </a:cubicBezTo>
                  <a:cubicBezTo>
                    <a:pt x="1027" y="359"/>
                    <a:pt x="1007" y="392"/>
                    <a:pt x="984" y="425"/>
                  </a:cubicBezTo>
                  <a:cubicBezTo>
                    <a:pt x="962" y="456"/>
                    <a:pt x="936" y="488"/>
                    <a:pt x="910" y="480"/>
                  </a:cubicBezTo>
                  <a:cubicBezTo>
                    <a:pt x="857" y="464"/>
                    <a:pt x="827" y="455"/>
                    <a:pt x="794" y="372"/>
                  </a:cubicBezTo>
                  <a:cubicBezTo>
                    <a:pt x="761" y="289"/>
                    <a:pt x="706" y="210"/>
                    <a:pt x="741" y="156"/>
                  </a:cubicBezTo>
                  <a:cubicBezTo>
                    <a:pt x="776" y="102"/>
                    <a:pt x="836" y="54"/>
                    <a:pt x="800" y="17"/>
                  </a:cubicBezTo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2591" y="1151"/>
              <a:ext cx="2334" cy="2327"/>
            </a:xfrm>
            <a:custGeom>
              <a:avLst/>
              <a:gdLst>
                <a:gd name="T0" fmla="*/ 1383 w 1637"/>
                <a:gd name="T1" fmla="*/ 731 h 1632"/>
                <a:gd name="T2" fmla="*/ 1270 w 1637"/>
                <a:gd name="T3" fmla="*/ 730 h 1632"/>
                <a:gd name="T4" fmla="*/ 1145 w 1637"/>
                <a:gd name="T5" fmla="*/ 712 h 1632"/>
                <a:gd name="T6" fmla="*/ 960 w 1637"/>
                <a:gd name="T7" fmla="*/ 870 h 1632"/>
                <a:gd name="T8" fmla="*/ 749 w 1637"/>
                <a:gd name="T9" fmla="*/ 1357 h 1632"/>
                <a:gd name="T10" fmla="*/ 57 w 1637"/>
                <a:gd name="T11" fmla="*/ 667 h 1632"/>
                <a:gd name="T12" fmla="*/ 711 w 1637"/>
                <a:gd name="T13" fmla="*/ 1570 h 1632"/>
                <a:gd name="T14" fmla="*/ 438 w 1637"/>
                <a:gd name="T15" fmla="*/ 1667 h 1632"/>
                <a:gd name="T16" fmla="*/ 753 w 1637"/>
                <a:gd name="T17" fmla="*/ 1795 h 1632"/>
                <a:gd name="T18" fmla="*/ 727 w 1637"/>
                <a:gd name="T19" fmla="*/ 2190 h 1632"/>
                <a:gd name="T20" fmla="*/ 1027 w 1637"/>
                <a:gd name="T21" fmla="*/ 2186 h 1632"/>
                <a:gd name="T22" fmla="*/ 740 w 1637"/>
                <a:gd name="T23" fmla="*/ 2887 h 1632"/>
                <a:gd name="T24" fmla="*/ 1305 w 1637"/>
                <a:gd name="T25" fmla="*/ 2316 h 1632"/>
                <a:gd name="T26" fmla="*/ 1436 w 1637"/>
                <a:gd name="T27" fmla="*/ 2293 h 1632"/>
                <a:gd name="T28" fmla="*/ 1537 w 1637"/>
                <a:gd name="T29" fmla="*/ 2397 h 1632"/>
                <a:gd name="T30" fmla="*/ 1618 w 1637"/>
                <a:gd name="T31" fmla="*/ 2279 h 1632"/>
                <a:gd name="T32" fmla="*/ 2196 w 1637"/>
                <a:gd name="T33" fmla="*/ 3318 h 1632"/>
                <a:gd name="T34" fmla="*/ 2005 w 1637"/>
                <a:gd name="T35" fmla="*/ 2090 h 1632"/>
                <a:gd name="T36" fmla="*/ 2228 w 1637"/>
                <a:gd name="T37" fmla="*/ 2139 h 1632"/>
                <a:gd name="T38" fmla="*/ 2954 w 1637"/>
                <a:gd name="T39" fmla="*/ 1846 h 1632"/>
                <a:gd name="T40" fmla="*/ 2862 w 1637"/>
                <a:gd name="T41" fmla="*/ 1628 h 1632"/>
                <a:gd name="T42" fmla="*/ 2206 w 1637"/>
                <a:gd name="T43" fmla="*/ 1531 h 1632"/>
                <a:gd name="T44" fmla="*/ 2545 w 1637"/>
                <a:gd name="T45" fmla="*/ 1366 h 1632"/>
                <a:gd name="T46" fmla="*/ 2293 w 1637"/>
                <a:gd name="T47" fmla="*/ 1283 h 1632"/>
                <a:gd name="T48" fmla="*/ 2370 w 1637"/>
                <a:gd name="T49" fmla="*/ 1131 h 1632"/>
                <a:gd name="T50" fmla="*/ 2578 w 1637"/>
                <a:gd name="T51" fmla="*/ 600 h 1632"/>
                <a:gd name="T52" fmla="*/ 2219 w 1637"/>
                <a:gd name="T53" fmla="*/ 764 h 1632"/>
                <a:gd name="T54" fmla="*/ 2015 w 1637"/>
                <a:gd name="T55" fmla="*/ 796 h 1632"/>
                <a:gd name="T56" fmla="*/ 1748 w 1637"/>
                <a:gd name="T57" fmla="*/ 950 h 1632"/>
                <a:gd name="T58" fmla="*/ 1523 w 1637"/>
                <a:gd name="T59" fmla="*/ 14 h 1632"/>
                <a:gd name="T60" fmla="*/ 1838 w 1637"/>
                <a:gd name="T61" fmla="*/ 923 h 1632"/>
                <a:gd name="T62" fmla="*/ 1921 w 1637"/>
                <a:gd name="T63" fmla="*/ 965 h 1632"/>
                <a:gd name="T64" fmla="*/ 2434 w 1637"/>
                <a:gd name="T65" fmla="*/ 529 h 1632"/>
                <a:gd name="T66" fmla="*/ 2133 w 1637"/>
                <a:gd name="T67" fmla="*/ 1051 h 1632"/>
                <a:gd name="T68" fmla="*/ 2579 w 1637"/>
                <a:gd name="T69" fmla="*/ 970 h 1632"/>
                <a:gd name="T70" fmla="*/ 2206 w 1637"/>
                <a:gd name="T71" fmla="*/ 1333 h 1632"/>
                <a:gd name="T72" fmla="*/ 2544 w 1637"/>
                <a:gd name="T73" fmla="*/ 1383 h 1632"/>
                <a:gd name="T74" fmla="*/ 2296 w 1637"/>
                <a:gd name="T75" fmla="*/ 1574 h 1632"/>
                <a:gd name="T76" fmla="*/ 3259 w 1637"/>
                <a:gd name="T77" fmla="*/ 1789 h 1632"/>
                <a:gd name="T78" fmla="*/ 2287 w 1637"/>
                <a:gd name="T79" fmla="*/ 1734 h 1632"/>
                <a:gd name="T80" fmla="*/ 2219 w 1637"/>
                <a:gd name="T81" fmla="*/ 2210 h 1632"/>
                <a:gd name="T82" fmla="*/ 1956 w 1637"/>
                <a:gd name="T83" fmla="*/ 2301 h 1632"/>
                <a:gd name="T84" fmla="*/ 1866 w 1637"/>
                <a:gd name="T85" fmla="*/ 2420 h 1632"/>
                <a:gd name="T86" fmla="*/ 1570 w 1637"/>
                <a:gd name="T87" fmla="*/ 2435 h 1632"/>
                <a:gd name="T88" fmla="*/ 1480 w 1637"/>
                <a:gd name="T89" fmla="*/ 2271 h 1632"/>
                <a:gd name="T90" fmla="*/ 1333 w 1637"/>
                <a:gd name="T91" fmla="*/ 2324 h 1632"/>
                <a:gd name="T92" fmla="*/ 868 w 1637"/>
                <a:gd name="T93" fmla="*/ 2592 h 1632"/>
                <a:gd name="T94" fmla="*/ 915 w 1637"/>
                <a:gd name="T95" fmla="*/ 2324 h 1632"/>
                <a:gd name="T96" fmla="*/ 746 w 1637"/>
                <a:gd name="T97" fmla="*/ 2271 h 1632"/>
                <a:gd name="T98" fmla="*/ 813 w 1637"/>
                <a:gd name="T99" fmla="*/ 1881 h 1632"/>
                <a:gd name="T100" fmla="*/ 406 w 1637"/>
                <a:gd name="T101" fmla="*/ 1732 h 1632"/>
                <a:gd name="T102" fmla="*/ 754 w 1637"/>
                <a:gd name="T103" fmla="*/ 1653 h 1632"/>
                <a:gd name="T104" fmla="*/ 57 w 1637"/>
                <a:gd name="T105" fmla="*/ 931 h 1632"/>
                <a:gd name="T106" fmla="*/ 473 w 1637"/>
                <a:gd name="T107" fmla="*/ 1355 h 1632"/>
                <a:gd name="T108" fmla="*/ 984 w 1637"/>
                <a:gd name="T109" fmla="*/ 1094 h 1632"/>
                <a:gd name="T110" fmla="*/ 1126 w 1637"/>
                <a:gd name="T111" fmla="*/ 1039 h 1632"/>
                <a:gd name="T112" fmla="*/ 1216 w 1637"/>
                <a:gd name="T113" fmla="*/ 515 h 1632"/>
                <a:gd name="T114" fmla="*/ 1362 w 1637"/>
                <a:gd name="T115" fmla="*/ 931 h 1632"/>
                <a:gd name="T116" fmla="*/ 1439 w 1637"/>
                <a:gd name="T117" fmla="*/ 24 h 16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7" h="1632">
                  <a:moveTo>
                    <a:pt x="750" y="6"/>
                  </a:moveTo>
                  <a:cubicBezTo>
                    <a:pt x="752" y="5"/>
                    <a:pt x="752" y="5"/>
                    <a:pt x="752" y="5"/>
                  </a:cubicBezTo>
                  <a:cubicBezTo>
                    <a:pt x="749" y="1"/>
                    <a:pt x="744" y="0"/>
                    <a:pt x="737" y="0"/>
                  </a:cubicBezTo>
                  <a:cubicBezTo>
                    <a:pt x="729" y="0"/>
                    <a:pt x="718" y="3"/>
                    <a:pt x="706" y="8"/>
                  </a:cubicBezTo>
                  <a:cubicBezTo>
                    <a:pt x="689" y="16"/>
                    <a:pt x="670" y="30"/>
                    <a:pt x="655" y="51"/>
                  </a:cubicBezTo>
                  <a:cubicBezTo>
                    <a:pt x="640" y="73"/>
                    <a:pt x="630" y="102"/>
                    <a:pt x="630" y="140"/>
                  </a:cubicBezTo>
                  <a:cubicBezTo>
                    <a:pt x="630" y="148"/>
                    <a:pt x="630" y="156"/>
                    <a:pt x="631" y="165"/>
                  </a:cubicBezTo>
                  <a:cubicBezTo>
                    <a:pt x="639" y="234"/>
                    <a:pt x="651" y="262"/>
                    <a:pt x="661" y="283"/>
                  </a:cubicBezTo>
                  <a:cubicBezTo>
                    <a:pt x="666" y="293"/>
                    <a:pt x="671" y="302"/>
                    <a:pt x="674" y="313"/>
                  </a:cubicBezTo>
                  <a:cubicBezTo>
                    <a:pt x="677" y="325"/>
                    <a:pt x="679" y="339"/>
                    <a:pt x="680" y="360"/>
                  </a:cubicBezTo>
                  <a:cubicBezTo>
                    <a:pt x="680" y="372"/>
                    <a:pt x="680" y="383"/>
                    <a:pt x="680" y="392"/>
                  </a:cubicBezTo>
                  <a:cubicBezTo>
                    <a:pt x="680" y="421"/>
                    <a:pt x="679" y="437"/>
                    <a:pt x="676" y="446"/>
                  </a:cubicBezTo>
                  <a:cubicBezTo>
                    <a:pt x="674" y="450"/>
                    <a:pt x="672" y="452"/>
                    <a:pt x="669" y="454"/>
                  </a:cubicBezTo>
                  <a:cubicBezTo>
                    <a:pt x="665" y="456"/>
                    <a:pt x="661" y="456"/>
                    <a:pt x="656" y="457"/>
                  </a:cubicBezTo>
                  <a:cubicBezTo>
                    <a:pt x="655" y="457"/>
                    <a:pt x="655" y="457"/>
                    <a:pt x="655" y="457"/>
                  </a:cubicBezTo>
                  <a:cubicBezTo>
                    <a:pt x="649" y="457"/>
                    <a:pt x="645" y="454"/>
                    <a:pt x="641" y="450"/>
                  </a:cubicBezTo>
                  <a:cubicBezTo>
                    <a:pt x="635" y="444"/>
                    <a:pt x="631" y="433"/>
                    <a:pt x="628" y="421"/>
                  </a:cubicBezTo>
                  <a:cubicBezTo>
                    <a:pt x="625" y="409"/>
                    <a:pt x="623" y="396"/>
                    <a:pt x="623" y="384"/>
                  </a:cubicBezTo>
                  <a:cubicBezTo>
                    <a:pt x="623" y="380"/>
                    <a:pt x="624" y="376"/>
                    <a:pt x="624" y="372"/>
                  </a:cubicBezTo>
                  <a:cubicBezTo>
                    <a:pt x="625" y="368"/>
                    <a:pt x="625" y="363"/>
                    <a:pt x="625" y="359"/>
                  </a:cubicBezTo>
                  <a:cubicBezTo>
                    <a:pt x="625" y="334"/>
                    <a:pt x="616" y="314"/>
                    <a:pt x="608" y="302"/>
                  </a:cubicBezTo>
                  <a:cubicBezTo>
                    <a:pt x="602" y="294"/>
                    <a:pt x="599" y="283"/>
                    <a:pt x="599" y="272"/>
                  </a:cubicBezTo>
                  <a:cubicBezTo>
                    <a:pt x="599" y="266"/>
                    <a:pt x="599" y="260"/>
                    <a:pt x="601" y="254"/>
                  </a:cubicBezTo>
                  <a:cubicBezTo>
                    <a:pt x="602" y="251"/>
                    <a:pt x="603" y="247"/>
                    <a:pt x="603" y="242"/>
                  </a:cubicBezTo>
                  <a:cubicBezTo>
                    <a:pt x="603" y="236"/>
                    <a:pt x="602" y="230"/>
                    <a:pt x="599" y="225"/>
                  </a:cubicBezTo>
                  <a:cubicBezTo>
                    <a:pt x="598" y="222"/>
                    <a:pt x="596" y="220"/>
                    <a:pt x="594" y="218"/>
                  </a:cubicBezTo>
                  <a:cubicBezTo>
                    <a:pt x="591" y="217"/>
                    <a:pt x="589" y="216"/>
                    <a:pt x="586" y="216"/>
                  </a:cubicBezTo>
                  <a:cubicBezTo>
                    <a:pt x="580" y="216"/>
                    <a:pt x="574" y="219"/>
                    <a:pt x="567" y="225"/>
                  </a:cubicBezTo>
                  <a:cubicBezTo>
                    <a:pt x="552" y="239"/>
                    <a:pt x="545" y="261"/>
                    <a:pt x="545" y="285"/>
                  </a:cubicBezTo>
                  <a:cubicBezTo>
                    <a:pt x="545" y="307"/>
                    <a:pt x="551" y="331"/>
                    <a:pt x="563" y="350"/>
                  </a:cubicBezTo>
                  <a:cubicBezTo>
                    <a:pt x="576" y="372"/>
                    <a:pt x="598" y="411"/>
                    <a:pt x="598" y="446"/>
                  </a:cubicBezTo>
                  <a:cubicBezTo>
                    <a:pt x="597" y="468"/>
                    <a:pt x="590" y="488"/>
                    <a:pt x="566" y="503"/>
                  </a:cubicBezTo>
                  <a:cubicBezTo>
                    <a:pt x="562" y="506"/>
                    <a:pt x="558" y="507"/>
                    <a:pt x="554" y="507"/>
                  </a:cubicBezTo>
                  <a:cubicBezTo>
                    <a:pt x="551" y="507"/>
                    <a:pt x="547" y="506"/>
                    <a:pt x="544" y="504"/>
                  </a:cubicBezTo>
                  <a:cubicBezTo>
                    <a:pt x="539" y="500"/>
                    <a:pt x="535" y="492"/>
                    <a:pt x="530" y="483"/>
                  </a:cubicBezTo>
                  <a:cubicBezTo>
                    <a:pt x="524" y="470"/>
                    <a:pt x="519" y="453"/>
                    <a:pt x="513" y="440"/>
                  </a:cubicBezTo>
                  <a:cubicBezTo>
                    <a:pt x="510" y="433"/>
                    <a:pt x="506" y="428"/>
                    <a:pt x="503" y="423"/>
                  </a:cubicBezTo>
                  <a:cubicBezTo>
                    <a:pt x="499" y="419"/>
                    <a:pt x="494" y="416"/>
                    <a:pt x="489" y="416"/>
                  </a:cubicBezTo>
                  <a:cubicBezTo>
                    <a:pt x="487" y="416"/>
                    <a:pt x="485" y="416"/>
                    <a:pt x="484" y="417"/>
                  </a:cubicBezTo>
                  <a:cubicBezTo>
                    <a:pt x="478" y="418"/>
                    <a:pt x="474" y="422"/>
                    <a:pt x="472" y="428"/>
                  </a:cubicBezTo>
                  <a:cubicBezTo>
                    <a:pt x="470" y="433"/>
                    <a:pt x="469" y="439"/>
                    <a:pt x="469" y="446"/>
                  </a:cubicBezTo>
                  <a:cubicBezTo>
                    <a:pt x="469" y="460"/>
                    <a:pt x="472" y="476"/>
                    <a:pt x="475" y="492"/>
                  </a:cubicBezTo>
                  <a:cubicBezTo>
                    <a:pt x="477" y="508"/>
                    <a:pt x="480" y="525"/>
                    <a:pt x="480" y="538"/>
                  </a:cubicBezTo>
                  <a:cubicBezTo>
                    <a:pt x="480" y="545"/>
                    <a:pt x="479" y="550"/>
                    <a:pt x="478" y="555"/>
                  </a:cubicBezTo>
                  <a:cubicBezTo>
                    <a:pt x="476" y="560"/>
                    <a:pt x="474" y="563"/>
                    <a:pt x="471" y="566"/>
                  </a:cubicBezTo>
                  <a:cubicBezTo>
                    <a:pt x="456" y="577"/>
                    <a:pt x="448" y="585"/>
                    <a:pt x="443" y="592"/>
                  </a:cubicBezTo>
                  <a:cubicBezTo>
                    <a:pt x="437" y="599"/>
                    <a:pt x="434" y="606"/>
                    <a:pt x="427" y="616"/>
                  </a:cubicBezTo>
                  <a:cubicBezTo>
                    <a:pt x="419" y="627"/>
                    <a:pt x="412" y="633"/>
                    <a:pt x="404" y="639"/>
                  </a:cubicBezTo>
                  <a:cubicBezTo>
                    <a:pt x="396" y="645"/>
                    <a:pt x="387" y="651"/>
                    <a:pt x="378" y="661"/>
                  </a:cubicBezTo>
                  <a:cubicBezTo>
                    <a:pt x="376" y="663"/>
                    <a:pt x="373" y="666"/>
                    <a:pt x="368" y="668"/>
                  </a:cubicBezTo>
                  <a:cubicBezTo>
                    <a:pt x="356" y="674"/>
                    <a:pt x="333" y="681"/>
                    <a:pt x="306" y="681"/>
                  </a:cubicBezTo>
                  <a:cubicBezTo>
                    <a:pt x="284" y="681"/>
                    <a:pt x="258" y="676"/>
                    <a:pt x="235" y="663"/>
                  </a:cubicBezTo>
                  <a:cubicBezTo>
                    <a:pt x="211" y="650"/>
                    <a:pt x="190" y="628"/>
                    <a:pt x="174" y="594"/>
                  </a:cubicBezTo>
                  <a:cubicBezTo>
                    <a:pt x="147" y="537"/>
                    <a:pt x="131" y="470"/>
                    <a:pt x="114" y="418"/>
                  </a:cubicBezTo>
                  <a:cubicBezTo>
                    <a:pt x="105" y="392"/>
                    <a:pt x="96" y="369"/>
                    <a:pt x="84" y="353"/>
                  </a:cubicBezTo>
                  <a:cubicBezTo>
                    <a:pt x="79" y="345"/>
                    <a:pt x="72" y="338"/>
                    <a:pt x="65" y="334"/>
                  </a:cubicBezTo>
                  <a:cubicBezTo>
                    <a:pt x="58" y="329"/>
                    <a:pt x="50" y="327"/>
                    <a:pt x="42" y="327"/>
                  </a:cubicBezTo>
                  <a:cubicBezTo>
                    <a:pt x="37" y="327"/>
                    <a:pt x="33" y="327"/>
                    <a:pt x="28" y="328"/>
                  </a:cubicBezTo>
                  <a:cubicBezTo>
                    <a:pt x="26" y="329"/>
                    <a:pt x="26" y="329"/>
                    <a:pt x="26" y="329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18" y="331"/>
                    <a:pt x="11" y="336"/>
                    <a:pt x="6" y="344"/>
                  </a:cubicBezTo>
                  <a:cubicBezTo>
                    <a:pt x="2" y="352"/>
                    <a:pt x="0" y="361"/>
                    <a:pt x="0" y="372"/>
                  </a:cubicBezTo>
                  <a:cubicBezTo>
                    <a:pt x="0" y="405"/>
                    <a:pt x="18" y="450"/>
                    <a:pt x="40" y="490"/>
                  </a:cubicBezTo>
                  <a:cubicBezTo>
                    <a:pt x="50" y="510"/>
                    <a:pt x="62" y="528"/>
                    <a:pt x="73" y="543"/>
                  </a:cubicBezTo>
                  <a:cubicBezTo>
                    <a:pt x="84" y="558"/>
                    <a:pt x="93" y="569"/>
                    <a:pt x="101" y="574"/>
                  </a:cubicBezTo>
                  <a:cubicBezTo>
                    <a:pt x="119" y="587"/>
                    <a:pt x="129" y="595"/>
                    <a:pt x="135" y="603"/>
                  </a:cubicBezTo>
                  <a:cubicBezTo>
                    <a:pt x="141" y="612"/>
                    <a:pt x="145" y="622"/>
                    <a:pt x="151" y="641"/>
                  </a:cubicBezTo>
                  <a:cubicBezTo>
                    <a:pt x="157" y="660"/>
                    <a:pt x="176" y="684"/>
                    <a:pt x="201" y="705"/>
                  </a:cubicBezTo>
                  <a:cubicBezTo>
                    <a:pt x="226" y="725"/>
                    <a:pt x="258" y="743"/>
                    <a:pt x="289" y="750"/>
                  </a:cubicBezTo>
                  <a:cubicBezTo>
                    <a:pt x="317" y="757"/>
                    <a:pt x="337" y="763"/>
                    <a:pt x="350" y="772"/>
                  </a:cubicBezTo>
                  <a:cubicBezTo>
                    <a:pt x="356" y="776"/>
                    <a:pt x="360" y="780"/>
                    <a:pt x="363" y="785"/>
                  </a:cubicBezTo>
                  <a:cubicBezTo>
                    <a:pt x="366" y="791"/>
                    <a:pt x="367" y="796"/>
                    <a:pt x="367" y="803"/>
                  </a:cubicBezTo>
                  <a:cubicBezTo>
                    <a:pt x="367" y="806"/>
                    <a:pt x="367" y="809"/>
                    <a:pt x="367" y="812"/>
                  </a:cubicBezTo>
                  <a:cubicBezTo>
                    <a:pt x="365" y="823"/>
                    <a:pt x="361" y="831"/>
                    <a:pt x="356" y="835"/>
                  </a:cubicBezTo>
                  <a:cubicBezTo>
                    <a:pt x="351" y="840"/>
                    <a:pt x="345" y="842"/>
                    <a:pt x="338" y="842"/>
                  </a:cubicBezTo>
                  <a:cubicBezTo>
                    <a:pt x="331" y="842"/>
                    <a:pt x="323" y="840"/>
                    <a:pt x="317" y="836"/>
                  </a:cubicBezTo>
                  <a:cubicBezTo>
                    <a:pt x="306" y="829"/>
                    <a:pt x="290" y="829"/>
                    <a:pt x="274" y="829"/>
                  </a:cubicBezTo>
                  <a:cubicBezTo>
                    <a:pt x="266" y="829"/>
                    <a:pt x="258" y="829"/>
                    <a:pt x="251" y="828"/>
                  </a:cubicBezTo>
                  <a:cubicBezTo>
                    <a:pt x="244" y="828"/>
                    <a:pt x="237" y="827"/>
                    <a:pt x="233" y="825"/>
                  </a:cubicBezTo>
                  <a:cubicBezTo>
                    <a:pt x="227" y="822"/>
                    <a:pt x="221" y="820"/>
                    <a:pt x="215" y="820"/>
                  </a:cubicBezTo>
                  <a:cubicBezTo>
                    <a:pt x="209" y="820"/>
                    <a:pt x="203" y="822"/>
                    <a:pt x="198" y="826"/>
                  </a:cubicBezTo>
                  <a:cubicBezTo>
                    <a:pt x="194" y="830"/>
                    <a:pt x="192" y="836"/>
                    <a:pt x="192" y="842"/>
                  </a:cubicBezTo>
                  <a:cubicBezTo>
                    <a:pt x="192" y="847"/>
                    <a:pt x="194" y="852"/>
                    <a:pt x="197" y="855"/>
                  </a:cubicBezTo>
                  <a:cubicBezTo>
                    <a:pt x="201" y="860"/>
                    <a:pt x="208" y="863"/>
                    <a:pt x="216" y="865"/>
                  </a:cubicBezTo>
                  <a:cubicBezTo>
                    <a:pt x="224" y="867"/>
                    <a:pt x="233" y="868"/>
                    <a:pt x="242" y="868"/>
                  </a:cubicBezTo>
                  <a:cubicBezTo>
                    <a:pt x="253" y="869"/>
                    <a:pt x="265" y="870"/>
                    <a:pt x="276" y="871"/>
                  </a:cubicBezTo>
                  <a:cubicBezTo>
                    <a:pt x="287" y="872"/>
                    <a:pt x="296" y="873"/>
                    <a:pt x="303" y="877"/>
                  </a:cubicBezTo>
                  <a:cubicBezTo>
                    <a:pt x="314" y="883"/>
                    <a:pt x="329" y="888"/>
                    <a:pt x="342" y="888"/>
                  </a:cubicBezTo>
                  <a:cubicBezTo>
                    <a:pt x="347" y="888"/>
                    <a:pt x="351" y="887"/>
                    <a:pt x="355" y="886"/>
                  </a:cubicBezTo>
                  <a:cubicBezTo>
                    <a:pt x="361" y="885"/>
                    <a:pt x="366" y="883"/>
                    <a:pt x="370" y="883"/>
                  </a:cubicBezTo>
                  <a:cubicBezTo>
                    <a:pt x="372" y="883"/>
                    <a:pt x="373" y="883"/>
                    <a:pt x="375" y="884"/>
                  </a:cubicBezTo>
                  <a:cubicBezTo>
                    <a:pt x="378" y="886"/>
                    <a:pt x="381" y="889"/>
                    <a:pt x="385" y="896"/>
                  </a:cubicBezTo>
                  <a:cubicBezTo>
                    <a:pt x="388" y="903"/>
                    <a:pt x="392" y="912"/>
                    <a:pt x="396" y="926"/>
                  </a:cubicBezTo>
                  <a:cubicBezTo>
                    <a:pt x="404" y="954"/>
                    <a:pt x="409" y="969"/>
                    <a:pt x="413" y="980"/>
                  </a:cubicBezTo>
                  <a:cubicBezTo>
                    <a:pt x="417" y="990"/>
                    <a:pt x="420" y="995"/>
                    <a:pt x="424" y="1003"/>
                  </a:cubicBezTo>
                  <a:cubicBezTo>
                    <a:pt x="428" y="1010"/>
                    <a:pt x="430" y="1017"/>
                    <a:pt x="430" y="1023"/>
                  </a:cubicBezTo>
                  <a:cubicBezTo>
                    <a:pt x="430" y="1028"/>
                    <a:pt x="429" y="1032"/>
                    <a:pt x="426" y="1035"/>
                  </a:cubicBezTo>
                  <a:cubicBezTo>
                    <a:pt x="424" y="1039"/>
                    <a:pt x="420" y="1041"/>
                    <a:pt x="413" y="1042"/>
                  </a:cubicBezTo>
                  <a:cubicBezTo>
                    <a:pt x="403" y="1044"/>
                    <a:pt x="388" y="1051"/>
                    <a:pt x="375" y="1060"/>
                  </a:cubicBezTo>
                  <a:cubicBezTo>
                    <a:pt x="368" y="1065"/>
                    <a:pt x="362" y="1071"/>
                    <a:pt x="358" y="1077"/>
                  </a:cubicBezTo>
                  <a:cubicBezTo>
                    <a:pt x="354" y="1083"/>
                    <a:pt x="351" y="1090"/>
                    <a:pt x="351" y="1097"/>
                  </a:cubicBezTo>
                  <a:cubicBezTo>
                    <a:pt x="351" y="1100"/>
                    <a:pt x="352" y="1104"/>
                    <a:pt x="353" y="1107"/>
                  </a:cubicBezTo>
                  <a:cubicBezTo>
                    <a:pt x="355" y="1113"/>
                    <a:pt x="360" y="1118"/>
                    <a:pt x="365" y="1121"/>
                  </a:cubicBezTo>
                  <a:cubicBezTo>
                    <a:pt x="371" y="1124"/>
                    <a:pt x="377" y="1125"/>
                    <a:pt x="384" y="1125"/>
                  </a:cubicBezTo>
                  <a:cubicBezTo>
                    <a:pt x="395" y="1125"/>
                    <a:pt x="407" y="1122"/>
                    <a:pt x="418" y="1116"/>
                  </a:cubicBezTo>
                  <a:cubicBezTo>
                    <a:pt x="430" y="1110"/>
                    <a:pt x="440" y="1102"/>
                    <a:pt x="446" y="1091"/>
                  </a:cubicBezTo>
                  <a:cubicBezTo>
                    <a:pt x="453" y="1081"/>
                    <a:pt x="461" y="1072"/>
                    <a:pt x="468" y="1067"/>
                  </a:cubicBezTo>
                  <a:cubicBezTo>
                    <a:pt x="475" y="1061"/>
                    <a:pt x="482" y="1058"/>
                    <a:pt x="487" y="1058"/>
                  </a:cubicBezTo>
                  <a:cubicBezTo>
                    <a:pt x="493" y="1058"/>
                    <a:pt x="498" y="1061"/>
                    <a:pt x="502" y="1067"/>
                  </a:cubicBezTo>
                  <a:cubicBezTo>
                    <a:pt x="504" y="1069"/>
                    <a:pt x="505" y="1072"/>
                    <a:pt x="505" y="1075"/>
                  </a:cubicBezTo>
                  <a:cubicBezTo>
                    <a:pt x="505" y="1079"/>
                    <a:pt x="503" y="1084"/>
                    <a:pt x="500" y="1089"/>
                  </a:cubicBezTo>
                  <a:cubicBezTo>
                    <a:pt x="491" y="1104"/>
                    <a:pt x="470" y="1123"/>
                    <a:pt x="448" y="1140"/>
                  </a:cubicBezTo>
                  <a:cubicBezTo>
                    <a:pt x="412" y="1167"/>
                    <a:pt x="392" y="1190"/>
                    <a:pt x="364" y="1245"/>
                  </a:cubicBezTo>
                  <a:cubicBezTo>
                    <a:pt x="350" y="1273"/>
                    <a:pt x="339" y="1293"/>
                    <a:pt x="329" y="1308"/>
                  </a:cubicBezTo>
                  <a:cubicBezTo>
                    <a:pt x="318" y="1324"/>
                    <a:pt x="307" y="1335"/>
                    <a:pt x="293" y="1346"/>
                  </a:cubicBezTo>
                  <a:cubicBezTo>
                    <a:pt x="275" y="1359"/>
                    <a:pt x="259" y="1388"/>
                    <a:pt x="259" y="1418"/>
                  </a:cubicBezTo>
                  <a:cubicBezTo>
                    <a:pt x="259" y="1440"/>
                    <a:pt x="268" y="1462"/>
                    <a:pt x="293" y="1478"/>
                  </a:cubicBezTo>
                  <a:cubicBezTo>
                    <a:pt x="297" y="1481"/>
                    <a:pt x="301" y="1482"/>
                    <a:pt x="306" y="1482"/>
                  </a:cubicBezTo>
                  <a:cubicBezTo>
                    <a:pt x="313" y="1482"/>
                    <a:pt x="320" y="1478"/>
                    <a:pt x="327" y="1472"/>
                  </a:cubicBezTo>
                  <a:cubicBezTo>
                    <a:pt x="340" y="1461"/>
                    <a:pt x="352" y="1442"/>
                    <a:pt x="364" y="1420"/>
                  </a:cubicBezTo>
                  <a:cubicBezTo>
                    <a:pt x="382" y="1385"/>
                    <a:pt x="400" y="1342"/>
                    <a:pt x="418" y="1304"/>
                  </a:cubicBezTo>
                  <a:cubicBezTo>
                    <a:pt x="426" y="1284"/>
                    <a:pt x="435" y="1266"/>
                    <a:pt x="444" y="1251"/>
                  </a:cubicBezTo>
                  <a:cubicBezTo>
                    <a:pt x="453" y="1236"/>
                    <a:pt x="461" y="1224"/>
                    <a:pt x="469" y="1217"/>
                  </a:cubicBezTo>
                  <a:cubicBezTo>
                    <a:pt x="497" y="1192"/>
                    <a:pt x="511" y="1180"/>
                    <a:pt x="522" y="1169"/>
                  </a:cubicBezTo>
                  <a:cubicBezTo>
                    <a:pt x="534" y="1158"/>
                    <a:pt x="541" y="1147"/>
                    <a:pt x="554" y="1124"/>
                  </a:cubicBezTo>
                  <a:cubicBezTo>
                    <a:pt x="559" y="1115"/>
                    <a:pt x="565" y="1108"/>
                    <a:pt x="570" y="1104"/>
                  </a:cubicBezTo>
                  <a:cubicBezTo>
                    <a:pt x="576" y="1100"/>
                    <a:pt x="582" y="1099"/>
                    <a:pt x="588" y="1099"/>
                  </a:cubicBezTo>
                  <a:cubicBezTo>
                    <a:pt x="595" y="1099"/>
                    <a:pt x="603" y="1101"/>
                    <a:pt x="610" y="1106"/>
                  </a:cubicBezTo>
                  <a:cubicBezTo>
                    <a:pt x="616" y="1110"/>
                    <a:pt x="623" y="1116"/>
                    <a:pt x="627" y="1122"/>
                  </a:cubicBezTo>
                  <a:cubicBezTo>
                    <a:pt x="633" y="1128"/>
                    <a:pt x="637" y="1135"/>
                    <a:pt x="642" y="1139"/>
                  </a:cubicBezTo>
                  <a:cubicBezTo>
                    <a:pt x="644" y="1142"/>
                    <a:pt x="646" y="1144"/>
                    <a:pt x="648" y="1145"/>
                  </a:cubicBezTo>
                  <a:cubicBezTo>
                    <a:pt x="651" y="1146"/>
                    <a:pt x="653" y="1147"/>
                    <a:pt x="656" y="1147"/>
                  </a:cubicBezTo>
                  <a:cubicBezTo>
                    <a:pt x="659" y="1147"/>
                    <a:pt x="661" y="1146"/>
                    <a:pt x="664" y="1144"/>
                  </a:cubicBezTo>
                  <a:cubicBezTo>
                    <a:pt x="667" y="1142"/>
                    <a:pt x="670" y="1140"/>
                    <a:pt x="673" y="1136"/>
                  </a:cubicBezTo>
                  <a:cubicBezTo>
                    <a:pt x="679" y="1129"/>
                    <a:pt x="683" y="1124"/>
                    <a:pt x="686" y="1121"/>
                  </a:cubicBezTo>
                  <a:cubicBezTo>
                    <a:pt x="687" y="1119"/>
                    <a:pt x="689" y="1118"/>
                    <a:pt x="690" y="1118"/>
                  </a:cubicBezTo>
                  <a:cubicBezTo>
                    <a:pt x="691" y="1117"/>
                    <a:pt x="691" y="1117"/>
                    <a:pt x="692" y="1117"/>
                  </a:cubicBezTo>
                  <a:cubicBezTo>
                    <a:pt x="692" y="1117"/>
                    <a:pt x="693" y="1117"/>
                    <a:pt x="694" y="1118"/>
                  </a:cubicBezTo>
                  <a:cubicBezTo>
                    <a:pt x="695" y="1119"/>
                    <a:pt x="697" y="1120"/>
                    <a:pt x="698" y="1122"/>
                  </a:cubicBezTo>
                  <a:cubicBezTo>
                    <a:pt x="701" y="1124"/>
                    <a:pt x="703" y="1126"/>
                    <a:pt x="706" y="1128"/>
                  </a:cubicBezTo>
                  <a:cubicBezTo>
                    <a:pt x="708" y="1129"/>
                    <a:pt x="711" y="1130"/>
                    <a:pt x="714" y="1130"/>
                  </a:cubicBezTo>
                  <a:cubicBezTo>
                    <a:pt x="717" y="1130"/>
                    <a:pt x="720" y="1130"/>
                    <a:pt x="723" y="1128"/>
                  </a:cubicBezTo>
                  <a:cubicBezTo>
                    <a:pt x="726" y="1126"/>
                    <a:pt x="728" y="1123"/>
                    <a:pt x="731" y="1120"/>
                  </a:cubicBezTo>
                  <a:cubicBezTo>
                    <a:pt x="735" y="1116"/>
                    <a:pt x="738" y="1112"/>
                    <a:pt x="740" y="1110"/>
                  </a:cubicBezTo>
                  <a:cubicBezTo>
                    <a:pt x="743" y="1108"/>
                    <a:pt x="745" y="1107"/>
                    <a:pt x="746" y="1107"/>
                  </a:cubicBezTo>
                  <a:cubicBezTo>
                    <a:pt x="746" y="1107"/>
                    <a:pt x="747" y="1107"/>
                    <a:pt x="747" y="1108"/>
                  </a:cubicBezTo>
                  <a:cubicBezTo>
                    <a:pt x="748" y="1108"/>
                    <a:pt x="748" y="1109"/>
                    <a:pt x="749" y="1110"/>
                  </a:cubicBezTo>
                  <a:cubicBezTo>
                    <a:pt x="750" y="1112"/>
                    <a:pt x="750" y="1114"/>
                    <a:pt x="751" y="1117"/>
                  </a:cubicBezTo>
                  <a:cubicBezTo>
                    <a:pt x="752" y="1121"/>
                    <a:pt x="752" y="1128"/>
                    <a:pt x="752" y="1137"/>
                  </a:cubicBezTo>
                  <a:cubicBezTo>
                    <a:pt x="753" y="1150"/>
                    <a:pt x="754" y="1166"/>
                    <a:pt x="756" y="1179"/>
                  </a:cubicBezTo>
                  <a:cubicBezTo>
                    <a:pt x="757" y="1185"/>
                    <a:pt x="759" y="1191"/>
                    <a:pt x="761" y="1195"/>
                  </a:cubicBezTo>
                  <a:cubicBezTo>
                    <a:pt x="762" y="1197"/>
                    <a:pt x="764" y="1199"/>
                    <a:pt x="765" y="1200"/>
                  </a:cubicBezTo>
                  <a:cubicBezTo>
                    <a:pt x="767" y="1202"/>
                    <a:pt x="769" y="1202"/>
                    <a:pt x="771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4" y="1202"/>
                    <a:pt x="775" y="1202"/>
                    <a:pt x="776" y="1201"/>
                  </a:cubicBezTo>
                  <a:cubicBezTo>
                    <a:pt x="779" y="1199"/>
                    <a:pt x="780" y="1196"/>
                    <a:pt x="781" y="1192"/>
                  </a:cubicBezTo>
                  <a:cubicBezTo>
                    <a:pt x="784" y="1186"/>
                    <a:pt x="785" y="1177"/>
                    <a:pt x="787" y="1167"/>
                  </a:cubicBezTo>
                  <a:cubicBezTo>
                    <a:pt x="789" y="1152"/>
                    <a:pt x="791" y="1135"/>
                    <a:pt x="796" y="1121"/>
                  </a:cubicBezTo>
                  <a:cubicBezTo>
                    <a:pt x="799" y="1115"/>
                    <a:pt x="801" y="1109"/>
                    <a:pt x="805" y="1104"/>
                  </a:cubicBezTo>
                  <a:cubicBezTo>
                    <a:pt x="809" y="1100"/>
                    <a:pt x="813" y="1097"/>
                    <a:pt x="819" y="1096"/>
                  </a:cubicBezTo>
                  <a:cubicBezTo>
                    <a:pt x="824" y="1096"/>
                    <a:pt x="829" y="1095"/>
                    <a:pt x="834" y="1095"/>
                  </a:cubicBezTo>
                  <a:cubicBezTo>
                    <a:pt x="850" y="1095"/>
                    <a:pt x="864" y="1100"/>
                    <a:pt x="878" y="1114"/>
                  </a:cubicBezTo>
                  <a:cubicBezTo>
                    <a:pt x="891" y="1129"/>
                    <a:pt x="903" y="1153"/>
                    <a:pt x="914" y="1191"/>
                  </a:cubicBezTo>
                  <a:cubicBezTo>
                    <a:pt x="920" y="1213"/>
                    <a:pt x="925" y="1245"/>
                    <a:pt x="929" y="1281"/>
                  </a:cubicBezTo>
                  <a:cubicBezTo>
                    <a:pt x="936" y="1336"/>
                    <a:pt x="941" y="1402"/>
                    <a:pt x="951" y="1459"/>
                  </a:cubicBezTo>
                  <a:cubicBezTo>
                    <a:pt x="956" y="1488"/>
                    <a:pt x="962" y="1515"/>
                    <a:pt x="969" y="1538"/>
                  </a:cubicBezTo>
                  <a:cubicBezTo>
                    <a:pt x="976" y="1560"/>
                    <a:pt x="985" y="1579"/>
                    <a:pt x="996" y="1591"/>
                  </a:cubicBezTo>
                  <a:cubicBezTo>
                    <a:pt x="1022" y="1618"/>
                    <a:pt x="1055" y="1632"/>
                    <a:pt x="1080" y="1632"/>
                  </a:cubicBezTo>
                  <a:cubicBezTo>
                    <a:pt x="1089" y="1632"/>
                    <a:pt x="1097" y="1630"/>
                    <a:pt x="1103" y="1626"/>
                  </a:cubicBezTo>
                  <a:cubicBezTo>
                    <a:pt x="1109" y="1621"/>
                    <a:pt x="1112" y="1614"/>
                    <a:pt x="1112" y="1605"/>
                  </a:cubicBezTo>
                  <a:cubicBezTo>
                    <a:pt x="1112" y="1592"/>
                    <a:pt x="1105" y="1573"/>
                    <a:pt x="1087" y="1550"/>
                  </a:cubicBezTo>
                  <a:cubicBezTo>
                    <a:pt x="1052" y="1503"/>
                    <a:pt x="1036" y="1444"/>
                    <a:pt x="1026" y="1384"/>
                  </a:cubicBezTo>
                  <a:cubicBezTo>
                    <a:pt x="1015" y="1324"/>
                    <a:pt x="1010" y="1265"/>
                    <a:pt x="997" y="1217"/>
                  </a:cubicBezTo>
                  <a:cubicBezTo>
                    <a:pt x="986" y="1180"/>
                    <a:pt x="975" y="1153"/>
                    <a:pt x="966" y="1131"/>
                  </a:cubicBezTo>
                  <a:cubicBezTo>
                    <a:pt x="957" y="1109"/>
                    <a:pt x="950" y="1093"/>
                    <a:pt x="950" y="1081"/>
                  </a:cubicBezTo>
                  <a:cubicBezTo>
                    <a:pt x="950" y="1074"/>
                    <a:pt x="953" y="1068"/>
                    <a:pt x="958" y="1063"/>
                  </a:cubicBezTo>
                  <a:cubicBezTo>
                    <a:pt x="968" y="1053"/>
                    <a:pt x="974" y="1043"/>
                    <a:pt x="979" y="1036"/>
                  </a:cubicBezTo>
                  <a:cubicBezTo>
                    <a:pt x="981" y="1032"/>
                    <a:pt x="984" y="1029"/>
                    <a:pt x="986" y="1028"/>
                  </a:cubicBezTo>
                  <a:cubicBezTo>
                    <a:pt x="989" y="1026"/>
                    <a:pt x="991" y="1025"/>
                    <a:pt x="995" y="1025"/>
                  </a:cubicBezTo>
                  <a:cubicBezTo>
                    <a:pt x="999" y="1025"/>
                    <a:pt x="1004" y="1026"/>
                    <a:pt x="1010" y="1028"/>
                  </a:cubicBezTo>
                  <a:cubicBezTo>
                    <a:pt x="1027" y="1035"/>
                    <a:pt x="1036" y="1038"/>
                    <a:pt x="1043" y="1043"/>
                  </a:cubicBezTo>
                  <a:cubicBezTo>
                    <a:pt x="1050" y="1048"/>
                    <a:pt x="1055" y="1053"/>
                    <a:pt x="1063" y="1065"/>
                  </a:cubicBezTo>
                  <a:cubicBezTo>
                    <a:pt x="1069" y="1074"/>
                    <a:pt x="1073" y="1080"/>
                    <a:pt x="1078" y="1085"/>
                  </a:cubicBezTo>
                  <a:cubicBezTo>
                    <a:pt x="1080" y="1087"/>
                    <a:pt x="1082" y="1088"/>
                    <a:pt x="1084" y="1090"/>
                  </a:cubicBezTo>
                  <a:cubicBezTo>
                    <a:pt x="1087" y="1091"/>
                    <a:pt x="1089" y="1091"/>
                    <a:pt x="1091" y="1091"/>
                  </a:cubicBezTo>
                  <a:cubicBezTo>
                    <a:pt x="1095" y="1091"/>
                    <a:pt x="1099" y="1089"/>
                    <a:pt x="1102" y="1086"/>
                  </a:cubicBezTo>
                  <a:cubicBezTo>
                    <a:pt x="1105" y="1083"/>
                    <a:pt x="1106" y="1080"/>
                    <a:pt x="1106" y="1076"/>
                  </a:cubicBezTo>
                  <a:cubicBezTo>
                    <a:pt x="1106" y="1069"/>
                    <a:pt x="1102" y="1061"/>
                    <a:pt x="1096" y="1052"/>
                  </a:cubicBezTo>
                  <a:cubicBezTo>
                    <a:pt x="1090" y="1043"/>
                    <a:pt x="1081" y="1033"/>
                    <a:pt x="1072" y="1023"/>
                  </a:cubicBezTo>
                  <a:cubicBezTo>
                    <a:pt x="1063" y="1013"/>
                    <a:pt x="1054" y="1004"/>
                    <a:pt x="1046" y="996"/>
                  </a:cubicBezTo>
                  <a:cubicBezTo>
                    <a:pt x="1039" y="987"/>
                    <a:pt x="1035" y="978"/>
                    <a:pt x="1035" y="968"/>
                  </a:cubicBezTo>
                  <a:cubicBezTo>
                    <a:pt x="1035" y="964"/>
                    <a:pt x="1036" y="958"/>
                    <a:pt x="1039" y="952"/>
                  </a:cubicBezTo>
                  <a:cubicBezTo>
                    <a:pt x="1046" y="936"/>
                    <a:pt x="1050" y="918"/>
                    <a:pt x="1057" y="903"/>
                  </a:cubicBezTo>
                  <a:cubicBezTo>
                    <a:pt x="1063" y="887"/>
                    <a:pt x="1072" y="873"/>
                    <a:pt x="1087" y="866"/>
                  </a:cubicBezTo>
                  <a:cubicBezTo>
                    <a:pt x="1094" y="862"/>
                    <a:pt x="1108" y="859"/>
                    <a:pt x="1125" y="857"/>
                  </a:cubicBezTo>
                  <a:cubicBezTo>
                    <a:pt x="1143" y="854"/>
                    <a:pt x="1164" y="853"/>
                    <a:pt x="1188" y="853"/>
                  </a:cubicBezTo>
                  <a:cubicBezTo>
                    <a:pt x="1233" y="853"/>
                    <a:pt x="1287" y="858"/>
                    <a:pt x="1337" y="873"/>
                  </a:cubicBezTo>
                  <a:cubicBezTo>
                    <a:pt x="1389" y="889"/>
                    <a:pt x="1426" y="899"/>
                    <a:pt x="1453" y="908"/>
                  </a:cubicBezTo>
                  <a:cubicBezTo>
                    <a:pt x="1480" y="918"/>
                    <a:pt x="1497" y="927"/>
                    <a:pt x="1508" y="940"/>
                  </a:cubicBezTo>
                  <a:cubicBezTo>
                    <a:pt x="1516" y="949"/>
                    <a:pt x="1530" y="958"/>
                    <a:pt x="1546" y="964"/>
                  </a:cubicBezTo>
                  <a:cubicBezTo>
                    <a:pt x="1562" y="971"/>
                    <a:pt x="1581" y="976"/>
                    <a:pt x="1597" y="976"/>
                  </a:cubicBezTo>
                  <a:cubicBezTo>
                    <a:pt x="1606" y="976"/>
                    <a:pt x="1614" y="975"/>
                    <a:pt x="1621" y="971"/>
                  </a:cubicBezTo>
                  <a:cubicBezTo>
                    <a:pt x="1628" y="967"/>
                    <a:pt x="1633" y="961"/>
                    <a:pt x="1636" y="952"/>
                  </a:cubicBezTo>
                  <a:cubicBezTo>
                    <a:pt x="1637" y="947"/>
                    <a:pt x="1637" y="943"/>
                    <a:pt x="1637" y="939"/>
                  </a:cubicBezTo>
                  <a:cubicBezTo>
                    <a:pt x="1637" y="917"/>
                    <a:pt x="1624" y="894"/>
                    <a:pt x="1606" y="877"/>
                  </a:cubicBezTo>
                  <a:cubicBezTo>
                    <a:pt x="1587" y="859"/>
                    <a:pt x="1562" y="846"/>
                    <a:pt x="1538" y="843"/>
                  </a:cubicBezTo>
                  <a:cubicBezTo>
                    <a:pt x="1513" y="841"/>
                    <a:pt x="1492" y="830"/>
                    <a:pt x="1471" y="820"/>
                  </a:cubicBezTo>
                  <a:cubicBezTo>
                    <a:pt x="1450" y="810"/>
                    <a:pt x="1429" y="801"/>
                    <a:pt x="1408" y="801"/>
                  </a:cubicBezTo>
                  <a:cubicBezTo>
                    <a:pt x="1406" y="801"/>
                    <a:pt x="1404" y="801"/>
                    <a:pt x="1403" y="801"/>
                  </a:cubicBezTo>
                  <a:cubicBezTo>
                    <a:pt x="1400" y="802"/>
                    <a:pt x="1397" y="802"/>
                    <a:pt x="1395" y="802"/>
                  </a:cubicBezTo>
                  <a:cubicBezTo>
                    <a:pt x="1375" y="802"/>
                    <a:pt x="1357" y="797"/>
                    <a:pt x="1339" y="792"/>
                  </a:cubicBezTo>
                  <a:cubicBezTo>
                    <a:pt x="1320" y="787"/>
                    <a:pt x="1301" y="782"/>
                    <a:pt x="1280" y="782"/>
                  </a:cubicBezTo>
                  <a:cubicBezTo>
                    <a:pt x="1279" y="782"/>
                    <a:pt x="1278" y="782"/>
                    <a:pt x="1277" y="782"/>
                  </a:cubicBezTo>
                  <a:cubicBezTo>
                    <a:pt x="1274" y="782"/>
                    <a:pt x="1272" y="782"/>
                    <a:pt x="1269" y="782"/>
                  </a:cubicBezTo>
                  <a:cubicBezTo>
                    <a:pt x="1242" y="782"/>
                    <a:pt x="1195" y="780"/>
                    <a:pt x="1155" y="775"/>
                  </a:cubicBezTo>
                  <a:cubicBezTo>
                    <a:pt x="1136" y="772"/>
                    <a:pt x="1117" y="769"/>
                    <a:pt x="1104" y="764"/>
                  </a:cubicBezTo>
                  <a:cubicBezTo>
                    <a:pt x="1098" y="762"/>
                    <a:pt x="1092" y="759"/>
                    <a:pt x="1089" y="757"/>
                  </a:cubicBezTo>
                  <a:cubicBezTo>
                    <a:pt x="1087" y="756"/>
                    <a:pt x="1086" y="754"/>
                    <a:pt x="1085" y="753"/>
                  </a:cubicBezTo>
                  <a:cubicBezTo>
                    <a:pt x="1084" y="752"/>
                    <a:pt x="1084" y="751"/>
                    <a:pt x="1084" y="749"/>
                  </a:cubicBezTo>
                  <a:cubicBezTo>
                    <a:pt x="1084" y="748"/>
                    <a:pt x="1084" y="747"/>
                    <a:pt x="1085" y="746"/>
                  </a:cubicBezTo>
                  <a:cubicBezTo>
                    <a:pt x="1087" y="743"/>
                    <a:pt x="1091" y="741"/>
                    <a:pt x="1097" y="738"/>
                  </a:cubicBezTo>
                  <a:cubicBezTo>
                    <a:pt x="1107" y="734"/>
                    <a:pt x="1122" y="731"/>
                    <a:pt x="1139" y="727"/>
                  </a:cubicBezTo>
                  <a:cubicBezTo>
                    <a:pt x="1164" y="722"/>
                    <a:pt x="1192" y="717"/>
                    <a:pt x="1215" y="710"/>
                  </a:cubicBezTo>
                  <a:cubicBezTo>
                    <a:pt x="1226" y="707"/>
                    <a:pt x="1236" y="703"/>
                    <a:pt x="1243" y="698"/>
                  </a:cubicBezTo>
                  <a:cubicBezTo>
                    <a:pt x="1247" y="696"/>
                    <a:pt x="1250" y="694"/>
                    <a:pt x="1252" y="691"/>
                  </a:cubicBezTo>
                  <a:cubicBezTo>
                    <a:pt x="1254" y="688"/>
                    <a:pt x="1255" y="685"/>
                    <a:pt x="1255" y="682"/>
                  </a:cubicBezTo>
                  <a:cubicBezTo>
                    <a:pt x="1255" y="681"/>
                    <a:pt x="1255" y="680"/>
                    <a:pt x="1255" y="679"/>
                  </a:cubicBezTo>
                  <a:cubicBezTo>
                    <a:pt x="1254" y="676"/>
                    <a:pt x="1253" y="674"/>
                    <a:pt x="1252" y="672"/>
                  </a:cubicBezTo>
                  <a:cubicBezTo>
                    <a:pt x="1249" y="669"/>
                    <a:pt x="1246" y="667"/>
                    <a:pt x="1241" y="666"/>
                  </a:cubicBezTo>
                  <a:cubicBezTo>
                    <a:pt x="1237" y="665"/>
                    <a:pt x="1232" y="665"/>
                    <a:pt x="1227" y="665"/>
                  </a:cubicBezTo>
                  <a:cubicBezTo>
                    <a:pt x="1210" y="665"/>
                    <a:pt x="1189" y="669"/>
                    <a:pt x="1167" y="673"/>
                  </a:cubicBezTo>
                  <a:cubicBezTo>
                    <a:pt x="1145" y="677"/>
                    <a:pt x="1124" y="681"/>
                    <a:pt x="1108" y="681"/>
                  </a:cubicBezTo>
                  <a:cubicBezTo>
                    <a:pt x="1101" y="681"/>
                    <a:pt x="1095" y="680"/>
                    <a:pt x="1091" y="678"/>
                  </a:cubicBezTo>
                  <a:cubicBezTo>
                    <a:pt x="1089" y="677"/>
                    <a:pt x="1088" y="676"/>
                    <a:pt x="1087" y="675"/>
                  </a:cubicBezTo>
                  <a:cubicBezTo>
                    <a:pt x="1086" y="673"/>
                    <a:pt x="1085" y="671"/>
                    <a:pt x="1085" y="669"/>
                  </a:cubicBezTo>
                  <a:cubicBezTo>
                    <a:pt x="1085" y="668"/>
                    <a:pt x="1085" y="668"/>
                    <a:pt x="1085" y="668"/>
                  </a:cubicBezTo>
                  <a:cubicBezTo>
                    <a:pt x="1085" y="664"/>
                    <a:pt x="1087" y="659"/>
                    <a:pt x="1091" y="655"/>
                  </a:cubicBezTo>
                  <a:cubicBezTo>
                    <a:pt x="1098" y="647"/>
                    <a:pt x="1112" y="639"/>
                    <a:pt x="1128" y="631"/>
                  </a:cubicBezTo>
                  <a:cubicBezTo>
                    <a:pt x="1153" y="620"/>
                    <a:pt x="1184" y="608"/>
                    <a:pt x="1213" y="594"/>
                  </a:cubicBezTo>
                  <a:cubicBezTo>
                    <a:pt x="1241" y="580"/>
                    <a:pt x="1267" y="565"/>
                    <a:pt x="1279" y="544"/>
                  </a:cubicBezTo>
                  <a:cubicBezTo>
                    <a:pt x="1292" y="525"/>
                    <a:pt x="1301" y="511"/>
                    <a:pt x="1307" y="501"/>
                  </a:cubicBezTo>
                  <a:cubicBezTo>
                    <a:pt x="1313" y="490"/>
                    <a:pt x="1316" y="484"/>
                    <a:pt x="1316" y="478"/>
                  </a:cubicBezTo>
                  <a:cubicBezTo>
                    <a:pt x="1316" y="476"/>
                    <a:pt x="1315" y="473"/>
                    <a:pt x="1314" y="471"/>
                  </a:cubicBezTo>
                  <a:cubicBezTo>
                    <a:pt x="1312" y="469"/>
                    <a:pt x="1310" y="467"/>
                    <a:pt x="1307" y="465"/>
                  </a:cubicBezTo>
                  <a:cubicBezTo>
                    <a:pt x="1304" y="462"/>
                    <a:pt x="1300" y="461"/>
                    <a:pt x="1296" y="461"/>
                  </a:cubicBezTo>
                  <a:cubicBezTo>
                    <a:pt x="1287" y="461"/>
                    <a:pt x="1276" y="466"/>
                    <a:pt x="1266" y="474"/>
                  </a:cubicBezTo>
                  <a:cubicBezTo>
                    <a:pt x="1257" y="482"/>
                    <a:pt x="1247" y="492"/>
                    <a:pt x="1240" y="503"/>
                  </a:cubicBezTo>
                  <a:cubicBezTo>
                    <a:pt x="1224" y="529"/>
                    <a:pt x="1191" y="549"/>
                    <a:pt x="1166" y="556"/>
                  </a:cubicBezTo>
                  <a:cubicBezTo>
                    <a:pt x="1154" y="560"/>
                    <a:pt x="1137" y="567"/>
                    <a:pt x="1121" y="573"/>
                  </a:cubicBezTo>
                  <a:cubicBezTo>
                    <a:pt x="1105" y="580"/>
                    <a:pt x="1091" y="587"/>
                    <a:pt x="1084" y="592"/>
                  </a:cubicBezTo>
                  <a:cubicBezTo>
                    <a:pt x="1079" y="595"/>
                    <a:pt x="1074" y="599"/>
                    <a:pt x="1067" y="602"/>
                  </a:cubicBezTo>
                  <a:cubicBezTo>
                    <a:pt x="1061" y="606"/>
                    <a:pt x="1054" y="608"/>
                    <a:pt x="1048" y="608"/>
                  </a:cubicBezTo>
                  <a:cubicBezTo>
                    <a:pt x="1044" y="608"/>
                    <a:pt x="1040" y="607"/>
                    <a:pt x="1036" y="605"/>
                  </a:cubicBezTo>
                  <a:cubicBezTo>
                    <a:pt x="1032" y="603"/>
                    <a:pt x="1029" y="599"/>
                    <a:pt x="1026" y="592"/>
                  </a:cubicBezTo>
                  <a:cubicBezTo>
                    <a:pt x="1024" y="588"/>
                    <a:pt x="1023" y="584"/>
                    <a:pt x="1023" y="579"/>
                  </a:cubicBezTo>
                  <a:cubicBezTo>
                    <a:pt x="1022" y="563"/>
                    <a:pt x="1034" y="542"/>
                    <a:pt x="1052" y="520"/>
                  </a:cubicBezTo>
                  <a:cubicBezTo>
                    <a:pt x="1071" y="497"/>
                    <a:pt x="1097" y="472"/>
                    <a:pt x="1125" y="447"/>
                  </a:cubicBezTo>
                  <a:cubicBezTo>
                    <a:pt x="1191" y="389"/>
                    <a:pt x="1234" y="335"/>
                    <a:pt x="1268" y="295"/>
                  </a:cubicBezTo>
                  <a:cubicBezTo>
                    <a:pt x="1282" y="278"/>
                    <a:pt x="1308" y="252"/>
                    <a:pt x="1331" y="225"/>
                  </a:cubicBezTo>
                  <a:cubicBezTo>
                    <a:pt x="1342" y="211"/>
                    <a:pt x="1353" y="196"/>
                    <a:pt x="1361" y="183"/>
                  </a:cubicBezTo>
                  <a:cubicBezTo>
                    <a:pt x="1368" y="169"/>
                    <a:pt x="1373" y="156"/>
                    <a:pt x="1373" y="144"/>
                  </a:cubicBezTo>
                  <a:cubicBezTo>
                    <a:pt x="1373" y="134"/>
                    <a:pt x="1369" y="125"/>
                    <a:pt x="1360" y="118"/>
                  </a:cubicBezTo>
                  <a:cubicBezTo>
                    <a:pt x="1354" y="113"/>
                    <a:pt x="1347" y="111"/>
                    <a:pt x="1340" y="111"/>
                  </a:cubicBezTo>
                  <a:cubicBezTo>
                    <a:pt x="1327" y="111"/>
                    <a:pt x="1313" y="118"/>
                    <a:pt x="1299" y="129"/>
                  </a:cubicBezTo>
                  <a:cubicBezTo>
                    <a:pt x="1279" y="146"/>
                    <a:pt x="1257" y="171"/>
                    <a:pt x="1239" y="195"/>
                  </a:cubicBezTo>
                  <a:cubicBezTo>
                    <a:pt x="1220" y="220"/>
                    <a:pt x="1204" y="244"/>
                    <a:pt x="1194" y="257"/>
                  </a:cubicBezTo>
                  <a:cubicBezTo>
                    <a:pt x="1179" y="278"/>
                    <a:pt x="1161" y="302"/>
                    <a:pt x="1143" y="324"/>
                  </a:cubicBezTo>
                  <a:cubicBezTo>
                    <a:pt x="1125" y="346"/>
                    <a:pt x="1106" y="366"/>
                    <a:pt x="1091" y="376"/>
                  </a:cubicBezTo>
                  <a:cubicBezTo>
                    <a:pt x="1083" y="381"/>
                    <a:pt x="1072" y="391"/>
                    <a:pt x="1060" y="404"/>
                  </a:cubicBezTo>
                  <a:cubicBezTo>
                    <a:pt x="1041" y="423"/>
                    <a:pt x="1019" y="448"/>
                    <a:pt x="998" y="468"/>
                  </a:cubicBezTo>
                  <a:cubicBezTo>
                    <a:pt x="988" y="478"/>
                    <a:pt x="978" y="487"/>
                    <a:pt x="970" y="493"/>
                  </a:cubicBezTo>
                  <a:cubicBezTo>
                    <a:pt x="966" y="497"/>
                    <a:pt x="962" y="499"/>
                    <a:pt x="959" y="501"/>
                  </a:cubicBezTo>
                  <a:cubicBezTo>
                    <a:pt x="955" y="502"/>
                    <a:pt x="952" y="503"/>
                    <a:pt x="950" y="503"/>
                  </a:cubicBezTo>
                  <a:cubicBezTo>
                    <a:pt x="948" y="503"/>
                    <a:pt x="947" y="503"/>
                    <a:pt x="946" y="502"/>
                  </a:cubicBezTo>
                  <a:cubicBezTo>
                    <a:pt x="945" y="500"/>
                    <a:pt x="944" y="498"/>
                    <a:pt x="944" y="495"/>
                  </a:cubicBezTo>
                  <a:cubicBezTo>
                    <a:pt x="944" y="489"/>
                    <a:pt x="947" y="479"/>
                    <a:pt x="952" y="469"/>
                  </a:cubicBezTo>
                  <a:cubicBezTo>
                    <a:pt x="959" y="453"/>
                    <a:pt x="970" y="434"/>
                    <a:pt x="980" y="416"/>
                  </a:cubicBezTo>
                  <a:cubicBezTo>
                    <a:pt x="984" y="407"/>
                    <a:pt x="988" y="399"/>
                    <a:pt x="991" y="391"/>
                  </a:cubicBezTo>
                  <a:cubicBezTo>
                    <a:pt x="995" y="383"/>
                    <a:pt x="996" y="376"/>
                    <a:pt x="996" y="370"/>
                  </a:cubicBezTo>
                  <a:cubicBezTo>
                    <a:pt x="996" y="367"/>
                    <a:pt x="996" y="365"/>
                    <a:pt x="995" y="362"/>
                  </a:cubicBezTo>
                  <a:cubicBezTo>
                    <a:pt x="994" y="360"/>
                    <a:pt x="993" y="358"/>
                    <a:pt x="991" y="357"/>
                  </a:cubicBezTo>
                  <a:cubicBezTo>
                    <a:pt x="989" y="355"/>
                    <a:pt x="987" y="354"/>
                    <a:pt x="985" y="354"/>
                  </a:cubicBezTo>
                  <a:cubicBezTo>
                    <a:pt x="981" y="354"/>
                    <a:pt x="977" y="357"/>
                    <a:pt x="973" y="360"/>
                  </a:cubicBezTo>
                  <a:cubicBezTo>
                    <a:pt x="966" y="366"/>
                    <a:pt x="958" y="375"/>
                    <a:pt x="950" y="386"/>
                  </a:cubicBezTo>
                  <a:cubicBezTo>
                    <a:pt x="938" y="403"/>
                    <a:pt x="925" y="424"/>
                    <a:pt x="911" y="440"/>
                  </a:cubicBezTo>
                  <a:cubicBezTo>
                    <a:pt x="904" y="449"/>
                    <a:pt x="897" y="456"/>
                    <a:pt x="890" y="461"/>
                  </a:cubicBezTo>
                  <a:cubicBezTo>
                    <a:pt x="882" y="466"/>
                    <a:pt x="875" y="469"/>
                    <a:pt x="868" y="469"/>
                  </a:cubicBezTo>
                  <a:cubicBezTo>
                    <a:pt x="865" y="469"/>
                    <a:pt x="863" y="468"/>
                    <a:pt x="860" y="467"/>
                  </a:cubicBezTo>
                  <a:cubicBezTo>
                    <a:pt x="834" y="459"/>
                    <a:pt x="813" y="453"/>
                    <a:pt x="796" y="439"/>
                  </a:cubicBezTo>
                  <a:cubicBezTo>
                    <a:pt x="778" y="425"/>
                    <a:pt x="762" y="402"/>
                    <a:pt x="746" y="361"/>
                  </a:cubicBezTo>
                  <a:cubicBezTo>
                    <a:pt x="733" y="328"/>
                    <a:pt x="717" y="297"/>
                    <a:pt x="704" y="267"/>
                  </a:cubicBezTo>
                  <a:cubicBezTo>
                    <a:pt x="691" y="238"/>
                    <a:pt x="682" y="210"/>
                    <a:pt x="682" y="186"/>
                  </a:cubicBezTo>
                  <a:cubicBezTo>
                    <a:pt x="682" y="171"/>
                    <a:pt x="685" y="158"/>
                    <a:pt x="692" y="146"/>
                  </a:cubicBezTo>
                  <a:cubicBezTo>
                    <a:pt x="706" y="125"/>
                    <a:pt x="724" y="105"/>
                    <a:pt x="738" y="86"/>
                  </a:cubicBezTo>
                  <a:cubicBezTo>
                    <a:pt x="752" y="67"/>
                    <a:pt x="763" y="48"/>
                    <a:pt x="763" y="31"/>
                  </a:cubicBezTo>
                  <a:cubicBezTo>
                    <a:pt x="763" y="22"/>
                    <a:pt x="760" y="13"/>
                    <a:pt x="752" y="5"/>
                  </a:cubicBezTo>
                  <a:cubicBezTo>
                    <a:pt x="750" y="6"/>
                    <a:pt x="750" y="6"/>
                    <a:pt x="750" y="6"/>
                  </a:cubicBezTo>
                  <a:cubicBezTo>
                    <a:pt x="749" y="7"/>
                    <a:pt x="749" y="7"/>
                    <a:pt x="749" y="7"/>
                  </a:cubicBezTo>
                  <a:cubicBezTo>
                    <a:pt x="756" y="15"/>
                    <a:pt x="759" y="23"/>
                    <a:pt x="759" y="31"/>
                  </a:cubicBezTo>
                  <a:cubicBezTo>
                    <a:pt x="759" y="47"/>
                    <a:pt x="749" y="64"/>
                    <a:pt x="735" y="83"/>
                  </a:cubicBezTo>
                  <a:cubicBezTo>
                    <a:pt x="721" y="102"/>
                    <a:pt x="703" y="123"/>
                    <a:pt x="689" y="144"/>
                  </a:cubicBezTo>
                  <a:cubicBezTo>
                    <a:pt x="681" y="157"/>
                    <a:pt x="678" y="171"/>
                    <a:pt x="678" y="186"/>
                  </a:cubicBezTo>
                  <a:cubicBezTo>
                    <a:pt x="678" y="211"/>
                    <a:pt x="687" y="239"/>
                    <a:pt x="700" y="269"/>
                  </a:cubicBezTo>
                  <a:cubicBezTo>
                    <a:pt x="713" y="299"/>
                    <a:pt x="729" y="330"/>
                    <a:pt x="742" y="362"/>
                  </a:cubicBezTo>
                  <a:cubicBezTo>
                    <a:pt x="759" y="404"/>
                    <a:pt x="774" y="427"/>
                    <a:pt x="793" y="442"/>
                  </a:cubicBezTo>
                  <a:cubicBezTo>
                    <a:pt x="812" y="457"/>
                    <a:pt x="833" y="463"/>
                    <a:pt x="859" y="471"/>
                  </a:cubicBezTo>
                  <a:cubicBezTo>
                    <a:pt x="862" y="472"/>
                    <a:pt x="865" y="473"/>
                    <a:pt x="868" y="473"/>
                  </a:cubicBezTo>
                  <a:cubicBezTo>
                    <a:pt x="881" y="473"/>
                    <a:pt x="892" y="465"/>
                    <a:pt x="904" y="454"/>
                  </a:cubicBezTo>
                  <a:cubicBezTo>
                    <a:pt x="921" y="438"/>
                    <a:pt x="936" y="414"/>
                    <a:pt x="950" y="394"/>
                  </a:cubicBezTo>
                  <a:cubicBezTo>
                    <a:pt x="957" y="384"/>
                    <a:pt x="964" y="375"/>
                    <a:pt x="970" y="368"/>
                  </a:cubicBezTo>
                  <a:cubicBezTo>
                    <a:pt x="973" y="365"/>
                    <a:pt x="975" y="363"/>
                    <a:pt x="978" y="361"/>
                  </a:cubicBezTo>
                  <a:cubicBezTo>
                    <a:pt x="980" y="359"/>
                    <a:pt x="983" y="358"/>
                    <a:pt x="985" y="358"/>
                  </a:cubicBezTo>
                  <a:cubicBezTo>
                    <a:pt x="986" y="358"/>
                    <a:pt x="987" y="359"/>
                    <a:pt x="989" y="360"/>
                  </a:cubicBezTo>
                  <a:cubicBezTo>
                    <a:pt x="990" y="361"/>
                    <a:pt x="991" y="362"/>
                    <a:pt x="992" y="364"/>
                  </a:cubicBezTo>
                  <a:cubicBezTo>
                    <a:pt x="992" y="365"/>
                    <a:pt x="992" y="367"/>
                    <a:pt x="992" y="370"/>
                  </a:cubicBezTo>
                  <a:cubicBezTo>
                    <a:pt x="992" y="377"/>
                    <a:pt x="989" y="386"/>
                    <a:pt x="984" y="397"/>
                  </a:cubicBezTo>
                  <a:cubicBezTo>
                    <a:pt x="977" y="414"/>
                    <a:pt x="966" y="433"/>
                    <a:pt x="957" y="450"/>
                  </a:cubicBezTo>
                  <a:cubicBezTo>
                    <a:pt x="952" y="459"/>
                    <a:pt x="948" y="467"/>
                    <a:pt x="945" y="475"/>
                  </a:cubicBezTo>
                  <a:cubicBezTo>
                    <a:pt x="942" y="483"/>
                    <a:pt x="940" y="489"/>
                    <a:pt x="940" y="495"/>
                  </a:cubicBezTo>
                  <a:cubicBezTo>
                    <a:pt x="940" y="499"/>
                    <a:pt x="941" y="502"/>
                    <a:pt x="943" y="505"/>
                  </a:cubicBezTo>
                  <a:cubicBezTo>
                    <a:pt x="945" y="507"/>
                    <a:pt x="948" y="507"/>
                    <a:pt x="950" y="507"/>
                  </a:cubicBezTo>
                  <a:cubicBezTo>
                    <a:pt x="954" y="507"/>
                    <a:pt x="959" y="505"/>
                    <a:pt x="964" y="502"/>
                  </a:cubicBezTo>
                  <a:cubicBezTo>
                    <a:pt x="973" y="497"/>
                    <a:pt x="984" y="487"/>
                    <a:pt x="996" y="476"/>
                  </a:cubicBezTo>
                  <a:cubicBezTo>
                    <a:pt x="1014" y="459"/>
                    <a:pt x="1033" y="438"/>
                    <a:pt x="1050" y="419"/>
                  </a:cubicBezTo>
                  <a:cubicBezTo>
                    <a:pt x="1059" y="410"/>
                    <a:pt x="1067" y="401"/>
                    <a:pt x="1075" y="394"/>
                  </a:cubicBezTo>
                  <a:cubicBezTo>
                    <a:pt x="1082" y="387"/>
                    <a:pt x="1088" y="382"/>
                    <a:pt x="1093" y="379"/>
                  </a:cubicBezTo>
                  <a:cubicBezTo>
                    <a:pt x="1109" y="369"/>
                    <a:pt x="1128" y="349"/>
                    <a:pt x="1146" y="327"/>
                  </a:cubicBezTo>
                  <a:cubicBezTo>
                    <a:pt x="1164" y="305"/>
                    <a:pt x="1182" y="280"/>
                    <a:pt x="1197" y="260"/>
                  </a:cubicBezTo>
                  <a:cubicBezTo>
                    <a:pt x="1211" y="241"/>
                    <a:pt x="1234" y="205"/>
                    <a:pt x="1261" y="173"/>
                  </a:cubicBezTo>
                  <a:cubicBezTo>
                    <a:pt x="1274" y="158"/>
                    <a:pt x="1288" y="143"/>
                    <a:pt x="1302" y="132"/>
                  </a:cubicBezTo>
                  <a:cubicBezTo>
                    <a:pt x="1316" y="122"/>
                    <a:pt x="1329" y="115"/>
                    <a:pt x="1340" y="115"/>
                  </a:cubicBezTo>
                  <a:cubicBezTo>
                    <a:pt x="1347" y="115"/>
                    <a:pt x="1352" y="117"/>
                    <a:pt x="1358" y="121"/>
                  </a:cubicBezTo>
                  <a:cubicBezTo>
                    <a:pt x="1366" y="127"/>
                    <a:pt x="1369" y="135"/>
                    <a:pt x="1369" y="144"/>
                  </a:cubicBezTo>
                  <a:cubicBezTo>
                    <a:pt x="1369" y="155"/>
                    <a:pt x="1365" y="167"/>
                    <a:pt x="1357" y="181"/>
                  </a:cubicBezTo>
                  <a:cubicBezTo>
                    <a:pt x="1346" y="201"/>
                    <a:pt x="1328" y="223"/>
                    <a:pt x="1311" y="242"/>
                  </a:cubicBezTo>
                  <a:cubicBezTo>
                    <a:pt x="1293" y="262"/>
                    <a:pt x="1276" y="280"/>
                    <a:pt x="1265" y="292"/>
                  </a:cubicBezTo>
                  <a:cubicBezTo>
                    <a:pt x="1231" y="332"/>
                    <a:pt x="1188" y="386"/>
                    <a:pt x="1122" y="444"/>
                  </a:cubicBezTo>
                  <a:cubicBezTo>
                    <a:pt x="1094" y="469"/>
                    <a:pt x="1068" y="494"/>
                    <a:pt x="1049" y="517"/>
                  </a:cubicBezTo>
                  <a:cubicBezTo>
                    <a:pt x="1030" y="540"/>
                    <a:pt x="1019" y="561"/>
                    <a:pt x="1019" y="579"/>
                  </a:cubicBezTo>
                  <a:cubicBezTo>
                    <a:pt x="1019" y="584"/>
                    <a:pt x="1020" y="590"/>
                    <a:pt x="1022" y="594"/>
                  </a:cubicBezTo>
                  <a:cubicBezTo>
                    <a:pt x="1025" y="601"/>
                    <a:pt x="1029" y="605"/>
                    <a:pt x="1034" y="608"/>
                  </a:cubicBezTo>
                  <a:cubicBezTo>
                    <a:pt x="1038" y="611"/>
                    <a:pt x="1043" y="612"/>
                    <a:pt x="1048" y="612"/>
                  </a:cubicBezTo>
                  <a:cubicBezTo>
                    <a:pt x="1055" y="612"/>
                    <a:pt x="1063" y="610"/>
                    <a:pt x="1069" y="606"/>
                  </a:cubicBezTo>
                  <a:cubicBezTo>
                    <a:pt x="1076" y="602"/>
                    <a:pt x="1082" y="598"/>
                    <a:pt x="1086" y="595"/>
                  </a:cubicBezTo>
                  <a:cubicBezTo>
                    <a:pt x="1093" y="590"/>
                    <a:pt x="1107" y="583"/>
                    <a:pt x="1122" y="577"/>
                  </a:cubicBezTo>
                  <a:cubicBezTo>
                    <a:pt x="1138" y="570"/>
                    <a:pt x="1155" y="564"/>
                    <a:pt x="1167" y="560"/>
                  </a:cubicBezTo>
                  <a:cubicBezTo>
                    <a:pt x="1193" y="552"/>
                    <a:pt x="1226" y="532"/>
                    <a:pt x="1243" y="505"/>
                  </a:cubicBezTo>
                  <a:cubicBezTo>
                    <a:pt x="1250" y="495"/>
                    <a:pt x="1259" y="485"/>
                    <a:pt x="1269" y="477"/>
                  </a:cubicBezTo>
                  <a:cubicBezTo>
                    <a:pt x="1278" y="470"/>
                    <a:pt x="1288" y="465"/>
                    <a:pt x="1296" y="465"/>
                  </a:cubicBezTo>
                  <a:cubicBezTo>
                    <a:pt x="1299" y="465"/>
                    <a:pt x="1302" y="466"/>
                    <a:pt x="1305" y="468"/>
                  </a:cubicBezTo>
                  <a:cubicBezTo>
                    <a:pt x="1307" y="470"/>
                    <a:pt x="1309" y="472"/>
                    <a:pt x="1310" y="473"/>
                  </a:cubicBezTo>
                  <a:cubicBezTo>
                    <a:pt x="1312" y="475"/>
                    <a:pt x="1312" y="476"/>
                    <a:pt x="1312" y="478"/>
                  </a:cubicBezTo>
                  <a:cubicBezTo>
                    <a:pt x="1312" y="482"/>
                    <a:pt x="1310" y="489"/>
                    <a:pt x="1304" y="499"/>
                  </a:cubicBezTo>
                  <a:cubicBezTo>
                    <a:pt x="1298" y="509"/>
                    <a:pt x="1289" y="522"/>
                    <a:pt x="1276" y="542"/>
                  </a:cubicBezTo>
                  <a:cubicBezTo>
                    <a:pt x="1267" y="557"/>
                    <a:pt x="1250" y="569"/>
                    <a:pt x="1230" y="580"/>
                  </a:cubicBezTo>
                  <a:cubicBezTo>
                    <a:pt x="1201" y="597"/>
                    <a:pt x="1163" y="611"/>
                    <a:pt x="1134" y="624"/>
                  </a:cubicBezTo>
                  <a:cubicBezTo>
                    <a:pt x="1119" y="631"/>
                    <a:pt x="1106" y="638"/>
                    <a:pt x="1096" y="645"/>
                  </a:cubicBezTo>
                  <a:cubicBezTo>
                    <a:pt x="1092" y="648"/>
                    <a:pt x="1088" y="652"/>
                    <a:pt x="1085" y="656"/>
                  </a:cubicBezTo>
                  <a:cubicBezTo>
                    <a:pt x="1082" y="660"/>
                    <a:pt x="1081" y="664"/>
                    <a:pt x="1081" y="668"/>
                  </a:cubicBezTo>
                  <a:cubicBezTo>
                    <a:pt x="1081" y="669"/>
                    <a:pt x="1081" y="669"/>
                    <a:pt x="1081" y="669"/>
                  </a:cubicBezTo>
                  <a:cubicBezTo>
                    <a:pt x="1081" y="672"/>
                    <a:pt x="1082" y="675"/>
                    <a:pt x="1083" y="677"/>
                  </a:cubicBezTo>
                  <a:cubicBezTo>
                    <a:pt x="1086" y="680"/>
                    <a:pt x="1089" y="682"/>
                    <a:pt x="1093" y="683"/>
                  </a:cubicBezTo>
                  <a:cubicBezTo>
                    <a:pt x="1098" y="685"/>
                    <a:pt x="1103" y="685"/>
                    <a:pt x="1108" y="685"/>
                  </a:cubicBezTo>
                  <a:cubicBezTo>
                    <a:pt x="1125" y="685"/>
                    <a:pt x="1146" y="681"/>
                    <a:pt x="1168" y="677"/>
                  </a:cubicBezTo>
                  <a:cubicBezTo>
                    <a:pt x="1189" y="673"/>
                    <a:pt x="1211" y="669"/>
                    <a:pt x="1227" y="669"/>
                  </a:cubicBezTo>
                  <a:cubicBezTo>
                    <a:pt x="1234" y="669"/>
                    <a:pt x="1240" y="670"/>
                    <a:pt x="1244" y="671"/>
                  </a:cubicBezTo>
                  <a:cubicBezTo>
                    <a:pt x="1246" y="672"/>
                    <a:pt x="1247" y="673"/>
                    <a:pt x="1249" y="675"/>
                  </a:cubicBezTo>
                  <a:cubicBezTo>
                    <a:pt x="1250" y="676"/>
                    <a:pt x="1250" y="678"/>
                    <a:pt x="1251" y="680"/>
                  </a:cubicBezTo>
                  <a:cubicBezTo>
                    <a:pt x="1251" y="680"/>
                    <a:pt x="1251" y="681"/>
                    <a:pt x="1251" y="682"/>
                  </a:cubicBezTo>
                  <a:cubicBezTo>
                    <a:pt x="1251" y="686"/>
                    <a:pt x="1249" y="689"/>
                    <a:pt x="1244" y="693"/>
                  </a:cubicBezTo>
                  <a:cubicBezTo>
                    <a:pt x="1237" y="699"/>
                    <a:pt x="1222" y="704"/>
                    <a:pt x="1206" y="709"/>
                  </a:cubicBezTo>
                  <a:cubicBezTo>
                    <a:pt x="1181" y="715"/>
                    <a:pt x="1149" y="721"/>
                    <a:pt x="1125" y="726"/>
                  </a:cubicBezTo>
                  <a:cubicBezTo>
                    <a:pt x="1112" y="729"/>
                    <a:pt x="1101" y="732"/>
                    <a:pt x="1093" y="736"/>
                  </a:cubicBezTo>
                  <a:cubicBezTo>
                    <a:pt x="1089" y="738"/>
                    <a:pt x="1086" y="739"/>
                    <a:pt x="1084" y="742"/>
                  </a:cubicBezTo>
                  <a:cubicBezTo>
                    <a:pt x="1081" y="744"/>
                    <a:pt x="1080" y="746"/>
                    <a:pt x="1080" y="749"/>
                  </a:cubicBezTo>
                  <a:cubicBezTo>
                    <a:pt x="1080" y="751"/>
                    <a:pt x="1080" y="753"/>
                    <a:pt x="1082" y="755"/>
                  </a:cubicBezTo>
                  <a:cubicBezTo>
                    <a:pt x="1084" y="759"/>
                    <a:pt x="1088" y="761"/>
                    <a:pt x="1093" y="764"/>
                  </a:cubicBezTo>
                  <a:cubicBezTo>
                    <a:pt x="1101" y="768"/>
                    <a:pt x="1114" y="772"/>
                    <a:pt x="1129" y="774"/>
                  </a:cubicBezTo>
                  <a:cubicBezTo>
                    <a:pt x="1172" y="783"/>
                    <a:pt x="1236" y="786"/>
                    <a:pt x="1269" y="786"/>
                  </a:cubicBezTo>
                  <a:cubicBezTo>
                    <a:pt x="1272" y="786"/>
                    <a:pt x="1274" y="786"/>
                    <a:pt x="1277" y="786"/>
                  </a:cubicBezTo>
                  <a:cubicBezTo>
                    <a:pt x="1278" y="786"/>
                    <a:pt x="1279" y="786"/>
                    <a:pt x="1280" y="786"/>
                  </a:cubicBezTo>
                  <a:cubicBezTo>
                    <a:pt x="1300" y="786"/>
                    <a:pt x="1319" y="791"/>
                    <a:pt x="1338" y="796"/>
                  </a:cubicBezTo>
                  <a:cubicBezTo>
                    <a:pt x="1356" y="801"/>
                    <a:pt x="1375" y="806"/>
                    <a:pt x="1395" y="806"/>
                  </a:cubicBezTo>
                  <a:cubicBezTo>
                    <a:pt x="1397" y="806"/>
                    <a:pt x="1400" y="806"/>
                    <a:pt x="1403" y="805"/>
                  </a:cubicBezTo>
                  <a:cubicBezTo>
                    <a:pt x="1405" y="805"/>
                    <a:pt x="1406" y="805"/>
                    <a:pt x="1408" y="805"/>
                  </a:cubicBezTo>
                  <a:cubicBezTo>
                    <a:pt x="1428" y="805"/>
                    <a:pt x="1448" y="814"/>
                    <a:pt x="1469" y="824"/>
                  </a:cubicBezTo>
                  <a:cubicBezTo>
                    <a:pt x="1490" y="834"/>
                    <a:pt x="1512" y="844"/>
                    <a:pt x="1538" y="847"/>
                  </a:cubicBezTo>
                  <a:cubicBezTo>
                    <a:pt x="1561" y="850"/>
                    <a:pt x="1585" y="863"/>
                    <a:pt x="1603" y="880"/>
                  </a:cubicBezTo>
                  <a:cubicBezTo>
                    <a:pt x="1621" y="897"/>
                    <a:pt x="1633" y="918"/>
                    <a:pt x="1633" y="939"/>
                  </a:cubicBezTo>
                  <a:cubicBezTo>
                    <a:pt x="1633" y="943"/>
                    <a:pt x="1633" y="947"/>
                    <a:pt x="1632" y="951"/>
                  </a:cubicBezTo>
                  <a:cubicBezTo>
                    <a:pt x="1630" y="959"/>
                    <a:pt x="1625" y="964"/>
                    <a:pt x="1619" y="967"/>
                  </a:cubicBezTo>
                  <a:cubicBezTo>
                    <a:pt x="1613" y="971"/>
                    <a:pt x="1605" y="972"/>
                    <a:pt x="1597" y="972"/>
                  </a:cubicBezTo>
                  <a:cubicBezTo>
                    <a:pt x="1581" y="972"/>
                    <a:pt x="1564" y="968"/>
                    <a:pt x="1548" y="961"/>
                  </a:cubicBezTo>
                  <a:cubicBezTo>
                    <a:pt x="1532" y="954"/>
                    <a:pt x="1518" y="945"/>
                    <a:pt x="1511" y="937"/>
                  </a:cubicBezTo>
                  <a:cubicBezTo>
                    <a:pt x="1499" y="923"/>
                    <a:pt x="1482" y="914"/>
                    <a:pt x="1454" y="904"/>
                  </a:cubicBezTo>
                  <a:cubicBezTo>
                    <a:pt x="1427" y="895"/>
                    <a:pt x="1390" y="885"/>
                    <a:pt x="1338" y="869"/>
                  </a:cubicBezTo>
                  <a:cubicBezTo>
                    <a:pt x="1288" y="854"/>
                    <a:pt x="1234" y="849"/>
                    <a:pt x="1188" y="849"/>
                  </a:cubicBezTo>
                  <a:cubicBezTo>
                    <a:pt x="1164" y="849"/>
                    <a:pt x="1142" y="850"/>
                    <a:pt x="1125" y="853"/>
                  </a:cubicBezTo>
                  <a:cubicBezTo>
                    <a:pt x="1107" y="855"/>
                    <a:pt x="1093" y="859"/>
                    <a:pt x="1085" y="863"/>
                  </a:cubicBezTo>
                  <a:cubicBezTo>
                    <a:pt x="1069" y="870"/>
                    <a:pt x="1060" y="885"/>
                    <a:pt x="1053" y="901"/>
                  </a:cubicBezTo>
                  <a:cubicBezTo>
                    <a:pt x="1046" y="917"/>
                    <a:pt x="1042" y="935"/>
                    <a:pt x="1035" y="951"/>
                  </a:cubicBezTo>
                  <a:cubicBezTo>
                    <a:pt x="1032" y="957"/>
                    <a:pt x="1031" y="963"/>
                    <a:pt x="1031" y="968"/>
                  </a:cubicBezTo>
                  <a:cubicBezTo>
                    <a:pt x="1031" y="980"/>
                    <a:pt x="1036" y="989"/>
                    <a:pt x="1043" y="998"/>
                  </a:cubicBezTo>
                  <a:cubicBezTo>
                    <a:pt x="1051" y="1007"/>
                    <a:pt x="1060" y="1016"/>
                    <a:pt x="1069" y="1026"/>
                  </a:cubicBezTo>
                  <a:cubicBezTo>
                    <a:pt x="1078" y="1036"/>
                    <a:pt x="1087" y="1045"/>
                    <a:pt x="1093" y="1054"/>
                  </a:cubicBezTo>
                  <a:cubicBezTo>
                    <a:pt x="1099" y="1063"/>
                    <a:pt x="1102" y="1070"/>
                    <a:pt x="1102" y="1076"/>
                  </a:cubicBezTo>
                  <a:cubicBezTo>
                    <a:pt x="1102" y="1079"/>
                    <a:pt x="1101" y="1081"/>
                    <a:pt x="1099" y="1083"/>
                  </a:cubicBezTo>
                  <a:cubicBezTo>
                    <a:pt x="1096" y="1086"/>
                    <a:pt x="1093" y="1087"/>
                    <a:pt x="1091" y="1087"/>
                  </a:cubicBezTo>
                  <a:cubicBezTo>
                    <a:pt x="1089" y="1087"/>
                    <a:pt x="1088" y="1087"/>
                    <a:pt x="1086" y="1086"/>
                  </a:cubicBezTo>
                  <a:cubicBezTo>
                    <a:pt x="1081" y="1083"/>
                    <a:pt x="1075" y="1076"/>
                    <a:pt x="1066" y="1063"/>
                  </a:cubicBezTo>
                  <a:cubicBezTo>
                    <a:pt x="1058" y="1051"/>
                    <a:pt x="1053" y="1045"/>
                    <a:pt x="1045" y="1040"/>
                  </a:cubicBezTo>
                  <a:cubicBezTo>
                    <a:pt x="1038" y="1034"/>
                    <a:pt x="1028" y="1031"/>
                    <a:pt x="1012" y="1024"/>
                  </a:cubicBezTo>
                  <a:cubicBezTo>
                    <a:pt x="1005" y="1022"/>
                    <a:pt x="1000" y="1021"/>
                    <a:pt x="995" y="1021"/>
                  </a:cubicBezTo>
                  <a:cubicBezTo>
                    <a:pt x="991" y="1021"/>
                    <a:pt x="987" y="1022"/>
                    <a:pt x="984" y="1024"/>
                  </a:cubicBezTo>
                  <a:cubicBezTo>
                    <a:pt x="979" y="1028"/>
                    <a:pt x="976" y="1033"/>
                    <a:pt x="972" y="1040"/>
                  </a:cubicBezTo>
                  <a:cubicBezTo>
                    <a:pt x="968" y="1046"/>
                    <a:pt x="963" y="1053"/>
                    <a:pt x="955" y="1060"/>
                  </a:cubicBezTo>
                  <a:cubicBezTo>
                    <a:pt x="949" y="1066"/>
                    <a:pt x="946" y="1073"/>
                    <a:pt x="946" y="1081"/>
                  </a:cubicBezTo>
                  <a:cubicBezTo>
                    <a:pt x="946" y="1094"/>
                    <a:pt x="953" y="1110"/>
                    <a:pt x="962" y="1132"/>
                  </a:cubicBezTo>
                  <a:cubicBezTo>
                    <a:pt x="971" y="1154"/>
                    <a:pt x="983" y="1182"/>
                    <a:pt x="993" y="1218"/>
                  </a:cubicBezTo>
                  <a:cubicBezTo>
                    <a:pt x="1006" y="1265"/>
                    <a:pt x="1011" y="1325"/>
                    <a:pt x="1022" y="1385"/>
                  </a:cubicBezTo>
                  <a:cubicBezTo>
                    <a:pt x="1032" y="1445"/>
                    <a:pt x="1048" y="1505"/>
                    <a:pt x="1084" y="1553"/>
                  </a:cubicBezTo>
                  <a:cubicBezTo>
                    <a:pt x="1101" y="1575"/>
                    <a:pt x="1108" y="1593"/>
                    <a:pt x="1108" y="1605"/>
                  </a:cubicBezTo>
                  <a:cubicBezTo>
                    <a:pt x="1108" y="1613"/>
                    <a:pt x="1105" y="1619"/>
                    <a:pt x="1100" y="1623"/>
                  </a:cubicBezTo>
                  <a:cubicBezTo>
                    <a:pt x="1095" y="1626"/>
                    <a:pt x="1088" y="1628"/>
                    <a:pt x="1080" y="1628"/>
                  </a:cubicBezTo>
                  <a:cubicBezTo>
                    <a:pt x="1057" y="1628"/>
                    <a:pt x="1024" y="1614"/>
                    <a:pt x="999" y="1588"/>
                  </a:cubicBezTo>
                  <a:cubicBezTo>
                    <a:pt x="985" y="1573"/>
                    <a:pt x="974" y="1546"/>
                    <a:pt x="966" y="1513"/>
                  </a:cubicBezTo>
                  <a:cubicBezTo>
                    <a:pt x="953" y="1463"/>
                    <a:pt x="946" y="1399"/>
                    <a:pt x="939" y="1339"/>
                  </a:cubicBezTo>
                  <a:cubicBezTo>
                    <a:pt x="933" y="1279"/>
                    <a:pt x="927" y="1223"/>
                    <a:pt x="918" y="1190"/>
                  </a:cubicBezTo>
                  <a:cubicBezTo>
                    <a:pt x="907" y="1151"/>
                    <a:pt x="894" y="1127"/>
                    <a:pt x="880" y="1112"/>
                  </a:cubicBezTo>
                  <a:cubicBezTo>
                    <a:pt x="867" y="1096"/>
                    <a:pt x="851" y="1091"/>
                    <a:pt x="834" y="1091"/>
                  </a:cubicBezTo>
                  <a:cubicBezTo>
                    <a:pt x="829" y="1091"/>
                    <a:pt x="824" y="1092"/>
                    <a:pt x="819" y="1092"/>
                  </a:cubicBezTo>
                  <a:cubicBezTo>
                    <a:pt x="813" y="1093"/>
                    <a:pt x="809" y="1096"/>
                    <a:pt x="805" y="1099"/>
                  </a:cubicBezTo>
                  <a:cubicBezTo>
                    <a:pt x="798" y="1105"/>
                    <a:pt x="794" y="1115"/>
                    <a:pt x="791" y="1125"/>
                  </a:cubicBezTo>
                  <a:cubicBezTo>
                    <a:pt x="786" y="1141"/>
                    <a:pt x="784" y="1160"/>
                    <a:pt x="781" y="1174"/>
                  </a:cubicBezTo>
                  <a:cubicBezTo>
                    <a:pt x="780" y="1181"/>
                    <a:pt x="779" y="1188"/>
                    <a:pt x="777" y="1192"/>
                  </a:cubicBezTo>
                  <a:cubicBezTo>
                    <a:pt x="776" y="1194"/>
                    <a:pt x="775" y="1196"/>
                    <a:pt x="774" y="1197"/>
                  </a:cubicBezTo>
                  <a:cubicBezTo>
                    <a:pt x="773" y="1198"/>
                    <a:pt x="773" y="1198"/>
                    <a:pt x="772" y="1198"/>
                  </a:cubicBezTo>
                  <a:cubicBezTo>
                    <a:pt x="772" y="1198"/>
                    <a:pt x="772" y="1198"/>
                    <a:pt x="772" y="1198"/>
                  </a:cubicBezTo>
                  <a:cubicBezTo>
                    <a:pt x="771" y="1198"/>
                    <a:pt x="771" y="1198"/>
                    <a:pt x="771" y="1198"/>
                  </a:cubicBezTo>
                  <a:cubicBezTo>
                    <a:pt x="770" y="1198"/>
                    <a:pt x="768" y="1198"/>
                    <a:pt x="767" y="1196"/>
                  </a:cubicBezTo>
                  <a:cubicBezTo>
                    <a:pt x="764" y="1193"/>
                    <a:pt x="762" y="1188"/>
                    <a:pt x="761" y="1181"/>
                  </a:cubicBezTo>
                  <a:cubicBezTo>
                    <a:pt x="758" y="1171"/>
                    <a:pt x="757" y="1157"/>
                    <a:pt x="757" y="1145"/>
                  </a:cubicBezTo>
                  <a:cubicBezTo>
                    <a:pt x="756" y="1133"/>
                    <a:pt x="756" y="1122"/>
                    <a:pt x="755" y="1116"/>
                  </a:cubicBezTo>
                  <a:cubicBezTo>
                    <a:pt x="754" y="1112"/>
                    <a:pt x="753" y="1109"/>
                    <a:pt x="752" y="1107"/>
                  </a:cubicBezTo>
                  <a:cubicBezTo>
                    <a:pt x="751" y="1106"/>
                    <a:pt x="750" y="1105"/>
                    <a:pt x="749" y="1104"/>
                  </a:cubicBezTo>
                  <a:cubicBezTo>
                    <a:pt x="748" y="1104"/>
                    <a:pt x="747" y="1103"/>
                    <a:pt x="746" y="1103"/>
                  </a:cubicBezTo>
                  <a:cubicBezTo>
                    <a:pt x="743" y="1103"/>
                    <a:pt x="740" y="1105"/>
                    <a:pt x="737" y="1107"/>
                  </a:cubicBezTo>
                  <a:cubicBezTo>
                    <a:pt x="735" y="1110"/>
                    <a:pt x="732" y="1113"/>
                    <a:pt x="728" y="1117"/>
                  </a:cubicBezTo>
                  <a:cubicBezTo>
                    <a:pt x="725" y="1121"/>
                    <a:pt x="723" y="1123"/>
                    <a:pt x="721" y="1124"/>
                  </a:cubicBezTo>
                  <a:cubicBezTo>
                    <a:pt x="718" y="1126"/>
                    <a:pt x="716" y="1126"/>
                    <a:pt x="714" y="1126"/>
                  </a:cubicBezTo>
                  <a:cubicBezTo>
                    <a:pt x="712" y="1126"/>
                    <a:pt x="710" y="1126"/>
                    <a:pt x="708" y="1124"/>
                  </a:cubicBezTo>
                  <a:cubicBezTo>
                    <a:pt x="706" y="1123"/>
                    <a:pt x="703" y="1121"/>
                    <a:pt x="701" y="1119"/>
                  </a:cubicBezTo>
                  <a:cubicBezTo>
                    <a:pt x="700" y="1117"/>
                    <a:pt x="698" y="1116"/>
                    <a:pt x="697" y="1115"/>
                  </a:cubicBezTo>
                  <a:cubicBezTo>
                    <a:pt x="695" y="1114"/>
                    <a:pt x="694" y="1113"/>
                    <a:pt x="692" y="1113"/>
                  </a:cubicBezTo>
                  <a:cubicBezTo>
                    <a:pt x="690" y="1113"/>
                    <a:pt x="689" y="1114"/>
                    <a:pt x="687" y="1114"/>
                  </a:cubicBezTo>
                  <a:cubicBezTo>
                    <a:pt x="683" y="1117"/>
                    <a:pt x="679" y="1123"/>
                    <a:pt x="670" y="1133"/>
                  </a:cubicBezTo>
                  <a:cubicBezTo>
                    <a:pt x="667" y="1137"/>
                    <a:pt x="664" y="1139"/>
                    <a:pt x="662" y="1141"/>
                  </a:cubicBezTo>
                  <a:cubicBezTo>
                    <a:pt x="660" y="1143"/>
                    <a:pt x="658" y="1143"/>
                    <a:pt x="656" y="1143"/>
                  </a:cubicBezTo>
                  <a:cubicBezTo>
                    <a:pt x="654" y="1143"/>
                    <a:pt x="652" y="1143"/>
                    <a:pt x="651" y="1142"/>
                  </a:cubicBezTo>
                  <a:cubicBezTo>
                    <a:pt x="648" y="1140"/>
                    <a:pt x="645" y="1137"/>
                    <a:pt x="641" y="1133"/>
                  </a:cubicBezTo>
                  <a:cubicBezTo>
                    <a:pt x="638" y="1129"/>
                    <a:pt x="635" y="1124"/>
                    <a:pt x="630" y="1119"/>
                  </a:cubicBezTo>
                  <a:cubicBezTo>
                    <a:pt x="625" y="1113"/>
                    <a:pt x="619" y="1107"/>
                    <a:pt x="612" y="1102"/>
                  </a:cubicBezTo>
                  <a:cubicBezTo>
                    <a:pt x="605" y="1098"/>
                    <a:pt x="596" y="1095"/>
                    <a:pt x="588" y="1095"/>
                  </a:cubicBezTo>
                  <a:cubicBezTo>
                    <a:pt x="581" y="1095"/>
                    <a:pt x="575" y="1097"/>
                    <a:pt x="568" y="1101"/>
                  </a:cubicBezTo>
                  <a:cubicBezTo>
                    <a:pt x="562" y="1105"/>
                    <a:pt x="556" y="1112"/>
                    <a:pt x="550" y="1122"/>
                  </a:cubicBezTo>
                  <a:cubicBezTo>
                    <a:pt x="538" y="1145"/>
                    <a:pt x="530" y="1155"/>
                    <a:pt x="520" y="1166"/>
                  </a:cubicBezTo>
                  <a:cubicBezTo>
                    <a:pt x="509" y="1177"/>
                    <a:pt x="494" y="1189"/>
                    <a:pt x="466" y="1214"/>
                  </a:cubicBezTo>
                  <a:cubicBezTo>
                    <a:pt x="453" y="1226"/>
                    <a:pt x="440" y="1248"/>
                    <a:pt x="427" y="1275"/>
                  </a:cubicBezTo>
                  <a:cubicBezTo>
                    <a:pt x="406" y="1316"/>
                    <a:pt x="386" y="1367"/>
                    <a:pt x="365" y="1408"/>
                  </a:cubicBezTo>
                  <a:cubicBezTo>
                    <a:pt x="355" y="1428"/>
                    <a:pt x="345" y="1446"/>
                    <a:pt x="335" y="1458"/>
                  </a:cubicBezTo>
                  <a:cubicBezTo>
                    <a:pt x="330" y="1465"/>
                    <a:pt x="325" y="1470"/>
                    <a:pt x="320" y="1473"/>
                  </a:cubicBezTo>
                  <a:cubicBezTo>
                    <a:pt x="315" y="1476"/>
                    <a:pt x="310" y="1478"/>
                    <a:pt x="306" y="1478"/>
                  </a:cubicBezTo>
                  <a:cubicBezTo>
                    <a:pt x="302" y="1478"/>
                    <a:pt x="299" y="1477"/>
                    <a:pt x="295" y="1475"/>
                  </a:cubicBezTo>
                  <a:cubicBezTo>
                    <a:pt x="271" y="1459"/>
                    <a:pt x="263" y="1438"/>
                    <a:pt x="263" y="1418"/>
                  </a:cubicBezTo>
                  <a:cubicBezTo>
                    <a:pt x="263" y="1389"/>
                    <a:pt x="279" y="1361"/>
                    <a:pt x="295" y="1349"/>
                  </a:cubicBezTo>
                  <a:cubicBezTo>
                    <a:pt x="310" y="1338"/>
                    <a:pt x="321" y="1326"/>
                    <a:pt x="332" y="1310"/>
                  </a:cubicBezTo>
                  <a:cubicBezTo>
                    <a:pt x="343" y="1295"/>
                    <a:pt x="354" y="1275"/>
                    <a:pt x="368" y="1247"/>
                  </a:cubicBezTo>
                  <a:cubicBezTo>
                    <a:pt x="396" y="1192"/>
                    <a:pt x="415" y="1170"/>
                    <a:pt x="450" y="1143"/>
                  </a:cubicBezTo>
                  <a:cubicBezTo>
                    <a:pt x="465" y="1132"/>
                    <a:pt x="479" y="1120"/>
                    <a:pt x="490" y="1108"/>
                  </a:cubicBezTo>
                  <a:cubicBezTo>
                    <a:pt x="496" y="1102"/>
                    <a:pt x="501" y="1097"/>
                    <a:pt x="504" y="1091"/>
                  </a:cubicBezTo>
                  <a:cubicBezTo>
                    <a:pt x="507" y="1086"/>
                    <a:pt x="509" y="1080"/>
                    <a:pt x="509" y="1075"/>
                  </a:cubicBezTo>
                  <a:cubicBezTo>
                    <a:pt x="509" y="1071"/>
                    <a:pt x="508" y="1067"/>
                    <a:pt x="505" y="1064"/>
                  </a:cubicBezTo>
                  <a:cubicBezTo>
                    <a:pt x="501" y="1058"/>
                    <a:pt x="494" y="1054"/>
                    <a:pt x="487" y="1054"/>
                  </a:cubicBezTo>
                  <a:cubicBezTo>
                    <a:pt x="480" y="1054"/>
                    <a:pt x="473" y="1058"/>
                    <a:pt x="465" y="1064"/>
                  </a:cubicBezTo>
                  <a:cubicBezTo>
                    <a:pt x="458" y="1070"/>
                    <a:pt x="450" y="1078"/>
                    <a:pt x="443" y="1089"/>
                  </a:cubicBezTo>
                  <a:cubicBezTo>
                    <a:pt x="437" y="1099"/>
                    <a:pt x="427" y="1107"/>
                    <a:pt x="417" y="1112"/>
                  </a:cubicBezTo>
                  <a:cubicBezTo>
                    <a:pt x="406" y="1118"/>
                    <a:pt x="394" y="1121"/>
                    <a:pt x="384" y="1121"/>
                  </a:cubicBezTo>
                  <a:cubicBezTo>
                    <a:pt x="378" y="1121"/>
                    <a:pt x="372" y="1120"/>
                    <a:pt x="367" y="1117"/>
                  </a:cubicBezTo>
                  <a:cubicBezTo>
                    <a:pt x="362" y="1115"/>
                    <a:pt x="359" y="1111"/>
                    <a:pt x="357" y="1106"/>
                  </a:cubicBezTo>
                  <a:cubicBezTo>
                    <a:pt x="355" y="1103"/>
                    <a:pt x="355" y="1100"/>
                    <a:pt x="355" y="1097"/>
                  </a:cubicBezTo>
                  <a:cubicBezTo>
                    <a:pt x="355" y="1091"/>
                    <a:pt x="357" y="1085"/>
                    <a:pt x="361" y="1079"/>
                  </a:cubicBezTo>
                  <a:cubicBezTo>
                    <a:pt x="367" y="1071"/>
                    <a:pt x="377" y="1063"/>
                    <a:pt x="387" y="1057"/>
                  </a:cubicBezTo>
                  <a:cubicBezTo>
                    <a:pt x="397" y="1052"/>
                    <a:pt x="407" y="1048"/>
                    <a:pt x="414" y="1046"/>
                  </a:cubicBezTo>
                  <a:cubicBezTo>
                    <a:pt x="421" y="1045"/>
                    <a:pt x="426" y="1042"/>
                    <a:pt x="429" y="1038"/>
                  </a:cubicBezTo>
                  <a:cubicBezTo>
                    <a:pt x="432" y="1034"/>
                    <a:pt x="434" y="1029"/>
                    <a:pt x="434" y="1023"/>
                  </a:cubicBezTo>
                  <a:cubicBezTo>
                    <a:pt x="434" y="1016"/>
                    <a:pt x="431" y="1008"/>
                    <a:pt x="428" y="1001"/>
                  </a:cubicBezTo>
                  <a:cubicBezTo>
                    <a:pt x="423" y="993"/>
                    <a:pt x="420" y="988"/>
                    <a:pt x="417" y="978"/>
                  </a:cubicBezTo>
                  <a:cubicBezTo>
                    <a:pt x="413" y="968"/>
                    <a:pt x="408" y="953"/>
                    <a:pt x="400" y="925"/>
                  </a:cubicBezTo>
                  <a:cubicBezTo>
                    <a:pt x="394" y="906"/>
                    <a:pt x="389" y="895"/>
                    <a:pt x="385" y="888"/>
                  </a:cubicBezTo>
                  <a:cubicBezTo>
                    <a:pt x="382" y="885"/>
                    <a:pt x="380" y="882"/>
                    <a:pt x="377" y="881"/>
                  </a:cubicBezTo>
                  <a:cubicBezTo>
                    <a:pt x="375" y="879"/>
                    <a:pt x="372" y="879"/>
                    <a:pt x="370" y="879"/>
                  </a:cubicBezTo>
                  <a:cubicBezTo>
                    <a:pt x="365" y="879"/>
                    <a:pt x="360" y="881"/>
                    <a:pt x="354" y="882"/>
                  </a:cubicBezTo>
                  <a:cubicBezTo>
                    <a:pt x="351" y="883"/>
                    <a:pt x="347" y="884"/>
                    <a:pt x="342" y="884"/>
                  </a:cubicBezTo>
                  <a:cubicBezTo>
                    <a:pt x="329" y="884"/>
                    <a:pt x="315" y="879"/>
                    <a:pt x="305" y="874"/>
                  </a:cubicBezTo>
                  <a:cubicBezTo>
                    <a:pt x="297" y="869"/>
                    <a:pt x="287" y="868"/>
                    <a:pt x="276" y="867"/>
                  </a:cubicBezTo>
                  <a:cubicBezTo>
                    <a:pt x="265" y="866"/>
                    <a:pt x="253" y="865"/>
                    <a:pt x="242" y="864"/>
                  </a:cubicBezTo>
                  <a:cubicBezTo>
                    <a:pt x="231" y="863"/>
                    <a:pt x="219" y="862"/>
                    <a:pt x="210" y="858"/>
                  </a:cubicBezTo>
                  <a:cubicBezTo>
                    <a:pt x="206" y="857"/>
                    <a:pt x="202" y="855"/>
                    <a:pt x="200" y="852"/>
                  </a:cubicBezTo>
                  <a:cubicBezTo>
                    <a:pt x="197" y="849"/>
                    <a:pt x="196" y="846"/>
                    <a:pt x="196" y="842"/>
                  </a:cubicBezTo>
                  <a:cubicBezTo>
                    <a:pt x="196" y="836"/>
                    <a:pt x="198" y="832"/>
                    <a:pt x="201" y="829"/>
                  </a:cubicBezTo>
                  <a:cubicBezTo>
                    <a:pt x="204" y="826"/>
                    <a:pt x="209" y="824"/>
                    <a:pt x="215" y="824"/>
                  </a:cubicBezTo>
                  <a:cubicBezTo>
                    <a:pt x="220" y="824"/>
                    <a:pt x="225" y="826"/>
                    <a:pt x="231" y="828"/>
                  </a:cubicBezTo>
                  <a:cubicBezTo>
                    <a:pt x="236" y="831"/>
                    <a:pt x="243" y="832"/>
                    <a:pt x="250" y="832"/>
                  </a:cubicBezTo>
                  <a:cubicBezTo>
                    <a:pt x="261" y="833"/>
                    <a:pt x="274" y="832"/>
                    <a:pt x="286" y="833"/>
                  </a:cubicBezTo>
                  <a:cubicBezTo>
                    <a:pt x="297" y="833"/>
                    <a:pt x="308" y="835"/>
                    <a:pt x="315" y="839"/>
                  </a:cubicBezTo>
                  <a:cubicBezTo>
                    <a:pt x="322" y="843"/>
                    <a:pt x="330" y="846"/>
                    <a:pt x="338" y="846"/>
                  </a:cubicBezTo>
                  <a:cubicBezTo>
                    <a:pt x="346" y="846"/>
                    <a:pt x="353" y="844"/>
                    <a:pt x="359" y="838"/>
                  </a:cubicBezTo>
                  <a:cubicBezTo>
                    <a:pt x="365" y="833"/>
                    <a:pt x="369" y="824"/>
                    <a:pt x="371" y="813"/>
                  </a:cubicBezTo>
                  <a:cubicBezTo>
                    <a:pt x="371" y="809"/>
                    <a:pt x="371" y="806"/>
                    <a:pt x="371" y="803"/>
                  </a:cubicBezTo>
                  <a:cubicBezTo>
                    <a:pt x="371" y="796"/>
                    <a:pt x="370" y="789"/>
                    <a:pt x="367" y="783"/>
                  </a:cubicBezTo>
                  <a:cubicBezTo>
                    <a:pt x="362" y="775"/>
                    <a:pt x="353" y="768"/>
                    <a:pt x="341" y="762"/>
                  </a:cubicBezTo>
                  <a:cubicBezTo>
                    <a:pt x="328" y="756"/>
                    <a:pt x="311" y="751"/>
                    <a:pt x="290" y="746"/>
                  </a:cubicBezTo>
                  <a:cubicBezTo>
                    <a:pt x="260" y="739"/>
                    <a:pt x="229" y="722"/>
                    <a:pt x="204" y="701"/>
                  </a:cubicBezTo>
                  <a:cubicBezTo>
                    <a:pt x="179" y="681"/>
                    <a:pt x="160" y="658"/>
                    <a:pt x="155" y="640"/>
                  </a:cubicBezTo>
                  <a:cubicBezTo>
                    <a:pt x="149" y="621"/>
                    <a:pt x="145" y="611"/>
                    <a:pt x="138" y="601"/>
                  </a:cubicBezTo>
                  <a:cubicBezTo>
                    <a:pt x="131" y="592"/>
                    <a:pt x="121" y="584"/>
                    <a:pt x="103" y="571"/>
                  </a:cubicBezTo>
                  <a:cubicBezTo>
                    <a:pt x="96" y="566"/>
                    <a:pt x="87" y="555"/>
                    <a:pt x="76" y="541"/>
                  </a:cubicBezTo>
                  <a:cubicBezTo>
                    <a:pt x="60" y="519"/>
                    <a:pt x="42" y="488"/>
                    <a:pt x="28" y="458"/>
                  </a:cubicBezTo>
                  <a:cubicBezTo>
                    <a:pt x="14" y="427"/>
                    <a:pt x="4" y="396"/>
                    <a:pt x="4" y="372"/>
                  </a:cubicBezTo>
                  <a:cubicBezTo>
                    <a:pt x="4" y="362"/>
                    <a:pt x="6" y="353"/>
                    <a:pt x="10" y="346"/>
                  </a:cubicBezTo>
                  <a:cubicBezTo>
                    <a:pt x="14" y="339"/>
                    <a:pt x="20" y="335"/>
                    <a:pt x="29" y="332"/>
                  </a:cubicBezTo>
                  <a:cubicBezTo>
                    <a:pt x="29" y="332"/>
                    <a:pt x="29" y="332"/>
                    <a:pt x="29" y="332"/>
                  </a:cubicBezTo>
                  <a:cubicBezTo>
                    <a:pt x="34" y="331"/>
                    <a:pt x="38" y="331"/>
                    <a:pt x="42" y="331"/>
                  </a:cubicBezTo>
                  <a:cubicBezTo>
                    <a:pt x="50" y="331"/>
                    <a:pt x="57" y="333"/>
                    <a:pt x="63" y="337"/>
                  </a:cubicBezTo>
                  <a:cubicBezTo>
                    <a:pt x="75" y="344"/>
                    <a:pt x="84" y="358"/>
                    <a:pt x="93" y="376"/>
                  </a:cubicBezTo>
                  <a:cubicBezTo>
                    <a:pt x="106" y="402"/>
                    <a:pt x="116" y="438"/>
                    <a:pt x="128" y="477"/>
                  </a:cubicBezTo>
                  <a:cubicBezTo>
                    <a:pt x="140" y="516"/>
                    <a:pt x="153" y="558"/>
                    <a:pt x="170" y="596"/>
                  </a:cubicBezTo>
                  <a:cubicBezTo>
                    <a:pt x="186" y="630"/>
                    <a:pt x="209" y="653"/>
                    <a:pt x="233" y="666"/>
                  </a:cubicBezTo>
                  <a:cubicBezTo>
                    <a:pt x="257" y="680"/>
                    <a:pt x="283" y="685"/>
                    <a:pt x="306" y="685"/>
                  </a:cubicBezTo>
                  <a:cubicBezTo>
                    <a:pt x="324" y="685"/>
                    <a:pt x="341" y="682"/>
                    <a:pt x="354" y="678"/>
                  </a:cubicBezTo>
                  <a:cubicBezTo>
                    <a:pt x="360" y="676"/>
                    <a:pt x="366" y="674"/>
                    <a:pt x="370" y="671"/>
                  </a:cubicBezTo>
                  <a:cubicBezTo>
                    <a:pt x="375" y="669"/>
                    <a:pt x="378" y="666"/>
                    <a:pt x="381" y="664"/>
                  </a:cubicBezTo>
                  <a:cubicBezTo>
                    <a:pt x="390" y="654"/>
                    <a:pt x="398" y="648"/>
                    <a:pt x="406" y="642"/>
                  </a:cubicBezTo>
                  <a:cubicBezTo>
                    <a:pt x="414" y="636"/>
                    <a:pt x="422" y="630"/>
                    <a:pt x="430" y="619"/>
                  </a:cubicBezTo>
                  <a:cubicBezTo>
                    <a:pt x="437" y="608"/>
                    <a:pt x="441" y="601"/>
                    <a:pt x="446" y="594"/>
                  </a:cubicBezTo>
                  <a:cubicBezTo>
                    <a:pt x="451" y="587"/>
                    <a:pt x="458" y="580"/>
                    <a:pt x="473" y="569"/>
                  </a:cubicBezTo>
                  <a:cubicBezTo>
                    <a:pt x="477" y="566"/>
                    <a:pt x="480" y="561"/>
                    <a:pt x="482" y="556"/>
                  </a:cubicBezTo>
                  <a:cubicBezTo>
                    <a:pt x="483" y="551"/>
                    <a:pt x="484" y="545"/>
                    <a:pt x="484" y="538"/>
                  </a:cubicBezTo>
                  <a:cubicBezTo>
                    <a:pt x="484" y="524"/>
                    <a:pt x="481" y="508"/>
                    <a:pt x="479" y="492"/>
                  </a:cubicBezTo>
                  <a:cubicBezTo>
                    <a:pt x="476" y="475"/>
                    <a:pt x="473" y="459"/>
                    <a:pt x="473" y="446"/>
                  </a:cubicBezTo>
                  <a:cubicBezTo>
                    <a:pt x="473" y="439"/>
                    <a:pt x="474" y="433"/>
                    <a:pt x="476" y="429"/>
                  </a:cubicBezTo>
                  <a:cubicBezTo>
                    <a:pt x="478" y="425"/>
                    <a:pt x="481" y="422"/>
                    <a:pt x="485" y="421"/>
                  </a:cubicBezTo>
                  <a:cubicBezTo>
                    <a:pt x="486" y="420"/>
                    <a:pt x="488" y="420"/>
                    <a:pt x="489" y="420"/>
                  </a:cubicBezTo>
                  <a:cubicBezTo>
                    <a:pt x="492" y="420"/>
                    <a:pt x="494" y="421"/>
                    <a:pt x="497" y="423"/>
                  </a:cubicBezTo>
                  <a:cubicBezTo>
                    <a:pt x="502" y="427"/>
                    <a:pt x="506" y="435"/>
                    <a:pt x="510" y="444"/>
                  </a:cubicBezTo>
                  <a:cubicBezTo>
                    <a:pt x="516" y="457"/>
                    <a:pt x="521" y="474"/>
                    <a:pt x="528" y="487"/>
                  </a:cubicBezTo>
                  <a:cubicBezTo>
                    <a:pt x="531" y="494"/>
                    <a:pt x="535" y="500"/>
                    <a:pt x="539" y="504"/>
                  </a:cubicBezTo>
                  <a:cubicBezTo>
                    <a:pt x="543" y="508"/>
                    <a:pt x="548" y="511"/>
                    <a:pt x="554" y="511"/>
                  </a:cubicBezTo>
                  <a:cubicBezTo>
                    <a:pt x="559" y="511"/>
                    <a:pt x="563" y="509"/>
                    <a:pt x="569" y="506"/>
                  </a:cubicBezTo>
                  <a:cubicBezTo>
                    <a:pt x="593" y="491"/>
                    <a:pt x="602" y="469"/>
                    <a:pt x="602" y="446"/>
                  </a:cubicBezTo>
                  <a:cubicBezTo>
                    <a:pt x="601" y="410"/>
                    <a:pt x="580" y="370"/>
                    <a:pt x="566" y="348"/>
                  </a:cubicBezTo>
                  <a:cubicBezTo>
                    <a:pt x="555" y="330"/>
                    <a:pt x="549" y="307"/>
                    <a:pt x="549" y="285"/>
                  </a:cubicBezTo>
                  <a:cubicBezTo>
                    <a:pt x="549" y="262"/>
                    <a:pt x="556" y="241"/>
                    <a:pt x="569" y="228"/>
                  </a:cubicBezTo>
                  <a:cubicBezTo>
                    <a:pt x="576" y="222"/>
                    <a:pt x="582" y="220"/>
                    <a:pt x="586" y="220"/>
                  </a:cubicBezTo>
                  <a:cubicBezTo>
                    <a:pt x="588" y="220"/>
                    <a:pt x="590" y="221"/>
                    <a:pt x="591" y="222"/>
                  </a:cubicBezTo>
                  <a:cubicBezTo>
                    <a:pt x="594" y="223"/>
                    <a:pt x="596" y="226"/>
                    <a:pt x="597" y="230"/>
                  </a:cubicBezTo>
                  <a:cubicBezTo>
                    <a:pt x="598" y="234"/>
                    <a:pt x="599" y="238"/>
                    <a:pt x="599" y="242"/>
                  </a:cubicBezTo>
                  <a:cubicBezTo>
                    <a:pt x="599" y="246"/>
                    <a:pt x="599" y="250"/>
                    <a:pt x="598" y="253"/>
                  </a:cubicBezTo>
                  <a:cubicBezTo>
                    <a:pt x="596" y="259"/>
                    <a:pt x="595" y="266"/>
                    <a:pt x="595" y="272"/>
                  </a:cubicBezTo>
                  <a:cubicBezTo>
                    <a:pt x="595" y="284"/>
                    <a:pt x="598" y="295"/>
                    <a:pt x="604" y="305"/>
                  </a:cubicBezTo>
                  <a:cubicBezTo>
                    <a:pt x="613" y="316"/>
                    <a:pt x="621" y="335"/>
                    <a:pt x="621" y="359"/>
                  </a:cubicBezTo>
                  <a:cubicBezTo>
                    <a:pt x="621" y="363"/>
                    <a:pt x="621" y="367"/>
                    <a:pt x="620" y="372"/>
                  </a:cubicBezTo>
                  <a:cubicBezTo>
                    <a:pt x="620" y="375"/>
                    <a:pt x="619" y="380"/>
                    <a:pt x="619" y="384"/>
                  </a:cubicBezTo>
                  <a:cubicBezTo>
                    <a:pt x="619" y="400"/>
                    <a:pt x="622" y="419"/>
                    <a:pt x="628" y="434"/>
                  </a:cubicBezTo>
                  <a:cubicBezTo>
                    <a:pt x="630" y="441"/>
                    <a:pt x="634" y="448"/>
                    <a:pt x="638" y="453"/>
                  </a:cubicBezTo>
                  <a:cubicBezTo>
                    <a:pt x="643" y="458"/>
                    <a:pt x="648" y="461"/>
                    <a:pt x="655" y="461"/>
                  </a:cubicBezTo>
                  <a:cubicBezTo>
                    <a:pt x="655" y="461"/>
                    <a:pt x="655" y="461"/>
                    <a:pt x="656" y="461"/>
                  </a:cubicBezTo>
                  <a:cubicBezTo>
                    <a:pt x="662" y="460"/>
                    <a:pt x="666" y="460"/>
                    <a:pt x="670" y="458"/>
                  </a:cubicBezTo>
                  <a:cubicBezTo>
                    <a:pt x="673" y="456"/>
                    <a:pt x="676" y="454"/>
                    <a:pt x="678" y="451"/>
                  </a:cubicBezTo>
                  <a:cubicBezTo>
                    <a:pt x="680" y="446"/>
                    <a:pt x="682" y="439"/>
                    <a:pt x="683" y="430"/>
                  </a:cubicBezTo>
                  <a:cubicBezTo>
                    <a:pt x="683" y="421"/>
                    <a:pt x="684" y="408"/>
                    <a:pt x="684" y="392"/>
                  </a:cubicBezTo>
                  <a:cubicBezTo>
                    <a:pt x="684" y="383"/>
                    <a:pt x="684" y="372"/>
                    <a:pt x="684" y="360"/>
                  </a:cubicBezTo>
                  <a:cubicBezTo>
                    <a:pt x="683" y="338"/>
                    <a:pt x="681" y="324"/>
                    <a:pt x="678" y="312"/>
                  </a:cubicBezTo>
                  <a:cubicBezTo>
                    <a:pt x="673" y="294"/>
                    <a:pt x="665" y="283"/>
                    <a:pt x="657" y="263"/>
                  </a:cubicBezTo>
                  <a:cubicBezTo>
                    <a:pt x="649" y="244"/>
                    <a:pt x="641" y="216"/>
                    <a:pt x="635" y="164"/>
                  </a:cubicBezTo>
                  <a:cubicBezTo>
                    <a:pt x="634" y="156"/>
                    <a:pt x="634" y="147"/>
                    <a:pt x="634" y="140"/>
                  </a:cubicBezTo>
                  <a:cubicBezTo>
                    <a:pt x="634" y="91"/>
                    <a:pt x="652" y="57"/>
                    <a:pt x="674" y="35"/>
                  </a:cubicBezTo>
                  <a:cubicBezTo>
                    <a:pt x="685" y="24"/>
                    <a:pt x="697" y="17"/>
                    <a:pt x="708" y="12"/>
                  </a:cubicBezTo>
                  <a:cubicBezTo>
                    <a:pt x="719" y="6"/>
                    <a:pt x="730" y="4"/>
                    <a:pt x="737" y="4"/>
                  </a:cubicBezTo>
                  <a:cubicBezTo>
                    <a:pt x="743" y="4"/>
                    <a:pt x="747" y="6"/>
                    <a:pt x="749" y="7"/>
                  </a:cubicBezTo>
                  <a:lnTo>
                    <a:pt x="750" y="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3442" y="2095"/>
              <a:ext cx="506" cy="500"/>
            </a:xfrm>
            <a:custGeom>
              <a:avLst/>
              <a:gdLst>
                <a:gd name="T0" fmla="*/ 617 w 355"/>
                <a:gd name="T1" fmla="*/ 91 h 351"/>
                <a:gd name="T2" fmla="*/ 577 w 355"/>
                <a:gd name="T3" fmla="*/ 506 h 351"/>
                <a:gd name="T4" fmla="*/ 87 w 355"/>
                <a:gd name="T5" fmla="*/ 623 h 351"/>
                <a:gd name="T6" fmla="*/ 177 w 355"/>
                <a:gd name="T7" fmla="*/ 175 h 351"/>
                <a:gd name="T8" fmla="*/ 617 w 355"/>
                <a:gd name="T9" fmla="*/ 91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351">
                  <a:moveTo>
                    <a:pt x="304" y="45"/>
                  </a:moveTo>
                  <a:cubicBezTo>
                    <a:pt x="348" y="89"/>
                    <a:pt x="355" y="180"/>
                    <a:pt x="284" y="249"/>
                  </a:cubicBezTo>
                  <a:cubicBezTo>
                    <a:pt x="213" y="318"/>
                    <a:pt x="87" y="351"/>
                    <a:pt x="43" y="307"/>
                  </a:cubicBezTo>
                  <a:cubicBezTo>
                    <a:pt x="0" y="262"/>
                    <a:pt x="16" y="155"/>
                    <a:pt x="87" y="86"/>
                  </a:cubicBezTo>
                  <a:cubicBezTo>
                    <a:pt x="158" y="17"/>
                    <a:pt x="261" y="0"/>
                    <a:pt x="304" y="45"/>
                  </a:cubicBezTo>
                  <a:close/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3328" y="2069"/>
              <a:ext cx="513" cy="459"/>
            </a:xfrm>
            <a:custGeom>
              <a:avLst/>
              <a:gdLst>
                <a:gd name="T0" fmla="*/ 660 w 360"/>
                <a:gd name="T1" fmla="*/ 94 h 322"/>
                <a:gd name="T2" fmla="*/ 559 w 360"/>
                <a:gd name="T3" fmla="*/ 488 h 322"/>
                <a:gd name="T4" fmla="*/ 71 w 360"/>
                <a:gd name="T5" fmla="*/ 563 h 322"/>
                <a:gd name="T6" fmla="*/ 224 w 360"/>
                <a:gd name="T7" fmla="*/ 140 h 322"/>
                <a:gd name="T8" fmla="*/ 660 w 360"/>
                <a:gd name="T9" fmla="*/ 94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0" h="322">
                  <a:moveTo>
                    <a:pt x="325" y="46"/>
                  </a:moveTo>
                  <a:cubicBezTo>
                    <a:pt x="360" y="92"/>
                    <a:pt x="353" y="179"/>
                    <a:pt x="275" y="240"/>
                  </a:cubicBezTo>
                  <a:cubicBezTo>
                    <a:pt x="197" y="300"/>
                    <a:pt x="71" y="322"/>
                    <a:pt x="35" y="277"/>
                  </a:cubicBezTo>
                  <a:cubicBezTo>
                    <a:pt x="0" y="231"/>
                    <a:pt x="31" y="130"/>
                    <a:pt x="110" y="69"/>
                  </a:cubicBezTo>
                  <a:cubicBezTo>
                    <a:pt x="188" y="9"/>
                    <a:pt x="289" y="0"/>
                    <a:pt x="325" y="46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3337" y="2213"/>
              <a:ext cx="482" cy="317"/>
            </a:xfrm>
            <a:custGeom>
              <a:avLst/>
              <a:gdLst>
                <a:gd name="T0" fmla="*/ 165 w 338"/>
                <a:gd name="T1" fmla="*/ 173 h 222"/>
                <a:gd name="T2" fmla="*/ 147 w 338"/>
                <a:gd name="T3" fmla="*/ 0 h 222"/>
                <a:gd name="T4" fmla="*/ 61 w 338"/>
                <a:gd name="T5" fmla="*/ 361 h 222"/>
                <a:gd name="T6" fmla="*/ 549 w 338"/>
                <a:gd name="T7" fmla="*/ 286 h 222"/>
                <a:gd name="T8" fmla="*/ 687 w 338"/>
                <a:gd name="T9" fmla="*/ 70 h 222"/>
                <a:gd name="T10" fmla="*/ 165 w 338"/>
                <a:gd name="T11" fmla="*/ 173 h 2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8" h="222">
                  <a:moveTo>
                    <a:pt x="81" y="85"/>
                  </a:moveTo>
                  <a:cubicBezTo>
                    <a:pt x="68" y="71"/>
                    <a:pt x="63" y="34"/>
                    <a:pt x="72" y="0"/>
                  </a:cubicBezTo>
                  <a:cubicBezTo>
                    <a:pt x="18" y="60"/>
                    <a:pt x="0" y="138"/>
                    <a:pt x="30" y="177"/>
                  </a:cubicBezTo>
                  <a:cubicBezTo>
                    <a:pt x="65" y="222"/>
                    <a:pt x="192" y="200"/>
                    <a:pt x="270" y="140"/>
                  </a:cubicBezTo>
                  <a:cubicBezTo>
                    <a:pt x="311" y="108"/>
                    <a:pt x="332" y="70"/>
                    <a:pt x="338" y="34"/>
                  </a:cubicBezTo>
                  <a:cubicBezTo>
                    <a:pt x="322" y="112"/>
                    <a:pt x="158" y="170"/>
                    <a:pt x="81" y="85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3355" y="2090"/>
              <a:ext cx="468" cy="411"/>
            </a:xfrm>
            <a:custGeom>
              <a:avLst/>
              <a:gdLst>
                <a:gd name="T0" fmla="*/ 624 w 328"/>
                <a:gd name="T1" fmla="*/ 63 h 288"/>
                <a:gd name="T2" fmla="*/ 619 w 328"/>
                <a:gd name="T3" fmla="*/ 66 h 288"/>
                <a:gd name="T4" fmla="*/ 659 w 328"/>
                <a:gd name="T5" fmla="*/ 196 h 288"/>
                <a:gd name="T6" fmla="*/ 519 w 328"/>
                <a:gd name="T7" fmla="*/ 454 h 288"/>
                <a:gd name="T8" fmla="*/ 173 w 328"/>
                <a:gd name="T9" fmla="*/ 578 h 288"/>
                <a:gd name="T10" fmla="*/ 37 w 328"/>
                <a:gd name="T11" fmla="*/ 529 h 288"/>
                <a:gd name="T12" fmla="*/ 9 w 328"/>
                <a:gd name="T13" fmla="*/ 434 h 288"/>
                <a:gd name="T14" fmla="*/ 187 w 328"/>
                <a:gd name="T15" fmla="*/ 114 h 288"/>
                <a:gd name="T16" fmla="*/ 471 w 328"/>
                <a:gd name="T17" fmla="*/ 9 h 288"/>
                <a:gd name="T18" fmla="*/ 619 w 328"/>
                <a:gd name="T19" fmla="*/ 66 h 288"/>
                <a:gd name="T20" fmla="*/ 624 w 328"/>
                <a:gd name="T21" fmla="*/ 63 h 288"/>
                <a:gd name="T22" fmla="*/ 625 w 328"/>
                <a:gd name="T23" fmla="*/ 61 h 288"/>
                <a:gd name="T24" fmla="*/ 471 w 328"/>
                <a:gd name="T25" fmla="*/ 0 h 288"/>
                <a:gd name="T26" fmla="*/ 181 w 328"/>
                <a:gd name="T27" fmla="*/ 108 h 288"/>
                <a:gd name="T28" fmla="*/ 0 w 328"/>
                <a:gd name="T29" fmla="*/ 434 h 288"/>
                <a:gd name="T30" fmla="*/ 30 w 328"/>
                <a:gd name="T31" fmla="*/ 535 h 288"/>
                <a:gd name="T32" fmla="*/ 173 w 328"/>
                <a:gd name="T33" fmla="*/ 587 h 288"/>
                <a:gd name="T34" fmla="*/ 525 w 328"/>
                <a:gd name="T35" fmla="*/ 461 h 288"/>
                <a:gd name="T36" fmla="*/ 668 w 328"/>
                <a:gd name="T37" fmla="*/ 196 h 288"/>
                <a:gd name="T38" fmla="*/ 625 w 328"/>
                <a:gd name="T39" fmla="*/ 61 h 288"/>
                <a:gd name="T40" fmla="*/ 624 w 328"/>
                <a:gd name="T41" fmla="*/ 63 h 2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8" h="288">
                  <a:moveTo>
                    <a:pt x="306" y="31"/>
                  </a:moveTo>
                  <a:cubicBezTo>
                    <a:pt x="304" y="32"/>
                    <a:pt x="304" y="32"/>
                    <a:pt x="304" y="32"/>
                  </a:cubicBezTo>
                  <a:cubicBezTo>
                    <a:pt x="317" y="49"/>
                    <a:pt x="324" y="71"/>
                    <a:pt x="324" y="96"/>
                  </a:cubicBezTo>
                  <a:cubicBezTo>
                    <a:pt x="324" y="137"/>
                    <a:pt x="304" y="185"/>
                    <a:pt x="255" y="223"/>
                  </a:cubicBezTo>
                  <a:cubicBezTo>
                    <a:pt x="206" y="261"/>
                    <a:pt x="137" y="284"/>
                    <a:pt x="85" y="284"/>
                  </a:cubicBezTo>
                  <a:cubicBezTo>
                    <a:pt x="55" y="284"/>
                    <a:pt x="30" y="276"/>
                    <a:pt x="18" y="260"/>
                  </a:cubicBezTo>
                  <a:cubicBezTo>
                    <a:pt x="8" y="248"/>
                    <a:pt x="4" y="232"/>
                    <a:pt x="4" y="213"/>
                  </a:cubicBezTo>
                  <a:cubicBezTo>
                    <a:pt x="4" y="164"/>
                    <a:pt x="36" y="100"/>
                    <a:pt x="92" y="56"/>
                  </a:cubicBezTo>
                  <a:cubicBezTo>
                    <a:pt x="136" y="21"/>
                    <a:pt x="189" y="4"/>
                    <a:pt x="231" y="4"/>
                  </a:cubicBezTo>
                  <a:cubicBezTo>
                    <a:pt x="263" y="4"/>
                    <a:pt x="290" y="14"/>
                    <a:pt x="304" y="32"/>
                  </a:cubicBezTo>
                  <a:cubicBezTo>
                    <a:pt x="306" y="31"/>
                    <a:pt x="306" y="31"/>
                    <a:pt x="306" y="31"/>
                  </a:cubicBezTo>
                  <a:cubicBezTo>
                    <a:pt x="307" y="30"/>
                    <a:pt x="307" y="30"/>
                    <a:pt x="307" y="30"/>
                  </a:cubicBezTo>
                  <a:cubicBezTo>
                    <a:pt x="292" y="10"/>
                    <a:pt x="264" y="0"/>
                    <a:pt x="231" y="0"/>
                  </a:cubicBezTo>
                  <a:cubicBezTo>
                    <a:pt x="187" y="0"/>
                    <a:pt x="134" y="18"/>
                    <a:pt x="89" y="53"/>
                  </a:cubicBezTo>
                  <a:cubicBezTo>
                    <a:pt x="32" y="97"/>
                    <a:pt x="0" y="163"/>
                    <a:pt x="0" y="213"/>
                  </a:cubicBezTo>
                  <a:cubicBezTo>
                    <a:pt x="0" y="233"/>
                    <a:pt x="4" y="250"/>
                    <a:pt x="15" y="263"/>
                  </a:cubicBezTo>
                  <a:cubicBezTo>
                    <a:pt x="28" y="280"/>
                    <a:pt x="54" y="288"/>
                    <a:pt x="85" y="288"/>
                  </a:cubicBezTo>
                  <a:cubicBezTo>
                    <a:pt x="138" y="288"/>
                    <a:pt x="208" y="265"/>
                    <a:pt x="258" y="226"/>
                  </a:cubicBezTo>
                  <a:cubicBezTo>
                    <a:pt x="307" y="188"/>
                    <a:pt x="328" y="139"/>
                    <a:pt x="328" y="96"/>
                  </a:cubicBezTo>
                  <a:cubicBezTo>
                    <a:pt x="328" y="70"/>
                    <a:pt x="321" y="47"/>
                    <a:pt x="307" y="30"/>
                  </a:cubicBezTo>
                  <a:cubicBezTo>
                    <a:pt x="306" y="31"/>
                    <a:pt x="306" y="31"/>
                    <a:pt x="306" y="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2" name="Freeform 10"/>
            <p:cNvSpPr>
              <a:spLocks/>
            </p:cNvSpPr>
            <p:nvPr/>
          </p:nvSpPr>
          <p:spPr bwMode="auto">
            <a:xfrm>
              <a:off x="3566" y="2126"/>
              <a:ext cx="157" cy="131"/>
            </a:xfrm>
            <a:custGeom>
              <a:avLst/>
              <a:gdLst>
                <a:gd name="T0" fmla="*/ 187 w 110"/>
                <a:gd name="T1" fmla="*/ 9 h 92"/>
                <a:gd name="T2" fmla="*/ 143 w 110"/>
                <a:gd name="T3" fmla="*/ 1 h 92"/>
                <a:gd name="T4" fmla="*/ 70 w 110"/>
                <a:gd name="T5" fmla="*/ 10 h 92"/>
                <a:gd name="T6" fmla="*/ 1 w 110"/>
                <a:gd name="T7" fmla="*/ 107 h 92"/>
                <a:gd name="T8" fmla="*/ 140 w 110"/>
                <a:gd name="T9" fmla="*/ 177 h 92"/>
                <a:gd name="T10" fmla="*/ 220 w 110"/>
                <a:gd name="T11" fmla="*/ 97 h 92"/>
                <a:gd name="T12" fmla="*/ 196 w 110"/>
                <a:gd name="T13" fmla="*/ 23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92">
                  <a:moveTo>
                    <a:pt x="92" y="4"/>
                  </a:moveTo>
                  <a:cubicBezTo>
                    <a:pt x="85" y="5"/>
                    <a:pt x="77" y="1"/>
                    <a:pt x="70" y="1"/>
                  </a:cubicBezTo>
                  <a:cubicBezTo>
                    <a:pt x="58" y="0"/>
                    <a:pt x="45" y="1"/>
                    <a:pt x="34" y="5"/>
                  </a:cubicBezTo>
                  <a:cubicBezTo>
                    <a:pt x="15" y="12"/>
                    <a:pt x="2" y="33"/>
                    <a:pt x="1" y="53"/>
                  </a:cubicBezTo>
                  <a:cubicBezTo>
                    <a:pt x="0" y="85"/>
                    <a:pt x="45" y="92"/>
                    <a:pt x="69" y="87"/>
                  </a:cubicBezTo>
                  <a:cubicBezTo>
                    <a:pt x="90" y="82"/>
                    <a:pt x="104" y="69"/>
                    <a:pt x="108" y="48"/>
                  </a:cubicBezTo>
                  <a:cubicBezTo>
                    <a:pt x="110" y="40"/>
                    <a:pt x="108" y="8"/>
                    <a:pt x="96" y="11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3" name="Oval 11"/>
            <p:cNvSpPr>
              <a:spLocks noChangeArrowheads="1"/>
            </p:cNvSpPr>
            <p:nvPr/>
          </p:nvSpPr>
          <p:spPr bwMode="auto">
            <a:xfrm>
              <a:off x="3697" y="2162"/>
              <a:ext cx="42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4" name="Oval 12"/>
            <p:cNvSpPr>
              <a:spLocks noChangeArrowheads="1"/>
            </p:cNvSpPr>
            <p:nvPr/>
          </p:nvSpPr>
          <p:spPr bwMode="auto">
            <a:xfrm>
              <a:off x="3730" y="2240"/>
              <a:ext cx="26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5" name="Freeform 13"/>
            <p:cNvSpPr>
              <a:spLocks/>
            </p:cNvSpPr>
            <p:nvPr/>
          </p:nvSpPr>
          <p:spPr bwMode="auto">
            <a:xfrm>
              <a:off x="3666" y="1420"/>
              <a:ext cx="822" cy="1609"/>
            </a:xfrm>
            <a:custGeom>
              <a:avLst/>
              <a:gdLst>
                <a:gd name="T0" fmla="*/ 238 w 576"/>
                <a:gd name="T1" fmla="*/ 598 h 1128"/>
                <a:gd name="T2" fmla="*/ 321 w 576"/>
                <a:gd name="T3" fmla="*/ 598 h 1128"/>
                <a:gd name="T4" fmla="*/ 464 w 576"/>
                <a:gd name="T5" fmla="*/ 616 h 1128"/>
                <a:gd name="T6" fmla="*/ 688 w 576"/>
                <a:gd name="T7" fmla="*/ 419 h 1128"/>
                <a:gd name="T8" fmla="*/ 891 w 576"/>
                <a:gd name="T9" fmla="*/ 257 h 1128"/>
                <a:gd name="T10" fmla="*/ 1036 w 576"/>
                <a:gd name="T11" fmla="*/ 110 h 1128"/>
                <a:gd name="T12" fmla="*/ 1115 w 576"/>
                <a:gd name="T13" fmla="*/ 0 h 1128"/>
                <a:gd name="T14" fmla="*/ 581 w 576"/>
                <a:gd name="T15" fmla="*/ 596 h 1128"/>
                <a:gd name="T16" fmla="*/ 509 w 576"/>
                <a:gd name="T17" fmla="*/ 879 h 1128"/>
                <a:gd name="T18" fmla="*/ 748 w 576"/>
                <a:gd name="T19" fmla="*/ 830 h 1128"/>
                <a:gd name="T20" fmla="*/ 581 w 576"/>
                <a:gd name="T21" fmla="*/ 996 h 1128"/>
                <a:gd name="T22" fmla="*/ 752 w 576"/>
                <a:gd name="T23" fmla="*/ 1017 h 1128"/>
                <a:gd name="T24" fmla="*/ 592 w 576"/>
                <a:gd name="T25" fmla="*/ 1101 h 1128"/>
                <a:gd name="T26" fmla="*/ 587 w 576"/>
                <a:gd name="T27" fmla="*/ 1184 h 1128"/>
                <a:gd name="T28" fmla="*/ 681 w 576"/>
                <a:gd name="T29" fmla="*/ 1230 h 1128"/>
                <a:gd name="T30" fmla="*/ 869 w 576"/>
                <a:gd name="T31" fmla="*/ 1268 h 1128"/>
                <a:gd name="T32" fmla="*/ 1092 w 576"/>
                <a:gd name="T33" fmla="*/ 1299 h 1128"/>
                <a:gd name="T34" fmla="*/ 855 w 576"/>
                <a:gd name="T35" fmla="*/ 1279 h 1128"/>
                <a:gd name="T36" fmla="*/ 605 w 576"/>
                <a:gd name="T37" fmla="*/ 1282 h 1128"/>
                <a:gd name="T38" fmla="*/ 509 w 576"/>
                <a:gd name="T39" fmla="*/ 1446 h 1128"/>
                <a:gd name="T40" fmla="*/ 477 w 576"/>
                <a:gd name="T41" fmla="*/ 1536 h 1128"/>
                <a:gd name="T42" fmla="*/ 507 w 576"/>
                <a:gd name="T43" fmla="*/ 1613 h 1128"/>
                <a:gd name="T44" fmla="*/ 414 w 576"/>
                <a:gd name="T45" fmla="*/ 1613 h 1128"/>
                <a:gd name="T46" fmla="*/ 361 w 576"/>
                <a:gd name="T47" fmla="*/ 1693 h 1128"/>
                <a:gd name="T48" fmla="*/ 310 w 576"/>
                <a:gd name="T49" fmla="*/ 1760 h 1128"/>
                <a:gd name="T50" fmla="*/ 330 w 576"/>
                <a:gd name="T51" fmla="*/ 1853 h 1128"/>
                <a:gd name="T52" fmla="*/ 438 w 576"/>
                <a:gd name="T53" fmla="*/ 2295 h 1128"/>
                <a:gd name="T54" fmla="*/ 350 w 576"/>
                <a:gd name="T55" fmla="*/ 2037 h 1128"/>
                <a:gd name="T56" fmla="*/ 280 w 576"/>
                <a:gd name="T57" fmla="*/ 1822 h 1128"/>
                <a:gd name="T58" fmla="*/ 144 w 576"/>
                <a:gd name="T59" fmla="*/ 1762 h 1128"/>
                <a:gd name="T60" fmla="*/ 258 w 576"/>
                <a:gd name="T61" fmla="*/ 1608 h 1128"/>
                <a:gd name="T62" fmla="*/ 430 w 576"/>
                <a:gd name="T63" fmla="*/ 1351 h 1128"/>
                <a:gd name="T64" fmla="*/ 509 w 576"/>
                <a:gd name="T65" fmla="*/ 1184 h 1128"/>
                <a:gd name="T66" fmla="*/ 478 w 576"/>
                <a:gd name="T67" fmla="*/ 1054 h 1128"/>
                <a:gd name="T68" fmla="*/ 432 w 576"/>
                <a:gd name="T69" fmla="*/ 849 h 1128"/>
                <a:gd name="T70" fmla="*/ 258 w 576"/>
                <a:gd name="T71" fmla="*/ 676 h 1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6" h="1128">
                  <a:moveTo>
                    <a:pt x="117" y="294"/>
                  </a:moveTo>
                  <a:cubicBezTo>
                    <a:pt x="126" y="321"/>
                    <a:pt x="140" y="294"/>
                    <a:pt x="158" y="294"/>
                  </a:cubicBezTo>
                  <a:cubicBezTo>
                    <a:pt x="154" y="357"/>
                    <a:pt x="197" y="330"/>
                    <a:pt x="228" y="303"/>
                  </a:cubicBezTo>
                  <a:cubicBezTo>
                    <a:pt x="266" y="270"/>
                    <a:pt x="292" y="229"/>
                    <a:pt x="338" y="206"/>
                  </a:cubicBezTo>
                  <a:cubicBezTo>
                    <a:pt x="379" y="186"/>
                    <a:pt x="403" y="158"/>
                    <a:pt x="437" y="126"/>
                  </a:cubicBezTo>
                  <a:cubicBezTo>
                    <a:pt x="461" y="103"/>
                    <a:pt x="490" y="82"/>
                    <a:pt x="509" y="54"/>
                  </a:cubicBezTo>
                  <a:cubicBezTo>
                    <a:pt x="521" y="37"/>
                    <a:pt x="526" y="9"/>
                    <a:pt x="547" y="0"/>
                  </a:cubicBezTo>
                  <a:cubicBezTo>
                    <a:pt x="576" y="34"/>
                    <a:pt x="310" y="259"/>
                    <a:pt x="285" y="293"/>
                  </a:cubicBezTo>
                  <a:cubicBezTo>
                    <a:pt x="261" y="324"/>
                    <a:pt x="203" y="402"/>
                    <a:pt x="250" y="432"/>
                  </a:cubicBezTo>
                  <a:cubicBezTo>
                    <a:pt x="288" y="457"/>
                    <a:pt x="328" y="402"/>
                    <a:pt x="367" y="408"/>
                  </a:cubicBezTo>
                  <a:cubicBezTo>
                    <a:pt x="341" y="432"/>
                    <a:pt x="279" y="445"/>
                    <a:pt x="285" y="489"/>
                  </a:cubicBezTo>
                  <a:cubicBezTo>
                    <a:pt x="314" y="485"/>
                    <a:pt x="338" y="510"/>
                    <a:pt x="369" y="500"/>
                  </a:cubicBezTo>
                  <a:cubicBezTo>
                    <a:pt x="368" y="526"/>
                    <a:pt x="308" y="520"/>
                    <a:pt x="291" y="541"/>
                  </a:cubicBezTo>
                  <a:cubicBezTo>
                    <a:pt x="279" y="555"/>
                    <a:pt x="280" y="566"/>
                    <a:pt x="288" y="582"/>
                  </a:cubicBezTo>
                  <a:cubicBezTo>
                    <a:pt x="299" y="605"/>
                    <a:pt x="314" y="599"/>
                    <a:pt x="334" y="604"/>
                  </a:cubicBezTo>
                  <a:cubicBezTo>
                    <a:pt x="365" y="611"/>
                    <a:pt x="396" y="617"/>
                    <a:pt x="427" y="623"/>
                  </a:cubicBezTo>
                  <a:cubicBezTo>
                    <a:pt x="458" y="630"/>
                    <a:pt x="513" y="612"/>
                    <a:pt x="536" y="639"/>
                  </a:cubicBezTo>
                  <a:cubicBezTo>
                    <a:pt x="506" y="657"/>
                    <a:pt x="454" y="631"/>
                    <a:pt x="420" y="629"/>
                  </a:cubicBezTo>
                  <a:cubicBezTo>
                    <a:pt x="384" y="627"/>
                    <a:pt x="332" y="620"/>
                    <a:pt x="297" y="630"/>
                  </a:cubicBezTo>
                  <a:cubicBezTo>
                    <a:pt x="259" y="640"/>
                    <a:pt x="263" y="678"/>
                    <a:pt x="250" y="711"/>
                  </a:cubicBezTo>
                  <a:cubicBezTo>
                    <a:pt x="243" y="726"/>
                    <a:pt x="232" y="738"/>
                    <a:pt x="234" y="755"/>
                  </a:cubicBezTo>
                  <a:cubicBezTo>
                    <a:pt x="236" y="772"/>
                    <a:pt x="250" y="777"/>
                    <a:pt x="249" y="793"/>
                  </a:cubicBezTo>
                  <a:cubicBezTo>
                    <a:pt x="237" y="794"/>
                    <a:pt x="214" y="789"/>
                    <a:pt x="203" y="793"/>
                  </a:cubicBezTo>
                  <a:cubicBezTo>
                    <a:pt x="182" y="801"/>
                    <a:pt x="187" y="818"/>
                    <a:pt x="177" y="832"/>
                  </a:cubicBezTo>
                  <a:cubicBezTo>
                    <a:pt x="165" y="849"/>
                    <a:pt x="154" y="841"/>
                    <a:pt x="152" y="865"/>
                  </a:cubicBezTo>
                  <a:cubicBezTo>
                    <a:pt x="151" y="876"/>
                    <a:pt x="158" y="901"/>
                    <a:pt x="162" y="911"/>
                  </a:cubicBezTo>
                  <a:cubicBezTo>
                    <a:pt x="187" y="982"/>
                    <a:pt x="219" y="1051"/>
                    <a:pt x="215" y="1128"/>
                  </a:cubicBezTo>
                  <a:cubicBezTo>
                    <a:pt x="178" y="1110"/>
                    <a:pt x="179" y="1036"/>
                    <a:pt x="172" y="1001"/>
                  </a:cubicBezTo>
                  <a:cubicBezTo>
                    <a:pt x="164" y="968"/>
                    <a:pt x="154" y="924"/>
                    <a:pt x="137" y="895"/>
                  </a:cubicBezTo>
                  <a:cubicBezTo>
                    <a:pt x="117" y="862"/>
                    <a:pt x="102" y="881"/>
                    <a:pt x="71" y="866"/>
                  </a:cubicBezTo>
                  <a:cubicBezTo>
                    <a:pt x="0" y="830"/>
                    <a:pt x="106" y="808"/>
                    <a:pt x="127" y="790"/>
                  </a:cubicBezTo>
                  <a:cubicBezTo>
                    <a:pt x="163" y="761"/>
                    <a:pt x="181" y="701"/>
                    <a:pt x="211" y="664"/>
                  </a:cubicBezTo>
                  <a:cubicBezTo>
                    <a:pt x="235" y="634"/>
                    <a:pt x="250" y="622"/>
                    <a:pt x="250" y="582"/>
                  </a:cubicBezTo>
                  <a:cubicBezTo>
                    <a:pt x="250" y="556"/>
                    <a:pt x="241" y="542"/>
                    <a:pt x="235" y="518"/>
                  </a:cubicBezTo>
                  <a:cubicBezTo>
                    <a:pt x="227" y="486"/>
                    <a:pt x="234" y="446"/>
                    <a:pt x="212" y="417"/>
                  </a:cubicBezTo>
                  <a:cubicBezTo>
                    <a:pt x="193" y="392"/>
                    <a:pt x="127" y="367"/>
                    <a:pt x="127" y="332"/>
                  </a:cubicBezTo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6" name="Freeform 14"/>
            <p:cNvSpPr>
              <a:spLocks/>
            </p:cNvSpPr>
            <p:nvPr/>
          </p:nvSpPr>
          <p:spPr bwMode="auto">
            <a:xfrm>
              <a:off x="3551" y="1136"/>
              <a:ext cx="141" cy="157"/>
            </a:xfrm>
            <a:custGeom>
              <a:avLst/>
              <a:gdLst>
                <a:gd name="T0" fmla="*/ 0 w 99"/>
                <a:gd name="T1" fmla="*/ 116 h 110"/>
                <a:gd name="T2" fmla="*/ 150 w 99"/>
                <a:gd name="T3" fmla="*/ 57 h 110"/>
                <a:gd name="T4" fmla="*/ 85 w 99"/>
                <a:gd name="T5" fmla="*/ 224 h 110"/>
                <a:gd name="T6" fmla="*/ 135 w 99"/>
                <a:gd name="T7" fmla="*/ 67 h 110"/>
                <a:gd name="T8" fmla="*/ 0 w 99"/>
                <a:gd name="T9" fmla="*/ 11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10">
                  <a:moveTo>
                    <a:pt x="0" y="57"/>
                  </a:moveTo>
                  <a:cubicBezTo>
                    <a:pt x="0" y="57"/>
                    <a:pt x="50" y="0"/>
                    <a:pt x="74" y="28"/>
                  </a:cubicBezTo>
                  <a:cubicBezTo>
                    <a:pt x="99" y="55"/>
                    <a:pt x="63" y="84"/>
                    <a:pt x="42" y="110"/>
                  </a:cubicBezTo>
                  <a:cubicBezTo>
                    <a:pt x="42" y="110"/>
                    <a:pt x="94" y="58"/>
                    <a:pt x="67" y="33"/>
                  </a:cubicBezTo>
                  <a:cubicBezTo>
                    <a:pt x="39" y="7"/>
                    <a:pt x="2" y="52"/>
                    <a:pt x="0" y="57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7" name="Freeform 15"/>
            <p:cNvSpPr>
              <a:spLocks/>
            </p:cNvSpPr>
            <p:nvPr/>
          </p:nvSpPr>
          <p:spPr bwMode="auto">
            <a:xfrm>
              <a:off x="3375" y="1466"/>
              <a:ext cx="63" cy="175"/>
            </a:xfrm>
            <a:custGeom>
              <a:avLst/>
              <a:gdLst>
                <a:gd name="T0" fmla="*/ 89 w 44"/>
                <a:gd name="T1" fmla="*/ 44 h 123"/>
                <a:gd name="T2" fmla="*/ 49 w 44"/>
                <a:gd name="T3" fmla="*/ 16 h 123"/>
                <a:gd name="T4" fmla="*/ 13 w 44"/>
                <a:gd name="T5" fmla="*/ 81 h 123"/>
                <a:gd name="T6" fmla="*/ 47 w 44"/>
                <a:gd name="T7" fmla="*/ 249 h 123"/>
                <a:gd name="T8" fmla="*/ 24 w 44"/>
                <a:gd name="T9" fmla="*/ 166 h 123"/>
                <a:gd name="T10" fmla="*/ 16 w 44"/>
                <a:gd name="T11" fmla="*/ 120 h 123"/>
                <a:gd name="T12" fmla="*/ 30 w 44"/>
                <a:gd name="T13" fmla="*/ 63 h 123"/>
                <a:gd name="T14" fmla="*/ 60 w 44"/>
                <a:gd name="T15" fmla="*/ 24 h 123"/>
                <a:gd name="T16" fmla="*/ 90 w 44"/>
                <a:gd name="T17" fmla="*/ 34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23">
                  <a:moveTo>
                    <a:pt x="43" y="22"/>
                  </a:moveTo>
                  <a:cubicBezTo>
                    <a:pt x="43" y="11"/>
                    <a:pt x="36" y="0"/>
                    <a:pt x="24" y="8"/>
                  </a:cubicBezTo>
                  <a:cubicBezTo>
                    <a:pt x="14" y="15"/>
                    <a:pt x="8" y="28"/>
                    <a:pt x="6" y="40"/>
                  </a:cubicBezTo>
                  <a:cubicBezTo>
                    <a:pt x="0" y="69"/>
                    <a:pt x="5" y="99"/>
                    <a:pt x="23" y="123"/>
                  </a:cubicBezTo>
                  <a:cubicBezTo>
                    <a:pt x="15" y="111"/>
                    <a:pt x="15" y="95"/>
                    <a:pt x="12" y="82"/>
                  </a:cubicBezTo>
                  <a:cubicBezTo>
                    <a:pt x="10" y="74"/>
                    <a:pt x="9" y="67"/>
                    <a:pt x="8" y="59"/>
                  </a:cubicBezTo>
                  <a:cubicBezTo>
                    <a:pt x="6" y="48"/>
                    <a:pt x="10" y="41"/>
                    <a:pt x="15" y="31"/>
                  </a:cubicBezTo>
                  <a:cubicBezTo>
                    <a:pt x="18" y="24"/>
                    <a:pt x="23" y="17"/>
                    <a:pt x="29" y="12"/>
                  </a:cubicBezTo>
                  <a:cubicBezTo>
                    <a:pt x="36" y="8"/>
                    <a:pt x="40" y="11"/>
                    <a:pt x="44" y="17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8" name="Freeform 16"/>
            <p:cNvSpPr>
              <a:spLocks/>
            </p:cNvSpPr>
            <p:nvPr/>
          </p:nvSpPr>
          <p:spPr bwMode="auto">
            <a:xfrm>
              <a:off x="3257" y="1752"/>
              <a:ext cx="44" cy="123"/>
            </a:xfrm>
            <a:custGeom>
              <a:avLst/>
              <a:gdLst>
                <a:gd name="T0" fmla="*/ 61 w 31"/>
                <a:gd name="T1" fmla="*/ 14 h 86"/>
                <a:gd name="T2" fmla="*/ 37 w 31"/>
                <a:gd name="T3" fmla="*/ 6 h 86"/>
                <a:gd name="T4" fmla="*/ 20 w 31"/>
                <a:gd name="T5" fmla="*/ 44 h 86"/>
                <a:gd name="T6" fmla="*/ 23 w 31"/>
                <a:gd name="T7" fmla="*/ 104 h 86"/>
                <a:gd name="T8" fmla="*/ 28 w 31"/>
                <a:gd name="T9" fmla="*/ 142 h 86"/>
                <a:gd name="T10" fmla="*/ 37 w 31"/>
                <a:gd name="T11" fmla="*/ 176 h 86"/>
                <a:gd name="T12" fmla="*/ 57 w 31"/>
                <a:gd name="T13" fmla="*/ 6 h 86"/>
                <a:gd name="T14" fmla="*/ 58 w 31"/>
                <a:gd name="T15" fmla="*/ 13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86">
                  <a:moveTo>
                    <a:pt x="30" y="7"/>
                  </a:moveTo>
                  <a:cubicBezTo>
                    <a:pt x="31" y="1"/>
                    <a:pt x="21" y="0"/>
                    <a:pt x="18" y="3"/>
                  </a:cubicBezTo>
                  <a:cubicBezTo>
                    <a:pt x="13" y="6"/>
                    <a:pt x="10" y="16"/>
                    <a:pt x="10" y="22"/>
                  </a:cubicBezTo>
                  <a:cubicBezTo>
                    <a:pt x="8" y="31"/>
                    <a:pt x="10" y="42"/>
                    <a:pt x="11" y="51"/>
                  </a:cubicBezTo>
                  <a:cubicBezTo>
                    <a:pt x="12" y="57"/>
                    <a:pt x="13" y="63"/>
                    <a:pt x="14" y="69"/>
                  </a:cubicBezTo>
                  <a:cubicBezTo>
                    <a:pt x="16" y="75"/>
                    <a:pt x="18" y="81"/>
                    <a:pt x="18" y="86"/>
                  </a:cubicBezTo>
                  <a:cubicBezTo>
                    <a:pt x="18" y="67"/>
                    <a:pt x="0" y="14"/>
                    <a:pt x="28" y="3"/>
                  </a:cubicBezTo>
                  <a:cubicBezTo>
                    <a:pt x="29" y="4"/>
                    <a:pt x="29" y="5"/>
                    <a:pt x="29" y="6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9" name="Freeform 17"/>
            <p:cNvSpPr>
              <a:spLocks/>
            </p:cNvSpPr>
            <p:nvPr/>
          </p:nvSpPr>
          <p:spPr bwMode="auto">
            <a:xfrm>
              <a:off x="3503" y="1794"/>
              <a:ext cx="62" cy="23"/>
            </a:xfrm>
            <a:custGeom>
              <a:avLst/>
              <a:gdLst>
                <a:gd name="T0" fmla="*/ 4 w 43"/>
                <a:gd name="T1" fmla="*/ 20 h 16"/>
                <a:gd name="T2" fmla="*/ 53 w 43"/>
                <a:gd name="T3" fmla="*/ 29 h 16"/>
                <a:gd name="T4" fmla="*/ 89 w 43"/>
                <a:gd name="T5" fmla="*/ 0 h 16"/>
                <a:gd name="T6" fmla="*/ 43 w 43"/>
                <a:gd name="T7" fmla="*/ 33 h 16"/>
                <a:gd name="T8" fmla="*/ 0 w 43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">
                  <a:moveTo>
                    <a:pt x="2" y="10"/>
                  </a:moveTo>
                  <a:cubicBezTo>
                    <a:pt x="2" y="15"/>
                    <a:pt x="21" y="15"/>
                    <a:pt x="26" y="14"/>
                  </a:cubicBezTo>
                  <a:cubicBezTo>
                    <a:pt x="32" y="12"/>
                    <a:pt x="40" y="6"/>
                    <a:pt x="43" y="0"/>
                  </a:cubicBezTo>
                  <a:cubicBezTo>
                    <a:pt x="40" y="11"/>
                    <a:pt x="32" y="16"/>
                    <a:pt x="21" y="16"/>
                  </a:cubicBezTo>
                  <a:cubicBezTo>
                    <a:pt x="14" y="15"/>
                    <a:pt x="7" y="12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0" name="Freeform 18"/>
            <p:cNvSpPr>
              <a:spLocks/>
            </p:cNvSpPr>
            <p:nvPr/>
          </p:nvSpPr>
          <p:spPr bwMode="auto">
            <a:xfrm>
              <a:off x="3909" y="1854"/>
              <a:ext cx="58" cy="48"/>
            </a:xfrm>
            <a:custGeom>
              <a:avLst/>
              <a:gdLst>
                <a:gd name="T0" fmla="*/ 20 w 41"/>
                <a:gd name="T1" fmla="*/ 0 h 34"/>
                <a:gd name="T2" fmla="*/ 82 w 41"/>
                <a:gd name="T3" fmla="*/ 32 h 34"/>
                <a:gd name="T4" fmla="*/ 20 w 4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4">
                  <a:moveTo>
                    <a:pt x="10" y="0"/>
                  </a:moveTo>
                  <a:cubicBezTo>
                    <a:pt x="10" y="0"/>
                    <a:pt x="4" y="26"/>
                    <a:pt x="41" y="16"/>
                  </a:cubicBezTo>
                  <a:cubicBezTo>
                    <a:pt x="41" y="16"/>
                    <a:pt x="0" y="34"/>
                    <a:pt x="10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1" name="Freeform 19"/>
            <p:cNvSpPr>
              <a:spLocks/>
            </p:cNvSpPr>
            <p:nvPr/>
          </p:nvSpPr>
          <p:spPr bwMode="auto">
            <a:xfrm>
              <a:off x="4007" y="1962"/>
              <a:ext cx="83" cy="101"/>
            </a:xfrm>
            <a:custGeom>
              <a:avLst/>
              <a:gdLst>
                <a:gd name="T0" fmla="*/ 33 w 58"/>
                <a:gd name="T1" fmla="*/ 0 h 71"/>
                <a:gd name="T2" fmla="*/ 119 w 58"/>
                <a:gd name="T3" fmla="*/ 110 h 71"/>
                <a:gd name="T4" fmla="*/ 33 w 5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71">
                  <a:moveTo>
                    <a:pt x="16" y="0"/>
                  </a:moveTo>
                  <a:cubicBezTo>
                    <a:pt x="16" y="0"/>
                    <a:pt x="7" y="61"/>
                    <a:pt x="58" y="54"/>
                  </a:cubicBezTo>
                  <a:cubicBezTo>
                    <a:pt x="58" y="54"/>
                    <a:pt x="0" y="71"/>
                    <a:pt x="16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2" name="Freeform 20"/>
            <p:cNvSpPr>
              <a:spLocks/>
            </p:cNvSpPr>
            <p:nvPr/>
          </p:nvSpPr>
          <p:spPr bwMode="auto">
            <a:xfrm>
              <a:off x="3247" y="2602"/>
              <a:ext cx="110" cy="103"/>
            </a:xfrm>
            <a:custGeom>
              <a:avLst/>
              <a:gdLst>
                <a:gd name="T0" fmla="*/ 0 w 77"/>
                <a:gd name="T1" fmla="*/ 84 h 72"/>
                <a:gd name="T2" fmla="*/ 106 w 77"/>
                <a:gd name="T3" fmla="*/ 147 h 72"/>
                <a:gd name="T4" fmla="*/ 0 w 77"/>
                <a:gd name="T5" fmla="*/ 84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72">
                  <a:moveTo>
                    <a:pt x="0" y="41"/>
                  </a:moveTo>
                  <a:cubicBezTo>
                    <a:pt x="0" y="41"/>
                    <a:pt x="68" y="6"/>
                    <a:pt x="52" y="72"/>
                  </a:cubicBezTo>
                  <a:cubicBezTo>
                    <a:pt x="52" y="72"/>
                    <a:pt x="77" y="0"/>
                    <a:pt x="0" y="41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3" name="Freeform 21"/>
            <p:cNvSpPr>
              <a:spLocks/>
            </p:cNvSpPr>
            <p:nvPr/>
          </p:nvSpPr>
          <p:spPr bwMode="auto">
            <a:xfrm>
              <a:off x="3632" y="2685"/>
              <a:ext cx="44" cy="58"/>
            </a:xfrm>
            <a:custGeom>
              <a:avLst/>
              <a:gdLst>
                <a:gd name="T0" fmla="*/ 0 w 31"/>
                <a:gd name="T1" fmla="*/ 59 h 41"/>
                <a:gd name="T2" fmla="*/ 61 w 31"/>
                <a:gd name="T3" fmla="*/ 82 h 41"/>
                <a:gd name="T4" fmla="*/ 0 w 31"/>
                <a:gd name="T5" fmla="*/ 5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1">
                  <a:moveTo>
                    <a:pt x="0" y="30"/>
                  </a:moveTo>
                  <a:cubicBezTo>
                    <a:pt x="0" y="30"/>
                    <a:pt x="27" y="7"/>
                    <a:pt x="30" y="41"/>
                  </a:cubicBezTo>
                  <a:cubicBezTo>
                    <a:pt x="30" y="41"/>
                    <a:pt x="31" y="0"/>
                    <a:pt x="0" y="3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4" name="Freeform 22"/>
            <p:cNvSpPr>
              <a:spLocks/>
            </p:cNvSpPr>
            <p:nvPr/>
          </p:nvSpPr>
          <p:spPr bwMode="auto">
            <a:xfrm>
              <a:off x="3974" y="2564"/>
              <a:ext cx="73" cy="60"/>
            </a:xfrm>
            <a:custGeom>
              <a:avLst/>
              <a:gdLst>
                <a:gd name="T0" fmla="*/ 104 w 51"/>
                <a:gd name="T1" fmla="*/ 63 h 42"/>
                <a:gd name="T2" fmla="*/ 0 w 51"/>
                <a:gd name="T3" fmla="*/ 86 h 42"/>
                <a:gd name="T4" fmla="*/ 104 w 51"/>
                <a:gd name="T5" fmla="*/ 6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2">
                  <a:moveTo>
                    <a:pt x="51" y="31"/>
                  </a:moveTo>
                  <a:cubicBezTo>
                    <a:pt x="51" y="31"/>
                    <a:pt x="13" y="11"/>
                    <a:pt x="0" y="42"/>
                  </a:cubicBezTo>
                  <a:cubicBezTo>
                    <a:pt x="0" y="42"/>
                    <a:pt x="12" y="0"/>
                    <a:pt x="51" y="31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5" name="Freeform 23"/>
            <p:cNvSpPr>
              <a:spLocks/>
            </p:cNvSpPr>
            <p:nvPr/>
          </p:nvSpPr>
          <p:spPr bwMode="auto">
            <a:xfrm>
              <a:off x="4065" y="2358"/>
              <a:ext cx="85" cy="96"/>
            </a:xfrm>
            <a:custGeom>
              <a:avLst/>
              <a:gdLst>
                <a:gd name="T0" fmla="*/ 122 w 59"/>
                <a:gd name="T1" fmla="*/ 0 h 67"/>
                <a:gd name="T2" fmla="*/ 0 w 59"/>
                <a:gd name="T3" fmla="*/ 138 h 67"/>
                <a:gd name="T4" fmla="*/ 122 w 59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7">
                  <a:moveTo>
                    <a:pt x="59" y="0"/>
                  </a:moveTo>
                  <a:cubicBezTo>
                    <a:pt x="59" y="0"/>
                    <a:pt x="13" y="15"/>
                    <a:pt x="0" y="67"/>
                  </a:cubicBezTo>
                  <a:cubicBezTo>
                    <a:pt x="0" y="67"/>
                    <a:pt x="2" y="8"/>
                    <a:pt x="59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6" name="Freeform 24"/>
            <p:cNvSpPr>
              <a:spLocks/>
            </p:cNvSpPr>
            <p:nvPr/>
          </p:nvSpPr>
          <p:spPr bwMode="auto">
            <a:xfrm>
              <a:off x="4322" y="2109"/>
              <a:ext cx="100" cy="47"/>
            </a:xfrm>
            <a:custGeom>
              <a:avLst/>
              <a:gdLst>
                <a:gd name="T0" fmla="*/ 24 w 70"/>
                <a:gd name="T1" fmla="*/ 0 h 33"/>
                <a:gd name="T2" fmla="*/ 0 w 70"/>
                <a:gd name="T3" fmla="*/ 67 h 33"/>
                <a:gd name="T4" fmla="*/ 24 w 7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3">
                  <a:moveTo>
                    <a:pt x="12" y="0"/>
                  </a:moveTo>
                  <a:cubicBezTo>
                    <a:pt x="12" y="0"/>
                    <a:pt x="70" y="5"/>
                    <a:pt x="0" y="33"/>
                  </a:cubicBezTo>
                  <a:cubicBezTo>
                    <a:pt x="0" y="33"/>
                    <a:pt x="58" y="11"/>
                    <a:pt x="12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7" name="Freeform 25"/>
            <p:cNvSpPr>
              <a:spLocks/>
            </p:cNvSpPr>
            <p:nvPr/>
          </p:nvSpPr>
          <p:spPr bwMode="auto">
            <a:xfrm>
              <a:off x="4723" y="2351"/>
              <a:ext cx="205" cy="186"/>
            </a:xfrm>
            <a:custGeom>
              <a:avLst/>
              <a:gdLst>
                <a:gd name="T0" fmla="*/ 0 w 144"/>
                <a:gd name="T1" fmla="*/ 1 h 130"/>
                <a:gd name="T2" fmla="*/ 91 w 144"/>
                <a:gd name="T3" fmla="*/ 19 h 130"/>
                <a:gd name="T4" fmla="*/ 142 w 144"/>
                <a:gd name="T5" fmla="*/ 43 h 130"/>
                <a:gd name="T6" fmla="*/ 249 w 144"/>
                <a:gd name="T7" fmla="*/ 127 h 130"/>
                <a:gd name="T8" fmla="*/ 265 w 144"/>
                <a:gd name="T9" fmla="*/ 236 h 130"/>
                <a:gd name="T10" fmla="*/ 148 w 144"/>
                <a:gd name="T11" fmla="*/ 246 h 130"/>
                <a:gd name="T12" fmla="*/ 100 w 144"/>
                <a:gd name="T13" fmla="*/ 222 h 130"/>
                <a:gd name="T14" fmla="*/ 188 w 144"/>
                <a:gd name="T15" fmla="*/ 236 h 130"/>
                <a:gd name="T16" fmla="*/ 238 w 144"/>
                <a:gd name="T17" fmla="*/ 233 h 130"/>
                <a:gd name="T18" fmla="*/ 229 w 144"/>
                <a:gd name="T19" fmla="*/ 119 h 130"/>
                <a:gd name="T20" fmla="*/ 185 w 144"/>
                <a:gd name="T21" fmla="*/ 76 h 130"/>
                <a:gd name="T22" fmla="*/ 125 w 144"/>
                <a:gd name="T23" fmla="*/ 53 h 130"/>
                <a:gd name="T24" fmla="*/ 80 w 144"/>
                <a:gd name="T25" fmla="*/ 29 h 130"/>
                <a:gd name="T26" fmla="*/ 9 w 144"/>
                <a:gd name="T27" fmla="*/ 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4" h="130">
                  <a:moveTo>
                    <a:pt x="0" y="1"/>
                  </a:moveTo>
                  <a:cubicBezTo>
                    <a:pt x="15" y="4"/>
                    <a:pt x="30" y="7"/>
                    <a:pt x="45" y="9"/>
                  </a:cubicBezTo>
                  <a:cubicBezTo>
                    <a:pt x="55" y="11"/>
                    <a:pt x="61" y="17"/>
                    <a:pt x="70" y="21"/>
                  </a:cubicBezTo>
                  <a:cubicBezTo>
                    <a:pt x="91" y="30"/>
                    <a:pt x="110" y="42"/>
                    <a:pt x="123" y="62"/>
                  </a:cubicBezTo>
                  <a:cubicBezTo>
                    <a:pt x="132" y="76"/>
                    <a:pt x="144" y="100"/>
                    <a:pt x="131" y="115"/>
                  </a:cubicBezTo>
                  <a:cubicBezTo>
                    <a:pt x="118" y="130"/>
                    <a:pt x="89" y="126"/>
                    <a:pt x="73" y="120"/>
                  </a:cubicBezTo>
                  <a:cubicBezTo>
                    <a:pt x="64" y="117"/>
                    <a:pt x="56" y="114"/>
                    <a:pt x="49" y="108"/>
                  </a:cubicBezTo>
                  <a:cubicBezTo>
                    <a:pt x="61" y="115"/>
                    <a:pt x="79" y="113"/>
                    <a:pt x="93" y="115"/>
                  </a:cubicBezTo>
                  <a:cubicBezTo>
                    <a:pt x="101" y="115"/>
                    <a:pt x="110" y="118"/>
                    <a:pt x="117" y="114"/>
                  </a:cubicBezTo>
                  <a:cubicBezTo>
                    <a:pt x="142" y="104"/>
                    <a:pt x="124" y="71"/>
                    <a:pt x="113" y="58"/>
                  </a:cubicBezTo>
                  <a:cubicBezTo>
                    <a:pt x="107" y="50"/>
                    <a:pt x="99" y="43"/>
                    <a:pt x="91" y="37"/>
                  </a:cubicBezTo>
                  <a:cubicBezTo>
                    <a:pt x="82" y="31"/>
                    <a:pt x="72" y="30"/>
                    <a:pt x="62" y="26"/>
                  </a:cubicBezTo>
                  <a:cubicBezTo>
                    <a:pt x="54" y="23"/>
                    <a:pt x="47" y="17"/>
                    <a:pt x="39" y="14"/>
                  </a:cubicBezTo>
                  <a:cubicBezTo>
                    <a:pt x="28" y="10"/>
                    <a:pt x="11" y="13"/>
                    <a:pt x="4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8" name="Freeform 26"/>
            <p:cNvSpPr>
              <a:spLocks/>
            </p:cNvSpPr>
            <p:nvPr/>
          </p:nvSpPr>
          <p:spPr bwMode="auto">
            <a:xfrm>
              <a:off x="3993" y="3358"/>
              <a:ext cx="169" cy="111"/>
            </a:xfrm>
            <a:custGeom>
              <a:avLst/>
              <a:gdLst>
                <a:gd name="T0" fmla="*/ 6 w 119"/>
                <a:gd name="T1" fmla="*/ 13 h 78"/>
                <a:gd name="T2" fmla="*/ 135 w 119"/>
                <a:gd name="T3" fmla="*/ 142 h 78"/>
                <a:gd name="T4" fmla="*/ 202 w 119"/>
                <a:gd name="T5" fmla="*/ 157 h 78"/>
                <a:gd name="T6" fmla="*/ 234 w 119"/>
                <a:gd name="T7" fmla="*/ 97 h 78"/>
                <a:gd name="T8" fmla="*/ 124 w 119"/>
                <a:gd name="T9" fmla="*/ 125 h 78"/>
                <a:gd name="T10" fmla="*/ 57 w 119"/>
                <a:gd name="T11" fmla="*/ 77 h 78"/>
                <a:gd name="T12" fmla="*/ 0 w 119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78">
                  <a:moveTo>
                    <a:pt x="3" y="6"/>
                  </a:moveTo>
                  <a:cubicBezTo>
                    <a:pt x="18" y="35"/>
                    <a:pt x="36" y="57"/>
                    <a:pt x="67" y="70"/>
                  </a:cubicBezTo>
                  <a:cubicBezTo>
                    <a:pt x="74" y="73"/>
                    <a:pt x="92" y="78"/>
                    <a:pt x="100" y="77"/>
                  </a:cubicBezTo>
                  <a:cubicBezTo>
                    <a:pt x="112" y="75"/>
                    <a:pt x="119" y="58"/>
                    <a:pt x="116" y="48"/>
                  </a:cubicBezTo>
                  <a:cubicBezTo>
                    <a:pt x="117" y="78"/>
                    <a:pt x="79" y="72"/>
                    <a:pt x="61" y="62"/>
                  </a:cubicBezTo>
                  <a:cubicBezTo>
                    <a:pt x="50" y="56"/>
                    <a:pt x="38" y="47"/>
                    <a:pt x="28" y="38"/>
                  </a:cubicBezTo>
                  <a:cubicBezTo>
                    <a:pt x="15" y="27"/>
                    <a:pt x="11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9" name="Freeform 27"/>
            <p:cNvSpPr>
              <a:spLocks/>
            </p:cNvSpPr>
            <p:nvPr/>
          </p:nvSpPr>
          <p:spPr bwMode="auto">
            <a:xfrm>
              <a:off x="2977" y="3027"/>
              <a:ext cx="99" cy="241"/>
            </a:xfrm>
            <a:custGeom>
              <a:avLst/>
              <a:gdLst>
                <a:gd name="T0" fmla="*/ 136 w 69"/>
                <a:gd name="T1" fmla="*/ 0 h 169"/>
                <a:gd name="T2" fmla="*/ 85 w 69"/>
                <a:gd name="T3" fmla="*/ 53 h 169"/>
                <a:gd name="T4" fmla="*/ 49 w 69"/>
                <a:gd name="T5" fmla="*/ 87 h 169"/>
                <a:gd name="T6" fmla="*/ 4 w 69"/>
                <a:gd name="T7" fmla="*/ 197 h 169"/>
                <a:gd name="T8" fmla="*/ 47 w 69"/>
                <a:gd name="T9" fmla="*/ 315 h 169"/>
                <a:gd name="T10" fmla="*/ 142 w 69"/>
                <a:gd name="T11" fmla="*/ 221 h 169"/>
                <a:gd name="T12" fmla="*/ 72 w 69"/>
                <a:gd name="T13" fmla="*/ 299 h 169"/>
                <a:gd name="T14" fmla="*/ 23 w 69"/>
                <a:gd name="T15" fmla="*/ 207 h 169"/>
                <a:gd name="T16" fmla="*/ 52 w 69"/>
                <a:gd name="T17" fmla="*/ 106 h 169"/>
                <a:gd name="T18" fmla="*/ 100 w 69"/>
                <a:gd name="T19" fmla="*/ 51 h 169"/>
                <a:gd name="T20" fmla="*/ 136 w 69"/>
                <a:gd name="T21" fmla="*/ 0 h 1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169">
                  <a:moveTo>
                    <a:pt x="66" y="0"/>
                  </a:moveTo>
                  <a:cubicBezTo>
                    <a:pt x="63" y="10"/>
                    <a:pt x="48" y="20"/>
                    <a:pt x="41" y="26"/>
                  </a:cubicBezTo>
                  <a:cubicBezTo>
                    <a:pt x="35" y="31"/>
                    <a:pt x="30" y="37"/>
                    <a:pt x="24" y="43"/>
                  </a:cubicBezTo>
                  <a:cubicBezTo>
                    <a:pt x="12" y="56"/>
                    <a:pt x="4" y="78"/>
                    <a:pt x="2" y="97"/>
                  </a:cubicBezTo>
                  <a:cubicBezTo>
                    <a:pt x="0" y="116"/>
                    <a:pt x="4" y="144"/>
                    <a:pt x="23" y="155"/>
                  </a:cubicBezTo>
                  <a:cubicBezTo>
                    <a:pt x="47" y="169"/>
                    <a:pt x="62" y="123"/>
                    <a:pt x="69" y="109"/>
                  </a:cubicBezTo>
                  <a:cubicBezTo>
                    <a:pt x="61" y="119"/>
                    <a:pt x="48" y="145"/>
                    <a:pt x="35" y="147"/>
                  </a:cubicBezTo>
                  <a:cubicBezTo>
                    <a:pt x="15" y="149"/>
                    <a:pt x="11" y="116"/>
                    <a:pt x="11" y="102"/>
                  </a:cubicBezTo>
                  <a:cubicBezTo>
                    <a:pt x="11" y="83"/>
                    <a:pt x="14" y="67"/>
                    <a:pt x="25" y="52"/>
                  </a:cubicBezTo>
                  <a:cubicBezTo>
                    <a:pt x="32" y="42"/>
                    <a:pt x="40" y="33"/>
                    <a:pt x="49" y="25"/>
                  </a:cubicBezTo>
                  <a:cubicBezTo>
                    <a:pt x="56" y="19"/>
                    <a:pt x="67" y="9"/>
                    <a:pt x="66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0" name="Freeform 28"/>
            <p:cNvSpPr>
              <a:spLocks/>
            </p:cNvSpPr>
            <p:nvPr/>
          </p:nvSpPr>
          <p:spPr bwMode="auto">
            <a:xfrm>
              <a:off x="2596" y="1631"/>
              <a:ext cx="96" cy="186"/>
            </a:xfrm>
            <a:custGeom>
              <a:avLst/>
              <a:gdLst>
                <a:gd name="T0" fmla="*/ 138 w 67"/>
                <a:gd name="T1" fmla="*/ 30 h 130"/>
                <a:gd name="T2" fmla="*/ 77 w 67"/>
                <a:gd name="T3" fmla="*/ 0 h 130"/>
                <a:gd name="T4" fmla="*/ 16 w 67"/>
                <a:gd name="T5" fmla="*/ 39 h 130"/>
                <a:gd name="T6" fmla="*/ 19 w 67"/>
                <a:gd name="T7" fmla="*/ 143 h 130"/>
                <a:gd name="T8" fmla="*/ 70 w 67"/>
                <a:gd name="T9" fmla="*/ 266 h 130"/>
                <a:gd name="T10" fmla="*/ 39 w 67"/>
                <a:gd name="T11" fmla="*/ 170 h 130"/>
                <a:gd name="T12" fmla="*/ 27 w 67"/>
                <a:gd name="T13" fmla="*/ 134 h 130"/>
                <a:gd name="T14" fmla="*/ 27 w 67"/>
                <a:gd name="T15" fmla="*/ 53 h 130"/>
                <a:gd name="T16" fmla="*/ 76 w 67"/>
                <a:gd name="T17" fmla="*/ 10 h 130"/>
                <a:gd name="T18" fmla="*/ 136 w 67"/>
                <a:gd name="T19" fmla="*/ 29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30">
                  <a:moveTo>
                    <a:pt x="67" y="15"/>
                  </a:moveTo>
                  <a:cubicBezTo>
                    <a:pt x="62" y="2"/>
                    <a:pt x="49" y="0"/>
                    <a:pt x="38" y="0"/>
                  </a:cubicBezTo>
                  <a:cubicBezTo>
                    <a:pt x="23" y="0"/>
                    <a:pt x="15" y="6"/>
                    <a:pt x="8" y="19"/>
                  </a:cubicBezTo>
                  <a:cubicBezTo>
                    <a:pt x="0" y="35"/>
                    <a:pt x="4" y="53"/>
                    <a:pt x="9" y="70"/>
                  </a:cubicBezTo>
                  <a:cubicBezTo>
                    <a:pt x="15" y="90"/>
                    <a:pt x="23" y="112"/>
                    <a:pt x="34" y="130"/>
                  </a:cubicBezTo>
                  <a:cubicBezTo>
                    <a:pt x="24" y="119"/>
                    <a:pt x="24" y="98"/>
                    <a:pt x="19" y="83"/>
                  </a:cubicBezTo>
                  <a:cubicBezTo>
                    <a:pt x="17" y="77"/>
                    <a:pt x="14" y="72"/>
                    <a:pt x="13" y="66"/>
                  </a:cubicBezTo>
                  <a:cubicBezTo>
                    <a:pt x="10" y="54"/>
                    <a:pt x="9" y="38"/>
                    <a:pt x="13" y="26"/>
                  </a:cubicBezTo>
                  <a:cubicBezTo>
                    <a:pt x="18" y="14"/>
                    <a:pt x="24" y="7"/>
                    <a:pt x="37" y="5"/>
                  </a:cubicBezTo>
                  <a:cubicBezTo>
                    <a:pt x="51" y="3"/>
                    <a:pt x="54" y="8"/>
                    <a:pt x="66" y="14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1" name="Freeform 29"/>
            <p:cNvSpPr>
              <a:spLocks/>
            </p:cNvSpPr>
            <p:nvPr/>
          </p:nvSpPr>
          <p:spPr bwMode="auto">
            <a:xfrm>
              <a:off x="3101" y="2656"/>
              <a:ext cx="59" cy="89"/>
            </a:xfrm>
            <a:custGeom>
              <a:avLst/>
              <a:gdLst>
                <a:gd name="T0" fmla="*/ 81 w 41"/>
                <a:gd name="T1" fmla="*/ 1 h 62"/>
                <a:gd name="T2" fmla="*/ 10 w 41"/>
                <a:gd name="T3" fmla="*/ 62 h 62"/>
                <a:gd name="T4" fmla="*/ 52 w 41"/>
                <a:gd name="T5" fmla="*/ 128 h 62"/>
                <a:gd name="T6" fmla="*/ 20 w 41"/>
                <a:gd name="T7" fmla="*/ 99 h 62"/>
                <a:gd name="T8" fmla="*/ 27 w 41"/>
                <a:gd name="T9" fmla="*/ 56 h 62"/>
                <a:gd name="T10" fmla="*/ 85 w 41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2">
                  <a:moveTo>
                    <a:pt x="39" y="1"/>
                  </a:moveTo>
                  <a:cubicBezTo>
                    <a:pt x="25" y="11"/>
                    <a:pt x="10" y="12"/>
                    <a:pt x="5" y="30"/>
                  </a:cubicBezTo>
                  <a:cubicBezTo>
                    <a:pt x="0" y="48"/>
                    <a:pt x="8" y="56"/>
                    <a:pt x="25" y="62"/>
                  </a:cubicBezTo>
                  <a:cubicBezTo>
                    <a:pt x="19" y="57"/>
                    <a:pt x="13" y="56"/>
                    <a:pt x="10" y="48"/>
                  </a:cubicBezTo>
                  <a:cubicBezTo>
                    <a:pt x="8" y="41"/>
                    <a:pt x="10" y="33"/>
                    <a:pt x="13" y="27"/>
                  </a:cubicBezTo>
                  <a:cubicBezTo>
                    <a:pt x="18" y="17"/>
                    <a:pt x="39" y="9"/>
                    <a:pt x="41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2" name="Freeform 30"/>
            <p:cNvSpPr>
              <a:spLocks/>
            </p:cNvSpPr>
            <p:nvPr/>
          </p:nvSpPr>
          <p:spPr bwMode="auto">
            <a:xfrm>
              <a:off x="4373" y="1323"/>
              <a:ext cx="163" cy="107"/>
            </a:xfrm>
            <a:custGeom>
              <a:avLst/>
              <a:gdLst>
                <a:gd name="T0" fmla="*/ 1 w 114"/>
                <a:gd name="T1" fmla="*/ 148 h 75"/>
                <a:gd name="T2" fmla="*/ 124 w 114"/>
                <a:gd name="T3" fmla="*/ 23 h 75"/>
                <a:gd name="T4" fmla="*/ 190 w 114"/>
                <a:gd name="T5" fmla="*/ 4 h 75"/>
                <a:gd name="T6" fmla="*/ 233 w 114"/>
                <a:gd name="T7" fmla="*/ 53 h 75"/>
                <a:gd name="T8" fmla="*/ 182 w 114"/>
                <a:gd name="T9" fmla="*/ 14 h 75"/>
                <a:gd name="T10" fmla="*/ 127 w 114"/>
                <a:gd name="T11" fmla="*/ 43 h 75"/>
                <a:gd name="T12" fmla="*/ 57 w 114"/>
                <a:gd name="T13" fmla="*/ 96 h 75"/>
                <a:gd name="T14" fmla="*/ 0 w 114"/>
                <a:gd name="T15" fmla="*/ 153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75">
                  <a:moveTo>
                    <a:pt x="1" y="73"/>
                  </a:moveTo>
                  <a:cubicBezTo>
                    <a:pt x="20" y="53"/>
                    <a:pt x="40" y="29"/>
                    <a:pt x="61" y="11"/>
                  </a:cubicBezTo>
                  <a:cubicBezTo>
                    <a:pt x="70" y="4"/>
                    <a:pt x="81" y="0"/>
                    <a:pt x="93" y="2"/>
                  </a:cubicBezTo>
                  <a:cubicBezTo>
                    <a:pt x="103" y="4"/>
                    <a:pt x="113" y="15"/>
                    <a:pt x="114" y="26"/>
                  </a:cubicBezTo>
                  <a:cubicBezTo>
                    <a:pt x="112" y="17"/>
                    <a:pt x="97" y="8"/>
                    <a:pt x="89" y="7"/>
                  </a:cubicBezTo>
                  <a:cubicBezTo>
                    <a:pt x="75" y="4"/>
                    <a:pt x="70" y="12"/>
                    <a:pt x="62" y="21"/>
                  </a:cubicBezTo>
                  <a:cubicBezTo>
                    <a:pt x="52" y="31"/>
                    <a:pt x="39" y="39"/>
                    <a:pt x="28" y="47"/>
                  </a:cubicBezTo>
                  <a:cubicBezTo>
                    <a:pt x="20" y="54"/>
                    <a:pt x="2" y="66"/>
                    <a:pt x="0" y="75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3" name="Freeform 31"/>
            <p:cNvSpPr>
              <a:spLocks/>
            </p:cNvSpPr>
            <p:nvPr/>
          </p:nvSpPr>
          <p:spPr bwMode="auto">
            <a:xfrm>
              <a:off x="4354" y="1811"/>
              <a:ext cx="102" cy="97"/>
            </a:xfrm>
            <a:custGeom>
              <a:avLst/>
              <a:gdLst>
                <a:gd name="T0" fmla="*/ 140 w 72"/>
                <a:gd name="T1" fmla="*/ 30 h 68"/>
                <a:gd name="T2" fmla="*/ 64 w 72"/>
                <a:gd name="T3" fmla="*/ 43 h 68"/>
                <a:gd name="T4" fmla="*/ 34 w 72"/>
                <a:gd name="T5" fmla="*/ 91 h 68"/>
                <a:gd name="T6" fmla="*/ 0 w 72"/>
                <a:gd name="T7" fmla="*/ 138 h 68"/>
                <a:gd name="T8" fmla="*/ 74 w 72"/>
                <a:gd name="T9" fmla="*/ 43 h 68"/>
                <a:gd name="T10" fmla="*/ 139 w 72"/>
                <a:gd name="T11" fmla="*/ 27 h 68"/>
                <a:gd name="T12" fmla="*/ 139 w 72"/>
                <a:gd name="T13" fmla="*/ 24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68">
                  <a:moveTo>
                    <a:pt x="70" y="15"/>
                  </a:moveTo>
                  <a:cubicBezTo>
                    <a:pt x="66" y="0"/>
                    <a:pt x="39" y="15"/>
                    <a:pt x="32" y="21"/>
                  </a:cubicBezTo>
                  <a:cubicBezTo>
                    <a:pt x="24" y="27"/>
                    <a:pt x="22" y="37"/>
                    <a:pt x="17" y="45"/>
                  </a:cubicBezTo>
                  <a:cubicBezTo>
                    <a:pt x="13" y="53"/>
                    <a:pt x="4" y="60"/>
                    <a:pt x="0" y="68"/>
                  </a:cubicBezTo>
                  <a:cubicBezTo>
                    <a:pt x="16" y="54"/>
                    <a:pt x="20" y="32"/>
                    <a:pt x="37" y="21"/>
                  </a:cubicBezTo>
                  <a:cubicBezTo>
                    <a:pt x="45" y="16"/>
                    <a:pt x="60" y="8"/>
                    <a:pt x="69" y="13"/>
                  </a:cubicBezTo>
                  <a:cubicBezTo>
                    <a:pt x="72" y="14"/>
                    <a:pt x="70" y="13"/>
                    <a:pt x="69" y="12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4" name="Freeform 32"/>
            <p:cNvSpPr>
              <a:spLocks/>
            </p:cNvSpPr>
            <p:nvPr/>
          </p:nvSpPr>
          <p:spPr bwMode="auto">
            <a:xfrm>
              <a:off x="3309" y="2346"/>
              <a:ext cx="290" cy="222"/>
            </a:xfrm>
            <a:custGeom>
              <a:avLst/>
              <a:gdLst>
                <a:gd name="T0" fmla="*/ 86 w 203"/>
                <a:gd name="T1" fmla="*/ 0 h 156"/>
                <a:gd name="T2" fmla="*/ 414 w 203"/>
                <a:gd name="T3" fmla="*/ 178 h 156"/>
                <a:gd name="T4" fmla="*/ 86 w 203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56">
                  <a:moveTo>
                    <a:pt x="42" y="0"/>
                  </a:moveTo>
                  <a:cubicBezTo>
                    <a:pt x="38" y="62"/>
                    <a:pt x="50" y="126"/>
                    <a:pt x="203" y="88"/>
                  </a:cubicBezTo>
                  <a:cubicBezTo>
                    <a:pt x="203" y="88"/>
                    <a:pt x="0" y="156"/>
                    <a:pt x="42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5" name="Freeform 33"/>
            <p:cNvSpPr>
              <a:spLocks/>
            </p:cNvSpPr>
            <p:nvPr/>
          </p:nvSpPr>
          <p:spPr bwMode="auto">
            <a:xfrm>
              <a:off x="3064" y="1869"/>
              <a:ext cx="615" cy="805"/>
            </a:xfrm>
            <a:custGeom>
              <a:avLst/>
              <a:gdLst>
                <a:gd name="T0" fmla="*/ 855 w 431"/>
                <a:gd name="T1" fmla="*/ 0 h 564"/>
                <a:gd name="T2" fmla="*/ 168 w 431"/>
                <a:gd name="T3" fmla="*/ 414 h 564"/>
                <a:gd name="T4" fmla="*/ 629 w 431"/>
                <a:gd name="T5" fmla="*/ 1149 h 564"/>
                <a:gd name="T6" fmla="*/ 639 w 431"/>
                <a:gd name="T7" fmla="*/ 1149 h 564"/>
                <a:gd name="T8" fmla="*/ 558 w 431"/>
                <a:gd name="T9" fmla="*/ 901 h 564"/>
                <a:gd name="T10" fmla="*/ 445 w 431"/>
                <a:gd name="T11" fmla="*/ 852 h 564"/>
                <a:gd name="T12" fmla="*/ 415 w 431"/>
                <a:gd name="T13" fmla="*/ 749 h 564"/>
                <a:gd name="T14" fmla="*/ 432 w 431"/>
                <a:gd name="T15" fmla="*/ 657 h 564"/>
                <a:gd name="T16" fmla="*/ 878 w 431"/>
                <a:gd name="T17" fmla="*/ 0 h 564"/>
                <a:gd name="T18" fmla="*/ 855 w 431"/>
                <a:gd name="T19" fmla="*/ 0 h 5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564">
                  <a:moveTo>
                    <a:pt x="420" y="0"/>
                  </a:moveTo>
                  <a:cubicBezTo>
                    <a:pt x="368" y="0"/>
                    <a:pt x="155" y="12"/>
                    <a:pt x="83" y="203"/>
                  </a:cubicBezTo>
                  <a:cubicBezTo>
                    <a:pt x="0" y="420"/>
                    <a:pt x="163" y="553"/>
                    <a:pt x="309" y="564"/>
                  </a:cubicBezTo>
                  <a:cubicBezTo>
                    <a:pt x="311" y="564"/>
                    <a:pt x="313" y="564"/>
                    <a:pt x="314" y="564"/>
                  </a:cubicBezTo>
                  <a:cubicBezTo>
                    <a:pt x="359" y="564"/>
                    <a:pt x="320" y="514"/>
                    <a:pt x="274" y="442"/>
                  </a:cubicBezTo>
                  <a:cubicBezTo>
                    <a:pt x="250" y="440"/>
                    <a:pt x="230" y="432"/>
                    <a:pt x="219" y="418"/>
                  </a:cubicBezTo>
                  <a:cubicBezTo>
                    <a:pt x="208" y="405"/>
                    <a:pt x="204" y="388"/>
                    <a:pt x="204" y="368"/>
                  </a:cubicBezTo>
                  <a:cubicBezTo>
                    <a:pt x="204" y="354"/>
                    <a:pt x="206" y="338"/>
                    <a:pt x="212" y="322"/>
                  </a:cubicBezTo>
                  <a:cubicBezTo>
                    <a:pt x="170" y="208"/>
                    <a:pt x="185" y="80"/>
                    <a:pt x="431" y="0"/>
                  </a:cubicBezTo>
                  <a:cubicBezTo>
                    <a:pt x="431" y="0"/>
                    <a:pt x="427" y="0"/>
                    <a:pt x="420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6" name="Freeform 34"/>
            <p:cNvSpPr>
              <a:spLocks/>
            </p:cNvSpPr>
            <p:nvPr/>
          </p:nvSpPr>
          <p:spPr bwMode="auto">
            <a:xfrm>
              <a:off x="3341" y="2337"/>
              <a:ext cx="111" cy="157"/>
            </a:xfrm>
            <a:custGeom>
              <a:avLst/>
              <a:gdLst>
                <a:gd name="T0" fmla="*/ 40 w 78"/>
                <a:gd name="T1" fmla="*/ 0 h 110"/>
                <a:gd name="T2" fmla="*/ 28 w 78"/>
                <a:gd name="T3" fmla="*/ 81 h 110"/>
                <a:gd name="T4" fmla="*/ 57 w 78"/>
                <a:gd name="T5" fmla="*/ 177 h 110"/>
                <a:gd name="T6" fmla="*/ 158 w 78"/>
                <a:gd name="T7" fmla="*/ 224 h 110"/>
                <a:gd name="T8" fmla="*/ 154 w 78"/>
                <a:gd name="T9" fmla="*/ 218 h 110"/>
                <a:gd name="T10" fmla="*/ 40 w 78"/>
                <a:gd name="T11" fmla="*/ 13 h 110"/>
                <a:gd name="T12" fmla="*/ 40 w 78"/>
                <a:gd name="T13" fmla="*/ 13 h 110"/>
                <a:gd name="T14" fmla="*/ 40 w 78"/>
                <a:gd name="T15" fmla="*/ 13 h 110"/>
                <a:gd name="T16" fmla="*/ 148 w 78"/>
                <a:gd name="T17" fmla="*/ 208 h 110"/>
                <a:gd name="T18" fmla="*/ 40 w 78"/>
                <a:gd name="T19" fmla="*/ 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10">
                  <a:moveTo>
                    <a:pt x="20" y="0"/>
                  </a:moveTo>
                  <a:cubicBezTo>
                    <a:pt x="16" y="14"/>
                    <a:pt x="14" y="28"/>
                    <a:pt x="14" y="40"/>
                  </a:cubicBezTo>
                  <a:cubicBezTo>
                    <a:pt x="14" y="59"/>
                    <a:pt x="18" y="75"/>
                    <a:pt x="28" y="87"/>
                  </a:cubicBezTo>
                  <a:cubicBezTo>
                    <a:pt x="38" y="100"/>
                    <a:pt x="55" y="108"/>
                    <a:pt x="78" y="110"/>
                  </a:cubicBezTo>
                  <a:cubicBezTo>
                    <a:pt x="77" y="109"/>
                    <a:pt x="77" y="108"/>
                    <a:pt x="76" y="107"/>
                  </a:cubicBezTo>
                  <a:cubicBezTo>
                    <a:pt x="34" y="103"/>
                    <a:pt x="0" y="79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7" y="48"/>
                    <a:pt x="22" y="91"/>
                    <a:pt x="73" y="102"/>
                  </a:cubicBezTo>
                  <a:cubicBezTo>
                    <a:pt x="54" y="71"/>
                    <a:pt x="34" y="36"/>
                    <a:pt x="20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7" name="Freeform 35"/>
            <p:cNvSpPr>
              <a:spLocks/>
            </p:cNvSpPr>
            <p:nvPr/>
          </p:nvSpPr>
          <p:spPr bwMode="auto">
            <a:xfrm>
              <a:off x="3355" y="2328"/>
              <a:ext cx="100" cy="172"/>
            </a:xfrm>
            <a:custGeom>
              <a:avLst/>
              <a:gdLst>
                <a:gd name="T0" fmla="*/ 16 w 70"/>
                <a:gd name="T1" fmla="*/ 0 h 120"/>
                <a:gd name="T2" fmla="*/ 0 w 70"/>
                <a:gd name="T3" fmla="*/ 95 h 120"/>
                <a:gd name="T4" fmla="*/ 30 w 70"/>
                <a:gd name="T5" fmla="*/ 198 h 120"/>
                <a:gd name="T6" fmla="*/ 143 w 70"/>
                <a:gd name="T7" fmla="*/ 247 h 120"/>
                <a:gd name="T8" fmla="*/ 139 w 70"/>
                <a:gd name="T9" fmla="*/ 238 h 120"/>
                <a:gd name="T10" fmla="*/ 37 w 70"/>
                <a:gd name="T11" fmla="*/ 191 h 120"/>
                <a:gd name="T12" fmla="*/ 9 w 70"/>
                <a:gd name="T13" fmla="*/ 95 h 120"/>
                <a:gd name="T14" fmla="*/ 20 w 70"/>
                <a:gd name="T15" fmla="*/ 13 h 120"/>
                <a:gd name="T16" fmla="*/ 16 w 70"/>
                <a:gd name="T17" fmla="*/ 0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20">
                  <a:moveTo>
                    <a:pt x="8" y="0"/>
                  </a:moveTo>
                  <a:cubicBezTo>
                    <a:pt x="2" y="16"/>
                    <a:pt x="0" y="32"/>
                    <a:pt x="0" y="46"/>
                  </a:cubicBezTo>
                  <a:cubicBezTo>
                    <a:pt x="0" y="66"/>
                    <a:pt x="4" y="83"/>
                    <a:pt x="15" y="96"/>
                  </a:cubicBezTo>
                  <a:cubicBezTo>
                    <a:pt x="26" y="110"/>
                    <a:pt x="46" y="118"/>
                    <a:pt x="70" y="120"/>
                  </a:cubicBezTo>
                  <a:cubicBezTo>
                    <a:pt x="69" y="119"/>
                    <a:pt x="69" y="117"/>
                    <a:pt x="68" y="116"/>
                  </a:cubicBezTo>
                  <a:cubicBezTo>
                    <a:pt x="45" y="114"/>
                    <a:pt x="28" y="106"/>
                    <a:pt x="18" y="93"/>
                  </a:cubicBezTo>
                  <a:cubicBezTo>
                    <a:pt x="8" y="81"/>
                    <a:pt x="4" y="65"/>
                    <a:pt x="4" y="46"/>
                  </a:cubicBezTo>
                  <a:cubicBezTo>
                    <a:pt x="4" y="34"/>
                    <a:pt x="6" y="20"/>
                    <a:pt x="10" y="6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8" name="Freeform 36"/>
            <p:cNvSpPr>
              <a:spLocks/>
            </p:cNvSpPr>
            <p:nvPr/>
          </p:nvSpPr>
          <p:spPr bwMode="auto">
            <a:xfrm>
              <a:off x="3341" y="2346"/>
              <a:ext cx="108" cy="144"/>
            </a:xfrm>
            <a:custGeom>
              <a:avLst/>
              <a:gdLst>
                <a:gd name="T0" fmla="*/ 40 w 76"/>
                <a:gd name="T1" fmla="*/ 0 h 101"/>
                <a:gd name="T2" fmla="*/ 153 w 76"/>
                <a:gd name="T3" fmla="*/ 205 h 101"/>
                <a:gd name="T4" fmla="*/ 148 w 76"/>
                <a:gd name="T5" fmla="*/ 195 h 101"/>
                <a:gd name="T6" fmla="*/ 40 w 76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01">
                  <a:moveTo>
                    <a:pt x="20" y="0"/>
                  </a:moveTo>
                  <a:cubicBezTo>
                    <a:pt x="0" y="73"/>
                    <a:pt x="34" y="97"/>
                    <a:pt x="76" y="101"/>
                  </a:cubicBezTo>
                  <a:cubicBezTo>
                    <a:pt x="75" y="100"/>
                    <a:pt x="74" y="98"/>
                    <a:pt x="73" y="96"/>
                  </a:cubicBezTo>
                  <a:cubicBezTo>
                    <a:pt x="22" y="85"/>
                    <a:pt x="17" y="42"/>
                    <a:pt x="20" y="0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9" name="Oval 38"/>
            <p:cNvSpPr>
              <a:spLocks noChangeArrowheads="1"/>
            </p:cNvSpPr>
            <p:nvPr/>
          </p:nvSpPr>
          <p:spPr bwMode="auto">
            <a:xfrm>
              <a:off x="3329" y="2249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0" name="Oval 39"/>
            <p:cNvSpPr>
              <a:spLocks noChangeArrowheads="1"/>
            </p:cNvSpPr>
            <p:nvPr/>
          </p:nvSpPr>
          <p:spPr bwMode="auto">
            <a:xfrm>
              <a:off x="3398" y="240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4" name="Group 40"/>
          <p:cNvGrpSpPr>
            <a:grpSpLocks noChangeAspect="1"/>
          </p:cNvGrpSpPr>
          <p:nvPr/>
        </p:nvGrpSpPr>
        <p:grpSpPr bwMode="auto">
          <a:xfrm>
            <a:off x="6882985" y="2444439"/>
            <a:ext cx="540000" cy="515179"/>
            <a:chOff x="930" y="1787"/>
            <a:chExt cx="979" cy="934"/>
          </a:xfrm>
        </p:grpSpPr>
        <p:sp>
          <p:nvSpPr>
            <p:cNvPr id="15" name="Freeform 41"/>
            <p:cNvSpPr>
              <a:spLocks/>
            </p:cNvSpPr>
            <p:nvPr/>
          </p:nvSpPr>
          <p:spPr bwMode="auto">
            <a:xfrm>
              <a:off x="957" y="1804"/>
              <a:ext cx="952" cy="914"/>
            </a:xfrm>
            <a:custGeom>
              <a:avLst/>
              <a:gdLst>
                <a:gd name="T0" fmla="*/ 162 w 569"/>
                <a:gd name="T1" fmla="*/ 199 h 546"/>
                <a:gd name="T2" fmla="*/ 278 w 569"/>
                <a:gd name="T3" fmla="*/ 437 h 546"/>
                <a:gd name="T4" fmla="*/ 176 w 569"/>
                <a:gd name="T5" fmla="*/ 424 h 546"/>
                <a:gd name="T6" fmla="*/ 107 w 569"/>
                <a:gd name="T7" fmla="*/ 398 h 546"/>
                <a:gd name="T8" fmla="*/ 199 w 569"/>
                <a:gd name="T9" fmla="*/ 541 h 546"/>
                <a:gd name="T10" fmla="*/ 167 w 569"/>
                <a:gd name="T11" fmla="*/ 665 h 546"/>
                <a:gd name="T12" fmla="*/ 90 w 569"/>
                <a:gd name="T13" fmla="*/ 732 h 546"/>
                <a:gd name="T14" fmla="*/ 151 w 569"/>
                <a:gd name="T15" fmla="*/ 787 h 546"/>
                <a:gd name="T16" fmla="*/ 100 w 569"/>
                <a:gd name="T17" fmla="*/ 832 h 546"/>
                <a:gd name="T18" fmla="*/ 146 w 569"/>
                <a:gd name="T19" fmla="*/ 869 h 546"/>
                <a:gd name="T20" fmla="*/ 149 w 569"/>
                <a:gd name="T21" fmla="*/ 969 h 546"/>
                <a:gd name="T22" fmla="*/ 13 w 569"/>
                <a:gd name="T23" fmla="*/ 1110 h 546"/>
                <a:gd name="T24" fmla="*/ 79 w 569"/>
                <a:gd name="T25" fmla="*/ 1098 h 546"/>
                <a:gd name="T26" fmla="*/ 162 w 569"/>
                <a:gd name="T27" fmla="*/ 1098 h 546"/>
                <a:gd name="T28" fmla="*/ 283 w 569"/>
                <a:gd name="T29" fmla="*/ 1317 h 546"/>
                <a:gd name="T30" fmla="*/ 333 w 569"/>
                <a:gd name="T31" fmla="*/ 1388 h 546"/>
                <a:gd name="T32" fmla="*/ 338 w 569"/>
                <a:gd name="T33" fmla="*/ 1497 h 546"/>
                <a:gd name="T34" fmla="*/ 378 w 569"/>
                <a:gd name="T35" fmla="*/ 1463 h 546"/>
                <a:gd name="T36" fmla="*/ 428 w 569"/>
                <a:gd name="T37" fmla="*/ 1426 h 546"/>
                <a:gd name="T38" fmla="*/ 442 w 569"/>
                <a:gd name="T39" fmla="*/ 1468 h 546"/>
                <a:gd name="T40" fmla="*/ 465 w 569"/>
                <a:gd name="T41" fmla="*/ 1463 h 546"/>
                <a:gd name="T42" fmla="*/ 495 w 569"/>
                <a:gd name="T43" fmla="*/ 1456 h 546"/>
                <a:gd name="T44" fmla="*/ 669 w 569"/>
                <a:gd name="T45" fmla="*/ 1497 h 546"/>
                <a:gd name="T46" fmla="*/ 736 w 569"/>
                <a:gd name="T47" fmla="*/ 1530 h 546"/>
                <a:gd name="T48" fmla="*/ 765 w 569"/>
                <a:gd name="T49" fmla="*/ 1502 h 546"/>
                <a:gd name="T50" fmla="*/ 1006 w 569"/>
                <a:gd name="T51" fmla="*/ 1483 h 546"/>
                <a:gd name="T52" fmla="*/ 1049 w 569"/>
                <a:gd name="T53" fmla="*/ 1502 h 546"/>
                <a:gd name="T54" fmla="*/ 1089 w 569"/>
                <a:gd name="T55" fmla="*/ 1522 h 546"/>
                <a:gd name="T56" fmla="*/ 1134 w 569"/>
                <a:gd name="T57" fmla="*/ 1456 h 546"/>
                <a:gd name="T58" fmla="*/ 1178 w 569"/>
                <a:gd name="T59" fmla="*/ 1463 h 546"/>
                <a:gd name="T60" fmla="*/ 1210 w 569"/>
                <a:gd name="T61" fmla="*/ 1471 h 546"/>
                <a:gd name="T62" fmla="*/ 1255 w 569"/>
                <a:gd name="T63" fmla="*/ 1393 h 546"/>
                <a:gd name="T64" fmla="*/ 1347 w 569"/>
                <a:gd name="T65" fmla="*/ 1363 h 546"/>
                <a:gd name="T66" fmla="*/ 1467 w 569"/>
                <a:gd name="T67" fmla="*/ 1396 h 546"/>
                <a:gd name="T68" fmla="*/ 1434 w 569"/>
                <a:gd name="T69" fmla="*/ 1227 h 546"/>
                <a:gd name="T70" fmla="*/ 1529 w 569"/>
                <a:gd name="T71" fmla="*/ 932 h 546"/>
                <a:gd name="T72" fmla="*/ 1588 w 569"/>
                <a:gd name="T73" fmla="*/ 849 h 546"/>
                <a:gd name="T74" fmla="*/ 1514 w 569"/>
                <a:gd name="T75" fmla="*/ 815 h 546"/>
                <a:gd name="T76" fmla="*/ 1506 w 569"/>
                <a:gd name="T77" fmla="*/ 715 h 546"/>
                <a:gd name="T78" fmla="*/ 1559 w 569"/>
                <a:gd name="T79" fmla="*/ 656 h 546"/>
                <a:gd name="T80" fmla="*/ 1518 w 569"/>
                <a:gd name="T81" fmla="*/ 648 h 546"/>
                <a:gd name="T82" fmla="*/ 1452 w 569"/>
                <a:gd name="T83" fmla="*/ 631 h 546"/>
                <a:gd name="T84" fmla="*/ 1452 w 569"/>
                <a:gd name="T85" fmla="*/ 502 h 546"/>
                <a:gd name="T86" fmla="*/ 1514 w 569"/>
                <a:gd name="T87" fmla="*/ 378 h 546"/>
                <a:gd name="T88" fmla="*/ 1444 w 569"/>
                <a:gd name="T89" fmla="*/ 403 h 546"/>
                <a:gd name="T90" fmla="*/ 1352 w 569"/>
                <a:gd name="T91" fmla="*/ 425 h 546"/>
                <a:gd name="T92" fmla="*/ 1198 w 569"/>
                <a:gd name="T93" fmla="*/ 323 h 546"/>
                <a:gd name="T94" fmla="*/ 1151 w 569"/>
                <a:gd name="T95" fmla="*/ 271 h 546"/>
                <a:gd name="T96" fmla="*/ 1128 w 569"/>
                <a:gd name="T97" fmla="*/ 271 h 546"/>
                <a:gd name="T98" fmla="*/ 1114 w 569"/>
                <a:gd name="T99" fmla="*/ 266 h 546"/>
                <a:gd name="T100" fmla="*/ 1094 w 569"/>
                <a:gd name="T101" fmla="*/ 204 h 546"/>
                <a:gd name="T102" fmla="*/ 1057 w 569"/>
                <a:gd name="T103" fmla="*/ 213 h 546"/>
                <a:gd name="T104" fmla="*/ 1031 w 569"/>
                <a:gd name="T105" fmla="*/ 221 h 546"/>
                <a:gd name="T106" fmla="*/ 912 w 569"/>
                <a:gd name="T107" fmla="*/ 149 h 546"/>
                <a:gd name="T108" fmla="*/ 857 w 569"/>
                <a:gd name="T109" fmla="*/ 62 h 546"/>
                <a:gd name="T110" fmla="*/ 786 w 569"/>
                <a:gd name="T111" fmla="*/ 196 h 546"/>
                <a:gd name="T112" fmla="*/ 666 w 569"/>
                <a:gd name="T113" fmla="*/ 219 h 546"/>
                <a:gd name="T114" fmla="*/ 557 w 569"/>
                <a:gd name="T115" fmla="*/ 221 h 546"/>
                <a:gd name="T116" fmla="*/ 492 w 569"/>
                <a:gd name="T117" fmla="*/ 199 h 546"/>
                <a:gd name="T118" fmla="*/ 458 w 569"/>
                <a:gd name="T119" fmla="*/ 278 h 546"/>
                <a:gd name="T120" fmla="*/ 338 w 569"/>
                <a:gd name="T121" fmla="*/ 320 h 546"/>
                <a:gd name="T122" fmla="*/ 162 w 569"/>
                <a:gd name="T123" fmla="*/ 199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9" h="546">
                  <a:moveTo>
                    <a:pt x="58" y="71"/>
                  </a:moveTo>
                  <a:cubicBezTo>
                    <a:pt x="50" y="78"/>
                    <a:pt x="114" y="135"/>
                    <a:pt x="99" y="156"/>
                  </a:cubicBezTo>
                  <a:cubicBezTo>
                    <a:pt x="90" y="167"/>
                    <a:pt x="76" y="159"/>
                    <a:pt x="63" y="151"/>
                  </a:cubicBezTo>
                  <a:cubicBezTo>
                    <a:pt x="52" y="144"/>
                    <a:pt x="43" y="138"/>
                    <a:pt x="38" y="142"/>
                  </a:cubicBezTo>
                  <a:cubicBezTo>
                    <a:pt x="28" y="152"/>
                    <a:pt x="79" y="169"/>
                    <a:pt x="71" y="193"/>
                  </a:cubicBezTo>
                  <a:cubicBezTo>
                    <a:pt x="64" y="216"/>
                    <a:pt x="62" y="225"/>
                    <a:pt x="60" y="237"/>
                  </a:cubicBezTo>
                  <a:cubicBezTo>
                    <a:pt x="55" y="260"/>
                    <a:pt x="34" y="248"/>
                    <a:pt x="32" y="261"/>
                  </a:cubicBezTo>
                  <a:cubicBezTo>
                    <a:pt x="30" y="269"/>
                    <a:pt x="55" y="267"/>
                    <a:pt x="54" y="281"/>
                  </a:cubicBezTo>
                  <a:cubicBezTo>
                    <a:pt x="53" y="288"/>
                    <a:pt x="40" y="286"/>
                    <a:pt x="36" y="297"/>
                  </a:cubicBezTo>
                  <a:cubicBezTo>
                    <a:pt x="35" y="301"/>
                    <a:pt x="50" y="295"/>
                    <a:pt x="52" y="310"/>
                  </a:cubicBezTo>
                  <a:cubicBezTo>
                    <a:pt x="55" y="325"/>
                    <a:pt x="62" y="341"/>
                    <a:pt x="53" y="346"/>
                  </a:cubicBezTo>
                  <a:cubicBezTo>
                    <a:pt x="45" y="351"/>
                    <a:pt x="0" y="383"/>
                    <a:pt x="5" y="396"/>
                  </a:cubicBezTo>
                  <a:cubicBezTo>
                    <a:pt x="7" y="402"/>
                    <a:pt x="17" y="397"/>
                    <a:pt x="28" y="392"/>
                  </a:cubicBezTo>
                  <a:cubicBezTo>
                    <a:pt x="41" y="387"/>
                    <a:pt x="55" y="381"/>
                    <a:pt x="58" y="392"/>
                  </a:cubicBezTo>
                  <a:cubicBezTo>
                    <a:pt x="64" y="412"/>
                    <a:pt x="82" y="451"/>
                    <a:pt x="101" y="470"/>
                  </a:cubicBezTo>
                  <a:cubicBezTo>
                    <a:pt x="120" y="488"/>
                    <a:pt x="112" y="490"/>
                    <a:pt x="119" y="495"/>
                  </a:cubicBezTo>
                  <a:cubicBezTo>
                    <a:pt x="126" y="501"/>
                    <a:pt x="114" y="529"/>
                    <a:pt x="121" y="534"/>
                  </a:cubicBezTo>
                  <a:cubicBezTo>
                    <a:pt x="124" y="537"/>
                    <a:pt x="129" y="529"/>
                    <a:pt x="135" y="522"/>
                  </a:cubicBezTo>
                  <a:cubicBezTo>
                    <a:pt x="141" y="514"/>
                    <a:pt x="147" y="507"/>
                    <a:pt x="153" y="509"/>
                  </a:cubicBezTo>
                  <a:cubicBezTo>
                    <a:pt x="164" y="515"/>
                    <a:pt x="151" y="522"/>
                    <a:pt x="158" y="524"/>
                  </a:cubicBezTo>
                  <a:cubicBezTo>
                    <a:pt x="161" y="525"/>
                    <a:pt x="163" y="524"/>
                    <a:pt x="166" y="522"/>
                  </a:cubicBezTo>
                  <a:cubicBezTo>
                    <a:pt x="169" y="520"/>
                    <a:pt x="172" y="518"/>
                    <a:pt x="177" y="520"/>
                  </a:cubicBezTo>
                  <a:cubicBezTo>
                    <a:pt x="187" y="522"/>
                    <a:pt x="216" y="536"/>
                    <a:pt x="239" y="534"/>
                  </a:cubicBezTo>
                  <a:cubicBezTo>
                    <a:pt x="262" y="531"/>
                    <a:pt x="253" y="546"/>
                    <a:pt x="263" y="546"/>
                  </a:cubicBezTo>
                  <a:cubicBezTo>
                    <a:pt x="272" y="546"/>
                    <a:pt x="264" y="537"/>
                    <a:pt x="273" y="536"/>
                  </a:cubicBezTo>
                  <a:cubicBezTo>
                    <a:pt x="282" y="534"/>
                    <a:pt x="343" y="533"/>
                    <a:pt x="359" y="529"/>
                  </a:cubicBezTo>
                  <a:cubicBezTo>
                    <a:pt x="367" y="527"/>
                    <a:pt x="371" y="531"/>
                    <a:pt x="375" y="536"/>
                  </a:cubicBezTo>
                  <a:cubicBezTo>
                    <a:pt x="379" y="540"/>
                    <a:pt x="383" y="544"/>
                    <a:pt x="389" y="543"/>
                  </a:cubicBezTo>
                  <a:cubicBezTo>
                    <a:pt x="401" y="542"/>
                    <a:pt x="396" y="525"/>
                    <a:pt x="405" y="520"/>
                  </a:cubicBezTo>
                  <a:cubicBezTo>
                    <a:pt x="410" y="517"/>
                    <a:pt x="416" y="519"/>
                    <a:pt x="421" y="522"/>
                  </a:cubicBezTo>
                  <a:cubicBezTo>
                    <a:pt x="425" y="524"/>
                    <a:pt x="429" y="527"/>
                    <a:pt x="432" y="525"/>
                  </a:cubicBezTo>
                  <a:cubicBezTo>
                    <a:pt x="438" y="523"/>
                    <a:pt x="434" y="504"/>
                    <a:pt x="448" y="497"/>
                  </a:cubicBezTo>
                  <a:cubicBezTo>
                    <a:pt x="461" y="490"/>
                    <a:pt x="469" y="479"/>
                    <a:pt x="481" y="486"/>
                  </a:cubicBezTo>
                  <a:cubicBezTo>
                    <a:pt x="494" y="492"/>
                    <a:pt x="518" y="504"/>
                    <a:pt x="524" y="498"/>
                  </a:cubicBezTo>
                  <a:cubicBezTo>
                    <a:pt x="531" y="492"/>
                    <a:pt x="503" y="460"/>
                    <a:pt x="512" y="438"/>
                  </a:cubicBezTo>
                  <a:cubicBezTo>
                    <a:pt x="521" y="417"/>
                    <a:pt x="544" y="357"/>
                    <a:pt x="546" y="333"/>
                  </a:cubicBezTo>
                  <a:cubicBezTo>
                    <a:pt x="549" y="309"/>
                    <a:pt x="569" y="315"/>
                    <a:pt x="567" y="303"/>
                  </a:cubicBezTo>
                  <a:cubicBezTo>
                    <a:pt x="565" y="292"/>
                    <a:pt x="544" y="303"/>
                    <a:pt x="541" y="291"/>
                  </a:cubicBezTo>
                  <a:cubicBezTo>
                    <a:pt x="538" y="278"/>
                    <a:pt x="529" y="264"/>
                    <a:pt x="538" y="255"/>
                  </a:cubicBezTo>
                  <a:cubicBezTo>
                    <a:pt x="546" y="247"/>
                    <a:pt x="558" y="242"/>
                    <a:pt x="557" y="234"/>
                  </a:cubicBezTo>
                  <a:cubicBezTo>
                    <a:pt x="556" y="231"/>
                    <a:pt x="550" y="231"/>
                    <a:pt x="542" y="231"/>
                  </a:cubicBezTo>
                  <a:cubicBezTo>
                    <a:pt x="532" y="232"/>
                    <a:pt x="521" y="232"/>
                    <a:pt x="519" y="225"/>
                  </a:cubicBezTo>
                  <a:cubicBezTo>
                    <a:pt x="517" y="212"/>
                    <a:pt x="513" y="192"/>
                    <a:pt x="519" y="179"/>
                  </a:cubicBezTo>
                  <a:cubicBezTo>
                    <a:pt x="524" y="166"/>
                    <a:pt x="549" y="141"/>
                    <a:pt x="541" y="135"/>
                  </a:cubicBezTo>
                  <a:cubicBezTo>
                    <a:pt x="537" y="132"/>
                    <a:pt x="527" y="138"/>
                    <a:pt x="516" y="144"/>
                  </a:cubicBezTo>
                  <a:cubicBezTo>
                    <a:pt x="504" y="151"/>
                    <a:pt x="491" y="157"/>
                    <a:pt x="483" y="152"/>
                  </a:cubicBezTo>
                  <a:cubicBezTo>
                    <a:pt x="469" y="143"/>
                    <a:pt x="438" y="120"/>
                    <a:pt x="428" y="115"/>
                  </a:cubicBezTo>
                  <a:cubicBezTo>
                    <a:pt x="417" y="109"/>
                    <a:pt x="419" y="102"/>
                    <a:pt x="411" y="97"/>
                  </a:cubicBezTo>
                  <a:cubicBezTo>
                    <a:pt x="407" y="95"/>
                    <a:pt x="405" y="96"/>
                    <a:pt x="403" y="97"/>
                  </a:cubicBezTo>
                  <a:cubicBezTo>
                    <a:pt x="402" y="97"/>
                    <a:pt x="400" y="98"/>
                    <a:pt x="398" y="95"/>
                  </a:cubicBezTo>
                  <a:cubicBezTo>
                    <a:pt x="393" y="90"/>
                    <a:pt x="401" y="76"/>
                    <a:pt x="391" y="73"/>
                  </a:cubicBezTo>
                  <a:cubicBezTo>
                    <a:pt x="385" y="71"/>
                    <a:pt x="382" y="74"/>
                    <a:pt x="378" y="76"/>
                  </a:cubicBezTo>
                  <a:cubicBezTo>
                    <a:pt x="376" y="78"/>
                    <a:pt x="373" y="80"/>
                    <a:pt x="368" y="79"/>
                  </a:cubicBezTo>
                  <a:cubicBezTo>
                    <a:pt x="358" y="79"/>
                    <a:pt x="330" y="77"/>
                    <a:pt x="326" y="53"/>
                  </a:cubicBezTo>
                  <a:cubicBezTo>
                    <a:pt x="322" y="29"/>
                    <a:pt x="312" y="0"/>
                    <a:pt x="306" y="22"/>
                  </a:cubicBezTo>
                  <a:cubicBezTo>
                    <a:pt x="300" y="44"/>
                    <a:pt x="293" y="68"/>
                    <a:pt x="281" y="70"/>
                  </a:cubicBezTo>
                  <a:cubicBezTo>
                    <a:pt x="269" y="72"/>
                    <a:pt x="254" y="72"/>
                    <a:pt x="238" y="78"/>
                  </a:cubicBezTo>
                  <a:cubicBezTo>
                    <a:pt x="222" y="85"/>
                    <a:pt x="212" y="88"/>
                    <a:pt x="199" y="79"/>
                  </a:cubicBezTo>
                  <a:cubicBezTo>
                    <a:pt x="186" y="71"/>
                    <a:pt x="183" y="69"/>
                    <a:pt x="176" y="71"/>
                  </a:cubicBezTo>
                  <a:cubicBezTo>
                    <a:pt x="169" y="74"/>
                    <a:pt x="172" y="91"/>
                    <a:pt x="164" y="99"/>
                  </a:cubicBezTo>
                  <a:cubicBezTo>
                    <a:pt x="156" y="106"/>
                    <a:pt x="134" y="122"/>
                    <a:pt x="121" y="114"/>
                  </a:cubicBezTo>
                  <a:cubicBezTo>
                    <a:pt x="107" y="106"/>
                    <a:pt x="67" y="64"/>
                    <a:pt x="58" y="71"/>
                  </a:cubicBezTo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" name="Freeform 42"/>
            <p:cNvSpPr>
              <a:spLocks/>
            </p:cNvSpPr>
            <p:nvPr/>
          </p:nvSpPr>
          <p:spPr bwMode="auto">
            <a:xfrm>
              <a:off x="960" y="1824"/>
              <a:ext cx="949" cy="897"/>
            </a:xfrm>
            <a:custGeom>
              <a:avLst/>
              <a:gdLst>
                <a:gd name="T0" fmla="*/ 266 w 567"/>
                <a:gd name="T1" fmla="*/ 398 h 536"/>
                <a:gd name="T2" fmla="*/ 99 w 567"/>
                <a:gd name="T3" fmla="*/ 387 h 536"/>
                <a:gd name="T4" fmla="*/ 107 w 567"/>
                <a:gd name="T5" fmla="*/ 669 h 536"/>
                <a:gd name="T6" fmla="*/ 141 w 567"/>
                <a:gd name="T7" fmla="*/ 751 h 536"/>
                <a:gd name="T8" fmla="*/ 99 w 567"/>
                <a:gd name="T9" fmla="*/ 807 h 536"/>
                <a:gd name="T10" fmla="*/ 64 w 567"/>
                <a:gd name="T11" fmla="*/ 989 h 536"/>
                <a:gd name="T12" fmla="*/ 92 w 567"/>
                <a:gd name="T13" fmla="*/ 1064 h 536"/>
                <a:gd name="T14" fmla="*/ 321 w 567"/>
                <a:gd name="T15" fmla="*/ 1359 h 536"/>
                <a:gd name="T16" fmla="*/ 328 w 567"/>
                <a:gd name="T17" fmla="*/ 1468 h 536"/>
                <a:gd name="T18" fmla="*/ 428 w 567"/>
                <a:gd name="T19" fmla="*/ 1402 h 536"/>
                <a:gd name="T20" fmla="*/ 465 w 567"/>
                <a:gd name="T21" fmla="*/ 1431 h 536"/>
                <a:gd name="T22" fmla="*/ 706 w 567"/>
                <a:gd name="T23" fmla="*/ 1479 h 536"/>
                <a:gd name="T24" fmla="*/ 753 w 567"/>
                <a:gd name="T25" fmla="*/ 1473 h 536"/>
                <a:gd name="T26" fmla="*/ 1061 w 567"/>
                <a:gd name="T27" fmla="*/ 1489 h 536"/>
                <a:gd name="T28" fmla="*/ 1143 w 567"/>
                <a:gd name="T29" fmla="*/ 1422 h 536"/>
                <a:gd name="T30" fmla="*/ 1252 w 567"/>
                <a:gd name="T31" fmla="*/ 1364 h 536"/>
                <a:gd name="T32" fmla="*/ 1465 w 567"/>
                <a:gd name="T33" fmla="*/ 1327 h 536"/>
                <a:gd name="T34" fmla="*/ 1580 w 567"/>
                <a:gd name="T35" fmla="*/ 835 h 536"/>
                <a:gd name="T36" fmla="*/ 1505 w 567"/>
                <a:gd name="T37" fmla="*/ 740 h 536"/>
                <a:gd name="T38" fmla="*/ 1543 w 567"/>
                <a:gd name="T39" fmla="*/ 611 h 536"/>
                <a:gd name="T40" fmla="*/ 1490 w 567"/>
                <a:gd name="T41" fmla="*/ 415 h 536"/>
                <a:gd name="T42" fmla="*/ 1352 w 567"/>
                <a:gd name="T43" fmla="*/ 390 h 536"/>
                <a:gd name="T44" fmla="*/ 1115 w 567"/>
                <a:gd name="T45" fmla="*/ 233 h 536"/>
                <a:gd name="T46" fmla="*/ 1061 w 567"/>
                <a:gd name="T47" fmla="*/ 167 h 536"/>
                <a:gd name="T48" fmla="*/ 894 w 567"/>
                <a:gd name="T49" fmla="*/ 38 h 536"/>
                <a:gd name="T50" fmla="*/ 802 w 567"/>
                <a:gd name="T51" fmla="*/ 142 h 536"/>
                <a:gd name="T52" fmla="*/ 477 w 567"/>
                <a:gd name="T53" fmla="*/ 166 h 536"/>
                <a:gd name="T54" fmla="*/ 228 w 567"/>
                <a:gd name="T55" fmla="*/ 192 h 536"/>
                <a:gd name="T56" fmla="*/ 166 w 567"/>
                <a:gd name="T57" fmla="*/ 167 h 536"/>
                <a:gd name="T58" fmla="*/ 470 w 567"/>
                <a:gd name="T59" fmla="*/ 224 h 536"/>
                <a:gd name="T60" fmla="*/ 661 w 567"/>
                <a:gd name="T61" fmla="*/ 191 h 536"/>
                <a:gd name="T62" fmla="*/ 869 w 567"/>
                <a:gd name="T63" fmla="*/ 13 h 536"/>
                <a:gd name="T64" fmla="*/ 1028 w 567"/>
                <a:gd name="T65" fmla="*/ 192 h 536"/>
                <a:gd name="T66" fmla="*/ 1098 w 567"/>
                <a:gd name="T67" fmla="*/ 228 h 536"/>
                <a:gd name="T68" fmla="*/ 1190 w 567"/>
                <a:gd name="T69" fmla="*/ 291 h 536"/>
                <a:gd name="T70" fmla="*/ 1506 w 567"/>
                <a:gd name="T71" fmla="*/ 350 h 536"/>
                <a:gd name="T72" fmla="*/ 1471 w 567"/>
                <a:gd name="T73" fmla="*/ 619 h 536"/>
                <a:gd name="T74" fmla="*/ 1525 w 567"/>
                <a:gd name="T75" fmla="*/ 656 h 536"/>
                <a:gd name="T76" fmla="*/ 1572 w 567"/>
                <a:gd name="T77" fmla="*/ 810 h 536"/>
                <a:gd name="T78" fmla="*/ 1423 w 567"/>
                <a:gd name="T79" fmla="*/ 1193 h 536"/>
                <a:gd name="T80" fmla="*/ 1344 w 567"/>
                <a:gd name="T81" fmla="*/ 1322 h 536"/>
                <a:gd name="T82" fmla="*/ 1198 w 567"/>
                <a:gd name="T83" fmla="*/ 1434 h 536"/>
                <a:gd name="T84" fmla="*/ 1081 w 567"/>
                <a:gd name="T85" fmla="*/ 1481 h 536"/>
                <a:gd name="T86" fmla="*/ 835 w 567"/>
                <a:gd name="T87" fmla="*/ 1456 h 536"/>
                <a:gd name="T88" fmla="*/ 731 w 567"/>
                <a:gd name="T89" fmla="*/ 1489 h 536"/>
                <a:gd name="T90" fmla="*/ 557 w 567"/>
                <a:gd name="T91" fmla="*/ 1439 h 536"/>
                <a:gd name="T92" fmla="*/ 437 w 567"/>
                <a:gd name="T93" fmla="*/ 1428 h 536"/>
                <a:gd name="T94" fmla="*/ 437 w 567"/>
                <a:gd name="T95" fmla="*/ 1397 h 536"/>
                <a:gd name="T96" fmla="*/ 336 w 567"/>
                <a:gd name="T97" fmla="*/ 1459 h 536"/>
                <a:gd name="T98" fmla="*/ 321 w 567"/>
                <a:gd name="T99" fmla="*/ 1342 h 536"/>
                <a:gd name="T100" fmla="*/ 20 w 567"/>
                <a:gd name="T101" fmla="*/ 1076 h 536"/>
                <a:gd name="T102" fmla="*/ 159 w 567"/>
                <a:gd name="T103" fmla="*/ 910 h 536"/>
                <a:gd name="T104" fmla="*/ 99 w 567"/>
                <a:gd name="T105" fmla="*/ 798 h 536"/>
                <a:gd name="T106" fmla="*/ 99 w 567"/>
                <a:gd name="T107" fmla="*/ 798 h 536"/>
                <a:gd name="T108" fmla="*/ 134 w 567"/>
                <a:gd name="T109" fmla="*/ 773 h 536"/>
                <a:gd name="T110" fmla="*/ 87 w 567"/>
                <a:gd name="T111" fmla="*/ 698 h 536"/>
                <a:gd name="T112" fmla="*/ 184 w 567"/>
                <a:gd name="T113" fmla="*/ 450 h 536"/>
                <a:gd name="T114" fmla="*/ 184 w 567"/>
                <a:gd name="T115" fmla="*/ 403 h 536"/>
                <a:gd name="T116" fmla="*/ 162 w 567"/>
                <a:gd name="T117" fmla="*/ 171 h 536"/>
                <a:gd name="T118" fmla="*/ 162 w 567"/>
                <a:gd name="T119" fmla="*/ 171 h 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67" h="536">
                  <a:moveTo>
                    <a:pt x="56" y="59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4" y="58"/>
                    <a:pt x="54" y="60"/>
                    <a:pt x="54" y="61"/>
                  </a:cubicBezTo>
                  <a:cubicBezTo>
                    <a:pt x="54" y="63"/>
                    <a:pt x="55" y="65"/>
                    <a:pt x="56" y="67"/>
                  </a:cubicBezTo>
                  <a:cubicBezTo>
                    <a:pt x="58" y="71"/>
                    <a:pt x="62" y="76"/>
                    <a:pt x="66" y="82"/>
                  </a:cubicBezTo>
                  <a:cubicBezTo>
                    <a:pt x="72" y="91"/>
                    <a:pt x="80" y="101"/>
                    <a:pt x="87" y="110"/>
                  </a:cubicBezTo>
                  <a:cubicBezTo>
                    <a:pt x="93" y="120"/>
                    <a:pt x="97" y="129"/>
                    <a:pt x="97" y="136"/>
                  </a:cubicBezTo>
                  <a:cubicBezTo>
                    <a:pt x="97" y="138"/>
                    <a:pt x="97" y="141"/>
                    <a:pt x="95" y="142"/>
                  </a:cubicBezTo>
                  <a:cubicBezTo>
                    <a:pt x="93" y="146"/>
                    <a:pt x="90" y="147"/>
                    <a:pt x="86" y="147"/>
                  </a:cubicBezTo>
                  <a:cubicBezTo>
                    <a:pt x="83" y="147"/>
                    <a:pt x="79" y="146"/>
                    <a:pt x="75" y="144"/>
                  </a:cubicBezTo>
                  <a:cubicBezTo>
                    <a:pt x="69" y="141"/>
                    <a:pt x="62" y="137"/>
                    <a:pt x="56" y="133"/>
                  </a:cubicBezTo>
                  <a:cubicBezTo>
                    <a:pt x="53" y="132"/>
                    <a:pt x="50" y="130"/>
                    <a:pt x="48" y="129"/>
                  </a:cubicBezTo>
                  <a:cubicBezTo>
                    <a:pt x="45" y="128"/>
                    <a:pt x="42" y="127"/>
                    <a:pt x="40" y="127"/>
                  </a:cubicBezTo>
                  <a:cubicBezTo>
                    <a:pt x="38" y="127"/>
                    <a:pt x="36" y="127"/>
                    <a:pt x="35" y="129"/>
                  </a:cubicBezTo>
                  <a:cubicBezTo>
                    <a:pt x="33" y="130"/>
                    <a:pt x="33" y="131"/>
                    <a:pt x="33" y="133"/>
                  </a:cubicBezTo>
                  <a:cubicBezTo>
                    <a:pt x="33" y="135"/>
                    <a:pt x="33" y="136"/>
                    <a:pt x="35" y="138"/>
                  </a:cubicBezTo>
                  <a:cubicBezTo>
                    <a:pt x="36" y="140"/>
                    <a:pt x="40" y="143"/>
                    <a:pt x="43" y="146"/>
                  </a:cubicBezTo>
                  <a:cubicBezTo>
                    <a:pt x="48" y="150"/>
                    <a:pt x="55" y="155"/>
                    <a:pt x="60" y="160"/>
                  </a:cubicBezTo>
                  <a:cubicBezTo>
                    <a:pt x="62" y="162"/>
                    <a:pt x="64" y="165"/>
                    <a:pt x="66" y="168"/>
                  </a:cubicBezTo>
                  <a:cubicBezTo>
                    <a:pt x="67" y="170"/>
                    <a:pt x="68" y="173"/>
                    <a:pt x="68" y="176"/>
                  </a:cubicBezTo>
                  <a:cubicBezTo>
                    <a:pt x="68" y="177"/>
                    <a:pt x="68" y="179"/>
                    <a:pt x="67" y="180"/>
                  </a:cubicBezTo>
                  <a:cubicBezTo>
                    <a:pt x="60" y="204"/>
                    <a:pt x="58" y="212"/>
                    <a:pt x="56" y="224"/>
                  </a:cubicBezTo>
                  <a:cubicBezTo>
                    <a:pt x="55" y="230"/>
                    <a:pt x="53" y="233"/>
                    <a:pt x="50" y="235"/>
                  </a:cubicBezTo>
                  <a:cubicBezTo>
                    <a:pt x="47" y="238"/>
                    <a:pt x="42" y="239"/>
                    <a:pt x="38" y="239"/>
                  </a:cubicBezTo>
                  <a:cubicBezTo>
                    <a:pt x="36" y="240"/>
                    <a:pt x="34" y="241"/>
                    <a:pt x="32" y="242"/>
                  </a:cubicBezTo>
                  <a:cubicBezTo>
                    <a:pt x="30" y="243"/>
                    <a:pt x="28" y="245"/>
                    <a:pt x="28" y="248"/>
                  </a:cubicBezTo>
                  <a:cubicBezTo>
                    <a:pt x="28" y="249"/>
                    <a:pt x="27" y="249"/>
                    <a:pt x="27" y="249"/>
                  </a:cubicBezTo>
                  <a:cubicBezTo>
                    <a:pt x="27" y="251"/>
                    <a:pt x="28" y="252"/>
                    <a:pt x="29" y="253"/>
                  </a:cubicBezTo>
                  <a:cubicBezTo>
                    <a:pt x="30" y="255"/>
                    <a:pt x="33" y="256"/>
                    <a:pt x="35" y="257"/>
                  </a:cubicBezTo>
                  <a:cubicBezTo>
                    <a:pt x="38" y="258"/>
                    <a:pt x="42" y="259"/>
                    <a:pt x="45" y="261"/>
                  </a:cubicBezTo>
                  <a:cubicBezTo>
                    <a:pt x="47" y="262"/>
                    <a:pt x="48" y="263"/>
                    <a:pt x="49" y="264"/>
                  </a:cubicBezTo>
                  <a:cubicBezTo>
                    <a:pt x="50" y="265"/>
                    <a:pt x="50" y="266"/>
                    <a:pt x="50" y="268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50" y="269"/>
                    <a:pt x="50" y="270"/>
                    <a:pt x="50" y="270"/>
                  </a:cubicBezTo>
                  <a:cubicBezTo>
                    <a:pt x="49" y="271"/>
                    <a:pt x="48" y="271"/>
                    <a:pt x="47" y="272"/>
                  </a:cubicBezTo>
                  <a:cubicBezTo>
                    <a:pt x="45" y="273"/>
                    <a:pt x="42" y="274"/>
                    <a:pt x="39" y="276"/>
                  </a:cubicBezTo>
                  <a:cubicBezTo>
                    <a:pt x="36" y="278"/>
                    <a:pt x="34" y="280"/>
                    <a:pt x="32" y="284"/>
                  </a:cubicBezTo>
                  <a:cubicBezTo>
                    <a:pt x="32" y="285"/>
                    <a:pt x="32" y="285"/>
                    <a:pt x="32" y="285"/>
                  </a:cubicBezTo>
                  <a:cubicBezTo>
                    <a:pt x="32" y="286"/>
                    <a:pt x="32" y="287"/>
                    <a:pt x="33" y="287"/>
                  </a:cubicBezTo>
                  <a:cubicBezTo>
                    <a:pt x="33" y="288"/>
                    <a:pt x="34" y="288"/>
                    <a:pt x="35" y="288"/>
                  </a:cubicBezTo>
                  <a:cubicBezTo>
                    <a:pt x="36" y="289"/>
                    <a:pt x="37" y="289"/>
                    <a:pt x="38" y="289"/>
                  </a:cubicBezTo>
                  <a:cubicBezTo>
                    <a:pt x="40" y="289"/>
                    <a:pt x="42" y="290"/>
                    <a:pt x="44" y="291"/>
                  </a:cubicBezTo>
                  <a:cubicBezTo>
                    <a:pt x="46" y="292"/>
                    <a:pt x="47" y="294"/>
                    <a:pt x="48" y="298"/>
                  </a:cubicBezTo>
                  <a:cubicBezTo>
                    <a:pt x="49" y="303"/>
                    <a:pt x="50" y="308"/>
                    <a:pt x="51" y="313"/>
                  </a:cubicBezTo>
                  <a:cubicBezTo>
                    <a:pt x="52" y="317"/>
                    <a:pt x="53" y="321"/>
                    <a:pt x="53" y="325"/>
                  </a:cubicBezTo>
                  <a:cubicBezTo>
                    <a:pt x="53" y="327"/>
                    <a:pt x="53" y="328"/>
                    <a:pt x="53" y="329"/>
                  </a:cubicBezTo>
                  <a:cubicBezTo>
                    <a:pt x="52" y="330"/>
                    <a:pt x="51" y="331"/>
                    <a:pt x="50" y="332"/>
                  </a:cubicBezTo>
                  <a:cubicBezTo>
                    <a:pt x="46" y="334"/>
                    <a:pt x="34" y="343"/>
                    <a:pt x="23" y="353"/>
                  </a:cubicBezTo>
                  <a:cubicBezTo>
                    <a:pt x="17" y="358"/>
                    <a:pt x="11" y="363"/>
                    <a:pt x="7" y="368"/>
                  </a:cubicBezTo>
                  <a:cubicBezTo>
                    <a:pt x="5" y="370"/>
                    <a:pt x="4" y="373"/>
                    <a:pt x="2" y="375"/>
                  </a:cubicBezTo>
                  <a:cubicBezTo>
                    <a:pt x="1" y="377"/>
                    <a:pt x="0" y="379"/>
                    <a:pt x="0" y="382"/>
                  </a:cubicBezTo>
                  <a:cubicBezTo>
                    <a:pt x="0" y="382"/>
                    <a:pt x="1" y="383"/>
                    <a:pt x="1" y="384"/>
                  </a:cubicBezTo>
                  <a:cubicBezTo>
                    <a:pt x="1" y="386"/>
                    <a:pt x="2" y="387"/>
                    <a:pt x="3" y="387"/>
                  </a:cubicBezTo>
                  <a:cubicBezTo>
                    <a:pt x="5" y="388"/>
                    <a:pt x="6" y="388"/>
                    <a:pt x="7" y="388"/>
                  </a:cubicBezTo>
                  <a:cubicBezTo>
                    <a:pt x="10" y="388"/>
                    <a:pt x="13" y="387"/>
                    <a:pt x="16" y="386"/>
                  </a:cubicBezTo>
                  <a:cubicBezTo>
                    <a:pt x="22" y="384"/>
                    <a:pt x="27" y="382"/>
                    <a:pt x="33" y="380"/>
                  </a:cubicBezTo>
                  <a:cubicBezTo>
                    <a:pt x="38" y="377"/>
                    <a:pt x="44" y="376"/>
                    <a:pt x="47" y="376"/>
                  </a:cubicBezTo>
                  <a:cubicBezTo>
                    <a:pt x="49" y="376"/>
                    <a:pt x="51" y="376"/>
                    <a:pt x="52" y="377"/>
                  </a:cubicBezTo>
                  <a:cubicBezTo>
                    <a:pt x="53" y="377"/>
                    <a:pt x="53" y="378"/>
                    <a:pt x="54" y="380"/>
                  </a:cubicBezTo>
                  <a:cubicBezTo>
                    <a:pt x="60" y="400"/>
                    <a:pt x="78" y="440"/>
                    <a:pt x="97" y="459"/>
                  </a:cubicBezTo>
                  <a:cubicBezTo>
                    <a:pt x="102" y="464"/>
                    <a:pt x="105" y="467"/>
                    <a:pt x="107" y="470"/>
                  </a:cubicBezTo>
                  <a:cubicBezTo>
                    <a:pt x="110" y="474"/>
                    <a:pt x="110" y="476"/>
                    <a:pt x="111" y="478"/>
                  </a:cubicBezTo>
                  <a:cubicBezTo>
                    <a:pt x="111" y="479"/>
                    <a:pt x="112" y="480"/>
                    <a:pt x="112" y="481"/>
                  </a:cubicBezTo>
                  <a:cubicBezTo>
                    <a:pt x="113" y="483"/>
                    <a:pt x="114" y="484"/>
                    <a:pt x="115" y="485"/>
                  </a:cubicBezTo>
                  <a:cubicBezTo>
                    <a:pt x="116" y="485"/>
                    <a:pt x="116" y="486"/>
                    <a:pt x="116" y="487"/>
                  </a:cubicBezTo>
                  <a:cubicBezTo>
                    <a:pt x="117" y="488"/>
                    <a:pt x="117" y="489"/>
                    <a:pt x="117" y="491"/>
                  </a:cubicBezTo>
                  <a:cubicBezTo>
                    <a:pt x="117" y="494"/>
                    <a:pt x="116" y="499"/>
                    <a:pt x="116" y="503"/>
                  </a:cubicBezTo>
                  <a:cubicBezTo>
                    <a:pt x="115" y="507"/>
                    <a:pt x="114" y="512"/>
                    <a:pt x="114" y="515"/>
                  </a:cubicBezTo>
                  <a:cubicBezTo>
                    <a:pt x="114" y="517"/>
                    <a:pt x="114" y="519"/>
                    <a:pt x="115" y="520"/>
                  </a:cubicBezTo>
                  <a:cubicBezTo>
                    <a:pt x="115" y="522"/>
                    <a:pt x="116" y="523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8" y="525"/>
                    <a:pt x="119" y="525"/>
                    <a:pt x="120" y="525"/>
                  </a:cubicBezTo>
                  <a:cubicBezTo>
                    <a:pt x="122" y="525"/>
                    <a:pt x="123" y="524"/>
                    <a:pt x="124" y="523"/>
                  </a:cubicBezTo>
                  <a:cubicBezTo>
                    <a:pt x="126" y="522"/>
                    <a:pt x="128" y="520"/>
                    <a:pt x="130" y="517"/>
                  </a:cubicBezTo>
                  <a:cubicBezTo>
                    <a:pt x="133" y="513"/>
                    <a:pt x="136" y="508"/>
                    <a:pt x="140" y="505"/>
                  </a:cubicBezTo>
                  <a:cubicBezTo>
                    <a:pt x="141" y="503"/>
                    <a:pt x="143" y="501"/>
                    <a:pt x="144" y="500"/>
                  </a:cubicBezTo>
                  <a:cubicBezTo>
                    <a:pt x="146" y="499"/>
                    <a:pt x="147" y="499"/>
                    <a:pt x="148" y="499"/>
                  </a:cubicBezTo>
                  <a:cubicBezTo>
                    <a:pt x="149" y="499"/>
                    <a:pt x="149" y="499"/>
                    <a:pt x="150" y="499"/>
                  </a:cubicBezTo>
                  <a:cubicBezTo>
                    <a:pt x="152" y="500"/>
                    <a:pt x="152" y="501"/>
                    <a:pt x="153" y="501"/>
                  </a:cubicBezTo>
                  <a:cubicBezTo>
                    <a:pt x="153" y="502"/>
                    <a:pt x="154" y="503"/>
                    <a:pt x="154" y="503"/>
                  </a:cubicBezTo>
                  <a:cubicBezTo>
                    <a:pt x="154" y="504"/>
                    <a:pt x="153" y="505"/>
                    <a:pt x="153" y="506"/>
                  </a:cubicBezTo>
                  <a:cubicBezTo>
                    <a:pt x="152" y="507"/>
                    <a:pt x="152" y="508"/>
                    <a:pt x="152" y="510"/>
                  </a:cubicBezTo>
                  <a:cubicBezTo>
                    <a:pt x="152" y="511"/>
                    <a:pt x="152" y="512"/>
                    <a:pt x="153" y="512"/>
                  </a:cubicBezTo>
                  <a:cubicBezTo>
                    <a:pt x="153" y="513"/>
                    <a:pt x="154" y="514"/>
                    <a:pt x="155" y="514"/>
                  </a:cubicBezTo>
                  <a:cubicBezTo>
                    <a:pt x="156" y="514"/>
                    <a:pt x="157" y="515"/>
                    <a:pt x="158" y="515"/>
                  </a:cubicBezTo>
                  <a:cubicBezTo>
                    <a:pt x="159" y="515"/>
                    <a:pt x="161" y="514"/>
                    <a:pt x="162" y="514"/>
                  </a:cubicBezTo>
                  <a:cubicBezTo>
                    <a:pt x="163" y="513"/>
                    <a:pt x="165" y="512"/>
                    <a:pt x="166" y="511"/>
                  </a:cubicBezTo>
                  <a:cubicBezTo>
                    <a:pt x="168" y="510"/>
                    <a:pt x="169" y="509"/>
                    <a:pt x="172" y="509"/>
                  </a:cubicBezTo>
                  <a:cubicBezTo>
                    <a:pt x="172" y="509"/>
                    <a:pt x="173" y="509"/>
                    <a:pt x="174" y="510"/>
                  </a:cubicBezTo>
                  <a:cubicBezTo>
                    <a:pt x="179" y="511"/>
                    <a:pt x="187" y="514"/>
                    <a:pt x="198" y="518"/>
                  </a:cubicBezTo>
                  <a:cubicBezTo>
                    <a:pt x="208" y="521"/>
                    <a:pt x="220" y="524"/>
                    <a:pt x="231" y="524"/>
                  </a:cubicBezTo>
                  <a:cubicBezTo>
                    <a:pt x="233" y="524"/>
                    <a:pt x="235" y="524"/>
                    <a:pt x="237" y="524"/>
                  </a:cubicBezTo>
                  <a:cubicBezTo>
                    <a:pt x="239" y="524"/>
                    <a:pt x="241" y="523"/>
                    <a:pt x="242" y="523"/>
                  </a:cubicBezTo>
                  <a:cubicBezTo>
                    <a:pt x="246" y="523"/>
                    <a:pt x="248" y="524"/>
                    <a:pt x="250" y="525"/>
                  </a:cubicBezTo>
                  <a:cubicBezTo>
                    <a:pt x="251" y="526"/>
                    <a:pt x="251" y="527"/>
                    <a:pt x="252" y="528"/>
                  </a:cubicBezTo>
                  <a:cubicBezTo>
                    <a:pt x="253" y="529"/>
                    <a:pt x="253" y="531"/>
                    <a:pt x="254" y="533"/>
                  </a:cubicBezTo>
                  <a:cubicBezTo>
                    <a:pt x="255" y="533"/>
                    <a:pt x="256" y="534"/>
                    <a:pt x="257" y="535"/>
                  </a:cubicBezTo>
                  <a:cubicBezTo>
                    <a:pt x="258" y="536"/>
                    <a:pt x="259" y="536"/>
                    <a:pt x="261" y="536"/>
                  </a:cubicBezTo>
                  <a:cubicBezTo>
                    <a:pt x="262" y="536"/>
                    <a:pt x="263" y="536"/>
                    <a:pt x="264" y="535"/>
                  </a:cubicBezTo>
                  <a:cubicBezTo>
                    <a:pt x="265" y="535"/>
                    <a:pt x="266" y="535"/>
                    <a:pt x="266" y="534"/>
                  </a:cubicBezTo>
                  <a:cubicBezTo>
                    <a:pt x="267" y="533"/>
                    <a:pt x="268" y="532"/>
                    <a:pt x="268" y="531"/>
                  </a:cubicBezTo>
                  <a:cubicBezTo>
                    <a:pt x="268" y="529"/>
                    <a:pt x="268" y="528"/>
                    <a:pt x="268" y="527"/>
                  </a:cubicBezTo>
                  <a:cubicBezTo>
                    <a:pt x="269" y="526"/>
                    <a:pt x="269" y="526"/>
                    <a:pt x="269" y="526"/>
                  </a:cubicBezTo>
                  <a:cubicBezTo>
                    <a:pt x="269" y="526"/>
                    <a:pt x="270" y="526"/>
                    <a:pt x="271" y="526"/>
                  </a:cubicBezTo>
                  <a:cubicBezTo>
                    <a:pt x="273" y="525"/>
                    <a:pt x="279" y="525"/>
                    <a:pt x="286" y="525"/>
                  </a:cubicBezTo>
                  <a:cubicBezTo>
                    <a:pt x="297" y="524"/>
                    <a:pt x="312" y="523"/>
                    <a:pt x="325" y="522"/>
                  </a:cubicBezTo>
                  <a:cubicBezTo>
                    <a:pt x="339" y="521"/>
                    <a:pt x="351" y="520"/>
                    <a:pt x="357" y="519"/>
                  </a:cubicBezTo>
                  <a:cubicBezTo>
                    <a:pt x="358" y="518"/>
                    <a:pt x="359" y="518"/>
                    <a:pt x="360" y="518"/>
                  </a:cubicBezTo>
                  <a:cubicBezTo>
                    <a:pt x="363" y="518"/>
                    <a:pt x="365" y="519"/>
                    <a:pt x="367" y="520"/>
                  </a:cubicBezTo>
                  <a:cubicBezTo>
                    <a:pt x="369" y="522"/>
                    <a:pt x="372" y="525"/>
                    <a:pt x="375" y="528"/>
                  </a:cubicBezTo>
                  <a:cubicBezTo>
                    <a:pt x="376" y="529"/>
                    <a:pt x="377" y="531"/>
                    <a:pt x="379" y="532"/>
                  </a:cubicBezTo>
                  <a:cubicBezTo>
                    <a:pt x="381" y="533"/>
                    <a:pt x="383" y="533"/>
                    <a:pt x="386" y="533"/>
                  </a:cubicBezTo>
                  <a:cubicBezTo>
                    <a:pt x="386" y="533"/>
                    <a:pt x="386" y="533"/>
                    <a:pt x="387" y="533"/>
                  </a:cubicBezTo>
                  <a:cubicBezTo>
                    <a:pt x="387" y="533"/>
                    <a:pt x="387" y="533"/>
                    <a:pt x="387" y="533"/>
                  </a:cubicBezTo>
                  <a:cubicBezTo>
                    <a:pt x="391" y="533"/>
                    <a:pt x="393" y="531"/>
                    <a:pt x="395" y="529"/>
                  </a:cubicBezTo>
                  <a:cubicBezTo>
                    <a:pt x="398" y="526"/>
                    <a:pt x="398" y="522"/>
                    <a:pt x="399" y="518"/>
                  </a:cubicBezTo>
                  <a:cubicBezTo>
                    <a:pt x="400" y="516"/>
                    <a:pt x="401" y="514"/>
                    <a:pt x="401" y="513"/>
                  </a:cubicBezTo>
                  <a:cubicBezTo>
                    <a:pt x="402" y="511"/>
                    <a:pt x="403" y="510"/>
                    <a:pt x="404" y="509"/>
                  </a:cubicBezTo>
                  <a:cubicBezTo>
                    <a:pt x="406" y="509"/>
                    <a:pt x="407" y="508"/>
                    <a:pt x="408" y="508"/>
                  </a:cubicBezTo>
                  <a:cubicBezTo>
                    <a:pt x="411" y="508"/>
                    <a:pt x="414" y="510"/>
                    <a:pt x="418" y="512"/>
                  </a:cubicBezTo>
                  <a:cubicBezTo>
                    <a:pt x="419" y="513"/>
                    <a:pt x="421" y="514"/>
                    <a:pt x="423" y="514"/>
                  </a:cubicBezTo>
                  <a:cubicBezTo>
                    <a:pt x="424" y="515"/>
                    <a:pt x="426" y="516"/>
                    <a:pt x="428" y="516"/>
                  </a:cubicBezTo>
                  <a:cubicBezTo>
                    <a:pt x="429" y="516"/>
                    <a:pt x="430" y="516"/>
                    <a:pt x="430" y="515"/>
                  </a:cubicBezTo>
                  <a:cubicBezTo>
                    <a:pt x="432" y="515"/>
                    <a:pt x="433" y="514"/>
                    <a:pt x="433" y="513"/>
                  </a:cubicBezTo>
                  <a:cubicBezTo>
                    <a:pt x="434" y="511"/>
                    <a:pt x="435" y="509"/>
                    <a:pt x="436" y="507"/>
                  </a:cubicBezTo>
                  <a:cubicBezTo>
                    <a:pt x="436" y="503"/>
                    <a:pt x="437" y="499"/>
                    <a:pt x="439" y="496"/>
                  </a:cubicBezTo>
                  <a:cubicBezTo>
                    <a:pt x="440" y="492"/>
                    <a:pt x="443" y="489"/>
                    <a:pt x="447" y="487"/>
                  </a:cubicBezTo>
                  <a:cubicBezTo>
                    <a:pt x="452" y="484"/>
                    <a:pt x="457" y="481"/>
                    <a:pt x="461" y="478"/>
                  </a:cubicBezTo>
                  <a:cubicBezTo>
                    <a:pt x="465" y="476"/>
                    <a:pt x="469" y="474"/>
                    <a:pt x="472" y="474"/>
                  </a:cubicBezTo>
                  <a:cubicBezTo>
                    <a:pt x="474" y="474"/>
                    <a:pt x="476" y="474"/>
                    <a:pt x="479" y="476"/>
                  </a:cubicBezTo>
                  <a:cubicBezTo>
                    <a:pt x="483" y="478"/>
                    <a:pt x="490" y="482"/>
                    <a:pt x="497" y="485"/>
                  </a:cubicBezTo>
                  <a:cubicBezTo>
                    <a:pt x="504" y="487"/>
                    <a:pt x="511" y="490"/>
                    <a:pt x="517" y="490"/>
                  </a:cubicBezTo>
                  <a:cubicBezTo>
                    <a:pt x="519" y="490"/>
                    <a:pt x="522" y="489"/>
                    <a:pt x="524" y="487"/>
                  </a:cubicBezTo>
                  <a:cubicBezTo>
                    <a:pt x="525" y="486"/>
                    <a:pt x="525" y="485"/>
                    <a:pt x="525" y="483"/>
                  </a:cubicBezTo>
                  <a:cubicBezTo>
                    <a:pt x="525" y="480"/>
                    <a:pt x="524" y="477"/>
                    <a:pt x="523" y="474"/>
                  </a:cubicBezTo>
                  <a:cubicBezTo>
                    <a:pt x="521" y="469"/>
                    <a:pt x="517" y="462"/>
                    <a:pt x="515" y="456"/>
                  </a:cubicBezTo>
                  <a:cubicBezTo>
                    <a:pt x="512" y="449"/>
                    <a:pt x="510" y="442"/>
                    <a:pt x="510" y="436"/>
                  </a:cubicBezTo>
                  <a:cubicBezTo>
                    <a:pt x="510" y="433"/>
                    <a:pt x="510" y="430"/>
                    <a:pt x="511" y="427"/>
                  </a:cubicBezTo>
                  <a:cubicBezTo>
                    <a:pt x="516" y="416"/>
                    <a:pt x="524" y="396"/>
                    <a:pt x="531" y="375"/>
                  </a:cubicBezTo>
                  <a:cubicBezTo>
                    <a:pt x="538" y="355"/>
                    <a:pt x="545" y="334"/>
                    <a:pt x="546" y="321"/>
                  </a:cubicBezTo>
                  <a:cubicBezTo>
                    <a:pt x="547" y="316"/>
                    <a:pt x="548" y="312"/>
                    <a:pt x="550" y="309"/>
                  </a:cubicBezTo>
                  <a:cubicBezTo>
                    <a:pt x="553" y="305"/>
                    <a:pt x="556" y="303"/>
                    <a:pt x="560" y="302"/>
                  </a:cubicBezTo>
                  <a:cubicBezTo>
                    <a:pt x="561" y="301"/>
                    <a:pt x="563" y="300"/>
                    <a:pt x="564" y="298"/>
                  </a:cubicBezTo>
                  <a:cubicBezTo>
                    <a:pt x="566" y="297"/>
                    <a:pt x="567" y="295"/>
                    <a:pt x="567" y="293"/>
                  </a:cubicBezTo>
                  <a:cubicBezTo>
                    <a:pt x="567" y="292"/>
                    <a:pt x="567" y="292"/>
                    <a:pt x="567" y="291"/>
                  </a:cubicBezTo>
                  <a:cubicBezTo>
                    <a:pt x="566" y="289"/>
                    <a:pt x="566" y="288"/>
                    <a:pt x="565" y="287"/>
                  </a:cubicBezTo>
                  <a:cubicBezTo>
                    <a:pt x="563" y="285"/>
                    <a:pt x="560" y="284"/>
                    <a:pt x="558" y="284"/>
                  </a:cubicBezTo>
                  <a:cubicBezTo>
                    <a:pt x="554" y="283"/>
                    <a:pt x="550" y="284"/>
                    <a:pt x="547" y="283"/>
                  </a:cubicBezTo>
                  <a:cubicBezTo>
                    <a:pt x="545" y="283"/>
                    <a:pt x="544" y="282"/>
                    <a:pt x="543" y="282"/>
                  </a:cubicBezTo>
                  <a:cubicBezTo>
                    <a:pt x="542" y="281"/>
                    <a:pt x="541" y="280"/>
                    <a:pt x="541" y="278"/>
                  </a:cubicBezTo>
                  <a:cubicBezTo>
                    <a:pt x="540" y="274"/>
                    <a:pt x="538" y="269"/>
                    <a:pt x="537" y="264"/>
                  </a:cubicBezTo>
                  <a:cubicBezTo>
                    <a:pt x="535" y="260"/>
                    <a:pt x="534" y="256"/>
                    <a:pt x="534" y="252"/>
                  </a:cubicBezTo>
                  <a:cubicBezTo>
                    <a:pt x="534" y="249"/>
                    <a:pt x="535" y="247"/>
                    <a:pt x="537" y="245"/>
                  </a:cubicBezTo>
                  <a:cubicBezTo>
                    <a:pt x="541" y="241"/>
                    <a:pt x="546" y="238"/>
                    <a:pt x="550" y="235"/>
                  </a:cubicBezTo>
                  <a:cubicBezTo>
                    <a:pt x="552" y="233"/>
                    <a:pt x="553" y="231"/>
                    <a:pt x="555" y="230"/>
                  </a:cubicBezTo>
                  <a:cubicBezTo>
                    <a:pt x="556" y="228"/>
                    <a:pt x="557" y="226"/>
                    <a:pt x="557" y="223"/>
                  </a:cubicBezTo>
                  <a:cubicBezTo>
                    <a:pt x="557" y="223"/>
                    <a:pt x="557" y="222"/>
                    <a:pt x="557" y="222"/>
                  </a:cubicBezTo>
                  <a:cubicBezTo>
                    <a:pt x="557" y="221"/>
                    <a:pt x="556" y="220"/>
                    <a:pt x="555" y="219"/>
                  </a:cubicBezTo>
                  <a:cubicBezTo>
                    <a:pt x="554" y="218"/>
                    <a:pt x="553" y="218"/>
                    <a:pt x="551" y="218"/>
                  </a:cubicBezTo>
                  <a:cubicBezTo>
                    <a:pt x="549" y="217"/>
                    <a:pt x="547" y="217"/>
                    <a:pt x="545" y="217"/>
                  </a:cubicBezTo>
                  <a:cubicBezTo>
                    <a:pt x="542" y="217"/>
                    <a:pt x="538" y="217"/>
                    <a:pt x="534" y="217"/>
                  </a:cubicBezTo>
                  <a:cubicBezTo>
                    <a:pt x="530" y="217"/>
                    <a:pt x="526" y="217"/>
                    <a:pt x="524" y="216"/>
                  </a:cubicBezTo>
                  <a:cubicBezTo>
                    <a:pt x="522" y="216"/>
                    <a:pt x="521" y="215"/>
                    <a:pt x="521" y="215"/>
                  </a:cubicBezTo>
                  <a:cubicBezTo>
                    <a:pt x="520" y="214"/>
                    <a:pt x="519" y="213"/>
                    <a:pt x="519" y="212"/>
                  </a:cubicBezTo>
                  <a:cubicBezTo>
                    <a:pt x="518" y="204"/>
                    <a:pt x="516" y="194"/>
                    <a:pt x="516" y="184"/>
                  </a:cubicBezTo>
                  <a:cubicBezTo>
                    <a:pt x="516" y="178"/>
                    <a:pt x="516" y="173"/>
                    <a:pt x="518" y="168"/>
                  </a:cubicBezTo>
                  <a:cubicBezTo>
                    <a:pt x="521" y="163"/>
                    <a:pt x="527" y="155"/>
                    <a:pt x="532" y="148"/>
                  </a:cubicBezTo>
                  <a:cubicBezTo>
                    <a:pt x="535" y="144"/>
                    <a:pt x="537" y="140"/>
                    <a:pt x="539" y="137"/>
                  </a:cubicBezTo>
                  <a:cubicBezTo>
                    <a:pt x="541" y="133"/>
                    <a:pt x="543" y="130"/>
                    <a:pt x="543" y="127"/>
                  </a:cubicBezTo>
                  <a:cubicBezTo>
                    <a:pt x="543" y="125"/>
                    <a:pt x="542" y="123"/>
                    <a:pt x="540" y="121"/>
                  </a:cubicBezTo>
                  <a:cubicBezTo>
                    <a:pt x="539" y="121"/>
                    <a:pt x="538" y="120"/>
                    <a:pt x="536" y="120"/>
                  </a:cubicBezTo>
                  <a:cubicBezTo>
                    <a:pt x="533" y="120"/>
                    <a:pt x="530" y="122"/>
                    <a:pt x="526" y="124"/>
                  </a:cubicBezTo>
                  <a:cubicBezTo>
                    <a:pt x="520" y="126"/>
                    <a:pt x="513" y="131"/>
                    <a:pt x="506" y="134"/>
                  </a:cubicBezTo>
                  <a:cubicBezTo>
                    <a:pt x="500" y="138"/>
                    <a:pt x="493" y="140"/>
                    <a:pt x="488" y="140"/>
                  </a:cubicBezTo>
                  <a:cubicBezTo>
                    <a:pt x="486" y="140"/>
                    <a:pt x="484" y="140"/>
                    <a:pt x="483" y="139"/>
                  </a:cubicBezTo>
                  <a:cubicBezTo>
                    <a:pt x="475" y="134"/>
                    <a:pt x="464" y="126"/>
                    <a:pt x="453" y="118"/>
                  </a:cubicBezTo>
                  <a:cubicBezTo>
                    <a:pt x="442" y="111"/>
                    <a:pt x="432" y="104"/>
                    <a:pt x="427" y="101"/>
                  </a:cubicBezTo>
                  <a:cubicBezTo>
                    <a:pt x="422" y="98"/>
                    <a:pt x="420" y="95"/>
                    <a:pt x="418" y="92"/>
                  </a:cubicBezTo>
                  <a:cubicBezTo>
                    <a:pt x="417" y="89"/>
                    <a:pt x="415" y="86"/>
                    <a:pt x="410" y="84"/>
                  </a:cubicBezTo>
                  <a:cubicBezTo>
                    <a:pt x="408" y="82"/>
                    <a:pt x="406" y="82"/>
                    <a:pt x="404" y="82"/>
                  </a:cubicBezTo>
                  <a:cubicBezTo>
                    <a:pt x="403" y="82"/>
                    <a:pt x="401" y="82"/>
                    <a:pt x="401" y="83"/>
                  </a:cubicBezTo>
                  <a:cubicBezTo>
                    <a:pt x="400" y="83"/>
                    <a:pt x="399" y="83"/>
                    <a:pt x="399" y="83"/>
                  </a:cubicBezTo>
                  <a:cubicBezTo>
                    <a:pt x="398" y="83"/>
                    <a:pt x="398" y="83"/>
                    <a:pt x="398" y="83"/>
                  </a:cubicBezTo>
                  <a:cubicBezTo>
                    <a:pt x="398" y="83"/>
                    <a:pt x="398" y="83"/>
                    <a:pt x="397" y="82"/>
                  </a:cubicBezTo>
                  <a:cubicBezTo>
                    <a:pt x="397" y="82"/>
                    <a:pt x="396" y="81"/>
                    <a:pt x="396" y="80"/>
                  </a:cubicBezTo>
                  <a:cubicBezTo>
                    <a:pt x="396" y="79"/>
                    <a:pt x="396" y="78"/>
                    <a:pt x="396" y="77"/>
                  </a:cubicBezTo>
                  <a:cubicBezTo>
                    <a:pt x="396" y="75"/>
                    <a:pt x="396" y="73"/>
                    <a:pt x="396" y="70"/>
                  </a:cubicBezTo>
                  <a:cubicBezTo>
                    <a:pt x="396" y="68"/>
                    <a:pt x="396" y="66"/>
                    <a:pt x="395" y="64"/>
                  </a:cubicBezTo>
                  <a:cubicBezTo>
                    <a:pt x="394" y="62"/>
                    <a:pt x="392" y="60"/>
                    <a:pt x="389" y="59"/>
                  </a:cubicBezTo>
                  <a:cubicBezTo>
                    <a:pt x="388" y="59"/>
                    <a:pt x="386" y="58"/>
                    <a:pt x="385" y="58"/>
                  </a:cubicBezTo>
                  <a:cubicBezTo>
                    <a:pt x="383" y="58"/>
                    <a:pt x="381" y="59"/>
                    <a:pt x="379" y="60"/>
                  </a:cubicBezTo>
                  <a:cubicBezTo>
                    <a:pt x="377" y="61"/>
                    <a:pt x="375" y="62"/>
                    <a:pt x="373" y="63"/>
                  </a:cubicBezTo>
                  <a:cubicBezTo>
                    <a:pt x="372" y="65"/>
                    <a:pt x="370" y="65"/>
                    <a:pt x="367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1" y="65"/>
                    <a:pt x="352" y="64"/>
                    <a:pt x="343" y="61"/>
                  </a:cubicBezTo>
                  <a:cubicBezTo>
                    <a:pt x="339" y="59"/>
                    <a:pt x="335" y="57"/>
                    <a:pt x="332" y="54"/>
                  </a:cubicBezTo>
                  <a:cubicBezTo>
                    <a:pt x="329" y="51"/>
                    <a:pt x="327" y="46"/>
                    <a:pt x="326" y="41"/>
                  </a:cubicBezTo>
                  <a:cubicBezTo>
                    <a:pt x="324" y="32"/>
                    <a:pt x="322" y="22"/>
                    <a:pt x="319" y="14"/>
                  </a:cubicBezTo>
                  <a:cubicBezTo>
                    <a:pt x="318" y="10"/>
                    <a:pt x="317" y="7"/>
                    <a:pt x="315" y="5"/>
                  </a:cubicBezTo>
                  <a:cubicBezTo>
                    <a:pt x="314" y="3"/>
                    <a:pt x="313" y="2"/>
                    <a:pt x="312" y="2"/>
                  </a:cubicBezTo>
                  <a:cubicBezTo>
                    <a:pt x="312" y="1"/>
                    <a:pt x="310" y="0"/>
                    <a:pt x="309" y="0"/>
                  </a:cubicBezTo>
                  <a:cubicBezTo>
                    <a:pt x="308" y="0"/>
                    <a:pt x="307" y="0"/>
                    <a:pt x="307" y="1"/>
                  </a:cubicBezTo>
                  <a:cubicBezTo>
                    <a:pt x="306" y="2"/>
                    <a:pt x="305" y="3"/>
                    <a:pt x="304" y="4"/>
                  </a:cubicBezTo>
                  <a:cubicBezTo>
                    <a:pt x="303" y="6"/>
                    <a:pt x="303" y="7"/>
                    <a:pt x="302" y="9"/>
                  </a:cubicBezTo>
                  <a:cubicBezTo>
                    <a:pt x="299" y="20"/>
                    <a:pt x="296" y="32"/>
                    <a:pt x="292" y="40"/>
                  </a:cubicBezTo>
                  <a:cubicBezTo>
                    <a:pt x="290" y="45"/>
                    <a:pt x="288" y="49"/>
                    <a:pt x="286" y="51"/>
                  </a:cubicBezTo>
                  <a:cubicBezTo>
                    <a:pt x="284" y="54"/>
                    <a:pt x="281" y="55"/>
                    <a:pt x="279" y="56"/>
                  </a:cubicBezTo>
                  <a:cubicBezTo>
                    <a:pt x="267" y="58"/>
                    <a:pt x="251" y="58"/>
                    <a:pt x="235" y="64"/>
                  </a:cubicBezTo>
                  <a:cubicBezTo>
                    <a:pt x="226" y="68"/>
                    <a:pt x="219" y="70"/>
                    <a:pt x="213" y="70"/>
                  </a:cubicBezTo>
                  <a:cubicBezTo>
                    <a:pt x="208" y="70"/>
                    <a:pt x="204" y="69"/>
                    <a:pt x="198" y="66"/>
                  </a:cubicBezTo>
                  <a:cubicBezTo>
                    <a:pt x="194" y="63"/>
                    <a:pt x="190" y="60"/>
                    <a:pt x="187" y="59"/>
                  </a:cubicBezTo>
                  <a:cubicBezTo>
                    <a:pt x="184" y="57"/>
                    <a:pt x="181" y="56"/>
                    <a:pt x="178" y="56"/>
                  </a:cubicBezTo>
                  <a:cubicBezTo>
                    <a:pt x="177" y="56"/>
                    <a:pt x="175" y="57"/>
                    <a:pt x="173" y="57"/>
                  </a:cubicBezTo>
                  <a:cubicBezTo>
                    <a:pt x="172" y="58"/>
                    <a:pt x="171" y="58"/>
                    <a:pt x="170" y="59"/>
                  </a:cubicBezTo>
                  <a:cubicBezTo>
                    <a:pt x="169" y="61"/>
                    <a:pt x="168" y="63"/>
                    <a:pt x="167" y="66"/>
                  </a:cubicBezTo>
                  <a:cubicBezTo>
                    <a:pt x="167" y="69"/>
                    <a:pt x="166" y="73"/>
                    <a:pt x="165" y="76"/>
                  </a:cubicBezTo>
                  <a:cubicBezTo>
                    <a:pt x="164" y="80"/>
                    <a:pt x="163" y="83"/>
                    <a:pt x="161" y="85"/>
                  </a:cubicBezTo>
                  <a:cubicBezTo>
                    <a:pt x="157" y="88"/>
                    <a:pt x="152" y="92"/>
                    <a:pt x="146" y="96"/>
                  </a:cubicBezTo>
                  <a:cubicBezTo>
                    <a:pt x="140" y="100"/>
                    <a:pt x="133" y="102"/>
                    <a:pt x="127" y="102"/>
                  </a:cubicBezTo>
                  <a:cubicBezTo>
                    <a:pt x="124" y="102"/>
                    <a:pt x="122" y="102"/>
                    <a:pt x="120" y="100"/>
                  </a:cubicBezTo>
                  <a:cubicBezTo>
                    <a:pt x="117" y="98"/>
                    <a:pt x="112" y="95"/>
                    <a:pt x="107" y="90"/>
                  </a:cubicBezTo>
                  <a:cubicBezTo>
                    <a:pt x="99" y="84"/>
                    <a:pt x="90" y="75"/>
                    <a:pt x="81" y="69"/>
                  </a:cubicBezTo>
                  <a:cubicBezTo>
                    <a:pt x="77" y="65"/>
                    <a:pt x="73" y="62"/>
                    <a:pt x="69" y="60"/>
                  </a:cubicBezTo>
                  <a:cubicBezTo>
                    <a:pt x="65" y="58"/>
                    <a:pt x="62" y="56"/>
                    <a:pt x="59" y="56"/>
                  </a:cubicBezTo>
                  <a:cubicBezTo>
                    <a:pt x="58" y="56"/>
                    <a:pt x="56" y="57"/>
                    <a:pt x="55" y="5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0"/>
                    <a:pt x="58" y="60"/>
                    <a:pt x="59" y="60"/>
                  </a:cubicBezTo>
                  <a:cubicBezTo>
                    <a:pt x="60" y="60"/>
                    <a:pt x="62" y="61"/>
                    <a:pt x="64" y="62"/>
                  </a:cubicBezTo>
                  <a:cubicBezTo>
                    <a:pt x="71" y="65"/>
                    <a:pt x="82" y="74"/>
                    <a:pt x="92" y="83"/>
                  </a:cubicBezTo>
                  <a:cubicBezTo>
                    <a:pt x="97" y="87"/>
                    <a:pt x="102" y="91"/>
                    <a:pt x="106" y="95"/>
                  </a:cubicBezTo>
                  <a:cubicBezTo>
                    <a:pt x="111" y="99"/>
                    <a:pt x="115" y="102"/>
                    <a:pt x="117" y="104"/>
                  </a:cubicBezTo>
                  <a:cubicBezTo>
                    <a:pt x="121" y="106"/>
                    <a:pt x="124" y="106"/>
                    <a:pt x="127" y="106"/>
                  </a:cubicBezTo>
                  <a:cubicBezTo>
                    <a:pt x="134" y="106"/>
                    <a:pt x="142" y="103"/>
                    <a:pt x="148" y="99"/>
                  </a:cubicBezTo>
                  <a:cubicBezTo>
                    <a:pt x="154" y="96"/>
                    <a:pt x="160" y="91"/>
                    <a:pt x="163" y="88"/>
                  </a:cubicBezTo>
                  <a:cubicBezTo>
                    <a:pt x="166" y="86"/>
                    <a:pt x="167" y="83"/>
                    <a:pt x="168" y="80"/>
                  </a:cubicBezTo>
                  <a:cubicBezTo>
                    <a:pt x="170" y="76"/>
                    <a:pt x="170" y="71"/>
                    <a:pt x="171" y="67"/>
                  </a:cubicBezTo>
                  <a:cubicBezTo>
                    <a:pt x="171" y="65"/>
                    <a:pt x="172" y="64"/>
                    <a:pt x="172" y="63"/>
                  </a:cubicBezTo>
                  <a:cubicBezTo>
                    <a:pt x="173" y="62"/>
                    <a:pt x="174" y="61"/>
                    <a:pt x="174" y="61"/>
                  </a:cubicBezTo>
                  <a:cubicBezTo>
                    <a:pt x="176" y="60"/>
                    <a:pt x="177" y="60"/>
                    <a:pt x="178" y="60"/>
                  </a:cubicBezTo>
                  <a:cubicBezTo>
                    <a:pt x="180" y="60"/>
                    <a:pt x="182" y="61"/>
                    <a:pt x="185" y="62"/>
                  </a:cubicBezTo>
                  <a:cubicBezTo>
                    <a:pt x="188" y="64"/>
                    <a:pt x="191" y="66"/>
                    <a:pt x="196" y="69"/>
                  </a:cubicBezTo>
                  <a:cubicBezTo>
                    <a:pt x="202" y="73"/>
                    <a:pt x="207" y="74"/>
                    <a:pt x="213" y="74"/>
                  </a:cubicBezTo>
                  <a:cubicBezTo>
                    <a:pt x="220" y="74"/>
                    <a:pt x="227" y="72"/>
                    <a:pt x="236" y="68"/>
                  </a:cubicBezTo>
                  <a:cubicBezTo>
                    <a:pt x="252" y="62"/>
                    <a:pt x="267" y="62"/>
                    <a:pt x="279" y="60"/>
                  </a:cubicBezTo>
                  <a:cubicBezTo>
                    <a:pt x="283" y="59"/>
                    <a:pt x="286" y="57"/>
                    <a:pt x="289" y="54"/>
                  </a:cubicBezTo>
                  <a:cubicBezTo>
                    <a:pt x="293" y="49"/>
                    <a:pt x="296" y="42"/>
                    <a:pt x="299" y="35"/>
                  </a:cubicBezTo>
                  <a:cubicBezTo>
                    <a:pt x="302" y="27"/>
                    <a:pt x="304" y="18"/>
                    <a:pt x="306" y="10"/>
                  </a:cubicBezTo>
                  <a:cubicBezTo>
                    <a:pt x="307" y="8"/>
                    <a:pt x="307" y="6"/>
                    <a:pt x="308" y="5"/>
                  </a:cubicBezTo>
                  <a:cubicBezTo>
                    <a:pt x="308" y="5"/>
                    <a:pt x="309" y="4"/>
                    <a:pt x="309" y="4"/>
                  </a:cubicBezTo>
                  <a:cubicBezTo>
                    <a:pt x="309" y="4"/>
                    <a:pt x="309" y="4"/>
                    <a:pt x="309" y="4"/>
                  </a:cubicBezTo>
                  <a:cubicBezTo>
                    <a:pt x="309" y="4"/>
                    <a:pt x="309" y="4"/>
                    <a:pt x="310" y="5"/>
                  </a:cubicBezTo>
                  <a:cubicBezTo>
                    <a:pt x="311" y="5"/>
                    <a:pt x="312" y="7"/>
                    <a:pt x="313" y="10"/>
                  </a:cubicBezTo>
                  <a:cubicBezTo>
                    <a:pt x="317" y="17"/>
                    <a:pt x="320" y="30"/>
                    <a:pt x="322" y="41"/>
                  </a:cubicBezTo>
                  <a:cubicBezTo>
                    <a:pt x="323" y="48"/>
                    <a:pt x="326" y="53"/>
                    <a:pt x="329" y="57"/>
                  </a:cubicBezTo>
                  <a:cubicBezTo>
                    <a:pt x="335" y="62"/>
                    <a:pt x="342" y="65"/>
                    <a:pt x="349" y="67"/>
                  </a:cubicBezTo>
                  <a:cubicBezTo>
                    <a:pt x="356" y="69"/>
                    <a:pt x="362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7" y="69"/>
                    <a:pt x="367" y="69"/>
                    <a:pt x="367" y="69"/>
                  </a:cubicBezTo>
                  <a:cubicBezTo>
                    <a:pt x="372" y="69"/>
                    <a:pt x="375" y="67"/>
                    <a:pt x="378" y="66"/>
                  </a:cubicBezTo>
                  <a:cubicBezTo>
                    <a:pt x="379" y="65"/>
                    <a:pt x="380" y="64"/>
                    <a:pt x="381" y="63"/>
                  </a:cubicBezTo>
                  <a:cubicBezTo>
                    <a:pt x="382" y="63"/>
                    <a:pt x="383" y="62"/>
                    <a:pt x="385" y="62"/>
                  </a:cubicBezTo>
                  <a:cubicBezTo>
                    <a:pt x="386" y="62"/>
                    <a:pt x="387" y="63"/>
                    <a:pt x="388" y="63"/>
                  </a:cubicBezTo>
                  <a:cubicBezTo>
                    <a:pt x="390" y="64"/>
                    <a:pt x="391" y="64"/>
                    <a:pt x="391" y="65"/>
                  </a:cubicBezTo>
                  <a:cubicBezTo>
                    <a:pt x="392" y="67"/>
                    <a:pt x="392" y="68"/>
                    <a:pt x="392" y="70"/>
                  </a:cubicBezTo>
                  <a:cubicBezTo>
                    <a:pt x="392" y="72"/>
                    <a:pt x="392" y="75"/>
                    <a:pt x="392" y="77"/>
                  </a:cubicBezTo>
                  <a:cubicBezTo>
                    <a:pt x="392" y="78"/>
                    <a:pt x="392" y="80"/>
                    <a:pt x="392" y="81"/>
                  </a:cubicBezTo>
                  <a:cubicBezTo>
                    <a:pt x="393" y="82"/>
                    <a:pt x="393" y="84"/>
                    <a:pt x="394" y="85"/>
                  </a:cubicBezTo>
                  <a:cubicBezTo>
                    <a:pt x="395" y="86"/>
                    <a:pt x="396" y="86"/>
                    <a:pt x="397" y="87"/>
                  </a:cubicBezTo>
                  <a:cubicBezTo>
                    <a:pt x="397" y="87"/>
                    <a:pt x="398" y="87"/>
                    <a:pt x="399" y="87"/>
                  </a:cubicBezTo>
                  <a:cubicBezTo>
                    <a:pt x="400" y="87"/>
                    <a:pt x="401" y="87"/>
                    <a:pt x="402" y="86"/>
                  </a:cubicBezTo>
                  <a:cubicBezTo>
                    <a:pt x="403" y="86"/>
                    <a:pt x="403" y="86"/>
                    <a:pt x="404" y="86"/>
                  </a:cubicBezTo>
                  <a:cubicBezTo>
                    <a:pt x="405" y="86"/>
                    <a:pt x="406" y="86"/>
                    <a:pt x="408" y="87"/>
                  </a:cubicBezTo>
                  <a:cubicBezTo>
                    <a:pt x="412" y="89"/>
                    <a:pt x="413" y="91"/>
                    <a:pt x="415" y="95"/>
                  </a:cubicBezTo>
                  <a:cubicBezTo>
                    <a:pt x="417" y="98"/>
                    <a:pt x="419" y="101"/>
                    <a:pt x="425" y="104"/>
                  </a:cubicBezTo>
                  <a:cubicBezTo>
                    <a:pt x="430" y="107"/>
                    <a:pt x="440" y="114"/>
                    <a:pt x="451" y="122"/>
                  </a:cubicBezTo>
                  <a:cubicBezTo>
                    <a:pt x="462" y="129"/>
                    <a:pt x="473" y="137"/>
                    <a:pt x="480" y="142"/>
                  </a:cubicBezTo>
                  <a:cubicBezTo>
                    <a:pt x="483" y="144"/>
                    <a:pt x="485" y="144"/>
                    <a:pt x="488" y="144"/>
                  </a:cubicBezTo>
                  <a:cubicBezTo>
                    <a:pt x="492" y="144"/>
                    <a:pt x="497" y="143"/>
                    <a:pt x="501" y="141"/>
                  </a:cubicBezTo>
                  <a:cubicBezTo>
                    <a:pt x="508" y="138"/>
                    <a:pt x="515" y="134"/>
                    <a:pt x="521" y="130"/>
                  </a:cubicBezTo>
                  <a:cubicBezTo>
                    <a:pt x="525" y="129"/>
                    <a:pt x="528" y="127"/>
                    <a:pt x="530" y="126"/>
                  </a:cubicBezTo>
                  <a:cubicBezTo>
                    <a:pt x="533" y="125"/>
                    <a:pt x="535" y="124"/>
                    <a:pt x="536" y="124"/>
                  </a:cubicBezTo>
                  <a:cubicBezTo>
                    <a:pt x="537" y="124"/>
                    <a:pt x="537" y="124"/>
                    <a:pt x="538" y="125"/>
                  </a:cubicBezTo>
                  <a:cubicBezTo>
                    <a:pt x="538" y="125"/>
                    <a:pt x="539" y="126"/>
                    <a:pt x="539" y="127"/>
                  </a:cubicBezTo>
                  <a:cubicBezTo>
                    <a:pt x="539" y="129"/>
                    <a:pt x="538" y="131"/>
                    <a:pt x="536" y="135"/>
                  </a:cubicBezTo>
                  <a:cubicBezTo>
                    <a:pt x="533" y="139"/>
                    <a:pt x="529" y="145"/>
                    <a:pt x="525" y="151"/>
                  </a:cubicBezTo>
                  <a:cubicBezTo>
                    <a:pt x="521" y="157"/>
                    <a:pt x="517" y="162"/>
                    <a:pt x="515" y="166"/>
                  </a:cubicBezTo>
                  <a:cubicBezTo>
                    <a:pt x="512" y="172"/>
                    <a:pt x="512" y="178"/>
                    <a:pt x="512" y="184"/>
                  </a:cubicBezTo>
                  <a:cubicBezTo>
                    <a:pt x="512" y="194"/>
                    <a:pt x="514" y="205"/>
                    <a:pt x="515" y="213"/>
                  </a:cubicBezTo>
                  <a:cubicBezTo>
                    <a:pt x="516" y="215"/>
                    <a:pt x="517" y="217"/>
                    <a:pt x="518" y="218"/>
                  </a:cubicBezTo>
                  <a:cubicBezTo>
                    <a:pt x="520" y="219"/>
                    <a:pt x="522" y="220"/>
                    <a:pt x="525" y="221"/>
                  </a:cubicBezTo>
                  <a:cubicBezTo>
                    <a:pt x="528" y="221"/>
                    <a:pt x="531" y="221"/>
                    <a:pt x="534" y="221"/>
                  </a:cubicBezTo>
                  <a:cubicBezTo>
                    <a:pt x="538" y="221"/>
                    <a:pt x="542" y="221"/>
                    <a:pt x="545" y="221"/>
                  </a:cubicBezTo>
                  <a:cubicBezTo>
                    <a:pt x="548" y="221"/>
                    <a:pt x="550" y="221"/>
                    <a:pt x="551" y="222"/>
                  </a:cubicBezTo>
                  <a:cubicBezTo>
                    <a:pt x="552" y="222"/>
                    <a:pt x="553" y="222"/>
                    <a:pt x="553" y="222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5"/>
                    <a:pt x="553" y="226"/>
                    <a:pt x="552" y="227"/>
                  </a:cubicBezTo>
                  <a:cubicBezTo>
                    <a:pt x="550" y="229"/>
                    <a:pt x="547" y="231"/>
                    <a:pt x="544" y="234"/>
                  </a:cubicBezTo>
                  <a:cubicBezTo>
                    <a:pt x="541" y="236"/>
                    <a:pt x="538" y="239"/>
                    <a:pt x="534" y="242"/>
                  </a:cubicBezTo>
                  <a:cubicBezTo>
                    <a:pt x="531" y="245"/>
                    <a:pt x="530" y="249"/>
                    <a:pt x="530" y="252"/>
                  </a:cubicBezTo>
                  <a:cubicBezTo>
                    <a:pt x="530" y="257"/>
                    <a:pt x="532" y="261"/>
                    <a:pt x="533" y="266"/>
                  </a:cubicBezTo>
                  <a:cubicBezTo>
                    <a:pt x="535" y="270"/>
                    <a:pt x="536" y="275"/>
                    <a:pt x="537" y="279"/>
                  </a:cubicBezTo>
                  <a:cubicBezTo>
                    <a:pt x="537" y="281"/>
                    <a:pt x="538" y="282"/>
                    <a:pt x="539" y="284"/>
                  </a:cubicBezTo>
                  <a:cubicBezTo>
                    <a:pt x="541" y="286"/>
                    <a:pt x="544" y="287"/>
                    <a:pt x="546" y="287"/>
                  </a:cubicBezTo>
                  <a:cubicBezTo>
                    <a:pt x="550" y="288"/>
                    <a:pt x="554" y="287"/>
                    <a:pt x="558" y="288"/>
                  </a:cubicBezTo>
                  <a:cubicBezTo>
                    <a:pt x="559" y="288"/>
                    <a:pt x="560" y="288"/>
                    <a:pt x="561" y="289"/>
                  </a:cubicBezTo>
                  <a:cubicBezTo>
                    <a:pt x="562" y="290"/>
                    <a:pt x="562" y="290"/>
                    <a:pt x="563" y="292"/>
                  </a:cubicBezTo>
                  <a:cubicBezTo>
                    <a:pt x="563" y="292"/>
                    <a:pt x="563" y="293"/>
                    <a:pt x="563" y="293"/>
                  </a:cubicBezTo>
                  <a:cubicBezTo>
                    <a:pt x="563" y="294"/>
                    <a:pt x="563" y="294"/>
                    <a:pt x="562" y="295"/>
                  </a:cubicBezTo>
                  <a:cubicBezTo>
                    <a:pt x="562" y="296"/>
                    <a:pt x="561" y="297"/>
                    <a:pt x="559" y="298"/>
                  </a:cubicBezTo>
                  <a:cubicBezTo>
                    <a:pt x="556" y="299"/>
                    <a:pt x="552" y="301"/>
                    <a:pt x="549" y="304"/>
                  </a:cubicBezTo>
                  <a:cubicBezTo>
                    <a:pt x="546" y="308"/>
                    <a:pt x="543" y="313"/>
                    <a:pt x="542" y="321"/>
                  </a:cubicBezTo>
                  <a:cubicBezTo>
                    <a:pt x="541" y="332"/>
                    <a:pt x="535" y="353"/>
                    <a:pt x="527" y="374"/>
                  </a:cubicBezTo>
                  <a:cubicBezTo>
                    <a:pt x="520" y="395"/>
                    <a:pt x="512" y="415"/>
                    <a:pt x="508" y="426"/>
                  </a:cubicBezTo>
                  <a:cubicBezTo>
                    <a:pt x="506" y="429"/>
                    <a:pt x="506" y="432"/>
                    <a:pt x="506" y="436"/>
                  </a:cubicBezTo>
                  <a:cubicBezTo>
                    <a:pt x="506" y="446"/>
                    <a:pt x="510" y="455"/>
                    <a:pt x="514" y="464"/>
                  </a:cubicBezTo>
                  <a:cubicBezTo>
                    <a:pt x="516" y="468"/>
                    <a:pt x="518" y="472"/>
                    <a:pt x="519" y="476"/>
                  </a:cubicBezTo>
                  <a:cubicBezTo>
                    <a:pt x="520" y="479"/>
                    <a:pt x="521" y="482"/>
                    <a:pt x="521" y="483"/>
                  </a:cubicBezTo>
                  <a:cubicBezTo>
                    <a:pt x="521" y="484"/>
                    <a:pt x="521" y="484"/>
                    <a:pt x="521" y="485"/>
                  </a:cubicBezTo>
                  <a:cubicBezTo>
                    <a:pt x="520" y="485"/>
                    <a:pt x="519" y="486"/>
                    <a:pt x="517" y="486"/>
                  </a:cubicBezTo>
                  <a:cubicBezTo>
                    <a:pt x="512" y="486"/>
                    <a:pt x="506" y="484"/>
                    <a:pt x="499" y="481"/>
                  </a:cubicBezTo>
                  <a:cubicBezTo>
                    <a:pt x="492" y="478"/>
                    <a:pt x="485" y="475"/>
                    <a:pt x="480" y="472"/>
                  </a:cubicBezTo>
                  <a:cubicBezTo>
                    <a:pt x="478" y="471"/>
                    <a:pt x="475" y="470"/>
                    <a:pt x="472" y="470"/>
                  </a:cubicBezTo>
                  <a:cubicBezTo>
                    <a:pt x="467" y="470"/>
                    <a:pt x="463" y="472"/>
                    <a:pt x="459" y="475"/>
                  </a:cubicBezTo>
                  <a:cubicBezTo>
                    <a:pt x="454" y="478"/>
                    <a:pt x="450" y="481"/>
                    <a:pt x="445" y="484"/>
                  </a:cubicBezTo>
                  <a:cubicBezTo>
                    <a:pt x="441" y="485"/>
                    <a:pt x="438" y="488"/>
                    <a:pt x="437" y="491"/>
                  </a:cubicBezTo>
                  <a:cubicBezTo>
                    <a:pt x="434" y="496"/>
                    <a:pt x="433" y="501"/>
                    <a:pt x="432" y="505"/>
                  </a:cubicBezTo>
                  <a:cubicBezTo>
                    <a:pt x="431" y="507"/>
                    <a:pt x="431" y="509"/>
                    <a:pt x="430" y="510"/>
                  </a:cubicBezTo>
                  <a:cubicBezTo>
                    <a:pt x="430" y="511"/>
                    <a:pt x="429" y="511"/>
                    <a:pt x="429" y="512"/>
                  </a:cubicBezTo>
                  <a:cubicBezTo>
                    <a:pt x="429" y="512"/>
                    <a:pt x="428" y="512"/>
                    <a:pt x="428" y="512"/>
                  </a:cubicBezTo>
                  <a:cubicBezTo>
                    <a:pt x="427" y="512"/>
                    <a:pt x="426" y="511"/>
                    <a:pt x="424" y="511"/>
                  </a:cubicBezTo>
                  <a:cubicBezTo>
                    <a:pt x="422" y="510"/>
                    <a:pt x="420" y="508"/>
                    <a:pt x="417" y="507"/>
                  </a:cubicBezTo>
                  <a:cubicBezTo>
                    <a:pt x="414" y="506"/>
                    <a:pt x="411" y="504"/>
                    <a:pt x="408" y="504"/>
                  </a:cubicBezTo>
                  <a:cubicBezTo>
                    <a:pt x="406" y="504"/>
                    <a:pt x="404" y="505"/>
                    <a:pt x="402" y="506"/>
                  </a:cubicBezTo>
                  <a:cubicBezTo>
                    <a:pt x="400" y="508"/>
                    <a:pt x="398" y="510"/>
                    <a:pt x="397" y="513"/>
                  </a:cubicBezTo>
                  <a:cubicBezTo>
                    <a:pt x="395" y="517"/>
                    <a:pt x="395" y="521"/>
                    <a:pt x="393" y="524"/>
                  </a:cubicBezTo>
                  <a:cubicBezTo>
                    <a:pt x="393" y="526"/>
                    <a:pt x="392" y="527"/>
                    <a:pt x="391" y="528"/>
                  </a:cubicBezTo>
                  <a:cubicBezTo>
                    <a:pt x="390" y="529"/>
                    <a:pt x="389" y="529"/>
                    <a:pt x="386" y="529"/>
                  </a:cubicBezTo>
                  <a:cubicBezTo>
                    <a:pt x="387" y="529"/>
                    <a:pt x="387" y="529"/>
                    <a:pt x="387" y="529"/>
                  </a:cubicBezTo>
                  <a:cubicBezTo>
                    <a:pt x="386" y="529"/>
                    <a:pt x="386" y="529"/>
                    <a:pt x="386" y="529"/>
                  </a:cubicBezTo>
                  <a:cubicBezTo>
                    <a:pt x="383" y="529"/>
                    <a:pt x="382" y="529"/>
                    <a:pt x="380" y="527"/>
                  </a:cubicBezTo>
                  <a:cubicBezTo>
                    <a:pt x="377" y="526"/>
                    <a:pt x="375" y="522"/>
                    <a:pt x="372" y="520"/>
                  </a:cubicBezTo>
                  <a:cubicBezTo>
                    <a:pt x="369" y="517"/>
                    <a:pt x="365" y="514"/>
                    <a:pt x="360" y="514"/>
                  </a:cubicBezTo>
                  <a:cubicBezTo>
                    <a:pt x="359" y="514"/>
                    <a:pt x="358" y="514"/>
                    <a:pt x="356" y="515"/>
                  </a:cubicBezTo>
                  <a:cubicBezTo>
                    <a:pt x="353" y="516"/>
                    <a:pt x="346" y="516"/>
                    <a:pt x="338" y="517"/>
                  </a:cubicBezTo>
                  <a:cubicBezTo>
                    <a:pt x="326" y="518"/>
                    <a:pt x="311" y="519"/>
                    <a:pt x="298" y="520"/>
                  </a:cubicBezTo>
                  <a:cubicBezTo>
                    <a:pt x="291" y="520"/>
                    <a:pt x="285" y="521"/>
                    <a:pt x="281" y="521"/>
                  </a:cubicBezTo>
                  <a:cubicBezTo>
                    <a:pt x="276" y="521"/>
                    <a:pt x="272" y="521"/>
                    <a:pt x="271" y="522"/>
                  </a:cubicBezTo>
                  <a:cubicBezTo>
                    <a:pt x="269" y="522"/>
                    <a:pt x="268" y="522"/>
                    <a:pt x="267" y="523"/>
                  </a:cubicBezTo>
                  <a:cubicBezTo>
                    <a:pt x="266" y="524"/>
                    <a:pt x="265" y="525"/>
                    <a:pt x="264" y="527"/>
                  </a:cubicBezTo>
                  <a:cubicBezTo>
                    <a:pt x="264" y="528"/>
                    <a:pt x="264" y="528"/>
                    <a:pt x="264" y="529"/>
                  </a:cubicBezTo>
                  <a:cubicBezTo>
                    <a:pt x="264" y="530"/>
                    <a:pt x="264" y="531"/>
                    <a:pt x="263" y="531"/>
                  </a:cubicBezTo>
                  <a:cubicBezTo>
                    <a:pt x="263" y="531"/>
                    <a:pt x="263" y="532"/>
                    <a:pt x="263" y="532"/>
                  </a:cubicBezTo>
                  <a:cubicBezTo>
                    <a:pt x="262" y="532"/>
                    <a:pt x="262" y="532"/>
                    <a:pt x="261" y="532"/>
                  </a:cubicBezTo>
                  <a:cubicBezTo>
                    <a:pt x="260" y="532"/>
                    <a:pt x="259" y="532"/>
                    <a:pt x="259" y="532"/>
                  </a:cubicBezTo>
                  <a:cubicBezTo>
                    <a:pt x="258" y="531"/>
                    <a:pt x="258" y="531"/>
                    <a:pt x="257" y="530"/>
                  </a:cubicBezTo>
                  <a:cubicBezTo>
                    <a:pt x="256" y="528"/>
                    <a:pt x="256" y="525"/>
                    <a:pt x="254" y="523"/>
                  </a:cubicBezTo>
                  <a:cubicBezTo>
                    <a:pt x="252" y="522"/>
                    <a:pt x="251" y="521"/>
                    <a:pt x="249" y="520"/>
                  </a:cubicBezTo>
                  <a:cubicBezTo>
                    <a:pt x="247" y="520"/>
                    <a:pt x="245" y="519"/>
                    <a:pt x="242" y="519"/>
                  </a:cubicBezTo>
                  <a:cubicBezTo>
                    <a:pt x="240" y="519"/>
                    <a:pt x="239" y="520"/>
                    <a:pt x="237" y="520"/>
                  </a:cubicBezTo>
                  <a:cubicBezTo>
                    <a:pt x="235" y="520"/>
                    <a:pt x="233" y="520"/>
                    <a:pt x="231" y="520"/>
                  </a:cubicBezTo>
                  <a:cubicBezTo>
                    <a:pt x="221" y="520"/>
                    <a:pt x="209" y="517"/>
                    <a:pt x="199" y="514"/>
                  </a:cubicBezTo>
                  <a:cubicBezTo>
                    <a:pt x="189" y="511"/>
                    <a:pt x="180" y="507"/>
                    <a:pt x="175" y="506"/>
                  </a:cubicBezTo>
                  <a:cubicBezTo>
                    <a:pt x="174" y="505"/>
                    <a:pt x="173" y="505"/>
                    <a:pt x="172" y="505"/>
                  </a:cubicBezTo>
                  <a:cubicBezTo>
                    <a:pt x="168" y="505"/>
                    <a:pt x="165" y="507"/>
                    <a:pt x="163" y="508"/>
                  </a:cubicBezTo>
                  <a:cubicBezTo>
                    <a:pt x="162" y="509"/>
                    <a:pt x="161" y="510"/>
                    <a:pt x="160" y="510"/>
                  </a:cubicBezTo>
                  <a:cubicBezTo>
                    <a:pt x="159" y="510"/>
                    <a:pt x="158" y="511"/>
                    <a:pt x="158" y="511"/>
                  </a:cubicBezTo>
                  <a:cubicBezTo>
                    <a:pt x="157" y="511"/>
                    <a:pt x="157" y="511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09"/>
                    <a:pt x="157" y="507"/>
                  </a:cubicBezTo>
                  <a:cubicBezTo>
                    <a:pt x="157" y="506"/>
                    <a:pt x="158" y="505"/>
                    <a:pt x="158" y="503"/>
                  </a:cubicBezTo>
                  <a:cubicBezTo>
                    <a:pt x="158" y="502"/>
                    <a:pt x="157" y="500"/>
                    <a:pt x="156" y="499"/>
                  </a:cubicBezTo>
                  <a:cubicBezTo>
                    <a:pt x="155" y="498"/>
                    <a:pt x="154" y="497"/>
                    <a:pt x="151" y="496"/>
                  </a:cubicBezTo>
                  <a:cubicBezTo>
                    <a:pt x="150" y="495"/>
                    <a:pt x="149" y="495"/>
                    <a:pt x="148" y="495"/>
                  </a:cubicBezTo>
                  <a:cubicBezTo>
                    <a:pt x="146" y="495"/>
                    <a:pt x="145" y="495"/>
                    <a:pt x="143" y="496"/>
                  </a:cubicBezTo>
                  <a:cubicBezTo>
                    <a:pt x="141" y="498"/>
                    <a:pt x="138" y="500"/>
                    <a:pt x="136" y="503"/>
                  </a:cubicBezTo>
                  <a:cubicBezTo>
                    <a:pt x="133" y="507"/>
                    <a:pt x="129" y="511"/>
                    <a:pt x="126" y="515"/>
                  </a:cubicBezTo>
                  <a:cubicBezTo>
                    <a:pt x="125" y="517"/>
                    <a:pt x="124" y="519"/>
                    <a:pt x="122" y="520"/>
                  </a:cubicBezTo>
                  <a:cubicBezTo>
                    <a:pt x="121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19" y="521"/>
                    <a:pt x="119" y="520"/>
                    <a:pt x="119" y="519"/>
                  </a:cubicBezTo>
                  <a:cubicBezTo>
                    <a:pt x="118" y="518"/>
                    <a:pt x="118" y="517"/>
                    <a:pt x="118" y="515"/>
                  </a:cubicBezTo>
                  <a:cubicBezTo>
                    <a:pt x="118" y="512"/>
                    <a:pt x="119" y="508"/>
                    <a:pt x="120" y="503"/>
                  </a:cubicBezTo>
                  <a:cubicBezTo>
                    <a:pt x="120" y="499"/>
                    <a:pt x="121" y="495"/>
                    <a:pt x="121" y="491"/>
                  </a:cubicBezTo>
                  <a:cubicBezTo>
                    <a:pt x="121" y="489"/>
                    <a:pt x="121" y="487"/>
                    <a:pt x="120" y="486"/>
                  </a:cubicBezTo>
                  <a:cubicBezTo>
                    <a:pt x="120" y="484"/>
                    <a:pt x="119" y="483"/>
                    <a:pt x="118" y="482"/>
                  </a:cubicBezTo>
                  <a:cubicBezTo>
                    <a:pt x="116" y="481"/>
                    <a:pt x="116" y="480"/>
                    <a:pt x="115" y="479"/>
                  </a:cubicBezTo>
                  <a:cubicBezTo>
                    <a:pt x="115" y="477"/>
                    <a:pt x="115" y="475"/>
                    <a:pt x="113" y="472"/>
                  </a:cubicBezTo>
                  <a:cubicBezTo>
                    <a:pt x="111" y="468"/>
                    <a:pt x="107" y="463"/>
                    <a:pt x="100" y="456"/>
                  </a:cubicBezTo>
                  <a:cubicBezTo>
                    <a:pt x="81" y="438"/>
                    <a:pt x="63" y="399"/>
                    <a:pt x="58" y="379"/>
                  </a:cubicBezTo>
                  <a:cubicBezTo>
                    <a:pt x="57" y="377"/>
                    <a:pt x="56" y="375"/>
                    <a:pt x="54" y="373"/>
                  </a:cubicBezTo>
                  <a:cubicBezTo>
                    <a:pt x="52" y="372"/>
                    <a:pt x="50" y="372"/>
                    <a:pt x="47" y="372"/>
                  </a:cubicBezTo>
                  <a:cubicBezTo>
                    <a:pt x="41" y="372"/>
                    <a:pt x="33" y="375"/>
                    <a:pt x="26" y="378"/>
                  </a:cubicBezTo>
                  <a:cubicBezTo>
                    <a:pt x="22" y="380"/>
                    <a:pt x="18" y="381"/>
                    <a:pt x="15" y="382"/>
                  </a:cubicBezTo>
                  <a:cubicBezTo>
                    <a:pt x="12" y="384"/>
                    <a:pt x="9" y="384"/>
                    <a:pt x="7" y="384"/>
                  </a:cubicBezTo>
                  <a:cubicBezTo>
                    <a:pt x="6" y="384"/>
                    <a:pt x="6" y="384"/>
                    <a:pt x="5" y="384"/>
                  </a:cubicBezTo>
                  <a:cubicBezTo>
                    <a:pt x="5" y="384"/>
                    <a:pt x="5" y="384"/>
                    <a:pt x="5" y="383"/>
                  </a:cubicBezTo>
                  <a:cubicBezTo>
                    <a:pt x="4" y="383"/>
                    <a:pt x="4" y="382"/>
                    <a:pt x="4" y="382"/>
                  </a:cubicBezTo>
                  <a:cubicBezTo>
                    <a:pt x="4" y="380"/>
                    <a:pt x="5" y="379"/>
                    <a:pt x="6" y="377"/>
                  </a:cubicBezTo>
                  <a:cubicBezTo>
                    <a:pt x="10" y="370"/>
                    <a:pt x="20" y="360"/>
                    <a:pt x="29" y="352"/>
                  </a:cubicBezTo>
                  <a:cubicBezTo>
                    <a:pt x="39" y="344"/>
                    <a:pt x="49" y="337"/>
                    <a:pt x="52" y="335"/>
                  </a:cubicBezTo>
                  <a:cubicBezTo>
                    <a:pt x="54" y="334"/>
                    <a:pt x="56" y="333"/>
                    <a:pt x="56" y="331"/>
                  </a:cubicBezTo>
                  <a:cubicBezTo>
                    <a:pt x="57" y="329"/>
                    <a:pt x="57" y="327"/>
                    <a:pt x="57" y="325"/>
                  </a:cubicBezTo>
                  <a:cubicBezTo>
                    <a:pt x="57" y="321"/>
                    <a:pt x="56" y="316"/>
                    <a:pt x="55" y="312"/>
                  </a:cubicBezTo>
                  <a:cubicBezTo>
                    <a:pt x="54" y="307"/>
                    <a:pt x="53" y="302"/>
                    <a:pt x="52" y="297"/>
                  </a:cubicBezTo>
                  <a:cubicBezTo>
                    <a:pt x="51" y="294"/>
                    <a:pt x="50" y="291"/>
                    <a:pt x="48" y="289"/>
                  </a:cubicBezTo>
                  <a:cubicBezTo>
                    <a:pt x="45" y="286"/>
                    <a:pt x="41" y="285"/>
                    <a:pt x="39" y="285"/>
                  </a:cubicBezTo>
                  <a:cubicBezTo>
                    <a:pt x="37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7" y="283"/>
                    <a:pt x="38" y="282"/>
                    <a:pt x="40" y="280"/>
                  </a:cubicBezTo>
                  <a:cubicBezTo>
                    <a:pt x="42" y="279"/>
                    <a:pt x="45" y="277"/>
                    <a:pt x="48" y="276"/>
                  </a:cubicBezTo>
                  <a:cubicBezTo>
                    <a:pt x="49" y="275"/>
                    <a:pt x="51" y="275"/>
                    <a:pt x="52" y="274"/>
                  </a:cubicBezTo>
                  <a:cubicBezTo>
                    <a:pt x="53" y="273"/>
                    <a:pt x="54" y="271"/>
                    <a:pt x="54" y="269"/>
                  </a:cubicBezTo>
                  <a:cubicBezTo>
                    <a:pt x="54" y="269"/>
                    <a:pt x="54" y="268"/>
                    <a:pt x="54" y="268"/>
                  </a:cubicBezTo>
                  <a:cubicBezTo>
                    <a:pt x="54" y="264"/>
                    <a:pt x="52" y="261"/>
                    <a:pt x="50" y="259"/>
                  </a:cubicBezTo>
                  <a:cubicBezTo>
                    <a:pt x="46" y="256"/>
                    <a:pt x="41" y="255"/>
                    <a:pt x="37" y="254"/>
                  </a:cubicBezTo>
                  <a:cubicBezTo>
                    <a:pt x="35" y="253"/>
                    <a:pt x="34" y="252"/>
                    <a:pt x="33" y="251"/>
                  </a:cubicBezTo>
                  <a:cubicBezTo>
                    <a:pt x="32" y="251"/>
                    <a:pt x="32" y="251"/>
                    <a:pt x="32" y="250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48"/>
                    <a:pt x="32" y="247"/>
                    <a:pt x="33" y="246"/>
                  </a:cubicBezTo>
                  <a:cubicBezTo>
                    <a:pt x="34" y="245"/>
                    <a:pt x="36" y="244"/>
                    <a:pt x="38" y="244"/>
                  </a:cubicBezTo>
                  <a:cubicBezTo>
                    <a:pt x="41" y="243"/>
                    <a:pt x="46" y="242"/>
                    <a:pt x="50" y="240"/>
                  </a:cubicBezTo>
                  <a:cubicBezTo>
                    <a:pt x="54" y="238"/>
                    <a:pt x="58" y="233"/>
                    <a:pt x="60" y="225"/>
                  </a:cubicBezTo>
                  <a:cubicBezTo>
                    <a:pt x="62" y="213"/>
                    <a:pt x="64" y="205"/>
                    <a:pt x="71" y="181"/>
                  </a:cubicBezTo>
                  <a:cubicBezTo>
                    <a:pt x="72" y="179"/>
                    <a:pt x="72" y="178"/>
                    <a:pt x="72" y="176"/>
                  </a:cubicBezTo>
                  <a:cubicBezTo>
                    <a:pt x="72" y="170"/>
                    <a:pt x="70" y="165"/>
                    <a:pt x="66" y="161"/>
                  </a:cubicBezTo>
                  <a:cubicBezTo>
                    <a:pt x="61" y="155"/>
                    <a:pt x="53" y="149"/>
                    <a:pt x="47" y="144"/>
                  </a:cubicBezTo>
                  <a:cubicBezTo>
                    <a:pt x="44" y="142"/>
                    <a:pt x="41" y="139"/>
                    <a:pt x="39" y="137"/>
                  </a:cubicBezTo>
                  <a:cubicBezTo>
                    <a:pt x="38" y="136"/>
                    <a:pt x="38" y="135"/>
                    <a:pt x="37" y="135"/>
                  </a:cubicBez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2"/>
                    <a:pt x="37" y="132"/>
                  </a:cubicBezTo>
                  <a:cubicBezTo>
                    <a:pt x="38" y="131"/>
                    <a:pt x="39" y="131"/>
                    <a:pt x="40" y="131"/>
                  </a:cubicBezTo>
                  <a:cubicBezTo>
                    <a:pt x="42" y="131"/>
                    <a:pt x="45" y="132"/>
                    <a:pt x="48" y="134"/>
                  </a:cubicBezTo>
                  <a:cubicBezTo>
                    <a:pt x="54" y="136"/>
                    <a:pt x="60" y="141"/>
                    <a:pt x="66" y="144"/>
                  </a:cubicBezTo>
                  <a:cubicBezTo>
                    <a:pt x="73" y="148"/>
                    <a:pt x="80" y="151"/>
                    <a:pt x="86" y="151"/>
                  </a:cubicBezTo>
                  <a:cubicBezTo>
                    <a:pt x="91" y="151"/>
                    <a:pt x="95" y="149"/>
                    <a:pt x="98" y="145"/>
                  </a:cubicBezTo>
                  <a:cubicBezTo>
                    <a:pt x="100" y="142"/>
                    <a:pt x="101" y="139"/>
                    <a:pt x="101" y="136"/>
                  </a:cubicBezTo>
                  <a:cubicBezTo>
                    <a:pt x="101" y="129"/>
                    <a:pt x="98" y="122"/>
                    <a:pt x="94" y="115"/>
                  </a:cubicBezTo>
                  <a:cubicBezTo>
                    <a:pt x="88" y="104"/>
                    <a:pt x="79" y="92"/>
                    <a:pt x="71" y="82"/>
                  </a:cubicBezTo>
                  <a:cubicBezTo>
                    <a:pt x="67" y="77"/>
                    <a:pt x="64" y="72"/>
                    <a:pt x="61" y="69"/>
                  </a:cubicBezTo>
                  <a:cubicBezTo>
                    <a:pt x="60" y="67"/>
                    <a:pt x="59" y="65"/>
                    <a:pt x="59" y="64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lnTo>
                    <a:pt x="56" y="5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7" name="Freeform 43"/>
            <p:cNvSpPr>
              <a:spLocks/>
            </p:cNvSpPr>
            <p:nvPr/>
          </p:nvSpPr>
          <p:spPr bwMode="auto">
            <a:xfrm>
              <a:off x="1270" y="2107"/>
              <a:ext cx="380" cy="439"/>
            </a:xfrm>
            <a:custGeom>
              <a:avLst/>
              <a:gdLst>
                <a:gd name="T0" fmla="*/ 511 w 227"/>
                <a:gd name="T1" fmla="*/ 67 h 262"/>
                <a:gd name="T2" fmla="*/ 521 w 227"/>
                <a:gd name="T3" fmla="*/ 481 h 262"/>
                <a:gd name="T4" fmla="*/ 99 w 227"/>
                <a:gd name="T5" fmla="*/ 669 h 262"/>
                <a:gd name="T6" fmla="*/ 117 w 227"/>
                <a:gd name="T7" fmla="*/ 203 h 262"/>
                <a:gd name="T8" fmla="*/ 511 w 227"/>
                <a:gd name="T9" fmla="*/ 67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6" y="171"/>
                  </a:cubicBezTo>
                  <a:cubicBezTo>
                    <a:pt x="146" y="230"/>
                    <a:pt x="70" y="262"/>
                    <a:pt x="35" y="238"/>
                  </a:cubicBezTo>
                  <a:cubicBezTo>
                    <a:pt x="0" y="214"/>
                    <a:pt x="2" y="131"/>
                    <a:pt x="42" y="72"/>
                  </a:cubicBezTo>
                  <a:cubicBezTo>
                    <a:pt x="83" y="13"/>
                    <a:pt x="146" y="0"/>
                    <a:pt x="182" y="24"/>
                  </a:cubicBezTo>
                  <a:close/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8" name="Freeform 44"/>
            <p:cNvSpPr>
              <a:spLocks/>
            </p:cNvSpPr>
            <p:nvPr/>
          </p:nvSpPr>
          <p:spPr bwMode="auto">
            <a:xfrm>
              <a:off x="1171" y="2047"/>
              <a:ext cx="380" cy="438"/>
            </a:xfrm>
            <a:custGeom>
              <a:avLst/>
              <a:gdLst>
                <a:gd name="T0" fmla="*/ 511 w 227"/>
                <a:gd name="T1" fmla="*/ 67 h 262"/>
                <a:gd name="T2" fmla="*/ 524 w 227"/>
                <a:gd name="T3" fmla="*/ 478 h 262"/>
                <a:gd name="T4" fmla="*/ 99 w 227"/>
                <a:gd name="T5" fmla="*/ 665 h 262"/>
                <a:gd name="T6" fmla="*/ 121 w 227"/>
                <a:gd name="T7" fmla="*/ 201 h 262"/>
                <a:gd name="T8" fmla="*/ 511 w 227"/>
                <a:gd name="T9" fmla="*/ 67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7" y="171"/>
                  </a:cubicBezTo>
                  <a:cubicBezTo>
                    <a:pt x="146" y="230"/>
                    <a:pt x="71" y="262"/>
                    <a:pt x="35" y="238"/>
                  </a:cubicBezTo>
                  <a:cubicBezTo>
                    <a:pt x="0" y="214"/>
                    <a:pt x="2" y="131"/>
                    <a:pt x="43" y="72"/>
                  </a:cubicBezTo>
                  <a:cubicBezTo>
                    <a:pt x="83" y="13"/>
                    <a:pt x="147" y="0"/>
                    <a:pt x="182" y="24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9" name="Freeform 45"/>
            <p:cNvSpPr>
              <a:spLocks/>
            </p:cNvSpPr>
            <p:nvPr/>
          </p:nvSpPr>
          <p:spPr bwMode="auto">
            <a:xfrm>
              <a:off x="1174" y="2204"/>
              <a:ext cx="353" cy="281"/>
            </a:xfrm>
            <a:custGeom>
              <a:avLst/>
              <a:gdLst>
                <a:gd name="T0" fmla="*/ 565 w 211"/>
                <a:gd name="T1" fmla="*/ 50 h 168"/>
                <a:gd name="T2" fmla="*/ 142 w 211"/>
                <a:gd name="T3" fmla="*/ 236 h 168"/>
                <a:gd name="T4" fmla="*/ 79 w 211"/>
                <a:gd name="T5" fmla="*/ 0 h 168"/>
                <a:gd name="T6" fmla="*/ 92 w 211"/>
                <a:gd name="T7" fmla="*/ 403 h 168"/>
                <a:gd name="T8" fmla="*/ 519 w 211"/>
                <a:gd name="T9" fmla="*/ 216 h 168"/>
                <a:gd name="T10" fmla="*/ 591 w 211"/>
                <a:gd name="T11" fmla="*/ 12 h 168"/>
                <a:gd name="T12" fmla="*/ 565 w 211"/>
                <a:gd name="T13" fmla="*/ 5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68">
                  <a:moveTo>
                    <a:pt x="202" y="18"/>
                  </a:moveTo>
                  <a:cubicBezTo>
                    <a:pt x="162" y="77"/>
                    <a:pt x="87" y="109"/>
                    <a:pt x="51" y="84"/>
                  </a:cubicBezTo>
                  <a:cubicBezTo>
                    <a:pt x="31" y="70"/>
                    <a:pt x="23" y="37"/>
                    <a:pt x="28" y="0"/>
                  </a:cubicBezTo>
                  <a:cubicBezTo>
                    <a:pt x="0" y="56"/>
                    <a:pt x="2" y="123"/>
                    <a:pt x="33" y="144"/>
                  </a:cubicBezTo>
                  <a:cubicBezTo>
                    <a:pt x="69" y="168"/>
                    <a:pt x="144" y="136"/>
                    <a:pt x="185" y="77"/>
                  </a:cubicBezTo>
                  <a:cubicBezTo>
                    <a:pt x="202" y="53"/>
                    <a:pt x="210" y="27"/>
                    <a:pt x="211" y="4"/>
                  </a:cubicBezTo>
                  <a:cubicBezTo>
                    <a:pt x="208" y="9"/>
                    <a:pt x="206" y="13"/>
                    <a:pt x="202" y="18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" name="Freeform 46"/>
            <p:cNvSpPr>
              <a:spLocks/>
            </p:cNvSpPr>
            <p:nvPr/>
          </p:nvSpPr>
          <p:spPr bwMode="auto">
            <a:xfrm>
              <a:off x="1184" y="2065"/>
              <a:ext cx="347" cy="397"/>
            </a:xfrm>
            <a:custGeom>
              <a:avLst/>
              <a:gdLst>
                <a:gd name="T0" fmla="*/ 489 w 207"/>
                <a:gd name="T1" fmla="*/ 37 h 237"/>
                <a:gd name="T2" fmla="*/ 486 w 207"/>
                <a:gd name="T3" fmla="*/ 42 h 237"/>
                <a:gd name="T4" fmla="*/ 570 w 207"/>
                <a:gd name="T5" fmla="*/ 228 h 237"/>
                <a:gd name="T6" fmla="*/ 498 w 207"/>
                <a:gd name="T7" fmla="*/ 446 h 237"/>
                <a:gd name="T8" fmla="*/ 334 w 207"/>
                <a:gd name="T9" fmla="*/ 598 h 237"/>
                <a:gd name="T10" fmla="*/ 161 w 207"/>
                <a:gd name="T11" fmla="*/ 653 h 237"/>
                <a:gd name="T12" fmla="*/ 82 w 207"/>
                <a:gd name="T13" fmla="*/ 632 h 237"/>
                <a:gd name="T14" fmla="*/ 30 w 207"/>
                <a:gd name="T15" fmla="*/ 565 h 237"/>
                <a:gd name="T16" fmla="*/ 12 w 207"/>
                <a:gd name="T17" fmla="*/ 457 h 237"/>
                <a:gd name="T18" fmla="*/ 101 w 207"/>
                <a:gd name="T19" fmla="*/ 174 h 237"/>
                <a:gd name="T20" fmla="*/ 377 w 207"/>
                <a:gd name="T21" fmla="*/ 12 h 237"/>
                <a:gd name="T22" fmla="*/ 486 w 207"/>
                <a:gd name="T23" fmla="*/ 42 h 237"/>
                <a:gd name="T24" fmla="*/ 489 w 207"/>
                <a:gd name="T25" fmla="*/ 37 h 237"/>
                <a:gd name="T26" fmla="*/ 491 w 207"/>
                <a:gd name="T27" fmla="*/ 34 h 237"/>
                <a:gd name="T28" fmla="*/ 377 w 207"/>
                <a:gd name="T29" fmla="*/ 0 h 237"/>
                <a:gd name="T30" fmla="*/ 92 w 207"/>
                <a:gd name="T31" fmla="*/ 169 h 237"/>
                <a:gd name="T32" fmla="*/ 0 w 207"/>
                <a:gd name="T33" fmla="*/ 457 h 237"/>
                <a:gd name="T34" fmla="*/ 20 w 207"/>
                <a:gd name="T35" fmla="*/ 566 h 237"/>
                <a:gd name="T36" fmla="*/ 74 w 207"/>
                <a:gd name="T37" fmla="*/ 643 h 237"/>
                <a:gd name="T38" fmla="*/ 161 w 207"/>
                <a:gd name="T39" fmla="*/ 665 h 237"/>
                <a:gd name="T40" fmla="*/ 344 w 207"/>
                <a:gd name="T41" fmla="*/ 606 h 237"/>
                <a:gd name="T42" fmla="*/ 506 w 207"/>
                <a:gd name="T43" fmla="*/ 452 h 237"/>
                <a:gd name="T44" fmla="*/ 582 w 207"/>
                <a:gd name="T45" fmla="*/ 228 h 237"/>
                <a:gd name="T46" fmla="*/ 491 w 207"/>
                <a:gd name="T47" fmla="*/ 34 h 237"/>
                <a:gd name="T48" fmla="*/ 489 w 207"/>
                <a:gd name="T49" fmla="*/ 37 h 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7" h="237">
                  <a:moveTo>
                    <a:pt x="174" y="13"/>
                  </a:moveTo>
                  <a:cubicBezTo>
                    <a:pt x="173" y="15"/>
                    <a:pt x="173" y="15"/>
                    <a:pt x="173" y="15"/>
                  </a:cubicBezTo>
                  <a:cubicBezTo>
                    <a:pt x="192" y="28"/>
                    <a:pt x="203" y="52"/>
                    <a:pt x="203" y="81"/>
                  </a:cubicBezTo>
                  <a:cubicBezTo>
                    <a:pt x="203" y="105"/>
                    <a:pt x="195" y="133"/>
                    <a:pt x="177" y="159"/>
                  </a:cubicBezTo>
                  <a:cubicBezTo>
                    <a:pt x="162" y="181"/>
                    <a:pt x="141" y="200"/>
                    <a:pt x="119" y="213"/>
                  </a:cubicBezTo>
                  <a:cubicBezTo>
                    <a:pt x="98" y="226"/>
                    <a:pt x="76" y="233"/>
                    <a:pt x="57" y="233"/>
                  </a:cubicBezTo>
                  <a:cubicBezTo>
                    <a:pt x="46" y="233"/>
                    <a:pt x="36" y="231"/>
                    <a:pt x="29" y="225"/>
                  </a:cubicBezTo>
                  <a:cubicBezTo>
                    <a:pt x="21" y="220"/>
                    <a:pt x="15" y="211"/>
                    <a:pt x="11" y="201"/>
                  </a:cubicBezTo>
                  <a:cubicBezTo>
                    <a:pt x="7" y="190"/>
                    <a:pt x="4" y="177"/>
                    <a:pt x="4" y="163"/>
                  </a:cubicBezTo>
                  <a:cubicBezTo>
                    <a:pt x="4" y="131"/>
                    <a:pt x="15" y="93"/>
                    <a:pt x="36" y="62"/>
                  </a:cubicBezTo>
                  <a:cubicBezTo>
                    <a:pt x="64" y="22"/>
                    <a:pt x="102" y="4"/>
                    <a:pt x="134" y="4"/>
                  </a:cubicBezTo>
                  <a:cubicBezTo>
                    <a:pt x="149" y="4"/>
                    <a:pt x="162" y="8"/>
                    <a:pt x="173" y="15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64" y="4"/>
                    <a:pt x="149" y="0"/>
                    <a:pt x="134" y="0"/>
                  </a:cubicBezTo>
                  <a:cubicBezTo>
                    <a:pt x="100" y="0"/>
                    <a:pt x="61" y="19"/>
                    <a:pt x="33" y="60"/>
                  </a:cubicBezTo>
                  <a:cubicBezTo>
                    <a:pt x="11" y="92"/>
                    <a:pt x="0" y="130"/>
                    <a:pt x="0" y="163"/>
                  </a:cubicBezTo>
                  <a:cubicBezTo>
                    <a:pt x="0" y="177"/>
                    <a:pt x="3" y="191"/>
                    <a:pt x="7" y="202"/>
                  </a:cubicBezTo>
                  <a:cubicBezTo>
                    <a:pt x="11" y="213"/>
                    <a:pt x="18" y="223"/>
                    <a:pt x="26" y="229"/>
                  </a:cubicBezTo>
                  <a:cubicBezTo>
                    <a:pt x="35" y="234"/>
                    <a:pt x="45" y="237"/>
                    <a:pt x="57" y="237"/>
                  </a:cubicBezTo>
                  <a:cubicBezTo>
                    <a:pt x="77" y="237"/>
                    <a:pt x="100" y="230"/>
                    <a:pt x="122" y="216"/>
                  </a:cubicBezTo>
                  <a:cubicBezTo>
                    <a:pt x="143" y="203"/>
                    <a:pt x="164" y="184"/>
                    <a:pt x="180" y="161"/>
                  </a:cubicBezTo>
                  <a:cubicBezTo>
                    <a:pt x="199" y="134"/>
                    <a:pt x="207" y="106"/>
                    <a:pt x="207" y="81"/>
                  </a:cubicBezTo>
                  <a:cubicBezTo>
                    <a:pt x="207" y="51"/>
                    <a:pt x="195" y="26"/>
                    <a:pt x="175" y="12"/>
                  </a:cubicBezTo>
                  <a:cubicBezTo>
                    <a:pt x="174" y="13"/>
                    <a:pt x="174" y="13"/>
                    <a:pt x="174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" name="Freeform 47"/>
            <p:cNvSpPr>
              <a:spLocks/>
            </p:cNvSpPr>
            <p:nvPr/>
          </p:nvSpPr>
          <p:spPr bwMode="auto">
            <a:xfrm>
              <a:off x="1358" y="2105"/>
              <a:ext cx="107" cy="86"/>
            </a:xfrm>
            <a:custGeom>
              <a:avLst/>
              <a:gdLst>
                <a:gd name="T0" fmla="*/ 75 w 64"/>
                <a:gd name="T1" fmla="*/ 3 h 51"/>
                <a:gd name="T2" fmla="*/ 79 w 64"/>
                <a:gd name="T3" fmla="*/ 145 h 51"/>
                <a:gd name="T4" fmla="*/ 59 w 64"/>
                <a:gd name="T5" fmla="*/ 1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27" y="1"/>
                  </a:moveTo>
                  <a:cubicBezTo>
                    <a:pt x="60" y="0"/>
                    <a:pt x="64" y="51"/>
                    <a:pt x="28" y="51"/>
                  </a:cubicBezTo>
                  <a:cubicBezTo>
                    <a:pt x="0" y="51"/>
                    <a:pt x="1" y="2"/>
                    <a:pt x="21" y="5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" name="Freeform 49"/>
            <p:cNvSpPr>
              <a:spLocks/>
            </p:cNvSpPr>
            <p:nvPr/>
          </p:nvSpPr>
          <p:spPr bwMode="auto">
            <a:xfrm>
              <a:off x="1417" y="1981"/>
              <a:ext cx="442" cy="712"/>
            </a:xfrm>
            <a:custGeom>
              <a:avLst/>
              <a:gdLst>
                <a:gd name="T0" fmla="*/ 357 w 264"/>
                <a:gd name="T1" fmla="*/ 5 h 425"/>
                <a:gd name="T2" fmla="*/ 424 w 264"/>
                <a:gd name="T3" fmla="*/ 57 h 425"/>
                <a:gd name="T4" fmla="*/ 516 w 264"/>
                <a:gd name="T5" fmla="*/ 126 h 425"/>
                <a:gd name="T6" fmla="*/ 598 w 264"/>
                <a:gd name="T7" fmla="*/ 163 h 425"/>
                <a:gd name="T8" fmla="*/ 675 w 264"/>
                <a:gd name="T9" fmla="*/ 149 h 425"/>
                <a:gd name="T10" fmla="*/ 640 w 264"/>
                <a:gd name="T11" fmla="*/ 233 h 425"/>
                <a:gd name="T12" fmla="*/ 650 w 264"/>
                <a:gd name="T13" fmla="*/ 308 h 425"/>
                <a:gd name="T14" fmla="*/ 656 w 264"/>
                <a:gd name="T15" fmla="*/ 357 h 425"/>
                <a:gd name="T16" fmla="*/ 686 w 264"/>
                <a:gd name="T17" fmla="*/ 367 h 425"/>
                <a:gd name="T18" fmla="*/ 678 w 264"/>
                <a:gd name="T19" fmla="*/ 437 h 425"/>
                <a:gd name="T20" fmla="*/ 695 w 264"/>
                <a:gd name="T21" fmla="*/ 491 h 425"/>
                <a:gd name="T22" fmla="*/ 703 w 264"/>
                <a:gd name="T23" fmla="*/ 539 h 425"/>
                <a:gd name="T24" fmla="*/ 720 w 264"/>
                <a:gd name="T25" fmla="*/ 637 h 425"/>
                <a:gd name="T26" fmla="*/ 695 w 264"/>
                <a:gd name="T27" fmla="*/ 685 h 425"/>
                <a:gd name="T28" fmla="*/ 681 w 264"/>
                <a:gd name="T29" fmla="*/ 739 h 425"/>
                <a:gd name="T30" fmla="*/ 645 w 264"/>
                <a:gd name="T31" fmla="*/ 811 h 425"/>
                <a:gd name="T32" fmla="*/ 619 w 264"/>
                <a:gd name="T33" fmla="*/ 980 h 425"/>
                <a:gd name="T34" fmla="*/ 603 w 264"/>
                <a:gd name="T35" fmla="*/ 1047 h 425"/>
                <a:gd name="T36" fmla="*/ 527 w 264"/>
                <a:gd name="T37" fmla="*/ 1027 h 425"/>
                <a:gd name="T38" fmla="*/ 479 w 264"/>
                <a:gd name="T39" fmla="*/ 1069 h 425"/>
                <a:gd name="T40" fmla="*/ 435 w 264"/>
                <a:gd name="T41" fmla="*/ 1106 h 425"/>
                <a:gd name="T42" fmla="*/ 400 w 264"/>
                <a:gd name="T43" fmla="*/ 1131 h 425"/>
                <a:gd name="T44" fmla="*/ 291 w 264"/>
                <a:gd name="T45" fmla="*/ 1193 h 425"/>
                <a:gd name="T46" fmla="*/ 166 w 264"/>
                <a:gd name="T47" fmla="*/ 1163 h 425"/>
                <a:gd name="T48" fmla="*/ 0 w 264"/>
                <a:gd name="T49" fmla="*/ 1143 h 425"/>
                <a:gd name="T50" fmla="*/ 116 w 264"/>
                <a:gd name="T51" fmla="*/ 1092 h 425"/>
                <a:gd name="T52" fmla="*/ 253 w 264"/>
                <a:gd name="T53" fmla="*/ 1039 h 425"/>
                <a:gd name="T54" fmla="*/ 340 w 264"/>
                <a:gd name="T55" fmla="*/ 948 h 425"/>
                <a:gd name="T56" fmla="*/ 437 w 264"/>
                <a:gd name="T57" fmla="*/ 814 h 425"/>
                <a:gd name="T58" fmla="*/ 544 w 264"/>
                <a:gd name="T59" fmla="*/ 558 h 425"/>
                <a:gd name="T60" fmla="*/ 536 w 264"/>
                <a:gd name="T61" fmla="*/ 427 h 425"/>
                <a:gd name="T62" fmla="*/ 536 w 264"/>
                <a:gd name="T63" fmla="*/ 295 h 425"/>
                <a:gd name="T64" fmla="*/ 487 w 264"/>
                <a:gd name="T65" fmla="*/ 230 h 425"/>
                <a:gd name="T66" fmla="*/ 435 w 264"/>
                <a:gd name="T67" fmla="*/ 157 h 425"/>
                <a:gd name="T68" fmla="*/ 395 w 264"/>
                <a:gd name="T69" fmla="*/ 92 h 425"/>
                <a:gd name="T70" fmla="*/ 370 w 264"/>
                <a:gd name="T71" fmla="*/ 54 h 425"/>
                <a:gd name="T72" fmla="*/ 350 w 264"/>
                <a:gd name="T73" fmla="*/ 0 h 4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4" h="425">
                  <a:moveTo>
                    <a:pt x="127" y="2"/>
                  </a:moveTo>
                  <a:cubicBezTo>
                    <a:pt x="137" y="0"/>
                    <a:pt x="145" y="13"/>
                    <a:pt x="151" y="20"/>
                  </a:cubicBezTo>
                  <a:cubicBezTo>
                    <a:pt x="159" y="31"/>
                    <a:pt x="170" y="40"/>
                    <a:pt x="184" y="45"/>
                  </a:cubicBezTo>
                  <a:cubicBezTo>
                    <a:pt x="195" y="49"/>
                    <a:pt x="203" y="53"/>
                    <a:pt x="213" y="58"/>
                  </a:cubicBezTo>
                  <a:cubicBezTo>
                    <a:pt x="226" y="64"/>
                    <a:pt x="230" y="59"/>
                    <a:pt x="241" y="53"/>
                  </a:cubicBezTo>
                  <a:cubicBezTo>
                    <a:pt x="243" y="65"/>
                    <a:pt x="230" y="73"/>
                    <a:pt x="228" y="83"/>
                  </a:cubicBezTo>
                  <a:cubicBezTo>
                    <a:pt x="226" y="93"/>
                    <a:pt x="231" y="101"/>
                    <a:pt x="232" y="110"/>
                  </a:cubicBezTo>
                  <a:cubicBezTo>
                    <a:pt x="232" y="116"/>
                    <a:pt x="230" y="122"/>
                    <a:pt x="234" y="127"/>
                  </a:cubicBezTo>
                  <a:cubicBezTo>
                    <a:pt x="238" y="132"/>
                    <a:pt x="242" y="128"/>
                    <a:pt x="245" y="131"/>
                  </a:cubicBezTo>
                  <a:cubicBezTo>
                    <a:pt x="253" y="138"/>
                    <a:pt x="242" y="147"/>
                    <a:pt x="242" y="156"/>
                  </a:cubicBezTo>
                  <a:cubicBezTo>
                    <a:pt x="242" y="164"/>
                    <a:pt x="246" y="168"/>
                    <a:pt x="248" y="175"/>
                  </a:cubicBezTo>
                  <a:cubicBezTo>
                    <a:pt x="250" y="180"/>
                    <a:pt x="249" y="186"/>
                    <a:pt x="251" y="192"/>
                  </a:cubicBezTo>
                  <a:cubicBezTo>
                    <a:pt x="257" y="205"/>
                    <a:pt x="264" y="210"/>
                    <a:pt x="257" y="227"/>
                  </a:cubicBezTo>
                  <a:cubicBezTo>
                    <a:pt x="255" y="233"/>
                    <a:pt x="250" y="238"/>
                    <a:pt x="248" y="244"/>
                  </a:cubicBezTo>
                  <a:cubicBezTo>
                    <a:pt x="245" y="250"/>
                    <a:pt x="245" y="257"/>
                    <a:pt x="243" y="263"/>
                  </a:cubicBezTo>
                  <a:cubicBezTo>
                    <a:pt x="239" y="272"/>
                    <a:pt x="234" y="280"/>
                    <a:pt x="230" y="289"/>
                  </a:cubicBezTo>
                  <a:cubicBezTo>
                    <a:pt x="224" y="307"/>
                    <a:pt x="219" y="330"/>
                    <a:pt x="221" y="349"/>
                  </a:cubicBezTo>
                  <a:cubicBezTo>
                    <a:pt x="221" y="362"/>
                    <a:pt x="237" y="384"/>
                    <a:pt x="215" y="373"/>
                  </a:cubicBezTo>
                  <a:cubicBezTo>
                    <a:pt x="207" y="369"/>
                    <a:pt x="197" y="362"/>
                    <a:pt x="188" y="366"/>
                  </a:cubicBezTo>
                  <a:cubicBezTo>
                    <a:pt x="183" y="368"/>
                    <a:pt x="177" y="378"/>
                    <a:pt x="171" y="381"/>
                  </a:cubicBezTo>
                  <a:cubicBezTo>
                    <a:pt x="162" y="386"/>
                    <a:pt x="159" y="386"/>
                    <a:pt x="155" y="394"/>
                  </a:cubicBezTo>
                  <a:cubicBezTo>
                    <a:pt x="150" y="402"/>
                    <a:pt x="151" y="402"/>
                    <a:pt x="143" y="403"/>
                  </a:cubicBezTo>
                  <a:cubicBezTo>
                    <a:pt x="123" y="404"/>
                    <a:pt x="116" y="407"/>
                    <a:pt x="104" y="425"/>
                  </a:cubicBezTo>
                  <a:cubicBezTo>
                    <a:pt x="93" y="412"/>
                    <a:pt x="75" y="410"/>
                    <a:pt x="59" y="414"/>
                  </a:cubicBezTo>
                  <a:cubicBezTo>
                    <a:pt x="51" y="416"/>
                    <a:pt x="1" y="421"/>
                    <a:pt x="0" y="407"/>
                  </a:cubicBezTo>
                  <a:cubicBezTo>
                    <a:pt x="0" y="397"/>
                    <a:pt x="34" y="392"/>
                    <a:pt x="41" y="389"/>
                  </a:cubicBezTo>
                  <a:cubicBezTo>
                    <a:pt x="58" y="384"/>
                    <a:pt x="73" y="377"/>
                    <a:pt x="90" y="370"/>
                  </a:cubicBezTo>
                  <a:cubicBezTo>
                    <a:pt x="109" y="363"/>
                    <a:pt x="114" y="358"/>
                    <a:pt x="121" y="338"/>
                  </a:cubicBezTo>
                  <a:cubicBezTo>
                    <a:pt x="128" y="320"/>
                    <a:pt x="144" y="305"/>
                    <a:pt x="156" y="290"/>
                  </a:cubicBezTo>
                  <a:cubicBezTo>
                    <a:pt x="176" y="265"/>
                    <a:pt x="190" y="231"/>
                    <a:pt x="194" y="199"/>
                  </a:cubicBezTo>
                  <a:cubicBezTo>
                    <a:pt x="197" y="181"/>
                    <a:pt x="194" y="169"/>
                    <a:pt x="191" y="152"/>
                  </a:cubicBezTo>
                  <a:cubicBezTo>
                    <a:pt x="189" y="137"/>
                    <a:pt x="194" y="120"/>
                    <a:pt x="191" y="105"/>
                  </a:cubicBezTo>
                  <a:cubicBezTo>
                    <a:pt x="189" y="93"/>
                    <a:pt x="181" y="91"/>
                    <a:pt x="174" y="82"/>
                  </a:cubicBezTo>
                  <a:cubicBezTo>
                    <a:pt x="167" y="74"/>
                    <a:pt x="161" y="65"/>
                    <a:pt x="155" y="56"/>
                  </a:cubicBezTo>
                  <a:cubicBezTo>
                    <a:pt x="150" y="49"/>
                    <a:pt x="146" y="40"/>
                    <a:pt x="141" y="33"/>
                  </a:cubicBezTo>
                  <a:cubicBezTo>
                    <a:pt x="138" y="28"/>
                    <a:pt x="134" y="24"/>
                    <a:pt x="132" y="19"/>
                  </a:cubicBezTo>
                  <a:cubicBezTo>
                    <a:pt x="128" y="13"/>
                    <a:pt x="126" y="7"/>
                    <a:pt x="125" y="0"/>
                  </a:cubicBezTo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" name="Freeform 50"/>
            <p:cNvSpPr>
              <a:spLocks/>
            </p:cNvSpPr>
            <p:nvPr/>
          </p:nvSpPr>
          <p:spPr bwMode="auto">
            <a:xfrm>
              <a:off x="1082" y="2032"/>
              <a:ext cx="71" cy="83"/>
            </a:xfrm>
            <a:custGeom>
              <a:avLst/>
              <a:gdLst>
                <a:gd name="T0" fmla="*/ 83 w 42"/>
                <a:gd name="T1" fmla="*/ 0 h 50"/>
                <a:gd name="T2" fmla="*/ 0 w 42"/>
                <a:gd name="T3" fmla="*/ 75 h 50"/>
                <a:gd name="T4" fmla="*/ 83 w 42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0">
                  <a:moveTo>
                    <a:pt x="29" y="0"/>
                  </a:moveTo>
                  <a:cubicBezTo>
                    <a:pt x="29" y="0"/>
                    <a:pt x="39" y="42"/>
                    <a:pt x="0" y="27"/>
                  </a:cubicBezTo>
                  <a:cubicBezTo>
                    <a:pt x="0" y="27"/>
                    <a:pt x="42" y="50"/>
                    <a:pt x="29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" name="Freeform 51"/>
            <p:cNvSpPr>
              <a:spLocks/>
            </p:cNvSpPr>
            <p:nvPr/>
          </p:nvSpPr>
          <p:spPr bwMode="auto">
            <a:xfrm>
              <a:off x="1040" y="2249"/>
              <a:ext cx="39" cy="44"/>
            </a:xfrm>
            <a:custGeom>
              <a:avLst/>
              <a:gdLst>
                <a:gd name="T0" fmla="*/ 12 w 23"/>
                <a:gd name="T1" fmla="*/ 0 h 26"/>
                <a:gd name="T2" fmla="*/ 0 w 23"/>
                <a:gd name="T3" fmla="*/ 74 h 26"/>
                <a:gd name="T4" fmla="*/ 12 w 2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4" y="0"/>
                  </a:moveTo>
                  <a:cubicBezTo>
                    <a:pt x="4" y="0"/>
                    <a:pt x="18" y="20"/>
                    <a:pt x="0" y="26"/>
                  </a:cubicBezTo>
                  <a:cubicBezTo>
                    <a:pt x="0" y="26"/>
                    <a:pt x="23" y="24"/>
                    <a:pt x="4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" name="Freeform 52"/>
            <p:cNvSpPr>
              <a:spLocks/>
            </p:cNvSpPr>
            <p:nvPr/>
          </p:nvSpPr>
          <p:spPr bwMode="auto">
            <a:xfrm>
              <a:off x="930" y="2427"/>
              <a:ext cx="84" cy="60"/>
            </a:xfrm>
            <a:custGeom>
              <a:avLst/>
              <a:gdLst>
                <a:gd name="T0" fmla="*/ 124 w 50"/>
                <a:gd name="T1" fmla="*/ 0 h 36"/>
                <a:gd name="T2" fmla="*/ 141 w 50"/>
                <a:gd name="T3" fmla="*/ 33 h 36"/>
                <a:gd name="T4" fmla="*/ 12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44" y="0"/>
                  </a:moveTo>
                  <a:cubicBezTo>
                    <a:pt x="44" y="0"/>
                    <a:pt x="0" y="36"/>
                    <a:pt x="50" y="12"/>
                  </a:cubicBezTo>
                  <a:cubicBezTo>
                    <a:pt x="50" y="12"/>
                    <a:pt x="12" y="30"/>
                    <a:pt x="44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" name="Freeform 53"/>
            <p:cNvSpPr>
              <a:spLocks/>
            </p:cNvSpPr>
            <p:nvPr/>
          </p:nvSpPr>
          <p:spPr bwMode="auto">
            <a:xfrm>
              <a:off x="1146" y="2646"/>
              <a:ext cx="30" cy="67"/>
            </a:xfrm>
            <a:custGeom>
              <a:avLst/>
              <a:gdLst>
                <a:gd name="T0" fmla="*/ 38 w 18"/>
                <a:gd name="T1" fmla="*/ 0 h 40"/>
                <a:gd name="T2" fmla="*/ 50 w 18"/>
                <a:gd name="T3" fmla="*/ 47 h 40"/>
                <a:gd name="T4" fmla="*/ 38 w 1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0">
                  <a:moveTo>
                    <a:pt x="14" y="0"/>
                  </a:moveTo>
                  <a:cubicBezTo>
                    <a:pt x="14" y="0"/>
                    <a:pt x="0" y="40"/>
                    <a:pt x="18" y="17"/>
                  </a:cubicBezTo>
                  <a:cubicBezTo>
                    <a:pt x="18" y="17"/>
                    <a:pt x="5" y="30"/>
                    <a:pt x="14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" name="Freeform 54"/>
            <p:cNvSpPr>
              <a:spLocks/>
            </p:cNvSpPr>
            <p:nvPr/>
          </p:nvSpPr>
          <p:spPr bwMode="auto">
            <a:xfrm>
              <a:off x="1258" y="2663"/>
              <a:ext cx="109" cy="28"/>
            </a:xfrm>
            <a:custGeom>
              <a:avLst/>
              <a:gdLst>
                <a:gd name="T0" fmla="*/ 0 w 65"/>
                <a:gd name="T1" fmla="*/ 0 h 17"/>
                <a:gd name="T2" fmla="*/ 183 w 65"/>
                <a:gd name="T3" fmla="*/ 41 h 17"/>
                <a:gd name="T4" fmla="*/ 0 w 6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7">
                  <a:moveTo>
                    <a:pt x="0" y="0"/>
                  </a:moveTo>
                  <a:cubicBezTo>
                    <a:pt x="0" y="0"/>
                    <a:pt x="33" y="17"/>
                    <a:pt x="65" y="15"/>
                  </a:cubicBezTo>
                  <a:cubicBezTo>
                    <a:pt x="65" y="15"/>
                    <a:pt x="19" y="8"/>
                    <a:pt x="0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" name="Freeform 55"/>
            <p:cNvSpPr>
              <a:spLocks/>
            </p:cNvSpPr>
            <p:nvPr/>
          </p:nvSpPr>
          <p:spPr bwMode="auto">
            <a:xfrm>
              <a:off x="1785" y="2596"/>
              <a:ext cx="74" cy="68"/>
            </a:xfrm>
            <a:custGeom>
              <a:avLst/>
              <a:gdLst>
                <a:gd name="T0" fmla="*/ 0 w 44"/>
                <a:gd name="T1" fmla="*/ 36 h 41"/>
                <a:gd name="T2" fmla="*/ 49 w 44"/>
                <a:gd name="T3" fmla="*/ 0 h 41"/>
                <a:gd name="T4" fmla="*/ 0 w 44"/>
                <a:gd name="T5" fmla="*/ 3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1">
                  <a:moveTo>
                    <a:pt x="0" y="13"/>
                  </a:moveTo>
                  <a:cubicBezTo>
                    <a:pt x="0" y="13"/>
                    <a:pt x="44" y="41"/>
                    <a:pt x="17" y="0"/>
                  </a:cubicBezTo>
                  <a:cubicBezTo>
                    <a:pt x="17" y="0"/>
                    <a:pt x="34" y="32"/>
                    <a:pt x="0" y="13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" name="Freeform 56"/>
            <p:cNvSpPr>
              <a:spLocks/>
            </p:cNvSpPr>
            <p:nvPr/>
          </p:nvSpPr>
          <p:spPr bwMode="auto">
            <a:xfrm>
              <a:off x="1797" y="2002"/>
              <a:ext cx="99" cy="68"/>
            </a:xfrm>
            <a:custGeom>
              <a:avLst/>
              <a:gdLst>
                <a:gd name="T0" fmla="*/ 0 w 59"/>
                <a:gd name="T1" fmla="*/ 101 h 41"/>
                <a:gd name="T2" fmla="*/ 67 w 59"/>
                <a:gd name="T3" fmla="*/ 113 h 41"/>
                <a:gd name="T4" fmla="*/ 0 w 59"/>
                <a:gd name="T5" fmla="*/ 10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1">
                  <a:moveTo>
                    <a:pt x="0" y="37"/>
                  </a:moveTo>
                  <a:cubicBezTo>
                    <a:pt x="0" y="37"/>
                    <a:pt x="59" y="0"/>
                    <a:pt x="24" y="41"/>
                  </a:cubicBezTo>
                  <a:cubicBezTo>
                    <a:pt x="24" y="41"/>
                    <a:pt x="47" y="12"/>
                    <a:pt x="0" y="37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" name="Freeform 57"/>
            <p:cNvSpPr>
              <a:spLocks/>
            </p:cNvSpPr>
            <p:nvPr/>
          </p:nvSpPr>
          <p:spPr bwMode="auto">
            <a:xfrm>
              <a:off x="1460" y="1787"/>
              <a:ext cx="36" cy="111"/>
            </a:xfrm>
            <a:custGeom>
              <a:avLst/>
              <a:gdLst>
                <a:gd name="T0" fmla="*/ 0 w 21"/>
                <a:gd name="T1" fmla="*/ 187 h 66"/>
                <a:gd name="T2" fmla="*/ 62 w 21"/>
                <a:gd name="T3" fmla="*/ 182 h 66"/>
                <a:gd name="T4" fmla="*/ 0 w 21"/>
                <a:gd name="T5" fmla="*/ 18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6">
                  <a:moveTo>
                    <a:pt x="0" y="66"/>
                  </a:moveTo>
                  <a:cubicBezTo>
                    <a:pt x="0" y="66"/>
                    <a:pt x="10" y="0"/>
                    <a:pt x="21" y="64"/>
                  </a:cubicBezTo>
                  <a:cubicBezTo>
                    <a:pt x="21" y="64"/>
                    <a:pt x="9" y="18"/>
                    <a:pt x="0" y="66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" name="Freeform 58"/>
            <p:cNvSpPr>
              <a:spLocks/>
            </p:cNvSpPr>
            <p:nvPr/>
          </p:nvSpPr>
          <p:spPr bwMode="auto">
            <a:xfrm>
              <a:off x="1278" y="1943"/>
              <a:ext cx="107" cy="18"/>
            </a:xfrm>
            <a:custGeom>
              <a:avLst/>
              <a:gdLst>
                <a:gd name="T0" fmla="*/ 0 w 64"/>
                <a:gd name="T1" fmla="*/ 0 h 11"/>
                <a:gd name="T2" fmla="*/ 70 w 64"/>
                <a:gd name="T3" fmla="*/ 21 h 11"/>
                <a:gd name="T4" fmla="*/ 179 w 64"/>
                <a:gd name="T5" fmla="*/ 8 h 11"/>
                <a:gd name="T6" fmla="*/ 70 w 64"/>
                <a:gd name="T7" fmla="*/ 26 h 11"/>
                <a:gd name="T8" fmla="*/ 0 w 6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">
                  <a:moveTo>
                    <a:pt x="0" y="0"/>
                  </a:moveTo>
                  <a:cubicBezTo>
                    <a:pt x="2" y="5"/>
                    <a:pt x="19" y="8"/>
                    <a:pt x="25" y="8"/>
                  </a:cubicBezTo>
                  <a:cubicBezTo>
                    <a:pt x="38" y="8"/>
                    <a:pt x="51" y="3"/>
                    <a:pt x="64" y="3"/>
                  </a:cubicBezTo>
                  <a:cubicBezTo>
                    <a:pt x="51" y="7"/>
                    <a:pt x="39" y="10"/>
                    <a:pt x="25" y="10"/>
                  </a:cubicBezTo>
                  <a:cubicBezTo>
                    <a:pt x="19" y="11"/>
                    <a:pt x="1" y="7"/>
                    <a:pt x="0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" name="Freeform 59"/>
            <p:cNvSpPr>
              <a:spLocks/>
            </p:cNvSpPr>
            <p:nvPr/>
          </p:nvSpPr>
          <p:spPr bwMode="auto">
            <a:xfrm>
              <a:off x="1194" y="2350"/>
              <a:ext cx="220" cy="117"/>
            </a:xfrm>
            <a:custGeom>
              <a:avLst/>
              <a:gdLst>
                <a:gd name="T0" fmla="*/ 3 w 131"/>
                <a:gd name="T1" fmla="*/ 0 h 70"/>
                <a:gd name="T2" fmla="*/ 84 w 131"/>
                <a:gd name="T3" fmla="*/ 162 h 70"/>
                <a:gd name="T4" fmla="*/ 369 w 131"/>
                <a:gd name="T5" fmla="*/ 79 h 70"/>
                <a:gd name="T6" fmla="*/ 101 w 131"/>
                <a:gd name="T7" fmla="*/ 145 h 70"/>
                <a:gd name="T8" fmla="*/ 3 w 131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70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59" y="70"/>
                    <a:pt x="105" y="50"/>
                    <a:pt x="131" y="28"/>
                  </a:cubicBezTo>
                  <a:cubicBezTo>
                    <a:pt x="131" y="28"/>
                    <a:pt x="77" y="70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" name="Freeform 60"/>
            <p:cNvSpPr>
              <a:spLocks/>
            </p:cNvSpPr>
            <p:nvPr/>
          </p:nvSpPr>
          <p:spPr bwMode="auto">
            <a:xfrm>
              <a:off x="1214" y="2080"/>
              <a:ext cx="143" cy="263"/>
            </a:xfrm>
            <a:custGeom>
              <a:avLst/>
              <a:gdLst>
                <a:gd name="T0" fmla="*/ 241 w 85"/>
                <a:gd name="T1" fmla="*/ 0 h 157"/>
                <a:gd name="T2" fmla="*/ 50 w 85"/>
                <a:gd name="T3" fmla="*/ 149 h 157"/>
                <a:gd name="T4" fmla="*/ 8 w 85"/>
                <a:gd name="T5" fmla="*/ 224 h 157"/>
                <a:gd name="T6" fmla="*/ 71 w 85"/>
                <a:gd name="T7" fmla="*/ 441 h 157"/>
                <a:gd name="T8" fmla="*/ 241 w 85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57">
                  <a:moveTo>
                    <a:pt x="85" y="0"/>
                  </a:moveTo>
                  <a:cubicBezTo>
                    <a:pt x="61" y="8"/>
                    <a:pt x="37" y="26"/>
                    <a:pt x="18" y="53"/>
                  </a:cubicBezTo>
                  <a:cubicBezTo>
                    <a:pt x="12" y="62"/>
                    <a:pt x="7" y="71"/>
                    <a:pt x="3" y="80"/>
                  </a:cubicBezTo>
                  <a:cubicBezTo>
                    <a:pt x="0" y="113"/>
                    <a:pt x="7" y="143"/>
                    <a:pt x="25" y="157"/>
                  </a:cubicBezTo>
                  <a:cubicBezTo>
                    <a:pt x="24" y="105"/>
                    <a:pt x="38" y="49"/>
                    <a:pt x="85" y="0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" name="Freeform 61"/>
            <p:cNvSpPr>
              <a:spLocks/>
            </p:cNvSpPr>
            <p:nvPr/>
          </p:nvSpPr>
          <p:spPr bwMode="auto">
            <a:xfrm>
              <a:off x="1191" y="2214"/>
              <a:ext cx="79" cy="241"/>
            </a:xfrm>
            <a:custGeom>
              <a:avLst/>
              <a:gdLst>
                <a:gd name="T0" fmla="*/ 49 w 47"/>
                <a:gd name="T1" fmla="*/ 0 h 144"/>
                <a:gd name="T2" fmla="*/ 0 w 47"/>
                <a:gd name="T3" fmla="*/ 208 h 144"/>
                <a:gd name="T4" fmla="*/ 20 w 47"/>
                <a:gd name="T5" fmla="*/ 313 h 144"/>
                <a:gd name="T6" fmla="*/ 71 w 47"/>
                <a:gd name="T7" fmla="*/ 382 h 144"/>
                <a:gd name="T8" fmla="*/ 133 w 47"/>
                <a:gd name="T9" fmla="*/ 403 h 144"/>
                <a:gd name="T10" fmla="*/ 133 w 47"/>
                <a:gd name="T11" fmla="*/ 398 h 144"/>
                <a:gd name="T12" fmla="*/ 91 w 47"/>
                <a:gd name="T13" fmla="*/ 390 h 144"/>
                <a:gd name="T14" fmla="*/ 8 w 47"/>
                <a:gd name="T15" fmla="*/ 228 h 144"/>
                <a:gd name="T16" fmla="*/ 108 w 47"/>
                <a:gd name="T17" fmla="*/ 373 h 144"/>
                <a:gd name="T18" fmla="*/ 128 w 47"/>
                <a:gd name="T19" fmla="*/ 382 h 144"/>
                <a:gd name="T20" fmla="*/ 111 w 47"/>
                <a:gd name="T21" fmla="*/ 216 h 144"/>
                <a:gd name="T22" fmla="*/ 49 w 47"/>
                <a:gd name="T23" fmla="*/ 0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4">
                  <a:moveTo>
                    <a:pt x="17" y="0"/>
                  </a:moveTo>
                  <a:cubicBezTo>
                    <a:pt x="6" y="25"/>
                    <a:pt x="0" y="51"/>
                    <a:pt x="0" y="74"/>
                  </a:cubicBezTo>
                  <a:cubicBezTo>
                    <a:pt x="0" y="88"/>
                    <a:pt x="3" y="101"/>
                    <a:pt x="7" y="112"/>
                  </a:cubicBezTo>
                  <a:cubicBezTo>
                    <a:pt x="11" y="122"/>
                    <a:pt x="17" y="131"/>
                    <a:pt x="25" y="136"/>
                  </a:cubicBezTo>
                  <a:cubicBezTo>
                    <a:pt x="31" y="141"/>
                    <a:pt x="38" y="143"/>
                    <a:pt x="47" y="144"/>
                  </a:cubicBezTo>
                  <a:cubicBezTo>
                    <a:pt x="47" y="143"/>
                    <a:pt x="47" y="143"/>
                    <a:pt x="47" y="142"/>
                  </a:cubicBezTo>
                  <a:cubicBezTo>
                    <a:pt x="41" y="142"/>
                    <a:pt x="36" y="140"/>
                    <a:pt x="32" y="139"/>
                  </a:cubicBezTo>
                  <a:cubicBezTo>
                    <a:pt x="2" y="126"/>
                    <a:pt x="3" y="81"/>
                    <a:pt x="3" y="81"/>
                  </a:cubicBezTo>
                  <a:cubicBezTo>
                    <a:pt x="3" y="81"/>
                    <a:pt x="7" y="120"/>
                    <a:pt x="38" y="133"/>
                  </a:cubicBezTo>
                  <a:cubicBezTo>
                    <a:pt x="40" y="134"/>
                    <a:pt x="43" y="135"/>
                    <a:pt x="45" y="136"/>
                  </a:cubicBezTo>
                  <a:cubicBezTo>
                    <a:pt x="42" y="117"/>
                    <a:pt x="39" y="97"/>
                    <a:pt x="39" y="77"/>
                  </a:cubicBezTo>
                  <a:cubicBezTo>
                    <a:pt x="21" y="63"/>
                    <a:pt x="14" y="33"/>
                    <a:pt x="17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" name="Freeform 62"/>
            <p:cNvSpPr>
              <a:spLocks/>
            </p:cNvSpPr>
            <p:nvPr/>
          </p:nvSpPr>
          <p:spPr bwMode="auto">
            <a:xfrm>
              <a:off x="1184" y="2070"/>
              <a:ext cx="183" cy="392"/>
            </a:xfrm>
            <a:custGeom>
              <a:avLst/>
              <a:gdLst>
                <a:gd name="T0" fmla="*/ 307 w 109"/>
                <a:gd name="T1" fmla="*/ 0 h 234"/>
                <a:gd name="T2" fmla="*/ 92 w 109"/>
                <a:gd name="T3" fmla="*/ 159 h 234"/>
                <a:gd name="T4" fmla="*/ 0 w 109"/>
                <a:gd name="T5" fmla="*/ 449 h 234"/>
                <a:gd name="T6" fmla="*/ 20 w 109"/>
                <a:gd name="T7" fmla="*/ 558 h 234"/>
                <a:gd name="T8" fmla="*/ 74 w 109"/>
                <a:gd name="T9" fmla="*/ 635 h 234"/>
                <a:gd name="T10" fmla="*/ 146 w 109"/>
                <a:gd name="T11" fmla="*/ 657 h 234"/>
                <a:gd name="T12" fmla="*/ 144 w 109"/>
                <a:gd name="T13" fmla="*/ 645 h 234"/>
                <a:gd name="T14" fmla="*/ 82 w 109"/>
                <a:gd name="T15" fmla="*/ 623 h 234"/>
                <a:gd name="T16" fmla="*/ 30 w 109"/>
                <a:gd name="T17" fmla="*/ 556 h 234"/>
                <a:gd name="T18" fmla="*/ 12 w 109"/>
                <a:gd name="T19" fmla="*/ 449 h 234"/>
                <a:gd name="T20" fmla="*/ 59 w 109"/>
                <a:gd name="T21" fmla="*/ 241 h 234"/>
                <a:gd name="T22" fmla="*/ 101 w 109"/>
                <a:gd name="T23" fmla="*/ 166 h 234"/>
                <a:gd name="T24" fmla="*/ 290 w 109"/>
                <a:gd name="T25" fmla="*/ 17 h 234"/>
                <a:gd name="T26" fmla="*/ 307 w 109"/>
                <a:gd name="T27" fmla="*/ 0 h 2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234">
                  <a:moveTo>
                    <a:pt x="109" y="0"/>
                  </a:moveTo>
                  <a:cubicBezTo>
                    <a:pt x="82" y="7"/>
                    <a:pt x="54" y="26"/>
                    <a:pt x="33" y="57"/>
                  </a:cubicBezTo>
                  <a:cubicBezTo>
                    <a:pt x="11" y="89"/>
                    <a:pt x="0" y="127"/>
                    <a:pt x="0" y="160"/>
                  </a:cubicBezTo>
                  <a:cubicBezTo>
                    <a:pt x="0" y="174"/>
                    <a:pt x="3" y="188"/>
                    <a:pt x="7" y="199"/>
                  </a:cubicBezTo>
                  <a:cubicBezTo>
                    <a:pt x="11" y="210"/>
                    <a:pt x="18" y="220"/>
                    <a:pt x="26" y="226"/>
                  </a:cubicBezTo>
                  <a:cubicBezTo>
                    <a:pt x="33" y="231"/>
                    <a:pt x="42" y="233"/>
                    <a:pt x="52" y="234"/>
                  </a:cubicBezTo>
                  <a:cubicBezTo>
                    <a:pt x="52" y="233"/>
                    <a:pt x="51" y="231"/>
                    <a:pt x="51" y="230"/>
                  </a:cubicBezTo>
                  <a:cubicBezTo>
                    <a:pt x="42" y="229"/>
                    <a:pt x="35" y="227"/>
                    <a:pt x="29" y="222"/>
                  </a:cubicBezTo>
                  <a:cubicBezTo>
                    <a:pt x="21" y="217"/>
                    <a:pt x="15" y="208"/>
                    <a:pt x="11" y="198"/>
                  </a:cubicBezTo>
                  <a:cubicBezTo>
                    <a:pt x="7" y="187"/>
                    <a:pt x="4" y="174"/>
                    <a:pt x="4" y="160"/>
                  </a:cubicBezTo>
                  <a:cubicBezTo>
                    <a:pt x="4" y="137"/>
                    <a:pt x="10" y="111"/>
                    <a:pt x="21" y="86"/>
                  </a:cubicBezTo>
                  <a:cubicBezTo>
                    <a:pt x="25" y="77"/>
                    <a:pt x="30" y="68"/>
                    <a:pt x="36" y="59"/>
                  </a:cubicBezTo>
                  <a:cubicBezTo>
                    <a:pt x="55" y="32"/>
                    <a:pt x="79" y="14"/>
                    <a:pt x="103" y="6"/>
                  </a:cubicBezTo>
                  <a:cubicBezTo>
                    <a:pt x="105" y="4"/>
                    <a:pt x="107" y="2"/>
                    <a:pt x="109" y="0"/>
                  </a:cubicBezTo>
                </a:path>
              </a:pathLst>
            </a:custGeom>
            <a:solidFill>
              <a:srgbClr val="67616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" name="Freeform 63"/>
            <p:cNvSpPr>
              <a:spLocks/>
            </p:cNvSpPr>
            <p:nvPr/>
          </p:nvSpPr>
          <p:spPr bwMode="auto">
            <a:xfrm>
              <a:off x="1194" y="2350"/>
              <a:ext cx="76" cy="102"/>
            </a:xfrm>
            <a:custGeom>
              <a:avLst/>
              <a:gdLst>
                <a:gd name="T0" fmla="*/ 3 w 45"/>
                <a:gd name="T1" fmla="*/ 0 h 61"/>
                <a:gd name="T2" fmla="*/ 86 w 45"/>
                <a:gd name="T3" fmla="*/ 162 h 61"/>
                <a:gd name="T4" fmla="*/ 128 w 45"/>
                <a:gd name="T5" fmla="*/ 171 h 61"/>
                <a:gd name="T6" fmla="*/ 123 w 45"/>
                <a:gd name="T7" fmla="*/ 154 h 61"/>
                <a:gd name="T8" fmla="*/ 103 w 45"/>
                <a:gd name="T9" fmla="*/ 145 h 61"/>
                <a:gd name="T10" fmla="*/ 3 w 45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1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34" y="59"/>
                    <a:pt x="39" y="61"/>
                    <a:pt x="45" y="61"/>
                  </a:cubicBezTo>
                  <a:cubicBezTo>
                    <a:pt x="44" y="59"/>
                    <a:pt x="44" y="57"/>
                    <a:pt x="43" y="55"/>
                  </a:cubicBezTo>
                  <a:cubicBezTo>
                    <a:pt x="41" y="54"/>
                    <a:pt x="38" y="53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" name="Freeform 64"/>
            <p:cNvSpPr>
              <a:spLocks/>
            </p:cNvSpPr>
            <p:nvPr/>
          </p:nvSpPr>
          <p:spPr bwMode="auto">
            <a:xfrm>
              <a:off x="1606" y="2085"/>
              <a:ext cx="216" cy="563"/>
            </a:xfrm>
            <a:custGeom>
              <a:avLst/>
              <a:gdLst>
                <a:gd name="T0" fmla="*/ 263 w 129"/>
                <a:gd name="T1" fmla="*/ 0 h 336"/>
                <a:gd name="T2" fmla="*/ 295 w 129"/>
                <a:gd name="T3" fmla="*/ 3 h 336"/>
                <a:gd name="T4" fmla="*/ 296 w 129"/>
                <a:gd name="T5" fmla="*/ 82 h 336"/>
                <a:gd name="T6" fmla="*/ 308 w 129"/>
                <a:gd name="T7" fmla="*/ 179 h 336"/>
                <a:gd name="T8" fmla="*/ 350 w 129"/>
                <a:gd name="T9" fmla="*/ 303 h 336"/>
                <a:gd name="T10" fmla="*/ 358 w 129"/>
                <a:gd name="T11" fmla="*/ 437 h 336"/>
                <a:gd name="T12" fmla="*/ 358 w 129"/>
                <a:gd name="T13" fmla="*/ 508 h 336"/>
                <a:gd name="T14" fmla="*/ 333 w 129"/>
                <a:gd name="T15" fmla="*/ 565 h 336"/>
                <a:gd name="T16" fmla="*/ 296 w 129"/>
                <a:gd name="T17" fmla="*/ 679 h 336"/>
                <a:gd name="T18" fmla="*/ 275 w 129"/>
                <a:gd name="T19" fmla="*/ 783 h 336"/>
                <a:gd name="T20" fmla="*/ 213 w 129"/>
                <a:gd name="T21" fmla="*/ 831 h 336"/>
                <a:gd name="T22" fmla="*/ 0 w 129"/>
                <a:gd name="T23" fmla="*/ 943 h 336"/>
                <a:gd name="T24" fmla="*/ 45 w 129"/>
                <a:gd name="T25" fmla="*/ 915 h 336"/>
                <a:gd name="T26" fmla="*/ 117 w 129"/>
                <a:gd name="T27" fmla="*/ 878 h 336"/>
                <a:gd name="T28" fmla="*/ 208 w 129"/>
                <a:gd name="T29" fmla="*/ 806 h 336"/>
                <a:gd name="T30" fmla="*/ 306 w 129"/>
                <a:gd name="T31" fmla="*/ 593 h 336"/>
                <a:gd name="T32" fmla="*/ 348 w 129"/>
                <a:gd name="T33" fmla="*/ 345 h 336"/>
                <a:gd name="T34" fmla="*/ 315 w 129"/>
                <a:gd name="T35" fmla="*/ 236 h 336"/>
                <a:gd name="T36" fmla="*/ 291 w 129"/>
                <a:gd name="T37" fmla="*/ 134 h 336"/>
                <a:gd name="T38" fmla="*/ 283 w 129"/>
                <a:gd name="T39" fmla="*/ 3 h 3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9" h="336">
                  <a:moveTo>
                    <a:pt x="94" y="0"/>
                  </a:moveTo>
                  <a:cubicBezTo>
                    <a:pt x="98" y="0"/>
                    <a:pt x="101" y="0"/>
                    <a:pt x="105" y="1"/>
                  </a:cubicBezTo>
                  <a:cubicBezTo>
                    <a:pt x="109" y="10"/>
                    <a:pt x="106" y="21"/>
                    <a:pt x="106" y="29"/>
                  </a:cubicBezTo>
                  <a:cubicBezTo>
                    <a:pt x="107" y="41"/>
                    <a:pt x="107" y="53"/>
                    <a:pt x="110" y="64"/>
                  </a:cubicBezTo>
                  <a:cubicBezTo>
                    <a:pt x="114" y="79"/>
                    <a:pt x="121" y="93"/>
                    <a:pt x="125" y="108"/>
                  </a:cubicBezTo>
                  <a:cubicBezTo>
                    <a:pt x="129" y="123"/>
                    <a:pt x="128" y="140"/>
                    <a:pt x="128" y="156"/>
                  </a:cubicBezTo>
                  <a:cubicBezTo>
                    <a:pt x="128" y="164"/>
                    <a:pt x="129" y="174"/>
                    <a:pt x="128" y="181"/>
                  </a:cubicBezTo>
                  <a:cubicBezTo>
                    <a:pt x="126" y="189"/>
                    <a:pt x="121" y="194"/>
                    <a:pt x="119" y="201"/>
                  </a:cubicBezTo>
                  <a:cubicBezTo>
                    <a:pt x="114" y="215"/>
                    <a:pt x="109" y="229"/>
                    <a:pt x="106" y="242"/>
                  </a:cubicBezTo>
                  <a:cubicBezTo>
                    <a:pt x="103" y="255"/>
                    <a:pt x="102" y="267"/>
                    <a:pt x="98" y="279"/>
                  </a:cubicBezTo>
                  <a:cubicBezTo>
                    <a:pt x="95" y="292"/>
                    <a:pt x="88" y="292"/>
                    <a:pt x="76" y="296"/>
                  </a:cubicBezTo>
                  <a:cubicBezTo>
                    <a:pt x="50" y="307"/>
                    <a:pt x="29" y="336"/>
                    <a:pt x="0" y="336"/>
                  </a:cubicBezTo>
                  <a:cubicBezTo>
                    <a:pt x="0" y="330"/>
                    <a:pt x="10" y="328"/>
                    <a:pt x="16" y="326"/>
                  </a:cubicBezTo>
                  <a:cubicBezTo>
                    <a:pt x="26" y="323"/>
                    <a:pt x="34" y="320"/>
                    <a:pt x="42" y="313"/>
                  </a:cubicBezTo>
                  <a:cubicBezTo>
                    <a:pt x="53" y="304"/>
                    <a:pt x="63" y="295"/>
                    <a:pt x="74" y="287"/>
                  </a:cubicBezTo>
                  <a:cubicBezTo>
                    <a:pt x="97" y="270"/>
                    <a:pt x="102" y="238"/>
                    <a:pt x="109" y="211"/>
                  </a:cubicBezTo>
                  <a:cubicBezTo>
                    <a:pt x="115" y="183"/>
                    <a:pt x="125" y="152"/>
                    <a:pt x="124" y="123"/>
                  </a:cubicBezTo>
                  <a:cubicBezTo>
                    <a:pt x="124" y="110"/>
                    <a:pt x="116" y="97"/>
                    <a:pt x="112" y="84"/>
                  </a:cubicBezTo>
                  <a:cubicBezTo>
                    <a:pt x="109" y="72"/>
                    <a:pt x="107" y="60"/>
                    <a:pt x="104" y="48"/>
                  </a:cubicBezTo>
                  <a:cubicBezTo>
                    <a:pt x="101" y="32"/>
                    <a:pt x="101" y="17"/>
                    <a:pt x="101" y="1"/>
                  </a:cubicBezTo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324" name="Rectangle 323"/>
          <p:cNvSpPr/>
          <p:nvPr/>
        </p:nvSpPr>
        <p:spPr>
          <a:xfrm>
            <a:off x="6491102" y="368534"/>
            <a:ext cx="639897" cy="369322"/>
          </a:xfrm>
          <a:prstGeom prst="rect">
            <a:avLst/>
          </a:prstGeom>
        </p:spPr>
        <p:txBody>
          <a:bodyPr wrap="none" lIns="91429" tIns="45715" rIns="91429" bIns="45715">
            <a:spAutoFit/>
          </a:bodyPr>
          <a:lstStyle/>
          <a:p>
            <a:pPr algn="ctr" defTabSz="452326">
              <a:defRPr/>
            </a:pPr>
            <a:r>
              <a:rPr lang="en-US" b="1" dirty="0">
                <a:solidFill>
                  <a:prstClr val="black"/>
                </a:solidFill>
              </a:rPr>
              <a:t>Sang</a:t>
            </a:r>
          </a:p>
        </p:txBody>
      </p:sp>
      <p:grpSp>
        <p:nvGrpSpPr>
          <p:cNvPr id="332" name="Group 790"/>
          <p:cNvGrpSpPr>
            <a:grpSpLocks/>
          </p:cNvGrpSpPr>
          <p:nvPr/>
        </p:nvGrpSpPr>
        <p:grpSpPr bwMode="auto">
          <a:xfrm>
            <a:off x="6401331" y="1017836"/>
            <a:ext cx="538939" cy="427946"/>
            <a:chOff x="763" y="2751"/>
            <a:chExt cx="1397" cy="1371"/>
          </a:xfrm>
        </p:grpSpPr>
        <p:sp>
          <p:nvSpPr>
            <p:cNvPr id="333" name="Freeform 791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4" name="Freeform 792"/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2602 w 166"/>
                <a:gd name="T1" fmla="*/ 239 h 217"/>
                <a:gd name="T2" fmla="*/ 1459 w 166"/>
                <a:gd name="T3" fmla="*/ 27 h 217"/>
                <a:gd name="T4" fmla="*/ 2342 w 166"/>
                <a:gd name="T5" fmla="*/ 239 h 217"/>
                <a:gd name="T6" fmla="*/ 2684 w 166"/>
                <a:gd name="T7" fmla="*/ 4910 h 217"/>
                <a:gd name="T8" fmla="*/ 0 w 166"/>
                <a:gd name="T9" fmla="*/ 6389 h 217"/>
                <a:gd name="T10" fmla="*/ 2944 w 166"/>
                <a:gd name="T11" fmla="*/ 4910 h 217"/>
                <a:gd name="T12" fmla="*/ 2602 w 166"/>
                <a:gd name="T13" fmla="*/ 23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5" name="Freeform 793"/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755 w 155"/>
                <a:gd name="T1" fmla="*/ 5264 h 217"/>
                <a:gd name="T2" fmla="*/ 393 w 155"/>
                <a:gd name="T3" fmla="*/ 2898 h 217"/>
                <a:gd name="T4" fmla="*/ 1980 w 155"/>
                <a:gd name="T5" fmla="*/ 973 h 217"/>
                <a:gd name="T6" fmla="*/ 4037 w 155"/>
                <a:gd name="T7" fmla="*/ 0 h 217"/>
                <a:gd name="T8" fmla="*/ 1720 w 155"/>
                <a:gd name="T9" fmla="*/ 973 h 217"/>
                <a:gd name="T10" fmla="*/ 158 w 155"/>
                <a:gd name="T11" fmla="*/ 2898 h 217"/>
                <a:gd name="T12" fmla="*/ 521 w 155"/>
                <a:gd name="T13" fmla="*/ 5264 h 217"/>
                <a:gd name="T14" fmla="*/ 2863 w 155"/>
                <a:gd name="T15" fmla="*/ 6330 h 217"/>
                <a:gd name="T16" fmla="*/ 755 w 155"/>
                <a:gd name="T17" fmla="*/ 526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6" name="Freeform 794"/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2575 w 161"/>
                <a:gd name="T1" fmla="*/ 0 h 139"/>
                <a:gd name="T2" fmla="*/ 2417 w 161"/>
                <a:gd name="T3" fmla="*/ 3165 h 139"/>
                <a:gd name="T4" fmla="*/ 51 w 161"/>
                <a:gd name="T5" fmla="*/ 2099 h 139"/>
                <a:gd name="T6" fmla="*/ 2575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7" name="Freeform 795"/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3046 w 146"/>
                <a:gd name="T1" fmla="*/ 0 h 118"/>
                <a:gd name="T2" fmla="*/ 1903 w 146"/>
                <a:gd name="T3" fmla="*/ 2633 h 118"/>
                <a:gd name="T4" fmla="*/ 0 w 146"/>
                <a:gd name="T5" fmla="*/ 2693 h 118"/>
                <a:gd name="T6" fmla="*/ 2107 w 146"/>
                <a:gd name="T7" fmla="*/ 2873 h 118"/>
                <a:gd name="T8" fmla="*/ 3046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8" name="Freeform 796"/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1746 w 67"/>
                <a:gd name="T1" fmla="*/ 0 h 49"/>
                <a:gd name="T2" fmla="*/ 0 w 67"/>
                <a:gd name="T3" fmla="*/ 1455 h 49"/>
                <a:gd name="T4" fmla="*/ 1746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9" name="Freeform 797"/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2402 h 83"/>
                <a:gd name="T2" fmla="*/ 2468 w 100"/>
                <a:gd name="T3" fmla="*/ 0 h 83"/>
                <a:gd name="T4" fmla="*/ 0 w 100"/>
                <a:gd name="T5" fmla="*/ 24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0" name="Freeform 798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1" name="Freeform 799"/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2551 w 148"/>
                <a:gd name="T1" fmla="*/ 0 h 126"/>
                <a:gd name="T2" fmla="*/ 3668 w 148"/>
                <a:gd name="T3" fmla="*/ 946 h 126"/>
                <a:gd name="T4" fmla="*/ 2393 w 148"/>
                <a:gd name="T5" fmla="*/ 3131 h 126"/>
                <a:gd name="T6" fmla="*/ 546 w 148"/>
                <a:gd name="T7" fmla="*/ 3251 h 126"/>
                <a:gd name="T8" fmla="*/ 26 w 148"/>
                <a:gd name="T9" fmla="*/ 2098 h 126"/>
                <a:gd name="T10" fmla="*/ 26 w 148"/>
                <a:gd name="T11" fmla="*/ 2098 h 126"/>
                <a:gd name="T12" fmla="*/ 520 w 148"/>
                <a:gd name="T13" fmla="*/ 3278 h 126"/>
                <a:gd name="T14" fmla="*/ 2418 w 148"/>
                <a:gd name="T15" fmla="*/ 3191 h 126"/>
                <a:gd name="T16" fmla="*/ 3719 w 148"/>
                <a:gd name="T17" fmla="*/ 919 h 126"/>
                <a:gd name="T18" fmla="*/ 2551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342" name="Group 790"/>
          <p:cNvGrpSpPr>
            <a:grpSpLocks/>
          </p:cNvGrpSpPr>
          <p:nvPr/>
        </p:nvGrpSpPr>
        <p:grpSpPr bwMode="auto">
          <a:xfrm>
            <a:off x="6553731" y="1170236"/>
            <a:ext cx="538939" cy="427946"/>
            <a:chOff x="763" y="2751"/>
            <a:chExt cx="1397" cy="1371"/>
          </a:xfrm>
        </p:grpSpPr>
        <p:sp>
          <p:nvSpPr>
            <p:cNvPr id="343" name="Freeform 791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4" name="Freeform 792"/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2602 w 166"/>
                <a:gd name="T1" fmla="*/ 239 h 217"/>
                <a:gd name="T2" fmla="*/ 1459 w 166"/>
                <a:gd name="T3" fmla="*/ 27 h 217"/>
                <a:gd name="T4" fmla="*/ 2342 w 166"/>
                <a:gd name="T5" fmla="*/ 239 h 217"/>
                <a:gd name="T6" fmla="*/ 2684 w 166"/>
                <a:gd name="T7" fmla="*/ 4910 h 217"/>
                <a:gd name="T8" fmla="*/ 0 w 166"/>
                <a:gd name="T9" fmla="*/ 6389 h 217"/>
                <a:gd name="T10" fmla="*/ 2944 w 166"/>
                <a:gd name="T11" fmla="*/ 4910 h 217"/>
                <a:gd name="T12" fmla="*/ 2602 w 166"/>
                <a:gd name="T13" fmla="*/ 23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5" name="Freeform 793"/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755 w 155"/>
                <a:gd name="T1" fmla="*/ 5264 h 217"/>
                <a:gd name="T2" fmla="*/ 393 w 155"/>
                <a:gd name="T3" fmla="*/ 2898 h 217"/>
                <a:gd name="T4" fmla="*/ 1980 w 155"/>
                <a:gd name="T5" fmla="*/ 973 h 217"/>
                <a:gd name="T6" fmla="*/ 4037 w 155"/>
                <a:gd name="T7" fmla="*/ 0 h 217"/>
                <a:gd name="T8" fmla="*/ 1720 w 155"/>
                <a:gd name="T9" fmla="*/ 973 h 217"/>
                <a:gd name="T10" fmla="*/ 158 w 155"/>
                <a:gd name="T11" fmla="*/ 2898 h 217"/>
                <a:gd name="T12" fmla="*/ 521 w 155"/>
                <a:gd name="T13" fmla="*/ 5264 h 217"/>
                <a:gd name="T14" fmla="*/ 2863 w 155"/>
                <a:gd name="T15" fmla="*/ 6330 h 217"/>
                <a:gd name="T16" fmla="*/ 755 w 155"/>
                <a:gd name="T17" fmla="*/ 526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6" name="Freeform 794"/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2575 w 161"/>
                <a:gd name="T1" fmla="*/ 0 h 139"/>
                <a:gd name="T2" fmla="*/ 2417 w 161"/>
                <a:gd name="T3" fmla="*/ 3165 h 139"/>
                <a:gd name="T4" fmla="*/ 51 w 161"/>
                <a:gd name="T5" fmla="*/ 2099 h 139"/>
                <a:gd name="T6" fmla="*/ 2575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7" name="Freeform 795"/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3046 w 146"/>
                <a:gd name="T1" fmla="*/ 0 h 118"/>
                <a:gd name="T2" fmla="*/ 1903 w 146"/>
                <a:gd name="T3" fmla="*/ 2633 h 118"/>
                <a:gd name="T4" fmla="*/ 0 w 146"/>
                <a:gd name="T5" fmla="*/ 2693 h 118"/>
                <a:gd name="T6" fmla="*/ 2107 w 146"/>
                <a:gd name="T7" fmla="*/ 2873 h 118"/>
                <a:gd name="T8" fmla="*/ 3046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8" name="Freeform 796"/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1746 w 67"/>
                <a:gd name="T1" fmla="*/ 0 h 49"/>
                <a:gd name="T2" fmla="*/ 0 w 67"/>
                <a:gd name="T3" fmla="*/ 1455 h 49"/>
                <a:gd name="T4" fmla="*/ 1746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9" name="Freeform 797"/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2402 h 83"/>
                <a:gd name="T2" fmla="*/ 2468 w 100"/>
                <a:gd name="T3" fmla="*/ 0 h 83"/>
                <a:gd name="T4" fmla="*/ 0 w 100"/>
                <a:gd name="T5" fmla="*/ 24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0" name="Freeform 798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1" name="Freeform 799"/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2551 w 148"/>
                <a:gd name="T1" fmla="*/ 0 h 126"/>
                <a:gd name="T2" fmla="*/ 3668 w 148"/>
                <a:gd name="T3" fmla="*/ 946 h 126"/>
                <a:gd name="T4" fmla="*/ 2393 w 148"/>
                <a:gd name="T5" fmla="*/ 3131 h 126"/>
                <a:gd name="T6" fmla="*/ 546 w 148"/>
                <a:gd name="T7" fmla="*/ 3251 h 126"/>
                <a:gd name="T8" fmla="*/ 26 w 148"/>
                <a:gd name="T9" fmla="*/ 2098 h 126"/>
                <a:gd name="T10" fmla="*/ 26 w 148"/>
                <a:gd name="T11" fmla="*/ 2098 h 126"/>
                <a:gd name="T12" fmla="*/ 520 w 148"/>
                <a:gd name="T13" fmla="*/ 3278 h 126"/>
                <a:gd name="T14" fmla="*/ 2418 w 148"/>
                <a:gd name="T15" fmla="*/ 3191 h 126"/>
                <a:gd name="T16" fmla="*/ 3719 w 148"/>
                <a:gd name="T17" fmla="*/ 919 h 126"/>
                <a:gd name="T18" fmla="*/ 2551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352" name="Group 790"/>
          <p:cNvGrpSpPr>
            <a:grpSpLocks/>
          </p:cNvGrpSpPr>
          <p:nvPr/>
        </p:nvGrpSpPr>
        <p:grpSpPr bwMode="auto">
          <a:xfrm>
            <a:off x="6523238" y="857782"/>
            <a:ext cx="538939" cy="427946"/>
            <a:chOff x="763" y="2751"/>
            <a:chExt cx="1397" cy="1371"/>
          </a:xfrm>
        </p:grpSpPr>
        <p:sp>
          <p:nvSpPr>
            <p:cNvPr id="353" name="Freeform 791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4" name="Freeform 792"/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2602 w 166"/>
                <a:gd name="T1" fmla="*/ 239 h 217"/>
                <a:gd name="T2" fmla="*/ 1459 w 166"/>
                <a:gd name="T3" fmla="*/ 27 h 217"/>
                <a:gd name="T4" fmla="*/ 2342 w 166"/>
                <a:gd name="T5" fmla="*/ 239 h 217"/>
                <a:gd name="T6" fmla="*/ 2684 w 166"/>
                <a:gd name="T7" fmla="*/ 4910 h 217"/>
                <a:gd name="T8" fmla="*/ 0 w 166"/>
                <a:gd name="T9" fmla="*/ 6389 h 217"/>
                <a:gd name="T10" fmla="*/ 2944 w 166"/>
                <a:gd name="T11" fmla="*/ 4910 h 217"/>
                <a:gd name="T12" fmla="*/ 2602 w 166"/>
                <a:gd name="T13" fmla="*/ 23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5" name="Freeform 793"/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755 w 155"/>
                <a:gd name="T1" fmla="*/ 5264 h 217"/>
                <a:gd name="T2" fmla="*/ 393 w 155"/>
                <a:gd name="T3" fmla="*/ 2898 h 217"/>
                <a:gd name="T4" fmla="*/ 1980 w 155"/>
                <a:gd name="T5" fmla="*/ 973 h 217"/>
                <a:gd name="T6" fmla="*/ 4037 w 155"/>
                <a:gd name="T7" fmla="*/ 0 h 217"/>
                <a:gd name="T8" fmla="*/ 1720 w 155"/>
                <a:gd name="T9" fmla="*/ 973 h 217"/>
                <a:gd name="T10" fmla="*/ 158 w 155"/>
                <a:gd name="T11" fmla="*/ 2898 h 217"/>
                <a:gd name="T12" fmla="*/ 521 w 155"/>
                <a:gd name="T13" fmla="*/ 5264 h 217"/>
                <a:gd name="T14" fmla="*/ 2863 w 155"/>
                <a:gd name="T15" fmla="*/ 6330 h 217"/>
                <a:gd name="T16" fmla="*/ 755 w 155"/>
                <a:gd name="T17" fmla="*/ 526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6" name="Freeform 794"/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2575 w 161"/>
                <a:gd name="T1" fmla="*/ 0 h 139"/>
                <a:gd name="T2" fmla="*/ 2417 w 161"/>
                <a:gd name="T3" fmla="*/ 3165 h 139"/>
                <a:gd name="T4" fmla="*/ 51 w 161"/>
                <a:gd name="T5" fmla="*/ 2099 h 139"/>
                <a:gd name="T6" fmla="*/ 2575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7" name="Freeform 795"/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3046 w 146"/>
                <a:gd name="T1" fmla="*/ 0 h 118"/>
                <a:gd name="T2" fmla="*/ 1903 w 146"/>
                <a:gd name="T3" fmla="*/ 2633 h 118"/>
                <a:gd name="T4" fmla="*/ 0 w 146"/>
                <a:gd name="T5" fmla="*/ 2693 h 118"/>
                <a:gd name="T6" fmla="*/ 2107 w 146"/>
                <a:gd name="T7" fmla="*/ 2873 h 118"/>
                <a:gd name="T8" fmla="*/ 3046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8" name="Freeform 796"/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1746 w 67"/>
                <a:gd name="T1" fmla="*/ 0 h 49"/>
                <a:gd name="T2" fmla="*/ 0 w 67"/>
                <a:gd name="T3" fmla="*/ 1455 h 49"/>
                <a:gd name="T4" fmla="*/ 1746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9" name="Freeform 797"/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2402 h 83"/>
                <a:gd name="T2" fmla="*/ 2468 w 100"/>
                <a:gd name="T3" fmla="*/ 0 h 83"/>
                <a:gd name="T4" fmla="*/ 0 w 100"/>
                <a:gd name="T5" fmla="*/ 24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0" name="Freeform 798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1" name="Freeform 799"/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2551 w 148"/>
                <a:gd name="T1" fmla="*/ 0 h 126"/>
                <a:gd name="T2" fmla="*/ 3668 w 148"/>
                <a:gd name="T3" fmla="*/ 946 h 126"/>
                <a:gd name="T4" fmla="*/ 2393 w 148"/>
                <a:gd name="T5" fmla="*/ 3131 h 126"/>
                <a:gd name="T6" fmla="*/ 546 w 148"/>
                <a:gd name="T7" fmla="*/ 3251 h 126"/>
                <a:gd name="T8" fmla="*/ 26 w 148"/>
                <a:gd name="T9" fmla="*/ 2098 h 126"/>
                <a:gd name="T10" fmla="*/ 26 w 148"/>
                <a:gd name="T11" fmla="*/ 2098 h 126"/>
                <a:gd name="T12" fmla="*/ 520 w 148"/>
                <a:gd name="T13" fmla="*/ 3278 h 126"/>
                <a:gd name="T14" fmla="*/ 2418 w 148"/>
                <a:gd name="T15" fmla="*/ 3191 h 126"/>
                <a:gd name="T16" fmla="*/ 3719 w 148"/>
                <a:gd name="T17" fmla="*/ 919 h 126"/>
                <a:gd name="T18" fmla="*/ 2551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363" name="Group 378"/>
          <p:cNvGrpSpPr>
            <a:grpSpLocks/>
          </p:cNvGrpSpPr>
          <p:nvPr/>
        </p:nvGrpSpPr>
        <p:grpSpPr bwMode="auto">
          <a:xfrm>
            <a:off x="6323380" y="3777812"/>
            <a:ext cx="708766" cy="657132"/>
            <a:chOff x="2005" y="2960"/>
            <a:chExt cx="1210" cy="1224"/>
          </a:xfrm>
        </p:grpSpPr>
        <p:sp>
          <p:nvSpPr>
            <p:cNvPr id="364" name="Freeform 379"/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1348 w 316"/>
                <a:gd name="T1" fmla="*/ 384 h 300"/>
                <a:gd name="T2" fmla="*/ 280 w 316"/>
                <a:gd name="T3" fmla="*/ 1330 h 300"/>
                <a:gd name="T4" fmla="*/ 383 w 316"/>
                <a:gd name="T5" fmla="*/ 3578 h 300"/>
                <a:gd name="T6" fmla="*/ 1497 w 316"/>
                <a:gd name="T7" fmla="*/ 4676 h 300"/>
                <a:gd name="T8" fmla="*/ 3255 w 316"/>
                <a:gd name="T9" fmla="*/ 4912 h 300"/>
                <a:gd name="T10" fmla="*/ 4354 w 316"/>
                <a:gd name="T11" fmla="*/ 3297 h 300"/>
                <a:gd name="T12" fmla="*/ 4135 w 316"/>
                <a:gd name="T13" fmla="*/ 967 h 300"/>
                <a:gd name="T14" fmla="*/ 2359 w 316"/>
                <a:gd name="T15" fmla="*/ 98 h 300"/>
                <a:gd name="T16" fmla="*/ 1348 w 316"/>
                <a:gd name="T17" fmla="*/ 384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5" name="Freeform 380"/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529 w 241"/>
                <a:gd name="T1" fmla="*/ 3417 h 242"/>
                <a:gd name="T2" fmla="*/ 440 w 241"/>
                <a:gd name="T3" fmla="*/ 1368 h 242"/>
                <a:gd name="T4" fmla="*/ 1409 w 241"/>
                <a:gd name="T5" fmla="*/ 518 h 242"/>
                <a:gd name="T6" fmla="*/ 2332 w 241"/>
                <a:gd name="T7" fmla="*/ 233 h 242"/>
                <a:gd name="T8" fmla="*/ 3535 w 241"/>
                <a:gd name="T9" fmla="*/ 616 h 242"/>
                <a:gd name="T10" fmla="*/ 2156 w 241"/>
                <a:gd name="T11" fmla="*/ 82 h 242"/>
                <a:gd name="T12" fmla="*/ 1233 w 241"/>
                <a:gd name="T13" fmla="*/ 351 h 242"/>
                <a:gd name="T14" fmla="*/ 264 w 241"/>
                <a:gd name="T15" fmla="*/ 1200 h 242"/>
                <a:gd name="T16" fmla="*/ 352 w 241"/>
                <a:gd name="T17" fmla="*/ 3250 h 242"/>
                <a:gd name="T18" fmla="*/ 969 w 241"/>
                <a:gd name="T19" fmla="*/ 4034 h 242"/>
                <a:gd name="T20" fmla="*/ 529 w 241"/>
                <a:gd name="T21" fmla="*/ 3417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6" name="Freeform 381"/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3020 w 238"/>
                <a:gd name="T1" fmla="*/ 416 h 249"/>
                <a:gd name="T2" fmla="*/ 2607 w 238"/>
                <a:gd name="T3" fmla="*/ 0 h 249"/>
                <a:gd name="T4" fmla="*/ 2844 w 238"/>
                <a:gd name="T5" fmla="*/ 249 h 249"/>
                <a:gd name="T6" fmla="*/ 3047 w 238"/>
                <a:gd name="T7" fmla="*/ 2416 h 249"/>
                <a:gd name="T8" fmla="*/ 2036 w 238"/>
                <a:gd name="T9" fmla="*/ 3897 h 249"/>
                <a:gd name="T10" fmla="*/ 410 w 238"/>
                <a:gd name="T11" fmla="*/ 3680 h 249"/>
                <a:gd name="T12" fmla="*/ 0 w 238"/>
                <a:gd name="T13" fmla="*/ 3464 h 249"/>
                <a:gd name="T14" fmla="*/ 586 w 238"/>
                <a:gd name="T15" fmla="*/ 3848 h 249"/>
                <a:gd name="T16" fmla="*/ 2212 w 238"/>
                <a:gd name="T17" fmla="*/ 4064 h 249"/>
                <a:gd name="T18" fmla="*/ 3238 w 238"/>
                <a:gd name="T19" fmla="*/ 2579 h 249"/>
                <a:gd name="T20" fmla="*/ 3020 w 238"/>
                <a:gd name="T21" fmla="*/ 416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7" name="Freeform 382"/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777 w 224"/>
                <a:gd name="T1" fmla="*/ 633 h 233"/>
                <a:gd name="T2" fmla="*/ 191 w 224"/>
                <a:gd name="T3" fmla="*/ 1001 h 233"/>
                <a:gd name="T4" fmla="*/ 394 w 224"/>
                <a:gd name="T5" fmla="*/ 2002 h 233"/>
                <a:gd name="T6" fmla="*/ 1052 w 224"/>
                <a:gd name="T7" fmla="*/ 2035 h 233"/>
                <a:gd name="T8" fmla="*/ 1217 w 224"/>
                <a:gd name="T9" fmla="*/ 1320 h 233"/>
                <a:gd name="T10" fmla="*/ 1331 w 224"/>
                <a:gd name="T11" fmla="*/ 968 h 233"/>
                <a:gd name="T12" fmla="*/ 1668 w 224"/>
                <a:gd name="T13" fmla="*/ 1017 h 233"/>
                <a:gd name="T14" fmla="*/ 1756 w 224"/>
                <a:gd name="T15" fmla="*/ 1434 h 233"/>
                <a:gd name="T16" fmla="*/ 2139 w 224"/>
                <a:gd name="T17" fmla="*/ 1385 h 233"/>
                <a:gd name="T18" fmla="*/ 2227 w 224"/>
                <a:gd name="T19" fmla="*/ 985 h 233"/>
                <a:gd name="T20" fmla="*/ 2590 w 224"/>
                <a:gd name="T21" fmla="*/ 1169 h 233"/>
                <a:gd name="T22" fmla="*/ 2563 w 224"/>
                <a:gd name="T23" fmla="*/ 1602 h 233"/>
                <a:gd name="T24" fmla="*/ 2165 w 224"/>
                <a:gd name="T25" fmla="*/ 1802 h 233"/>
                <a:gd name="T26" fmla="*/ 2399 w 224"/>
                <a:gd name="T27" fmla="*/ 2370 h 233"/>
                <a:gd name="T28" fmla="*/ 2663 w 224"/>
                <a:gd name="T29" fmla="*/ 2121 h 233"/>
                <a:gd name="T30" fmla="*/ 2885 w 224"/>
                <a:gd name="T31" fmla="*/ 2121 h 233"/>
                <a:gd name="T32" fmla="*/ 2984 w 224"/>
                <a:gd name="T33" fmla="*/ 2672 h 233"/>
                <a:gd name="T34" fmla="*/ 2648 w 224"/>
                <a:gd name="T35" fmla="*/ 2938 h 233"/>
                <a:gd name="T36" fmla="*/ 2238 w 224"/>
                <a:gd name="T37" fmla="*/ 3040 h 233"/>
                <a:gd name="T38" fmla="*/ 2269 w 224"/>
                <a:gd name="T39" fmla="*/ 3690 h 233"/>
                <a:gd name="T40" fmla="*/ 3087 w 224"/>
                <a:gd name="T41" fmla="*/ 3657 h 233"/>
                <a:gd name="T42" fmla="*/ 3221 w 224"/>
                <a:gd name="T43" fmla="*/ 3154 h 233"/>
                <a:gd name="T44" fmla="*/ 3087 w 224"/>
                <a:gd name="T45" fmla="*/ 2672 h 233"/>
                <a:gd name="T46" fmla="*/ 3061 w 224"/>
                <a:gd name="T47" fmla="*/ 1835 h 233"/>
                <a:gd name="T48" fmla="*/ 3191 w 224"/>
                <a:gd name="T49" fmla="*/ 1487 h 233"/>
                <a:gd name="T50" fmla="*/ 3045 w 224"/>
                <a:gd name="T51" fmla="*/ 1369 h 233"/>
                <a:gd name="T52" fmla="*/ 2839 w 224"/>
                <a:gd name="T53" fmla="*/ 1336 h 233"/>
                <a:gd name="T54" fmla="*/ 2663 w 224"/>
                <a:gd name="T55" fmla="*/ 1087 h 233"/>
                <a:gd name="T56" fmla="*/ 2885 w 224"/>
                <a:gd name="T57" fmla="*/ 936 h 233"/>
                <a:gd name="T58" fmla="*/ 2957 w 224"/>
                <a:gd name="T59" fmla="*/ 319 h 233"/>
                <a:gd name="T60" fmla="*/ 2299 w 224"/>
                <a:gd name="T61" fmla="*/ 184 h 233"/>
                <a:gd name="T62" fmla="*/ 2227 w 224"/>
                <a:gd name="T63" fmla="*/ 686 h 233"/>
                <a:gd name="T64" fmla="*/ 1917 w 224"/>
                <a:gd name="T65" fmla="*/ 568 h 233"/>
                <a:gd name="T66" fmla="*/ 1626 w 224"/>
                <a:gd name="T67" fmla="*/ 735 h 233"/>
                <a:gd name="T68" fmla="*/ 1113 w 224"/>
                <a:gd name="T69" fmla="*/ 817 h 233"/>
                <a:gd name="T70" fmla="*/ 777 w 224"/>
                <a:gd name="T71" fmla="*/ 633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8" name="Freeform 383"/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15 w 60"/>
                <a:gd name="T1" fmla="*/ 135 h 31"/>
                <a:gd name="T2" fmla="*/ 233 w 60"/>
                <a:gd name="T3" fmla="*/ 471 h 31"/>
                <a:gd name="T4" fmla="*/ 553 w 60"/>
                <a:gd name="T5" fmla="*/ 488 h 31"/>
                <a:gd name="T6" fmla="*/ 874 w 60"/>
                <a:gd name="T7" fmla="*/ 0 h 31"/>
                <a:gd name="T8" fmla="*/ 496 w 60"/>
                <a:gd name="T9" fmla="*/ 401 h 31"/>
                <a:gd name="T10" fmla="*/ 57 w 60"/>
                <a:gd name="T11" fmla="*/ 184 h 31"/>
                <a:gd name="T12" fmla="*/ 15 w 60"/>
                <a:gd name="T13" fmla="*/ 13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9" name="Freeform 384"/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42 w 40"/>
                <a:gd name="T1" fmla="*/ 49 h 34"/>
                <a:gd name="T2" fmla="*/ 585 w 40"/>
                <a:gd name="T3" fmla="*/ 0 h 34"/>
                <a:gd name="T4" fmla="*/ 57 w 40"/>
                <a:gd name="T5" fmla="*/ 8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0" name="Freeform 385"/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31 w 18"/>
                <a:gd name="T1" fmla="*/ 0 h 24"/>
                <a:gd name="T2" fmla="*/ 15 w 18"/>
                <a:gd name="T3" fmla="*/ 400 h 24"/>
                <a:gd name="T4" fmla="*/ 0 w 18"/>
                <a:gd name="T5" fmla="*/ 33 h 24"/>
                <a:gd name="T6" fmla="*/ 31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1" name="Freeform 386"/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615 h 40"/>
                <a:gd name="T2" fmla="*/ 378 w 28"/>
                <a:gd name="T3" fmla="*/ 399 h 40"/>
                <a:gd name="T4" fmla="*/ 0 w 28"/>
                <a:gd name="T5" fmla="*/ 0 h 40"/>
                <a:gd name="T6" fmla="*/ 88 w 28"/>
                <a:gd name="T7" fmla="*/ 51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2" name="Freeform 387"/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42 w 35"/>
                <a:gd name="T1" fmla="*/ 152 h 26"/>
                <a:gd name="T2" fmla="*/ 352 w 35"/>
                <a:gd name="T3" fmla="*/ 0 h 26"/>
                <a:gd name="T4" fmla="*/ 88 w 35"/>
                <a:gd name="T5" fmla="*/ 23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3" name="Freeform 388"/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335 h 55"/>
                <a:gd name="T2" fmla="*/ 627 w 62"/>
                <a:gd name="T3" fmla="*/ 785 h 55"/>
                <a:gd name="T4" fmla="*/ 864 w 62"/>
                <a:gd name="T5" fmla="*/ 0 h 55"/>
                <a:gd name="T6" fmla="*/ 539 w 62"/>
                <a:gd name="T7" fmla="*/ 634 h 55"/>
                <a:gd name="T8" fmla="*/ 15 w 62"/>
                <a:gd name="T9" fmla="*/ 401 h 55"/>
                <a:gd name="T10" fmla="*/ 31 w 62"/>
                <a:gd name="T11" fmla="*/ 33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4" name="Freeform 389"/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730 w 51"/>
                <a:gd name="T1" fmla="*/ 49 h 38"/>
                <a:gd name="T2" fmla="*/ 145 w 51"/>
                <a:gd name="T3" fmla="*/ 632 h 38"/>
                <a:gd name="T4" fmla="*/ 746 w 51"/>
                <a:gd name="T5" fmla="*/ 82 h 38"/>
                <a:gd name="T6" fmla="*/ 730 w 5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5" name="Freeform 390"/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177 w 14"/>
                <a:gd name="T1" fmla="*/ 33 h 24"/>
                <a:gd name="T2" fmla="*/ 73 w 14"/>
                <a:gd name="T3" fmla="*/ 400 h 24"/>
                <a:gd name="T4" fmla="*/ 208 w 14"/>
                <a:gd name="T5" fmla="*/ 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6" name="Freeform 391"/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657 w 45"/>
                <a:gd name="T1" fmla="*/ 0 h 17"/>
                <a:gd name="T2" fmla="*/ 264 w 45"/>
                <a:gd name="T3" fmla="*/ 114 h 17"/>
                <a:gd name="T4" fmla="*/ 15 w 45"/>
                <a:gd name="T5" fmla="*/ 280 h 17"/>
                <a:gd name="T6" fmla="*/ 264 w 45"/>
                <a:gd name="T7" fmla="*/ 231 h 17"/>
                <a:gd name="T8" fmla="*/ 642 w 45"/>
                <a:gd name="T9" fmla="*/ 32 h 17"/>
                <a:gd name="T10" fmla="*/ 657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7" name="Freeform 392"/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1259 w 302"/>
                <a:gd name="T1" fmla="*/ 318 h 293"/>
                <a:gd name="T2" fmla="*/ 1244 w 302"/>
                <a:gd name="T3" fmla="*/ 298 h 293"/>
                <a:gd name="T4" fmla="*/ 176 w 302"/>
                <a:gd name="T5" fmla="*/ 1265 h 293"/>
                <a:gd name="T6" fmla="*/ 0 w 302"/>
                <a:gd name="T7" fmla="*/ 2216 h 293"/>
                <a:gd name="T8" fmla="*/ 279 w 302"/>
                <a:gd name="T9" fmla="*/ 3515 h 293"/>
                <a:gd name="T10" fmla="*/ 1405 w 302"/>
                <a:gd name="T11" fmla="*/ 4633 h 293"/>
                <a:gd name="T12" fmla="*/ 2813 w 302"/>
                <a:gd name="T13" fmla="*/ 4882 h 293"/>
                <a:gd name="T14" fmla="*/ 3166 w 302"/>
                <a:gd name="T15" fmla="*/ 4866 h 293"/>
                <a:gd name="T16" fmla="*/ 3943 w 302"/>
                <a:gd name="T17" fmla="*/ 4266 h 293"/>
                <a:gd name="T18" fmla="*/ 4279 w 302"/>
                <a:gd name="T19" fmla="*/ 3249 h 293"/>
                <a:gd name="T20" fmla="*/ 4425 w 302"/>
                <a:gd name="T21" fmla="*/ 2151 h 293"/>
                <a:gd name="T22" fmla="*/ 4057 w 302"/>
                <a:gd name="T23" fmla="*/ 898 h 293"/>
                <a:gd name="T24" fmla="*/ 2492 w 302"/>
                <a:gd name="T25" fmla="*/ 0 h 293"/>
                <a:gd name="T26" fmla="*/ 2270 w 302"/>
                <a:gd name="T27" fmla="*/ 16 h 293"/>
                <a:gd name="T28" fmla="*/ 1244 w 302"/>
                <a:gd name="T29" fmla="*/ 298 h 293"/>
                <a:gd name="T30" fmla="*/ 1259 w 302"/>
                <a:gd name="T31" fmla="*/ 318 h 293"/>
                <a:gd name="T32" fmla="*/ 1244 w 302"/>
                <a:gd name="T33" fmla="*/ 298 h 293"/>
                <a:gd name="T34" fmla="*/ 1259 w 302"/>
                <a:gd name="T35" fmla="*/ 318 h 293"/>
                <a:gd name="T36" fmla="*/ 1259 w 302"/>
                <a:gd name="T37" fmla="*/ 335 h 293"/>
                <a:gd name="T38" fmla="*/ 2270 w 302"/>
                <a:gd name="T39" fmla="*/ 49 h 293"/>
                <a:gd name="T40" fmla="*/ 2492 w 302"/>
                <a:gd name="T41" fmla="*/ 33 h 293"/>
                <a:gd name="T42" fmla="*/ 4031 w 302"/>
                <a:gd name="T43" fmla="*/ 918 h 293"/>
                <a:gd name="T44" fmla="*/ 4394 w 302"/>
                <a:gd name="T45" fmla="*/ 2151 h 293"/>
                <a:gd name="T46" fmla="*/ 4249 w 302"/>
                <a:gd name="T47" fmla="*/ 3233 h 293"/>
                <a:gd name="T48" fmla="*/ 3912 w 302"/>
                <a:gd name="T49" fmla="*/ 4249 h 293"/>
                <a:gd name="T50" fmla="*/ 3166 w 302"/>
                <a:gd name="T51" fmla="*/ 4833 h 293"/>
                <a:gd name="T52" fmla="*/ 2813 w 302"/>
                <a:gd name="T53" fmla="*/ 4849 h 293"/>
                <a:gd name="T54" fmla="*/ 1405 w 302"/>
                <a:gd name="T55" fmla="*/ 4600 h 293"/>
                <a:gd name="T56" fmla="*/ 306 w 302"/>
                <a:gd name="T57" fmla="*/ 3498 h 293"/>
                <a:gd name="T58" fmla="*/ 31 w 302"/>
                <a:gd name="T59" fmla="*/ 2216 h 293"/>
                <a:gd name="T60" fmla="*/ 207 w 302"/>
                <a:gd name="T61" fmla="*/ 1282 h 293"/>
                <a:gd name="T62" fmla="*/ 1259 w 302"/>
                <a:gd name="T63" fmla="*/ 335 h 293"/>
                <a:gd name="T64" fmla="*/ 1259 w 302"/>
                <a:gd name="T65" fmla="*/ 335 h 293"/>
                <a:gd name="T66" fmla="*/ 1259 w 302"/>
                <a:gd name="T67" fmla="*/ 31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8" name="Freeform 393"/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2196 w 224"/>
                <a:gd name="T1" fmla="*/ 298 h 225"/>
                <a:gd name="T2" fmla="*/ 2165 w 224"/>
                <a:gd name="T3" fmla="*/ 681 h 225"/>
                <a:gd name="T4" fmla="*/ 2005 w 224"/>
                <a:gd name="T5" fmla="*/ 567 h 225"/>
                <a:gd name="T6" fmla="*/ 1714 w 224"/>
                <a:gd name="T7" fmla="*/ 416 h 225"/>
                <a:gd name="T8" fmla="*/ 1305 w 224"/>
                <a:gd name="T9" fmla="*/ 714 h 225"/>
                <a:gd name="T10" fmla="*/ 995 w 224"/>
                <a:gd name="T11" fmla="*/ 616 h 225"/>
                <a:gd name="T12" fmla="*/ 777 w 224"/>
                <a:gd name="T13" fmla="*/ 534 h 225"/>
                <a:gd name="T14" fmla="*/ 88 w 224"/>
                <a:gd name="T15" fmla="*/ 1248 h 225"/>
                <a:gd name="T16" fmla="*/ 1067 w 224"/>
                <a:gd name="T17" fmla="*/ 1962 h 225"/>
                <a:gd name="T18" fmla="*/ 1243 w 224"/>
                <a:gd name="T19" fmla="*/ 1032 h 225"/>
                <a:gd name="T20" fmla="*/ 1507 w 224"/>
                <a:gd name="T21" fmla="*/ 832 h 225"/>
                <a:gd name="T22" fmla="*/ 1653 w 224"/>
                <a:gd name="T23" fmla="*/ 1167 h 225"/>
                <a:gd name="T24" fmla="*/ 2150 w 224"/>
                <a:gd name="T25" fmla="*/ 1314 h 225"/>
                <a:gd name="T26" fmla="*/ 2227 w 224"/>
                <a:gd name="T27" fmla="*/ 914 h 225"/>
                <a:gd name="T28" fmla="*/ 2460 w 224"/>
                <a:gd name="T29" fmla="*/ 951 h 225"/>
                <a:gd name="T30" fmla="*/ 2548 w 224"/>
                <a:gd name="T31" fmla="*/ 1497 h 225"/>
                <a:gd name="T32" fmla="*/ 2035 w 224"/>
                <a:gd name="T33" fmla="*/ 1999 h 225"/>
                <a:gd name="T34" fmla="*/ 2399 w 224"/>
                <a:gd name="T35" fmla="*/ 2297 h 225"/>
                <a:gd name="T36" fmla="*/ 2812 w 224"/>
                <a:gd name="T37" fmla="*/ 1881 h 225"/>
                <a:gd name="T38" fmla="*/ 2869 w 224"/>
                <a:gd name="T39" fmla="*/ 2048 h 225"/>
                <a:gd name="T40" fmla="*/ 2885 w 224"/>
                <a:gd name="T41" fmla="*/ 2762 h 225"/>
                <a:gd name="T42" fmla="*/ 2414 w 224"/>
                <a:gd name="T43" fmla="*/ 2795 h 225"/>
                <a:gd name="T44" fmla="*/ 2238 w 224"/>
                <a:gd name="T45" fmla="*/ 2946 h 225"/>
                <a:gd name="T46" fmla="*/ 2663 w 224"/>
                <a:gd name="T47" fmla="*/ 3745 h 225"/>
                <a:gd name="T48" fmla="*/ 2663 w 224"/>
                <a:gd name="T49" fmla="*/ 3729 h 225"/>
                <a:gd name="T50" fmla="*/ 2414 w 224"/>
                <a:gd name="T51" fmla="*/ 2815 h 225"/>
                <a:gd name="T52" fmla="*/ 2984 w 224"/>
                <a:gd name="T53" fmla="*/ 2579 h 225"/>
                <a:gd name="T54" fmla="*/ 2663 w 224"/>
                <a:gd name="T55" fmla="*/ 2032 h 225"/>
                <a:gd name="T56" fmla="*/ 2165 w 224"/>
                <a:gd name="T57" fmla="*/ 1714 h 225"/>
                <a:gd name="T58" fmla="*/ 2311 w 224"/>
                <a:gd name="T59" fmla="*/ 865 h 225"/>
                <a:gd name="T60" fmla="*/ 1901 w 224"/>
                <a:gd name="T61" fmla="*/ 1383 h 225"/>
                <a:gd name="T62" fmla="*/ 1507 w 224"/>
                <a:gd name="T63" fmla="*/ 816 h 225"/>
                <a:gd name="T64" fmla="*/ 1052 w 224"/>
                <a:gd name="T65" fmla="*/ 1946 h 225"/>
                <a:gd name="T66" fmla="*/ 191 w 224"/>
                <a:gd name="T67" fmla="*/ 914 h 225"/>
                <a:gd name="T68" fmla="*/ 792 w 224"/>
                <a:gd name="T69" fmla="*/ 551 h 225"/>
                <a:gd name="T70" fmla="*/ 1626 w 224"/>
                <a:gd name="T71" fmla="*/ 649 h 225"/>
                <a:gd name="T72" fmla="*/ 2139 w 224"/>
                <a:gd name="T73" fmla="*/ 734 h 225"/>
                <a:gd name="T74" fmla="*/ 2487 w 224"/>
                <a:gd name="T75" fmla="*/ 16 h 225"/>
                <a:gd name="T76" fmla="*/ 2885 w 224"/>
                <a:gd name="T77" fmla="*/ 849 h 225"/>
                <a:gd name="T78" fmla="*/ 2812 w 224"/>
                <a:gd name="T79" fmla="*/ 1248 h 225"/>
                <a:gd name="T80" fmla="*/ 3045 w 224"/>
                <a:gd name="T81" fmla="*/ 1281 h 225"/>
                <a:gd name="T82" fmla="*/ 3087 w 224"/>
                <a:gd name="T83" fmla="*/ 2579 h 225"/>
                <a:gd name="T84" fmla="*/ 3206 w 224"/>
                <a:gd name="T85" fmla="*/ 3329 h 225"/>
                <a:gd name="T86" fmla="*/ 3160 w 224"/>
                <a:gd name="T87" fmla="*/ 2815 h 225"/>
                <a:gd name="T88" fmla="*/ 2984 w 224"/>
                <a:gd name="T89" fmla="*/ 1983 h 225"/>
                <a:gd name="T90" fmla="*/ 3237 w 224"/>
                <a:gd name="T91" fmla="*/ 1514 h 225"/>
                <a:gd name="T92" fmla="*/ 3061 w 224"/>
                <a:gd name="T93" fmla="*/ 1265 h 225"/>
                <a:gd name="T94" fmla="*/ 2812 w 224"/>
                <a:gd name="T95" fmla="*/ 1232 h 225"/>
                <a:gd name="T96" fmla="*/ 2678 w 224"/>
                <a:gd name="T97" fmla="*/ 1000 h 225"/>
                <a:gd name="T98" fmla="*/ 2736 w 224"/>
                <a:gd name="T99" fmla="*/ 849 h 225"/>
                <a:gd name="T100" fmla="*/ 3087 w 224"/>
                <a:gd name="T101" fmla="*/ 783 h 225"/>
                <a:gd name="T102" fmla="*/ 2487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9" name="Freeform 394"/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296 w 20"/>
                <a:gd name="T1" fmla="*/ 0 h 23"/>
                <a:gd name="T2" fmla="*/ 250 w 20"/>
                <a:gd name="T3" fmla="*/ 65 h 23"/>
                <a:gd name="T4" fmla="*/ 177 w 20"/>
                <a:gd name="T5" fmla="*/ 233 h 23"/>
                <a:gd name="T6" fmla="*/ 46 w 20"/>
                <a:gd name="T7" fmla="*/ 351 h 23"/>
                <a:gd name="T8" fmla="*/ 0 w 20"/>
                <a:gd name="T9" fmla="*/ 384 h 23"/>
                <a:gd name="T10" fmla="*/ 193 w 20"/>
                <a:gd name="T11" fmla="*/ 249 h 23"/>
                <a:gd name="T12" fmla="*/ 296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0" name="Freeform 395"/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2238 w 224"/>
                <a:gd name="T1" fmla="*/ 600 h 223"/>
                <a:gd name="T2" fmla="*/ 2299 w 224"/>
                <a:gd name="T3" fmla="*/ 98 h 223"/>
                <a:gd name="T4" fmla="*/ 2942 w 224"/>
                <a:gd name="T5" fmla="*/ 233 h 223"/>
                <a:gd name="T6" fmla="*/ 2900 w 224"/>
                <a:gd name="T7" fmla="*/ 816 h 223"/>
                <a:gd name="T8" fmla="*/ 2663 w 224"/>
                <a:gd name="T9" fmla="*/ 816 h 223"/>
                <a:gd name="T10" fmla="*/ 2693 w 224"/>
                <a:gd name="T11" fmla="*/ 1130 h 223"/>
                <a:gd name="T12" fmla="*/ 2839 w 224"/>
                <a:gd name="T13" fmla="*/ 1249 h 223"/>
                <a:gd name="T14" fmla="*/ 3118 w 224"/>
                <a:gd name="T15" fmla="*/ 1314 h 223"/>
                <a:gd name="T16" fmla="*/ 3149 w 224"/>
                <a:gd name="T17" fmla="*/ 1616 h 223"/>
                <a:gd name="T18" fmla="*/ 3015 w 224"/>
                <a:gd name="T19" fmla="*/ 2265 h 223"/>
                <a:gd name="T20" fmla="*/ 3206 w 224"/>
                <a:gd name="T21" fmla="*/ 3048 h 223"/>
                <a:gd name="T22" fmla="*/ 2663 w 224"/>
                <a:gd name="T23" fmla="*/ 3697 h 223"/>
                <a:gd name="T24" fmla="*/ 2269 w 224"/>
                <a:gd name="T25" fmla="*/ 3562 h 223"/>
                <a:gd name="T26" fmla="*/ 2341 w 224"/>
                <a:gd name="T27" fmla="*/ 2848 h 223"/>
                <a:gd name="T28" fmla="*/ 2648 w 224"/>
                <a:gd name="T29" fmla="*/ 2848 h 223"/>
                <a:gd name="T30" fmla="*/ 3000 w 224"/>
                <a:gd name="T31" fmla="*/ 2583 h 223"/>
                <a:gd name="T32" fmla="*/ 2869 w 224"/>
                <a:gd name="T33" fmla="*/ 1881 h 223"/>
                <a:gd name="T34" fmla="*/ 2812 w 224"/>
                <a:gd name="T35" fmla="*/ 1832 h 223"/>
                <a:gd name="T36" fmla="*/ 2387 w 224"/>
                <a:gd name="T37" fmla="*/ 2248 h 223"/>
                <a:gd name="T38" fmla="*/ 2062 w 224"/>
                <a:gd name="T39" fmla="*/ 1983 h 223"/>
                <a:gd name="T40" fmla="*/ 2575 w 224"/>
                <a:gd name="T41" fmla="*/ 1514 h 223"/>
                <a:gd name="T42" fmla="*/ 2475 w 224"/>
                <a:gd name="T43" fmla="*/ 914 h 223"/>
                <a:gd name="T44" fmla="*/ 2165 w 224"/>
                <a:gd name="T45" fmla="*/ 1049 h 223"/>
                <a:gd name="T46" fmla="*/ 1917 w 224"/>
                <a:gd name="T47" fmla="*/ 1351 h 223"/>
                <a:gd name="T48" fmla="*/ 1683 w 224"/>
                <a:gd name="T49" fmla="*/ 1151 h 223"/>
                <a:gd name="T50" fmla="*/ 1507 w 224"/>
                <a:gd name="T51" fmla="*/ 783 h 223"/>
                <a:gd name="T52" fmla="*/ 1217 w 224"/>
                <a:gd name="T53" fmla="*/ 1016 h 223"/>
                <a:gd name="T54" fmla="*/ 1041 w 224"/>
                <a:gd name="T55" fmla="*/ 1914 h 223"/>
                <a:gd name="T56" fmla="*/ 119 w 224"/>
                <a:gd name="T57" fmla="*/ 1232 h 223"/>
                <a:gd name="T58" fmla="*/ 777 w 224"/>
                <a:gd name="T59" fmla="*/ 551 h 223"/>
                <a:gd name="T60" fmla="*/ 968 w 224"/>
                <a:gd name="T61" fmla="*/ 616 h 223"/>
                <a:gd name="T62" fmla="*/ 1523 w 224"/>
                <a:gd name="T63" fmla="*/ 714 h 223"/>
                <a:gd name="T64" fmla="*/ 1683 w 224"/>
                <a:gd name="T65" fmla="*/ 482 h 223"/>
                <a:gd name="T66" fmla="*/ 1901 w 224"/>
                <a:gd name="T67" fmla="*/ 465 h 223"/>
                <a:gd name="T68" fmla="*/ 2139 w 224"/>
                <a:gd name="T69" fmla="*/ 735 h 223"/>
                <a:gd name="T70" fmla="*/ 2227 w 224"/>
                <a:gd name="T71" fmla="*/ 584 h 223"/>
                <a:gd name="T72" fmla="*/ 1787 w 224"/>
                <a:gd name="T73" fmla="*/ 384 h 223"/>
                <a:gd name="T74" fmla="*/ 1113 w 224"/>
                <a:gd name="T75" fmla="*/ 714 h 223"/>
                <a:gd name="T76" fmla="*/ 731 w 224"/>
                <a:gd name="T77" fmla="*/ 535 h 223"/>
                <a:gd name="T78" fmla="*/ 777 w 224"/>
                <a:gd name="T79" fmla="*/ 2049 h 223"/>
                <a:gd name="T80" fmla="*/ 1331 w 224"/>
                <a:gd name="T81" fmla="*/ 865 h 223"/>
                <a:gd name="T82" fmla="*/ 1756 w 224"/>
                <a:gd name="T83" fmla="*/ 1330 h 223"/>
                <a:gd name="T84" fmla="*/ 2227 w 224"/>
                <a:gd name="T85" fmla="*/ 881 h 223"/>
                <a:gd name="T86" fmla="*/ 2563 w 224"/>
                <a:gd name="T87" fmla="*/ 1498 h 223"/>
                <a:gd name="T88" fmla="*/ 2399 w 224"/>
                <a:gd name="T89" fmla="*/ 2265 h 223"/>
                <a:gd name="T90" fmla="*/ 2885 w 224"/>
                <a:gd name="T91" fmla="*/ 2016 h 223"/>
                <a:gd name="T92" fmla="*/ 2648 w 224"/>
                <a:gd name="T93" fmla="*/ 2832 h 223"/>
                <a:gd name="T94" fmla="*/ 2269 w 224"/>
                <a:gd name="T95" fmla="*/ 3579 h 223"/>
                <a:gd name="T96" fmla="*/ 3087 w 224"/>
                <a:gd name="T97" fmla="*/ 3546 h 223"/>
                <a:gd name="T98" fmla="*/ 3087 w 224"/>
                <a:gd name="T99" fmla="*/ 2563 h 223"/>
                <a:gd name="T100" fmla="*/ 3045 w 224"/>
                <a:gd name="T101" fmla="*/ 1265 h 223"/>
                <a:gd name="T102" fmla="*/ 2812 w 224"/>
                <a:gd name="T103" fmla="*/ 1232 h 223"/>
                <a:gd name="T104" fmla="*/ 2885 w 224"/>
                <a:gd name="T105" fmla="*/ 832 h 223"/>
                <a:gd name="T106" fmla="*/ 2487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1" name="Oval 396"/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2" name="Oval 397"/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3" name="Oval 398"/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4" name="Oval 399"/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5" name="Oval 400"/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6" name="Freeform 401"/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15 w 3"/>
                <a:gd name="T1" fmla="*/ 32 h 3"/>
                <a:gd name="T2" fmla="*/ 15 w 3"/>
                <a:gd name="T3" fmla="*/ 32 h 3"/>
                <a:gd name="T4" fmla="*/ 26 w 3"/>
                <a:gd name="T5" fmla="*/ 16 h 3"/>
                <a:gd name="T6" fmla="*/ 26 w 3"/>
                <a:gd name="T7" fmla="*/ 32 h 3"/>
                <a:gd name="T8" fmla="*/ 26 w 3"/>
                <a:gd name="T9" fmla="*/ 32 h 3"/>
                <a:gd name="T10" fmla="*/ 15 w 3"/>
                <a:gd name="T11" fmla="*/ 32 h 3"/>
                <a:gd name="T12" fmla="*/ 15 w 3"/>
                <a:gd name="T13" fmla="*/ 32 h 3"/>
                <a:gd name="T14" fmla="*/ 0 w 3"/>
                <a:gd name="T15" fmla="*/ 32 h 3"/>
                <a:gd name="T16" fmla="*/ 26 w 3"/>
                <a:gd name="T17" fmla="*/ 48 h 3"/>
                <a:gd name="T18" fmla="*/ 40 w 3"/>
                <a:gd name="T19" fmla="*/ 32 h 3"/>
                <a:gd name="T20" fmla="*/ 26 w 3"/>
                <a:gd name="T21" fmla="*/ 0 h 3"/>
                <a:gd name="T22" fmla="*/ 0 w 3"/>
                <a:gd name="T23" fmla="*/ 32 h 3"/>
                <a:gd name="T24" fmla="*/ 15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7" name="Oval 402"/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8" name="Oval 403"/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9" name="Freeform 404"/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0" name="Oval 405"/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1" name="Oval 406"/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2" name="Freeform 407"/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16 w 4"/>
                <a:gd name="T1" fmla="*/ 39 h 3"/>
                <a:gd name="T2" fmla="*/ 16 w 4"/>
                <a:gd name="T3" fmla="*/ 39 h 3"/>
                <a:gd name="T4" fmla="*/ 32 w 4"/>
                <a:gd name="T5" fmla="*/ 17 h 3"/>
                <a:gd name="T6" fmla="*/ 48 w 4"/>
                <a:gd name="T7" fmla="*/ 39 h 3"/>
                <a:gd name="T8" fmla="*/ 32 w 4"/>
                <a:gd name="T9" fmla="*/ 39 h 3"/>
                <a:gd name="T10" fmla="*/ 16 w 4"/>
                <a:gd name="T11" fmla="*/ 39 h 3"/>
                <a:gd name="T12" fmla="*/ 16 w 4"/>
                <a:gd name="T13" fmla="*/ 39 h 3"/>
                <a:gd name="T14" fmla="*/ 0 w 4"/>
                <a:gd name="T15" fmla="*/ 39 h 3"/>
                <a:gd name="T16" fmla="*/ 32 w 4"/>
                <a:gd name="T17" fmla="*/ 56 h 3"/>
                <a:gd name="T18" fmla="*/ 64 w 4"/>
                <a:gd name="T19" fmla="*/ 39 h 3"/>
                <a:gd name="T20" fmla="*/ 32 w 4"/>
                <a:gd name="T21" fmla="*/ 0 h 3"/>
                <a:gd name="T22" fmla="*/ 0 w 4"/>
                <a:gd name="T23" fmla="*/ 39 h 3"/>
                <a:gd name="T24" fmla="*/ 16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3" name="Oval 408"/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4" name="Oval 409"/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5" name="Freeform 410"/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6" name="Oval 411"/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7" name="Oval 412"/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8" name="Freeform 413"/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9" name="Oval 414"/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0" name="Oval 415"/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1" name="Freeform 416"/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16 h 3"/>
                <a:gd name="T2" fmla="*/ 15 w 3"/>
                <a:gd name="T3" fmla="*/ 16 h 3"/>
                <a:gd name="T4" fmla="*/ 15 w 3"/>
                <a:gd name="T5" fmla="*/ 16 h 3"/>
                <a:gd name="T6" fmla="*/ 26 w 3"/>
                <a:gd name="T7" fmla="*/ 16 h 3"/>
                <a:gd name="T8" fmla="*/ 15 w 3"/>
                <a:gd name="T9" fmla="*/ 32 h 3"/>
                <a:gd name="T10" fmla="*/ 15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5 w 3"/>
                <a:gd name="T17" fmla="*/ 48 h 3"/>
                <a:gd name="T18" fmla="*/ 40 w 3"/>
                <a:gd name="T19" fmla="*/ 16 h 3"/>
                <a:gd name="T20" fmla="*/ 15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2" name="Oval 417"/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3" name="Oval 418"/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4" name="Freeform 419"/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5" name="Oval 420"/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6" name="Oval 421"/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7" name="Freeform 422"/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8" name="Oval 423"/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9" name="Oval 424"/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0" name="Freeform 425"/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1" name="Oval 426"/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2" name="Oval 427"/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3" name="Freeform 428"/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4" name="Oval 429"/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5" name="Oval 430"/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6" name="Freeform 431"/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17 h 3"/>
                <a:gd name="T2" fmla="*/ 15 w 3"/>
                <a:gd name="T3" fmla="*/ 17 h 3"/>
                <a:gd name="T4" fmla="*/ 15 w 3"/>
                <a:gd name="T5" fmla="*/ 17 h 3"/>
                <a:gd name="T6" fmla="*/ 26 w 3"/>
                <a:gd name="T7" fmla="*/ 17 h 3"/>
                <a:gd name="T8" fmla="*/ 15 w 3"/>
                <a:gd name="T9" fmla="*/ 39 h 3"/>
                <a:gd name="T10" fmla="*/ 15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5 w 3"/>
                <a:gd name="T17" fmla="*/ 56 h 3"/>
                <a:gd name="T18" fmla="*/ 40 w 3"/>
                <a:gd name="T19" fmla="*/ 17 h 3"/>
                <a:gd name="T20" fmla="*/ 15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7" name="Oval 432"/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8" name="Oval 433"/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9" name="Freeform 434"/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0" name="Oval 435"/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1" name="Oval 436"/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2" name="Freeform 437"/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3" name="Oval 438"/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4" name="Oval 439"/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5" name="Freeform 440"/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6" name="Oval 441"/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7" name="Oval 442"/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8" name="Freeform 443"/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16 h 3"/>
                <a:gd name="T2" fmla="*/ 16 w 3"/>
                <a:gd name="T3" fmla="*/ 16 h 3"/>
                <a:gd name="T4" fmla="*/ 16 w 3"/>
                <a:gd name="T5" fmla="*/ 16 h 3"/>
                <a:gd name="T6" fmla="*/ 32 w 3"/>
                <a:gd name="T7" fmla="*/ 16 h 3"/>
                <a:gd name="T8" fmla="*/ 16 w 3"/>
                <a:gd name="T9" fmla="*/ 32 h 3"/>
                <a:gd name="T10" fmla="*/ 16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6 w 3"/>
                <a:gd name="T17" fmla="*/ 48 h 3"/>
                <a:gd name="T18" fmla="*/ 48 w 3"/>
                <a:gd name="T19" fmla="*/ 16 h 3"/>
                <a:gd name="T20" fmla="*/ 16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9" name="Oval 444"/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0" name="Oval 445"/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1" name="Freeform 446"/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2" name="Oval 447"/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3" name="Oval 448"/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4" name="Freeform 449"/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5" name="Oval 450"/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6" name="Oval 451"/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7" name="Freeform 452"/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8" name="Oval 453"/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9" name="Oval 454"/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0" name="Freeform 455"/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1" name="Oval 456"/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2" name="Oval 457"/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3" name="Freeform 458"/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16 w 4"/>
                <a:gd name="T1" fmla="*/ 38 h 4"/>
                <a:gd name="T2" fmla="*/ 16 w 4"/>
                <a:gd name="T3" fmla="*/ 38 h 4"/>
                <a:gd name="T4" fmla="*/ 32 w 4"/>
                <a:gd name="T5" fmla="*/ 17 h 4"/>
                <a:gd name="T6" fmla="*/ 48 w 4"/>
                <a:gd name="T7" fmla="*/ 38 h 4"/>
                <a:gd name="T8" fmla="*/ 32 w 4"/>
                <a:gd name="T9" fmla="*/ 55 h 4"/>
                <a:gd name="T10" fmla="*/ 16 w 4"/>
                <a:gd name="T11" fmla="*/ 38 h 4"/>
                <a:gd name="T12" fmla="*/ 16 w 4"/>
                <a:gd name="T13" fmla="*/ 38 h 4"/>
                <a:gd name="T14" fmla="*/ 0 w 4"/>
                <a:gd name="T15" fmla="*/ 38 h 4"/>
                <a:gd name="T16" fmla="*/ 32 w 4"/>
                <a:gd name="T17" fmla="*/ 72 h 4"/>
                <a:gd name="T18" fmla="*/ 64 w 4"/>
                <a:gd name="T19" fmla="*/ 38 h 4"/>
                <a:gd name="T20" fmla="*/ 32 w 4"/>
                <a:gd name="T21" fmla="*/ 0 h 4"/>
                <a:gd name="T22" fmla="*/ 0 w 4"/>
                <a:gd name="T23" fmla="*/ 38 h 4"/>
                <a:gd name="T24" fmla="*/ 16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4" name="Oval 459"/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5" name="Oval 460"/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6" name="Freeform 461"/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15 w 4"/>
                <a:gd name="T1" fmla="*/ 39 h 3"/>
                <a:gd name="T2" fmla="*/ 15 w 4"/>
                <a:gd name="T3" fmla="*/ 39 h 3"/>
                <a:gd name="T4" fmla="*/ 30 w 4"/>
                <a:gd name="T5" fmla="*/ 17 h 3"/>
                <a:gd name="T6" fmla="*/ 41 w 4"/>
                <a:gd name="T7" fmla="*/ 39 h 3"/>
                <a:gd name="T8" fmla="*/ 30 w 4"/>
                <a:gd name="T9" fmla="*/ 39 h 3"/>
                <a:gd name="T10" fmla="*/ 15 w 4"/>
                <a:gd name="T11" fmla="*/ 39 h 3"/>
                <a:gd name="T12" fmla="*/ 15 w 4"/>
                <a:gd name="T13" fmla="*/ 39 h 3"/>
                <a:gd name="T14" fmla="*/ 0 w 4"/>
                <a:gd name="T15" fmla="*/ 39 h 3"/>
                <a:gd name="T16" fmla="*/ 30 w 4"/>
                <a:gd name="T17" fmla="*/ 56 h 3"/>
                <a:gd name="T18" fmla="*/ 56 w 4"/>
                <a:gd name="T19" fmla="*/ 39 h 3"/>
                <a:gd name="T20" fmla="*/ 30 w 4"/>
                <a:gd name="T21" fmla="*/ 0 h 3"/>
                <a:gd name="T22" fmla="*/ 0 w 4"/>
                <a:gd name="T23" fmla="*/ 39 h 3"/>
                <a:gd name="T24" fmla="*/ 15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7" name="Oval 462"/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8" name="Oval 463"/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9" name="Freeform 464"/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0" name="Oval 465"/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1" name="Oval 466"/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2" name="Freeform 467"/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17 h 3"/>
                <a:gd name="T2" fmla="*/ 16 w 3"/>
                <a:gd name="T3" fmla="*/ 17 h 3"/>
                <a:gd name="T4" fmla="*/ 16 w 3"/>
                <a:gd name="T5" fmla="*/ 17 h 3"/>
                <a:gd name="T6" fmla="*/ 32 w 3"/>
                <a:gd name="T7" fmla="*/ 17 h 3"/>
                <a:gd name="T8" fmla="*/ 16 w 3"/>
                <a:gd name="T9" fmla="*/ 39 h 3"/>
                <a:gd name="T10" fmla="*/ 16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6 w 3"/>
                <a:gd name="T17" fmla="*/ 56 h 3"/>
                <a:gd name="T18" fmla="*/ 48 w 3"/>
                <a:gd name="T19" fmla="*/ 17 h 3"/>
                <a:gd name="T20" fmla="*/ 16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3" name="Oval 468"/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4" name="Oval 469"/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5" name="Freeform 470"/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39 h 3"/>
                <a:gd name="T2" fmla="*/ 16 w 3"/>
                <a:gd name="T3" fmla="*/ 39 h 3"/>
                <a:gd name="T4" fmla="*/ 16 w 3"/>
                <a:gd name="T5" fmla="*/ 17 h 3"/>
                <a:gd name="T6" fmla="*/ 32 w 3"/>
                <a:gd name="T7" fmla="*/ 39 h 3"/>
                <a:gd name="T8" fmla="*/ 16 w 3"/>
                <a:gd name="T9" fmla="*/ 39 h 3"/>
                <a:gd name="T10" fmla="*/ 16 w 3"/>
                <a:gd name="T11" fmla="*/ 39 h 3"/>
                <a:gd name="T12" fmla="*/ 0 w 3"/>
                <a:gd name="T13" fmla="*/ 39 h 3"/>
                <a:gd name="T14" fmla="*/ 0 w 3"/>
                <a:gd name="T15" fmla="*/ 39 h 3"/>
                <a:gd name="T16" fmla="*/ 16 w 3"/>
                <a:gd name="T17" fmla="*/ 56 h 3"/>
                <a:gd name="T18" fmla="*/ 48 w 3"/>
                <a:gd name="T19" fmla="*/ 39 h 3"/>
                <a:gd name="T20" fmla="*/ 16 w 3"/>
                <a:gd name="T21" fmla="*/ 0 h 3"/>
                <a:gd name="T22" fmla="*/ 0 w 3"/>
                <a:gd name="T23" fmla="*/ 39 h 3"/>
                <a:gd name="T24" fmla="*/ 0 w 3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6" name="Oval 471"/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7" name="Oval 472"/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8" name="Freeform 473"/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9" name="Oval 474"/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0" name="Oval 475"/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1" name="Freeform 476"/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2" name="Oval 477"/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3" name="Oval 478"/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4" name="Freeform 479"/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5" name="Oval 480"/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6" name="Oval 481"/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7" name="Freeform 482"/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15 w 4"/>
                <a:gd name="T1" fmla="*/ 38 h 4"/>
                <a:gd name="T2" fmla="*/ 15 w 4"/>
                <a:gd name="T3" fmla="*/ 38 h 4"/>
                <a:gd name="T4" fmla="*/ 30 w 4"/>
                <a:gd name="T5" fmla="*/ 17 h 4"/>
                <a:gd name="T6" fmla="*/ 41 w 4"/>
                <a:gd name="T7" fmla="*/ 38 h 4"/>
                <a:gd name="T8" fmla="*/ 30 w 4"/>
                <a:gd name="T9" fmla="*/ 55 h 4"/>
                <a:gd name="T10" fmla="*/ 15 w 4"/>
                <a:gd name="T11" fmla="*/ 38 h 4"/>
                <a:gd name="T12" fmla="*/ 15 w 4"/>
                <a:gd name="T13" fmla="*/ 38 h 4"/>
                <a:gd name="T14" fmla="*/ 0 w 4"/>
                <a:gd name="T15" fmla="*/ 38 h 4"/>
                <a:gd name="T16" fmla="*/ 30 w 4"/>
                <a:gd name="T17" fmla="*/ 72 h 4"/>
                <a:gd name="T18" fmla="*/ 56 w 4"/>
                <a:gd name="T19" fmla="*/ 38 h 4"/>
                <a:gd name="T20" fmla="*/ 30 w 4"/>
                <a:gd name="T21" fmla="*/ 0 h 4"/>
                <a:gd name="T22" fmla="*/ 0 w 4"/>
                <a:gd name="T23" fmla="*/ 38 h 4"/>
                <a:gd name="T24" fmla="*/ 15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8" name="Oval 483"/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9" name="Oval 484"/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0" name="Freeform 485"/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16 w 3"/>
                <a:gd name="T5" fmla="*/ 16 h 3"/>
                <a:gd name="T6" fmla="*/ 32 w 3"/>
                <a:gd name="T7" fmla="*/ 32 h 3"/>
                <a:gd name="T8" fmla="*/ 16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16 w 3"/>
                <a:gd name="T17" fmla="*/ 48 h 3"/>
                <a:gd name="T18" fmla="*/ 48 w 3"/>
                <a:gd name="T19" fmla="*/ 32 h 3"/>
                <a:gd name="T20" fmla="*/ 16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1" name="Oval 486"/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2" name="Oval 487"/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3" name="Freeform 488"/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4" name="Oval 489"/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5" name="Oval 490"/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6" name="Freeform 491"/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7" name="Oval 492"/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8" name="Oval 493"/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9" name="Freeform 494"/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0" name="Oval 495"/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1" name="Oval 496"/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2" name="Freeform 497"/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3" name="Oval 498"/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4" name="Oval 499"/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5" name="Freeform 500"/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38 h 4"/>
                <a:gd name="T2" fmla="*/ 15 w 3"/>
                <a:gd name="T3" fmla="*/ 38 h 4"/>
                <a:gd name="T4" fmla="*/ 26 w 3"/>
                <a:gd name="T5" fmla="*/ 17 h 4"/>
                <a:gd name="T6" fmla="*/ 26 w 3"/>
                <a:gd name="T7" fmla="*/ 38 h 4"/>
                <a:gd name="T8" fmla="*/ 26 w 3"/>
                <a:gd name="T9" fmla="*/ 55 h 4"/>
                <a:gd name="T10" fmla="*/ 15 w 3"/>
                <a:gd name="T11" fmla="*/ 38 h 4"/>
                <a:gd name="T12" fmla="*/ 0 w 3"/>
                <a:gd name="T13" fmla="*/ 38 h 4"/>
                <a:gd name="T14" fmla="*/ 0 w 3"/>
                <a:gd name="T15" fmla="*/ 38 h 4"/>
                <a:gd name="T16" fmla="*/ 26 w 3"/>
                <a:gd name="T17" fmla="*/ 72 h 4"/>
                <a:gd name="T18" fmla="*/ 40 w 3"/>
                <a:gd name="T19" fmla="*/ 38 h 4"/>
                <a:gd name="T20" fmla="*/ 26 w 3"/>
                <a:gd name="T21" fmla="*/ 0 h 4"/>
                <a:gd name="T22" fmla="*/ 0 w 3"/>
                <a:gd name="T23" fmla="*/ 38 h 4"/>
                <a:gd name="T24" fmla="*/ 0 w 3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6" name="Oval 501"/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7" name="Oval 502"/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8" name="Freeform 503"/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16 w 4"/>
                <a:gd name="T1" fmla="*/ 32 h 4"/>
                <a:gd name="T2" fmla="*/ 16 w 4"/>
                <a:gd name="T3" fmla="*/ 32 h 4"/>
                <a:gd name="T4" fmla="*/ 32 w 4"/>
                <a:gd name="T5" fmla="*/ 16 h 4"/>
                <a:gd name="T6" fmla="*/ 48 w 4"/>
                <a:gd name="T7" fmla="*/ 32 h 4"/>
                <a:gd name="T8" fmla="*/ 32 w 4"/>
                <a:gd name="T9" fmla="*/ 48 h 4"/>
                <a:gd name="T10" fmla="*/ 16 w 4"/>
                <a:gd name="T11" fmla="*/ 32 h 4"/>
                <a:gd name="T12" fmla="*/ 16 w 4"/>
                <a:gd name="T13" fmla="*/ 32 h 4"/>
                <a:gd name="T14" fmla="*/ 0 w 4"/>
                <a:gd name="T15" fmla="*/ 32 h 4"/>
                <a:gd name="T16" fmla="*/ 32 w 4"/>
                <a:gd name="T17" fmla="*/ 64 h 4"/>
                <a:gd name="T18" fmla="*/ 64 w 4"/>
                <a:gd name="T19" fmla="*/ 32 h 4"/>
                <a:gd name="T20" fmla="*/ 32 w 4"/>
                <a:gd name="T21" fmla="*/ 0 h 4"/>
                <a:gd name="T22" fmla="*/ 0 w 4"/>
                <a:gd name="T23" fmla="*/ 32 h 4"/>
                <a:gd name="T24" fmla="*/ 16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9" name="Oval 504"/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0" name="Oval 505"/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1" name="Freeform 506"/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2" name="Oval 507"/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3" name="Oval 508"/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4" name="Freeform 509"/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5" name="Oval 510"/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6" name="Oval 511"/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7" name="Freeform 512"/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498" name="Group 378"/>
          <p:cNvGrpSpPr>
            <a:grpSpLocks/>
          </p:cNvGrpSpPr>
          <p:nvPr/>
        </p:nvGrpSpPr>
        <p:grpSpPr bwMode="auto">
          <a:xfrm>
            <a:off x="6597273" y="3728348"/>
            <a:ext cx="708766" cy="657132"/>
            <a:chOff x="2005" y="2960"/>
            <a:chExt cx="1210" cy="1224"/>
          </a:xfrm>
        </p:grpSpPr>
        <p:sp>
          <p:nvSpPr>
            <p:cNvPr id="499" name="Freeform 379"/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1348 w 316"/>
                <a:gd name="T1" fmla="*/ 384 h 300"/>
                <a:gd name="T2" fmla="*/ 280 w 316"/>
                <a:gd name="T3" fmla="*/ 1330 h 300"/>
                <a:gd name="T4" fmla="*/ 383 w 316"/>
                <a:gd name="T5" fmla="*/ 3578 h 300"/>
                <a:gd name="T6" fmla="*/ 1497 w 316"/>
                <a:gd name="T7" fmla="*/ 4676 h 300"/>
                <a:gd name="T8" fmla="*/ 3255 w 316"/>
                <a:gd name="T9" fmla="*/ 4912 h 300"/>
                <a:gd name="T10" fmla="*/ 4354 w 316"/>
                <a:gd name="T11" fmla="*/ 3297 h 300"/>
                <a:gd name="T12" fmla="*/ 4135 w 316"/>
                <a:gd name="T13" fmla="*/ 967 h 300"/>
                <a:gd name="T14" fmla="*/ 2359 w 316"/>
                <a:gd name="T15" fmla="*/ 98 h 300"/>
                <a:gd name="T16" fmla="*/ 1348 w 316"/>
                <a:gd name="T17" fmla="*/ 384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0" name="Freeform 380"/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529 w 241"/>
                <a:gd name="T1" fmla="*/ 3417 h 242"/>
                <a:gd name="T2" fmla="*/ 440 w 241"/>
                <a:gd name="T3" fmla="*/ 1368 h 242"/>
                <a:gd name="T4" fmla="*/ 1409 w 241"/>
                <a:gd name="T5" fmla="*/ 518 h 242"/>
                <a:gd name="T6" fmla="*/ 2332 w 241"/>
                <a:gd name="T7" fmla="*/ 233 h 242"/>
                <a:gd name="T8" fmla="*/ 3535 w 241"/>
                <a:gd name="T9" fmla="*/ 616 h 242"/>
                <a:gd name="T10" fmla="*/ 2156 w 241"/>
                <a:gd name="T11" fmla="*/ 82 h 242"/>
                <a:gd name="T12" fmla="*/ 1233 w 241"/>
                <a:gd name="T13" fmla="*/ 351 h 242"/>
                <a:gd name="T14" fmla="*/ 264 w 241"/>
                <a:gd name="T15" fmla="*/ 1200 h 242"/>
                <a:gd name="T16" fmla="*/ 352 w 241"/>
                <a:gd name="T17" fmla="*/ 3250 h 242"/>
                <a:gd name="T18" fmla="*/ 969 w 241"/>
                <a:gd name="T19" fmla="*/ 4034 h 242"/>
                <a:gd name="T20" fmla="*/ 529 w 241"/>
                <a:gd name="T21" fmla="*/ 3417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1" name="Freeform 381"/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3020 w 238"/>
                <a:gd name="T1" fmla="*/ 416 h 249"/>
                <a:gd name="T2" fmla="*/ 2607 w 238"/>
                <a:gd name="T3" fmla="*/ 0 h 249"/>
                <a:gd name="T4" fmla="*/ 2844 w 238"/>
                <a:gd name="T5" fmla="*/ 249 h 249"/>
                <a:gd name="T6" fmla="*/ 3047 w 238"/>
                <a:gd name="T7" fmla="*/ 2416 h 249"/>
                <a:gd name="T8" fmla="*/ 2036 w 238"/>
                <a:gd name="T9" fmla="*/ 3897 h 249"/>
                <a:gd name="T10" fmla="*/ 410 w 238"/>
                <a:gd name="T11" fmla="*/ 3680 h 249"/>
                <a:gd name="T12" fmla="*/ 0 w 238"/>
                <a:gd name="T13" fmla="*/ 3464 h 249"/>
                <a:gd name="T14" fmla="*/ 586 w 238"/>
                <a:gd name="T15" fmla="*/ 3848 h 249"/>
                <a:gd name="T16" fmla="*/ 2212 w 238"/>
                <a:gd name="T17" fmla="*/ 4064 h 249"/>
                <a:gd name="T18" fmla="*/ 3238 w 238"/>
                <a:gd name="T19" fmla="*/ 2579 h 249"/>
                <a:gd name="T20" fmla="*/ 3020 w 238"/>
                <a:gd name="T21" fmla="*/ 416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2" name="Freeform 382"/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777 w 224"/>
                <a:gd name="T1" fmla="*/ 633 h 233"/>
                <a:gd name="T2" fmla="*/ 191 w 224"/>
                <a:gd name="T3" fmla="*/ 1001 h 233"/>
                <a:gd name="T4" fmla="*/ 394 w 224"/>
                <a:gd name="T5" fmla="*/ 2002 h 233"/>
                <a:gd name="T6" fmla="*/ 1052 w 224"/>
                <a:gd name="T7" fmla="*/ 2035 h 233"/>
                <a:gd name="T8" fmla="*/ 1217 w 224"/>
                <a:gd name="T9" fmla="*/ 1320 h 233"/>
                <a:gd name="T10" fmla="*/ 1331 w 224"/>
                <a:gd name="T11" fmla="*/ 968 h 233"/>
                <a:gd name="T12" fmla="*/ 1668 w 224"/>
                <a:gd name="T13" fmla="*/ 1017 h 233"/>
                <a:gd name="T14" fmla="*/ 1756 w 224"/>
                <a:gd name="T15" fmla="*/ 1434 h 233"/>
                <a:gd name="T16" fmla="*/ 2139 w 224"/>
                <a:gd name="T17" fmla="*/ 1385 h 233"/>
                <a:gd name="T18" fmla="*/ 2227 w 224"/>
                <a:gd name="T19" fmla="*/ 985 h 233"/>
                <a:gd name="T20" fmla="*/ 2590 w 224"/>
                <a:gd name="T21" fmla="*/ 1169 h 233"/>
                <a:gd name="T22" fmla="*/ 2563 w 224"/>
                <a:gd name="T23" fmla="*/ 1602 h 233"/>
                <a:gd name="T24" fmla="*/ 2165 w 224"/>
                <a:gd name="T25" fmla="*/ 1802 h 233"/>
                <a:gd name="T26" fmla="*/ 2399 w 224"/>
                <a:gd name="T27" fmla="*/ 2370 h 233"/>
                <a:gd name="T28" fmla="*/ 2663 w 224"/>
                <a:gd name="T29" fmla="*/ 2121 h 233"/>
                <a:gd name="T30" fmla="*/ 2885 w 224"/>
                <a:gd name="T31" fmla="*/ 2121 h 233"/>
                <a:gd name="T32" fmla="*/ 2984 w 224"/>
                <a:gd name="T33" fmla="*/ 2672 h 233"/>
                <a:gd name="T34" fmla="*/ 2648 w 224"/>
                <a:gd name="T35" fmla="*/ 2938 h 233"/>
                <a:gd name="T36" fmla="*/ 2238 w 224"/>
                <a:gd name="T37" fmla="*/ 3040 h 233"/>
                <a:gd name="T38" fmla="*/ 2269 w 224"/>
                <a:gd name="T39" fmla="*/ 3690 h 233"/>
                <a:gd name="T40" fmla="*/ 3087 w 224"/>
                <a:gd name="T41" fmla="*/ 3657 h 233"/>
                <a:gd name="T42" fmla="*/ 3221 w 224"/>
                <a:gd name="T43" fmla="*/ 3154 h 233"/>
                <a:gd name="T44" fmla="*/ 3087 w 224"/>
                <a:gd name="T45" fmla="*/ 2672 h 233"/>
                <a:gd name="T46" fmla="*/ 3061 w 224"/>
                <a:gd name="T47" fmla="*/ 1835 h 233"/>
                <a:gd name="T48" fmla="*/ 3191 w 224"/>
                <a:gd name="T49" fmla="*/ 1487 h 233"/>
                <a:gd name="T50" fmla="*/ 3045 w 224"/>
                <a:gd name="T51" fmla="*/ 1369 h 233"/>
                <a:gd name="T52" fmla="*/ 2839 w 224"/>
                <a:gd name="T53" fmla="*/ 1336 h 233"/>
                <a:gd name="T54" fmla="*/ 2663 w 224"/>
                <a:gd name="T55" fmla="*/ 1087 h 233"/>
                <a:gd name="T56" fmla="*/ 2885 w 224"/>
                <a:gd name="T57" fmla="*/ 936 h 233"/>
                <a:gd name="T58" fmla="*/ 2957 w 224"/>
                <a:gd name="T59" fmla="*/ 319 h 233"/>
                <a:gd name="T60" fmla="*/ 2299 w 224"/>
                <a:gd name="T61" fmla="*/ 184 h 233"/>
                <a:gd name="T62" fmla="*/ 2227 w 224"/>
                <a:gd name="T63" fmla="*/ 686 h 233"/>
                <a:gd name="T64" fmla="*/ 1917 w 224"/>
                <a:gd name="T65" fmla="*/ 568 h 233"/>
                <a:gd name="T66" fmla="*/ 1626 w 224"/>
                <a:gd name="T67" fmla="*/ 735 h 233"/>
                <a:gd name="T68" fmla="*/ 1113 w 224"/>
                <a:gd name="T69" fmla="*/ 817 h 233"/>
                <a:gd name="T70" fmla="*/ 777 w 224"/>
                <a:gd name="T71" fmla="*/ 633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3" name="Freeform 383"/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15 w 60"/>
                <a:gd name="T1" fmla="*/ 135 h 31"/>
                <a:gd name="T2" fmla="*/ 233 w 60"/>
                <a:gd name="T3" fmla="*/ 471 h 31"/>
                <a:gd name="T4" fmla="*/ 553 w 60"/>
                <a:gd name="T5" fmla="*/ 488 h 31"/>
                <a:gd name="T6" fmla="*/ 874 w 60"/>
                <a:gd name="T7" fmla="*/ 0 h 31"/>
                <a:gd name="T8" fmla="*/ 496 w 60"/>
                <a:gd name="T9" fmla="*/ 401 h 31"/>
                <a:gd name="T10" fmla="*/ 57 w 60"/>
                <a:gd name="T11" fmla="*/ 184 h 31"/>
                <a:gd name="T12" fmla="*/ 15 w 60"/>
                <a:gd name="T13" fmla="*/ 13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4" name="Freeform 384"/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42 w 40"/>
                <a:gd name="T1" fmla="*/ 49 h 34"/>
                <a:gd name="T2" fmla="*/ 585 w 40"/>
                <a:gd name="T3" fmla="*/ 0 h 34"/>
                <a:gd name="T4" fmla="*/ 57 w 40"/>
                <a:gd name="T5" fmla="*/ 8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5" name="Freeform 385"/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31 w 18"/>
                <a:gd name="T1" fmla="*/ 0 h 24"/>
                <a:gd name="T2" fmla="*/ 15 w 18"/>
                <a:gd name="T3" fmla="*/ 400 h 24"/>
                <a:gd name="T4" fmla="*/ 0 w 18"/>
                <a:gd name="T5" fmla="*/ 33 h 24"/>
                <a:gd name="T6" fmla="*/ 31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6" name="Freeform 386"/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615 h 40"/>
                <a:gd name="T2" fmla="*/ 378 w 28"/>
                <a:gd name="T3" fmla="*/ 399 h 40"/>
                <a:gd name="T4" fmla="*/ 0 w 28"/>
                <a:gd name="T5" fmla="*/ 0 h 40"/>
                <a:gd name="T6" fmla="*/ 88 w 28"/>
                <a:gd name="T7" fmla="*/ 51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7" name="Freeform 387"/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42 w 35"/>
                <a:gd name="T1" fmla="*/ 152 h 26"/>
                <a:gd name="T2" fmla="*/ 352 w 35"/>
                <a:gd name="T3" fmla="*/ 0 h 26"/>
                <a:gd name="T4" fmla="*/ 88 w 35"/>
                <a:gd name="T5" fmla="*/ 23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8" name="Freeform 388"/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335 h 55"/>
                <a:gd name="T2" fmla="*/ 627 w 62"/>
                <a:gd name="T3" fmla="*/ 785 h 55"/>
                <a:gd name="T4" fmla="*/ 864 w 62"/>
                <a:gd name="T5" fmla="*/ 0 h 55"/>
                <a:gd name="T6" fmla="*/ 539 w 62"/>
                <a:gd name="T7" fmla="*/ 634 h 55"/>
                <a:gd name="T8" fmla="*/ 15 w 62"/>
                <a:gd name="T9" fmla="*/ 401 h 55"/>
                <a:gd name="T10" fmla="*/ 31 w 62"/>
                <a:gd name="T11" fmla="*/ 33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9" name="Freeform 389"/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730 w 51"/>
                <a:gd name="T1" fmla="*/ 49 h 38"/>
                <a:gd name="T2" fmla="*/ 145 w 51"/>
                <a:gd name="T3" fmla="*/ 632 h 38"/>
                <a:gd name="T4" fmla="*/ 746 w 51"/>
                <a:gd name="T5" fmla="*/ 82 h 38"/>
                <a:gd name="T6" fmla="*/ 730 w 5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0" name="Freeform 390"/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177 w 14"/>
                <a:gd name="T1" fmla="*/ 33 h 24"/>
                <a:gd name="T2" fmla="*/ 73 w 14"/>
                <a:gd name="T3" fmla="*/ 400 h 24"/>
                <a:gd name="T4" fmla="*/ 208 w 14"/>
                <a:gd name="T5" fmla="*/ 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1" name="Freeform 391"/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657 w 45"/>
                <a:gd name="T1" fmla="*/ 0 h 17"/>
                <a:gd name="T2" fmla="*/ 264 w 45"/>
                <a:gd name="T3" fmla="*/ 114 h 17"/>
                <a:gd name="T4" fmla="*/ 15 w 45"/>
                <a:gd name="T5" fmla="*/ 280 h 17"/>
                <a:gd name="T6" fmla="*/ 264 w 45"/>
                <a:gd name="T7" fmla="*/ 231 h 17"/>
                <a:gd name="T8" fmla="*/ 642 w 45"/>
                <a:gd name="T9" fmla="*/ 32 h 17"/>
                <a:gd name="T10" fmla="*/ 657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2" name="Freeform 392"/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1259 w 302"/>
                <a:gd name="T1" fmla="*/ 318 h 293"/>
                <a:gd name="T2" fmla="*/ 1244 w 302"/>
                <a:gd name="T3" fmla="*/ 298 h 293"/>
                <a:gd name="T4" fmla="*/ 176 w 302"/>
                <a:gd name="T5" fmla="*/ 1265 h 293"/>
                <a:gd name="T6" fmla="*/ 0 w 302"/>
                <a:gd name="T7" fmla="*/ 2216 h 293"/>
                <a:gd name="T8" fmla="*/ 279 w 302"/>
                <a:gd name="T9" fmla="*/ 3515 h 293"/>
                <a:gd name="T10" fmla="*/ 1405 w 302"/>
                <a:gd name="T11" fmla="*/ 4633 h 293"/>
                <a:gd name="T12" fmla="*/ 2813 w 302"/>
                <a:gd name="T13" fmla="*/ 4882 h 293"/>
                <a:gd name="T14" fmla="*/ 3166 w 302"/>
                <a:gd name="T15" fmla="*/ 4866 h 293"/>
                <a:gd name="T16" fmla="*/ 3943 w 302"/>
                <a:gd name="T17" fmla="*/ 4266 h 293"/>
                <a:gd name="T18" fmla="*/ 4279 w 302"/>
                <a:gd name="T19" fmla="*/ 3249 h 293"/>
                <a:gd name="T20" fmla="*/ 4425 w 302"/>
                <a:gd name="T21" fmla="*/ 2151 h 293"/>
                <a:gd name="T22" fmla="*/ 4057 w 302"/>
                <a:gd name="T23" fmla="*/ 898 h 293"/>
                <a:gd name="T24" fmla="*/ 2492 w 302"/>
                <a:gd name="T25" fmla="*/ 0 h 293"/>
                <a:gd name="T26" fmla="*/ 2270 w 302"/>
                <a:gd name="T27" fmla="*/ 16 h 293"/>
                <a:gd name="T28" fmla="*/ 1244 w 302"/>
                <a:gd name="T29" fmla="*/ 298 h 293"/>
                <a:gd name="T30" fmla="*/ 1259 w 302"/>
                <a:gd name="T31" fmla="*/ 318 h 293"/>
                <a:gd name="T32" fmla="*/ 1244 w 302"/>
                <a:gd name="T33" fmla="*/ 298 h 293"/>
                <a:gd name="T34" fmla="*/ 1259 w 302"/>
                <a:gd name="T35" fmla="*/ 318 h 293"/>
                <a:gd name="T36" fmla="*/ 1259 w 302"/>
                <a:gd name="T37" fmla="*/ 335 h 293"/>
                <a:gd name="T38" fmla="*/ 2270 w 302"/>
                <a:gd name="T39" fmla="*/ 49 h 293"/>
                <a:gd name="T40" fmla="*/ 2492 w 302"/>
                <a:gd name="T41" fmla="*/ 33 h 293"/>
                <a:gd name="T42" fmla="*/ 4031 w 302"/>
                <a:gd name="T43" fmla="*/ 918 h 293"/>
                <a:gd name="T44" fmla="*/ 4394 w 302"/>
                <a:gd name="T45" fmla="*/ 2151 h 293"/>
                <a:gd name="T46" fmla="*/ 4249 w 302"/>
                <a:gd name="T47" fmla="*/ 3233 h 293"/>
                <a:gd name="T48" fmla="*/ 3912 w 302"/>
                <a:gd name="T49" fmla="*/ 4249 h 293"/>
                <a:gd name="T50" fmla="*/ 3166 w 302"/>
                <a:gd name="T51" fmla="*/ 4833 h 293"/>
                <a:gd name="T52" fmla="*/ 2813 w 302"/>
                <a:gd name="T53" fmla="*/ 4849 h 293"/>
                <a:gd name="T54" fmla="*/ 1405 w 302"/>
                <a:gd name="T55" fmla="*/ 4600 h 293"/>
                <a:gd name="T56" fmla="*/ 306 w 302"/>
                <a:gd name="T57" fmla="*/ 3498 h 293"/>
                <a:gd name="T58" fmla="*/ 31 w 302"/>
                <a:gd name="T59" fmla="*/ 2216 h 293"/>
                <a:gd name="T60" fmla="*/ 207 w 302"/>
                <a:gd name="T61" fmla="*/ 1282 h 293"/>
                <a:gd name="T62" fmla="*/ 1259 w 302"/>
                <a:gd name="T63" fmla="*/ 335 h 293"/>
                <a:gd name="T64" fmla="*/ 1259 w 302"/>
                <a:gd name="T65" fmla="*/ 335 h 293"/>
                <a:gd name="T66" fmla="*/ 1259 w 302"/>
                <a:gd name="T67" fmla="*/ 31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3" name="Freeform 393"/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2196 w 224"/>
                <a:gd name="T1" fmla="*/ 298 h 225"/>
                <a:gd name="T2" fmla="*/ 2165 w 224"/>
                <a:gd name="T3" fmla="*/ 681 h 225"/>
                <a:gd name="T4" fmla="*/ 2005 w 224"/>
                <a:gd name="T5" fmla="*/ 567 h 225"/>
                <a:gd name="T6" fmla="*/ 1714 w 224"/>
                <a:gd name="T7" fmla="*/ 416 h 225"/>
                <a:gd name="T8" fmla="*/ 1305 w 224"/>
                <a:gd name="T9" fmla="*/ 714 h 225"/>
                <a:gd name="T10" fmla="*/ 995 w 224"/>
                <a:gd name="T11" fmla="*/ 616 h 225"/>
                <a:gd name="T12" fmla="*/ 777 w 224"/>
                <a:gd name="T13" fmla="*/ 534 h 225"/>
                <a:gd name="T14" fmla="*/ 88 w 224"/>
                <a:gd name="T15" fmla="*/ 1248 h 225"/>
                <a:gd name="T16" fmla="*/ 1067 w 224"/>
                <a:gd name="T17" fmla="*/ 1962 h 225"/>
                <a:gd name="T18" fmla="*/ 1243 w 224"/>
                <a:gd name="T19" fmla="*/ 1032 h 225"/>
                <a:gd name="T20" fmla="*/ 1507 w 224"/>
                <a:gd name="T21" fmla="*/ 832 h 225"/>
                <a:gd name="T22" fmla="*/ 1653 w 224"/>
                <a:gd name="T23" fmla="*/ 1167 h 225"/>
                <a:gd name="T24" fmla="*/ 2150 w 224"/>
                <a:gd name="T25" fmla="*/ 1314 h 225"/>
                <a:gd name="T26" fmla="*/ 2227 w 224"/>
                <a:gd name="T27" fmla="*/ 914 h 225"/>
                <a:gd name="T28" fmla="*/ 2460 w 224"/>
                <a:gd name="T29" fmla="*/ 951 h 225"/>
                <a:gd name="T30" fmla="*/ 2548 w 224"/>
                <a:gd name="T31" fmla="*/ 1497 h 225"/>
                <a:gd name="T32" fmla="*/ 2035 w 224"/>
                <a:gd name="T33" fmla="*/ 1999 h 225"/>
                <a:gd name="T34" fmla="*/ 2399 w 224"/>
                <a:gd name="T35" fmla="*/ 2297 h 225"/>
                <a:gd name="T36" fmla="*/ 2812 w 224"/>
                <a:gd name="T37" fmla="*/ 1881 h 225"/>
                <a:gd name="T38" fmla="*/ 2869 w 224"/>
                <a:gd name="T39" fmla="*/ 2048 h 225"/>
                <a:gd name="T40" fmla="*/ 2885 w 224"/>
                <a:gd name="T41" fmla="*/ 2762 h 225"/>
                <a:gd name="T42" fmla="*/ 2414 w 224"/>
                <a:gd name="T43" fmla="*/ 2795 h 225"/>
                <a:gd name="T44" fmla="*/ 2238 w 224"/>
                <a:gd name="T45" fmla="*/ 2946 h 225"/>
                <a:gd name="T46" fmla="*/ 2663 w 224"/>
                <a:gd name="T47" fmla="*/ 3745 h 225"/>
                <a:gd name="T48" fmla="*/ 2663 w 224"/>
                <a:gd name="T49" fmla="*/ 3729 h 225"/>
                <a:gd name="T50" fmla="*/ 2414 w 224"/>
                <a:gd name="T51" fmla="*/ 2815 h 225"/>
                <a:gd name="T52" fmla="*/ 2984 w 224"/>
                <a:gd name="T53" fmla="*/ 2579 h 225"/>
                <a:gd name="T54" fmla="*/ 2663 w 224"/>
                <a:gd name="T55" fmla="*/ 2032 h 225"/>
                <a:gd name="T56" fmla="*/ 2165 w 224"/>
                <a:gd name="T57" fmla="*/ 1714 h 225"/>
                <a:gd name="T58" fmla="*/ 2311 w 224"/>
                <a:gd name="T59" fmla="*/ 865 h 225"/>
                <a:gd name="T60" fmla="*/ 1901 w 224"/>
                <a:gd name="T61" fmla="*/ 1383 h 225"/>
                <a:gd name="T62" fmla="*/ 1507 w 224"/>
                <a:gd name="T63" fmla="*/ 816 h 225"/>
                <a:gd name="T64" fmla="*/ 1052 w 224"/>
                <a:gd name="T65" fmla="*/ 1946 h 225"/>
                <a:gd name="T66" fmla="*/ 191 w 224"/>
                <a:gd name="T67" fmla="*/ 914 h 225"/>
                <a:gd name="T68" fmla="*/ 792 w 224"/>
                <a:gd name="T69" fmla="*/ 551 h 225"/>
                <a:gd name="T70" fmla="*/ 1626 w 224"/>
                <a:gd name="T71" fmla="*/ 649 h 225"/>
                <a:gd name="T72" fmla="*/ 2139 w 224"/>
                <a:gd name="T73" fmla="*/ 734 h 225"/>
                <a:gd name="T74" fmla="*/ 2487 w 224"/>
                <a:gd name="T75" fmla="*/ 16 h 225"/>
                <a:gd name="T76" fmla="*/ 2885 w 224"/>
                <a:gd name="T77" fmla="*/ 849 h 225"/>
                <a:gd name="T78" fmla="*/ 2812 w 224"/>
                <a:gd name="T79" fmla="*/ 1248 h 225"/>
                <a:gd name="T80" fmla="*/ 3045 w 224"/>
                <a:gd name="T81" fmla="*/ 1281 h 225"/>
                <a:gd name="T82" fmla="*/ 3087 w 224"/>
                <a:gd name="T83" fmla="*/ 2579 h 225"/>
                <a:gd name="T84" fmla="*/ 3206 w 224"/>
                <a:gd name="T85" fmla="*/ 3329 h 225"/>
                <a:gd name="T86" fmla="*/ 3160 w 224"/>
                <a:gd name="T87" fmla="*/ 2815 h 225"/>
                <a:gd name="T88" fmla="*/ 2984 w 224"/>
                <a:gd name="T89" fmla="*/ 1983 h 225"/>
                <a:gd name="T90" fmla="*/ 3237 w 224"/>
                <a:gd name="T91" fmla="*/ 1514 h 225"/>
                <a:gd name="T92" fmla="*/ 3061 w 224"/>
                <a:gd name="T93" fmla="*/ 1265 h 225"/>
                <a:gd name="T94" fmla="*/ 2812 w 224"/>
                <a:gd name="T95" fmla="*/ 1232 h 225"/>
                <a:gd name="T96" fmla="*/ 2678 w 224"/>
                <a:gd name="T97" fmla="*/ 1000 h 225"/>
                <a:gd name="T98" fmla="*/ 2736 w 224"/>
                <a:gd name="T99" fmla="*/ 849 h 225"/>
                <a:gd name="T100" fmla="*/ 3087 w 224"/>
                <a:gd name="T101" fmla="*/ 783 h 225"/>
                <a:gd name="T102" fmla="*/ 2487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4" name="Freeform 394"/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296 w 20"/>
                <a:gd name="T1" fmla="*/ 0 h 23"/>
                <a:gd name="T2" fmla="*/ 250 w 20"/>
                <a:gd name="T3" fmla="*/ 65 h 23"/>
                <a:gd name="T4" fmla="*/ 177 w 20"/>
                <a:gd name="T5" fmla="*/ 233 h 23"/>
                <a:gd name="T6" fmla="*/ 46 w 20"/>
                <a:gd name="T7" fmla="*/ 351 h 23"/>
                <a:gd name="T8" fmla="*/ 0 w 20"/>
                <a:gd name="T9" fmla="*/ 384 h 23"/>
                <a:gd name="T10" fmla="*/ 193 w 20"/>
                <a:gd name="T11" fmla="*/ 249 h 23"/>
                <a:gd name="T12" fmla="*/ 296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5" name="Freeform 395"/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2238 w 224"/>
                <a:gd name="T1" fmla="*/ 600 h 223"/>
                <a:gd name="T2" fmla="*/ 2299 w 224"/>
                <a:gd name="T3" fmla="*/ 98 h 223"/>
                <a:gd name="T4" fmla="*/ 2942 w 224"/>
                <a:gd name="T5" fmla="*/ 233 h 223"/>
                <a:gd name="T6" fmla="*/ 2900 w 224"/>
                <a:gd name="T7" fmla="*/ 816 h 223"/>
                <a:gd name="T8" fmla="*/ 2663 w 224"/>
                <a:gd name="T9" fmla="*/ 816 h 223"/>
                <a:gd name="T10" fmla="*/ 2693 w 224"/>
                <a:gd name="T11" fmla="*/ 1130 h 223"/>
                <a:gd name="T12" fmla="*/ 2839 w 224"/>
                <a:gd name="T13" fmla="*/ 1249 h 223"/>
                <a:gd name="T14" fmla="*/ 3118 w 224"/>
                <a:gd name="T15" fmla="*/ 1314 h 223"/>
                <a:gd name="T16" fmla="*/ 3149 w 224"/>
                <a:gd name="T17" fmla="*/ 1616 h 223"/>
                <a:gd name="T18" fmla="*/ 3015 w 224"/>
                <a:gd name="T19" fmla="*/ 2265 h 223"/>
                <a:gd name="T20" fmla="*/ 3206 w 224"/>
                <a:gd name="T21" fmla="*/ 3048 h 223"/>
                <a:gd name="T22" fmla="*/ 2663 w 224"/>
                <a:gd name="T23" fmla="*/ 3697 h 223"/>
                <a:gd name="T24" fmla="*/ 2269 w 224"/>
                <a:gd name="T25" fmla="*/ 3562 h 223"/>
                <a:gd name="T26" fmla="*/ 2341 w 224"/>
                <a:gd name="T27" fmla="*/ 2848 h 223"/>
                <a:gd name="T28" fmla="*/ 2648 w 224"/>
                <a:gd name="T29" fmla="*/ 2848 h 223"/>
                <a:gd name="T30" fmla="*/ 3000 w 224"/>
                <a:gd name="T31" fmla="*/ 2583 h 223"/>
                <a:gd name="T32" fmla="*/ 2869 w 224"/>
                <a:gd name="T33" fmla="*/ 1881 h 223"/>
                <a:gd name="T34" fmla="*/ 2812 w 224"/>
                <a:gd name="T35" fmla="*/ 1832 h 223"/>
                <a:gd name="T36" fmla="*/ 2387 w 224"/>
                <a:gd name="T37" fmla="*/ 2248 h 223"/>
                <a:gd name="T38" fmla="*/ 2062 w 224"/>
                <a:gd name="T39" fmla="*/ 1983 h 223"/>
                <a:gd name="T40" fmla="*/ 2575 w 224"/>
                <a:gd name="T41" fmla="*/ 1514 h 223"/>
                <a:gd name="T42" fmla="*/ 2475 w 224"/>
                <a:gd name="T43" fmla="*/ 914 h 223"/>
                <a:gd name="T44" fmla="*/ 2165 w 224"/>
                <a:gd name="T45" fmla="*/ 1049 h 223"/>
                <a:gd name="T46" fmla="*/ 1917 w 224"/>
                <a:gd name="T47" fmla="*/ 1351 h 223"/>
                <a:gd name="T48" fmla="*/ 1683 w 224"/>
                <a:gd name="T49" fmla="*/ 1151 h 223"/>
                <a:gd name="T50" fmla="*/ 1507 w 224"/>
                <a:gd name="T51" fmla="*/ 783 h 223"/>
                <a:gd name="T52" fmla="*/ 1217 w 224"/>
                <a:gd name="T53" fmla="*/ 1016 h 223"/>
                <a:gd name="T54" fmla="*/ 1041 w 224"/>
                <a:gd name="T55" fmla="*/ 1914 h 223"/>
                <a:gd name="T56" fmla="*/ 119 w 224"/>
                <a:gd name="T57" fmla="*/ 1232 h 223"/>
                <a:gd name="T58" fmla="*/ 777 w 224"/>
                <a:gd name="T59" fmla="*/ 551 h 223"/>
                <a:gd name="T60" fmla="*/ 968 w 224"/>
                <a:gd name="T61" fmla="*/ 616 h 223"/>
                <a:gd name="T62" fmla="*/ 1523 w 224"/>
                <a:gd name="T63" fmla="*/ 714 h 223"/>
                <a:gd name="T64" fmla="*/ 1683 w 224"/>
                <a:gd name="T65" fmla="*/ 482 h 223"/>
                <a:gd name="T66" fmla="*/ 1901 w 224"/>
                <a:gd name="T67" fmla="*/ 465 h 223"/>
                <a:gd name="T68" fmla="*/ 2139 w 224"/>
                <a:gd name="T69" fmla="*/ 735 h 223"/>
                <a:gd name="T70" fmla="*/ 2227 w 224"/>
                <a:gd name="T71" fmla="*/ 584 h 223"/>
                <a:gd name="T72" fmla="*/ 1787 w 224"/>
                <a:gd name="T73" fmla="*/ 384 h 223"/>
                <a:gd name="T74" fmla="*/ 1113 w 224"/>
                <a:gd name="T75" fmla="*/ 714 h 223"/>
                <a:gd name="T76" fmla="*/ 731 w 224"/>
                <a:gd name="T77" fmla="*/ 535 h 223"/>
                <a:gd name="T78" fmla="*/ 777 w 224"/>
                <a:gd name="T79" fmla="*/ 2049 h 223"/>
                <a:gd name="T80" fmla="*/ 1331 w 224"/>
                <a:gd name="T81" fmla="*/ 865 h 223"/>
                <a:gd name="T82" fmla="*/ 1756 w 224"/>
                <a:gd name="T83" fmla="*/ 1330 h 223"/>
                <a:gd name="T84" fmla="*/ 2227 w 224"/>
                <a:gd name="T85" fmla="*/ 881 h 223"/>
                <a:gd name="T86" fmla="*/ 2563 w 224"/>
                <a:gd name="T87" fmla="*/ 1498 h 223"/>
                <a:gd name="T88" fmla="*/ 2399 w 224"/>
                <a:gd name="T89" fmla="*/ 2265 h 223"/>
                <a:gd name="T90" fmla="*/ 2885 w 224"/>
                <a:gd name="T91" fmla="*/ 2016 h 223"/>
                <a:gd name="T92" fmla="*/ 2648 w 224"/>
                <a:gd name="T93" fmla="*/ 2832 h 223"/>
                <a:gd name="T94" fmla="*/ 2269 w 224"/>
                <a:gd name="T95" fmla="*/ 3579 h 223"/>
                <a:gd name="T96" fmla="*/ 3087 w 224"/>
                <a:gd name="T97" fmla="*/ 3546 h 223"/>
                <a:gd name="T98" fmla="*/ 3087 w 224"/>
                <a:gd name="T99" fmla="*/ 2563 h 223"/>
                <a:gd name="T100" fmla="*/ 3045 w 224"/>
                <a:gd name="T101" fmla="*/ 1265 h 223"/>
                <a:gd name="T102" fmla="*/ 2812 w 224"/>
                <a:gd name="T103" fmla="*/ 1232 h 223"/>
                <a:gd name="T104" fmla="*/ 2885 w 224"/>
                <a:gd name="T105" fmla="*/ 832 h 223"/>
                <a:gd name="T106" fmla="*/ 2487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6" name="Oval 396"/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17" name="Oval 397"/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18" name="Oval 398"/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19" name="Oval 399"/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0" name="Oval 400"/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1" name="Freeform 401"/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15 w 3"/>
                <a:gd name="T1" fmla="*/ 32 h 3"/>
                <a:gd name="T2" fmla="*/ 15 w 3"/>
                <a:gd name="T3" fmla="*/ 32 h 3"/>
                <a:gd name="T4" fmla="*/ 26 w 3"/>
                <a:gd name="T5" fmla="*/ 16 h 3"/>
                <a:gd name="T6" fmla="*/ 26 w 3"/>
                <a:gd name="T7" fmla="*/ 32 h 3"/>
                <a:gd name="T8" fmla="*/ 26 w 3"/>
                <a:gd name="T9" fmla="*/ 32 h 3"/>
                <a:gd name="T10" fmla="*/ 15 w 3"/>
                <a:gd name="T11" fmla="*/ 32 h 3"/>
                <a:gd name="T12" fmla="*/ 15 w 3"/>
                <a:gd name="T13" fmla="*/ 32 h 3"/>
                <a:gd name="T14" fmla="*/ 0 w 3"/>
                <a:gd name="T15" fmla="*/ 32 h 3"/>
                <a:gd name="T16" fmla="*/ 26 w 3"/>
                <a:gd name="T17" fmla="*/ 48 h 3"/>
                <a:gd name="T18" fmla="*/ 40 w 3"/>
                <a:gd name="T19" fmla="*/ 32 h 3"/>
                <a:gd name="T20" fmla="*/ 26 w 3"/>
                <a:gd name="T21" fmla="*/ 0 h 3"/>
                <a:gd name="T22" fmla="*/ 0 w 3"/>
                <a:gd name="T23" fmla="*/ 32 h 3"/>
                <a:gd name="T24" fmla="*/ 15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2" name="Oval 402"/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3" name="Oval 403"/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4" name="Freeform 404"/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5" name="Oval 405"/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6" name="Oval 406"/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7" name="Freeform 407"/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16 w 4"/>
                <a:gd name="T1" fmla="*/ 39 h 3"/>
                <a:gd name="T2" fmla="*/ 16 w 4"/>
                <a:gd name="T3" fmla="*/ 39 h 3"/>
                <a:gd name="T4" fmla="*/ 32 w 4"/>
                <a:gd name="T5" fmla="*/ 17 h 3"/>
                <a:gd name="T6" fmla="*/ 48 w 4"/>
                <a:gd name="T7" fmla="*/ 39 h 3"/>
                <a:gd name="T8" fmla="*/ 32 w 4"/>
                <a:gd name="T9" fmla="*/ 39 h 3"/>
                <a:gd name="T10" fmla="*/ 16 w 4"/>
                <a:gd name="T11" fmla="*/ 39 h 3"/>
                <a:gd name="T12" fmla="*/ 16 w 4"/>
                <a:gd name="T13" fmla="*/ 39 h 3"/>
                <a:gd name="T14" fmla="*/ 0 w 4"/>
                <a:gd name="T15" fmla="*/ 39 h 3"/>
                <a:gd name="T16" fmla="*/ 32 w 4"/>
                <a:gd name="T17" fmla="*/ 56 h 3"/>
                <a:gd name="T18" fmla="*/ 64 w 4"/>
                <a:gd name="T19" fmla="*/ 39 h 3"/>
                <a:gd name="T20" fmla="*/ 32 w 4"/>
                <a:gd name="T21" fmla="*/ 0 h 3"/>
                <a:gd name="T22" fmla="*/ 0 w 4"/>
                <a:gd name="T23" fmla="*/ 39 h 3"/>
                <a:gd name="T24" fmla="*/ 16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8" name="Oval 408"/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9" name="Oval 409"/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0" name="Freeform 410"/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1" name="Oval 411"/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2" name="Oval 412"/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3" name="Freeform 413"/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4" name="Oval 414"/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5" name="Oval 415"/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6" name="Freeform 416"/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16 h 3"/>
                <a:gd name="T2" fmla="*/ 15 w 3"/>
                <a:gd name="T3" fmla="*/ 16 h 3"/>
                <a:gd name="T4" fmla="*/ 15 w 3"/>
                <a:gd name="T5" fmla="*/ 16 h 3"/>
                <a:gd name="T6" fmla="*/ 26 w 3"/>
                <a:gd name="T7" fmla="*/ 16 h 3"/>
                <a:gd name="T8" fmla="*/ 15 w 3"/>
                <a:gd name="T9" fmla="*/ 32 h 3"/>
                <a:gd name="T10" fmla="*/ 15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5 w 3"/>
                <a:gd name="T17" fmla="*/ 48 h 3"/>
                <a:gd name="T18" fmla="*/ 40 w 3"/>
                <a:gd name="T19" fmla="*/ 16 h 3"/>
                <a:gd name="T20" fmla="*/ 15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7" name="Oval 417"/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8" name="Oval 418"/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9" name="Freeform 419"/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0" name="Oval 420"/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1" name="Oval 421"/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2" name="Freeform 422"/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3" name="Oval 423"/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4" name="Oval 424"/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5" name="Freeform 425"/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6" name="Oval 426"/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7" name="Oval 427"/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8" name="Freeform 428"/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9" name="Oval 429"/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0" name="Oval 430"/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1" name="Freeform 431"/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17 h 3"/>
                <a:gd name="T2" fmla="*/ 15 w 3"/>
                <a:gd name="T3" fmla="*/ 17 h 3"/>
                <a:gd name="T4" fmla="*/ 15 w 3"/>
                <a:gd name="T5" fmla="*/ 17 h 3"/>
                <a:gd name="T6" fmla="*/ 26 w 3"/>
                <a:gd name="T7" fmla="*/ 17 h 3"/>
                <a:gd name="T8" fmla="*/ 15 w 3"/>
                <a:gd name="T9" fmla="*/ 39 h 3"/>
                <a:gd name="T10" fmla="*/ 15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5 w 3"/>
                <a:gd name="T17" fmla="*/ 56 h 3"/>
                <a:gd name="T18" fmla="*/ 40 w 3"/>
                <a:gd name="T19" fmla="*/ 17 h 3"/>
                <a:gd name="T20" fmla="*/ 15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2" name="Oval 432"/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3" name="Oval 433"/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4" name="Freeform 434"/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5" name="Oval 435"/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6" name="Oval 436"/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7" name="Freeform 437"/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8" name="Oval 438"/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9" name="Oval 439"/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0" name="Freeform 440"/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61" name="Oval 441"/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2" name="Oval 442"/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3" name="Freeform 443"/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16 h 3"/>
                <a:gd name="T2" fmla="*/ 16 w 3"/>
                <a:gd name="T3" fmla="*/ 16 h 3"/>
                <a:gd name="T4" fmla="*/ 16 w 3"/>
                <a:gd name="T5" fmla="*/ 16 h 3"/>
                <a:gd name="T6" fmla="*/ 32 w 3"/>
                <a:gd name="T7" fmla="*/ 16 h 3"/>
                <a:gd name="T8" fmla="*/ 16 w 3"/>
                <a:gd name="T9" fmla="*/ 32 h 3"/>
                <a:gd name="T10" fmla="*/ 16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6 w 3"/>
                <a:gd name="T17" fmla="*/ 48 h 3"/>
                <a:gd name="T18" fmla="*/ 48 w 3"/>
                <a:gd name="T19" fmla="*/ 16 h 3"/>
                <a:gd name="T20" fmla="*/ 16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64" name="Oval 444"/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5" name="Oval 445"/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6" name="Freeform 446"/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67" name="Oval 447"/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8" name="Oval 448"/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9" name="Freeform 449"/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0" name="Oval 450"/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1" name="Oval 451"/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2" name="Freeform 452"/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3" name="Oval 453"/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4" name="Oval 454"/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5" name="Freeform 455"/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6" name="Oval 456"/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7" name="Oval 457"/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8" name="Freeform 458"/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16 w 4"/>
                <a:gd name="T1" fmla="*/ 38 h 4"/>
                <a:gd name="T2" fmla="*/ 16 w 4"/>
                <a:gd name="T3" fmla="*/ 38 h 4"/>
                <a:gd name="T4" fmla="*/ 32 w 4"/>
                <a:gd name="T5" fmla="*/ 17 h 4"/>
                <a:gd name="T6" fmla="*/ 48 w 4"/>
                <a:gd name="T7" fmla="*/ 38 h 4"/>
                <a:gd name="T8" fmla="*/ 32 w 4"/>
                <a:gd name="T9" fmla="*/ 55 h 4"/>
                <a:gd name="T10" fmla="*/ 16 w 4"/>
                <a:gd name="T11" fmla="*/ 38 h 4"/>
                <a:gd name="T12" fmla="*/ 16 w 4"/>
                <a:gd name="T13" fmla="*/ 38 h 4"/>
                <a:gd name="T14" fmla="*/ 0 w 4"/>
                <a:gd name="T15" fmla="*/ 38 h 4"/>
                <a:gd name="T16" fmla="*/ 32 w 4"/>
                <a:gd name="T17" fmla="*/ 72 h 4"/>
                <a:gd name="T18" fmla="*/ 64 w 4"/>
                <a:gd name="T19" fmla="*/ 38 h 4"/>
                <a:gd name="T20" fmla="*/ 32 w 4"/>
                <a:gd name="T21" fmla="*/ 0 h 4"/>
                <a:gd name="T22" fmla="*/ 0 w 4"/>
                <a:gd name="T23" fmla="*/ 38 h 4"/>
                <a:gd name="T24" fmla="*/ 16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9" name="Oval 459"/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0" name="Oval 460"/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1" name="Freeform 461"/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15 w 4"/>
                <a:gd name="T1" fmla="*/ 39 h 3"/>
                <a:gd name="T2" fmla="*/ 15 w 4"/>
                <a:gd name="T3" fmla="*/ 39 h 3"/>
                <a:gd name="T4" fmla="*/ 30 w 4"/>
                <a:gd name="T5" fmla="*/ 17 h 3"/>
                <a:gd name="T6" fmla="*/ 41 w 4"/>
                <a:gd name="T7" fmla="*/ 39 h 3"/>
                <a:gd name="T8" fmla="*/ 30 w 4"/>
                <a:gd name="T9" fmla="*/ 39 h 3"/>
                <a:gd name="T10" fmla="*/ 15 w 4"/>
                <a:gd name="T11" fmla="*/ 39 h 3"/>
                <a:gd name="T12" fmla="*/ 15 w 4"/>
                <a:gd name="T13" fmla="*/ 39 h 3"/>
                <a:gd name="T14" fmla="*/ 0 w 4"/>
                <a:gd name="T15" fmla="*/ 39 h 3"/>
                <a:gd name="T16" fmla="*/ 30 w 4"/>
                <a:gd name="T17" fmla="*/ 56 h 3"/>
                <a:gd name="T18" fmla="*/ 56 w 4"/>
                <a:gd name="T19" fmla="*/ 39 h 3"/>
                <a:gd name="T20" fmla="*/ 30 w 4"/>
                <a:gd name="T21" fmla="*/ 0 h 3"/>
                <a:gd name="T22" fmla="*/ 0 w 4"/>
                <a:gd name="T23" fmla="*/ 39 h 3"/>
                <a:gd name="T24" fmla="*/ 15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82" name="Oval 462"/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3" name="Oval 463"/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4" name="Freeform 464"/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85" name="Oval 465"/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6" name="Oval 466"/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7" name="Freeform 467"/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17 h 3"/>
                <a:gd name="T2" fmla="*/ 16 w 3"/>
                <a:gd name="T3" fmla="*/ 17 h 3"/>
                <a:gd name="T4" fmla="*/ 16 w 3"/>
                <a:gd name="T5" fmla="*/ 17 h 3"/>
                <a:gd name="T6" fmla="*/ 32 w 3"/>
                <a:gd name="T7" fmla="*/ 17 h 3"/>
                <a:gd name="T8" fmla="*/ 16 w 3"/>
                <a:gd name="T9" fmla="*/ 39 h 3"/>
                <a:gd name="T10" fmla="*/ 16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6 w 3"/>
                <a:gd name="T17" fmla="*/ 56 h 3"/>
                <a:gd name="T18" fmla="*/ 48 w 3"/>
                <a:gd name="T19" fmla="*/ 17 h 3"/>
                <a:gd name="T20" fmla="*/ 16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88" name="Oval 468"/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9" name="Oval 469"/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0" name="Freeform 470"/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39 h 3"/>
                <a:gd name="T2" fmla="*/ 16 w 3"/>
                <a:gd name="T3" fmla="*/ 39 h 3"/>
                <a:gd name="T4" fmla="*/ 16 w 3"/>
                <a:gd name="T5" fmla="*/ 17 h 3"/>
                <a:gd name="T6" fmla="*/ 32 w 3"/>
                <a:gd name="T7" fmla="*/ 39 h 3"/>
                <a:gd name="T8" fmla="*/ 16 w 3"/>
                <a:gd name="T9" fmla="*/ 39 h 3"/>
                <a:gd name="T10" fmla="*/ 16 w 3"/>
                <a:gd name="T11" fmla="*/ 39 h 3"/>
                <a:gd name="T12" fmla="*/ 0 w 3"/>
                <a:gd name="T13" fmla="*/ 39 h 3"/>
                <a:gd name="T14" fmla="*/ 0 w 3"/>
                <a:gd name="T15" fmla="*/ 39 h 3"/>
                <a:gd name="T16" fmla="*/ 16 w 3"/>
                <a:gd name="T17" fmla="*/ 56 h 3"/>
                <a:gd name="T18" fmla="*/ 48 w 3"/>
                <a:gd name="T19" fmla="*/ 39 h 3"/>
                <a:gd name="T20" fmla="*/ 16 w 3"/>
                <a:gd name="T21" fmla="*/ 0 h 3"/>
                <a:gd name="T22" fmla="*/ 0 w 3"/>
                <a:gd name="T23" fmla="*/ 39 h 3"/>
                <a:gd name="T24" fmla="*/ 0 w 3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91" name="Oval 471"/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2" name="Oval 472"/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3" name="Freeform 473"/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94" name="Oval 474"/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5" name="Oval 475"/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6" name="Freeform 476"/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97" name="Oval 477"/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8" name="Oval 478"/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9" name="Freeform 479"/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0" name="Oval 480"/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1" name="Oval 481"/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2" name="Freeform 482"/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15 w 4"/>
                <a:gd name="T1" fmla="*/ 38 h 4"/>
                <a:gd name="T2" fmla="*/ 15 w 4"/>
                <a:gd name="T3" fmla="*/ 38 h 4"/>
                <a:gd name="T4" fmla="*/ 30 w 4"/>
                <a:gd name="T5" fmla="*/ 17 h 4"/>
                <a:gd name="T6" fmla="*/ 41 w 4"/>
                <a:gd name="T7" fmla="*/ 38 h 4"/>
                <a:gd name="T8" fmla="*/ 30 w 4"/>
                <a:gd name="T9" fmla="*/ 55 h 4"/>
                <a:gd name="T10" fmla="*/ 15 w 4"/>
                <a:gd name="T11" fmla="*/ 38 h 4"/>
                <a:gd name="T12" fmla="*/ 15 w 4"/>
                <a:gd name="T13" fmla="*/ 38 h 4"/>
                <a:gd name="T14" fmla="*/ 0 w 4"/>
                <a:gd name="T15" fmla="*/ 38 h 4"/>
                <a:gd name="T16" fmla="*/ 30 w 4"/>
                <a:gd name="T17" fmla="*/ 72 h 4"/>
                <a:gd name="T18" fmla="*/ 56 w 4"/>
                <a:gd name="T19" fmla="*/ 38 h 4"/>
                <a:gd name="T20" fmla="*/ 30 w 4"/>
                <a:gd name="T21" fmla="*/ 0 h 4"/>
                <a:gd name="T22" fmla="*/ 0 w 4"/>
                <a:gd name="T23" fmla="*/ 38 h 4"/>
                <a:gd name="T24" fmla="*/ 15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3" name="Oval 483"/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4" name="Oval 484"/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5" name="Freeform 485"/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16 w 3"/>
                <a:gd name="T5" fmla="*/ 16 h 3"/>
                <a:gd name="T6" fmla="*/ 32 w 3"/>
                <a:gd name="T7" fmla="*/ 32 h 3"/>
                <a:gd name="T8" fmla="*/ 16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16 w 3"/>
                <a:gd name="T17" fmla="*/ 48 h 3"/>
                <a:gd name="T18" fmla="*/ 48 w 3"/>
                <a:gd name="T19" fmla="*/ 32 h 3"/>
                <a:gd name="T20" fmla="*/ 16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6" name="Oval 486"/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7" name="Oval 487"/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8" name="Freeform 488"/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9" name="Oval 489"/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0" name="Oval 490"/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1" name="Freeform 491"/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12" name="Oval 492"/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3" name="Oval 493"/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4" name="Freeform 494"/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15" name="Oval 495"/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6" name="Oval 496"/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7" name="Freeform 497"/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18" name="Oval 498"/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9" name="Oval 499"/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0" name="Freeform 500"/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38 h 4"/>
                <a:gd name="T2" fmla="*/ 15 w 3"/>
                <a:gd name="T3" fmla="*/ 38 h 4"/>
                <a:gd name="T4" fmla="*/ 26 w 3"/>
                <a:gd name="T5" fmla="*/ 17 h 4"/>
                <a:gd name="T6" fmla="*/ 26 w 3"/>
                <a:gd name="T7" fmla="*/ 38 h 4"/>
                <a:gd name="T8" fmla="*/ 26 w 3"/>
                <a:gd name="T9" fmla="*/ 55 h 4"/>
                <a:gd name="T10" fmla="*/ 15 w 3"/>
                <a:gd name="T11" fmla="*/ 38 h 4"/>
                <a:gd name="T12" fmla="*/ 0 w 3"/>
                <a:gd name="T13" fmla="*/ 38 h 4"/>
                <a:gd name="T14" fmla="*/ 0 w 3"/>
                <a:gd name="T15" fmla="*/ 38 h 4"/>
                <a:gd name="T16" fmla="*/ 26 w 3"/>
                <a:gd name="T17" fmla="*/ 72 h 4"/>
                <a:gd name="T18" fmla="*/ 40 w 3"/>
                <a:gd name="T19" fmla="*/ 38 h 4"/>
                <a:gd name="T20" fmla="*/ 26 w 3"/>
                <a:gd name="T21" fmla="*/ 0 h 4"/>
                <a:gd name="T22" fmla="*/ 0 w 3"/>
                <a:gd name="T23" fmla="*/ 38 h 4"/>
                <a:gd name="T24" fmla="*/ 0 w 3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21" name="Oval 501"/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2" name="Oval 502"/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3" name="Freeform 503"/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16 w 4"/>
                <a:gd name="T1" fmla="*/ 32 h 4"/>
                <a:gd name="T2" fmla="*/ 16 w 4"/>
                <a:gd name="T3" fmla="*/ 32 h 4"/>
                <a:gd name="T4" fmla="*/ 32 w 4"/>
                <a:gd name="T5" fmla="*/ 16 h 4"/>
                <a:gd name="T6" fmla="*/ 48 w 4"/>
                <a:gd name="T7" fmla="*/ 32 h 4"/>
                <a:gd name="T8" fmla="*/ 32 w 4"/>
                <a:gd name="T9" fmla="*/ 48 h 4"/>
                <a:gd name="T10" fmla="*/ 16 w 4"/>
                <a:gd name="T11" fmla="*/ 32 h 4"/>
                <a:gd name="T12" fmla="*/ 16 w 4"/>
                <a:gd name="T13" fmla="*/ 32 h 4"/>
                <a:gd name="T14" fmla="*/ 0 w 4"/>
                <a:gd name="T15" fmla="*/ 32 h 4"/>
                <a:gd name="T16" fmla="*/ 32 w 4"/>
                <a:gd name="T17" fmla="*/ 64 h 4"/>
                <a:gd name="T18" fmla="*/ 64 w 4"/>
                <a:gd name="T19" fmla="*/ 32 h 4"/>
                <a:gd name="T20" fmla="*/ 32 w 4"/>
                <a:gd name="T21" fmla="*/ 0 h 4"/>
                <a:gd name="T22" fmla="*/ 0 w 4"/>
                <a:gd name="T23" fmla="*/ 32 h 4"/>
                <a:gd name="T24" fmla="*/ 16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24" name="Oval 504"/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5" name="Oval 505"/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6" name="Freeform 506"/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27" name="Oval 507"/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8" name="Oval 508"/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9" name="Freeform 509"/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30" name="Oval 510"/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31" name="Oval 511"/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32" name="Freeform 512"/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922" name="Group 921"/>
          <p:cNvGrpSpPr/>
          <p:nvPr/>
        </p:nvGrpSpPr>
        <p:grpSpPr>
          <a:xfrm>
            <a:off x="6309319" y="1622254"/>
            <a:ext cx="965640" cy="513065"/>
            <a:chOff x="6653381" y="1416593"/>
            <a:chExt cx="965640" cy="513065"/>
          </a:xfrm>
        </p:grpSpPr>
        <p:grpSp>
          <p:nvGrpSpPr>
            <p:cNvPr id="751" name="Group 401"/>
            <p:cNvGrpSpPr>
              <a:grpSpLocks/>
            </p:cNvGrpSpPr>
            <p:nvPr/>
          </p:nvGrpSpPr>
          <p:grpSpPr bwMode="auto">
            <a:xfrm>
              <a:off x="6904354" y="1416593"/>
              <a:ext cx="376460" cy="247794"/>
              <a:chOff x="1145" y="2589"/>
              <a:chExt cx="454" cy="342"/>
            </a:xfrm>
          </p:grpSpPr>
          <p:sp>
            <p:nvSpPr>
              <p:cNvPr id="752" name="Freeform 402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403"/>
              <p:cNvSpPr>
                <a:spLocks/>
              </p:cNvSpPr>
              <p:nvPr/>
            </p:nvSpPr>
            <p:spPr bwMode="auto">
              <a:xfrm>
                <a:off x="1207" y="2829"/>
                <a:ext cx="155" cy="94"/>
              </a:xfrm>
              <a:custGeom>
                <a:avLst/>
                <a:gdLst>
                  <a:gd name="T0" fmla="*/ 25 w 62"/>
                  <a:gd name="T1" fmla="*/ 0 h 35"/>
                  <a:gd name="T2" fmla="*/ 45 w 62"/>
                  <a:gd name="T3" fmla="*/ 158 h 35"/>
                  <a:gd name="T4" fmla="*/ 138 w 62"/>
                  <a:gd name="T5" fmla="*/ 223 h 35"/>
                  <a:gd name="T6" fmla="*/ 388 w 62"/>
                  <a:gd name="T7" fmla="*/ 188 h 35"/>
                  <a:gd name="T8" fmla="*/ 295 w 62"/>
                  <a:gd name="T9" fmla="*/ 158 h 35"/>
                  <a:gd name="T10" fmla="*/ 200 w 62"/>
                  <a:gd name="T11" fmla="*/ 107 h 35"/>
                  <a:gd name="T12" fmla="*/ 95 w 62"/>
                  <a:gd name="T13" fmla="*/ 107 h 35"/>
                  <a:gd name="T14" fmla="*/ 25 w 62"/>
                  <a:gd name="T15" fmla="*/ 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5">
                    <a:moveTo>
                      <a:pt x="4" y="0"/>
                    </a:moveTo>
                    <a:cubicBezTo>
                      <a:pt x="4" y="9"/>
                      <a:pt x="0" y="14"/>
                      <a:pt x="7" y="22"/>
                    </a:cubicBezTo>
                    <a:cubicBezTo>
                      <a:pt x="11" y="26"/>
                      <a:pt x="16" y="30"/>
                      <a:pt x="22" y="31"/>
                    </a:cubicBezTo>
                    <a:cubicBezTo>
                      <a:pt x="34" y="35"/>
                      <a:pt x="50" y="30"/>
                      <a:pt x="62" y="26"/>
                    </a:cubicBezTo>
                    <a:cubicBezTo>
                      <a:pt x="57" y="25"/>
                      <a:pt x="52" y="23"/>
                      <a:pt x="47" y="22"/>
                    </a:cubicBezTo>
                    <a:cubicBezTo>
                      <a:pt x="41" y="20"/>
                      <a:pt x="38" y="18"/>
                      <a:pt x="32" y="15"/>
                    </a:cubicBezTo>
                    <a:cubicBezTo>
                      <a:pt x="25" y="12"/>
                      <a:pt x="21" y="15"/>
                      <a:pt x="15" y="15"/>
                    </a:cubicBezTo>
                    <a:cubicBezTo>
                      <a:pt x="7" y="14"/>
                      <a:pt x="6" y="7"/>
                      <a:pt x="4" y="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404"/>
              <p:cNvSpPr>
                <a:spLocks/>
              </p:cNvSpPr>
              <p:nvPr/>
            </p:nvSpPr>
            <p:spPr bwMode="auto">
              <a:xfrm>
                <a:off x="1382" y="2827"/>
                <a:ext cx="80" cy="93"/>
              </a:xfrm>
              <a:custGeom>
                <a:avLst/>
                <a:gdLst>
                  <a:gd name="T0" fmla="*/ 0 w 32"/>
                  <a:gd name="T1" fmla="*/ 170 h 35"/>
                  <a:gd name="T2" fmla="*/ 183 w 32"/>
                  <a:gd name="T3" fmla="*/ 218 h 35"/>
                  <a:gd name="T4" fmla="*/ 170 w 32"/>
                  <a:gd name="T5" fmla="*/ 120 h 35"/>
                  <a:gd name="T6" fmla="*/ 183 w 32"/>
                  <a:gd name="T7" fmla="*/ 0 h 35"/>
                  <a:gd name="T8" fmla="*/ 150 w 32"/>
                  <a:gd name="T9" fmla="*/ 128 h 35"/>
                  <a:gd name="T10" fmla="*/ 50 w 32"/>
                  <a:gd name="T11" fmla="*/ 16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5">
                    <a:moveTo>
                      <a:pt x="0" y="24"/>
                    </a:moveTo>
                    <a:cubicBezTo>
                      <a:pt x="6" y="24"/>
                      <a:pt x="24" y="35"/>
                      <a:pt x="29" y="31"/>
                    </a:cubicBezTo>
                    <a:cubicBezTo>
                      <a:pt x="32" y="28"/>
                      <a:pt x="28" y="20"/>
                      <a:pt x="27" y="17"/>
                    </a:cubicBezTo>
                    <a:cubicBezTo>
                      <a:pt x="26" y="11"/>
                      <a:pt x="29" y="6"/>
                      <a:pt x="29" y="0"/>
                    </a:cubicBezTo>
                    <a:cubicBezTo>
                      <a:pt x="27" y="6"/>
                      <a:pt x="26" y="12"/>
                      <a:pt x="24" y="18"/>
                    </a:cubicBezTo>
                    <a:cubicBezTo>
                      <a:pt x="21" y="24"/>
                      <a:pt x="14" y="23"/>
                      <a:pt x="8" y="23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405"/>
              <p:cNvSpPr>
                <a:spLocks/>
              </p:cNvSpPr>
              <p:nvPr/>
            </p:nvSpPr>
            <p:spPr bwMode="auto">
              <a:xfrm>
                <a:off x="1472" y="2773"/>
                <a:ext cx="92" cy="67"/>
              </a:xfrm>
              <a:custGeom>
                <a:avLst/>
                <a:gdLst>
                  <a:gd name="T0" fmla="*/ 50 w 37"/>
                  <a:gd name="T1" fmla="*/ 86 h 25"/>
                  <a:gd name="T2" fmla="*/ 12 w 37"/>
                  <a:gd name="T3" fmla="*/ 180 h 25"/>
                  <a:gd name="T4" fmla="*/ 174 w 37"/>
                  <a:gd name="T5" fmla="*/ 166 h 25"/>
                  <a:gd name="T6" fmla="*/ 204 w 37"/>
                  <a:gd name="T7" fmla="*/ 0 h 25"/>
                  <a:gd name="T8" fmla="*/ 149 w 37"/>
                  <a:gd name="T9" fmla="*/ 102 h 25"/>
                  <a:gd name="T10" fmla="*/ 50 w 37"/>
                  <a:gd name="T11" fmla="*/ 86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5">
                    <a:moveTo>
                      <a:pt x="8" y="12"/>
                    </a:moveTo>
                    <a:cubicBezTo>
                      <a:pt x="5" y="16"/>
                      <a:pt x="0" y="19"/>
                      <a:pt x="2" y="25"/>
                    </a:cubicBezTo>
                    <a:cubicBezTo>
                      <a:pt x="8" y="19"/>
                      <a:pt x="21" y="25"/>
                      <a:pt x="28" y="23"/>
                    </a:cubicBezTo>
                    <a:cubicBezTo>
                      <a:pt x="37" y="21"/>
                      <a:pt x="37" y="8"/>
                      <a:pt x="33" y="0"/>
                    </a:cubicBezTo>
                    <a:cubicBezTo>
                      <a:pt x="33" y="7"/>
                      <a:pt x="32" y="14"/>
                      <a:pt x="24" y="14"/>
                    </a:cubicBezTo>
                    <a:cubicBezTo>
                      <a:pt x="19" y="15"/>
                      <a:pt x="13" y="7"/>
                      <a:pt x="8" y="12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406"/>
              <p:cNvSpPr>
                <a:spLocks/>
              </p:cNvSpPr>
              <p:nvPr/>
            </p:nvSpPr>
            <p:spPr bwMode="auto">
              <a:xfrm>
                <a:off x="1512" y="2661"/>
                <a:ext cx="62" cy="139"/>
              </a:xfrm>
              <a:custGeom>
                <a:avLst/>
                <a:gdLst>
                  <a:gd name="T0" fmla="*/ 25 w 25"/>
                  <a:gd name="T1" fmla="*/ 29 h 52"/>
                  <a:gd name="T2" fmla="*/ 141 w 25"/>
                  <a:gd name="T3" fmla="*/ 179 h 52"/>
                  <a:gd name="T4" fmla="*/ 104 w 25"/>
                  <a:gd name="T5" fmla="*/ 257 h 52"/>
                  <a:gd name="T6" fmla="*/ 112 w 25"/>
                  <a:gd name="T7" fmla="*/ 372 h 52"/>
                  <a:gd name="T8" fmla="*/ 92 w 25"/>
                  <a:gd name="T9" fmla="*/ 158 h 52"/>
                  <a:gd name="T10" fmla="*/ 0 w 25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2">
                    <a:moveTo>
                      <a:pt x="4" y="4"/>
                    </a:moveTo>
                    <a:cubicBezTo>
                      <a:pt x="9" y="10"/>
                      <a:pt x="20" y="18"/>
                      <a:pt x="23" y="25"/>
                    </a:cubicBezTo>
                    <a:cubicBezTo>
                      <a:pt x="25" y="32"/>
                      <a:pt x="19" y="30"/>
                      <a:pt x="17" y="36"/>
                    </a:cubicBezTo>
                    <a:cubicBezTo>
                      <a:pt x="15" y="41"/>
                      <a:pt x="22" y="48"/>
                      <a:pt x="18" y="52"/>
                    </a:cubicBezTo>
                    <a:cubicBezTo>
                      <a:pt x="14" y="42"/>
                      <a:pt x="18" y="31"/>
                      <a:pt x="15" y="22"/>
                    </a:cubicBezTo>
                    <a:cubicBezTo>
                      <a:pt x="12" y="15"/>
                      <a:pt x="4" y="5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407"/>
              <p:cNvSpPr>
                <a:spLocks/>
              </p:cNvSpPr>
              <p:nvPr/>
            </p:nvSpPr>
            <p:spPr bwMode="auto">
              <a:xfrm>
                <a:off x="1270" y="2632"/>
                <a:ext cx="155" cy="69"/>
              </a:xfrm>
              <a:custGeom>
                <a:avLst/>
                <a:gdLst>
                  <a:gd name="T0" fmla="*/ 50 w 62"/>
                  <a:gd name="T1" fmla="*/ 13 h 26"/>
                  <a:gd name="T2" fmla="*/ 195 w 62"/>
                  <a:gd name="T3" fmla="*/ 154 h 26"/>
                  <a:gd name="T4" fmla="*/ 388 w 62"/>
                  <a:gd name="T5" fmla="*/ 154 h 26"/>
                  <a:gd name="T6" fmla="*/ 200 w 62"/>
                  <a:gd name="T7" fmla="*/ 77 h 26"/>
                  <a:gd name="T8" fmla="*/ 95 w 62"/>
                  <a:gd name="T9" fmla="*/ 21 h 26"/>
                  <a:gd name="T10" fmla="*/ 0 w 62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8" y="2"/>
                    </a:moveTo>
                    <a:cubicBezTo>
                      <a:pt x="17" y="8"/>
                      <a:pt x="21" y="18"/>
                      <a:pt x="31" y="22"/>
                    </a:cubicBezTo>
                    <a:cubicBezTo>
                      <a:pt x="41" y="26"/>
                      <a:pt x="52" y="23"/>
                      <a:pt x="62" y="22"/>
                    </a:cubicBezTo>
                    <a:cubicBezTo>
                      <a:pt x="49" y="24"/>
                      <a:pt x="43" y="18"/>
                      <a:pt x="32" y="11"/>
                    </a:cubicBezTo>
                    <a:cubicBezTo>
                      <a:pt x="27" y="7"/>
                      <a:pt x="21" y="4"/>
                      <a:pt x="15" y="3"/>
                    </a:cubicBezTo>
                    <a:cubicBezTo>
                      <a:pt x="10" y="1"/>
                      <a:pt x="5" y="2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408"/>
              <p:cNvSpPr>
                <a:spLocks/>
              </p:cNvSpPr>
              <p:nvPr/>
            </p:nvSpPr>
            <p:spPr bwMode="auto">
              <a:xfrm>
                <a:off x="1242" y="2888"/>
                <a:ext cx="103" cy="29"/>
              </a:xfrm>
              <a:custGeom>
                <a:avLst/>
                <a:gdLst>
                  <a:gd name="T0" fmla="*/ 0 w 41"/>
                  <a:gd name="T1" fmla="*/ 29 h 11"/>
                  <a:gd name="T2" fmla="*/ 63 w 41"/>
                  <a:gd name="T3" fmla="*/ 63 h 11"/>
                  <a:gd name="T4" fmla="*/ 138 w 41"/>
                  <a:gd name="T5" fmla="*/ 63 h 11"/>
                  <a:gd name="T6" fmla="*/ 259 w 41"/>
                  <a:gd name="T7" fmla="*/ 29 h 11"/>
                  <a:gd name="T8" fmla="*/ 163 w 41"/>
                  <a:gd name="T9" fmla="*/ 8 h 11"/>
                  <a:gd name="T10" fmla="*/ 0 w 41"/>
                  <a:gd name="T11" fmla="*/ 1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1">
                    <a:moveTo>
                      <a:pt x="0" y="4"/>
                    </a:moveTo>
                    <a:cubicBezTo>
                      <a:pt x="4" y="5"/>
                      <a:pt x="6" y="8"/>
                      <a:pt x="10" y="9"/>
                    </a:cubicBezTo>
                    <a:cubicBezTo>
                      <a:pt x="14" y="11"/>
                      <a:pt x="18" y="9"/>
                      <a:pt x="22" y="9"/>
                    </a:cubicBezTo>
                    <a:cubicBezTo>
                      <a:pt x="29" y="8"/>
                      <a:pt x="35" y="7"/>
                      <a:pt x="41" y="4"/>
                    </a:cubicBezTo>
                    <a:cubicBezTo>
                      <a:pt x="38" y="0"/>
                      <a:pt x="31" y="0"/>
                      <a:pt x="26" y="1"/>
                    </a:cubicBezTo>
                    <a:cubicBezTo>
                      <a:pt x="19" y="4"/>
                      <a:pt x="8" y="8"/>
                      <a:pt x="0" y="2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409"/>
              <p:cNvSpPr>
                <a:spLocks/>
              </p:cNvSpPr>
              <p:nvPr/>
            </p:nvSpPr>
            <p:spPr bwMode="auto">
              <a:xfrm>
                <a:off x="1472" y="2789"/>
                <a:ext cx="67" cy="54"/>
              </a:xfrm>
              <a:custGeom>
                <a:avLst/>
                <a:gdLst>
                  <a:gd name="T0" fmla="*/ 55 w 27"/>
                  <a:gd name="T1" fmla="*/ 51 h 20"/>
                  <a:gd name="T2" fmla="*/ 12 w 27"/>
                  <a:gd name="T3" fmla="*/ 146 h 20"/>
                  <a:gd name="T4" fmla="*/ 166 w 27"/>
                  <a:gd name="T5" fmla="*/ 86 h 20"/>
                  <a:gd name="T6" fmla="*/ 87 w 27"/>
                  <a:gd name="T7" fmla="*/ 81 h 20"/>
                  <a:gd name="T8" fmla="*/ 37 w 27"/>
                  <a:gd name="T9" fmla="*/ 5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9" y="7"/>
                    </a:moveTo>
                    <a:cubicBezTo>
                      <a:pt x="5" y="10"/>
                      <a:pt x="0" y="14"/>
                      <a:pt x="2" y="20"/>
                    </a:cubicBezTo>
                    <a:cubicBezTo>
                      <a:pt x="9" y="11"/>
                      <a:pt x="19" y="18"/>
                      <a:pt x="27" y="12"/>
                    </a:cubicBezTo>
                    <a:cubicBezTo>
                      <a:pt x="22" y="14"/>
                      <a:pt x="18" y="14"/>
                      <a:pt x="14" y="11"/>
                    </a:cubicBezTo>
                    <a:cubicBezTo>
                      <a:pt x="12" y="9"/>
                      <a:pt x="9" y="0"/>
                      <a:pt x="6" y="7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410"/>
              <p:cNvSpPr>
                <a:spLocks/>
              </p:cNvSpPr>
              <p:nvPr/>
            </p:nvSpPr>
            <p:spPr bwMode="auto">
              <a:xfrm>
                <a:off x="1165" y="2629"/>
                <a:ext cx="57" cy="150"/>
              </a:xfrm>
              <a:custGeom>
                <a:avLst/>
                <a:gdLst>
                  <a:gd name="T0" fmla="*/ 141 w 23"/>
                  <a:gd name="T1" fmla="*/ 0 h 56"/>
                  <a:gd name="T2" fmla="*/ 17 w 23"/>
                  <a:gd name="T3" fmla="*/ 171 h 56"/>
                  <a:gd name="T4" fmla="*/ 87 w 23"/>
                  <a:gd name="T5" fmla="*/ 402 h 56"/>
                  <a:gd name="T6" fmla="*/ 67 w 23"/>
                  <a:gd name="T7" fmla="*/ 145 h 56"/>
                  <a:gd name="T8" fmla="*/ 129 w 23"/>
                  <a:gd name="T9" fmla="*/ 2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6">
                    <a:moveTo>
                      <a:pt x="23" y="0"/>
                    </a:moveTo>
                    <a:cubicBezTo>
                      <a:pt x="14" y="7"/>
                      <a:pt x="6" y="12"/>
                      <a:pt x="3" y="24"/>
                    </a:cubicBezTo>
                    <a:cubicBezTo>
                      <a:pt x="0" y="35"/>
                      <a:pt x="11" y="45"/>
                      <a:pt x="14" y="56"/>
                    </a:cubicBezTo>
                    <a:cubicBezTo>
                      <a:pt x="9" y="42"/>
                      <a:pt x="5" y="34"/>
                      <a:pt x="11" y="20"/>
                    </a:cubicBezTo>
                    <a:cubicBezTo>
                      <a:pt x="14" y="13"/>
                      <a:pt x="16" y="8"/>
                      <a:pt x="21" y="3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411"/>
              <p:cNvSpPr>
                <a:spLocks/>
              </p:cNvSpPr>
              <p:nvPr/>
            </p:nvSpPr>
            <p:spPr bwMode="auto">
              <a:xfrm>
                <a:off x="1287" y="2659"/>
                <a:ext cx="135" cy="88"/>
              </a:xfrm>
              <a:custGeom>
                <a:avLst/>
                <a:gdLst>
                  <a:gd name="T0" fmla="*/ 0 w 54"/>
                  <a:gd name="T1" fmla="*/ 0 h 33"/>
                  <a:gd name="T2" fmla="*/ 120 w 54"/>
                  <a:gd name="T3" fmla="*/ 120 h 33"/>
                  <a:gd name="T4" fmla="*/ 338 w 54"/>
                  <a:gd name="T5" fmla="*/ 149 h 33"/>
                  <a:gd name="T6" fmla="*/ 125 w 54"/>
                  <a:gd name="T7" fmla="*/ 171 h 33"/>
                  <a:gd name="T8" fmla="*/ 0 w 54"/>
                  <a:gd name="T9" fmla="*/ 1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0"/>
                    </a:moveTo>
                    <a:cubicBezTo>
                      <a:pt x="5" y="6"/>
                      <a:pt x="11" y="13"/>
                      <a:pt x="19" y="17"/>
                    </a:cubicBezTo>
                    <a:cubicBezTo>
                      <a:pt x="31" y="23"/>
                      <a:pt x="40" y="21"/>
                      <a:pt x="54" y="21"/>
                    </a:cubicBezTo>
                    <a:cubicBezTo>
                      <a:pt x="42" y="23"/>
                      <a:pt x="31" y="33"/>
                      <a:pt x="20" y="24"/>
                    </a:cubicBezTo>
                    <a:cubicBezTo>
                      <a:pt x="13" y="18"/>
                      <a:pt x="6" y="9"/>
                      <a:pt x="0" y="2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412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413"/>
              <p:cNvSpPr>
                <a:spLocks/>
              </p:cNvSpPr>
              <p:nvPr/>
            </p:nvSpPr>
            <p:spPr bwMode="auto">
              <a:xfrm>
                <a:off x="1464" y="2792"/>
                <a:ext cx="33" cy="77"/>
              </a:xfrm>
              <a:custGeom>
                <a:avLst/>
                <a:gdLst>
                  <a:gd name="T0" fmla="*/ 84 w 13"/>
                  <a:gd name="T1" fmla="*/ 0 h 29"/>
                  <a:gd name="T2" fmla="*/ 8 w 13"/>
                  <a:gd name="T3" fmla="*/ 20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0" y="7"/>
                      <a:pt x="1" y="19"/>
                      <a:pt x="1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414"/>
              <p:cNvSpPr>
                <a:spLocks/>
              </p:cNvSpPr>
              <p:nvPr/>
            </p:nvSpPr>
            <p:spPr bwMode="auto">
              <a:xfrm>
                <a:off x="1260" y="2624"/>
                <a:ext cx="182" cy="83"/>
              </a:xfrm>
              <a:custGeom>
                <a:avLst/>
                <a:gdLst>
                  <a:gd name="T0" fmla="*/ 454 w 73"/>
                  <a:gd name="T1" fmla="*/ 187 h 31"/>
                  <a:gd name="T2" fmla="*/ 199 w 73"/>
                  <a:gd name="T3" fmla="*/ 171 h 31"/>
                  <a:gd name="T4" fmla="*/ 0 w 73"/>
                  <a:gd name="T5" fmla="*/ 21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31">
                    <a:moveTo>
                      <a:pt x="73" y="26"/>
                    </a:moveTo>
                    <a:cubicBezTo>
                      <a:pt x="59" y="27"/>
                      <a:pt x="49" y="31"/>
                      <a:pt x="32" y="24"/>
                    </a:cubicBezTo>
                    <a:cubicBezTo>
                      <a:pt x="21" y="18"/>
                      <a:pt x="11" y="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415"/>
              <p:cNvSpPr>
                <a:spLocks/>
              </p:cNvSpPr>
              <p:nvPr/>
            </p:nvSpPr>
            <p:spPr bwMode="auto">
              <a:xfrm>
                <a:off x="1315" y="2885"/>
                <a:ext cx="57" cy="14"/>
              </a:xfrm>
              <a:custGeom>
                <a:avLst/>
                <a:gdLst>
                  <a:gd name="T0" fmla="*/ 141 w 23"/>
                  <a:gd name="T1" fmla="*/ 39 h 5"/>
                  <a:gd name="T2" fmla="*/ 0 w 2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5"/>
                    </a:moveTo>
                    <a:cubicBezTo>
                      <a:pt x="17" y="3"/>
                      <a:pt x="4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416"/>
              <p:cNvSpPr>
                <a:spLocks/>
              </p:cNvSpPr>
              <p:nvPr/>
            </p:nvSpPr>
            <p:spPr bwMode="auto">
              <a:xfrm>
                <a:off x="1262" y="2621"/>
                <a:ext cx="25" cy="30"/>
              </a:xfrm>
              <a:custGeom>
                <a:avLst/>
                <a:gdLst>
                  <a:gd name="T0" fmla="*/ 0 w 10"/>
                  <a:gd name="T1" fmla="*/ 68 h 11"/>
                  <a:gd name="T2" fmla="*/ 38 w 10"/>
                  <a:gd name="T3" fmla="*/ 8 h 11"/>
                  <a:gd name="T4" fmla="*/ 25 w 10"/>
                  <a:gd name="T5" fmla="*/ 8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6"/>
                      <a:pt x="3" y="0"/>
                      <a:pt x="6" y="1"/>
                    </a:cubicBezTo>
                    <a:cubicBezTo>
                      <a:pt x="10" y="2"/>
                      <a:pt x="4" y="11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417"/>
              <p:cNvSpPr>
                <a:spLocks/>
              </p:cNvSpPr>
              <p:nvPr/>
            </p:nvSpPr>
            <p:spPr bwMode="auto">
              <a:xfrm>
                <a:off x="1415" y="2677"/>
                <a:ext cx="25" cy="35"/>
              </a:xfrm>
              <a:custGeom>
                <a:avLst/>
                <a:gdLst>
                  <a:gd name="T0" fmla="*/ 63 w 10"/>
                  <a:gd name="T1" fmla="*/ 59 h 13"/>
                  <a:gd name="T2" fmla="*/ 50 w 10"/>
                  <a:gd name="T3" fmla="*/ 0 h 13"/>
                  <a:gd name="T4" fmla="*/ 50 w 10"/>
                  <a:gd name="T5" fmla="*/ 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8"/>
                    </a:moveTo>
                    <a:cubicBezTo>
                      <a:pt x="10" y="6"/>
                      <a:pt x="9" y="3"/>
                      <a:pt x="8" y="0"/>
                    </a:cubicBezTo>
                    <a:cubicBezTo>
                      <a:pt x="0" y="1"/>
                      <a:pt x="6" y="10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418"/>
              <p:cNvSpPr>
                <a:spLocks/>
              </p:cNvSpPr>
              <p:nvPr/>
            </p:nvSpPr>
            <p:spPr bwMode="auto">
              <a:xfrm>
                <a:off x="1484" y="2789"/>
                <a:ext cx="8" cy="11"/>
              </a:xfrm>
              <a:custGeom>
                <a:avLst/>
                <a:gdLst>
                  <a:gd name="T0" fmla="*/ 21 w 3"/>
                  <a:gd name="T1" fmla="*/ 30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69" name="Group 451"/>
            <p:cNvGrpSpPr>
              <a:grpSpLocks/>
            </p:cNvGrpSpPr>
            <p:nvPr/>
          </p:nvGrpSpPr>
          <p:grpSpPr bwMode="auto">
            <a:xfrm>
              <a:off x="6653381" y="1538079"/>
              <a:ext cx="396044" cy="313352"/>
              <a:chOff x="3479" y="1488"/>
              <a:chExt cx="630" cy="421"/>
            </a:xfrm>
          </p:grpSpPr>
          <p:sp>
            <p:nvSpPr>
              <p:cNvPr id="770" name="Freeform 452"/>
              <p:cNvSpPr>
                <a:spLocks/>
              </p:cNvSpPr>
              <p:nvPr/>
            </p:nvSpPr>
            <p:spPr bwMode="auto">
              <a:xfrm>
                <a:off x="3479" y="1488"/>
                <a:ext cx="630" cy="421"/>
              </a:xfrm>
              <a:custGeom>
                <a:avLst/>
                <a:gdLst>
                  <a:gd name="T0" fmla="*/ 275 w 252"/>
                  <a:gd name="T1" fmla="*/ 461 h 158"/>
                  <a:gd name="T2" fmla="*/ 333 w 252"/>
                  <a:gd name="T3" fmla="*/ 312 h 158"/>
                  <a:gd name="T4" fmla="*/ 383 w 252"/>
                  <a:gd name="T5" fmla="*/ 120 h 158"/>
                  <a:gd name="T6" fmla="*/ 520 w 252"/>
                  <a:gd name="T7" fmla="*/ 184 h 158"/>
                  <a:gd name="T8" fmla="*/ 670 w 252"/>
                  <a:gd name="T9" fmla="*/ 0 h 158"/>
                  <a:gd name="T10" fmla="*/ 863 w 252"/>
                  <a:gd name="T11" fmla="*/ 56 h 158"/>
                  <a:gd name="T12" fmla="*/ 1083 w 252"/>
                  <a:gd name="T13" fmla="*/ 51 h 158"/>
                  <a:gd name="T14" fmla="*/ 1245 w 252"/>
                  <a:gd name="T15" fmla="*/ 226 h 158"/>
                  <a:gd name="T16" fmla="*/ 1445 w 252"/>
                  <a:gd name="T17" fmla="*/ 376 h 158"/>
                  <a:gd name="T18" fmla="*/ 1345 w 252"/>
                  <a:gd name="T19" fmla="*/ 695 h 158"/>
                  <a:gd name="T20" fmla="*/ 1475 w 252"/>
                  <a:gd name="T21" fmla="*/ 858 h 158"/>
                  <a:gd name="T22" fmla="*/ 1350 w 252"/>
                  <a:gd name="T23" fmla="*/ 1023 h 158"/>
                  <a:gd name="T24" fmla="*/ 1158 w 252"/>
                  <a:gd name="T25" fmla="*/ 994 h 158"/>
                  <a:gd name="T26" fmla="*/ 1000 w 252"/>
                  <a:gd name="T27" fmla="*/ 874 h 158"/>
                  <a:gd name="T28" fmla="*/ 995 w 252"/>
                  <a:gd name="T29" fmla="*/ 1066 h 158"/>
                  <a:gd name="T30" fmla="*/ 733 w 252"/>
                  <a:gd name="T31" fmla="*/ 1015 h 158"/>
                  <a:gd name="T32" fmla="*/ 650 w 252"/>
                  <a:gd name="T33" fmla="*/ 879 h 158"/>
                  <a:gd name="T34" fmla="*/ 495 w 252"/>
                  <a:gd name="T35" fmla="*/ 858 h 158"/>
                  <a:gd name="T36" fmla="*/ 350 w 252"/>
                  <a:gd name="T37" fmla="*/ 823 h 158"/>
                  <a:gd name="T38" fmla="*/ 200 w 252"/>
                  <a:gd name="T39" fmla="*/ 823 h 158"/>
                  <a:gd name="T40" fmla="*/ 183 w 252"/>
                  <a:gd name="T41" fmla="*/ 618 h 158"/>
                  <a:gd name="T42" fmla="*/ 288 w 252"/>
                  <a:gd name="T43" fmla="*/ 589 h 158"/>
                  <a:gd name="T44" fmla="*/ 275 w 252"/>
                  <a:gd name="T45" fmla="*/ 461 h 1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2" h="158">
                    <a:moveTo>
                      <a:pt x="44" y="65"/>
                    </a:moveTo>
                    <a:cubicBezTo>
                      <a:pt x="48" y="53"/>
                      <a:pt x="52" y="58"/>
                      <a:pt x="53" y="44"/>
                    </a:cubicBezTo>
                    <a:cubicBezTo>
                      <a:pt x="54" y="39"/>
                      <a:pt x="57" y="20"/>
                      <a:pt x="61" y="17"/>
                    </a:cubicBezTo>
                    <a:cubicBezTo>
                      <a:pt x="76" y="9"/>
                      <a:pt x="70" y="34"/>
                      <a:pt x="83" y="26"/>
                    </a:cubicBezTo>
                    <a:cubicBezTo>
                      <a:pt x="94" y="18"/>
                      <a:pt x="87" y="1"/>
                      <a:pt x="107" y="0"/>
                    </a:cubicBezTo>
                    <a:cubicBezTo>
                      <a:pt x="117" y="0"/>
                      <a:pt x="128" y="6"/>
                      <a:pt x="138" y="8"/>
                    </a:cubicBezTo>
                    <a:cubicBezTo>
                      <a:pt x="150" y="10"/>
                      <a:pt x="161" y="4"/>
                      <a:pt x="173" y="7"/>
                    </a:cubicBezTo>
                    <a:cubicBezTo>
                      <a:pt x="187" y="11"/>
                      <a:pt x="189" y="23"/>
                      <a:pt x="199" y="32"/>
                    </a:cubicBezTo>
                    <a:cubicBezTo>
                      <a:pt x="208" y="40"/>
                      <a:pt x="223" y="43"/>
                      <a:pt x="231" y="53"/>
                    </a:cubicBezTo>
                    <a:cubicBezTo>
                      <a:pt x="252" y="81"/>
                      <a:pt x="198" y="77"/>
                      <a:pt x="215" y="98"/>
                    </a:cubicBezTo>
                    <a:cubicBezTo>
                      <a:pt x="221" y="107"/>
                      <a:pt x="235" y="109"/>
                      <a:pt x="236" y="121"/>
                    </a:cubicBezTo>
                    <a:cubicBezTo>
                      <a:pt x="237" y="130"/>
                      <a:pt x="225" y="141"/>
                      <a:pt x="216" y="144"/>
                    </a:cubicBezTo>
                    <a:cubicBezTo>
                      <a:pt x="207" y="146"/>
                      <a:pt x="199" y="147"/>
                      <a:pt x="185" y="140"/>
                    </a:cubicBezTo>
                    <a:cubicBezTo>
                      <a:pt x="177" y="136"/>
                      <a:pt x="166" y="119"/>
                      <a:pt x="160" y="123"/>
                    </a:cubicBezTo>
                    <a:cubicBezTo>
                      <a:pt x="152" y="129"/>
                      <a:pt x="170" y="141"/>
                      <a:pt x="159" y="150"/>
                    </a:cubicBezTo>
                    <a:cubicBezTo>
                      <a:pt x="149" y="158"/>
                      <a:pt x="126" y="151"/>
                      <a:pt x="117" y="143"/>
                    </a:cubicBezTo>
                    <a:cubicBezTo>
                      <a:pt x="111" y="137"/>
                      <a:pt x="111" y="128"/>
                      <a:pt x="104" y="124"/>
                    </a:cubicBezTo>
                    <a:cubicBezTo>
                      <a:pt x="96" y="118"/>
                      <a:pt x="88" y="123"/>
                      <a:pt x="79" y="121"/>
                    </a:cubicBezTo>
                    <a:cubicBezTo>
                      <a:pt x="68" y="118"/>
                      <a:pt x="67" y="114"/>
                      <a:pt x="56" y="116"/>
                    </a:cubicBezTo>
                    <a:cubicBezTo>
                      <a:pt x="45" y="118"/>
                      <a:pt x="44" y="122"/>
                      <a:pt x="32" y="116"/>
                    </a:cubicBezTo>
                    <a:cubicBezTo>
                      <a:pt x="12" y="106"/>
                      <a:pt x="0" y="82"/>
                      <a:pt x="29" y="87"/>
                    </a:cubicBezTo>
                    <a:cubicBezTo>
                      <a:pt x="38" y="89"/>
                      <a:pt x="40" y="92"/>
                      <a:pt x="46" y="83"/>
                    </a:cubicBezTo>
                    <a:cubicBezTo>
                      <a:pt x="51" y="76"/>
                      <a:pt x="40" y="77"/>
                      <a:pt x="44" y="65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453"/>
              <p:cNvSpPr>
                <a:spLocks/>
              </p:cNvSpPr>
              <p:nvPr/>
            </p:nvSpPr>
            <p:spPr bwMode="auto">
              <a:xfrm>
                <a:off x="3656" y="1741"/>
                <a:ext cx="218" cy="147"/>
              </a:xfrm>
              <a:custGeom>
                <a:avLst/>
                <a:gdLst>
                  <a:gd name="T0" fmla="*/ 233 w 87"/>
                  <a:gd name="T1" fmla="*/ 171 h 55"/>
                  <a:gd name="T2" fmla="*/ 439 w 87"/>
                  <a:gd name="T3" fmla="*/ 385 h 55"/>
                  <a:gd name="T4" fmla="*/ 534 w 87"/>
                  <a:gd name="T5" fmla="*/ 358 h 55"/>
                  <a:gd name="T6" fmla="*/ 526 w 87"/>
                  <a:gd name="T7" fmla="*/ 214 h 55"/>
                  <a:gd name="T8" fmla="*/ 471 w 87"/>
                  <a:gd name="T9" fmla="*/ 307 h 55"/>
                  <a:gd name="T10" fmla="*/ 351 w 87"/>
                  <a:gd name="T11" fmla="*/ 171 h 55"/>
                  <a:gd name="T12" fmla="*/ 170 w 87"/>
                  <a:gd name="T13" fmla="*/ 86 h 55"/>
                  <a:gd name="T14" fmla="*/ 0 w 87"/>
                  <a:gd name="T15" fmla="*/ 0 h 55"/>
                  <a:gd name="T16" fmla="*/ 138 w 87"/>
                  <a:gd name="T17" fmla="*/ 115 h 55"/>
                  <a:gd name="T18" fmla="*/ 226 w 87"/>
                  <a:gd name="T19" fmla="*/ 150 h 55"/>
                  <a:gd name="T20" fmla="*/ 258 w 87"/>
                  <a:gd name="T21" fmla="*/ 192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" h="55">
                    <a:moveTo>
                      <a:pt x="37" y="24"/>
                    </a:moveTo>
                    <a:cubicBezTo>
                      <a:pt x="48" y="38"/>
                      <a:pt x="51" y="50"/>
                      <a:pt x="70" y="54"/>
                    </a:cubicBezTo>
                    <a:cubicBezTo>
                      <a:pt x="75" y="54"/>
                      <a:pt x="83" y="55"/>
                      <a:pt x="85" y="50"/>
                    </a:cubicBezTo>
                    <a:cubicBezTo>
                      <a:pt x="87" y="46"/>
                      <a:pt x="85" y="35"/>
                      <a:pt x="84" y="30"/>
                    </a:cubicBezTo>
                    <a:cubicBezTo>
                      <a:pt x="82" y="33"/>
                      <a:pt x="78" y="41"/>
                      <a:pt x="75" y="43"/>
                    </a:cubicBezTo>
                    <a:cubicBezTo>
                      <a:pt x="65" y="48"/>
                      <a:pt x="61" y="29"/>
                      <a:pt x="56" y="24"/>
                    </a:cubicBezTo>
                    <a:cubicBezTo>
                      <a:pt x="48" y="16"/>
                      <a:pt x="38" y="15"/>
                      <a:pt x="27" y="12"/>
                    </a:cubicBezTo>
                    <a:cubicBezTo>
                      <a:pt x="18" y="9"/>
                      <a:pt x="9" y="2"/>
                      <a:pt x="0" y="0"/>
                    </a:cubicBezTo>
                    <a:cubicBezTo>
                      <a:pt x="3" y="7"/>
                      <a:pt x="15" y="13"/>
                      <a:pt x="22" y="16"/>
                    </a:cubicBezTo>
                    <a:cubicBezTo>
                      <a:pt x="26" y="18"/>
                      <a:pt x="32" y="19"/>
                      <a:pt x="36" y="21"/>
                    </a:cubicBezTo>
                    <a:cubicBezTo>
                      <a:pt x="38" y="23"/>
                      <a:pt x="38" y="26"/>
                      <a:pt x="41" y="27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454"/>
              <p:cNvSpPr>
                <a:spLocks/>
              </p:cNvSpPr>
              <p:nvPr/>
            </p:nvSpPr>
            <p:spPr bwMode="auto">
              <a:xfrm>
                <a:off x="3521" y="1733"/>
                <a:ext cx="198" cy="70"/>
              </a:xfrm>
              <a:custGeom>
                <a:avLst/>
                <a:gdLst>
                  <a:gd name="T0" fmla="*/ 0 w 79"/>
                  <a:gd name="T1" fmla="*/ 13 h 26"/>
                  <a:gd name="T2" fmla="*/ 221 w 79"/>
                  <a:gd name="T3" fmla="*/ 137 h 26"/>
                  <a:gd name="T4" fmla="*/ 338 w 79"/>
                  <a:gd name="T5" fmla="*/ 145 h 26"/>
                  <a:gd name="T6" fmla="*/ 496 w 79"/>
                  <a:gd name="T7" fmla="*/ 167 h 26"/>
                  <a:gd name="T8" fmla="*/ 363 w 79"/>
                  <a:gd name="T9" fmla="*/ 116 h 26"/>
                  <a:gd name="T10" fmla="*/ 301 w 79"/>
                  <a:gd name="T11" fmla="*/ 22 h 26"/>
                  <a:gd name="T12" fmla="*/ 175 w 79"/>
                  <a:gd name="T13" fmla="*/ 81 h 26"/>
                  <a:gd name="T14" fmla="*/ 50 w 79"/>
                  <a:gd name="T15" fmla="*/ 30 h 26"/>
                  <a:gd name="T16" fmla="*/ 8 w 79"/>
                  <a:gd name="T17" fmla="*/ 1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26">
                    <a:moveTo>
                      <a:pt x="0" y="2"/>
                    </a:moveTo>
                    <a:cubicBezTo>
                      <a:pt x="5" y="16"/>
                      <a:pt x="21" y="24"/>
                      <a:pt x="35" y="19"/>
                    </a:cubicBezTo>
                    <a:cubicBezTo>
                      <a:pt x="43" y="17"/>
                      <a:pt x="46" y="17"/>
                      <a:pt x="54" y="20"/>
                    </a:cubicBezTo>
                    <a:cubicBezTo>
                      <a:pt x="61" y="23"/>
                      <a:pt x="71" y="26"/>
                      <a:pt x="79" y="23"/>
                    </a:cubicBezTo>
                    <a:cubicBezTo>
                      <a:pt x="74" y="24"/>
                      <a:pt x="62" y="19"/>
                      <a:pt x="58" y="16"/>
                    </a:cubicBezTo>
                    <a:cubicBezTo>
                      <a:pt x="52" y="13"/>
                      <a:pt x="52" y="7"/>
                      <a:pt x="48" y="3"/>
                    </a:cubicBezTo>
                    <a:cubicBezTo>
                      <a:pt x="47" y="10"/>
                      <a:pt x="34" y="10"/>
                      <a:pt x="28" y="11"/>
                    </a:cubicBezTo>
                    <a:cubicBezTo>
                      <a:pt x="21" y="11"/>
                      <a:pt x="15" y="8"/>
                      <a:pt x="8" y="4"/>
                    </a:cubicBezTo>
                    <a:cubicBezTo>
                      <a:pt x="5" y="3"/>
                      <a:pt x="3" y="0"/>
                      <a:pt x="1" y="2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455"/>
              <p:cNvSpPr>
                <a:spLocks/>
              </p:cNvSpPr>
              <p:nvPr/>
            </p:nvSpPr>
            <p:spPr bwMode="auto">
              <a:xfrm>
                <a:off x="3844" y="1773"/>
                <a:ext cx="215" cy="96"/>
              </a:xfrm>
              <a:custGeom>
                <a:avLst/>
                <a:gdLst>
                  <a:gd name="T0" fmla="*/ 175 w 86"/>
                  <a:gd name="T1" fmla="*/ 107 h 36"/>
                  <a:gd name="T2" fmla="*/ 388 w 86"/>
                  <a:gd name="T3" fmla="*/ 243 h 36"/>
                  <a:gd name="T4" fmla="*/ 520 w 86"/>
                  <a:gd name="T5" fmla="*/ 72 h 36"/>
                  <a:gd name="T6" fmla="*/ 400 w 86"/>
                  <a:gd name="T7" fmla="*/ 179 h 36"/>
                  <a:gd name="T8" fmla="*/ 258 w 86"/>
                  <a:gd name="T9" fmla="*/ 72 h 36"/>
                  <a:gd name="T10" fmla="*/ 88 w 86"/>
                  <a:gd name="T11" fmla="*/ 13 h 36"/>
                  <a:gd name="T12" fmla="*/ 8 w 86"/>
                  <a:gd name="T13" fmla="*/ 149 h 36"/>
                  <a:gd name="T14" fmla="*/ 175 w 86"/>
                  <a:gd name="T15" fmla="*/ 12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36">
                    <a:moveTo>
                      <a:pt x="28" y="15"/>
                    </a:moveTo>
                    <a:cubicBezTo>
                      <a:pt x="35" y="26"/>
                      <a:pt x="48" y="36"/>
                      <a:pt x="62" y="34"/>
                    </a:cubicBezTo>
                    <a:cubicBezTo>
                      <a:pt x="74" y="32"/>
                      <a:pt x="86" y="25"/>
                      <a:pt x="83" y="10"/>
                    </a:cubicBezTo>
                    <a:cubicBezTo>
                      <a:pt x="79" y="18"/>
                      <a:pt x="73" y="25"/>
                      <a:pt x="64" y="25"/>
                    </a:cubicBezTo>
                    <a:cubicBezTo>
                      <a:pt x="55" y="25"/>
                      <a:pt x="48" y="15"/>
                      <a:pt x="41" y="10"/>
                    </a:cubicBezTo>
                    <a:cubicBezTo>
                      <a:pt x="33" y="5"/>
                      <a:pt x="23" y="0"/>
                      <a:pt x="14" y="2"/>
                    </a:cubicBezTo>
                    <a:cubicBezTo>
                      <a:pt x="7" y="3"/>
                      <a:pt x="0" y="13"/>
                      <a:pt x="1" y="21"/>
                    </a:cubicBezTo>
                    <a:cubicBezTo>
                      <a:pt x="6" y="10"/>
                      <a:pt x="20" y="12"/>
                      <a:pt x="28" y="17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456"/>
              <p:cNvSpPr>
                <a:spLocks/>
              </p:cNvSpPr>
              <p:nvPr/>
            </p:nvSpPr>
            <p:spPr bwMode="auto">
              <a:xfrm>
                <a:off x="3956" y="1568"/>
                <a:ext cx="115" cy="157"/>
              </a:xfrm>
              <a:custGeom>
                <a:avLst/>
                <a:gdLst>
                  <a:gd name="T0" fmla="*/ 120 w 46"/>
                  <a:gd name="T1" fmla="*/ 93 h 59"/>
                  <a:gd name="T2" fmla="*/ 233 w 46"/>
                  <a:gd name="T3" fmla="*/ 277 h 59"/>
                  <a:gd name="T4" fmla="*/ 108 w 46"/>
                  <a:gd name="T5" fmla="*/ 418 h 59"/>
                  <a:gd name="T6" fmla="*/ 45 w 46"/>
                  <a:gd name="T7" fmla="*/ 303 h 59"/>
                  <a:gd name="T8" fmla="*/ 125 w 46"/>
                  <a:gd name="T9" fmla="*/ 255 h 59"/>
                  <a:gd name="T10" fmla="*/ 83 w 46"/>
                  <a:gd name="T11" fmla="*/ 114 h 59"/>
                  <a:gd name="T12" fmla="*/ 0 w 46"/>
                  <a:gd name="T13" fmla="*/ 0 h 59"/>
                  <a:gd name="T14" fmla="*/ 145 w 46"/>
                  <a:gd name="T15" fmla="*/ 114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59">
                    <a:moveTo>
                      <a:pt x="19" y="13"/>
                    </a:moveTo>
                    <a:cubicBezTo>
                      <a:pt x="25" y="20"/>
                      <a:pt x="46" y="27"/>
                      <a:pt x="37" y="39"/>
                    </a:cubicBezTo>
                    <a:cubicBezTo>
                      <a:pt x="32" y="47"/>
                      <a:pt x="16" y="46"/>
                      <a:pt x="17" y="59"/>
                    </a:cubicBezTo>
                    <a:cubicBezTo>
                      <a:pt x="15" y="54"/>
                      <a:pt x="8" y="48"/>
                      <a:pt x="7" y="43"/>
                    </a:cubicBezTo>
                    <a:cubicBezTo>
                      <a:pt x="5" y="34"/>
                      <a:pt x="14" y="41"/>
                      <a:pt x="20" y="36"/>
                    </a:cubicBezTo>
                    <a:cubicBezTo>
                      <a:pt x="28" y="29"/>
                      <a:pt x="19" y="20"/>
                      <a:pt x="13" y="16"/>
                    </a:cubicBezTo>
                    <a:cubicBezTo>
                      <a:pt x="5" y="11"/>
                      <a:pt x="4" y="9"/>
                      <a:pt x="0" y="0"/>
                    </a:cubicBezTo>
                    <a:cubicBezTo>
                      <a:pt x="0" y="9"/>
                      <a:pt x="17" y="11"/>
                      <a:pt x="23" y="16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457"/>
              <p:cNvSpPr>
                <a:spLocks/>
              </p:cNvSpPr>
              <p:nvPr/>
            </p:nvSpPr>
            <p:spPr bwMode="auto">
              <a:xfrm>
                <a:off x="3771" y="1573"/>
                <a:ext cx="143" cy="104"/>
              </a:xfrm>
              <a:custGeom>
                <a:avLst/>
                <a:gdLst>
                  <a:gd name="T0" fmla="*/ 100 w 57"/>
                  <a:gd name="T1" fmla="*/ 149 h 39"/>
                  <a:gd name="T2" fmla="*/ 359 w 57"/>
                  <a:gd name="T3" fmla="*/ 0 h 39"/>
                  <a:gd name="T4" fmla="*/ 208 w 57"/>
                  <a:gd name="T5" fmla="*/ 248 h 39"/>
                  <a:gd name="T6" fmla="*/ 0 w 57"/>
                  <a:gd name="T7" fmla="*/ 12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39">
                    <a:moveTo>
                      <a:pt x="16" y="21"/>
                    </a:moveTo>
                    <a:cubicBezTo>
                      <a:pt x="25" y="28"/>
                      <a:pt x="55" y="12"/>
                      <a:pt x="57" y="0"/>
                    </a:cubicBezTo>
                    <a:cubicBezTo>
                      <a:pt x="56" y="15"/>
                      <a:pt x="48" y="31"/>
                      <a:pt x="33" y="35"/>
                    </a:cubicBezTo>
                    <a:cubicBezTo>
                      <a:pt x="17" y="39"/>
                      <a:pt x="13" y="23"/>
                      <a:pt x="0" y="18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458"/>
              <p:cNvSpPr>
                <a:spLocks/>
              </p:cNvSpPr>
              <p:nvPr/>
            </p:nvSpPr>
            <p:spPr bwMode="auto">
              <a:xfrm>
                <a:off x="3619" y="1544"/>
                <a:ext cx="82" cy="61"/>
              </a:xfrm>
              <a:custGeom>
                <a:avLst/>
                <a:gdLst>
                  <a:gd name="T0" fmla="*/ 75 w 33"/>
                  <a:gd name="T1" fmla="*/ 8 h 23"/>
                  <a:gd name="T2" fmla="*/ 204 w 33"/>
                  <a:gd name="T3" fmla="*/ 29 h 23"/>
                  <a:gd name="T4" fmla="*/ 80 w 33"/>
                  <a:gd name="T5" fmla="*/ 119 h 23"/>
                  <a:gd name="T6" fmla="*/ 50 w 33"/>
                  <a:gd name="T7" fmla="*/ 90 h 23"/>
                  <a:gd name="T8" fmla="*/ 0 w 33"/>
                  <a:gd name="T9" fmla="*/ 154 h 23"/>
                  <a:gd name="T10" fmla="*/ 17 w 33"/>
                  <a:gd name="T11" fmla="*/ 64 h 23"/>
                  <a:gd name="T12" fmla="*/ 55 w 33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12" y="1"/>
                    </a:moveTo>
                    <a:cubicBezTo>
                      <a:pt x="16" y="8"/>
                      <a:pt x="27" y="12"/>
                      <a:pt x="33" y="4"/>
                    </a:cubicBezTo>
                    <a:cubicBezTo>
                      <a:pt x="30" y="11"/>
                      <a:pt x="22" y="23"/>
                      <a:pt x="13" y="17"/>
                    </a:cubicBezTo>
                    <a:cubicBezTo>
                      <a:pt x="10" y="15"/>
                      <a:pt x="11" y="12"/>
                      <a:pt x="8" y="13"/>
                    </a:cubicBezTo>
                    <a:cubicBezTo>
                      <a:pt x="4" y="13"/>
                      <a:pt x="2" y="19"/>
                      <a:pt x="0" y="22"/>
                    </a:cubicBezTo>
                    <a:cubicBezTo>
                      <a:pt x="1" y="18"/>
                      <a:pt x="1" y="13"/>
                      <a:pt x="3" y="9"/>
                    </a:cubicBezTo>
                    <a:cubicBezTo>
                      <a:pt x="4" y="6"/>
                      <a:pt x="7" y="3"/>
                      <a:pt x="9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459"/>
              <p:cNvSpPr>
                <a:spLocks/>
              </p:cNvSpPr>
              <p:nvPr/>
            </p:nvSpPr>
            <p:spPr bwMode="auto">
              <a:xfrm>
                <a:off x="3976" y="1669"/>
                <a:ext cx="68" cy="59"/>
              </a:xfrm>
              <a:custGeom>
                <a:avLst/>
                <a:gdLst>
                  <a:gd name="T0" fmla="*/ 0 w 27"/>
                  <a:gd name="T1" fmla="*/ 43 h 22"/>
                  <a:gd name="T2" fmla="*/ 63 w 27"/>
                  <a:gd name="T3" fmla="*/ 158 h 22"/>
                  <a:gd name="T4" fmla="*/ 83 w 27"/>
                  <a:gd name="T5" fmla="*/ 72 h 22"/>
                  <a:gd name="T6" fmla="*/ 171 w 27"/>
                  <a:gd name="T7" fmla="*/ 0 h 22"/>
                  <a:gd name="T8" fmla="*/ 76 w 27"/>
                  <a:gd name="T9" fmla="*/ 51 h 22"/>
                  <a:gd name="T10" fmla="*/ 8 w 27"/>
                  <a:gd name="T11" fmla="*/ 4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2">
                    <a:moveTo>
                      <a:pt x="0" y="6"/>
                    </a:moveTo>
                    <a:cubicBezTo>
                      <a:pt x="4" y="12"/>
                      <a:pt x="5" y="17"/>
                      <a:pt x="10" y="22"/>
                    </a:cubicBezTo>
                    <a:cubicBezTo>
                      <a:pt x="9" y="18"/>
                      <a:pt x="10" y="14"/>
                      <a:pt x="13" y="10"/>
                    </a:cubicBezTo>
                    <a:cubicBezTo>
                      <a:pt x="17" y="6"/>
                      <a:pt x="26" y="5"/>
                      <a:pt x="27" y="0"/>
                    </a:cubicBezTo>
                    <a:cubicBezTo>
                      <a:pt x="22" y="2"/>
                      <a:pt x="17" y="5"/>
                      <a:pt x="12" y="7"/>
                    </a:cubicBezTo>
                    <a:cubicBezTo>
                      <a:pt x="7" y="8"/>
                      <a:pt x="4" y="6"/>
                      <a:pt x="1" y="6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460"/>
              <p:cNvSpPr>
                <a:spLocks/>
              </p:cNvSpPr>
              <p:nvPr/>
            </p:nvSpPr>
            <p:spPr bwMode="auto">
              <a:xfrm>
                <a:off x="3756" y="1811"/>
                <a:ext cx="123" cy="77"/>
              </a:xfrm>
              <a:custGeom>
                <a:avLst/>
                <a:gdLst>
                  <a:gd name="T0" fmla="*/ 100 w 49"/>
                  <a:gd name="T1" fmla="*/ 162 h 29"/>
                  <a:gd name="T2" fmla="*/ 259 w 49"/>
                  <a:gd name="T3" fmla="*/ 183 h 29"/>
                  <a:gd name="T4" fmla="*/ 276 w 49"/>
                  <a:gd name="T5" fmla="*/ 42 h 29"/>
                  <a:gd name="T6" fmla="*/ 120 w 49"/>
                  <a:gd name="T7" fmla="*/ 127 h 29"/>
                  <a:gd name="T8" fmla="*/ 0 w 49"/>
                  <a:gd name="T9" fmla="*/ 0 h 29"/>
                  <a:gd name="T10" fmla="*/ 138 w 49"/>
                  <a:gd name="T11" fmla="*/ 162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9">
                    <a:moveTo>
                      <a:pt x="16" y="23"/>
                    </a:moveTo>
                    <a:cubicBezTo>
                      <a:pt x="23" y="24"/>
                      <a:pt x="34" y="29"/>
                      <a:pt x="41" y="26"/>
                    </a:cubicBezTo>
                    <a:cubicBezTo>
                      <a:pt x="49" y="23"/>
                      <a:pt x="46" y="12"/>
                      <a:pt x="44" y="6"/>
                    </a:cubicBezTo>
                    <a:cubicBezTo>
                      <a:pt x="36" y="14"/>
                      <a:pt x="33" y="26"/>
                      <a:pt x="19" y="18"/>
                    </a:cubicBezTo>
                    <a:cubicBezTo>
                      <a:pt x="11" y="14"/>
                      <a:pt x="7" y="5"/>
                      <a:pt x="0" y="0"/>
                    </a:cubicBezTo>
                    <a:cubicBezTo>
                      <a:pt x="3" y="9"/>
                      <a:pt x="11" y="22"/>
                      <a:pt x="22" y="23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461"/>
              <p:cNvSpPr>
                <a:spLocks/>
              </p:cNvSpPr>
              <p:nvPr/>
            </p:nvSpPr>
            <p:spPr bwMode="auto">
              <a:xfrm>
                <a:off x="3919" y="1827"/>
                <a:ext cx="115" cy="40"/>
              </a:xfrm>
              <a:custGeom>
                <a:avLst/>
                <a:gdLst>
                  <a:gd name="T0" fmla="*/ 8 w 46"/>
                  <a:gd name="T1" fmla="*/ 0 h 15"/>
                  <a:gd name="T2" fmla="*/ 133 w 46"/>
                  <a:gd name="T3" fmla="*/ 93 h 15"/>
                  <a:gd name="T4" fmla="*/ 288 w 46"/>
                  <a:gd name="T5" fmla="*/ 43 h 15"/>
                  <a:gd name="T6" fmla="*/ 0 w 4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15">
                    <a:moveTo>
                      <a:pt x="1" y="0"/>
                    </a:moveTo>
                    <a:cubicBezTo>
                      <a:pt x="5" y="6"/>
                      <a:pt x="14" y="11"/>
                      <a:pt x="21" y="13"/>
                    </a:cubicBezTo>
                    <a:cubicBezTo>
                      <a:pt x="28" y="14"/>
                      <a:pt x="43" y="14"/>
                      <a:pt x="46" y="6"/>
                    </a:cubicBezTo>
                    <a:cubicBezTo>
                      <a:pt x="32" y="15"/>
                      <a:pt x="12" y="9"/>
                      <a:pt x="0" y="0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462"/>
              <p:cNvSpPr>
                <a:spLocks/>
              </p:cNvSpPr>
              <p:nvPr/>
            </p:nvSpPr>
            <p:spPr bwMode="auto">
              <a:xfrm>
                <a:off x="3594" y="1741"/>
                <a:ext cx="127" cy="59"/>
              </a:xfrm>
              <a:custGeom>
                <a:avLst/>
                <a:gdLst>
                  <a:gd name="T0" fmla="*/ 0 w 51"/>
                  <a:gd name="T1" fmla="*/ 115 h 22"/>
                  <a:gd name="T2" fmla="*/ 199 w 51"/>
                  <a:gd name="T3" fmla="*/ 137 h 22"/>
                  <a:gd name="T4" fmla="*/ 266 w 51"/>
                  <a:gd name="T5" fmla="*/ 158 h 22"/>
                  <a:gd name="T6" fmla="*/ 316 w 51"/>
                  <a:gd name="T7" fmla="*/ 150 h 22"/>
                  <a:gd name="T8" fmla="*/ 217 w 51"/>
                  <a:gd name="T9" fmla="*/ 107 h 22"/>
                  <a:gd name="T10" fmla="*/ 137 w 51"/>
                  <a:gd name="T11" fmla="*/ 0 h 22"/>
                  <a:gd name="T12" fmla="*/ 100 w 51"/>
                  <a:gd name="T13" fmla="*/ 72 h 22"/>
                  <a:gd name="T14" fmla="*/ 25 w 51"/>
                  <a:gd name="T15" fmla="*/ 10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2">
                    <a:moveTo>
                      <a:pt x="0" y="16"/>
                    </a:moveTo>
                    <a:cubicBezTo>
                      <a:pt x="12" y="16"/>
                      <a:pt x="20" y="14"/>
                      <a:pt x="32" y="19"/>
                    </a:cubicBezTo>
                    <a:cubicBezTo>
                      <a:pt x="37" y="22"/>
                      <a:pt x="38" y="22"/>
                      <a:pt x="43" y="22"/>
                    </a:cubicBezTo>
                    <a:cubicBezTo>
                      <a:pt x="46" y="21"/>
                      <a:pt x="48" y="20"/>
                      <a:pt x="51" y="21"/>
                    </a:cubicBezTo>
                    <a:cubicBezTo>
                      <a:pt x="46" y="16"/>
                      <a:pt x="41" y="17"/>
                      <a:pt x="35" y="15"/>
                    </a:cubicBezTo>
                    <a:cubicBezTo>
                      <a:pt x="26" y="13"/>
                      <a:pt x="24" y="8"/>
                      <a:pt x="22" y="0"/>
                    </a:cubicBezTo>
                    <a:cubicBezTo>
                      <a:pt x="19" y="3"/>
                      <a:pt x="19" y="7"/>
                      <a:pt x="16" y="10"/>
                    </a:cubicBezTo>
                    <a:cubicBezTo>
                      <a:pt x="13" y="12"/>
                      <a:pt x="6" y="14"/>
                      <a:pt x="4" y="15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463"/>
              <p:cNvSpPr>
                <a:spLocks/>
              </p:cNvSpPr>
              <p:nvPr/>
            </p:nvSpPr>
            <p:spPr bwMode="auto">
              <a:xfrm>
                <a:off x="3734" y="1504"/>
                <a:ext cx="137" cy="45"/>
              </a:xfrm>
              <a:custGeom>
                <a:avLst/>
                <a:gdLst>
                  <a:gd name="T0" fmla="*/ 0 w 55"/>
                  <a:gd name="T1" fmla="*/ 50 h 17"/>
                  <a:gd name="T2" fmla="*/ 125 w 55"/>
                  <a:gd name="T3" fmla="*/ 34 h 17"/>
                  <a:gd name="T4" fmla="*/ 341 w 55"/>
                  <a:gd name="T5" fmla="*/ 64 h 17"/>
                  <a:gd name="T6" fmla="*/ 249 w 55"/>
                  <a:gd name="T7" fmla="*/ 106 h 17"/>
                  <a:gd name="T8" fmla="*/ 167 w 55"/>
                  <a:gd name="T9" fmla="*/ 90 h 17"/>
                  <a:gd name="T10" fmla="*/ 0 w 55"/>
                  <a:gd name="T11" fmla="*/ 69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17">
                    <a:moveTo>
                      <a:pt x="0" y="7"/>
                    </a:moveTo>
                    <a:cubicBezTo>
                      <a:pt x="7" y="0"/>
                      <a:pt x="12" y="2"/>
                      <a:pt x="20" y="5"/>
                    </a:cubicBezTo>
                    <a:cubicBezTo>
                      <a:pt x="32" y="10"/>
                      <a:pt x="42" y="10"/>
                      <a:pt x="55" y="9"/>
                    </a:cubicBezTo>
                    <a:cubicBezTo>
                      <a:pt x="50" y="11"/>
                      <a:pt x="45" y="13"/>
                      <a:pt x="40" y="15"/>
                    </a:cubicBezTo>
                    <a:cubicBezTo>
                      <a:pt x="33" y="17"/>
                      <a:pt x="34" y="16"/>
                      <a:pt x="27" y="13"/>
                    </a:cubicBezTo>
                    <a:cubicBezTo>
                      <a:pt x="18" y="9"/>
                      <a:pt x="10" y="8"/>
                      <a:pt x="0" y="10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464"/>
              <p:cNvSpPr>
                <a:spLocks/>
              </p:cNvSpPr>
              <p:nvPr/>
            </p:nvSpPr>
            <p:spPr bwMode="auto">
              <a:xfrm>
                <a:off x="3949" y="1664"/>
                <a:ext cx="65" cy="123"/>
              </a:xfrm>
              <a:custGeom>
                <a:avLst/>
                <a:gdLst>
                  <a:gd name="T0" fmla="*/ 0 w 26"/>
                  <a:gd name="T1" fmla="*/ 0 h 46"/>
                  <a:gd name="T2" fmla="*/ 58 w 26"/>
                  <a:gd name="T3" fmla="*/ 187 h 46"/>
                  <a:gd name="T4" fmla="*/ 163 w 26"/>
                  <a:gd name="T5" fmla="*/ 329 h 46"/>
                  <a:gd name="T6" fmla="*/ 38 w 26"/>
                  <a:gd name="T7" fmla="*/ 187 h 46"/>
                  <a:gd name="T8" fmla="*/ 8 w 26"/>
                  <a:gd name="T9" fmla="*/ 99 h 46"/>
                  <a:gd name="T10" fmla="*/ 0 w 26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6">
                    <a:moveTo>
                      <a:pt x="0" y="0"/>
                    </a:moveTo>
                    <a:cubicBezTo>
                      <a:pt x="1" y="9"/>
                      <a:pt x="4" y="19"/>
                      <a:pt x="9" y="26"/>
                    </a:cubicBezTo>
                    <a:cubicBezTo>
                      <a:pt x="14" y="33"/>
                      <a:pt x="23" y="38"/>
                      <a:pt x="26" y="46"/>
                    </a:cubicBezTo>
                    <a:cubicBezTo>
                      <a:pt x="15" y="43"/>
                      <a:pt x="10" y="35"/>
                      <a:pt x="6" y="26"/>
                    </a:cubicBezTo>
                    <a:cubicBezTo>
                      <a:pt x="3" y="21"/>
                      <a:pt x="2" y="19"/>
                      <a:pt x="1" y="14"/>
                    </a:cubicBezTo>
                    <a:cubicBezTo>
                      <a:pt x="1" y="9"/>
                      <a:pt x="2" y="5"/>
                      <a:pt x="0" y="0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465"/>
              <p:cNvSpPr>
                <a:spLocks/>
              </p:cNvSpPr>
              <p:nvPr/>
            </p:nvSpPr>
            <p:spPr bwMode="auto">
              <a:xfrm>
                <a:off x="3479" y="1488"/>
                <a:ext cx="630" cy="421"/>
              </a:xfrm>
              <a:custGeom>
                <a:avLst/>
                <a:gdLst>
                  <a:gd name="T0" fmla="*/ 275 w 252"/>
                  <a:gd name="T1" fmla="*/ 461 h 158"/>
                  <a:gd name="T2" fmla="*/ 333 w 252"/>
                  <a:gd name="T3" fmla="*/ 312 h 158"/>
                  <a:gd name="T4" fmla="*/ 383 w 252"/>
                  <a:gd name="T5" fmla="*/ 120 h 158"/>
                  <a:gd name="T6" fmla="*/ 520 w 252"/>
                  <a:gd name="T7" fmla="*/ 184 h 158"/>
                  <a:gd name="T8" fmla="*/ 670 w 252"/>
                  <a:gd name="T9" fmla="*/ 0 h 158"/>
                  <a:gd name="T10" fmla="*/ 863 w 252"/>
                  <a:gd name="T11" fmla="*/ 56 h 158"/>
                  <a:gd name="T12" fmla="*/ 1083 w 252"/>
                  <a:gd name="T13" fmla="*/ 51 h 158"/>
                  <a:gd name="T14" fmla="*/ 1245 w 252"/>
                  <a:gd name="T15" fmla="*/ 226 h 158"/>
                  <a:gd name="T16" fmla="*/ 1445 w 252"/>
                  <a:gd name="T17" fmla="*/ 376 h 158"/>
                  <a:gd name="T18" fmla="*/ 1345 w 252"/>
                  <a:gd name="T19" fmla="*/ 695 h 158"/>
                  <a:gd name="T20" fmla="*/ 1475 w 252"/>
                  <a:gd name="T21" fmla="*/ 858 h 158"/>
                  <a:gd name="T22" fmla="*/ 1350 w 252"/>
                  <a:gd name="T23" fmla="*/ 1023 h 158"/>
                  <a:gd name="T24" fmla="*/ 1158 w 252"/>
                  <a:gd name="T25" fmla="*/ 994 h 158"/>
                  <a:gd name="T26" fmla="*/ 1000 w 252"/>
                  <a:gd name="T27" fmla="*/ 874 h 158"/>
                  <a:gd name="T28" fmla="*/ 995 w 252"/>
                  <a:gd name="T29" fmla="*/ 1066 h 158"/>
                  <a:gd name="T30" fmla="*/ 733 w 252"/>
                  <a:gd name="T31" fmla="*/ 1015 h 158"/>
                  <a:gd name="T32" fmla="*/ 650 w 252"/>
                  <a:gd name="T33" fmla="*/ 879 h 158"/>
                  <a:gd name="T34" fmla="*/ 495 w 252"/>
                  <a:gd name="T35" fmla="*/ 858 h 158"/>
                  <a:gd name="T36" fmla="*/ 350 w 252"/>
                  <a:gd name="T37" fmla="*/ 823 h 158"/>
                  <a:gd name="T38" fmla="*/ 200 w 252"/>
                  <a:gd name="T39" fmla="*/ 823 h 158"/>
                  <a:gd name="T40" fmla="*/ 183 w 252"/>
                  <a:gd name="T41" fmla="*/ 618 h 158"/>
                  <a:gd name="T42" fmla="*/ 288 w 252"/>
                  <a:gd name="T43" fmla="*/ 589 h 158"/>
                  <a:gd name="T44" fmla="*/ 275 w 252"/>
                  <a:gd name="T45" fmla="*/ 461 h 1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2" h="158">
                    <a:moveTo>
                      <a:pt x="44" y="65"/>
                    </a:moveTo>
                    <a:cubicBezTo>
                      <a:pt x="48" y="53"/>
                      <a:pt x="52" y="58"/>
                      <a:pt x="53" y="44"/>
                    </a:cubicBezTo>
                    <a:cubicBezTo>
                      <a:pt x="54" y="39"/>
                      <a:pt x="57" y="20"/>
                      <a:pt x="61" y="17"/>
                    </a:cubicBezTo>
                    <a:cubicBezTo>
                      <a:pt x="76" y="9"/>
                      <a:pt x="70" y="34"/>
                      <a:pt x="83" y="26"/>
                    </a:cubicBezTo>
                    <a:cubicBezTo>
                      <a:pt x="94" y="18"/>
                      <a:pt x="87" y="1"/>
                      <a:pt x="107" y="0"/>
                    </a:cubicBezTo>
                    <a:cubicBezTo>
                      <a:pt x="117" y="0"/>
                      <a:pt x="128" y="6"/>
                      <a:pt x="138" y="8"/>
                    </a:cubicBezTo>
                    <a:cubicBezTo>
                      <a:pt x="150" y="10"/>
                      <a:pt x="161" y="4"/>
                      <a:pt x="173" y="7"/>
                    </a:cubicBezTo>
                    <a:cubicBezTo>
                      <a:pt x="187" y="11"/>
                      <a:pt x="189" y="23"/>
                      <a:pt x="199" y="32"/>
                    </a:cubicBezTo>
                    <a:cubicBezTo>
                      <a:pt x="208" y="40"/>
                      <a:pt x="223" y="43"/>
                      <a:pt x="231" y="53"/>
                    </a:cubicBezTo>
                    <a:cubicBezTo>
                      <a:pt x="252" y="81"/>
                      <a:pt x="198" y="77"/>
                      <a:pt x="215" y="98"/>
                    </a:cubicBezTo>
                    <a:cubicBezTo>
                      <a:pt x="221" y="107"/>
                      <a:pt x="235" y="109"/>
                      <a:pt x="236" y="121"/>
                    </a:cubicBezTo>
                    <a:cubicBezTo>
                      <a:pt x="237" y="130"/>
                      <a:pt x="225" y="141"/>
                      <a:pt x="216" y="144"/>
                    </a:cubicBezTo>
                    <a:cubicBezTo>
                      <a:pt x="207" y="146"/>
                      <a:pt x="199" y="147"/>
                      <a:pt x="185" y="140"/>
                    </a:cubicBezTo>
                    <a:cubicBezTo>
                      <a:pt x="177" y="136"/>
                      <a:pt x="166" y="119"/>
                      <a:pt x="160" y="123"/>
                    </a:cubicBezTo>
                    <a:cubicBezTo>
                      <a:pt x="152" y="129"/>
                      <a:pt x="170" y="141"/>
                      <a:pt x="159" y="150"/>
                    </a:cubicBezTo>
                    <a:cubicBezTo>
                      <a:pt x="149" y="158"/>
                      <a:pt x="126" y="151"/>
                      <a:pt x="117" y="143"/>
                    </a:cubicBezTo>
                    <a:cubicBezTo>
                      <a:pt x="111" y="137"/>
                      <a:pt x="111" y="128"/>
                      <a:pt x="104" y="124"/>
                    </a:cubicBezTo>
                    <a:cubicBezTo>
                      <a:pt x="96" y="118"/>
                      <a:pt x="88" y="123"/>
                      <a:pt x="79" y="121"/>
                    </a:cubicBezTo>
                    <a:cubicBezTo>
                      <a:pt x="68" y="118"/>
                      <a:pt x="67" y="114"/>
                      <a:pt x="56" y="116"/>
                    </a:cubicBezTo>
                    <a:cubicBezTo>
                      <a:pt x="45" y="118"/>
                      <a:pt x="44" y="122"/>
                      <a:pt x="32" y="116"/>
                    </a:cubicBezTo>
                    <a:cubicBezTo>
                      <a:pt x="12" y="106"/>
                      <a:pt x="0" y="82"/>
                      <a:pt x="29" y="87"/>
                    </a:cubicBezTo>
                    <a:cubicBezTo>
                      <a:pt x="38" y="89"/>
                      <a:pt x="40" y="92"/>
                      <a:pt x="46" y="83"/>
                    </a:cubicBezTo>
                    <a:cubicBezTo>
                      <a:pt x="51" y="76"/>
                      <a:pt x="40" y="77"/>
                      <a:pt x="44" y="6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466"/>
              <p:cNvSpPr>
                <a:spLocks/>
              </p:cNvSpPr>
              <p:nvPr/>
            </p:nvSpPr>
            <p:spPr bwMode="auto">
              <a:xfrm>
                <a:off x="3749" y="1549"/>
                <a:ext cx="180" cy="94"/>
              </a:xfrm>
              <a:custGeom>
                <a:avLst/>
                <a:gdLst>
                  <a:gd name="T0" fmla="*/ 400 w 72"/>
                  <a:gd name="T1" fmla="*/ 0 h 35"/>
                  <a:gd name="T2" fmla="*/ 258 w 72"/>
                  <a:gd name="T3" fmla="*/ 209 h 35"/>
                  <a:gd name="T4" fmla="*/ 0 w 72"/>
                  <a:gd name="T5" fmla="*/ 145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35">
                    <a:moveTo>
                      <a:pt x="64" y="0"/>
                    </a:moveTo>
                    <a:cubicBezTo>
                      <a:pt x="72" y="15"/>
                      <a:pt x="53" y="25"/>
                      <a:pt x="41" y="29"/>
                    </a:cubicBezTo>
                    <a:cubicBezTo>
                      <a:pt x="25" y="35"/>
                      <a:pt x="15" y="2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467"/>
              <p:cNvSpPr>
                <a:spLocks/>
              </p:cNvSpPr>
              <p:nvPr/>
            </p:nvSpPr>
            <p:spPr bwMode="auto">
              <a:xfrm>
                <a:off x="3641" y="1704"/>
                <a:ext cx="105" cy="123"/>
              </a:xfrm>
              <a:custGeom>
                <a:avLst/>
                <a:gdLst>
                  <a:gd name="T0" fmla="*/ 0 w 42"/>
                  <a:gd name="T1" fmla="*/ 0 h 46"/>
                  <a:gd name="T2" fmla="*/ 100 w 42"/>
                  <a:gd name="T3" fmla="*/ 187 h 46"/>
                  <a:gd name="T4" fmla="*/ 175 w 42"/>
                  <a:gd name="T5" fmla="*/ 214 h 46"/>
                  <a:gd name="T6" fmla="*/ 263 w 42"/>
                  <a:gd name="T7" fmla="*/ 329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6">
                    <a:moveTo>
                      <a:pt x="0" y="0"/>
                    </a:moveTo>
                    <a:cubicBezTo>
                      <a:pt x="1" y="13"/>
                      <a:pt x="3" y="20"/>
                      <a:pt x="16" y="26"/>
                    </a:cubicBezTo>
                    <a:cubicBezTo>
                      <a:pt x="19" y="28"/>
                      <a:pt x="25" y="28"/>
                      <a:pt x="28" y="30"/>
                    </a:cubicBezTo>
                    <a:cubicBezTo>
                      <a:pt x="33" y="34"/>
                      <a:pt x="34" y="32"/>
                      <a:pt x="42" y="4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468"/>
              <p:cNvSpPr>
                <a:spLocks/>
              </p:cNvSpPr>
              <p:nvPr/>
            </p:nvSpPr>
            <p:spPr bwMode="auto">
              <a:xfrm>
                <a:off x="3969" y="1688"/>
                <a:ext cx="50" cy="69"/>
              </a:xfrm>
              <a:custGeom>
                <a:avLst/>
                <a:gdLst>
                  <a:gd name="T0" fmla="*/ 0 w 20"/>
                  <a:gd name="T1" fmla="*/ 0 h 26"/>
                  <a:gd name="T2" fmla="*/ 125 w 20"/>
                  <a:gd name="T3" fmla="*/ 18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cubicBezTo>
                      <a:pt x="3" y="10"/>
                      <a:pt x="12" y="19"/>
                      <a:pt x="20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469"/>
              <p:cNvSpPr>
                <a:spLocks/>
              </p:cNvSpPr>
              <p:nvPr/>
            </p:nvSpPr>
            <p:spPr bwMode="auto">
              <a:xfrm>
                <a:off x="3839" y="1811"/>
                <a:ext cx="42" cy="45"/>
              </a:xfrm>
              <a:custGeom>
                <a:avLst/>
                <a:gdLst>
                  <a:gd name="T0" fmla="*/ 104 w 17"/>
                  <a:gd name="T1" fmla="*/ 13 h 17"/>
                  <a:gd name="T2" fmla="*/ 0 w 17"/>
                  <a:gd name="T3" fmla="*/ 119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7">
                    <a:moveTo>
                      <a:pt x="17" y="2"/>
                    </a:moveTo>
                    <a:cubicBezTo>
                      <a:pt x="11" y="0"/>
                      <a:pt x="7" y="15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Freeform 470"/>
              <p:cNvSpPr>
                <a:spLocks/>
              </p:cNvSpPr>
              <p:nvPr/>
            </p:nvSpPr>
            <p:spPr bwMode="auto">
              <a:xfrm>
                <a:off x="3576" y="1725"/>
                <a:ext cx="33" cy="8"/>
              </a:xfrm>
              <a:custGeom>
                <a:avLst/>
                <a:gdLst>
                  <a:gd name="T0" fmla="*/ 0 w 13"/>
                  <a:gd name="T1" fmla="*/ 0 h 3"/>
                  <a:gd name="T2" fmla="*/ 84 w 13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2"/>
                      <a:pt x="9" y="1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471"/>
              <p:cNvSpPr>
                <a:spLocks/>
              </p:cNvSpPr>
              <p:nvPr/>
            </p:nvSpPr>
            <p:spPr bwMode="auto">
              <a:xfrm>
                <a:off x="3629" y="1704"/>
                <a:ext cx="27" cy="24"/>
              </a:xfrm>
              <a:custGeom>
                <a:avLst/>
                <a:gdLst>
                  <a:gd name="T0" fmla="*/ 0 w 11"/>
                  <a:gd name="T1" fmla="*/ 35 h 9"/>
                  <a:gd name="T2" fmla="*/ 61 w 11"/>
                  <a:gd name="T3" fmla="*/ 0 h 9"/>
                  <a:gd name="T4" fmla="*/ 25 w 11"/>
                  <a:gd name="T5" fmla="*/ 6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5"/>
                    </a:moveTo>
                    <a:cubicBezTo>
                      <a:pt x="4" y="3"/>
                      <a:pt x="7" y="1"/>
                      <a:pt x="10" y="0"/>
                    </a:cubicBezTo>
                    <a:cubicBezTo>
                      <a:pt x="11" y="4"/>
                      <a:pt x="7" y="7"/>
                      <a:pt x="4" y="9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472"/>
              <p:cNvSpPr>
                <a:spLocks/>
              </p:cNvSpPr>
              <p:nvPr/>
            </p:nvSpPr>
            <p:spPr bwMode="auto">
              <a:xfrm>
                <a:off x="3744" y="1595"/>
                <a:ext cx="20" cy="32"/>
              </a:xfrm>
              <a:custGeom>
                <a:avLst/>
                <a:gdLst>
                  <a:gd name="T0" fmla="*/ 0 w 8"/>
                  <a:gd name="T1" fmla="*/ 72 h 12"/>
                  <a:gd name="T2" fmla="*/ 50 w 8"/>
                  <a:gd name="T3" fmla="*/ 0 h 12"/>
                  <a:gd name="T4" fmla="*/ 33 w 8"/>
                  <a:gd name="T5" fmla="*/ 8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10"/>
                    </a:moveTo>
                    <a:cubicBezTo>
                      <a:pt x="0" y="5"/>
                      <a:pt x="4" y="1"/>
                      <a:pt x="8" y="0"/>
                    </a:cubicBezTo>
                    <a:cubicBezTo>
                      <a:pt x="7" y="4"/>
                      <a:pt x="6" y="8"/>
                      <a:pt x="5" y="12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473"/>
              <p:cNvSpPr>
                <a:spLocks/>
              </p:cNvSpPr>
              <p:nvPr/>
            </p:nvSpPr>
            <p:spPr bwMode="auto">
              <a:xfrm>
                <a:off x="3891" y="1544"/>
                <a:ext cx="33" cy="29"/>
              </a:xfrm>
              <a:custGeom>
                <a:avLst/>
                <a:gdLst>
                  <a:gd name="T0" fmla="*/ 71 w 13"/>
                  <a:gd name="T1" fmla="*/ 29 h 11"/>
                  <a:gd name="T2" fmla="*/ 8 w 13"/>
                  <a:gd name="T3" fmla="*/ 34 h 11"/>
                  <a:gd name="T4" fmla="*/ 84 w 13"/>
                  <a:gd name="T5" fmla="*/ 6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1" y="4"/>
                    </a:moveTo>
                    <a:cubicBezTo>
                      <a:pt x="9" y="2"/>
                      <a:pt x="0" y="0"/>
                      <a:pt x="1" y="5"/>
                    </a:cubicBezTo>
                    <a:cubicBezTo>
                      <a:pt x="2" y="11"/>
                      <a:pt x="12" y="6"/>
                      <a:pt x="13" y="9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474"/>
              <p:cNvSpPr>
                <a:spLocks/>
              </p:cNvSpPr>
              <p:nvPr/>
            </p:nvSpPr>
            <p:spPr bwMode="auto">
              <a:xfrm>
                <a:off x="3961" y="1691"/>
                <a:ext cx="18" cy="29"/>
              </a:xfrm>
              <a:custGeom>
                <a:avLst/>
                <a:gdLst>
                  <a:gd name="T0" fmla="*/ 39 w 7"/>
                  <a:gd name="T1" fmla="*/ 0 h 11"/>
                  <a:gd name="T2" fmla="*/ 46 w 7"/>
                  <a:gd name="T3" fmla="*/ 3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0" y="3"/>
                      <a:pt x="3" y="11"/>
                      <a:pt x="7" y="5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475"/>
              <p:cNvSpPr>
                <a:spLocks/>
              </p:cNvSpPr>
              <p:nvPr/>
            </p:nvSpPr>
            <p:spPr bwMode="auto">
              <a:xfrm>
                <a:off x="3604" y="1717"/>
                <a:ext cx="5" cy="22"/>
              </a:xfrm>
              <a:custGeom>
                <a:avLst/>
                <a:gdLst>
                  <a:gd name="T0" fmla="*/ 0 w 2"/>
                  <a:gd name="T1" fmla="*/ 61 h 8"/>
                  <a:gd name="T2" fmla="*/ 13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cubicBezTo>
                      <a:pt x="0" y="5"/>
                      <a:pt x="0" y="3"/>
                      <a:pt x="2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94" name="Group 476"/>
            <p:cNvGrpSpPr>
              <a:grpSpLocks/>
            </p:cNvGrpSpPr>
            <p:nvPr/>
          </p:nvGrpSpPr>
          <p:grpSpPr bwMode="auto">
            <a:xfrm>
              <a:off x="6984786" y="1679927"/>
              <a:ext cx="412695" cy="249731"/>
              <a:chOff x="1145" y="2589"/>
              <a:chExt cx="454" cy="342"/>
            </a:xfrm>
          </p:grpSpPr>
          <p:sp>
            <p:nvSpPr>
              <p:cNvPr id="795" name="Freeform 477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478"/>
              <p:cNvSpPr>
                <a:spLocks/>
              </p:cNvSpPr>
              <p:nvPr/>
            </p:nvSpPr>
            <p:spPr bwMode="auto">
              <a:xfrm>
                <a:off x="1207" y="2829"/>
                <a:ext cx="155" cy="94"/>
              </a:xfrm>
              <a:custGeom>
                <a:avLst/>
                <a:gdLst>
                  <a:gd name="T0" fmla="*/ 25 w 62"/>
                  <a:gd name="T1" fmla="*/ 0 h 35"/>
                  <a:gd name="T2" fmla="*/ 45 w 62"/>
                  <a:gd name="T3" fmla="*/ 158 h 35"/>
                  <a:gd name="T4" fmla="*/ 138 w 62"/>
                  <a:gd name="T5" fmla="*/ 223 h 35"/>
                  <a:gd name="T6" fmla="*/ 388 w 62"/>
                  <a:gd name="T7" fmla="*/ 188 h 35"/>
                  <a:gd name="T8" fmla="*/ 295 w 62"/>
                  <a:gd name="T9" fmla="*/ 158 h 35"/>
                  <a:gd name="T10" fmla="*/ 200 w 62"/>
                  <a:gd name="T11" fmla="*/ 107 h 35"/>
                  <a:gd name="T12" fmla="*/ 95 w 62"/>
                  <a:gd name="T13" fmla="*/ 107 h 35"/>
                  <a:gd name="T14" fmla="*/ 25 w 62"/>
                  <a:gd name="T15" fmla="*/ 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5">
                    <a:moveTo>
                      <a:pt x="4" y="0"/>
                    </a:moveTo>
                    <a:cubicBezTo>
                      <a:pt x="4" y="9"/>
                      <a:pt x="0" y="14"/>
                      <a:pt x="7" y="22"/>
                    </a:cubicBezTo>
                    <a:cubicBezTo>
                      <a:pt x="11" y="26"/>
                      <a:pt x="16" y="30"/>
                      <a:pt x="22" y="31"/>
                    </a:cubicBezTo>
                    <a:cubicBezTo>
                      <a:pt x="34" y="35"/>
                      <a:pt x="50" y="30"/>
                      <a:pt x="62" y="26"/>
                    </a:cubicBezTo>
                    <a:cubicBezTo>
                      <a:pt x="57" y="25"/>
                      <a:pt x="52" y="23"/>
                      <a:pt x="47" y="22"/>
                    </a:cubicBezTo>
                    <a:cubicBezTo>
                      <a:pt x="41" y="20"/>
                      <a:pt x="38" y="18"/>
                      <a:pt x="32" y="15"/>
                    </a:cubicBezTo>
                    <a:cubicBezTo>
                      <a:pt x="25" y="12"/>
                      <a:pt x="21" y="15"/>
                      <a:pt x="15" y="15"/>
                    </a:cubicBezTo>
                    <a:cubicBezTo>
                      <a:pt x="7" y="14"/>
                      <a:pt x="6" y="7"/>
                      <a:pt x="4" y="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479"/>
              <p:cNvSpPr>
                <a:spLocks/>
              </p:cNvSpPr>
              <p:nvPr/>
            </p:nvSpPr>
            <p:spPr bwMode="auto">
              <a:xfrm>
                <a:off x="1382" y="2827"/>
                <a:ext cx="80" cy="93"/>
              </a:xfrm>
              <a:custGeom>
                <a:avLst/>
                <a:gdLst>
                  <a:gd name="T0" fmla="*/ 0 w 32"/>
                  <a:gd name="T1" fmla="*/ 170 h 35"/>
                  <a:gd name="T2" fmla="*/ 183 w 32"/>
                  <a:gd name="T3" fmla="*/ 218 h 35"/>
                  <a:gd name="T4" fmla="*/ 170 w 32"/>
                  <a:gd name="T5" fmla="*/ 120 h 35"/>
                  <a:gd name="T6" fmla="*/ 183 w 32"/>
                  <a:gd name="T7" fmla="*/ 0 h 35"/>
                  <a:gd name="T8" fmla="*/ 150 w 32"/>
                  <a:gd name="T9" fmla="*/ 128 h 35"/>
                  <a:gd name="T10" fmla="*/ 50 w 32"/>
                  <a:gd name="T11" fmla="*/ 16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5">
                    <a:moveTo>
                      <a:pt x="0" y="24"/>
                    </a:moveTo>
                    <a:cubicBezTo>
                      <a:pt x="6" y="24"/>
                      <a:pt x="24" y="35"/>
                      <a:pt x="29" y="31"/>
                    </a:cubicBezTo>
                    <a:cubicBezTo>
                      <a:pt x="32" y="28"/>
                      <a:pt x="28" y="20"/>
                      <a:pt x="27" y="17"/>
                    </a:cubicBezTo>
                    <a:cubicBezTo>
                      <a:pt x="26" y="11"/>
                      <a:pt x="29" y="6"/>
                      <a:pt x="29" y="0"/>
                    </a:cubicBezTo>
                    <a:cubicBezTo>
                      <a:pt x="27" y="6"/>
                      <a:pt x="26" y="12"/>
                      <a:pt x="24" y="18"/>
                    </a:cubicBezTo>
                    <a:cubicBezTo>
                      <a:pt x="21" y="24"/>
                      <a:pt x="14" y="23"/>
                      <a:pt x="8" y="23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480"/>
              <p:cNvSpPr>
                <a:spLocks/>
              </p:cNvSpPr>
              <p:nvPr/>
            </p:nvSpPr>
            <p:spPr bwMode="auto">
              <a:xfrm>
                <a:off x="1472" y="2773"/>
                <a:ext cx="92" cy="67"/>
              </a:xfrm>
              <a:custGeom>
                <a:avLst/>
                <a:gdLst>
                  <a:gd name="T0" fmla="*/ 50 w 37"/>
                  <a:gd name="T1" fmla="*/ 86 h 25"/>
                  <a:gd name="T2" fmla="*/ 12 w 37"/>
                  <a:gd name="T3" fmla="*/ 180 h 25"/>
                  <a:gd name="T4" fmla="*/ 174 w 37"/>
                  <a:gd name="T5" fmla="*/ 166 h 25"/>
                  <a:gd name="T6" fmla="*/ 204 w 37"/>
                  <a:gd name="T7" fmla="*/ 0 h 25"/>
                  <a:gd name="T8" fmla="*/ 149 w 37"/>
                  <a:gd name="T9" fmla="*/ 102 h 25"/>
                  <a:gd name="T10" fmla="*/ 50 w 37"/>
                  <a:gd name="T11" fmla="*/ 86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5">
                    <a:moveTo>
                      <a:pt x="8" y="12"/>
                    </a:moveTo>
                    <a:cubicBezTo>
                      <a:pt x="5" y="16"/>
                      <a:pt x="0" y="19"/>
                      <a:pt x="2" y="25"/>
                    </a:cubicBezTo>
                    <a:cubicBezTo>
                      <a:pt x="8" y="19"/>
                      <a:pt x="21" y="25"/>
                      <a:pt x="28" y="23"/>
                    </a:cubicBezTo>
                    <a:cubicBezTo>
                      <a:pt x="37" y="21"/>
                      <a:pt x="37" y="8"/>
                      <a:pt x="33" y="0"/>
                    </a:cubicBezTo>
                    <a:cubicBezTo>
                      <a:pt x="33" y="7"/>
                      <a:pt x="32" y="14"/>
                      <a:pt x="24" y="14"/>
                    </a:cubicBezTo>
                    <a:cubicBezTo>
                      <a:pt x="19" y="15"/>
                      <a:pt x="13" y="7"/>
                      <a:pt x="8" y="12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481"/>
              <p:cNvSpPr>
                <a:spLocks/>
              </p:cNvSpPr>
              <p:nvPr/>
            </p:nvSpPr>
            <p:spPr bwMode="auto">
              <a:xfrm>
                <a:off x="1512" y="2661"/>
                <a:ext cx="62" cy="139"/>
              </a:xfrm>
              <a:custGeom>
                <a:avLst/>
                <a:gdLst>
                  <a:gd name="T0" fmla="*/ 25 w 25"/>
                  <a:gd name="T1" fmla="*/ 29 h 52"/>
                  <a:gd name="T2" fmla="*/ 141 w 25"/>
                  <a:gd name="T3" fmla="*/ 179 h 52"/>
                  <a:gd name="T4" fmla="*/ 104 w 25"/>
                  <a:gd name="T5" fmla="*/ 257 h 52"/>
                  <a:gd name="T6" fmla="*/ 112 w 25"/>
                  <a:gd name="T7" fmla="*/ 372 h 52"/>
                  <a:gd name="T8" fmla="*/ 92 w 25"/>
                  <a:gd name="T9" fmla="*/ 158 h 52"/>
                  <a:gd name="T10" fmla="*/ 0 w 25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2">
                    <a:moveTo>
                      <a:pt x="4" y="4"/>
                    </a:moveTo>
                    <a:cubicBezTo>
                      <a:pt x="9" y="10"/>
                      <a:pt x="20" y="18"/>
                      <a:pt x="23" y="25"/>
                    </a:cubicBezTo>
                    <a:cubicBezTo>
                      <a:pt x="25" y="32"/>
                      <a:pt x="19" y="30"/>
                      <a:pt x="17" y="36"/>
                    </a:cubicBezTo>
                    <a:cubicBezTo>
                      <a:pt x="15" y="41"/>
                      <a:pt x="22" y="48"/>
                      <a:pt x="18" y="52"/>
                    </a:cubicBezTo>
                    <a:cubicBezTo>
                      <a:pt x="14" y="42"/>
                      <a:pt x="18" y="31"/>
                      <a:pt x="15" y="22"/>
                    </a:cubicBezTo>
                    <a:cubicBezTo>
                      <a:pt x="12" y="15"/>
                      <a:pt x="4" y="5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482"/>
              <p:cNvSpPr>
                <a:spLocks/>
              </p:cNvSpPr>
              <p:nvPr/>
            </p:nvSpPr>
            <p:spPr bwMode="auto">
              <a:xfrm>
                <a:off x="1270" y="2632"/>
                <a:ext cx="155" cy="69"/>
              </a:xfrm>
              <a:custGeom>
                <a:avLst/>
                <a:gdLst>
                  <a:gd name="T0" fmla="*/ 50 w 62"/>
                  <a:gd name="T1" fmla="*/ 13 h 26"/>
                  <a:gd name="T2" fmla="*/ 195 w 62"/>
                  <a:gd name="T3" fmla="*/ 154 h 26"/>
                  <a:gd name="T4" fmla="*/ 388 w 62"/>
                  <a:gd name="T5" fmla="*/ 154 h 26"/>
                  <a:gd name="T6" fmla="*/ 200 w 62"/>
                  <a:gd name="T7" fmla="*/ 77 h 26"/>
                  <a:gd name="T8" fmla="*/ 95 w 62"/>
                  <a:gd name="T9" fmla="*/ 21 h 26"/>
                  <a:gd name="T10" fmla="*/ 0 w 62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8" y="2"/>
                    </a:moveTo>
                    <a:cubicBezTo>
                      <a:pt x="17" y="8"/>
                      <a:pt x="21" y="18"/>
                      <a:pt x="31" y="22"/>
                    </a:cubicBezTo>
                    <a:cubicBezTo>
                      <a:pt x="41" y="26"/>
                      <a:pt x="52" y="23"/>
                      <a:pt x="62" y="22"/>
                    </a:cubicBezTo>
                    <a:cubicBezTo>
                      <a:pt x="49" y="24"/>
                      <a:pt x="43" y="18"/>
                      <a:pt x="32" y="11"/>
                    </a:cubicBezTo>
                    <a:cubicBezTo>
                      <a:pt x="27" y="7"/>
                      <a:pt x="21" y="4"/>
                      <a:pt x="15" y="3"/>
                    </a:cubicBezTo>
                    <a:cubicBezTo>
                      <a:pt x="10" y="1"/>
                      <a:pt x="5" y="2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483"/>
              <p:cNvSpPr>
                <a:spLocks/>
              </p:cNvSpPr>
              <p:nvPr/>
            </p:nvSpPr>
            <p:spPr bwMode="auto">
              <a:xfrm>
                <a:off x="1242" y="2888"/>
                <a:ext cx="103" cy="29"/>
              </a:xfrm>
              <a:custGeom>
                <a:avLst/>
                <a:gdLst>
                  <a:gd name="T0" fmla="*/ 0 w 41"/>
                  <a:gd name="T1" fmla="*/ 29 h 11"/>
                  <a:gd name="T2" fmla="*/ 63 w 41"/>
                  <a:gd name="T3" fmla="*/ 63 h 11"/>
                  <a:gd name="T4" fmla="*/ 138 w 41"/>
                  <a:gd name="T5" fmla="*/ 63 h 11"/>
                  <a:gd name="T6" fmla="*/ 259 w 41"/>
                  <a:gd name="T7" fmla="*/ 29 h 11"/>
                  <a:gd name="T8" fmla="*/ 163 w 41"/>
                  <a:gd name="T9" fmla="*/ 8 h 11"/>
                  <a:gd name="T10" fmla="*/ 0 w 41"/>
                  <a:gd name="T11" fmla="*/ 1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1">
                    <a:moveTo>
                      <a:pt x="0" y="4"/>
                    </a:moveTo>
                    <a:cubicBezTo>
                      <a:pt x="4" y="5"/>
                      <a:pt x="6" y="8"/>
                      <a:pt x="10" y="9"/>
                    </a:cubicBezTo>
                    <a:cubicBezTo>
                      <a:pt x="14" y="11"/>
                      <a:pt x="18" y="9"/>
                      <a:pt x="22" y="9"/>
                    </a:cubicBezTo>
                    <a:cubicBezTo>
                      <a:pt x="29" y="8"/>
                      <a:pt x="35" y="7"/>
                      <a:pt x="41" y="4"/>
                    </a:cubicBezTo>
                    <a:cubicBezTo>
                      <a:pt x="38" y="0"/>
                      <a:pt x="31" y="0"/>
                      <a:pt x="26" y="1"/>
                    </a:cubicBezTo>
                    <a:cubicBezTo>
                      <a:pt x="19" y="4"/>
                      <a:pt x="8" y="8"/>
                      <a:pt x="0" y="2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484"/>
              <p:cNvSpPr>
                <a:spLocks/>
              </p:cNvSpPr>
              <p:nvPr/>
            </p:nvSpPr>
            <p:spPr bwMode="auto">
              <a:xfrm>
                <a:off x="1472" y="2789"/>
                <a:ext cx="67" cy="54"/>
              </a:xfrm>
              <a:custGeom>
                <a:avLst/>
                <a:gdLst>
                  <a:gd name="T0" fmla="*/ 55 w 27"/>
                  <a:gd name="T1" fmla="*/ 51 h 20"/>
                  <a:gd name="T2" fmla="*/ 12 w 27"/>
                  <a:gd name="T3" fmla="*/ 146 h 20"/>
                  <a:gd name="T4" fmla="*/ 166 w 27"/>
                  <a:gd name="T5" fmla="*/ 86 h 20"/>
                  <a:gd name="T6" fmla="*/ 87 w 27"/>
                  <a:gd name="T7" fmla="*/ 81 h 20"/>
                  <a:gd name="T8" fmla="*/ 37 w 27"/>
                  <a:gd name="T9" fmla="*/ 5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9" y="7"/>
                    </a:moveTo>
                    <a:cubicBezTo>
                      <a:pt x="5" y="10"/>
                      <a:pt x="0" y="14"/>
                      <a:pt x="2" y="20"/>
                    </a:cubicBezTo>
                    <a:cubicBezTo>
                      <a:pt x="9" y="11"/>
                      <a:pt x="19" y="18"/>
                      <a:pt x="27" y="12"/>
                    </a:cubicBezTo>
                    <a:cubicBezTo>
                      <a:pt x="22" y="14"/>
                      <a:pt x="18" y="14"/>
                      <a:pt x="14" y="11"/>
                    </a:cubicBezTo>
                    <a:cubicBezTo>
                      <a:pt x="12" y="9"/>
                      <a:pt x="9" y="0"/>
                      <a:pt x="6" y="7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485"/>
              <p:cNvSpPr>
                <a:spLocks/>
              </p:cNvSpPr>
              <p:nvPr/>
            </p:nvSpPr>
            <p:spPr bwMode="auto">
              <a:xfrm>
                <a:off x="1165" y="2629"/>
                <a:ext cx="57" cy="150"/>
              </a:xfrm>
              <a:custGeom>
                <a:avLst/>
                <a:gdLst>
                  <a:gd name="T0" fmla="*/ 141 w 23"/>
                  <a:gd name="T1" fmla="*/ 0 h 56"/>
                  <a:gd name="T2" fmla="*/ 17 w 23"/>
                  <a:gd name="T3" fmla="*/ 171 h 56"/>
                  <a:gd name="T4" fmla="*/ 87 w 23"/>
                  <a:gd name="T5" fmla="*/ 402 h 56"/>
                  <a:gd name="T6" fmla="*/ 67 w 23"/>
                  <a:gd name="T7" fmla="*/ 145 h 56"/>
                  <a:gd name="T8" fmla="*/ 129 w 23"/>
                  <a:gd name="T9" fmla="*/ 2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6">
                    <a:moveTo>
                      <a:pt x="23" y="0"/>
                    </a:moveTo>
                    <a:cubicBezTo>
                      <a:pt x="14" y="7"/>
                      <a:pt x="6" y="12"/>
                      <a:pt x="3" y="24"/>
                    </a:cubicBezTo>
                    <a:cubicBezTo>
                      <a:pt x="0" y="35"/>
                      <a:pt x="11" y="45"/>
                      <a:pt x="14" y="56"/>
                    </a:cubicBezTo>
                    <a:cubicBezTo>
                      <a:pt x="9" y="42"/>
                      <a:pt x="5" y="34"/>
                      <a:pt x="11" y="20"/>
                    </a:cubicBezTo>
                    <a:cubicBezTo>
                      <a:pt x="14" y="13"/>
                      <a:pt x="16" y="8"/>
                      <a:pt x="21" y="3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486"/>
              <p:cNvSpPr>
                <a:spLocks/>
              </p:cNvSpPr>
              <p:nvPr/>
            </p:nvSpPr>
            <p:spPr bwMode="auto">
              <a:xfrm>
                <a:off x="1287" y="2659"/>
                <a:ext cx="135" cy="88"/>
              </a:xfrm>
              <a:custGeom>
                <a:avLst/>
                <a:gdLst>
                  <a:gd name="T0" fmla="*/ 0 w 54"/>
                  <a:gd name="T1" fmla="*/ 0 h 33"/>
                  <a:gd name="T2" fmla="*/ 120 w 54"/>
                  <a:gd name="T3" fmla="*/ 120 h 33"/>
                  <a:gd name="T4" fmla="*/ 338 w 54"/>
                  <a:gd name="T5" fmla="*/ 149 h 33"/>
                  <a:gd name="T6" fmla="*/ 125 w 54"/>
                  <a:gd name="T7" fmla="*/ 171 h 33"/>
                  <a:gd name="T8" fmla="*/ 0 w 54"/>
                  <a:gd name="T9" fmla="*/ 1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0"/>
                    </a:moveTo>
                    <a:cubicBezTo>
                      <a:pt x="5" y="6"/>
                      <a:pt x="11" y="13"/>
                      <a:pt x="19" y="17"/>
                    </a:cubicBezTo>
                    <a:cubicBezTo>
                      <a:pt x="31" y="23"/>
                      <a:pt x="40" y="21"/>
                      <a:pt x="54" y="21"/>
                    </a:cubicBezTo>
                    <a:cubicBezTo>
                      <a:pt x="42" y="23"/>
                      <a:pt x="31" y="33"/>
                      <a:pt x="20" y="24"/>
                    </a:cubicBezTo>
                    <a:cubicBezTo>
                      <a:pt x="13" y="18"/>
                      <a:pt x="6" y="9"/>
                      <a:pt x="0" y="2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487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488"/>
              <p:cNvSpPr>
                <a:spLocks/>
              </p:cNvSpPr>
              <p:nvPr/>
            </p:nvSpPr>
            <p:spPr bwMode="auto">
              <a:xfrm>
                <a:off x="1464" y="2792"/>
                <a:ext cx="33" cy="77"/>
              </a:xfrm>
              <a:custGeom>
                <a:avLst/>
                <a:gdLst>
                  <a:gd name="T0" fmla="*/ 84 w 13"/>
                  <a:gd name="T1" fmla="*/ 0 h 29"/>
                  <a:gd name="T2" fmla="*/ 8 w 13"/>
                  <a:gd name="T3" fmla="*/ 20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0" y="7"/>
                      <a:pt x="1" y="19"/>
                      <a:pt x="1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489"/>
              <p:cNvSpPr>
                <a:spLocks/>
              </p:cNvSpPr>
              <p:nvPr/>
            </p:nvSpPr>
            <p:spPr bwMode="auto">
              <a:xfrm>
                <a:off x="1260" y="2624"/>
                <a:ext cx="182" cy="83"/>
              </a:xfrm>
              <a:custGeom>
                <a:avLst/>
                <a:gdLst>
                  <a:gd name="T0" fmla="*/ 454 w 73"/>
                  <a:gd name="T1" fmla="*/ 187 h 31"/>
                  <a:gd name="T2" fmla="*/ 199 w 73"/>
                  <a:gd name="T3" fmla="*/ 171 h 31"/>
                  <a:gd name="T4" fmla="*/ 0 w 73"/>
                  <a:gd name="T5" fmla="*/ 21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31">
                    <a:moveTo>
                      <a:pt x="73" y="26"/>
                    </a:moveTo>
                    <a:cubicBezTo>
                      <a:pt x="59" y="27"/>
                      <a:pt x="49" y="31"/>
                      <a:pt x="32" y="24"/>
                    </a:cubicBezTo>
                    <a:cubicBezTo>
                      <a:pt x="21" y="18"/>
                      <a:pt x="11" y="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490"/>
              <p:cNvSpPr>
                <a:spLocks/>
              </p:cNvSpPr>
              <p:nvPr/>
            </p:nvSpPr>
            <p:spPr bwMode="auto">
              <a:xfrm>
                <a:off x="1315" y="2885"/>
                <a:ext cx="57" cy="14"/>
              </a:xfrm>
              <a:custGeom>
                <a:avLst/>
                <a:gdLst>
                  <a:gd name="T0" fmla="*/ 141 w 23"/>
                  <a:gd name="T1" fmla="*/ 39 h 5"/>
                  <a:gd name="T2" fmla="*/ 0 w 2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5"/>
                    </a:moveTo>
                    <a:cubicBezTo>
                      <a:pt x="17" y="3"/>
                      <a:pt x="4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491"/>
              <p:cNvSpPr>
                <a:spLocks/>
              </p:cNvSpPr>
              <p:nvPr/>
            </p:nvSpPr>
            <p:spPr bwMode="auto">
              <a:xfrm>
                <a:off x="1262" y="2621"/>
                <a:ext cx="25" cy="30"/>
              </a:xfrm>
              <a:custGeom>
                <a:avLst/>
                <a:gdLst>
                  <a:gd name="T0" fmla="*/ 0 w 10"/>
                  <a:gd name="T1" fmla="*/ 68 h 11"/>
                  <a:gd name="T2" fmla="*/ 38 w 10"/>
                  <a:gd name="T3" fmla="*/ 8 h 11"/>
                  <a:gd name="T4" fmla="*/ 25 w 10"/>
                  <a:gd name="T5" fmla="*/ 8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6"/>
                      <a:pt x="3" y="0"/>
                      <a:pt x="6" y="1"/>
                    </a:cubicBezTo>
                    <a:cubicBezTo>
                      <a:pt x="10" y="2"/>
                      <a:pt x="4" y="11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492"/>
              <p:cNvSpPr>
                <a:spLocks/>
              </p:cNvSpPr>
              <p:nvPr/>
            </p:nvSpPr>
            <p:spPr bwMode="auto">
              <a:xfrm>
                <a:off x="1415" y="2677"/>
                <a:ext cx="25" cy="35"/>
              </a:xfrm>
              <a:custGeom>
                <a:avLst/>
                <a:gdLst>
                  <a:gd name="T0" fmla="*/ 63 w 10"/>
                  <a:gd name="T1" fmla="*/ 59 h 13"/>
                  <a:gd name="T2" fmla="*/ 50 w 10"/>
                  <a:gd name="T3" fmla="*/ 0 h 13"/>
                  <a:gd name="T4" fmla="*/ 50 w 10"/>
                  <a:gd name="T5" fmla="*/ 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8"/>
                    </a:moveTo>
                    <a:cubicBezTo>
                      <a:pt x="10" y="6"/>
                      <a:pt x="9" y="3"/>
                      <a:pt x="8" y="0"/>
                    </a:cubicBezTo>
                    <a:cubicBezTo>
                      <a:pt x="0" y="1"/>
                      <a:pt x="6" y="10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493"/>
              <p:cNvSpPr>
                <a:spLocks/>
              </p:cNvSpPr>
              <p:nvPr/>
            </p:nvSpPr>
            <p:spPr bwMode="auto">
              <a:xfrm>
                <a:off x="1484" y="2789"/>
                <a:ext cx="8" cy="11"/>
              </a:xfrm>
              <a:custGeom>
                <a:avLst/>
                <a:gdLst>
                  <a:gd name="T0" fmla="*/ 21 w 3"/>
                  <a:gd name="T1" fmla="*/ 30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12" name="Group 494"/>
            <p:cNvGrpSpPr>
              <a:grpSpLocks/>
            </p:cNvGrpSpPr>
            <p:nvPr/>
          </p:nvGrpSpPr>
          <p:grpSpPr bwMode="auto">
            <a:xfrm>
              <a:off x="7231062" y="1479156"/>
              <a:ext cx="387959" cy="331523"/>
              <a:chOff x="2433" y="2805"/>
              <a:chExt cx="535" cy="464"/>
            </a:xfrm>
          </p:grpSpPr>
          <p:sp>
            <p:nvSpPr>
              <p:cNvPr id="813" name="Freeform 495"/>
              <p:cNvSpPr>
                <a:spLocks/>
              </p:cNvSpPr>
              <p:nvPr/>
            </p:nvSpPr>
            <p:spPr bwMode="auto">
              <a:xfrm>
                <a:off x="2433" y="2805"/>
                <a:ext cx="535" cy="464"/>
              </a:xfrm>
              <a:custGeom>
                <a:avLst/>
                <a:gdLst>
                  <a:gd name="T0" fmla="*/ 445 w 214"/>
                  <a:gd name="T1" fmla="*/ 128 h 174"/>
                  <a:gd name="T2" fmla="*/ 1038 w 214"/>
                  <a:gd name="T3" fmla="*/ 213 h 174"/>
                  <a:gd name="T4" fmla="*/ 1100 w 214"/>
                  <a:gd name="T5" fmla="*/ 392 h 174"/>
                  <a:gd name="T6" fmla="*/ 1283 w 214"/>
                  <a:gd name="T7" fmla="*/ 435 h 174"/>
                  <a:gd name="T8" fmla="*/ 1250 w 214"/>
                  <a:gd name="T9" fmla="*/ 640 h 174"/>
                  <a:gd name="T10" fmla="*/ 1163 w 214"/>
                  <a:gd name="T11" fmla="*/ 867 h 174"/>
                  <a:gd name="T12" fmla="*/ 808 w 214"/>
                  <a:gd name="T13" fmla="*/ 1096 h 174"/>
                  <a:gd name="T14" fmla="*/ 750 w 214"/>
                  <a:gd name="T15" fmla="*/ 989 h 174"/>
                  <a:gd name="T16" fmla="*/ 695 w 214"/>
                  <a:gd name="T17" fmla="*/ 1075 h 174"/>
                  <a:gd name="T18" fmla="*/ 495 w 214"/>
                  <a:gd name="T19" fmla="*/ 1080 h 174"/>
                  <a:gd name="T20" fmla="*/ 470 w 214"/>
                  <a:gd name="T21" fmla="*/ 995 h 174"/>
                  <a:gd name="T22" fmla="*/ 358 w 214"/>
                  <a:gd name="T23" fmla="*/ 995 h 174"/>
                  <a:gd name="T24" fmla="*/ 220 w 214"/>
                  <a:gd name="T25" fmla="*/ 840 h 174"/>
                  <a:gd name="T26" fmla="*/ 158 w 214"/>
                  <a:gd name="T27" fmla="*/ 747 h 174"/>
                  <a:gd name="T28" fmla="*/ 58 w 214"/>
                  <a:gd name="T29" fmla="*/ 648 h 174"/>
                  <a:gd name="T30" fmla="*/ 138 w 214"/>
                  <a:gd name="T31" fmla="*/ 435 h 174"/>
                  <a:gd name="T32" fmla="*/ 445 w 214"/>
                  <a:gd name="T33" fmla="*/ 128 h 174"/>
                  <a:gd name="T34" fmla="*/ 445 w 214"/>
                  <a:gd name="T35" fmla="*/ 128 h 1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" h="174">
                    <a:moveTo>
                      <a:pt x="71" y="18"/>
                    </a:moveTo>
                    <a:cubicBezTo>
                      <a:pt x="93" y="10"/>
                      <a:pt x="159" y="0"/>
                      <a:pt x="166" y="30"/>
                    </a:cubicBezTo>
                    <a:cubicBezTo>
                      <a:pt x="169" y="44"/>
                      <a:pt x="157" y="53"/>
                      <a:pt x="176" y="55"/>
                    </a:cubicBezTo>
                    <a:cubicBezTo>
                      <a:pt x="188" y="57"/>
                      <a:pt x="195" y="49"/>
                      <a:pt x="205" y="61"/>
                    </a:cubicBezTo>
                    <a:cubicBezTo>
                      <a:pt x="214" y="73"/>
                      <a:pt x="208" y="81"/>
                      <a:pt x="200" y="90"/>
                    </a:cubicBezTo>
                    <a:cubicBezTo>
                      <a:pt x="192" y="100"/>
                      <a:pt x="191" y="110"/>
                      <a:pt x="186" y="122"/>
                    </a:cubicBezTo>
                    <a:cubicBezTo>
                      <a:pt x="179" y="141"/>
                      <a:pt x="156" y="174"/>
                      <a:pt x="129" y="154"/>
                    </a:cubicBezTo>
                    <a:cubicBezTo>
                      <a:pt x="125" y="151"/>
                      <a:pt x="126" y="140"/>
                      <a:pt x="120" y="139"/>
                    </a:cubicBezTo>
                    <a:cubicBezTo>
                      <a:pt x="112" y="138"/>
                      <a:pt x="114" y="148"/>
                      <a:pt x="111" y="151"/>
                    </a:cubicBezTo>
                    <a:cubicBezTo>
                      <a:pt x="102" y="161"/>
                      <a:pt x="89" y="163"/>
                      <a:pt x="79" y="152"/>
                    </a:cubicBezTo>
                    <a:cubicBezTo>
                      <a:pt x="75" y="147"/>
                      <a:pt x="81" y="144"/>
                      <a:pt x="75" y="140"/>
                    </a:cubicBezTo>
                    <a:cubicBezTo>
                      <a:pt x="72" y="138"/>
                      <a:pt x="61" y="140"/>
                      <a:pt x="57" y="140"/>
                    </a:cubicBezTo>
                    <a:cubicBezTo>
                      <a:pt x="38" y="137"/>
                      <a:pt x="40" y="131"/>
                      <a:pt x="35" y="118"/>
                    </a:cubicBezTo>
                    <a:cubicBezTo>
                      <a:pt x="31" y="108"/>
                      <a:pt x="33" y="112"/>
                      <a:pt x="25" y="105"/>
                    </a:cubicBezTo>
                    <a:cubicBezTo>
                      <a:pt x="19" y="100"/>
                      <a:pt x="13" y="99"/>
                      <a:pt x="9" y="91"/>
                    </a:cubicBezTo>
                    <a:cubicBezTo>
                      <a:pt x="0" y="75"/>
                      <a:pt x="10" y="70"/>
                      <a:pt x="22" y="61"/>
                    </a:cubicBezTo>
                    <a:cubicBezTo>
                      <a:pt x="41" y="48"/>
                      <a:pt x="48" y="27"/>
                      <a:pt x="71" y="18"/>
                    </a:cubicBezTo>
                    <a:cubicBezTo>
                      <a:pt x="73" y="17"/>
                      <a:pt x="70" y="19"/>
                      <a:pt x="71" y="18"/>
                    </a:cubicBezTo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496"/>
              <p:cNvSpPr>
                <a:spLocks/>
              </p:cNvSpPr>
              <p:nvPr/>
            </p:nvSpPr>
            <p:spPr bwMode="auto">
              <a:xfrm>
                <a:off x="2533" y="3096"/>
                <a:ext cx="183" cy="125"/>
              </a:xfrm>
              <a:custGeom>
                <a:avLst/>
                <a:gdLst>
                  <a:gd name="T0" fmla="*/ 0 w 73"/>
                  <a:gd name="T1" fmla="*/ 0 h 47"/>
                  <a:gd name="T2" fmla="*/ 95 w 73"/>
                  <a:gd name="T3" fmla="*/ 162 h 47"/>
                  <a:gd name="T4" fmla="*/ 271 w 73"/>
                  <a:gd name="T5" fmla="*/ 213 h 47"/>
                  <a:gd name="T6" fmla="*/ 376 w 73"/>
                  <a:gd name="T7" fmla="*/ 298 h 47"/>
                  <a:gd name="T8" fmla="*/ 459 w 73"/>
                  <a:gd name="T9" fmla="*/ 141 h 47"/>
                  <a:gd name="T10" fmla="*/ 358 w 73"/>
                  <a:gd name="T11" fmla="*/ 170 h 47"/>
                  <a:gd name="T12" fmla="*/ 246 w 73"/>
                  <a:gd name="T13" fmla="*/ 35 h 47"/>
                  <a:gd name="T14" fmla="*/ 113 w 73"/>
                  <a:gd name="T15" fmla="*/ 35 h 47"/>
                  <a:gd name="T16" fmla="*/ 0 w 73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47">
                    <a:moveTo>
                      <a:pt x="0" y="0"/>
                    </a:moveTo>
                    <a:cubicBezTo>
                      <a:pt x="6" y="9"/>
                      <a:pt x="3" y="18"/>
                      <a:pt x="15" y="23"/>
                    </a:cubicBezTo>
                    <a:cubicBezTo>
                      <a:pt x="24" y="26"/>
                      <a:pt x="37" y="21"/>
                      <a:pt x="43" y="30"/>
                    </a:cubicBezTo>
                    <a:cubicBezTo>
                      <a:pt x="49" y="38"/>
                      <a:pt x="47" y="47"/>
                      <a:pt x="60" y="42"/>
                    </a:cubicBezTo>
                    <a:cubicBezTo>
                      <a:pt x="71" y="39"/>
                      <a:pt x="67" y="28"/>
                      <a:pt x="73" y="20"/>
                    </a:cubicBezTo>
                    <a:cubicBezTo>
                      <a:pt x="67" y="23"/>
                      <a:pt x="64" y="29"/>
                      <a:pt x="57" y="24"/>
                    </a:cubicBezTo>
                    <a:cubicBezTo>
                      <a:pt x="49" y="19"/>
                      <a:pt x="49" y="8"/>
                      <a:pt x="39" y="5"/>
                    </a:cubicBezTo>
                    <a:cubicBezTo>
                      <a:pt x="32" y="2"/>
                      <a:pt x="25" y="6"/>
                      <a:pt x="18" y="5"/>
                    </a:cubicBezTo>
                    <a:cubicBezTo>
                      <a:pt x="12" y="5"/>
                      <a:pt x="6" y="2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497"/>
              <p:cNvSpPr>
                <a:spLocks/>
              </p:cNvSpPr>
              <p:nvPr/>
            </p:nvSpPr>
            <p:spPr bwMode="auto">
              <a:xfrm>
                <a:off x="2763" y="2965"/>
                <a:ext cx="183" cy="267"/>
              </a:xfrm>
              <a:custGeom>
                <a:avLst/>
                <a:gdLst>
                  <a:gd name="T0" fmla="*/ 0 w 73"/>
                  <a:gd name="T1" fmla="*/ 619 h 100"/>
                  <a:gd name="T2" fmla="*/ 208 w 73"/>
                  <a:gd name="T3" fmla="*/ 593 h 100"/>
                  <a:gd name="T4" fmla="*/ 313 w 73"/>
                  <a:gd name="T5" fmla="*/ 350 h 100"/>
                  <a:gd name="T6" fmla="*/ 371 w 73"/>
                  <a:gd name="T7" fmla="*/ 235 h 100"/>
                  <a:gd name="T8" fmla="*/ 434 w 73"/>
                  <a:gd name="T9" fmla="*/ 115 h 100"/>
                  <a:gd name="T10" fmla="*/ 346 w 73"/>
                  <a:gd name="T11" fmla="*/ 0 h 100"/>
                  <a:gd name="T12" fmla="*/ 326 w 73"/>
                  <a:gd name="T13" fmla="*/ 171 h 100"/>
                  <a:gd name="T14" fmla="*/ 208 w 73"/>
                  <a:gd name="T15" fmla="*/ 363 h 100"/>
                  <a:gd name="T16" fmla="*/ 145 w 73"/>
                  <a:gd name="T17" fmla="*/ 606 h 100"/>
                  <a:gd name="T18" fmla="*/ 25 w 73"/>
                  <a:gd name="T19" fmla="*/ 649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100">
                    <a:moveTo>
                      <a:pt x="0" y="87"/>
                    </a:moveTo>
                    <a:cubicBezTo>
                      <a:pt x="6" y="100"/>
                      <a:pt x="27" y="90"/>
                      <a:pt x="33" y="83"/>
                    </a:cubicBezTo>
                    <a:cubicBezTo>
                      <a:pt x="41" y="72"/>
                      <a:pt x="44" y="61"/>
                      <a:pt x="50" y="49"/>
                    </a:cubicBezTo>
                    <a:cubicBezTo>
                      <a:pt x="52" y="44"/>
                      <a:pt x="55" y="38"/>
                      <a:pt x="59" y="33"/>
                    </a:cubicBezTo>
                    <a:cubicBezTo>
                      <a:pt x="62" y="28"/>
                      <a:pt x="67" y="22"/>
                      <a:pt x="69" y="16"/>
                    </a:cubicBezTo>
                    <a:cubicBezTo>
                      <a:pt x="73" y="2"/>
                      <a:pt x="65" y="2"/>
                      <a:pt x="55" y="0"/>
                    </a:cubicBezTo>
                    <a:cubicBezTo>
                      <a:pt x="66" y="4"/>
                      <a:pt x="58" y="17"/>
                      <a:pt x="52" y="24"/>
                    </a:cubicBezTo>
                    <a:cubicBezTo>
                      <a:pt x="44" y="34"/>
                      <a:pt x="36" y="38"/>
                      <a:pt x="33" y="51"/>
                    </a:cubicBezTo>
                    <a:cubicBezTo>
                      <a:pt x="31" y="63"/>
                      <a:pt x="31" y="76"/>
                      <a:pt x="23" y="85"/>
                    </a:cubicBezTo>
                    <a:cubicBezTo>
                      <a:pt x="17" y="91"/>
                      <a:pt x="12" y="91"/>
                      <a:pt x="4" y="9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498"/>
              <p:cNvSpPr>
                <a:spLocks/>
              </p:cNvSpPr>
              <p:nvPr/>
            </p:nvSpPr>
            <p:spPr bwMode="auto">
              <a:xfrm>
                <a:off x="2711" y="2835"/>
                <a:ext cx="137" cy="96"/>
              </a:xfrm>
              <a:custGeom>
                <a:avLst/>
                <a:gdLst>
                  <a:gd name="T0" fmla="*/ 55 w 55"/>
                  <a:gd name="T1" fmla="*/ 29 h 36"/>
                  <a:gd name="T2" fmla="*/ 304 w 55"/>
                  <a:gd name="T3" fmla="*/ 256 h 36"/>
                  <a:gd name="T4" fmla="*/ 192 w 55"/>
                  <a:gd name="T5" fmla="*/ 72 h 36"/>
                  <a:gd name="T6" fmla="*/ 105 w 55"/>
                  <a:gd name="T7" fmla="*/ 64 h 36"/>
                  <a:gd name="T8" fmla="*/ 55 w 55"/>
                  <a:gd name="T9" fmla="*/ 35 h 36"/>
                  <a:gd name="T10" fmla="*/ 0 w 55"/>
                  <a:gd name="T11" fmla="*/ 56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36">
                    <a:moveTo>
                      <a:pt x="9" y="4"/>
                    </a:moveTo>
                    <a:cubicBezTo>
                      <a:pt x="31" y="0"/>
                      <a:pt x="55" y="9"/>
                      <a:pt x="49" y="36"/>
                    </a:cubicBezTo>
                    <a:cubicBezTo>
                      <a:pt x="48" y="25"/>
                      <a:pt x="41" y="13"/>
                      <a:pt x="31" y="10"/>
                    </a:cubicBezTo>
                    <a:cubicBezTo>
                      <a:pt x="26" y="8"/>
                      <a:pt x="21" y="10"/>
                      <a:pt x="17" y="9"/>
                    </a:cubicBezTo>
                    <a:cubicBezTo>
                      <a:pt x="14" y="8"/>
                      <a:pt x="12" y="5"/>
                      <a:pt x="9" y="5"/>
                    </a:cubicBezTo>
                    <a:cubicBezTo>
                      <a:pt x="6" y="5"/>
                      <a:pt x="3" y="8"/>
                      <a:pt x="0" y="8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499"/>
              <p:cNvSpPr>
                <a:spLocks/>
              </p:cNvSpPr>
              <p:nvPr/>
            </p:nvSpPr>
            <p:spPr bwMode="auto">
              <a:xfrm>
                <a:off x="2548" y="2933"/>
                <a:ext cx="168" cy="120"/>
              </a:xfrm>
              <a:custGeom>
                <a:avLst/>
                <a:gdLst>
                  <a:gd name="T0" fmla="*/ 0 w 67"/>
                  <a:gd name="T1" fmla="*/ 227 h 45"/>
                  <a:gd name="T2" fmla="*/ 263 w 67"/>
                  <a:gd name="T3" fmla="*/ 149 h 45"/>
                  <a:gd name="T4" fmla="*/ 421 w 67"/>
                  <a:gd name="T5" fmla="*/ 320 h 45"/>
                  <a:gd name="T6" fmla="*/ 371 w 67"/>
                  <a:gd name="T7" fmla="*/ 77 h 45"/>
                  <a:gd name="T8" fmla="*/ 233 w 67"/>
                  <a:gd name="T9" fmla="*/ 64 h 45"/>
                  <a:gd name="T10" fmla="*/ 108 w 67"/>
                  <a:gd name="T11" fmla="*/ 157 h 45"/>
                  <a:gd name="T12" fmla="*/ 25 w 67"/>
                  <a:gd name="T13" fmla="*/ 22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45">
                    <a:moveTo>
                      <a:pt x="0" y="32"/>
                    </a:moveTo>
                    <a:cubicBezTo>
                      <a:pt x="14" y="37"/>
                      <a:pt x="27" y="18"/>
                      <a:pt x="42" y="21"/>
                    </a:cubicBezTo>
                    <a:cubicBezTo>
                      <a:pt x="51" y="22"/>
                      <a:pt x="64" y="38"/>
                      <a:pt x="67" y="45"/>
                    </a:cubicBezTo>
                    <a:cubicBezTo>
                      <a:pt x="66" y="35"/>
                      <a:pt x="66" y="19"/>
                      <a:pt x="59" y="11"/>
                    </a:cubicBezTo>
                    <a:cubicBezTo>
                      <a:pt x="50" y="0"/>
                      <a:pt x="48" y="4"/>
                      <a:pt x="37" y="9"/>
                    </a:cubicBezTo>
                    <a:cubicBezTo>
                      <a:pt x="28" y="12"/>
                      <a:pt x="25" y="17"/>
                      <a:pt x="17" y="22"/>
                    </a:cubicBezTo>
                    <a:cubicBezTo>
                      <a:pt x="12" y="25"/>
                      <a:pt x="10" y="31"/>
                      <a:pt x="4" y="3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500"/>
              <p:cNvSpPr>
                <a:spLocks/>
              </p:cNvSpPr>
              <p:nvPr/>
            </p:nvSpPr>
            <p:spPr bwMode="auto">
              <a:xfrm>
                <a:off x="2738" y="3184"/>
                <a:ext cx="100" cy="40"/>
              </a:xfrm>
              <a:custGeom>
                <a:avLst/>
                <a:gdLst>
                  <a:gd name="T0" fmla="*/ 25 w 40"/>
                  <a:gd name="T1" fmla="*/ 13 h 15"/>
                  <a:gd name="T2" fmla="*/ 250 w 40"/>
                  <a:gd name="T3" fmla="*/ 8 h 15"/>
                  <a:gd name="T4" fmla="*/ 108 w 40"/>
                  <a:gd name="T5" fmla="*/ 51 h 15"/>
                  <a:gd name="T6" fmla="*/ 0 w 4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5">
                    <a:moveTo>
                      <a:pt x="4" y="2"/>
                    </a:moveTo>
                    <a:cubicBezTo>
                      <a:pt x="11" y="15"/>
                      <a:pt x="33" y="14"/>
                      <a:pt x="40" y="1"/>
                    </a:cubicBezTo>
                    <a:cubicBezTo>
                      <a:pt x="32" y="6"/>
                      <a:pt x="27" y="11"/>
                      <a:pt x="17" y="7"/>
                    </a:cubicBezTo>
                    <a:cubicBezTo>
                      <a:pt x="11" y="4"/>
                      <a:pt x="8" y="0"/>
                      <a:pt x="0" y="0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501"/>
              <p:cNvSpPr>
                <a:spLocks/>
              </p:cNvSpPr>
              <p:nvPr/>
            </p:nvSpPr>
            <p:spPr bwMode="auto">
              <a:xfrm>
                <a:off x="2558" y="3144"/>
                <a:ext cx="100" cy="61"/>
              </a:xfrm>
              <a:custGeom>
                <a:avLst/>
                <a:gdLst>
                  <a:gd name="T0" fmla="*/ 0 w 40"/>
                  <a:gd name="T1" fmla="*/ 0 h 23"/>
                  <a:gd name="T2" fmla="*/ 188 w 40"/>
                  <a:gd name="T3" fmla="*/ 85 h 23"/>
                  <a:gd name="T4" fmla="*/ 250 w 40"/>
                  <a:gd name="T5" fmla="*/ 162 h 23"/>
                  <a:gd name="T6" fmla="*/ 188 w 40"/>
                  <a:gd name="T7" fmla="*/ 13 h 23"/>
                  <a:gd name="T8" fmla="*/ 113 w 40"/>
                  <a:gd name="T9" fmla="*/ 21 h 23"/>
                  <a:gd name="T10" fmla="*/ 0 w 40"/>
                  <a:gd name="T11" fmla="*/ 8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8"/>
                      <a:pt x="24" y="6"/>
                      <a:pt x="30" y="12"/>
                    </a:cubicBezTo>
                    <a:cubicBezTo>
                      <a:pt x="33" y="15"/>
                      <a:pt x="34" y="23"/>
                      <a:pt x="40" y="23"/>
                    </a:cubicBezTo>
                    <a:cubicBezTo>
                      <a:pt x="36" y="18"/>
                      <a:pt x="36" y="6"/>
                      <a:pt x="30" y="2"/>
                    </a:cubicBezTo>
                    <a:cubicBezTo>
                      <a:pt x="27" y="0"/>
                      <a:pt x="21" y="2"/>
                      <a:pt x="18" y="3"/>
                    </a:cubicBezTo>
                    <a:cubicBezTo>
                      <a:pt x="12" y="3"/>
                      <a:pt x="6" y="4"/>
                      <a:pt x="0" y="1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502"/>
              <p:cNvSpPr>
                <a:spLocks/>
              </p:cNvSpPr>
              <p:nvPr/>
            </p:nvSpPr>
            <p:spPr bwMode="auto">
              <a:xfrm>
                <a:off x="2801" y="2845"/>
                <a:ext cx="50" cy="94"/>
              </a:xfrm>
              <a:custGeom>
                <a:avLst/>
                <a:gdLst>
                  <a:gd name="T0" fmla="*/ 0 w 20"/>
                  <a:gd name="T1" fmla="*/ 13 h 35"/>
                  <a:gd name="T2" fmla="*/ 88 w 20"/>
                  <a:gd name="T3" fmla="*/ 252 h 35"/>
                  <a:gd name="T4" fmla="*/ 8 w 20"/>
                  <a:gd name="T5" fmla="*/ 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5">
                    <a:moveTo>
                      <a:pt x="0" y="2"/>
                    </a:moveTo>
                    <a:cubicBezTo>
                      <a:pt x="15" y="0"/>
                      <a:pt x="20" y="25"/>
                      <a:pt x="14" y="35"/>
                    </a:cubicBezTo>
                    <a:cubicBezTo>
                      <a:pt x="13" y="27"/>
                      <a:pt x="12" y="2"/>
                      <a:pt x="1" y="1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503"/>
              <p:cNvSpPr>
                <a:spLocks/>
              </p:cNvSpPr>
              <p:nvPr/>
            </p:nvSpPr>
            <p:spPr bwMode="auto">
              <a:xfrm>
                <a:off x="2518" y="2837"/>
                <a:ext cx="168" cy="131"/>
              </a:xfrm>
              <a:custGeom>
                <a:avLst/>
                <a:gdLst>
                  <a:gd name="T0" fmla="*/ 0 w 67"/>
                  <a:gd name="T1" fmla="*/ 350 h 49"/>
                  <a:gd name="T2" fmla="*/ 163 w 67"/>
                  <a:gd name="T3" fmla="*/ 128 h 49"/>
                  <a:gd name="T4" fmla="*/ 421 w 67"/>
                  <a:gd name="T5" fmla="*/ 29 h 49"/>
                  <a:gd name="T6" fmla="*/ 276 w 67"/>
                  <a:gd name="T7" fmla="*/ 86 h 49"/>
                  <a:gd name="T8" fmla="*/ 176 w 67"/>
                  <a:gd name="T9" fmla="*/ 192 h 49"/>
                  <a:gd name="T10" fmla="*/ 95 w 67"/>
                  <a:gd name="T11" fmla="*/ 257 h 49"/>
                  <a:gd name="T12" fmla="*/ 0 w 67"/>
                  <a:gd name="T13" fmla="*/ 35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49">
                    <a:moveTo>
                      <a:pt x="0" y="49"/>
                    </a:moveTo>
                    <a:cubicBezTo>
                      <a:pt x="11" y="42"/>
                      <a:pt x="17" y="27"/>
                      <a:pt x="26" y="18"/>
                    </a:cubicBezTo>
                    <a:cubicBezTo>
                      <a:pt x="34" y="11"/>
                      <a:pt x="56" y="0"/>
                      <a:pt x="67" y="4"/>
                    </a:cubicBezTo>
                    <a:cubicBezTo>
                      <a:pt x="59" y="7"/>
                      <a:pt x="51" y="8"/>
                      <a:pt x="44" y="12"/>
                    </a:cubicBezTo>
                    <a:cubicBezTo>
                      <a:pt x="37" y="16"/>
                      <a:pt x="34" y="22"/>
                      <a:pt x="28" y="27"/>
                    </a:cubicBezTo>
                    <a:cubicBezTo>
                      <a:pt x="24" y="31"/>
                      <a:pt x="20" y="34"/>
                      <a:pt x="15" y="36"/>
                    </a:cubicBezTo>
                    <a:cubicBezTo>
                      <a:pt x="8" y="39"/>
                      <a:pt x="4" y="43"/>
                      <a:pt x="0" y="49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504"/>
              <p:cNvSpPr>
                <a:spLocks/>
              </p:cNvSpPr>
              <p:nvPr/>
            </p:nvSpPr>
            <p:spPr bwMode="auto">
              <a:xfrm>
                <a:off x="2573" y="2981"/>
                <a:ext cx="110" cy="59"/>
              </a:xfrm>
              <a:custGeom>
                <a:avLst/>
                <a:gdLst>
                  <a:gd name="T0" fmla="*/ 0 w 44"/>
                  <a:gd name="T1" fmla="*/ 158 h 22"/>
                  <a:gd name="T2" fmla="*/ 275 w 44"/>
                  <a:gd name="T3" fmla="*/ 158 h 22"/>
                  <a:gd name="T4" fmla="*/ 163 w 44"/>
                  <a:gd name="T5" fmla="*/ 123 h 22"/>
                  <a:gd name="T6" fmla="*/ 38 w 44"/>
                  <a:gd name="T7" fmla="*/ 13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2">
                    <a:moveTo>
                      <a:pt x="0" y="22"/>
                    </a:moveTo>
                    <a:cubicBezTo>
                      <a:pt x="11" y="20"/>
                      <a:pt x="38" y="0"/>
                      <a:pt x="44" y="22"/>
                    </a:cubicBezTo>
                    <a:cubicBezTo>
                      <a:pt x="40" y="16"/>
                      <a:pt x="32" y="16"/>
                      <a:pt x="26" y="17"/>
                    </a:cubicBezTo>
                    <a:cubicBezTo>
                      <a:pt x="18" y="19"/>
                      <a:pt x="14" y="19"/>
                      <a:pt x="6" y="19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505"/>
              <p:cNvSpPr>
                <a:spLocks/>
              </p:cNvSpPr>
              <p:nvPr/>
            </p:nvSpPr>
            <p:spPr bwMode="auto">
              <a:xfrm>
                <a:off x="2791" y="2904"/>
                <a:ext cx="87" cy="69"/>
              </a:xfrm>
              <a:custGeom>
                <a:avLst/>
                <a:gdLst>
                  <a:gd name="T0" fmla="*/ 17 w 35"/>
                  <a:gd name="T1" fmla="*/ 29 h 26"/>
                  <a:gd name="T2" fmla="*/ 92 w 35"/>
                  <a:gd name="T3" fmla="*/ 106 h 26"/>
                  <a:gd name="T4" fmla="*/ 167 w 35"/>
                  <a:gd name="T5" fmla="*/ 141 h 26"/>
                  <a:gd name="T6" fmla="*/ 216 w 35"/>
                  <a:gd name="T7" fmla="*/ 154 h 26"/>
                  <a:gd name="T8" fmla="*/ 80 w 35"/>
                  <a:gd name="T9" fmla="*/ 119 h 26"/>
                  <a:gd name="T10" fmla="*/ 17 w 35"/>
                  <a:gd name="T11" fmla="*/ 50 h 26"/>
                  <a:gd name="T12" fmla="*/ 0 w 3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6">
                    <a:moveTo>
                      <a:pt x="3" y="4"/>
                    </a:moveTo>
                    <a:cubicBezTo>
                      <a:pt x="5" y="8"/>
                      <a:pt x="11" y="11"/>
                      <a:pt x="15" y="15"/>
                    </a:cubicBezTo>
                    <a:cubicBezTo>
                      <a:pt x="19" y="18"/>
                      <a:pt x="21" y="19"/>
                      <a:pt x="27" y="20"/>
                    </a:cubicBezTo>
                    <a:cubicBezTo>
                      <a:pt x="30" y="21"/>
                      <a:pt x="32" y="20"/>
                      <a:pt x="35" y="22"/>
                    </a:cubicBezTo>
                    <a:cubicBezTo>
                      <a:pt x="24" y="26"/>
                      <a:pt x="20" y="25"/>
                      <a:pt x="13" y="17"/>
                    </a:cubicBezTo>
                    <a:cubicBezTo>
                      <a:pt x="9" y="14"/>
                      <a:pt x="5" y="11"/>
                      <a:pt x="3" y="7"/>
                    </a:cubicBezTo>
                    <a:cubicBezTo>
                      <a:pt x="1" y="4"/>
                      <a:pt x="4" y="2"/>
                      <a:pt x="0" y="0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506"/>
              <p:cNvSpPr>
                <a:spLocks/>
              </p:cNvSpPr>
              <p:nvPr/>
            </p:nvSpPr>
            <p:spPr bwMode="auto">
              <a:xfrm>
                <a:off x="2433" y="2805"/>
                <a:ext cx="535" cy="464"/>
              </a:xfrm>
              <a:custGeom>
                <a:avLst/>
                <a:gdLst>
                  <a:gd name="T0" fmla="*/ 445 w 214"/>
                  <a:gd name="T1" fmla="*/ 128 h 174"/>
                  <a:gd name="T2" fmla="*/ 1038 w 214"/>
                  <a:gd name="T3" fmla="*/ 213 h 174"/>
                  <a:gd name="T4" fmla="*/ 1100 w 214"/>
                  <a:gd name="T5" fmla="*/ 392 h 174"/>
                  <a:gd name="T6" fmla="*/ 1283 w 214"/>
                  <a:gd name="T7" fmla="*/ 435 h 174"/>
                  <a:gd name="T8" fmla="*/ 1250 w 214"/>
                  <a:gd name="T9" fmla="*/ 640 h 174"/>
                  <a:gd name="T10" fmla="*/ 1163 w 214"/>
                  <a:gd name="T11" fmla="*/ 867 h 174"/>
                  <a:gd name="T12" fmla="*/ 808 w 214"/>
                  <a:gd name="T13" fmla="*/ 1096 h 174"/>
                  <a:gd name="T14" fmla="*/ 750 w 214"/>
                  <a:gd name="T15" fmla="*/ 989 h 174"/>
                  <a:gd name="T16" fmla="*/ 695 w 214"/>
                  <a:gd name="T17" fmla="*/ 1075 h 174"/>
                  <a:gd name="T18" fmla="*/ 495 w 214"/>
                  <a:gd name="T19" fmla="*/ 1080 h 174"/>
                  <a:gd name="T20" fmla="*/ 470 w 214"/>
                  <a:gd name="T21" fmla="*/ 995 h 174"/>
                  <a:gd name="T22" fmla="*/ 358 w 214"/>
                  <a:gd name="T23" fmla="*/ 995 h 174"/>
                  <a:gd name="T24" fmla="*/ 220 w 214"/>
                  <a:gd name="T25" fmla="*/ 840 h 174"/>
                  <a:gd name="T26" fmla="*/ 158 w 214"/>
                  <a:gd name="T27" fmla="*/ 747 h 174"/>
                  <a:gd name="T28" fmla="*/ 58 w 214"/>
                  <a:gd name="T29" fmla="*/ 648 h 174"/>
                  <a:gd name="T30" fmla="*/ 138 w 214"/>
                  <a:gd name="T31" fmla="*/ 435 h 174"/>
                  <a:gd name="T32" fmla="*/ 445 w 214"/>
                  <a:gd name="T33" fmla="*/ 128 h 174"/>
                  <a:gd name="T34" fmla="*/ 445 w 214"/>
                  <a:gd name="T35" fmla="*/ 128 h 1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" h="174">
                    <a:moveTo>
                      <a:pt x="71" y="18"/>
                    </a:moveTo>
                    <a:cubicBezTo>
                      <a:pt x="93" y="10"/>
                      <a:pt x="159" y="0"/>
                      <a:pt x="166" y="30"/>
                    </a:cubicBezTo>
                    <a:cubicBezTo>
                      <a:pt x="169" y="44"/>
                      <a:pt x="157" y="53"/>
                      <a:pt x="176" y="55"/>
                    </a:cubicBezTo>
                    <a:cubicBezTo>
                      <a:pt x="188" y="57"/>
                      <a:pt x="195" y="49"/>
                      <a:pt x="205" y="61"/>
                    </a:cubicBezTo>
                    <a:cubicBezTo>
                      <a:pt x="214" y="73"/>
                      <a:pt x="208" y="81"/>
                      <a:pt x="200" y="90"/>
                    </a:cubicBezTo>
                    <a:cubicBezTo>
                      <a:pt x="192" y="100"/>
                      <a:pt x="191" y="110"/>
                      <a:pt x="186" y="122"/>
                    </a:cubicBezTo>
                    <a:cubicBezTo>
                      <a:pt x="179" y="141"/>
                      <a:pt x="156" y="174"/>
                      <a:pt x="129" y="154"/>
                    </a:cubicBezTo>
                    <a:cubicBezTo>
                      <a:pt x="125" y="151"/>
                      <a:pt x="126" y="140"/>
                      <a:pt x="120" y="139"/>
                    </a:cubicBezTo>
                    <a:cubicBezTo>
                      <a:pt x="112" y="138"/>
                      <a:pt x="114" y="148"/>
                      <a:pt x="111" y="151"/>
                    </a:cubicBezTo>
                    <a:cubicBezTo>
                      <a:pt x="102" y="161"/>
                      <a:pt x="89" y="163"/>
                      <a:pt x="79" y="152"/>
                    </a:cubicBezTo>
                    <a:cubicBezTo>
                      <a:pt x="75" y="147"/>
                      <a:pt x="81" y="144"/>
                      <a:pt x="75" y="140"/>
                    </a:cubicBezTo>
                    <a:cubicBezTo>
                      <a:pt x="72" y="138"/>
                      <a:pt x="61" y="140"/>
                      <a:pt x="57" y="140"/>
                    </a:cubicBezTo>
                    <a:cubicBezTo>
                      <a:pt x="38" y="137"/>
                      <a:pt x="40" y="131"/>
                      <a:pt x="35" y="118"/>
                    </a:cubicBezTo>
                    <a:cubicBezTo>
                      <a:pt x="31" y="108"/>
                      <a:pt x="33" y="112"/>
                      <a:pt x="25" y="105"/>
                    </a:cubicBezTo>
                    <a:cubicBezTo>
                      <a:pt x="19" y="100"/>
                      <a:pt x="13" y="99"/>
                      <a:pt x="9" y="91"/>
                    </a:cubicBezTo>
                    <a:cubicBezTo>
                      <a:pt x="0" y="75"/>
                      <a:pt x="10" y="70"/>
                      <a:pt x="22" y="61"/>
                    </a:cubicBezTo>
                    <a:cubicBezTo>
                      <a:pt x="41" y="48"/>
                      <a:pt x="48" y="27"/>
                      <a:pt x="71" y="18"/>
                    </a:cubicBezTo>
                    <a:cubicBezTo>
                      <a:pt x="73" y="17"/>
                      <a:pt x="70" y="19"/>
                      <a:pt x="71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507"/>
              <p:cNvSpPr>
                <a:spLocks/>
              </p:cNvSpPr>
              <p:nvPr/>
            </p:nvSpPr>
            <p:spPr bwMode="auto">
              <a:xfrm>
                <a:off x="2808" y="2888"/>
                <a:ext cx="48" cy="61"/>
              </a:xfrm>
              <a:custGeom>
                <a:avLst/>
                <a:gdLst>
                  <a:gd name="T0" fmla="*/ 0 w 19"/>
                  <a:gd name="T1" fmla="*/ 0 h 23"/>
                  <a:gd name="T2" fmla="*/ 121 w 19"/>
                  <a:gd name="T3" fmla="*/ 162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3">
                    <a:moveTo>
                      <a:pt x="0" y="0"/>
                    </a:moveTo>
                    <a:cubicBezTo>
                      <a:pt x="7" y="11"/>
                      <a:pt x="6" y="17"/>
                      <a:pt x="19" y="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508"/>
              <p:cNvSpPr>
                <a:spLocks/>
              </p:cNvSpPr>
              <p:nvPr/>
            </p:nvSpPr>
            <p:spPr bwMode="auto">
              <a:xfrm>
                <a:off x="2548" y="2987"/>
                <a:ext cx="170" cy="66"/>
              </a:xfrm>
              <a:custGeom>
                <a:avLst/>
                <a:gdLst>
                  <a:gd name="T0" fmla="*/ 0 w 68"/>
                  <a:gd name="T1" fmla="*/ 98 h 25"/>
                  <a:gd name="T2" fmla="*/ 225 w 68"/>
                  <a:gd name="T3" fmla="*/ 13 h 25"/>
                  <a:gd name="T4" fmla="*/ 425 w 68"/>
                  <a:gd name="T5" fmla="*/ 174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5">
                    <a:moveTo>
                      <a:pt x="0" y="14"/>
                    </a:moveTo>
                    <a:cubicBezTo>
                      <a:pt x="19" y="19"/>
                      <a:pt x="21" y="4"/>
                      <a:pt x="36" y="2"/>
                    </a:cubicBezTo>
                    <a:cubicBezTo>
                      <a:pt x="50" y="0"/>
                      <a:pt x="64" y="14"/>
                      <a:pt x="68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509"/>
              <p:cNvSpPr>
                <a:spLocks/>
              </p:cNvSpPr>
              <p:nvPr/>
            </p:nvSpPr>
            <p:spPr bwMode="auto">
              <a:xfrm>
                <a:off x="2726" y="3173"/>
                <a:ext cx="50" cy="19"/>
              </a:xfrm>
              <a:custGeom>
                <a:avLst/>
                <a:gdLst>
                  <a:gd name="T0" fmla="*/ 0 w 20"/>
                  <a:gd name="T1" fmla="*/ 8 h 7"/>
                  <a:gd name="T2" fmla="*/ 125 w 20"/>
                  <a:gd name="T3" fmla="*/ 5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">
                    <a:moveTo>
                      <a:pt x="0" y="1"/>
                    </a:moveTo>
                    <a:cubicBezTo>
                      <a:pt x="7" y="0"/>
                      <a:pt x="15" y="3"/>
                      <a:pt x="20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Freeform 510"/>
              <p:cNvSpPr>
                <a:spLocks/>
              </p:cNvSpPr>
              <p:nvPr/>
            </p:nvSpPr>
            <p:spPr bwMode="auto">
              <a:xfrm>
                <a:off x="2698" y="3032"/>
                <a:ext cx="25" cy="21"/>
              </a:xfrm>
              <a:custGeom>
                <a:avLst/>
                <a:gdLst>
                  <a:gd name="T0" fmla="*/ 25 w 10"/>
                  <a:gd name="T1" fmla="*/ 55 h 8"/>
                  <a:gd name="T2" fmla="*/ 63 w 10"/>
                  <a:gd name="T3" fmla="*/ 0 h 8"/>
                  <a:gd name="T4" fmla="*/ 0 w 10"/>
                  <a:gd name="T5" fmla="*/ 5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cubicBezTo>
                      <a:pt x="7" y="7"/>
                      <a:pt x="9" y="3"/>
                      <a:pt x="10" y="0"/>
                    </a:cubicBezTo>
                    <a:cubicBezTo>
                      <a:pt x="6" y="0"/>
                      <a:pt x="1" y="4"/>
                      <a:pt x="0" y="8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511"/>
              <p:cNvSpPr>
                <a:spLocks/>
              </p:cNvSpPr>
              <p:nvPr/>
            </p:nvSpPr>
            <p:spPr bwMode="auto">
              <a:xfrm>
                <a:off x="2798" y="2888"/>
                <a:ext cx="23" cy="35"/>
              </a:xfrm>
              <a:custGeom>
                <a:avLst/>
                <a:gdLst>
                  <a:gd name="T0" fmla="*/ 46 w 9"/>
                  <a:gd name="T1" fmla="*/ 13 h 13"/>
                  <a:gd name="T2" fmla="*/ 59 w 9"/>
                  <a:gd name="T3" fmla="*/ 3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3">
                    <a:moveTo>
                      <a:pt x="7" y="2"/>
                    </a:moveTo>
                    <a:cubicBezTo>
                      <a:pt x="0" y="0"/>
                      <a:pt x="3" y="13"/>
                      <a:pt x="9" y="4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512"/>
              <p:cNvSpPr>
                <a:spLocks/>
              </p:cNvSpPr>
              <p:nvPr/>
            </p:nvSpPr>
            <p:spPr bwMode="auto">
              <a:xfrm>
                <a:off x="2551" y="3013"/>
                <a:ext cx="17" cy="30"/>
              </a:xfrm>
              <a:custGeom>
                <a:avLst/>
                <a:gdLst>
                  <a:gd name="T0" fmla="*/ 5 w 7"/>
                  <a:gd name="T1" fmla="*/ 8 h 11"/>
                  <a:gd name="T2" fmla="*/ 12 w 7"/>
                  <a:gd name="T3" fmla="*/ 82 h 11"/>
                  <a:gd name="T4" fmla="*/ 36 w 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1"/>
                    </a:moveTo>
                    <a:cubicBezTo>
                      <a:pt x="0" y="4"/>
                      <a:pt x="0" y="8"/>
                      <a:pt x="2" y="11"/>
                    </a:cubicBezTo>
                    <a:cubicBezTo>
                      <a:pt x="7" y="10"/>
                      <a:pt x="7" y="4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513"/>
              <p:cNvSpPr>
                <a:spLocks/>
              </p:cNvSpPr>
              <p:nvPr/>
            </p:nvSpPr>
            <p:spPr bwMode="auto">
              <a:xfrm>
                <a:off x="2763" y="3179"/>
                <a:ext cx="15" cy="13"/>
              </a:xfrm>
              <a:custGeom>
                <a:avLst/>
                <a:gdLst>
                  <a:gd name="T0" fmla="*/ 25 w 6"/>
                  <a:gd name="T1" fmla="*/ 34 h 5"/>
                  <a:gd name="T2" fmla="*/ 38 w 6"/>
                  <a:gd name="T3" fmla="*/ 0 h 5"/>
                  <a:gd name="T4" fmla="*/ 0 w 6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5" y="4"/>
                      <a:pt x="5" y="2"/>
                      <a:pt x="6" y="0"/>
                    </a:cubicBezTo>
                    <a:cubicBezTo>
                      <a:pt x="3" y="0"/>
                      <a:pt x="1" y="1"/>
                      <a:pt x="0" y="3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832" name="Group 49"/>
          <p:cNvGrpSpPr>
            <a:grpSpLocks noChangeAspect="1"/>
          </p:cNvGrpSpPr>
          <p:nvPr/>
        </p:nvGrpSpPr>
        <p:grpSpPr bwMode="auto">
          <a:xfrm>
            <a:off x="6579052" y="4583554"/>
            <a:ext cx="572555" cy="648000"/>
            <a:chOff x="4017" y="792"/>
            <a:chExt cx="683" cy="773"/>
          </a:xfrm>
        </p:grpSpPr>
        <p:sp>
          <p:nvSpPr>
            <p:cNvPr id="833" name="Freeform 50"/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50 w 273"/>
                <a:gd name="T1" fmla="*/ 1114 h 290"/>
                <a:gd name="T2" fmla="*/ 838 w 273"/>
                <a:gd name="T3" fmla="*/ 2052 h 290"/>
                <a:gd name="T4" fmla="*/ 1589 w 273"/>
                <a:gd name="T5" fmla="*/ 1605 h 290"/>
                <a:gd name="T6" fmla="*/ 1696 w 273"/>
                <a:gd name="T7" fmla="*/ 952 h 290"/>
                <a:gd name="T8" fmla="*/ 1113 w 273"/>
                <a:gd name="T9" fmla="*/ 128 h 290"/>
                <a:gd name="T10" fmla="*/ 50 w 273"/>
                <a:gd name="T11" fmla="*/ 1114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4" name="Freeform 51"/>
            <p:cNvSpPr>
              <a:spLocks/>
            </p:cNvSpPr>
            <p:nvPr/>
          </p:nvSpPr>
          <p:spPr bwMode="auto">
            <a:xfrm>
              <a:off x="4337" y="949"/>
              <a:ext cx="285" cy="531"/>
            </a:xfrm>
            <a:custGeom>
              <a:avLst/>
              <a:gdLst>
                <a:gd name="T0" fmla="*/ 370 w 114"/>
                <a:gd name="T1" fmla="*/ 0 h 199"/>
                <a:gd name="T2" fmla="*/ 513 w 114"/>
                <a:gd name="T3" fmla="*/ 350 h 199"/>
                <a:gd name="T4" fmla="*/ 600 w 114"/>
                <a:gd name="T5" fmla="*/ 654 h 199"/>
                <a:gd name="T6" fmla="*/ 645 w 114"/>
                <a:gd name="T7" fmla="*/ 1118 h 199"/>
                <a:gd name="T8" fmla="*/ 200 w 114"/>
                <a:gd name="T9" fmla="*/ 1396 h 199"/>
                <a:gd name="T10" fmla="*/ 0 w 114"/>
                <a:gd name="T11" fmla="*/ 1195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99">
                  <a:moveTo>
                    <a:pt x="59" y="0"/>
                  </a:moveTo>
                  <a:cubicBezTo>
                    <a:pt x="70" y="16"/>
                    <a:pt x="79" y="30"/>
                    <a:pt x="82" y="49"/>
                  </a:cubicBezTo>
                  <a:cubicBezTo>
                    <a:pt x="85" y="66"/>
                    <a:pt x="89" y="77"/>
                    <a:pt x="96" y="92"/>
                  </a:cubicBezTo>
                  <a:cubicBezTo>
                    <a:pt x="106" y="113"/>
                    <a:pt x="114" y="134"/>
                    <a:pt x="103" y="157"/>
                  </a:cubicBezTo>
                  <a:cubicBezTo>
                    <a:pt x="94" y="175"/>
                    <a:pt x="51" y="194"/>
                    <a:pt x="32" y="196"/>
                  </a:cubicBezTo>
                  <a:cubicBezTo>
                    <a:pt x="10" y="199"/>
                    <a:pt x="20" y="178"/>
                    <a:pt x="0" y="168"/>
                  </a:cubicBezTo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5" name="Freeform 52"/>
            <p:cNvSpPr>
              <a:spLocks/>
            </p:cNvSpPr>
            <p:nvPr/>
          </p:nvSpPr>
          <p:spPr bwMode="auto">
            <a:xfrm>
              <a:off x="4032" y="811"/>
              <a:ext cx="525" cy="704"/>
            </a:xfrm>
            <a:custGeom>
              <a:avLst/>
              <a:gdLst>
                <a:gd name="T0" fmla="*/ 125 w 210"/>
                <a:gd name="T1" fmla="*/ 1096 h 264"/>
                <a:gd name="T2" fmla="*/ 1125 w 210"/>
                <a:gd name="T3" fmla="*/ 157 h 264"/>
                <a:gd name="T4" fmla="*/ 1313 w 210"/>
                <a:gd name="T5" fmla="*/ 264 h 264"/>
                <a:gd name="T6" fmla="*/ 1058 w 210"/>
                <a:gd name="T7" fmla="*/ 120 h 264"/>
                <a:gd name="T8" fmla="*/ 50 w 210"/>
                <a:gd name="T9" fmla="*/ 1059 h 264"/>
                <a:gd name="T10" fmla="*/ 513 w 210"/>
                <a:gd name="T11" fmla="*/ 1877 h 264"/>
                <a:gd name="T12" fmla="*/ 125 w 210"/>
                <a:gd name="T13" fmla="*/ 1096 h 2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64">
                  <a:moveTo>
                    <a:pt x="20" y="154"/>
                  </a:moveTo>
                  <a:cubicBezTo>
                    <a:pt x="12" y="11"/>
                    <a:pt x="125" y="5"/>
                    <a:pt x="180" y="22"/>
                  </a:cubicBezTo>
                  <a:cubicBezTo>
                    <a:pt x="189" y="25"/>
                    <a:pt x="203" y="33"/>
                    <a:pt x="210" y="37"/>
                  </a:cubicBezTo>
                  <a:cubicBezTo>
                    <a:pt x="199" y="29"/>
                    <a:pt x="185" y="22"/>
                    <a:pt x="169" y="17"/>
                  </a:cubicBezTo>
                  <a:cubicBezTo>
                    <a:pt x="114" y="0"/>
                    <a:pt x="0" y="7"/>
                    <a:pt x="8" y="149"/>
                  </a:cubicBezTo>
                  <a:cubicBezTo>
                    <a:pt x="8" y="198"/>
                    <a:pt x="41" y="244"/>
                    <a:pt x="82" y="264"/>
                  </a:cubicBezTo>
                  <a:cubicBezTo>
                    <a:pt x="49" y="241"/>
                    <a:pt x="21" y="195"/>
                    <a:pt x="20" y="154"/>
                  </a:cubicBezTo>
                  <a:close/>
                </a:path>
              </a:pathLst>
            </a:custGeom>
            <a:solidFill>
              <a:srgbClr val="E1ECF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6" name="Freeform 53"/>
            <p:cNvSpPr>
              <a:spLocks/>
            </p:cNvSpPr>
            <p:nvPr/>
          </p:nvSpPr>
          <p:spPr bwMode="auto">
            <a:xfrm>
              <a:off x="4247" y="859"/>
              <a:ext cx="440" cy="688"/>
            </a:xfrm>
            <a:custGeom>
              <a:avLst/>
              <a:gdLst>
                <a:gd name="T0" fmla="*/ 1088 w 176"/>
                <a:gd name="T1" fmla="*/ 781 h 258"/>
                <a:gd name="T2" fmla="*/ 545 w 176"/>
                <a:gd name="T3" fmla="*/ 8 h 258"/>
                <a:gd name="T4" fmla="*/ 520 w 176"/>
                <a:gd name="T5" fmla="*/ 0 h 258"/>
                <a:gd name="T6" fmla="*/ 908 w 176"/>
                <a:gd name="T7" fmla="*/ 733 h 258"/>
                <a:gd name="T8" fmla="*/ 875 w 176"/>
                <a:gd name="T9" fmla="*/ 1357 h 258"/>
                <a:gd name="T10" fmla="*/ 688 w 176"/>
                <a:gd name="T11" fmla="*/ 1600 h 258"/>
                <a:gd name="T12" fmla="*/ 145 w 176"/>
                <a:gd name="T13" fmla="*/ 1779 h 258"/>
                <a:gd name="T14" fmla="*/ 0 w 176"/>
                <a:gd name="T15" fmla="*/ 1763 h 258"/>
                <a:gd name="T16" fmla="*/ 270 w 176"/>
                <a:gd name="T17" fmla="*/ 1835 h 258"/>
                <a:gd name="T18" fmla="*/ 988 w 176"/>
                <a:gd name="T19" fmla="*/ 1400 h 258"/>
                <a:gd name="T20" fmla="*/ 1088 w 176"/>
                <a:gd name="T21" fmla="*/ 781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258">
                  <a:moveTo>
                    <a:pt x="174" y="110"/>
                  </a:moveTo>
                  <a:cubicBezTo>
                    <a:pt x="167" y="52"/>
                    <a:pt x="141" y="18"/>
                    <a:pt x="87" y="1"/>
                  </a:cubicBezTo>
                  <a:cubicBezTo>
                    <a:pt x="85" y="1"/>
                    <a:pt x="84" y="0"/>
                    <a:pt x="83" y="0"/>
                  </a:cubicBezTo>
                  <a:cubicBezTo>
                    <a:pt x="126" y="18"/>
                    <a:pt x="139" y="52"/>
                    <a:pt x="145" y="103"/>
                  </a:cubicBezTo>
                  <a:cubicBezTo>
                    <a:pt x="147" y="125"/>
                    <a:pt x="152" y="165"/>
                    <a:pt x="140" y="191"/>
                  </a:cubicBezTo>
                  <a:cubicBezTo>
                    <a:pt x="134" y="202"/>
                    <a:pt x="125" y="214"/>
                    <a:pt x="110" y="225"/>
                  </a:cubicBezTo>
                  <a:cubicBezTo>
                    <a:pt x="89" y="240"/>
                    <a:pt x="56" y="250"/>
                    <a:pt x="23" y="250"/>
                  </a:cubicBezTo>
                  <a:cubicBezTo>
                    <a:pt x="15" y="251"/>
                    <a:pt x="8" y="250"/>
                    <a:pt x="0" y="248"/>
                  </a:cubicBezTo>
                  <a:cubicBezTo>
                    <a:pt x="14" y="255"/>
                    <a:pt x="29" y="258"/>
                    <a:pt x="43" y="258"/>
                  </a:cubicBezTo>
                  <a:cubicBezTo>
                    <a:pt x="101" y="256"/>
                    <a:pt x="145" y="223"/>
                    <a:pt x="158" y="197"/>
                  </a:cubicBezTo>
                  <a:cubicBezTo>
                    <a:pt x="171" y="170"/>
                    <a:pt x="176" y="132"/>
                    <a:pt x="174" y="110"/>
                  </a:cubicBezTo>
                  <a:close/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7" name="Freeform 54"/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670 w 232"/>
                <a:gd name="T1" fmla="*/ 35 h 253"/>
                <a:gd name="T2" fmla="*/ 50 w 232"/>
                <a:gd name="T3" fmla="*/ 879 h 253"/>
                <a:gd name="T4" fmla="*/ 925 w 232"/>
                <a:gd name="T5" fmla="*/ 1604 h 253"/>
                <a:gd name="T6" fmla="*/ 1163 w 232"/>
                <a:gd name="T7" fmla="*/ 751 h 253"/>
                <a:gd name="T8" fmla="*/ 670 w 232"/>
                <a:gd name="T9" fmla="*/ 35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solidFill>
              <a:srgbClr val="BB94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8" name="Freeform 55"/>
            <p:cNvSpPr>
              <a:spLocks/>
            </p:cNvSpPr>
            <p:nvPr/>
          </p:nvSpPr>
          <p:spPr bwMode="auto">
            <a:xfrm>
              <a:off x="4252" y="928"/>
              <a:ext cx="385" cy="563"/>
            </a:xfrm>
            <a:custGeom>
              <a:avLst/>
              <a:gdLst>
                <a:gd name="T0" fmla="*/ 695 w 154"/>
                <a:gd name="T1" fmla="*/ 632 h 211"/>
                <a:gd name="T2" fmla="*/ 370 w 154"/>
                <a:gd name="T3" fmla="*/ 0 h 211"/>
                <a:gd name="T4" fmla="*/ 588 w 154"/>
                <a:gd name="T5" fmla="*/ 534 h 211"/>
                <a:gd name="T6" fmla="*/ 575 w 154"/>
                <a:gd name="T7" fmla="*/ 1025 h 211"/>
                <a:gd name="T8" fmla="*/ 350 w 154"/>
                <a:gd name="T9" fmla="*/ 1361 h 211"/>
                <a:gd name="T10" fmla="*/ 0 w 154"/>
                <a:gd name="T11" fmla="*/ 1374 h 211"/>
                <a:gd name="T12" fmla="*/ 475 w 154"/>
                <a:gd name="T13" fmla="*/ 1430 h 211"/>
                <a:gd name="T14" fmla="*/ 695 w 154"/>
                <a:gd name="T15" fmla="*/ 632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211">
                  <a:moveTo>
                    <a:pt x="111" y="89"/>
                  </a:moveTo>
                  <a:cubicBezTo>
                    <a:pt x="103" y="71"/>
                    <a:pt x="114" y="16"/>
                    <a:pt x="59" y="0"/>
                  </a:cubicBezTo>
                  <a:cubicBezTo>
                    <a:pt x="97" y="16"/>
                    <a:pt x="89" y="54"/>
                    <a:pt x="94" y="75"/>
                  </a:cubicBezTo>
                  <a:cubicBezTo>
                    <a:pt x="97" y="88"/>
                    <a:pt x="98" y="119"/>
                    <a:pt x="92" y="144"/>
                  </a:cubicBezTo>
                  <a:cubicBezTo>
                    <a:pt x="89" y="162"/>
                    <a:pt x="88" y="179"/>
                    <a:pt x="56" y="191"/>
                  </a:cubicBezTo>
                  <a:cubicBezTo>
                    <a:pt x="36" y="199"/>
                    <a:pt x="17" y="199"/>
                    <a:pt x="0" y="193"/>
                  </a:cubicBezTo>
                  <a:cubicBezTo>
                    <a:pt x="22" y="206"/>
                    <a:pt x="48" y="211"/>
                    <a:pt x="76" y="201"/>
                  </a:cubicBezTo>
                  <a:cubicBezTo>
                    <a:pt x="154" y="172"/>
                    <a:pt x="120" y="109"/>
                    <a:pt x="111" y="89"/>
                  </a:cubicBezTo>
                  <a:close/>
                </a:path>
              </a:pathLst>
            </a:custGeom>
            <a:solidFill>
              <a:srgbClr val="9E728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9" name="Freeform 56"/>
            <p:cNvSpPr>
              <a:spLocks/>
            </p:cNvSpPr>
            <p:nvPr/>
          </p:nvSpPr>
          <p:spPr bwMode="auto">
            <a:xfrm>
              <a:off x="4442" y="1003"/>
              <a:ext cx="195" cy="464"/>
            </a:xfrm>
            <a:custGeom>
              <a:avLst/>
              <a:gdLst>
                <a:gd name="T0" fmla="*/ 0 w 78"/>
                <a:gd name="T1" fmla="*/ 1229 h 174"/>
                <a:gd name="T2" fmla="*/ 220 w 78"/>
                <a:gd name="T3" fmla="*/ 435 h 174"/>
                <a:gd name="T4" fmla="*/ 125 w 78"/>
                <a:gd name="T5" fmla="*/ 0 h 174"/>
                <a:gd name="T6" fmla="*/ 183 w 78"/>
                <a:gd name="T7" fmla="*/ 413 h 174"/>
                <a:gd name="T8" fmla="*/ 183 w 78"/>
                <a:gd name="T9" fmla="*/ 1037 h 174"/>
                <a:gd name="T10" fmla="*/ 0 w 78"/>
                <a:gd name="T11" fmla="*/ 1229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74">
                  <a:moveTo>
                    <a:pt x="0" y="173"/>
                  </a:moveTo>
                  <a:cubicBezTo>
                    <a:pt x="78" y="144"/>
                    <a:pt x="44" y="81"/>
                    <a:pt x="35" y="61"/>
                  </a:cubicBezTo>
                  <a:cubicBezTo>
                    <a:pt x="30" y="49"/>
                    <a:pt x="32" y="22"/>
                    <a:pt x="20" y="0"/>
                  </a:cubicBezTo>
                  <a:cubicBezTo>
                    <a:pt x="26" y="11"/>
                    <a:pt x="30" y="39"/>
                    <a:pt x="29" y="58"/>
                  </a:cubicBezTo>
                  <a:cubicBezTo>
                    <a:pt x="27" y="76"/>
                    <a:pt x="52" y="117"/>
                    <a:pt x="29" y="146"/>
                  </a:cubicBezTo>
                  <a:cubicBezTo>
                    <a:pt x="5" y="174"/>
                    <a:pt x="0" y="173"/>
                    <a:pt x="0" y="173"/>
                  </a:cubicBezTo>
                  <a:close/>
                </a:path>
              </a:pathLst>
            </a:custGeom>
            <a:solidFill>
              <a:srgbClr val="854F7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0" name="Freeform 57"/>
            <p:cNvSpPr>
              <a:spLocks/>
            </p:cNvSpPr>
            <p:nvPr/>
          </p:nvSpPr>
          <p:spPr bwMode="auto">
            <a:xfrm>
              <a:off x="4084" y="891"/>
              <a:ext cx="301" cy="536"/>
            </a:xfrm>
            <a:custGeom>
              <a:avLst/>
              <a:gdLst>
                <a:gd name="T0" fmla="*/ 201 w 120"/>
                <a:gd name="T1" fmla="*/ 917 h 201"/>
                <a:gd name="T2" fmla="*/ 660 w 120"/>
                <a:gd name="T3" fmla="*/ 35 h 201"/>
                <a:gd name="T4" fmla="*/ 635 w 120"/>
                <a:gd name="T5" fmla="*/ 29 h 201"/>
                <a:gd name="T6" fmla="*/ 50 w 120"/>
                <a:gd name="T7" fmla="*/ 840 h 201"/>
                <a:gd name="T8" fmla="*/ 351 w 120"/>
                <a:gd name="T9" fmla="*/ 1429 h 201"/>
                <a:gd name="T10" fmla="*/ 201 w 120"/>
                <a:gd name="T11" fmla="*/ 917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201">
                  <a:moveTo>
                    <a:pt x="32" y="129"/>
                  </a:moveTo>
                  <a:cubicBezTo>
                    <a:pt x="25" y="69"/>
                    <a:pt x="57" y="1"/>
                    <a:pt x="105" y="5"/>
                  </a:cubicBezTo>
                  <a:cubicBezTo>
                    <a:pt x="112" y="6"/>
                    <a:pt x="120" y="6"/>
                    <a:pt x="101" y="4"/>
                  </a:cubicBezTo>
                  <a:cubicBezTo>
                    <a:pt x="53" y="0"/>
                    <a:pt x="0" y="58"/>
                    <a:pt x="8" y="118"/>
                  </a:cubicBezTo>
                  <a:cubicBezTo>
                    <a:pt x="12" y="149"/>
                    <a:pt x="30" y="182"/>
                    <a:pt x="56" y="201"/>
                  </a:cubicBezTo>
                  <a:cubicBezTo>
                    <a:pt x="42" y="180"/>
                    <a:pt x="37" y="163"/>
                    <a:pt x="32" y="129"/>
                  </a:cubicBezTo>
                  <a:close/>
                </a:path>
              </a:pathLst>
            </a:custGeom>
            <a:solidFill>
              <a:srgbClr val="D8C4C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1" name="Freeform 58"/>
            <p:cNvSpPr>
              <a:spLocks/>
            </p:cNvSpPr>
            <p:nvPr/>
          </p:nvSpPr>
          <p:spPr bwMode="auto">
            <a:xfrm>
              <a:off x="4087" y="907"/>
              <a:ext cx="200" cy="416"/>
            </a:xfrm>
            <a:custGeom>
              <a:avLst/>
              <a:gdLst>
                <a:gd name="T0" fmla="*/ 500 w 80"/>
                <a:gd name="T1" fmla="*/ 0 h 156"/>
                <a:gd name="T2" fmla="*/ 45 w 80"/>
                <a:gd name="T3" fmla="*/ 797 h 156"/>
                <a:gd name="T4" fmla="*/ 138 w 80"/>
                <a:gd name="T5" fmla="*/ 1109 h 156"/>
                <a:gd name="T6" fmla="*/ 500 w 80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156">
                  <a:moveTo>
                    <a:pt x="80" y="0"/>
                  </a:moveTo>
                  <a:cubicBezTo>
                    <a:pt x="39" y="9"/>
                    <a:pt x="0" y="60"/>
                    <a:pt x="7" y="112"/>
                  </a:cubicBezTo>
                  <a:cubicBezTo>
                    <a:pt x="9" y="127"/>
                    <a:pt x="14" y="142"/>
                    <a:pt x="22" y="156"/>
                  </a:cubicBezTo>
                  <a:cubicBezTo>
                    <a:pt x="6" y="125"/>
                    <a:pt x="9" y="25"/>
                    <a:pt x="80" y="0"/>
                  </a:cubicBezTo>
                </a:path>
              </a:pathLst>
            </a:custGeom>
            <a:solidFill>
              <a:srgbClr val="F2EBE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2" name="Freeform 59"/>
            <p:cNvSpPr>
              <a:spLocks/>
            </p:cNvSpPr>
            <p:nvPr/>
          </p:nvSpPr>
          <p:spPr bwMode="auto">
            <a:xfrm>
              <a:off x="4355" y="939"/>
              <a:ext cx="345" cy="608"/>
            </a:xfrm>
            <a:custGeom>
              <a:avLst/>
              <a:gdLst>
                <a:gd name="T0" fmla="*/ 0 w 138"/>
                <a:gd name="T1" fmla="*/ 1621 h 228"/>
                <a:gd name="T2" fmla="*/ 720 w 138"/>
                <a:gd name="T3" fmla="*/ 1187 h 228"/>
                <a:gd name="T4" fmla="*/ 820 w 138"/>
                <a:gd name="T5" fmla="*/ 568 h 228"/>
                <a:gd name="T6" fmla="*/ 600 w 138"/>
                <a:gd name="T7" fmla="*/ 0 h 228"/>
                <a:gd name="T8" fmla="*/ 645 w 138"/>
                <a:gd name="T9" fmla="*/ 1195 h 228"/>
                <a:gd name="T10" fmla="*/ 0 w 138"/>
                <a:gd name="T11" fmla="*/ 1621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28">
                  <a:moveTo>
                    <a:pt x="0" y="228"/>
                  </a:moveTo>
                  <a:cubicBezTo>
                    <a:pt x="58" y="226"/>
                    <a:pt x="102" y="193"/>
                    <a:pt x="115" y="167"/>
                  </a:cubicBezTo>
                  <a:cubicBezTo>
                    <a:pt x="128" y="140"/>
                    <a:pt x="133" y="102"/>
                    <a:pt x="131" y="80"/>
                  </a:cubicBezTo>
                  <a:cubicBezTo>
                    <a:pt x="127" y="45"/>
                    <a:pt x="116" y="19"/>
                    <a:pt x="96" y="0"/>
                  </a:cubicBezTo>
                  <a:cubicBezTo>
                    <a:pt x="119" y="30"/>
                    <a:pt x="138" y="112"/>
                    <a:pt x="103" y="168"/>
                  </a:cubicBezTo>
                  <a:cubicBezTo>
                    <a:pt x="68" y="223"/>
                    <a:pt x="21" y="224"/>
                    <a:pt x="0" y="228"/>
                  </a:cubicBezTo>
                  <a:close/>
                </a:path>
              </a:pathLst>
            </a:custGeom>
            <a:solidFill>
              <a:srgbClr val="1A9DD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3" name="Oval 60"/>
            <p:cNvSpPr>
              <a:spLocks noChangeArrowheads="1"/>
            </p:cNvSpPr>
            <p:nvPr/>
          </p:nvSpPr>
          <p:spPr bwMode="auto">
            <a:xfrm>
              <a:off x="4550" y="1088"/>
              <a:ext cx="15" cy="19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4" name="Oval 61"/>
            <p:cNvSpPr>
              <a:spLocks noChangeArrowheads="1"/>
            </p:cNvSpPr>
            <p:nvPr/>
          </p:nvSpPr>
          <p:spPr bwMode="auto">
            <a:xfrm>
              <a:off x="4580" y="1147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5" name="Oval 62"/>
            <p:cNvSpPr>
              <a:spLocks noChangeArrowheads="1"/>
            </p:cNvSpPr>
            <p:nvPr/>
          </p:nvSpPr>
          <p:spPr bwMode="auto">
            <a:xfrm>
              <a:off x="4615" y="1320"/>
              <a:ext cx="20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6" name="Oval 63"/>
            <p:cNvSpPr>
              <a:spLocks noChangeArrowheads="1"/>
            </p:cNvSpPr>
            <p:nvPr/>
          </p:nvSpPr>
          <p:spPr bwMode="auto">
            <a:xfrm>
              <a:off x="4545" y="1435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7" name="Oval 64"/>
            <p:cNvSpPr>
              <a:spLocks noChangeArrowheads="1"/>
            </p:cNvSpPr>
            <p:nvPr/>
          </p:nvSpPr>
          <p:spPr bwMode="auto">
            <a:xfrm>
              <a:off x="4465" y="1485"/>
              <a:ext cx="22" cy="2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8" name="Oval 65"/>
            <p:cNvSpPr>
              <a:spLocks noChangeArrowheads="1"/>
            </p:cNvSpPr>
            <p:nvPr/>
          </p:nvSpPr>
          <p:spPr bwMode="auto">
            <a:xfrm>
              <a:off x="4195" y="1451"/>
              <a:ext cx="17" cy="1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9" name="Oval 66"/>
            <p:cNvSpPr>
              <a:spLocks noChangeArrowheads="1"/>
            </p:cNvSpPr>
            <p:nvPr/>
          </p:nvSpPr>
          <p:spPr bwMode="auto">
            <a:xfrm>
              <a:off x="4585" y="1368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0" name="Oval 67"/>
            <p:cNvSpPr>
              <a:spLocks noChangeArrowheads="1"/>
            </p:cNvSpPr>
            <p:nvPr/>
          </p:nvSpPr>
          <p:spPr bwMode="auto">
            <a:xfrm>
              <a:off x="4645" y="1256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1" name="Oval 68"/>
            <p:cNvSpPr>
              <a:spLocks noChangeArrowheads="1"/>
            </p:cNvSpPr>
            <p:nvPr/>
          </p:nvSpPr>
          <p:spPr bwMode="auto">
            <a:xfrm>
              <a:off x="4600" y="1240"/>
              <a:ext cx="10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2" name="Oval 69"/>
            <p:cNvSpPr>
              <a:spLocks noChangeArrowheads="1"/>
            </p:cNvSpPr>
            <p:nvPr/>
          </p:nvSpPr>
          <p:spPr bwMode="auto">
            <a:xfrm>
              <a:off x="4162" y="1408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3" name="Oval 70"/>
            <p:cNvSpPr>
              <a:spLocks noChangeArrowheads="1"/>
            </p:cNvSpPr>
            <p:nvPr/>
          </p:nvSpPr>
          <p:spPr bwMode="auto">
            <a:xfrm>
              <a:off x="4267" y="1488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4" name="Oval 71"/>
            <p:cNvSpPr>
              <a:spLocks noChangeArrowheads="1"/>
            </p:cNvSpPr>
            <p:nvPr/>
          </p:nvSpPr>
          <p:spPr bwMode="auto">
            <a:xfrm>
              <a:off x="4317" y="1520"/>
              <a:ext cx="8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5" name="Oval 72"/>
            <p:cNvSpPr>
              <a:spLocks noChangeArrowheads="1"/>
            </p:cNvSpPr>
            <p:nvPr/>
          </p:nvSpPr>
          <p:spPr bwMode="auto">
            <a:xfrm>
              <a:off x="4580" y="1232"/>
              <a:ext cx="17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6" name="Oval 73"/>
            <p:cNvSpPr>
              <a:spLocks noChangeArrowheads="1"/>
            </p:cNvSpPr>
            <p:nvPr/>
          </p:nvSpPr>
          <p:spPr bwMode="auto">
            <a:xfrm>
              <a:off x="4615" y="1083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7" name="Oval 74"/>
            <p:cNvSpPr>
              <a:spLocks noChangeArrowheads="1"/>
            </p:cNvSpPr>
            <p:nvPr/>
          </p:nvSpPr>
          <p:spPr bwMode="auto">
            <a:xfrm>
              <a:off x="4557" y="987"/>
              <a:ext cx="13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8" name="Oval 75"/>
            <p:cNvSpPr>
              <a:spLocks noChangeArrowheads="1"/>
            </p:cNvSpPr>
            <p:nvPr/>
          </p:nvSpPr>
          <p:spPr bwMode="auto">
            <a:xfrm>
              <a:off x="4632" y="1211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9" name="Oval 76"/>
            <p:cNvSpPr>
              <a:spLocks noChangeArrowheads="1"/>
            </p:cNvSpPr>
            <p:nvPr/>
          </p:nvSpPr>
          <p:spPr bwMode="auto">
            <a:xfrm>
              <a:off x="4470" y="883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0" name="Oval 77"/>
            <p:cNvSpPr>
              <a:spLocks noChangeArrowheads="1"/>
            </p:cNvSpPr>
            <p:nvPr/>
          </p:nvSpPr>
          <p:spPr bwMode="auto">
            <a:xfrm>
              <a:off x="4517" y="96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1" name="Oval 78"/>
            <p:cNvSpPr>
              <a:spLocks noChangeArrowheads="1"/>
            </p:cNvSpPr>
            <p:nvPr/>
          </p:nvSpPr>
          <p:spPr bwMode="auto">
            <a:xfrm>
              <a:off x="4615" y="1043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2" name="Oval 79"/>
            <p:cNvSpPr>
              <a:spLocks noChangeArrowheads="1"/>
            </p:cNvSpPr>
            <p:nvPr/>
          </p:nvSpPr>
          <p:spPr bwMode="auto">
            <a:xfrm>
              <a:off x="4630" y="1139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3" name="Oval 80"/>
            <p:cNvSpPr>
              <a:spLocks noChangeArrowheads="1"/>
            </p:cNvSpPr>
            <p:nvPr/>
          </p:nvSpPr>
          <p:spPr bwMode="auto">
            <a:xfrm>
              <a:off x="4607" y="117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4" name="Oval 81"/>
            <p:cNvSpPr>
              <a:spLocks noChangeArrowheads="1"/>
            </p:cNvSpPr>
            <p:nvPr/>
          </p:nvSpPr>
          <p:spPr bwMode="auto">
            <a:xfrm>
              <a:off x="4557" y="112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5" name="Oval 82"/>
            <p:cNvSpPr>
              <a:spLocks noChangeArrowheads="1"/>
            </p:cNvSpPr>
            <p:nvPr/>
          </p:nvSpPr>
          <p:spPr bwMode="auto">
            <a:xfrm>
              <a:off x="4377" y="86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6" name="Oval 83"/>
            <p:cNvSpPr>
              <a:spLocks noChangeArrowheads="1"/>
            </p:cNvSpPr>
            <p:nvPr/>
          </p:nvSpPr>
          <p:spPr bwMode="auto">
            <a:xfrm>
              <a:off x="4440" y="864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7" name="Oval 84"/>
            <p:cNvSpPr>
              <a:spLocks noChangeArrowheads="1"/>
            </p:cNvSpPr>
            <p:nvPr/>
          </p:nvSpPr>
          <p:spPr bwMode="auto">
            <a:xfrm>
              <a:off x="4465" y="907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8" name="Oval 85"/>
            <p:cNvSpPr>
              <a:spLocks noChangeArrowheads="1"/>
            </p:cNvSpPr>
            <p:nvPr/>
          </p:nvSpPr>
          <p:spPr bwMode="auto">
            <a:xfrm>
              <a:off x="4555" y="920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9" name="Oval 86"/>
            <p:cNvSpPr>
              <a:spLocks noChangeArrowheads="1"/>
            </p:cNvSpPr>
            <p:nvPr/>
          </p:nvSpPr>
          <p:spPr bwMode="auto">
            <a:xfrm>
              <a:off x="4562" y="1051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70" name="Oval 87"/>
            <p:cNvSpPr>
              <a:spLocks noChangeArrowheads="1"/>
            </p:cNvSpPr>
            <p:nvPr/>
          </p:nvSpPr>
          <p:spPr bwMode="auto">
            <a:xfrm>
              <a:off x="4427" y="1496"/>
              <a:ext cx="10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71" name="Freeform 88"/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50 w 273"/>
                <a:gd name="T1" fmla="*/ 1114 h 290"/>
                <a:gd name="T2" fmla="*/ 838 w 273"/>
                <a:gd name="T3" fmla="*/ 2052 h 290"/>
                <a:gd name="T4" fmla="*/ 1589 w 273"/>
                <a:gd name="T5" fmla="*/ 1605 h 290"/>
                <a:gd name="T6" fmla="*/ 1696 w 273"/>
                <a:gd name="T7" fmla="*/ 952 h 290"/>
                <a:gd name="T8" fmla="*/ 1113 w 273"/>
                <a:gd name="T9" fmla="*/ 128 h 290"/>
                <a:gd name="T10" fmla="*/ 50 w 273"/>
                <a:gd name="T11" fmla="*/ 1114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2" name="Freeform 89"/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670 w 232"/>
                <a:gd name="T1" fmla="*/ 35 h 253"/>
                <a:gd name="T2" fmla="*/ 50 w 232"/>
                <a:gd name="T3" fmla="*/ 879 h 253"/>
                <a:gd name="T4" fmla="*/ 925 w 232"/>
                <a:gd name="T5" fmla="*/ 1604 h 253"/>
                <a:gd name="T6" fmla="*/ 1163 w 232"/>
                <a:gd name="T7" fmla="*/ 751 h 253"/>
                <a:gd name="T8" fmla="*/ 670 w 232"/>
                <a:gd name="T9" fmla="*/ 35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3" name="Freeform 90"/>
            <p:cNvSpPr>
              <a:spLocks/>
            </p:cNvSpPr>
            <p:nvPr/>
          </p:nvSpPr>
          <p:spPr bwMode="auto">
            <a:xfrm>
              <a:off x="4124" y="933"/>
              <a:ext cx="78" cy="83"/>
            </a:xfrm>
            <a:custGeom>
              <a:avLst/>
              <a:gdLst>
                <a:gd name="T0" fmla="*/ 13 w 31"/>
                <a:gd name="T1" fmla="*/ 145 h 31"/>
                <a:gd name="T2" fmla="*/ 70 w 31"/>
                <a:gd name="T3" fmla="*/ 21 h 31"/>
                <a:gd name="T4" fmla="*/ 176 w 31"/>
                <a:gd name="T5" fmla="*/ 78 h 31"/>
                <a:gd name="T6" fmla="*/ 126 w 31"/>
                <a:gd name="T7" fmla="*/ 209 h 31"/>
                <a:gd name="T8" fmla="*/ 13 w 31"/>
                <a:gd name="T9" fmla="*/ 14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" y="20"/>
                  </a:moveTo>
                  <a:cubicBezTo>
                    <a:pt x="0" y="13"/>
                    <a:pt x="3" y="5"/>
                    <a:pt x="11" y="3"/>
                  </a:cubicBezTo>
                  <a:cubicBezTo>
                    <a:pt x="18" y="0"/>
                    <a:pt x="26" y="4"/>
                    <a:pt x="28" y="11"/>
                  </a:cubicBezTo>
                  <a:cubicBezTo>
                    <a:pt x="31" y="18"/>
                    <a:pt x="27" y="26"/>
                    <a:pt x="20" y="29"/>
                  </a:cubicBezTo>
                  <a:cubicBezTo>
                    <a:pt x="13" y="31"/>
                    <a:pt x="5" y="27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4" name="Freeform 91"/>
            <p:cNvSpPr>
              <a:spLocks/>
            </p:cNvSpPr>
            <p:nvPr/>
          </p:nvSpPr>
          <p:spPr bwMode="auto">
            <a:xfrm>
              <a:off x="4192" y="915"/>
              <a:ext cx="28" cy="29"/>
            </a:xfrm>
            <a:custGeom>
              <a:avLst/>
              <a:gdLst>
                <a:gd name="T0" fmla="*/ 8 w 11"/>
                <a:gd name="T1" fmla="*/ 47 h 11"/>
                <a:gd name="T2" fmla="*/ 25 w 11"/>
                <a:gd name="T3" fmla="*/ 8 h 11"/>
                <a:gd name="T4" fmla="*/ 64 w 11"/>
                <a:gd name="T5" fmla="*/ 29 h 11"/>
                <a:gd name="T6" fmla="*/ 46 w 11"/>
                <a:gd name="T7" fmla="*/ 69 h 11"/>
                <a:gd name="T8" fmla="*/ 8 w 11"/>
                <a:gd name="T9" fmla="*/ 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9" y="9"/>
                    <a:pt x="7" y="10"/>
                  </a:cubicBezTo>
                  <a:cubicBezTo>
                    <a:pt x="4" y="11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5" name="Freeform 92"/>
            <p:cNvSpPr>
              <a:spLocks/>
            </p:cNvSpPr>
            <p:nvPr/>
          </p:nvSpPr>
          <p:spPr bwMode="auto">
            <a:xfrm>
              <a:off x="4109" y="1013"/>
              <a:ext cx="28" cy="30"/>
            </a:xfrm>
            <a:custGeom>
              <a:avLst/>
              <a:gdLst>
                <a:gd name="T0" fmla="*/ 8 w 11"/>
                <a:gd name="T1" fmla="*/ 52 h 11"/>
                <a:gd name="T2" fmla="*/ 25 w 11"/>
                <a:gd name="T3" fmla="*/ 8 h 11"/>
                <a:gd name="T4" fmla="*/ 64 w 11"/>
                <a:gd name="T5" fmla="*/ 30 h 11"/>
                <a:gd name="T6" fmla="*/ 46 w 11"/>
                <a:gd name="T7" fmla="*/ 74 h 11"/>
                <a:gd name="T8" fmla="*/ 8 w 11"/>
                <a:gd name="T9" fmla="*/ 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876" name="Group 106"/>
          <p:cNvGrpSpPr>
            <a:grpSpLocks noChangeAspect="1"/>
          </p:cNvGrpSpPr>
          <p:nvPr/>
        </p:nvGrpSpPr>
        <p:grpSpPr bwMode="auto">
          <a:xfrm>
            <a:off x="6555434" y="5354414"/>
            <a:ext cx="660674" cy="648000"/>
            <a:chOff x="4349" y="1763"/>
            <a:chExt cx="834" cy="818"/>
          </a:xfrm>
        </p:grpSpPr>
        <p:sp>
          <p:nvSpPr>
            <p:cNvPr id="877" name="Freeform 107"/>
            <p:cNvSpPr>
              <a:spLocks/>
            </p:cNvSpPr>
            <p:nvPr/>
          </p:nvSpPr>
          <p:spPr bwMode="auto">
            <a:xfrm>
              <a:off x="4358" y="1763"/>
              <a:ext cx="825" cy="818"/>
            </a:xfrm>
            <a:custGeom>
              <a:avLst/>
              <a:gdLst>
                <a:gd name="T0" fmla="*/ 328 w 478"/>
                <a:gd name="T1" fmla="*/ 112 h 444"/>
                <a:gd name="T2" fmla="*/ 62 w 478"/>
                <a:gd name="T3" fmla="*/ 503 h 444"/>
                <a:gd name="T4" fmla="*/ 98 w 478"/>
                <a:gd name="T5" fmla="*/ 1059 h 444"/>
                <a:gd name="T6" fmla="*/ 944 w 478"/>
                <a:gd name="T7" fmla="*/ 1334 h 444"/>
                <a:gd name="T8" fmla="*/ 1124 w 478"/>
                <a:gd name="T9" fmla="*/ 245 h 444"/>
                <a:gd name="T10" fmla="*/ 754 w 478"/>
                <a:gd name="T11" fmla="*/ 48 h 444"/>
                <a:gd name="T12" fmla="*/ 328 w 478"/>
                <a:gd name="T13" fmla="*/ 112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8" name="Freeform 108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9" name="Freeform 109"/>
            <p:cNvSpPr>
              <a:spLocks/>
            </p:cNvSpPr>
            <p:nvPr/>
          </p:nvSpPr>
          <p:spPr bwMode="auto">
            <a:xfrm>
              <a:off x="4494" y="1953"/>
              <a:ext cx="586" cy="496"/>
            </a:xfrm>
            <a:custGeom>
              <a:avLst/>
              <a:gdLst>
                <a:gd name="T0" fmla="*/ 0 w 339"/>
                <a:gd name="T1" fmla="*/ 588 h 269"/>
                <a:gd name="T2" fmla="*/ 320 w 339"/>
                <a:gd name="T3" fmla="*/ 870 h 269"/>
                <a:gd name="T4" fmla="*/ 698 w 339"/>
                <a:gd name="T5" fmla="*/ 793 h 269"/>
                <a:gd name="T6" fmla="*/ 795 w 339"/>
                <a:gd name="T7" fmla="*/ 0 h 269"/>
                <a:gd name="T8" fmla="*/ 812 w 339"/>
                <a:gd name="T9" fmla="*/ 350 h 269"/>
                <a:gd name="T10" fmla="*/ 714 w 339"/>
                <a:gd name="T11" fmla="*/ 490 h 269"/>
                <a:gd name="T12" fmla="*/ 615 w 339"/>
                <a:gd name="T13" fmla="*/ 636 h 269"/>
                <a:gd name="T14" fmla="*/ 337 w 339"/>
                <a:gd name="T15" fmla="*/ 749 h 269"/>
                <a:gd name="T16" fmla="*/ 140 w 339"/>
                <a:gd name="T17" fmla="*/ 666 h 269"/>
                <a:gd name="T18" fmla="*/ 24 w 339"/>
                <a:gd name="T19" fmla="*/ 60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0" name="Freeform 110"/>
            <p:cNvSpPr>
              <a:spLocks/>
            </p:cNvSpPr>
            <p:nvPr/>
          </p:nvSpPr>
          <p:spPr bwMode="auto">
            <a:xfrm>
              <a:off x="4479" y="1861"/>
              <a:ext cx="297" cy="295"/>
            </a:xfrm>
            <a:custGeom>
              <a:avLst/>
              <a:gdLst>
                <a:gd name="T0" fmla="*/ 340 w 172"/>
                <a:gd name="T1" fmla="*/ 13 h 160"/>
                <a:gd name="T2" fmla="*/ 128 w 172"/>
                <a:gd name="T3" fmla="*/ 160 h 160"/>
                <a:gd name="T4" fmla="*/ 16 w 172"/>
                <a:gd name="T5" fmla="*/ 544 h 160"/>
                <a:gd name="T6" fmla="*/ 185 w 172"/>
                <a:gd name="T7" fmla="*/ 173 h 160"/>
                <a:gd name="T8" fmla="*/ 262 w 172"/>
                <a:gd name="T9" fmla="*/ 133 h 160"/>
                <a:gd name="T10" fmla="*/ 311 w 172"/>
                <a:gd name="T11" fmla="*/ 65 h 160"/>
                <a:gd name="T12" fmla="*/ 513 w 172"/>
                <a:gd name="T13" fmla="*/ 13 h 160"/>
                <a:gd name="T14" fmla="*/ 340 w 172"/>
                <a:gd name="T15" fmla="*/ 2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1" name="Freeform 111"/>
            <p:cNvSpPr>
              <a:spLocks/>
            </p:cNvSpPr>
            <p:nvPr/>
          </p:nvSpPr>
          <p:spPr bwMode="auto">
            <a:xfrm>
              <a:off x="4593" y="1990"/>
              <a:ext cx="537" cy="564"/>
            </a:xfrm>
            <a:custGeom>
              <a:avLst/>
              <a:gdLst>
                <a:gd name="T0" fmla="*/ 0 w 311"/>
                <a:gd name="T1" fmla="*/ 911 h 306"/>
                <a:gd name="T2" fmla="*/ 12 w 311"/>
                <a:gd name="T3" fmla="*/ 914 h 306"/>
                <a:gd name="T4" fmla="*/ 623 w 311"/>
                <a:gd name="T5" fmla="*/ 826 h 306"/>
                <a:gd name="T6" fmla="*/ 801 w 311"/>
                <a:gd name="T7" fmla="*/ 0 h 306"/>
                <a:gd name="T8" fmla="*/ 546 w 311"/>
                <a:gd name="T9" fmla="*/ 826 h 306"/>
                <a:gd name="T10" fmla="*/ 0 w 311"/>
                <a:gd name="T11" fmla="*/ 911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2" name="Freeform 112"/>
            <p:cNvSpPr>
              <a:spLocks/>
            </p:cNvSpPr>
            <p:nvPr/>
          </p:nvSpPr>
          <p:spPr bwMode="auto">
            <a:xfrm>
              <a:off x="4349" y="1876"/>
              <a:ext cx="145" cy="532"/>
            </a:xfrm>
            <a:custGeom>
              <a:avLst/>
              <a:gdLst>
                <a:gd name="T0" fmla="*/ 250 w 84"/>
                <a:gd name="T1" fmla="*/ 0 h 289"/>
                <a:gd name="T2" fmla="*/ 107 w 84"/>
                <a:gd name="T3" fmla="*/ 282 h 289"/>
                <a:gd name="T4" fmla="*/ 233 w 84"/>
                <a:gd name="T5" fmla="*/ 979 h 289"/>
                <a:gd name="T6" fmla="*/ 119 w 84"/>
                <a:gd name="T7" fmla="*/ 394 h 289"/>
                <a:gd name="T8" fmla="*/ 250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3" name="Freeform 113"/>
            <p:cNvSpPr>
              <a:spLocks/>
            </p:cNvSpPr>
            <p:nvPr/>
          </p:nvSpPr>
          <p:spPr bwMode="auto">
            <a:xfrm>
              <a:off x="4783" y="2237"/>
              <a:ext cx="288" cy="280"/>
            </a:xfrm>
            <a:custGeom>
              <a:avLst/>
              <a:gdLst>
                <a:gd name="T0" fmla="*/ 497 w 167"/>
                <a:gd name="T1" fmla="*/ 0 h 152"/>
                <a:gd name="T2" fmla="*/ 0 w 167"/>
                <a:gd name="T3" fmla="*/ 516 h 152"/>
                <a:gd name="T4" fmla="*/ 497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4" name="Freeform 114"/>
            <p:cNvSpPr>
              <a:spLocks/>
            </p:cNvSpPr>
            <p:nvPr/>
          </p:nvSpPr>
          <p:spPr bwMode="auto">
            <a:xfrm>
              <a:off x="4667" y="2097"/>
              <a:ext cx="364" cy="344"/>
            </a:xfrm>
            <a:custGeom>
              <a:avLst/>
              <a:gdLst>
                <a:gd name="T0" fmla="*/ 0 w 211"/>
                <a:gd name="T1" fmla="*/ 585 h 187"/>
                <a:gd name="T2" fmla="*/ 340 w 211"/>
                <a:gd name="T3" fmla="*/ 565 h 187"/>
                <a:gd name="T4" fmla="*/ 550 w 211"/>
                <a:gd name="T5" fmla="*/ 302 h 187"/>
                <a:gd name="T6" fmla="*/ 611 w 211"/>
                <a:gd name="T7" fmla="*/ 0 h 187"/>
                <a:gd name="T8" fmla="*/ 464 w 211"/>
                <a:gd name="T9" fmla="*/ 386 h 187"/>
                <a:gd name="T10" fmla="*/ 185 w 211"/>
                <a:gd name="T11" fmla="*/ 592 h 187"/>
                <a:gd name="T12" fmla="*/ 0 w 211"/>
                <a:gd name="T13" fmla="*/ 585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5" name="Freeform 115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6" name="Freeform 116"/>
            <p:cNvSpPr>
              <a:spLocks/>
            </p:cNvSpPr>
            <p:nvPr/>
          </p:nvSpPr>
          <p:spPr bwMode="auto">
            <a:xfrm>
              <a:off x="4356" y="1763"/>
              <a:ext cx="827" cy="817"/>
            </a:xfrm>
            <a:custGeom>
              <a:avLst/>
              <a:gdLst>
                <a:gd name="T0" fmla="*/ 331 w 479"/>
                <a:gd name="T1" fmla="*/ 112 h 443"/>
                <a:gd name="T2" fmla="*/ 66 w 479"/>
                <a:gd name="T3" fmla="*/ 500 h 443"/>
                <a:gd name="T4" fmla="*/ 102 w 479"/>
                <a:gd name="T5" fmla="*/ 1060 h 443"/>
                <a:gd name="T6" fmla="*/ 948 w 479"/>
                <a:gd name="T7" fmla="*/ 1337 h 443"/>
                <a:gd name="T8" fmla="*/ 1127 w 479"/>
                <a:gd name="T9" fmla="*/ 242 h 443"/>
                <a:gd name="T10" fmla="*/ 758 w 479"/>
                <a:gd name="T11" fmla="*/ 48 h 443"/>
                <a:gd name="T12" fmla="*/ 331 w 479"/>
                <a:gd name="T13" fmla="*/ 112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7" name="Oval 117"/>
            <p:cNvSpPr>
              <a:spLocks noChangeArrowheads="1"/>
            </p:cNvSpPr>
            <p:nvPr/>
          </p:nvSpPr>
          <p:spPr bwMode="auto">
            <a:xfrm>
              <a:off x="4553" y="1859"/>
              <a:ext cx="59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88" name="Oval 118"/>
            <p:cNvSpPr>
              <a:spLocks noChangeArrowheads="1"/>
            </p:cNvSpPr>
            <p:nvPr/>
          </p:nvSpPr>
          <p:spPr bwMode="auto">
            <a:xfrm>
              <a:off x="4610" y="185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89" name="Oval 119"/>
            <p:cNvSpPr>
              <a:spLocks noChangeArrowheads="1"/>
            </p:cNvSpPr>
            <p:nvPr/>
          </p:nvSpPr>
          <p:spPr bwMode="auto">
            <a:xfrm>
              <a:off x="4536" y="19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</p:grpSp>
      <p:grpSp>
        <p:nvGrpSpPr>
          <p:cNvPr id="890" name="Group 120"/>
          <p:cNvGrpSpPr>
            <a:grpSpLocks noChangeAspect="1"/>
          </p:cNvGrpSpPr>
          <p:nvPr/>
        </p:nvGrpSpPr>
        <p:grpSpPr bwMode="auto">
          <a:xfrm>
            <a:off x="6523031" y="5981025"/>
            <a:ext cx="655914" cy="648000"/>
            <a:chOff x="4250" y="2903"/>
            <a:chExt cx="746" cy="737"/>
          </a:xfrm>
        </p:grpSpPr>
        <p:sp>
          <p:nvSpPr>
            <p:cNvPr id="891" name="Freeform 121"/>
            <p:cNvSpPr>
              <a:spLocks/>
            </p:cNvSpPr>
            <p:nvPr/>
          </p:nvSpPr>
          <p:spPr bwMode="auto">
            <a:xfrm>
              <a:off x="4250" y="2905"/>
              <a:ext cx="746" cy="735"/>
            </a:xfrm>
            <a:custGeom>
              <a:avLst/>
              <a:gdLst>
                <a:gd name="T0" fmla="*/ 344 w 432"/>
                <a:gd name="T1" fmla="*/ 141 h 400"/>
                <a:gd name="T2" fmla="*/ 54 w 432"/>
                <a:gd name="T3" fmla="*/ 794 h 400"/>
                <a:gd name="T4" fmla="*/ 706 w 432"/>
                <a:gd name="T5" fmla="*/ 1330 h 400"/>
                <a:gd name="T6" fmla="*/ 1160 w 432"/>
                <a:gd name="T7" fmla="*/ 1104 h 400"/>
                <a:gd name="T8" fmla="*/ 1280 w 432"/>
                <a:gd name="T9" fmla="*/ 588 h 400"/>
                <a:gd name="T10" fmla="*/ 549 w 432"/>
                <a:gd name="T11" fmla="*/ 72 h 400"/>
                <a:gd name="T12" fmla="*/ 344 w 432"/>
                <a:gd name="T13" fmla="*/ 141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0">
                  <a:moveTo>
                    <a:pt x="115" y="42"/>
                  </a:moveTo>
                  <a:cubicBezTo>
                    <a:pt x="45" y="72"/>
                    <a:pt x="0" y="168"/>
                    <a:pt x="18" y="235"/>
                  </a:cubicBezTo>
                  <a:cubicBezTo>
                    <a:pt x="41" y="322"/>
                    <a:pt x="153" y="386"/>
                    <a:pt x="237" y="394"/>
                  </a:cubicBezTo>
                  <a:cubicBezTo>
                    <a:pt x="302" y="400"/>
                    <a:pt x="351" y="383"/>
                    <a:pt x="389" y="327"/>
                  </a:cubicBezTo>
                  <a:cubicBezTo>
                    <a:pt x="419" y="282"/>
                    <a:pt x="432" y="228"/>
                    <a:pt x="429" y="174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6"/>
                    <a:pt x="139" y="32"/>
                    <a:pt x="115" y="42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2" name="Freeform 122"/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173 w 362"/>
                <a:gd name="T1" fmla="*/ 141 h 318"/>
                <a:gd name="T2" fmla="*/ 33 w 362"/>
                <a:gd name="T3" fmla="*/ 343 h 318"/>
                <a:gd name="T4" fmla="*/ 17 w 362"/>
                <a:gd name="T5" fmla="*/ 588 h 318"/>
                <a:gd name="T6" fmla="*/ 126 w 362"/>
                <a:gd name="T7" fmla="*/ 725 h 318"/>
                <a:gd name="T8" fmla="*/ 254 w 362"/>
                <a:gd name="T9" fmla="*/ 810 h 318"/>
                <a:gd name="T10" fmla="*/ 340 w 362"/>
                <a:gd name="T11" fmla="*/ 948 h 318"/>
                <a:gd name="T12" fmla="*/ 685 w 362"/>
                <a:gd name="T13" fmla="*/ 1052 h 318"/>
                <a:gd name="T14" fmla="*/ 1029 w 362"/>
                <a:gd name="T15" fmla="*/ 533 h 318"/>
                <a:gd name="T16" fmla="*/ 1043 w 362"/>
                <a:gd name="T17" fmla="*/ 395 h 318"/>
                <a:gd name="T18" fmla="*/ 984 w 362"/>
                <a:gd name="T19" fmla="*/ 257 h 318"/>
                <a:gd name="T20" fmla="*/ 791 w 362"/>
                <a:gd name="T21" fmla="*/ 51 h 318"/>
                <a:gd name="T22" fmla="*/ 513 w 362"/>
                <a:gd name="T23" fmla="*/ 0 h 318"/>
                <a:gd name="T24" fmla="*/ 399 w 362"/>
                <a:gd name="T25" fmla="*/ 11 h 318"/>
                <a:gd name="T26" fmla="*/ 295 w 362"/>
                <a:gd name="T27" fmla="*/ 51 h 318"/>
                <a:gd name="T28" fmla="*/ 173 w 362"/>
                <a:gd name="T29" fmla="*/ 141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3" name="Freeform 123"/>
            <p:cNvSpPr>
              <a:spLocks/>
            </p:cNvSpPr>
            <p:nvPr/>
          </p:nvSpPr>
          <p:spPr bwMode="auto">
            <a:xfrm>
              <a:off x="4270" y="2951"/>
              <a:ext cx="513" cy="632"/>
            </a:xfrm>
            <a:custGeom>
              <a:avLst/>
              <a:gdLst>
                <a:gd name="T0" fmla="*/ 98 w 297"/>
                <a:gd name="T1" fmla="*/ 718 h 344"/>
                <a:gd name="T2" fmla="*/ 366 w 297"/>
                <a:gd name="T3" fmla="*/ 114 h 344"/>
                <a:gd name="T4" fmla="*/ 554 w 297"/>
                <a:gd name="T5" fmla="*/ 48 h 344"/>
                <a:gd name="T6" fmla="*/ 886 w 297"/>
                <a:gd name="T7" fmla="*/ 72 h 344"/>
                <a:gd name="T8" fmla="*/ 510 w 297"/>
                <a:gd name="T9" fmla="*/ 28 h 344"/>
                <a:gd name="T10" fmla="*/ 320 w 297"/>
                <a:gd name="T11" fmla="*/ 94 h 344"/>
                <a:gd name="T12" fmla="*/ 50 w 297"/>
                <a:gd name="T13" fmla="*/ 698 h 344"/>
                <a:gd name="T14" fmla="*/ 504 w 297"/>
                <a:gd name="T15" fmla="*/ 1161 h 344"/>
                <a:gd name="T16" fmla="*/ 98 w 297"/>
                <a:gd name="T17" fmla="*/ 718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44">
                  <a:moveTo>
                    <a:pt x="33" y="213"/>
                  </a:moveTo>
                  <a:cubicBezTo>
                    <a:pt x="16" y="150"/>
                    <a:pt x="57" y="62"/>
                    <a:pt x="123" y="34"/>
                  </a:cubicBezTo>
                  <a:cubicBezTo>
                    <a:pt x="144" y="24"/>
                    <a:pt x="162" y="19"/>
                    <a:pt x="186" y="14"/>
                  </a:cubicBezTo>
                  <a:cubicBezTo>
                    <a:pt x="222" y="7"/>
                    <a:pt x="261" y="9"/>
                    <a:pt x="297" y="21"/>
                  </a:cubicBezTo>
                  <a:cubicBezTo>
                    <a:pt x="257" y="4"/>
                    <a:pt x="212" y="0"/>
                    <a:pt x="171" y="8"/>
                  </a:cubicBezTo>
                  <a:cubicBezTo>
                    <a:pt x="146" y="13"/>
                    <a:pt x="129" y="19"/>
                    <a:pt x="107" y="28"/>
                  </a:cubicBezTo>
                  <a:cubicBezTo>
                    <a:pt x="41" y="56"/>
                    <a:pt x="0" y="145"/>
                    <a:pt x="17" y="207"/>
                  </a:cubicBezTo>
                  <a:cubicBezTo>
                    <a:pt x="34" y="271"/>
                    <a:pt x="102" y="322"/>
                    <a:pt x="169" y="344"/>
                  </a:cubicBezTo>
                  <a:cubicBezTo>
                    <a:pt x="108" y="319"/>
                    <a:pt x="48" y="272"/>
                    <a:pt x="33" y="213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4" name="Freeform 124"/>
            <p:cNvSpPr>
              <a:spLocks/>
            </p:cNvSpPr>
            <p:nvPr/>
          </p:nvSpPr>
          <p:spPr bwMode="auto">
            <a:xfrm>
              <a:off x="4436" y="3014"/>
              <a:ext cx="541" cy="604"/>
            </a:xfrm>
            <a:custGeom>
              <a:avLst/>
              <a:gdLst>
                <a:gd name="T0" fmla="*/ 926 w 313"/>
                <a:gd name="T1" fmla="*/ 398 h 329"/>
                <a:gd name="T2" fmla="*/ 698 w 313"/>
                <a:gd name="T3" fmla="*/ 0 h 329"/>
                <a:gd name="T4" fmla="*/ 873 w 313"/>
                <a:gd name="T5" fmla="*/ 358 h 329"/>
                <a:gd name="T6" fmla="*/ 762 w 313"/>
                <a:gd name="T7" fmla="*/ 839 h 329"/>
                <a:gd name="T8" fmla="*/ 341 w 313"/>
                <a:gd name="T9" fmla="*/ 1048 h 329"/>
                <a:gd name="T10" fmla="*/ 0 w 313"/>
                <a:gd name="T11" fmla="*/ 914 h 329"/>
                <a:gd name="T12" fmla="*/ 391 w 313"/>
                <a:gd name="T13" fmla="*/ 1089 h 329"/>
                <a:gd name="T14" fmla="*/ 812 w 313"/>
                <a:gd name="T15" fmla="*/ 876 h 329"/>
                <a:gd name="T16" fmla="*/ 926 w 313"/>
                <a:gd name="T17" fmla="*/ 398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329">
                  <a:moveTo>
                    <a:pt x="310" y="118"/>
                  </a:moveTo>
                  <a:cubicBezTo>
                    <a:pt x="306" y="64"/>
                    <a:pt x="275" y="24"/>
                    <a:pt x="234" y="0"/>
                  </a:cubicBezTo>
                  <a:cubicBezTo>
                    <a:pt x="266" y="25"/>
                    <a:pt x="289" y="60"/>
                    <a:pt x="292" y="106"/>
                  </a:cubicBezTo>
                  <a:cubicBezTo>
                    <a:pt x="295" y="157"/>
                    <a:pt x="283" y="207"/>
                    <a:pt x="255" y="249"/>
                  </a:cubicBezTo>
                  <a:cubicBezTo>
                    <a:pt x="220" y="301"/>
                    <a:pt x="174" y="317"/>
                    <a:pt x="114" y="311"/>
                  </a:cubicBezTo>
                  <a:cubicBezTo>
                    <a:pt x="78" y="308"/>
                    <a:pt x="36" y="294"/>
                    <a:pt x="0" y="271"/>
                  </a:cubicBezTo>
                  <a:cubicBezTo>
                    <a:pt x="40" y="300"/>
                    <a:pt x="89" y="319"/>
                    <a:pt x="131" y="323"/>
                  </a:cubicBezTo>
                  <a:cubicBezTo>
                    <a:pt x="192" y="329"/>
                    <a:pt x="237" y="312"/>
                    <a:pt x="272" y="260"/>
                  </a:cubicBezTo>
                  <a:cubicBezTo>
                    <a:pt x="300" y="218"/>
                    <a:pt x="313" y="168"/>
                    <a:pt x="310" y="11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5" name="Freeform 125"/>
            <p:cNvSpPr>
              <a:spLocks/>
            </p:cNvSpPr>
            <p:nvPr/>
          </p:nvSpPr>
          <p:spPr bwMode="auto">
            <a:xfrm>
              <a:off x="4438" y="3072"/>
              <a:ext cx="469" cy="476"/>
            </a:xfrm>
            <a:custGeom>
              <a:avLst/>
              <a:gdLst>
                <a:gd name="T0" fmla="*/ 0 w 272"/>
                <a:gd name="T1" fmla="*/ 537 h 259"/>
                <a:gd name="T2" fmla="*/ 297 w 272"/>
                <a:gd name="T3" fmla="*/ 823 h 259"/>
                <a:gd name="T4" fmla="*/ 669 w 272"/>
                <a:gd name="T5" fmla="*/ 763 h 259"/>
                <a:gd name="T6" fmla="*/ 781 w 272"/>
                <a:gd name="T7" fmla="*/ 344 h 259"/>
                <a:gd name="T8" fmla="*/ 776 w 272"/>
                <a:gd name="T9" fmla="*/ 158 h 259"/>
                <a:gd name="T10" fmla="*/ 674 w 272"/>
                <a:gd name="T11" fmla="*/ 0 h 259"/>
                <a:gd name="T12" fmla="*/ 702 w 272"/>
                <a:gd name="T13" fmla="*/ 156 h 259"/>
                <a:gd name="T14" fmla="*/ 685 w 272"/>
                <a:gd name="T15" fmla="*/ 371 h 259"/>
                <a:gd name="T16" fmla="*/ 522 w 272"/>
                <a:gd name="T17" fmla="*/ 678 h 259"/>
                <a:gd name="T18" fmla="*/ 386 w 272"/>
                <a:gd name="T19" fmla="*/ 726 h 259"/>
                <a:gd name="T20" fmla="*/ 264 w 272"/>
                <a:gd name="T21" fmla="*/ 597 h 259"/>
                <a:gd name="T22" fmla="*/ 5 w 272"/>
                <a:gd name="T23" fmla="*/ 53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59"/>
                  </a:moveTo>
                  <a:cubicBezTo>
                    <a:pt x="47" y="166"/>
                    <a:pt x="53" y="231"/>
                    <a:pt x="100" y="244"/>
                  </a:cubicBezTo>
                  <a:cubicBezTo>
                    <a:pt x="149" y="257"/>
                    <a:pt x="185" y="259"/>
                    <a:pt x="225" y="226"/>
                  </a:cubicBezTo>
                  <a:cubicBezTo>
                    <a:pt x="263" y="194"/>
                    <a:pt x="262" y="146"/>
                    <a:pt x="263" y="102"/>
                  </a:cubicBezTo>
                  <a:cubicBezTo>
                    <a:pt x="263" y="81"/>
                    <a:pt x="272" y="68"/>
                    <a:pt x="261" y="47"/>
                  </a:cubicBezTo>
                  <a:cubicBezTo>
                    <a:pt x="253" y="31"/>
                    <a:pt x="236" y="15"/>
                    <a:pt x="227" y="0"/>
                  </a:cubicBezTo>
                  <a:cubicBezTo>
                    <a:pt x="227" y="15"/>
                    <a:pt x="235" y="30"/>
                    <a:pt x="236" y="46"/>
                  </a:cubicBezTo>
                  <a:cubicBezTo>
                    <a:pt x="238" y="68"/>
                    <a:pt x="235" y="89"/>
                    <a:pt x="230" y="110"/>
                  </a:cubicBezTo>
                  <a:cubicBezTo>
                    <a:pt x="219" y="153"/>
                    <a:pt x="225" y="184"/>
                    <a:pt x="176" y="201"/>
                  </a:cubicBezTo>
                  <a:cubicBezTo>
                    <a:pt x="163" y="205"/>
                    <a:pt x="144" y="217"/>
                    <a:pt x="130" y="215"/>
                  </a:cubicBezTo>
                  <a:cubicBezTo>
                    <a:pt x="111" y="213"/>
                    <a:pt x="103" y="189"/>
                    <a:pt x="89" y="177"/>
                  </a:cubicBezTo>
                  <a:cubicBezTo>
                    <a:pt x="65" y="158"/>
                    <a:pt x="24" y="164"/>
                    <a:pt x="2" y="159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6" name="Freeform 126"/>
            <p:cNvSpPr>
              <a:spLocks/>
            </p:cNvSpPr>
            <p:nvPr/>
          </p:nvSpPr>
          <p:spPr bwMode="auto">
            <a:xfrm>
              <a:off x="4346" y="3004"/>
              <a:ext cx="399" cy="271"/>
            </a:xfrm>
            <a:custGeom>
              <a:avLst/>
              <a:gdLst>
                <a:gd name="T0" fmla="*/ 17 w 231"/>
                <a:gd name="T1" fmla="*/ 500 h 147"/>
                <a:gd name="T2" fmla="*/ 280 w 231"/>
                <a:gd name="T3" fmla="*/ 57 h 147"/>
                <a:gd name="T4" fmla="*/ 504 w 231"/>
                <a:gd name="T5" fmla="*/ 20 h 147"/>
                <a:gd name="T6" fmla="*/ 689 w 231"/>
                <a:gd name="T7" fmla="*/ 68 h 147"/>
                <a:gd name="T8" fmla="*/ 238 w 231"/>
                <a:gd name="T9" fmla="*/ 157 h 147"/>
                <a:gd name="T10" fmla="*/ 29 w 231"/>
                <a:gd name="T11" fmla="*/ 487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47">
                  <a:moveTo>
                    <a:pt x="6" y="147"/>
                  </a:moveTo>
                  <a:cubicBezTo>
                    <a:pt x="0" y="86"/>
                    <a:pt x="33" y="48"/>
                    <a:pt x="94" y="17"/>
                  </a:cubicBezTo>
                  <a:cubicBezTo>
                    <a:pt x="126" y="0"/>
                    <a:pt x="133" y="5"/>
                    <a:pt x="169" y="6"/>
                  </a:cubicBezTo>
                  <a:cubicBezTo>
                    <a:pt x="195" y="8"/>
                    <a:pt x="210" y="9"/>
                    <a:pt x="231" y="20"/>
                  </a:cubicBezTo>
                  <a:cubicBezTo>
                    <a:pt x="179" y="2"/>
                    <a:pt x="126" y="24"/>
                    <a:pt x="80" y="46"/>
                  </a:cubicBezTo>
                  <a:cubicBezTo>
                    <a:pt x="48" y="62"/>
                    <a:pt x="6" y="98"/>
                    <a:pt x="10" y="14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7" name="Freeform 127"/>
            <p:cNvSpPr>
              <a:spLocks/>
            </p:cNvSpPr>
            <p:nvPr/>
          </p:nvSpPr>
          <p:spPr bwMode="auto">
            <a:xfrm>
              <a:off x="4531" y="3335"/>
              <a:ext cx="361" cy="232"/>
            </a:xfrm>
            <a:custGeom>
              <a:avLst/>
              <a:gdLst>
                <a:gd name="T0" fmla="*/ 337 w 209"/>
                <a:gd name="T1" fmla="*/ 309 h 126"/>
                <a:gd name="T2" fmla="*/ 624 w 209"/>
                <a:gd name="T3" fmla="*/ 0 h 126"/>
                <a:gd name="T4" fmla="*/ 349 w 209"/>
                <a:gd name="T5" fmla="*/ 355 h 126"/>
                <a:gd name="T6" fmla="*/ 0 w 209"/>
                <a:gd name="T7" fmla="*/ 190 h 126"/>
                <a:gd name="T8" fmla="*/ 337 w 209"/>
                <a:gd name="T9" fmla="*/ 30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26">
                  <a:moveTo>
                    <a:pt x="113" y="91"/>
                  </a:moveTo>
                  <a:cubicBezTo>
                    <a:pt x="181" y="68"/>
                    <a:pt x="204" y="26"/>
                    <a:pt x="209" y="0"/>
                  </a:cubicBezTo>
                  <a:cubicBezTo>
                    <a:pt x="204" y="57"/>
                    <a:pt x="187" y="85"/>
                    <a:pt x="117" y="105"/>
                  </a:cubicBezTo>
                  <a:cubicBezTo>
                    <a:pt x="46" y="126"/>
                    <a:pt x="19" y="91"/>
                    <a:pt x="0" y="56"/>
                  </a:cubicBezTo>
                  <a:cubicBezTo>
                    <a:pt x="24" y="78"/>
                    <a:pt x="61" y="107"/>
                    <a:pt x="113" y="91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8" name="Freeform 128"/>
            <p:cNvSpPr>
              <a:spLocks/>
            </p:cNvSpPr>
            <p:nvPr/>
          </p:nvSpPr>
          <p:spPr bwMode="auto">
            <a:xfrm>
              <a:off x="4728" y="3282"/>
              <a:ext cx="238" cy="323"/>
            </a:xfrm>
            <a:custGeom>
              <a:avLst/>
              <a:gdLst>
                <a:gd name="T0" fmla="*/ 410 w 138"/>
                <a:gd name="T1" fmla="*/ 0 h 176"/>
                <a:gd name="T2" fmla="*/ 0 w 138"/>
                <a:gd name="T3" fmla="*/ 593 h 176"/>
                <a:gd name="T4" fmla="*/ 410 w 138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76">
                  <a:moveTo>
                    <a:pt x="138" y="0"/>
                  </a:moveTo>
                  <a:cubicBezTo>
                    <a:pt x="136" y="37"/>
                    <a:pt x="115" y="169"/>
                    <a:pt x="0" y="176"/>
                  </a:cubicBezTo>
                  <a:cubicBezTo>
                    <a:pt x="33" y="165"/>
                    <a:pt x="111" y="134"/>
                    <a:pt x="138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9" name="Freeform 129"/>
            <p:cNvSpPr>
              <a:spLocks/>
            </p:cNvSpPr>
            <p:nvPr/>
          </p:nvSpPr>
          <p:spPr bwMode="auto">
            <a:xfrm>
              <a:off x="4250" y="2903"/>
              <a:ext cx="746" cy="737"/>
            </a:xfrm>
            <a:custGeom>
              <a:avLst/>
              <a:gdLst>
                <a:gd name="T0" fmla="*/ 344 w 432"/>
                <a:gd name="T1" fmla="*/ 142 h 401"/>
                <a:gd name="T2" fmla="*/ 54 w 432"/>
                <a:gd name="T3" fmla="*/ 798 h 401"/>
                <a:gd name="T4" fmla="*/ 706 w 432"/>
                <a:gd name="T5" fmla="*/ 1334 h 401"/>
                <a:gd name="T6" fmla="*/ 1160 w 432"/>
                <a:gd name="T7" fmla="*/ 1105 h 401"/>
                <a:gd name="T8" fmla="*/ 1280 w 432"/>
                <a:gd name="T9" fmla="*/ 592 h 401"/>
                <a:gd name="T10" fmla="*/ 549 w 432"/>
                <a:gd name="T11" fmla="*/ 72 h 401"/>
                <a:gd name="T12" fmla="*/ 344 w 432"/>
                <a:gd name="T13" fmla="*/ 142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1">
                  <a:moveTo>
                    <a:pt x="115" y="42"/>
                  </a:moveTo>
                  <a:cubicBezTo>
                    <a:pt x="44" y="73"/>
                    <a:pt x="0" y="168"/>
                    <a:pt x="18" y="236"/>
                  </a:cubicBezTo>
                  <a:cubicBezTo>
                    <a:pt x="41" y="323"/>
                    <a:pt x="153" y="387"/>
                    <a:pt x="237" y="395"/>
                  </a:cubicBezTo>
                  <a:cubicBezTo>
                    <a:pt x="302" y="401"/>
                    <a:pt x="351" y="383"/>
                    <a:pt x="389" y="327"/>
                  </a:cubicBezTo>
                  <a:cubicBezTo>
                    <a:pt x="419" y="283"/>
                    <a:pt x="432" y="229"/>
                    <a:pt x="429" y="175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7"/>
                    <a:pt x="139" y="32"/>
                    <a:pt x="115" y="42"/>
                  </a:cubicBezTo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00" name="Freeform 130"/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173 w 362"/>
                <a:gd name="T1" fmla="*/ 141 h 318"/>
                <a:gd name="T2" fmla="*/ 33 w 362"/>
                <a:gd name="T3" fmla="*/ 343 h 318"/>
                <a:gd name="T4" fmla="*/ 17 w 362"/>
                <a:gd name="T5" fmla="*/ 588 h 318"/>
                <a:gd name="T6" fmla="*/ 126 w 362"/>
                <a:gd name="T7" fmla="*/ 725 h 318"/>
                <a:gd name="T8" fmla="*/ 254 w 362"/>
                <a:gd name="T9" fmla="*/ 810 h 318"/>
                <a:gd name="T10" fmla="*/ 340 w 362"/>
                <a:gd name="T11" fmla="*/ 948 h 318"/>
                <a:gd name="T12" fmla="*/ 685 w 362"/>
                <a:gd name="T13" fmla="*/ 1052 h 318"/>
                <a:gd name="T14" fmla="*/ 1029 w 362"/>
                <a:gd name="T15" fmla="*/ 533 h 318"/>
                <a:gd name="T16" fmla="*/ 1043 w 362"/>
                <a:gd name="T17" fmla="*/ 395 h 318"/>
                <a:gd name="T18" fmla="*/ 984 w 362"/>
                <a:gd name="T19" fmla="*/ 257 h 318"/>
                <a:gd name="T20" fmla="*/ 791 w 362"/>
                <a:gd name="T21" fmla="*/ 51 h 318"/>
                <a:gd name="T22" fmla="*/ 513 w 362"/>
                <a:gd name="T23" fmla="*/ 0 h 318"/>
                <a:gd name="T24" fmla="*/ 399 w 362"/>
                <a:gd name="T25" fmla="*/ 11 h 318"/>
                <a:gd name="T26" fmla="*/ 295 w 362"/>
                <a:gd name="T27" fmla="*/ 51 h 318"/>
                <a:gd name="T28" fmla="*/ 173 w 362"/>
                <a:gd name="T29" fmla="*/ 141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01" name="Oval 131"/>
            <p:cNvSpPr>
              <a:spLocks noChangeArrowheads="1"/>
            </p:cNvSpPr>
            <p:nvPr/>
          </p:nvSpPr>
          <p:spPr bwMode="auto">
            <a:xfrm>
              <a:off x="4434" y="3006"/>
              <a:ext cx="57" cy="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902" name="Oval 132"/>
            <p:cNvSpPr>
              <a:spLocks noChangeArrowheads="1"/>
            </p:cNvSpPr>
            <p:nvPr/>
          </p:nvSpPr>
          <p:spPr bwMode="auto">
            <a:xfrm>
              <a:off x="4491" y="300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903" name="Oval 133"/>
            <p:cNvSpPr>
              <a:spLocks noChangeArrowheads="1"/>
            </p:cNvSpPr>
            <p:nvPr/>
          </p:nvSpPr>
          <p:spPr bwMode="auto">
            <a:xfrm>
              <a:off x="4415" y="30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</p:grpSp>
      <p:sp>
        <p:nvSpPr>
          <p:cNvPr id="636" name="TextBox 635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prstClr val="black"/>
                </a:solidFill>
              </a:rPr>
              <a:t>Le </a:t>
            </a:r>
            <a:r>
              <a:rPr lang="en-GB" sz="2400" b="1" dirty="0" err="1">
                <a:solidFill>
                  <a:prstClr val="black"/>
                </a:solidFill>
              </a:rPr>
              <a:t>syst</a:t>
            </a:r>
            <a:r>
              <a:rPr lang="en-US" sz="2400" b="1" dirty="0" err="1">
                <a:solidFill>
                  <a:prstClr val="black"/>
                </a:solidFill>
              </a:rPr>
              <a:t>è</a:t>
            </a:r>
            <a:r>
              <a:rPr lang="en-GB" sz="2400" b="1" dirty="0">
                <a:solidFill>
                  <a:prstClr val="black"/>
                </a:solidFill>
              </a:rPr>
              <a:t>me h</a:t>
            </a:r>
            <a:r>
              <a:rPr lang="en-US" sz="2400" b="1" dirty="0" err="1">
                <a:solidFill>
                  <a:prstClr val="black"/>
                </a:solidFill>
              </a:rPr>
              <a:t>ématopoïetique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adulte</a:t>
            </a:r>
            <a:endParaRPr lang="en-GB" sz="2400" b="1" dirty="0">
              <a:solidFill>
                <a:prstClr val="black"/>
              </a:solidFill>
            </a:endParaRPr>
          </a:p>
        </p:txBody>
      </p:sp>
      <p:sp>
        <p:nvSpPr>
          <p:cNvPr id="634" name="TextBox 633"/>
          <p:cNvSpPr txBox="1"/>
          <p:nvPr/>
        </p:nvSpPr>
        <p:spPr>
          <a:xfrm>
            <a:off x="7611802" y="2499493"/>
            <a:ext cx="2209237" cy="369322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Cellules </a:t>
            </a:r>
            <a:r>
              <a:rPr lang="en-GB" b="1" dirty="0" err="1">
                <a:solidFill>
                  <a:srgbClr val="000000"/>
                </a:solidFill>
                <a:cs typeface="Arial"/>
              </a:rPr>
              <a:t>Dendritiques</a:t>
            </a:r>
            <a:endParaRPr lang="en-GB" b="1" dirty="0">
              <a:solidFill>
                <a:srgbClr val="000000"/>
              </a:solidFill>
              <a:cs typeface="Arial"/>
            </a:endParaRPr>
          </a:p>
        </p:txBody>
      </p:sp>
      <p:sp>
        <p:nvSpPr>
          <p:cNvPr id="635" name="TextBox 634"/>
          <p:cNvSpPr txBox="1"/>
          <p:nvPr/>
        </p:nvSpPr>
        <p:spPr>
          <a:xfrm>
            <a:off x="7611802" y="3209894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Monocytes</a:t>
            </a:r>
          </a:p>
        </p:txBody>
      </p:sp>
      <p:sp>
        <p:nvSpPr>
          <p:cNvPr id="637" name="TextBox 636"/>
          <p:cNvSpPr txBox="1"/>
          <p:nvPr/>
        </p:nvSpPr>
        <p:spPr>
          <a:xfrm>
            <a:off x="7611802" y="995574"/>
            <a:ext cx="1760589" cy="369322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Globules Rouges</a:t>
            </a:r>
          </a:p>
        </p:txBody>
      </p:sp>
      <p:sp>
        <p:nvSpPr>
          <p:cNvPr id="638" name="TextBox 637"/>
          <p:cNvSpPr txBox="1"/>
          <p:nvPr/>
        </p:nvSpPr>
        <p:spPr>
          <a:xfrm>
            <a:off x="7611802" y="3834148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>
                <a:solidFill>
                  <a:srgbClr val="000000"/>
                </a:solidFill>
                <a:cs typeface="Arial"/>
              </a:rPr>
              <a:t>Neutrophiles</a:t>
            </a:r>
            <a:endParaRPr lang="en-GB" b="1" dirty="0">
              <a:solidFill>
                <a:srgbClr val="000000"/>
              </a:solidFill>
              <a:cs typeface="Arial"/>
            </a:endParaRPr>
          </a:p>
        </p:txBody>
      </p:sp>
      <p:sp>
        <p:nvSpPr>
          <p:cNvPr id="639" name="TextBox 638"/>
          <p:cNvSpPr txBox="1"/>
          <p:nvPr/>
        </p:nvSpPr>
        <p:spPr>
          <a:xfrm>
            <a:off x="7611802" y="4705858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NK</a:t>
            </a:r>
          </a:p>
        </p:txBody>
      </p:sp>
      <p:sp>
        <p:nvSpPr>
          <p:cNvPr id="640" name="TextBox 639"/>
          <p:cNvSpPr txBox="1"/>
          <p:nvPr/>
        </p:nvSpPr>
        <p:spPr>
          <a:xfrm>
            <a:off x="7611802" y="5504927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cellules T</a:t>
            </a:r>
          </a:p>
        </p:txBody>
      </p:sp>
      <p:sp>
        <p:nvSpPr>
          <p:cNvPr id="641" name="TextBox 640"/>
          <p:cNvSpPr txBox="1"/>
          <p:nvPr/>
        </p:nvSpPr>
        <p:spPr>
          <a:xfrm>
            <a:off x="7611802" y="6135548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cellules B</a:t>
            </a:r>
          </a:p>
        </p:txBody>
      </p:sp>
      <p:sp>
        <p:nvSpPr>
          <p:cNvPr id="642" name="TextBox 641"/>
          <p:cNvSpPr txBox="1"/>
          <p:nvPr/>
        </p:nvSpPr>
        <p:spPr>
          <a:xfrm>
            <a:off x="7611802" y="1606856"/>
            <a:ext cx="1200627" cy="369322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en-GB" b="1" dirty="0" err="1">
                <a:solidFill>
                  <a:srgbClr val="000000"/>
                </a:solidFill>
                <a:cs typeface="Arial"/>
              </a:rPr>
              <a:t>Plaquettes</a:t>
            </a:r>
            <a:endParaRPr lang="en-GB" b="1" dirty="0">
              <a:solidFill>
                <a:srgbClr val="000000"/>
              </a:solidFill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89926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81002" y="5040"/>
            <a:ext cx="9143999" cy="461655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Cellules </a:t>
            </a:r>
            <a:r>
              <a:rPr lang="en-US" sz="2400" b="1" dirty="0" err="1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myeloides</a:t>
            </a:r>
            <a:r>
              <a:rPr lang="en-US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dans</a:t>
            </a:r>
            <a:r>
              <a:rPr lang="en-US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 les </a:t>
            </a:r>
            <a:r>
              <a:rPr lang="en-US" sz="2400" b="1" dirty="0" err="1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tissus</a:t>
            </a:r>
            <a:r>
              <a:rPr lang="en-US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adultes</a:t>
            </a:r>
            <a:endParaRPr lang="en-US" sz="2400" dirty="0">
              <a:solidFill>
                <a:srgbClr val="000000"/>
              </a:solidFill>
              <a:ea typeface="ＭＳ Ｐゴシック" pitchFamily="31" charset="-128"/>
              <a:cs typeface="ＭＳ Ｐゴシック" pitchFamily="31" charset="-128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307" b="5385"/>
          <a:stretch/>
        </p:blipFill>
        <p:spPr>
          <a:xfrm>
            <a:off x="1653730" y="1779478"/>
            <a:ext cx="2170381" cy="2117775"/>
          </a:xfrm>
          <a:prstGeom prst="rect">
            <a:avLst/>
          </a:prstGeom>
        </p:spPr>
      </p:pic>
      <p:cxnSp>
        <p:nvCxnSpPr>
          <p:cNvPr id="5" name="Straight Arrow Connector 4"/>
          <p:cNvCxnSpPr/>
          <p:nvPr/>
        </p:nvCxnSpPr>
        <p:spPr>
          <a:xfrm>
            <a:off x="3753553" y="3142029"/>
            <a:ext cx="691446" cy="0"/>
          </a:xfrm>
          <a:prstGeom prst="straightConnector1">
            <a:avLst/>
          </a:prstGeom>
          <a:ln w="38100" cmpd="sng">
            <a:solidFill>
              <a:srgbClr val="0000FF"/>
            </a:solidFill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734720" y="3933127"/>
            <a:ext cx="20893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dirty="0">
                <a:solidFill>
                  <a:prstClr val="black"/>
                </a:solidFill>
                <a:latin typeface="Arial"/>
                <a:cs typeface="Arial"/>
              </a:rPr>
              <a:t>CD11b</a:t>
            </a:r>
            <a:endParaRPr lang="en-US" baseline="300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 rot="16200000">
            <a:off x="668838" y="2516470"/>
            <a:ext cx="18701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dirty="0">
                <a:solidFill>
                  <a:prstClr val="black"/>
                </a:solidFill>
                <a:latin typeface="Arial"/>
                <a:cs typeface="Arial"/>
              </a:rPr>
              <a:t>F4/80</a:t>
            </a:r>
            <a:endParaRPr lang="en-US" baseline="300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91165" y="1387091"/>
            <a:ext cx="2089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dirty="0">
                <a:solidFill>
                  <a:prstClr val="black"/>
                </a:solidFill>
                <a:latin typeface="Arial"/>
                <a:cs typeface="Arial"/>
              </a:rPr>
              <a:t>Liver, CD45</a:t>
            </a:r>
            <a:r>
              <a:rPr lang="en-US" baseline="30000" dirty="0">
                <a:solidFill>
                  <a:prstClr val="black"/>
                </a:solidFill>
                <a:latin typeface="Arial"/>
                <a:cs typeface="Arial"/>
              </a:rPr>
              <a:t>+</a:t>
            </a:r>
            <a:r>
              <a:rPr lang="en-US" dirty="0">
                <a:solidFill>
                  <a:prstClr val="black"/>
                </a:solidFill>
                <a:latin typeface="Arial"/>
                <a:cs typeface="Arial"/>
              </a:rPr>
              <a:t> cells</a:t>
            </a:r>
            <a:endParaRPr lang="en-US" baseline="300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899151" y="2570868"/>
            <a:ext cx="812070" cy="1065344"/>
          </a:xfrm>
          <a:prstGeom prst="rect">
            <a:avLst/>
          </a:prstGeom>
          <a:noFill/>
          <a:ln w="38100" cmpd="sng">
            <a:solidFill>
              <a:srgbClr val="0000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444999" y="2957363"/>
            <a:ext cx="30056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dirty="0">
                <a:solidFill>
                  <a:srgbClr val="0000FF"/>
                </a:solidFill>
                <a:latin typeface="Arial"/>
                <a:cs typeface="Arial"/>
              </a:rPr>
              <a:t>CD11b</a:t>
            </a:r>
            <a:r>
              <a:rPr lang="en-US" baseline="30000" dirty="0">
                <a:solidFill>
                  <a:srgbClr val="0000FF"/>
                </a:solidFill>
                <a:latin typeface="Arial"/>
                <a:cs typeface="Arial"/>
              </a:rPr>
              <a:t>high</a:t>
            </a:r>
            <a:r>
              <a:rPr lang="en-US" dirty="0">
                <a:solidFill>
                  <a:srgbClr val="0000FF"/>
                </a:solidFill>
                <a:latin typeface="Arial"/>
                <a:cs typeface="Arial"/>
              </a:rPr>
              <a:t> F4/80</a:t>
            </a:r>
            <a:r>
              <a:rPr lang="en-US" baseline="30000" dirty="0">
                <a:solidFill>
                  <a:srgbClr val="0000FF"/>
                </a:solidFill>
                <a:latin typeface="Arial"/>
                <a:cs typeface="Arial"/>
              </a:rPr>
              <a:t>low</a:t>
            </a:r>
            <a:r>
              <a:rPr lang="en-US" dirty="0">
                <a:solidFill>
                  <a:srgbClr val="0000FF"/>
                </a:solidFill>
                <a:latin typeface="Arial"/>
                <a:cs typeface="Arial"/>
              </a:rPr>
              <a:t> cells</a:t>
            </a: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3598330" y="2009576"/>
            <a:ext cx="846669" cy="6805"/>
          </a:xfrm>
          <a:prstGeom prst="straightConnector1">
            <a:avLst/>
          </a:prstGeom>
          <a:ln w="38100" cmpd="sng">
            <a:solidFill>
              <a:srgbClr val="FF0000"/>
            </a:solidFill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3012040" y="1779477"/>
            <a:ext cx="501626" cy="586737"/>
          </a:xfrm>
          <a:prstGeom prst="rect">
            <a:avLst/>
          </a:prstGeom>
          <a:noFill/>
          <a:ln w="38100" cmpd="sng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557888" y="1831714"/>
            <a:ext cx="18566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dirty="0">
                <a:solidFill>
                  <a:srgbClr val="FF0000"/>
                </a:solidFill>
                <a:latin typeface="Arial"/>
                <a:cs typeface="Arial"/>
              </a:rPr>
              <a:t>F4/80</a:t>
            </a:r>
            <a:r>
              <a:rPr lang="en-US" baseline="30000" dirty="0">
                <a:solidFill>
                  <a:srgbClr val="FF0000"/>
                </a:solidFill>
                <a:latin typeface="Arial"/>
                <a:cs typeface="Arial"/>
              </a:rPr>
              <a:t>bright</a:t>
            </a:r>
            <a:r>
              <a:rPr lang="en-US" dirty="0">
                <a:solidFill>
                  <a:srgbClr val="FF0000"/>
                </a:solidFill>
                <a:latin typeface="Arial"/>
                <a:cs typeface="Arial"/>
              </a:rPr>
              <a:t> cells</a:t>
            </a:r>
            <a:endParaRPr lang="en-US" baseline="3000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pic>
        <p:nvPicPr>
          <p:cNvPr id="25" name="Picture 24" descr="31-05-14_e18-5_a1074_043.jp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06917" y="3392547"/>
            <a:ext cx="670492" cy="649245"/>
          </a:xfrm>
          <a:prstGeom prst="rect">
            <a:avLst/>
          </a:prstGeom>
        </p:spPr>
      </p:pic>
      <p:pic>
        <p:nvPicPr>
          <p:cNvPr id="26" name="Picture 25" descr="31-05-14_e18-5_a1074_052.jpg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08496" y="3790657"/>
            <a:ext cx="563562" cy="649245"/>
          </a:xfrm>
          <a:prstGeom prst="rect">
            <a:avLst/>
          </a:prstGeom>
        </p:spPr>
      </p:pic>
      <p:cxnSp>
        <p:nvCxnSpPr>
          <p:cNvPr id="27" name="Straight Connector 26"/>
          <p:cNvCxnSpPr/>
          <p:nvPr/>
        </p:nvCxnSpPr>
        <p:spPr>
          <a:xfrm>
            <a:off x="7269140" y="4389004"/>
            <a:ext cx="2736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449454" y="3987991"/>
            <a:ext cx="2736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4911693" y="3494276"/>
            <a:ext cx="300566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US" sz="1600" dirty="0">
                <a:solidFill>
                  <a:srgbClr val="0000FF"/>
                </a:solidFill>
                <a:latin typeface="Arial"/>
                <a:cs typeface="Arial"/>
              </a:rPr>
              <a:t>Monocytes</a:t>
            </a:r>
          </a:p>
          <a:p>
            <a:pPr defTabSz="457200"/>
            <a:endParaRPr lang="en-US" sz="1600" dirty="0">
              <a:solidFill>
                <a:srgbClr val="0000FF"/>
              </a:solidFill>
              <a:latin typeface="Arial"/>
              <a:cs typeface="Arial"/>
            </a:endParaRPr>
          </a:p>
          <a:p>
            <a:pPr defTabSz="457200"/>
            <a:r>
              <a:rPr lang="en-US" sz="1600" dirty="0">
                <a:solidFill>
                  <a:srgbClr val="0000FF"/>
                </a:solidFill>
                <a:latin typeface="Arial"/>
                <a:cs typeface="Arial"/>
              </a:rPr>
              <a:t>Neutrophils</a:t>
            </a:r>
          </a:p>
          <a:p>
            <a:pPr defTabSz="457200"/>
            <a:endParaRPr lang="en-US" sz="1600" dirty="0">
              <a:solidFill>
                <a:srgbClr val="0000FF"/>
              </a:solidFill>
              <a:latin typeface="Arial"/>
              <a:cs typeface="Arial"/>
            </a:endParaRPr>
          </a:p>
          <a:p>
            <a:pPr defTabSz="457200"/>
            <a:r>
              <a:rPr lang="en-US" sz="1600" dirty="0" err="1">
                <a:solidFill>
                  <a:srgbClr val="0000FF"/>
                </a:solidFill>
                <a:latin typeface="Arial"/>
                <a:cs typeface="Arial"/>
              </a:rPr>
              <a:t>Eosinophils</a:t>
            </a:r>
            <a:endParaRPr lang="en-US" sz="1600" dirty="0">
              <a:solidFill>
                <a:srgbClr val="0000FF"/>
              </a:solidFill>
              <a:latin typeface="Arial"/>
              <a:cs typeface="Arial"/>
            </a:endParaRPr>
          </a:p>
          <a:p>
            <a:pPr defTabSz="457200"/>
            <a:endParaRPr lang="en-US" sz="1600" dirty="0">
              <a:solidFill>
                <a:srgbClr val="0000FF"/>
              </a:solidFill>
              <a:latin typeface="Arial"/>
              <a:cs typeface="Arial"/>
            </a:endParaRPr>
          </a:p>
          <a:p>
            <a:pPr defTabSz="457200"/>
            <a:r>
              <a:rPr lang="en-US" sz="1600" dirty="0">
                <a:solidFill>
                  <a:srgbClr val="0000FF"/>
                </a:solidFill>
                <a:latin typeface="Arial"/>
                <a:cs typeface="Arial"/>
              </a:rPr>
              <a:t>Dendritic cells</a:t>
            </a:r>
          </a:p>
        </p:txBody>
      </p:sp>
      <p:pic>
        <p:nvPicPr>
          <p:cNvPr id="30" name="Picture 29" descr="29-05-14_e16-5_a908_002_FL F4:80bright_TAM.tif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5376" t="56082" r="37989" b="25579"/>
          <a:stretch/>
        </p:blipFill>
        <p:spPr>
          <a:xfrm>
            <a:off x="6395343" y="1596825"/>
            <a:ext cx="1003300" cy="825500"/>
          </a:xfrm>
          <a:prstGeom prst="rect">
            <a:avLst/>
          </a:prstGeom>
        </p:spPr>
      </p:pic>
      <p:cxnSp>
        <p:nvCxnSpPr>
          <p:cNvPr id="31" name="Straight Connector 30"/>
          <p:cNvCxnSpPr/>
          <p:nvPr/>
        </p:nvCxnSpPr>
        <p:spPr>
          <a:xfrm>
            <a:off x="7059021" y="2389948"/>
            <a:ext cx="3060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1863112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"/>
          <p:cNvPicPr>
            <a:picLocks noChangeAspect="1" noChangeArrowheads="1"/>
          </p:cNvPicPr>
          <p:nvPr/>
        </p:nvPicPr>
        <p:blipFill>
          <a:blip r:embed="rId2">
            <a:lum contrast="12000"/>
            <a:alphaModFix amt="98000"/>
          </a:blip>
          <a:srcRect l="1115"/>
          <a:stretch>
            <a:fillRect/>
          </a:stretch>
        </p:blipFill>
        <p:spPr bwMode="auto">
          <a:xfrm>
            <a:off x="1312863" y="2315601"/>
            <a:ext cx="1587500" cy="85407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5" name="TextBox 1"/>
          <p:cNvSpPr txBox="1">
            <a:spLocks noChangeArrowheads="1"/>
          </p:cNvSpPr>
          <p:nvPr/>
        </p:nvSpPr>
        <p:spPr bwMode="auto">
          <a:xfrm>
            <a:off x="2674938" y="2315601"/>
            <a:ext cx="1179512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algn="ctr" defTabSz="457200"/>
            <a:r>
              <a:rPr lang="en-GB" sz="1400" i="1" dirty="0" err="1">
                <a:solidFill>
                  <a:prstClr val="black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MxCre</a:t>
            </a:r>
            <a:r>
              <a:rPr lang="en-GB" sz="1400" i="1" dirty="0">
                <a:solidFill>
                  <a:prstClr val="black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;</a:t>
            </a:r>
          </a:p>
          <a:p>
            <a:pPr algn="ctr" defTabSz="457200"/>
            <a:r>
              <a:rPr lang="en-GB" sz="1400" i="1" dirty="0" err="1">
                <a:solidFill>
                  <a:prstClr val="black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Myb</a:t>
            </a:r>
            <a:r>
              <a:rPr lang="en-GB" sz="1400" i="1" baseline="30000" dirty="0" err="1">
                <a:solidFill>
                  <a:prstClr val="black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flox/flox</a:t>
            </a:r>
            <a:endParaRPr lang="en-GB" sz="1400" b="1" dirty="0">
              <a:solidFill>
                <a:prstClr val="black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6" name="ZoneTexte 135"/>
          <p:cNvSpPr txBox="1">
            <a:spLocks noChangeArrowheads="1"/>
          </p:cNvSpPr>
          <p:nvPr/>
        </p:nvSpPr>
        <p:spPr bwMode="auto">
          <a:xfrm>
            <a:off x="1631950" y="2217176"/>
            <a:ext cx="61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400">
                <a:solidFill>
                  <a:prstClr val="black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pIpC </a:t>
            </a:r>
          </a:p>
        </p:txBody>
      </p:sp>
      <p:pic>
        <p:nvPicPr>
          <p:cNvPr id="7" name="Image 6" descr="syringe.jpg"/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</a:blip>
          <a:srcRect l="8935" r="6241"/>
          <a:stretch>
            <a:fillRect/>
          </a:stretch>
        </p:blipFill>
        <p:spPr>
          <a:xfrm rot="17826165">
            <a:off x="1427169" y="2126225"/>
            <a:ext cx="173076" cy="709614"/>
          </a:xfrm>
          <a:prstGeom prst="rect">
            <a:avLst/>
          </a:prstGeom>
        </p:spPr>
      </p:pic>
      <p:pic>
        <p:nvPicPr>
          <p:cNvPr id="9" name="Image 8" descr="syringe.jpg"/>
          <p:cNvPicPr>
            <a:picLocks noChangeAspect="1"/>
          </p:cNvPicPr>
          <p:nvPr/>
        </p:nvPicPr>
        <p:blipFill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rot="5400000">
            <a:off x="1886440" y="2722653"/>
            <a:ext cx="204042" cy="709614"/>
          </a:xfrm>
          <a:prstGeom prst="rect">
            <a:avLst/>
          </a:prstGeom>
        </p:spPr>
      </p:pic>
      <p:cxnSp>
        <p:nvCxnSpPr>
          <p:cNvPr id="10" name="Connecteur droit 113"/>
          <p:cNvCxnSpPr>
            <a:cxnSpLocks noChangeShapeType="1"/>
          </p:cNvCxnSpPr>
          <p:nvPr/>
        </p:nvCxnSpPr>
        <p:spPr bwMode="auto">
          <a:xfrm>
            <a:off x="2868614" y="3002987"/>
            <a:ext cx="5556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 type="triangle" w="med" len="med"/>
          </a:ln>
        </p:spPr>
      </p:cxnSp>
      <p:sp>
        <p:nvSpPr>
          <p:cNvPr id="11" name="ZoneTexte 135"/>
          <p:cNvSpPr txBox="1">
            <a:spLocks noChangeArrowheads="1"/>
          </p:cNvSpPr>
          <p:nvPr/>
        </p:nvSpPr>
        <p:spPr bwMode="auto">
          <a:xfrm>
            <a:off x="3402014" y="2826776"/>
            <a:ext cx="9239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400">
                <a:solidFill>
                  <a:prstClr val="black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3 months</a:t>
            </a:r>
          </a:p>
        </p:txBody>
      </p:sp>
      <p:sp>
        <p:nvSpPr>
          <p:cNvPr id="12" name="Rectangle 136"/>
          <p:cNvSpPr>
            <a:spLocks noChangeArrowheads="1"/>
          </p:cNvSpPr>
          <p:nvPr/>
        </p:nvSpPr>
        <p:spPr bwMode="auto">
          <a:xfrm>
            <a:off x="1463675" y="3063313"/>
            <a:ext cx="11128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/>
            <a:r>
              <a:rPr lang="en-GB" sz="1400">
                <a:solidFill>
                  <a:prstClr val="black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CD45.1 BM</a:t>
            </a:r>
            <a:endParaRPr lang="fr-FR" sz="1400">
              <a:solidFill>
                <a:prstClr val="black"/>
              </a:solidFill>
            </a:endParaRPr>
          </a:p>
        </p:txBody>
      </p:sp>
      <p:grpSp>
        <p:nvGrpSpPr>
          <p:cNvPr id="2" name="Grouper 116"/>
          <p:cNvGrpSpPr/>
          <p:nvPr/>
        </p:nvGrpSpPr>
        <p:grpSpPr>
          <a:xfrm>
            <a:off x="800101" y="4103686"/>
            <a:ext cx="3941763" cy="1268412"/>
            <a:chOff x="419100" y="4103686"/>
            <a:chExt cx="3941763" cy="1268412"/>
          </a:xfrm>
        </p:grpSpPr>
        <p:sp>
          <p:nvSpPr>
            <p:cNvPr id="13" name="ZoneTexte 130"/>
            <p:cNvSpPr txBox="1">
              <a:spLocks noChangeArrowheads="1"/>
            </p:cNvSpPr>
            <p:nvPr/>
          </p:nvSpPr>
          <p:spPr bwMode="auto">
            <a:xfrm rot="16200000">
              <a:off x="227013" y="4481510"/>
              <a:ext cx="692150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fr-FR" sz="14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Blood</a:t>
              </a:r>
            </a:p>
          </p:txBody>
        </p:sp>
        <p:cxnSp>
          <p:nvCxnSpPr>
            <p:cNvPr id="14" name="Connecteur droit 113"/>
            <p:cNvCxnSpPr>
              <a:cxnSpLocks noChangeShapeType="1"/>
            </p:cNvCxnSpPr>
            <p:nvPr/>
          </p:nvCxnSpPr>
          <p:spPr bwMode="auto">
            <a:xfrm flipV="1">
              <a:off x="788988" y="4133848"/>
              <a:ext cx="9525" cy="105410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15" name="Connecteur droit 113"/>
            <p:cNvCxnSpPr>
              <a:cxnSpLocks noChangeShapeType="1"/>
            </p:cNvCxnSpPr>
            <p:nvPr/>
          </p:nvCxnSpPr>
          <p:spPr bwMode="auto">
            <a:xfrm>
              <a:off x="962025" y="5240336"/>
              <a:ext cx="33988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16" name="TextBox 22"/>
            <p:cNvSpPr txBox="1">
              <a:spLocks noChangeArrowheads="1"/>
            </p:cNvSpPr>
            <p:nvPr/>
          </p:nvSpPr>
          <p:spPr bwMode="auto">
            <a:xfrm>
              <a:off x="2030413" y="5095873"/>
              <a:ext cx="1246187" cy="2762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1200" kern="0" dirty="0">
                  <a:solidFill>
                    <a:srgbClr val="000000"/>
                  </a:solidFill>
                  <a:latin typeface="Arial"/>
                  <a:cs typeface="Arial"/>
                </a:rPr>
                <a:t>CD45.2 (Host)</a:t>
              </a:r>
            </a:p>
          </p:txBody>
        </p:sp>
        <p:sp>
          <p:nvSpPr>
            <p:cNvPr id="17" name="TextBox 23"/>
            <p:cNvSpPr txBox="1">
              <a:spLocks noChangeArrowheads="1"/>
            </p:cNvSpPr>
            <p:nvPr/>
          </p:nvSpPr>
          <p:spPr bwMode="auto">
            <a:xfrm rot="16200000">
              <a:off x="435769" y="4501354"/>
              <a:ext cx="714375" cy="2778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latin typeface="Arial"/>
                  <a:cs typeface="Arial"/>
                </a:rPr>
                <a:t>CD45.1</a:t>
              </a:r>
            </a:p>
          </p:txBody>
        </p:sp>
        <p:pic>
          <p:nvPicPr>
            <p:cNvPr id="18" name="Picture 65"/>
            <p:cNvPicPr>
              <a:picLocks/>
            </p:cNvPicPr>
            <p:nvPr/>
          </p:nvPicPr>
          <p:blipFill>
            <a:blip r:embed="rId4"/>
            <a:srcRect b="5167"/>
            <a:stretch>
              <a:fillRect/>
            </a:stretch>
          </p:blipFill>
          <p:spPr bwMode="auto">
            <a:xfrm>
              <a:off x="890588" y="4164011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Picture 66"/>
            <p:cNvPicPr>
              <a:picLocks/>
            </p:cNvPicPr>
            <p:nvPr/>
          </p:nvPicPr>
          <p:blipFill>
            <a:blip r:embed="rId5"/>
            <a:srcRect b="5167"/>
            <a:stretch>
              <a:fillRect/>
            </a:stretch>
          </p:blipFill>
          <p:spPr bwMode="auto">
            <a:xfrm>
              <a:off x="2054225" y="4164011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" name="Picture 67"/>
            <p:cNvPicPr>
              <a:picLocks/>
            </p:cNvPicPr>
            <p:nvPr/>
          </p:nvPicPr>
          <p:blipFill>
            <a:blip r:embed="rId6"/>
            <a:srcRect b="5167"/>
            <a:stretch>
              <a:fillRect/>
            </a:stretch>
          </p:blipFill>
          <p:spPr bwMode="auto">
            <a:xfrm>
              <a:off x="3211513" y="4164011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21" name="Straight Connector 340"/>
            <p:cNvCxnSpPr/>
            <p:nvPr/>
          </p:nvCxnSpPr>
          <p:spPr bwMode="auto">
            <a:xfrm flipV="1">
              <a:off x="1058863" y="4167186"/>
              <a:ext cx="906462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Box 12"/>
            <p:cNvSpPr txBox="1">
              <a:spLocks noChangeArrowheads="1"/>
            </p:cNvSpPr>
            <p:nvPr/>
          </p:nvSpPr>
          <p:spPr bwMode="auto">
            <a:xfrm>
              <a:off x="2174875" y="4103686"/>
              <a:ext cx="939800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000" kern="0" dirty="0">
                  <a:solidFill>
                    <a:sysClr val="windowText" lastClr="000000"/>
                  </a:solidFill>
                  <a:latin typeface="Arial"/>
                  <a:cs typeface="Arial"/>
                </a:rPr>
                <a:t>Granulocytes</a:t>
              </a:r>
            </a:p>
          </p:txBody>
        </p:sp>
        <p:sp>
          <p:nvSpPr>
            <p:cNvPr id="23" name="TextBox 12"/>
            <p:cNvSpPr txBox="1">
              <a:spLocks noChangeArrowheads="1"/>
            </p:cNvSpPr>
            <p:nvPr/>
          </p:nvSpPr>
          <p:spPr bwMode="auto">
            <a:xfrm>
              <a:off x="1046163" y="4103686"/>
              <a:ext cx="803275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000" kern="0" dirty="0" err="1">
                  <a:solidFill>
                    <a:sysClr val="windowText" lastClr="000000"/>
                  </a:solidFill>
                  <a:latin typeface="Arial"/>
                  <a:cs typeface="Arial"/>
                </a:rPr>
                <a:t>Monocytes</a:t>
              </a:r>
              <a:endParaRPr lang="en-US" sz="1000" kern="0" dirty="0">
                <a:solidFill>
                  <a:sysClr val="windowText" lastClr="000000"/>
                </a:solidFill>
                <a:latin typeface="Arial"/>
                <a:cs typeface="Arial"/>
              </a:endParaRPr>
            </a:p>
          </p:txBody>
        </p:sp>
        <p:sp>
          <p:nvSpPr>
            <p:cNvPr id="24" name="TextBox 12"/>
            <p:cNvSpPr txBox="1">
              <a:spLocks noChangeArrowheads="1"/>
            </p:cNvSpPr>
            <p:nvPr/>
          </p:nvSpPr>
          <p:spPr bwMode="auto">
            <a:xfrm>
              <a:off x="3327400" y="4103686"/>
              <a:ext cx="941388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000" kern="0" dirty="0">
                  <a:solidFill>
                    <a:sysClr val="windowText" lastClr="000000"/>
                  </a:solidFill>
                  <a:latin typeface="Arial"/>
                  <a:cs typeface="Arial"/>
                </a:rPr>
                <a:t>Lymphocytes</a:t>
              </a:r>
            </a:p>
          </p:txBody>
        </p:sp>
        <p:sp>
          <p:nvSpPr>
            <p:cNvPr id="25" name="TextBox 193"/>
            <p:cNvSpPr txBox="1">
              <a:spLocks noChangeArrowheads="1"/>
            </p:cNvSpPr>
            <p:nvPr/>
          </p:nvSpPr>
          <p:spPr bwMode="auto">
            <a:xfrm>
              <a:off x="3919538" y="4851398"/>
              <a:ext cx="4413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10%</a:t>
              </a:r>
            </a:p>
          </p:txBody>
        </p:sp>
        <p:sp>
          <p:nvSpPr>
            <p:cNvPr id="26" name="TextBox 193"/>
            <p:cNvSpPr txBox="1">
              <a:spLocks noChangeArrowheads="1"/>
            </p:cNvSpPr>
            <p:nvPr/>
          </p:nvSpPr>
          <p:spPr bwMode="auto">
            <a:xfrm>
              <a:off x="2824163" y="4851398"/>
              <a:ext cx="376237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0%</a:t>
              </a:r>
            </a:p>
          </p:txBody>
        </p:sp>
        <p:sp>
          <p:nvSpPr>
            <p:cNvPr id="27" name="TextBox 193"/>
            <p:cNvSpPr txBox="1">
              <a:spLocks noChangeArrowheads="1"/>
            </p:cNvSpPr>
            <p:nvPr/>
          </p:nvSpPr>
          <p:spPr bwMode="auto">
            <a:xfrm>
              <a:off x="1651000" y="4851398"/>
              <a:ext cx="3778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0%</a:t>
              </a:r>
            </a:p>
          </p:txBody>
        </p:sp>
        <p:cxnSp>
          <p:nvCxnSpPr>
            <p:cNvPr id="28" name="Straight Connector 226"/>
            <p:cNvCxnSpPr/>
            <p:nvPr/>
          </p:nvCxnSpPr>
          <p:spPr bwMode="auto">
            <a:xfrm flipV="1">
              <a:off x="2228850" y="4167186"/>
              <a:ext cx="906463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27"/>
            <p:cNvCxnSpPr/>
            <p:nvPr/>
          </p:nvCxnSpPr>
          <p:spPr bwMode="auto">
            <a:xfrm flipV="1">
              <a:off x="3384550" y="4167186"/>
              <a:ext cx="906463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er 117"/>
          <p:cNvGrpSpPr/>
          <p:nvPr/>
        </p:nvGrpSpPr>
        <p:grpSpPr>
          <a:xfrm>
            <a:off x="5240233" y="350838"/>
            <a:ext cx="4154488" cy="6443662"/>
            <a:chOff x="4859233" y="350838"/>
            <a:chExt cx="4154488" cy="6443662"/>
          </a:xfrm>
        </p:grpSpPr>
        <p:pic>
          <p:nvPicPr>
            <p:cNvPr id="30" name="Picture 323"/>
            <p:cNvPicPr>
              <a:picLocks/>
            </p:cNvPicPr>
            <p:nvPr/>
          </p:nvPicPr>
          <p:blipFill>
            <a:blip r:embed="rId7"/>
            <a:srcRect b="5255"/>
            <a:stretch>
              <a:fillRect/>
            </a:stretch>
          </p:blipFill>
          <p:spPr bwMode="auto">
            <a:xfrm>
              <a:off x="7854846" y="1463675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325"/>
            <p:cNvPicPr>
              <a:picLocks/>
            </p:cNvPicPr>
            <p:nvPr/>
          </p:nvPicPr>
          <p:blipFill>
            <a:blip r:embed="rId8"/>
            <a:srcRect b="5470"/>
            <a:stretch>
              <a:fillRect/>
            </a:stretch>
          </p:blipFill>
          <p:spPr bwMode="auto">
            <a:xfrm>
              <a:off x="7854846" y="3525838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" name="Picture 327"/>
            <p:cNvPicPr>
              <a:picLocks/>
            </p:cNvPicPr>
            <p:nvPr/>
          </p:nvPicPr>
          <p:blipFill>
            <a:blip r:embed="rId9"/>
            <a:srcRect b="5470"/>
            <a:stretch>
              <a:fillRect/>
            </a:stretch>
          </p:blipFill>
          <p:spPr bwMode="auto">
            <a:xfrm>
              <a:off x="7854846" y="2495550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3" name="Picture 329"/>
            <p:cNvPicPr>
              <a:picLocks/>
            </p:cNvPicPr>
            <p:nvPr/>
          </p:nvPicPr>
          <p:blipFill>
            <a:blip r:embed="rId10"/>
            <a:srcRect b="5167"/>
            <a:stretch>
              <a:fillRect/>
            </a:stretch>
          </p:blipFill>
          <p:spPr bwMode="auto">
            <a:xfrm>
              <a:off x="7854846" y="4551363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" name="Picture 331"/>
            <p:cNvPicPr>
              <a:picLocks/>
            </p:cNvPicPr>
            <p:nvPr/>
          </p:nvPicPr>
          <p:blipFill>
            <a:blip r:embed="rId11"/>
            <a:srcRect b="5167"/>
            <a:stretch>
              <a:fillRect/>
            </a:stretch>
          </p:blipFill>
          <p:spPr bwMode="auto">
            <a:xfrm>
              <a:off x="7854846" y="5565775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5" name="TextBox 193"/>
            <p:cNvSpPr txBox="1">
              <a:spLocks noChangeArrowheads="1"/>
            </p:cNvSpPr>
            <p:nvPr/>
          </p:nvSpPr>
          <p:spPr bwMode="auto">
            <a:xfrm>
              <a:off x="7961208" y="1412875"/>
              <a:ext cx="4413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95%</a:t>
              </a:r>
            </a:p>
          </p:txBody>
        </p:sp>
        <p:sp>
          <p:nvSpPr>
            <p:cNvPr id="36" name="TextBox 194"/>
            <p:cNvSpPr txBox="1">
              <a:spLocks noChangeArrowheads="1"/>
            </p:cNvSpPr>
            <p:nvPr/>
          </p:nvSpPr>
          <p:spPr bwMode="auto">
            <a:xfrm>
              <a:off x="8635896" y="2155825"/>
              <a:ext cx="3778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5%</a:t>
              </a:r>
            </a:p>
          </p:txBody>
        </p:sp>
        <p:sp>
          <p:nvSpPr>
            <p:cNvPr id="37" name="TextBox 147"/>
            <p:cNvSpPr txBox="1">
              <a:spLocks noChangeArrowheads="1"/>
            </p:cNvSpPr>
            <p:nvPr/>
          </p:nvSpPr>
          <p:spPr bwMode="auto">
            <a:xfrm>
              <a:off x="8616846" y="4216400"/>
              <a:ext cx="3778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5%</a:t>
              </a:r>
            </a:p>
          </p:txBody>
        </p:sp>
        <p:sp>
          <p:nvSpPr>
            <p:cNvPr id="38" name="TextBox 193"/>
            <p:cNvSpPr txBox="1">
              <a:spLocks noChangeArrowheads="1"/>
            </p:cNvSpPr>
            <p:nvPr/>
          </p:nvSpPr>
          <p:spPr bwMode="auto">
            <a:xfrm>
              <a:off x="7962796" y="3479800"/>
              <a:ext cx="4413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95%</a:t>
              </a:r>
            </a:p>
          </p:txBody>
        </p:sp>
        <p:sp>
          <p:nvSpPr>
            <p:cNvPr id="39" name="TextBox 156"/>
            <p:cNvSpPr txBox="1">
              <a:spLocks noChangeArrowheads="1"/>
            </p:cNvSpPr>
            <p:nvPr/>
          </p:nvSpPr>
          <p:spPr bwMode="auto">
            <a:xfrm>
              <a:off x="7954858" y="2452688"/>
              <a:ext cx="517525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100%</a:t>
              </a:r>
            </a:p>
          </p:txBody>
        </p:sp>
        <p:sp>
          <p:nvSpPr>
            <p:cNvPr id="40" name="TextBox 156"/>
            <p:cNvSpPr txBox="1">
              <a:spLocks noChangeArrowheads="1"/>
            </p:cNvSpPr>
            <p:nvPr/>
          </p:nvSpPr>
          <p:spPr bwMode="auto">
            <a:xfrm>
              <a:off x="7958033" y="4505325"/>
              <a:ext cx="517525" cy="2476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100%</a:t>
              </a:r>
            </a:p>
          </p:txBody>
        </p:sp>
        <p:sp>
          <p:nvSpPr>
            <p:cNvPr id="41" name="TextBox 156"/>
            <p:cNvSpPr txBox="1">
              <a:spLocks noChangeArrowheads="1"/>
            </p:cNvSpPr>
            <p:nvPr/>
          </p:nvSpPr>
          <p:spPr bwMode="auto">
            <a:xfrm>
              <a:off x="7945333" y="5518150"/>
              <a:ext cx="5175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100%</a:t>
              </a:r>
            </a:p>
          </p:txBody>
        </p:sp>
        <p:pic>
          <p:nvPicPr>
            <p:cNvPr id="42" name="Picture 300"/>
            <p:cNvPicPr>
              <a:picLocks/>
            </p:cNvPicPr>
            <p:nvPr/>
          </p:nvPicPr>
          <p:blipFill>
            <a:blip r:embed="rId12"/>
            <a:srcRect b="4710"/>
            <a:stretch>
              <a:fillRect/>
            </a:stretch>
          </p:blipFill>
          <p:spPr bwMode="auto">
            <a:xfrm>
              <a:off x="6732483" y="1463675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" name="TextBox 191"/>
            <p:cNvSpPr txBox="1">
              <a:spLocks noChangeArrowheads="1"/>
            </p:cNvSpPr>
            <p:nvPr/>
          </p:nvSpPr>
          <p:spPr bwMode="auto">
            <a:xfrm>
              <a:off x="6835671" y="1428750"/>
              <a:ext cx="3778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1%</a:t>
              </a:r>
            </a:p>
          </p:txBody>
        </p:sp>
        <p:pic>
          <p:nvPicPr>
            <p:cNvPr id="44" name="Picture 302"/>
            <p:cNvPicPr>
              <a:picLocks/>
            </p:cNvPicPr>
            <p:nvPr/>
          </p:nvPicPr>
          <p:blipFill>
            <a:blip r:embed="rId13"/>
            <a:srcRect b="4863"/>
            <a:stretch>
              <a:fillRect/>
            </a:stretch>
          </p:blipFill>
          <p:spPr bwMode="auto">
            <a:xfrm>
              <a:off x="6732483" y="436563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" name="Picture 305"/>
            <p:cNvPicPr>
              <a:picLocks/>
            </p:cNvPicPr>
            <p:nvPr/>
          </p:nvPicPr>
          <p:blipFill>
            <a:blip r:embed="rId14"/>
            <a:srcRect t="-2" b="5101"/>
            <a:stretch>
              <a:fillRect/>
            </a:stretch>
          </p:blipFill>
          <p:spPr bwMode="auto">
            <a:xfrm>
              <a:off x="6732483" y="3525838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" name="Picture 307"/>
            <p:cNvPicPr>
              <a:picLocks/>
            </p:cNvPicPr>
            <p:nvPr/>
          </p:nvPicPr>
          <p:blipFill>
            <a:blip r:embed="rId15"/>
            <a:srcRect t="2" b="5775"/>
            <a:stretch>
              <a:fillRect/>
            </a:stretch>
          </p:blipFill>
          <p:spPr bwMode="auto">
            <a:xfrm>
              <a:off x="6732483" y="2495550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7" name="Picture 309"/>
            <p:cNvPicPr>
              <a:picLocks/>
            </p:cNvPicPr>
            <p:nvPr/>
          </p:nvPicPr>
          <p:blipFill>
            <a:blip r:embed="rId16"/>
            <a:srcRect b="5623"/>
            <a:stretch>
              <a:fillRect/>
            </a:stretch>
          </p:blipFill>
          <p:spPr bwMode="auto">
            <a:xfrm>
              <a:off x="6732483" y="4551363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" name="Picture 311"/>
            <p:cNvPicPr>
              <a:picLocks/>
            </p:cNvPicPr>
            <p:nvPr/>
          </p:nvPicPr>
          <p:blipFill>
            <a:blip r:embed="rId17"/>
            <a:srcRect b="6393"/>
            <a:stretch>
              <a:fillRect/>
            </a:stretch>
          </p:blipFill>
          <p:spPr bwMode="auto">
            <a:xfrm>
              <a:off x="6732483" y="5565775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" name="TextBox 79"/>
            <p:cNvSpPr txBox="1">
              <a:spLocks noChangeArrowheads="1"/>
            </p:cNvSpPr>
            <p:nvPr/>
          </p:nvSpPr>
          <p:spPr bwMode="auto">
            <a:xfrm>
              <a:off x="7372246" y="739775"/>
              <a:ext cx="5175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100%</a:t>
              </a:r>
            </a:p>
          </p:txBody>
        </p:sp>
        <p:sp>
          <p:nvSpPr>
            <p:cNvPr id="50" name="TextBox 192"/>
            <p:cNvSpPr txBox="1">
              <a:spLocks noChangeArrowheads="1"/>
            </p:cNvSpPr>
            <p:nvPr/>
          </p:nvSpPr>
          <p:spPr bwMode="auto">
            <a:xfrm>
              <a:off x="7442096" y="2151063"/>
              <a:ext cx="441325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99%</a:t>
              </a:r>
            </a:p>
          </p:txBody>
        </p:sp>
        <p:sp>
          <p:nvSpPr>
            <p:cNvPr id="51" name="TextBox 145"/>
            <p:cNvSpPr txBox="1">
              <a:spLocks noChangeArrowheads="1"/>
            </p:cNvSpPr>
            <p:nvPr/>
          </p:nvSpPr>
          <p:spPr bwMode="auto">
            <a:xfrm>
              <a:off x="7437333" y="4214813"/>
              <a:ext cx="441325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91%</a:t>
              </a:r>
            </a:p>
          </p:txBody>
        </p:sp>
        <p:sp>
          <p:nvSpPr>
            <p:cNvPr id="52" name="TextBox 145"/>
            <p:cNvSpPr txBox="1">
              <a:spLocks noChangeArrowheads="1"/>
            </p:cNvSpPr>
            <p:nvPr/>
          </p:nvSpPr>
          <p:spPr bwMode="auto">
            <a:xfrm>
              <a:off x="6843608" y="3481388"/>
              <a:ext cx="376238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9%</a:t>
              </a:r>
            </a:p>
          </p:txBody>
        </p:sp>
        <p:sp>
          <p:nvSpPr>
            <p:cNvPr id="53" name="TextBox 156"/>
            <p:cNvSpPr txBox="1">
              <a:spLocks noChangeArrowheads="1"/>
            </p:cNvSpPr>
            <p:nvPr/>
          </p:nvSpPr>
          <p:spPr bwMode="auto">
            <a:xfrm>
              <a:off x="7437333" y="3198813"/>
              <a:ext cx="441325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91%</a:t>
              </a:r>
            </a:p>
          </p:txBody>
        </p:sp>
        <p:sp>
          <p:nvSpPr>
            <p:cNvPr id="54" name="TextBox 156"/>
            <p:cNvSpPr txBox="1">
              <a:spLocks noChangeArrowheads="1"/>
            </p:cNvSpPr>
            <p:nvPr/>
          </p:nvSpPr>
          <p:spPr bwMode="auto">
            <a:xfrm>
              <a:off x="6843608" y="2452688"/>
              <a:ext cx="376238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9%</a:t>
              </a:r>
            </a:p>
          </p:txBody>
        </p:sp>
        <p:sp>
          <p:nvSpPr>
            <p:cNvPr id="55" name="TextBox 297"/>
            <p:cNvSpPr txBox="1">
              <a:spLocks noChangeArrowheads="1"/>
            </p:cNvSpPr>
            <p:nvPr/>
          </p:nvSpPr>
          <p:spPr bwMode="auto">
            <a:xfrm>
              <a:off x="7448446" y="5259388"/>
              <a:ext cx="441325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60%</a:t>
              </a:r>
            </a:p>
          </p:txBody>
        </p:sp>
        <p:sp>
          <p:nvSpPr>
            <p:cNvPr id="56" name="TextBox 320"/>
            <p:cNvSpPr txBox="1">
              <a:spLocks noChangeArrowheads="1"/>
            </p:cNvSpPr>
            <p:nvPr/>
          </p:nvSpPr>
          <p:spPr bwMode="auto">
            <a:xfrm>
              <a:off x="6843608" y="4498975"/>
              <a:ext cx="44132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40%</a:t>
              </a:r>
            </a:p>
          </p:txBody>
        </p:sp>
        <p:sp>
          <p:nvSpPr>
            <p:cNvPr id="57" name="TextBox 165"/>
            <p:cNvSpPr txBox="1">
              <a:spLocks noChangeArrowheads="1"/>
            </p:cNvSpPr>
            <p:nvPr/>
          </p:nvSpPr>
          <p:spPr bwMode="auto">
            <a:xfrm>
              <a:off x="6842021" y="5522913"/>
              <a:ext cx="441325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45%</a:t>
              </a:r>
            </a:p>
          </p:txBody>
        </p:sp>
        <p:sp>
          <p:nvSpPr>
            <p:cNvPr id="58" name="TextBox 165"/>
            <p:cNvSpPr txBox="1">
              <a:spLocks noChangeArrowheads="1"/>
            </p:cNvSpPr>
            <p:nvPr/>
          </p:nvSpPr>
          <p:spPr bwMode="auto">
            <a:xfrm>
              <a:off x="7473846" y="6116638"/>
              <a:ext cx="441325" cy="246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0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55%</a:t>
              </a:r>
            </a:p>
          </p:txBody>
        </p:sp>
        <p:pic>
          <p:nvPicPr>
            <p:cNvPr id="59" name="Picture 376"/>
            <p:cNvPicPr>
              <a:picLocks/>
            </p:cNvPicPr>
            <p:nvPr/>
          </p:nvPicPr>
          <p:blipFill>
            <a:blip r:embed="rId18">
              <a:grayscl/>
            </a:blip>
            <a:srcRect b="5334"/>
            <a:stretch>
              <a:fillRect/>
            </a:stretch>
          </p:blipFill>
          <p:spPr bwMode="auto">
            <a:xfrm>
              <a:off x="5330721" y="5565775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0" name="Picture 147"/>
            <p:cNvPicPr>
              <a:picLocks/>
            </p:cNvPicPr>
            <p:nvPr/>
          </p:nvPicPr>
          <p:blipFill>
            <a:blip r:embed="rId19">
              <a:grayscl/>
            </a:blip>
            <a:srcRect b="6061"/>
            <a:stretch>
              <a:fillRect/>
            </a:stretch>
          </p:blipFill>
          <p:spPr bwMode="auto">
            <a:xfrm>
              <a:off x="5330721" y="2495550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1" name="TextBox 148"/>
            <p:cNvSpPr txBox="1">
              <a:spLocks noChangeArrowheads="1"/>
            </p:cNvSpPr>
            <p:nvPr/>
          </p:nvSpPr>
          <p:spPr bwMode="auto">
            <a:xfrm rot="16200000">
              <a:off x="4430609" y="2832100"/>
              <a:ext cx="1166812" cy="306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Spleen</a:t>
              </a:r>
            </a:p>
          </p:txBody>
        </p:sp>
        <p:sp>
          <p:nvSpPr>
            <p:cNvPr id="62" name="Rectangle 61"/>
            <p:cNvSpPr/>
            <p:nvPr/>
          </p:nvSpPr>
          <p:spPr bwMode="auto">
            <a:xfrm>
              <a:off x="6894408" y="2497138"/>
              <a:ext cx="917575" cy="920750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018358" y="2495550"/>
              <a:ext cx="912813" cy="922338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sp>
          <p:nvSpPr>
            <p:cNvPr id="64" name="Oval 167"/>
            <p:cNvSpPr/>
            <p:nvPr/>
          </p:nvSpPr>
          <p:spPr bwMode="auto">
            <a:xfrm rot="19911730">
              <a:off x="5738708" y="2762250"/>
              <a:ext cx="341313" cy="227013"/>
            </a:xfrm>
            <a:prstGeom prst="ellips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sp>
          <p:nvSpPr>
            <p:cNvPr id="65" name="Oval 169"/>
            <p:cNvSpPr/>
            <p:nvPr/>
          </p:nvSpPr>
          <p:spPr bwMode="auto">
            <a:xfrm rot="19911730">
              <a:off x="5832371" y="2984500"/>
              <a:ext cx="411162" cy="379413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srgbClr val="8000FF"/>
                </a:solidFill>
              </a:endParaRPr>
            </a:p>
          </p:txBody>
        </p:sp>
        <p:sp>
          <p:nvSpPr>
            <p:cNvPr id="66" name="TextBox 23"/>
            <p:cNvSpPr txBox="1">
              <a:spLocks noChangeArrowheads="1"/>
            </p:cNvSpPr>
            <p:nvPr/>
          </p:nvSpPr>
          <p:spPr bwMode="auto">
            <a:xfrm>
              <a:off x="5327546" y="6516688"/>
              <a:ext cx="1214437" cy="2778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latin typeface="Arial"/>
                  <a:cs typeface="Arial"/>
                </a:rPr>
                <a:t>CD11b</a:t>
              </a:r>
            </a:p>
          </p:txBody>
        </p:sp>
        <p:sp>
          <p:nvSpPr>
            <p:cNvPr id="67" name="TextBox 98"/>
            <p:cNvSpPr txBox="1">
              <a:spLocks noChangeArrowheads="1"/>
            </p:cNvSpPr>
            <p:nvPr/>
          </p:nvSpPr>
          <p:spPr bwMode="auto">
            <a:xfrm rot="16200000">
              <a:off x="4464740" y="3831431"/>
              <a:ext cx="1098550" cy="306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Pancreas</a:t>
              </a: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6900758" y="3530600"/>
              <a:ext cx="911225" cy="900113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8019946" y="3525838"/>
              <a:ext cx="911225" cy="919162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pic>
          <p:nvPicPr>
            <p:cNvPr id="70" name="Picture 159"/>
            <p:cNvPicPr>
              <a:picLocks/>
            </p:cNvPicPr>
            <p:nvPr/>
          </p:nvPicPr>
          <p:blipFill>
            <a:blip r:embed="rId20">
              <a:grayscl/>
            </a:blip>
            <a:srcRect b="4884"/>
            <a:stretch>
              <a:fillRect/>
            </a:stretch>
          </p:blipFill>
          <p:spPr bwMode="auto">
            <a:xfrm>
              <a:off x="5330721" y="3525838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" name="Oval 160"/>
            <p:cNvSpPr/>
            <p:nvPr/>
          </p:nvSpPr>
          <p:spPr>
            <a:xfrm rot="19227774">
              <a:off x="5911746" y="3811588"/>
              <a:ext cx="365125" cy="255587"/>
            </a:xfrm>
            <a:prstGeom prst="ellips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2" name="Oval 161"/>
            <p:cNvSpPr/>
            <p:nvPr/>
          </p:nvSpPr>
          <p:spPr>
            <a:xfrm rot="18839859">
              <a:off x="5937145" y="4116388"/>
              <a:ext cx="377825" cy="247650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3" name="TextBox 211"/>
            <p:cNvSpPr txBox="1">
              <a:spLocks noChangeArrowheads="1"/>
            </p:cNvSpPr>
            <p:nvPr/>
          </p:nvSpPr>
          <p:spPr bwMode="auto">
            <a:xfrm rot="16200000">
              <a:off x="4465533" y="1824038"/>
              <a:ext cx="1096963" cy="306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Liver</a:t>
              </a:r>
            </a:p>
          </p:txBody>
        </p:sp>
        <p:pic>
          <p:nvPicPr>
            <p:cNvPr id="74" name="Picture 233"/>
            <p:cNvPicPr>
              <a:picLocks/>
            </p:cNvPicPr>
            <p:nvPr/>
          </p:nvPicPr>
          <p:blipFill>
            <a:blip r:embed="rId21">
              <a:grayscl/>
            </a:blip>
            <a:srcRect b="4840"/>
            <a:stretch>
              <a:fillRect/>
            </a:stretch>
          </p:blipFill>
          <p:spPr bwMode="auto">
            <a:xfrm>
              <a:off x="5330721" y="1463675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5" name="Oval 234"/>
            <p:cNvSpPr/>
            <p:nvPr/>
          </p:nvSpPr>
          <p:spPr>
            <a:xfrm rot="19911730">
              <a:off x="5791096" y="1778000"/>
              <a:ext cx="285750" cy="207963"/>
            </a:xfrm>
            <a:prstGeom prst="ellips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6" name="Oval 235"/>
            <p:cNvSpPr/>
            <p:nvPr/>
          </p:nvSpPr>
          <p:spPr>
            <a:xfrm rot="366916">
              <a:off x="5881583" y="1997075"/>
              <a:ext cx="342900" cy="330200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6899171" y="1470025"/>
              <a:ext cx="912812" cy="900113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8012008" y="1465263"/>
              <a:ext cx="927100" cy="919162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sp>
          <p:nvSpPr>
            <p:cNvPr id="79" name="TextBox 291"/>
            <p:cNvSpPr txBox="1">
              <a:spLocks noChangeArrowheads="1"/>
            </p:cNvSpPr>
            <p:nvPr/>
          </p:nvSpPr>
          <p:spPr bwMode="auto">
            <a:xfrm rot="16200000">
              <a:off x="4465534" y="4949825"/>
              <a:ext cx="1096962" cy="306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Lung</a:t>
              </a: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6897583" y="4551363"/>
              <a:ext cx="914400" cy="920750"/>
            </a:xfrm>
            <a:prstGeom prst="rect">
              <a:avLst/>
            </a:prstGeom>
            <a:noFill/>
            <a:ln w="127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8019946" y="4551363"/>
              <a:ext cx="911225" cy="920750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sp>
          <p:nvSpPr>
            <p:cNvPr id="82" name="TextBox 173"/>
            <p:cNvSpPr txBox="1">
              <a:spLocks noChangeArrowheads="1"/>
            </p:cNvSpPr>
            <p:nvPr/>
          </p:nvSpPr>
          <p:spPr bwMode="auto">
            <a:xfrm rot="16200000">
              <a:off x="4549671" y="5840413"/>
              <a:ext cx="928687" cy="306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Kidney</a:t>
              </a:r>
            </a:p>
          </p:txBody>
        </p:sp>
        <p:sp>
          <p:nvSpPr>
            <p:cNvPr id="83" name="Oval 171"/>
            <p:cNvSpPr/>
            <p:nvPr/>
          </p:nvSpPr>
          <p:spPr>
            <a:xfrm rot="19911730">
              <a:off x="5818083" y="5876925"/>
              <a:ext cx="285750" cy="236538"/>
            </a:xfrm>
            <a:prstGeom prst="ellips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4" name="Oval 172"/>
            <p:cNvSpPr/>
            <p:nvPr/>
          </p:nvSpPr>
          <p:spPr>
            <a:xfrm rot="19911730">
              <a:off x="5951433" y="6129338"/>
              <a:ext cx="280988" cy="255587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8018358" y="5572125"/>
              <a:ext cx="915988" cy="901700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cxnSp>
          <p:nvCxnSpPr>
            <p:cNvPr id="86" name="Connecteur droit 113"/>
            <p:cNvCxnSpPr>
              <a:cxnSpLocks noChangeShapeType="1"/>
            </p:cNvCxnSpPr>
            <p:nvPr/>
          </p:nvCxnSpPr>
          <p:spPr bwMode="auto">
            <a:xfrm flipV="1">
              <a:off x="5267221" y="446088"/>
              <a:ext cx="20637" cy="606266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sp>
          <p:nvSpPr>
            <p:cNvPr id="87" name="TextBox 23"/>
            <p:cNvSpPr txBox="1">
              <a:spLocks noChangeArrowheads="1"/>
            </p:cNvSpPr>
            <p:nvPr/>
          </p:nvSpPr>
          <p:spPr bwMode="auto">
            <a:xfrm rot="16200000">
              <a:off x="4893364" y="2324895"/>
              <a:ext cx="739775" cy="2778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latin typeface="Arial"/>
                  <a:cs typeface="Arial"/>
                </a:rPr>
                <a:t>F4/80</a:t>
              </a:r>
            </a:p>
          </p:txBody>
        </p:sp>
        <p:cxnSp>
          <p:nvCxnSpPr>
            <p:cNvPr id="88" name="Connecteur droit 113"/>
            <p:cNvCxnSpPr>
              <a:cxnSpLocks noChangeShapeType="1"/>
            </p:cNvCxnSpPr>
            <p:nvPr/>
          </p:nvCxnSpPr>
          <p:spPr bwMode="auto">
            <a:xfrm flipH="1" flipV="1">
              <a:off x="6672158" y="439738"/>
              <a:ext cx="7938" cy="60928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89" name="TextBox 23"/>
            <p:cNvSpPr txBox="1">
              <a:spLocks noChangeArrowheads="1"/>
            </p:cNvSpPr>
            <p:nvPr/>
          </p:nvSpPr>
          <p:spPr bwMode="auto">
            <a:xfrm rot="16200000">
              <a:off x="5966515" y="2301081"/>
              <a:ext cx="1379538" cy="2762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1200" kern="0" dirty="0">
                  <a:solidFill>
                    <a:srgbClr val="000000"/>
                  </a:solidFill>
                  <a:latin typeface="Arial"/>
                  <a:cs typeface="Arial"/>
                </a:rPr>
                <a:t>CD45.1 (Donor)</a:t>
              </a:r>
            </a:p>
          </p:txBody>
        </p:sp>
        <p:sp>
          <p:nvSpPr>
            <p:cNvPr id="90" name="TextBox 80"/>
            <p:cNvSpPr txBox="1">
              <a:spLocks noChangeArrowheads="1"/>
            </p:cNvSpPr>
            <p:nvPr/>
          </p:nvSpPr>
          <p:spPr bwMode="auto">
            <a:xfrm rot="16200000">
              <a:off x="4460771" y="749300"/>
              <a:ext cx="1104900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prstClr val="black"/>
                  </a:solidFill>
                  <a:latin typeface="Arial" pitchFamily="-107" charset="0"/>
                  <a:ea typeface="Arial" pitchFamily="-107" charset="0"/>
                  <a:cs typeface="Arial" pitchFamily="-107" charset="0"/>
                </a:rPr>
                <a:t>Epidermis</a:t>
              </a:r>
            </a:p>
          </p:txBody>
        </p:sp>
        <p:pic>
          <p:nvPicPr>
            <p:cNvPr id="91" name="Picture 81"/>
            <p:cNvPicPr>
              <a:picLocks/>
            </p:cNvPicPr>
            <p:nvPr/>
          </p:nvPicPr>
          <p:blipFill>
            <a:blip r:embed="rId22">
              <a:grayscl/>
            </a:blip>
            <a:srcRect b="5312"/>
            <a:stretch>
              <a:fillRect/>
            </a:stretch>
          </p:blipFill>
          <p:spPr bwMode="auto">
            <a:xfrm>
              <a:off x="5330721" y="436563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2" name="Rectangle 91"/>
            <p:cNvSpPr/>
            <p:nvPr/>
          </p:nvSpPr>
          <p:spPr bwMode="auto">
            <a:xfrm>
              <a:off x="6902346" y="438150"/>
              <a:ext cx="909637" cy="915988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grpSp>
          <p:nvGrpSpPr>
            <p:cNvPr id="8" name="Grouper 253"/>
            <p:cNvGrpSpPr>
              <a:grpSpLocks/>
            </p:cNvGrpSpPr>
            <p:nvPr/>
          </p:nvGrpSpPr>
          <p:grpSpPr bwMode="auto">
            <a:xfrm>
              <a:off x="5330721" y="4551363"/>
              <a:ext cx="1079500" cy="1008062"/>
              <a:chOff x="5169045" y="7504621"/>
              <a:chExt cx="1181100" cy="989167"/>
            </a:xfrm>
          </p:grpSpPr>
          <p:pic>
            <p:nvPicPr>
              <p:cNvPr id="94" name="Picture 377"/>
              <p:cNvPicPr>
                <a:picLocks noChangeAspect="1"/>
              </p:cNvPicPr>
              <p:nvPr/>
            </p:nvPicPr>
            <p:blipFill>
              <a:blip r:embed="rId23">
                <a:grayscl/>
              </a:blip>
              <a:srcRect t="2" b="5016"/>
              <a:stretch>
                <a:fillRect/>
              </a:stretch>
            </p:blipFill>
            <p:spPr bwMode="auto">
              <a:xfrm>
                <a:off x="5169045" y="7504621"/>
                <a:ext cx="1181100" cy="9891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" name="Oval 295"/>
              <p:cNvSpPr/>
              <p:nvPr/>
            </p:nvSpPr>
            <p:spPr>
              <a:xfrm rot="18927384">
                <a:off x="5811702" y="7915865"/>
                <a:ext cx="316118" cy="207179"/>
              </a:xfrm>
              <a:prstGeom prst="ellipse">
                <a:avLst/>
              </a:prstGeom>
              <a:noFill/>
              <a:ln w="28575" cap="flat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75203" tIns="37602" rIns="75203" bIns="37602" anchor="ctr"/>
              <a:lstStyle/>
              <a:p>
                <a:pPr algn="ctr" defTabSz="778236">
                  <a:defRPr/>
                </a:pPr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Oval 296"/>
              <p:cNvSpPr/>
              <p:nvPr/>
            </p:nvSpPr>
            <p:spPr>
              <a:xfrm rot="21354012">
                <a:off x="5860336" y="8158874"/>
                <a:ext cx="319592" cy="235219"/>
              </a:xfrm>
              <a:prstGeom prst="ellips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75203" tIns="37602" rIns="75203" bIns="37602" anchor="ctr"/>
              <a:lstStyle/>
              <a:p>
                <a:pPr algn="ctr" defTabSz="778236">
                  <a:defRPr/>
                </a:pPr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7" name="Oval 234"/>
            <p:cNvSpPr/>
            <p:nvPr/>
          </p:nvSpPr>
          <p:spPr>
            <a:xfrm rot="19025759">
              <a:off x="5862533" y="749300"/>
              <a:ext cx="285750" cy="207963"/>
            </a:xfrm>
            <a:prstGeom prst="ellips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>
                <a:solidFill>
                  <a:prstClr val="white"/>
                </a:solidFill>
              </a:endParaRPr>
            </a:p>
          </p:txBody>
        </p:sp>
        <p:cxnSp>
          <p:nvCxnSpPr>
            <p:cNvPr id="98" name="Connecteur droit 113"/>
            <p:cNvCxnSpPr>
              <a:cxnSpLocks noChangeShapeType="1"/>
            </p:cNvCxnSpPr>
            <p:nvPr/>
          </p:nvCxnSpPr>
          <p:spPr bwMode="auto">
            <a:xfrm>
              <a:off x="6897583" y="6670675"/>
              <a:ext cx="20415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99" name="TextBox 22"/>
            <p:cNvSpPr txBox="1">
              <a:spLocks noChangeArrowheads="1"/>
            </p:cNvSpPr>
            <p:nvPr/>
          </p:nvSpPr>
          <p:spPr bwMode="auto">
            <a:xfrm>
              <a:off x="7234133" y="6516688"/>
              <a:ext cx="1246188" cy="2778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1200" kern="0" dirty="0">
                  <a:solidFill>
                    <a:srgbClr val="000000"/>
                  </a:solidFill>
                  <a:latin typeface="Arial"/>
                  <a:cs typeface="Arial"/>
                </a:rPr>
                <a:t>CD45.2 (Host)</a:t>
              </a:r>
            </a:p>
          </p:txBody>
        </p:sp>
        <p:sp>
          <p:nvSpPr>
            <p:cNvPr id="100" name="TextBox 1"/>
            <p:cNvSpPr txBox="1">
              <a:spLocks noChangeArrowheads="1"/>
            </p:cNvSpPr>
            <p:nvPr/>
          </p:nvSpPr>
          <p:spPr bwMode="auto">
            <a:xfrm>
              <a:off x="8437458" y="5065713"/>
              <a:ext cx="184731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1" name="TextBox 3"/>
            <p:cNvSpPr txBox="1">
              <a:spLocks noChangeArrowheads="1"/>
            </p:cNvSpPr>
            <p:nvPr/>
          </p:nvSpPr>
          <p:spPr bwMode="auto">
            <a:xfrm>
              <a:off x="8488258" y="4922838"/>
              <a:ext cx="184731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900758" y="5572125"/>
              <a:ext cx="911225" cy="917575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40080">
                <a:defRPr/>
              </a:pPr>
              <a:endParaRPr lang="en-GB" b="1">
                <a:solidFill>
                  <a:prstClr val="white"/>
                </a:solidFill>
              </a:endParaRPr>
            </a:p>
          </p:txBody>
        </p:sp>
        <p:cxnSp>
          <p:nvCxnSpPr>
            <p:cNvPr id="103" name="Straight Connector 252"/>
            <p:cNvCxnSpPr/>
            <p:nvPr/>
          </p:nvCxnSpPr>
          <p:spPr>
            <a:xfrm flipV="1">
              <a:off x="6897583" y="446088"/>
              <a:ext cx="906463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253"/>
            <p:cNvCxnSpPr/>
            <p:nvPr/>
          </p:nvCxnSpPr>
          <p:spPr>
            <a:xfrm flipV="1">
              <a:off x="6899171" y="1471613"/>
              <a:ext cx="906462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254"/>
            <p:cNvCxnSpPr/>
            <p:nvPr/>
          </p:nvCxnSpPr>
          <p:spPr>
            <a:xfrm flipV="1">
              <a:off x="8024708" y="1471613"/>
              <a:ext cx="906463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255"/>
            <p:cNvCxnSpPr/>
            <p:nvPr/>
          </p:nvCxnSpPr>
          <p:spPr>
            <a:xfrm flipV="1">
              <a:off x="8024708" y="2495550"/>
              <a:ext cx="906463" cy="915988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256"/>
            <p:cNvCxnSpPr/>
            <p:nvPr/>
          </p:nvCxnSpPr>
          <p:spPr>
            <a:xfrm flipV="1">
              <a:off x="6894408" y="2506663"/>
              <a:ext cx="906463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257"/>
            <p:cNvCxnSpPr/>
            <p:nvPr/>
          </p:nvCxnSpPr>
          <p:spPr>
            <a:xfrm flipV="1">
              <a:off x="6899171" y="3535363"/>
              <a:ext cx="906462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260"/>
            <p:cNvCxnSpPr/>
            <p:nvPr/>
          </p:nvCxnSpPr>
          <p:spPr>
            <a:xfrm flipV="1">
              <a:off x="8024708" y="3529013"/>
              <a:ext cx="906463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262"/>
            <p:cNvCxnSpPr/>
            <p:nvPr/>
          </p:nvCxnSpPr>
          <p:spPr>
            <a:xfrm flipV="1">
              <a:off x="6911871" y="4551363"/>
              <a:ext cx="906462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263"/>
            <p:cNvCxnSpPr/>
            <p:nvPr/>
          </p:nvCxnSpPr>
          <p:spPr>
            <a:xfrm flipV="1">
              <a:off x="8024708" y="4551363"/>
              <a:ext cx="906463" cy="909637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264"/>
            <p:cNvCxnSpPr/>
            <p:nvPr/>
          </p:nvCxnSpPr>
          <p:spPr>
            <a:xfrm flipV="1">
              <a:off x="6899171" y="5584825"/>
              <a:ext cx="906462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266"/>
            <p:cNvCxnSpPr/>
            <p:nvPr/>
          </p:nvCxnSpPr>
          <p:spPr>
            <a:xfrm flipV="1">
              <a:off x="8015183" y="5572125"/>
              <a:ext cx="923925" cy="904875"/>
            </a:xfrm>
            <a:prstGeom prst="line">
              <a:avLst/>
            </a:prstGeom>
            <a:ln w="3175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ZoneTexte 115"/>
          <p:cNvSpPr txBox="1"/>
          <p:nvPr/>
        </p:nvSpPr>
        <p:spPr>
          <a:xfrm>
            <a:off x="687992" y="985839"/>
            <a:ext cx="4071622" cy="6463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pPr defTabSz="457200"/>
            <a:r>
              <a:rPr lang="fr-FR" dirty="0" err="1">
                <a:solidFill>
                  <a:prstClr val="black"/>
                </a:solidFill>
              </a:rPr>
              <a:t>Conditional</a:t>
            </a:r>
            <a:r>
              <a:rPr lang="fr-FR" dirty="0">
                <a:solidFill>
                  <a:prstClr val="black"/>
                </a:solidFill>
              </a:rPr>
              <a:t> </a:t>
            </a:r>
            <a:r>
              <a:rPr lang="fr-FR" dirty="0" err="1">
                <a:solidFill>
                  <a:prstClr val="black"/>
                </a:solidFill>
              </a:rPr>
              <a:t>deletion</a:t>
            </a:r>
            <a:r>
              <a:rPr lang="fr-FR" dirty="0">
                <a:solidFill>
                  <a:prstClr val="black"/>
                </a:solidFill>
              </a:rPr>
              <a:t> of </a:t>
            </a:r>
            <a:r>
              <a:rPr lang="fr-FR" dirty="0" err="1">
                <a:solidFill>
                  <a:prstClr val="black"/>
                </a:solidFill>
              </a:rPr>
              <a:t>Myb</a:t>
            </a:r>
            <a:r>
              <a:rPr lang="fr-FR" dirty="0">
                <a:solidFill>
                  <a:prstClr val="black"/>
                </a:solidFill>
              </a:rPr>
              <a:t> in </a:t>
            </a:r>
            <a:r>
              <a:rPr lang="fr-FR" dirty="0" err="1">
                <a:solidFill>
                  <a:prstClr val="black"/>
                </a:solidFill>
              </a:rPr>
              <a:t>adult</a:t>
            </a:r>
            <a:r>
              <a:rPr lang="fr-FR" dirty="0">
                <a:solidFill>
                  <a:prstClr val="black"/>
                </a:solidFill>
              </a:rPr>
              <a:t> </a:t>
            </a:r>
            <a:r>
              <a:rPr lang="fr-FR" dirty="0" err="1">
                <a:solidFill>
                  <a:prstClr val="black"/>
                </a:solidFill>
              </a:rPr>
              <a:t>mice</a:t>
            </a:r>
            <a:endParaRPr lang="fr-FR" dirty="0">
              <a:solidFill>
                <a:prstClr val="black"/>
              </a:solidFill>
            </a:endParaRPr>
          </a:p>
          <a:p>
            <a:pPr defTabSz="457200"/>
            <a:r>
              <a:rPr lang="fr-FR" dirty="0" err="1">
                <a:solidFill>
                  <a:prstClr val="black"/>
                </a:solidFill>
              </a:rPr>
              <a:t>induces</a:t>
            </a:r>
            <a:r>
              <a:rPr lang="fr-FR" dirty="0">
                <a:solidFill>
                  <a:prstClr val="black"/>
                </a:solidFill>
              </a:rPr>
              <a:t> </a:t>
            </a:r>
            <a:r>
              <a:rPr lang="fr-FR" dirty="0" err="1">
                <a:solidFill>
                  <a:prstClr val="black"/>
                </a:solidFill>
              </a:rPr>
              <a:t>loss</a:t>
            </a:r>
            <a:r>
              <a:rPr lang="fr-FR" dirty="0">
                <a:solidFill>
                  <a:prstClr val="black"/>
                </a:solidFill>
              </a:rPr>
              <a:t> of </a:t>
            </a:r>
            <a:r>
              <a:rPr lang="fr-FR" dirty="0" err="1">
                <a:solidFill>
                  <a:prstClr val="black"/>
                </a:solidFill>
              </a:rPr>
              <a:t>HSCs</a:t>
            </a:r>
            <a:endParaRPr lang="fr-FR" dirty="0">
              <a:solidFill>
                <a:prstClr val="black"/>
              </a:solidFill>
            </a:endParaRPr>
          </a:p>
        </p:txBody>
      </p:sp>
      <p:sp>
        <p:nvSpPr>
          <p:cNvPr id="115" name="ZoneTexte 114"/>
          <p:cNvSpPr txBox="1"/>
          <p:nvPr/>
        </p:nvSpPr>
        <p:spPr>
          <a:xfrm>
            <a:off x="627668" y="723930"/>
            <a:ext cx="4338033" cy="120032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defTabSz="457200"/>
            <a:r>
              <a:rPr lang="fr-FR" dirty="0">
                <a:solidFill>
                  <a:prstClr val="black"/>
                </a:solidFill>
              </a:rPr>
              <a:t>Host F4/80</a:t>
            </a:r>
            <a:r>
              <a:rPr lang="fr-FR" baseline="30000" dirty="0">
                <a:solidFill>
                  <a:prstClr val="black"/>
                </a:solidFill>
              </a:rPr>
              <a:t>bright </a:t>
            </a:r>
            <a:r>
              <a:rPr lang="fr-FR" dirty="0">
                <a:solidFill>
                  <a:prstClr val="black"/>
                </a:solidFill>
              </a:rPr>
              <a:t>macrophages </a:t>
            </a:r>
            <a:r>
              <a:rPr lang="fr-FR" dirty="0" err="1">
                <a:solidFill>
                  <a:prstClr val="black"/>
                </a:solidFill>
              </a:rPr>
              <a:t>persist</a:t>
            </a:r>
            <a:r>
              <a:rPr lang="fr-FR" dirty="0">
                <a:solidFill>
                  <a:prstClr val="black"/>
                </a:solidFill>
              </a:rPr>
              <a:t> in </a:t>
            </a:r>
            <a:r>
              <a:rPr lang="fr-FR" dirty="0" err="1">
                <a:solidFill>
                  <a:prstClr val="black"/>
                </a:solidFill>
              </a:rPr>
              <a:t>adult</a:t>
            </a:r>
            <a:r>
              <a:rPr lang="fr-FR" dirty="0">
                <a:solidFill>
                  <a:prstClr val="black"/>
                </a:solidFill>
              </a:rPr>
              <a:t> tissues in the absence of MYB and </a:t>
            </a:r>
            <a:r>
              <a:rPr lang="fr-FR" dirty="0" err="1">
                <a:solidFill>
                  <a:prstClr val="black"/>
                </a:solidFill>
              </a:rPr>
              <a:t>independently</a:t>
            </a:r>
            <a:r>
              <a:rPr lang="fr-FR" dirty="0">
                <a:solidFill>
                  <a:prstClr val="black"/>
                </a:solidFill>
              </a:rPr>
              <a:t> of </a:t>
            </a:r>
            <a:r>
              <a:rPr lang="fr-FR" dirty="0" err="1">
                <a:solidFill>
                  <a:prstClr val="black"/>
                </a:solidFill>
              </a:rPr>
              <a:t>HSCs</a:t>
            </a:r>
            <a:r>
              <a:rPr lang="fr-FR" dirty="0">
                <a:solidFill>
                  <a:prstClr val="black"/>
                </a:solidFill>
              </a:rPr>
              <a:t>, </a:t>
            </a:r>
          </a:p>
          <a:p>
            <a:pPr defTabSz="457200"/>
            <a:r>
              <a:rPr lang="fr-FR" b="1" dirty="0" err="1">
                <a:solidFill>
                  <a:prstClr val="black"/>
                </a:solidFill>
              </a:rPr>
              <a:t>even</a:t>
            </a:r>
            <a:r>
              <a:rPr lang="fr-FR" dirty="0">
                <a:solidFill>
                  <a:prstClr val="black"/>
                </a:solidFill>
              </a:rPr>
              <a:t> in the </a:t>
            </a:r>
            <a:r>
              <a:rPr lang="fr-FR" dirty="0" err="1">
                <a:solidFill>
                  <a:prstClr val="black"/>
                </a:solidFill>
              </a:rPr>
              <a:t>presence</a:t>
            </a:r>
            <a:r>
              <a:rPr lang="fr-FR" dirty="0">
                <a:solidFill>
                  <a:prstClr val="black"/>
                </a:solidFill>
              </a:rPr>
              <a:t> of </a:t>
            </a:r>
            <a:r>
              <a:rPr lang="fr-FR" dirty="0" err="1">
                <a:solidFill>
                  <a:prstClr val="black"/>
                </a:solidFill>
              </a:rPr>
              <a:t>wt</a:t>
            </a:r>
            <a:r>
              <a:rPr lang="fr-FR" dirty="0">
                <a:solidFill>
                  <a:prstClr val="black"/>
                </a:solidFill>
              </a:rPr>
              <a:t> </a:t>
            </a:r>
            <a:r>
              <a:rPr lang="fr-FR" dirty="0" err="1">
                <a:solidFill>
                  <a:prstClr val="black"/>
                </a:solidFill>
              </a:rPr>
              <a:t>donor</a:t>
            </a:r>
            <a:r>
              <a:rPr lang="fr-FR" dirty="0">
                <a:solidFill>
                  <a:prstClr val="black"/>
                </a:solidFill>
              </a:rPr>
              <a:t> </a:t>
            </a:r>
            <a:r>
              <a:rPr lang="fr-FR" dirty="0" err="1">
                <a:solidFill>
                  <a:prstClr val="black"/>
                </a:solidFill>
              </a:rPr>
              <a:t>HSCs</a:t>
            </a:r>
            <a:endParaRPr lang="fr-FR" dirty="0">
              <a:solidFill>
                <a:prstClr val="black"/>
              </a:solidFill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51268" y="6319942"/>
            <a:ext cx="4108347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r" defTabSz="457200"/>
            <a:r>
              <a:rPr lang="en-US" sz="1400" dirty="0">
                <a:solidFill>
                  <a:prstClr val="black"/>
                </a:solidFill>
              </a:rPr>
              <a:t>Schulz*, Gomez </a:t>
            </a:r>
            <a:r>
              <a:rPr lang="en-US" sz="1400" dirty="0" err="1">
                <a:solidFill>
                  <a:prstClr val="black"/>
                </a:solidFill>
              </a:rPr>
              <a:t>Perdiguero</a:t>
            </a:r>
            <a:r>
              <a:rPr lang="en-US" sz="1400" dirty="0">
                <a:solidFill>
                  <a:prstClr val="black"/>
                </a:solidFill>
              </a:rPr>
              <a:t>*,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Science</a:t>
            </a:r>
            <a:r>
              <a:rPr lang="en-US" sz="1400" dirty="0">
                <a:solidFill>
                  <a:prstClr val="black"/>
                </a:solidFill>
              </a:rPr>
              <a:t>, 2012</a:t>
            </a:r>
          </a:p>
        </p:txBody>
      </p:sp>
      <p:sp>
        <p:nvSpPr>
          <p:cNvPr id="118" name="ZoneTexte 3"/>
          <p:cNvSpPr txBox="1"/>
          <p:nvPr/>
        </p:nvSpPr>
        <p:spPr>
          <a:xfrm>
            <a:off x="0" y="4710"/>
            <a:ext cx="990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fr-FR" sz="2400" b="1" dirty="0">
                <a:solidFill>
                  <a:prstClr val="black"/>
                </a:solidFill>
                <a:cs typeface="Arial"/>
              </a:rPr>
              <a:t>D</a:t>
            </a:r>
            <a:r>
              <a:rPr lang="en-US" sz="2400" b="1" dirty="0" err="1">
                <a:solidFill>
                  <a:prstClr val="black"/>
                </a:solidFill>
                <a:cs typeface="Arial"/>
              </a:rPr>
              <a:t>élétion</a:t>
            </a:r>
            <a:r>
              <a:rPr lang="en-US" sz="2400" b="1" dirty="0">
                <a:solidFill>
                  <a:prstClr val="black"/>
                </a:solidFill>
                <a:cs typeface="Arial"/>
              </a:rPr>
              <a:t> </a:t>
            </a:r>
            <a:r>
              <a:rPr lang="fr-FR" sz="2400" b="1" dirty="0">
                <a:solidFill>
                  <a:prstClr val="black"/>
                </a:solidFill>
                <a:cs typeface="Arial"/>
              </a:rPr>
              <a:t>conditionnelle de </a:t>
            </a:r>
            <a:r>
              <a:rPr lang="fr-FR" sz="2400" b="1" i="1" dirty="0" err="1">
                <a:solidFill>
                  <a:prstClr val="black"/>
                </a:solidFill>
                <a:cs typeface="Arial"/>
              </a:rPr>
              <a:t>Myb</a:t>
            </a:r>
            <a:r>
              <a:rPr lang="fr-FR" sz="2400" b="1" dirty="0">
                <a:solidFill>
                  <a:prstClr val="black"/>
                </a:solidFill>
                <a:cs typeface="Arial"/>
              </a:rPr>
              <a:t> dans les souris adultes </a:t>
            </a:r>
            <a:r>
              <a:rPr lang="en-GB" sz="2400" b="1" i="1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MxCre</a:t>
            </a:r>
            <a:r>
              <a:rPr lang="en-GB" sz="2400" b="1" i="1" dirty="0">
                <a:solidFill>
                  <a:prstClr val="black"/>
                </a:solidFill>
                <a:ea typeface="Arial" pitchFamily="-107" charset="0"/>
                <a:cs typeface="Arial"/>
              </a:rPr>
              <a:t>; </a:t>
            </a:r>
            <a:r>
              <a:rPr lang="en-GB" sz="2400" b="1" i="1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Myb</a:t>
            </a:r>
            <a:r>
              <a:rPr lang="en-GB" sz="2400" b="1" i="1" baseline="30000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flox</a:t>
            </a:r>
            <a:r>
              <a:rPr lang="en-GB" sz="2400" b="1" i="1" baseline="30000" dirty="0">
                <a:solidFill>
                  <a:prstClr val="black"/>
                </a:solidFill>
                <a:ea typeface="Arial" pitchFamily="-107" charset="0"/>
                <a:cs typeface="Arial"/>
              </a:rPr>
              <a:t>/</a:t>
            </a:r>
            <a:r>
              <a:rPr lang="en-GB" sz="2400" b="1" i="1" baseline="30000" dirty="0" err="1">
                <a:solidFill>
                  <a:prstClr val="black"/>
                </a:solidFill>
                <a:ea typeface="Arial" pitchFamily="-107" charset="0"/>
                <a:cs typeface="Arial"/>
              </a:rPr>
              <a:t>flox</a:t>
            </a:r>
            <a:endParaRPr lang="fr-FR" sz="2400" b="1" dirty="0">
              <a:solidFill>
                <a:prstClr val="black"/>
              </a:solidFill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4695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343071" y="841198"/>
            <a:ext cx="27618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sz="2000" b="1" dirty="0">
                <a:solidFill>
                  <a:srgbClr val="0000FF"/>
                </a:solidFill>
              </a:rPr>
              <a:t>Non irradiation Chimera</a:t>
            </a:r>
          </a:p>
        </p:txBody>
      </p:sp>
      <p:sp>
        <p:nvSpPr>
          <p:cNvPr id="64" name="Pfeil nach rechts 149"/>
          <p:cNvSpPr/>
          <p:nvPr/>
        </p:nvSpPr>
        <p:spPr>
          <a:xfrm>
            <a:off x="5706477" y="2361066"/>
            <a:ext cx="498475" cy="144463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 defTabSz="457200">
              <a:defRPr/>
            </a:pPr>
            <a:endParaRPr lang="de-DE" sz="2400">
              <a:solidFill>
                <a:prstClr val="white"/>
              </a:solidFill>
            </a:endParaRPr>
          </a:p>
        </p:txBody>
      </p:sp>
      <p:sp>
        <p:nvSpPr>
          <p:cNvPr id="68" name="Rechteck 12"/>
          <p:cNvSpPr>
            <a:spLocks noChangeArrowheads="1"/>
          </p:cNvSpPr>
          <p:nvPr/>
        </p:nvSpPr>
        <p:spPr bwMode="auto">
          <a:xfrm>
            <a:off x="3868404" y="2465840"/>
            <a:ext cx="1908980" cy="369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i="1" dirty="0">
                <a:solidFill>
                  <a:prstClr val="black"/>
                </a:solidFill>
                <a:cs typeface="Arial" charset="0"/>
              </a:rPr>
              <a:t>Rag2</a:t>
            </a:r>
            <a:r>
              <a:rPr lang="en-US" i="1" baseline="30000" dirty="0">
                <a:solidFill>
                  <a:prstClr val="black"/>
                </a:solidFill>
                <a:cs typeface="Arial" charset="0"/>
              </a:rPr>
              <a:t>-/-</a:t>
            </a:r>
            <a:r>
              <a:rPr lang="en-US" i="1" dirty="0" err="1">
                <a:solidFill>
                  <a:prstClr val="black"/>
                </a:solidFill>
                <a:cs typeface="Arial" charset="0"/>
              </a:rPr>
              <a:t>γ</a:t>
            </a:r>
            <a:r>
              <a:rPr lang="en-US" i="1" baseline="-25000" dirty="0" err="1">
                <a:solidFill>
                  <a:prstClr val="black"/>
                </a:solidFill>
                <a:cs typeface="Arial" charset="0"/>
              </a:rPr>
              <a:t>c</a:t>
            </a:r>
            <a:r>
              <a:rPr lang="en-US" i="1" baseline="30000" dirty="0">
                <a:solidFill>
                  <a:prstClr val="black"/>
                </a:solidFill>
                <a:cs typeface="Arial" charset="0"/>
              </a:rPr>
              <a:t>-/-</a:t>
            </a:r>
            <a:r>
              <a:rPr lang="en-US" i="1" dirty="0" err="1">
                <a:solidFill>
                  <a:prstClr val="black"/>
                </a:solidFill>
                <a:cs typeface="Arial" charset="0"/>
              </a:rPr>
              <a:t>Kit</a:t>
            </a:r>
            <a:r>
              <a:rPr lang="en-US" i="1" baseline="30000" dirty="0" err="1">
                <a:solidFill>
                  <a:prstClr val="black"/>
                </a:solidFill>
                <a:cs typeface="Arial" charset="0"/>
              </a:rPr>
              <a:t>W</a:t>
            </a:r>
            <a:r>
              <a:rPr lang="en-US" i="1" baseline="30000" dirty="0">
                <a:solidFill>
                  <a:prstClr val="black"/>
                </a:solidFill>
                <a:cs typeface="Arial" charset="0"/>
              </a:rPr>
              <a:t>/</a:t>
            </a:r>
            <a:r>
              <a:rPr lang="en-US" i="1" baseline="30000" dirty="0" err="1">
                <a:solidFill>
                  <a:prstClr val="black"/>
                </a:solidFill>
                <a:cs typeface="Arial" charset="0"/>
              </a:rPr>
              <a:t>Wv</a:t>
            </a:r>
            <a:endParaRPr lang="de-DE" i="1" baseline="3000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69" name="Rechteck 12"/>
          <p:cNvSpPr>
            <a:spLocks noChangeArrowheads="1"/>
          </p:cNvSpPr>
          <p:nvPr/>
        </p:nvSpPr>
        <p:spPr bwMode="auto">
          <a:xfrm>
            <a:off x="1919112" y="2462665"/>
            <a:ext cx="1626843" cy="369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i="1" dirty="0">
                <a:solidFill>
                  <a:prstClr val="black"/>
                </a:solidFill>
                <a:cs typeface="Arial" charset="0"/>
              </a:rPr>
              <a:t>panRosa26</a:t>
            </a:r>
            <a:r>
              <a:rPr lang="en-US" i="1" baseline="30000" dirty="0">
                <a:solidFill>
                  <a:prstClr val="black"/>
                </a:solidFill>
                <a:cs typeface="Arial" charset="0"/>
              </a:rPr>
              <a:t>YFP</a:t>
            </a:r>
            <a:endParaRPr lang="de-DE" i="1" baseline="3000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70" name="Rechteck 12"/>
          <p:cNvSpPr>
            <a:spLocks noChangeArrowheads="1"/>
          </p:cNvSpPr>
          <p:nvPr/>
        </p:nvSpPr>
        <p:spPr bwMode="auto">
          <a:xfrm>
            <a:off x="5462755" y="1991743"/>
            <a:ext cx="943753" cy="369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/>
          <a:p>
            <a:pPr defTabSz="457200"/>
            <a:r>
              <a:rPr lang="en-US" dirty="0">
                <a:solidFill>
                  <a:prstClr val="black"/>
                </a:solidFill>
                <a:cs typeface="Arial" charset="0"/>
              </a:rPr>
              <a:t>8 weeks</a:t>
            </a:r>
            <a:endParaRPr lang="de-DE" baseline="30000" dirty="0">
              <a:solidFill>
                <a:prstClr val="black"/>
              </a:solidFill>
              <a:cs typeface="Arial" charset="0"/>
            </a:endParaRPr>
          </a:p>
        </p:txBody>
      </p:sp>
      <p:pic>
        <p:nvPicPr>
          <p:cNvPr id="72" name="Bild 26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071" y="1506722"/>
            <a:ext cx="356000" cy="395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72" descr="mouse injecte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8334" y="1506722"/>
            <a:ext cx="1404420" cy="996684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19112" y="1761127"/>
            <a:ext cx="1515825" cy="742279"/>
          </a:xfrm>
          <a:prstGeom prst="rect">
            <a:avLst/>
          </a:prstGeom>
        </p:spPr>
      </p:pic>
      <p:sp>
        <p:nvSpPr>
          <p:cNvPr id="43" name="Textfeld 150"/>
          <p:cNvSpPr txBox="1">
            <a:spLocks noChangeArrowheads="1"/>
          </p:cNvSpPr>
          <p:nvPr/>
        </p:nvSpPr>
        <p:spPr bwMode="auto">
          <a:xfrm>
            <a:off x="6424741" y="2229294"/>
            <a:ext cx="2414421" cy="369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de-DE" sz="1800" dirty="0">
                <a:solidFill>
                  <a:prstClr val="black"/>
                </a:solidFill>
                <a:latin typeface="Calibri"/>
                <a:cs typeface="Arial" charset="0"/>
              </a:rPr>
              <a:t>YFP (</a:t>
            </a:r>
            <a:r>
              <a:rPr lang="de-DE" sz="1800" dirty="0" err="1">
                <a:solidFill>
                  <a:prstClr val="black"/>
                </a:solidFill>
                <a:latin typeface="Calibri"/>
                <a:cs typeface="Arial" charset="0"/>
              </a:rPr>
              <a:t>Donor</a:t>
            </a:r>
            <a:r>
              <a:rPr lang="de-DE" sz="1800" dirty="0">
                <a:solidFill>
                  <a:prstClr val="black"/>
                </a:solidFill>
                <a:latin typeface="Calibri"/>
                <a:cs typeface="Arial" charset="0"/>
              </a:rPr>
              <a:t>) </a:t>
            </a:r>
            <a:r>
              <a:rPr lang="de-DE" sz="1800" dirty="0" err="1">
                <a:solidFill>
                  <a:prstClr val="black"/>
                </a:solidFill>
                <a:latin typeface="Calibri"/>
                <a:cs typeface="Arial" charset="0"/>
              </a:rPr>
              <a:t>Chimerism</a:t>
            </a:r>
            <a:r>
              <a:rPr lang="de-DE" sz="1800" dirty="0">
                <a:solidFill>
                  <a:prstClr val="black"/>
                </a:solidFill>
                <a:latin typeface="Calibri"/>
                <a:cs typeface="Arial" charset="0"/>
              </a:rPr>
              <a:t> </a:t>
            </a:r>
          </a:p>
        </p:txBody>
      </p:sp>
      <p:pic>
        <p:nvPicPr>
          <p:cNvPr id="33" name="Bild 32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070" y="3656197"/>
            <a:ext cx="1181100" cy="107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Textfeld 311"/>
          <p:cNvSpPr txBox="1">
            <a:spLocks noChangeArrowheads="1"/>
          </p:cNvSpPr>
          <p:nvPr/>
        </p:nvSpPr>
        <p:spPr bwMode="auto">
          <a:xfrm rot="16200000">
            <a:off x="2343664" y="3831653"/>
            <a:ext cx="1605005" cy="584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de-DE" sz="1600" dirty="0" err="1">
                <a:solidFill>
                  <a:prstClr val="black"/>
                </a:solidFill>
                <a:latin typeface="Calibri"/>
                <a:cs typeface="Arial" charset="0"/>
              </a:rPr>
              <a:t>donor</a:t>
            </a:r>
            <a:r>
              <a:rPr lang="de-DE" sz="1600" dirty="0">
                <a:solidFill>
                  <a:prstClr val="black"/>
                </a:solidFill>
                <a:latin typeface="Calibri"/>
                <a:cs typeface="Arial" charset="0"/>
              </a:rPr>
              <a:t> </a:t>
            </a:r>
            <a:r>
              <a:rPr lang="de-DE" sz="1600" dirty="0" err="1">
                <a:solidFill>
                  <a:prstClr val="black"/>
                </a:solidFill>
                <a:latin typeface="Calibri"/>
                <a:cs typeface="Arial" charset="0"/>
              </a:rPr>
              <a:t>chimerism</a:t>
            </a:r>
            <a:endParaRPr lang="de-DE" sz="1600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457200" eaLnBrk="1" hangingPunct="1"/>
            <a:r>
              <a:rPr lang="de-DE" sz="1600" dirty="0">
                <a:solidFill>
                  <a:prstClr val="black"/>
                </a:solidFill>
                <a:latin typeface="Calibri"/>
                <a:cs typeface="Arial" charset="0"/>
              </a:rPr>
              <a:t>(%)</a:t>
            </a:r>
          </a:p>
        </p:txBody>
      </p:sp>
      <p:pic>
        <p:nvPicPr>
          <p:cNvPr id="35" name="Bild 32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4908" y="3656197"/>
            <a:ext cx="1181100" cy="107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Bild 32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517" y="3656199"/>
            <a:ext cx="1181100" cy="106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Bild 33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8016" y="3656197"/>
            <a:ext cx="1181100" cy="107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Bild 33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2082" y="3646674"/>
            <a:ext cx="808037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Bild 33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736"/>
          <a:stretch>
            <a:fillRect/>
          </a:stretch>
        </p:blipFill>
        <p:spPr bwMode="auto">
          <a:xfrm>
            <a:off x="8365647" y="3646672"/>
            <a:ext cx="995362" cy="107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Rechteck 237"/>
          <p:cNvSpPr>
            <a:spLocks noChangeArrowheads="1"/>
          </p:cNvSpPr>
          <p:nvPr/>
        </p:nvSpPr>
        <p:spPr bwMode="auto">
          <a:xfrm>
            <a:off x="3374402" y="3342792"/>
            <a:ext cx="997708" cy="338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sz="1600" dirty="0">
                <a:solidFill>
                  <a:prstClr val="black"/>
                </a:solidFill>
                <a:cs typeface="Arial" charset="0"/>
              </a:rPr>
              <a:t>Spleen</a:t>
            </a:r>
            <a:endParaRPr lang="de-DE" sz="1600" dirty="0">
              <a:solidFill>
                <a:prstClr val="black"/>
              </a:solidFill>
            </a:endParaRPr>
          </a:p>
        </p:txBody>
      </p:sp>
      <p:sp>
        <p:nvSpPr>
          <p:cNvPr id="41" name="Rechteck 239"/>
          <p:cNvSpPr>
            <a:spLocks noChangeArrowheads="1"/>
          </p:cNvSpPr>
          <p:nvPr/>
        </p:nvSpPr>
        <p:spPr bwMode="auto">
          <a:xfrm>
            <a:off x="4424036" y="3342792"/>
            <a:ext cx="1005457" cy="338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sz="1600">
                <a:solidFill>
                  <a:prstClr val="black"/>
                </a:solidFill>
                <a:cs typeface="Arial" charset="0"/>
              </a:rPr>
              <a:t>Liver</a:t>
            </a:r>
            <a:endParaRPr lang="de-DE" sz="1600">
              <a:solidFill>
                <a:prstClr val="black"/>
              </a:solidFill>
            </a:endParaRPr>
          </a:p>
        </p:txBody>
      </p:sp>
      <p:sp>
        <p:nvSpPr>
          <p:cNvPr id="42" name="Rechteck 240"/>
          <p:cNvSpPr>
            <a:spLocks noChangeArrowheads="1"/>
          </p:cNvSpPr>
          <p:nvPr/>
        </p:nvSpPr>
        <p:spPr bwMode="auto">
          <a:xfrm>
            <a:off x="5457959" y="3342792"/>
            <a:ext cx="1013207" cy="338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sz="1600" dirty="0">
                <a:solidFill>
                  <a:prstClr val="black"/>
                </a:solidFill>
                <a:cs typeface="Arial" charset="0"/>
              </a:rPr>
              <a:t>Lung</a:t>
            </a:r>
            <a:endParaRPr lang="de-DE" sz="1600" dirty="0">
              <a:solidFill>
                <a:prstClr val="black"/>
              </a:solidFill>
            </a:endParaRPr>
          </a:p>
        </p:txBody>
      </p:sp>
      <p:sp>
        <p:nvSpPr>
          <p:cNvPr id="45" name="Rechteck 241"/>
          <p:cNvSpPr>
            <a:spLocks noChangeArrowheads="1"/>
          </p:cNvSpPr>
          <p:nvPr/>
        </p:nvSpPr>
        <p:spPr bwMode="auto">
          <a:xfrm>
            <a:off x="6452586" y="3342792"/>
            <a:ext cx="1028706" cy="338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sz="1600" dirty="0">
                <a:solidFill>
                  <a:prstClr val="black"/>
                </a:solidFill>
                <a:cs typeface="Arial" charset="0"/>
              </a:rPr>
              <a:t>Pancreas</a:t>
            </a:r>
            <a:endParaRPr lang="de-DE" sz="1600" dirty="0">
              <a:solidFill>
                <a:prstClr val="black"/>
              </a:solidFill>
            </a:endParaRPr>
          </a:p>
        </p:txBody>
      </p:sp>
      <p:sp>
        <p:nvSpPr>
          <p:cNvPr id="46" name="Rechteck 248"/>
          <p:cNvSpPr>
            <a:spLocks noChangeArrowheads="1"/>
          </p:cNvSpPr>
          <p:nvPr/>
        </p:nvSpPr>
        <p:spPr bwMode="auto">
          <a:xfrm>
            <a:off x="7351695" y="3342792"/>
            <a:ext cx="1255369" cy="338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sz="1600" dirty="0">
                <a:solidFill>
                  <a:prstClr val="black"/>
                </a:solidFill>
                <a:cs typeface="Arial" charset="0"/>
              </a:rPr>
              <a:t>Epidermis</a:t>
            </a:r>
            <a:endParaRPr lang="de-DE" sz="1600" dirty="0">
              <a:solidFill>
                <a:prstClr val="black"/>
              </a:solidFill>
            </a:endParaRPr>
          </a:p>
        </p:txBody>
      </p:sp>
      <p:sp>
        <p:nvSpPr>
          <p:cNvPr id="47" name="Rechteck 249"/>
          <p:cNvSpPr>
            <a:spLocks noChangeArrowheads="1"/>
          </p:cNvSpPr>
          <p:nvPr/>
        </p:nvSpPr>
        <p:spPr bwMode="auto">
          <a:xfrm>
            <a:off x="8429870" y="3342792"/>
            <a:ext cx="966712" cy="338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sz="1600">
                <a:solidFill>
                  <a:prstClr val="black"/>
                </a:solidFill>
                <a:cs typeface="Arial" charset="0"/>
              </a:rPr>
              <a:t>Brain</a:t>
            </a:r>
            <a:endParaRPr lang="de-DE" sz="1600">
              <a:solidFill>
                <a:prstClr val="black"/>
              </a:solidFill>
            </a:endParaRPr>
          </a:p>
        </p:txBody>
      </p:sp>
      <p:pic>
        <p:nvPicPr>
          <p:cNvPr id="48" name="Bild 32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6913" y="3649360"/>
            <a:ext cx="1574800" cy="1071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Textfeld 314"/>
          <p:cNvSpPr txBox="1">
            <a:spLocks noChangeArrowheads="1"/>
          </p:cNvSpPr>
          <p:nvPr/>
        </p:nvSpPr>
        <p:spPr bwMode="auto">
          <a:xfrm rot="16200000">
            <a:off x="90717" y="3831635"/>
            <a:ext cx="1605027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de-DE" sz="1600" dirty="0" err="1">
                <a:solidFill>
                  <a:prstClr val="black"/>
                </a:solidFill>
                <a:latin typeface="Calibri"/>
                <a:cs typeface="Arial" charset="0"/>
              </a:rPr>
              <a:t>donor</a:t>
            </a:r>
            <a:r>
              <a:rPr lang="de-DE" sz="1600" dirty="0">
                <a:solidFill>
                  <a:prstClr val="black"/>
                </a:solidFill>
                <a:latin typeface="Calibri"/>
                <a:cs typeface="Arial" charset="0"/>
              </a:rPr>
              <a:t> </a:t>
            </a:r>
            <a:r>
              <a:rPr lang="de-DE" sz="1600" dirty="0" err="1">
                <a:solidFill>
                  <a:prstClr val="black"/>
                </a:solidFill>
                <a:latin typeface="Calibri"/>
                <a:cs typeface="Arial" charset="0"/>
              </a:rPr>
              <a:t>chimerism</a:t>
            </a:r>
            <a:endParaRPr lang="de-DE" sz="1600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457200" eaLnBrk="1" hangingPunct="1"/>
            <a:r>
              <a:rPr lang="de-DE" sz="1600" dirty="0">
                <a:solidFill>
                  <a:prstClr val="black"/>
                </a:solidFill>
                <a:latin typeface="Calibri"/>
                <a:cs typeface="Arial" charset="0"/>
              </a:rPr>
              <a:t>(%)</a:t>
            </a:r>
          </a:p>
        </p:txBody>
      </p:sp>
      <p:sp>
        <p:nvSpPr>
          <p:cNvPr id="51" name="Rechteck 237"/>
          <p:cNvSpPr>
            <a:spLocks noChangeArrowheads="1"/>
          </p:cNvSpPr>
          <p:nvPr/>
        </p:nvSpPr>
        <p:spPr bwMode="auto">
          <a:xfrm>
            <a:off x="1190319" y="3342792"/>
            <a:ext cx="1324760" cy="338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sz="1600" dirty="0">
                <a:solidFill>
                  <a:prstClr val="black"/>
                </a:solidFill>
                <a:cs typeface="Arial" charset="0"/>
              </a:rPr>
              <a:t>Bone marrow</a:t>
            </a:r>
            <a:endParaRPr lang="de-DE" sz="1600" dirty="0">
              <a:solidFill>
                <a:prstClr val="black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5415373" y="6370472"/>
            <a:ext cx="4108347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r" defTabSz="457200"/>
            <a:r>
              <a:rPr lang="en-US" sz="1400" dirty="0">
                <a:solidFill>
                  <a:prstClr val="black"/>
                </a:solidFill>
              </a:rPr>
              <a:t>Gomez </a:t>
            </a:r>
            <a:r>
              <a:rPr lang="en-US" sz="1400" dirty="0" err="1">
                <a:solidFill>
                  <a:prstClr val="black"/>
                </a:solidFill>
              </a:rPr>
              <a:t>Perdiguero</a:t>
            </a:r>
            <a:r>
              <a:rPr lang="en-US" sz="1400" dirty="0">
                <a:solidFill>
                  <a:prstClr val="black"/>
                </a:solidFill>
              </a:rPr>
              <a:t>*, </a:t>
            </a:r>
            <a:r>
              <a:rPr lang="en-US" sz="1400" dirty="0" err="1">
                <a:solidFill>
                  <a:prstClr val="black"/>
                </a:solidFill>
              </a:rPr>
              <a:t>Klapporth</a:t>
            </a:r>
            <a:r>
              <a:rPr lang="en-US" sz="1400" dirty="0">
                <a:solidFill>
                  <a:prstClr val="black"/>
                </a:solidFill>
              </a:rPr>
              <a:t>*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Nature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379719" y="10161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GB" sz="2400" b="1" dirty="0">
                <a:solidFill>
                  <a:prstClr val="black"/>
                </a:solidFill>
              </a:rPr>
              <a:t>Les macrophages r</a:t>
            </a:r>
            <a:r>
              <a:rPr lang="en-US" sz="2400" b="1" dirty="0" err="1">
                <a:solidFill>
                  <a:prstClr val="black"/>
                </a:solidFill>
              </a:rPr>
              <a:t>é</a:t>
            </a:r>
            <a:r>
              <a:rPr lang="en-GB" sz="2400" b="1" dirty="0" err="1">
                <a:solidFill>
                  <a:prstClr val="black"/>
                </a:solidFill>
              </a:rPr>
              <a:t>sidents</a:t>
            </a:r>
            <a:r>
              <a:rPr lang="en-GB" sz="2400" b="1" dirty="0">
                <a:solidFill>
                  <a:prstClr val="black"/>
                </a:solidFill>
              </a:rPr>
              <a:t> ne d</a:t>
            </a:r>
            <a:r>
              <a:rPr lang="en-US" sz="2400" b="1" dirty="0" err="1">
                <a:solidFill>
                  <a:prstClr val="black"/>
                </a:solidFill>
              </a:rPr>
              <a:t>érivent</a:t>
            </a:r>
            <a:r>
              <a:rPr lang="en-US" sz="2400" b="1" dirty="0">
                <a:solidFill>
                  <a:prstClr val="black"/>
                </a:solidFill>
              </a:rPr>
              <a:t> pas </a:t>
            </a:r>
            <a:r>
              <a:rPr lang="en-GB" sz="2400" b="1" dirty="0">
                <a:solidFill>
                  <a:prstClr val="black"/>
                </a:solidFill>
              </a:rPr>
              <a:t>de HSCs </a:t>
            </a:r>
            <a:r>
              <a:rPr lang="en-GB" sz="2400" b="1" dirty="0" err="1">
                <a:solidFill>
                  <a:prstClr val="black"/>
                </a:solidFill>
              </a:rPr>
              <a:t>adultes</a:t>
            </a:r>
            <a:endParaRPr lang="en-GB" sz="2400" dirty="0">
              <a:solidFill>
                <a:prstClr val="black"/>
              </a:solidFill>
            </a:endParaRPr>
          </a:p>
        </p:txBody>
      </p:sp>
      <p:sp>
        <p:nvSpPr>
          <p:cNvPr id="63" name="Freihandform 146"/>
          <p:cNvSpPr/>
          <p:nvPr/>
        </p:nvSpPr>
        <p:spPr>
          <a:xfrm>
            <a:off x="3493500" y="1872116"/>
            <a:ext cx="749300" cy="346075"/>
          </a:xfrm>
          <a:custGeom>
            <a:avLst/>
            <a:gdLst>
              <a:gd name="connsiteX0" fmla="*/ 0 w 1380067"/>
              <a:gd name="connsiteY0" fmla="*/ 470847 h 470847"/>
              <a:gd name="connsiteX1" fmla="*/ 474133 w 1380067"/>
              <a:gd name="connsiteY1" fmla="*/ 55980 h 470847"/>
              <a:gd name="connsiteX2" fmla="*/ 1380067 w 1380067"/>
              <a:gd name="connsiteY2" fmla="*/ 22113 h 470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0067" h="470847">
                <a:moveTo>
                  <a:pt x="0" y="470847"/>
                </a:moveTo>
                <a:cubicBezTo>
                  <a:pt x="122061" y="300808"/>
                  <a:pt x="244122" y="130769"/>
                  <a:pt x="474133" y="55980"/>
                </a:cubicBezTo>
                <a:cubicBezTo>
                  <a:pt x="704144" y="-18809"/>
                  <a:pt x="1231900" y="-6109"/>
                  <a:pt x="1380067" y="22113"/>
                </a:cubicBezTo>
              </a:path>
            </a:pathLst>
          </a:custGeom>
          <a:ln>
            <a:solidFill>
              <a:schemeClr val="tx1">
                <a:lumMod val="75000"/>
                <a:lumOff val="25000"/>
              </a:schemeClr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9" tIns="45715" rIns="91429" bIns="45715" anchor="ctr"/>
          <a:lstStyle/>
          <a:p>
            <a:pPr algn="ctr" defTabSz="457200">
              <a:defRPr/>
            </a:pPr>
            <a:endParaRPr lang="de-DE" sz="2400">
              <a:solidFill>
                <a:prstClr val="black"/>
              </a:solidFill>
            </a:endParaRPr>
          </a:p>
        </p:txBody>
      </p:sp>
      <p:sp>
        <p:nvSpPr>
          <p:cNvPr id="65" name="Textfeld 150"/>
          <p:cNvSpPr txBox="1">
            <a:spLocks noChangeArrowheads="1"/>
          </p:cNvSpPr>
          <p:nvPr/>
        </p:nvSpPr>
        <p:spPr bwMode="auto">
          <a:xfrm>
            <a:off x="2226261" y="1255958"/>
            <a:ext cx="810905" cy="646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de-DE" sz="1800" b="1" dirty="0">
                <a:solidFill>
                  <a:prstClr val="black"/>
                </a:solidFill>
                <a:latin typeface="Calibri"/>
                <a:cs typeface="Arial" charset="0"/>
              </a:rPr>
              <a:t>LT-HSC</a:t>
            </a:r>
          </a:p>
          <a:p>
            <a:pPr algn="ctr" defTabSz="457200" eaLnBrk="1" hangingPunct="1"/>
            <a:r>
              <a:rPr lang="de-DE" sz="1800" b="1" dirty="0">
                <a:solidFill>
                  <a:prstClr val="black"/>
                </a:solidFill>
                <a:latin typeface="Calibri"/>
                <a:cs typeface="Arial" charset="0"/>
              </a:rPr>
              <a:t>(YFP</a:t>
            </a:r>
            <a:r>
              <a:rPr lang="de-DE" sz="1800" b="1" baseline="30000" dirty="0">
                <a:solidFill>
                  <a:prstClr val="black"/>
                </a:solidFill>
                <a:latin typeface="Calibri"/>
                <a:cs typeface="Arial" charset="0"/>
              </a:rPr>
              <a:t>+</a:t>
            </a:r>
            <a:r>
              <a:rPr lang="de-DE" sz="1800" b="1" dirty="0">
                <a:solidFill>
                  <a:prstClr val="black"/>
                </a:solidFill>
                <a:latin typeface="Calibri"/>
                <a:cs typeface="Arial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7847199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GB" sz="2400" b="1" dirty="0">
                <a:solidFill>
                  <a:prstClr val="black"/>
                </a:solidFill>
              </a:rPr>
              <a:t>Fate mapping </a:t>
            </a:r>
            <a:r>
              <a:rPr lang="en-GB" sz="2400" b="1" dirty="0" err="1">
                <a:solidFill>
                  <a:prstClr val="black"/>
                </a:solidFill>
              </a:rPr>
              <a:t>reposant</a:t>
            </a:r>
            <a:r>
              <a:rPr lang="en-GB" sz="2400" b="1" dirty="0">
                <a:solidFill>
                  <a:prstClr val="black"/>
                </a:solidFill>
              </a:rPr>
              <a:t> </a:t>
            </a:r>
            <a:r>
              <a:rPr lang="en-GB" sz="2400" b="1" dirty="0" err="1">
                <a:solidFill>
                  <a:prstClr val="black"/>
                </a:solidFill>
              </a:rPr>
              <a:t>sur</a:t>
            </a:r>
            <a:r>
              <a:rPr lang="en-GB" sz="2400" b="1" dirty="0">
                <a:solidFill>
                  <a:prstClr val="black"/>
                </a:solidFill>
              </a:rPr>
              <a:t> les </a:t>
            </a:r>
            <a:r>
              <a:rPr lang="en-GB" sz="2400" b="1" dirty="0" err="1">
                <a:solidFill>
                  <a:prstClr val="black"/>
                </a:solidFill>
              </a:rPr>
              <a:t>syst</a:t>
            </a:r>
            <a:r>
              <a:rPr lang="en-US" sz="2400" b="1" dirty="0" err="1">
                <a:solidFill>
                  <a:prstClr val="black"/>
                </a:solidFill>
              </a:rPr>
              <a:t>èmes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GB" sz="2400" b="1" dirty="0" err="1">
                <a:solidFill>
                  <a:prstClr val="black"/>
                </a:solidFill>
              </a:rPr>
              <a:t>Cre</a:t>
            </a:r>
            <a:r>
              <a:rPr lang="en-GB" sz="2400" b="1" dirty="0">
                <a:solidFill>
                  <a:prstClr val="black"/>
                </a:solidFill>
              </a:rPr>
              <a:t>/Lox</a:t>
            </a:r>
          </a:p>
        </p:txBody>
      </p:sp>
      <p:pic>
        <p:nvPicPr>
          <p:cNvPr id="3" name="Picture 13" descr="D:\ajeet\iy34\IY34-onlinefigure\17\RodewaldFig01.tif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909" t="15143" b="20679"/>
          <a:stretch/>
        </p:blipFill>
        <p:spPr bwMode="auto">
          <a:xfrm>
            <a:off x="2528684" y="749051"/>
            <a:ext cx="5086554" cy="58643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22911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79719" y="-16028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GB" sz="2400" b="1" dirty="0">
                <a:solidFill>
                  <a:prstClr val="black"/>
                </a:solidFill>
              </a:rPr>
              <a:t>Les macrophages r</a:t>
            </a:r>
            <a:r>
              <a:rPr lang="en-US" sz="2400" b="1" dirty="0" err="1">
                <a:solidFill>
                  <a:prstClr val="black"/>
                </a:solidFill>
              </a:rPr>
              <a:t>é</a:t>
            </a:r>
            <a:r>
              <a:rPr lang="en-GB" sz="2400" b="1" dirty="0" err="1">
                <a:solidFill>
                  <a:prstClr val="black"/>
                </a:solidFill>
              </a:rPr>
              <a:t>sidents</a:t>
            </a:r>
            <a:r>
              <a:rPr lang="en-GB" sz="2400" b="1" dirty="0">
                <a:solidFill>
                  <a:prstClr val="black"/>
                </a:solidFill>
              </a:rPr>
              <a:t> ne d</a:t>
            </a:r>
            <a:r>
              <a:rPr lang="en-US" sz="2400" b="1" dirty="0" err="1">
                <a:solidFill>
                  <a:prstClr val="black"/>
                </a:solidFill>
              </a:rPr>
              <a:t>érivent</a:t>
            </a:r>
            <a:r>
              <a:rPr lang="en-US" sz="2400" b="1" dirty="0">
                <a:solidFill>
                  <a:prstClr val="black"/>
                </a:solidFill>
              </a:rPr>
              <a:t> pas </a:t>
            </a:r>
            <a:r>
              <a:rPr lang="en-GB" sz="2400" b="1" dirty="0">
                <a:solidFill>
                  <a:prstClr val="black"/>
                </a:solidFill>
              </a:rPr>
              <a:t>de HSCs </a:t>
            </a:r>
            <a:r>
              <a:rPr lang="en-GB" sz="2400" b="1" dirty="0" err="1">
                <a:solidFill>
                  <a:prstClr val="black"/>
                </a:solidFill>
              </a:rPr>
              <a:t>adultes</a:t>
            </a:r>
            <a:endParaRPr lang="en-GB" sz="2400" dirty="0">
              <a:solidFill>
                <a:prstClr val="black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416654" y="6560714"/>
            <a:ext cx="4108347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dirty="0">
                <a:solidFill>
                  <a:prstClr val="black"/>
                </a:solidFill>
              </a:rPr>
              <a:t>Gomez </a:t>
            </a:r>
            <a:r>
              <a:rPr lang="en-US" sz="1400" dirty="0" err="1">
                <a:solidFill>
                  <a:prstClr val="black"/>
                </a:solidFill>
              </a:rPr>
              <a:t>Perdiguero</a:t>
            </a:r>
            <a:r>
              <a:rPr lang="en-US" sz="1400" dirty="0">
                <a:solidFill>
                  <a:prstClr val="black"/>
                </a:solidFill>
              </a:rPr>
              <a:t>*, </a:t>
            </a:r>
            <a:r>
              <a:rPr lang="en-US" sz="1400" dirty="0" err="1">
                <a:solidFill>
                  <a:prstClr val="black"/>
                </a:solidFill>
              </a:rPr>
              <a:t>Klapporth</a:t>
            </a:r>
            <a:r>
              <a:rPr lang="en-US" sz="1400" dirty="0">
                <a:solidFill>
                  <a:prstClr val="black"/>
                </a:solidFill>
              </a:rPr>
              <a:t>*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Nature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440518" y="570615"/>
            <a:ext cx="30783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sz="1600" b="1" dirty="0">
                <a:solidFill>
                  <a:srgbClr val="0000FF"/>
                </a:solidFill>
              </a:rPr>
              <a:t>Fate mapping of HSC-derived cells</a:t>
            </a:r>
          </a:p>
        </p:txBody>
      </p:sp>
      <p:grpSp>
        <p:nvGrpSpPr>
          <p:cNvPr id="66" name="Group 65"/>
          <p:cNvGrpSpPr/>
          <p:nvPr/>
        </p:nvGrpSpPr>
        <p:grpSpPr>
          <a:xfrm>
            <a:off x="4604533" y="1347579"/>
            <a:ext cx="2012934" cy="2101609"/>
            <a:chOff x="676040" y="4087907"/>
            <a:chExt cx="2012934" cy="2101609"/>
          </a:xfrm>
        </p:grpSpPr>
        <p:pic>
          <p:nvPicPr>
            <p:cNvPr id="135" name="Picture 134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9974" t="31409" r="88320" b="16340"/>
            <a:stretch/>
          </p:blipFill>
          <p:spPr>
            <a:xfrm>
              <a:off x="676040" y="4087907"/>
              <a:ext cx="63984" cy="2101609"/>
            </a:xfrm>
            <a:prstGeom prst="rect">
              <a:avLst/>
            </a:prstGeom>
          </p:spPr>
        </p:pic>
        <p:pic>
          <p:nvPicPr>
            <p:cNvPr id="136" name="Picture 135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46753" t="31409" r="1186" b="16340"/>
            <a:stretch/>
          </p:blipFill>
          <p:spPr>
            <a:xfrm>
              <a:off x="736625" y="4087907"/>
              <a:ext cx="1952349" cy="2101609"/>
            </a:xfrm>
            <a:prstGeom prst="rect">
              <a:avLst/>
            </a:prstGeom>
          </p:spPr>
        </p:pic>
      </p:grpSp>
      <p:sp>
        <p:nvSpPr>
          <p:cNvPr id="67" name="TextBox 66"/>
          <p:cNvSpPr txBox="1"/>
          <p:nvPr/>
        </p:nvSpPr>
        <p:spPr>
          <a:xfrm>
            <a:off x="4931399" y="1008553"/>
            <a:ext cx="1492468" cy="276975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F4/80</a:t>
            </a:r>
            <a:r>
              <a:rPr lang="en-US" sz="1200" baseline="30000" dirty="0">
                <a:solidFill>
                  <a:prstClr val="black"/>
                </a:solidFill>
                <a:cs typeface="Arial"/>
              </a:rPr>
              <a:t>low</a:t>
            </a:r>
            <a:r>
              <a:rPr lang="en-US" sz="1200" dirty="0">
                <a:solidFill>
                  <a:prstClr val="black"/>
                </a:solidFill>
                <a:cs typeface="Arial"/>
              </a:rPr>
              <a:t> CD11b</a:t>
            </a:r>
            <a:r>
              <a:rPr lang="en-US" sz="1200" baseline="30000" dirty="0">
                <a:solidFill>
                  <a:prstClr val="black"/>
                </a:solidFill>
                <a:cs typeface="Arial"/>
              </a:rPr>
              <a:t>high</a:t>
            </a:r>
            <a:endParaRPr lang="en-US" sz="1200" dirty="0">
              <a:solidFill>
                <a:prstClr val="black"/>
              </a:solidFill>
              <a:cs typeface="Arial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931399" y="1175755"/>
            <a:ext cx="2455024" cy="276975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defTabSz="457200"/>
            <a:r>
              <a:rPr lang="en-US" sz="1200" dirty="0" err="1">
                <a:solidFill>
                  <a:prstClr val="black"/>
                </a:solidFill>
                <a:cs typeface="Arial"/>
              </a:rPr>
              <a:t>Kupffer</a:t>
            </a:r>
            <a:r>
              <a:rPr lang="en-US" sz="1200" dirty="0">
                <a:solidFill>
                  <a:prstClr val="black"/>
                </a:solidFill>
                <a:cs typeface="Arial"/>
              </a:rPr>
              <a:t> cells</a:t>
            </a:r>
          </a:p>
        </p:txBody>
      </p:sp>
      <p:sp>
        <p:nvSpPr>
          <p:cNvPr id="74" name="TextBox 73"/>
          <p:cNvSpPr txBox="1"/>
          <p:nvPr/>
        </p:nvSpPr>
        <p:spPr>
          <a:xfrm rot="16200000">
            <a:off x="3149915" y="2247009"/>
            <a:ext cx="2195474" cy="312149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US" sz="1400" dirty="0">
                <a:solidFill>
                  <a:prstClr val="black"/>
                </a:solidFill>
                <a:cs typeface="Arial"/>
              </a:rPr>
              <a:t>YFP positive cells (%)</a:t>
            </a:r>
          </a:p>
        </p:txBody>
      </p:sp>
      <p:pic>
        <p:nvPicPr>
          <p:cNvPr id="75" name="Picture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8647" t="9754" r="26657" b="85838"/>
          <a:stretch/>
        </p:blipFill>
        <p:spPr>
          <a:xfrm>
            <a:off x="4789708" y="1243456"/>
            <a:ext cx="160003" cy="163770"/>
          </a:xfrm>
          <a:prstGeom prst="rect">
            <a:avLst/>
          </a:prstGeom>
        </p:spPr>
      </p:pic>
      <p:pic>
        <p:nvPicPr>
          <p:cNvPr id="76" name="Picture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8406" t="3287" r="26337" b="91943"/>
          <a:stretch/>
        </p:blipFill>
        <p:spPr>
          <a:xfrm>
            <a:off x="4778909" y="1063991"/>
            <a:ext cx="177152" cy="175200"/>
          </a:xfrm>
          <a:prstGeom prst="rect">
            <a:avLst/>
          </a:prstGeom>
        </p:spPr>
      </p:pic>
      <p:grpSp>
        <p:nvGrpSpPr>
          <p:cNvPr id="78" name="Group 77"/>
          <p:cNvGrpSpPr/>
          <p:nvPr/>
        </p:nvGrpSpPr>
        <p:grpSpPr>
          <a:xfrm>
            <a:off x="4248487" y="1282303"/>
            <a:ext cx="420026" cy="2262962"/>
            <a:chOff x="10014859" y="5857384"/>
            <a:chExt cx="420027" cy="2262962"/>
          </a:xfrm>
        </p:grpSpPr>
        <p:sp>
          <p:nvSpPr>
            <p:cNvPr id="129" name="TextBox 128"/>
            <p:cNvSpPr txBox="1"/>
            <p:nvPr/>
          </p:nvSpPr>
          <p:spPr>
            <a:xfrm>
              <a:off x="10014859" y="5857384"/>
              <a:ext cx="39915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100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10093313" y="6251035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80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10093313" y="6652124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60</a:t>
              </a: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0093313" y="7055922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40</a:t>
              </a: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10093313" y="7460266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20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10171766" y="7858736"/>
              <a:ext cx="26312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0</a:t>
              </a:r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4796165" y="3623280"/>
            <a:ext cx="1659776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b="1" dirty="0">
                <a:solidFill>
                  <a:prstClr val="black"/>
                </a:solidFill>
                <a:cs typeface="Helvetica"/>
              </a:rPr>
              <a:t>Liver</a:t>
            </a:r>
          </a:p>
        </p:txBody>
      </p:sp>
      <p:grpSp>
        <p:nvGrpSpPr>
          <p:cNvPr id="80" name="Group 79"/>
          <p:cNvGrpSpPr/>
          <p:nvPr/>
        </p:nvGrpSpPr>
        <p:grpSpPr>
          <a:xfrm>
            <a:off x="4545045" y="3433726"/>
            <a:ext cx="2209071" cy="261610"/>
            <a:chOff x="2146610" y="7833558"/>
            <a:chExt cx="2209071" cy="261610"/>
          </a:xfrm>
        </p:grpSpPr>
        <p:sp>
          <p:nvSpPr>
            <p:cNvPr id="124" name="TextBox 236"/>
            <p:cNvSpPr txBox="1"/>
            <p:nvPr/>
          </p:nvSpPr>
          <p:spPr>
            <a:xfrm rot="20247921">
              <a:off x="2146610" y="7833558"/>
              <a:ext cx="5023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P8</a:t>
              </a:r>
            </a:p>
          </p:txBody>
        </p:sp>
        <p:sp>
          <p:nvSpPr>
            <p:cNvPr id="125" name="TextBox 236"/>
            <p:cNvSpPr txBox="1"/>
            <p:nvPr/>
          </p:nvSpPr>
          <p:spPr>
            <a:xfrm rot="20247921">
              <a:off x="2549923" y="7833558"/>
              <a:ext cx="5023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4w</a:t>
              </a:r>
            </a:p>
          </p:txBody>
        </p:sp>
        <p:sp>
          <p:nvSpPr>
            <p:cNvPr id="126" name="TextBox 236"/>
            <p:cNvSpPr txBox="1"/>
            <p:nvPr/>
          </p:nvSpPr>
          <p:spPr>
            <a:xfrm rot="20247921">
              <a:off x="2891759" y="7833558"/>
              <a:ext cx="64304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12w</a:t>
              </a:r>
            </a:p>
          </p:txBody>
        </p:sp>
        <p:sp>
          <p:nvSpPr>
            <p:cNvPr id="127" name="TextBox 236"/>
            <p:cNvSpPr txBox="1"/>
            <p:nvPr/>
          </p:nvSpPr>
          <p:spPr>
            <a:xfrm rot="20247921">
              <a:off x="3305855" y="7833558"/>
              <a:ext cx="64304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40w</a:t>
              </a:r>
            </a:p>
          </p:txBody>
        </p:sp>
        <p:sp>
          <p:nvSpPr>
            <p:cNvPr id="128" name="TextBox 236"/>
            <p:cNvSpPr txBox="1"/>
            <p:nvPr/>
          </p:nvSpPr>
          <p:spPr>
            <a:xfrm rot="20247921">
              <a:off x="3712632" y="7833558"/>
              <a:ext cx="64304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1y</a:t>
              </a:r>
            </a:p>
          </p:txBody>
        </p:sp>
      </p:grpSp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306" t="20514" r="12126" b="18138"/>
          <a:stretch/>
        </p:blipFill>
        <p:spPr>
          <a:xfrm>
            <a:off x="4604533" y="3916443"/>
            <a:ext cx="2063395" cy="2126641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565" t="23191" r="32208" b="18122"/>
          <a:stretch/>
        </p:blipFill>
        <p:spPr>
          <a:xfrm>
            <a:off x="7093393" y="1312967"/>
            <a:ext cx="1425189" cy="2139166"/>
          </a:xfrm>
          <a:prstGeom prst="rect">
            <a:avLst/>
          </a:prstGeom>
        </p:spPr>
      </p:pic>
      <p:sp>
        <p:nvSpPr>
          <p:cNvPr id="84" name="TextBox 83"/>
          <p:cNvSpPr txBox="1"/>
          <p:nvPr/>
        </p:nvSpPr>
        <p:spPr>
          <a:xfrm>
            <a:off x="6889219" y="3623280"/>
            <a:ext cx="1659776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b="1" dirty="0">
                <a:solidFill>
                  <a:prstClr val="black"/>
                </a:solidFill>
                <a:cs typeface="Helvetica"/>
              </a:rPr>
              <a:t>Lung</a:t>
            </a:r>
          </a:p>
        </p:txBody>
      </p:sp>
      <p:sp>
        <p:nvSpPr>
          <p:cNvPr id="86" name="TextBox 196"/>
          <p:cNvSpPr txBox="1"/>
          <p:nvPr/>
        </p:nvSpPr>
        <p:spPr>
          <a:xfrm>
            <a:off x="7331005" y="1175180"/>
            <a:ext cx="1183731" cy="279197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Helvetica"/>
              </a:rPr>
              <a:t>Alveolar MF</a:t>
            </a:r>
            <a:endParaRPr lang="en-US" sz="1200" baseline="30000" dirty="0">
              <a:solidFill>
                <a:prstClr val="black"/>
              </a:solidFill>
              <a:cs typeface="Helvetica"/>
            </a:endParaRPr>
          </a:p>
        </p:txBody>
      </p:sp>
      <p:pic>
        <p:nvPicPr>
          <p:cNvPr id="87" name="Picture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8647" t="9754" r="26657" b="85838"/>
          <a:stretch/>
        </p:blipFill>
        <p:spPr>
          <a:xfrm>
            <a:off x="7182674" y="1244276"/>
            <a:ext cx="160003" cy="163770"/>
          </a:xfrm>
          <a:prstGeom prst="rect">
            <a:avLst/>
          </a:prstGeom>
        </p:spPr>
      </p:pic>
      <p:pic>
        <p:nvPicPr>
          <p:cNvPr id="88" name="Picture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8406" t="3287" r="26337" b="91943"/>
          <a:stretch/>
        </p:blipFill>
        <p:spPr>
          <a:xfrm>
            <a:off x="7173235" y="1066057"/>
            <a:ext cx="177152" cy="175200"/>
          </a:xfrm>
          <a:prstGeom prst="rect">
            <a:avLst/>
          </a:prstGeom>
        </p:spPr>
      </p:pic>
      <p:sp>
        <p:nvSpPr>
          <p:cNvPr id="90" name="TextBox 198"/>
          <p:cNvSpPr txBox="1"/>
          <p:nvPr/>
        </p:nvSpPr>
        <p:spPr>
          <a:xfrm>
            <a:off x="7326685" y="1008998"/>
            <a:ext cx="1555162" cy="279197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Helvetica"/>
              </a:rPr>
              <a:t>F4/80</a:t>
            </a:r>
            <a:r>
              <a:rPr lang="en-US" sz="1200" baseline="30000" dirty="0">
                <a:solidFill>
                  <a:prstClr val="black"/>
                </a:solidFill>
                <a:cs typeface="Helvetica"/>
              </a:rPr>
              <a:t>low </a:t>
            </a:r>
            <a:r>
              <a:rPr lang="en-US" sz="1200" dirty="0">
                <a:solidFill>
                  <a:prstClr val="black"/>
                </a:solidFill>
                <a:cs typeface="Helvetica"/>
              </a:rPr>
              <a:t>CD11b</a:t>
            </a:r>
            <a:r>
              <a:rPr lang="en-US" sz="1200" baseline="30000" dirty="0">
                <a:solidFill>
                  <a:prstClr val="black"/>
                </a:solidFill>
                <a:cs typeface="Helvetica"/>
              </a:rPr>
              <a:t>high</a:t>
            </a:r>
          </a:p>
        </p:txBody>
      </p:sp>
      <p:sp>
        <p:nvSpPr>
          <p:cNvPr id="92" name="TextBox 196"/>
          <p:cNvSpPr txBox="1"/>
          <p:nvPr/>
        </p:nvSpPr>
        <p:spPr>
          <a:xfrm>
            <a:off x="6966347" y="4913180"/>
            <a:ext cx="1396375" cy="27699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Helvetica"/>
              </a:rPr>
              <a:t>Epidermal LCs</a:t>
            </a:r>
            <a:endParaRPr lang="en-US" sz="1200" baseline="30000" dirty="0">
              <a:solidFill>
                <a:prstClr val="black"/>
              </a:solidFill>
              <a:cs typeface="Helvetica"/>
            </a:endParaRPr>
          </a:p>
        </p:txBody>
      </p:sp>
      <p:pic>
        <p:nvPicPr>
          <p:cNvPr id="93" name="Picture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8647" t="9754" r="26657" b="85838"/>
          <a:stretch/>
        </p:blipFill>
        <p:spPr>
          <a:xfrm>
            <a:off x="6843340" y="4980617"/>
            <a:ext cx="160003" cy="163770"/>
          </a:xfrm>
          <a:prstGeom prst="rect">
            <a:avLst/>
          </a:prstGeom>
        </p:spPr>
      </p:pic>
      <p:pic>
        <p:nvPicPr>
          <p:cNvPr id="94" name="Picture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8406" t="3287" r="26337" b="91943"/>
          <a:stretch/>
        </p:blipFill>
        <p:spPr>
          <a:xfrm>
            <a:off x="6830640" y="4805278"/>
            <a:ext cx="177152" cy="175200"/>
          </a:xfrm>
          <a:prstGeom prst="rect">
            <a:avLst/>
          </a:prstGeom>
        </p:spPr>
      </p:pic>
      <p:sp>
        <p:nvSpPr>
          <p:cNvPr id="95" name="TextBox 198"/>
          <p:cNvSpPr txBox="1"/>
          <p:nvPr/>
        </p:nvSpPr>
        <p:spPr>
          <a:xfrm>
            <a:off x="6966346" y="4743784"/>
            <a:ext cx="1780580" cy="281347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Helvetica"/>
              </a:rPr>
              <a:t>Dermal CD11b</a:t>
            </a:r>
            <a:r>
              <a:rPr lang="en-US" sz="1200" baseline="30000" dirty="0">
                <a:solidFill>
                  <a:prstClr val="black"/>
                </a:solidFill>
                <a:cs typeface="Helvetica"/>
              </a:rPr>
              <a:t>high</a:t>
            </a:r>
          </a:p>
        </p:txBody>
      </p:sp>
      <p:sp>
        <p:nvSpPr>
          <p:cNvPr id="96" name="TextBox 236"/>
          <p:cNvSpPr txBox="1"/>
          <p:nvPr/>
        </p:nvSpPr>
        <p:spPr>
          <a:xfrm>
            <a:off x="4619135" y="6187282"/>
            <a:ext cx="1972538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b="1" dirty="0">
                <a:solidFill>
                  <a:prstClr val="black"/>
                </a:solidFill>
                <a:cs typeface="Helvetica"/>
              </a:rPr>
              <a:t>Skin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6723164" y="1273239"/>
            <a:ext cx="420026" cy="2273177"/>
            <a:chOff x="10014859" y="5848319"/>
            <a:chExt cx="420027" cy="2273177"/>
          </a:xfrm>
        </p:grpSpPr>
        <p:sp>
          <p:nvSpPr>
            <p:cNvPr id="118" name="TextBox 117"/>
            <p:cNvSpPr txBox="1"/>
            <p:nvPr/>
          </p:nvSpPr>
          <p:spPr>
            <a:xfrm>
              <a:off x="10014859" y="5848319"/>
              <a:ext cx="39915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100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10093313" y="6249470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80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10093313" y="6651894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60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10093313" y="7052517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40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10093313" y="7457091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20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0171766" y="7859886"/>
              <a:ext cx="26312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0</a:t>
              </a: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4248487" y="3811181"/>
            <a:ext cx="420026" cy="2276582"/>
            <a:chOff x="10014859" y="5841509"/>
            <a:chExt cx="420027" cy="2276582"/>
          </a:xfrm>
        </p:grpSpPr>
        <p:sp>
          <p:nvSpPr>
            <p:cNvPr id="112" name="TextBox 111"/>
            <p:cNvSpPr txBox="1"/>
            <p:nvPr/>
          </p:nvSpPr>
          <p:spPr>
            <a:xfrm>
              <a:off x="10014859" y="5841509"/>
              <a:ext cx="39915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100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093313" y="6242660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80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0093313" y="6648489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60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0093313" y="7045707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40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0093313" y="7453686"/>
              <a:ext cx="3276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20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0171766" y="7856481"/>
              <a:ext cx="26312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0</a:t>
              </a: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7010085" y="3434757"/>
            <a:ext cx="1647607" cy="261610"/>
            <a:chOff x="7829970" y="7834589"/>
            <a:chExt cx="1647607" cy="261610"/>
          </a:xfrm>
        </p:grpSpPr>
        <p:sp>
          <p:nvSpPr>
            <p:cNvPr id="108" name="TextBox 236"/>
            <p:cNvSpPr txBox="1"/>
            <p:nvPr/>
          </p:nvSpPr>
          <p:spPr>
            <a:xfrm rot="20247921">
              <a:off x="7829970" y="7834589"/>
              <a:ext cx="5023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4w</a:t>
              </a:r>
            </a:p>
          </p:txBody>
        </p:sp>
        <p:sp>
          <p:nvSpPr>
            <p:cNvPr id="109" name="TextBox 236"/>
            <p:cNvSpPr txBox="1"/>
            <p:nvPr/>
          </p:nvSpPr>
          <p:spPr>
            <a:xfrm rot="20247921">
              <a:off x="8127356" y="7834589"/>
              <a:ext cx="64304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12w</a:t>
              </a:r>
            </a:p>
          </p:txBody>
        </p:sp>
        <p:sp>
          <p:nvSpPr>
            <p:cNvPr id="110" name="TextBox 236"/>
            <p:cNvSpPr txBox="1"/>
            <p:nvPr/>
          </p:nvSpPr>
          <p:spPr>
            <a:xfrm rot="20247921">
              <a:off x="8509702" y="7834589"/>
              <a:ext cx="64304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40w</a:t>
              </a:r>
            </a:p>
          </p:txBody>
        </p:sp>
        <p:sp>
          <p:nvSpPr>
            <p:cNvPr id="111" name="TextBox 236"/>
            <p:cNvSpPr txBox="1"/>
            <p:nvPr/>
          </p:nvSpPr>
          <p:spPr>
            <a:xfrm rot="20247921">
              <a:off x="8834528" y="7834589"/>
              <a:ext cx="64304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1y</a:t>
              </a: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4555072" y="5994966"/>
            <a:ext cx="2213586" cy="261610"/>
            <a:chOff x="10101031" y="7830796"/>
            <a:chExt cx="2000677" cy="261610"/>
          </a:xfrm>
        </p:grpSpPr>
        <p:sp>
          <p:nvSpPr>
            <p:cNvPr id="103" name="TextBox 236"/>
            <p:cNvSpPr txBox="1"/>
            <p:nvPr/>
          </p:nvSpPr>
          <p:spPr>
            <a:xfrm rot="20247921">
              <a:off x="10101031" y="7830796"/>
              <a:ext cx="5023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P8</a:t>
              </a:r>
            </a:p>
          </p:txBody>
        </p:sp>
        <p:sp>
          <p:nvSpPr>
            <p:cNvPr id="104" name="TextBox 236"/>
            <p:cNvSpPr txBox="1"/>
            <p:nvPr/>
          </p:nvSpPr>
          <p:spPr>
            <a:xfrm rot="20247921">
              <a:off x="10447194" y="7830796"/>
              <a:ext cx="5023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4w</a:t>
              </a:r>
            </a:p>
          </p:txBody>
        </p:sp>
        <p:sp>
          <p:nvSpPr>
            <p:cNvPr id="105" name="TextBox 236"/>
            <p:cNvSpPr txBox="1"/>
            <p:nvPr/>
          </p:nvSpPr>
          <p:spPr>
            <a:xfrm rot="20247921">
              <a:off x="10757280" y="7830796"/>
              <a:ext cx="64304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12w</a:t>
              </a:r>
            </a:p>
          </p:txBody>
        </p:sp>
        <p:sp>
          <p:nvSpPr>
            <p:cNvPr id="106" name="TextBox 236"/>
            <p:cNvSpPr txBox="1"/>
            <p:nvPr/>
          </p:nvSpPr>
          <p:spPr>
            <a:xfrm rot="20247921">
              <a:off x="11114226" y="7830796"/>
              <a:ext cx="64304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40w</a:t>
              </a:r>
            </a:p>
          </p:txBody>
        </p:sp>
        <p:sp>
          <p:nvSpPr>
            <p:cNvPr id="107" name="TextBox 236"/>
            <p:cNvSpPr txBox="1"/>
            <p:nvPr/>
          </p:nvSpPr>
          <p:spPr>
            <a:xfrm rot="20247921">
              <a:off x="11458659" y="7830796"/>
              <a:ext cx="64304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100" dirty="0">
                  <a:solidFill>
                    <a:prstClr val="black"/>
                  </a:solidFill>
                  <a:cs typeface="Arial"/>
                </a:rPr>
                <a:t>1y</a:t>
              </a:r>
            </a:p>
          </p:txBody>
        </p:sp>
      </p:grpSp>
      <p:sp>
        <p:nvSpPr>
          <p:cNvPr id="137" name="TextBox 136"/>
          <p:cNvSpPr txBox="1"/>
          <p:nvPr/>
        </p:nvSpPr>
        <p:spPr>
          <a:xfrm rot="16200000">
            <a:off x="3149915" y="4833952"/>
            <a:ext cx="2195474" cy="312149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US" sz="1400" dirty="0">
                <a:solidFill>
                  <a:prstClr val="black"/>
                </a:solidFill>
                <a:cs typeface="Arial"/>
              </a:rPr>
              <a:t>YFP positive cells (%)</a:t>
            </a:r>
          </a:p>
        </p:txBody>
      </p:sp>
      <p:sp>
        <p:nvSpPr>
          <p:cNvPr id="101" name="TextBox 6"/>
          <p:cNvSpPr txBox="1"/>
          <p:nvPr/>
        </p:nvSpPr>
        <p:spPr>
          <a:xfrm rot="16200000">
            <a:off x="3136579" y="2372559"/>
            <a:ext cx="1618892" cy="276975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GB" sz="1200" b="1" i="1" dirty="0">
                <a:solidFill>
                  <a:srgbClr val="FF6600"/>
                </a:solidFill>
                <a:latin typeface="Arial"/>
                <a:ea typeface="Arial" charset="0"/>
                <a:cs typeface="Arial"/>
              </a:rPr>
              <a:t>Flt3</a:t>
            </a:r>
            <a:r>
              <a:rPr lang="en-GB" sz="1200" b="1" i="1" baseline="30000" dirty="0">
                <a:solidFill>
                  <a:srgbClr val="FF6600"/>
                </a:solidFill>
                <a:latin typeface="Arial"/>
                <a:ea typeface="Arial" charset="0"/>
                <a:cs typeface="Arial"/>
              </a:rPr>
              <a:t>Cre</a:t>
            </a:r>
            <a:r>
              <a:rPr lang="en-GB" sz="1200" b="1" i="1" dirty="0">
                <a:solidFill>
                  <a:srgbClr val="FF6600"/>
                </a:solidFill>
                <a:latin typeface="Arial"/>
                <a:ea typeface="Arial" charset="0"/>
                <a:cs typeface="Arial"/>
              </a:rPr>
              <a:t> Rosa26</a:t>
            </a:r>
            <a:r>
              <a:rPr lang="en-GB" sz="1200" b="1" i="1" baseline="30000" dirty="0">
                <a:solidFill>
                  <a:srgbClr val="FF6600"/>
                </a:solidFill>
                <a:latin typeface="Arial"/>
                <a:ea typeface="Arial" charset="0"/>
                <a:cs typeface="Arial"/>
              </a:rPr>
              <a:t>YFP</a:t>
            </a:r>
          </a:p>
        </p:txBody>
      </p:sp>
      <p:sp>
        <p:nvSpPr>
          <p:cNvPr id="102" name="TextBox 6"/>
          <p:cNvSpPr txBox="1"/>
          <p:nvPr/>
        </p:nvSpPr>
        <p:spPr>
          <a:xfrm>
            <a:off x="1490849" y="1201668"/>
            <a:ext cx="1618892" cy="276975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GB" sz="1200" b="1" i="1" dirty="0">
                <a:solidFill>
                  <a:srgbClr val="FF6600"/>
                </a:solidFill>
                <a:latin typeface="Arial"/>
                <a:ea typeface="Arial" charset="0"/>
                <a:cs typeface="Arial"/>
              </a:rPr>
              <a:t>Flt3</a:t>
            </a:r>
            <a:r>
              <a:rPr lang="en-GB" sz="1200" b="1" i="1" baseline="30000" dirty="0">
                <a:solidFill>
                  <a:srgbClr val="FF6600"/>
                </a:solidFill>
                <a:latin typeface="Arial"/>
                <a:ea typeface="Arial" charset="0"/>
                <a:cs typeface="Arial"/>
              </a:rPr>
              <a:t>Cre</a:t>
            </a:r>
            <a:r>
              <a:rPr lang="en-GB" sz="1200" b="1" i="1" dirty="0">
                <a:solidFill>
                  <a:srgbClr val="FF6600"/>
                </a:solidFill>
                <a:latin typeface="Arial"/>
                <a:ea typeface="Arial" charset="0"/>
                <a:cs typeface="Arial"/>
              </a:rPr>
              <a:t> Rosa26</a:t>
            </a:r>
            <a:r>
              <a:rPr lang="en-GB" sz="1200" b="1" i="1" baseline="30000" dirty="0">
                <a:solidFill>
                  <a:srgbClr val="FF6600"/>
                </a:solidFill>
                <a:latin typeface="Arial"/>
                <a:ea typeface="Arial" charset="0"/>
                <a:cs typeface="Arial"/>
              </a:rPr>
              <a:t>YFP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617681" y="2231286"/>
            <a:ext cx="3045780" cy="2920747"/>
            <a:chOff x="114180" y="1614430"/>
            <a:chExt cx="3045780" cy="2920747"/>
          </a:xfrm>
        </p:grpSpPr>
        <p:pic>
          <p:nvPicPr>
            <p:cNvPr id="140" name="Picture 139"/>
            <p:cNvPicPr>
              <a:picLocks noChangeAspect="1"/>
            </p:cNvPicPr>
            <p:nvPr/>
          </p:nvPicPr>
          <p:blipFill rotWithShape="1">
            <a:blip r:embed="rId6"/>
            <a:srcRect l="26745" r="19827" b="12236"/>
            <a:stretch/>
          </p:blipFill>
          <p:spPr>
            <a:xfrm>
              <a:off x="624014" y="1800692"/>
              <a:ext cx="1529455" cy="2241632"/>
            </a:xfrm>
            <a:prstGeom prst="rect">
              <a:avLst/>
            </a:prstGeom>
          </p:spPr>
        </p:pic>
        <p:sp>
          <p:nvSpPr>
            <p:cNvPr id="141" name="TextBox 140"/>
            <p:cNvSpPr txBox="1">
              <a:spLocks noChangeArrowheads="1"/>
            </p:cNvSpPr>
            <p:nvPr/>
          </p:nvSpPr>
          <p:spPr bwMode="auto">
            <a:xfrm>
              <a:off x="654492" y="1614430"/>
              <a:ext cx="1547812" cy="3067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0451" tIns="45228" rIns="90451" bIns="4522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 dirty="0">
                  <a:solidFill>
                    <a:srgbClr val="000000"/>
                  </a:solidFill>
                  <a:ea typeface="Arial" charset="0"/>
                  <a:cs typeface="Arial"/>
                </a:rPr>
                <a:t>Bone marrow</a:t>
              </a:r>
              <a:endParaRPr lang="en-GB" sz="1200" b="1" baseline="30000" dirty="0">
                <a:solidFill>
                  <a:srgbClr val="000000"/>
                </a:solidFill>
                <a:ea typeface="Arial" charset="0"/>
                <a:cs typeface="Arial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726519" y="4258178"/>
              <a:ext cx="59586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457200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LT-HSC</a:t>
              </a:r>
            </a:p>
          </p:txBody>
        </p:sp>
        <p:cxnSp>
          <p:nvCxnSpPr>
            <p:cNvPr id="143" name="Straight Connector 142"/>
            <p:cNvCxnSpPr/>
            <p:nvPr/>
          </p:nvCxnSpPr>
          <p:spPr>
            <a:xfrm>
              <a:off x="864971" y="4258178"/>
              <a:ext cx="300038" cy="0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TextBox 143"/>
            <p:cNvSpPr txBox="1"/>
            <p:nvPr/>
          </p:nvSpPr>
          <p:spPr>
            <a:xfrm>
              <a:off x="1170676" y="4258178"/>
              <a:ext cx="62611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457200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ST-HSC</a:t>
              </a:r>
            </a:p>
          </p:txBody>
        </p:sp>
        <p:cxnSp>
          <p:nvCxnSpPr>
            <p:cNvPr id="145" name="Straight Connector 144"/>
            <p:cNvCxnSpPr/>
            <p:nvPr/>
          </p:nvCxnSpPr>
          <p:spPr>
            <a:xfrm>
              <a:off x="1329603" y="4258178"/>
              <a:ext cx="300038" cy="0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TextBox 145"/>
            <p:cNvSpPr txBox="1"/>
            <p:nvPr/>
          </p:nvSpPr>
          <p:spPr>
            <a:xfrm>
              <a:off x="1683508" y="4258178"/>
              <a:ext cx="47523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457200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MPP</a:t>
              </a:r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771106" y="4258178"/>
              <a:ext cx="300038" cy="0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50" name="Picture 149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1657" t="35756" r="19782" b="9978"/>
            <a:stretch/>
          </p:blipFill>
          <p:spPr>
            <a:xfrm>
              <a:off x="2298699" y="1853914"/>
              <a:ext cx="682625" cy="2159999"/>
            </a:xfrm>
            <a:prstGeom prst="rect">
              <a:avLst/>
            </a:prstGeom>
          </p:spPr>
        </p:pic>
        <p:cxnSp>
          <p:nvCxnSpPr>
            <p:cNvPr id="159" name="Straight Connector 158"/>
            <p:cNvCxnSpPr/>
            <p:nvPr/>
          </p:nvCxnSpPr>
          <p:spPr>
            <a:xfrm>
              <a:off x="2311800" y="4258178"/>
              <a:ext cx="659863" cy="0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1" name="TextBox 160"/>
            <p:cNvSpPr txBox="1">
              <a:spLocks noChangeArrowheads="1"/>
            </p:cNvSpPr>
            <p:nvPr/>
          </p:nvSpPr>
          <p:spPr bwMode="auto">
            <a:xfrm>
              <a:off x="2042393" y="1614430"/>
              <a:ext cx="1117567" cy="3067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0451" tIns="45228" rIns="90451" bIns="4522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 dirty="0">
                  <a:solidFill>
                    <a:srgbClr val="000000"/>
                  </a:solidFill>
                  <a:ea typeface="Arial" charset="0"/>
                  <a:cs typeface="Arial"/>
                </a:rPr>
                <a:t>Blood</a:t>
              </a:r>
              <a:endParaRPr lang="en-GB" sz="1200" b="1" baseline="30000" dirty="0">
                <a:solidFill>
                  <a:srgbClr val="000000"/>
                </a:solidFill>
                <a:ea typeface="Arial" charset="0"/>
                <a:cs typeface="Arial"/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625240" y="3966965"/>
              <a:ext cx="789060" cy="261610"/>
              <a:chOff x="539670" y="3966965"/>
              <a:chExt cx="789060" cy="261610"/>
            </a:xfrm>
          </p:grpSpPr>
          <p:sp>
            <p:nvSpPr>
              <p:cNvPr id="162" name="TextBox 236"/>
              <p:cNvSpPr txBox="1"/>
              <p:nvPr/>
            </p:nvSpPr>
            <p:spPr>
              <a:xfrm rot="20247921">
                <a:off x="539670" y="3966965"/>
                <a:ext cx="50238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100" dirty="0">
                    <a:solidFill>
                      <a:prstClr val="black"/>
                    </a:solidFill>
                    <a:cs typeface="Arial"/>
                  </a:rPr>
                  <a:t>4w</a:t>
                </a:r>
              </a:p>
            </p:txBody>
          </p:sp>
          <p:sp>
            <p:nvSpPr>
              <p:cNvPr id="163" name="TextBox 236"/>
              <p:cNvSpPr txBox="1"/>
              <p:nvPr/>
            </p:nvSpPr>
            <p:spPr>
              <a:xfrm rot="20247921">
                <a:off x="685681" y="3966965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100" dirty="0">
                    <a:solidFill>
                      <a:prstClr val="black"/>
                    </a:solidFill>
                    <a:cs typeface="Arial"/>
                  </a:rPr>
                  <a:t>12w</a:t>
                </a:r>
              </a:p>
            </p:txBody>
          </p:sp>
        </p:grpSp>
        <p:sp>
          <p:nvSpPr>
            <p:cNvPr id="170" name="TextBox 169"/>
            <p:cNvSpPr txBox="1"/>
            <p:nvPr/>
          </p:nvSpPr>
          <p:spPr>
            <a:xfrm rot="16200000">
              <a:off x="-827482" y="2770945"/>
              <a:ext cx="2195474" cy="312149"/>
            </a:xfrm>
            <a:prstGeom prst="rect">
              <a:avLst/>
            </a:prstGeom>
            <a:noFill/>
          </p:spPr>
          <p:txBody>
            <a:bodyPr wrap="square" lIns="91405" tIns="45702" rIns="91405" bIns="45702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cs typeface="Arial"/>
                </a:rPr>
                <a:t>YFP positive cells (%)</a:t>
              </a:r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271090" y="1806240"/>
              <a:ext cx="420026" cy="2262962"/>
              <a:chOff x="10014859" y="5857384"/>
              <a:chExt cx="420027" cy="2262962"/>
            </a:xfrm>
          </p:grpSpPr>
          <p:sp>
            <p:nvSpPr>
              <p:cNvPr id="172" name="TextBox 171"/>
              <p:cNvSpPr txBox="1"/>
              <p:nvPr/>
            </p:nvSpPr>
            <p:spPr>
              <a:xfrm>
                <a:off x="10014859" y="5857384"/>
                <a:ext cx="399156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GB" sz="1100" dirty="0">
                    <a:solidFill>
                      <a:prstClr val="black"/>
                    </a:solidFill>
                    <a:cs typeface="Arial"/>
                  </a:rPr>
                  <a:t>100</a:t>
                </a:r>
              </a:p>
            </p:txBody>
          </p:sp>
          <p:sp>
            <p:nvSpPr>
              <p:cNvPr id="173" name="TextBox 172"/>
              <p:cNvSpPr txBox="1"/>
              <p:nvPr/>
            </p:nvSpPr>
            <p:spPr>
              <a:xfrm>
                <a:off x="10093313" y="6251035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GB" sz="1100" dirty="0">
                    <a:solidFill>
                      <a:prstClr val="black"/>
                    </a:solidFill>
                    <a:cs typeface="Arial"/>
                  </a:rPr>
                  <a:t>80</a:t>
                </a: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10093313" y="6652124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GB" sz="1100" dirty="0">
                    <a:solidFill>
                      <a:prstClr val="black"/>
                    </a:solidFill>
                    <a:cs typeface="Arial"/>
                  </a:rPr>
                  <a:t>60</a:t>
                </a:r>
              </a:p>
            </p:txBody>
          </p:sp>
          <p:sp>
            <p:nvSpPr>
              <p:cNvPr id="175" name="TextBox 174"/>
              <p:cNvSpPr txBox="1"/>
              <p:nvPr/>
            </p:nvSpPr>
            <p:spPr>
              <a:xfrm>
                <a:off x="10093313" y="7055922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GB" sz="1100" dirty="0">
                    <a:solidFill>
                      <a:prstClr val="black"/>
                    </a:solidFill>
                    <a:cs typeface="Arial"/>
                  </a:rPr>
                  <a:t>40</a:t>
                </a:r>
              </a:p>
            </p:txBody>
          </p:sp>
          <p:sp>
            <p:nvSpPr>
              <p:cNvPr id="176" name="TextBox 175"/>
              <p:cNvSpPr txBox="1"/>
              <p:nvPr/>
            </p:nvSpPr>
            <p:spPr>
              <a:xfrm>
                <a:off x="10093313" y="7460266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GB" sz="1100" dirty="0">
                    <a:solidFill>
                      <a:prstClr val="black"/>
                    </a:solidFill>
                    <a:cs typeface="Arial"/>
                  </a:rPr>
                  <a:t>20</a:t>
                </a:r>
              </a:p>
            </p:txBody>
          </p:sp>
          <p:sp>
            <p:nvSpPr>
              <p:cNvPr id="177" name="TextBox 176"/>
              <p:cNvSpPr txBox="1"/>
              <p:nvPr/>
            </p:nvSpPr>
            <p:spPr>
              <a:xfrm>
                <a:off x="10171766" y="7858736"/>
                <a:ext cx="26312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GB" sz="1100" dirty="0">
                    <a:solidFill>
                      <a:prstClr val="black"/>
                    </a:solidFill>
                    <a:cs typeface="Arial"/>
                  </a:rPr>
                  <a:t>0</a:t>
                </a:r>
              </a:p>
            </p:txBody>
          </p:sp>
        </p:grpSp>
        <p:grpSp>
          <p:nvGrpSpPr>
            <p:cNvPr id="178" name="Group 177"/>
            <p:cNvGrpSpPr/>
            <p:nvPr/>
          </p:nvGrpSpPr>
          <p:grpSpPr>
            <a:xfrm>
              <a:off x="2123068" y="3966965"/>
              <a:ext cx="998931" cy="261610"/>
              <a:chOff x="2629298" y="7833558"/>
              <a:chExt cx="998931" cy="261610"/>
            </a:xfrm>
          </p:grpSpPr>
          <p:sp>
            <p:nvSpPr>
              <p:cNvPr id="180" name="TextBox 236"/>
              <p:cNvSpPr txBox="1"/>
              <p:nvPr/>
            </p:nvSpPr>
            <p:spPr>
              <a:xfrm rot="20247921">
                <a:off x="2629298" y="7833558"/>
                <a:ext cx="50238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100" dirty="0">
                    <a:solidFill>
                      <a:prstClr val="black"/>
                    </a:solidFill>
                    <a:cs typeface="Arial"/>
                  </a:rPr>
                  <a:t>4w</a:t>
                </a:r>
              </a:p>
            </p:txBody>
          </p:sp>
          <p:sp>
            <p:nvSpPr>
              <p:cNvPr id="181" name="TextBox 236"/>
              <p:cNvSpPr txBox="1"/>
              <p:nvPr/>
            </p:nvSpPr>
            <p:spPr>
              <a:xfrm rot="20247921">
                <a:off x="2761584" y="7833558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100" dirty="0">
                    <a:solidFill>
                      <a:prstClr val="black"/>
                    </a:solidFill>
                    <a:cs typeface="Arial"/>
                  </a:rPr>
                  <a:t>12w</a:t>
                </a:r>
              </a:p>
            </p:txBody>
          </p:sp>
          <p:sp>
            <p:nvSpPr>
              <p:cNvPr id="182" name="TextBox 236"/>
              <p:cNvSpPr txBox="1"/>
              <p:nvPr/>
            </p:nvSpPr>
            <p:spPr>
              <a:xfrm rot="20247921">
                <a:off x="2985180" y="7833558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100" dirty="0">
                    <a:solidFill>
                      <a:prstClr val="black"/>
                    </a:solidFill>
                    <a:cs typeface="Arial"/>
                  </a:rPr>
                  <a:t>40w</a:t>
                </a:r>
              </a:p>
            </p:txBody>
          </p:sp>
        </p:grpSp>
        <p:cxnSp>
          <p:nvCxnSpPr>
            <p:cNvPr id="184" name="Straight Connector 183"/>
            <p:cNvCxnSpPr/>
            <p:nvPr/>
          </p:nvCxnSpPr>
          <p:spPr>
            <a:xfrm>
              <a:off x="2113362" y="3967607"/>
              <a:ext cx="300038" cy="0"/>
            </a:xfrm>
            <a:prstGeom prst="line">
              <a:avLst/>
            </a:prstGeom>
            <a:ln w="19050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5" name="Group 184"/>
            <p:cNvGrpSpPr/>
            <p:nvPr/>
          </p:nvGrpSpPr>
          <p:grpSpPr>
            <a:xfrm>
              <a:off x="1493401" y="3966965"/>
              <a:ext cx="789060" cy="261610"/>
              <a:chOff x="539670" y="3966965"/>
              <a:chExt cx="789060" cy="261610"/>
            </a:xfrm>
          </p:grpSpPr>
          <p:sp>
            <p:nvSpPr>
              <p:cNvPr id="186" name="TextBox 236"/>
              <p:cNvSpPr txBox="1"/>
              <p:nvPr/>
            </p:nvSpPr>
            <p:spPr>
              <a:xfrm rot="20247921">
                <a:off x="539670" y="3966965"/>
                <a:ext cx="50238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100" dirty="0">
                    <a:solidFill>
                      <a:prstClr val="black"/>
                    </a:solidFill>
                    <a:cs typeface="Arial"/>
                  </a:rPr>
                  <a:t>4w</a:t>
                </a:r>
              </a:p>
            </p:txBody>
          </p:sp>
          <p:sp>
            <p:nvSpPr>
              <p:cNvPr id="187" name="TextBox 236"/>
              <p:cNvSpPr txBox="1"/>
              <p:nvPr/>
            </p:nvSpPr>
            <p:spPr>
              <a:xfrm rot="20247921">
                <a:off x="685681" y="3966965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100" dirty="0">
                    <a:solidFill>
                      <a:prstClr val="black"/>
                    </a:solidFill>
                    <a:cs typeface="Arial"/>
                  </a:rPr>
                  <a:t>12w</a:t>
                </a:r>
              </a:p>
            </p:txBody>
          </p:sp>
        </p:grpSp>
        <p:grpSp>
          <p:nvGrpSpPr>
            <p:cNvPr id="188" name="Group 187"/>
            <p:cNvGrpSpPr/>
            <p:nvPr/>
          </p:nvGrpSpPr>
          <p:grpSpPr>
            <a:xfrm>
              <a:off x="1062494" y="3966965"/>
              <a:ext cx="789060" cy="261610"/>
              <a:chOff x="539670" y="3966965"/>
              <a:chExt cx="789060" cy="261610"/>
            </a:xfrm>
          </p:grpSpPr>
          <p:sp>
            <p:nvSpPr>
              <p:cNvPr id="189" name="TextBox 236"/>
              <p:cNvSpPr txBox="1"/>
              <p:nvPr/>
            </p:nvSpPr>
            <p:spPr>
              <a:xfrm rot="20247921">
                <a:off x="539670" y="3966965"/>
                <a:ext cx="50238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100" dirty="0">
                    <a:solidFill>
                      <a:prstClr val="black"/>
                    </a:solidFill>
                    <a:cs typeface="Arial"/>
                  </a:rPr>
                  <a:t>4w</a:t>
                </a:r>
              </a:p>
            </p:txBody>
          </p:sp>
          <p:sp>
            <p:nvSpPr>
              <p:cNvPr id="190" name="TextBox 236"/>
              <p:cNvSpPr txBox="1"/>
              <p:nvPr/>
            </p:nvSpPr>
            <p:spPr>
              <a:xfrm rot="20247921">
                <a:off x="685681" y="3966965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100" dirty="0">
                    <a:solidFill>
                      <a:prstClr val="black"/>
                    </a:solidFill>
                    <a:cs typeface="Arial"/>
                  </a:rPr>
                  <a:t>12w</a:t>
                </a:r>
              </a:p>
            </p:txBody>
          </p:sp>
        </p:grpSp>
        <p:sp>
          <p:nvSpPr>
            <p:cNvPr id="191" name="TextBox 190"/>
            <p:cNvSpPr txBox="1"/>
            <p:nvPr/>
          </p:nvSpPr>
          <p:spPr>
            <a:xfrm>
              <a:off x="2147318" y="4258178"/>
              <a:ext cx="8899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457200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Monocytes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7203551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255246" y="903032"/>
            <a:ext cx="22464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sz="1600" b="1" dirty="0">
                <a:solidFill>
                  <a:srgbClr val="0000FF"/>
                </a:solidFill>
              </a:rPr>
              <a:t>Non irradiation Chimera</a:t>
            </a:r>
          </a:p>
        </p:txBody>
      </p:sp>
      <p:sp>
        <p:nvSpPr>
          <p:cNvPr id="63" name="Freihandform 146"/>
          <p:cNvSpPr/>
          <p:nvPr/>
        </p:nvSpPr>
        <p:spPr>
          <a:xfrm>
            <a:off x="1902860" y="1733895"/>
            <a:ext cx="749300" cy="346075"/>
          </a:xfrm>
          <a:custGeom>
            <a:avLst/>
            <a:gdLst>
              <a:gd name="connsiteX0" fmla="*/ 0 w 1380067"/>
              <a:gd name="connsiteY0" fmla="*/ 470847 h 470847"/>
              <a:gd name="connsiteX1" fmla="*/ 474133 w 1380067"/>
              <a:gd name="connsiteY1" fmla="*/ 55980 h 470847"/>
              <a:gd name="connsiteX2" fmla="*/ 1380067 w 1380067"/>
              <a:gd name="connsiteY2" fmla="*/ 22113 h 470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0067" h="470847">
                <a:moveTo>
                  <a:pt x="0" y="470847"/>
                </a:moveTo>
                <a:cubicBezTo>
                  <a:pt x="122061" y="300808"/>
                  <a:pt x="244122" y="130769"/>
                  <a:pt x="474133" y="55980"/>
                </a:cubicBezTo>
                <a:cubicBezTo>
                  <a:pt x="704144" y="-18809"/>
                  <a:pt x="1231900" y="-6109"/>
                  <a:pt x="1380067" y="22113"/>
                </a:cubicBezTo>
              </a:path>
            </a:pathLst>
          </a:custGeom>
          <a:ln>
            <a:solidFill>
              <a:schemeClr val="tx1">
                <a:lumMod val="75000"/>
                <a:lumOff val="25000"/>
              </a:schemeClr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9" tIns="45715" rIns="91429" bIns="45715" anchor="ctr"/>
          <a:lstStyle/>
          <a:p>
            <a:pPr algn="ctr" defTabSz="457200">
              <a:defRPr/>
            </a:pPr>
            <a:endParaRPr lang="de-DE" sz="2400">
              <a:solidFill>
                <a:prstClr val="black"/>
              </a:solidFill>
            </a:endParaRPr>
          </a:p>
        </p:txBody>
      </p:sp>
      <p:sp>
        <p:nvSpPr>
          <p:cNvPr id="65" name="Textfeld 150"/>
          <p:cNvSpPr txBox="1">
            <a:spLocks noChangeArrowheads="1"/>
          </p:cNvSpPr>
          <p:nvPr/>
        </p:nvSpPr>
        <p:spPr bwMode="auto">
          <a:xfrm>
            <a:off x="1223690" y="1368652"/>
            <a:ext cx="670738" cy="523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de-DE" sz="1400" b="1" dirty="0">
                <a:solidFill>
                  <a:prstClr val="black"/>
                </a:solidFill>
                <a:latin typeface="Calibri"/>
                <a:cs typeface="Arial" charset="0"/>
              </a:rPr>
              <a:t>LT-HSC</a:t>
            </a:r>
          </a:p>
          <a:p>
            <a:pPr algn="ctr" defTabSz="457200" eaLnBrk="1" hangingPunct="1"/>
            <a:r>
              <a:rPr lang="de-DE" sz="1400" b="1" dirty="0">
                <a:solidFill>
                  <a:prstClr val="black"/>
                </a:solidFill>
                <a:latin typeface="Calibri"/>
                <a:cs typeface="Arial" charset="0"/>
              </a:rPr>
              <a:t>(YFP</a:t>
            </a:r>
            <a:r>
              <a:rPr lang="de-DE" sz="1400" b="1" baseline="30000" dirty="0">
                <a:solidFill>
                  <a:prstClr val="black"/>
                </a:solidFill>
                <a:latin typeface="Calibri"/>
                <a:cs typeface="Arial" charset="0"/>
              </a:rPr>
              <a:t>+</a:t>
            </a:r>
            <a:r>
              <a:rPr lang="de-DE" sz="1400" b="1" dirty="0">
                <a:solidFill>
                  <a:prstClr val="black"/>
                </a:solidFill>
                <a:latin typeface="Calibri"/>
                <a:cs typeface="Arial" charset="0"/>
              </a:rPr>
              <a:t>)</a:t>
            </a:r>
          </a:p>
        </p:txBody>
      </p:sp>
      <p:sp>
        <p:nvSpPr>
          <p:cNvPr id="68" name="Rechteck 12"/>
          <p:cNvSpPr>
            <a:spLocks noChangeArrowheads="1"/>
          </p:cNvSpPr>
          <p:nvPr/>
        </p:nvSpPr>
        <p:spPr bwMode="auto">
          <a:xfrm>
            <a:off x="2473473" y="2327619"/>
            <a:ext cx="1543939" cy="307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sz="1400" i="1" dirty="0">
                <a:solidFill>
                  <a:prstClr val="black"/>
                </a:solidFill>
                <a:cs typeface="Arial" charset="0"/>
              </a:rPr>
              <a:t>Rag2</a:t>
            </a:r>
            <a:r>
              <a:rPr lang="en-US" sz="1400" i="1" baseline="30000" dirty="0">
                <a:solidFill>
                  <a:prstClr val="black"/>
                </a:solidFill>
                <a:cs typeface="Arial" charset="0"/>
              </a:rPr>
              <a:t>-/-</a:t>
            </a:r>
            <a:r>
              <a:rPr lang="en-US" sz="1400" i="1" dirty="0" err="1">
                <a:solidFill>
                  <a:prstClr val="black"/>
                </a:solidFill>
                <a:cs typeface="Arial" charset="0"/>
              </a:rPr>
              <a:t>γ</a:t>
            </a:r>
            <a:r>
              <a:rPr lang="en-US" sz="1400" i="1" baseline="-25000" dirty="0" err="1">
                <a:solidFill>
                  <a:prstClr val="black"/>
                </a:solidFill>
                <a:cs typeface="Arial" charset="0"/>
              </a:rPr>
              <a:t>c</a:t>
            </a:r>
            <a:r>
              <a:rPr lang="en-US" sz="1400" i="1" baseline="30000" dirty="0">
                <a:solidFill>
                  <a:prstClr val="black"/>
                </a:solidFill>
                <a:cs typeface="Arial" charset="0"/>
              </a:rPr>
              <a:t>-/-</a:t>
            </a:r>
            <a:r>
              <a:rPr lang="en-US" sz="1400" i="1" dirty="0" err="1">
                <a:solidFill>
                  <a:prstClr val="black"/>
                </a:solidFill>
                <a:cs typeface="Arial" charset="0"/>
              </a:rPr>
              <a:t>Kit</a:t>
            </a:r>
            <a:r>
              <a:rPr lang="en-US" sz="1400" i="1" baseline="30000" dirty="0" err="1">
                <a:solidFill>
                  <a:prstClr val="black"/>
                </a:solidFill>
                <a:cs typeface="Arial" charset="0"/>
              </a:rPr>
              <a:t>W</a:t>
            </a:r>
            <a:r>
              <a:rPr lang="en-US" sz="1400" i="1" baseline="30000" dirty="0">
                <a:solidFill>
                  <a:prstClr val="black"/>
                </a:solidFill>
                <a:cs typeface="Arial" charset="0"/>
              </a:rPr>
              <a:t>/</a:t>
            </a:r>
            <a:r>
              <a:rPr lang="en-US" sz="1400" i="1" baseline="30000" dirty="0" err="1">
                <a:solidFill>
                  <a:prstClr val="black"/>
                </a:solidFill>
                <a:cs typeface="Arial" charset="0"/>
              </a:rPr>
              <a:t>Wv</a:t>
            </a:r>
            <a:endParaRPr lang="de-DE" sz="1400" i="1" baseline="3000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69" name="Rechteck 12"/>
          <p:cNvSpPr>
            <a:spLocks noChangeArrowheads="1"/>
          </p:cNvSpPr>
          <p:nvPr/>
        </p:nvSpPr>
        <p:spPr bwMode="auto">
          <a:xfrm>
            <a:off x="611432" y="2324444"/>
            <a:ext cx="1343883" cy="307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US" sz="1400" i="1" dirty="0">
                <a:solidFill>
                  <a:prstClr val="black"/>
                </a:solidFill>
                <a:cs typeface="Arial" charset="0"/>
              </a:rPr>
              <a:t>panRosa26</a:t>
            </a:r>
            <a:r>
              <a:rPr lang="en-US" sz="1400" i="1" baseline="30000" dirty="0">
                <a:solidFill>
                  <a:prstClr val="black"/>
                </a:solidFill>
                <a:cs typeface="Arial" charset="0"/>
              </a:rPr>
              <a:t>YFP</a:t>
            </a:r>
            <a:endParaRPr lang="de-DE" sz="1400" i="1" baseline="30000" dirty="0">
              <a:solidFill>
                <a:prstClr val="black"/>
              </a:solidFill>
              <a:cs typeface="Arial" charset="0"/>
            </a:endParaRPr>
          </a:p>
        </p:txBody>
      </p:sp>
      <p:pic>
        <p:nvPicPr>
          <p:cNvPr id="72" name="Bild 26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2694" y="1557683"/>
            <a:ext cx="185737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72" descr="mouse injecte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2260" y="1620128"/>
            <a:ext cx="1049854" cy="745057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51220" y="1878888"/>
            <a:ext cx="993076" cy="486296"/>
          </a:xfrm>
          <a:prstGeom prst="rect">
            <a:avLst/>
          </a:prstGeom>
        </p:spPr>
      </p:pic>
      <p:sp>
        <p:nvSpPr>
          <p:cNvPr id="44" name="TextBox 43"/>
          <p:cNvSpPr txBox="1"/>
          <p:nvPr/>
        </p:nvSpPr>
        <p:spPr>
          <a:xfrm>
            <a:off x="361585" y="4495829"/>
            <a:ext cx="4108347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dirty="0">
                <a:solidFill>
                  <a:prstClr val="black"/>
                </a:solidFill>
              </a:rPr>
              <a:t>Gomez </a:t>
            </a:r>
            <a:r>
              <a:rPr lang="en-US" sz="1400" dirty="0" err="1">
                <a:solidFill>
                  <a:prstClr val="black"/>
                </a:solidFill>
              </a:rPr>
              <a:t>Perdiguero</a:t>
            </a:r>
            <a:r>
              <a:rPr lang="en-US" sz="1400" dirty="0">
                <a:solidFill>
                  <a:prstClr val="black"/>
                </a:solidFill>
              </a:rPr>
              <a:t>*, </a:t>
            </a:r>
            <a:r>
              <a:rPr lang="en-US" sz="1400" dirty="0" err="1">
                <a:solidFill>
                  <a:prstClr val="black"/>
                </a:solidFill>
              </a:rPr>
              <a:t>Klapporth</a:t>
            </a:r>
            <a:r>
              <a:rPr lang="en-US" sz="1400" dirty="0">
                <a:solidFill>
                  <a:prstClr val="black"/>
                </a:solidFill>
              </a:rPr>
              <a:t>*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Nature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</p:txBody>
      </p:sp>
      <p:pic>
        <p:nvPicPr>
          <p:cNvPr id="50" name="Picture 49" descr="mouse injecte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897" y="3039413"/>
            <a:ext cx="1049854" cy="745057"/>
          </a:xfrm>
          <a:prstGeom prst="rect">
            <a:avLst/>
          </a:prstGeom>
        </p:spPr>
      </p:pic>
      <p:pic>
        <p:nvPicPr>
          <p:cNvPr id="52" name="Picture 51" descr="mouse injecte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9937" y="3039413"/>
            <a:ext cx="1049854" cy="745057"/>
          </a:xfrm>
          <a:prstGeom prst="rect">
            <a:avLst/>
          </a:prstGeom>
        </p:spPr>
      </p:pic>
      <p:sp>
        <p:nvSpPr>
          <p:cNvPr id="53" name="Pfeil nach rechts 149"/>
          <p:cNvSpPr/>
          <p:nvPr/>
        </p:nvSpPr>
        <p:spPr>
          <a:xfrm>
            <a:off x="2077020" y="3636511"/>
            <a:ext cx="498475" cy="144463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 defTabSz="457200">
              <a:defRPr/>
            </a:pPr>
            <a:endParaRPr lang="de-DE" sz="2400">
              <a:solidFill>
                <a:prstClr val="white"/>
              </a:solidFill>
            </a:endParaRPr>
          </a:p>
        </p:txBody>
      </p:sp>
      <p:sp>
        <p:nvSpPr>
          <p:cNvPr id="54" name="Rechteck 12"/>
          <p:cNvSpPr>
            <a:spLocks noChangeArrowheads="1"/>
          </p:cNvSpPr>
          <p:nvPr/>
        </p:nvSpPr>
        <p:spPr bwMode="auto">
          <a:xfrm>
            <a:off x="646098" y="3735088"/>
            <a:ext cx="1355725" cy="307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/>
          <a:p>
            <a:pPr algn="ctr" defTabSz="457200"/>
            <a:r>
              <a:rPr lang="en-US" sz="1400" i="1" dirty="0" err="1">
                <a:solidFill>
                  <a:prstClr val="black"/>
                </a:solidFill>
                <a:cs typeface="Arial" charset="0"/>
              </a:rPr>
              <a:t>Mx</a:t>
            </a:r>
            <a:r>
              <a:rPr lang="en-US" sz="1400" i="1" baseline="30000" dirty="0" err="1">
                <a:solidFill>
                  <a:prstClr val="black"/>
                </a:solidFill>
                <a:cs typeface="Arial" charset="0"/>
              </a:rPr>
              <a:t>Cre</a:t>
            </a:r>
            <a:r>
              <a:rPr lang="en-US" sz="1400" i="1" baseline="30000" dirty="0">
                <a:solidFill>
                  <a:prstClr val="black"/>
                </a:solidFill>
                <a:cs typeface="Arial" charset="0"/>
              </a:rPr>
              <a:t> </a:t>
            </a:r>
            <a:r>
              <a:rPr lang="en-US" sz="1400" i="1" dirty="0" err="1">
                <a:solidFill>
                  <a:prstClr val="black"/>
                </a:solidFill>
                <a:cs typeface="Arial" charset="0"/>
              </a:rPr>
              <a:t>Myb</a:t>
            </a:r>
            <a:r>
              <a:rPr lang="en-US" sz="1400" i="1" baseline="30000" dirty="0" err="1">
                <a:solidFill>
                  <a:prstClr val="black"/>
                </a:solidFill>
                <a:cs typeface="Arial" charset="0"/>
              </a:rPr>
              <a:t>flox</a:t>
            </a:r>
            <a:r>
              <a:rPr lang="en-US" sz="1400" i="1" baseline="30000" dirty="0">
                <a:solidFill>
                  <a:prstClr val="black"/>
                </a:solidFill>
                <a:cs typeface="Arial" charset="0"/>
              </a:rPr>
              <a:t>/</a:t>
            </a:r>
            <a:r>
              <a:rPr lang="en-US" sz="1400" i="1" baseline="30000" dirty="0" err="1">
                <a:solidFill>
                  <a:prstClr val="black"/>
                </a:solidFill>
                <a:cs typeface="Arial" charset="0"/>
              </a:rPr>
              <a:t>flox</a:t>
            </a:r>
            <a:endParaRPr lang="de-DE" sz="1400" i="1" baseline="3000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55" name="Rechteck 12"/>
          <p:cNvSpPr>
            <a:spLocks noChangeArrowheads="1"/>
          </p:cNvSpPr>
          <p:nvPr/>
        </p:nvSpPr>
        <p:spPr bwMode="auto">
          <a:xfrm>
            <a:off x="1933024" y="3334431"/>
            <a:ext cx="775062" cy="307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  <a:cs typeface="Arial" charset="0"/>
              </a:rPr>
              <a:t>2 weeks</a:t>
            </a:r>
            <a:endParaRPr lang="de-DE" sz="1400" baseline="3000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56" name="Textfeld 150"/>
          <p:cNvSpPr txBox="1">
            <a:spLocks noChangeArrowheads="1"/>
          </p:cNvSpPr>
          <p:nvPr/>
        </p:nvSpPr>
        <p:spPr bwMode="auto">
          <a:xfrm>
            <a:off x="732273" y="2756300"/>
            <a:ext cx="810128" cy="307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de-DE" sz="1400" b="1" dirty="0" err="1">
                <a:solidFill>
                  <a:prstClr val="black"/>
                </a:solidFill>
                <a:latin typeface="Calibri"/>
                <a:cs typeface="Arial" charset="0"/>
              </a:rPr>
              <a:t>Poly</a:t>
            </a:r>
            <a:r>
              <a:rPr lang="de-DE" sz="1400" b="1" dirty="0">
                <a:solidFill>
                  <a:prstClr val="black"/>
                </a:solidFill>
                <a:latin typeface="Calibri"/>
                <a:cs typeface="Arial" charset="0"/>
              </a:rPr>
              <a:t>(I:C)</a:t>
            </a:r>
          </a:p>
        </p:txBody>
      </p:sp>
      <p:sp>
        <p:nvSpPr>
          <p:cNvPr id="57" name="Rechteck 12"/>
          <p:cNvSpPr>
            <a:spLocks noChangeArrowheads="1"/>
          </p:cNvSpPr>
          <p:nvPr/>
        </p:nvSpPr>
        <p:spPr bwMode="auto">
          <a:xfrm>
            <a:off x="2604839" y="3733185"/>
            <a:ext cx="1355725" cy="307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/>
          <a:p>
            <a:pPr algn="ctr" defTabSz="457200"/>
            <a:r>
              <a:rPr lang="en-US" sz="1400" i="1" dirty="0" err="1">
                <a:solidFill>
                  <a:prstClr val="black"/>
                </a:solidFill>
                <a:cs typeface="Arial" charset="0"/>
              </a:rPr>
              <a:t>Mx</a:t>
            </a:r>
            <a:r>
              <a:rPr lang="en-US" sz="1400" i="1" baseline="30000" dirty="0" err="1">
                <a:solidFill>
                  <a:prstClr val="black"/>
                </a:solidFill>
                <a:cs typeface="Arial" charset="0"/>
              </a:rPr>
              <a:t>Cre</a:t>
            </a:r>
            <a:r>
              <a:rPr lang="en-US" sz="1400" i="1" baseline="30000" dirty="0">
                <a:solidFill>
                  <a:prstClr val="black"/>
                </a:solidFill>
                <a:cs typeface="Arial" charset="0"/>
              </a:rPr>
              <a:t> </a:t>
            </a:r>
            <a:r>
              <a:rPr lang="en-US" sz="1400" i="1" dirty="0" err="1">
                <a:solidFill>
                  <a:prstClr val="black"/>
                </a:solidFill>
                <a:cs typeface="Arial" charset="0"/>
              </a:rPr>
              <a:t>Myb</a:t>
            </a:r>
            <a:r>
              <a:rPr lang="en-US" sz="1400" i="1" baseline="30000" dirty="0" err="1">
                <a:solidFill>
                  <a:prstClr val="black"/>
                </a:solidFill>
                <a:cs typeface="Arial" charset="0"/>
              </a:rPr>
              <a:t>Δ</a:t>
            </a:r>
            <a:r>
              <a:rPr lang="en-US" sz="1400" i="1" baseline="30000" dirty="0">
                <a:solidFill>
                  <a:prstClr val="black"/>
                </a:solidFill>
                <a:cs typeface="Arial" charset="0"/>
              </a:rPr>
              <a:t>/</a:t>
            </a:r>
            <a:r>
              <a:rPr lang="en-US" sz="1400" i="1" baseline="30000" dirty="0" err="1">
                <a:solidFill>
                  <a:prstClr val="black"/>
                </a:solidFill>
                <a:cs typeface="Arial" charset="0"/>
              </a:rPr>
              <a:t>Δ</a:t>
            </a:r>
            <a:endParaRPr lang="de-DE" sz="1400" i="1" baseline="3000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58" name="Textfeld 150"/>
          <p:cNvSpPr txBox="1">
            <a:spLocks noChangeArrowheads="1"/>
          </p:cNvSpPr>
          <p:nvPr/>
        </p:nvSpPr>
        <p:spPr bwMode="auto">
          <a:xfrm>
            <a:off x="2632588" y="2754429"/>
            <a:ext cx="1011931" cy="307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de-DE" sz="1400" b="1" dirty="0">
                <a:solidFill>
                  <a:prstClr val="black"/>
                </a:solidFill>
                <a:latin typeface="Calibri"/>
                <a:cs typeface="Arial" charset="0"/>
              </a:rPr>
              <a:t>CD45.1 BM</a:t>
            </a:r>
          </a:p>
        </p:txBody>
      </p:sp>
      <p:sp>
        <p:nvSpPr>
          <p:cNvPr id="2" name="Rectangle 1"/>
          <p:cNvSpPr/>
          <p:nvPr/>
        </p:nvSpPr>
        <p:spPr>
          <a:xfrm>
            <a:off x="613253" y="903032"/>
            <a:ext cx="3643204" cy="3320712"/>
          </a:xfrm>
          <a:prstGeom prst="rect">
            <a:avLst/>
          </a:prstGeom>
          <a:noFill/>
          <a:ln w="28575" cmpd="sng">
            <a:solidFill>
              <a:srgbClr val="0000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501571" y="4245026"/>
            <a:ext cx="3828372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dirty="0">
                <a:solidFill>
                  <a:prstClr val="black"/>
                </a:solidFill>
              </a:rPr>
              <a:t>Schulz*, Gomez </a:t>
            </a:r>
            <a:r>
              <a:rPr lang="en-US" sz="1400" dirty="0" err="1">
                <a:solidFill>
                  <a:prstClr val="black"/>
                </a:solidFill>
              </a:rPr>
              <a:t>Perdiguero</a:t>
            </a:r>
            <a:r>
              <a:rPr lang="en-US" sz="1400" dirty="0">
                <a:solidFill>
                  <a:prstClr val="black"/>
                </a:solidFill>
              </a:rPr>
              <a:t>*,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Science</a:t>
            </a:r>
            <a:r>
              <a:rPr lang="en-US" sz="1400" dirty="0">
                <a:solidFill>
                  <a:prstClr val="black"/>
                </a:solidFill>
              </a:rPr>
              <a:t>, 2012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5284300" y="903032"/>
            <a:ext cx="30783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sz="1600" b="1" dirty="0">
                <a:solidFill>
                  <a:srgbClr val="0000FF"/>
                </a:solidFill>
              </a:rPr>
              <a:t>Fate mapping of HSC-derived cells</a:t>
            </a:r>
          </a:p>
        </p:txBody>
      </p:sp>
      <p:sp>
        <p:nvSpPr>
          <p:cNvPr id="150" name="TextBox 6"/>
          <p:cNvSpPr txBox="1"/>
          <p:nvPr/>
        </p:nvSpPr>
        <p:spPr>
          <a:xfrm>
            <a:off x="4733399" y="1481454"/>
            <a:ext cx="1618892" cy="30774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GB" sz="1400" b="1" i="1" dirty="0">
                <a:solidFill>
                  <a:srgbClr val="FF6600"/>
                </a:solidFill>
                <a:ea typeface="Arial" charset="0"/>
                <a:cs typeface="Arial"/>
              </a:rPr>
              <a:t>Flt3</a:t>
            </a:r>
            <a:r>
              <a:rPr lang="en-GB" sz="1400" b="1" i="1" baseline="30000" dirty="0">
                <a:solidFill>
                  <a:srgbClr val="FF6600"/>
                </a:solidFill>
                <a:ea typeface="Arial" charset="0"/>
                <a:cs typeface="Arial"/>
              </a:rPr>
              <a:t>Cre</a:t>
            </a:r>
            <a:r>
              <a:rPr lang="en-GB" sz="1400" b="1" i="1" dirty="0">
                <a:solidFill>
                  <a:srgbClr val="FF6600"/>
                </a:solidFill>
                <a:ea typeface="Arial" charset="0"/>
                <a:cs typeface="Arial"/>
              </a:rPr>
              <a:t> Rosa26</a:t>
            </a:r>
            <a:r>
              <a:rPr lang="en-GB" sz="1400" b="1" i="1" baseline="30000" dirty="0">
                <a:solidFill>
                  <a:srgbClr val="FF6600"/>
                </a:solidFill>
                <a:ea typeface="Arial" charset="0"/>
                <a:cs typeface="Arial"/>
              </a:rPr>
              <a:t>YFP</a:t>
            </a:r>
          </a:p>
        </p:txBody>
      </p:sp>
      <p:sp>
        <p:nvSpPr>
          <p:cNvPr id="151" name="TextBox 6"/>
          <p:cNvSpPr txBox="1"/>
          <p:nvPr/>
        </p:nvSpPr>
        <p:spPr>
          <a:xfrm>
            <a:off x="4694452" y="1926099"/>
            <a:ext cx="1909634" cy="30774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GB" sz="1400" b="1" i="1" dirty="0">
                <a:solidFill>
                  <a:prstClr val="black"/>
                </a:solidFill>
                <a:ea typeface="Arial" charset="0"/>
                <a:cs typeface="Arial"/>
              </a:rPr>
              <a:t>S100a4</a:t>
            </a:r>
            <a:r>
              <a:rPr lang="en-GB" sz="1400" b="1" i="1" baseline="30000" dirty="0">
                <a:solidFill>
                  <a:prstClr val="black"/>
                </a:solidFill>
                <a:ea typeface="Arial" charset="0"/>
                <a:cs typeface="Arial"/>
              </a:rPr>
              <a:t>Cre</a:t>
            </a:r>
            <a:r>
              <a:rPr lang="en-GB" sz="1400" b="1" i="1" dirty="0">
                <a:solidFill>
                  <a:prstClr val="black"/>
                </a:solidFill>
                <a:ea typeface="Arial" charset="0"/>
                <a:cs typeface="Arial"/>
              </a:rPr>
              <a:t> Rosa26</a:t>
            </a:r>
            <a:r>
              <a:rPr lang="en-GB" sz="1400" b="1" i="1" baseline="30000" dirty="0">
                <a:solidFill>
                  <a:prstClr val="black"/>
                </a:solidFill>
                <a:ea typeface="Arial" charset="0"/>
                <a:cs typeface="Arial"/>
              </a:rPr>
              <a:t>YFP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6467452" y="1965297"/>
            <a:ext cx="2619629" cy="27698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</a:rPr>
              <a:t>Hashimoto </a:t>
            </a:r>
            <a:r>
              <a:rPr lang="en-US" sz="1200" i="1" dirty="0">
                <a:solidFill>
                  <a:prstClr val="black"/>
                </a:solidFill>
              </a:rPr>
              <a:t>et al.</a:t>
            </a:r>
            <a:r>
              <a:rPr lang="en-US" sz="1200" dirty="0">
                <a:solidFill>
                  <a:prstClr val="black"/>
                </a:solidFill>
              </a:rPr>
              <a:t>, </a:t>
            </a:r>
            <a:r>
              <a:rPr lang="en-US" sz="1200" b="1" i="1" dirty="0">
                <a:solidFill>
                  <a:prstClr val="black"/>
                </a:solidFill>
              </a:rPr>
              <a:t>Immunity</a:t>
            </a:r>
            <a:r>
              <a:rPr lang="en-US" sz="1200" dirty="0">
                <a:solidFill>
                  <a:prstClr val="black"/>
                </a:solidFill>
              </a:rPr>
              <a:t>, 2013</a:t>
            </a:r>
          </a:p>
        </p:txBody>
      </p:sp>
      <p:sp>
        <p:nvSpPr>
          <p:cNvPr id="153" name="TextBox 6"/>
          <p:cNvSpPr txBox="1"/>
          <p:nvPr/>
        </p:nvSpPr>
        <p:spPr>
          <a:xfrm>
            <a:off x="4733399" y="2347042"/>
            <a:ext cx="1909634" cy="523184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GB" sz="1400" b="1" i="1" dirty="0">
                <a:solidFill>
                  <a:prstClr val="black"/>
                </a:solidFill>
                <a:ea typeface="Arial" charset="0"/>
                <a:cs typeface="Arial"/>
              </a:rPr>
              <a:t>CX</a:t>
            </a:r>
            <a:r>
              <a:rPr lang="en-GB" sz="1400" b="1" i="1" baseline="-25000" dirty="0">
                <a:solidFill>
                  <a:prstClr val="black"/>
                </a:solidFill>
                <a:ea typeface="Arial" charset="0"/>
                <a:cs typeface="Arial"/>
              </a:rPr>
              <a:t>3</a:t>
            </a:r>
            <a:r>
              <a:rPr lang="en-GB" sz="1400" b="1" i="1" dirty="0">
                <a:solidFill>
                  <a:prstClr val="black"/>
                </a:solidFill>
                <a:ea typeface="Arial" charset="0"/>
                <a:cs typeface="Arial"/>
              </a:rPr>
              <a:t>Cr1</a:t>
            </a:r>
            <a:r>
              <a:rPr lang="en-GB" sz="1400" b="1" i="1" baseline="30000" dirty="0">
                <a:solidFill>
                  <a:prstClr val="black"/>
                </a:solidFill>
                <a:ea typeface="Arial" charset="0"/>
                <a:cs typeface="Arial"/>
              </a:rPr>
              <a:t>Cre and CreERT2</a:t>
            </a:r>
            <a:r>
              <a:rPr lang="en-GB" sz="1400" b="1" i="1" dirty="0">
                <a:solidFill>
                  <a:prstClr val="black"/>
                </a:solidFill>
                <a:ea typeface="Arial" charset="0"/>
                <a:cs typeface="Arial"/>
              </a:rPr>
              <a:t> Rosa26</a:t>
            </a:r>
            <a:r>
              <a:rPr lang="en-GB" sz="1400" b="1" i="1" baseline="30000" dirty="0">
                <a:solidFill>
                  <a:prstClr val="black"/>
                </a:solidFill>
                <a:ea typeface="Arial" charset="0"/>
                <a:cs typeface="Arial"/>
              </a:rPr>
              <a:t>YFP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506399" y="2470141"/>
            <a:ext cx="2619629" cy="27698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200" dirty="0" err="1">
                <a:solidFill>
                  <a:prstClr val="black"/>
                </a:solidFill>
              </a:rPr>
              <a:t>Yona</a:t>
            </a:r>
            <a:r>
              <a:rPr lang="en-US" sz="1200" dirty="0">
                <a:solidFill>
                  <a:prstClr val="black"/>
                </a:solidFill>
              </a:rPr>
              <a:t> </a:t>
            </a:r>
            <a:r>
              <a:rPr lang="en-US" sz="1200" i="1" dirty="0">
                <a:solidFill>
                  <a:prstClr val="black"/>
                </a:solidFill>
              </a:rPr>
              <a:t>et al.</a:t>
            </a:r>
            <a:r>
              <a:rPr lang="en-US" sz="1200" dirty="0">
                <a:solidFill>
                  <a:prstClr val="black"/>
                </a:solidFill>
              </a:rPr>
              <a:t>, </a:t>
            </a:r>
            <a:r>
              <a:rPr lang="en-US" sz="1200" b="1" i="1" dirty="0">
                <a:solidFill>
                  <a:prstClr val="black"/>
                </a:solidFill>
              </a:rPr>
              <a:t>Immunity</a:t>
            </a:r>
            <a:r>
              <a:rPr lang="en-US" sz="1200" dirty="0">
                <a:solidFill>
                  <a:prstClr val="black"/>
                </a:solidFill>
              </a:rPr>
              <a:t>, 2013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6352292" y="1526083"/>
            <a:ext cx="2929119" cy="461655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</a:rPr>
              <a:t>Schulz*, Gomez </a:t>
            </a:r>
            <a:r>
              <a:rPr lang="en-US" sz="1200" dirty="0" err="1">
                <a:solidFill>
                  <a:prstClr val="black"/>
                </a:solidFill>
              </a:rPr>
              <a:t>Perdiguero</a:t>
            </a:r>
            <a:r>
              <a:rPr lang="en-US" sz="1200" dirty="0">
                <a:solidFill>
                  <a:prstClr val="black"/>
                </a:solidFill>
              </a:rPr>
              <a:t>*, </a:t>
            </a:r>
            <a:r>
              <a:rPr lang="en-US" sz="1200" i="1" dirty="0">
                <a:solidFill>
                  <a:prstClr val="black"/>
                </a:solidFill>
              </a:rPr>
              <a:t>et al.</a:t>
            </a:r>
            <a:r>
              <a:rPr lang="en-US" sz="1200" dirty="0">
                <a:solidFill>
                  <a:prstClr val="black"/>
                </a:solidFill>
              </a:rPr>
              <a:t>, </a:t>
            </a:r>
            <a:r>
              <a:rPr lang="en-US" sz="1200" b="1" i="1" dirty="0">
                <a:solidFill>
                  <a:prstClr val="black"/>
                </a:solidFill>
              </a:rPr>
              <a:t>Science</a:t>
            </a:r>
            <a:r>
              <a:rPr lang="en-US" sz="1200" dirty="0">
                <a:solidFill>
                  <a:prstClr val="black"/>
                </a:solidFill>
              </a:rPr>
              <a:t>, 2012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4694453" y="903032"/>
            <a:ext cx="4586957" cy="2431399"/>
          </a:xfrm>
          <a:prstGeom prst="rect">
            <a:avLst/>
          </a:prstGeom>
          <a:noFill/>
          <a:ln w="28575" cmpd="sng">
            <a:solidFill>
              <a:srgbClr val="0000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6286640" y="3566838"/>
            <a:ext cx="10542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sz="1600" b="1" dirty="0" err="1">
                <a:solidFill>
                  <a:srgbClr val="0000FF"/>
                </a:solidFill>
              </a:rPr>
              <a:t>Parabiosis</a:t>
            </a:r>
            <a:endParaRPr lang="en-GB" sz="1600" b="1" dirty="0">
              <a:solidFill>
                <a:srgbClr val="0000FF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4711504" y="3566839"/>
            <a:ext cx="4586957" cy="655209"/>
          </a:xfrm>
          <a:prstGeom prst="rect">
            <a:avLst/>
          </a:prstGeom>
          <a:noFill/>
          <a:ln w="28575" cmpd="sng">
            <a:solidFill>
              <a:srgbClr val="0000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6645125" y="3945059"/>
            <a:ext cx="2619629" cy="27698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</a:rPr>
              <a:t>Hashimoto </a:t>
            </a:r>
            <a:r>
              <a:rPr lang="en-US" sz="1200" i="1" dirty="0">
                <a:solidFill>
                  <a:prstClr val="black"/>
                </a:solidFill>
              </a:rPr>
              <a:t>et al.</a:t>
            </a:r>
            <a:r>
              <a:rPr lang="en-US" sz="1200" dirty="0">
                <a:solidFill>
                  <a:prstClr val="black"/>
                </a:solidFill>
              </a:rPr>
              <a:t>, </a:t>
            </a:r>
            <a:r>
              <a:rPr lang="en-US" sz="1200" b="1" i="1" dirty="0">
                <a:solidFill>
                  <a:prstClr val="black"/>
                </a:solidFill>
              </a:rPr>
              <a:t>Immunity</a:t>
            </a:r>
            <a:r>
              <a:rPr lang="en-US" sz="1200" dirty="0">
                <a:solidFill>
                  <a:prstClr val="black"/>
                </a:solidFill>
              </a:rPr>
              <a:t>, 2013</a:t>
            </a:r>
          </a:p>
        </p:txBody>
      </p:sp>
      <p:sp>
        <p:nvSpPr>
          <p:cNvPr id="160" name="TextBox 6"/>
          <p:cNvSpPr txBox="1"/>
          <p:nvPr/>
        </p:nvSpPr>
        <p:spPr>
          <a:xfrm>
            <a:off x="4846852" y="2910196"/>
            <a:ext cx="1909634" cy="30774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GB" sz="1400" b="1" i="1" dirty="0" err="1">
                <a:solidFill>
                  <a:prstClr val="black"/>
                </a:solidFill>
                <a:ea typeface="Arial" charset="0"/>
                <a:cs typeface="Arial"/>
              </a:rPr>
              <a:t>Kit</a:t>
            </a:r>
            <a:r>
              <a:rPr lang="en-GB" sz="1400" b="1" i="1" baseline="30000" dirty="0" err="1">
                <a:solidFill>
                  <a:prstClr val="black"/>
                </a:solidFill>
                <a:ea typeface="Arial" charset="0"/>
                <a:cs typeface="Arial"/>
              </a:rPr>
              <a:t>Mer-iCre-Mer</a:t>
            </a:r>
            <a:r>
              <a:rPr lang="en-GB" sz="1400" b="1" i="1" dirty="0">
                <a:solidFill>
                  <a:prstClr val="black"/>
                </a:solidFill>
                <a:ea typeface="Arial" charset="0"/>
                <a:cs typeface="Arial"/>
              </a:rPr>
              <a:t> Rosa26</a:t>
            </a:r>
            <a:r>
              <a:rPr lang="en-GB" sz="1400" b="1" i="1" baseline="30000" dirty="0">
                <a:solidFill>
                  <a:prstClr val="black"/>
                </a:solidFill>
                <a:ea typeface="Arial" charset="0"/>
                <a:cs typeface="Arial"/>
              </a:rPr>
              <a:t>YFP</a:t>
            </a:r>
          </a:p>
        </p:txBody>
      </p:sp>
      <p:sp>
        <p:nvSpPr>
          <p:cNvPr id="161" name="TextBox 160"/>
          <p:cNvSpPr txBox="1"/>
          <p:nvPr/>
        </p:nvSpPr>
        <p:spPr>
          <a:xfrm>
            <a:off x="6658799" y="2910197"/>
            <a:ext cx="2619629" cy="27698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</a:rPr>
              <a:t>Sheng </a:t>
            </a:r>
            <a:r>
              <a:rPr lang="en-US" sz="1200" i="1" dirty="0">
                <a:solidFill>
                  <a:prstClr val="black"/>
                </a:solidFill>
              </a:rPr>
              <a:t>et al.</a:t>
            </a:r>
            <a:r>
              <a:rPr lang="en-US" sz="1200" dirty="0">
                <a:solidFill>
                  <a:prstClr val="black"/>
                </a:solidFill>
              </a:rPr>
              <a:t>, </a:t>
            </a:r>
            <a:r>
              <a:rPr lang="en-US" sz="1200" b="1" i="1" dirty="0">
                <a:solidFill>
                  <a:prstClr val="black"/>
                </a:solidFill>
              </a:rPr>
              <a:t>Immunity</a:t>
            </a:r>
            <a:r>
              <a:rPr lang="en-US" sz="1200" dirty="0">
                <a:solidFill>
                  <a:prstClr val="black"/>
                </a:solidFill>
              </a:rPr>
              <a:t>, 2015</a:t>
            </a:r>
          </a:p>
        </p:txBody>
      </p:sp>
      <p:sp>
        <p:nvSpPr>
          <p:cNvPr id="162" name="TextBox 161"/>
          <p:cNvSpPr txBox="1"/>
          <p:nvPr/>
        </p:nvSpPr>
        <p:spPr>
          <a:xfrm>
            <a:off x="381000" y="5251523"/>
            <a:ext cx="914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GB" sz="2000" b="1" dirty="0">
                <a:solidFill>
                  <a:srgbClr val="0000FF"/>
                </a:solidFill>
              </a:rPr>
              <a:t>Tissue resident macrophages do not equilibrate with blood monocytes or BM progenitors in all tissues but … the intestinal lamina </a:t>
            </a:r>
            <a:r>
              <a:rPr lang="en-GB" sz="2000" b="1" dirty="0" err="1">
                <a:solidFill>
                  <a:srgbClr val="0000FF"/>
                </a:solidFill>
              </a:rPr>
              <a:t>propria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6658799" y="6022600"/>
            <a:ext cx="2619629" cy="461655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200" dirty="0" err="1">
                <a:solidFill>
                  <a:prstClr val="black"/>
                </a:solidFill>
              </a:rPr>
              <a:t>Varol</a:t>
            </a:r>
            <a:r>
              <a:rPr lang="en-US" sz="1200" dirty="0">
                <a:solidFill>
                  <a:prstClr val="black"/>
                </a:solidFill>
              </a:rPr>
              <a:t> </a:t>
            </a:r>
            <a:r>
              <a:rPr lang="en-US" sz="1200" i="1" dirty="0">
                <a:solidFill>
                  <a:prstClr val="black"/>
                </a:solidFill>
              </a:rPr>
              <a:t>et al.</a:t>
            </a:r>
            <a:r>
              <a:rPr lang="en-US" sz="1200" dirty="0">
                <a:solidFill>
                  <a:prstClr val="black"/>
                </a:solidFill>
              </a:rPr>
              <a:t>, </a:t>
            </a:r>
            <a:r>
              <a:rPr lang="en-US" sz="1200" b="1" i="1" dirty="0">
                <a:solidFill>
                  <a:prstClr val="black"/>
                </a:solidFill>
              </a:rPr>
              <a:t>JEM</a:t>
            </a:r>
            <a:r>
              <a:rPr lang="en-US" sz="1200" dirty="0">
                <a:solidFill>
                  <a:prstClr val="black"/>
                </a:solidFill>
              </a:rPr>
              <a:t>, 2007</a:t>
            </a:r>
          </a:p>
          <a:p>
            <a:pPr algn="ctr" defTabSz="457200"/>
            <a:r>
              <a:rPr lang="en-US" sz="1200" dirty="0">
                <a:solidFill>
                  <a:prstClr val="black"/>
                </a:solidFill>
              </a:rPr>
              <a:t>Bain </a:t>
            </a:r>
            <a:r>
              <a:rPr lang="en-US" sz="1200" i="1" dirty="0">
                <a:solidFill>
                  <a:prstClr val="black"/>
                </a:solidFill>
              </a:rPr>
              <a:t>et al. </a:t>
            </a:r>
            <a:r>
              <a:rPr lang="en-US" sz="1200" b="1" i="1" dirty="0">
                <a:solidFill>
                  <a:prstClr val="black"/>
                </a:solidFill>
              </a:rPr>
              <a:t>Nat </a:t>
            </a:r>
            <a:r>
              <a:rPr lang="en-US" sz="1200" b="1" i="1" dirty="0" err="1">
                <a:solidFill>
                  <a:prstClr val="black"/>
                </a:solidFill>
              </a:rPr>
              <a:t>Immunol</a:t>
            </a:r>
            <a:r>
              <a:rPr lang="en-US" sz="1200" b="1" i="1" dirty="0">
                <a:solidFill>
                  <a:prstClr val="black"/>
                </a:solidFill>
              </a:rPr>
              <a:t> </a:t>
            </a:r>
            <a:r>
              <a:rPr lang="en-US" sz="1200" dirty="0">
                <a:solidFill>
                  <a:prstClr val="black"/>
                </a:solidFill>
              </a:rPr>
              <a:t>2014</a:t>
            </a:r>
          </a:p>
        </p:txBody>
      </p:sp>
      <p:sp>
        <p:nvSpPr>
          <p:cNvPr id="164" name="TextBox 163"/>
          <p:cNvSpPr txBox="1"/>
          <p:nvPr/>
        </p:nvSpPr>
        <p:spPr>
          <a:xfrm>
            <a:off x="379719" y="10161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GB" sz="2400" b="1" dirty="0">
                <a:solidFill>
                  <a:prstClr val="black"/>
                </a:solidFill>
              </a:rPr>
              <a:t>Les macrophages r</a:t>
            </a:r>
            <a:r>
              <a:rPr lang="en-US" sz="2400" b="1" dirty="0" err="1">
                <a:solidFill>
                  <a:prstClr val="black"/>
                </a:solidFill>
              </a:rPr>
              <a:t>é</a:t>
            </a:r>
            <a:r>
              <a:rPr lang="en-GB" sz="2400" b="1" dirty="0" err="1">
                <a:solidFill>
                  <a:prstClr val="black"/>
                </a:solidFill>
              </a:rPr>
              <a:t>sidents</a:t>
            </a:r>
            <a:r>
              <a:rPr lang="en-GB" sz="2400" b="1" dirty="0">
                <a:solidFill>
                  <a:prstClr val="black"/>
                </a:solidFill>
              </a:rPr>
              <a:t> ne d</a:t>
            </a:r>
            <a:r>
              <a:rPr lang="en-US" sz="2400" b="1" dirty="0" err="1">
                <a:solidFill>
                  <a:prstClr val="black"/>
                </a:solidFill>
              </a:rPr>
              <a:t>érivent</a:t>
            </a:r>
            <a:r>
              <a:rPr lang="en-US" sz="2400" b="1" dirty="0">
                <a:solidFill>
                  <a:prstClr val="black"/>
                </a:solidFill>
              </a:rPr>
              <a:t> pas </a:t>
            </a:r>
            <a:r>
              <a:rPr lang="en-GB" sz="2400" b="1" dirty="0">
                <a:solidFill>
                  <a:prstClr val="black"/>
                </a:solidFill>
              </a:rPr>
              <a:t>de HSCs </a:t>
            </a:r>
            <a:r>
              <a:rPr lang="en-GB" sz="2400" b="1" dirty="0" err="1">
                <a:solidFill>
                  <a:prstClr val="black"/>
                </a:solidFill>
              </a:rPr>
              <a:t>adultes</a:t>
            </a:r>
            <a:endParaRPr lang="en-GB" sz="2400" dirty="0">
              <a:solidFill>
                <a:prstClr val="black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08897" y="6144282"/>
            <a:ext cx="369833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/>
            <a:r>
              <a:rPr lang="en-GB" sz="1600" i="1" dirty="0">
                <a:solidFill>
                  <a:prstClr val="black"/>
                </a:solidFill>
              </a:rPr>
              <a:t>what about other mucosal macrophages?</a:t>
            </a:r>
          </a:p>
        </p:txBody>
      </p:sp>
    </p:spTree>
    <p:extLst>
      <p:ext uri="{BB962C8B-B14F-4D97-AF65-F5344CB8AC3E}">
        <p14:creationId xmlns:p14="http://schemas.microsoft.com/office/powerpoint/2010/main" val="50462139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/>
          <p:cNvSpPr/>
          <p:nvPr/>
        </p:nvSpPr>
        <p:spPr>
          <a:xfrm>
            <a:off x="381002" y="5040"/>
            <a:ext cx="9143999" cy="830987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fr-FR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Ontogenèse du système des phagocytes mononucléaires: cellules tissulaires résidentes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014564" y="3699595"/>
            <a:ext cx="3346502" cy="2305505"/>
            <a:chOff x="5633564" y="3699594"/>
            <a:chExt cx="3346502" cy="2305505"/>
          </a:xfrm>
        </p:grpSpPr>
        <p:grpSp>
          <p:nvGrpSpPr>
            <p:cNvPr id="927" name="Group 51"/>
            <p:cNvGrpSpPr>
              <a:grpSpLocks/>
            </p:cNvGrpSpPr>
            <p:nvPr/>
          </p:nvGrpSpPr>
          <p:grpSpPr bwMode="auto">
            <a:xfrm>
              <a:off x="5633564" y="4336463"/>
              <a:ext cx="1595437" cy="1084263"/>
              <a:chOff x="4525" y="1930"/>
              <a:chExt cx="1005" cy="683"/>
            </a:xfrm>
          </p:grpSpPr>
          <p:sp>
            <p:nvSpPr>
              <p:cNvPr id="92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87" name="Group 51"/>
            <p:cNvGrpSpPr>
              <a:grpSpLocks/>
            </p:cNvGrpSpPr>
            <p:nvPr/>
          </p:nvGrpSpPr>
          <p:grpSpPr bwMode="auto">
            <a:xfrm>
              <a:off x="6522109" y="4920836"/>
              <a:ext cx="1595437" cy="1084263"/>
              <a:chOff x="4525" y="1930"/>
              <a:chExt cx="1005" cy="683"/>
            </a:xfrm>
          </p:grpSpPr>
          <p:sp>
            <p:nvSpPr>
              <p:cNvPr id="88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67" name="Group 51"/>
            <p:cNvGrpSpPr>
              <a:grpSpLocks/>
            </p:cNvGrpSpPr>
            <p:nvPr/>
          </p:nvGrpSpPr>
          <p:grpSpPr bwMode="auto">
            <a:xfrm>
              <a:off x="7384629" y="4223041"/>
              <a:ext cx="1595437" cy="1084263"/>
              <a:chOff x="4525" y="1930"/>
              <a:chExt cx="1005" cy="683"/>
            </a:xfrm>
          </p:grpSpPr>
          <p:sp>
            <p:nvSpPr>
              <p:cNvPr id="86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07" name="Group 51"/>
            <p:cNvGrpSpPr>
              <a:grpSpLocks/>
            </p:cNvGrpSpPr>
            <p:nvPr/>
          </p:nvGrpSpPr>
          <p:grpSpPr bwMode="auto">
            <a:xfrm>
              <a:off x="6791192" y="3699594"/>
              <a:ext cx="1595437" cy="1084263"/>
              <a:chOff x="4525" y="1930"/>
              <a:chExt cx="1005" cy="683"/>
            </a:xfrm>
          </p:grpSpPr>
          <p:sp>
            <p:nvSpPr>
              <p:cNvPr id="90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2" name="TextBox 121"/>
            <p:cNvSpPr txBox="1"/>
            <p:nvPr/>
          </p:nvSpPr>
          <p:spPr>
            <a:xfrm>
              <a:off x="6272547" y="4328887"/>
              <a:ext cx="2030750" cy="1200318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Resident</a:t>
              </a:r>
            </a:p>
            <a:p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tissue macrophages </a:t>
              </a:r>
            </a:p>
          </p:txBody>
        </p:sp>
      </p:grpSp>
      <p:cxnSp>
        <p:nvCxnSpPr>
          <p:cNvPr id="695" name="Straight Arrow Connector 694"/>
          <p:cNvCxnSpPr/>
          <p:nvPr/>
        </p:nvCxnSpPr>
        <p:spPr>
          <a:xfrm>
            <a:off x="6621372" y="3623572"/>
            <a:ext cx="402771" cy="676603"/>
          </a:xfrm>
          <a:prstGeom prst="straightConnector1">
            <a:avLst/>
          </a:prstGeom>
          <a:ln>
            <a:solidFill>
              <a:srgbClr val="0000FF"/>
            </a:solidFill>
            <a:prstDash val="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Multiply 5"/>
          <p:cNvSpPr/>
          <p:nvPr/>
        </p:nvSpPr>
        <p:spPr>
          <a:xfrm rot="20037105">
            <a:off x="6224857" y="3613949"/>
            <a:ext cx="1190965" cy="593290"/>
          </a:xfrm>
          <a:prstGeom prst="mathMultiply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17" name="Group 416"/>
          <p:cNvGrpSpPr/>
          <p:nvPr/>
        </p:nvGrpSpPr>
        <p:grpSpPr>
          <a:xfrm>
            <a:off x="473243" y="626539"/>
            <a:ext cx="9438558" cy="3013528"/>
            <a:chOff x="92243" y="626539"/>
            <a:chExt cx="9438558" cy="3013528"/>
          </a:xfrm>
        </p:grpSpPr>
        <p:pic>
          <p:nvPicPr>
            <p:cNvPr id="421" name="Picture 2217" descr="Imag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7721"/>
            <a:stretch>
              <a:fillRect/>
            </a:stretch>
          </p:blipFill>
          <p:spPr bwMode="auto">
            <a:xfrm>
              <a:off x="92243" y="902069"/>
              <a:ext cx="862012" cy="148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22" name="Group 24"/>
            <p:cNvGrpSpPr>
              <a:grpSpLocks noChangeAspect="1"/>
            </p:cNvGrpSpPr>
            <p:nvPr/>
          </p:nvGrpSpPr>
          <p:grpSpPr bwMode="auto">
            <a:xfrm rot="16200000">
              <a:off x="5456571" y="2348281"/>
              <a:ext cx="540000" cy="672985"/>
              <a:chOff x="519" y="795"/>
              <a:chExt cx="670" cy="835"/>
            </a:xfrm>
          </p:grpSpPr>
          <p:sp>
            <p:nvSpPr>
              <p:cNvPr id="1061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62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63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64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65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66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67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68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69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70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28" name="TextBox 427"/>
            <p:cNvSpPr txBox="1"/>
            <p:nvPr/>
          </p:nvSpPr>
          <p:spPr>
            <a:xfrm>
              <a:off x="7756641" y="2376993"/>
              <a:ext cx="1774160" cy="751854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GB" sz="1400" dirty="0">
                  <a:solidFill>
                    <a:srgbClr val="000000"/>
                  </a:solidFill>
                  <a:cs typeface="Arial"/>
                </a:rPr>
                <a:t>Inflammatory macrophages </a:t>
              </a:r>
            </a:p>
            <a:p>
              <a:r>
                <a:rPr lang="en-GB" sz="1400" dirty="0">
                  <a:solidFill>
                    <a:srgbClr val="000000"/>
                  </a:solidFill>
                  <a:cs typeface="Arial"/>
                </a:rPr>
                <a:t>and DCs </a:t>
              </a:r>
              <a:r>
                <a:rPr lang="en-GB" sz="1400" b="1" dirty="0">
                  <a:solidFill>
                    <a:srgbClr val="000000"/>
                  </a:solidFill>
                  <a:cs typeface="Arial"/>
                </a:rPr>
                <a:t>  </a:t>
              </a:r>
            </a:p>
          </p:txBody>
        </p:sp>
        <p:grpSp>
          <p:nvGrpSpPr>
            <p:cNvPr id="429" name="Group 428"/>
            <p:cNvGrpSpPr/>
            <p:nvPr/>
          </p:nvGrpSpPr>
          <p:grpSpPr>
            <a:xfrm>
              <a:off x="467181" y="759829"/>
              <a:ext cx="6906657" cy="2469334"/>
              <a:chOff x="-116805" y="2258294"/>
              <a:chExt cx="6906657" cy="2469334"/>
            </a:xfrm>
          </p:grpSpPr>
          <p:sp>
            <p:nvSpPr>
              <p:cNvPr id="1041" name="Off-page Connector 1040"/>
              <p:cNvSpPr/>
              <p:nvPr/>
            </p:nvSpPr>
            <p:spPr>
              <a:xfrm rot="5400000">
                <a:off x="645973" y="1709067"/>
                <a:ext cx="2255783" cy="3781339"/>
              </a:xfrm>
              <a:prstGeom prst="flowChartOffpageConnector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vert="vert270" lIns="90440" tIns="45222" rIns="90440" bIns="45222" anchor="ctr"/>
              <a:lstStyle/>
              <a:p>
                <a:pPr algn="ctr" defTabSz="452326">
                  <a:defRPr/>
                </a:pPr>
                <a:endParaRPr lang="en-US" sz="28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2" name="TextBox 1041"/>
              <p:cNvSpPr txBox="1"/>
              <p:nvPr/>
            </p:nvSpPr>
            <p:spPr>
              <a:xfrm>
                <a:off x="319006" y="3907684"/>
                <a:ext cx="628876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HSPC</a:t>
                </a:r>
              </a:p>
            </p:txBody>
          </p:sp>
          <p:sp>
            <p:nvSpPr>
              <p:cNvPr id="1043" name="TextBox 1042"/>
              <p:cNvSpPr txBox="1"/>
              <p:nvPr/>
            </p:nvSpPr>
            <p:spPr>
              <a:xfrm>
                <a:off x="1103033" y="3000326"/>
                <a:ext cx="1056677" cy="523210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Myeloid</a:t>
                </a:r>
              </a:p>
              <a:p>
                <a:pPr algn="ctr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Progenitors</a:t>
                </a:r>
              </a:p>
            </p:txBody>
          </p:sp>
          <p:sp>
            <p:nvSpPr>
              <p:cNvPr id="1044" name="TextBox 1043"/>
              <p:cNvSpPr txBox="1"/>
              <p:nvPr/>
            </p:nvSpPr>
            <p:spPr>
              <a:xfrm>
                <a:off x="2100018" y="3360339"/>
                <a:ext cx="602527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srgbClr val="FFFFFF"/>
                    </a:solidFill>
                    <a:cs typeface="Arial"/>
                  </a:rPr>
                  <a:t>MDP</a:t>
                </a:r>
              </a:p>
            </p:txBody>
          </p:sp>
          <p:sp>
            <p:nvSpPr>
              <p:cNvPr id="1045" name="TextBox 1044"/>
              <p:cNvSpPr txBox="1"/>
              <p:nvPr/>
            </p:nvSpPr>
            <p:spPr>
              <a:xfrm>
                <a:off x="2283284" y="2727495"/>
                <a:ext cx="531794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CDP</a:t>
                </a:r>
              </a:p>
            </p:txBody>
          </p:sp>
          <p:cxnSp>
            <p:nvCxnSpPr>
              <p:cNvPr id="1046" name="Straight Arrow Connector 1045"/>
              <p:cNvCxnSpPr/>
              <p:nvPr/>
            </p:nvCxnSpPr>
            <p:spPr>
              <a:xfrm>
                <a:off x="1924624" y="3795935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7" name="Straight Arrow Connector 1046"/>
              <p:cNvCxnSpPr/>
              <p:nvPr/>
            </p:nvCxnSpPr>
            <p:spPr>
              <a:xfrm rot="10800000" flipH="1">
                <a:off x="2866283" y="3166633"/>
                <a:ext cx="85974" cy="28080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8" name="TextBox 1047"/>
              <p:cNvSpPr txBox="1"/>
              <p:nvPr/>
            </p:nvSpPr>
            <p:spPr>
              <a:xfrm>
                <a:off x="6310256" y="2936574"/>
                <a:ext cx="47959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400" b="1" dirty="0" err="1">
                    <a:solidFill>
                      <a:srgbClr val="000000"/>
                    </a:solidFill>
                    <a:cs typeface="Arial"/>
                  </a:rPr>
                  <a:t>cDC</a:t>
                </a:r>
                <a:endParaRPr lang="en-GB" sz="1400" b="1" dirty="0">
                  <a:solidFill>
                    <a:srgbClr val="000000"/>
                  </a:solidFill>
                  <a:cs typeface="Arial"/>
                </a:endParaRPr>
              </a:p>
            </p:txBody>
          </p:sp>
          <p:cxnSp>
            <p:nvCxnSpPr>
              <p:cNvPr id="1049" name="Straight Arrow Connector 1048"/>
              <p:cNvCxnSpPr/>
              <p:nvPr/>
            </p:nvCxnSpPr>
            <p:spPr>
              <a:xfrm flipV="1">
                <a:off x="3387808" y="2471844"/>
                <a:ext cx="1986371" cy="465857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0" name="Straight Arrow Connector 1049"/>
              <p:cNvCxnSpPr/>
              <p:nvPr/>
            </p:nvCxnSpPr>
            <p:spPr>
              <a:xfrm>
                <a:off x="3387808" y="3033781"/>
                <a:ext cx="2011118" cy="204376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1" name="Straight Arrow Connector 1050"/>
              <p:cNvCxnSpPr/>
              <p:nvPr/>
            </p:nvCxnSpPr>
            <p:spPr>
              <a:xfrm>
                <a:off x="832877" y="3754213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sysDash"/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2" name="TextBox 106"/>
              <p:cNvSpPr txBox="1"/>
              <p:nvPr/>
            </p:nvSpPr>
            <p:spPr>
              <a:xfrm>
                <a:off x="2919531" y="3212371"/>
                <a:ext cx="473034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FLT3</a:t>
                </a:r>
              </a:p>
            </p:txBody>
          </p:sp>
          <p:sp>
            <p:nvSpPr>
              <p:cNvPr id="1053" name="TextBox 106"/>
              <p:cNvSpPr txBox="1"/>
              <p:nvPr/>
            </p:nvSpPr>
            <p:spPr>
              <a:xfrm>
                <a:off x="2602040" y="4047210"/>
                <a:ext cx="582188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054" name="Rectangle 1053"/>
              <p:cNvSpPr/>
              <p:nvPr/>
            </p:nvSpPr>
            <p:spPr>
              <a:xfrm>
                <a:off x="779398" y="2405462"/>
                <a:ext cx="1475863" cy="369322"/>
              </a:xfrm>
              <a:prstGeom prst="rect">
                <a:avLst/>
              </a:prstGeom>
            </p:spPr>
            <p:txBody>
              <a:bodyPr wrap="none" lIns="91429" tIns="45715" rIns="91429" bIns="45715">
                <a:spAutoFit/>
              </a:bodyPr>
              <a:lstStyle/>
              <a:p>
                <a:pPr algn="ctr" defTabSz="452326">
                  <a:defRPr/>
                </a:pPr>
                <a:r>
                  <a:rPr lang="en-US" dirty="0">
                    <a:solidFill>
                      <a:prstClr val="black"/>
                    </a:solidFill>
                  </a:rPr>
                  <a:t>Bone Marrow</a:t>
                </a:r>
              </a:p>
            </p:txBody>
          </p:sp>
          <p:sp>
            <p:nvSpPr>
              <p:cNvPr id="1055" name="Flèche en arc 34"/>
              <p:cNvSpPr/>
              <p:nvPr/>
            </p:nvSpPr>
            <p:spPr>
              <a:xfrm rot="16738904">
                <a:off x="245199" y="2865888"/>
                <a:ext cx="722371" cy="728060"/>
              </a:xfrm>
              <a:prstGeom prst="circularArrow">
                <a:avLst>
                  <a:gd name="adj1" fmla="val 0"/>
                  <a:gd name="adj2" fmla="val 1142319"/>
                  <a:gd name="adj3" fmla="val 7601505"/>
                  <a:gd name="adj4" fmla="val 10800000"/>
                  <a:gd name="adj5" fmla="val 12500"/>
                </a:avLst>
              </a:prstGeom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29" tIns="45715" rIns="91429" bIns="45715" rtlCol="0" anchor="ctr"/>
              <a:lstStyle/>
              <a:p>
                <a:pPr algn="ctr"/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6" name="TextBox 106"/>
              <p:cNvSpPr txBox="1"/>
              <p:nvPr/>
            </p:nvSpPr>
            <p:spPr>
              <a:xfrm>
                <a:off x="1063695" y="4006230"/>
                <a:ext cx="574098" cy="461655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Flt3</a:t>
                </a:r>
              </a:p>
              <a:p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057" name="TextBox 106"/>
              <p:cNvSpPr txBox="1"/>
              <p:nvPr/>
            </p:nvSpPr>
            <p:spPr>
              <a:xfrm>
                <a:off x="363596" y="3012750"/>
                <a:ext cx="51165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400" i="1" dirty="0" err="1">
                    <a:solidFill>
                      <a:prstClr val="white"/>
                    </a:solidFill>
                    <a:cs typeface="Arial"/>
                  </a:rPr>
                  <a:t>Myb</a:t>
                </a:r>
                <a:endParaRPr lang="en-GB" sz="1400" i="1" dirty="0">
                  <a:solidFill>
                    <a:prstClr val="white"/>
                  </a:solidFill>
                  <a:cs typeface="Arial"/>
                </a:endParaRPr>
              </a:p>
            </p:txBody>
          </p:sp>
          <p:sp>
            <p:nvSpPr>
              <p:cNvPr id="1058" name="TextBox 1057"/>
              <p:cNvSpPr txBox="1"/>
              <p:nvPr/>
            </p:nvSpPr>
            <p:spPr>
              <a:xfrm>
                <a:off x="3858084" y="2745282"/>
                <a:ext cx="1384992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Dendritic cells</a:t>
                </a:r>
              </a:p>
            </p:txBody>
          </p:sp>
          <p:sp>
            <p:nvSpPr>
              <p:cNvPr id="1059" name="TextBox 106"/>
              <p:cNvSpPr txBox="1"/>
              <p:nvPr/>
            </p:nvSpPr>
            <p:spPr>
              <a:xfrm>
                <a:off x="2448105" y="4212348"/>
                <a:ext cx="761725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400" b="1" dirty="0">
                    <a:solidFill>
                      <a:srgbClr val="00FF00"/>
                    </a:solidFill>
                    <a:cs typeface="Arial"/>
                  </a:rPr>
                  <a:t>CX3CR1</a:t>
                </a:r>
              </a:p>
            </p:txBody>
          </p:sp>
          <p:sp>
            <p:nvSpPr>
              <p:cNvPr id="1060" name="TextBox 1059"/>
              <p:cNvSpPr txBox="1"/>
              <p:nvPr/>
            </p:nvSpPr>
            <p:spPr>
              <a:xfrm>
                <a:off x="6171706" y="2258294"/>
                <a:ext cx="569364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PDCs</a:t>
                </a:r>
              </a:p>
            </p:txBody>
          </p:sp>
        </p:grpSp>
        <p:grpSp>
          <p:nvGrpSpPr>
            <p:cNvPr id="430" name="Group 429"/>
            <p:cNvGrpSpPr/>
            <p:nvPr/>
          </p:nvGrpSpPr>
          <p:grpSpPr>
            <a:xfrm>
              <a:off x="3780067" y="2074852"/>
              <a:ext cx="4713242" cy="1529743"/>
              <a:chOff x="2912817" y="3726272"/>
              <a:chExt cx="4713242" cy="1529743"/>
            </a:xfrm>
          </p:grpSpPr>
          <p:sp>
            <p:nvSpPr>
              <p:cNvPr id="1033" name="TextBox 1032"/>
              <p:cNvSpPr txBox="1"/>
              <p:nvPr/>
            </p:nvSpPr>
            <p:spPr>
              <a:xfrm>
                <a:off x="5163016" y="4099873"/>
                <a:ext cx="147373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Inflammatory monocytes</a:t>
                </a:r>
              </a:p>
            </p:txBody>
          </p:sp>
          <p:cxnSp>
            <p:nvCxnSpPr>
              <p:cNvPr id="1034" name="Straight Arrow Connector 1033"/>
              <p:cNvCxnSpPr/>
              <p:nvPr/>
            </p:nvCxnSpPr>
            <p:spPr>
              <a:xfrm flipV="1">
                <a:off x="6437012" y="4391914"/>
                <a:ext cx="474458" cy="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" name="TextBox 1034"/>
              <p:cNvSpPr txBox="1"/>
              <p:nvPr/>
            </p:nvSpPr>
            <p:spPr>
              <a:xfrm>
                <a:off x="5106952" y="4948238"/>
                <a:ext cx="251910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dirty="0">
                    <a:solidFill>
                      <a:srgbClr val="000000"/>
                    </a:solidFill>
                    <a:cs typeface="Arial"/>
                  </a:rPr>
                  <a:t>‘Patrolling’ monocytes</a:t>
                </a:r>
              </a:p>
            </p:txBody>
          </p:sp>
          <p:cxnSp>
            <p:nvCxnSpPr>
              <p:cNvPr id="1036" name="Straight Arrow Connector 1035"/>
              <p:cNvCxnSpPr/>
              <p:nvPr/>
            </p:nvCxnSpPr>
            <p:spPr>
              <a:xfrm>
                <a:off x="2912817" y="3865224"/>
                <a:ext cx="1600072" cy="416804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7" name="TextBox 1036"/>
              <p:cNvSpPr txBox="1"/>
              <p:nvPr/>
            </p:nvSpPr>
            <p:spPr>
              <a:xfrm>
                <a:off x="4665262" y="3777702"/>
                <a:ext cx="59503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+</a:t>
                </a:r>
              </a:p>
            </p:txBody>
          </p:sp>
          <p:sp>
            <p:nvSpPr>
              <p:cNvPr id="1038" name="TextBox 1037"/>
              <p:cNvSpPr txBox="1"/>
              <p:nvPr/>
            </p:nvSpPr>
            <p:spPr>
              <a:xfrm>
                <a:off x="3404955" y="3726272"/>
                <a:ext cx="113364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Monocytes</a:t>
                </a:r>
              </a:p>
            </p:txBody>
          </p:sp>
          <p:sp>
            <p:nvSpPr>
              <p:cNvPr id="1039" name="TextBox 1038"/>
              <p:cNvSpPr txBox="1"/>
              <p:nvPr/>
            </p:nvSpPr>
            <p:spPr>
              <a:xfrm>
                <a:off x="5152570" y="4767871"/>
                <a:ext cx="114419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low</a:t>
                </a:r>
              </a:p>
            </p:txBody>
          </p:sp>
          <p:cxnSp>
            <p:nvCxnSpPr>
              <p:cNvPr id="1040" name="Straight Arrow Connector 1039"/>
              <p:cNvCxnSpPr/>
              <p:nvPr/>
            </p:nvCxnSpPr>
            <p:spPr>
              <a:xfrm>
                <a:off x="2932396" y="4016687"/>
                <a:ext cx="1396823" cy="872026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6" name="Group 24"/>
            <p:cNvGrpSpPr>
              <a:grpSpLocks noChangeAspect="1"/>
            </p:cNvGrpSpPr>
            <p:nvPr/>
          </p:nvGrpSpPr>
          <p:grpSpPr bwMode="auto">
            <a:xfrm rot="16200000">
              <a:off x="5288122" y="3033574"/>
              <a:ext cx="540000" cy="672985"/>
              <a:chOff x="519" y="795"/>
              <a:chExt cx="670" cy="835"/>
            </a:xfrm>
          </p:grpSpPr>
          <p:sp>
            <p:nvSpPr>
              <p:cNvPr id="1023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80FF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24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25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26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27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28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29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30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31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32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47" name="Group 446"/>
            <p:cNvGrpSpPr/>
            <p:nvPr/>
          </p:nvGrpSpPr>
          <p:grpSpPr>
            <a:xfrm>
              <a:off x="3344394" y="1140979"/>
              <a:ext cx="512341" cy="540000"/>
              <a:chOff x="7995841" y="1747243"/>
              <a:chExt cx="512341" cy="540000"/>
            </a:xfrm>
          </p:grpSpPr>
          <p:sp>
            <p:nvSpPr>
              <p:cNvPr id="1005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8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9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0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1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2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3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4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5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6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7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8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19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20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21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22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48" name="Group 17"/>
            <p:cNvGrpSpPr>
              <a:grpSpLocks noChangeAspect="1"/>
            </p:cNvGrpSpPr>
            <p:nvPr/>
          </p:nvGrpSpPr>
          <p:grpSpPr bwMode="auto">
            <a:xfrm>
              <a:off x="825648" y="1892593"/>
              <a:ext cx="540000" cy="606316"/>
              <a:chOff x="357" y="1587"/>
              <a:chExt cx="912" cy="1024"/>
            </a:xfrm>
          </p:grpSpPr>
          <p:sp>
            <p:nvSpPr>
              <p:cNvPr id="991" name="Freeform 18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2" name="Freeform 19"/>
              <p:cNvSpPr>
                <a:spLocks/>
              </p:cNvSpPr>
              <p:nvPr/>
            </p:nvSpPr>
            <p:spPr bwMode="auto">
              <a:xfrm>
                <a:off x="612" y="1685"/>
                <a:ext cx="640" cy="872"/>
              </a:xfrm>
              <a:custGeom>
                <a:avLst/>
                <a:gdLst>
                  <a:gd name="T0" fmla="*/ 1575 w 256"/>
                  <a:gd name="T1" fmla="*/ 1011 h 327"/>
                  <a:gd name="T2" fmla="*/ 858 w 256"/>
                  <a:gd name="T3" fmla="*/ 0 h 327"/>
                  <a:gd name="T4" fmla="*/ 1450 w 256"/>
                  <a:gd name="T5" fmla="*/ 1016 h 327"/>
                  <a:gd name="T6" fmla="*/ 658 w 256"/>
                  <a:gd name="T7" fmla="*/ 2184 h 327"/>
                  <a:gd name="T8" fmla="*/ 0 w 256"/>
                  <a:gd name="T9" fmla="*/ 2133 h 327"/>
                  <a:gd name="T10" fmla="*/ 783 w 256"/>
                  <a:gd name="T11" fmla="*/ 2248 h 327"/>
                  <a:gd name="T12" fmla="*/ 1575 w 256"/>
                  <a:gd name="T13" fmla="*/ 1011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327">
                    <a:moveTo>
                      <a:pt x="252" y="142"/>
                    </a:moveTo>
                    <a:cubicBezTo>
                      <a:pt x="249" y="92"/>
                      <a:pt x="204" y="26"/>
                      <a:pt x="137" y="0"/>
                    </a:cubicBezTo>
                    <a:cubicBezTo>
                      <a:pt x="193" y="30"/>
                      <a:pt x="229" y="98"/>
                      <a:pt x="232" y="143"/>
                    </a:cubicBezTo>
                    <a:cubicBezTo>
                      <a:pt x="237" y="212"/>
                      <a:pt x="186" y="284"/>
                      <a:pt x="105" y="307"/>
                    </a:cubicBezTo>
                    <a:cubicBezTo>
                      <a:pt x="72" y="316"/>
                      <a:pt x="34" y="313"/>
                      <a:pt x="0" y="300"/>
                    </a:cubicBezTo>
                    <a:cubicBezTo>
                      <a:pt x="38" y="320"/>
                      <a:pt x="84" y="327"/>
                      <a:pt x="125" y="316"/>
                    </a:cubicBezTo>
                    <a:cubicBezTo>
                      <a:pt x="205" y="293"/>
                      <a:pt x="256" y="211"/>
                      <a:pt x="252" y="142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3" name="Freeform 20"/>
              <p:cNvSpPr>
                <a:spLocks/>
              </p:cNvSpPr>
              <p:nvPr/>
            </p:nvSpPr>
            <p:spPr bwMode="auto">
              <a:xfrm>
                <a:off x="924" y="1824"/>
                <a:ext cx="328" cy="704"/>
              </a:xfrm>
              <a:custGeom>
                <a:avLst/>
                <a:gdLst>
                  <a:gd name="T0" fmla="*/ 0 w 131"/>
                  <a:gd name="T1" fmla="*/ 1877 h 264"/>
                  <a:gd name="T2" fmla="*/ 796 w 131"/>
                  <a:gd name="T3" fmla="*/ 640 h 264"/>
                  <a:gd name="T4" fmla="*/ 533 w 131"/>
                  <a:gd name="T5" fmla="*/ 0 h 264"/>
                  <a:gd name="T6" fmla="*/ 696 w 131"/>
                  <a:gd name="T7" fmla="*/ 1011 h 264"/>
                  <a:gd name="T8" fmla="*/ 0 w 131"/>
                  <a:gd name="T9" fmla="*/ 1877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264">
                    <a:moveTo>
                      <a:pt x="0" y="264"/>
                    </a:moveTo>
                    <a:cubicBezTo>
                      <a:pt x="80" y="241"/>
                      <a:pt x="131" y="159"/>
                      <a:pt x="127" y="90"/>
                    </a:cubicBezTo>
                    <a:cubicBezTo>
                      <a:pt x="125" y="61"/>
                      <a:pt x="110" y="28"/>
                      <a:pt x="85" y="0"/>
                    </a:cubicBezTo>
                    <a:cubicBezTo>
                      <a:pt x="106" y="29"/>
                      <a:pt x="131" y="78"/>
                      <a:pt x="111" y="142"/>
                    </a:cubicBezTo>
                    <a:cubicBezTo>
                      <a:pt x="91" y="206"/>
                      <a:pt x="43" y="240"/>
                      <a:pt x="0" y="264"/>
                    </a:cubicBezTo>
                    <a:close/>
                  </a:path>
                </a:pathLst>
              </a:custGeom>
              <a:solidFill>
                <a:srgbClr val="6404C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4" name="Freeform 21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solidFill>
                <a:srgbClr val="D07D9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5" name="Freeform 22"/>
              <p:cNvSpPr>
                <a:spLocks noEditPoints="1"/>
              </p:cNvSpPr>
              <p:nvPr/>
            </p:nvSpPr>
            <p:spPr bwMode="auto">
              <a:xfrm>
                <a:off x="514" y="1755"/>
                <a:ext cx="608" cy="664"/>
              </a:xfrm>
              <a:custGeom>
                <a:avLst/>
                <a:gdLst>
                  <a:gd name="T0" fmla="*/ 225 w 243"/>
                  <a:gd name="T1" fmla="*/ 440 h 249"/>
                  <a:gd name="T2" fmla="*/ 45 w 243"/>
                  <a:gd name="T3" fmla="*/ 1101 h 249"/>
                  <a:gd name="T4" fmla="*/ 921 w 243"/>
                  <a:gd name="T5" fmla="*/ 1736 h 249"/>
                  <a:gd name="T6" fmla="*/ 1414 w 243"/>
                  <a:gd name="T7" fmla="*/ 811 h 249"/>
                  <a:gd name="T8" fmla="*/ 1208 w 243"/>
                  <a:gd name="T9" fmla="*/ 136 h 249"/>
                  <a:gd name="T10" fmla="*/ 520 w 243"/>
                  <a:gd name="T11" fmla="*/ 205 h 249"/>
                  <a:gd name="T12" fmla="*/ 513 w 243"/>
                  <a:gd name="T13" fmla="*/ 533 h 249"/>
                  <a:gd name="T14" fmla="*/ 746 w 243"/>
                  <a:gd name="T15" fmla="*/ 141 h 249"/>
                  <a:gd name="T16" fmla="*/ 183 w 243"/>
                  <a:gd name="T17" fmla="*/ 541 h 249"/>
                  <a:gd name="T18" fmla="*/ 158 w 243"/>
                  <a:gd name="T19" fmla="*/ 1123 h 249"/>
                  <a:gd name="T20" fmla="*/ 513 w 243"/>
                  <a:gd name="T21" fmla="*/ 384 h 249"/>
                  <a:gd name="T22" fmla="*/ 563 w 243"/>
                  <a:gd name="T23" fmla="*/ 491 h 249"/>
                  <a:gd name="T24" fmla="*/ 696 w 243"/>
                  <a:gd name="T25" fmla="*/ 221 h 249"/>
                  <a:gd name="T26" fmla="*/ 846 w 243"/>
                  <a:gd name="T27" fmla="*/ 499 h 249"/>
                  <a:gd name="T28" fmla="*/ 1188 w 243"/>
                  <a:gd name="T29" fmla="*/ 461 h 249"/>
                  <a:gd name="T30" fmla="*/ 826 w 243"/>
                  <a:gd name="T31" fmla="*/ 120 h 249"/>
                  <a:gd name="T32" fmla="*/ 996 w 243"/>
                  <a:gd name="T33" fmla="*/ 461 h 249"/>
                  <a:gd name="T34" fmla="*/ 208 w 243"/>
                  <a:gd name="T35" fmla="*/ 747 h 249"/>
                  <a:gd name="T36" fmla="*/ 575 w 243"/>
                  <a:gd name="T37" fmla="*/ 853 h 249"/>
                  <a:gd name="T38" fmla="*/ 208 w 243"/>
                  <a:gd name="T39" fmla="*/ 747 h 249"/>
                  <a:gd name="T40" fmla="*/ 671 w 243"/>
                  <a:gd name="T41" fmla="*/ 683 h 249"/>
                  <a:gd name="T42" fmla="*/ 738 w 243"/>
                  <a:gd name="T43" fmla="*/ 589 h 249"/>
                  <a:gd name="T44" fmla="*/ 846 w 243"/>
                  <a:gd name="T45" fmla="*/ 589 h 249"/>
                  <a:gd name="T46" fmla="*/ 926 w 243"/>
                  <a:gd name="T47" fmla="*/ 563 h 249"/>
                  <a:gd name="T48" fmla="*/ 295 w 243"/>
                  <a:gd name="T49" fmla="*/ 1395 h 249"/>
                  <a:gd name="T50" fmla="*/ 613 w 243"/>
                  <a:gd name="T51" fmla="*/ 1309 h 249"/>
                  <a:gd name="T52" fmla="*/ 333 w 243"/>
                  <a:gd name="T53" fmla="*/ 1229 h 249"/>
                  <a:gd name="T54" fmla="*/ 275 w 243"/>
                  <a:gd name="T55" fmla="*/ 981 h 249"/>
                  <a:gd name="T56" fmla="*/ 651 w 243"/>
                  <a:gd name="T57" fmla="*/ 768 h 249"/>
                  <a:gd name="T58" fmla="*/ 971 w 243"/>
                  <a:gd name="T59" fmla="*/ 661 h 249"/>
                  <a:gd name="T60" fmla="*/ 1046 w 243"/>
                  <a:gd name="T61" fmla="*/ 739 h 249"/>
                  <a:gd name="T62" fmla="*/ 1158 w 243"/>
                  <a:gd name="T63" fmla="*/ 525 h 249"/>
                  <a:gd name="T64" fmla="*/ 1013 w 243"/>
                  <a:gd name="T65" fmla="*/ 611 h 249"/>
                  <a:gd name="T66" fmla="*/ 883 w 243"/>
                  <a:gd name="T67" fmla="*/ 832 h 249"/>
                  <a:gd name="T68" fmla="*/ 801 w 243"/>
                  <a:gd name="T69" fmla="*/ 896 h 249"/>
                  <a:gd name="T70" fmla="*/ 1133 w 243"/>
                  <a:gd name="T71" fmla="*/ 803 h 249"/>
                  <a:gd name="T72" fmla="*/ 651 w 243"/>
                  <a:gd name="T73" fmla="*/ 1096 h 249"/>
                  <a:gd name="T74" fmla="*/ 651 w 243"/>
                  <a:gd name="T75" fmla="*/ 1096 h 249"/>
                  <a:gd name="T76" fmla="*/ 933 w 243"/>
                  <a:gd name="T77" fmla="*/ 1016 h 249"/>
                  <a:gd name="T78" fmla="*/ 808 w 243"/>
                  <a:gd name="T79" fmla="*/ 1293 h 249"/>
                  <a:gd name="T80" fmla="*/ 758 w 243"/>
                  <a:gd name="T81" fmla="*/ 1045 h 249"/>
                  <a:gd name="T82" fmla="*/ 1101 w 243"/>
                  <a:gd name="T83" fmla="*/ 1075 h 249"/>
                  <a:gd name="T84" fmla="*/ 1171 w 243"/>
                  <a:gd name="T85" fmla="*/ 1075 h 249"/>
                  <a:gd name="T86" fmla="*/ 550 w 243"/>
                  <a:gd name="T87" fmla="*/ 1485 h 249"/>
                  <a:gd name="T88" fmla="*/ 663 w 243"/>
                  <a:gd name="T89" fmla="*/ 1451 h 249"/>
                  <a:gd name="T90" fmla="*/ 626 w 243"/>
                  <a:gd name="T91" fmla="*/ 1600 h 249"/>
                  <a:gd name="T92" fmla="*/ 788 w 243"/>
                  <a:gd name="T93" fmla="*/ 1357 h 249"/>
                  <a:gd name="T94" fmla="*/ 676 w 243"/>
                  <a:gd name="T95" fmla="*/ 1336 h 249"/>
                  <a:gd name="T96" fmla="*/ 1071 w 243"/>
                  <a:gd name="T97" fmla="*/ 1387 h 249"/>
                  <a:gd name="T98" fmla="*/ 1051 w 243"/>
                  <a:gd name="T99" fmla="*/ 1437 h 249"/>
                  <a:gd name="T100" fmla="*/ 1196 w 243"/>
                  <a:gd name="T101" fmla="*/ 1288 h 249"/>
                  <a:gd name="T102" fmla="*/ 1101 w 243"/>
                  <a:gd name="T103" fmla="*/ 1493 h 249"/>
                  <a:gd name="T104" fmla="*/ 1221 w 243"/>
                  <a:gd name="T105" fmla="*/ 1229 h 249"/>
                  <a:gd name="T106" fmla="*/ 1334 w 243"/>
                  <a:gd name="T107" fmla="*/ 968 h 249"/>
                  <a:gd name="T108" fmla="*/ 1401 w 243"/>
                  <a:gd name="T109" fmla="*/ 883 h 249"/>
                  <a:gd name="T110" fmla="*/ 1259 w 243"/>
                  <a:gd name="T111" fmla="*/ 1053 h 249"/>
                  <a:gd name="T112" fmla="*/ 1251 w 243"/>
                  <a:gd name="T113" fmla="*/ 619 h 249"/>
                  <a:gd name="T114" fmla="*/ 1246 w 243"/>
                  <a:gd name="T115" fmla="*/ 683 h 2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3" h="249">
                    <a:moveTo>
                      <a:pt x="124" y="6"/>
                    </a:moveTo>
                    <a:cubicBezTo>
                      <a:pt x="121" y="7"/>
                      <a:pt x="117" y="8"/>
                      <a:pt x="115" y="9"/>
                    </a:cubicBezTo>
                    <a:cubicBezTo>
                      <a:pt x="102" y="7"/>
                      <a:pt x="91" y="13"/>
                      <a:pt x="78" y="2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57" y="32"/>
                      <a:pt x="36" y="43"/>
                      <a:pt x="36" y="62"/>
                    </a:cubicBezTo>
                    <a:cubicBezTo>
                      <a:pt x="36" y="63"/>
                      <a:pt x="36" y="64"/>
                      <a:pt x="36" y="65"/>
                    </a:cubicBezTo>
                    <a:cubicBezTo>
                      <a:pt x="36" y="66"/>
                      <a:pt x="36" y="67"/>
                      <a:pt x="37" y="69"/>
                    </a:cubicBezTo>
                    <a:cubicBezTo>
                      <a:pt x="34" y="68"/>
                      <a:pt x="32" y="67"/>
                      <a:pt x="29" y="67"/>
                    </a:cubicBezTo>
                    <a:cubicBezTo>
                      <a:pt x="6" y="65"/>
                      <a:pt x="2" y="97"/>
                      <a:pt x="1" y="110"/>
                    </a:cubicBezTo>
                    <a:cubicBezTo>
                      <a:pt x="0" y="115"/>
                      <a:pt x="0" y="121"/>
                      <a:pt x="0" y="127"/>
                    </a:cubicBezTo>
                    <a:cubicBezTo>
                      <a:pt x="0" y="137"/>
                      <a:pt x="1" y="147"/>
                      <a:pt x="7" y="155"/>
                    </a:cubicBezTo>
                    <a:cubicBezTo>
                      <a:pt x="12" y="162"/>
                      <a:pt x="18" y="165"/>
                      <a:pt x="25" y="168"/>
                    </a:cubicBezTo>
                    <a:cubicBezTo>
                      <a:pt x="27" y="182"/>
                      <a:pt x="31" y="196"/>
                      <a:pt x="41" y="204"/>
                    </a:cubicBezTo>
                    <a:cubicBezTo>
                      <a:pt x="46" y="208"/>
                      <a:pt x="50" y="210"/>
                      <a:pt x="55" y="212"/>
                    </a:cubicBezTo>
                    <a:cubicBezTo>
                      <a:pt x="56" y="219"/>
                      <a:pt x="59" y="226"/>
                      <a:pt x="65" y="232"/>
                    </a:cubicBezTo>
                    <a:cubicBezTo>
                      <a:pt x="76" y="243"/>
                      <a:pt x="92" y="246"/>
                      <a:pt x="107" y="245"/>
                    </a:cubicBezTo>
                    <a:cubicBezTo>
                      <a:pt x="117" y="249"/>
                      <a:pt x="130" y="249"/>
                      <a:pt x="147" y="244"/>
                    </a:cubicBezTo>
                    <a:cubicBezTo>
                      <a:pt x="164" y="239"/>
                      <a:pt x="209" y="225"/>
                      <a:pt x="218" y="193"/>
                    </a:cubicBezTo>
                    <a:cubicBezTo>
                      <a:pt x="219" y="192"/>
                      <a:pt x="220" y="192"/>
                      <a:pt x="221" y="191"/>
                    </a:cubicBezTo>
                    <a:cubicBezTo>
                      <a:pt x="230" y="187"/>
                      <a:pt x="237" y="178"/>
                      <a:pt x="241" y="166"/>
                    </a:cubicBezTo>
                    <a:cubicBezTo>
                      <a:pt x="242" y="160"/>
                      <a:pt x="243" y="154"/>
                      <a:pt x="243" y="149"/>
                    </a:cubicBezTo>
                    <a:cubicBezTo>
                      <a:pt x="243" y="140"/>
                      <a:pt x="241" y="132"/>
                      <a:pt x="238" y="126"/>
                    </a:cubicBezTo>
                    <a:cubicBezTo>
                      <a:pt x="235" y="122"/>
                      <a:pt x="231" y="118"/>
                      <a:pt x="226" y="114"/>
                    </a:cubicBezTo>
                    <a:cubicBezTo>
                      <a:pt x="228" y="109"/>
                      <a:pt x="229" y="103"/>
                      <a:pt x="229" y="97"/>
                    </a:cubicBezTo>
                    <a:cubicBezTo>
                      <a:pt x="229" y="86"/>
                      <a:pt x="225" y="77"/>
                      <a:pt x="211" y="70"/>
                    </a:cubicBezTo>
                    <a:cubicBezTo>
                      <a:pt x="208" y="68"/>
                      <a:pt x="204" y="68"/>
                      <a:pt x="200" y="67"/>
                    </a:cubicBezTo>
                    <a:cubicBezTo>
                      <a:pt x="203" y="62"/>
                      <a:pt x="206" y="57"/>
                      <a:pt x="207" y="51"/>
                    </a:cubicBezTo>
                    <a:cubicBezTo>
                      <a:pt x="207" y="50"/>
                      <a:pt x="207" y="48"/>
                      <a:pt x="207" y="47"/>
                    </a:cubicBezTo>
                    <a:cubicBezTo>
                      <a:pt x="207" y="36"/>
                      <a:pt x="202" y="26"/>
                      <a:pt x="193" y="19"/>
                    </a:cubicBezTo>
                    <a:cubicBezTo>
                      <a:pt x="174" y="3"/>
                      <a:pt x="142" y="0"/>
                      <a:pt x="124" y="6"/>
                    </a:cubicBezTo>
                    <a:close/>
                    <a:moveTo>
                      <a:pt x="45" y="64"/>
                    </a:moveTo>
                    <a:cubicBezTo>
                      <a:pt x="45" y="63"/>
                      <a:pt x="45" y="63"/>
                      <a:pt x="45" y="62"/>
                    </a:cubicBezTo>
                    <a:cubicBezTo>
                      <a:pt x="45" y="49"/>
                      <a:pt x="62" y="40"/>
                      <a:pt x="75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90" y="24"/>
                      <a:pt x="97" y="21"/>
                      <a:pt x="103" y="19"/>
                    </a:cubicBezTo>
                    <a:cubicBezTo>
                      <a:pt x="102" y="20"/>
                      <a:pt x="102" y="22"/>
                      <a:pt x="102" y="23"/>
                    </a:cubicBezTo>
                    <a:cubicBezTo>
                      <a:pt x="92" y="26"/>
                      <a:pt x="84" y="30"/>
                      <a:pt x="79" y="35"/>
                    </a:cubicBezTo>
                    <a:cubicBezTo>
                      <a:pt x="75" y="41"/>
                      <a:pt x="72" y="46"/>
                      <a:pt x="72" y="52"/>
                    </a:cubicBezTo>
                    <a:cubicBezTo>
                      <a:pt x="72" y="53"/>
                      <a:pt x="72" y="54"/>
                      <a:pt x="72" y="55"/>
                    </a:cubicBezTo>
                    <a:cubicBezTo>
                      <a:pt x="73" y="62"/>
                      <a:pt x="77" y="69"/>
                      <a:pt x="82" y="75"/>
                    </a:cubicBezTo>
                    <a:cubicBezTo>
                      <a:pt x="81" y="75"/>
                      <a:pt x="80" y="76"/>
                      <a:pt x="79" y="77"/>
                    </a:cubicBezTo>
                    <a:cubicBezTo>
                      <a:pt x="75" y="72"/>
                      <a:pt x="71" y="67"/>
                      <a:pt x="64" y="64"/>
                    </a:cubicBezTo>
                    <a:cubicBezTo>
                      <a:pt x="57" y="62"/>
                      <a:pt x="51" y="63"/>
                      <a:pt x="46" y="65"/>
                    </a:cubicBezTo>
                    <a:cubicBezTo>
                      <a:pt x="45" y="65"/>
                      <a:pt x="45" y="64"/>
                      <a:pt x="45" y="64"/>
                    </a:cubicBezTo>
                    <a:close/>
                    <a:moveTo>
                      <a:pt x="115" y="19"/>
                    </a:moveTo>
                    <a:cubicBezTo>
                      <a:pt x="116" y="19"/>
                      <a:pt x="118" y="20"/>
                      <a:pt x="119" y="20"/>
                    </a:cubicBezTo>
                    <a:cubicBezTo>
                      <a:pt x="117" y="20"/>
                      <a:pt x="115" y="21"/>
                      <a:pt x="113" y="21"/>
                    </a:cubicBezTo>
                    <a:cubicBezTo>
                      <a:pt x="113" y="20"/>
                      <a:pt x="114" y="20"/>
                      <a:pt x="115" y="19"/>
                    </a:cubicBezTo>
                    <a:close/>
                    <a:moveTo>
                      <a:pt x="14" y="150"/>
                    </a:moveTo>
                    <a:cubicBezTo>
                      <a:pt x="10" y="143"/>
                      <a:pt x="9" y="135"/>
                      <a:pt x="9" y="127"/>
                    </a:cubicBezTo>
                    <a:cubicBezTo>
                      <a:pt x="9" y="121"/>
                      <a:pt x="9" y="116"/>
                      <a:pt x="10" y="111"/>
                    </a:cubicBezTo>
                    <a:cubicBezTo>
                      <a:pt x="13" y="87"/>
                      <a:pt x="19" y="75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2" y="79"/>
                      <a:pt x="31" y="80"/>
                      <a:pt x="30" y="81"/>
                    </a:cubicBezTo>
                    <a:cubicBezTo>
                      <a:pt x="25" y="89"/>
                      <a:pt x="23" y="97"/>
                      <a:pt x="23" y="105"/>
                    </a:cubicBezTo>
                    <a:cubicBezTo>
                      <a:pt x="23" y="115"/>
                      <a:pt x="27" y="125"/>
                      <a:pt x="32" y="134"/>
                    </a:cubicBezTo>
                    <a:cubicBezTo>
                      <a:pt x="29" y="138"/>
                      <a:pt x="26" y="143"/>
                      <a:pt x="25" y="150"/>
                    </a:cubicBezTo>
                    <a:cubicBezTo>
                      <a:pt x="25" y="152"/>
                      <a:pt x="25" y="155"/>
                      <a:pt x="25" y="158"/>
                    </a:cubicBezTo>
                    <a:cubicBezTo>
                      <a:pt x="21" y="156"/>
                      <a:pt x="17" y="153"/>
                      <a:pt x="14" y="150"/>
                    </a:cubicBezTo>
                    <a:close/>
                    <a:moveTo>
                      <a:pt x="60" y="73"/>
                    </a:moveTo>
                    <a:cubicBezTo>
                      <a:pt x="64" y="75"/>
                      <a:pt x="67" y="77"/>
                      <a:pt x="70" y="80"/>
                    </a:cubicBezTo>
                    <a:cubicBezTo>
                      <a:pt x="62" y="80"/>
                      <a:pt x="55" y="78"/>
                      <a:pt x="50" y="74"/>
                    </a:cubicBezTo>
                    <a:cubicBezTo>
                      <a:pt x="54" y="72"/>
                      <a:pt x="57" y="72"/>
                      <a:pt x="60" y="73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49"/>
                      <a:pt x="83" y="45"/>
                      <a:pt x="86" y="41"/>
                    </a:cubicBezTo>
                    <a:cubicBezTo>
                      <a:pt x="89" y="38"/>
                      <a:pt x="95" y="35"/>
                      <a:pt x="102" y="33"/>
                    </a:cubicBezTo>
                    <a:cubicBezTo>
                      <a:pt x="102" y="34"/>
                      <a:pt x="102" y="35"/>
                      <a:pt x="102" y="36"/>
                    </a:cubicBezTo>
                    <a:cubicBezTo>
                      <a:pt x="105" y="52"/>
                      <a:pt x="111" y="62"/>
                      <a:pt x="119" y="70"/>
                    </a:cubicBezTo>
                    <a:cubicBezTo>
                      <a:pt x="110" y="65"/>
                      <a:pt x="100" y="64"/>
                      <a:pt x="90" y="69"/>
                    </a:cubicBezTo>
                    <a:cubicBezTo>
                      <a:pt x="86" y="65"/>
                      <a:pt x="82" y="59"/>
                      <a:pt x="82" y="54"/>
                    </a:cubicBezTo>
                    <a:close/>
                    <a:moveTo>
                      <a:pt x="128" y="32"/>
                    </a:moveTo>
                    <a:cubicBezTo>
                      <a:pt x="132" y="34"/>
                      <a:pt x="134" y="38"/>
                      <a:pt x="134" y="42"/>
                    </a:cubicBezTo>
                    <a:cubicBezTo>
                      <a:pt x="134" y="48"/>
                      <a:pt x="131" y="56"/>
                      <a:pt x="127" y="65"/>
                    </a:cubicBezTo>
                    <a:cubicBezTo>
                      <a:pt x="119" y="58"/>
                      <a:pt x="114" y="48"/>
                      <a:pt x="112" y="35"/>
                    </a:cubicBezTo>
                    <a:cubicBezTo>
                      <a:pt x="111" y="33"/>
                      <a:pt x="111" y="32"/>
                      <a:pt x="111" y="31"/>
                    </a:cubicBezTo>
                    <a:cubicBezTo>
                      <a:pt x="118" y="29"/>
                      <a:pt x="124" y="29"/>
                      <a:pt x="128" y="32"/>
                    </a:cubicBezTo>
                    <a:close/>
                    <a:moveTo>
                      <a:pt x="143" y="49"/>
                    </a:moveTo>
                    <a:cubicBezTo>
                      <a:pt x="143" y="51"/>
                      <a:pt x="144" y="53"/>
                      <a:pt x="144" y="56"/>
                    </a:cubicBezTo>
                    <a:cubicBezTo>
                      <a:pt x="144" y="56"/>
                      <a:pt x="144" y="57"/>
                      <a:pt x="144" y="57"/>
                    </a:cubicBezTo>
                    <a:cubicBezTo>
                      <a:pt x="144" y="61"/>
                      <a:pt x="143" y="65"/>
                      <a:pt x="142" y="68"/>
                    </a:cubicBezTo>
                    <a:cubicBezTo>
                      <a:pt x="140" y="69"/>
                      <a:pt x="137" y="69"/>
                      <a:pt x="135" y="70"/>
                    </a:cubicBezTo>
                    <a:cubicBezTo>
                      <a:pt x="138" y="63"/>
                      <a:pt x="141" y="56"/>
                      <a:pt x="143" y="49"/>
                    </a:cubicBezTo>
                    <a:close/>
                    <a:moveTo>
                      <a:pt x="187" y="26"/>
                    </a:moveTo>
                    <a:cubicBezTo>
                      <a:pt x="194" y="32"/>
                      <a:pt x="198" y="39"/>
                      <a:pt x="198" y="47"/>
                    </a:cubicBezTo>
                    <a:cubicBezTo>
                      <a:pt x="198" y="48"/>
                      <a:pt x="198" y="49"/>
                      <a:pt x="198" y="50"/>
                    </a:cubicBezTo>
                    <a:cubicBezTo>
                      <a:pt x="197" y="54"/>
                      <a:pt x="194" y="59"/>
                      <a:pt x="191" y="63"/>
                    </a:cubicBezTo>
                    <a:cubicBezTo>
                      <a:pt x="191" y="64"/>
                      <a:pt x="191" y="64"/>
                      <a:pt x="190" y="65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85" y="59"/>
                      <a:pt x="179" y="54"/>
                      <a:pt x="172" y="52"/>
                    </a:cubicBezTo>
                    <a:cubicBezTo>
                      <a:pt x="165" y="50"/>
                      <a:pt x="158" y="52"/>
                      <a:pt x="153" y="58"/>
                    </a:cubicBezTo>
                    <a:cubicBezTo>
                      <a:pt x="153" y="58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5"/>
                    </a:cubicBezTo>
                    <a:cubicBezTo>
                      <a:pt x="153" y="40"/>
                      <a:pt x="146" y="27"/>
                      <a:pt x="132" y="17"/>
                    </a:cubicBezTo>
                    <a:cubicBezTo>
                      <a:pt x="131" y="16"/>
                      <a:pt x="129" y="15"/>
                      <a:pt x="128" y="14"/>
                    </a:cubicBezTo>
                    <a:cubicBezTo>
                      <a:pt x="144" y="10"/>
                      <a:pt x="171" y="13"/>
                      <a:pt x="187" y="26"/>
                    </a:cubicBezTo>
                    <a:close/>
                    <a:moveTo>
                      <a:pt x="159" y="64"/>
                    </a:moveTo>
                    <a:cubicBezTo>
                      <a:pt x="160" y="63"/>
                      <a:pt x="163" y="60"/>
                      <a:pt x="170" y="61"/>
                    </a:cubicBezTo>
                    <a:cubicBezTo>
                      <a:pt x="171" y="62"/>
                      <a:pt x="173" y="63"/>
                      <a:pt x="174" y="64"/>
                    </a:cubicBezTo>
                    <a:cubicBezTo>
                      <a:pt x="169" y="64"/>
                      <a:pt x="164" y="64"/>
                      <a:pt x="159" y="65"/>
                    </a:cubicBezTo>
                    <a:cubicBezTo>
                      <a:pt x="159" y="65"/>
                      <a:pt x="159" y="65"/>
                      <a:pt x="159" y="64"/>
                    </a:cubicBezTo>
                    <a:close/>
                    <a:moveTo>
                      <a:pt x="109" y="76"/>
                    </a:moveTo>
                    <a:cubicBezTo>
                      <a:pt x="105" y="77"/>
                      <a:pt x="102" y="77"/>
                      <a:pt x="99" y="78"/>
                    </a:cubicBezTo>
                    <a:cubicBezTo>
                      <a:pt x="98" y="78"/>
                      <a:pt x="98" y="77"/>
                      <a:pt x="97" y="77"/>
                    </a:cubicBezTo>
                    <a:cubicBezTo>
                      <a:pt x="101" y="75"/>
                      <a:pt x="105" y="75"/>
                      <a:pt x="109" y="76"/>
                    </a:cubicBezTo>
                    <a:close/>
                    <a:moveTo>
                      <a:pt x="33" y="105"/>
                    </a:moveTo>
                    <a:cubicBezTo>
                      <a:pt x="33" y="98"/>
                      <a:pt x="34" y="92"/>
                      <a:pt x="38" y="86"/>
                    </a:cubicBezTo>
                    <a:cubicBezTo>
                      <a:pt x="39" y="85"/>
                      <a:pt x="40" y="83"/>
                      <a:pt x="41" y="82"/>
                    </a:cubicBezTo>
                    <a:cubicBezTo>
                      <a:pt x="44" y="84"/>
                      <a:pt x="47" y="86"/>
                      <a:pt x="49" y="88"/>
                    </a:cubicBezTo>
                    <a:cubicBezTo>
                      <a:pt x="55" y="92"/>
                      <a:pt x="61" y="96"/>
                      <a:pt x="67" y="98"/>
                    </a:cubicBezTo>
                    <a:cubicBezTo>
                      <a:pt x="68" y="106"/>
                      <a:pt x="75" y="110"/>
                      <a:pt x="84" y="115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101" y="126"/>
                      <a:pt x="107" y="133"/>
                      <a:pt x="110" y="141"/>
                    </a:cubicBezTo>
                    <a:cubicBezTo>
                      <a:pt x="107" y="142"/>
                      <a:pt x="104" y="144"/>
                      <a:pt x="101" y="145"/>
                    </a:cubicBezTo>
                    <a:cubicBezTo>
                      <a:pt x="90" y="149"/>
                      <a:pt x="81" y="153"/>
                      <a:pt x="73" y="154"/>
                    </a:cubicBezTo>
                    <a:cubicBezTo>
                      <a:pt x="69" y="147"/>
                      <a:pt x="65" y="140"/>
                      <a:pt x="61" y="136"/>
                    </a:cubicBezTo>
                    <a:cubicBezTo>
                      <a:pt x="53" y="130"/>
                      <a:pt x="46" y="127"/>
                      <a:pt x="40" y="129"/>
                    </a:cubicBezTo>
                    <a:cubicBezTo>
                      <a:pt x="35" y="120"/>
                      <a:pt x="33" y="112"/>
                      <a:pt x="33" y="105"/>
                    </a:cubicBezTo>
                    <a:close/>
                    <a:moveTo>
                      <a:pt x="78" y="92"/>
                    </a:move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lose/>
                    <a:moveTo>
                      <a:pt x="96" y="88"/>
                    </a:moveTo>
                    <a:cubicBezTo>
                      <a:pt x="100" y="91"/>
                      <a:pt x="104" y="94"/>
                      <a:pt x="107" y="96"/>
                    </a:cubicBezTo>
                    <a:cubicBezTo>
                      <a:pt x="108" y="97"/>
                      <a:pt x="109" y="97"/>
                      <a:pt x="109" y="98"/>
                    </a:cubicBezTo>
                    <a:cubicBezTo>
                      <a:pt x="108" y="98"/>
                      <a:pt x="107" y="98"/>
                      <a:pt x="106" y="98"/>
                    </a:cubicBezTo>
                    <a:cubicBezTo>
                      <a:pt x="101" y="97"/>
                      <a:pt x="97" y="96"/>
                      <a:pt x="93" y="95"/>
                    </a:cubicBezTo>
                    <a:cubicBezTo>
                      <a:pt x="91" y="93"/>
                      <a:pt x="89" y="91"/>
                      <a:pt x="87" y="89"/>
                    </a:cubicBezTo>
                    <a:cubicBezTo>
                      <a:pt x="90" y="89"/>
                      <a:pt x="93" y="88"/>
                      <a:pt x="96" y="88"/>
                    </a:cubicBezTo>
                    <a:close/>
                    <a:moveTo>
                      <a:pt x="118" y="83"/>
                    </a:moveTo>
                    <a:cubicBezTo>
                      <a:pt x="117" y="86"/>
                      <a:pt x="117" y="88"/>
                      <a:pt x="116" y="91"/>
                    </a:cubicBezTo>
                    <a:cubicBezTo>
                      <a:pt x="115" y="90"/>
                      <a:pt x="114" y="89"/>
                      <a:pt x="113" y="89"/>
                    </a:cubicBezTo>
                    <a:cubicBezTo>
                      <a:pt x="111" y="88"/>
                      <a:pt x="110" y="87"/>
                      <a:pt x="108" y="86"/>
                    </a:cubicBezTo>
                    <a:cubicBezTo>
                      <a:pt x="112" y="85"/>
                      <a:pt x="115" y="84"/>
                      <a:pt x="118" y="83"/>
                    </a:cubicBezTo>
                    <a:close/>
                    <a:moveTo>
                      <a:pt x="131" y="80"/>
                    </a:moveTo>
                    <a:cubicBezTo>
                      <a:pt x="133" y="81"/>
                      <a:pt x="134" y="82"/>
                      <a:pt x="135" y="83"/>
                    </a:cubicBezTo>
                    <a:cubicBezTo>
                      <a:pt x="133" y="86"/>
                      <a:pt x="129" y="90"/>
                      <a:pt x="125" y="92"/>
                    </a:cubicBezTo>
                    <a:cubicBezTo>
                      <a:pt x="126" y="89"/>
                      <a:pt x="128" y="85"/>
                      <a:pt x="129" y="81"/>
                    </a:cubicBezTo>
                    <a:cubicBezTo>
                      <a:pt x="130" y="81"/>
                      <a:pt x="131" y="80"/>
                      <a:pt x="131" y="80"/>
                    </a:cubicBezTo>
                    <a:close/>
                    <a:moveTo>
                      <a:pt x="149" y="77"/>
                    </a:moveTo>
                    <a:cubicBezTo>
                      <a:pt x="150" y="78"/>
                      <a:pt x="150" y="79"/>
                      <a:pt x="150" y="80"/>
                    </a:cubicBezTo>
                    <a:cubicBezTo>
                      <a:pt x="149" y="80"/>
                      <a:pt x="149" y="80"/>
                      <a:pt x="148" y="79"/>
                    </a:cubicBezTo>
                    <a:cubicBezTo>
                      <a:pt x="149" y="78"/>
                      <a:pt x="149" y="78"/>
                      <a:pt x="149" y="77"/>
                    </a:cubicBezTo>
                    <a:close/>
                    <a:moveTo>
                      <a:pt x="47" y="196"/>
                    </a:moveTo>
                    <a:cubicBezTo>
                      <a:pt x="41" y="192"/>
                      <a:pt x="37" y="182"/>
                      <a:pt x="35" y="172"/>
                    </a:cubicBezTo>
                    <a:cubicBezTo>
                      <a:pt x="39" y="174"/>
                      <a:pt x="43" y="176"/>
                      <a:pt x="46" y="179"/>
                    </a:cubicBezTo>
                    <a:cubicBezTo>
                      <a:pt x="51" y="185"/>
                      <a:pt x="52" y="193"/>
                      <a:pt x="53" y="201"/>
                    </a:cubicBezTo>
                    <a:cubicBezTo>
                      <a:pt x="51" y="200"/>
                      <a:pt x="49" y="198"/>
                      <a:pt x="47" y="196"/>
                    </a:cubicBezTo>
                    <a:close/>
                    <a:moveTo>
                      <a:pt x="34" y="160"/>
                    </a:moveTo>
                    <a:cubicBezTo>
                      <a:pt x="34" y="157"/>
                      <a:pt x="34" y="154"/>
                      <a:pt x="35" y="151"/>
                    </a:cubicBezTo>
                    <a:cubicBezTo>
                      <a:pt x="35" y="148"/>
                      <a:pt x="36" y="146"/>
                      <a:pt x="37" y="144"/>
                    </a:cubicBezTo>
                    <a:cubicBezTo>
                      <a:pt x="46" y="158"/>
                      <a:pt x="56" y="163"/>
                      <a:pt x="67" y="164"/>
                    </a:cubicBezTo>
                    <a:cubicBezTo>
                      <a:pt x="73" y="174"/>
                      <a:pt x="80" y="184"/>
                      <a:pt x="90" y="185"/>
                    </a:cubicBezTo>
                    <a:cubicBezTo>
                      <a:pt x="92" y="186"/>
                      <a:pt x="95" y="185"/>
                      <a:pt x="98" y="184"/>
                    </a:cubicBezTo>
                    <a:cubicBezTo>
                      <a:pt x="95" y="187"/>
                      <a:pt x="93" y="189"/>
                      <a:pt x="91" y="193"/>
                    </a:cubicBezTo>
                    <a:cubicBezTo>
                      <a:pt x="89" y="194"/>
                      <a:pt x="88" y="194"/>
                      <a:pt x="86" y="195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0" y="202"/>
                      <a:pt x="66" y="203"/>
                      <a:pt x="63" y="203"/>
                    </a:cubicBezTo>
                    <a:cubicBezTo>
                      <a:pt x="63" y="202"/>
                      <a:pt x="62" y="201"/>
                      <a:pt x="62" y="200"/>
                    </a:cubicBezTo>
                    <a:cubicBezTo>
                      <a:pt x="61" y="191"/>
                      <a:pt x="60" y="181"/>
                      <a:pt x="53" y="173"/>
                    </a:cubicBezTo>
                    <a:cubicBezTo>
                      <a:pt x="48" y="167"/>
                      <a:pt x="41" y="164"/>
                      <a:pt x="34" y="161"/>
                    </a:cubicBezTo>
                    <a:cubicBezTo>
                      <a:pt x="34" y="161"/>
                      <a:pt x="34" y="161"/>
                      <a:pt x="34" y="160"/>
                    </a:cubicBezTo>
                    <a:close/>
                    <a:moveTo>
                      <a:pt x="44" y="138"/>
                    </a:moveTo>
                    <a:cubicBezTo>
                      <a:pt x="47" y="139"/>
                      <a:pt x="51" y="140"/>
                      <a:pt x="54" y="144"/>
                    </a:cubicBezTo>
                    <a:cubicBezTo>
                      <a:pt x="57" y="146"/>
                      <a:pt x="59" y="149"/>
                      <a:pt x="62" y="153"/>
                    </a:cubicBezTo>
                    <a:cubicBezTo>
                      <a:pt x="55" y="152"/>
                      <a:pt x="50" y="147"/>
                      <a:pt x="44" y="138"/>
                    </a:cubicBezTo>
                    <a:close/>
                    <a:moveTo>
                      <a:pt x="97" y="112"/>
                    </a:moveTo>
                    <a:cubicBezTo>
                      <a:pt x="88" y="107"/>
                      <a:pt x="88" y="107"/>
                      <a:pt x="88" y="107"/>
                    </a:cubicBezTo>
                    <a:cubicBezTo>
                      <a:pt x="85" y="105"/>
                      <a:pt x="83" y="104"/>
                      <a:pt x="80" y="102"/>
                    </a:cubicBezTo>
                    <a:cubicBezTo>
                      <a:pt x="83" y="103"/>
                      <a:pt x="86" y="103"/>
                      <a:pt x="86" y="103"/>
                    </a:cubicBezTo>
                    <a:cubicBezTo>
                      <a:pt x="87" y="103"/>
                      <a:pt x="88" y="104"/>
                      <a:pt x="89" y="104"/>
                    </a:cubicBezTo>
                    <a:cubicBezTo>
                      <a:pt x="93" y="106"/>
                      <a:pt x="98" y="108"/>
                      <a:pt x="104" y="108"/>
                    </a:cubicBezTo>
                    <a:cubicBezTo>
                      <a:pt x="112" y="110"/>
                      <a:pt x="117" y="115"/>
                      <a:pt x="119" y="123"/>
                    </a:cubicBezTo>
                    <a:cubicBezTo>
                      <a:pt x="119" y="124"/>
                      <a:pt x="119" y="125"/>
                      <a:pt x="119" y="126"/>
                    </a:cubicBezTo>
                    <a:cubicBezTo>
                      <a:pt x="119" y="129"/>
                      <a:pt x="118" y="132"/>
                      <a:pt x="117" y="135"/>
                    </a:cubicBezTo>
                    <a:cubicBezTo>
                      <a:pt x="113" y="126"/>
                      <a:pt x="106" y="118"/>
                      <a:pt x="97" y="112"/>
                    </a:cubicBezTo>
                    <a:close/>
                    <a:moveTo>
                      <a:pt x="144" y="87"/>
                    </a:moveTo>
                    <a:cubicBezTo>
                      <a:pt x="147" y="89"/>
                      <a:pt x="151" y="91"/>
                      <a:pt x="155" y="93"/>
                    </a:cubicBezTo>
                    <a:cubicBezTo>
                      <a:pt x="156" y="97"/>
                      <a:pt x="158" y="101"/>
                      <a:pt x="158" y="104"/>
                    </a:cubicBezTo>
                    <a:cubicBezTo>
                      <a:pt x="158" y="105"/>
                      <a:pt x="157" y="106"/>
                      <a:pt x="157" y="106"/>
                    </a:cubicBezTo>
                    <a:cubicBezTo>
                      <a:pt x="157" y="106"/>
                      <a:pt x="154" y="108"/>
                      <a:pt x="144" y="107"/>
                    </a:cubicBezTo>
                    <a:cubicBezTo>
                      <a:pt x="140" y="105"/>
                      <a:pt x="135" y="102"/>
                      <a:pt x="131" y="100"/>
                    </a:cubicBezTo>
                    <a:cubicBezTo>
                      <a:pt x="136" y="96"/>
                      <a:pt x="140" y="92"/>
                      <a:pt x="144" y="87"/>
                    </a:cubicBezTo>
                    <a:close/>
                    <a:moveTo>
                      <a:pt x="167" y="104"/>
                    </a:moveTo>
                    <a:cubicBezTo>
                      <a:pt x="167" y="102"/>
                      <a:pt x="166" y="101"/>
                      <a:pt x="166" y="99"/>
                    </a:cubicBezTo>
                    <a:cubicBezTo>
                      <a:pt x="169" y="101"/>
                      <a:pt x="172" y="103"/>
                      <a:pt x="174" y="105"/>
                    </a:cubicBezTo>
                    <a:cubicBezTo>
                      <a:pt x="172" y="106"/>
                      <a:pt x="169" y="107"/>
                      <a:pt x="166" y="109"/>
                    </a:cubicBezTo>
                    <a:cubicBezTo>
                      <a:pt x="167" y="107"/>
                      <a:pt x="167" y="106"/>
                      <a:pt x="167" y="104"/>
                    </a:cubicBezTo>
                    <a:close/>
                    <a:moveTo>
                      <a:pt x="185" y="73"/>
                    </a:move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7"/>
                      <a:pt x="183" y="80"/>
                      <a:pt x="183" y="84"/>
                    </a:cubicBezTo>
                    <a:cubicBezTo>
                      <a:pt x="183" y="86"/>
                      <a:pt x="183" y="89"/>
                      <a:pt x="184" y="91"/>
                    </a:cubicBezTo>
                    <a:cubicBezTo>
                      <a:pt x="185" y="93"/>
                      <a:pt x="186" y="95"/>
                      <a:pt x="188" y="97"/>
                    </a:cubicBezTo>
                    <a:cubicBezTo>
                      <a:pt x="186" y="99"/>
                      <a:pt x="185" y="100"/>
                      <a:pt x="183" y="101"/>
                    </a:cubicBezTo>
                    <a:cubicBezTo>
                      <a:pt x="179" y="96"/>
                      <a:pt x="173" y="91"/>
                      <a:pt x="165" y="88"/>
                    </a:cubicBezTo>
                    <a:cubicBezTo>
                      <a:pt x="165" y="88"/>
                      <a:pt x="163" y="87"/>
                      <a:pt x="162" y="86"/>
                    </a:cubicBezTo>
                    <a:cubicBezTo>
                      <a:pt x="161" y="82"/>
                      <a:pt x="159" y="78"/>
                      <a:pt x="159" y="75"/>
                    </a:cubicBezTo>
                    <a:cubicBezTo>
                      <a:pt x="168" y="73"/>
                      <a:pt x="176" y="73"/>
                      <a:pt x="185" y="73"/>
                    </a:cubicBezTo>
                    <a:close/>
                    <a:moveTo>
                      <a:pt x="128" y="126"/>
                    </a:moveTo>
                    <a:cubicBezTo>
                      <a:pt x="128" y="125"/>
                      <a:pt x="128" y="123"/>
                      <a:pt x="128" y="122"/>
                    </a:cubicBezTo>
                    <a:cubicBezTo>
                      <a:pt x="127" y="117"/>
                      <a:pt x="125" y="114"/>
                      <a:pt x="123" y="111"/>
                    </a:cubicBezTo>
                    <a:cubicBezTo>
                      <a:pt x="127" y="114"/>
                      <a:pt x="133" y="116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8"/>
                      <a:pt x="147" y="120"/>
                      <a:pt x="150" y="122"/>
                    </a:cubicBezTo>
                    <a:cubicBezTo>
                      <a:pt x="149" y="126"/>
                      <a:pt x="148" y="129"/>
                      <a:pt x="148" y="134"/>
                    </a:cubicBezTo>
                    <a:cubicBezTo>
                      <a:pt x="141" y="134"/>
                      <a:pt x="134" y="134"/>
                      <a:pt x="129" y="135"/>
                    </a:cubicBezTo>
                    <a:cubicBezTo>
                      <a:pt x="128" y="135"/>
                      <a:pt x="127" y="136"/>
                      <a:pt x="127" y="136"/>
                    </a:cubicBezTo>
                    <a:cubicBezTo>
                      <a:pt x="128" y="133"/>
                      <a:pt x="128" y="130"/>
                      <a:pt x="128" y="126"/>
                    </a:cubicBezTo>
                    <a:close/>
                    <a:moveTo>
                      <a:pt x="158" y="128"/>
                    </a:moveTo>
                    <a:cubicBezTo>
                      <a:pt x="161" y="130"/>
                      <a:pt x="164" y="133"/>
                      <a:pt x="166" y="135"/>
                    </a:cubicBezTo>
                    <a:cubicBezTo>
                      <a:pt x="163" y="135"/>
                      <a:pt x="160" y="134"/>
                      <a:pt x="157" y="134"/>
                    </a:cubicBezTo>
                    <a:cubicBezTo>
                      <a:pt x="157" y="132"/>
                      <a:pt x="157" y="130"/>
                      <a:pt x="158" y="128"/>
                    </a:cubicBezTo>
                    <a:close/>
                    <a:moveTo>
                      <a:pt x="178" y="114"/>
                    </a:moveTo>
                    <a:cubicBezTo>
                      <a:pt x="178" y="114"/>
                      <a:pt x="180" y="113"/>
                      <a:pt x="181" y="113"/>
                    </a:cubicBezTo>
                    <a:cubicBezTo>
                      <a:pt x="186" y="121"/>
                      <a:pt x="188" y="130"/>
                      <a:pt x="188" y="140"/>
                    </a:cubicBezTo>
                    <a:cubicBezTo>
                      <a:pt x="188" y="140"/>
                      <a:pt x="188" y="141"/>
                      <a:pt x="188" y="141"/>
                    </a:cubicBezTo>
                    <a:cubicBezTo>
                      <a:pt x="186" y="140"/>
                      <a:pt x="183" y="139"/>
                      <a:pt x="181" y="139"/>
                    </a:cubicBezTo>
                    <a:cubicBezTo>
                      <a:pt x="177" y="132"/>
                      <a:pt x="171" y="126"/>
                      <a:pt x="164" y="121"/>
                    </a:cubicBezTo>
                    <a:cubicBezTo>
                      <a:pt x="168" y="118"/>
                      <a:pt x="173" y="116"/>
                      <a:pt x="178" y="114"/>
                    </a:cubicBezTo>
                    <a:close/>
                    <a:moveTo>
                      <a:pt x="104" y="154"/>
                    </a:moveTo>
                    <a:cubicBezTo>
                      <a:pt x="105" y="153"/>
                      <a:pt x="107" y="153"/>
                      <a:pt x="108" y="152"/>
                    </a:cubicBezTo>
                    <a:cubicBezTo>
                      <a:pt x="106" y="157"/>
                      <a:pt x="104" y="162"/>
                      <a:pt x="104" y="167"/>
                    </a:cubicBezTo>
                    <a:cubicBezTo>
                      <a:pt x="104" y="168"/>
                      <a:pt x="104" y="168"/>
                      <a:pt x="104" y="169"/>
                    </a:cubicBezTo>
                    <a:cubicBezTo>
                      <a:pt x="99" y="174"/>
                      <a:pt x="94" y="176"/>
                      <a:pt x="91" y="176"/>
                    </a:cubicBezTo>
                    <a:cubicBezTo>
                      <a:pt x="86" y="175"/>
                      <a:pt x="82" y="169"/>
                      <a:pt x="78" y="163"/>
                    </a:cubicBezTo>
                    <a:cubicBezTo>
                      <a:pt x="87" y="161"/>
                      <a:pt x="96" y="157"/>
                      <a:pt x="104" y="154"/>
                    </a:cubicBezTo>
                    <a:close/>
                    <a:moveTo>
                      <a:pt x="107" y="179"/>
                    </a:moveTo>
                    <a:cubicBezTo>
                      <a:pt x="107" y="179"/>
                      <a:pt x="107" y="179"/>
                      <a:pt x="107" y="179"/>
                    </a:cubicBezTo>
                    <a:cubicBezTo>
                      <a:pt x="107" y="179"/>
                      <a:pt x="106" y="179"/>
                      <a:pt x="106" y="179"/>
                    </a:cubicBezTo>
                    <a:cubicBezTo>
                      <a:pt x="106" y="179"/>
                      <a:pt x="107" y="179"/>
                      <a:pt x="107" y="179"/>
                    </a:cubicBezTo>
                    <a:close/>
                    <a:moveTo>
                      <a:pt x="131" y="144"/>
                    </a:moveTo>
                    <a:cubicBezTo>
                      <a:pt x="136" y="143"/>
                      <a:pt x="142" y="143"/>
                      <a:pt x="149" y="143"/>
                    </a:cubicBezTo>
                    <a:cubicBezTo>
                      <a:pt x="150" y="147"/>
                      <a:pt x="153" y="150"/>
                      <a:pt x="155" y="152"/>
                    </a:cubicBezTo>
                    <a:cubicBezTo>
                      <a:pt x="157" y="154"/>
                      <a:pt x="159" y="155"/>
                      <a:pt x="161" y="158"/>
                    </a:cubicBezTo>
                    <a:cubicBezTo>
                      <a:pt x="164" y="162"/>
                      <a:pt x="165" y="167"/>
                      <a:pt x="165" y="171"/>
                    </a:cubicBezTo>
                    <a:cubicBezTo>
                      <a:pt x="165" y="172"/>
                      <a:pt x="165" y="173"/>
                      <a:pt x="165" y="174"/>
                    </a:cubicBezTo>
                    <a:cubicBezTo>
                      <a:pt x="156" y="180"/>
                      <a:pt x="143" y="183"/>
                      <a:pt x="132" y="183"/>
                    </a:cubicBezTo>
                    <a:cubicBezTo>
                      <a:pt x="131" y="183"/>
                      <a:pt x="130" y="182"/>
                      <a:pt x="129" y="182"/>
                    </a:cubicBezTo>
                    <a:cubicBezTo>
                      <a:pt x="126" y="181"/>
                      <a:pt x="122" y="180"/>
                      <a:pt x="119" y="179"/>
                    </a:cubicBezTo>
                    <a:cubicBezTo>
                      <a:pt x="118" y="178"/>
                      <a:pt x="116" y="176"/>
                      <a:pt x="115" y="175"/>
                    </a:cubicBezTo>
                    <a:cubicBezTo>
                      <a:pt x="114" y="174"/>
                      <a:pt x="114" y="172"/>
                      <a:pt x="114" y="171"/>
                    </a:cubicBezTo>
                    <a:cubicBezTo>
                      <a:pt x="119" y="165"/>
                      <a:pt x="121" y="158"/>
                      <a:pt x="121" y="150"/>
                    </a:cubicBezTo>
                    <a:cubicBezTo>
                      <a:pt x="121" y="150"/>
                      <a:pt x="121" y="148"/>
                      <a:pt x="121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24" y="146"/>
                      <a:pt x="128" y="145"/>
                      <a:pt x="131" y="144"/>
                    </a:cubicBezTo>
                    <a:close/>
                    <a:moveTo>
                      <a:pt x="169" y="153"/>
                    </a:moveTo>
                    <a:cubicBezTo>
                      <a:pt x="166" y="149"/>
                      <a:pt x="164" y="147"/>
                      <a:pt x="162" y="145"/>
                    </a:cubicBezTo>
                    <a:cubicBezTo>
                      <a:pt x="161" y="144"/>
                      <a:pt x="161" y="144"/>
                      <a:pt x="160" y="144"/>
                    </a:cubicBezTo>
                    <a:cubicBezTo>
                      <a:pt x="165" y="144"/>
                      <a:pt x="170" y="145"/>
                      <a:pt x="175" y="147"/>
                    </a:cubicBezTo>
                    <a:cubicBezTo>
                      <a:pt x="175" y="148"/>
                      <a:pt x="176" y="150"/>
                      <a:pt x="176" y="151"/>
                    </a:cubicBezTo>
                    <a:cubicBezTo>
                      <a:pt x="177" y="152"/>
                      <a:pt x="177" y="154"/>
                      <a:pt x="177" y="155"/>
                    </a:cubicBezTo>
                    <a:cubicBezTo>
                      <a:pt x="177" y="158"/>
                      <a:pt x="175" y="161"/>
                      <a:pt x="174" y="165"/>
                    </a:cubicBezTo>
                    <a:cubicBezTo>
                      <a:pt x="173" y="161"/>
                      <a:pt x="171" y="157"/>
                      <a:pt x="169" y="153"/>
                    </a:cubicBezTo>
                    <a:close/>
                    <a:moveTo>
                      <a:pt x="186" y="155"/>
                    </a:moveTo>
                    <a:cubicBezTo>
                      <a:pt x="186" y="153"/>
                      <a:pt x="186" y="152"/>
                      <a:pt x="186" y="150"/>
                    </a:cubicBezTo>
                    <a:cubicBezTo>
                      <a:pt x="186" y="150"/>
                      <a:pt x="187" y="151"/>
                      <a:pt x="187" y="151"/>
                    </a:cubicBezTo>
                    <a:cubicBezTo>
                      <a:pt x="187" y="157"/>
                      <a:pt x="185" y="163"/>
                      <a:pt x="184" y="170"/>
                    </a:cubicBezTo>
                    <a:cubicBezTo>
                      <a:pt x="183" y="169"/>
                      <a:pt x="182" y="170"/>
                      <a:pt x="181" y="170"/>
                    </a:cubicBezTo>
                    <a:cubicBezTo>
                      <a:pt x="184" y="165"/>
                      <a:pt x="186" y="160"/>
                      <a:pt x="186" y="15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87" y="204"/>
                      <a:pt x="88" y="204"/>
                    </a:cubicBezTo>
                    <a:cubicBezTo>
                      <a:pt x="88" y="206"/>
                      <a:pt x="88" y="207"/>
                      <a:pt x="88" y="209"/>
                    </a:cubicBezTo>
                    <a:cubicBezTo>
                      <a:pt x="88" y="216"/>
                      <a:pt x="89" y="223"/>
                      <a:pt x="92" y="228"/>
                    </a:cubicBezTo>
                    <a:cubicBezTo>
                      <a:pt x="93" y="231"/>
                      <a:pt x="94" y="233"/>
                      <a:pt x="96" y="235"/>
                    </a:cubicBezTo>
                    <a:cubicBezTo>
                      <a:pt x="87" y="235"/>
                      <a:pt x="78" y="232"/>
                      <a:pt x="72" y="226"/>
                    </a:cubicBezTo>
                    <a:cubicBezTo>
                      <a:pt x="68" y="222"/>
                      <a:pt x="66" y="217"/>
                      <a:pt x="64" y="212"/>
                    </a:cubicBezTo>
                    <a:cubicBezTo>
                      <a:pt x="69" y="212"/>
                      <a:pt x="74" y="210"/>
                      <a:pt x="79" y="208"/>
                    </a:cubicBezTo>
                    <a:close/>
                    <a:moveTo>
                      <a:pt x="106" y="204"/>
                    </a:moveTo>
                    <a:cubicBezTo>
                      <a:pt x="108" y="207"/>
                      <a:pt x="112" y="209"/>
                      <a:pt x="118" y="212"/>
                    </a:cubicBezTo>
                    <a:cubicBezTo>
                      <a:pt x="129" y="217"/>
                      <a:pt x="142" y="215"/>
                      <a:pt x="153" y="207"/>
                    </a:cubicBezTo>
                    <a:cubicBezTo>
                      <a:pt x="154" y="207"/>
                      <a:pt x="154" y="207"/>
                      <a:pt x="154" y="207"/>
                    </a:cubicBezTo>
                    <a:cubicBezTo>
                      <a:pt x="148" y="218"/>
                      <a:pt x="141" y="226"/>
                      <a:pt x="127" y="231"/>
                    </a:cubicBezTo>
                    <a:cubicBezTo>
                      <a:pt x="122" y="233"/>
                      <a:pt x="115" y="234"/>
                      <a:pt x="109" y="235"/>
                    </a:cubicBezTo>
                    <a:cubicBezTo>
                      <a:pt x="105" y="233"/>
                      <a:pt x="102" y="229"/>
                      <a:pt x="100" y="225"/>
                    </a:cubicBezTo>
                    <a:cubicBezTo>
                      <a:pt x="98" y="220"/>
                      <a:pt x="97" y="215"/>
                      <a:pt x="97" y="209"/>
                    </a:cubicBezTo>
                    <a:cubicBezTo>
                      <a:pt x="97" y="207"/>
                      <a:pt x="98" y="204"/>
                      <a:pt x="98" y="201"/>
                    </a:cubicBezTo>
                    <a:cubicBezTo>
                      <a:pt x="101" y="201"/>
                      <a:pt x="103" y="202"/>
                      <a:pt x="106" y="204"/>
                    </a:cubicBezTo>
                    <a:close/>
                    <a:moveTo>
                      <a:pt x="108" y="188"/>
                    </a:moveTo>
                    <a:cubicBezTo>
                      <a:pt x="110" y="187"/>
                      <a:pt x="113" y="187"/>
                      <a:pt x="116" y="188"/>
                    </a:cubicBezTo>
                    <a:cubicBezTo>
                      <a:pt x="119" y="189"/>
                      <a:pt x="122" y="190"/>
                      <a:pt x="126" y="191"/>
                    </a:cubicBezTo>
                    <a:cubicBezTo>
                      <a:pt x="130" y="193"/>
                      <a:pt x="135" y="196"/>
                      <a:pt x="139" y="199"/>
                    </a:cubicBezTo>
                    <a:cubicBezTo>
                      <a:pt x="141" y="200"/>
                      <a:pt x="142" y="201"/>
                      <a:pt x="144" y="202"/>
                    </a:cubicBezTo>
                    <a:cubicBezTo>
                      <a:pt x="137" y="205"/>
                      <a:pt x="129" y="207"/>
                      <a:pt x="122" y="204"/>
                    </a:cubicBezTo>
                    <a:cubicBezTo>
                      <a:pt x="117" y="201"/>
                      <a:pt x="114" y="199"/>
                      <a:pt x="111" y="197"/>
                    </a:cubicBezTo>
                    <a:cubicBezTo>
                      <a:pt x="108" y="195"/>
                      <a:pt x="105" y="193"/>
                      <a:pt x="102" y="193"/>
                    </a:cubicBezTo>
                    <a:cubicBezTo>
                      <a:pt x="104" y="191"/>
                      <a:pt x="106" y="189"/>
                      <a:pt x="108" y="188"/>
                    </a:cubicBezTo>
                    <a:close/>
                    <a:moveTo>
                      <a:pt x="160" y="187"/>
                    </a:moveTo>
                    <a:cubicBezTo>
                      <a:pt x="159" y="189"/>
                      <a:pt x="158" y="190"/>
                      <a:pt x="157" y="192"/>
                    </a:cubicBezTo>
                    <a:cubicBezTo>
                      <a:pt x="155" y="193"/>
                      <a:pt x="154" y="195"/>
                      <a:pt x="153" y="196"/>
                    </a:cubicBezTo>
                    <a:cubicBezTo>
                      <a:pt x="150" y="194"/>
                      <a:pt x="147" y="193"/>
                      <a:pt x="144" y="191"/>
                    </a:cubicBezTo>
                    <a:cubicBezTo>
                      <a:pt x="150" y="190"/>
                      <a:pt x="155" y="189"/>
                      <a:pt x="160" y="187"/>
                    </a:cubicBezTo>
                    <a:close/>
                    <a:moveTo>
                      <a:pt x="171" y="195"/>
                    </a:moveTo>
                    <a:cubicBezTo>
                      <a:pt x="174" y="186"/>
                      <a:pt x="177" y="180"/>
                      <a:pt x="181" y="179"/>
                    </a:cubicBezTo>
                    <a:cubicBezTo>
                      <a:pt x="181" y="179"/>
                      <a:pt x="182" y="179"/>
                      <a:pt x="182" y="179"/>
                    </a:cubicBezTo>
                    <a:cubicBezTo>
                      <a:pt x="182" y="179"/>
                      <a:pt x="182" y="180"/>
                      <a:pt x="181" y="181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79" y="195"/>
                      <a:pt x="178" y="199"/>
                      <a:pt x="173" y="201"/>
                    </a:cubicBezTo>
                    <a:cubicBezTo>
                      <a:pt x="171" y="202"/>
                      <a:pt x="169" y="202"/>
                      <a:pt x="168" y="202"/>
                    </a:cubicBezTo>
                    <a:cubicBezTo>
                      <a:pt x="169" y="199"/>
                      <a:pt x="170" y="197"/>
                      <a:pt x="171" y="195"/>
                    </a:cubicBezTo>
                    <a:close/>
                    <a:moveTo>
                      <a:pt x="176" y="210"/>
                    </a:moveTo>
                    <a:cubicBezTo>
                      <a:pt x="187" y="205"/>
                      <a:pt x="188" y="197"/>
                      <a:pt x="189" y="190"/>
                    </a:cubicBezTo>
                    <a:cubicBezTo>
                      <a:pt x="190" y="183"/>
                      <a:pt x="190" y="183"/>
                      <a:pt x="190" y="183"/>
                    </a:cubicBezTo>
                    <a:cubicBezTo>
                      <a:pt x="191" y="182"/>
                      <a:pt x="191" y="182"/>
                      <a:pt x="191" y="181"/>
                    </a:cubicBezTo>
                    <a:cubicBezTo>
                      <a:pt x="191" y="181"/>
                      <a:pt x="191" y="181"/>
                      <a:pt x="191" y="181"/>
                    </a:cubicBezTo>
                    <a:cubicBezTo>
                      <a:pt x="195" y="183"/>
                      <a:pt x="197" y="186"/>
                      <a:pt x="198" y="188"/>
                    </a:cubicBezTo>
                    <a:cubicBezTo>
                      <a:pt x="201" y="191"/>
                      <a:pt x="203" y="194"/>
                      <a:pt x="207" y="194"/>
                    </a:cubicBezTo>
                    <a:cubicBezTo>
                      <a:pt x="200" y="211"/>
                      <a:pt x="180" y="224"/>
                      <a:pt x="145" y="235"/>
                    </a:cubicBezTo>
                    <a:cubicBezTo>
                      <a:pt x="141" y="236"/>
                      <a:pt x="139" y="237"/>
                      <a:pt x="136" y="237"/>
                    </a:cubicBezTo>
                    <a:cubicBezTo>
                      <a:pt x="150" y="231"/>
                      <a:pt x="157" y="221"/>
                      <a:pt x="163" y="210"/>
                    </a:cubicBezTo>
                    <a:cubicBezTo>
                      <a:pt x="168" y="211"/>
                      <a:pt x="172" y="211"/>
                      <a:pt x="176" y="210"/>
                    </a:cubicBezTo>
                    <a:close/>
                    <a:moveTo>
                      <a:pt x="196" y="156"/>
                    </a:moveTo>
                    <a:cubicBezTo>
                      <a:pt x="203" y="161"/>
                      <a:pt x="208" y="167"/>
                      <a:pt x="209" y="175"/>
                    </a:cubicBezTo>
                    <a:cubicBezTo>
                      <a:pt x="210" y="177"/>
                      <a:pt x="210" y="179"/>
                      <a:pt x="210" y="182"/>
                    </a:cubicBezTo>
                    <a:cubicBezTo>
                      <a:pt x="210" y="183"/>
                      <a:pt x="210" y="184"/>
                      <a:pt x="210" y="185"/>
                    </a:cubicBezTo>
                    <a:cubicBezTo>
                      <a:pt x="208" y="185"/>
                      <a:pt x="207" y="184"/>
                      <a:pt x="206" y="182"/>
                    </a:cubicBezTo>
                    <a:cubicBezTo>
                      <a:pt x="204" y="180"/>
                      <a:pt x="201" y="176"/>
                      <a:pt x="195" y="173"/>
                    </a:cubicBezTo>
                    <a:cubicBezTo>
                      <a:pt x="195" y="173"/>
                      <a:pt x="194" y="172"/>
                      <a:pt x="193" y="172"/>
                    </a:cubicBezTo>
                    <a:cubicBezTo>
                      <a:pt x="194" y="167"/>
                      <a:pt x="195" y="161"/>
                      <a:pt x="196" y="156"/>
                    </a:cubicBezTo>
                    <a:close/>
                    <a:moveTo>
                      <a:pt x="194" y="104"/>
                    </a:moveTo>
                    <a:cubicBezTo>
                      <a:pt x="198" y="108"/>
                      <a:pt x="204" y="111"/>
                      <a:pt x="209" y="114"/>
                    </a:cubicBezTo>
                    <a:cubicBezTo>
                      <a:pt x="211" y="116"/>
                      <a:pt x="214" y="117"/>
                      <a:pt x="216" y="118"/>
                    </a:cubicBezTo>
                    <a:cubicBezTo>
                      <a:pt x="214" y="124"/>
                      <a:pt x="213" y="130"/>
                      <a:pt x="213" y="136"/>
                    </a:cubicBezTo>
                    <a:cubicBezTo>
                      <a:pt x="213" y="142"/>
                      <a:pt x="215" y="149"/>
                      <a:pt x="219" y="155"/>
                    </a:cubicBezTo>
                    <a:cubicBezTo>
                      <a:pt x="221" y="157"/>
                      <a:pt x="223" y="157"/>
                      <a:pt x="226" y="156"/>
                    </a:cubicBezTo>
                    <a:cubicBezTo>
                      <a:pt x="227" y="155"/>
                      <a:pt x="227" y="154"/>
                      <a:pt x="227" y="152"/>
                    </a:cubicBezTo>
                    <a:cubicBezTo>
                      <a:pt x="227" y="151"/>
                      <a:pt x="227" y="150"/>
                      <a:pt x="227" y="149"/>
                    </a:cubicBezTo>
                    <a:cubicBezTo>
                      <a:pt x="224" y="145"/>
                      <a:pt x="223" y="141"/>
                      <a:pt x="223" y="136"/>
                    </a:cubicBezTo>
                    <a:cubicBezTo>
                      <a:pt x="223" y="132"/>
                      <a:pt x="223" y="128"/>
                      <a:pt x="224" y="124"/>
                    </a:cubicBezTo>
                    <a:cubicBezTo>
                      <a:pt x="226" y="126"/>
                      <a:pt x="228" y="129"/>
                      <a:pt x="230" y="131"/>
                    </a:cubicBezTo>
                    <a:cubicBezTo>
                      <a:pt x="232" y="136"/>
                      <a:pt x="234" y="142"/>
                      <a:pt x="234" y="149"/>
                    </a:cubicBezTo>
                    <a:cubicBezTo>
                      <a:pt x="234" y="153"/>
                      <a:pt x="233" y="158"/>
                      <a:pt x="232" y="163"/>
                    </a:cubicBezTo>
                    <a:cubicBezTo>
                      <a:pt x="229" y="171"/>
                      <a:pt x="225" y="178"/>
                      <a:pt x="219" y="181"/>
                    </a:cubicBezTo>
                    <a:cubicBezTo>
                      <a:pt x="219" y="179"/>
                      <a:pt x="219" y="176"/>
                      <a:pt x="219" y="173"/>
                    </a:cubicBezTo>
                    <a:cubicBezTo>
                      <a:pt x="217" y="163"/>
                      <a:pt x="211" y="154"/>
                      <a:pt x="201" y="148"/>
                    </a:cubicBezTo>
                    <a:cubicBezTo>
                      <a:pt x="200" y="147"/>
                      <a:pt x="198" y="146"/>
                      <a:pt x="197" y="146"/>
                    </a:cubicBezTo>
                    <a:cubicBezTo>
                      <a:pt x="197" y="144"/>
                      <a:pt x="197" y="142"/>
                      <a:pt x="197" y="141"/>
                    </a:cubicBezTo>
                    <a:cubicBezTo>
                      <a:pt x="197" y="129"/>
                      <a:pt x="195" y="118"/>
                      <a:pt x="189" y="108"/>
                    </a:cubicBezTo>
                    <a:cubicBezTo>
                      <a:pt x="191" y="107"/>
                      <a:pt x="193" y="106"/>
                      <a:pt x="194" y="104"/>
                    </a:cubicBezTo>
                    <a:close/>
                    <a:moveTo>
                      <a:pt x="200" y="89"/>
                    </a:moveTo>
                    <a:cubicBezTo>
                      <a:pt x="200" y="88"/>
                      <a:pt x="200" y="87"/>
                      <a:pt x="200" y="87"/>
                    </a:cubicBezTo>
                    <a:cubicBezTo>
                      <a:pt x="200" y="83"/>
                      <a:pt x="199" y="79"/>
                      <a:pt x="197" y="75"/>
                    </a:cubicBezTo>
                    <a:cubicBezTo>
                      <a:pt x="201" y="76"/>
                      <a:pt x="204" y="77"/>
                      <a:pt x="207" y="79"/>
                    </a:cubicBezTo>
                    <a:cubicBezTo>
                      <a:pt x="217" y="83"/>
                      <a:pt x="220" y="89"/>
                      <a:pt x="220" y="96"/>
                    </a:cubicBezTo>
                    <a:cubicBezTo>
                      <a:pt x="220" y="100"/>
                      <a:pt x="219" y="104"/>
                      <a:pt x="218" y="109"/>
                    </a:cubicBezTo>
                    <a:cubicBezTo>
                      <a:pt x="217" y="108"/>
                      <a:pt x="215" y="107"/>
                      <a:pt x="214" y="106"/>
                    </a:cubicBezTo>
                    <a:cubicBezTo>
                      <a:pt x="209" y="103"/>
                      <a:pt x="203" y="100"/>
                      <a:pt x="199" y="96"/>
                    </a:cubicBezTo>
                    <a:cubicBezTo>
                      <a:pt x="200" y="94"/>
                      <a:pt x="200" y="91"/>
                      <a:pt x="200" y="89"/>
                    </a:cubicBezTo>
                    <a:close/>
                  </a:path>
                </a:pathLst>
              </a:custGeom>
              <a:solidFill>
                <a:srgbClr val="E3B6C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6" name="Freeform 23"/>
              <p:cNvSpPr>
                <a:spLocks noEditPoints="1"/>
              </p:cNvSpPr>
              <p:nvPr/>
            </p:nvSpPr>
            <p:spPr bwMode="auto">
              <a:xfrm>
                <a:off x="474" y="1725"/>
                <a:ext cx="688" cy="752"/>
              </a:xfrm>
              <a:custGeom>
                <a:avLst/>
                <a:gdLst>
                  <a:gd name="T0" fmla="*/ 1471 w 275"/>
                  <a:gd name="T1" fmla="*/ 520 h 282"/>
                  <a:gd name="T2" fmla="*/ 1346 w 275"/>
                  <a:gd name="T3" fmla="*/ 589 h 282"/>
                  <a:gd name="T4" fmla="*/ 1351 w 275"/>
                  <a:gd name="T5" fmla="*/ 312 h 282"/>
                  <a:gd name="T6" fmla="*/ 933 w 275"/>
                  <a:gd name="T7" fmla="*/ 56 h 282"/>
                  <a:gd name="T8" fmla="*/ 675 w 275"/>
                  <a:gd name="T9" fmla="*/ 0 h 282"/>
                  <a:gd name="T10" fmla="*/ 625 w 275"/>
                  <a:gd name="T11" fmla="*/ 43 h 282"/>
                  <a:gd name="T12" fmla="*/ 963 w 275"/>
                  <a:gd name="T13" fmla="*/ 115 h 282"/>
                  <a:gd name="T14" fmla="*/ 1308 w 275"/>
                  <a:gd name="T15" fmla="*/ 648 h 282"/>
                  <a:gd name="T16" fmla="*/ 1534 w 275"/>
                  <a:gd name="T17" fmla="*/ 661 h 282"/>
                  <a:gd name="T18" fmla="*/ 1601 w 275"/>
                  <a:gd name="T19" fmla="*/ 989 h 282"/>
                  <a:gd name="T20" fmla="*/ 1559 w 275"/>
                  <a:gd name="T21" fmla="*/ 1181 h 282"/>
                  <a:gd name="T22" fmla="*/ 1434 w 275"/>
                  <a:gd name="T23" fmla="*/ 1309 h 282"/>
                  <a:gd name="T24" fmla="*/ 1208 w 275"/>
                  <a:gd name="T25" fmla="*/ 1472 h 282"/>
                  <a:gd name="T26" fmla="*/ 971 w 275"/>
                  <a:gd name="T27" fmla="*/ 968 h 282"/>
                  <a:gd name="T28" fmla="*/ 951 w 275"/>
                  <a:gd name="T29" fmla="*/ 1685 h 282"/>
                  <a:gd name="T30" fmla="*/ 608 w 275"/>
                  <a:gd name="T31" fmla="*/ 1352 h 282"/>
                  <a:gd name="T32" fmla="*/ 550 w 275"/>
                  <a:gd name="T33" fmla="*/ 797 h 282"/>
                  <a:gd name="T34" fmla="*/ 300 w 275"/>
                  <a:gd name="T35" fmla="*/ 1003 h 282"/>
                  <a:gd name="T36" fmla="*/ 145 w 275"/>
                  <a:gd name="T37" fmla="*/ 1139 h 282"/>
                  <a:gd name="T38" fmla="*/ 320 w 275"/>
                  <a:gd name="T39" fmla="*/ 861 h 282"/>
                  <a:gd name="T40" fmla="*/ 45 w 275"/>
                  <a:gd name="T41" fmla="*/ 725 h 282"/>
                  <a:gd name="T42" fmla="*/ 275 w 275"/>
                  <a:gd name="T43" fmla="*/ 547 h 282"/>
                  <a:gd name="T44" fmla="*/ 483 w 275"/>
                  <a:gd name="T45" fmla="*/ 248 h 282"/>
                  <a:gd name="T46" fmla="*/ 438 w 275"/>
                  <a:gd name="T47" fmla="*/ 291 h 282"/>
                  <a:gd name="T48" fmla="*/ 313 w 275"/>
                  <a:gd name="T49" fmla="*/ 499 h 282"/>
                  <a:gd name="T50" fmla="*/ 158 w 275"/>
                  <a:gd name="T51" fmla="*/ 811 h 282"/>
                  <a:gd name="T52" fmla="*/ 175 w 275"/>
                  <a:gd name="T53" fmla="*/ 968 h 282"/>
                  <a:gd name="T54" fmla="*/ 88 w 275"/>
                  <a:gd name="T55" fmla="*/ 1181 h 282"/>
                  <a:gd name="T56" fmla="*/ 8 w 275"/>
                  <a:gd name="T57" fmla="*/ 1259 h 282"/>
                  <a:gd name="T58" fmla="*/ 108 w 275"/>
                  <a:gd name="T59" fmla="*/ 1259 h 282"/>
                  <a:gd name="T60" fmla="*/ 258 w 275"/>
                  <a:gd name="T61" fmla="*/ 1677 h 282"/>
                  <a:gd name="T62" fmla="*/ 358 w 275"/>
                  <a:gd name="T63" fmla="*/ 1685 h 282"/>
                  <a:gd name="T64" fmla="*/ 550 w 275"/>
                  <a:gd name="T65" fmla="*/ 1672 h 282"/>
                  <a:gd name="T66" fmla="*/ 783 w 275"/>
                  <a:gd name="T67" fmla="*/ 1955 h 282"/>
                  <a:gd name="T68" fmla="*/ 1076 w 275"/>
                  <a:gd name="T69" fmla="*/ 1544 h 282"/>
                  <a:gd name="T70" fmla="*/ 1251 w 275"/>
                  <a:gd name="T71" fmla="*/ 1856 h 282"/>
                  <a:gd name="T72" fmla="*/ 1171 w 275"/>
                  <a:gd name="T73" fmla="*/ 1528 h 282"/>
                  <a:gd name="T74" fmla="*/ 1446 w 275"/>
                  <a:gd name="T75" fmla="*/ 1373 h 282"/>
                  <a:gd name="T76" fmla="*/ 1514 w 275"/>
                  <a:gd name="T77" fmla="*/ 1451 h 282"/>
                  <a:gd name="T78" fmla="*/ 1564 w 275"/>
                  <a:gd name="T79" fmla="*/ 1408 h 282"/>
                  <a:gd name="T80" fmla="*/ 1609 w 275"/>
                  <a:gd name="T81" fmla="*/ 1237 h 282"/>
                  <a:gd name="T82" fmla="*/ 1721 w 275"/>
                  <a:gd name="T83" fmla="*/ 1088 h 282"/>
                  <a:gd name="T84" fmla="*/ 1646 w 275"/>
                  <a:gd name="T85" fmla="*/ 853 h 282"/>
                  <a:gd name="T86" fmla="*/ 1714 w 275"/>
                  <a:gd name="T87" fmla="*/ 947 h 282"/>
                  <a:gd name="T88" fmla="*/ 1614 w 275"/>
                  <a:gd name="T89" fmla="*/ 597 h 282"/>
                  <a:gd name="T90" fmla="*/ 420 w 275"/>
                  <a:gd name="T91" fmla="*/ 1400 h 282"/>
                  <a:gd name="T92" fmla="*/ 145 w 275"/>
                  <a:gd name="T93" fmla="*/ 1365 h 282"/>
                  <a:gd name="T94" fmla="*/ 388 w 275"/>
                  <a:gd name="T95" fmla="*/ 1216 h 282"/>
                  <a:gd name="T96" fmla="*/ 550 w 275"/>
                  <a:gd name="T97" fmla="*/ 1557 h 282"/>
                  <a:gd name="T98" fmla="*/ 483 w 275"/>
                  <a:gd name="T99" fmla="*/ 1387 h 282"/>
                  <a:gd name="T100" fmla="*/ 408 w 275"/>
                  <a:gd name="T101" fmla="*/ 989 h 282"/>
                  <a:gd name="T102" fmla="*/ 445 w 275"/>
                  <a:gd name="T103" fmla="*/ 917 h 282"/>
                  <a:gd name="T104" fmla="*/ 550 w 275"/>
                  <a:gd name="T105" fmla="*/ 1336 h 282"/>
                  <a:gd name="T106" fmla="*/ 550 w 275"/>
                  <a:gd name="T107" fmla="*/ 1557 h 282"/>
                  <a:gd name="T108" fmla="*/ 783 w 275"/>
                  <a:gd name="T109" fmla="*/ 1877 h 282"/>
                  <a:gd name="T110" fmla="*/ 976 w 275"/>
                  <a:gd name="T111" fmla="*/ 1869 h 282"/>
                  <a:gd name="T112" fmla="*/ 1026 w 275"/>
                  <a:gd name="T113" fmla="*/ 1501 h 282"/>
                  <a:gd name="T114" fmla="*/ 933 w 275"/>
                  <a:gd name="T115" fmla="*/ 1131 h 282"/>
                  <a:gd name="T116" fmla="*/ 1088 w 275"/>
                  <a:gd name="T117" fmla="*/ 1237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282">
                    <a:moveTo>
                      <a:pt x="236" y="66"/>
                    </a:moveTo>
                    <a:cubicBezTo>
                      <a:pt x="235" y="67"/>
                      <a:pt x="234" y="68"/>
                      <a:pt x="234" y="70"/>
                    </a:cubicBezTo>
                    <a:cubicBezTo>
                      <a:pt x="234" y="71"/>
                      <a:pt x="235" y="72"/>
                      <a:pt x="235" y="73"/>
                    </a:cubicBezTo>
                    <a:cubicBezTo>
                      <a:pt x="236" y="74"/>
                      <a:pt x="237" y="75"/>
                      <a:pt x="238" y="76"/>
                    </a:cubicBezTo>
                    <a:cubicBezTo>
                      <a:pt x="234" y="75"/>
                      <a:pt x="229" y="77"/>
                      <a:pt x="224" y="79"/>
                    </a:cubicBezTo>
                    <a:cubicBezTo>
                      <a:pt x="222" y="80"/>
                      <a:pt x="219" y="82"/>
                      <a:pt x="215" y="83"/>
                    </a:cubicBezTo>
                    <a:cubicBezTo>
                      <a:pt x="213" y="80"/>
                      <a:pt x="212" y="76"/>
                      <a:pt x="212" y="73"/>
                    </a:cubicBezTo>
                    <a:cubicBezTo>
                      <a:pt x="212" y="69"/>
                      <a:pt x="213" y="64"/>
                      <a:pt x="214" y="59"/>
                    </a:cubicBezTo>
                    <a:cubicBezTo>
                      <a:pt x="215" y="54"/>
                      <a:pt x="216" y="49"/>
                      <a:pt x="216" y="44"/>
                    </a:cubicBezTo>
                    <a:cubicBezTo>
                      <a:pt x="216" y="38"/>
                      <a:pt x="215" y="32"/>
                      <a:pt x="211" y="27"/>
                    </a:cubicBezTo>
                    <a:cubicBezTo>
                      <a:pt x="199" y="17"/>
                      <a:pt x="186" y="9"/>
                      <a:pt x="172" y="3"/>
                    </a:cubicBezTo>
                    <a:cubicBezTo>
                      <a:pt x="164" y="3"/>
                      <a:pt x="156" y="4"/>
                      <a:pt x="149" y="8"/>
                    </a:cubicBezTo>
                    <a:cubicBezTo>
                      <a:pt x="145" y="11"/>
                      <a:pt x="143" y="13"/>
                      <a:pt x="142" y="15"/>
                    </a:cubicBezTo>
                    <a:cubicBezTo>
                      <a:pt x="140" y="17"/>
                      <a:pt x="140" y="18"/>
                      <a:pt x="137" y="18"/>
                    </a:cubicBezTo>
                    <a:cubicBezTo>
                      <a:pt x="128" y="19"/>
                      <a:pt x="115" y="7"/>
                      <a:pt x="108" y="0"/>
                    </a:cubicBezTo>
                    <a:cubicBezTo>
                      <a:pt x="104" y="1"/>
                      <a:pt x="101" y="2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9" y="14"/>
                      <a:pt x="124" y="28"/>
                      <a:pt x="138" y="27"/>
                    </a:cubicBezTo>
                    <a:cubicBezTo>
                      <a:pt x="145" y="27"/>
                      <a:pt x="147" y="24"/>
                      <a:pt x="150" y="20"/>
                    </a:cubicBezTo>
                    <a:cubicBezTo>
                      <a:pt x="151" y="19"/>
                      <a:pt x="152" y="18"/>
                      <a:pt x="154" y="16"/>
                    </a:cubicBezTo>
                    <a:cubicBezTo>
                      <a:pt x="170" y="7"/>
                      <a:pt x="190" y="17"/>
                      <a:pt x="201" y="29"/>
                    </a:cubicBezTo>
                    <a:cubicBezTo>
                      <a:pt x="209" y="37"/>
                      <a:pt x="207" y="47"/>
                      <a:pt x="205" y="57"/>
                    </a:cubicBezTo>
                    <a:cubicBezTo>
                      <a:pt x="203" y="68"/>
                      <a:pt x="200" y="80"/>
                      <a:pt x="209" y="91"/>
                    </a:cubicBezTo>
                    <a:cubicBezTo>
                      <a:pt x="210" y="92"/>
                      <a:pt x="212" y="93"/>
                      <a:pt x="214" y="93"/>
                    </a:cubicBezTo>
                    <a:cubicBezTo>
                      <a:pt x="220" y="92"/>
                      <a:pt x="225" y="89"/>
                      <a:pt x="228" y="88"/>
                    </a:cubicBezTo>
                    <a:cubicBezTo>
                      <a:pt x="236" y="84"/>
                      <a:pt x="238" y="83"/>
                      <a:pt x="245" y="93"/>
                    </a:cubicBezTo>
                    <a:cubicBezTo>
                      <a:pt x="249" y="99"/>
                      <a:pt x="251" y="108"/>
                      <a:pt x="253" y="116"/>
                    </a:cubicBezTo>
                    <a:cubicBezTo>
                      <a:pt x="254" y="122"/>
                      <a:pt x="254" y="122"/>
                      <a:pt x="254" y="122"/>
                    </a:cubicBezTo>
                    <a:cubicBezTo>
                      <a:pt x="256" y="129"/>
                      <a:pt x="256" y="134"/>
                      <a:pt x="256" y="139"/>
                    </a:cubicBezTo>
                    <a:cubicBezTo>
                      <a:pt x="256" y="147"/>
                      <a:pt x="255" y="153"/>
                      <a:pt x="252" y="162"/>
                    </a:cubicBezTo>
                    <a:cubicBezTo>
                      <a:pt x="251" y="163"/>
                      <a:pt x="251" y="165"/>
                      <a:pt x="250" y="166"/>
                    </a:cubicBezTo>
                    <a:cubicBezTo>
                      <a:pt x="249" y="166"/>
                      <a:pt x="249" y="166"/>
                      <a:pt x="249" y="166"/>
                    </a:cubicBezTo>
                    <a:cubicBezTo>
                      <a:pt x="236" y="170"/>
                      <a:pt x="231" y="174"/>
                      <a:pt x="229" y="180"/>
                    </a:cubicBezTo>
                    <a:cubicBezTo>
                      <a:pt x="229" y="181"/>
                      <a:pt x="229" y="181"/>
                      <a:pt x="229" y="182"/>
                    </a:cubicBezTo>
                    <a:cubicBezTo>
                      <a:pt x="229" y="183"/>
                      <a:pt x="229" y="183"/>
                      <a:pt x="229" y="184"/>
                    </a:cubicBezTo>
                    <a:cubicBezTo>
                      <a:pt x="228" y="184"/>
                      <a:pt x="228" y="184"/>
                      <a:pt x="228" y="184"/>
                    </a:cubicBezTo>
                    <a:cubicBezTo>
                      <a:pt x="222" y="186"/>
                      <a:pt x="216" y="191"/>
                      <a:pt x="210" y="196"/>
                    </a:cubicBezTo>
                    <a:cubicBezTo>
                      <a:pt x="205" y="202"/>
                      <a:pt x="197" y="209"/>
                      <a:pt x="193" y="207"/>
                    </a:cubicBezTo>
                    <a:cubicBezTo>
                      <a:pt x="186" y="205"/>
                      <a:pt x="185" y="184"/>
                      <a:pt x="184" y="173"/>
                    </a:cubicBezTo>
                    <a:cubicBezTo>
                      <a:pt x="183" y="168"/>
                      <a:pt x="183" y="163"/>
                      <a:pt x="182" y="161"/>
                    </a:cubicBezTo>
                    <a:cubicBezTo>
                      <a:pt x="179" y="146"/>
                      <a:pt x="166" y="135"/>
                      <a:pt x="155" y="136"/>
                    </a:cubicBezTo>
                    <a:cubicBezTo>
                      <a:pt x="151" y="136"/>
                      <a:pt x="141" y="139"/>
                      <a:pt x="139" y="158"/>
                    </a:cubicBezTo>
                    <a:cubicBezTo>
                      <a:pt x="138" y="170"/>
                      <a:pt x="143" y="182"/>
                      <a:pt x="148" y="193"/>
                    </a:cubicBezTo>
                    <a:cubicBezTo>
                      <a:pt x="155" y="208"/>
                      <a:pt x="161" y="223"/>
                      <a:pt x="152" y="237"/>
                    </a:cubicBezTo>
                    <a:cubicBezTo>
                      <a:pt x="146" y="245"/>
                      <a:pt x="128" y="256"/>
                      <a:pt x="114" y="256"/>
                    </a:cubicBezTo>
                    <a:cubicBezTo>
                      <a:pt x="101" y="242"/>
                      <a:pt x="96" y="223"/>
                      <a:pt x="96" y="205"/>
                    </a:cubicBezTo>
                    <a:cubicBezTo>
                      <a:pt x="96" y="200"/>
                      <a:pt x="97" y="195"/>
                      <a:pt x="97" y="190"/>
                    </a:cubicBezTo>
                    <a:cubicBezTo>
                      <a:pt x="97" y="189"/>
                      <a:pt x="97" y="189"/>
                      <a:pt x="97" y="189"/>
                    </a:cubicBezTo>
                    <a:cubicBezTo>
                      <a:pt x="99" y="174"/>
                      <a:pt x="100" y="162"/>
                      <a:pt x="100" y="152"/>
                    </a:cubicBezTo>
                    <a:cubicBezTo>
                      <a:pt x="100" y="122"/>
                      <a:pt x="93" y="114"/>
                      <a:pt x="88" y="112"/>
                    </a:cubicBezTo>
                    <a:cubicBezTo>
                      <a:pt x="77" y="107"/>
                      <a:pt x="66" y="120"/>
                      <a:pt x="63" y="124"/>
                    </a:cubicBezTo>
                    <a:cubicBezTo>
                      <a:pt x="60" y="127"/>
                      <a:pt x="58" y="130"/>
                      <a:pt x="57" y="134"/>
                    </a:cubicBezTo>
                    <a:cubicBezTo>
                      <a:pt x="54" y="136"/>
                      <a:pt x="51" y="139"/>
                      <a:pt x="48" y="141"/>
                    </a:cubicBezTo>
                    <a:cubicBezTo>
                      <a:pt x="41" y="148"/>
                      <a:pt x="33" y="155"/>
                      <a:pt x="26" y="163"/>
                    </a:cubicBezTo>
                    <a:cubicBezTo>
                      <a:pt x="26" y="162"/>
                      <a:pt x="25" y="162"/>
                      <a:pt x="25" y="162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2" y="160"/>
                      <a:pt x="21" y="159"/>
                      <a:pt x="20" y="159"/>
                    </a:cubicBezTo>
                    <a:cubicBezTo>
                      <a:pt x="21" y="153"/>
                      <a:pt x="27" y="149"/>
                      <a:pt x="34" y="144"/>
                    </a:cubicBezTo>
                    <a:cubicBezTo>
                      <a:pt x="42" y="138"/>
                      <a:pt x="51" y="131"/>
                      <a:pt x="51" y="121"/>
                    </a:cubicBezTo>
                    <a:cubicBezTo>
                      <a:pt x="51" y="119"/>
                      <a:pt x="51" y="117"/>
                      <a:pt x="50" y="114"/>
                    </a:cubicBezTo>
                    <a:cubicBezTo>
                      <a:pt x="44" y="102"/>
                      <a:pt x="33" y="104"/>
                      <a:pt x="24" y="105"/>
                    </a:cubicBezTo>
                    <a:cubicBezTo>
                      <a:pt x="14" y="107"/>
                      <a:pt x="10" y="107"/>
                      <a:pt x="7" y="102"/>
                    </a:cubicBezTo>
                    <a:cubicBezTo>
                      <a:pt x="5" y="98"/>
                      <a:pt x="6" y="92"/>
                      <a:pt x="8" y="85"/>
                    </a:cubicBezTo>
                    <a:cubicBezTo>
                      <a:pt x="11" y="76"/>
                      <a:pt x="16" y="68"/>
                      <a:pt x="20" y="66"/>
                    </a:cubicBezTo>
                    <a:cubicBezTo>
                      <a:pt x="25" y="64"/>
                      <a:pt x="35" y="71"/>
                      <a:pt x="44" y="77"/>
                    </a:cubicBezTo>
                    <a:cubicBezTo>
                      <a:pt x="55" y="85"/>
                      <a:pt x="67" y="93"/>
                      <a:pt x="78" y="91"/>
                    </a:cubicBezTo>
                    <a:cubicBezTo>
                      <a:pt x="83" y="90"/>
                      <a:pt x="88" y="86"/>
                      <a:pt x="92" y="80"/>
                    </a:cubicBezTo>
                    <a:cubicBezTo>
                      <a:pt x="102" y="61"/>
                      <a:pt x="89" y="47"/>
                      <a:pt x="77" y="35"/>
                    </a:cubicBezTo>
                    <a:cubicBezTo>
                      <a:pt x="72" y="29"/>
                      <a:pt x="67" y="24"/>
                      <a:pt x="64" y="18"/>
                    </a:cubicBezTo>
                    <a:cubicBezTo>
                      <a:pt x="61" y="20"/>
                      <a:pt x="59" y="21"/>
                      <a:pt x="56" y="23"/>
                    </a:cubicBezTo>
                    <a:cubicBezTo>
                      <a:pt x="60" y="29"/>
                      <a:pt x="65" y="35"/>
                      <a:pt x="70" y="41"/>
                    </a:cubicBezTo>
                    <a:cubicBezTo>
                      <a:pt x="83" y="54"/>
                      <a:pt x="90" y="63"/>
                      <a:pt x="83" y="75"/>
                    </a:cubicBezTo>
                    <a:cubicBezTo>
                      <a:pt x="81" y="79"/>
                      <a:pt x="79" y="81"/>
                      <a:pt x="76" y="82"/>
                    </a:cubicBezTo>
                    <a:cubicBezTo>
                      <a:pt x="69" y="83"/>
                      <a:pt x="59" y="77"/>
                      <a:pt x="50" y="70"/>
                    </a:cubicBezTo>
                    <a:cubicBezTo>
                      <a:pt x="40" y="63"/>
                      <a:pt x="31" y="56"/>
                      <a:pt x="22" y="56"/>
                    </a:cubicBezTo>
                    <a:cubicBezTo>
                      <a:pt x="10" y="73"/>
                      <a:pt x="4" y="90"/>
                      <a:pt x="0" y="108"/>
                    </a:cubicBezTo>
                    <a:cubicBezTo>
                      <a:pt x="7" y="117"/>
                      <a:pt x="17" y="116"/>
                      <a:pt x="25" y="114"/>
                    </a:cubicBezTo>
                    <a:cubicBezTo>
                      <a:pt x="35" y="113"/>
                      <a:pt x="39" y="113"/>
                      <a:pt x="41" y="118"/>
                    </a:cubicBezTo>
                    <a:cubicBezTo>
                      <a:pt x="42" y="119"/>
                      <a:pt x="42" y="120"/>
                      <a:pt x="42" y="121"/>
                    </a:cubicBezTo>
                    <a:cubicBezTo>
                      <a:pt x="42" y="126"/>
                      <a:pt x="37" y="130"/>
                      <a:pt x="28" y="136"/>
                    </a:cubicBezTo>
                    <a:cubicBezTo>
                      <a:pt x="20" y="143"/>
                      <a:pt x="10" y="150"/>
                      <a:pt x="10" y="161"/>
                    </a:cubicBezTo>
                    <a:cubicBezTo>
                      <a:pt x="10" y="161"/>
                      <a:pt x="10" y="161"/>
                      <a:pt x="10" y="162"/>
                    </a:cubicBezTo>
                    <a:cubicBezTo>
                      <a:pt x="10" y="164"/>
                      <a:pt x="12" y="166"/>
                      <a:pt x="14" y="166"/>
                    </a:cubicBezTo>
                    <a:cubicBezTo>
                      <a:pt x="14" y="166"/>
                      <a:pt x="15" y="166"/>
                      <a:pt x="15" y="167"/>
                    </a:cubicBezTo>
                    <a:cubicBezTo>
                      <a:pt x="14" y="168"/>
                      <a:pt x="12" y="169"/>
                      <a:pt x="12" y="169"/>
                    </a:cubicBezTo>
                    <a:cubicBezTo>
                      <a:pt x="8" y="171"/>
                      <a:pt x="5" y="174"/>
                      <a:pt x="1" y="177"/>
                    </a:cubicBezTo>
                    <a:cubicBezTo>
                      <a:pt x="1" y="178"/>
                      <a:pt x="2" y="179"/>
                      <a:pt x="2" y="180"/>
                    </a:cubicBezTo>
                    <a:cubicBezTo>
                      <a:pt x="2" y="182"/>
                      <a:pt x="3" y="185"/>
                      <a:pt x="4" y="188"/>
                    </a:cubicBezTo>
                    <a:cubicBezTo>
                      <a:pt x="7" y="184"/>
                      <a:pt x="12" y="180"/>
                      <a:pt x="17" y="177"/>
                    </a:cubicBezTo>
                    <a:cubicBezTo>
                      <a:pt x="15" y="182"/>
                      <a:pt x="14" y="187"/>
                      <a:pt x="14" y="192"/>
                    </a:cubicBezTo>
                    <a:cubicBezTo>
                      <a:pt x="14" y="199"/>
                      <a:pt x="16" y="207"/>
                      <a:pt x="21" y="215"/>
                    </a:cubicBezTo>
                    <a:cubicBezTo>
                      <a:pt x="28" y="226"/>
                      <a:pt x="33" y="233"/>
                      <a:pt x="41" y="236"/>
                    </a:cubicBezTo>
                    <a:cubicBezTo>
                      <a:pt x="38" y="238"/>
                      <a:pt x="36" y="238"/>
                      <a:pt x="33" y="239"/>
                    </a:cubicBezTo>
                    <a:cubicBezTo>
                      <a:pt x="35" y="242"/>
                      <a:pt x="38" y="244"/>
                      <a:pt x="41" y="247"/>
                    </a:cubicBezTo>
                    <a:cubicBezTo>
                      <a:pt x="47" y="244"/>
                      <a:pt x="52" y="241"/>
                      <a:pt x="57" y="237"/>
                    </a:cubicBezTo>
                    <a:cubicBezTo>
                      <a:pt x="60" y="236"/>
                      <a:pt x="63" y="235"/>
                      <a:pt x="67" y="233"/>
                    </a:cubicBezTo>
                    <a:cubicBezTo>
                      <a:pt x="82" y="227"/>
                      <a:pt x="85" y="228"/>
                      <a:pt x="86" y="228"/>
                    </a:cubicBezTo>
                    <a:cubicBezTo>
                      <a:pt x="87" y="229"/>
                      <a:pt x="88" y="233"/>
                      <a:pt x="88" y="235"/>
                    </a:cubicBezTo>
                    <a:cubicBezTo>
                      <a:pt x="89" y="243"/>
                      <a:pt x="90" y="254"/>
                      <a:pt x="101" y="262"/>
                    </a:cubicBezTo>
                    <a:cubicBezTo>
                      <a:pt x="104" y="263"/>
                      <a:pt x="107" y="264"/>
                      <a:pt x="110" y="265"/>
                    </a:cubicBezTo>
                    <a:cubicBezTo>
                      <a:pt x="114" y="268"/>
                      <a:pt x="119" y="272"/>
                      <a:pt x="125" y="275"/>
                    </a:cubicBezTo>
                    <a:cubicBezTo>
                      <a:pt x="136" y="280"/>
                      <a:pt x="152" y="282"/>
                      <a:pt x="163" y="270"/>
                    </a:cubicBezTo>
                    <a:cubicBezTo>
                      <a:pt x="171" y="261"/>
                      <a:pt x="170" y="249"/>
                      <a:pt x="169" y="238"/>
                    </a:cubicBezTo>
                    <a:cubicBezTo>
                      <a:pt x="168" y="229"/>
                      <a:pt x="167" y="221"/>
                      <a:pt x="172" y="217"/>
                    </a:cubicBezTo>
                    <a:cubicBezTo>
                      <a:pt x="172" y="216"/>
                      <a:pt x="174" y="215"/>
                      <a:pt x="175" y="215"/>
                    </a:cubicBezTo>
                    <a:cubicBezTo>
                      <a:pt x="178" y="216"/>
                      <a:pt x="183" y="227"/>
                      <a:pt x="186" y="235"/>
                    </a:cubicBezTo>
                    <a:cubicBezTo>
                      <a:pt x="190" y="244"/>
                      <a:pt x="194" y="253"/>
                      <a:pt x="200" y="261"/>
                    </a:cubicBezTo>
                    <a:cubicBezTo>
                      <a:pt x="203" y="259"/>
                      <a:pt x="205" y="258"/>
                      <a:pt x="208" y="256"/>
                    </a:cubicBezTo>
                    <a:cubicBezTo>
                      <a:pt x="203" y="250"/>
                      <a:pt x="199" y="240"/>
                      <a:pt x="195" y="231"/>
                    </a:cubicBezTo>
                    <a:cubicBezTo>
                      <a:pt x="192" y="225"/>
                      <a:pt x="190" y="219"/>
                      <a:pt x="187" y="215"/>
                    </a:cubicBezTo>
                    <a:cubicBezTo>
                      <a:pt x="188" y="215"/>
                      <a:pt x="189" y="216"/>
                      <a:pt x="190" y="216"/>
                    </a:cubicBezTo>
                    <a:cubicBezTo>
                      <a:pt x="199" y="219"/>
                      <a:pt x="208" y="211"/>
                      <a:pt x="217" y="203"/>
                    </a:cubicBezTo>
                    <a:cubicBezTo>
                      <a:pt x="222" y="199"/>
                      <a:pt x="227" y="194"/>
                      <a:pt x="231" y="193"/>
                    </a:cubicBezTo>
                    <a:cubicBezTo>
                      <a:pt x="231" y="193"/>
                      <a:pt x="232" y="193"/>
                      <a:pt x="233" y="192"/>
                    </a:cubicBezTo>
                    <a:cubicBezTo>
                      <a:pt x="234" y="195"/>
                      <a:pt x="237" y="197"/>
                      <a:pt x="239" y="200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6" y="209"/>
                      <a:pt x="249" y="214"/>
                      <a:pt x="251" y="220"/>
                    </a:cubicBezTo>
                    <a:cubicBezTo>
                      <a:pt x="253" y="217"/>
                      <a:pt x="256" y="214"/>
                      <a:pt x="258" y="211"/>
                    </a:cubicBezTo>
                    <a:cubicBezTo>
                      <a:pt x="255" y="206"/>
                      <a:pt x="253" y="202"/>
                      <a:pt x="250" y="198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5" y="192"/>
                      <a:pt x="243" y="191"/>
                      <a:pt x="242" y="189"/>
                    </a:cubicBezTo>
                    <a:cubicBezTo>
                      <a:pt x="249" y="186"/>
                      <a:pt x="253" y="183"/>
                      <a:pt x="257" y="174"/>
                    </a:cubicBezTo>
                    <a:cubicBezTo>
                      <a:pt x="257" y="173"/>
                      <a:pt x="258" y="173"/>
                      <a:pt x="258" y="173"/>
                    </a:cubicBezTo>
                    <a:cubicBezTo>
                      <a:pt x="264" y="171"/>
                      <a:pt x="269" y="170"/>
                      <a:pt x="274" y="167"/>
                    </a:cubicBezTo>
                    <a:cubicBezTo>
                      <a:pt x="275" y="162"/>
                      <a:pt x="275" y="157"/>
                      <a:pt x="275" y="153"/>
                    </a:cubicBezTo>
                    <a:cubicBezTo>
                      <a:pt x="273" y="157"/>
                      <a:pt x="269" y="160"/>
                      <a:pt x="261" y="162"/>
                    </a:cubicBezTo>
                    <a:cubicBezTo>
                      <a:pt x="264" y="154"/>
                      <a:pt x="266" y="147"/>
                      <a:pt x="266" y="139"/>
                    </a:cubicBezTo>
                    <a:cubicBezTo>
                      <a:pt x="266" y="133"/>
                      <a:pt x="265" y="127"/>
                      <a:pt x="263" y="120"/>
                    </a:cubicBezTo>
                    <a:cubicBezTo>
                      <a:pt x="262" y="114"/>
                      <a:pt x="262" y="114"/>
                      <a:pt x="262" y="114"/>
                    </a:cubicBezTo>
                    <a:cubicBezTo>
                      <a:pt x="261" y="109"/>
                      <a:pt x="260" y="105"/>
                      <a:pt x="259" y="100"/>
                    </a:cubicBezTo>
                    <a:cubicBezTo>
                      <a:pt x="266" y="110"/>
                      <a:pt x="271" y="121"/>
                      <a:pt x="274" y="133"/>
                    </a:cubicBezTo>
                    <a:cubicBezTo>
                      <a:pt x="275" y="133"/>
                      <a:pt x="275" y="134"/>
                      <a:pt x="275" y="134"/>
                    </a:cubicBezTo>
                    <a:cubicBezTo>
                      <a:pt x="273" y="116"/>
                      <a:pt x="267" y="99"/>
                      <a:pt x="259" y="86"/>
                    </a:cubicBezTo>
                    <a:cubicBezTo>
                      <a:pt x="259" y="85"/>
                      <a:pt x="258" y="85"/>
                      <a:pt x="258" y="84"/>
                    </a:cubicBezTo>
                    <a:cubicBezTo>
                      <a:pt x="253" y="78"/>
                      <a:pt x="248" y="72"/>
                      <a:pt x="242" y="66"/>
                    </a:cubicBezTo>
                    <a:cubicBezTo>
                      <a:pt x="240" y="64"/>
                      <a:pt x="237" y="64"/>
                      <a:pt x="236" y="66"/>
                    </a:cubicBezTo>
                    <a:close/>
                    <a:moveTo>
                      <a:pt x="67" y="197"/>
                    </a:moveTo>
                    <a:cubicBezTo>
                      <a:pt x="66" y="208"/>
                      <a:pt x="61" y="220"/>
                      <a:pt x="53" y="228"/>
                    </a:cubicBezTo>
                    <a:cubicBezTo>
                      <a:pt x="43" y="230"/>
                      <a:pt x="38" y="225"/>
                      <a:pt x="29" y="210"/>
                    </a:cubicBezTo>
                    <a:cubicBezTo>
                      <a:pt x="25" y="203"/>
                      <a:pt x="23" y="198"/>
                      <a:pt x="23" y="192"/>
                    </a:cubicBezTo>
                    <a:cubicBezTo>
                      <a:pt x="23" y="175"/>
                      <a:pt x="38" y="162"/>
                      <a:pt x="54" y="148"/>
                    </a:cubicBezTo>
                    <a:cubicBezTo>
                      <a:pt x="55" y="148"/>
                      <a:pt x="55" y="148"/>
                      <a:pt x="56" y="147"/>
                    </a:cubicBezTo>
                    <a:cubicBezTo>
                      <a:pt x="56" y="155"/>
                      <a:pt x="59" y="164"/>
                      <a:pt x="62" y="171"/>
                    </a:cubicBezTo>
                    <a:cubicBezTo>
                      <a:pt x="65" y="180"/>
                      <a:pt x="67" y="188"/>
                      <a:pt x="67" y="195"/>
                    </a:cubicBezTo>
                    <a:cubicBezTo>
                      <a:pt x="67" y="196"/>
                      <a:pt x="67" y="197"/>
                      <a:pt x="67" y="197"/>
                    </a:cubicBezTo>
                    <a:close/>
                    <a:moveTo>
                      <a:pt x="88" y="219"/>
                    </a:moveTo>
                    <a:cubicBezTo>
                      <a:pt x="84" y="218"/>
                      <a:pt x="78" y="219"/>
                      <a:pt x="68" y="223"/>
                    </a:cubicBezTo>
                    <a:cubicBezTo>
                      <a:pt x="73" y="215"/>
                      <a:pt x="76" y="206"/>
                      <a:pt x="77" y="198"/>
                    </a:cubicBezTo>
                    <a:cubicBezTo>
                      <a:pt x="77" y="197"/>
                      <a:pt x="77" y="196"/>
                      <a:pt x="77" y="195"/>
                    </a:cubicBezTo>
                    <a:cubicBezTo>
                      <a:pt x="77" y="187"/>
                      <a:pt x="74" y="177"/>
                      <a:pt x="70" y="168"/>
                    </a:cubicBezTo>
                    <a:cubicBezTo>
                      <a:pt x="67" y="160"/>
                      <a:pt x="65" y="151"/>
                      <a:pt x="65" y="144"/>
                    </a:cubicBezTo>
                    <a:cubicBezTo>
                      <a:pt x="65" y="142"/>
                      <a:pt x="65" y="140"/>
                      <a:pt x="65" y="139"/>
                    </a:cubicBezTo>
                    <a:cubicBezTo>
                      <a:pt x="67" y="137"/>
                      <a:pt x="69" y="135"/>
                      <a:pt x="71" y="134"/>
                    </a:cubicBezTo>
                    <a:cubicBezTo>
                      <a:pt x="71" y="133"/>
                      <a:pt x="72" y="132"/>
                      <a:pt x="72" y="130"/>
                    </a:cubicBezTo>
                    <a:cubicBezTo>
                      <a:pt x="72" y="130"/>
                      <a:pt x="71" y="129"/>
                      <a:pt x="71" y="129"/>
                    </a:cubicBezTo>
                    <a:cubicBezTo>
                      <a:pt x="78" y="122"/>
                      <a:pt x="82" y="120"/>
                      <a:pt x="84" y="121"/>
                    </a:cubicBezTo>
                    <a:cubicBezTo>
                      <a:pt x="85" y="121"/>
                      <a:pt x="90" y="125"/>
                      <a:pt x="90" y="152"/>
                    </a:cubicBezTo>
                    <a:cubicBezTo>
                      <a:pt x="90" y="161"/>
                      <a:pt x="90" y="173"/>
                      <a:pt x="88" y="188"/>
                    </a:cubicBezTo>
                    <a:cubicBezTo>
                      <a:pt x="88" y="189"/>
                      <a:pt x="88" y="189"/>
                      <a:pt x="88" y="189"/>
                    </a:cubicBezTo>
                    <a:cubicBezTo>
                      <a:pt x="87" y="194"/>
                      <a:pt x="87" y="199"/>
                      <a:pt x="87" y="205"/>
                    </a:cubicBezTo>
                    <a:cubicBezTo>
                      <a:pt x="87" y="210"/>
                      <a:pt x="87" y="214"/>
                      <a:pt x="88" y="219"/>
                    </a:cubicBezTo>
                    <a:close/>
                    <a:moveTo>
                      <a:pt x="156" y="263"/>
                    </a:moveTo>
                    <a:cubicBezTo>
                      <a:pt x="149" y="271"/>
                      <a:pt x="137" y="270"/>
                      <a:pt x="129" y="266"/>
                    </a:cubicBezTo>
                    <a:cubicBezTo>
                      <a:pt x="127" y="265"/>
                      <a:pt x="126" y="265"/>
                      <a:pt x="125" y="264"/>
                    </a:cubicBezTo>
                    <a:cubicBezTo>
                      <a:pt x="139" y="260"/>
                      <a:pt x="154" y="251"/>
                      <a:pt x="160" y="242"/>
                    </a:cubicBezTo>
                    <a:cubicBezTo>
                      <a:pt x="160" y="245"/>
                      <a:pt x="160" y="247"/>
                      <a:pt x="160" y="249"/>
                    </a:cubicBezTo>
                    <a:cubicBezTo>
                      <a:pt x="160" y="255"/>
                      <a:pt x="159" y="260"/>
                      <a:pt x="156" y="263"/>
                    </a:cubicBezTo>
                    <a:close/>
                    <a:moveTo>
                      <a:pt x="177" y="206"/>
                    </a:moveTo>
                    <a:cubicBezTo>
                      <a:pt x="173" y="205"/>
                      <a:pt x="169" y="207"/>
                      <a:pt x="166" y="210"/>
                    </a:cubicBezTo>
                    <a:cubicBezTo>
                      <a:pt x="165" y="210"/>
                      <a:pt x="165" y="211"/>
                      <a:pt x="164" y="211"/>
                    </a:cubicBezTo>
                    <a:cubicBezTo>
                      <a:pt x="163" y="204"/>
                      <a:pt x="160" y="196"/>
                      <a:pt x="157" y="190"/>
                    </a:cubicBezTo>
                    <a:cubicBezTo>
                      <a:pt x="153" y="180"/>
                      <a:pt x="148" y="170"/>
                      <a:pt x="148" y="161"/>
                    </a:cubicBezTo>
                    <a:cubicBezTo>
                      <a:pt x="148" y="161"/>
                      <a:pt x="149" y="160"/>
                      <a:pt x="149" y="159"/>
                    </a:cubicBezTo>
                    <a:cubicBezTo>
                      <a:pt x="149" y="155"/>
                      <a:pt x="150" y="146"/>
                      <a:pt x="156" y="145"/>
                    </a:cubicBezTo>
                    <a:cubicBezTo>
                      <a:pt x="162" y="145"/>
                      <a:pt x="170" y="152"/>
                      <a:pt x="173" y="163"/>
                    </a:cubicBezTo>
                    <a:cubicBezTo>
                      <a:pt x="174" y="165"/>
                      <a:pt x="174" y="169"/>
                      <a:pt x="174" y="174"/>
                    </a:cubicBezTo>
                    <a:cubicBezTo>
                      <a:pt x="175" y="186"/>
                      <a:pt x="177" y="200"/>
                      <a:pt x="182" y="209"/>
                    </a:cubicBezTo>
                    <a:cubicBezTo>
                      <a:pt x="180" y="208"/>
                      <a:pt x="179" y="207"/>
                      <a:pt x="177" y="206"/>
                    </a:cubicBezTo>
                    <a:close/>
                  </a:path>
                </a:pathLst>
              </a:custGeom>
              <a:solidFill>
                <a:srgbClr val="DA99B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7" name="Freeform 24"/>
              <p:cNvSpPr>
                <a:spLocks/>
              </p:cNvSpPr>
              <p:nvPr/>
            </p:nvSpPr>
            <p:spPr bwMode="auto">
              <a:xfrm>
                <a:off x="369" y="1645"/>
                <a:ext cx="563" cy="843"/>
              </a:xfrm>
              <a:custGeom>
                <a:avLst/>
                <a:gdLst>
                  <a:gd name="T0" fmla="*/ 188 w 225"/>
                  <a:gd name="T1" fmla="*/ 1587 h 316"/>
                  <a:gd name="T2" fmla="*/ 983 w 225"/>
                  <a:gd name="T3" fmla="*/ 77 h 316"/>
                  <a:gd name="T4" fmla="*/ 1409 w 225"/>
                  <a:gd name="T5" fmla="*/ 85 h 316"/>
                  <a:gd name="T6" fmla="*/ 901 w 225"/>
                  <a:gd name="T7" fmla="*/ 35 h 316"/>
                  <a:gd name="T8" fmla="*/ 100 w 225"/>
                  <a:gd name="T9" fmla="*/ 1523 h 316"/>
                  <a:gd name="T10" fmla="*/ 596 w 225"/>
                  <a:gd name="T11" fmla="*/ 2249 h 316"/>
                  <a:gd name="T12" fmla="*/ 188 w 225"/>
                  <a:gd name="T13" fmla="*/ 1587 h 3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316">
                    <a:moveTo>
                      <a:pt x="30" y="223"/>
                    </a:moveTo>
                    <a:cubicBezTo>
                      <a:pt x="15" y="133"/>
                      <a:pt x="45" y="32"/>
                      <a:pt x="157" y="11"/>
                    </a:cubicBezTo>
                    <a:cubicBezTo>
                      <a:pt x="196" y="4"/>
                      <a:pt x="213" y="9"/>
                      <a:pt x="225" y="12"/>
                    </a:cubicBezTo>
                    <a:cubicBezTo>
                      <a:pt x="201" y="3"/>
                      <a:pt x="173" y="0"/>
                      <a:pt x="144" y="5"/>
                    </a:cubicBezTo>
                    <a:cubicBezTo>
                      <a:pt x="32" y="26"/>
                      <a:pt x="0" y="124"/>
                      <a:pt x="16" y="214"/>
                    </a:cubicBezTo>
                    <a:cubicBezTo>
                      <a:pt x="24" y="260"/>
                      <a:pt x="56" y="296"/>
                      <a:pt x="95" y="316"/>
                    </a:cubicBezTo>
                    <a:cubicBezTo>
                      <a:pt x="63" y="295"/>
                      <a:pt x="37" y="263"/>
                      <a:pt x="30" y="223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8" name="Freeform 25"/>
              <p:cNvSpPr>
                <a:spLocks/>
              </p:cNvSpPr>
              <p:nvPr/>
            </p:nvSpPr>
            <p:spPr bwMode="auto">
              <a:xfrm>
                <a:off x="464" y="1696"/>
                <a:ext cx="563" cy="669"/>
              </a:xfrm>
              <a:custGeom>
                <a:avLst/>
                <a:gdLst>
                  <a:gd name="T0" fmla="*/ 125 w 225"/>
                  <a:gd name="T1" fmla="*/ 1391 h 251"/>
                  <a:gd name="T2" fmla="*/ 638 w 225"/>
                  <a:gd name="T3" fmla="*/ 227 h 251"/>
                  <a:gd name="T4" fmla="*/ 1409 w 225"/>
                  <a:gd name="T5" fmla="*/ 397 h 251"/>
                  <a:gd name="T6" fmla="*/ 588 w 225"/>
                  <a:gd name="T7" fmla="*/ 163 h 251"/>
                  <a:gd name="T8" fmla="*/ 70 w 225"/>
                  <a:gd name="T9" fmla="*/ 1335 h 251"/>
                  <a:gd name="T10" fmla="*/ 300 w 225"/>
                  <a:gd name="T11" fmla="*/ 1783 h 251"/>
                  <a:gd name="T12" fmla="*/ 125 w 225"/>
                  <a:gd name="T13" fmla="*/ 1391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251">
                    <a:moveTo>
                      <a:pt x="20" y="196"/>
                    </a:moveTo>
                    <a:cubicBezTo>
                      <a:pt x="9" y="139"/>
                      <a:pt x="18" y="65"/>
                      <a:pt x="102" y="32"/>
                    </a:cubicBezTo>
                    <a:cubicBezTo>
                      <a:pt x="155" y="11"/>
                      <a:pt x="196" y="29"/>
                      <a:pt x="225" y="56"/>
                    </a:cubicBezTo>
                    <a:cubicBezTo>
                      <a:pt x="195" y="25"/>
                      <a:pt x="152" y="0"/>
                      <a:pt x="94" y="23"/>
                    </a:cubicBezTo>
                    <a:cubicBezTo>
                      <a:pt x="9" y="57"/>
                      <a:pt x="0" y="130"/>
                      <a:pt x="11" y="188"/>
                    </a:cubicBezTo>
                    <a:cubicBezTo>
                      <a:pt x="16" y="211"/>
                      <a:pt x="29" y="233"/>
                      <a:pt x="48" y="251"/>
                    </a:cubicBezTo>
                    <a:cubicBezTo>
                      <a:pt x="34" y="235"/>
                      <a:pt x="24" y="216"/>
                      <a:pt x="20" y="196"/>
                    </a:cubicBezTo>
                    <a:close/>
                  </a:path>
                </a:pathLst>
              </a:custGeom>
              <a:solidFill>
                <a:srgbClr val="F3E3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9" name="Freeform 26"/>
              <p:cNvSpPr>
                <a:spLocks/>
              </p:cNvSpPr>
              <p:nvPr/>
            </p:nvSpPr>
            <p:spPr bwMode="auto">
              <a:xfrm>
                <a:off x="739" y="1845"/>
                <a:ext cx="448" cy="611"/>
              </a:xfrm>
              <a:custGeom>
                <a:avLst/>
                <a:gdLst>
                  <a:gd name="T0" fmla="*/ 934 w 179"/>
                  <a:gd name="T1" fmla="*/ 312 h 229"/>
                  <a:gd name="T2" fmla="*/ 726 w 179"/>
                  <a:gd name="T3" fmla="*/ 0 h 229"/>
                  <a:gd name="T4" fmla="*/ 883 w 179"/>
                  <a:gd name="T5" fmla="*/ 312 h 229"/>
                  <a:gd name="T6" fmla="*/ 471 w 179"/>
                  <a:gd name="T7" fmla="*/ 1489 h 229"/>
                  <a:gd name="T8" fmla="*/ 0 w 179"/>
                  <a:gd name="T9" fmla="*/ 1588 h 229"/>
                  <a:gd name="T10" fmla="*/ 546 w 179"/>
                  <a:gd name="T11" fmla="*/ 1502 h 229"/>
                  <a:gd name="T12" fmla="*/ 934 w 179"/>
                  <a:gd name="T13" fmla="*/ 312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229">
                    <a:moveTo>
                      <a:pt x="149" y="44"/>
                    </a:moveTo>
                    <a:cubicBezTo>
                      <a:pt x="141" y="30"/>
                      <a:pt x="130" y="14"/>
                      <a:pt x="116" y="0"/>
                    </a:cubicBezTo>
                    <a:cubicBezTo>
                      <a:pt x="123" y="10"/>
                      <a:pt x="124" y="14"/>
                      <a:pt x="141" y="44"/>
                    </a:cubicBezTo>
                    <a:cubicBezTo>
                      <a:pt x="165" y="86"/>
                      <a:pt x="167" y="165"/>
                      <a:pt x="75" y="209"/>
                    </a:cubicBezTo>
                    <a:cubicBezTo>
                      <a:pt x="48" y="222"/>
                      <a:pt x="23" y="226"/>
                      <a:pt x="0" y="223"/>
                    </a:cubicBezTo>
                    <a:cubicBezTo>
                      <a:pt x="26" y="229"/>
                      <a:pt x="55" y="226"/>
                      <a:pt x="87" y="211"/>
                    </a:cubicBezTo>
                    <a:cubicBezTo>
                      <a:pt x="179" y="167"/>
                      <a:pt x="173" y="86"/>
                      <a:pt x="149" y="44"/>
                    </a:cubicBezTo>
                    <a:close/>
                  </a:path>
                </a:pathLst>
              </a:custGeom>
              <a:solidFill>
                <a:srgbClr val="BC306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0" name="Freeform 27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1" name="Freeform 28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02" name="Oval 29"/>
              <p:cNvSpPr>
                <a:spLocks noChangeArrowheads="1"/>
              </p:cNvSpPr>
              <p:nvPr/>
            </p:nvSpPr>
            <p:spPr bwMode="auto">
              <a:xfrm>
                <a:off x="592" y="1739"/>
                <a:ext cx="77" cy="8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1003" name="Oval 30"/>
              <p:cNvSpPr>
                <a:spLocks noChangeArrowheads="1"/>
              </p:cNvSpPr>
              <p:nvPr/>
            </p:nvSpPr>
            <p:spPr bwMode="auto">
              <a:xfrm>
                <a:off x="669" y="1733"/>
                <a:ext cx="28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1004" name="Oval 31"/>
              <p:cNvSpPr>
                <a:spLocks noChangeArrowheads="1"/>
              </p:cNvSpPr>
              <p:nvPr/>
            </p:nvSpPr>
            <p:spPr bwMode="auto">
              <a:xfrm>
                <a:off x="567" y="1795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49" name="Group 3"/>
            <p:cNvGrpSpPr>
              <a:grpSpLocks noChangeAspect="1"/>
            </p:cNvGrpSpPr>
            <p:nvPr/>
          </p:nvGrpSpPr>
          <p:grpSpPr bwMode="auto">
            <a:xfrm>
              <a:off x="5827433" y="1159211"/>
              <a:ext cx="1213311" cy="1188807"/>
              <a:chOff x="2519" y="1135"/>
              <a:chExt cx="2426" cy="2377"/>
            </a:xfrm>
          </p:grpSpPr>
          <p:sp>
            <p:nvSpPr>
              <p:cNvPr id="956" name="Freeform 4"/>
              <p:cNvSpPr>
                <a:spLocks noChangeAspect="1"/>
              </p:cNvSpPr>
              <p:nvPr/>
            </p:nvSpPr>
            <p:spPr bwMode="auto">
              <a:xfrm>
                <a:off x="2519" y="1135"/>
                <a:ext cx="2426" cy="2377"/>
              </a:xfrm>
              <a:custGeom>
                <a:avLst/>
                <a:gdLst>
                  <a:gd name="T0" fmla="*/ 1389 w 1696"/>
                  <a:gd name="T1" fmla="*/ 358 h 1662"/>
                  <a:gd name="T2" fmla="*/ 1436 w 1696"/>
                  <a:gd name="T3" fmla="*/ 955 h 1662"/>
                  <a:gd name="T4" fmla="*/ 1335 w 1696"/>
                  <a:gd name="T5" fmla="*/ 639 h 1662"/>
                  <a:gd name="T6" fmla="*/ 1257 w 1696"/>
                  <a:gd name="T7" fmla="*/ 483 h 1662"/>
                  <a:gd name="T8" fmla="*/ 1257 w 1696"/>
                  <a:gd name="T9" fmla="*/ 1050 h 1662"/>
                  <a:gd name="T10" fmla="*/ 1087 w 1696"/>
                  <a:gd name="T11" fmla="*/ 874 h 1662"/>
                  <a:gd name="T12" fmla="*/ 973 w 1696"/>
                  <a:gd name="T13" fmla="*/ 1278 h 1662"/>
                  <a:gd name="T14" fmla="*/ 452 w 1696"/>
                  <a:gd name="T15" fmla="*/ 1232 h 1662"/>
                  <a:gd name="T16" fmla="*/ 310 w 1696"/>
                  <a:gd name="T17" fmla="*/ 1185 h 1662"/>
                  <a:gd name="T18" fmla="*/ 692 w 1696"/>
                  <a:gd name="T19" fmla="*/ 1543 h 1662"/>
                  <a:gd name="T20" fmla="*/ 745 w 1696"/>
                  <a:gd name="T21" fmla="*/ 1724 h 1662"/>
                  <a:gd name="T22" fmla="*/ 496 w 1696"/>
                  <a:gd name="T23" fmla="*/ 1734 h 1662"/>
                  <a:gd name="T24" fmla="*/ 720 w 1696"/>
                  <a:gd name="T25" fmla="*/ 1801 h 1662"/>
                  <a:gd name="T26" fmla="*/ 911 w 1696"/>
                  <a:gd name="T27" fmla="*/ 1904 h 1662"/>
                  <a:gd name="T28" fmla="*/ 944 w 1696"/>
                  <a:gd name="T29" fmla="*/ 2145 h 1662"/>
                  <a:gd name="T30" fmla="*/ 1007 w 1696"/>
                  <a:gd name="T31" fmla="*/ 2239 h 1662"/>
                  <a:gd name="T32" fmla="*/ 1016 w 1696"/>
                  <a:gd name="T33" fmla="*/ 2343 h 1662"/>
                  <a:gd name="T34" fmla="*/ 700 w 1696"/>
                  <a:gd name="T35" fmla="*/ 2761 h 1662"/>
                  <a:gd name="T36" fmla="*/ 1054 w 1696"/>
                  <a:gd name="T37" fmla="*/ 2493 h 1662"/>
                  <a:gd name="T38" fmla="*/ 1381 w 1696"/>
                  <a:gd name="T39" fmla="*/ 2300 h 1662"/>
                  <a:gd name="T40" fmla="*/ 1526 w 1696"/>
                  <a:gd name="T41" fmla="*/ 2300 h 1662"/>
                  <a:gd name="T42" fmla="*/ 1633 w 1696"/>
                  <a:gd name="T43" fmla="*/ 2292 h 1662"/>
                  <a:gd name="T44" fmla="*/ 1767 w 1696"/>
                  <a:gd name="T45" fmla="*/ 2247 h 1662"/>
                  <a:gd name="T46" fmla="*/ 2132 w 1696"/>
                  <a:gd name="T47" fmla="*/ 3254 h 1662"/>
                  <a:gd name="T48" fmla="*/ 2125 w 1696"/>
                  <a:gd name="T49" fmla="*/ 2497 h 1662"/>
                  <a:gd name="T50" fmla="*/ 2158 w 1696"/>
                  <a:gd name="T51" fmla="*/ 2109 h 1662"/>
                  <a:gd name="T52" fmla="*/ 2342 w 1696"/>
                  <a:gd name="T53" fmla="*/ 2226 h 1662"/>
                  <a:gd name="T54" fmla="*/ 2211 w 1696"/>
                  <a:gd name="T55" fmla="*/ 1956 h 1662"/>
                  <a:gd name="T56" fmla="*/ 2824 w 1696"/>
                  <a:gd name="T57" fmla="*/ 1794 h 1662"/>
                  <a:gd name="T58" fmla="*/ 3426 w 1696"/>
                  <a:gd name="T59" fmla="*/ 1956 h 1662"/>
                  <a:gd name="T60" fmla="*/ 2955 w 1696"/>
                  <a:gd name="T61" fmla="*/ 1656 h 1662"/>
                  <a:gd name="T62" fmla="*/ 2700 w 1696"/>
                  <a:gd name="T63" fmla="*/ 1617 h 1662"/>
                  <a:gd name="T64" fmla="*/ 2650 w 1696"/>
                  <a:gd name="T65" fmla="*/ 1403 h 1662"/>
                  <a:gd name="T66" fmla="*/ 2305 w 1696"/>
                  <a:gd name="T67" fmla="*/ 1383 h 1662"/>
                  <a:gd name="T68" fmla="*/ 2758 w 1696"/>
                  <a:gd name="T69" fmla="*/ 970 h 1662"/>
                  <a:gd name="T70" fmla="*/ 2476 w 1696"/>
                  <a:gd name="T71" fmla="*/ 1156 h 1662"/>
                  <a:gd name="T72" fmla="*/ 2185 w 1696"/>
                  <a:gd name="T73" fmla="*/ 1228 h 1662"/>
                  <a:gd name="T74" fmla="*/ 2679 w 1696"/>
                  <a:gd name="T75" fmla="*/ 619 h 1662"/>
                  <a:gd name="T76" fmla="*/ 2535 w 1696"/>
                  <a:gd name="T77" fmla="*/ 548 h 1662"/>
                  <a:gd name="T78" fmla="*/ 2024 w 1696"/>
                  <a:gd name="T79" fmla="*/ 1045 h 1662"/>
                  <a:gd name="T80" fmla="*/ 2001 w 1696"/>
                  <a:gd name="T81" fmla="*/ 864 h 1662"/>
                  <a:gd name="T82" fmla="*/ 1615 w 1696"/>
                  <a:gd name="T83" fmla="*/ 756 h 1662"/>
                  <a:gd name="T84" fmla="*/ 1627 w 1696"/>
                  <a:gd name="T85" fmla="*/ 34 h 16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6" h="1662">
                    <a:moveTo>
                      <a:pt x="800" y="17"/>
                    </a:moveTo>
                    <a:cubicBezTo>
                      <a:pt x="784" y="0"/>
                      <a:pt x="667" y="38"/>
                      <a:pt x="683" y="176"/>
                    </a:cubicBezTo>
                    <a:cubicBezTo>
                      <a:pt x="699" y="313"/>
                      <a:pt x="731" y="285"/>
                      <a:pt x="732" y="371"/>
                    </a:cubicBezTo>
                    <a:cubicBezTo>
                      <a:pt x="732" y="458"/>
                      <a:pt x="733" y="468"/>
                      <a:pt x="706" y="470"/>
                    </a:cubicBezTo>
                    <a:cubicBezTo>
                      <a:pt x="679" y="471"/>
                      <a:pt x="669" y="414"/>
                      <a:pt x="672" y="383"/>
                    </a:cubicBezTo>
                    <a:cubicBezTo>
                      <a:pt x="675" y="352"/>
                      <a:pt x="666" y="328"/>
                      <a:pt x="656" y="314"/>
                    </a:cubicBezTo>
                    <a:cubicBezTo>
                      <a:pt x="646" y="301"/>
                      <a:pt x="644" y="281"/>
                      <a:pt x="649" y="264"/>
                    </a:cubicBezTo>
                    <a:cubicBezTo>
                      <a:pt x="655" y="247"/>
                      <a:pt x="646" y="213"/>
                      <a:pt x="618" y="238"/>
                    </a:cubicBezTo>
                    <a:cubicBezTo>
                      <a:pt x="590" y="263"/>
                      <a:pt x="592" y="323"/>
                      <a:pt x="614" y="360"/>
                    </a:cubicBezTo>
                    <a:cubicBezTo>
                      <a:pt x="637" y="397"/>
                      <a:pt x="679" y="476"/>
                      <a:pt x="618" y="516"/>
                    </a:cubicBezTo>
                    <a:cubicBezTo>
                      <a:pt x="593" y="531"/>
                      <a:pt x="581" y="503"/>
                      <a:pt x="570" y="474"/>
                    </a:cubicBezTo>
                    <a:cubicBezTo>
                      <a:pt x="560" y="449"/>
                      <a:pt x="551" y="424"/>
                      <a:pt x="534" y="430"/>
                    </a:cubicBezTo>
                    <a:cubicBezTo>
                      <a:pt x="498" y="441"/>
                      <a:pt x="553" y="555"/>
                      <a:pt x="522" y="578"/>
                    </a:cubicBezTo>
                    <a:cubicBezTo>
                      <a:pt x="492" y="601"/>
                      <a:pt x="493" y="607"/>
                      <a:pt x="478" y="628"/>
                    </a:cubicBezTo>
                    <a:cubicBezTo>
                      <a:pt x="463" y="650"/>
                      <a:pt x="447" y="653"/>
                      <a:pt x="429" y="674"/>
                    </a:cubicBezTo>
                    <a:cubicBezTo>
                      <a:pt x="411" y="694"/>
                      <a:pt x="279" y="728"/>
                      <a:pt x="222" y="606"/>
                    </a:cubicBezTo>
                    <a:cubicBezTo>
                      <a:pt x="165" y="484"/>
                      <a:pt x="158" y="321"/>
                      <a:pt x="79" y="341"/>
                    </a:cubicBezTo>
                    <a:cubicBezTo>
                      <a:pt x="0" y="361"/>
                      <a:pt x="115" y="557"/>
                      <a:pt x="152" y="583"/>
                    </a:cubicBezTo>
                    <a:cubicBezTo>
                      <a:pt x="189" y="609"/>
                      <a:pt x="191" y="614"/>
                      <a:pt x="203" y="651"/>
                    </a:cubicBezTo>
                    <a:cubicBezTo>
                      <a:pt x="215" y="688"/>
                      <a:pt x="278" y="745"/>
                      <a:pt x="340" y="759"/>
                    </a:cubicBezTo>
                    <a:cubicBezTo>
                      <a:pt x="402" y="773"/>
                      <a:pt x="424" y="788"/>
                      <a:pt x="419" y="823"/>
                    </a:cubicBezTo>
                    <a:cubicBezTo>
                      <a:pt x="414" y="858"/>
                      <a:pt x="386" y="860"/>
                      <a:pt x="366" y="848"/>
                    </a:cubicBezTo>
                    <a:cubicBezTo>
                      <a:pt x="346" y="836"/>
                      <a:pt x="302" y="846"/>
                      <a:pt x="282" y="837"/>
                    </a:cubicBezTo>
                    <a:cubicBezTo>
                      <a:pt x="262" y="828"/>
                      <a:pt x="244" y="835"/>
                      <a:pt x="244" y="853"/>
                    </a:cubicBezTo>
                    <a:cubicBezTo>
                      <a:pt x="244" y="871"/>
                      <a:pt x="270" y="875"/>
                      <a:pt x="292" y="877"/>
                    </a:cubicBezTo>
                    <a:cubicBezTo>
                      <a:pt x="314" y="879"/>
                      <a:pt x="340" y="878"/>
                      <a:pt x="354" y="886"/>
                    </a:cubicBezTo>
                    <a:cubicBezTo>
                      <a:pt x="368" y="894"/>
                      <a:pt x="389" y="899"/>
                      <a:pt x="405" y="895"/>
                    </a:cubicBezTo>
                    <a:cubicBezTo>
                      <a:pt x="421" y="891"/>
                      <a:pt x="431" y="880"/>
                      <a:pt x="448" y="936"/>
                    </a:cubicBezTo>
                    <a:cubicBezTo>
                      <a:pt x="465" y="992"/>
                      <a:pt x="467" y="997"/>
                      <a:pt x="476" y="1013"/>
                    </a:cubicBezTo>
                    <a:cubicBezTo>
                      <a:pt x="485" y="1029"/>
                      <a:pt x="486" y="1051"/>
                      <a:pt x="464" y="1055"/>
                    </a:cubicBezTo>
                    <a:cubicBezTo>
                      <a:pt x="442" y="1059"/>
                      <a:pt x="393" y="1087"/>
                      <a:pt x="405" y="1117"/>
                    </a:cubicBezTo>
                    <a:cubicBezTo>
                      <a:pt x="417" y="1147"/>
                      <a:pt x="474" y="1133"/>
                      <a:pt x="495" y="1101"/>
                    </a:cubicBezTo>
                    <a:cubicBezTo>
                      <a:pt x="516" y="1069"/>
                      <a:pt x="540" y="1057"/>
                      <a:pt x="554" y="1076"/>
                    </a:cubicBezTo>
                    <a:cubicBezTo>
                      <a:pt x="568" y="1095"/>
                      <a:pt x="534" y="1125"/>
                      <a:pt x="499" y="1152"/>
                    </a:cubicBezTo>
                    <a:cubicBezTo>
                      <a:pt x="464" y="1179"/>
                      <a:pt x="444" y="1202"/>
                      <a:pt x="416" y="1257"/>
                    </a:cubicBezTo>
                    <a:cubicBezTo>
                      <a:pt x="388" y="1312"/>
                      <a:pt x="373" y="1336"/>
                      <a:pt x="344" y="1358"/>
                    </a:cubicBezTo>
                    <a:cubicBezTo>
                      <a:pt x="315" y="1380"/>
                      <a:pt x="287" y="1450"/>
                      <a:pt x="344" y="1487"/>
                    </a:cubicBezTo>
                    <a:cubicBezTo>
                      <a:pt x="401" y="1524"/>
                      <a:pt x="463" y="1276"/>
                      <a:pt x="518" y="1226"/>
                    </a:cubicBezTo>
                    <a:cubicBezTo>
                      <a:pt x="573" y="1176"/>
                      <a:pt x="577" y="1179"/>
                      <a:pt x="602" y="1134"/>
                    </a:cubicBezTo>
                    <a:cubicBezTo>
                      <a:pt x="627" y="1089"/>
                      <a:pt x="662" y="1110"/>
                      <a:pt x="679" y="1131"/>
                    </a:cubicBezTo>
                    <a:cubicBezTo>
                      <a:pt x="696" y="1152"/>
                      <a:pt x="704" y="1167"/>
                      <a:pt x="722" y="1145"/>
                    </a:cubicBezTo>
                    <a:cubicBezTo>
                      <a:pt x="740" y="1123"/>
                      <a:pt x="741" y="1122"/>
                      <a:pt x="750" y="1131"/>
                    </a:cubicBezTo>
                    <a:cubicBezTo>
                      <a:pt x="759" y="1140"/>
                      <a:pt x="768" y="1144"/>
                      <a:pt x="780" y="1129"/>
                    </a:cubicBezTo>
                    <a:cubicBezTo>
                      <a:pt x="792" y="1114"/>
                      <a:pt x="800" y="1110"/>
                      <a:pt x="803" y="1127"/>
                    </a:cubicBezTo>
                    <a:cubicBezTo>
                      <a:pt x="806" y="1144"/>
                      <a:pt x="803" y="1212"/>
                      <a:pt x="822" y="1211"/>
                    </a:cubicBezTo>
                    <a:cubicBezTo>
                      <a:pt x="841" y="1210"/>
                      <a:pt x="829" y="1111"/>
                      <a:pt x="869" y="1105"/>
                    </a:cubicBezTo>
                    <a:cubicBezTo>
                      <a:pt x="909" y="1099"/>
                      <a:pt x="941" y="1113"/>
                      <a:pt x="966" y="1201"/>
                    </a:cubicBezTo>
                    <a:cubicBezTo>
                      <a:pt x="991" y="1289"/>
                      <a:pt x="990" y="1538"/>
                      <a:pt x="1048" y="1600"/>
                    </a:cubicBezTo>
                    <a:cubicBezTo>
                      <a:pt x="1106" y="1662"/>
                      <a:pt x="1207" y="1657"/>
                      <a:pt x="1136" y="1562"/>
                    </a:cubicBezTo>
                    <a:cubicBezTo>
                      <a:pt x="1065" y="1467"/>
                      <a:pt x="1072" y="1323"/>
                      <a:pt x="1045" y="1228"/>
                    </a:cubicBezTo>
                    <a:cubicBezTo>
                      <a:pt x="1018" y="1133"/>
                      <a:pt x="982" y="1096"/>
                      <a:pt x="1007" y="1072"/>
                    </a:cubicBezTo>
                    <a:cubicBezTo>
                      <a:pt x="1032" y="1048"/>
                      <a:pt x="1028" y="1024"/>
                      <a:pt x="1061" y="1037"/>
                    </a:cubicBezTo>
                    <a:cubicBezTo>
                      <a:pt x="1094" y="1050"/>
                      <a:pt x="1099" y="1051"/>
                      <a:pt x="1115" y="1075"/>
                    </a:cubicBezTo>
                    <a:cubicBezTo>
                      <a:pt x="1131" y="1099"/>
                      <a:pt x="1140" y="1106"/>
                      <a:pt x="1151" y="1095"/>
                    </a:cubicBezTo>
                    <a:cubicBezTo>
                      <a:pt x="1162" y="1084"/>
                      <a:pt x="1144" y="1060"/>
                      <a:pt x="1121" y="1035"/>
                    </a:cubicBezTo>
                    <a:cubicBezTo>
                      <a:pt x="1098" y="1010"/>
                      <a:pt x="1073" y="993"/>
                      <a:pt x="1087" y="962"/>
                    </a:cubicBezTo>
                    <a:cubicBezTo>
                      <a:pt x="1101" y="931"/>
                      <a:pt x="1105" y="890"/>
                      <a:pt x="1136" y="875"/>
                    </a:cubicBezTo>
                    <a:cubicBezTo>
                      <a:pt x="1167" y="860"/>
                      <a:pt x="1285" y="851"/>
                      <a:pt x="1388" y="882"/>
                    </a:cubicBezTo>
                    <a:cubicBezTo>
                      <a:pt x="1491" y="913"/>
                      <a:pt x="1537" y="922"/>
                      <a:pt x="1560" y="949"/>
                    </a:cubicBezTo>
                    <a:cubicBezTo>
                      <a:pt x="1583" y="976"/>
                      <a:pt x="1672" y="1007"/>
                      <a:pt x="1684" y="962"/>
                    </a:cubicBezTo>
                    <a:cubicBezTo>
                      <a:pt x="1696" y="917"/>
                      <a:pt x="1640" y="862"/>
                      <a:pt x="1588" y="856"/>
                    </a:cubicBezTo>
                    <a:cubicBezTo>
                      <a:pt x="1536" y="850"/>
                      <a:pt x="1497" y="811"/>
                      <a:pt x="1453" y="814"/>
                    </a:cubicBezTo>
                    <a:cubicBezTo>
                      <a:pt x="1430" y="816"/>
                      <a:pt x="1409" y="810"/>
                      <a:pt x="1388" y="805"/>
                    </a:cubicBezTo>
                    <a:cubicBezTo>
                      <a:pt x="1369" y="800"/>
                      <a:pt x="1349" y="795"/>
                      <a:pt x="1327" y="795"/>
                    </a:cubicBezTo>
                    <a:cubicBezTo>
                      <a:pt x="1281" y="796"/>
                      <a:pt x="1132" y="788"/>
                      <a:pt x="1132" y="760"/>
                    </a:cubicBezTo>
                    <a:cubicBezTo>
                      <a:pt x="1132" y="732"/>
                      <a:pt x="1310" y="730"/>
                      <a:pt x="1303" y="690"/>
                    </a:cubicBezTo>
                    <a:cubicBezTo>
                      <a:pt x="1299" y="671"/>
                      <a:pt x="1258" y="678"/>
                      <a:pt x="1217" y="686"/>
                    </a:cubicBezTo>
                    <a:cubicBezTo>
                      <a:pt x="1176" y="694"/>
                      <a:pt x="1134" y="702"/>
                      <a:pt x="1133" y="680"/>
                    </a:cubicBezTo>
                    <a:cubicBezTo>
                      <a:pt x="1130" y="638"/>
                      <a:pt x="1290" y="614"/>
                      <a:pt x="1328" y="554"/>
                    </a:cubicBezTo>
                    <a:cubicBezTo>
                      <a:pt x="1366" y="494"/>
                      <a:pt x="1372" y="489"/>
                      <a:pt x="1356" y="477"/>
                    </a:cubicBezTo>
                    <a:cubicBezTo>
                      <a:pt x="1340" y="465"/>
                      <a:pt x="1309" y="489"/>
                      <a:pt x="1292" y="515"/>
                    </a:cubicBezTo>
                    <a:cubicBezTo>
                      <a:pt x="1275" y="541"/>
                      <a:pt x="1242" y="561"/>
                      <a:pt x="1217" y="569"/>
                    </a:cubicBezTo>
                    <a:cubicBezTo>
                      <a:pt x="1192" y="577"/>
                      <a:pt x="1149" y="594"/>
                      <a:pt x="1135" y="604"/>
                    </a:cubicBezTo>
                    <a:cubicBezTo>
                      <a:pt x="1121" y="614"/>
                      <a:pt x="1091" y="637"/>
                      <a:pt x="1074" y="604"/>
                    </a:cubicBezTo>
                    <a:cubicBezTo>
                      <a:pt x="1057" y="571"/>
                      <a:pt x="1108" y="514"/>
                      <a:pt x="1174" y="456"/>
                    </a:cubicBezTo>
                    <a:cubicBezTo>
                      <a:pt x="1240" y="398"/>
                      <a:pt x="1283" y="344"/>
                      <a:pt x="1317" y="304"/>
                    </a:cubicBezTo>
                    <a:cubicBezTo>
                      <a:pt x="1351" y="264"/>
                      <a:pt x="1458" y="166"/>
                      <a:pt x="1409" y="130"/>
                    </a:cubicBezTo>
                    <a:cubicBezTo>
                      <a:pt x="1360" y="94"/>
                      <a:pt x="1276" y="228"/>
                      <a:pt x="1246" y="269"/>
                    </a:cubicBezTo>
                    <a:cubicBezTo>
                      <a:pt x="1216" y="310"/>
                      <a:pt x="1174" y="368"/>
                      <a:pt x="1142" y="388"/>
                    </a:cubicBezTo>
                    <a:cubicBezTo>
                      <a:pt x="1110" y="408"/>
                      <a:pt x="1016" y="533"/>
                      <a:pt x="995" y="514"/>
                    </a:cubicBezTo>
                    <a:cubicBezTo>
                      <a:pt x="974" y="495"/>
                      <a:pt x="1066" y="389"/>
                      <a:pt x="1040" y="369"/>
                    </a:cubicBezTo>
                    <a:cubicBezTo>
                      <a:pt x="1027" y="359"/>
                      <a:pt x="1007" y="392"/>
                      <a:pt x="984" y="425"/>
                    </a:cubicBezTo>
                    <a:cubicBezTo>
                      <a:pt x="962" y="456"/>
                      <a:pt x="936" y="488"/>
                      <a:pt x="910" y="480"/>
                    </a:cubicBezTo>
                    <a:cubicBezTo>
                      <a:pt x="857" y="464"/>
                      <a:pt x="827" y="455"/>
                      <a:pt x="794" y="372"/>
                    </a:cubicBezTo>
                    <a:cubicBezTo>
                      <a:pt x="761" y="289"/>
                      <a:pt x="706" y="210"/>
                      <a:pt x="741" y="156"/>
                    </a:cubicBezTo>
                    <a:cubicBezTo>
                      <a:pt x="776" y="102"/>
                      <a:pt x="836" y="54"/>
                      <a:pt x="800" y="17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Freeform 5"/>
              <p:cNvSpPr>
                <a:spLocks/>
              </p:cNvSpPr>
              <p:nvPr/>
            </p:nvSpPr>
            <p:spPr bwMode="auto">
              <a:xfrm>
                <a:off x="2591" y="1151"/>
                <a:ext cx="2334" cy="2327"/>
              </a:xfrm>
              <a:custGeom>
                <a:avLst/>
                <a:gdLst>
                  <a:gd name="T0" fmla="*/ 1383 w 1637"/>
                  <a:gd name="T1" fmla="*/ 731 h 1632"/>
                  <a:gd name="T2" fmla="*/ 1270 w 1637"/>
                  <a:gd name="T3" fmla="*/ 730 h 1632"/>
                  <a:gd name="T4" fmla="*/ 1145 w 1637"/>
                  <a:gd name="T5" fmla="*/ 712 h 1632"/>
                  <a:gd name="T6" fmla="*/ 960 w 1637"/>
                  <a:gd name="T7" fmla="*/ 870 h 1632"/>
                  <a:gd name="T8" fmla="*/ 749 w 1637"/>
                  <a:gd name="T9" fmla="*/ 1357 h 1632"/>
                  <a:gd name="T10" fmla="*/ 57 w 1637"/>
                  <a:gd name="T11" fmla="*/ 667 h 1632"/>
                  <a:gd name="T12" fmla="*/ 711 w 1637"/>
                  <a:gd name="T13" fmla="*/ 1570 h 1632"/>
                  <a:gd name="T14" fmla="*/ 438 w 1637"/>
                  <a:gd name="T15" fmla="*/ 1667 h 1632"/>
                  <a:gd name="T16" fmla="*/ 753 w 1637"/>
                  <a:gd name="T17" fmla="*/ 1795 h 1632"/>
                  <a:gd name="T18" fmla="*/ 727 w 1637"/>
                  <a:gd name="T19" fmla="*/ 2190 h 1632"/>
                  <a:gd name="T20" fmla="*/ 1027 w 1637"/>
                  <a:gd name="T21" fmla="*/ 2186 h 1632"/>
                  <a:gd name="T22" fmla="*/ 740 w 1637"/>
                  <a:gd name="T23" fmla="*/ 2887 h 1632"/>
                  <a:gd name="T24" fmla="*/ 1305 w 1637"/>
                  <a:gd name="T25" fmla="*/ 2316 h 1632"/>
                  <a:gd name="T26" fmla="*/ 1436 w 1637"/>
                  <a:gd name="T27" fmla="*/ 2293 h 1632"/>
                  <a:gd name="T28" fmla="*/ 1537 w 1637"/>
                  <a:gd name="T29" fmla="*/ 2397 h 1632"/>
                  <a:gd name="T30" fmla="*/ 1618 w 1637"/>
                  <a:gd name="T31" fmla="*/ 2279 h 1632"/>
                  <a:gd name="T32" fmla="*/ 2196 w 1637"/>
                  <a:gd name="T33" fmla="*/ 3318 h 1632"/>
                  <a:gd name="T34" fmla="*/ 2005 w 1637"/>
                  <a:gd name="T35" fmla="*/ 2090 h 1632"/>
                  <a:gd name="T36" fmla="*/ 2228 w 1637"/>
                  <a:gd name="T37" fmla="*/ 2139 h 1632"/>
                  <a:gd name="T38" fmla="*/ 2954 w 1637"/>
                  <a:gd name="T39" fmla="*/ 1846 h 1632"/>
                  <a:gd name="T40" fmla="*/ 2862 w 1637"/>
                  <a:gd name="T41" fmla="*/ 1628 h 1632"/>
                  <a:gd name="T42" fmla="*/ 2206 w 1637"/>
                  <a:gd name="T43" fmla="*/ 1531 h 1632"/>
                  <a:gd name="T44" fmla="*/ 2545 w 1637"/>
                  <a:gd name="T45" fmla="*/ 1366 h 1632"/>
                  <a:gd name="T46" fmla="*/ 2293 w 1637"/>
                  <a:gd name="T47" fmla="*/ 1283 h 1632"/>
                  <a:gd name="T48" fmla="*/ 2370 w 1637"/>
                  <a:gd name="T49" fmla="*/ 1131 h 1632"/>
                  <a:gd name="T50" fmla="*/ 2578 w 1637"/>
                  <a:gd name="T51" fmla="*/ 600 h 1632"/>
                  <a:gd name="T52" fmla="*/ 2219 w 1637"/>
                  <a:gd name="T53" fmla="*/ 764 h 1632"/>
                  <a:gd name="T54" fmla="*/ 2015 w 1637"/>
                  <a:gd name="T55" fmla="*/ 796 h 1632"/>
                  <a:gd name="T56" fmla="*/ 1748 w 1637"/>
                  <a:gd name="T57" fmla="*/ 950 h 1632"/>
                  <a:gd name="T58" fmla="*/ 1523 w 1637"/>
                  <a:gd name="T59" fmla="*/ 14 h 1632"/>
                  <a:gd name="T60" fmla="*/ 1838 w 1637"/>
                  <a:gd name="T61" fmla="*/ 923 h 1632"/>
                  <a:gd name="T62" fmla="*/ 1921 w 1637"/>
                  <a:gd name="T63" fmla="*/ 965 h 1632"/>
                  <a:gd name="T64" fmla="*/ 2434 w 1637"/>
                  <a:gd name="T65" fmla="*/ 529 h 1632"/>
                  <a:gd name="T66" fmla="*/ 2133 w 1637"/>
                  <a:gd name="T67" fmla="*/ 1051 h 1632"/>
                  <a:gd name="T68" fmla="*/ 2579 w 1637"/>
                  <a:gd name="T69" fmla="*/ 970 h 1632"/>
                  <a:gd name="T70" fmla="*/ 2206 w 1637"/>
                  <a:gd name="T71" fmla="*/ 1333 h 1632"/>
                  <a:gd name="T72" fmla="*/ 2544 w 1637"/>
                  <a:gd name="T73" fmla="*/ 1383 h 1632"/>
                  <a:gd name="T74" fmla="*/ 2296 w 1637"/>
                  <a:gd name="T75" fmla="*/ 1574 h 1632"/>
                  <a:gd name="T76" fmla="*/ 3259 w 1637"/>
                  <a:gd name="T77" fmla="*/ 1789 h 1632"/>
                  <a:gd name="T78" fmla="*/ 2287 w 1637"/>
                  <a:gd name="T79" fmla="*/ 1734 h 1632"/>
                  <a:gd name="T80" fmla="*/ 2219 w 1637"/>
                  <a:gd name="T81" fmla="*/ 2210 h 1632"/>
                  <a:gd name="T82" fmla="*/ 1956 w 1637"/>
                  <a:gd name="T83" fmla="*/ 2301 h 1632"/>
                  <a:gd name="T84" fmla="*/ 1866 w 1637"/>
                  <a:gd name="T85" fmla="*/ 2420 h 1632"/>
                  <a:gd name="T86" fmla="*/ 1570 w 1637"/>
                  <a:gd name="T87" fmla="*/ 2435 h 1632"/>
                  <a:gd name="T88" fmla="*/ 1480 w 1637"/>
                  <a:gd name="T89" fmla="*/ 2271 h 1632"/>
                  <a:gd name="T90" fmla="*/ 1333 w 1637"/>
                  <a:gd name="T91" fmla="*/ 2324 h 1632"/>
                  <a:gd name="T92" fmla="*/ 868 w 1637"/>
                  <a:gd name="T93" fmla="*/ 2592 h 1632"/>
                  <a:gd name="T94" fmla="*/ 915 w 1637"/>
                  <a:gd name="T95" fmla="*/ 2324 h 1632"/>
                  <a:gd name="T96" fmla="*/ 746 w 1637"/>
                  <a:gd name="T97" fmla="*/ 2271 h 1632"/>
                  <a:gd name="T98" fmla="*/ 813 w 1637"/>
                  <a:gd name="T99" fmla="*/ 1881 h 1632"/>
                  <a:gd name="T100" fmla="*/ 406 w 1637"/>
                  <a:gd name="T101" fmla="*/ 1732 h 1632"/>
                  <a:gd name="T102" fmla="*/ 754 w 1637"/>
                  <a:gd name="T103" fmla="*/ 1653 h 1632"/>
                  <a:gd name="T104" fmla="*/ 57 w 1637"/>
                  <a:gd name="T105" fmla="*/ 931 h 1632"/>
                  <a:gd name="T106" fmla="*/ 473 w 1637"/>
                  <a:gd name="T107" fmla="*/ 1355 h 1632"/>
                  <a:gd name="T108" fmla="*/ 984 w 1637"/>
                  <a:gd name="T109" fmla="*/ 1094 h 1632"/>
                  <a:gd name="T110" fmla="*/ 1126 w 1637"/>
                  <a:gd name="T111" fmla="*/ 1039 h 1632"/>
                  <a:gd name="T112" fmla="*/ 1216 w 1637"/>
                  <a:gd name="T113" fmla="*/ 515 h 1632"/>
                  <a:gd name="T114" fmla="*/ 1362 w 1637"/>
                  <a:gd name="T115" fmla="*/ 931 h 1632"/>
                  <a:gd name="T116" fmla="*/ 1439 w 1637"/>
                  <a:gd name="T117" fmla="*/ 24 h 16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37" h="1632">
                    <a:moveTo>
                      <a:pt x="750" y="6"/>
                    </a:moveTo>
                    <a:cubicBezTo>
                      <a:pt x="752" y="5"/>
                      <a:pt x="752" y="5"/>
                      <a:pt x="752" y="5"/>
                    </a:cubicBezTo>
                    <a:cubicBezTo>
                      <a:pt x="749" y="1"/>
                      <a:pt x="744" y="0"/>
                      <a:pt x="737" y="0"/>
                    </a:cubicBezTo>
                    <a:cubicBezTo>
                      <a:pt x="729" y="0"/>
                      <a:pt x="718" y="3"/>
                      <a:pt x="706" y="8"/>
                    </a:cubicBezTo>
                    <a:cubicBezTo>
                      <a:pt x="689" y="16"/>
                      <a:pt x="670" y="30"/>
                      <a:pt x="655" y="51"/>
                    </a:cubicBezTo>
                    <a:cubicBezTo>
                      <a:pt x="640" y="73"/>
                      <a:pt x="630" y="102"/>
                      <a:pt x="630" y="140"/>
                    </a:cubicBezTo>
                    <a:cubicBezTo>
                      <a:pt x="630" y="148"/>
                      <a:pt x="630" y="156"/>
                      <a:pt x="631" y="165"/>
                    </a:cubicBezTo>
                    <a:cubicBezTo>
                      <a:pt x="639" y="234"/>
                      <a:pt x="651" y="262"/>
                      <a:pt x="661" y="283"/>
                    </a:cubicBezTo>
                    <a:cubicBezTo>
                      <a:pt x="666" y="293"/>
                      <a:pt x="671" y="302"/>
                      <a:pt x="674" y="313"/>
                    </a:cubicBezTo>
                    <a:cubicBezTo>
                      <a:pt x="677" y="325"/>
                      <a:pt x="679" y="339"/>
                      <a:pt x="680" y="360"/>
                    </a:cubicBezTo>
                    <a:cubicBezTo>
                      <a:pt x="680" y="372"/>
                      <a:pt x="680" y="383"/>
                      <a:pt x="680" y="392"/>
                    </a:cubicBezTo>
                    <a:cubicBezTo>
                      <a:pt x="680" y="421"/>
                      <a:pt x="679" y="437"/>
                      <a:pt x="676" y="446"/>
                    </a:cubicBezTo>
                    <a:cubicBezTo>
                      <a:pt x="674" y="450"/>
                      <a:pt x="672" y="452"/>
                      <a:pt x="669" y="454"/>
                    </a:cubicBezTo>
                    <a:cubicBezTo>
                      <a:pt x="665" y="456"/>
                      <a:pt x="661" y="456"/>
                      <a:pt x="656" y="457"/>
                    </a:cubicBezTo>
                    <a:cubicBezTo>
                      <a:pt x="655" y="457"/>
                      <a:pt x="655" y="457"/>
                      <a:pt x="655" y="457"/>
                    </a:cubicBezTo>
                    <a:cubicBezTo>
                      <a:pt x="649" y="457"/>
                      <a:pt x="645" y="454"/>
                      <a:pt x="641" y="450"/>
                    </a:cubicBezTo>
                    <a:cubicBezTo>
                      <a:pt x="635" y="444"/>
                      <a:pt x="631" y="433"/>
                      <a:pt x="628" y="421"/>
                    </a:cubicBezTo>
                    <a:cubicBezTo>
                      <a:pt x="625" y="409"/>
                      <a:pt x="623" y="396"/>
                      <a:pt x="623" y="384"/>
                    </a:cubicBezTo>
                    <a:cubicBezTo>
                      <a:pt x="623" y="380"/>
                      <a:pt x="624" y="376"/>
                      <a:pt x="624" y="372"/>
                    </a:cubicBezTo>
                    <a:cubicBezTo>
                      <a:pt x="625" y="368"/>
                      <a:pt x="625" y="363"/>
                      <a:pt x="625" y="359"/>
                    </a:cubicBezTo>
                    <a:cubicBezTo>
                      <a:pt x="625" y="334"/>
                      <a:pt x="616" y="314"/>
                      <a:pt x="608" y="302"/>
                    </a:cubicBezTo>
                    <a:cubicBezTo>
                      <a:pt x="602" y="294"/>
                      <a:pt x="599" y="283"/>
                      <a:pt x="599" y="272"/>
                    </a:cubicBezTo>
                    <a:cubicBezTo>
                      <a:pt x="599" y="266"/>
                      <a:pt x="599" y="260"/>
                      <a:pt x="601" y="254"/>
                    </a:cubicBezTo>
                    <a:cubicBezTo>
                      <a:pt x="602" y="251"/>
                      <a:pt x="603" y="247"/>
                      <a:pt x="603" y="242"/>
                    </a:cubicBezTo>
                    <a:cubicBezTo>
                      <a:pt x="603" y="236"/>
                      <a:pt x="602" y="230"/>
                      <a:pt x="599" y="225"/>
                    </a:cubicBezTo>
                    <a:cubicBezTo>
                      <a:pt x="598" y="222"/>
                      <a:pt x="596" y="220"/>
                      <a:pt x="594" y="218"/>
                    </a:cubicBezTo>
                    <a:cubicBezTo>
                      <a:pt x="591" y="217"/>
                      <a:pt x="589" y="216"/>
                      <a:pt x="586" y="216"/>
                    </a:cubicBezTo>
                    <a:cubicBezTo>
                      <a:pt x="580" y="216"/>
                      <a:pt x="574" y="219"/>
                      <a:pt x="567" y="225"/>
                    </a:cubicBezTo>
                    <a:cubicBezTo>
                      <a:pt x="552" y="239"/>
                      <a:pt x="545" y="261"/>
                      <a:pt x="545" y="285"/>
                    </a:cubicBezTo>
                    <a:cubicBezTo>
                      <a:pt x="545" y="307"/>
                      <a:pt x="551" y="331"/>
                      <a:pt x="563" y="350"/>
                    </a:cubicBezTo>
                    <a:cubicBezTo>
                      <a:pt x="576" y="372"/>
                      <a:pt x="598" y="411"/>
                      <a:pt x="598" y="446"/>
                    </a:cubicBezTo>
                    <a:cubicBezTo>
                      <a:pt x="597" y="468"/>
                      <a:pt x="590" y="488"/>
                      <a:pt x="566" y="503"/>
                    </a:cubicBezTo>
                    <a:cubicBezTo>
                      <a:pt x="562" y="506"/>
                      <a:pt x="558" y="507"/>
                      <a:pt x="554" y="507"/>
                    </a:cubicBezTo>
                    <a:cubicBezTo>
                      <a:pt x="551" y="507"/>
                      <a:pt x="547" y="506"/>
                      <a:pt x="544" y="504"/>
                    </a:cubicBezTo>
                    <a:cubicBezTo>
                      <a:pt x="539" y="500"/>
                      <a:pt x="535" y="492"/>
                      <a:pt x="530" y="483"/>
                    </a:cubicBezTo>
                    <a:cubicBezTo>
                      <a:pt x="524" y="470"/>
                      <a:pt x="519" y="453"/>
                      <a:pt x="513" y="440"/>
                    </a:cubicBezTo>
                    <a:cubicBezTo>
                      <a:pt x="510" y="433"/>
                      <a:pt x="506" y="428"/>
                      <a:pt x="503" y="423"/>
                    </a:cubicBezTo>
                    <a:cubicBezTo>
                      <a:pt x="499" y="419"/>
                      <a:pt x="494" y="416"/>
                      <a:pt x="489" y="416"/>
                    </a:cubicBezTo>
                    <a:cubicBezTo>
                      <a:pt x="487" y="416"/>
                      <a:pt x="485" y="416"/>
                      <a:pt x="484" y="417"/>
                    </a:cubicBezTo>
                    <a:cubicBezTo>
                      <a:pt x="478" y="418"/>
                      <a:pt x="474" y="422"/>
                      <a:pt x="472" y="428"/>
                    </a:cubicBezTo>
                    <a:cubicBezTo>
                      <a:pt x="470" y="433"/>
                      <a:pt x="469" y="439"/>
                      <a:pt x="469" y="446"/>
                    </a:cubicBezTo>
                    <a:cubicBezTo>
                      <a:pt x="469" y="460"/>
                      <a:pt x="472" y="476"/>
                      <a:pt x="475" y="492"/>
                    </a:cubicBezTo>
                    <a:cubicBezTo>
                      <a:pt x="477" y="508"/>
                      <a:pt x="480" y="525"/>
                      <a:pt x="480" y="538"/>
                    </a:cubicBezTo>
                    <a:cubicBezTo>
                      <a:pt x="480" y="545"/>
                      <a:pt x="479" y="550"/>
                      <a:pt x="478" y="555"/>
                    </a:cubicBezTo>
                    <a:cubicBezTo>
                      <a:pt x="476" y="560"/>
                      <a:pt x="474" y="563"/>
                      <a:pt x="471" y="566"/>
                    </a:cubicBezTo>
                    <a:cubicBezTo>
                      <a:pt x="456" y="577"/>
                      <a:pt x="448" y="585"/>
                      <a:pt x="443" y="592"/>
                    </a:cubicBezTo>
                    <a:cubicBezTo>
                      <a:pt x="437" y="599"/>
                      <a:pt x="434" y="606"/>
                      <a:pt x="427" y="616"/>
                    </a:cubicBezTo>
                    <a:cubicBezTo>
                      <a:pt x="419" y="627"/>
                      <a:pt x="412" y="633"/>
                      <a:pt x="404" y="639"/>
                    </a:cubicBezTo>
                    <a:cubicBezTo>
                      <a:pt x="396" y="645"/>
                      <a:pt x="387" y="651"/>
                      <a:pt x="378" y="661"/>
                    </a:cubicBezTo>
                    <a:cubicBezTo>
                      <a:pt x="376" y="663"/>
                      <a:pt x="373" y="666"/>
                      <a:pt x="368" y="668"/>
                    </a:cubicBezTo>
                    <a:cubicBezTo>
                      <a:pt x="356" y="674"/>
                      <a:pt x="333" y="681"/>
                      <a:pt x="306" y="681"/>
                    </a:cubicBezTo>
                    <a:cubicBezTo>
                      <a:pt x="284" y="681"/>
                      <a:pt x="258" y="676"/>
                      <a:pt x="235" y="663"/>
                    </a:cubicBezTo>
                    <a:cubicBezTo>
                      <a:pt x="211" y="650"/>
                      <a:pt x="190" y="628"/>
                      <a:pt x="174" y="594"/>
                    </a:cubicBezTo>
                    <a:cubicBezTo>
                      <a:pt x="147" y="537"/>
                      <a:pt x="131" y="470"/>
                      <a:pt x="114" y="418"/>
                    </a:cubicBezTo>
                    <a:cubicBezTo>
                      <a:pt x="105" y="392"/>
                      <a:pt x="96" y="369"/>
                      <a:pt x="84" y="353"/>
                    </a:cubicBezTo>
                    <a:cubicBezTo>
                      <a:pt x="79" y="345"/>
                      <a:pt x="72" y="338"/>
                      <a:pt x="65" y="334"/>
                    </a:cubicBezTo>
                    <a:cubicBezTo>
                      <a:pt x="58" y="329"/>
                      <a:pt x="50" y="327"/>
                      <a:pt x="42" y="327"/>
                    </a:cubicBezTo>
                    <a:cubicBezTo>
                      <a:pt x="37" y="327"/>
                      <a:pt x="33" y="327"/>
                      <a:pt x="28" y="328"/>
                    </a:cubicBezTo>
                    <a:cubicBezTo>
                      <a:pt x="26" y="329"/>
                      <a:pt x="26" y="329"/>
                      <a:pt x="26" y="329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18" y="331"/>
                      <a:pt x="11" y="336"/>
                      <a:pt x="6" y="344"/>
                    </a:cubicBezTo>
                    <a:cubicBezTo>
                      <a:pt x="2" y="352"/>
                      <a:pt x="0" y="361"/>
                      <a:pt x="0" y="372"/>
                    </a:cubicBezTo>
                    <a:cubicBezTo>
                      <a:pt x="0" y="405"/>
                      <a:pt x="18" y="450"/>
                      <a:pt x="40" y="490"/>
                    </a:cubicBezTo>
                    <a:cubicBezTo>
                      <a:pt x="50" y="510"/>
                      <a:pt x="62" y="528"/>
                      <a:pt x="73" y="543"/>
                    </a:cubicBezTo>
                    <a:cubicBezTo>
                      <a:pt x="84" y="558"/>
                      <a:pt x="93" y="569"/>
                      <a:pt x="101" y="574"/>
                    </a:cubicBezTo>
                    <a:cubicBezTo>
                      <a:pt x="119" y="587"/>
                      <a:pt x="129" y="595"/>
                      <a:pt x="135" y="603"/>
                    </a:cubicBezTo>
                    <a:cubicBezTo>
                      <a:pt x="141" y="612"/>
                      <a:pt x="145" y="622"/>
                      <a:pt x="151" y="641"/>
                    </a:cubicBezTo>
                    <a:cubicBezTo>
                      <a:pt x="157" y="660"/>
                      <a:pt x="176" y="684"/>
                      <a:pt x="201" y="705"/>
                    </a:cubicBezTo>
                    <a:cubicBezTo>
                      <a:pt x="226" y="725"/>
                      <a:pt x="258" y="743"/>
                      <a:pt x="289" y="750"/>
                    </a:cubicBezTo>
                    <a:cubicBezTo>
                      <a:pt x="317" y="757"/>
                      <a:pt x="337" y="763"/>
                      <a:pt x="350" y="772"/>
                    </a:cubicBezTo>
                    <a:cubicBezTo>
                      <a:pt x="356" y="776"/>
                      <a:pt x="360" y="780"/>
                      <a:pt x="363" y="785"/>
                    </a:cubicBezTo>
                    <a:cubicBezTo>
                      <a:pt x="366" y="791"/>
                      <a:pt x="367" y="796"/>
                      <a:pt x="367" y="803"/>
                    </a:cubicBezTo>
                    <a:cubicBezTo>
                      <a:pt x="367" y="806"/>
                      <a:pt x="367" y="809"/>
                      <a:pt x="367" y="812"/>
                    </a:cubicBezTo>
                    <a:cubicBezTo>
                      <a:pt x="365" y="823"/>
                      <a:pt x="361" y="831"/>
                      <a:pt x="356" y="835"/>
                    </a:cubicBezTo>
                    <a:cubicBezTo>
                      <a:pt x="351" y="840"/>
                      <a:pt x="345" y="842"/>
                      <a:pt x="338" y="842"/>
                    </a:cubicBezTo>
                    <a:cubicBezTo>
                      <a:pt x="331" y="842"/>
                      <a:pt x="323" y="840"/>
                      <a:pt x="317" y="836"/>
                    </a:cubicBezTo>
                    <a:cubicBezTo>
                      <a:pt x="306" y="829"/>
                      <a:pt x="290" y="829"/>
                      <a:pt x="274" y="829"/>
                    </a:cubicBezTo>
                    <a:cubicBezTo>
                      <a:pt x="266" y="829"/>
                      <a:pt x="258" y="829"/>
                      <a:pt x="251" y="828"/>
                    </a:cubicBezTo>
                    <a:cubicBezTo>
                      <a:pt x="244" y="828"/>
                      <a:pt x="237" y="827"/>
                      <a:pt x="233" y="825"/>
                    </a:cubicBezTo>
                    <a:cubicBezTo>
                      <a:pt x="227" y="822"/>
                      <a:pt x="221" y="820"/>
                      <a:pt x="215" y="820"/>
                    </a:cubicBezTo>
                    <a:cubicBezTo>
                      <a:pt x="209" y="820"/>
                      <a:pt x="203" y="822"/>
                      <a:pt x="198" y="826"/>
                    </a:cubicBezTo>
                    <a:cubicBezTo>
                      <a:pt x="194" y="830"/>
                      <a:pt x="192" y="836"/>
                      <a:pt x="192" y="842"/>
                    </a:cubicBezTo>
                    <a:cubicBezTo>
                      <a:pt x="192" y="847"/>
                      <a:pt x="194" y="852"/>
                      <a:pt x="197" y="855"/>
                    </a:cubicBezTo>
                    <a:cubicBezTo>
                      <a:pt x="201" y="860"/>
                      <a:pt x="208" y="863"/>
                      <a:pt x="216" y="865"/>
                    </a:cubicBezTo>
                    <a:cubicBezTo>
                      <a:pt x="224" y="867"/>
                      <a:pt x="233" y="868"/>
                      <a:pt x="242" y="868"/>
                    </a:cubicBezTo>
                    <a:cubicBezTo>
                      <a:pt x="253" y="869"/>
                      <a:pt x="265" y="870"/>
                      <a:pt x="276" y="871"/>
                    </a:cubicBezTo>
                    <a:cubicBezTo>
                      <a:pt x="287" y="872"/>
                      <a:pt x="296" y="873"/>
                      <a:pt x="303" y="877"/>
                    </a:cubicBezTo>
                    <a:cubicBezTo>
                      <a:pt x="314" y="883"/>
                      <a:pt x="329" y="888"/>
                      <a:pt x="342" y="888"/>
                    </a:cubicBezTo>
                    <a:cubicBezTo>
                      <a:pt x="347" y="888"/>
                      <a:pt x="351" y="887"/>
                      <a:pt x="355" y="886"/>
                    </a:cubicBezTo>
                    <a:cubicBezTo>
                      <a:pt x="361" y="885"/>
                      <a:pt x="366" y="883"/>
                      <a:pt x="370" y="883"/>
                    </a:cubicBezTo>
                    <a:cubicBezTo>
                      <a:pt x="372" y="883"/>
                      <a:pt x="373" y="883"/>
                      <a:pt x="375" y="884"/>
                    </a:cubicBezTo>
                    <a:cubicBezTo>
                      <a:pt x="378" y="886"/>
                      <a:pt x="381" y="889"/>
                      <a:pt x="385" y="896"/>
                    </a:cubicBezTo>
                    <a:cubicBezTo>
                      <a:pt x="388" y="903"/>
                      <a:pt x="392" y="912"/>
                      <a:pt x="396" y="926"/>
                    </a:cubicBezTo>
                    <a:cubicBezTo>
                      <a:pt x="404" y="954"/>
                      <a:pt x="409" y="969"/>
                      <a:pt x="413" y="980"/>
                    </a:cubicBezTo>
                    <a:cubicBezTo>
                      <a:pt x="417" y="990"/>
                      <a:pt x="420" y="995"/>
                      <a:pt x="424" y="1003"/>
                    </a:cubicBezTo>
                    <a:cubicBezTo>
                      <a:pt x="428" y="1010"/>
                      <a:pt x="430" y="1017"/>
                      <a:pt x="430" y="1023"/>
                    </a:cubicBezTo>
                    <a:cubicBezTo>
                      <a:pt x="430" y="1028"/>
                      <a:pt x="429" y="1032"/>
                      <a:pt x="426" y="1035"/>
                    </a:cubicBezTo>
                    <a:cubicBezTo>
                      <a:pt x="424" y="1039"/>
                      <a:pt x="420" y="1041"/>
                      <a:pt x="413" y="1042"/>
                    </a:cubicBezTo>
                    <a:cubicBezTo>
                      <a:pt x="403" y="1044"/>
                      <a:pt x="388" y="1051"/>
                      <a:pt x="375" y="1060"/>
                    </a:cubicBezTo>
                    <a:cubicBezTo>
                      <a:pt x="368" y="1065"/>
                      <a:pt x="362" y="1071"/>
                      <a:pt x="358" y="1077"/>
                    </a:cubicBezTo>
                    <a:cubicBezTo>
                      <a:pt x="354" y="1083"/>
                      <a:pt x="351" y="1090"/>
                      <a:pt x="351" y="1097"/>
                    </a:cubicBezTo>
                    <a:cubicBezTo>
                      <a:pt x="351" y="1100"/>
                      <a:pt x="352" y="1104"/>
                      <a:pt x="353" y="1107"/>
                    </a:cubicBezTo>
                    <a:cubicBezTo>
                      <a:pt x="355" y="1113"/>
                      <a:pt x="360" y="1118"/>
                      <a:pt x="365" y="1121"/>
                    </a:cubicBezTo>
                    <a:cubicBezTo>
                      <a:pt x="371" y="1124"/>
                      <a:pt x="377" y="1125"/>
                      <a:pt x="384" y="1125"/>
                    </a:cubicBezTo>
                    <a:cubicBezTo>
                      <a:pt x="395" y="1125"/>
                      <a:pt x="407" y="1122"/>
                      <a:pt x="418" y="1116"/>
                    </a:cubicBezTo>
                    <a:cubicBezTo>
                      <a:pt x="430" y="1110"/>
                      <a:pt x="440" y="1102"/>
                      <a:pt x="446" y="1091"/>
                    </a:cubicBezTo>
                    <a:cubicBezTo>
                      <a:pt x="453" y="1081"/>
                      <a:pt x="461" y="1072"/>
                      <a:pt x="468" y="1067"/>
                    </a:cubicBezTo>
                    <a:cubicBezTo>
                      <a:pt x="475" y="1061"/>
                      <a:pt x="482" y="1058"/>
                      <a:pt x="487" y="1058"/>
                    </a:cubicBezTo>
                    <a:cubicBezTo>
                      <a:pt x="493" y="1058"/>
                      <a:pt x="498" y="1061"/>
                      <a:pt x="502" y="1067"/>
                    </a:cubicBezTo>
                    <a:cubicBezTo>
                      <a:pt x="504" y="1069"/>
                      <a:pt x="505" y="1072"/>
                      <a:pt x="505" y="1075"/>
                    </a:cubicBezTo>
                    <a:cubicBezTo>
                      <a:pt x="505" y="1079"/>
                      <a:pt x="503" y="1084"/>
                      <a:pt x="500" y="1089"/>
                    </a:cubicBezTo>
                    <a:cubicBezTo>
                      <a:pt x="491" y="1104"/>
                      <a:pt x="470" y="1123"/>
                      <a:pt x="448" y="1140"/>
                    </a:cubicBezTo>
                    <a:cubicBezTo>
                      <a:pt x="412" y="1167"/>
                      <a:pt x="392" y="1190"/>
                      <a:pt x="364" y="1245"/>
                    </a:cubicBezTo>
                    <a:cubicBezTo>
                      <a:pt x="350" y="1273"/>
                      <a:pt x="339" y="1293"/>
                      <a:pt x="329" y="1308"/>
                    </a:cubicBezTo>
                    <a:cubicBezTo>
                      <a:pt x="318" y="1324"/>
                      <a:pt x="307" y="1335"/>
                      <a:pt x="293" y="1346"/>
                    </a:cubicBezTo>
                    <a:cubicBezTo>
                      <a:pt x="275" y="1359"/>
                      <a:pt x="259" y="1388"/>
                      <a:pt x="259" y="1418"/>
                    </a:cubicBezTo>
                    <a:cubicBezTo>
                      <a:pt x="259" y="1440"/>
                      <a:pt x="268" y="1462"/>
                      <a:pt x="293" y="1478"/>
                    </a:cubicBezTo>
                    <a:cubicBezTo>
                      <a:pt x="297" y="1481"/>
                      <a:pt x="301" y="1482"/>
                      <a:pt x="306" y="1482"/>
                    </a:cubicBezTo>
                    <a:cubicBezTo>
                      <a:pt x="313" y="1482"/>
                      <a:pt x="320" y="1478"/>
                      <a:pt x="327" y="1472"/>
                    </a:cubicBezTo>
                    <a:cubicBezTo>
                      <a:pt x="340" y="1461"/>
                      <a:pt x="352" y="1442"/>
                      <a:pt x="364" y="1420"/>
                    </a:cubicBezTo>
                    <a:cubicBezTo>
                      <a:pt x="382" y="1385"/>
                      <a:pt x="400" y="1342"/>
                      <a:pt x="418" y="1304"/>
                    </a:cubicBezTo>
                    <a:cubicBezTo>
                      <a:pt x="426" y="1284"/>
                      <a:pt x="435" y="1266"/>
                      <a:pt x="444" y="1251"/>
                    </a:cubicBezTo>
                    <a:cubicBezTo>
                      <a:pt x="453" y="1236"/>
                      <a:pt x="461" y="1224"/>
                      <a:pt x="469" y="1217"/>
                    </a:cubicBezTo>
                    <a:cubicBezTo>
                      <a:pt x="497" y="1192"/>
                      <a:pt x="511" y="1180"/>
                      <a:pt x="522" y="1169"/>
                    </a:cubicBezTo>
                    <a:cubicBezTo>
                      <a:pt x="534" y="1158"/>
                      <a:pt x="541" y="1147"/>
                      <a:pt x="554" y="1124"/>
                    </a:cubicBezTo>
                    <a:cubicBezTo>
                      <a:pt x="559" y="1115"/>
                      <a:pt x="565" y="1108"/>
                      <a:pt x="570" y="1104"/>
                    </a:cubicBezTo>
                    <a:cubicBezTo>
                      <a:pt x="576" y="1100"/>
                      <a:pt x="582" y="1099"/>
                      <a:pt x="588" y="1099"/>
                    </a:cubicBezTo>
                    <a:cubicBezTo>
                      <a:pt x="595" y="1099"/>
                      <a:pt x="603" y="1101"/>
                      <a:pt x="610" y="1106"/>
                    </a:cubicBezTo>
                    <a:cubicBezTo>
                      <a:pt x="616" y="1110"/>
                      <a:pt x="623" y="1116"/>
                      <a:pt x="627" y="1122"/>
                    </a:cubicBezTo>
                    <a:cubicBezTo>
                      <a:pt x="633" y="1128"/>
                      <a:pt x="637" y="1135"/>
                      <a:pt x="642" y="1139"/>
                    </a:cubicBezTo>
                    <a:cubicBezTo>
                      <a:pt x="644" y="1142"/>
                      <a:pt x="646" y="1144"/>
                      <a:pt x="648" y="1145"/>
                    </a:cubicBezTo>
                    <a:cubicBezTo>
                      <a:pt x="651" y="1146"/>
                      <a:pt x="653" y="1147"/>
                      <a:pt x="656" y="1147"/>
                    </a:cubicBezTo>
                    <a:cubicBezTo>
                      <a:pt x="659" y="1147"/>
                      <a:pt x="661" y="1146"/>
                      <a:pt x="664" y="1144"/>
                    </a:cubicBezTo>
                    <a:cubicBezTo>
                      <a:pt x="667" y="1142"/>
                      <a:pt x="670" y="1140"/>
                      <a:pt x="673" y="1136"/>
                    </a:cubicBezTo>
                    <a:cubicBezTo>
                      <a:pt x="679" y="1129"/>
                      <a:pt x="683" y="1124"/>
                      <a:pt x="686" y="1121"/>
                    </a:cubicBezTo>
                    <a:cubicBezTo>
                      <a:pt x="687" y="1119"/>
                      <a:pt x="689" y="1118"/>
                      <a:pt x="690" y="1118"/>
                    </a:cubicBezTo>
                    <a:cubicBezTo>
                      <a:pt x="691" y="1117"/>
                      <a:pt x="691" y="1117"/>
                      <a:pt x="692" y="1117"/>
                    </a:cubicBezTo>
                    <a:cubicBezTo>
                      <a:pt x="692" y="1117"/>
                      <a:pt x="693" y="1117"/>
                      <a:pt x="694" y="1118"/>
                    </a:cubicBezTo>
                    <a:cubicBezTo>
                      <a:pt x="695" y="1119"/>
                      <a:pt x="697" y="1120"/>
                      <a:pt x="698" y="1122"/>
                    </a:cubicBezTo>
                    <a:cubicBezTo>
                      <a:pt x="701" y="1124"/>
                      <a:pt x="703" y="1126"/>
                      <a:pt x="706" y="1128"/>
                    </a:cubicBezTo>
                    <a:cubicBezTo>
                      <a:pt x="708" y="1129"/>
                      <a:pt x="711" y="1130"/>
                      <a:pt x="714" y="1130"/>
                    </a:cubicBezTo>
                    <a:cubicBezTo>
                      <a:pt x="717" y="1130"/>
                      <a:pt x="720" y="1130"/>
                      <a:pt x="723" y="1128"/>
                    </a:cubicBezTo>
                    <a:cubicBezTo>
                      <a:pt x="726" y="1126"/>
                      <a:pt x="728" y="1123"/>
                      <a:pt x="731" y="1120"/>
                    </a:cubicBezTo>
                    <a:cubicBezTo>
                      <a:pt x="735" y="1116"/>
                      <a:pt x="738" y="1112"/>
                      <a:pt x="740" y="1110"/>
                    </a:cubicBezTo>
                    <a:cubicBezTo>
                      <a:pt x="743" y="1108"/>
                      <a:pt x="745" y="1107"/>
                      <a:pt x="746" y="1107"/>
                    </a:cubicBezTo>
                    <a:cubicBezTo>
                      <a:pt x="746" y="1107"/>
                      <a:pt x="747" y="1107"/>
                      <a:pt x="747" y="1108"/>
                    </a:cubicBezTo>
                    <a:cubicBezTo>
                      <a:pt x="748" y="1108"/>
                      <a:pt x="748" y="1109"/>
                      <a:pt x="749" y="1110"/>
                    </a:cubicBezTo>
                    <a:cubicBezTo>
                      <a:pt x="750" y="1112"/>
                      <a:pt x="750" y="1114"/>
                      <a:pt x="751" y="1117"/>
                    </a:cubicBezTo>
                    <a:cubicBezTo>
                      <a:pt x="752" y="1121"/>
                      <a:pt x="752" y="1128"/>
                      <a:pt x="752" y="1137"/>
                    </a:cubicBezTo>
                    <a:cubicBezTo>
                      <a:pt x="753" y="1150"/>
                      <a:pt x="754" y="1166"/>
                      <a:pt x="756" y="1179"/>
                    </a:cubicBezTo>
                    <a:cubicBezTo>
                      <a:pt x="757" y="1185"/>
                      <a:pt x="759" y="1191"/>
                      <a:pt x="761" y="1195"/>
                    </a:cubicBezTo>
                    <a:cubicBezTo>
                      <a:pt x="762" y="1197"/>
                      <a:pt x="764" y="1199"/>
                      <a:pt x="765" y="1200"/>
                    </a:cubicBezTo>
                    <a:cubicBezTo>
                      <a:pt x="767" y="1202"/>
                      <a:pt x="769" y="1202"/>
                      <a:pt x="771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4" y="1202"/>
                      <a:pt x="775" y="1202"/>
                      <a:pt x="776" y="1201"/>
                    </a:cubicBezTo>
                    <a:cubicBezTo>
                      <a:pt x="779" y="1199"/>
                      <a:pt x="780" y="1196"/>
                      <a:pt x="781" y="1192"/>
                    </a:cubicBezTo>
                    <a:cubicBezTo>
                      <a:pt x="784" y="1186"/>
                      <a:pt x="785" y="1177"/>
                      <a:pt x="787" y="1167"/>
                    </a:cubicBezTo>
                    <a:cubicBezTo>
                      <a:pt x="789" y="1152"/>
                      <a:pt x="791" y="1135"/>
                      <a:pt x="796" y="1121"/>
                    </a:cubicBezTo>
                    <a:cubicBezTo>
                      <a:pt x="799" y="1115"/>
                      <a:pt x="801" y="1109"/>
                      <a:pt x="805" y="1104"/>
                    </a:cubicBezTo>
                    <a:cubicBezTo>
                      <a:pt x="809" y="1100"/>
                      <a:pt x="813" y="1097"/>
                      <a:pt x="819" y="1096"/>
                    </a:cubicBezTo>
                    <a:cubicBezTo>
                      <a:pt x="824" y="1096"/>
                      <a:pt x="829" y="1095"/>
                      <a:pt x="834" y="1095"/>
                    </a:cubicBezTo>
                    <a:cubicBezTo>
                      <a:pt x="850" y="1095"/>
                      <a:pt x="864" y="1100"/>
                      <a:pt x="878" y="1114"/>
                    </a:cubicBezTo>
                    <a:cubicBezTo>
                      <a:pt x="891" y="1129"/>
                      <a:pt x="903" y="1153"/>
                      <a:pt x="914" y="1191"/>
                    </a:cubicBezTo>
                    <a:cubicBezTo>
                      <a:pt x="920" y="1213"/>
                      <a:pt x="925" y="1245"/>
                      <a:pt x="929" y="1281"/>
                    </a:cubicBezTo>
                    <a:cubicBezTo>
                      <a:pt x="936" y="1336"/>
                      <a:pt x="941" y="1402"/>
                      <a:pt x="951" y="1459"/>
                    </a:cubicBezTo>
                    <a:cubicBezTo>
                      <a:pt x="956" y="1488"/>
                      <a:pt x="962" y="1515"/>
                      <a:pt x="969" y="1538"/>
                    </a:cubicBezTo>
                    <a:cubicBezTo>
                      <a:pt x="976" y="1560"/>
                      <a:pt x="985" y="1579"/>
                      <a:pt x="996" y="1591"/>
                    </a:cubicBezTo>
                    <a:cubicBezTo>
                      <a:pt x="1022" y="1618"/>
                      <a:pt x="1055" y="1632"/>
                      <a:pt x="1080" y="1632"/>
                    </a:cubicBezTo>
                    <a:cubicBezTo>
                      <a:pt x="1089" y="1632"/>
                      <a:pt x="1097" y="1630"/>
                      <a:pt x="1103" y="1626"/>
                    </a:cubicBezTo>
                    <a:cubicBezTo>
                      <a:pt x="1109" y="1621"/>
                      <a:pt x="1112" y="1614"/>
                      <a:pt x="1112" y="1605"/>
                    </a:cubicBezTo>
                    <a:cubicBezTo>
                      <a:pt x="1112" y="1592"/>
                      <a:pt x="1105" y="1573"/>
                      <a:pt x="1087" y="1550"/>
                    </a:cubicBezTo>
                    <a:cubicBezTo>
                      <a:pt x="1052" y="1503"/>
                      <a:pt x="1036" y="1444"/>
                      <a:pt x="1026" y="1384"/>
                    </a:cubicBezTo>
                    <a:cubicBezTo>
                      <a:pt x="1015" y="1324"/>
                      <a:pt x="1010" y="1265"/>
                      <a:pt x="997" y="1217"/>
                    </a:cubicBezTo>
                    <a:cubicBezTo>
                      <a:pt x="986" y="1180"/>
                      <a:pt x="975" y="1153"/>
                      <a:pt x="966" y="1131"/>
                    </a:cubicBezTo>
                    <a:cubicBezTo>
                      <a:pt x="957" y="1109"/>
                      <a:pt x="950" y="1093"/>
                      <a:pt x="950" y="1081"/>
                    </a:cubicBezTo>
                    <a:cubicBezTo>
                      <a:pt x="950" y="1074"/>
                      <a:pt x="953" y="1068"/>
                      <a:pt x="958" y="1063"/>
                    </a:cubicBezTo>
                    <a:cubicBezTo>
                      <a:pt x="968" y="1053"/>
                      <a:pt x="974" y="1043"/>
                      <a:pt x="979" y="1036"/>
                    </a:cubicBezTo>
                    <a:cubicBezTo>
                      <a:pt x="981" y="1032"/>
                      <a:pt x="984" y="1029"/>
                      <a:pt x="986" y="1028"/>
                    </a:cubicBezTo>
                    <a:cubicBezTo>
                      <a:pt x="989" y="1026"/>
                      <a:pt x="991" y="1025"/>
                      <a:pt x="995" y="1025"/>
                    </a:cubicBezTo>
                    <a:cubicBezTo>
                      <a:pt x="999" y="1025"/>
                      <a:pt x="1004" y="1026"/>
                      <a:pt x="1010" y="1028"/>
                    </a:cubicBezTo>
                    <a:cubicBezTo>
                      <a:pt x="1027" y="1035"/>
                      <a:pt x="1036" y="1038"/>
                      <a:pt x="1043" y="1043"/>
                    </a:cubicBezTo>
                    <a:cubicBezTo>
                      <a:pt x="1050" y="1048"/>
                      <a:pt x="1055" y="1053"/>
                      <a:pt x="1063" y="1065"/>
                    </a:cubicBezTo>
                    <a:cubicBezTo>
                      <a:pt x="1069" y="1074"/>
                      <a:pt x="1073" y="1080"/>
                      <a:pt x="1078" y="1085"/>
                    </a:cubicBezTo>
                    <a:cubicBezTo>
                      <a:pt x="1080" y="1087"/>
                      <a:pt x="1082" y="1088"/>
                      <a:pt x="1084" y="1090"/>
                    </a:cubicBezTo>
                    <a:cubicBezTo>
                      <a:pt x="1087" y="1091"/>
                      <a:pt x="1089" y="1091"/>
                      <a:pt x="1091" y="1091"/>
                    </a:cubicBezTo>
                    <a:cubicBezTo>
                      <a:pt x="1095" y="1091"/>
                      <a:pt x="1099" y="1089"/>
                      <a:pt x="1102" y="1086"/>
                    </a:cubicBezTo>
                    <a:cubicBezTo>
                      <a:pt x="1105" y="1083"/>
                      <a:pt x="1106" y="1080"/>
                      <a:pt x="1106" y="1076"/>
                    </a:cubicBezTo>
                    <a:cubicBezTo>
                      <a:pt x="1106" y="1069"/>
                      <a:pt x="1102" y="1061"/>
                      <a:pt x="1096" y="1052"/>
                    </a:cubicBezTo>
                    <a:cubicBezTo>
                      <a:pt x="1090" y="1043"/>
                      <a:pt x="1081" y="1033"/>
                      <a:pt x="1072" y="1023"/>
                    </a:cubicBezTo>
                    <a:cubicBezTo>
                      <a:pt x="1063" y="1013"/>
                      <a:pt x="1054" y="1004"/>
                      <a:pt x="1046" y="996"/>
                    </a:cubicBezTo>
                    <a:cubicBezTo>
                      <a:pt x="1039" y="987"/>
                      <a:pt x="1035" y="978"/>
                      <a:pt x="1035" y="968"/>
                    </a:cubicBezTo>
                    <a:cubicBezTo>
                      <a:pt x="1035" y="964"/>
                      <a:pt x="1036" y="958"/>
                      <a:pt x="1039" y="952"/>
                    </a:cubicBezTo>
                    <a:cubicBezTo>
                      <a:pt x="1046" y="936"/>
                      <a:pt x="1050" y="918"/>
                      <a:pt x="1057" y="903"/>
                    </a:cubicBezTo>
                    <a:cubicBezTo>
                      <a:pt x="1063" y="887"/>
                      <a:pt x="1072" y="873"/>
                      <a:pt x="1087" y="866"/>
                    </a:cubicBezTo>
                    <a:cubicBezTo>
                      <a:pt x="1094" y="862"/>
                      <a:pt x="1108" y="859"/>
                      <a:pt x="1125" y="857"/>
                    </a:cubicBezTo>
                    <a:cubicBezTo>
                      <a:pt x="1143" y="854"/>
                      <a:pt x="1164" y="853"/>
                      <a:pt x="1188" y="853"/>
                    </a:cubicBezTo>
                    <a:cubicBezTo>
                      <a:pt x="1233" y="853"/>
                      <a:pt x="1287" y="858"/>
                      <a:pt x="1337" y="873"/>
                    </a:cubicBezTo>
                    <a:cubicBezTo>
                      <a:pt x="1389" y="889"/>
                      <a:pt x="1426" y="899"/>
                      <a:pt x="1453" y="908"/>
                    </a:cubicBezTo>
                    <a:cubicBezTo>
                      <a:pt x="1480" y="918"/>
                      <a:pt x="1497" y="927"/>
                      <a:pt x="1508" y="940"/>
                    </a:cubicBezTo>
                    <a:cubicBezTo>
                      <a:pt x="1516" y="949"/>
                      <a:pt x="1530" y="958"/>
                      <a:pt x="1546" y="964"/>
                    </a:cubicBezTo>
                    <a:cubicBezTo>
                      <a:pt x="1562" y="971"/>
                      <a:pt x="1581" y="976"/>
                      <a:pt x="1597" y="976"/>
                    </a:cubicBezTo>
                    <a:cubicBezTo>
                      <a:pt x="1606" y="976"/>
                      <a:pt x="1614" y="975"/>
                      <a:pt x="1621" y="971"/>
                    </a:cubicBezTo>
                    <a:cubicBezTo>
                      <a:pt x="1628" y="967"/>
                      <a:pt x="1633" y="961"/>
                      <a:pt x="1636" y="952"/>
                    </a:cubicBezTo>
                    <a:cubicBezTo>
                      <a:pt x="1637" y="947"/>
                      <a:pt x="1637" y="943"/>
                      <a:pt x="1637" y="939"/>
                    </a:cubicBezTo>
                    <a:cubicBezTo>
                      <a:pt x="1637" y="917"/>
                      <a:pt x="1624" y="894"/>
                      <a:pt x="1606" y="877"/>
                    </a:cubicBezTo>
                    <a:cubicBezTo>
                      <a:pt x="1587" y="859"/>
                      <a:pt x="1562" y="846"/>
                      <a:pt x="1538" y="843"/>
                    </a:cubicBezTo>
                    <a:cubicBezTo>
                      <a:pt x="1513" y="841"/>
                      <a:pt x="1492" y="830"/>
                      <a:pt x="1471" y="820"/>
                    </a:cubicBezTo>
                    <a:cubicBezTo>
                      <a:pt x="1450" y="810"/>
                      <a:pt x="1429" y="801"/>
                      <a:pt x="1408" y="801"/>
                    </a:cubicBezTo>
                    <a:cubicBezTo>
                      <a:pt x="1406" y="801"/>
                      <a:pt x="1404" y="801"/>
                      <a:pt x="1403" y="801"/>
                    </a:cubicBezTo>
                    <a:cubicBezTo>
                      <a:pt x="1400" y="802"/>
                      <a:pt x="1397" y="802"/>
                      <a:pt x="1395" y="802"/>
                    </a:cubicBezTo>
                    <a:cubicBezTo>
                      <a:pt x="1375" y="802"/>
                      <a:pt x="1357" y="797"/>
                      <a:pt x="1339" y="792"/>
                    </a:cubicBezTo>
                    <a:cubicBezTo>
                      <a:pt x="1320" y="787"/>
                      <a:pt x="1301" y="782"/>
                      <a:pt x="1280" y="782"/>
                    </a:cubicBezTo>
                    <a:cubicBezTo>
                      <a:pt x="1279" y="782"/>
                      <a:pt x="1278" y="782"/>
                      <a:pt x="1277" y="782"/>
                    </a:cubicBezTo>
                    <a:cubicBezTo>
                      <a:pt x="1274" y="782"/>
                      <a:pt x="1272" y="782"/>
                      <a:pt x="1269" y="782"/>
                    </a:cubicBezTo>
                    <a:cubicBezTo>
                      <a:pt x="1242" y="782"/>
                      <a:pt x="1195" y="780"/>
                      <a:pt x="1155" y="775"/>
                    </a:cubicBezTo>
                    <a:cubicBezTo>
                      <a:pt x="1136" y="772"/>
                      <a:pt x="1117" y="769"/>
                      <a:pt x="1104" y="764"/>
                    </a:cubicBezTo>
                    <a:cubicBezTo>
                      <a:pt x="1098" y="762"/>
                      <a:pt x="1092" y="759"/>
                      <a:pt x="1089" y="757"/>
                    </a:cubicBezTo>
                    <a:cubicBezTo>
                      <a:pt x="1087" y="756"/>
                      <a:pt x="1086" y="754"/>
                      <a:pt x="1085" y="753"/>
                    </a:cubicBezTo>
                    <a:cubicBezTo>
                      <a:pt x="1084" y="752"/>
                      <a:pt x="1084" y="751"/>
                      <a:pt x="1084" y="749"/>
                    </a:cubicBezTo>
                    <a:cubicBezTo>
                      <a:pt x="1084" y="748"/>
                      <a:pt x="1084" y="747"/>
                      <a:pt x="1085" y="746"/>
                    </a:cubicBezTo>
                    <a:cubicBezTo>
                      <a:pt x="1087" y="743"/>
                      <a:pt x="1091" y="741"/>
                      <a:pt x="1097" y="738"/>
                    </a:cubicBezTo>
                    <a:cubicBezTo>
                      <a:pt x="1107" y="734"/>
                      <a:pt x="1122" y="731"/>
                      <a:pt x="1139" y="727"/>
                    </a:cubicBezTo>
                    <a:cubicBezTo>
                      <a:pt x="1164" y="722"/>
                      <a:pt x="1192" y="717"/>
                      <a:pt x="1215" y="710"/>
                    </a:cubicBezTo>
                    <a:cubicBezTo>
                      <a:pt x="1226" y="707"/>
                      <a:pt x="1236" y="703"/>
                      <a:pt x="1243" y="698"/>
                    </a:cubicBezTo>
                    <a:cubicBezTo>
                      <a:pt x="1247" y="696"/>
                      <a:pt x="1250" y="694"/>
                      <a:pt x="1252" y="691"/>
                    </a:cubicBezTo>
                    <a:cubicBezTo>
                      <a:pt x="1254" y="688"/>
                      <a:pt x="1255" y="685"/>
                      <a:pt x="1255" y="682"/>
                    </a:cubicBezTo>
                    <a:cubicBezTo>
                      <a:pt x="1255" y="681"/>
                      <a:pt x="1255" y="680"/>
                      <a:pt x="1255" y="679"/>
                    </a:cubicBezTo>
                    <a:cubicBezTo>
                      <a:pt x="1254" y="676"/>
                      <a:pt x="1253" y="674"/>
                      <a:pt x="1252" y="672"/>
                    </a:cubicBezTo>
                    <a:cubicBezTo>
                      <a:pt x="1249" y="669"/>
                      <a:pt x="1246" y="667"/>
                      <a:pt x="1241" y="666"/>
                    </a:cubicBezTo>
                    <a:cubicBezTo>
                      <a:pt x="1237" y="665"/>
                      <a:pt x="1232" y="665"/>
                      <a:pt x="1227" y="665"/>
                    </a:cubicBezTo>
                    <a:cubicBezTo>
                      <a:pt x="1210" y="665"/>
                      <a:pt x="1189" y="669"/>
                      <a:pt x="1167" y="673"/>
                    </a:cubicBezTo>
                    <a:cubicBezTo>
                      <a:pt x="1145" y="677"/>
                      <a:pt x="1124" y="681"/>
                      <a:pt x="1108" y="681"/>
                    </a:cubicBezTo>
                    <a:cubicBezTo>
                      <a:pt x="1101" y="681"/>
                      <a:pt x="1095" y="680"/>
                      <a:pt x="1091" y="678"/>
                    </a:cubicBezTo>
                    <a:cubicBezTo>
                      <a:pt x="1089" y="677"/>
                      <a:pt x="1088" y="676"/>
                      <a:pt x="1087" y="675"/>
                    </a:cubicBezTo>
                    <a:cubicBezTo>
                      <a:pt x="1086" y="673"/>
                      <a:pt x="1085" y="671"/>
                      <a:pt x="1085" y="669"/>
                    </a:cubicBezTo>
                    <a:cubicBezTo>
                      <a:pt x="1085" y="668"/>
                      <a:pt x="1085" y="668"/>
                      <a:pt x="1085" y="668"/>
                    </a:cubicBezTo>
                    <a:cubicBezTo>
                      <a:pt x="1085" y="664"/>
                      <a:pt x="1087" y="659"/>
                      <a:pt x="1091" y="655"/>
                    </a:cubicBezTo>
                    <a:cubicBezTo>
                      <a:pt x="1098" y="647"/>
                      <a:pt x="1112" y="639"/>
                      <a:pt x="1128" y="631"/>
                    </a:cubicBezTo>
                    <a:cubicBezTo>
                      <a:pt x="1153" y="620"/>
                      <a:pt x="1184" y="608"/>
                      <a:pt x="1213" y="594"/>
                    </a:cubicBezTo>
                    <a:cubicBezTo>
                      <a:pt x="1241" y="580"/>
                      <a:pt x="1267" y="565"/>
                      <a:pt x="1279" y="544"/>
                    </a:cubicBezTo>
                    <a:cubicBezTo>
                      <a:pt x="1292" y="525"/>
                      <a:pt x="1301" y="511"/>
                      <a:pt x="1307" y="501"/>
                    </a:cubicBezTo>
                    <a:cubicBezTo>
                      <a:pt x="1313" y="490"/>
                      <a:pt x="1316" y="484"/>
                      <a:pt x="1316" y="478"/>
                    </a:cubicBezTo>
                    <a:cubicBezTo>
                      <a:pt x="1316" y="476"/>
                      <a:pt x="1315" y="473"/>
                      <a:pt x="1314" y="471"/>
                    </a:cubicBezTo>
                    <a:cubicBezTo>
                      <a:pt x="1312" y="469"/>
                      <a:pt x="1310" y="467"/>
                      <a:pt x="1307" y="465"/>
                    </a:cubicBezTo>
                    <a:cubicBezTo>
                      <a:pt x="1304" y="462"/>
                      <a:pt x="1300" y="461"/>
                      <a:pt x="1296" y="461"/>
                    </a:cubicBezTo>
                    <a:cubicBezTo>
                      <a:pt x="1287" y="461"/>
                      <a:pt x="1276" y="466"/>
                      <a:pt x="1266" y="474"/>
                    </a:cubicBezTo>
                    <a:cubicBezTo>
                      <a:pt x="1257" y="482"/>
                      <a:pt x="1247" y="492"/>
                      <a:pt x="1240" y="503"/>
                    </a:cubicBezTo>
                    <a:cubicBezTo>
                      <a:pt x="1224" y="529"/>
                      <a:pt x="1191" y="549"/>
                      <a:pt x="1166" y="556"/>
                    </a:cubicBezTo>
                    <a:cubicBezTo>
                      <a:pt x="1154" y="560"/>
                      <a:pt x="1137" y="567"/>
                      <a:pt x="1121" y="573"/>
                    </a:cubicBezTo>
                    <a:cubicBezTo>
                      <a:pt x="1105" y="580"/>
                      <a:pt x="1091" y="587"/>
                      <a:pt x="1084" y="592"/>
                    </a:cubicBezTo>
                    <a:cubicBezTo>
                      <a:pt x="1079" y="595"/>
                      <a:pt x="1074" y="599"/>
                      <a:pt x="1067" y="602"/>
                    </a:cubicBezTo>
                    <a:cubicBezTo>
                      <a:pt x="1061" y="606"/>
                      <a:pt x="1054" y="608"/>
                      <a:pt x="1048" y="608"/>
                    </a:cubicBezTo>
                    <a:cubicBezTo>
                      <a:pt x="1044" y="608"/>
                      <a:pt x="1040" y="607"/>
                      <a:pt x="1036" y="605"/>
                    </a:cubicBezTo>
                    <a:cubicBezTo>
                      <a:pt x="1032" y="603"/>
                      <a:pt x="1029" y="599"/>
                      <a:pt x="1026" y="592"/>
                    </a:cubicBezTo>
                    <a:cubicBezTo>
                      <a:pt x="1024" y="588"/>
                      <a:pt x="1023" y="584"/>
                      <a:pt x="1023" y="579"/>
                    </a:cubicBezTo>
                    <a:cubicBezTo>
                      <a:pt x="1022" y="563"/>
                      <a:pt x="1034" y="542"/>
                      <a:pt x="1052" y="520"/>
                    </a:cubicBezTo>
                    <a:cubicBezTo>
                      <a:pt x="1071" y="497"/>
                      <a:pt x="1097" y="472"/>
                      <a:pt x="1125" y="447"/>
                    </a:cubicBezTo>
                    <a:cubicBezTo>
                      <a:pt x="1191" y="389"/>
                      <a:pt x="1234" y="335"/>
                      <a:pt x="1268" y="295"/>
                    </a:cubicBezTo>
                    <a:cubicBezTo>
                      <a:pt x="1282" y="278"/>
                      <a:pt x="1308" y="252"/>
                      <a:pt x="1331" y="225"/>
                    </a:cubicBezTo>
                    <a:cubicBezTo>
                      <a:pt x="1342" y="211"/>
                      <a:pt x="1353" y="196"/>
                      <a:pt x="1361" y="183"/>
                    </a:cubicBezTo>
                    <a:cubicBezTo>
                      <a:pt x="1368" y="169"/>
                      <a:pt x="1373" y="156"/>
                      <a:pt x="1373" y="144"/>
                    </a:cubicBezTo>
                    <a:cubicBezTo>
                      <a:pt x="1373" y="134"/>
                      <a:pt x="1369" y="125"/>
                      <a:pt x="1360" y="118"/>
                    </a:cubicBezTo>
                    <a:cubicBezTo>
                      <a:pt x="1354" y="113"/>
                      <a:pt x="1347" y="111"/>
                      <a:pt x="1340" y="111"/>
                    </a:cubicBezTo>
                    <a:cubicBezTo>
                      <a:pt x="1327" y="111"/>
                      <a:pt x="1313" y="118"/>
                      <a:pt x="1299" y="129"/>
                    </a:cubicBezTo>
                    <a:cubicBezTo>
                      <a:pt x="1279" y="146"/>
                      <a:pt x="1257" y="171"/>
                      <a:pt x="1239" y="195"/>
                    </a:cubicBezTo>
                    <a:cubicBezTo>
                      <a:pt x="1220" y="220"/>
                      <a:pt x="1204" y="244"/>
                      <a:pt x="1194" y="257"/>
                    </a:cubicBezTo>
                    <a:cubicBezTo>
                      <a:pt x="1179" y="278"/>
                      <a:pt x="1161" y="302"/>
                      <a:pt x="1143" y="324"/>
                    </a:cubicBezTo>
                    <a:cubicBezTo>
                      <a:pt x="1125" y="346"/>
                      <a:pt x="1106" y="366"/>
                      <a:pt x="1091" y="376"/>
                    </a:cubicBezTo>
                    <a:cubicBezTo>
                      <a:pt x="1083" y="381"/>
                      <a:pt x="1072" y="391"/>
                      <a:pt x="1060" y="404"/>
                    </a:cubicBezTo>
                    <a:cubicBezTo>
                      <a:pt x="1041" y="423"/>
                      <a:pt x="1019" y="448"/>
                      <a:pt x="998" y="468"/>
                    </a:cubicBezTo>
                    <a:cubicBezTo>
                      <a:pt x="988" y="478"/>
                      <a:pt x="978" y="487"/>
                      <a:pt x="970" y="493"/>
                    </a:cubicBezTo>
                    <a:cubicBezTo>
                      <a:pt x="966" y="497"/>
                      <a:pt x="962" y="499"/>
                      <a:pt x="959" y="501"/>
                    </a:cubicBezTo>
                    <a:cubicBezTo>
                      <a:pt x="955" y="502"/>
                      <a:pt x="952" y="503"/>
                      <a:pt x="950" y="503"/>
                    </a:cubicBezTo>
                    <a:cubicBezTo>
                      <a:pt x="948" y="503"/>
                      <a:pt x="947" y="503"/>
                      <a:pt x="946" y="502"/>
                    </a:cubicBezTo>
                    <a:cubicBezTo>
                      <a:pt x="945" y="500"/>
                      <a:pt x="944" y="498"/>
                      <a:pt x="944" y="495"/>
                    </a:cubicBezTo>
                    <a:cubicBezTo>
                      <a:pt x="944" y="489"/>
                      <a:pt x="947" y="479"/>
                      <a:pt x="952" y="469"/>
                    </a:cubicBezTo>
                    <a:cubicBezTo>
                      <a:pt x="959" y="453"/>
                      <a:pt x="970" y="434"/>
                      <a:pt x="980" y="416"/>
                    </a:cubicBezTo>
                    <a:cubicBezTo>
                      <a:pt x="984" y="407"/>
                      <a:pt x="988" y="399"/>
                      <a:pt x="991" y="391"/>
                    </a:cubicBezTo>
                    <a:cubicBezTo>
                      <a:pt x="995" y="383"/>
                      <a:pt x="996" y="376"/>
                      <a:pt x="996" y="370"/>
                    </a:cubicBezTo>
                    <a:cubicBezTo>
                      <a:pt x="996" y="367"/>
                      <a:pt x="996" y="365"/>
                      <a:pt x="995" y="362"/>
                    </a:cubicBezTo>
                    <a:cubicBezTo>
                      <a:pt x="994" y="360"/>
                      <a:pt x="993" y="358"/>
                      <a:pt x="991" y="357"/>
                    </a:cubicBezTo>
                    <a:cubicBezTo>
                      <a:pt x="989" y="355"/>
                      <a:pt x="987" y="354"/>
                      <a:pt x="985" y="354"/>
                    </a:cubicBezTo>
                    <a:cubicBezTo>
                      <a:pt x="981" y="354"/>
                      <a:pt x="977" y="357"/>
                      <a:pt x="973" y="360"/>
                    </a:cubicBezTo>
                    <a:cubicBezTo>
                      <a:pt x="966" y="366"/>
                      <a:pt x="958" y="375"/>
                      <a:pt x="950" y="386"/>
                    </a:cubicBezTo>
                    <a:cubicBezTo>
                      <a:pt x="938" y="403"/>
                      <a:pt x="925" y="424"/>
                      <a:pt x="911" y="440"/>
                    </a:cubicBezTo>
                    <a:cubicBezTo>
                      <a:pt x="904" y="449"/>
                      <a:pt x="897" y="456"/>
                      <a:pt x="890" y="461"/>
                    </a:cubicBezTo>
                    <a:cubicBezTo>
                      <a:pt x="882" y="466"/>
                      <a:pt x="875" y="469"/>
                      <a:pt x="868" y="469"/>
                    </a:cubicBezTo>
                    <a:cubicBezTo>
                      <a:pt x="865" y="469"/>
                      <a:pt x="863" y="468"/>
                      <a:pt x="860" y="467"/>
                    </a:cubicBezTo>
                    <a:cubicBezTo>
                      <a:pt x="834" y="459"/>
                      <a:pt x="813" y="453"/>
                      <a:pt x="796" y="439"/>
                    </a:cubicBezTo>
                    <a:cubicBezTo>
                      <a:pt x="778" y="425"/>
                      <a:pt x="762" y="402"/>
                      <a:pt x="746" y="361"/>
                    </a:cubicBezTo>
                    <a:cubicBezTo>
                      <a:pt x="733" y="328"/>
                      <a:pt x="717" y="297"/>
                      <a:pt x="704" y="267"/>
                    </a:cubicBezTo>
                    <a:cubicBezTo>
                      <a:pt x="691" y="238"/>
                      <a:pt x="682" y="210"/>
                      <a:pt x="682" y="186"/>
                    </a:cubicBezTo>
                    <a:cubicBezTo>
                      <a:pt x="682" y="171"/>
                      <a:pt x="685" y="158"/>
                      <a:pt x="692" y="146"/>
                    </a:cubicBezTo>
                    <a:cubicBezTo>
                      <a:pt x="706" y="125"/>
                      <a:pt x="724" y="105"/>
                      <a:pt x="738" y="86"/>
                    </a:cubicBezTo>
                    <a:cubicBezTo>
                      <a:pt x="752" y="67"/>
                      <a:pt x="763" y="48"/>
                      <a:pt x="763" y="31"/>
                    </a:cubicBezTo>
                    <a:cubicBezTo>
                      <a:pt x="763" y="22"/>
                      <a:pt x="760" y="13"/>
                      <a:pt x="752" y="5"/>
                    </a:cubicBezTo>
                    <a:cubicBezTo>
                      <a:pt x="750" y="6"/>
                      <a:pt x="750" y="6"/>
                      <a:pt x="750" y="6"/>
                    </a:cubicBezTo>
                    <a:cubicBezTo>
                      <a:pt x="749" y="7"/>
                      <a:pt x="749" y="7"/>
                      <a:pt x="749" y="7"/>
                    </a:cubicBezTo>
                    <a:cubicBezTo>
                      <a:pt x="756" y="15"/>
                      <a:pt x="759" y="23"/>
                      <a:pt x="759" y="31"/>
                    </a:cubicBezTo>
                    <a:cubicBezTo>
                      <a:pt x="759" y="47"/>
                      <a:pt x="749" y="64"/>
                      <a:pt x="735" y="83"/>
                    </a:cubicBezTo>
                    <a:cubicBezTo>
                      <a:pt x="721" y="102"/>
                      <a:pt x="703" y="123"/>
                      <a:pt x="689" y="144"/>
                    </a:cubicBezTo>
                    <a:cubicBezTo>
                      <a:pt x="681" y="157"/>
                      <a:pt x="678" y="171"/>
                      <a:pt x="678" y="186"/>
                    </a:cubicBezTo>
                    <a:cubicBezTo>
                      <a:pt x="678" y="211"/>
                      <a:pt x="687" y="239"/>
                      <a:pt x="700" y="269"/>
                    </a:cubicBezTo>
                    <a:cubicBezTo>
                      <a:pt x="713" y="299"/>
                      <a:pt x="729" y="330"/>
                      <a:pt x="742" y="362"/>
                    </a:cubicBezTo>
                    <a:cubicBezTo>
                      <a:pt x="759" y="404"/>
                      <a:pt x="774" y="427"/>
                      <a:pt x="793" y="442"/>
                    </a:cubicBezTo>
                    <a:cubicBezTo>
                      <a:pt x="812" y="457"/>
                      <a:pt x="833" y="463"/>
                      <a:pt x="859" y="471"/>
                    </a:cubicBezTo>
                    <a:cubicBezTo>
                      <a:pt x="862" y="472"/>
                      <a:pt x="865" y="473"/>
                      <a:pt x="868" y="473"/>
                    </a:cubicBezTo>
                    <a:cubicBezTo>
                      <a:pt x="881" y="473"/>
                      <a:pt x="892" y="465"/>
                      <a:pt x="904" y="454"/>
                    </a:cubicBezTo>
                    <a:cubicBezTo>
                      <a:pt x="921" y="438"/>
                      <a:pt x="936" y="414"/>
                      <a:pt x="950" y="394"/>
                    </a:cubicBezTo>
                    <a:cubicBezTo>
                      <a:pt x="957" y="384"/>
                      <a:pt x="964" y="375"/>
                      <a:pt x="970" y="368"/>
                    </a:cubicBezTo>
                    <a:cubicBezTo>
                      <a:pt x="973" y="365"/>
                      <a:pt x="975" y="363"/>
                      <a:pt x="978" y="361"/>
                    </a:cubicBezTo>
                    <a:cubicBezTo>
                      <a:pt x="980" y="359"/>
                      <a:pt x="983" y="358"/>
                      <a:pt x="985" y="358"/>
                    </a:cubicBezTo>
                    <a:cubicBezTo>
                      <a:pt x="986" y="358"/>
                      <a:pt x="987" y="359"/>
                      <a:pt x="989" y="360"/>
                    </a:cubicBezTo>
                    <a:cubicBezTo>
                      <a:pt x="990" y="361"/>
                      <a:pt x="991" y="362"/>
                      <a:pt x="992" y="364"/>
                    </a:cubicBezTo>
                    <a:cubicBezTo>
                      <a:pt x="992" y="365"/>
                      <a:pt x="992" y="367"/>
                      <a:pt x="992" y="370"/>
                    </a:cubicBezTo>
                    <a:cubicBezTo>
                      <a:pt x="992" y="377"/>
                      <a:pt x="989" y="386"/>
                      <a:pt x="984" y="397"/>
                    </a:cubicBezTo>
                    <a:cubicBezTo>
                      <a:pt x="977" y="414"/>
                      <a:pt x="966" y="433"/>
                      <a:pt x="957" y="450"/>
                    </a:cubicBezTo>
                    <a:cubicBezTo>
                      <a:pt x="952" y="459"/>
                      <a:pt x="948" y="467"/>
                      <a:pt x="945" y="475"/>
                    </a:cubicBezTo>
                    <a:cubicBezTo>
                      <a:pt x="942" y="483"/>
                      <a:pt x="940" y="489"/>
                      <a:pt x="940" y="495"/>
                    </a:cubicBezTo>
                    <a:cubicBezTo>
                      <a:pt x="940" y="499"/>
                      <a:pt x="941" y="502"/>
                      <a:pt x="943" y="505"/>
                    </a:cubicBezTo>
                    <a:cubicBezTo>
                      <a:pt x="945" y="507"/>
                      <a:pt x="948" y="507"/>
                      <a:pt x="950" y="507"/>
                    </a:cubicBezTo>
                    <a:cubicBezTo>
                      <a:pt x="954" y="507"/>
                      <a:pt x="959" y="505"/>
                      <a:pt x="964" y="502"/>
                    </a:cubicBezTo>
                    <a:cubicBezTo>
                      <a:pt x="973" y="497"/>
                      <a:pt x="984" y="487"/>
                      <a:pt x="996" y="476"/>
                    </a:cubicBezTo>
                    <a:cubicBezTo>
                      <a:pt x="1014" y="459"/>
                      <a:pt x="1033" y="438"/>
                      <a:pt x="1050" y="419"/>
                    </a:cubicBezTo>
                    <a:cubicBezTo>
                      <a:pt x="1059" y="410"/>
                      <a:pt x="1067" y="401"/>
                      <a:pt x="1075" y="394"/>
                    </a:cubicBezTo>
                    <a:cubicBezTo>
                      <a:pt x="1082" y="387"/>
                      <a:pt x="1088" y="382"/>
                      <a:pt x="1093" y="379"/>
                    </a:cubicBezTo>
                    <a:cubicBezTo>
                      <a:pt x="1109" y="369"/>
                      <a:pt x="1128" y="349"/>
                      <a:pt x="1146" y="327"/>
                    </a:cubicBezTo>
                    <a:cubicBezTo>
                      <a:pt x="1164" y="305"/>
                      <a:pt x="1182" y="280"/>
                      <a:pt x="1197" y="260"/>
                    </a:cubicBezTo>
                    <a:cubicBezTo>
                      <a:pt x="1211" y="241"/>
                      <a:pt x="1234" y="205"/>
                      <a:pt x="1261" y="173"/>
                    </a:cubicBezTo>
                    <a:cubicBezTo>
                      <a:pt x="1274" y="158"/>
                      <a:pt x="1288" y="143"/>
                      <a:pt x="1302" y="132"/>
                    </a:cubicBezTo>
                    <a:cubicBezTo>
                      <a:pt x="1316" y="122"/>
                      <a:pt x="1329" y="115"/>
                      <a:pt x="1340" y="115"/>
                    </a:cubicBezTo>
                    <a:cubicBezTo>
                      <a:pt x="1347" y="115"/>
                      <a:pt x="1352" y="117"/>
                      <a:pt x="1358" y="121"/>
                    </a:cubicBezTo>
                    <a:cubicBezTo>
                      <a:pt x="1366" y="127"/>
                      <a:pt x="1369" y="135"/>
                      <a:pt x="1369" y="144"/>
                    </a:cubicBezTo>
                    <a:cubicBezTo>
                      <a:pt x="1369" y="155"/>
                      <a:pt x="1365" y="167"/>
                      <a:pt x="1357" y="181"/>
                    </a:cubicBezTo>
                    <a:cubicBezTo>
                      <a:pt x="1346" y="201"/>
                      <a:pt x="1328" y="223"/>
                      <a:pt x="1311" y="242"/>
                    </a:cubicBezTo>
                    <a:cubicBezTo>
                      <a:pt x="1293" y="262"/>
                      <a:pt x="1276" y="280"/>
                      <a:pt x="1265" y="292"/>
                    </a:cubicBezTo>
                    <a:cubicBezTo>
                      <a:pt x="1231" y="332"/>
                      <a:pt x="1188" y="386"/>
                      <a:pt x="1122" y="444"/>
                    </a:cubicBezTo>
                    <a:cubicBezTo>
                      <a:pt x="1094" y="469"/>
                      <a:pt x="1068" y="494"/>
                      <a:pt x="1049" y="517"/>
                    </a:cubicBezTo>
                    <a:cubicBezTo>
                      <a:pt x="1030" y="540"/>
                      <a:pt x="1019" y="561"/>
                      <a:pt x="1019" y="579"/>
                    </a:cubicBezTo>
                    <a:cubicBezTo>
                      <a:pt x="1019" y="584"/>
                      <a:pt x="1020" y="590"/>
                      <a:pt x="1022" y="594"/>
                    </a:cubicBezTo>
                    <a:cubicBezTo>
                      <a:pt x="1025" y="601"/>
                      <a:pt x="1029" y="605"/>
                      <a:pt x="1034" y="608"/>
                    </a:cubicBezTo>
                    <a:cubicBezTo>
                      <a:pt x="1038" y="611"/>
                      <a:pt x="1043" y="612"/>
                      <a:pt x="1048" y="612"/>
                    </a:cubicBezTo>
                    <a:cubicBezTo>
                      <a:pt x="1055" y="612"/>
                      <a:pt x="1063" y="610"/>
                      <a:pt x="1069" y="606"/>
                    </a:cubicBezTo>
                    <a:cubicBezTo>
                      <a:pt x="1076" y="602"/>
                      <a:pt x="1082" y="598"/>
                      <a:pt x="1086" y="595"/>
                    </a:cubicBezTo>
                    <a:cubicBezTo>
                      <a:pt x="1093" y="590"/>
                      <a:pt x="1107" y="583"/>
                      <a:pt x="1122" y="577"/>
                    </a:cubicBezTo>
                    <a:cubicBezTo>
                      <a:pt x="1138" y="570"/>
                      <a:pt x="1155" y="564"/>
                      <a:pt x="1167" y="560"/>
                    </a:cubicBezTo>
                    <a:cubicBezTo>
                      <a:pt x="1193" y="552"/>
                      <a:pt x="1226" y="532"/>
                      <a:pt x="1243" y="505"/>
                    </a:cubicBezTo>
                    <a:cubicBezTo>
                      <a:pt x="1250" y="495"/>
                      <a:pt x="1259" y="485"/>
                      <a:pt x="1269" y="477"/>
                    </a:cubicBezTo>
                    <a:cubicBezTo>
                      <a:pt x="1278" y="470"/>
                      <a:pt x="1288" y="465"/>
                      <a:pt x="1296" y="465"/>
                    </a:cubicBezTo>
                    <a:cubicBezTo>
                      <a:pt x="1299" y="465"/>
                      <a:pt x="1302" y="466"/>
                      <a:pt x="1305" y="468"/>
                    </a:cubicBezTo>
                    <a:cubicBezTo>
                      <a:pt x="1307" y="470"/>
                      <a:pt x="1309" y="472"/>
                      <a:pt x="1310" y="473"/>
                    </a:cubicBezTo>
                    <a:cubicBezTo>
                      <a:pt x="1312" y="475"/>
                      <a:pt x="1312" y="476"/>
                      <a:pt x="1312" y="478"/>
                    </a:cubicBezTo>
                    <a:cubicBezTo>
                      <a:pt x="1312" y="482"/>
                      <a:pt x="1310" y="489"/>
                      <a:pt x="1304" y="499"/>
                    </a:cubicBezTo>
                    <a:cubicBezTo>
                      <a:pt x="1298" y="509"/>
                      <a:pt x="1289" y="522"/>
                      <a:pt x="1276" y="542"/>
                    </a:cubicBezTo>
                    <a:cubicBezTo>
                      <a:pt x="1267" y="557"/>
                      <a:pt x="1250" y="569"/>
                      <a:pt x="1230" y="580"/>
                    </a:cubicBezTo>
                    <a:cubicBezTo>
                      <a:pt x="1201" y="597"/>
                      <a:pt x="1163" y="611"/>
                      <a:pt x="1134" y="624"/>
                    </a:cubicBezTo>
                    <a:cubicBezTo>
                      <a:pt x="1119" y="631"/>
                      <a:pt x="1106" y="638"/>
                      <a:pt x="1096" y="645"/>
                    </a:cubicBezTo>
                    <a:cubicBezTo>
                      <a:pt x="1092" y="648"/>
                      <a:pt x="1088" y="652"/>
                      <a:pt x="1085" y="656"/>
                    </a:cubicBezTo>
                    <a:cubicBezTo>
                      <a:pt x="1082" y="660"/>
                      <a:pt x="1081" y="664"/>
                      <a:pt x="1081" y="668"/>
                    </a:cubicBezTo>
                    <a:cubicBezTo>
                      <a:pt x="1081" y="669"/>
                      <a:pt x="1081" y="669"/>
                      <a:pt x="1081" y="669"/>
                    </a:cubicBezTo>
                    <a:cubicBezTo>
                      <a:pt x="1081" y="672"/>
                      <a:pt x="1082" y="675"/>
                      <a:pt x="1083" y="677"/>
                    </a:cubicBezTo>
                    <a:cubicBezTo>
                      <a:pt x="1086" y="680"/>
                      <a:pt x="1089" y="682"/>
                      <a:pt x="1093" y="683"/>
                    </a:cubicBezTo>
                    <a:cubicBezTo>
                      <a:pt x="1098" y="685"/>
                      <a:pt x="1103" y="685"/>
                      <a:pt x="1108" y="685"/>
                    </a:cubicBezTo>
                    <a:cubicBezTo>
                      <a:pt x="1125" y="685"/>
                      <a:pt x="1146" y="681"/>
                      <a:pt x="1168" y="677"/>
                    </a:cubicBezTo>
                    <a:cubicBezTo>
                      <a:pt x="1189" y="673"/>
                      <a:pt x="1211" y="669"/>
                      <a:pt x="1227" y="669"/>
                    </a:cubicBezTo>
                    <a:cubicBezTo>
                      <a:pt x="1234" y="669"/>
                      <a:pt x="1240" y="670"/>
                      <a:pt x="1244" y="671"/>
                    </a:cubicBezTo>
                    <a:cubicBezTo>
                      <a:pt x="1246" y="672"/>
                      <a:pt x="1247" y="673"/>
                      <a:pt x="1249" y="675"/>
                    </a:cubicBezTo>
                    <a:cubicBezTo>
                      <a:pt x="1250" y="676"/>
                      <a:pt x="1250" y="678"/>
                      <a:pt x="1251" y="680"/>
                    </a:cubicBezTo>
                    <a:cubicBezTo>
                      <a:pt x="1251" y="680"/>
                      <a:pt x="1251" y="681"/>
                      <a:pt x="1251" y="682"/>
                    </a:cubicBezTo>
                    <a:cubicBezTo>
                      <a:pt x="1251" y="686"/>
                      <a:pt x="1249" y="689"/>
                      <a:pt x="1244" y="693"/>
                    </a:cubicBezTo>
                    <a:cubicBezTo>
                      <a:pt x="1237" y="699"/>
                      <a:pt x="1222" y="704"/>
                      <a:pt x="1206" y="709"/>
                    </a:cubicBezTo>
                    <a:cubicBezTo>
                      <a:pt x="1181" y="715"/>
                      <a:pt x="1149" y="721"/>
                      <a:pt x="1125" y="726"/>
                    </a:cubicBezTo>
                    <a:cubicBezTo>
                      <a:pt x="1112" y="729"/>
                      <a:pt x="1101" y="732"/>
                      <a:pt x="1093" y="736"/>
                    </a:cubicBezTo>
                    <a:cubicBezTo>
                      <a:pt x="1089" y="738"/>
                      <a:pt x="1086" y="739"/>
                      <a:pt x="1084" y="742"/>
                    </a:cubicBezTo>
                    <a:cubicBezTo>
                      <a:pt x="1081" y="744"/>
                      <a:pt x="1080" y="746"/>
                      <a:pt x="1080" y="749"/>
                    </a:cubicBezTo>
                    <a:cubicBezTo>
                      <a:pt x="1080" y="751"/>
                      <a:pt x="1080" y="753"/>
                      <a:pt x="1082" y="755"/>
                    </a:cubicBezTo>
                    <a:cubicBezTo>
                      <a:pt x="1084" y="759"/>
                      <a:pt x="1088" y="761"/>
                      <a:pt x="1093" y="764"/>
                    </a:cubicBezTo>
                    <a:cubicBezTo>
                      <a:pt x="1101" y="768"/>
                      <a:pt x="1114" y="772"/>
                      <a:pt x="1129" y="774"/>
                    </a:cubicBezTo>
                    <a:cubicBezTo>
                      <a:pt x="1172" y="783"/>
                      <a:pt x="1236" y="786"/>
                      <a:pt x="1269" y="786"/>
                    </a:cubicBezTo>
                    <a:cubicBezTo>
                      <a:pt x="1272" y="786"/>
                      <a:pt x="1274" y="786"/>
                      <a:pt x="1277" y="786"/>
                    </a:cubicBezTo>
                    <a:cubicBezTo>
                      <a:pt x="1278" y="786"/>
                      <a:pt x="1279" y="786"/>
                      <a:pt x="1280" y="786"/>
                    </a:cubicBezTo>
                    <a:cubicBezTo>
                      <a:pt x="1300" y="786"/>
                      <a:pt x="1319" y="791"/>
                      <a:pt x="1338" y="796"/>
                    </a:cubicBezTo>
                    <a:cubicBezTo>
                      <a:pt x="1356" y="801"/>
                      <a:pt x="1375" y="806"/>
                      <a:pt x="1395" y="806"/>
                    </a:cubicBezTo>
                    <a:cubicBezTo>
                      <a:pt x="1397" y="806"/>
                      <a:pt x="1400" y="806"/>
                      <a:pt x="1403" y="805"/>
                    </a:cubicBezTo>
                    <a:cubicBezTo>
                      <a:pt x="1405" y="805"/>
                      <a:pt x="1406" y="805"/>
                      <a:pt x="1408" y="805"/>
                    </a:cubicBezTo>
                    <a:cubicBezTo>
                      <a:pt x="1428" y="805"/>
                      <a:pt x="1448" y="814"/>
                      <a:pt x="1469" y="824"/>
                    </a:cubicBezTo>
                    <a:cubicBezTo>
                      <a:pt x="1490" y="834"/>
                      <a:pt x="1512" y="844"/>
                      <a:pt x="1538" y="847"/>
                    </a:cubicBezTo>
                    <a:cubicBezTo>
                      <a:pt x="1561" y="850"/>
                      <a:pt x="1585" y="863"/>
                      <a:pt x="1603" y="880"/>
                    </a:cubicBezTo>
                    <a:cubicBezTo>
                      <a:pt x="1621" y="897"/>
                      <a:pt x="1633" y="918"/>
                      <a:pt x="1633" y="939"/>
                    </a:cubicBezTo>
                    <a:cubicBezTo>
                      <a:pt x="1633" y="943"/>
                      <a:pt x="1633" y="947"/>
                      <a:pt x="1632" y="951"/>
                    </a:cubicBezTo>
                    <a:cubicBezTo>
                      <a:pt x="1630" y="959"/>
                      <a:pt x="1625" y="964"/>
                      <a:pt x="1619" y="967"/>
                    </a:cubicBezTo>
                    <a:cubicBezTo>
                      <a:pt x="1613" y="971"/>
                      <a:pt x="1605" y="972"/>
                      <a:pt x="1597" y="972"/>
                    </a:cubicBezTo>
                    <a:cubicBezTo>
                      <a:pt x="1581" y="972"/>
                      <a:pt x="1564" y="968"/>
                      <a:pt x="1548" y="961"/>
                    </a:cubicBezTo>
                    <a:cubicBezTo>
                      <a:pt x="1532" y="954"/>
                      <a:pt x="1518" y="945"/>
                      <a:pt x="1511" y="937"/>
                    </a:cubicBezTo>
                    <a:cubicBezTo>
                      <a:pt x="1499" y="923"/>
                      <a:pt x="1482" y="914"/>
                      <a:pt x="1454" y="904"/>
                    </a:cubicBezTo>
                    <a:cubicBezTo>
                      <a:pt x="1427" y="895"/>
                      <a:pt x="1390" y="885"/>
                      <a:pt x="1338" y="869"/>
                    </a:cubicBezTo>
                    <a:cubicBezTo>
                      <a:pt x="1288" y="854"/>
                      <a:pt x="1234" y="849"/>
                      <a:pt x="1188" y="849"/>
                    </a:cubicBezTo>
                    <a:cubicBezTo>
                      <a:pt x="1164" y="849"/>
                      <a:pt x="1142" y="850"/>
                      <a:pt x="1125" y="853"/>
                    </a:cubicBezTo>
                    <a:cubicBezTo>
                      <a:pt x="1107" y="855"/>
                      <a:pt x="1093" y="859"/>
                      <a:pt x="1085" y="863"/>
                    </a:cubicBezTo>
                    <a:cubicBezTo>
                      <a:pt x="1069" y="870"/>
                      <a:pt x="1060" y="885"/>
                      <a:pt x="1053" y="901"/>
                    </a:cubicBezTo>
                    <a:cubicBezTo>
                      <a:pt x="1046" y="917"/>
                      <a:pt x="1042" y="935"/>
                      <a:pt x="1035" y="951"/>
                    </a:cubicBezTo>
                    <a:cubicBezTo>
                      <a:pt x="1032" y="957"/>
                      <a:pt x="1031" y="963"/>
                      <a:pt x="1031" y="968"/>
                    </a:cubicBezTo>
                    <a:cubicBezTo>
                      <a:pt x="1031" y="980"/>
                      <a:pt x="1036" y="989"/>
                      <a:pt x="1043" y="998"/>
                    </a:cubicBezTo>
                    <a:cubicBezTo>
                      <a:pt x="1051" y="1007"/>
                      <a:pt x="1060" y="1016"/>
                      <a:pt x="1069" y="1026"/>
                    </a:cubicBezTo>
                    <a:cubicBezTo>
                      <a:pt x="1078" y="1036"/>
                      <a:pt x="1087" y="1045"/>
                      <a:pt x="1093" y="1054"/>
                    </a:cubicBezTo>
                    <a:cubicBezTo>
                      <a:pt x="1099" y="1063"/>
                      <a:pt x="1102" y="1070"/>
                      <a:pt x="1102" y="1076"/>
                    </a:cubicBezTo>
                    <a:cubicBezTo>
                      <a:pt x="1102" y="1079"/>
                      <a:pt x="1101" y="1081"/>
                      <a:pt x="1099" y="1083"/>
                    </a:cubicBezTo>
                    <a:cubicBezTo>
                      <a:pt x="1096" y="1086"/>
                      <a:pt x="1093" y="1087"/>
                      <a:pt x="1091" y="1087"/>
                    </a:cubicBezTo>
                    <a:cubicBezTo>
                      <a:pt x="1089" y="1087"/>
                      <a:pt x="1088" y="1087"/>
                      <a:pt x="1086" y="1086"/>
                    </a:cubicBezTo>
                    <a:cubicBezTo>
                      <a:pt x="1081" y="1083"/>
                      <a:pt x="1075" y="1076"/>
                      <a:pt x="1066" y="1063"/>
                    </a:cubicBezTo>
                    <a:cubicBezTo>
                      <a:pt x="1058" y="1051"/>
                      <a:pt x="1053" y="1045"/>
                      <a:pt x="1045" y="1040"/>
                    </a:cubicBezTo>
                    <a:cubicBezTo>
                      <a:pt x="1038" y="1034"/>
                      <a:pt x="1028" y="1031"/>
                      <a:pt x="1012" y="1024"/>
                    </a:cubicBezTo>
                    <a:cubicBezTo>
                      <a:pt x="1005" y="1022"/>
                      <a:pt x="1000" y="1021"/>
                      <a:pt x="995" y="1021"/>
                    </a:cubicBezTo>
                    <a:cubicBezTo>
                      <a:pt x="991" y="1021"/>
                      <a:pt x="987" y="1022"/>
                      <a:pt x="984" y="1024"/>
                    </a:cubicBezTo>
                    <a:cubicBezTo>
                      <a:pt x="979" y="1028"/>
                      <a:pt x="976" y="1033"/>
                      <a:pt x="972" y="1040"/>
                    </a:cubicBezTo>
                    <a:cubicBezTo>
                      <a:pt x="968" y="1046"/>
                      <a:pt x="963" y="1053"/>
                      <a:pt x="955" y="1060"/>
                    </a:cubicBezTo>
                    <a:cubicBezTo>
                      <a:pt x="949" y="1066"/>
                      <a:pt x="946" y="1073"/>
                      <a:pt x="946" y="1081"/>
                    </a:cubicBezTo>
                    <a:cubicBezTo>
                      <a:pt x="946" y="1094"/>
                      <a:pt x="953" y="1110"/>
                      <a:pt x="962" y="1132"/>
                    </a:cubicBezTo>
                    <a:cubicBezTo>
                      <a:pt x="971" y="1154"/>
                      <a:pt x="983" y="1182"/>
                      <a:pt x="993" y="1218"/>
                    </a:cubicBezTo>
                    <a:cubicBezTo>
                      <a:pt x="1006" y="1265"/>
                      <a:pt x="1011" y="1325"/>
                      <a:pt x="1022" y="1385"/>
                    </a:cubicBezTo>
                    <a:cubicBezTo>
                      <a:pt x="1032" y="1445"/>
                      <a:pt x="1048" y="1505"/>
                      <a:pt x="1084" y="1553"/>
                    </a:cubicBezTo>
                    <a:cubicBezTo>
                      <a:pt x="1101" y="1575"/>
                      <a:pt x="1108" y="1593"/>
                      <a:pt x="1108" y="1605"/>
                    </a:cubicBezTo>
                    <a:cubicBezTo>
                      <a:pt x="1108" y="1613"/>
                      <a:pt x="1105" y="1619"/>
                      <a:pt x="1100" y="1623"/>
                    </a:cubicBezTo>
                    <a:cubicBezTo>
                      <a:pt x="1095" y="1626"/>
                      <a:pt x="1088" y="1628"/>
                      <a:pt x="1080" y="1628"/>
                    </a:cubicBezTo>
                    <a:cubicBezTo>
                      <a:pt x="1057" y="1628"/>
                      <a:pt x="1024" y="1614"/>
                      <a:pt x="999" y="1588"/>
                    </a:cubicBezTo>
                    <a:cubicBezTo>
                      <a:pt x="985" y="1573"/>
                      <a:pt x="974" y="1546"/>
                      <a:pt x="966" y="1513"/>
                    </a:cubicBezTo>
                    <a:cubicBezTo>
                      <a:pt x="953" y="1463"/>
                      <a:pt x="946" y="1399"/>
                      <a:pt x="939" y="1339"/>
                    </a:cubicBezTo>
                    <a:cubicBezTo>
                      <a:pt x="933" y="1279"/>
                      <a:pt x="927" y="1223"/>
                      <a:pt x="918" y="1190"/>
                    </a:cubicBezTo>
                    <a:cubicBezTo>
                      <a:pt x="907" y="1151"/>
                      <a:pt x="894" y="1127"/>
                      <a:pt x="880" y="1112"/>
                    </a:cubicBezTo>
                    <a:cubicBezTo>
                      <a:pt x="867" y="1096"/>
                      <a:pt x="851" y="1091"/>
                      <a:pt x="834" y="1091"/>
                    </a:cubicBezTo>
                    <a:cubicBezTo>
                      <a:pt x="829" y="1091"/>
                      <a:pt x="824" y="1092"/>
                      <a:pt x="819" y="1092"/>
                    </a:cubicBezTo>
                    <a:cubicBezTo>
                      <a:pt x="813" y="1093"/>
                      <a:pt x="809" y="1096"/>
                      <a:pt x="805" y="1099"/>
                    </a:cubicBezTo>
                    <a:cubicBezTo>
                      <a:pt x="798" y="1105"/>
                      <a:pt x="794" y="1115"/>
                      <a:pt x="791" y="1125"/>
                    </a:cubicBezTo>
                    <a:cubicBezTo>
                      <a:pt x="786" y="1141"/>
                      <a:pt x="784" y="1160"/>
                      <a:pt x="781" y="1174"/>
                    </a:cubicBezTo>
                    <a:cubicBezTo>
                      <a:pt x="780" y="1181"/>
                      <a:pt x="779" y="1188"/>
                      <a:pt x="777" y="1192"/>
                    </a:cubicBezTo>
                    <a:cubicBezTo>
                      <a:pt x="776" y="1194"/>
                      <a:pt x="775" y="1196"/>
                      <a:pt x="774" y="1197"/>
                    </a:cubicBezTo>
                    <a:cubicBezTo>
                      <a:pt x="773" y="1198"/>
                      <a:pt x="773" y="1198"/>
                      <a:pt x="772" y="1198"/>
                    </a:cubicBezTo>
                    <a:cubicBezTo>
                      <a:pt x="772" y="1198"/>
                      <a:pt x="772" y="1198"/>
                      <a:pt x="772" y="1198"/>
                    </a:cubicBezTo>
                    <a:cubicBezTo>
                      <a:pt x="771" y="1198"/>
                      <a:pt x="771" y="1198"/>
                      <a:pt x="771" y="1198"/>
                    </a:cubicBezTo>
                    <a:cubicBezTo>
                      <a:pt x="770" y="1198"/>
                      <a:pt x="768" y="1198"/>
                      <a:pt x="767" y="1196"/>
                    </a:cubicBezTo>
                    <a:cubicBezTo>
                      <a:pt x="764" y="1193"/>
                      <a:pt x="762" y="1188"/>
                      <a:pt x="761" y="1181"/>
                    </a:cubicBezTo>
                    <a:cubicBezTo>
                      <a:pt x="758" y="1171"/>
                      <a:pt x="757" y="1157"/>
                      <a:pt x="757" y="1145"/>
                    </a:cubicBezTo>
                    <a:cubicBezTo>
                      <a:pt x="756" y="1133"/>
                      <a:pt x="756" y="1122"/>
                      <a:pt x="755" y="1116"/>
                    </a:cubicBezTo>
                    <a:cubicBezTo>
                      <a:pt x="754" y="1112"/>
                      <a:pt x="753" y="1109"/>
                      <a:pt x="752" y="1107"/>
                    </a:cubicBezTo>
                    <a:cubicBezTo>
                      <a:pt x="751" y="1106"/>
                      <a:pt x="750" y="1105"/>
                      <a:pt x="749" y="1104"/>
                    </a:cubicBezTo>
                    <a:cubicBezTo>
                      <a:pt x="748" y="1104"/>
                      <a:pt x="747" y="1103"/>
                      <a:pt x="746" y="1103"/>
                    </a:cubicBezTo>
                    <a:cubicBezTo>
                      <a:pt x="743" y="1103"/>
                      <a:pt x="740" y="1105"/>
                      <a:pt x="737" y="1107"/>
                    </a:cubicBezTo>
                    <a:cubicBezTo>
                      <a:pt x="735" y="1110"/>
                      <a:pt x="732" y="1113"/>
                      <a:pt x="728" y="1117"/>
                    </a:cubicBezTo>
                    <a:cubicBezTo>
                      <a:pt x="725" y="1121"/>
                      <a:pt x="723" y="1123"/>
                      <a:pt x="721" y="1124"/>
                    </a:cubicBezTo>
                    <a:cubicBezTo>
                      <a:pt x="718" y="1126"/>
                      <a:pt x="716" y="1126"/>
                      <a:pt x="714" y="1126"/>
                    </a:cubicBezTo>
                    <a:cubicBezTo>
                      <a:pt x="712" y="1126"/>
                      <a:pt x="710" y="1126"/>
                      <a:pt x="708" y="1124"/>
                    </a:cubicBezTo>
                    <a:cubicBezTo>
                      <a:pt x="706" y="1123"/>
                      <a:pt x="703" y="1121"/>
                      <a:pt x="701" y="1119"/>
                    </a:cubicBezTo>
                    <a:cubicBezTo>
                      <a:pt x="700" y="1117"/>
                      <a:pt x="698" y="1116"/>
                      <a:pt x="697" y="1115"/>
                    </a:cubicBezTo>
                    <a:cubicBezTo>
                      <a:pt x="695" y="1114"/>
                      <a:pt x="694" y="1113"/>
                      <a:pt x="692" y="1113"/>
                    </a:cubicBezTo>
                    <a:cubicBezTo>
                      <a:pt x="690" y="1113"/>
                      <a:pt x="689" y="1114"/>
                      <a:pt x="687" y="1114"/>
                    </a:cubicBezTo>
                    <a:cubicBezTo>
                      <a:pt x="683" y="1117"/>
                      <a:pt x="679" y="1123"/>
                      <a:pt x="670" y="1133"/>
                    </a:cubicBezTo>
                    <a:cubicBezTo>
                      <a:pt x="667" y="1137"/>
                      <a:pt x="664" y="1139"/>
                      <a:pt x="662" y="1141"/>
                    </a:cubicBezTo>
                    <a:cubicBezTo>
                      <a:pt x="660" y="1143"/>
                      <a:pt x="658" y="1143"/>
                      <a:pt x="656" y="1143"/>
                    </a:cubicBezTo>
                    <a:cubicBezTo>
                      <a:pt x="654" y="1143"/>
                      <a:pt x="652" y="1143"/>
                      <a:pt x="651" y="1142"/>
                    </a:cubicBezTo>
                    <a:cubicBezTo>
                      <a:pt x="648" y="1140"/>
                      <a:pt x="645" y="1137"/>
                      <a:pt x="641" y="1133"/>
                    </a:cubicBezTo>
                    <a:cubicBezTo>
                      <a:pt x="638" y="1129"/>
                      <a:pt x="635" y="1124"/>
                      <a:pt x="630" y="1119"/>
                    </a:cubicBezTo>
                    <a:cubicBezTo>
                      <a:pt x="625" y="1113"/>
                      <a:pt x="619" y="1107"/>
                      <a:pt x="612" y="1102"/>
                    </a:cubicBezTo>
                    <a:cubicBezTo>
                      <a:pt x="605" y="1098"/>
                      <a:pt x="596" y="1095"/>
                      <a:pt x="588" y="1095"/>
                    </a:cubicBezTo>
                    <a:cubicBezTo>
                      <a:pt x="581" y="1095"/>
                      <a:pt x="575" y="1097"/>
                      <a:pt x="568" y="1101"/>
                    </a:cubicBezTo>
                    <a:cubicBezTo>
                      <a:pt x="562" y="1105"/>
                      <a:pt x="556" y="1112"/>
                      <a:pt x="550" y="1122"/>
                    </a:cubicBezTo>
                    <a:cubicBezTo>
                      <a:pt x="538" y="1145"/>
                      <a:pt x="530" y="1155"/>
                      <a:pt x="520" y="1166"/>
                    </a:cubicBezTo>
                    <a:cubicBezTo>
                      <a:pt x="509" y="1177"/>
                      <a:pt x="494" y="1189"/>
                      <a:pt x="466" y="1214"/>
                    </a:cubicBezTo>
                    <a:cubicBezTo>
                      <a:pt x="453" y="1226"/>
                      <a:pt x="440" y="1248"/>
                      <a:pt x="427" y="1275"/>
                    </a:cubicBezTo>
                    <a:cubicBezTo>
                      <a:pt x="406" y="1316"/>
                      <a:pt x="386" y="1367"/>
                      <a:pt x="365" y="1408"/>
                    </a:cubicBezTo>
                    <a:cubicBezTo>
                      <a:pt x="355" y="1428"/>
                      <a:pt x="345" y="1446"/>
                      <a:pt x="335" y="1458"/>
                    </a:cubicBezTo>
                    <a:cubicBezTo>
                      <a:pt x="330" y="1465"/>
                      <a:pt x="325" y="1470"/>
                      <a:pt x="320" y="1473"/>
                    </a:cubicBezTo>
                    <a:cubicBezTo>
                      <a:pt x="315" y="1476"/>
                      <a:pt x="310" y="1478"/>
                      <a:pt x="306" y="1478"/>
                    </a:cubicBezTo>
                    <a:cubicBezTo>
                      <a:pt x="302" y="1478"/>
                      <a:pt x="299" y="1477"/>
                      <a:pt x="295" y="1475"/>
                    </a:cubicBezTo>
                    <a:cubicBezTo>
                      <a:pt x="271" y="1459"/>
                      <a:pt x="263" y="1438"/>
                      <a:pt x="263" y="1418"/>
                    </a:cubicBezTo>
                    <a:cubicBezTo>
                      <a:pt x="263" y="1389"/>
                      <a:pt x="279" y="1361"/>
                      <a:pt x="295" y="1349"/>
                    </a:cubicBezTo>
                    <a:cubicBezTo>
                      <a:pt x="310" y="1338"/>
                      <a:pt x="321" y="1326"/>
                      <a:pt x="332" y="1310"/>
                    </a:cubicBezTo>
                    <a:cubicBezTo>
                      <a:pt x="343" y="1295"/>
                      <a:pt x="354" y="1275"/>
                      <a:pt x="368" y="1247"/>
                    </a:cubicBezTo>
                    <a:cubicBezTo>
                      <a:pt x="396" y="1192"/>
                      <a:pt x="415" y="1170"/>
                      <a:pt x="450" y="1143"/>
                    </a:cubicBezTo>
                    <a:cubicBezTo>
                      <a:pt x="465" y="1132"/>
                      <a:pt x="479" y="1120"/>
                      <a:pt x="490" y="1108"/>
                    </a:cubicBezTo>
                    <a:cubicBezTo>
                      <a:pt x="496" y="1102"/>
                      <a:pt x="501" y="1097"/>
                      <a:pt x="504" y="1091"/>
                    </a:cubicBezTo>
                    <a:cubicBezTo>
                      <a:pt x="507" y="1086"/>
                      <a:pt x="509" y="1080"/>
                      <a:pt x="509" y="1075"/>
                    </a:cubicBezTo>
                    <a:cubicBezTo>
                      <a:pt x="509" y="1071"/>
                      <a:pt x="508" y="1067"/>
                      <a:pt x="505" y="1064"/>
                    </a:cubicBezTo>
                    <a:cubicBezTo>
                      <a:pt x="501" y="1058"/>
                      <a:pt x="494" y="1054"/>
                      <a:pt x="487" y="1054"/>
                    </a:cubicBezTo>
                    <a:cubicBezTo>
                      <a:pt x="480" y="1054"/>
                      <a:pt x="473" y="1058"/>
                      <a:pt x="465" y="1064"/>
                    </a:cubicBezTo>
                    <a:cubicBezTo>
                      <a:pt x="458" y="1070"/>
                      <a:pt x="450" y="1078"/>
                      <a:pt x="443" y="1089"/>
                    </a:cubicBezTo>
                    <a:cubicBezTo>
                      <a:pt x="437" y="1099"/>
                      <a:pt x="427" y="1107"/>
                      <a:pt x="417" y="1112"/>
                    </a:cubicBezTo>
                    <a:cubicBezTo>
                      <a:pt x="406" y="1118"/>
                      <a:pt x="394" y="1121"/>
                      <a:pt x="384" y="1121"/>
                    </a:cubicBezTo>
                    <a:cubicBezTo>
                      <a:pt x="378" y="1121"/>
                      <a:pt x="372" y="1120"/>
                      <a:pt x="367" y="1117"/>
                    </a:cubicBezTo>
                    <a:cubicBezTo>
                      <a:pt x="362" y="1115"/>
                      <a:pt x="359" y="1111"/>
                      <a:pt x="357" y="1106"/>
                    </a:cubicBezTo>
                    <a:cubicBezTo>
                      <a:pt x="355" y="1103"/>
                      <a:pt x="355" y="1100"/>
                      <a:pt x="355" y="1097"/>
                    </a:cubicBezTo>
                    <a:cubicBezTo>
                      <a:pt x="355" y="1091"/>
                      <a:pt x="357" y="1085"/>
                      <a:pt x="361" y="1079"/>
                    </a:cubicBezTo>
                    <a:cubicBezTo>
                      <a:pt x="367" y="1071"/>
                      <a:pt x="377" y="1063"/>
                      <a:pt x="387" y="1057"/>
                    </a:cubicBezTo>
                    <a:cubicBezTo>
                      <a:pt x="397" y="1052"/>
                      <a:pt x="407" y="1048"/>
                      <a:pt x="414" y="1046"/>
                    </a:cubicBezTo>
                    <a:cubicBezTo>
                      <a:pt x="421" y="1045"/>
                      <a:pt x="426" y="1042"/>
                      <a:pt x="429" y="1038"/>
                    </a:cubicBezTo>
                    <a:cubicBezTo>
                      <a:pt x="432" y="1034"/>
                      <a:pt x="434" y="1029"/>
                      <a:pt x="434" y="1023"/>
                    </a:cubicBezTo>
                    <a:cubicBezTo>
                      <a:pt x="434" y="1016"/>
                      <a:pt x="431" y="1008"/>
                      <a:pt x="428" y="1001"/>
                    </a:cubicBezTo>
                    <a:cubicBezTo>
                      <a:pt x="423" y="993"/>
                      <a:pt x="420" y="988"/>
                      <a:pt x="417" y="978"/>
                    </a:cubicBezTo>
                    <a:cubicBezTo>
                      <a:pt x="413" y="968"/>
                      <a:pt x="408" y="953"/>
                      <a:pt x="400" y="925"/>
                    </a:cubicBezTo>
                    <a:cubicBezTo>
                      <a:pt x="394" y="906"/>
                      <a:pt x="389" y="895"/>
                      <a:pt x="385" y="888"/>
                    </a:cubicBezTo>
                    <a:cubicBezTo>
                      <a:pt x="382" y="885"/>
                      <a:pt x="380" y="882"/>
                      <a:pt x="377" y="881"/>
                    </a:cubicBezTo>
                    <a:cubicBezTo>
                      <a:pt x="375" y="879"/>
                      <a:pt x="372" y="879"/>
                      <a:pt x="370" y="879"/>
                    </a:cubicBezTo>
                    <a:cubicBezTo>
                      <a:pt x="365" y="879"/>
                      <a:pt x="360" y="881"/>
                      <a:pt x="354" y="882"/>
                    </a:cubicBezTo>
                    <a:cubicBezTo>
                      <a:pt x="351" y="883"/>
                      <a:pt x="347" y="884"/>
                      <a:pt x="342" y="884"/>
                    </a:cubicBezTo>
                    <a:cubicBezTo>
                      <a:pt x="329" y="884"/>
                      <a:pt x="315" y="879"/>
                      <a:pt x="305" y="874"/>
                    </a:cubicBezTo>
                    <a:cubicBezTo>
                      <a:pt x="297" y="869"/>
                      <a:pt x="287" y="868"/>
                      <a:pt x="276" y="867"/>
                    </a:cubicBezTo>
                    <a:cubicBezTo>
                      <a:pt x="265" y="866"/>
                      <a:pt x="253" y="865"/>
                      <a:pt x="242" y="864"/>
                    </a:cubicBezTo>
                    <a:cubicBezTo>
                      <a:pt x="231" y="863"/>
                      <a:pt x="219" y="862"/>
                      <a:pt x="210" y="858"/>
                    </a:cubicBezTo>
                    <a:cubicBezTo>
                      <a:pt x="206" y="857"/>
                      <a:pt x="202" y="855"/>
                      <a:pt x="200" y="852"/>
                    </a:cubicBezTo>
                    <a:cubicBezTo>
                      <a:pt x="197" y="849"/>
                      <a:pt x="196" y="846"/>
                      <a:pt x="196" y="842"/>
                    </a:cubicBezTo>
                    <a:cubicBezTo>
                      <a:pt x="196" y="836"/>
                      <a:pt x="198" y="832"/>
                      <a:pt x="201" y="829"/>
                    </a:cubicBezTo>
                    <a:cubicBezTo>
                      <a:pt x="204" y="826"/>
                      <a:pt x="209" y="824"/>
                      <a:pt x="215" y="824"/>
                    </a:cubicBezTo>
                    <a:cubicBezTo>
                      <a:pt x="220" y="824"/>
                      <a:pt x="225" y="826"/>
                      <a:pt x="231" y="828"/>
                    </a:cubicBezTo>
                    <a:cubicBezTo>
                      <a:pt x="236" y="831"/>
                      <a:pt x="243" y="832"/>
                      <a:pt x="250" y="832"/>
                    </a:cubicBezTo>
                    <a:cubicBezTo>
                      <a:pt x="261" y="833"/>
                      <a:pt x="274" y="832"/>
                      <a:pt x="286" y="833"/>
                    </a:cubicBezTo>
                    <a:cubicBezTo>
                      <a:pt x="297" y="833"/>
                      <a:pt x="308" y="835"/>
                      <a:pt x="315" y="839"/>
                    </a:cubicBezTo>
                    <a:cubicBezTo>
                      <a:pt x="322" y="843"/>
                      <a:pt x="330" y="846"/>
                      <a:pt x="338" y="846"/>
                    </a:cubicBezTo>
                    <a:cubicBezTo>
                      <a:pt x="346" y="846"/>
                      <a:pt x="353" y="844"/>
                      <a:pt x="359" y="838"/>
                    </a:cubicBezTo>
                    <a:cubicBezTo>
                      <a:pt x="365" y="833"/>
                      <a:pt x="369" y="824"/>
                      <a:pt x="371" y="813"/>
                    </a:cubicBezTo>
                    <a:cubicBezTo>
                      <a:pt x="371" y="809"/>
                      <a:pt x="371" y="806"/>
                      <a:pt x="371" y="803"/>
                    </a:cubicBezTo>
                    <a:cubicBezTo>
                      <a:pt x="371" y="796"/>
                      <a:pt x="370" y="789"/>
                      <a:pt x="367" y="783"/>
                    </a:cubicBezTo>
                    <a:cubicBezTo>
                      <a:pt x="362" y="775"/>
                      <a:pt x="353" y="768"/>
                      <a:pt x="341" y="762"/>
                    </a:cubicBezTo>
                    <a:cubicBezTo>
                      <a:pt x="328" y="756"/>
                      <a:pt x="311" y="751"/>
                      <a:pt x="290" y="746"/>
                    </a:cubicBezTo>
                    <a:cubicBezTo>
                      <a:pt x="260" y="739"/>
                      <a:pt x="229" y="722"/>
                      <a:pt x="204" y="701"/>
                    </a:cubicBezTo>
                    <a:cubicBezTo>
                      <a:pt x="179" y="681"/>
                      <a:pt x="160" y="658"/>
                      <a:pt x="155" y="640"/>
                    </a:cubicBezTo>
                    <a:cubicBezTo>
                      <a:pt x="149" y="621"/>
                      <a:pt x="145" y="611"/>
                      <a:pt x="138" y="601"/>
                    </a:cubicBezTo>
                    <a:cubicBezTo>
                      <a:pt x="131" y="592"/>
                      <a:pt x="121" y="584"/>
                      <a:pt x="103" y="571"/>
                    </a:cubicBezTo>
                    <a:cubicBezTo>
                      <a:pt x="96" y="566"/>
                      <a:pt x="87" y="555"/>
                      <a:pt x="76" y="541"/>
                    </a:cubicBezTo>
                    <a:cubicBezTo>
                      <a:pt x="60" y="519"/>
                      <a:pt x="42" y="488"/>
                      <a:pt x="28" y="458"/>
                    </a:cubicBezTo>
                    <a:cubicBezTo>
                      <a:pt x="14" y="427"/>
                      <a:pt x="4" y="396"/>
                      <a:pt x="4" y="372"/>
                    </a:cubicBezTo>
                    <a:cubicBezTo>
                      <a:pt x="4" y="362"/>
                      <a:pt x="6" y="353"/>
                      <a:pt x="10" y="346"/>
                    </a:cubicBezTo>
                    <a:cubicBezTo>
                      <a:pt x="14" y="339"/>
                      <a:pt x="20" y="335"/>
                      <a:pt x="29" y="332"/>
                    </a:cubicBezTo>
                    <a:cubicBezTo>
                      <a:pt x="29" y="332"/>
                      <a:pt x="29" y="332"/>
                      <a:pt x="29" y="332"/>
                    </a:cubicBezTo>
                    <a:cubicBezTo>
                      <a:pt x="34" y="331"/>
                      <a:pt x="38" y="331"/>
                      <a:pt x="42" y="331"/>
                    </a:cubicBezTo>
                    <a:cubicBezTo>
                      <a:pt x="50" y="331"/>
                      <a:pt x="57" y="333"/>
                      <a:pt x="63" y="337"/>
                    </a:cubicBezTo>
                    <a:cubicBezTo>
                      <a:pt x="75" y="344"/>
                      <a:pt x="84" y="358"/>
                      <a:pt x="93" y="376"/>
                    </a:cubicBezTo>
                    <a:cubicBezTo>
                      <a:pt x="106" y="402"/>
                      <a:pt x="116" y="438"/>
                      <a:pt x="128" y="477"/>
                    </a:cubicBezTo>
                    <a:cubicBezTo>
                      <a:pt x="140" y="516"/>
                      <a:pt x="153" y="558"/>
                      <a:pt x="170" y="596"/>
                    </a:cubicBezTo>
                    <a:cubicBezTo>
                      <a:pt x="186" y="630"/>
                      <a:pt x="209" y="653"/>
                      <a:pt x="233" y="666"/>
                    </a:cubicBezTo>
                    <a:cubicBezTo>
                      <a:pt x="257" y="680"/>
                      <a:pt x="283" y="685"/>
                      <a:pt x="306" y="685"/>
                    </a:cubicBezTo>
                    <a:cubicBezTo>
                      <a:pt x="324" y="685"/>
                      <a:pt x="341" y="682"/>
                      <a:pt x="354" y="678"/>
                    </a:cubicBezTo>
                    <a:cubicBezTo>
                      <a:pt x="360" y="676"/>
                      <a:pt x="366" y="674"/>
                      <a:pt x="370" y="671"/>
                    </a:cubicBezTo>
                    <a:cubicBezTo>
                      <a:pt x="375" y="669"/>
                      <a:pt x="378" y="666"/>
                      <a:pt x="381" y="664"/>
                    </a:cubicBezTo>
                    <a:cubicBezTo>
                      <a:pt x="390" y="654"/>
                      <a:pt x="398" y="648"/>
                      <a:pt x="406" y="642"/>
                    </a:cubicBezTo>
                    <a:cubicBezTo>
                      <a:pt x="414" y="636"/>
                      <a:pt x="422" y="630"/>
                      <a:pt x="430" y="619"/>
                    </a:cubicBezTo>
                    <a:cubicBezTo>
                      <a:pt x="437" y="608"/>
                      <a:pt x="441" y="601"/>
                      <a:pt x="446" y="594"/>
                    </a:cubicBezTo>
                    <a:cubicBezTo>
                      <a:pt x="451" y="587"/>
                      <a:pt x="458" y="580"/>
                      <a:pt x="473" y="569"/>
                    </a:cubicBezTo>
                    <a:cubicBezTo>
                      <a:pt x="477" y="566"/>
                      <a:pt x="480" y="561"/>
                      <a:pt x="482" y="556"/>
                    </a:cubicBezTo>
                    <a:cubicBezTo>
                      <a:pt x="483" y="551"/>
                      <a:pt x="484" y="545"/>
                      <a:pt x="484" y="538"/>
                    </a:cubicBezTo>
                    <a:cubicBezTo>
                      <a:pt x="484" y="524"/>
                      <a:pt x="481" y="508"/>
                      <a:pt x="479" y="492"/>
                    </a:cubicBezTo>
                    <a:cubicBezTo>
                      <a:pt x="476" y="475"/>
                      <a:pt x="473" y="459"/>
                      <a:pt x="473" y="446"/>
                    </a:cubicBezTo>
                    <a:cubicBezTo>
                      <a:pt x="473" y="439"/>
                      <a:pt x="474" y="433"/>
                      <a:pt x="476" y="429"/>
                    </a:cubicBezTo>
                    <a:cubicBezTo>
                      <a:pt x="478" y="425"/>
                      <a:pt x="481" y="422"/>
                      <a:pt x="485" y="421"/>
                    </a:cubicBezTo>
                    <a:cubicBezTo>
                      <a:pt x="486" y="420"/>
                      <a:pt x="488" y="420"/>
                      <a:pt x="489" y="420"/>
                    </a:cubicBezTo>
                    <a:cubicBezTo>
                      <a:pt x="492" y="420"/>
                      <a:pt x="494" y="421"/>
                      <a:pt x="497" y="423"/>
                    </a:cubicBezTo>
                    <a:cubicBezTo>
                      <a:pt x="502" y="427"/>
                      <a:pt x="506" y="435"/>
                      <a:pt x="510" y="444"/>
                    </a:cubicBezTo>
                    <a:cubicBezTo>
                      <a:pt x="516" y="457"/>
                      <a:pt x="521" y="474"/>
                      <a:pt x="528" y="487"/>
                    </a:cubicBezTo>
                    <a:cubicBezTo>
                      <a:pt x="531" y="494"/>
                      <a:pt x="535" y="500"/>
                      <a:pt x="539" y="504"/>
                    </a:cubicBezTo>
                    <a:cubicBezTo>
                      <a:pt x="543" y="508"/>
                      <a:pt x="548" y="511"/>
                      <a:pt x="554" y="511"/>
                    </a:cubicBezTo>
                    <a:cubicBezTo>
                      <a:pt x="559" y="511"/>
                      <a:pt x="563" y="509"/>
                      <a:pt x="569" y="506"/>
                    </a:cubicBezTo>
                    <a:cubicBezTo>
                      <a:pt x="593" y="491"/>
                      <a:pt x="602" y="469"/>
                      <a:pt x="602" y="446"/>
                    </a:cubicBezTo>
                    <a:cubicBezTo>
                      <a:pt x="601" y="410"/>
                      <a:pt x="580" y="370"/>
                      <a:pt x="566" y="348"/>
                    </a:cubicBezTo>
                    <a:cubicBezTo>
                      <a:pt x="555" y="330"/>
                      <a:pt x="549" y="307"/>
                      <a:pt x="549" y="285"/>
                    </a:cubicBezTo>
                    <a:cubicBezTo>
                      <a:pt x="549" y="262"/>
                      <a:pt x="556" y="241"/>
                      <a:pt x="569" y="228"/>
                    </a:cubicBezTo>
                    <a:cubicBezTo>
                      <a:pt x="576" y="222"/>
                      <a:pt x="582" y="220"/>
                      <a:pt x="586" y="220"/>
                    </a:cubicBezTo>
                    <a:cubicBezTo>
                      <a:pt x="588" y="220"/>
                      <a:pt x="590" y="221"/>
                      <a:pt x="591" y="222"/>
                    </a:cubicBezTo>
                    <a:cubicBezTo>
                      <a:pt x="594" y="223"/>
                      <a:pt x="596" y="226"/>
                      <a:pt x="597" y="230"/>
                    </a:cubicBezTo>
                    <a:cubicBezTo>
                      <a:pt x="598" y="234"/>
                      <a:pt x="599" y="238"/>
                      <a:pt x="599" y="242"/>
                    </a:cubicBezTo>
                    <a:cubicBezTo>
                      <a:pt x="599" y="246"/>
                      <a:pt x="599" y="250"/>
                      <a:pt x="598" y="253"/>
                    </a:cubicBezTo>
                    <a:cubicBezTo>
                      <a:pt x="596" y="259"/>
                      <a:pt x="595" y="266"/>
                      <a:pt x="595" y="272"/>
                    </a:cubicBezTo>
                    <a:cubicBezTo>
                      <a:pt x="595" y="284"/>
                      <a:pt x="598" y="295"/>
                      <a:pt x="604" y="305"/>
                    </a:cubicBezTo>
                    <a:cubicBezTo>
                      <a:pt x="613" y="316"/>
                      <a:pt x="621" y="335"/>
                      <a:pt x="621" y="359"/>
                    </a:cubicBezTo>
                    <a:cubicBezTo>
                      <a:pt x="621" y="363"/>
                      <a:pt x="621" y="367"/>
                      <a:pt x="620" y="372"/>
                    </a:cubicBezTo>
                    <a:cubicBezTo>
                      <a:pt x="620" y="375"/>
                      <a:pt x="619" y="380"/>
                      <a:pt x="619" y="384"/>
                    </a:cubicBezTo>
                    <a:cubicBezTo>
                      <a:pt x="619" y="400"/>
                      <a:pt x="622" y="419"/>
                      <a:pt x="628" y="434"/>
                    </a:cubicBezTo>
                    <a:cubicBezTo>
                      <a:pt x="630" y="441"/>
                      <a:pt x="634" y="448"/>
                      <a:pt x="638" y="453"/>
                    </a:cubicBezTo>
                    <a:cubicBezTo>
                      <a:pt x="643" y="458"/>
                      <a:pt x="648" y="461"/>
                      <a:pt x="655" y="461"/>
                    </a:cubicBezTo>
                    <a:cubicBezTo>
                      <a:pt x="655" y="461"/>
                      <a:pt x="655" y="461"/>
                      <a:pt x="656" y="461"/>
                    </a:cubicBezTo>
                    <a:cubicBezTo>
                      <a:pt x="662" y="460"/>
                      <a:pt x="666" y="460"/>
                      <a:pt x="670" y="458"/>
                    </a:cubicBezTo>
                    <a:cubicBezTo>
                      <a:pt x="673" y="456"/>
                      <a:pt x="676" y="454"/>
                      <a:pt x="678" y="451"/>
                    </a:cubicBezTo>
                    <a:cubicBezTo>
                      <a:pt x="680" y="446"/>
                      <a:pt x="682" y="439"/>
                      <a:pt x="683" y="430"/>
                    </a:cubicBezTo>
                    <a:cubicBezTo>
                      <a:pt x="683" y="421"/>
                      <a:pt x="684" y="408"/>
                      <a:pt x="684" y="392"/>
                    </a:cubicBezTo>
                    <a:cubicBezTo>
                      <a:pt x="684" y="383"/>
                      <a:pt x="684" y="372"/>
                      <a:pt x="684" y="360"/>
                    </a:cubicBezTo>
                    <a:cubicBezTo>
                      <a:pt x="683" y="338"/>
                      <a:pt x="681" y="324"/>
                      <a:pt x="678" y="312"/>
                    </a:cubicBezTo>
                    <a:cubicBezTo>
                      <a:pt x="673" y="294"/>
                      <a:pt x="665" y="283"/>
                      <a:pt x="657" y="263"/>
                    </a:cubicBezTo>
                    <a:cubicBezTo>
                      <a:pt x="649" y="244"/>
                      <a:pt x="641" y="216"/>
                      <a:pt x="635" y="164"/>
                    </a:cubicBezTo>
                    <a:cubicBezTo>
                      <a:pt x="634" y="156"/>
                      <a:pt x="634" y="147"/>
                      <a:pt x="634" y="140"/>
                    </a:cubicBezTo>
                    <a:cubicBezTo>
                      <a:pt x="634" y="91"/>
                      <a:pt x="652" y="57"/>
                      <a:pt x="674" y="35"/>
                    </a:cubicBezTo>
                    <a:cubicBezTo>
                      <a:pt x="685" y="24"/>
                      <a:pt x="697" y="17"/>
                      <a:pt x="708" y="12"/>
                    </a:cubicBezTo>
                    <a:cubicBezTo>
                      <a:pt x="719" y="6"/>
                      <a:pt x="730" y="4"/>
                      <a:pt x="737" y="4"/>
                    </a:cubicBezTo>
                    <a:cubicBezTo>
                      <a:pt x="743" y="4"/>
                      <a:pt x="747" y="6"/>
                      <a:pt x="749" y="7"/>
                    </a:cubicBezTo>
                    <a:lnTo>
                      <a:pt x="750" y="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Freeform 6"/>
              <p:cNvSpPr>
                <a:spLocks/>
              </p:cNvSpPr>
              <p:nvPr/>
            </p:nvSpPr>
            <p:spPr bwMode="auto">
              <a:xfrm>
                <a:off x="3442" y="2095"/>
                <a:ext cx="506" cy="500"/>
              </a:xfrm>
              <a:custGeom>
                <a:avLst/>
                <a:gdLst>
                  <a:gd name="T0" fmla="*/ 617 w 355"/>
                  <a:gd name="T1" fmla="*/ 91 h 351"/>
                  <a:gd name="T2" fmla="*/ 577 w 355"/>
                  <a:gd name="T3" fmla="*/ 506 h 351"/>
                  <a:gd name="T4" fmla="*/ 87 w 355"/>
                  <a:gd name="T5" fmla="*/ 623 h 351"/>
                  <a:gd name="T6" fmla="*/ 177 w 355"/>
                  <a:gd name="T7" fmla="*/ 175 h 351"/>
                  <a:gd name="T8" fmla="*/ 617 w 355"/>
                  <a:gd name="T9" fmla="*/ 91 h 3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5" h="351">
                    <a:moveTo>
                      <a:pt x="304" y="45"/>
                    </a:moveTo>
                    <a:cubicBezTo>
                      <a:pt x="348" y="89"/>
                      <a:pt x="355" y="180"/>
                      <a:pt x="284" y="249"/>
                    </a:cubicBezTo>
                    <a:cubicBezTo>
                      <a:pt x="213" y="318"/>
                      <a:pt x="87" y="351"/>
                      <a:pt x="43" y="307"/>
                    </a:cubicBezTo>
                    <a:cubicBezTo>
                      <a:pt x="0" y="262"/>
                      <a:pt x="16" y="155"/>
                      <a:pt x="87" y="86"/>
                    </a:cubicBezTo>
                    <a:cubicBezTo>
                      <a:pt x="158" y="17"/>
                      <a:pt x="261" y="0"/>
                      <a:pt x="304" y="45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9" name="Freeform 7"/>
              <p:cNvSpPr>
                <a:spLocks/>
              </p:cNvSpPr>
              <p:nvPr/>
            </p:nvSpPr>
            <p:spPr bwMode="auto">
              <a:xfrm>
                <a:off x="3328" y="2069"/>
                <a:ext cx="513" cy="459"/>
              </a:xfrm>
              <a:custGeom>
                <a:avLst/>
                <a:gdLst>
                  <a:gd name="T0" fmla="*/ 660 w 360"/>
                  <a:gd name="T1" fmla="*/ 94 h 322"/>
                  <a:gd name="T2" fmla="*/ 559 w 360"/>
                  <a:gd name="T3" fmla="*/ 488 h 322"/>
                  <a:gd name="T4" fmla="*/ 71 w 360"/>
                  <a:gd name="T5" fmla="*/ 563 h 322"/>
                  <a:gd name="T6" fmla="*/ 224 w 360"/>
                  <a:gd name="T7" fmla="*/ 140 h 322"/>
                  <a:gd name="T8" fmla="*/ 660 w 360"/>
                  <a:gd name="T9" fmla="*/ 94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0" h="322">
                    <a:moveTo>
                      <a:pt x="325" y="46"/>
                    </a:moveTo>
                    <a:cubicBezTo>
                      <a:pt x="360" y="92"/>
                      <a:pt x="353" y="179"/>
                      <a:pt x="275" y="240"/>
                    </a:cubicBezTo>
                    <a:cubicBezTo>
                      <a:pt x="197" y="300"/>
                      <a:pt x="71" y="322"/>
                      <a:pt x="35" y="277"/>
                    </a:cubicBezTo>
                    <a:cubicBezTo>
                      <a:pt x="0" y="231"/>
                      <a:pt x="31" y="130"/>
                      <a:pt x="110" y="69"/>
                    </a:cubicBezTo>
                    <a:cubicBezTo>
                      <a:pt x="188" y="9"/>
                      <a:pt x="289" y="0"/>
                      <a:pt x="325" y="46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0" name="Freeform 8"/>
              <p:cNvSpPr>
                <a:spLocks/>
              </p:cNvSpPr>
              <p:nvPr/>
            </p:nvSpPr>
            <p:spPr bwMode="auto">
              <a:xfrm>
                <a:off x="3337" y="2213"/>
                <a:ext cx="482" cy="317"/>
              </a:xfrm>
              <a:custGeom>
                <a:avLst/>
                <a:gdLst>
                  <a:gd name="T0" fmla="*/ 165 w 338"/>
                  <a:gd name="T1" fmla="*/ 173 h 222"/>
                  <a:gd name="T2" fmla="*/ 147 w 338"/>
                  <a:gd name="T3" fmla="*/ 0 h 222"/>
                  <a:gd name="T4" fmla="*/ 61 w 338"/>
                  <a:gd name="T5" fmla="*/ 361 h 222"/>
                  <a:gd name="T6" fmla="*/ 549 w 338"/>
                  <a:gd name="T7" fmla="*/ 286 h 222"/>
                  <a:gd name="T8" fmla="*/ 687 w 338"/>
                  <a:gd name="T9" fmla="*/ 70 h 222"/>
                  <a:gd name="T10" fmla="*/ 165 w 338"/>
                  <a:gd name="T11" fmla="*/ 173 h 2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8" h="222">
                    <a:moveTo>
                      <a:pt x="81" y="85"/>
                    </a:moveTo>
                    <a:cubicBezTo>
                      <a:pt x="68" y="71"/>
                      <a:pt x="63" y="34"/>
                      <a:pt x="72" y="0"/>
                    </a:cubicBezTo>
                    <a:cubicBezTo>
                      <a:pt x="18" y="60"/>
                      <a:pt x="0" y="138"/>
                      <a:pt x="30" y="177"/>
                    </a:cubicBezTo>
                    <a:cubicBezTo>
                      <a:pt x="65" y="222"/>
                      <a:pt x="192" y="200"/>
                      <a:pt x="270" y="140"/>
                    </a:cubicBezTo>
                    <a:cubicBezTo>
                      <a:pt x="311" y="108"/>
                      <a:pt x="332" y="70"/>
                      <a:pt x="338" y="34"/>
                    </a:cubicBezTo>
                    <a:cubicBezTo>
                      <a:pt x="322" y="112"/>
                      <a:pt x="158" y="170"/>
                      <a:pt x="81" y="8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1" name="Freeform 9"/>
              <p:cNvSpPr>
                <a:spLocks/>
              </p:cNvSpPr>
              <p:nvPr/>
            </p:nvSpPr>
            <p:spPr bwMode="auto">
              <a:xfrm>
                <a:off x="3355" y="2090"/>
                <a:ext cx="468" cy="411"/>
              </a:xfrm>
              <a:custGeom>
                <a:avLst/>
                <a:gdLst>
                  <a:gd name="T0" fmla="*/ 624 w 328"/>
                  <a:gd name="T1" fmla="*/ 63 h 288"/>
                  <a:gd name="T2" fmla="*/ 619 w 328"/>
                  <a:gd name="T3" fmla="*/ 66 h 288"/>
                  <a:gd name="T4" fmla="*/ 659 w 328"/>
                  <a:gd name="T5" fmla="*/ 196 h 288"/>
                  <a:gd name="T6" fmla="*/ 519 w 328"/>
                  <a:gd name="T7" fmla="*/ 454 h 288"/>
                  <a:gd name="T8" fmla="*/ 173 w 328"/>
                  <a:gd name="T9" fmla="*/ 578 h 288"/>
                  <a:gd name="T10" fmla="*/ 37 w 328"/>
                  <a:gd name="T11" fmla="*/ 529 h 288"/>
                  <a:gd name="T12" fmla="*/ 9 w 328"/>
                  <a:gd name="T13" fmla="*/ 434 h 288"/>
                  <a:gd name="T14" fmla="*/ 187 w 328"/>
                  <a:gd name="T15" fmla="*/ 114 h 288"/>
                  <a:gd name="T16" fmla="*/ 471 w 328"/>
                  <a:gd name="T17" fmla="*/ 9 h 288"/>
                  <a:gd name="T18" fmla="*/ 619 w 328"/>
                  <a:gd name="T19" fmla="*/ 66 h 288"/>
                  <a:gd name="T20" fmla="*/ 624 w 328"/>
                  <a:gd name="T21" fmla="*/ 63 h 288"/>
                  <a:gd name="T22" fmla="*/ 625 w 328"/>
                  <a:gd name="T23" fmla="*/ 61 h 288"/>
                  <a:gd name="T24" fmla="*/ 471 w 328"/>
                  <a:gd name="T25" fmla="*/ 0 h 288"/>
                  <a:gd name="T26" fmla="*/ 181 w 328"/>
                  <a:gd name="T27" fmla="*/ 108 h 288"/>
                  <a:gd name="T28" fmla="*/ 0 w 328"/>
                  <a:gd name="T29" fmla="*/ 434 h 288"/>
                  <a:gd name="T30" fmla="*/ 30 w 328"/>
                  <a:gd name="T31" fmla="*/ 535 h 288"/>
                  <a:gd name="T32" fmla="*/ 173 w 328"/>
                  <a:gd name="T33" fmla="*/ 587 h 288"/>
                  <a:gd name="T34" fmla="*/ 525 w 328"/>
                  <a:gd name="T35" fmla="*/ 461 h 288"/>
                  <a:gd name="T36" fmla="*/ 668 w 328"/>
                  <a:gd name="T37" fmla="*/ 196 h 288"/>
                  <a:gd name="T38" fmla="*/ 625 w 328"/>
                  <a:gd name="T39" fmla="*/ 61 h 288"/>
                  <a:gd name="T40" fmla="*/ 624 w 328"/>
                  <a:gd name="T41" fmla="*/ 63 h 2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28" h="288">
                    <a:moveTo>
                      <a:pt x="306" y="31"/>
                    </a:moveTo>
                    <a:cubicBezTo>
                      <a:pt x="304" y="32"/>
                      <a:pt x="304" y="32"/>
                      <a:pt x="304" y="32"/>
                    </a:cubicBezTo>
                    <a:cubicBezTo>
                      <a:pt x="317" y="49"/>
                      <a:pt x="324" y="71"/>
                      <a:pt x="324" y="96"/>
                    </a:cubicBezTo>
                    <a:cubicBezTo>
                      <a:pt x="324" y="137"/>
                      <a:pt x="304" y="185"/>
                      <a:pt x="255" y="223"/>
                    </a:cubicBezTo>
                    <a:cubicBezTo>
                      <a:pt x="206" y="261"/>
                      <a:pt x="137" y="284"/>
                      <a:pt x="85" y="284"/>
                    </a:cubicBezTo>
                    <a:cubicBezTo>
                      <a:pt x="55" y="284"/>
                      <a:pt x="30" y="276"/>
                      <a:pt x="18" y="260"/>
                    </a:cubicBezTo>
                    <a:cubicBezTo>
                      <a:pt x="8" y="248"/>
                      <a:pt x="4" y="232"/>
                      <a:pt x="4" y="213"/>
                    </a:cubicBezTo>
                    <a:cubicBezTo>
                      <a:pt x="4" y="164"/>
                      <a:pt x="36" y="100"/>
                      <a:pt x="92" y="56"/>
                    </a:cubicBezTo>
                    <a:cubicBezTo>
                      <a:pt x="136" y="21"/>
                      <a:pt x="189" y="4"/>
                      <a:pt x="231" y="4"/>
                    </a:cubicBezTo>
                    <a:cubicBezTo>
                      <a:pt x="263" y="4"/>
                      <a:pt x="290" y="14"/>
                      <a:pt x="304" y="32"/>
                    </a:cubicBezTo>
                    <a:cubicBezTo>
                      <a:pt x="306" y="31"/>
                      <a:pt x="306" y="31"/>
                      <a:pt x="306" y="31"/>
                    </a:cubicBezTo>
                    <a:cubicBezTo>
                      <a:pt x="307" y="30"/>
                      <a:pt x="307" y="30"/>
                      <a:pt x="307" y="30"/>
                    </a:cubicBezTo>
                    <a:cubicBezTo>
                      <a:pt x="292" y="10"/>
                      <a:pt x="264" y="0"/>
                      <a:pt x="231" y="0"/>
                    </a:cubicBezTo>
                    <a:cubicBezTo>
                      <a:pt x="187" y="0"/>
                      <a:pt x="134" y="18"/>
                      <a:pt x="89" y="53"/>
                    </a:cubicBezTo>
                    <a:cubicBezTo>
                      <a:pt x="32" y="97"/>
                      <a:pt x="0" y="163"/>
                      <a:pt x="0" y="213"/>
                    </a:cubicBezTo>
                    <a:cubicBezTo>
                      <a:pt x="0" y="233"/>
                      <a:pt x="4" y="250"/>
                      <a:pt x="15" y="263"/>
                    </a:cubicBezTo>
                    <a:cubicBezTo>
                      <a:pt x="28" y="280"/>
                      <a:pt x="54" y="288"/>
                      <a:pt x="85" y="288"/>
                    </a:cubicBezTo>
                    <a:cubicBezTo>
                      <a:pt x="138" y="288"/>
                      <a:pt x="208" y="265"/>
                      <a:pt x="258" y="226"/>
                    </a:cubicBezTo>
                    <a:cubicBezTo>
                      <a:pt x="307" y="188"/>
                      <a:pt x="328" y="139"/>
                      <a:pt x="328" y="96"/>
                    </a:cubicBezTo>
                    <a:cubicBezTo>
                      <a:pt x="328" y="70"/>
                      <a:pt x="321" y="47"/>
                      <a:pt x="307" y="30"/>
                    </a:cubicBezTo>
                    <a:cubicBezTo>
                      <a:pt x="306" y="31"/>
                      <a:pt x="306" y="31"/>
                      <a:pt x="306" y="3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2" name="Freeform 10"/>
              <p:cNvSpPr>
                <a:spLocks/>
              </p:cNvSpPr>
              <p:nvPr/>
            </p:nvSpPr>
            <p:spPr bwMode="auto">
              <a:xfrm>
                <a:off x="3566" y="2126"/>
                <a:ext cx="157" cy="131"/>
              </a:xfrm>
              <a:custGeom>
                <a:avLst/>
                <a:gdLst>
                  <a:gd name="T0" fmla="*/ 187 w 110"/>
                  <a:gd name="T1" fmla="*/ 9 h 92"/>
                  <a:gd name="T2" fmla="*/ 143 w 110"/>
                  <a:gd name="T3" fmla="*/ 1 h 92"/>
                  <a:gd name="T4" fmla="*/ 70 w 110"/>
                  <a:gd name="T5" fmla="*/ 10 h 92"/>
                  <a:gd name="T6" fmla="*/ 1 w 110"/>
                  <a:gd name="T7" fmla="*/ 107 h 92"/>
                  <a:gd name="T8" fmla="*/ 140 w 110"/>
                  <a:gd name="T9" fmla="*/ 177 h 92"/>
                  <a:gd name="T10" fmla="*/ 220 w 110"/>
                  <a:gd name="T11" fmla="*/ 97 h 92"/>
                  <a:gd name="T12" fmla="*/ 196 w 110"/>
                  <a:gd name="T13" fmla="*/ 23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92">
                    <a:moveTo>
                      <a:pt x="92" y="4"/>
                    </a:moveTo>
                    <a:cubicBezTo>
                      <a:pt x="85" y="5"/>
                      <a:pt x="77" y="1"/>
                      <a:pt x="70" y="1"/>
                    </a:cubicBezTo>
                    <a:cubicBezTo>
                      <a:pt x="58" y="0"/>
                      <a:pt x="45" y="1"/>
                      <a:pt x="34" y="5"/>
                    </a:cubicBezTo>
                    <a:cubicBezTo>
                      <a:pt x="15" y="12"/>
                      <a:pt x="2" y="33"/>
                      <a:pt x="1" y="53"/>
                    </a:cubicBezTo>
                    <a:cubicBezTo>
                      <a:pt x="0" y="85"/>
                      <a:pt x="45" y="92"/>
                      <a:pt x="69" y="87"/>
                    </a:cubicBezTo>
                    <a:cubicBezTo>
                      <a:pt x="90" y="82"/>
                      <a:pt x="104" y="69"/>
                      <a:pt x="108" y="48"/>
                    </a:cubicBezTo>
                    <a:cubicBezTo>
                      <a:pt x="110" y="40"/>
                      <a:pt x="108" y="8"/>
                      <a:pt x="96" y="11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3" name="Oval 11"/>
              <p:cNvSpPr>
                <a:spLocks noChangeArrowheads="1"/>
              </p:cNvSpPr>
              <p:nvPr/>
            </p:nvSpPr>
            <p:spPr bwMode="auto">
              <a:xfrm>
                <a:off x="3697" y="2162"/>
                <a:ext cx="42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4" name="Oval 12"/>
              <p:cNvSpPr>
                <a:spLocks noChangeArrowheads="1"/>
              </p:cNvSpPr>
              <p:nvPr/>
            </p:nvSpPr>
            <p:spPr bwMode="auto">
              <a:xfrm>
                <a:off x="3730" y="2240"/>
                <a:ext cx="26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5" name="Freeform 13"/>
              <p:cNvSpPr>
                <a:spLocks/>
              </p:cNvSpPr>
              <p:nvPr/>
            </p:nvSpPr>
            <p:spPr bwMode="auto">
              <a:xfrm>
                <a:off x="3666" y="1420"/>
                <a:ext cx="822" cy="1609"/>
              </a:xfrm>
              <a:custGeom>
                <a:avLst/>
                <a:gdLst>
                  <a:gd name="T0" fmla="*/ 238 w 576"/>
                  <a:gd name="T1" fmla="*/ 598 h 1128"/>
                  <a:gd name="T2" fmla="*/ 321 w 576"/>
                  <a:gd name="T3" fmla="*/ 598 h 1128"/>
                  <a:gd name="T4" fmla="*/ 464 w 576"/>
                  <a:gd name="T5" fmla="*/ 616 h 1128"/>
                  <a:gd name="T6" fmla="*/ 688 w 576"/>
                  <a:gd name="T7" fmla="*/ 419 h 1128"/>
                  <a:gd name="T8" fmla="*/ 891 w 576"/>
                  <a:gd name="T9" fmla="*/ 257 h 1128"/>
                  <a:gd name="T10" fmla="*/ 1036 w 576"/>
                  <a:gd name="T11" fmla="*/ 110 h 1128"/>
                  <a:gd name="T12" fmla="*/ 1115 w 576"/>
                  <a:gd name="T13" fmla="*/ 0 h 1128"/>
                  <a:gd name="T14" fmla="*/ 581 w 576"/>
                  <a:gd name="T15" fmla="*/ 596 h 1128"/>
                  <a:gd name="T16" fmla="*/ 509 w 576"/>
                  <a:gd name="T17" fmla="*/ 879 h 1128"/>
                  <a:gd name="T18" fmla="*/ 748 w 576"/>
                  <a:gd name="T19" fmla="*/ 830 h 1128"/>
                  <a:gd name="T20" fmla="*/ 581 w 576"/>
                  <a:gd name="T21" fmla="*/ 996 h 1128"/>
                  <a:gd name="T22" fmla="*/ 752 w 576"/>
                  <a:gd name="T23" fmla="*/ 1017 h 1128"/>
                  <a:gd name="T24" fmla="*/ 592 w 576"/>
                  <a:gd name="T25" fmla="*/ 1101 h 1128"/>
                  <a:gd name="T26" fmla="*/ 587 w 576"/>
                  <a:gd name="T27" fmla="*/ 1184 h 1128"/>
                  <a:gd name="T28" fmla="*/ 681 w 576"/>
                  <a:gd name="T29" fmla="*/ 1230 h 1128"/>
                  <a:gd name="T30" fmla="*/ 869 w 576"/>
                  <a:gd name="T31" fmla="*/ 1268 h 1128"/>
                  <a:gd name="T32" fmla="*/ 1092 w 576"/>
                  <a:gd name="T33" fmla="*/ 1299 h 1128"/>
                  <a:gd name="T34" fmla="*/ 855 w 576"/>
                  <a:gd name="T35" fmla="*/ 1279 h 1128"/>
                  <a:gd name="T36" fmla="*/ 605 w 576"/>
                  <a:gd name="T37" fmla="*/ 1282 h 1128"/>
                  <a:gd name="T38" fmla="*/ 509 w 576"/>
                  <a:gd name="T39" fmla="*/ 1446 h 1128"/>
                  <a:gd name="T40" fmla="*/ 477 w 576"/>
                  <a:gd name="T41" fmla="*/ 1536 h 1128"/>
                  <a:gd name="T42" fmla="*/ 507 w 576"/>
                  <a:gd name="T43" fmla="*/ 1613 h 1128"/>
                  <a:gd name="T44" fmla="*/ 414 w 576"/>
                  <a:gd name="T45" fmla="*/ 1613 h 1128"/>
                  <a:gd name="T46" fmla="*/ 361 w 576"/>
                  <a:gd name="T47" fmla="*/ 1693 h 1128"/>
                  <a:gd name="T48" fmla="*/ 310 w 576"/>
                  <a:gd name="T49" fmla="*/ 1760 h 1128"/>
                  <a:gd name="T50" fmla="*/ 330 w 576"/>
                  <a:gd name="T51" fmla="*/ 1853 h 1128"/>
                  <a:gd name="T52" fmla="*/ 438 w 576"/>
                  <a:gd name="T53" fmla="*/ 2295 h 1128"/>
                  <a:gd name="T54" fmla="*/ 350 w 576"/>
                  <a:gd name="T55" fmla="*/ 2037 h 1128"/>
                  <a:gd name="T56" fmla="*/ 280 w 576"/>
                  <a:gd name="T57" fmla="*/ 1822 h 1128"/>
                  <a:gd name="T58" fmla="*/ 144 w 576"/>
                  <a:gd name="T59" fmla="*/ 1762 h 1128"/>
                  <a:gd name="T60" fmla="*/ 258 w 576"/>
                  <a:gd name="T61" fmla="*/ 1608 h 1128"/>
                  <a:gd name="T62" fmla="*/ 430 w 576"/>
                  <a:gd name="T63" fmla="*/ 1351 h 1128"/>
                  <a:gd name="T64" fmla="*/ 509 w 576"/>
                  <a:gd name="T65" fmla="*/ 1184 h 1128"/>
                  <a:gd name="T66" fmla="*/ 478 w 576"/>
                  <a:gd name="T67" fmla="*/ 1054 h 1128"/>
                  <a:gd name="T68" fmla="*/ 432 w 576"/>
                  <a:gd name="T69" fmla="*/ 849 h 1128"/>
                  <a:gd name="T70" fmla="*/ 258 w 576"/>
                  <a:gd name="T71" fmla="*/ 676 h 11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76" h="1128">
                    <a:moveTo>
                      <a:pt x="117" y="294"/>
                    </a:moveTo>
                    <a:cubicBezTo>
                      <a:pt x="126" y="321"/>
                      <a:pt x="140" y="294"/>
                      <a:pt x="158" y="294"/>
                    </a:cubicBezTo>
                    <a:cubicBezTo>
                      <a:pt x="154" y="357"/>
                      <a:pt x="197" y="330"/>
                      <a:pt x="228" y="303"/>
                    </a:cubicBezTo>
                    <a:cubicBezTo>
                      <a:pt x="266" y="270"/>
                      <a:pt x="292" y="229"/>
                      <a:pt x="338" y="206"/>
                    </a:cubicBezTo>
                    <a:cubicBezTo>
                      <a:pt x="379" y="186"/>
                      <a:pt x="403" y="158"/>
                      <a:pt x="437" y="126"/>
                    </a:cubicBezTo>
                    <a:cubicBezTo>
                      <a:pt x="461" y="103"/>
                      <a:pt x="490" y="82"/>
                      <a:pt x="509" y="54"/>
                    </a:cubicBezTo>
                    <a:cubicBezTo>
                      <a:pt x="521" y="37"/>
                      <a:pt x="526" y="9"/>
                      <a:pt x="547" y="0"/>
                    </a:cubicBezTo>
                    <a:cubicBezTo>
                      <a:pt x="576" y="34"/>
                      <a:pt x="310" y="259"/>
                      <a:pt x="285" y="293"/>
                    </a:cubicBezTo>
                    <a:cubicBezTo>
                      <a:pt x="261" y="324"/>
                      <a:pt x="203" y="402"/>
                      <a:pt x="250" y="432"/>
                    </a:cubicBezTo>
                    <a:cubicBezTo>
                      <a:pt x="288" y="457"/>
                      <a:pt x="328" y="402"/>
                      <a:pt x="367" y="408"/>
                    </a:cubicBezTo>
                    <a:cubicBezTo>
                      <a:pt x="341" y="432"/>
                      <a:pt x="279" y="445"/>
                      <a:pt x="285" y="489"/>
                    </a:cubicBezTo>
                    <a:cubicBezTo>
                      <a:pt x="314" y="485"/>
                      <a:pt x="338" y="510"/>
                      <a:pt x="369" y="500"/>
                    </a:cubicBezTo>
                    <a:cubicBezTo>
                      <a:pt x="368" y="526"/>
                      <a:pt x="308" y="520"/>
                      <a:pt x="291" y="541"/>
                    </a:cubicBezTo>
                    <a:cubicBezTo>
                      <a:pt x="279" y="555"/>
                      <a:pt x="280" y="566"/>
                      <a:pt x="288" y="582"/>
                    </a:cubicBezTo>
                    <a:cubicBezTo>
                      <a:pt x="299" y="605"/>
                      <a:pt x="314" y="599"/>
                      <a:pt x="334" y="604"/>
                    </a:cubicBezTo>
                    <a:cubicBezTo>
                      <a:pt x="365" y="611"/>
                      <a:pt x="396" y="617"/>
                      <a:pt x="427" y="623"/>
                    </a:cubicBezTo>
                    <a:cubicBezTo>
                      <a:pt x="458" y="630"/>
                      <a:pt x="513" y="612"/>
                      <a:pt x="536" y="639"/>
                    </a:cubicBezTo>
                    <a:cubicBezTo>
                      <a:pt x="506" y="657"/>
                      <a:pt x="454" y="631"/>
                      <a:pt x="420" y="629"/>
                    </a:cubicBezTo>
                    <a:cubicBezTo>
                      <a:pt x="384" y="627"/>
                      <a:pt x="332" y="620"/>
                      <a:pt x="297" y="630"/>
                    </a:cubicBezTo>
                    <a:cubicBezTo>
                      <a:pt x="259" y="640"/>
                      <a:pt x="263" y="678"/>
                      <a:pt x="250" y="711"/>
                    </a:cubicBezTo>
                    <a:cubicBezTo>
                      <a:pt x="243" y="726"/>
                      <a:pt x="232" y="738"/>
                      <a:pt x="234" y="755"/>
                    </a:cubicBezTo>
                    <a:cubicBezTo>
                      <a:pt x="236" y="772"/>
                      <a:pt x="250" y="777"/>
                      <a:pt x="249" y="793"/>
                    </a:cubicBezTo>
                    <a:cubicBezTo>
                      <a:pt x="237" y="794"/>
                      <a:pt x="214" y="789"/>
                      <a:pt x="203" y="793"/>
                    </a:cubicBezTo>
                    <a:cubicBezTo>
                      <a:pt x="182" y="801"/>
                      <a:pt x="187" y="818"/>
                      <a:pt x="177" y="832"/>
                    </a:cubicBezTo>
                    <a:cubicBezTo>
                      <a:pt x="165" y="849"/>
                      <a:pt x="154" y="841"/>
                      <a:pt x="152" y="865"/>
                    </a:cubicBezTo>
                    <a:cubicBezTo>
                      <a:pt x="151" y="876"/>
                      <a:pt x="158" y="901"/>
                      <a:pt x="162" y="911"/>
                    </a:cubicBezTo>
                    <a:cubicBezTo>
                      <a:pt x="187" y="982"/>
                      <a:pt x="219" y="1051"/>
                      <a:pt x="215" y="1128"/>
                    </a:cubicBezTo>
                    <a:cubicBezTo>
                      <a:pt x="178" y="1110"/>
                      <a:pt x="179" y="1036"/>
                      <a:pt x="172" y="1001"/>
                    </a:cubicBezTo>
                    <a:cubicBezTo>
                      <a:pt x="164" y="968"/>
                      <a:pt x="154" y="924"/>
                      <a:pt x="137" y="895"/>
                    </a:cubicBezTo>
                    <a:cubicBezTo>
                      <a:pt x="117" y="862"/>
                      <a:pt x="102" y="881"/>
                      <a:pt x="71" y="866"/>
                    </a:cubicBezTo>
                    <a:cubicBezTo>
                      <a:pt x="0" y="830"/>
                      <a:pt x="106" y="808"/>
                      <a:pt x="127" y="790"/>
                    </a:cubicBezTo>
                    <a:cubicBezTo>
                      <a:pt x="163" y="761"/>
                      <a:pt x="181" y="701"/>
                      <a:pt x="211" y="664"/>
                    </a:cubicBezTo>
                    <a:cubicBezTo>
                      <a:pt x="235" y="634"/>
                      <a:pt x="250" y="622"/>
                      <a:pt x="250" y="582"/>
                    </a:cubicBezTo>
                    <a:cubicBezTo>
                      <a:pt x="250" y="556"/>
                      <a:pt x="241" y="542"/>
                      <a:pt x="235" y="518"/>
                    </a:cubicBezTo>
                    <a:cubicBezTo>
                      <a:pt x="227" y="486"/>
                      <a:pt x="234" y="446"/>
                      <a:pt x="212" y="417"/>
                    </a:cubicBezTo>
                    <a:cubicBezTo>
                      <a:pt x="193" y="392"/>
                      <a:pt x="127" y="367"/>
                      <a:pt x="127" y="332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6" name="Freeform 14"/>
              <p:cNvSpPr>
                <a:spLocks/>
              </p:cNvSpPr>
              <p:nvPr/>
            </p:nvSpPr>
            <p:spPr bwMode="auto">
              <a:xfrm>
                <a:off x="3551" y="1136"/>
                <a:ext cx="141" cy="157"/>
              </a:xfrm>
              <a:custGeom>
                <a:avLst/>
                <a:gdLst>
                  <a:gd name="T0" fmla="*/ 0 w 99"/>
                  <a:gd name="T1" fmla="*/ 116 h 110"/>
                  <a:gd name="T2" fmla="*/ 150 w 99"/>
                  <a:gd name="T3" fmla="*/ 57 h 110"/>
                  <a:gd name="T4" fmla="*/ 85 w 99"/>
                  <a:gd name="T5" fmla="*/ 224 h 110"/>
                  <a:gd name="T6" fmla="*/ 135 w 99"/>
                  <a:gd name="T7" fmla="*/ 67 h 110"/>
                  <a:gd name="T8" fmla="*/ 0 w 99"/>
                  <a:gd name="T9" fmla="*/ 11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10">
                    <a:moveTo>
                      <a:pt x="0" y="57"/>
                    </a:moveTo>
                    <a:cubicBezTo>
                      <a:pt x="0" y="57"/>
                      <a:pt x="50" y="0"/>
                      <a:pt x="74" y="28"/>
                    </a:cubicBezTo>
                    <a:cubicBezTo>
                      <a:pt x="99" y="55"/>
                      <a:pt x="63" y="84"/>
                      <a:pt x="42" y="110"/>
                    </a:cubicBezTo>
                    <a:cubicBezTo>
                      <a:pt x="42" y="110"/>
                      <a:pt x="94" y="58"/>
                      <a:pt x="67" y="33"/>
                    </a:cubicBezTo>
                    <a:cubicBezTo>
                      <a:pt x="39" y="7"/>
                      <a:pt x="2" y="52"/>
                      <a:pt x="0" y="5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Freeform 15"/>
              <p:cNvSpPr>
                <a:spLocks/>
              </p:cNvSpPr>
              <p:nvPr/>
            </p:nvSpPr>
            <p:spPr bwMode="auto">
              <a:xfrm>
                <a:off x="3375" y="1466"/>
                <a:ext cx="63" cy="175"/>
              </a:xfrm>
              <a:custGeom>
                <a:avLst/>
                <a:gdLst>
                  <a:gd name="T0" fmla="*/ 89 w 44"/>
                  <a:gd name="T1" fmla="*/ 44 h 123"/>
                  <a:gd name="T2" fmla="*/ 49 w 44"/>
                  <a:gd name="T3" fmla="*/ 16 h 123"/>
                  <a:gd name="T4" fmla="*/ 13 w 44"/>
                  <a:gd name="T5" fmla="*/ 81 h 123"/>
                  <a:gd name="T6" fmla="*/ 47 w 44"/>
                  <a:gd name="T7" fmla="*/ 249 h 123"/>
                  <a:gd name="T8" fmla="*/ 24 w 44"/>
                  <a:gd name="T9" fmla="*/ 166 h 123"/>
                  <a:gd name="T10" fmla="*/ 16 w 44"/>
                  <a:gd name="T11" fmla="*/ 120 h 123"/>
                  <a:gd name="T12" fmla="*/ 30 w 44"/>
                  <a:gd name="T13" fmla="*/ 63 h 123"/>
                  <a:gd name="T14" fmla="*/ 60 w 44"/>
                  <a:gd name="T15" fmla="*/ 24 h 123"/>
                  <a:gd name="T16" fmla="*/ 90 w 44"/>
                  <a:gd name="T17" fmla="*/ 34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123">
                    <a:moveTo>
                      <a:pt x="43" y="22"/>
                    </a:moveTo>
                    <a:cubicBezTo>
                      <a:pt x="43" y="11"/>
                      <a:pt x="36" y="0"/>
                      <a:pt x="24" y="8"/>
                    </a:cubicBezTo>
                    <a:cubicBezTo>
                      <a:pt x="14" y="15"/>
                      <a:pt x="8" y="28"/>
                      <a:pt x="6" y="40"/>
                    </a:cubicBezTo>
                    <a:cubicBezTo>
                      <a:pt x="0" y="69"/>
                      <a:pt x="5" y="99"/>
                      <a:pt x="23" y="123"/>
                    </a:cubicBezTo>
                    <a:cubicBezTo>
                      <a:pt x="15" y="111"/>
                      <a:pt x="15" y="95"/>
                      <a:pt x="12" y="82"/>
                    </a:cubicBezTo>
                    <a:cubicBezTo>
                      <a:pt x="10" y="74"/>
                      <a:pt x="9" y="67"/>
                      <a:pt x="8" y="59"/>
                    </a:cubicBezTo>
                    <a:cubicBezTo>
                      <a:pt x="6" y="48"/>
                      <a:pt x="10" y="41"/>
                      <a:pt x="15" y="31"/>
                    </a:cubicBezTo>
                    <a:cubicBezTo>
                      <a:pt x="18" y="24"/>
                      <a:pt x="23" y="17"/>
                      <a:pt x="29" y="12"/>
                    </a:cubicBezTo>
                    <a:cubicBezTo>
                      <a:pt x="36" y="8"/>
                      <a:pt x="40" y="11"/>
                      <a:pt x="44" y="17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Freeform 16"/>
              <p:cNvSpPr>
                <a:spLocks/>
              </p:cNvSpPr>
              <p:nvPr/>
            </p:nvSpPr>
            <p:spPr bwMode="auto">
              <a:xfrm>
                <a:off x="3257" y="1752"/>
                <a:ext cx="44" cy="123"/>
              </a:xfrm>
              <a:custGeom>
                <a:avLst/>
                <a:gdLst>
                  <a:gd name="T0" fmla="*/ 61 w 31"/>
                  <a:gd name="T1" fmla="*/ 14 h 86"/>
                  <a:gd name="T2" fmla="*/ 37 w 31"/>
                  <a:gd name="T3" fmla="*/ 6 h 86"/>
                  <a:gd name="T4" fmla="*/ 20 w 31"/>
                  <a:gd name="T5" fmla="*/ 44 h 86"/>
                  <a:gd name="T6" fmla="*/ 23 w 31"/>
                  <a:gd name="T7" fmla="*/ 104 h 86"/>
                  <a:gd name="T8" fmla="*/ 28 w 31"/>
                  <a:gd name="T9" fmla="*/ 142 h 86"/>
                  <a:gd name="T10" fmla="*/ 37 w 31"/>
                  <a:gd name="T11" fmla="*/ 176 h 86"/>
                  <a:gd name="T12" fmla="*/ 57 w 31"/>
                  <a:gd name="T13" fmla="*/ 6 h 86"/>
                  <a:gd name="T14" fmla="*/ 58 w 31"/>
                  <a:gd name="T15" fmla="*/ 13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86">
                    <a:moveTo>
                      <a:pt x="30" y="7"/>
                    </a:moveTo>
                    <a:cubicBezTo>
                      <a:pt x="31" y="1"/>
                      <a:pt x="21" y="0"/>
                      <a:pt x="18" y="3"/>
                    </a:cubicBezTo>
                    <a:cubicBezTo>
                      <a:pt x="13" y="6"/>
                      <a:pt x="10" y="16"/>
                      <a:pt x="10" y="22"/>
                    </a:cubicBezTo>
                    <a:cubicBezTo>
                      <a:pt x="8" y="31"/>
                      <a:pt x="10" y="42"/>
                      <a:pt x="11" y="51"/>
                    </a:cubicBezTo>
                    <a:cubicBezTo>
                      <a:pt x="12" y="57"/>
                      <a:pt x="13" y="63"/>
                      <a:pt x="14" y="69"/>
                    </a:cubicBezTo>
                    <a:cubicBezTo>
                      <a:pt x="16" y="75"/>
                      <a:pt x="18" y="81"/>
                      <a:pt x="18" y="86"/>
                    </a:cubicBezTo>
                    <a:cubicBezTo>
                      <a:pt x="18" y="67"/>
                      <a:pt x="0" y="14"/>
                      <a:pt x="28" y="3"/>
                    </a:cubicBezTo>
                    <a:cubicBezTo>
                      <a:pt x="29" y="4"/>
                      <a:pt x="29" y="5"/>
                      <a:pt x="29" y="6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Freeform 17"/>
              <p:cNvSpPr>
                <a:spLocks/>
              </p:cNvSpPr>
              <p:nvPr/>
            </p:nvSpPr>
            <p:spPr bwMode="auto">
              <a:xfrm>
                <a:off x="3503" y="1794"/>
                <a:ext cx="62" cy="23"/>
              </a:xfrm>
              <a:custGeom>
                <a:avLst/>
                <a:gdLst>
                  <a:gd name="T0" fmla="*/ 4 w 43"/>
                  <a:gd name="T1" fmla="*/ 20 h 16"/>
                  <a:gd name="T2" fmla="*/ 53 w 43"/>
                  <a:gd name="T3" fmla="*/ 29 h 16"/>
                  <a:gd name="T4" fmla="*/ 89 w 43"/>
                  <a:gd name="T5" fmla="*/ 0 h 16"/>
                  <a:gd name="T6" fmla="*/ 43 w 43"/>
                  <a:gd name="T7" fmla="*/ 33 h 16"/>
                  <a:gd name="T8" fmla="*/ 0 w 43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6">
                    <a:moveTo>
                      <a:pt x="2" y="10"/>
                    </a:moveTo>
                    <a:cubicBezTo>
                      <a:pt x="2" y="15"/>
                      <a:pt x="21" y="15"/>
                      <a:pt x="26" y="14"/>
                    </a:cubicBezTo>
                    <a:cubicBezTo>
                      <a:pt x="32" y="12"/>
                      <a:pt x="40" y="6"/>
                      <a:pt x="43" y="0"/>
                    </a:cubicBezTo>
                    <a:cubicBezTo>
                      <a:pt x="40" y="11"/>
                      <a:pt x="32" y="16"/>
                      <a:pt x="21" y="16"/>
                    </a:cubicBezTo>
                    <a:cubicBezTo>
                      <a:pt x="14" y="15"/>
                      <a:pt x="7" y="12"/>
                      <a:pt x="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Freeform 18"/>
              <p:cNvSpPr>
                <a:spLocks/>
              </p:cNvSpPr>
              <p:nvPr/>
            </p:nvSpPr>
            <p:spPr bwMode="auto">
              <a:xfrm>
                <a:off x="3909" y="1854"/>
                <a:ext cx="58" cy="48"/>
              </a:xfrm>
              <a:custGeom>
                <a:avLst/>
                <a:gdLst>
                  <a:gd name="T0" fmla="*/ 20 w 41"/>
                  <a:gd name="T1" fmla="*/ 0 h 34"/>
                  <a:gd name="T2" fmla="*/ 82 w 41"/>
                  <a:gd name="T3" fmla="*/ 32 h 34"/>
                  <a:gd name="T4" fmla="*/ 20 w 4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4">
                    <a:moveTo>
                      <a:pt x="10" y="0"/>
                    </a:moveTo>
                    <a:cubicBezTo>
                      <a:pt x="10" y="0"/>
                      <a:pt x="4" y="26"/>
                      <a:pt x="41" y="16"/>
                    </a:cubicBezTo>
                    <a:cubicBezTo>
                      <a:pt x="41" y="16"/>
                      <a:pt x="0" y="34"/>
                      <a:pt x="1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Freeform 19"/>
              <p:cNvSpPr>
                <a:spLocks/>
              </p:cNvSpPr>
              <p:nvPr/>
            </p:nvSpPr>
            <p:spPr bwMode="auto">
              <a:xfrm>
                <a:off x="4007" y="1962"/>
                <a:ext cx="83" cy="101"/>
              </a:xfrm>
              <a:custGeom>
                <a:avLst/>
                <a:gdLst>
                  <a:gd name="T0" fmla="*/ 33 w 58"/>
                  <a:gd name="T1" fmla="*/ 0 h 71"/>
                  <a:gd name="T2" fmla="*/ 119 w 58"/>
                  <a:gd name="T3" fmla="*/ 110 h 71"/>
                  <a:gd name="T4" fmla="*/ 33 w 58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1">
                    <a:moveTo>
                      <a:pt x="16" y="0"/>
                    </a:moveTo>
                    <a:cubicBezTo>
                      <a:pt x="16" y="0"/>
                      <a:pt x="7" y="61"/>
                      <a:pt x="58" y="54"/>
                    </a:cubicBezTo>
                    <a:cubicBezTo>
                      <a:pt x="58" y="54"/>
                      <a:pt x="0" y="71"/>
                      <a:pt x="16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2" name="Freeform 20"/>
              <p:cNvSpPr>
                <a:spLocks/>
              </p:cNvSpPr>
              <p:nvPr/>
            </p:nvSpPr>
            <p:spPr bwMode="auto">
              <a:xfrm>
                <a:off x="3247" y="2602"/>
                <a:ext cx="110" cy="103"/>
              </a:xfrm>
              <a:custGeom>
                <a:avLst/>
                <a:gdLst>
                  <a:gd name="T0" fmla="*/ 0 w 77"/>
                  <a:gd name="T1" fmla="*/ 84 h 72"/>
                  <a:gd name="T2" fmla="*/ 106 w 77"/>
                  <a:gd name="T3" fmla="*/ 147 h 72"/>
                  <a:gd name="T4" fmla="*/ 0 w 77"/>
                  <a:gd name="T5" fmla="*/ 84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72">
                    <a:moveTo>
                      <a:pt x="0" y="41"/>
                    </a:moveTo>
                    <a:cubicBezTo>
                      <a:pt x="0" y="41"/>
                      <a:pt x="68" y="6"/>
                      <a:pt x="52" y="72"/>
                    </a:cubicBezTo>
                    <a:cubicBezTo>
                      <a:pt x="52" y="72"/>
                      <a:pt x="77" y="0"/>
                      <a:pt x="0" y="4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3" name="Freeform 21"/>
              <p:cNvSpPr>
                <a:spLocks/>
              </p:cNvSpPr>
              <p:nvPr/>
            </p:nvSpPr>
            <p:spPr bwMode="auto">
              <a:xfrm>
                <a:off x="3632" y="2685"/>
                <a:ext cx="44" cy="58"/>
              </a:xfrm>
              <a:custGeom>
                <a:avLst/>
                <a:gdLst>
                  <a:gd name="T0" fmla="*/ 0 w 31"/>
                  <a:gd name="T1" fmla="*/ 59 h 41"/>
                  <a:gd name="T2" fmla="*/ 61 w 31"/>
                  <a:gd name="T3" fmla="*/ 82 h 41"/>
                  <a:gd name="T4" fmla="*/ 0 w 31"/>
                  <a:gd name="T5" fmla="*/ 5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1">
                    <a:moveTo>
                      <a:pt x="0" y="30"/>
                    </a:moveTo>
                    <a:cubicBezTo>
                      <a:pt x="0" y="30"/>
                      <a:pt x="27" y="7"/>
                      <a:pt x="30" y="41"/>
                    </a:cubicBezTo>
                    <a:cubicBezTo>
                      <a:pt x="30" y="41"/>
                      <a:pt x="31" y="0"/>
                      <a:pt x="0" y="3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4" name="Freeform 22"/>
              <p:cNvSpPr>
                <a:spLocks/>
              </p:cNvSpPr>
              <p:nvPr/>
            </p:nvSpPr>
            <p:spPr bwMode="auto">
              <a:xfrm>
                <a:off x="3974" y="2564"/>
                <a:ext cx="73" cy="60"/>
              </a:xfrm>
              <a:custGeom>
                <a:avLst/>
                <a:gdLst>
                  <a:gd name="T0" fmla="*/ 104 w 51"/>
                  <a:gd name="T1" fmla="*/ 63 h 42"/>
                  <a:gd name="T2" fmla="*/ 0 w 51"/>
                  <a:gd name="T3" fmla="*/ 86 h 42"/>
                  <a:gd name="T4" fmla="*/ 104 w 51"/>
                  <a:gd name="T5" fmla="*/ 6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2">
                    <a:moveTo>
                      <a:pt x="51" y="31"/>
                    </a:moveTo>
                    <a:cubicBezTo>
                      <a:pt x="51" y="31"/>
                      <a:pt x="13" y="11"/>
                      <a:pt x="0" y="42"/>
                    </a:cubicBezTo>
                    <a:cubicBezTo>
                      <a:pt x="0" y="42"/>
                      <a:pt x="12" y="0"/>
                      <a:pt x="51" y="3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5" name="Freeform 23"/>
              <p:cNvSpPr>
                <a:spLocks/>
              </p:cNvSpPr>
              <p:nvPr/>
            </p:nvSpPr>
            <p:spPr bwMode="auto">
              <a:xfrm>
                <a:off x="4065" y="2358"/>
                <a:ext cx="85" cy="96"/>
              </a:xfrm>
              <a:custGeom>
                <a:avLst/>
                <a:gdLst>
                  <a:gd name="T0" fmla="*/ 122 w 59"/>
                  <a:gd name="T1" fmla="*/ 0 h 67"/>
                  <a:gd name="T2" fmla="*/ 0 w 59"/>
                  <a:gd name="T3" fmla="*/ 138 h 67"/>
                  <a:gd name="T4" fmla="*/ 122 w 59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59" y="0"/>
                    </a:moveTo>
                    <a:cubicBezTo>
                      <a:pt x="59" y="0"/>
                      <a:pt x="13" y="15"/>
                      <a:pt x="0" y="67"/>
                    </a:cubicBezTo>
                    <a:cubicBezTo>
                      <a:pt x="0" y="67"/>
                      <a:pt x="2" y="8"/>
                      <a:pt x="5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6" name="Freeform 24"/>
              <p:cNvSpPr>
                <a:spLocks/>
              </p:cNvSpPr>
              <p:nvPr/>
            </p:nvSpPr>
            <p:spPr bwMode="auto">
              <a:xfrm>
                <a:off x="4322" y="2109"/>
                <a:ext cx="100" cy="47"/>
              </a:xfrm>
              <a:custGeom>
                <a:avLst/>
                <a:gdLst>
                  <a:gd name="T0" fmla="*/ 24 w 70"/>
                  <a:gd name="T1" fmla="*/ 0 h 33"/>
                  <a:gd name="T2" fmla="*/ 0 w 70"/>
                  <a:gd name="T3" fmla="*/ 67 h 33"/>
                  <a:gd name="T4" fmla="*/ 24 w 7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33">
                    <a:moveTo>
                      <a:pt x="12" y="0"/>
                    </a:moveTo>
                    <a:cubicBezTo>
                      <a:pt x="12" y="0"/>
                      <a:pt x="70" y="5"/>
                      <a:pt x="0" y="33"/>
                    </a:cubicBezTo>
                    <a:cubicBezTo>
                      <a:pt x="0" y="33"/>
                      <a:pt x="58" y="11"/>
                      <a:pt x="12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7" name="Freeform 25"/>
              <p:cNvSpPr>
                <a:spLocks/>
              </p:cNvSpPr>
              <p:nvPr/>
            </p:nvSpPr>
            <p:spPr bwMode="auto">
              <a:xfrm>
                <a:off x="4723" y="2351"/>
                <a:ext cx="205" cy="186"/>
              </a:xfrm>
              <a:custGeom>
                <a:avLst/>
                <a:gdLst>
                  <a:gd name="T0" fmla="*/ 0 w 144"/>
                  <a:gd name="T1" fmla="*/ 1 h 130"/>
                  <a:gd name="T2" fmla="*/ 91 w 144"/>
                  <a:gd name="T3" fmla="*/ 19 h 130"/>
                  <a:gd name="T4" fmla="*/ 142 w 144"/>
                  <a:gd name="T5" fmla="*/ 43 h 130"/>
                  <a:gd name="T6" fmla="*/ 249 w 144"/>
                  <a:gd name="T7" fmla="*/ 127 h 130"/>
                  <a:gd name="T8" fmla="*/ 265 w 144"/>
                  <a:gd name="T9" fmla="*/ 236 h 130"/>
                  <a:gd name="T10" fmla="*/ 148 w 144"/>
                  <a:gd name="T11" fmla="*/ 246 h 130"/>
                  <a:gd name="T12" fmla="*/ 100 w 144"/>
                  <a:gd name="T13" fmla="*/ 222 h 130"/>
                  <a:gd name="T14" fmla="*/ 188 w 144"/>
                  <a:gd name="T15" fmla="*/ 236 h 130"/>
                  <a:gd name="T16" fmla="*/ 238 w 144"/>
                  <a:gd name="T17" fmla="*/ 233 h 130"/>
                  <a:gd name="T18" fmla="*/ 229 w 144"/>
                  <a:gd name="T19" fmla="*/ 119 h 130"/>
                  <a:gd name="T20" fmla="*/ 185 w 144"/>
                  <a:gd name="T21" fmla="*/ 76 h 130"/>
                  <a:gd name="T22" fmla="*/ 125 w 144"/>
                  <a:gd name="T23" fmla="*/ 53 h 130"/>
                  <a:gd name="T24" fmla="*/ 80 w 144"/>
                  <a:gd name="T25" fmla="*/ 29 h 130"/>
                  <a:gd name="T26" fmla="*/ 9 w 144"/>
                  <a:gd name="T27" fmla="*/ 0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4" h="130">
                    <a:moveTo>
                      <a:pt x="0" y="1"/>
                    </a:moveTo>
                    <a:cubicBezTo>
                      <a:pt x="15" y="4"/>
                      <a:pt x="30" y="7"/>
                      <a:pt x="45" y="9"/>
                    </a:cubicBezTo>
                    <a:cubicBezTo>
                      <a:pt x="55" y="11"/>
                      <a:pt x="61" y="17"/>
                      <a:pt x="70" y="21"/>
                    </a:cubicBezTo>
                    <a:cubicBezTo>
                      <a:pt x="91" y="30"/>
                      <a:pt x="110" y="42"/>
                      <a:pt x="123" y="62"/>
                    </a:cubicBezTo>
                    <a:cubicBezTo>
                      <a:pt x="132" y="76"/>
                      <a:pt x="144" y="100"/>
                      <a:pt x="131" y="115"/>
                    </a:cubicBezTo>
                    <a:cubicBezTo>
                      <a:pt x="118" y="130"/>
                      <a:pt x="89" y="126"/>
                      <a:pt x="73" y="120"/>
                    </a:cubicBezTo>
                    <a:cubicBezTo>
                      <a:pt x="64" y="117"/>
                      <a:pt x="56" y="114"/>
                      <a:pt x="49" y="108"/>
                    </a:cubicBezTo>
                    <a:cubicBezTo>
                      <a:pt x="61" y="115"/>
                      <a:pt x="79" y="113"/>
                      <a:pt x="93" y="115"/>
                    </a:cubicBezTo>
                    <a:cubicBezTo>
                      <a:pt x="101" y="115"/>
                      <a:pt x="110" y="118"/>
                      <a:pt x="117" y="114"/>
                    </a:cubicBezTo>
                    <a:cubicBezTo>
                      <a:pt x="142" y="104"/>
                      <a:pt x="124" y="71"/>
                      <a:pt x="113" y="58"/>
                    </a:cubicBezTo>
                    <a:cubicBezTo>
                      <a:pt x="107" y="50"/>
                      <a:pt x="99" y="43"/>
                      <a:pt x="91" y="37"/>
                    </a:cubicBezTo>
                    <a:cubicBezTo>
                      <a:pt x="82" y="31"/>
                      <a:pt x="72" y="30"/>
                      <a:pt x="62" y="26"/>
                    </a:cubicBezTo>
                    <a:cubicBezTo>
                      <a:pt x="54" y="23"/>
                      <a:pt x="47" y="17"/>
                      <a:pt x="39" y="14"/>
                    </a:cubicBezTo>
                    <a:cubicBezTo>
                      <a:pt x="28" y="10"/>
                      <a:pt x="11" y="13"/>
                      <a:pt x="4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8" name="Freeform 26"/>
              <p:cNvSpPr>
                <a:spLocks/>
              </p:cNvSpPr>
              <p:nvPr/>
            </p:nvSpPr>
            <p:spPr bwMode="auto">
              <a:xfrm>
                <a:off x="3993" y="3358"/>
                <a:ext cx="169" cy="111"/>
              </a:xfrm>
              <a:custGeom>
                <a:avLst/>
                <a:gdLst>
                  <a:gd name="T0" fmla="*/ 6 w 119"/>
                  <a:gd name="T1" fmla="*/ 13 h 78"/>
                  <a:gd name="T2" fmla="*/ 135 w 119"/>
                  <a:gd name="T3" fmla="*/ 142 h 78"/>
                  <a:gd name="T4" fmla="*/ 202 w 119"/>
                  <a:gd name="T5" fmla="*/ 157 h 78"/>
                  <a:gd name="T6" fmla="*/ 234 w 119"/>
                  <a:gd name="T7" fmla="*/ 97 h 78"/>
                  <a:gd name="T8" fmla="*/ 124 w 119"/>
                  <a:gd name="T9" fmla="*/ 125 h 78"/>
                  <a:gd name="T10" fmla="*/ 57 w 119"/>
                  <a:gd name="T11" fmla="*/ 77 h 78"/>
                  <a:gd name="T12" fmla="*/ 0 w 119"/>
                  <a:gd name="T13" fmla="*/ 0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78">
                    <a:moveTo>
                      <a:pt x="3" y="6"/>
                    </a:moveTo>
                    <a:cubicBezTo>
                      <a:pt x="18" y="35"/>
                      <a:pt x="36" y="57"/>
                      <a:pt x="67" y="70"/>
                    </a:cubicBezTo>
                    <a:cubicBezTo>
                      <a:pt x="74" y="73"/>
                      <a:pt x="92" y="78"/>
                      <a:pt x="100" y="77"/>
                    </a:cubicBezTo>
                    <a:cubicBezTo>
                      <a:pt x="112" y="75"/>
                      <a:pt x="119" y="58"/>
                      <a:pt x="116" y="48"/>
                    </a:cubicBezTo>
                    <a:cubicBezTo>
                      <a:pt x="117" y="78"/>
                      <a:pt x="79" y="72"/>
                      <a:pt x="61" y="62"/>
                    </a:cubicBezTo>
                    <a:cubicBezTo>
                      <a:pt x="50" y="56"/>
                      <a:pt x="38" y="47"/>
                      <a:pt x="28" y="38"/>
                    </a:cubicBezTo>
                    <a:cubicBezTo>
                      <a:pt x="15" y="27"/>
                      <a:pt x="11" y="1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79" name="Freeform 27"/>
              <p:cNvSpPr>
                <a:spLocks/>
              </p:cNvSpPr>
              <p:nvPr/>
            </p:nvSpPr>
            <p:spPr bwMode="auto">
              <a:xfrm>
                <a:off x="2977" y="3027"/>
                <a:ext cx="99" cy="241"/>
              </a:xfrm>
              <a:custGeom>
                <a:avLst/>
                <a:gdLst>
                  <a:gd name="T0" fmla="*/ 136 w 69"/>
                  <a:gd name="T1" fmla="*/ 0 h 169"/>
                  <a:gd name="T2" fmla="*/ 85 w 69"/>
                  <a:gd name="T3" fmla="*/ 53 h 169"/>
                  <a:gd name="T4" fmla="*/ 49 w 69"/>
                  <a:gd name="T5" fmla="*/ 87 h 169"/>
                  <a:gd name="T6" fmla="*/ 4 w 69"/>
                  <a:gd name="T7" fmla="*/ 197 h 169"/>
                  <a:gd name="T8" fmla="*/ 47 w 69"/>
                  <a:gd name="T9" fmla="*/ 315 h 169"/>
                  <a:gd name="T10" fmla="*/ 142 w 69"/>
                  <a:gd name="T11" fmla="*/ 221 h 169"/>
                  <a:gd name="T12" fmla="*/ 72 w 69"/>
                  <a:gd name="T13" fmla="*/ 299 h 169"/>
                  <a:gd name="T14" fmla="*/ 23 w 69"/>
                  <a:gd name="T15" fmla="*/ 207 h 169"/>
                  <a:gd name="T16" fmla="*/ 52 w 69"/>
                  <a:gd name="T17" fmla="*/ 106 h 169"/>
                  <a:gd name="T18" fmla="*/ 100 w 69"/>
                  <a:gd name="T19" fmla="*/ 51 h 169"/>
                  <a:gd name="T20" fmla="*/ 136 w 69"/>
                  <a:gd name="T21" fmla="*/ 0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169">
                    <a:moveTo>
                      <a:pt x="66" y="0"/>
                    </a:moveTo>
                    <a:cubicBezTo>
                      <a:pt x="63" y="10"/>
                      <a:pt x="48" y="20"/>
                      <a:pt x="41" y="26"/>
                    </a:cubicBezTo>
                    <a:cubicBezTo>
                      <a:pt x="35" y="31"/>
                      <a:pt x="30" y="37"/>
                      <a:pt x="24" y="43"/>
                    </a:cubicBezTo>
                    <a:cubicBezTo>
                      <a:pt x="12" y="56"/>
                      <a:pt x="4" y="78"/>
                      <a:pt x="2" y="97"/>
                    </a:cubicBezTo>
                    <a:cubicBezTo>
                      <a:pt x="0" y="116"/>
                      <a:pt x="4" y="144"/>
                      <a:pt x="23" y="155"/>
                    </a:cubicBezTo>
                    <a:cubicBezTo>
                      <a:pt x="47" y="169"/>
                      <a:pt x="62" y="123"/>
                      <a:pt x="69" y="109"/>
                    </a:cubicBezTo>
                    <a:cubicBezTo>
                      <a:pt x="61" y="119"/>
                      <a:pt x="48" y="145"/>
                      <a:pt x="35" y="147"/>
                    </a:cubicBezTo>
                    <a:cubicBezTo>
                      <a:pt x="15" y="149"/>
                      <a:pt x="11" y="116"/>
                      <a:pt x="11" y="102"/>
                    </a:cubicBezTo>
                    <a:cubicBezTo>
                      <a:pt x="11" y="83"/>
                      <a:pt x="14" y="67"/>
                      <a:pt x="25" y="52"/>
                    </a:cubicBezTo>
                    <a:cubicBezTo>
                      <a:pt x="32" y="42"/>
                      <a:pt x="40" y="33"/>
                      <a:pt x="49" y="25"/>
                    </a:cubicBezTo>
                    <a:cubicBezTo>
                      <a:pt x="56" y="19"/>
                      <a:pt x="67" y="9"/>
                      <a:pt x="66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0" name="Freeform 28"/>
              <p:cNvSpPr>
                <a:spLocks/>
              </p:cNvSpPr>
              <p:nvPr/>
            </p:nvSpPr>
            <p:spPr bwMode="auto">
              <a:xfrm>
                <a:off x="2596" y="1631"/>
                <a:ext cx="96" cy="186"/>
              </a:xfrm>
              <a:custGeom>
                <a:avLst/>
                <a:gdLst>
                  <a:gd name="T0" fmla="*/ 138 w 67"/>
                  <a:gd name="T1" fmla="*/ 30 h 130"/>
                  <a:gd name="T2" fmla="*/ 77 w 67"/>
                  <a:gd name="T3" fmla="*/ 0 h 130"/>
                  <a:gd name="T4" fmla="*/ 16 w 67"/>
                  <a:gd name="T5" fmla="*/ 39 h 130"/>
                  <a:gd name="T6" fmla="*/ 19 w 67"/>
                  <a:gd name="T7" fmla="*/ 143 h 130"/>
                  <a:gd name="T8" fmla="*/ 70 w 67"/>
                  <a:gd name="T9" fmla="*/ 266 h 130"/>
                  <a:gd name="T10" fmla="*/ 39 w 67"/>
                  <a:gd name="T11" fmla="*/ 170 h 130"/>
                  <a:gd name="T12" fmla="*/ 27 w 67"/>
                  <a:gd name="T13" fmla="*/ 134 h 130"/>
                  <a:gd name="T14" fmla="*/ 27 w 67"/>
                  <a:gd name="T15" fmla="*/ 53 h 130"/>
                  <a:gd name="T16" fmla="*/ 76 w 67"/>
                  <a:gd name="T17" fmla="*/ 10 h 130"/>
                  <a:gd name="T18" fmla="*/ 136 w 67"/>
                  <a:gd name="T19" fmla="*/ 29 h 1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130">
                    <a:moveTo>
                      <a:pt x="67" y="15"/>
                    </a:moveTo>
                    <a:cubicBezTo>
                      <a:pt x="62" y="2"/>
                      <a:pt x="49" y="0"/>
                      <a:pt x="38" y="0"/>
                    </a:cubicBezTo>
                    <a:cubicBezTo>
                      <a:pt x="23" y="0"/>
                      <a:pt x="15" y="6"/>
                      <a:pt x="8" y="19"/>
                    </a:cubicBezTo>
                    <a:cubicBezTo>
                      <a:pt x="0" y="35"/>
                      <a:pt x="4" y="53"/>
                      <a:pt x="9" y="70"/>
                    </a:cubicBezTo>
                    <a:cubicBezTo>
                      <a:pt x="15" y="90"/>
                      <a:pt x="23" y="112"/>
                      <a:pt x="34" y="130"/>
                    </a:cubicBezTo>
                    <a:cubicBezTo>
                      <a:pt x="24" y="119"/>
                      <a:pt x="24" y="98"/>
                      <a:pt x="19" y="83"/>
                    </a:cubicBezTo>
                    <a:cubicBezTo>
                      <a:pt x="17" y="77"/>
                      <a:pt x="14" y="72"/>
                      <a:pt x="13" y="66"/>
                    </a:cubicBezTo>
                    <a:cubicBezTo>
                      <a:pt x="10" y="54"/>
                      <a:pt x="9" y="38"/>
                      <a:pt x="13" y="26"/>
                    </a:cubicBezTo>
                    <a:cubicBezTo>
                      <a:pt x="18" y="14"/>
                      <a:pt x="24" y="7"/>
                      <a:pt x="37" y="5"/>
                    </a:cubicBezTo>
                    <a:cubicBezTo>
                      <a:pt x="51" y="3"/>
                      <a:pt x="54" y="8"/>
                      <a:pt x="66" y="14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1" name="Freeform 29"/>
              <p:cNvSpPr>
                <a:spLocks/>
              </p:cNvSpPr>
              <p:nvPr/>
            </p:nvSpPr>
            <p:spPr bwMode="auto">
              <a:xfrm>
                <a:off x="3101" y="2656"/>
                <a:ext cx="59" cy="89"/>
              </a:xfrm>
              <a:custGeom>
                <a:avLst/>
                <a:gdLst>
                  <a:gd name="T0" fmla="*/ 81 w 41"/>
                  <a:gd name="T1" fmla="*/ 1 h 62"/>
                  <a:gd name="T2" fmla="*/ 10 w 41"/>
                  <a:gd name="T3" fmla="*/ 62 h 62"/>
                  <a:gd name="T4" fmla="*/ 52 w 41"/>
                  <a:gd name="T5" fmla="*/ 128 h 62"/>
                  <a:gd name="T6" fmla="*/ 20 w 41"/>
                  <a:gd name="T7" fmla="*/ 99 h 62"/>
                  <a:gd name="T8" fmla="*/ 27 w 41"/>
                  <a:gd name="T9" fmla="*/ 56 h 62"/>
                  <a:gd name="T10" fmla="*/ 85 w 41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62">
                    <a:moveTo>
                      <a:pt x="39" y="1"/>
                    </a:moveTo>
                    <a:cubicBezTo>
                      <a:pt x="25" y="11"/>
                      <a:pt x="10" y="12"/>
                      <a:pt x="5" y="30"/>
                    </a:cubicBezTo>
                    <a:cubicBezTo>
                      <a:pt x="0" y="48"/>
                      <a:pt x="8" y="56"/>
                      <a:pt x="25" y="62"/>
                    </a:cubicBezTo>
                    <a:cubicBezTo>
                      <a:pt x="19" y="57"/>
                      <a:pt x="13" y="56"/>
                      <a:pt x="10" y="48"/>
                    </a:cubicBezTo>
                    <a:cubicBezTo>
                      <a:pt x="8" y="41"/>
                      <a:pt x="10" y="33"/>
                      <a:pt x="13" y="27"/>
                    </a:cubicBezTo>
                    <a:cubicBezTo>
                      <a:pt x="18" y="17"/>
                      <a:pt x="39" y="9"/>
                      <a:pt x="41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2" name="Freeform 30"/>
              <p:cNvSpPr>
                <a:spLocks/>
              </p:cNvSpPr>
              <p:nvPr/>
            </p:nvSpPr>
            <p:spPr bwMode="auto">
              <a:xfrm>
                <a:off x="4373" y="1323"/>
                <a:ext cx="163" cy="107"/>
              </a:xfrm>
              <a:custGeom>
                <a:avLst/>
                <a:gdLst>
                  <a:gd name="T0" fmla="*/ 1 w 114"/>
                  <a:gd name="T1" fmla="*/ 148 h 75"/>
                  <a:gd name="T2" fmla="*/ 124 w 114"/>
                  <a:gd name="T3" fmla="*/ 23 h 75"/>
                  <a:gd name="T4" fmla="*/ 190 w 114"/>
                  <a:gd name="T5" fmla="*/ 4 h 75"/>
                  <a:gd name="T6" fmla="*/ 233 w 114"/>
                  <a:gd name="T7" fmla="*/ 53 h 75"/>
                  <a:gd name="T8" fmla="*/ 182 w 114"/>
                  <a:gd name="T9" fmla="*/ 14 h 75"/>
                  <a:gd name="T10" fmla="*/ 127 w 114"/>
                  <a:gd name="T11" fmla="*/ 43 h 75"/>
                  <a:gd name="T12" fmla="*/ 57 w 114"/>
                  <a:gd name="T13" fmla="*/ 96 h 75"/>
                  <a:gd name="T14" fmla="*/ 0 w 114"/>
                  <a:gd name="T15" fmla="*/ 153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75">
                    <a:moveTo>
                      <a:pt x="1" y="73"/>
                    </a:moveTo>
                    <a:cubicBezTo>
                      <a:pt x="20" y="53"/>
                      <a:pt x="40" y="29"/>
                      <a:pt x="61" y="11"/>
                    </a:cubicBezTo>
                    <a:cubicBezTo>
                      <a:pt x="70" y="4"/>
                      <a:pt x="81" y="0"/>
                      <a:pt x="93" y="2"/>
                    </a:cubicBezTo>
                    <a:cubicBezTo>
                      <a:pt x="103" y="4"/>
                      <a:pt x="113" y="15"/>
                      <a:pt x="114" y="26"/>
                    </a:cubicBezTo>
                    <a:cubicBezTo>
                      <a:pt x="112" y="17"/>
                      <a:pt x="97" y="8"/>
                      <a:pt x="89" y="7"/>
                    </a:cubicBezTo>
                    <a:cubicBezTo>
                      <a:pt x="75" y="4"/>
                      <a:pt x="70" y="12"/>
                      <a:pt x="62" y="21"/>
                    </a:cubicBezTo>
                    <a:cubicBezTo>
                      <a:pt x="52" y="31"/>
                      <a:pt x="39" y="39"/>
                      <a:pt x="28" y="47"/>
                    </a:cubicBezTo>
                    <a:cubicBezTo>
                      <a:pt x="20" y="54"/>
                      <a:pt x="2" y="66"/>
                      <a:pt x="0" y="75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3" name="Freeform 31"/>
              <p:cNvSpPr>
                <a:spLocks/>
              </p:cNvSpPr>
              <p:nvPr/>
            </p:nvSpPr>
            <p:spPr bwMode="auto">
              <a:xfrm>
                <a:off x="4354" y="1811"/>
                <a:ext cx="102" cy="97"/>
              </a:xfrm>
              <a:custGeom>
                <a:avLst/>
                <a:gdLst>
                  <a:gd name="T0" fmla="*/ 140 w 72"/>
                  <a:gd name="T1" fmla="*/ 30 h 68"/>
                  <a:gd name="T2" fmla="*/ 64 w 72"/>
                  <a:gd name="T3" fmla="*/ 43 h 68"/>
                  <a:gd name="T4" fmla="*/ 34 w 72"/>
                  <a:gd name="T5" fmla="*/ 91 h 68"/>
                  <a:gd name="T6" fmla="*/ 0 w 72"/>
                  <a:gd name="T7" fmla="*/ 138 h 68"/>
                  <a:gd name="T8" fmla="*/ 74 w 72"/>
                  <a:gd name="T9" fmla="*/ 43 h 68"/>
                  <a:gd name="T10" fmla="*/ 139 w 72"/>
                  <a:gd name="T11" fmla="*/ 27 h 68"/>
                  <a:gd name="T12" fmla="*/ 139 w 72"/>
                  <a:gd name="T13" fmla="*/ 24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68">
                    <a:moveTo>
                      <a:pt x="70" y="15"/>
                    </a:moveTo>
                    <a:cubicBezTo>
                      <a:pt x="66" y="0"/>
                      <a:pt x="39" y="15"/>
                      <a:pt x="32" y="21"/>
                    </a:cubicBezTo>
                    <a:cubicBezTo>
                      <a:pt x="24" y="27"/>
                      <a:pt x="22" y="37"/>
                      <a:pt x="17" y="45"/>
                    </a:cubicBezTo>
                    <a:cubicBezTo>
                      <a:pt x="13" y="53"/>
                      <a:pt x="4" y="60"/>
                      <a:pt x="0" y="68"/>
                    </a:cubicBezTo>
                    <a:cubicBezTo>
                      <a:pt x="16" y="54"/>
                      <a:pt x="20" y="32"/>
                      <a:pt x="37" y="21"/>
                    </a:cubicBezTo>
                    <a:cubicBezTo>
                      <a:pt x="45" y="16"/>
                      <a:pt x="60" y="8"/>
                      <a:pt x="69" y="13"/>
                    </a:cubicBezTo>
                    <a:cubicBezTo>
                      <a:pt x="72" y="14"/>
                      <a:pt x="70" y="13"/>
                      <a:pt x="69" y="12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4" name="Freeform 32"/>
              <p:cNvSpPr>
                <a:spLocks/>
              </p:cNvSpPr>
              <p:nvPr/>
            </p:nvSpPr>
            <p:spPr bwMode="auto">
              <a:xfrm>
                <a:off x="3309" y="2346"/>
                <a:ext cx="290" cy="222"/>
              </a:xfrm>
              <a:custGeom>
                <a:avLst/>
                <a:gdLst>
                  <a:gd name="T0" fmla="*/ 86 w 203"/>
                  <a:gd name="T1" fmla="*/ 0 h 156"/>
                  <a:gd name="T2" fmla="*/ 414 w 203"/>
                  <a:gd name="T3" fmla="*/ 178 h 156"/>
                  <a:gd name="T4" fmla="*/ 86 w 203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156">
                    <a:moveTo>
                      <a:pt x="42" y="0"/>
                    </a:moveTo>
                    <a:cubicBezTo>
                      <a:pt x="38" y="62"/>
                      <a:pt x="50" y="126"/>
                      <a:pt x="203" y="88"/>
                    </a:cubicBezTo>
                    <a:cubicBezTo>
                      <a:pt x="203" y="88"/>
                      <a:pt x="0" y="156"/>
                      <a:pt x="42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5" name="Freeform 33"/>
              <p:cNvSpPr>
                <a:spLocks/>
              </p:cNvSpPr>
              <p:nvPr/>
            </p:nvSpPr>
            <p:spPr bwMode="auto">
              <a:xfrm>
                <a:off x="3064" y="1869"/>
                <a:ext cx="615" cy="805"/>
              </a:xfrm>
              <a:custGeom>
                <a:avLst/>
                <a:gdLst>
                  <a:gd name="T0" fmla="*/ 855 w 431"/>
                  <a:gd name="T1" fmla="*/ 0 h 564"/>
                  <a:gd name="T2" fmla="*/ 168 w 431"/>
                  <a:gd name="T3" fmla="*/ 414 h 564"/>
                  <a:gd name="T4" fmla="*/ 629 w 431"/>
                  <a:gd name="T5" fmla="*/ 1149 h 564"/>
                  <a:gd name="T6" fmla="*/ 639 w 431"/>
                  <a:gd name="T7" fmla="*/ 1149 h 564"/>
                  <a:gd name="T8" fmla="*/ 558 w 431"/>
                  <a:gd name="T9" fmla="*/ 901 h 564"/>
                  <a:gd name="T10" fmla="*/ 445 w 431"/>
                  <a:gd name="T11" fmla="*/ 852 h 564"/>
                  <a:gd name="T12" fmla="*/ 415 w 431"/>
                  <a:gd name="T13" fmla="*/ 749 h 564"/>
                  <a:gd name="T14" fmla="*/ 432 w 431"/>
                  <a:gd name="T15" fmla="*/ 657 h 564"/>
                  <a:gd name="T16" fmla="*/ 878 w 431"/>
                  <a:gd name="T17" fmla="*/ 0 h 564"/>
                  <a:gd name="T18" fmla="*/ 855 w 431"/>
                  <a:gd name="T19" fmla="*/ 0 h 5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1" h="564">
                    <a:moveTo>
                      <a:pt x="420" y="0"/>
                    </a:moveTo>
                    <a:cubicBezTo>
                      <a:pt x="368" y="0"/>
                      <a:pt x="155" y="12"/>
                      <a:pt x="83" y="203"/>
                    </a:cubicBezTo>
                    <a:cubicBezTo>
                      <a:pt x="0" y="420"/>
                      <a:pt x="163" y="553"/>
                      <a:pt x="309" y="564"/>
                    </a:cubicBezTo>
                    <a:cubicBezTo>
                      <a:pt x="311" y="564"/>
                      <a:pt x="313" y="564"/>
                      <a:pt x="314" y="564"/>
                    </a:cubicBezTo>
                    <a:cubicBezTo>
                      <a:pt x="359" y="564"/>
                      <a:pt x="320" y="514"/>
                      <a:pt x="274" y="442"/>
                    </a:cubicBezTo>
                    <a:cubicBezTo>
                      <a:pt x="250" y="440"/>
                      <a:pt x="230" y="432"/>
                      <a:pt x="219" y="418"/>
                    </a:cubicBezTo>
                    <a:cubicBezTo>
                      <a:pt x="208" y="405"/>
                      <a:pt x="204" y="388"/>
                      <a:pt x="204" y="368"/>
                    </a:cubicBezTo>
                    <a:cubicBezTo>
                      <a:pt x="204" y="354"/>
                      <a:pt x="206" y="338"/>
                      <a:pt x="212" y="322"/>
                    </a:cubicBezTo>
                    <a:cubicBezTo>
                      <a:pt x="170" y="208"/>
                      <a:pt x="185" y="80"/>
                      <a:pt x="431" y="0"/>
                    </a:cubicBezTo>
                    <a:cubicBezTo>
                      <a:pt x="431" y="0"/>
                      <a:pt x="427" y="0"/>
                      <a:pt x="42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6" name="Freeform 34"/>
              <p:cNvSpPr>
                <a:spLocks/>
              </p:cNvSpPr>
              <p:nvPr/>
            </p:nvSpPr>
            <p:spPr bwMode="auto">
              <a:xfrm>
                <a:off x="3341" y="2337"/>
                <a:ext cx="111" cy="157"/>
              </a:xfrm>
              <a:custGeom>
                <a:avLst/>
                <a:gdLst>
                  <a:gd name="T0" fmla="*/ 40 w 78"/>
                  <a:gd name="T1" fmla="*/ 0 h 110"/>
                  <a:gd name="T2" fmla="*/ 28 w 78"/>
                  <a:gd name="T3" fmla="*/ 81 h 110"/>
                  <a:gd name="T4" fmla="*/ 57 w 78"/>
                  <a:gd name="T5" fmla="*/ 177 h 110"/>
                  <a:gd name="T6" fmla="*/ 158 w 78"/>
                  <a:gd name="T7" fmla="*/ 224 h 110"/>
                  <a:gd name="T8" fmla="*/ 154 w 78"/>
                  <a:gd name="T9" fmla="*/ 218 h 110"/>
                  <a:gd name="T10" fmla="*/ 40 w 78"/>
                  <a:gd name="T11" fmla="*/ 13 h 110"/>
                  <a:gd name="T12" fmla="*/ 40 w 78"/>
                  <a:gd name="T13" fmla="*/ 13 h 110"/>
                  <a:gd name="T14" fmla="*/ 40 w 78"/>
                  <a:gd name="T15" fmla="*/ 13 h 110"/>
                  <a:gd name="T16" fmla="*/ 148 w 78"/>
                  <a:gd name="T17" fmla="*/ 208 h 110"/>
                  <a:gd name="T18" fmla="*/ 40 w 78"/>
                  <a:gd name="T19" fmla="*/ 0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110">
                    <a:moveTo>
                      <a:pt x="20" y="0"/>
                    </a:moveTo>
                    <a:cubicBezTo>
                      <a:pt x="16" y="14"/>
                      <a:pt x="14" y="28"/>
                      <a:pt x="14" y="40"/>
                    </a:cubicBezTo>
                    <a:cubicBezTo>
                      <a:pt x="14" y="59"/>
                      <a:pt x="18" y="75"/>
                      <a:pt x="28" y="87"/>
                    </a:cubicBezTo>
                    <a:cubicBezTo>
                      <a:pt x="38" y="100"/>
                      <a:pt x="55" y="108"/>
                      <a:pt x="78" y="110"/>
                    </a:cubicBezTo>
                    <a:cubicBezTo>
                      <a:pt x="77" y="109"/>
                      <a:pt x="77" y="108"/>
                      <a:pt x="76" y="107"/>
                    </a:cubicBezTo>
                    <a:cubicBezTo>
                      <a:pt x="34" y="103"/>
                      <a:pt x="0" y="79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7" y="48"/>
                      <a:pt x="22" y="91"/>
                      <a:pt x="73" y="102"/>
                    </a:cubicBezTo>
                    <a:cubicBezTo>
                      <a:pt x="54" y="71"/>
                      <a:pt x="34" y="36"/>
                      <a:pt x="20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7" name="Freeform 35"/>
              <p:cNvSpPr>
                <a:spLocks/>
              </p:cNvSpPr>
              <p:nvPr/>
            </p:nvSpPr>
            <p:spPr bwMode="auto">
              <a:xfrm>
                <a:off x="3355" y="2328"/>
                <a:ext cx="100" cy="172"/>
              </a:xfrm>
              <a:custGeom>
                <a:avLst/>
                <a:gdLst>
                  <a:gd name="T0" fmla="*/ 16 w 70"/>
                  <a:gd name="T1" fmla="*/ 0 h 120"/>
                  <a:gd name="T2" fmla="*/ 0 w 70"/>
                  <a:gd name="T3" fmla="*/ 95 h 120"/>
                  <a:gd name="T4" fmla="*/ 30 w 70"/>
                  <a:gd name="T5" fmla="*/ 198 h 120"/>
                  <a:gd name="T6" fmla="*/ 143 w 70"/>
                  <a:gd name="T7" fmla="*/ 247 h 120"/>
                  <a:gd name="T8" fmla="*/ 139 w 70"/>
                  <a:gd name="T9" fmla="*/ 238 h 120"/>
                  <a:gd name="T10" fmla="*/ 37 w 70"/>
                  <a:gd name="T11" fmla="*/ 191 h 120"/>
                  <a:gd name="T12" fmla="*/ 9 w 70"/>
                  <a:gd name="T13" fmla="*/ 95 h 120"/>
                  <a:gd name="T14" fmla="*/ 20 w 70"/>
                  <a:gd name="T15" fmla="*/ 13 h 120"/>
                  <a:gd name="T16" fmla="*/ 16 w 70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20">
                    <a:moveTo>
                      <a:pt x="8" y="0"/>
                    </a:moveTo>
                    <a:cubicBezTo>
                      <a:pt x="2" y="16"/>
                      <a:pt x="0" y="32"/>
                      <a:pt x="0" y="46"/>
                    </a:cubicBezTo>
                    <a:cubicBezTo>
                      <a:pt x="0" y="66"/>
                      <a:pt x="4" y="83"/>
                      <a:pt x="15" y="96"/>
                    </a:cubicBezTo>
                    <a:cubicBezTo>
                      <a:pt x="26" y="110"/>
                      <a:pt x="46" y="118"/>
                      <a:pt x="70" y="120"/>
                    </a:cubicBezTo>
                    <a:cubicBezTo>
                      <a:pt x="69" y="119"/>
                      <a:pt x="69" y="117"/>
                      <a:pt x="68" y="116"/>
                    </a:cubicBezTo>
                    <a:cubicBezTo>
                      <a:pt x="45" y="114"/>
                      <a:pt x="28" y="106"/>
                      <a:pt x="18" y="93"/>
                    </a:cubicBezTo>
                    <a:cubicBezTo>
                      <a:pt x="8" y="81"/>
                      <a:pt x="4" y="65"/>
                      <a:pt x="4" y="46"/>
                    </a:cubicBezTo>
                    <a:cubicBezTo>
                      <a:pt x="4" y="34"/>
                      <a:pt x="6" y="20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</a:path>
                </a:pathLst>
              </a:custGeom>
              <a:solidFill>
                <a:srgbClr val="5D585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8" name="Freeform 36"/>
              <p:cNvSpPr>
                <a:spLocks/>
              </p:cNvSpPr>
              <p:nvPr/>
            </p:nvSpPr>
            <p:spPr bwMode="auto">
              <a:xfrm>
                <a:off x="3341" y="2346"/>
                <a:ext cx="108" cy="144"/>
              </a:xfrm>
              <a:custGeom>
                <a:avLst/>
                <a:gdLst>
                  <a:gd name="T0" fmla="*/ 40 w 76"/>
                  <a:gd name="T1" fmla="*/ 0 h 101"/>
                  <a:gd name="T2" fmla="*/ 153 w 76"/>
                  <a:gd name="T3" fmla="*/ 205 h 101"/>
                  <a:gd name="T4" fmla="*/ 148 w 76"/>
                  <a:gd name="T5" fmla="*/ 195 h 101"/>
                  <a:gd name="T6" fmla="*/ 40 w 76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101">
                    <a:moveTo>
                      <a:pt x="20" y="0"/>
                    </a:moveTo>
                    <a:cubicBezTo>
                      <a:pt x="0" y="73"/>
                      <a:pt x="34" y="97"/>
                      <a:pt x="76" y="101"/>
                    </a:cubicBezTo>
                    <a:cubicBezTo>
                      <a:pt x="75" y="100"/>
                      <a:pt x="74" y="98"/>
                      <a:pt x="73" y="96"/>
                    </a:cubicBezTo>
                    <a:cubicBezTo>
                      <a:pt x="22" y="85"/>
                      <a:pt x="17" y="42"/>
                      <a:pt x="20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89" name="Oval 38"/>
              <p:cNvSpPr>
                <a:spLocks noChangeArrowheads="1"/>
              </p:cNvSpPr>
              <p:nvPr/>
            </p:nvSpPr>
            <p:spPr bwMode="auto">
              <a:xfrm>
                <a:off x="3329" y="2249"/>
                <a:ext cx="33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90" name="Oval 39"/>
              <p:cNvSpPr>
                <a:spLocks noChangeArrowheads="1"/>
              </p:cNvSpPr>
              <p:nvPr/>
            </p:nvSpPr>
            <p:spPr bwMode="auto">
              <a:xfrm>
                <a:off x="3398" y="240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0" name="Group 49"/>
            <p:cNvGrpSpPr>
              <a:grpSpLocks noChangeAspect="1"/>
            </p:cNvGrpSpPr>
            <p:nvPr/>
          </p:nvGrpSpPr>
          <p:grpSpPr bwMode="auto">
            <a:xfrm rot="16200000">
              <a:off x="1947898" y="2034554"/>
              <a:ext cx="540000" cy="512597"/>
              <a:chOff x="241" y="1779"/>
              <a:chExt cx="820" cy="778"/>
            </a:xfrm>
          </p:grpSpPr>
          <p:sp>
            <p:nvSpPr>
              <p:cNvPr id="725" name="Freeform 50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Freeform 51"/>
              <p:cNvSpPr>
                <a:spLocks/>
              </p:cNvSpPr>
              <p:nvPr/>
            </p:nvSpPr>
            <p:spPr bwMode="auto">
              <a:xfrm>
                <a:off x="453" y="1832"/>
                <a:ext cx="596" cy="709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Freeform 52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Freeform 53"/>
              <p:cNvSpPr>
                <a:spLocks/>
              </p:cNvSpPr>
              <p:nvPr/>
            </p:nvSpPr>
            <p:spPr bwMode="auto">
              <a:xfrm>
                <a:off x="503" y="1893"/>
                <a:ext cx="476" cy="576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Freeform 54"/>
              <p:cNvSpPr>
                <a:spLocks/>
              </p:cNvSpPr>
              <p:nvPr/>
            </p:nvSpPr>
            <p:spPr bwMode="auto">
              <a:xfrm>
                <a:off x="371" y="1861"/>
                <a:ext cx="390" cy="523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Freeform 55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Freeform 56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57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58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59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Freeform 60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Freeform 61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Freeform 62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Freeform 63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Freeform 64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Freeform 65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Freeform 66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Freeform 67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Freeform 68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Freeform 69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Freeform 70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Freeform 71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Freeform 72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Freeform 73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Freeform 74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Freeform 75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Freeform 76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Freeform 77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78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79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80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81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82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83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84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85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86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87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88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89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90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91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92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93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Freeform 94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Freeform 95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96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97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98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99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100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101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102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103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104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105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106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107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108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109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110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111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112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Freeform 113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114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115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116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117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118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Freeform 119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Freeform 120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121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122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123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124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125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126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127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128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129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130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131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132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133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134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135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136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Freeform 137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Freeform 138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139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140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141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142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143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144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145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146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147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148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149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150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151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152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Freeform 153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154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155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156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Freeform 157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Freeform 158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Freeform 159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Freeform 160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Freeform 161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Freeform 162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Freeform 163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Freeform 164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Freeform 165"/>
              <p:cNvSpPr>
                <a:spLocks/>
              </p:cNvSpPr>
              <p:nvPr/>
            </p:nvSpPr>
            <p:spPr bwMode="auto">
              <a:xfrm>
                <a:off x="468" y="2395"/>
                <a:ext cx="28" cy="34"/>
              </a:xfrm>
              <a:custGeom>
                <a:avLst/>
                <a:gdLst>
                  <a:gd name="T0" fmla="*/ 25 w 11"/>
                  <a:gd name="T1" fmla="*/ 34 h 13"/>
                  <a:gd name="T2" fmla="*/ 59 w 11"/>
                  <a:gd name="T3" fmla="*/ 76 h 13"/>
                  <a:gd name="T4" fmla="*/ 25 w 11"/>
                  <a:gd name="T5" fmla="*/ 3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4" y="5"/>
                    </a:moveTo>
                    <a:cubicBezTo>
                      <a:pt x="0" y="8"/>
                      <a:pt x="7" y="13"/>
                      <a:pt x="9" y="11"/>
                    </a:cubicBezTo>
                    <a:cubicBezTo>
                      <a:pt x="11" y="8"/>
                      <a:pt x="8" y="0"/>
                      <a:pt x="4" y="5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Freeform 166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Freeform 167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Freeform 168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Freeform 169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5" name="Freeform 170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Freeform 171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Freeform 172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Freeform 173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Freeform 174"/>
              <p:cNvSpPr>
                <a:spLocks/>
              </p:cNvSpPr>
              <p:nvPr/>
            </p:nvSpPr>
            <p:spPr bwMode="auto">
              <a:xfrm>
                <a:off x="811" y="2059"/>
                <a:ext cx="27" cy="37"/>
              </a:xfrm>
              <a:custGeom>
                <a:avLst/>
                <a:gdLst>
                  <a:gd name="T0" fmla="*/ 17 w 11"/>
                  <a:gd name="T1" fmla="*/ 42 h 14"/>
                  <a:gd name="T2" fmla="*/ 54 w 11"/>
                  <a:gd name="T3" fmla="*/ 77 h 14"/>
                  <a:gd name="T4" fmla="*/ 17 w 11"/>
                  <a:gd name="T5" fmla="*/ 4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3" y="6"/>
                    </a:moveTo>
                    <a:cubicBezTo>
                      <a:pt x="0" y="9"/>
                      <a:pt x="7" y="14"/>
                      <a:pt x="9" y="11"/>
                    </a:cubicBezTo>
                    <a:cubicBezTo>
                      <a:pt x="11" y="9"/>
                      <a:pt x="8" y="0"/>
                      <a:pt x="3" y="6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Freeform 175"/>
              <p:cNvSpPr>
                <a:spLocks/>
              </p:cNvSpPr>
              <p:nvPr/>
            </p:nvSpPr>
            <p:spPr bwMode="auto">
              <a:xfrm>
                <a:off x="321" y="2195"/>
                <a:ext cx="27" cy="32"/>
              </a:xfrm>
              <a:custGeom>
                <a:avLst/>
                <a:gdLst>
                  <a:gd name="T0" fmla="*/ 29 w 11"/>
                  <a:gd name="T1" fmla="*/ 72 h 12"/>
                  <a:gd name="T2" fmla="*/ 25 w 11"/>
                  <a:gd name="T3" fmla="*/ 13 h 12"/>
                  <a:gd name="T4" fmla="*/ 29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Freeform 176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Freeform 177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Freeform 178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Freeform 179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Freeform 180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Freeform 181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Freeform 182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Freeform 183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Freeform 184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Freeform 185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Freeform 186"/>
              <p:cNvSpPr>
                <a:spLocks/>
              </p:cNvSpPr>
              <p:nvPr/>
            </p:nvSpPr>
            <p:spPr bwMode="auto">
              <a:xfrm>
                <a:off x="751" y="1816"/>
                <a:ext cx="30" cy="32"/>
              </a:xfrm>
              <a:custGeom>
                <a:avLst/>
                <a:gdLst>
                  <a:gd name="T0" fmla="*/ 38 w 12"/>
                  <a:gd name="T1" fmla="*/ 72 h 12"/>
                  <a:gd name="T2" fmla="*/ 25 w 12"/>
                  <a:gd name="T3" fmla="*/ 13 h 12"/>
                  <a:gd name="T4" fmla="*/ 38 w 12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2" y="6"/>
                      <a:pt x="6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Freeform 187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Freeform 188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Freeform 189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Freeform 190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7" name="Freeform 191"/>
              <p:cNvSpPr>
                <a:spLocks/>
              </p:cNvSpPr>
              <p:nvPr/>
            </p:nvSpPr>
            <p:spPr bwMode="auto">
              <a:xfrm>
                <a:off x="788" y="2453"/>
                <a:ext cx="28" cy="32"/>
              </a:xfrm>
              <a:custGeom>
                <a:avLst/>
                <a:gdLst>
                  <a:gd name="T0" fmla="*/ 33 w 11"/>
                  <a:gd name="T1" fmla="*/ 72 h 12"/>
                  <a:gd name="T2" fmla="*/ 25 w 11"/>
                  <a:gd name="T3" fmla="*/ 13 h 12"/>
                  <a:gd name="T4" fmla="*/ 33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8" name="Freeform 192"/>
              <p:cNvSpPr>
                <a:spLocks/>
              </p:cNvSpPr>
              <p:nvPr/>
            </p:nvSpPr>
            <p:spPr bwMode="auto">
              <a:xfrm>
                <a:off x="373" y="1976"/>
                <a:ext cx="108" cy="240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9" name="Freeform 193"/>
              <p:cNvSpPr>
                <a:spLocks/>
              </p:cNvSpPr>
              <p:nvPr/>
            </p:nvSpPr>
            <p:spPr bwMode="auto">
              <a:xfrm>
                <a:off x="291" y="1792"/>
                <a:ext cx="600" cy="709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FF6FC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0" name="Freeform 194"/>
              <p:cNvSpPr>
                <a:spLocks/>
              </p:cNvSpPr>
              <p:nvPr/>
            </p:nvSpPr>
            <p:spPr bwMode="auto">
              <a:xfrm>
                <a:off x="241" y="1792"/>
                <a:ext cx="417" cy="549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1" name="Freeform 195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2" name="Freeform 196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3" name="Freeform 197"/>
              <p:cNvSpPr>
                <a:spLocks/>
              </p:cNvSpPr>
              <p:nvPr/>
            </p:nvSpPr>
            <p:spPr bwMode="auto">
              <a:xfrm>
                <a:off x="461" y="1877"/>
                <a:ext cx="72" cy="80"/>
              </a:xfrm>
              <a:custGeom>
                <a:avLst/>
                <a:gdLst>
                  <a:gd name="T0" fmla="*/ 5 w 29"/>
                  <a:gd name="T1" fmla="*/ 120 h 30"/>
                  <a:gd name="T2" fmla="*/ 79 w 29"/>
                  <a:gd name="T3" fmla="*/ 8 h 30"/>
                  <a:gd name="T4" fmla="*/ 174 w 29"/>
                  <a:gd name="T5" fmla="*/ 93 h 30"/>
                  <a:gd name="T6" fmla="*/ 99 w 29"/>
                  <a:gd name="T7" fmla="*/ 205 h 30"/>
                  <a:gd name="T8" fmla="*/ 5 w 29"/>
                  <a:gd name="T9" fmla="*/ 1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6"/>
                      <a:pt x="28" y="13"/>
                    </a:cubicBezTo>
                    <a:cubicBezTo>
                      <a:pt x="29" y="21"/>
                      <a:pt x="24" y="28"/>
                      <a:pt x="16" y="29"/>
                    </a:cubicBezTo>
                    <a:cubicBezTo>
                      <a:pt x="9" y="30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4" name="Freeform 198"/>
              <p:cNvSpPr>
                <a:spLocks/>
              </p:cNvSpPr>
              <p:nvPr/>
            </p:nvSpPr>
            <p:spPr bwMode="auto">
              <a:xfrm>
                <a:off x="533" y="1867"/>
                <a:ext cx="28" cy="29"/>
              </a:xfrm>
              <a:custGeom>
                <a:avLst/>
                <a:gdLst>
                  <a:gd name="T0" fmla="*/ 8 w 11"/>
                  <a:gd name="T1" fmla="*/ 42 h 11"/>
                  <a:gd name="T2" fmla="*/ 33 w 11"/>
                  <a:gd name="T3" fmla="*/ 8 h 11"/>
                  <a:gd name="T4" fmla="*/ 71 w 11"/>
                  <a:gd name="T5" fmla="*/ 34 h 11"/>
                  <a:gd name="T6" fmla="*/ 38 w 11"/>
                  <a:gd name="T7" fmla="*/ 69 h 11"/>
                  <a:gd name="T8" fmla="*/ 8 w 11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6"/>
                    </a:moveTo>
                    <a:cubicBezTo>
                      <a:pt x="0" y="3"/>
                      <a:pt x="2" y="1"/>
                      <a:pt x="5" y="1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4" y="11"/>
                      <a:pt x="1" y="9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55" name="Freeform 199"/>
              <p:cNvSpPr>
                <a:spLocks/>
              </p:cNvSpPr>
              <p:nvPr/>
            </p:nvSpPr>
            <p:spPr bwMode="auto">
              <a:xfrm>
                <a:off x="436" y="1947"/>
                <a:ext cx="25" cy="29"/>
              </a:xfrm>
              <a:custGeom>
                <a:avLst/>
                <a:gdLst>
                  <a:gd name="T0" fmla="*/ 0 w 10"/>
                  <a:gd name="T1" fmla="*/ 42 h 11"/>
                  <a:gd name="T2" fmla="*/ 25 w 10"/>
                  <a:gd name="T3" fmla="*/ 0 h 11"/>
                  <a:gd name="T4" fmla="*/ 63 w 10"/>
                  <a:gd name="T5" fmla="*/ 34 h 11"/>
                  <a:gd name="T6" fmla="*/ 38 w 10"/>
                  <a:gd name="T7" fmla="*/ 69 h 11"/>
                  <a:gd name="T8" fmla="*/ 0 w 10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3"/>
                      <a:pt x="2" y="1"/>
                      <a:pt x="4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7"/>
                      <a:pt x="8" y="10"/>
                      <a:pt x="6" y="10"/>
                    </a:cubicBezTo>
                    <a:cubicBezTo>
                      <a:pt x="3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1" name="Group 40"/>
            <p:cNvGrpSpPr>
              <a:grpSpLocks noChangeAspect="1"/>
            </p:cNvGrpSpPr>
            <p:nvPr/>
          </p:nvGrpSpPr>
          <p:grpSpPr bwMode="auto">
            <a:xfrm>
              <a:off x="6079454" y="626539"/>
              <a:ext cx="540000" cy="515179"/>
              <a:chOff x="930" y="1787"/>
              <a:chExt cx="979" cy="934"/>
            </a:xfrm>
          </p:grpSpPr>
          <p:sp>
            <p:nvSpPr>
              <p:cNvPr id="702" name="Freeform 41"/>
              <p:cNvSpPr>
                <a:spLocks/>
              </p:cNvSpPr>
              <p:nvPr/>
            </p:nvSpPr>
            <p:spPr bwMode="auto">
              <a:xfrm>
                <a:off x="957" y="1804"/>
                <a:ext cx="952" cy="914"/>
              </a:xfrm>
              <a:custGeom>
                <a:avLst/>
                <a:gdLst>
                  <a:gd name="T0" fmla="*/ 162 w 569"/>
                  <a:gd name="T1" fmla="*/ 199 h 546"/>
                  <a:gd name="T2" fmla="*/ 278 w 569"/>
                  <a:gd name="T3" fmla="*/ 437 h 546"/>
                  <a:gd name="T4" fmla="*/ 176 w 569"/>
                  <a:gd name="T5" fmla="*/ 424 h 546"/>
                  <a:gd name="T6" fmla="*/ 107 w 569"/>
                  <a:gd name="T7" fmla="*/ 398 h 546"/>
                  <a:gd name="T8" fmla="*/ 199 w 569"/>
                  <a:gd name="T9" fmla="*/ 541 h 546"/>
                  <a:gd name="T10" fmla="*/ 167 w 569"/>
                  <a:gd name="T11" fmla="*/ 665 h 546"/>
                  <a:gd name="T12" fmla="*/ 90 w 569"/>
                  <a:gd name="T13" fmla="*/ 732 h 546"/>
                  <a:gd name="T14" fmla="*/ 151 w 569"/>
                  <a:gd name="T15" fmla="*/ 787 h 546"/>
                  <a:gd name="T16" fmla="*/ 100 w 569"/>
                  <a:gd name="T17" fmla="*/ 832 h 546"/>
                  <a:gd name="T18" fmla="*/ 146 w 569"/>
                  <a:gd name="T19" fmla="*/ 869 h 546"/>
                  <a:gd name="T20" fmla="*/ 149 w 569"/>
                  <a:gd name="T21" fmla="*/ 969 h 546"/>
                  <a:gd name="T22" fmla="*/ 13 w 569"/>
                  <a:gd name="T23" fmla="*/ 1110 h 546"/>
                  <a:gd name="T24" fmla="*/ 79 w 569"/>
                  <a:gd name="T25" fmla="*/ 1098 h 546"/>
                  <a:gd name="T26" fmla="*/ 162 w 569"/>
                  <a:gd name="T27" fmla="*/ 1098 h 546"/>
                  <a:gd name="T28" fmla="*/ 283 w 569"/>
                  <a:gd name="T29" fmla="*/ 1317 h 546"/>
                  <a:gd name="T30" fmla="*/ 333 w 569"/>
                  <a:gd name="T31" fmla="*/ 1388 h 546"/>
                  <a:gd name="T32" fmla="*/ 338 w 569"/>
                  <a:gd name="T33" fmla="*/ 1497 h 546"/>
                  <a:gd name="T34" fmla="*/ 378 w 569"/>
                  <a:gd name="T35" fmla="*/ 1463 h 546"/>
                  <a:gd name="T36" fmla="*/ 428 w 569"/>
                  <a:gd name="T37" fmla="*/ 1426 h 546"/>
                  <a:gd name="T38" fmla="*/ 442 w 569"/>
                  <a:gd name="T39" fmla="*/ 1468 h 546"/>
                  <a:gd name="T40" fmla="*/ 465 w 569"/>
                  <a:gd name="T41" fmla="*/ 1463 h 546"/>
                  <a:gd name="T42" fmla="*/ 495 w 569"/>
                  <a:gd name="T43" fmla="*/ 1456 h 546"/>
                  <a:gd name="T44" fmla="*/ 669 w 569"/>
                  <a:gd name="T45" fmla="*/ 1497 h 546"/>
                  <a:gd name="T46" fmla="*/ 736 w 569"/>
                  <a:gd name="T47" fmla="*/ 1530 h 546"/>
                  <a:gd name="T48" fmla="*/ 765 w 569"/>
                  <a:gd name="T49" fmla="*/ 1502 h 546"/>
                  <a:gd name="T50" fmla="*/ 1006 w 569"/>
                  <a:gd name="T51" fmla="*/ 1483 h 546"/>
                  <a:gd name="T52" fmla="*/ 1049 w 569"/>
                  <a:gd name="T53" fmla="*/ 1502 h 546"/>
                  <a:gd name="T54" fmla="*/ 1089 w 569"/>
                  <a:gd name="T55" fmla="*/ 1522 h 546"/>
                  <a:gd name="T56" fmla="*/ 1134 w 569"/>
                  <a:gd name="T57" fmla="*/ 1456 h 546"/>
                  <a:gd name="T58" fmla="*/ 1178 w 569"/>
                  <a:gd name="T59" fmla="*/ 1463 h 546"/>
                  <a:gd name="T60" fmla="*/ 1210 w 569"/>
                  <a:gd name="T61" fmla="*/ 1471 h 546"/>
                  <a:gd name="T62" fmla="*/ 1255 w 569"/>
                  <a:gd name="T63" fmla="*/ 1393 h 546"/>
                  <a:gd name="T64" fmla="*/ 1347 w 569"/>
                  <a:gd name="T65" fmla="*/ 1363 h 546"/>
                  <a:gd name="T66" fmla="*/ 1467 w 569"/>
                  <a:gd name="T67" fmla="*/ 1396 h 546"/>
                  <a:gd name="T68" fmla="*/ 1434 w 569"/>
                  <a:gd name="T69" fmla="*/ 1227 h 546"/>
                  <a:gd name="T70" fmla="*/ 1529 w 569"/>
                  <a:gd name="T71" fmla="*/ 932 h 546"/>
                  <a:gd name="T72" fmla="*/ 1588 w 569"/>
                  <a:gd name="T73" fmla="*/ 849 h 546"/>
                  <a:gd name="T74" fmla="*/ 1514 w 569"/>
                  <a:gd name="T75" fmla="*/ 815 h 546"/>
                  <a:gd name="T76" fmla="*/ 1506 w 569"/>
                  <a:gd name="T77" fmla="*/ 715 h 546"/>
                  <a:gd name="T78" fmla="*/ 1559 w 569"/>
                  <a:gd name="T79" fmla="*/ 656 h 546"/>
                  <a:gd name="T80" fmla="*/ 1518 w 569"/>
                  <a:gd name="T81" fmla="*/ 648 h 546"/>
                  <a:gd name="T82" fmla="*/ 1452 w 569"/>
                  <a:gd name="T83" fmla="*/ 631 h 546"/>
                  <a:gd name="T84" fmla="*/ 1452 w 569"/>
                  <a:gd name="T85" fmla="*/ 502 h 546"/>
                  <a:gd name="T86" fmla="*/ 1514 w 569"/>
                  <a:gd name="T87" fmla="*/ 378 h 546"/>
                  <a:gd name="T88" fmla="*/ 1444 w 569"/>
                  <a:gd name="T89" fmla="*/ 403 h 546"/>
                  <a:gd name="T90" fmla="*/ 1352 w 569"/>
                  <a:gd name="T91" fmla="*/ 425 h 546"/>
                  <a:gd name="T92" fmla="*/ 1198 w 569"/>
                  <a:gd name="T93" fmla="*/ 323 h 546"/>
                  <a:gd name="T94" fmla="*/ 1151 w 569"/>
                  <a:gd name="T95" fmla="*/ 271 h 546"/>
                  <a:gd name="T96" fmla="*/ 1128 w 569"/>
                  <a:gd name="T97" fmla="*/ 271 h 546"/>
                  <a:gd name="T98" fmla="*/ 1114 w 569"/>
                  <a:gd name="T99" fmla="*/ 266 h 546"/>
                  <a:gd name="T100" fmla="*/ 1094 w 569"/>
                  <a:gd name="T101" fmla="*/ 204 h 546"/>
                  <a:gd name="T102" fmla="*/ 1057 w 569"/>
                  <a:gd name="T103" fmla="*/ 213 h 546"/>
                  <a:gd name="T104" fmla="*/ 1031 w 569"/>
                  <a:gd name="T105" fmla="*/ 221 h 546"/>
                  <a:gd name="T106" fmla="*/ 912 w 569"/>
                  <a:gd name="T107" fmla="*/ 149 h 546"/>
                  <a:gd name="T108" fmla="*/ 857 w 569"/>
                  <a:gd name="T109" fmla="*/ 62 h 546"/>
                  <a:gd name="T110" fmla="*/ 786 w 569"/>
                  <a:gd name="T111" fmla="*/ 196 h 546"/>
                  <a:gd name="T112" fmla="*/ 666 w 569"/>
                  <a:gd name="T113" fmla="*/ 219 h 546"/>
                  <a:gd name="T114" fmla="*/ 557 w 569"/>
                  <a:gd name="T115" fmla="*/ 221 h 546"/>
                  <a:gd name="T116" fmla="*/ 492 w 569"/>
                  <a:gd name="T117" fmla="*/ 199 h 546"/>
                  <a:gd name="T118" fmla="*/ 458 w 569"/>
                  <a:gd name="T119" fmla="*/ 278 h 546"/>
                  <a:gd name="T120" fmla="*/ 338 w 569"/>
                  <a:gd name="T121" fmla="*/ 320 h 546"/>
                  <a:gd name="T122" fmla="*/ 162 w 569"/>
                  <a:gd name="T123" fmla="*/ 199 h 5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9" h="546">
                    <a:moveTo>
                      <a:pt x="58" y="71"/>
                    </a:moveTo>
                    <a:cubicBezTo>
                      <a:pt x="50" y="78"/>
                      <a:pt x="114" y="135"/>
                      <a:pt x="99" y="156"/>
                    </a:cubicBezTo>
                    <a:cubicBezTo>
                      <a:pt x="90" y="167"/>
                      <a:pt x="76" y="159"/>
                      <a:pt x="63" y="151"/>
                    </a:cubicBezTo>
                    <a:cubicBezTo>
                      <a:pt x="52" y="144"/>
                      <a:pt x="43" y="138"/>
                      <a:pt x="38" y="142"/>
                    </a:cubicBezTo>
                    <a:cubicBezTo>
                      <a:pt x="28" y="152"/>
                      <a:pt x="79" y="169"/>
                      <a:pt x="71" y="193"/>
                    </a:cubicBezTo>
                    <a:cubicBezTo>
                      <a:pt x="64" y="216"/>
                      <a:pt x="62" y="225"/>
                      <a:pt x="60" y="237"/>
                    </a:cubicBezTo>
                    <a:cubicBezTo>
                      <a:pt x="55" y="260"/>
                      <a:pt x="34" y="248"/>
                      <a:pt x="32" y="261"/>
                    </a:cubicBezTo>
                    <a:cubicBezTo>
                      <a:pt x="30" y="269"/>
                      <a:pt x="55" y="267"/>
                      <a:pt x="54" y="281"/>
                    </a:cubicBezTo>
                    <a:cubicBezTo>
                      <a:pt x="53" y="288"/>
                      <a:pt x="40" y="286"/>
                      <a:pt x="36" y="297"/>
                    </a:cubicBezTo>
                    <a:cubicBezTo>
                      <a:pt x="35" y="301"/>
                      <a:pt x="50" y="295"/>
                      <a:pt x="52" y="310"/>
                    </a:cubicBezTo>
                    <a:cubicBezTo>
                      <a:pt x="55" y="325"/>
                      <a:pt x="62" y="341"/>
                      <a:pt x="53" y="346"/>
                    </a:cubicBezTo>
                    <a:cubicBezTo>
                      <a:pt x="45" y="351"/>
                      <a:pt x="0" y="383"/>
                      <a:pt x="5" y="396"/>
                    </a:cubicBezTo>
                    <a:cubicBezTo>
                      <a:pt x="7" y="402"/>
                      <a:pt x="17" y="397"/>
                      <a:pt x="28" y="392"/>
                    </a:cubicBezTo>
                    <a:cubicBezTo>
                      <a:pt x="41" y="387"/>
                      <a:pt x="55" y="381"/>
                      <a:pt x="58" y="392"/>
                    </a:cubicBezTo>
                    <a:cubicBezTo>
                      <a:pt x="64" y="412"/>
                      <a:pt x="82" y="451"/>
                      <a:pt x="101" y="470"/>
                    </a:cubicBezTo>
                    <a:cubicBezTo>
                      <a:pt x="120" y="488"/>
                      <a:pt x="112" y="490"/>
                      <a:pt x="119" y="495"/>
                    </a:cubicBezTo>
                    <a:cubicBezTo>
                      <a:pt x="126" y="501"/>
                      <a:pt x="114" y="529"/>
                      <a:pt x="121" y="534"/>
                    </a:cubicBezTo>
                    <a:cubicBezTo>
                      <a:pt x="124" y="537"/>
                      <a:pt x="129" y="529"/>
                      <a:pt x="135" y="522"/>
                    </a:cubicBezTo>
                    <a:cubicBezTo>
                      <a:pt x="141" y="514"/>
                      <a:pt x="147" y="507"/>
                      <a:pt x="153" y="509"/>
                    </a:cubicBezTo>
                    <a:cubicBezTo>
                      <a:pt x="164" y="515"/>
                      <a:pt x="151" y="522"/>
                      <a:pt x="158" y="524"/>
                    </a:cubicBezTo>
                    <a:cubicBezTo>
                      <a:pt x="161" y="525"/>
                      <a:pt x="163" y="524"/>
                      <a:pt x="166" y="522"/>
                    </a:cubicBezTo>
                    <a:cubicBezTo>
                      <a:pt x="169" y="520"/>
                      <a:pt x="172" y="518"/>
                      <a:pt x="177" y="520"/>
                    </a:cubicBezTo>
                    <a:cubicBezTo>
                      <a:pt x="187" y="522"/>
                      <a:pt x="216" y="536"/>
                      <a:pt x="239" y="534"/>
                    </a:cubicBezTo>
                    <a:cubicBezTo>
                      <a:pt x="262" y="531"/>
                      <a:pt x="253" y="546"/>
                      <a:pt x="263" y="546"/>
                    </a:cubicBezTo>
                    <a:cubicBezTo>
                      <a:pt x="272" y="546"/>
                      <a:pt x="264" y="537"/>
                      <a:pt x="273" y="536"/>
                    </a:cubicBezTo>
                    <a:cubicBezTo>
                      <a:pt x="282" y="534"/>
                      <a:pt x="343" y="533"/>
                      <a:pt x="359" y="529"/>
                    </a:cubicBezTo>
                    <a:cubicBezTo>
                      <a:pt x="367" y="527"/>
                      <a:pt x="371" y="531"/>
                      <a:pt x="375" y="536"/>
                    </a:cubicBezTo>
                    <a:cubicBezTo>
                      <a:pt x="379" y="540"/>
                      <a:pt x="383" y="544"/>
                      <a:pt x="389" y="543"/>
                    </a:cubicBezTo>
                    <a:cubicBezTo>
                      <a:pt x="401" y="542"/>
                      <a:pt x="396" y="525"/>
                      <a:pt x="405" y="520"/>
                    </a:cubicBezTo>
                    <a:cubicBezTo>
                      <a:pt x="410" y="517"/>
                      <a:pt x="416" y="519"/>
                      <a:pt x="421" y="522"/>
                    </a:cubicBezTo>
                    <a:cubicBezTo>
                      <a:pt x="425" y="524"/>
                      <a:pt x="429" y="527"/>
                      <a:pt x="432" y="525"/>
                    </a:cubicBezTo>
                    <a:cubicBezTo>
                      <a:pt x="438" y="523"/>
                      <a:pt x="434" y="504"/>
                      <a:pt x="448" y="497"/>
                    </a:cubicBezTo>
                    <a:cubicBezTo>
                      <a:pt x="461" y="490"/>
                      <a:pt x="469" y="479"/>
                      <a:pt x="481" y="486"/>
                    </a:cubicBezTo>
                    <a:cubicBezTo>
                      <a:pt x="494" y="492"/>
                      <a:pt x="518" y="504"/>
                      <a:pt x="524" y="498"/>
                    </a:cubicBezTo>
                    <a:cubicBezTo>
                      <a:pt x="531" y="492"/>
                      <a:pt x="503" y="460"/>
                      <a:pt x="512" y="438"/>
                    </a:cubicBezTo>
                    <a:cubicBezTo>
                      <a:pt x="521" y="417"/>
                      <a:pt x="544" y="357"/>
                      <a:pt x="546" y="333"/>
                    </a:cubicBezTo>
                    <a:cubicBezTo>
                      <a:pt x="549" y="309"/>
                      <a:pt x="569" y="315"/>
                      <a:pt x="567" y="303"/>
                    </a:cubicBezTo>
                    <a:cubicBezTo>
                      <a:pt x="565" y="292"/>
                      <a:pt x="544" y="303"/>
                      <a:pt x="541" y="291"/>
                    </a:cubicBezTo>
                    <a:cubicBezTo>
                      <a:pt x="538" y="278"/>
                      <a:pt x="529" y="264"/>
                      <a:pt x="538" y="255"/>
                    </a:cubicBezTo>
                    <a:cubicBezTo>
                      <a:pt x="546" y="247"/>
                      <a:pt x="558" y="242"/>
                      <a:pt x="557" y="234"/>
                    </a:cubicBezTo>
                    <a:cubicBezTo>
                      <a:pt x="556" y="231"/>
                      <a:pt x="550" y="231"/>
                      <a:pt x="542" y="231"/>
                    </a:cubicBezTo>
                    <a:cubicBezTo>
                      <a:pt x="532" y="232"/>
                      <a:pt x="521" y="232"/>
                      <a:pt x="519" y="225"/>
                    </a:cubicBezTo>
                    <a:cubicBezTo>
                      <a:pt x="517" y="212"/>
                      <a:pt x="513" y="192"/>
                      <a:pt x="519" y="179"/>
                    </a:cubicBezTo>
                    <a:cubicBezTo>
                      <a:pt x="524" y="166"/>
                      <a:pt x="549" y="141"/>
                      <a:pt x="541" y="135"/>
                    </a:cubicBezTo>
                    <a:cubicBezTo>
                      <a:pt x="537" y="132"/>
                      <a:pt x="527" y="138"/>
                      <a:pt x="516" y="144"/>
                    </a:cubicBezTo>
                    <a:cubicBezTo>
                      <a:pt x="504" y="151"/>
                      <a:pt x="491" y="157"/>
                      <a:pt x="483" y="152"/>
                    </a:cubicBezTo>
                    <a:cubicBezTo>
                      <a:pt x="469" y="143"/>
                      <a:pt x="438" y="120"/>
                      <a:pt x="428" y="115"/>
                    </a:cubicBezTo>
                    <a:cubicBezTo>
                      <a:pt x="417" y="109"/>
                      <a:pt x="419" y="102"/>
                      <a:pt x="411" y="97"/>
                    </a:cubicBezTo>
                    <a:cubicBezTo>
                      <a:pt x="407" y="95"/>
                      <a:pt x="405" y="96"/>
                      <a:pt x="403" y="97"/>
                    </a:cubicBezTo>
                    <a:cubicBezTo>
                      <a:pt x="402" y="97"/>
                      <a:pt x="400" y="98"/>
                      <a:pt x="398" y="95"/>
                    </a:cubicBezTo>
                    <a:cubicBezTo>
                      <a:pt x="393" y="90"/>
                      <a:pt x="401" y="76"/>
                      <a:pt x="391" y="73"/>
                    </a:cubicBezTo>
                    <a:cubicBezTo>
                      <a:pt x="385" y="71"/>
                      <a:pt x="382" y="74"/>
                      <a:pt x="378" y="76"/>
                    </a:cubicBezTo>
                    <a:cubicBezTo>
                      <a:pt x="376" y="78"/>
                      <a:pt x="373" y="80"/>
                      <a:pt x="368" y="79"/>
                    </a:cubicBezTo>
                    <a:cubicBezTo>
                      <a:pt x="358" y="79"/>
                      <a:pt x="330" y="77"/>
                      <a:pt x="326" y="53"/>
                    </a:cubicBezTo>
                    <a:cubicBezTo>
                      <a:pt x="322" y="29"/>
                      <a:pt x="312" y="0"/>
                      <a:pt x="306" y="22"/>
                    </a:cubicBezTo>
                    <a:cubicBezTo>
                      <a:pt x="300" y="44"/>
                      <a:pt x="293" y="68"/>
                      <a:pt x="281" y="70"/>
                    </a:cubicBezTo>
                    <a:cubicBezTo>
                      <a:pt x="269" y="72"/>
                      <a:pt x="254" y="72"/>
                      <a:pt x="238" y="78"/>
                    </a:cubicBezTo>
                    <a:cubicBezTo>
                      <a:pt x="222" y="85"/>
                      <a:pt x="212" y="88"/>
                      <a:pt x="199" y="79"/>
                    </a:cubicBezTo>
                    <a:cubicBezTo>
                      <a:pt x="186" y="71"/>
                      <a:pt x="183" y="69"/>
                      <a:pt x="176" y="71"/>
                    </a:cubicBezTo>
                    <a:cubicBezTo>
                      <a:pt x="169" y="74"/>
                      <a:pt x="172" y="91"/>
                      <a:pt x="164" y="99"/>
                    </a:cubicBezTo>
                    <a:cubicBezTo>
                      <a:pt x="156" y="106"/>
                      <a:pt x="134" y="122"/>
                      <a:pt x="121" y="114"/>
                    </a:cubicBezTo>
                    <a:cubicBezTo>
                      <a:pt x="107" y="106"/>
                      <a:pt x="67" y="64"/>
                      <a:pt x="58" y="7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3" name="Freeform 42"/>
              <p:cNvSpPr>
                <a:spLocks/>
              </p:cNvSpPr>
              <p:nvPr/>
            </p:nvSpPr>
            <p:spPr bwMode="auto">
              <a:xfrm>
                <a:off x="960" y="1824"/>
                <a:ext cx="949" cy="897"/>
              </a:xfrm>
              <a:custGeom>
                <a:avLst/>
                <a:gdLst>
                  <a:gd name="T0" fmla="*/ 266 w 567"/>
                  <a:gd name="T1" fmla="*/ 398 h 536"/>
                  <a:gd name="T2" fmla="*/ 99 w 567"/>
                  <a:gd name="T3" fmla="*/ 387 h 536"/>
                  <a:gd name="T4" fmla="*/ 107 w 567"/>
                  <a:gd name="T5" fmla="*/ 669 h 536"/>
                  <a:gd name="T6" fmla="*/ 141 w 567"/>
                  <a:gd name="T7" fmla="*/ 751 h 536"/>
                  <a:gd name="T8" fmla="*/ 99 w 567"/>
                  <a:gd name="T9" fmla="*/ 807 h 536"/>
                  <a:gd name="T10" fmla="*/ 64 w 567"/>
                  <a:gd name="T11" fmla="*/ 989 h 536"/>
                  <a:gd name="T12" fmla="*/ 92 w 567"/>
                  <a:gd name="T13" fmla="*/ 1064 h 536"/>
                  <a:gd name="T14" fmla="*/ 321 w 567"/>
                  <a:gd name="T15" fmla="*/ 1359 h 536"/>
                  <a:gd name="T16" fmla="*/ 328 w 567"/>
                  <a:gd name="T17" fmla="*/ 1468 h 536"/>
                  <a:gd name="T18" fmla="*/ 428 w 567"/>
                  <a:gd name="T19" fmla="*/ 1402 h 536"/>
                  <a:gd name="T20" fmla="*/ 465 w 567"/>
                  <a:gd name="T21" fmla="*/ 1431 h 536"/>
                  <a:gd name="T22" fmla="*/ 706 w 567"/>
                  <a:gd name="T23" fmla="*/ 1479 h 536"/>
                  <a:gd name="T24" fmla="*/ 753 w 567"/>
                  <a:gd name="T25" fmla="*/ 1473 h 536"/>
                  <a:gd name="T26" fmla="*/ 1061 w 567"/>
                  <a:gd name="T27" fmla="*/ 1489 h 536"/>
                  <a:gd name="T28" fmla="*/ 1143 w 567"/>
                  <a:gd name="T29" fmla="*/ 1422 h 536"/>
                  <a:gd name="T30" fmla="*/ 1252 w 567"/>
                  <a:gd name="T31" fmla="*/ 1364 h 536"/>
                  <a:gd name="T32" fmla="*/ 1465 w 567"/>
                  <a:gd name="T33" fmla="*/ 1327 h 536"/>
                  <a:gd name="T34" fmla="*/ 1580 w 567"/>
                  <a:gd name="T35" fmla="*/ 835 h 536"/>
                  <a:gd name="T36" fmla="*/ 1505 w 567"/>
                  <a:gd name="T37" fmla="*/ 740 h 536"/>
                  <a:gd name="T38" fmla="*/ 1543 w 567"/>
                  <a:gd name="T39" fmla="*/ 611 h 536"/>
                  <a:gd name="T40" fmla="*/ 1490 w 567"/>
                  <a:gd name="T41" fmla="*/ 415 h 536"/>
                  <a:gd name="T42" fmla="*/ 1352 w 567"/>
                  <a:gd name="T43" fmla="*/ 390 h 536"/>
                  <a:gd name="T44" fmla="*/ 1115 w 567"/>
                  <a:gd name="T45" fmla="*/ 233 h 536"/>
                  <a:gd name="T46" fmla="*/ 1061 w 567"/>
                  <a:gd name="T47" fmla="*/ 167 h 536"/>
                  <a:gd name="T48" fmla="*/ 894 w 567"/>
                  <a:gd name="T49" fmla="*/ 38 h 536"/>
                  <a:gd name="T50" fmla="*/ 802 w 567"/>
                  <a:gd name="T51" fmla="*/ 142 h 536"/>
                  <a:gd name="T52" fmla="*/ 477 w 567"/>
                  <a:gd name="T53" fmla="*/ 166 h 536"/>
                  <a:gd name="T54" fmla="*/ 228 w 567"/>
                  <a:gd name="T55" fmla="*/ 192 h 536"/>
                  <a:gd name="T56" fmla="*/ 166 w 567"/>
                  <a:gd name="T57" fmla="*/ 167 h 536"/>
                  <a:gd name="T58" fmla="*/ 470 w 567"/>
                  <a:gd name="T59" fmla="*/ 224 h 536"/>
                  <a:gd name="T60" fmla="*/ 661 w 567"/>
                  <a:gd name="T61" fmla="*/ 191 h 536"/>
                  <a:gd name="T62" fmla="*/ 869 w 567"/>
                  <a:gd name="T63" fmla="*/ 13 h 536"/>
                  <a:gd name="T64" fmla="*/ 1028 w 567"/>
                  <a:gd name="T65" fmla="*/ 192 h 536"/>
                  <a:gd name="T66" fmla="*/ 1098 w 567"/>
                  <a:gd name="T67" fmla="*/ 228 h 536"/>
                  <a:gd name="T68" fmla="*/ 1190 w 567"/>
                  <a:gd name="T69" fmla="*/ 291 h 536"/>
                  <a:gd name="T70" fmla="*/ 1506 w 567"/>
                  <a:gd name="T71" fmla="*/ 350 h 536"/>
                  <a:gd name="T72" fmla="*/ 1471 w 567"/>
                  <a:gd name="T73" fmla="*/ 619 h 536"/>
                  <a:gd name="T74" fmla="*/ 1525 w 567"/>
                  <a:gd name="T75" fmla="*/ 656 h 536"/>
                  <a:gd name="T76" fmla="*/ 1572 w 567"/>
                  <a:gd name="T77" fmla="*/ 810 h 536"/>
                  <a:gd name="T78" fmla="*/ 1423 w 567"/>
                  <a:gd name="T79" fmla="*/ 1193 h 536"/>
                  <a:gd name="T80" fmla="*/ 1344 w 567"/>
                  <a:gd name="T81" fmla="*/ 1322 h 536"/>
                  <a:gd name="T82" fmla="*/ 1198 w 567"/>
                  <a:gd name="T83" fmla="*/ 1434 h 536"/>
                  <a:gd name="T84" fmla="*/ 1081 w 567"/>
                  <a:gd name="T85" fmla="*/ 1481 h 536"/>
                  <a:gd name="T86" fmla="*/ 835 w 567"/>
                  <a:gd name="T87" fmla="*/ 1456 h 536"/>
                  <a:gd name="T88" fmla="*/ 731 w 567"/>
                  <a:gd name="T89" fmla="*/ 1489 h 536"/>
                  <a:gd name="T90" fmla="*/ 557 w 567"/>
                  <a:gd name="T91" fmla="*/ 1439 h 536"/>
                  <a:gd name="T92" fmla="*/ 437 w 567"/>
                  <a:gd name="T93" fmla="*/ 1428 h 536"/>
                  <a:gd name="T94" fmla="*/ 437 w 567"/>
                  <a:gd name="T95" fmla="*/ 1397 h 536"/>
                  <a:gd name="T96" fmla="*/ 336 w 567"/>
                  <a:gd name="T97" fmla="*/ 1459 h 536"/>
                  <a:gd name="T98" fmla="*/ 321 w 567"/>
                  <a:gd name="T99" fmla="*/ 1342 h 536"/>
                  <a:gd name="T100" fmla="*/ 20 w 567"/>
                  <a:gd name="T101" fmla="*/ 1076 h 536"/>
                  <a:gd name="T102" fmla="*/ 159 w 567"/>
                  <a:gd name="T103" fmla="*/ 910 h 536"/>
                  <a:gd name="T104" fmla="*/ 99 w 567"/>
                  <a:gd name="T105" fmla="*/ 798 h 536"/>
                  <a:gd name="T106" fmla="*/ 99 w 567"/>
                  <a:gd name="T107" fmla="*/ 798 h 536"/>
                  <a:gd name="T108" fmla="*/ 134 w 567"/>
                  <a:gd name="T109" fmla="*/ 773 h 536"/>
                  <a:gd name="T110" fmla="*/ 87 w 567"/>
                  <a:gd name="T111" fmla="*/ 698 h 536"/>
                  <a:gd name="T112" fmla="*/ 184 w 567"/>
                  <a:gd name="T113" fmla="*/ 450 h 536"/>
                  <a:gd name="T114" fmla="*/ 184 w 567"/>
                  <a:gd name="T115" fmla="*/ 403 h 536"/>
                  <a:gd name="T116" fmla="*/ 162 w 567"/>
                  <a:gd name="T117" fmla="*/ 171 h 536"/>
                  <a:gd name="T118" fmla="*/ 162 w 567"/>
                  <a:gd name="T119" fmla="*/ 171 h 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67" h="536">
                    <a:moveTo>
                      <a:pt x="56" y="59"/>
                    </a:moveTo>
                    <a:cubicBezTo>
                      <a:pt x="55" y="58"/>
                      <a:pt x="55" y="58"/>
                      <a:pt x="55" y="58"/>
                    </a:cubicBezTo>
                    <a:cubicBezTo>
                      <a:pt x="54" y="58"/>
                      <a:pt x="54" y="60"/>
                      <a:pt x="54" y="61"/>
                    </a:cubicBezTo>
                    <a:cubicBezTo>
                      <a:pt x="54" y="63"/>
                      <a:pt x="55" y="65"/>
                      <a:pt x="56" y="67"/>
                    </a:cubicBezTo>
                    <a:cubicBezTo>
                      <a:pt x="58" y="71"/>
                      <a:pt x="62" y="76"/>
                      <a:pt x="66" y="82"/>
                    </a:cubicBezTo>
                    <a:cubicBezTo>
                      <a:pt x="72" y="91"/>
                      <a:pt x="80" y="101"/>
                      <a:pt x="87" y="110"/>
                    </a:cubicBezTo>
                    <a:cubicBezTo>
                      <a:pt x="93" y="120"/>
                      <a:pt x="97" y="129"/>
                      <a:pt x="97" y="136"/>
                    </a:cubicBezTo>
                    <a:cubicBezTo>
                      <a:pt x="97" y="138"/>
                      <a:pt x="97" y="141"/>
                      <a:pt x="95" y="142"/>
                    </a:cubicBezTo>
                    <a:cubicBezTo>
                      <a:pt x="93" y="146"/>
                      <a:pt x="90" y="147"/>
                      <a:pt x="86" y="147"/>
                    </a:cubicBezTo>
                    <a:cubicBezTo>
                      <a:pt x="83" y="147"/>
                      <a:pt x="79" y="146"/>
                      <a:pt x="75" y="144"/>
                    </a:cubicBezTo>
                    <a:cubicBezTo>
                      <a:pt x="69" y="141"/>
                      <a:pt x="62" y="137"/>
                      <a:pt x="56" y="133"/>
                    </a:cubicBezTo>
                    <a:cubicBezTo>
                      <a:pt x="53" y="132"/>
                      <a:pt x="50" y="130"/>
                      <a:pt x="48" y="129"/>
                    </a:cubicBezTo>
                    <a:cubicBezTo>
                      <a:pt x="45" y="128"/>
                      <a:pt x="42" y="127"/>
                      <a:pt x="40" y="127"/>
                    </a:cubicBezTo>
                    <a:cubicBezTo>
                      <a:pt x="38" y="127"/>
                      <a:pt x="36" y="127"/>
                      <a:pt x="35" y="129"/>
                    </a:cubicBezTo>
                    <a:cubicBezTo>
                      <a:pt x="33" y="130"/>
                      <a:pt x="33" y="131"/>
                      <a:pt x="33" y="133"/>
                    </a:cubicBezTo>
                    <a:cubicBezTo>
                      <a:pt x="33" y="135"/>
                      <a:pt x="33" y="136"/>
                      <a:pt x="35" y="138"/>
                    </a:cubicBezTo>
                    <a:cubicBezTo>
                      <a:pt x="36" y="140"/>
                      <a:pt x="40" y="143"/>
                      <a:pt x="43" y="146"/>
                    </a:cubicBezTo>
                    <a:cubicBezTo>
                      <a:pt x="48" y="150"/>
                      <a:pt x="55" y="155"/>
                      <a:pt x="60" y="160"/>
                    </a:cubicBezTo>
                    <a:cubicBezTo>
                      <a:pt x="62" y="162"/>
                      <a:pt x="64" y="165"/>
                      <a:pt x="66" y="168"/>
                    </a:cubicBezTo>
                    <a:cubicBezTo>
                      <a:pt x="67" y="170"/>
                      <a:pt x="68" y="173"/>
                      <a:pt x="68" y="176"/>
                    </a:cubicBezTo>
                    <a:cubicBezTo>
                      <a:pt x="68" y="177"/>
                      <a:pt x="68" y="179"/>
                      <a:pt x="67" y="180"/>
                    </a:cubicBezTo>
                    <a:cubicBezTo>
                      <a:pt x="60" y="204"/>
                      <a:pt x="58" y="212"/>
                      <a:pt x="56" y="224"/>
                    </a:cubicBezTo>
                    <a:cubicBezTo>
                      <a:pt x="55" y="230"/>
                      <a:pt x="53" y="233"/>
                      <a:pt x="50" y="235"/>
                    </a:cubicBezTo>
                    <a:cubicBezTo>
                      <a:pt x="47" y="238"/>
                      <a:pt x="42" y="239"/>
                      <a:pt x="38" y="239"/>
                    </a:cubicBezTo>
                    <a:cubicBezTo>
                      <a:pt x="36" y="240"/>
                      <a:pt x="34" y="241"/>
                      <a:pt x="32" y="242"/>
                    </a:cubicBezTo>
                    <a:cubicBezTo>
                      <a:pt x="30" y="243"/>
                      <a:pt x="28" y="245"/>
                      <a:pt x="28" y="248"/>
                    </a:cubicBezTo>
                    <a:cubicBezTo>
                      <a:pt x="28" y="249"/>
                      <a:pt x="27" y="249"/>
                      <a:pt x="27" y="249"/>
                    </a:cubicBezTo>
                    <a:cubicBezTo>
                      <a:pt x="27" y="251"/>
                      <a:pt x="28" y="252"/>
                      <a:pt x="29" y="253"/>
                    </a:cubicBezTo>
                    <a:cubicBezTo>
                      <a:pt x="30" y="255"/>
                      <a:pt x="33" y="256"/>
                      <a:pt x="35" y="257"/>
                    </a:cubicBezTo>
                    <a:cubicBezTo>
                      <a:pt x="38" y="258"/>
                      <a:pt x="42" y="259"/>
                      <a:pt x="45" y="261"/>
                    </a:cubicBezTo>
                    <a:cubicBezTo>
                      <a:pt x="47" y="262"/>
                      <a:pt x="48" y="263"/>
                      <a:pt x="49" y="264"/>
                    </a:cubicBezTo>
                    <a:cubicBezTo>
                      <a:pt x="50" y="265"/>
                      <a:pt x="50" y="266"/>
                      <a:pt x="50" y="268"/>
                    </a:cubicBezTo>
                    <a:cubicBezTo>
                      <a:pt x="50" y="269"/>
                      <a:pt x="50" y="269"/>
                      <a:pt x="50" y="269"/>
                    </a:cubicBezTo>
                    <a:cubicBezTo>
                      <a:pt x="50" y="269"/>
                      <a:pt x="50" y="270"/>
                      <a:pt x="50" y="270"/>
                    </a:cubicBezTo>
                    <a:cubicBezTo>
                      <a:pt x="49" y="271"/>
                      <a:pt x="48" y="271"/>
                      <a:pt x="47" y="272"/>
                    </a:cubicBezTo>
                    <a:cubicBezTo>
                      <a:pt x="45" y="273"/>
                      <a:pt x="42" y="274"/>
                      <a:pt x="39" y="276"/>
                    </a:cubicBezTo>
                    <a:cubicBezTo>
                      <a:pt x="36" y="278"/>
                      <a:pt x="34" y="280"/>
                      <a:pt x="32" y="284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6"/>
                      <a:pt x="32" y="287"/>
                      <a:pt x="33" y="287"/>
                    </a:cubicBezTo>
                    <a:cubicBezTo>
                      <a:pt x="33" y="288"/>
                      <a:pt x="34" y="288"/>
                      <a:pt x="35" y="288"/>
                    </a:cubicBezTo>
                    <a:cubicBezTo>
                      <a:pt x="36" y="289"/>
                      <a:pt x="37" y="289"/>
                      <a:pt x="38" y="289"/>
                    </a:cubicBezTo>
                    <a:cubicBezTo>
                      <a:pt x="40" y="289"/>
                      <a:pt x="42" y="290"/>
                      <a:pt x="44" y="291"/>
                    </a:cubicBezTo>
                    <a:cubicBezTo>
                      <a:pt x="46" y="292"/>
                      <a:pt x="47" y="294"/>
                      <a:pt x="48" y="298"/>
                    </a:cubicBezTo>
                    <a:cubicBezTo>
                      <a:pt x="49" y="303"/>
                      <a:pt x="50" y="308"/>
                      <a:pt x="51" y="313"/>
                    </a:cubicBezTo>
                    <a:cubicBezTo>
                      <a:pt x="52" y="317"/>
                      <a:pt x="53" y="321"/>
                      <a:pt x="53" y="325"/>
                    </a:cubicBezTo>
                    <a:cubicBezTo>
                      <a:pt x="53" y="327"/>
                      <a:pt x="53" y="328"/>
                      <a:pt x="53" y="329"/>
                    </a:cubicBezTo>
                    <a:cubicBezTo>
                      <a:pt x="52" y="330"/>
                      <a:pt x="51" y="331"/>
                      <a:pt x="50" y="332"/>
                    </a:cubicBezTo>
                    <a:cubicBezTo>
                      <a:pt x="46" y="334"/>
                      <a:pt x="34" y="343"/>
                      <a:pt x="23" y="353"/>
                    </a:cubicBezTo>
                    <a:cubicBezTo>
                      <a:pt x="17" y="358"/>
                      <a:pt x="11" y="363"/>
                      <a:pt x="7" y="368"/>
                    </a:cubicBezTo>
                    <a:cubicBezTo>
                      <a:pt x="5" y="370"/>
                      <a:pt x="4" y="373"/>
                      <a:pt x="2" y="375"/>
                    </a:cubicBezTo>
                    <a:cubicBezTo>
                      <a:pt x="1" y="377"/>
                      <a:pt x="0" y="379"/>
                      <a:pt x="0" y="382"/>
                    </a:cubicBezTo>
                    <a:cubicBezTo>
                      <a:pt x="0" y="382"/>
                      <a:pt x="1" y="383"/>
                      <a:pt x="1" y="384"/>
                    </a:cubicBezTo>
                    <a:cubicBezTo>
                      <a:pt x="1" y="386"/>
                      <a:pt x="2" y="387"/>
                      <a:pt x="3" y="387"/>
                    </a:cubicBezTo>
                    <a:cubicBezTo>
                      <a:pt x="5" y="388"/>
                      <a:pt x="6" y="388"/>
                      <a:pt x="7" y="388"/>
                    </a:cubicBezTo>
                    <a:cubicBezTo>
                      <a:pt x="10" y="388"/>
                      <a:pt x="13" y="387"/>
                      <a:pt x="16" y="386"/>
                    </a:cubicBezTo>
                    <a:cubicBezTo>
                      <a:pt x="22" y="384"/>
                      <a:pt x="27" y="382"/>
                      <a:pt x="33" y="380"/>
                    </a:cubicBezTo>
                    <a:cubicBezTo>
                      <a:pt x="38" y="377"/>
                      <a:pt x="44" y="376"/>
                      <a:pt x="47" y="376"/>
                    </a:cubicBezTo>
                    <a:cubicBezTo>
                      <a:pt x="49" y="376"/>
                      <a:pt x="51" y="376"/>
                      <a:pt x="52" y="377"/>
                    </a:cubicBezTo>
                    <a:cubicBezTo>
                      <a:pt x="53" y="377"/>
                      <a:pt x="53" y="378"/>
                      <a:pt x="54" y="380"/>
                    </a:cubicBezTo>
                    <a:cubicBezTo>
                      <a:pt x="60" y="400"/>
                      <a:pt x="78" y="440"/>
                      <a:pt x="97" y="459"/>
                    </a:cubicBezTo>
                    <a:cubicBezTo>
                      <a:pt x="102" y="464"/>
                      <a:pt x="105" y="467"/>
                      <a:pt x="107" y="470"/>
                    </a:cubicBezTo>
                    <a:cubicBezTo>
                      <a:pt x="110" y="474"/>
                      <a:pt x="110" y="476"/>
                      <a:pt x="111" y="478"/>
                    </a:cubicBezTo>
                    <a:cubicBezTo>
                      <a:pt x="111" y="479"/>
                      <a:pt x="112" y="480"/>
                      <a:pt x="112" y="481"/>
                    </a:cubicBezTo>
                    <a:cubicBezTo>
                      <a:pt x="113" y="483"/>
                      <a:pt x="114" y="484"/>
                      <a:pt x="115" y="485"/>
                    </a:cubicBezTo>
                    <a:cubicBezTo>
                      <a:pt x="116" y="485"/>
                      <a:pt x="116" y="486"/>
                      <a:pt x="116" y="487"/>
                    </a:cubicBezTo>
                    <a:cubicBezTo>
                      <a:pt x="117" y="488"/>
                      <a:pt x="117" y="489"/>
                      <a:pt x="117" y="491"/>
                    </a:cubicBezTo>
                    <a:cubicBezTo>
                      <a:pt x="117" y="494"/>
                      <a:pt x="116" y="499"/>
                      <a:pt x="116" y="503"/>
                    </a:cubicBezTo>
                    <a:cubicBezTo>
                      <a:pt x="115" y="507"/>
                      <a:pt x="114" y="512"/>
                      <a:pt x="114" y="515"/>
                    </a:cubicBezTo>
                    <a:cubicBezTo>
                      <a:pt x="114" y="517"/>
                      <a:pt x="114" y="519"/>
                      <a:pt x="115" y="520"/>
                    </a:cubicBezTo>
                    <a:cubicBezTo>
                      <a:pt x="115" y="522"/>
                      <a:pt x="116" y="523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8" y="525"/>
                      <a:pt x="119" y="525"/>
                      <a:pt x="120" y="525"/>
                    </a:cubicBezTo>
                    <a:cubicBezTo>
                      <a:pt x="122" y="525"/>
                      <a:pt x="123" y="524"/>
                      <a:pt x="124" y="523"/>
                    </a:cubicBezTo>
                    <a:cubicBezTo>
                      <a:pt x="126" y="522"/>
                      <a:pt x="128" y="520"/>
                      <a:pt x="130" y="517"/>
                    </a:cubicBezTo>
                    <a:cubicBezTo>
                      <a:pt x="133" y="513"/>
                      <a:pt x="136" y="508"/>
                      <a:pt x="140" y="505"/>
                    </a:cubicBezTo>
                    <a:cubicBezTo>
                      <a:pt x="141" y="503"/>
                      <a:pt x="143" y="501"/>
                      <a:pt x="144" y="500"/>
                    </a:cubicBezTo>
                    <a:cubicBezTo>
                      <a:pt x="146" y="499"/>
                      <a:pt x="147" y="499"/>
                      <a:pt x="148" y="499"/>
                    </a:cubicBezTo>
                    <a:cubicBezTo>
                      <a:pt x="149" y="499"/>
                      <a:pt x="149" y="499"/>
                      <a:pt x="150" y="499"/>
                    </a:cubicBezTo>
                    <a:cubicBezTo>
                      <a:pt x="152" y="500"/>
                      <a:pt x="152" y="501"/>
                      <a:pt x="153" y="501"/>
                    </a:cubicBezTo>
                    <a:cubicBezTo>
                      <a:pt x="153" y="502"/>
                      <a:pt x="154" y="503"/>
                      <a:pt x="154" y="503"/>
                    </a:cubicBezTo>
                    <a:cubicBezTo>
                      <a:pt x="154" y="504"/>
                      <a:pt x="153" y="505"/>
                      <a:pt x="153" y="506"/>
                    </a:cubicBezTo>
                    <a:cubicBezTo>
                      <a:pt x="152" y="507"/>
                      <a:pt x="152" y="508"/>
                      <a:pt x="152" y="510"/>
                    </a:cubicBezTo>
                    <a:cubicBezTo>
                      <a:pt x="152" y="511"/>
                      <a:pt x="152" y="512"/>
                      <a:pt x="153" y="512"/>
                    </a:cubicBezTo>
                    <a:cubicBezTo>
                      <a:pt x="153" y="513"/>
                      <a:pt x="154" y="514"/>
                      <a:pt x="155" y="514"/>
                    </a:cubicBezTo>
                    <a:cubicBezTo>
                      <a:pt x="156" y="514"/>
                      <a:pt x="157" y="515"/>
                      <a:pt x="158" y="515"/>
                    </a:cubicBezTo>
                    <a:cubicBezTo>
                      <a:pt x="159" y="515"/>
                      <a:pt x="161" y="514"/>
                      <a:pt x="162" y="514"/>
                    </a:cubicBezTo>
                    <a:cubicBezTo>
                      <a:pt x="163" y="513"/>
                      <a:pt x="165" y="512"/>
                      <a:pt x="166" y="511"/>
                    </a:cubicBezTo>
                    <a:cubicBezTo>
                      <a:pt x="168" y="510"/>
                      <a:pt x="169" y="509"/>
                      <a:pt x="172" y="509"/>
                    </a:cubicBezTo>
                    <a:cubicBezTo>
                      <a:pt x="172" y="509"/>
                      <a:pt x="173" y="509"/>
                      <a:pt x="174" y="510"/>
                    </a:cubicBezTo>
                    <a:cubicBezTo>
                      <a:pt x="179" y="511"/>
                      <a:pt x="187" y="514"/>
                      <a:pt x="198" y="518"/>
                    </a:cubicBezTo>
                    <a:cubicBezTo>
                      <a:pt x="208" y="521"/>
                      <a:pt x="220" y="524"/>
                      <a:pt x="231" y="524"/>
                    </a:cubicBezTo>
                    <a:cubicBezTo>
                      <a:pt x="233" y="524"/>
                      <a:pt x="235" y="524"/>
                      <a:pt x="237" y="524"/>
                    </a:cubicBezTo>
                    <a:cubicBezTo>
                      <a:pt x="239" y="524"/>
                      <a:pt x="241" y="523"/>
                      <a:pt x="242" y="523"/>
                    </a:cubicBezTo>
                    <a:cubicBezTo>
                      <a:pt x="246" y="523"/>
                      <a:pt x="248" y="524"/>
                      <a:pt x="250" y="525"/>
                    </a:cubicBezTo>
                    <a:cubicBezTo>
                      <a:pt x="251" y="526"/>
                      <a:pt x="251" y="527"/>
                      <a:pt x="252" y="528"/>
                    </a:cubicBezTo>
                    <a:cubicBezTo>
                      <a:pt x="253" y="529"/>
                      <a:pt x="253" y="531"/>
                      <a:pt x="254" y="533"/>
                    </a:cubicBezTo>
                    <a:cubicBezTo>
                      <a:pt x="255" y="533"/>
                      <a:pt x="256" y="534"/>
                      <a:pt x="257" y="535"/>
                    </a:cubicBezTo>
                    <a:cubicBezTo>
                      <a:pt x="258" y="536"/>
                      <a:pt x="259" y="536"/>
                      <a:pt x="261" y="536"/>
                    </a:cubicBezTo>
                    <a:cubicBezTo>
                      <a:pt x="262" y="536"/>
                      <a:pt x="263" y="536"/>
                      <a:pt x="264" y="535"/>
                    </a:cubicBezTo>
                    <a:cubicBezTo>
                      <a:pt x="265" y="535"/>
                      <a:pt x="266" y="535"/>
                      <a:pt x="266" y="534"/>
                    </a:cubicBezTo>
                    <a:cubicBezTo>
                      <a:pt x="267" y="533"/>
                      <a:pt x="268" y="532"/>
                      <a:pt x="268" y="531"/>
                    </a:cubicBezTo>
                    <a:cubicBezTo>
                      <a:pt x="268" y="529"/>
                      <a:pt x="268" y="528"/>
                      <a:pt x="268" y="527"/>
                    </a:cubicBezTo>
                    <a:cubicBezTo>
                      <a:pt x="269" y="526"/>
                      <a:pt x="269" y="526"/>
                      <a:pt x="269" y="526"/>
                    </a:cubicBezTo>
                    <a:cubicBezTo>
                      <a:pt x="269" y="526"/>
                      <a:pt x="270" y="526"/>
                      <a:pt x="271" y="526"/>
                    </a:cubicBezTo>
                    <a:cubicBezTo>
                      <a:pt x="273" y="525"/>
                      <a:pt x="279" y="525"/>
                      <a:pt x="286" y="525"/>
                    </a:cubicBezTo>
                    <a:cubicBezTo>
                      <a:pt x="297" y="524"/>
                      <a:pt x="312" y="523"/>
                      <a:pt x="325" y="522"/>
                    </a:cubicBezTo>
                    <a:cubicBezTo>
                      <a:pt x="339" y="521"/>
                      <a:pt x="351" y="520"/>
                      <a:pt x="357" y="519"/>
                    </a:cubicBezTo>
                    <a:cubicBezTo>
                      <a:pt x="358" y="518"/>
                      <a:pt x="359" y="518"/>
                      <a:pt x="360" y="518"/>
                    </a:cubicBezTo>
                    <a:cubicBezTo>
                      <a:pt x="363" y="518"/>
                      <a:pt x="365" y="519"/>
                      <a:pt x="367" y="520"/>
                    </a:cubicBezTo>
                    <a:cubicBezTo>
                      <a:pt x="369" y="522"/>
                      <a:pt x="372" y="525"/>
                      <a:pt x="375" y="528"/>
                    </a:cubicBezTo>
                    <a:cubicBezTo>
                      <a:pt x="376" y="529"/>
                      <a:pt x="377" y="531"/>
                      <a:pt x="379" y="532"/>
                    </a:cubicBezTo>
                    <a:cubicBezTo>
                      <a:pt x="381" y="533"/>
                      <a:pt x="383" y="533"/>
                      <a:pt x="386" y="533"/>
                    </a:cubicBezTo>
                    <a:cubicBezTo>
                      <a:pt x="386" y="533"/>
                      <a:pt x="386" y="533"/>
                      <a:pt x="387" y="533"/>
                    </a:cubicBezTo>
                    <a:cubicBezTo>
                      <a:pt x="387" y="533"/>
                      <a:pt x="387" y="533"/>
                      <a:pt x="387" y="533"/>
                    </a:cubicBezTo>
                    <a:cubicBezTo>
                      <a:pt x="391" y="533"/>
                      <a:pt x="393" y="531"/>
                      <a:pt x="395" y="529"/>
                    </a:cubicBezTo>
                    <a:cubicBezTo>
                      <a:pt x="398" y="526"/>
                      <a:pt x="398" y="522"/>
                      <a:pt x="399" y="518"/>
                    </a:cubicBezTo>
                    <a:cubicBezTo>
                      <a:pt x="400" y="516"/>
                      <a:pt x="401" y="514"/>
                      <a:pt x="401" y="513"/>
                    </a:cubicBezTo>
                    <a:cubicBezTo>
                      <a:pt x="402" y="511"/>
                      <a:pt x="403" y="510"/>
                      <a:pt x="404" y="509"/>
                    </a:cubicBezTo>
                    <a:cubicBezTo>
                      <a:pt x="406" y="509"/>
                      <a:pt x="407" y="508"/>
                      <a:pt x="408" y="508"/>
                    </a:cubicBezTo>
                    <a:cubicBezTo>
                      <a:pt x="411" y="508"/>
                      <a:pt x="414" y="510"/>
                      <a:pt x="418" y="512"/>
                    </a:cubicBezTo>
                    <a:cubicBezTo>
                      <a:pt x="419" y="513"/>
                      <a:pt x="421" y="514"/>
                      <a:pt x="423" y="514"/>
                    </a:cubicBezTo>
                    <a:cubicBezTo>
                      <a:pt x="424" y="515"/>
                      <a:pt x="426" y="516"/>
                      <a:pt x="428" y="516"/>
                    </a:cubicBezTo>
                    <a:cubicBezTo>
                      <a:pt x="429" y="516"/>
                      <a:pt x="430" y="516"/>
                      <a:pt x="430" y="515"/>
                    </a:cubicBezTo>
                    <a:cubicBezTo>
                      <a:pt x="432" y="515"/>
                      <a:pt x="433" y="514"/>
                      <a:pt x="433" y="513"/>
                    </a:cubicBezTo>
                    <a:cubicBezTo>
                      <a:pt x="434" y="511"/>
                      <a:pt x="435" y="509"/>
                      <a:pt x="436" y="507"/>
                    </a:cubicBezTo>
                    <a:cubicBezTo>
                      <a:pt x="436" y="503"/>
                      <a:pt x="437" y="499"/>
                      <a:pt x="439" y="496"/>
                    </a:cubicBezTo>
                    <a:cubicBezTo>
                      <a:pt x="440" y="492"/>
                      <a:pt x="443" y="489"/>
                      <a:pt x="447" y="487"/>
                    </a:cubicBezTo>
                    <a:cubicBezTo>
                      <a:pt x="452" y="484"/>
                      <a:pt x="457" y="481"/>
                      <a:pt x="461" y="478"/>
                    </a:cubicBezTo>
                    <a:cubicBezTo>
                      <a:pt x="465" y="476"/>
                      <a:pt x="469" y="474"/>
                      <a:pt x="472" y="474"/>
                    </a:cubicBezTo>
                    <a:cubicBezTo>
                      <a:pt x="474" y="474"/>
                      <a:pt x="476" y="474"/>
                      <a:pt x="479" y="476"/>
                    </a:cubicBezTo>
                    <a:cubicBezTo>
                      <a:pt x="483" y="478"/>
                      <a:pt x="490" y="482"/>
                      <a:pt x="497" y="485"/>
                    </a:cubicBezTo>
                    <a:cubicBezTo>
                      <a:pt x="504" y="487"/>
                      <a:pt x="511" y="490"/>
                      <a:pt x="517" y="490"/>
                    </a:cubicBezTo>
                    <a:cubicBezTo>
                      <a:pt x="519" y="490"/>
                      <a:pt x="522" y="489"/>
                      <a:pt x="524" y="487"/>
                    </a:cubicBezTo>
                    <a:cubicBezTo>
                      <a:pt x="525" y="486"/>
                      <a:pt x="525" y="485"/>
                      <a:pt x="525" y="483"/>
                    </a:cubicBezTo>
                    <a:cubicBezTo>
                      <a:pt x="525" y="480"/>
                      <a:pt x="524" y="477"/>
                      <a:pt x="523" y="474"/>
                    </a:cubicBezTo>
                    <a:cubicBezTo>
                      <a:pt x="521" y="469"/>
                      <a:pt x="517" y="462"/>
                      <a:pt x="515" y="456"/>
                    </a:cubicBezTo>
                    <a:cubicBezTo>
                      <a:pt x="512" y="449"/>
                      <a:pt x="510" y="442"/>
                      <a:pt x="510" y="436"/>
                    </a:cubicBezTo>
                    <a:cubicBezTo>
                      <a:pt x="510" y="433"/>
                      <a:pt x="510" y="430"/>
                      <a:pt x="511" y="427"/>
                    </a:cubicBezTo>
                    <a:cubicBezTo>
                      <a:pt x="516" y="416"/>
                      <a:pt x="524" y="396"/>
                      <a:pt x="531" y="375"/>
                    </a:cubicBezTo>
                    <a:cubicBezTo>
                      <a:pt x="538" y="355"/>
                      <a:pt x="545" y="334"/>
                      <a:pt x="546" y="321"/>
                    </a:cubicBezTo>
                    <a:cubicBezTo>
                      <a:pt x="547" y="316"/>
                      <a:pt x="548" y="312"/>
                      <a:pt x="550" y="309"/>
                    </a:cubicBezTo>
                    <a:cubicBezTo>
                      <a:pt x="553" y="305"/>
                      <a:pt x="556" y="303"/>
                      <a:pt x="560" y="302"/>
                    </a:cubicBezTo>
                    <a:cubicBezTo>
                      <a:pt x="561" y="301"/>
                      <a:pt x="563" y="300"/>
                      <a:pt x="564" y="298"/>
                    </a:cubicBezTo>
                    <a:cubicBezTo>
                      <a:pt x="566" y="297"/>
                      <a:pt x="567" y="295"/>
                      <a:pt x="567" y="293"/>
                    </a:cubicBezTo>
                    <a:cubicBezTo>
                      <a:pt x="567" y="292"/>
                      <a:pt x="567" y="292"/>
                      <a:pt x="567" y="291"/>
                    </a:cubicBezTo>
                    <a:cubicBezTo>
                      <a:pt x="566" y="289"/>
                      <a:pt x="566" y="288"/>
                      <a:pt x="565" y="287"/>
                    </a:cubicBezTo>
                    <a:cubicBezTo>
                      <a:pt x="563" y="285"/>
                      <a:pt x="560" y="284"/>
                      <a:pt x="558" y="284"/>
                    </a:cubicBezTo>
                    <a:cubicBezTo>
                      <a:pt x="554" y="283"/>
                      <a:pt x="550" y="284"/>
                      <a:pt x="547" y="283"/>
                    </a:cubicBezTo>
                    <a:cubicBezTo>
                      <a:pt x="545" y="283"/>
                      <a:pt x="544" y="282"/>
                      <a:pt x="543" y="282"/>
                    </a:cubicBezTo>
                    <a:cubicBezTo>
                      <a:pt x="542" y="281"/>
                      <a:pt x="541" y="280"/>
                      <a:pt x="541" y="278"/>
                    </a:cubicBezTo>
                    <a:cubicBezTo>
                      <a:pt x="540" y="274"/>
                      <a:pt x="538" y="269"/>
                      <a:pt x="537" y="264"/>
                    </a:cubicBezTo>
                    <a:cubicBezTo>
                      <a:pt x="535" y="260"/>
                      <a:pt x="534" y="256"/>
                      <a:pt x="534" y="252"/>
                    </a:cubicBezTo>
                    <a:cubicBezTo>
                      <a:pt x="534" y="249"/>
                      <a:pt x="535" y="247"/>
                      <a:pt x="537" y="245"/>
                    </a:cubicBezTo>
                    <a:cubicBezTo>
                      <a:pt x="541" y="241"/>
                      <a:pt x="546" y="238"/>
                      <a:pt x="550" y="235"/>
                    </a:cubicBezTo>
                    <a:cubicBezTo>
                      <a:pt x="552" y="233"/>
                      <a:pt x="553" y="231"/>
                      <a:pt x="555" y="230"/>
                    </a:cubicBezTo>
                    <a:cubicBezTo>
                      <a:pt x="556" y="228"/>
                      <a:pt x="557" y="226"/>
                      <a:pt x="557" y="223"/>
                    </a:cubicBezTo>
                    <a:cubicBezTo>
                      <a:pt x="557" y="223"/>
                      <a:pt x="557" y="222"/>
                      <a:pt x="557" y="222"/>
                    </a:cubicBezTo>
                    <a:cubicBezTo>
                      <a:pt x="557" y="221"/>
                      <a:pt x="556" y="220"/>
                      <a:pt x="555" y="219"/>
                    </a:cubicBezTo>
                    <a:cubicBezTo>
                      <a:pt x="554" y="218"/>
                      <a:pt x="553" y="218"/>
                      <a:pt x="551" y="218"/>
                    </a:cubicBezTo>
                    <a:cubicBezTo>
                      <a:pt x="549" y="217"/>
                      <a:pt x="547" y="217"/>
                      <a:pt x="545" y="217"/>
                    </a:cubicBezTo>
                    <a:cubicBezTo>
                      <a:pt x="542" y="217"/>
                      <a:pt x="538" y="217"/>
                      <a:pt x="534" y="217"/>
                    </a:cubicBezTo>
                    <a:cubicBezTo>
                      <a:pt x="530" y="217"/>
                      <a:pt x="526" y="217"/>
                      <a:pt x="524" y="216"/>
                    </a:cubicBezTo>
                    <a:cubicBezTo>
                      <a:pt x="522" y="216"/>
                      <a:pt x="521" y="215"/>
                      <a:pt x="521" y="215"/>
                    </a:cubicBezTo>
                    <a:cubicBezTo>
                      <a:pt x="520" y="214"/>
                      <a:pt x="519" y="213"/>
                      <a:pt x="519" y="212"/>
                    </a:cubicBezTo>
                    <a:cubicBezTo>
                      <a:pt x="518" y="204"/>
                      <a:pt x="516" y="194"/>
                      <a:pt x="516" y="184"/>
                    </a:cubicBezTo>
                    <a:cubicBezTo>
                      <a:pt x="516" y="178"/>
                      <a:pt x="516" y="173"/>
                      <a:pt x="518" y="168"/>
                    </a:cubicBezTo>
                    <a:cubicBezTo>
                      <a:pt x="521" y="163"/>
                      <a:pt x="527" y="155"/>
                      <a:pt x="532" y="148"/>
                    </a:cubicBezTo>
                    <a:cubicBezTo>
                      <a:pt x="535" y="144"/>
                      <a:pt x="537" y="140"/>
                      <a:pt x="539" y="137"/>
                    </a:cubicBezTo>
                    <a:cubicBezTo>
                      <a:pt x="541" y="133"/>
                      <a:pt x="543" y="130"/>
                      <a:pt x="543" y="127"/>
                    </a:cubicBezTo>
                    <a:cubicBezTo>
                      <a:pt x="543" y="125"/>
                      <a:pt x="542" y="123"/>
                      <a:pt x="540" y="121"/>
                    </a:cubicBezTo>
                    <a:cubicBezTo>
                      <a:pt x="539" y="121"/>
                      <a:pt x="538" y="120"/>
                      <a:pt x="536" y="120"/>
                    </a:cubicBezTo>
                    <a:cubicBezTo>
                      <a:pt x="533" y="120"/>
                      <a:pt x="530" y="122"/>
                      <a:pt x="526" y="124"/>
                    </a:cubicBezTo>
                    <a:cubicBezTo>
                      <a:pt x="520" y="126"/>
                      <a:pt x="513" y="131"/>
                      <a:pt x="506" y="134"/>
                    </a:cubicBezTo>
                    <a:cubicBezTo>
                      <a:pt x="500" y="138"/>
                      <a:pt x="493" y="140"/>
                      <a:pt x="488" y="140"/>
                    </a:cubicBezTo>
                    <a:cubicBezTo>
                      <a:pt x="486" y="140"/>
                      <a:pt x="484" y="140"/>
                      <a:pt x="483" y="139"/>
                    </a:cubicBezTo>
                    <a:cubicBezTo>
                      <a:pt x="475" y="134"/>
                      <a:pt x="464" y="126"/>
                      <a:pt x="453" y="118"/>
                    </a:cubicBezTo>
                    <a:cubicBezTo>
                      <a:pt x="442" y="111"/>
                      <a:pt x="432" y="104"/>
                      <a:pt x="427" y="101"/>
                    </a:cubicBezTo>
                    <a:cubicBezTo>
                      <a:pt x="422" y="98"/>
                      <a:pt x="420" y="95"/>
                      <a:pt x="418" y="92"/>
                    </a:cubicBezTo>
                    <a:cubicBezTo>
                      <a:pt x="417" y="89"/>
                      <a:pt x="415" y="86"/>
                      <a:pt x="410" y="84"/>
                    </a:cubicBezTo>
                    <a:cubicBezTo>
                      <a:pt x="408" y="82"/>
                      <a:pt x="406" y="82"/>
                      <a:pt x="404" y="82"/>
                    </a:cubicBezTo>
                    <a:cubicBezTo>
                      <a:pt x="403" y="82"/>
                      <a:pt x="401" y="82"/>
                      <a:pt x="401" y="83"/>
                    </a:cubicBezTo>
                    <a:cubicBezTo>
                      <a:pt x="400" y="83"/>
                      <a:pt x="399" y="83"/>
                      <a:pt x="399" y="83"/>
                    </a:cubicBezTo>
                    <a:cubicBezTo>
                      <a:pt x="398" y="83"/>
                      <a:pt x="398" y="83"/>
                      <a:pt x="398" y="83"/>
                    </a:cubicBezTo>
                    <a:cubicBezTo>
                      <a:pt x="398" y="83"/>
                      <a:pt x="398" y="83"/>
                      <a:pt x="397" y="82"/>
                    </a:cubicBezTo>
                    <a:cubicBezTo>
                      <a:pt x="397" y="82"/>
                      <a:pt x="396" y="81"/>
                      <a:pt x="396" y="80"/>
                    </a:cubicBezTo>
                    <a:cubicBezTo>
                      <a:pt x="396" y="79"/>
                      <a:pt x="396" y="78"/>
                      <a:pt x="396" y="77"/>
                    </a:cubicBezTo>
                    <a:cubicBezTo>
                      <a:pt x="396" y="75"/>
                      <a:pt x="396" y="73"/>
                      <a:pt x="396" y="70"/>
                    </a:cubicBezTo>
                    <a:cubicBezTo>
                      <a:pt x="396" y="68"/>
                      <a:pt x="396" y="66"/>
                      <a:pt x="395" y="64"/>
                    </a:cubicBezTo>
                    <a:cubicBezTo>
                      <a:pt x="394" y="62"/>
                      <a:pt x="392" y="60"/>
                      <a:pt x="389" y="59"/>
                    </a:cubicBezTo>
                    <a:cubicBezTo>
                      <a:pt x="388" y="59"/>
                      <a:pt x="386" y="58"/>
                      <a:pt x="385" y="58"/>
                    </a:cubicBezTo>
                    <a:cubicBezTo>
                      <a:pt x="383" y="58"/>
                      <a:pt x="381" y="59"/>
                      <a:pt x="379" y="60"/>
                    </a:cubicBezTo>
                    <a:cubicBezTo>
                      <a:pt x="377" y="61"/>
                      <a:pt x="375" y="62"/>
                      <a:pt x="373" y="63"/>
                    </a:cubicBezTo>
                    <a:cubicBezTo>
                      <a:pt x="372" y="65"/>
                      <a:pt x="370" y="65"/>
                      <a:pt x="367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1" y="65"/>
                      <a:pt x="352" y="64"/>
                      <a:pt x="343" y="61"/>
                    </a:cubicBezTo>
                    <a:cubicBezTo>
                      <a:pt x="339" y="59"/>
                      <a:pt x="335" y="57"/>
                      <a:pt x="332" y="54"/>
                    </a:cubicBezTo>
                    <a:cubicBezTo>
                      <a:pt x="329" y="51"/>
                      <a:pt x="327" y="46"/>
                      <a:pt x="326" y="41"/>
                    </a:cubicBezTo>
                    <a:cubicBezTo>
                      <a:pt x="324" y="32"/>
                      <a:pt x="322" y="22"/>
                      <a:pt x="319" y="14"/>
                    </a:cubicBezTo>
                    <a:cubicBezTo>
                      <a:pt x="318" y="10"/>
                      <a:pt x="317" y="7"/>
                      <a:pt x="315" y="5"/>
                    </a:cubicBezTo>
                    <a:cubicBezTo>
                      <a:pt x="314" y="3"/>
                      <a:pt x="313" y="2"/>
                      <a:pt x="312" y="2"/>
                    </a:cubicBezTo>
                    <a:cubicBezTo>
                      <a:pt x="312" y="1"/>
                      <a:pt x="310" y="0"/>
                      <a:pt x="309" y="0"/>
                    </a:cubicBezTo>
                    <a:cubicBezTo>
                      <a:pt x="308" y="0"/>
                      <a:pt x="307" y="0"/>
                      <a:pt x="307" y="1"/>
                    </a:cubicBezTo>
                    <a:cubicBezTo>
                      <a:pt x="306" y="2"/>
                      <a:pt x="305" y="3"/>
                      <a:pt x="304" y="4"/>
                    </a:cubicBezTo>
                    <a:cubicBezTo>
                      <a:pt x="303" y="6"/>
                      <a:pt x="303" y="7"/>
                      <a:pt x="302" y="9"/>
                    </a:cubicBezTo>
                    <a:cubicBezTo>
                      <a:pt x="299" y="20"/>
                      <a:pt x="296" y="32"/>
                      <a:pt x="292" y="40"/>
                    </a:cubicBezTo>
                    <a:cubicBezTo>
                      <a:pt x="290" y="45"/>
                      <a:pt x="288" y="49"/>
                      <a:pt x="286" y="51"/>
                    </a:cubicBezTo>
                    <a:cubicBezTo>
                      <a:pt x="284" y="54"/>
                      <a:pt x="281" y="55"/>
                      <a:pt x="279" y="56"/>
                    </a:cubicBezTo>
                    <a:cubicBezTo>
                      <a:pt x="267" y="58"/>
                      <a:pt x="251" y="58"/>
                      <a:pt x="235" y="64"/>
                    </a:cubicBezTo>
                    <a:cubicBezTo>
                      <a:pt x="226" y="68"/>
                      <a:pt x="219" y="70"/>
                      <a:pt x="213" y="70"/>
                    </a:cubicBezTo>
                    <a:cubicBezTo>
                      <a:pt x="208" y="70"/>
                      <a:pt x="204" y="69"/>
                      <a:pt x="198" y="66"/>
                    </a:cubicBezTo>
                    <a:cubicBezTo>
                      <a:pt x="194" y="63"/>
                      <a:pt x="190" y="60"/>
                      <a:pt x="187" y="59"/>
                    </a:cubicBezTo>
                    <a:cubicBezTo>
                      <a:pt x="184" y="57"/>
                      <a:pt x="181" y="56"/>
                      <a:pt x="178" y="56"/>
                    </a:cubicBezTo>
                    <a:cubicBezTo>
                      <a:pt x="177" y="56"/>
                      <a:pt x="175" y="57"/>
                      <a:pt x="173" y="57"/>
                    </a:cubicBezTo>
                    <a:cubicBezTo>
                      <a:pt x="172" y="58"/>
                      <a:pt x="171" y="58"/>
                      <a:pt x="170" y="59"/>
                    </a:cubicBezTo>
                    <a:cubicBezTo>
                      <a:pt x="169" y="61"/>
                      <a:pt x="168" y="63"/>
                      <a:pt x="167" y="66"/>
                    </a:cubicBezTo>
                    <a:cubicBezTo>
                      <a:pt x="167" y="69"/>
                      <a:pt x="166" y="73"/>
                      <a:pt x="165" y="76"/>
                    </a:cubicBezTo>
                    <a:cubicBezTo>
                      <a:pt x="164" y="80"/>
                      <a:pt x="163" y="83"/>
                      <a:pt x="161" y="85"/>
                    </a:cubicBezTo>
                    <a:cubicBezTo>
                      <a:pt x="157" y="88"/>
                      <a:pt x="152" y="92"/>
                      <a:pt x="146" y="96"/>
                    </a:cubicBezTo>
                    <a:cubicBezTo>
                      <a:pt x="140" y="100"/>
                      <a:pt x="133" y="102"/>
                      <a:pt x="127" y="102"/>
                    </a:cubicBezTo>
                    <a:cubicBezTo>
                      <a:pt x="124" y="102"/>
                      <a:pt x="122" y="102"/>
                      <a:pt x="120" y="100"/>
                    </a:cubicBezTo>
                    <a:cubicBezTo>
                      <a:pt x="117" y="98"/>
                      <a:pt x="112" y="95"/>
                      <a:pt x="107" y="90"/>
                    </a:cubicBezTo>
                    <a:cubicBezTo>
                      <a:pt x="99" y="84"/>
                      <a:pt x="90" y="75"/>
                      <a:pt x="81" y="69"/>
                    </a:cubicBezTo>
                    <a:cubicBezTo>
                      <a:pt x="77" y="65"/>
                      <a:pt x="73" y="62"/>
                      <a:pt x="69" y="60"/>
                    </a:cubicBezTo>
                    <a:cubicBezTo>
                      <a:pt x="65" y="58"/>
                      <a:pt x="62" y="56"/>
                      <a:pt x="59" y="56"/>
                    </a:cubicBezTo>
                    <a:cubicBezTo>
                      <a:pt x="58" y="56"/>
                      <a:pt x="56" y="57"/>
                      <a:pt x="55" y="58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0"/>
                      <a:pt x="58" y="60"/>
                      <a:pt x="59" y="60"/>
                    </a:cubicBezTo>
                    <a:cubicBezTo>
                      <a:pt x="60" y="60"/>
                      <a:pt x="62" y="61"/>
                      <a:pt x="64" y="62"/>
                    </a:cubicBezTo>
                    <a:cubicBezTo>
                      <a:pt x="71" y="65"/>
                      <a:pt x="82" y="74"/>
                      <a:pt x="92" y="83"/>
                    </a:cubicBezTo>
                    <a:cubicBezTo>
                      <a:pt x="97" y="87"/>
                      <a:pt x="102" y="91"/>
                      <a:pt x="106" y="95"/>
                    </a:cubicBezTo>
                    <a:cubicBezTo>
                      <a:pt x="111" y="99"/>
                      <a:pt x="115" y="102"/>
                      <a:pt x="117" y="104"/>
                    </a:cubicBezTo>
                    <a:cubicBezTo>
                      <a:pt x="121" y="106"/>
                      <a:pt x="124" y="106"/>
                      <a:pt x="127" y="106"/>
                    </a:cubicBezTo>
                    <a:cubicBezTo>
                      <a:pt x="134" y="106"/>
                      <a:pt x="142" y="103"/>
                      <a:pt x="148" y="99"/>
                    </a:cubicBezTo>
                    <a:cubicBezTo>
                      <a:pt x="154" y="96"/>
                      <a:pt x="160" y="91"/>
                      <a:pt x="163" y="88"/>
                    </a:cubicBezTo>
                    <a:cubicBezTo>
                      <a:pt x="166" y="86"/>
                      <a:pt x="167" y="83"/>
                      <a:pt x="168" y="80"/>
                    </a:cubicBezTo>
                    <a:cubicBezTo>
                      <a:pt x="170" y="76"/>
                      <a:pt x="170" y="71"/>
                      <a:pt x="171" y="67"/>
                    </a:cubicBezTo>
                    <a:cubicBezTo>
                      <a:pt x="171" y="65"/>
                      <a:pt x="172" y="64"/>
                      <a:pt x="172" y="63"/>
                    </a:cubicBezTo>
                    <a:cubicBezTo>
                      <a:pt x="173" y="62"/>
                      <a:pt x="174" y="61"/>
                      <a:pt x="174" y="61"/>
                    </a:cubicBezTo>
                    <a:cubicBezTo>
                      <a:pt x="176" y="60"/>
                      <a:pt x="177" y="60"/>
                      <a:pt x="178" y="60"/>
                    </a:cubicBezTo>
                    <a:cubicBezTo>
                      <a:pt x="180" y="60"/>
                      <a:pt x="182" y="61"/>
                      <a:pt x="185" y="62"/>
                    </a:cubicBezTo>
                    <a:cubicBezTo>
                      <a:pt x="188" y="64"/>
                      <a:pt x="191" y="66"/>
                      <a:pt x="196" y="69"/>
                    </a:cubicBezTo>
                    <a:cubicBezTo>
                      <a:pt x="202" y="73"/>
                      <a:pt x="207" y="74"/>
                      <a:pt x="213" y="74"/>
                    </a:cubicBezTo>
                    <a:cubicBezTo>
                      <a:pt x="220" y="74"/>
                      <a:pt x="227" y="72"/>
                      <a:pt x="236" y="68"/>
                    </a:cubicBezTo>
                    <a:cubicBezTo>
                      <a:pt x="252" y="62"/>
                      <a:pt x="267" y="62"/>
                      <a:pt x="279" y="60"/>
                    </a:cubicBezTo>
                    <a:cubicBezTo>
                      <a:pt x="283" y="59"/>
                      <a:pt x="286" y="57"/>
                      <a:pt x="289" y="54"/>
                    </a:cubicBezTo>
                    <a:cubicBezTo>
                      <a:pt x="293" y="49"/>
                      <a:pt x="296" y="42"/>
                      <a:pt x="299" y="35"/>
                    </a:cubicBezTo>
                    <a:cubicBezTo>
                      <a:pt x="302" y="27"/>
                      <a:pt x="304" y="18"/>
                      <a:pt x="306" y="10"/>
                    </a:cubicBezTo>
                    <a:cubicBezTo>
                      <a:pt x="307" y="8"/>
                      <a:pt x="307" y="6"/>
                      <a:pt x="308" y="5"/>
                    </a:cubicBezTo>
                    <a:cubicBezTo>
                      <a:pt x="308" y="5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10" y="5"/>
                    </a:cubicBezTo>
                    <a:cubicBezTo>
                      <a:pt x="311" y="5"/>
                      <a:pt x="312" y="7"/>
                      <a:pt x="313" y="10"/>
                    </a:cubicBezTo>
                    <a:cubicBezTo>
                      <a:pt x="317" y="17"/>
                      <a:pt x="320" y="30"/>
                      <a:pt x="322" y="41"/>
                    </a:cubicBezTo>
                    <a:cubicBezTo>
                      <a:pt x="323" y="48"/>
                      <a:pt x="326" y="53"/>
                      <a:pt x="329" y="57"/>
                    </a:cubicBezTo>
                    <a:cubicBezTo>
                      <a:pt x="335" y="62"/>
                      <a:pt x="342" y="65"/>
                      <a:pt x="349" y="67"/>
                    </a:cubicBezTo>
                    <a:cubicBezTo>
                      <a:pt x="356" y="69"/>
                      <a:pt x="362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7" y="69"/>
                      <a:pt x="367" y="69"/>
                      <a:pt x="367" y="69"/>
                    </a:cubicBezTo>
                    <a:cubicBezTo>
                      <a:pt x="372" y="69"/>
                      <a:pt x="375" y="67"/>
                      <a:pt x="378" y="66"/>
                    </a:cubicBezTo>
                    <a:cubicBezTo>
                      <a:pt x="379" y="65"/>
                      <a:pt x="380" y="64"/>
                      <a:pt x="381" y="63"/>
                    </a:cubicBezTo>
                    <a:cubicBezTo>
                      <a:pt x="382" y="63"/>
                      <a:pt x="383" y="62"/>
                      <a:pt x="385" y="62"/>
                    </a:cubicBezTo>
                    <a:cubicBezTo>
                      <a:pt x="386" y="62"/>
                      <a:pt x="387" y="63"/>
                      <a:pt x="388" y="63"/>
                    </a:cubicBezTo>
                    <a:cubicBezTo>
                      <a:pt x="390" y="64"/>
                      <a:pt x="391" y="64"/>
                      <a:pt x="391" y="65"/>
                    </a:cubicBezTo>
                    <a:cubicBezTo>
                      <a:pt x="392" y="67"/>
                      <a:pt x="392" y="68"/>
                      <a:pt x="392" y="70"/>
                    </a:cubicBezTo>
                    <a:cubicBezTo>
                      <a:pt x="392" y="72"/>
                      <a:pt x="392" y="75"/>
                      <a:pt x="392" y="77"/>
                    </a:cubicBezTo>
                    <a:cubicBezTo>
                      <a:pt x="392" y="78"/>
                      <a:pt x="392" y="80"/>
                      <a:pt x="392" y="81"/>
                    </a:cubicBezTo>
                    <a:cubicBezTo>
                      <a:pt x="393" y="82"/>
                      <a:pt x="393" y="84"/>
                      <a:pt x="394" y="85"/>
                    </a:cubicBezTo>
                    <a:cubicBezTo>
                      <a:pt x="395" y="86"/>
                      <a:pt x="396" y="86"/>
                      <a:pt x="397" y="87"/>
                    </a:cubicBezTo>
                    <a:cubicBezTo>
                      <a:pt x="397" y="87"/>
                      <a:pt x="398" y="87"/>
                      <a:pt x="399" y="87"/>
                    </a:cubicBezTo>
                    <a:cubicBezTo>
                      <a:pt x="400" y="87"/>
                      <a:pt x="401" y="87"/>
                      <a:pt x="402" y="86"/>
                    </a:cubicBezTo>
                    <a:cubicBezTo>
                      <a:pt x="403" y="86"/>
                      <a:pt x="403" y="86"/>
                      <a:pt x="404" y="86"/>
                    </a:cubicBezTo>
                    <a:cubicBezTo>
                      <a:pt x="405" y="86"/>
                      <a:pt x="406" y="86"/>
                      <a:pt x="408" y="87"/>
                    </a:cubicBezTo>
                    <a:cubicBezTo>
                      <a:pt x="412" y="89"/>
                      <a:pt x="413" y="91"/>
                      <a:pt x="415" y="95"/>
                    </a:cubicBezTo>
                    <a:cubicBezTo>
                      <a:pt x="417" y="98"/>
                      <a:pt x="419" y="101"/>
                      <a:pt x="425" y="104"/>
                    </a:cubicBezTo>
                    <a:cubicBezTo>
                      <a:pt x="430" y="107"/>
                      <a:pt x="440" y="114"/>
                      <a:pt x="451" y="122"/>
                    </a:cubicBezTo>
                    <a:cubicBezTo>
                      <a:pt x="462" y="129"/>
                      <a:pt x="473" y="137"/>
                      <a:pt x="480" y="142"/>
                    </a:cubicBezTo>
                    <a:cubicBezTo>
                      <a:pt x="483" y="144"/>
                      <a:pt x="485" y="144"/>
                      <a:pt x="488" y="144"/>
                    </a:cubicBezTo>
                    <a:cubicBezTo>
                      <a:pt x="492" y="144"/>
                      <a:pt x="497" y="143"/>
                      <a:pt x="501" y="141"/>
                    </a:cubicBezTo>
                    <a:cubicBezTo>
                      <a:pt x="508" y="138"/>
                      <a:pt x="515" y="134"/>
                      <a:pt x="521" y="130"/>
                    </a:cubicBezTo>
                    <a:cubicBezTo>
                      <a:pt x="525" y="129"/>
                      <a:pt x="528" y="127"/>
                      <a:pt x="530" y="126"/>
                    </a:cubicBezTo>
                    <a:cubicBezTo>
                      <a:pt x="533" y="125"/>
                      <a:pt x="535" y="124"/>
                      <a:pt x="536" y="124"/>
                    </a:cubicBezTo>
                    <a:cubicBezTo>
                      <a:pt x="537" y="124"/>
                      <a:pt x="537" y="124"/>
                      <a:pt x="538" y="125"/>
                    </a:cubicBezTo>
                    <a:cubicBezTo>
                      <a:pt x="538" y="125"/>
                      <a:pt x="539" y="126"/>
                      <a:pt x="539" y="127"/>
                    </a:cubicBezTo>
                    <a:cubicBezTo>
                      <a:pt x="539" y="129"/>
                      <a:pt x="538" y="131"/>
                      <a:pt x="536" y="135"/>
                    </a:cubicBezTo>
                    <a:cubicBezTo>
                      <a:pt x="533" y="139"/>
                      <a:pt x="529" y="145"/>
                      <a:pt x="525" y="151"/>
                    </a:cubicBezTo>
                    <a:cubicBezTo>
                      <a:pt x="521" y="157"/>
                      <a:pt x="517" y="162"/>
                      <a:pt x="515" y="166"/>
                    </a:cubicBezTo>
                    <a:cubicBezTo>
                      <a:pt x="512" y="172"/>
                      <a:pt x="512" y="178"/>
                      <a:pt x="512" y="184"/>
                    </a:cubicBezTo>
                    <a:cubicBezTo>
                      <a:pt x="512" y="194"/>
                      <a:pt x="514" y="205"/>
                      <a:pt x="515" y="213"/>
                    </a:cubicBezTo>
                    <a:cubicBezTo>
                      <a:pt x="516" y="215"/>
                      <a:pt x="517" y="217"/>
                      <a:pt x="518" y="218"/>
                    </a:cubicBezTo>
                    <a:cubicBezTo>
                      <a:pt x="520" y="219"/>
                      <a:pt x="522" y="220"/>
                      <a:pt x="525" y="221"/>
                    </a:cubicBezTo>
                    <a:cubicBezTo>
                      <a:pt x="528" y="221"/>
                      <a:pt x="531" y="221"/>
                      <a:pt x="534" y="221"/>
                    </a:cubicBezTo>
                    <a:cubicBezTo>
                      <a:pt x="538" y="221"/>
                      <a:pt x="542" y="221"/>
                      <a:pt x="545" y="221"/>
                    </a:cubicBezTo>
                    <a:cubicBezTo>
                      <a:pt x="548" y="221"/>
                      <a:pt x="550" y="221"/>
                      <a:pt x="551" y="222"/>
                    </a:cubicBezTo>
                    <a:cubicBezTo>
                      <a:pt x="552" y="222"/>
                      <a:pt x="553" y="222"/>
                      <a:pt x="553" y="222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5"/>
                      <a:pt x="553" y="226"/>
                      <a:pt x="552" y="227"/>
                    </a:cubicBezTo>
                    <a:cubicBezTo>
                      <a:pt x="550" y="229"/>
                      <a:pt x="547" y="231"/>
                      <a:pt x="544" y="234"/>
                    </a:cubicBezTo>
                    <a:cubicBezTo>
                      <a:pt x="541" y="236"/>
                      <a:pt x="538" y="239"/>
                      <a:pt x="534" y="242"/>
                    </a:cubicBezTo>
                    <a:cubicBezTo>
                      <a:pt x="531" y="245"/>
                      <a:pt x="530" y="249"/>
                      <a:pt x="530" y="252"/>
                    </a:cubicBezTo>
                    <a:cubicBezTo>
                      <a:pt x="530" y="257"/>
                      <a:pt x="532" y="261"/>
                      <a:pt x="533" y="266"/>
                    </a:cubicBezTo>
                    <a:cubicBezTo>
                      <a:pt x="535" y="270"/>
                      <a:pt x="536" y="275"/>
                      <a:pt x="537" y="279"/>
                    </a:cubicBezTo>
                    <a:cubicBezTo>
                      <a:pt x="537" y="281"/>
                      <a:pt x="538" y="282"/>
                      <a:pt x="539" y="284"/>
                    </a:cubicBezTo>
                    <a:cubicBezTo>
                      <a:pt x="541" y="286"/>
                      <a:pt x="544" y="287"/>
                      <a:pt x="546" y="287"/>
                    </a:cubicBezTo>
                    <a:cubicBezTo>
                      <a:pt x="550" y="288"/>
                      <a:pt x="554" y="287"/>
                      <a:pt x="558" y="288"/>
                    </a:cubicBezTo>
                    <a:cubicBezTo>
                      <a:pt x="559" y="288"/>
                      <a:pt x="560" y="288"/>
                      <a:pt x="561" y="289"/>
                    </a:cubicBezTo>
                    <a:cubicBezTo>
                      <a:pt x="562" y="290"/>
                      <a:pt x="562" y="290"/>
                      <a:pt x="563" y="292"/>
                    </a:cubicBezTo>
                    <a:cubicBezTo>
                      <a:pt x="563" y="292"/>
                      <a:pt x="563" y="293"/>
                      <a:pt x="563" y="293"/>
                    </a:cubicBezTo>
                    <a:cubicBezTo>
                      <a:pt x="563" y="294"/>
                      <a:pt x="563" y="294"/>
                      <a:pt x="562" y="295"/>
                    </a:cubicBezTo>
                    <a:cubicBezTo>
                      <a:pt x="562" y="296"/>
                      <a:pt x="561" y="297"/>
                      <a:pt x="559" y="298"/>
                    </a:cubicBezTo>
                    <a:cubicBezTo>
                      <a:pt x="556" y="299"/>
                      <a:pt x="552" y="301"/>
                      <a:pt x="549" y="304"/>
                    </a:cubicBezTo>
                    <a:cubicBezTo>
                      <a:pt x="546" y="308"/>
                      <a:pt x="543" y="313"/>
                      <a:pt x="542" y="321"/>
                    </a:cubicBezTo>
                    <a:cubicBezTo>
                      <a:pt x="541" y="332"/>
                      <a:pt x="535" y="353"/>
                      <a:pt x="527" y="374"/>
                    </a:cubicBezTo>
                    <a:cubicBezTo>
                      <a:pt x="520" y="395"/>
                      <a:pt x="512" y="415"/>
                      <a:pt x="508" y="426"/>
                    </a:cubicBezTo>
                    <a:cubicBezTo>
                      <a:pt x="506" y="429"/>
                      <a:pt x="506" y="432"/>
                      <a:pt x="506" y="436"/>
                    </a:cubicBezTo>
                    <a:cubicBezTo>
                      <a:pt x="506" y="446"/>
                      <a:pt x="510" y="455"/>
                      <a:pt x="514" y="464"/>
                    </a:cubicBezTo>
                    <a:cubicBezTo>
                      <a:pt x="516" y="468"/>
                      <a:pt x="518" y="472"/>
                      <a:pt x="519" y="476"/>
                    </a:cubicBezTo>
                    <a:cubicBezTo>
                      <a:pt x="520" y="479"/>
                      <a:pt x="521" y="482"/>
                      <a:pt x="521" y="483"/>
                    </a:cubicBezTo>
                    <a:cubicBezTo>
                      <a:pt x="521" y="484"/>
                      <a:pt x="521" y="484"/>
                      <a:pt x="521" y="485"/>
                    </a:cubicBezTo>
                    <a:cubicBezTo>
                      <a:pt x="520" y="485"/>
                      <a:pt x="519" y="486"/>
                      <a:pt x="517" y="486"/>
                    </a:cubicBezTo>
                    <a:cubicBezTo>
                      <a:pt x="512" y="486"/>
                      <a:pt x="506" y="484"/>
                      <a:pt x="499" y="481"/>
                    </a:cubicBezTo>
                    <a:cubicBezTo>
                      <a:pt x="492" y="478"/>
                      <a:pt x="485" y="475"/>
                      <a:pt x="480" y="472"/>
                    </a:cubicBezTo>
                    <a:cubicBezTo>
                      <a:pt x="478" y="471"/>
                      <a:pt x="475" y="470"/>
                      <a:pt x="472" y="470"/>
                    </a:cubicBezTo>
                    <a:cubicBezTo>
                      <a:pt x="467" y="470"/>
                      <a:pt x="463" y="472"/>
                      <a:pt x="459" y="475"/>
                    </a:cubicBezTo>
                    <a:cubicBezTo>
                      <a:pt x="454" y="478"/>
                      <a:pt x="450" y="481"/>
                      <a:pt x="445" y="484"/>
                    </a:cubicBezTo>
                    <a:cubicBezTo>
                      <a:pt x="441" y="485"/>
                      <a:pt x="438" y="488"/>
                      <a:pt x="437" y="491"/>
                    </a:cubicBezTo>
                    <a:cubicBezTo>
                      <a:pt x="434" y="496"/>
                      <a:pt x="433" y="501"/>
                      <a:pt x="432" y="505"/>
                    </a:cubicBezTo>
                    <a:cubicBezTo>
                      <a:pt x="431" y="507"/>
                      <a:pt x="431" y="509"/>
                      <a:pt x="430" y="510"/>
                    </a:cubicBezTo>
                    <a:cubicBezTo>
                      <a:pt x="430" y="511"/>
                      <a:pt x="429" y="511"/>
                      <a:pt x="429" y="512"/>
                    </a:cubicBezTo>
                    <a:cubicBezTo>
                      <a:pt x="429" y="512"/>
                      <a:pt x="428" y="512"/>
                      <a:pt x="428" y="512"/>
                    </a:cubicBezTo>
                    <a:cubicBezTo>
                      <a:pt x="427" y="512"/>
                      <a:pt x="426" y="511"/>
                      <a:pt x="424" y="511"/>
                    </a:cubicBezTo>
                    <a:cubicBezTo>
                      <a:pt x="422" y="510"/>
                      <a:pt x="420" y="508"/>
                      <a:pt x="417" y="507"/>
                    </a:cubicBezTo>
                    <a:cubicBezTo>
                      <a:pt x="414" y="506"/>
                      <a:pt x="411" y="504"/>
                      <a:pt x="408" y="504"/>
                    </a:cubicBezTo>
                    <a:cubicBezTo>
                      <a:pt x="406" y="504"/>
                      <a:pt x="404" y="505"/>
                      <a:pt x="402" y="506"/>
                    </a:cubicBezTo>
                    <a:cubicBezTo>
                      <a:pt x="400" y="508"/>
                      <a:pt x="398" y="510"/>
                      <a:pt x="397" y="513"/>
                    </a:cubicBezTo>
                    <a:cubicBezTo>
                      <a:pt x="395" y="517"/>
                      <a:pt x="395" y="521"/>
                      <a:pt x="393" y="524"/>
                    </a:cubicBezTo>
                    <a:cubicBezTo>
                      <a:pt x="393" y="526"/>
                      <a:pt x="392" y="527"/>
                      <a:pt x="391" y="528"/>
                    </a:cubicBezTo>
                    <a:cubicBezTo>
                      <a:pt x="390" y="529"/>
                      <a:pt x="389" y="529"/>
                      <a:pt x="386" y="529"/>
                    </a:cubicBezTo>
                    <a:cubicBezTo>
                      <a:pt x="387" y="529"/>
                      <a:pt x="387" y="529"/>
                      <a:pt x="387" y="529"/>
                    </a:cubicBezTo>
                    <a:cubicBezTo>
                      <a:pt x="386" y="529"/>
                      <a:pt x="386" y="529"/>
                      <a:pt x="386" y="529"/>
                    </a:cubicBezTo>
                    <a:cubicBezTo>
                      <a:pt x="383" y="529"/>
                      <a:pt x="382" y="529"/>
                      <a:pt x="380" y="527"/>
                    </a:cubicBezTo>
                    <a:cubicBezTo>
                      <a:pt x="377" y="526"/>
                      <a:pt x="375" y="522"/>
                      <a:pt x="372" y="520"/>
                    </a:cubicBezTo>
                    <a:cubicBezTo>
                      <a:pt x="369" y="517"/>
                      <a:pt x="365" y="514"/>
                      <a:pt x="360" y="514"/>
                    </a:cubicBezTo>
                    <a:cubicBezTo>
                      <a:pt x="359" y="514"/>
                      <a:pt x="358" y="514"/>
                      <a:pt x="356" y="515"/>
                    </a:cubicBezTo>
                    <a:cubicBezTo>
                      <a:pt x="353" y="516"/>
                      <a:pt x="346" y="516"/>
                      <a:pt x="338" y="517"/>
                    </a:cubicBezTo>
                    <a:cubicBezTo>
                      <a:pt x="326" y="518"/>
                      <a:pt x="311" y="519"/>
                      <a:pt x="298" y="520"/>
                    </a:cubicBezTo>
                    <a:cubicBezTo>
                      <a:pt x="291" y="520"/>
                      <a:pt x="285" y="521"/>
                      <a:pt x="281" y="521"/>
                    </a:cubicBezTo>
                    <a:cubicBezTo>
                      <a:pt x="276" y="521"/>
                      <a:pt x="272" y="521"/>
                      <a:pt x="271" y="522"/>
                    </a:cubicBezTo>
                    <a:cubicBezTo>
                      <a:pt x="269" y="522"/>
                      <a:pt x="268" y="522"/>
                      <a:pt x="267" y="523"/>
                    </a:cubicBezTo>
                    <a:cubicBezTo>
                      <a:pt x="266" y="524"/>
                      <a:pt x="265" y="525"/>
                      <a:pt x="264" y="527"/>
                    </a:cubicBezTo>
                    <a:cubicBezTo>
                      <a:pt x="264" y="528"/>
                      <a:pt x="264" y="528"/>
                      <a:pt x="264" y="529"/>
                    </a:cubicBezTo>
                    <a:cubicBezTo>
                      <a:pt x="264" y="530"/>
                      <a:pt x="264" y="531"/>
                      <a:pt x="263" y="531"/>
                    </a:cubicBezTo>
                    <a:cubicBezTo>
                      <a:pt x="263" y="531"/>
                      <a:pt x="263" y="532"/>
                      <a:pt x="263" y="532"/>
                    </a:cubicBezTo>
                    <a:cubicBezTo>
                      <a:pt x="262" y="532"/>
                      <a:pt x="262" y="532"/>
                      <a:pt x="261" y="532"/>
                    </a:cubicBezTo>
                    <a:cubicBezTo>
                      <a:pt x="260" y="532"/>
                      <a:pt x="259" y="532"/>
                      <a:pt x="259" y="532"/>
                    </a:cubicBezTo>
                    <a:cubicBezTo>
                      <a:pt x="258" y="531"/>
                      <a:pt x="258" y="531"/>
                      <a:pt x="257" y="530"/>
                    </a:cubicBezTo>
                    <a:cubicBezTo>
                      <a:pt x="256" y="528"/>
                      <a:pt x="256" y="525"/>
                      <a:pt x="254" y="523"/>
                    </a:cubicBezTo>
                    <a:cubicBezTo>
                      <a:pt x="252" y="522"/>
                      <a:pt x="251" y="521"/>
                      <a:pt x="249" y="520"/>
                    </a:cubicBezTo>
                    <a:cubicBezTo>
                      <a:pt x="247" y="520"/>
                      <a:pt x="245" y="519"/>
                      <a:pt x="242" y="519"/>
                    </a:cubicBezTo>
                    <a:cubicBezTo>
                      <a:pt x="240" y="519"/>
                      <a:pt x="239" y="520"/>
                      <a:pt x="237" y="520"/>
                    </a:cubicBezTo>
                    <a:cubicBezTo>
                      <a:pt x="235" y="520"/>
                      <a:pt x="233" y="520"/>
                      <a:pt x="231" y="520"/>
                    </a:cubicBezTo>
                    <a:cubicBezTo>
                      <a:pt x="221" y="520"/>
                      <a:pt x="209" y="517"/>
                      <a:pt x="199" y="514"/>
                    </a:cubicBezTo>
                    <a:cubicBezTo>
                      <a:pt x="189" y="511"/>
                      <a:pt x="180" y="507"/>
                      <a:pt x="175" y="506"/>
                    </a:cubicBezTo>
                    <a:cubicBezTo>
                      <a:pt x="174" y="505"/>
                      <a:pt x="173" y="505"/>
                      <a:pt x="172" y="505"/>
                    </a:cubicBezTo>
                    <a:cubicBezTo>
                      <a:pt x="168" y="505"/>
                      <a:pt x="165" y="507"/>
                      <a:pt x="163" y="508"/>
                    </a:cubicBezTo>
                    <a:cubicBezTo>
                      <a:pt x="162" y="509"/>
                      <a:pt x="161" y="510"/>
                      <a:pt x="160" y="510"/>
                    </a:cubicBezTo>
                    <a:cubicBezTo>
                      <a:pt x="159" y="510"/>
                      <a:pt x="158" y="511"/>
                      <a:pt x="158" y="511"/>
                    </a:cubicBezTo>
                    <a:cubicBezTo>
                      <a:pt x="157" y="511"/>
                      <a:pt x="157" y="511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09"/>
                      <a:pt x="157" y="507"/>
                    </a:cubicBezTo>
                    <a:cubicBezTo>
                      <a:pt x="157" y="506"/>
                      <a:pt x="158" y="505"/>
                      <a:pt x="158" y="503"/>
                    </a:cubicBezTo>
                    <a:cubicBezTo>
                      <a:pt x="158" y="502"/>
                      <a:pt x="157" y="500"/>
                      <a:pt x="156" y="499"/>
                    </a:cubicBezTo>
                    <a:cubicBezTo>
                      <a:pt x="155" y="498"/>
                      <a:pt x="154" y="497"/>
                      <a:pt x="151" y="496"/>
                    </a:cubicBezTo>
                    <a:cubicBezTo>
                      <a:pt x="150" y="495"/>
                      <a:pt x="149" y="495"/>
                      <a:pt x="148" y="495"/>
                    </a:cubicBezTo>
                    <a:cubicBezTo>
                      <a:pt x="146" y="495"/>
                      <a:pt x="145" y="495"/>
                      <a:pt x="143" y="496"/>
                    </a:cubicBezTo>
                    <a:cubicBezTo>
                      <a:pt x="141" y="498"/>
                      <a:pt x="138" y="500"/>
                      <a:pt x="136" y="503"/>
                    </a:cubicBezTo>
                    <a:cubicBezTo>
                      <a:pt x="133" y="507"/>
                      <a:pt x="129" y="511"/>
                      <a:pt x="126" y="515"/>
                    </a:cubicBezTo>
                    <a:cubicBezTo>
                      <a:pt x="125" y="517"/>
                      <a:pt x="124" y="519"/>
                      <a:pt x="122" y="520"/>
                    </a:cubicBezTo>
                    <a:cubicBezTo>
                      <a:pt x="121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19" y="521"/>
                      <a:pt x="119" y="520"/>
                      <a:pt x="119" y="519"/>
                    </a:cubicBezTo>
                    <a:cubicBezTo>
                      <a:pt x="118" y="518"/>
                      <a:pt x="118" y="517"/>
                      <a:pt x="118" y="515"/>
                    </a:cubicBezTo>
                    <a:cubicBezTo>
                      <a:pt x="118" y="512"/>
                      <a:pt x="119" y="508"/>
                      <a:pt x="120" y="503"/>
                    </a:cubicBezTo>
                    <a:cubicBezTo>
                      <a:pt x="120" y="499"/>
                      <a:pt x="121" y="495"/>
                      <a:pt x="121" y="491"/>
                    </a:cubicBezTo>
                    <a:cubicBezTo>
                      <a:pt x="121" y="489"/>
                      <a:pt x="121" y="487"/>
                      <a:pt x="120" y="486"/>
                    </a:cubicBezTo>
                    <a:cubicBezTo>
                      <a:pt x="120" y="484"/>
                      <a:pt x="119" y="483"/>
                      <a:pt x="118" y="482"/>
                    </a:cubicBezTo>
                    <a:cubicBezTo>
                      <a:pt x="116" y="481"/>
                      <a:pt x="116" y="480"/>
                      <a:pt x="115" y="479"/>
                    </a:cubicBezTo>
                    <a:cubicBezTo>
                      <a:pt x="115" y="477"/>
                      <a:pt x="115" y="475"/>
                      <a:pt x="113" y="472"/>
                    </a:cubicBezTo>
                    <a:cubicBezTo>
                      <a:pt x="111" y="468"/>
                      <a:pt x="107" y="463"/>
                      <a:pt x="100" y="456"/>
                    </a:cubicBezTo>
                    <a:cubicBezTo>
                      <a:pt x="81" y="438"/>
                      <a:pt x="63" y="399"/>
                      <a:pt x="58" y="379"/>
                    </a:cubicBezTo>
                    <a:cubicBezTo>
                      <a:pt x="57" y="377"/>
                      <a:pt x="56" y="375"/>
                      <a:pt x="54" y="373"/>
                    </a:cubicBezTo>
                    <a:cubicBezTo>
                      <a:pt x="52" y="372"/>
                      <a:pt x="50" y="372"/>
                      <a:pt x="47" y="372"/>
                    </a:cubicBezTo>
                    <a:cubicBezTo>
                      <a:pt x="41" y="372"/>
                      <a:pt x="33" y="375"/>
                      <a:pt x="26" y="378"/>
                    </a:cubicBezTo>
                    <a:cubicBezTo>
                      <a:pt x="22" y="380"/>
                      <a:pt x="18" y="381"/>
                      <a:pt x="15" y="382"/>
                    </a:cubicBezTo>
                    <a:cubicBezTo>
                      <a:pt x="12" y="384"/>
                      <a:pt x="9" y="384"/>
                      <a:pt x="7" y="384"/>
                    </a:cubicBezTo>
                    <a:cubicBezTo>
                      <a:pt x="6" y="384"/>
                      <a:pt x="6" y="384"/>
                      <a:pt x="5" y="384"/>
                    </a:cubicBezTo>
                    <a:cubicBezTo>
                      <a:pt x="5" y="384"/>
                      <a:pt x="5" y="384"/>
                      <a:pt x="5" y="383"/>
                    </a:cubicBezTo>
                    <a:cubicBezTo>
                      <a:pt x="4" y="383"/>
                      <a:pt x="4" y="382"/>
                      <a:pt x="4" y="382"/>
                    </a:cubicBezTo>
                    <a:cubicBezTo>
                      <a:pt x="4" y="380"/>
                      <a:pt x="5" y="379"/>
                      <a:pt x="6" y="377"/>
                    </a:cubicBezTo>
                    <a:cubicBezTo>
                      <a:pt x="10" y="370"/>
                      <a:pt x="20" y="360"/>
                      <a:pt x="29" y="352"/>
                    </a:cubicBezTo>
                    <a:cubicBezTo>
                      <a:pt x="39" y="344"/>
                      <a:pt x="49" y="337"/>
                      <a:pt x="52" y="335"/>
                    </a:cubicBezTo>
                    <a:cubicBezTo>
                      <a:pt x="54" y="334"/>
                      <a:pt x="56" y="333"/>
                      <a:pt x="56" y="331"/>
                    </a:cubicBezTo>
                    <a:cubicBezTo>
                      <a:pt x="57" y="329"/>
                      <a:pt x="57" y="327"/>
                      <a:pt x="57" y="325"/>
                    </a:cubicBezTo>
                    <a:cubicBezTo>
                      <a:pt x="57" y="321"/>
                      <a:pt x="56" y="316"/>
                      <a:pt x="55" y="312"/>
                    </a:cubicBezTo>
                    <a:cubicBezTo>
                      <a:pt x="54" y="307"/>
                      <a:pt x="53" y="302"/>
                      <a:pt x="52" y="297"/>
                    </a:cubicBezTo>
                    <a:cubicBezTo>
                      <a:pt x="51" y="294"/>
                      <a:pt x="50" y="291"/>
                      <a:pt x="48" y="289"/>
                    </a:cubicBezTo>
                    <a:cubicBezTo>
                      <a:pt x="45" y="286"/>
                      <a:pt x="41" y="285"/>
                      <a:pt x="39" y="285"/>
                    </a:cubicBezTo>
                    <a:cubicBezTo>
                      <a:pt x="37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7" y="283"/>
                      <a:pt x="38" y="282"/>
                      <a:pt x="40" y="280"/>
                    </a:cubicBezTo>
                    <a:cubicBezTo>
                      <a:pt x="42" y="279"/>
                      <a:pt x="45" y="277"/>
                      <a:pt x="48" y="276"/>
                    </a:cubicBezTo>
                    <a:cubicBezTo>
                      <a:pt x="49" y="275"/>
                      <a:pt x="51" y="275"/>
                      <a:pt x="52" y="274"/>
                    </a:cubicBezTo>
                    <a:cubicBezTo>
                      <a:pt x="53" y="273"/>
                      <a:pt x="54" y="271"/>
                      <a:pt x="54" y="269"/>
                    </a:cubicBezTo>
                    <a:cubicBezTo>
                      <a:pt x="54" y="269"/>
                      <a:pt x="54" y="268"/>
                      <a:pt x="54" y="268"/>
                    </a:cubicBezTo>
                    <a:cubicBezTo>
                      <a:pt x="54" y="264"/>
                      <a:pt x="52" y="261"/>
                      <a:pt x="50" y="259"/>
                    </a:cubicBezTo>
                    <a:cubicBezTo>
                      <a:pt x="46" y="256"/>
                      <a:pt x="41" y="255"/>
                      <a:pt x="37" y="254"/>
                    </a:cubicBezTo>
                    <a:cubicBezTo>
                      <a:pt x="35" y="253"/>
                      <a:pt x="34" y="252"/>
                      <a:pt x="33" y="251"/>
                    </a:cubicBezTo>
                    <a:cubicBezTo>
                      <a:pt x="32" y="251"/>
                      <a:pt x="32" y="251"/>
                      <a:pt x="32" y="250"/>
                    </a:cubicBezTo>
                    <a:cubicBezTo>
                      <a:pt x="31" y="249"/>
                      <a:pt x="31" y="249"/>
                      <a:pt x="31" y="249"/>
                    </a:cubicBezTo>
                    <a:cubicBezTo>
                      <a:pt x="32" y="249"/>
                      <a:pt x="32" y="249"/>
                      <a:pt x="32" y="249"/>
                    </a:cubicBezTo>
                    <a:cubicBezTo>
                      <a:pt x="32" y="248"/>
                      <a:pt x="32" y="247"/>
                      <a:pt x="33" y="246"/>
                    </a:cubicBezTo>
                    <a:cubicBezTo>
                      <a:pt x="34" y="245"/>
                      <a:pt x="36" y="244"/>
                      <a:pt x="38" y="244"/>
                    </a:cubicBezTo>
                    <a:cubicBezTo>
                      <a:pt x="41" y="243"/>
                      <a:pt x="46" y="242"/>
                      <a:pt x="50" y="240"/>
                    </a:cubicBezTo>
                    <a:cubicBezTo>
                      <a:pt x="54" y="238"/>
                      <a:pt x="58" y="233"/>
                      <a:pt x="60" y="225"/>
                    </a:cubicBezTo>
                    <a:cubicBezTo>
                      <a:pt x="62" y="213"/>
                      <a:pt x="64" y="205"/>
                      <a:pt x="71" y="181"/>
                    </a:cubicBezTo>
                    <a:cubicBezTo>
                      <a:pt x="72" y="179"/>
                      <a:pt x="72" y="178"/>
                      <a:pt x="72" y="176"/>
                    </a:cubicBezTo>
                    <a:cubicBezTo>
                      <a:pt x="72" y="170"/>
                      <a:pt x="70" y="165"/>
                      <a:pt x="66" y="161"/>
                    </a:cubicBezTo>
                    <a:cubicBezTo>
                      <a:pt x="61" y="155"/>
                      <a:pt x="53" y="149"/>
                      <a:pt x="47" y="144"/>
                    </a:cubicBezTo>
                    <a:cubicBezTo>
                      <a:pt x="44" y="142"/>
                      <a:pt x="41" y="139"/>
                      <a:pt x="39" y="137"/>
                    </a:cubicBezTo>
                    <a:cubicBezTo>
                      <a:pt x="38" y="136"/>
                      <a:pt x="38" y="135"/>
                      <a:pt x="37" y="135"/>
                    </a:cubicBezTo>
                    <a:cubicBezTo>
                      <a:pt x="37" y="134"/>
                      <a:pt x="37" y="133"/>
                      <a:pt x="37" y="133"/>
                    </a:cubicBezTo>
                    <a:cubicBezTo>
                      <a:pt x="37" y="133"/>
                      <a:pt x="37" y="132"/>
                      <a:pt x="37" y="132"/>
                    </a:cubicBezTo>
                    <a:cubicBezTo>
                      <a:pt x="38" y="131"/>
                      <a:pt x="39" y="131"/>
                      <a:pt x="40" y="131"/>
                    </a:cubicBezTo>
                    <a:cubicBezTo>
                      <a:pt x="42" y="131"/>
                      <a:pt x="45" y="132"/>
                      <a:pt x="48" y="134"/>
                    </a:cubicBezTo>
                    <a:cubicBezTo>
                      <a:pt x="54" y="136"/>
                      <a:pt x="60" y="141"/>
                      <a:pt x="66" y="144"/>
                    </a:cubicBezTo>
                    <a:cubicBezTo>
                      <a:pt x="73" y="148"/>
                      <a:pt x="80" y="151"/>
                      <a:pt x="86" y="151"/>
                    </a:cubicBezTo>
                    <a:cubicBezTo>
                      <a:pt x="91" y="151"/>
                      <a:pt x="95" y="149"/>
                      <a:pt x="98" y="145"/>
                    </a:cubicBezTo>
                    <a:cubicBezTo>
                      <a:pt x="100" y="142"/>
                      <a:pt x="101" y="139"/>
                      <a:pt x="101" y="136"/>
                    </a:cubicBezTo>
                    <a:cubicBezTo>
                      <a:pt x="101" y="129"/>
                      <a:pt x="98" y="122"/>
                      <a:pt x="94" y="115"/>
                    </a:cubicBezTo>
                    <a:cubicBezTo>
                      <a:pt x="88" y="104"/>
                      <a:pt x="79" y="92"/>
                      <a:pt x="71" y="82"/>
                    </a:cubicBezTo>
                    <a:cubicBezTo>
                      <a:pt x="67" y="77"/>
                      <a:pt x="64" y="72"/>
                      <a:pt x="61" y="69"/>
                    </a:cubicBezTo>
                    <a:cubicBezTo>
                      <a:pt x="60" y="67"/>
                      <a:pt x="59" y="65"/>
                      <a:pt x="59" y="64"/>
                    </a:cubicBezTo>
                    <a:cubicBezTo>
                      <a:pt x="58" y="62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lnTo>
                      <a:pt x="56" y="5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Freeform 43"/>
              <p:cNvSpPr>
                <a:spLocks/>
              </p:cNvSpPr>
              <p:nvPr/>
            </p:nvSpPr>
            <p:spPr bwMode="auto">
              <a:xfrm>
                <a:off x="1270" y="2107"/>
                <a:ext cx="380" cy="439"/>
              </a:xfrm>
              <a:custGeom>
                <a:avLst/>
                <a:gdLst>
                  <a:gd name="T0" fmla="*/ 511 w 227"/>
                  <a:gd name="T1" fmla="*/ 67 h 262"/>
                  <a:gd name="T2" fmla="*/ 521 w 227"/>
                  <a:gd name="T3" fmla="*/ 481 h 262"/>
                  <a:gd name="T4" fmla="*/ 99 w 227"/>
                  <a:gd name="T5" fmla="*/ 669 h 262"/>
                  <a:gd name="T6" fmla="*/ 117 w 227"/>
                  <a:gd name="T7" fmla="*/ 203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6" y="171"/>
                    </a:cubicBezTo>
                    <a:cubicBezTo>
                      <a:pt x="146" y="230"/>
                      <a:pt x="70" y="262"/>
                      <a:pt x="35" y="238"/>
                    </a:cubicBezTo>
                    <a:cubicBezTo>
                      <a:pt x="0" y="214"/>
                      <a:pt x="2" y="131"/>
                      <a:pt x="42" y="72"/>
                    </a:cubicBezTo>
                    <a:cubicBezTo>
                      <a:pt x="83" y="13"/>
                      <a:pt x="146" y="0"/>
                      <a:pt x="182" y="24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Freeform 44"/>
              <p:cNvSpPr>
                <a:spLocks/>
              </p:cNvSpPr>
              <p:nvPr/>
            </p:nvSpPr>
            <p:spPr bwMode="auto">
              <a:xfrm>
                <a:off x="1171" y="2047"/>
                <a:ext cx="380" cy="438"/>
              </a:xfrm>
              <a:custGeom>
                <a:avLst/>
                <a:gdLst>
                  <a:gd name="T0" fmla="*/ 511 w 227"/>
                  <a:gd name="T1" fmla="*/ 67 h 262"/>
                  <a:gd name="T2" fmla="*/ 524 w 227"/>
                  <a:gd name="T3" fmla="*/ 478 h 262"/>
                  <a:gd name="T4" fmla="*/ 99 w 227"/>
                  <a:gd name="T5" fmla="*/ 665 h 262"/>
                  <a:gd name="T6" fmla="*/ 121 w 227"/>
                  <a:gd name="T7" fmla="*/ 201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7" y="171"/>
                    </a:cubicBezTo>
                    <a:cubicBezTo>
                      <a:pt x="146" y="230"/>
                      <a:pt x="71" y="262"/>
                      <a:pt x="35" y="238"/>
                    </a:cubicBezTo>
                    <a:cubicBezTo>
                      <a:pt x="0" y="214"/>
                      <a:pt x="2" y="131"/>
                      <a:pt x="43" y="72"/>
                    </a:cubicBezTo>
                    <a:cubicBezTo>
                      <a:pt x="83" y="13"/>
                      <a:pt x="147" y="0"/>
                      <a:pt x="182" y="24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Freeform 45"/>
              <p:cNvSpPr>
                <a:spLocks/>
              </p:cNvSpPr>
              <p:nvPr/>
            </p:nvSpPr>
            <p:spPr bwMode="auto">
              <a:xfrm>
                <a:off x="1174" y="2204"/>
                <a:ext cx="353" cy="281"/>
              </a:xfrm>
              <a:custGeom>
                <a:avLst/>
                <a:gdLst>
                  <a:gd name="T0" fmla="*/ 565 w 211"/>
                  <a:gd name="T1" fmla="*/ 50 h 168"/>
                  <a:gd name="T2" fmla="*/ 142 w 211"/>
                  <a:gd name="T3" fmla="*/ 236 h 168"/>
                  <a:gd name="T4" fmla="*/ 79 w 211"/>
                  <a:gd name="T5" fmla="*/ 0 h 168"/>
                  <a:gd name="T6" fmla="*/ 92 w 211"/>
                  <a:gd name="T7" fmla="*/ 403 h 168"/>
                  <a:gd name="T8" fmla="*/ 519 w 211"/>
                  <a:gd name="T9" fmla="*/ 216 h 168"/>
                  <a:gd name="T10" fmla="*/ 591 w 211"/>
                  <a:gd name="T11" fmla="*/ 12 h 168"/>
                  <a:gd name="T12" fmla="*/ 565 w 211"/>
                  <a:gd name="T13" fmla="*/ 5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168">
                    <a:moveTo>
                      <a:pt x="202" y="18"/>
                    </a:moveTo>
                    <a:cubicBezTo>
                      <a:pt x="162" y="77"/>
                      <a:pt x="87" y="109"/>
                      <a:pt x="51" y="84"/>
                    </a:cubicBezTo>
                    <a:cubicBezTo>
                      <a:pt x="31" y="70"/>
                      <a:pt x="23" y="37"/>
                      <a:pt x="28" y="0"/>
                    </a:cubicBezTo>
                    <a:cubicBezTo>
                      <a:pt x="0" y="56"/>
                      <a:pt x="2" y="123"/>
                      <a:pt x="33" y="144"/>
                    </a:cubicBezTo>
                    <a:cubicBezTo>
                      <a:pt x="69" y="168"/>
                      <a:pt x="144" y="136"/>
                      <a:pt x="185" y="77"/>
                    </a:cubicBezTo>
                    <a:cubicBezTo>
                      <a:pt x="202" y="53"/>
                      <a:pt x="210" y="27"/>
                      <a:pt x="211" y="4"/>
                    </a:cubicBezTo>
                    <a:cubicBezTo>
                      <a:pt x="208" y="9"/>
                      <a:pt x="206" y="13"/>
                      <a:pt x="202" y="18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Freeform 46"/>
              <p:cNvSpPr>
                <a:spLocks/>
              </p:cNvSpPr>
              <p:nvPr/>
            </p:nvSpPr>
            <p:spPr bwMode="auto">
              <a:xfrm>
                <a:off x="1184" y="2065"/>
                <a:ext cx="347" cy="397"/>
              </a:xfrm>
              <a:custGeom>
                <a:avLst/>
                <a:gdLst>
                  <a:gd name="T0" fmla="*/ 489 w 207"/>
                  <a:gd name="T1" fmla="*/ 37 h 237"/>
                  <a:gd name="T2" fmla="*/ 486 w 207"/>
                  <a:gd name="T3" fmla="*/ 42 h 237"/>
                  <a:gd name="T4" fmla="*/ 570 w 207"/>
                  <a:gd name="T5" fmla="*/ 228 h 237"/>
                  <a:gd name="T6" fmla="*/ 498 w 207"/>
                  <a:gd name="T7" fmla="*/ 446 h 237"/>
                  <a:gd name="T8" fmla="*/ 334 w 207"/>
                  <a:gd name="T9" fmla="*/ 598 h 237"/>
                  <a:gd name="T10" fmla="*/ 161 w 207"/>
                  <a:gd name="T11" fmla="*/ 653 h 237"/>
                  <a:gd name="T12" fmla="*/ 82 w 207"/>
                  <a:gd name="T13" fmla="*/ 632 h 237"/>
                  <a:gd name="T14" fmla="*/ 30 w 207"/>
                  <a:gd name="T15" fmla="*/ 565 h 237"/>
                  <a:gd name="T16" fmla="*/ 12 w 207"/>
                  <a:gd name="T17" fmla="*/ 457 h 237"/>
                  <a:gd name="T18" fmla="*/ 101 w 207"/>
                  <a:gd name="T19" fmla="*/ 174 h 237"/>
                  <a:gd name="T20" fmla="*/ 377 w 207"/>
                  <a:gd name="T21" fmla="*/ 12 h 237"/>
                  <a:gd name="T22" fmla="*/ 486 w 207"/>
                  <a:gd name="T23" fmla="*/ 42 h 237"/>
                  <a:gd name="T24" fmla="*/ 489 w 207"/>
                  <a:gd name="T25" fmla="*/ 37 h 237"/>
                  <a:gd name="T26" fmla="*/ 491 w 207"/>
                  <a:gd name="T27" fmla="*/ 34 h 237"/>
                  <a:gd name="T28" fmla="*/ 377 w 207"/>
                  <a:gd name="T29" fmla="*/ 0 h 237"/>
                  <a:gd name="T30" fmla="*/ 92 w 207"/>
                  <a:gd name="T31" fmla="*/ 169 h 237"/>
                  <a:gd name="T32" fmla="*/ 0 w 207"/>
                  <a:gd name="T33" fmla="*/ 457 h 237"/>
                  <a:gd name="T34" fmla="*/ 20 w 207"/>
                  <a:gd name="T35" fmla="*/ 566 h 237"/>
                  <a:gd name="T36" fmla="*/ 74 w 207"/>
                  <a:gd name="T37" fmla="*/ 643 h 237"/>
                  <a:gd name="T38" fmla="*/ 161 w 207"/>
                  <a:gd name="T39" fmla="*/ 665 h 237"/>
                  <a:gd name="T40" fmla="*/ 344 w 207"/>
                  <a:gd name="T41" fmla="*/ 606 h 237"/>
                  <a:gd name="T42" fmla="*/ 506 w 207"/>
                  <a:gd name="T43" fmla="*/ 452 h 237"/>
                  <a:gd name="T44" fmla="*/ 582 w 207"/>
                  <a:gd name="T45" fmla="*/ 228 h 237"/>
                  <a:gd name="T46" fmla="*/ 491 w 207"/>
                  <a:gd name="T47" fmla="*/ 34 h 237"/>
                  <a:gd name="T48" fmla="*/ 489 w 207"/>
                  <a:gd name="T49" fmla="*/ 37 h 2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7" h="237">
                    <a:moveTo>
                      <a:pt x="174" y="13"/>
                    </a:moveTo>
                    <a:cubicBezTo>
                      <a:pt x="173" y="15"/>
                      <a:pt x="173" y="15"/>
                      <a:pt x="173" y="15"/>
                    </a:cubicBezTo>
                    <a:cubicBezTo>
                      <a:pt x="192" y="28"/>
                      <a:pt x="203" y="52"/>
                      <a:pt x="203" y="81"/>
                    </a:cubicBezTo>
                    <a:cubicBezTo>
                      <a:pt x="203" y="105"/>
                      <a:pt x="195" y="133"/>
                      <a:pt x="177" y="159"/>
                    </a:cubicBezTo>
                    <a:cubicBezTo>
                      <a:pt x="162" y="181"/>
                      <a:pt x="141" y="200"/>
                      <a:pt x="119" y="213"/>
                    </a:cubicBezTo>
                    <a:cubicBezTo>
                      <a:pt x="98" y="226"/>
                      <a:pt x="76" y="233"/>
                      <a:pt x="57" y="233"/>
                    </a:cubicBezTo>
                    <a:cubicBezTo>
                      <a:pt x="46" y="233"/>
                      <a:pt x="36" y="231"/>
                      <a:pt x="29" y="225"/>
                    </a:cubicBezTo>
                    <a:cubicBezTo>
                      <a:pt x="21" y="220"/>
                      <a:pt x="15" y="211"/>
                      <a:pt x="11" y="201"/>
                    </a:cubicBezTo>
                    <a:cubicBezTo>
                      <a:pt x="7" y="190"/>
                      <a:pt x="4" y="177"/>
                      <a:pt x="4" y="163"/>
                    </a:cubicBezTo>
                    <a:cubicBezTo>
                      <a:pt x="4" y="131"/>
                      <a:pt x="15" y="93"/>
                      <a:pt x="36" y="62"/>
                    </a:cubicBezTo>
                    <a:cubicBezTo>
                      <a:pt x="64" y="22"/>
                      <a:pt x="102" y="4"/>
                      <a:pt x="134" y="4"/>
                    </a:cubicBezTo>
                    <a:cubicBezTo>
                      <a:pt x="149" y="4"/>
                      <a:pt x="162" y="8"/>
                      <a:pt x="173" y="15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5" y="12"/>
                      <a:pt x="175" y="12"/>
                      <a:pt x="175" y="12"/>
                    </a:cubicBezTo>
                    <a:cubicBezTo>
                      <a:pt x="164" y="4"/>
                      <a:pt x="149" y="0"/>
                      <a:pt x="134" y="0"/>
                    </a:cubicBezTo>
                    <a:cubicBezTo>
                      <a:pt x="100" y="0"/>
                      <a:pt x="61" y="19"/>
                      <a:pt x="33" y="60"/>
                    </a:cubicBezTo>
                    <a:cubicBezTo>
                      <a:pt x="11" y="92"/>
                      <a:pt x="0" y="130"/>
                      <a:pt x="0" y="163"/>
                    </a:cubicBezTo>
                    <a:cubicBezTo>
                      <a:pt x="0" y="177"/>
                      <a:pt x="3" y="191"/>
                      <a:pt x="7" y="202"/>
                    </a:cubicBezTo>
                    <a:cubicBezTo>
                      <a:pt x="11" y="213"/>
                      <a:pt x="18" y="223"/>
                      <a:pt x="26" y="229"/>
                    </a:cubicBezTo>
                    <a:cubicBezTo>
                      <a:pt x="35" y="234"/>
                      <a:pt x="45" y="237"/>
                      <a:pt x="57" y="237"/>
                    </a:cubicBezTo>
                    <a:cubicBezTo>
                      <a:pt x="77" y="237"/>
                      <a:pt x="100" y="230"/>
                      <a:pt x="122" y="216"/>
                    </a:cubicBezTo>
                    <a:cubicBezTo>
                      <a:pt x="143" y="203"/>
                      <a:pt x="164" y="184"/>
                      <a:pt x="180" y="161"/>
                    </a:cubicBezTo>
                    <a:cubicBezTo>
                      <a:pt x="199" y="134"/>
                      <a:pt x="207" y="106"/>
                      <a:pt x="207" y="81"/>
                    </a:cubicBezTo>
                    <a:cubicBezTo>
                      <a:pt x="207" y="51"/>
                      <a:pt x="195" y="26"/>
                      <a:pt x="175" y="12"/>
                    </a:cubicBezTo>
                    <a:cubicBezTo>
                      <a:pt x="174" y="13"/>
                      <a:pt x="174" y="13"/>
                      <a:pt x="174" y="1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Freeform 47"/>
              <p:cNvSpPr>
                <a:spLocks/>
              </p:cNvSpPr>
              <p:nvPr/>
            </p:nvSpPr>
            <p:spPr bwMode="auto">
              <a:xfrm>
                <a:off x="1358" y="2105"/>
                <a:ext cx="107" cy="86"/>
              </a:xfrm>
              <a:custGeom>
                <a:avLst/>
                <a:gdLst>
                  <a:gd name="T0" fmla="*/ 75 w 64"/>
                  <a:gd name="T1" fmla="*/ 3 h 51"/>
                  <a:gd name="T2" fmla="*/ 79 w 64"/>
                  <a:gd name="T3" fmla="*/ 145 h 51"/>
                  <a:gd name="T4" fmla="*/ 59 w 64"/>
                  <a:gd name="T5" fmla="*/ 13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1">
                    <a:moveTo>
                      <a:pt x="27" y="1"/>
                    </a:moveTo>
                    <a:cubicBezTo>
                      <a:pt x="60" y="0"/>
                      <a:pt x="64" y="51"/>
                      <a:pt x="28" y="51"/>
                    </a:cubicBezTo>
                    <a:cubicBezTo>
                      <a:pt x="0" y="51"/>
                      <a:pt x="1" y="2"/>
                      <a:pt x="21" y="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Freeform 49"/>
              <p:cNvSpPr>
                <a:spLocks/>
              </p:cNvSpPr>
              <p:nvPr/>
            </p:nvSpPr>
            <p:spPr bwMode="auto">
              <a:xfrm>
                <a:off x="1417" y="1981"/>
                <a:ext cx="442" cy="712"/>
              </a:xfrm>
              <a:custGeom>
                <a:avLst/>
                <a:gdLst>
                  <a:gd name="T0" fmla="*/ 357 w 264"/>
                  <a:gd name="T1" fmla="*/ 5 h 425"/>
                  <a:gd name="T2" fmla="*/ 424 w 264"/>
                  <a:gd name="T3" fmla="*/ 57 h 425"/>
                  <a:gd name="T4" fmla="*/ 516 w 264"/>
                  <a:gd name="T5" fmla="*/ 126 h 425"/>
                  <a:gd name="T6" fmla="*/ 598 w 264"/>
                  <a:gd name="T7" fmla="*/ 163 h 425"/>
                  <a:gd name="T8" fmla="*/ 675 w 264"/>
                  <a:gd name="T9" fmla="*/ 149 h 425"/>
                  <a:gd name="T10" fmla="*/ 640 w 264"/>
                  <a:gd name="T11" fmla="*/ 233 h 425"/>
                  <a:gd name="T12" fmla="*/ 650 w 264"/>
                  <a:gd name="T13" fmla="*/ 308 h 425"/>
                  <a:gd name="T14" fmla="*/ 656 w 264"/>
                  <a:gd name="T15" fmla="*/ 357 h 425"/>
                  <a:gd name="T16" fmla="*/ 686 w 264"/>
                  <a:gd name="T17" fmla="*/ 367 h 425"/>
                  <a:gd name="T18" fmla="*/ 678 w 264"/>
                  <a:gd name="T19" fmla="*/ 437 h 425"/>
                  <a:gd name="T20" fmla="*/ 695 w 264"/>
                  <a:gd name="T21" fmla="*/ 491 h 425"/>
                  <a:gd name="T22" fmla="*/ 703 w 264"/>
                  <a:gd name="T23" fmla="*/ 539 h 425"/>
                  <a:gd name="T24" fmla="*/ 720 w 264"/>
                  <a:gd name="T25" fmla="*/ 637 h 425"/>
                  <a:gd name="T26" fmla="*/ 695 w 264"/>
                  <a:gd name="T27" fmla="*/ 685 h 425"/>
                  <a:gd name="T28" fmla="*/ 681 w 264"/>
                  <a:gd name="T29" fmla="*/ 739 h 425"/>
                  <a:gd name="T30" fmla="*/ 645 w 264"/>
                  <a:gd name="T31" fmla="*/ 811 h 425"/>
                  <a:gd name="T32" fmla="*/ 619 w 264"/>
                  <a:gd name="T33" fmla="*/ 980 h 425"/>
                  <a:gd name="T34" fmla="*/ 603 w 264"/>
                  <a:gd name="T35" fmla="*/ 1047 h 425"/>
                  <a:gd name="T36" fmla="*/ 527 w 264"/>
                  <a:gd name="T37" fmla="*/ 1027 h 425"/>
                  <a:gd name="T38" fmla="*/ 479 w 264"/>
                  <a:gd name="T39" fmla="*/ 1069 h 425"/>
                  <a:gd name="T40" fmla="*/ 435 w 264"/>
                  <a:gd name="T41" fmla="*/ 1106 h 425"/>
                  <a:gd name="T42" fmla="*/ 400 w 264"/>
                  <a:gd name="T43" fmla="*/ 1131 h 425"/>
                  <a:gd name="T44" fmla="*/ 291 w 264"/>
                  <a:gd name="T45" fmla="*/ 1193 h 425"/>
                  <a:gd name="T46" fmla="*/ 166 w 264"/>
                  <a:gd name="T47" fmla="*/ 1163 h 425"/>
                  <a:gd name="T48" fmla="*/ 0 w 264"/>
                  <a:gd name="T49" fmla="*/ 1143 h 425"/>
                  <a:gd name="T50" fmla="*/ 116 w 264"/>
                  <a:gd name="T51" fmla="*/ 1092 h 425"/>
                  <a:gd name="T52" fmla="*/ 253 w 264"/>
                  <a:gd name="T53" fmla="*/ 1039 h 425"/>
                  <a:gd name="T54" fmla="*/ 340 w 264"/>
                  <a:gd name="T55" fmla="*/ 948 h 425"/>
                  <a:gd name="T56" fmla="*/ 437 w 264"/>
                  <a:gd name="T57" fmla="*/ 814 h 425"/>
                  <a:gd name="T58" fmla="*/ 544 w 264"/>
                  <a:gd name="T59" fmla="*/ 558 h 425"/>
                  <a:gd name="T60" fmla="*/ 536 w 264"/>
                  <a:gd name="T61" fmla="*/ 427 h 425"/>
                  <a:gd name="T62" fmla="*/ 536 w 264"/>
                  <a:gd name="T63" fmla="*/ 295 h 425"/>
                  <a:gd name="T64" fmla="*/ 487 w 264"/>
                  <a:gd name="T65" fmla="*/ 230 h 425"/>
                  <a:gd name="T66" fmla="*/ 435 w 264"/>
                  <a:gd name="T67" fmla="*/ 157 h 425"/>
                  <a:gd name="T68" fmla="*/ 395 w 264"/>
                  <a:gd name="T69" fmla="*/ 92 h 425"/>
                  <a:gd name="T70" fmla="*/ 370 w 264"/>
                  <a:gd name="T71" fmla="*/ 54 h 425"/>
                  <a:gd name="T72" fmla="*/ 350 w 264"/>
                  <a:gd name="T73" fmla="*/ 0 h 4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4" h="425">
                    <a:moveTo>
                      <a:pt x="127" y="2"/>
                    </a:moveTo>
                    <a:cubicBezTo>
                      <a:pt x="137" y="0"/>
                      <a:pt x="145" y="13"/>
                      <a:pt x="151" y="20"/>
                    </a:cubicBezTo>
                    <a:cubicBezTo>
                      <a:pt x="159" y="31"/>
                      <a:pt x="170" y="40"/>
                      <a:pt x="184" y="45"/>
                    </a:cubicBezTo>
                    <a:cubicBezTo>
                      <a:pt x="195" y="49"/>
                      <a:pt x="203" y="53"/>
                      <a:pt x="213" y="58"/>
                    </a:cubicBezTo>
                    <a:cubicBezTo>
                      <a:pt x="226" y="64"/>
                      <a:pt x="230" y="59"/>
                      <a:pt x="241" y="53"/>
                    </a:cubicBezTo>
                    <a:cubicBezTo>
                      <a:pt x="243" y="65"/>
                      <a:pt x="230" y="73"/>
                      <a:pt x="228" y="83"/>
                    </a:cubicBezTo>
                    <a:cubicBezTo>
                      <a:pt x="226" y="93"/>
                      <a:pt x="231" y="101"/>
                      <a:pt x="232" y="110"/>
                    </a:cubicBezTo>
                    <a:cubicBezTo>
                      <a:pt x="232" y="116"/>
                      <a:pt x="230" y="122"/>
                      <a:pt x="234" y="127"/>
                    </a:cubicBezTo>
                    <a:cubicBezTo>
                      <a:pt x="238" y="132"/>
                      <a:pt x="242" y="128"/>
                      <a:pt x="245" y="131"/>
                    </a:cubicBezTo>
                    <a:cubicBezTo>
                      <a:pt x="253" y="138"/>
                      <a:pt x="242" y="147"/>
                      <a:pt x="242" y="156"/>
                    </a:cubicBezTo>
                    <a:cubicBezTo>
                      <a:pt x="242" y="164"/>
                      <a:pt x="246" y="168"/>
                      <a:pt x="248" y="175"/>
                    </a:cubicBezTo>
                    <a:cubicBezTo>
                      <a:pt x="250" y="180"/>
                      <a:pt x="249" y="186"/>
                      <a:pt x="251" y="192"/>
                    </a:cubicBezTo>
                    <a:cubicBezTo>
                      <a:pt x="257" y="205"/>
                      <a:pt x="264" y="210"/>
                      <a:pt x="257" y="227"/>
                    </a:cubicBezTo>
                    <a:cubicBezTo>
                      <a:pt x="255" y="233"/>
                      <a:pt x="250" y="238"/>
                      <a:pt x="248" y="244"/>
                    </a:cubicBezTo>
                    <a:cubicBezTo>
                      <a:pt x="245" y="250"/>
                      <a:pt x="245" y="257"/>
                      <a:pt x="243" y="263"/>
                    </a:cubicBezTo>
                    <a:cubicBezTo>
                      <a:pt x="239" y="272"/>
                      <a:pt x="234" y="280"/>
                      <a:pt x="230" y="289"/>
                    </a:cubicBezTo>
                    <a:cubicBezTo>
                      <a:pt x="224" y="307"/>
                      <a:pt x="219" y="330"/>
                      <a:pt x="221" y="349"/>
                    </a:cubicBezTo>
                    <a:cubicBezTo>
                      <a:pt x="221" y="362"/>
                      <a:pt x="237" y="384"/>
                      <a:pt x="215" y="373"/>
                    </a:cubicBezTo>
                    <a:cubicBezTo>
                      <a:pt x="207" y="369"/>
                      <a:pt x="197" y="362"/>
                      <a:pt x="188" y="366"/>
                    </a:cubicBezTo>
                    <a:cubicBezTo>
                      <a:pt x="183" y="368"/>
                      <a:pt x="177" y="378"/>
                      <a:pt x="171" y="381"/>
                    </a:cubicBezTo>
                    <a:cubicBezTo>
                      <a:pt x="162" y="386"/>
                      <a:pt x="159" y="386"/>
                      <a:pt x="155" y="394"/>
                    </a:cubicBezTo>
                    <a:cubicBezTo>
                      <a:pt x="150" y="402"/>
                      <a:pt x="151" y="402"/>
                      <a:pt x="143" y="403"/>
                    </a:cubicBezTo>
                    <a:cubicBezTo>
                      <a:pt x="123" y="404"/>
                      <a:pt x="116" y="407"/>
                      <a:pt x="104" y="425"/>
                    </a:cubicBezTo>
                    <a:cubicBezTo>
                      <a:pt x="93" y="412"/>
                      <a:pt x="75" y="410"/>
                      <a:pt x="59" y="414"/>
                    </a:cubicBezTo>
                    <a:cubicBezTo>
                      <a:pt x="51" y="416"/>
                      <a:pt x="1" y="421"/>
                      <a:pt x="0" y="407"/>
                    </a:cubicBezTo>
                    <a:cubicBezTo>
                      <a:pt x="0" y="397"/>
                      <a:pt x="34" y="392"/>
                      <a:pt x="41" y="389"/>
                    </a:cubicBezTo>
                    <a:cubicBezTo>
                      <a:pt x="58" y="384"/>
                      <a:pt x="73" y="377"/>
                      <a:pt x="90" y="370"/>
                    </a:cubicBezTo>
                    <a:cubicBezTo>
                      <a:pt x="109" y="363"/>
                      <a:pt x="114" y="358"/>
                      <a:pt x="121" y="338"/>
                    </a:cubicBezTo>
                    <a:cubicBezTo>
                      <a:pt x="128" y="320"/>
                      <a:pt x="144" y="305"/>
                      <a:pt x="156" y="290"/>
                    </a:cubicBezTo>
                    <a:cubicBezTo>
                      <a:pt x="176" y="265"/>
                      <a:pt x="190" y="231"/>
                      <a:pt x="194" y="199"/>
                    </a:cubicBezTo>
                    <a:cubicBezTo>
                      <a:pt x="197" y="181"/>
                      <a:pt x="194" y="169"/>
                      <a:pt x="191" y="152"/>
                    </a:cubicBezTo>
                    <a:cubicBezTo>
                      <a:pt x="189" y="137"/>
                      <a:pt x="194" y="120"/>
                      <a:pt x="191" y="105"/>
                    </a:cubicBezTo>
                    <a:cubicBezTo>
                      <a:pt x="189" y="93"/>
                      <a:pt x="181" y="91"/>
                      <a:pt x="174" y="82"/>
                    </a:cubicBezTo>
                    <a:cubicBezTo>
                      <a:pt x="167" y="74"/>
                      <a:pt x="161" y="65"/>
                      <a:pt x="155" y="56"/>
                    </a:cubicBezTo>
                    <a:cubicBezTo>
                      <a:pt x="150" y="49"/>
                      <a:pt x="146" y="40"/>
                      <a:pt x="141" y="33"/>
                    </a:cubicBezTo>
                    <a:cubicBezTo>
                      <a:pt x="138" y="28"/>
                      <a:pt x="134" y="24"/>
                      <a:pt x="132" y="19"/>
                    </a:cubicBezTo>
                    <a:cubicBezTo>
                      <a:pt x="128" y="13"/>
                      <a:pt x="126" y="7"/>
                      <a:pt x="125" y="0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0" name="Freeform 50"/>
              <p:cNvSpPr>
                <a:spLocks/>
              </p:cNvSpPr>
              <p:nvPr/>
            </p:nvSpPr>
            <p:spPr bwMode="auto">
              <a:xfrm>
                <a:off x="1082" y="2032"/>
                <a:ext cx="71" cy="83"/>
              </a:xfrm>
              <a:custGeom>
                <a:avLst/>
                <a:gdLst>
                  <a:gd name="T0" fmla="*/ 83 w 42"/>
                  <a:gd name="T1" fmla="*/ 0 h 50"/>
                  <a:gd name="T2" fmla="*/ 0 w 42"/>
                  <a:gd name="T3" fmla="*/ 75 h 50"/>
                  <a:gd name="T4" fmla="*/ 83 w 42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0">
                    <a:moveTo>
                      <a:pt x="29" y="0"/>
                    </a:moveTo>
                    <a:cubicBezTo>
                      <a:pt x="29" y="0"/>
                      <a:pt x="39" y="42"/>
                      <a:pt x="0" y="27"/>
                    </a:cubicBezTo>
                    <a:cubicBezTo>
                      <a:pt x="0" y="27"/>
                      <a:pt x="42" y="50"/>
                      <a:pt x="2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Freeform 51"/>
              <p:cNvSpPr>
                <a:spLocks/>
              </p:cNvSpPr>
              <p:nvPr/>
            </p:nvSpPr>
            <p:spPr bwMode="auto">
              <a:xfrm>
                <a:off x="1040" y="2249"/>
                <a:ext cx="39" cy="44"/>
              </a:xfrm>
              <a:custGeom>
                <a:avLst/>
                <a:gdLst>
                  <a:gd name="T0" fmla="*/ 12 w 23"/>
                  <a:gd name="T1" fmla="*/ 0 h 26"/>
                  <a:gd name="T2" fmla="*/ 0 w 23"/>
                  <a:gd name="T3" fmla="*/ 74 h 26"/>
                  <a:gd name="T4" fmla="*/ 12 w 2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6">
                    <a:moveTo>
                      <a:pt x="4" y="0"/>
                    </a:moveTo>
                    <a:cubicBezTo>
                      <a:pt x="4" y="0"/>
                      <a:pt x="18" y="20"/>
                      <a:pt x="0" y="26"/>
                    </a:cubicBezTo>
                    <a:cubicBezTo>
                      <a:pt x="0" y="26"/>
                      <a:pt x="23" y="24"/>
                      <a:pt x="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Freeform 52"/>
              <p:cNvSpPr>
                <a:spLocks/>
              </p:cNvSpPr>
              <p:nvPr/>
            </p:nvSpPr>
            <p:spPr bwMode="auto">
              <a:xfrm>
                <a:off x="930" y="2427"/>
                <a:ext cx="84" cy="60"/>
              </a:xfrm>
              <a:custGeom>
                <a:avLst/>
                <a:gdLst>
                  <a:gd name="T0" fmla="*/ 124 w 50"/>
                  <a:gd name="T1" fmla="*/ 0 h 36"/>
                  <a:gd name="T2" fmla="*/ 141 w 50"/>
                  <a:gd name="T3" fmla="*/ 33 h 36"/>
                  <a:gd name="T4" fmla="*/ 124 w 5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44" y="0"/>
                    </a:moveTo>
                    <a:cubicBezTo>
                      <a:pt x="44" y="0"/>
                      <a:pt x="0" y="36"/>
                      <a:pt x="50" y="12"/>
                    </a:cubicBezTo>
                    <a:cubicBezTo>
                      <a:pt x="50" y="12"/>
                      <a:pt x="12" y="30"/>
                      <a:pt x="4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Freeform 53"/>
              <p:cNvSpPr>
                <a:spLocks/>
              </p:cNvSpPr>
              <p:nvPr/>
            </p:nvSpPr>
            <p:spPr bwMode="auto">
              <a:xfrm>
                <a:off x="1146" y="2646"/>
                <a:ext cx="30" cy="67"/>
              </a:xfrm>
              <a:custGeom>
                <a:avLst/>
                <a:gdLst>
                  <a:gd name="T0" fmla="*/ 38 w 18"/>
                  <a:gd name="T1" fmla="*/ 0 h 40"/>
                  <a:gd name="T2" fmla="*/ 50 w 18"/>
                  <a:gd name="T3" fmla="*/ 47 h 40"/>
                  <a:gd name="T4" fmla="*/ 38 w 18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14" y="0"/>
                      <a:pt x="0" y="40"/>
                      <a:pt x="18" y="17"/>
                    </a:cubicBezTo>
                    <a:cubicBezTo>
                      <a:pt x="18" y="17"/>
                      <a:pt x="5" y="30"/>
                      <a:pt x="1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Freeform 54"/>
              <p:cNvSpPr>
                <a:spLocks/>
              </p:cNvSpPr>
              <p:nvPr/>
            </p:nvSpPr>
            <p:spPr bwMode="auto">
              <a:xfrm>
                <a:off x="1258" y="2663"/>
                <a:ext cx="109" cy="28"/>
              </a:xfrm>
              <a:custGeom>
                <a:avLst/>
                <a:gdLst>
                  <a:gd name="T0" fmla="*/ 0 w 65"/>
                  <a:gd name="T1" fmla="*/ 0 h 17"/>
                  <a:gd name="T2" fmla="*/ 183 w 65"/>
                  <a:gd name="T3" fmla="*/ 41 h 17"/>
                  <a:gd name="T4" fmla="*/ 0 w 6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17">
                    <a:moveTo>
                      <a:pt x="0" y="0"/>
                    </a:moveTo>
                    <a:cubicBezTo>
                      <a:pt x="0" y="0"/>
                      <a:pt x="33" y="17"/>
                      <a:pt x="65" y="15"/>
                    </a:cubicBezTo>
                    <a:cubicBezTo>
                      <a:pt x="65" y="15"/>
                      <a:pt x="19" y="8"/>
                      <a:pt x="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Freeform 55"/>
              <p:cNvSpPr>
                <a:spLocks/>
              </p:cNvSpPr>
              <p:nvPr/>
            </p:nvSpPr>
            <p:spPr bwMode="auto">
              <a:xfrm>
                <a:off x="1785" y="2596"/>
                <a:ext cx="74" cy="68"/>
              </a:xfrm>
              <a:custGeom>
                <a:avLst/>
                <a:gdLst>
                  <a:gd name="T0" fmla="*/ 0 w 44"/>
                  <a:gd name="T1" fmla="*/ 36 h 41"/>
                  <a:gd name="T2" fmla="*/ 49 w 44"/>
                  <a:gd name="T3" fmla="*/ 0 h 41"/>
                  <a:gd name="T4" fmla="*/ 0 w 44"/>
                  <a:gd name="T5" fmla="*/ 3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1">
                    <a:moveTo>
                      <a:pt x="0" y="13"/>
                    </a:moveTo>
                    <a:cubicBezTo>
                      <a:pt x="0" y="13"/>
                      <a:pt x="44" y="41"/>
                      <a:pt x="17" y="0"/>
                    </a:cubicBezTo>
                    <a:cubicBezTo>
                      <a:pt x="17" y="0"/>
                      <a:pt x="34" y="32"/>
                      <a:pt x="0" y="13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Freeform 56"/>
              <p:cNvSpPr>
                <a:spLocks/>
              </p:cNvSpPr>
              <p:nvPr/>
            </p:nvSpPr>
            <p:spPr bwMode="auto">
              <a:xfrm>
                <a:off x="1797" y="2002"/>
                <a:ext cx="99" cy="68"/>
              </a:xfrm>
              <a:custGeom>
                <a:avLst/>
                <a:gdLst>
                  <a:gd name="T0" fmla="*/ 0 w 59"/>
                  <a:gd name="T1" fmla="*/ 101 h 41"/>
                  <a:gd name="T2" fmla="*/ 67 w 59"/>
                  <a:gd name="T3" fmla="*/ 113 h 41"/>
                  <a:gd name="T4" fmla="*/ 0 w 59"/>
                  <a:gd name="T5" fmla="*/ 10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41">
                    <a:moveTo>
                      <a:pt x="0" y="37"/>
                    </a:moveTo>
                    <a:cubicBezTo>
                      <a:pt x="0" y="37"/>
                      <a:pt x="59" y="0"/>
                      <a:pt x="24" y="41"/>
                    </a:cubicBezTo>
                    <a:cubicBezTo>
                      <a:pt x="24" y="41"/>
                      <a:pt x="47" y="12"/>
                      <a:pt x="0" y="3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Freeform 57"/>
              <p:cNvSpPr>
                <a:spLocks/>
              </p:cNvSpPr>
              <p:nvPr/>
            </p:nvSpPr>
            <p:spPr bwMode="auto">
              <a:xfrm>
                <a:off x="1460" y="1787"/>
                <a:ext cx="36" cy="111"/>
              </a:xfrm>
              <a:custGeom>
                <a:avLst/>
                <a:gdLst>
                  <a:gd name="T0" fmla="*/ 0 w 21"/>
                  <a:gd name="T1" fmla="*/ 187 h 66"/>
                  <a:gd name="T2" fmla="*/ 62 w 21"/>
                  <a:gd name="T3" fmla="*/ 182 h 66"/>
                  <a:gd name="T4" fmla="*/ 0 w 21"/>
                  <a:gd name="T5" fmla="*/ 187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6">
                    <a:moveTo>
                      <a:pt x="0" y="66"/>
                    </a:moveTo>
                    <a:cubicBezTo>
                      <a:pt x="0" y="66"/>
                      <a:pt x="10" y="0"/>
                      <a:pt x="21" y="64"/>
                    </a:cubicBezTo>
                    <a:cubicBezTo>
                      <a:pt x="21" y="64"/>
                      <a:pt x="9" y="18"/>
                      <a:pt x="0" y="66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Freeform 58"/>
              <p:cNvSpPr>
                <a:spLocks/>
              </p:cNvSpPr>
              <p:nvPr/>
            </p:nvSpPr>
            <p:spPr bwMode="auto">
              <a:xfrm>
                <a:off x="1278" y="1943"/>
                <a:ext cx="107" cy="18"/>
              </a:xfrm>
              <a:custGeom>
                <a:avLst/>
                <a:gdLst>
                  <a:gd name="T0" fmla="*/ 0 w 64"/>
                  <a:gd name="T1" fmla="*/ 0 h 11"/>
                  <a:gd name="T2" fmla="*/ 70 w 64"/>
                  <a:gd name="T3" fmla="*/ 21 h 11"/>
                  <a:gd name="T4" fmla="*/ 179 w 64"/>
                  <a:gd name="T5" fmla="*/ 8 h 11"/>
                  <a:gd name="T6" fmla="*/ 70 w 64"/>
                  <a:gd name="T7" fmla="*/ 26 h 11"/>
                  <a:gd name="T8" fmla="*/ 0 w 6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1">
                    <a:moveTo>
                      <a:pt x="0" y="0"/>
                    </a:moveTo>
                    <a:cubicBezTo>
                      <a:pt x="2" y="5"/>
                      <a:pt x="19" y="8"/>
                      <a:pt x="25" y="8"/>
                    </a:cubicBezTo>
                    <a:cubicBezTo>
                      <a:pt x="38" y="8"/>
                      <a:pt x="51" y="3"/>
                      <a:pt x="64" y="3"/>
                    </a:cubicBezTo>
                    <a:cubicBezTo>
                      <a:pt x="51" y="7"/>
                      <a:pt x="39" y="10"/>
                      <a:pt x="25" y="10"/>
                    </a:cubicBezTo>
                    <a:cubicBezTo>
                      <a:pt x="19" y="11"/>
                      <a:pt x="1" y="7"/>
                      <a:pt x="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Freeform 59"/>
              <p:cNvSpPr>
                <a:spLocks/>
              </p:cNvSpPr>
              <p:nvPr/>
            </p:nvSpPr>
            <p:spPr bwMode="auto">
              <a:xfrm>
                <a:off x="1194" y="2350"/>
                <a:ext cx="220" cy="117"/>
              </a:xfrm>
              <a:custGeom>
                <a:avLst/>
                <a:gdLst>
                  <a:gd name="T0" fmla="*/ 3 w 131"/>
                  <a:gd name="T1" fmla="*/ 0 h 70"/>
                  <a:gd name="T2" fmla="*/ 84 w 131"/>
                  <a:gd name="T3" fmla="*/ 162 h 70"/>
                  <a:gd name="T4" fmla="*/ 369 w 131"/>
                  <a:gd name="T5" fmla="*/ 79 h 70"/>
                  <a:gd name="T6" fmla="*/ 101 w 131"/>
                  <a:gd name="T7" fmla="*/ 145 h 70"/>
                  <a:gd name="T8" fmla="*/ 3 w 131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59" y="70"/>
                      <a:pt x="105" y="50"/>
                      <a:pt x="131" y="28"/>
                    </a:cubicBezTo>
                    <a:cubicBezTo>
                      <a:pt x="131" y="28"/>
                      <a:pt x="77" y="70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Freeform 60"/>
              <p:cNvSpPr>
                <a:spLocks/>
              </p:cNvSpPr>
              <p:nvPr/>
            </p:nvSpPr>
            <p:spPr bwMode="auto">
              <a:xfrm>
                <a:off x="1214" y="2080"/>
                <a:ext cx="143" cy="263"/>
              </a:xfrm>
              <a:custGeom>
                <a:avLst/>
                <a:gdLst>
                  <a:gd name="T0" fmla="*/ 241 w 85"/>
                  <a:gd name="T1" fmla="*/ 0 h 157"/>
                  <a:gd name="T2" fmla="*/ 50 w 85"/>
                  <a:gd name="T3" fmla="*/ 149 h 157"/>
                  <a:gd name="T4" fmla="*/ 8 w 85"/>
                  <a:gd name="T5" fmla="*/ 224 h 157"/>
                  <a:gd name="T6" fmla="*/ 71 w 85"/>
                  <a:gd name="T7" fmla="*/ 441 h 157"/>
                  <a:gd name="T8" fmla="*/ 241 w 8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57">
                    <a:moveTo>
                      <a:pt x="85" y="0"/>
                    </a:moveTo>
                    <a:cubicBezTo>
                      <a:pt x="61" y="8"/>
                      <a:pt x="37" y="26"/>
                      <a:pt x="18" y="53"/>
                    </a:cubicBezTo>
                    <a:cubicBezTo>
                      <a:pt x="12" y="62"/>
                      <a:pt x="7" y="71"/>
                      <a:pt x="3" y="80"/>
                    </a:cubicBezTo>
                    <a:cubicBezTo>
                      <a:pt x="0" y="113"/>
                      <a:pt x="7" y="143"/>
                      <a:pt x="25" y="157"/>
                    </a:cubicBezTo>
                    <a:cubicBezTo>
                      <a:pt x="24" y="105"/>
                      <a:pt x="38" y="49"/>
                      <a:pt x="85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Freeform 61"/>
              <p:cNvSpPr>
                <a:spLocks/>
              </p:cNvSpPr>
              <p:nvPr/>
            </p:nvSpPr>
            <p:spPr bwMode="auto">
              <a:xfrm>
                <a:off x="1191" y="2214"/>
                <a:ext cx="79" cy="241"/>
              </a:xfrm>
              <a:custGeom>
                <a:avLst/>
                <a:gdLst>
                  <a:gd name="T0" fmla="*/ 49 w 47"/>
                  <a:gd name="T1" fmla="*/ 0 h 144"/>
                  <a:gd name="T2" fmla="*/ 0 w 47"/>
                  <a:gd name="T3" fmla="*/ 208 h 144"/>
                  <a:gd name="T4" fmla="*/ 20 w 47"/>
                  <a:gd name="T5" fmla="*/ 313 h 144"/>
                  <a:gd name="T6" fmla="*/ 71 w 47"/>
                  <a:gd name="T7" fmla="*/ 382 h 144"/>
                  <a:gd name="T8" fmla="*/ 133 w 47"/>
                  <a:gd name="T9" fmla="*/ 403 h 144"/>
                  <a:gd name="T10" fmla="*/ 133 w 47"/>
                  <a:gd name="T11" fmla="*/ 398 h 144"/>
                  <a:gd name="T12" fmla="*/ 91 w 47"/>
                  <a:gd name="T13" fmla="*/ 390 h 144"/>
                  <a:gd name="T14" fmla="*/ 8 w 47"/>
                  <a:gd name="T15" fmla="*/ 228 h 144"/>
                  <a:gd name="T16" fmla="*/ 108 w 47"/>
                  <a:gd name="T17" fmla="*/ 373 h 144"/>
                  <a:gd name="T18" fmla="*/ 128 w 47"/>
                  <a:gd name="T19" fmla="*/ 382 h 144"/>
                  <a:gd name="T20" fmla="*/ 111 w 47"/>
                  <a:gd name="T21" fmla="*/ 216 h 144"/>
                  <a:gd name="T22" fmla="*/ 49 w 47"/>
                  <a:gd name="T23" fmla="*/ 0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4">
                    <a:moveTo>
                      <a:pt x="17" y="0"/>
                    </a:moveTo>
                    <a:cubicBezTo>
                      <a:pt x="6" y="25"/>
                      <a:pt x="0" y="51"/>
                      <a:pt x="0" y="74"/>
                    </a:cubicBezTo>
                    <a:cubicBezTo>
                      <a:pt x="0" y="88"/>
                      <a:pt x="3" y="101"/>
                      <a:pt x="7" y="112"/>
                    </a:cubicBezTo>
                    <a:cubicBezTo>
                      <a:pt x="11" y="122"/>
                      <a:pt x="17" y="131"/>
                      <a:pt x="25" y="136"/>
                    </a:cubicBezTo>
                    <a:cubicBezTo>
                      <a:pt x="31" y="141"/>
                      <a:pt x="38" y="143"/>
                      <a:pt x="47" y="144"/>
                    </a:cubicBezTo>
                    <a:cubicBezTo>
                      <a:pt x="47" y="143"/>
                      <a:pt x="47" y="143"/>
                      <a:pt x="47" y="142"/>
                    </a:cubicBezTo>
                    <a:cubicBezTo>
                      <a:pt x="41" y="142"/>
                      <a:pt x="36" y="140"/>
                      <a:pt x="32" y="139"/>
                    </a:cubicBezTo>
                    <a:cubicBezTo>
                      <a:pt x="2" y="126"/>
                      <a:pt x="3" y="81"/>
                      <a:pt x="3" y="81"/>
                    </a:cubicBezTo>
                    <a:cubicBezTo>
                      <a:pt x="3" y="81"/>
                      <a:pt x="7" y="120"/>
                      <a:pt x="38" y="133"/>
                    </a:cubicBezTo>
                    <a:cubicBezTo>
                      <a:pt x="40" y="134"/>
                      <a:pt x="43" y="135"/>
                      <a:pt x="45" y="136"/>
                    </a:cubicBezTo>
                    <a:cubicBezTo>
                      <a:pt x="42" y="117"/>
                      <a:pt x="39" y="97"/>
                      <a:pt x="39" y="77"/>
                    </a:cubicBezTo>
                    <a:cubicBezTo>
                      <a:pt x="21" y="63"/>
                      <a:pt x="14" y="33"/>
                      <a:pt x="17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Freeform 62"/>
              <p:cNvSpPr>
                <a:spLocks/>
              </p:cNvSpPr>
              <p:nvPr/>
            </p:nvSpPr>
            <p:spPr bwMode="auto">
              <a:xfrm>
                <a:off x="1184" y="2070"/>
                <a:ext cx="183" cy="392"/>
              </a:xfrm>
              <a:custGeom>
                <a:avLst/>
                <a:gdLst>
                  <a:gd name="T0" fmla="*/ 307 w 109"/>
                  <a:gd name="T1" fmla="*/ 0 h 234"/>
                  <a:gd name="T2" fmla="*/ 92 w 109"/>
                  <a:gd name="T3" fmla="*/ 159 h 234"/>
                  <a:gd name="T4" fmla="*/ 0 w 109"/>
                  <a:gd name="T5" fmla="*/ 449 h 234"/>
                  <a:gd name="T6" fmla="*/ 20 w 109"/>
                  <a:gd name="T7" fmla="*/ 558 h 234"/>
                  <a:gd name="T8" fmla="*/ 74 w 109"/>
                  <a:gd name="T9" fmla="*/ 635 h 234"/>
                  <a:gd name="T10" fmla="*/ 146 w 109"/>
                  <a:gd name="T11" fmla="*/ 657 h 234"/>
                  <a:gd name="T12" fmla="*/ 144 w 109"/>
                  <a:gd name="T13" fmla="*/ 645 h 234"/>
                  <a:gd name="T14" fmla="*/ 82 w 109"/>
                  <a:gd name="T15" fmla="*/ 623 h 234"/>
                  <a:gd name="T16" fmla="*/ 30 w 109"/>
                  <a:gd name="T17" fmla="*/ 556 h 234"/>
                  <a:gd name="T18" fmla="*/ 12 w 109"/>
                  <a:gd name="T19" fmla="*/ 449 h 234"/>
                  <a:gd name="T20" fmla="*/ 59 w 109"/>
                  <a:gd name="T21" fmla="*/ 241 h 234"/>
                  <a:gd name="T22" fmla="*/ 101 w 109"/>
                  <a:gd name="T23" fmla="*/ 166 h 234"/>
                  <a:gd name="T24" fmla="*/ 290 w 109"/>
                  <a:gd name="T25" fmla="*/ 17 h 234"/>
                  <a:gd name="T26" fmla="*/ 307 w 109"/>
                  <a:gd name="T27" fmla="*/ 0 h 2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234">
                    <a:moveTo>
                      <a:pt x="109" y="0"/>
                    </a:moveTo>
                    <a:cubicBezTo>
                      <a:pt x="82" y="7"/>
                      <a:pt x="54" y="26"/>
                      <a:pt x="33" y="57"/>
                    </a:cubicBezTo>
                    <a:cubicBezTo>
                      <a:pt x="11" y="89"/>
                      <a:pt x="0" y="127"/>
                      <a:pt x="0" y="160"/>
                    </a:cubicBezTo>
                    <a:cubicBezTo>
                      <a:pt x="0" y="174"/>
                      <a:pt x="3" y="188"/>
                      <a:pt x="7" y="199"/>
                    </a:cubicBezTo>
                    <a:cubicBezTo>
                      <a:pt x="11" y="210"/>
                      <a:pt x="18" y="220"/>
                      <a:pt x="26" y="226"/>
                    </a:cubicBezTo>
                    <a:cubicBezTo>
                      <a:pt x="33" y="231"/>
                      <a:pt x="42" y="233"/>
                      <a:pt x="52" y="234"/>
                    </a:cubicBezTo>
                    <a:cubicBezTo>
                      <a:pt x="52" y="233"/>
                      <a:pt x="51" y="231"/>
                      <a:pt x="51" y="230"/>
                    </a:cubicBezTo>
                    <a:cubicBezTo>
                      <a:pt x="42" y="229"/>
                      <a:pt x="35" y="227"/>
                      <a:pt x="29" y="222"/>
                    </a:cubicBezTo>
                    <a:cubicBezTo>
                      <a:pt x="21" y="217"/>
                      <a:pt x="15" y="208"/>
                      <a:pt x="11" y="198"/>
                    </a:cubicBezTo>
                    <a:cubicBezTo>
                      <a:pt x="7" y="187"/>
                      <a:pt x="4" y="174"/>
                      <a:pt x="4" y="160"/>
                    </a:cubicBezTo>
                    <a:cubicBezTo>
                      <a:pt x="4" y="137"/>
                      <a:pt x="10" y="111"/>
                      <a:pt x="21" y="86"/>
                    </a:cubicBezTo>
                    <a:cubicBezTo>
                      <a:pt x="25" y="77"/>
                      <a:pt x="30" y="68"/>
                      <a:pt x="36" y="59"/>
                    </a:cubicBezTo>
                    <a:cubicBezTo>
                      <a:pt x="55" y="32"/>
                      <a:pt x="79" y="14"/>
                      <a:pt x="103" y="6"/>
                    </a:cubicBezTo>
                    <a:cubicBezTo>
                      <a:pt x="105" y="4"/>
                      <a:pt x="107" y="2"/>
                      <a:pt x="109" y="0"/>
                    </a:cubicBezTo>
                  </a:path>
                </a:pathLst>
              </a:custGeom>
              <a:solidFill>
                <a:srgbClr val="67616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Freeform 63"/>
              <p:cNvSpPr>
                <a:spLocks/>
              </p:cNvSpPr>
              <p:nvPr/>
            </p:nvSpPr>
            <p:spPr bwMode="auto">
              <a:xfrm>
                <a:off x="1194" y="2350"/>
                <a:ext cx="76" cy="102"/>
              </a:xfrm>
              <a:custGeom>
                <a:avLst/>
                <a:gdLst>
                  <a:gd name="T0" fmla="*/ 3 w 45"/>
                  <a:gd name="T1" fmla="*/ 0 h 61"/>
                  <a:gd name="T2" fmla="*/ 86 w 45"/>
                  <a:gd name="T3" fmla="*/ 162 h 61"/>
                  <a:gd name="T4" fmla="*/ 128 w 45"/>
                  <a:gd name="T5" fmla="*/ 171 h 61"/>
                  <a:gd name="T6" fmla="*/ 123 w 45"/>
                  <a:gd name="T7" fmla="*/ 154 h 61"/>
                  <a:gd name="T8" fmla="*/ 103 w 45"/>
                  <a:gd name="T9" fmla="*/ 145 h 61"/>
                  <a:gd name="T10" fmla="*/ 3 w 45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1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34" y="59"/>
                      <a:pt x="39" y="61"/>
                      <a:pt x="45" y="61"/>
                    </a:cubicBezTo>
                    <a:cubicBezTo>
                      <a:pt x="44" y="59"/>
                      <a:pt x="44" y="57"/>
                      <a:pt x="43" y="55"/>
                    </a:cubicBezTo>
                    <a:cubicBezTo>
                      <a:pt x="41" y="54"/>
                      <a:pt x="38" y="53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Freeform 64"/>
              <p:cNvSpPr>
                <a:spLocks/>
              </p:cNvSpPr>
              <p:nvPr/>
            </p:nvSpPr>
            <p:spPr bwMode="auto">
              <a:xfrm>
                <a:off x="1606" y="2085"/>
                <a:ext cx="216" cy="563"/>
              </a:xfrm>
              <a:custGeom>
                <a:avLst/>
                <a:gdLst>
                  <a:gd name="T0" fmla="*/ 263 w 129"/>
                  <a:gd name="T1" fmla="*/ 0 h 336"/>
                  <a:gd name="T2" fmla="*/ 295 w 129"/>
                  <a:gd name="T3" fmla="*/ 3 h 336"/>
                  <a:gd name="T4" fmla="*/ 296 w 129"/>
                  <a:gd name="T5" fmla="*/ 82 h 336"/>
                  <a:gd name="T6" fmla="*/ 308 w 129"/>
                  <a:gd name="T7" fmla="*/ 179 h 336"/>
                  <a:gd name="T8" fmla="*/ 350 w 129"/>
                  <a:gd name="T9" fmla="*/ 303 h 336"/>
                  <a:gd name="T10" fmla="*/ 358 w 129"/>
                  <a:gd name="T11" fmla="*/ 437 h 336"/>
                  <a:gd name="T12" fmla="*/ 358 w 129"/>
                  <a:gd name="T13" fmla="*/ 508 h 336"/>
                  <a:gd name="T14" fmla="*/ 333 w 129"/>
                  <a:gd name="T15" fmla="*/ 565 h 336"/>
                  <a:gd name="T16" fmla="*/ 296 w 129"/>
                  <a:gd name="T17" fmla="*/ 679 h 336"/>
                  <a:gd name="T18" fmla="*/ 275 w 129"/>
                  <a:gd name="T19" fmla="*/ 783 h 336"/>
                  <a:gd name="T20" fmla="*/ 213 w 129"/>
                  <a:gd name="T21" fmla="*/ 831 h 336"/>
                  <a:gd name="T22" fmla="*/ 0 w 129"/>
                  <a:gd name="T23" fmla="*/ 943 h 336"/>
                  <a:gd name="T24" fmla="*/ 45 w 129"/>
                  <a:gd name="T25" fmla="*/ 915 h 336"/>
                  <a:gd name="T26" fmla="*/ 117 w 129"/>
                  <a:gd name="T27" fmla="*/ 878 h 336"/>
                  <a:gd name="T28" fmla="*/ 208 w 129"/>
                  <a:gd name="T29" fmla="*/ 806 h 336"/>
                  <a:gd name="T30" fmla="*/ 306 w 129"/>
                  <a:gd name="T31" fmla="*/ 593 h 336"/>
                  <a:gd name="T32" fmla="*/ 348 w 129"/>
                  <a:gd name="T33" fmla="*/ 345 h 336"/>
                  <a:gd name="T34" fmla="*/ 315 w 129"/>
                  <a:gd name="T35" fmla="*/ 236 h 336"/>
                  <a:gd name="T36" fmla="*/ 291 w 129"/>
                  <a:gd name="T37" fmla="*/ 134 h 336"/>
                  <a:gd name="T38" fmla="*/ 283 w 129"/>
                  <a:gd name="T39" fmla="*/ 3 h 3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9" h="336">
                    <a:moveTo>
                      <a:pt x="94" y="0"/>
                    </a:moveTo>
                    <a:cubicBezTo>
                      <a:pt x="98" y="0"/>
                      <a:pt x="101" y="0"/>
                      <a:pt x="105" y="1"/>
                    </a:cubicBezTo>
                    <a:cubicBezTo>
                      <a:pt x="109" y="10"/>
                      <a:pt x="106" y="21"/>
                      <a:pt x="106" y="29"/>
                    </a:cubicBezTo>
                    <a:cubicBezTo>
                      <a:pt x="107" y="41"/>
                      <a:pt x="107" y="53"/>
                      <a:pt x="110" y="64"/>
                    </a:cubicBezTo>
                    <a:cubicBezTo>
                      <a:pt x="114" y="79"/>
                      <a:pt x="121" y="93"/>
                      <a:pt x="125" y="108"/>
                    </a:cubicBezTo>
                    <a:cubicBezTo>
                      <a:pt x="129" y="123"/>
                      <a:pt x="128" y="140"/>
                      <a:pt x="128" y="156"/>
                    </a:cubicBezTo>
                    <a:cubicBezTo>
                      <a:pt x="128" y="164"/>
                      <a:pt x="129" y="174"/>
                      <a:pt x="128" y="181"/>
                    </a:cubicBezTo>
                    <a:cubicBezTo>
                      <a:pt x="126" y="189"/>
                      <a:pt x="121" y="194"/>
                      <a:pt x="119" y="201"/>
                    </a:cubicBezTo>
                    <a:cubicBezTo>
                      <a:pt x="114" y="215"/>
                      <a:pt x="109" y="229"/>
                      <a:pt x="106" y="242"/>
                    </a:cubicBezTo>
                    <a:cubicBezTo>
                      <a:pt x="103" y="255"/>
                      <a:pt x="102" y="267"/>
                      <a:pt x="98" y="279"/>
                    </a:cubicBezTo>
                    <a:cubicBezTo>
                      <a:pt x="95" y="292"/>
                      <a:pt x="88" y="292"/>
                      <a:pt x="76" y="296"/>
                    </a:cubicBezTo>
                    <a:cubicBezTo>
                      <a:pt x="50" y="307"/>
                      <a:pt x="29" y="336"/>
                      <a:pt x="0" y="336"/>
                    </a:cubicBezTo>
                    <a:cubicBezTo>
                      <a:pt x="0" y="330"/>
                      <a:pt x="10" y="328"/>
                      <a:pt x="16" y="326"/>
                    </a:cubicBezTo>
                    <a:cubicBezTo>
                      <a:pt x="26" y="323"/>
                      <a:pt x="34" y="320"/>
                      <a:pt x="42" y="313"/>
                    </a:cubicBezTo>
                    <a:cubicBezTo>
                      <a:pt x="53" y="304"/>
                      <a:pt x="63" y="295"/>
                      <a:pt x="74" y="287"/>
                    </a:cubicBezTo>
                    <a:cubicBezTo>
                      <a:pt x="97" y="270"/>
                      <a:pt x="102" y="238"/>
                      <a:pt x="109" y="211"/>
                    </a:cubicBezTo>
                    <a:cubicBezTo>
                      <a:pt x="115" y="183"/>
                      <a:pt x="125" y="152"/>
                      <a:pt x="124" y="123"/>
                    </a:cubicBezTo>
                    <a:cubicBezTo>
                      <a:pt x="124" y="110"/>
                      <a:pt x="116" y="97"/>
                      <a:pt x="112" y="84"/>
                    </a:cubicBezTo>
                    <a:cubicBezTo>
                      <a:pt x="109" y="72"/>
                      <a:pt x="107" y="60"/>
                      <a:pt x="104" y="48"/>
                    </a:cubicBezTo>
                    <a:cubicBezTo>
                      <a:pt x="101" y="32"/>
                      <a:pt x="101" y="17"/>
                      <a:pt x="101" y="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2" name="Group 451"/>
            <p:cNvGrpSpPr/>
            <p:nvPr/>
          </p:nvGrpSpPr>
          <p:grpSpPr>
            <a:xfrm>
              <a:off x="3112433" y="2032361"/>
              <a:ext cx="512341" cy="540000"/>
              <a:chOff x="7995841" y="1747243"/>
              <a:chExt cx="512341" cy="540000"/>
            </a:xfrm>
          </p:grpSpPr>
          <p:sp>
            <p:nvSpPr>
              <p:cNvPr id="453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1071" name="Vertical Text Placeholder 2"/>
          <p:cNvSpPr txBox="1">
            <a:spLocks/>
          </p:cNvSpPr>
          <p:nvPr/>
        </p:nvSpPr>
        <p:spPr>
          <a:xfrm>
            <a:off x="442924" y="3950967"/>
            <a:ext cx="5035385" cy="2439895"/>
          </a:xfrm>
          <a:prstGeom prst="rect">
            <a:avLst/>
          </a:prstGeom>
        </p:spPr>
        <p:txBody>
          <a:bodyPr vert="horz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2"/>
              <a:buChar char="q"/>
            </a:pPr>
            <a:r>
              <a:rPr lang="en-US" sz="1800" dirty="0">
                <a:solidFill>
                  <a:prstClr val="black"/>
                </a:solidFill>
              </a:rPr>
              <a:t> BM HSCs -&gt; blood monocytes -&gt; </a:t>
            </a:r>
            <a:r>
              <a:rPr lang="en-US" sz="1800" dirty="0" err="1">
                <a:solidFill>
                  <a:prstClr val="black"/>
                </a:solidFill>
              </a:rPr>
              <a:t>ResMF</a:t>
            </a:r>
            <a:r>
              <a:rPr lang="en-US" sz="1800" dirty="0">
                <a:solidFill>
                  <a:prstClr val="black"/>
                </a:solidFill>
              </a:rPr>
              <a:t>?</a:t>
            </a:r>
          </a:p>
          <a:p>
            <a:endParaRPr lang="en-US" sz="1800" dirty="0">
              <a:solidFill>
                <a:prstClr val="black"/>
              </a:solidFill>
            </a:endParaRPr>
          </a:p>
          <a:p>
            <a:pPr>
              <a:buFont typeface="Wingdings" charset="2"/>
              <a:buChar char="q"/>
            </a:pPr>
            <a:r>
              <a:rPr lang="en-US" sz="1800" dirty="0">
                <a:solidFill>
                  <a:prstClr val="black"/>
                </a:solidFill>
              </a:rPr>
              <a:t> Next question: </a:t>
            </a:r>
          </a:p>
          <a:p>
            <a:pPr marL="0" indent="0">
              <a:buNone/>
            </a:pPr>
            <a:r>
              <a:rPr lang="en-US" sz="1800" dirty="0">
                <a:solidFill>
                  <a:prstClr val="black"/>
                </a:solidFill>
              </a:rPr>
              <a:t>If they do not develop from adult HSCs, what is the source of tissue resident macrophages?</a:t>
            </a:r>
          </a:p>
          <a:p>
            <a:pPr marL="457200" lvl="1" indent="0">
              <a:buNone/>
            </a:pPr>
            <a:r>
              <a:rPr lang="en-US" sz="1800" dirty="0">
                <a:solidFill>
                  <a:srgbClr val="0432FF"/>
                </a:solidFill>
              </a:rPr>
              <a:t>Developmental hematopoiesis</a:t>
            </a:r>
          </a:p>
          <a:p>
            <a:pPr marL="457200" lvl="1" indent="0">
              <a:buNone/>
            </a:pPr>
            <a:endParaRPr lang="en-US" sz="1800" dirty="0">
              <a:solidFill>
                <a:prstClr val="black"/>
              </a:solidFill>
            </a:endParaRPr>
          </a:p>
          <a:p>
            <a:pPr lvl="1"/>
            <a:endParaRPr lang="en-US" sz="1800" dirty="0">
              <a:solidFill>
                <a:prstClr val="black"/>
              </a:solidFill>
            </a:endParaRPr>
          </a:p>
          <a:p>
            <a:endParaRPr lang="en-US" sz="1800" dirty="0">
              <a:solidFill>
                <a:prstClr val="black"/>
              </a:solidFill>
            </a:endParaRPr>
          </a:p>
        </p:txBody>
      </p:sp>
      <p:sp>
        <p:nvSpPr>
          <p:cNvPr id="1072" name="TextBox 1071"/>
          <p:cNvSpPr txBox="1"/>
          <p:nvPr/>
        </p:nvSpPr>
        <p:spPr>
          <a:xfrm>
            <a:off x="1156717" y="4274079"/>
            <a:ext cx="5261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>
                <a:solidFill>
                  <a:srgbClr val="FF0000"/>
                </a:solidFill>
              </a:rPr>
              <a:t>NO</a:t>
            </a:r>
          </a:p>
        </p:txBody>
      </p:sp>
    </p:spTree>
    <p:extLst>
      <p:ext uri="{BB962C8B-B14F-4D97-AF65-F5344CB8AC3E}">
        <p14:creationId xmlns:p14="http://schemas.microsoft.com/office/powerpoint/2010/main" val="12567936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/>
          <p:cNvSpPr/>
          <p:nvPr/>
        </p:nvSpPr>
        <p:spPr>
          <a:xfrm>
            <a:off x="381002" y="5040"/>
            <a:ext cx="9143999" cy="461655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fr-FR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Ontogenèse du système des phagocytes mononucléaires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473243" y="725930"/>
            <a:ext cx="9040994" cy="3284965"/>
            <a:chOff x="92243" y="584827"/>
            <a:chExt cx="9040994" cy="3284965"/>
          </a:xfrm>
        </p:grpSpPr>
        <p:pic>
          <p:nvPicPr>
            <p:cNvPr id="865" name="Picture 2217" descr="Imag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7721"/>
            <a:stretch>
              <a:fillRect/>
            </a:stretch>
          </p:blipFill>
          <p:spPr bwMode="auto">
            <a:xfrm>
              <a:off x="92243" y="860357"/>
              <a:ext cx="862012" cy="148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8" name="Group 24"/>
            <p:cNvGrpSpPr>
              <a:grpSpLocks noChangeAspect="1"/>
            </p:cNvGrpSpPr>
            <p:nvPr/>
          </p:nvGrpSpPr>
          <p:grpSpPr bwMode="auto">
            <a:xfrm rot="16200000">
              <a:off x="5049067" y="2147545"/>
              <a:ext cx="540000" cy="672985"/>
              <a:chOff x="519" y="795"/>
              <a:chExt cx="670" cy="835"/>
            </a:xfrm>
          </p:grpSpPr>
          <p:sp>
            <p:nvSpPr>
              <p:cNvPr id="259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9" name="TextBox 48"/>
            <p:cNvSpPr txBox="1"/>
            <p:nvPr/>
          </p:nvSpPr>
          <p:spPr>
            <a:xfrm>
              <a:off x="7359077" y="2176257"/>
              <a:ext cx="1774160" cy="751854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defTabSz="457200"/>
              <a:r>
                <a:rPr lang="en-GB" sz="1400" dirty="0">
                  <a:solidFill>
                    <a:srgbClr val="000000"/>
                  </a:solidFill>
                  <a:cs typeface="Arial"/>
                </a:rPr>
                <a:t>Inflammatory macrophages </a:t>
              </a:r>
            </a:p>
            <a:p>
              <a:pPr defTabSz="457200"/>
              <a:r>
                <a:rPr lang="en-GB" sz="1400" dirty="0">
                  <a:solidFill>
                    <a:srgbClr val="000000"/>
                  </a:solidFill>
                  <a:cs typeface="Arial"/>
                </a:rPr>
                <a:t>and DCs </a:t>
              </a:r>
              <a:r>
                <a:rPr lang="en-GB" sz="1400" b="1" dirty="0">
                  <a:solidFill>
                    <a:srgbClr val="000000"/>
                  </a:solidFill>
                  <a:cs typeface="Arial"/>
                </a:rPr>
                <a:t>  </a:t>
              </a:r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467181" y="718117"/>
              <a:ext cx="6906657" cy="2469334"/>
              <a:chOff x="-116805" y="2258294"/>
              <a:chExt cx="6906657" cy="2469334"/>
            </a:xfrm>
          </p:grpSpPr>
          <p:sp>
            <p:nvSpPr>
              <p:cNvPr id="64" name="Off-page Connector 63"/>
              <p:cNvSpPr/>
              <p:nvPr/>
            </p:nvSpPr>
            <p:spPr>
              <a:xfrm rot="5400000">
                <a:off x="645973" y="1709067"/>
                <a:ext cx="2255783" cy="3781339"/>
              </a:xfrm>
              <a:prstGeom prst="flowChartOffpageConnector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vert="vert270" lIns="90440" tIns="45222" rIns="90440" bIns="45222" anchor="ctr"/>
              <a:lstStyle/>
              <a:p>
                <a:pPr algn="ctr" defTabSz="452326">
                  <a:defRPr/>
                </a:pPr>
                <a:endParaRPr lang="en-US" sz="28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319006" y="3907684"/>
                <a:ext cx="628876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HSPC</a:t>
                </a: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1103033" y="3000326"/>
                <a:ext cx="1056677" cy="523210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Myeloid</a:t>
                </a:r>
              </a:p>
              <a:p>
                <a:pPr algn="ctr" defTabSz="457200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Progenitors</a:t>
                </a: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2178583" y="3350493"/>
                <a:ext cx="602527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srgbClr val="FFFFFF"/>
                    </a:solidFill>
                    <a:cs typeface="Arial"/>
                  </a:rPr>
                  <a:t>MDP</a:t>
                </a:r>
              </a:p>
            </p:txBody>
          </p:sp>
          <p:sp>
            <p:nvSpPr>
              <p:cNvPr id="80" name="TextBox 79"/>
              <p:cNvSpPr txBox="1"/>
              <p:nvPr/>
            </p:nvSpPr>
            <p:spPr>
              <a:xfrm>
                <a:off x="2283284" y="2727495"/>
                <a:ext cx="531794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CDP</a:t>
                </a:r>
              </a:p>
            </p:txBody>
          </p:sp>
          <p:cxnSp>
            <p:nvCxnSpPr>
              <p:cNvPr id="81" name="Straight Arrow Connector 80"/>
              <p:cNvCxnSpPr/>
              <p:nvPr/>
            </p:nvCxnSpPr>
            <p:spPr>
              <a:xfrm>
                <a:off x="1924624" y="3795935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Arrow Connector 93"/>
              <p:cNvCxnSpPr/>
              <p:nvPr/>
            </p:nvCxnSpPr>
            <p:spPr>
              <a:xfrm rot="10800000" flipH="1">
                <a:off x="2786515" y="3256466"/>
                <a:ext cx="85974" cy="28080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TextBox 102"/>
              <p:cNvSpPr txBox="1"/>
              <p:nvPr/>
            </p:nvSpPr>
            <p:spPr>
              <a:xfrm>
                <a:off x="6310256" y="2936574"/>
                <a:ext cx="47959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400" b="1" dirty="0" err="1">
                    <a:solidFill>
                      <a:srgbClr val="000000"/>
                    </a:solidFill>
                    <a:cs typeface="Arial"/>
                  </a:rPr>
                  <a:t>cDC</a:t>
                </a:r>
                <a:endParaRPr lang="en-GB" sz="1400" b="1" dirty="0">
                  <a:solidFill>
                    <a:srgbClr val="000000"/>
                  </a:solidFill>
                  <a:cs typeface="Arial"/>
                </a:endParaRPr>
              </a:p>
            </p:txBody>
          </p:sp>
          <p:cxnSp>
            <p:nvCxnSpPr>
              <p:cNvPr id="104" name="Straight Arrow Connector 103"/>
              <p:cNvCxnSpPr/>
              <p:nvPr/>
            </p:nvCxnSpPr>
            <p:spPr>
              <a:xfrm flipV="1">
                <a:off x="3387808" y="2471844"/>
                <a:ext cx="1986371" cy="465857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Arrow Connector 104"/>
              <p:cNvCxnSpPr/>
              <p:nvPr/>
            </p:nvCxnSpPr>
            <p:spPr>
              <a:xfrm>
                <a:off x="3387808" y="3033781"/>
                <a:ext cx="2011118" cy="204376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Arrow Connector 105"/>
              <p:cNvCxnSpPr/>
              <p:nvPr/>
            </p:nvCxnSpPr>
            <p:spPr>
              <a:xfrm>
                <a:off x="832877" y="3754213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sysDash"/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TextBox 106"/>
              <p:cNvSpPr txBox="1"/>
              <p:nvPr/>
            </p:nvSpPr>
            <p:spPr>
              <a:xfrm>
                <a:off x="2909996" y="3282894"/>
                <a:ext cx="473034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FLT3</a:t>
                </a:r>
              </a:p>
            </p:txBody>
          </p:sp>
          <p:sp>
            <p:nvSpPr>
              <p:cNvPr id="109" name="TextBox 106"/>
              <p:cNvSpPr txBox="1"/>
              <p:nvPr/>
            </p:nvSpPr>
            <p:spPr>
              <a:xfrm>
                <a:off x="2602040" y="4047210"/>
                <a:ext cx="582188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779398" y="2405462"/>
                <a:ext cx="1475863" cy="369322"/>
              </a:xfrm>
              <a:prstGeom prst="rect">
                <a:avLst/>
              </a:prstGeom>
            </p:spPr>
            <p:txBody>
              <a:bodyPr wrap="none" lIns="91429" tIns="45715" rIns="91429" bIns="45715">
                <a:spAutoFit/>
              </a:bodyPr>
              <a:lstStyle/>
              <a:p>
                <a:pPr algn="ctr" defTabSz="452326">
                  <a:defRPr/>
                </a:pPr>
                <a:r>
                  <a:rPr lang="en-US" dirty="0">
                    <a:solidFill>
                      <a:prstClr val="black"/>
                    </a:solidFill>
                  </a:rPr>
                  <a:t>Bone Marrow</a:t>
                </a:r>
              </a:p>
            </p:txBody>
          </p:sp>
          <p:sp>
            <p:nvSpPr>
              <p:cNvPr id="111" name="Flèche en arc 34"/>
              <p:cNvSpPr/>
              <p:nvPr/>
            </p:nvSpPr>
            <p:spPr>
              <a:xfrm rot="16738904">
                <a:off x="245199" y="2865888"/>
                <a:ext cx="722371" cy="728060"/>
              </a:xfrm>
              <a:prstGeom prst="circularArrow">
                <a:avLst>
                  <a:gd name="adj1" fmla="val 0"/>
                  <a:gd name="adj2" fmla="val 1142319"/>
                  <a:gd name="adj3" fmla="val 7601505"/>
                  <a:gd name="adj4" fmla="val 10800000"/>
                  <a:gd name="adj5" fmla="val 12500"/>
                </a:avLst>
              </a:prstGeom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29" tIns="45715" rIns="91429" bIns="45715" rtlCol="0" anchor="ctr"/>
              <a:lstStyle/>
              <a:p>
                <a:pPr algn="ctr" defTabSz="457200"/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TextBox 106"/>
              <p:cNvSpPr txBox="1"/>
              <p:nvPr/>
            </p:nvSpPr>
            <p:spPr>
              <a:xfrm>
                <a:off x="1063695" y="4006230"/>
                <a:ext cx="574098" cy="461655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Flt3</a:t>
                </a:r>
              </a:p>
              <a:p>
                <a:pPr defTabSz="457200"/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14" name="TextBox 106"/>
              <p:cNvSpPr txBox="1"/>
              <p:nvPr/>
            </p:nvSpPr>
            <p:spPr>
              <a:xfrm>
                <a:off x="808848" y="2912905"/>
                <a:ext cx="51165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400" i="1" dirty="0" err="1">
                    <a:solidFill>
                      <a:prstClr val="white"/>
                    </a:solidFill>
                    <a:cs typeface="Arial"/>
                  </a:rPr>
                  <a:t>Myb</a:t>
                </a:r>
                <a:endParaRPr lang="en-GB" sz="1400" i="1" dirty="0">
                  <a:solidFill>
                    <a:prstClr val="white"/>
                  </a:solidFill>
                  <a:cs typeface="Arial"/>
                </a:endParaRPr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>
                <a:off x="3134859" y="2398111"/>
                <a:ext cx="1384992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Dendritic cells</a:t>
                </a:r>
              </a:p>
            </p:txBody>
          </p:sp>
          <p:sp>
            <p:nvSpPr>
              <p:cNvPr id="118" name="TextBox 106"/>
              <p:cNvSpPr txBox="1"/>
              <p:nvPr/>
            </p:nvSpPr>
            <p:spPr>
              <a:xfrm>
                <a:off x="2289910" y="4222815"/>
                <a:ext cx="761725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400" b="1" dirty="0">
                    <a:solidFill>
                      <a:srgbClr val="00FF00"/>
                    </a:solidFill>
                    <a:cs typeface="Arial"/>
                  </a:rPr>
                  <a:t>CX3CR1</a:t>
                </a:r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6171706" y="2258294"/>
                <a:ext cx="569364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PDCs</a:t>
                </a: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3697977" y="1945424"/>
              <a:ext cx="3683179" cy="1924368"/>
              <a:chOff x="3228291" y="3777702"/>
              <a:chExt cx="3683179" cy="1924368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5163016" y="4099873"/>
                <a:ext cx="147373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Inflammatory monocytes</a:t>
                </a:r>
              </a:p>
            </p:txBody>
          </p:sp>
          <p:cxnSp>
            <p:nvCxnSpPr>
              <p:cNvPr id="63" name="Straight Arrow Connector 62"/>
              <p:cNvCxnSpPr/>
              <p:nvPr/>
            </p:nvCxnSpPr>
            <p:spPr>
              <a:xfrm flipV="1">
                <a:off x="6437012" y="4391914"/>
                <a:ext cx="474458" cy="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TextBox 65"/>
              <p:cNvSpPr txBox="1"/>
              <p:nvPr/>
            </p:nvSpPr>
            <p:spPr>
              <a:xfrm>
                <a:off x="3367954" y="5394293"/>
                <a:ext cx="251910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400" dirty="0">
                    <a:solidFill>
                      <a:srgbClr val="000000"/>
                    </a:solidFill>
                    <a:cs typeface="Arial"/>
                  </a:rPr>
                  <a:t>‘Patrolling’ monocytes</a:t>
                </a:r>
              </a:p>
            </p:txBody>
          </p:sp>
          <p:cxnSp>
            <p:nvCxnSpPr>
              <p:cNvPr id="30" name="Straight Arrow Connector 29"/>
              <p:cNvCxnSpPr/>
              <p:nvPr/>
            </p:nvCxnSpPr>
            <p:spPr>
              <a:xfrm>
                <a:off x="3228291" y="4187141"/>
                <a:ext cx="1284598" cy="94887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30"/>
              <p:cNvSpPr txBox="1"/>
              <p:nvPr/>
            </p:nvSpPr>
            <p:spPr>
              <a:xfrm>
                <a:off x="4665262" y="3777702"/>
                <a:ext cx="59503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457200"/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+</a:t>
                </a:r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3459050" y="3873709"/>
                <a:ext cx="112162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monocytes</a:t>
                </a: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3902834" y="5213926"/>
                <a:ext cx="71456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457200"/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low</a:t>
                </a:r>
              </a:p>
            </p:txBody>
          </p:sp>
          <p:cxnSp>
            <p:nvCxnSpPr>
              <p:cNvPr id="29" name="Straight Arrow Connector 28"/>
              <p:cNvCxnSpPr/>
              <p:nvPr/>
            </p:nvCxnSpPr>
            <p:spPr>
              <a:xfrm>
                <a:off x="3228291" y="4218703"/>
                <a:ext cx="1100928" cy="67001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9" name="Group 24"/>
            <p:cNvGrpSpPr>
              <a:grpSpLocks noChangeAspect="1"/>
            </p:cNvGrpSpPr>
            <p:nvPr/>
          </p:nvGrpSpPr>
          <p:grpSpPr bwMode="auto">
            <a:xfrm rot="16200000">
              <a:off x="4880618" y="2832838"/>
              <a:ext cx="540000" cy="672985"/>
              <a:chOff x="519" y="795"/>
              <a:chExt cx="670" cy="835"/>
            </a:xfrm>
          </p:grpSpPr>
          <p:sp>
            <p:nvSpPr>
              <p:cNvPr id="270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8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3065782" y="2063791"/>
              <a:ext cx="512341" cy="540000"/>
              <a:chOff x="7995841" y="1747243"/>
              <a:chExt cx="512341" cy="540000"/>
            </a:xfrm>
          </p:grpSpPr>
          <p:sp>
            <p:nvSpPr>
              <p:cNvPr id="281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31" name="Group 17"/>
            <p:cNvGrpSpPr>
              <a:grpSpLocks noChangeAspect="1"/>
            </p:cNvGrpSpPr>
            <p:nvPr/>
          </p:nvGrpSpPr>
          <p:grpSpPr bwMode="auto">
            <a:xfrm>
              <a:off x="825648" y="1850881"/>
              <a:ext cx="540000" cy="606316"/>
              <a:chOff x="357" y="1587"/>
              <a:chExt cx="912" cy="1024"/>
            </a:xfrm>
          </p:grpSpPr>
          <p:sp>
            <p:nvSpPr>
              <p:cNvPr id="432" name="Freeform 18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9"/>
              <p:cNvSpPr>
                <a:spLocks/>
              </p:cNvSpPr>
              <p:nvPr/>
            </p:nvSpPr>
            <p:spPr bwMode="auto">
              <a:xfrm>
                <a:off x="612" y="1685"/>
                <a:ext cx="640" cy="872"/>
              </a:xfrm>
              <a:custGeom>
                <a:avLst/>
                <a:gdLst>
                  <a:gd name="T0" fmla="*/ 1575 w 256"/>
                  <a:gd name="T1" fmla="*/ 1011 h 327"/>
                  <a:gd name="T2" fmla="*/ 858 w 256"/>
                  <a:gd name="T3" fmla="*/ 0 h 327"/>
                  <a:gd name="T4" fmla="*/ 1450 w 256"/>
                  <a:gd name="T5" fmla="*/ 1016 h 327"/>
                  <a:gd name="T6" fmla="*/ 658 w 256"/>
                  <a:gd name="T7" fmla="*/ 2184 h 327"/>
                  <a:gd name="T8" fmla="*/ 0 w 256"/>
                  <a:gd name="T9" fmla="*/ 2133 h 327"/>
                  <a:gd name="T10" fmla="*/ 783 w 256"/>
                  <a:gd name="T11" fmla="*/ 2248 h 327"/>
                  <a:gd name="T12" fmla="*/ 1575 w 256"/>
                  <a:gd name="T13" fmla="*/ 1011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327">
                    <a:moveTo>
                      <a:pt x="252" y="142"/>
                    </a:moveTo>
                    <a:cubicBezTo>
                      <a:pt x="249" y="92"/>
                      <a:pt x="204" y="26"/>
                      <a:pt x="137" y="0"/>
                    </a:cubicBezTo>
                    <a:cubicBezTo>
                      <a:pt x="193" y="30"/>
                      <a:pt x="229" y="98"/>
                      <a:pt x="232" y="143"/>
                    </a:cubicBezTo>
                    <a:cubicBezTo>
                      <a:pt x="237" y="212"/>
                      <a:pt x="186" y="284"/>
                      <a:pt x="105" y="307"/>
                    </a:cubicBezTo>
                    <a:cubicBezTo>
                      <a:pt x="72" y="316"/>
                      <a:pt x="34" y="313"/>
                      <a:pt x="0" y="300"/>
                    </a:cubicBezTo>
                    <a:cubicBezTo>
                      <a:pt x="38" y="320"/>
                      <a:pt x="84" y="327"/>
                      <a:pt x="125" y="316"/>
                    </a:cubicBezTo>
                    <a:cubicBezTo>
                      <a:pt x="205" y="293"/>
                      <a:pt x="256" y="211"/>
                      <a:pt x="252" y="142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20"/>
              <p:cNvSpPr>
                <a:spLocks/>
              </p:cNvSpPr>
              <p:nvPr/>
            </p:nvSpPr>
            <p:spPr bwMode="auto">
              <a:xfrm>
                <a:off x="924" y="1824"/>
                <a:ext cx="328" cy="704"/>
              </a:xfrm>
              <a:custGeom>
                <a:avLst/>
                <a:gdLst>
                  <a:gd name="T0" fmla="*/ 0 w 131"/>
                  <a:gd name="T1" fmla="*/ 1877 h 264"/>
                  <a:gd name="T2" fmla="*/ 796 w 131"/>
                  <a:gd name="T3" fmla="*/ 640 h 264"/>
                  <a:gd name="T4" fmla="*/ 533 w 131"/>
                  <a:gd name="T5" fmla="*/ 0 h 264"/>
                  <a:gd name="T6" fmla="*/ 696 w 131"/>
                  <a:gd name="T7" fmla="*/ 1011 h 264"/>
                  <a:gd name="T8" fmla="*/ 0 w 131"/>
                  <a:gd name="T9" fmla="*/ 1877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264">
                    <a:moveTo>
                      <a:pt x="0" y="264"/>
                    </a:moveTo>
                    <a:cubicBezTo>
                      <a:pt x="80" y="241"/>
                      <a:pt x="131" y="159"/>
                      <a:pt x="127" y="90"/>
                    </a:cubicBezTo>
                    <a:cubicBezTo>
                      <a:pt x="125" y="61"/>
                      <a:pt x="110" y="28"/>
                      <a:pt x="85" y="0"/>
                    </a:cubicBezTo>
                    <a:cubicBezTo>
                      <a:pt x="106" y="29"/>
                      <a:pt x="131" y="78"/>
                      <a:pt x="111" y="142"/>
                    </a:cubicBezTo>
                    <a:cubicBezTo>
                      <a:pt x="91" y="206"/>
                      <a:pt x="43" y="240"/>
                      <a:pt x="0" y="264"/>
                    </a:cubicBezTo>
                    <a:close/>
                  </a:path>
                </a:pathLst>
              </a:custGeom>
              <a:solidFill>
                <a:srgbClr val="640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21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solidFill>
                <a:srgbClr val="D07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22"/>
              <p:cNvSpPr>
                <a:spLocks noEditPoints="1"/>
              </p:cNvSpPr>
              <p:nvPr/>
            </p:nvSpPr>
            <p:spPr bwMode="auto">
              <a:xfrm>
                <a:off x="514" y="1755"/>
                <a:ext cx="608" cy="664"/>
              </a:xfrm>
              <a:custGeom>
                <a:avLst/>
                <a:gdLst>
                  <a:gd name="T0" fmla="*/ 225 w 243"/>
                  <a:gd name="T1" fmla="*/ 440 h 249"/>
                  <a:gd name="T2" fmla="*/ 45 w 243"/>
                  <a:gd name="T3" fmla="*/ 1101 h 249"/>
                  <a:gd name="T4" fmla="*/ 921 w 243"/>
                  <a:gd name="T5" fmla="*/ 1736 h 249"/>
                  <a:gd name="T6" fmla="*/ 1414 w 243"/>
                  <a:gd name="T7" fmla="*/ 811 h 249"/>
                  <a:gd name="T8" fmla="*/ 1208 w 243"/>
                  <a:gd name="T9" fmla="*/ 136 h 249"/>
                  <a:gd name="T10" fmla="*/ 520 w 243"/>
                  <a:gd name="T11" fmla="*/ 205 h 249"/>
                  <a:gd name="T12" fmla="*/ 513 w 243"/>
                  <a:gd name="T13" fmla="*/ 533 h 249"/>
                  <a:gd name="T14" fmla="*/ 746 w 243"/>
                  <a:gd name="T15" fmla="*/ 141 h 249"/>
                  <a:gd name="T16" fmla="*/ 183 w 243"/>
                  <a:gd name="T17" fmla="*/ 541 h 249"/>
                  <a:gd name="T18" fmla="*/ 158 w 243"/>
                  <a:gd name="T19" fmla="*/ 1123 h 249"/>
                  <a:gd name="T20" fmla="*/ 513 w 243"/>
                  <a:gd name="T21" fmla="*/ 384 h 249"/>
                  <a:gd name="T22" fmla="*/ 563 w 243"/>
                  <a:gd name="T23" fmla="*/ 491 h 249"/>
                  <a:gd name="T24" fmla="*/ 696 w 243"/>
                  <a:gd name="T25" fmla="*/ 221 h 249"/>
                  <a:gd name="T26" fmla="*/ 846 w 243"/>
                  <a:gd name="T27" fmla="*/ 499 h 249"/>
                  <a:gd name="T28" fmla="*/ 1188 w 243"/>
                  <a:gd name="T29" fmla="*/ 461 h 249"/>
                  <a:gd name="T30" fmla="*/ 826 w 243"/>
                  <a:gd name="T31" fmla="*/ 120 h 249"/>
                  <a:gd name="T32" fmla="*/ 996 w 243"/>
                  <a:gd name="T33" fmla="*/ 461 h 249"/>
                  <a:gd name="T34" fmla="*/ 208 w 243"/>
                  <a:gd name="T35" fmla="*/ 747 h 249"/>
                  <a:gd name="T36" fmla="*/ 575 w 243"/>
                  <a:gd name="T37" fmla="*/ 853 h 249"/>
                  <a:gd name="T38" fmla="*/ 208 w 243"/>
                  <a:gd name="T39" fmla="*/ 747 h 249"/>
                  <a:gd name="T40" fmla="*/ 671 w 243"/>
                  <a:gd name="T41" fmla="*/ 683 h 249"/>
                  <a:gd name="T42" fmla="*/ 738 w 243"/>
                  <a:gd name="T43" fmla="*/ 589 h 249"/>
                  <a:gd name="T44" fmla="*/ 846 w 243"/>
                  <a:gd name="T45" fmla="*/ 589 h 249"/>
                  <a:gd name="T46" fmla="*/ 926 w 243"/>
                  <a:gd name="T47" fmla="*/ 563 h 249"/>
                  <a:gd name="T48" fmla="*/ 295 w 243"/>
                  <a:gd name="T49" fmla="*/ 1395 h 249"/>
                  <a:gd name="T50" fmla="*/ 613 w 243"/>
                  <a:gd name="T51" fmla="*/ 1309 h 249"/>
                  <a:gd name="T52" fmla="*/ 333 w 243"/>
                  <a:gd name="T53" fmla="*/ 1229 h 249"/>
                  <a:gd name="T54" fmla="*/ 275 w 243"/>
                  <a:gd name="T55" fmla="*/ 981 h 249"/>
                  <a:gd name="T56" fmla="*/ 651 w 243"/>
                  <a:gd name="T57" fmla="*/ 768 h 249"/>
                  <a:gd name="T58" fmla="*/ 971 w 243"/>
                  <a:gd name="T59" fmla="*/ 661 h 249"/>
                  <a:gd name="T60" fmla="*/ 1046 w 243"/>
                  <a:gd name="T61" fmla="*/ 739 h 249"/>
                  <a:gd name="T62" fmla="*/ 1158 w 243"/>
                  <a:gd name="T63" fmla="*/ 525 h 249"/>
                  <a:gd name="T64" fmla="*/ 1013 w 243"/>
                  <a:gd name="T65" fmla="*/ 611 h 249"/>
                  <a:gd name="T66" fmla="*/ 883 w 243"/>
                  <a:gd name="T67" fmla="*/ 832 h 249"/>
                  <a:gd name="T68" fmla="*/ 801 w 243"/>
                  <a:gd name="T69" fmla="*/ 896 h 249"/>
                  <a:gd name="T70" fmla="*/ 1133 w 243"/>
                  <a:gd name="T71" fmla="*/ 803 h 249"/>
                  <a:gd name="T72" fmla="*/ 651 w 243"/>
                  <a:gd name="T73" fmla="*/ 1096 h 249"/>
                  <a:gd name="T74" fmla="*/ 651 w 243"/>
                  <a:gd name="T75" fmla="*/ 1096 h 249"/>
                  <a:gd name="T76" fmla="*/ 933 w 243"/>
                  <a:gd name="T77" fmla="*/ 1016 h 249"/>
                  <a:gd name="T78" fmla="*/ 808 w 243"/>
                  <a:gd name="T79" fmla="*/ 1293 h 249"/>
                  <a:gd name="T80" fmla="*/ 758 w 243"/>
                  <a:gd name="T81" fmla="*/ 1045 h 249"/>
                  <a:gd name="T82" fmla="*/ 1101 w 243"/>
                  <a:gd name="T83" fmla="*/ 1075 h 249"/>
                  <a:gd name="T84" fmla="*/ 1171 w 243"/>
                  <a:gd name="T85" fmla="*/ 1075 h 249"/>
                  <a:gd name="T86" fmla="*/ 550 w 243"/>
                  <a:gd name="T87" fmla="*/ 1485 h 249"/>
                  <a:gd name="T88" fmla="*/ 663 w 243"/>
                  <a:gd name="T89" fmla="*/ 1451 h 249"/>
                  <a:gd name="T90" fmla="*/ 626 w 243"/>
                  <a:gd name="T91" fmla="*/ 1600 h 249"/>
                  <a:gd name="T92" fmla="*/ 788 w 243"/>
                  <a:gd name="T93" fmla="*/ 1357 h 249"/>
                  <a:gd name="T94" fmla="*/ 676 w 243"/>
                  <a:gd name="T95" fmla="*/ 1336 h 249"/>
                  <a:gd name="T96" fmla="*/ 1071 w 243"/>
                  <a:gd name="T97" fmla="*/ 1387 h 249"/>
                  <a:gd name="T98" fmla="*/ 1051 w 243"/>
                  <a:gd name="T99" fmla="*/ 1437 h 249"/>
                  <a:gd name="T100" fmla="*/ 1196 w 243"/>
                  <a:gd name="T101" fmla="*/ 1288 h 249"/>
                  <a:gd name="T102" fmla="*/ 1101 w 243"/>
                  <a:gd name="T103" fmla="*/ 1493 h 249"/>
                  <a:gd name="T104" fmla="*/ 1221 w 243"/>
                  <a:gd name="T105" fmla="*/ 1229 h 249"/>
                  <a:gd name="T106" fmla="*/ 1334 w 243"/>
                  <a:gd name="T107" fmla="*/ 968 h 249"/>
                  <a:gd name="T108" fmla="*/ 1401 w 243"/>
                  <a:gd name="T109" fmla="*/ 883 h 249"/>
                  <a:gd name="T110" fmla="*/ 1259 w 243"/>
                  <a:gd name="T111" fmla="*/ 1053 h 249"/>
                  <a:gd name="T112" fmla="*/ 1251 w 243"/>
                  <a:gd name="T113" fmla="*/ 619 h 249"/>
                  <a:gd name="T114" fmla="*/ 1246 w 243"/>
                  <a:gd name="T115" fmla="*/ 683 h 2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3" h="249">
                    <a:moveTo>
                      <a:pt x="124" y="6"/>
                    </a:moveTo>
                    <a:cubicBezTo>
                      <a:pt x="121" y="7"/>
                      <a:pt x="117" y="8"/>
                      <a:pt x="115" y="9"/>
                    </a:cubicBezTo>
                    <a:cubicBezTo>
                      <a:pt x="102" y="7"/>
                      <a:pt x="91" y="13"/>
                      <a:pt x="78" y="2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57" y="32"/>
                      <a:pt x="36" y="43"/>
                      <a:pt x="36" y="62"/>
                    </a:cubicBezTo>
                    <a:cubicBezTo>
                      <a:pt x="36" y="63"/>
                      <a:pt x="36" y="64"/>
                      <a:pt x="36" y="65"/>
                    </a:cubicBezTo>
                    <a:cubicBezTo>
                      <a:pt x="36" y="66"/>
                      <a:pt x="36" y="67"/>
                      <a:pt x="37" y="69"/>
                    </a:cubicBezTo>
                    <a:cubicBezTo>
                      <a:pt x="34" y="68"/>
                      <a:pt x="32" y="67"/>
                      <a:pt x="29" y="67"/>
                    </a:cubicBezTo>
                    <a:cubicBezTo>
                      <a:pt x="6" y="65"/>
                      <a:pt x="2" y="97"/>
                      <a:pt x="1" y="110"/>
                    </a:cubicBezTo>
                    <a:cubicBezTo>
                      <a:pt x="0" y="115"/>
                      <a:pt x="0" y="121"/>
                      <a:pt x="0" y="127"/>
                    </a:cubicBezTo>
                    <a:cubicBezTo>
                      <a:pt x="0" y="137"/>
                      <a:pt x="1" y="147"/>
                      <a:pt x="7" y="155"/>
                    </a:cubicBezTo>
                    <a:cubicBezTo>
                      <a:pt x="12" y="162"/>
                      <a:pt x="18" y="165"/>
                      <a:pt x="25" y="168"/>
                    </a:cubicBezTo>
                    <a:cubicBezTo>
                      <a:pt x="27" y="182"/>
                      <a:pt x="31" y="196"/>
                      <a:pt x="41" y="204"/>
                    </a:cubicBezTo>
                    <a:cubicBezTo>
                      <a:pt x="46" y="208"/>
                      <a:pt x="50" y="210"/>
                      <a:pt x="55" y="212"/>
                    </a:cubicBezTo>
                    <a:cubicBezTo>
                      <a:pt x="56" y="219"/>
                      <a:pt x="59" y="226"/>
                      <a:pt x="65" y="232"/>
                    </a:cubicBezTo>
                    <a:cubicBezTo>
                      <a:pt x="76" y="243"/>
                      <a:pt x="92" y="246"/>
                      <a:pt x="107" y="245"/>
                    </a:cubicBezTo>
                    <a:cubicBezTo>
                      <a:pt x="117" y="249"/>
                      <a:pt x="130" y="249"/>
                      <a:pt x="147" y="244"/>
                    </a:cubicBezTo>
                    <a:cubicBezTo>
                      <a:pt x="164" y="239"/>
                      <a:pt x="209" y="225"/>
                      <a:pt x="218" y="193"/>
                    </a:cubicBezTo>
                    <a:cubicBezTo>
                      <a:pt x="219" y="192"/>
                      <a:pt x="220" y="192"/>
                      <a:pt x="221" y="191"/>
                    </a:cubicBezTo>
                    <a:cubicBezTo>
                      <a:pt x="230" y="187"/>
                      <a:pt x="237" y="178"/>
                      <a:pt x="241" y="166"/>
                    </a:cubicBezTo>
                    <a:cubicBezTo>
                      <a:pt x="242" y="160"/>
                      <a:pt x="243" y="154"/>
                      <a:pt x="243" y="149"/>
                    </a:cubicBezTo>
                    <a:cubicBezTo>
                      <a:pt x="243" y="140"/>
                      <a:pt x="241" y="132"/>
                      <a:pt x="238" y="126"/>
                    </a:cubicBezTo>
                    <a:cubicBezTo>
                      <a:pt x="235" y="122"/>
                      <a:pt x="231" y="118"/>
                      <a:pt x="226" y="114"/>
                    </a:cubicBezTo>
                    <a:cubicBezTo>
                      <a:pt x="228" y="109"/>
                      <a:pt x="229" y="103"/>
                      <a:pt x="229" y="97"/>
                    </a:cubicBezTo>
                    <a:cubicBezTo>
                      <a:pt x="229" y="86"/>
                      <a:pt x="225" y="77"/>
                      <a:pt x="211" y="70"/>
                    </a:cubicBezTo>
                    <a:cubicBezTo>
                      <a:pt x="208" y="68"/>
                      <a:pt x="204" y="68"/>
                      <a:pt x="200" y="67"/>
                    </a:cubicBezTo>
                    <a:cubicBezTo>
                      <a:pt x="203" y="62"/>
                      <a:pt x="206" y="57"/>
                      <a:pt x="207" y="51"/>
                    </a:cubicBezTo>
                    <a:cubicBezTo>
                      <a:pt x="207" y="50"/>
                      <a:pt x="207" y="48"/>
                      <a:pt x="207" y="47"/>
                    </a:cubicBezTo>
                    <a:cubicBezTo>
                      <a:pt x="207" y="36"/>
                      <a:pt x="202" y="26"/>
                      <a:pt x="193" y="19"/>
                    </a:cubicBezTo>
                    <a:cubicBezTo>
                      <a:pt x="174" y="3"/>
                      <a:pt x="142" y="0"/>
                      <a:pt x="124" y="6"/>
                    </a:cubicBezTo>
                    <a:close/>
                    <a:moveTo>
                      <a:pt x="45" y="64"/>
                    </a:moveTo>
                    <a:cubicBezTo>
                      <a:pt x="45" y="63"/>
                      <a:pt x="45" y="63"/>
                      <a:pt x="45" y="62"/>
                    </a:cubicBezTo>
                    <a:cubicBezTo>
                      <a:pt x="45" y="49"/>
                      <a:pt x="62" y="40"/>
                      <a:pt x="75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90" y="24"/>
                      <a:pt x="97" y="21"/>
                      <a:pt x="103" y="19"/>
                    </a:cubicBezTo>
                    <a:cubicBezTo>
                      <a:pt x="102" y="20"/>
                      <a:pt x="102" y="22"/>
                      <a:pt x="102" y="23"/>
                    </a:cubicBezTo>
                    <a:cubicBezTo>
                      <a:pt x="92" y="26"/>
                      <a:pt x="84" y="30"/>
                      <a:pt x="79" y="35"/>
                    </a:cubicBezTo>
                    <a:cubicBezTo>
                      <a:pt x="75" y="41"/>
                      <a:pt x="72" y="46"/>
                      <a:pt x="72" y="52"/>
                    </a:cubicBezTo>
                    <a:cubicBezTo>
                      <a:pt x="72" y="53"/>
                      <a:pt x="72" y="54"/>
                      <a:pt x="72" y="55"/>
                    </a:cubicBezTo>
                    <a:cubicBezTo>
                      <a:pt x="73" y="62"/>
                      <a:pt x="77" y="69"/>
                      <a:pt x="82" y="75"/>
                    </a:cubicBezTo>
                    <a:cubicBezTo>
                      <a:pt x="81" y="75"/>
                      <a:pt x="80" y="76"/>
                      <a:pt x="79" y="77"/>
                    </a:cubicBezTo>
                    <a:cubicBezTo>
                      <a:pt x="75" y="72"/>
                      <a:pt x="71" y="67"/>
                      <a:pt x="64" y="64"/>
                    </a:cubicBezTo>
                    <a:cubicBezTo>
                      <a:pt x="57" y="62"/>
                      <a:pt x="51" y="63"/>
                      <a:pt x="46" y="65"/>
                    </a:cubicBezTo>
                    <a:cubicBezTo>
                      <a:pt x="45" y="65"/>
                      <a:pt x="45" y="64"/>
                      <a:pt x="45" y="64"/>
                    </a:cubicBezTo>
                    <a:close/>
                    <a:moveTo>
                      <a:pt x="115" y="19"/>
                    </a:moveTo>
                    <a:cubicBezTo>
                      <a:pt x="116" y="19"/>
                      <a:pt x="118" y="20"/>
                      <a:pt x="119" y="20"/>
                    </a:cubicBezTo>
                    <a:cubicBezTo>
                      <a:pt x="117" y="20"/>
                      <a:pt x="115" y="21"/>
                      <a:pt x="113" y="21"/>
                    </a:cubicBezTo>
                    <a:cubicBezTo>
                      <a:pt x="113" y="20"/>
                      <a:pt x="114" y="20"/>
                      <a:pt x="115" y="19"/>
                    </a:cubicBezTo>
                    <a:close/>
                    <a:moveTo>
                      <a:pt x="14" y="150"/>
                    </a:moveTo>
                    <a:cubicBezTo>
                      <a:pt x="10" y="143"/>
                      <a:pt x="9" y="135"/>
                      <a:pt x="9" y="127"/>
                    </a:cubicBezTo>
                    <a:cubicBezTo>
                      <a:pt x="9" y="121"/>
                      <a:pt x="9" y="116"/>
                      <a:pt x="10" y="111"/>
                    </a:cubicBezTo>
                    <a:cubicBezTo>
                      <a:pt x="13" y="87"/>
                      <a:pt x="19" y="75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2" y="79"/>
                      <a:pt x="31" y="80"/>
                      <a:pt x="30" y="81"/>
                    </a:cubicBezTo>
                    <a:cubicBezTo>
                      <a:pt x="25" y="89"/>
                      <a:pt x="23" y="97"/>
                      <a:pt x="23" y="105"/>
                    </a:cubicBezTo>
                    <a:cubicBezTo>
                      <a:pt x="23" y="115"/>
                      <a:pt x="27" y="125"/>
                      <a:pt x="32" y="134"/>
                    </a:cubicBezTo>
                    <a:cubicBezTo>
                      <a:pt x="29" y="138"/>
                      <a:pt x="26" y="143"/>
                      <a:pt x="25" y="150"/>
                    </a:cubicBezTo>
                    <a:cubicBezTo>
                      <a:pt x="25" y="152"/>
                      <a:pt x="25" y="155"/>
                      <a:pt x="25" y="158"/>
                    </a:cubicBezTo>
                    <a:cubicBezTo>
                      <a:pt x="21" y="156"/>
                      <a:pt x="17" y="153"/>
                      <a:pt x="14" y="150"/>
                    </a:cubicBezTo>
                    <a:close/>
                    <a:moveTo>
                      <a:pt x="60" y="73"/>
                    </a:moveTo>
                    <a:cubicBezTo>
                      <a:pt x="64" y="75"/>
                      <a:pt x="67" y="77"/>
                      <a:pt x="70" y="80"/>
                    </a:cubicBezTo>
                    <a:cubicBezTo>
                      <a:pt x="62" y="80"/>
                      <a:pt x="55" y="78"/>
                      <a:pt x="50" y="74"/>
                    </a:cubicBezTo>
                    <a:cubicBezTo>
                      <a:pt x="54" y="72"/>
                      <a:pt x="57" y="72"/>
                      <a:pt x="60" y="73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49"/>
                      <a:pt x="83" y="45"/>
                      <a:pt x="86" y="41"/>
                    </a:cubicBezTo>
                    <a:cubicBezTo>
                      <a:pt x="89" y="38"/>
                      <a:pt x="95" y="35"/>
                      <a:pt x="102" y="33"/>
                    </a:cubicBezTo>
                    <a:cubicBezTo>
                      <a:pt x="102" y="34"/>
                      <a:pt x="102" y="35"/>
                      <a:pt x="102" y="36"/>
                    </a:cubicBezTo>
                    <a:cubicBezTo>
                      <a:pt x="105" y="52"/>
                      <a:pt x="111" y="62"/>
                      <a:pt x="119" y="70"/>
                    </a:cubicBezTo>
                    <a:cubicBezTo>
                      <a:pt x="110" y="65"/>
                      <a:pt x="100" y="64"/>
                      <a:pt x="90" y="69"/>
                    </a:cubicBezTo>
                    <a:cubicBezTo>
                      <a:pt x="86" y="65"/>
                      <a:pt x="82" y="59"/>
                      <a:pt x="82" y="54"/>
                    </a:cubicBezTo>
                    <a:close/>
                    <a:moveTo>
                      <a:pt x="128" y="32"/>
                    </a:moveTo>
                    <a:cubicBezTo>
                      <a:pt x="132" y="34"/>
                      <a:pt x="134" y="38"/>
                      <a:pt x="134" y="42"/>
                    </a:cubicBezTo>
                    <a:cubicBezTo>
                      <a:pt x="134" y="48"/>
                      <a:pt x="131" y="56"/>
                      <a:pt x="127" y="65"/>
                    </a:cubicBezTo>
                    <a:cubicBezTo>
                      <a:pt x="119" y="58"/>
                      <a:pt x="114" y="48"/>
                      <a:pt x="112" y="35"/>
                    </a:cubicBezTo>
                    <a:cubicBezTo>
                      <a:pt x="111" y="33"/>
                      <a:pt x="111" y="32"/>
                      <a:pt x="111" y="31"/>
                    </a:cubicBezTo>
                    <a:cubicBezTo>
                      <a:pt x="118" y="29"/>
                      <a:pt x="124" y="29"/>
                      <a:pt x="128" y="32"/>
                    </a:cubicBezTo>
                    <a:close/>
                    <a:moveTo>
                      <a:pt x="143" y="49"/>
                    </a:moveTo>
                    <a:cubicBezTo>
                      <a:pt x="143" y="51"/>
                      <a:pt x="144" y="53"/>
                      <a:pt x="144" y="56"/>
                    </a:cubicBezTo>
                    <a:cubicBezTo>
                      <a:pt x="144" y="56"/>
                      <a:pt x="144" y="57"/>
                      <a:pt x="144" y="57"/>
                    </a:cubicBezTo>
                    <a:cubicBezTo>
                      <a:pt x="144" y="61"/>
                      <a:pt x="143" y="65"/>
                      <a:pt x="142" y="68"/>
                    </a:cubicBezTo>
                    <a:cubicBezTo>
                      <a:pt x="140" y="69"/>
                      <a:pt x="137" y="69"/>
                      <a:pt x="135" y="70"/>
                    </a:cubicBezTo>
                    <a:cubicBezTo>
                      <a:pt x="138" y="63"/>
                      <a:pt x="141" y="56"/>
                      <a:pt x="143" y="49"/>
                    </a:cubicBezTo>
                    <a:close/>
                    <a:moveTo>
                      <a:pt x="187" y="26"/>
                    </a:moveTo>
                    <a:cubicBezTo>
                      <a:pt x="194" y="32"/>
                      <a:pt x="198" y="39"/>
                      <a:pt x="198" y="47"/>
                    </a:cubicBezTo>
                    <a:cubicBezTo>
                      <a:pt x="198" y="48"/>
                      <a:pt x="198" y="49"/>
                      <a:pt x="198" y="50"/>
                    </a:cubicBezTo>
                    <a:cubicBezTo>
                      <a:pt x="197" y="54"/>
                      <a:pt x="194" y="59"/>
                      <a:pt x="191" y="63"/>
                    </a:cubicBezTo>
                    <a:cubicBezTo>
                      <a:pt x="191" y="64"/>
                      <a:pt x="191" y="64"/>
                      <a:pt x="190" y="65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85" y="59"/>
                      <a:pt x="179" y="54"/>
                      <a:pt x="172" y="52"/>
                    </a:cubicBezTo>
                    <a:cubicBezTo>
                      <a:pt x="165" y="50"/>
                      <a:pt x="158" y="52"/>
                      <a:pt x="153" y="58"/>
                    </a:cubicBezTo>
                    <a:cubicBezTo>
                      <a:pt x="153" y="58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5"/>
                    </a:cubicBezTo>
                    <a:cubicBezTo>
                      <a:pt x="153" y="40"/>
                      <a:pt x="146" y="27"/>
                      <a:pt x="132" y="17"/>
                    </a:cubicBezTo>
                    <a:cubicBezTo>
                      <a:pt x="131" y="16"/>
                      <a:pt x="129" y="15"/>
                      <a:pt x="128" y="14"/>
                    </a:cubicBezTo>
                    <a:cubicBezTo>
                      <a:pt x="144" y="10"/>
                      <a:pt x="171" y="13"/>
                      <a:pt x="187" y="26"/>
                    </a:cubicBezTo>
                    <a:close/>
                    <a:moveTo>
                      <a:pt x="159" y="64"/>
                    </a:moveTo>
                    <a:cubicBezTo>
                      <a:pt x="160" y="63"/>
                      <a:pt x="163" y="60"/>
                      <a:pt x="170" y="61"/>
                    </a:cubicBezTo>
                    <a:cubicBezTo>
                      <a:pt x="171" y="62"/>
                      <a:pt x="173" y="63"/>
                      <a:pt x="174" y="64"/>
                    </a:cubicBezTo>
                    <a:cubicBezTo>
                      <a:pt x="169" y="64"/>
                      <a:pt x="164" y="64"/>
                      <a:pt x="159" y="65"/>
                    </a:cubicBezTo>
                    <a:cubicBezTo>
                      <a:pt x="159" y="65"/>
                      <a:pt x="159" y="65"/>
                      <a:pt x="159" y="64"/>
                    </a:cubicBezTo>
                    <a:close/>
                    <a:moveTo>
                      <a:pt x="109" y="76"/>
                    </a:moveTo>
                    <a:cubicBezTo>
                      <a:pt x="105" y="77"/>
                      <a:pt x="102" y="77"/>
                      <a:pt x="99" y="78"/>
                    </a:cubicBezTo>
                    <a:cubicBezTo>
                      <a:pt x="98" y="78"/>
                      <a:pt x="98" y="77"/>
                      <a:pt x="97" y="77"/>
                    </a:cubicBezTo>
                    <a:cubicBezTo>
                      <a:pt x="101" y="75"/>
                      <a:pt x="105" y="75"/>
                      <a:pt x="109" y="76"/>
                    </a:cubicBezTo>
                    <a:close/>
                    <a:moveTo>
                      <a:pt x="33" y="105"/>
                    </a:moveTo>
                    <a:cubicBezTo>
                      <a:pt x="33" y="98"/>
                      <a:pt x="34" y="92"/>
                      <a:pt x="38" y="86"/>
                    </a:cubicBezTo>
                    <a:cubicBezTo>
                      <a:pt x="39" y="85"/>
                      <a:pt x="40" y="83"/>
                      <a:pt x="41" y="82"/>
                    </a:cubicBezTo>
                    <a:cubicBezTo>
                      <a:pt x="44" y="84"/>
                      <a:pt x="47" y="86"/>
                      <a:pt x="49" y="88"/>
                    </a:cubicBezTo>
                    <a:cubicBezTo>
                      <a:pt x="55" y="92"/>
                      <a:pt x="61" y="96"/>
                      <a:pt x="67" y="98"/>
                    </a:cubicBezTo>
                    <a:cubicBezTo>
                      <a:pt x="68" y="106"/>
                      <a:pt x="75" y="110"/>
                      <a:pt x="84" y="115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101" y="126"/>
                      <a:pt x="107" y="133"/>
                      <a:pt x="110" y="141"/>
                    </a:cubicBezTo>
                    <a:cubicBezTo>
                      <a:pt x="107" y="142"/>
                      <a:pt x="104" y="144"/>
                      <a:pt x="101" y="145"/>
                    </a:cubicBezTo>
                    <a:cubicBezTo>
                      <a:pt x="90" y="149"/>
                      <a:pt x="81" y="153"/>
                      <a:pt x="73" y="154"/>
                    </a:cubicBezTo>
                    <a:cubicBezTo>
                      <a:pt x="69" y="147"/>
                      <a:pt x="65" y="140"/>
                      <a:pt x="61" y="136"/>
                    </a:cubicBezTo>
                    <a:cubicBezTo>
                      <a:pt x="53" y="130"/>
                      <a:pt x="46" y="127"/>
                      <a:pt x="40" y="129"/>
                    </a:cubicBezTo>
                    <a:cubicBezTo>
                      <a:pt x="35" y="120"/>
                      <a:pt x="33" y="112"/>
                      <a:pt x="33" y="105"/>
                    </a:cubicBezTo>
                    <a:close/>
                    <a:moveTo>
                      <a:pt x="78" y="92"/>
                    </a:move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lose/>
                    <a:moveTo>
                      <a:pt x="96" y="88"/>
                    </a:moveTo>
                    <a:cubicBezTo>
                      <a:pt x="100" y="91"/>
                      <a:pt x="104" y="94"/>
                      <a:pt x="107" y="96"/>
                    </a:cubicBezTo>
                    <a:cubicBezTo>
                      <a:pt x="108" y="97"/>
                      <a:pt x="109" y="97"/>
                      <a:pt x="109" y="98"/>
                    </a:cubicBezTo>
                    <a:cubicBezTo>
                      <a:pt x="108" y="98"/>
                      <a:pt x="107" y="98"/>
                      <a:pt x="106" y="98"/>
                    </a:cubicBezTo>
                    <a:cubicBezTo>
                      <a:pt x="101" y="97"/>
                      <a:pt x="97" y="96"/>
                      <a:pt x="93" y="95"/>
                    </a:cubicBezTo>
                    <a:cubicBezTo>
                      <a:pt x="91" y="93"/>
                      <a:pt x="89" y="91"/>
                      <a:pt x="87" y="89"/>
                    </a:cubicBezTo>
                    <a:cubicBezTo>
                      <a:pt x="90" y="89"/>
                      <a:pt x="93" y="88"/>
                      <a:pt x="96" y="88"/>
                    </a:cubicBezTo>
                    <a:close/>
                    <a:moveTo>
                      <a:pt x="118" y="83"/>
                    </a:moveTo>
                    <a:cubicBezTo>
                      <a:pt x="117" y="86"/>
                      <a:pt x="117" y="88"/>
                      <a:pt x="116" y="91"/>
                    </a:cubicBezTo>
                    <a:cubicBezTo>
                      <a:pt x="115" y="90"/>
                      <a:pt x="114" y="89"/>
                      <a:pt x="113" y="89"/>
                    </a:cubicBezTo>
                    <a:cubicBezTo>
                      <a:pt x="111" y="88"/>
                      <a:pt x="110" y="87"/>
                      <a:pt x="108" y="86"/>
                    </a:cubicBezTo>
                    <a:cubicBezTo>
                      <a:pt x="112" y="85"/>
                      <a:pt x="115" y="84"/>
                      <a:pt x="118" y="83"/>
                    </a:cubicBezTo>
                    <a:close/>
                    <a:moveTo>
                      <a:pt x="131" y="80"/>
                    </a:moveTo>
                    <a:cubicBezTo>
                      <a:pt x="133" y="81"/>
                      <a:pt x="134" y="82"/>
                      <a:pt x="135" y="83"/>
                    </a:cubicBezTo>
                    <a:cubicBezTo>
                      <a:pt x="133" y="86"/>
                      <a:pt x="129" y="90"/>
                      <a:pt x="125" y="92"/>
                    </a:cubicBezTo>
                    <a:cubicBezTo>
                      <a:pt x="126" y="89"/>
                      <a:pt x="128" y="85"/>
                      <a:pt x="129" y="81"/>
                    </a:cubicBezTo>
                    <a:cubicBezTo>
                      <a:pt x="130" y="81"/>
                      <a:pt x="131" y="80"/>
                      <a:pt x="131" y="80"/>
                    </a:cubicBezTo>
                    <a:close/>
                    <a:moveTo>
                      <a:pt x="149" y="77"/>
                    </a:moveTo>
                    <a:cubicBezTo>
                      <a:pt x="150" y="78"/>
                      <a:pt x="150" y="79"/>
                      <a:pt x="150" y="80"/>
                    </a:cubicBezTo>
                    <a:cubicBezTo>
                      <a:pt x="149" y="80"/>
                      <a:pt x="149" y="80"/>
                      <a:pt x="148" y="79"/>
                    </a:cubicBezTo>
                    <a:cubicBezTo>
                      <a:pt x="149" y="78"/>
                      <a:pt x="149" y="78"/>
                      <a:pt x="149" y="77"/>
                    </a:cubicBezTo>
                    <a:close/>
                    <a:moveTo>
                      <a:pt x="47" y="196"/>
                    </a:moveTo>
                    <a:cubicBezTo>
                      <a:pt x="41" y="192"/>
                      <a:pt x="37" y="182"/>
                      <a:pt x="35" y="172"/>
                    </a:cubicBezTo>
                    <a:cubicBezTo>
                      <a:pt x="39" y="174"/>
                      <a:pt x="43" y="176"/>
                      <a:pt x="46" y="179"/>
                    </a:cubicBezTo>
                    <a:cubicBezTo>
                      <a:pt x="51" y="185"/>
                      <a:pt x="52" y="193"/>
                      <a:pt x="53" y="201"/>
                    </a:cubicBezTo>
                    <a:cubicBezTo>
                      <a:pt x="51" y="200"/>
                      <a:pt x="49" y="198"/>
                      <a:pt x="47" y="196"/>
                    </a:cubicBezTo>
                    <a:close/>
                    <a:moveTo>
                      <a:pt x="34" y="160"/>
                    </a:moveTo>
                    <a:cubicBezTo>
                      <a:pt x="34" y="157"/>
                      <a:pt x="34" y="154"/>
                      <a:pt x="35" y="151"/>
                    </a:cubicBezTo>
                    <a:cubicBezTo>
                      <a:pt x="35" y="148"/>
                      <a:pt x="36" y="146"/>
                      <a:pt x="37" y="144"/>
                    </a:cubicBezTo>
                    <a:cubicBezTo>
                      <a:pt x="46" y="158"/>
                      <a:pt x="56" y="163"/>
                      <a:pt x="67" y="164"/>
                    </a:cubicBezTo>
                    <a:cubicBezTo>
                      <a:pt x="73" y="174"/>
                      <a:pt x="80" y="184"/>
                      <a:pt x="90" y="185"/>
                    </a:cubicBezTo>
                    <a:cubicBezTo>
                      <a:pt x="92" y="186"/>
                      <a:pt x="95" y="185"/>
                      <a:pt x="98" y="184"/>
                    </a:cubicBezTo>
                    <a:cubicBezTo>
                      <a:pt x="95" y="187"/>
                      <a:pt x="93" y="189"/>
                      <a:pt x="91" y="193"/>
                    </a:cubicBezTo>
                    <a:cubicBezTo>
                      <a:pt x="89" y="194"/>
                      <a:pt x="88" y="194"/>
                      <a:pt x="86" y="195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0" y="202"/>
                      <a:pt x="66" y="203"/>
                      <a:pt x="63" y="203"/>
                    </a:cubicBezTo>
                    <a:cubicBezTo>
                      <a:pt x="63" y="202"/>
                      <a:pt x="62" y="201"/>
                      <a:pt x="62" y="200"/>
                    </a:cubicBezTo>
                    <a:cubicBezTo>
                      <a:pt x="61" y="191"/>
                      <a:pt x="60" y="181"/>
                      <a:pt x="53" y="173"/>
                    </a:cubicBezTo>
                    <a:cubicBezTo>
                      <a:pt x="48" y="167"/>
                      <a:pt x="41" y="164"/>
                      <a:pt x="34" y="161"/>
                    </a:cubicBezTo>
                    <a:cubicBezTo>
                      <a:pt x="34" y="161"/>
                      <a:pt x="34" y="161"/>
                      <a:pt x="34" y="160"/>
                    </a:cubicBezTo>
                    <a:close/>
                    <a:moveTo>
                      <a:pt x="44" y="138"/>
                    </a:moveTo>
                    <a:cubicBezTo>
                      <a:pt x="47" y="139"/>
                      <a:pt x="51" y="140"/>
                      <a:pt x="54" y="144"/>
                    </a:cubicBezTo>
                    <a:cubicBezTo>
                      <a:pt x="57" y="146"/>
                      <a:pt x="59" y="149"/>
                      <a:pt x="62" y="153"/>
                    </a:cubicBezTo>
                    <a:cubicBezTo>
                      <a:pt x="55" y="152"/>
                      <a:pt x="50" y="147"/>
                      <a:pt x="44" y="138"/>
                    </a:cubicBezTo>
                    <a:close/>
                    <a:moveTo>
                      <a:pt x="97" y="112"/>
                    </a:moveTo>
                    <a:cubicBezTo>
                      <a:pt x="88" y="107"/>
                      <a:pt x="88" y="107"/>
                      <a:pt x="88" y="107"/>
                    </a:cubicBezTo>
                    <a:cubicBezTo>
                      <a:pt x="85" y="105"/>
                      <a:pt x="83" y="104"/>
                      <a:pt x="80" y="102"/>
                    </a:cubicBezTo>
                    <a:cubicBezTo>
                      <a:pt x="83" y="103"/>
                      <a:pt x="86" y="103"/>
                      <a:pt x="86" y="103"/>
                    </a:cubicBezTo>
                    <a:cubicBezTo>
                      <a:pt x="87" y="103"/>
                      <a:pt x="88" y="104"/>
                      <a:pt x="89" y="104"/>
                    </a:cubicBezTo>
                    <a:cubicBezTo>
                      <a:pt x="93" y="106"/>
                      <a:pt x="98" y="108"/>
                      <a:pt x="104" y="108"/>
                    </a:cubicBezTo>
                    <a:cubicBezTo>
                      <a:pt x="112" y="110"/>
                      <a:pt x="117" y="115"/>
                      <a:pt x="119" y="123"/>
                    </a:cubicBezTo>
                    <a:cubicBezTo>
                      <a:pt x="119" y="124"/>
                      <a:pt x="119" y="125"/>
                      <a:pt x="119" y="126"/>
                    </a:cubicBezTo>
                    <a:cubicBezTo>
                      <a:pt x="119" y="129"/>
                      <a:pt x="118" y="132"/>
                      <a:pt x="117" y="135"/>
                    </a:cubicBezTo>
                    <a:cubicBezTo>
                      <a:pt x="113" y="126"/>
                      <a:pt x="106" y="118"/>
                      <a:pt x="97" y="112"/>
                    </a:cubicBezTo>
                    <a:close/>
                    <a:moveTo>
                      <a:pt x="144" y="87"/>
                    </a:moveTo>
                    <a:cubicBezTo>
                      <a:pt x="147" y="89"/>
                      <a:pt x="151" y="91"/>
                      <a:pt x="155" y="93"/>
                    </a:cubicBezTo>
                    <a:cubicBezTo>
                      <a:pt x="156" y="97"/>
                      <a:pt x="158" y="101"/>
                      <a:pt x="158" y="104"/>
                    </a:cubicBezTo>
                    <a:cubicBezTo>
                      <a:pt x="158" y="105"/>
                      <a:pt x="157" y="106"/>
                      <a:pt x="157" y="106"/>
                    </a:cubicBezTo>
                    <a:cubicBezTo>
                      <a:pt x="157" y="106"/>
                      <a:pt x="154" y="108"/>
                      <a:pt x="144" y="107"/>
                    </a:cubicBezTo>
                    <a:cubicBezTo>
                      <a:pt x="140" y="105"/>
                      <a:pt x="135" y="102"/>
                      <a:pt x="131" y="100"/>
                    </a:cubicBezTo>
                    <a:cubicBezTo>
                      <a:pt x="136" y="96"/>
                      <a:pt x="140" y="92"/>
                      <a:pt x="144" y="87"/>
                    </a:cubicBezTo>
                    <a:close/>
                    <a:moveTo>
                      <a:pt x="167" y="104"/>
                    </a:moveTo>
                    <a:cubicBezTo>
                      <a:pt x="167" y="102"/>
                      <a:pt x="166" y="101"/>
                      <a:pt x="166" y="99"/>
                    </a:cubicBezTo>
                    <a:cubicBezTo>
                      <a:pt x="169" y="101"/>
                      <a:pt x="172" y="103"/>
                      <a:pt x="174" y="105"/>
                    </a:cubicBezTo>
                    <a:cubicBezTo>
                      <a:pt x="172" y="106"/>
                      <a:pt x="169" y="107"/>
                      <a:pt x="166" y="109"/>
                    </a:cubicBezTo>
                    <a:cubicBezTo>
                      <a:pt x="167" y="107"/>
                      <a:pt x="167" y="106"/>
                      <a:pt x="167" y="104"/>
                    </a:cubicBezTo>
                    <a:close/>
                    <a:moveTo>
                      <a:pt x="185" y="73"/>
                    </a:move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7"/>
                      <a:pt x="183" y="80"/>
                      <a:pt x="183" y="84"/>
                    </a:cubicBezTo>
                    <a:cubicBezTo>
                      <a:pt x="183" y="86"/>
                      <a:pt x="183" y="89"/>
                      <a:pt x="184" y="91"/>
                    </a:cubicBezTo>
                    <a:cubicBezTo>
                      <a:pt x="185" y="93"/>
                      <a:pt x="186" y="95"/>
                      <a:pt x="188" y="97"/>
                    </a:cubicBezTo>
                    <a:cubicBezTo>
                      <a:pt x="186" y="99"/>
                      <a:pt x="185" y="100"/>
                      <a:pt x="183" y="101"/>
                    </a:cubicBezTo>
                    <a:cubicBezTo>
                      <a:pt x="179" y="96"/>
                      <a:pt x="173" y="91"/>
                      <a:pt x="165" y="88"/>
                    </a:cubicBezTo>
                    <a:cubicBezTo>
                      <a:pt x="165" y="88"/>
                      <a:pt x="163" y="87"/>
                      <a:pt x="162" y="86"/>
                    </a:cubicBezTo>
                    <a:cubicBezTo>
                      <a:pt x="161" y="82"/>
                      <a:pt x="159" y="78"/>
                      <a:pt x="159" y="75"/>
                    </a:cubicBezTo>
                    <a:cubicBezTo>
                      <a:pt x="168" y="73"/>
                      <a:pt x="176" y="73"/>
                      <a:pt x="185" y="73"/>
                    </a:cubicBezTo>
                    <a:close/>
                    <a:moveTo>
                      <a:pt x="128" y="126"/>
                    </a:moveTo>
                    <a:cubicBezTo>
                      <a:pt x="128" y="125"/>
                      <a:pt x="128" y="123"/>
                      <a:pt x="128" y="122"/>
                    </a:cubicBezTo>
                    <a:cubicBezTo>
                      <a:pt x="127" y="117"/>
                      <a:pt x="125" y="114"/>
                      <a:pt x="123" y="111"/>
                    </a:cubicBezTo>
                    <a:cubicBezTo>
                      <a:pt x="127" y="114"/>
                      <a:pt x="133" y="116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8"/>
                      <a:pt x="147" y="120"/>
                      <a:pt x="150" y="122"/>
                    </a:cubicBezTo>
                    <a:cubicBezTo>
                      <a:pt x="149" y="126"/>
                      <a:pt x="148" y="129"/>
                      <a:pt x="148" y="134"/>
                    </a:cubicBezTo>
                    <a:cubicBezTo>
                      <a:pt x="141" y="134"/>
                      <a:pt x="134" y="134"/>
                      <a:pt x="129" y="135"/>
                    </a:cubicBezTo>
                    <a:cubicBezTo>
                      <a:pt x="128" y="135"/>
                      <a:pt x="127" y="136"/>
                      <a:pt x="127" y="136"/>
                    </a:cubicBezTo>
                    <a:cubicBezTo>
                      <a:pt x="128" y="133"/>
                      <a:pt x="128" y="130"/>
                      <a:pt x="128" y="126"/>
                    </a:cubicBezTo>
                    <a:close/>
                    <a:moveTo>
                      <a:pt x="158" y="128"/>
                    </a:moveTo>
                    <a:cubicBezTo>
                      <a:pt x="161" y="130"/>
                      <a:pt x="164" y="133"/>
                      <a:pt x="166" y="135"/>
                    </a:cubicBezTo>
                    <a:cubicBezTo>
                      <a:pt x="163" y="135"/>
                      <a:pt x="160" y="134"/>
                      <a:pt x="157" y="134"/>
                    </a:cubicBezTo>
                    <a:cubicBezTo>
                      <a:pt x="157" y="132"/>
                      <a:pt x="157" y="130"/>
                      <a:pt x="158" y="128"/>
                    </a:cubicBezTo>
                    <a:close/>
                    <a:moveTo>
                      <a:pt x="178" y="114"/>
                    </a:moveTo>
                    <a:cubicBezTo>
                      <a:pt x="178" y="114"/>
                      <a:pt x="180" y="113"/>
                      <a:pt x="181" y="113"/>
                    </a:cubicBezTo>
                    <a:cubicBezTo>
                      <a:pt x="186" y="121"/>
                      <a:pt x="188" y="130"/>
                      <a:pt x="188" y="140"/>
                    </a:cubicBezTo>
                    <a:cubicBezTo>
                      <a:pt x="188" y="140"/>
                      <a:pt x="188" y="141"/>
                      <a:pt x="188" y="141"/>
                    </a:cubicBezTo>
                    <a:cubicBezTo>
                      <a:pt x="186" y="140"/>
                      <a:pt x="183" y="139"/>
                      <a:pt x="181" y="139"/>
                    </a:cubicBezTo>
                    <a:cubicBezTo>
                      <a:pt x="177" y="132"/>
                      <a:pt x="171" y="126"/>
                      <a:pt x="164" y="121"/>
                    </a:cubicBezTo>
                    <a:cubicBezTo>
                      <a:pt x="168" y="118"/>
                      <a:pt x="173" y="116"/>
                      <a:pt x="178" y="114"/>
                    </a:cubicBezTo>
                    <a:close/>
                    <a:moveTo>
                      <a:pt x="104" y="154"/>
                    </a:moveTo>
                    <a:cubicBezTo>
                      <a:pt x="105" y="153"/>
                      <a:pt x="107" y="153"/>
                      <a:pt x="108" y="152"/>
                    </a:cubicBezTo>
                    <a:cubicBezTo>
                      <a:pt x="106" y="157"/>
                      <a:pt x="104" y="162"/>
                      <a:pt x="104" y="167"/>
                    </a:cubicBezTo>
                    <a:cubicBezTo>
                      <a:pt x="104" y="168"/>
                      <a:pt x="104" y="168"/>
                      <a:pt x="104" y="169"/>
                    </a:cubicBezTo>
                    <a:cubicBezTo>
                      <a:pt x="99" y="174"/>
                      <a:pt x="94" y="176"/>
                      <a:pt x="91" y="176"/>
                    </a:cubicBezTo>
                    <a:cubicBezTo>
                      <a:pt x="86" y="175"/>
                      <a:pt x="82" y="169"/>
                      <a:pt x="78" y="163"/>
                    </a:cubicBezTo>
                    <a:cubicBezTo>
                      <a:pt x="87" y="161"/>
                      <a:pt x="96" y="157"/>
                      <a:pt x="104" y="154"/>
                    </a:cubicBezTo>
                    <a:close/>
                    <a:moveTo>
                      <a:pt x="107" y="179"/>
                    </a:moveTo>
                    <a:cubicBezTo>
                      <a:pt x="107" y="179"/>
                      <a:pt x="107" y="179"/>
                      <a:pt x="107" y="179"/>
                    </a:cubicBezTo>
                    <a:cubicBezTo>
                      <a:pt x="107" y="179"/>
                      <a:pt x="106" y="179"/>
                      <a:pt x="106" y="179"/>
                    </a:cubicBezTo>
                    <a:cubicBezTo>
                      <a:pt x="106" y="179"/>
                      <a:pt x="107" y="179"/>
                      <a:pt x="107" y="179"/>
                    </a:cubicBezTo>
                    <a:close/>
                    <a:moveTo>
                      <a:pt x="131" y="144"/>
                    </a:moveTo>
                    <a:cubicBezTo>
                      <a:pt x="136" y="143"/>
                      <a:pt x="142" y="143"/>
                      <a:pt x="149" y="143"/>
                    </a:cubicBezTo>
                    <a:cubicBezTo>
                      <a:pt x="150" y="147"/>
                      <a:pt x="153" y="150"/>
                      <a:pt x="155" y="152"/>
                    </a:cubicBezTo>
                    <a:cubicBezTo>
                      <a:pt x="157" y="154"/>
                      <a:pt x="159" y="155"/>
                      <a:pt x="161" y="158"/>
                    </a:cubicBezTo>
                    <a:cubicBezTo>
                      <a:pt x="164" y="162"/>
                      <a:pt x="165" y="167"/>
                      <a:pt x="165" y="171"/>
                    </a:cubicBezTo>
                    <a:cubicBezTo>
                      <a:pt x="165" y="172"/>
                      <a:pt x="165" y="173"/>
                      <a:pt x="165" y="174"/>
                    </a:cubicBezTo>
                    <a:cubicBezTo>
                      <a:pt x="156" y="180"/>
                      <a:pt x="143" y="183"/>
                      <a:pt x="132" y="183"/>
                    </a:cubicBezTo>
                    <a:cubicBezTo>
                      <a:pt x="131" y="183"/>
                      <a:pt x="130" y="182"/>
                      <a:pt x="129" y="182"/>
                    </a:cubicBezTo>
                    <a:cubicBezTo>
                      <a:pt x="126" y="181"/>
                      <a:pt x="122" y="180"/>
                      <a:pt x="119" y="179"/>
                    </a:cubicBezTo>
                    <a:cubicBezTo>
                      <a:pt x="118" y="178"/>
                      <a:pt x="116" y="176"/>
                      <a:pt x="115" y="175"/>
                    </a:cubicBezTo>
                    <a:cubicBezTo>
                      <a:pt x="114" y="174"/>
                      <a:pt x="114" y="172"/>
                      <a:pt x="114" y="171"/>
                    </a:cubicBezTo>
                    <a:cubicBezTo>
                      <a:pt x="119" y="165"/>
                      <a:pt x="121" y="158"/>
                      <a:pt x="121" y="150"/>
                    </a:cubicBezTo>
                    <a:cubicBezTo>
                      <a:pt x="121" y="150"/>
                      <a:pt x="121" y="148"/>
                      <a:pt x="121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24" y="146"/>
                      <a:pt x="128" y="145"/>
                      <a:pt x="131" y="144"/>
                    </a:cubicBezTo>
                    <a:close/>
                    <a:moveTo>
                      <a:pt x="169" y="153"/>
                    </a:moveTo>
                    <a:cubicBezTo>
                      <a:pt x="166" y="149"/>
                      <a:pt x="164" y="147"/>
                      <a:pt x="162" y="145"/>
                    </a:cubicBezTo>
                    <a:cubicBezTo>
                      <a:pt x="161" y="144"/>
                      <a:pt x="161" y="144"/>
                      <a:pt x="160" y="144"/>
                    </a:cubicBezTo>
                    <a:cubicBezTo>
                      <a:pt x="165" y="144"/>
                      <a:pt x="170" y="145"/>
                      <a:pt x="175" y="147"/>
                    </a:cubicBezTo>
                    <a:cubicBezTo>
                      <a:pt x="175" y="148"/>
                      <a:pt x="176" y="150"/>
                      <a:pt x="176" y="151"/>
                    </a:cubicBezTo>
                    <a:cubicBezTo>
                      <a:pt x="177" y="152"/>
                      <a:pt x="177" y="154"/>
                      <a:pt x="177" y="155"/>
                    </a:cubicBezTo>
                    <a:cubicBezTo>
                      <a:pt x="177" y="158"/>
                      <a:pt x="175" y="161"/>
                      <a:pt x="174" y="165"/>
                    </a:cubicBezTo>
                    <a:cubicBezTo>
                      <a:pt x="173" y="161"/>
                      <a:pt x="171" y="157"/>
                      <a:pt x="169" y="153"/>
                    </a:cubicBezTo>
                    <a:close/>
                    <a:moveTo>
                      <a:pt x="186" y="155"/>
                    </a:moveTo>
                    <a:cubicBezTo>
                      <a:pt x="186" y="153"/>
                      <a:pt x="186" y="152"/>
                      <a:pt x="186" y="150"/>
                    </a:cubicBezTo>
                    <a:cubicBezTo>
                      <a:pt x="186" y="150"/>
                      <a:pt x="187" y="151"/>
                      <a:pt x="187" y="151"/>
                    </a:cubicBezTo>
                    <a:cubicBezTo>
                      <a:pt x="187" y="157"/>
                      <a:pt x="185" y="163"/>
                      <a:pt x="184" y="170"/>
                    </a:cubicBezTo>
                    <a:cubicBezTo>
                      <a:pt x="183" y="169"/>
                      <a:pt x="182" y="170"/>
                      <a:pt x="181" y="170"/>
                    </a:cubicBezTo>
                    <a:cubicBezTo>
                      <a:pt x="184" y="165"/>
                      <a:pt x="186" y="160"/>
                      <a:pt x="186" y="15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87" y="204"/>
                      <a:pt x="88" y="204"/>
                    </a:cubicBezTo>
                    <a:cubicBezTo>
                      <a:pt x="88" y="206"/>
                      <a:pt x="88" y="207"/>
                      <a:pt x="88" y="209"/>
                    </a:cubicBezTo>
                    <a:cubicBezTo>
                      <a:pt x="88" y="216"/>
                      <a:pt x="89" y="223"/>
                      <a:pt x="92" y="228"/>
                    </a:cubicBezTo>
                    <a:cubicBezTo>
                      <a:pt x="93" y="231"/>
                      <a:pt x="94" y="233"/>
                      <a:pt x="96" y="235"/>
                    </a:cubicBezTo>
                    <a:cubicBezTo>
                      <a:pt x="87" y="235"/>
                      <a:pt x="78" y="232"/>
                      <a:pt x="72" y="226"/>
                    </a:cubicBezTo>
                    <a:cubicBezTo>
                      <a:pt x="68" y="222"/>
                      <a:pt x="66" y="217"/>
                      <a:pt x="64" y="212"/>
                    </a:cubicBezTo>
                    <a:cubicBezTo>
                      <a:pt x="69" y="212"/>
                      <a:pt x="74" y="210"/>
                      <a:pt x="79" y="208"/>
                    </a:cubicBezTo>
                    <a:close/>
                    <a:moveTo>
                      <a:pt x="106" y="204"/>
                    </a:moveTo>
                    <a:cubicBezTo>
                      <a:pt x="108" y="207"/>
                      <a:pt x="112" y="209"/>
                      <a:pt x="118" y="212"/>
                    </a:cubicBezTo>
                    <a:cubicBezTo>
                      <a:pt x="129" y="217"/>
                      <a:pt x="142" y="215"/>
                      <a:pt x="153" y="207"/>
                    </a:cubicBezTo>
                    <a:cubicBezTo>
                      <a:pt x="154" y="207"/>
                      <a:pt x="154" y="207"/>
                      <a:pt x="154" y="207"/>
                    </a:cubicBezTo>
                    <a:cubicBezTo>
                      <a:pt x="148" y="218"/>
                      <a:pt x="141" y="226"/>
                      <a:pt x="127" y="231"/>
                    </a:cubicBezTo>
                    <a:cubicBezTo>
                      <a:pt x="122" y="233"/>
                      <a:pt x="115" y="234"/>
                      <a:pt x="109" y="235"/>
                    </a:cubicBezTo>
                    <a:cubicBezTo>
                      <a:pt x="105" y="233"/>
                      <a:pt x="102" y="229"/>
                      <a:pt x="100" y="225"/>
                    </a:cubicBezTo>
                    <a:cubicBezTo>
                      <a:pt x="98" y="220"/>
                      <a:pt x="97" y="215"/>
                      <a:pt x="97" y="209"/>
                    </a:cubicBezTo>
                    <a:cubicBezTo>
                      <a:pt x="97" y="207"/>
                      <a:pt x="98" y="204"/>
                      <a:pt x="98" y="201"/>
                    </a:cubicBezTo>
                    <a:cubicBezTo>
                      <a:pt x="101" y="201"/>
                      <a:pt x="103" y="202"/>
                      <a:pt x="106" y="204"/>
                    </a:cubicBezTo>
                    <a:close/>
                    <a:moveTo>
                      <a:pt x="108" y="188"/>
                    </a:moveTo>
                    <a:cubicBezTo>
                      <a:pt x="110" y="187"/>
                      <a:pt x="113" y="187"/>
                      <a:pt x="116" y="188"/>
                    </a:cubicBezTo>
                    <a:cubicBezTo>
                      <a:pt x="119" y="189"/>
                      <a:pt x="122" y="190"/>
                      <a:pt x="126" y="191"/>
                    </a:cubicBezTo>
                    <a:cubicBezTo>
                      <a:pt x="130" y="193"/>
                      <a:pt x="135" y="196"/>
                      <a:pt x="139" y="199"/>
                    </a:cubicBezTo>
                    <a:cubicBezTo>
                      <a:pt x="141" y="200"/>
                      <a:pt x="142" y="201"/>
                      <a:pt x="144" y="202"/>
                    </a:cubicBezTo>
                    <a:cubicBezTo>
                      <a:pt x="137" y="205"/>
                      <a:pt x="129" y="207"/>
                      <a:pt x="122" y="204"/>
                    </a:cubicBezTo>
                    <a:cubicBezTo>
                      <a:pt x="117" y="201"/>
                      <a:pt x="114" y="199"/>
                      <a:pt x="111" y="197"/>
                    </a:cubicBezTo>
                    <a:cubicBezTo>
                      <a:pt x="108" y="195"/>
                      <a:pt x="105" y="193"/>
                      <a:pt x="102" y="193"/>
                    </a:cubicBezTo>
                    <a:cubicBezTo>
                      <a:pt x="104" y="191"/>
                      <a:pt x="106" y="189"/>
                      <a:pt x="108" y="188"/>
                    </a:cubicBezTo>
                    <a:close/>
                    <a:moveTo>
                      <a:pt x="160" y="187"/>
                    </a:moveTo>
                    <a:cubicBezTo>
                      <a:pt x="159" y="189"/>
                      <a:pt x="158" y="190"/>
                      <a:pt x="157" y="192"/>
                    </a:cubicBezTo>
                    <a:cubicBezTo>
                      <a:pt x="155" y="193"/>
                      <a:pt x="154" y="195"/>
                      <a:pt x="153" y="196"/>
                    </a:cubicBezTo>
                    <a:cubicBezTo>
                      <a:pt x="150" y="194"/>
                      <a:pt x="147" y="193"/>
                      <a:pt x="144" y="191"/>
                    </a:cubicBezTo>
                    <a:cubicBezTo>
                      <a:pt x="150" y="190"/>
                      <a:pt x="155" y="189"/>
                      <a:pt x="160" y="187"/>
                    </a:cubicBezTo>
                    <a:close/>
                    <a:moveTo>
                      <a:pt x="171" y="195"/>
                    </a:moveTo>
                    <a:cubicBezTo>
                      <a:pt x="174" y="186"/>
                      <a:pt x="177" y="180"/>
                      <a:pt x="181" y="179"/>
                    </a:cubicBezTo>
                    <a:cubicBezTo>
                      <a:pt x="181" y="179"/>
                      <a:pt x="182" y="179"/>
                      <a:pt x="182" y="179"/>
                    </a:cubicBezTo>
                    <a:cubicBezTo>
                      <a:pt x="182" y="179"/>
                      <a:pt x="182" y="180"/>
                      <a:pt x="181" y="181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79" y="195"/>
                      <a:pt x="178" y="199"/>
                      <a:pt x="173" y="201"/>
                    </a:cubicBezTo>
                    <a:cubicBezTo>
                      <a:pt x="171" y="202"/>
                      <a:pt x="169" y="202"/>
                      <a:pt x="168" y="202"/>
                    </a:cubicBezTo>
                    <a:cubicBezTo>
                      <a:pt x="169" y="199"/>
                      <a:pt x="170" y="197"/>
                      <a:pt x="171" y="195"/>
                    </a:cubicBezTo>
                    <a:close/>
                    <a:moveTo>
                      <a:pt x="176" y="210"/>
                    </a:moveTo>
                    <a:cubicBezTo>
                      <a:pt x="187" y="205"/>
                      <a:pt x="188" y="197"/>
                      <a:pt x="189" y="190"/>
                    </a:cubicBezTo>
                    <a:cubicBezTo>
                      <a:pt x="190" y="183"/>
                      <a:pt x="190" y="183"/>
                      <a:pt x="190" y="183"/>
                    </a:cubicBezTo>
                    <a:cubicBezTo>
                      <a:pt x="191" y="182"/>
                      <a:pt x="191" y="182"/>
                      <a:pt x="191" y="181"/>
                    </a:cubicBezTo>
                    <a:cubicBezTo>
                      <a:pt x="191" y="181"/>
                      <a:pt x="191" y="181"/>
                      <a:pt x="191" y="181"/>
                    </a:cubicBezTo>
                    <a:cubicBezTo>
                      <a:pt x="195" y="183"/>
                      <a:pt x="197" y="186"/>
                      <a:pt x="198" y="188"/>
                    </a:cubicBezTo>
                    <a:cubicBezTo>
                      <a:pt x="201" y="191"/>
                      <a:pt x="203" y="194"/>
                      <a:pt x="207" y="194"/>
                    </a:cubicBezTo>
                    <a:cubicBezTo>
                      <a:pt x="200" y="211"/>
                      <a:pt x="180" y="224"/>
                      <a:pt x="145" y="235"/>
                    </a:cubicBezTo>
                    <a:cubicBezTo>
                      <a:pt x="141" y="236"/>
                      <a:pt x="139" y="237"/>
                      <a:pt x="136" y="237"/>
                    </a:cubicBezTo>
                    <a:cubicBezTo>
                      <a:pt x="150" y="231"/>
                      <a:pt x="157" y="221"/>
                      <a:pt x="163" y="210"/>
                    </a:cubicBezTo>
                    <a:cubicBezTo>
                      <a:pt x="168" y="211"/>
                      <a:pt x="172" y="211"/>
                      <a:pt x="176" y="210"/>
                    </a:cubicBezTo>
                    <a:close/>
                    <a:moveTo>
                      <a:pt x="196" y="156"/>
                    </a:moveTo>
                    <a:cubicBezTo>
                      <a:pt x="203" y="161"/>
                      <a:pt x="208" y="167"/>
                      <a:pt x="209" y="175"/>
                    </a:cubicBezTo>
                    <a:cubicBezTo>
                      <a:pt x="210" y="177"/>
                      <a:pt x="210" y="179"/>
                      <a:pt x="210" y="182"/>
                    </a:cubicBezTo>
                    <a:cubicBezTo>
                      <a:pt x="210" y="183"/>
                      <a:pt x="210" y="184"/>
                      <a:pt x="210" y="185"/>
                    </a:cubicBezTo>
                    <a:cubicBezTo>
                      <a:pt x="208" y="185"/>
                      <a:pt x="207" y="184"/>
                      <a:pt x="206" y="182"/>
                    </a:cubicBezTo>
                    <a:cubicBezTo>
                      <a:pt x="204" y="180"/>
                      <a:pt x="201" y="176"/>
                      <a:pt x="195" y="173"/>
                    </a:cubicBezTo>
                    <a:cubicBezTo>
                      <a:pt x="195" y="173"/>
                      <a:pt x="194" y="172"/>
                      <a:pt x="193" y="172"/>
                    </a:cubicBezTo>
                    <a:cubicBezTo>
                      <a:pt x="194" y="167"/>
                      <a:pt x="195" y="161"/>
                      <a:pt x="196" y="156"/>
                    </a:cubicBezTo>
                    <a:close/>
                    <a:moveTo>
                      <a:pt x="194" y="104"/>
                    </a:moveTo>
                    <a:cubicBezTo>
                      <a:pt x="198" y="108"/>
                      <a:pt x="204" y="111"/>
                      <a:pt x="209" y="114"/>
                    </a:cubicBezTo>
                    <a:cubicBezTo>
                      <a:pt x="211" y="116"/>
                      <a:pt x="214" y="117"/>
                      <a:pt x="216" y="118"/>
                    </a:cubicBezTo>
                    <a:cubicBezTo>
                      <a:pt x="214" y="124"/>
                      <a:pt x="213" y="130"/>
                      <a:pt x="213" y="136"/>
                    </a:cubicBezTo>
                    <a:cubicBezTo>
                      <a:pt x="213" y="142"/>
                      <a:pt x="215" y="149"/>
                      <a:pt x="219" y="155"/>
                    </a:cubicBezTo>
                    <a:cubicBezTo>
                      <a:pt x="221" y="157"/>
                      <a:pt x="223" y="157"/>
                      <a:pt x="226" y="156"/>
                    </a:cubicBezTo>
                    <a:cubicBezTo>
                      <a:pt x="227" y="155"/>
                      <a:pt x="227" y="154"/>
                      <a:pt x="227" y="152"/>
                    </a:cubicBezTo>
                    <a:cubicBezTo>
                      <a:pt x="227" y="151"/>
                      <a:pt x="227" y="150"/>
                      <a:pt x="227" y="149"/>
                    </a:cubicBezTo>
                    <a:cubicBezTo>
                      <a:pt x="224" y="145"/>
                      <a:pt x="223" y="141"/>
                      <a:pt x="223" y="136"/>
                    </a:cubicBezTo>
                    <a:cubicBezTo>
                      <a:pt x="223" y="132"/>
                      <a:pt x="223" y="128"/>
                      <a:pt x="224" y="124"/>
                    </a:cubicBezTo>
                    <a:cubicBezTo>
                      <a:pt x="226" y="126"/>
                      <a:pt x="228" y="129"/>
                      <a:pt x="230" y="131"/>
                    </a:cubicBezTo>
                    <a:cubicBezTo>
                      <a:pt x="232" y="136"/>
                      <a:pt x="234" y="142"/>
                      <a:pt x="234" y="149"/>
                    </a:cubicBezTo>
                    <a:cubicBezTo>
                      <a:pt x="234" y="153"/>
                      <a:pt x="233" y="158"/>
                      <a:pt x="232" y="163"/>
                    </a:cubicBezTo>
                    <a:cubicBezTo>
                      <a:pt x="229" y="171"/>
                      <a:pt x="225" y="178"/>
                      <a:pt x="219" y="181"/>
                    </a:cubicBezTo>
                    <a:cubicBezTo>
                      <a:pt x="219" y="179"/>
                      <a:pt x="219" y="176"/>
                      <a:pt x="219" y="173"/>
                    </a:cubicBezTo>
                    <a:cubicBezTo>
                      <a:pt x="217" y="163"/>
                      <a:pt x="211" y="154"/>
                      <a:pt x="201" y="148"/>
                    </a:cubicBezTo>
                    <a:cubicBezTo>
                      <a:pt x="200" y="147"/>
                      <a:pt x="198" y="146"/>
                      <a:pt x="197" y="146"/>
                    </a:cubicBezTo>
                    <a:cubicBezTo>
                      <a:pt x="197" y="144"/>
                      <a:pt x="197" y="142"/>
                      <a:pt x="197" y="141"/>
                    </a:cubicBezTo>
                    <a:cubicBezTo>
                      <a:pt x="197" y="129"/>
                      <a:pt x="195" y="118"/>
                      <a:pt x="189" y="108"/>
                    </a:cubicBezTo>
                    <a:cubicBezTo>
                      <a:pt x="191" y="107"/>
                      <a:pt x="193" y="106"/>
                      <a:pt x="194" y="104"/>
                    </a:cubicBezTo>
                    <a:close/>
                    <a:moveTo>
                      <a:pt x="200" y="89"/>
                    </a:moveTo>
                    <a:cubicBezTo>
                      <a:pt x="200" y="88"/>
                      <a:pt x="200" y="87"/>
                      <a:pt x="200" y="87"/>
                    </a:cubicBezTo>
                    <a:cubicBezTo>
                      <a:pt x="200" y="83"/>
                      <a:pt x="199" y="79"/>
                      <a:pt x="197" y="75"/>
                    </a:cubicBezTo>
                    <a:cubicBezTo>
                      <a:pt x="201" y="76"/>
                      <a:pt x="204" y="77"/>
                      <a:pt x="207" y="79"/>
                    </a:cubicBezTo>
                    <a:cubicBezTo>
                      <a:pt x="217" y="83"/>
                      <a:pt x="220" y="89"/>
                      <a:pt x="220" y="96"/>
                    </a:cubicBezTo>
                    <a:cubicBezTo>
                      <a:pt x="220" y="100"/>
                      <a:pt x="219" y="104"/>
                      <a:pt x="218" y="109"/>
                    </a:cubicBezTo>
                    <a:cubicBezTo>
                      <a:pt x="217" y="108"/>
                      <a:pt x="215" y="107"/>
                      <a:pt x="214" y="106"/>
                    </a:cubicBezTo>
                    <a:cubicBezTo>
                      <a:pt x="209" y="103"/>
                      <a:pt x="203" y="100"/>
                      <a:pt x="199" y="96"/>
                    </a:cubicBezTo>
                    <a:cubicBezTo>
                      <a:pt x="200" y="94"/>
                      <a:pt x="200" y="91"/>
                      <a:pt x="200" y="89"/>
                    </a:cubicBezTo>
                    <a:close/>
                  </a:path>
                </a:pathLst>
              </a:custGeom>
              <a:solidFill>
                <a:srgbClr val="E3B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23"/>
              <p:cNvSpPr>
                <a:spLocks noEditPoints="1"/>
              </p:cNvSpPr>
              <p:nvPr/>
            </p:nvSpPr>
            <p:spPr bwMode="auto">
              <a:xfrm>
                <a:off x="474" y="1725"/>
                <a:ext cx="688" cy="752"/>
              </a:xfrm>
              <a:custGeom>
                <a:avLst/>
                <a:gdLst>
                  <a:gd name="T0" fmla="*/ 1471 w 275"/>
                  <a:gd name="T1" fmla="*/ 520 h 282"/>
                  <a:gd name="T2" fmla="*/ 1346 w 275"/>
                  <a:gd name="T3" fmla="*/ 589 h 282"/>
                  <a:gd name="T4" fmla="*/ 1351 w 275"/>
                  <a:gd name="T5" fmla="*/ 312 h 282"/>
                  <a:gd name="T6" fmla="*/ 933 w 275"/>
                  <a:gd name="T7" fmla="*/ 56 h 282"/>
                  <a:gd name="T8" fmla="*/ 675 w 275"/>
                  <a:gd name="T9" fmla="*/ 0 h 282"/>
                  <a:gd name="T10" fmla="*/ 625 w 275"/>
                  <a:gd name="T11" fmla="*/ 43 h 282"/>
                  <a:gd name="T12" fmla="*/ 963 w 275"/>
                  <a:gd name="T13" fmla="*/ 115 h 282"/>
                  <a:gd name="T14" fmla="*/ 1308 w 275"/>
                  <a:gd name="T15" fmla="*/ 648 h 282"/>
                  <a:gd name="T16" fmla="*/ 1534 w 275"/>
                  <a:gd name="T17" fmla="*/ 661 h 282"/>
                  <a:gd name="T18" fmla="*/ 1601 w 275"/>
                  <a:gd name="T19" fmla="*/ 989 h 282"/>
                  <a:gd name="T20" fmla="*/ 1559 w 275"/>
                  <a:gd name="T21" fmla="*/ 1181 h 282"/>
                  <a:gd name="T22" fmla="*/ 1434 w 275"/>
                  <a:gd name="T23" fmla="*/ 1309 h 282"/>
                  <a:gd name="T24" fmla="*/ 1208 w 275"/>
                  <a:gd name="T25" fmla="*/ 1472 h 282"/>
                  <a:gd name="T26" fmla="*/ 971 w 275"/>
                  <a:gd name="T27" fmla="*/ 968 h 282"/>
                  <a:gd name="T28" fmla="*/ 951 w 275"/>
                  <a:gd name="T29" fmla="*/ 1685 h 282"/>
                  <a:gd name="T30" fmla="*/ 608 w 275"/>
                  <a:gd name="T31" fmla="*/ 1352 h 282"/>
                  <a:gd name="T32" fmla="*/ 550 w 275"/>
                  <a:gd name="T33" fmla="*/ 797 h 282"/>
                  <a:gd name="T34" fmla="*/ 300 w 275"/>
                  <a:gd name="T35" fmla="*/ 1003 h 282"/>
                  <a:gd name="T36" fmla="*/ 145 w 275"/>
                  <a:gd name="T37" fmla="*/ 1139 h 282"/>
                  <a:gd name="T38" fmla="*/ 320 w 275"/>
                  <a:gd name="T39" fmla="*/ 861 h 282"/>
                  <a:gd name="T40" fmla="*/ 45 w 275"/>
                  <a:gd name="T41" fmla="*/ 725 h 282"/>
                  <a:gd name="T42" fmla="*/ 275 w 275"/>
                  <a:gd name="T43" fmla="*/ 547 h 282"/>
                  <a:gd name="T44" fmla="*/ 483 w 275"/>
                  <a:gd name="T45" fmla="*/ 248 h 282"/>
                  <a:gd name="T46" fmla="*/ 438 w 275"/>
                  <a:gd name="T47" fmla="*/ 291 h 282"/>
                  <a:gd name="T48" fmla="*/ 313 w 275"/>
                  <a:gd name="T49" fmla="*/ 499 h 282"/>
                  <a:gd name="T50" fmla="*/ 158 w 275"/>
                  <a:gd name="T51" fmla="*/ 811 h 282"/>
                  <a:gd name="T52" fmla="*/ 175 w 275"/>
                  <a:gd name="T53" fmla="*/ 968 h 282"/>
                  <a:gd name="T54" fmla="*/ 88 w 275"/>
                  <a:gd name="T55" fmla="*/ 1181 h 282"/>
                  <a:gd name="T56" fmla="*/ 8 w 275"/>
                  <a:gd name="T57" fmla="*/ 1259 h 282"/>
                  <a:gd name="T58" fmla="*/ 108 w 275"/>
                  <a:gd name="T59" fmla="*/ 1259 h 282"/>
                  <a:gd name="T60" fmla="*/ 258 w 275"/>
                  <a:gd name="T61" fmla="*/ 1677 h 282"/>
                  <a:gd name="T62" fmla="*/ 358 w 275"/>
                  <a:gd name="T63" fmla="*/ 1685 h 282"/>
                  <a:gd name="T64" fmla="*/ 550 w 275"/>
                  <a:gd name="T65" fmla="*/ 1672 h 282"/>
                  <a:gd name="T66" fmla="*/ 783 w 275"/>
                  <a:gd name="T67" fmla="*/ 1955 h 282"/>
                  <a:gd name="T68" fmla="*/ 1076 w 275"/>
                  <a:gd name="T69" fmla="*/ 1544 h 282"/>
                  <a:gd name="T70" fmla="*/ 1251 w 275"/>
                  <a:gd name="T71" fmla="*/ 1856 h 282"/>
                  <a:gd name="T72" fmla="*/ 1171 w 275"/>
                  <a:gd name="T73" fmla="*/ 1528 h 282"/>
                  <a:gd name="T74" fmla="*/ 1446 w 275"/>
                  <a:gd name="T75" fmla="*/ 1373 h 282"/>
                  <a:gd name="T76" fmla="*/ 1514 w 275"/>
                  <a:gd name="T77" fmla="*/ 1451 h 282"/>
                  <a:gd name="T78" fmla="*/ 1564 w 275"/>
                  <a:gd name="T79" fmla="*/ 1408 h 282"/>
                  <a:gd name="T80" fmla="*/ 1609 w 275"/>
                  <a:gd name="T81" fmla="*/ 1237 h 282"/>
                  <a:gd name="T82" fmla="*/ 1721 w 275"/>
                  <a:gd name="T83" fmla="*/ 1088 h 282"/>
                  <a:gd name="T84" fmla="*/ 1646 w 275"/>
                  <a:gd name="T85" fmla="*/ 853 h 282"/>
                  <a:gd name="T86" fmla="*/ 1714 w 275"/>
                  <a:gd name="T87" fmla="*/ 947 h 282"/>
                  <a:gd name="T88" fmla="*/ 1614 w 275"/>
                  <a:gd name="T89" fmla="*/ 597 h 282"/>
                  <a:gd name="T90" fmla="*/ 420 w 275"/>
                  <a:gd name="T91" fmla="*/ 1400 h 282"/>
                  <a:gd name="T92" fmla="*/ 145 w 275"/>
                  <a:gd name="T93" fmla="*/ 1365 h 282"/>
                  <a:gd name="T94" fmla="*/ 388 w 275"/>
                  <a:gd name="T95" fmla="*/ 1216 h 282"/>
                  <a:gd name="T96" fmla="*/ 550 w 275"/>
                  <a:gd name="T97" fmla="*/ 1557 h 282"/>
                  <a:gd name="T98" fmla="*/ 483 w 275"/>
                  <a:gd name="T99" fmla="*/ 1387 h 282"/>
                  <a:gd name="T100" fmla="*/ 408 w 275"/>
                  <a:gd name="T101" fmla="*/ 989 h 282"/>
                  <a:gd name="T102" fmla="*/ 445 w 275"/>
                  <a:gd name="T103" fmla="*/ 917 h 282"/>
                  <a:gd name="T104" fmla="*/ 550 w 275"/>
                  <a:gd name="T105" fmla="*/ 1336 h 282"/>
                  <a:gd name="T106" fmla="*/ 550 w 275"/>
                  <a:gd name="T107" fmla="*/ 1557 h 282"/>
                  <a:gd name="T108" fmla="*/ 783 w 275"/>
                  <a:gd name="T109" fmla="*/ 1877 h 282"/>
                  <a:gd name="T110" fmla="*/ 976 w 275"/>
                  <a:gd name="T111" fmla="*/ 1869 h 282"/>
                  <a:gd name="T112" fmla="*/ 1026 w 275"/>
                  <a:gd name="T113" fmla="*/ 1501 h 282"/>
                  <a:gd name="T114" fmla="*/ 933 w 275"/>
                  <a:gd name="T115" fmla="*/ 1131 h 282"/>
                  <a:gd name="T116" fmla="*/ 1088 w 275"/>
                  <a:gd name="T117" fmla="*/ 1237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282">
                    <a:moveTo>
                      <a:pt x="236" y="66"/>
                    </a:moveTo>
                    <a:cubicBezTo>
                      <a:pt x="235" y="67"/>
                      <a:pt x="234" y="68"/>
                      <a:pt x="234" y="70"/>
                    </a:cubicBezTo>
                    <a:cubicBezTo>
                      <a:pt x="234" y="71"/>
                      <a:pt x="235" y="72"/>
                      <a:pt x="235" y="73"/>
                    </a:cubicBezTo>
                    <a:cubicBezTo>
                      <a:pt x="236" y="74"/>
                      <a:pt x="237" y="75"/>
                      <a:pt x="238" y="76"/>
                    </a:cubicBezTo>
                    <a:cubicBezTo>
                      <a:pt x="234" y="75"/>
                      <a:pt x="229" y="77"/>
                      <a:pt x="224" y="79"/>
                    </a:cubicBezTo>
                    <a:cubicBezTo>
                      <a:pt x="222" y="80"/>
                      <a:pt x="219" y="82"/>
                      <a:pt x="215" y="83"/>
                    </a:cubicBezTo>
                    <a:cubicBezTo>
                      <a:pt x="213" y="80"/>
                      <a:pt x="212" y="76"/>
                      <a:pt x="212" y="73"/>
                    </a:cubicBezTo>
                    <a:cubicBezTo>
                      <a:pt x="212" y="69"/>
                      <a:pt x="213" y="64"/>
                      <a:pt x="214" y="59"/>
                    </a:cubicBezTo>
                    <a:cubicBezTo>
                      <a:pt x="215" y="54"/>
                      <a:pt x="216" y="49"/>
                      <a:pt x="216" y="44"/>
                    </a:cubicBezTo>
                    <a:cubicBezTo>
                      <a:pt x="216" y="38"/>
                      <a:pt x="215" y="32"/>
                      <a:pt x="211" y="27"/>
                    </a:cubicBezTo>
                    <a:cubicBezTo>
                      <a:pt x="199" y="17"/>
                      <a:pt x="186" y="9"/>
                      <a:pt x="172" y="3"/>
                    </a:cubicBezTo>
                    <a:cubicBezTo>
                      <a:pt x="164" y="3"/>
                      <a:pt x="156" y="4"/>
                      <a:pt x="149" y="8"/>
                    </a:cubicBezTo>
                    <a:cubicBezTo>
                      <a:pt x="145" y="11"/>
                      <a:pt x="143" y="13"/>
                      <a:pt x="142" y="15"/>
                    </a:cubicBezTo>
                    <a:cubicBezTo>
                      <a:pt x="140" y="17"/>
                      <a:pt x="140" y="18"/>
                      <a:pt x="137" y="18"/>
                    </a:cubicBezTo>
                    <a:cubicBezTo>
                      <a:pt x="128" y="19"/>
                      <a:pt x="115" y="7"/>
                      <a:pt x="108" y="0"/>
                    </a:cubicBezTo>
                    <a:cubicBezTo>
                      <a:pt x="104" y="1"/>
                      <a:pt x="101" y="2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9" y="14"/>
                      <a:pt x="124" y="28"/>
                      <a:pt x="138" y="27"/>
                    </a:cubicBezTo>
                    <a:cubicBezTo>
                      <a:pt x="145" y="27"/>
                      <a:pt x="147" y="24"/>
                      <a:pt x="150" y="20"/>
                    </a:cubicBezTo>
                    <a:cubicBezTo>
                      <a:pt x="151" y="19"/>
                      <a:pt x="152" y="18"/>
                      <a:pt x="154" y="16"/>
                    </a:cubicBezTo>
                    <a:cubicBezTo>
                      <a:pt x="170" y="7"/>
                      <a:pt x="190" y="17"/>
                      <a:pt x="201" y="29"/>
                    </a:cubicBezTo>
                    <a:cubicBezTo>
                      <a:pt x="209" y="37"/>
                      <a:pt x="207" y="47"/>
                      <a:pt x="205" y="57"/>
                    </a:cubicBezTo>
                    <a:cubicBezTo>
                      <a:pt x="203" y="68"/>
                      <a:pt x="200" y="80"/>
                      <a:pt x="209" y="91"/>
                    </a:cubicBezTo>
                    <a:cubicBezTo>
                      <a:pt x="210" y="92"/>
                      <a:pt x="212" y="93"/>
                      <a:pt x="214" y="93"/>
                    </a:cubicBezTo>
                    <a:cubicBezTo>
                      <a:pt x="220" y="92"/>
                      <a:pt x="225" y="89"/>
                      <a:pt x="228" y="88"/>
                    </a:cubicBezTo>
                    <a:cubicBezTo>
                      <a:pt x="236" y="84"/>
                      <a:pt x="238" y="83"/>
                      <a:pt x="245" y="93"/>
                    </a:cubicBezTo>
                    <a:cubicBezTo>
                      <a:pt x="249" y="99"/>
                      <a:pt x="251" y="108"/>
                      <a:pt x="253" y="116"/>
                    </a:cubicBezTo>
                    <a:cubicBezTo>
                      <a:pt x="254" y="122"/>
                      <a:pt x="254" y="122"/>
                      <a:pt x="254" y="122"/>
                    </a:cubicBezTo>
                    <a:cubicBezTo>
                      <a:pt x="256" y="129"/>
                      <a:pt x="256" y="134"/>
                      <a:pt x="256" y="139"/>
                    </a:cubicBezTo>
                    <a:cubicBezTo>
                      <a:pt x="256" y="147"/>
                      <a:pt x="255" y="153"/>
                      <a:pt x="252" y="162"/>
                    </a:cubicBezTo>
                    <a:cubicBezTo>
                      <a:pt x="251" y="163"/>
                      <a:pt x="251" y="165"/>
                      <a:pt x="250" y="166"/>
                    </a:cubicBezTo>
                    <a:cubicBezTo>
                      <a:pt x="249" y="166"/>
                      <a:pt x="249" y="166"/>
                      <a:pt x="249" y="166"/>
                    </a:cubicBezTo>
                    <a:cubicBezTo>
                      <a:pt x="236" y="170"/>
                      <a:pt x="231" y="174"/>
                      <a:pt x="229" y="180"/>
                    </a:cubicBezTo>
                    <a:cubicBezTo>
                      <a:pt x="229" y="181"/>
                      <a:pt x="229" y="181"/>
                      <a:pt x="229" y="182"/>
                    </a:cubicBezTo>
                    <a:cubicBezTo>
                      <a:pt x="229" y="183"/>
                      <a:pt x="229" y="183"/>
                      <a:pt x="229" y="184"/>
                    </a:cubicBezTo>
                    <a:cubicBezTo>
                      <a:pt x="228" y="184"/>
                      <a:pt x="228" y="184"/>
                      <a:pt x="228" y="184"/>
                    </a:cubicBezTo>
                    <a:cubicBezTo>
                      <a:pt x="222" y="186"/>
                      <a:pt x="216" y="191"/>
                      <a:pt x="210" y="196"/>
                    </a:cubicBezTo>
                    <a:cubicBezTo>
                      <a:pt x="205" y="202"/>
                      <a:pt x="197" y="209"/>
                      <a:pt x="193" y="207"/>
                    </a:cubicBezTo>
                    <a:cubicBezTo>
                      <a:pt x="186" y="205"/>
                      <a:pt x="185" y="184"/>
                      <a:pt x="184" y="173"/>
                    </a:cubicBezTo>
                    <a:cubicBezTo>
                      <a:pt x="183" y="168"/>
                      <a:pt x="183" y="163"/>
                      <a:pt x="182" y="161"/>
                    </a:cubicBezTo>
                    <a:cubicBezTo>
                      <a:pt x="179" y="146"/>
                      <a:pt x="166" y="135"/>
                      <a:pt x="155" y="136"/>
                    </a:cubicBezTo>
                    <a:cubicBezTo>
                      <a:pt x="151" y="136"/>
                      <a:pt x="141" y="139"/>
                      <a:pt x="139" y="158"/>
                    </a:cubicBezTo>
                    <a:cubicBezTo>
                      <a:pt x="138" y="170"/>
                      <a:pt x="143" y="182"/>
                      <a:pt x="148" y="193"/>
                    </a:cubicBezTo>
                    <a:cubicBezTo>
                      <a:pt x="155" y="208"/>
                      <a:pt x="161" y="223"/>
                      <a:pt x="152" y="237"/>
                    </a:cubicBezTo>
                    <a:cubicBezTo>
                      <a:pt x="146" y="245"/>
                      <a:pt x="128" y="256"/>
                      <a:pt x="114" y="256"/>
                    </a:cubicBezTo>
                    <a:cubicBezTo>
                      <a:pt x="101" y="242"/>
                      <a:pt x="96" y="223"/>
                      <a:pt x="96" y="205"/>
                    </a:cubicBezTo>
                    <a:cubicBezTo>
                      <a:pt x="96" y="200"/>
                      <a:pt x="97" y="195"/>
                      <a:pt x="97" y="190"/>
                    </a:cubicBezTo>
                    <a:cubicBezTo>
                      <a:pt x="97" y="189"/>
                      <a:pt x="97" y="189"/>
                      <a:pt x="97" y="189"/>
                    </a:cubicBezTo>
                    <a:cubicBezTo>
                      <a:pt x="99" y="174"/>
                      <a:pt x="100" y="162"/>
                      <a:pt x="100" y="152"/>
                    </a:cubicBezTo>
                    <a:cubicBezTo>
                      <a:pt x="100" y="122"/>
                      <a:pt x="93" y="114"/>
                      <a:pt x="88" y="112"/>
                    </a:cubicBezTo>
                    <a:cubicBezTo>
                      <a:pt x="77" y="107"/>
                      <a:pt x="66" y="120"/>
                      <a:pt x="63" y="124"/>
                    </a:cubicBezTo>
                    <a:cubicBezTo>
                      <a:pt x="60" y="127"/>
                      <a:pt x="58" y="130"/>
                      <a:pt x="57" y="134"/>
                    </a:cubicBezTo>
                    <a:cubicBezTo>
                      <a:pt x="54" y="136"/>
                      <a:pt x="51" y="139"/>
                      <a:pt x="48" y="141"/>
                    </a:cubicBezTo>
                    <a:cubicBezTo>
                      <a:pt x="41" y="148"/>
                      <a:pt x="33" y="155"/>
                      <a:pt x="26" y="163"/>
                    </a:cubicBezTo>
                    <a:cubicBezTo>
                      <a:pt x="26" y="162"/>
                      <a:pt x="25" y="162"/>
                      <a:pt x="25" y="162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2" y="160"/>
                      <a:pt x="21" y="159"/>
                      <a:pt x="20" y="159"/>
                    </a:cubicBezTo>
                    <a:cubicBezTo>
                      <a:pt x="21" y="153"/>
                      <a:pt x="27" y="149"/>
                      <a:pt x="34" y="144"/>
                    </a:cubicBezTo>
                    <a:cubicBezTo>
                      <a:pt x="42" y="138"/>
                      <a:pt x="51" y="131"/>
                      <a:pt x="51" y="121"/>
                    </a:cubicBezTo>
                    <a:cubicBezTo>
                      <a:pt x="51" y="119"/>
                      <a:pt x="51" y="117"/>
                      <a:pt x="50" y="114"/>
                    </a:cubicBezTo>
                    <a:cubicBezTo>
                      <a:pt x="44" y="102"/>
                      <a:pt x="33" y="104"/>
                      <a:pt x="24" y="105"/>
                    </a:cubicBezTo>
                    <a:cubicBezTo>
                      <a:pt x="14" y="107"/>
                      <a:pt x="10" y="107"/>
                      <a:pt x="7" y="102"/>
                    </a:cubicBezTo>
                    <a:cubicBezTo>
                      <a:pt x="5" y="98"/>
                      <a:pt x="6" y="92"/>
                      <a:pt x="8" y="85"/>
                    </a:cubicBezTo>
                    <a:cubicBezTo>
                      <a:pt x="11" y="76"/>
                      <a:pt x="16" y="68"/>
                      <a:pt x="20" y="66"/>
                    </a:cubicBezTo>
                    <a:cubicBezTo>
                      <a:pt x="25" y="64"/>
                      <a:pt x="35" y="71"/>
                      <a:pt x="44" y="77"/>
                    </a:cubicBezTo>
                    <a:cubicBezTo>
                      <a:pt x="55" y="85"/>
                      <a:pt x="67" y="93"/>
                      <a:pt x="78" y="91"/>
                    </a:cubicBezTo>
                    <a:cubicBezTo>
                      <a:pt x="83" y="90"/>
                      <a:pt x="88" y="86"/>
                      <a:pt x="92" y="80"/>
                    </a:cubicBezTo>
                    <a:cubicBezTo>
                      <a:pt x="102" y="61"/>
                      <a:pt x="89" y="47"/>
                      <a:pt x="77" y="35"/>
                    </a:cubicBezTo>
                    <a:cubicBezTo>
                      <a:pt x="72" y="29"/>
                      <a:pt x="67" y="24"/>
                      <a:pt x="64" y="18"/>
                    </a:cubicBezTo>
                    <a:cubicBezTo>
                      <a:pt x="61" y="20"/>
                      <a:pt x="59" y="21"/>
                      <a:pt x="56" y="23"/>
                    </a:cubicBezTo>
                    <a:cubicBezTo>
                      <a:pt x="60" y="29"/>
                      <a:pt x="65" y="35"/>
                      <a:pt x="70" y="41"/>
                    </a:cubicBezTo>
                    <a:cubicBezTo>
                      <a:pt x="83" y="54"/>
                      <a:pt x="90" y="63"/>
                      <a:pt x="83" y="75"/>
                    </a:cubicBezTo>
                    <a:cubicBezTo>
                      <a:pt x="81" y="79"/>
                      <a:pt x="79" y="81"/>
                      <a:pt x="76" y="82"/>
                    </a:cubicBezTo>
                    <a:cubicBezTo>
                      <a:pt x="69" y="83"/>
                      <a:pt x="59" y="77"/>
                      <a:pt x="50" y="70"/>
                    </a:cubicBezTo>
                    <a:cubicBezTo>
                      <a:pt x="40" y="63"/>
                      <a:pt x="31" y="56"/>
                      <a:pt x="22" y="56"/>
                    </a:cubicBezTo>
                    <a:cubicBezTo>
                      <a:pt x="10" y="73"/>
                      <a:pt x="4" y="90"/>
                      <a:pt x="0" y="108"/>
                    </a:cubicBezTo>
                    <a:cubicBezTo>
                      <a:pt x="7" y="117"/>
                      <a:pt x="17" y="116"/>
                      <a:pt x="25" y="114"/>
                    </a:cubicBezTo>
                    <a:cubicBezTo>
                      <a:pt x="35" y="113"/>
                      <a:pt x="39" y="113"/>
                      <a:pt x="41" y="118"/>
                    </a:cubicBezTo>
                    <a:cubicBezTo>
                      <a:pt x="42" y="119"/>
                      <a:pt x="42" y="120"/>
                      <a:pt x="42" y="121"/>
                    </a:cubicBezTo>
                    <a:cubicBezTo>
                      <a:pt x="42" y="126"/>
                      <a:pt x="37" y="130"/>
                      <a:pt x="28" y="136"/>
                    </a:cubicBezTo>
                    <a:cubicBezTo>
                      <a:pt x="20" y="143"/>
                      <a:pt x="10" y="150"/>
                      <a:pt x="10" y="161"/>
                    </a:cubicBezTo>
                    <a:cubicBezTo>
                      <a:pt x="10" y="161"/>
                      <a:pt x="10" y="161"/>
                      <a:pt x="10" y="162"/>
                    </a:cubicBezTo>
                    <a:cubicBezTo>
                      <a:pt x="10" y="164"/>
                      <a:pt x="12" y="166"/>
                      <a:pt x="14" y="166"/>
                    </a:cubicBezTo>
                    <a:cubicBezTo>
                      <a:pt x="14" y="166"/>
                      <a:pt x="15" y="166"/>
                      <a:pt x="15" y="167"/>
                    </a:cubicBezTo>
                    <a:cubicBezTo>
                      <a:pt x="14" y="168"/>
                      <a:pt x="12" y="169"/>
                      <a:pt x="12" y="169"/>
                    </a:cubicBezTo>
                    <a:cubicBezTo>
                      <a:pt x="8" y="171"/>
                      <a:pt x="5" y="174"/>
                      <a:pt x="1" y="177"/>
                    </a:cubicBezTo>
                    <a:cubicBezTo>
                      <a:pt x="1" y="178"/>
                      <a:pt x="2" y="179"/>
                      <a:pt x="2" y="180"/>
                    </a:cubicBezTo>
                    <a:cubicBezTo>
                      <a:pt x="2" y="182"/>
                      <a:pt x="3" y="185"/>
                      <a:pt x="4" y="188"/>
                    </a:cubicBezTo>
                    <a:cubicBezTo>
                      <a:pt x="7" y="184"/>
                      <a:pt x="12" y="180"/>
                      <a:pt x="17" y="177"/>
                    </a:cubicBezTo>
                    <a:cubicBezTo>
                      <a:pt x="15" y="182"/>
                      <a:pt x="14" y="187"/>
                      <a:pt x="14" y="192"/>
                    </a:cubicBezTo>
                    <a:cubicBezTo>
                      <a:pt x="14" y="199"/>
                      <a:pt x="16" y="207"/>
                      <a:pt x="21" y="215"/>
                    </a:cubicBezTo>
                    <a:cubicBezTo>
                      <a:pt x="28" y="226"/>
                      <a:pt x="33" y="233"/>
                      <a:pt x="41" y="236"/>
                    </a:cubicBezTo>
                    <a:cubicBezTo>
                      <a:pt x="38" y="238"/>
                      <a:pt x="36" y="238"/>
                      <a:pt x="33" y="239"/>
                    </a:cubicBezTo>
                    <a:cubicBezTo>
                      <a:pt x="35" y="242"/>
                      <a:pt x="38" y="244"/>
                      <a:pt x="41" y="247"/>
                    </a:cubicBezTo>
                    <a:cubicBezTo>
                      <a:pt x="47" y="244"/>
                      <a:pt x="52" y="241"/>
                      <a:pt x="57" y="237"/>
                    </a:cubicBezTo>
                    <a:cubicBezTo>
                      <a:pt x="60" y="236"/>
                      <a:pt x="63" y="235"/>
                      <a:pt x="67" y="233"/>
                    </a:cubicBezTo>
                    <a:cubicBezTo>
                      <a:pt x="82" y="227"/>
                      <a:pt x="85" y="228"/>
                      <a:pt x="86" y="228"/>
                    </a:cubicBezTo>
                    <a:cubicBezTo>
                      <a:pt x="87" y="229"/>
                      <a:pt x="88" y="233"/>
                      <a:pt x="88" y="235"/>
                    </a:cubicBezTo>
                    <a:cubicBezTo>
                      <a:pt x="89" y="243"/>
                      <a:pt x="90" y="254"/>
                      <a:pt x="101" y="262"/>
                    </a:cubicBezTo>
                    <a:cubicBezTo>
                      <a:pt x="104" y="263"/>
                      <a:pt x="107" y="264"/>
                      <a:pt x="110" y="265"/>
                    </a:cubicBezTo>
                    <a:cubicBezTo>
                      <a:pt x="114" y="268"/>
                      <a:pt x="119" y="272"/>
                      <a:pt x="125" y="275"/>
                    </a:cubicBezTo>
                    <a:cubicBezTo>
                      <a:pt x="136" y="280"/>
                      <a:pt x="152" y="282"/>
                      <a:pt x="163" y="270"/>
                    </a:cubicBezTo>
                    <a:cubicBezTo>
                      <a:pt x="171" y="261"/>
                      <a:pt x="170" y="249"/>
                      <a:pt x="169" y="238"/>
                    </a:cubicBezTo>
                    <a:cubicBezTo>
                      <a:pt x="168" y="229"/>
                      <a:pt x="167" y="221"/>
                      <a:pt x="172" y="217"/>
                    </a:cubicBezTo>
                    <a:cubicBezTo>
                      <a:pt x="172" y="216"/>
                      <a:pt x="174" y="215"/>
                      <a:pt x="175" y="215"/>
                    </a:cubicBezTo>
                    <a:cubicBezTo>
                      <a:pt x="178" y="216"/>
                      <a:pt x="183" y="227"/>
                      <a:pt x="186" y="235"/>
                    </a:cubicBezTo>
                    <a:cubicBezTo>
                      <a:pt x="190" y="244"/>
                      <a:pt x="194" y="253"/>
                      <a:pt x="200" y="261"/>
                    </a:cubicBezTo>
                    <a:cubicBezTo>
                      <a:pt x="203" y="259"/>
                      <a:pt x="205" y="258"/>
                      <a:pt x="208" y="256"/>
                    </a:cubicBezTo>
                    <a:cubicBezTo>
                      <a:pt x="203" y="250"/>
                      <a:pt x="199" y="240"/>
                      <a:pt x="195" y="231"/>
                    </a:cubicBezTo>
                    <a:cubicBezTo>
                      <a:pt x="192" y="225"/>
                      <a:pt x="190" y="219"/>
                      <a:pt x="187" y="215"/>
                    </a:cubicBezTo>
                    <a:cubicBezTo>
                      <a:pt x="188" y="215"/>
                      <a:pt x="189" y="216"/>
                      <a:pt x="190" y="216"/>
                    </a:cubicBezTo>
                    <a:cubicBezTo>
                      <a:pt x="199" y="219"/>
                      <a:pt x="208" y="211"/>
                      <a:pt x="217" y="203"/>
                    </a:cubicBezTo>
                    <a:cubicBezTo>
                      <a:pt x="222" y="199"/>
                      <a:pt x="227" y="194"/>
                      <a:pt x="231" y="193"/>
                    </a:cubicBezTo>
                    <a:cubicBezTo>
                      <a:pt x="231" y="193"/>
                      <a:pt x="232" y="193"/>
                      <a:pt x="233" y="192"/>
                    </a:cubicBezTo>
                    <a:cubicBezTo>
                      <a:pt x="234" y="195"/>
                      <a:pt x="237" y="197"/>
                      <a:pt x="239" y="200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6" y="209"/>
                      <a:pt x="249" y="214"/>
                      <a:pt x="251" y="220"/>
                    </a:cubicBezTo>
                    <a:cubicBezTo>
                      <a:pt x="253" y="217"/>
                      <a:pt x="256" y="214"/>
                      <a:pt x="258" y="211"/>
                    </a:cubicBezTo>
                    <a:cubicBezTo>
                      <a:pt x="255" y="206"/>
                      <a:pt x="253" y="202"/>
                      <a:pt x="250" y="198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5" y="192"/>
                      <a:pt x="243" y="191"/>
                      <a:pt x="242" y="189"/>
                    </a:cubicBezTo>
                    <a:cubicBezTo>
                      <a:pt x="249" y="186"/>
                      <a:pt x="253" y="183"/>
                      <a:pt x="257" y="174"/>
                    </a:cubicBezTo>
                    <a:cubicBezTo>
                      <a:pt x="257" y="173"/>
                      <a:pt x="258" y="173"/>
                      <a:pt x="258" y="173"/>
                    </a:cubicBezTo>
                    <a:cubicBezTo>
                      <a:pt x="264" y="171"/>
                      <a:pt x="269" y="170"/>
                      <a:pt x="274" y="167"/>
                    </a:cubicBezTo>
                    <a:cubicBezTo>
                      <a:pt x="275" y="162"/>
                      <a:pt x="275" y="157"/>
                      <a:pt x="275" y="153"/>
                    </a:cubicBezTo>
                    <a:cubicBezTo>
                      <a:pt x="273" y="157"/>
                      <a:pt x="269" y="160"/>
                      <a:pt x="261" y="162"/>
                    </a:cubicBezTo>
                    <a:cubicBezTo>
                      <a:pt x="264" y="154"/>
                      <a:pt x="266" y="147"/>
                      <a:pt x="266" y="139"/>
                    </a:cubicBezTo>
                    <a:cubicBezTo>
                      <a:pt x="266" y="133"/>
                      <a:pt x="265" y="127"/>
                      <a:pt x="263" y="120"/>
                    </a:cubicBezTo>
                    <a:cubicBezTo>
                      <a:pt x="262" y="114"/>
                      <a:pt x="262" y="114"/>
                      <a:pt x="262" y="114"/>
                    </a:cubicBezTo>
                    <a:cubicBezTo>
                      <a:pt x="261" y="109"/>
                      <a:pt x="260" y="105"/>
                      <a:pt x="259" y="100"/>
                    </a:cubicBezTo>
                    <a:cubicBezTo>
                      <a:pt x="266" y="110"/>
                      <a:pt x="271" y="121"/>
                      <a:pt x="274" y="133"/>
                    </a:cubicBezTo>
                    <a:cubicBezTo>
                      <a:pt x="275" y="133"/>
                      <a:pt x="275" y="134"/>
                      <a:pt x="275" y="134"/>
                    </a:cubicBezTo>
                    <a:cubicBezTo>
                      <a:pt x="273" y="116"/>
                      <a:pt x="267" y="99"/>
                      <a:pt x="259" y="86"/>
                    </a:cubicBezTo>
                    <a:cubicBezTo>
                      <a:pt x="259" y="85"/>
                      <a:pt x="258" y="85"/>
                      <a:pt x="258" y="84"/>
                    </a:cubicBezTo>
                    <a:cubicBezTo>
                      <a:pt x="253" y="78"/>
                      <a:pt x="248" y="72"/>
                      <a:pt x="242" y="66"/>
                    </a:cubicBezTo>
                    <a:cubicBezTo>
                      <a:pt x="240" y="64"/>
                      <a:pt x="237" y="64"/>
                      <a:pt x="236" y="66"/>
                    </a:cubicBezTo>
                    <a:close/>
                    <a:moveTo>
                      <a:pt x="67" y="197"/>
                    </a:moveTo>
                    <a:cubicBezTo>
                      <a:pt x="66" y="208"/>
                      <a:pt x="61" y="220"/>
                      <a:pt x="53" y="228"/>
                    </a:cubicBezTo>
                    <a:cubicBezTo>
                      <a:pt x="43" y="230"/>
                      <a:pt x="38" y="225"/>
                      <a:pt x="29" y="210"/>
                    </a:cubicBezTo>
                    <a:cubicBezTo>
                      <a:pt x="25" y="203"/>
                      <a:pt x="23" y="198"/>
                      <a:pt x="23" y="192"/>
                    </a:cubicBezTo>
                    <a:cubicBezTo>
                      <a:pt x="23" y="175"/>
                      <a:pt x="38" y="162"/>
                      <a:pt x="54" y="148"/>
                    </a:cubicBezTo>
                    <a:cubicBezTo>
                      <a:pt x="55" y="148"/>
                      <a:pt x="55" y="148"/>
                      <a:pt x="56" y="147"/>
                    </a:cubicBezTo>
                    <a:cubicBezTo>
                      <a:pt x="56" y="155"/>
                      <a:pt x="59" y="164"/>
                      <a:pt x="62" y="171"/>
                    </a:cubicBezTo>
                    <a:cubicBezTo>
                      <a:pt x="65" y="180"/>
                      <a:pt x="67" y="188"/>
                      <a:pt x="67" y="195"/>
                    </a:cubicBezTo>
                    <a:cubicBezTo>
                      <a:pt x="67" y="196"/>
                      <a:pt x="67" y="197"/>
                      <a:pt x="67" y="197"/>
                    </a:cubicBezTo>
                    <a:close/>
                    <a:moveTo>
                      <a:pt x="88" y="219"/>
                    </a:moveTo>
                    <a:cubicBezTo>
                      <a:pt x="84" y="218"/>
                      <a:pt x="78" y="219"/>
                      <a:pt x="68" y="223"/>
                    </a:cubicBezTo>
                    <a:cubicBezTo>
                      <a:pt x="73" y="215"/>
                      <a:pt x="76" y="206"/>
                      <a:pt x="77" y="198"/>
                    </a:cubicBezTo>
                    <a:cubicBezTo>
                      <a:pt x="77" y="197"/>
                      <a:pt x="77" y="196"/>
                      <a:pt x="77" y="195"/>
                    </a:cubicBezTo>
                    <a:cubicBezTo>
                      <a:pt x="77" y="187"/>
                      <a:pt x="74" y="177"/>
                      <a:pt x="70" y="168"/>
                    </a:cubicBezTo>
                    <a:cubicBezTo>
                      <a:pt x="67" y="160"/>
                      <a:pt x="65" y="151"/>
                      <a:pt x="65" y="144"/>
                    </a:cubicBezTo>
                    <a:cubicBezTo>
                      <a:pt x="65" y="142"/>
                      <a:pt x="65" y="140"/>
                      <a:pt x="65" y="139"/>
                    </a:cubicBezTo>
                    <a:cubicBezTo>
                      <a:pt x="67" y="137"/>
                      <a:pt x="69" y="135"/>
                      <a:pt x="71" y="134"/>
                    </a:cubicBezTo>
                    <a:cubicBezTo>
                      <a:pt x="71" y="133"/>
                      <a:pt x="72" y="132"/>
                      <a:pt x="72" y="130"/>
                    </a:cubicBezTo>
                    <a:cubicBezTo>
                      <a:pt x="72" y="130"/>
                      <a:pt x="71" y="129"/>
                      <a:pt x="71" y="129"/>
                    </a:cubicBezTo>
                    <a:cubicBezTo>
                      <a:pt x="78" y="122"/>
                      <a:pt x="82" y="120"/>
                      <a:pt x="84" y="121"/>
                    </a:cubicBezTo>
                    <a:cubicBezTo>
                      <a:pt x="85" y="121"/>
                      <a:pt x="90" y="125"/>
                      <a:pt x="90" y="152"/>
                    </a:cubicBezTo>
                    <a:cubicBezTo>
                      <a:pt x="90" y="161"/>
                      <a:pt x="90" y="173"/>
                      <a:pt x="88" y="188"/>
                    </a:cubicBezTo>
                    <a:cubicBezTo>
                      <a:pt x="88" y="189"/>
                      <a:pt x="88" y="189"/>
                      <a:pt x="88" y="189"/>
                    </a:cubicBezTo>
                    <a:cubicBezTo>
                      <a:pt x="87" y="194"/>
                      <a:pt x="87" y="199"/>
                      <a:pt x="87" y="205"/>
                    </a:cubicBezTo>
                    <a:cubicBezTo>
                      <a:pt x="87" y="210"/>
                      <a:pt x="87" y="214"/>
                      <a:pt x="88" y="219"/>
                    </a:cubicBezTo>
                    <a:close/>
                    <a:moveTo>
                      <a:pt x="156" y="263"/>
                    </a:moveTo>
                    <a:cubicBezTo>
                      <a:pt x="149" y="271"/>
                      <a:pt x="137" y="270"/>
                      <a:pt x="129" y="266"/>
                    </a:cubicBezTo>
                    <a:cubicBezTo>
                      <a:pt x="127" y="265"/>
                      <a:pt x="126" y="265"/>
                      <a:pt x="125" y="264"/>
                    </a:cubicBezTo>
                    <a:cubicBezTo>
                      <a:pt x="139" y="260"/>
                      <a:pt x="154" y="251"/>
                      <a:pt x="160" y="242"/>
                    </a:cubicBezTo>
                    <a:cubicBezTo>
                      <a:pt x="160" y="245"/>
                      <a:pt x="160" y="247"/>
                      <a:pt x="160" y="249"/>
                    </a:cubicBezTo>
                    <a:cubicBezTo>
                      <a:pt x="160" y="255"/>
                      <a:pt x="159" y="260"/>
                      <a:pt x="156" y="263"/>
                    </a:cubicBezTo>
                    <a:close/>
                    <a:moveTo>
                      <a:pt x="177" y="206"/>
                    </a:moveTo>
                    <a:cubicBezTo>
                      <a:pt x="173" y="205"/>
                      <a:pt x="169" y="207"/>
                      <a:pt x="166" y="210"/>
                    </a:cubicBezTo>
                    <a:cubicBezTo>
                      <a:pt x="165" y="210"/>
                      <a:pt x="165" y="211"/>
                      <a:pt x="164" y="211"/>
                    </a:cubicBezTo>
                    <a:cubicBezTo>
                      <a:pt x="163" y="204"/>
                      <a:pt x="160" y="196"/>
                      <a:pt x="157" y="190"/>
                    </a:cubicBezTo>
                    <a:cubicBezTo>
                      <a:pt x="153" y="180"/>
                      <a:pt x="148" y="170"/>
                      <a:pt x="148" y="161"/>
                    </a:cubicBezTo>
                    <a:cubicBezTo>
                      <a:pt x="148" y="161"/>
                      <a:pt x="149" y="160"/>
                      <a:pt x="149" y="159"/>
                    </a:cubicBezTo>
                    <a:cubicBezTo>
                      <a:pt x="149" y="155"/>
                      <a:pt x="150" y="146"/>
                      <a:pt x="156" y="145"/>
                    </a:cubicBezTo>
                    <a:cubicBezTo>
                      <a:pt x="162" y="145"/>
                      <a:pt x="170" y="152"/>
                      <a:pt x="173" y="163"/>
                    </a:cubicBezTo>
                    <a:cubicBezTo>
                      <a:pt x="174" y="165"/>
                      <a:pt x="174" y="169"/>
                      <a:pt x="174" y="174"/>
                    </a:cubicBezTo>
                    <a:cubicBezTo>
                      <a:pt x="175" y="186"/>
                      <a:pt x="177" y="200"/>
                      <a:pt x="182" y="209"/>
                    </a:cubicBezTo>
                    <a:cubicBezTo>
                      <a:pt x="180" y="208"/>
                      <a:pt x="179" y="207"/>
                      <a:pt x="177" y="206"/>
                    </a:cubicBezTo>
                    <a:close/>
                  </a:path>
                </a:pathLst>
              </a:custGeom>
              <a:solidFill>
                <a:srgbClr val="DA99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24"/>
              <p:cNvSpPr>
                <a:spLocks/>
              </p:cNvSpPr>
              <p:nvPr/>
            </p:nvSpPr>
            <p:spPr bwMode="auto">
              <a:xfrm>
                <a:off x="369" y="1645"/>
                <a:ext cx="563" cy="843"/>
              </a:xfrm>
              <a:custGeom>
                <a:avLst/>
                <a:gdLst>
                  <a:gd name="T0" fmla="*/ 188 w 225"/>
                  <a:gd name="T1" fmla="*/ 1587 h 316"/>
                  <a:gd name="T2" fmla="*/ 983 w 225"/>
                  <a:gd name="T3" fmla="*/ 77 h 316"/>
                  <a:gd name="T4" fmla="*/ 1409 w 225"/>
                  <a:gd name="T5" fmla="*/ 85 h 316"/>
                  <a:gd name="T6" fmla="*/ 901 w 225"/>
                  <a:gd name="T7" fmla="*/ 35 h 316"/>
                  <a:gd name="T8" fmla="*/ 100 w 225"/>
                  <a:gd name="T9" fmla="*/ 1523 h 316"/>
                  <a:gd name="T10" fmla="*/ 596 w 225"/>
                  <a:gd name="T11" fmla="*/ 2249 h 316"/>
                  <a:gd name="T12" fmla="*/ 188 w 225"/>
                  <a:gd name="T13" fmla="*/ 1587 h 3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316">
                    <a:moveTo>
                      <a:pt x="30" y="223"/>
                    </a:moveTo>
                    <a:cubicBezTo>
                      <a:pt x="15" y="133"/>
                      <a:pt x="45" y="32"/>
                      <a:pt x="157" y="11"/>
                    </a:cubicBezTo>
                    <a:cubicBezTo>
                      <a:pt x="196" y="4"/>
                      <a:pt x="213" y="9"/>
                      <a:pt x="225" y="12"/>
                    </a:cubicBezTo>
                    <a:cubicBezTo>
                      <a:pt x="201" y="3"/>
                      <a:pt x="173" y="0"/>
                      <a:pt x="144" y="5"/>
                    </a:cubicBezTo>
                    <a:cubicBezTo>
                      <a:pt x="32" y="26"/>
                      <a:pt x="0" y="124"/>
                      <a:pt x="16" y="214"/>
                    </a:cubicBezTo>
                    <a:cubicBezTo>
                      <a:pt x="24" y="260"/>
                      <a:pt x="56" y="296"/>
                      <a:pt x="95" y="316"/>
                    </a:cubicBezTo>
                    <a:cubicBezTo>
                      <a:pt x="63" y="295"/>
                      <a:pt x="37" y="263"/>
                      <a:pt x="30" y="223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25"/>
              <p:cNvSpPr>
                <a:spLocks/>
              </p:cNvSpPr>
              <p:nvPr/>
            </p:nvSpPr>
            <p:spPr bwMode="auto">
              <a:xfrm>
                <a:off x="464" y="1696"/>
                <a:ext cx="563" cy="669"/>
              </a:xfrm>
              <a:custGeom>
                <a:avLst/>
                <a:gdLst>
                  <a:gd name="T0" fmla="*/ 125 w 225"/>
                  <a:gd name="T1" fmla="*/ 1391 h 251"/>
                  <a:gd name="T2" fmla="*/ 638 w 225"/>
                  <a:gd name="T3" fmla="*/ 227 h 251"/>
                  <a:gd name="T4" fmla="*/ 1409 w 225"/>
                  <a:gd name="T5" fmla="*/ 397 h 251"/>
                  <a:gd name="T6" fmla="*/ 588 w 225"/>
                  <a:gd name="T7" fmla="*/ 163 h 251"/>
                  <a:gd name="T8" fmla="*/ 70 w 225"/>
                  <a:gd name="T9" fmla="*/ 1335 h 251"/>
                  <a:gd name="T10" fmla="*/ 300 w 225"/>
                  <a:gd name="T11" fmla="*/ 1783 h 251"/>
                  <a:gd name="T12" fmla="*/ 125 w 225"/>
                  <a:gd name="T13" fmla="*/ 1391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251">
                    <a:moveTo>
                      <a:pt x="20" y="196"/>
                    </a:moveTo>
                    <a:cubicBezTo>
                      <a:pt x="9" y="139"/>
                      <a:pt x="18" y="65"/>
                      <a:pt x="102" y="32"/>
                    </a:cubicBezTo>
                    <a:cubicBezTo>
                      <a:pt x="155" y="11"/>
                      <a:pt x="196" y="29"/>
                      <a:pt x="225" y="56"/>
                    </a:cubicBezTo>
                    <a:cubicBezTo>
                      <a:pt x="195" y="25"/>
                      <a:pt x="152" y="0"/>
                      <a:pt x="94" y="23"/>
                    </a:cubicBezTo>
                    <a:cubicBezTo>
                      <a:pt x="9" y="57"/>
                      <a:pt x="0" y="130"/>
                      <a:pt x="11" y="188"/>
                    </a:cubicBezTo>
                    <a:cubicBezTo>
                      <a:pt x="16" y="211"/>
                      <a:pt x="29" y="233"/>
                      <a:pt x="48" y="251"/>
                    </a:cubicBezTo>
                    <a:cubicBezTo>
                      <a:pt x="34" y="235"/>
                      <a:pt x="24" y="216"/>
                      <a:pt x="20" y="196"/>
                    </a:cubicBezTo>
                    <a:close/>
                  </a:path>
                </a:pathLst>
              </a:custGeom>
              <a:solidFill>
                <a:srgbClr val="F3E3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26"/>
              <p:cNvSpPr>
                <a:spLocks/>
              </p:cNvSpPr>
              <p:nvPr/>
            </p:nvSpPr>
            <p:spPr bwMode="auto">
              <a:xfrm>
                <a:off x="739" y="1845"/>
                <a:ext cx="448" cy="611"/>
              </a:xfrm>
              <a:custGeom>
                <a:avLst/>
                <a:gdLst>
                  <a:gd name="T0" fmla="*/ 934 w 179"/>
                  <a:gd name="T1" fmla="*/ 312 h 229"/>
                  <a:gd name="T2" fmla="*/ 726 w 179"/>
                  <a:gd name="T3" fmla="*/ 0 h 229"/>
                  <a:gd name="T4" fmla="*/ 883 w 179"/>
                  <a:gd name="T5" fmla="*/ 312 h 229"/>
                  <a:gd name="T6" fmla="*/ 471 w 179"/>
                  <a:gd name="T7" fmla="*/ 1489 h 229"/>
                  <a:gd name="T8" fmla="*/ 0 w 179"/>
                  <a:gd name="T9" fmla="*/ 1588 h 229"/>
                  <a:gd name="T10" fmla="*/ 546 w 179"/>
                  <a:gd name="T11" fmla="*/ 1502 h 229"/>
                  <a:gd name="T12" fmla="*/ 934 w 179"/>
                  <a:gd name="T13" fmla="*/ 312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229">
                    <a:moveTo>
                      <a:pt x="149" y="44"/>
                    </a:moveTo>
                    <a:cubicBezTo>
                      <a:pt x="141" y="30"/>
                      <a:pt x="130" y="14"/>
                      <a:pt x="116" y="0"/>
                    </a:cubicBezTo>
                    <a:cubicBezTo>
                      <a:pt x="123" y="10"/>
                      <a:pt x="124" y="14"/>
                      <a:pt x="141" y="44"/>
                    </a:cubicBezTo>
                    <a:cubicBezTo>
                      <a:pt x="165" y="86"/>
                      <a:pt x="167" y="165"/>
                      <a:pt x="75" y="209"/>
                    </a:cubicBezTo>
                    <a:cubicBezTo>
                      <a:pt x="48" y="222"/>
                      <a:pt x="23" y="226"/>
                      <a:pt x="0" y="223"/>
                    </a:cubicBezTo>
                    <a:cubicBezTo>
                      <a:pt x="26" y="229"/>
                      <a:pt x="55" y="226"/>
                      <a:pt x="87" y="211"/>
                    </a:cubicBezTo>
                    <a:cubicBezTo>
                      <a:pt x="179" y="167"/>
                      <a:pt x="173" y="86"/>
                      <a:pt x="149" y="44"/>
                    </a:cubicBezTo>
                    <a:close/>
                  </a:path>
                </a:pathLst>
              </a:custGeom>
              <a:solidFill>
                <a:srgbClr val="BC3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27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28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Oval 29"/>
              <p:cNvSpPr>
                <a:spLocks noChangeArrowheads="1"/>
              </p:cNvSpPr>
              <p:nvPr/>
            </p:nvSpPr>
            <p:spPr bwMode="auto">
              <a:xfrm>
                <a:off x="592" y="1739"/>
                <a:ext cx="77" cy="8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444" name="Oval 30"/>
              <p:cNvSpPr>
                <a:spLocks noChangeArrowheads="1"/>
              </p:cNvSpPr>
              <p:nvPr/>
            </p:nvSpPr>
            <p:spPr bwMode="auto">
              <a:xfrm>
                <a:off x="669" y="1733"/>
                <a:ext cx="28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445" name="Oval 31"/>
              <p:cNvSpPr>
                <a:spLocks noChangeArrowheads="1"/>
              </p:cNvSpPr>
              <p:nvPr/>
            </p:nvSpPr>
            <p:spPr bwMode="auto">
              <a:xfrm>
                <a:off x="567" y="1795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63" name="Group 3"/>
            <p:cNvGrpSpPr>
              <a:grpSpLocks noChangeAspect="1"/>
            </p:cNvGrpSpPr>
            <p:nvPr/>
          </p:nvGrpSpPr>
          <p:grpSpPr bwMode="auto">
            <a:xfrm>
              <a:off x="5827433" y="1117499"/>
              <a:ext cx="1213311" cy="1188807"/>
              <a:chOff x="2519" y="1135"/>
              <a:chExt cx="2426" cy="2377"/>
            </a:xfrm>
          </p:grpSpPr>
          <p:sp>
            <p:nvSpPr>
              <p:cNvPr id="464" name="Freeform 4"/>
              <p:cNvSpPr>
                <a:spLocks noChangeAspect="1"/>
              </p:cNvSpPr>
              <p:nvPr/>
            </p:nvSpPr>
            <p:spPr bwMode="auto">
              <a:xfrm>
                <a:off x="2519" y="1135"/>
                <a:ext cx="2426" cy="2377"/>
              </a:xfrm>
              <a:custGeom>
                <a:avLst/>
                <a:gdLst>
                  <a:gd name="T0" fmla="*/ 1389 w 1696"/>
                  <a:gd name="T1" fmla="*/ 358 h 1662"/>
                  <a:gd name="T2" fmla="*/ 1436 w 1696"/>
                  <a:gd name="T3" fmla="*/ 955 h 1662"/>
                  <a:gd name="T4" fmla="*/ 1335 w 1696"/>
                  <a:gd name="T5" fmla="*/ 639 h 1662"/>
                  <a:gd name="T6" fmla="*/ 1257 w 1696"/>
                  <a:gd name="T7" fmla="*/ 483 h 1662"/>
                  <a:gd name="T8" fmla="*/ 1257 w 1696"/>
                  <a:gd name="T9" fmla="*/ 1050 h 1662"/>
                  <a:gd name="T10" fmla="*/ 1087 w 1696"/>
                  <a:gd name="T11" fmla="*/ 874 h 1662"/>
                  <a:gd name="T12" fmla="*/ 973 w 1696"/>
                  <a:gd name="T13" fmla="*/ 1278 h 1662"/>
                  <a:gd name="T14" fmla="*/ 452 w 1696"/>
                  <a:gd name="T15" fmla="*/ 1232 h 1662"/>
                  <a:gd name="T16" fmla="*/ 310 w 1696"/>
                  <a:gd name="T17" fmla="*/ 1185 h 1662"/>
                  <a:gd name="T18" fmla="*/ 692 w 1696"/>
                  <a:gd name="T19" fmla="*/ 1543 h 1662"/>
                  <a:gd name="T20" fmla="*/ 745 w 1696"/>
                  <a:gd name="T21" fmla="*/ 1724 h 1662"/>
                  <a:gd name="T22" fmla="*/ 496 w 1696"/>
                  <a:gd name="T23" fmla="*/ 1734 h 1662"/>
                  <a:gd name="T24" fmla="*/ 720 w 1696"/>
                  <a:gd name="T25" fmla="*/ 1801 h 1662"/>
                  <a:gd name="T26" fmla="*/ 911 w 1696"/>
                  <a:gd name="T27" fmla="*/ 1904 h 1662"/>
                  <a:gd name="T28" fmla="*/ 944 w 1696"/>
                  <a:gd name="T29" fmla="*/ 2145 h 1662"/>
                  <a:gd name="T30" fmla="*/ 1007 w 1696"/>
                  <a:gd name="T31" fmla="*/ 2239 h 1662"/>
                  <a:gd name="T32" fmla="*/ 1016 w 1696"/>
                  <a:gd name="T33" fmla="*/ 2343 h 1662"/>
                  <a:gd name="T34" fmla="*/ 700 w 1696"/>
                  <a:gd name="T35" fmla="*/ 2761 h 1662"/>
                  <a:gd name="T36" fmla="*/ 1054 w 1696"/>
                  <a:gd name="T37" fmla="*/ 2493 h 1662"/>
                  <a:gd name="T38" fmla="*/ 1381 w 1696"/>
                  <a:gd name="T39" fmla="*/ 2300 h 1662"/>
                  <a:gd name="T40" fmla="*/ 1526 w 1696"/>
                  <a:gd name="T41" fmla="*/ 2300 h 1662"/>
                  <a:gd name="T42" fmla="*/ 1633 w 1696"/>
                  <a:gd name="T43" fmla="*/ 2292 h 1662"/>
                  <a:gd name="T44" fmla="*/ 1767 w 1696"/>
                  <a:gd name="T45" fmla="*/ 2247 h 1662"/>
                  <a:gd name="T46" fmla="*/ 2132 w 1696"/>
                  <a:gd name="T47" fmla="*/ 3254 h 1662"/>
                  <a:gd name="T48" fmla="*/ 2125 w 1696"/>
                  <a:gd name="T49" fmla="*/ 2497 h 1662"/>
                  <a:gd name="T50" fmla="*/ 2158 w 1696"/>
                  <a:gd name="T51" fmla="*/ 2109 h 1662"/>
                  <a:gd name="T52" fmla="*/ 2342 w 1696"/>
                  <a:gd name="T53" fmla="*/ 2226 h 1662"/>
                  <a:gd name="T54" fmla="*/ 2211 w 1696"/>
                  <a:gd name="T55" fmla="*/ 1956 h 1662"/>
                  <a:gd name="T56" fmla="*/ 2824 w 1696"/>
                  <a:gd name="T57" fmla="*/ 1794 h 1662"/>
                  <a:gd name="T58" fmla="*/ 3426 w 1696"/>
                  <a:gd name="T59" fmla="*/ 1956 h 1662"/>
                  <a:gd name="T60" fmla="*/ 2955 w 1696"/>
                  <a:gd name="T61" fmla="*/ 1656 h 1662"/>
                  <a:gd name="T62" fmla="*/ 2700 w 1696"/>
                  <a:gd name="T63" fmla="*/ 1617 h 1662"/>
                  <a:gd name="T64" fmla="*/ 2650 w 1696"/>
                  <a:gd name="T65" fmla="*/ 1403 h 1662"/>
                  <a:gd name="T66" fmla="*/ 2305 w 1696"/>
                  <a:gd name="T67" fmla="*/ 1383 h 1662"/>
                  <a:gd name="T68" fmla="*/ 2758 w 1696"/>
                  <a:gd name="T69" fmla="*/ 970 h 1662"/>
                  <a:gd name="T70" fmla="*/ 2476 w 1696"/>
                  <a:gd name="T71" fmla="*/ 1156 h 1662"/>
                  <a:gd name="T72" fmla="*/ 2185 w 1696"/>
                  <a:gd name="T73" fmla="*/ 1228 h 1662"/>
                  <a:gd name="T74" fmla="*/ 2679 w 1696"/>
                  <a:gd name="T75" fmla="*/ 619 h 1662"/>
                  <a:gd name="T76" fmla="*/ 2535 w 1696"/>
                  <a:gd name="T77" fmla="*/ 548 h 1662"/>
                  <a:gd name="T78" fmla="*/ 2024 w 1696"/>
                  <a:gd name="T79" fmla="*/ 1045 h 1662"/>
                  <a:gd name="T80" fmla="*/ 2001 w 1696"/>
                  <a:gd name="T81" fmla="*/ 864 h 1662"/>
                  <a:gd name="T82" fmla="*/ 1615 w 1696"/>
                  <a:gd name="T83" fmla="*/ 756 h 1662"/>
                  <a:gd name="T84" fmla="*/ 1627 w 1696"/>
                  <a:gd name="T85" fmla="*/ 34 h 16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6" h="1662">
                    <a:moveTo>
                      <a:pt x="800" y="17"/>
                    </a:moveTo>
                    <a:cubicBezTo>
                      <a:pt x="784" y="0"/>
                      <a:pt x="667" y="38"/>
                      <a:pt x="683" y="176"/>
                    </a:cubicBezTo>
                    <a:cubicBezTo>
                      <a:pt x="699" y="313"/>
                      <a:pt x="731" y="285"/>
                      <a:pt x="732" y="371"/>
                    </a:cubicBezTo>
                    <a:cubicBezTo>
                      <a:pt x="732" y="458"/>
                      <a:pt x="733" y="468"/>
                      <a:pt x="706" y="470"/>
                    </a:cubicBezTo>
                    <a:cubicBezTo>
                      <a:pt x="679" y="471"/>
                      <a:pt x="669" y="414"/>
                      <a:pt x="672" y="383"/>
                    </a:cubicBezTo>
                    <a:cubicBezTo>
                      <a:pt x="675" y="352"/>
                      <a:pt x="666" y="328"/>
                      <a:pt x="656" y="314"/>
                    </a:cubicBezTo>
                    <a:cubicBezTo>
                      <a:pt x="646" y="301"/>
                      <a:pt x="644" y="281"/>
                      <a:pt x="649" y="264"/>
                    </a:cubicBezTo>
                    <a:cubicBezTo>
                      <a:pt x="655" y="247"/>
                      <a:pt x="646" y="213"/>
                      <a:pt x="618" y="238"/>
                    </a:cubicBezTo>
                    <a:cubicBezTo>
                      <a:pt x="590" y="263"/>
                      <a:pt x="592" y="323"/>
                      <a:pt x="614" y="360"/>
                    </a:cubicBezTo>
                    <a:cubicBezTo>
                      <a:pt x="637" y="397"/>
                      <a:pt x="679" y="476"/>
                      <a:pt x="618" y="516"/>
                    </a:cubicBezTo>
                    <a:cubicBezTo>
                      <a:pt x="593" y="531"/>
                      <a:pt x="581" y="503"/>
                      <a:pt x="570" y="474"/>
                    </a:cubicBezTo>
                    <a:cubicBezTo>
                      <a:pt x="560" y="449"/>
                      <a:pt x="551" y="424"/>
                      <a:pt x="534" y="430"/>
                    </a:cubicBezTo>
                    <a:cubicBezTo>
                      <a:pt x="498" y="441"/>
                      <a:pt x="553" y="555"/>
                      <a:pt x="522" y="578"/>
                    </a:cubicBezTo>
                    <a:cubicBezTo>
                      <a:pt x="492" y="601"/>
                      <a:pt x="493" y="607"/>
                      <a:pt x="478" y="628"/>
                    </a:cubicBezTo>
                    <a:cubicBezTo>
                      <a:pt x="463" y="650"/>
                      <a:pt x="447" y="653"/>
                      <a:pt x="429" y="674"/>
                    </a:cubicBezTo>
                    <a:cubicBezTo>
                      <a:pt x="411" y="694"/>
                      <a:pt x="279" y="728"/>
                      <a:pt x="222" y="606"/>
                    </a:cubicBezTo>
                    <a:cubicBezTo>
                      <a:pt x="165" y="484"/>
                      <a:pt x="158" y="321"/>
                      <a:pt x="79" y="341"/>
                    </a:cubicBezTo>
                    <a:cubicBezTo>
                      <a:pt x="0" y="361"/>
                      <a:pt x="115" y="557"/>
                      <a:pt x="152" y="583"/>
                    </a:cubicBezTo>
                    <a:cubicBezTo>
                      <a:pt x="189" y="609"/>
                      <a:pt x="191" y="614"/>
                      <a:pt x="203" y="651"/>
                    </a:cubicBezTo>
                    <a:cubicBezTo>
                      <a:pt x="215" y="688"/>
                      <a:pt x="278" y="745"/>
                      <a:pt x="340" y="759"/>
                    </a:cubicBezTo>
                    <a:cubicBezTo>
                      <a:pt x="402" y="773"/>
                      <a:pt x="424" y="788"/>
                      <a:pt x="419" y="823"/>
                    </a:cubicBezTo>
                    <a:cubicBezTo>
                      <a:pt x="414" y="858"/>
                      <a:pt x="386" y="860"/>
                      <a:pt x="366" y="848"/>
                    </a:cubicBezTo>
                    <a:cubicBezTo>
                      <a:pt x="346" y="836"/>
                      <a:pt x="302" y="846"/>
                      <a:pt x="282" y="837"/>
                    </a:cubicBezTo>
                    <a:cubicBezTo>
                      <a:pt x="262" y="828"/>
                      <a:pt x="244" y="835"/>
                      <a:pt x="244" y="853"/>
                    </a:cubicBezTo>
                    <a:cubicBezTo>
                      <a:pt x="244" y="871"/>
                      <a:pt x="270" y="875"/>
                      <a:pt x="292" y="877"/>
                    </a:cubicBezTo>
                    <a:cubicBezTo>
                      <a:pt x="314" y="879"/>
                      <a:pt x="340" y="878"/>
                      <a:pt x="354" y="886"/>
                    </a:cubicBezTo>
                    <a:cubicBezTo>
                      <a:pt x="368" y="894"/>
                      <a:pt x="389" y="899"/>
                      <a:pt x="405" y="895"/>
                    </a:cubicBezTo>
                    <a:cubicBezTo>
                      <a:pt x="421" y="891"/>
                      <a:pt x="431" y="880"/>
                      <a:pt x="448" y="936"/>
                    </a:cubicBezTo>
                    <a:cubicBezTo>
                      <a:pt x="465" y="992"/>
                      <a:pt x="467" y="997"/>
                      <a:pt x="476" y="1013"/>
                    </a:cubicBezTo>
                    <a:cubicBezTo>
                      <a:pt x="485" y="1029"/>
                      <a:pt x="486" y="1051"/>
                      <a:pt x="464" y="1055"/>
                    </a:cubicBezTo>
                    <a:cubicBezTo>
                      <a:pt x="442" y="1059"/>
                      <a:pt x="393" y="1087"/>
                      <a:pt x="405" y="1117"/>
                    </a:cubicBezTo>
                    <a:cubicBezTo>
                      <a:pt x="417" y="1147"/>
                      <a:pt x="474" y="1133"/>
                      <a:pt x="495" y="1101"/>
                    </a:cubicBezTo>
                    <a:cubicBezTo>
                      <a:pt x="516" y="1069"/>
                      <a:pt x="540" y="1057"/>
                      <a:pt x="554" y="1076"/>
                    </a:cubicBezTo>
                    <a:cubicBezTo>
                      <a:pt x="568" y="1095"/>
                      <a:pt x="534" y="1125"/>
                      <a:pt x="499" y="1152"/>
                    </a:cubicBezTo>
                    <a:cubicBezTo>
                      <a:pt x="464" y="1179"/>
                      <a:pt x="444" y="1202"/>
                      <a:pt x="416" y="1257"/>
                    </a:cubicBezTo>
                    <a:cubicBezTo>
                      <a:pt x="388" y="1312"/>
                      <a:pt x="373" y="1336"/>
                      <a:pt x="344" y="1358"/>
                    </a:cubicBezTo>
                    <a:cubicBezTo>
                      <a:pt x="315" y="1380"/>
                      <a:pt x="287" y="1450"/>
                      <a:pt x="344" y="1487"/>
                    </a:cubicBezTo>
                    <a:cubicBezTo>
                      <a:pt x="401" y="1524"/>
                      <a:pt x="463" y="1276"/>
                      <a:pt x="518" y="1226"/>
                    </a:cubicBezTo>
                    <a:cubicBezTo>
                      <a:pt x="573" y="1176"/>
                      <a:pt x="577" y="1179"/>
                      <a:pt x="602" y="1134"/>
                    </a:cubicBezTo>
                    <a:cubicBezTo>
                      <a:pt x="627" y="1089"/>
                      <a:pt x="662" y="1110"/>
                      <a:pt x="679" y="1131"/>
                    </a:cubicBezTo>
                    <a:cubicBezTo>
                      <a:pt x="696" y="1152"/>
                      <a:pt x="704" y="1167"/>
                      <a:pt x="722" y="1145"/>
                    </a:cubicBezTo>
                    <a:cubicBezTo>
                      <a:pt x="740" y="1123"/>
                      <a:pt x="741" y="1122"/>
                      <a:pt x="750" y="1131"/>
                    </a:cubicBezTo>
                    <a:cubicBezTo>
                      <a:pt x="759" y="1140"/>
                      <a:pt x="768" y="1144"/>
                      <a:pt x="780" y="1129"/>
                    </a:cubicBezTo>
                    <a:cubicBezTo>
                      <a:pt x="792" y="1114"/>
                      <a:pt x="800" y="1110"/>
                      <a:pt x="803" y="1127"/>
                    </a:cubicBezTo>
                    <a:cubicBezTo>
                      <a:pt x="806" y="1144"/>
                      <a:pt x="803" y="1212"/>
                      <a:pt x="822" y="1211"/>
                    </a:cubicBezTo>
                    <a:cubicBezTo>
                      <a:pt x="841" y="1210"/>
                      <a:pt x="829" y="1111"/>
                      <a:pt x="869" y="1105"/>
                    </a:cubicBezTo>
                    <a:cubicBezTo>
                      <a:pt x="909" y="1099"/>
                      <a:pt x="941" y="1113"/>
                      <a:pt x="966" y="1201"/>
                    </a:cubicBezTo>
                    <a:cubicBezTo>
                      <a:pt x="991" y="1289"/>
                      <a:pt x="990" y="1538"/>
                      <a:pt x="1048" y="1600"/>
                    </a:cubicBezTo>
                    <a:cubicBezTo>
                      <a:pt x="1106" y="1662"/>
                      <a:pt x="1207" y="1657"/>
                      <a:pt x="1136" y="1562"/>
                    </a:cubicBezTo>
                    <a:cubicBezTo>
                      <a:pt x="1065" y="1467"/>
                      <a:pt x="1072" y="1323"/>
                      <a:pt x="1045" y="1228"/>
                    </a:cubicBezTo>
                    <a:cubicBezTo>
                      <a:pt x="1018" y="1133"/>
                      <a:pt x="982" y="1096"/>
                      <a:pt x="1007" y="1072"/>
                    </a:cubicBezTo>
                    <a:cubicBezTo>
                      <a:pt x="1032" y="1048"/>
                      <a:pt x="1028" y="1024"/>
                      <a:pt x="1061" y="1037"/>
                    </a:cubicBezTo>
                    <a:cubicBezTo>
                      <a:pt x="1094" y="1050"/>
                      <a:pt x="1099" y="1051"/>
                      <a:pt x="1115" y="1075"/>
                    </a:cubicBezTo>
                    <a:cubicBezTo>
                      <a:pt x="1131" y="1099"/>
                      <a:pt x="1140" y="1106"/>
                      <a:pt x="1151" y="1095"/>
                    </a:cubicBezTo>
                    <a:cubicBezTo>
                      <a:pt x="1162" y="1084"/>
                      <a:pt x="1144" y="1060"/>
                      <a:pt x="1121" y="1035"/>
                    </a:cubicBezTo>
                    <a:cubicBezTo>
                      <a:pt x="1098" y="1010"/>
                      <a:pt x="1073" y="993"/>
                      <a:pt x="1087" y="962"/>
                    </a:cubicBezTo>
                    <a:cubicBezTo>
                      <a:pt x="1101" y="931"/>
                      <a:pt x="1105" y="890"/>
                      <a:pt x="1136" y="875"/>
                    </a:cubicBezTo>
                    <a:cubicBezTo>
                      <a:pt x="1167" y="860"/>
                      <a:pt x="1285" y="851"/>
                      <a:pt x="1388" y="882"/>
                    </a:cubicBezTo>
                    <a:cubicBezTo>
                      <a:pt x="1491" y="913"/>
                      <a:pt x="1537" y="922"/>
                      <a:pt x="1560" y="949"/>
                    </a:cubicBezTo>
                    <a:cubicBezTo>
                      <a:pt x="1583" y="976"/>
                      <a:pt x="1672" y="1007"/>
                      <a:pt x="1684" y="962"/>
                    </a:cubicBezTo>
                    <a:cubicBezTo>
                      <a:pt x="1696" y="917"/>
                      <a:pt x="1640" y="862"/>
                      <a:pt x="1588" y="856"/>
                    </a:cubicBezTo>
                    <a:cubicBezTo>
                      <a:pt x="1536" y="850"/>
                      <a:pt x="1497" y="811"/>
                      <a:pt x="1453" y="814"/>
                    </a:cubicBezTo>
                    <a:cubicBezTo>
                      <a:pt x="1430" y="816"/>
                      <a:pt x="1409" y="810"/>
                      <a:pt x="1388" y="805"/>
                    </a:cubicBezTo>
                    <a:cubicBezTo>
                      <a:pt x="1369" y="800"/>
                      <a:pt x="1349" y="795"/>
                      <a:pt x="1327" y="795"/>
                    </a:cubicBezTo>
                    <a:cubicBezTo>
                      <a:pt x="1281" y="796"/>
                      <a:pt x="1132" y="788"/>
                      <a:pt x="1132" y="760"/>
                    </a:cubicBezTo>
                    <a:cubicBezTo>
                      <a:pt x="1132" y="732"/>
                      <a:pt x="1310" y="730"/>
                      <a:pt x="1303" y="690"/>
                    </a:cubicBezTo>
                    <a:cubicBezTo>
                      <a:pt x="1299" y="671"/>
                      <a:pt x="1258" y="678"/>
                      <a:pt x="1217" y="686"/>
                    </a:cubicBezTo>
                    <a:cubicBezTo>
                      <a:pt x="1176" y="694"/>
                      <a:pt x="1134" y="702"/>
                      <a:pt x="1133" y="680"/>
                    </a:cubicBezTo>
                    <a:cubicBezTo>
                      <a:pt x="1130" y="638"/>
                      <a:pt x="1290" y="614"/>
                      <a:pt x="1328" y="554"/>
                    </a:cubicBezTo>
                    <a:cubicBezTo>
                      <a:pt x="1366" y="494"/>
                      <a:pt x="1372" y="489"/>
                      <a:pt x="1356" y="477"/>
                    </a:cubicBezTo>
                    <a:cubicBezTo>
                      <a:pt x="1340" y="465"/>
                      <a:pt x="1309" y="489"/>
                      <a:pt x="1292" y="515"/>
                    </a:cubicBezTo>
                    <a:cubicBezTo>
                      <a:pt x="1275" y="541"/>
                      <a:pt x="1242" y="561"/>
                      <a:pt x="1217" y="569"/>
                    </a:cubicBezTo>
                    <a:cubicBezTo>
                      <a:pt x="1192" y="577"/>
                      <a:pt x="1149" y="594"/>
                      <a:pt x="1135" y="604"/>
                    </a:cubicBezTo>
                    <a:cubicBezTo>
                      <a:pt x="1121" y="614"/>
                      <a:pt x="1091" y="637"/>
                      <a:pt x="1074" y="604"/>
                    </a:cubicBezTo>
                    <a:cubicBezTo>
                      <a:pt x="1057" y="571"/>
                      <a:pt x="1108" y="514"/>
                      <a:pt x="1174" y="456"/>
                    </a:cubicBezTo>
                    <a:cubicBezTo>
                      <a:pt x="1240" y="398"/>
                      <a:pt x="1283" y="344"/>
                      <a:pt x="1317" y="304"/>
                    </a:cubicBezTo>
                    <a:cubicBezTo>
                      <a:pt x="1351" y="264"/>
                      <a:pt x="1458" y="166"/>
                      <a:pt x="1409" y="130"/>
                    </a:cubicBezTo>
                    <a:cubicBezTo>
                      <a:pt x="1360" y="94"/>
                      <a:pt x="1276" y="228"/>
                      <a:pt x="1246" y="269"/>
                    </a:cubicBezTo>
                    <a:cubicBezTo>
                      <a:pt x="1216" y="310"/>
                      <a:pt x="1174" y="368"/>
                      <a:pt x="1142" y="388"/>
                    </a:cubicBezTo>
                    <a:cubicBezTo>
                      <a:pt x="1110" y="408"/>
                      <a:pt x="1016" y="533"/>
                      <a:pt x="995" y="514"/>
                    </a:cubicBezTo>
                    <a:cubicBezTo>
                      <a:pt x="974" y="495"/>
                      <a:pt x="1066" y="389"/>
                      <a:pt x="1040" y="369"/>
                    </a:cubicBezTo>
                    <a:cubicBezTo>
                      <a:pt x="1027" y="359"/>
                      <a:pt x="1007" y="392"/>
                      <a:pt x="984" y="425"/>
                    </a:cubicBezTo>
                    <a:cubicBezTo>
                      <a:pt x="962" y="456"/>
                      <a:pt x="936" y="488"/>
                      <a:pt x="910" y="480"/>
                    </a:cubicBezTo>
                    <a:cubicBezTo>
                      <a:pt x="857" y="464"/>
                      <a:pt x="827" y="455"/>
                      <a:pt x="794" y="372"/>
                    </a:cubicBezTo>
                    <a:cubicBezTo>
                      <a:pt x="761" y="289"/>
                      <a:pt x="706" y="210"/>
                      <a:pt x="741" y="156"/>
                    </a:cubicBezTo>
                    <a:cubicBezTo>
                      <a:pt x="776" y="102"/>
                      <a:pt x="836" y="54"/>
                      <a:pt x="800" y="17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5"/>
              <p:cNvSpPr>
                <a:spLocks/>
              </p:cNvSpPr>
              <p:nvPr/>
            </p:nvSpPr>
            <p:spPr bwMode="auto">
              <a:xfrm>
                <a:off x="2591" y="1151"/>
                <a:ext cx="2334" cy="2327"/>
              </a:xfrm>
              <a:custGeom>
                <a:avLst/>
                <a:gdLst>
                  <a:gd name="T0" fmla="*/ 1383 w 1637"/>
                  <a:gd name="T1" fmla="*/ 731 h 1632"/>
                  <a:gd name="T2" fmla="*/ 1270 w 1637"/>
                  <a:gd name="T3" fmla="*/ 730 h 1632"/>
                  <a:gd name="T4" fmla="*/ 1145 w 1637"/>
                  <a:gd name="T5" fmla="*/ 712 h 1632"/>
                  <a:gd name="T6" fmla="*/ 960 w 1637"/>
                  <a:gd name="T7" fmla="*/ 870 h 1632"/>
                  <a:gd name="T8" fmla="*/ 749 w 1637"/>
                  <a:gd name="T9" fmla="*/ 1357 h 1632"/>
                  <a:gd name="T10" fmla="*/ 57 w 1637"/>
                  <a:gd name="T11" fmla="*/ 667 h 1632"/>
                  <a:gd name="T12" fmla="*/ 711 w 1637"/>
                  <a:gd name="T13" fmla="*/ 1570 h 1632"/>
                  <a:gd name="T14" fmla="*/ 438 w 1637"/>
                  <a:gd name="T15" fmla="*/ 1667 h 1632"/>
                  <a:gd name="T16" fmla="*/ 753 w 1637"/>
                  <a:gd name="T17" fmla="*/ 1795 h 1632"/>
                  <a:gd name="T18" fmla="*/ 727 w 1637"/>
                  <a:gd name="T19" fmla="*/ 2190 h 1632"/>
                  <a:gd name="T20" fmla="*/ 1027 w 1637"/>
                  <a:gd name="T21" fmla="*/ 2186 h 1632"/>
                  <a:gd name="T22" fmla="*/ 740 w 1637"/>
                  <a:gd name="T23" fmla="*/ 2887 h 1632"/>
                  <a:gd name="T24" fmla="*/ 1305 w 1637"/>
                  <a:gd name="T25" fmla="*/ 2316 h 1632"/>
                  <a:gd name="T26" fmla="*/ 1436 w 1637"/>
                  <a:gd name="T27" fmla="*/ 2293 h 1632"/>
                  <a:gd name="T28" fmla="*/ 1537 w 1637"/>
                  <a:gd name="T29" fmla="*/ 2397 h 1632"/>
                  <a:gd name="T30" fmla="*/ 1618 w 1637"/>
                  <a:gd name="T31" fmla="*/ 2279 h 1632"/>
                  <a:gd name="T32" fmla="*/ 2196 w 1637"/>
                  <a:gd name="T33" fmla="*/ 3318 h 1632"/>
                  <a:gd name="T34" fmla="*/ 2005 w 1637"/>
                  <a:gd name="T35" fmla="*/ 2090 h 1632"/>
                  <a:gd name="T36" fmla="*/ 2228 w 1637"/>
                  <a:gd name="T37" fmla="*/ 2139 h 1632"/>
                  <a:gd name="T38" fmla="*/ 2954 w 1637"/>
                  <a:gd name="T39" fmla="*/ 1846 h 1632"/>
                  <a:gd name="T40" fmla="*/ 2862 w 1637"/>
                  <a:gd name="T41" fmla="*/ 1628 h 1632"/>
                  <a:gd name="T42" fmla="*/ 2206 w 1637"/>
                  <a:gd name="T43" fmla="*/ 1531 h 1632"/>
                  <a:gd name="T44" fmla="*/ 2545 w 1637"/>
                  <a:gd name="T45" fmla="*/ 1366 h 1632"/>
                  <a:gd name="T46" fmla="*/ 2293 w 1637"/>
                  <a:gd name="T47" fmla="*/ 1283 h 1632"/>
                  <a:gd name="T48" fmla="*/ 2370 w 1637"/>
                  <a:gd name="T49" fmla="*/ 1131 h 1632"/>
                  <a:gd name="T50" fmla="*/ 2578 w 1637"/>
                  <a:gd name="T51" fmla="*/ 600 h 1632"/>
                  <a:gd name="T52" fmla="*/ 2219 w 1637"/>
                  <a:gd name="T53" fmla="*/ 764 h 1632"/>
                  <a:gd name="T54" fmla="*/ 2015 w 1637"/>
                  <a:gd name="T55" fmla="*/ 796 h 1632"/>
                  <a:gd name="T56" fmla="*/ 1748 w 1637"/>
                  <a:gd name="T57" fmla="*/ 950 h 1632"/>
                  <a:gd name="T58" fmla="*/ 1523 w 1637"/>
                  <a:gd name="T59" fmla="*/ 14 h 1632"/>
                  <a:gd name="T60" fmla="*/ 1838 w 1637"/>
                  <a:gd name="T61" fmla="*/ 923 h 1632"/>
                  <a:gd name="T62" fmla="*/ 1921 w 1637"/>
                  <a:gd name="T63" fmla="*/ 965 h 1632"/>
                  <a:gd name="T64" fmla="*/ 2434 w 1637"/>
                  <a:gd name="T65" fmla="*/ 529 h 1632"/>
                  <a:gd name="T66" fmla="*/ 2133 w 1637"/>
                  <a:gd name="T67" fmla="*/ 1051 h 1632"/>
                  <a:gd name="T68" fmla="*/ 2579 w 1637"/>
                  <a:gd name="T69" fmla="*/ 970 h 1632"/>
                  <a:gd name="T70" fmla="*/ 2206 w 1637"/>
                  <a:gd name="T71" fmla="*/ 1333 h 1632"/>
                  <a:gd name="T72" fmla="*/ 2544 w 1637"/>
                  <a:gd name="T73" fmla="*/ 1383 h 1632"/>
                  <a:gd name="T74" fmla="*/ 2296 w 1637"/>
                  <a:gd name="T75" fmla="*/ 1574 h 1632"/>
                  <a:gd name="T76" fmla="*/ 3259 w 1637"/>
                  <a:gd name="T77" fmla="*/ 1789 h 1632"/>
                  <a:gd name="T78" fmla="*/ 2287 w 1637"/>
                  <a:gd name="T79" fmla="*/ 1734 h 1632"/>
                  <a:gd name="T80" fmla="*/ 2219 w 1637"/>
                  <a:gd name="T81" fmla="*/ 2210 h 1632"/>
                  <a:gd name="T82" fmla="*/ 1956 w 1637"/>
                  <a:gd name="T83" fmla="*/ 2301 h 1632"/>
                  <a:gd name="T84" fmla="*/ 1866 w 1637"/>
                  <a:gd name="T85" fmla="*/ 2420 h 1632"/>
                  <a:gd name="T86" fmla="*/ 1570 w 1637"/>
                  <a:gd name="T87" fmla="*/ 2435 h 1632"/>
                  <a:gd name="T88" fmla="*/ 1480 w 1637"/>
                  <a:gd name="T89" fmla="*/ 2271 h 1632"/>
                  <a:gd name="T90" fmla="*/ 1333 w 1637"/>
                  <a:gd name="T91" fmla="*/ 2324 h 1632"/>
                  <a:gd name="T92" fmla="*/ 868 w 1637"/>
                  <a:gd name="T93" fmla="*/ 2592 h 1632"/>
                  <a:gd name="T94" fmla="*/ 915 w 1637"/>
                  <a:gd name="T95" fmla="*/ 2324 h 1632"/>
                  <a:gd name="T96" fmla="*/ 746 w 1637"/>
                  <a:gd name="T97" fmla="*/ 2271 h 1632"/>
                  <a:gd name="T98" fmla="*/ 813 w 1637"/>
                  <a:gd name="T99" fmla="*/ 1881 h 1632"/>
                  <a:gd name="T100" fmla="*/ 406 w 1637"/>
                  <a:gd name="T101" fmla="*/ 1732 h 1632"/>
                  <a:gd name="T102" fmla="*/ 754 w 1637"/>
                  <a:gd name="T103" fmla="*/ 1653 h 1632"/>
                  <a:gd name="T104" fmla="*/ 57 w 1637"/>
                  <a:gd name="T105" fmla="*/ 931 h 1632"/>
                  <a:gd name="T106" fmla="*/ 473 w 1637"/>
                  <a:gd name="T107" fmla="*/ 1355 h 1632"/>
                  <a:gd name="T108" fmla="*/ 984 w 1637"/>
                  <a:gd name="T109" fmla="*/ 1094 h 1632"/>
                  <a:gd name="T110" fmla="*/ 1126 w 1637"/>
                  <a:gd name="T111" fmla="*/ 1039 h 1632"/>
                  <a:gd name="T112" fmla="*/ 1216 w 1637"/>
                  <a:gd name="T113" fmla="*/ 515 h 1632"/>
                  <a:gd name="T114" fmla="*/ 1362 w 1637"/>
                  <a:gd name="T115" fmla="*/ 931 h 1632"/>
                  <a:gd name="T116" fmla="*/ 1439 w 1637"/>
                  <a:gd name="T117" fmla="*/ 24 h 16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37" h="1632">
                    <a:moveTo>
                      <a:pt x="750" y="6"/>
                    </a:moveTo>
                    <a:cubicBezTo>
                      <a:pt x="752" y="5"/>
                      <a:pt x="752" y="5"/>
                      <a:pt x="752" y="5"/>
                    </a:cubicBezTo>
                    <a:cubicBezTo>
                      <a:pt x="749" y="1"/>
                      <a:pt x="744" y="0"/>
                      <a:pt x="737" y="0"/>
                    </a:cubicBezTo>
                    <a:cubicBezTo>
                      <a:pt x="729" y="0"/>
                      <a:pt x="718" y="3"/>
                      <a:pt x="706" y="8"/>
                    </a:cubicBezTo>
                    <a:cubicBezTo>
                      <a:pt x="689" y="16"/>
                      <a:pt x="670" y="30"/>
                      <a:pt x="655" y="51"/>
                    </a:cubicBezTo>
                    <a:cubicBezTo>
                      <a:pt x="640" y="73"/>
                      <a:pt x="630" y="102"/>
                      <a:pt x="630" y="140"/>
                    </a:cubicBezTo>
                    <a:cubicBezTo>
                      <a:pt x="630" y="148"/>
                      <a:pt x="630" y="156"/>
                      <a:pt x="631" y="165"/>
                    </a:cubicBezTo>
                    <a:cubicBezTo>
                      <a:pt x="639" y="234"/>
                      <a:pt x="651" y="262"/>
                      <a:pt x="661" y="283"/>
                    </a:cubicBezTo>
                    <a:cubicBezTo>
                      <a:pt x="666" y="293"/>
                      <a:pt x="671" y="302"/>
                      <a:pt x="674" y="313"/>
                    </a:cubicBezTo>
                    <a:cubicBezTo>
                      <a:pt x="677" y="325"/>
                      <a:pt x="679" y="339"/>
                      <a:pt x="680" y="360"/>
                    </a:cubicBezTo>
                    <a:cubicBezTo>
                      <a:pt x="680" y="372"/>
                      <a:pt x="680" y="383"/>
                      <a:pt x="680" y="392"/>
                    </a:cubicBezTo>
                    <a:cubicBezTo>
                      <a:pt x="680" y="421"/>
                      <a:pt x="679" y="437"/>
                      <a:pt x="676" y="446"/>
                    </a:cubicBezTo>
                    <a:cubicBezTo>
                      <a:pt x="674" y="450"/>
                      <a:pt x="672" y="452"/>
                      <a:pt x="669" y="454"/>
                    </a:cubicBezTo>
                    <a:cubicBezTo>
                      <a:pt x="665" y="456"/>
                      <a:pt x="661" y="456"/>
                      <a:pt x="656" y="457"/>
                    </a:cubicBezTo>
                    <a:cubicBezTo>
                      <a:pt x="655" y="457"/>
                      <a:pt x="655" y="457"/>
                      <a:pt x="655" y="457"/>
                    </a:cubicBezTo>
                    <a:cubicBezTo>
                      <a:pt x="649" y="457"/>
                      <a:pt x="645" y="454"/>
                      <a:pt x="641" y="450"/>
                    </a:cubicBezTo>
                    <a:cubicBezTo>
                      <a:pt x="635" y="444"/>
                      <a:pt x="631" y="433"/>
                      <a:pt x="628" y="421"/>
                    </a:cubicBezTo>
                    <a:cubicBezTo>
                      <a:pt x="625" y="409"/>
                      <a:pt x="623" y="396"/>
                      <a:pt x="623" y="384"/>
                    </a:cubicBezTo>
                    <a:cubicBezTo>
                      <a:pt x="623" y="380"/>
                      <a:pt x="624" y="376"/>
                      <a:pt x="624" y="372"/>
                    </a:cubicBezTo>
                    <a:cubicBezTo>
                      <a:pt x="625" y="368"/>
                      <a:pt x="625" y="363"/>
                      <a:pt x="625" y="359"/>
                    </a:cubicBezTo>
                    <a:cubicBezTo>
                      <a:pt x="625" y="334"/>
                      <a:pt x="616" y="314"/>
                      <a:pt x="608" y="302"/>
                    </a:cubicBezTo>
                    <a:cubicBezTo>
                      <a:pt x="602" y="294"/>
                      <a:pt x="599" y="283"/>
                      <a:pt x="599" y="272"/>
                    </a:cubicBezTo>
                    <a:cubicBezTo>
                      <a:pt x="599" y="266"/>
                      <a:pt x="599" y="260"/>
                      <a:pt x="601" y="254"/>
                    </a:cubicBezTo>
                    <a:cubicBezTo>
                      <a:pt x="602" y="251"/>
                      <a:pt x="603" y="247"/>
                      <a:pt x="603" y="242"/>
                    </a:cubicBezTo>
                    <a:cubicBezTo>
                      <a:pt x="603" y="236"/>
                      <a:pt x="602" y="230"/>
                      <a:pt x="599" y="225"/>
                    </a:cubicBezTo>
                    <a:cubicBezTo>
                      <a:pt x="598" y="222"/>
                      <a:pt x="596" y="220"/>
                      <a:pt x="594" y="218"/>
                    </a:cubicBezTo>
                    <a:cubicBezTo>
                      <a:pt x="591" y="217"/>
                      <a:pt x="589" y="216"/>
                      <a:pt x="586" y="216"/>
                    </a:cubicBezTo>
                    <a:cubicBezTo>
                      <a:pt x="580" y="216"/>
                      <a:pt x="574" y="219"/>
                      <a:pt x="567" y="225"/>
                    </a:cubicBezTo>
                    <a:cubicBezTo>
                      <a:pt x="552" y="239"/>
                      <a:pt x="545" y="261"/>
                      <a:pt x="545" y="285"/>
                    </a:cubicBezTo>
                    <a:cubicBezTo>
                      <a:pt x="545" y="307"/>
                      <a:pt x="551" y="331"/>
                      <a:pt x="563" y="350"/>
                    </a:cubicBezTo>
                    <a:cubicBezTo>
                      <a:pt x="576" y="372"/>
                      <a:pt x="598" y="411"/>
                      <a:pt x="598" y="446"/>
                    </a:cubicBezTo>
                    <a:cubicBezTo>
                      <a:pt x="597" y="468"/>
                      <a:pt x="590" y="488"/>
                      <a:pt x="566" y="503"/>
                    </a:cubicBezTo>
                    <a:cubicBezTo>
                      <a:pt x="562" y="506"/>
                      <a:pt x="558" y="507"/>
                      <a:pt x="554" y="507"/>
                    </a:cubicBezTo>
                    <a:cubicBezTo>
                      <a:pt x="551" y="507"/>
                      <a:pt x="547" y="506"/>
                      <a:pt x="544" y="504"/>
                    </a:cubicBezTo>
                    <a:cubicBezTo>
                      <a:pt x="539" y="500"/>
                      <a:pt x="535" y="492"/>
                      <a:pt x="530" y="483"/>
                    </a:cubicBezTo>
                    <a:cubicBezTo>
                      <a:pt x="524" y="470"/>
                      <a:pt x="519" y="453"/>
                      <a:pt x="513" y="440"/>
                    </a:cubicBezTo>
                    <a:cubicBezTo>
                      <a:pt x="510" y="433"/>
                      <a:pt x="506" y="428"/>
                      <a:pt x="503" y="423"/>
                    </a:cubicBezTo>
                    <a:cubicBezTo>
                      <a:pt x="499" y="419"/>
                      <a:pt x="494" y="416"/>
                      <a:pt x="489" y="416"/>
                    </a:cubicBezTo>
                    <a:cubicBezTo>
                      <a:pt x="487" y="416"/>
                      <a:pt x="485" y="416"/>
                      <a:pt x="484" y="417"/>
                    </a:cubicBezTo>
                    <a:cubicBezTo>
                      <a:pt x="478" y="418"/>
                      <a:pt x="474" y="422"/>
                      <a:pt x="472" y="428"/>
                    </a:cubicBezTo>
                    <a:cubicBezTo>
                      <a:pt x="470" y="433"/>
                      <a:pt x="469" y="439"/>
                      <a:pt x="469" y="446"/>
                    </a:cubicBezTo>
                    <a:cubicBezTo>
                      <a:pt x="469" y="460"/>
                      <a:pt x="472" y="476"/>
                      <a:pt x="475" y="492"/>
                    </a:cubicBezTo>
                    <a:cubicBezTo>
                      <a:pt x="477" y="508"/>
                      <a:pt x="480" y="525"/>
                      <a:pt x="480" y="538"/>
                    </a:cubicBezTo>
                    <a:cubicBezTo>
                      <a:pt x="480" y="545"/>
                      <a:pt x="479" y="550"/>
                      <a:pt x="478" y="555"/>
                    </a:cubicBezTo>
                    <a:cubicBezTo>
                      <a:pt x="476" y="560"/>
                      <a:pt x="474" y="563"/>
                      <a:pt x="471" y="566"/>
                    </a:cubicBezTo>
                    <a:cubicBezTo>
                      <a:pt x="456" y="577"/>
                      <a:pt x="448" y="585"/>
                      <a:pt x="443" y="592"/>
                    </a:cubicBezTo>
                    <a:cubicBezTo>
                      <a:pt x="437" y="599"/>
                      <a:pt x="434" y="606"/>
                      <a:pt x="427" y="616"/>
                    </a:cubicBezTo>
                    <a:cubicBezTo>
                      <a:pt x="419" y="627"/>
                      <a:pt x="412" y="633"/>
                      <a:pt x="404" y="639"/>
                    </a:cubicBezTo>
                    <a:cubicBezTo>
                      <a:pt x="396" y="645"/>
                      <a:pt x="387" y="651"/>
                      <a:pt x="378" y="661"/>
                    </a:cubicBezTo>
                    <a:cubicBezTo>
                      <a:pt x="376" y="663"/>
                      <a:pt x="373" y="666"/>
                      <a:pt x="368" y="668"/>
                    </a:cubicBezTo>
                    <a:cubicBezTo>
                      <a:pt x="356" y="674"/>
                      <a:pt x="333" y="681"/>
                      <a:pt x="306" y="681"/>
                    </a:cubicBezTo>
                    <a:cubicBezTo>
                      <a:pt x="284" y="681"/>
                      <a:pt x="258" y="676"/>
                      <a:pt x="235" y="663"/>
                    </a:cubicBezTo>
                    <a:cubicBezTo>
                      <a:pt x="211" y="650"/>
                      <a:pt x="190" y="628"/>
                      <a:pt x="174" y="594"/>
                    </a:cubicBezTo>
                    <a:cubicBezTo>
                      <a:pt x="147" y="537"/>
                      <a:pt x="131" y="470"/>
                      <a:pt x="114" y="418"/>
                    </a:cubicBezTo>
                    <a:cubicBezTo>
                      <a:pt x="105" y="392"/>
                      <a:pt x="96" y="369"/>
                      <a:pt x="84" y="353"/>
                    </a:cubicBezTo>
                    <a:cubicBezTo>
                      <a:pt x="79" y="345"/>
                      <a:pt x="72" y="338"/>
                      <a:pt x="65" y="334"/>
                    </a:cubicBezTo>
                    <a:cubicBezTo>
                      <a:pt x="58" y="329"/>
                      <a:pt x="50" y="327"/>
                      <a:pt x="42" y="327"/>
                    </a:cubicBezTo>
                    <a:cubicBezTo>
                      <a:pt x="37" y="327"/>
                      <a:pt x="33" y="327"/>
                      <a:pt x="28" y="328"/>
                    </a:cubicBezTo>
                    <a:cubicBezTo>
                      <a:pt x="26" y="329"/>
                      <a:pt x="26" y="329"/>
                      <a:pt x="26" y="329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18" y="331"/>
                      <a:pt x="11" y="336"/>
                      <a:pt x="6" y="344"/>
                    </a:cubicBezTo>
                    <a:cubicBezTo>
                      <a:pt x="2" y="352"/>
                      <a:pt x="0" y="361"/>
                      <a:pt x="0" y="372"/>
                    </a:cubicBezTo>
                    <a:cubicBezTo>
                      <a:pt x="0" y="405"/>
                      <a:pt x="18" y="450"/>
                      <a:pt x="40" y="490"/>
                    </a:cubicBezTo>
                    <a:cubicBezTo>
                      <a:pt x="50" y="510"/>
                      <a:pt x="62" y="528"/>
                      <a:pt x="73" y="543"/>
                    </a:cubicBezTo>
                    <a:cubicBezTo>
                      <a:pt x="84" y="558"/>
                      <a:pt x="93" y="569"/>
                      <a:pt x="101" y="574"/>
                    </a:cubicBezTo>
                    <a:cubicBezTo>
                      <a:pt x="119" y="587"/>
                      <a:pt x="129" y="595"/>
                      <a:pt x="135" y="603"/>
                    </a:cubicBezTo>
                    <a:cubicBezTo>
                      <a:pt x="141" y="612"/>
                      <a:pt x="145" y="622"/>
                      <a:pt x="151" y="641"/>
                    </a:cubicBezTo>
                    <a:cubicBezTo>
                      <a:pt x="157" y="660"/>
                      <a:pt x="176" y="684"/>
                      <a:pt x="201" y="705"/>
                    </a:cubicBezTo>
                    <a:cubicBezTo>
                      <a:pt x="226" y="725"/>
                      <a:pt x="258" y="743"/>
                      <a:pt x="289" y="750"/>
                    </a:cubicBezTo>
                    <a:cubicBezTo>
                      <a:pt x="317" y="757"/>
                      <a:pt x="337" y="763"/>
                      <a:pt x="350" y="772"/>
                    </a:cubicBezTo>
                    <a:cubicBezTo>
                      <a:pt x="356" y="776"/>
                      <a:pt x="360" y="780"/>
                      <a:pt x="363" y="785"/>
                    </a:cubicBezTo>
                    <a:cubicBezTo>
                      <a:pt x="366" y="791"/>
                      <a:pt x="367" y="796"/>
                      <a:pt x="367" y="803"/>
                    </a:cubicBezTo>
                    <a:cubicBezTo>
                      <a:pt x="367" y="806"/>
                      <a:pt x="367" y="809"/>
                      <a:pt x="367" y="812"/>
                    </a:cubicBezTo>
                    <a:cubicBezTo>
                      <a:pt x="365" y="823"/>
                      <a:pt x="361" y="831"/>
                      <a:pt x="356" y="835"/>
                    </a:cubicBezTo>
                    <a:cubicBezTo>
                      <a:pt x="351" y="840"/>
                      <a:pt x="345" y="842"/>
                      <a:pt x="338" y="842"/>
                    </a:cubicBezTo>
                    <a:cubicBezTo>
                      <a:pt x="331" y="842"/>
                      <a:pt x="323" y="840"/>
                      <a:pt x="317" y="836"/>
                    </a:cubicBezTo>
                    <a:cubicBezTo>
                      <a:pt x="306" y="829"/>
                      <a:pt x="290" y="829"/>
                      <a:pt x="274" y="829"/>
                    </a:cubicBezTo>
                    <a:cubicBezTo>
                      <a:pt x="266" y="829"/>
                      <a:pt x="258" y="829"/>
                      <a:pt x="251" y="828"/>
                    </a:cubicBezTo>
                    <a:cubicBezTo>
                      <a:pt x="244" y="828"/>
                      <a:pt x="237" y="827"/>
                      <a:pt x="233" y="825"/>
                    </a:cubicBezTo>
                    <a:cubicBezTo>
                      <a:pt x="227" y="822"/>
                      <a:pt x="221" y="820"/>
                      <a:pt x="215" y="820"/>
                    </a:cubicBezTo>
                    <a:cubicBezTo>
                      <a:pt x="209" y="820"/>
                      <a:pt x="203" y="822"/>
                      <a:pt x="198" y="826"/>
                    </a:cubicBezTo>
                    <a:cubicBezTo>
                      <a:pt x="194" y="830"/>
                      <a:pt x="192" y="836"/>
                      <a:pt x="192" y="842"/>
                    </a:cubicBezTo>
                    <a:cubicBezTo>
                      <a:pt x="192" y="847"/>
                      <a:pt x="194" y="852"/>
                      <a:pt x="197" y="855"/>
                    </a:cubicBezTo>
                    <a:cubicBezTo>
                      <a:pt x="201" y="860"/>
                      <a:pt x="208" y="863"/>
                      <a:pt x="216" y="865"/>
                    </a:cubicBezTo>
                    <a:cubicBezTo>
                      <a:pt x="224" y="867"/>
                      <a:pt x="233" y="868"/>
                      <a:pt x="242" y="868"/>
                    </a:cubicBezTo>
                    <a:cubicBezTo>
                      <a:pt x="253" y="869"/>
                      <a:pt x="265" y="870"/>
                      <a:pt x="276" y="871"/>
                    </a:cubicBezTo>
                    <a:cubicBezTo>
                      <a:pt x="287" y="872"/>
                      <a:pt x="296" y="873"/>
                      <a:pt x="303" y="877"/>
                    </a:cubicBezTo>
                    <a:cubicBezTo>
                      <a:pt x="314" y="883"/>
                      <a:pt x="329" y="888"/>
                      <a:pt x="342" y="888"/>
                    </a:cubicBezTo>
                    <a:cubicBezTo>
                      <a:pt x="347" y="888"/>
                      <a:pt x="351" y="887"/>
                      <a:pt x="355" y="886"/>
                    </a:cubicBezTo>
                    <a:cubicBezTo>
                      <a:pt x="361" y="885"/>
                      <a:pt x="366" y="883"/>
                      <a:pt x="370" y="883"/>
                    </a:cubicBezTo>
                    <a:cubicBezTo>
                      <a:pt x="372" y="883"/>
                      <a:pt x="373" y="883"/>
                      <a:pt x="375" y="884"/>
                    </a:cubicBezTo>
                    <a:cubicBezTo>
                      <a:pt x="378" y="886"/>
                      <a:pt x="381" y="889"/>
                      <a:pt x="385" y="896"/>
                    </a:cubicBezTo>
                    <a:cubicBezTo>
                      <a:pt x="388" y="903"/>
                      <a:pt x="392" y="912"/>
                      <a:pt x="396" y="926"/>
                    </a:cubicBezTo>
                    <a:cubicBezTo>
                      <a:pt x="404" y="954"/>
                      <a:pt x="409" y="969"/>
                      <a:pt x="413" y="980"/>
                    </a:cubicBezTo>
                    <a:cubicBezTo>
                      <a:pt x="417" y="990"/>
                      <a:pt x="420" y="995"/>
                      <a:pt x="424" y="1003"/>
                    </a:cubicBezTo>
                    <a:cubicBezTo>
                      <a:pt x="428" y="1010"/>
                      <a:pt x="430" y="1017"/>
                      <a:pt x="430" y="1023"/>
                    </a:cubicBezTo>
                    <a:cubicBezTo>
                      <a:pt x="430" y="1028"/>
                      <a:pt x="429" y="1032"/>
                      <a:pt x="426" y="1035"/>
                    </a:cubicBezTo>
                    <a:cubicBezTo>
                      <a:pt x="424" y="1039"/>
                      <a:pt x="420" y="1041"/>
                      <a:pt x="413" y="1042"/>
                    </a:cubicBezTo>
                    <a:cubicBezTo>
                      <a:pt x="403" y="1044"/>
                      <a:pt x="388" y="1051"/>
                      <a:pt x="375" y="1060"/>
                    </a:cubicBezTo>
                    <a:cubicBezTo>
                      <a:pt x="368" y="1065"/>
                      <a:pt x="362" y="1071"/>
                      <a:pt x="358" y="1077"/>
                    </a:cubicBezTo>
                    <a:cubicBezTo>
                      <a:pt x="354" y="1083"/>
                      <a:pt x="351" y="1090"/>
                      <a:pt x="351" y="1097"/>
                    </a:cubicBezTo>
                    <a:cubicBezTo>
                      <a:pt x="351" y="1100"/>
                      <a:pt x="352" y="1104"/>
                      <a:pt x="353" y="1107"/>
                    </a:cubicBezTo>
                    <a:cubicBezTo>
                      <a:pt x="355" y="1113"/>
                      <a:pt x="360" y="1118"/>
                      <a:pt x="365" y="1121"/>
                    </a:cubicBezTo>
                    <a:cubicBezTo>
                      <a:pt x="371" y="1124"/>
                      <a:pt x="377" y="1125"/>
                      <a:pt x="384" y="1125"/>
                    </a:cubicBezTo>
                    <a:cubicBezTo>
                      <a:pt x="395" y="1125"/>
                      <a:pt x="407" y="1122"/>
                      <a:pt x="418" y="1116"/>
                    </a:cubicBezTo>
                    <a:cubicBezTo>
                      <a:pt x="430" y="1110"/>
                      <a:pt x="440" y="1102"/>
                      <a:pt x="446" y="1091"/>
                    </a:cubicBezTo>
                    <a:cubicBezTo>
                      <a:pt x="453" y="1081"/>
                      <a:pt x="461" y="1072"/>
                      <a:pt x="468" y="1067"/>
                    </a:cubicBezTo>
                    <a:cubicBezTo>
                      <a:pt x="475" y="1061"/>
                      <a:pt x="482" y="1058"/>
                      <a:pt x="487" y="1058"/>
                    </a:cubicBezTo>
                    <a:cubicBezTo>
                      <a:pt x="493" y="1058"/>
                      <a:pt x="498" y="1061"/>
                      <a:pt x="502" y="1067"/>
                    </a:cubicBezTo>
                    <a:cubicBezTo>
                      <a:pt x="504" y="1069"/>
                      <a:pt x="505" y="1072"/>
                      <a:pt x="505" y="1075"/>
                    </a:cubicBezTo>
                    <a:cubicBezTo>
                      <a:pt x="505" y="1079"/>
                      <a:pt x="503" y="1084"/>
                      <a:pt x="500" y="1089"/>
                    </a:cubicBezTo>
                    <a:cubicBezTo>
                      <a:pt x="491" y="1104"/>
                      <a:pt x="470" y="1123"/>
                      <a:pt x="448" y="1140"/>
                    </a:cubicBezTo>
                    <a:cubicBezTo>
                      <a:pt x="412" y="1167"/>
                      <a:pt x="392" y="1190"/>
                      <a:pt x="364" y="1245"/>
                    </a:cubicBezTo>
                    <a:cubicBezTo>
                      <a:pt x="350" y="1273"/>
                      <a:pt x="339" y="1293"/>
                      <a:pt x="329" y="1308"/>
                    </a:cubicBezTo>
                    <a:cubicBezTo>
                      <a:pt x="318" y="1324"/>
                      <a:pt x="307" y="1335"/>
                      <a:pt x="293" y="1346"/>
                    </a:cubicBezTo>
                    <a:cubicBezTo>
                      <a:pt x="275" y="1359"/>
                      <a:pt x="259" y="1388"/>
                      <a:pt x="259" y="1418"/>
                    </a:cubicBezTo>
                    <a:cubicBezTo>
                      <a:pt x="259" y="1440"/>
                      <a:pt x="268" y="1462"/>
                      <a:pt x="293" y="1478"/>
                    </a:cubicBezTo>
                    <a:cubicBezTo>
                      <a:pt x="297" y="1481"/>
                      <a:pt x="301" y="1482"/>
                      <a:pt x="306" y="1482"/>
                    </a:cubicBezTo>
                    <a:cubicBezTo>
                      <a:pt x="313" y="1482"/>
                      <a:pt x="320" y="1478"/>
                      <a:pt x="327" y="1472"/>
                    </a:cubicBezTo>
                    <a:cubicBezTo>
                      <a:pt x="340" y="1461"/>
                      <a:pt x="352" y="1442"/>
                      <a:pt x="364" y="1420"/>
                    </a:cubicBezTo>
                    <a:cubicBezTo>
                      <a:pt x="382" y="1385"/>
                      <a:pt x="400" y="1342"/>
                      <a:pt x="418" y="1304"/>
                    </a:cubicBezTo>
                    <a:cubicBezTo>
                      <a:pt x="426" y="1284"/>
                      <a:pt x="435" y="1266"/>
                      <a:pt x="444" y="1251"/>
                    </a:cubicBezTo>
                    <a:cubicBezTo>
                      <a:pt x="453" y="1236"/>
                      <a:pt x="461" y="1224"/>
                      <a:pt x="469" y="1217"/>
                    </a:cubicBezTo>
                    <a:cubicBezTo>
                      <a:pt x="497" y="1192"/>
                      <a:pt x="511" y="1180"/>
                      <a:pt x="522" y="1169"/>
                    </a:cubicBezTo>
                    <a:cubicBezTo>
                      <a:pt x="534" y="1158"/>
                      <a:pt x="541" y="1147"/>
                      <a:pt x="554" y="1124"/>
                    </a:cubicBezTo>
                    <a:cubicBezTo>
                      <a:pt x="559" y="1115"/>
                      <a:pt x="565" y="1108"/>
                      <a:pt x="570" y="1104"/>
                    </a:cubicBezTo>
                    <a:cubicBezTo>
                      <a:pt x="576" y="1100"/>
                      <a:pt x="582" y="1099"/>
                      <a:pt x="588" y="1099"/>
                    </a:cubicBezTo>
                    <a:cubicBezTo>
                      <a:pt x="595" y="1099"/>
                      <a:pt x="603" y="1101"/>
                      <a:pt x="610" y="1106"/>
                    </a:cubicBezTo>
                    <a:cubicBezTo>
                      <a:pt x="616" y="1110"/>
                      <a:pt x="623" y="1116"/>
                      <a:pt x="627" y="1122"/>
                    </a:cubicBezTo>
                    <a:cubicBezTo>
                      <a:pt x="633" y="1128"/>
                      <a:pt x="637" y="1135"/>
                      <a:pt x="642" y="1139"/>
                    </a:cubicBezTo>
                    <a:cubicBezTo>
                      <a:pt x="644" y="1142"/>
                      <a:pt x="646" y="1144"/>
                      <a:pt x="648" y="1145"/>
                    </a:cubicBezTo>
                    <a:cubicBezTo>
                      <a:pt x="651" y="1146"/>
                      <a:pt x="653" y="1147"/>
                      <a:pt x="656" y="1147"/>
                    </a:cubicBezTo>
                    <a:cubicBezTo>
                      <a:pt x="659" y="1147"/>
                      <a:pt x="661" y="1146"/>
                      <a:pt x="664" y="1144"/>
                    </a:cubicBezTo>
                    <a:cubicBezTo>
                      <a:pt x="667" y="1142"/>
                      <a:pt x="670" y="1140"/>
                      <a:pt x="673" y="1136"/>
                    </a:cubicBezTo>
                    <a:cubicBezTo>
                      <a:pt x="679" y="1129"/>
                      <a:pt x="683" y="1124"/>
                      <a:pt x="686" y="1121"/>
                    </a:cubicBezTo>
                    <a:cubicBezTo>
                      <a:pt x="687" y="1119"/>
                      <a:pt x="689" y="1118"/>
                      <a:pt x="690" y="1118"/>
                    </a:cubicBezTo>
                    <a:cubicBezTo>
                      <a:pt x="691" y="1117"/>
                      <a:pt x="691" y="1117"/>
                      <a:pt x="692" y="1117"/>
                    </a:cubicBezTo>
                    <a:cubicBezTo>
                      <a:pt x="692" y="1117"/>
                      <a:pt x="693" y="1117"/>
                      <a:pt x="694" y="1118"/>
                    </a:cubicBezTo>
                    <a:cubicBezTo>
                      <a:pt x="695" y="1119"/>
                      <a:pt x="697" y="1120"/>
                      <a:pt x="698" y="1122"/>
                    </a:cubicBezTo>
                    <a:cubicBezTo>
                      <a:pt x="701" y="1124"/>
                      <a:pt x="703" y="1126"/>
                      <a:pt x="706" y="1128"/>
                    </a:cubicBezTo>
                    <a:cubicBezTo>
                      <a:pt x="708" y="1129"/>
                      <a:pt x="711" y="1130"/>
                      <a:pt x="714" y="1130"/>
                    </a:cubicBezTo>
                    <a:cubicBezTo>
                      <a:pt x="717" y="1130"/>
                      <a:pt x="720" y="1130"/>
                      <a:pt x="723" y="1128"/>
                    </a:cubicBezTo>
                    <a:cubicBezTo>
                      <a:pt x="726" y="1126"/>
                      <a:pt x="728" y="1123"/>
                      <a:pt x="731" y="1120"/>
                    </a:cubicBezTo>
                    <a:cubicBezTo>
                      <a:pt x="735" y="1116"/>
                      <a:pt x="738" y="1112"/>
                      <a:pt x="740" y="1110"/>
                    </a:cubicBezTo>
                    <a:cubicBezTo>
                      <a:pt x="743" y="1108"/>
                      <a:pt x="745" y="1107"/>
                      <a:pt x="746" y="1107"/>
                    </a:cubicBezTo>
                    <a:cubicBezTo>
                      <a:pt x="746" y="1107"/>
                      <a:pt x="747" y="1107"/>
                      <a:pt x="747" y="1108"/>
                    </a:cubicBezTo>
                    <a:cubicBezTo>
                      <a:pt x="748" y="1108"/>
                      <a:pt x="748" y="1109"/>
                      <a:pt x="749" y="1110"/>
                    </a:cubicBezTo>
                    <a:cubicBezTo>
                      <a:pt x="750" y="1112"/>
                      <a:pt x="750" y="1114"/>
                      <a:pt x="751" y="1117"/>
                    </a:cubicBezTo>
                    <a:cubicBezTo>
                      <a:pt x="752" y="1121"/>
                      <a:pt x="752" y="1128"/>
                      <a:pt x="752" y="1137"/>
                    </a:cubicBezTo>
                    <a:cubicBezTo>
                      <a:pt x="753" y="1150"/>
                      <a:pt x="754" y="1166"/>
                      <a:pt x="756" y="1179"/>
                    </a:cubicBezTo>
                    <a:cubicBezTo>
                      <a:pt x="757" y="1185"/>
                      <a:pt x="759" y="1191"/>
                      <a:pt x="761" y="1195"/>
                    </a:cubicBezTo>
                    <a:cubicBezTo>
                      <a:pt x="762" y="1197"/>
                      <a:pt x="764" y="1199"/>
                      <a:pt x="765" y="1200"/>
                    </a:cubicBezTo>
                    <a:cubicBezTo>
                      <a:pt x="767" y="1202"/>
                      <a:pt x="769" y="1202"/>
                      <a:pt x="771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4" y="1202"/>
                      <a:pt x="775" y="1202"/>
                      <a:pt x="776" y="1201"/>
                    </a:cubicBezTo>
                    <a:cubicBezTo>
                      <a:pt x="779" y="1199"/>
                      <a:pt x="780" y="1196"/>
                      <a:pt x="781" y="1192"/>
                    </a:cubicBezTo>
                    <a:cubicBezTo>
                      <a:pt x="784" y="1186"/>
                      <a:pt x="785" y="1177"/>
                      <a:pt x="787" y="1167"/>
                    </a:cubicBezTo>
                    <a:cubicBezTo>
                      <a:pt x="789" y="1152"/>
                      <a:pt x="791" y="1135"/>
                      <a:pt x="796" y="1121"/>
                    </a:cubicBezTo>
                    <a:cubicBezTo>
                      <a:pt x="799" y="1115"/>
                      <a:pt x="801" y="1109"/>
                      <a:pt x="805" y="1104"/>
                    </a:cubicBezTo>
                    <a:cubicBezTo>
                      <a:pt x="809" y="1100"/>
                      <a:pt x="813" y="1097"/>
                      <a:pt x="819" y="1096"/>
                    </a:cubicBezTo>
                    <a:cubicBezTo>
                      <a:pt x="824" y="1096"/>
                      <a:pt x="829" y="1095"/>
                      <a:pt x="834" y="1095"/>
                    </a:cubicBezTo>
                    <a:cubicBezTo>
                      <a:pt x="850" y="1095"/>
                      <a:pt x="864" y="1100"/>
                      <a:pt x="878" y="1114"/>
                    </a:cubicBezTo>
                    <a:cubicBezTo>
                      <a:pt x="891" y="1129"/>
                      <a:pt x="903" y="1153"/>
                      <a:pt x="914" y="1191"/>
                    </a:cubicBezTo>
                    <a:cubicBezTo>
                      <a:pt x="920" y="1213"/>
                      <a:pt x="925" y="1245"/>
                      <a:pt x="929" y="1281"/>
                    </a:cubicBezTo>
                    <a:cubicBezTo>
                      <a:pt x="936" y="1336"/>
                      <a:pt x="941" y="1402"/>
                      <a:pt x="951" y="1459"/>
                    </a:cubicBezTo>
                    <a:cubicBezTo>
                      <a:pt x="956" y="1488"/>
                      <a:pt x="962" y="1515"/>
                      <a:pt x="969" y="1538"/>
                    </a:cubicBezTo>
                    <a:cubicBezTo>
                      <a:pt x="976" y="1560"/>
                      <a:pt x="985" y="1579"/>
                      <a:pt x="996" y="1591"/>
                    </a:cubicBezTo>
                    <a:cubicBezTo>
                      <a:pt x="1022" y="1618"/>
                      <a:pt x="1055" y="1632"/>
                      <a:pt x="1080" y="1632"/>
                    </a:cubicBezTo>
                    <a:cubicBezTo>
                      <a:pt x="1089" y="1632"/>
                      <a:pt x="1097" y="1630"/>
                      <a:pt x="1103" y="1626"/>
                    </a:cubicBezTo>
                    <a:cubicBezTo>
                      <a:pt x="1109" y="1621"/>
                      <a:pt x="1112" y="1614"/>
                      <a:pt x="1112" y="1605"/>
                    </a:cubicBezTo>
                    <a:cubicBezTo>
                      <a:pt x="1112" y="1592"/>
                      <a:pt x="1105" y="1573"/>
                      <a:pt x="1087" y="1550"/>
                    </a:cubicBezTo>
                    <a:cubicBezTo>
                      <a:pt x="1052" y="1503"/>
                      <a:pt x="1036" y="1444"/>
                      <a:pt x="1026" y="1384"/>
                    </a:cubicBezTo>
                    <a:cubicBezTo>
                      <a:pt x="1015" y="1324"/>
                      <a:pt x="1010" y="1265"/>
                      <a:pt x="997" y="1217"/>
                    </a:cubicBezTo>
                    <a:cubicBezTo>
                      <a:pt x="986" y="1180"/>
                      <a:pt x="975" y="1153"/>
                      <a:pt x="966" y="1131"/>
                    </a:cubicBezTo>
                    <a:cubicBezTo>
                      <a:pt x="957" y="1109"/>
                      <a:pt x="950" y="1093"/>
                      <a:pt x="950" y="1081"/>
                    </a:cubicBezTo>
                    <a:cubicBezTo>
                      <a:pt x="950" y="1074"/>
                      <a:pt x="953" y="1068"/>
                      <a:pt x="958" y="1063"/>
                    </a:cubicBezTo>
                    <a:cubicBezTo>
                      <a:pt x="968" y="1053"/>
                      <a:pt x="974" y="1043"/>
                      <a:pt x="979" y="1036"/>
                    </a:cubicBezTo>
                    <a:cubicBezTo>
                      <a:pt x="981" y="1032"/>
                      <a:pt x="984" y="1029"/>
                      <a:pt x="986" y="1028"/>
                    </a:cubicBezTo>
                    <a:cubicBezTo>
                      <a:pt x="989" y="1026"/>
                      <a:pt x="991" y="1025"/>
                      <a:pt x="995" y="1025"/>
                    </a:cubicBezTo>
                    <a:cubicBezTo>
                      <a:pt x="999" y="1025"/>
                      <a:pt x="1004" y="1026"/>
                      <a:pt x="1010" y="1028"/>
                    </a:cubicBezTo>
                    <a:cubicBezTo>
                      <a:pt x="1027" y="1035"/>
                      <a:pt x="1036" y="1038"/>
                      <a:pt x="1043" y="1043"/>
                    </a:cubicBezTo>
                    <a:cubicBezTo>
                      <a:pt x="1050" y="1048"/>
                      <a:pt x="1055" y="1053"/>
                      <a:pt x="1063" y="1065"/>
                    </a:cubicBezTo>
                    <a:cubicBezTo>
                      <a:pt x="1069" y="1074"/>
                      <a:pt x="1073" y="1080"/>
                      <a:pt x="1078" y="1085"/>
                    </a:cubicBezTo>
                    <a:cubicBezTo>
                      <a:pt x="1080" y="1087"/>
                      <a:pt x="1082" y="1088"/>
                      <a:pt x="1084" y="1090"/>
                    </a:cubicBezTo>
                    <a:cubicBezTo>
                      <a:pt x="1087" y="1091"/>
                      <a:pt x="1089" y="1091"/>
                      <a:pt x="1091" y="1091"/>
                    </a:cubicBezTo>
                    <a:cubicBezTo>
                      <a:pt x="1095" y="1091"/>
                      <a:pt x="1099" y="1089"/>
                      <a:pt x="1102" y="1086"/>
                    </a:cubicBezTo>
                    <a:cubicBezTo>
                      <a:pt x="1105" y="1083"/>
                      <a:pt x="1106" y="1080"/>
                      <a:pt x="1106" y="1076"/>
                    </a:cubicBezTo>
                    <a:cubicBezTo>
                      <a:pt x="1106" y="1069"/>
                      <a:pt x="1102" y="1061"/>
                      <a:pt x="1096" y="1052"/>
                    </a:cubicBezTo>
                    <a:cubicBezTo>
                      <a:pt x="1090" y="1043"/>
                      <a:pt x="1081" y="1033"/>
                      <a:pt x="1072" y="1023"/>
                    </a:cubicBezTo>
                    <a:cubicBezTo>
                      <a:pt x="1063" y="1013"/>
                      <a:pt x="1054" y="1004"/>
                      <a:pt x="1046" y="996"/>
                    </a:cubicBezTo>
                    <a:cubicBezTo>
                      <a:pt x="1039" y="987"/>
                      <a:pt x="1035" y="978"/>
                      <a:pt x="1035" y="968"/>
                    </a:cubicBezTo>
                    <a:cubicBezTo>
                      <a:pt x="1035" y="964"/>
                      <a:pt x="1036" y="958"/>
                      <a:pt x="1039" y="952"/>
                    </a:cubicBezTo>
                    <a:cubicBezTo>
                      <a:pt x="1046" y="936"/>
                      <a:pt x="1050" y="918"/>
                      <a:pt x="1057" y="903"/>
                    </a:cubicBezTo>
                    <a:cubicBezTo>
                      <a:pt x="1063" y="887"/>
                      <a:pt x="1072" y="873"/>
                      <a:pt x="1087" y="866"/>
                    </a:cubicBezTo>
                    <a:cubicBezTo>
                      <a:pt x="1094" y="862"/>
                      <a:pt x="1108" y="859"/>
                      <a:pt x="1125" y="857"/>
                    </a:cubicBezTo>
                    <a:cubicBezTo>
                      <a:pt x="1143" y="854"/>
                      <a:pt x="1164" y="853"/>
                      <a:pt x="1188" y="853"/>
                    </a:cubicBezTo>
                    <a:cubicBezTo>
                      <a:pt x="1233" y="853"/>
                      <a:pt x="1287" y="858"/>
                      <a:pt x="1337" y="873"/>
                    </a:cubicBezTo>
                    <a:cubicBezTo>
                      <a:pt x="1389" y="889"/>
                      <a:pt x="1426" y="899"/>
                      <a:pt x="1453" y="908"/>
                    </a:cubicBezTo>
                    <a:cubicBezTo>
                      <a:pt x="1480" y="918"/>
                      <a:pt x="1497" y="927"/>
                      <a:pt x="1508" y="940"/>
                    </a:cubicBezTo>
                    <a:cubicBezTo>
                      <a:pt x="1516" y="949"/>
                      <a:pt x="1530" y="958"/>
                      <a:pt x="1546" y="964"/>
                    </a:cubicBezTo>
                    <a:cubicBezTo>
                      <a:pt x="1562" y="971"/>
                      <a:pt x="1581" y="976"/>
                      <a:pt x="1597" y="976"/>
                    </a:cubicBezTo>
                    <a:cubicBezTo>
                      <a:pt x="1606" y="976"/>
                      <a:pt x="1614" y="975"/>
                      <a:pt x="1621" y="971"/>
                    </a:cubicBezTo>
                    <a:cubicBezTo>
                      <a:pt x="1628" y="967"/>
                      <a:pt x="1633" y="961"/>
                      <a:pt x="1636" y="952"/>
                    </a:cubicBezTo>
                    <a:cubicBezTo>
                      <a:pt x="1637" y="947"/>
                      <a:pt x="1637" y="943"/>
                      <a:pt x="1637" y="939"/>
                    </a:cubicBezTo>
                    <a:cubicBezTo>
                      <a:pt x="1637" y="917"/>
                      <a:pt x="1624" y="894"/>
                      <a:pt x="1606" y="877"/>
                    </a:cubicBezTo>
                    <a:cubicBezTo>
                      <a:pt x="1587" y="859"/>
                      <a:pt x="1562" y="846"/>
                      <a:pt x="1538" y="843"/>
                    </a:cubicBezTo>
                    <a:cubicBezTo>
                      <a:pt x="1513" y="841"/>
                      <a:pt x="1492" y="830"/>
                      <a:pt x="1471" y="820"/>
                    </a:cubicBezTo>
                    <a:cubicBezTo>
                      <a:pt x="1450" y="810"/>
                      <a:pt x="1429" y="801"/>
                      <a:pt x="1408" y="801"/>
                    </a:cubicBezTo>
                    <a:cubicBezTo>
                      <a:pt x="1406" y="801"/>
                      <a:pt x="1404" y="801"/>
                      <a:pt x="1403" y="801"/>
                    </a:cubicBezTo>
                    <a:cubicBezTo>
                      <a:pt x="1400" y="802"/>
                      <a:pt x="1397" y="802"/>
                      <a:pt x="1395" y="802"/>
                    </a:cubicBezTo>
                    <a:cubicBezTo>
                      <a:pt x="1375" y="802"/>
                      <a:pt x="1357" y="797"/>
                      <a:pt x="1339" y="792"/>
                    </a:cubicBezTo>
                    <a:cubicBezTo>
                      <a:pt x="1320" y="787"/>
                      <a:pt x="1301" y="782"/>
                      <a:pt x="1280" y="782"/>
                    </a:cubicBezTo>
                    <a:cubicBezTo>
                      <a:pt x="1279" y="782"/>
                      <a:pt x="1278" y="782"/>
                      <a:pt x="1277" y="782"/>
                    </a:cubicBezTo>
                    <a:cubicBezTo>
                      <a:pt x="1274" y="782"/>
                      <a:pt x="1272" y="782"/>
                      <a:pt x="1269" y="782"/>
                    </a:cubicBezTo>
                    <a:cubicBezTo>
                      <a:pt x="1242" y="782"/>
                      <a:pt x="1195" y="780"/>
                      <a:pt x="1155" y="775"/>
                    </a:cubicBezTo>
                    <a:cubicBezTo>
                      <a:pt x="1136" y="772"/>
                      <a:pt x="1117" y="769"/>
                      <a:pt x="1104" y="764"/>
                    </a:cubicBezTo>
                    <a:cubicBezTo>
                      <a:pt x="1098" y="762"/>
                      <a:pt x="1092" y="759"/>
                      <a:pt x="1089" y="757"/>
                    </a:cubicBezTo>
                    <a:cubicBezTo>
                      <a:pt x="1087" y="756"/>
                      <a:pt x="1086" y="754"/>
                      <a:pt x="1085" y="753"/>
                    </a:cubicBezTo>
                    <a:cubicBezTo>
                      <a:pt x="1084" y="752"/>
                      <a:pt x="1084" y="751"/>
                      <a:pt x="1084" y="749"/>
                    </a:cubicBezTo>
                    <a:cubicBezTo>
                      <a:pt x="1084" y="748"/>
                      <a:pt x="1084" y="747"/>
                      <a:pt x="1085" y="746"/>
                    </a:cubicBezTo>
                    <a:cubicBezTo>
                      <a:pt x="1087" y="743"/>
                      <a:pt x="1091" y="741"/>
                      <a:pt x="1097" y="738"/>
                    </a:cubicBezTo>
                    <a:cubicBezTo>
                      <a:pt x="1107" y="734"/>
                      <a:pt x="1122" y="731"/>
                      <a:pt x="1139" y="727"/>
                    </a:cubicBezTo>
                    <a:cubicBezTo>
                      <a:pt x="1164" y="722"/>
                      <a:pt x="1192" y="717"/>
                      <a:pt x="1215" y="710"/>
                    </a:cubicBezTo>
                    <a:cubicBezTo>
                      <a:pt x="1226" y="707"/>
                      <a:pt x="1236" y="703"/>
                      <a:pt x="1243" y="698"/>
                    </a:cubicBezTo>
                    <a:cubicBezTo>
                      <a:pt x="1247" y="696"/>
                      <a:pt x="1250" y="694"/>
                      <a:pt x="1252" y="691"/>
                    </a:cubicBezTo>
                    <a:cubicBezTo>
                      <a:pt x="1254" y="688"/>
                      <a:pt x="1255" y="685"/>
                      <a:pt x="1255" y="682"/>
                    </a:cubicBezTo>
                    <a:cubicBezTo>
                      <a:pt x="1255" y="681"/>
                      <a:pt x="1255" y="680"/>
                      <a:pt x="1255" y="679"/>
                    </a:cubicBezTo>
                    <a:cubicBezTo>
                      <a:pt x="1254" y="676"/>
                      <a:pt x="1253" y="674"/>
                      <a:pt x="1252" y="672"/>
                    </a:cubicBezTo>
                    <a:cubicBezTo>
                      <a:pt x="1249" y="669"/>
                      <a:pt x="1246" y="667"/>
                      <a:pt x="1241" y="666"/>
                    </a:cubicBezTo>
                    <a:cubicBezTo>
                      <a:pt x="1237" y="665"/>
                      <a:pt x="1232" y="665"/>
                      <a:pt x="1227" y="665"/>
                    </a:cubicBezTo>
                    <a:cubicBezTo>
                      <a:pt x="1210" y="665"/>
                      <a:pt x="1189" y="669"/>
                      <a:pt x="1167" y="673"/>
                    </a:cubicBezTo>
                    <a:cubicBezTo>
                      <a:pt x="1145" y="677"/>
                      <a:pt x="1124" y="681"/>
                      <a:pt x="1108" y="681"/>
                    </a:cubicBezTo>
                    <a:cubicBezTo>
                      <a:pt x="1101" y="681"/>
                      <a:pt x="1095" y="680"/>
                      <a:pt x="1091" y="678"/>
                    </a:cubicBezTo>
                    <a:cubicBezTo>
                      <a:pt x="1089" y="677"/>
                      <a:pt x="1088" y="676"/>
                      <a:pt x="1087" y="675"/>
                    </a:cubicBezTo>
                    <a:cubicBezTo>
                      <a:pt x="1086" y="673"/>
                      <a:pt x="1085" y="671"/>
                      <a:pt x="1085" y="669"/>
                    </a:cubicBezTo>
                    <a:cubicBezTo>
                      <a:pt x="1085" y="668"/>
                      <a:pt x="1085" y="668"/>
                      <a:pt x="1085" y="668"/>
                    </a:cubicBezTo>
                    <a:cubicBezTo>
                      <a:pt x="1085" y="664"/>
                      <a:pt x="1087" y="659"/>
                      <a:pt x="1091" y="655"/>
                    </a:cubicBezTo>
                    <a:cubicBezTo>
                      <a:pt x="1098" y="647"/>
                      <a:pt x="1112" y="639"/>
                      <a:pt x="1128" y="631"/>
                    </a:cubicBezTo>
                    <a:cubicBezTo>
                      <a:pt x="1153" y="620"/>
                      <a:pt x="1184" y="608"/>
                      <a:pt x="1213" y="594"/>
                    </a:cubicBezTo>
                    <a:cubicBezTo>
                      <a:pt x="1241" y="580"/>
                      <a:pt x="1267" y="565"/>
                      <a:pt x="1279" y="544"/>
                    </a:cubicBezTo>
                    <a:cubicBezTo>
                      <a:pt x="1292" y="525"/>
                      <a:pt x="1301" y="511"/>
                      <a:pt x="1307" y="501"/>
                    </a:cubicBezTo>
                    <a:cubicBezTo>
                      <a:pt x="1313" y="490"/>
                      <a:pt x="1316" y="484"/>
                      <a:pt x="1316" y="478"/>
                    </a:cubicBezTo>
                    <a:cubicBezTo>
                      <a:pt x="1316" y="476"/>
                      <a:pt x="1315" y="473"/>
                      <a:pt x="1314" y="471"/>
                    </a:cubicBezTo>
                    <a:cubicBezTo>
                      <a:pt x="1312" y="469"/>
                      <a:pt x="1310" y="467"/>
                      <a:pt x="1307" y="465"/>
                    </a:cubicBezTo>
                    <a:cubicBezTo>
                      <a:pt x="1304" y="462"/>
                      <a:pt x="1300" y="461"/>
                      <a:pt x="1296" y="461"/>
                    </a:cubicBezTo>
                    <a:cubicBezTo>
                      <a:pt x="1287" y="461"/>
                      <a:pt x="1276" y="466"/>
                      <a:pt x="1266" y="474"/>
                    </a:cubicBezTo>
                    <a:cubicBezTo>
                      <a:pt x="1257" y="482"/>
                      <a:pt x="1247" y="492"/>
                      <a:pt x="1240" y="503"/>
                    </a:cubicBezTo>
                    <a:cubicBezTo>
                      <a:pt x="1224" y="529"/>
                      <a:pt x="1191" y="549"/>
                      <a:pt x="1166" y="556"/>
                    </a:cubicBezTo>
                    <a:cubicBezTo>
                      <a:pt x="1154" y="560"/>
                      <a:pt x="1137" y="567"/>
                      <a:pt x="1121" y="573"/>
                    </a:cubicBezTo>
                    <a:cubicBezTo>
                      <a:pt x="1105" y="580"/>
                      <a:pt x="1091" y="587"/>
                      <a:pt x="1084" y="592"/>
                    </a:cubicBezTo>
                    <a:cubicBezTo>
                      <a:pt x="1079" y="595"/>
                      <a:pt x="1074" y="599"/>
                      <a:pt x="1067" y="602"/>
                    </a:cubicBezTo>
                    <a:cubicBezTo>
                      <a:pt x="1061" y="606"/>
                      <a:pt x="1054" y="608"/>
                      <a:pt x="1048" y="608"/>
                    </a:cubicBezTo>
                    <a:cubicBezTo>
                      <a:pt x="1044" y="608"/>
                      <a:pt x="1040" y="607"/>
                      <a:pt x="1036" y="605"/>
                    </a:cubicBezTo>
                    <a:cubicBezTo>
                      <a:pt x="1032" y="603"/>
                      <a:pt x="1029" y="599"/>
                      <a:pt x="1026" y="592"/>
                    </a:cubicBezTo>
                    <a:cubicBezTo>
                      <a:pt x="1024" y="588"/>
                      <a:pt x="1023" y="584"/>
                      <a:pt x="1023" y="579"/>
                    </a:cubicBezTo>
                    <a:cubicBezTo>
                      <a:pt x="1022" y="563"/>
                      <a:pt x="1034" y="542"/>
                      <a:pt x="1052" y="520"/>
                    </a:cubicBezTo>
                    <a:cubicBezTo>
                      <a:pt x="1071" y="497"/>
                      <a:pt x="1097" y="472"/>
                      <a:pt x="1125" y="447"/>
                    </a:cubicBezTo>
                    <a:cubicBezTo>
                      <a:pt x="1191" y="389"/>
                      <a:pt x="1234" y="335"/>
                      <a:pt x="1268" y="295"/>
                    </a:cubicBezTo>
                    <a:cubicBezTo>
                      <a:pt x="1282" y="278"/>
                      <a:pt x="1308" y="252"/>
                      <a:pt x="1331" y="225"/>
                    </a:cubicBezTo>
                    <a:cubicBezTo>
                      <a:pt x="1342" y="211"/>
                      <a:pt x="1353" y="196"/>
                      <a:pt x="1361" y="183"/>
                    </a:cubicBezTo>
                    <a:cubicBezTo>
                      <a:pt x="1368" y="169"/>
                      <a:pt x="1373" y="156"/>
                      <a:pt x="1373" y="144"/>
                    </a:cubicBezTo>
                    <a:cubicBezTo>
                      <a:pt x="1373" y="134"/>
                      <a:pt x="1369" y="125"/>
                      <a:pt x="1360" y="118"/>
                    </a:cubicBezTo>
                    <a:cubicBezTo>
                      <a:pt x="1354" y="113"/>
                      <a:pt x="1347" y="111"/>
                      <a:pt x="1340" y="111"/>
                    </a:cubicBezTo>
                    <a:cubicBezTo>
                      <a:pt x="1327" y="111"/>
                      <a:pt x="1313" y="118"/>
                      <a:pt x="1299" y="129"/>
                    </a:cubicBezTo>
                    <a:cubicBezTo>
                      <a:pt x="1279" y="146"/>
                      <a:pt x="1257" y="171"/>
                      <a:pt x="1239" y="195"/>
                    </a:cubicBezTo>
                    <a:cubicBezTo>
                      <a:pt x="1220" y="220"/>
                      <a:pt x="1204" y="244"/>
                      <a:pt x="1194" y="257"/>
                    </a:cubicBezTo>
                    <a:cubicBezTo>
                      <a:pt x="1179" y="278"/>
                      <a:pt x="1161" y="302"/>
                      <a:pt x="1143" y="324"/>
                    </a:cubicBezTo>
                    <a:cubicBezTo>
                      <a:pt x="1125" y="346"/>
                      <a:pt x="1106" y="366"/>
                      <a:pt x="1091" y="376"/>
                    </a:cubicBezTo>
                    <a:cubicBezTo>
                      <a:pt x="1083" y="381"/>
                      <a:pt x="1072" y="391"/>
                      <a:pt x="1060" y="404"/>
                    </a:cubicBezTo>
                    <a:cubicBezTo>
                      <a:pt x="1041" y="423"/>
                      <a:pt x="1019" y="448"/>
                      <a:pt x="998" y="468"/>
                    </a:cubicBezTo>
                    <a:cubicBezTo>
                      <a:pt x="988" y="478"/>
                      <a:pt x="978" y="487"/>
                      <a:pt x="970" y="493"/>
                    </a:cubicBezTo>
                    <a:cubicBezTo>
                      <a:pt x="966" y="497"/>
                      <a:pt x="962" y="499"/>
                      <a:pt x="959" y="501"/>
                    </a:cubicBezTo>
                    <a:cubicBezTo>
                      <a:pt x="955" y="502"/>
                      <a:pt x="952" y="503"/>
                      <a:pt x="950" y="503"/>
                    </a:cubicBezTo>
                    <a:cubicBezTo>
                      <a:pt x="948" y="503"/>
                      <a:pt x="947" y="503"/>
                      <a:pt x="946" y="502"/>
                    </a:cubicBezTo>
                    <a:cubicBezTo>
                      <a:pt x="945" y="500"/>
                      <a:pt x="944" y="498"/>
                      <a:pt x="944" y="495"/>
                    </a:cubicBezTo>
                    <a:cubicBezTo>
                      <a:pt x="944" y="489"/>
                      <a:pt x="947" y="479"/>
                      <a:pt x="952" y="469"/>
                    </a:cubicBezTo>
                    <a:cubicBezTo>
                      <a:pt x="959" y="453"/>
                      <a:pt x="970" y="434"/>
                      <a:pt x="980" y="416"/>
                    </a:cubicBezTo>
                    <a:cubicBezTo>
                      <a:pt x="984" y="407"/>
                      <a:pt x="988" y="399"/>
                      <a:pt x="991" y="391"/>
                    </a:cubicBezTo>
                    <a:cubicBezTo>
                      <a:pt x="995" y="383"/>
                      <a:pt x="996" y="376"/>
                      <a:pt x="996" y="370"/>
                    </a:cubicBezTo>
                    <a:cubicBezTo>
                      <a:pt x="996" y="367"/>
                      <a:pt x="996" y="365"/>
                      <a:pt x="995" y="362"/>
                    </a:cubicBezTo>
                    <a:cubicBezTo>
                      <a:pt x="994" y="360"/>
                      <a:pt x="993" y="358"/>
                      <a:pt x="991" y="357"/>
                    </a:cubicBezTo>
                    <a:cubicBezTo>
                      <a:pt x="989" y="355"/>
                      <a:pt x="987" y="354"/>
                      <a:pt x="985" y="354"/>
                    </a:cubicBezTo>
                    <a:cubicBezTo>
                      <a:pt x="981" y="354"/>
                      <a:pt x="977" y="357"/>
                      <a:pt x="973" y="360"/>
                    </a:cubicBezTo>
                    <a:cubicBezTo>
                      <a:pt x="966" y="366"/>
                      <a:pt x="958" y="375"/>
                      <a:pt x="950" y="386"/>
                    </a:cubicBezTo>
                    <a:cubicBezTo>
                      <a:pt x="938" y="403"/>
                      <a:pt x="925" y="424"/>
                      <a:pt x="911" y="440"/>
                    </a:cubicBezTo>
                    <a:cubicBezTo>
                      <a:pt x="904" y="449"/>
                      <a:pt x="897" y="456"/>
                      <a:pt x="890" y="461"/>
                    </a:cubicBezTo>
                    <a:cubicBezTo>
                      <a:pt x="882" y="466"/>
                      <a:pt x="875" y="469"/>
                      <a:pt x="868" y="469"/>
                    </a:cubicBezTo>
                    <a:cubicBezTo>
                      <a:pt x="865" y="469"/>
                      <a:pt x="863" y="468"/>
                      <a:pt x="860" y="467"/>
                    </a:cubicBezTo>
                    <a:cubicBezTo>
                      <a:pt x="834" y="459"/>
                      <a:pt x="813" y="453"/>
                      <a:pt x="796" y="439"/>
                    </a:cubicBezTo>
                    <a:cubicBezTo>
                      <a:pt x="778" y="425"/>
                      <a:pt x="762" y="402"/>
                      <a:pt x="746" y="361"/>
                    </a:cubicBezTo>
                    <a:cubicBezTo>
                      <a:pt x="733" y="328"/>
                      <a:pt x="717" y="297"/>
                      <a:pt x="704" y="267"/>
                    </a:cubicBezTo>
                    <a:cubicBezTo>
                      <a:pt x="691" y="238"/>
                      <a:pt x="682" y="210"/>
                      <a:pt x="682" y="186"/>
                    </a:cubicBezTo>
                    <a:cubicBezTo>
                      <a:pt x="682" y="171"/>
                      <a:pt x="685" y="158"/>
                      <a:pt x="692" y="146"/>
                    </a:cubicBezTo>
                    <a:cubicBezTo>
                      <a:pt x="706" y="125"/>
                      <a:pt x="724" y="105"/>
                      <a:pt x="738" y="86"/>
                    </a:cubicBezTo>
                    <a:cubicBezTo>
                      <a:pt x="752" y="67"/>
                      <a:pt x="763" y="48"/>
                      <a:pt x="763" y="31"/>
                    </a:cubicBezTo>
                    <a:cubicBezTo>
                      <a:pt x="763" y="22"/>
                      <a:pt x="760" y="13"/>
                      <a:pt x="752" y="5"/>
                    </a:cubicBezTo>
                    <a:cubicBezTo>
                      <a:pt x="750" y="6"/>
                      <a:pt x="750" y="6"/>
                      <a:pt x="750" y="6"/>
                    </a:cubicBezTo>
                    <a:cubicBezTo>
                      <a:pt x="749" y="7"/>
                      <a:pt x="749" y="7"/>
                      <a:pt x="749" y="7"/>
                    </a:cubicBezTo>
                    <a:cubicBezTo>
                      <a:pt x="756" y="15"/>
                      <a:pt x="759" y="23"/>
                      <a:pt x="759" y="31"/>
                    </a:cubicBezTo>
                    <a:cubicBezTo>
                      <a:pt x="759" y="47"/>
                      <a:pt x="749" y="64"/>
                      <a:pt x="735" y="83"/>
                    </a:cubicBezTo>
                    <a:cubicBezTo>
                      <a:pt x="721" y="102"/>
                      <a:pt x="703" y="123"/>
                      <a:pt x="689" y="144"/>
                    </a:cubicBezTo>
                    <a:cubicBezTo>
                      <a:pt x="681" y="157"/>
                      <a:pt x="678" y="171"/>
                      <a:pt x="678" y="186"/>
                    </a:cubicBezTo>
                    <a:cubicBezTo>
                      <a:pt x="678" y="211"/>
                      <a:pt x="687" y="239"/>
                      <a:pt x="700" y="269"/>
                    </a:cubicBezTo>
                    <a:cubicBezTo>
                      <a:pt x="713" y="299"/>
                      <a:pt x="729" y="330"/>
                      <a:pt x="742" y="362"/>
                    </a:cubicBezTo>
                    <a:cubicBezTo>
                      <a:pt x="759" y="404"/>
                      <a:pt x="774" y="427"/>
                      <a:pt x="793" y="442"/>
                    </a:cubicBezTo>
                    <a:cubicBezTo>
                      <a:pt x="812" y="457"/>
                      <a:pt x="833" y="463"/>
                      <a:pt x="859" y="471"/>
                    </a:cubicBezTo>
                    <a:cubicBezTo>
                      <a:pt x="862" y="472"/>
                      <a:pt x="865" y="473"/>
                      <a:pt x="868" y="473"/>
                    </a:cubicBezTo>
                    <a:cubicBezTo>
                      <a:pt x="881" y="473"/>
                      <a:pt x="892" y="465"/>
                      <a:pt x="904" y="454"/>
                    </a:cubicBezTo>
                    <a:cubicBezTo>
                      <a:pt x="921" y="438"/>
                      <a:pt x="936" y="414"/>
                      <a:pt x="950" y="394"/>
                    </a:cubicBezTo>
                    <a:cubicBezTo>
                      <a:pt x="957" y="384"/>
                      <a:pt x="964" y="375"/>
                      <a:pt x="970" y="368"/>
                    </a:cubicBezTo>
                    <a:cubicBezTo>
                      <a:pt x="973" y="365"/>
                      <a:pt x="975" y="363"/>
                      <a:pt x="978" y="361"/>
                    </a:cubicBezTo>
                    <a:cubicBezTo>
                      <a:pt x="980" y="359"/>
                      <a:pt x="983" y="358"/>
                      <a:pt x="985" y="358"/>
                    </a:cubicBezTo>
                    <a:cubicBezTo>
                      <a:pt x="986" y="358"/>
                      <a:pt x="987" y="359"/>
                      <a:pt x="989" y="360"/>
                    </a:cubicBezTo>
                    <a:cubicBezTo>
                      <a:pt x="990" y="361"/>
                      <a:pt x="991" y="362"/>
                      <a:pt x="992" y="364"/>
                    </a:cubicBezTo>
                    <a:cubicBezTo>
                      <a:pt x="992" y="365"/>
                      <a:pt x="992" y="367"/>
                      <a:pt x="992" y="370"/>
                    </a:cubicBezTo>
                    <a:cubicBezTo>
                      <a:pt x="992" y="377"/>
                      <a:pt x="989" y="386"/>
                      <a:pt x="984" y="397"/>
                    </a:cubicBezTo>
                    <a:cubicBezTo>
                      <a:pt x="977" y="414"/>
                      <a:pt x="966" y="433"/>
                      <a:pt x="957" y="450"/>
                    </a:cubicBezTo>
                    <a:cubicBezTo>
                      <a:pt x="952" y="459"/>
                      <a:pt x="948" y="467"/>
                      <a:pt x="945" y="475"/>
                    </a:cubicBezTo>
                    <a:cubicBezTo>
                      <a:pt x="942" y="483"/>
                      <a:pt x="940" y="489"/>
                      <a:pt x="940" y="495"/>
                    </a:cubicBezTo>
                    <a:cubicBezTo>
                      <a:pt x="940" y="499"/>
                      <a:pt x="941" y="502"/>
                      <a:pt x="943" y="505"/>
                    </a:cubicBezTo>
                    <a:cubicBezTo>
                      <a:pt x="945" y="507"/>
                      <a:pt x="948" y="507"/>
                      <a:pt x="950" y="507"/>
                    </a:cubicBezTo>
                    <a:cubicBezTo>
                      <a:pt x="954" y="507"/>
                      <a:pt x="959" y="505"/>
                      <a:pt x="964" y="502"/>
                    </a:cubicBezTo>
                    <a:cubicBezTo>
                      <a:pt x="973" y="497"/>
                      <a:pt x="984" y="487"/>
                      <a:pt x="996" y="476"/>
                    </a:cubicBezTo>
                    <a:cubicBezTo>
                      <a:pt x="1014" y="459"/>
                      <a:pt x="1033" y="438"/>
                      <a:pt x="1050" y="419"/>
                    </a:cubicBezTo>
                    <a:cubicBezTo>
                      <a:pt x="1059" y="410"/>
                      <a:pt x="1067" y="401"/>
                      <a:pt x="1075" y="394"/>
                    </a:cubicBezTo>
                    <a:cubicBezTo>
                      <a:pt x="1082" y="387"/>
                      <a:pt x="1088" y="382"/>
                      <a:pt x="1093" y="379"/>
                    </a:cubicBezTo>
                    <a:cubicBezTo>
                      <a:pt x="1109" y="369"/>
                      <a:pt x="1128" y="349"/>
                      <a:pt x="1146" y="327"/>
                    </a:cubicBezTo>
                    <a:cubicBezTo>
                      <a:pt x="1164" y="305"/>
                      <a:pt x="1182" y="280"/>
                      <a:pt x="1197" y="260"/>
                    </a:cubicBezTo>
                    <a:cubicBezTo>
                      <a:pt x="1211" y="241"/>
                      <a:pt x="1234" y="205"/>
                      <a:pt x="1261" y="173"/>
                    </a:cubicBezTo>
                    <a:cubicBezTo>
                      <a:pt x="1274" y="158"/>
                      <a:pt x="1288" y="143"/>
                      <a:pt x="1302" y="132"/>
                    </a:cubicBezTo>
                    <a:cubicBezTo>
                      <a:pt x="1316" y="122"/>
                      <a:pt x="1329" y="115"/>
                      <a:pt x="1340" y="115"/>
                    </a:cubicBezTo>
                    <a:cubicBezTo>
                      <a:pt x="1347" y="115"/>
                      <a:pt x="1352" y="117"/>
                      <a:pt x="1358" y="121"/>
                    </a:cubicBezTo>
                    <a:cubicBezTo>
                      <a:pt x="1366" y="127"/>
                      <a:pt x="1369" y="135"/>
                      <a:pt x="1369" y="144"/>
                    </a:cubicBezTo>
                    <a:cubicBezTo>
                      <a:pt x="1369" y="155"/>
                      <a:pt x="1365" y="167"/>
                      <a:pt x="1357" y="181"/>
                    </a:cubicBezTo>
                    <a:cubicBezTo>
                      <a:pt x="1346" y="201"/>
                      <a:pt x="1328" y="223"/>
                      <a:pt x="1311" y="242"/>
                    </a:cubicBezTo>
                    <a:cubicBezTo>
                      <a:pt x="1293" y="262"/>
                      <a:pt x="1276" y="280"/>
                      <a:pt x="1265" y="292"/>
                    </a:cubicBezTo>
                    <a:cubicBezTo>
                      <a:pt x="1231" y="332"/>
                      <a:pt x="1188" y="386"/>
                      <a:pt x="1122" y="444"/>
                    </a:cubicBezTo>
                    <a:cubicBezTo>
                      <a:pt x="1094" y="469"/>
                      <a:pt x="1068" y="494"/>
                      <a:pt x="1049" y="517"/>
                    </a:cubicBezTo>
                    <a:cubicBezTo>
                      <a:pt x="1030" y="540"/>
                      <a:pt x="1019" y="561"/>
                      <a:pt x="1019" y="579"/>
                    </a:cubicBezTo>
                    <a:cubicBezTo>
                      <a:pt x="1019" y="584"/>
                      <a:pt x="1020" y="590"/>
                      <a:pt x="1022" y="594"/>
                    </a:cubicBezTo>
                    <a:cubicBezTo>
                      <a:pt x="1025" y="601"/>
                      <a:pt x="1029" y="605"/>
                      <a:pt x="1034" y="608"/>
                    </a:cubicBezTo>
                    <a:cubicBezTo>
                      <a:pt x="1038" y="611"/>
                      <a:pt x="1043" y="612"/>
                      <a:pt x="1048" y="612"/>
                    </a:cubicBezTo>
                    <a:cubicBezTo>
                      <a:pt x="1055" y="612"/>
                      <a:pt x="1063" y="610"/>
                      <a:pt x="1069" y="606"/>
                    </a:cubicBezTo>
                    <a:cubicBezTo>
                      <a:pt x="1076" y="602"/>
                      <a:pt x="1082" y="598"/>
                      <a:pt x="1086" y="595"/>
                    </a:cubicBezTo>
                    <a:cubicBezTo>
                      <a:pt x="1093" y="590"/>
                      <a:pt x="1107" y="583"/>
                      <a:pt x="1122" y="577"/>
                    </a:cubicBezTo>
                    <a:cubicBezTo>
                      <a:pt x="1138" y="570"/>
                      <a:pt x="1155" y="564"/>
                      <a:pt x="1167" y="560"/>
                    </a:cubicBezTo>
                    <a:cubicBezTo>
                      <a:pt x="1193" y="552"/>
                      <a:pt x="1226" y="532"/>
                      <a:pt x="1243" y="505"/>
                    </a:cubicBezTo>
                    <a:cubicBezTo>
                      <a:pt x="1250" y="495"/>
                      <a:pt x="1259" y="485"/>
                      <a:pt x="1269" y="477"/>
                    </a:cubicBezTo>
                    <a:cubicBezTo>
                      <a:pt x="1278" y="470"/>
                      <a:pt x="1288" y="465"/>
                      <a:pt x="1296" y="465"/>
                    </a:cubicBezTo>
                    <a:cubicBezTo>
                      <a:pt x="1299" y="465"/>
                      <a:pt x="1302" y="466"/>
                      <a:pt x="1305" y="468"/>
                    </a:cubicBezTo>
                    <a:cubicBezTo>
                      <a:pt x="1307" y="470"/>
                      <a:pt x="1309" y="472"/>
                      <a:pt x="1310" y="473"/>
                    </a:cubicBezTo>
                    <a:cubicBezTo>
                      <a:pt x="1312" y="475"/>
                      <a:pt x="1312" y="476"/>
                      <a:pt x="1312" y="478"/>
                    </a:cubicBezTo>
                    <a:cubicBezTo>
                      <a:pt x="1312" y="482"/>
                      <a:pt x="1310" y="489"/>
                      <a:pt x="1304" y="499"/>
                    </a:cubicBezTo>
                    <a:cubicBezTo>
                      <a:pt x="1298" y="509"/>
                      <a:pt x="1289" y="522"/>
                      <a:pt x="1276" y="542"/>
                    </a:cubicBezTo>
                    <a:cubicBezTo>
                      <a:pt x="1267" y="557"/>
                      <a:pt x="1250" y="569"/>
                      <a:pt x="1230" y="580"/>
                    </a:cubicBezTo>
                    <a:cubicBezTo>
                      <a:pt x="1201" y="597"/>
                      <a:pt x="1163" y="611"/>
                      <a:pt x="1134" y="624"/>
                    </a:cubicBezTo>
                    <a:cubicBezTo>
                      <a:pt x="1119" y="631"/>
                      <a:pt x="1106" y="638"/>
                      <a:pt x="1096" y="645"/>
                    </a:cubicBezTo>
                    <a:cubicBezTo>
                      <a:pt x="1092" y="648"/>
                      <a:pt x="1088" y="652"/>
                      <a:pt x="1085" y="656"/>
                    </a:cubicBezTo>
                    <a:cubicBezTo>
                      <a:pt x="1082" y="660"/>
                      <a:pt x="1081" y="664"/>
                      <a:pt x="1081" y="668"/>
                    </a:cubicBezTo>
                    <a:cubicBezTo>
                      <a:pt x="1081" y="669"/>
                      <a:pt x="1081" y="669"/>
                      <a:pt x="1081" y="669"/>
                    </a:cubicBezTo>
                    <a:cubicBezTo>
                      <a:pt x="1081" y="672"/>
                      <a:pt x="1082" y="675"/>
                      <a:pt x="1083" y="677"/>
                    </a:cubicBezTo>
                    <a:cubicBezTo>
                      <a:pt x="1086" y="680"/>
                      <a:pt x="1089" y="682"/>
                      <a:pt x="1093" y="683"/>
                    </a:cubicBezTo>
                    <a:cubicBezTo>
                      <a:pt x="1098" y="685"/>
                      <a:pt x="1103" y="685"/>
                      <a:pt x="1108" y="685"/>
                    </a:cubicBezTo>
                    <a:cubicBezTo>
                      <a:pt x="1125" y="685"/>
                      <a:pt x="1146" y="681"/>
                      <a:pt x="1168" y="677"/>
                    </a:cubicBezTo>
                    <a:cubicBezTo>
                      <a:pt x="1189" y="673"/>
                      <a:pt x="1211" y="669"/>
                      <a:pt x="1227" y="669"/>
                    </a:cubicBezTo>
                    <a:cubicBezTo>
                      <a:pt x="1234" y="669"/>
                      <a:pt x="1240" y="670"/>
                      <a:pt x="1244" y="671"/>
                    </a:cubicBezTo>
                    <a:cubicBezTo>
                      <a:pt x="1246" y="672"/>
                      <a:pt x="1247" y="673"/>
                      <a:pt x="1249" y="675"/>
                    </a:cubicBezTo>
                    <a:cubicBezTo>
                      <a:pt x="1250" y="676"/>
                      <a:pt x="1250" y="678"/>
                      <a:pt x="1251" y="680"/>
                    </a:cubicBezTo>
                    <a:cubicBezTo>
                      <a:pt x="1251" y="680"/>
                      <a:pt x="1251" y="681"/>
                      <a:pt x="1251" y="682"/>
                    </a:cubicBezTo>
                    <a:cubicBezTo>
                      <a:pt x="1251" y="686"/>
                      <a:pt x="1249" y="689"/>
                      <a:pt x="1244" y="693"/>
                    </a:cubicBezTo>
                    <a:cubicBezTo>
                      <a:pt x="1237" y="699"/>
                      <a:pt x="1222" y="704"/>
                      <a:pt x="1206" y="709"/>
                    </a:cubicBezTo>
                    <a:cubicBezTo>
                      <a:pt x="1181" y="715"/>
                      <a:pt x="1149" y="721"/>
                      <a:pt x="1125" y="726"/>
                    </a:cubicBezTo>
                    <a:cubicBezTo>
                      <a:pt x="1112" y="729"/>
                      <a:pt x="1101" y="732"/>
                      <a:pt x="1093" y="736"/>
                    </a:cubicBezTo>
                    <a:cubicBezTo>
                      <a:pt x="1089" y="738"/>
                      <a:pt x="1086" y="739"/>
                      <a:pt x="1084" y="742"/>
                    </a:cubicBezTo>
                    <a:cubicBezTo>
                      <a:pt x="1081" y="744"/>
                      <a:pt x="1080" y="746"/>
                      <a:pt x="1080" y="749"/>
                    </a:cubicBezTo>
                    <a:cubicBezTo>
                      <a:pt x="1080" y="751"/>
                      <a:pt x="1080" y="753"/>
                      <a:pt x="1082" y="755"/>
                    </a:cubicBezTo>
                    <a:cubicBezTo>
                      <a:pt x="1084" y="759"/>
                      <a:pt x="1088" y="761"/>
                      <a:pt x="1093" y="764"/>
                    </a:cubicBezTo>
                    <a:cubicBezTo>
                      <a:pt x="1101" y="768"/>
                      <a:pt x="1114" y="772"/>
                      <a:pt x="1129" y="774"/>
                    </a:cubicBezTo>
                    <a:cubicBezTo>
                      <a:pt x="1172" y="783"/>
                      <a:pt x="1236" y="786"/>
                      <a:pt x="1269" y="786"/>
                    </a:cubicBezTo>
                    <a:cubicBezTo>
                      <a:pt x="1272" y="786"/>
                      <a:pt x="1274" y="786"/>
                      <a:pt x="1277" y="786"/>
                    </a:cubicBezTo>
                    <a:cubicBezTo>
                      <a:pt x="1278" y="786"/>
                      <a:pt x="1279" y="786"/>
                      <a:pt x="1280" y="786"/>
                    </a:cubicBezTo>
                    <a:cubicBezTo>
                      <a:pt x="1300" y="786"/>
                      <a:pt x="1319" y="791"/>
                      <a:pt x="1338" y="796"/>
                    </a:cubicBezTo>
                    <a:cubicBezTo>
                      <a:pt x="1356" y="801"/>
                      <a:pt x="1375" y="806"/>
                      <a:pt x="1395" y="806"/>
                    </a:cubicBezTo>
                    <a:cubicBezTo>
                      <a:pt x="1397" y="806"/>
                      <a:pt x="1400" y="806"/>
                      <a:pt x="1403" y="805"/>
                    </a:cubicBezTo>
                    <a:cubicBezTo>
                      <a:pt x="1405" y="805"/>
                      <a:pt x="1406" y="805"/>
                      <a:pt x="1408" y="805"/>
                    </a:cubicBezTo>
                    <a:cubicBezTo>
                      <a:pt x="1428" y="805"/>
                      <a:pt x="1448" y="814"/>
                      <a:pt x="1469" y="824"/>
                    </a:cubicBezTo>
                    <a:cubicBezTo>
                      <a:pt x="1490" y="834"/>
                      <a:pt x="1512" y="844"/>
                      <a:pt x="1538" y="847"/>
                    </a:cubicBezTo>
                    <a:cubicBezTo>
                      <a:pt x="1561" y="850"/>
                      <a:pt x="1585" y="863"/>
                      <a:pt x="1603" y="880"/>
                    </a:cubicBezTo>
                    <a:cubicBezTo>
                      <a:pt x="1621" y="897"/>
                      <a:pt x="1633" y="918"/>
                      <a:pt x="1633" y="939"/>
                    </a:cubicBezTo>
                    <a:cubicBezTo>
                      <a:pt x="1633" y="943"/>
                      <a:pt x="1633" y="947"/>
                      <a:pt x="1632" y="951"/>
                    </a:cubicBezTo>
                    <a:cubicBezTo>
                      <a:pt x="1630" y="959"/>
                      <a:pt x="1625" y="964"/>
                      <a:pt x="1619" y="967"/>
                    </a:cubicBezTo>
                    <a:cubicBezTo>
                      <a:pt x="1613" y="971"/>
                      <a:pt x="1605" y="972"/>
                      <a:pt x="1597" y="972"/>
                    </a:cubicBezTo>
                    <a:cubicBezTo>
                      <a:pt x="1581" y="972"/>
                      <a:pt x="1564" y="968"/>
                      <a:pt x="1548" y="961"/>
                    </a:cubicBezTo>
                    <a:cubicBezTo>
                      <a:pt x="1532" y="954"/>
                      <a:pt x="1518" y="945"/>
                      <a:pt x="1511" y="937"/>
                    </a:cubicBezTo>
                    <a:cubicBezTo>
                      <a:pt x="1499" y="923"/>
                      <a:pt x="1482" y="914"/>
                      <a:pt x="1454" y="904"/>
                    </a:cubicBezTo>
                    <a:cubicBezTo>
                      <a:pt x="1427" y="895"/>
                      <a:pt x="1390" y="885"/>
                      <a:pt x="1338" y="869"/>
                    </a:cubicBezTo>
                    <a:cubicBezTo>
                      <a:pt x="1288" y="854"/>
                      <a:pt x="1234" y="849"/>
                      <a:pt x="1188" y="849"/>
                    </a:cubicBezTo>
                    <a:cubicBezTo>
                      <a:pt x="1164" y="849"/>
                      <a:pt x="1142" y="850"/>
                      <a:pt x="1125" y="853"/>
                    </a:cubicBezTo>
                    <a:cubicBezTo>
                      <a:pt x="1107" y="855"/>
                      <a:pt x="1093" y="859"/>
                      <a:pt x="1085" y="863"/>
                    </a:cubicBezTo>
                    <a:cubicBezTo>
                      <a:pt x="1069" y="870"/>
                      <a:pt x="1060" y="885"/>
                      <a:pt x="1053" y="901"/>
                    </a:cubicBezTo>
                    <a:cubicBezTo>
                      <a:pt x="1046" y="917"/>
                      <a:pt x="1042" y="935"/>
                      <a:pt x="1035" y="951"/>
                    </a:cubicBezTo>
                    <a:cubicBezTo>
                      <a:pt x="1032" y="957"/>
                      <a:pt x="1031" y="963"/>
                      <a:pt x="1031" y="968"/>
                    </a:cubicBezTo>
                    <a:cubicBezTo>
                      <a:pt x="1031" y="980"/>
                      <a:pt x="1036" y="989"/>
                      <a:pt x="1043" y="998"/>
                    </a:cubicBezTo>
                    <a:cubicBezTo>
                      <a:pt x="1051" y="1007"/>
                      <a:pt x="1060" y="1016"/>
                      <a:pt x="1069" y="1026"/>
                    </a:cubicBezTo>
                    <a:cubicBezTo>
                      <a:pt x="1078" y="1036"/>
                      <a:pt x="1087" y="1045"/>
                      <a:pt x="1093" y="1054"/>
                    </a:cubicBezTo>
                    <a:cubicBezTo>
                      <a:pt x="1099" y="1063"/>
                      <a:pt x="1102" y="1070"/>
                      <a:pt x="1102" y="1076"/>
                    </a:cubicBezTo>
                    <a:cubicBezTo>
                      <a:pt x="1102" y="1079"/>
                      <a:pt x="1101" y="1081"/>
                      <a:pt x="1099" y="1083"/>
                    </a:cubicBezTo>
                    <a:cubicBezTo>
                      <a:pt x="1096" y="1086"/>
                      <a:pt x="1093" y="1087"/>
                      <a:pt x="1091" y="1087"/>
                    </a:cubicBezTo>
                    <a:cubicBezTo>
                      <a:pt x="1089" y="1087"/>
                      <a:pt x="1088" y="1087"/>
                      <a:pt x="1086" y="1086"/>
                    </a:cubicBezTo>
                    <a:cubicBezTo>
                      <a:pt x="1081" y="1083"/>
                      <a:pt x="1075" y="1076"/>
                      <a:pt x="1066" y="1063"/>
                    </a:cubicBezTo>
                    <a:cubicBezTo>
                      <a:pt x="1058" y="1051"/>
                      <a:pt x="1053" y="1045"/>
                      <a:pt x="1045" y="1040"/>
                    </a:cubicBezTo>
                    <a:cubicBezTo>
                      <a:pt x="1038" y="1034"/>
                      <a:pt x="1028" y="1031"/>
                      <a:pt x="1012" y="1024"/>
                    </a:cubicBezTo>
                    <a:cubicBezTo>
                      <a:pt x="1005" y="1022"/>
                      <a:pt x="1000" y="1021"/>
                      <a:pt x="995" y="1021"/>
                    </a:cubicBezTo>
                    <a:cubicBezTo>
                      <a:pt x="991" y="1021"/>
                      <a:pt x="987" y="1022"/>
                      <a:pt x="984" y="1024"/>
                    </a:cubicBezTo>
                    <a:cubicBezTo>
                      <a:pt x="979" y="1028"/>
                      <a:pt x="976" y="1033"/>
                      <a:pt x="972" y="1040"/>
                    </a:cubicBezTo>
                    <a:cubicBezTo>
                      <a:pt x="968" y="1046"/>
                      <a:pt x="963" y="1053"/>
                      <a:pt x="955" y="1060"/>
                    </a:cubicBezTo>
                    <a:cubicBezTo>
                      <a:pt x="949" y="1066"/>
                      <a:pt x="946" y="1073"/>
                      <a:pt x="946" y="1081"/>
                    </a:cubicBezTo>
                    <a:cubicBezTo>
                      <a:pt x="946" y="1094"/>
                      <a:pt x="953" y="1110"/>
                      <a:pt x="962" y="1132"/>
                    </a:cubicBezTo>
                    <a:cubicBezTo>
                      <a:pt x="971" y="1154"/>
                      <a:pt x="983" y="1182"/>
                      <a:pt x="993" y="1218"/>
                    </a:cubicBezTo>
                    <a:cubicBezTo>
                      <a:pt x="1006" y="1265"/>
                      <a:pt x="1011" y="1325"/>
                      <a:pt x="1022" y="1385"/>
                    </a:cubicBezTo>
                    <a:cubicBezTo>
                      <a:pt x="1032" y="1445"/>
                      <a:pt x="1048" y="1505"/>
                      <a:pt x="1084" y="1553"/>
                    </a:cubicBezTo>
                    <a:cubicBezTo>
                      <a:pt x="1101" y="1575"/>
                      <a:pt x="1108" y="1593"/>
                      <a:pt x="1108" y="1605"/>
                    </a:cubicBezTo>
                    <a:cubicBezTo>
                      <a:pt x="1108" y="1613"/>
                      <a:pt x="1105" y="1619"/>
                      <a:pt x="1100" y="1623"/>
                    </a:cubicBezTo>
                    <a:cubicBezTo>
                      <a:pt x="1095" y="1626"/>
                      <a:pt x="1088" y="1628"/>
                      <a:pt x="1080" y="1628"/>
                    </a:cubicBezTo>
                    <a:cubicBezTo>
                      <a:pt x="1057" y="1628"/>
                      <a:pt x="1024" y="1614"/>
                      <a:pt x="999" y="1588"/>
                    </a:cubicBezTo>
                    <a:cubicBezTo>
                      <a:pt x="985" y="1573"/>
                      <a:pt x="974" y="1546"/>
                      <a:pt x="966" y="1513"/>
                    </a:cubicBezTo>
                    <a:cubicBezTo>
                      <a:pt x="953" y="1463"/>
                      <a:pt x="946" y="1399"/>
                      <a:pt x="939" y="1339"/>
                    </a:cubicBezTo>
                    <a:cubicBezTo>
                      <a:pt x="933" y="1279"/>
                      <a:pt x="927" y="1223"/>
                      <a:pt x="918" y="1190"/>
                    </a:cubicBezTo>
                    <a:cubicBezTo>
                      <a:pt x="907" y="1151"/>
                      <a:pt x="894" y="1127"/>
                      <a:pt x="880" y="1112"/>
                    </a:cubicBezTo>
                    <a:cubicBezTo>
                      <a:pt x="867" y="1096"/>
                      <a:pt x="851" y="1091"/>
                      <a:pt x="834" y="1091"/>
                    </a:cubicBezTo>
                    <a:cubicBezTo>
                      <a:pt x="829" y="1091"/>
                      <a:pt x="824" y="1092"/>
                      <a:pt x="819" y="1092"/>
                    </a:cubicBezTo>
                    <a:cubicBezTo>
                      <a:pt x="813" y="1093"/>
                      <a:pt x="809" y="1096"/>
                      <a:pt x="805" y="1099"/>
                    </a:cubicBezTo>
                    <a:cubicBezTo>
                      <a:pt x="798" y="1105"/>
                      <a:pt x="794" y="1115"/>
                      <a:pt x="791" y="1125"/>
                    </a:cubicBezTo>
                    <a:cubicBezTo>
                      <a:pt x="786" y="1141"/>
                      <a:pt x="784" y="1160"/>
                      <a:pt x="781" y="1174"/>
                    </a:cubicBezTo>
                    <a:cubicBezTo>
                      <a:pt x="780" y="1181"/>
                      <a:pt x="779" y="1188"/>
                      <a:pt x="777" y="1192"/>
                    </a:cubicBezTo>
                    <a:cubicBezTo>
                      <a:pt x="776" y="1194"/>
                      <a:pt x="775" y="1196"/>
                      <a:pt x="774" y="1197"/>
                    </a:cubicBezTo>
                    <a:cubicBezTo>
                      <a:pt x="773" y="1198"/>
                      <a:pt x="773" y="1198"/>
                      <a:pt x="772" y="1198"/>
                    </a:cubicBezTo>
                    <a:cubicBezTo>
                      <a:pt x="772" y="1198"/>
                      <a:pt x="772" y="1198"/>
                      <a:pt x="772" y="1198"/>
                    </a:cubicBezTo>
                    <a:cubicBezTo>
                      <a:pt x="771" y="1198"/>
                      <a:pt x="771" y="1198"/>
                      <a:pt x="771" y="1198"/>
                    </a:cubicBezTo>
                    <a:cubicBezTo>
                      <a:pt x="770" y="1198"/>
                      <a:pt x="768" y="1198"/>
                      <a:pt x="767" y="1196"/>
                    </a:cubicBezTo>
                    <a:cubicBezTo>
                      <a:pt x="764" y="1193"/>
                      <a:pt x="762" y="1188"/>
                      <a:pt x="761" y="1181"/>
                    </a:cubicBezTo>
                    <a:cubicBezTo>
                      <a:pt x="758" y="1171"/>
                      <a:pt x="757" y="1157"/>
                      <a:pt x="757" y="1145"/>
                    </a:cubicBezTo>
                    <a:cubicBezTo>
                      <a:pt x="756" y="1133"/>
                      <a:pt x="756" y="1122"/>
                      <a:pt x="755" y="1116"/>
                    </a:cubicBezTo>
                    <a:cubicBezTo>
                      <a:pt x="754" y="1112"/>
                      <a:pt x="753" y="1109"/>
                      <a:pt x="752" y="1107"/>
                    </a:cubicBezTo>
                    <a:cubicBezTo>
                      <a:pt x="751" y="1106"/>
                      <a:pt x="750" y="1105"/>
                      <a:pt x="749" y="1104"/>
                    </a:cubicBezTo>
                    <a:cubicBezTo>
                      <a:pt x="748" y="1104"/>
                      <a:pt x="747" y="1103"/>
                      <a:pt x="746" y="1103"/>
                    </a:cubicBezTo>
                    <a:cubicBezTo>
                      <a:pt x="743" y="1103"/>
                      <a:pt x="740" y="1105"/>
                      <a:pt x="737" y="1107"/>
                    </a:cubicBezTo>
                    <a:cubicBezTo>
                      <a:pt x="735" y="1110"/>
                      <a:pt x="732" y="1113"/>
                      <a:pt x="728" y="1117"/>
                    </a:cubicBezTo>
                    <a:cubicBezTo>
                      <a:pt x="725" y="1121"/>
                      <a:pt x="723" y="1123"/>
                      <a:pt x="721" y="1124"/>
                    </a:cubicBezTo>
                    <a:cubicBezTo>
                      <a:pt x="718" y="1126"/>
                      <a:pt x="716" y="1126"/>
                      <a:pt x="714" y="1126"/>
                    </a:cubicBezTo>
                    <a:cubicBezTo>
                      <a:pt x="712" y="1126"/>
                      <a:pt x="710" y="1126"/>
                      <a:pt x="708" y="1124"/>
                    </a:cubicBezTo>
                    <a:cubicBezTo>
                      <a:pt x="706" y="1123"/>
                      <a:pt x="703" y="1121"/>
                      <a:pt x="701" y="1119"/>
                    </a:cubicBezTo>
                    <a:cubicBezTo>
                      <a:pt x="700" y="1117"/>
                      <a:pt x="698" y="1116"/>
                      <a:pt x="697" y="1115"/>
                    </a:cubicBezTo>
                    <a:cubicBezTo>
                      <a:pt x="695" y="1114"/>
                      <a:pt x="694" y="1113"/>
                      <a:pt x="692" y="1113"/>
                    </a:cubicBezTo>
                    <a:cubicBezTo>
                      <a:pt x="690" y="1113"/>
                      <a:pt x="689" y="1114"/>
                      <a:pt x="687" y="1114"/>
                    </a:cubicBezTo>
                    <a:cubicBezTo>
                      <a:pt x="683" y="1117"/>
                      <a:pt x="679" y="1123"/>
                      <a:pt x="670" y="1133"/>
                    </a:cubicBezTo>
                    <a:cubicBezTo>
                      <a:pt x="667" y="1137"/>
                      <a:pt x="664" y="1139"/>
                      <a:pt x="662" y="1141"/>
                    </a:cubicBezTo>
                    <a:cubicBezTo>
                      <a:pt x="660" y="1143"/>
                      <a:pt x="658" y="1143"/>
                      <a:pt x="656" y="1143"/>
                    </a:cubicBezTo>
                    <a:cubicBezTo>
                      <a:pt x="654" y="1143"/>
                      <a:pt x="652" y="1143"/>
                      <a:pt x="651" y="1142"/>
                    </a:cubicBezTo>
                    <a:cubicBezTo>
                      <a:pt x="648" y="1140"/>
                      <a:pt x="645" y="1137"/>
                      <a:pt x="641" y="1133"/>
                    </a:cubicBezTo>
                    <a:cubicBezTo>
                      <a:pt x="638" y="1129"/>
                      <a:pt x="635" y="1124"/>
                      <a:pt x="630" y="1119"/>
                    </a:cubicBezTo>
                    <a:cubicBezTo>
                      <a:pt x="625" y="1113"/>
                      <a:pt x="619" y="1107"/>
                      <a:pt x="612" y="1102"/>
                    </a:cubicBezTo>
                    <a:cubicBezTo>
                      <a:pt x="605" y="1098"/>
                      <a:pt x="596" y="1095"/>
                      <a:pt x="588" y="1095"/>
                    </a:cubicBezTo>
                    <a:cubicBezTo>
                      <a:pt x="581" y="1095"/>
                      <a:pt x="575" y="1097"/>
                      <a:pt x="568" y="1101"/>
                    </a:cubicBezTo>
                    <a:cubicBezTo>
                      <a:pt x="562" y="1105"/>
                      <a:pt x="556" y="1112"/>
                      <a:pt x="550" y="1122"/>
                    </a:cubicBezTo>
                    <a:cubicBezTo>
                      <a:pt x="538" y="1145"/>
                      <a:pt x="530" y="1155"/>
                      <a:pt x="520" y="1166"/>
                    </a:cubicBezTo>
                    <a:cubicBezTo>
                      <a:pt x="509" y="1177"/>
                      <a:pt x="494" y="1189"/>
                      <a:pt x="466" y="1214"/>
                    </a:cubicBezTo>
                    <a:cubicBezTo>
                      <a:pt x="453" y="1226"/>
                      <a:pt x="440" y="1248"/>
                      <a:pt x="427" y="1275"/>
                    </a:cubicBezTo>
                    <a:cubicBezTo>
                      <a:pt x="406" y="1316"/>
                      <a:pt x="386" y="1367"/>
                      <a:pt x="365" y="1408"/>
                    </a:cubicBezTo>
                    <a:cubicBezTo>
                      <a:pt x="355" y="1428"/>
                      <a:pt x="345" y="1446"/>
                      <a:pt x="335" y="1458"/>
                    </a:cubicBezTo>
                    <a:cubicBezTo>
                      <a:pt x="330" y="1465"/>
                      <a:pt x="325" y="1470"/>
                      <a:pt x="320" y="1473"/>
                    </a:cubicBezTo>
                    <a:cubicBezTo>
                      <a:pt x="315" y="1476"/>
                      <a:pt x="310" y="1478"/>
                      <a:pt x="306" y="1478"/>
                    </a:cubicBezTo>
                    <a:cubicBezTo>
                      <a:pt x="302" y="1478"/>
                      <a:pt x="299" y="1477"/>
                      <a:pt x="295" y="1475"/>
                    </a:cubicBezTo>
                    <a:cubicBezTo>
                      <a:pt x="271" y="1459"/>
                      <a:pt x="263" y="1438"/>
                      <a:pt x="263" y="1418"/>
                    </a:cubicBezTo>
                    <a:cubicBezTo>
                      <a:pt x="263" y="1389"/>
                      <a:pt x="279" y="1361"/>
                      <a:pt x="295" y="1349"/>
                    </a:cubicBezTo>
                    <a:cubicBezTo>
                      <a:pt x="310" y="1338"/>
                      <a:pt x="321" y="1326"/>
                      <a:pt x="332" y="1310"/>
                    </a:cubicBezTo>
                    <a:cubicBezTo>
                      <a:pt x="343" y="1295"/>
                      <a:pt x="354" y="1275"/>
                      <a:pt x="368" y="1247"/>
                    </a:cubicBezTo>
                    <a:cubicBezTo>
                      <a:pt x="396" y="1192"/>
                      <a:pt x="415" y="1170"/>
                      <a:pt x="450" y="1143"/>
                    </a:cubicBezTo>
                    <a:cubicBezTo>
                      <a:pt x="465" y="1132"/>
                      <a:pt x="479" y="1120"/>
                      <a:pt x="490" y="1108"/>
                    </a:cubicBezTo>
                    <a:cubicBezTo>
                      <a:pt x="496" y="1102"/>
                      <a:pt x="501" y="1097"/>
                      <a:pt x="504" y="1091"/>
                    </a:cubicBezTo>
                    <a:cubicBezTo>
                      <a:pt x="507" y="1086"/>
                      <a:pt x="509" y="1080"/>
                      <a:pt x="509" y="1075"/>
                    </a:cubicBezTo>
                    <a:cubicBezTo>
                      <a:pt x="509" y="1071"/>
                      <a:pt x="508" y="1067"/>
                      <a:pt x="505" y="1064"/>
                    </a:cubicBezTo>
                    <a:cubicBezTo>
                      <a:pt x="501" y="1058"/>
                      <a:pt x="494" y="1054"/>
                      <a:pt x="487" y="1054"/>
                    </a:cubicBezTo>
                    <a:cubicBezTo>
                      <a:pt x="480" y="1054"/>
                      <a:pt x="473" y="1058"/>
                      <a:pt x="465" y="1064"/>
                    </a:cubicBezTo>
                    <a:cubicBezTo>
                      <a:pt x="458" y="1070"/>
                      <a:pt x="450" y="1078"/>
                      <a:pt x="443" y="1089"/>
                    </a:cubicBezTo>
                    <a:cubicBezTo>
                      <a:pt x="437" y="1099"/>
                      <a:pt x="427" y="1107"/>
                      <a:pt x="417" y="1112"/>
                    </a:cubicBezTo>
                    <a:cubicBezTo>
                      <a:pt x="406" y="1118"/>
                      <a:pt x="394" y="1121"/>
                      <a:pt x="384" y="1121"/>
                    </a:cubicBezTo>
                    <a:cubicBezTo>
                      <a:pt x="378" y="1121"/>
                      <a:pt x="372" y="1120"/>
                      <a:pt x="367" y="1117"/>
                    </a:cubicBezTo>
                    <a:cubicBezTo>
                      <a:pt x="362" y="1115"/>
                      <a:pt x="359" y="1111"/>
                      <a:pt x="357" y="1106"/>
                    </a:cubicBezTo>
                    <a:cubicBezTo>
                      <a:pt x="355" y="1103"/>
                      <a:pt x="355" y="1100"/>
                      <a:pt x="355" y="1097"/>
                    </a:cubicBezTo>
                    <a:cubicBezTo>
                      <a:pt x="355" y="1091"/>
                      <a:pt x="357" y="1085"/>
                      <a:pt x="361" y="1079"/>
                    </a:cubicBezTo>
                    <a:cubicBezTo>
                      <a:pt x="367" y="1071"/>
                      <a:pt x="377" y="1063"/>
                      <a:pt x="387" y="1057"/>
                    </a:cubicBezTo>
                    <a:cubicBezTo>
                      <a:pt x="397" y="1052"/>
                      <a:pt x="407" y="1048"/>
                      <a:pt x="414" y="1046"/>
                    </a:cubicBezTo>
                    <a:cubicBezTo>
                      <a:pt x="421" y="1045"/>
                      <a:pt x="426" y="1042"/>
                      <a:pt x="429" y="1038"/>
                    </a:cubicBezTo>
                    <a:cubicBezTo>
                      <a:pt x="432" y="1034"/>
                      <a:pt x="434" y="1029"/>
                      <a:pt x="434" y="1023"/>
                    </a:cubicBezTo>
                    <a:cubicBezTo>
                      <a:pt x="434" y="1016"/>
                      <a:pt x="431" y="1008"/>
                      <a:pt x="428" y="1001"/>
                    </a:cubicBezTo>
                    <a:cubicBezTo>
                      <a:pt x="423" y="993"/>
                      <a:pt x="420" y="988"/>
                      <a:pt x="417" y="978"/>
                    </a:cubicBezTo>
                    <a:cubicBezTo>
                      <a:pt x="413" y="968"/>
                      <a:pt x="408" y="953"/>
                      <a:pt x="400" y="925"/>
                    </a:cubicBezTo>
                    <a:cubicBezTo>
                      <a:pt x="394" y="906"/>
                      <a:pt x="389" y="895"/>
                      <a:pt x="385" y="888"/>
                    </a:cubicBezTo>
                    <a:cubicBezTo>
                      <a:pt x="382" y="885"/>
                      <a:pt x="380" y="882"/>
                      <a:pt x="377" y="881"/>
                    </a:cubicBezTo>
                    <a:cubicBezTo>
                      <a:pt x="375" y="879"/>
                      <a:pt x="372" y="879"/>
                      <a:pt x="370" y="879"/>
                    </a:cubicBezTo>
                    <a:cubicBezTo>
                      <a:pt x="365" y="879"/>
                      <a:pt x="360" y="881"/>
                      <a:pt x="354" y="882"/>
                    </a:cubicBezTo>
                    <a:cubicBezTo>
                      <a:pt x="351" y="883"/>
                      <a:pt x="347" y="884"/>
                      <a:pt x="342" y="884"/>
                    </a:cubicBezTo>
                    <a:cubicBezTo>
                      <a:pt x="329" y="884"/>
                      <a:pt x="315" y="879"/>
                      <a:pt x="305" y="874"/>
                    </a:cubicBezTo>
                    <a:cubicBezTo>
                      <a:pt x="297" y="869"/>
                      <a:pt x="287" y="868"/>
                      <a:pt x="276" y="867"/>
                    </a:cubicBezTo>
                    <a:cubicBezTo>
                      <a:pt x="265" y="866"/>
                      <a:pt x="253" y="865"/>
                      <a:pt x="242" y="864"/>
                    </a:cubicBezTo>
                    <a:cubicBezTo>
                      <a:pt x="231" y="863"/>
                      <a:pt x="219" y="862"/>
                      <a:pt x="210" y="858"/>
                    </a:cubicBezTo>
                    <a:cubicBezTo>
                      <a:pt x="206" y="857"/>
                      <a:pt x="202" y="855"/>
                      <a:pt x="200" y="852"/>
                    </a:cubicBezTo>
                    <a:cubicBezTo>
                      <a:pt x="197" y="849"/>
                      <a:pt x="196" y="846"/>
                      <a:pt x="196" y="842"/>
                    </a:cubicBezTo>
                    <a:cubicBezTo>
                      <a:pt x="196" y="836"/>
                      <a:pt x="198" y="832"/>
                      <a:pt x="201" y="829"/>
                    </a:cubicBezTo>
                    <a:cubicBezTo>
                      <a:pt x="204" y="826"/>
                      <a:pt x="209" y="824"/>
                      <a:pt x="215" y="824"/>
                    </a:cubicBezTo>
                    <a:cubicBezTo>
                      <a:pt x="220" y="824"/>
                      <a:pt x="225" y="826"/>
                      <a:pt x="231" y="828"/>
                    </a:cubicBezTo>
                    <a:cubicBezTo>
                      <a:pt x="236" y="831"/>
                      <a:pt x="243" y="832"/>
                      <a:pt x="250" y="832"/>
                    </a:cubicBezTo>
                    <a:cubicBezTo>
                      <a:pt x="261" y="833"/>
                      <a:pt x="274" y="832"/>
                      <a:pt x="286" y="833"/>
                    </a:cubicBezTo>
                    <a:cubicBezTo>
                      <a:pt x="297" y="833"/>
                      <a:pt x="308" y="835"/>
                      <a:pt x="315" y="839"/>
                    </a:cubicBezTo>
                    <a:cubicBezTo>
                      <a:pt x="322" y="843"/>
                      <a:pt x="330" y="846"/>
                      <a:pt x="338" y="846"/>
                    </a:cubicBezTo>
                    <a:cubicBezTo>
                      <a:pt x="346" y="846"/>
                      <a:pt x="353" y="844"/>
                      <a:pt x="359" y="838"/>
                    </a:cubicBezTo>
                    <a:cubicBezTo>
                      <a:pt x="365" y="833"/>
                      <a:pt x="369" y="824"/>
                      <a:pt x="371" y="813"/>
                    </a:cubicBezTo>
                    <a:cubicBezTo>
                      <a:pt x="371" y="809"/>
                      <a:pt x="371" y="806"/>
                      <a:pt x="371" y="803"/>
                    </a:cubicBezTo>
                    <a:cubicBezTo>
                      <a:pt x="371" y="796"/>
                      <a:pt x="370" y="789"/>
                      <a:pt x="367" y="783"/>
                    </a:cubicBezTo>
                    <a:cubicBezTo>
                      <a:pt x="362" y="775"/>
                      <a:pt x="353" y="768"/>
                      <a:pt x="341" y="762"/>
                    </a:cubicBezTo>
                    <a:cubicBezTo>
                      <a:pt x="328" y="756"/>
                      <a:pt x="311" y="751"/>
                      <a:pt x="290" y="746"/>
                    </a:cubicBezTo>
                    <a:cubicBezTo>
                      <a:pt x="260" y="739"/>
                      <a:pt x="229" y="722"/>
                      <a:pt x="204" y="701"/>
                    </a:cubicBezTo>
                    <a:cubicBezTo>
                      <a:pt x="179" y="681"/>
                      <a:pt x="160" y="658"/>
                      <a:pt x="155" y="640"/>
                    </a:cubicBezTo>
                    <a:cubicBezTo>
                      <a:pt x="149" y="621"/>
                      <a:pt x="145" y="611"/>
                      <a:pt x="138" y="601"/>
                    </a:cubicBezTo>
                    <a:cubicBezTo>
                      <a:pt x="131" y="592"/>
                      <a:pt x="121" y="584"/>
                      <a:pt x="103" y="571"/>
                    </a:cubicBezTo>
                    <a:cubicBezTo>
                      <a:pt x="96" y="566"/>
                      <a:pt x="87" y="555"/>
                      <a:pt x="76" y="541"/>
                    </a:cubicBezTo>
                    <a:cubicBezTo>
                      <a:pt x="60" y="519"/>
                      <a:pt x="42" y="488"/>
                      <a:pt x="28" y="458"/>
                    </a:cubicBezTo>
                    <a:cubicBezTo>
                      <a:pt x="14" y="427"/>
                      <a:pt x="4" y="396"/>
                      <a:pt x="4" y="372"/>
                    </a:cubicBezTo>
                    <a:cubicBezTo>
                      <a:pt x="4" y="362"/>
                      <a:pt x="6" y="353"/>
                      <a:pt x="10" y="346"/>
                    </a:cubicBezTo>
                    <a:cubicBezTo>
                      <a:pt x="14" y="339"/>
                      <a:pt x="20" y="335"/>
                      <a:pt x="29" y="332"/>
                    </a:cubicBezTo>
                    <a:cubicBezTo>
                      <a:pt x="29" y="332"/>
                      <a:pt x="29" y="332"/>
                      <a:pt x="29" y="332"/>
                    </a:cubicBezTo>
                    <a:cubicBezTo>
                      <a:pt x="34" y="331"/>
                      <a:pt x="38" y="331"/>
                      <a:pt x="42" y="331"/>
                    </a:cubicBezTo>
                    <a:cubicBezTo>
                      <a:pt x="50" y="331"/>
                      <a:pt x="57" y="333"/>
                      <a:pt x="63" y="337"/>
                    </a:cubicBezTo>
                    <a:cubicBezTo>
                      <a:pt x="75" y="344"/>
                      <a:pt x="84" y="358"/>
                      <a:pt x="93" y="376"/>
                    </a:cubicBezTo>
                    <a:cubicBezTo>
                      <a:pt x="106" y="402"/>
                      <a:pt x="116" y="438"/>
                      <a:pt x="128" y="477"/>
                    </a:cubicBezTo>
                    <a:cubicBezTo>
                      <a:pt x="140" y="516"/>
                      <a:pt x="153" y="558"/>
                      <a:pt x="170" y="596"/>
                    </a:cubicBezTo>
                    <a:cubicBezTo>
                      <a:pt x="186" y="630"/>
                      <a:pt x="209" y="653"/>
                      <a:pt x="233" y="666"/>
                    </a:cubicBezTo>
                    <a:cubicBezTo>
                      <a:pt x="257" y="680"/>
                      <a:pt x="283" y="685"/>
                      <a:pt x="306" y="685"/>
                    </a:cubicBezTo>
                    <a:cubicBezTo>
                      <a:pt x="324" y="685"/>
                      <a:pt x="341" y="682"/>
                      <a:pt x="354" y="678"/>
                    </a:cubicBezTo>
                    <a:cubicBezTo>
                      <a:pt x="360" y="676"/>
                      <a:pt x="366" y="674"/>
                      <a:pt x="370" y="671"/>
                    </a:cubicBezTo>
                    <a:cubicBezTo>
                      <a:pt x="375" y="669"/>
                      <a:pt x="378" y="666"/>
                      <a:pt x="381" y="664"/>
                    </a:cubicBezTo>
                    <a:cubicBezTo>
                      <a:pt x="390" y="654"/>
                      <a:pt x="398" y="648"/>
                      <a:pt x="406" y="642"/>
                    </a:cubicBezTo>
                    <a:cubicBezTo>
                      <a:pt x="414" y="636"/>
                      <a:pt x="422" y="630"/>
                      <a:pt x="430" y="619"/>
                    </a:cubicBezTo>
                    <a:cubicBezTo>
                      <a:pt x="437" y="608"/>
                      <a:pt x="441" y="601"/>
                      <a:pt x="446" y="594"/>
                    </a:cubicBezTo>
                    <a:cubicBezTo>
                      <a:pt x="451" y="587"/>
                      <a:pt x="458" y="580"/>
                      <a:pt x="473" y="569"/>
                    </a:cubicBezTo>
                    <a:cubicBezTo>
                      <a:pt x="477" y="566"/>
                      <a:pt x="480" y="561"/>
                      <a:pt x="482" y="556"/>
                    </a:cubicBezTo>
                    <a:cubicBezTo>
                      <a:pt x="483" y="551"/>
                      <a:pt x="484" y="545"/>
                      <a:pt x="484" y="538"/>
                    </a:cubicBezTo>
                    <a:cubicBezTo>
                      <a:pt x="484" y="524"/>
                      <a:pt x="481" y="508"/>
                      <a:pt x="479" y="492"/>
                    </a:cubicBezTo>
                    <a:cubicBezTo>
                      <a:pt x="476" y="475"/>
                      <a:pt x="473" y="459"/>
                      <a:pt x="473" y="446"/>
                    </a:cubicBezTo>
                    <a:cubicBezTo>
                      <a:pt x="473" y="439"/>
                      <a:pt x="474" y="433"/>
                      <a:pt x="476" y="429"/>
                    </a:cubicBezTo>
                    <a:cubicBezTo>
                      <a:pt x="478" y="425"/>
                      <a:pt x="481" y="422"/>
                      <a:pt x="485" y="421"/>
                    </a:cubicBezTo>
                    <a:cubicBezTo>
                      <a:pt x="486" y="420"/>
                      <a:pt x="488" y="420"/>
                      <a:pt x="489" y="420"/>
                    </a:cubicBezTo>
                    <a:cubicBezTo>
                      <a:pt x="492" y="420"/>
                      <a:pt x="494" y="421"/>
                      <a:pt x="497" y="423"/>
                    </a:cubicBezTo>
                    <a:cubicBezTo>
                      <a:pt x="502" y="427"/>
                      <a:pt x="506" y="435"/>
                      <a:pt x="510" y="444"/>
                    </a:cubicBezTo>
                    <a:cubicBezTo>
                      <a:pt x="516" y="457"/>
                      <a:pt x="521" y="474"/>
                      <a:pt x="528" y="487"/>
                    </a:cubicBezTo>
                    <a:cubicBezTo>
                      <a:pt x="531" y="494"/>
                      <a:pt x="535" y="500"/>
                      <a:pt x="539" y="504"/>
                    </a:cubicBezTo>
                    <a:cubicBezTo>
                      <a:pt x="543" y="508"/>
                      <a:pt x="548" y="511"/>
                      <a:pt x="554" y="511"/>
                    </a:cubicBezTo>
                    <a:cubicBezTo>
                      <a:pt x="559" y="511"/>
                      <a:pt x="563" y="509"/>
                      <a:pt x="569" y="506"/>
                    </a:cubicBezTo>
                    <a:cubicBezTo>
                      <a:pt x="593" y="491"/>
                      <a:pt x="602" y="469"/>
                      <a:pt x="602" y="446"/>
                    </a:cubicBezTo>
                    <a:cubicBezTo>
                      <a:pt x="601" y="410"/>
                      <a:pt x="580" y="370"/>
                      <a:pt x="566" y="348"/>
                    </a:cubicBezTo>
                    <a:cubicBezTo>
                      <a:pt x="555" y="330"/>
                      <a:pt x="549" y="307"/>
                      <a:pt x="549" y="285"/>
                    </a:cubicBezTo>
                    <a:cubicBezTo>
                      <a:pt x="549" y="262"/>
                      <a:pt x="556" y="241"/>
                      <a:pt x="569" y="228"/>
                    </a:cubicBezTo>
                    <a:cubicBezTo>
                      <a:pt x="576" y="222"/>
                      <a:pt x="582" y="220"/>
                      <a:pt x="586" y="220"/>
                    </a:cubicBezTo>
                    <a:cubicBezTo>
                      <a:pt x="588" y="220"/>
                      <a:pt x="590" y="221"/>
                      <a:pt x="591" y="222"/>
                    </a:cubicBezTo>
                    <a:cubicBezTo>
                      <a:pt x="594" y="223"/>
                      <a:pt x="596" y="226"/>
                      <a:pt x="597" y="230"/>
                    </a:cubicBezTo>
                    <a:cubicBezTo>
                      <a:pt x="598" y="234"/>
                      <a:pt x="599" y="238"/>
                      <a:pt x="599" y="242"/>
                    </a:cubicBezTo>
                    <a:cubicBezTo>
                      <a:pt x="599" y="246"/>
                      <a:pt x="599" y="250"/>
                      <a:pt x="598" y="253"/>
                    </a:cubicBezTo>
                    <a:cubicBezTo>
                      <a:pt x="596" y="259"/>
                      <a:pt x="595" y="266"/>
                      <a:pt x="595" y="272"/>
                    </a:cubicBezTo>
                    <a:cubicBezTo>
                      <a:pt x="595" y="284"/>
                      <a:pt x="598" y="295"/>
                      <a:pt x="604" y="305"/>
                    </a:cubicBezTo>
                    <a:cubicBezTo>
                      <a:pt x="613" y="316"/>
                      <a:pt x="621" y="335"/>
                      <a:pt x="621" y="359"/>
                    </a:cubicBezTo>
                    <a:cubicBezTo>
                      <a:pt x="621" y="363"/>
                      <a:pt x="621" y="367"/>
                      <a:pt x="620" y="372"/>
                    </a:cubicBezTo>
                    <a:cubicBezTo>
                      <a:pt x="620" y="375"/>
                      <a:pt x="619" y="380"/>
                      <a:pt x="619" y="384"/>
                    </a:cubicBezTo>
                    <a:cubicBezTo>
                      <a:pt x="619" y="400"/>
                      <a:pt x="622" y="419"/>
                      <a:pt x="628" y="434"/>
                    </a:cubicBezTo>
                    <a:cubicBezTo>
                      <a:pt x="630" y="441"/>
                      <a:pt x="634" y="448"/>
                      <a:pt x="638" y="453"/>
                    </a:cubicBezTo>
                    <a:cubicBezTo>
                      <a:pt x="643" y="458"/>
                      <a:pt x="648" y="461"/>
                      <a:pt x="655" y="461"/>
                    </a:cubicBezTo>
                    <a:cubicBezTo>
                      <a:pt x="655" y="461"/>
                      <a:pt x="655" y="461"/>
                      <a:pt x="656" y="461"/>
                    </a:cubicBezTo>
                    <a:cubicBezTo>
                      <a:pt x="662" y="460"/>
                      <a:pt x="666" y="460"/>
                      <a:pt x="670" y="458"/>
                    </a:cubicBezTo>
                    <a:cubicBezTo>
                      <a:pt x="673" y="456"/>
                      <a:pt x="676" y="454"/>
                      <a:pt x="678" y="451"/>
                    </a:cubicBezTo>
                    <a:cubicBezTo>
                      <a:pt x="680" y="446"/>
                      <a:pt x="682" y="439"/>
                      <a:pt x="683" y="430"/>
                    </a:cubicBezTo>
                    <a:cubicBezTo>
                      <a:pt x="683" y="421"/>
                      <a:pt x="684" y="408"/>
                      <a:pt x="684" y="392"/>
                    </a:cubicBezTo>
                    <a:cubicBezTo>
                      <a:pt x="684" y="383"/>
                      <a:pt x="684" y="372"/>
                      <a:pt x="684" y="360"/>
                    </a:cubicBezTo>
                    <a:cubicBezTo>
                      <a:pt x="683" y="338"/>
                      <a:pt x="681" y="324"/>
                      <a:pt x="678" y="312"/>
                    </a:cubicBezTo>
                    <a:cubicBezTo>
                      <a:pt x="673" y="294"/>
                      <a:pt x="665" y="283"/>
                      <a:pt x="657" y="263"/>
                    </a:cubicBezTo>
                    <a:cubicBezTo>
                      <a:pt x="649" y="244"/>
                      <a:pt x="641" y="216"/>
                      <a:pt x="635" y="164"/>
                    </a:cubicBezTo>
                    <a:cubicBezTo>
                      <a:pt x="634" y="156"/>
                      <a:pt x="634" y="147"/>
                      <a:pt x="634" y="140"/>
                    </a:cubicBezTo>
                    <a:cubicBezTo>
                      <a:pt x="634" y="91"/>
                      <a:pt x="652" y="57"/>
                      <a:pt x="674" y="35"/>
                    </a:cubicBezTo>
                    <a:cubicBezTo>
                      <a:pt x="685" y="24"/>
                      <a:pt x="697" y="17"/>
                      <a:pt x="708" y="12"/>
                    </a:cubicBezTo>
                    <a:cubicBezTo>
                      <a:pt x="719" y="6"/>
                      <a:pt x="730" y="4"/>
                      <a:pt x="737" y="4"/>
                    </a:cubicBezTo>
                    <a:cubicBezTo>
                      <a:pt x="743" y="4"/>
                      <a:pt x="747" y="6"/>
                      <a:pt x="749" y="7"/>
                    </a:cubicBezTo>
                    <a:lnTo>
                      <a:pt x="750" y="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6"/>
              <p:cNvSpPr>
                <a:spLocks/>
              </p:cNvSpPr>
              <p:nvPr/>
            </p:nvSpPr>
            <p:spPr bwMode="auto">
              <a:xfrm>
                <a:off x="3442" y="2095"/>
                <a:ext cx="506" cy="500"/>
              </a:xfrm>
              <a:custGeom>
                <a:avLst/>
                <a:gdLst>
                  <a:gd name="T0" fmla="*/ 617 w 355"/>
                  <a:gd name="T1" fmla="*/ 91 h 351"/>
                  <a:gd name="T2" fmla="*/ 577 w 355"/>
                  <a:gd name="T3" fmla="*/ 506 h 351"/>
                  <a:gd name="T4" fmla="*/ 87 w 355"/>
                  <a:gd name="T5" fmla="*/ 623 h 351"/>
                  <a:gd name="T6" fmla="*/ 177 w 355"/>
                  <a:gd name="T7" fmla="*/ 175 h 351"/>
                  <a:gd name="T8" fmla="*/ 617 w 355"/>
                  <a:gd name="T9" fmla="*/ 91 h 3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5" h="351">
                    <a:moveTo>
                      <a:pt x="304" y="45"/>
                    </a:moveTo>
                    <a:cubicBezTo>
                      <a:pt x="348" y="89"/>
                      <a:pt x="355" y="180"/>
                      <a:pt x="284" y="249"/>
                    </a:cubicBezTo>
                    <a:cubicBezTo>
                      <a:pt x="213" y="318"/>
                      <a:pt x="87" y="351"/>
                      <a:pt x="43" y="307"/>
                    </a:cubicBezTo>
                    <a:cubicBezTo>
                      <a:pt x="0" y="262"/>
                      <a:pt x="16" y="155"/>
                      <a:pt x="87" y="86"/>
                    </a:cubicBezTo>
                    <a:cubicBezTo>
                      <a:pt x="158" y="17"/>
                      <a:pt x="261" y="0"/>
                      <a:pt x="304" y="45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7"/>
              <p:cNvSpPr>
                <a:spLocks/>
              </p:cNvSpPr>
              <p:nvPr/>
            </p:nvSpPr>
            <p:spPr bwMode="auto">
              <a:xfrm>
                <a:off x="3328" y="2069"/>
                <a:ext cx="513" cy="459"/>
              </a:xfrm>
              <a:custGeom>
                <a:avLst/>
                <a:gdLst>
                  <a:gd name="T0" fmla="*/ 660 w 360"/>
                  <a:gd name="T1" fmla="*/ 94 h 322"/>
                  <a:gd name="T2" fmla="*/ 559 w 360"/>
                  <a:gd name="T3" fmla="*/ 488 h 322"/>
                  <a:gd name="T4" fmla="*/ 71 w 360"/>
                  <a:gd name="T5" fmla="*/ 563 h 322"/>
                  <a:gd name="T6" fmla="*/ 224 w 360"/>
                  <a:gd name="T7" fmla="*/ 140 h 322"/>
                  <a:gd name="T8" fmla="*/ 660 w 360"/>
                  <a:gd name="T9" fmla="*/ 94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0" h="322">
                    <a:moveTo>
                      <a:pt x="325" y="46"/>
                    </a:moveTo>
                    <a:cubicBezTo>
                      <a:pt x="360" y="92"/>
                      <a:pt x="353" y="179"/>
                      <a:pt x="275" y="240"/>
                    </a:cubicBezTo>
                    <a:cubicBezTo>
                      <a:pt x="197" y="300"/>
                      <a:pt x="71" y="322"/>
                      <a:pt x="35" y="277"/>
                    </a:cubicBezTo>
                    <a:cubicBezTo>
                      <a:pt x="0" y="231"/>
                      <a:pt x="31" y="130"/>
                      <a:pt x="110" y="69"/>
                    </a:cubicBezTo>
                    <a:cubicBezTo>
                      <a:pt x="188" y="9"/>
                      <a:pt x="289" y="0"/>
                      <a:pt x="325" y="46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8"/>
              <p:cNvSpPr>
                <a:spLocks/>
              </p:cNvSpPr>
              <p:nvPr/>
            </p:nvSpPr>
            <p:spPr bwMode="auto">
              <a:xfrm>
                <a:off x="3337" y="2213"/>
                <a:ext cx="482" cy="317"/>
              </a:xfrm>
              <a:custGeom>
                <a:avLst/>
                <a:gdLst>
                  <a:gd name="T0" fmla="*/ 165 w 338"/>
                  <a:gd name="T1" fmla="*/ 173 h 222"/>
                  <a:gd name="T2" fmla="*/ 147 w 338"/>
                  <a:gd name="T3" fmla="*/ 0 h 222"/>
                  <a:gd name="T4" fmla="*/ 61 w 338"/>
                  <a:gd name="T5" fmla="*/ 361 h 222"/>
                  <a:gd name="T6" fmla="*/ 549 w 338"/>
                  <a:gd name="T7" fmla="*/ 286 h 222"/>
                  <a:gd name="T8" fmla="*/ 687 w 338"/>
                  <a:gd name="T9" fmla="*/ 70 h 222"/>
                  <a:gd name="T10" fmla="*/ 165 w 338"/>
                  <a:gd name="T11" fmla="*/ 173 h 2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8" h="222">
                    <a:moveTo>
                      <a:pt x="81" y="85"/>
                    </a:moveTo>
                    <a:cubicBezTo>
                      <a:pt x="68" y="71"/>
                      <a:pt x="63" y="34"/>
                      <a:pt x="72" y="0"/>
                    </a:cubicBezTo>
                    <a:cubicBezTo>
                      <a:pt x="18" y="60"/>
                      <a:pt x="0" y="138"/>
                      <a:pt x="30" y="177"/>
                    </a:cubicBezTo>
                    <a:cubicBezTo>
                      <a:pt x="65" y="222"/>
                      <a:pt x="192" y="200"/>
                      <a:pt x="270" y="140"/>
                    </a:cubicBezTo>
                    <a:cubicBezTo>
                      <a:pt x="311" y="108"/>
                      <a:pt x="332" y="70"/>
                      <a:pt x="338" y="34"/>
                    </a:cubicBezTo>
                    <a:cubicBezTo>
                      <a:pt x="322" y="112"/>
                      <a:pt x="158" y="170"/>
                      <a:pt x="81" y="8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9"/>
              <p:cNvSpPr>
                <a:spLocks/>
              </p:cNvSpPr>
              <p:nvPr/>
            </p:nvSpPr>
            <p:spPr bwMode="auto">
              <a:xfrm>
                <a:off x="3355" y="2090"/>
                <a:ext cx="468" cy="411"/>
              </a:xfrm>
              <a:custGeom>
                <a:avLst/>
                <a:gdLst>
                  <a:gd name="T0" fmla="*/ 624 w 328"/>
                  <a:gd name="T1" fmla="*/ 63 h 288"/>
                  <a:gd name="T2" fmla="*/ 619 w 328"/>
                  <a:gd name="T3" fmla="*/ 66 h 288"/>
                  <a:gd name="T4" fmla="*/ 659 w 328"/>
                  <a:gd name="T5" fmla="*/ 196 h 288"/>
                  <a:gd name="T6" fmla="*/ 519 w 328"/>
                  <a:gd name="T7" fmla="*/ 454 h 288"/>
                  <a:gd name="T8" fmla="*/ 173 w 328"/>
                  <a:gd name="T9" fmla="*/ 578 h 288"/>
                  <a:gd name="T10" fmla="*/ 37 w 328"/>
                  <a:gd name="T11" fmla="*/ 529 h 288"/>
                  <a:gd name="T12" fmla="*/ 9 w 328"/>
                  <a:gd name="T13" fmla="*/ 434 h 288"/>
                  <a:gd name="T14" fmla="*/ 187 w 328"/>
                  <a:gd name="T15" fmla="*/ 114 h 288"/>
                  <a:gd name="T16" fmla="*/ 471 w 328"/>
                  <a:gd name="T17" fmla="*/ 9 h 288"/>
                  <a:gd name="T18" fmla="*/ 619 w 328"/>
                  <a:gd name="T19" fmla="*/ 66 h 288"/>
                  <a:gd name="T20" fmla="*/ 624 w 328"/>
                  <a:gd name="T21" fmla="*/ 63 h 288"/>
                  <a:gd name="T22" fmla="*/ 625 w 328"/>
                  <a:gd name="T23" fmla="*/ 61 h 288"/>
                  <a:gd name="T24" fmla="*/ 471 w 328"/>
                  <a:gd name="T25" fmla="*/ 0 h 288"/>
                  <a:gd name="T26" fmla="*/ 181 w 328"/>
                  <a:gd name="T27" fmla="*/ 108 h 288"/>
                  <a:gd name="T28" fmla="*/ 0 w 328"/>
                  <a:gd name="T29" fmla="*/ 434 h 288"/>
                  <a:gd name="T30" fmla="*/ 30 w 328"/>
                  <a:gd name="T31" fmla="*/ 535 h 288"/>
                  <a:gd name="T32" fmla="*/ 173 w 328"/>
                  <a:gd name="T33" fmla="*/ 587 h 288"/>
                  <a:gd name="T34" fmla="*/ 525 w 328"/>
                  <a:gd name="T35" fmla="*/ 461 h 288"/>
                  <a:gd name="T36" fmla="*/ 668 w 328"/>
                  <a:gd name="T37" fmla="*/ 196 h 288"/>
                  <a:gd name="T38" fmla="*/ 625 w 328"/>
                  <a:gd name="T39" fmla="*/ 61 h 288"/>
                  <a:gd name="T40" fmla="*/ 624 w 328"/>
                  <a:gd name="T41" fmla="*/ 63 h 2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28" h="288">
                    <a:moveTo>
                      <a:pt x="306" y="31"/>
                    </a:moveTo>
                    <a:cubicBezTo>
                      <a:pt x="304" y="32"/>
                      <a:pt x="304" y="32"/>
                      <a:pt x="304" y="32"/>
                    </a:cubicBezTo>
                    <a:cubicBezTo>
                      <a:pt x="317" y="49"/>
                      <a:pt x="324" y="71"/>
                      <a:pt x="324" y="96"/>
                    </a:cubicBezTo>
                    <a:cubicBezTo>
                      <a:pt x="324" y="137"/>
                      <a:pt x="304" y="185"/>
                      <a:pt x="255" y="223"/>
                    </a:cubicBezTo>
                    <a:cubicBezTo>
                      <a:pt x="206" y="261"/>
                      <a:pt x="137" y="284"/>
                      <a:pt x="85" y="284"/>
                    </a:cubicBezTo>
                    <a:cubicBezTo>
                      <a:pt x="55" y="284"/>
                      <a:pt x="30" y="276"/>
                      <a:pt x="18" y="260"/>
                    </a:cubicBezTo>
                    <a:cubicBezTo>
                      <a:pt x="8" y="248"/>
                      <a:pt x="4" y="232"/>
                      <a:pt x="4" y="213"/>
                    </a:cubicBezTo>
                    <a:cubicBezTo>
                      <a:pt x="4" y="164"/>
                      <a:pt x="36" y="100"/>
                      <a:pt x="92" y="56"/>
                    </a:cubicBezTo>
                    <a:cubicBezTo>
                      <a:pt x="136" y="21"/>
                      <a:pt x="189" y="4"/>
                      <a:pt x="231" y="4"/>
                    </a:cubicBezTo>
                    <a:cubicBezTo>
                      <a:pt x="263" y="4"/>
                      <a:pt x="290" y="14"/>
                      <a:pt x="304" y="32"/>
                    </a:cubicBezTo>
                    <a:cubicBezTo>
                      <a:pt x="306" y="31"/>
                      <a:pt x="306" y="31"/>
                      <a:pt x="306" y="31"/>
                    </a:cubicBezTo>
                    <a:cubicBezTo>
                      <a:pt x="307" y="30"/>
                      <a:pt x="307" y="30"/>
                      <a:pt x="307" y="30"/>
                    </a:cubicBezTo>
                    <a:cubicBezTo>
                      <a:pt x="292" y="10"/>
                      <a:pt x="264" y="0"/>
                      <a:pt x="231" y="0"/>
                    </a:cubicBezTo>
                    <a:cubicBezTo>
                      <a:pt x="187" y="0"/>
                      <a:pt x="134" y="18"/>
                      <a:pt x="89" y="53"/>
                    </a:cubicBezTo>
                    <a:cubicBezTo>
                      <a:pt x="32" y="97"/>
                      <a:pt x="0" y="163"/>
                      <a:pt x="0" y="213"/>
                    </a:cubicBezTo>
                    <a:cubicBezTo>
                      <a:pt x="0" y="233"/>
                      <a:pt x="4" y="250"/>
                      <a:pt x="15" y="263"/>
                    </a:cubicBezTo>
                    <a:cubicBezTo>
                      <a:pt x="28" y="280"/>
                      <a:pt x="54" y="288"/>
                      <a:pt x="85" y="288"/>
                    </a:cubicBezTo>
                    <a:cubicBezTo>
                      <a:pt x="138" y="288"/>
                      <a:pt x="208" y="265"/>
                      <a:pt x="258" y="226"/>
                    </a:cubicBezTo>
                    <a:cubicBezTo>
                      <a:pt x="307" y="188"/>
                      <a:pt x="328" y="139"/>
                      <a:pt x="328" y="96"/>
                    </a:cubicBezTo>
                    <a:cubicBezTo>
                      <a:pt x="328" y="70"/>
                      <a:pt x="321" y="47"/>
                      <a:pt x="307" y="30"/>
                    </a:cubicBezTo>
                    <a:cubicBezTo>
                      <a:pt x="306" y="31"/>
                      <a:pt x="306" y="31"/>
                      <a:pt x="306" y="3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0"/>
              <p:cNvSpPr>
                <a:spLocks/>
              </p:cNvSpPr>
              <p:nvPr/>
            </p:nvSpPr>
            <p:spPr bwMode="auto">
              <a:xfrm>
                <a:off x="3566" y="2126"/>
                <a:ext cx="157" cy="131"/>
              </a:xfrm>
              <a:custGeom>
                <a:avLst/>
                <a:gdLst>
                  <a:gd name="T0" fmla="*/ 187 w 110"/>
                  <a:gd name="T1" fmla="*/ 9 h 92"/>
                  <a:gd name="T2" fmla="*/ 143 w 110"/>
                  <a:gd name="T3" fmla="*/ 1 h 92"/>
                  <a:gd name="T4" fmla="*/ 70 w 110"/>
                  <a:gd name="T5" fmla="*/ 10 h 92"/>
                  <a:gd name="T6" fmla="*/ 1 w 110"/>
                  <a:gd name="T7" fmla="*/ 107 h 92"/>
                  <a:gd name="T8" fmla="*/ 140 w 110"/>
                  <a:gd name="T9" fmla="*/ 177 h 92"/>
                  <a:gd name="T10" fmla="*/ 220 w 110"/>
                  <a:gd name="T11" fmla="*/ 97 h 92"/>
                  <a:gd name="T12" fmla="*/ 196 w 110"/>
                  <a:gd name="T13" fmla="*/ 23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92">
                    <a:moveTo>
                      <a:pt x="92" y="4"/>
                    </a:moveTo>
                    <a:cubicBezTo>
                      <a:pt x="85" y="5"/>
                      <a:pt x="77" y="1"/>
                      <a:pt x="70" y="1"/>
                    </a:cubicBezTo>
                    <a:cubicBezTo>
                      <a:pt x="58" y="0"/>
                      <a:pt x="45" y="1"/>
                      <a:pt x="34" y="5"/>
                    </a:cubicBezTo>
                    <a:cubicBezTo>
                      <a:pt x="15" y="12"/>
                      <a:pt x="2" y="33"/>
                      <a:pt x="1" y="53"/>
                    </a:cubicBezTo>
                    <a:cubicBezTo>
                      <a:pt x="0" y="85"/>
                      <a:pt x="45" y="92"/>
                      <a:pt x="69" y="87"/>
                    </a:cubicBezTo>
                    <a:cubicBezTo>
                      <a:pt x="90" y="82"/>
                      <a:pt x="104" y="69"/>
                      <a:pt x="108" y="48"/>
                    </a:cubicBezTo>
                    <a:cubicBezTo>
                      <a:pt x="110" y="40"/>
                      <a:pt x="108" y="8"/>
                      <a:pt x="96" y="11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Oval 11"/>
              <p:cNvSpPr>
                <a:spLocks noChangeArrowheads="1"/>
              </p:cNvSpPr>
              <p:nvPr/>
            </p:nvSpPr>
            <p:spPr bwMode="auto">
              <a:xfrm>
                <a:off x="3697" y="2162"/>
                <a:ext cx="42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Oval 12"/>
              <p:cNvSpPr>
                <a:spLocks noChangeArrowheads="1"/>
              </p:cNvSpPr>
              <p:nvPr/>
            </p:nvSpPr>
            <p:spPr bwMode="auto">
              <a:xfrm>
                <a:off x="3730" y="2240"/>
                <a:ext cx="26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3"/>
              <p:cNvSpPr>
                <a:spLocks/>
              </p:cNvSpPr>
              <p:nvPr/>
            </p:nvSpPr>
            <p:spPr bwMode="auto">
              <a:xfrm>
                <a:off x="3666" y="1420"/>
                <a:ext cx="822" cy="1609"/>
              </a:xfrm>
              <a:custGeom>
                <a:avLst/>
                <a:gdLst>
                  <a:gd name="T0" fmla="*/ 238 w 576"/>
                  <a:gd name="T1" fmla="*/ 598 h 1128"/>
                  <a:gd name="T2" fmla="*/ 321 w 576"/>
                  <a:gd name="T3" fmla="*/ 598 h 1128"/>
                  <a:gd name="T4" fmla="*/ 464 w 576"/>
                  <a:gd name="T5" fmla="*/ 616 h 1128"/>
                  <a:gd name="T6" fmla="*/ 688 w 576"/>
                  <a:gd name="T7" fmla="*/ 419 h 1128"/>
                  <a:gd name="T8" fmla="*/ 891 w 576"/>
                  <a:gd name="T9" fmla="*/ 257 h 1128"/>
                  <a:gd name="T10" fmla="*/ 1036 w 576"/>
                  <a:gd name="T11" fmla="*/ 110 h 1128"/>
                  <a:gd name="T12" fmla="*/ 1115 w 576"/>
                  <a:gd name="T13" fmla="*/ 0 h 1128"/>
                  <a:gd name="T14" fmla="*/ 581 w 576"/>
                  <a:gd name="T15" fmla="*/ 596 h 1128"/>
                  <a:gd name="T16" fmla="*/ 509 w 576"/>
                  <a:gd name="T17" fmla="*/ 879 h 1128"/>
                  <a:gd name="T18" fmla="*/ 748 w 576"/>
                  <a:gd name="T19" fmla="*/ 830 h 1128"/>
                  <a:gd name="T20" fmla="*/ 581 w 576"/>
                  <a:gd name="T21" fmla="*/ 996 h 1128"/>
                  <a:gd name="T22" fmla="*/ 752 w 576"/>
                  <a:gd name="T23" fmla="*/ 1017 h 1128"/>
                  <a:gd name="T24" fmla="*/ 592 w 576"/>
                  <a:gd name="T25" fmla="*/ 1101 h 1128"/>
                  <a:gd name="T26" fmla="*/ 587 w 576"/>
                  <a:gd name="T27" fmla="*/ 1184 h 1128"/>
                  <a:gd name="T28" fmla="*/ 681 w 576"/>
                  <a:gd name="T29" fmla="*/ 1230 h 1128"/>
                  <a:gd name="T30" fmla="*/ 869 w 576"/>
                  <a:gd name="T31" fmla="*/ 1268 h 1128"/>
                  <a:gd name="T32" fmla="*/ 1092 w 576"/>
                  <a:gd name="T33" fmla="*/ 1299 h 1128"/>
                  <a:gd name="T34" fmla="*/ 855 w 576"/>
                  <a:gd name="T35" fmla="*/ 1279 h 1128"/>
                  <a:gd name="T36" fmla="*/ 605 w 576"/>
                  <a:gd name="T37" fmla="*/ 1282 h 1128"/>
                  <a:gd name="T38" fmla="*/ 509 w 576"/>
                  <a:gd name="T39" fmla="*/ 1446 h 1128"/>
                  <a:gd name="T40" fmla="*/ 477 w 576"/>
                  <a:gd name="T41" fmla="*/ 1536 h 1128"/>
                  <a:gd name="T42" fmla="*/ 507 w 576"/>
                  <a:gd name="T43" fmla="*/ 1613 h 1128"/>
                  <a:gd name="T44" fmla="*/ 414 w 576"/>
                  <a:gd name="T45" fmla="*/ 1613 h 1128"/>
                  <a:gd name="T46" fmla="*/ 361 w 576"/>
                  <a:gd name="T47" fmla="*/ 1693 h 1128"/>
                  <a:gd name="T48" fmla="*/ 310 w 576"/>
                  <a:gd name="T49" fmla="*/ 1760 h 1128"/>
                  <a:gd name="T50" fmla="*/ 330 w 576"/>
                  <a:gd name="T51" fmla="*/ 1853 h 1128"/>
                  <a:gd name="T52" fmla="*/ 438 w 576"/>
                  <a:gd name="T53" fmla="*/ 2295 h 1128"/>
                  <a:gd name="T54" fmla="*/ 350 w 576"/>
                  <a:gd name="T55" fmla="*/ 2037 h 1128"/>
                  <a:gd name="T56" fmla="*/ 280 w 576"/>
                  <a:gd name="T57" fmla="*/ 1822 h 1128"/>
                  <a:gd name="T58" fmla="*/ 144 w 576"/>
                  <a:gd name="T59" fmla="*/ 1762 h 1128"/>
                  <a:gd name="T60" fmla="*/ 258 w 576"/>
                  <a:gd name="T61" fmla="*/ 1608 h 1128"/>
                  <a:gd name="T62" fmla="*/ 430 w 576"/>
                  <a:gd name="T63" fmla="*/ 1351 h 1128"/>
                  <a:gd name="T64" fmla="*/ 509 w 576"/>
                  <a:gd name="T65" fmla="*/ 1184 h 1128"/>
                  <a:gd name="T66" fmla="*/ 478 w 576"/>
                  <a:gd name="T67" fmla="*/ 1054 h 1128"/>
                  <a:gd name="T68" fmla="*/ 432 w 576"/>
                  <a:gd name="T69" fmla="*/ 849 h 1128"/>
                  <a:gd name="T70" fmla="*/ 258 w 576"/>
                  <a:gd name="T71" fmla="*/ 676 h 11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76" h="1128">
                    <a:moveTo>
                      <a:pt x="117" y="294"/>
                    </a:moveTo>
                    <a:cubicBezTo>
                      <a:pt x="126" y="321"/>
                      <a:pt x="140" y="294"/>
                      <a:pt x="158" y="294"/>
                    </a:cubicBezTo>
                    <a:cubicBezTo>
                      <a:pt x="154" y="357"/>
                      <a:pt x="197" y="330"/>
                      <a:pt x="228" y="303"/>
                    </a:cubicBezTo>
                    <a:cubicBezTo>
                      <a:pt x="266" y="270"/>
                      <a:pt x="292" y="229"/>
                      <a:pt x="338" y="206"/>
                    </a:cubicBezTo>
                    <a:cubicBezTo>
                      <a:pt x="379" y="186"/>
                      <a:pt x="403" y="158"/>
                      <a:pt x="437" y="126"/>
                    </a:cubicBezTo>
                    <a:cubicBezTo>
                      <a:pt x="461" y="103"/>
                      <a:pt x="490" y="82"/>
                      <a:pt x="509" y="54"/>
                    </a:cubicBezTo>
                    <a:cubicBezTo>
                      <a:pt x="521" y="37"/>
                      <a:pt x="526" y="9"/>
                      <a:pt x="547" y="0"/>
                    </a:cubicBezTo>
                    <a:cubicBezTo>
                      <a:pt x="576" y="34"/>
                      <a:pt x="310" y="259"/>
                      <a:pt x="285" y="293"/>
                    </a:cubicBezTo>
                    <a:cubicBezTo>
                      <a:pt x="261" y="324"/>
                      <a:pt x="203" y="402"/>
                      <a:pt x="250" y="432"/>
                    </a:cubicBezTo>
                    <a:cubicBezTo>
                      <a:pt x="288" y="457"/>
                      <a:pt x="328" y="402"/>
                      <a:pt x="367" y="408"/>
                    </a:cubicBezTo>
                    <a:cubicBezTo>
                      <a:pt x="341" y="432"/>
                      <a:pt x="279" y="445"/>
                      <a:pt x="285" y="489"/>
                    </a:cubicBezTo>
                    <a:cubicBezTo>
                      <a:pt x="314" y="485"/>
                      <a:pt x="338" y="510"/>
                      <a:pt x="369" y="500"/>
                    </a:cubicBezTo>
                    <a:cubicBezTo>
                      <a:pt x="368" y="526"/>
                      <a:pt x="308" y="520"/>
                      <a:pt x="291" y="541"/>
                    </a:cubicBezTo>
                    <a:cubicBezTo>
                      <a:pt x="279" y="555"/>
                      <a:pt x="280" y="566"/>
                      <a:pt x="288" y="582"/>
                    </a:cubicBezTo>
                    <a:cubicBezTo>
                      <a:pt x="299" y="605"/>
                      <a:pt x="314" y="599"/>
                      <a:pt x="334" y="604"/>
                    </a:cubicBezTo>
                    <a:cubicBezTo>
                      <a:pt x="365" y="611"/>
                      <a:pt x="396" y="617"/>
                      <a:pt x="427" y="623"/>
                    </a:cubicBezTo>
                    <a:cubicBezTo>
                      <a:pt x="458" y="630"/>
                      <a:pt x="513" y="612"/>
                      <a:pt x="536" y="639"/>
                    </a:cubicBezTo>
                    <a:cubicBezTo>
                      <a:pt x="506" y="657"/>
                      <a:pt x="454" y="631"/>
                      <a:pt x="420" y="629"/>
                    </a:cubicBezTo>
                    <a:cubicBezTo>
                      <a:pt x="384" y="627"/>
                      <a:pt x="332" y="620"/>
                      <a:pt x="297" y="630"/>
                    </a:cubicBezTo>
                    <a:cubicBezTo>
                      <a:pt x="259" y="640"/>
                      <a:pt x="263" y="678"/>
                      <a:pt x="250" y="711"/>
                    </a:cubicBezTo>
                    <a:cubicBezTo>
                      <a:pt x="243" y="726"/>
                      <a:pt x="232" y="738"/>
                      <a:pt x="234" y="755"/>
                    </a:cubicBezTo>
                    <a:cubicBezTo>
                      <a:pt x="236" y="772"/>
                      <a:pt x="250" y="777"/>
                      <a:pt x="249" y="793"/>
                    </a:cubicBezTo>
                    <a:cubicBezTo>
                      <a:pt x="237" y="794"/>
                      <a:pt x="214" y="789"/>
                      <a:pt x="203" y="793"/>
                    </a:cubicBezTo>
                    <a:cubicBezTo>
                      <a:pt x="182" y="801"/>
                      <a:pt x="187" y="818"/>
                      <a:pt x="177" y="832"/>
                    </a:cubicBezTo>
                    <a:cubicBezTo>
                      <a:pt x="165" y="849"/>
                      <a:pt x="154" y="841"/>
                      <a:pt x="152" y="865"/>
                    </a:cubicBezTo>
                    <a:cubicBezTo>
                      <a:pt x="151" y="876"/>
                      <a:pt x="158" y="901"/>
                      <a:pt x="162" y="911"/>
                    </a:cubicBezTo>
                    <a:cubicBezTo>
                      <a:pt x="187" y="982"/>
                      <a:pt x="219" y="1051"/>
                      <a:pt x="215" y="1128"/>
                    </a:cubicBezTo>
                    <a:cubicBezTo>
                      <a:pt x="178" y="1110"/>
                      <a:pt x="179" y="1036"/>
                      <a:pt x="172" y="1001"/>
                    </a:cubicBezTo>
                    <a:cubicBezTo>
                      <a:pt x="164" y="968"/>
                      <a:pt x="154" y="924"/>
                      <a:pt x="137" y="895"/>
                    </a:cubicBezTo>
                    <a:cubicBezTo>
                      <a:pt x="117" y="862"/>
                      <a:pt x="102" y="881"/>
                      <a:pt x="71" y="866"/>
                    </a:cubicBezTo>
                    <a:cubicBezTo>
                      <a:pt x="0" y="830"/>
                      <a:pt x="106" y="808"/>
                      <a:pt x="127" y="790"/>
                    </a:cubicBezTo>
                    <a:cubicBezTo>
                      <a:pt x="163" y="761"/>
                      <a:pt x="181" y="701"/>
                      <a:pt x="211" y="664"/>
                    </a:cubicBezTo>
                    <a:cubicBezTo>
                      <a:pt x="235" y="634"/>
                      <a:pt x="250" y="622"/>
                      <a:pt x="250" y="582"/>
                    </a:cubicBezTo>
                    <a:cubicBezTo>
                      <a:pt x="250" y="556"/>
                      <a:pt x="241" y="542"/>
                      <a:pt x="235" y="518"/>
                    </a:cubicBezTo>
                    <a:cubicBezTo>
                      <a:pt x="227" y="486"/>
                      <a:pt x="234" y="446"/>
                      <a:pt x="212" y="417"/>
                    </a:cubicBezTo>
                    <a:cubicBezTo>
                      <a:pt x="193" y="392"/>
                      <a:pt x="127" y="367"/>
                      <a:pt x="127" y="332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4"/>
              <p:cNvSpPr>
                <a:spLocks/>
              </p:cNvSpPr>
              <p:nvPr/>
            </p:nvSpPr>
            <p:spPr bwMode="auto">
              <a:xfrm>
                <a:off x="3551" y="1136"/>
                <a:ext cx="141" cy="157"/>
              </a:xfrm>
              <a:custGeom>
                <a:avLst/>
                <a:gdLst>
                  <a:gd name="T0" fmla="*/ 0 w 99"/>
                  <a:gd name="T1" fmla="*/ 116 h 110"/>
                  <a:gd name="T2" fmla="*/ 150 w 99"/>
                  <a:gd name="T3" fmla="*/ 57 h 110"/>
                  <a:gd name="T4" fmla="*/ 85 w 99"/>
                  <a:gd name="T5" fmla="*/ 224 h 110"/>
                  <a:gd name="T6" fmla="*/ 135 w 99"/>
                  <a:gd name="T7" fmla="*/ 67 h 110"/>
                  <a:gd name="T8" fmla="*/ 0 w 99"/>
                  <a:gd name="T9" fmla="*/ 11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10">
                    <a:moveTo>
                      <a:pt x="0" y="57"/>
                    </a:moveTo>
                    <a:cubicBezTo>
                      <a:pt x="0" y="57"/>
                      <a:pt x="50" y="0"/>
                      <a:pt x="74" y="28"/>
                    </a:cubicBezTo>
                    <a:cubicBezTo>
                      <a:pt x="99" y="55"/>
                      <a:pt x="63" y="84"/>
                      <a:pt x="42" y="110"/>
                    </a:cubicBezTo>
                    <a:cubicBezTo>
                      <a:pt x="42" y="110"/>
                      <a:pt x="94" y="58"/>
                      <a:pt x="67" y="33"/>
                    </a:cubicBezTo>
                    <a:cubicBezTo>
                      <a:pt x="39" y="7"/>
                      <a:pt x="2" y="52"/>
                      <a:pt x="0" y="5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5"/>
              <p:cNvSpPr>
                <a:spLocks/>
              </p:cNvSpPr>
              <p:nvPr/>
            </p:nvSpPr>
            <p:spPr bwMode="auto">
              <a:xfrm>
                <a:off x="3375" y="1466"/>
                <a:ext cx="63" cy="175"/>
              </a:xfrm>
              <a:custGeom>
                <a:avLst/>
                <a:gdLst>
                  <a:gd name="T0" fmla="*/ 89 w 44"/>
                  <a:gd name="T1" fmla="*/ 44 h 123"/>
                  <a:gd name="T2" fmla="*/ 49 w 44"/>
                  <a:gd name="T3" fmla="*/ 16 h 123"/>
                  <a:gd name="T4" fmla="*/ 13 w 44"/>
                  <a:gd name="T5" fmla="*/ 81 h 123"/>
                  <a:gd name="T6" fmla="*/ 47 w 44"/>
                  <a:gd name="T7" fmla="*/ 249 h 123"/>
                  <a:gd name="T8" fmla="*/ 24 w 44"/>
                  <a:gd name="T9" fmla="*/ 166 h 123"/>
                  <a:gd name="T10" fmla="*/ 16 w 44"/>
                  <a:gd name="T11" fmla="*/ 120 h 123"/>
                  <a:gd name="T12" fmla="*/ 30 w 44"/>
                  <a:gd name="T13" fmla="*/ 63 h 123"/>
                  <a:gd name="T14" fmla="*/ 60 w 44"/>
                  <a:gd name="T15" fmla="*/ 24 h 123"/>
                  <a:gd name="T16" fmla="*/ 90 w 44"/>
                  <a:gd name="T17" fmla="*/ 34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123">
                    <a:moveTo>
                      <a:pt x="43" y="22"/>
                    </a:moveTo>
                    <a:cubicBezTo>
                      <a:pt x="43" y="11"/>
                      <a:pt x="36" y="0"/>
                      <a:pt x="24" y="8"/>
                    </a:cubicBezTo>
                    <a:cubicBezTo>
                      <a:pt x="14" y="15"/>
                      <a:pt x="8" y="28"/>
                      <a:pt x="6" y="40"/>
                    </a:cubicBezTo>
                    <a:cubicBezTo>
                      <a:pt x="0" y="69"/>
                      <a:pt x="5" y="99"/>
                      <a:pt x="23" y="123"/>
                    </a:cubicBezTo>
                    <a:cubicBezTo>
                      <a:pt x="15" y="111"/>
                      <a:pt x="15" y="95"/>
                      <a:pt x="12" y="82"/>
                    </a:cubicBezTo>
                    <a:cubicBezTo>
                      <a:pt x="10" y="74"/>
                      <a:pt x="9" y="67"/>
                      <a:pt x="8" y="59"/>
                    </a:cubicBezTo>
                    <a:cubicBezTo>
                      <a:pt x="6" y="48"/>
                      <a:pt x="10" y="41"/>
                      <a:pt x="15" y="31"/>
                    </a:cubicBezTo>
                    <a:cubicBezTo>
                      <a:pt x="18" y="24"/>
                      <a:pt x="23" y="17"/>
                      <a:pt x="29" y="12"/>
                    </a:cubicBezTo>
                    <a:cubicBezTo>
                      <a:pt x="36" y="8"/>
                      <a:pt x="40" y="11"/>
                      <a:pt x="44" y="17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6"/>
              <p:cNvSpPr>
                <a:spLocks/>
              </p:cNvSpPr>
              <p:nvPr/>
            </p:nvSpPr>
            <p:spPr bwMode="auto">
              <a:xfrm>
                <a:off x="3257" y="1752"/>
                <a:ext cx="44" cy="123"/>
              </a:xfrm>
              <a:custGeom>
                <a:avLst/>
                <a:gdLst>
                  <a:gd name="T0" fmla="*/ 61 w 31"/>
                  <a:gd name="T1" fmla="*/ 14 h 86"/>
                  <a:gd name="T2" fmla="*/ 37 w 31"/>
                  <a:gd name="T3" fmla="*/ 6 h 86"/>
                  <a:gd name="T4" fmla="*/ 20 w 31"/>
                  <a:gd name="T5" fmla="*/ 44 h 86"/>
                  <a:gd name="T6" fmla="*/ 23 w 31"/>
                  <a:gd name="T7" fmla="*/ 104 h 86"/>
                  <a:gd name="T8" fmla="*/ 28 w 31"/>
                  <a:gd name="T9" fmla="*/ 142 h 86"/>
                  <a:gd name="T10" fmla="*/ 37 w 31"/>
                  <a:gd name="T11" fmla="*/ 176 h 86"/>
                  <a:gd name="T12" fmla="*/ 57 w 31"/>
                  <a:gd name="T13" fmla="*/ 6 h 86"/>
                  <a:gd name="T14" fmla="*/ 58 w 31"/>
                  <a:gd name="T15" fmla="*/ 13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86">
                    <a:moveTo>
                      <a:pt x="30" y="7"/>
                    </a:moveTo>
                    <a:cubicBezTo>
                      <a:pt x="31" y="1"/>
                      <a:pt x="21" y="0"/>
                      <a:pt x="18" y="3"/>
                    </a:cubicBezTo>
                    <a:cubicBezTo>
                      <a:pt x="13" y="6"/>
                      <a:pt x="10" y="16"/>
                      <a:pt x="10" y="22"/>
                    </a:cubicBezTo>
                    <a:cubicBezTo>
                      <a:pt x="8" y="31"/>
                      <a:pt x="10" y="42"/>
                      <a:pt x="11" y="51"/>
                    </a:cubicBezTo>
                    <a:cubicBezTo>
                      <a:pt x="12" y="57"/>
                      <a:pt x="13" y="63"/>
                      <a:pt x="14" y="69"/>
                    </a:cubicBezTo>
                    <a:cubicBezTo>
                      <a:pt x="16" y="75"/>
                      <a:pt x="18" y="81"/>
                      <a:pt x="18" y="86"/>
                    </a:cubicBezTo>
                    <a:cubicBezTo>
                      <a:pt x="18" y="67"/>
                      <a:pt x="0" y="14"/>
                      <a:pt x="28" y="3"/>
                    </a:cubicBezTo>
                    <a:cubicBezTo>
                      <a:pt x="29" y="4"/>
                      <a:pt x="29" y="5"/>
                      <a:pt x="29" y="6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7"/>
              <p:cNvSpPr>
                <a:spLocks/>
              </p:cNvSpPr>
              <p:nvPr/>
            </p:nvSpPr>
            <p:spPr bwMode="auto">
              <a:xfrm>
                <a:off x="3503" y="1794"/>
                <a:ext cx="62" cy="23"/>
              </a:xfrm>
              <a:custGeom>
                <a:avLst/>
                <a:gdLst>
                  <a:gd name="T0" fmla="*/ 4 w 43"/>
                  <a:gd name="T1" fmla="*/ 20 h 16"/>
                  <a:gd name="T2" fmla="*/ 53 w 43"/>
                  <a:gd name="T3" fmla="*/ 29 h 16"/>
                  <a:gd name="T4" fmla="*/ 89 w 43"/>
                  <a:gd name="T5" fmla="*/ 0 h 16"/>
                  <a:gd name="T6" fmla="*/ 43 w 43"/>
                  <a:gd name="T7" fmla="*/ 33 h 16"/>
                  <a:gd name="T8" fmla="*/ 0 w 43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6">
                    <a:moveTo>
                      <a:pt x="2" y="10"/>
                    </a:moveTo>
                    <a:cubicBezTo>
                      <a:pt x="2" y="15"/>
                      <a:pt x="21" y="15"/>
                      <a:pt x="26" y="14"/>
                    </a:cubicBezTo>
                    <a:cubicBezTo>
                      <a:pt x="32" y="12"/>
                      <a:pt x="40" y="6"/>
                      <a:pt x="43" y="0"/>
                    </a:cubicBezTo>
                    <a:cubicBezTo>
                      <a:pt x="40" y="11"/>
                      <a:pt x="32" y="16"/>
                      <a:pt x="21" y="16"/>
                    </a:cubicBezTo>
                    <a:cubicBezTo>
                      <a:pt x="14" y="15"/>
                      <a:pt x="7" y="12"/>
                      <a:pt x="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"/>
              <p:cNvSpPr>
                <a:spLocks/>
              </p:cNvSpPr>
              <p:nvPr/>
            </p:nvSpPr>
            <p:spPr bwMode="auto">
              <a:xfrm>
                <a:off x="3909" y="1854"/>
                <a:ext cx="58" cy="48"/>
              </a:xfrm>
              <a:custGeom>
                <a:avLst/>
                <a:gdLst>
                  <a:gd name="T0" fmla="*/ 20 w 41"/>
                  <a:gd name="T1" fmla="*/ 0 h 34"/>
                  <a:gd name="T2" fmla="*/ 82 w 41"/>
                  <a:gd name="T3" fmla="*/ 32 h 34"/>
                  <a:gd name="T4" fmla="*/ 20 w 4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4">
                    <a:moveTo>
                      <a:pt x="10" y="0"/>
                    </a:moveTo>
                    <a:cubicBezTo>
                      <a:pt x="10" y="0"/>
                      <a:pt x="4" y="26"/>
                      <a:pt x="41" y="16"/>
                    </a:cubicBezTo>
                    <a:cubicBezTo>
                      <a:pt x="41" y="16"/>
                      <a:pt x="0" y="34"/>
                      <a:pt x="1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9"/>
              <p:cNvSpPr>
                <a:spLocks/>
              </p:cNvSpPr>
              <p:nvPr/>
            </p:nvSpPr>
            <p:spPr bwMode="auto">
              <a:xfrm>
                <a:off x="4007" y="1962"/>
                <a:ext cx="83" cy="101"/>
              </a:xfrm>
              <a:custGeom>
                <a:avLst/>
                <a:gdLst>
                  <a:gd name="T0" fmla="*/ 33 w 58"/>
                  <a:gd name="T1" fmla="*/ 0 h 71"/>
                  <a:gd name="T2" fmla="*/ 119 w 58"/>
                  <a:gd name="T3" fmla="*/ 110 h 71"/>
                  <a:gd name="T4" fmla="*/ 33 w 58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1">
                    <a:moveTo>
                      <a:pt x="16" y="0"/>
                    </a:moveTo>
                    <a:cubicBezTo>
                      <a:pt x="16" y="0"/>
                      <a:pt x="7" y="61"/>
                      <a:pt x="58" y="54"/>
                    </a:cubicBezTo>
                    <a:cubicBezTo>
                      <a:pt x="58" y="54"/>
                      <a:pt x="0" y="71"/>
                      <a:pt x="16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20"/>
              <p:cNvSpPr>
                <a:spLocks/>
              </p:cNvSpPr>
              <p:nvPr/>
            </p:nvSpPr>
            <p:spPr bwMode="auto">
              <a:xfrm>
                <a:off x="3247" y="2602"/>
                <a:ext cx="110" cy="103"/>
              </a:xfrm>
              <a:custGeom>
                <a:avLst/>
                <a:gdLst>
                  <a:gd name="T0" fmla="*/ 0 w 77"/>
                  <a:gd name="T1" fmla="*/ 84 h 72"/>
                  <a:gd name="T2" fmla="*/ 106 w 77"/>
                  <a:gd name="T3" fmla="*/ 147 h 72"/>
                  <a:gd name="T4" fmla="*/ 0 w 77"/>
                  <a:gd name="T5" fmla="*/ 84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72">
                    <a:moveTo>
                      <a:pt x="0" y="41"/>
                    </a:moveTo>
                    <a:cubicBezTo>
                      <a:pt x="0" y="41"/>
                      <a:pt x="68" y="6"/>
                      <a:pt x="52" y="72"/>
                    </a:cubicBezTo>
                    <a:cubicBezTo>
                      <a:pt x="52" y="72"/>
                      <a:pt x="77" y="0"/>
                      <a:pt x="0" y="4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21"/>
              <p:cNvSpPr>
                <a:spLocks/>
              </p:cNvSpPr>
              <p:nvPr/>
            </p:nvSpPr>
            <p:spPr bwMode="auto">
              <a:xfrm>
                <a:off x="3632" y="2685"/>
                <a:ext cx="44" cy="58"/>
              </a:xfrm>
              <a:custGeom>
                <a:avLst/>
                <a:gdLst>
                  <a:gd name="T0" fmla="*/ 0 w 31"/>
                  <a:gd name="T1" fmla="*/ 59 h 41"/>
                  <a:gd name="T2" fmla="*/ 61 w 31"/>
                  <a:gd name="T3" fmla="*/ 82 h 41"/>
                  <a:gd name="T4" fmla="*/ 0 w 31"/>
                  <a:gd name="T5" fmla="*/ 5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1">
                    <a:moveTo>
                      <a:pt x="0" y="30"/>
                    </a:moveTo>
                    <a:cubicBezTo>
                      <a:pt x="0" y="30"/>
                      <a:pt x="27" y="7"/>
                      <a:pt x="30" y="41"/>
                    </a:cubicBezTo>
                    <a:cubicBezTo>
                      <a:pt x="30" y="41"/>
                      <a:pt x="31" y="0"/>
                      <a:pt x="0" y="3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22"/>
              <p:cNvSpPr>
                <a:spLocks/>
              </p:cNvSpPr>
              <p:nvPr/>
            </p:nvSpPr>
            <p:spPr bwMode="auto">
              <a:xfrm>
                <a:off x="3974" y="2564"/>
                <a:ext cx="73" cy="60"/>
              </a:xfrm>
              <a:custGeom>
                <a:avLst/>
                <a:gdLst>
                  <a:gd name="T0" fmla="*/ 104 w 51"/>
                  <a:gd name="T1" fmla="*/ 63 h 42"/>
                  <a:gd name="T2" fmla="*/ 0 w 51"/>
                  <a:gd name="T3" fmla="*/ 86 h 42"/>
                  <a:gd name="T4" fmla="*/ 104 w 51"/>
                  <a:gd name="T5" fmla="*/ 6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2">
                    <a:moveTo>
                      <a:pt x="51" y="31"/>
                    </a:moveTo>
                    <a:cubicBezTo>
                      <a:pt x="51" y="31"/>
                      <a:pt x="13" y="11"/>
                      <a:pt x="0" y="42"/>
                    </a:cubicBezTo>
                    <a:cubicBezTo>
                      <a:pt x="0" y="42"/>
                      <a:pt x="12" y="0"/>
                      <a:pt x="51" y="3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23"/>
              <p:cNvSpPr>
                <a:spLocks/>
              </p:cNvSpPr>
              <p:nvPr/>
            </p:nvSpPr>
            <p:spPr bwMode="auto">
              <a:xfrm>
                <a:off x="4065" y="2358"/>
                <a:ext cx="85" cy="96"/>
              </a:xfrm>
              <a:custGeom>
                <a:avLst/>
                <a:gdLst>
                  <a:gd name="T0" fmla="*/ 122 w 59"/>
                  <a:gd name="T1" fmla="*/ 0 h 67"/>
                  <a:gd name="T2" fmla="*/ 0 w 59"/>
                  <a:gd name="T3" fmla="*/ 138 h 67"/>
                  <a:gd name="T4" fmla="*/ 122 w 59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59" y="0"/>
                    </a:moveTo>
                    <a:cubicBezTo>
                      <a:pt x="59" y="0"/>
                      <a:pt x="13" y="15"/>
                      <a:pt x="0" y="67"/>
                    </a:cubicBezTo>
                    <a:cubicBezTo>
                      <a:pt x="0" y="67"/>
                      <a:pt x="2" y="8"/>
                      <a:pt x="5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24"/>
              <p:cNvSpPr>
                <a:spLocks/>
              </p:cNvSpPr>
              <p:nvPr/>
            </p:nvSpPr>
            <p:spPr bwMode="auto">
              <a:xfrm>
                <a:off x="4322" y="2109"/>
                <a:ext cx="100" cy="47"/>
              </a:xfrm>
              <a:custGeom>
                <a:avLst/>
                <a:gdLst>
                  <a:gd name="T0" fmla="*/ 24 w 70"/>
                  <a:gd name="T1" fmla="*/ 0 h 33"/>
                  <a:gd name="T2" fmla="*/ 0 w 70"/>
                  <a:gd name="T3" fmla="*/ 67 h 33"/>
                  <a:gd name="T4" fmla="*/ 24 w 7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33">
                    <a:moveTo>
                      <a:pt x="12" y="0"/>
                    </a:moveTo>
                    <a:cubicBezTo>
                      <a:pt x="12" y="0"/>
                      <a:pt x="70" y="5"/>
                      <a:pt x="0" y="33"/>
                    </a:cubicBezTo>
                    <a:cubicBezTo>
                      <a:pt x="0" y="33"/>
                      <a:pt x="58" y="11"/>
                      <a:pt x="12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25"/>
              <p:cNvSpPr>
                <a:spLocks/>
              </p:cNvSpPr>
              <p:nvPr/>
            </p:nvSpPr>
            <p:spPr bwMode="auto">
              <a:xfrm>
                <a:off x="4723" y="2351"/>
                <a:ext cx="205" cy="186"/>
              </a:xfrm>
              <a:custGeom>
                <a:avLst/>
                <a:gdLst>
                  <a:gd name="T0" fmla="*/ 0 w 144"/>
                  <a:gd name="T1" fmla="*/ 1 h 130"/>
                  <a:gd name="T2" fmla="*/ 91 w 144"/>
                  <a:gd name="T3" fmla="*/ 19 h 130"/>
                  <a:gd name="T4" fmla="*/ 142 w 144"/>
                  <a:gd name="T5" fmla="*/ 43 h 130"/>
                  <a:gd name="T6" fmla="*/ 249 w 144"/>
                  <a:gd name="T7" fmla="*/ 127 h 130"/>
                  <a:gd name="T8" fmla="*/ 265 w 144"/>
                  <a:gd name="T9" fmla="*/ 236 h 130"/>
                  <a:gd name="T10" fmla="*/ 148 w 144"/>
                  <a:gd name="T11" fmla="*/ 246 h 130"/>
                  <a:gd name="T12" fmla="*/ 100 w 144"/>
                  <a:gd name="T13" fmla="*/ 222 h 130"/>
                  <a:gd name="T14" fmla="*/ 188 w 144"/>
                  <a:gd name="T15" fmla="*/ 236 h 130"/>
                  <a:gd name="T16" fmla="*/ 238 w 144"/>
                  <a:gd name="T17" fmla="*/ 233 h 130"/>
                  <a:gd name="T18" fmla="*/ 229 w 144"/>
                  <a:gd name="T19" fmla="*/ 119 h 130"/>
                  <a:gd name="T20" fmla="*/ 185 w 144"/>
                  <a:gd name="T21" fmla="*/ 76 h 130"/>
                  <a:gd name="T22" fmla="*/ 125 w 144"/>
                  <a:gd name="T23" fmla="*/ 53 h 130"/>
                  <a:gd name="T24" fmla="*/ 80 w 144"/>
                  <a:gd name="T25" fmla="*/ 29 h 130"/>
                  <a:gd name="T26" fmla="*/ 9 w 144"/>
                  <a:gd name="T27" fmla="*/ 0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4" h="130">
                    <a:moveTo>
                      <a:pt x="0" y="1"/>
                    </a:moveTo>
                    <a:cubicBezTo>
                      <a:pt x="15" y="4"/>
                      <a:pt x="30" y="7"/>
                      <a:pt x="45" y="9"/>
                    </a:cubicBezTo>
                    <a:cubicBezTo>
                      <a:pt x="55" y="11"/>
                      <a:pt x="61" y="17"/>
                      <a:pt x="70" y="21"/>
                    </a:cubicBezTo>
                    <a:cubicBezTo>
                      <a:pt x="91" y="30"/>
                      <a:pt x="110" y="42"/>
                      <a:pt x="123" y="62"/>
                    </a:cubicBezTo>
                    <a:cubicBezTo>
                      <a:pt x="132" y="76"/>
                      <a:pt x="144" y="100"/>
                      <a:pt x="131" y="115"/>
                    </a:cubicBezTo>
                    <a:cubicBezTo>
                      <a:pt x="118" y="130"/>
                      <a:pt x="89" y="126"/>
                      <a:pt x="73" y="120"/>
                    </a:cubicBezTo>
                    <a:cubicBezTo>
                      <a:pt x="64" y="117"/>
                      <a:pt x="56" y="114"/>
                      <a:pt x="49" y="108"/>
                    </a:cubicBezTo>
                    <a:cubicBezTo>
                      <a:pt x="61" y="115"/>
                      <a:pt x="79" y="113"/>
                      <a:pt x="93" y="115"/>
                    </a:cubicBezTo>
                    <a:cubicBezTo>
                      <a:pt x="101" y="115"/>
                      <a:pt x="110" y="118"/>
                      <a:pt x="117" y="114"/>
                    </a:cubicBezTo>
                    <a:cubicBezTo>
                      <a:pt x="142" y="104"/>
                      <a:pt x="124" y="71"/>
                      <a:pt x="113" y="58"/>
                    </a:cubicBezTo>
                    <a:cubicBezTo>
                      <a:pt x="107" y="50"/>
                      <a:pt x="99" y="43"/>
                      <a:pt x="91" y="37"/>
                    </a:cubicBezTo>
                    <a:cubicBezTo>
                      <a:pt x="82" y="31"/>
                      <a:pt x="72" y="30"/>
                      <a:pt x="62" y="26"/>
                    </a:cubicBezTo>
                    <a:cubicBezTo>
                      <a:pt x="54" y="23"/>
                      <a:pt x="47" y="17"/>
                      <a:pt x="39" y="14"/>
                    </a:cubicBezTo>
                    <a:cubicBezTo>
                      <a:pt x="28" y="10"/>
                      <a:pt x="11" y="13"/>
                      <a:pt x="4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26"/>
              <p:cNvSpPr>
                <a:spLocks/>
              </p:cNvSpPr>
              <p:nvPr/>
            </p:nvSpPr>
            <p:spPr bwMode="auto">
              <a:xfrm>
                <a:off x="3993" y="3358"/>
                <a:ext cx="169" cy="111"/>
              </a:xfrm>
              <a:custGeom>
                <a:avLst/>
                <a:gdLst>
                  <a:gd name="T0" fmla="*/ 6 w 119"/>
                  <a:gd name="T1" fmla="*/ 13 h 78"/>
                  <a:gd name="T2" fmla="*/ 135 w 119"/>
                  <a:gd name="T3" fmla="*/ 142 h 78"/>
                  <a:gd name="T4" fmla="*/ 202 w 119"/>
                  <a:gd name="T5" fmla="*/ 157 h 78"/>
                  <a:gd name="T6" fmla="*/ 234 w 119"/>
                  <a:gd name="T7" fmla="*/ 97 h 78"/>
                  <a:gd name="T8" fmla="*/ 124 w 119"/>
                  <a:gd name="T9" fmla="*/ 125 h 78"/>
                  <a:gd name="T10" fmla="*/ 57 w 119"/>
                  <a:gd name="T11" fmla="*/ 77 h 78"/>
                  <a:gd name="T12" fmla="*/ 0 w 119"/>
                  <a:gd name="T13" fmla="*/ 0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78">
                    <a:moveTo>
                      <a:pt x="3" y="6"/>
                    </a:moveTo>
                    <a:cubicBezTo>
                      <a:pt x="18" y="35"/>
                      <a:pt x="36" y="57"/>
                      <a:pt x="67" y="70"/>
                    </a:cubicBezTo>
                    <a:cubicBezTo>
                      <a:pt x="74" y="73"/>
                      <a:pt x="92" y="78"/>
                      <a:pt x="100" y="77"/>
                    </a:cubicBezTo>
                    <a:cubicBezTo>
                      <a:pt x="112" y="75"/>
                      <a:pt x="119" y="58"/>
                      <a:pt x="116" y="48"/>
                    </a:cubicBezTo>
                    <a:cubicBezTo>
                      <a:pt x="117" y="78"/>
                      <a:pt x="79" y="72"/>
                      <a:pt x="61" y="62"/>
                    </a:cubicBezTo>
                    <a:cubicBezTo>
                      <a:pt x="50" y="56"/>
                      <a:pt x="38" y="47"/>
                      <a:pt x="28" y="38"/>
                    </a:cubicBezTo>
                    <a:cubicBezTo>
                      <a:pt x="15" y="27"/>
                      <a:pt x="11" y="1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27"/>
              <p:cNvSpPr>
                <a:spLocks/>
              </p:cNvSpPr>
              <p:nvPr/>
            </p:nvSpPr>
            <p:spPr bwMode="auto">
              <a:xfrm>
                <a:off x="2977" y="3027"/>
                <a:ext cx="99" cy="241"/>
              </a:xfrm>
              <a:custGeom>
                <a:avLst/>
                <a:gdLst>
                  <a:gd name="T0" fmla="*/ 136 w 69"/>
                  <a:gd name="T1" fmla="*/ 0 h 169"/>
                  <a:gd name="T2" fmla="*/ 85 w 69"/>
                  <a:gd name="T3" fmla="*/ 53 h 169"/>
                  <a:gd name="T4" fmla="*/ 49 w 69"/>
                  <a:gd name="T5" fmla="*/ 87 h 169"/>
                  <a:gd name="T6" fmla="*/ 4 w 69"/>
                  <a:gd name="T7" fmla="*/ 197 h 169"/>
                  <a:gd name="T8" fmla="*/ 47 w 69"/>
                  <a:gd name="T9" fmla="*/ 315 h 169"/>
                  <a:gd name="T10" fmla="*/ 142 w 69"/>
                  <a:gd name="T11" fmla="*/ 221 h 169"/>
                  <a:gd name="T12" fmla="*/ 72 w 69"/>
                  <a:gd name="T13" fmla="*/ 299 h 169"/>
                  <a:gd name="T14" fmla="*/ 23 w 69"/>
                  <a:gd name="T15" fmla="*/ 207 h 169"/>
                  <a:gd name="T16" fmla="*/ 52 w 69"/>
                  <a:gd name="T17" fmla="*/ 106 h 169"/>
                  <a:gd name="T18" fmla="*/ 100 w 69"/>
                  <a:gd name="T19" fmla="*/ 51 h 169"/>
                  <a:gd name="T20" fmla="*/ 136 w 69"/>
                  <a:gd name="T21" fmla="*/ 0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169">
                    <a:moveTo>
                      <a:pt x="66" y="0"/>
                    </a:moveTo>
                    <a:cubicBezTo>
                      <a:pt x="63" y="10"/>
                      <a:pt x="48" y="20"/>
                      <a:pt x="41" y="26"/>
                    </a:cubicBezTo>
                    <a:cubicBezTo>
                      <a:pt x="35" y="31"/>
                      <a:pt x="30" y="37"/>
                      <a:pt x="24" y="43"/>
                    </a:cubicBezTo>
                    <a:cubicBezTo>
                      <a:pt x="12" y="56"/>
                      <a:pt x="4" y="78"/>
                      <a:pt x="2" y="97"/>
                    </a:cubicBezTo>
                    <a:cubicBezTo>
                      <a:pt x="0" y="116"/>
                      <a:pt x="4" y="144"/>
                      <a:pt x="23" y="155"/>
                    </a:cubicBezTo>
                    <a:cubicBezTo>
                      <a:pt x="47" y="169"/>
                      <a:pt x="62" y="123"/>
                      <a:pt x="69" y="109"/>
                    </a:cubicBezTo>
                    <a:cubicBezTo>
                      <a:pt x="61" y="119"/>
                      <a:pt x="48" y="145"/>
                      <a:pt x="35" y="147"/>
                    </a:cubicBezTo>
                    <a:cubicBezTo>
                      <a:pt x="15" y="149"/>
                      <a:pt x="11" y="116"/>
                      <a:pt x="11" y="102"/>
                    </a:cubicBezTo>
                    <a:cubicBezTo>
                      <a:pt x="11" y="83"/>
                      <a:pt x="14" y="67"/>
                      <a:pt x="25" y="52"/>
                    </a:cubicBezTo>
                    <a:cubicBezTo>
                      <a:pt x="32" y="42"/>
                      <a:pt x="40" y="33"/>
                      <a:pt x="49" y="25"/>
                    </a:cubicBezTo>
                    <a:cubicBezTo>
                      <a:pt x="56" y="19"/>
                      <a:pt x="67" y="9"/>
                      <a:pt x="66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28"/>
              <p:cNvSpPr>
                <a:spLocks/>
              </p:cNvSpPr>
              <p:nvPr/>
            </p:nvSpPr>
            <p:spPr bwMode="auto">
              <a:xfrm>
                <a:off x="2596" y="1631"/>
                <a:ext cx="96" cy="186"/>
              </a:xfrm>
              <a:custGeom>
                <a:avLst/>
                <a:gdLst>
                  <a:gd name="T0" fmla="*/ 138 w 67"/>
                  <a:gd name="T1" fmla="*/ 30 h 130"/>
                  <a:gd name="T2" fmla="*/ 77 w 67"/>
                  <a:gd name="T3" fmla="*/ 0 h 130"/>
                  <a:gd name="T4" fmla="*/ 16 w 67"/>
                  <a:gd name="T5" fmla="*/ 39 h 130"/>
                  <a:gd name="T6" fmla="*/ 19 w 67"/>
                  <a:gd name="T7" fmla="*/ 143 h 130"/>
                  <a:gd name="T8" fmla="*/ 70 w 67"/>
                  <a:gd name="T9" fmla="*/ 266 h 130"/>
                  <a:gd name="T10" fmla="*/ 39 w 67"/>
                  <a:gd name="T11" fmla="*/ 170 h 130"/>
                  <a:gd name="T12" fmla="*/ 27 w 67"/>
                  <a:gd name="T13" fmla="*/ 134 h 130"/>
                  <a:gd name="T14" fmla="*/ 27 w 67"/>
                  <a:gd name="T15" fmla="*/ 53 h 130"/>
                  <a:gd name="T16" fmla="*/ 76 w 67"/>
                  <a:gd name="T17" fmla="*/ 10 h 130"/>
                  <a:gd name="T18" fmla="*/ 136 w 67"/>
                  <a:gd name="T19" fmla="*/ 29 h 1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130">
                    <a:moveTo>
                      <a:pt x="67" y="15"/>
                    </a:moveTo>
                    <a:cubicBezTo>
                      <a:pt x="62" y="2"/>
                      <a:pt x="49" y="0"/>
                      <a:pt x="38" y="0"/>
                    </a:cubicBezTo>
                    <a:cubicBezTo>
                      <a:pt x="23" y="0"/>
                      <a:pt x="15" y="6"/>
                      <a:pt x="8" y="19"/>
                    </a:cubicBezTo>
                    <a:cubicBezTo>
                      <a:pt x="0" y="35"/>
                      <a:pt x="4" y="53"/>
                      <a:pt x="9" y="70"/>
                    </a:cubicBezTo>
                    <a:cubicBezTo>
                      <a:pt x="15" y="90"/>
                      <a:pt x="23" y="112"/>
                      <a:pt x="34" y="130"/>
                    </a:cubicBezTo>
                    <a:cubicBezTo>
                      <a:pt x="24" y="119"/>
                      <a:pt x="24" y="98"/>
                      <a:pt x="19" y="83"/>
                    </a:cubicBezTo>
                    <a:cubicBezTo>
                      <a:pt x="17" y="77"/>
                      <a:pt x="14" y="72"/>
                      <a:pt x="13" y="66"/>
                    </a:cubicBezTo>
                    <a:cubicBezTo>
                      <a:pt x="10" y="54"/>
                      <a:pt x="9" y="38"/>
                      <a:pt x="13" y="26"/>
                    </a:cubicBezTo>
                    <a:cubicBezTo>
                      <a:pt x="18" y="14"/>
                      <a:pt x="24" y="7"/>
                      <a:pt x="37" y="5"/>
                    </a:cubicBezTo>
                    <a:cubicBezTo>
                      <a:pt x="51" y="3"/>
                      <a:pt x="54" y="8"/>
                      <a:pt x="66" y="14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29"/>
              <p:cNvSpPr>
                <a:spLocks/>
              </p:cNvSpPr>
              <p:nvPr/>
            </p:nvSpPr>
            <p:spPr bwMode="auto">
              <a:xfrm>
                <a:off x="3101" y="2656"/>
                <a:ext cx="59" cy="89"/>
              </a:xfrm>
              <a:custGeom>
                <a:avLst/>
                <a:gdLst>
                  <a:gd name="T0" fmla="*/ 81 w 41"/>
                  <a:gd name="T1" fmla="*/ 1 h 62"/>
                  <a:gd name="T2" fmla="*/ 10 w 41"/>
                  <a:gd name="T3" fmla="*/ 62 h 62"/>
                  <a:gd name="T4" fmla="*/ 52 w 41"/>
                  <a:gd name="T5" fmla="*/ 128 h 62"/>
                  <a:gd name="T6" fmla="*/ 20 w 41"/>
                  <a:gd name="T7" fmla="*/ 99 h 62"/>
                  <a:gd name="T8" fmla="*/ 27 w 41"/>
                  <a:gd name="T9" fmla="*/ 56 h 62"/>
                  <a:gd name="T10" fmla="*/ 85 w 41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62">
                    <a:moveTo>
                      <a:pt x="39" y="1"/>
                    </a:moveTo>
                    <a:cubicBezTo>
                      <a:pt x="25" y="11"/>
                      <a:pt x="10" y="12"/>
                      <a:pt x="5" y="30"/>
                    </a:cubicBezTo>
                    <a:cubicBezTo>
                      <a:pt x="0" y="48"/>
                      <a:pt x="8" y="56"/>
                      <a:pt x="25" y="62"/>
                    </a:cubicBezTo>
                    <a:cubicBezTo>
                      <a:pt x="19" y="57"/>
                      <a:pt x="13" y="56"/>
                      <a:pt x="10" y="48"/>
                    </a:cubicBezTo>
                    <a:cubicBezTo>
                      <a:pt x="8" y="41"/>
                      <a:pt x="10" y="33"/>
                      <a:pt x="13" y="27"/>
                    </a:cubicBezTo>
                    <a:cubicBezTo>
                      <a:pt x="18" y="17"/>
                      <a:pt x="39" y="9"/>
                      <a:pt x="41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30"/>
              <p:cNvSpPr>
                <a:spLocks/>
              </p:cNvSpPr>
              <p:nvPr/>
            </p:nvSpPr>
            <p:spPr bwMode="auto">
              <a:xfrm>
                <a:off x="4373" y="1323"/>
                <a:ext cx="163" cy="107"/>
              </a:xfrm>
              <a:custGeom>
                <a:avLst/>
                <a:gdLst>
                  <a:gd name="T0" fmla="*/ 1 w 114"/>
                  <a:gd name="T1" fmla="*/ 148 h 75"/>
                  <a:gd name="T2" fmla="*/ 124 w 114"/>
                  <a:gd name="T3" fmla="*/ 23 h 75"/>
                  <a:gd name="T4" fmla="*/ 190 w 114"/>
                  <a:gd name="T5" fmla="*/ 4 h 75"/>
                  <a:gd name="T6" fmla="*/ 233 w 114"/>
                  <a:gd name="T7" fmla="*/ 53 h 75"/>
                  <a:gd name="T8" fmla="*/ 182 w 114"/>
                  <a:gd name="T9" fmla="*/ 14 h 75"/>
                  <a:gd name="T10" fmla="*/ 127 w 114"/>
                  <a:gd name="T11" fmla="*/ 43 h 75"/>
                  <a:gd name="T12" fmla="*/ 57 w 114"/>
                  <a:gd name="T13" fmla="*/ 96 h 75"/>
                  <a:gd name="T14" fmla="*/ 0 w 114"/>
                  <a:gd name="T15" fmla="*/ 153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75">
                    <a:moveTo>
                      <a:pt x="1" y="73"/>
                    </a:moveTo>
                    <a:cubicBezTo>
                      <a:pt x="20" y="53"/>
                      <a:pt x="40" y="29"/>
                      <a:pt x="61" y="11"/>
                    </a:cubicBezTo>
                    <a:cubicBezTo>
                      <a:pt x="70" y="4"/>
                      <a:pt x="81" y="0"/>
                      <a:pt x="93" y="2"/>
                    </a:cubicBezTo>
                    <a:cubicBezTo>
                      <a:pt x="103" y="4"/>
                      <a:pt x="113" y="15"/>
                      <a:pt x="114" y="26"/>
                    </a:cubicBezTo>
                    <a:cubicBezTo>
                      <a:pt x="112" y="17"/>
                      <a:pt x="97" y="8"/>
                      <a:pt x="89" y="7"/>
                    </a:cubicBezTo>
                    <a:cubicBezTo>
                      <a:pt x="75" y="4"/>
                      <a:pt x="70" y="12"/>
                      <a:pt x="62" y="21"/>
                    </a:cubicBezTo>
                    <a:cubicBezTo>
                      <a:pt x="52" y="31"/>
                      <a:pt x="39" y="39"/>
                      <a:pt x="28" y="47"/>
                    </a:cubicBezTo>
                    <a:cubicBezTo>
                      <a:pt x="20" y="54"/>
                      <a:pt x="2" y="66"/>
                      <a:pt x="0" y="75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31"/>
              <p:cNvSpPr>
                <a:spLocks/>
              </p:cNvSpPr>
              <p:nvPr/>
            </p:nvSpPr>
            <p:spPr bwMode="auto">
              <a:xfrm>
                <a:off x="4354" y="1811"/>
                <a:ext cx="102" cy="97"/>
              </a:xfrm>
              <a:custGeom>
                <a:avLst/>
                <a:gdLst>
                  <a:gd name="T0" fmla="*/ 140 w 72"/>
                  <a:gd name="T1" fmla="*/ 30 h 68"/>
                  <a:gd name="T2" fmla="*/ 64 w 72"/>
                  <a:gd name="T3" fmla="*/ 43 h 68"/>
                  <a:gd name="T4" fmla="*/ 34 w 72"/>
                  <a:gd name="T5" fmla="*/ 91 h 68"/>
                  <a:gd name="T6" fmla="*/ 0 w 72"/>
                  <a:gd name="T7" fmla="*/ 138 h 68"/>
                  <a:gd name="T8" fmla="*/ 74 w 72"/>
                  <a:gd name="T9" fmla="*/ 43 h 68"/>
                  <a:gd name="T10" fmla="*/ 139 w 72"/>
                  <a:gd name="T11" fmla="*/ 27 h 68"/>
                  <a:gd name="T12" fmla="*/ 139 w 72"/>
                  <a:gd name="T13" fmla="*/ 24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68">
                    <a:moveTo>
                      <a:pt x="70" y="15"/>
                    </a:moveTo>
                    <a:cubicBezTo>
                      <a:pt x="66" y="0"/>
                      <a:pt x="39" y="15"/>
                      <a:pt x="32" y="21"/>
                    </a:cubicBezTo>
                    <a:cubicBezTo>
                      <a:pt x="24" y="27"/>
                      <a:pt x="22" y="37"/>
                      <a:pt x="17" y="45"/>
                    </a:cubicBezTo>
                    <a:cubicBezTo>
                      <a:pt x="13" y="53"/>
                      <a:pt x="4" y="60"/>
                      <a:pt x="0" y="68"/>
                    </a:cubicBezTo>
                    <a:cubicBezTo>
                      <a:pt x="16" y="54"/>
                      <a:pt x="20" y="32"/>
                      <a:pt x="37" y="21"/>
                    </a:cubicBezTo>
                    <a:cubicBezTo>
                      <a:pt x="45" y="16"/>
                      <a:pt x="60" y="8"/>
                      <a:pt x="69" y="13"/>
                    </a:cubicBezTo>
                    <a:cubicBezTo>
                      <a:pt x="72" y="14"/>
                      <a:pt x="70" y="13"/>
                      <a:pt x="69" y="12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32"/>
              <p:cNvSpPr>
                <a:spLocks/>
              </p:cNvSpPr>
              <p:nvPr/>
            </p:nvSpPr>
            <p:spPr bwMode="auto">
              <a:xfrm>
                <a:off x="3309" y="2346"/>
                <a:ext cx="290" cy="222"/>
              </a:xfrm>
              <a:custGeom>
                <a:avLst/>
                <a:gdLst>
                  <a:gd name="T0" fmla="*/ 86 w 203"/>
                  <a:gd name="T1" fmla="*/ 0 h 156"/>
                  <a:gd name="T2" fmla="*/ 414 w 203"/>
                  <a:gd name="T3" fmla="*/ 178 h 156"/>
                  <a:gd name="T4" fmla="*/ 86 w 203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156">
                    <a:moveTo>
                      <a:pt x="42" y="0"/>
                    </a:moveTo>
                    <a:cubicBezTo>
                      <a:pt x="38" y="62"/>
                      <a:pt x="50" y="126"/>
                      <a:pt x="203" y="88"/>
                    </a:cubicBezTo>
                    <a:cubicBezTo>
                      <a:pt x="203" y="88"/>
                      <a:pt x="0" y="156"/>
                      <a:pt x="42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33"/>
              <p:cNvSpPr>
                <a:spLocks/>
              </p:cNvSpPr>
              <p:nvPr/>
            </p:nvSpPr>
            <p:spPr bwMode="auto">
              <a:xfrm>
                <a:off x="3064" y="1869"/>
                <a:ext cx="615" cy="805"/>
              </a:xfrm>
              <a:custGeom>
                <a:avLst/>
                <a:gdLst>
                  <a:gd name="T0" fmla="*/ 855 w 431"/>
                  <a:gd name="T1" fmla="*/ 0 h 564"/>
                  <a:gd name="T2" fmla="*/ 168 w 431"/>
                  <a:gd name="T3" fmla="*/ 414 h 564"/>
                  <a:gd name="T4" fmla="*/ 629 w 431"/>
                  <a:gd name="T5" fmla="*/ 1149 h 564"/>
                  <a:gd name="T6" fmla="*/ 639 w 431"/>
                  <a:gd name="T7" fmla="*/ 1149 h 564"/>
                  <a:gd name="T8" fmla="*/ 558 w 431"/>
                  <a:gd name="T9" fmla="*/ 901 h 564"/>
                  <a:gd name="T10" fmla="*/ 445 w 431"/>
                  <a:gd name="T11" fmla="*/ 852 h 564"/>
                  <a:gd name="T12" fmla="*/ 415 w 431"/>
                  <a:gd name="T13" fmla="*/ 749 h 564"/>
                  <a:gd name="T14" fmla="*/ 432 w 431"/>
                  <a:gd name="T15" fmla="*/ 657 h 564"/>
                  <a:gd name="T16" fmla="*/ 878 w 431"/>
                  <a:gd name="T17" fmla="*/ 0 h 564"/>
                  <a:gd name="T18" fmla="*/ 855 w 431"/>
                  <a:gd name="T19" fmla="*/ 0 h 5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1" h="564">
                    <a:moveTo>
                      <a:pt x="420" y="0"/>
                    </a:moveTo>
                    <a:cubicBezTo>
                      <a:pt x="368" y="0"/>
                      <a:pt x="155" y="12"/>
                      <a:pt x="83" y="203"/>
                    </a:cubicBezTo>
                    <a:cubicBezTo>
                      <a:pt x="0" y="420"/>
                      <a:pt x="163" y="553"/>
                      <a:pt x="309" y="564"/>
                    </a:cubicBezTo>
                    <a:cubicBezTo>
                      <a:pt x="311" y="564"/>
                      <a:pt x="313" y="564"/>
                      <a:pt x="314" y="564"/>
                    </a:cubicBezTo>
                    <a:cubicBezTo>
                      <a:pt x="359" y="564"/>
                      <a:pt x="320" y="514"/>
                      <a:pt x="274" y="442"/>
                    </a:cubicBezTo>
                    <a:cubicBezTo>
                      <a:pt x="250" y="440"/>
                      <a:pt x="230" y="432"/>
                      <a:pt x="219" y="418"/>
                    </a:cubicBezTo>
                    <a:cubicBezTo>
                      <a:pt x="208" y="405"/>
                      <a:pt x="204" y="388"/>
                      <a:pt x="204" y="368"/>
                    </a:cubicBezTo>
                    <a:cubicBezTo>
                      <a:pt x="204" y="354"/>
                      <a:pt x="206" y="338"/>
                      <a:pt x="212" y="322"/>
                    </a:cubicBezTo>
                    <a:cubicBezTo>
                      <a:pt x="170" y="208"/>
                      <a:pt x="185" y="80"/>
                      <a:pt x="431" y="0"/>
                    </a:cubicBezTo>
                    <a:cubicBezTo>
                      <a:pt x="431" y="0"/>
                      <a:pt x="427" y="0"/>
                      <a:pt x="42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34"/>
              <p:cNvSpPr>
                <a:spLocks/>
              </p:cNvSpPr>
              <p:nvPr/>
            </p:nvSpPr>
            <p:spPr bwMode="auto">
              <a:xfrm>
                <a:off x="3341" y="2337"/>
                <a:ext cx="111" cy="157"/>
              </a:xfrm>
              <a:custGeom>
                <a:avLst/>
                <a:gdLst>
                  <a:gd name="T0" fmla="*/ 40 w 78"/>
                  <a:gd name="T1" fmla="*/ 0 h 110"/>
                  <a:gd name="T2" fmla="*/ 28 w 78"/>
                  <a:gd name="T3" fmla="*/ 81 h 110"/>
                  <a:gd name="T4" fmla="*/ 57 w 78"/>
                  <a:gd name="T5" fmla="*/ 177 h 110"/>
                  <a:gd name="T6" fmla="*/ 158 w 78"/>
                  <a:gd name="T7" fmla="*/ 224 h 110"/>
                  <a:gd name="T8" fmla="*/ 154 w 78"/>
                  <a:gd name="T9" fmla="*/ 218 h 110"/>
                  <a:gd name="T10" fmla="*/ 40 w 78"/>
                  <a:gd name="T11" fmla="*/ 13 h 110"/>
                  <a:gd name="T12" fmla="*/ 40 w 78"/>
                  <a:gd name="T13" fmla="*/ 13 h 110"/>
                  <a:gd name="T14" fmla="*/ 40 w 78"/>
                  <a:gd name="T15" fmla="*/ 13 h 110"/>
                  <a:gd name="T16" fmla="*/ 148 w 78"/>
                  <a:gd name="T17" fmla="*/ 208 h 110"/>
                  <a:gd name="T18" fmla="*/ 40 w 78"/>
                  <a:gd name="T19" fmla="*/ 0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110">
                    <a:moveTo>
                      <a:pt x="20" y="0"/>
                    </a:moveTo>
                    <a:cubicBezTo>
                      <a:pt x="16" y="14"/>
                      <a:pt x="14" y="28"/>
                      <a:pt x="14" y="40"/>
                    </a:cubicBezTo>
                    <a:cubicBezTo>
                      <a:pt x="14" y="59"/>
                      <a:pt x="18" y="75"/>
                      <a:pt x="28" y="87"/>
                    </a:cubicBezTo>
                    <a:cubicBezTo>
                      <a:pt x="38" y="100"/>
                      <a:pt x="55" y="108"/>
                      <a:pt x="78" y="110"/>
                    </a:cubicBezTo>
                    <a:cubicBezTo>
                      <a:pt x="77" y="109"/>
                      <a:pt x="77" y="108"/>
                      <a:pt x="76" y="107"/>
                    </a:cubicBezTo>
                    <a:cubicBezTo>
                      <a:pt x="34" y="103"/>
                      <a:pt x="0" y="79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7" y="48"/>
                      <a:pt x="22" y="91"/>
                      <a:pt x="73" y="102"/>
                    </a:cubicBezTo>
                    <a:cubicBezTo>
                      <a:pt x="54" y="71"/>
                      <a:pt x="34" y="36"/>
                      <a:pt x="20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Freeform 35"/>
              <p:cNvSpPr>
                <a:spLocks/>
              </p:cNvSpPr>
              <p:nvPr/>
            </p:nvSpPr>
            <p:spPr bwMode="auto">
              <a:xfrm>
                <a:off x="3355" y="2328"/>
                <a:ext cx="100" cy="172"/>
              </a:xfrm>
              <a:custGeom>
                <a:avLst/>
                <a:gdLst>
                  <a:gd name="T0" fmla="*/ 16 w 70"/>
                  <a:gd name="T1" fmla="*/ 0 h 120"/>
                  <a:gd name="T2" fmla="*/ 0 w 70"/>
                  <a:gd name="T3" fmla="*/ 95 h 120"/>
                  <a:gd name="T4" fmla="*/ 30 w 70"/>
                  <a:gd name="T5" fmla="*/ 198 h 120"/>
                  <a:gd name="T6" fmla="*/ 143 w 70"/>
                  <a:gd name="T7" fmla="*/ 247 h 120"/>
                  <a:gd name="T8" fmla="*/ 139 w 70"/>
                  <a:gd name="T9" fmla="*/ 238 h 120"/>
                  <a:gd name="T10" fmla="*/ 37 w 70"/>
                  <a:gd name="T11" fmla="*/ 191 h 120"/>
                  <a:gd name="T12" fmla="*/ 9 w 70"/>
                  <a:gd name="T13" fmla="*/ 95 h 120"/>
                  <a:gd name="T14" fmla="*/ 20 w 70"/>
                  <a:gd name="T15" fmla="*/ 13 h 120"/>
                  <a:gd name="T16" fmla="*/ 16 w 70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20">
                    <a:moveTo>
                      <a:pt x="8" y="0"/>
                    </a:moveTo>
                    <a:cubicBezTo>
                      <a:pt x="2" y="16"/>
                      <a:pt x="0" y="32"/>
                      <a:pt x="0" y="46"/>
                    </a:cubicBezTo>
                    <a:cubicBezTo>
                      <a:pt x="0" y="66"/>
                      <a:pt x="4" y="83"/>
                      <a:pt x="15" y="96"/>
                    </a:cubicBezTo>
                    <a:cubicBezTo>
                      <a:pt x="26" y="110"/>
                      <a:pt x="46" y="118"/>
                      <a:pt x="70" y="120"/>
                    </a:cubicBezTo>
                    <a:cubicBezTo>
                      <a:pt x="69" y="119"/>
                      <a:pt x="69" y="117"/>
                      <a:pt x="68" y="116"/>
                    </a:cubicBezTo>
                    <a:cubicBezTo>
                      <a:pt x="45" y="114"/>
                      <a:pt x="28" y="106"/>
                      <a:pt x="18" y="93"/>
                    </a:cubicBezTo>
                    <a:cubicBezTo>
                      <a:pt x="8" y="81"/>
                      <a:pt x="4" y="65"/>
                      <a:pt x="4" y="46"/>
                    </a:cubicBezTo>
                    <a:cubicBezTo>
                      <a:pt x="4" y="34"/>
                      <a:pt x="6" y="20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</a:path>
                </a:pathLst>
              </a:custGeom>
              <a:solidFill>
                <a:srgbClr val="5D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3341" y="2346"/>
                <a:ext cx="108" cy="144"/>
              </a:xfrm>
              <a:custGeom>
                <a:avLst/>
                <a:gdLst>
                  <a:gd name="T0" fmla="*/ 40 w 76"/>
                  <a:gd name="T1" fmla="*/ 0 h 101"/>
                  <a:gd name="T2" fmla="*/ 153 w 76"/>
                  <a:gd name="T3" fmla="*/ 205 h 101"/>
                  <a:gd name="T4" fmla="*/ 148 w 76"/>
                  <a:gd name="T5" fmla="*/ 195 h 101"/>
                  <a:gd name="T6" fmla="*/ 40 w 76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101">
                    <a:moveTo>
                      <a:pt x="20" y="0"/>
                    </a:moveTo>
                    <a:cubicBezTo>
                      <a:pt x="0" y="73"/>
                      <a:pt x="34" y="97"/>
                      <a:pt x="76" y="101"/>
                    </a:cubicBezTo>
                    <a:cubicBezTo>
                      <a:pt x="75" y="100"/>
                      <a:pt x="74" y="98"/>
                      <a:pt x="73" y="96"/>
                    </a:cubicBezTo>
                    <a:cubicBezTo>
                      <a:pt x="22" y="85"/>
                      <a:pt x="17" y="42"/>
                      <a:pt x="20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Oval 38"/>
              <p:cNvSpPr>
                <a:spLocks noChangeArrowheads="1"/>
              </p:cNvSpPr>
              <p:nvPr/>
            </p:nvSpPr>
            <p:spPr bwMode="auto">
              <a:xfrm>
                <a:off x="3329" y="2249"/>
                <a:ext cx="33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Oval 39"/>
              <p:cNvSpPr>
                <a:spLocks noChangeArrowheads="1"/>
              </p:cNvSpPr>
              <p:nvPr/>
            </p:nvSpPr>
            <p:spPr bwMode="auto">
              <a:xfrm>
                <a:off x="3398" y="240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00" name="Group 49"/>
            <p:cNvGrpSpPr>
              <a:grpSpLocks noChangeAspect="1"/>
            </p:cNvGrpSpPr>
            <p:nvPr/>
          </p:nvGrpSpPr>
          <p:grpSpPr bwMode="auto">
            <a:xfrm rot="16200000">
              <a:off x="1947898" y="1992842"/>
              <a:ext cx="540000" cy="512597"/>
              <a:chOff x="241" y="1779"/>
              <a:chExt cx="820" cy="778"/>
            </a:xfrm>
          </p:grpSpPr>
          <p:sp>
            <p:nvSpPr>
              <p:cNvPr id="501" name="Freeform 50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51"/>
              <p:cNvSpPr>
                <a:spLocks/>
              </p:cNvSpPr>
              <p:nvPr/>
            </p:nvSpPr>
            <p:spPr bwMode="auto">
              <a:xfrm>
                <a:off x="453" y="1832"/>
                <a:ext cx="596" cy="709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52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53"/>
              <p:cNvSpPr>
                <a:spLocks/>
              </p:cNvSpPr>
              <p:nvPr/>
            </p:nvSpPr>
            <p:spPr bwMode="auto">
              <a:xfrm>
                <a:off x="503" y="1893"/>
                <a:ext cx="476" cy="576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54"/>
              <p:cNvSpPr>
                <a:spLocks/>
              </p:cNvSpPr>
              <p:nvPr/>
            </p:nvSpPr>
            <p:spPr bwMode="auto">
              <a:xfrm>
                <a:off x="371" y="1861"/>
                <a:ext cx="390" cy="523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55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56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57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58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9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60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61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62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63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64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65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66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67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68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69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70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71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72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73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74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75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76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77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78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79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80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81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82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83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84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85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86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87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88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89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90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91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92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93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Freeform 94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Freeform 95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96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97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98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99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0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01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02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03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04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05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06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07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08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09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0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11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12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13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14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15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16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17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18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19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20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21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22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123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124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125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126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127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128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129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130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131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132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133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134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135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136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137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138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139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140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141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142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143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144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Freeform 145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Freeform 146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147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148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149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150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151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152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153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54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55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56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57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58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59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60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61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62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63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64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65"/>
              <p:cNvSpPr>
                <a:spLocks/>
              </p:cNvSpPr>
              <p:nvPr/>
            </p:nvSpPr>
            <p:spPr bwMode="auto">
              <a:xfrm>
                <a:off x="468" y="2395"/>
                <a:ext cx="28" cy="34"/>
              </a:xfrm>
              <a:custGeom>
                <a:avLst/>
                <a:gdLst>
                  <a:gd name="T0" fmla="*/ 25 w 11"/>
                  <a:gd name="T1" fmla="*/ 34 h 13"/>
                  <a:gd name="T2" fmla="*/ 59 w 11"/>
                  <a:gd name="T3" fmla="*/ 76 h 13"/>
                  <a:gd name="T4" fmla="*/ 25 w 11"/>
                  <a:gd name="T5" fmla="*/ 3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4" y="5"/>
                    </a:moveTo>
                    <a:cubicBezTo>
                      <a:pt x="0" y="8"/>
                      <a:pt x="7" y="13"/>
                      <a:pt x="9" y="11"/>
                    </a:cubicBezTo>
                    <a:cubicBezTo>
                      <a:pt x="11" y="8"/>
                      <a:pt x="8" y="0"/>
                      <a:pt x="4" y="5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66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67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68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69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70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71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72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73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74"/>
              <p:cNvSpPr>
                <a:spLocks/>
              </p:cNvSpPr>
              <p:nvPr/>
            </p:nvSpPr>
            <p:spPr bwMode="auto">
              <a:xfrm>
                <a:off x="811" y="2059"/>
                <a:ext cx="27" cy="37"/>
              </a:xfrm>
              <a:custGeom>
                <a:avLst/>
                <a:gdLst>
                  <a:gd name="T0" fmla="*/ 17 w 11"/>
                  <a:gd name="T1" fmla="*/ 42 h 14"/>
                  <a:gd name="T2" fmla="*/ 54 w 11"/>
                  <a:gd name="T3" fmla="*/ 77 h 14"/>
                  <a:gd name="T4" fmla="*/ 17 w 11"/>
                  <a:gd name="T5" fmla="*/ 4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3" y="6"/>
                    </a:moveTo>
                    <a:cubicBezTo>
                      <a:pt x="0" y="9"/>
                      <a:pt x="7" y="14"/>
                      <a:pt x="9" y="11"/>
                    </a:cubicBezTo>
                    <a:cubicBezTo>
                      <a:pt x="11" y="9"/>
                      <a:pt x="8" y="0"/>
                      <a:pt x="3" y="6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75"/>
              <p:cNvSpPr>
                <a:spLocks/>
              </p:cNvSpPr>
              <p:nvPr/>
            </p:nvSpPr>
            <p:spPr bwMode="auto">
              <a:xfrm>
                <a:off x="321" y="2195"/>
                <a:ext cx="27" cy="32"/>
              </a:xfrm>
              <a:custGeom>
                <a:avLst/>
                <a:gdLst>
                  <a:gd name="T0" fmla="*/ 29 w 11"/>
                  <a:gd name="T1" fmla="*/ 72 h 12"/>
                  <a:gd name="T2" fmla="*/ 25 w 11"/>
                  <a:gd name="T3" fmla="*/ 13 h 12"/>
                  <a:gd name="T4" fmla="*/ 29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76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77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78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79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80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81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82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83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84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85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186"/>
              <p:cNvSpPr>
                <a:spLocks/>
              </p:cNvSpPr>
              <p:nvPr/>
            </p:nvSpPr>
            <p:spPr bwMode="auto">
              <a:xfrm>
                <a:off x="751" y="1816"/>
                <a:ext cx="30" cy="32"/>
              </a:xfrm>
              <a:custGeom>
                <a:avLst/>
                <a:gdLst>
                  <a:gd name="T0" fmla="*/ 38 w 12"/>
                  <a:gd name="T1" fmla="*/ 72 h 12"/>
                  <a:gd name="T2" fmla="*/ 25 w 12"/>
                  <a:gd name="T3" fmla="*/ 13 h 12"/>
                  <a:gd name="T4" fmla="*/ 38 w 12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2" y="6"/>
                      <a:pt x="6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187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188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189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190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191"/>
              <p:cNvSpPr>
                <a:spLocks/>
              </p:cNvSpPr>
              <p:nvPr/>
            </p:nvSpPr>
            <p:spPr bwMode="auto">
              <a:xfrm>
                <a:off x="788" y="2453"/>
                <a:ext cx="28" cy="32"/>
              </a:xfrm>
              <a:custGeom>
                <a:avLst/>
                <a:gdLst>
                  <a:gd name="T0" fmla="*/ 33 w 11"/>
                  <a:gd name="T1" fmla="*/ 72 h 12"/>
                  <a:gd name="T2" fmla="*/ 25 w 11"/>
                  <a:gd name="T3" fmla="*/ 13 h 12"/>
                  <a:gd name="T4" fmla="*/ 33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192"/>
              <p:cNvSpPr>
                <a:spLocks/>
              </p:cNvSpPr>
              <p:nvPr/>
            </p:nvSpPr>
            <p:spPr bwMode="auto">
              <a:xfrm>
                <a:off x="373" y="1976"/>
                <a:ext cx="108" cy="240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193"/>
              <p:cNvSpPr>
                <a:spLocks/>
              </p:cNvSpPr>
              <p:nvPr/>
            </p:nvSpPr>
            <p:spPr bwMode="auto">
              <a:xfrm>
                <a:off x="291" y="1792"/>
                <a:ext cx="600" cy="709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FF6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194"/>
              <p:cNvSpPr>
                <a:spLocks/>
              </p:cNvSpPr>
              <p:nvPr/>
            </p:nvSpPr>
            <p:spPr bwMode="auto">
              <a:xfrm>
                <a:off x="241" y="1792"/>
                <a:ext cx="417" cy="549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195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Freeform 196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Freeform 197"/>
              <p:cNvSpPr>
                <a:spLocks/>
              </p:cNvSpPr>
              <p:nvPr/>
            </p:nvSpPr>
            <p:spPr bwMode="auto">
              <a:xfrm>
                <a:off x="461" y="1877"/>
                <a:ext cx="72" cy="80"/>
              </a:xfrm>
              <a:custGeom>
                <a:avLst/>
                <a:gdLst>
                  <a:gd name="T0" fmla="*/ 5 w 29"/>
                  <a:gd name="T1" fmla="*/ 120 h 30"/>
                  <a:gd name="T2" fmla="*/ 79 w 29"/>
                  <a:gd name="T3" fmla="*/ 8 h 30"/>
                  <a:gd name="T4" fmla="*/ 174 w 29"/>
                  <a:gd name="T5" fmla="*/ 93 h 30"/>
                  <a:gd name="T6" fmla="*/ 99 w 29"/>
                  <a:gd name="T7" fmla="*/ 205 h 30"/>
                  <a:gd name="T8" fmla="*/ 5 w 29"/>
                  <a:gd name="T9" fmla="*/ 1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6"/>
                      <a:pt x="28" y="13"/>
                    </a:cubicBezTo>
                    <a:cubicBezTo>
                      <a:pt x="29" y="21"/>
                      <a:pt x="24" y="28"/>
                      <a:pt x="16" y="29"/>
                    </a:cubicBezTo>
                    <a:cubicBezTo>
                      <a:pt x="9" y="30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198"/>
              <p:cNvSpPr>
                <a:spLocks/>
              </p:cNvSpPr>
              <p:nvPr/>
            </p:nvSpPr>
            <p:spPr bwMode="auto">
              <a:xfrm>
                <a:off x="533" y="1867"/>
                <a:ext cx="28" cy="29"/>
              </a:xfrm>
              <a:custGeom>
                <a:avLst/>
                <a:gdLst>
                  <a:gd name="T0" fmla="*/ 8 w 11"/>
                  <a:gd name="T1" fmla="*/ 42 h 11"/>
                  <a:gd name="T2" fmla="*/ 33 w 11"/>
                  <a:gd name="T3" fmla="*/ 8 h 11"/>
                  <a:gd name="T4" fmla="*/ 71 w 11"/>
                  <a:gd name="T5" fmla="*/ 34 h 11"/>
                  <a:gd name="T6" fmla="*/ 38 w 11"/>
                  <a:gd name="T7" fmla="*/ 69 h 11"/>
                  <a:gd name="T8" fmla="*/ 8 w 11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6"/>
                    </a:moveTo>
                    <a:cubicBezTo>
                      <a:pt x="0" y="3"/>
                      <a:pt x="2" y="1"/>
                      <a:pt x="5" y="1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4" y="11"/>
                      <a:pt x="1" y="9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199"/>
              <p:cNvSpPr>
                <a:spLocks/>
              </p:cNvSpPr>
              <p:nvPr/>
            </p:nvSpPr>
            <p:spPr bwMode="auto">
              <a:xfrm>
                <a:off x="436" y="1947"/>
                <a:ext cx="25" cy="29"/>
              </a:xfrm>
              <a:custGeom>
                <a:avLst/>
                <a:gdLst>
                  <a:gd name="T0" fmla="*/ 0 w 10"/>
                  <a:gd name="T1" fmla="*/ 42 h 11"/>
                  <a:gd name="T2" fmla="*/ 25 w 10"/>
                  <a:gd name="T3" fmla="*/ 0 h 11"/>
                  <a:gd name="T4" fmla="*/ 63 w 10"/>
                  <a:gd name="T5" fmla="*/ 34 h 11"/>
                  <a:gd name="T6" fmla="*/ 38 w 10"/>
                  <a:gd name="T7" fmla="*/ 69 h 11"/>
                  <a:gd name="T8" fmla="*/ 0 w 10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3"/>
                      <a:pt x="2" y="1"/>
                      <a:pt x="4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7"/>
                      <a:pt x="8" y="10"/>
                      <a:pt x="6" y="10"/>
                    </a:cubicBezTo>
                    <a:cubicBezTo>
                      <a:pt x="3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51" name="Group 650"/>
            <p:cNvGrpSpPr/>
            <p:nvPr/>
          </p:nvGrpSpPr>
          <p:grpSpPr>
            <a:xfrm>
              <a:off x="3382290" y="1146068"/>
              <a:ext cx="512341" cy="540000"/>
              <a:chOff x="7995841" y="1747243"/>
              <a:chExt cx="512341" cy="540000"/>
            </a:xfrm>
          </p:grpSpPr>
          <p:sp>
            <p:nvSpPr>
              <p:cNvPr id="652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FF8000"/>
              </a:solidFill>
              <a:ln>
                <a:noFill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FF8000"/>
              </a:solidFill>
              <a:ln>
                <a:noFill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70" name="Group 40"/>
            <p:cNvGrpSpPr>
              <a:grpSpLocks noChangeAspect="1"/>
            </p:cNvGrpSpPr>
            <p:nvPr/>
          </p:nvGrpSpPr>
          <p:grpSpPr bwMode="auto">
            <a:xfrm>
              <a:off x="6079454" y="584827"/>
              <a:ext cx="540000" cy="515179"/>
              <a:chOff x="930" y="1787"/>
              <a:chExt cx="979" cy="934"/>
            </a:xfrm>
          </p:grpSpPr>
          <p:sp>
            <p:nvSpPr>
              <p:cNvPr id="671" name="Freeform 41"/>
              <p:cNvSpPr>
                <a:spLocks/>
              </p:cNvSpPr>
              <p:nvPr/>
            </p:nvSpPr>
            <p:spPr bwMode="auto">
              <a:xfrm>
                <a:off x="957" y="1804"/>
                <a:ext cx="952" cy="914"/>
              </a:xfrm>
              <a:custGeom>
                <a:avLst/>
                <a:gdLst>
                  <a:gd name="T0" fmla="*/ 162 w 569"/>
                  <a:gd name="T1" fmla="*/ 199 h 546"/>
                  <a:gd name="T2" fmla="*/ 278 w 569"/>
                  <a:gd name="T3" fmla="*/ 437 h 546"/>
                  <a:gd name="T4" fmla="*/ 176 w 569"/>
                  <a:gd name="T5" fmla="*/ 424 h 546"/>
                  <a:gd name="T6" fmla="*/ 107 w 569"/>
                  <a:gd name="T7" fmla="*/ 398 h 546"/>
                  <a:gd name="T8" fmla="*/ 199 w 569"/>
                  <a:gd name="T9" fmla="*/ 541 h 546"/>
                  <a:gd name="T10" fmla="*/ 167 w 569"/>
                  <a:gd name="T11" fmla="*/ 665 h 546"/>
                  <a:gd name="T12" fmla="*/ 90 w 569"/>
                  <a:gd name="T13" fmla="*/ 732 h 546"/>
                  <a:gd name="T14" fmla="*/ 151 w 569"/>
                  <a:gd name="T15" fmla="*/ 787 h 546"/>
                  <a:gd name="T16" fmla="*/ 100 w 569"/>
                  <a:gd name="T17" fmla="*/ 832 h 546"/>
                  <a:gd name="T18" fmla="*/ 146 w 569"/>
                  <a:gd name="T19" fmla="*/ 869 h 546"/>
                  <a:gd name="T20" fmla="*/ 149 w 569"/>
                  <a:gd name="T21" fmla="*/ 969 h 546"/>
                  <a:gd name="T22" fmla="*/ 13 w 569"/>
                  <a:gd name="T23" fmla="*/ 1110 h 546"/>
                  <a:gd name="T24" fmla="*/ 79 w 569"/>
                  <a:gd name="T25" fmla="*/ 1098 h 546"/>
                  <a:gd name="T26" fmla="*/ 162 w 569"/>
                  <a:gd name="T27" fmla="*/ 1098 h 546"/>
                  <a:gd name="T28" fmla="*/ 283 w 569"/>
                  <a:gd name="T29" fmla="*/ 1317 h 546"/>
                  <a:gd name="T30" fmla="*/ 333 w 569"/>
                  <a:gd name="T31" fmla="*/ 1388 h 546"/>
                  <a:gd name="T32" fmla="*/ 338 w 569"/>
                  <a:gd name="T33" fmla="*/ 1497 h 546"/>
                  <a:gd name="T34" fmla="*/ 378 w 569"/>
                  <a:gd name="T35" fmla="*/ 1463 h 546"/>
                  <a:gd name="T36" fmla="*/ 428 w 569"/>
                  <a:gd name="T37" fmla="*/ 1426 h 546"/>
                  <a:gd name="T38" fmla="*/ 442 w 569"/>
                  <a:gd name="T39" fmla="*/ 1468 h 546"/>
                  <a:gd name="T40" fmla="*/ 465 w 569"/>
                  <a:gd name="T41" fmla="*/ 1463 h 546"/>
                  <a:gd name="T42" fmla="*/ 495 w 569"/>
                  <a:gd name="T43" fmla="*/ 1456 h 546"/>
                  <a:gd name="T44" fmla="*/ 669 w 569"/>
                  <a:gd name="T45" fmla="*/ 1497 h 546"/>
                  <a:gd name="T46" fmla="*/ 736 w 569"/>
                  <a:gd name="T47" fmla="*/ 1530 h 546"/>
                  <a:gd name="T48" fmla="*/ 765 w 569"/>
                  <a:gd name="T49" fmla="*/ 1502 h 546"/>
                  <a:gd name="T50" fmla="*/ 1006 w 569"/>
                  <a:gd name="T51" fmla="*/ 1483 h 546"/>
                  <a:gd name="T52" fmla="*/ 1049 w 569"/>
                  <a:gd name="T53" fmla="*/ 1502 h 546"/>
                  <a:gd name="T54" fmla="*/ 1089 w 569"/>
                  <a:gd name="T55" fmla="*/ 1522 h 546"/>
                  <a:gd name="T56" fmla="*/ 1134 w 569"/>
                  <a:gd name="T57" fmla="*/ 1456 h 546"/>
                  <a:gd name="T58" fmla="*/ 1178 w 569"/>
                  <a:gd name="T59" fmla="*/ 1463 h 546"/>
                  <a:gd name="T60" fmla="*/ 1210 w 569"/>
                  <a:gd name="T61" fmla="*/ 1471 h 546"/>
                  <a:gd name="T62" fmla="*/ 1255 w 569"/>
                  <a:gd name="T63" fmla="*/ 1393 h 546"/>
                  <a:gd name="T64" fmla="*/ 1347 w 569"/>
                  <a:gd name="T65" fmla="*/ 1363 h 546"/>
                  <a:gd name="T66" fmla="*/ 1467 w 569"/>
                  <a:gd name="T67" fmla="*/ 1396 h 546"/>
                  <a:gd name="T68" fmla="*/ 1434 w 569"/>
                  <a:gd name="T69" fmla="*/ 1227 h 546"/>
                  <a:gd name="T70" fmla="*/ 1529 w 569"/>
                  <a:gd name="T71" fmla="*/ 932 h 546"/>
                  <a:gd name="T72" fmla="*/ 1588 w 569"/>
                  <a:gd name="T73" fmla="*/ 849 h 546"/>
                  <a:gd name="T74" fmla="*/ 1514 w 569"/>
                  <a:gd name="T75" fmla="*/ 815 h 546"/>
                  <a:gd name="T76" fmla="*/ 1506 w 569"/>
                  <a:gd name="T77" fmla="*/ 715 h 546"/>
                  <a:gd name="T78" fmla="*/ 1559 w 569"/>
                  <a:gd name="T79" fmla="*/ 656 h 546"/>
                  <a:gd name="T80" fmla="*/ 1518 w 569"/>
                  <a:gd name="T81" fmla="*/ 648 h 546"/>
                  <a:gd name="T82" fmla="*/ 1452 w 569"/>
                  <a:gd name="T83" fmla="*/ 631 h 546"/>
                  <a:gd name="T84" fmla="*/ 1452 w 569"/>
                  <a:gd name="T85" fmla="*/ 502 h 546"/>
                  <a:gd name="T86" fmla="*/ 1514 w 569"/>
                  <a:gd name="T87" fmla="*/ 378 h 546"/>
                  <a:gd name="T88" fmla="*/ 1444 w 569"/>
                  <a:gd name="T89" fmla="*/ 403 h 546"/>
                  <a:gd name="T90" fmla="*/ 1352 w 569"/>
                  <a:gd name="T91" fmla="*/ 425 h 546"/>
                  <a:gd name="T92" fmla="*/ 1198 w 569"/>
                  <a:gd name="T93" fmla="*/ 323 h 546"/>
                  <a:gd name="T94" fmla="*/ 1151 w 569"/>
                  <a:gd name="T95" fmla="*/ 271 h 546"/>
                  <a:gd name="T96" fmla="*/ 1128 w 569"/>
                  <a:gd name="T97" fmla="*/ 271 h 546"/>
                  <a:gd name="T98" fmla="*/ 1114 w 569"/>
                  <a:gd name="T99" fmla="*/ 266 h 546"/>
                  <a:gd name="T100" fmla="*/ 1094 w 569"/>
                  <a:gd name="T101" fmla="*/ 204 h 546"/>
                  <a:gd name="T102" fmla="*/ 1057 w 569"/>
                  <a:gd name="T103" fmla="*/ 213 h 546"/>
                  <a:gd name="T104" fmla="*/ 1031 w 569"/>
                  <a:gd name="T105" fmla="*/ 221 h 546"/>
                  <a:gd name="T106" fmla="*/ 912 w 569"/>
                  <a:gd name="T107" fmla="*/ 149 h 546"/>
                  <a:gd name="T108" fmla="*/ 857 w 569"/>
                  <a:gd name="T109" fmla="*/ 62 h 546"/>
                  <a:gd name="T110" fmla="*/ 786 w 569"/>
                  <a:gd name="T111" fmla="*/ 196 h 546"/>
                  <a:gd name="T112" fmla="*/ 666 w 569"/>
                  <a:gd name="T113" fmla="*/ 219 h 546"/>
                  <a:gd name="T114" fmla="*/ 557 w 569"/>
                  <a:gd name="T115" fmla="*/ 221 h 546"/>
                  <a:gd name="T116" fmla="*/ 492 w 569"/>
                  <a:gd name="T117" fmla="*/ 199 h 546"/>
                  <a:gd name="T118" fmla="*/ 458 w 569"/>
                  <a:gd name="T119" fmla="*/ 278 h 546"/>
                  <a:gd name="T120" fmla="*/ 338 w 569"/>
                  <a:gd name="T121" fmla="*/ 320 h 546"/>
                  <a:gd name="T122" fmla="*/ 162 w 569"/>
                  <a:gd name="T123" fmla="*/ 199 h 5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9" h="546">
                    <a:moveTo>
                      <a:pt x="58" y="71"/>
                    </a:moveTo>
                    <a:cubicBezTo>
                      <a:pt x="50" y="78"/>
                      <a:pt x="114" y="135"/>
                      <a:pt x="99" y="156"/>
                    </a:cubicBezTo>
                    <a:cubicBezTo>
                      <a:pt x="90" y="167"/>
                      <a:pt x="76" y="159"/>
                      <a:pt x="63" y="151"/>
                    </a:cubicBezTo>
                    <a:cubicBezTo>
                      <a:pt x="52" y="144"/>
                      <a:pt x="43" y="138"/>
                      <a:pt x="38" y="142"/>
                    </a:cubicBezTo>
                    <a:cubicBezTo>
                      <a:pt x="28" y="152"/>
                      <a:pt x="79" y="169"/>
                      <a:pt x="71" y="193"/>
                    </a:cubicBezTo>
                    <a:cubicBezTo>
                      <a:pt x="64" y="216"/>
                      <a:pt x="62" y="225"/>
                      <a:pt x="60" y="237"/>
                    </a:cubicBezTo>
                    <a:cubicBezTo>
                      <a:pt x="55" y="260"/>
                      <a:pt x="34" y="248"/>
                      <a:pt x="32" y="261"/>
                    </a:cubicBezTo>
                    <a:cubicBezTo>
                      <a:pt x="30" y="269"/>
                      <a:pt x="55" y="267"/>
                      <a:pt x="54" y="281"/>
                    </a:cubicBezTo>
                    <a:cubicBezTo>
                      <a:pt x="53" y="288"/>
                      <a:pt x="40" y="286"/>
                      <a:pt x="36" y="297"/>
                    </a:cubicBezTo>
                    <a:cubicBezTo>
                      <a:pt x="35" y="301"/>
                      <a:pt x="50" y="295"/>
                      <a:pt x="52" y="310"/>
                    </a:cubicBezTo>
                    <a:cubicBezTo>
                      <a:pt x="55" y="325"/>
                      <a:pt x="62" y="341"/>
                      <a:pt x="53" y="346"/>
                    </a:cubicBezTo>
                    <a:cubicBezTo>
                      <a:pt x="45" y="351"/>
                      <a:pt x="0" y="383"/>
                      <a:pt x="5" y="396"/>
                    </a:cubicBezTo>
                    <a:cubicBezTo>
                      <a:pt x="7" y="402"/>
                      <a:pt x="17" y="397"/>
                      <a:pt x="28" y="392"/>
                    </a:cubicBezTo>
                    <a:cubicBezTo>
                      <a:pt x="41" y="387"/>
                      <a:pt x="55" y="381"/>
                      <a:pt x="58" y="392"/>
                    </a:cubicBezTo>
                    <a:cubicBezTo>
                      <a:pt x="64" y="412"/>
                      <a:pt x="82" y="451"/>
                      <a:pt x="101" y="470"/>
                    </a:cubicBezTo>
                    <a:cubicBezTo>
                      <a:pt x="120" y="488"/>
                      <a:pt x="112" y="490"/>
                      <a:pt x="119" y="495"/>
                    </a:cubicBezTo>
                    <a:cubicBezTo>
                      <a:pt x="126" y="501"/>
                      <a:pt x="114" y="529"/>
                      <a:pt x="121" y="534"/>
                    </a:cubicBezTo>
                    <a:cubicBezTo>
                      <a:pt x="124" y="537"/>
                      <a:pt x="129" y="529"/>
                      <a:pt x="135" y="522"/>
                    </a:cubicBezTo>
                    <a:cubicBezTo>
                      <a:pt x="141" y="514"/>
                      <a:pt x="147" y="507"/>
                      <a:pt x="153" y="509"/>
                    </a:cubicBezTo>
                    <a:cubicBezTo>
                      <a:pt x="164" y="515"/>
                      <a:pt x="151" y="522"/>
                      <a:pt x="158" y="524"/>
                    </a:cubicBezTo>
                    <a:cubicBezTo>
                      <a:pt x="161" y="525"/>
                      <a:pt x="163" y="524"/>
                      <a:pt x="166" y="522"/>
                    </a:cubicBezTo>
                    <a:cubicBezTo>
                      <a:pt x="169" y="520"/>
                      <a:pt x="172" y="518"/>
                      <a:pt x="177" y="520"/>
                    </a:cubicBezTo>
                    <a:cubicBezTo>
                      <a:pt x="187" y="522"/>
                      <a:pt x="216" y="536"/>
                      <a:pt x="239" y="534"/>
                    </a:cubicBezTo>
                    <a:cubicBezTo>
                      <a:pt x="262" y="531"/>
                      <a:pt x="253" y="546"/>
                      <a:pt x="263" y="546"/>
                    </a:cubicBezTo>
                    <a:cubicBezTo>
                      <a:pt x="272" y="546"/>
                      <a:pt x="264" y="537"/>
                      <a:pt x="273" y="536"/>
                    </a:cubicBezTo>
                    <a:cubicBezTo>
                      <a:pt x="282" y="534"/>
                      <a:pt x="343" y="533"/>
                      <a:pt x="359" y="529"/>
                    </a:cubicBezTo>
                    <a:cubicBezTo>
                      <a:pt x="367" y="527"/>
                      <a:pt x="371" y="531"/>
                      <a:pt x="375" y="536"/>
                    </a:cubicBezTo>
                    <a:cubicBezTo>
                      <a:pt x="379" y="540"/>
                      <a:pt x="383" y="544"/>
                      <a:pt x="389" y="543"/>
                    </a:cubicBezTo>
                    <a:cubicBezTo>
                      <a:pt x="401" y="542"/>
                      <a:pt x="396" y="525"/>
                      <a:pt x="405" y="520"/>
                    </a:cubicBezTo>
                    <a:cubicBezTo>
                      <a:pt x="410" y="517"/>
                      <a:pt x="416" y="519"/>
                      <a:pt x="421" y="522"/>
                    </a:cubicBezTo>
                    <a:cubicBezTo>
                      <a:pt x="425" y="524"/>
                      <a:pt x="429" y="527"/>
                      <a:pt x="432" y="525"/>
                    </a:cubicBezTo>
                    <a:cubicBezTo>
                      <a:pt x="438" y="523"/>
                      <a:pt x="434" y="504"/>
                      <a:pt x="448" y="497"/>
                    </a:cubicBezTo>
                    <a:cubicBezTo>
                      <a:pt x="461" y="490"/>
                      <a:pt x="469" y="479"/>
                      <a:pt x="481" y="486"/>
                    </a:cubicBezTo>
                    <a:cubicBezTo>
                      <a:pt x="494" y="492"/>
                      <a:pt x="518" y="504"/>
                      <a:pt x="524" y="498"/>
                    </a:cubicBezTo>
                    <a:cubicBezTo>
                      <a:pt x="531" y="492"/>
                      <a:pt x="503" y="460"/>
                      <a:pt x="512" y="438"/>
                    </a:cubicBezTo>
                    <a:cubicBezTo>
                      <a:pt x="521" y="417"/>
                      <a:pt x="544" y="357"/>
                      <a:pt x="546" y="333"/>
                    </a:cubicBezTo>
                    <a:cubicBezTo>
                      <a:pt x="549" y="309"/>
                      <a:pt x="569" y="315"/>
                      <a:pt x="567" y="303"/>
                    </a:cubicBezTo>
                    <a:cubicBezTo>
                      <a:pt x="565" y="292"/>
                      <a:pt x="544" y="303"/>
                      <a:pt x="541" y="291"/>
                    </a:cubicBezTo>
                    <a:cubicBezTo>
                      <a:pt x="538" y="278"/>
                      <a:pt x="529" y="264"/>
                      <a:pt x="538" y="255"/>
                    </a:cubicBezTo>
                    <a:cubicBezTo>
                      <a:pt x="546" y="247"/>
                      <a:pt x="558" y="242"/>
                      <a:pt x="557" y="234"/>
                    </a:cubicBezTo>
                    <a:cubicBezTo>
                      <a:pt x="556" y="231"/>
                      <a:pt x="550" y="231"/>
                      <a:pt x="542" y="231"/>
                    </a:cubicBezTo>
                    <a:cubicBezTo>
                      <a:pt x="532" y="232"/>
                      <a:pt x="521" y="232"/>
                      <a:pt x="519" y="225"/>
                    </a:cubicBezTo>
                    <a:cubicBezTo>
                      <a:pt x="517" y="212"/>
                      <a:pt x="513" y="192"/>
                      <a:pt x="519" y="179"/>
                    </a:cubicBezTo>
                    <a:cubicBezTo>
                      <a:pt x="524" y="166"/>
                      <a:pt x="549" y="141"/>
                      <a:pt x="541" y="135"/>
                    </a:cubicBezTo>
                    <a:cubicBezTo>
                      <a:pt x="537" y="132"/>
                      <a:pt x="527" y="138"/>
                      <a:pt x="516" y="144"/>
                    </a:cubicBezTo>
                    <a:cubicBezTo>
                      <a:pt x="504" y="151"/>
                      <a:pt x="491" y="157"/>
                      <a:pt x="483" y="152"/>
                    </a:cubicBezTo>
                    <a:cubicBezTo>
                      <a:pt x="469" y="143"/>
                      <a:pt x="438" y="120"/>
                      <a:pt x="428" y="115"/>
                    </a:cubicBezTo>
                    <a:cubicBezTo>
                      <a:pt x="417" y="109"/>
                      <a:pt x="419" y="102"/>
                      <a:pt x="411" y="97"/>
                    </a:cubicBezTo>
                    <a:cubicBezTo>
                      <a:pt x="407" y="95"/>
                      <a:pt x="405" y="96"/>
                      <a:pt x="403" y="97"/>
                    </a:cubicBezTo>
                    <a:cubicBezTo>
                      <a:pt x="402" y="97"/>
                      <a:pt x="400" y="98"/>
                      <a:pt x="398" y="95"/>
                    </a:cubicBezTo>
                    <a:cubicBezTo>
                      <a:pt x="393" y="90"/>
                      <a:pt x="401" y="76"/>
                      <a:pt x="391" y="73"/>
                    </a:cubicBezTo>
                    <a:cubicBezTo>
                      <a:pt x="385" y="71"/>
                      <a:pt x="382" y="74"/>
                      <a:pt x="378" y="76"/>
                    </a:cubicBezTo>
                    <a:cubicBezTo>
                      <a:pt x="376" y="78"/>
                      <a:pt x="373" y="80"/>
                      <a:pt x="368" y="79"/>
                    </a:cubicBezTo>
                    <a:cubicBezTo>
                      <a:pt x="358" y="79"/>
                      <a:pt x="330" y="77"/>
                      <a:pt x="326" y="53"/>
                    </a:cubicBezTo>
                    <a:cubicBezTo>
                      <a:pt x="322" y="29"/>
                      <a:pt x="312" y="0"/>
                      <a:pt x="306" y="22"/>
                    </a:cubicBezTo>
                    <a:cubicBezTo>
                      <a:pt x="300" y="44"/>
                      <a:pt x="293" y="68"/>
                      <a:pt x="281" y="70"/>
                    </a:cubicBezTo>
                    <a:cubicBezTo>
                      <a:pt x="269" y="72"/>
                      <a:pt x="254" y="72"/>
                      <a:pt x="238" y="78"/>
                    </a:cubicBezTo>
                    <a:cubicBezTo>
                      <a:pt x="222" y="85"/>
                      <a:pt x="212" y="88"/>
                      <a:pt x="199" y="79"/>
                    </a:cubicBezTo>
                    <a:cubicBezTo>
                      <a:pt x="186" y="71"/>
                      <a:pt x="183" y="69"/>
                      <a:pt x="176" y="71"/>
                    </a:cubicBezTo>
                    <a:cubicBezTo>
                      <a:pt x="169" y="74"/>
                      <a:pt x="172" y="91"/>
                      <a:pt x="164" y="99"/>
                    </a:cubicBezTo>
                    <a:cubicBezTo>
                      <a:pt x="156" y="106"/>
                      <a:pt x="134" y="122"/>
                      <a:pt x="121" y="114"/>
                    </a:cubicBezTo>
                    <a:cubicBezTo>
                      <a:pt x="107" y="106"/>
                      <a:pt x="67" y="64"/>
                      <a:pt x="58" y="7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Freeform 42"/>
              <p:cNvSpPr>
                <a:spLocks/>
              </p:cNvSpPr>
              <p:nvPr/>
            </p:nvSpPr>
            <p:spPr bwMode="auto">
              <a:xfrm>
                <a:off x="960" y="1824"/>
                <a:ext cx="949" cy="897"/>
              </a:xfrm>
              <a:custGeom>
                <a:avLst/>
                <a:gdLst>
                  <a:gd name="T0" fmla="*/ 266 w 567"/>
                  <a:gd name="T1" fmla="*/ 398 h 536"/>
                  <a:gd name="T2" fmla="*/ 99 w 567"/>
                  <a:gd name="T3" fmla="*/ 387 h 536"/>
                  <a:gd name="T4" fmla="*/ 107 w 567"/>
                  <a:gd name="T5" fmla="*/ 669 h 536"/>
                  <a:gd name="T6" fmla="*/ 141 w 567"/>
                  <a:gd name="T7" fmla="*/ 751 h 536"/>
                  <a:gd name="T8" fmla="*/ 99 w 567"/>
                  <a:gd name="T9" fmla="*/ 807 h 536"/>
                  <a:gd name="T10" fmla="*/ 64 w 567"/>
                  <a:gd name="T11" fmla="*/ 989 h 536"/>
                  <a:gd name="T12" fmla="*/ 92 w 567"/>
                  <a:gd name="T13" fmla="*/ 1064 h 536"/>
                  <a:gd name="T14" fmla="*/ 321 w 567"/>
                  <a:gd name="T15" fmla="*/ 1359 h 536"/>
                  <a:gd name="T16" fmla="*/ 328 w 567"/>
                  <a:gd name="T17" fmla="*/ 1468 h 536"/>
                  <a:gd name="T18" fmla="*/ 428 w 567"/>
                  <a:gd name="T19" fmla="*/ 1402 h 536"/>
                  <a:gd name="T20" fmla="*/ 465 w 567"/>
                  <a:gd name="T21" fmla="*/ 1431 h 536"/>
                  <a:gd name="T22" fmla="*/ 706 w 567"/>
                  <a:gd name="T23" fmla="*/ 1479 h 536"/>
                  <a:gd name="T24" fmla="*/ 753 w 567"/>
                  <a:gd name="T25" fmla="*/ 1473 h 536"/>
                  <a:gd name="T26" fmla="*/ 1061 w 567"/>
                  <a:gd name="T27" fmla="*/ 1489 h 536"/>
                  <a:gd name="T28" fmla="*/ 1143 w 567"/>
                  <a:gd name="T29" fmla="*/ 1422 h 536"/>
                  <a:gd name="T30" fmla="*/ 1252 w 567"/>
                  <a:gd name="T31" fmla="*/ 1364 h 536"/>
                  <a:gd name="T32" fmla="*/ 1465 w 567"/>
                  <a:gd name="T33" fmla="*/ 1327 h 536"/>
                  <a:gd name="T34" fmla="*/ 1580 w 567"/>
                  <a:gd name="T35" fmla="*/ 835 h 536"/>
                  <a:gd name="T36" fmla="*/ 1505 w 567"/>
                  <a:gd name="T37" fmla="*/ 740 h 536"/>
                  <a:gd name="T38" fmla="*/ 1543 w 567"/>
                  <a:gd name="T39" fmla="*/ 611 h 536"/>
                  <a:gd name="T40" fmla="*/ 1490 w 567"/>
                  <a:gd name="T41" fmla="*/ 415 h 536"/>
                  <a:gd name="T42" fmla="*/ 1352 w 567"/>
                  <a:gd name="T43" fmla="*/ 390 h 536"/>
                  <a:gd name="T44" fmla="*/ 1115 w 567"/>
                  <a:gd name="T45" fmla="*/ 233 h 536"/>
                  <a:gd name="T46" fmla="*/ 1061 w 567"/>
                  <a:gd name="T47" fmla="*/ 167 h 536"/>
                  <a:gd name="T48" fmla="*/ 894 w 567"/>
                  <a:gd name="T49" fmla="*/ 38 h 536"/>
                  <a:gd name="T50" fmla="*/ 802 w 567"/>
                  <a:gd name="T51" fmla="*/ 142 h 536"/>
                  <a:gd name="T52" fmla="*/ 477 w 567"/>
                  <a:gd name="T53" fmla="*/ 166 h 536"/>
                  <a:gd name="T54" fmla="*/ 228 w 567"/>
                  <a:gd name="T55" fmla="*/ 192 h 536"/>
                  <a:gd name="T56" fmla="*/ 166 w 567"/>
                  <a:gd name="T57" fmla="*/ 167 h 536"/>
                  <a:gd name="T58" fmla="*/ 470 w 567"/>
                  <a:gd name="T59" fmla="*/ 224 h 536"/>
                  <a:gd name="T60" fmla="*/ 661 w 567"/>
                  <a:gd name="T61" fmla="*/ 191 h 536"/>
                  <a:gd name="T62" fmla="*/ 869 w 567"/>
                  <a:gd name="T63" fmla="*/ 13 h 536"/>
                  <a:gd name="T64" fmla="*/ 1028 w 567"/>
                  <a:gd name="T65" fmla="*/ 192 h 536"/>
                  <a:gd name="T66" fmla="*/ 1098 w 567"/>
                  <a:gd name="T67" fmla="*/ 228 h 536"/>
                  <a:gd name="T68" fmla="*/ 1190 w 567"/>
                  <a:gd name="T69" fmla="*/ 291 h 536"/>
                  <a:gd name="T70" fmla="*/ 1506 w 567"/>
                  <a:gd name="T71" fmla="*/ 350 h 536"/>
                  <a:gd name="T72" fmla="*/ 1471 w 567"/>
                  <a:gd name="T73" fmla="*/ 619 h 536"/>
                  <a:gd name="T74" fmla="*/ 1525 w 567"/>
                  <a:gd name="T75" fmla="*/ 656 h 536"/>
                  <a:gd name="T76" fmla="*/ 1572 w 567"/>
                  <a:gd name="T77" fmla="*/ 810 h 536"/>
                  <a:gd name="T78" fmla="*/ 1423 w 567"/>
                  <a:gd name="T79" fmla="*/ 1193 h 536"/>
                  <a:gd name="T80" fmla="*/ 1344 w 567"/>
                  <a:gd name="T81" fmla="*/ 1322 h 536"/>
                  <a:gd name="T82" fmla="*/ 1198 w 567"/>
                  <a:gd name="T83" fmla="*/ 1434 h 536"/>
                  <a:gd name="T84" fmla="*/ 1081 w 567"/>
                  <a:gd name="T85" fmla="*/ 1481 h 536"/>
                  <a:gd name="T86" fmla="*/ 835 w 567"/>
                  <a:gd name="T87" fmla="*/ 1456 h 536"/>
                  <a:gd name="T88" fmla="*/ 731 w 567"/>
                  <a:gd name="T89" fmla="*/ 1489 h 536"/>
                  <a:gd name="T90" fmla="*/ 557 w 567"/>
                  <a:gd name="T91" fmla="*/ 1439 h 536"/>
                  <a:gd name="T92" fmla="*/ 437 w 567"/>
                  <a:gd name="T93" fmla="*/ 1428 h 536"/>
                  <a:gd name="T94" fmla="*/ 437 w 567"/>
                  <a:gd name="T95" fmla="*/ 1397 h 536"/>
                  <a:gd name="T96" fmla="*/ 336 w 567"/>
                  <a:gd name="T97" fmla="*/ 1459 h 536"/>
                  <a:gd name="T98" fmla="*/ 321 w 567"/>
                  <a:gd name="T99" fmla="*/ 1342 h 536"/>
                  <a:gd name="T100" fmla="*/ 20 w 567"/>
                  <a:gd name="T101" fmla="*/ 1076 h 536"/>
                  <a:gd name="T102" fmla="*/ 159 w 567"/>
                  <a:gd name="T103" fmla="*/ 910 h 536"/>
                  <a:gd name="T104" fmla="*/ 99 w 567"/>
                  <a:gd name="T105" fmla="*/ 798 h 536"/>
                  <a:gd name="T106" fmla="*/ 99 w 567"/>
                  <a:gd name="T107" fmla="*/ 798 h 536"/>
                  <a:gd name="T108" fmla="*/ 134 w 567"/>
                  <a:gd name="T109" fmla="*/ 773 h 536"/>
                  <a:gd name="T110" fmla="*/ 87 w 567"/>
                  <a:gd name="T111" fmla="*/ 698 h 536"/>
                  <a:gd name="T112" fmla="*/ 184 w 567"/>
                  <a:gd name="T113" fmla="*/ 450 h 536"/>
                  <a:gd name="T114" fmla="*/ 184 w 567"/>
                  <a:gd name="T115" fmla="*/ 403 h 536"/>
                  <a:gd name="T116" fmla="*/ 162 w 567"/>
                  <a:gd name="T117" fmla="*/ 171 h 536"/>
                  <a:gd name="T118" fmla="*/ 162 w 567"/>
                  <a:gd name="T119" fmla="*/ 171 h 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67" h="536">
                    <a:moveTo>
                      <a:pt x="56" y="59"/>
                    </a:moveTo>
                    <a:cubicBezTo>
                      <a:pt x="55" y="58"/>
                      <a:pt x="55" y="58"/>
                      <a:pt x="55" y="58"/>
                    </a:cubicBezTo>
                    <a:cubicBezTo>
                      <a:pt x="54" y="58"/>
                      <a:pt x="54" y="60"/>
                      <a:pt x="54" y="61"/>
                    </a:cubicBezTo>
                    <a:cubicBezTo>
                      <a:pt x="54" y="63"/>
                      <a:pt x="55" y="65"/>
                      <a:pt x="56" y="67"/>
                    </a:cubicBezTo>
                    <a:cubicBezTo>
                      <a:pt x="58" y="71"/>
                      <a:pt x="62" y="76"/>
                      <a:pt x="66" y="82"/>
                    </a:cubicBezTo>
                    <a:cubicBezTo>
                      <a:pt x="72" y="91"/>
                      <a:pt x="80" y="101"/>
                      <a:pt x="87" y="110"/>
                    </a:cubicBezTo>
                    <a:cubicBezTo>
                      <a:pt x="93" y="120"/>
                      <a:pt x="97" y="129"/>
                      <a:pt x="97" y="136"/>
                    </a:cubicBezTo>
                    <a:cubicBezTo>
                      <a:pt x="97" y="138"/>
                      <a:pt x="97" y="141"/>
                      <a:pt x="95" y="142"/>
                    </a:cubicBezTo>
                    <a:cubicBezTo>
                      <a:pt x="93" y="146"/>
                      <a:pt x="90" y="147"/>
                      <a:pt x="86" y="147"/>
                    </a:cubicBezTo>
                    <a:cubicBezTo>
                      <a:pt x="83" y="147"/>
                      <a:pt x="79" y="146"/>
                      <a:pt x="75" y="144"/>
                    </a:cubicBezTo>
                    <a:cubicBezTo>
                      <a:pt x="69" y="141"/>
                      <a:pt x="62" y="137"/>
                      <a:pt x="56" y="133"/>
                    </a:cubicBezTo>
                    <a:cubicBezTo>
                      <a:pt x="53" y="132"/>
                      <a:pt x="50" y="130"/>
                      <a:pt x="48" y="129"/>
                    </a:cubicBezTo>
                    <a:cubicBezTo>
                      <a:pt x="45" y="128"/>
                      <a:pt x="42" y="127"/>
                      <a:pt x="40" y="127"/>
                    </a:cubicBezTo>
                    <a:cubicBezTo>
                      <a:pt x="38" y="127"/>
                      <a:pt x="36" y="127"/>
                      <a:pt x="35" y="129"/>
                    </a:cubicBezTo>
                    <a:cubicBezTo>
                      <a:pt x="33" y="130"/>
                      <a:pt x="33" y="131"/>
                      <a:pt x="33" y="133"/>
                    </a:cubicBezTo>
                    <a:cubicBezTo>
                      <a:pt x="33" y="135"/>
                      <a:pt x="33" y="136"/>
                      <a:pt x="35" y="138"/>
                    </a:cubicBezTo>
                    <a:cubicBezTo>
                      <a:pt x="36" y="140"/>
                      <a:pt x="40" y="143"/>
                      <a:pt x="43" y="146"/>
                    </a:cubicBezTo>
                    <a:cubicBezTo>
                      <a:pt x="48" y="150"/>
                      <a:pt x="55" y="155"/>
                      <a:pt x="60" y="160"/>
                    </a:cubicBezTo>
                    <a:cubicBezTo>
                      <a:pt x="62" y="162"/>
                      <a:pt x="64" y="165"/>
                      <a:pt x="66" y="168"/>
                    </a:cubicBezTo>
                    <a:cubicBezTo>
                      <a:pt x="67" y="170"/>
                      <a:pt x="68" y="173"/>
                      <a:pt x="68" y="176"/>
                    </a:cubicBezTo>
                    <a:cubicBezTo>
                      <a:pt x="68" y="177"/>
                      <a:pt x="68" y="179"/>
                      <a:pt x="67" y="180"/>
                    </a:cubicBezTo>
                    <a:cubicBezTo>
                      <a:pt x="60" y="204"/>
                      <a:pt x="58" y="212"/>
                      <a:pt x="56" y="224"/>
                    </a:cubicBezTo>
                    <a:cubicBezTo>
                      <a:pt x="55" y="230"/>
                      <a:pt x="53" y="233"/>
                      <a:pt x="50" y="235"/>
                    </a:cubicBezTo>
                    <a:cubicBezTo>
                      <a:pt x="47" y="238"/>
                      <a:pt x="42" y="239"/>
                      <a:pt x="38" y="239"/>
                    </a:cubicBezTo>
                    <a:cubicBezTo>
                      <a:pt x="36" y="240"/>
                      <a:pt x="34" y="241"/>
                      <a:pt x="32" y="242"/>
                    </a:cubicBezTo>
                    <a:cubicBezTo>
                      <a:pt x="30" y="243"/>
                      <a:pt x="28" y="245"/>
                      <a:pt x="28" y="248"/>
                    </a:cubicBezTo>
                    <a:cubicBezTo>
                      <a:pt x="28" y="249"/>
                      <a:pt x="27" y="249"/>
                      <a:pt x="27" y="249"/>
                    </a:cubicBezTo>
                    <a:cubicBezTo>
                      <a:pt x="27" y="251"/>
                      <a:pt x="28" y="252"/>
                      <a:pt x="29" y="253"/>
                    </a:cubicBezTo>
                    <a:cubicBezTo>
                      <a:pt x="30" y="255"/>
                      <a:pt x="33" y="256"/>
                      <a:pt x="35" y="257"/>
                    </a:cubicBezTo>
                    <a:cubicBezTo>
                      <a:pt x="38" y="258"/>
                      <a:pt x="42" y="259"/>
                      <a:pt x="45" y="261"/>
                    </a:cubicBezTo>
                    <a:cubicBezTo>
                      <a:pt x="47" y="262"/>
                      <a:pt x="48" y="263"/>
                      <a:pt x="49" y="264"/>
                    </a:cubicBezTo>
                    <a:cubicBezTo>
                      <a:pt x="50" y="265"/>
                      <a:pt x="50" y="266"/>
                      <a:pt x="50" y="268"/>
                    </a:cubicBezTo>
                    <a:cubicBezTo>
                      <a:pt x="50" y="269"/>
                      <a:pt x="50" y="269"/>
                      <a:pt x="50" y="269"/>
                    </a:cubicBezTo>
                    <a:cubicBezTo>
                      <a:pt x="50" y="269"/>
                      <a:pt x="50" y="270"/>
                      <a:pt x="50" y="270"/>
                    </a:cubicBezTo>
                    <a:cubicBezTo>
                      <a:pt x="49" y="271"/>
                      <a:pt x="48" y="271"/>
                      <a:pt x="47" y="272"/>
                    </a:cubicBezTo>
                    <a:cubicBezTo>
                      <a:pt x="45" y="273"/>
                      <a:pt x="42" y="274"/>
                      <a:pt x="39" y="276"/>
                    </a:cubicBezTo>
                    <a:cubicBezTo>
                      <a:pt x="36" y="278"/>
                      <a:pt x="34" y="280"/>
                      <a:pt x="32" y="284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6"/>
                      <a:pt x="32" y="287"/>
                      <a:pt x="33" y="287"/>
                    </a:cubicBezTo>
                    <a:cubicBezTo>
                      <a:pt x="33" y="288"/>
                      <a:pt x="34" y="288"/>
                      <a:pt x="35" y="288"/>
                    </a:cubicBezTo>
                    <a:cubicBezTo>
                      <a:pt x="36" y="289"/>
                      <a:pt x="37" y="289"/>
                      <a:pt x="38" y="289"/>
                    </a:cubicBezTo>
                    <a:cubicBezTo>
                      <a:pt x="40" y="289"/>
                      <a:pt x="42" y="290"/>
                      <a:pt x="44" y="291"/>
                    </a:cubicBezTo>
                    <a:cubicBezTo>
                      <a:pt x="46" y="292"/>
                      <a:pt x="47" y="294"/>
                      <a:pt x="48" y="298"/>
                    </a:cubicBezTo>
                    <a:cubicBezTo>
                      <a:pt x="49" y="303"/>
                      <a:pt x="50" y="308"/>
                      <a:pt x="51" y="313"/>
                    </a:cubicBezTo>
                    <a:cubicBezTo>
                      <a:pt x="52" y="317"/>
                      <a:pt x="53" y="321"/>
                      <a:pt x="53" y="325"/>
                    </a:cubicBezTo>
                    <a:cubicBezTo>
                      <a:pt x="53" y="327"/>
                      <a:pt x="53" y="328"/>
                      <a:pt x="53" y="329"/>
                    </a:cubicBezTo>
                    <a:cubicBezTo>
                      <a:pt x="52" y="330"/>
                      <a:pt x="51" y="331"/>
                      <a:pt x="50" y="332"/>
                    </a:cubicBezTo>
                    <a:cubicBezTo>
                      <a:pt x="46" y="334"/>
                      <a:pt x="34" y="343"/>
                      <a:pt x="23" y="353"/>
                    </a:cubicBezTo>
                    <a:cubicBezTo>
                      <a:pt x="17" y="358"/>
                      <a:pt x="11" y="363"/>
                      <a:pt x="7" y="368"/>
                    </a:cubicBezTo>
                    <a:cubicBezTo>
                      <a:pt x="5" y="370"/>
                      <a:pt x="4" y="373"/>
                      <a:pt x="2" y="375"/>
                    </a:cubicBezTo>
                    <a:cubicBezTo>
                      <a:pt x="1" y="377"/>
                      <a:pt x="0" y="379"/>
                      <a:pt x="0" y="382"/>
                    </a:cubicBezTo>
                    <a:cubicBezTo>
                      <a:pt x="0" y="382"/>
                      <a:pt x="1" y="383"/>
                      <a:pt x="1" y="384"/>
                    </a:cubicBezTo>
                    <a:cubicBezTo>
                      <a:pt x="1" y="386"/>
                      <a:pt x="2" y="387"/>
                      <a:pt x="3" y="387"/>
                    </a:cubicBezTo>
                    <a:cubicBezTo>
                      <a:pt x="5" y="388"/>
                      <a:pt x="6" y="388"/>
                      <a:pt x="7" y="388"/>
                    </a:cubicBezTo>
                    <a:cubicBezTo>
                      <a:pt x="10" y="388"/>
                      <a:pt x="13" y="387"/>
                      <a:pt x="16" y="386"/>
                    </a:cubicBezTo>
                    <a:cubicBezTo>
                      <a:pt x="22" y="384"/>
                      <a:pt x="27" y="382"/>
                      <a:pt x="33" y="380"/>
                    </a:cubicBezTo>
                    <a:cubicBezTo>
                      <a:pt x="38" y="377"/>
                      <a:pt x="44" y="376"/>
                      <a:pt x="47" y="376"/>
                    </a:cubicBezTo>
                    <a:cubicBezTo>
                      <a:pt x="49" y="376"/>
                      <a:pt x="51" y="376"/>
                      <a:pt x="52" y="377"/>
                    </a:cubicBezTo>
                    <a:cubicBezTo>
                      <a:pt x="53" y="377"/>
                      <a:pt x="53" y="378"/>
                      <a:pt x="54" y="380"/>
                    </a:cubicBezTo>
                    <a:cubicBezTo>
                      <a:pt x="60" y="400"/>
                      <a:pt x="78" y="440"/>
                      <a:pt x="97" y="459"/>
                    </a:cubicBezTo>
                    <a:cubicBezTo>
                      <a:pt x="102" y="464"/>
                      <a:pt x="105" y="467"/>
                      <a:pt x="107" y="470"/>
                    </a:cubicBezTo>
                    <a:cubicBezTo>
                      <a:pt x="110" y="474"/>
                      <a:pt x="110" y="476"/>
                      <a:pt x="111" y="478"/>
                    </a:cubicBezTo>
                    <a:cubicBezTo>
                      <a:pt x="111" y="479"/>
                      <a:pt x="112" y="480"/>
                      <a:pt x="112" y="481"/>
                    </a:cubicBezTo>
                    <a:cubicBezTo>
                      <a:pt x="113" y="483"/>
                      <a:pt x="114" y="484"/>
                      <a:pt x="115" y="485"/>
                    </a:cubicBezTo>
                    <a:cubicBezTo>
                      <a:pt x="116" y="485"/>
                      <a:pt x="116" y="486"/>
                      <a:pt x="116" y="487"/>
                    </a:cubicBezTo>
                    <a:cubicBezTo>
                      <a:pt x="117" y="488"/>
                      <a:pt x="117" y="489"/>
                      <a:pt x="117" y="491"/>
                    </a:cubicBezTo>
                    <a:cubicBezTo>
                      <a:pt x="117" y="494"/>
                      <a:pt x="116" y="499"/>
                      <a:pt x="116" y="503"/>
                    </a:cubicBezTo>
                    <a:cubicBezTo>
                      <a:pt x="115" y="507"/>
                      <a:pt x="114" y="512"/>
                      <a:pt x="114" y="515"/>
                    </a:cubicBezTo>
                    <a:cubicBezTo>
                      <a:pt x="114" y="517"/>
                      <a:pt x="114" y="519"/>
                      <a:pt x="115" y="520"/>
                    </a:cubicBezTo>
                    <a:cubicBezTo>
                      <a:pt x="115" y="522"/>
                      <a:pt x="116" y="523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8" y="525"/>
                      <a:pt x="119" y="525"/>
                      <a:pt x="120" y="525"/>
                    </a:cubicBezTo>
                    <a:cubicBezTo>
                      <a:pt x="122" y="525"/>
                      <a:pt x="123" y="524"/>
                      <a:pt x="124" y="523"/>
                    </a:cubicBezTo>
                    <a:cubicBezTo>
                      <a:pt x="126" y="522"/>
                      <a:pt x="128" y="520"/>
                      <a:pt x="130" y="517"/>
                    </a:cubicBezTo>
                    <a:cubicBezTo>
                      <a:pt x="133" y="513"/>
                      <a:pt x="136" y="508"/>
                      <a:pt x="140" y="505"/>
                    </a:cubicBezTo>
                    <a:cubicBezTo>
                      <a:pt x="141" y="503"/>
                      <a:pt x="143" y="501"/>
                      <a:pt x="144" y="500"/>
                    </a:cubicBezTo>
                    <a:cubicBezTo>
                      <a:pt x="146" y="499"/>
                      <a:pt x="147" y="499"/>
                      <a:pt x="148" y="499"/>
                    </a:cubicBezTo>
                    <a:cubicBezTo>
                      <a:pt x="149" y="499"/>
                      <a:pt x="149" y="499"/>
                      <a:pt x="150" y="499"/>
                    </a:cubicBezTo>
                    <a:cubicBezTo>
                      <a:pt x="152" y="500"/>
                      <a:pt x="152" y="501"/>
                      <a:pt x="153" y="501"/>
                    </a:cubicBezTo>
                    <a:cubicBezTo>
                      <a:pt x="153" y="502"/>
                      <a:pt x="154" y="503"/>
                      <a:pt x="154" y="503"/>
                    </a:cubicBezTo>
                    <a:cubicBezTo>
                      <a:pt x="154" y="504"/>
                      <a:pt x="153" y="505"/>
                      <a:pt x="153" y="506"/>
                    </a:cubicBezTo>
                    <a:cubicBezTo>
                      <a:pt x="152" y="507"/>
                      <a:pt x="152" y="508"/>
                      <a:pt x="152" y="510"/>
                    </a:cubicBezTo>
                    <a:cubicBezTo>
                      <a:pt x="152" y="511"/>
                      <a:pt x="152" y="512"/>
                      <a:pt x="153" y="512"/>
                    </a:cubicBezTo>
                    <a:cubicBezTo>
                      <a:pt x="153" y="513"/>
                      <a:pt x="154" y="514"/>
                      <a:pt x="155" y="514"/>
                    </a:cubicBezTo>
                    <a:cubicBezTo>
                      <a:pt x="156" y="514"/>
                      <a:pt x="157" y="515"/>
                      <a:pt x="158" y="515"/>
                    </a:cubicBezTo>
                    <a:cubicBezTo>
                      <a:pt x="159" y="515"/>
                      <a:pt x="161" y="514"/>
                      <a:pt x="162" y="514"/>
                    </a:cubicBezTo>
                    <a:cubicBezTo>
                      <a:pt x="163" y="513"/>
                      <a:pt x="165" y="512"/>
                      <a:pt x="166" y="511"/>
                    </a:cubicBezTo>
                    <a:cubicBezTo>
                      <a:pt x="168" y="510"/>
                      <a:pt x="169" y="509"/>
                      <a:pt x="172" y="509"/>
                    </a:cubicBezTo>
                    <a:cubicBezTo>
                      <a:pt x="172" y="509"/>
                      <a:pt x="173" y="509"/>
                      <a:pt x="174" y="510"/>
                    </a:cubicBezTo>
                    <a:cubicBezTo>
                      <a:pt x="179" y="511"/>
                      <a:pt x="187" y="514"/>
                      <a:pt x="198" y="518"/>
                    </a:cubicBezTo>
                    <a:cubicBezTo>
                      <a:pt x="208" y="521"/>
                      <a:pt x="220" y="524"/>
                      <a:pt x="231" y="524"/>
                    </a:cubicBezTo>
                    <a:cubicBezTo>
                      <a:pt x="233" y="524"/>
                      <a:pt x="235" y="524"/>
                      <a:pt x="237" y="524"/>
                    </a:cubicBezTo>
                    <a:cubicBezTo>
                      <a:pt x="239" y="524"/>
                      <a:pt x="241" y="523"/>
                      <a:pt x="242" y="523"/>
                    </a:cubicBezTo>
                    <a:cubicBezTo>
                      <a:pt x="246" y="523"/>
                      <a:pt x="248" y="524"/>
                      <a:pt x="250" y="525"/>
                    </a:cubicBezTo>
                    <a:cubicBezTo>
                      <a:pt x="251" y="526"/>
                      <a:pt x="251" y="527"/>
                      <a:pt x="252" y="528"/>
                    </a:cubicBezTo>
                    <a:cubicBezTo>
                      <a:pt x="253" y="529"/>
                      <a:pt x="253" y="531"/>
                      <a:pt x="254" y="533"/>
                    </a:cubicBezTo>
                    <a:cubicBezTo>
                      <a:pt x="255" y="533"/>
                      <a:pt x="256" y="534"/>
                      <a:pt x="257" y="535"/>
                    </a:cubicBezTo>
                    <a:cubicBezTo>
                      <a:pt x="258" y="536"/>
                      <a:pt x="259" y="536"/>
                      <a:pt x="261" y="536"/>
                    </a:cubicBezTo>
                    <a:cubicBezTo>
                      <a:pt x="262" y="536"/>
                      <a:pt x="263" y="536"/>
                      <a:pt x="264" y="535"/>
                    </a:cubicBezTo>
                    <a:cubicBezTo>
                      <a:pt x="265" y="535"/>
                      <a:pt x="266" y="535"/>
                      <a:pt x="266" y="534"/>
                    </a:cubicBezTo>
                    <a:cubicBezTo>
                      <a:pt x="267" y="533"/>
                      <a:pt x="268" y="532"/>
                      <a:pt x="268" y="531"/>
                    </a:cubicBezTo>
                    <a:cubicBezTo>
                      <a:pt x="268" y="529"/>
                      <a:pt x="268" y="528"/>
                      <a:pt x="268" y="527"/>
                    </a:cubicBezTo>
                    <a:cubicBezTo>
                      <a:pt x="269" y="526"/>
                      <a:pt x="269" y="526"/>
                      <a:pt x="269" y="526"/>
                    </a:cubicBezTo>
                    <a:cubicBezTo>
                      <a:pt x="269" y="526"/>
                      <a:pt x="270" y="526"/>
                      <a:pt x="271" y="526"/>
                    </a:cubicBezTo>
                    <a:cubicBezTo>
                      <a:pt x="273" y="525"/>
                      <a:pt x="279" y="525"/>
                      <a:pt x="286" y="525"/>
                    </a:cubicBezTo>
                    <a:cubicBezTo>
                      <a:pt x="297" y="524"/>
                      <a:pt x="312" y="523"/>
                      <a:pt x="325" y="522"/>
                    </a:cubicBezTo>
                    <a:cubicBezTo>
                      <a:pt x="339" y="521"/>
                      <a:pt x="351" y="520"/>
                      <a:pt x="357" y="519"/>
                    </a:cubicBezTo>
                    <a:cubicBezTo>
                      <a:pt x="358" y="518"/>
                      <a:pt x="359" y="518"/>
                      <a:pt x="360" y="518"/>
                    </a:cubicBezTo>
                    <a:cubicBezTo>
                      <a:pt x="363" y="518"/>
                      <a:pt x="365" y="519"/>
                      <a:pt x="367" y="520"/>
                    </a:cubicBezTo>
                    <a:cubicBezTo>
                      <a:pt x="369" y="522"/>
                      <a:pt x="372" y="525"/>
                      <a:pt x="375" y="528"/>
                    </a:cubicBezTo>
                    <a:cubicBezTo>
                      <a:pt x="376" y="529"/>
                      <a:pt x="377" y="531"/>
                      <a:pt x="379" y="532"/>
                    </a:cubicBezTo>
                    <a:cubicBezTo>
                      <a:pt x="381" y="533"/>
                      <a:pt x="383" y="533"/>
                      <a:pt x="386" y="533"/>
                    </a:cubicBezTo>
                    <a:cubicBezTo>
                      <a:pt x="386" y="533"/>
                      <a:pt x="386" y="533"/>
                      <a:pt x="387" y="533"/>
                    </a:cubicBezTo>
                    <a:cubicBezTo>
                      <a:pt x="387" y="533"/>
                      <a:pt x="387" y="533"/>
                      <a:pt x="387" y="533"/>
                    </a:cubicBezTo>
                    <a:cubicBezTo>
                      <a:pt x="391" y="533"/>
                      <a:pt x="393" y="531"/>
                      <a:pt x="395" y="529"/>
                    </a:cubicBezTo>
                    <a:cubicBezTo>
                      <a:pt x="398" y="526"/>
                      <a:pt x="398" y="522"/>
                      <a:pt x="399" y="518"/>
                    </a:cubicBezTo>
                    <a:cubicBezTo>
                      <a:pt x="400" y="516"/>
                      <a:pt x="401" y="514"/>
                      <a:pt x="401" y="513"/>
                    </a:cubicBezTo>
                    <a:cubicBezTo>
                      <a:pt x="402" y="511"/>
                      <a:pt x="403" y="510"/>
                      <a:pt x="404" y="509"/>
                    </a:cubicBezTo>
                    <a:cubicBezTo>
                      <a:pt x="406" y="509"/>
                      <a:pt x="407" y="508"/>
                      <a:pt x="408" y="508"/>
                    </a:cubicBezTo>
                    <a:cubicBezTo>
                      <a:pt x="411" y="508"/>
                      <a:pt x="414" y="510"/>
                      <a:pt x="418" y="512"/>
                    </a:cubicBezTo>
                    <a:cubicBezTo>
                      <a:pt x="419" y="513"/>
                      <a:pt x="421" y="514"/>
                      <a:pt x="423" y="514"/>
                    </a:cubicBezTo>
                    <a:cubicBezTo>
                      <a:pt x="424" y="515"/>
                      <a:pt x="426" y="516"/>
                      <a:pt x="428" y="516"/>
                    </a:cubicBezTo>
                    <a:cubicBezTo>
                      <a:pt x="429" y="516"/>
                      <a:pt x="430" y="516"/>
                      <a:pt x="430" y="515"/>
                    </a:cubicBezTo>
                    <a:cubicBezTo>
                      <a:pt x="432" y="515"/>
                      <a:pt x="433" y="514"/>
                      <a:pt x="433" y="513"/>
                    </a:cubicBezTo>
                    <a:cubicBezTo>
                      <a:pt x="434" y="511"/>
                      <a:pt x="435" y="509"/>
                      <a:pt x="436" y="507"/>
                    </a:cubicBezTo>
                    <a:cubicBezTo>
                      <a:pt x="436" y="503"/>
                      <a:pt x="437" y="499"/>
                      <a:pt x="439" y="496"/>
                    </a:cubicBezTo>
                    <a:cubicBezTo>
                      <a:pt x="440" y="492"/>
                      <a:pt x="443" y="489"/>
                      <a:pt x="447" y="487"/>
                    </a:cubicBezTo>
                    <a:cubicBezTo>
                      <a:pt x="452" y="484"/>
                      <a:pt x="457" y="481"/>
                      <a:pt x="461" y="478"/>
                    </a:cubicBezTo>
                    <a:cubicBezTo>
                      <a:pt x="465" y="476"/>
                      <a:pt x="469" y="474"/>
                      <a:pt x="472" y="474"/>
                    </a:cubicBezTo>
                    <a:cubicBezTo>
                      <a:pt x="474" y="474"/>
                      <a:pt x="476" y="474"/>
                      <a:pt x="479" y="476"/>
                    </a:cubicBezTo>
                    <a:cubicBezTo>
                      <a:pt x="483" y="478"/>
                      <a:pt x="490" y="482"/>
                      <a:pt x="497" y="485"/>
                    </a:cubicBezTo>
                    <a:cubicBezTo>
                      <a:pt x="504" y="487"/>
                      <a:pt x="511" y="490"/>
                      <a:pt x="517" y="490"/>
                    </a:cubicBezTo>
                    <a:cubicBezTo>
                      <a:pt x="519" y="490"/>
                      <a:pt x="522" y="489"/>
                      <a:pt x="524" y="487"/>
                    </a:cubicBezTo>
                    <a:cubicBezTo>
                      <a:pt x="525" y="486"/>
                      <a:pt x="525" y="485"/>
                      <a:pt x="525" y="483"/>
                    </a:cubicBezTo>
                    <a:cubicBezTo>
                      <a:pt x="525" y="480"/>
                      <a:pt x="524" y="477"/>
                      <a:pt x="523" y="474"/>
                    </a:cubicBezTo>
                    <a:cubicBezTo>
                      <a:pt x="521" y="469"/>
                      <a:pt x="517" y="462"/>
                      <a:pt x="515" y="456"/>
                    </a:cubicBezTo>
                    <a:cubicBezTo>
                      <a:pt x="512" y="449"/>
                      <a:pt x="510" y="442"/>
                      <a:pt x="510" y="436"/>
                    </a:cubicBezTo>
                    <a:cubicBezTo>
                      <a:pt x="510" y="433"/>
                      <a:pt x="510" y="430"/>
                      <a:pt x="511" y="427"/>
                    </a:cubicBezTo>
                    <a:cubicBezTo>
                      <a:pt x="516" y="416"/>
                      <a:pt x="524" y="396"/>
                      <a:pt x="531" y="375"/>
                    </a:cubicBezTo>
                    <a:cubicBezTo>
                      <a:pt x="538" y="355"/>
                      <a:pt x="545" y="334"/>
                      <a:pt x="546" y="321"/>
                    </a:cubicBezTo>
                    <a:cubicBezTo>
                      <a:pt x="547" y="316"/>
                      <a:pt x="548" y="312"/>
                      <a:pt x="550" y="309"/>
                    </a:cubicBezTo>
                    <a:cubicBezTo>
                      <a:pt x="553" y="305"/>
                      <a:pt x="556" y="303"/>
                      <a:pt x="560" y="302"/>
                    </a:cubicBezTo>
                    <a:cubicBezTo>
                      <a:pt x="561" y="301"/>
                      <a:pt x="563" y="300"/>
                      <a:pt x="564" y="298"/>
                    </a:cubicBezTo>
                    <a:cubicBezTo>
                      <a:pt x="566" y="297"/>
                      <a:pt x="567" y="295"/>
                      <a:pt x="567" y="293"/>
                    </a:cubicBezTo>
                    <a:cubicBezTo>
                      <a:pt x="567" y="292"/>
                      <a:pt x="567" y="292"/>
                      <a:pt x="567" y="291"/>
                    </a:cubicBezTo>
                    <a:cubicBezTo>
                      <a:pt x="566" y="289"/>
                      <a:pt x="566" y="288"/>
                      <a:pt x="565" y="287"/>
                    </a:cubicBezTo>
                    <a:cubicBezTo>
                      <a:pt x="563" y="285"/>
                      <a:pt x="560" y="284"/>
                      <a:pt x="558" y="284"/>
                    </a:cubicBezTo>
                    <a:cubicBezTo>
                      <a:pt x="554" y="283"/>
                      <a:pt x="550" y="284"/>
                      <a:pt x="547" y="283"/>
                    </a:cubicBezTo>
                    <a:cubicBezTo>
                      <a:pt x="545" y="283"/>
                      <a:pt x="544" y="282"/>
                      <a:pt x="543" y="282"/>
                    </a:cubicBezTo>
                    <a:cubicBezTo>
                      <a:pt x="542" y="281"/>
                      <a:pt x="541" y="280"/>
                      <a:pt x="541" y="278"/>
                    </a:cubicBezTo>
                    <a:cubicBezTo>
                      <a:pt x="540" y="274"/>
                      <a:pt x="538" y="269"/>
                      <a:pt x="537" y="264"/>
                    </a:cubicBezTo>
                    <a:cubicBezTo>
                      <a:pt x="535" y="260"/>
                      <a:pt x="534" y="256"/>
                      <a:pt x="534" y="252"/>
                    </a:cubicBezTo>
                    <a:cubicBezTo>
                      <a:pt x="534" y="249"/>
                      <a:pt x="535" y="247"/>
                      <a:pt x="537" y="245"/>
                    </a:cubicBezTo>
                    <a:cubicBezTo>
                      <a:pt x="541" y="241"/>
                      <a:pt x="546" y="238"/>
                      <a:pt x="550" y="235"/>
                    </a:cubicBezTo>
                    <a:cubicBezTo>
                      <a:pt x="552" y="233"/>
                      <a:pt x="553" y="231"/>
                      <a:pt x="555" y="230"/>
                    </a:cubicBezTo>
                    <a:cubicBezTo>
                      <a:pt x="556" y="228"/>
                      <a:pt x="557" y="226"/>
                      <a:pt x="557" y="223"/>
                    </a:cubicBezTo>
                    <a:cubicBezTo>
                      <a:pt x="557" y="223"/>
                      <a:pt x="557" y="222"/>
                      <a:pt x="557" y="222"/>
                    </a:cubicBezTo>
                    <a:cubicBezTo>
                      <a:pt x="557" y="221"/>
                      <a:pt x="556" y="220"/>
                      <a:pt x="555" y="219"/>
                    </a:cubicBezTo>
                    <a:cubicBezTo>
                      <a:pt x="554" y="218"/>
                      <a:pt x="553" y="218"/>
                      <a:pt x="551" y="218"/>
                    </a:cubicBezTo>
                    <a:cubicBezTo>
                      <a:pt x="549" y="217"/>
                      <a:pt x="547" y="217"/>
                      <a:pt x="545" y="217"/>
                    </a:cubicBezTo>
                    <a:cubicBezTo>
                      <a:pt x="542" y="217"/>
                      <a:pt x="538" y="217"/>
                      <a:pt x="534" y="217"/>
                    </a:cubicBezTo>
                    <a:cubicBezTo>
                      <a:pt x="530" y="217"/>
                      <a:pt x="526" y="217"/>
                      <a:pt x="524" y="216"/>
                    </a:cubicBezTo>
                    <a:cubicBezTo>
                      <a:pt x="522" y="216"/>
                      <a:pt x="521" y="215"/>
                      <a:pt x="521" y="215"/>
                    </a:cubicBezTo>
                    <a:cubicBezTo>
                      <a:pt x="520" y="214"/>
                      <a:pt x="519" y="213"/>
                      <a:pt x="519" y="212"/>
                    </a:cubicBezTo>
                    <a:cubicBezTo>
                      <a:pt x="518" y="204"/>
                      <a:pt x="516" y="194"/>
                      <a:pt x="516" y="184"/>
                    </a:cubicBezTo>
                    <a:cubicBezTo>
                      <a:pt x="516" y="178"/>
                      <a:pt x="516" y="173"/>
                      <a:pt x="518" y="168"/>
                    </a:cubicBezTo>
                    <a:cubicBezTo>
                      <a:pt x="521" y="163"/>
                      <a:pt x="527" y="155"/>
                      <a:pt x="532" y="148"/>
                    </a:cubicBezTo>
                    <a:cubicBezTo>
                      <a:pt x="535" y="144"/>
                      <a:pt x="537" y="140"/>
                      <a:pt x="539" y="137"/>
                    </a:cubicBezTo>
                    <a:cubicBezTo>
                      <a:pt x="541" y="133"/>
                      <a:pt x="543" y="130"/>
                      <a:pt x="543" y="127"/>
                    </a:cubicBezTo>
                    <a:cubicBezTo>
                      <a:pt x="543" y="125"/>
                      <a:pt x="542" y="123"/>
                      <a:pt x="540" y="121"/>
                    </a:cubicBezTo>
                    <a:cubicBezTo>
                      <a:pt x="539" y="121"/>
                      <a:pt x="538" y="120"/>
                      <a:pt x="536" y="120"/>
                    </a:cubicBezTo>
                    <a:cubicBezTo>
                      <a:pt x="533" y="120"/>
                      <a:pt x="530" y="122"/>
                      <a:pt x="526" y="124"/>
                    </a:cubicBezTo>
                    <a:cubicBezTo>
                      <a:pt x="520" y="126"/>
                      <a:pt x="513" y="131"/>
                      <a:pt x="506" y="134"/>
                    </a:cubicBezTo>
                    <a:cubicBezTo>
                      <a:pt x="500" y="138"/>
                      <a:pt x="493" y="140"/>
                      <a:pt x="488" y="140"/>
                    </a:cubicBezTo>
                    <a:cubicBezTo>
                      <a:pt x="486" y="140"/>
                      <a:pt x="484" y="140"/>
                      <a:pt x="483" y="139"/>
                    </a:cubicBezTo>
                    <a:cubicBezTo>
                      <a:pt x="475" y="134"/>
                      <a:pt x="464" y="126"/>
                      <a:pt x="453" y="118"/>
                    </a:cubicBezTo>
                    <a:cubicBezTo>
                      <a:pt x="442" y="111"/>
                      <a:pt x="432" y="104"/>
                      <a:pt x="427" y="101"/>
                    </a:cubicBezTo>
                    <a:cubicBezTo>
                      <a:pt x="422" y="98"/>
                      <a:pt x="420" y="95"/>
                      <a:pt x="418" y="92"/>
                    </a:cubicBezTo>
                    <a:cubicBezTo>
                      <a:pt x="417" y="89"/>
                      <a:pt x="415" y="86"/>
                      <a:pt x="410" y="84"/>
                    </a:cubicBezTo>
                    <a:cubicBezTo>
                      <a:pt x="408" y="82"/>
                      <a:pt x="406" y="82"/>
                      <a:pt x="404" y="82"/>
                    </a:cubicBezTo>
                    <a:cubicBezTo>
                      <a:pt x="403" y="82"/>
                      <a:pt x="401" y="82"/>
                      <a:pt x="401" y="83"/>
                    </a:cubicBezTo>
                    <a:cubicBezTo>
                      <a:pt x="400" y="83"/>
                      <a:pt x="399" y="83"/>
                      <a:pt x="399" y="83"/>
                    </a:cubicBezTo>
                    <a:cubicBezTo>
                      <a:pt x="398" y="83"/>
                      <a:pt x="398" y="83"/>
                      <a:pt x="398" y="83"/>
                    </a:cubicBezTo>
                    <a:cubicBezTo>
                      <a:pt x="398" y="83"/>
                      <a:pt x="398" y="83"/>
                      <a:pt x="397" y="82"/>
                    </a:cubicBezTo>
                    <a:cubicBezTo>
                      <a:pt x="397" y="82"/>
                      <a:pt x="396" y="81"/>
                      <a:pt x="396" y="80"/>
                    </a:cubicBezTo>
                    <a:cubicBezTo>
                      <a:pt x="396" y="79"/>
                      <a:pt x="396" y="78"/>
                      <a:pt x="396" y="77"/>
                    </a:cubicBezTo>
                    <a:cubicBezTo>
                      <a:pt x="396" y="75"/>
                      <a:pt x="396" y="73"/>
                      <a:pt x="396" y="70"/>
                    </a:cubicBezTo>
                    <a:cubicBezTo>
                      <a:pt x="396" y="68"/>
                      <a:pt x="396" y="66"/>
                      <a:pt x="395" y="64"/>
                    </a:cubicBezTo>
                    <a:cubicBezTo>
                      <a:pt x="394" y="62"/>
                      <a:pt x="392" y="60"/>
                      <a:pt x="389" y="59"/>
                    </a:cubicBezTo>
                    <a:cubicBezTo>
                      <a:pt x="388" y="59"/>
                      <a:pt x="386" y="58"/>
                      <a:pt x="385" y="58"/>
                    </a:cubicBezTo>
                    <a:cubicBezTo>
                      <a:pt x="383" y="58"/>
                      <a:pt x="381" y="59"/>
                      <a:pt x="379" y="60"/>
                    </a:cubicBezTo>
                    <a:cubicBezTo>
                      <a:pt x="377" y="61"/>
                      <a:pt x="375" y="62"/>
                      <a:pt x="373" y="63"/>
                    </a:cubicBezTo>
                    <a:cubicBezTo>
                      <a:pt x="372" y="65"/>
                      <a:pt x="370" y="65"/>
                      <a:pt x="367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1" y="65"/>
                      <a:pt x="352" y="64"/>
                      <a:pt x="343" y="61"/>
                    </a:cubicBezTo>
                    <a:cubicBezTo>
                      <a:pt x="339" y="59"/>
                      <a:pt x="335" y="57"/>
                      <a:pt x="332" y="54"/>
                    </a:cubicBezTo>
                    <a:cubicBezTo>
                      <a:pt x="329" y="51"/>
                      <a:pt x="327" y="46"/>
                      <a:pt x="326" y="41"/>
                    </a:cubicBezTo>
                    <a:cubicBezTo>
                      <a:pt x="324" y="32"/>
                      <a:pt x="322" y="22"/>
                      <a:pt x="319" y="14"/>
                    </a:cubicBezTo>
                    <a:cubicBezTo>
                      <a:pt x="318" y="10"/>
                      <a:pt x="317" y="7"/>
                      <a:pt x="315" y="5"/>
                    </a:cubicBezTo>
                    <a:cubicBezTo>
                      <a:pt x="314" y="3"/>
                      <a:pt x="313" y="2"/>
                      <a:pt x="312" y="2"/>
                    </a:cubicBezTo>
                    <a:cubicBezTo>
                      <a:pt x="312" y="1"/>
                      <a:pt x="310" y="0"/>
                      <a:pt x="309" y="0"/>
                    </a:cubicBezTo>
                    <a:cubicBezTo>
                      <a:pt x="308" y="0"/>
                      <a:pt x="307" y="0"/>
                      <a:pt x="307" y="1"/>
                    </a:cubicBezTo>
                    <a:cubicBezTo>
                      <a:pt x="306" y="2"/>
                      <a:pt x="305" y="3"/>
                      <a:pt x="304" y="4"/>
                    </a:cubicBezTo>
                    <a:cubicBezTo>
                      <a:pt x="303" y="6"/>
                      <a:pt x="303" y="7"/>
                      <a:pt x="302" y="9"/>
                    </a:cubicBezTo>
                    <a:cubicBezTo>
                      <a:pt x="299" y="20"/>
                      <a:pt x="296" y="32"/>
                      <a:pt x="292" y="40"/>
                    </a:cubicBezTo>
                    <a:cubicBezTo>
                      <a:pt x="290" y="45"/>
                      <a:pt x="288" y="49"/>
                      <a:pt x="286" y="51"/>
                    </a:cubicBezTo>
                    <a:cubicBezTo>
                      <a:pt x="284" y="54"/>
                      <a:pt x="281" y="55"/>
                      <a:pt x="279" y="56"/>
                    </a:cubicBezTo>
                    <a:cubicBezTo>
                      <a:pt x="267" y="58"/>
                      <a:pt x="251" y="58"/>
                      <a:pt x="235" y="64"/>
                    </a:cubicBezTo>
                    <a:cubicBezTo>
                      <a:pt x="226" y="68"/>
                      <a:pt x="219" y="70"/>
                      <a:pt x="213" y="70"/>
                    </a:cubicBezTo>
                    <a:cubicBezTo>
                      <a:pt x="208" y="70"/>
                      <a:pt x="204" y="69"/>
                      <a:pt x="198" y="66"/>
                    </a:cubicBezTo>
                    <a:cubicBezTo>
                      <a:pt x="194" y="63"/>
                      <a:pt x="190" y="60"/>
                      <a:pt x="187" y="59"/>
                    </a:cubicBezTo>
                    <a:cubicBezTo>
                      <a:pt x="184" y="57"/>
                      <a:pt x="181" y="56"/>
                      <a:pt x="178" y="56"/>
                    </a:cubicBezTo>
                    <a:cubicBezTo>
                      <a:pt x="177" y="56"/>
                      <a:pt x="175" y="57"/>
                      <a:pt x="173" y="57"/>
                    </a:cubicBezTo>
                    <a:cubicBezTo>
                      <a:pt x="172" y="58"/>
                      <a:pt x="171" y="58"/>
                      <a:pt x="170" y="59"/>
                    </a:cubicBezTo>
                    <a:cubicBezTo>
                      <a:pt x="169" y="61"/>
                      <a:pt x="168" y="63"/>
                      <a:pt x="167" y="66"/>
                    </a:cubicBezTo>
                    <a:cubicBezTo>
                      <a:pt x="167" y="69"/>
                      <a:pt x="166" y="73"/>
                      <a:pt x="165" y="76"/>
                    </a:cubicBezTo>
                    <a:cubicBezTo>
                      <a:pt x="164" y="80"/>
                      <a:pt x="163" y="83"/>
                      <a:pt x="161" y="85"/>
                    </a:cubicBezTo>
                    <a:cubicBezTo>
                      <a:pt x="157" y="88"/>
                      <a:pt x="152" y="92"/>
                      <a:pt x="146" y="96"/>
                    </a:cubicBezTo>
                    <a:cubicBezTo>
                      <a:pt x="140" y="100"/>
                      <a:pt x="133" y="102"/>
                      <a:pt x="127" y="102"/>
                    </a:cubicBezTo>
                    <a:cubicBezTo>
                      <a:pt x="124" y="102"/>
                      <a:pt x="122" y="102"/>
                      <a:pt x="120" y="100"/>
                    </a:cubicBezTo>
                    <a:cubicBezTo>
                      <a:pt x="117" y="98"/>
                      <a:pt x="112" y="95"/>
                      <a:pt x="107" y="90"/>
                    </a:cubicBezTo>
                    <a:cubicBezTo>
                      <a:pt x="99" y="84"/>
                      <a:pt x="90" y="75"/>
                      <a:pt x="81" y="69"/>
                    </a:cubicBezTo>
                    <a:cubicBezTo>
                      <a:pt x="77" y="65"/>
                      <a:pt x="73" y="62"/>
                      <a:pt x="69" y="60"/>
                    </a:cubicBezTo>
                    <a:cubicBezTo>
                      <a:pt x="65" y="58"/>
                      <a:pt x="62" y="56"/>
                      <a:pt x="59" y="56"/>
                    </a:cubicBezTo>
                    <a:cubicBezTo>
                      <a:pt x="58" y="56"/>
                      <a:pt x="56" y="57"/>
                      <a:pt x="55" y="58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0"/>
                      <a:pt x="58" y="60"/>
                      <a:pt x="59" y="60"/>
                    </a:cubicBezTo>
                    <a:cubicBezTo>
                      <a:pt x="60" y="60"/>
                      <a:pt x="62" y="61"/>
                      <a:pt x="64" y="62"/>
                    </a:cubicBezTo>
                    <a:cubicBezTo>
                      <a:pt x="71" y="65"/>
                      <a:pt x="82" y="74"/>
                      <a:pt x="92" y="83"/>
                    </a:cubicBezTo>
                    <a:cubicBezTo>
                      <a:pt x="97" y="87"/>
                      <a:pt x="102" y="91"/>
                      <a:pt x="106" y="95"/>
                    </a:cubicBezTo>
                    <a:cubicBezTo>
                      <a:pt x="111" y="99"/>
                      <a:pt x="115" y="102"/>
                      <a:pt x="117" y="104"/>
                    </a:cubicBezTo>
                    <a:cubicBezTo>
                      <a:pt x="121" y="106"/>
                      <a:pt x="124" y="106"/>
                      <a:pt x="127" y="106"/>
                    </a:cubicBezTo>
                    <a:cubicBezTo>
                      <a:pt x="134" y="106"/>
                      <a:pt x="142" y="103"/>
                      <a:pt x="148" y="99"/>
                    </a:cubicBezTo>
                    <a:cubicBezTo>
                      <a:pt x="154" y="96"/>
                      <a:pt x="160" y="91"/>
                      <a:pt x="163" y="88"/>
                    </a:cubicBezTo>
                    <a:cubicBezTo>
                      <a:pt x="166" y="86"/>
                      <a:pt x="167" y="83"/>
                      <a:pt x="168" y="80"/>
                    </a:cubicBezTo>
                    <a:cubicBezTo>
                      <a:pt x="170" y="76"/>
                      <a:pt x="170" y="71"/>
                      <a:pt x="171" y="67"/>
                    </a:cubicBezTo>
                    <a:cubicBezTo>
                      <a:pt x="171" y="65"/>
                      <a:pt x="172" y="64"/>
                      <a:pt x="172" y="63"/>
                    </a:cubicBezTo>
                    <a:cubicBezTo>
                      <a:pt x="173" y="62"/>
                      <a:pt x="174" y="61"/>
                      <a:pt x="174" y="61"/>
                    </a:cubicBezTo>
                    <a:cubicBezTo>
                      <a:pt x="176" y="60"/>
                      <a:pt x="177" y="60"/>
                      <a:pt x="178" y="60"/>
                    </a:cubicBezTo>
                    <a:cubicBezTo>
                      <a:pt x="180" y="60"/>
                      <a:pt x="182" y="61"/>
                      <a:pt x="185" y="62"/>
                    </a:cubicBezTo>
                    <a:cubicBezTo>
                      <a:pt x="188" y="64"/>
                      <a:pt x="191" y="66"/>
                      <a:pt x="196" y="69"/>
                    </a:cubicBezTo>
                    <a:cubicBezTo>
                      <a:pt x="202" y="73"/>
                      <a:pt x="207" y="74"/>
                      <a:pt x="213" y="74"/>
                    </a:cubicBezTo>
                    <a:cubicBezTo>
                      <a:pt x="220" y="74"/>
                      <a:pt x="227" y="72"/>
                      <a:pt x="236" y="68"/>
                    </a:cubicBezTo>
                    <a:cubicBezTo>
                      <a:pt x="252" y="62"/>
                      <a:pt x="267" y="62"/>
                      <a:pt x="279" y="60"/>
                    </a:cubicBezTo>
                    <a:cubicBezTo>
                      <a:pt x="283" y="59"/>
                      <a:pt x="286" y="57"/>
                      <a:pt x="289" y="54"/>
                    </a:cubicBezTo>
                    <a:cubicBezTo>
                      <a:pt x="293" y="49"/>
                      <a:pt x="296" y="42"/>
                      <a:pt x="299" y="35"/>
                    </a:cubicBezTo>
                    <a:cubicBezTo>
                      <a:pt x="302" y="27"/>
                      <a:pt x="304" y="18"/>
                      <a:pt x="306" y="10"/>
                    </a:cubicBezTo>
                    <a:cubicBezTo>
                      <a:pt x="307" y="8"/>
                      <a:pt x="307" y="6"/>
                      <a:pt x="308" y="5"/>
                    </a:cubicBezTo>
                    <a:cubicBezTo>
                      <a:pt x="308" y="5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10" y="5"/>
                    </a:cubicBezTo>
                    <a:cubicBezTo>
                      <a:pt x="311" y="5"/>
                      <a:pt x="312" y="7"/>
                      <a:pt x="313" y="10"/>
                    </a:cubicBezTo>
                    <a:cubicBezTo>
                      <a:pt x="317" y="17"/>
                      <a:pt x="320" y="30"/>
                      <a:pt x="322" y="41"/>
                    </a:cubicBezTo>
                    <a:cubicBezTo>
                      <a:pt x="323" y="48"/>
                      <a:pt x="326" y="53"/>
                      <a:pt x="329" y="57"/>
                    </a:cubicBezTo>
                    <a:cubicBezTo>
                      <a:pt x="335" y="62"/>
                      <a:pt x="342" y="65"/>
                      <a:pt x="349" y="67"/>
                    </a:cubicBezTo>
                    <a:cubicBezTo>
                      <a:pt x="356" y="69"/>
                      <a:pt x="362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7" y="69"/>
                      <a:pt x="367" y="69"/>
                      <a:pt x="367" y="69"/>
                    </a:cubicBezTo>
                    <a:cubicBezTo>
                      <a:pt x="372" y="69"/>
                      <a:pt x="375" y="67"/>
                      <a:pt x="378" y="66"/>
                    </a:cubicBezTo>
                    <a:cubicBezTo>
                      <a:pt x="379" y="65"/>
                      <a:pt x="380" y="64"/>
                      <a:pt x="381" y="63"/>
                    </a:cubicBezTo>
                    <a:cubicBezTo>
                      <a:pt x="382" y="63"/>
                      <a:pt x="383" y="62"/>
                      <a:pt x="385" y="62"/>
                    </a:cubicBezTo>
                    <a:cubicBezTo>
                      <a:pt x="386" y="62"/>
                      <a:pt x="387" y="63"/>
                      <a:pt x="388" y="63"/>
                    </a:cubicBezTo>
                    <a:cubicBezTo>
                      <a:pt x="390" y="64"/>
                      <a:pt x="391" y="64"/>
                      <a:pt x="391" y="65"/>
                    </a:cubicBezTo>
                    <a:cubicBezTo>
                      <a:pt x="392" y="67"/>
                      <a:pt x="392" y="68"/>
                      <a:pt x="392" y="70"/>
                    </a:cubicBezTo>
                    <a:cubicBezTo>
                      <a:pt x="392" y="72"/>
                      <a:pt x="392" y="75"/>
                      <a:pt x="392" y="77"/>
                    </a:cubicBezTo>
                    <a:cubicBezTo>
                      <a:pt x="392" y="78"/>
                      <a:pt x="392" y="80"/>
                      <a:pt x="392" y="81"/>
                    </a:cubicBezTo>
                    <a:cubicBezTo>
                      <a:pt x="393" y="82"/>
                      <a:pt x="393" y="84"/>
                      <a:pt x="394" y="85"/>
                    </a:cubicBezTo>
                    <a:cubicBezTo>
                      <a:pt x="395" y="86"/>
                      <a:pt x="396" y="86"/>
                      <a:pt x="397" y="87"/>
                    </a:cubicBezTo>
                    <a:cubicBezTo>
                      <a:pt x="397" y="87"/>
                      <a:pt x="398" y="87"/>
                      <a:pt x="399" y="87"/>
                    </a:cubicBezTo>
                    <a:cubicBezTo>
                      <a:pt x="400" y="87"/>
                      <a:pt x="401" y="87"/>
                      <a:pt x="402" y="86"/>
                    </a:cubicBezTo>
                    <a:cubicBezTo>
                      <a:pt x="403" y="86"/>
                      <a:pt x="403" y="86"/>
                      <a:pt x="404" y="86"/>
                    </a:cubicBezTo>
                    <a:cubicBezTo>
                      <a:pt x="405" y="86"/>
                      <a:pt x="406" y="86"/>
                      <a:pt x="408" y="87"/>
                    </a:cubicBezTo>
                    <a:cubicBezTo>
                      <a:pt x="412" y="89"/>
                      <a:pt x="413" y="91"/>
                      <a:pt x="415" y="95"/>
                    </a:cubicBezTo>
                    <a:cubicBezTo>
                      <a:pt x="417" y="98"/>
                      <a:pt x="419" y="101"/>
                      <a:pt x="425" y="104"/>
                    </a:cubicBezTo>
                    <a:cubicBezTo>
                      <a:pt x="430" y="107"/>
                      <a:pt x="440" y="114"/>
                      <a:pt x="451" y="122"/>
                    </a:cubicBezTo>
                    <a:cubicBezTo>
                      <a:pt x="462" y="129"/>
                      <a:pt x="473" y="137"/>
                      <a:pt x="480" y="142"/>
                    </a:cubicBezTo>
                    <a:cubicBezTo>
                      <a:pt x="483" y="144"/>
                      <a:pt x="485" y="144"/>
                      <a:pt x="488" y="144"/>
                    </a:cubicBezTo>
                    <a:cubicBezTo>
                      <a:pt x="492" y="144"/>
                      <a:pt x="497" y="143"/>
                      <a:pt x="501" y="141"/>
                    </a:cubicBezTo>
                    <a:cubicBezTo>
                      <a:pt x="508" y="138"/>
                      <a:pt x="515" y="134"/>
                      <a:pt x="521" y="130"/>
                    </a:cubicBezTo>
                    <a:cubicBezTo>
                      <a:pt x="525" y="129"/>
                      <a:pt x="528" y="127"/>
                      <a:pt x="530" y="126"/>
                    </a:cubicBezTo>
                    <a:cubicBezTo>
                      <a:pt x="533" y="125"/>
                      <a:pt x="535" y="124"/>
                      <a:pt x="536" y="124"/>
                    </a:cubicBezTo>
                    <a:cubicBezTo>
                      <a:pt x="537" y="124"/>
                      <a:pt x="537" y="124"/>
                      <a:pt x="538" y="125"/>
                    </a:cubicBezTo>
                    <a:cubicBezTo>
                      <a:pt x="538" y="125"/>
                      <a:pt x="539" y="126"/>
                      <a:pt x="539" y="127"/>
                    </a:cubicBezTo>
                    <a:cubicBezTo>
                      <a:pt x="539" y="129"/>
                      <a:pt x="538" y="131"/>
                      <a:pt x="536" y="135"/>
                    </a:cubicBezTo>
                    <a:cubicBezTo>
                      <a:pt x="533" y="139"/>
                      <a:pt x="529" y="145"/>
                      <a:pt x="525" y="151"/>
                    </a:cubicBezTo>
                    <a:cubicBezTo>
                      <a:pt x="521" y="157"/>
                      <a:pt x="517" y="162"/>
                      <a:pt x="515" y="166"/>
                    </a:cubicBezTo>
                    <a:cubicBezTo>
                      <a:pt x="512" y="172"/>
                      <a:pt x="512" y="178"/>
                      <a:pt x="512" y="184"/>
                    </a:cubicBezTo>
                    <a:cubicBezTo>
                      <a:pt x="512" y="194"/>
                      <a:pt x="514" y="205"/>
                      <a:pt x="515" y="213"/>
                    </a:cubicBezTo>
                    <a:cubicBezTo>
                      <a:pt x="516" y="215"/>
                      <a:pt x="517" y="217"/>
                      <a:pt x="518" y="218"/>
                    </a:cubicBezTo>
                    <a:cubicBezTo>
                      <a:pt x="520" y="219"/>
                      <a:pt x="522" y="220"/>
                      <a:pt x="525" y="221"/>
                    </a:cubicBezTo>
                    <a:cubicBezTo>
                      <a:pt x="528" y="221"/>
                      <a:pt x="531" y="221"/>
                      <a:pt x="534" y="221"/>
                    </a:cubicBezTo>
                    <a:cubicBezTo>
                      <a:pt x="538" y="221"/>
                      <a:pt x="542" y="221"/>
                      <a:pt x="545" y="221"/>
                    </a:cubicBezTo>
                    <a:cubicBezTo>
                      <a:pt x="548" y="221"/>
                      <a:pt x="550" y="221"/>
                      <a:pt x="551" y="222"/>
                    </a:cubicBezTo>
                    <a:cubicBezTo>
                      <a:pt x="552" y="222"/>
                      <a:pt x="553" y="222"/>
                      <a:pt x="553" y="222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5"/>
                      <a:pt x="553" y="226"/>
                      <a:pt x="552" y="227"/>
                    </a:cubicBezTo>
                    <a:cubicBezTo>
                      <a:pt x="550" y="229"/>
                      <a:pt x="547" y="231"/>
                      <a:pt x="544" y="234"/>
                    </a:cubicBezTo>
                    <a:cubicBezTo>
                      <a:pt x="541" y="236"/>
                      <a:pt x="538" y="239"/>
                      <a:pt x="534" y="242"/>
                    </a:cubicBezTo>
                    <a:cubicBezTo>
                      <a:pt x="531" y="245"/>
                      <a:pt x="530" y="249"/>
                      <a:pt x="530" y="252"/>
                    </a:cubicBezTo>
                    <a:cubicBezTo>
                      <a:pt x="530" y="257"/>
                      <a:pt x="532" y="261"/>
                      <a:pt x="533" y="266"/>
                    </a:cubicBezTo>
                    <a:cubicBezTo>
                      <a:pt x="535" y="270"/>
                      <a:pt x="536" y="275"/>
                      <a:pt x="537" y="279"/>
                    </a:cubicBezTo>
                    <a:cubicBezTo>
                      <a:pt x="537" y="281"/>
                      <a:pt x="538" y="282"/>
                      <a:pt x="539" y="284"/>
                    </a:cubicBezTo>
                    <a:cubicBezTo>
                      <a:pt x="541" y="286"/>
                      <a:pt x="544" y="287"/>
                      <a:pt x="546" y="287"/>
                    </a:cubicBezTo>
                    <a:cubicBezTo>
                      <a:pt x="550" y="288"/>
                      <a:pt x="554" y="287"/>
                      <a:pt x="558" y="288"/>
                    </a:cubicBezTo>
                    <a:cubicBezTo>
                      <a:pt x="559" y="288"/>
                      <a:pt x="560" y="288"/>
                      <a:pt x="561" y="289"/>
                    </a:cubicBezTo>
                    <a:cubicBezTo>
                      <a:pt x="562" y="290"/>
                      <a:pt x="562" y="290"/>
                      <a:pt x="563" y="292"/>
                    </a:cubicBezTo>
                    <a:cubicBezTo>
                      <a:pt x="563" y="292"/>
                      <a:pt x="563" y="293"/>
                      <a:pt x="563" y="293"/>
                    </a:cubicBezTo>
                    <a:cubicBezTo>
                      <a:pt x="563" y="294"/>
                      <a:pt x="563" y="294"/>
                      <a:pt x="562" y="295"/>
                    </a:cubicBezTo>
                    <a:cubicBezTo>
                      <a:pt x="562" y="296"/>
                      <a:pt x="561" y="297"/>
                      <a:pt x="559" y="298"/>
                    </a:cubicBezTo>
                    <a:cubicBezTo>
                      <a:pt x="556" y="299"/>
                      <a:pt x="552" y="301"/>
                      <a:pt x="549" y="304"/>
                    </a:cubicBezTo>
                    <a:cubicBezTo>
                      <a:pt x="546" y="308"/>
                      <a:pt x="543" y="313"/>
                      <a:pt x="542" y="321"/>
                    </a:cubicBezTo>
                    <a:cubicBezTo>
                      <a:pt x="541" y="332"/>
                      <a:pt x="535" y="353"/>
                      <a:pt x="527" y="374"/>
                    </a:cubicBezTo>
                    <a:cubicBezTo>
                      <a:pt x="520" y="395"/>
                      <a:pt x="512" y="415"/>
                      <a:pt x="508" y="426"/>
                    </a:cubicBezTo>
                    <a:cubicBezTo>
                      <a:pt x="506" y="429"/>
                      <a:pt x="506" y="432"/>
                      <a:pt x="506" y="436"/>
                    </a:cubicBezTo>
                    <a:cubicBezTo>
                      <a:pt x="506" y="446"/>
                      <a:pt x="510" y="455"/>
                      <a:pt x="514" y="464"/>
                    </a:cubicBezTo>
                    <a:cubicBezTo>
                      <a:pt x="516" y="468"/>
                      <a:pt x="518" y="472"/>
                      <a:pt x="519" y="476"/>
                    </a:cubicBezTo>
                    <a:cubicBezTo>
                      <a:pt x="520" y="479"/>
                      <a:pt x="521" y="482"/>
                      <a:pt x="521" y="483"/>
                    </a:cubicBezTo>
                    <a:cubicBezTo>
                      <a:pt x="521" y="484"/>
                      <a:pt x="521" y="484"/>
                      <a:pt x="521" y="485"/>
                    </a:cubicBezTo>
                    <a:cubicBezTo>
                      <a:pt x="520" y="485"/>
                      <a:pt x="519" y="486"/>
                      <a:pt x="517" y="486"/>
                    </a:cubicBezTo>
                    <a:cubicBezTo>
                      <a:pt x="512" y="486"/>
                      <a:pt x="506" y="484"/>
                      <a:pt x="499" y="481"/>
                    </a:cubicBezTo>
                    <a:cubicBezTo>
                      <a:pt x="492" y="478"/>
                      <a:pt x="485" y="475"/>
                      <a:pt x="480" y="472"/>
                    </a:cubicBezTo>
                    <a:cubicBezTo>
                      <a:pt x="478" y="471"/>
                      <a:pt x="475" y="470"/>
                      <a:pt x="472" y="470"/>
                    </a:cubicBezTo>
                    <a:cubicBezTo>
                      <a:pt x="467" y="470"/>
                      <a:pt x="463" y="472"/>
                      <a:pt x="459" y="475"/>
                    </a:cubicBezTo>
                    <a:cubicBezTo>
                      <a:pt x="454" y="478"/>
                      <a:pt x="450" y="481"/>
                      <a:pt x="445" y="484"/>
                    </a:cubicBezTo>
                    <a:cubicBezTo>
                      <a:pt x="441" y="485"/>
                      <a:pt x="438" y="488"/>
                      <a:pt x="437" y="491"/>
                    </a:cubicBezTo>
                    <a:cubicBezTo>
                      <a:pt x="434" y="496"/>
                      <a:pt x="433" y="501"/>
                      <a:pt x="432" y="505"/>
                    </a:cubicBezTo>
                    <a:cubicBezTo>
                      <a:pt x="431" y="507"/>
                      <a:pt x="431" y="509"/>
                      <a:pt x="430" y="510"/>
                    </a:cubicBezTo>
                    <a:cubicBezTo>
                      <a:pt x="430" y="511"/>
                      <a:pt x="429" y="511"/>
                      <a:pt x="429" y="512"/>
                    </a:cubicBezTo>
                    <a:cubicBezTo>
                      <a:pt x="429" y="512"/>
                      <a:pt x="428" y="512"/>
                      <a:pt x="428" y="512"/>
                    </a:cubicBezTo>
                    <a:cubicBezTo>
                      <a:pt x="427" y="512"/>
                      <a:pt x="426" y="511"/>
                      <a:pt x="424" y="511"/>
                    </a:cubicBezTo>
                    <a:cubicBezTo>
                      <a:pt x="422" y="510"/>
                      <a:pt x="420" y="508"/>
                      <a:pt x="417" y="507"/>
                    </a:cubicBezTo>
                    <a:cubicBezTo>
                      <a:pt x="414" y="506"/>
                      <a:pt x="411" y="504"/>
                      <a:pt x="408" y="504"/>
                    </a:cubicBezTo>
                    <a:cubicBezTo>
                      <a:pt x="406" y="504"/>
                      <a:pt x="404" y="505"/>
                      <a:pt x="402" y="506"/>
                    </a:cubicBezTo>
                    <a:cubicBezTo>
                      <a:pt x="400" y="508"/>
                      <a:pt x="398" y="510"/>
                      <a:pt x="397" y="513"/>
                    </a:cubicBezTo>
                    <a:cubicBezTo>
                      <a:pt x="395" y="517"/>
                      <a:pt x="395" y="521"/>
                      <a:pt x="393" y="524"/>
                    </a:cubicBezTo>
                    <a:cubicBezTo>
                      <a:pt x="393" y="526"/>
                      <a:pt x="392" y="527"/>
                      <a:pt x="391" y="528"/>
                    </a:cubicBezTo>
                    <a:cubicBezTo>
                      <a:pt x="390" y="529"/>
                      <a:pt x="389" y="529"/>
                      <a:pt x="386" y="529"/>
                    </a:cubicBezTo>
                    <a:cubicBezTo>
                      <a:pt x="387" y="529"/>
                      <a:pt x="387" y="529"/>
                      <a:pt x="387" y="529"/>
                    </a:cubicBezTo>
                    <a:cubicBezTo>
                      <a:pt x="386" y="529"/>
                      <a:pt x="386" y="529"/>
                      <a:pt x="386" y="529"/>
                    </a:cubicBezTo>
                    <a:cubicBezTo>
                      <a:pt x="383" y="529"/>
                      <a:pt x="382" y="529"/>
                      <a:pt x="380" y="527"/>
                    </a:cubicBezTo>
                    <a:cubicBezTo>
                      <a:pt x="377" y="526"/>
                      <a:pt x="375" y="522"/>
                      <a:pt x="372" y="520"/>
                    </a:cubicBezTo>
                    <a:cubicBezTo>
                      <a:pt x="369" y="517"/>
                      <a:pt x="365" y="514"/>
                      <a:pt x="360" y="514"/>
                    </a:cubicBezTo>
                    <a:cubicBezTo>
                      <a:pt x="359" y="514"/>
                      <a:pt x="358" y="514"/>
                      <a:pt x="356" y="515"/>
                    </a:cubicBezTo>
                    <a:cubicBezTo>
                      <a:pt x="353" y="516"/>
                      <a:pt x="346" y="516"/>
                      <a:pt x="338" y="517"/>
                    </a:cubicBezTo>
                    <a:cubicBezTo>
                      <a:pt x="326" y="518"/>
                      <a:pt x="311" y="519"/>
                      <a:pt x="298" y="520"/>
                    </a:cubicBezTo>
                    <a:cubicBezTo>
                      <a:pt x="291" y="520"/>
                      <a:pt x="285" y="521"/>
                      <a:pt x="281" y="521"/>
                    </a:cubicBezTo>
                    <a:cubicBezTo>
                      <a:pt x="276" y="521"/>
                      <a:pt x="272" y="521"/>
                      <a:pt x="271" y="522"/>
                    </a:cubicBezTo>
                    <a:cubicBezTo>
                      <a:pt x="269" y="522"/>
                      <a:pt x="268" y="522"/>
                      <a:pt x="267" y="523"/>
                    </a:cubicBezTo>
                    <a:cubicBezTo>
                      <a:pt x="266" y="524"/>
                      <a:pt x="265" y="525"/>
                      <a:pt x="264" y="527"/>
                    </a:cubicBezTo>
                    <a:cubicBezTo>
                      <a:pt x="264" y="528"/>
                      <a:pt x="264" y="528"/>
                      <a:pt x="264" y="529"/>
                    </a:cubicBezTo>
                    <a:cubicBezTo>
                      <a:pt x="264" y="530"/>
                      <a:pt x="264" y="531"/>
                      <a:pt x="263" y="531"/>
                    </a:cubicBezTo>
                    <a:cubicBezTo>
                      <a:pt x="263" y="531"/>
                      <a:pt x="263" y="532"/>
                      <a:pt x="263" y="532"/>
                    </a:cubicBezTo>
                    <a:cubicBezTo>
                      <a:pt x="262" y="532"/>
                      <a:pt x="262" y="532"/>
                      <a:pt x="261" y="532"/>
                    </a:cubicBezTo>
                    <a:cubicBezTo>
                      <a:pt x="260" y="532"/>
                      <a:pt x="259" y="532"/>
                      <a:pt x="259" y="532"/>
                    </a:cubicBezTo>
                    <a:cubicBezTo>
                      <a:pt x="258" y="531"/>
                      <a:pt x="258" y="531"/>
                      <a:pt x="257" y="530"/>
                    </a:cubicBezTo>
                    <a:cubicBezTo>
                      <a:pt x="256" y="528"/>
                      <a:pt x="256" y="525"/>
                      <a:pt x="254" y="523"/>
                    </a:cubicBezTo>
                    <a:cubicBezTo>
                      <a:pt x="252" y="522"/>
                      <a:pt x="251" y="521"/>
                      <a:pt x="249" y="520"/>
                    </a:cubicBezTo>
                    <a:cubicBezTo>
                      <a:pt x="247" y="520"/>
                      <a:pt x="245" y="519"/>
                      <a:pt x="242" y="519"/>
                    </a:cubicBezTo>
                    <a:cubicBezTo>
                      <a:pt x="240" y="519"/>
                      <a:pt x="239" y="520"/>
                      <a:pt x="237" y="520"/>
                    </a:cubicBezTo>
                    <a:cubicBezTo>
                      <a:pt x="235" y="520"/>
                      <a:pt x="233" y="520"/>
                      <a:pt x="231" y="520"/>
                    </a:cubicBezTo>
                    <a:cubicBezTo>
                      <a:pt x="221" y="520"/>
                      <a:pt x="209" y="517"/>
                      <a:pt x="199" y="514"/>
                    </a:cubicBezTo>
                    <a:cubicBezTo>
                      <a:pt x="189" y="511"/>
                      <a:pt x="180" y="507"/>
                      <a:pt x="175" y="506"/>
                    </a:cubicBezTo>
                    <a:cubicBezTo>
                      <a:pt x="174" y="505"/>
                      <a:pt x="173" y="505"/>
                      <a:pt x="172" y="505"/>
                    </a:cubicBezTo>
                    <a:cubicBezTo>
                      <a:pt x="168" y="505"/>
                      <a:pt x="165" y="507"/>
                      <a:pt x="163" y="508"/>
                    </a:cubicBezTo>
                    <a:cubicBezTo>
                      <a:pt x="162" y="509"/>
                      <a:pt x="161" y="510"/>
                      <a:pt x="160" y="510"/>
                    </a:cubicBezTo>
                    <a:cubicBezTo>
                      <a:pt x="159" y="510"/>
                      <a:pt x="158" y="511"/>
                      <a:pt x="158" y="511"/>
                    </a:cubicBezTo>
                    <a:cubicBezTo>
                      <a:pt x="157" y="511"/>
                      <a:pt x="157" y="511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09"/>
                      <a:pt x="157" y="507"/>
                    </a:cubicBezTo>
                    <a:cubicBezTo>
                      <a:pt x="157" y="506"/>
                      <a:pt x="158" y="505"/>
                      <a:pt x="158" y="503"/>
                    </a:cubicBezTo>
                    <a:cubicBezTo>
                      <a:pt x="158" y="502"/>
                      <a:pt x="157" y="500"/>
                      <a:pt x="156" y="499"/>
                    </a:cubicBezTo>
                    <a:cubicBezTo>
                      <a:pt x="155" y="498"/>
                      <a:pt x="154" y="497"/>
                      <a:pt x="151" y="496"/>
                    </a:cubicBezTo>
                    <a:cubicBezTo>
                      <a:pt x="150" y="495"/>
                      <a:pt x="149" y="495"/>
                      <a:pt x="148" y="495"/>
                    </a:cubicBezTo>
                    <a:cubicBezTo>
                      <a:pt x="146" y="495"/>
                      <a:pt x="145" y="495"/>
                      <a:pt x="143" y="496"/>
                    </a:cubicBezTo>
                    <a:cubicBezTo>
                      <a:pt x="141" y="498"/>
                      <a:pt x="138" y="500"/>
                      <a:pt x="136" y="503"/>
                    </a:cubicBezTo>
                    <a:cubicBezTo>
                      <a:pt x="133" y="507"/>
                      <a:pt x="129" y="511"/>
                      <a:pt x="126" y="515"/>
                    </a:cubicBezTo>
                    <a:cubicBezTo>
                      <a:pt x="125" y="517"/>
                      <a:pt x="124" y="519"/>
                      <a:pt x="122" y="520"/>
                    </a:cubicBezTo>
                    <a:cubicBezTo>
                      <a:pt x="121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19" y="521"/>
                      <a:pt x="119" y="520"/>
                      <a:pt x="119" y="519"/>
                    </a:cubicBezTo>
                    <a:cubicBezTo>
                      <a:pt x="118" y="518"/>
                      <a:pt x="118" y="517"/>
                      <a:pt x="118" y="515"/>
                    </a:cubicBezTo>
                    <a:cubicBezTo>
                      <a:pt x="118" y="512"/>
                      <a:pt x="119" y="508"/>
                      <a:pt x="120" y="503"/>
                    </a:cubicBezTo>
                    <a:cubicBezTo>
                      <a:pt x="120" y="499"/>
                      <a:pt x="121" y="495"/>
                      <a:pt x="121" y="491"/>
                    </a:cubicBezTo>
                    <a:cubicBezTo>
                      <a:pt x="121" y="489"/>
                      <a:pt x="121" y="487"/>
                      <a:pt x="120" y="486"/>
                    </a:cubicBezTo>
                    <a:cubicBezTo>
                      <a:pt x="120" y="484"/>
                      <a:pt x="119" y="483"/>
                      <a:pt x="118" y="482"/>
                    </a:cubicBezTo>
                    <a:cubicBezTo>
                      <a:pt x="116" y="481"/>
                      <a:pt x="116" y="480"/>
                      <a:pt x="115" y="479"/>
                    </a:cubicBezTo>
                    <a:cubicBezTo>
                      <a:pt x="115" y="477"/>
                      <a:pt x="115" y="475"/>
                      <a:pt x="113" y="472"/>
                    </a:cubicBezTo>
                    <a:cubicBezTo>
                      <a:pt x="111" y="468"/>
                      <a:pt x="107" y="463"/>
                      <a:pt x="100" y="456"/>
                    </a:cubicBezTo>
                    <a:cubicBezTo>
                      <a:pt x="81" y="438"/>
                      <a:pt x="63" y="399"/>
                      <a:pt x="58" y="379"/>
                    </a:cubicBezTo>
                    <a:cubicBezTo>
                      <a:pt x="57" y="377"/>
                      <a:pt x="56" y="375"/>
                      <a:pt x="54" y="373"/>
                    </a:cubicBezTo>
                    <a:cubicBezTo>
                      <a:pt x="52" y="372"/>
                      <a:pt x="50" y="372"/>
                      <a:pt x="47" y="372"/>
                    </a:cubicBezTo>
                    <a:cubicBezTo>
                      <a:pt x="41" y="372"/>
                      <a:pt x="33" y="375"/>
                      <a:pt x="26" y="378"/>
                    </a:cubicBezTo>
                    <a:cubicBezTo>
                      <a:pt x="22" y="380"/>
                      <a:pt x="18" y="381"/>
                      <a:pt x="15" y="382"/>
                    </a:cubicBezTo>
                    <a:cubicBezTo>
                      <a:pt x="12" y="384"/>
                      <a:pt x="9" y="384"/>
                      <a:pt x="7" y="384"/>
                    </a:cubicBezTo>
                    <a:cubicBezTo>
                      <a:pt x="6" y="384"/>
                      <a:pt x="6" y="384"/>
                      <a:pt x="5" y="384"/>
                    </a:cubicBezTo>
                    <a:cubicBezTo>
                      <a:pt x="5" y="384"/>
                      <a:pt x="5" y="384"/>
                      <a:pt x="5" y="383"/>
                    </a:cubicBezTo>
                    <a:cubicBezTo>
                      <a:pt x="4" y="383"/>
                      <a:pt x="4" y="382"/>
                      <a:pt x="4" y="382"/>
                    </a:cubicBezTo>
                    <a:cubicBezTo>
                      <a:pt x="4" y="380"/>
                      <a:pt x="5" y="379"/>
                      <a:pt x="6" y="377"/>
                    </a:cubicBezTo>
                    <a:cubicBezTo>
                      <a:pt x="10" y="370"/>
                      <a:pt x="20" y="360"/>
                      <a:pt x="29" y="352"/>
                    </a:cubicBezTo>
                    <a:cubicBezTo>
                      <a:pt x="39" y="344"/>
                      <a:pt x="49" y="337"/>
                      <a:pt x="52" y="335"/>
                    </a:cubicBezTo>
                    <a:cubicBezTo>
                      <a:pt x="54" y="334"/>
                      <a:pt x="56" y="333"/>
                      <a:pt x="56" y="331"/>
                    </a:cubicBezTo>
                    <a:cubicBezTo>
                      <a:pt x="57" y="329"/>
                      <a:pt x="57" y="327"/>
                      <a:pt x="57" y="325"/>
                    </a:cubicBezTo>
                    <a:cubicBezTo>
                      <a:pt x="57" y="321"/>
                      <a:pt x="56" y="316"/>
                      <a:pt x="55" y="312"/>
                    </a:cubicBezTo>
                    <a:cubicBezTo>
                      <a:pt x="54" y="307"/>
                      <a:pt x="53" y="302"/>
                      <a:pt x="52" y="297"/>
                    </a:cubicBezTo>
                    <a:cubicBezTo>
                      <a:pt x="51" y="294"/>
                      <a:pt x="50" y="291"/>
                      <a:pt x="48" y="289"/>
                    </a:cubicBezTo>
                    <a:cubicBezTo>
                      <a:pt x="45" y="286"/>
                      <a:pt x="41" y="285"/>
                      <a:pt x="39" y="285"/>
                    </a:cubicBezTo>
                    <a:cubicBezTo>
                      <a:pt x="37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7" y="283"/>
                      <a:pt x="38" y="282"/>
                      <a:pt x="40" y="280"/>
                    </a:cubicBezTo>
                    <a:cubicBezTo>
                      <a:pt x="42" y="279"/>
                      <a:pt x="45" y="277"/>
                      <a:pt x="48" y="276"/>
                    </a:cubicBezTo>
                    <a:cubicBezTo>
                      <a:pt x="49" y="275"/>
                      <a:pt x="51" y="275"/>
                      <a:pt x="52" y="274"/>
                    </a:cubicBezTo>
                    <a:cubicBezTo>
                      <a:pt x="53" y="273"/>
                      <a:pt x="54" y="271"/>
                      <a:pt x="54" y="269"/>
                    </a:cubicBezTo>
                    <a:cubicBezTo>
                      <a:pt x="54" y="269"/>
                      <a:pt x="54" y="268"/>
                      <a:pt x="54" y="268"/>
                    </a:cubicBezTo>
                    <a:cubicBezTo>
                      <a:pt x="54" y="264"/>
                      <a:pt x="52" y="261"/>
                      <a:pt x="50" y="259"/>
                    </a:cubicBezTo>
                    <a:cubicBezTo>
                      <a:pt x="46" y="256"/>
                      <a:pt x="41" y="255"/>
                      <a:pt x="37" y="254"/>
                    </a:cubicBezTo>
                    <a:cubicBezTo>
                      <a:pt x="35" y="253"/>
                      <a:pt x="34" y="252"/>
                      <a:pt x="33" y="251"/>
                    </a:cubicBezTo>
                    <a:cubicBezTo>
                      <a:pt x="32" y="251"/>
                      <a:pt x="32" y="251"/>
                      <a:pt x="32" y="250"/>
                    </a:cubicBezTo>
                    <a:cubicBezTo>
                      <a:pt x="31" y="249"/>
                      <a:pt x="31" y="249"/>
                      <a:pt x="31" y="249"/>
                    </a:cubicBezTo>
                    <a:cubicBezTo>
                      <a:pt x="32" y="249"/>
                      <a:pt x="32" y="249"/>
                      <a:pt x="32" y="249"/>
                    </a:cubicBezTo>
                    <a:cubicBezTo>
                      <a:pt x="32" y="248"/>
                      <a:pt x="32" y="247"/>
                      <a:pt x="33" y="246"/>
                    </a:cubicBezTo>
                    <a:cubicBezTo>
                      <a:pt x="34" y="245"/>
                      <a:pt x="36" y="244"/>
                      <a:pt x="38" y="244"/>
                    </a:cubicBezTo>
                    <a:cubicBezTo>
                      <a:pt x="41" y="243"/>
                      <a:pt x="46" y="242"/>
                      <a:pt x="50" y="240"/>
                    </a:cubicBezTo>
                    <a:cubicBezTo>
                      <a:pt x="54" y="238"/>
                      <a:pt x="58" y="233"/>
                      <a:pt x="60" y="225"/>
                    </a:cubicBezTo>
                    <a:cubicBezTo>
                      <a:pt x="62" y="213"/>
                      <a:pt x="64" y="205"/>
                      <a:pt x="71" y="181"/>
                    </a:cubicBezTo>
                    <a:cubicBezTo>
                      <a:pt x="72" y="179"/>
                      <a:pt x="72" y="178"/>
                      <a:pt x="72" y="176"/>
                    </a:cubicBezTo>
                    <a:cubicBezTo>
                      <a:pt x="72" y="170"/>
                      <a:pt x="70" y="165"/>
                      <a:pt x="66" y="161"/>
                    </a:cubicBezTo>
                    <a:cubicBezTo>
                      <a:pt x="61" y="155"/>
                      <a:pt x="53" y="149"/>
                      <a:pt x="47" y="144"/>
                    </a:cubicBezTo>
                    <a:cubicBezTo>
                      <a:pt x="44" y="142"/>
                      <a:pt x="41" y="139"/>
                      <a:pt x="39" y="137"/>
                    </a:cubicBezTo>
                    <a:cubicBezTo>
                      <a:pt x="38" y="136"/>
                      <a:pt x="38" y="135"/>
                      <a:pt x="37" y="135"/>
                    </a:cubicBezTo>
                    <a:cubicBezTo>
                      <a:pt x="37" y="134"/>
                      <a:pt x="37" y="133"/>
                      <a:pt x="37" y="133"/>
                    </a:cubicBezTo>
                    <a:cubicBezTo>
                      <a:pt x="37" y="133"/>
                      <a:pt x="37" y="132"/>
                      <a:pt x="37" y="132"/>
                    </a:cubicBezTo>
                    <a:cubicBezTo>
                      <a:pt x="38" y="131"/>
                      <a:pt x="39" y="131"/>
                      <a:pt x="40" y="131"/>
                    </a:cubicBezTo>
                    <a:cubicBezTo>
                      <a:pt x="42" y="131"/>
                      <a:pt x="45" y="132"/>
                      <a:pt x="48" y="134"/>
                    </a:cubicBezTo>
                    <a:cubicBezTo>
                      <a:pt x="54" y="136"/>
                      <a:pt x="60" y="141"/>
                      <a:pt x="66" y="144"/>
                    </a:cubicBezTo>
                    <a:cubicBezTo>
                      <a:pt x="73" y="148"/>
                      <a:pt x="80" y="151"/>
                      <a:pt x="86" y="151"/>
                    </a:cubicBezTo>
                    <a:cubicBezTo>
                      <a:pt x="91" y="151"/>
                      <a:pt x="95" y="149"/>
                      <a:pt x="98" y="145"/>
                    </a:cubicBezTo>
                    <a:cubicBezTo>
                      <a:pt x="100" y="142"/>
                      <a:pt x="101" y="139"/>
                      <a:pt x="101" y="136"/>
                    </a:cubicBezTo>
                    <a:cubicBezTo>
                      <a:pt x="101" y="129"/>
                      <a:pt x="98" y="122"/>
                      <a:pt x="94" y="115"/>
                    </a:cubicBezTo>
                    <a:cubicBezTo>
                      <a:pt x="88" y="104"/>
                      <a:pt x="79" y="92"/>
                      <a:pt x="71" y="82"/>
                    </a:cubicBezTo>
                    <a:cubicBezTo>
                      <a:pt x="67" y="77"/>
                      <a:pt x="64" y="72"/>
                      <a:pt x="61" y="69"/>
                    </a:cubicBezTo>
                    <a:cubicBezTo>
                      <a:pt x="60" y="67"/>
                      <a:pt x="59" y="65"/>
                      <a:pt x="59" y="64"/>
                    </a:cubicBezTo>
                    <a:cubicBezTo>
                      <a:pt x="58" y="62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lnTo>
                      <a:pt x="56" y="5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Freeform 43"/>
              <p:cNvSpPr>
                <a:spLocks/>
              </p:cNvSpPr>
              <p:nvPr/>
            </p:nvSpPr>
            <p:spPr bwMode="auto">
              <a:xfrm>
                <a:off x="1270" y="2107"/>
                <a:ext cx="380" cy="439"/>
              </a:xfrm>
              <a:custGeom>
                <a:avLst/>
                <a:gdLst>
                  <a:gd name="T0" fmla="*/ 511 w 227"/>
                  <a:gd name="T1" fmla="*/ 67 h 262"/>
                  <a:gd name="T2" fmla="*/ 521 w 227"/>
                  <a:gd name="T3" fmla="*/ 481 h 262"/>
                  <a:gd name="T4" fmla="*/ 99 w 227"/>
                  <a:gd name="T5" fmla="*/ 669 h 262"/>
                  <a:gd name="T6" fmla="*/ 117 w 227"/>
                  <a:gd name="T7" fmla="*/ 203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6" y="171"/>
                    </a:cubicBezTo>
                    <a:cubicBezTo>
                      <a:pt x="146" y="230"/>
                      <a:pt x="70" y="262"/>
                      <a:pt x="35" y="238"/>
                    </a:cubicBezTo>
                    <a:cubicBezTo>
                      <a:pt x="0" y="214"/>
                      <a:pt x="2" y="131"/>
                      <a:pt x="42" y="72"/>
                    </a:cubicBezTo>
                    <a:cubicBezTo>
                      <a:pt x="83" y="13"/>
                      <a:pt x="146" y="0"/>
                      <a:pt x="182" y="24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Freeform 44"/>
              <p:cNvSpPr>
                <a:spLocks/>
              </p:cNvSpPr>
              <p:nvPr/>
            </p:nvSpPr>
            <p:spPr bwMode="auto">
              <a:xfrm>
                <a:off x="1171" y="2047"/>
                <a:ext cx="380" cy="438"/>
              </a:xfrm>
              <a:custGeom>
                <a:avLst/>
                <a:gdLst>
                  <a:gd name="T0" fmla="*/ 511 w 227"/>
                  <a:gd name="T1" fmla="*/ 67 h 262"/>
                  <a:gd name="T2" fmla="*/ 524 w 227"/>
                  <a:gd name="T3" fmla="*/ 478 h 262"/>
                  <a:gd name="T4" fmla="*/ 99 w 227"/>
                  <a:gd name="T5" fmla="*/ 665 h 262"/>
                  <a:gd name="T6" fmla="*/ 121 w 227"/>
                  <a:gd name="T7" fmla="*/ 201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7" y="171"/>
                    </a:cubicBezTo>
                    <a:cubicBezTo>
                      <a:pt x="146" y="230"/>
                      <a:pt x="71" y="262"/>
                      <a:pt x="35" y="238"/>
                    </a:cubicBezTo>
                    <a:cubicBezTo>
                      <a:pt x="0" y="214"/>
                      <a:pt x="2" y="131"/>
                      <a:pt x="43" y="72"/>
                    </a:cubicBezTo>
                    <a:cubicBezTo>
                      <a:pt x="83" y="13"/>
                      <a:pt x="147" y="0"/>
                      <a:pt x="182" y="24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45"/>
              <p:cNvSpPr>
                <a:spLocks/>
              </p:cNvSpPr>
              <p:nvPr/>
            </p:nvSpPr>
            <p:spPr bwMode="auto">
              <a:xfrm>
                <a:off x="1174" y="2204"/>
                <a:ext cx="353" cy="281"/>
              </a:xfrm>
              <a:custGeom>
                <a:avLst/>
                <a:gdLst>
                  <a:gd name="T0" fmla="*/ 565 w 211"/>
                  <a:gd name="T1" fmla="*/ 50 h 168"/>
                  <a:gd name="T2" fmla="*/ 142 w 211"/>
                  <a:gd name="T3" fmla="*/ 236 h 168"/>
                  <a:gd name="T4" fmla="*/ 79 w 211"/>
                  <a:gd name="T5" fmla="*/ 0 h 168"/>
                  <a:gd name="T6" fmla="*/ 92 w 211"/>
                  <a:gd name="T7" fmla="*/ 403 h 168"/>
                  <a:gd name="T8" fmla="*/ 519 w 211"/>
                  <a:gd name="T9" fmla="*/ 216 h 168"/>
                  <a:gd name="T10" fmla="*/ 591 w 211"/>
                  <a:gd name="T11" fmla="*/ 12 h 168"/>
                  <a:gd name="T12" fmla="*/ 565 w 211"/>
                  <a:gd name="T13" fmla="*/ 5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168">
                    <a:moveTo>
                      <a:pt x="202" y="18"/>
                    </a:moveTo>
                    <a:cubicBezTo>
                      <a:pt x="162" y="77"/>
                      <a:pt x="87" y="109"/>
                      <a:pt x="51" y="84"/>
                    </a:cubicBezTo>
                    <a:cubicBezTo>
                      <a:pt x="31" y="70"/>
                      <a:pt x="23" y="37"/>
                      <a:pt x="28" y="0"/>
                    </a:cubicBezTo>
                    <a:cubicBezTo>
                      <a:pt x="0" y="56"/>
                      <a:pt x="2" y="123"/>
                      <a:pt x="33" y="144"/>
                    </a:cubicBezTo>
                    <a:cubicBezTo>
                      <a:pt x="69" y="168"/>
                      <a:pt x="144" y="136"/>
                      <a:pt x="185" y="77"/>
                    </a:cubicBezTo>
                    <a:cubicBezTo>
                      <a:pt x="202" y="53"/>
                      <a:pt x="210" y="27"/>
                      <a:pt x="211" y="4"/>
                    </a:cubicBezTo>
                    <a:cubicBezTo>
                      <a:pt x="208" y="9"/>
                      <a:pt x="206" y="13"/>
                      <a:pt x="202" y="18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Freeform 46"/>
              <p:cNvSpPr>
                <a:spLocks/>
              </p:cNvSpPr>
              <p:nvPr/>
            </p:nvSpPr>
            <p:spPr bwMode="auto">
              <a:xfrm>
                <a:off x="1184" y="2065"/>
                <a:ext cx="347" cy="397"/>
              </a:xfrm>
              <a:custGeom>
                <a:avLst/>
                <a:gdLst>
                  <a:gd name="T0" fmla="*/ 489 w 207"/>
                  <a:gd name="T1" fmla="*/ 37 h 237"/>
                  <a:gd name="T2" fmla="*/ 486 w 207"/>
                  <a:gd name="T3" fmla="*/ 42 h 237"/>
                  <a:gd name="T4" fmla="*/ 570 w 207"/>
                  <a:gd name="T5" fmla="*/ 228 h 237"/>
                  <a:gd name="T6" fmla="*/ 498 w 207"/>
                  <a:gd name="T7" fmla="*/ 446 h 237"/>
                  <a:gd name="T8" fmla="*/ 334 w 207"/>
                  <a:gd name="T9" fmla="*/ 598 h 237"/>
                  <a:gd name="T10" fmla="*/ 161 w 207"/>
                  <a:gd name="T11" fmla="*/ 653 h 237"/>
                  <a:gd name="T12" fmla="*/ 82 w 207"/>
                  <a:gd name="T13" fmla="*/ 632 h 237"/>
                  <a:gd name="T14" fmla="*/ 30 w 207"/>
                  <a:gd name="T15" fmla="*/ 565 h 237"/>
                  <a:gd name="T16" fmla="*/ 12 w 207"/>
                  <a:gd name="T17" fmla="*/ 457 h 237"/>
                  <a:gd name="T18" fmla="*/ 101 w 207"/>
                  <a:gd name="T19" fmla="*/ 174 h 237"/>
                  <a:gd name="T20" fmla="*/ 377 w 207"/>
                  <a:gd name="T21" fmla="*/ 12 h 237"/>
                  <a:gd name="T22" fmla="*/ 486 w 207"/>
                  <a:gd name="T23" fmla="*/ 42 h 237"/>
                  <a:gd name="T24" fmla="*/ 489 w 207"/>
                  <a:gd name="T25" fmla="*/ 37 h 237"/>
                  <a:gd name="T26" fmla="*/ 491 w 207"/>
                  <a:gd name="T27" fmla="*/ 34 h 237"/>
                  <a:gd name="T28" fmla="*/ 377 w 207"/>
                  <a:gd name="T29" fmla="*/ 0 h 237"/>
                  <a:gd name="T30" fmla="*/ 92 w 207"/>
                  <a:gd name="T31" fmla="*/ 169 h 237"/>
                  <a:gd name="T32" fmla="*/ 0 w 207"/>
                  <a:gd name="T33" fmla="*/ 457 h 237"/>
                  <a:gd name="T34" fmla="*/ 20 w 207"/>
                  <a:gd name="T35" fmla="*/ 566 h 237"/>
                  <a:gd name="T36" fmla="*/ 74 w 207"/>
                  <a:gd name="T37" fmla="*/ 643 h 237"/>
                  <a:gd name="T38" fmla="*/ 161 w 207"/>
                  <a:gd name="T39" fmla="*/ 665 h 237"/>
                  <a:gd name="T40" fmla="*/ 344 w 207"/>
                  <a:gd name="T41" fmla="*/ 606 h 237"/>
                  <a:gd name="T42" fmla="*/ 506 w 207"/>
                  <a:gd name="T43" fmla="*/ 452 h 237"/>
                  <a:gd name="T44" fmla="*/ 582 w 207"/>
                  <a:gd name="T45" fmla="*/ 228 h 237"/>
                  <a:gd name="T46" fmla="*/ 491 w 207"/>
                  <a:gd name="T47" fmla="*/ 34 h 237"/>
                  <a:gd name="T48" fmla="*/ 489 w 207"/>
                  <a:gd name="T49" fmla="*/ 37 h 2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7" h="237">
                    <a:moveTo>
                      <a:pt x="174" y="13"/>
                    </a:moveTo>
                    <a:cubicBezTo>
                      <a:pt x="173" y="15"/>
                      <a:pt x="173" y="15"/>
                      <a:pt x="173" y="15"/>
                    </a:cubicBezTo>
                    <a:cubicBezTo>
                      <a:pt x="192" y="28"/>
                      <a:pt x="203" y="52"/>
                      <a:pt x="203" y="81"/>
                    </a:cubicBezTo>
                    <a:cubicBezTo>
                      <a:pt x="203" y="105"/>
                      <a:pt x="195" y="133"/>
                      <a:pt x="177" y="159"/>
                    </a:cubicBezTo>
                    <a:cubicBezTo>
                      <a:pt x="162" y="181"/>
                      <a:pt x="141" y="200"/>
                      <a:pt x="119" y="213"/>
                    </a:cubicBezTo>
                    <a:cubicBezTo>
                      <a:pt x="98" y="226"/>
                      <a:pt x="76" y="233"/>
                      <a:pt x="57" y="233"/>
                    </a:cubicBezTo>
                    <a:cubicBezTo>
                      <a:pt x="46" y="233"/>
                      <a:pt x="36" y="231"/>
                      <a:pt x="29" y="225"/>
                    </a:cubicBezTo>
                    <a:cubicBezTo>
                      <a:pt x="21" y="220"/>
                      <a:pt x="15" y="211"/>
                      <a:pt x="11" y="201"/>
                    </a:cubicBezTo>
                    <a:cubicBezTo>
                      <a:pt x="7" y="190"/>
                      <a:pt x="4" y="177"/>
                      <a:pt x="4" y="163"/>
                    </a:cubicBezTo>
                    <a:cubicBezTo>
                      <a:pt x="4" y="131"/>
                      <a:pt x="15" y="93"/>
                      <a:pt x="36" y="62"/>
                    </a:cubicBezTo>
                    <a:cubicBezTo>
                      <a:pt x="64" y="22"/>
                      <a:pt x="102" y="4"/>
                      <a:pt x="134" y="4"/>
                    </a:cubicBezTo>
                    <a:cubicBezTo>
                      <a:pt x="149" y="4"/>
                      <a:pt x="162" y="8"/>
                      <a:pt x="173" y="15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5" y="12"/>
                      <a:pt x="175" y="12"/>
                      <a:pt x="175" y="12"/>
                    </a:cubicBezTo>
                    <a:cubicBezTo>
                      <a:pt x="164" y="4"/>
                      <a:pt x="149" y="0"/>
                      <a:pt x="134" y="0"/>
                    </a:cubicBezTo>
                    <a:cubicBezTo>
                      <a:pt x="100" y="0"/>
                      <a:pt x="61" y="19"/>
                      <a:pt x="33" y="60"/>
                    </a:cubicBezTo>
                    <a:cubicBezTo>
                      <a:pt x="11" y="92"/>
                      <a:pt x="0" y="130"/>
                      <a:pt x="0" y="163"/>
                    </a:cubicBezTo>
                    <a:cubicBezTo>
                      <a:pt x="0" y="177"/>
                      <a:pt x="3" y="191"/>
                      <a:pt x="7" y="202"/>
                    </a:cubicBezTo>
                    <a:cubicBezTo>
                      <a:pt x="11" y="213"/>
                      <a:pt x="18" y="223"/>
                      <a:pt x="26" y="229"/>
                    </a:cubicBezTo>
                    <a:cubicBezTo>
                      <a:pt x="35" y="234"/>
                      <a:pt x="45" y="237"/>
                      <a:pt x="57" y="237"/>
                    </a:cubicBezTo>
                    <a:cubicBezTo>
                      <a:pt x="77" y="237"/>
                      <a:pt x="100" y="230"/>
                      <a:pt x="122" y="216"/>
                    </a:cubicBezTo>
                    <a:cubicBezTo>
                      <a:pt x="143" y="203"/>
                      <a:pt x="164" y="184"/>
                      <a:pt x="180" y="161"/>
                    </a:cubicBezTo>
                    <a:cubicBezTo>
                      <a:pt x="199" y="134"/>
                      <a:pt x="207" y="106"/>
                      <a:pt x="207" y="81"/>
                    </a:cubicBezTo>
                    <a:cubicBezTo>
                      <a:pt x="207" y="51"/>
                      <a:pt x="195" y="26"/>
                      <a:pt x="175" y="12"/>
                    </a:cubicBezTo>
                    <a:cubicBezTo>
                      <a:pt x="174" y="13"/>
                      <a:pt x="174" y="13"/>
                      <a:pt x="174" y="1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Freeform 47"/>
              <p:cNvSpPr>
                <a:spLocks/>
              </p:cNvSpPr>
              <p:nvPr/>
            </p:nvSpPr>
            <p:spPr bwMode="auto">
              <a:xfrm>
                <a:off x="1358" y="2105"/>
                <a:ext cx="107" cy="86"/>
              </a:xfrm>
              <a:custGeom>
                <a:avLst/>
                <a:gdLst>
                  <a:gd name="T0" fmla="*/ 75 w 64"/>
                  <a:gd name="T1" fmla="*/ 3 h 51"/>
                  <a:gd name="T2" fmla="*/ 79 w 64"/>
                  <a:gd name="T3" fmla="*/ 145 h 51"/>
                  <a:gd name="T4" fmla="*/ 59 w 64"/>
                  <a:gd name="T5" fmla="*/ 13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1">
                    <a:moveTo>
                      <a:pt x="27" y="1"/>
                    </a:moveTo>
                    <a:cubicBezTo>
                      <a:pt x="60" y="0"/>
                      <a:pt x="64" y="51"/>
                      <a:pt x="28" y="51"/>
                    </a:cubicBezTo>
                    <a:cubicBezTo>
                      <a:pt x="0" y="51"/>
                      <a:pt x="1" y="2"/>
                      <a:pt x="21" y="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Freeform 49"/>
              <p:cNvSpPr>
                <a:spLocks/>
              </p:cNvSpPr>
              <p:nvPr/>
            </p:nvSpPr>
            <p:spPr bwMode="auto">
              <a:xfrm>
                <a:off x="1417" y="1981"/>
                <a:ext cx="442" cy="712"/>
              </a:xfrm>
              <a:custGeom>
                <a:avLst/>
                <a:gdLst>
                  <a:gd name="T0" fmla="*/ 357 w 264"/>
                  <a:gd name="T1" fmla="*/ 5 h 425"/>
                  <a:gd name="T2" fmla="*/ 424 w 264"/>
                  <a:gd name="T3" fmla="*/ 57 h 425"/>
                  <a:gd name="T4" fmla="*/ 516 w 264"/>
                  <a:gd name="T5" fmla="*/ 126 h 425"/>
                  <a:gd name="T6" fmla="*/ 598 w 264"/>
                  <a:gd name="T7" fmla="*/ 163 h 425"/>
                  <a:gd name="T8" fmla="*/ 675 w 264"/>
                  <a:gd name="T9" fmla="*/ 149 h 425"/>
                  <a:gd name="T10" fmla="*/ 640 w 264"/>
                  <a:gd name="T11" fmla="*/ 233 h 425"/>
                  <a:gd name="T12" fmla="*/ 650 w 264"/>
                  <a:gd name="T13" fmla="*/ 308 h 425"/>
                  <a:gd name="T14" fmla="*/ 656 w 264"/>
                  <a:gd name="T15" fmla="*/ 357 h 425"/>
                  <a:gd name="T16" fmla="*/ 686 w 264"/>
                  <a:gd name="T17" fmla="*/ 367 h 425"/>
                  <a:gd name="T18" fmla="*/ 678 w 264"/>
                  <a:gd name="T19" fmla="*/ 437 h 425"/>
                  <a:gd name="T20" fmla="*/ 695 w 264"/>
                  <a:gd name="T21" fmla="*/ 491 h 425"/>
                  <a:gd name="T22" fmla="*/ 703 w 264"/>
                  <a:gd name="T23" fmla="*/ 539 h 425"/>
                  <a:gd name="T24" fmla="*/ 720 w 264"/>
                  <a:gd name="T25" fmla="*/ 637 h 425"/>
                  <a:gd name="T26" fmla="*/ 695 w 264"/>
                  <a:gd name="T27" fmla="*/ 685 h 425"/>
                  <a:gd name="T28" fmla="*/ 681 w 264"/>
                  <a:gd name="T29" fmla="*/ 739 h 425"/>
                  <a:gd name="T30" fmla="*/ 645 w 264"/>
                  <a:gd name="T31" fmla="*/ 811 h 425"/>
                  <a:gd name="T32" fmla="*/ 619 w 264"/>
                  <a:gd name="T33" fmla="*/ 980 h 425"/>
                  <a:gd name="T34" fmla="*/ 603 w 264"/>
                  <a:gd name="T35" fmla="*/ 1047 h 425"/>
                  <a:gd name="T36" fmla="*/ 527 w 264"/>
                  <a:gd name="T37" fmla="*/ 1027 h 425"/>
                  <a:gd name="T38" fmla="*/ 479 w 264"/>
                  <a:gd name="T39" fmla="*/ 1069 h 425"/>
                  <a:gd name="T40" fmla="*/ 435 w 264"/>
                  <a:gd name="T41" fmla="*/ 1106 h 425"/>
                  <a:gd name="T42" fmla="*/ 400 w 264"/>
                  <a:gd name="T43" fmla="*/ 1131 h 425"/>
                  <a:gd name="T44" fmla="*/ 291 w 264"/>
                  <a:gd name="T45" fmla="*/ 1193 h 425"/>
                  <a:gd name="T46" fmla="*/ 166 w 264"/>
                  <a:gd name="T47" fmla="*/ 1163 h 425"/>
                  <a:gd name="T48" fmla="*/ 0 w 264"/>
                  <a:gd name="T49" fmla="*/ 1143 h 425"/>
                  <a:gd name="T50" fmla="*/ 116 w 264"/>
                  <a:gd name="T51" fmla="*/ 1092 h 425"/>
                  <a:gd name="T52" fmla="*/ 253 w 264"/>
                  <a:gd name="T53" fmla="*/ 1039 h 425"/>
                  <a:gd name="T54" fmla="*/ 340 w 264"/>
                  <a:gd name="T55" fmla="*/ 948 h 425"/>
                  <a:gd name="T56" fmla="*/ 437 w 264"/>
                  <a:gd name="T57" fmla="*/ 814 h 425"/>
                  <a:gd name="T58" fmla="*/ 544 w 264"/>
                  <a:gd name="T59" fmla="*/ 558 h 425"/>
                  <a:gd name="T60" fmla="*/ 536 w 264"/>
                  <a:gd name="T61" fmla="*/ 427 h 425"/>
                  <a:gd name="T62" fmla="*/ 536 w 264"/>
                  <a:gd name="T63" fmla="*/ 295 h 425"/>
                  <a:gd name="T64" fmla="*/ 487 w 264"/>
                  <a:gd name="T65" fmla="*/ 230 h 425"/>
                  <a:gd name="T66" fmla="*/ 435 w 264"/>
                  <a:gd name="T67" fmla="*/ 157 h 425"/>
                  <a:gd name="T68" fmla="*/ 395 w 264"/>
                  <a:gd name="T69" fmla="*/ 92 h 425"/>
                  <a:gd name="T70" fmla="*/ 370 w 264"/>
                  <a:gd name="T71" fmla="*/ 54 h 425"/>
                  <a:gd name="T72" fmla="*/ 350 w 264"/>
                  <a:gd name="T73" fmla="*/ 0 h 4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4" h="425">
                    <a:moveTo>
                      <a:pt x="127" y="2"/>
                    </a:moveTo>
                    <a:cubicBezTo>
                      <a:pt x="137" y="0"/>
                      <a:pt x="145" y="13"/>
                      <a:pt x="151" y="20"/>
                    </a:cubicBezTo>
                    <a:cubicBezTo>
                      <a:pt x="159" y="31"/>
                      <a:pt x="170" y="40"/>
                      <a:pt x="184" y="45"/>
                    </a:cubicBezTo>
                    <a:cubicBezTo>
                      <a:pt x="195" y="49"/>
                      <a:pt x="203" y="53"/>
                      <a:pt x="213" y="58"/>
                    </a:cubicBezTo>
                    <a:cubicBezTo>
                      <a:pt x="226" y="64"/>
                      <a:pt x="230" y="59"/>
                      <a:pt x="241" y="53"/>
                    </a:cubicBezTo>
                    <a:cubicBezTo>
                      <a:pt x="243" y="65"/>
                      <a:pt x="230" y="73"/>
                      <a:pt x="228" y="83"/>
                    </a:cubicBezTo>
                    <a:cubicBezTo>
                      <a:pt x="226" y="93"/>
                      <a:pt x="231" y="101"/>
                      <a:pt x="232" y="110"/>
                    </a:cubicBezTo>
                    <a:cubicBezTo>
                      <a:pt x="232" y="116"/>
                      <a:pt x="230" y="122"/>
                      <a:pt x="234" y="127"/>
                    </a:cubicBezTo>
                    <a:cubicBezTo>
                      <a:pt x="238" y="132"/>
                      <a:pt x="242" y="128"/>
                      <a:pt x="245" y="131"/>
                    </a:cubicBezTo>
                    <a:cubicBezTo>
                      <a:pt x="253" y="138"/>
                      <a:pt x="242" y="147"/>
                      <a:pt x="242" y="156"/>
                    </a:cubicBezTo>
                    <a:cubicBezTo>
                      <a:pt x="242" y="164"/>
                      <a:pt x="246" y="168"/>
                      <a:pt x="248" y="175"/>
                    </a:cubicBezTo>
                    <a:cubicBezTo>
                      <a:pt x="250" y="180"/>
                      <a:pt x="249" y="186"/>
                      <a:pt x="251" y="192"/>
                    </a:cubicBezTo>
                    <a:cubicBezTo>
                      <a:pt x="257" y="205"/>
                      <a:pt x="264" y="210"/>
                      <a:pt x="257" y="227"/>
                    </a:cubicBezTo>
                    <a:cubicBezTo>
                      <a:pt x="255" y="233"/>
                      <a:pt x="250" y="238"/>
                      <a:pt x="248" y="244"/>
                    </a:cubicBezTo>
                    <a:cubicBezTo>
                      <a:pt x="245" y="250"/>
                      <a:pt x="245" y="257"/>
                      <a:pt x="243" y="263"/>
                    </a:cubicBezTo>
                    <a:cubicBezTo>
                      <a:pt x="239" y="272"/>
                      <a:pt x="234" y="280"/>
                      <a:pt x="230" y="289"/>
                    </a:cubicBezTo>
                    <a:cubicBezTo>
                      <a:pt x="224" y="307"/>
                      <a:pt x="219" y="330"/>
                      <a:pt x="221" y="349"/>
                    </a:cubicBezTo>
                    <a:cubicBezTo>
                      <a:pt x="221" y="362"/>
                      <a:pt x="237" y="384"/>
                      <a:pt x="215" y="373"/>
                    </a:cubicBezTo>
                    <a:cubicBezTo>
                      <a:pt x="207" y="369"/>
                      <a:pt x="197" y="362"/>
                      <a:pt x="188" y="366"/>
                    </a:cubicBezTo>
                    <a:cubicBezTo>
                      <a:pt x="183" y="368"/>
                      <a:pt x="177" y="378"/>
                      <a:pt x="171" y="381"/>
                    </a:cubicBezTo>
                    <a:cubicBezTo>
                      <a:pt x="162" y="386"/>
                      <a:pt x="159" y="386"/>
                      <a:pt x="155" y="394"/>
                    </a:cubicBezTo>
                    <a:cubicBezTo>
                      <a:pt x="150" y="402"/>
                      <a:pt x="151" y="402"/>
                      <a:pt x="143" y="403"/>
                    </a:cubicBezTo>
                    <a:cubicBezTo>
                      <a:pt x="123" y="404"/>
                      <a:pt x="116" y="407"/>
                      <a:pt x="104" y="425"/>
                    </a:cubicBezTo>
                    <a:cubicBezTo>
                      <a:pt x="93" y="412"/>
                      <a:pt x="75" y="410"/>
                      <a:pt x="59" y="414"/>
                    </a:cubicBezTo>
                    <a:cubicBezTo>
                      <a:pt x="51" y="416"/>
                      <a:pt x="1" y="421"/>
                      <a:pt x="0" y="407"/>
                    </a:cubicBezTo>
                    <a:cubicBezTo>
                      <a:pt x="0" y="397"/>
                      <a:pt x="34" y="392"/>
                      <a:pt x="41" y="389"/>
                    </a:cubicBezTo>
                    <a:cubicBezTo>
                      <a:pt x="58" y="384"/>
                      <a:pt x="73" y="377"/>
                      <a:pt x="90" y="370"/>
                    </a:cubicBezTo>
                    <a:cubicBezTo>
                      <a:pt x="109" y="363"/>
                      <a:pt x="114" y="358"/>
                      <a:pt x="121" y="338"/>
                    </a:cubicBezTo>
                    <a:cubicBezTo>
                      <a:pt x="128" y="320"/>
                      <a:pt x="144" y="305"/>
                      <a:pt x="156" y="290"/>
                    </a:cubicBezTo>
                    <a:cubicBezTo>
                      <a:pt x="176" y="265"/>
                      <a:pt x="190" y="231"/>
                      <a:pt x="194" y="199"/>
                    </a:cubicBezTo>
                    <a:cubicBezTo>
                      <a:pt x="197" y="181"/>
                      <a:pt x="194" y="169"/>
                      <a:pt x="191" y="152"/>
                    </a:cubicBezTo>
                    <a:cubicBezTo>
                      <a:pt x="189" y="137"/>
                      <a:pt x="194" y="120"/>
                      <a:pt x="191" y="105"/>
                    </a:cubicBezTo>
                    <a:cubicBezTo>
                      <a:pt x="189" y="93"/>
                      <a:pt x="181" y="91"/>
                      <a:pt x="174" y="82"/>
                    </a:cubicBezTo>
                    <a:cubicBezTo>
                      <a:pt x="167" y="74"/>
                      <a:pt x="161" y="65"/>
                      <a:pt x="155" y="56"/>
                    </a:cubicBezTo>
                    <a:cubicBezTo>
                      <a:pt x="150" y="49"/>
                      <a:pt x="146" y="40"/>
                      <a:pt x="141" y="33"/>
                    </a:cubicBezTo>
                    <a:cubicBezTo>
                      <a:pt x="138" y="28"/>
                      <a:pt x="134" y="24"/>
                      <a:pt x="132" y="19"/>
                    </a:cubicBezTo>
                    <a:cubicBezTo>
                      <a:pt x="128" y="13"/>
                      <a:pt x="126" y="7"/>
                      <a:pt x="125" y="0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Freeform 50"/>
              <p:cNvSpPr>
                <a:spLocks/>
              </p:cNvSpPr>
              <p:nvPr/>
            </p:nvSpPr>
            <p:spPr bwMode="auto">
              <a:xfrm>
                <a:off x="1082" y="2032"/>
                <a:ext cx="71" cy="83"/>
              </a:xfrm>
              <a:custGeom>
                <a:avLst/>
                <a:gdLst>
                  <a:gd name="T0" fmla="*/ 83 w 42"/>
                  <a:gd name="T1" fmla="*/ 0 h 50"/>
                  <a:gd name="T2" fmla="*/ 0 w 42"/>
                  <a:gd name="T3" fmla="*/ 75 h 50"/>
                  <a:gd name="T4" fmla="*/ 83 w 42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0">
                    <a:moveTo>
                      <a:pt x="29" y="0"/>
                    </a:moveTo>
                    <a:cubicBezTo>
                      <a:pt x="29" y="0"/>
                      <a:pt x="39" y="42"/>
                      <a:pt x="0" y="27"/>
                    </a:cubicBezTo>
                    <a:cubicBezTo>
                      <a:pt x="0" y="27"/>
                      <a:pt x="42" y="50"/>
                      <a:pt x="2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Freeform 51"/>
              <p:cNvSpPr>
                <a:spLocks/>
              </p:cNvSpPr>
              <p:nvPr/>
            </p:nvSpPr>
            <p:spPr bwMode="auto">
              <a:xfrm>
                <a:off x="1040" y="2249"/>
                <a:ext cx="39" cy="44"/>
              </a:xfrm>
              <a:custGeom>
                <a:avLst/>
                <a:gdLst>
                  <a:gd name="T0" fmla="*/ 12 w 23"/>
                  <a:gd name="T1" fmla="*/ 0 h 26"/>
                  <a:gd name="T2" fmla="*/ 0 w 23"/>
                  <a:gd name="T3" fmla="*/ 74 h 26"/>
                  <a:gd name="T4" fmla="*/ 12 w 2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6">
                    <a:moveTo>
                      <a:pt x="4" y="0"/>
                    </a:moveTo>
                    <a:cubicBezTo>
                      <a:pt x="4" y="0"/>
                      <a:pt x="18" y="20"/>
                      <a:pt x="0" y="26"/>
                    </a:cubicBezTo>
                    <a:cubicBezTo>
                      <a:pt x="0" y="26"/>
                      <a:pt x="23" y="24"/>
                      <a:pt x="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52"/>
              <p:cNvSpPr>
                <a:spLocks/>
              </p:cNvSpPr>
              <p:nvPr/>
            </p:nvSpPr>
            <p:spPr bwMode="auto">
              <a:xfrm>
                <a:off x="930" y="2427"/>
                <a:ext cx="84" cy="60"/>
              </a:xfrm>
              <a:custGeom>
                <a:avLst/>
                <a:gdLst>
                  <a:gd name="T0" fmla="*/ 124 w 50"/>
                  <a:gd name="T1" fmla="*/ 0 h 36"/>
                  <a:gd name="T2" fmla="*/ 141 w 50"/>
                  <a:gd name="T3" fmla="*/ 33 h 36"/>
                  <a:gd name="T4" fmla="*/ 124 w 5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44" y="0"/>
                    </a:moveTo>
                    <a:cubicBezTo>
                      <a:pt x="44" y="0"/>
                      <a:pt x="0" y="36"/>
                      <a:pt x="50" y="12"/>
                    </a:cubicBezTo>
                    <a:cubicBezTo>
                      <a:pt x="50" y="12"/>
                      <a:pt x="12" y="30"/>
                      <a:pt x="4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Freeform 53"/>
              <p:cNvSpPr>
                <a:spLocks/>
              </p:cNvSpPr>
              <p:nvPr/>
            </p:nvSpPr>
            <p:spPr bwMode="auto">
              <a:xfrm>
                <a:off x="1146" y="2646"/>
                <a:ext cx="30" cy="67"/>
              </a:xfrm>
              <a:custGeom>
                <a:avLst/>
                <a:gdLst>
                  <a:gd name="T0" fmla="*/ 38 w 18"/>
                  <a:gd name="T1" fmla="*/ 0 h 40"/>
                  <a:gd name="T2" fmla="*/ 50 w 18"/>
                  <a:gd name="T3" fmla="*/ 47 h 40"/>
                  <a:gd name="T4" fmla="*/ 38 w 18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14" y="0"/>
                      <a:pt x="0" y="40"/>
                      <a:pt x="18" y="17"/>
                    </a:cubicBezTo>
                    <a:cubicBezTo>
                      <a:pt x="18" y="17"/>
                      <a:pt x="5" y="30"/>
                      <a:pt x="1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Freeform 54"/>
              <p:cNvSpPr>
                <a:spLocks/>
              </p:cNvSpPr>
              <p:nvPr/>
            </p:nvSpPr>
            <p:spPr bwMode="auto">
              <a:xfrm>
                <a:off x="1258" y="2663"/>
                <a:ext cx="109" cy="28"/>
              </a:xfrm>
              <a:custGeom>
                <a:avLst/>
                <a:gdLst>
                  <a:gd name="T0" fmla="*/ 0 w 65"/>
                  <a:gd name="T1" fmla="*/ 0 h 17"/>
                  <a:gd name="T2" fmla="*/ 183 w 65"/>
                  <a:gd name="T3" fmla="*/ 41 h 17"/>
                  <a:gd name="T4" fmla="*/ 0 w 6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17">
                    <a:moveTo>
                      <a:pt x="0" y="0"/>
                    </a:moveTo>
                    <a:cubicBezTo>
                      <a:pt x="0" y="0"/>
                      <a:pt x="33" y="17"/>
                      <a:pt x="65" y="15"/>
                    </a:cubicBezTo>
                    <a:cubicBezTo>
                      <a:pt x="65" y="15"/>
                      <a:pt x="19" y="8"/>
                      <a:pt x="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Freeform 55"/>
              <p:cNvSpPr>
                <a:spLocks/>
              </p:cNvSpPr>
              <p:nvPr/>
            </p:nvSpPr>
            <p:spPr bwMode="auto">
              <a:xfrm>
                <a:off x="1785" y="2596"/>
                <a:ext cx="74" cy="68"/>
              </a:xfrm>
              <a:custGeom>
                <a:avLst/>
                <a:gdLst>
                  <a:gd name="T0" fmla="*/ 0 w 44"/>
                  <a:gd name="T1" fmla="*/ 36 h 41"/>
                  <a:gd name="T2" fmla="*/ 49 w 44"/>
                  <a:gd name="T3" fmla="*/ 0 h 41"/>
                  <a:gd name="T4" fmla="*/ 0 w 44"/>
                  <a:gd name="T5" fmla="*/ 3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1">
                    <a:moveTo>
                      <a:pt x="0" y="13"/>
                    </a:moveTo>
                    <a:cubicBezTo>
                      <a:pt x="0" y="13"/>
                      <a:pt x="44" y="41"/>
                      <a:pt x="17" y="0"/>
                    </a:cubicBezTo>
                    <a:cubicBezTo>
                      <a:pt x="17" y="0"/>
                      <a:pt x="34" y="32"/>
                      <a:pt x="0" y="13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Freeform 56"/>
              <p:cNvSpPr>
                <a:spLocks/>
              </p:cNvSpPr>
              <p:nvPr/>
            </p:nvSpPr>
            <p:spPr bwMode="auto">
              <a:xfrm>
                <a:off x="1797" y="2002"/>
                <a:ext cx="99" cy="68"/>
              </a:xfrm>
              <a:custGeom>
                <a:avLst/>
                <a:gdLst>
                  <a:gd name="T0" fmla="*/ 0 w 59"/>
                  <a:gd name="T1" fmla="*/ 101 h 41"/>
                  <a:gd name="T2" fmla="*/ 67 w 59"/>
                  <a:gd name="T3" fmla="*/ 113 h 41"/>
                  <a:gd name="T4" fmla="*/ 0 w 59"/>
                  <a:gd name="T5" fmla="*/ 10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41">
                    <a:moveTo>
                      <a:pt x="0" y="37"/>
                    </a:moveTo>
                    <a:cubicBezTo>
                      <a:pt x="0" y="37"/>
                      <a:pt x="59" y="0"/>
                      <a:pt x="24" y="41"/>
                    </a:cubicBezTo>
                    <a:cubicBezTo>
                      <a:pt x="24" y="41"/>
                      <a:pt x="47" y="12"/>
                      <a:pt x="0" y="3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Freeform 57"/>
              <p:cNvSpPr>
                <a:spLocks/>
              </p:cNvSpPr>
              <p:nvPr/>
            </p:nvSpPr>
            <p:spPr bwMode="auto">
              <a:xfrm>
                <a:off x="1460" y="1787"/>
                <a:ext cx="36" cy="111"/>
              </a:xfrm>
              <a:custGeom>
                <a:avLst/>
                <a:gdLst>
                  <a:gd name="T0" fmla="*/ 0 w 21"/>
                  <a:gd name="T1" fmla="*/ 187 h 66"/>
                  <a:gd name="T2" fmla="*/ 62 w 21"/>
                  <a:gd name="T3" fmla="*/ 182 h 66"/>
                  <a:gd name="T4" fmla="*/ 0 w 21"/>
                  <a:gd name="T5" fmla="*/ 187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6">
                    <a:moveTo>
                      <a:pt x="0" y="66"/>
                    </a:moveTo>
                    <a:cubicBezTo>
                      <a:pt x="0" y="66"/>
                      <a:pt x="10" y="0"/>
                      <a:pt x="21" y="64"/>
                    </a:cubicBezTo>
                    <a:cubicBezTo>
                      <a:pt x="21" y="64"/>
                      <a:pt x="9" y="18"/>
                      <a:pt x="0" y="66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Freeform 58"/>
              <p:cNvSpPr>
                <a:spLocks/>
              </p:cNvSpPr>
              <p:nvPr/>
            </p:nvSpPr>
            <p:spPr bwMode="auto">
              <a:xfrm>
                <a:off x="1278" y="1943"/>
                <a:ext cx="107" cy="18"/>
              </a:xfrm>
              <a:custGeom>
                <a:avLst/>
                <a:gdLst>
                  <a:gd name="T0" fmla="*/ 0 w 64"/>
                  <a:gd name="T1" fmla="*/ 0 h 11"/>
                  <a:gd name="T2" fmla="*/ 70 w 64"/>
                  <a:gd name="T3" fmla="*/ 21 h 11"/>
                  <a:gd name="T4" fmla="*/ 179 w 64"/>
                  <a:gd name="T5" fmla="*/ 8 h 11"/>
                  <a:gd name="T6" fmla="*/ 70 w 64"/>
                  <a:gd name="T7" fmla="*/ 26 h 11"/>
                  <a:gd name="T8" fmla="*/ 0 w 6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1">
                    <a:moveTo>
                      <a:pt x="0" y="0"/>
                    </a:moveTo>
                    <a:cubicBezTo>
                      <a:pt x="2" y="5"/>
                      <a:pt x="19" y="8"/>
                      <a:pt x="25" y="8"/>
                    </a:cubicBezTo>
                    <a:cubicBezTo>
                      <a:pt x="38" y="8"/>
                      <a:pt x="51" y="3"/>
                      <a:pt x="64" y="3"/>
                    </a:cubicBezTo>
                    <a:cubicBezTo>
                      <a:pt x="51" y="7"/>
                      <a:pt x="39" y="10"/>
                      <a:pt x="25" y="10"/>
                    </a:cubicBezTo>
                    <a:cubicBezTo>
                      <a:pt x="19" y="11"/>
                      <a:pt x="1" y="7"/>
                      <a:pt x="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Freeform 59"/>
              <p:cNvSpPr>
                <a:spLocks/>
              </p:cNvSpPr>
              <p:nvPr/>
            </p:nvSpPr>
            <p:spPr bwMode="auto">
              <a:xfrm>
                <a:off x="1194" y="2350"/>
                <a:ext cx="220" cy="117"/>
              </a:xfrm>
              <a:custGeom>
                <a:avLst/>
                <a:gdLst>
                  <a:gd name="T0" fmla="*/ 3 w 131"/>
                  <a:gd name="T1" fmla="*/ 0 h 70"/>
                  <a:gd name="T2" fmla="*/ 84 w 131"/>
                  <a:gd name="T3" fmla="*/ 162 h 70"/>
                  <a:gd name="T4" fmla="*/ 369 w 131"/>
                  <a:gd name="T5" fmla="*/ 79 h 70"/>
                  <a:gd name="T6" fmla="*/ 101 w 131"/>
                  <a:gd name="T7" fmla="*/ 145 h 70"/>
                  <a:gd name="T8" fmla="*/ 3 w 131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59" y="70"/>
                      <a:pt x="105" y="50"/>
                      <a:pt x="131" y="28"/>
                    </a:cubicBezTo>
                    <a:cubicBezTo>
                      <a:pt x="131" y="28"/>
                      <a:pt x="77" y="70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Freeform 60"/>
              <p:cNvSpPr>
                <a:spLocks/>
              </p:cNvSpPr>
              <p:nvPr/>
            </p:nvSpPr>
            <p:spPr bwMode="auto">
              <a:xfrm>
                <a:off x="1214" y="2080"/>
                <a:ext cx="143" cy="263"/>
              </a:xfrm>
              <a:custGeom>
                <a:avLst/>
                <a:gdLst>
                  <a:gd name="T0" fmla="*/ 241 w 85"/>
                  <a:gd name="T1" fmla="*/ 0 h 157"/>
                  <a:gd name="T2" fmla="*/ 50 w 85"/>
                  <a:gd name="T3" fmla="*/ 149 h 157"/>
                  <a:gd name="T4" fmla="*/ 8 w 85"/>
                  <a:gd name="T5" fmla="*/ 224 h 157"/>
                  <a:gd name="T6" fmla="*/ 71 w 85"/>
                  <a:gd name="T7" fmla="*/ 441 h 157"/>
                  <a:gd name="T8" fmla="*/ 241 w 8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57">
                    <a:moveTo>
                      <a:pt x="85" y="0"/>
                    </a:moveTo>
                    <a:cubicBezTo>
                      <a:pt x="61" y="8"/>
                      <a:pt x="37" y="26"/>
                      <a:pt x="18" y="53"/>
                    </a:cubicBezTo>
                    <a:cubicBezTo>
                      <a:pt x="12" y="62"/>
                      <a:pt x="7" y="71"/>
                      <a:pt x="3" y="80"/>
                    </a:cubicBezTo>
                    <a:cubicBezTo>
                      <a:pt x="0" y="113"/>
                      <a:pt x="7" y="143"/>
                      <a:pt x="25" y="157"/>
                    </a:cubicBezTo>
                    <a:cubicBezTo>
                      <a:pt x="24" y="105"/>
                      <a:pt x="38" y="49"/>
                      <a:pt x="85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Freeform 61"/>
              <p:cNvSpPr>
                <a:spLocks/>
              </p:cNvSpPr>
              <p:nvPr/>
            </p:nvSpPr>
            <p:spPr bwMode="auto">
              <a:xfrm>
                <a:off x="1191" y="2214"/>
                <a:ext cx="79" cy="241"/>
              </a:xfrm>
              <a:custGeom>
                <a:avLst/>
                <a:gdLst>
                  <a:gd name="T0" fmla="*/ 49 w 47"/>
                  <a:gd name="T1" fmla="*/ 0 h 144"/>
                  <a:gd name="T2" fmla="*/ 0 w 47"/>
                  <a:gd name="T3" fmla="*/ 208 h 144"/>
                  <a:gd name="T4" fmla="*/ 20 w 47"/>
                  <a:gd name="T5" fmla="*/ 313 h 144"/>
                  <a:gd name="T6" fmla="*/ 71 w 47"/>
                  <a:gd name="T7" fmla="*/ 382 h 144"/>
                  <a:gd name="T8" fmla="*/ 133 w 47"/>
                  <a:gd name="T9" fmla="*/ 403 h 144"/>
                  <a:gd name="T10" fmla="*/ 133 w 47"/>
                  <a:gd name="T11" fmla="*/ 398 h 144"/>
                  <a:gd name="T12" fmla="*/ 91 w 47"/>
                  <a:gd name="T13" fmla="*/ 390 h 144"/>
                  <a:gd name="T14" fmla="*/ 8 w 47"/>
                  <a:gd name="T15" fmla="*/ 228 h 144"/>
                  <a:gd name="T16" fmla="*/ 108 w 47"/>
                  <a:gd name="T17" fmla="*/ 373 h 144"/>
                  <a:gd name="T18" fmla="*/ 128 w 47"/>
                  <a:gd name="T19" fmla="*/ 382 h 144"/>
                  <a:gd name="T20" fmla="*/ 111 w 47"/>
                  <a:gd name="T21" fmla="*/ 216 h 144"/>
                  <a:gd name="T22" fmla="*/ 49 w 47"/>
                  <a:gd name="T23" fmla="*/ 0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4">
                    <a:moveTo>
                      <a:pt x="17" y="0"/>
                    </a:moveTo>
                    <a:cubicBezTo>
                      <a:pt x="6" y="25"/>
                      <a:pt x="0" y="51"/>
                      <a:pt x="0" y="74"/>
                    </a:cubicBezTo>
                    <a:cubicBezTo>
                      <a:pt x="0" y="88"/>
                      <a:pt x="3" y="101"/>
                      <a:pt x="7" y="112"/>
                    </a:cubicBezTo>
                    <a:cubicBezTo>
                      <a:pt x="11" y="122"/>
                      <a:pt x="17" y="131"/>
                      <a:pt x="25" y="136"/>
                    </a:cubicBezTo>
                    <a:cubicBezTo>
                      <a:pt x="31" y="141"/>
                      <a:pt x="38" y="143"/>
                      <a:pt x="47" y="144"/>
                    </a:cubicBezTo>
                    <a:cubicBezTo>
                      <a:pt x="47" y="143"/>
                      <a:pt x="47" y="143"/>
                      <a:pt x="47" y="142"/>
                    </a:cubicBezTo>
                    <a:cubicBezTo>
                      <a:pt x="41" y="142"/>
                      <a:pt x="36" y="140"/>
                      <a:pt x="32" y="139"/>
                    </a:cubicBezTo>
                    <a:cubicBezTo>
                      <a:pt x="2" y="126"/>
                      <a:pt x="3" y="81"/>
                      <a:pt x="3" y="81"/>
                    </a:cubicBezTo>
                    <a:cubicBezTo>
                      <a:pt x="3" y="81"/>
                      <a:pt x="7" y="120"/>
                      <a:pt x="38" y="133"/>
                    </a:cubicBezTo>
                    <a:cubicBezTo>
                      <a:pt x="40" y="134"/>
                      <a:pt x="43" y="135"/>
                      <a:pt x="45" y="136"/>
                    </a:cubicBezTo>
                    <a:cubicBezTo>
                      <a:pt x="42" y="117"/>
                      <a:pt x="39" y="97"/>
                      <a:pt x="39" y="77"/>
                    </a:cubicBezTo>
                    <a:cubicBezTo>
                      <a:pt x="21" y="63"/>
                      <a:pt x="14" y="33"/>
                      <a:pt x="17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Freeform 62"/>
              <p:cNvSpPr>
                <a:spLocks/>
              </p:cNvSpPr>
              <p:nvPr/>
            </p:nvSpPr>
            <p:spPr bwMode="auto">
              <a:xfrm>
                <a:off x="1184" y="2070"/>
                <a:ext cx="183" cy="392"/>
              </a:xfrm>
              <a:custGeom>
                <a:avLst/>
                <a:gdLst>
                  <a:gd name="T0" fmla="*/ 307 w 109"/>
                  <a:gd name="T1" fmla="*/ 0 h 234"/>
                  <a:gd name="T2" fmla="*/ 92 w 109"/>
                  <a:gd name="T3" fmla="*/ 159 h 234"/>
                  <a:gd name="T4" fmla="*/ 0 w 109"/>
                  <a:gd name="T5" fmla="*/ 449 h 234"/>
                  <a:gd name="T6" fmla="*/ 20 w 109"/>
                  <a:gd name="T7" fmla="*/ 558 h 234"/>
                  <a:gd name="T8" fmla="*/ 74 w 109"/>
                  <a:gd name="T9" fmla="*/ 635 h 234"/>
                  <a:gd name="T10" fmla="*/ 146 w 109"/>
                  <a:gd name="T11" fmla="*/ 657 h 234"/>
                  <a:gd name="T12" fmla="*/ 144 w 109"/>
                  <a:gd name="T13" fmla="*/ 645 h 234"/>
                  <a:gd name="T14" fmla="*/ 82 w 109"/>
                  <a:gd name="T15" fmla="*/ 623 h 234"/>
                  <a:gd name="T16" fmla="*/ 30 w 109"/>
                  <a:gd name="T17" fmla="*/ 556 h 234"/>
                  <a:gd name="T18" fmla="*/ 12 w 109"/>
                  <a:gd name="T19" fmla="*/ 449 h 234"/>
                  <a:gd name="T20" fmla="*/ 59 w 109"/>
                  <a:gd name="T21" fmla="*/ 241 h 234"/>
                  <a:gd name="T22" fmla="*/ 101 w 109"/>
                  <a:gd name="T23" fmla="*/ 166 h 234"/>
                  <a:gd name="T24" fmla="*/ 290 w 109"/>
                  <a:gd name="T25" fmla="*/ 17 h 234"/>
                  <a:gd name="T26" fmla="*/ 307 w 109"/>
                  <a:gd name="T27" fmla="*/ 0 h 2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234">
                    <a:moveTo>
                      <a:pt x="109" y="0"/>
                    </a:moveTo>
                    <a:cubicBezTo>
                      <a:pt x="82" y="7"/>
                      <a:pt x="54" y="26"/>
                      <a:pt x="33" y="57"/>
                    </a:cubicBezTo>
                    <a:cubicBezTo>
                      <a:pt x="11" y="89"/>
                      <a:pt x="0" y="127"/>
                      <a:pt x="0" y="160"/>
                    </a:cubicBezTo>
                    <a:cubicBezTo>
                      <a:pt x="0" y="174"/>
                      <a:pt x="3" y="188"/>
                      <a:pt x="7" y="199"/>
                    </a:cubicBezTo>
                    <a:cubicBezTo>
                      <a:pt x="11" y="210"/>
                      <a:pt x="18" y="220"/>
                      <a:pt x="26" y="226"/>
                    </a:cubicBezTo>
                    <a:cubicBezTo>
                      <a:pt x="33" y="231"/>
                      <a:pt x="42" y="233"/>
                      <a:pt x="52" y="234"/>
                    </a:cubicBezTo>
                    <a:cubicBezTo>
                      <a:pt x="52" y="233"/>
                      <a:pt x="51" y="231"/>
                      <a:pt x="51" y="230"/>
                    </a:cubicBezTo>
                    <a:cubicBezTo>
                      <a:pt x="42" y="229"/>
                      <a:pt x="35" y="227"/>
                      <a:pt x="29" y="222"/>
                    </a:cubicBezTo>
                    <a:cubicBezTo>
                      <a:pt x="21" y="217"/>
                      <a:pt x="15" y="208"/>
                      <a:pt x="11" y="198"/>
                    </a:cubicBezTo>
                    <a:cubicBezTo>
                      <a:pt x="7" y="187"/>
                      <a:pt x="4" y="174"/>
                      <a:pt x="4" y="160"/>
                    </a:cubicBezTo>
                    <a:cubicBezTo>
                      <a:pt x="4" y="137"/>
                      <a:pt x="10" y="111"/>
                      <a:pt x="21" y="86"/>
                    </a:cubicBezTo>
                    <a:cubicBezTo>
                      <a:pt x="25" y="77"/>
                      <a:pt x="30" y="68"/>
                      <a:pt x="36" y="59"/>
                    </a:cubicBezTo>
                    <a:cubicBezTo>
                      <a:pt x="55" y="32"/>
                      <a:pt x="79" y="14"/>
                      <a:pt x="103" y="6"/>
                    </a:cubicBezTo>
                    <a:cubicBezTo>
                      <a:pt x="105" y="4"/>
                      <a:pt x="107" y="2"/>
                      <a:pt x="109" y="0"/>
                    </a:cubicBezTo>
                  </a:path>
                </a:pathLst>
              </a:custGeom>
              <a:solidFill>
                <a:srgbClr val="6761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Freeform 63"/>
              <p:cNvSpPr>
                <a:spLocks/>
              </p:cNvSpPr>
              <p:nvPr/>
            </p:nvSpPr>
            <p:spPr bwMode="auto">
              <a:xfrm>
                <a:off x="1194" y="2350"/>
                <a:ext cx="76" cy="102"/>
              </a:xfrm>
              <a:custGeom>
                <a:avLst/>
                <a:gdLst>
                  <a:gd name="T0" fmla="*/ 3 w 45"/>
                  <a:gd name="T1" fmla="*/ 0 h 61"/>
                  <a:gd name="T2" fmla="*/ 86 w 45"/>
                  <a:gd name="T3" fmla="*/ 162 h 61"/>
                  <a:gd name="T4" fmla="*/ 128 w 45"/>
                  <a:gd name="T5" fmla="*/ 171 h 61"/>
                  <a:gd name="T6" fmla="*/ 123 w 45"/>
                  <a:gd name="T7" fmla="*/ 154 h 61"/>
                  <a:gd name="T8" fmla="*/ 103 w 45"/>
                  <a:gd name="T9" fmla="*/ 145 h 61"/>
                  <a:gd name="T10" fmla="*/ 3 w 45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1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34" y="59"/>
                      <a:pt x="39" y="61"/>
                      <a:pt x="45" y="61"/>
                    </a:cubicBezTo>
                    <a:cubicBezTo>
                      <a:pt x="44" y="59"/>
                      <a:pt x="44" y="57"/>
                      <a:pt x="43" y="55"/>
                    </a:cubicBezTo>
                    <a:cubicBezTo>
                      <a:pt x="41" y="54"/>
                      <a:pt x="38" y="53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Freeform 64"/>
              <p:cNvSpPr>
                <a:spLocks/>
              </p:cNvSpPr>
              <p:nvPr/>
            </p:nvSpPr>
            <p:spPr bwMode="auto">
              <a:xfrm>
                <a:off x="1606" y="2085"/>
                <a:ext cx="216" cy="563"/>
              </a:xfrm>
              <a:custGeom>
                <a:avLst/>
                <a:gdLst>
                  <a:gd name="T0" fmla="*/ 263 w 129"/>
                  <a:gd name="T1" fmla="*/ 0 h 336"/>
                  <a:gd name="T2" fmla="*/ 295 w 129"/>
                  <a:gd name="T3" fmla="*/ 3 h 336"/>
                  <a:gd name="T4" fmla="*/ 296 w 129"/>
                  <a:gd name="T5" fmla="*/ 82 h 336"/>
                  <a:gd name="T6" fmla="*/ 308 w 129"/>
                  <a:gd name="T7" fmla="*/ 179 h 336"/>
                  <a:gd name="T8" fmla="*/ 350 w 129"/>
                  <a:gd name="T9" fmla="*/ 303 h 336"/>
                  <a:gd name="T10" fmla="*/ 358 w 129"/>
                  <a:gd name="T11" fmla="*/ 437 h 336"/>
                  <a:gd name="T12" fmla="*/ 358 w 129"/>
                  <a:gd name="T13" fmla="*/ 508 h 336"/>
                  <a:gd name="T14" fmla="*/ 333 w 129"/>
                  <a:gd name="T15" fmla="*/ 565 h 336"/>
                  <a:gd name="T16" fmla="*/ 296 w 129"/>
                  <a:gd name="T17" fmla="*/ 679 h 336"/>
                  <a:gd name="T18" fmla="*/ 275 w 129"/>
                  <a:gd name="T19" fmla="*/ 783 h 336"/>
                  <a:gd name="T20" fmla="*/ 213 w 129"/>
                  <a:gd name="T21" fmla="*/ 831 h 336"/>
                  <a:gd name="T22" fmla="*/ 0 w 129"/>
                  <a:gd name="T23" fmla="*/ 943 h 336"/>
                  <a:gd name="T24" fmla="*/ 45 w 129"/>
                  <a:gd name="T25" fmla="*/ 915 h 336"/>
                  <a:gd name="T26" fmla="*/ 117 w 129"/>
                  <a:gd name="T27" fmla="*/ 878 h 336"/>
                  <a:gd name="T28" fmla="*/ 208 w 129"/>
                  <a:gd name="T29" fmla="*/ 806 h 336"/>
                  <a:gd name="T30" fmla="*/ 306 w 129"/>
                  <a:gd name="T31" fmla="*/ 593 h 336"/>
                  <a:gd name="T32" fmla="*/ 348 w 129"/>
                  <a:gd name="T33" fmla="*/ 345 h 336"/>
                  <a:gd name="T34" fmla="*/ 315 w 129"/>
                  <a:gd name="T35" fmla="*/ 236 h 336"/>
                  <a:gd name="T36" fmla="*/ 291 w 129"/>
                  <a:gd name="T37" fmla="*/ 134 h 336"/>
                  <a:gd name="T38" fmla="*/ 283 w 129"/>
                  <a:gd name="T39" fmla="*/ 3 h 3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9" h="336">
                    <a:moveTo>
                      <a:pt x="94" y="0"/>
                    </a:moveTo>
                    <a:cubicBezTo>
                      <a:pt x="98" y="0"/>
                      <a:pt x="101" y="0"/>
                      <a:pt x="105" y="1"/>
                    </a:cubicBezTo>
                    <a:cubicBezTo>
                      <a:pt x="109" y="10"/>
                      <a:pt x="106" y="21"/>
                      <a:pt x="106" y="29"/>
                    </a:cubicBezTo>
                    <a:cubicBezTo>
                      <a:pt x="107" y="41"/>
                      <a:pt x="107" y="53"/>
                      <a:pt x="110" y="64"/>
                    </a:cubicBezTo>
                    <a:cubicBezTo>
                      <a:pt x="114" y="79"/>
                      <a:pt x="121" y="93"/>
                      <a:pt x="125" y="108"/>
                    </a:cubicBezTo>
                    <a:cubicBezTo>
                      <a:pt x="129" y="123"/>
                      <a:pt x="128" y="140"/>
                      <a:pt x="128" y="156"/>
                    </a:cubicBezTo>
                    <a:cubicBezTo>
                      <a:pt x="128" y="164"/>
                      <a:pt x="129" y="174"/>
                      <a:pt x="128" y="181"/>
                    </a:cubicBezTo>
                    <a:cubicBezTo>
                      <a:pt x="126" y="189"/>
                      <a:pt x="121" y="194"/>
                      <a:pt x="119" y="201"/>
                    </a:cubicBezTo>
                    <a:cubicBezTo>
                      <a:pt x="114" y="215"/>
                      <a:pt x="109" y="229"/>
                      <a:pt x="106" y="242"/>
                    </a:cubicBezTo>
                    <a:cubicBezTo>
                      <a:pt x="103" y="255"/>
                      <a:pt x="102" y="267"/>
                      <a:pt x="98" y="279"/>
                    </a:cubicBezTo>
                    <a:cubicBezTo>
                      <a:pt x="95" y="292"/>
                      <a:pt x="88" y="292"/>
                      <a:pt x="76" y="296"/>
                    </a:cubicBezTo>
                    <a:cubicBezTo>
                      <a:pt x="50" y="307"/>
                      <a:pt x="29" y="336"/>
                      <a:pt x="0" y="336"/>
                    </a:cubicBezTo>
                    <a:cubicBezTo>
                      <a:pt x="0" y="330"/>
                      <a:pt x="10" y="328"/>
                      <a:pt x="16" y="326"/>
                    </a:cubicBezTo>
                    <a:cubicBezTo>
                      <a:pt x="26" y="323"/>
                      <a:pt x="34" y="320"/>
                      <a:pt x="42" y="313"/>
                    </a:cubicBezTo>
                    <a:cubicBezTo>
                      <a:pt x="53" y="304"/>
                      <a:pt x="63" y="295"/>
                      <a:pt x="74" y="287"/>
                    </a:cubicBezTo>
                    <a:cubicBezTo>
                      <a:pt x="97" y="270"/>
                      <a:pt x="102" y="238"/>
                      <a:pt x="109" y="211"/>
                    </a:cubicBezTo>
                    <a:cubicBezTo>
                      <a:pt x="115" y="183"/>
                      <a:pt x="125" y="152"/>
                      <a:pt x="124" y="123"/>
                    </a:cubicBezTo>
                    <a:cubicBezTo>
                      <a:pt x="124" y="110"/>
                      <a:pt x="116" y="97"/>
                      <a:pt x="112" y="84"/>
                    </a:cubicBezTo>
                    <a:cubicBezTo>
                      <a:pt x="109" y="72"/>
                      <a:pt x="107" y="60"/>
                      <a:pt x="104" y="48"/>
                    </a:cubicBezTo>
                    <a:cubicBezTo>
                      <a:pt x="101" y="32"/>
                      <a:pt x="101" y="17"/>
                      <a:pt x="101" y="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" name="Group 14"/>
          <p:cNvGrpSpPr/>
          <p:nvPr/>
        </p:nvGrpSpPr>
        <p:grpSpPr>
          <a:xfrm>
            <a:off x="6621371" y="3028621"/>
            <a:ext cx="2862612" cy="774596"/>
            <a:chOff x="6240371" y="3028621"/>
            <a:chExt cx="2862612" cy="774596"/>
          </a:xfrm>
        </p:grpSpPr>
        <p:grpSp>
          <p:nvGrpSpPr>
            <p:cNvPr id="4" name="Group 3"/>
            <p:cNvGrpSpPr/>
            <p:nvPr/>
          </p:nvGrpSpPr>
          <p:grpSpPr>
            <a:xfrm>
              <a:off x="6240371" y="3097563"/>
              <a:ext cx="468227" cy="705654"/>
              <a:chOff x="6240371" y="3097563"/>
              <a:chExt cx="468227" cy="705654"/>
            </a:xfrm>
          </p:grpSpPr>
          <p:cxnSp>
            <p:nvCxnSpPr>
              <p:cNvPr id="695" name="Straight Arrow Connector 694"/>
              <p:cNvCxnSpPr/>
              <p:nvPr/>
            </p:nvCxnSpPr>
            <p:spPr>
              <a:xfrm>
                <a:off x="6240371" y="3126614"/>
                <a:ext cx="402771" cy="676603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dash"/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6" name="TextBox 695"/>
              <p:cNvSpPr txBox="1"/>
              <p:nvPr/>
            </p:nvSpPr>
            <p:spPr>
              <a:xfrm>
                <a:off x="6418042" y="3097563"/>
                <a:ext cx="290556" cy="338544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600" b="1" dirty="0">
                    <a:solidFill>
                      <a:srgbClr val="000000"/>
                    </a:solidFill>
                    <a:latin typeface="Arial"/>
                    <a:cs typeface="Arial"/>
                  </a:rPr>
                  <a:t>?</a:t>
                </a:r>
              </a:p>
            </p:txBody>
          </p:sp>
        </p:grpSp>
        <p:sp>
          <p:nvSpPr>
            <p:cNvPr id="453" name="TextBox 452"/>
            <p:cNvSpPr txBox="1"/>
            <p:nvPr/>
          </p:nvSpPr>
          <p:spPr>
            <a:xfrm>
              <a:off x="6723548" y="3028621"/>
              <a:ext cx="2379435" cy="523210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defTabSz="457200"/>
              <a:r>
                <a:rPr lang="en-GB" sz="1400" dirty="0">
                  <a:solidFill>
                    <a:srgbClr val="000000"/>
                  </a:solidFill>
                  <a:latin typeface="Arial"/>
                  <a:cs typeface="Arial"/>
                </a:rPr>
                <a:t>BM transplantation, </a:t>
              </a:r>
              <a:r>
                <a:rPr lang="en-GB" sz="1400" dirty="0" err="1">
                  <a:solidFill>
                    <a:srgbClr val="000000"/>
                  </a:solidFill>
                  <a:latin typeface="Arial"/>
                  <a:cs typeface="Arial"/>
                </a:rPr>
                <a:t>parabiosis</a:t>
              </a:r>
              <a:endParaRPr lang="en-GB" sz="1400" b="1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" name="Rectangle 8"/>
          <p:cNvSpPr/>
          <p:nvPr/>
        </p:nvSpPr>
        <p:spPr>
          <a:xfrm>
            <a:off x="223571" y="725930"/>
            <a:ext cx="9435244" cy="3241953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014564" y="3699595"/>
            <a:ext cx="3346502" cy="2305505"/>
            <a:chOff x="5633564" y="3699594"/>
            <a:chExt cx="3346502" cy="2305505"/>
          </a:xfrm>
        </p:grpSpPr>
        <p:grpSp>
          <p:nvGrpSpPr>
            <p:cNvPr id="927" name="Group 51"/>
            <p:cNvGrpSpPr>
              <a:grpSpLocks/>
            </p:cNvGrpSpPr>
            <p:nvPr/>
          </p:nvGrpSpPr>
          <p:grpSpPr bwMode="auto">
            <a:xfrm>
              <a:off x="5633564" y="4336463"/>
              <a:ext cx="1595437" cy="1084263"/>
              <a:chOff x="4525" y="1930"/>
              <a:chExt cx="1005" cy="683"/>
            </a:xfrm>
          </p:grpSpPr>
          <p:sp>
            <p:nvSpPr>
              <p:cNvPr id="92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87" name="Group 51"/>
            <p:cNvGrpSpPr>
              <a:grpSpLocks/>
            </p:cNvGrpSpPr>
            <p:nvPr/>
          </p:nvGrpSpPr>
          <p:grpSpPr bwMode="auto">
            <a:xfrm>
              <a:off x="6522109" y="4920836"/>
              <a:ext cx="1595437" cy="1084263"/>
              <a:chOff x="4525" y="1930"/>
              <a:chExt cx="1005" cy="683"/>
            </a:xfrm>
          </p:grpSpPr>
          <p:sp>
            <p:nvSpPr>
              <p:cNvPr id="88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67" name="Group 51"/>
            <p:cNvGrpSpPr>
              <a:grpSpLocks/>
            </p:cNvGrpSpPr>
            <p:nvPr/>
          </p:nvGrpSpPr>
          <p:grpSpPr bwMode="auto">
            <a:xfrm>
              <a:off x="7384629" y="4223041"/>
              <a:ext cx="1595437" cy="1084263"/>
              <a:chOff x="4525" y="1930"/>
              <a:chExt cx="1005" cy="683"/>
            </a:xfrm>
          </p:grpSpPr>
          <p:sp>
            <p:nvSpPr>
              <p:cNvPr id="86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07" name="Group 51"/>
            <p:cNvGrpSpPr>
              <a:grpSpLocks/>
            </p:cNvGrpSpPr>
            <p:nvPr/>
          </p:nvGrpSpPr>
          <p:grpSpPr bwMode="auto">
            <a:xfrm>
              <a:off x="6791192" y="3699594"/>
              <a:ext cx="1595437" cy="1084263"/>
              <a:chOff x="4525" y="1930"/>
              <a:chExt cx="1005" cy="683"/>
            </a:xfrm>
          </p:grpSpPr>
          <p:sp>
            <p:nvSpPr>
              <p:cNvPr id="90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18" name="Group 417"/>
          <p:cNvGrpSpPr/>
          <p:nvPr/>
        </p:nvGrpSpPr>
        <p:grpSpPr>
          <a:xfrm>
            <a:off x="465304" y="3792879"/>
            <a:ext cx="5549426" cy="2850529"/>
            <a:chOff x="23127" y="3792878"/>
            <a:chExt cx="5549426" cy="2850529"/>
          </a:xfrm>
        </p:grpSpPr>
        <p:sp>
          <p:nvSpPr>
            <p:cNvPr id="419" name="TextBox 418"/>
            <p:cNvSpPr txBox="1"/>
            <p:nvPr/>
          </p:nvSpPr>
          <p:spPr>
            <a:xfrm>
              <a:off x="4272038" y="4508019"/>
              <a:ext cx="394186" cy="338544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algn="ctr" defTabSz="457200"/>
              <a:r>
                <a:rPr lang="en-GB" sz="1600" b="1" dirty="0">
                  <a:solidFill>
                    <a:srgbClr val="000000"/>
                  </a:solidFill>
                  <a:latin typeface="Arial"/>
                  <a:cs typeface="Arial"/>
                </a:rPr>
                <a:t>?</a:t>
              </a:r>
            </a:p>
          </p:txBody>
        </p:sp>
        <p:cxnSp>
          <p:nvCxnSpPr>
            <p:cNvPr id="420" name="Straight Arrow Connector 419"/>
            <p:cNvCxnSpPr/>
            <p:nvPr/>
          </p:nvCxnSpPr>
          <p:spPr>
            <a:xfrm>
              <a:off x="1647682" y="4899410"/>
              <a:ext cx="3924871" cy="1"/>
            </a:xfrm>
            <a:prstGeom prst="straightConnector1">
              <a:avLst/>
            </a:prstGeom>
            <a:ln w="76200" cmpd="sng">
              <a:solidFill>
                <a:schemeClr val="tx1"/>
              </a:solidFill>
              <a:prstDash val="dash"/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21" name="Group 420"/>
            <p:cNvGrpSpPr/>
            <p:nvPr/>
          </p:nvGrpSpPr>
          <p:grpSpPr>
            <a:xfrm>
              <a:off x="23127" y="3792878"/>
              <a:ext cx="3620967" cy="2850529"/>
              <a:chOff x="23127" y="3792878"/>
              <a:chExt cx="3620967" cy="2850529"/>
            </a:xfrm>
          </p:grpSpPr>
          <p:pic>
            <p:nvPicPr>
              <p:cNvPr id="422" name="Picture 421" descr="Revised S2 v3.jp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65" t="11107" r="3580" b="5368"/>
              <a:stretch>
                <a:fillRect/>
              </a:stretch>
            </p:blipFill>
            <p:spPr>
              <a:xfrm>
                <a:off x="23127" y="4171401"/>
                <a:ext cx="3620967" cy="2472006"/>
              </a:xfrm>
              <a:prstGeom prst="rect">
                <a:avLst/>
              </a:prstGeom>
            </p:spPr>
          </p:pic>
          <p:sp>
            <p:nvSpPr>
              <p:cNvPr id="428" name="TextBox 427"/>
              <p:cNvSpPr txBox="1"/>
              <p:nvPr/>
            </p:nvSpPr>
            <p:spPr>
              <a:xfrm>
                <a:off x="387305" y="3792878"/>
                <a:ext cx="2800767" cy="400110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US" sz="2000" b="1" dirty="0">
                    <a:solidFill>
                      <a:prstClr val="black"/>
                    </a:solidFill>
                  </a:rPr>
                  <a:t>Embryonic macrophages</a:t>
                </a:r>
              </a:p>
            </p:txBody>
          </p:sp>
        </p:grpSp>
      </p:grpSp>
      <p:sp>
        <p:nvSpPr>
          <p:cNvPr id="429" name="TextBox 428"/>
          <p:cNvSpPr txBox="1"/>
          <p:nvPr/>
        </p:nvSpPr>
        <p:spPr>
          <a:xfrm>
            <a:off x="6653547" y="4328887"/>
            <a:ext cx="2030750" cy="1200318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GB" sz="2400" b="1" dirty="0">
                <a:solidFill>
                  <a:srgbClr val="000000"/>
                </a:solidFill>
                <a:cs typeface="Arial"/>
              </a:rPr>
              <a:t>Resident</a:t>
            </a:r>
          </a:p>
          <a:p>
            <a:pPr defTabSz="457200"/>
            <a:r>
              <a:rPr lang="en-GB" sz="2400" b="1" dirty="0">
                <a:solidFill>
                  <a:srgbClr val="000000"/>
                </a:solidFill>
                <a:cs typeface="Arial"/>
              </a:rPr>
              <a:t>tissue macrophages </a:t>
            </a:r>
          </a:p>
        </p:txBody>
      </p:sp>
    </p:spTree>
    <p:extLst>
      <p:ext uri="{BB962C8B-B14F-4D97-AF65-F5344CB8AC3E}">
        <p14:creationId xmlns:p14="http://schemas.microsoft.com/office/powerpoint/2010/main" val="109755194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/>
          <p:cNvSpPr/>
          <p:nvPr/>
        </p:nvSpPr>
        <p:spPr>
          <a:xfrm>
            <a:off x="381002" y="5040"/>
            <a:ext cx="9143999" cy="461655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fr-FR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Ontogenèse du système des phagocytes mononucléaires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473243" y="725930"/>
            <a:ext cx="9040994" cy="3284965"/>
            <a:chOff x="92243" y="584827"/>
            <a:chExt cx="9040994" cy="3284965"/>
          </a:xfrm>
        </p:grpSpPr>
        <p:pic>
          <p:nvPicPr>
            <p:cNvPr id="865" name="Picture 2217" descr="Imag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7721"/>
            <a:stretch>
              <a:fillRect/>
            </a:stretch>
          </p:blipFill>
          <p:spPr bwMode="auto">
            <a:xfrm>
              <a:off x="92243" y="860357"/>
              <a:ext cx="862012" cy="148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8" name="Group 24"/>
            <p:cNvGrpSpPr>
              <a:grpSpLocks noChangeAspect="1"/>
            </p:cNvGrpSpPr>
            <p:nvPr/>
          </p:nvGrpSpPr>
          <p:grpSpPr bwMode="auto">
            <a:xfrm rot="16200000">
              <a:off x="5049067" y="2147545"/>
              <a:ext cx="540000" cy="672985"/>
              <a:chOff x="519" y="795"/>
              <a:chExt cx="670" cy="835"/>
            </a:xfrm>
          </p:grpSpPr>
          <p:sp>
            <p:nvSpPr>
              <p:cNvPr id="259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9" name="TextBox 48"/>
            <p:cNvSpPr txBox="1"/>
            <p:nvPr/>
          </p:nvSpPr>
          <p:spPr>
            <a:xfrm>
              <a:off x="7359077" y="2176257"/>
              <a:ext cx="1774160" cy="751854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defTabSz="457200"/>
              <a:r>
                <a:rPr lang="en-GB" sz="1400" dirty="0">
                  <a:solidFill>
                    <a:srgbClr val="000000"/>
                  </a:solidFill>
                  <a:cs typeface="Arial"/>
                </a:rPr>
                <a:t>Inflammatory macrophages </a:t>
              </a:r>
            </a:p>
            <a:p>
              <a:pPr defTabSz="457200"/>
              <a:r>
                <a:rPr lang="en-GB" sz="1400" dirty="0">
                  <a:solidFill>
                    <a:srgbClr val="000000"/>
                  </a:solidFill>
                  <a:cs typeface="Arial"/>
                </a:rPr>
                <a:t>and DCs </a:t>
              </a:r>
              <a:r>
                <a:rPr lang="en-GB" sz="1400" b="1" dirty="0">
                  <a:solidFill>
                    <a:srgbClr val="000000"/>
                  </a:solidFill>
                  <a:cs typeface="Arial"/>
                </a:rPr>
                <a:t>  </a:t>
              </a:r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467181" y="718117"/>
              <a:ext cx="6906657" cy="2469334"/>
              <a:chOff x="-116805" y="2258294"/>
              <a:chExt cx="6906657" cy="2469334"/>
            </a:xfrm>
          </p:grpSpPr>
          <p:sp>
            <p:nvSpPr>
              <p:cNvPr id="64" name="Off-page Connector 63"/>
              <p:cNvSpPr/>
              <p:nvPr/>
            </p:nvSpPr>
            <p:spPr>
              <a:xfrm rot="5400000">
                <a:off x="645973" y="1709067"/>
                <a:ext cx="2255783" cy="3781339"/>
              </a:xfrm>
              <a:prstGeom prst="flowChartOffpageConnector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vert="vert270" lIns="90440" tIns="45222" rIns="90440" bIns="45222" anchor="ctr"/>
              <a:lstStyle/>
              <a:p>
                <a:pPr algn="ctr" defTabSz="452326">
                  <a:defRPr/>
                </a:pPr>
                <a:endParaRPr lang="en-US" sz="28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319006" y="3907684"/>
                <a:ext cx="628876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HSPC</a:t>
                </a: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1103033" y="3000326"/>
                <a:ext cx="1056677" cy="523210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Myeloid</a:t>
                </a:r>
              </a:p>
              <a:p>
                <a:pPr algn="ctr" defTabSz="457200"/>
                <a:r>
                  <a:rPr lang="en-GB" sz="1400" b="1" dirty="0">
                    <a:solidFill>
                      <a:prstClr val="white"/>
                    </a:solidFill>
                    <a:cs typeface="Arial"/>
                  </a:rPr>
                  <a:t>Progenitors</a:t>
                </a: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2178583" y="3350493"/>
                <a:ext cx="602527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srgbClr val="FFFFFF"/>
                    </a:solidFill>
                    <a:cs typeface="Arial"/>
                  </a:rPr>
                  <a:t>MDP</a:t>
                </a:r>
              </a:p>
            </p:txBody>
          </p:sp>
          <p:sp>
            <p:nvSpPr>
              <p:cNvPr id="80" name="TextBox 79"/>
              <p:cNvSpPr txBox="1"/>
              <p:nvPr/>
            </p:nvSpPr>
            <p:spPr>
              <a:xfrm>
                <a:off x="2283284" y="2727495"/>
                <a:ext cx="531794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prstClr val="white"/>
                    </a:solidFill>
                    <a:cs typeface="Arial"/>
                  </a:rPr>
                  <a:t>CDP</a:t>
                </a:r>
              </a:p>
            </p:txBody>
          </p:sp>
          <p:cxnSp>
            <p:nvCxnSpPr>
              <p:cNvPr id="81" name="Straight Arrow Connector 80"/>
              <p:cNvCxnSpPr/>
              <p:nvPr/>
            </p:nvCxnSpPr>
            <p:spPr>
              <a:xfrm>
                <a:off x="1924624" y="3795935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Arrow Connector 93"/>
              <p:cNvCxnSpPr/>
              <p:nvPr/>
            </p:nvCxnSpPr>
            <p:spPr>
              <a:xfrm rot="10800000" flipH="1">
                <a:off x="2786515" y="3256466"/>
                <a:ext cx="85974" cy="28080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TextBox 102"/>
              <p:cNvSpPr txBox="1"/>
              <p:nvPr/>
            </p:nvSpPr>
            <p:spPr>
              <a:xfrm>
                <a:off x="6310256" y="2936574"/>
                <a:ext cx="47959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400" b="1" dirty="0" err="1">
                    <a:solidFill>
                      <a:srgbClr val="000000"/>
                    </a:solidFill>
                    <a:cs typeface="Arial"/>
                  </a:rPr>
                  <a:t>cDC</a:t>
                </a:r>
                <a:endParaRPr lang="en-GB" sz="1400" b="1" dirty="0">
                  <a:solidFill>
                    <a:srgbClr val="000000"/>
                  </a:solidFill>
                  <a:cs typeface="Arial"/>
                </a:endParaRPr>
              </a:p>
            </p:txBody>
          </p:sp>
          <p:cxnSp>
            <p:nvCxnSpPr>
              <p:cNvPr id="104" name="Straight Arrow Connector 103"/>
              <p:cNvCxnSpPr/>
              <p:nvPr/>
            </p:nvCxnSpPr>
            <p:spPr>
              <a:xfrm flipV="1">
                <a:off x="3387808" y="2471844"/>
                <a:ext cx="1986371" cy="465857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Arrow Connector 104"/>
              <p:cNvCxnSpPr/>
              <p:nvPr/>
            </p:nvCxnSpPr>
            <p:spPr>
              <a:xfrm>
                <a:off x="3387808" y="3033781"/>
                <a:ext cx="2011118" cy="204376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Arrow Connector 105"/>
              <p:cNvCxnSpPr/>
              <p:nvPr/>
            </p:nvCxnSpPr>
            <p:spPr>
              <a:xfrm>
                <a:off x="832877" y="3754213"/>
                <a:ext cx="52171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sysDash"/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TextBox 106"/>
              <p:cNvSpPr txBox="1"/>
              <p:nvPr/>
            </p:nvSpPr>
            <p:spPr>
              <a:xfrm>
                <a:off x="2909996" y="3282894"/>
                <a:ext cx="473034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FLT3</a:t>
                </a:r>
              </a:p>
            </p:txBody>
          </p:sp>
          <p:sp>
            <p:nvSpPr>
              <p:cNvPr id="109" name="TextBox 106"/>
              <p:cNvSpPr txBox="1"/>
              <p:nvPr/>
            </p:nvSpPr>
            <p:spPr>
              <a:xfrm>
                <a:off x="2602040" y="4047210"/>
                <a:ext cx="582188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200" dirty="0">
                    <a:solidFill>
                      <a:srgbClr val="FFFFFF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779398" y="2405462"/>
                <a:ext cx="1475863" cy="369322"/>
              </a:xfrm>
              <a:prstGeom prst="rect">
                <a:avLst/>
              </a:prstGeom>
            </p:spPr>
            <p:txBody>
              <a:bodyPr wrap="none" lIns="91429" tIns="45715" rIns="91429" bIns="45715">
                <a:spAutoFit/>
              </a:bodyPr>
              <a:lstStyle/>
              <a:p>
                <a:pPr algn="ctr" defTabSz="452326">
                  <a:defRPr/>
                </a:pPr>
                <a:r>
                  <a:rPr lang="en-US" dirty="0">
                    <a:solidFill>
                      <a:prstClr val="black"/>
                    </a:solidFill>
                  </a:rPr>
                  <a:t>Bone Marrow</a:t>
                </a:r>
              </a:p>
            </p:txBody>
          </p:sp>
          <p:sp>
            <p:nvSpPr>
              <p:cNvPr id="111" name="Flèche en arc 34"/>
              <p:cNvSpPr/>
              <p:nvPr/>
            </p:nvSpPr>
            <p:spPr>
              <a:xfrm rot="16738904">
                <a:off x="245199" y="2865888"/>
                <a:ext cx="722371" cy="728060"/>
              </a:xfrm>
              <a:prstGeom prst="circularArrow">
                <a:avLst>
                  <a:gd name="adj1" fmla="val 0"/>
                  <a:gd name="adj2" fmla="val 1142319"/>
                  <a:gd name="adj3" fmla="val 7601505"/>
                  <a:gd name="adj4" fmla="val 10800000"/>
                  <a:gd name="adj5" fmla="val 12500"/>
                </a:avLst>
              </a:prstGeom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29" tIns="45715" rIns="91429" bIns="45715" rtlCol="0" anchor="ctr"/>
              <a:lstStyle/>
              <a:p>
                <a:pPr algn="ctr" defTabSz="457200"/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TextBox 106"/>
              <p:cNvSpPr txBox="1"/>
              <p:nvPr/>
            </p:nvSpPr>
            <p:spPr>
              <a:xfrm>
                <a:off x="1063695" y="4006230"/>
                <a:ext cx="574098" cy="461655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Flt3</a:t>
                </a:r>
              </a:p>
              <a:p>
                <a:pPr defTabSz="457200"/>
                <a:r>
                  <a:rPr lang="en-GB" sz="1200" b="1" dirty="0">
                    <a:solidFill>
                      <a:prstClr val="white"/>
                    </a:solidFill>
                    <a:cs typeface="Arial"/>
                  </a:rPr>
                  <a:t>CSF1R</a:t>
                </a:r>
              </a:p>
            </p:txBody>
          </p:sp>
          <p:sp>
            <p:nvSpPr>
              <p:cNvPr id="114" name="TextBox 106"/>
              <p:cNvSpPr txBox="1"/>
              <p:nvPr/>
            </p:nvSpPr>
            <p:spPr>
              <a:xfrm>
                <a:off x="808848" y="2912905"/>
                <a:ext cx="511656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400" i="1" dirty="0" err="1">
                    <a:solidFill>
                      <a:prstClr val="white"/>
                    </a:solidFill>
                    <a:cs typeface="Arial"/>
                  </a:rPr>
                  <a:t>Myb</a:t>
                </a:r>
                <a:endParaRPr lang="en-GB" sz="1400" i="1" dirty="0">
                  <a:solidFill>
                    <a:prstClr val="white"/>
                  </a:solidFill>
                  <a:cs typeface="Arial"/>
                </a:endParaRPr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>
                <a:off x="3134859" y="2398111"/>
                <a:ext cx="1384992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Dendritic cells</a:t>
                </a:r>
              </a:p>
            </p:txBody>
          </p:sp>
          <p:sp>
            <p:nvSpPr>
              <p:cNvPr id="118" name="TextBox 106"/>
              <p:cNvSpPr txBox="1"/>
              <p:nvPr/>
            </p:nvSpPr>
            <p:spPr>
              <a:xfrm>
                <a:off x="2289910" y="4222815"/>
                <a:ext cx="761725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400" b="1" dirty="0">
                    <a:solidFill>
                      <a:srgbClr val="00FF00"/>
                    </a:solidFill>
                    <a:cs typeface="Arial"/>
                  </a:rPr>
                  <a:t>CX3CR1</a:t>
                </a:r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6171706" y="2258294"/>
                <a:ext cx="569364" cy="307766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PDCs</a:t>
                </a: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3697977" y="1945424"/>
              <a:ext cx="3683179" cy="1924368"/>
              <a:chOff x="3228291" y="3777702"/>
              <a:chExt cx="3683179" cy="1924368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5163016" y="4099873"/>
                <a:ext cx="147373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400" b="1" dirty="0">
                    <a:solidFill>
                      <a:srgbClr val="000000"/>
                    </a:solidFill>
                    <a:cs typeface="Arial"/>
                  </a:rPr>
                  <a:t>Inflammatory monocytes</a:t>
                </a:r>
              </a:p>
            </p:txBody>
          </p:sp>
          <p:cxnSp>
            <p:nvCxnSpPr>
              <p:cNvPr id="63" name="Straight Arrow Connector 62"/>
              <p:cNvCxnSpPr/>
              <p:nvPr/>
            </p:nvCxnSpPr>
            <p:spPr>
              <a:xfrm flipV="1">
                <a:off x="6437012" y="4391914"/>
                <a:ext cx="474458" cy="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TextBox 65"/>
              <p:cNvSpPr txBox="1"/>
              <p:nvPr/>
            </p:nvSpPr>
            <p:spPr>
              <a:xfrm>
                <a:off x="3367954" y="5394293"/>
                <a:ext cx="251910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400" dirty="0">
                    <a:solidFill>
                      <a:srgbClr val="000000"/>
                    </a:solidFill>
                    <a:cs typeface="Arial"/>
                  </a:rPr>
                  <a:t>‘Patrolling’ monocytes</a:t>
                </a:r>
              </a:p>
            </p:txBody>
          </p:sp>
          <p:cxnSp>
            <p:nvCxnSpPr>
              <p:cNvPr id="30" name="Straight Arrow Connector 29"/>
              <p:cNvCxnSpPr/>
              <p:nvPr/>
            </p:nvCxnSpPr>
            <p:spPr>
              <a:xfrm>
                <a:off x="3228291" y="4187141"/>
                <a:ext cx="1284598" cy="94887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30"/>
              <p:cNvSpPr txBox="1"/>
              <p:nvPr/>
            </p:nvSpPr>
            <p:spPr>
              <a:xfrm>
                <a:off x="4665262" y="3777702"/>
                <a:ext cx="59503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457200"/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+</a:t>
                </a:r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3459050" y="3873709"/>
                <a:ext cx="112162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457200"/>
                <a:r>
                  <a:rPr lang="en-GB" sz="1600" b="1" dirty="0">
                    <a:solidFill>
                      <a:srgbClr val="000000"/>
                    </a:solidFill>
                    <a:cs typeface="Arial"/>
                  </a:rPr>
                  <a:t>monocytes</a:t>
                </a: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3902834" y="5213926"/>
                <a:ext cx="71456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457200"/>
                <a:r>
                  <a:rPr lang="en-GB" sz="1400" b="1" dirty="0">
                    <a:solidFill>
                      <a:prstClr val="black"/>
                    </a:solidFill>
                    <a:cs typeface="Arial"/>
                  </a:rPr>
                  <a:t>Ly6C</a:t>
                </a:r>
                <a:r>
                  <a:rPr lang="en-GB" sz="1400" b="1" baseline="30000" dirty="0">
                    <a:solidFill>
                      <a:prstClr val="black"/>
                    </a:solidFill>
                    <a:cs typeface="Arial"/>
                  </a:rPr>
                  <a:t>low</a:t>
                </a:r>
              </a:p>
            </p:txBody>
          </p:sp>
          <p:cxnSp>
            <p:nvCxnSpPr>
              <p:cNvPr id="29" name="Straight Arrow Connector 28"/>
              <p:cNvCxnSpPr/>
              <p:nvPr/>
            </p:nvCxnSpPr>
            <p:spPr>
              <a:xfrm>
                <a:off x="3228291" y="4218703"/>
                <a:ext cx="1100928" cy="67001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9" name="Group 24"/>
            <p:cNvGrpSpPr>
              <a:grpSpLocks noChangeAspect="1"/>
            </p:cNvGrpSpPr>
            <p:nvPr/>
          </p:nvGrpSpPr>
          <p:grpSpPr bwMode="auto">
            <a:xfrm rot="16200000">
              <a:off x="4880618" y="2832838"/>
              <a:ext cx="540000" cy="672985"/>
              <a:chOff x="519" y="795"/>
              <a:chExt cx="670" cy="835"/>
            </a:xfrm>
          </p:grpSpPr>
          <p:sp>
            <p:nvSpPr>
              <p:cNvPr id="270" name="Freeform 25"/>
              <p:cNvSpPr>
                <a:spLocks/>
              </p:cNvSpPr>
              <p:nvPr/>
            </p:nvSpPr>
            <p:spPr bwMode="auto">
              <a:xfrm>
                <a:off x="523" y="795"/>
                <a:ext cx="666" cy="835"/>
              </a:xfrm>
              <a:custGeom>
                <a:avLst/>
                <a:gdLst>
                  <a:gd name="T0" fmla="*/ 145 w 368"/>
                  <a:gd name="T1" fmla="*/ 293 h 433"/>
                  <a:gd name="T2" fmla="*/ 25 w 368"/>
                  <a:gd name="T3" fmla="*/ 877 h 433"/>
                  <a:gd name="T4" fmla="*/ 161 w 368"/>
                  <a:gd name="T5" fmla="*/ 1377 h 433"/>
                  <a:gd name="T6" fmla="*/ 648 w 368"/>
                  <a:gd name="T7" fmla="*/ 1566 h 433"/>
                  <a:gd name="T8" fmla="*/ 1003 w 368"/>
                  <a:gd name="T9" fmla="*/ 1257 h 433"/>
                  <a:gd name="T10" fmla="*/ 1160 w 368"/>
                  <a:gd name="T11" fmla="*/ 870 h 433"/>
                  <a:gd name="T12" fmla="*/ 1023 w 368"/>
                  <a:gd name="T13" fmla="*/ 280 h 433"/>
                  <a:gd name="T14" fmla="*/ 145 w 368"/>
                  <a:gd name="T15" fmla="*/ 293 h 4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3">
                    <a:moveTo>
                      <a:pt x="44" y="79"/>
                    </a:moveTo>
                    <a:cubicBezTo>
                      <a:pt x="0" y="119"/>
                      <a:pt x="4" y="199"/>
                      <a:pt x="8" y="236"/>
                    </a:cubicBezTo>
                    <a:cubicBezTo>
                      <a:pt x="11" y="272"/>
                      <a:pt x="32" y="353"/>
                      <a:pt x="49" y="370"/>
                    </a:cubicBezTo>
                    <a:cubicBezTo>
                      <a:pt x="67" y="388"/>
                      <a:pt x="126" y="433"/>
                      <a:pt x="198" y="421"/>
                    </a:cubicBezTo>
                    <a:cubicBezTo>
                      <a:pt x="270" y="410"/>
                      <a:pt x="288" y="385"/>
                      <a:pt x="306" y="338"/>
                    </a:cubicBezTo>
                    <a:cubicBezTo>
                      <a:pt x="323" y="292"/>
                      <a:pt x="344" y="258"/>
                      <a:pt x="354" y="234"/>
                    </a:cubicBezTo>
                    <a:cubicBezTo>
                      <a:pt x="363" y="210"/>
                      <a:pt x="368" y="104"/>
                      <a:pt x="312" y="75"/>
                    </a:cubicBezTo>
                    <a:cubicBezTo>
                      <a:pt x="256" y="47"/>
                      <a:pt x="147" y="0"/>
                      <a:pt x="44" y="79"/>
                    </a:cubicBezTo>
                    <a:close/>
                  </a:path>
                </a:pathLst>
              </a:custGeom>
              <a:solidFill>
                <a:srgbClr val="80FF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26"/>
              <p:cNvSpPr>
                <a:spLocks/>
              </p:cNvSpPr>
              <p:nvPr/>
            </p:nvSpPr>
            <p:spPr bwMode="auto">
              <a:xfrm>
                <a:off x="720" y="960"/>
                <a:ext cx="433" cy="635"/>
              </a:xfrm>
              <a:custGeom>
                <a:avLst/>
                <a:gdLst>
                  <a:gd name="T0" fmla="*/ 719 w 239"/>
                  <a:gd name="T1" fmla="*/ 52 h 329"/>
                  <a:gd name="T2" fmla="*/ 765 w 239"/>
                  <a:gd name="T3" fmla="*/ 249 h 329"/>
                  <a:gd name="T4" fmla="*/ 777 w 239"/>
                  <a:gd name="T5" fmla="*/ 454 h 329"/>
                  <a:gd name="T6" fmla="*/ 640 w 239"/>
                  <a:gd name="T7" fmla="*/ 842 h 329"/>
                  <a:gd name="T8" fmla="*/ 417 w 239"/>
                  <a:gd name="T9" fmla="*/ 1170 h 329"/>
                  <a:gd name="T10" fmla="*/ 223 w 239"/>
                  <a:gd name="T11" fmla="*/ 1214 h 329"/>
                  <a:gd name="T12" fmla="*/ 129 w 239"/>
                  <a:gd name="T13" fmla="*/ 1214 h 329"/>
                  <a:gd name="T14" fmla="*/ 0 w 239"/>
                  <a:gd name="T15" fmla="*/ 1177 h 329"/>
                  <a:gd name="T16" fmla="*/ 207 w 239"/>
                  <a:gd name="T17" fmla="*/ 1154 h 329"/>
                  <a:gd name="T18" fmla="*/ 417 w 239"/>
                  <a:gd name="T19" fmla="*/ 1046 h 329"/>
                  <a:gd name="T20" fmla="*/ 489 w 239"/>
                  <a:gd name="T21" fmla="*/ 805 h 329"/>
                  <a:gd name="T22" fmla="*/ 611 w 239"/>
                  <a:gd name="T23" fmla="*/ 685 h 329"/>
                  <a:gd name="T24" fmla="*/ 725 w 239"/>
                  <a:gd name="T25" fmla="*/ 336 h 329"/>
                  <a:gd name="T26" fmla="*/ 627 w 239"/>
                  <a:gd name="T27" fmla="*/ 0 h 329"/>
                  <a:gd name="T28" fmla="*/ 707 w 239"/>
                  <a:gd name="T29" fmla="*/ 52 h 3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9" h="329">
                    <a:moveTo>
                      <a:pt x="219" y="14"/>
                    </a:moveTo>
                    <a:cubicBezTo>
                      <a:pt x="220" y="31"/>
                      <a:pt x="231" y="49"/>
                      <a:pt x="233" y="67"/>
                    </a:cubicBezTo>
                    <a:cubicBezTo>
                      <a:pt x="236" y="84"/>
                      <a:pt x="239" y="104"/>
                      <a:pt x="237" y="122"/>
                    </a:cubicBezTo>
                    <a:cubicBezTo>
                      <a:pt x="234" y="158"/>
                      <a:pt x="213" y="196"/>
                      <a:pt x="195" y="226"/>
                    </a:cubicBezTo>
                    <a:cubicBezTo>
                      <a:pt x="175" y="260"/>
                      <a:pt x="167" y="298"/>
                      <a:pt x="127" y="314"/>
                    </a:cubicBezTo>
                    <a:cubicBezTo>
                      <a:pt x="108" y="321"/>
                      <a:pt x="88" y="325"/>
                      <a:pt x="68" y="326"/>
                    </a:cubicBezTo>
                    <a:cubicBezTo>
                      <a:pt x="58" y="327"/>
                      <a:pt x="49" y="327"/>
                      <a:pt x="39" y="326"/>
                    </a:cubicBezTo>
                    <a:cubicBezTo>
                      <a:pt x="29" y="324"/>
                      <a:pt x="9" y="312"/>
                      <a:pt x="0" y="316"/>
                    </a:cubicBezTo>
                    <a:cubicBezTo>
                      <a:pt x="16" y="329"/>
                      <a:pt x="46" y="313"/>
                      <a:pt x="63" y="310"/>
                    </a:cubicBezTo>
                    <a:cubicBezTo>
                      <a:pt x="86" y="306"/>
                      <a:pt x="109" y="297"/>
                      <a:pt x="127" y="281"/>
                    </a:cubicBezTo>
                    <a:cubicBezTo>
                      <a:pt x="146" y="265"/>
                      <a:pt x="143" y="238"/>
                      <a:pt x="149" y="216"/>
                    </a:cubicBezTo>
                    <a:cubicBezTo>
                      <a:pt x="155" y="193"/>
                      <a:pt x="170" y="196"/>
                      <a:pt x="186" y="184"/>
                    </a:cubicBezTo>
                    <a:cubicBezTo>
                      <a:pt x="213" y="165"/>
                      <a:pt x="222" y="121"/>
                      <a:pt x="221" y="90"/>
                    </a:cubicBezTo>
                    <a:cubicBezTo>
                      <a:pt x="221" y="63"/>
                      <a:pt x="223" y="11"/>
                      <a:pt x="191" y="0"/>
                    </a:cubicBezTo>
                    <a:cubicBezTo>
                      <a:pt x="200" y="1"/>
                      <a:pt x="207" y="10"/>
                      <a:pt x="215" y="14"/>
                    </a:cubicBezTo>
                  </a:path>
                </a:pathLst>
              </a:custGeom>
              <a:solidFill>
                <a:srgbClr val="B0D4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27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10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28"/>
              <p:cNvSpPr>
                <a:spLocks/>
              </p:cNvSpPr>
              <p:nvPr/>
            </p:nvSpPr>
            <p:spPr bwMode="auto">
              <a:xfrm>
                <a:off x="550" y="920"/>
                <a:ext cx="154" cy="328"/>
              </a:xfrm>
              <a:custGeom>
                <a:avLst/>
                <a:gdLst>
                  <a:gd name="T0" fmla="*/ 279 w 85"/>
                  <a:gd name="T1" fmla="*/ 0 h 170"/>
                  <a:gd name="T2" fmla="*/ 56 w 85"/>
                  <a:gd name="T3" fmla="*/ 220 h 170"/>
                  <a:gd name="T4" fmla="*/ 62 w 85"/>
                  <a:gd name="T5" fmla="*/ 633 h 170"/>
                  <a:gd name="T6" fmla="*/ 56 w 85"/>
                  <a:gd name="T7" fmla="*/ 369 h 170"/>
                  <a:gd name="T8" fmla="*/ 109 w 85"/>
                  <a:gd name="T9" fmla="*/ 220 h 170"/>
                  <a:gd name="T10" fmla="*/ 178 w 85"/>
                  <a:gd name="T11" fmla="*/ 100 h 170"/>
                  <a:gd name="T12" fmla="*/ 270 w 85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70">
                    <a:moveTo>
                      <a:pt x="85" y="0"/>
                    </a:moveTo>
                    <a:cubicBezTo>
                      <a:pt x="55" y="15"/>
                      <a:pt x="31" y="27"/>
                      <a:pt x="17" y="59"/>
                    </a:cubicBezTo>
                    <a:cubicBezTo>
                      <a:pt x="0" y="100"/>
                      <a:pt x="8" y="129"/>
                      <a:pt x="19" y="170"/>
                    </a:cubicBezTo>
                    <a:cubicBezTo>
                      <a:pt x="26" y="148"/>
                      <a:pt x="13" y="122"/>
                      <a:pt x="17" y="99"/>
                    </a:cubicBezTo>
                    <a:cubicBezTo>
                      <a:pt x="20" y="86"/>
                      <a:pt x="28" y="72"/>
                      <a:pt x="33" y="59"/>
                    </a:cubicBezTo>
                    <a:cubicBezTo>
                      <a:pt x="39" y="45"/>
                      <a:pt x="41" y="36"/>
                      <a:pt x="54" y="27"/>
                    </a:cubicBezTo>
                    <a:cubicBezTo>
                      <a:pt x="66" y="19"/>
                      <a:pt x="70" y="9"/>
                      <a:pt x="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29"/>
              <p:cNvSpPr>
                <a:spLocks/>
              </p:cNvSpPr>
              <p:nvPr/>
            </p:nvSpPr>
            <p:spPr bwMode="auto">
              <a:xfrm>
                <a:off x="644" y="945"/>
                <a:ext cx="522" cy="644"/>
              </a:xfrm>
              <a:custGeom>
                <a:avLst/>
                <a:gdLst>
                  <a:gd name="T0" fmla="*/ 203 w 288"/>
                  <a:gd name="T1" fmla="*/ 280 h 334"/>
                  <a:gd name="T2" fmla="*/ 16 w 288"/>
                  <a:gd name="T3" fmla="*/ 796 h 334"/>
                  <a:gd name="T4" fmla="*/ 190 w 288"/>
                  <a:gd name="T5" fmla="*/ 1082 h 334"/>
                  <a:gd name="T6" fmla="*/ 518 w 288"/>
                  <a:gd name="T7" fmla="*/ 1178 h 334"/>
                  <a:gd name="T8" fmla="*/ 667 w 288"/>
                  <a:gd name="T9" fmla="*/ 958 h 334"/>
                  <a:gd name="T10" fmla="*/ 631 w 288"/>
                  <a:gd name="T11" fmla="*/ 785 h 334"/>
                  <a:gd name="T12" fmla="*/ 885 w 288"/>
                  <a:gd name="T13" fmla="*/ 540 h 334"/>
                  <a:gd name="T14" fmla="*/ 203 w 288"/>
                  <a:gd name="T15" fmla="*/ 28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8" h="334">
                    <a:moveTo>
                      <a:pt x="62" y="75"/>
                    </a:moveTo>
                    <a:cubicBezTo>
                      <a:pt x="16" y="105"/>
                      <a:pt x="9" y="153"/>
                      <a:pt x="5" y="214"/>
                    </a:cubicBezTo>
                    <a:cubicBezTo>
                      <a:pt x="0" y="275"/>
                      <a:pt x="30" y="262"/>
                      <a:pt x="58" y="291"/>
                    </a:cubicBezTo>
                    <a:cubicBezTo>
                      <a:pt x="85" y="320"/>
                      <a:pt x="122" y="334"/>
                      <a:pt x="158" y="317"/>
                    </a:cubicBezTo>
                    <a:cubicBezTo>
                      <a:pt x="195" y="299"/>
                      <a:pt x="194" y="280"/>
                      <a:pt x="203" y="258"/>
                    </a:cubicBezTo>
                    <a:cubicBezTo>
                      <a:pt x="213" y="235"/>
                      <a:pt x="186" y="222"/>
                      <a:pt x="192" y="211"/>
                    </a:cubicBezTo>
                    <a:cubicBezTo>
                      <a:pt x="199" y="200"/>
                      <a:pt x="250" y="216"/>
                      <a:pt x="269" y="145"/>
                    </a:cubicBezTo>
                    <a:cubicBezTo>
                      <a:pt x="288" y="75"/>
                      <a:pt x="165" y="0"/>
                      <a:pt x="62" y="7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30"/>
              <p:cNvSpPr>
                <a:spLocks/>
              </p:cNvSpPr>
              <p:nvPr/>
            </p:nvSpPr>
            <p:spPr bwMode="auto">
              <a:xfrm>
                <a:off x="778" y="1132"/>
                <a:ext cx="350" cy="436"/>
              </a:xfrm>
              <a:custGeom>
                <a:avLst/>
                <a:gdLst>
                  <a:gd name="T0" fmla="*/ 0 w 193"/>
                  <a:gd name="T1" fmla="*/ 725 h 226"/>
                  <a:gd name="T2" fmla="*/ 279 w 193"/>
                  <a:gd name="T3" fmla="*/ 777 h 226"/>
                  <a:gd name="T4" fmla="*/ 359 w 193"/>
                  <a:gd name="T5" fmla="*/ 496 h 226"/>
                  <a:gd name="T6" fmla="*/ 421 w 193"/>
                  <a:gd name="T7" fmla="*/ 380 h 226"/>
                  <a:gd name="T8" fmla="*/ 542 w 193"/>
                  <a:gd name="T9" fmla="*/ 293 h 226"/>
                  <a:gd name="T10" fmla="*/ 546 w 193"/>
                  <a:gd name="T11" fmla="*/ 0 h 226"/>
                  <a:gd name="T12" fmla="*/ 497 w 193"/>
                  <a:gd name="T13" fmla="*/ 264 h 226"/>
                  <a:gd name="T14" fmla="*/ 296 w 193"/>
                  <a:gd name="T15" fmla="*/ 392 h 226"/>
                  <a:gd name="T16" fmla="*/ 145 w 193"/>
                  <a:gd name="T17" fmla="*/ 77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3" h="226">
                    <a:moveTo>
                      <a:pt x="0" y="195"/>
                    </a:moveTo>
                    <a:cubicBezTo>
                      <a:pt x="21" y="221"/>
                      <a:pt x="57" y="226"/>
                      <a:pt x="85" y="209"/>
                    </a:cubicBezTo>
                    <a:cubicBezTo>
                      <a:pt x="117" y="189"/>
                      <a:pt x="116" y="165"/>
                      <a:pt x="109" y="133"/>
                    </a:cubicBezTo>
                    <a:cubicBezTo>
                      <a:pt x="105" y="113"/>
                      <a:pt x="111" y="107"/>
                      <a:pt x="128" y="102"/>
                    </a:cubicBezTo>
                    <a:cubicBezTo>
                      <a:pt x="144" y="97"/>
                      <a:pt x="153" y="92"/>
                      <a:pt x="165" y="79"/>
                    </a:cubicBezTo>
                    <a:cubicBezTo>
                      <a:pt x="191" y="53"/>
                      <a:pt x="193" y="28"/>
                      <a:pt x="166" y="0"/>
                    </a:cubicBezTo>
                    <a:cubicBezTo>
                      <a:pt x="172" y="32"/>
                      <a:pt x="181" y="52"/>
                      <a:pt x="151" y="71"/>
                    </a:cubicBezTo>
                    <a:cubicBezTo>
                      <a:pt x="133" y="83"/>
                      <a:pt x="97" y="83"/>
                      <a:pt x="90" y="105"/>
                    </a:cubicBezTo>
                    <a:cubicBezTo>
                      <a:pt x="84" y="126"/>
                      <a:pt x="102" y="226"/>
                      <a:pt x="44" y="207"/>
                    </a:cubicBezTo>
                  </a:path>
                </a:pathLst>
              </a:custGeom>
              <a:solidFill>
                <a:srgbClr val="D2AFC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31"/>
              <p:cNvSpPr>
                <a:spLocks/>
              </p:cNvSpPr>
              <p:nvPr/>
            </p:nvSpPr>
            <p:spPr bwMode="auto">
              <a:xfrm>
                <a:off x="687" y="1084"/>
                <a:ext cx="127" cy="175"/>
              </a:xfrm>
              <a:custGeom>
                <a:avLst/>
                <a:gdLst>
                  <a:gd name="T0" fmla="*/ 230 w 70"/>
                  <a:gd name="T1" fmla="*/ 0 h 91"/>
                  <a:gd name="T2" fmla="*/ 9 w 70"/>
                  <a:gd name="T3" fmla="*/ 337 h 91"/>
                  <a:gd name="T4" fmla="*/ 40 w 70"/>
                  <a:gd name="T5" fmla="*/ 229 h 91"/>
                  <a:gd name="T6" fmla="*/ 96 w 70"/>
                  <a:gd name="T7" fmla="*/ 133 h 91"/>
                  <a:gd name="T8" fmla="*/ 203 w 70"/>
                  <a:gd name="T9" fmla="*/ 1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91">
                    <a:moveTo>
                      <a:pt x="70" y="0"/>
                    </a:moveTo>
                    <a:cubicBezTo>
                      <a:pt x="33" y="8"/>
                      <a:pt x="0" y="54"/>
                      <a:pt x="3" y="91"/>
                    </a:cubicBezTo>
                    <a:cubicBezTo>
                      <a:pt x="8" y="82"/>
                      <a:pt x="9" y="72"/>
                      <a:pt x="12" y="62"/>
                    </a:cubicBezTo>
                    <a:cubicBezTo>
                      <a:pt x="16" y="49"/>
                      <a:pt x="20" y="45"/>
                      <a:pt x="29" y="36"/>
                    </a:cubicBezTo>
                    <a:cubicBezTo>
                      <a:pt x="40" y="25"/>
                      <a:pt x="50" y="15"/>
                      <a:pt x="6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Oval 32"/>
              <p:cNvSpPr>
                <a:spLocks noChangeArrowheads="1"/>
              </p:cNvSpPr>
              <p:nvPr/>
            </p:nvSpPr>
            <p:spPr bwMode="auto">
              <a:xfrm>
                <a:off x="785" y="1014"/>
                <a:ext cx="75" cy="7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Oval 33"/>
              <p:cNvSpPr>
                <a:spLocks noChangeArrowheads="1"/>
              </p:cNvSpPr>
              <p:nvPr/>
            </p:nvSpPr>
            <p:spPr bwMode="auto">
              <a:xfrm>
                <a:off x="880" y="102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34"/>
              <p:cNvSpPr>
                <a:spLocks/>
              </p:cNvSpPr>
              <p:nvPr/>
            </p:nvSpPr>
            <p:spPr bwMode="auto">
              <a:xfrm>
                <a:off x="519" y="796"/>
                <a:ext cx="667" cy="834"/>
              </a:xfrm>
              <a:custGeom>
                <a:avLst/>
                <a:gdLst>
                  <a:gd name="T0" fmla="*/ 149 w 368"/>
                  <a:gd name="T1" fmla="*/ 292 h 432"/>
                  <a:gd name="T2" fmla="*/ 27 w 368"/>
                  <a:gd name="T3" fmla="*/ 876 h 432"/>
                  <a:gd name="T4" fmla="*/ 165 w 368"/>
                  <a:gd name="T5" fmla="*/ 1378 h 432"/>
                  <a:gd name="T6" fmla="*/ 654 w 368"/>
                  <a:gd name="T7" fmla="*/ 1570 h 432"/>
                  <a:gd name="T8" fmla="*/ 1006 w 368"/>
                  <a:gd name="T9" fmla="*/ 1261 h 432"/>
                  <a:gd name="T10" fmla="*/ 1164 w 368"/>
                  <a:gd name="T11" fmla="*/ 873 h 432"/>
                  <a:gd name="T12" fmla="*/ 1026 w 368"/>
                  <a:gd name="T13" fmla="*/ 280 h 432"/>
                  <a:gd name="T14" fmla="*/ 149 w 368"/>
                  <a:gd name="T15" fmla="*/ 292 h 4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8" h="432">
                    <a:moveTo>
                      <a:pt x="45" y="78"/>
                    </a:moveTo>
                    <a:cubicBezTo>
                      <a:pt x="0" y="118"/>
                      <a:pt x="5" y="198"/>
                      <a:pt x="8" y="235"/>
                    </a:cubicBezTo>
                    <a:cubicBezTo>
                      <a:pt x="11" y="272"/>
                      <a:pt x="32" y="352"/>
                      <a:pt x="50" y="370"/>
                    </a:cubicBezTo>
                    <a:cubicBezTo>
                      <a:pt x="67" y="387"/>
                      <a:pt x="127" y="432"/>
                      <a:pt x="199" y="421"/>
                    </a:cubicBezTo>
                    <a:cubicBezTo>
                      <a:pt x="271" y="410"/>
                      <a:pt x="288" y="384"/>
                      <a:pt x="306" y="338"/>
                    </a:cubicBezTo>
                    <a:cubicBezTo>
                      <a:pt x="324" y="291"/>
                      <a:pt x="344" y="258"/>
                      <a:pt x="354" y="234"/>
                    </a:cubicBezTo>
                    <a:cubicBezTo>
                      <a:pt x="364" y="210"/>
                      <a:pt x="368" y="104"/>
                      <a:pt x="312" y="75"/>
                    </a:cubicBezTo>
                    <a:cubicBezTo>
                      <a:pt x="256" y="46"/>
                      <a:pt x="147" y="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3065782" y="2063791"/>
              <a:ext cx="512341" cy="540000"/>
              <a:chOff x="7995841" y="1747243"/>
              <a:chExt cx="512341" cy="540000"/>
            </a:xfrm>
          </p:grpSpPr>
          <p:sp>
            <p:nvSpPr>
              <p:cNvPr id="281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31" name="Group 17"/>
            <p:cNvGrpSpPr>
              <a:grpSpLocks noChangeAspect="1"/>
            </p:cNvGrpSpPr>
            <p:nvPr/>
          </p:nvGrpSpPr>
          <p:grpSpPr bwMode="auto">
            <a:xfrm>
              <a:off x="825648" y="1850881"/>
              <a:ext cx="540000" cy="606316"/>
              <a:chOff x="357" y="1587"/>
              <a:chExt cx="912" cy="1024"/>
            </a:xfrm>
          </p:grpSpPr>
          <p:sp>
            <p:nvSpPr>
              <p:cNvPr id="432" name="Freeform 18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9"/>
              <p:cNvSpPr>
                <a:spLocks/>
              </p:cNvSpPr>
              <p:nvPr/>
            </p:nvSpPr>
            <p:spPr bwMode="auto">
              <a:xfrm>
                <a:off x="612" y="1685"/>
                <a:ext cx="640" cy="872"/>
              </a:xfrm>
              <a:custGeom>
                <a:avLst/>
                <a:gdLst>
                  <a:gd name="T0" fmla="*/ 1575 w 256"/>
                  <a:gd name="T1" fmla="*/ 1011 h 327"/>
                  <a:gd name="T2" fmla="*/ 858 w 256"/>
                  <a:gd name="T3" fmla="*/ 0 h 327"/>
                  <a:gd name="T4" fmla="*/ 1450 w 256"/>
                  <a:gd name="T5" fmla="*/ 1016 h 327"/>
                  <a:gd name="T6" fmla="*/ 658 w 256"/>
                  <a:gd name="T7" fmla="*/ 2184 h 327"/>
                  <a:gd name="T8" fmla="*/ 0 w 256"/>
                  <a:gd name="T9" fmla="*/ 2133 h 327"/>
                  <a:gd name="T10" fmla="*/ 783 w 256"/>
                  <a:gd name="T11" fmla="*/ 2248 h 327"/>
                  <a:gd name="T12" fmla="*/ 1575 w 256"/>
                  <a:gd name="T13" fmla="*/ 1011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327">
                    <a:moveTo>
                      <a:pt x="252" y="142"/>
                    </a:moveTo>
                    <a:cubicBezTo>
                      <a:pt x="249" y="92"/>
                      <a:pt x="204" y="26"/>
                      <a:pt x="137" y="0"/>
                    </a:cubicBezTo>
                    <a:cubicBezTo>
                      <a:pt x="193" y="30"/>
                      <a:pt x="229" y="98"/>
                      <a:pt x="232" y="143"/>
                    </a:cubicBezTo>
                    <a:cubicBezTo>
                      <a:pt x="237" y="212"/>
                      <a:pt x="186" y="284"/>
                      <a:pt x="105" y="307"/>
                    </a:cubicBezTo>
                    <a:cubicBezTo>
                      <a:pt x="72" y="316"/>
                      <a:pt x="34" y="313"/>
                      <a:pt x="0" y="300"/>
                    </a:cubicBezTo>
                    <a:cubicBezTo>
                      <a:pt x="38" y="320"/>
                      <a:pt x="84" y="327"/>
                      <a:pt x="125" y="316"/>
                    </a:cubicBezTo>
                    <a:cubicBezTo>
                      <a:pt x="205" y="293"/>
                      <a:pt x="256" y="211"/>
                      <a:pt x="252" y="142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20"/>
              <p:cNvSpPr>
                <a:spLocks/>
              </p:cNvSpPr>
              <p:nvPr/>
            </p:nvSpPr>
            <p:spPr bwMode="auto">
              <a:xfrm>
                <a:off x="924" y="1824"/>
                <a:ext cx="328" cy="704"/>
              </a:xfrm>
              <a:custGeom>
                <a:avLst/>
                <a:gdLst>
                  <a:gd name="T0" fmla="*/ 0 w 131"/>
                  <a:gd name="T1" fmla="*/ 1877 h 264"/>
                  <a:gd name="T2" fmla="*/ 796 w 131"/>
                  <a:gd name="T3" fmla="*/ 640 h 264"/>
                  <a:gd name="T4" fmla="*/ 533 w 131"/>
                  <a:gd name="T5" fmla="*/ 0 h 264"/>
                  <a:gd name="T6" fmla="*/ 696 w 131"/>
                  <a:gd name="T7" fmla="*/ 1011 h 264"/>
                  <a:gd name="T8" fmla="*/ 0 w 131"/>
                  <a:gd name="T9" fmla="*/ 1877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264">
                    <a:moveTo>
                      <a:pt x="0" y="264"/>
                    </a:moveTo>
                    <a:cubicBezTo>
                      <a:pt x="80" y="241"/>
                      <a:pt x="131" y="159"/>
                      <a:pt x="127" y="90"/>
                    </a:cubicBezTo>
                    <a:cubicBezTo>
                      <a:pt x="125" y="61"/>
                      <a:pt x="110" y="28"/>
                      <a:pt x="85" y="0"/>
                    </a:cubicBezTo>
                    <a:cubicBezTo>
                      <a:pt x="106" y="29"/>
                      <a:pt x="131" y="78"/>
                      <a:pt x="111" y="142"/>
                    </a:cubicBezTo>
                    <a:cubicBezTo>
                      <a:pt x="91" y="206"/>
                      <a:pt x="43" y="240"/>
                      <a:pt x="0" y="264"/>
                    </a:cubicBezTo>
                    <a:close/>
                  </a:path>
                </a:pathLst>
              </a:custGeom>
              <a:solidFill>
                <a:srgbClr val="6404C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21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solidFill>
                <a:srgbClr val="D07D9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22"/>
              <p:cNvSpPr>
                <a:spLocks noEditPoints="1"/>
              </p:cNvSpPr>
              <p:nvPr/>
            </p:nvSpPr>
            <p:spPr bwMode="auto">
              <a:xfrm>
                <a:off x="514" y="1755"/>
                <a:ext cx="608" cy="664"/>
              </a:xfrm>
              <a:custGeom>
                <a:avLst/>
                <a:gdLst>
                  <a:gd name="T0" fmla="*/ 225 w 243"/>
                  <a:gd name="T1" fmla="*/ 440 h 249"/>
                  <a:gd name="T2" fmla="*/ 45 w 243"/>
                  <a:gd name="T3" fmla="*/ 1101 h 249"/>
                  <a:gd name="T4" fmla="*/ 921 w 243"/>
                  <a:gd name="T5" fmla="*/ 1736 h 249"/>
                  <a:gd name="T6" fmla="*/ 1414 w 243"/>
                  <a:gd name="T7" fmla="*/ 811 h 249"/>
                  <a:gd name="T8" fmla="*/ 1208 w 243"/>
                  <a:gd name="T9" fmla="*/ 136 h 249"/>
                  <a:gd name="T10" fmla="*/ 520 w 243"/>
                  <a:gd name="T11" fmla="*/ 205 h 249"/>
                  <a:gd name="T12" fmla="*/ 513 w 243"/>
                  <a:gd name="T13" fmla="*/ 533 h 249"/>
                  <a:gd name="T14" fmla="*/ 746 w 243"/>
                  <a:gd name="T15" fmla="*/ 141 h 249"/>
                  <a:gd name="T16" fmla="*/ 183 w 243"/>
                  <a:gd name="T17" fmla="*/ 541 h 249"/>
                  <a:gd name="T18" fmla="*/ 158 w 243"/>
                  <a:gd name="T19" fmla="*/ 1123 h 249"/>
                  <a:gd name="T20" fmla="*/ 513 w 243"/>
                  <a:gd name="T21" fmla="*/ 384 h 249"/>
                  <a:gd name="T22" fmla="*/ 563 w 243"/>
                  <a:gd name="T23" fmla="*/ 491 h 249"/>
                  <a:gd name="T24" fmla="*/ 696 w 243"/>
                  <a:gd name="T25" fmla="*/ 221 h 249"/>
                  <a:gd name="T26" fmla="*/ 846 w 243"/>
                  <a:gd name="T27" fmla="*/ 499 h 249"/>
                  <a:gd name="T28" fmla="*/ 1188 w 243"/>
                  <a:gd name="T29" fmla="*/ 461 h 249"/>
                  <a:gd name="T30" fmla="*/ 826 w 243"/>
                  <a:gd name="T31" fmla="*/ 120 h 249"/>
                  <a:gd name="T32" fmla="*/ 996 w 243"/>
                  <a:gd name="T33" fmla="*/ 461 h 249"/>
                  <a:gd name="T34" fmla="*/ 208 w 243"/>
                  <a:gd name="T35" fmla="*/ 747 h 249"/>
                  <a:gd name="T36" fmla="*/ 575 w 243"/>
                  <a:gd name="T37" fmla="*/ 853 h 249"/>
                  <a:gd name="T38" fmla="*/ 208 w 243"/>
                  <a:gd name="T39" fmla="*/ 747 h 249"/>
                  <a:gd name="T40" fmla="*/ 671 w 243"/>
                  <a:gd name="T41" fmla="*/ 683 h 249"/>
                  <a:gd name="T42" fmla="*/ 738 w 243"/>
                  <a:gd name="T43" fmla="*/ 589 h 249"/>
                  <a:gd name="T44" fmla="*/ 846 w 243"/>
                  <a:gd name="T45" fmla="*/ 589 h 249"/>
                  <a:gd name="T46" fmla="*/ 926 w 243"/>
                  <a:gd name="T47" fmla="*/ 563 h 249"/>
                  <a:gd name="T48" fmla="*/ 295 w 243"/>
                  <a:gd name="T49" fmla="*/ 1395 h 249"/>
                  <a:gd name="T50" fmla="*/ 613 w 243"/>
                  <a:gd name="T51" fmla="*/ 1309 h 249"/>
                  <a:gd name="T52" fmla="*/ 333 w 243"/>
                  <a:gd name="T53" fmla="*/ 1229 h 249"/>
                  <a:gd name="T54" fmla="*/ 275 w 243"/>
                  <a:gd name="T55" fmla="*/ 981 h 249"/>
                  <a:gd name="T56" fmla="*/ 651 w 243"/>
                  <a:gd name="T57" fmla="*/ 768 h 249"/>
                  <a:gd name="T58" fmla="*/ 971 w 243"/>
                  <a:gd name="T59" fmla="*/ 661 h 249"/>
                  <a:gd name="T60" fmla="*/ 1046 w 243"/>
                  <a:gd name="T61" fmla="*/ 739 h 249"/>
                  <a:gd name="T62" fmla="*/ 1158 w 243"/>
                  <a:gd name="T63" fmla="*/ 525 h 249"/>
                  <a:gd name="T64" fmla="*/ 1013 w 243"/>
                  <a:gd name="T65" fmla="*/ 611 h 249"/>
                  <a:gd name="T66" fmla="*/ 883 w 243"/>
                  <a:gd name="T67" fmla="*/ 832 h 249"/>
                  <a:gd name="T68" fmla="*/ 801 w 243"/>
                  <a:gd name="T69" fmla="*/ 896 h 249"/>
                  <a:gd name="T70" fmla="*/ 1133 w 243"/>
                  <a:gd name="T71" fmla="*/ 803 h 249"/>
                  <a:gd name="T72" fmla="*/ 651 w 243"/>
                  <a:gd name="T73" fmla="*/ 1096 h 249"/>
                  <a:gd name="T74" fmla="*/ 651 w 243"/>
                  <a:gd name="T75" fmla="*/ 1096 h 249"/>
                  <a:gd name="T76" fmla="*/ 933 w 243"/>
                  <a:gd name="T77" fmla="*/ 1016 h 249"/>
                  <a:gd name="T78" fmla="*/ 808 w 243"/>
                  <a:gd name="T79" fmla="*/ 1293 h 249"/>
                  <a:gd name="T80" fmla="*/ 758 w 243"/>
                  <a:gd name="T81" fmla="*/ 1045 h 249"/>
                  <a:gd name="T82" fmla="*/ 1101 w 243"/>
                  <a:gd name="T83" fmla="*/ 1075 h 249"/>
                  <a:gd name="T84" fmla="*/ 1171 w 243"/>
                  <a:gd name="T85" fmla="*/ 1075 h 249"/>
                  <a:gd name="T86" fmla="*/ 550 w 243"/>
                  <a:gd name="T87" fmla="*/ 1485 h 249"/>
                  <a:gd name="T88" fmla="*/ 663 w 243"/>
                  <a:gd name="T89" fmla="*/ 1451 h 249"/>
                  <a:gd name="T90" fmla="*/ 626 w 243"/>
                  <a:gd name="T91" fmla="*/ 1600 h 249"/>
                  <a:gd name="T92" fmla="*/ 788 w 243"/>
                  <a:gd name="T93" fmla="*/ 1357 h 249"/>
                  <a:gd name="T94" fmla="*/ 676 w 243"/>
                  <a:gd name="T95" fmla="*/ 1336 h 249"/>
                  <a:gd name="T96" fmla="*/ 1071 w 243"/>
                  <a:gd name="T97" fmla="*/ 1387 h 249"/>
                  <a:gd name="T98" fmla="*/ 1051 w 243"/>
                  <a:gd name="T99" fmla="*/ 1437 h 249"/>
                  <a:gd name="T100" fmla="*/ 1196 w 243"/>
                  <a:gd name="T101" fmla="*/ 1288 h 249"/>
                  <a:gd name="T102" fmla="*/ 1101 w 243"/>
                  <a:gd name="T103" fmla="*/ 1493 h 249"/>
                  <a:gd name="T104" fmla="*/ 1221 w 243"/>
                  <a:gd name="T105" fmla="*/ 1229 h 249"/>
                  <a:gd name="T106" fmla="*/ 1334 w 243"/>
                  <a:gd name="T107" fmla="*/ 968 h 249"/>
                  <a:gd name="T108" fmla="*/ 1401 w 243"/>
                  <a:gd name="T109" fmla="*/ 883 h 249"/>
                  <a:gd name="T110" fmla="*/ 1259 w 243"/>
                  <a:gd name="T111" fmla="*/ 1053 h 249"/>
                  <a:gd name="T112" fmla="*/ 1251 w 243"/>
                  <a:gd name="T113" fmla="*/ 619 h 249"/>
                  <a:gd name="T114" fmla="*/ 1246 w 243"/>
                  <a:gd name="T115" fmla="*/ 683 h 2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3" h="249">
                    <a:moveTo>
                      <a:pt x="124" y="6"/>
                    </a:moveTo>
                    <a:cubicBezTo>
                      <a:pt x="121" y="7"/>
                      <a:pt x="117" y="8"/>
                      <a:pt x="115" y="9"/>
                    </a:cubicBezTo>
                    <a:cubicBezTo>
                      <a:pt x="102" y="7"/>
                      <a:pt x="91" y="13"/>
                      <a:pt x="78" y="2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57" y="32"/>
                      <a:pt x="36" y="43"/>
                      <a:pt x="36" y="62"/>
                    </a:cubicBezTo>
                    <a:cubicBezTo>
                      <a:pt x="36" y="63"/>
                      <a:pt x="36" y="64"/>
                      <a:pt x="36" y="65"/>
                    </a:cubicBezTo>
                    <a:cubicBezTo>
                      <a:pt x="36" y="66"/>
                      <a:pt x="36" y="67"/>
                      <a:pt x="37" y="69"/>
                    </a:cubicBezTo>
                    <a:cubicBezTo>
                      <a:pt x="34" y="68"/>
                      <a:pt x="32" y="67"/>
                      <a:pt x="29" y="67"/>
                    </a:cubicBezTo>
                    <a:cubicBezTo>
                      <a:pt x="6" y="65"/>
                      <a:pt x="2" y="97"/>
                      <a:pt x="1" y="110"/>
                    </a:cubicBezTo>
                    <a:cubicBezTo>
                      <a:pt x="0" y="115"/>
                      <a:pt x="0" y="121"/>
                      <a:pt x="0" y="127"/>
                    </a:cubicBezTo>
                    <a:cubicBezTo>
                      <a:pt x="0" y="137"/>
                      <a:pt x="1" y="147"/>
                      <a:pt x="7" y="155"/>
                    </a:cubicBezTo>
                    <a:cubicBezTo>
                      <a:pt x="12" y="162"/>
                      <a:pt x="18" y="165"/>
                      <a:pt x="25" y="168"/>
                    </a:cubicBezTo>
                    <a:cubicBezTo>
                      <a:pt x="27" y="182"/>
                      <a:pt x="31" y="196"/>
                      <a:pt x="41" y="204"/>
                    </a:cubicBezTo>
                    <a:cubicBezTo>
                      <a:pt x="46" y="208"/>
                      <a:pt x="50" y="210"/>
                      <a:pt x="55" y="212"/>
                    </a:cubicBezTo>
                    <a:cubicBezTo>
                      <a:pt x="56" y="219"/>
                      <a:pt x="59" y="226"/>
                      <a:pt x="65" y="232"/>
                    </a:cubicBezTo>
                    <a:cubicBezTo>
                      <a:pt x="76" y="243"/>
                      <a:pt x="92" y="246"/>
                      <a:pt x="107" y="245"/>
                    </a:cubicBezTo>
                    <a:cubicBezTo>
                      <a:pt x="117" y="249"/>
                      <a:pt x="130" y="249"/>
                      <a:pt x="147" y="244"/>
                    </a:cubicBezTo>
                    <a:cubicBezTo>
                      <a:pt x="164" y="239"/>
                      <a:pt x="209" y="225"/>
                      <a:pt x="218" y="193"/>
                    </a:cubicBezTo>
                    <a:cubicBezTo>
                      <a:pt x="219" y="192"/>
                      <a:pt x="220" y="192"/>
                      <a:pt x="221" y="191"/>
                    </a:cubicBezTo>
                    <a:cubicBezTo>
                      <a:pt x="230" y="187"/>
                      <a:pt x="237" y="178"/>
                      <a:pt x="241" y="166"/>
                    </a:cubicBezTo>
                    <a:cubicBezTo>
                      <a:pt x="242" y="160"/>
                      <a:pt x="243" y="154"/>
                      <a:pt x="243" y="149"/>
                    </a:cubicBezTo>
                    <a:cubicBezTo>
                      <a:pt x="243" y="140"/>
                      <a:pt x="241" y="132"/>
                      <a:pt x="238" y="126"/>
                    </a:cubicBezTo>
                    <a:cubicBezTo>
                      <a:pt x="235" y="122"/>
                      <a:pt x="231" y="118"/>
                      <a:pt x="226" y="114"/>
                    </a:cubicBezTo>
                    <a:cubicBezTo>
                      <a:pt x="228" y="109"/>
                      <a:pt x="229" y="103"/>
                      <a:pt x="229" y="97"/>
                    </a:cubicBezTo>
                    <a:cubicBezTo>
                      <a:pt x="229" y="86"/>
                      <a:pt x="225" y="77"/>
                      <a:pt x="211" y="70"/>
                    </a:cubicBezTo>
                    <a:cubicBezTo>
                      <a:pt x="208" y="68"/>
                      <a:pt x="204" y="68"/>
                      <a:pt x="200" y="67"/>
                    </a:cubicBezTo>
                    <a:cubicBezTo>
                      <a:pt x="203" y="62"/>
                      <a:pt x="206" y="57"/>
                      <a:pt x="207" y="51"/>
                    </a:cubicBezTo>
                    <a:cubicBezTo>
                      <a:pt x="207" y="50"/>
                      <a:pt x="207" y="48"/>
                      <a:pt x="207" y="47"/>
                    </a:cubicBezTo>
                    <a:cubicBezTo>
                      <a:pt x="207" y="36"/>
                      <a:pt x="202" y="26"/>
                      <a:pt x="193" y="19"/>
                    </a:cubicBezTo>
                    <a:cubicBezTo>
                      <a:pt x="174" y="3"/>
                      <a:pt x="142" y="0"/>
                      <a:pt x="124" y="6"/>
                    </a:cubicBezTo>
                    <a:close/>
                    <a:moveTo>
                      <a:pt x="45" y="64"/>
                    </a:moveTo>
                    <a:cubicBezTo>
                      <a:pt x="45" y="63"/>
                      <a:pt x="45" y="63"/>
                      <a:pt x="45" y="62"/>
                    </a:cubicBezTo>
                    <a:cubicBezTo>
                      <a:pt x="45" y="49"/>
                      <a:pt x="62" y="40"/>
                      <a:pt x="75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90" y="24"/>
                      <a:pt x="97" y="21"/>
                      <a:pt x="103" y="19"/>
                    </a:cubicBezTo>
                    <a:cubicBezTo>
                      <a:pt x="102" y="20"/>
                      <a:pt x="102" y="22"/>
                      <a:pt x="102" y="23"/>
                    </a:cubicBezTo>
                    <a:cubicBezTo>
                      <a:pt x="92" y="26"/>
                      <a:pt x="84" y="30"/>
                      <a:pt x="79" y="35"/>
                    </a:cubicBezTo>
                    <a:cubicBezTo>
                      <a:pt x="75" y="41"/>
                      <a:pt x="72" y="46"/>
                      <a:pt x="72" y="52"/>
                    </a:cubicBezTo>
                    <a:cubicBezTo>
                      <a:pt x="72" y="53"/>
                      <a:pt x="72" y="54"/>
                      <a:pt x="72" y="55"/>
                    </a:cubicBezTo>
                    <a:cubicBezTo>
                      <a:pt x="73" y="62"/>
                      <a:pt x="77" y="69"/>
                      <a:pt x="82" y="75"/>
                    </a:cubicBezTo>
                    <a:cubicBezTo>
                      <a:pt x="81" y="75"/>
                      <a:pt x="80" y="76"/>
                      <a:pt x="79" y="77"/>
                    </a:cubicBezTo>
                    <a:cubicBezTo>
                      <a:pt x="75" y="72"/>
                      <a:pt x="71" y="67"/>
                      <a:pt x="64" y="64"/>
                    </a:cubicBezTo>
                    <a:cubicBezTo>
                      <a:pt x="57" y="62"/>
                      <a:pt x="51" y="63"/>
                      <a:pt x="46" y="65"/>
                    </a:cubicBezTo>
                    <a:cubicBezTo>
                      <a:pt x="45" y="65"/>
                      <a:pt x="45" y="64"/>
                      <a:pt x="45" y="64"/>
                    </a:cubicBezTo>
                    <a:close/>
                    <a:moveTo>
                      <a:pt x="115" y="19"/>
                    </a:moveTo>
                    <a:cubicBezTo>
                      <a:pt x="116" y="19"/>
                      <a:pt x="118" y="20"/>
                      <a:pt x="119" y="20"/>
                    </a:cubicBezTo>
                    <a:cubicBezTo>
                      <a:pt x="117" y="20"/>
                      <a:pt x="115" y="21"/>
                      <a:pt x="113" y="21"/>
                    </a:cubicBezTo>
                    <a:cubicBezTo>
                      <a:pt x="113" y="20"/>
                      <a:pt x="114" y="20"/>
                      <a:pt x="115" y="19"/>
                    </a:cubicBezTo>
                    <a:close/>
                    <a:moveTo>
                      <a:pt x="14" y="150"/>
                    </a:moveTo>
                    <a:cubicBezTo>
                      <a:pt x="10" y="143"/>
                      <a:pt x="9" y="135"/>
                      <a:pt x="9" y="127"/>
                    </a:cubicBezTo>
                    <a:cubicBezTo>
                      <a:pt x="9" y="121"/>
                      <a:pt x="9" y="116"/>
                      <a:pt x="10" y="111"/>
                    </a:cubicBezTo>
                    <a:cubicBezTo>
                      <a:pt x="13" y="87"/>
                      <a:pt x="19" y="75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2" y="79"/>
                      <a:pt x="31" y="80"/>
                      <a:pt x="30" y="81"/>
                    </a:cubicBezTo>
                    <a:cubicBezTo>
                      <a:pt x="25" y="89"/>
                      <a:pt x="23" y="97"/>
                      <a:pt x="23" y="105"/>
                    </a:cubicBezTo>
                    <a:cubicBezTo>
                      <a:pt x="23" y="115"/>
                      <a:pt x="27" y="125"/>
                      <a:pt x="32" y="134"/>
                    </a:cubicBezTo>
                    <a:cubicBezTo>
                      <a:pt x="29" y="138"/>
                      <a:pt x="26" y="143"/>
                      <a:pt x="25" y="150"/>
                    </a:cubicBezTo>
                    <a:cubicBezTo>
                      <a:pt x="25" y="152"/>
                      <a:pt x="25" y="155"/>
                      <a:pt x="25" y="158"/>
                    </a:cubicBezTo>
                    <a:cubicBezTo>
                      <a:pt x="21" y="156"/>
                      <a:pt x="17" y="153"/>
                      <a:pt x="14" y="150"/>
                    </a:cubicBezTo>
                    <a:close/>
                    <a:moveTo>
                      <a:pt x="60" y="73"/>
                    </a:moveTo>
                    <a:cubicBezTo>
                      <a:pt x="64" y="75"/>
                      <a:pt x="67" y="77"/>
                      <a:pt x="70" y="80"/>
                    </a:cubicBezTo>
                    <a:cubicBezTo>
                      <a:pt x="62" y="80"/>
                      <a:pt x="55" y="78"/>
                      <a:pt x="50" y="74"/>
                    </a:cubicBezTo>
                    <a:cubicBezTo>
                      <a:pt x="54" y="72"/>
                      <a:pt x="57" y="72"/>
                      <a:pt x="60" y="73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49"/>
                      <a:pt x="83" y="45"/>
                      <a:pt x="86" y="41"/>
                    </a:cubicBezTo>
                    <a:cubicBezTo>
                      <a:pt x="89" y="38"/>
                      <a:pt x="95" y="35"/>
                      <a:pt x="102" y="33"/>
                    </a:cubicBezTo>
                    <a:cubicBezTo>
                      <a:pt x="102" y="34"/>
                      <a:pt x="102" y="35"/>
                      <a:pt x="102" y="36"/>
                    </a:cubicBezTo>
                    <a:cubicBezTo>
                      <a:pt x="105" y="52"/>
                      <a:pt x="111" y="62"/>
                      <a:pt x="119" y="70"/>
                    </a:cubicBezTo>
                    <a:cubicBezTo>
                      <a:pt x="110" y="65"/>
                      <a:pt x="100" y="64"/>
                      <a:pt x="90" y="69"/>
                    </a:cubicBezTo>
                    <a:cubicBezTo>
                      <a:pt x="86" y="65"/>
                      <a:pt x="82" y="59"/>
                      <a:pt x="82" y="54"/>
                    </a:cubicBezTo>
                    <a:close/>
                    <a:moveTo>
                      <a:pt x="128" y="32"/>
                    </a:moveTo>
                    <a:cubicBezTo>
                      <a:pt x="132" y="34"/>
                      <a:pt x="134" y="38"/>
                      <a:pt x="134" y="42"/>
                    </a:cubicBezTo>
                    <a:cubicBezTo>
                      <a:pt x="134" y="48"/>
                      <a:pt x="131" y="56"/>
                      <a:pt x="127" y="65"/>
                    </a:cubicBezTo>
                    <a:cubicBezTo>
                      <a:pt x="119" y="58"/>
                      <a:pt x="114" y="48"/>
                      <a:pt x="112" y="35"/>
                    </a:cubicBezTo>
                    <a:cubicBezTo>
                      <a:pt x="111" y="33"/>
                      <a:pt x="111" y="32"/>
                      <a:pt x="111" y="31"/>
                    </a:cubicBezTo>
                    <a:cubicBezTo>
                      <a:pt x="118" y="29"/>
                      <a:pt x="124" y="29"/>
                      <a:pt x="128" y="32"/>
                    </a:cubicBezTo>
                    <a:close/>
                    <a:moveTo>
                      <a:pt x="143" y="49"/>
                    </a:moveTo>
                    <a:cubicBezTo>
                      <a:pt x="143" y="51"/>
                      <a:pt x="144" y="53"/>
                      <a:pt x="144" y="56"/>
                    </a:cubicBezTo>
                    <a:cubicBezTo>
                      <a:pt x="144" y="56"/>
                      <a:pt x="144" y="57"/>
                      <a:pt x="144" y="57"/>
                    </a:cubicBezTo>
                    <a:cubicBezTo>
                      <a:pt x="144" y="61"/>
                      <a:pt x="143" y="65"/>
                      <a:pt x="142" y="68"/>
                    </a:cubicBezTo>
                    <a:cubicBezTo>
                      <a:pt x="140" y="69"/>
                      <a:pt x="137" y="69"/>
                      <a:pt x="135" y="70"/>
                    </a:cubicBezTo>
                    <a:cubicBezTo>
                      <a:pt x="138" y="63"/>
                      <a:pt x="141" y="56"/>
                      <a:pt x="143" y="49"/>
                    </a:cubicBezTo>
                    <a:close/>
                    <a:moveTo>
                      <a:pt x="187" y="26"/>
                    </a:moveTo>
                    <a:cubicBezTo>
                      <a:pt x="194" y="32"/>
                      <a:pt x="198" y="39"/>
                      <a:pt x="198" y="47"/>
                    </a:cubicBezTo>
                    <a:cubicBezTo>
                      <a:pt x="198" y="48"/>
                      <a:pt x="198" y="49"/>
                      <a:pt x="198" y="50"/>
                    </a:cubicBezTo>
                    <a:cubicBezTo>
                      <a:pt x="197" y="54"/>
                      <a:pt x="194" y="59"/>
                      <a:pt x="191" y="63"/>
                    </a:cubicBezTo>
                    <a:cubicBezTo>
                      <a:pt x="191" y="64"/>
                      <a:pt x="191" y="64"/>
                      <a:pt x="190" y="65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85" y="59"/>
                      <a:pt x="179" y="54"/>
                      <a:pt x="172" y="52"/>
                    </a:cubicBezTo>
                    <a:cubicBezTo>
                      <a:pt x="165" y="50"/>
                      <a:pt x="158" y="52"/>
                      <a:pt x="153" y="58"/>
                    </a:cubicBezTo>
                    <a:cubicBezTo>
                      <a:pt x="153" y="58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5"/>
                    </a:cubicBezTo>
                    <a:cubicBezTo>
                      <a:pt x="153" y="40"/>
                      <a:pt x="146" y="27"/>
                      <a:pt x="132" y="17"/>
                    </a:cubicBezTo>
                    <a:cubicBezTo>
                      <a:pt x="131" y="16"/>
                      <a:pt x="129" y="15"/>
                      <a:pt x="128" y="14"/>
                    </a:cubicBezTo>
                    <a:cubicBezTo>
                      <a:pt x="144" y="10"/>
                      <a:pt x="171" y="13"/>
                      <a:pt x="187" y="26"/>
                    </a:cubicBezTo>
                    <a:close/>
                    <a:moveTo>
                      <a:pt x="159" y="64"/>
                    </a:moveTo>
                    <a:cubicBezTo>
                      <a:pt x="160" y="63"/>
                      <a:pt x="163" y="60"/>
                      <a:pt x="170" y="61"/>
                    </a:cubicBezTo>
                    <a:cubicBezTo>
                      <a:pt x="171" y="62"/>
                      <a:pt x="173" y="63"/>
                      <a:pt x="174" y="64"/>
                    </a:cubicBezTo>
                    <a:cubicBezTo>
                      <a:pt x="169" y="64"/>
                      <a:pt x="164" y="64"/>
                      <a:pt x="159" y="65"/>
                    </a:cubicBezTo>
                    <a:cubicBezTo>
                      <a:pt x="159" y="65"/>
                      <a:pt x="159" y="65"/>
                      <a:pt x="159" y="64"/>
                    </a:cubicBezTo>
                    <a:close/>
                    <a:moveTo>
                      <a:pt x="109" y="76"/>
                    </a:moveTo>
                    <a:cubicBezTo>
                      <a:pt x="105" y="77"/>
                      <a:pt x="102" y="77"/>
                      <a:pt x="99" y="78"/>
                    </a:cubicBezTo>
                    <a:cubicBezTo>
                      <a:pt x="98" y="78"/>
                      <a:pt x="98" y="77"/>
                      <a:pt x="97" y="77"/>
                    </a:cubicBezTo>
                    <a:cubicBezTo>
                      <a:pt x="101" y="75"/>
                      <a:pt x="105" y="75"/>
                      <a:pt x="109" y="76"/>
                    </a:cubicBezTo>
                    <a:close/>
                    <a:moveTo>
                      <a:pt x="33" y="105"/>
                    </a:moveTo>
                    <a:cubicBezTo>
                      <a:pt x="33" y="98"/>
                      <a:pt x="34" y="92"/>
                      <a:pt x="38" y="86"/>
                    </a:cubicBezTo>
                    <a:cubicBezTo>
                      <a:pt x="39" y="85"/>
                      <a:pt x="40" y="83"/>
                      <a:pt x="41" y="82"/>
                    </a:cubicBezTo>
                    <a:cubicBezTo>
                      <a:pt x="44" y="84"/>
                      <a:pt x="47" y="86"/>
                      <a:pt x="49" y="88"/>
                    </a:cubicBezTo>
                    <a:cubicBezTo>
                      <a:pt x="55" y="92"/>
                      <a:pt x="61" y="96"/>
                      <a:pt x="67" y="98"/>
                    </a:cubicBezTo>
                    <a:cubicBezTo>
                      <a:pt x="68" y="106"/>
                      <a:pt x="75" y="110"/>
                      <a:pt x="84" y="115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101" y="126"/>
                      <a:pt x="107" y="133"/>
                      <a:pt x="110" y="141"/>
                    </a:cubicBezTo>
                    <a:cubicBezTo>
                      <a:pt x="107" y="142"/>
                      <a:pt x="104" y="144"/>
                      <a:pt x="101" y="145"/>
                    </a:cubicBezTo>
                    <a:cubicBezTo>
                      <a:pt x="90" y="149"/>
                      <a:pt x="81" y="153"/>
                      <a:pt x="73" y="154"/>
                    </a:cubicBezTo>
                    <a:cubicBezTo>
                      <a:pt x="69" y="147"/>
                      <a:pt x="65" y="140"/>
                      <a:pt x="61" y="136"/>
                    </a:cubicBezTo>
                    <a:cubicBezTo>
                      <a:pt x="53" y="130"/>
                      <a:pt x="46" y="127"/>
                      <a:pt x="40" y="129"/>
                    </a:cubicBezTo>
                    <a:cubicBezTo>
                      <a:pt x="35" y="120"/>
                      <a:pt x="33" y="112"/>
                      <a:pt x="33" y="105"/>
                    </a:cubicBezTo>
                    <a:close/>
                    <a:moveTo>
                      <a:pt x="78" y="92"/>
                    </a:move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lose/>
                    <a:moveTo>
                      <a:pt x="96" y="88"/>
                    </a:moveTo>
                    <a:cubicBezTo>
                      <a:pt x="100" y="91"/>
                      <a:pt x="104" y="94"/>
                      <a:pt x="107" y="96"/>
                    </a:cubicBezTo>
                    <a:cubicBezTo>
                      <a:pt x="108" y="97"/>
                      <a:pt x="109" y="97"/>
                      <a:pt x="109" y="98"/>
                    </a:cubicBezTo>
                    <a:cubicBezTo>
                      <a:pt x="108" y="98"/>
                      <a:pt x="107" y="98"/>
                      <a:pt x="106" y="98"/>
                    </a:cubicBezTo>
                    <a:cubicBezTo>
                      <a:pt x="101" y="97"/>
                      <a:pt x="97" y="96"/>
                      <a:pt x="93" y="95"/>
                    </a:cubicBezTo>
                    <a:cubicBezTo>
                      <a:pt x="91" y="93"/>
                      <a:pt x="89" y="91"/>
                      <a:pt x="87" y="89"/>
                    </a:cubicBezTo>
                    <a:cubicBezTo>
                      <a:pt x="90" y="89"/>
                      <a:pt x="93" y="88"/>
                      <a:pt x="96" y="88"/>
                    </a:cubicBezTo>
                    <a:close/>
                    <a:moveTo>
                      <a:pt x="118" y="83"/>
                    </a:moveTo>
                    <a:cubicBezTo>
                      <a:pt x="117" y="86"/>
                      <a:pt x="117" y="88"/>
                      <a:pt x="116" y="91"/>
                    </a:cubicBezTo>
                    <a:cubicBezTo>
                      <a:pt x="115" y="90"/>
                      <a:pt x="114" y="89"/>
                      <a:pt x="113" y="89"/>
                    </a:cubicBezTo>
                    <a:cubicBezTo>
                      <a:pt x="111" y="88"/>
                      <a:pt x="110" y="87"/>
                      <a:pt x="108" y="86"/>
                    </a:cubicBezTo>
                    <a:cubicBezTo>
                      <a:pt x="112" y="85"/>
                      <a:pt x="115" y="84"/>
                      <a:pt x="118" y="83"/>
                    </a:cubicBezTo>
                    <a:close/>
                    <a:moveTo>
                      <a:pt x="131" y="80"/>
                    </a:moveTo>
                    <a:cubicBezTo>
                      <a:pt x="133" y="81"/>
                      <a:pt x="134" y="82"/>
                      <a:pt x="135" y="83"/>
                    </a:cubicBezTo>
                    <a:cubicBezTo>
                      <a:pt x="133" y="86"/>
                      <a:pt x="129" y="90"/>
                      <a:pt x="125" y="92"/>
                    </a:cubicBezTo>
                    <a:cubicBezTo>
                      <a:pt x="126" y="89"/>
                      <a:pt x="128" y="85"/>
                      <a:pt x="129" y="81"/>
                    </a:cubicBezTo>
                    <a:cubicBezTo>
                      <a:pt x="130" y="81"/>
                      <a:pt x="131" y="80"/>
                      <a:pt x="131" y="80"/>
                    </a:cubicBezTo>
                    <a:close/>
                    <a:moveTo>
                      <a:pt x="149" y="77"/>
                    </a:moveTo>
                    <a:cubicBezTo>
                      <a:pt x="150" y="78"/>
                      <a:pt x="150" y="79"/>
                      <a:pt x="150" y="80"/>
                    </a:cubicBezTo>
                    <a:cubicBezTo>
                      <a:pt x="149" y="80"/>
                      <a:pt x="149" y="80"/>
                      <a:pt x="148" y="79"/>
                    </a:cubicBezTo>
                    <a:cubicBezTo>
                      <a:pt x="149" y="78"/>
                      <a:pt x="149" y="78"/>
                      <a:pt x="149" y="77"/>
                    </a:cubicBezTo>
                    <a:close/>
                    <a:moveTo>
                      <a:pt x="47" y="196"/>
                    </a:moveTo>
                    <a:cubicBezTo>
                      <a:pt x="41" y="192"/>
                      <a:pt x="37" y="182"/>
                      <a:pt x="35" y="172"/>
                    </a:cubicBezTo>
                    <a:cubicBezTo>
                      <a:pt x="39" y="174"/>
                      <a:pt x="43" y="176"/>
                      <a:pt x="46" y="179"/>
                    </a:cubicBezTo>
                    <a:cubicBezTo>
                      <a:pt x="51" y="185"/>
                      <a:pt x="52" y="193"/>
                      <a:pt x="53" y="201"/>
                    </a:cubicBezTo>
                    <a:cubicBezTo>
                      <a:pt x="51" y="200"/>
                      <a:pt x="49" y="198"/>
                      <a:pt x="47" y="196"/>
                    </a:cubicBezTo>
                    <a:close/>
                    <a:moveTo>
                      <a:pt x="34" y="160"/>
                    </a:moveTo>
                    <a:cubicBezTo>
                      <a:pt x="34" y="157"/>
                      <a:pt x="34" y="154"/>
                      <a:pt x="35" y="151"/>
                    </a:cubicBezTo>
                    <a:cubicBezTo>
                      <a:pt x="35" y="148"/>
                      <a:pt x="36" y="146"/>
                      <a:pt x="37" y="144"/>
                    </a:cubicBezTo>
                    <a:cubicBezTo>
                      <a:pt x="46" y="158"/>
                      <a:pt x="56" y="163"/>
                      <a:pt x="67" y="164"/>
                    </a:cubicBezTo>
                    <a:cubicBezTo>
                      <a:pt x="73" y="174"/>
                      <a:pt x="80" y="184"/>
                      <a:pt x="90" y="185"/>
                    </a:cubicBezTo>
                    <a:cubicBezTo>
                      <a:pt x="92" y="186"/>
                      <a:pt x="95" y="185"/>
                      <a:pt x="98" y="184"/>
                    </a:cubicBezTo>
                    <a:cubicBezTo>
                      <a:pt x="95" y="187"/>
                      <a:pt x="93" y="189"/>
                      <a:pt x="91" y="193"/>
                    </a:cubicBezTo>
                    <a:cubicBezTo>
                      <a:pt x="89" y="194"/>
                      <a:pt x="88" y="194"/>
                      <a:pt x="86" y="195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0" y="202"/>
                      <a:pt x="66" y="203"/>
                      <a:pt x="63" y="203"/>
                    </a:cubicBezTo>
                    <a:cubicBezTo>
                      <a:pt x="63" y="202"/>
                      <a:pt x="62" y="201"/>
                      <a:pt x="62" y="200"/>
                    </a:cubicBezTo>
                    <a:cubicBezTo>
                      <a:pt x="61" y="191"/>
                      <a:pt x="60" y="181"/>
                      <a:pt x="53" y="173"/>
                    </a:cubicBezTo>
                    <a:cubicBezTo>
                      <a:pt x="48" y="167"/>
                      <a:pt x="41" y="164"/>
                      <a:pt x="34" y="161"/>
                    </a:cubicBezTo>
                    <a:cubicBezTo>
                      <a:pt x="34" y="161"/>
                      <a:pt x="34" y="161"/>
                      <a:pt x="34" y="160"/>
                    </a:cubicBezTo>
                    <a:close/>
                    <a:moveTo>
                      <a:pt x="44" y="138"/>
                    </a:moveTo>
                    <a:cubicBezTo>
                      <a:pt x="47" y="139"/>
                      <a:pt x="51" y="140"/>
                      <a:pt x="54" y="144"/>
                    </a:cubicBezTo>
                    <a:cubicBezTo>
                      <a:pt x="57" y="146"/>
                      <a:pt x="59" y="149"/>
                      <a:pt x="62" y="153"/>
                    </a:cubicBezTo>
                    <a:cubicBezTo>
                      <a:pt x="55" y="152"/>
                      <a:pt x="50" y="147"/>
                      <a:pt x="44" y="138"/>
                    </a:cubicBezTo>
                    <a:close/>
                    <a:moveTo>
                      <a:pt x="97" y="112"/>
                    </a:moveTo>
                    <a:cubicBezTo>
                      <a:pt x="88" y="107"/>
                      <a:pt x="88" y="107"/>
                      <a:pt x="88" y="107"/>
                    </a:cubicBezTo>
                    <a:cubicBezTo>
                      <a:pt x="85" y="105"/>
                      <a:pt x="83" y="104"/>
                      <a:pt x="80" y="102"/>
                    </a:cubicBezTo>
                    <a:cubicBezTo>
                      <a:pt x="83" y="103"/>
                      <a:pt x="86" y="103"/>
                      <a:pt x="86" y="103"/>
                    </a:cubicBezTo>
                    <a:cubicBezTo>
                      <a:pt x="87" y="103"/>
                      <a:pt x="88" y="104"/>
                      <a:pt x="89" y="104"/>
                    </a:cubicBezTo>
                    <a:cubicBezTo>
                      <a:pt x="93" y="106"/>
                      <a:pt x="98" y="108"/>
                      <a:pt x="104" y="108"/>
                    </a:cubicBezTo>
                    <a:cubicBezTo>
                      <a:pt x="112" y="110"/>
                      <a:pt x="117" y="115"/>
                      <a:pt x="119" y="123"/>
                    </a:cubicBezTo>
                    <a:cubicBezTo>
                      <a:pt x="119" y="124"/>
                      <a:pt x="119" y="125"/>
                      <a:pt x="119" y="126"/>
                    </a:cubicBezTo>
                    <a:cubicBezTo>
                      <a:pt x="119" y="129"/>
                      <a:pt x="118" y="132"/>
                      <a:pt x="117" y="135"/>
                    </a:cubicBezTo>
                    <a:cubicBezTo>
                      <a:pt x="113" y="126"/>
                      <a:pt x="106" y="118"/>
                      <a:pt x="97" y="112"/>
                    </a:cubicBezTo>
                    <a:close/>
                    <a:moveTo>
                      <a:pt x="144" y="87"/>
                    </a:moveTo>
                    <a:cubicBezTo>
                      <a:pt x="147" y="89"/>
                      <a:pt x="151" y="91"/>
                      <a:pt x="155" y="93"/>
                    </a:cubicBezTo>
                    <a:cubicBezTo>
                      <a:pt x="156" y="97"/>
                      <a:pt x="158" y="101"/>
                      <a:pt x="158" y="104"/>
                    </a:cubicBezTo>
                    <a:cubicBezTo>
                      <a:pt x="158" y="105"/>
                      <a:pt x="157" y="106"/>
                      <a:pt x="157" y="106"/>
                    </a:cubicBezTo>
                    <a:cubicBezTo>
                      <a:pt x="157" y="106"/>
                      <a:pt x="154" y="108"/>
                      <a:pt x="144" y="107"/>
                    </a:cubicBezTo>
                    <a:cubicBezTo>
                      <a:pt x="140" y="105"/>
                      <a:pt x="135" y="102"/>
                      <a:pt x="131" y="100"/>
                    </a:cubicBezTo>
                    <a:cubicBezTo>
                      <a:pt x="136" y="96"/>
                      <a:pt x="140" y="92"/>
                      <a:pt x="144" y="87"/>
                    </a:cubicBezTo>
                    <a:close/>
                    <a:moveTo>
                      <a:pt x="167" y="104"/>
                    </a:moveTo>
                    <a:cubicBezTo>
                      <a:pt x="167" y="102"/>
                      <a:pt x="166" y="101"/>
                      <a:pt x="166" y="99"/>
                    </a:cubicBezTo>
                    <a:cubicBezTo>
                      <a:pt x="169" y="101"/>
                      <a:pt x="172" y="103"/>
                      <a:pt x="174" y="105"/>
                    </a:cubicBezTo>
                    <a:cubicBezTo>
                      <a:pt x="172" y="106"/>
                      <a:pt x="169" y="107"/>
                      <a:pt x="166" y="109"/>
                    </a:cubicBezTo>
                    <a:cubicBezTo>
                      <a:pt x="167" y="107"/>
                      <a:pt x="167" y="106"/>
                      <a:pt x="167" y="104"/>
                    </a:cubicBezTo>
                    <a:close/>
                    <a:moveTo>
                      <a:pt x="185" y="73"/>
                    </a:move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7"/>
                      <a:pt x="183" y="80"/>
                      <a:pt x="183" y="84"/>
                    </a:cubicBezTo>
                    <a:cubicBezTo>
                      <a:pt x="183" y="86"/>
                      <a:pt x="183" y="89"/>
                      <a:pt x="184" y="91"/>
                    </a:cubicBezTo>
                    <a:cubicBezTo>
                      <a:pt x="185" y="93"/>
                      <a:pt x="186" y="95"/>
                      <a:pt x="188" y="97"/>
                    </a:cubicBezTo>
                    <a:cubicBezTo>
                      <a:pt x="186" y="99"/>
                      <a:pt x="185" y="100"/>
                      <a:pt x="183" y="101"/>
                    </a:cubicBezTo>
                    <a:cubicBezTo>
                      <a:pt x="179" y="96"/>
                      <a:pt x="173" y="91"/>
                      <a:pt x="165" y="88"/>
                    </a:cubicBezTo>
                    <a:cubicBezTo>
                      <a:pt x="165" y="88"/>
                      <a:pt x="163" y="87"/>
                      <a:pt x="162" y="86"/>
                    </a:cubicBezTo>
                    <a:cubicBezTo>
                      <a:pt x="161" y="82"/>
                      <a:pt x="159" y="78"/>
                      <a:pt x="159" y="75"/>
                    </a:cubicBezTo>
                    <a:cubicBezTo>
                      <a:pt x="168" y="73"/>
                      <a:pt x="176" y="73"/>
                      <a:pt x="185" y="73"/>
                    </a:cubicBezTo>
                    <a:close/>
                    <a:moveTo>
                      <a:pt x="128" y="126"/>
                    </a:moveTo>
                    <a:cubicBezTo>
                      <a:pt x="128" y="125"/>
                      <a:pt x="128" y="123"/>
                      <a:pt x="128" y="122"/>
                    </a:cubicBezTo>
                    <a:cubicBezTo>
                      <a:pt x="127" y="117"/>
                      <a:pt x="125" y="114"/>
                      <a:pt x="123" y="111"/>
                    </a:cubicBezTo>
                    <a:cubicBezTo>
                      <a:pt x="127" y="114"/>
                      <a:pt x="133" y="116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8"/>
                      <a:pt x="147" y="120"/>
                      <a:pt x="150" y="122"/>
                    </a:cubicBezTo>
                    <a:cubicBezTo>
                      <a:pt x="149" y="126"/>
                      <a:pt x="148" y="129"/>
                      <a:pt x="148" y="134"/>
                    </a:cubicBezTo>
                    <a:cubicBezTo>
                      <a:pt x="141" y="134"/>
                      <a:pt x="134" y="134"/>
                      <a:pt x="129" y="135"/>
                    </a:cubicBezTo>
                    <a:cubicBezTo>
                      <a:pt x="128" y="135"/>
                      <a:pt x="127" y="136"/>
                      <a:pt x="127" y="136"/>
                    </a:cubicBezTo>
                    <a:cubicBezTo>
                      <a:pt x="128" y="133"/>
                      <a:pt x="128" y="130"/>
                      <a:pt x="128" y="126"/>
                    </a:cubicBezTo>
                    <a:close/>
                    <a:moveTo>
                      <a:pt x="158" y="128"/>
                    </a:moveTo>
                    <a:cubicBezTo>
                      <a:pt x="161" y="130"/>
                      <a:pt x="164" y="133"/>
                      <a:pt x="166" y="135"/>
                    </a:cubicBezTo>
                    <a:cubicBezTo>
                      <a:pt x="163" y="135"/>
                      <a:pt x="160" y="134"/>
                      <a:pt x="157" y="134"/>
                    </a:cubicBezTo>
                    <a:cubicBezTo>
                      <a:pt x="157" y="132"/>
                      <a:pt x="157" y="130"/>
                      <a:pt x="158" y="128"/>
                    </a:cubicBezTo>
                    <a:close/>
                    <a:moveTo>
                      <a:pt x="178" y="114"/>
                    </a:moveTo>
                    <a:cubicBezTo>
                      <a:pt x="178" y="114"/>
                      <a:pt x="180" y="113"/>
                      <a:pt x="181" y="113"/>
                    </a:cubicBezTo>
                    <a:cubicBezTo>
                      <a:pt x="186" y="121"/>
                      <a:pt x="188" y="130"/>
                      <a:pt x="188" y="140"/>
                    </a:cubicBezTo>
                    <a:cubicBezTo>
                      <a:pt x="188" y="140"/>
                      <a:pt x="188" y="141"/>
                      <a:pt x="188" y="141"/>
                    </a:cubicBezTo>
                    <a:cubicBezTo>
                      <a:pt x="186" y="140"/>
                      <a:pt x="183" y="139"/>
                      <a:pt x="181" y="139"/>
                    </a:cubicBezTo>
                    <a:cubicBezTo>
                      <a:pt x="177" y="132"/>
                      <a:pt x="171" y="126"/>
                      <a:pt x="164" y="121"/>
                    </a:cubicBezTo>
                    <a:cubicBezTo>
                      <a:pt x="168" y="118"/>
                      <a:pt x="173" y="116"/>
                      <a:pt x="178" y="114"/>
                    </a:cubicBezTo>
                    <a:close/>
                    <a:moveTo>
                      <a:pt x="104" y="154"/>
                    </a:moveTo>
                    <a:cubicBezTo>
                      <a:pt x="105" y="153"/>
                      <a:pt x="107" y="153"/>
                      <a:pt x="108" y="152"/>
                    </a:cubicBezTo>
                    <a:cubicBezTo>
                      <a:pt x="106" y="157"/>
                      <a:pt x="104" y="162"/>
                      <a:pt x="104" y="167"/>
                    </a:cubicBezTo>
                    <a:cubicBezTo>
                      <a:pt x="104" y="168"/>
                      <a:pt x="104" y="168"/>
                      <a:pt x="104" y="169"/>
                    </a:cubicBezTo>
                    <a:cubicBezTo>
                      <a:pt x="99" y="174"/>
                      <a:pt x="94" y="176"/>
                      <a:pt x="91" y="176"/>
                    </a:cubicBezTo>
                    <a:cubicBezTo>
                      <a:pt x="86" y="175"/>
                      <a:pt x="82" y="169"/>
                      <a:pt x="78" y="163"/>
                    </a:cubicBezTo>
                    <a:cubicBezTo>
                      <a:pt x="87" y="161"/>
                      <a:pt x="96" y="157"/>
                      <a:pt x="104" y="154"/>
                    </a:cubicBezTo>
                    <a:close/>
                    <a:moveTo>
                      <a:pt x="107" y="179"/>
                    </a:moveTo>
                    <a:cubicBezTo>
                      <a:pt x="107" y="179"/>
                      <a:pt x="107" y="179"/>
                      <a:pt x="107" y="179"/>
                    </a:cubicBezTo>
                    <a:cubicBezTo>
                      <a:pt x="107" y="179"/>
                      <a:pt x="106" y="179"/>
                      <a:pt x="106" y="179"/>
                    </a:cubicBezTo>
                    <a:cubicBezTo>
                      <a:pt x="106" y="179"/>
                      <a:pt x="107" y="179"/>
                      <a:pt x="107" y="179"/>
                    </a:cubicBezTo>
                    <a:close/>
                    <a:moveTo>
                      <a:pt x="131" y="144"/>
                    </a:moveTo>
                    <a:cubicBezTo>
                      <a:pt x="136" y="143"/>
                      <a:pt x="142" y="143"/>
                      <a:pt x="149" y="143"/>
                    </a:cubicBezTo>
                    <a:cubicBezTo>
                      <a:pt x="150" y="147"/>
                      <a:pt x="153" y="150"/>
                      <a:pt x="155" y="152"/>
                    </a:cubicBezTo>
                    <a:cubicBezTo>
                      <a:pt x="157" y="154"/>
                      <a:pt x="159" y="155"/>
                      <a:pt x="161" y="158"/>
                    </a:cubicBezTo>
                    <a:cubicBezTo>
                      <a:pt x="164" y="162"/>
                      <a:pt x="165" y="167"/>
                      <a:pt x="165" y="171"/>
                    </a:cubicBezTo>
                    <a:cubicBezTo>
                      <a:pt x="165" y="172"/>
                      <a:pt x="165" y="173"/>
                      <a:pt x="165" y="174"/>
                    </a:cubicBezTo>
                    <a:cubicBezTo>
                      <a:pt x="156" y="180"/>
                      <a:pt x="143" y="183"/>
                      <a:pt x="132" y="183"/>
                    </a:cubicBezTo>
                    <a:cubicBezTo>
                      <a:pt x="131" y="183"/>
                      <a:pt x="130" y="182"/>
                      <a:pt x="129" y="182"/>
                    </a:cubicBezTo>
                    <a:cubicBezTo>
                      <a:pt x="126" y="181"/>
                      <a:pt x="122" y="180"/>
                      <a:pt x="119" y="179"/>
                    </a:cubicBezTo>
                    <a:cubicBezTo>
                      <a:pt x="118" y="178"/>
                      <a:pt x="116" y="176"/>
                      <a:pt x="115" y="175"/>
                    </a:cubicBezTo>
                    <a:cubicBezTo>
                      <a:pt x="114" y="174"/>
                      <a:pt x="114" y="172"/>
                      <a:pt x="114" y="171"/>
                    </a:cubicBezTo>
                    <a:cubicBezTo>
                      <a:pt x="119" y="165"/>
                      <a:pt x="121" y="158"/>
                      <a:pt x="121" y="150"/>
                    </a:cubicBezTo>
                    <a:cubicBezTo>
                      <a:pt x="121" y="150"/>
                      <a:pt x="121" y="148"/>
                      <a:pt x="121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24" y="146"/>
                      <a:pt x="128" y="145"/>
                      <a:pt x="131" y="144"/>
                    </a:cubicBezTo>
                    <a:close/>
                    <a:moveTo>
                      <a:pt x="169" y="153"/>
                    </a:moveTo>
                    <a:cubicBezTo>
                      <a:pt x="166" y="149"/>
                      <a:pt x="164" y="147"/>
                      <a:pt x="162" y="145"/>
                    </a:cubicBezTo>
                    <a:cubicBezTo>
                      <a:pt x="161" y="144"/>
                      <a:pt x="161" y="144"/>
                      <a:pt x="160" y="144"/>
                    </a:cubicBezTo>
                    <a:cubicBezTo>
                      <a:pt x="165" y="144"/>
                      <a:pt x="170" y="145"/>
                      <a:pt x="175" y="147"/>
                    </a:cubicBezTo>
                    <a:cubicBezTo>
                      <a:pt x="175" y="148"/>
                      <a:pt x="176" y="150"/>
                      <a:pt x="176" y="151"/>
                    </a:cubicBezTo>
                    <a:cubicBezTo>
                      <a:pt x="177" y="152"/>
                      <a:pt x="177" y="154"/>
                      <a:pt x="177" y="155"/>
                    </a:cubicBezTo>
                    <a:cubicBezTo>
                      <a:pt x="177" y="158"/>
                      <a:pt x="175" y="161"/>
                      <a:pt x="174" y="165"/>
                    </a:cubicBezTo>
                    <a:cubicBezTo>
                      <a:pt x="173" y="161"/>
                      <a:pt x="171" y="157"/>
                      <a:pt x="169" y="153"/>
                    </a:cubicBezTo>
                    <a:close/>
                    <a:moveTo>
                      <a:pt x="186" y="155"/>
                    </a:moveTo>
                    <a:cubicBezTo>
                      <a:pt x="186" y="153"/>
                      <a:pt x="186" y="152"/>
                      <a:pt x="186" y="150"/>
                    </a:cubicBezTo>
                    <a:cubicBezTo>
                      <a:pt x="186" y="150"/>
                      <a:pt x="187" y="151"/>
                      <a:pt x="187" y="151"/>
                    </a:cubicBezTo>
                    <a:cubicBezTo>
                      <a:pt x="187" y="157"/>
                      <a:pt x="185" y="163"/>
                      <a:pt x="184" y="170"/>
                    </a:cubicBezTo>
                    <a:cubicBezTo>
                      <a:pt x="183" y="169"/>
                      <a:pt x="182" y="170"/>
                      <a:pt x="181" y="170"/>
                    </a:cubicBezTo>
                    <a:cubicBezTo>
                      <a:pt x="184" y="165"/>
                      <a:pt x="186" y="160"/>
                      <a:pt x="186" y="15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87" y="204"/>
                      <a:pt x="88" y="204"/>
                    </a:cubicBezTo>
                    <a:cubicBezTo>
                      <a:pt x="88" y="206"/>
                      <a:pt x="88" y="207"/>
                      <a:pt x="88" y="209"/>
                    </a:cubicBezTo>
                    <a:cubicBezTo>
                      <a:pt x="88" y="216"/>
                      <a:pt x="89" y="223"/>
                      <a:pt x="92" y="228"/>
                    </a:cubicBezTo>
                    <a:cubicBezTo>
                      <a:pt x="93" y="231"/>
                      <a:pt x="94" y="233"/>
                      <a:pt x="96" y="235"/>
                    </a:cubicBezTo>
                    <a:cubicBezTo>
                      <a:pt x="87" y="235"/>
                      <a:pt x="78" y="232"/>
                      <a:pt x="72" y="226"/>
                    </a:cubicBezTo>
                    <a:cubicBezTo>
                      <a:pt x="68" y="222"/>
                      <a:pt x="66" y="217"/>
                      <a:pt x="64" y="212"/>
                    </a:cubicBezTo>
                    <a:cubicBezTo>
                      <a:pt x="69" y="212"/>
                      <a:pt x="74" y="210"/>
                      <a:pt x="79" y="208"/>
                    </a:cubicBezTo>
                    <a:close/>
                    <a:moveTo>
                      <a:pt x="106" y="204"/>
                    </a:moveTo>
                    <a:cubicBezTo>
                      <a:pt x="108" y="207"/>
                      <a:pt x="112" y="209"/>
                      <a:pt x="118" y="212"/>
                    </a:cubicBezTo>
                    <a:cubicBezTo>
                      <a:pt x="129" y="217"/>
                      <a:pt x="142" y="215"/>
                      <a:pt x="153" y="207"/>
                    </a:cubicBezTo>
                    <a:cubicBezTo>
                      <a:pt x="154" y="207"/>
                      <a:pt x="154" y="207"/>
                      <a:pt x="154" y="207"/>
                    </a:cubicBezTo>
                    <a:cubicBezTo>
                      <a:pt x="148" y="218"/>
                      <a:pt x="141" y="226"/>
                      <a:pt x="127" y="231"/>
                    </a:cubicBezTo>
                    <a:cubicBezTo>
                      <a:pt x="122" y="233"/>
                      <a:pt x="115" y="234"/>
                      <a:pt x="109" y="235"/>
                    </a:cubicBezTo>
                    <a:cubicBezTo>
                      <a:pt x="105" y="233"/>
                      <a:pt x="102" y="229"/>
                      <a:pt x="100" y="225"/>
                    </a:cubicBezTo>
                    <a:cubicBezTo>
                      <a:pt x="98" y="220"/>
                      <a:pt x="97" y="215"/>
                      <a:pt x="97" y="209"/>
                    </a:cubicBezTo>
                    <a:cubicBezTo>
                      <a:pt x="97" y="207"/>
                      <a:pt x="98" y="204"/>
                      <a:pt x="98" y="201"/>
                    </a:cubicBezTo>
                    <a:cubicBezTo>
                      <a:pt x="101" y="201"/>
                      <a:pt x="103" y="202"/>
                      <a:pt x="106" y="204"/>
                    </a:cubicBezTo>
                    <a:close/>
                    <a:moveTo>
                      <a:pt x="108" y="188"/>
                    </a:moveTo>
                    <a:cubicBezTo>
                      <a:pt x="110" y="187"/>
                      <a:pt x="113" y="187"/>
                      <a:pt x="116" y="188"/>
                    </a:cubicBezTo>
                    <a:cubicBezTo>
                      <a:pt x="119" y="189"/>
                      <a:pt x="122" y="190"/>
                      <a:pt x="126" y="191"/>
                    </a:cubicBezTo>
                    <a:cubicBezTo>
                      <a:pt x="130" y="193"/>
                      <a:pt x="135" y="196"/>
                      <a:pt x="139" y="199"/>
                    </a:cubicBezTo>
                    <a:cubicBezTo>
                      <a:pt x="141" y="200"/>
                      <a:pt x="142" y="201"/>
                      <a:pt x="144" y="202"/>
                    </a:cubicBezTo>
                    <a:cubicBezTo>
                      <a:pt x="137" y="205"/>
                      <a:pt x="129" y="207"/>
                      <a:pt x="122" y="204"/>
                    </a:cubicBezTo>
                    <a:cubicBezTo>
                      <a:pt x="117" y="201"/>
                      <a:pt x="114" y="199"/>
                      <a:pt x="111" y="197"/>
                    </a:cubicBezTo>
                    <a:cubicBezTo>
                      <a:pt x="108" y="195"/>
                      <a:pt x="105" y="193"/>
                      <a:pt x="102" y="193"/>
                    </a:cubicBezTo>
                    <a:cubicBezTo>
                      <a:pt x="104" y="191"/>
                      <a:pt x="106" y="189"/>
                      <a:pt x="108" y="188"/>
                    </a:cubicBezTo>
                    <a:close/>
                    <a:moveTo>
                      <a:pt x="160" y="187"/>
                    </a:moveTo>
                    <a:cubicBezTo>
                      <a:pt x="159" y="189"/>
                      <a:pt x="158" y="190"/>
                      <a:pt x="157" y="192"/>
                    </a:cubicBezTo>
                    <a:cubicBezTo>
                      <a:pt x="155" y="193"/>
                      <a:pt x="154" y="195"/>
                      <a:pt x="153" y="196"/>
                    </a:cubicBezTo>
                    <a:cubicBezTo>
                      <a:pt x="150" y="194"/>
                      <a:pt x="147" y="193"/>
                      <a:pt x="144" y="191"/>
                    </a:cubicBezTo>
                    <a:cubicBezTo>
                      <a:pt x="150" y="190"/>
                      <a:pt x="155" y="189"/>
                      <a:pt x="160" y="187"/>
                    </a:cubicBezTo>
                    <a:close/>
                    <a:moveTo>
                      <a:pt x="171" y="195"/>
                    </a:moveTo>
                    <a:cubicBezTo>
                      <a:pt x="174" y="186"/>
                      <a:pt x="177" y="180"/>
                      <a:pt x="181" y="179"/>
                    </a:cubicBezTo>
                    <a:cubicBezTo>
                      <a:pt x="181" y="179"/>
                      <a:pt x="182" y="179"/>
                      <a:pt x="182" y="179"/>
                    </a:cubicBezTo>
                    <a:cubicBezTo>
                      <a:pt x="182" y="179"/>
                      <a:pt x="182" y="180"/>
                      <a:pt x="181" y="181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79" y="195"/>
                      <a:pt x="178" y="199"/>
                      <a:pt x="173" y="201"/>
                    </a:cubicBezTo>
                    <a:cubicBezTo>
                      <a:pt x="171" y="202"/>
                      <a:pt x="169" y="202"/>
                      <a:pt x="168" y="202"/>
                    </a:cubicBezTo>
                    <a:cubicBezTo>
                      <a:pt x="169" y="199"/>
                      <a:pt x="170" y="197"/>
                      <a:pt x="171" y="195"/>
                    </a:cubicBezTo>
                    <a:close/>
                    <a:moveTo>
                      <a:pt x="176" y="210"/>
                    </a:moveTo>
                    <a:cubicBezTo>
                      <a:pt x="187" y="205"/>
                      <a:pt x="188" y="197"/>
                      <a:pt x="189" y="190"/>
                    </a:cubicBezTo>
                    <a:cubicBezTo>
                      <a:pt x="190" y="183"/>
                      <a:pt x="190" y="183"/>
                      <a:pt x="190" y="183"/>
                    </a:cubicBezTo>
                    <a:cubicBezTo>
                      <a:pt x="191" y="182"/>
                      <a:pt x="191" y="182"/>
                      <a:pt x="191" y="181"/>
                    </a:cubicBezTo>
                    <a:cubicBezTo>
                      <a:pt x="191" y="181"/>
                      <a:pt x="191" y="181"/>
                      <a:pt x="191" y="181"/>
                    </a:cubicBezTo>
                    <a:cubicBezTo>
                      <a:pt x="195" y="183"/>
                      <a:pt x="197" y="186"/>
                      <a:pt x="198" y="188"/>
                    </a:cubicBezTo>
                    <a:cubicBezTo>
                      <a:pt x="201" y="191"/>
                      <a:pt x="203" y="194"/>
                      <a:pt x="207" y="194"/>
                    </a:cubicBezTo>
                    <a:cubicBezTo>
                      <a:pt x="200" y="211"/>
                      <a:pt x="180" y="224"/>
                      <a:pt x="145" y="235"/>
                    </a:cubicBezTo>
                    <a:cubicBezTo>
                      <a:pt x="141" y="236"/>
                      <a:pt x="139" y="237"/>
                      <a:pt x="136" y="237"/>
                    </a:cubicBezTo>
                    <a:cubicBezTo>
                      <a:pt x="150" y="231"/>
                      <a:pt x="157" y="221"/>
                      <a:pt x="163" y="210"/>
                    </a:cubicBezTo>
                    <a:cubicBezTo>
                      <a:pt x="168" y="211"/>
                      <a:pt x="172" y="211"/>
                      <a:pt x="176" y="210"/>
                    </a:cubicBezTo>
                    <a:close/>
                    <a:moveTo>
                      <a:pt x="196" y="156"/>
                    </a:moveTo>
                    <a:cubicBezTo>
                      <a:pt x="203" y="161"/>
                      <a:pt x="208" y="167"/>
                      <a:pt x="209" y="175"/>
                    </a:cubicBezTo>
                    <a:cubicBezTo>
                      <a:pt x="210" y="177"/>
                      <a:pt x="210" y="179"/>
                      <a:pt x="210" y="182"/>
                    </a:cubicBezTo>
                    <a:cubicBezTo>
                      <a:pt x="210" y="183"/>
                      <a:pt x="210" y="184"/>
                      <a:pt x="210" y="185"/>
                    </a:cubicBezTo>
                    <a:cubicBezTo>
                      <a:pt x="208" y="185"/>
                      <a:pt x="207" y="184"/>
                      <a:pt x="206" y="182"/>
                    </a:cubicBezTo>
                    <a:cubicBezTo>
                      <a:pt x="204" y="180"/>
                      <a:pt x="201" y="176"/>
                      <a:pt x="195" y="173"/>
                    </a:cubicBezTo>
                    <a:cubicBezTo>
                      <a:pt x="195" y="173"/>
                      <a:pt x="194" y="172"/>
                      <a:pt x="193" y="172"/>
                    </a:cubicBezTo>
                    <a:cubicBezTo>
                      <a:pt x="194" y="167"/>
                      <a:pt x="195" y="161"/>
                      <a:pt x="196" y="156"/>
                    </a:cubicBezTo>
                    <a:close/>
                    <a:moveTo>
                      <a:pt x="194" y="104"/>
                    </a:moveTo>
                    <a:cubicBezTo>
                      <a:pt x="198" y="108"/>
                      <a:pt x="204" y="111"/>
                      <a:pt x="209" y="114"/>
                    </a:cubicBezTo>
                    <a:cubicBezTo>
                      <a:pt x="211" y="116"/>
                      <a:pt x="214" y="117"/>
                      <a:pt x="216" y="118"/>
                    </a:cubicBezTo>
                    <a:cubicBezTo>
                      <a:pt x="214" y="124"/>
                      <a:pt x="213" y="130"/>
                      <a:pt x="213" y="136"/>
                    </a:cubicBezTo>
                    <a:cubicBezTo>
                      <a:pt x="213" y="142"/>
                      <a:pt x="215" y="149"/>
                      <a:pt x="219" y="155"/>
                    </a:cubicBezTo>
                    <a:cubicBezTo>
                      <a:pt x="221" y="157"/>
                      <a:pt x="223" y="157"/>
                      <a:pt x="226" y="156"/>
                    </a:cubicBezTo>
                    <a:cubicBezTo>
                      <a:pt x="227" y="155"/>
                      <a:pt x="227" y="154"/>
                      <a:pt x="227" y="152"/>
                    </a:cubicBezTo>
                    <a:cubicBezTo>
                      <a:pt x="227" y="151"/>
                      <a:pt x="227" y="150"/>
                      <a:pt x="227" y="149"/>
                    </a:cubicBezTo>
                    <a:cubicBezTo>
                      <a:pt x="224" y="145"/>
                      <a:pt x="223" y="141"/>
                      <a:pt x="223" y="136"/>
                    </a:cubicBezTo>
                    <a:cubicBezTo>
                      <a:pt x="223" y="132"/>
                      <a:pt x="223" y="128"/>
                      <a:pt x="224" y="124"/>
                    </a:cubicBezTo>
                    <a:cubicBezTo>
                      <a:pt x="226" y="126"/>
                      <a:pt x="228" y="129"/>
                      <a:pt x="230" y="131"/>
                    </a:cubicBezTo>
                    <a:cubicBezTo>
                      <a:pt x="232" y="136"/>
                      <a:pt x="234" y="142"/>
                      <a:pt x="234" y="149"/>
                    </a:cubicBezTo>
                    <a:cubicBezTo>
                      <a:pt x="234" y="153"/>
                      <a:pt x="233" y="158"/>
                      <a:pt x="232" y="163"/>
                    </a:cubicBezTo>
                    <a:cubicBezTo>
                      <a:pt x="229" y="171"/>
                      <a:pt x="225" y="178"/>
                      <a:pt x="219" y="181"/>
                    </a:cubicBezTo>
                    <a:cubicBezTo>
                      <a:pt x="219" y="179"/>
                      <a:pt x="219" y="176"/>
                      <a:pt x="219" y="173"/>
                    </a:cubicBezTo>
                    <a:cubicBezTo>
                      <a:pt x="217" y="163"/>
                      <a:pt x="211" y="154"/>
                      <a:pt x="201" y="148"/>
                    </a:cubicBezTo>
                    <a:cubicBezTo>
                      <a:pt x="200" y="147"/>
                      <a:pt x="198" y="146"/>
                      <a:pt x="197" y="146"/>
                    </a:cubicBezTo>
                    <a:cubicBezTo>
                      <a:pt x="197" y="144"/>
                      <a:pt x="197" y="142"/>
                      <a:pt x="197" y="141"/>
                    </a:cubicBezTo>
                    <a:cubicBezTo>
                      <a:pt x="197" y="129"/>
                      <a:pt x="195" y="118"/>
                      <a:pt x="189" y="108"/>
                    </a:cubicBezTo>
                    <a:cubicBezTo>
                      <a:pt x="191" y="107"/>
                      <a:pt x="193" y="106"/>
                      <a:pt x="194" y="104"/>
                    </a:cubicBezTo>
                    <a:close/>
                    <a:moveTo>
                      <a:pt x="200" y="89"/>
                    </a:moveTo>
                    <a:cubicBezTo>
                      <a:pt x="200" y="88"/>
                      <a:pt x="200" y="87"/>
                      <a:pt x="200" y="87"/>
                    </a:cubicBezTo>
                    <a:cubicBezTo>
                      <a:pt x="200" y="83"/>
                      <a:pt x="199" y="79"/>
                      <a:pt x="197" y="75"/>
                    </a:cubicBezTo>
                    <a:cubicBezTo>
                      <a:pt x="201" y="76"/>
                      <a:pt x="204" y="77"/>
                      <a:pt x="207" y="79"/>
                    </a:cubicBezTo>
                    <a:cubicBezTo>
                      <a:pt x="217" y="83"/>
                      <a:pt x="220" y="89"/>
                      <a:pt x="220" y="96"/>
                    </a:cubicBezTo>
                    <a:cubicBezTo>
                      <a:pt x="220" y="100"/>
                      <a:pt x="219" y="104"/>
                      <a:pt x="218" y="109"/>
                    </a:cubicBezTo>
                    <a:cubicBezTo>
                      <a:pt x="217" y="108"/>
                      <a:pt x="215" y="107"/>
                      <a:pt x="214" y="106"/>
                    </a:cubicBezTo>
                    <a:cubicBezTo>
                      <a:pt x="209" y="103"/>
                      <a:pt x="203" y="100"/>
                      <a:pt x="199" y="96"/>
                    </a:cubicBezTo>
                    <a:cubicBezTo>
                      <a:pt x="200" y="94"/>
                      <a:pt x="200" y="91"/>
                      <a:pt x="200" y="89"/>
                    </a:cubicBezTo>
                    <a:close/>
                  </a:path>
                </a:pathLst>
              </a:custGeom>
              <a:solidFill>
                <a:srgbClr val="E3B6C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23"/>
              <p:cNvSpPr>
                <a:spLocks noEditPoints="1"/>
              </p:cNvSpPr>
              <p:nvPr/>
            </p:nvSpPr>
            <p:spPr bwMode="auto">
              <a:xfrm>
                <a:off x="474" y="1725"/>
                <a:ext cx="688" cy="752"/>
              </a:xfrm>
              <a:custGeom>
                <a:avLst/>
                <a:gdLst>
                  <a:gd name="T0" fmla="*/ 1471 w 275"/>
                  <a:gd name="T1" fmla="*/ 520 h 282"/>
                  <a:gd name="T2" fmla="*/ 1346 w 275"/>
                  <a:gd name="T3" fmla="*/ 589 h 282"/>
                  <a:gd name="T4" fmla="*/ 1351 w 275"/>
                  <a:gd name="T5" fmla="*/ 312 h 282"/>
                  <a:gd name="T6" fmla="*/ 933 w 275"/>
                  <a:gd name="T7" fmla="*/ 56 h 282"/>
                  <a:gd name="T8" fmla="*/ 675 w 275"/>
                  <a:gd name="T9" fmla="*/ 0 h 282"/>
                  <a:gd name="T10" fmla="*/ 625 w 275"/>
                  <a:gd name="T11" fmla="*/ 43 h 282"/>
                  <a:gd name="T12" fmla="*/ 963 w 275"/>
                  <a:gd name="T13" fmla="*/ 115 h 282"/>
                  <a:gd name="T14" fmla="*/ 1308 w 275"/>
                  <a:gd name="T15" fmla="*/ 648 h 282"/>
                  <a:gd name="T16" fmla="*/ 1534 w 275"/>
                  <a:gd name="T17" fmla="*/ 661 h 282"/>
                  <a:gd name="T18" fmla="*/ 1601 w 275"/>
                  <a:gd name="T19" fmla="*/ 989 h 282"/>
                  <a:gd name="T20" fmla="*/ 1559 w 275"/>
                  <a:gd name="T21" fmla="*/ 1181 h 282"/>
                  <a:gd name="T22" fmla="*/ 1434 w 275"/>
                  <a:gd name="T23" fmla="*/ 1309 h 282"/>
                  <a:gd name="T24" fmla="*/ 1208 w 275"/>
                  <a:gd name="T25" fmla="*/ 1472 h 282"/>
                  <a:gd name="T26" fmla="*/ 971 w 275"/>
                  <a:gd name="T27" fmla="*/ 968 h 282"/>
                  <a:gd name="T28" fmla="*/ 951 w 275"/>
                  <a:gd name="T29" fmla="*/ 1685 h 282"/>
                  <a:gd name="T30" fmla="*/ 608 w 275"/>
                  <a:gd name="T31" fmla="*/ 1352 h 282"/>
                  <a:gd name="T32" fmla="*/ 550 w 275"/>
                  <a:gd name="T33" fmla="*/ 797 h 282"/>
                  <a:gd name="T34" fmla="*/ 300 w 275"/>
                  <a:gd name="T35" fmla="*/ 1003 h 282"/>
                  <a:gd name="T36" fmla="*/ 145 w 275"/>
                  <a:gd name="T37" fmla="*/ 1139 h 282"/>
                  <a:gd name="T38" fmla="*/ 320 w 275"/>
                  <a:gd name="T39" fmla="*/ 861 h 282"/>
                  <a:gd name="T40" fmla="*/ 45 w 275"/>
                  <a:gd name="T41" fmla="*/ 725 h 282"/>
                  <a:gd name="T42" fmla="*/ 275 w 275"/>
                  <a:gd name="T43" fmla="*/ 547 h 282"/>
                  <a:gd name="T44" fmla="*/ 483 w 275"/>
                  <a:gd name="T45" fmla="*/ 248 h 282"/>
                  <a:gd name="T46" fmla="*/ 438 w 275"/>
                  <a:gd name="T47" fmla="*/ 291 h 282"/>
                  <a:gd name="T48" fmla="*/ 313 w 275"/>
                  <a:gd name="T49" fmla="*/ 499 h 282"/>
                  <a:gd name="T50" fmla="*/ 158 w 275"/>
                  <a:gd name="T51" fmla="*/ 811 h 282"/>
                  <a:gd name="T52" fmla="*/ 175 w 275"/>
                  <a:gd name="T53" fmla="*/ 968 h 282"/>
                  <a:gd name="T54" fmla="*/ 88 w 275"/>
                  <a:gd name="T55" fmla="*/ 1181 h 282"/>
                  <a:gd name="T56" fmla="*/ 8 w 275"/>
                  <a:gd name="T57" fmla="*/ 1259 h 282"/>
                  <a:gd name="T58" fmla="*/ 108 w 275"/>
                  <a:gd name="T59" fmla="*/ 1259 h 282"/>
                  <a:gd name="T60" fmla="*/ 258 w 275"/>
                  <a:gd name="T61" fmla="*/ 1677 h 282"/>
                  <a:gd name="T62" fmla="*/ 358 w 275"/>
                  <a:gd name="T63" fmla="*/ 1685 h 282"/>
                  <a:gd name="T64" fmla="*/ 550 w 275"/>
                  <a:gd name="T65" fmla="*/ 1672 h 282"/>
                  <a:gd name="T66" fmla="*/ 783 w 275"/>
                  <a:gd name="T67" fmla="*/ 1955 h 282"/>
                  <a:gd name="T68" fmla="*/ 1076 w 275"/>
                  <a:gd name="T69" fmla="*/ 1544 h 282"/>
                  <a:gd name="T70" fmla="*/ 1251 w 275"/>
                  <a:gd name="T71" fmla="*/ 1856 h 282"/>
                  <a:gd name="T72" fmla="*/ 1171 w 275"/>
                  <a:gd name="T73" fmla="*/ 1528 h 282"/>
                  <a:gd name="T74" fmla="*/ 1446 w 275"/>
                  <a:gd name="T75" fmla="*/ 1373 h 282"/>
                  <a:gd name="T76" fmla="*/ 1514 w 275"/>
                  <a:gd name="T77" fmla="*/ 1451 h 282"/>
                  <a:gd name="T78" fmla="*/ 1564 w 275"/>
                  <a:gd name="T79" fmla="*/ 1408 h 282"/>
                  <a:gd name="T80" fmla="*/ 1609 w 275"/>
                  <a:gd name="T81" fmla="*/ 1237 h 282"/>
                  <a:gd name="T82" fmla="*/ 1721 w 275"/>
                  <a:gd name="T83" fmla="*/ 1088 h 282"/>
                  <a:gd name="T84" fmla="*/ 1646 w 275"/>
                  <a:gd name="T85" fmla="*/ 853 h 282"/>
                  <a:gd name="T86" fmla="*/ 1714 w 275"/>
                  <a:gd name="T87" fmla="*/ 947 h 282"/>
                  <a:gd name="T88" fmla="*/ 1614 w 275"/>
                  <a:gd name="T89" fmla="*/ 597 h 282"/>
                  <a:gd name="T90" fmla="*/ 420 w 275"/>
                  <a:gd name="T91" fmla="*/ 1400 h 282"/>
                  <a:gd name="T92" fmla="*/ 145 w 275"/>
                  <a:gd name="T93" fmla="*/ 1365 h 282"/>
                  <a:gd name="T94" fmla="*/ 388 w 275"/>
                  <a:gd name="T95" fmla="*/ 1216 h 282"/>
                  <a:gd name="T96" fmla="*/ 550 w 275"/>
                  <a:gd name="T97" fmla="*/ 1557 h 282"/>
                  <a:gd name="T98" fmla="*/ 483 w 275"/>
                  <a:gd name="T99" fmla="*/ 1387 h 282"/>
                  <a:gd name="T100" fmla="*/ 408 w 275"/>
                  <a:gd name="T101" fmla="*/ 989 h 282"/>
                  <a:gd name="T102" fmla="*/ 445 w 275"/>
                  <a:gd name="T103" fmla="*/ 917 h 282"/>
                  <a:gd name="T104" fmla="*/ 550 w 275"/>
                  <a:gd name="T105" fmla="*/ 1336 h 282"/>
                  <a:gd name="T106" fmla="*/ 550 w 275"/>
                  <a:gd name="T107" fmla="*/ 1557 h 282"/>
                  <a:gd name="T108" fmla="*/ 783 w 275"/>
                  <a:gd name="T109" fmla="*/ 1877 h 282"/>
                  <a:gd name="T110" fmla="*/ 976 w 275"/>
                  <a:gd name="T111" fmla="*/ 1869 h 282"/>
                  <a:gd name="T112" fmla="*/ 1026 w 275"/>
                  <a:gd name="T113" fmla="*/ 1501 h 282"/>
                  <a:gd name="T114" fmla="*/ 933 w 275"/>
                  <a:gd name="T115" fmla="*/ 1131 h 282"/>
                  <a:gd name="T116" fmla="*/ 1088 w 275"/>
                  <a:gd name="T117" fmla="*/ 1237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282">
                    <a:moveTo>
                      <a:pt x="236" y="66"/>
                    </a:moveTo>
                    <a:cubicBezTo>
                      <a:pt x="235" y="67"/>
                      <a:pt x="234" y="68"/>
                      <a:pt x="234" y="70"/>
                    </a:cubicBezTo>
                    <a:cubicBezTo>
                      <a:pt x="234" y="71"/>
                      <a:pt x="235" y="72"/>
                      <a:pt x="235" y="73"/>
                    </a:cubicBezTo>
                    <a:cubicBezTo>
                      <a:pt x="236" y="74"/>
                      <a:pt x="237" y="75"/>
                      <a:pt x="238" y="76"/>
                    </a:cubicBezTo>
                    <a:cubicBezTo>
                      <a:pt x="234" y="75"/>
                      <a:pt x="229" y="77"/>
                      <a:pt x="224" y="79"/>
                    </a:cubicBezTo>
                    <a:cubicBezTo>
                      <a:pt x="222" y="80"/>
                      <a:pt x="219" y="82"/>
                      <a:pt x="215" y="83"/>
                    </a:cubicBezTo>
                    <a:cubicBezTo>
                      <a:pt x="213" y="80"/>
                      <a:pt x="212" y="76"/>
                      <a:pt x="212" y="73"/>
                    </a:cubicBezTo>
                    <a:cubicBezTo>
                      <a:pt x="212" y="69"/>
                      <a:pt x="213" y="64"/>
                      <a:pt x="214" y="59"/>
                    </a:cubicBezTo>
                    <a:cubicBezTo>
                      <a:pt x="215" y="54"/>
                      <a:pt x="216" y="49"/>
                      <a:pt x="216" y="44"/>
                    </a:cubicBezTo>
                    <a:cubicBezTo>
                      <a:pt x="216" y="38"/>
                      <a:pt x="215" y="32"/>
                      <a:pt x="211" y="27"/>
                    </a:cubicBezTo>
                    <a:cubicBezTo>
                      <a:pt x="199" y="17"/>
                      <a:pt x="186" y="9"/>
                      <a:pt x="172" y="3"/>
                    </a:cubicBezTo>
                    <a:cubicBezTo>
                      <a:pt x="164" y="3"/>
                      <a:pt x="156" y="4"/>
                      <a:pt x="149" y="8"/>
                    </a:cubicBezTo>
                    <a:cubicBezTo>
                      <a:pt x="145" y="11"/>
                      <a:pt x="143" y="13"/>
                      <a:pt x="142" y="15"/>
                    </a:cubicBezTo>
                    <a:cubicBezTo>
                      <a:pt x="140" y="17"/>
                      <a:pt x="140" y="18"/>
                      <a:pt x="137" y="18"/>
                    </a:cubicBezTo>
                    <a:cubicBezTo>
                      <a:pt x="128" y="19"/>
                      <a:pt x="115" y="7"/>
                      <a:pt x="108" y="0"/>
                    </a:cubicBezTo>
                    <a:cubicBezTo>
                      <a:pt x="104" y="1"/>
                      <a:pt x="101" y="2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9" y="14"/>
                      <a:pt x="124" y="28"/>
                      <a:pt x="138" y="27"/>
                    </a:cubicBezTo>
                    <a:cubicBezTo>
                      <a:pt x="145" y="27"/>
                      <a:pt x="147" y="24"/>
                      <a:pt x="150" y="20"/>
                    </a:cubicBezTo>
                    <a:cubicBezTo>
                      <a:pt x="151" y="19"/>
                      <a:pt x="152" y="18"/>
                      <a:pt x="154" y="16"/>
                    </a:cubicBezTo>
                    <a:cubicBezTo>
                      <a:pt x="170" y="7"/>
                      <a:pt x="190" y="17"/>
                      <a:pt x="201" y="29"/>
                    </a:cubicBezTo>
                    <a:cubicBezTo>
                      <a:pt x="209" y="37"/>
                      <a:pt x="207" y="47"/>
                      <a:pt x="205" y="57"/>
                    </a:cubicBezTo>
                    <a:cubicBezTo>
                      <a:pt x="203" y="68"/>
                      <a:pt x="200" y="80"/>
                      <a:pt x="209" y="91"/>
                    </a:cubicBezTo>
                    <a:cubicBezTo>
                      <a:pt x="210" y="92"/>
                      <a:pt x="212" y="93"/>
                      <a:pt x="214" y="93"/>
                    </a:cubicBezTo>
                    <a:cubicBezTo>
                      <a:pt x="220" y="92"/>
                      <a:pt x="225" y="89"/>
                      <a:pt x="228" y="88"/>
                    </a:cubicBezTo>
                    <a:cubicBezTo>
                      <a:pt x="236" y="84"/>
                      <a:pt x="238" y="83"/>
                      <a:pt x="245" y="93"/>
                    </a:cubicBezTo>
                    <a:cubicBezTo>
                      <a:pt x="249" y="99"/>
                      <a:pt x="251" y="108"/>
                      <a:pt x="253" y="116"/>
                    </a:cubicBezTo>
                    <a:cubicBezTo>
                      <a:pt x="254" y="122"/>
                      <a:pt x="254" y="122"/>
                      <a:pt x="254" y="122"/>
                    </a:cubicBezTo>
                    <a:cubicBezTo>
                      <a:pt x="256" y="129"/>
                      <a:pt x="256" y="134"/>
                      <a:pt x="256" y="139"/>
                    </a:cubicBezTo>
                    <a:cubicBezTo>
                      <a:pt x="256" y="147"/>
                      <a:pt x="255" y="153"/>
                      <a:pt x="252" y="162"/>
                    </a:cubicBezTo>
                    <a:cubicBezTo>
                      <a:pt x="251" y="163"/>
                      <a:pt x="251" y="165"/>
                      <a:pt x="250" y="166"/>
                    </a:cubicBezTo>
                    <a:cubicBezTo>
                      <a:pt x="249" y="166"/>
                      <a:pt x="249" y="166"/>
                      <a:pt x="249" y="166"/>
                    </a:cubicBezTo>
                    <a:cubicBezTo>
                      <a:pt x="236" y="170"/>
                      <a:pt x="231" y="174"/>
                      <a:pt x="229" y="180"/>
                    </a:cubicBezTo>
                    <a:cubicBezTo>
                      <a:pt x="229" y="181"/>
                      <a:pt x="229" y="181"/>
                      <a:pt x="229" y="182"/>
                    </a:cubicBezTo>
                    <a:cubicBezTo>
                      <a:pt x="229" y="183"/>
                      <a:pt x="229" y="183"/>
                      <a:pt x="229" y="184"/>
                    </a:cubicBezTo>
                    <a:cubicBezTo>
                      <a:pt x="228" y="184"/>
                      <a:pt x="228" y="184"/>
                      <a:pt x="228" y="184"/>
                    </a:cubicBezTo>
                    <a:cubicBezTo>
                      <a:pt x="222" y="186"/>
                      <a:pt x="216" y="191"/>
                      <a:pt x="210" y="196"/>
                    </a:cubicBezTo>
                    <a:cubicBezTo>
                      <a:pt x="205" y="202"/>
                      <a:pt x="197" y="209"/>
                      <a:pt x="193" y="207"/>
                    </a:cubicBezTo>
                    <a:cubicBezTo>
                      <a:pt x="186" y="205"/>
                      <a:pt x="185" y="184"/>
                      <a:pt x="184" y="173"/>
                    </a:cubicBezTo>
                    <a:cubicBezTo>
                      <a:pt x="183" y="168"/>
                      <a:pt x="183" y="163"/>
                      <a:pt x="182" y="161"/>
                    </a:cubicBezTo>
                    <a:cubicBezTo>
                      <a:pt x="179" y="146"/>
                      <a:pt x="166" y="135"/>
                      <a:pt x="155" y="136"/>
                    </a:cubicBezTo>
                    <a:cubicBezTo>
                      <a:pt x="151" y="136"/>
                      <a:pt x="141" y="139"/>
                      <a:pt x="139" y="158"/>
                    </a:cubicBezTo>
                    <a:cubicBezTo>
                      <a:pt x="138" y="170"/>
                      <a:pt x="143" y="182"/>
                      <a:pt x="148" y="193"/>
                    </a:cubicBezTo>
                    <a:cubicBezTo>
                      <a:pt x="155" y="208"/>
                      <a:pt x="161" y="223"/>
                      <a:pt x="152" y="237"/>
                    </a:cubicBezTo>
                    <a:cubicBezTo>
                      <a:pt x="146" y="245"/>
                      <a:pt x="128" y="256"/>
                      <a:pt x="114" y="256"/>
                    </a:cubicBezTo>
                    <a:cubicBezTo>
                      <a:pt x="101" y="242"/>
                      <a:pt x="96" y="223"/>
                      <a:pt x="96" y="205"/>
                    </a:cubicBezTo>
                    <a:cubicBezTo>
                      <a:pt x="96" y="200"/>
                      <a:pt x="97" y="195"/>
                      <a:pt x="97" y="190"/>
                    </a:cubicBezTo>
                    <a:cubicBezTo>
                      <a:pt x="97" y="189"/>
                      <a:pt x="97" y="189"/>
                      <a:pt x="97" y="189"/>
                    </a:cubicBezTo>
                    <a:cubicBezTo>
                      <a:pt x="99" y="174"/>
                      <a:pt x="100" y="162"/>
                      <a:pt x="100" y="152"/>
                    </a:cubicBezTo>
                    <a:cubicBezTo>
                      <a:pt x="100" y="122"/>
                      <a:pt x="93" y="114"/>
                      <a:pt x="88" y="112"/>
                    </a:cubicBezTo>
                    <a:cubicBezTo>
                      <a:pt x="77" y="107"/>
                      <a:pt x="66" y="120"/>
                      <a:pt x="63" y="124"/>
                    </a:cubicBezTo>
                    <a:cubicBezTo>
                      <a:pt x="60" y="127"/>
                      <a:pt x="58" y="130"/>
                      <a:pt x="57" y="134"/>
                    </a:cubicBezTo>
                    <a:cubicBezTo>
                      <a:pt x="54" y="136"/>
                      <a:pt x="51" y="139"/>
                      <a:pt x="48" y="141"/>
                    </a:cubicBezTo>
                    <a:cubicBezTo>
                      <a:pt x="41" y="148"/>
                      <a:pt x="33" y="155"/>
                      <a:pt x="26" y="163"/>
                    </a:cubicBezTo>
                    <a:cubicBezTo>
                      <a:pt x="26" y="162"/>
                      <a:pt x="25" y="162"/>
                      <a:pt x="25" y="162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2" y="160"/>
                      <a:pt x="21" y="159"/>
                      <a:pt x="20" y="159"/>
                    </a:cubicBezTo>
                    <a:cubicBezTo>
                      <a:pt x="21" y="153"/>
                      <a:pt x="27" y="149"/>
                      <a:pt x="34" y="144"/>
                    </a:cubicBezTo>
                    <a:cubicBezTo>
                      <a:pt x="42" y="138"/>
                      <a:pt x="51" y="131"/>
                      <a:pt x="51" y="121"/>
                    </a:cubicBezTo>
                    <a:cubicBezTo>
                      <a:pt x="51" y="119"/>
                      <a:pt x="51" y="117"/>
                      <a:pt x="50" y="114"/>
                    </a:cubicBezTo>
                    <a:cubicBezTo>
                      <a:pt x="44" y="102"/>
                      <a:pt x="33" y="104"/>
                      <a:pt x="24" y="105"/>
                    </a:cubicBezTo>
                    <a:cubicBezTo>
                      <a:pt x="14" y="107"/>
                      <a:pt x="10" y="107"/>
                      <a:pt x="7" y="102"/>
                    </a:cubicBezTo>
                    <a:cubicBezTo>
                      <a:pt x="5" y="98"/>
                      <a:pt x="6" y="92"/>
                      <a:pt x="8" y="85"/>
                    </a:cubicBezTo>
                    <a:cubicBezTo>
                      <a:pt x="11" y="76"/>
                      <a:pt x="16" y="68"/>
                      <a:pt x="20" y="66"/>
                    </a:cubicBezTo>
                    <a:cubicBezTo>
                      <a:pt x="25" y="64"/>
                      <a:pt x="35" y="71"/>
                      <a:pt x="44" y="77"/>
                    </a:cubicBezTo>
                    <a:cubicBezTo>
                      <a:pt x="55" y="85"/>
                      <a:pt x="67" y="93"/>
                      <a:pt x="78" y="91"/>
                    </a:cubicBezTo>
                    <a:cubicBezTo>
                      <a:pt x="83" y="90"/>
                      <a:pt x="88" y="86"/>
                      <a:pt x="92" y="80"/>
                    </a:cubicBezTo>
                    <a:cubicBezTo>
                      <a:pt x="102" y="61"/>
                      <a:pt x="89" y="47"/>
                      <a:pt x="77" y="35"/>
                    </a:cubicBezTo>
                    <a:cubicBezTo>
                      <a:pt x="72" y="29"/>
                      <a:pt x="67" y="24"/>
                      <a:pt x="64" y="18"/>
                    </a:cubicBezTo>
                    <a:cubicBezTo>
                      <a:pt x="61" y="20"/>
                      <a:pt x="59" y="21"/>
                      <a:pt x="56" y="23"/>
                    </a:cubicBezTo>
                    <a:cubicBezTo>
                      <a:pt x="60" y="29"/>
                      <a:pt x="65" y="35"/>
                      <a:pt x="70" y="41"/>
                    </a:cubicBezTo>
                    <a:cubicBezTo>
                      <a:pt x="83" y="54"/>
                      <a:pt x="90" y="63"/>
                      <a:pt x="83" y="75"/>
                    </a:cubicBezTo>
                    <a:cubicBezTo>
                      <a:pt x="81" y="79"/>
                      <a:pt x="79" y="81"/>
                      <a:pt x="76" y="82"/>
                    </a:cubicBezTo>
                    <a:cubicBezTo>
                      <a:pt x="69" y="83"/>
                      <a:pt x="59" y="77"/>
                      <a:pt x="50" y="70"/>
                    </a:cubicBezTo>
                    <a:cubicBezTo>
                      <a:pt x="40" y="63"/>
                      <a:pt x="31" y="56"/>
                      <a:pt x="22" y="56"/>
                    </a:cubicBezTo>
                    <a:cubicBezTo>
                      <a:pt x="10" y="73"/>
                      <a:pt x="4" y="90"/>
                      <a:pt x="0" y="108"/>
                    </a:cubicBezTo>
                    <a:cubicBezTo>
                      <a:pt x="7" y="117"/>
                      <a:pt x="17" y="116"/>
                      <a:pt x="25" y="114"/>
                    </a:cubicBezTo>
                    <a:cubicBezTo>
                      <a:pt x="35" y="113"/>
                      <a:pt x="39" y="113"/>
                      <a:pt x="41" y="118"/>
                    </a:cubicBezTo>
                    <a:cubicBezTo>
                      <a:pt x="42" y="119"/>
                      <a:pt x="42" y="120"/>
                      <a:pt x="42" y="121"/>
                    </a:cubicBezTo>
                    <a:cubicBezTo>
                      <a:pt x="42" y="126"/>
                      <a:pt x="37" y="130"/>
                      <a:pt x="28" y="136"/>
                    </a:cubicBezTo>
                    <a:cubicBezTo>
                      <a:pt x="20" y="143"/>
                      <a:pt x="10" y="150"/>
                      <a:pt x="10" y="161"/>
                    </a:cubicBezTo>
                    <a:cubicBezTo>
                      <a:pt x="10" y="161"/>
                      <a:pt x="10" y="161"/>
                      <a:pt x="10" y="162"/>
                    </a:cubicBezTo>
                    <a:cubicBezTo>
                      <a:pt x="10" y="164"/>
                      <a:pt x="12" y="166"/>
                      <a:pt x="14" y="166"/>
                    </a:cubicBezTo>
                    <a:cubicBezTo>
                      <a:pt x="14" y="166"/>
                      <a:pt x="15" y="166"/>
                      <a:pt x="15" y="167"/>
                    </a:cubicBezTo>
                    <a:cubicBezTo>
                      <a:pt x="14" y="168"/>
                      <a:pt x="12" y="169"/>
                      <a:pt x="12" y="169"/>
                    </a:cubicBezTo>
                    <a:cubicBezTo>
                      <a:pt x="8" y="171"/>
                      <a:pt x="5" y="174"/>
                      <a:pt x="1" y="177"/>
                    </a:cubicBezTo>
                    <a:cubicBezTo>
                      <a:pt x="1" y="178"/>
                      <a:pt x="2" y="179"/>
                      <a:pt x="2" y="180"/>
                    </a:cubicBezTo>
                    <a:cubicBezTo>
                      <a:pt x="2" y="182"/>
                      <a:pt x="3" y="185"/>
                      <a:pt x="4" y="188"/>
                    </a:cubicBezTo>
                    <a:cubicBezTo>
                      <a:pt x="7" y="184"/>
                      <a:pt x="12" y="180"/>
                      <a:pt x="17" y="177"/>
                    </a:cubicBezTo>
                    <a:cubicBezTo>
                      <a:pt x="15" y="182"/>
                      <a:pt x="14" y="187"/>
                      <a:pt x="14" y="192"/>
                    </a:cubicBezTo>
                    <a:cubicBezTo>
                      <a:pt x="14" y="199"/>
                      <a:pt x="16" y="207"/>
                      <a:pt x="21" y="215"/>
                    </a:cubicBezTo>
                    <a:cubicBezTo>
                      <a:pt x="28" y="226"/>
                      <a:pt x="33" y="233"/>
                      <a:pt x="41" y="236"/>
                    </a:cubicBezTo>
                    <a:cubicBezTo>
                      <a:pt x="38" y="238"/>
                      <a:pt x="36" y="238"/>
                      <a:pt x="33" y="239"/>
                    </a:cubicBezTo>
                    <a:cubicBezTo>
                      <a:pt x="35" y="242"/>
                      <a:pt x="38" y="244"/>
                      <a:pt x="41" y="247"/>
                    </a:cubicBezTo>
                    <a:cubicBezTo>
                      <a:pt x="47" y="244"/>
                      <a:pt x="52" y="241"/>
                      <a:pt x="57" y="237"/>
                    </a:cubicBezTo>
                    <a:cubicBezTo>
                      <a:pt x="60" y="236"/>
                      <a:pt x="63" y="235"/>
                      <a:pt x="67" y="233"/>
                    </a:cubicBezTo>
                    <a:cubicBezTo>
                      <a:pt x="82" y="227"/>
                      <a:pt x="85" y="228"/>
                      <a:pt x="86" y="228"/>
                    </a:cubicBezTo>
                    <a:cubicBezTo>
                      <a:pt x="87" y="229"/>
                      <a:pt x="88" y="233"/>
                      <a:pt x="88" y="235"/>
                    </a:cubicBezTo>
                    <a:cubicBezTo>
                      <a:pt x="89" y="243"/>
                      <a:pt x="90" y="254"/>
                      <a:pt x="101" y="262"/>
                    </a:cubicBezTo>
                    <a:cubicBezTo>
                      <a:pt x="104" y="263"/>
                      <a:pt x="107" y="264"/>
                      <a:pt x="110" y="265"/>
                    </a:cubicBezTo>
                    <a:cubicBezTo>
                      <a:pt x="114" y="268"/>
                      <a:pt x="119" y="272"/>
                      <a:pt x="125" y="275"/>
                    </a:cubicBezTo>
                    <a:cubicBezTo>
                      <a:pt x="136" y="280"/>
                      <a:pt x="152" y="282"/>
                      <a:pt x="163" y="270"/>
                    </a:cubicBezTo>
                    <a:cubicBezTo>
                      <a:pt x="171" y="261"/>
                      <a:pt x="170" y="249"/>
                      <a:pt x="169" y="238"/>
                    </a:cubicBezTo>
                    <a:cubicBezTo>
                      <a:pt x="168" y="229"/>
                      <a:pt x="167" y="221"/>
                      <a:pt x="172" y="217"/>
                    </a:cubicBezTo>
                    <a:cubicBezTo>
                      <a:pt x="172" y="216"/>
                      <a:pt x="174" y="215"/>
                      <a:pt x="175" y="215"/>
                    </a:cubicBezTo>
                    <a:cubicBezTo>
                      <a:pt x="178" y="216"/>
                      <a:pt x="183" y="227"/>
                      <a:pt x="186" y="235"/>
                    </a:cubicBezTo>
                    <a:cubicBezTo>
                      <a:pt x="190" y="244"/>
                      <a:pt x="194" y="253"/>
                      <a:pt x="200" y="261"/>
                    </a:cubicBezTo>
                    <a:cubicBezTo>
                      <a:pt x="203" y="259"/>
                      <a:pt x="205" y="258"/>
                      <a:pt x="208" y="256"/>
                    </a:cubicBezTo>
                    <a:cubicBezTo>
                      <a:pt x="203" y="250"/>
                      <a:pt x="199" y="240"/>
                      <a:pt x="195" y="231"/>
                    </a:cubicBezTo>
                    <a:cubicBezTo>
                      <a:pt x="192" y="225"/>
                      <a:pt x="190" y="219"/>
                      <a:pt x="187" y="215"/>
                    </a:cubicBezTo>
                    <a:cubicBezTo>
                      <a:pt x="188" y="215"/>
                      <a:pt x="189" y="216"/>
                      <a:pt x="190" y="216"/>
                    </a:cubicBezTo>
                    <a:cubicBezTo>
                      <a:pt x="199" y="219"/>
                      <a:pt x="208" y="211"/>
                      <a:pt x="217" y="203"/>
                    </a:cubicBezTo>
                    <a:cubicBezTo>
                      <a:pt x="222" y="199"/>
                      <a:pt x="227" y="194"/>
                      <a:pt x="231" y="193"/>
                    </a:cubicBezTo>
                    <a:cubicBezTo>
                      <a:pt x="231" y="193"/>
                      <a:pt x="232" y="193"/>
                      <a:pt x="233" y="192"/>
                    </a:cubicBezTo>
                    <a:cubicBezTo>
                      <a:pt x="234" y="195"/>
                      <a:pt x="237" y="197"/>
                      <a:pt x="239" y="200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6" y="209"/>
                      <a:pt x="249" y="214"/>
                      <a:pt x="251" y="220"/>
                    </a:cubicBezTo>
                    <a:cubicBezTo>
                      <a:pt x="253" y="217"/>
                      <a:pt x="256" y="214"/>
                      <a:pt x="258" y="211"/>
                    </a:cubicBezTo>
                    <a:cubicBezTo>
                      <a:pt x="255" y="206"/>
                      <a:pt x="253" y="202"/>
                      <a:pt x="250" y="198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5" y="192"/>
                      <a:pt x="243" y="191"/>
                      <a:pt x="242" y="189"/>
                    </a:cubicBezTo>
                    <a:cubicBezTo>
                      <a:pt x="249" y="186"/>
                      <a:pt x="253" y="183"/>
                      <a:pt x="257" y="174"/>
                    </a:cubicBezTo>
                    <a:cubicBezTo>
                      <a:pt x="257" y="173"/>
                      <a:pt x="258" y="173"/>
                      <a:pt x="258" y="173"/>
                    </a:cubicBezTo>
                    <a:cubicBezTo>
                      <a:pt x="264" y="171"/>
                      <a:pt x="269" y="170"/>
                      <a:pt x="274" y="167"/>
                    </a:cubicBezTo>
                    <a:cubicBezTo>
                      <a:pt x="275" y="162"/>
                      <a:pt x="275" y="157"/>
                      <a:pt x="275" y="153"/>
                    </a:cubicBezTo>
                    <a:cubicBezTo>
                      <a:pt x="273" y="157"/>
                      <a:pt x="269" y="160"/>
                      <a:pt x="261" y="162"/>
                    </a:cubicBezTo>
                    <a:cubicBezTo>
                      <a:pt x="264" y="154"/>
                      <a:pt x="266" y="147"/>
                      <a:pt x="266" y="139"/>
                    </a:cubicBezTo>
                    <a:cubicBezTo>
                      <a:pt x="266" y="133"/>
                      <a:pt x="265" y="127"/>
                      <a:pt x="263" y="120"/>
                    </a:cubicBezTo>
                    <a:cubicBezTo>
                      <a:pt x="262" y="114"/>
                      <a:pt x="262" y="114"/>
                      <a:pt x="262" y="114"/>
                    </a:cubicBezTo>
                    <a:cubicBezTo>
                      <a:pt x="261" y="109"/>
                      <a:pt x="260" y="105"/>
                      <a:pt x="259" y="100"/>
                    </a:cubicBezTo>
                    <a:cubicBezTo>
                      <a:pt x="266" y="110"/>
                      <a:pt x="271" y="121"/>
                      <a:pt x="274" y="133"/>
                    </a:cubicBezTo>
                    <a:cubicBezTo>
                      <a:pt x="275" y="133"/>
                      <a:pt x="275" y="134"/>
                      <a:pt x="275" y="134"/>
                    </a:cubicBezTo>
                    <a:cubicBezTo>
                      <a:pt x="273" y="116"/>
                      <a:pt x="267" y="99"/>
                      <a:pt x="259" y="86"/>
                    </a:cubicBezTo>
                    <a:cubicBezTo>
                      <a:pt x="259" y="85"/>
                      <a:pt x="258" y="85"/>
                      <a:pt x="258" y="84"/>
                    </a:cubicBezTo>
                    <a:cubicBezTo>
                      <a:pt x="253" y="78"/>
                      <a:pt x="248" y="72"/>
                      <a:pt x="242" y="66"/>
                    </a:cubicBezTo>
                    <a:cubicBezTo>
                      <a:pt x="240" y="64"/>
                      <a:pt x="237" y="64"/>
                      <a:pt x="236" y="66"/>
                    </a:cubicBezTo>
                    <a:close/>
                    <a:moveTo>
                      <a:pt x="67" y="197"/>
                    </a:moveTo>
                    <a:cubicBezTo>
                      <a:pt x="66" y="208"/>
                      <a:pt x="61" y="220"/>
                      <a:pt x="53" y="228"/>
                    </a:cubicBezTo>
                    <a:cubicBezTo>
                      <a:pt x="43" y="230"/>
                      <a:pt x="38" y="225"/>
                      <a:pt x="29" y="210"/>
                    </a:cubicBezTo>
                    <a:cubicBezTo>
                      <a:pt x="25" y="203"/>
                      <a:pt x="23" y="198"/>
                      <a:pt x="23" y="192"/>
                    </a:cubicBezTo>
                    <a:cubicBezTo>
                      <a:pt x="23" y="175"/>
                      <a:pt x="38" y="162"/>
                      <a:pt x="54" y="148"/>
                    </a:cubicBezTo>
                    <a:cubicBezTo>
                      <a:pt x="55" y="148"/>
                      <a:pt x="55" y="148"/>
                      <a:pt x="56" y="147"/>
                    </a:cubicBezTo>
                    <a:cubicBezTo>
                      <a:pt x="56" y="155"/>
                      <a:pt x="59" y="164"/>
                      <a:pt x="62" y="171"/>
                    </a:cubicBezTo>
                    <a:cubicBezTo>
                      <a:pt x="65" y="180"/>
                      <a:pt x="67" y="188"/>
                      <a:pt x="67" y="195"/>
                    </a:cubicBezTo>
                    <a:cubicBezTo>
                      <a:pt x="67" y="196"/>
                      <a:pt x="67" y="197"/>
                      <a:pt x="67" y="197"/>
                    </a:cubicBezTo>
                    <a:close/>
                    <a:moveTo>
                      <a:pt x="88" y="219"/>
                    </a:moveTo>
                    <a:cubicBezTo>
                      <a:pt x="84" y="218"/>
                      <a:pt x="78" y="219"/>
                      <a:pt x="68" y="223"/>
                    </a:cubicBezTo>
                    <a:cubicBezTo>
                      <a:pt x="73" y="215"/>
                      <a:pt x="76" y="206"/>
                      <a:pt x="77" y="198"/>
                    </a:cubicBezTo>
                    <a:cubicBezTo>
                      <a:pt x="77" y="197"/>
                      <a:pt x="77" y="196"/>
                      <a:pt x="77" y="195"/>
                    </a:cubicBezTo>
                    <a:cubicBezTo>
                      <a:pt x="77" y="187"/>
                      <a:pt x="74" y="177"/>
                      <a:pt x="70" y="168"/>
                    </a:cubicBezTo>
                    <a:cubicBezTo>
                      <a:pt x="67" y="160"/>
                      <a:pt x="65" y="151"/>
                      <a:pt x="65" y="144"/>
                    </a:cubicBezTo>
                    <a:cubicBezTo>
                      <a:pt x="65" y="142"/>
                      <a:pt x="65" y="140"/>
                      <a:pt x="65" y="139"/>
                    </a:cubicBezTo>
                    <a:cubicBezTo>
                      <a:pt x="67" y="137"/>
                      <a:pt x="69" y="135"/>
                      <a:pt x="71" y="134"/>
                    </a:cubicBezTo>
                    <a:cubicBezTo>
                      <a:pt x="71" y="133"/>
                      <a:pt x="72" y="132"/>
                      <a:pt x="72" y="130"/>
                    </a:cubicBezTo>
                    <a:cubicBezTo>
                      <a:pt x="72" y="130"/>
                      <a:pt x="71" y="129"/>
                      <a:pt x="71" y="129"/>
                    </a:cubicBezTo>
                    <a:cubicBezTo>
                      <a:pt x="78" y="122"/>
                      <a:pt x="82" y="120"/>
                      <a:pt x="84" y="121"/>
                    </a:cubicBezTo>
                    <a:cubicBezTo>
                      <a:pt x="85" y="121"/>
                      <a:pt x="90" y="125"/>
                      <a:pt x="90" y="152"/>
                    </a:cubicBezTo>
                    <a:cubicBezTo>
                      <a:pt x="90" y="161"/>
                      <a:pt x="90" y="173"/>
                      <a:pt x="88" y="188"/>
                    </a:cubicBezTo>
                    <a:cubicBezTo>
                      <a:pt x="88" y="189"/>
                      <a:pt x="88" y="189"/>
                      <a:pt x="88" y="189"/>
                    </a:cubicBezTo>
                    <a:cubicBezTo>
                      <a:pt x="87" y="194"/>
                      <a:pt x="87" y="199"/>
                      <a:pt x="87" y="205"/>
                    </a:cubicBezTo>
                    <a:cubicBezTo>
                      <a:pt x="87" y="210"/>
                      <a:pt x="87" y="214"/>
                      <a:pt x="88" y="219"/>
                    </a:cubicBezTo>
                    <a:close/>
                    <a:moveTo>
                      <a:pt x="156" y="263"/>
                    </a:moveTo>
                    <a:cubicBezTo>
                      <a:pt x="149" y="271"/>
                      <a:pt x="137" y="270"/>
                      <a:pt x="129" y="266"/>
                    </a:cubicBezTo>
                    <a:cubicBezTo>
                      <a:pt x="127" y="265"/>
                      <a:pt x="126" y="265"/>
                      <a:pt x="125" y="264"/>
                    </a:cubicBezTo>
                    <a:cubicBezTo>
                      <a:pt x="139" y="260"/>
                      <a:pt x="154" y="251"/>
                      <a:pt x="160" y="242"/>
                    </a:cubicBezTo>
                    <a:cubicBezTo>
                      <a:pt x="160" y="245"/>
                      <a:pt x="160" y="247"/>
                      <a:pt x="160" y="249"/>
                    </a:cubicBezTo>
                    <a:cubicBezTo>
                      <a:pt x="160" y="255"/>
                      <a:pt x="159" y="260"/>
                      <a:pt x="156" y="263"/>
                    </a:cubicBezTo>
                    <a:close/>
                    <a:moveTo>
                      <a:pt x="177" y="206"/>
                    </a:moveTo>
                    <a:cubicBezTo>
                      <a:pt x="173" y="205"/>
                      <a:pt x="169" y="207"/>
                      <a:pt x="166" y="210"/>
                    </a:cubicBezTo>
                    <a:cubicBezTo>
                      <a:pt x="165" y="210"/>
                      <a:pt x="165" y="211"/>
                      <a:pt x="164" y="211"/>
                    </a:cubicBezTo>
                    <a:cubicBezTo>
                      <a:pt x="163" y="204"/>
                      <a:pt x="160" y="196"/>
                      <a:pt x="157" y="190"/>
                    </a:cubicBezTo>
                    <a:cubicBezTo>
                      <a:pt x="153" y="180"/>
                      <a:pt x="148" y="170"/>
                      <a:pt x="148" y="161"/>
                    </a:cubicBezTo>
                    <a:cubicBezTo>
                      <a:pt x="148" y="161"/>
                      <a:pt x="149" y="160"/>
                      <a:pt x="149" y="159"/>
                    </a:cubicBezTo>
                    <a:cubicBezTo>
                      <a:pt x="149" y="155"/>
                      <a:pt x="150" y="146"/>
                      <a:pt x="156" y="145"/>
                    </a:cubicBezTo>
                    <a:cubicBezTo>
                      <a:pt x="162" y="145"/>
                      <a:pt x="170" y="152"/>
                      <a:pt x="173" y="163"/>
                    </a:cubicBezTo>
                    <a:cubicBezTo>
                      <a:pt x="174" y="165"/>
                      <a:pt x="174" y="169"/>
                      <a:pt x="174" y="174"/>
                    </a:cubicBezTo>
                    <a:cubicBezTo>
                      <a:pt x="175" y="186"/>
                      <a:pt x="177" y="200"/>
                      <a:pt x="182" y="209"/>
                    </a:cubicBezTo>
                    <a:cubicBezTo>
                      <a:pt x="180" y="208"/>
                      <a:pt x="179" y="207"/>
                      <a:pt x="177" y="206"/>
                    </a:cubicBezTo>
                    <a:close/>
                  </a:path>
                </a:pathLst>
              </a:custGeom>
              <a:solidFill>
                <a:srgbClr val="DA99B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24"/>
              <p:cNvSpPr>
                <a:spLocks/>
              </p:cNvSpPr>
              <p:nvPr/>
            </p:nvSpPr>
            <p:spPr bwMode="auto">
              <a:xfrm>
                <a:off x="369" y="1645"/>
                <a:ext cx="563" cy="843"/>
              </a:xfrm>
              <a:custGeom>
                <a:avLst/>
                <a:gdLst>
                  <a:gd name="T0" fmla="*/ 188 w 225"/>
                  <a:gd name="T1" fmla="*/ 1587 h 316"/>
                  <a:gd name="T2" fmla="*/ 983 w 225"/>
                  <a:gd name="T3" fmla="*/ 77 h 316"/>
                  <a:gd name="T4" fmla="*/ 1409 w 225"/>
                  <a:gd name="T5" fmla="*/ 85 h 316"/>
                  <a:gd name="T6" fmla="*/ 901 w 225"/>
                  <a:gd name="T7" fmla="*/ 35 h 316"/>
                  <a:gd name="T8" fmla="*/ 100 w 225"/>
                  <a:gd name="T9" fmla="*/ 1523 h 316"/>
                  <a:gd name="T10" fmla="*/ 596 w 225"/>
                  <a:gd name="T11" fmla="*/ 2249 h 316"/>
                  <a:gd name="T12" fmla="*/ 188 w 225"/>
                  <a:gd name="T13" fmla="*/ 1587 h 3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316">
                    <a:moveTo>
                      <a:pt x="30" y="223"/>
                    </a:moveTo>
                    <a:cubicBezTo>
                      <a:pt x="15" y="133"/>
                      <a:pt x="45" y="32"/>
                      <a:pt x="157" y="11"/>
                    </a:cubicBezTo>
                    <a:cubicBezTo>
                      <a:pt x="196" y="4"/>
                      <a:pt x="213" y="9"/>
                      <a:pt x="225" y="12"/>
                    </a:cubicBezTo>
                    <a:cubicBezTo>
                      <a:pt x="201" y="3"/>
                      <a:pt x="173" y="0"/>
                      <a:pt x="144" y="5"/>
                    </a:cubicBezTo>
                    <a:cubicBezTo>
                      <a:pt x="32" y="26"/>
                      <a:pt x="0" y="124"/>
                      <a:pt x="16" y="214"/>
                    </a:cubicBezTo>
                    <a:cubicBezTo>
                      <a:pt x="24" y="260"/>
                      <a:pt x="56" y="296"/>
                      <a:pt x="95" y="316"/>
                    </a:cubicBezTo>
                    <a:cubicBezTo>
                      <a:pt x="63" y="295"/>
                      <a:pt x="37" y="263"/>
                      <a:pt x="30" y="223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25"/>
              <p:cNvSpPr>
                <a:spLocks/>
              </p:cNvSpPr>
              <p:nvPr/>
            </p:nvSpPr>
            <p:spPr bwMode="auto">
              <a:xfrm>
                <a:off x="464" y="1696"/>
                <a:ext cx="563" cy="669"/>
              </a:xfrm>
              <a:custGeom>
                <a:avLst/>
                <a:gdLst>
                  <a:gd name="T0" fmla="*/ 125 w 225"/>
                  <a:gd name="T1" fmla="*/ 1391 h 251"/>
                  <a:gd name="T2" fmla="*/ 638 w 225"/>
                  <a:gd name="T3" fmla="*/ 227 h 251"/>
                  <a:gd name="T4" fmla="*/ 1409 w 225"/>
                  <a:gd name="T5" fmla="*/ 397 h 251"/>
                  <a:gd name="T6" fmla="*/ 588 w 225"/>
                  <a:gd name="T7" fmla="*/ 163 h 251"/>
                  <a:gd name="T8" fmla="*/ 70 w 225"/>
                  <a:gd name="T9" fmla="*/ 1335 h 251"/>
                  <a:gd name="T10" fmla="*/ 300 w 225"/>
                  <a:gd name="T11" fmla="*/ 1783 h 251"/>
                  <a:gd name="T12" fmla="*/ 125 w 225"/>
                  <a:gd name="T13" fmla="*/ 1391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251">
                    <a:moveTo>
                      <a:pt x="20" y="196"/>
                    </a:moveTo>
                    <a:cubicBezTo>
                      <a:pt x="9" y="139"/>
                      <a:pt x="18" y="65"/>
                      <a:pt x="102" y="32"/>
                    </a:cubicBezTo>
                    <a:cubicBezTo>
                      <a:pt x="155" y="11"/>
                      <a:pt x="196" y="29"/>
                      <a:pt x="225" y="56"/>
                    </a:cubicBezTo>
                    <a:cubicBezTo>
                      <a:pt x="195" y="25"/>
                      <a:pt x="152" y="0"/>
                      <a:pt x="94" y="23"/>
                    </a:cubicBezTo>
                    <a:cubicBezTo>
                      <a:pt x="9" y="57"/>
                      <a:pt x="0" y="130"/>
                      <a:pt x="11" y="188"/>
                    </a:cubicBezTo>
                    <a:cubicBezTo>
                      <a:pt x="16" y="211"/>
                      <a:pt x="29" y="233"/>
                      <a:pt x="48" y="251"/>
                    </a:cubicBezTo>
                    <a:cubicBezTo>
                      <a:pt x="34" y="235"/>
                      <a:pt x="24" y="216"/>
                      <a:pt x="20" y="196"/>
                    </a:cubicBezTo>
                    <a:close/>
                  </a:path>
                </a:pathLst>
              </a:custGeom>
              <a:solidFill>
                <a:srgbClr val="F3E3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26"/>
              <p:cNvSpPr>
                <a:spLocks/>
              </p:cNvSpPr>
              <p:nvPr/>
            </p:nvSpPr>
            <p:spPr bwMode="auto">
              <a:xfrm>
                <a:off x="739" y="1845"/>
                <a:ext cx="448" cy="611"/>
              </a:xfrm>
              <a:custGeom>
                <a:avLst/>
                <a:gdLst>
                  <a:gd name="T0" fmla="*/ 934 w 179"/>
                  <a:gd name="T1" fmla="*/ 312 h 229"/>
                  <a:gd name="T2" fmla="*/ 726 w 179"/>
                  <a:gd name="T3" fmla="*/ 0 h 229"/>
                  <a:gd name="T4" fmla="*/ 883 w 179"/>
                  <a:gd name="T5" fmla="*/ 312 h 229"/>
                  <a:gd name="T6" fmla="*/ 471 w 179"/>
                  <a:gd name="T7" fmla="*/ 1489 h 229"/>
                  <a:gd name="T8" fmla="*/ 0 w 179"/>
                  <a:gd name="T9" fmla="*/ 1588 h 229"/>
                  <a:gd name="T10" fmla="*/ 546 w 179"/>
                  <a:gd name="T11" fmla="*/ 1502 h 229"/>
                  <a:gd name="T12" fmla="*/ 934 w 179"/>
                  <a:gd name="T13" fmla="*/ 312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229">
                    <a:moveTo>
                      <a:pt x="149" y="44"/>
                    </a:moveTo>
                    <a:cubicBezTo>
                      <a:pt x="141" y="30"/>
                      <a:pt x="130" y="14"/>
                      <a:pt x="116" y="0"/>
                    </a:cubicBezTo>
                    <a:cubicBezTo>
                      <a:pt x="123" y="10"/>
                      <a:pt x="124" y="14"/>
                      <a:pt x="141" y="44"/>
                    </a:cubicBezTo>
                    <a:cubicBezTo>
                      <a:pt x="165" y="86"/>
                      <a:pt x="167" y="165"/>
                      <a:pt x="75" y="209"/>
                    </a:cubicBezTo>
                    <a:cubicBezTo>
                      <a:pt x="48" y="222"/>
                      <a:pt x="23" y="226"/>
                      <a:pt x="0" y="223"/>
                    </a:cubicBezTo>
                    <a:cubicBezTo>
                      <a:pt x="26" y="229"/>
                      <a:pt x="55" y="226"/>
                      <a:pt x="87" y="211"/>
                    </a:cubicBezTo>
                    <a:cubicBezTo>
                      <a:pt x="179" y="167"/>
                      <a:pt x="173" y="86"/>
                      <a:pt x="149" y="44"/>
                    </a:cubicBezTo>
                    <a:close/>
                  </a:path>
                </a:pathLst>
              </a:custGeom>
              <a:solidFill>
                <a:srgbClr val="BC306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27"/>
              <p:cNvSpPr>
                <a:spLocks/>
              </p:cNvSpPr>
              <p:nvPr/>
            </p:nvSpPr>
            <p:spPr bwMode="auto">
              <a:xfrm>
                <a:off x="357" y="1587"/>
                <a:ext cx="912" cy="1024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28"/>
              <p:cNvSpPr>
                <a:spLocks/>
              </p:cNvSpPr>
              <p:nvPr/>
            </p:nvSpPr>
            <p:spPr bwMode="auto">
              <a:xfrm>
                <a:off x="449" y="1648"/>
                <a:ext cx="755" cy="907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Oval 29"/>
              <p:cNvSpPr>
                <a:spLocks noChangeArrowheads="1"/>
              </p:cNvSpPr>
              <p:nvPr/>
            </p:nvSpPr>
            <p:spPr bwMode="auto">
              <a:xfrm>
                <a:off x="592" y="1739"/>
                <a:ext cx="77" cy="8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444" name="Oval 30"/>
              <p:cNvSpPr>
                <a:spLocks noChangeArrowheads="1"/>
              </p:cNvSpPr>
              <p:nvPr/>
            </p:nvSpPr>
            <p:spPr bwMode="auto">
              <a:xfrm>
                <a:off x="669" y="1733"/>
                <a:ext cx="28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445" name="Oval 31"/>
              <p:cNvSpPr>
                <a:spLocks noChangeArrowheads="1"/>
              </p:cNvSpPr>
              <p:nvPr/>
            </p:nvSpPr>
            <p:spPr bwMode="auto">
              <a:xfrm>
                <a:off x="567" y="1795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63" name="Group 3"/>
            <p:cNvGrpSpPr>
              <a:grpSpLocks noChangeAspect="1"/>
            </p:cNvGrpSpPr>
            <p:nvPr/>
          </p:nvGrpSpPr>
          <p:grpSpPr bwMode="auto">
            <a:xfrm>
              <a:off x="5827433" y="1117499"/>
              <a:ext cx="1213311" cy="1188807"/>
              <a:chOff x="2519" y="1135"/>
              <a:chExt cx="2426" cy="2377"/>
            </a:xfrm>
          </p:grpSpPr>
          <p:sp>
            <p:nvSpPr>
              <p:cNvPr id="464" name="Freeform 4"/>
              <p:cNvSpPr>
                <a:spLocks noChangeAspect="1"/>
              </p:cNvSpPr>
              <p:nvPr/>
            </p:nvSpPr>
            <p:spPr bwMode="auto">
              <a:xfrm>
                <a:off x="2519" y="1135"/>
                <a:ext cx="2426" cy="2377"/>
              </a:xfrm>
              <a:custGeom>
                <a:avLst/>
                <a:gdLst>
                  <a:gd name="T0" fmla="*/ 1389 w 1696"/>
                  <a:gd name="T1" fmla="*/ 358 h 1662"/>
                  <a:gd name="T2" fmla="*/ 1436 w 1696"/>
                  <a:gd name="T3" fmla="*/ 955 h 1662"/>
                  <a:gd name="T4" fmla="*/ 1335 w 1696"/>
                  <a:gd name="T5" fmla="*/ 639 h 1662"/>
                  <a:gd name="T6" fmla="*/ 1257 w 1696"/>
                  <a:gd name="T7" fmla="*/ 483 h 1662"/>
                  <a:gd name="T8" fmla="*/ 1257 w 1696"/>
                  <a:gd name="T9" fmla="*/ 1050 h 1662"/>
                  <a:gd name="T10" fmla="*/ 1087 w 1696"/>
                  <a:gd name="T11" fmla="*/ 874 h 1662"/>
                  <a:gd name="T12" fmla="*/ 973 w 1696"/>
                  <a:gd name="T13" fmla="*/ 1278 h 1662"/>
                  <a:gd name="T14" fmla="*/ 452 w 1696"/>
                  <a:gd name="T15" fmla="*/ 1232 h 1662"/>
                  <a:gd name="T16" fmla="*/ 310 w 1696"/>
                  <a:gd name="T17" fmla="*/ 1185 h 1662"/>
                  <a:gd name="T18" fmla="*/ 692 w 1696"/>
                  <a:gd name="T19" fmla="*/ 1543 h 1662"/>
                  <a:gd name="T20" fmla="*/ 745 w 1696"/>
                  <a:gd name="T21" fmla="*/ 1724 h 1662"/>
                  <a:gd name="T22" fmla="*/ 496 w 1696"/>
                  <a:gd name="T23" fmla="*/ 1734 h 1662"/>
                  <a:gd name="T24" fmla="*/ 720 w 1696"/>
                  <a:gd name="T25" fmla="*/ 1801 h 1662"/>
                  <a:gd name="T26" fmla="*/ 911 w 1696"/>
                  <a:gd name="T27" fmla="*/ 1904 h 1662"/>
                  <a:gd name="T28" fmla="*/ 944 w 1696"/>
                  <a:gd name="T29" fmla="*/ 2145 h 1662"/>
                  <a:gd name="T30" fmla="*/ 1007 w 1696"/>
                  <a:gd name="T31" fmla="*/ 2239 h 1662"/>
                  <a:gd name="T32" fmla="*/ 1016 w 1696"/>
                  <a:gd name="T33" fmla="*/ 2343 h 1662"/>
                  <a:gd name="T34" fmla="*/ 700 w 1696"/>
                  <a:gd name="T35" fmla="*/ 2761 h 1662"/>
                  <a:gd name="T36" fmla="*/ 1054 w 1696"/>
                  <a:gd name="T37" fmla="*/ 2493 h 1662"/>
                  <a:gd name="T38" fmla="*/ 1381 w 1696"/>
                  <a:gd name="T39" fmla="*/ 2300 h 1662"/>
                  <a:gd name="T40" fmla="*/ 1526 w 1696"/>
                  <a:gd name="T41" fmla="*/ 2300 h 1662"/>
                  <a:gd name="T42" fmla="*/ 1633 w 1696"/>
                  <a:gd name="T43" fmla="*/ 2292 h 1662"/>
                  <a:gd name="T44" fmla="*/ 1767 w 1696"/>
                  <a:gd name="T45" fmla="*/ 2247 h 1662"/>
                  <a:gd name="T46" fmla="*/ 2132 w 1696"/>
                  <a:gd name="T47" fmla="*/ 3254 h 1662"/>
                  <a:gd name="T48" fmla="*/ 2125 w 1696"/>
                  <a:gd name="T49" fmla="*/ 2497 h 1662"/>
                  <a:gd name="T50" fmla="*/ 2158 w 1696"/>
                  <a:gd name="T51" fmla="*/ 2109 h 1662"/>
                  <a:gd name="T52" fmla="*/ 2342 w 1696"/>
                  <a:gd name="T53" fmla="*/ 2226 h 1662"/>
                  <a:gd name="T54" fmla="*/ 2211 w 1696"/>
                  <a:gd name="T55" fmla="*/ 1956 h 1662"/>
                  <a:gd name="T56" fmla="*/ 2824 w 1696"/>
                  <a:gd name="T57" fmla="*/ 1794 h 1662"/>
                  <a:gd name="T58" fmla="*/ 3426 w 1696"/>
                  <a:gd name="T59" fmla="*/ 1956 h 1662"/>
                  <a:gd name="T60" fmla="*/ 2955 w 1696"/>
                  <a:gd name="T61" fmla="*/ 1656 h 1662"/>
                  <a:gd name="T62" fmla="*/ 2700 w 1696"/>
                  <a:gd name="T63" fmla="*/ 1617 h 1662"/>
                  <a:gd name="T64" fmla="*/ 2650 w 1696"/>
                  <a:gd name="T65" fmla="*/ 1403 h 1662"/>
                  <a:gd name="T66" fmla="*/ 2305 w 1696"/>
                  <a:gd name="T67" fmla="*/ 1383 h 1662"/>
                  <a:gd name="T68" fmla="*/ 2758 w 1696"/>
                  <a:gd name="T69" fmla="*/ 970 h 1662"/>
                  <a:gd name="T70" fmla="*/ 2476 w 1696"/>
                  <a:gd name="T71" fmla="*/ 1156 h 1662"/>
                  <a:gd name="T72" fmla="*/ 2185 w 1696"/>
                  <a:gd name="T73" fmla="*/ 1228 h 1662"/>
                  <a:gd name="T74" fmla="*/ 2679 w 1696"/>
                  <a:gd name="T75" fmla="*/ 619 h 1662"/>
                  <a:gd name="T76" fmla="*/ 2535 w 1696"/>
                  <a:gd name="T77" fmla="*/ 548 h 1662"/>
                  <a:gd name="T78" fmla="*/ 2024 w 1696"/>
                  <a:gd name="T79" fmla="*/ 1045 h 1662"/>
                  <a:gd name="T80" fmla="*/ 2001 w 1696"/>
                  <a:gd name="T81" fmla="*/ 864 h 1662"/>
                  <a:gd name="T82" fmla="*/ 1615 w 1696"/>
                  <a:gd name="T83" fmla="*/ 756 h 1662"/>
                  <a:gd name="T84" fmla="*/ 1627 w 1696"/>
                  <a:gd name="T85" fmla="*/ 34 h 16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6" h="1662">
                    <a:moveTo>
                      <a:pt x="800" y="17"/>
                    </a:moveTo>
                    <a:cubicBezTo>
                      <a:pt x="784" y="0"/>
                      <a:pt x="667" y="38"/>
                      <a:pt x="683" y="176"/>
                    </a:cubicBezTo>
                    <a:cubicBezTo>
                      <a:pt x="699" y="313"/>
                      <a:pt x="731" y="285"/>
                      <a:pt x="732" y="371"/>
                    </a:cubicBezTo>
                    <a:cubicBezTo>
                      <a:pt x="732" y="458"/>
                      <a:pt x="733" y="468"/>
                      <a:pt x="706" y="470"/>
                    </a:cubicBezTo>
                    <a:cubicBezTo>
                      <a:pt x="679" y="471"/>
                      <a:pt x="669" y="414"/>
                      <a:pt x="672" y="383"/>
                    </a:cubicBezTo>
                    <a:cubicBezTo>
                      <a:pt x="675" y="352"/>
                      <a:pt x="666" y="328"/>
                      <a:pt x="656" y="314"/>
                    </a:cubicBezTo>
                    <a:cubicBezTo>
                      <a:pt x="646" y="301"/>
                      <a:pt x="644" y="281"/>
                      <a:pt x="649" y="264"/>
                    </a:cubicBezTo>
                    <a:cubicBezTo>
                      <a:pt x="655" y="247"/>
                      <a:pt x="646" y="213"/>
                      <a:pt x="618" y="238"/>
                    </a:cubicBezTo>
                    <a:cubicBezTo>
                      <a:pt x="590" y="263"/>
                      <a:pt x="592" y="323"/>
                      <a:pt x="614" y="360"/>
                    </a:cubicBezTo>
                    <a:cubicBezTo>
                      <a:pt x="637" y="397"/>
                      <a:pt x="679" y="476"/>
                      <a:pt x="618" y="516"/>
                    </a:cubicBezTo>
                    <a:cubicBezTo>
                      <a:pt x="593" y="531"/>
                      <a:pt x="581" y="503"/>
                      <a:pt x="570" y="474"/>
                    </a:cubicBezTo>
                    <a:cubicBezTo>
                      <a:pt x="560" y="449"/>
                      <a:pt x="551" y="424"/>
                      <a:pt x="534" y="430"/>
                    </a:cubicBezTo>
                    <a:cubicBezTo>
                      <a:pt x="498" y="441"/>
                      <a:pt x="553" y="555"/>
                      <a:pt x="522" y="578"/>
                    </a:cubicBezTo>
                    <a:cubicBezTo>
                      <a:pt x="492" y="601"/>
                      <a:pt x="493" y="607"/>
                      <a:pt x="478" y="628"/>
                    </a:cubicBezTo>
                    <a:cubicBezTo>
                      <a:pt x="463" y="650"/>
                      <a:pt x="447" y="653"/>
                      <a:pt x="429" y="674"/>
                    </a:cubicBezTo>
                    <a:cubicBezTo>
                      <a:pt x="411" y="694"/>
                      <a:pt x="279" y="728"/>
                      <a:pt x="222" y="606"/>
                    </a:cubicBezTo>
                    <a:cubicBezTo>
                      <a:pt x="165" y="484"/>
                      <a:pt x="158" y="321"/>
                      <a:pt x="79" y="341"/>
                    </a:cubicBezTo>
                    <a:cubicBezTo>
                      <a:pt x="0" y="361"/>
                      <a:pt x="115" y="557"/>
                      <a:pt x="152" y="583"/>
                    </a:cubicBezTo>
                    <a:cubicBezTo>
                      <a:pt x="189" y="609"/>
                      <a:pt x="191" y="614"/>
                      <a:pt x="203" y="651"/>
                    </a:cubicBezTo>
                    <a:cubicBezTo>
                      <a:pt x="215" y="688"/>
                      <a:pt x="278" y="745"/>
                      <a:pt x="340" y="759"/>
                    </a:cubicBezTo>
                    <a:cubicBezTo>
                      <a:pt x="402" y="773"/>
                      <a:pt x="424" y="788"/>
                      <a:pt x="419" y="823"/>
                    </a:cubicBezTo>
                    <a:cubicBezTo>
                      <a:pt x="414" y="858"/>
                      <a:pt x="386" y="860"/>
                      <a:pt x="366" y="848"/>
                    </a:cubicBezTo>
                    <a:cubicBezTo>
                      <a:pt x="346" y="836"/>
                      <a:pt x="302" y="846"/>
                      <a:pt x="282" y="837"/>
                    </a:cubicBezTo>
                    <a:cubicBezTo>
                      <a:pt x="262" y="828"/>
                      <a:pt x="244" y="835"/>
                      <a:pt x="244" y="853"/>
                    </a:cubicBezTo>
                    <a:cubicBezTo>
                      <a:pt x="244" y="871"/>
                      <a:pt x="270" y="875"/>
                      <a:pt x="292" y="877"/>
                    </a:cubicBezTo>
                    <a:cubicBezTo>
                      <a:pt x="314" y="879"/>
                      <a:pt x="340" y="878"/>
                      <a:pt x="354" y="886"/>
                    </a:cubicBezTo>
                    <a:cubicBezTo>
                      <a:pt x="368" y="894"/>
                      <a:pt x="389" y="899"/>
                      <a:pt x="405" y="895"/>
                    </a:cubicBezTo>
                    <a:cubicBezTo>
                      <a:pt x="421" y="891"/>
                      <a:pt x="431" y="880"/>
                      <a:pt x="448" y="936"/>
                    </a:cubicBezTo>
                    <a:cubicBezTo>
                      <a:pt x="465" y="992"/>
                      <a:pt x="467" y="997"/>
                      <a:pt x="476" y="1013"/>
                    </a:cubicBezTo>
                    <a:cubicBezTo>
                      <a:pt x="485" y="1029"/>
                      <a:pt x="486" y="1051"/>
                      <a:pt x="464" y="1055"/>
                    </a:cubicBezTo>
                    <a:cubicBezTo>
                      <a:pt x="442" y="1059"/>
                      <a:pt x="393" y="1087"/>
                      <a:pt x="405" y="1117"/>
                    </a:cubicBezTo>
                    <a:cubicBezTo>
                      <a:pt x="417" y="1147"/>
                      <a:pt x="474" y="1133"/>
                      <a:pt x="495" y="1101"/>
                    </a:cubicBezTo>
                    <a:cubicBezTo>
                      <a:pt x="516" y="1069"/>
                      <a:pt x="540" y="1057"/>
                      <a:pt x="554" y="1076"/>
                    </a:cubicBezTo>
                    <a:cubicBezTo>
                      <a:pt x="568" y="1095"/>
                      <a:pt x="534" y="1125"/>
                      <a:pt x="499" y="1152"/>
                    </a:cubicBezTo>
                    <a:cubicBezTo>
                      <a:pt x="464" y="1179"/>
                      <a:pt x="444" y="1202"/>
                      <a:pt x="416" y="1257"/>
                    </a:cubicBezTo>
                    <a:cubicBezTo>
                      <a:pt x="388" y="1312"/>
                      <a:pt x="373" y="1336"/>
                      <a:pt x="344" y="1358"/>
                    </a:cubicBezTo>
                    <a:cubicBezTo>
                      <a:pt x="315" y="1380"/>
                      <a:pt x="287" y="1450"/>
                      <a:pt x="344" y="1487"/>
                    </a:cubicBezTo>
                    <a:cubicBezTo>
                      <a:pt x="401" y="1524"/>
                      <a:pt x="463" y="1276"/>
                      <a:pt x="518" y="1226"/>
                    </a:cubicBezTo>
                    <a:cubicBezTo>
                      <a:pt x="573" y="1176"/>
                      <a:pt x="577" y="1179"/>
                      <a:pt x="602" y="1134"/>
                    </a:cubicBezTo>
                    <a:cubicBezTo>
                      <a:pt x="627" y="1089"/>
                      <a:pt x="662" y="1110"/>
                      <a:pt x="679" y="1131"/>
                    </a:cubicBezTo>
                    <a:cubicBezTo>
                      <a:pt x="696" y="1152"/>
                      <a:pt x="704" y="1167"/>
                      <a:pt x="722" y="1145"/>
                    </a:cubicBezTo>
                    <a:cubicBezTo>
                      <a:pt x="740" y="1123"/>
                      <a:pt x="741" y="1122"/>
                      <a:pt x="750" y="1131"/>
                    </a:cubicBezTo>
                    <a:cubicBezTo>
                      <a:pt x="759" y="1140"/>
                      <a:pt x="768" y="1144"/>
                      <a:pt x="780" y="1129"/>
                    </a:cubicBezTo>
                    <a:cubicBezTo>
                      <a:pt x="792" y="1114"/>
                      <a:pt x="800" y="1110"/>
                      <a:pt x="803" y="1127"/>
                    </a:cubicBezTo>
                    <a:cubicBezTo>
                      <a:pt x="806" y="1144"/>
                      <a:pt x="803" y="1212"/>
                      <a:pt x="822" y="1211"/>
                    </a:cubicBezTo>
                    <a:cubicBezTo>
                      <a:pt x="841" y="1210"/>
                      <a:pt x="829" y="1111"/>
                      <a:pt x="869" y="1105"/>
                    </a:cubicBezTo>
                    <a:cubicBezTo>
                      <a:pt x="909" y="1099"/>
                      <a:pt x="941" y="1113"/>
                      <a:pt x="966" y="1201"/>
                    </a:cubicBezTo>
                    <a:cubicBezTo>
                      <a:pt x="991" y="1289"/>
                      <a:pt x="990" y="1538"/>
                      <a:pt x="1048" y="1600"/>
                    </a:cubicBezTo>
                    <a:cubicBezTo>
                      <a:pt x="1106" y="1662"/>
                      <a:pt x="1207" y="1657"/>
                      <a:pt x="1136" y="1562"/>
                    </a:cubicBezTo>
                    <a:cubicBezTo>
                      <a:pt x="1065" y="1467"/>
                      <a:pt x="1072" y="1323"/>
                      <a:pt x="1045" y="1228"/>
                    </a:cubicBezTo>
                    <a:cubicBezTo>
                      <a:pt x="1018" y="1133"/>
                      <a:pt x="982" y="1096"/>
                      <a:pt x="1007" y="1072"/>
                    </a:cubicBezTo>
                    <a:cubicBezTo>
                      <a:pt x="1032" y="1048"/>
                      <a:pt x="1028" y="1024"/>
                      <a:pt x="1061" y="1037"/>
                    </a:cubicBezTo>
                    <a:cubicBezTo>
                      <a:pt x="1094" y="1050"/>
                      <a:pt x="1099" y="1051"/>
                      <a:pt x="1115" y="1075"/>
                    </a:cubicBezTo>
                    <a:cubicBezTo>
                      <a:pt x="1131" y="1099"/>
                      <a:pt x="1140" y="1106"/>
                      <a:pt x="1151" y="1095"/>
                    </a:cubicBezTo>
                    <a:cubicBezTo>
                      <a:pt x="1162" y="1084"/>
                      <a:pt x="1144" y="1060"/>
                      <a:pt x="1121" y="1035"/>
                    </a:cubicBezTo>
                    <a:cubicBezTo>
                      <a:pt x="1098" y="1010"/>
                      <a:pt x="1073" y="993"/>
                      <a:pt x="1087" y="962"/>
                    </a:cubicBezTo>
                    <a:cubicBezTo>
                      <a:pt x="1101" y="931"/>
                      <a:pt x="1105" y="890"/>
                      <a:pt x="1136" y="875"/>
                    </a:cubicBezTo>
                    <a:cubicBezTo>
                      <a:pt x="1167" y="860"/>
                      <a:pt x="1285" y="851"/>
                      <a:pt x="1388" y="882"/>
                    </a:cubicBezTo>
                    <a:cubicBezTo>
                      <a:pt x="1491" y="913"/>
                      <a:pt x="1537" y="922"/>
                      <a:pt x="1560" y="949"/>
                    </a:cubicBezTo>
                    <a:cubicBezTo>
                      <a:pt x="1583" y="976"/>
                      <a:pt x="1672" y="1007"/>
                      <a:pt x="1684" y="962"/>
                    </a:cubicBezTo>
                    <a:cubicBezTo>
                      <a:pt x="1696" y="917"/>
                      <a:pt x="1640" y="862"/>
                      <a:pt x="1588" y="856"/>
                    </a:cubicBezTo>
                    <a:cubicBezTo>
                      <a:pt x="1536" y="850"/>
                      <a:pt x="1497" y="811"/>
                      <a:pt x="1453" y="814"/>
                    </a:cubicBezTo>
                    <a:cubicBezTo>
                      <a:pt x="1430" y="816"/>
                      <a:pt x="1409" y="810"/>
                      <a:pt x="1388" y="805"/>
                    </a:cubicBezTo>
                    <a:cubicBezTo>
                      <a:pt x="1369" y="800"/>
                      <a:pt x="1349" y="795"/>
                      <a:pt x="1327" y="795"/>
                    </a:cubicBezTo>
                    <a:cubicBezTo>
                      <a:pt x="1281" y="796"/>
                      <a:pt x="1132" y="788"/>
                      <a:pt x="1132" y="760"/>
                    </a:cubicBezTo>
                    <a:cubicBezTo>
                      <a:pt x="1132" y="732"/>
                      <a:pt x="1310" y="730"/>
                      <a:pt x="1303" y="690"/>
                    </a:cubicBezTo>
                    <a:cubicBezTo>
                      <a:pt x="1299" y="671"/>
                      <a:pt x="1258" y="678"/>
                      <a:pt x="1217" y="686"/>
                    </a:cubicBezTo>
                    <a:cubicBezTo>
                      <a:pt x="1176" y="694"/>
                      <a:pt x="1134" y="702"/>
                      <a:pt x="1133" y="680"/>
                    </a:cubicBezTo>
                    <a:cubicBezTo>
                      <a:pt x="1130" y="638"/>
                      <a:pt x="1290" y="614"/>
                      <a:pt x="1328" y="554"/>
                    </a:cubicBezTo>
                    <a:cubicBezTo>
                      <a:pt x="1366" y="494"/>
                      <a:pt x="1372" y="489"/>
                      <a:pt x="1356" y="477"/>
                    </a:cubicBezTo>
                    <a:cubicBezTo>
                      <a:pt x="1340" y="465"/>
                      <a:pt x="1309" y="489"/>
                      <a:pt x="1292" y="515"/>
                    </a:cubicBezTo>
                    <a:cubicBezTo>
                      <a:pt x="1275" y="541"/>
                      <a:pt x="1242" y="561"/>
                      <a:pt x="1217" y="569"/>
                    </a:cubicBezTo>
                    <a:cubicBezTo>
                      <a:pt x="1192" y="577"/>
                      <a:pt x="1149" y="594"/>
                      <a:pt x="1135" y="604"/>
                    </a:cubicBezTo>
                    <a:cubicBezTo>
                      <a:pt x="1121" y="614"/>
                      <a:pt x="1091" y="637"/>
                      <a:pt x="1074" y="604"/>
                    </a:cubicBezTo>
                    <a:cubicBezTo>
                      <a:pt x="1057" y="571"/>
                      <a:pt x="1108" y="514"/>
                      <a:pt x="1174" y="456"/>
                    </a:cubicBezTo>
                    <a:cubicBezTo>
                      <a:pt x="1240" y="398"/>
                      <a:pt x="1283" y="344"/>
                      <a:pt x="1317" y="304"/>
                    </a:cubicBezTo>
                    <a:cubicBezTo>
                      <a:pt x="1351" y="264"/>
                      <a:pt x="1458" y="166"/>
                      <a:pt x="1409" y="130"/>
                    </a:cubicBezTo>
                    <a:cubicBezTo>
                      <a:pt x="1360" y="94"/>
                      <a:pt x="1276" y="228"/>
                      <a:pt x="1246" y="269"/>
                    </a:cubicBezTo>
                    <a:cubicBezTo>
                      <a:pt x="1216" y="310"/>
                      <a:pt x="1174" y="368"/>
                      <a:pt x="1142" y="388"/>
                    </a:cubicBezTo>
                    <a:cubicBezTo>
                      <a:pt x="1110" y="408"/>
                      <a:pt x="1016" y="533"/>
                      <a:pt x="995" y="514"/>
                    </a:cubicBezTo>
                    <a:cubicBezTo>
                      <a:pt x="974" y="495"/>
                      <a:pt x="1066" y="389"/>
                      <a:pt x="1040" y="369"/>
                    </a:cubicBezTo>
                    <a:cubicBezTo>
                      <a:pt x="1027" y="359"/>
                      <a:pt x="1007" y="392"/>
                      <a:pt x="984" y="425"/>
                    </a:cubicBezTo>
                    <a:cubicBezTo>
                      <a:pt x="962" y="456"/>
                      <a:pt x="936" y="488"/>
                      <a:pt x="910" y="480"/>
                    </a:cubicBezTo>
                    <a:cubicBezTo>
                      <a:pt x="857" y="464"/>
                      <a:pt x="827" y="455"/>
                      <a:pt x="794" y="372"/>
                    </a:cubicBezTo>
                    <a:cubicBezTo>
                      <a:pt x="761" y="289"/>
                      <a:pt x="706" y="210"/>
                      <a:pt x="741" y="156"/>
                    </a:cubicBezTo>
                    <a:cubicBezTo>
                      <a:pt x="776" y="102"/>
                      <a:pt x="836" y="54"/>
                      <a:pt x="800" y="17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5"/>
              <p:cNvSpPr>
                <a:spLocks/>
              </p:cNvSpPr>
              <p:nvPr/>
            </p:nvSpPr>
            <p:spPr bwMode="auto">
              <a:xfrm>
                <a:off x="2591" y="1151"/>
                <a:ext cx="2334" cy="2327"/>
              </a:xfrm>
              <a:custGeom>
                <a:avLst/>
                <a:gdLst>
                  <a:gd name="T0" fmla="*/ 1383 w 1637"/>
                  <a:gd name="T1" fmla="*/ 731 h 1632"/>
                  <a:gd name="T2" fmla="*/ 1270 w 1637"/>
                  <a:gd name="T3" fmla="*/ 730 h 1632"/>
                  <a:gd name="T4" fmla="*/ 1145 w 1637"/>
                  <a:gd name="T5" fmla="*/ 712 h 1632"/>
                  <a:gd name="T6" fmla="*/ 960 w 1637"/>
                  <a:gd name="T7" fmla="*/ 870 h 1632"/>
                  <a:gd name="T8" fmla="*/ 749 w 1637"/>
                  <a:gd name="T9" fmla="*/ 1357 h 1632"/>
                  <a:gd name="T10" fmla="*/ 57 w 1637"/>
                  <a:gd name="T11" fmla="*/ 667 h 1632"/>
                  <a:gd name="T12" fmla="*/ 711 w 1637"/>
                  <a:gd name="T13" fmla="*/ 1570 h 1632"/>
                  <a:gd name="T14" fmla="*/ 438 w 1637"/>
                  <a:gd name="T15" fmla="*/ 1667 h 1632"/>
                  <a:gd name="T16" fmla="*/ 753 w 1637"/>
                  <a:gd name="T17" fmla="*/ 1795 h 1632"/>
                  <a:gd name="T18" fmla="*/ 727 w 1637"/>
                  <a:gd name="T19" fmla="*/ 2190 h 1632"/>
                  <a:gd name="T20" fmla="*/ 1027 w 1637"/>
                  <a:gd name="T21" fmla="*/ 2186 h 1632"/>
                  <a:gd name="T22" fmla="*/ 740 w 1637"/>
                  <a:gd name="T23" fmla="*/ 2887 h 1632"/>
                  <a:gd name="T24" fmla="*/ 1305 w 1637"/>
                  <a:gd name="T25" fmla="*/ 2316 h 1632"/>
                  <a:gd name="T26" fmla="*/ 1436 w 1637"/>
                  <a:gd name="T27" fmla="*/ 2293 h 1632"/>
                  <a:gd name="T28" fmla="*/ 1537 w 1637"/>
                  <a:gd name="T29" fmla="*/ 2397 h 1632"/>
                  <a:gd name="T30" fmla="*/ 1618 w 1637"/>
                  <a:gd name="T31" fmla="*/ 2279 h 1632"/>
                  <a:gd name="T32" fmla="*/ 2196 w 1637"/>
                  <a:gd name="T33" fmla="*/ 3318 h 1632"/>
                  <a:gd name="T34" fmla="*/ 2005 w 1637"/>
                  <a:gd name="T35" fmla="*/ 2090 h 1632"/>
                  <a:gd name="T36" fmla="*/ 2228 w 1637"/>
                  <a:gd name="T37" fmla="*/ 2139 h 1632"/>
                  <a:gd name="T38" fmla="*/ 2954 w 1637"/>
                  <a:gd name="T39" fmla="*/ 1846 h 1632"/>
                  <a:gd name="T40" fmla="*/ 2862 w 1637"/>
                  <a:gd name="T41" fmla="*/ 1628 h 1632"/>
                  <a:gd name="T42" fmla="*/ 2206 w 1637"/>
                  <a:gd name="T43" fmla="*/ 1531 h 1632"/>
                  <a:gd name="T44" fmla="*/ 2545 w 1637"/>
                  <a:gd name="T45" fmla="*/ 1366 h 1632"/>
                  <a:gd name="T46" fmla="*/ 2293 w 1637"/>
                  <a:gd name="T47" fmla="*/ 1283 h 1632"/>
                  <a:gd name="T48" fmla="*/ 2370 w 1637"/>
                  <a:gd name="T49" fmla="*/ 1131 h 1632"/>
                  <a:gd name="T50" fmla="*/ 2578 w 1637"/>
                  <a:gd name="T51" fmla="*/ 600 h 1632"/>
                  <a:gd name="T52" fmla="*/ 2219 w 1637"/>
                  <a:gd name="T53" fmla="*/ 764 h 1632"/>
                  <a:gd name="T54" fmla="*/ 2015 w 1637"/>
                  <a:gd name="T55" fmla="*/ 796 h 1632"/>
                  <a:gd name="T56" fmla="*/ 1748 w 1637"/>
                  <a:gd name="T57" fmla="*/ 950 h 1632"/>
                  <a:gd name="T58" fmla="*/ 1523 w 1637"/>
                  <a:gd name="T59" fmla="*/ 14 h 1632"/>
                  <a:gd name="T60" fmla="*/ 1838 w 1637"/>
                  <a:gd name="T61" fmla="*/ 923 h 1632"/>
                  <a:gd name="T62" fmla="*/ 1921 w 1637"/>
                  <a:gd name="T63" fmla="*/ 965 h 1632"/>
                  <a:gd name="T64" fmla="*/ 2434 w 1637"/>
                  <a:gd name="T65" fmla="*/ 529 h 1632"/>
                  <a:gd name="T66" fmla="*/ 2133 w 1637"/>
                  <a:gd name="T67" fmla="*/ 1051 h 1632"/>
                  <a:gd name="T68" fmla="*/ 2579 w 1637"/>
                  <a:gd name="T69" fmla="*/ 970 h 1632"/>
                  <a:gd name="T70" fmla="*/ 2206 w 1637"/>
                  <a:gd name="T71" fmla="*/ 1333 h 1632"/>
                  <a:gd name="T72" fmla="*/ 2544 w 1637"/>
                  <a:gd name="T73" fmla="*/ 1383 h 1632"/>
                  <a:gd name="T74" fmla="*/ 2296 w 1637"/>
                  <a:gd name="T75" fmla="*/ 1574 h 1632"/>
                  <a:gd name="T76" fmla="*/ 3259 w 1637"/>
                  <a:gd name="T77" fmla="*/ 1789 h 1632"/>
                  <a:gd name="T78" fmla="*/ 2287 w 1637"/>
                  <a:gd name="T79" fmla="*/ 1734 h 1632"/>
                  <a:gd name="T80" fmla="*/ 2219 w 1637"/>
                  <a:gd name="T81" fmla="*/ 2210 h 1632"/>
                  <a:gd name="T82" fmla="*/ 1956 w 1637"/>
                  <a:gd name="T83" fmla="*/ 2301 h 1632"/>
                  <a:gd name="T84" fmla="*/ 1866 w 1637"/>
                  <a:gd name="T85" fmla="*/ 2420 h 1632"/>
                  <a:gd name="T86" fmla="*/ 1570 w 1637"/>
                  <a:gd name="T87" fmla="*/ 2435 h 1632"/>
                  <a:gd name="T88" fmla="*/ 1480 w 1637"/>
                  <a:gd name="T89" fmla="*/ 2271 h 1632"/>
                  <a:gd name="T90" fmla="*/ 1333 w 1637"/>
                  <a:gd name="T91" fmla="*/ 2324 h 1632"/>
                  <a:gd name="T92" fmla="*/ 868 w 1637"/>
                  <a:gd name="T93" fmla="*/ 2592 h 1632"/>
                  <a:gd name="T94" fmla="*/ 915 w 1637"/>
                  <a:gd name="T95" fmla="*/ 2324 h 1632"/>
                  <a:gd name="T96" fmla="*/ 746 w 1637"/>
                  <a:gd name="T97" fmla="*/ 2271 h 1632"/>
                  <a:gd name="T98" fmla="*/ 813 w 1637"/>
                  <a:gd name="T99" fmla="*/ 1881 h 1632"/>
                  <a:gd name="T100" fmla="*/ 406 w 1637"/>
                  <a:gd name="T101" fmla="*/ 1732 h 1632"/>
                  <a:gd name="T102" fmla="*/ 754 w 1637"/>
                  <a:gd name="T103" fmla="*/ 1653 h 1632"/>
                  <a:gd name="T104" fmla="*/ 57 w 1637"/>
                  <a:gd name="T105" fmla="*/ 931 h 1632"/>
                  <a:gd name="T106" fmla="*/ 473 w 1637"/>
                  <a:gd name="T107" fmla="*/ 1355 h 1632"/>
                  <a:gd name="T108" fmla="*/ 984 w 1637"/>
                  <a:gd name="T109" fmla="*/ 1094 h 1632"/>
                  <a:gd name="T110" fmla="*/ 1126 w 1637"/>
                  <a:gd name="T111" fmla="*/ 1039 h 1632"/>
                  <a:gd name="T112" fmla="*/ 1216 w 1637"/>
                  <a:gd name="T113" fmla="*/ 515 h 1632"/>
                  <a:gd name="T114" fmla="*/ 1362 w 1637"/>
                  <a:gd name="T115" fmla="*/ 931 h 1632"/>
                  <a:gd name="T116" fmla="*/ 1439 w 1637"/>
                  <a:gd name="T117" fmla="*/ 24 h 16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37" h="1632">
                    <a:moveTo>
                      <a:pt x="750" y="6"/>
                    </a:moveTo>
                    <a:cubicBezTo>
                      <a:pt x="752" y="5"/>
                      <a:pt x="752" y="5"/>
                      <a:pt x="752" y="5"/>
                    </a:cubicBezTo>
                    <a:cubicBezTo>
                      <a:pt x="749" y="1"/>
                      <a:pt x="744" y="0"/>
                      <a:pt x="737" y="0"/>
                    </a:cubicBezTo>
                    <a:cubicBezTo>
                      <a:pt x="729" y="0"/>
                      <a:pt x="718" y="3"/>
                      <a:pt x="706" y="8"/>
                    </a:cubicBezTo>
                    <a:cubicBezTo>
                      <a:pt x="689" y="16"/>
                      <a:pt x="670" y="30"/>
                      <a:pt x="655" y="51"/>
                    </a:cubicBezTo>
                    <a:cubicBezTo>
                      <a:pt x="640" y="73"/>
                      <a:pt x="630" y="102"/>
                      <a:pt x="630" y="140"/>
                    </a:cubicBezTo>
                    <a:cubicBezTo>
                      <a:pt x="630" y="148"/>
                      <a:pt x="630" y="156"/>
                      <a:pt x="631" y="165"/>
                    </a:cubicBezTo>
                    <a:cubicBezTo>
                      <a:pt x="639" y="234"/>
                      <a:pt x="651" y="262"/>
                      <a:pt x="661" y="283"/>
                    </a:cubicBezTo>
                    <a:cubicBezTo>
                      <a:pt x="666" y="293"/>
                      <a:pt x="671" y="302"/>
                      <a:pt x="674" y="313"/>
                    </a:cubicBezTo>
                    <a:cubicBezTo>
                      <a:pt x="677" y="325"/>
                      <a:pt x="679" y="339"/>
                      <a:pt x="680" y="360"/>
                    </a:cubicBezTo>
                    <a:cubicBezTo>
                      <a:pt x="680" y="372"/>
                      <a:pt x="680" y="383"/>
                      <a:pt x="680" y="392"/>
                    </a:cubicBezTo>
                    <a:cubicBezTo>
                      <a:pt x="680" y="421"/>
                      <a:pt x="679" y="437"/>
                      <a:pt x="676" y="446"/>
                    </a:cubicBezTo>
                    <a:cubicBezTo>
                      <a:pt x="674" y="450"/>
                      <a:pt x="672" y="452"/>
                      <a:pt x="669" y="454"/>
                    </a:cubicBezTo>
                    <a:cubicBezTo>
                      <a:pt x="665" y="456"/>
                      <a:pt x="661" y="456"/>
                      <a:pt x="656" y="457"/>
                    </a:cubicBezTo>
                    <a:cubicBezTo>
                      <a:pt x="655" y="457"/>
                      <a:pt x="655" y="457"/>
                      <a:pt x="655" y="457"/>
                    </a:cubicBezTo>
                    <a:cubicBezTo>
                      <a:pt x="649" y="457"/>
                      <a:pt x="645" y="454"/>
                      <a:pt x="641" y="450"/>
                    </a:cubicBezTo>
                    <a:cubicBezTo>
                      <a:pt x="635" y="444"/>
                      <a:pt x="631" y="433"/>
                      <a:pt x="628" y="421"/>
                    </a:cubicBezTo>
                    <a:cubicBezTo>
                      <a:pt x="625" y="409"/>
                      <a:pt x="623" y="396"/>
                      <a:pt x="623" y="384"/>
                    </a:cubicBezTo>
                    <a:cubicBezTo>
                      <a:pt x="623" y="380"/>
                      <a:pt x="624" y="376"/>
                      <a:pt x="624" y="372"/>
                    </a:cubicBezTo>
                    <a:cubicBezTo>
                      <a:pt x="625" y="368"/>
                      <a:pt x="625" y="363"/>
                      <a:pt x="625" y="359"/>
                    </a:cubicBezTo>
                    <a:cubicBezTo>
                      <a:pt x="625" y="334"/>
                      <a:pt x="616" y="314"/>
                      <a:pt x="608" y="302"/>
                    </a:cubicBezTo>
                    <a:cubicBezTo>
                      <a:pt x="602" y="294"/>
                      <a:pt x="599" y="283"/>
                      <a:pt x="599" y="272"/>
                    </a:cubicBezTo>
                    <a:cubicBezTo>
                      <a:pt x="599" y="266"/>
                      <a:pt x="599" y="260"/>
                      <a:pt x="601" y="254"/>
                    </a:cubicBezTo>
                    <a:cubicBezTo>
                      <a:pt x="602" y="251"/>
                      <a:pt x="603" y="247"/>
                      <a:pt x="603" y="242"/>
                    </a:cubicBezTo>
                    <a:cubicBezTo>
                      <a:pt x="603" y="236"/>
                      <a:pt x="602" y="230"/>
                      <a:pt x="599" y="225"/>
                    </a:cubicBezTo>
                    <a:cubicBezTo>
                      <a:pt x="598" y="222"/>
                      <a:pt x="596" y="220"/>
                      <a:pt x="594" y="218"/>
                    </a:cubicBezTo>
                    <a:cubicBezTo>
                      <a:pt x="591" y="217"/>
                      <a:pt x="589" y="216"/>
                      <a:pt x="586" y="216"/>
                    </a:cubicBezTo>
                    <a:cubicBezTo>
                      <a:pt x="580" y="216"/>
                      <a:pt x="574" y="219"/>
                      <a:pt x="567" y="225"/>
                    </a:cubicBezTo>
                    <a:cubicBezTo>
                      <a:pt x="552" y="239"/>
                      <a:pt x="545" y="261"/>
                      <a:pt x="545" y="285"/>
                    </a:cubicBezTo>
                    <a:cubicBezTo>
                      <a:pt x="545" y="307"/>
                      <a:pt x="551" y="331"/>
                      <a:pt x="563" y="350"/>
                    </a:cubicBezTo>
                    <a:cubicBezTo>
                      <a:pt x="576" y="372"/>
                      <a:pt x="598" y="411"/>
                      <a:pt x="598" y="446"/>
                    </a:cubicBezTo>
                    <a:cubicBezTo>
                      <a:pt x="597" y="468"/>
                      <a:pt x="590" y="488"/>
                      <a:pt x="566" y="503"/>
                    </a:cubicBezTo>
                    <a:cubicBezTo>
                      <a:pt x="562" y="506"/>
                      <a:pt x="558" y="507"/>
                      <a:pt x="554" y="507"/>
                    </a:cubicBezTo>
                    <a:cubicBezTo>
                      <a:pt x="551" y="507"/>
                      <a:pt x="547" y="506"/>
                      <a:pt x="544" y="504"/>
                    </a:cubicBezTo>
                    <a:cubicBezTo>
                      <a:pt x="539" y="500"/>
                      <a:pt x="535" y="492"/>
                      <a:pt x="530" y="483"/>
                    </a:cubicBezTo>
                    <a:cubicBezTo>
                      <a:pt x="524" y="470"/>
                      <a:pt x="519" y="453"/>
                      <a:pt x="513" y="440"/>
                    </a:cubicBezTo>
                    <a:cubicBezTo>
                      <a:pt x="510" y="433"/>
                      <a:pt x="506" y="428"/>
                      <a:pt x="503" y="423"/>
                    </a:cubicBezTo>
                    <a:cubicBezTo>
                      <a:pt x="499" y="419"/>
                      <a:pt x="494" y="416"/>
                      <a:pt x="489" y="416"/>
                    </a:cubicBezTo>
                    <a:cubicBezTo>
                      <a:pt x="487" y="416"/>
                      <a:pt x="485" y="416"/>
                      <a:pt x="484" y="417"/>
                    </a:cubicBezTo>
                    <a:cubicBezTo>
                      <a:pt x="478" y="418"/>
                      <a:pt x="474" y="422"/>
                      <a:pt x="472" y="428"/>
                    </a:cubicBezTo>
                    <a:cubicBezTo>
                      <a:pt x="470" y="433"/>
                      <a:pt x="469" y="439"/>
                      <a:pt x="469" y="446"/>
                    </a:cubicBezTo>
                    <a:cubicBezTo>
                      <a:pt x="469" y="460"/>
                      <a:pt x="472" y="476"/>
                      <a:pt x="475" y="492"/>
                    </a:cubicBezTo>
                    <a:cubicBezTo>
                      <a:pt x="477" y="508"/>
                      <a:pt x="480" y="525"/>
                      <a:pt x="480" y="538"/>
                    </a:cubicBezTo>
                    <a:cubicBezTo>
                      <a:pt x="480" y="545"/>
                      <a:pt x="479" y="550"/>
                      <a:pt x="478" y="555"/>
                    </a:cubicBezTo>
                    <a:cubicBezTo>
                      <a:pt x="476" y="560"/>
                      <a:pt x="474" y="563"/>
                      <a:pt x="471" y="566"/>
                    </a:cubicBezTo>
                    <a:cubicBezTo>
                      <a:pt x="456" y="577"/>
                      <a:pt x="448" y="585"/>
                      <a:pt x="443" y="592"/>
                    </a:cubicBezTo>
                    <a:cubicBezTo>
                      <a:pt x="437" y="599"/>
                      <a:pt x="434" y="606"/>
                      <a:pt x="427" y="616"/>
                    </a:cubicBezTo>
                    <a:cubicBezTo>
                      <a:pt x="419" y="627"/>
                      <a:pt x="412" y="633"/>
                      <a:pt x="404" y="639"/>
                    </a:cubicBezTo>
                    <a:cubicBezTo>
                      <a:pt x="396" y="645"/>
                      <a:pt x="387" y="651"/>
                      <a:pt x="378" y="661"/>
                    </a:cubicBezTo>
                    <a:cubicBezTo>
                      <a:pt x="376" y="663"/>
                      <a:pt x="373" y="666"/>
                      <a:pt x="368" y="668"/>
                    </a:cubicBezTo>
                    <a:cubicBezTo>
                      <a:pt x="356" y="674"/>
                      <a:pt x="333" y="681"/>
                      <a:pt x="306" y="681"/>
                    </a:cubicBezTo>
                    <a:cubicBezTo>
                      <a:pt x="284" y="681"/>
                      <a:pt x="258" y="676"/>
                      <a:pt x="235" y="663"/>
                    </a:cubicBezTo>
                    <a:cubicBezTo>
                      <a:pt x="211" y="650"/>
                      <a:pt x="190" y="628"/>
                      <a:pt x="174" y="594"/>
                    </a:cubicBezTo>
                    <a:cubicBezTo>
                      <a:pt x="147" y="537"/>
                      <a:pt x="131" y="470"/>
                      <a:pt x="114" y="418"/>
                    </a:cubicBezTo>
                    <a:cubicBezTo>
                      <a:pt x="105" y="392"/>
                      <a:pt x="96" y="369"/>
                      <a:pt x="84" y="353"/>
                    </a:cubicBezTo>
                    <a:cubicBezTo>
                      <a:pt x="79" y="345"/>
                      <a:pt x="72" y="338"/>
                      <a:pt x="65" y="334"/>
                    </a:cubicBezTo>
                    <a:cubicBezTo>
                      <a:pt x="58" y="329"/>
                      <a:pt x="50" y="327"/>
                      <a:pt x="42" y="327"/>
                    </a:cubicBezTo>
                    <a:cubicBezTo>
                      <a:pt x="37" y="327"/>
                      <a:pt x="33" y="327"/>
                      <a:pt x="28" y="328"/>
                    </a:cubicBezTo>
                    <a:cubicBezTo>
                      <a:pt x="26" y="329"/>
                      <a:pt x="26" y="329"/>
                      <a:pt x="26" y="329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18" y="331"/>
                      <a:pt x="11" y="336"/>
                      <a:pt x="6" y="344"/>
                    </a:cubicBezTo>
                    <a:cubicBezTo>
                      <a:pt x="2" y="352"/>
                      <a:pt x="0" y="361"/>
                      <a:pt x="0" y="372"/>
                    </a:cubicBezTo>
                    <a:cubicBezTo>
                      <a:pt x="0" y="405"/>
                      <a:pt x="18" y="450"/>
                      <a:pt x="40" y="490"/>
                    </a:cubicBezTo>
                    <a:cubicBezTo>
                      <a:pt x="50" y="510"/>
                      <a:pt x="62" y="528"/>
                      <a:pt x="73" y="543"/>
                    </a:cubicBezTo>
                    <a:cubicBezTo>
                      <a:pt x="84" y="558"/>
                      <a:pt x="93" y="569"/>
                      <a:pt x="101" y="574"/>
                    </a:cubicBezTo>
                    <a:cubicBezTo>
                      <a:pt x="119" y="587"/>
                      <a:pt x="129" y="595"/>
                      <a:pt x="135" y="603"/>
                    </a:cubicBezTo>
                    <a:cubicBezTo>
                      <a:pt x="141" y="612"/>
                      <a:pt x="145" y="622"/>
                      <a:pt x="151" y="641"/>
                    </a:cubicBezTo>
                    <a:cubicBezTo>
                      <a:pt x="157" y="660"/>
                      <a:pt x="176" y="684"/>
                      <a:pt x="201" y="705"/>
                    </a:cubicBezTo>
                    <a:cubicBezTo>
                      <a:pt x="226" y="725"/>
                      <a:pt x="258" y="743"/>
                      <a:pt x="289" y="750"/>
                    </a:cubicBezTo>
                    <a:cubicBezTo>
                      <a:pt x="317" y="757"/>
                      <a:pt x="337" y="763"/>
                      <a:pt x="350" y="772"/>
                    </a:cubicBezTo>
                    <a:cubicBezTo>
                      <a:pt x="356" y="776"/>
                      <a:pt x="360" y="780"/>
                      <a:pt x="363" y="785"/>
                    </a:cubicBezTo>
                    <a:cubicBezTo>
                      <a:pt x="366" y="791"/>
                      <a:pt x="367" y="796"/>
                      <a:pt x="367" y="803"/>
                    </a:cubicBezTo>
                    <a:cubicBezTo>
                      <a:pt x="367" y="806"/>
                      <a:pt x="367" y="809"/>
                      <a:pt x="367" y="812"/>
                    </a:cubicBezTo>
                    <a:cubicBezTo>
                      <a:pt x="365" y="823"/>
                      <a:pt x="361" y="831"/>
                      <a:pt x="356" y="835"/>
                    </a:cubicBezTo>
                    <a:cubicBezTo>
                      <a:pt x="351" y="840"/>
                      <a:pt x="345" y="842"/>
                      <a:pt x="338" y="842"/>
                    </a:cubicBezTo>
                    <a:cubicBezTo>
                      <a:pt x="331" y="842"/>
                      <a:pt x="323" y="840"/>
                      <a:pt x="317" y="836"/>
                    </a:cubicBezTo>
                    <a:cubicBezTo>
                      <a:pt x="306" y="829"/>
                      <a:pt x="290" y="829"/>
                      <a:pt x="274" y="829"/>
                    </a:cubicBezTo>
                    <a:cubicBezTo>
                      <a:pt x="266" y="829"/>
                      <a:pt x="258" y="829"/>
                      <a:pt x="251" y="828"/>
                    </a:cubicBezTo>
                    <a:cubicBezTo>
                      <a:pt x="244" y="828"/>
                      <a:pt x="237" y="827"/>
                      <a:pt x="233" y="825"/>
                    </a:cubicBezTo>
                    <a:cubicBezTo>
                      <a:pt x="227" y="822"/>
                      <a:pt x="221" y="820"/>
                      <a:pt x="215" y="820"/>
                    </a:cubicBezTo>
                    <a:cubicBezTo>
                      <a:pt x="209" y="820"/>
                      <a:pt x="203" y="822"/>
                      <a:pt x="198" y="826"/>
                    </a:cubicBezTo>
                    <a:cubicBezTo>
                      <a:pt x="194" y="830"/>
                      <a:pt x="192" y="836"/>
                      <a:pt x="192" y="842"/>
                    </a:cubicBezTo>
                    <a:cubicBezTo>
                      <a:pt x="192" y="847"/>
                      <a:pt x="194" y="852"/>
                      <a:pt x="197" y="855"/>
                    </a:cubicBezTo>
                    <a:cubicBezTo>
                      <a:pt x="201" y="860"/>
                      <a:pt x="208" y="863"/>
                      <a:pt x="216" y="865"/>
                    </a:cubicBezTo>
                    <a:cubicBezTo>
                      <a:pt x="224" y="867"/>
                      <a:pt x="233" y="868"/>
                      <a:pt x="242" y="868"/>
                    </a:cubicBezTo>
                    <a:cubicBezTo>
                      <a:pt x="253" y="869"/>
                      <a:pt x="265" y="870"/>
                      <a:pt x="276" y="871"/>
                    </a:cubicBezTo>
                    <a:cubicBezTo>
                      <a:pt x="287" y="872"/>
                      <a:pt x="296" y="873"/>
                      <a:pt x="303" y="877"/>
                    </a:cubicBezTo>
                    <a:cubicBezTo>
                      <a:pt x="314" y="883"/>
                      <a:pt x="329" y="888"/>
                      <a:pt x="342" y="888"/>
                    </a:cubicBezTo>
                    <a:cubicBezTo>
                      <a:pt x="347" y="888"/>
                      <a:pt x="351" y="887"/>
                      <a:pt x="355" y="886"/>
                    </a:cubicBezTo>
                    <a:cubicBezTo>
                      <a:pt x="361" y="885"/>
                      <a:pt x="366" y="883"/>
                      <a:pt x="370" y="883"/>
                    </a:cubicBezTo>
                    <a:cubicBezTo>
                      <a:pt x="372" y="883"/>
                      <a:pt x="373" y="883"/>
                      <a:pt x="375" y="884"/>
                    </a:cubicBezTo>
                    <a:cubicBezTo>
                      <a:pt x="378" y="886"/>
                      <a:pt x="381" y="889"/>
                      <a:pt x="385" y="896"/>
                    </a:cubicBezTo>
                    <a:cubicBezTo>
                      <a:pt x="388" y="903"/>
                      <a:pt x="392" y="912"/>
                      <a:pt x="396" y="926"/>
                    </a:cubicBezTo>
                    <a:cubicBezTo>
                      <a:pt x="404" y="954"/>
                      <a:pt x="409" y="969"/>
                      <a:pt x="413" y="980"/>
                    </a:cubicBezTo>
                    <a:cubicBezTo>
                      <a:pt x="417" y="990"/>
                      <a:pt x="420" y="995"/>
                      <a:pt x="424" y="1003"/>
                    </a:cubicBezTo>
                    <a:cubicBezTo>
                      <a:pt x="428" y="1010"/>
                      <a:pt x="430" y="1017"/>
                      <a:pt x="430" y="1023"/>
                    </a:cubicBezTo>
                    <a:cubicBezTo>
                      <a:pt x="430" y="1028"/>
                      <a:pt x="429" y="1032"/>
                      <a:pt x="426" y="1035"/>
                    </a:cubicBezTo>
                    <a:cubicBezTo>
                      <a:pt x="424" y="1039"/>
                      <a:pt x="420" y="1041"/>
                      <a:pt x="413" y="1042"/>
                    </a:cubicBezTo>
                    <a:cubicBezTo>
                      <a:pt x="403" y="1044"/>
                      <a:pt x="388" y="1051"/>
                      <a:pt x="375" y="1060"/>
                    </a:cubicBezTo>
                    <a:cubicBezTo>
                      <a:pt x="368" y="1065"/>
                      <a:pt x="362" y="1071"/>
                      <a:pt x="358" y="1077"/>
                    </a:cubicBezTo>
                    <a:cubicBezTo>
                      <a:pt x="354" y="1083"/>
                      <a:pt x="351" y="1090"/>
                      <a:pt x="351" y="1097"/>
                    </a:cubicBezTo>
                    <a:cubicBezTo>
                      <a:pt x="351" y="1100"/>
                      <a:pt x="352" y="1104"/>
                      <a:pt x="353" y="1107"/>
                    </a:cubicBezTo>
                    <a:cubicBezTo>
                      <a:pt x="355" y="1113"/>
                      <a:pt x="360" y="1118"/>
                      <a:pt x="365" y="1121"/>
                    </a:cubicBezTo>
                    <a:cubicBezTo>
                      <a:pt x="371" y="1124"/>
                      <a:pt x="377" y="1125"/>
                      <a:pt x="384" y="1125"/>
                    </a:cubicBezTo>
                    <a:cubicBezTo>
                      <a:pt x="395" y="1125"/>
                      <a:pt x="407" y="1122"/>
                      <a:pt x="418" y="1116"/>
                    </a:cubicBezTo>
                    <a:cubicBezTo>
                      <a:pt x="430" y="1110"/>
                      <a:pt x="440" y="1102"/>
                      <a:pt x="446" y="1091"/>
                    </a:cubicBezTo>
                    <a:cubicBezTo>
                      <a:pt x="453" y="1081"/>
                      <a:pt x="461" y="1072"/>
                      <a:pt x="468" y="1067"/>
                    </a:cubicBezTo>
                    <a:cubicBezTo>
                      <a:pt x="475" y="1061"/>
                      <a:pt x="482" y="1058"/>
                      <a:pt x="487" y="1058"/>
                    </a:cubicBezTo>
                    <a:cubicBezTo>
                      <a:pt x="493" y="1058"/>
                      <a:pt x="498" y="1061"/>
                      <a:pt x="502" y="1067"/>
                    </a:cubicBezTo>
                    <a:cubicBezTo>
                      <a:pt x="504" y="1069"/>
                      <a:pt x="505" y="1072"/>
                      <a:pt x="505" y="1075"/>
                    </a:cubicBezTo>
                    <a:cubicBezTo>
                      <a:pt x="505" y="1079"/>
                      <a:pt x="503" y="1084"/>
                      <a:pt x="500" y="1089"/>
                    </a:cubicBezTo>
                    <a:cubicBezTo>
                      <a:pt x="491" y="1104"/>
                      <a:pt x="470" y="1123"/>
                      <a:pt x="448" y="1140"/>
                    </a:cubicBezTo>
                    <a:cubicBezTo>
                      <a:pt x="412" y="1167"/>
                      <a:pt x="392" y="1190"/>
                      <a:pt x="364" y="1245"/>
                    </a:cubicBezTo>
                    <a:cubicBezTo>
                      <a:pt x="350" y="1273"/>
                      <a:pt x="339" y="1293"/>
                      <a:pt x="329" y="1308"/>
                    </a:cubicBezTo>
                    <a:cubicBezTo>
                      <a:pt x="318" y="1324"/>
                      <a:pt x="307" y="1335"/>
                      <a:pt x="293" y="1346"/>
                    </a:cubicBezTo>
                    <a:cubicBezTo>
                      <a:pt x="275" y="1359"/>
                      <a:pt x="259" y="1388"/>
                      <a:pt x="259" y="1418"/>
                    </a:cubicBezTo>
                    <a:cubicBezTo>
                      <a:pt x="259" y="1440"/>
                      <a:pt x="268" y="1462"/>
                      <a:pt x="293" y="1478"/>
                    </a:cubicBezTo>
                    <a:cubicBezTo>
                      <a:pt x="297" y="1481"/>
                      <a:pt x="301" y="1482"/>
                      <a:pt x="306" y="1482"/>
                    </a:cubicBezTo>
                    <a:cubicBezTo>
                      <a:pt x="313" y="1482"/>
                      <a:pt x="320" y="1478"/>
                      <a:pt x="327" y="1472"/>
                    </a:cubicBezTo>
                    <a:cubicBezTo>
                      <a:pt x="340" y="1461"/>
                      <a:pt x="352" y="1442"/>
                      <a:pt x="364" y="1420"/>
                    </a:cubicBezTo>
                    <a:cubicBezTo>
                      <a:pt x="382" y="1385"/>
                      <a:pt x="400" y="1342"/>
                      <a:pt x="418" y="1304"/>
                    </a:cubicBezTo>
                    <a:cubicBezTo>
                      <a:pt x="426" y="1284"/>
                      <a:pt x="435" y="1266"/>
                      <a:pt x="444" y="1251"/>
                    </a:cubicBezTo>
                    <a:cubicBezTo>
                      <a:pt x="453" y="1236"/>
                      <a:pt x="461" y="1224"/>
                      <a:pt x="469" y="1217"/>
                    </a:cubicBezTo>
                    <a:cubicBezTo>
                      <a:pt x="497" y="1192"/>
                      <a:pt x="511" y="1180"/>
                      <a:pt x="522" y="1169"/>
                    </a:cubicBezTo>
                    <a:cubicBezTo>
                      <a:pt x="534" y="1158"/>
                      <a:pt x="541" y="1147"/>
                      <a:pt x="554" y="1124"/>
                    </a:cubicBezTo>
                    <a:cubicBezTo>
                      <a:pt x="559" y="1115"/>
                      <a:pt x="565" y="1108"/>
                      <a:pt x="570" y="1104"/>
                    </a:cubicBezTo>
                    <a:cubicBezTo>
                      <a:pt x="576" y="1100"/>
                      <a:pt x="582" y="1099"/>
                      <a:pt x="588" y="1099"/>
                    </a:cubicBezTo>
                    <a:cubicBezTo>
                      <a:pt x="595" y="1099"/>
                      <a:pt x="603" y="1101"/>
                      <a:pt x="610" y="1106"/>
                    </a:cubicBezTo>
                    <a:cubicBezTo>
                      <a:pt x="616" y="1110"/>
                      <a:pt x="623" y="1116"/>
                      <a:pt x="627" y="1122"/>
                    </a:cubicBezTo>
                    <a:cubicBezTo>
                      <a:pt x="633" y="1128"/>
                      <a:pt x="637" y="1135"/>
                      <a:pt x="642" y="1139"/>
                    </a:cubicBezTo>
                    <a:cubicBezTo>
                      <a:pt x="644" y="1142"/>
                      <a:pt x="646" y="1144"/>
                      <a:pt x="648" y="1145"/>
                    </a:cubicBezTo>
                    <a:cubicBezTo>
                      <a:pt x="651" y="1146"/>
                      <a:pt x="653" y="1147"/>
                      <a:pt x="656" y="1147"/>
                    </a:cubicBezTo>
                    <a:cubicBezTo>
                      <a:pt x="659" y="1147"/>
                      <a:pt x="661" y="1146"/>
                      <a:pt x="664" y="1144"/>
                    </a:cubicBezTo>
                    <a:cubicBezTo>
                      <a:pt x="667" y="1142"/>
                      <a:pt x="670" y="1140"/>
                      <a:pt x="673" y="1136"/>
                    </a:cubicBezTo>
                    <a:cubicBezTo>
                      <a:pt x="679" y="1129"/>
                      <a:pt x="683" y="1124"/>
                      <a:pt x="686" y="1121"/>
                    </a:cubicBezTo>
                    <a:cubicBezTo>
                      <a:pt x="687" y="1119"/>
                      <a:pt x="689" y="1118"/>
                      <a:pt x="690" y="1118"/>
                    </a:cubicBezTo>
                    <a:cubicBezTo>
                      <a:pt x="691" y="1117"/>
                      <a:pt x="691" y="1117"/>
                      <a:pt x="692" y="1117"/>
                    </a:cubicBezTo>
                    <a:cubicBezTo>
                      <a:pt x="692" y="1117"/>
                      <a:pt x="693" y="1117"/>
                      <a:pt x="694" y="1118"/>
                    </a:cubicBezTo>
                    <a:cubicBezTo>
                      <a:pt x="695" y="1119"/>
                      <a:pt x="697" y="1120"/>
                      <a:pt x="698" y="1122"/>
                    </a:cubicBezTo>
                    <a:cubicBezTo>
                      <a:pt x="701" y="1124"/>
                      <a:pt x="703" y="1126"/>
                      <a:pt x="706" y="1128"/>
                    </a:cubicBezTo>
                    <a:cubicBezTo>
                      <a:pt x="708" y="1129"/>
                      <a:pt x="711" y="1130"/>
                      <a:pt x="714" y="1130"/>
                    </a:cubicBezTo>
                    <a:cubicBezTo>
                      <a:pt x="717" y="1130"/>
                      <a:pt x="720" y="1130"/>
                      <a:pt x="723" y="1128"/>
                    </a:cubicBezTo>
                    <a:cubicBezTo>
                      <a:pt x="726" y="1126"/>
                      <a:pt x="728" y="1123"/>
                      <a:pt x="731" y="1120"/>
                    </a:cubicBezTo>
                    <a:cubicBezTo>
                      <a:pt x="735" y="1116"/>
                      <a:pt x="738" y="1112"/>
                      <a:pt x="740" y="1110"/>
                    </a:cubicBezTo>
                    <a:cubicBezTo>
                      <a:pt x="743" y="1108"/>
                      <a:pt x="745" y="1107"/>
                      <a:pt x="746" y="1107"/>
                    </a:cubicBezTo>
                    <a:cubicBezTo>
                      <a:pt x="746" y="1107"/>
                      <a:pt x="747" y="1107"/>
                      <a:pt x="747" y="1108"/>
                    </a:cubicBezTo>
                    <a:cubicBezTo>
                      <a:pt x="748" y="1108"/>
                      <a:pt x="748" y="1109"/>
                      <a:pt x="749" y="1110"/>
                    </a:cubicBezTo>
                    <a:cubicBezTo>
                      <a:pt x="750" y="1112"/>
                      <a:pt x="750" y="1114"/>
                      <a:pt x="751" y="1117"/>
                    </a:cubicBezTo>
                    <a:cubicBezTo>
                      <a:pt x="752" y="1121"/>
                      <a:pt x="752" y="1128"/>
                      <a:pt x="752" y="1137"/>
                    </a:cubicBezTo>
                    <a:cubicBezTo>
                      <a:pt x="753" y="1150"/>
                      <a:pt x="754" y="1166"/>
                      <a:pt x="756" y="1179"/>
                    </a:cubicBezTo>
                    <a:cubicBezTo>
                      <a:pt x="757" y="1185"/>
                      <a:pt x="759" y="1191"/>
                      <a:pt x="761" y="1195"/>
                    </a:cubicBezTo>
                    <a:cubicBezTo>
                      <a:pt x="762" y="1197"/>
                      <a:pt x="764" y="1199"/>
                      <a:pt x="765" y="1200"/>
                    </a:cubicBezTo>
                    <a:cubicBezTo>
                      <a:pt x="767" y="1202"/>
                      <a:pt x="769" y="1202"/>
                      <a:pt x="771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2" y="1202"/>
                      <a:pt x="772" y="1202"/>
                      <a:pt x="772" y="1202"/>
                    </a:cubicBezTo>
                    <a:cubicBezTo>
                      <a:pt x="774" y="1202"/>
                      <a:pt x="775" y="1202"/>
                      <a:pt x="776" y="1201"/>
                    </a:cubicBezTo>
                    <a:cubicBezTo>
                      <a:pt x="779" y="1199"/>
                      <a:pt x="780" y="1196"/>
                      <a:pt x="781" y="1192"/>
                    </a:cubicBezTo>
                    <a:cubicBezTo>
                      <a:pt x="784" y="1186"/>
                      <a:pt x="785" y="1177"/>
                      <a:pt x="787" y="1167"/>
                    </a:cubicBezTo>
                    <a:cubicBezTo>
                      <a:pt x="789" y="1152"/>
                      <a:pt x="791" y="1135"/>
                      <a:pt x="796" y="1121"/>
                    </a:cubicBezTo>
                    <a:cubicBezTo>
                      <a:pt x="799" y="1115"/>
                      <a:pt x="801" y="1109"/>
                      <a:pt x="805" y="1104"/>
                    </a:cubicBezTo>
                    <a:cubicBezTo>
                      <a:pt x="809" y="1100"/>
                      <a:pt x="813" y="1097"/>
                      <a:pt x="819" y="1096"/>
                    </a:cubicBezTo>
                    <a:cubicBezTo>
                      <a:pt x="824" y="1096"/>
                      <a:pt x="829" y="1095"/>
                      <a:pt x="834" y="1095"/>
                    </a:cubicBezTo>
                    <a:cubicBezTo>
                      <a:pt x="850" y="1095"/>
                      <a:pt x="864" y="1100"/>
                      <a:pt x="878" y="1114"/>
                    </a:cubicBezTo>
                    <a:cubicBezTo>
                      <a:pt x="891" y="1129"/>
                      <a:pt x="903" y="1153"/>
                      <a:pt x="914" y="1191"/>
                    </a:cubicBezTo>
                    <a:cubicBezTo>
                      <a:pt x="920" y="1213"/>
                      <a:pt x="925" y="1245"/>
                      <a:pt x="929" y="1281"/>
                    </a:cubicBezTo>
                    <a:cubicBezTo>
                      <a:pt x="936" y="1336"/>
                      <a:pt x="941" y="1402"/>
                      <a:pt x="951" y="1459"/>
                    </a:cubicBezTo>
                    <a:cubicBezTo>
                      <a:pt x="956" y="1488"/>
                      <a:pt x="962" y="1515"/>
                      <a:pt x="969" y="1538"/>
                    </a:cubicBezTo>
                    <a:cubicBezTo>
                      <a:pt x="976" y="1560"/>
                      <a:pt x="985" y="1579"/>
                      <a:pt x="996" y="1591"/>
                    </a:cubicBezTo>
                    <a:cubicBezTo>
                      <a:pt x="1022" y="1618"/>
                      <a:pt x="1055" y="1632"/>
                      <a:pt x="1080" y="1632"/>
                    </a:cubicBezTo>
                    <a:cubicBezTo>
                      <a:pt x="1089" y="1632"/>
                      <a:pt x="1097" y="1630"/>
                      <a:pt x="1103" y="1626"/>
                    </a:cubicBezTo>
                    <a:cubicBezTo>
                      <a:pt x="1109" y="1621"/>
                      <a:pt x="1112" y="1614"/>
                      <a:pt x="1112" y="1605"/>
                    </a:cubicBezTo>
                    <a:cubicBezTo>
                      <a:pt x="1112" y="1592"/>
                      <a:pt x="1105" y="1573"/>
                      <a:pt x="1087" y="1550"/>
                    </a:cubicBezTo>
                    <a:cubicBezTo>
                      <a:pt x="1052" y="1503"/>
                      <a:pt x="1036" y="1444"/>
                      <a:pt x="1026" y="1384"/>
                    </a:cubicBezTo>
                    <a:cubicBezTo>
                      <a:pt x="1015" y="1324"/>
                      <a:pt x="1010" y="1265"/>
                      <a:pt x="997" y="1217"/>
                    </a:cubicBezTo>
                    <a:cubicBezTo>
                      <a:pt x="986" y="1180"/>
                      <a:pt x="975" y="1153"/>
                      <a:pt x="966" y="1131"/>
                    </a:cubicBezTo>
                    <a:cubicBezTo>
                      <a:pt x="957" y="1109"/>
                      <a:pt x="950" y="1093"/>
                      <a:pt x="950" y="1081"/>
                    </a:cubicBezTo>
                    <a:cubicBezTo>
                      <a:pt x="950" y="1074"/>
                      <a:pt x="953" y="1068"/>
                      <a:pt x="958" y="1063"/>
                    </a:cubicBezTo>
                    <a:cubicBezTo>
                      <a:pt x="968" y="1053"/>
                      <a:pt x="974" y="1043"/>
                      <a:pt x="979" y="1036"/>
                    </a:cubicBezTo>
                    <a:cubicBezTo>
                      <a:pt x="981" y="1032"/>
                      <a:pt x="984" y="1029"/>
                      <a:pt x="986" y="1028"/>
                    </a:cubicBezTo>
                    <a:cubicBezTo>
                      <a:pt x="989" y="1026"/>
                      <a:pt x="991" y="1025"/>
                      <a:pt x="995" y="1025"/>
                    </a:cubicBezTo>
                    <a:cubicBezTo>
                      <a:pt x="999" y="1025"/>
                      <a:pt x="1004" y="1026"/>
                      <a:pt x="1010" y="1028"/>
                    </a:cubicBezTo>
                    <a:cubicBezTo>
                      <a:pt x="1027" y="1035"/>
                      <a:pt x="1036" y="1038"/>
                      <a:pt x="1043" y="1043"/>
                    </a:cubicBezTo>
                    <a:cubicBezTo>
                      <a:pt x="1050" y="1048"/>
                      <a:pt x="1055" y="1053"/>
                      <a:pt x="1063" y="1065"/>
                    </a:cubicBezTo>
                    <a:cubicBezTo>
                      <a:pt x="1069" y="1074"/>
                      <a:pt x="1073" y="1080"/>
                      <a:pt x="1078" y="1085"/>
                    </a:cubicBezTo>
                    <a:cubicBezTo>
                      <a:pt x="1080" y="1087"/>
                      <a:pt x="1082" y="1088"/>
                      <a:pt x="1084" y="1090"/>
                    </a:cubicBezTo>
                    <a:cubicBezTo>
                      <a:pt x="1087" y="1091"/>
                      <a:pt x="1089" y="1091"/>
                      <a:pt x="1091" y="1091"/>
                    </a:cubicBezTo>
                    <a:cubicBezTo>
                      <a:pt x="1095" y="1091"/>
                      <a:pt x="1099" y="1089"/>
                      <a:pt x="1102" y="1086"/>
                    </a:cubicBezTo>
                    <a:cubicBezTo>
                      <a:pt x="1105" y="1083"/>
                      <a:pt x="1106" y="1080"/>
                      <a:pt x="1106" y="1076"/>
                    </a:cubicBezTo>
                    <a:cubicBezTo>
                      <a:pt x="1106" y="1069"/>
                      <a:pt x="1102" y="1061"/>
                      <a:pt x="1096" y="1052"/>
                    </a:cubicBezTo>
                    <a:cubicBezTo>
                      <a:pt x="1090" y="1043"/>
                      <a:pt x="1081" y="1033"/>
                      <a:pt x="1072" y="1023"/>
                    </a:cubicBezTo>
                    <a:cubicBezTo>
                      <a:pt x="1063" y="1013"/>
                      <a:pt x="1054" y="1004"/>
                      <a:pt x="1046" y="996"/>
                    </a:cubicBezTo>
                    <a:cubicBezTo>
                      <a:pt x="1039" y="987"/>
                      <a:pt x="1035" y="978"/>
                      <a:pt x="1035" y="968"/>
                    </a:cubicBezTo>
                    <a:cubicBezTo>
                      <a:pt x="1035" y="964"/>
                      <a:pt x="1036" y="958"/>
                      <a:pt x="1039" y="952"/>
                    </a:cubicBezTo>
                    <a:cubicBezTo>
                      <a:pt x="1046" y="936"/>
                      <a:pt x="1050" y="918"/>
                      <a:pt x="1057" y="903"/>
                    </a:cubicBezTo>
                    <a:cubicBezTo>
                      <a:pt x="1063" y="887"/>
                      <a:pt x="1072" y="873"/>
                      <a:pt x="1087" y="866"/>
                    </a:cubicBezTo>
                    <a:cubicBezTo>
                      <a:pt x="1094" y="862"/>
                      <a:pt x="1108" y="859"/>
                      <a:pt x="1125" y="857"/>
                    </a:cubicBezTo>
                    <a:cubicBezTo>
                      <a:pt x="1143" y="854"/>
                      <a:pt x="1164" y="853"/>
                      <a:pt x="1188" y="853"/>
                    </a:cubicBezTo>
                    <a:cubicBezTo>
                      <a:pt x="1233" y="853"/>
                      <a:pt x="1287" y="858"/>
                      <a:pt x="1337" y="873"/>
                    </a:cubicBezTo>
                    <a:cubicBezTo>
                      <a:pt x="1389" y="889"/>
                      <a:pt x="1426" y="899"/>
                      <a:pt x="1453" y="908"/>
                    </a:cubicBezTo>
                    <a:cubicBezTo>
                      <a:pt x="1480" y="918"/>
                      <a:pt x="1497" y="927"/>
                      <a:pt x="1508" y="940"/>
                    </a:cubicBezTo>
                    <a:cubicBezTo>
                      <a:pt x="1516" y="949"/>
                      <a:pt x="1530" y="958"/>
                      <a:pt x="1546" y="964"/>
                    </a:cubicBezTo>
                    <a:cubicBezTo>
                      <a:pt x="1562" y="971"/>
                      <a:pt x="1581" y="976"/>
                      <a:pt x="1597" y="976"/>
                    </a:cubicBezTo>
                    <a:cubicBezTo>
                      <a:pt x="1606" y="976"/>
                      <a:pt x="1614" y="975"/>
                      <a:pt x="1621" y="971"/>
                    </a:cubicBezTo>
                    <a:cubicBezTo>
                      <a:pt x="1628" y="967"/>
                      <a:pt x="1633" y="961"/>
                      <a:pt x="1636" y="952"/>
                    </a:cubicBezTo>
                    <a:cubicBezTo>
                      <a:pt x="1637" y="947"/>
                      <a:pt x="1637" y="943"/>
                      <a:pt x="1637" y="939"/>
                    </a:cubicBezTo>
                    <a:cubicBezTo>
                      <a:pt x="1637" y="917"/>
                      <a:pt x="1624" y="894"/>
                      <a:pt x="1606" y="877"/>
                    </a:cubicBezTo>
                    <a:cubicBezTo>
                      <a:pt x="1587" y="859"/>
                      <a:pt x="1562" y="846"/>
                      <a:pt x="1538" y="843"/>
                    </a:cubicBezTo>
                    <a:cubicBezTo>
                      <a:pt x="1513" y="841"/>
                      <a:pt x="1492" y="830"/>
                      <a:pt x="1471" y="820"/>
                    </a:cubicBezTo>
                    <a:cubicBezTo>
                      <a:pt x="1450" y="810"/>
                      <a:pt x="1429" y="801"/>
                      <a:pt x="1408" y="801"/>
                    </a:cubicBezTo>
                    <a:cubicBezTo>
                      <a:pt x="1406" y="801"/>
                      <a:pt x="1404" y="801"/>
                      <a:pt x="1403" y="801"/>
                    </a:cubicBezTo>
                    <a:cubicBezTo>
                      <a:pt x="1400" y="802"/>
                      <a:pt x="1397" y="802"/>
                      <a:pt x="1395" y="802"/>
                    </a:cubicBezTo>
                    <a:cubicBezTo>
                      <a:pt x="1375" y="802"/>
                      <a:pt x="1357" y="797"/>
                      <a:pt x="1339" y="792"/>
                    </a:cubicBezTo>
                    <a:cubicBezTo>
                      <a:pt x="1320" y="787"/>
                      <a:pt x="1301" y="782"/>
                      <a:pt x="1280" y="782"/>
                    </a:cubicBezTo>
                    <a:cubicBezTo>
                      <a:pt x="1279" y="782"/>
                      <a:pt x="1278" y="782"/>
                      <a:pt x="1277" y="782"/>
                    </a:cubicBezTo>
                    <a:cubicBezTo>
                      <a:pt x="1274" y="782"/>
                      <a:pt x="1272" y="782"/>
                      <a:pt x="1269" y="782"/>
                    </a:cubicBezTo>
                    <a:cubicBezTo>
                      <a:pt x="1242" y="782"/>
                      <a:pt x="1195" y="780"/>
                      <a:pt x="1155" y="775"/>
                    </a:cubicBezTo>
                    <a:cubicBezTo>
                      <a:pt x="1136" y="772"/>
                      <a:pt x="1117" y="769"/>
                      <a:pt x="1104" y="764"/>
                    </a:cubicBezTo>
                    <a:cubicBezTo>
                      <a:pt x="1098" y="762"/>
                      <a:pt x="1092" y="759"/>
                      <a:pt x="1089" y="757"/>
                    </a:cubicBezTo>
                    <a:cubicBezTo>
                      <a:pt x="1087" y="756"/>
                      <a:pt x="1086" y="754"/>
                      <a:pt x="1085" y="753"/>
                    </a:cubicBezTo>
                    <a:cubicBezTo>
                      <a:pt x="1084" y="752"/>
                      <a:pt x="1084" y="751"/>
                      <a:pt x="1084" y="749"/>
                    </a:cubicBezTo>
                    <a:cubicBezTo>
                      <a:pt x="1084" y="748"/>
                      <a:pt x="1084" y="747"/>
                      <a:pt x="1085" y="746"/>
                    </a:cubicBezTo>
                    <a:cubicBezTo>
                      <a:pt x="1087" y="743"/>
                      <a:pt x="1091" y="741"/>
                      <a:pt x="1097" y="738"/>
                    </a:cubicBezTo>
                    <a:cubicBezTo>
                      <a:pt x="1107" y="734"/>
                      <a:pt x="1122" y="731"/>
                      <a:pt x="1139" y="727"/>
                    </a:cubicBezTo>
                    <a:cubicBezTo>
                      <a:pt x="1164" y="722"/>
                      <a:pt x="1192" y="717"/>
                      <a:pt x="1215" y="710"/>
                    </a:cubicBezTo>
                    <a:cubicBezTo>
                      <a:pt x="1226" y="707"/>
                      <a:pt x="1236" y="703"/>
                      <a:pt x="1243" y="698"/>
                    </a:cubicBezTo>
                    <a:cubicBezTo>
                      <a:pt x="1247" y="696"/>
                      <a:pt x="1250" y="694"/>
                      <a:pt x="1252" y="691"/>
                    </a:cubicBezTo>
                    <a:cubicBezTo>
                      <a:pt x="1254" y="688"/>
                      <a:pt x="1255" y="685"/>
                      <a:pt x="1255" y="682"/>
                    </a:cubicBezTo>
                    <a:cubicBezTo>
                      <a:pt x="1255" y="681"/>
                      <a:pt x="1255" y="680"/>
                      <a:pt x="1255" y="679"/>
                    </a:cubicBezTo>
                    <a:cubicBezTo>
                      <a:pt x="1254" y="676"/>
                      <a:pt x="1253" y="674"/>
                      <a:pt x="1252" y="672"/>
                    </a:cubicBezTo>
                    <a:cubicBezTo>
                      <a:pt x="1249" y="669"/>
                      <a:pt x="1246" y="667"/>
                      <a:pt x="1241" y="666"/>
                    </a:cubicBezTo>
                    <a:cubicBezTo>
                      <a:pt x="1237" y="665"/>
                      <a:pt x="1232" y="665"/>
                      <a:pt x="1227" y="665"/>
                    </a:cubicBezTo>
                    <a:cubicBezTo>
                      <a:pt x="1210" y="665"/>
                      <a:pt x="1189" y="669"/>
                      <a:pt x="1167" y="673"/>
                    </a:cubicBezTo>
                    <a:cubicBezTo>
                      <a:pt x="1145" y="677"/>
                      <a:pt x="1124" y="681"/>
                      <a:pt x="1108" y="681"/>
                    </a:cubicBezTo>
                    <a:cubicBezTo>
                      <a:pt x="1101" y="681"/>
                      <a:pt x="1095" y="680"/>
                      <a:pt x="1091" y="678"/>
                    </a:cubicBezTo>
                    <a:cubicBezTo>
                      <a:pt x="1089" y="677"/>
                      <a:pt x="1088" y="676"/>
                      <a:pt x="1087" y="675"/>
                    </a:cubicBezTo>
                    <a:cubicBezTo>
                      <a:pt x="1086" y="673"/>
                      <a:pt x="1085" y="671"/>
                      <a:pt x="1085" y="669"/>
                    </a:cubicBezTo>
                    <a:cubicBezTo>
                      <a:pt x="1085" y="668"/>
                      <a:pt x="1085" y="668"/>
                      <a:pt x="1085" y="668"/>
                    </a:cubicBezTo>
                    <a:cubicBezTo>
                      <a:pt x="1085" y="664"/>
                      <a:pt x="1087" y="659"/>
                      <a:pt x="1091" y="655"/>
                    </a:cubicBezTo>
                    <a:cubicBezTo>
                      <a:pt x="1098" y="647"/>
                      <a:pt x="1112" y="639"/>
                      <a:pt x="1128" y="631"/>
                    </a:cubicBezTo>
                    <a:cubicBezTo>
                      <a:pt x="1153" y="620"/>
                      <a:pt x="1184" y="608"/>
                      <a:pt x="1213" y="594"/>
                    </a:cubicBezTo>
                    <a:cubicBezTo>
                      <a:pt x="1241" y="580"/>
                      <a:pt x="1267" y="565"/>
                      <a:pt x="1279" y="544"/>
                    </a:cubicBezTo>
                    <a:cubicBezTo>
                      <a:pt x="1292" y="525"/>
                      <a:pt x="1301" y="511"/>
                      <a:pt x="1307" y="501"/>
                    </a:cubicBezTo>
                    <a:cubicBezTo>
                      <a:pt x="1313" y="490"/>
                      <a:pt x="1316" y="484"/>
                      <a:pt x="1316" y="478"/>
                    </a:cubicBezTo>
                    <a:cubicBezTo>
                      <a:pt x="1316" y="476"/>
                      <a:pt x="1315" y="473"/>
                      <a:pt x="1314" y="471"/>
                    </a:cubicBezTo>
                    <a:cubicBezTo>
                      <a:pt x="1312" y="469"/>
                      <a:pt x="1310" y="467"/>
                      <a:pt x="1307" y="465"/>
                    </a:cubicBezTo>
                    <a:cubicBezTo>
                      <a:pt x="1304" y="462"/>
                      <a:pt x="1300" y="461"/>
                      <a:pt x="1296" y="461"/>
                    </a:cubicBezTo>
                    <a:cubicBezTo>
                      <a:pt x="1287" y="461"/>
                      <a:pt x="1276" y="466"/>
                      <a:pt x="1266" y="474"/>
                    </a:cubicBezTo>
                    <a:cubicBezTo>
                      <a:pt x="1257" y="482"/>
                      <a:pt x="1247" y="492"/>
                      <a:pt x="1240" y="503"/>
                    </a:cubicBezTo>
                    <a:cubicBezTo>
                      <a:pt x="1224" y="529"/>
                      <a:pt x="1191" y="549"/>
                      <a:pt x="1166" y="556"/>
                    </a:cubicBezTo>
                    <a:cubicBezTo>
                      <a:pt x="1154" y="560"/>
                      <a:pt x="1137" y="567"/>
                      <a:pt x="1121" y="573"/>
                    </a:cubicBezTo>
                    <a:cubicBezTo>
                      <a:pt x="1105" y="580"/>
                      <a:pt x="1091" y="587"/>
                      <a:pt x="1084" y="592"/>
                    </a:cubicBezTo>
                    <a:cubicBezTo>
                      <a:pt x="1079" y="595"/>
                      <a:pt x="1074" y="599"/>
                      <a:pt x="1067" y="602"/>
                    </a:cubicBezTo>
                    <a:cubicBezTo>
                      <a:pt x="1061" y="606"/>
                      <a:pt x="1054" y="608"/>
                      <a:pt x="1048" y="608"/>
                    </a:cubicBezTo>
                    <a:cubicBezTo>
                      <a:pt x="1044" y="608"/>
                      <a:pt x="1040" y="607"/>
                      <a:pt x="1036" y="605"/>
                    </a:cubicBezTo>
                    <a:cubicBezTo>
                      <a:pt x="1032" y="603"/>
                      <a:pt x="1029" y="599"/>
                      <a:pt x="1026" y="592"/>
                    </a:cubicBezTo>
                    <a:cubicBezTo>
                      <a:pt x="1024" y="588"/>
                      <a:pt x="1023" y="584"/>
                      <a:pt x="1023" y="579"/>
                    </a:cubicBezTo>
                    <a:cubicBezTo>
                      <a:pt x="1022" y="563"/>
                      <a:pt x="1034" y="542"/>
                      <a:pt x="1052" y="520"/>
                    </a:cubicBezTo>
                    <a:cubicBezTo>
                      <a:pt x="1071" y="497"/>
                      <a:pt x="1097" y="472"/>
                      <a:pt x="1125" y="447"/>
                    </a:cubicBezTo>
                    <a:cubicBezTo>
                      <a:pt x="1191" y="389"/>
                      <a:pt x="1234" y="335"/>
                      <a:pt x="1268" y="295"/>
                    </a:cubicBezTo>
                    <a:cubicBezTo>
                      <a:pt x="1282" y="278"/>
                      <a:pt x="1308" y="252"/>
                      <a:pt x="1331" y="225"/>
                    </a:cubicBezTo>
                    <a:cubicBezTo>
                      <a:pt x="1342" y="211"/>
                      <a:pt x="1353" y="196"/>
                      <a:pt x="1361" y="183"/>
                    </a:cubicBezTo>
                    <a:cubicBezTo>
                      <a:pt x="1368" y="169"/>
                      <a:pt x="1373" y="156"/>
                      <a:pt x="1373" y="144"/>
                    </a:cubicBezTo>
                    <a:cubicBezTo>
                      <a:pt x="1373" y="134"/>
                      <a:pt x="1369" y="125"/>
                      <a:pt x="1360" y="118"/>
                    </a:cubicBezTo>
                    <a:cubicBezTo>
                      <a:pt x="1354" y="113"/>
                      <a:pt x="1347" y="111"/>
                      <a:pt x="1340" y="111"/>
                    </a:cubicBezTo>
                    <a:cubicBezTo>
                      <a:pt x="1327" y="111"/>
                      <a:pt x="1313" y="118"/>
                      <a:pt x="1299" y="129"/>
                    </a:cubicBezTo>
                    <a:cubicBezTo>
                      <a:pt x="1279" y="146"/>
                      <a:pt x="1257" y="171"/>
                      <a:pt x="1239" y="195"/>
                    </a:cubicBezTo>
                    <a:cubicBezTo>
                      <a:pt x="1220" y="220"/>
                      <a:pt x="1204" y="244"/>
                      <a:pt x="1194" y="257"/>
                    </a:cubicBezTo>
                    <a:cubicBezTo>
                      <a:pt x="1179" y="278"/>
                      <a:pt x="1161" y="302"/>
                      <a:pt x="1143" y="324"/>
                    </a:cubicBezTo>
                    <a:cubicBezTo>
                      <a:pt x="1125" y="346"/>
                      <a:pt x="1106" y="366"/>
                      <a:pt x="1091" y="376"/>
                    </a:cubicBezTo>
                    <a:cubicBezTo>
                      <a:pt x="1083" y="381"/>
                      <a:pt x="1072" y="391"/>
                      <a:pt x="1060" y="404"/>
                    </a:cubicBezTo>
                    <a:cubicBezTo>
                      <a:pt x="1041" y="423"/>
                      <a:pt x="1019" y="448"/>
                      <a:pt x="998" y="468"/>
                    </a:cubicBezTo>
                    <a:cubicBezTo>
                      <a:pt x="988" y="478"/>
                      <a:pt x="978" y="487"/>
                      <a:pt x="970" y="493"/>
                    </a:cubicBezTo>
                    <a:cubicBezTo>
                      <a:pt x="966" y="497"/>
                      <a:pt x="962" y="499"/>
                      <a:pt x="959" y="501"/>
                    </a:cubicBezTo>
                    <a:cubicBezTo>
                      <a:pt x="955" y="502"/>
                      <a:pt x="952" y="503"/>
                      <a:pt x="950" y="503"/>
                    </a:cubicBezTo>
                    <a:cubicBezTo>
                      <a:pt x="948" y="503"/>
                      <a:pt x="947" y="503"/>
                      <a:pt x="946" y="502"/>
                    </a:cubicBezTo>
                    <a:cubicBezTo>
                      <a:pt x="945" y="500"/>
                      <a:pt x="944" y="498"/>
                      <a:pt x="944" y="495"/>
                    </a:cubicBezTo>
                    <a:cubicBezTo>
                      <a:pt x="944" y="489"/>
                      <a:pt x="947" y="479"/>
                      <a:pt x="952" y="469"/>
                    </a:cubicBezTo>
                    <a:cubicBezTo>
                      <a:pt x="959" y="453"/>
                      <a:pt x="970" y="434"/>
                      <a:pt x="980" y="416"/>
                    </a:cubicBezTo>
                    <a:cubicBezTo>
                      <a:pt x="984" y="407"/>
                      <a:pt x="988" y="399"/>
                      <a:pt x="991" y="391"/>
                    </a:cubicBezTo>
                    <a:cubicBezTo>
                      <a:pt x="995" y="383"/>
                      <a:pt x="996" y="376"/>
                      <a:pt x="996" y="370"/>
                    </a:cubicBezTo>
                    <a:cubicBezTo>
                      <a:pt x="996" y="367"/>
                      <a:pt x="996" y="365"/>
                      <a:pt x="995" y="362"/>
                    </a:cubicBezTo>
                    <a:cubicBezTo>
                      <a:pt x="994" y="360"/>
                      <a:pt x="993" y="358"/>
                      <a:pt x="991" y="357"/>
                    </a:cubicBezTo>
                    <a:cubicBezTo>
                      <a:pt x="989" y="355"/>
                      <a:pt x="987" y="354"/>
                      <a:pt x="985" y="354"/>
                    </a:cubicBezTo>
                    <a:cubicBezTo>
                      <a:pt x="981" y="354"/>
                      <a:pt x="977" y="357"/>
                      <a:pt x="973" y="360"/>
                    </a:cubicBezTo>
                    <a:cubicBezTo>
                      <a:pt x="966" y="366"/>
                      <a:pt x="958" y="375"/>
                      <a:pt x="950" y="386"/>
                    </a:cubicBezTo>
                    <a:cubicBezTo>
                      <a:pt x="938" y="403"/>
                      <a:pt x="925" y="424"/>
                      <a:pt x="911" y="440"/>
                    </a:cubicBezTo>
                    <a:cubicBezTo>
                      <a:pt x="904" y="449"/>
                      <a:pt x="897" y="456"/>
                      <a:pt x="890" y="461"/>
                    </a:cubicBezTo>
                    <a:cubicBezTo>
                      <a:pt x="882" y="466"/>
                      <a:pt x="875" y="469"/>
                      <a:pt x="868" y="469"/>
                    </a:cubicBezTo>
                    <a:cubicBezTo>
                      <a:pt x="865" y="469"/>
                      <a:pt x="863" y="468"/>
                      <a:pt x="860" y="467"/>
                    </a:cubicBezTo>
                    <a:cubicBezTo>
                      <a:pt x="834" y="459"/>
                      <a:pt x="813" y="453"/>
                      <a:pt x="796" y="439"/>
                    </a:cubicBezTo>
                    <a:cubicBezTo>
                      <a:pt x="778" y="425"/>
                      <a:pt x="762" y="402"/>
                      <a:pt x="746" y="361"/>
                    </a:cubicBezTo>
                    <a:cubicBezTo>
                      <a:pt x="733" y="328"/>
                      <a:pt x="717" y="297"/>
                      <a:pt x="704" y="267"/>
                    </a:cubicBezTo>
                    <a:cubicBezTo>
                      <a:pt x="691" y="238"/>
                      <a:pt x="682" y="210"/>
                      <a:pt x="682" y="186"/>
                    </a:cubicBezTo>
                    <a:cubicBezTo>
                      <a:pt x="682" y="171"/>
                      <a:pt x="685" y="158"/>
                      <a:pt x="692" y="146"/>
                    </a:cubicBezTo>
                    <a:cubicBezTo>
                      <a:pt x="706" y="125"/>
                      <a:pt x="724" y="105"/>
                      <a:pt x="738" y="86"/>
                    </a:cubicBezTo>
                    <a:cubicBezTo>
                      <a:pt x="752" y="67"/>
                      <a:pt x="763" y="48"/>
                      <a:pt x="763" y="31"/>
                    </a:cubicBezTo>
                    <a:cubicBezTo>
                      <a:pt x="763" y="22"/>
                      <a:pt x="760" y="13"/>
                      <a:pt x="752" y="5"/>
                    </a:cubicBezTo>
                    <a:cubicBezTo>
                      <a:pt x="750" y="6"/>
                      <a:pt x="750" y="6"/>
                      <a:pt x="750" y="6"/>
                    </a:cubicBezTo>
                    <a:cubicBezTo>
                      <a:pt x="749" y="7"/>
                      <a:pt x="749" y="7"/>
                      <a:pt x="749" y="7"/>
                    </a:cubicBezTo>
                    <a:cubicBezTo>
                      <a:pt x="756" y="15"/>
                      <a:pt x="759" y="23"/>
                      <a:pt x="759" y="31"/>
                    </a:cubicBezTo>
                    <a:cubicBezTo>
                      <a:pt x="759" y="47"/>
                      <a:pt x="749" y="64"/>
                      <a:pt x="735" y="83"/>
                    </a:cubicBezTo>
                    <a:cubicBezTo>
                      <a:pt x="721" y="102"/>
                      <a:pt x="703" y="123"/>
                      <a:pt x="689" y="144"/>
                    </a:cubicBezTo>
                    <a:cubicBezTo>
                      <a:pt x="681" y="157"/>
                      <a:pt x="678" y="171"/>
                      <a:pt x="678" y="186"/>
                    </a:cubicBezTo>
                    <a:cubicBezTo>
                      <a:pt x="678" y="211"/>
                      <a:pt x="687" y="239"/>
                      <a:pt x="700" y="269"/>
                    </a:cubicBezTo>
                    <a:cubicBezTo>
                      <a:pt x="713" y="299"/>
                      <a:pt x="729" y="330"/>
                      <a:pt x="742" y="362"/>
                    </a:cubicBezTo>
                    <a:cubicBezTo>
                      <a:pt x="759" y="404"/>
                      <a:pt x="774" y="427"/>
                      <a:pt x="793" y="442"/>
                    </a:cubicBezTo>
                    <a:cubicBezTo>
                      <a:pt x="812" y="457"/>
                      <a:pt x="833" y="463"/>
                      <a:pt x="859" y="471"/>
                    </a:cubicBezTo>
                    <a:cubicBezTo>
                      <a:pt x="862" y="472"/>
                      <a:pt x="865" y="473"/>
                      <a:pt x="868" y="473"/>
                    </a:cubicBezTo>
                    <a:cubicBezTo>
                      <a:pt x="881" y="473"/>
                      <a:pt x="892" y="465"/>
                      <a:pt x="904" y="454"/>
                    </a:cubicBezTo>
                    <a:cubicBezTo>
                      <a:pt x="921" y="438"/>
                      <a:pt x="936" y="414"/>
                      <a:pt x="950" y="394"/>
                    </a:cubicBezTo>
                    <a:cubicBezTo>
                      <a:pt x="957" y="384"/>
                      <a:pt x="964" y="375"/>
                      <a:pt x="970" y="368"/>
                    </a:cubicBezTo>
                    <a:cubicBezTo>
                      <a:pt x="973" y="365"/>
                      <a:pt x="975" y="363"/>
                      <a:pt x="978" y="361"/>
                    </a:cubicBezTo>
                    <a:cubicBezTo>
                      <a:pt x="980" y="359"/>
                      <a:pt x="983" y="358"/>
                      <a:pt x="985" y="358"/>
                    </a:cubicBezTo>
                    <a:cubicBezTo>
                      <a:pt x="986" y="358"/>
                      <a:pt x="987" y="359"/>
                      <a:pt x="989" y="360"/>
                    </a:cubicBezTo>
                    <a:cubicBezTo>
                      <a:pt x="990" y="361"/>
                      <a:pt x="991" y="362"/>
                      <a:pt x="992" y="364"/>
                    </a:cubicBezTo>
                    <a:cubicBezTo>
                      <a:pt x="992" y="365"/>
                      <a:pt x="992" y="367"/>
                      <a:pt x="992" y="370"/>
                    </a:cubicBezTo>
                    <a:cubicBezTo>
                      <a:pt x="992" y="377"/>
                      <a:pt x="989" y="386"/>
                      <a:pt x="984" y="397"/>
                    </a:cubicBezTo>
                    <a:cubicBezTo>
                      <a:pt x="977" y="414"/>
                      <a:pt x="966" y="433"/>
                      <a:pt x="957" y="450"/>
                    </a:cubicBezTo>
                    <a:cubicBezTo>
                      <a:pt x="952" y="459"/>
                      <a:pt x="948" y="467"/>
                      <a:pt x="945" y="475"/>
                    </a:cubicBezTo>
                    <a:cubicBezTo>
                      <a:pt x="942" y="483"/>
                      <a:pt x="940" y="489"/>
                      <a:pt x="940" y="495"/>
                    </a:cubicBezTo>
                    <a:cubicBezTo>
                      <a:pt x="940" y="499"/>
                      <a:pt x="941" y="502"/>
                      <a:pt x="943" y="505"/>
                    </a:cubicBezTo>
                    <a:cubicBezTo>
                      <a:pt x="945" y="507"/>
                      <a:pt x="948" y="507"/>
                      <a:pt x="950" y="507"/>
                    </a:cubicBezTo>
                    <a:cubicBezTo>
                      <a:pt x="954" y="507"/>
                      <a:pt x="959" y="505"/>
                      <a:pt x="964" y="502"/>
                    </a:cubicBezTo>
                    <a:cubicBezTo>
                      <a:pt x="973" y="497"/>
                      <a:pt x="984" y="487"/>
                      <a:pt x="996" y="476"/>
                    </a:cubicBezTo>
                    <a:cubicBezTo>
                      <a:pt x="1014" y="459"/>
                      <a:pt x="1033" y="438"/>
                      <a:pt x="1050" y="419"/>
                    </a:cubicBezTo>
                    <a:cubicBezTo>
                      <a:pt x="1059" y="410"/>
                      <a:pt x="1067" y="401"/>
                      <a:pt x="1075" y="394"/>
                    </a:cubicBezTo>
                    <a:cubicBezTo>
                      <a:pt x="1082" y="387"/>
                      <a:pt x="1088" y="382"/>
                      <a:pt x="1093" y="379"/>
                    </a:cubicBezTo>
                    <a:cubicBezTo>
                      <a:pt x="1109" y="369"/>
                      <a:pt x="1128" y="349"/>
                      <a:pt x="1146" y="327"/>
                    </a:cubicBezTo>
                    <a:cubicBezTo>
                      <a:pt x="1164" y="305"/>
                      <a:pt x="1182" y="280"/>
                      <a:pt x="1197" y="260"/>
                    </a:cubicBezTo>
                    <a:cubicBezTo>
                      <a:pt x="1211" y="241"/>
                      <a:pt x="1234" y="205"/>
                      <a:pt x="1261" y="173"/>
                    </a:cubicBezTo>
                    <a:cubicBezTo>
                      <a:pt x="1274" y="158"/>
                      <a:pt x="1288" y="143"/>
                      <a:pt x="1302" y="132"/>
                    </a:cubicBezTo>
                    <a:cubicBezTo>
                      <a:pt x="1316" y="122"/>
                      <a:pt x="1329" y="115"/>
                      <a:pt x="1340" y="115"/>
                    </a:cubicBezTo>
                    <a:cubicBezTo>
                      <a:pt x="1347" y="115"/>
                      <a:pt x="1352" y="117"/>
                      <a:pt x="1358" y="121"/>
                    </a:cubicBezTo>
                    <a:cubicBezTo>
                      <a:pt x="1366" y="127"/>
                      <a:pt x="1369" y="135"/>
                      <a:pt x="1369" y="144"/>
                    </a:cubicBezTo>
                    <a:cubicBezTo>
                      <a:pt x="1369" y="155"/>
                      <a:pt x="1365" y="167"/>
                      <a:pt x="1357" y="181"/>
                    </a:cubicBezTo>
                    <a:cubicBezTo>
                      <a:pt x="1346" y="201"/>
                      <a:pt x="1328" y="223"/>
                      <a:pt x="1311" y="242"/>
                    </a:cubicBezTo>
                    <a:cubicBezTo>
                      <a:pt x="1293" y="262"/>
                      <a:pt x="1276" y="280"/>
                      <a:pt x="1265" y="292"/>
                    </a:cubicBezTo>
                    <a:cubicBezTo>
                      <a:pt x="1231" y="332"/>
                      <a:pt x="1188" y="386"/>
                      <a:pt x="1122" y="444"/>
                    </a:cubicBezTo>
                    <a:cubicBezTo>
                      <a:pt x="1094" y="469"/>
                      <a:pt x="1068" y="494"/>
                      <a:pt x="1049" y="517"/>
                    </a:cubicBezTo>
                    <a:cubicBezTo>
                      <a:pt x="1030" y="540"/>
                      <a:pt x="1019" y="561"/>
                      <a:pt x="1019" y="579"/>
                    </a:cubicBezTo>
                    <a:cubicBezTo>
                      <a:pt x="1019" y="584"/>
                      <a:pt x="1020" y="590"/>
                      <a:pt x="1022" y="594"/>
                    </a:cubicBezTo>
                    <a:cubicBezTo>
                      <a:pt x="1025" y="601"/>
                      <a:pt x="1029" y="605"/>
                      <a:pt x="1034" y="608"/>
                    </a:cubicBezTo>
                    <a:cubicBezTo>
                      <a:pt x="1038" y="611"/>
                      <a:pt x="1043" y="612"/>
                      <a:pt x="1048" y="612"/>
                    </a:cubicBezTo>
                    <a:cubicBezTo>
                      <a:pt x="1055" y="612"/>
                      <a:pt x="1063" y="610"/>
                      <a:pt x="1069" y="606"/>
                    </a:cubicBezTo>
                    <a:cubicBezTo>
                      <a:pt x="1076" y="602"/>
                      <a:pt x="1082" y="598"/>
                      <a:pt x="1086" y="595"/>
                    </a:cubicBezTo>
                    <a:cubicBezTo>
                      <a:pt x="1093" y="590"/>
                      <a:pt x="1107" y="583"/>
                      <a:pt x="1122" y="577"/>
                    </a:cubicBezTo>
                    <a:cubicBezTo>
                      <a:pt x="1138" y="570"/>
                      <a:pt x="1155" y="564"/>
                      <a:pt x="1167" y="560"/>
                    </a:cubicBezTo>
                    <a:cubicBezTo>
                      <a:pt x="1193" y="552"/>
                      <a:pt x="1226" y="532"/>
                      <a:pt x="1243" y="505"/>
                    </a:cubicBezTo>
                    <a:cubicBezTo>
                      <a:pt x="1250" y="495"/>
                      <a:pt x="1259" y="485"/>
                      <a:pt x="1269" y="477"/>
                    </a:cubicBezTo>
                    <a:cubicBezTo>
                      <a:pt x="1278" y="470"/>
                      <a:pt x="1288" y="465"/>
                      <a:pt x="1296" y="465"/>
                    </a:cubicBezTo>
                    <a:cubicBezTo>
                      <a:pt x="1299" y="465"/>
                      <a:pt x="1302" y="466"/>
                      <a:pt x="1305" y="468"/>
                    </a:cubicBezTo>
                    <a:cubicBezTo>
                      <a:pt x="1307" y="470"/>
                      <a:pt x="1309" y="472"/>
                      <a:pt x="1310" y="473"/>
                    </a:cubicBezTo>
                    <a:cubicBezTo>
                      <a:pt x="1312" y="475"/>
                      <a:pt x="1312" y="476"/>
                      <a:pt x="1312" y="478"/>
                    </a:cubicBezTo>
                    <a:cubicBezTo>
                      <a:pt x="1312" y="482"/>
                      <a:pt x="1310" y="489"/>
                      <a:pt x="1304" y="499"/>
                    </a:cubicBezTo>
                    <a:cubicBezTo>
                      <a:pt x="1298" y="509"/>
                      <a:pt x="1289" y="522"/>
                      <a:pt x="1276" y="542"/>
                    </a:cubicBezTo>
                    <a:cubicBezTo>
                      <a:pt x="1267" y="557"/>
                      <a:pt x="1250" y="569"/>
                      <a:pt x="1230" y="580"/>
                    </a:cubicBezTo>
                    <a:cubicBezTo>
                      <a:pt x="1201" y="597"/>
                      <a:pt x="1163" y="611"/>
                      <a:pt x="1134" y="624"/>
                    </a:cubicBezTo>
                    <a:cubicBezTo>
                      <a:pt x="1119" y="631"/>
                      <a:pt x="1106" y="638"/>
                      <a:pt x="1096" y="645"/>
                    </a:cubicBezTo>
                    <a:cubicBezTo>
                      <a:pt x="1092" y="648"/>
                      <a:pt x="1088" y="652"/>
                      <a:pt x="1085" y="656"/>
                    </a:cubicBezTo>
                    <a:cubicBezTo>
                      <a:pt x="1082" y="660"/>
                      <a:pt x="1081" y="664"/>
                      <a:pt x="1081" y="668"/>
                    </a:cubicBezTo>
                    <a:cubicBezTo>
                      <a:pt x="1081" y="669"/>
                      <a:pt x="1081" y="669"/>
                      <a:pt x="1081" y="669"/>
                    </a:cubicBezTo>
                    <a:cubicBezTo>
                      <a:pt x="1081" y="672"/>
                      <a:pt x="1082" y="675"/>
                      <a:pt x="1083" y="677"/>
                    </a:cubicBezTo>
                    <a:cubicBezTo>
                      <a:pt x="1086" y="680"/>
                      <a:pt x="1089" y="682"/>
                      <a:pt x="1093" y="683"/>
                    </a:cubicBezTo>
                    <a:cubicBezTo>
                      <a:pt x="1098" y="685"/>
                      <a:pt x="1103" y="685"/>
                      <a:pt x="1108" y="685"/>
                    </a:cubicBezTo>
                    <a:cubicBezTo>
                      <a:pt x="1125" y="685"/>
                      <a:pt x="1146" y="681"/>
                      <a:pt x="1168" y="677"/>
                    </a:cubicBezTo>
                    <a:cubicBezTo>
                      <a:pt x="1189" y="673"/>
                      <a:pt x="1211" y="669"/>
                      <a:pt x="1227" y="669"/>
                    </a:cubicBezTo>
                    <a:cubicBezTo>
                      <a:pt x="1234" y="669"/>
                      <a:pt x="1240" y="670"/>
                      <a:pt x="1244" y="671"/>
                    </a:cubicBezTo>
                    <a:cubicBezTo>
                      <a:pt x="1246" y="672"/>
                      <a:pt x="1247" y="673"/>
                      <a:pt x="1249" y="675"/>
                    </a:cubicBezTo>
                    <a:cubicBezTo>
                      <a:pt x="1250" y="676"/>
                      <a:pt x="1250" y="678"/>
                      <a:pt x="1251" y="680"/>
                    </a:cubicBezTo>
                    <a:cubicBezTo>
                      <a:pt x="1251" y="680"/>
                      <a:pt x="1251" y="681"/>
                      <a:pt x="1251" y="682"/>
                    </a:cubicBezTo>
                    <a:cubicBezTo>
                      <a:pt x="1251" y="686"/>
                      <a:pt x="1249" y="689"/>
                      <a:pt x="1244" y="693"/>
                    </a:cubicBezTo>
                    <a:cubicBezTo>
                      <a:pt x="1237" y="699"/>
                      <a:pt x="1222" y="704"/>
                      <a:pt x="1206" y="709"/>
                    </a:cubicBezTo>
                    <a:cubicBezTo>
                      <a:pt x="1181" y="715"/>
                      <a:pt x="1149" y="721"/>
                      <a:pt x="1125" y="726"/>
                    </a:cubicBezTo>
                    <a:cubicBezTo>
                      <a:pt x="1112" y="729"/>
                      <a:pt x="1101" y="732"/>
                      <a:pt x="1093" y="736"/>
                    </a:cubicBezTo>
                    <a:cubicBezTo>
                      <a:pt x="1089" y="738"/>
                      <a:pt x="1086" y="739"/>
                      <a:pt x="1084" y="742"/>
                    </a:cubicBezTo>
                    <a:cubicBezTo>
                      <a:pt x="1081" y="744"/>
                      <a:pt x="1080" y="746"/>
                      <a:pt x="1080" y="749"/>
                    </a:cubicBezTo>
                    <a:cubicBezTo>
                      <a:pt x="1080" y="751"/>
                      <a:pt x="1080" y="753"/>
                      <a:pt x="1082" y="755"/>
                    </a:cubicBezTo>
                    <a:cubicBezTo>
                      <a:pt x="1084" y="759"/>
                      <a:pt x="1088" y="761"/>
                      <a:pt x="1093" y="764"/>
                    </a:cubicBezTo>
                    <a:cubicBezTo>
                      <a:pt x="1101" y="768"/>
                      <a:pt x="1114" y="772"/>
                      <a:pt x="1129" y="774"/>
                    </a:cubicBezTo>
                    <a:cubicBezTo>
                      <a:pt x="1172" y="783"/>
                      <a:pt x="1236" y="786"/>
                      <a:pt x="1269" y="786"/>
                    </a:cubicBezTo>
                    <a:cubicBezTo>
                      <a:pt x="1272" y="786"/>
                      <a:pt x="1274" y="786"/>
                      <a:pt x="1277" y="786"/>
                    </a:cubicBezTo>
                    <a:cubicBezTo>
                      <a:pt x="1278" y="786"/>
                      <a:pt x="1279" y="786"/>
                      <a:pt x="1280" y="786"/>
                    </a:cubicBezTo>
                    <a:cubicBezTo>
                      <a:pt x="1300" y="786"/>
                      <a:pt x="1319" y="791"/>
                      <a:pt x="1338" y="796"/>
                    </a:cubicBezTo>
                    <a:cubicBezTo>
                      <a:pt x="1356" y="801"/>
                      <a:pt x="1375" y="806"/>
                      <a:pt x="1395" y="806"/>
                    </a:cubicBezTo>
                    <a:cubicBezTo>
                      <a:pt x="1397" y="806"/>
                      <a:pt x="1400" y="806"/>
                      <a:pt x="1403" y="805"/>
                    </a:cubicBezTo>
                    <a:cubicBezTo>
                      <a:pt x="1405" y="805"/>
                      <a:pt x="1406" y="805"/>
                      <a:pt x="1408" y="805"/>
                    </a:cubicBezTo>
                    <a:cubicBezTo>
                      <a:pt x="1428" y="805"/>
                      <a:pt x="1448" y="814"/>
                      <a:pt x="1469" y="824"/>
                    </a:cubicBezTo>
                    <a:cubicBezTo>
                      <a:pt x="1490" y="834"/>
                      <a:pt x="1512" y="844"/>
                      <a:pt x="1538" y="847"/>
                    </a:cubicBezTo>
                    <a:cubicBezTo>
                      <a:pt x="1561" y="850"/>
                      <a:pt x="1585" y="863"/>
                      <a:pt x="1603" y="880"/>
                    </a:cubicBezTo>
                    <a:cubicBezTo>
                      <a:pt x="1621" y="897"/>
                      <a:pt x="1633" y="918"/>
                      <a:pt x="1633" y="939"/>
                    </a:cubicBezTo>
                    <a:cubicBezTo>
                      <a:pt x="1633" y="943"/>
                      <a:pt x="1633" y="947"/>
                      <a:pt x="1632" y="951"/>
                    </a:cubicBezTo>
                    <a:cubicBezTo>
                      <a:pt x="1630" y="959"/>
                      <a:pt x="1625" y="964"/>
                      <a:pt x="1619" y="967"/>
                    </a:cubicBezTo>
                    <a:cubicBezTo>
                      <a:pt x="1613" y="971"/>
                      <a:pt x="1605" y="972"/>
                      <a:pt x="1597" y="972"/>
                    </a:cubicBezTo>
                    <a:cubicBezTo>
                      <a:pt x="1581" y="972"/>
                      <a:pt x="1564" y="968"/>
                      <a:pt x="1548" y="961"/>
                    </a:cubicBezTo>
                    <a:cubicBezTo>
                      <a:pt x="1532" y="954"/>
                      <a:pt x="1518" y="945"/>
                      <a:pt x="1511" y="937"/>
                    </a:cubicBezTo>
                    <a:cubicBezTo>
                      <a:pt x="1499" y="923"/>
                      <a:pt x="1482" y="914"/>
                      <a:pt x="1454" y="904"/>
                    </a:cubicBezTo>
                    <a:cubicBezTo>
                      <a:pt x="1427" y="895"/>
                      <a:pt x="1390" y="885"/>
                      <a:pt x="1338" y="869"/>
                    </a:cubicBezTo>
                    <a:cubicBezTo>
                      <a:pt x="1288" y="854"/>
                      <a:pt x="1234" y="849"/>
                      <a:pt x="1188" y="849"/>
                    </a:cubicBezTo>
                    <a:cubicBezTo>
                      <a:pt x="1164" y="849"/>
                      <a:pt x="1142" y="850"/>
                      <a:pt x="1125" y="853"/>
                    </a:cubicBezTo>
                    <a:cubicBezTo>
                      <a:pt x="1107" y="855"/>
                      <a:pt x="1093" y="859"/>
                      <a:pt x="1085" y="863"/>
                    </a:cubicBezTo>
                    <a:cubicBezTo>
                      <a:pt x="1069" y="870"/>
                      <a:pt x="1060" y="885"/>
                      <a:pt x="1053" y="901"/>
                    </a:cubicBezTo>
                    <a:cubicBezTo>
                      <a:pt x="1046" y="917"/>
                      <a:pt x="1042" y="935"/>
                      <a:pt x="1035" y="951"/>
                    </a:cubicBezTo>
                    <a:cubicBezTo>
                      <a:pt x="1032" y="957"/>
                      <a:pt x="1031" y="963"/>
                      <a:pt x="1031" y="968"/>
                    </a:cubicBezTo>
                    <a:cubicBezTo>
                      <a:pt x="1031" y="980"/>
                      <a:pt x="1036" y="989"/>
                      <a:pt x="1043" y="998"/>
                    </a:cubicBezTo>
                    <a:cubicBezTo>
                      <a:pt x="1051" y="1007"/>
                      <a:pt x="1060" y="1016"/>
                      <a:pt x="1069" y="1026"/>
                    </a:cubicBezTo>
                    <a:cubicBezTo>
                      <a:pt x="1078" y="1036"/>
                      <a:pt x="1087" y="1045"/>
                      <a:pt x="1093" y="1054"/>
                    </a:cubicBezTo>
                    <a:cubicBezTo>
                      <a:pt x="1099" y="1063"/>
                      <a:pt x="1102" y="1070"/>
                      <a:pt x="1102" y="1076"/>
                    </a:cubicBezTo>
                    <a:cubicBezTo>
                      <a:pt x="1102" y="1079"/>
                      <a:pt x="1101" y="1081"/>
                      <a:pt x="1099" y="1083"/>
                    </a:cubicBezTo>
                    <a:cubicBezTo>
                      <a:pt x="1096" y="1086"/>
                      <a:pt x="1093" y="1087"/>
                      <a:pt x="1091" y="1087"/>
                    </a:cubicBezTo>
                    <a:cubicBezTo>
                      <a:pt x="1089" y="1087"/>
                      <a:pt x="1088" y="1087"/>
                      <a:pt x="1086" y="1086"/>
                    </a:cubicBezTo>
                    <a:cubicBezTo>
                      <a:pt x="1081" y="1083"/>
                      <a:pt x="1075" y="1076"/>
                      <a:pt x="1066" y="1063"/>
                    </a:cubicBezTo>
                    <a:cubicBezTo>
                      <a:pt x="1058" y="1051"/>
                      <a:pt x="1053" y="1045"/>
                      <a:pt x="1045" y="1040"/>
                    </a:cubicBezTo>
                    <a:cubicBezTo>
                      <a:pt x="1038" y="1034"/>
                      <a:pt x="1028" y="1031"/>
                      <a:pt x="1012" y="1024"/>
                    </a:cubicBezTo>
                    <a:cubicBezTo>
                      <a:pt x="1005" y="1022"/>
                      <a:pt x="1000" y="1021"/>
                      <a:pt x="995" y="1021"/>
                    </a:cubicBezTo>
                    <a:cubicBezTo>
                      <a:pt x="991" y="1021"/>
                      <a:pt x="987" y="1022"/>
                      <a:pt x="984" y="1024"/>
                    </a:cubicBezTo>
                    <a:cubicBezTo>
                      <a:pt x="979" y="1028"/>
                      <a:pt x="976" y="1033"/>
                      <a:pt x="972" y="1040"/>
                    </a:cubicBezTo>
                    <a:cubicBezTo>
                      <a:pt x="968" y="1046"/>
                      <a:pt x="963" y="1053"/>
                      <a:pt x="955" y="1060"/>
                    </a:cubicBezTo>
                    <a:cubicBezTo>
                      <a:pt x="949" y="1066"/>
                      <a:pt x="946" y="1073"/>
                      <a:pt x="946" y="1081"/>
                    </a:cubicBezTo>
                    <a:cubicBezTo>
                      <a:pt x="946" y="1094"/>
                      <a:pt x="953" y="1110"/>
                      <a:pt x="962" y="1132"/>
                    </a:cubicBezTo>
                    <a:cubicBezTo>
                      <a:pt x="971" y="1154"/>
                      <a:pt x="983" y="1182"/>
                      <a:pt x="993" y="1218"/>
                    </a:cubicBezTo>
                    <a:cubicBezTo>
                      <a:pt x="1006" y="1265"/>
                      <a:pt x="1011" y="1325"/>
                      <a:pt x="1022" y="1385"/>
                    </a:cubicBezTo>
                    <a:cubicBezTo>
                      <a:pt x="1032" y="1445"/>
                      <a:pt x="1048" y="1505"/>
                      <a:pt x="1084" y="1553"/>
                    </a:cubicBezTo>
                    <a:cubicBezTo>
                      <a:pt x="1101" y="1575"/>
                      <a:pt x="1108" y="1593"/>
                      <a:pt x="1108" y="1605"/>
                    </a:cubicBezTo>
                    <a:cubicBezTo>
                      <a:pt x="1108" y="1613"/>
                      <a:pt x="1105" y="1619"/>
                      <a:pt x="1100" y="1623"/>
                    </a:cubicBezTo>
                    <a:cubicBezTo>
                      <a:pt x="1095" y="1626"/>
                      <a:pt x="1088" y="1628"/>
                      <a:pt x="1080" y="1628"/>
                    </a:cubicBezTo>
                    <a:cubicBezTo>
                      <a:pt x="1057" y="1628"/>
                      <a:pt x="1024" y="1614"/>
                      <a:pt x="999" y="1588"/>
                    </a:cubicBezTo>
                    <a:cubicBezTo>
                      <a:pt x="985" y="1573"/>
                      <a:pt x="974" y="1546"/>
                      <a:pt x="966" y="1513"/>
                    </a:cubicBezTo>
                    <a:cubicBezTo>
                      <a:pt x="953" y="1463"/>
                      <a:pt x="946" y="1399"/>
                      <a:pt x="939" y="1339"/>
                    </a:cubicBezTo>
                    <a:cubicBezTo>
                      <a:pt x="933" y="1279"/>
                      <a:pt x="927" y="1223"/>
                      <a:pt x="918" y="1190"/>
                    </a:cubicBezTo>
                    <a:cubicBezTo>
                      <a:pt x="907" y="1151"/>
                      <a:pt x="894" y="1127"/>
                      <a:pt x="880" y="1112"/>
                    </a:cubicBezTo>
                    <a:cubicBezTo>
                      <a:pt x="867" y="1096"/>
                      <a:pt x="851" y="1091"/>
                      <a:pt x="834" y="1091"/>
                    </a:cubicBezTo>
                    <a:cubicBezTo>
                      <a:pt x="829" y="1091"/>
                      <a:pt x="824" y="1092"/>
                      <a:pt x="819" y="1092"/>
                    </a:cubicBezTo>
                    <a:cubicBezTo>
                      <a:pt x="813" y="1093"/>
                      <a:pt x="809" y="1096"/>
                      <a:pt x="805" y="1099"/>
                    </a:cubicBezTo>
                    <a:cubicBezTo>
                      <a:pt x="798" y="1105"/>
                      <a:pt x="794" y="1115"/>
                      <a:pt x="791" y="1125"/>
                    </a:cubicBezTo>
                    <a:cubicBezTo>
                      <a:pt x="786" y="1141"/>
                      <a:pt x="784" y="1160"/>
                      <a:pt x="781" y="1174"/>
                    </a:cubicBezTo>
                    <a:cubicBezTo>
                      <a:pt x="780" y="1181"/>
                      <a:pt x="779" y="1188"/>
                      <a:pt x="777" y="1192"/>
                    </a:cubicBezTo>
                    <a:cubicBezTo>
                      <a:pt x="776" y="1194"/>
                      <a:pt x="775" y="1196"/>
                      <a:pt x="774" y="1197"/>
                    </a:cubicBezTo>
                    <a:cubicBezTo>
                      <a:pt x="773" y="1198"/>
                      <a:pt x="773" y="1198"/>
                      <a:pt x="772" y="1198"/>
                    </a:cubicBezTo>
                    <a:cubicBezTo>
                      <a:pt x="772" y="1198"/>
                      <a:pt x="772" y="1198"/>
                      <a:pt x="772" y="1198"/>
                    </a:cubicBezTo>
                    <a:cubicBezTo>
                      <a:pt x="771" y="1198"/>
                      <a:pt x="771" y="1198"/>
                      <a:pt x="771" y="1198"/>
                    </a:cubicBezTo>
                    <a:cubicBezTo>
                      <a:pt x="770" y="1198"/>
                      <a:pt x="768" y="1198"/>
                      <a:pt x="767" y="1196"/>
                    </a:cubicBezTo>
                    <a:cubicBezTo>
                      <a:pt x="764" y="1193"/>
                      <a:pt x="762" y="1188"/>
                      <a:pt x="761" y="1181"/>
                    </a:cubicBezTo>
                    <a:cubicBezTo>
                      <a:pt x="758" y="1171"/>
                      <a:pt x="757" y="1157"/>
                      <a:pt x="757" y="1145"/>
                    </a:cubicBezTo>
                    <a:cubicBezTo>
                      <a:pt x="756" y="1133"/>
                      <a:pt x="756" y="1122"/>
                      <a:pt x="755" y="1116"/>
                    </a:cubicBezTo>
                    <a:cubicBezTo>
                      <a:pt x="754" y="1112"/>
                      <a:pt x="753" y="1109"/>
                      <a:pt x="752" y="1107"/>
                    </a:cubicBezTo>
                    <a:cubicBezTo>
                      <a:pt x="751" y="1106"/>
                      <a:pt x="750" y="1105"/>
                      <a:pt x="749" y="1104"/>
                    </a:cubicBezTo>
                    <a:cubicBezTo>
                      <a:pt x="748" y="1104"/>
                      <a:pt x="747" y="1103"/>
                      <a:pt x="746" y="1103"/>
                    </a:cubicBezTo>
                    <a:cubicBezTo>
                      <a:pt x="743" y="1103"/>
                      <a:pt x="740" y="1105"/>
                      <a:pt x="737" y="1107"/>
                    </a:cubicBezTo>
                    <a:cubicBezTo>
                      <a:pt x="735" y="1110"/>
                      <a:pt x="732" y="1113"/>
                      <a:pt x="728" y="1117"/>
                    </a:cubicBezTo>
                    <a:cubicBezTo>
                      <a:pt x="725" y="1121"/>
                      <a:pt x="723" y="1123"/>
                      <a:pt x="721" y="1124"/>
                    </a:cubicBezTo>
                    <a:cubicBezTo>
                      <a:pt x="718" y="1126"/>
                      <a:pt x="716" y="1126"/>
                      <a:pt x="714" y="1126"/>
                    </a:cubicBezTo>
                    <a:cubicBezTo>
                      <a:pt x="712" y="1126"/>
                      <a:pt x="710" y="1126"/>
                      <a:pt x="708" y="1124"/>
                    </a:cubicBezTo>
                    <a:cubicBezTo>
                      <a:pt x="706" y="1123"/>
                      <a:pt x="703" y="1121"/>
                      <a:pt x="701" y="1119"/>
                    </a:cubicBezTo>
                    <a:cubicBezTo>
                      <a:pt x="700" y="1117"/>
                      <a:pt x="698" y="1116"/>
                      <a:pt x="697" y="1115"/>
                    </a:cubicBezTo>
                    <a:cubicBezTo>
                      <a:pt x="695" y="1114"/>
                      <a:pt x="694" y="1113"/>
                      <a:pt x="692" y="1113"/>
                    </a:cubicBezTo>
                    <a:cubicBezTo>
                      <a:pt x="690" y="1113"/>
                      <a:pt x="689" y="1114"/>
                      <a:pt x="687" y="1114"/>
                    </a:cubicBezTo>
                    <a:cubicBezTo>
                      <a:pt x="683" y="1117"/>
                      <a:pt x="679" y="1123"/>
                      <a:pt x="670" y="1133"/>
                    </a:cubicBezTo>
                    <a:cubicBezTo>
                      <a:pt x="667" y="1137"/>
                      <a:pt x="664" y="1139"/>
                      <a:pt x="662" y="1141"/>
                    </a:cubicBezTo>
                    <a:cubicBezTo>
                      <a:pt x="660" y="1143"/>
                      <a:pt x="658" y="1143"/>
                      <a:pt x="656" y="1143"/>
                    </a:cubicBezTo>
                    <a:cubicBezTo>
                      <a:pt x="654" y="1143"/>
                      <a:pt x="652" y="1143"/>
                      <a:pt x="651" y="1142"/>
                    </a:cubicBezTo>
                    <a:cubicBezTo>
                      <a:pt x="648" y="1140"/>
                      <a:pt x="645" y="1137"/>
                      <a:pt x="641" y="1133"/>
                    </a:cubicBezTo>
                    <a:cubicBezTo>
                      <a:pt x="638" y="1129"/>
                      <a:pt x="635" y="1124"/>
                      <a:pt x="630" y="1119"/>
                    </a:cubicBezTo>
                    <a:cubicBezTo>
                      <a:pt x="625" y="1113"/>
                      <a:pt x="619" y="1107"/>
                      <a:pt x="612" y="1102"/>
                    </a:cubicBezTo>
                    <a:cubicBezTo>
                      <a:pt x="605" y="1098"/>
                      <a:pt x="596" y="1095"/>
                      <a:pt x="588" y="1095"/>
                    </a:cubicBezTo>
                    <a:cubicBezTo>
                      <a:pt x="581" y="1095"/>
                      <a:pt x="575" y="1097"/>
                      <a:pt x="568" y="1101"/>
                    </a:cubicBezTo>
                    <a:cubicBezTo>
                      <a:pt x="562" y="1105"/>
                      <a:pt x="556" y="1112"/>
                      <a:pt x="550" y="1122"/>
                    </a:cubicBezTo>
                    <a:cubicBezTo>
                      <a:pt x="538" y="1145"/>
                      <a:pt x="530" y="1155"/>
                      <a:pt x="520" y="1166"/>
                    </a:cubicBezTo>
                    <a:cubicBezTo>
                      <a:pt x="509" y="1177"/>
                      <a:pt x="494" y="1189"/>
                      <a:pt x="466" y="1214"/>
                    </a:cubicBezTo>
                    <a:cubicBezTo>
                      <a:pt x="453" y="1226"/>
                      <a:pt x="440" y="1248"/>
                      <a:pt x="427" y="1275"/>
                    </a:cubicBezTo>
                    <a:cubicBezTo>
                      <a:pt x="406" y="1316"/>
                      <a:pt x="386" y="1367"/>
                      <a:pt x="365" y="1408"/>
                    </a:cubicBezTo>
                    <a:cubicBezTo>
                      <a:pt x="355" y="1428"/>
                      <a:pt x="345" y="1446"/>
                      <a:pt x="335" y="1458"/>
                    </a:cubicBezTo>
                    <a:cubicBezTo>
                      <a:pt x="330" y="1465"/>
                      <a:pt x="325" y="1470"/>
                      <a:pt x="320" y="1473"/>
                    </a:cubicBezTo>
                    <a:cubicBezTo>
                      <a:pt x="315" y="1476"/>
                      <a:pt x="310" y="1478"/>
                      <a:pt x="306" y="1478"/>
                    </a:cubicBezTo>
                    <a:cubicBezTo>
                      <a:pt x="302" y="1478"/>
                      <a:pt x="299" y="1477"/>
                      <a:pt x="295" y="1475"/>
                    </a:cubicBezTo>
                    <a:cubicBezTo>
                      <a:pt x="271" y="1459"/>
                      <a:pt x="263" y="1438"/>
                      <a:pt x="263" y="1418"/>
                    </a:cubicBezTo>
                    <a:cubicBezTo>
                      <a:pt x="263" y="1389"/>
                      <a:pt x="279" y="1361"/>
                      <a:pt x="295" y="1349"/>
                    </a:cubicBezTo>
                    <a:cubicBezTo>
                      <a:pt x="310" y="1338"/>
                      <a:pt x="321" y="1326"/>
                      <a:pt x="332" y="1310"/>
                    </a:cubicBezTo>
                    <a:cubicBezTo>
                      <a:pt x="343" y="1295"/>
                      <a:pt x="354" y="1275"/>
                      <a:pt x="368" y="1247"/>
                    </a:cubicBezTo>
                    <a:cubicBezTo>
                      <a:pt x="396" y="1192"/>
                      <a:pt x="415" y="1170"/>
                      <a:pt x="450" y="1143"/>
                    </a:cubicBezTo>
                    <a:cubicBezTo>
                      <a:pt x="465" y="1132"/>
                      <a:pt x="479" y="1120"/>
                      <a:pt x="490" y="1108"/>
                    </a:cubicBezTo>
                    <a:cubicBezTo>
                      <a:pt x="496" y="1102"/>
                      <a:pt x="501" y="1097"/>
                      <a:pt x="504" y="1091"/>
                    </a:cubicBezTo>
                    <a:cubicBezTo>
                      <a:pt x="507" y="1086"/>
                      <a:pt x="509" y="1080"/>
                      <a:pt x="509" y="1075"/>
                    </a:cubicBezTo>
                    <a:cubicBezTo>
                      <a:pt x="509" y="1071"/>
                      <a:pt x="508" y="1067"/>
                      <a:pt x="505" y="1064"/>
                    </a:cubicBezTo>
                    <a:cubicBezTo>
                      <a:pt x="501" y="1058"/>
                      <a:pt x="494" y="1054"/>
                      <a:pt x="487" y="1054"/>
                    </a:cubicBezTo>
                    <a:cubicBezTo>
                      <a:pt x="480" y="1054"/>
                      <a:pt x="473" y="1058"/>
                      <a:pt x="465" y="1064"/>
                    </a:cubicBezTo>
                    <a:cubicBezTo>
                      <a:pt x="458" y="1070"/>
                      <a:pt x="450" y="1078"/>
                      <a:pt x="443" y="1089"/>
                    </a:cubicBezTo>
                    <a:cubicBezTo>
                      <a:pt x="437" y="1099"/>
                      <a:pt x="427" y="1107"/>
                      <a:pt x="417" y="1112"/>
                    </a:cubicBezTo>
                    <a:cubicBezTo>
                      <a:pt x="406" y="1118"/>
                      <a:pt x="394" y="1121"/>
                      <a:pt x="384" y="1121"/>
                    </a:cubicBezTo>
                    <a:cubicBezTo>
                      <a:pt x="378" y="1121"/>
                      <a:pt x="372" y="1120"/>
                      <a:pt x="367" y="1117"/>
                    </a:cubicBezTo>
                    <a:cubicBezTo>
                      <a:pt x="362" y="1115"/>
                      <a:pt x="359" y="1111"/>
                      <a:pt x="357" y="1106"/>
                    </a:cubicBezTo>
                    <a:cubicBezTo>
                      <a:pt x="355" y="1103"/>
                      <a:pt x="355" y="1100"/>
                      <a:pt x="355" y="1097"/>
                    </a:cubicBezTo>
                    <a:cubicBezTo>
                      <a:pt x="355" y="1091"/>
                      <a:pt x="357" y="1085"/>
                      <a:pt x="361" y="1079"/>
                    </a:cubicBezTo>
                    <a:cubicBezTo>
                      <a:pt x="367" y="1071"/>
                      <a:pt x="377" y="1063"/>
                      <a:pt x="387" y="1057"/>
                    </a:cubicBezTo>
                    <a:cubicBezTo>
                      <a:pt x="397" y="1052"/>
                      <a:pt x="407" y="1048"/>
                      <a:pt x="414" y="1046"/>
                    </a:cubicBezTo>
                    <a:cubicBezTo>
                      <a:pt x="421" y="1045"/>
                      <a:pt x="426" y="1042"/>
                      <a:pt x="429" y="1038"/>
                    </a:cubicBezTo>
                    <a:cubicBezTo>
                      <a:pt x="432" y="1034"/>
                      <a:pt x="434" y="1029"/>
                      <a:pt x="434" y="1023"/>
                    </a:cubicBezTo>
                    <a:cubicBezTo>
                      <a:pt x="434" y="1016"/>
                      <a:pt x="431" y="1008"/>
                      <a:pt x="428" y="1001"/>
                    </a:cubicBezTo>
                    <a:cubicBezTo>
                      <a:pt x="423" y="993"/>
                      <a:pt x="420" y="988"/>
                      <a:pt x="417" y="978"/>
                    </a:cubicBezTo>
                    <a:cubicBezTo>
                      <a:pt x="413" y="968"/>
                      <a:pt x="408" y="953"/>
                      <a:pt x="400" y="925"/>
                    </a:cubicBezTo>
                    <a:cubicBezTo>
                      <a:pt x="394" y="906"/>
                      <a:pt x="389" y="895"/>
                      <a:pt x="385" y="888"/>
                    </a:cubicBezTo>
                    <a:cubicBezTo>
                      <a:pt x="382" y="885"/>
                      <a:pt x="380" y="882"/>
                      <a:pt x="377" y="881"/>
                    </a:cubicBezTo>
                    <a:cubicBezTo>
                      <a:pt x="375" y="879"/>
                      <a:pt x="372" y="879"/>
                      <a:pt x="370" y="879"/>
                    </a:cubicBezTo>
                    <a:cubicBezTo>
                      <a:pt x="365" y="879"/>
                      <a:pt x="360" y="881"/>
                      <a:pt x="354" y="882"/>
                    </a:cubicBezTo>
                    <a:cubicBezTo>
                      <a:pt x="351" y="883"/>
                      <a:pt x="347" y="884"/>
                      <a:pt x="342" y="884"/>
                    </a:cubicBezTo>
                    <a:cubicBezTo>
                      <a:pt x="329" y="884"/>
                      <a:pt x="315" y="879"/>
                      <a:pt x="305" y="874"/>
                    </a:cubicBezTo>
                    <a:cubicBezTo>
                      <a:pt x="297" y="869"/>
                      <a:pt x="287" y="868"/>
                      <a:pt x="276" y="867"/>
                    </a:cubicBezTo>
                    <a:cubicBezTo>
                      <a:pt x="265" y="866"/>
                      <a:pt x="253" y="865"/>
                      <a:pt x="242" y="864"/>
                    </a:cubicBezTo>
                    <a:cubicBezTo>
                      <a:pt x="231" y="863"/>
                      <a:pt x="219" y="862"/>
                      <a:pt x="210" y="858"/>
                    </a:cubicBezTo>
                    <a:cubicBezTo>
                      <a:pt x="206" y="857"/>
                      <a:pt x="202" y="855"/>
                      <a:pt x="200" y="852"/>
                    </a:cubicBezTo>
                    <a:cubicBezTo>
                      <a:pt x="197" y="849"/>
                      <a:pt x="196" y="846"/>
                      <a:pt x="196" y="842"/>
                    </a:cubicBezTo>
                    <a:cubicBezTo>
                      <a:pt x="196" y="836"/>
                      <a:pt x="198" y="832"/>
                      <a:pt x="201" y="829"/>
                    </a:cubicBezTo>
                    <a:cubicBezTo>
                      <a:pt x="204" y="826"/>
                      <a:pt x="209" y="824"/>
                      <a:pt x="215" y="824"/>
                    </a:cubicBezTo>
                    <a:cubicBezTo>
                      <a:pt x="220" y="824"/>
                      <a:pt x="225" y="826"/>
                      <a:pt x="231" y="828"/>
                    </a:cubicBezTo>
                    <a:cubicBezTo>
                      <a:pt x="236" y="831"/>
                      <a:pt x="243" y="832"/>
                      <a:pt x="250" y="832"/>
                    </a:cubicBezTo>
                    <a:cubicBezTo>
                      <a:pt x="261" y="833"/>
                      <a:pt x="274" y="832"/>
                      <a:pt x="286" y="833"/>
                    </a:cubicBezTo>
                    <a:cubicBezTo>
                      <a:pt x="297" y="833"/>
                      <a:pt x="308" y="835"/>
                      <a:pt x="315" y="839"/>
                    </a:cubicBezTo>
                    <a:cubicBezTo>
                      <a:pt x="322" y="843"/>
                      <a:pt x="330" y="846"/>
                      <a:pt x="338" y="846"/>
                    </a:cubicBezTo>
                    <a:cubicBezTo>
                      <a:pt x="346" y="846"/>
                      <a:pt x="353" y="844"/>
                      <a:pt x="359" y="838"/>
                    </a:cubicBezTo>
                    <a:cubicBezTo>
                      <a:pt x="365" y="833"/>
                      <a:pt x="369" y="824"/>
                      <a:pt x="371" y="813"/>
                    </a:cubicBezTo>
                    <a:cubicBezTo>
                      <a:pt x="371" y="809"/>
                      <a:pt x="371" y="806"/>
                      <a:pt x="371" y="803"/>
                    </a:cubicBezTo>
                    <a:cubicBezTo>
                      <a:pt x="371" y="796"/>
                      <a:pt x="370" y="789"/>
                      <a:pt x="367" y="783"/>
                    </a:cubicBezTo>
                    <a:cubicBezTo>
                      <a:pt x="362" y="775"/>
                      <a:pt x="353" y="768"/>
                      <a:pt x="341" y="762"/>
                    </a:cubicBezTo>
                    <a:cubicBezTo>
                      <a:pt x="328" y="756"/>
                      <a:pt x="311" y="751"/>
                      <a:pt x="290" y="746"/>
                    </a:cubicBezTo>
                    <a:cubicBezTo>
                      <a:pt x="260" y="739"/>
                      <a:pt x="229" y="722"/>
                      <a:pt x="204" y="701"/>
                    </a:cubicBezTo>
                    <a:cubicBezTo>
                      <a:pt x="179" y="681"/>
                      <a:pt x="160" y="658"/>
                      <a:pt x="155" y="640"/>
                    </a:cubicBezTo>
                    <a:cubicBezTo>
                      <a:pt x="149" y="621"/>
                      <a:pt x="145" y="611"/>
                      <a:pt x="138" y="601"/>
                    </a:cubicBezTo>
                    <a:cubicBezTo>
                      <a:pt x="131" y="592"/>
                      <a:pt x="121" y="584"/>
                      <a:pt x="103" y="571"/>
                    </a:cubicBezTo>
                    <a:cubicBezTo>
                      <a:pt x="96" y="566"/>
                      <a:pt x="87" y="555"/>
                      <a:pt x="76" y="541"/>
                    </a:cubicBezTo>
                    <a:cubicBezTo>
                      <a:pt x="60" y="519"/>
                      <a:pt x="42" y="488"/>
                      <a:pt x="28" y="458"/>
                    </a:cubicBezTo>
                    <a:cubicBezTo>
                      <a:pt x="14" y="427"/>
                      <a:pt x="4" y="396"/>
                      <a:pt x="4" y="372"/>
                    </a:cubicBezTo>
                    <a:cubicBezTo>
                      <a:pt x="4" y="362"/>
                      <a:pt x="6" y="353"/>
                      <a:pt x="10" y="346"/>
                    </a:cubicBezTo>
                    <a:cubicBezTo>
                      <a:pt x="14" y="339"/>
                      <a:pt x="20" y="335"/>
                      <a:pt x="29" y="332"/>
                    </a:cubicBezTo>
                    <a:cubicBezTo>
                      <a:pt x="29" y="332"/>
                      <a:pt x="29" y="332"/>
                      <a:pt x="29" y="332"/>
                    </a:cubicBezTo>
                    <a:cubicBezTo>
                      <a:pt x="34" y="331"/>
                      <a:pt x="38" y="331"/>
                      <a:pt x="42" y="331"/>
                    </a:cubicBezTo>
                    <a:cubicBezTo>
                      <a:pt x="50" y="331"/>
                      <a:pt x="57" y="333"/>
                      <a:pt x="63" y="337"/>
                    </a:cubicBezTo>
                    <a:cubicBezTo>
                      <a:pt x="75" y="344"/>
                      <a:pt x="84" y="358"/>
                      <a:pt x="93" y="376"/>
                    </a:cubicBezTo>
                    <a:cubicBezTo>
                      <a:pt x="106" y="402"/>
                      <a:pt x="116" y="438"/>
                      <a:pt x="128" y="477"/>
                    </a:cubicBezTo>
                    <a:cubicBezTo>
                      <a:pt x="140" y="516"/>
                      <a:pt x="153" y="558"/>
                      <a:pt x="170" y="596"/>
                    </a:cubicBezTo>
                    <a:cubicBezTo>
                      <a:pt x="186" y="630"/>
                      <a:pt x="209" y="653"/>
                      <a:pt x="233" y="666"/>
                    </a:cubicBezTo>
                    <a:cubicBezTo>
                      <a:pt x="257" y="680"/>
                      <a:pt x="283" y="685"/>
                      <a:pt x="306" y="685"/>
                    </a:cubicBezTo>
                    <a:cubicBezTo>
                      <a:pt x="324" y="685"/>
                      <a:pt x="341" y="682"/>
                      <a:pt x="354" y="678"/>
                    </a:cubicBezTo>
                    <a:cubicBezTo>
                      <a:pt x="360" y="676"/>
                      <a:pt x="366" y="674"/>
                      <a:pt x="370" y="671"/>
                    </a:cubicBezTo>
                    <a:cubicBezTo>
                      <a:pt x="375" y="669"/>
                      <a:pt x="378" y="666"/>
                      <a:pt x="381" y="664"/>
                    </a:cubicBezTo>
                    <a:cubicBezTo>
                      <a:pt x="390" y="654"/>
                      <a:pt x="398" y="648"/>
                      <a:pt x="406" y="642"/>
                    </a:cubicBezTo>
                    <a:cubicBezTo>
                      <a:pt x="414" y="636"/>
                      <a:pt x="422" y="630"/>
                      <a:pt x="430" y="619"/>
                    </a:cubicBezTo>
                    <a:cubicBezTo>
                      <a:pt x="437" y="608"/>
                      <a:pt x="441" y="601"/>
                      <a:pt x="446" y="594"/>
                    </a:cubicBezTo>
                    <a:cubicBezTo>
                      <a:pt x="451" y="587"/>
                      <a:pt x="458" y="580"/>
                      <a:pt x="473" y="569"/>
                    </a:cubicBezTo>
                    <a:cubicBezTo>
                      <a:pt x="477" y="566"/>
                      <a:pt x="480" y="561"/>
                      <a:pt x="482" y="556"/>
                    </a:cubicBezTo>
                    <a:cubicBezTo>
                      <a:pt x="483" y="551"/>
                      <a:pt x="484" y="545"/>
                      <a:pt x="484" y="538"/>
                    </a:cubicBezTo>
                    <a:cubicBezTo>
                      <a:pt x="484" y="524"/>
                      <a:pt x="481" y="508"/>
                      <a:pt x="479" y="492"/>
                    </a:cubicBezTo>
                    <a:cubicBezTo>
                      <a:pt x="476" y="475"/>
                      <a:pt x="473" y="459"/>
                      <a:pt x="473" y="446"/>
                    </a:cubicBezTo>
                    <a:cubicBezTo>
                      <a:pt x="473" y="439"/>
                      <a:pt x="474" y="433"/>
                      <a:pt x="476" y="429"/>
                    </a:cubicBezTo>
                    <a:cubicBezTo>
                      <a:pt x="478" y="425"/>
                      <a:pt x="481" y="422"/>
                      <a:pt x="485" y="421"/>
                    </a:cubicBezTo>
                    <a:cubicBezTo>
                      <a:pt x="486" y="420"/>
                      <a:pt x="488" y="420"/>
                      <a:pt x="489" y="420"/>
                    </a:cubicBezTo>
                    <a:cubicBezTo>
                      <a:pt x="492" y="420"/>
                      <a:pt x="494" y="421"/>
                      <a:pt x="497" y="423"/>
                    </a:cubicBezTo>
                    <a:cubicBezTo>
                      <a:pt x="502" y="427"/>
                      <a:pt x="506" y="435"/>
                      <a:pt x="510" y="444"/>
                    </a:cubicBezTo>
                    <a:cubicBezTo>
                      <a:pt x="516" y="457"/>
                      <a:pt x="521" y="474"/>
                      <a:pt x="528" y="487"/>
                    </a:cubicBezTo>
                    <a:cubicBezTo>
                      <a:pt x="531" y="494"/>
                      <a:pt x="535" y="500"/>
                      <a:pt x="539" y="504"/>
                    </a:cubicBezTo>
                    <a:cubicBezTo>
                      <a:pt x="543" y="508"/>
                      <a:pt x="548" y="511"/>
                      <a:pt x="554" y="511"/>
                    </a:cubicBezTo>
                    <a:cubicBezTo>
                      <a:pt x="559" y="511"/>
                      <a:pt x="563" y="509"/>
                      <a:pt x="569" y="506"/>
                    </a:cubicBezTo>
                    <a:cubicBezTo>
                      <a:pt x="593" y="491"/>
                      <a:pt x="602" y="469"/>
                      <a:pt x="602" y="446"/>
                    </a:cubicBezTo>
                    <a:cubicBezTo>
                      <a:pt x="601" y="410"/>
                      <a:pt x="580" y="370"/>
                      <a:pt x="566" y="348"/>
                    </a:cubicBezTo>
                    <a:cubicBezTo>
                      <a:pt x="555" y="330"/>
                      <a:pt x="549" y="307"/>
                      <a:pt x="549" y="285"/>
                    </a:cubicBezTo>
                    <a:cubicBezTo>
                      <a:pt x="549" y="262"/>
                      <a:pt x="556" y="241"/>
                      <a:pt x="569" y="228"/>
                    </a:cubicBezTo>
                    <a:cubicBezTo>
                      <a:pt x="576" y="222"/>
                      <a:pt x="582" y="220"/>
                      <a:pt x="586" y="220"/>
                    </a:cubicBezTo>
                    <a:cubicBezTo>
                      <a:pt x="588" y="220"/>
                      <a:pt x="590" y="221"/>
                      <a:pt x="591" y="222"/>
                    </a:cubicBezTo>
                    <a:cubicBezTo>
                      <a:pt x="594" y="223"/>
                      <a:pt x="596" y="226"/>
                      <a:pt x="597" y="230"/>
                    </a:cubicBezTo>
                    <a:cubicBezTo>
                      <a:pt x="598" y="234"/>
                      <a:pt x="599" y="238"/>
                      <a:pt x="599" y="242"/>
                    </a:cubicBezTo>
                    <a:cubicBezTo>
                      <a:pt x="599" y="246"/>
                      <a:pt x="599" y="250"/>
                      <a:pt x="598" y="253"/>
                    </a:cubicBezTo>
                    <a:cubicBezTo>
                      <a:pt x="596" y="259"/>
                      <a:pt x="595" y="266"/>
                      <a:pt x="595" y="272"/>
                    </a:cubicBezTo>
                    <a:cubicBezTo>
                      <a:pt x="595" y="284"/>
                      <a:pt x="598" y="295"/>
                      <a:pt x="604" y="305"/>
                    </a:cubicBezTo>
                    <a:cubicBezTo>
                      <a:pt x="613" y="316"/>
                      <a:pt x="621" y="335"/>
                      <a:pt x="621" y="359"/>
                    </a:cubicBezTo>
                    <a:cubicBezTo>
                      <a:pt x="621" y="363"/>
                      <a:pt x="621" y="367"/>
                      <a:pt x="620" y="372"/>
                    </a:cubicBezTo>
                    <a:cubicBezTo>
                      <a:pt x="620" y="375"/>
                      <a:pt x="619" y="380"/>
                      <a:pt x="619" y="384"/>
                    </a:cubicBezTo>
                    <a:cubicBezTo>
                      <a:pt x="619" y="400"/>
                      <a:pt x="622" y="419"/>
                      <a:pt x="628" y="434"/>
                    </a:cubicBezTo>
                    <a:cubicBezTo>
                      <a:pt x="630" y="441"/>
                      <a:pt x="634" y="448"/>
                      <a:pt x="638" y="453"/>
                    </a:cubicBezTo>
                    <a:cubicBezTo>
                      <a:pt x="643" y="458"/>
                      <a:pt x="648" y="461"/>
                      <a:pt x="655" y="461"/>
                    </a:cubicBezTo>
                    <a:cubicBezTo>
                      <a:pt x="655" y="461"/>
                      <a:pt x="655" y="461"/>
                      <a:pt x="656" y="461"/>
                    </a:cubicBezTo>
                    <a:cubicBezTo>
                      <a:pt x="662" y="460"/>
                      <a:pt x="666" y="460"/>
                      <a:pt x="670" y="458"/>
                    </a:cubicBezTo>
                    <a:cubicBezTo>
                      <a:pt x="673" y="456"/>
                      <a:pt x="676" y="454"/>
                      <a:pt x="678" y="451"/>
                    </a:cubicBezTo>
                    <a:cubicBezTo>
                      <a:pt x="680" y="446"/>
                      <a:pt x="682" y="439"/>
                      <a:pt x="683" y="430"/>
                    </a:cubicBezTo>
                    <a:cubicBezTo>
                      <a:pt x="683" y="421"/>
                      <a:pt x="684" y="408"/>
                      <a:pt x="684" y="392"/>
                    </a:cubicBezTo>
                    <a:cubicBezTo>
                      <a:pt x="684" y="383"/>
                      <a:pt x="684" y="372"/>
                      <a:pt x="684" y="360"/>
                    </a:cubicBezTo>
                    <a:cubicBezTo>
                      <a:pt x="683" y="338"/>
                      <a:pt x="681" y="324"/>
                      <a:pt x="678" y="312"/>
                    </a:cubicBezTo>
                    <a:cubicBezTo>
                      <a:pt x="673" y="294"/>
                      <a:pt x="665" y="283"/>
                      <a:pt x="657" y="263"/>
                    </a:cubicBezTo>
                    <a:cubicBezTo>
                      <a:pt x="649" y="244"/>
                      <a:pt x="641" y="216"/>
                      <a:pt x="635" y="164"/>
                    </a:cubicBezTo>
                    <a:cubicBezTo>
                      <a:pt x="634" y="156"/>
                      <a:pt x="634" y="147"/>
                      <a:pt x="634" y="140"/>
                    </a:cubicBezTo>
                    <a:cubicBezTo>
                      <a:pt x="634" y="91"/>
                      <a:pt x="652" y="57"/>
                      <a:pt x="674" y="35"/>
                    </a:cubicBezTo>
                    <a:cubicBezTo>
                      <a:pt x="685" y="24"/>
                      <a:pt x="697" y="17"/>
                      <a:pt x="708" y="12"/>
                    </a:cubicBezTo>
                    <a:cubicBezTo>
                      <a:pt x="719" y="6"/>
                      <a:pt x="730" y="4"/>
                      <a:pt x="737" y="4"/>
                    </a:cubicBezTo>
                    <a:cubicBezTo>
                      <a:pt x="743" y="4"/>
                      <a:pt x="747" y="6"/>
                      <a:pt x="749" y="7"/>
                    </a:cubicBezTo>
                    <a:lnTo>
                      <a:pt x="750" y="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6"/>
              <p:cNvSpPr>
                <a:spLocks/>
              </p:cNvSpPr>
              <p:nvPr/>
            </p:nvSpPr>
            <p:spPr bwMode="auto">
              <a:xfrm>
                <a:off x="3442" y="2095"/>
                <a:ext cx="506" cy="500"/>
              </a:xfrm>
              <a:custGeom>
                <a:avLst/>
                <a:gdLst>
                  <a:gd name="T0" fmla="*/ 617 w 355"/>
                  <a:gd name="T1" fmla="*/ 91 h 351"/>
                  <a:gd name="T2" fmla="*/ 577 w 355"/>
                  <a:gd name="T3" fmla="*/ 506 h 351"/>
                  <a:gd name="T4" fmla="*/ 87 w 355"/>
                  <a:gd name="T5" fmla="*/ 623 h 351"/>
                  <a:gd name="T6" fmla="*/ 177 w 355"/>
                  <a:gd name="T7" fmla="*/ 175 h 351"/>
                  <a:gd name="T8" fmla="*/ 617 w 355"/>
                  <a:gd name="T9" fmla="*/ 91 h 3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5" h="351">
                    <a:moveTo>
                      <a:pt x="304" y="45"/>
                    </a:moveTo>
                    <a:cubicBezTo>
                      <a:pt x="348" y="89"/>
                      <a:pt x="355" y="180"/>
                      <a:pt x="284" y="249"/>
                    </a:cubicBezTo>
                    <a:cubicBezTo>
                      <a:pt x="213" y="318"/>
                      <a:pt x="87" y="351"/>
                      <a:pt x="43" y="307"/>
                    </a:cubicBezTo>
                    <a:cubicBezTo>
                      <a:pt x="0" y="262"/>
                      <a:pt x="16" y="155"/>
                      <a:pt x="87" y="86"/>
                    </a:cubicBezTo>
                    <a:cubicBezTo>
                      <a:pt x="158" y="17"/>
                      <a:pt x="261" y="0"/>
                      <a:pt x="304" y="45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7"/>
              <p:cNvSpPr>
                <a:spLocks/>
              </p:cNvSpPr>
              <p:nvPr/>
            </p:nvSpPr>
            <p:spPr bwMode="auto">
              <a:xfrm>
                <a:off x="3328" y="2069"/>
                <a:ext cx="513" cy="459"/>
              </a:xfrm>
              <a:custGeom>
                <a:avLst/>
                <a:gdLst>
                  <a:gd name="T0" fmla="*/ 660 w 360"/>
                  <a:gd name="T1" fmla="*/ 94 h 322"/>
                  <a:gd name="T2" fmla="*/ 559 w 360"/>
                  <a:gd name="T3" fmla="*/ 488 h 322"/>
                  <a:gd name="T4" fmla="*/ 71 w 360"/>
                  <a:gd name="T5" fmla="*/ 563 h 322"/>
                  <a:gd name="T6" fmla="*/ 224 w 360"/>
                  <a:gd name="T7" fmla="*/ 140 h 322"/>
                  <a:gd name="T8" fmla="*/ 660 w 360"/>
                  <a:gd name="T9" fmla="*/ 94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0" h="322">
                    <a:moveTo>
                      <a:pt x="325" y="46"/>
                    </a:moveTo>
                    <a:cubicBezTo>
                      <a:pt x="360" y="92"/>
                      <a:pt x="353" y="179"/>
                      <a:pt x="275" y="240"/>
                    </a:cubicBezTo>
                    <a:cubicBezTo>
                      <a:pt x="197" y="300"/>
                      <a:pt x="71" y="322"/>
                      <a:pt x="35" y="277"/>
                    </a:cubicBezTo>
                    <a:cubicBezTo>
                      <a:pt x="0" y="231"/>
                      <a:pt x="31" y="130"/>
                      <a:pt x="110" y="69"/>
                    </a:cubicBezTo>
                    <a:cubicBezTo>
                      <a:pt x="188" y="9"/>
                      <a:pt x="289" y="0"/>
                      <a:pt x="325" y="46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8"/>
              <p:cNvSpPr>
                <a:spLocks/>
              </p:cNvSpPr>
              <p:nvPr/>
            </p:nvSpPr>
            <p:spPr bwMode="auto">
              <a:xfrm>
                <a:off x="3337" y="2213"/>
                <a:ext cx="482" cy="317"/>
              </a:xfrm>
              <a:custGeom>
                <a:avLst/>
                <a:gdLst>
                  <a:gd name="T0" fmla="*/ 165 w 338"/>
                  <a:gd name="T1" fmla="*/ 173 h 222"/>
                  <a:gd name="T2" fmla="*/ 147 w 338"/>
                  <a:gd name="T3" fmla="*/ 0 h 222"/>
                  <a:gd name="T4" fmla="*/ 61 w 338"/>
                  <a:gd name="T5" fmla="*/ 361 h 222"/>
                  <a:gd name="T6" fmla="*/ 549 w 338"/>
                  <a:gd name="T7" fmla="*/ 286 h 222"/>
                  <a:gd name="T8" fmla="*/ 687 w 338"/>
                  <a:gd name="T9" fmla="*/ 70 h 222"/>
                  <a:gd name="T10" fmla="*/ 165 w 338"/>
                  <a:gd name="T11" fmla="*/ 173 h 2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8" h="222">
                    <a:moveTo>
                      <a:pt x="81" y="85"/>
                    </a:moveTo>
                    <a:cubicBezTo>
                      <a:pt x="68" y="71"/>
                      <a:pt x="63" y="34"/>
                      <a:pt x="72" y="0"/>
                    </a:cubicBezTo>
                    <a:cubicBezTo>
                      <a:pt x="18" y="60"/>
                      <a:pt x="0" y="138"/>
                      <a:pt x="30" y="177"/>
                    </a:cubicBezTo>
                    <a:cubicBezTo>
                      <a:pt x="65" y="222"/>
                      <a:pt x="192" y="200"/>
                      <a:pt x="270" y="140"/>
                    </a:cubicBezTo>
                    <a:cubicBezTo>
                      <a:pt x="311" y="108"/>
                      <a:pt x="332" y="70"/>
                      <a:pt x="338" y="34"/>
                    </a:cubicBezTo>
                    <a:cubicBezTo>
                      <a:pt x="322" y="112"/>
                      <a:pt x="158" y="170"/>
                      <a:pt x="81" y="8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9"/>
              <p:cNvSpPr>
                <a:spLocks/>
              </p:cNvSpPr>
              <p:nvPr/>
            </p:nvSpPr>
            <p:spPr bwMode="auto">
              <a:xfrm>
                <a:off x="3355" y="2090"/>
                <a:ext cx="468" cy="411"/>
              </a:xfrm>
              <a:custGeom>
                <a:avLst/>
                <a:gdLst>
                  <a:gd name="T0" fmla="*/ 624 w 328"/>
                  <a:gd name="T1" fmla="*/ 63 h 288"/>
                  <a:gd name="T2" fmla="*/ 619 w 328"/>
                  <a:gd name="T3" fmla="*/ 66 h 288"/>
                  <a:gd name="T4" fmla="*/ 659 w 328"/>
                  <a:gd name="T5" fmla="*/ 196 h 288"/>
                  <a:gd name="T6" fmla="*/ 519 w 328"/>
                  <a:gd name="T7" fmla="*/ 454 h 288"/>
                  <a:gd name="T8" fmla="*/ 173 w 328"/>
                  <a:gd name="T9" fmla="*/ 578 h 288"/>
                  <a:gd name="T10" fmla="*/ 37 w 328"/>
                  <a:gd name="T11" fmla="*/ 529 h 288"/>
                  <a:gd name="T12" fmla="*/ 9 w 328"/>
                  <a:gd name="T13" fmla="*/ 434 h 288"/>
                  <a:gd name="T14" fmla="*/ 187 w 328"/>
                  <a:gd name="T15" fmla="*/ 114 h 288"/>
                  <a:gd name="T16" fmla="*/ 471 w 328"/>
                  <a:gd name="T17" fmla="*/ 9 h 288"/>
                  <a:gd name="T18" fmla="*/ 619 w 328"/>
                  <a:gd name="T19" fmla="*/ 66 h 288"/>
                  <a:gd name="T20" fmla="*/ 624 w 328"/>
                  <a:gd name="T21" fmla="*/ 63 h 288"/>
                  <a:gd name="T22" fmla="*/ 625 w 328"/>
                  <a:gd name="T23" fmla="*/ 61 h 288"/>
                  <a:gd name="T24" fmla="*/ 471 w 328"/>
                  <a:gd name="T25" fmla="*/ 0 h 288"/>
                  <a:gd name="T26" fmla="*/ 181 w 328"/>
                  <a:gd name="T27" fmla="*/ 108 h 288"/>
                  <a:gd name="T28" fmla="*/ 0 w 328"/>
                  <a:gd name="T29" fmla="*/ 434 h 288"/>
                  <a:gd name="T30" fmla="*/ 30 w 328"/>
                  <a:gd name="T31" fmla="*/ 535 h 288"/>
                  <a:gd name="T32" fmla="*/ 173 w 328"/>
                  <a:gd name="T33" fmla="*/ 587 h 288"/>
                  <a:gd name="T34" fmla="*/ 525 w 328"/>
                  <a:gd name="T35" fmla="*/ 461 h 288"/>
                  <a:gd name="T36" fmla="*/ 668 w 328"/>
                  <a:gd name="T37" fmla="*/ 196 h 288"/>
                  <a:gd name="T38" fmla="*/ 625 w 328"/>
                  <a:gd name="T39" fmla="*/ 61 h 288"/>
                  <a:gd name="T40" fmla="*/ 624 w 328"/>
                  <a:gd name="T41" fmla="*/ 63 h 2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28" h="288">
                    <a:moveTo>
                      <a:pt x="306" y="31"/>
                    </a:moveTo>
                    <a:cubicBezTo>
                      <a:pt x="304" y="32"/>
                      <a:pt x="304" y="32"/>
                      <a:pt x="304" y="32"/>
                    </a:cubicBezTo>
                    <a:cubicBezTo>
                      <a:pt x="317" y="49"/>
                      <a:pt x="324" y="71"/>
                      <a:pt x="324" y="96"/>
                    </a:cubicBezTo>
                    <a:cubicBezTo>
                      <a:pt x="324" y="137"/>
                      <a:pt x="304" y="185"/>
                      <a:pt x="255" y="223"/>
                    </a:cubicBezTo>
                    <a:cubicBezTo>
                      <a:pt x="206" y="261"/>
                      <a:pt x="137" y="284"/>
                      <a:pt x="85" y="284"/>
                    </a:cubicBezTo>
                    <a:cubicBezTo>
                      <a:pt x="55" y="284"/>
                      <a:pt x="30" y="276"/>
                      <a:pt x="18" y="260"/>
                    </a:cubicBezTo>
                    <a:cubicBezTo>
                      <a:pt x="8" y="248"/>
                      <a:pt x="4" y="232"/>
                      <a:pt x="4" y="213"/>
                    </a:cubicBezTo>
                    <a:cubicBezTo>
                      <a:pt x="4" y="164"/>
                      <a:pt x="36" y="100"/>
                      <a:pt x="92" y="56"/>
                    </a:cubicBezTo>
                    <a:cubicBezTo>
                      <a:pt x="136" y="21"/>
                      <a:pt x="189" y="4"/>
                      <a:pt x="231" y="4"/>
                    </a:cubicBezTo>
                    <a:cubicBezTo>
                      <a:pt x="263" y="4"/>
                      <a:pt x="290" y="14"/>
                      <a:pt x="304" y="32"/>
                    </a:cubicBezTo>
                    <a:cubicBezTo>
                      <a:pt x="306" y="31"/>
                      <a:pt x="306" y="31"/>
                      <a:pt x="306" y="31"/>
                    </a:cubicBezTo>
                    <a:cubicBezTo>
                      <a:pt x="307" y="30"/>
                      <a:pt x="307" y="30"/>
                      <a:pt x="307" y="30"/>
                    </a:cubicBezTo>
                    <a:cubicBezTo>
                      <a:pt x="292" y="10"/>
                      <a:pt x="264" y="0"/>
                      <a:pt x="231" y="0"/>
                    </a:cubicBezTo>
                    <a:cubicBezTo>
                      <a:pt x="187" y="0"/>
                      <a:pt x="134" y="18"/>
                      <a:pt x="89" y="53"/>
                    </a:cubicBezTo>
                    <a:cubicBezTo>
                      <a:pt x="32" y="97"/>
                      <a:pt x="0" y="163"/>
                      <a:pt x="0" y="213"/>
                    </a:cubicBezTo>
                    <a:cubicBezTo>
                      <a:pt x="0" y="233"/>
                      <a:pt x="4" y="250"/>
                      <a:pt x="15" y="263"/>
                    </a:cubicBezTo>
                    <a:cubicBezTo>
                      <a:pt x="28" y="280"/>
                      <a:pt x="54" y="288"/>
                      <a:pt x="85" y="288"/>
                    </a:cubicBezTo>
                    <a:cubicBezTo>
                      <a:pt x="138" y="288"/>
                      <a:pt x="208" y="265"/>
                      <a:pt x="258" y="226"/>
                    </a:cubicBezTo>
                    <a:cubicBezTo>
                      <a:pt x="307" y="188"/>
                      <a:pt x="328" y="139"/>
                      <a:pt x="328" y="96"/>
                    </a:cubicBezTo>
                    <a:cubicBezTo>
                      <a:pt x="328" y="70"/>
                      <a:pt x="321" y="47"/>
                      <a:pt x="307" y="30"/>
                    </a:cubicBezTo>
                    <a:cubicBezTo>
                      <a:pt x="306" y="31"/>
                      <a:pt x="306" y="31"/>
                      <a:pt x="306" y="3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0"/>
              <p:cNvSpPr>
                <a:spLocks/>
              </p:cNvSpPr>
              <p:nvPr/>
            </p:nvSpPr>
            <p:spPr bwMode="auto">
              <a:xfrm>
                <a:off x="3566" y="2126"/>
                <a:ext cx="157" cy="131"/>
              </a:xfrm>
              <a:custGeom>
                <a:avLst/>
                <a:gdLst>
                  <a:gd name="T0" fmla="*/ 187 w 110"/>
                  <a:gd name="T1" fmla="*/ 9 h 92"/>
                  <a:gd name="T2" fmla="*/ 143 w 110"/>
                  <a:gd name="T3" fmla="*/ 1 h 92"/>
                  <a:gd name="T4" fmla="*/ 70 w 110"/>
                  <a:gd name="T5" fmla="*/ 10 h 92"/>
                  <a:gd name="T6" fmla="*/ 1 w 110"/>
                  <a:gd name="T7" fmla="*/ 107 h 92"/>
                  <a:gd name="T8" fmla="*/ 140 w 110"/>
                  <a:gd name="T9" fmla="*/ 177 h 92"/>
                  <a:gd name="T10" fmla="*/ 220 w 110"/>
                  <a:gd name="T11" fmla="*/ 97 h 92"/>
                  <a:gd name="T12" fmla="*/ 196 w 110"/>
                  <a:gd name="T13" fmla="*/ 23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92">
                    <a:moveTo>
                      <a:pt x="92" y="4"/>
                    </a:moveTo>
                    <a:cubicBezTo>
                      <a:pt x="85" y="5"/>
                      <a:pt x="77" y="1"/>
                      <a:pt x="70" y="1"/>
                    </a:cubicBezTo>
                    <a:cubicBezTo>
                      <a:pt x="58" y="0"/>
                      <a:pt x="45" y="1"/>
                      <a:pt x="34" y="5"/>
                    </a:cubicBezTo>
                    <a:cubicBezTo>
                      <a:pt x="15" y="12"/>
                      <a:pt x="2" y="33"/>
                      <a:pt x="1" y="53"/>
                    </a:cubicBezTo>
                    <a:cubicBezTo>
                      <a:pt x="0" y="85"/>
                      <a:pt x="45" y="92"/>
                      <a:pt x="69" y="87"/>
                    </a:cubicBezTo>
                    <a:cubicBezTo>
                      <a:pt x="90" y="82"/>
                      <a:pt x="104" y="69"/>
                      <a:pt x="108" y="48"/>
                    </a:cubicBezTo>
                    <a:cubicBezTo>
                      <a:pt x="110" y="40"/>
                      <a:pt x="108" y="8"/>
                      <a:pt x="96" y="11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Oval 11"/>
              <p:cNvSpPr>
                <a:spLocks noChangeArrowheads="1"/>
              </p:cNvSpPr>
              <p:nvPr/>
            </p:nvSpPr>
            <p:spPr bwMode="auto">
              <a:xfrm>
                <a:off x="3697" y="2162"/>
                <a:ext cx="42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Oval 12"/>
              <p:cNvSpPr>
                <a:spLocks noChangeArrowheads="1"/>
              </p:cNvSpPr>
              <p:nvPr/>
            </p:nvSpPr>
            <p:spPr bwMode="auto">
              <a:xfrm>
                <a:off x="3730" y="2240"/>
                <a:ext cx="26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3"/>
              <p:cNvSpPr>
                <a:spLocks/>
              </p:cNvSpPr>
              <p:nvPr/>
            </p:nvSpPr>
            <p:spPr bwMode="auto">
              <a:xfrm>
                <a:off x="3666" y="1420"/>
                <a:ext cx="822" cy="1609"/>
              </a:xfrm>
              <a:custGeom>
                <a:avLst/>
                <a:gdLst>
                  <a:gd name="T0" fmla="*/ 238 w 576"/>
                  <a:gd name="T1" fmla="*/ 598 h 1128"/>
                  <a:gd name="T2" fmla="*/ 321 w 576"/>
                  <a:gd name="T3" fmla="*/ 598 h 1128"/>
                  <a:gd name="T4" fmla="*/ 464 w 576"/>
                  <a:gd name="T5" fmla="*/ 616 h 1128"/>
                  <a:gd name="T6" fmla="*/ 688 w 576"/>
                  <a:gd name="T7" fmla="*/ 419 h 1128"/>
                  <a:gd name="T8" fmla="*/ 891 w 576"/>
                  <a:gd name="T9" fmla="*/ 257 h 1128"/>
                  <a:gd name="T10" fmla="*/ 1036 w 576"/>
                  <a:gd name="T11" fmla="*/ 110 h 1128"/>
                  <a:gd name="T12" fmla="*/ 1115 w 576"/>
                  <a:gd name="T13" fmla="*/ 0 h 1128"/>
                  <a:gd name="T14" fmla="*/ 581 w 576"/>
                  <a:gd name="T15" fmla="*/ 596 h 1128"/>
                  <a:gd name="T16" fmla="*/ 509 w 576"/>
                  <a:gd name="T17" fmla="*/ 879 h 1128"/>
                  <a:gd name="T18" fmla="*/ 748 w 576"/>
                  <a:gd name="T19" fmla="*/ 830 h 1128"/>
                  <a:gd name="T20" fmla="*/ 581 w 576"/>
                  <a:gd name="T21" fmla="*/ 996 h 1128"/>
                  <a:gd name="T22" fmla="*/ 752 w 576"/>
                  <a:gd name="T23" fmla="*/ 1017 h 1128"/>
                  <a:gd name="T24" fmla="*/ 592 w 576"/>
                  <a:gd name="T25" fmla="*/ 1101 h 1128"/>
                  <a:gd name="T26" fmla="*/ 587 w 576"/>
                  <a:gd name="T27" fmla="*/ 1184 h 1128"/>
                  <a:gd name="T28" fmla="*/ 681 w 576"/>
                  <a:gd name="T29" fmla="*/ 1230 h 1128"/>
                  <a:gd name="T30" fmla="*/ 869 w 576"/>
                  <a:gd name="T31" fmla="*/ 1268 h 1128"/>
                  <a:gd name="T32" fmla="*/ 1092 w 576"/>
                  <a:gd name="T33" fmla="*/ 1299 h 1128"/>
                  <a:gd name="T34" fmla="*/ 855 w 576"/>
                  <a:gd name="T35" fmla="*/ 1279 h 1128"/>
                  <a:gd name="T36" fmla="*/ 605 w 576"/>
                  <a:gd name="T37" fmla="*/ 1282 h 1128"/>
                  <a:gd name="T38" fmla="*/ 509 w 576"/>
                  <a:gd name="T39" fmla="*/ 1446 h 1128"/>
                  <a:gd name="T40" fmla="*/ 477 w 576"/>
                  <a:gd name="T41" fmla="*/ 1536 h 1128"/>
                  <a:gd name="T42" fmla="*/ 507 w 576"/>
                  <a:gd name="T43" fmla="*/ 1613 h 1128"/>
                  <a:gd name="T44" fmla="*/ 414 w 576"/>
                  <a:gd name="T45" fmla="*/ 1613 h 1128"/>
                  <a:gd name="T46" fmla="*/ 361 w 576"/>
                  <a:gd name="T47" fmla="*/ 1693 h 1128"/>
                  <a:gd name="T48" fmla="*/ 310 w 576"/>
                  <a:gd name="T49" fmla="*/ 1760 h 1128"/>
                  <a:gd name="T50" fmla="*/ 330 w 576"/>
                  <a:gd name="T51" fmla="*/ 1853 h 1128"/>
                  <a:gd name="T52" fmla="*/ 438 w 576"/>
                  <a:gd name="T53" fmla="*/ 2295 h 1128"/>
                  <a:gd name="T54" fmla="*/ 350 w 576"/>
                  <a:gd name="T55" fmla="*/ 2037 h 1128"/>
                  <a:gd name="T56" fmla="*/ 280 w 576"/>
                  <a:gd name="T57" fmla="*/ 1822 h 1128"/>
                  <a:gd name="T58" fmla="*/ 144 w 576"/>
                  <a:gd name="T59" fmla="*/ 1762 h 1128"/>
                  <a:gd name="T60" fmla="*/ 258 w 576"/>
                  <a:gd name="T61" fmla="*/ 1608 h 1128"/>
                  <a:gd name="T62" fmla="*/ 430 w 576"/>
                  <a:gd name="T63" fmla="*/ 1351 h 1128"/>
                  <a:gd name="T64" fmla="*/ 509 w 576"/>
                  <a:gd name="T65" fmla="*/ 1184 h 1128"/>
                  <a:gd name="T66" fmla="*/ 478 w 576"/>
                  <a:gd name="T67" fmla="*/ 1054 h 1128"/>
                  <a:gd name="T68" fmla="*/ 432 w 576"/>
                  <a:gd name="T69" fmla="*/ 849 h 1128"/>
                  <a:gd name="T70" fmla="*/ 258 w 576"/>
                  <a:gd name="T71" fmla="*/ 676 h 11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76" h="1128">
                    <a:moveTo>
                      <a:pt x="117" y="294"/>
                    </a:moveTo>
                    <a:cubicBezTo>
                      <a:pt x="126" y="321"/>
                      <a:pt x="140" y="294"/>
                      <a:pt x="158" y="294"/>
                    </a:cubicBezTo>
                    <a:cubicBezTo>
                      <a:pt x="154" y="357"/>
                      <a:pt x="197" y="330"/>
                      <a:pt x="228" y="303"/>
                    </a:cubicBezTo>
                    <a:cubicBezTo>
                      <a:pt x="266" y="270"/>
                      <a:pt x="292" y="229"/>
                      <a:pt x="338" y="206"/>
                    </a:cubicBezTo>
                    <a:cubicBezTo>
                      <a:pt x="379" y="186"/>
                      <a:pt x="403" y="158"/>
                      <a:pt x="437" y="126"/>
                    </a:cubicBezTo>
                    <a:cubicBezTo>
                      <a:pt x="461" y="103"/>
                      <a:pt x="490" y="82"/>
                      <a:pt x="509" y="54"/>
                    </a:cubicBezTo>
                    <a:cubicBezTo>
                      <a:pt x="521" y="37"/>
                      <a:pt x="526" y="9"/>
                      <a:pt x="547" y="0"/>
                    </a:cubicBezTo>
                    <a:cubicBezTo>
                      <a:pt x="576" y="34"/>
                      <a:pt x="310" y="259"/>
                      <a:pt x="285" y="293"/>
                    </a:cubicBezTo>
                    <a:cubicBezTo>
                      <a:pt x="261" y="324"/>
                      <a:pt x="203" y="402"/>
                      <a:pt x="250" y="432"/>
                    </a:cubicBezTo>
                    <a:cubicBezTo>
                      <a:pt x="288" y="457"/>
                      <a:pt x="328" y="402"/>
                      <a:pt x="367" y="408"/>
                    </a:cubicBezTo>
                    <a:cubicBezTo>
                      <a:pt x="341" y="432"/>
                      <a:pt x="279" y="445"/>
                      <a:pt x="285" y="489"/>
                    </a:cubicBezTo>
                    <a:cubicBezTo>
                      <a:pt x="314" y="485"/>
                      <a:pt x="338" y="510"/>
                      <a:pt x="369" y="500"/>
                    </a:cubicBezTo>
                    <a:cubicBezTo>
                      <a:pt x="368" y="526"/>
                      <a:pt x="308" y="520"/>
                      <a:pt x="291" y="541"/>
                    </a:cubicBezTo>
                    <a:cubicBezTo>
                      <a:pt x="279" y="555"/>
                      <a:pt x="280" y="566"/>
                      <a:pt x="288" y="582"/>
                    </a:cubicBezTo>
                    <a:cubicBezTo>
                      <a:pt x="299" y="605"/>
                      <a:pt x="314" y="599"/>
                      <a:pt x="334" y="604"/>
                    </a:cubicBezTo>
                    <a:cubicBezTo>
                      <a:pt x="365" y="611"/>
                      <a:pt x="396" y="617"/>
                      <a:pt x="427" y="623"/>
                    </a:cubicBezTo>
                    <a:cubicBezTo>
                      <a:pt x="458" y="630"/>
                      <a:pt x="513" y="612"/>
                      <a:pt x="536" y="639"/>
                    </a:cubicBezTo>
                    <a:cubicBezTo>
                      <a:pt x="506" y="657"/>
                      <a:pt x="454" y="631"/>
                      <a:pt x="420" y="629"/>
                    </a:cubicBezTo>
                    <a:cubicBezTo>
                      <a:pt x="384" y="627"/>
                      <a:pt x="332" y="620"/>
                      <a:pt x="297" y="630"/>
                    </a:cubicBezTo>
                    <a:cubicBezTo>
                      <a:pt x="259" y="640"/>
                      <a:pt x="263" y="678"/>
                      <a:pt x="250" y="711"/>
                    </a:cubicBezTo>
                    <a:cubicBezTo>
                      <a:pt x="243" y="726"/>
                      <a:pt x="232" y="738"/>
                      <a:pt x="234" y="755"/>
                    </a:cubicBezTo>
                    <a:cubicBezTo>
                      <a:pt x="236" y="772"/>
                      <a:pt x="250" y="777"/>
                      <a:pt x="249" y="793"/>
                    </a:cubicBezTo>
                    <a:cubicBezTo>
                      <a:pt x="237" y="794"/>
                      <a:pt x="214" y="789"/>
                      <a:pt x="203" y="793"/>
                    </a:cubicBezTo>
                    <a:cubicBezTo>
                      <a:pt x="182" y="801"/>
                      <a:pt x="187" y="818"/>
                      <a:pt x="177" y="832"/>
                    </a:cubicBezTo>
                    <a:cubicBezTo>
                      <a:pt x="165" y="849"/>
                      <a:pt x="154" y="841"/>
                      <a:pt x="152" y="865"/>
                    </a:cubicBezTo>
                    <a:cubicBezTo>
                      <a:pt x="151" y="876"/>
                      <a:pt x="158" y="901"/>
                      <a:pt x="162" y="911"/>
                    </a:cubicBezTo>
                    <a:cubicBezTo>
                      <a:pt x="187" y="982"/>
                      <a:pt x="219" y="1051"/>
                      <a:pt x="215" y="1128"/>
                    </a:cubicBezTo>
                    <a:cubicBezTo>
                      <a:pt x="178" y="1110"/>
                      <a:pt x="179" y="1036"/>
                      <a:pt x="172" y="1001"/>
                    </a:cubicBezTo>
                    <a:cubicBezTo>
                      <a:pt x="164" y="968"/>
                      <a:pt x="154" y="924"/>
                      <a:pt x="137" y="895"/>
                    </a:cubicBezTo>
                    <a:cubicBezTo>
                      <a:pt x="117" y="862"/>
                      <a:pt x="102" y="881"/>
                      <a:pt x="71" y="866"/>
                    </a:cubicBezTo>
                    <a:cubicBezTo>
                      <a:pt x="0" y="830"/>
                      <a:pt x="106" y="808"/>
                      <a:pt x="127" y="790"/>
                    </a:cubicBezTo>
                    <a:cubicBezTo>
                      <a:pt x="163" y="761"/>
                      <a:pt x="181" y="701"/>
                      <a:pt x="211" y="664"/>
                    </a:cubicBezTo>
                    <a:cubicBezTo>
                      <a:pt x="235" y="634"/>
                      <a:pt x="250" y="622"/>
                      <a:pt x="250" y="582"/>
                    </a:cubicBezTo>
                    <a:cubicBezTo>
                      <a:pt x="250" y="556"/>
                      <a:pt x="241" y="542"/>
                      <a:pt x="235" y="518"/>
                    </a:cubicBezTo>
                    <a:cubicBezTo>
                      <a:pt x="227" y="486"/>
                      <a:pt x="234" y="446"/>
                      <a:pt x="212" y="417"/>
                    </a:cubicBezTo>
                    <a:cubicBezTo>
                      <a:pt x="193" y="392"/>
                      <a:pt x="127" y="367"/>
                      <a:pt x="127" y="332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4"/>
              <p:cNvSpPr>
                <a:spLocks/>
              </p:cNvSpPr>
              <p:nvPr/>
            </p:nvSpPr>
            <p:spPr bwMode="auto">
              <a:xfrm>
                <a:off x="3551" y="1136"/>
                <a:ext cx="141" cy="157"/>
              </a:xfrm>
              <a:custGeom>
                <a:avLst/>
                <a:gdLst>
                  <a:gd name="T0" fmla="*/ 0 w 99"/>
                  <a:gd name="T1" fmla="*/ 116 h 110"/>
                  <a:gd name="T2" fmla="*/ 150 w 99"/>
                  <a:gd name="T3" fmla="*/ 57 h 110"/>
                  <a:gd name="T4" fmla="*/ 85 w 99"/>
                  <a:gd name="T5" fmla="*/ 224 h 110"/>
                  <a:gd name="T6" fmla="*/ 135 w 99"/>
                  <a:gd name="T7" fmla="*/ 67 h 110"/>
                  <a:gd name="T8" fmla="*/ 0 w 99"/>
                  <a:gd name="T9" fmla="*/ 11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10">
                    <a:moveTo>
                      <a:pt x="0" y="57"/>
                    </a:moveTo>
                    <a:cubicBezTo>
                      <a:pt x="0" y="57"/>
                      <a:pt x="50" y="0"/>
                      <a:pt x="74" y="28"/>
                    </a:cubicBezTo>
                    <a:cubicBezTo>
                      <a:pt x="99" y="55"/>
                      <a:pt x="63" y="84"/>
                      <a:pt x="42" y="110"/>
                    </a:cubicBezTo>
                    <a:cubicBezTo>
                      <a:pt x="42" y="110"/>
                      <a:pt x="94" y="58"/>
                      <a:pt x="67" y="33"/>
                    </a:cubicBezTo>
                    <a:cubicBezTo>
                      <a:pt x="39" y="7"/>
                      <a:pt x="2" y="52"/>
                      <a:pt x="0" y="5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5"/>
              <p:cNvSpPr>
                <a:spLocks/>
              </p:cNvSpPr>
              <p:nvPr/>
            </p:nvSpPr>
            <p:spPr bwMode="auto">
              <a:xfrm>
                <a:off x="3375" y="1466"/>
                <a:ext cx="63" cy="175"/>
              </a:xfrm>
              <a:custGeom>
                <a:avLst/>
                <a:gdLst>
                  <a:gd name="T0" fmla="*/ 89 w 44"/>
                  <a:gd name="T1" fmla="*/ 44 h 123"/>
                  <a:gd name="T2" fmla="*/ 49 w 44"/>
                  <a:gd name="T3" fmla="*/ 16 h 123"/>
                  <a:gd name="T4" fmla="*/ 13 w 44"/>
                  <a:gd name="T5" fmla="*/ 81 h 123"/>
                  <a:gd name="T6" fmla="*/ 47 w 44"/>
                  <a:gd name="T7" fmla="*/ 249 h 123"/>
                  <a:gd name="T8" fmla="*/ 24 w 44"/>
                  <a:gd name="T9" fmla="*/ 166 h 123"/>
                  <a:gd name="T10" fmla="*/ 16 w 44"/>
                  <a:gd name="T11" fmla="*/ 120 h 123"/>
                  <a:gd name="T12" fmla="*/ 30 w 44"/>
                  <a:gd name="T13" fmla="*/ 63 h 123"/>
                  <a:gd name="T14" fmla="*/ 60 w 44"/>
                  <a:gd name="T15" fmla="*/ 24 h 123"/>
                  <a:gd name="T16" fmla="*/ 90 w 44"/>
                  <a:gd name="T17" fmla="*/ 34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123">
                    <a:moveTo>
                      <a:pt x="43" y="22"/>
                    </a:moveTo>
                    <a:cubicBezTo>
                      <a:pt x="43" y="11"/>
                      <a:pt x="36" y="0"/>
                      <a:pt x="24" y="8"/>
                    </a:cubicBezTo>
                    <a:cubicBezTo>
                      <a:pt x="14" y="15"/>
                      <a:pt x="8" y="28"/>
                      <a:pt x="6" y="40"/>
                    </a:cubicBezTo>
                    <a:cubicBezTo>
                      <a:pt x="0" y="69"/>
                      <a:pt x="5" y="99"/>
                      <a:pt x="23" y="123"/>
                    </a:cubicBezTo>
                    <a:cubicBezTo>
                      <a:pt x="15" y="111"/>
                      <a:pt x="15" y="95"/>
                      <a:pt x="12" y="82"/>
                    </a:cubicBezTo>
                    <a:cubicBezTo>
                      <a:pt x="10" y="74"/>
                      <a:pt x="9" y="67"/>
                      <a:pt x="8" y="59"/>
                    </a:cubicBezTo>
                    <a:cubicBezTo>
                      <a:pt x="6" y="48"/>
                      <a:pt x="10" y="41"/>
                      <a:pt x="15" y="31"/>
                    </a:cubicBezTo>
                    <a:cubicBezTo>
                      <a:pt x="18" y="24"/>
                      <a:pt x="23" y="17"/>
                      <a:pt x="29" y="12"/>
                    </a:cubicBezTo>
                    <a:cubicBezTo>
                      <a:pt x="36" y="8"/>
                      <a:pt x="40" y="11"/>
                      <a:pt x="44" y="17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6"/>
              <p:cNvSpPr>
                <a:spLocks/>
              </p:cNvSpPr>
              <p:nvPr/>
            </p:nvSpPr>
            <p:spPr bwMode="auto">
              <a:xfrm>
                <a:off x="3257" y="1752"/>
                <a:ext cx="44" cy="123"/>
              </a:xfrm>
              <a:custGeom>
                <a:avLst/>
                <a:gdLst>
                  <a:gd name="T0" fmla="*/ 61 w 31"/>
                  <a:gd name="T1" fmla="*/ 14 h 86"/>
                  <a:gd name="T2" fmla="*/ 37 w 31"/>
                  <a:gd name="T3" fmla="*/ 6 h 86"/>
                  <a:gd name="T4" fmla="*/ 20 w 31"/>
                  <a:gd name="T5" fmla="*/ 44 h 86"/>
                  <a:gd name="T6" fmla="*/ 23 w 31"/>
                  <a:gd name="T7" fmla="*/ 104 h 86"/>
                  <a:gd name="T8" fmla="*/ 28 w 31"/>
                  <a:gd name="T9" fmla="*/ 142 h 86"/>
                  <a:gd name="T10" fmla="*/ 37 w 31"/>
                  <a:gd name="T11" fmla="*/ 176 h 86"/>
                  <a:gd name="T12" fmla="*/ 57 w 31"/>
                  <a:gd name="T13" fmla="*/ 6 h 86"/>
                  <a:gd name="T14" fmla="*/ 58 w 31"/>
                  <a:gd name="T15" fmla="*/ 13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86">
                    <a:moveTo>
                      <a:pt x="30" y="7"/>
                    </a:moveTo>
                    <a:cubicBezTo>
                      <a:pt x="31" y="1"/>
                      <a:pt x="21" y="0"/>
                      <a:pt x="18" y="3"/>
                    </a:cubicBezTo>
                    <a:cubicBezTo>
                      <a:pt x="13" y="6"/>
                      <a:pt x="10" y="16"/>
                      <a:pt x="10" y="22"/>
                    </a:cubicBezTo>
                    <a:cubicBezTo>
                      <a:pt x="8" y="31"/>
                      <a:pt x="10" y="42"/>
                      <a:pt x="11" y="51"/>
                    </a:cubicBezTo>
                    <a:cubicBezTo>
                      <a:pt x="12" y="57"/>
                      <a:pt x="13" y="63"/>
                      <a:pt x="14" y="69"/>
                    </a:cubicBezTo>
                    <a:cubicBezTo>
                      <a:pt x="16" y="75"/>
                      <a:pt x="18" y="81"/>
                      <a:pt x="18" y="86"/>
                    </a:cubicBezTo>
                    <a:cubicBezTo>
                      <a:pt x="18" y="67"/>
                      <a:pt x="0" y="14"/>
                      <a:pt x="28" y="3"/>
                    </a:cubicBezTo>
                    <a:cubicBezTo>
                      <a:pt x="29" y="4"/>
                      <a:pt x="29" y="5"/>
                      <a:pt x="29" y="6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7"/>
              <p:cNvSpPr>
                <a:spLocks/>
              </p:cNvSpPr>
              <p:nvPr/>
            </p:nvSpPr>
            <p:spPr bwMode="auto">
              <a:xfrm>
                <a:off x="3503" y="1794"/>
                <a:ext cx="62" cy="23"/>
              </a:xfrm>
              <a:custGeom>
                <a:avLst/>
                <a:gdLst>
                  <a:gd name="T0" fmla="*/ 4 w 43"/>
                  <a:gd name="T1" fmla="*/ 20 h 16"/>
                  <a:gd name="T2" fmla="*/ 53 w 43"/>
                  <a:gd name="T3" fmla="*/ 29 h 16"/>
                  <a:gd name="T4" fmla="*/ 89 w 43"/>
                  <a:gd name="T5" fmla="*/ 0 h 16"/>
                  <a:gd name="T6" fmla="*/ 43 w 43"/>
                  <a:gd name="T7" fmla="*/ 33 h 16"/>
                  <a:gd name="T8" fmla="*/ 0 w 43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6">
                    <a:moveTo>
                      <a:pt x="2" y="10"/>
                    </a:moveTo>
                    <a:cubicBezTo>
                      <a:pt x="2" y="15"/>
                      <a:pt x="21" y="15"/>
                      <a:pt x="26" y="14"/>
                    </a:cubicBezTo>
                    <a:cubicBezTo>
                      <a:pt x="32" y="12"/>
                      <a:pt x="40" y="6"/>
                      <a:pt x="43" y="0"/>
                    </a:cubicBezTo>
                    <a:cubicBezTo>
                      <a:pt x="40" y="11"/>
                      <a:pt x="32" y="16"/>
                      <a:pt x="21" y="16"/>
                    </a:cubicBezTo>
                    <a:cubicBezTo>
                      <a:pt x="14" y="15"/>
                      <a:pt x="7" y="12"/>
                      <a:pt x="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"/>
              <p:cNvSpPr>
                <a:spLocks/>
              </p:cNvSpPr>
              <p:nvPr/>
            </p:nvSpPr>
            <p:spPr bwMode="auto">
              <a:xfrm>
                <a:off x="3909" y="1854"/>
                <a:ext cx="58" cy="48"/>
              </a:xfrm>
              <a:custGeom>
                <a:avLst/>
                <a:gdLst>
                  <a:gd name="T0" fmla="*/ 20 w 41"/>
                  <a:gd name="T1" fmla="*/ 0 h 34"/>
                  <a:gd name="T2" fmla="*/ 82 w 41"/>
                  <a:gd name="T3" fmla="*/ 32 h 34"/>
                  <a:gd name="T4" fmla="*/ 20 w 4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4">
                    <a:moveTo>
                      <a:pt x="10" y="0"/>
                    </a:moveTo>
                    <a:cubicBezTo>
                      <a:pt x="10" y="0"/>
                      <a:pt x="4" y="26"/>
                      <a:pt x="41" y="16"/>
                    </a:cubicBezTo>
                    <a:cubicBezTo>
                      <a:pt x="41" y="16"/>
                      <a:pt x="0" y="34"/>
                      <a:pt x="1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9"/>
              <p:cNvSpPr>
                <a:spLocks/>
              </p:cNvSpPr>
              <p:nvPr/>
            </p:nvSpPr>
            <p:spPr bwMode="auto">
              <a:xfrm>
                <a:off x="4007" y="1962"/>
                <a:ext cx="83" cy="101"/>
              </a:xfrm>
              <a:custGeom>
                <a:avLst/>
                <a:gdLst>
                  <a:gd name="T0" fmla="*/ 33 w 58"/>
                  <a:gd name="T1" fmla="*/ 0 h 71"/>
                  <a:gd name="T2" fmla="*/ 119 w 58"/>
                  <a:gd name="T3" fmla="*/ 110 h 71"/>
                  <a:gd name="T4" fmla="*/ 33 w 58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1">
                    <a:moveTo>
                      <a:pt x="16" y="0"/>
                    </a:moveTo>
                    <a:cubicBezTo>
                      <a:pt x="16" y="0"/>
                      <a:pt x="7" y="61"/>
                      <a:pt x="58" y="54"/>
                    </a:cubicBezTo>
                    <a:cubicBezTo>
                      <a:pt x="58" y="54"/>
                      <a:pt x="0" y="71"/>
                      <a:pt x="16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20"/>
              <p:cNvSpPr>
                <a:spLocks/>
              </p:cNvSpPr>
              <p:nvPr/>
            </p:nvSpPr>
            <p:spPr bwMode="auto">
              <a:xfrm>
                <a:off x="3247" y="2602"/>
                <a:ext cx="110" cy="103"/>
              </a:xfrm>
              <a:custGeom>
                <a:avLst/>
                <a:gdLst>
                  <a:gd name="T0" fmla="*/ 0 w 77"/>
                  <a:gd name="T1" fmla="*/ 84 h 72"/>
                  <a:gd name="T2" fmla="*/ 106 w 77"/>
                  <a:gd name="T3" fmla="*/ 147 h 72"/>
                  <a:gd name="T4" fmla="*/ 0 w 77"/>
                  <a:gd name="T5" fmla="*/ 84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72">
                    <a:moveTo>
                      <a:pt x="0" y="41"/>
                    </a:moveTo>
                    <a:cubicBezTo>
                      <a:pt x="0" y="41"/>
                      <a:pt x="68" y="6"/>
                      <a:pt x="52" y="72"/>
                    </a:cubicBezTo>
                    <a:cubicBezTo>
                      <a:pt x="52" y="72"/>
                      <a:pt x="77" y="0"/>
                      <a:pt x="0" y="4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21"/>
              <p:cNvSpPr>
                <a:spLocks/>
              </p:cNvSpPr>
              <p:nvPr/>
            </p:nvSpPr>
            <p:spPr bwMode="auto">
              <a:xfrm>
                <a:off x="3632" y="2685"/>
                <a:ext cx="44" cy="58"/>
              </a:xfrm>
              <a:custGeom>
                <a:avLst/>
                <a:gdLst>
                  <a:gd name="T0" fmla="*/ 0 w 31"/>
                  <a:gd name="T1" fmla="*/ 59 h 41"/>
                  <a:gd name="T2" fmla="*/ 61 w 31"/>
                  <a:gd name="T3" fmla="*/ 82 h 41"/>
                  <a:gd name="T4" fmla="*/ 0 w 31"/>
                  <a:gd name="T5" fmla="*/ 5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1">
                    <a:moveTo>
                      <a:pt x="0" y="30"/>
                    </a:moveTo>
                    <a:cubicBezTo>
                      <a:pt x="0" y="30"/>
                      <a:pt x="27" y="7"/>
                      <a:pt x="30" y="41"/>
                    </a:cubicBezTo>
                    <a:cubicBezTo>
                      <a:pt x="30" y="41"/>
                      <a:pt x="31" y="0"/>
                      <a:pt x="0" y="3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22"/>
              <p:cNvSpPr>
                <a:spLocks/>
              </p:cNvSpPr>
              <p:nvPr/>
            </p:nvSpPr>
            <p:spPr bwMode="auto">
              <a:xfrm>
                <a:off x="3974" y="2564"/>
                <a:ext cx="73" cy="60"/>
              </a:xfrm>
              <a:custGeom>
                <a:avLst/>
                <a:gdLst>
                  <a:gd name="T0" fmla="*/ 104 w 51"/>
                  <a:gd name="T1" fmla="*/ 63 h 42"/>
                  <a:gd name="T2" fmla="*/ 0 w 51"/>
                  <a:gd name="T3" fmla="*/ 86 h 42"/>
                  <a:gd name="T4" fmla="*/ 104 w 51"/>
                  <a:gd name="T5" fmla="*/ 6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2">
                    <a:moveTo>
                      <a:pt x="51" y="31"/>
                    </a:moveTo>
                    <a:cubicBezTo>
                      <a:pt x="51" y="31"/>
                      <a:pt x="13" y="11"/>
                      <a:pt x="0" y="42"/>
                    </a:cubicBezTo>
                    <a:cubicBezTo>
                      <a:pt x="0" y="42"/>
                      <a:pt x="12" y="0"/>
                      <a:pt x="51" y="31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23"/>
              <p:cNvSpPr>
                <a:spLocks/>
              </p:cNvSpPr>
              <p:nvPr/>
            </p:nvSpPr>
            <p:spPr bwMode="auto">
              <a:xfrm>
                <a:off x="4065" y="2358"/>
                <a:ext cx="85" cy="96"/>
              </a:xfrm>
              <a:custGeom>
                <a:avLst/>
                <a:gdLst>
                  <a:gd name="T0" fmla="*/ 122 w 59"/>
                  <a:gd name="T1" fmla="*/ 0 h 67"/>
                  <a:gd name="T2" fmla="*/ 0 w 59"/>
                  <a:gd name="T3" fmla="*/ 138 h 67"/>
                  <a:gd name="T4" fmla="*/ 122 w 59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59" y="0"/>
                    </a:moveTo>
                    <a:cubicBezTo>
                      <a:pt x="59" y="0"/>
                      <a:pt x="13" y="15"/>
                      <a:pt x="0" y="67"/>
                    </a:cubicBezTo>
                    <a:cubicBezTo>
                      <a:pt x="0" y="67"/>
                      <a:pt x="2" y="8"/>
                      <a:pt x="5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24"/>
              <p:cNvSpPr>
                <a:spLocks/>
              </p:cNvSpPr>
              <p:nvPr/>
            </p:nvSpPr>
            <p:spPr bwMode="auto">
              <a:xfrm>
                <a:off x="4322" y="2109"/>
                <a:ext cx="100" cy="47"/>
              </a:xfrm>
              <a:custGeom>
                <a:avLst/>
                <a:gdLst>
                  <a:gd name="T0" fmla="*/ 24 w 70"/>
                  <a:gd name="T1" fmla="*/ 0 h 33"/>
                  <a:gd name="T2" fmla="*/ 0 w 70"/>
                  <a:gd name="T3" fmla="*/ 67 h 33"/>
                  <a:gd name="T4" fmla="*/ 24 w 7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33">
                    <a:moveTo>
                      <a:pt x="12" y="0"/>
                    </a:moveTo>
                    <a:cubicBezTo>
                      <a:pt x="12" y="0"/>
                      <a:pt x="70" y="5"/>
                      <a:pt x="0" y="33"/>
                    </a:cubicBezTo>
                    <a:cubicBezTo>
                      <a:pt x="0" y="33"/>
                      <a:pt x="58" y="11"/>
                      <a:pt x="12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25"/>
              <p:cNvSpPr>
                <a:spLocks/>
              </p:cNvSpPr>
              <p:nvPr/>
            </p:nvSpPr>
            <p:spPr bwMode="auto">
              <a:xfrm>
                <a:off x="4723" y="2351"/>
                <a:ext cx="205" cy="186"/>
              </a:xfrm>
              <a:custGeom>
                <a:avLst/>
                <a:gdLst>
                  <a:gd name="T0" fmla="*/ 0 w 144"/>
                  <a:gd name="T1" fmla="*/ 1 h 130"/>
                  <a:gd name="T2" fmla="*/ 91 w 144"/>
                  <a:gd name="T3" fmla="*/ 19 h 130"/>
                  <a:gd name="T4" fmla="*/ 142 w 144"/>
                  <a:gd name="T5" fmla="*/ 43 h 130"/>
                  <a:gd name="T6" fmla="*/ 249 w 144"/>
                  <a:gd name="T7" fmla="*/ 127 h 130"/>
                  <a:gd name="T8" fmla="*/ 265 w 144"/>
                  <a:gd name="T9" fmla="*/ 236 h 130"/>
                  <a:gd name="T10" fmla="*/ 148 w 144"/>
                  <a:gd name="T11" fmla="*/ 246 h 130"/>
                  <a:gd name="T12" fmla="*/ 100 w 144"/>
                  <a:gd name="T13" fmla="*/ 222 h 130"/>
                  <a:gd name="T14" fmla="*/ 188 w 144"/>
                  <a:gd name="T15" fmla="*/ 236 h 130"/>
                  <a:gd name="T16" fmla="*/ 238 w 144"/>
                  <a:gd name="T17" fmla="*/ 233 h 130"/>
                  <a:gd name="T18" fmla="*/ 229 w 144"/>
                  <a:gd name="T19" fmla="*/ 119 h 130"/>
                  <a:gd name="T20" fmla="*/ 185 w 144"/>
                  <a:gd name="T21" fmla="*/ 76 h 130"/>
                  <a:gd name="T22" fmla="*/ 125 w 144"/>
                  <a:gd name="T23" fmla="*/ 53 h 130"/>
                  <a:gd name="T24" fmla="*/ 80 w 144"/>
                  <a:gd name="T25" fmla="*/ 29 h 130"/>
                  <a:gd name="T26" fmla="*/ 9 w 144"/>
                  <a:gd name="T27" fmla="*/ 0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4" h="130">
                    <a:moveTo>
                      <a:pt x="0" y="1"/>
                    </a:moveTo>
                    <a:cubicBezTo>
                      <a:pt x="15" y="4"/>
                      <a:pt x="30" y="7"/>
                      <a:pt x="45" y="9"/>
                    </a:cubicBezTo>
                    <a:cubicBezTo>
                      <a:pt x="55" y="11"/>
                      <a:pt x="61" y="17"/>
                      <a:pt x="70" y="21"/>
                    </a:cubicBezTo>
                    <a:cubicBezTo>
                      <a:pt x="91" y="30"/>
                      <a:pt x="110" y="42"/>
                      <a:pt x="123" y="62"/>
                    </a:cubicBezTo>
                    <a:cubicBezTo>
                      <a:pt x="132" y="76"/>
                      <a:pt x="144" y="100"/>
                      <a:pt x="131" y="115"/>
                    </a:cubicBezTo>
                    <a:cubicBezTo>
                      <a:pt x="118" y="130"/>
                      <a:pt x="89" y="126"/>
                      <a:pt x="73" y="120"/>
                    </a:cubicBezTo>
                    <a:cubicBezTo>
                      <a:pt x="64" y="117"/>
                      <a:pt x="56" y="114"/>
                      <a:pt x="49" y="108"/>
                    </a:cubicBezTo>
                    <a:cubicBezTo>
                      <a:pt x="61" y="115"/>
                      <a:pt x="79" y="113"/>
                      <a:pt x="93" y="115"/>
                    </a:cubicBezTo>
                    <a:cubicBezTo>
                      <a:pt x="101" y="115"/>
                      <a:pt x="110" y="118"/>
                      <a:pt x="117" y="114"/>
                    </a:cubicBezTo>
                    <a:cubicBezTo>
                      <a:pt x="142" y="104"/>
                      <a:pt x="124" y="71"/>
                      <a:pt x="113" y="58"/>
                    </a:cubicBezTo>
                    <a:cubicBezTo>
                      <a:pt x="107" y="50"/>
                      <a:pt x="99" y="43"/>
                      <a:pt x="91" y="37"/>
                    </a:cubicBezTo>
                    <a:cubicBezTo>
                      <a:pt x="82" y="31"/>
                      <a:pt x="72" y="30"/>
                      <a:pt x="62" y="26"/>
                    </a:cubicBezTo>
                    <a:cubicBezTo>
                      <a:pt x="54" y="23"/>
                      <a:pt x="47" y="17"/>
                      <a:pt x="39" y="14"/>
                    </a:cubicBezTo>
                    <a:cubicBezTo>
                      <a:pt x="28" y="10"/>
                      <a:pt x="11" y="13"/>
                      <a:pt x="4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26"/>
              <p:cNvSpPr>
                <a:spLocks/>
              </p:cNvSpPr>
              <p:nvPr/>
            </p:nvSpPr>
            <p:spPr bwMode="auto">
              <a:xfrm>
                <a:off x="3993" y="3358"/>
                <a:ext cx="169" cy="111"/>
              </a:xfrm>
              <a:custGeom>
                <a:avLst/>
                <a:gdLst>
                  <a:gd name="T0" fmla="*/ 6 w 119"/>
                  <a:gd name="T1" fmla="*/ 13 h 78"/>
                  <a:gd name="T2" fmla="*/ 135 w 119"/>
                  <a:gd name="T3" fmla="*/ 142 h 78"/>
                  <a:gd name="T4" fmla="*/ 202 w 119"/>
                  <a:gd name="T5" fmla="*/ 157 h 78"/>
                  <a:gd name="T6" fmla="*/ 234 w 119"/>
                  <a:gd name="T7" fmla="*/ 97 h 78"/>
                  <a:gd name="T8" fmla="*/ 124 w 119"/>
                  <a:gd name="T9" fmla="*/ 125 h 78"/>
                  <a:gd name="T10" fmla="*/ 57 w 119"/>
                  <a:gd name="T11" fmla="*/ 77 h 78"/>
                  <a:gd name="T12" fmla="*/ 0 w 119"/>
                  <a:gd name="T13" fmla="*/ 0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78">
                    <a:moveTo>
                      <a:pt x="3" y="6"/>
                    </a:moveTo>
                    <a:cubicBezTo>
                      <a:pt x="18" y="35"/>
                      <a:pt x="36" y="57"/>
                      <a:pt x="67" y="70"/>
                    </a:cubicBezTo>
                    <a:cubicBezTo>
                      <a:pt x="74" y="73"/>
                      <a:pt x="92" y="78"/>
                      <a:pt x="100" y="77"/>
                    </a:cubicBezTo>
                    <a:cubicBezTo>
                      <a:pt x="112" y="75"/>
                      <a:pt x="119" y="58"/>
                      <a:pt x="116" y="48"/>
                    </a:cubicBezTo>
                    <a:cubicBezTo>
                      <a:pt x="117" y="78"/>
                      <a:pt x="79" y="72"/>
                      <a:pt x="61" y="62"/>
                    </a:cubicBezTo>
                    <a:cubicBezTo>
                      <a:pt x="50" y="56"/>
                      <a:pt x="38" y="47"/>
                      <a:pt x="28" y="38"/>
                    </a:cubicBezTo>
                    <a:cubicBezTo>
                      <a:pt x="15" y="27"/>
                      <a:pt x="11" y="1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27"/>
              <p:cNvSpPr>
                <a:spLocks/>
              </p:cNvSpPr>
              <p:nvPr/>
            </p:nvSpPr>
            <p:spPr bwMode="auto">
              <a:xfrm>
                <a:off x="2977" y="3027"/>
                <a:ext cx="99" cy="241"/>
              </a:xfrm>
              <a:custGeom>
                <a:avLst/>
                <a:gdLst>
                  <a:gd name="T0" fmla="*/ 136 w 69"/>
                  <a:gd name="T1" fmla="*/ 0 h 169"/>
                  <a:gd name="T2" fmla="*/ 85 w 69"/>
                  <a:gd name="T3" fmla="*/ 53 h 169"/>
                  <a:gd name="T4" fmla="*/ 49 w 69"/>
                  <a:gd name="T5" fmla="*/ 87 h 169"/>
                  <a:gd name="T6" fmla="*/ 4 w 69"/>
                  <a:gd name="T7" fmla="*/ 197 h 169"/>
                  <a:gd name="T8" fmla="*/ 47 w 69"/>
                  <a:gd name="T9" fmla="*/ 315 h 169"/>
                  <a:gd name="T10" fmla="*/ 142 w 69"/>
                  <a:gd name="T11" fmla="*/ 221 h 169"/>
                  <a:gd name="T12" fmla="*/ 72 w 69"/>
                  <a:gd name="T13" fmla="*/ 299 h 169"/>
                  <a:gd name="T14" fmla="*/ 23 w 69"/>
                  <a:gd name="T15" fmla="*/ 207 h 169"/>
                  <a:gd name="T16" fmla="*/ 52 w 69"/>
                  <a:gd name="T17" fmla="*/ 106 h 169"/>
                  <a:gd name="T18" fmla="*/ 100 w 69"/>
                  <a:gd name="T19" fmla="*/ 51 h 169"/>
                  <a:gd name="T20" fmla="*/ 136 w 69"/>
                  <a:gd name="T21" fmla="*/ 0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169">
                    <a:moveTo>
                      <a:pt x="66" y="0"/>
                    </a:moveTo>
                    <a:cubicBezTo>
                      <a:pt x="63" y="10"/>
                      <a:pt x="48" y="20"/>
                      <a:pt x="41" y="26"/>
                    </a:cubicBezTo>
                    <a:cubicBezTo>
                      <a:pt x="35" y="31"/>
                      <a:pt x="30" y="37"/>
                      <a:pt x="24" y="43"/>
                    </a:cubicBezTo>
                    <a:cubicBezTo>
                      <a:pt x="12" y="56"/>
                      <a:pt x="4" y="78"/>
                      <a:pt x="2" y="97"/>
                    </a:cubicBezTo>
                    <a:cubicBezTo>
                      <a:pt x="0" y="116"/>
                      <a:pt x="4" y="144"/>
                      <a:pt x="23" y="155"/>
                    </a:cubicBezTo>
                    <a:cubicBezTo>
                      <a:pt x="47" y="169"/>
                      <a:pt x="62" y="123"/>
                      <a:pt x="69" y="109"/>
                    </a:cubicBezTo>
                    <a:cubicBezTo>
                      <a:pt x="61" y="119"/>
                      <a:pt x="48" y="145"/>
                      <a:pt x="35" y="147"/>
                    </a:cubicBezTo>
                    <a:cubicBezTo>
                      <a:pt x="15" y="149"/>
                      <a:pt x="11" y="116"/>
                      <a:pt x="11" y="102"/>
                    </a:cubicBezTo>
                    <a:cubicBezTo>
                      <a:pt x="11" y="83"/>
                      <a:pt x="14" y="67"/>
                      <a:pt x="25" y="52"/>
                    </a:cubicBezTo>
                    <a:cubicBezTo>
                      <a:pt x="32" y="42"/>
                      <a:pt x="40" y="33"/>
                      <a:pt x="49" y="25"/>
                    </a:cubicBezTo>
                    <a:cubicBezTo>
                      <a:pt x="56" y="19"/>
                      <a:pt x="67" y="9"/>
                      <a:pt x="66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28"/>
              <p:cNvSpPr>
                <a:spLocks/>
              </p:cNvSpPr>
              <p:nvPr/>
            </p:nvSpPr>
            <p:spPr bwMode="auto">
              <a:xfrm>
                <a:off x="2596" y="1631"/>
                <a:ext cx="96" cy="186"/>
              </a:xfrm>
              <a:custGeom>
                <a:avLst/>
                <a:gdLst>
                  <a:gd name="T0" fmla="*/ 138 w 67"/>
                  <a:gd name="T1" fmla="*/ 30 h 130"/>
                  <a:gd name="T2" fmla="*/ 77 w 67"/>
                  <a:gd name="T3" fmla="*/ 0 h 130"/>
                  <a:gd name="T4" fmla="*/ 16 w 67"/>
                  <a:gd name="T5" fmla="*/ 39 h 130"/>
                  <a:gd name="T6" fmla="*/ 19 w 67"/>
                  <a:gd name="T7" fmla="*/ 143 h 130"/>
                  <a:gd name="T8" fmla="*/ 70 w 67"/>
                  <a:gd name="T9" fmla="*/ 266 h 130"/>
                  <a:gd name="T10" fmla="*/ 39 w 67"/>
                  <a:gd name="T11" fmla="*/ 170 h 130"/>
                  <a:gd name="T12" fmla="*/ 27 w 67"/>
                  <a:gd name="T13" fmla="*/ 134 h 130"/>
                  <a:gd name="T14" fmla="*/ 27 w 67"/>
                  <a:gd name="T15" fmla="*/ 53 h 130"/>
                  <a:gd name="T16" fmla="*/ 76 w 67"/>
                  <a:gd name="T17" fmla="*/ 10 h 130"/>
                  <a:gd name="T18" fmla="*/ 136 w 67"/>
                  <a:gd name="T19" fmla="*/ 29 h 1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130">
                    <a:moveTo>
                      <a:pt x="67" y="15"/>
                    </a:moveTo>
                    <a:cubicBezTo>
                      <a:pt x="62" y="2"/>
                      <a:pt x="49" y="0"/>
                      <a:pt x="38" y="0"/>
                    </a:cubicBezTo>
                    <a:cubicBezTo>
                      <a:pt x="23" y="0"/>
                      <a:pt x="15" y="6"/>
                      <a:pt x="8" y="19"/>
                    </a:cubicBezTo>
                    <a:cubicBezTo>
                      <a:pt x="0" y="35"/>
                      <a:pt x="4" y="53"/>
                      <a:pt x="9" y="70"/>
                    </a:cubicBezTo>
                    <a:cubicBezTo>
                      <a:pt x="15" y="90"/>
                      <a:pt x="23" y="112"/>
                      <a:pt x="34" y="130"/>
                    </a:cubicBezTo>
                    <a:cubicBezTo>
                      <a:pt x="24" y="119"/>
                      <a:pt x="24" y="98"/>
                      <a:pt x="19" y="83"/>
                    </a:cubicBezTo>
                    <a:cubicBezTo>
                      <a:pt x="17" y="77"/>
                      <a:pt x="14" y="72"/>
                      <a:pt x="13" y="66"/>
                    </a:cubicBezTo>
                    <a:cubicBezTo>
                      <a:pt x="10" y="54"/>
                      <a:pt x="9" y="38"/>
                      <a:pt x="13" y="26"/>
                    </a:cubicBezTo>
                    <a:cubicBezTo>
                      <a:pt x="18" y="14"/>
                      <a:pt x="24" y="7"/>
                      <a:pt x="37" y="5"/>
                    </a:cubicBezTo>
                    <a:cubicBezTo>
                      <a:pt x="51" y="3"/>
                      <a:pt x="54" y="8"/>
                      <a:pt x="66" y="14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29"/>
              <p:cNvSpPr>
                <a:spLocks/>
              </p:cNvSpPr>
              <p:nvPr/>
            </p:nvSpPr>
            <p:spPr bwMode="auto">
              <a:xfrm>
                <a:off x="3101" y="2656"/>
                <a:ext cx="59" cy="89"/>
              </a:xfrm>
              <a:custGeom>
                <a:avLst/>
                <a:gdLst>
                  <a:gd name="T0" fmla="*/ 81 w 41"/>
                  <a:gd name="T1" fmla="*/ 1 h 62"/>
                  <a:gd name="T2" fmla="*/ 10 w 41"/>
                  <a:gd name="T3" fmla="*/ 62 h 62"/>
                  <a:gd name="T4" fmla="*/ 52 w 41"/>
                  <a:gd name="T5" fmla="*/ 128 h 62"/>
                  <a:gd name="T6" fmla="*/ 20 w 41"/>
                  <a:gd name="T7" fmla="*/ 99 h 62"/>
                  <a:gd name="T8" fmla="*/ 27 w 41"/>
                  <a:gd name="T9" fmla="*/ 56 h 62"/>
                  <a:gd name="T10" fmla="*/ 85 w 41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62">
                    <a:moveTo>
                      <a:pt x="39" y="1"/>
                    </a:moveTo>
                    <a:cubicBezTo>
                      <a:pt x="25" y="11"/>
                      <a:pt x="10" y="12"/>
                      <a:pt x="5" y="30"/>
                    </a:cubicBezTo>
                    <a:cubicBezTo>
                      <a:pt x="0" y="48"/>
                      <a:pt x="8" y="56"/>
                      <a:pt x="25" y="62"/>
                    </a:cubicBezTo>
                    <a:cubicBezTo>
                      <a:pt x="19" y="57"/>
                      <a:pt x="13" y="56"/>
                      <a:pt x="10" y="48"/>
                    </a:cubicBezTo>
                    <a:cubicBezTo>
                      <a:pt x="8" y="41"/>
                      <a:pt x="10" y="33"/>
                      <a:pt x="13" y="27"/>
                    </a:cubicBezTo>
                    <a:cubicBezTo>
                      <a:pt x="18" y="17"/>
                      <a:pt x="39" y="9"/>
                      <a:pt x="41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30"/>
              <p:cNvSpPr>
                <a:spLocks/>
              </p:cNvSpPr>
              <p:nvPr/>
            </p:nvSpPr>
            <p:spPr bwMode="auto">
              <a:xfrm>
                <a:off x="4373" y="1323"/>
                <a:ext cx="163" cy="107"/>
              </a:xfrm>
              <a:custGeom>
                <a:avLst/>
                <a:gdLst>
                  <a:gd name="T0" fmla="*/ 1 w 114"/>
                  <a:gd name="T1" fmla="*/ 148 h 75"/>
                  <a:gd name="T2" fmla="*/ 124 w 114"/>
                  <a:gd name="T3" fmla="*/ 23 h 75"/>
                  <a:gd name="T4" fmla="*/ 190 w 114"/>
                  <a:gd name="T5" fmla="*/ 4 h 75"/>
                  <a:gd name="T6" fmla="*/ 233 w 114"/>
                  <a:gd name="T7" fmla="*/ 53 h 75"/>
                  <a:gd name="T8" fmla="*/ 182 w 114"/>
                  <a:gd name="T9" fmla="*/ 14 h 75"/>
                  <a:gd name="T10" fmla="*/ 127 w 114"/>
                  <a:gd name="T11" fmla="*/ 43 h 75"/>
                  <a:gd name="T12" fmla="*/ 57 w 114"/>
                  <a:gd name="T13" fmla="*/ 96 h 75"/>
                  <a:gd name="T14" fmla="*/ 0 w 114"/>
                  <a:gd name="T15" fmla="*/ 153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75">
                    <a:moveTo>
                      <a:pt x="1" y="73"/>
                    </a:moveTo>
                    <a:cubicBezTo>
                      <a:pt x="20" y="53"/>
                      <a:pt x="40" y="29"/>
                      <a:pt x="61" y="11"/>
                    </a:cubicBezTo>
                    <a:cubicBezTo>
                      <a:pt x="70" y="4"/>
                      <a:pt x="81" y="0"/>
                      <a:pt x="93" y="2"/>
                    </a:cubicBezTo>
                    <a:cubicBezTo>
                      <a:pt x="103" y="4"/>
                      <a:pt x="113" y="15"/>
                      <a:pt x="114" y="26"/>
                    </a:cubicBezTo>
                    <a:cubicBezTo>
                      <a:pt x="112" y="17"/>
                      <a:pt x="97" y="8"/>
                      <a:pt x="89" y="7"/>
                    </a:cubicBezTo>
                    <a:cubicBezTo>
                      <a:pt x="75" y="4"/>
                      <a:pt x="70" y="12"/>
                      <a:pt x="62" y="21"/>
                    </a:cubicBezTo>
                    <a:cubicBezTo>
                      <a:pt x="52" y="31"/>
                      <a:pt x="39" y="39"/>
                      <a:pt x="28" y="47"/>
                    </a:cubicBezTo>
                    <a:cubicBezTo>
                      <a:pt x="20" y="54"/>
                      <a:pt x="2" y="66"/>
                      <a:pt x="0" y="75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31"/>
              <p:cNvSpPr>
                <a:spLocks/>
              </p:cNvSpPr>
              <p:nvPr/>
            </p:nvSpPr>
            <p:spPr bwMode="auto">
              <a:xfrm>
                <a:off x="4354" y="1811"/>
                <a:ext cx="102" cy="97"/>
              </a:xfrm>
              <a:custGeom>
                <a:avLst/>
                <a:gdLst>
                  <a:gd name="T0" fmla="*/ 140 w 72"/>
                  <a:gd name="T1" fmla="*/ 30 h 68"/>
                  <a:gd name="T2" fmla="*/ 64 w 72"/>
                  <a:gd name="T3" fmla="*/ 43 h 68"/>
                  <a:gd name="T4" fmla="*/ 34 w 72"/>
                  <a:gd name="T5" fmla="*/ 91 h 68"/>
                  <a:gd name="T6" fmla="*/ 0 w 72"/>
                  <a:gd name="T7" fmla="*/ 138 h 68"/>
                  <a:gd name="T8" fmla="*/ 74 w 72"/>
                  <a:gd name="T9" fmla="*/ 43 h 68"/>
                  <a:gd name="T10" fmla="*/ 139 w 72"/>
                  <a:gd name="T11" fmla="*/ 27 h 68"/>
                  <a:gd name="T12" fmla="*/ 139 w 72"/>
                  <a:gd name="T13" fmla="*/ 24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68">
                    <a:moveTo>
                      <a:pt x="70" y="15"/>
                    </a:moveTo>
                    <a:cubicBezTo>
                      <a:pt x="66" y="0"/>
                      <a:pt x="39" y="15"/>
                      <a:pt x="32" y="21"/>
                    </a:cubicBezTo>
                    <a:cubicBezTo>
                      <a:pt x="24" y="27"/>
                      <a:pt x="22" y="37"/>
                      <a:pt x="17" y="45"/>
                    </a:cubicBezTo>
                    <a:cubicBezTo>
                      <a:pt x="13" y="53"/>
                      <a:pt x="4" y="60"/>
                      <a:pt x="0" y="68"/>
                    </a:cubicBezTo>
                    <a:cubicBezTo>
                      <a:pt x="16" y="54"/>
                      <a:pt x="20" y="32"/>
                      <a:pt x="37" y="21"/>
                    </a:cubicBezTo>
                    <a:cubicBezTo>
                      <a:pt x="45" y="16"/>
                      <a:pt x="60" y="8"/>
                      <a:pt x="69" y="13"/>
                    </a:cubicBezTo>
                    <a:cubicBezTo>
                      <a:pt x="72" y="14"/>
                      <a:pt x="70" y="13"/>
                      <a:pt x="69" y="12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32"/>
              <p:cNvSpPr>
                <a:spLocks/>
              </p:cNvSpPr>
              <p:nvPr/>
            </p:nvSpPr>
            <p:spPr bwMode="auto">
              <a:xfrm>
                <a:off x="3309" y="2346"/>
                <a:ext cx="290" cy="222"/>
              </a:xfrm>
              <a:custGeom>
                <a:avLst/>
                <a:gdLst>
                  <a:gd name="T0" fmla="*/ 86 w 203"/>
                  <a:gd name="T1" fmla="*/ 0 h 156"/>
                  <a:gd name="T2" fmla="*/ 414 w 203"/>
                  <a:gd name="T3" fmla="*/ 178 h 156"/>
                  <a:gd name="T4" fmla="*/ 86 w 203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156">
                    <a:moveTo>
                      <a:pt x="42" y="0"/>
                    </a:moveTo>
                    <a:cubicBezTo>
                      <a:pt x="38" y="62"/>
                      <a:pt x="50" y="126"/>
                      <a:pt x="203" y="88"/>
                    </a:cubicBezTo>
                    <a:cubicBezTo>
                      <a:pt x="203" y="88"/>
                      <a:pt x="0" y="156"/>
                      <a:pt x="42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33"/>
              <p:cNvSpPr>
                <a:spLocks/>
              </p:cNvSpPr>
              <p:nvPr/>
            </p:nvSpPr>
            <p:spPr bwMode="auto">
              <a:xfrm>
                <a:off x="3064" y="1869"/>
                <a:ext cx="615" cy="805"/>
              </a:xfrm>
              <a:custGeom>
                <a:avLst/>
                <a:gdLst>
                  <a:gd name="T0" fmla="*/ 855 w 431"/>
                  <a:gd name="T1" fmla="*/ 0 h 564"/>
                  <a:gd name="T2" fmla="*/ 168 w 431"/>
                  <a:gd name="T3" fmla="*/ 414 h 564"/>
                  <a:gd name="T4" fmla="*/ 629 w 431"/>
                  <a:gd name="T5" fmla="*/ 1149 h 564"/>
                  <a:gd name="T6" fmla="*/ 639 w 431"/>
                  <a:gd name="T7" fmla="*/ 1149 h 564"/>
                  <a:gd name="T8" fmla="*/ 558 w 431"/>
                  <a:gd name="T9" fmla="*/ 901 h 564"/>
                  <a:gd name="T10" fmla="*/ 445 w 431"/>
                  <a:gd name="T11" fmla="*/ 852 h 564"/>
                  <a:gd name="T12" fmla="*/ 415 w 431"/>
                  <a:gd name="T13" fmla="*/ 749 h 564"/>
                  <a:gd name="T14" fmla="*/ 432 w 431"/>
                  <a:gd name="T15" fmla="*/ 657 h 564"/>
                  <a:gd name="T16" fmla="*/ 878 w 431"/>
                  <a:gd name="T17" fmla="*/ 0 h 564"/>
                  <a:gd name="T18" fmla="*/ 855 w 431"/>
                  <a:gd name="T19" fmla="*/ 0 h 5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1" h="564">
                    <a:moveTo>
                      <a:pt x="420" y="0"/>
                    </a:moveTo>
                    <a:cubicBezTo>
                      <a:pt x="368" y="0"/>
                      <a:pt x="155" y="12"/>
                      <a:pt x="83" y="203"/>
                    </a:cubicBezTo>
                    <a:cubicBezTo>
                      <a:pt x="0" y="420"/>
                      <a:pt x="163" y="553"/>
                      <a:pt x="309" y="564"/>
                    </a:cubicBezTo>
                    <a:cubicBezTo>
                      <a:pt x="311" y="564"/>
                      <a:pt x="313" y="564"/>
                      <a:pt x="314" y="564"/>
                    </a:cubicBezTo>
                    <a:cubicBezTo>
                      <a:pt x="359" y="564"/>
                      <a:pt x="320" y="514"/>
                      <a:pt x="274" y="442"/>
                    </a:cubicBezTo>
                    <a:cubicBezTo>
                      <a:pt x="250" y="440"/>
                      <a:pt x="230" y="432"/>
                      <a:pt x="219" y="418"/>
                    </a:cubicBezTo>
                    <a:cubicBezTo>
                      <a:pt x="208" y="405"/>
                      <a:pt x="204" y="388"/>
                      <a:pt x="204" y="368"/>
                    </a:cubicBezTo>
                    <a:cubicBezTo>
                      <a:pt x="204" y="354"/>
                      <a:pt x="206" y="338"/>
                      <a:pt x="212" y="322"/>
                    </a:cubicBezTo>
                    <a:cubicBezTo>
                      <a:pt x="170" y="208"/>
                      <a:pt x="185" y="80"/>
                      <a:pt x="431" y="0"/>
                    </a:cubicBezTo>
                    <a:cubicBezTo>
                      <a:pt x="431" y="0"/>
                      <a:pt x="427" y="0"/>
                      <a:pt x="42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34"/>
              <p:cNvSpPr>
                <a:spLocks/>
              </p:cNvSpPr>
              <p:nvPr/>
            </p:nvSpPr>
            <p:spPr bwMode="auto">
              <a:xfrm>
                <a:off x="3341" y="2337"/>
                <a:ext cx="111" cy="157"/>
              </a:xfrm>
              <a:custGeom>
                <a:avLst/>
                <a:gdLst>
                  <a:gd name="T0" fmla="*/ 40 w 78"/>
                  <a:gd name="T1" fmla="*/ 0 h 110"/>
                  <a:gd name="T2" fmla="*/ 28 w 78"/>
                  <a:gd name="T3" fmla="*/ 81 h 110"/>
                  <a:gd name="T4" fmla="*/ 57 w 78"/>
                  <a:gd name="T5" fmla="*/ 177 h 110"/>
                  <a:gd name="T6" fmla="*/ 158 w 78"/>
                  <a:gd name="T7" fmla="*/ 224 h 110"/>
                  <a:gd name="T8" fmla="*/ 154 w 78"/>
                  <a:gd name="T9" fmla="*/ 218 h 110"/>
                  <a:gd name="T10" fmla="*/ 40 w 78"/>
                  <a:gd name="T11" fmla="*/ 13 h 110"/>
                  <a:gd name="T12" fmla="*/ 40 w 78"/>
                  <a:gd name="T13" fmla="*/ 13 h 110"/>
                  <a:gd name="T14" fmla="*/ 40 w 78"/>
                  <a:gd name="T15" fmla="*/ 13 h 110"/>
                  <a:gd name="T16" fmla="*/ 148 w 78"/>
                  <a:gd name="T17" fmla="*/ 208 h 110"/>
                  <a:gd name="T18" fmla="*/ 40 w 78"/>
                  <a:gd name="T19" fmla="*/ 0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110">
                    <a:moveTo>
                      <a:pt x="20" y="0"/>
                    </a:moveTo>
                    <a:cubicBezTo>
                      <a:pt x="16" y="14"/>
                      <a:pt x="14" y="28"/>
                      <a:pt x="14" y="40"/>
                    </a:cubicBezTo>
                    <a:cubicBezTo>
                      <a:pt x="14" y="59"/>
                      <a:pt x="18" y="75"/>
                      <a:pt x="28" y="87"/>
                    </a:cubicBezTo>
                    <a:cubicBezTo>
                      <a:pt x="38" y="100"/>
                      <a:pt x="55" y="108"/>
                      <a:pt x="78" y="110"/>
                    </a:cubicBezTo>
                    <a:cubicBezTo>
                      <a:pt x="77" y="109"/>
                      <a:pt x="77" y="108"/>
                      <a:pt x="76" y="107"/>
                    </a:cubicBezTo>
                    <a:cubicBezTo>
                      <a:pt x="34" y="103"/>
                      <a:pt x="0" y="79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7" y="48"/>
                      <a:pt x="22" y="91"/>
                      <a:pt x="73" y="102"/>
                    </a:cubicBezTo>
                    <a:cubicBezTo>
                      <a:pt x="54" y="71"/>
                      <a:pt x="34" y="36"/>
                      <a:pt x="20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Freeform 35"/>
              <p:cNvSpPr>
                <a:spLocks/>
              </p:cNvSpPr>
              <p:nvPr/>
            </p:nvSpPr>
            <p:spPr bwMode="auto">
              <a:xfrm>
                <a:off x="3355" y="2328"/>
                <a:ext cx="100" cy="172"/>
              </a:xfrm>
              <a:custGeom>
                <a:avLst/>
                <a:gdLst>
                  <a:gd name="T0" fmla="*/ 16 w 70"/>
                  <a:gd name="T1" fmla="*/ 0 h 120"/>
                  <a:gd name="T2" fmla="*/ 0 w 70"/>
                  <a:gd name="T3" fmla="*/ 95 h 120"/>
                  <a:gd name="T4" fmla="*/ 30 w 70"/>
                  <a:gd name="T5" fmla="*/ 198 h 120"/>
                  <a:gd name="T6" fmla="*/ 143 w 70"/>
                  <a:gd name="T7" fmla="*/ 247 h 120"/>
                  <a:gd name="T8" fmla="*/ 139 w 70"/>
                  <a:gd name="T9" fmla="*/ 238 h 120"/>
                  <a:gd name="T10" fmla="*/ 37 w 70"/>
                  <a:gd name="T11" fmla="*/ 191 h 120"/>
                  <a:gd name="T12" fmla="*/ 9 w 70"/>
                  <a:gd name="T13" fmla="*/ 95 h 120"/>
                  <a:gd name="T14" fmla="*/ 20 w 70"/>
                  <a:gd name="T15" fmla="*/ 13 h 120"/>
                  <a:gd name="T16" fmla="*/ 16 w 70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20">
                    <a:moveTo>
                      <a:pt x="8" y="0"/>
                    </a:moveTo>
                    <a:cubicBezTo>
                      <a:pt x="2" y="16"/>
                      <a:pt x="0" y="32"/>
                      <a:pt x="0" y="46"/>
                    </a:cubicBezTo>
                    <a:cubicBezTo>
                      <a:pt x="0" y="66"/>
                      <a:pt x="4" y="83"/>
                      <a:pt x="15" y="96"/>
                    </a:cubicBezTo>
                    <a:cubicBezTo>
                      <a:pt x="26" y="110"/>
                      <a:pt x="46" y="118"/>
                      <a:pt x="70" y="120"/>
                    </a:cubicBezTo>
                    <a:cubicBezTo>
                      <a:pt x="69" y="119"/>
                      <a:pt x="69" y="117"/>
                      <a:pt x="68" y="116"/>
                    </a:cubicBezTo>
                    <a:cubicBezTo>
                      <a:pt x="45" y="114"/>
                      <a:pt x="28" y="106"/>
                      <a:pt x="18" y="93"/>
                    </a:cubicBezTo>
                    <a:cubicBezTo>
                      <a:pt x="8" y="81"/>
                      <a:pt x="4" y="65"/>
                      <a:pt x="4" y="46"/>
                    </a:cubicBezTo>
                    <a:cubicBezTo>
                      <a:pt x="4" y="34"/>
                      <a:pt x="6" y="20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</a:path>
                </a:pathLst>
              </a:custGeom>
              <a:solidFill>
                <a:srgbClr val="5D585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3341" y="2346"/>
                <a:ext cx="108" cy="144"/>
              </a:xfrm>
              <a:custGeom>
                <a:avLst/>
                <a:gdLst>
                  <a:gd name="T0" fmla="*/ 40 w 76"/>
                  <a:gd name="T1" fmla="*/ 0 h 101"/>
                  <a:gd name="T2" fmla="*/ 153 w 76"/>
                  <a:gd name="T3" fmla="*/ 205 h 101"/>
                  <a:gd name="T4" fmla="*/ 148 w 76"/>
                  <a:gd name="T5" fmla="*/ 195 h 101"/>
                  <a:gd name="T6" fmla="*/ 40 w 76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101">
                    <a:moveTo>
                      <a:pt x="20" y="0"/>
                    </a:moveTo>
                    <a:cubicBezTo>
                      <a:pt x="0" y="73"/>
                      <a:pt x="34" y="97"/>
                      <a:pt x="76" y="101"/>
                    </a:cubicBezTo>
                    <a:cubicBezTo>
                      <a:pt x="75" y="100"/>
                      <a:pt x="74" y="98"/>
                      <a:pt x="73" y="96"/>
                    </a:cubicBezTo>
                    <a:cubicBezTo>
                      <a:pt x="22" y="85"/>
                      <a:pt x="17" y="42"/>
                      <a:pt x="20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Oval 38"/>
              <p:cNvSpPr>
                <a:spLocks noChangeArrowheads="1"/>
              </p:cNvSpPr>
              <p:nvPr/>
            </p:nvSpPr>
            <p:spPr bwMode="auto">
              <a:xfrm>
                <a:off x="3329" y="2249"/>
                <a:ext cx="33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Oval 39"/>
              <p:cNvSpPr>
                <a:spLocks noChangeArrowheads="1"/>
              </p:cNvSpPr>
              <p:nvPr/>
            </p:nvSpPr>
            <p:spPr bwMode="auto">
              <a:xfrm>
                <a:off x="3398" y="240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00" name="Group 49"/>
            <p:cNvGrpSpPr>
              <a:grpSpLocks noChangeAspect="1"/>
            </p:cNvGrpSpPr>
            <p:nvPr/>
          </p:nvGrpSpPr>
          <p:grpSpPr bwMode="auto">
            <a:xfrm rot="16200000">
              <a:off x="1947898" y="1992842"/>
              <a:ext cx="540000" cy="512597"/>
              <a:chOff x="241" y="1779"/>
              <a:chExt cx="820" cy="778"/>
            </a:xfrm>
          </p:grpSpPr>
          <p:sp>
            <p:nvSpPr>
              <p:cNvPr id="501" name="Freeform 50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51"/>
              <p:cNvSpPr>
                <a:spLocks/>
              </p:cNvSpPr>
              <p:nvPr/>
            </p:nvSpPr>
            <p:spPr bwMode="auto">
              <a:xfrm>
                <a:off x="453" y="1832"/>
                <a:ext cx="596" cy="709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800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52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A887A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53"/>
              <p:cNvSpPr>
                <a:spLocks/>
              </p:cNvSpPr>
              <p:nvPr/>
            </p:nvSpPr>
            <p:spPr bwMode="auto">
              <a:xfrm>
                <a:off x="503" y="1893"/>
                <a:ext cx="476" cy="576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7B427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54"/>
              <p:cNvSpPr>
                <a:spLocks/>
              </p:cNvSpPr>
              <p:nvPr/>
            </p:nvSpPr>
            <p:spPr bwMode="auto">
              <a:xfrm>
                <a:off x="371" y="1861"/>
                <a:ext cx="390" cy="523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D3C3D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55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56"/>
              <p:cNvSpPr>
                <a:spLocks/>
              </p:cNvSpPr>
              <p:nvPr/>
            </p:nvSpPr>
            <p:spPr bwMode="auto">
              <a:xfrm>
                <a:off x="951" y="2011"/>
                <a:ext cx="45" cy="61"/>
              </a:xfrm>
              <a:custGeom>
                <a:avLst/>
                <a:gdLst>
                  <a:gd name="T0" fmla="*/ 63 w 18"/>
                  <a:gd name="T1" fmla="*/ 34 h 23"/>
                  <a:gd name="T2" fmla="*/ 58 w 18"/>
                  <a:gd name="T3" fmla="*/ 141 h 23"/>
                  <a:gd name="T4" fmla="*/ 63 w 18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57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58"/>
              <p:cNvSpPr>
                <a:spLocks/>
              </p:cNvSpPr>
              <p:nvPr/>
            </p:nvSpPr>
            <p:spPr bwMode="auto">
              <a:xfrm>
                <a:off x="976" y="2075"/>
                <a:ext cx="28" cy="21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47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9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60"/>
              <p:cNvSpPr>
                <a:spLocks/>
              </p:cNvSpPr>
              <p:nvPr/>
            </p:nvSpPr>
            <p:spPr bwMode="auto">
              <a:xfrm>
                <a:off x="1001" y="2043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69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61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62"/>
              <p:cNvSpPr>
                <a:spLocks/>
              </p:cNvSpPr>
              <p:nvPr/>
            </p:nvSpPr>
            <p:spPr bwMode="auto">
              <a:xfrm>
                <a:off x="994" y="234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76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63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64"/>
              <p:cNvSpPr>
                <a:spLocks/>
              </p:cNvSpPr>
              <p:nvPr/>
            </p:nvSpPr>
            <p:spPr bwMode="auto">
              <a:xfrm>
                <a:off x="941" y="2424"/>
                <a:ext cx="22" cy="29"/>
              </a:xfrm>
              <a:custGeom>
                <a:avLst/>
                <a:gdLst>
                  <a:gd name="T0" fmla="*/ 12 w 9"/>
                  <a:gd name="T1" fmla="*/ 29 h 11"/>
                  <a:gd name="T2" fmla="*/ 17 w 9"/>
                  <a:gd name="T3" fmla="*/ 69 h 11"/>
                  <a:gd name="T4" fmla="*/ 12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65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66"/>
              <p:cNvSpPr>
                <a:spLocks/>
              </p:cNvSpPr>
              <p:nvPr/>
            </p:nvSpPr>
            <p:spPr bwMode="auto">
              <a:xfrm>
                <a:off x="913" y="1920"/>
                <a:ext cx="23" cy="29"/>
              </a:xfrm>
              <a:custGeom>
                <a:avLst/>
                <a:gdLst>
                  <a:gd name="T0" fmla="*/ 20 w 9"/>
                  <a:gd name="T1" fmla="*/ 29 h 11"/>
                  <a:gd name="T2" fmla="*/ 26 w 9"/>
                  <a:gd name="T3" fmla="*/ 76 h 11"/>
                  <a:gd name="T4" fmla="*/ 20 w 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67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68"/>
              <p:cNvSpPr>
                <a:spLocks/>
              </p:cNvSpPr>
              <p:nvPr/>
            </p:nvSpPr>
            <p:spPr bwMode="auto">
              <a:xfrm>
                <a:off x="921" y="2061"/>
                <a:ext cx="42" cy="43"/>
              </a:xfrm>
              <a:custGeom>
                <a:avLst/>
                <a:gdLst>
                  <a:gd name="T0" fmla="*/ 62 w 17"/>
                  <a:gd name="T1" fmla="*/ 13 h 16"/>
                  <a:gd name="T2" fmla="*/ 54 w 17"/>
                  <a:gd name="T3" fmla="*/ 108 h 16"/>
                  <a:gd name="T4" fmla="*/ 62 w 17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69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70"/>
              <p:cNvSpPr>
                <a:spLocks/>
              </p:cNvSpPr>
              <p:nvPr/>
            </p:nvSpPr>
            <p:spPr bwMode="auto">
              <a:xfrm>
                <a:off x="966" y="211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71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72"/>
              <p:cNvSpPr>
                <a:spLocks/>
              </p:cNvSpPr>
              <p:nvPr/>
            </p:nvSpPr>
            <p:spPr bwMode="auto">
              <a:xfrm>
                <a:off x="991" y="2293"/>
                <a:ext cx="43" cy="38"/>
              </a:xfrm>
              <a:custGeom>
                <a:avLst/>
                <a:gdLst>
                  <a:gd name="T0" fmla="*/ 46 w 17"/>
                  <a:gd name="T1" fmla="*/ 14 h 14"/>
                  <a:gd name="T2" fmla="*/ 89 w 17"/>
                  <a:gd name="T3" fmla="*/ 52 h 14"/>
                  <a:gd name="T4" fmla="*/ 46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73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74"/>
              <p:cNvSpPr>
                <a:spLocks/>
              </p:cNvSpPr>
              <p:nvPr/>
            </p:nvSpPr>
            <p:spPr bwMode="auto">
              <a:xfrm>
                <a:off x="971" y="215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75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76"/>
              <p:cNvSpPr>
                <a:spLocks/>
              </p:cNvSpPr>
              <p:nvPr/>
            </p:nvSpPr>
            <p:spPr bwMode="auto">
              <a:xfrm>
                <a:off x="346" y="2245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77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78"/>
              <p:cNvSpPr>
                <a:spLocks/>
              </p:cNvSpPr>
              <p:nvPr/>
            </p:nvSpPr>
            <p:spPr bwMode="auto">
              <a:xfrm>
                <a:off x="336" y="2285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79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80"/>
              <p:cNvSpPr>
                <a:spLocks/>
              </p:cNvSpPr>
              <p:nvPr/>
            </p:nvSpPr>
            <p:spPr bwMode="auto">
              <a:xfrm>
                <a:off x="333" y="1973"/>
                <a:ext cx="28" cy="22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81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82"/>
              <p:cNvSpPr>
                <a:spLocks/>
              </p:cNvSpPr>
              <p:nvPr/>
            </p:nvSpPr>
            <p:spPr bwMode="auto">
              <a:xfrm>
                <a:off x="436" y="1869"/>
                <a:ext cx="27" cy="22"/>
              </a:xfrm>
              <a:custGeom>
                <a:avLst/>
                <a:gdLst>
                  <a:gd name="T0" fmla="*/ 42 w 11"/>
                  <a:gd name="T1" fmla="*/ 8 h 8"/>
                  <a:gd name="T2" fmla="*/ 25 w 11"/>
                  <a:gd name="T3" fmla="*/ 52 h 8"/>
                  <a:gd name="T4" fmla="*/ 42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83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84"/>
              <p:cNvSpPr>
                <a:spLocks/>
              </p:cNvSpPr>
              <p:nvPr/>
            </p:nvSpPr>
            <p:spPr bwMode="auto">
              <a:xfrm>
                <a:off x="323" y="2013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85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86"/>
              <p:cNvSpPr>
                <a:spLocks/>
              </p:cNvSpPr>
              <p:nvPr/>
            </p:nvSpPr>
            <p:spPr bwMode="auto">
              <a:xfrm>
                <a:off x="341" y="2325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87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88"/>
              <p:cNvSpPr>
                <a:spLocks/>
              </p:cNvSpPr>
              <p:nvPr/>
            </p:nvSpPr>
            <p:spPr bwMode="auto">
              <a:xfrm>
                <a:off x="941" y="2328"/>
                <a:ext cx="50" cy="61"/>
              </a:xfrm>
              <a:custGeom>
                <a:avLst/>
                <a:gdLst>
                  <a:gd name="T0" fmla="*/ 45 w 20"/>
                  <a:gd name="T1" fmla="*/ 119 h 23"/>
                  <a:gd name="T2" fmla="*/ 95 w 20"/>
                  <a:gd name="T3" fmla="*/ 56 h 23"/>
                  <a:gd name="T4" fmla="*/ 45 w 20"/>
                  <a:gd name="T5" fmla="*/ 1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89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90"/>
              <p:cNvSpPr>
                <a:spLocks/>
              </p:cNvSpPr>
              <p:nvPr/>
            </p:nvSpPr>
            <p:spPr bwMode="auto">
              <a:xfrm>
                <a:off x="723" y="2269"/>
                <a:ext cx="23" cy="30"/>
              </a:xfrm>
              <a:custGeom>
                <a:avLst/>
                <a:gdLst>
                  <a:gd name="T0" fmla="*/ 20 w 9"/>
                  <a:gd name="T1" fmla="*/ 30 h 11"/>
                  <a:gd name="T2" fmla="*/ 26 w 9"/>
                  <a:gd name="T3" fmla="*/ 82 h 11"/>
                  <a:gd name="T4" fmla="*/ 20 w 9"/>
                  <a:gd name="T5" fmla="*/ 3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91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92"/>
              <p:cNvSpPr>
                <a:spLocks/>
              </p:cNvSpPr>
              <p:nvPr/>
            </p:nvSpPr>
            <p:spPr bwMode="auto">
              <a:xfrm>
                <a:off x="673" y="2253"/>
                <a:ext cx="50" cy="62"/>
              </a:xfrm>
              <a:custGeom>
                <a:avLst/>
                <a:gdLst>
                  <a:gd name="T0" fmla="*/ 45 w 20"/>
                  <a:gd name="T1" fmla="*/ 124 h 23"/>
                  <a:gd name="T2" fmla="*/ 95 w 20"/>
                  <a:gd name="T3" fmla="*/ 59 h 23"/>
                  <a:gd name="T4" fmla="*/ 45 w 20"/>
                  <a:gd name="T5" fmla="*/ 1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9" y="0"/>
                      <a:pt x="15" y="8"/>
                    </a:cubicBezTo>
                    <a:cubicBezTo>
                      <a:pt x="20" y="15"/>
                      <a:pt x="12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93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Freeform 94"/>
              <p:cNvSpPr>
                <a:spLocks/>
              </p:cNvSpPr>
              <p:nvPr/>
            </p:nvSpPr>
            <p:spPr bwMode="auto">
              <a:xfrm>
                <a:off x="984" y="2221"/>
                <a:ext cx="37" cy="62"/>
              </a:xfrm>
              <a:custGeom>
                <a:avLst/>
                <a:gdLst>
                  <a:gd name="T0" fmla="*/ 30 w 15"/>
                  <a:gd name="T1" fmla="*/ 43 h 23"/>
                  <a:gd name="T2" fmla="*/ 62 w 15"/>
                  <a:gd name="T3" fmla="*/ 94 h 23"/>
                  <a:gd name="T4" fmla="*/ 30 w 15"/>
                  <a:gd name="T5" fmla="*/ 4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Freeform 95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96"/>
              <p:cNvSpPr>
                <a:spLocks/>
              </p:cNvSpPr>
              <p:nvPr/>
            </p:nvSpPr>
            <p:spPr bwMode="auto">
              <a:xfrm>
                <a:off x="778" y="2253"/>
                <a:ext cx="38" cy="64"/>
              </a:xfrm>
              <a:custGeom>
                <a:avLst/>
                <a:gdLst>
                  <a:gd name="T0" fmla="*/ 38 w 15"/>
                  <a:gd name="T1" fmla="*/ 51 h 24"/>
                  <a:gd name="T2" fmla="*/ 71 w 15"/>
                  <a:gd name="T3" fmla="*/ 93 h 24"/>
                  <a:gd name="T4" fmla="*/ 38 w 15"/>
                  <a:gd name="T5" fmla="*/ 5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97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98"/>
              <p:cNvSpPr>
                <a:spLocks/>
              </p:cNvSpPr>
              <p:nvPr/>
            </p:nvSpPr>
            <p:spPr bwMode="auto">
              <a:xfrm>
                <a:off x="633" y="2328"/>
                <a:ext cx="60" cy="37"/>
              </a:xfrm>
              <a:custGeom>
                <a:avLst/>
                <a:gdLst>
                  <a:gd name="T0" fmla="*/ 108 w 24"/>
                  <a:gd name="T1" fmla="*/ 34 h 14"/>
                  <a:gd name="T2" fmla="*/ 70 w 24"/>
                  <a:gd name="T3" fmla="*/ 77 h 14"/>
                  <a:gd name="T4" fmla="*/ 108 w 24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99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0"/>
              <p:cNvSpPr>
                <a:spLocks/>
              </p:cNvSpPr>
              <p:nvPr/>
            </p:nvSpPr>
            <p:spPr bwMode="auto">
              <a:xfrm>
                <a:off x="488" y="245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01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02"/>
              <p:cNvSpPr>
                <a:spLocks/>
              </p:cNvSpPr>
              <p:nvPr/>
            </p:nvSpPr>
            <p:spPr bwMode="auto">
              <a:xfrm>
                <a:off x="551" y="2448"/>
                <a:ext cx="17" cy="29"/>
              </a:xfrm>
              <a:custGeom>
                <a:avLst/>
                <a:gdLst>
                  <a:gd name="T0" fmla="*/ 5 w 7"/>
                  <a:gd name="T1" fmla="*/ 34 h 11"/>
                  <a:gd name="T2" fmla="*/ 41 w 7"/>
                  <a:gd name="T3" fmla="*/ 42 h 11"/>
                  <a:gd name="T4" fmla="*/ 5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03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04"/>
              <p:cNvSpPr>
                <a:spLocks/>
              </p:cNvSpPr>
              <p:nvPr/>
            </p:nvSpPr>
            <p:spPr bwMode="auto">
              <a:xfrm>
                <a:off x="651" y="2461"/>
                <a:ext cx="17" cy="30"/>
              </a:xfrm>
              <a:custGeom>
                <a:avLst/>
                <a:gdLst>
                  <a:gd name="T0" fmla="*/ 0 w 7"/>
                  <a:gd name="T1" fmla="*/ 38 h 11"/>
                  <a:gd name="T2" fmla="*/ 41 w 7"/>
                  <a:gd name="T3" fmla="*/ 52 h 11"/>
                  <a:gd name="T4" fmla="*/ 0 w 7"/>
                  <a:gd name="T5" fmla="*/ 3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05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06"/>
              <p:cNvSpPr>
                <a:spLocks/>
              </p:cNvSpPr>
              <p:nvPr/>
            </p:nvSpPr>
            <p:spPr bwMode="auto">
              <a:xfrm>
                <a:off x="803" y="2496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46 w 7"/>
                  <a:gd name="T3" fmla="*/ 47 h 11"/>
                  <a:gd name="T4" fmla="*/ 0 w 7"/>
                  <a:gd name="T5" fmla="*/ 3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07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08"/>
              <p:cNvSpPr>
                <a:spLocks/>
              </p:cNvSpPr>
              <p:nvPr/>
            </p:nvSpPr>
            <p:spPr bwMode="auto">
              <a:xfrm>
                <a:off x="916" y="2392"/>
                <a:ext cx="20" cy="27"/>
              </a:xfrm>
              <a:custGeom>
                <a:avLst/>
                <a:gdLst>
                  <a:gd name="T0" fmla="*/ 8 w 8"/>
                  <a:gd name="T1" fmla="*/ 30 h 10"/>
                  <a:gd name="T2" fmla="*/ 45 w 8"/>
                  <a:gd name="T3" fmla="*/ 43 h 10"/>
                  <a:gd name="T4" fmla="*/ 8 w 8"/>
                  <a:gd name="T5" fmla="*/ 3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09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0"/>
              <p:cNvSpPr>
                <a:spLocks/>
              </p:cNvSpPr>
              <p:nvPr/>
            </p:nvSpPr>
            <p:spPr bwMode="auto">
              <a:xfrm>
                <a:off x="518" y="2429"/>
                <a:ext cx="28" cy="22"/>
              </a:xfrm>
              <a:custGeom>
                <a:avLst/>
                <a:gdLst>
                  <a:gd name="T0" fmla="*/ 25 w 11"/>
                  <a:gd name="T1" fmla="*/ 47 h 8"/>
                  <a:gd name="T2" fmla="*/ 64 w 11"/>
                  <a:gd name="T3" fmla="*/ 39 h 8"/>
                  <a:gd name="T4" fmla="*/ 25 w 11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11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12"/>
              <p:cNvSpPr>
                <a:spLocks/>
              </p:cNvSpPr>
              <p:nvPr/>
            </p:nvSpPr>
            <p:spPr bwMode="auto">
              <a:xfrm>
                <a:off x="538" y="2491"/>
                <a:ext cx="45" cy="42"/>
              </a:xfrm>
              <a:custGeom>
                <a:avLst/>
                <a:gdLst>
                  <a:gd name="T0" fmla="*/ 20 w 18"/>
                  <a:gd name="T1" fmla="*/ 47 h 16"/>
                  <a:gd name="T2" fmla="*/ 100 w 18"/>
                  <a:gd name="T3" fmla="*/ 47 h 16"/>
                  <a:gd name="T4" fmla="*/ 20 w 18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13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14"/>
              <p:cNvSpPr>
                <a:spLocks/>
              </p:cNvSpPr>
              <p:nvPr/>
            </p:nvSpPr>
            <p:spPr bwMode="auto">
              <a:xfrm>
                <a:off x="596" y="2472"/>
                <a:ext cx="37" cy="43"/>
              </a:xfrm>
              <a:custGeom>
                <a:avLst/>
                <a:gdLst>
                  <a:gd name="T0" fmla="*/ 12 w 15"/>
                  <a:gd name="T1" fmla="*/ 73 h 16"/>
                  <a:gd name="T2" fmla="*/ 42 w 15"/>
                  <a:gd name="T3" fmla="*/ 13 h 16"/>
                  <a:gd name="T4" fmla="*/ 12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15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16"/>
              <p:cNvSpPr>
                <a:spLocks/>
              </p:cNvSpPr>
              <p:nvPr/>
            </p:nvSpPr>
            <p:spPr bwMode="auto">
              <a:xfrm>
                <a:off x="911" y="1973"/>
                <a:ext cx="45" cy="43"/>
              </a:xfrm>
              <a:custGeom>
                <a:avLst/>
                <a:gdLst>
                  <a:gd name="T0" fmla="*/ 20 w 18"/>
                  <a:gd name="T1" fmla="*/ 51 h 16"/>
                  <a:gd name="T2" fmla="*/ 100 w 18"/>
                  <a:gd name="T3" fmla="*/ 51 h 16"/>
                  <a:gd name="T4" fmla="*/ 20 w 18"/>
                  <a:gd name="T5" fmla="*/ 5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17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18"/>
              <p:cNvSpPr>
                <a:spLocks/>
              </p:cNvSpPr>
              <p:nvPr/>
            </p:nvSpPr>
            <p:spPr bwMode="auto">
              <a:xfrm>
                <a:off x="351" y="1965"/>
                <a:ext cx="20" cy="35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19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20"/>
              <p:cNvSpPr>
                <a:spLocks/>
              </p:cNvSpPr>
              <p:nvPr/>
            </p:nvSpPr>
            <p:spPr bwMode="auto">
              <a:xfrm>
                <a:off x="383" y="1907"/>
                <a:ext cx="38" cy="48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21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22"/>
              <p:cNvSpPr>
                <a:spLocks/>
              </p:cNvSpPr>
              <p:nvPr/>
            </p:nvSpPr>
            <p:spPr bwMode="auto">
              <a:xfrm>
                <a:off x="953" y="1947"/>
                <a:ext cx="36" cy="45"/>
              </a:xfrm>
              <a:custGeom>
                <a:avLst/>
                <a:gdLst>
                  <a:gd name="T0" fmla="*/ 13 w 14"/>
                  <a:gd name="T1" fmla="*/ 69 h 17"/>
                  <a:gd name="T2" fmla="*/ 46 w 14"/>
                  <a:gd name="T3" fmla="*/ 21 h 17"/>
                  <a:gd name="T4" fmla="*/ 13 w 14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123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124"/>
              <p:cNvSpPr>
                <a:spLocks/>
              </p:cNvSpPr>
              <p:nvPr/>
            </p:nvSpPr>
            <p:spPr bwMode="auto">
              <a:xfrm>
                <a:off x="638" y="2160"/>
                <a:ext cx="45" cy="61"/>
              </a:xfrm>
              <a:custGeom>
                <a:avLst/>
                <a:gdLst>
                  <a:gd name="T0" fmla="*/ 95 w 18"/>
                  <a:gd name="T1" fmla="*/ 106 h 23"/>
                  <a:gd name="T2" fmla="*/ 8 w 18"/>
                  <a:gd name="T3" fmla="*/ 72 h 23"/>
                  <a:gd name="T4" fmla="*/ 95 w 18"/>
                  <a:gd name="T5" fmla="*/ 10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5" y="15"/>
                    </a:moveTo>
                    <a:cubicBezTo>
                      <a:pt x="15" y="8"/>
                      <a:pt x="0" y="0"/>
                      <a:pt x="1" y="10"/>
                    </a:cubicBezTo>
                    <a:cubicBezTo>
                      <a:pt x="1" y="19"/>
                      <a:pt x="18" y="23"/>
                      <a:pt x="15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125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126"/>
              <p:cNvSpPr>
                <a:spLocks/>
              </p:cNvSpPr>
              <p:nvPr/>
            </p:nvSpPr>
            <p:spPr bwMode="auto">
              <a:xfrm>
                <a:off x="603" y="2179"/>
                <a:ext cx="23" cy="32"/>
              </a:xfrm>
              <a:custGeom>
                <a:avLst/>
                <a:gdLst>
                  <a:gd name="T0" fmla="*/ 46 w 9"/>
                  <a:gd name="T1" fmla="*/ 56 h 12"/>
                  <a:gd name="T2" fmla="*/ 13 w 9"/>
                  <a:gd name="T3" fmla="*/ 29 h 12"/>
                  <a:gd name="T4" fmla="*/ 46 w 9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9" y="6"/>
                      <a:pt x="3" y="0"/>
                      <a:pt x="2" y="4"/>
                    </a:cubicBezTo>
                    <a:cubicBezTo>
                      <a:pt x="0" y="8"/>
                      <a:pt x="4" y="12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127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128"/>
              <p:cNvSpPr>
                <a:spLocks/>
              </p:cNvSpPr>
              <p:nvPr/>
            </p:nvSpPr>
            <p:spPr bwMode="auto">
              <a:xfrm>
                <a:off x="603" y="228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129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130"/>
              <p:cNvSpPr>
                <a:spLocks/>
              </p:cNvSpPr>
              <p:nvPr/>
            </p:nvSpPr>
            <p:spPr bwMode="auto">
              <a:xfrm>
                <a:off x="758" y="2160"/>
                <a:ext cx="23" cy="24"/>
              </a:xfrm>
              <a:custGeom>
                <a:avLst/>
                <a:gdLst>
                  <a:gd name="T0" fmla="*/ 38 w 9"/>
                  <a:gd name="T1" fmla="*/ 35 h 9"/>
                  <a:gd name="T2" fmla="*/ 0 w 9"/>
                  <a:gd name="T3" fmla="*/ 21 h 9"/>
                  <a:gd name="T4" fmla="*/ 38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131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132"/>
              <p:cNvSpPr>
                <a:spLocks/>
              </p:cNvSpPr>
              <p:nvPr/>
            </p:nvSpPr>
            <p:spPr bwMode="auto">
              <a:xfrm>
                <a:off x="588" y="2059"/>
                <a:ext cx="35" cy="56"/>
              </a:xfrm>
              <a:custGeom>
                <a:avLst/>
                <a:gdLst>
                  <a:gd name="T0" fmla="*/ 83 w 14"/>
                  <a:gd name="T1" fmla="*/ 99 h 21"/>
                  <a:gd name="T2" fmla="*/ 8 w 14"/>
                  <a:gd name="T3" fmla="*/ 64 h 21"/>
                  <a:gd name="T4" fmla="*/ 83 w 14"/>
                  <a:gd name="T5" fmla="*/ 9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3" y="14"/>
                    </a:moveTo>
                    <a:cubicBezTo>
                      <a:pt x="14" y="8"/>
                      <a:pt x="3" y="0"/>
                      <a:pt x="1" y="9"/>
                    </a:cubicBezTo>
                    <a:cubicBezTo>
                      <a:pt x="0" y="16"/>
                      <a:pt x="13" y="21"/>
                      <a:pt x="13" y="1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133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134"/>
              <p:cNvSpPr>
                <a:spLocks/>
              </p:cNvSpPr>
              <p:nvPr/>
            </p:nvSpPr>
            <p:spPr bwMode="auto">
              <a:xfrm>
                <a:off x="498" y="2293"/>
                <a:ext cx="35" cy="46"/>
              </a:xfrm>
              <a:custGeom>
                <a:avLst/>
                <a:gdLst>
                  <a:gd name="T0" fmla="*/ 83 w 14"/>
                  <a:gd name="T1" fmla="*/ 51 h 17"/>
                  <a:gd name="T2" fmla="*/ 38 w 14"/>
                  <a:gd name="T3" fmla="*/ 87 h 17"/>
                  <a:gd name="T4" fmla="*/ 83 w 14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3" y="7"/>
                    </a:moveTo>
                    <a:cubicBezTo>
                      <a:pt x="12" y="0"/>
                      <a:pt x="0" y="6"/>
                      <a:pt x="6" y="12"/>
                    </a:cubicBezTo>
                    <a:cubicBezTo>
                      <a:pt x="10" y="17"/>
                      <a:pt x="14" y="11"/>
                      <a:pt x="1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135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136"/>
              <p:cNvSpPr>
                <a:spLocks/>
              </p:cNvSpPr>
              <p:nvPr/>
            </p:nvSpPr>
            <p:spPr bwMode="auto">
              <a:xfrm>
                <a:off x="428" y="2229"/>
                <a:ext cx="43" cy="48"/>
              </a:xfrm>
              <a:custGeom>
                <a:avLst/>
                <a:gdLst>
                  <a:gd name="T0" fmla="*/ 8 w 17"/>
                  <a:gd name="T1" fmla="*/ 56 h 18"/>
                  <a:gd name="T2" fmla="*/ 89 w 17"/>
                  <a:gd name="T3" fmla="*/ 72 h 18"/>
                  <a:gd name="T4" fmla="*/ 8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8"/>
                    </a:moveTo>
                    <a:cubicBezTo>
                      <a:pt x="1" y="0"/>
                      <a:pt x="17" y="1"/>
                      <a:pt x="14" y="10"/>
                    </a:cubicBezTo>
                    <a:cubicBezTo>
                      <a:pt x="11" y="18"/>
                      <a:pt x="0" y="16"/>
                      <a:pt x="1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137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138"/>
              <p:cNvSpPr>
                <a:spLocks/>
              </p:cNvSpPr>
              <p:nvPr/>
            </p:nvSpPr>
            <p:spPr bwMode="auto">
              <a:xfrm>
                <a:off x="436" y="2139"/>
                <a:ext cx="52" cy="42"/>
              </a:xfrm>
              <a:custGeom>
                <a:avLst/>
                <a:gdLst>
                  <a:gd name="T0" fmla="*/ 99 w 21"/>
                  <a:gd name="T1" fmla="*/ 47 h 16"/>
                  <a:gd name="T2" fmla="*/ 54 w 21"/>
                  <a:gd name="T3" fmla="*/ 68 h 16"/>
                  <a:gd name="T4" fmla="*/ 99 w 21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6" y="7"/>
                    </a:moveTo>
                    <a:cubicBezTo>
                      <a:pt x="14" y="0"/>
                      <a:pt x="0" y="1"/>
                      <a:pt x="9" y="10"/>
                    </a:cubicBezTo>
                    <a:cubicBezTo>
                      <a:pt x="16" y="16"/>
                      <a:pt x="21" y="12"/>
                      <a:pt x="1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139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140"/>
              <p:cNvSpPr>
                <a:spLocks/>
              </p:cNvSpPr>
              <p:nvPr/>
            </p:nvSpPr>
            <p:spPr bwMode="auto">
              <a:xfrm>
                <a:off x="688" y="2149"/>
                <a:ext cx="48" cy="38"/>
              </a:xfrm>
              <a:custGeom>
                <a:avLst/>
                <a:gdLst>
                  <a:gd name="T0" fmla="*/ 76 w 19"/>
                  <a:gd name="T1" fmla="*/ 8 h 14"/>
                  <a:gd name="T2" fmla="*/ 51 w 19"/>
                  <a:gd name="T3" fmla="*/ 95 h 14"/>
                  <a:gd name="T4" fmla="*/ 76 w 19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2" y="1"/>
                    </a:moveTo>
                    <a:cubicBezTo>
                      <a:pt x="6" y="1"/>
                      <a:pt x="0" y="13"/>
                      <a:pt x="8" y="13"/>
                    </a:cubicBezTo>
                    <a:cubicBezTo>
                      <a:pt x="16" y="14"/>
                      <a:pt x="19" y="0"/>
                      <a:pt x="12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141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142"/>
              <p:cNvSpPr>
                <a:spLocks/>
              </p:cNvSpPr>
              <p:nvPr/>
            </p:nvSpPr>
            <p:spPr bwMode="auto">
              <a:xfrm>
                <a:off x="706" y="2195"/>
                <a:ext cx="42" cy="37"/>
              </a:xfrm>
              <a:custGeom>
                <a:avLst/>
                <a:gdLst>
                  <a:gd name="T0" fmla="*/ 42 w 17"/>
                  <a:gd name="T1" fmla="*/ 8 h 14"/>
                  <a:gd name="T2" fmla="*/ 79 w 17"/>
                  <a:gd name="T3" fmla="*/ 56 h 14"/>
                  <a:gd name="T4" fmla="*/ 42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3"/>
                      <a:pt x="8" y="14"/>
                      <a:pt x="13" y="8"/>
                    </a:cubicBezTo>
                    <a:cubicBezTo>
                      <a:pt x="17" y="3"/>
                      <a:pt x="11" y="0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143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144"/>
              <p:cNvSpPr>
                <a:spLocks/>
              </p:cNvSpPr>
              <p:nvPr/>
            </p:nvSpPr>
            <p:spPr bwMode="auto">
              <a:xfrm>
                <a:off x="383" y="2397"/>
                <a:ext cx="63" cy="46"/>
              </a:xfrm>
              <a:custGeom>
                <a:avLst/>
                <a:gdLst>
                  <a:gd name="T0" fmla="*/ 38 w 25"/>
                  <a:gd name="T1" fmla="*/ 65 h 17"/>
                  <a:gd name="T2" fmla="*/ 134 w 25"/>
                  <a:gd name="T3" fmla="*/ 60 h 17"/>
                  <a:gd name="T4" fmla="*/ 38 w 25"/>
                  <a:gd name="T5" fmla="*/ 6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Freeform 145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Freeform 146"/>
              <p:cNvSpPr>
                <a:spLocks/>
              </p:cNvSpPr>
              <p:nvPr/>
            </p:nvSpPr>
            <p:spPr bwMode="auto">
              <a:xfrm>
                <a:off x="413" y="236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35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147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148"/>
              <p:cNvSpPr>
                <a:spLocks/>
              </p:cNvSpPr>
              <p:nvPr/>
            </p:nvSpPr>
            <p:spPr bwMode="auto">
              <a:xfrm>
                <a:off x="298" y="2099"/>
                <a:ext cx="63" cy="45"/>
              </a:xfrm>
              <a:custGeom>
                <a:avLst/>
                <a:gdLst>
                  <a:gd name="T0" fmla="*/ 33 w 25"/>
                  <a:gd name="T1" fmla="*/ 64 h 17"/>
                  <a:gd name="T2" fmla="*/ 126 w 25"/>
                  <a:gd name="T3" fmla="*/ 56 h 17"/>
                  <a:gd name="T4" fmla="*/ 33 w 25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149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150"/>
              <p:cNvSpPr>
                <a:spLocks/>
              </p:cNvSpPr>
              <p:nvPr/>
            </p:nvSpPr>
            <p:spPr bwMode="auto">
              <a:xfrm>
                <a:off x="326" y="2067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63 w 12"/>
                  <a:gd name="T3" fmla="*/ 35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151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152"/>
              <p:cNvSpPr>
                <a:spLocks/>
              </p:cNvSpPr>
              <p:nvPr/>
            </p:nvSpPr>
            <p:spPr bwMode="auto">
              <a:xfrm>
                <a:off x="451" y="2451"/>
                <a:ext cx="37" cy="45"/>
              </a:xfrm>
              <a:custGeom>
                <a:avLst/>
                <a:gdLst>
                  <a:gd name="T0" fmla="*/ 12 w 15"/>
                  <a:gd name="T1" fmla="*/ 69 h 17"/>
                  <a:gd name="T2" fmla="*/ 42 w 15"/>
                  <a:gd name="T3" fmla="*/ 21 h 17"/>
                  <a:gd name="T4" fmla="*/ 12 w 15"/>
                  <a:gd name="T5" fmla="*/ 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153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54"/>
              <p:cNvSpPr>
                <a:spLocks/>
              </p:cNvSpPr>
              <p:nvPr/>
            </p:nvSpPr>
            <p:spPr bwMode="auto">
              <a:xfrm>
                <a:off x="651" y="2488"/>
                <a:ext cx="40" cy="56"/>
              </a:xfrm>
              <a:custGeom>
                <a:avLst/>
                <a:gdLst>
                  <a:gd name="T0" fmla="*/ 75 w 16"/>
                  <a:gd name="T1" fmla="*/ 56 h 21"/>
                  <a:gd name="T2" fmla="*/ 0 w 16"/>
                  <a:gd name="T3" fmla="*/ 77 h 21"/>
                  <a:gd name="T4" fmla="*/ 75 w 16"/>
                  <a:gd name="T5" fmla="*/ 5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55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56"/>
              <p:cNvSpPr>
                <a:spLocks/>
              </p:cNvSpPr>
              <p:nvPr/>
            </p:nvSpPr>
            <p:spPr bwMode="auto">
              <a:xfrm>
                <a:off x="871" y="2408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57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58"/>
              <p:cNvSpPr>
                <a:spLocks/>
              </p:cNvSpPr>
              <p:nvPr/>
            </p:nvSpPr>
            <p:spPr bwMode="auto">
              <a:xfrm>
                <a:off x="621" y="1784"/>
                <a:ext cx="40" cy="56"/>
              </a:xfrm>
              <a:custGeom>
                <a:avLst/>
                <a:gdLst>
                  <a:gd name="T0" fmla="*/ 75 w 16"/>
                  <a:gd name="T1" fmla="*/ 51 h 21"/>
                  <a:gd name="T2" fmla="*/ 0 w 16"/>
                  <a:gd name="T3" fmla="*/ 77 h 21"/>
                  <a:gd name="T4" fmla="*/ 75 w 16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59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60"/>
              <p:cNvSpPr>
                <a:spLocks/>
              </p:cNvSpPr>
              <p:nvPr/>
            </p:nvSpPr>
            <p:spPr bwMode="auto">
              <a:xfrm>
                <a:off x="676" y="1803"/>
                <a:ext cx="37" cy="56"/>
              </a:xfrm>
              <a:custGeom>
                <a:avLst/>
                <a:gdLst>
                  <a:gd name="T0" fmla="*/ 74 w 15"/>
                  <a:gd name="T1" fmla="*/ 51 h 21"/>
                  <a:gd name="T2" fmla="*/ 0 w 15"/>
                  <a:gd name="T3" fmla="*/ 77 h 21"/>
                  <a:gd name="T4" fmla="*/ 74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61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62"/>
              <p:cNvSpPr>
                <a:spLocks/>
              </p:cNvSpPr>
              <p:nvPr/>
            </p:nvSpPr>
            <p:spPr bwMode="auto">
              <a:xfrm>
                <a:off x="628" y="1931"/>
                <a:ext cx="38" cy="56"/>
              </a:xfrm>
              <a:custGeom>
                <a:avLst/>
                <a:gdLst>
                  <a:gd name="T0" fmla="*/ 76 w 15"/>
                  <a:gd name="T1" fmla="*/ 51 h 21"/>
                  <a:gd name="T2" fmla="*/ 0 w 15"/>
                  <a:gd name="T3" fmla="*/ 77 h 21"/>
                  <a:gd name="T4" fmla="*/ 76 w 15"/>
                  <a:gd name="T5" fmla="*/ 5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63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64"/>
              <p:cNvSpPr>
                <a:spLocks/>
              </p:cNvSpPr>
              <p:nvPr/>
            </p:nvSpPr>
            <p:spPr bwMode="auto">
              <a:xfrm>
                <a:off x="721" y="2491"/>
                <a:ext cx="57" cy="40"/>
              </a:xfrm>
              <a:custGeom>
                <a:avLst/>
                <a:gdLst>
                  <a:gd name="T0" fmla="*/ 37 w 23"/>
                  <a:gd name="T1" fmla="*/ 72 h 15"/>
                  <a:gd name="T2" fmla="*/ 74 w 23"/>
                  <a:gd name="T3" fmla="*/ 29 h 15"/>
                  <a:gd name="T4" fmla="*/ 37 w 2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65"/>
              <p:cNvSpPr>
                <a:spLocks/>
              </p:cNvSpPr>
              <p:nvPr/>
            </p:nvSpPr>
            <p:spPr bwMode="auto">
              <a:xfrm>
                <a:off x="468" y="2395"/>
                <a:ext cx="28" cy="34"/>
              </a:xfrm>
              <a:custGeom>
                <a:avLst/>
                <a:gdLst>
                  <a:gd name="T0" fmla="*/ 25 w 11"/>
                  <a:gd name="T1" fmla="*/ 34 h 13"/>
                  <a:gd name="T2" fmla="*/ 59 w 11"/>
                  <a:gd name="T3" fmla="*/ 76 h 13"/>
                  <a:gd name="T4" fmla="*/ 25 w 11"/>
                  <a:gd name="T5" fmla="*/ 3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4" y="5"/>
                    </a:moveTo>
                    <a:cubicBezTo>
                      <a:pt x="0" y="8"/>
                      <a:pt x="7" y="13"/>
                      <a:pt x="9" y="11"/>
                    </a:cubicBezTo>
                    <a:cubicBezTo>
                      <a:pt x="11" y="8"/>
                      <a:pt x="8" y="0"/>
                      <a:pt x="4" y="5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66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67"/>
              <p:cNvSpPr>
                <a:spLocks/>
              </p:cNvSpPr>
              <p:nvPr/>
            </p:nvSpPr>
            <p:spPr bwMode="auto">
              <a:xfrm>
                <a:off x="683" y="199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0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0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68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69"/>
              <p:cNvSpPr>
                <a:spLocks/>
              </p:cNvSpPr>
              <p:nvPr/>
            </p:nvSpPr>
            <p:spPr bwMode="auto">
              <a:xfrm>
                <a:off x="768" y="2109"/>
                <a:ext cx="63" cy="48"/>
              </a:xfrm>
              <a:custGeom>
                <a:avLst/>
                <a:gdLst>
                  <a:gd name="T0" fmla="*/ 38 w 25"/>
                  <a:gd name="T1" fmla="*/ 72 h 18"/>
                  <a:gd name="T2" fmla="*/ 134 w 25"/>
                  <a:gd name="T3" fmla="*/ 64 h 18"/>
                  <a:gd name="T4" fmla="*/ 38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70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71"/>
              <p:cNvSpPr>
                <a:spLocks/>
              </p:cNvSpPr>
              <p:nvPr/>
            </p:nvSpPr>
            <p:spPr bwMode="auto">
              <a:xfrm>
                <a:off x="813" y="1971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72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73"/>
              <p:cNvSpPr>
                <a:spLocks/>
              </p:cNvSpPr>
              <p:nvPr/>
            </p:nvSpPr>
            <p:spPr bwMode="auto">
              <a:xfrm>
                <a:off x="726" y="2061"/>
                <a:ext cx="62" cy="48"/>
              </a:xfrm>
              <a:custGeom>
                <a:avLst/>
                <a:gdLst>
                  <a:gd name="T0" fmla="*/ 37 w 25"/>
                  <a:gd name="T1" fmla="*/ 72 h 18"/>
                  <a:gd name="T2" fmla="*/ 124 w 25"/>
                  <a:gd name="T3" fmla="*/ 64 h 18"/>
                  <a:gd name="T4" fmla="*/ 37 w 25"/>
                  <a:gd name="T5" fmla="*/ 7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0" y="9"/>
                    </a:cubicBezTo>
                    <a:cubicBezTo>
                      <a:pt x="16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74"/>
              <p:cNvSpPr>
                <a:spLocks/>
              </p:cNvSpPr>
              <p:nvPr/>
            </p:nvSpPr>
            <p:spPr bwMode="auto">
              <a:xfrm>
                <a:off x="811" y="2059"/>
                <a:ext cx="27" cy="37"/>
              </a:xfrm>
              <a:custGeom>
                <a:avLst/>
                <a:gdLst>
                  <a:gd name="T0" fmla="*/ 17 w 11"/>
                  <a:gd name="T1" fmla="*/ 42 h 14"/>
                  <a:gd name="T2" fmla="*/ 54 w 11"/>
                  <a:gd name="T3" fmla="*/ 77 h 14"/>
                  <a:gd name="T4" fmla="*/ 17 w 11"/>
                  <a:gd name="T5" fmla="*/ 4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3" y="6"/>
                    </a:moveTo>
                    <a:cubicBezTo>
                      <a:pt x="0" y="9"/>
                      <a:pt x="7" y="14"/>
                      <a:pt x="9" y="11"/>
                    </a:cubicBezTo>
                    <a:cubicBezTo>
                      <a:pt x="11" y="9"/>
                      <a:pt x="8" y="0"/>
                      <a:pt x="3" y="6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75"/>
              <p:cNvSpPr>
                <a:spLocks/>
              </p:cNvSpPr>
              <p:nvPr/>
            </p:nvSpPr>
            <p:spPr bwMode="auto">
              <a:xfrm>
                <a:off x="321" y="2195"/>
                <a:ext cx="27" cy="32"/>
              </a:xfrm>
              <a:custGeom>
                <a:avLst/>
                <a:gdLst>
                  <a:gd name="T0" fmla="*/ 29 w 11"/>
                  <a:gd name="T1" fmla="*/ 72 h 12"/>
                  <a:gd name="T2" fmla="*/ 25 w 11"/>
                  <a:gd name="T3" fmla="*/ 13 h 12"/>
                  <a:gd name="T4" fmla="*/ 29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76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77"/>
              <p:cNvSpPr>
                <a:spLocks/>
              </p:cNvSpPr>
              <p:nvPr/>
            </p:nvSpPr>
            <p:spPr bwMode="auto">
              <a:xfrm>
                <a:off x="833" y="1832"/>
                <a:ext cx="43" cy="40"/>
              </a:xfrm>
              <a:custGeom>
                <a:avLst/>
                <a:gdLst>
                  <a:gd name="T0" fmla="*/ 46 w 17"/>
                  <a:gd name="T1" fmla="*/ 13 h 15"/>
                  <a:gd name="T2" fmla="*/ 89 w 17"/>
                  <a:gd name="T3" fmla="*/ 56 h 15"/>
                  <a:gd name="T4" fmla="*/ 46 w 17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78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79"/>
              <p:cNvSpPr>
                <a:spLocks/>
              </p:cNvSpPr>
              <p:nvPr/>
            </p:nvSpPr>
            <p:spPr bwMode="auto">
              <a:xfrm>
                <a:off x="841" y="1872"/>
                <a:ext cx="50" cy="40"/>
              </a:xfrm>
              <a:custGeom>
                <a:avLst/>
                <a:gdLst>
                  <a:gd name="T0" fmla="*/ 75 w 20"/>
                  <a:gd name="T1" fmla="*/ 93 h 15"/>
                  <a:gd name="T2" fmla="*/ 63 w 20"/>
                  <a:gd name="T3" fmla="*/ 8 h 15"/>
                  <a:gd name="T4" fmla="*/ 75 w 20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80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81"/>
              <p:cNvSpPr>
                <a:spLocks/>
              </p:cNvSpPr>
              <p:nvPr/>
            </p:nvSpPr>
            <p:spPr bwMode="auto">
              <a:xfrm>
                <a:off x="798" y="1835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82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83"/>
              <p:cNvSpPr>
                <a:spLocks/>
              </p:cNvSpPr>
              <p:nvPr/>
            </p:nvSpPr>
            <p:spPr bwMode="auto">
              <a:xfrm>
                <a:off x="718" y="1784"/>
                <a:ext cx="28" cy="24"/>
              </a:xfrm>
              <a:custGeom>
                <a:avLst/>
                <a:gdLst>
                  <a:gd name="T0" fmla="*/ 25 w 11"/>
                  <a:gd name="T1" fmla="*/ 51 h 9"/>
                  <a:gd name="T2" fmla="*/ 64 w 11"/>
                  <a:gd name="T3" fmla="*/ 43 h 9"/>
                  <a:gd name="T4" fmla="*/ 25 w 11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84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85"/>
              <p:cNvSpPr>
                <a:spLocks/>
              </p:cNvSpPr>
              <p:nvPr/>
            </p:nvSpPr>
            <p:spPr bwMode="auto">
              <a:xfrm>
                <a:off x="553" y="1803"/>
                <a:ext cx="30" cy="21"/>
              </a:xfrm>
              <a:custGeom>
                <a:avLst/>
                <a:gdLst>
                  <a:gd name="T0" fmla="*/ 25 w 12"/>
                  <a:gd name="T1" fmla="*/ 47 h 8"/>
                  <a:gd name="T2" fmla="*/ 70 w 12"/>
                  <a:gd name="T3" fmla="*/ 34 h 8"/>
                  <a:gd name="T4" fmla="*/ 25 w 12"/>
                  <a:gd name="T5" fmla="*/ 4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186"/>
              <p:cNvSpPr>
                <a:spLocks/>
              </p:cNvSpPr>
              <p:nvPr/>
            </p:nvSpPr>
            <p:spPr bwMode="auto">
              <a:xfrm>
                <a:off x="751" y="1816"/>
                <a:ext cx="30" cy="32"/>
              </a:xfrm>
              <a:custGeom>
                <a:avLst/>
                <a:gdLst>
                  <a:gd name="T0" fmla="*/ 38 w 12"/>
                  <a:gd name="T1" fmla="*/ 72 h 12"/>
                  <a:gd name="T2" fmla="*/ 25 w 12"/>
                  <a:gd name="T3" fmla="*/ 13 h 12"/>
                  <a:gd name="T4" fmla="*/ 38 w 12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2" y="6"/>
                      <a:pt x="6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187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188"/>
              <p:cNvSpPr>
                <a:spLocks/>
              </p:cNvSpPr>
              <p:nvPr/>
            </p:nvSpPr>
            <p:spPr bwMode="auto">
              <a:xfrm>
                <a:off x="871" y="2469"/>
                <a:ext cx="40" cy="40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189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190"/>
              <p:cNvSpPr>
                <a:spLocks/>
              </p:cNvSpPr>
              <p:nvPr/>
            </p:nvSpPr>
            <p:spPr bwMode="auto">
              <a:xfrm>
                <a:off x="833" y="2472"/>
                <a:ext cx="30" cy="24"/>
              </a:xfrm>
              <a:custGeom>
                <a:avLst/>
                <a:gdLst>
                  <a:gd name="T0" fmla="*/ 25 w 12"/>
                  <a:gd name="T1" fmla="*/ 51 h 9"/>
                  <a:gd name="T2" fmla="*/ 70 w 12"/>
                  <a:gd name="T3" fmla="*/ 43 h 9"/>
                  <a:gd name="T4" fmla="*/ 25 w 12"/>
                  <a:gd name="T5" fmla="*/ 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191"/>
              <p:cNvSpPr>
                <a:spLocks/>
              </p:cNvSpPr>
              <p:nvPr/>
            </p:nvSpPr>
            <p:spPr bwMode="auto">
              <a:xfrm>
                <a:off x="788" y="2453"/>
                <a:ext cx="28" cy="32"/>
              </a:xfrm>
              <a:custGeom>
                <a:avLst/>
                <a:gdLst>
                  <a:gd name="T0" fmla="*/ 33 w 11"/>
                  <a:gd name="T1" fmla="*/ 72 h 12"/>
                  <a:gd name="T2" fmla="*/ 25 w 11"/>
                  <a:gd name="T3" fmla="*/ 13 h 12"/>
                  <a:gd name="T4" fmla="*/ 33 w 11"/>
                  <a:gd name="T5" fmla="*/ 7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192"/>
              <p:cNvSpPr>
                <a:spLocks/>
              </p:cNvSpPr>
              <p:nvPr/>
            </p:nvSpPr>
            <p:spPr bwMode="auto">
              <a:xfrm>
                <a:off x="373" y="1976"/>
                <a:ext cx="108" cy="240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193"/>
              <p:cNvSpPr>
                <a:spLocks/>
              </p:cNvSpPr>
              <p:nvPr/>
            </p:nvSpPr>
            <p:spPr bwMode="auto">
              <a:xfrm>
                <a:off x="291" y="1792"/>
                <a:ext cx="600" cy="709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FF6FC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194"/>
              <p:cNvSpPr>
                <a:spLocks/>
              </p:cNvSpPr>
              <p:nvPr/>
            </p:nvSpPr>
            <p:spPr bwMode="auto">
              <a:xfrm>
                <a:off x="241" y="1792"/>
                <a:ext cx="417" cy="549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F0E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195"/>
              <p:cNvSpPr>
                <a:spLocks/>
              </p:cNvSpPr>
              <p:nvPr/>
            </p:nvSpPr>
            <p:spPr bwMode="auto">
              <a:xfrm>
                <a:off x="281" y="1779"/>
                <a:ext cx="780" cy="778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Freeform 196"/>
              <p:cNvSpPr>
                <a:spLocks/>
              </p:cNvSpPr>
              <p:nvPr/>
            </p:nvSpPr>
            <p:spPr bwMode="auto">
              <a:xfrm>
                <a:off x="348" y="1835"/>
                <a:ext cx="643" cy="677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Freeform 197"/>
              <p:cNvSpPr>
                <a:spLocks/>
              </p:cNvSpPr>
              <p:nvPr/>
            </p:nvSpPr>
            <p:spPr bwMode="auto">
              <a:xfrm>
                <a:off x="461" y="1877"/>
                <a:ext cx="72" cy="80"/>
              </a:xfrm>
              <a:custGeom>
                <a:avLst/>
                <a:gdLst>
                  <a:gd name="T0" fmla="*/ 5 w 29"/>
                  <a:gd name="T1" fmla="*/ 120 h 30"/>
                  <a:gd name="T2" fmla="*/ 79 w 29"/>
                  <a:gd name="T3" fmla="*/ 8 h 30"/>
                  <a:gd name="T4" fmla="*/ 174 w 29"/>
                  <a:gd name="T5" fmla="*/ 93 h 30"/>
                  <a:gd name="T6" fmla="*/ 99 w 29"/>
                  <a:gd name="T7" fmla="*/ 205 h 30"/>
                  <a:gd name="T8" fmla="*/ 5 w 29"/>
                  <a:gd name="T9" fmla="*/ 1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6"/>
                      <a:pt x="28" y="13"/>
                    </a:cubicBezTo>
                    <a:cubicBezTo>
                      <a:pt x="29" y="21"/>
                      <a:pt x="24" y="28"/>
                      <a:pt x="16" y="29"/>
                    </a:cubicBezTo>
                    <a:cubicBezTo>
                      <a:pt x="9" y="30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198"/>
              <p:cNvSpPr>
                <a:spLocks/>
              </p:cNvSpPr>
              <p:nvPr/>
            </p:nvSpPr>
            <p:spPr bwMode="auto">
              <a:xfrm>
                <a:off x="533" y="1867"/>
                <a:ext cx="28" cy="29"/>
              </a:xfrm>
              <a:custGeom>
                <a:avLst/>
                <a:gdLst>
                  <a:gd name="T0" fmla="*/ 8 w 11"/>
                  <a:gd name="T1" fmla="*/ 42 h 11"/>
                  <a:gd name="T2" fmla="*/ 33 w 11"/>
                  <a:gd name="T3" fmla="*/ 8 h 11"/>
                  <a:gd name="T4" fmla="*/ 71 w 11"/>
                  <a:gd name="T5" fmla="*/ 34 h 11"/>
                  <a:gd name="T6" fmla="*/ 38 w 11"/>
                  <a:gd name="T7" fmla="*/ 69 h 11"/>
                  <a:gd name="T8" fmla="*/ 8 w 11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6"/>
                    </a:moveTo>
                    <a:cubicBezTo>
                      <a:pt x="0" y="3"/>
                      <a:pt x="2" y="1"/>
                      <a:pt x="5" y="1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4" y="11"/>
                      <a:pt x="1" y="9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199"/>
              <p:cNvSpPr>
                <a:spLocks/>
              </p:cNvSpPr>
              <p:nvPr/>
            </p:nvSpPr>
            <p:spPr bwMode="auto">
              <a:xfrm>
                <a:off x="436" y="1947"/>
                <a:ext cx="25" cy="29"/>
              </a:xfrm>
              <a:custGeom>
                <a:avLst/>
                <a:gdLst>
                  <a:gd name="T0" fmla="*/ 0 w 10"/>
                  <a:gd name="T1" fmla="*/ 42 h 11"/>
                  <a:gd name="T2" fmla="*/ 25 w 10"/>
                  <a:gd name="T3" fmla="*/ 0 h 11"/>
                  <a:gd name="T4" fmla="*/ 63 w 10"/>
                  <a:gd name="T5" fmla="*/ 34 h 11"/>
                  <a:gd name="T6" fmla="*/ 38 w 10"/>
                  <a:gd name="T7" fmla="*/ 69 h 11"/>
                  <a:gd name="T8" fmla="*/ 0 w 10"/>
                  <a:gd name="T9" fmla="*/ 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3"/>
                      <a:pt x="2" y="1"/>
                      <a:pt x="4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7"/>
                      <a:pt x="8" y="10"/>
                      <a:pt x="6" y="10"/>
                    </a:cubicBezTo>
                    <a:cubicBezTo>
                      <a:pt x="3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51" name="Group 650"/>
            <p:cNvGrpSpPr/>
            <p:nvPr/>
          </p:nvGrpSpPr>
          <p:grpSpPr>
            <a:xfrm>
              <a:off x="3382290" y="1146068"/>
              <a:ext cx="512341" cy="540000"/>
              <a:chOff x="7995841" y="1747243"/>
              <a:chExt cx="512341" cy="540000"/>
            </a:xfrm>
          </p:grpSpPr>
          <p:sp>
            <p:nvSpPr>
              <p:cNvPr id="652" name="Freeform 250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51"/>
              <p:cNvSpPr>
                <a:spLocks/>
              </p:cNvSpPr>
              <p:nvPr/>
            </p:nvSpPr>
            <p:spPr bwMode="auto">
              <a:xfrm rot="16200000">
                <a:off x="8067950" y="1717939"/>
                <a:ext cx="392488" cy="466902"/>
              </a:xfrm>
              <a:custGeom>
                <a:avLst/>
                <a:gdLst>
                  <a:gd name="T0" fmla="*/ 984 w 238"/>
                  <a:gd name="T1" fmla="*/ 0 h 266"/>
                  <a:gd name="T2" fmla="*/ 1360 w 238"/>
                  <a:gd name="T3" fmla="*/ 888 h 266"/>
                  <a:gd name="T4" fmla="*/ 383 w 238"/>
                  <a:gd name="T5" fmla="*/ 1818 h 266"/>
                  <a:gd name="T6" fmla="*/ 0 w 238"/>
                  <a:gd name="T7" fmla="*/ 1733 h 266"/>
                  <a:gd name="T8" fmla="*/ 496 w 238"/>
                  <a:gd name="T9" fmla="*/ 1890 h 266"/>
                  <a:gd name="T10" fmla="*/ 1480 w 238"/>
                  <a:gd name="T11" fmla="*/ 965 h 266"/>
                  <a:gd name="T12" fmla="*/ 984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2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3"/>
              <p:cNvSpPr>
                <a:spLocks/>
              </p:cNvSpPr>
              <p:nvPr/>
            </p:nvSpPr>
            <p:spPr bwMode="auto">
              <a:xfrm rot="16200000">
                <a:off x="8103840" y="1768317"/>
                <a:ext cx="313463" cy="379317"/>
              </a:xfrm>
              <a:custGeom>
                <a:avLst/>
                <a:gdLst>
                  <a:gd name="T0" fmla="*/ 1130 w 190"/>
                  <a:gd name="T1" fmla="*/ 819 h 216"/>
                  <a:gd name="T2" fmla="*/ 1030 w 190"/>
                  <a:gd name="T3" fmla="*/ 605 h 216"/>
                  <a:gd name="T4" fmla="*/ 997 w 190"/>
                  <a:gd name="T5" fmla="*/ 328 h 216"/>
                  <a:gd name="T6" fmla="*/ 704 w 190"/>
                  <a:gd name="T7" fmla="*/ 0 h 216"/>
                  <a:gd name="T8" fmla="*/ 872 w 190"/>
                  <a:gd name="T9" fmla="*/ 243 h 216"/>
                  <a:gd name="T10" fmla="*/ 892 w 190"/>
                  <a:gd name="T11" fmla="*/ 491 h 216"/>
                  <a:gd name="T12" fmla="*/ 822 w 190"/>
                  <a:gd name="T13" fmla="*/ 781 h 216"/>
                  <a:gd name="T14" fmla="*/ 722 w 190"/>
                  <a:gd name="T15" fmla="*/ 1288 h 216"/>
                  <a:gd name="T16" fmla="*/ 0 w 190"/>
                  <a:gd name="T17" fmla="*/ 1288 h 216"/>
                  <a:gd name="T18" fmla="*/ 847 w 190"/>
                  <a:gd name="T19" fmla="*/ 1373 h 216"/>
                  <a:gd name="T20" fmla="*/ 1130 w 190"/>
                  <a:gd name="T21" fmla="*/ 819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4"/>
              <p:cNvSpPr>
                <a:spLocks/>
              </p:cNvSpPr>
              <p:nvPr/>
            </p:nvSpPr>
            <p:spPr bwMode="auto">
              <a:xfrm rot="16200000">
                <a:off x="8093633" y="1901012"/>
                <a:ext cx="256829" cy="344414"/>
              </a:xfrm>
              <a:custGeom>
                <a:avLst/>
                <a:gdLst>
                  <a:gd name="T0" fmla="*/ 233 w 156"/>
                  <a:gd name="T1" fmla="*/ 1139 h 196"/>
                  <a:gd name="T2" fmla="*/ 408 w 156"/>
                  <a:gd name="T3" fmla="*/ 414 h 196"/>
                  <a:gd name="T4" fmla="*/ 920 w 156"/>
                  <a:gd name="T5" fmla="*/ 77 h 196"/>
                  <a:gd name="T6" fmla="*/ 850 w 156"/>
                  <a:gd name="T7" fmla="*/ 51 h 196"/>
                  <a:gd name="T8" fmla="*/ 163 w 156"/>
                  <a:gd name="T9" fmla="*/ 363 h 196"/>
                  <a:gd name="T10" fmla="*/ 120 w 156"/>
                  <a:gd name="T11" fmla="*/ 1062 h 196"/>
                  <a:gd name="T12" fmla="*/ 388 w 156"/>
                  <a:gd name="T13" fmla="*/ 1396 h 196"/>
                  <a:gd name="T14" fmla="*/ 233 w 156"/>
                  <a:gd name="T15" fmla="*/ 113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79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80"/>
              <p:cNvSpPr>
                <a:spLocks/>
              </p:cNvSpPr>
              <p:nvPr/>
            </p:nvSpPr>
            <p:spPr bwMode="auto">
              <a:xfrm rot="16200000">
                <a:off x="8121621" y="2210195"/>
                <a:ext cx="18439" cy="14488"/>
              </a:xfrm>
              <a:custGeom>
                <a:avLst/>
                <a:gdLst>
                  <a:gd name="T0" fmla="*/ 46 w 11"/>
                  <a:gd name="T1" fmla="*/ 8 h 8"/>
                  <a:gd name="T2" fmla="*/ 25 w 11"/>
                  <a:gd name="T3" fmla="*/ 52 h 8"/>
                  <a:gd name="T4" fmla="*/ 46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83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84"/>
              <p:cNvSpPr>
                <a:spLocks/>
              </p:cNvSpPr>
              <p:nvPr/>
            </p:nvSpPr>
            <p:spPr bwMode="auto">
              <a:xfrm rot="16200000">
                <a:off x="8149938" y="2206902"/>
                <a:ext cx="26341" cy="26341"/>
              </a:xfrm>
              <a:custGeom>
                <a:avLst/>
                <a:gdLst>
                  <a:gd name="T0" fmla="*/ 38 w 16"/>
                  <a:gd name="T1" fmla="*/ 13 h 15"/>
                  <a:gd name="T2" fmla="*/ 83 w 16"/>
                  <a:gd name="T3" fmla="*/ 56 h 15"/>
                  <a:gd name="T4" fmla="*/ 38 w 16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317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318"/>
              <p:cNvSpPr>
                <a:spLocks/>
              </p:cNvSpPr>
              <p:nvPr/>
            </p:nvSpPr>
            <p:spPr bwMode="auto">
              <a:xfrm rot="16200000">
                <a:off x="8123267" y="2196695"/>
                <a:ext cx="13171" cy="23049"/>
              </a:xfrm>
              <a:custGeom>
                <a:avLst/>
                <a:gdLst>
                  <a:gd name="T0" fmla="*/ 45 w 8"/>
                  <a:gd name="T1" fmla="*/ 59 h 13"/>
                  <a:gd name="T2" fmla="*/ 25 w 8"/>
                  <a:gd name="T3" fmla="*/ 22 h 13"/>
                  <a:gd name="T4" fmla="*/ 45 w 8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319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Freeform 320"/>
              <p:cNvSpPr>
                <a:spLocks/>
              </p:cNvSpPr>
              <p:nvPr/>
            </p:nvSpPr>
            <p:spPr bwMode="auto">
              <a:xfrm rot="16200000">
                <a:off x="8083426" y="2165414"/>
                <a:ext cx="25024" cy="31610"/>
              </a:xfrm>
              <a:custGeom>
                <a:avLst/>
                <a:gdLst>
                  <a:gd name="T0" fmla="*/ 46 w 15"/>
                  <a:gd name="T1" fmla="*/ 107 h 18"/>
                  <a:gd name="T2" fmla="*/ 38 w 15"/>
                  <a:gd name="T3" fmla="*/ 13 h 18"/>
                  <a:gd name="T4" fmla="*/ 46 w 15"/>
                  <a:gd name="T5" fmla="*/ 10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392"/>
              <p:cNvSpPr>
                <a:spLocks/>
              </p:cNvSpPr>
              <p:nvPr/>
            </p:nvSpPr>
            <p:spPr bwMode="auto">
              <a:xfrm rot="16200000">
                <a:off x="8169035" y="2085731"/>
                <a:ext cx="71122" cy="158049"/>
              </a:xfrm>
              <a:custGeom>
                <a:avLst/>
                <a:gdLst>
                  <a:gd name="T0" fmla="*/ 271 w 43"/>
                  <a:gd name="T1" fmla="*/ 0 h 90"/>
                  <a:gd name="T2" fmla="*/ 108 w 43"/>
                  <a:gd name="T3" fmla="*/ 640 h 90"/>
                  <a:gd name="T4" fmla="*/ 271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393"/>
              <p:cNvSpPr>
                <a:spLocks/>
              </p:cNvSpPr>
              <p:nvPr/>
            </p:nvSpPr>
            <p:spPr bwMode="auto">
              <a:xfrm rot="16200000">
                <a:off x="8040292" y="1823305"/>
                <a:ext cx="395122" cy="466902"/>
              </a:xfrm>
              <a:custGeom>
                <a:avLst/>
                <a:gdLst>
                  <a:gd name="T0" fmla="*/ 125 w 240"/>
                  <a:gd name="T1" fmla="*/ 1066 h 266"/>
                  <a:gd name="T2" fmla="*/ 1000 w 240"/>
                  <a:gd name="T3" fmla="*/ 56 h 266"/>
                  <a:gd name="T4" fmla="*/ 1500 w 240"/>
                  <a:gd name="T5" fmla="*/ 184 h 266"/>
                  <a:gd name="T6" fmla="*/ 920 w 240"/>
                  <a:gd name="T7" fmla="*/ 0 h 266"/>
                  <a:gd name="T8" fmla="*/ 38 w 240"/>
                  <a:gd name="T9" fmla="*/ 1008 h 266"/>
                  <a:gd name="T10" fmla="*/ 470 w 240"/>
                  <a:gd name="T11" fmla="*/ 1890 h 266"/>
                  <a:gd name="T12" fmla="*/ 125 w 240"/>
                  <a:gd name="T13" fmla="*/ 1066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FF8000"/>
              </a:solidFill>
              <a:ln>
                <a:noFill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394"/>
              <p:cNvSpPr>
                <a:spLocks/>
              </p:cNvSpPr>
              <p:nvPr/>
            </p:nvSpPr>
            <p:spPr bwMode="auto">
              <a:xfrm rot="16200000">
                <a:off x="8047865" y="1969170"/>
                <a:ext cx="274610" cy="361536"/>
              </a:xfrm>
              <a:custGeom>
                <a:avLst/>
                <a:gdLst>
                  <a:gd name="T0" fmla="*/ 255 w 167"/>
                  <a:gd name="T1" fmla="*/ 1463 h 206"/>
                  <a:gd name="T2" fmla="*/ 162 w 167"/>
                  <a:gd name="T3" fmla="*/ 1007 h 206"/>
                  <a:gd name="T4" fmla="*/ 1041 w 167"/>
                  <a:gd name="T5" fmla="*/ 0 h 206"/>
                  <a:gd name="T6" fmla="*/ 255 w 167"/>
                  <a:gd name="T7" fmla="*/ 1463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FF8000"/>
              </a:solidFill>
              <a:ln>
                <a:noFill/>
              </a:ln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395"/>
              <p:cNvSpPr>
                <a:spLocks/>
              </p:cNvSpPr>
              <p:nvPr/>
            </p:nvSpPr>
            <p:spPr bwMode="auto">
              <a:xfrm rot="16200000">
                <a:off x="7995182" y="1747902"/>
                <a:ext cx="513659" cy="512341"/>
              </a:xfrm>
              <a:custGeom>
                <a:avLst/>
                <a:gdLst>
                  <a:gd name="T0" fmla="*/ 950 w 312"/>
                  <a:gd name="T1" fmla="*/ 0 h 292"/>
                  <a:gd name="T2" fmla="*/ 38 w 312"/>
                  <a:gd name="T3" fmla="*/ 1050 h 292"/>
                  <a:gd name="T4" fmla="*/ 920 w 312"/>
                  <a:gd name="T5" fmla="*/ 2073 h 292"/>
                  <a:gd name="T6" fmla="*/ 1938 w 312"/>
                  <a:gd name="T7" fmla="*/ 1108 h 292"/>
                  <a:gd name="T8" fmla="*/ 95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396"/>
              <p:cNvSpPr>
                <a:spLocks/>
              </p:cNvSpPr>
              <p:nvPr/>
            </p:nvSpPr>
            <p:spPr bwMode="auto">
              <a:xfrm rot="16200000">
                <a:off x="8043913" y="1782146"/>
                <a:ext cx="423439" cy="445829"/>
              </a:xfrm>
              <a:custGeom>
                <a:avLst/>
                <a:gdLst>
                  <a:gd name="T0" fmla="*/ 933 w 257"/>
                  <a:gd name="T1" fmla="*/ 51 h 254"/>
                  <a:gd name="T2" fmla="*/ 175 w 257"/>
                  <a:gd name="T3" fmla="*/ 397 h 254"/>
                  <a:gd name="T4" fmla="*/ 133 w 257"/>
                  <a:gd name="T5" fmla="*/ 1157 h 254"/>
                  <a:gd name="T6" fmla="*/ 1246 w 257"/>
                  <a:gd name="T7" fmla="*/ 1562 h 254"/>
                  <a:gd name="T8" fmla="*/ 1539 w 257"/>
                  <a:gd name="T9" fmla="*/ 973 h 254"/>
                  <a:gd name="T10" fmla="*/ 1439 w 257"/>
                  <a:gd name="T11" fmla="*/ 760 h 254"/>
                  <a:gd name="T12" fmla="*/ 1401 w 257"/>
                  <a:gd name="T13" fmla="*/ 461 h 254"/>
                  <a:gd name="T14" fmla="*/ 933 w 257"/>
                  <a:gd name="T15" fmla="*/ 51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70" name="Group 40"/>
            <p:cNvGrpSpPr>
              <a:grpSpLocks noChangeAspect="1"/>
            </p:cNvGrpSpPr>
            <p:nvPr/>
          </p:nvGrpSpPr>
          <p:grpSpPr bwMode="auto">
            <a:xfrm>
              <a:off x="6079454" y="584827"/>
              <a:ext cx="540000" cy="515179"/>
              <a:chOff x="930" y="1787"/>
              <a:chExt cx="979" cy="934"/>
            </a:xfrm>
          </p:grpSpPr>
          <p:sp>
            <p:nvSpPr>
              <p:cNvPr id="671" name="Freeform 41"/>
              <p:cNvSpPr>
                <a:spLocks/>
              </p:cNvSpPr>
              <p:nvPr/>
            </p:nvSpPr>
            <p:spPr bwMode="auto">
              <a:xfrm>
                <a:off x="957" y="1804"/>
                <a:ext cx="952" cy="914"/>
              </a:xfrm>
              <a:custGeom>
                <a:avLst/>
                <a:gdLst>
                  <a:gd name="T0" fmla="*/ 162 w 569"/>
                  <a:gd name="T1" fmla="*/ 199 h 546"/>
                  <a:gd name="T2" fmla="*/ 278 w 569"/>
                  <a:gd name="T3" fmla="*/ 437 h 546"/>
                  <a:gd name="T4" fmla="*/ 176 w 569"/>
                  <a:gd name="T5" fmla="*/ 424 h 546"/>
                  <a:gd name="T6" fmla="*/ 107 w 569"/>
                  <a:gd name="T7" fmla="*/ 398 h 546"/>
                  <a:gd name="T8" fmla="*/ 199 w 569"/>
                  <a:gd name="T9" fmla="*/ 541 h 546"/>
                  <a:gd name="T10" fmla="*/ 167 w 569"/>
                  <a:gd name="T11" fmla="*/ 665 h 546"/>
                  <a:gd name="T12" fmla="*/ 90 w 569"/>
                  <a:gd name="T13" fmla="*/ 732 h 546"/>
                  <a:gd name="T14" fmla="*/ 151 w 569"/>
                  <a:gd name="T15" fmla="*/ 787 h 546"/>
                  <a:gd name="T16" fmla="*/ 100 w 569"/>
                  <a:gd name="T17" fmla="*/ 832 h 546"/>
                  <a:gd name="T18" fmla="*/ 146 w 569"/>
                  <a:gd name="T19" fmla="*/ 869 h 546"/>
                  <a:gd name="T20" fmla="*/ 149 w 569"/>
                  <a:gd name="T21" fmla="*/ 969 h 546"/>
                  <a:gd name="T22" fmla="*/ 13 w 569"/>
                  <a:gd name="T23" fmla="*/ 1110 h 546"/>
                  <a:gd name="T24" fmla="*/ 79 w 569"/>
                  <a:gd name="T25" fmla="*/ 1098 h 546"/>
                  <a:gd name="T26" fmla="*/ 162 w 569"/>
                  <a:gd name="T27" fmla="*/ 1098 h 546"/>
                  <a:gd name="T28" fmla="*/ 283 w 569"/>
                  <a:gd name="T29" fmla="*/ 1317 h 546"/>
                  <a:gd name="T30" fmla="*/ 333 w 569"/>
                  <a:gd name="T31" fmla="*/ 1388 h 546"/>
                  <a:gd name="T32" fmla="*/ 338 w 569"/>
                  <a:gd name="T33" fmla="*/ 1497 h 546"/>
                  <a:gd name="T34" fmla="*/ 378 w 569"/>
                  <a:gd name="T35" fmla="*/ 1463 h 546"/>
                  <a:gd name="T36" fmla="*/ 428 w 569"/>
                  <a:gd name="T37" fmla="*/ 1426 h 546"/>
                  <a:gd name="T38" fmla="*/ 442 w 569"/>
                  <a:gd name="T39" fmla="*/ 1468 h 546"/>
                  <a:gd name="T40" fmla="*/ 465 w 569"/>
                  <a:gd name="T41" fmla="*/ 1463 h 546"/>
                  <a:gd name="T42" fmla="*/ 495 w 569"/>
                  <a:gd name="T43" fmla="*/ 1456 h 546"/>
                  <a:gd name="T44" fmla="*/ 669 w 569"/>
                  <a:gd name="T45" fmla="*/ 1497 h 546"/>
                  <a:gd name="T46" fmla="*/ 736 w 569"/>
                  <a:gd name="T47" fmla="*/ 1530 h 546"/>
                  <a:gd name="T48" fmla="*/ 765 w 569"/>
                  <a:gd name="T49" fmla="*/ 1502 h 546"/>
                  <a:gd name="T50" fmla="*/ 1006 w 569"/>
                  <a:gd name="T51" fmla="*/ 1483 h 546"/>
                  <a:gd name="T52" fmla="*/ 1049 w 569"/>
                  <a:gd name="T53" fmla="*/ 1502 h 546"/>
                  <a:gd name="T54" fmla="*/ 1089 w 569"/>
                  <a:gd name="T55" fmla="*/ 1522 h 546"/>
                  <a:gd name="T56" fmla="*/ 1134 w 569"/>
                  <a:gd name="T57" fmla="*/ 1456 h 546"/>
                  <a:gd name="T58" fmla="*/ 1178 w 569"/>
                  <a:gd name="T59" fmla="*/ 1463 h 546"/>
                  <a:gd name="T60" fmla="*/ 1210 w 569"/>
                  <a:gd name="T61" fmla="*/ 1471 h 546"/>
                  <a:gd name="T62" fmla="*/ 1255 w 569"/>
                  <a:gd name="T63" fmla="*/ 1393 h 546"/>
                  <a:gd name="T64" fmla="*/ 1347 w 569"/>
                  <a:gd name="T65" fmla="*/ 1363 h 546"/>
                  <a:gd name="T66" fmla="*/ 1467 w 569"/>
                  <a:gd name="T67" fmla="*/ 1396 h 546"/>
                  <a:gd name="T68" fmla="*/ 1434 w 569"/>
                  <a:gd name="T69" fmla="*/ 1227 h 546"/>
                  <a:gd name="T70" fmla="*/ 1529 w 569"/>
                  <a:gd name="T71" fmla="*/ 932 h 546"/>
                  <a:gd name="T72" fmla="*/ 1588 w 569"/>
                  <a:gd name="T73" fmla="*/ 849 h 546"/>
                  <a:gd name="T74" fmla="*/ 1514 w 569"/>
                  <a:gd name="T75" fmla="*/ 815 h 546"/>
                  <a:gd name="T76" fmla="*/ 1506 w 569"/>
                  <a:gd name="T77" fmla="*/ 715 h 546"/>
                  <a:gd name="T78" fmla="*/ 1559 w 569"/>
                  <a:gd name="T79" fmla="*/ 656 h 546"/>
                  <a:gd name="T80" fmla="*/ 1518 w 569"/>
                  <a:gd name="T81" fmla="*/ 648 h 546"/>
                  <a:gd name="T82" fmla="*/ 1452 w 569"/>
                  <a:gd name="T83" fmla="*/ 631 h 546"/>
                  <a:gd name="T84" fmla="*/ 1452 w 569"/>
                  <a:gd name="T85" fmla="*/ 502 h 546"/>
                  <a:gd name="T86" fmla="*/ 1514 w 569"/>
                  <a:gd name="T87" fmla="*/ 378 h 546"/>
                  <a:gd name="T88" fmla="*/ 1444 w 569"/>
                  <a:gd name="T89" fmla="*/ 403 h 546"/>
                  <a:gd name="T90" fmla="*/ 1352 w 569"/>
                  <a:gd name="T91" fmla="*/ 425 h 546"/>
                  <a:gd name="T92" fmla="*/ 1198 w 569"/>
                  <a:gd name="T93" fmla="*/ 323 h 546"/>
                  <a:gd name="T94" fmla="*/ 1151 w 569"/>
                  <a:gd name="T95" fmla="*/ 271 h 546"/>
                  <a:gd name="T96" fmla="*/ 1128 w 569"/>
                  <a:gd name="T97" fmla="*/ 271 h 546"/>
                  <a:gd name="T98" fmla="*/ 1114 w 569"/>
                  <a:gd name="T99" fmla="*/ 266 h 546"/>
                  <a:gd name="T100" fmla="*/ 1094 w 569"/>
                  <a:gd name="T101" fmla="*/ 204 h 546"/>
                  <a:gd name="T102" fmla="*/ 1057 w 569"/>
                  <a:gd name="T103" fmla="*/ 213 h 546"/>
                  <a:gd name="T104" fmla="*/ 1031 w 569"/>
                  <a:gd name="T105" fmla="*/ 221 h 546"/>
                  <a:gd name="T106" fmla="*/ 912 w 569"/>
                  <a:gd name="T107" fmla="*/ 149 h 546"/>
                  <a:gd name="T108" fmla="*/ 857 w 569"/>
                  <a:gd name="T109" fmla="*/ 62 h 546"/>
                  <a:gd name="T110" fmla="*/ 786 w 569"/>
                  <a:gd name="T111" fmla="*/ 196 h 546"/>
                  <a:gd name="T112" fmla="*/ 666 w 569"/>
                  <a:gd name="T113" fmla="*/ 219 h 546"/>
                  <a:gd name="T114" fmla="*/ 557 w 569"/>
                  <a:gd name="T115" fmla="*/ 221 h 546"/>
                  <a:gd name="T116" fmla="*/ 492 w 569"/>
                  <a:gd name="T117" fmla="*/ 199 h 546"/>
                  <a:gd name="T118" fmla="*/ 458 w 569"/>
                  <a:gd name="T119" fmla="*/ 278 h 546"/>
                  <a:gd name="T120" fmla="*/ 338 w 569"/>
                  <a:gd name="T121" fmla="*/ 320 h 546"/>
                  <a:gd name="T122" fmla="*/ 162 w 569"/>
                  <a:gd name="T123" fmla="*/ 199 h 5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9" h="546">
                    <a:moveTo>
                      <a:pt x="58" y="71"/>
                    </a:moveTo>
                    <a:cubicBezTo>
                      <a:pt x="50" y="78"/>
                      <a:pt x="114" y="135"/>
                      <a:pt x="99" y="156"/>
                    </a:cubicBezTo>
                    <a:cubicBezTo>
                      <a:pt x="90" y="167"/>
                      <a:pt x="76" y="159"/>
                      <a:pt x="63" y="151"/>
                    </a:cubicBezTo>
                    <a:cubicBezTo>
                      <a:pt x="52" y="144"/>
                      <a:pt x="43" y="138"/>
                      <a:pt x="38" y="142"/>
                    </a:cubicBezTo>
                    <a:cubicBezTo>
                      <a:pt x="28" y="152"/>
                      <a:pt x="79" y="169"/>
                      <a:pt x="71" y="193"/>
                    </a:cubicBezTo>
                    <a:cubicBezTo>
                      <a:pt x="64" y="216"/>
                      <a:pt x="62" y="225"/>
                      <a:pt x="60" y="237"/>
                    </a:cubicBezTo>
                    <a:cubicBezTo>
                      <a:pt x="55" y="260"/>
                      <a:pt x="34" y="248"/>
                      <a:pt x="32" y="261"/>
                    </a:cubicBezTo>
                    <a:cubicBezTo>
                      <a:pt x="30" y="269"/>
                      <a:pt x="55" y="267"/>
                      <a:pt x="54" y="281"/>
                    </a:cubicBezTo>
                    <a:cubicBezTo>
                      <a:pt x="53" y="288"/>
                      <a:pt x="40" y="286"/>
                      <a:pt x="36" y="297"/>
                    </a:cubicBezTo>
                    <a:cubicBezTo>
                      <a:pt x="35" y="301"/>
                      <a:pt x="50" y="295"/>
                      <a:pt x="52" y="310"/>
                    </a:cubicBezTo>
                    <a:cubicBezTo>
                      <a:pt x="55" y="325"/>
                      <a:pt x="62" y="341"/>
                      <a:pt x="53" y="346"/>
                    </a:cubicBezTo>
                    <a:cubicBezTo>
                      <a:pt x="45" y="351"/>
                      <a:pt x="0" y="383"/>
                      <a:pt x="5" y="396"/>
                    </a:cubicBezTo>
                    <a:cubicBezTo>
                      <a:pt x="7" y="402"/>
                      <a:pt x="17" y="397"/>
                      <a:pt x="28" y="392"/>
                    </a:cubicBezTo>
                    <a:cubicBezTo>
                      <a:pt x="41" y="387"/>
                      <a:pt x="55" y="381"/>
                      <a:pt x="58" y="392"/>
                    </a:cubicBezTo>
                    <a:cubicBezTo>
                      <a:pt x="64" y="412"/>
                      <a:pt x="82" y="451"/>
                      <a:pt x="101" y="470"/>
                    </a:cubicBezTo>
                    <a:cubicBezTo>
                      <a:pt x="120" y="488"/>
                      <a:pt x="112" y="490"/>
                      <a:pt x="119" y="495"/>
                    </a:cubicBezTo>
                    <a:cubicBezTo>
                      <a:pt x="126" y="501"/>
                      <a:pt x="114" y="529"/>
                      <a:pt x="121" y="534"/>
                    </a:cubicBezTo>
                    <a:cubicBezTo>
                      <a:pt x="124" y="537"/>
                      <a:pt x="129" y="529"/>
                      <a:pt x="135" y="522"/>
                    </a:cubicBezTo>
                    <a:cubicBezTo>
                      <a:pt x="141" y="514"/>
                      <a:pt x="147" y="507"/>
                      <a:pt x="153" y="509"/>
                    </a:cubicBezTo>
                    <a:cubicBezTo>
                      <a:pt x="164" y="515"/>
                      <a:pt x="151" y="522"/>
                      <a:pt x="158" y="524"/>
                    </a:cubicBezTo>
                    <a:cubicBezTo>
                      <a:pt x="161" y="525"/>
                      <a:pt x="163" y="524"/>
                      <a:pt x="166" y="522"/>
                    </a:cubicBezTo>
                    <a:cubicBezTo>
                      <a:pt x="169" y="520"/>
                      <a:pt x="172" y="518"/>
                      <a:pt x="177" y="520"/>
                    </a:cubicBezTo>
                    <a:cubicBezTo>
                      <a:pt x="187" y="522"/>
                      <a:pt x="216" y="536"/>
                      <a:pt x="239" y="534"/>
                    </a:cubicBezTo>
                    <a:cubicBezTo>
                      <a:pt x="262" y="531"/>
                      <a:pt x="253" y="546"/>
                      <a:pt x="263" y="546"/>
                    </a:cubicBezTo>
                    <a:cubicBezTo>
                      <a:pt x="272" y="546"/>
                      <a:pt x="264" y="537"/>
                      <a:pt x="273" y="536"/>
                    </a:cubicBezTo>
                    <a:cubicBezTo>
                      <a:pt x="282" y="534"/>
                      <a:pt x="343" y="533"/>
                      <a:pt x="359" y="529"/>
                    </a:cubicBezTo>
                    <a:cubicBezTo>
                      <a:pt x="367" y="527"/>
                      <a:pt x="371" y="531"/>
                      <a:pt x="375" y="536"/>
                    </a:cubicBezTo>
                    <a:cubicBezTo>
                      <a:pt x="379" y="540"/>
                      <a:pt x="383" y="544"/>
                      <a:pt x="389" y="543"/>
                    </a:cubicBezTo>
                    <a:cubicBezTo>
                      <a:pt x="401" y="542"/>
                      <a:pt x="396" y="525"/>
                      <a:pt x="405" y="520"/>
                    </a:cubicBezTo>
                    <a:cubicBezTo>
                      <a:pt x="410" y="517"/>
                      <a:pt x="416" y="519"/>
                      <a:pt x="421" y="522"/>
                    </a:cubicBezTo>
                    <a:cubicBezTo>
                      <a:pt x="425" y="524"/>
                      <a:pt x="429" y="527"/>
                      <a:pt x="432" y="525"/>
                    </a:cubicBezTo>
                    <a:cubicBezTo>
                      <a:pt x="438" y="523"/>
                      <a:pt x="434" y="504"/>
                      <a:pt x="448" y="497"/>
                    </a:cubicBezTo>
                    <a:cubicBezTo>
                      <a:pt x="461" y="490"/>
                      <a:pt x="469" y="479"/>
                      <a:pt x="481" y="486"/>
                    </a:cubicBezTo>
                    <a:cubicBezTo>
                      <a:pt x="494" y="492"/>
                      <a:pt x="518" y="504"/>
                      <a:pt x="524" y="498"/>
                    </a:cubicBezTo>
                    <a:cubicBezTo>
                      <a:pt x="531" y="492"/>
                      <a:pt x="503" y="460"/>
                      <a:pt x="512" y="438"/>
                    </a:cubicBezTo>
                    <a:cubicBezTo>
                      <a:pt x="521" y="417"/>
                      <a:pt x="544" y="357"/>
                      <a:pt x="546" y="333"/>
                    </a:cubicBezTo>
                    <a:cubicBezTo>
                      <a:pt x="549" y="309"/>
                      <a:pt x="569" y="315"/>
                      <a:pt x="567" y="303"/>
                    </a:cubicBezTo>
                    <a:cubicBezTo>
                      <a:pt x="565" y="292"/>
                      <a:pt x="544" y="303"/>
                      <a:pt x="541" y="291"/>
                    </a:cubicBezTo>
                    <a:cubicBezTo>
                      <a:pt x="538" y="278"/>
                      <a:pt x="529" y="264"/>
                      <a:pt x="538" y="255"/>
                    </a:cubicBezTo>
                    <a:cubicBezTo>
                      <a:pt x="546" y="247"/>
                      <a:pt x="558" y="242"/>
                      <a:pt x="557" y="234"/>
                    </a:cubicBezTo>
                    <a:cubicBezTo>
                      <a:pt x="556" y="231"/>
                      <a:pt x="550" y="231"/>
                      <a:pt x="542" y="231"/>
                    </a:cubicBezTo>
                    <a:cubicBezTo>
                      <a:pt x="532" y="232"/>
                      <a:pt x="521" y="232"/>
                      <a:pt x="519" y="225"/>
                    </a:cubicBezTo>
                    <a:cubicBezTo>
                      <a:pt x="517" y="212"/>
                      <a:pt x="513" y="192"/>
                      <a:pt x="519" y="179"/>
                    </a:cubicBezTo>
                    <a:cubicBezTo>
                      <a:pt x="524" y="166"/>
                      <a:pt x="549" y="141"/>
                      <a:pt x="541" y="135"/>
                    </a:cubicBezTo>
                    <a:cubicBezTo>
                      <a:pt x="537" y="132"/>
                      <a:pt x="527" y="138"/>
                      <a:pt x="516" y="144"/>
                    </a:cubicBezTo>
                    <a:cubicBezTo>
                      <a:pt x="504" y="151"/>
                      <a:pt x="491" y="157"/>
                      <a:pt x="483" y="152"/>
                    </a:cubicBezTo>
                    <a:cubicBezTo>
                      <a:pt x="469" y="143"/>
                      <a:pt x="438" y="120"/>
                      <a:pt x="428" y="115"/>
                    </a:cubicBezTo>
                    <a:cubicBezTo>
                      <a:pt x="417" y="109"/>
                      <a:pt x="419" y="102"/>
                      <a:pt x="411" y="97"/>
                    </a:cubicBezTo>
                    <a:cubicBezTo>
                      <a:pt x="407" y="95"/>
                      <a:pt x="405" y="96"/>
                      <a:pt x="403" y="97"/>
                    </a:cubicBezTo>
                    <a:cubicBezTo>
                      <a:pt x="402" y="97"/>
                      <a:pt x="400" y="98"/>
                      <a:pt x="398" y="95"/>
                    </a:cubicBezTo>
                    <a:cubicBezTo>
                      <a:pt x="393" y="90"/>
                      <a:pt x="401" y="76"/>
                      <a:pt x="391" y="73"/>
                    </a:cubicBezTo>
                    <a:cubicBezTo>
                      <a:pt x="385" y="71"/>
                      <a:pt x="382" y="74"/>
                      <a:pt x="378" y="76"/>
                    </a:cubicBezTo>
                    <a:cubicBezTo>
                      <a:pt x="376" y="78"/>
                      <a:pt x="373" y="80"/>
                      <a:pt x="368" y="79"/>
                    </a:cubicBezTo>
                    <a:cubicBezTo>
                      <a:pt x="358" y="79"/>
                      <a:pt x="330" y="77"/>
                      <a:pt x="326" y="53"/>
                    </a:cubicBezTo>
                    <a:cubicBezTo>
                      <a:pt x="322" y="29"/>
                      <a:pt x="312" y="0"/>
                      <a:pt x="306" y="22"/>
                    </a:cubicBezTo>
                    <a:cubicBezTo>
                      <a:pt x="300" y="44"/>
                      <a:pt x="293" y="68"/>
                      <a:pt x="281" y="70"/>
                    </a:cubicBezTo>
                    <a:cubicBezTo>
                      <a:pt x="269" y="72"/>
                      <a:pt x="254" y="72"/>
                      <a:pt x="238" y="78"/>
                    </a:cubicBezTo>
                    <a:cubicBezTo>
                      <a:pt x="222" y="85"/>
                      <a:pt x="212" y="88"/>
                      <a:pt x="199" y="79"/>
                    </a:cubicBezTo>
                    <a:cubicBezTo>
                      <a:pt x="186" y="71"/>
                      <a:pt x="183" y="69"/>
                      <a:pt x="176" y="71"/>
                    </a:cubicBezTo>
                    <a:cubicBezTo>
                      <a:pt x="169" y="74"/>
                      <a:pt x="172" y="91"/>
                      <a:pt x="164" y="99"/>
                    </a:cubicBezTo>
                    <a:cubicBezTo>
                      <a:pt x="156" y="106"/>
                      <a:pt x="134" y="122"/>
                      <a:pt x="121" y="114"/>
                    </a:cubicBezTo>
                    <a:cubicBezTo>
                      <a:pt x="107" y="106"/>
                      <a:pt x="67" y="64"/>
                      <a:pt x="58" y="7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Freeform 42"/>
              <p:cNvSpPr>
                <a:spLocks/>
              </p:cNvSpPr>
              <p:nvPr/>
            </p:nvSpPr>
            <p:spPr bwMode="auto">
              <a:xfrm>
                <a:off x="960" y="1824"/>
                <a:ext cx="949" cy="897"/>
              </a:xfrm>
              <a:custGeom>
                <a:avLst/>
                <a:gdLst>
                  <a:gd name="T0" fmla="*/ 266 w 567"/>
                  <a:gd name="T1" fmla="*/ 398 h 536"/>
                  <a:gd name="T2" fmla="*/ 99 w 567"/>
                  <a:gd name="T3" fmla="*/ 387 h 536"/>
                  <a:gd name="T4" fmla="*/ 107 w 567"/>
                  <a:gd name="T5" fmla="*/ 669 h 536"/>
                  <a:gd name="T6" fmla="*/ 141 w 567"/>
                  <a:gd name="T7" fmla="*/ 751 h 536"/>
                  <a:gd name="T8" fmla="*/ 99 w 567"/>
                  <a:gd name="T9" fmla="*/ 807 h 536"/>
                  <a:gd name="T10" fmla="*/ 64 w 567"/>
                  <a:gd name="T11" fmla="*/ 989 h 536"/>
                  <a:gd name="T12" fmla="*/ 92 w 567"/>
                  <a:gd name="T13" fmla="*/ 1064 h 536"/>
                  <a:gd name="T14" fmla="*/ 321 w 567"/>
                  <a:gd name="T15" fmla="*/ 1359 h 536"/>
                  <a:gd name="T16" fmla="*/ 328 w 567"/>
                  <a:gd name="T17" fmla="*/ 1468 h 536"/>
                  <a:gd name="T18" fmla="*/ 428 w 567"/>
                  <a:gd name="T19" fmla="*/ 1402 h 536"/>
                  <a:gd name="T20" fmla="*/ 465 w 567"/>
                  <a:gd name="T21" fmla="*/ 1431 h 536"/>
                  <a:gd name="T22" fmla="*/ 706 w 567"/>
                  <a:gd name="T23" fmla="*/ 1479 h 536"/>
                  <a:gd name="T24" fmla="*/ 753 w 567"/>
                  <a:gd name="T25" fmla="*/ 1473 h 536"/>
                  <a:gd name="T26" fmla="*/ 1061 w 567"/>
                  <a:gd name="T27" fmla="*/ 1489 h 536"/>
                  <a:gd name="T28" fmla="*/ 1143 w 567"/>
                  <a:gd name="T29" fmla="*/ 1422 h 536"/>
                  <a:gd name="T30" fmla="*/ 1252 w 567"/>
                  <a:gd name="T31" fmla="*/ 1364 h 536"/>
                  <a:gd name="T32" fmla="*/ 1465 w 567"/>
                  <a:gd name="T33" fmla="*/ 1327 h 536"/>
                  <a:gd name="T34" fmla="*/ 1580 w 567"/>
                  <a:gd name="T35" fmla="*/ 835 h 536"/>
                  <a:gd name="T36" fmla="*/ 1505 w 567"/>
                  <a:gd name="T37" fmla="*/ 740 h 536"/>
                  <a:gd name="T38" fmla="*/ 1543 w 567"/>
                  <a:gd name="T39" fmla="*/ 611 h 536"/>
                  <a:gd name="T40" fmla="*/ 1490 w 567"/>
                  <a:gd name="T41" fmla="*/ 415 h 536"/>
                  <a:gd name="T42" fmla="*/ 1352 w 567"/>
                  <a:gd name="T43" fmla="*/ 390 h 536"/>
                  <a:gd name="T44" fmla="*/ 1115 w 567"/>
                  <a:gd name="T45" fmla="*/ 233 h 536"/>
                  <a:gd name="T46" fmla="*/ 1061 w 567"/>
                  <a:gd name="T47" fmla="*/ 167 h 536"/>
                  <a:gd name="T48" fmla="*/ 894 w 567"/>
                  <a:gd name="T49" fmla="*/ 38 h 536"/>
                  <a:gd name="T50" fmla="*/ 802 w 567"/>
                  <a:gd name="T51" fmla="*/ 142 h 536"/>
                  <a:gd name="T52" fmla="*/ 477 w 567"/>
                  <a:gd name="T53" fmla="*/ 166 h 536"/>
                  <a:gd name="T54" fmla="*/ 228 w 567"/>
                  <a:gd name="T55" fmla="*/ 192 h 536"/>
                  <a:gd name="T56" fmla="*/ 166 w 567"/>
                  <a:gd name="T57" fmla="*/ 167 h 536"/>
                  <a:gd name="T58" fmla="*/ 470 w 567"/>
                  <a:gd name="T59" fmla="*/ 224 h 536"/>
                  <a:gd name="T60" fmla="*/ 661 w 567"/>
                  <a:gd name="T61" fmla="*/ 191 h 536"/>
                  <a:gd name="T62" fmla="*/ 869 w 567"/>
                  <a:gd name="T63" fmla="*/ 13 h 536"/>
                  <a:gd name="T64" fmla="*/ 1028 w 567"/>
                  <a:gd name="T65" fmla="*/ 192 h 536"/>
                  <a:gd name="T66" fmla="*/ 1098 w 567"/>
                  <a:gd name="T67" fmla="*/ 228 h 536"/>
                  <a:gd name="T68" fmla="*/ 1190 w 567"/>
                  <a:gd name="T69" fmla="*/ 291 h 536"/>
                  <a:gd name="T70" fmla="*/ 1506 w 567"/>
                  <a:gd name="T71" fmla="*/ 350 h 536"/>
                  <a:gd name="T72" fmla="*/ 1471 w 567"/>
                  <a:gd name="T73" fmla="*/ 619 h 536"/>
                  <a:gd name="T74" fmla="*/ 1525 w 567"/>
                  <a:gd name="T75" fmla="*/ 656 h 536"/>
                  <a:gd name="T76" fmla="*/ 1572 w 567"/>
                  <a:gd name="T77" fmla="*/ 810 h 536"/>
                  <a:gd name="T78" fmla="*/ 1423 w 567"/>
                  <a:gd name="T79" fmla="*/ 1193 h 536"/>
                  <a:gd name="T80" fmla="*/ 1344 w 567"/>
                  <a:gd name="T81" fmla="*/ 1322 h 536"/>
                  <a:gd name="T82" fmla="*/ 1198 w 567"/>
                  <a:gd name="T83" fmla="*/ 1434 h 536"/>
                  <a:gd name="T84" fmla="*/ 1081 w 567"/>
                  <a:gd name="T85" fmla="*/ 1481 h 536"/>
                  <a:gd name="T86" fmla="*/ 835 w 567"/>
                  <a:gd name="T87" fmla="*/ 1456 h 536"/>
                  <a:gd name="T88" fmla="*/ 731 w 567"/>
                  <a:gd name="T89" fmla="*/ 1489 h 536"/>
                  <a:gd name="T90" fmla="*/ 557 w 567"/>
                  <a:gd name="T91" fmla="*/ 1439 h 536"/>
                  <a:gd name="T92" fmla="*/ 437 w 567"/>
                  <a:gd name="T93" fmla="*/ 1428 h 536"/>
                  <a:gd name="T94" fmla="*/ 437 w 567"/>
                  <a:gd name="T95" fmla="*/ 1397 h 536"/>
                  <a:gd name="T96" fmla="*/ 336 w 567"/>
                  <a:gd name="T97" fmla="*/ 1459 h 536"/>
                  <a:gd name="T98" fmla="*/ 321 w 567"/>
                  <a:gd name="T99" fmla="*/ 1342 h 536"/>
                  <a:gd name="T100" fmla="*/ 20 w 567"/>
                  <a:gd name="T101" fmla="*/ 1076 h 536"/>
                  <a:gd name="T102" fmla="*/ 159 w 567"/>
                  <a:gd name="T103" fmla="*/ 910 h 536"/>
                  <a:gd name="T104" fmla="*/ 99 w 567"/>
                  <a:gd name="T105" fmla="*/ 798 h 536"/>
                  <a:gd name="T106" fmla="*/ 99 w 567"/>
                  <a:gd name="T107" fmla="*/ 798 h 536"/>
                  <a:gd name="T108" fmla="*/ 134 w 567"/>
                  <a:gd name="T109" fmla="*/ 773 h 536"/>
                  <a:gd name="T110" fmla="*/ 87 w 567"/>
                  <a:gd name="T111" fmla="*/ 698 h 536"/>
                  <a:gd name="T112" fmla="*/ 184 w 567"/>
                  <a:gd name="T113" fmla="*/ 450 h 536"/>
                  <a:gd name="T114" fmla="*/ 184 w 567"/>
                  <a:gd name="T115" fmla="*/ 403 h 536"/>
                  <a:gd name="T116" fmla="*/ 162 w 567"/>
                  <a:gd name="T117" fmla="*/ 171 h 536"/>
                  <a:gd name="T118" fmla="*/ 162 w 567"/>
                  <a:gd name="T119" fmla="*/ 171 h 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67" h="536">
                    <a:moveTo>
                      <a:pt x="56" y="59"/>
                    </a:moveTo>
                    <a:cubicBezTo>
                      <a:pt x="55" y="58"/>
                      <a:pt x="55" y="58"/>
                      <a:pt x="55" y="58"/>
                    </a:cubicBezTo>
                    <a:cubicBezTo>
                      <a:pt x="54" y="58"/>
                      <a:pt x="54" y="60"/>
                      <a:pt x="54" y="61"/>
                    </a:cubicBezTo>
                    <a:cubicBezTo>
                      <a:pt x="54" y="63"/>
                      <a:pt x="55" y="65"/>
                      <a:pt x="56" y="67"/>
                    </a:cubicBezTo>
                    <a:cubicBezTo>
                      <a:pt x="58" y="71"/>
                      <a:pt x="62" y="76"/>
                      <a:pt x="66" y="82"/>
                    </a:cubicBezTo>
                    <a:cubicBezTo>
                      <a:pt x="72" y="91"/>
                      <a:pt x="80" y="101"/>
                      <a:pt x="87" y="110"/>
                    </a:cubicBezTo>
                    <a:cubicBezTo>
                      <a:pt x="93" y="120"/>
                      <a:pt x="97" y="129"/>
                      <a:pt x="97" y="136"/>
                    </a:cubicBezTo>
                    <a:cubicBezTo>
                      <a:pt x="97" y="138"/>
                      <a:pt x="97" y="141"/>
                      <a:pt x="95" y="142"/>
                    </a:cubicBezTo>
                    <a:cubicBezTo>
                      <a:pt x="93" y="146"/>
                      <a:pt x="90" y="147"/>
                      <a:pt x="86" y="147"/>
                    </a:cubicBezTo>
                    <a:cubicBezTo>
                      <a:pt x="83" y="147"/>
                      <a:pt x="79" y="146"/>
                      <a:pt x="75" y="144"/>
                    </a:cubicBezTo>
                    <a:cubicBezTo>
                      <a:pt x="69" y="141"/>
                      <a:pt x="62" y="137"/>
                      <a:pt x="56" y="133"/>
                    </a:cubicBezTo>
                    <a:cubicBezTo>
                      <a:pt x="53" y="132"/>
                      <a:pt x="50" y="130"/>
                      <a:pt x="48" y="129"/>
                    </a:cubicBezTo>
                    <a:cubicBezTo>
                      <a:pt x="45" y="128"/>
                      <a:pt x="42" y="127"/>
                      <a:pt x="40" y="127"/>
                    </a:cubicBezTo>
                    <a:cubicBezTo>
                      <a:pt x="38" y="127"/>
                      <a:pt x="36" y="127"/>
                      <a:pt x="35" y="129"/>
                    </a:cubicBezTo>
                    <a:cubicBezTo>
                      <a:pt x="33" y="130"/>
                      <a:pt x="33" y="131"/>
                      <a:pt x="33" y="133"/>
                    </a:cubicBezTo>
                    <a:cubicBezTo>
                      <a:pt x="33" y="135"/>
                      <a:pt x="33" y="136"/>
                      <a:pt x="35" y="138"/>
                    </a:cubicBezTo>
                    <a:cubicBezTo>
                      <a:pt x="36" y="140"/>
                      <a:pt x="40" y="143"/>
                      <a:pt x="43" y="146"/>
                    </a:cubicBezTo>
                    <a:cubicBezTo>
                      <a:pt x="48" y="150"/>
                      <a:pt x="55" y="155"/>
                      <a:pt x="60" y="160"/>
                    </a:cubicBezTo>
                    <a:cubicBezTo>
                      <a:pt x="62" y="162"/>
                      <a:pt x="64" y="165"/>
                      <a:pt x="66" y="168"/>
                    </a:cubicBezTo>
                    <a:cubicBezTo>
                      <a:pt x="67" y="170"/>
                      <a:pt x="68" y="173"/>
                      <a:pt x="68" y="176"/>
                    </a:cubicBezTo>
                    <a:cubicBezTo>
                      <a:pt x="68" y="177"/>
                      <a:pt x="68" y="179"/>
                      <a:pt x="67" y="180"/>
                    </a:cubicBezTo>
                    <a:cubicBezTo>
                      <a:pt x="60" y="204"/>
                      <a:pt x="58" y="212"/>
                      <a:pt x="56" y="224"/>
                    </a:cubicBezTo>
                    <a:cubicBezTo>
                      <a:pt x="55" y="230"/>
                      <a:pt x="53" y="233"/>
                      <a:pt x="50" y="235"/>
                    </a:cubicBezTo>
                    <a:cubicBezTo>
                      <a:pt x="47" y="238"/>
                      <a:pt x="42" y="239"/>
                      <a:pt x="38" y="239"/>
                    </a:cubicBezTo>
                    <a:cubicBezTo>
                      <a:pt x="36" y="240"/>
                      <a:pt x="34" y="241"/>
                      <a:pt x="32" y="242"/>
                    </a:cubicBezTo>
                    <a:cubicBezTo>
                      <a:pt x="30" y="243"/>
                      <a:pt x="28" y="245"/>
                      <a:pt x="28" y="248"/>
                    </a:cubicBezTo>
                    <a:cubicBezTo>
                      <a:pt x="28" y="249"/>
                      <a:pt x="27" y="249"/>
                      <a:pt x="27" y="249"/>
                    </a:cubicBezTo>
                    <a:cubicBezTo>
                      <a:pt x="27" y="251"/>
                      <a:pt x="28" y="252"/>
                      <a:pt x="29" y="253"/>
                    </a:cubicBezTo>
                    <a:cubicBezTo>
                      <a:pt x="30" y="255"/>
                      <a:pt x="33" y="256"/>
                      <a:pt x="35" y="257"/>
                    </a:cubicBezTo>
                    <a:cubicBezTo>
                      <a:pt x="38" y="258"/>
                      <a:pt x="42" y="259"/>
                      <a:pt x="45" y="261"/>
                    </a:cubicBezTo>
                    <a:cubicBezTo>
                      <a:pt x="47" y="262"/>
                      <a:pt x="48" y="263"/>
                      <a:pt x="49" y="264"/>
                    </a:cubicBezTo>
                    <a:cubicBezTo>
                      <a:pt x="50" y="265"/>
                      <a:pt x="50" y="266"/>
                      <a:pt x="50" y="268"/>
                    </a:cubicBezTo>
                    <a:cubicBezTo>
                      <a:pt x="50" y="269"/>
                      <a:pt x="50" y="269"/>
                      <a:pt x="50" y="269"/>
                    </a:cubicBezTo>
                    <a:cubicBezTo>
                      <a:pt x="50" y="269"/>
                      <a:pt x="50" y="270"/>
                      <a:pt x="50" y="270"/>
                    </a:cubicBezTo>
                    <a:cubicBezTo>
                      <a:pt x="49" y="271"/>
                      <a:pt x="48" y="271"/>
                      <a:pt x="47" y="272"/>
                    </a:cubicBezTo>
                    <a:cubicBezTo>
                      <a:pt x="45" y="273"/>
                      <a:pt x="42" y="274"/>
                      <a:pt x="39" y="276"/>
                    </a:cubicBezTo>
                    <a:cubicBezTo>
                      <a:pt x="36" y="278"/>
                      <a:pt x="34" y="280"/>
                      <a:pt x="32" y="284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6"/>
                      <a:pt x="32" y="287"/>
                      <a:pt x="33" y="287"/>
                    </a:cubicBezTo>
                    <a:cubicBezTo>
                      <a:pt x="33" y="288"/>
                      <a:pt x="34" y="288"/>
                      <a:pt x="35" y="288"/>
                    </a:cubicBezTo>
                    <a:cubicBezTo>
                      <a:pt x="36" y="289"/>
                      <a:pt x="37" y="289"/>
                      <a:pt x="38" y="289"/>
                    </a:cubicBezTo>
                    <a:cubicBezTo>
                      <a:pt x="40" y="289"/>
                      <a:pt x="42" y="290"/>
                      <a:pt x="44" y="291"/>
                    </a:cubicBezTo>
                    <a:cubicBezTo>
                      <a:pt x="46" y="292"/>
                      <a:pt x="47" y="294"/>
                      <a:pt x="48" y="298"/>
                    </a:cubicBezTo>
                    <a:cubicBezTo>
                      <a:pt x="49" y="303"/>
                      <a:pt x="50" y="308"/>
                      <a:pt x="51" y="313"/>
                    </a:cubicBezTo>
                    <a:cubicBezTo>
                      <a:pt x="52" y="317"/>
                      <a:pt x="53" y="321"/>
                      <a:pt x="53" y="325"/>
                    </a:cubicBezTo>
                    <a:cubicBezTo>
                      <a:pt x="53" y="327"/>
                      <a:pt x="53" y="328"/>
                      <a:pt x="53" y="329"/>
                    </a:cubicBezTo>
                    <a:cubicBezTo>
                      <a:pt x="52" y="330"/>
                      <a:pt x="51" y="331"/>
                      <a:pt x="50" y="332"/>
                    </a:cubicBezTo>
                    <a:cubicBezTo>
                      <a:pt x="46" y="334"/>
                      <a:pt x="34" y="343"/>
                      <a:pt x="23" y="353"/>
                    </a:cubicBezTo>
                    <a:cubicBezTo>
                      <a:pt x="17" y="358"/>
                      <a:pt x="11" y="363"/>
                      <a:pt x="7" y="368"/>
                    </a:cubicBezTo>
                    <a:cubicBezTo>
                      <a:pt x="5" y="370"/>
                      <a:pt x="4" y="373"/>
                      <a:pt x="2" y="375"/>
                    </a:cubicBezTo>
                    <a:cubicBezTo>
                      <a:pt x="1" y="377"/>
                      <a:pt x="0" y="379"/>
                      <a:pt x="0" y="382"/>
                    </a:cubicBezTo>
                    <a:cubicBezTo>
                      <a:pt x="0" y="382"/>
                      <a:pt x="1" y="383"/>
                      <a:pt x="1" y="384"/>
                    </a:cubicBezTo>
                    <a:cubicBezTo>
                      <a:pt x="1" y="386"/>
                      <a:pt x="2" y="387"/>
                      <a:pt x="3" y="387"/>
                    </a:cubicBezTo>
                    <a:cubicBezTo>
                      <a:pt x="5" y="388"/>
                      <a:pt x="6" y="388"/>
                      <a:pt x="7" y="388"/>
                    </a:cubicBezTo>
                    <a:cubicBezTo>
                      <a:pt x="10" y="388"/>
                      <a:pt x="13" y="387"/>
                      <a:pt x="16" y="386"/>
                    </a:cubicBezTo>
                    <a:cubicBezTo>
                      <a:pt x="22" y="384"/>
                      <a:pt x="27" y="382"/>
                      <a:pt x="33" y="380"/>
                    </a:cubicBezTo>
                    <a:cubicBezTo>
                      <a:pt x="38" y="377"/>
                      <a:pt x="44" y="376"/>
                      <a:pt x="47" y="376"/>
                    </a:cubicBezTo>
                    <a:cubicBezTo>
                      <a:pt x="49" y="376"/>
                      <a:pt x="51" y="376"/>
                      <a:pt x="52" y="377"/>
                    </a:cubicBezTo>
                    <a:cubicBezTo>
                      <a:pt x="53" y="377"/>
                      <a:pt x="53" y="378"/>
                      <a:pt x="54" y="380"/>
                    </a:cubicBezTo>
                    <a:cubicBezTo>
                      <a:pt x="60" y="400"/>
                      <a:pt x="78" y="440"/>
                      <a:pt x="97" y="459"/>
                    </a:cubicBezTo>
                    <a:cubicBezTo>
                      <a:pt x="102" y="464"/>
                      <a:pt x="105" y="467"/>
                      <a:pt x="107" y="470"/>
                    </a:cubicBezTo>
                    <a:cubicBezTo>
                      <a:pt x="110" y="474"/>
                      <a:pt x="110" y="476"/>
                      <a:pt x="111" y="478"/>
                    </a:cubicBezTo>
                    <a:cubicBezTo>
                      <a:pt x="111" y="479"/>
                      <a:pt x="112" y="480"/>
                      <a:pt x="112" y="481"/>
                    </a:cubicBezTo>
                    <a:cubicBezTo>
                      <a:pt x="113" y="483"/>
                      <a:pt x="114" y="484"/>
                      <a:pt x="115" y="485"/>
                    </a:cubicBezTo>
                    <a:cubicBezTo>
                      <a:pt x="116" y="485"/>
                      <a:pt x="116" y="486"/>
                      <a:pt x="116" y="487"/>
                    </a:cubicBezTo>
                    <a:cubicBezTo>
                      <a:pt x="117" y="488"/>
                      <a:pt x="117" y="489"/>
                      <a:pt x="117" y="491"/>
                    </a:cubicBezTo>
                    <a:cubicBezTo>
                      <a:pt x="117" y="494"/>
                      <a:pt x="116" y="499"/>
                      <a:pt x="116" y="503"/>
                    </a:cubicBezTo>
                    <a:cubicBezTo>
                      <a:pt x="115" y="507"/>
                      <a:pt x="114" y="512"/>
                      <a:pt x="114" y="515"/>
                    </a:cubicBezTo>
                    <a:cubicBezTo>
                      <a:pt x="114" y="517"/>
                      <a:pt x="114" y="519"/>
                      <a:pt x="115" y="520"/>
                    </a:cubicBezTo>
                    <a:cubicBezTo>
                      <a:pt x="115" y="522"/>
                      <a:pt x="116" y="523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18" y="525"/>
                      <a:pt x="119" y="525"/>
                      <a:pt x="120" y="525"/>
                    </a:cubicBezTo>
                    <a:cubicBezTo>
                      <a:pt x="122" y="525"/>
                      <a:pt x="123" y="524"/>
                      <a:pt x="124" y="523"/>
                    </a:cubicBezTo>
                    <a:cubicBezTo>
                      <a:pt x="126" y="522"/>
                      <a:pt x="128" y="520"/>
                      <a:pt x="130" y="517"/>
                    </a:cubicBezTo>
                    <a:cubicBezTo>
                      <a:pt x="133" y="513"/>
                      <a:pt x="136" y="508"/>
                      <a:pt x="140" y="505"/>
                    </a:cubicBezTo>
                    <a:cubicBezTo>
                      <a:pt x="141" y="503"/>
                      <a:pt x="143" y="501"/>
                      <a:pt x="144" y="500"/>
                    </a:cubicBezTo>
                    <a:cubicBezTo>
                      <a:pt x="146" y="499"/>
                      <a:pt x="147" y="499"/>
                      <a:pt x="148" y="499"/>
                    </a:cubicBezTo>
                    <a:cubicBezTo>
                      <a:pt x="149" y="499"/>
                      <a:pt x="149" y="499"/>
                      <a:pt x="150" y="499"/>
                    </a:cubicBezTo>
                    <a:cubicBezTo>
                      <a:pt x="152" y="500"/>
                      <a:pt x="152" y="501"/>
                      <a:pt x="153" y="501"/>
                    </a:cubicBezTo>
                    <a:cubicBezTo>
                      <a:pt x="153" y="502"/>
                      <a:pt x="154" y="503"/>
                      <a:pt x="154" y="503"/>
                    </a:cubicBezTo>
                    <a:cubicBezTo>
                      <a:pt x="154" y="504"/>
                      <a:pt x="153" y="505"/>
                      <a:pt x="153" y="506"/>
                    </a:cubicBezTo>
                    <a:cubicBezTo>
                      <a:pt x="152" y="507"/>
                      <a:pt x="152" y="508"/>
                      <a:pt x="152" y="510"/>
                    </a:cubicBezTo>
                    <a:cubicBezTo>
                      <a:pt x="152" y="511"/>
                      <a:pt x="152" y="512"/>
                      <a:pt x="153" y="512"/>
                    </a:cubicBezTo>
                    <a:cubicBezTo>
                      <a:pt x="153" y="513"/>
                      <a:pt x="154" y="514"/>
                      <a:pt x="155" y="514"/>
                    </a:cubicBezTo>
                    <a:cubicBezTo>
                      <a:pt x="156" y="514"/>
                      <a:pt x="157" y="515"/>
                      <a:pt x="158" y="515"/>
                    </a:cubicBezTo>
                    <a:cubicBezTo>
                      <a:pt x="159" y="515"/>
                      <a:pt x="161" y="514"/>
                      <a:pt x="162" y="514"/>
                    </a:cubicBezTo>
                    <a:cubicBezTo>
                      <a:pt x="163" y="513"/>
                      <a:pt x="165" y="512"/>
                      <a:pt x="166" y="511"/>
                    </a:cubicBezTo>
                    <a:cubicBezTo>
                      <a:pt x="168" y="510"/>
                      <a:pt x="169" y="509"/>
                      <a:pt x="172" y="509"/>
                    </a:cubicBezTo>
                    <a:cubicBezTo>
                      <a:pt x="172" y="509"/>
                      <a:pt x="173" y="509"/>
                      <a:pt x="174" y="510"/>
                    </a:cubicBezTo>
                    <a:cubicBezTo>
                      <a:pt x="179" y="511"/>
                      <a:pt x="187" y="514"/>
                      <a:pt x="198" y="518"/>
                    </a:cubicBezTo>
                    <a:cubicBezTo>
                      <a:pt x="208" y="521"/>
                      <a:pt x="220" y="524"/>
                      <a:pt x="231" y="524"/>
                    </a:cubicBezTo>
                    <a:cubicBezTo>
                      <a:pt x="233" y="524"/>
                      <a:pt x="235" y="524"/>
                      <a:pt x="237" y="524"/>
                    </a:cubicBezTo>
                    <a:cubicBezTo>
                      <a:pt x="239" y="524"/>
                      <a:pt x="241" y="523"/>
                      <a:pt x="242" y="523"/>
                    </a:cubicBezTo>
                    <a:cubicBezTo>
                      <a:pt x="246" y="523"/>
                      <a:pt x="248" y="524"/>
                      <a:pt x="250" y="525"/>
                    </a:cubicBezTo>
                    <a:cubicBezTo>
                      <a:pt x="251" y="526"/>
                      <a:pt x="251" y="527"/>
                      <a:pt x="252" y="528"/>
                    </a:cubicBezTo>
                    <a:cubicBezTo>
                      <a:pt x="253" y="529"/>
                      <a:pt x="253" y="531"/>
                      <a:pt x="254" y="533"/>
                    </a:cubicBezTo>
                    <a:cubicBezTo>
                      <a:pt x="255" y="533"/>
                      <a:pt x="256" y="534"/>
                      <a:pt x="257" y="535"/>
                    </a:cubicBezTo>
                    <a:cubicBezTo>
                      <a:pt x="258" y="536"/>
                      <a:pt x="259" y="536"/>
                      <a:pt x="261" y="536"/>
                    </a:cubicBezTo>
                    <a:cubicBezTo>
                      <a:pt x="262" y="536"/>
                      <a:pt x="263" y="536"/>
                      <a:pt x="264" y="535"/>
                    </a:cubicBezTo>
                    <a:cubicBezTo>
                      <a:pt x="265" y="535"/>
                      <a:pt x="266" y="535"/>
                      <a:pt x="266" y="534"/>
                    </a:cubicBezTo>
                    <a:cubicBezTo>
                      <a:pt x="267" y="533"/>
                      <a:pt x="268" y="532"/>
                      <a:pt x="268" y="531"/>
                    </a:cubicBezTo>
                    <a:cubicBezTo>
                      <a:pt x="268" y="529"/>
                      <a:pt x="268" y="528"/>
                      <a:pt x="268" y="527"/>
                    </a:cubicBezTo>
                    <a:cubicBezTo>
                      <a:pt x="269" y="526"/>
                      <a:pt x="269" y="526"/>
                      <a:pt x="269" y="526"/>
                    </a:cubicBezTo>
                    <a:cubicBezTo>
                      <a:pt x="269" y="526"/>
                      <a:pt x="270" y="526"/>
                      <a:pt x="271" y="526"/>
                    </a:cubicBezTo>
                    <a:cubicBezTo>
                      <a:pt x="273" y="525"/>
                      <a:pt x="279" y="525"/>
                      <a:pt x="286" y="525"/>
                    </a:cubicBezTo>
                    <a:cubicBezTo>
                      <a:pt x="297" y="524"/>
                      <a:pt x="312" y="523"/>
                      <a:pt x="325" y="522"/>
                    </a:cubicBezTo>
                    <a:cubicBezTo>
                      <a:pt x="339" y="521"/>
                      <a:pt x="351" y="520"/>
                      <a:pt x="357" y="519"/>
                    </a:cubicBezTo>
                    <a:cubicBezTo>
                      <a:pt x="358" y="518"/>
                      <a:pt x="359" y="518"/>
                      <a:pt x="360" y="518"/>
                    </a:cubicBezTo>
                    <a:cubicBezTo>
                      <a:pt x="363" y="518"/>
                      <a:pt x="365" y="519"/>
                      <a:pt x="367" y="520"/>
                    </a:cubicBezTo>
                    <a:cubicBezTo>
                      <a:pt x="369" y="522"/>
                      <a:pt x="372" y="525"/>
                      <a:pt x="375" y="528"/>
                    </a:cubicBezTo>
                    <a:cubicBezTo>
                      <a:pt x="376" y="529"/>
                      <a:pt x="377" y="531"/>
                      <a:pt x="379" y="532"/>
                    </a:cubicBezTo>
                    <a:cubicBezTo>
                      <a:pt x="381" y="533"/>
                      <a:pt x="383" y="533"/>
                      <a:pt x="386" y="533"/>
                    </a:cubicBezTo>
                    <a:cubicBezTo>
                      <a:pt x="386" y="533"/>
                      <a:pt x="386" y="533"/>
                      <a:pt x="387" y="533"/>
                    </a:cubicBezTo>
                    <a:cubicBezTo>
                      <a:pt x="387" y="533"/>
                      <a:pt x="387" y="533"/>
                      <a:pt x="387" y="533"/>
                    </a:cubicBezTo>
                    <a:cubicBezTo>
                      <a:pt x="391" y="533"/>
                      <a:pt x="393" y="531"/>
                      <a:pt x="395" y="529"/>
                    </a:cubicBezTo>
                    <a:cubicBezTo>
                      <a:pt x="398" y="526"/>
                      <a:pt x="398" y="522"/>
                      <a:pt x="399" y="518"/>
                    </a:cubicBezTo>
                    <a:cubicBezTo>
                      <a:pt x="400" y="516"/>
                      <a:pt x="401" y="514"/>
                      <a:pt x="401" y="513"/>
                    </a:cubicBezTo>
                    <a:cubicBezTo>
                      <a:pt x="402" y="511"/>
                      <a:pt x="403" y="510"/>
                      <a:pt x="404" y="509"/>
                    </a:cubicBezTo>
                    <a:cubicBezTo>
                      <a:pt x="406" y="509"/>
                      <a:pt x="407" y="508"/>
                      <a:pt x="408" y="508"/>
                    </a:cubicBezTo>
                    <a:cubicBezTo>
                      <a:pt x="411" y="508"/>
                      <a:pt x="414" y="510"/>
                      <a:pt x="418" y="512"/>
                    </a:cubicBezTo>
                    <a:cubicBezTo>
                      <a:pt x="419" y="513"/>
                      <a:pt x="421" y="514"/>
                      <a:pt x="423" y="514"/>
                    </a:cubicBezTo>
                    <a:cubicBezTo>
                      <a:pt x="424" y="515"/>
                      <a:pt x="426" y="516"/>
                      <a:pt x="428" y="516"/>
                    </a:cubicBezTo>
                    <a:cubicBezTo>
                      <a:pt x="429" y="516"/>
                      <a:pt x="430" y="516"/>
                      <a:pt x="430" y="515"/>
                    </a:cubicBezTo>
                    <a:cubicBezTo>
                      <a:pt x="432" y="515"/>
                      <a:pt x="433" y="514"/>
                      <a:pt x="433" y="513"/>
                    </a:cubicBezTo>
                    <a:cubicBezTo>
                      <a:pt x="434" y="511"/>
                      <a:pt x="435" y="509"/>
                      <a:pt x="436" y="507"/>
                    </a:cubicBezTo>
                    <a:cubicBezTo>
                      <a:pt x="436" y="503"/>
                      <a:pt x="437" y="499"/>
                      <a:pt x="439" y="496"/>
                    </a:cubicBezTo>
                    <a:cubicBezTo>
                      <a:pt x="440" y="492"/>
                      <a:pt x="443" y="489"/>
                      <a:pt x="447" y="487"/>
                    </a:cubicBezTo>
                    <a:cubicBezTo>
                      <a:pt x="452" y="484"/>
                      <a:pt x="457" y="481"/>
                      <a:pt x="461" y="478"/>
                    </a:cubicBezTo>
                    <a:cubicBezTo>
                      <a:pt x="465" y="476"/>
                      <a:pt x="469" y="474"/>
                      <a:pt x="472" y="474"/>
                    </a:cubicBezTo>
                    <a:cubicBezTo>
                      <a:pt x="474" y="474"/>
                      <a:pt x="476" y="474"/>
                      <a:pt x="479" y="476"/>
                    </a:cubicBezTo>
                    <a:cubicBezTo>
                      <a:pt x="483" y="478"/>
                      <a:pt x="490" y="482"/>
                      <a:pt x="497" y="485"/>
                    </a:cubicBezTo>
                    <a:cubicBezTo>
                      <a:pt x="504" y="487"/>
                      <a:pt x="511" y="490"/>
                      <a:pt x="517" y="490"/>
                    </a:cubicBezTo>
                    <a:cubicBezTo>
                      <a:pt x="519" y="490"/>
                      <a:pt x="522" y="489"/>
                      <a:pt x="524" y="487"/>
                    </a:cubicBezTo>
                    <a:cubicBezTo>
                      <a:pt x="525" y="486"/>
                      <a:pt x="525" y="485"/>
                      <a:pt x="525" y="483"/>
                    </a:cubicBezTo>
                    <a:cubicBezTo>
                      <a:pt x="525" y="480"/>
                      <a:pt x="524" y="477"/>
                      <a:pt x="523" y="474"/>
                    </a:cubicBezTo>
                    <a:cubicBezTo>
                      <a:pt x="521" y="469"/>
                      <a:pt x="517" y="462"/>
                      <a:pt x="515" y="456"/>
                    </a:cubicBezTo>
                    <a:cubicBezTo>
                      <a:pt x="512" y="449"/>
                      <a:pt x="510" y="442"/>
                      <a:pt x="510" y="436"/>
                    </a:cubicBezTo>
                    <a:cubicBezTo>
                      <a:pt x="510" y="433"/>
                      <a:pt x="510" y="430"/>
                      <a:pt x="511" y="427"/>
                    </a:cubicBezTo>
                    <a:cubicBezTo>
                      <a:pt x="516" y="416"/>
                      <a:pt x="524" y="396"/>
                      <a:pt x="531" y="375"/>
                    </a:cubicBezTo>
                    <a:cubicBezTo>
                      <a:pt x="538" y="355"/>
                      <a:pt x="545" y="334"/>
                      <a:pt x="546" y="321"/>
                    </a:cubicBezTo>
                    <a:cubicBezTo>
                      <a:pt x="547" y="316"/>
                      <a:pt x="548" y="312"/>
                      <a:pt x="550" y="309"/>
                    </a:cubicBezTo>
                    <a:cubicBezTo>
                      <a:pt x="553" y="305"/>
                      <a:pt x="556" y="303"/>
                      <a:pt x="560" y="302"/>
                    </a:cubicBezTo>
                    <a:cubicBezTo>
                      <a:pt x="561" y="301"/>
                      <a:pt x="563" y="300"/>
                      <a:pt x="564" y="298"/>
                    </a:cubicBezTo>
                    <a:cubicBezTo>
                      <a:pt x="566" y="297"/>
                      <a:pt x="567" y="295"/>
                      <a:pt x="567" y="293"/>
                    </a:cubicBezTo>
                    <a:cubicBezTo>
                      <a:pt x="567" y="292"/>
                      <a:pt x="567" y="292"/>
                      <a:pt x="567" y="291"/>
                    </a:cubicBezTo>
                    <a:cubicBezTo>
                      <a:pt x="566" y="289"/>
                      <a:pt x="566" y="288"/>
                      <a:pt x="565" y="287"/>
                    </a:cubicBezTo>
                    <a:cubicBezTo>
                      <a:pt x="563" y="285"/>
                      <a:pt x="560" y="284"/>
                      <a:pt x="558" y="284"/>
                    </a:cubicBezTo>
                    <a:cubicBezTo>
                      <a:pt x="554" y="283"/>
                      <a:pt x="550" y="284"/>
                      <a:pt x="547" y="283"/>
                    </a:cubicBezTo>
                    <a:cubicBezTo>
                      <a:pt x="545" y="283"/>
                      <a:pt x="544" y="282"/>
                      <a:pt x="543" y="282"/>
                    </a:cubicBezTo>
                    <a:cubicBezTo>
                      <a:pt x="542" y="281"/>
                      <a:pt x="541" y="280"/>
                      <a:pt x="541" y="278"/>
                    </a:cubicBezTo>
                    <a:cubicBezTo>
                      <a:pt x="540" y="274"/>
                      <a:pt x="538" y="269"/>
                      <a:pt x="537" y="264"/>
                    </a:cubicBezTo>
                    <a:cubicBezTo>
                      <a:pt x="535" y="260"/>
                      <a:pt x="534" y="256"/>
                      <a:pt x="534" y="252"/>
                    </a:cubicBezTo>
                    <a:cubicBezTo>
                      <a:pt x="534" y="249"/>
                      <a:pt x="535" y="247"/>
                      <a:pt x="537" y="245"/>
                    </a:cubicBezTo>
                    <a:cubicBezTo>
                      <a:pt x="541" y="241"/>
                      <a:pt x="546" y="238"/>
                      <a:pt x="550" y="235"/>
                    </a:cubicBezTo>
                    <a:cubicBezTo>
                      <a:pt x="552" y="233"/>
                      <a:pt x="553" y="231"/>
                      <a:pt x="555" y="230"/>
                    </a:cubicBezTo>
                    <a:cubicBezTo>
                      <a:pt x="556" y="228"/>
                      <a:pt x="557" y="226"/>
                      <a:pt x="557" y="223"/>
                    </a:cubicBezTo>
                    <a:cubicBezTo>
                      <a:pt x="557" y="223"/>
                      <a:pt x="557" y="222"/>
                      <a:pt x="557" y="222"/>
                    </a:cubicBezTo>
                    <a:cubicBezTo>
                      <a:pt x="557" y="221"/>
                      <a:pt x="556" y="220"/>
                      <a:pt x="555" y="219"/>
                    </a:cubicBezTo>
                    <a:cubicBezTo>
                      <a:pt x="554" y="218"/>
                      <a:pt x="553" y="218"/>
                      <a:pt x="551" y="218"/>
                    </a:cubicBezTo>
                    <a:cubicBezTo>
                      <a:pt x="549" y="217"/>
                      <a:pt x="547" y="217"/>
                      <a:pt x="545" y="217"/>
                    </a:cubicBezTo>
                    <a:cubicBezTo>
                      <a:pt x="542" y="217"/>
                      <a:pt x="538" y="217"/>
                      <a:pt x="534" y="217"/>
                    </a:cubicBezTo>
                    <a:cubicBezTo>
                      <a:pt x="530" y="217"/>
                      <a:pt x="526" y="217"/>
                      <a:pt x="524" y="216"/>
                    </a:cubicBezTo>
                    <a:cubicBezTo>
                      <a:pt x="522" y="216"/>
                      <a:pt x="521" y="215"/>
                      <a:pt x="521" y="215"/>
                    </a:cubicBezTo>
                    <a:cubicBezTo>
                      <a:pt x="520" y="214"/>
                      <a:pt x="519" y="213"/>
                      <a:pt x="519" y="212"/>
                    </a:cubicBezTo>
                    <a:cubicBezTo>
                      <a:pt x="518" y="204"/>
                      <a:pt x="516" y="194"/>
                      <a:pt x="516" y="184"/>
                    </a:cubicBezTo>
                    <a:cubicBezTo>
                      <a:pt x="516" y="178"/>
                      <a:pt x="516" y="173"/>
                      <a:pt x="518" y="168"/>
                    </a:cubicBezTo>
                    <a:cubicBezTo>
                      <a:pt x="521" y="163"/>
                      <a:pt x="527" y="155"/>
                      <a:pt x="532" y="148"/>
                    </a:cubicBezTo>
                    <a:cubicBezTo>
                      <a:pt x="535" y="144"/>
                      <a:pt x="537" y="140"/>
                      <a:pt x="539" y="137"/>
                    </a:cubicBezTo>
                    <a:cubicBezTo>
                      <a:pt x="541" y="133"/>
                      <a:pt x="543" y="130"/>
                      <a:pt x="543" y="127"/>
                    </a:cubicBezTo>
                    <a:cubicBezTo>
                      <a:pt x="543" y="125"/>
                      <a:pt x="542" y="123"/>
                      <a:pt x="540" y="121"/>
                    </a:cubicBezTo>
                    <a:cubicBezTo>
                      <a:pt x="539" y="121"/>
                      <a:pt x="538" y="120"/>
                      <a:pt x="536" y="120"/>
                    </a:cubicBezTo>
                    <a:cubicBezTo>
                      <a:pt x="533" y="120"/>
                      <a:pt x="530" y="122"/>
                      <a:pt x="526" y="124"/>
                    </a:cubicBezTo>
                    <a:cubicBezTo>
                      <a:pt x="520" y="126"/>
                      <a:pt x="513" y="131"/>
                      <a:pt x="506" y="134"/>
                    </a:cubicBezTo>
                    <a:cubicBezTo>
                      <a:pt x="500" y="138"/>
                      <a:pt x="493" y="140"/>
                      <a:pt x="488" y="140"/>
                    </a:cubicBezTo>
                    <a:cubicBezTo>
                      <a:pt x="486" y="140"/>
                      <a:pt x="484" y="140"/>
                      <a:pt x="483" y="139"/>
                    </a:cubicBezTo>
                    <a:cubicBezTo>
                      <a:pt x="475" y="134"/>
                      <a:pt x="464" y="126"/>
                      <a:pt x="453" y="118"/>
                    </a:cubicBezTo>
                    <a:cubicBezTo>
                      <a:pt x="442" y="111"/>
                      <a:pt x="432" y="104"/>
                      <a:pt x="427" y="101"/>
                    </a:cubicBezTo>
                    <a:cubicBezTo>
                      <a:pt x="422" y="98"/>
                      <a:pt x="420" y="95"/>
                      <a:pt x="418" y="92"/>
                    </a:cubicBezTo>
                    <a:cubicBezTo>
                      <a:pt x="417" y="89"/>
                      <a:pt x="415" y="86"/>
                      <a:pt x="410" y="84"/>
                    </a:cubicBezTo>
                    <a:cubicBezTo>
                      <a:pt x="408" y="82"/>
                      <a:pt x="406" y="82"/>
                      <a:pt x="404" y="82"/>
                    </a:cubicBezTo>
                    <a:cubicBezTo>
                      <a:pt x="403" y="82"/>
                      <a:pt x="401" y="82"/>
                      <a:pt x="401" y="83"/>
                    </a:cubicBezTo>
                    <a:cubicBezTo>
                      <a:pt x="400" y="83"/>
                      <a:pt x="399" y="83"/>
                      <a:pt x="399" y="83"/>
                    </a:cubicBezTo>
                    <a:cubicBezTo>
                      <a:pt x="398" y="83"/>
                      <a:pt x="398" y="83"/>
                      <a:pt x="398" y="83"/>
                    </a:cubicBezTo>
                    <a:cubicBezTo>
                      <a:pt x="398" y="83"/>
                      <a:pt x="398" y="83"/>
                      <a:pt x="397" y="82"/>
                    </a:cubicBezTo>
                    <a:cubicBezTo>
                      <a:pt x="397" y="82"/>
                      <a:pt x="396" y="81"/>
                      <a:pt x="396" y="80"/>
                    </a:cubicBezTo>
                    <a:cubicBezTo>
                      <a:pt x="396" y="79"/>
                      <a:pt x="396" y="78"/>
                      <a:pt x="396" y="77"/>
                    </a:cubicBezTo>
                    <a:cubicBezTo>
                      <a:pt x="396" y="75"/>
                      <a:pt x="396" y="73"/>
                      <a:pt x="396" y="70"/>
                    </a:cubicBezTo>
                    <a:cubicBezTo>
                      <a:pt x="396" y="68"/>
                      <a:pt x="396" y="66"/>
                      <a:pt x="395" y="64"/>
                    </a:cubicBezTo>
                    <a:cubicBezTo>
                      <a:pt x="394" y="62"/>
                      <a:pt x="392" y="60"/>
                      <a:pt x="389" y="59"/>
                    </a:cubicBezTo>
                    <a:cubicBezTo>
                      <a:pt x="388" y="59"/>
                      <a:pt x="386" y="58"/>
                      <a:pt x="385" y="58"/>
                    </a:cubicBezTo>
                    <a:cubicBezTo>
                      <a:pt x="383" y="58"/>
                      <a:pt x="381" y="59"/>
                      <a:pt x="379" y="60"/>
                    </a:cubicBezTo>
                    <a:cubicBezTo>
                      <a:pt x="377" y="61"/>
                      <a:pt x="375" y="62"/>
                      <a:pt x="373" y="63"/>
                    </a:cubicBezTo>
                    <a:cubicBezTo>
                      <a:pt x="372" y="65"/>
                      <a:pt x="370" y="65"/>
                      <a:pt x="367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6" y="65"/>
                      <a:pt x="366" y="65"/>
                      <a:pt x="366" y="65"/>
                    </a:cubicBezTo>
                    <a:cubicBezTo>
                      <a:pt x="361" y="65"/>
                      <a:pt x="352" y="64"/>
                      <a:pt x="343" y="61"/>
                    </a:cubicBezTo>
                    <a:cubicBezTo>
                      <a:pt x="339" y="59"/>
                      <a:pt x="335" y="57"/>
                      <a:pt x="332" y="54"/>
                    </a:cubicBezTo>
                    <a:cubicBezTo>
                      <a:pt x="329" y="51"/>
                      <a:pt x="327" y="46"/>
                      <a:pt x="326" y="41"/>
                    </a:cubicBezTo>
                    <a:cubicBezTo>
                      <a:pt x="324" y="32"/>
                      <a:pt x="322" y="22"/>
                      <a:pt x="319" y="14"/>
                    </a:cubicBezTo>
                    <a:cubicBezTo>
                      <a:pt x="318" y="10"/>
                      <a:pt x="317" y="7"/>
                      <a:pt x="315" y="5"/>
                    </a:cubicBezTo>
                    <a:cubicBezTo>
                      <a:pt x="314" y="3"/>
                      <a:pt x="313" y="2"/>
                      <a:pt x="312" y="2"/>
                    </a:cubicBezTo>
                    <a:cubicBezTo>
                      <a:pt x="312" y="1"/>
                      <a:pt x="310" y="0"/>
                      <a:pt x="309" y="0"/>
                    </a:cubicBezTo>
                    <a:cubicBezTo>
                      <a:pt x="308" y="0"/>
                      <a:pt x="307" y="0"/>
                      <a:pt x="307" y="1"/>
                    </a:cubicBezTo>
                    <a:cubicBezTo>
                      <a:pt x="306" y="2"/>
                      <a:pt x="305" y="3"/>
                      <a:pt x="304" y="4"/>
                    </a:cubicBezTo>
                    <a:cubicBezTo>
                      <a:pt x="303" y="6"/>
                      <a:pt x="303" y="7"/>
                      <a:pt x="302" y="9"/>
                    </a:cubicBezTo>
                    <a:cubicBezTo>
                      <a:pt x="299" y="20"/>
                      <a:pt x="296" y="32"/>
                      <a:pt x="292" y="40"/>
                    </a:cubicBezTo>
                    <a:cubicBezTo>
                      <a:pt x="290" y="45"/>
                      <a:pt x="288" y="49"/>
                      <a:pt x="286" y="51"/>
                    </a:cubicBezTo>
                    <a:cubicBezTo>
                      <a:pt x="284" y="54"/>
                      <a:pt x="281" y="55"/>
                      <a:pt x="279" y="56"/>
                    </a:cubicBezTo>
                    <a:cubicBezTo>
                      <a:pt x="267" y="58"/>
                      <a:pt x="251" y="58"/>
                      <a:pt x="235" y="64"/>
                    </a:cubicBezTo>
                    <a:cubicBezTo>
                      <a:pt x="226" y="68"/>
                      <a:pt x="219" y="70"/>
                      <a:pt x="213" y="70"/>
                    </a:cubicBezTo>
                    <a:cubicBezTo>
                      <a:pt x="208" y="70"/>
                      <a:pt x="204" y="69"/>
                      <a:pt x="198" y="66"/>
                    </a:cubicBezTo>
                    <a:cubicBezTo>
                      <a:pt x="194" y="63"/>
                      <a:pt x="190" y="60"/>
                      <a:pt x="187" y="59"/>
                    </a:cubicBezTo>
                    <a:cubicBezTo>
                      <a:pt x="184" y="57"/>
                      <a:pt x="181" y="56"/>
                      <a:pt x="178" y="56"/>
                    </a:cubicBezTo>
                    <a:cubicBezTo>
                      <a:pt x="177" y="56"/>
                      <a:pt x="175" y="57"/>
                      <a:pt x="173" y="57"/>
                    </a:cubicBezTo>
                    <a:cubicBezTo>
                      <a:pt x="172" y="58"/>
                      <a:pt x="171" y="58"/>
                      <a:pt x="170" y="59"/>
                    </a:cubicBezTo>
                    <a:cubicBezTo>
                      <a:pt x="169" y="61"/>
                      <a:pt x="168" y="63"/>
                      <a:pt x="167" y="66"/>
                    </a:cubicBezTo>
                    <a:cubicBezTo>
                      <a:pt x="167" y="69"/>
                      <a:pt x="166" y="73"/>
                      <a:pt x="165" y="76"/>
                    </a:cubicBezTo>
                    <a:cubicBezTo>
                      <a:pt x="164" y="80"/>
                      <a:pt x="163" y="83"/>
                      <a:pt x="161" y="85"/>
                    </a:cubicBezTo>
                    <a:cubicBezTo>
                      <a:pt x="157" y="88"/>
                      <a:pt x="152" y="92"/>
                      <a:pt x="146" y="96"/>
                    </a:cubicBezTo>
                    <a:cubicBezTo>
                      <a:pt x="140" y="100"/>
                      <a:pt x="133" y="102"/>
                      <a:pt x="127" y="102"/>
                    </a:cubicBezTo>
                    <a:cubicBezTo>
                      <a:pt x="124" y="102"/>
                      <a:pt x="122" y="102"/>
                      <a:pt x="120" y="100"/>
                    </a:cubicBezTo>
                    <a:cubicBezTo>
                      <a:pt x="117" y="98"/>
                      <a:pt x="112" y="95"/>
                      <a:pt x="107" y="90"/>
                    </a:cubicBezTo>
                    <a:cubicBezTo>
                      <a:pt x="99" y="84"/>
                      <a:pt x="90" y="75"/>
                      <a:pt x="81" y="69"/>
                    </a:cubicBezTo>
                    <a:cubicBezTo>
                      <a:pt x="77" y="65"/>
                      <a:pt x="73" y="62"/>
                      <a:pt x="69" y="60"/>
                    </a:cubicBezTo>
                    <a:cubicBezTo>
                      <a:pt x="65" y="58"/>
                      <a:pt x="62" y="56"/>
                      <a:pt x="59" y="56"/>
                    </a:cubicBezTo>
                    <a:cubicBezTo>
                      <a:pt x="58" y="56"/>
                      <a:pt x="56" y="57"/>
                      <a:pt x="55" y="58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0"/>
                      <a:pt x="58" y="60"/>
                      <a:pt x="59" y="60"/>
                    </a:cubicBezTo>
                    <a:cubicBezTo>
                      <a:pt x="60" y="60"/>
                      <a:pt x="62" y="61"/>
                      <a:pt x="64" y="62"/>
                    </a:cubicBezTo>
                    <a:cubicBezTo>
                      <a:pt x="71" y="65"/>
                      <a:pt x="82" y="74"/>
                      <a:pt x="92" y="83"/>
                    </a:cubicBezTo>
                    <a:cubicBezTo>
                      <a:pt x="97" y="87"/>
                      <a:pt x="102" y="91"/>
                      <a:pt x="106" y="95"/>
                    </a:cubicBezTo>
                    <a:cubicBezTo>
                      <a:pt x="111" y="99"/>
                      <a:pt x="115" y="102"/>
                      <a:pt x="117" y="104"/>
                    </a:cubicBezTo>
                    <a:cubicBezTo>
                      <a:pt x="121" y="106"/>
                      <a:pt x="124" y="106"/>
                      <a:pt x="127" y="106"/>
                    </a:cubicBezTo>
                    <a:cubicBezTo>
                      <a:pt x="134" y="106"/>
                      <a:pt x="142" y="103"/>
                      <a:pt x="148" y="99"/>
                    </a:cubicBezTo>
                    <a:cubicBezTo>
                      <a:pt x="154" y="96"/>
                      <a:pt x="160" y="91"/>
                      <a:pt x="163" y="88"/>
                    </a:cubicBezTo>
                    <a:cubicBezTo>
                      <a:pt x="166" y="86"/>
                      <a:pt x="167" y="83"/>
                      <a:pt x="168" y="80"/>
                    </a:cubicBezTo>
                    <a:cubicBezTo>
                      <a:pt x="170" y="76"/>
                      <a:pt x="170" y="71"/>
                      <a:pt x="171" y="67"/>
                    </a:cubicBezTo>
                    <a:cubicBezTo>
                      <a:pt x="171" y="65"/>
                      <a:pt x="172" y="64"/>
                      <a:pt x="172" y="63"/>
                    </a:cubicBezTo>
                    <a:cubicBezTo>
                      <a:pt x="173" y="62"/>
                      <a:pt x="174" y="61"/>
                      <a:pt x="174" y="61"/>
                    </a:cubicBezTo>
                    <a:cubicBezTo>
                      <a:pt x="176" y="60"/>
                      <a:pt x="177" y="60"/>
                      <a:pt x="178" y="60"/>
                    </a:cubicBezTo>
                    <a:cubicBezTo>
                      <a:pt x="180" y="60"/>
                      <a:pt x="182" y="61"/>
                      <a:pt x="185" y="62"/>
                    </a:cubicBezTo>
                    <a:cubicBezTo>
                      <a:pt x="188" y="64"/>
                      <a:pt x="191" y="66"/>
                      <a:pt x="196" y="69"/>
                    </a:cubicBezTo>
                    <a:cubicBezTo>
                      <a:pt x="202" y="73"/>
                      <a:pt x="207" y="74"/>
                      <a:pt x="213" y="74"/>
                    </a:cubicBezTo>
                    <a:cubicBezTo>
                      <a:pt x="220" y="74"/>
                      <a:pt x="227" y="72"/>
                      <a:pt x="236" y="68"/>
                    </a:cubicBezTo>
                    <a:cubicBezTo>
                      <a:pt x="252" y="62"/>
                      <a:pt x="267" y="62"/>
                      <a:pt x="279" y="60"/>
                    </a:cubicBezTo>
                    <a:cubicBezTo>
                      <a:pt x="283" y="59"/>
                      <a:pt x="286" y="57"/>
                      <a:pt x="289" y="54"/>
                    </a:cubicBezTo>
                    <a:cubicBezTo>
                      <a:pt x="293" y="49"/>
                      <a:pt x="296" y="42"/>
                      <a:pt x="299" y="35"/>
                    </a:cubicBezTo>
                    <a:cubicBezTo>
                      <a:pt x="302" y="27"/>
                      <a:pt x="304" y="18"/>
                      <a:pt x="306" y="10"/>
                    </a:cubicBezTo>
                    <a:cubicBezTo>
                      <a:pt x="307" y="8"/>
                      <a:pt x="307" y="6"/>
                      <a:pt x="308" y="5"/>
                    </a:cubicBezTo>
                    <a:cubicBezTo>
                      <a:pt x="308" y="5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09" y="4"/>
                    </a:cubicBezTo>
                    <a:cubicBezTo>
                      <a:pt x="309" y="4"/>
                      <a:pt x="309" y="4"/>
                      <a:pt x="310" y="5"/>
                    </a:cubicBezTo>
                    <a:cubicBezTo>
                      <a:pt x="311" y="5"/>
                      <a:pt x="312" y="7"/>
                      <a:pt x="313" y="10"/>
                    </a:cubicBezTo>
                    <a:cubicBezTo>
                      <a:pt x="317" y="17"/>
                      <a:pt x="320" y="30"/>
                      <a:pt x="322" y="41"/>
                    </a:cubicBezTo>
                    <a:cubicBezTo>
                      <a:pt x="323" y="48"/>
                      <a:pt x="326" y="53"/>
                      <a:pt x="329" y="57"/>
                    </a:cubicBezTo>
                    <a:cubicBezTo>
                      <a:pt x="335" y="62"/>
                      <a:pt x="342" y="65"/>
                      <a:pt x="349" y="67"/>
                    </a:cubicBezTo>
                    <a:cubicBezTo>
                      <a:pt x="356" y="69"/>
                      <a:pt x="362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6" y="69"/>
                      <a:pt x="366" y="69"/>
                      <a:pt x="366" y="69"/>
                    </a:cubicBezTo>
                    <a:cubicBezTo>
                      <a:pt x="367" y="69"/>
                      <a:pt x="367" y="69"/>
                      <a:pt x="367" y="69"/>
                    </a:cubicBezTo>
                    <a:cubicBezTo>
                      <a:pt x="372" y="69"/>
                      <a:pt x="375" y="67"/>
                      <a:pt x="378" y="66"/>
                    </a:cubicBezTo>
                    <a:cubicBezTo>
                      <a:pt x="379" y="65"/>
                      <a:pt x="380" y="64"/>
                      <a:pt x="381" y="63"/>
                    </a:cubicBezTo>
                    <a:cubicBezTo>
                      <a:pt x="382" y="63"/>
                      <a:pt x="383" y="62"/>
                      <a:pt x="385" y="62"/>
                    </a:cubicBezTo>
                    <a:cubicBezTo>
                      <a:pt x="386" y="62"/>
                      <a:pt x="387" y="63"/>
                      <a:pt x="388" y="63"/>
                    </a:cubicBezTo>
                    <a:cubicBezTo>
                      <a:pt x="390" y="64"/>
                      <a:pt x="391" y="64"/>
                      <a:pt x="391" y="65"/>
                    </a:cubicBezTo>
                    <a:cubicBezTo>
                      <a:pt x="392" y="67"/>
                      <a:pt x="392" y="68"/>
                      <a:pt x="392" y="70"/>
                    </a:cubicBezTo>
                    <a:cubicBezTo>
                      <a:pt x="392" y="72"/>
                      <a:pt x="392" y="75"/>
                      <a:pt x="392" y="77"/>
                    </a:cubicBezTo>
                    <a:cubicBezTo>
                      <a:pt x="392" y="78"/>
                      <a:pt x="392" y="80"/>
                      <a:pt x="392" y="81"/>
                    </a:cubicBezTo>
                    <a:cubicBezTo>
                      <a:pt x="393" y="82"/>
                      <a:pt x="393" y="84"/>
                      <a:pt x="394" y="85"/>
                    </a:cubicBezTo>
                    <a:cubicBezTo>
                      <a:pt x="395" y="86"/>
                      <a:pt x="396" y="86"/>
                      <a:pt x="397" y="87"/>
                    </a:cubicBezTo>
                    <a:cubicBezTo>
                      <a:pt x="397" y="87"/>
                      <a:pt x="398" y="87"/>
                      <a:pt x="399" y="87"/>
                    </a:cubicBezTo>
                    <a:cubicBezTo>
                      <a:pt x="400" y="87"/>
                      <a:pt x="401" y="87"/>
                      <a:pt x="402" y="86"/>
                    </a:cubicBezTo>
                    <a:cubicBezTo>
                      <a:pt x="403" y="86"/>
                      <a:pt x="403" y="86"/>
                      <a:pt x="404" y="86"/>
                    </a:cubicBezTo>
                    <a:cubicBezTo>
                      <a:pt x="405" y="86"/>
                      <a:pt x="406" y="86"/>
                      <a:pt x="408" y="87"/>
                    </a:cubicBezTo>
                    <a:cubicBezTo>
                      <a:pt x="412" y="89"/>
                      <a:pt x="413" y="91"/>
                      <a:pt x="415" y="95"/>
                    </a:cubicBezTo>
                    <a:cubicBezTo>
                      <a:pt x="417" y="98"/>
                      <a:pt x="419" y="101"/>
                      <a:pt x="425" y="104"/>
                    </a:cubicBezTo>
                    <a:cubicBezTo>
                      <a:pt x="430" y="107"/>
                      <a:pt x="440" y="114"/>
                      <a:pt x="451" y="122"/>
                    </a:cubicBezTo>
                    <a:cubicBezTo>
                      <a:pt x="462" y="129"/>
                      <a:pt x="473" y="137"/>
                      <a:pt x="480" y="142"/>
                    </a:cubicBezTo>
                    <a:cubicBezTo>
                      <a:pt x="483" y="144"/>
                      <a:pt x="485" y="144"/>
                      <a:pt x="488" y="144"/>
                    </a:cubicBezTo>
                    <a:cubicBezTo>
                      <a:pt x="492" y="144"/>
                      <a:pt x="497" y="143"/>
                      <a:pt x="501" y="141"/>
                    </a:cubicBezTo>
                    <a:cubicBezTo>
                      <a:pt x="508" y="138"/>
                      <a:pt x="515" y="134"/>
                      <a:pt x="521" y="130"/>
                    </a:cubicBezTo>
                    <a:cubicBezTo>
                      <a:pt x="525" y="129"/>
                      <a:pt x="528" y="127"/>
                      <a:pt x="530" y="126"/>
                    </a:cubicBezTo>
                    <a:cubicBezTo>
                      <a:pt x="533" y="125"/>
                      <a:pt x="535" y="124"/>
                      <a:pt x="536" y="124"/>
                    </a:cubicBezTo>
                    <a:cubicBezTo>
                      <a:pt x="537" y="124"/>
                      <a:pt x="537" y="124"/>
                      <a:pt x="538" y="125"/>
                    </a:cubicBezTo>
                    <a:cubicBezTo>
                      <a:pt x="538" y="125"/>
                      <a:pt x="539" y="126"/>
                      <a:pt x="539" y="127"/>
                    </a:cubicBezTo>
                    <a:cubicBezTo>
                      <a:pt x="539" y="129"/>
                      <a:pt x="538" y="131"/>
                      <a:pt x="536" y="135"/>
                    </a:cubicBezTo>
                    <a:cubicBezTo>
                      <a:pt x="533" y="139"/>
                      <a:pt x="529" y="145"/>
                      <a:pt x="525" y="151"/>
                    </a:cubicBezTo>
                    <a:cubicBezTo>
                      <a:pt x="521" y="157"/>
                      <a:pt x="517" y="162"/>
                      <a:pt x="515" y="166"/>
                    </a:cubicBezTo>
                    <a:cubicBezTo>
                      <a:pt x="512" y="172"/>
                      <a:pt x="512" y="178"/>
                      <a:pt x="512" y="184"/>
                    </a:cubicBezTo>
                    <a:cubicBezTo>
                      <a:pt x="512" y="194"/>
                      <a:pt x="514" y="205"/>
                      <a:pt x="515" y="213"/>
                    </a:cubicBezTo>
                    <a:cubicBezTo>
                      <a:pt x="516" y="215"/>
                      <a:pt x="517" y="217"/>
                      <a:pt x="518" y="218"/>
                    </a:cubicBezTo>
                    <a:cubicBezTo>
                      <a:pt x="520" y="219"/>
                      <a:pt x="522" y="220"/>
                      <a:pt x="525" y="221"/>
                    </a:cubicBezTo>
                    <a:cubicBezTo>
                      <a:pt x="528" y="221"/>
                      <a:pt x="531" y="221"/>
                      <a:pt x="534" y="221"/>
                    </a:cubicBezTo>
                    <a:cubicBezTo>
                      <a:pt x="538" y="221"/>
                      <a:pt x="542" y="221"/>
                      <a:pt x="545" y="221"/>
                    </a:cubicBezTo>
                    <a:cubicBezTo>
                      <a:pt x="548" y="221"/>
                      <a:pt x="550" y="221"/>
                      <a:pt x="551" y="222"/>
                    </a:cubicBezTo>
                    <a:cubicBezTo>
                      <a:pt x="552" y="222"/>
                      <a:pt x="553" y="222"/>
                      <a:pt x="553" y="222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3"/>
                      <a:pt x="553" y="223"/>
                      <a:pt x="553" y="223"/>
                    </a:cubicBezTo>
                    <a:cubicBezTo>
                      <a:pt x="553" y="225"/>
                      <a:pt x="553" y="226"/>
                      <a:pt x="552" y="227"/>
                    </a:cubicBezTo>
                    <a:cubicBezTo>
                      <a:pt x="550" y="229"/>
                      <a:pt x="547" y="231"/>
                      <a:pt x="544" y="234"/>
                    </a:cubicBezTo>
                    <a:cubicBezTo>
                      <a:pt x="541" y="236"/>
                      <a:pt x="538" y="239"/>
                      <a:pt x="534" y="242"/>
                    </a:cubicBezTo>
                    <a:cubicBezTo>
                      <a:pt x="531" y="245"/>
                      <a:pt x="530" y="249"/>
                      <a:pt x="530" y="252"/>
                    </a:cubicBezTo>
                    <a:cubicBezTo>
                      <a:pt x="530" y="257"/>
                      <a:pt x="532" y="261"/>
                      <a:pt x="533" y="266"/>
                    </a:cubicBezTo>
                    <a:cubicBezTo>
                      <a:pt x="535" y="270"/>
                      <a:pt x="536" y="275"/>
                      <a:pt x="537" y="279"/>
                    </a:cubicBezTo>
                    <a:cubicBezTo>
                      <a:pt x="537" y="281"/>
                      <a:pt x="538" y="282"/>
                      <a:pt x="539" y="284"/>
                    </a:cubicBezTo>
                    <a:cubicBezTo>
                      <a:pt x="541" y="286"/>
                      <a:pt x="544" y="287"/>
                      <a:pt x="546" y="287"/>
                    </a:cubicBezTo>
                    <a:cubicBezTo>
                      <a:pt x="550" y="288"/>
                      <a:pt x="554" y="287"/>
                      <a:pt x="558" y="288"/>
                    </a:cubicBezTo>
                    <a:cubicBezTo>
                      <a:pt x="559" y="288"/>
                      <a:pt x="560" y="288"/>
                      <a:pt x="561" y="289"/>
                    </a:cubicBezTo>
                    <a:cubicBezTo>
                      <a:pt x="562" y="290"/>
                      <a:pt x="562" y="290"/>
                      <a:pt x="563" y="292"/>
                    </a:cubicBezTo>
                    <a:cubicBezTo>
                      <a:pt x="563" y="292"/>
                      <a:pt x="563" y="293"/>
                      <a:pt x="563" y="293"/>
                    </a:cubicBezTo>
                    <a:cubicBezTo>
                      <a:pt x="563" y="294"/>
                      <a:pt x="563" y="294"/>
                      <a:pt x="562" y="295"/>
                    </a:cubicBezTo>
                    <a:cubicBezTo>
                      <a:pt x="562" y="296"/>
                      <a:pt x="561" y="297"/>
                      <a:pt x="559" y="298"/>
                    </a:cubicBezTo>
                    <a:cubicBezTo>
                      <a:pt x="556" y="299"/>
                      <a:pt x="552" y="301"/>
                      <a:pt x="549" y="304"/>
                    </a:cubicBezTo>
                    <a:cubicBezTo>
                      <a:pt x="546" y="308"/>
                      <a:pt x="543" y="313"/>
                      <a:pt x="542" y="321"/>
                    </a:cubicBezTo>
                    <a:cubicBezTo>
                      <a:pt x="541" y="332"/>
                      <a:pt x="535" y="353"/>
                      <a:pt x="527" y="374"/>
                    </a:cubicBezTo>
                    <a:cubicBezTo>
                      <a:pt x="520" y="395"/>
                      <a:pt x="512" y="415"/>
                      <a:pt x="508" y="426"/>
                    </a:cubicBezTo>
                    <a:cubicBezTo>
                      <a:pt x="506" y="429"/>
                      <a:pt x="506" y="432"/>
                      <a:pt x="506" y="436"/>
                    </a:cubicBezTo>
                    <a:cubicBezTo>
                      <a:pt x="506" y="446"/>
                      <a:pt x="510" y="455"/>
                      <a:pt x="514" y="464"/>
                    </a:cubicBezTo>
                    <a:cubicBezTo>
                      <a:pt x="516" y="468"/>
                      <a:pt x="518" y="472"/>
                      <a:pt x="519" y="476"/>
                    </a:cubicBezTo>
                    <a:cubicBezTo>
                      <a:pt x="520" y="479"/>
                      <a:pt x="521" y="482"/>
                      <a:pt x="521" y="483"/>
                    </a:cubicBezTo>
                    <a:cubicBezTo>
                      <a:pt x="521" y="484"/>
                      <a:pt x="521" y="484"/>
                      <a:pt x="521" y="485"/>
                    </a:cubicBezTo>
                    <a:cubicBezTo>
                      <a:pt x="520" y="485"/>
                      <a:pt x="519" y="486"/>
                      <a:pt x="517" y="486"/>
                    </a:cubicBezTo>
                    <a:cubicBezTo>
                      <a:pt x="512" y="486"/>
                      <a:pt x="506" y="484"/>
                      <a:pt x="499" y="481"/>
                    </a:cubicBezTo>
                    <a:cubicBezTo>
                      <a:pt x="492" y="478"/>
                      <a:pt x="485" y="475"/>
                      <a:pt x="480" y="472"/>
                    </a:cubicBezTo>
                    <a:cubicBezTo>
                      <a:pt x="478" y="471"/>
                      <a:pt x="475" y="470"/>
                      <a:pt x="472" y="470"/>
                    </a:cubicBezTo>
                    <a:cubicBezTo>
                      <a:pt x="467" y="470"/>
                      <a:pt x="463" y="472"/>
                      <a:pt x="459" y="475"/>
                    </a:cubicBezTo>
                    <a:cubicBezTo>
                      <a:pt x="454" y="478"/>
                      <a:pt x="450" y="481"/>
                      <a:pt x="445" y="484"/>
                    </a:cubicBezTo>
                    <a:cubicBezTo>
                      <a:pt x="441" y="485"/>
                      <a:pt x="438" y="488"/>
                      <a:pt x="437" y="491"/>
                    </a:cubicBezTo>
                    <a:cubicBezTo>
                      <a:pt x="434" y="496"/>
                      <a:pt x="433" y="501"/>
                      <a:pt x="432" y="505"/>
                    </a:cubicBezTo>
                    <a:cubicBezTo>
                      <a:pt x="431" y="507"/>
                      <a:pt x="431" y="509"/>
                      <a:pt x="430" y="510"/>
                    </a:cubicBezTo>
                    <a:cubicBezTo>
                      <a:pt x="430" y="511"/>
                      <a:pt x="429" y="511"/>
                      <a:pt x="429" y="512"/>
                    </a:cubicBezTo>
                    <a:cubicBezTo>
                      <a:pt x="429" y="512"/>
                      <a:pt x="428" y="512"/>
                      <a:pt x="428" y="512"/>
                    </a:cubicBezTo>
                    <a:cubicBezTo>
                      <a:pt x="427" y="512"/>
                      <a:pt x="426" y="511"/>
                      <a:pt x="424" y="511"/>
                    </a:cubicBezTo>
                    <a:cubicBezTo>
                      <a:pt x="422" y="510"/>
                      <a:pt x="420" y="508"/>
                      <a:pt x="417" y="507"/>
                    </a:cubicBezTo>
                    <a:cubicBezTo>
                      <a:pt x="414" y="506"/>
                      <a:pt x="411" y="504"/>
                      <a:pt x="408" y="504"/>
                    </a:cubicBezTo>
                    <a:cubicBezTo>
                      <a:pt x="406" y="504"/>
                      <a:pt x="404" y="505"/>
                      <a:pt x="402" y="506"/>
                    </a:cubicBezTo>
                    <a:cubicBezTo>
                      <a:pt x="400" y="508"/>
                      <a:pt x="398" y="510"/>
                      <a:pt x="397" y="513"/>
                    </a:cubicBezTo>
                    <a:cubicBezTo>
                      <a:pt x="395" y="517"/>
                      <a:pt x="395" y="521"/>
                      <a:pt x="393" y="524"/>
                    </a:cubicBezTo>
                    <a:cubicBezTo>
                      <a:pt x="393" y="526"/>
                      <a:pt x="392" y="527"/>
                      <a:pt x="391" y="528"/>
                    </a:cubicBezTo>
                    <a:cubicBezTo>
                      <a:pt x="390" y="529"/>
                      <a:pt x="389" y="529"/>
                      <a:pt x="386" y="529"/>
                    </a:cubicBezTo>
                    <a:cubicBezTo>
                      <a:pt x="387" y="529"/>
                      <a:pt x="387" y="529"/>
                      <a:pt x="387" y="529"/>
                    </a:cubicBezTo>
                    <a:cubicBezTo>
                      <a:pt x="386" y="529"/>
                      <a:pt x="386" y="529"/>
                      <a:pt x="386" y="529"/>
                    </a:cubicBezTo>
                    <a:cubicBezTo>
                      <a:pt x="383" y="529"/>
                      <a:pt x="382" y="529"/>
                      <a:pt x="380" y="527"/>
                    </a:cubicBezTo>
                    <a:cubicBezTo>
                      <a:pt x="377" y="526"/>
                      <a:pt x="375" y="522"/>
                      <a:pt x="372" y="520"/>
                    </a:cubicBezTo>
                    <a:cubicBezTo>
                      <a:pt x="369" y="517"/>
                      <a:pt x="365" y="514"/>
                      <a:pt x="360" y="514"/>
                    </a:cubicBezTo>
                    <a:cubicBezTo>
                      <a:pt x="359" y="514"/>
                      <a:pt x="358" y="514"/>
                      <a:pt x="356" y="515"/>
                    </a:cubicBezTo>
                    <a:cubicBezTo>
                      <a:pt x="353" y="516"/>
                      <a:pt x="346" y="516"/>
                      <a:pt x="338" y="517"/>
                    </a:cubicBezTo>
                    <a:cubicBezTo>
                      <a:pt x="326" y="518"/>
                      <a:pt x="311" y="519"/>
                      <a:pt x="298" y="520"/>
                    </a:cubicBezTo>
                    <a:cubicBezTo>
                      <a:pt x="291" y="520"/>
                      <a:pt x="285" y="521"/>
                      <a:pt x="281" y="521"/>
                    </a:cubicBezTo>
                    <a:cubicBezTo>
                      <a:pt x="276" y="521"/>
                      <a:pt x="272" y="521"/>
                      <a:pt x="271" y="522"/>
                    </a:cubicBezTo>
                    <a:cubicBezTo>
                      <a:pt x="269" y="522"/>
                      <a:pt x="268" y="522"/>
                      <a:pt x="267" y="523"/>
                    </a:cubicBezTo>
                    <a:cubicBezTo>
                      <a:pt x="266" y="524"/>
                      <a:pt x="265" y="525"/>
                      <a:pt x="264" y="527"/>
                    </a:cubicBezTo>
                    <a:cubicBezTo>
                      <a:pt x="264" y="528"/>
                      <a:pt x="264" y="528"/>
                      <a:pt x="264" y="529"/>
                    </a:cubicBezTo>
                    <a:cubicBezTo>
                      <a:pt x="264" y="530"/>
                      <a:pt x="264" y="531"/>
                      <a:pt x="263" y="531"/>
                    </a:cubicBezTo>
                    <a:cubicBezTo>
                      <a:pt x="263" y="531"/>
                      <a:pt x="263" y="532"/>
                      <a:pt x="263" y="532"/>
                    </a:cubicBezTo>
                    <a:cubicBezTo>
                      <a:pt x="262" y="532"/>
                      <a:pt x="262" y="532"/>
                      <a:pt x="261" y="532"/>
                    </a:cubicBezTo>
                    <a:cubicBezTo>
                      <a:pt x="260" y="532"/>
                      <a:pt x="259" y="532"/>
                      <a:pt x="259" y="532"/>
                    </a:cubicBezTo>
                    <a:cubicBezTo>
                      <a:pt x="258" y="531"/>
                      <a:pt x="258" y="531"/>
                      <a:pt x="257" y="530"/>
                    </a:cubicBezTo>
                    <a:cubicBezTo>
                      <a:pt x="256" y="528"/>
                      <a:pt x="256" y="525"/>
                      <a:pt x="254" y="523"/>
                    </a:cubicBezTo>
                    <a:cubicBezTo>
                      <a:pt x="252" y="522"/>
                      <a:pt x="251" y="521"/>
                      <a:pt x="249" y="520"/>
                    </a:cubicBezTo>
                    <a:cubicBezTo>
                      <a:pt x="247" y="520"/>
                      <a:pt x="245" y="519"/>
                      <a:pt x="242" y="519"/>
                    </a:cubicBezTo>
                    <a:cubicBezTo>
                      <a:pt x="240" y="519"/>
                      <a:pt x="239" y="520"/>
                      <a:pt x="237" y="520"/>
                    </a:cubicBezTo>
                    <a:cubicBezTo>
                      <a:pt x="235" y="520"/>
                      <a:pt x="233" y="520"/>
                      <a:pt x="231" y="520"/>
                    </a:cubicBezTo>
                    <a:cubicBezTo>
                      <a:pt x="221" y="520"/>
                      <a:pt x="209" y="517"/>
                      <a:pt x="199" y="514"/>
                    </a:cubicBezTo>
                    <a:cubicBezTo>
                      <a:pt x="189" y="511"/>
                      <a:pt x="180" y="507"/>
                      <a:pt x="175" y="506"/>
                    </a:cubicBezTo>
                    <a:cubicBezTo>
                      <a:pt x="174" y="505"/>
                      <a:pt x="173" y="505"/>
                      <a:pt x="172" y="505"/>
                    </a:cubicBezTo>
                    <a:cubicBezTo>
                      <a:pt x="168" y="505"/>
                      <a:pt x="165" y="507"/>
                      <a:pt x="163" y="508"/>
                    </a:cubicBezTo>
                    <a:cubicBezTo>
                      <a:pt x="162" y="509"/>
                      <a:pt x="161" y="510"/>
                      <a:pt x="160" y="510"/>
                    </a:cubicBezTo>
                    <a:cubicBezTo>
                      <a:pt x="159" y="510"/>
                      <a:pt x="158" y="511"/>
                      <a:pt x="158" y="511"/>
                    </a:cubicBezTo>
                    <a:cubicBezTo>
                      <a:pt x="157" y="511"/>
                      <a:pt x="157" y="511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10"/>
                      <a:pt x="156" y="510"/>
                    </a:cubicBezTo>
                    <a:cubicBezTo>
                      <a:pt x="156" y="510"/>
                      <a:pt x="156" y="509"/>
                      <a:pt x="157" y="507"/>
                    </a:cubicBezTo>
                    <a:cubicBezTo>
                      <a:pt x="157" y="506"/>
                      <a:pt x="158" y="505"/>
                      <a:pt x="158" y="503"/>
                    </a:cubicBezTo>
                    <a:cubicBezTo>
                      <a:pt x="158" y="502"/>
                      <a:pt x="157" y="500"/>
                      <a:pt x="156" y="499"/>
                    </a:cubicBezTo>
                    <a:cubicBezTo>
                      <a:pt x="155" y="498"/>
                      <a:pt x="154" y="497"/>
                      <a:pt x="151" y="496"/>
                    </a:cubicBezTo>
                    <a:cubicBezTo>
                      <a:pt x="150" y="495"/>
                      <a:pt x="149" y="495"/>
                      <a:pt x="148" y="495"/>
                    </a:cubicBezTo>
                    <a:cubicBezTo>
                      <a:pt x="146" y="495"/>
                      <a:pt x="145" y="495"/>
                      <a:pt x="143" y="496"/>
                    </a:cubicBezTo>
                    <a:cubicBezTo>
                      <a:pt x="141" y="498"/>
                      <a:pt x="138" y="500"/>
                      <a:pt x="136" y="503"/>
                    </a:cubicBezTo>
                    <a:cubicBezTo>
                      <a:pt x="133" y="507"/>
                      <a:pt x="129" y="511"/>
                      <a:pt x="126" y="515"/>
                    </a:cubicBezTo>
                    <a:cubicBezTo>
                      <a:pt x="125" y="517"/>
                      <a:pt x="124" y="519"/>
                      <a:pt x="122" y="520"/>
                    </a:cubicBezTo>
                    <a:cubicBezTo>
                      <a:pt x="121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20" y="521"/>
                      <a:pt x="120" y="521"/>
                      <a:pt x="120" y="521"/>
                    </a:cubicBezTo>
                    <a:cubicBezTo>
                      <a:pt x="119" y="521"/>
                      <a:pt x="119" y="520"/>
                      <a:pt x="119" y="519"/>
                    </a:cubicBezTo>
                    <a:cubicBezTo>
                      <a:pt x="118" y="518"/>
                      <a:pt x="118" y="517"/>
                      <a:pt x="118" y="515"/>
                    </a:cubicBezTo>
                    <a:cubicBezTo>
                      <a:pt x="118" y="512"/>
                      <a:pt x="119" y="508"/>
                      <a:pt x="120" y="503"/>
                    </a:cubicBezTo>
                    <a:cubicBezTo>
                      <a:pt x="120" y="499"/>
                      <a:pt x="121" y="495"/>
                      <a:pt x="121" y="491"/>
                    </a:cubicBezTo>
                    <a:cubicBezTo>
                      <a:pt x="121" y="489"/>
                      <a:pt x="121" y="487"/>
                      <a:pt x="120" y="486"/>
                    </a:cubicBezTo>
                    <a:cubicBezTo>
                      <a:pt x="120" y="484"/>
                      <a:pt x="119" y="483"/>
                      <a:pt x="118" y="482"/>
                    </a:cubicBezTo>
                    <a:cubicBezTo>
                      <a:pt x="116" y="481"/>
                      <a:pt x="116" y="480"/>
                      <a:pt x="115" y="479"/>
                    </a:cubicBezTo>
                    <a:cubicBezTo>
                      <a:pt x="115" y="477"/>
                      <a:pt x="115" y="475"/>
                      <a:pt x="113" y="472"/>
                    </a:cubicBezTo>
                    <a:cubicBezTo>
                      <a:pt x="111" y="468"/>
                      <a:pt x="107" y="463"/>
                      <a:pt x="100" y="456"/>
                    </a:cubicBezTo>
                    <a:cubicBezTo>
                      <a:pt x="81" y="438"/>
                      <a:pt x="63" y="399"/>
                      <a:pt x="58" y="379"/>
                    </a:cubicBezTo>
                    <a:cubicBezTo>
                      <a:pt x="57" y="377"/>
                      <a:pt x="56" y="375"/>
                      <a:pt x="54" y="373"/>
                    </a:cubicBezTo>
                    <a:cubicBezTo>
                      <a:pt x="52" y="372"/>
                      <a:pt x="50" y="372"/>
                      <a:pt x="47" y="372"/>
                    </a:cubicBezTo>
                    <a:cubicBezTo>
                      <a:pt x="41" y="372"/>
                      <a:pt x="33" y="375"/>
                      <a:pt x="26" y="378"/>
                    </a:cubicBezTo>
                    <a:cubicBezTo>
                      <a:pt x="22" y="380"/>
                      <a:pt x="18" y="381"/>
                      <a:pt x="15" y="382"/>
                    </a:cubicBezTo>
                    <a:cubicBezTo>
                      <a:pt x="12" y="384"/>
                      <a:pt x="9" y="384"/>
                      <a:pt x="7" y="384"/>
                    </a:cubicBezTo>
                    <a:cubicBezTo>
                      <a:pt x="6" y="384"/>
                      <a:pt x="6" y="384"/>
                      <a:pt x="5" y="384"/>
                    </a:cubicBezTo>
                    <a:cubicBezTo>
                      <a:pt x="5" y="384"/>
                      <a:pt x="5" y="384"/>
                      <a:pt x="5" y="383"/>
                    </a:cubicBezTo>
                    <a:cubicBezTo>
                      <a:pt x="4" y="383"/>
                      <a:pt x="4" y="382"/>
                      <a:pt x="4" y="382"/>
                    </a:cubicBezTo>
                    <a:cubicBezTo>
                      <a:pt x="4" y="380"/>
                      <a:pt x="5" y="379"/>
                      <a:pt x="6" y="377"/>
                    </a:cubicBezTo>
                    <a:cubicBezTo>
                      <a:pt x="10" y="370"/>
                      <a:pt x="20" y="360"/>
                      <a:pt x="29" y="352"/>
                    </a:cubicBezTo>
                    <a:cubicBezTo>
                      <a:pt x="39" y="344"/>
                      <a:pt x="49" y="337"/>
                      <a:pt x="52" y="335"/>
                    </a:cubicBezTo>
                    <a:cubicBezTo>
                      <a:pt x="54" y="334"/>
                      <a:pt x="56" y="333"/>
                      <a:pt x="56" y="331"/>
                    </a:cubicBezTo>
                    <a:cubicBezTo>
                      <a:pt x="57" y="329"/>
                      <a:pt x="57" y="327"/>
                      <a:pt x="57" y="325"/>
                    </a:cubicBezTo>
                    <a:cubicBezTo>
                      <a:pt x="57" y="321"/>
                      <a:pt x="56" y="316"/>
                      <a:pt x="55" y="312"/>
                    </a:cubicBezTo>
                    <a:cubicBezTo>
                      <a:pt x="54" y="307"/>
                      <a:pt x="53" y="302"/>
                      <a:pt x="52" y="297"/>
                    </a:cubicBezTo>
                    <a:cubicBezTo>
                      <a:pt x="51" y="294"/>
                      <a:pt x="50" y="291"/>
                      <a:pt x="48" y="289"/>
                    </a:cubicBezTo>
                    <a:cubicBezTo>
                      <a:pt x="45" y="286"/>
                      <a:pt x="41" y="285"/>
                      <a:pt x="39" y="285"/>
                    </a:cubicBezTo>
                    <a:cubicBezTo>
                      <a:pt x="37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6" y="285"/>
                      <a:pt x="36" y="285"/>
                      <a:pt x="36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7" y="283"/>
                      <a:pt x="38" y="282"/>
                      <a:pt x="40" y="280"/>
                    </a:cubicBezTo>
                    <a:cubicBezTo>
                      <a:pt x="42" y="279"/>
                      <a:pt x="45" y="277"/>
                      <a:pt x="48" y="276"/>
                    </a:cubicBezTo>
                    <a:cubicBezTo>
                      <a:pt x="49" y="275"/>
                      <a:pt x="51" y="275"/>
                      <a:pt x="52" y="274"/>
                    </a:cubicBezTo>
                    <a:cubicBezTo>
                      <a:pt x="53" y="273"/>
                      <a:pt x="54" y="271"/>
                      <a:pt x="54" y="269"/>
                    </a:cubicBezTo>
                    <a:cubicBezTo>
                      <a:pt x="54" y="269"/>
                      <a:pt x="54" y="268"/>
                      <a:pt x="54" y="268"/>
                    </a:cubicBezTo>
                    <a:cubicBezTo>
                      <a:pt x="54" y="264"/>
                      <a:pt x="52" y="261"/>
                      <a:pt x="50" y="259"/>
                    </a:cubicBezTo>
                    <a:cubicBezTo>
                      <a:pt x="46" y="256"/>
                      <a:pt x="41" y="255"/>
                      <a:pt x="37" y="254"/>
                    </a:cubicBezTo>
                    <a:cubicBezTo>
                      <a:pt x="35" y="253"/>
                      <a:pt x="34" y="252"/>
                      <a:pt x="33" y="251"/>
                    </a:cubicBezTo>
                    <a:cubicBezTo>
                      <a:pt x="32" y="251"/>
                      <a:pt x="32" y="251"/>
                      <a:pt x="32" y="250"/>
                    </a:cubicBezTo>
                    <a:cubicBezTo>
                      <a:pt x="31" y="249"/>
                      <a:pt x="31" y="249"/>
                      <a:pt x="31" y="249"/>
                    </a:cubicBezTo>
                    <a:cubicBezTo>
                      <a:pt x="32" y="249"/>
                      <a:pt x="32" y="249"/>
                      <a:pt x="32" y="249"/>
                    </a:cubicBezTo>
                    <a:cubicBezTo>
                      <a:pt x="32" y="248"/>
                      <a:pt x="32" y="247"/>
                      <a:pt x="33" y="246"/>
                    </a:cubicBezTo>
                    <a:cubicBezTo>
                      <a:pt x="34" y="245"/>
                      <a:pt x="36" y="244"/>
                      <a:pt x="38" y="244"/>
                    </a:cubicBezTo>
                    <a:cubicBezTo>
                      <a:pt x="41" y="243"/>
                      <a:pt x="46" y="242"/>
                      <a:pt x="50" y="240"/>
                    </a:cubicBezTo>
                    <a:cubicBezTo>
                      <a:pt x="54" y="238"/>
                      <a:pt x="58" y="233"/>
                      <a:pt x="60" y="225"/>
                    </a:cubicBezTo>
                    <a:cubicBezTo>
                      <a:pt x="62" y="213"/>
                      <a:pt x="64" y="205"/>
                      <a:pt x="71" y="181"/>
                    </a:cubicBezTo>
                    <a:cubicBezTo>
                      <a:pt x="72" y="179"/>
                      <a:pt x="72" y="178"/>
                      <a:pt x="72" y="176"/>
                    </a:cubicBezTo>
                    <a:cubicBezTo>
                      <a:pt x="72" y="170"/>
                      <a:pt x="70" y="165"/>
                      <a:pt x="66" y="161"/>
                    </a:cubicBezTo>
                    <a:cubicBezTo>
                      <a:pt x="61" y="155"/>
                      <a:pt x="53" y="149"/>
                      <a:pt x="47" y="144"/>
                    </a:cubicBezTo>
                    <a:cubicBezTo>
                      <a:pt x="44" y="142"/>
                      <a:pt x="41" y="139"/>
                      <a:pt x="39" y="137"/>
                    </a:cubicBezTo>
                    <a:cubicBezTo>
                      <a:pt x="38" y="136"/>
                      <a:pt x="38" y="135"/>
                      <a:pt x="37" y="135"/>
                    </a:cubicBezTo>
                    <a:cubicBezTo>
                      <a:pt x="37" y="134"/>
                      <a:pt x="37" y="133"/>
                      <a:pt x="37" y="133"/>
                    </a:cubicBezTo>
                    <a:cubicBezTo>
                      <a:pt x="37" y="133"/>
                      <a:pt x="37" y="132"/>
                      <a:pt x="37" y="132"/>
                    </a:cubicBezTo>
                    <a:cubicBezTo>
                      <a:pt x="38" y="131"/>
                      <a:pt x="39" y="131"/>
                      <a:pt x="40" y="131"/>
                    </a:cubicBezTo>
                    <a:cubicBezTo>
                      <a:pt x="42" y="131"/>
                      <a:pt x="45" y="132"/>
                      <a:pt x="48" y="134"/>
                    </a:cubicBezTo>
                    <a:cubicBezTo>
                      <a:pt x="54" y="136"/>
                      <a:pt x="60" y="141"/>
                      <a:pt x="66" y="144"/>
                    </a:cubicBezTo>
                    <a:cubicBezTo>
                      <a:pt x="73" y="148"/>
                      <a:pt x="80" y="151"/>
                      <a:pt x="86" y="151"/>
                    </a:cubicBezTo>
                    <a:cubicBezTo>
                      <a:pt x="91" y="151"/>
                      <a:pt x="95" y="149"/>
                      <a:pt x="98" y="145"/>
                    </a:cubicBezTo>
                    <a:cubicBezTo>
                      <a:pt x="100" y="142"/>
                      <a:pt x="101" y="139"/>
                      <a:pt x="101" y="136"/>
                    </a:cubicBezTo>
                    <a:cubicBezTo>
                      <a:pt x="101" y="129"/>
                      <a:pt x="98" y="122"/>
                      <a:pt x="94" y="115"/>
                    </a:cubicBezTo>
                    <a:cubicBezTo>
                      <a:pt x="88" y="104"/>
                      <a:pt x="79" y="92"/>
                      <a:pt x="71" y="82"/>
                    </a:cubicBezTo>
                    <a:cubicBezTo>
                      <a:pt x="67" y="77"/>
                      <a:pt x="64" y="72"/>
                      <a:pt x="61" y="69"/>
                    </a:cubicBezTo>
                    <a:cubicBezTo>
                      <a:pt x="60" y="67"/>
                      <a:pt x="59" y="65"/>
                      <a:pt x="59" y="64"/>
                    </a:cubicBezTo>
                    <a:cubicBezTo>
                      <a:pt x="58" y="62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lnTo>
                      <a:pt x="56" y="5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Freeform 43"/>
              <p:cNvSpPr>
                <a:spLocks/>
              </p:cNvSpPr>
              <p:nvPr/>
            </p:nvSpPr>
            <p:spPr bwMode="auto">
              <a:xfrm>
                <a:off x="1270" y="2107"/>
                <a:ext cx="380" cy="439"/>
              </a:xfrm>
              <a:custGeom>
                <a:avLst/>
                <a:gdLst>
                  <a:gd name="T0" fmla="*/ 511 w 227"/>
                  <a:gd name="T1" fmla="*/ 67 h 262"/>
                  <a:gd name="T2" fmla="*/ 521 w 227"/>
                  <a:gd name="T3" fmla="*/ 481 h 262"/>
                  <a:gd name="T4" fmla="*/ 99 w 227"/>
                  <a:gd name="T5" fmla="*/ 669 h 262"/>
                  <a:gd name="T6" fmla="*/ 117 w 227"/>
                  <a:gd name="T7" fmla="*/ 203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6" y="171"/>
                    </a:cubicBezTo>
                    <a:cubicBezTo>
                      <a:pt x="146" y="230"/>
                      <a:pt x="70" y="262"/>
                      <a:pt x="35" y="238"/>
                    </a:cubicBezTo>
                    <a:cubicBezTo>
                      <a:pt x="0" y="214"/>
                      <a:pt x="2" y="131"/>
                      <a:pt x="42" y="72"/>
                    </a:cubicBezTo>
                    <a:cubicBezTo>
                      <a:pt x="83" y="13"/>
                      <a:pt x="146" y="0"/>
                      <a:pt x="182" y="24"/>
                    </a:cubicBezTo>
                    <a:close/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Freeform 44"/>
              <p:cNvSpPr>
                <a:spLocks/>
              </p:cNvSpPr>
              <p:nvPr/>
            </p:nvSpPr>
            <p:spPr bwMode="auto">
              <a:xfrm>
                <a:off x="1171" y="2047"/>
                <a:ext cx="380" cy="438"/>
              </a:xfrm>
              <a:custGeom>
                <a:avLst/>
                <a:gdLst>
                  <a:gd name="T0" fmla="*/ 511 w 227"/>
                  <a:gd name="T1" fmla="*/ 67 h 262"/>
                  <a:gd name="T2" fmla="*/ 524 w 227"/>
                  <a:gd name="T3" fmla="*/ 478 h 262"/>
                  <a:gd name="T4" fmla="*/ 99 w 227"/>
                  <a:gd name="T5" fmla="*/ 665 h 262"/>
                  <a:gd name="T6" fmla="*/ 121 w 227"/>
                  <a:gd name="T7" fmla="*/ 201 h 262"/>
                  <a:gd name="T8" fmla="*/ 511 w 227"/>
                  <a:gd name="T9" fmla="*/ 67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7" h="262">
                    <a:moveTo>
                      <a:pt x="182" y="24"/>
                    </a:moveTo>
                    <a:cubicBezTo>
                      <a:pt x="217" y="49"/>
                      <a:pt x="227" y="112"/>
                      <a:pt x="187" y="171"/>
                    </a:cubicBezTo>
                    <a:cubicBezTo>
                      <a:pt x="146" y="230"/>
                      <a:pt x="71" y="262"/>
                      <a:pt x="35" y="238"/>
                    </a:cubicBezTo>
                    <a:cubicBezTo>
                      <a:pt x="0" y="214"/>
                      <a:pt x="2" y="131"/>
                      <a:pt x="43" y="72"/>
                    </a:cubicBezTo>
                    <a:cubicBezTo>
                      <a:pt x="83" y="13"/>
                      <a:pt x="147" y="0"/>
                      <a:pt x="182" y="24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45"/>
              <p:cNvSpPr>
                <a:spLocks/>
              </p:cNvSpPr>
              <p:nvPr/>
            </p:nvSpPr>
            <p:spPr bwMode="auto">
              <a:xfrm>
                <a:off x="1174" y="2204"/>
                <a:ext cx="353" cy="281"/>
              </a:xfrm>
              <a:custGeom>
                <a:avLst/>
                <a:gdLst>
                  <a:gd name="T0" fmla="*/ 565 w 211"/>
                  <a:gd name="T1" fmla="*/ 50 h 168"/>
                  <a:gd name="T2" fmla="*/ 142 w 211"/>
                  <a:gd name="T3" fmla="*/ 236 h 168"/>
                  <a:gd name="T4" fmla="*/ 79 w 211"/>
                  <a:gd name="T5" fmla="*/ 0 h 168"/>
                  <a:gd name="T6" fmla="*/ 92 w 211"/>
                  <a:gd name="T7" fmla="*/ 403 h 168"/>
                  <a:gd name="T8" fmla="*/ 519 w 211"/>
                  <a:gd name="T9" fmla="*/ 216 h 168"/>
                  <a:gd name="T10" fmla="*/ 591 w 211"/>
                  <a:gd name="T11" fmla="*/ 12 h 168"/>
                  <a:gd name="T12" fmla="*/ 565 w 211"/>
                  <a:gd name="T13" fmla="*/ 5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168">
                    <a:moveTo>
                      <a:pt x="202" y="18"/>
                    </a:moveTo>
                    <a:cubicBezTo>
                      <a:pt x="162" y="77"/>
                      <a:pt x="87" y="109"/>
                      <a:pt x="51" y="84"/>
                    </a:cubicBezTo>
                    <a:cubicBezTo>
                      <a:pt x="31" y="70"/>
                      <a:pt x="23" y="37"/>
                      <a:pt x="28" y="0"/>
                    </a:cubicBezTo>
                    <a:cubicBezTo>
                      <a:pt x="0" y="56"/>
                      <a:pt x="2" y="123"/>
                      <a:pt x="33" y="144"/>
                    </a:cubicBezTo>
                    <a:cubicBezTo>
                      <a:pt x="69" y="168"/>
                      <a:pt x="144" y="136"/>
                      <a:pt x="185" y="77"/>
                    </a:cubicBezTo>
                    <a:cubicBezTo>
                      <a:pt x="202" y="53"/>
                      <a:pt x="210" y="27"/>
                      <a:pt x="211" y="4"/>
                    </a:cubicBezTo>
                    <a:cubicBezTo>
                      <a:pt x="208" y="9"/>
                      <a:pt x="206" y="13"/>
                      <a:pt x="202" y="18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Freeform 46"/>
              <p:cNvSpPr>
                <a:spLocks/>
              </p:cNvSpPr>
              <p:nvPr/>
            </p:nvSpPr>
            <p:spPr bwMode="auto">
              <a:xfrm>
                <a:off x="1184" y="2065"/>
                <a:ext cx="347" cy="397"/>
              </a:xfrm>
              <a:custGeom>
                <a:avLst/>
                <a:gdLst>
                  <a:gd name="T0" fmla="*/ 489 w 207"/>
                  <a:gd name="T1" fmla="*/ 37 h 237"/>
                  <a:gd name="T2" fmla="*/ 486 w 207"/>
                  <a:gd name="T3" fmla="*/ 42 h 237"/>
                  <a:gd name="T4" fmla="*/ 570 w 207"/>
                  <a:gd name="T5" fmla="*/ 228 h 237"/>
                  <a:gd name="T6" fmla="*/ 498 w 207"/>
                  <a:gd name="T7" fmla="*/ 446 h 237"/>
                  <a:gd name="T8" fmla="*/ 334 w 207"/>
                  <a:gd name="T9" fmla="*/ 598 h 237"/>
                  <a:gd name="T10" fmla="*/ 161 w 207"/>
                  <a:gd name="T11" fmla="*/ 653 h 237"/>
                  <a:gd name="T12" fmla="*/ 82 w 207"/>
                  <a:gd name="T13" fmla="*/ 632 h 237"/>
                  <a:gd name="T14" fmla="*/ 30 w 207"/>
                  <a:gd name="T15" fmla="*/ 565 h 237"/>
                  <a:gd name="T16" fmla="*/ 12 w 207"/>
                  <a:gd name="T17" fmla="*/ 457 h 237"/>
                  <a:gd name="T18" fmla="*/ 101 w 207"/>
                  <a:gd name="T19" fmla="*/ 174 h 237"/>
                  <a:gd name="T20" fmla="*/ 377 w 207"/>
                  <a:gd name="T21" fmla="*/ 12 h 237"/>
                  <a:gd name="T22" fmla="*/ 486 w 207"/>
                  <a:gd name="T23" fmla="*/ 42 h 237"/>
                  <a:gd name="T24" fmla="*/ 489 w 207"/>
                  <a:gd name="T25" fmla="*/ 37 h 237"/>
                  <a:gd name="T26" fmla="*/ 491 w 207"/>
                  <a:gd name="T27" fmla="*/ 34 h 237"/>
                  <a:gd name="T28" fmla="*/ 377 w 207"/>
                  <a:gd name="T29" fmla="*/ 0 h 237"/>
                  <a:gd name="T30" fmla="*/ 92 w 207"/>
                  <a:gd name="T31" fmla="*/ 169 h 237"/>
                  <a:gd name="T32" fmla="*/ 0 w 207"/>
                  <a:gd name="T33" fmla="*/ 457 h 237"/>
                  <a:gd name="T34" fmla="*/ 20 w 207"/>
                  <a:gd name="T35" fmla="*/ 566 h 237"/>
                  <a:gd name="T36" fmla="*/ 74 w 207"/>
                  <a:gd name="T37" fmla="*/ 643 h 237"/>
                  <a:gd name="T38" fmla="*/ 161 w 207"/>
                  <a:gd name="T39" fmla="*/ 665 h 237"/>
                  <a:gd name="T40" fmla="*/ 344 w 207"/>
                  <a:gd name="T41" fmla="*/ 606 h 237"/>
                  <a:gd name="T42" fmla="*/ 506 w 207"/>
                  <a:gd name="T43" fmla="*/ 452 h 237"/>
                  <a:gd name="T44" fmla="*/ 582 w 207"/>
                  <a:gd name="T45" fmla="*/ 228 h 237"/>
                  <a:gd name="T46" fmla="*/ 491 w 207"/>
                  <a:gd name="T47" fmla="*/ 34 h 237"/>
                  <a:gd name="T48" fmla="*/ 489 w 207"/>
                  <a:gd name="T49" fmla="*/ 37 h 2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7" h="237">
                    <a:moveTo>
                      <a:pt x="174" y="13"/>
                    </a:moveTo>
                    <a:cubicBezTo>
                      <a:pt x="173" y="15"/>
                      <a:pt x="173" y="15"/>
                      <a:pt x="173" y="15"/>
                    </a:cubicBezTo>
                    <a:cubicBezTo>
                      <a:pt x="192" y="28"/>
                      <a:pt x="203" y="52"/>
                      <a:pt x="203" y="81"/>
                    </a:cubicBezTo>
                    <a:cubicBezTo>
                      <a:pt x="203" y="105"/>
                      <a:pt x="195" y="133"/>
                      <a:pt x="177" y="159"/>
                    </a:cubicBezTo>
                    <a:cubicBezTo>
                      <a:pt x="162" y="181"/>
                      <a:pt x="141" y="200"/>
                      <a:pt x="119" y="213"/>
                    </a:cubicBezTo>
                    <a:cubicBezTo>
                      <a:pt x="98" y="226"/>
                      <a:pt x="76" y="233"/>
                      <a:pt x="57" y="233"/>
                    </a:cubicBezTo>
                    <a:cubicBezTo>
                      <a:pt x="46" y="233"/>
                      <a:pt x="36" y="231"/>
                      <a:pt x="29" y="225"/>
                    </a:cubicBezTo>
                    <a:cubicBezTo>
                      <a:pt x="21" y="220"/>
                      <a:pt x="15" y="211"/>
                      <a:pt x="11" y="201"/>
                    </a:cubicBezTo>
                    <a:cubicBezTo>
                      <a:pt x="7" y="190"/>
                      <a:pt x="4" y="177"/>
                      <a:pt x="4" y="163"/>
                    </a:cubicBezTo>
                    <a:cubicBezTo>
                      <a:pt x="4" y="131"/>
                      <a:pt x="15" y="93"/>
                      <a:pt x="36" y="62"/>
                    </a:cubicBezTo>
                    <a:cubicBezTo>
                      <a:pt x="64" y="22"/>
                      <a:pt x="102" y="4"/>
                      <a:pt x="134" y="4"/>
                    </a:cubicBezTo>
                    <a:cubicBezTo>
                      <a:pt x="149" y="4"/>
                      <a:pt x="162" y="8"/>
                      <a:pt x="173" y="15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5" y="12"/>
                      <a:pt x="175" y="12"/>
                      <a:pt x="175" y="12"/>
                    </a:cubicBezTo>
                    <a:cubicBezTo>
                      <a:pt x="164" y="4"/>
                      <a:pt x="149" y="0"/>
                      <a:pt x="134" y="0"/>
                    </a:cubicBezTo>
                    <a:cubicBezTo>
                      <a:pt x="100" y="0"/>
                      <a:pt x="61" y="19"/>
                      <a:pt x="33" y="60"/>
                    </a:cubicBezTo>
                    <a:cubicBezTo>
                      <a:pt x="11" y="92"/>
                      <a:pt x="0" y="130"/>
                      <a:pt x="0" y="163"/>
                    </a:cubicBezTo>
                    <a:cubicBezTo>
                      <a:pt x="0" y="177"/>
                      <a:pt x="3" y="191"/>
                      <a:pt x="7" y="202"/>
                    </a:cubicBezTo>
                    <a:cubicBezTo>
                      <a:pt x="11" y="213"/>
                      <a:pt x="18" y="223"/>
                      <a:pt x="26" y="229"/>
                    </a:cubicBezTo>
                    <a:cubicBezTo>
                      <a:pt x="35" y="234"/>
                      <a:pt x="45" y="237"/>
                      <a:pt x="57" y="237"/>
                    </a:cubicBezTo>
                    <a:cubicBezTo>
                      <a:pt x="77" y="237"/>
                      <a:pt x="100" y="230"/>
                      <a:pt x="122" y="216"/>
                    </a:cubicBezTo>
                    <a:cubicBezTo>
                      <a:pt x="143" y="203"/>
                      <a:pt x="164" y="184"/>
                      <a:pt x="180" y="161"/>
                    </a:cubicBezTo>
                    <a:cubicBezTo>
                      <a:pt x="199" y="134"/>
                      <a:pt x="207" y="106"/>
                      <a:pt x="207" y="81"/>
                    </a:cubicBezTo>
                    <a:cubicBezTo>
                      <a:pt x="207" y="51"/>
                      <a:pt x="195" y="26"/>
                      <a:pt x="175" y="12"/>
                    </a:cubicBezTo>
                    <a:cubicBezTo>
                      <a:pt x="174" y="13"/>
                      <a:pt x="174" y="13"/>
                      <a:pt x="174" y="1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Freeform 47"/>
              <p:cNvSpPr>
                <a:spLocks/>
              </p:cNvSpPr>
              <p:nvPr/>
            </p:nvSpPr>
            <p:spPr bwMode="auto">
              <a:xfrm>
                <a:off x="1358" y="2105"/>
                <a:ext cx="107" cy="86"/>
              </a:xfrm>
              <a:custGeom>
                <a:avLst/>
                <a:gdLst>
                  <a:gd name="T0" fmla="*/ 75 w 64"/>
                  <a:gd name="T1" fmla="*/ 3 h 51"/>
                  <a:gd name="T2" fmla="*/ 79 w 64"/>
                  <a:gd name="T3" fmla="*/ 145 h 51"/>
                  <a:gd name="T4" fmla="*/ 59 w 64"/>
                  <a:gd name="T5" fmla="*/ 13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1">
                    <a:moveTo>
                      <a:pt x="27" y="1"/>
                    </a:moveTo>
                    <a:cubicBezTo>
                      <a:pt x="60" y="0"/>
                      <a:pt x="64" y="51"/>
                      <a:pt x="28" y="51"/>
                    </a:cubicBezTo>
                    <a:cubicBezTo>
                      <a:pt x="0" y="51"/>
                      <a:pt x="1" y="2"/>
                      <a:pt x="21" y="5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Freeform 49"/>
              <p:cNvSpPr>
                <a:spLocks/>
              </p:cNvSpPr>
              <p:nvPr/>
            </p:nvSpPr>
            <p:spPr bwMode="auto">
              <a:xfrm>
                <a:off x="1417" y="1981"/>
                <a:ext cx="442" cy="712"/>
              </a:xfrm>
              <a:custGeom>
                <a:avLst/>
                <a:gdLst>
                  <a:gd name="T0" fmla="*/ 357 w 264"/>
                  <a:gd name="T1" fmla="*/ 5 h 425"/>
                  <a:gd name="T2" fmla="*/ 424 w 264"/>
                  <a:gd name="T3" fmla="*/ 57 h 425"/>
                  <a:gd name="T4" fmla="*/ 516 w 264"/>
                  <a:gd name="T5" fmla="*/ 126 h 425"/>
                  <a:gd name="T6" fmla="*/ 598 w 264"/>
                  <a:gd name="T7" fmla="*/ 163 h 425"/>
                  <a:gd name="T8" fmla="*/ 675 w 264"/>
                  <a:gd name="T9" fmla="*/ 149 h 425"/>
                  <a:gd name="T10" fmla="*/ 640 w 264"/>
                  <a:gd name="T11" fmla="*/ 233 h 425"/>
                  <a:gd name="T12" fmla="*/ 650 w 264"/>
                  <a:gd name="T13" fmla="*/ 308 h 425"/>
                  <a:gd name="T14" fmla="*/ 656 w 264"/>
                  <a:gd name="T15" fmla="*/ 357 h 425"/>
                  <a:gd name="T16" fmla="*/ 686 w 264"/>
                  <a:gd name="T17" fmla="*/ 367 h 425"/>
                  <a:gd name="T18" fmla="*/ 678 w 264"/>
                  <a:gd name="T19" fmla="*/ 437 h 425"/>
                  <a:gd name="T20" fmla="*/ 695 w 264"/>
                  <a:gd name="T21" fmla="*/ 491 h 425"/>
                  <a:gd name="T22" fmla="*/ 703 w 264"/>
                  <a:gd name="T23" fmla="*/ 539 h 425"/>
                  <a:gd name="T24" fmla="*/ 720 w 264"/>
                  <a:gd name="T25" fmla="*/ 637 h 425"/>
                  <a:gd name="T26" fmla="*/ 695 w 264"/>
                  <a:gd name="T27" fmla="*/ 685 h 425"/>
                  <a:gd name="T28" fmla="*/ 681 w 264"/>
                  <a:gd name="T29" fmla="*/ 739 h 425"/>
                  <a:gd name="T30" fmla="*/ 645 w 264"/>
                  <a:gd name="T31" fmla="*/ 811 h 425"/>
                  <a:gd name="T32" fmla="*/ 619 w 264"/>
                  <a:gd name="T33" fmla="*/ 980 h 425"/>
                  <a:gd name="T34" fmla="*/ 603 w 264"/>
                  <a:gd name="T35" fmla="*/ 1047 h 425"/>
                  <a:gd name="T36" fmla="*/ 527 w 264"/>
                  <a:gd name="T37" fmla="*/ 1027 h 425"/>
                  <a:gd name="T38" fmla="*/ 479 w 264"/>
                  <a:gd name="T39" fmla="*/ 1069 h 425"/>
                  <a:gd name="T40" fmla="*/ 435 w 264"/>
                  <a:gd name="T41" fmla="*/ 1106 h 425"/>
                  <a:gd name="T42" fmla="*/ 400 w 264"/>
                  <a:gd name="T43" fmla="*/ 1131 h 425"/>
                  <a:gd name="T44" fmla="*/ 291 w 264"/>
                  <a:gd name="T45" fmla="*/ 1193 h 425"/>
                  <a:gd name="T46" fmla="*/ 166 w 264"/>
                  <a:gd name="T47" fmla="*/ 1163 h 425"/>
                  <a:gd name="T48" fmla="*/ 0 w 264"/>
                  <a:gd name="T49" fmla="*/ 1143 h 425"/>
                  <a:gd name="T50" fmla="*/ 116 w 264"/>
                  <a:gd name="T51" fmla="*/ 1092 h 425"/>
                  <a:gd name="T52" fmla="*/ 253 w 264"/>
                  <a:gd name="T53" fmla="*/ 1039 h 425"/>
                  <a:gd name="T54" fmla="*/ 340 w 264"/>
                  <a:gd name="T55" fmla="*/ 948 h 425"/>
                  <a:gd name="T56" fmla="*/ 437 w 264"/>
                  <a:gd name="T57" fmla="*/ 814 h 425"/>
                  <a:gd name="T58" fmla="*/ 544 w 264"/>
                  <a:gd name="T59" fmla="*/ 558 h 425"/>
                  <a:gd name="T60" fmla="*/ 536 w 264"/>
                  <a:gd name="T61" fmla="*/ 427 h 425"/>
                  <a:gd name="T62" fmla="*/ 536 w 264"/>
                  <a:gd name="T63" fmla="*/ 295 h 425"/>
                  <a:gd name="T64" fmla="*/ 487 w 264"/>
                  <a:gd name="T65" fmla="*/ 230 h 425"/>
                  <a:gd name="T66" fmla="*/ 435 w 264"/>
                  <a:gd name="T67" fmla="*/ 157 h 425"/>
                  <a:gd name="T68" fmla="*/ 395 w 264"/>
                  <a:gd name="T69" fmla="*/ 92 h 425"/>
                  <a:gd name="T70" fmla="*/ 370 w 264"/>
                  <a:gd name="T71" fmla="*/ 54 h 425"/>
                  <a:gd name="T72" fmla="*/ 350 w 264"/>
                  <a:gd name="T73" fmla="*/ 0 h 4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4" h="425">
                    <a:moveTo>
                      <a:pt x="127" y="2"/>
                    </a:moveTo>
                    <a:cubicBezTo>
                      <a:pt x="137" y="0"/>
                      <a:pt x="145" y="13"/>
                      <a:pt x="151" y="20"/>
                    </a:cubicBezTo>
                    <a:cubicBezTo>
                      <a:pt x="159" y="31"/>
                      <a:pt x="170" y="40"/>
                      <a:pt x="184" y="45"/>
                    </a:cubicBezTo>
                    <a:cubicBezTo>
                      <a:pt x="195" y="49"/>
                      <a:pt x="203" y="53"/>
                      <a:pt x="213" y="58"/>
                    </a:cubicBezTo>
                    <a:cubicBezTo>
                      <a:pt x="226" y="64"/>
                      <a:pt x="230" y="59"/>
                      <a:pt x="241" y="53"/>
                    </a:cubicBezTo>
                    <a:cubicBezTo>
                      <a:pt x="243" y="65"/>
                      <a:pt x="230" y="73"/>
                      <a:pt x="228" y="83"/>
                    </a:cubicBezTo>
                    <a:cubicBezTo>
                      <a:pt x="226" y="93"/>
                      <a:pt x="231" y="101"/>
                      <a:pt x="232" y="110"/>
                    </a:cubicBezTo>
                    <a:cubicBezTo>
                      <a:pt x="232" y="116"/>
                      <a:pt x="230" y="122"/>
                      <a:pt x="234" y="127"/>
                    </a:cubicBezTo>
                    <a:cubicBezTo>
                      <a:pt x="238" y="132"/>
                      <a:pt x="242" y="128"/>
                      <a:pt x="245" y="131"/>
                    </a:cubicBezTo>
                    <a:cubicBezTo>
                      <a:pt x="253" y="138"/>
                      <a:pt x="242" y="147"/>
                      <a:pt x="242" y="156"/>
                    </a:cubicBezTo>
                    <a:cubicBezTo>
                      <a:pt x="242" y="164"/>
                      <a:pt x="246" y="168"/>
                      <a:pt x="248" y="175"/>
                    </a:cubicBezTo>
                    <a:cubicBezTo>
                      <a:pt x="250" y="180"/>
                      <a:pt x="249" y="186"/>
                      <a:pt x="251" y="192"/>
                    </a:cubicBezTo>
                    <a:cubicBezTo>
                      <a:pt x="257" y="205"/>
                      <a:pt x="264" y="210"/>
                      <a:pt x="257" y="227"/>
                    </a:cubicBezTo>
                    <a:cubicBezTo>
                      <a:pt x="255" y="233"/>
                      <a:pt x="250" y="238"/>
                      <a:pt x="248" y="244"/>
                    </a:cubicBezTo>
                    <a:cubicBezTo>
                      <a:pt x="245" y="250"/>
                      <a:pt x="245" y="257"/>
                      <a:pt x="243" y="263"/>
                    </a:cubicBezTo>
                    <a:cubicBezTo>
                      <a:pt x="239" y="272"/>
                      <a:pt x="234" y="280"/>
                      <a:pt x="230" y="289"/>
                    </a:cubicBezTo>
                    <a:cubicBezTo>
                      <a:pt x="224" y="307"/>
                      <a:pt x="219" y="330"/>
                      <a:pt x="221" y="349"/>
                    </a:cubicBezTo>
                    <a:cubicBezTo>
                      <a:pt x="221" y="362"/>
                      <a:pt x="237" y="384"/>
                      <a:pt x="215" y="373"/>
                    </a:cubicBezTo>
                    <a:cubicBezTo>
                      <a:pt x="207" y="369"/>
                      <a:pt x="197" y="362"/>
                      <a:pt x="188" y="366"/>
                    </a:cubicBezTo>
                    <a:cubicBezTo>
                      <a:pt x="183" y="368"/>
                      <a:pt x="177" y="378"/>
                      <a:pt x="171" y="381"/>
                    </a:cubicBezTo>
                    <a:cubicBezTo>
                      <a:pt x="162" y="386"/>
                      <a:pt x="159" y="386"/>
                      <a:pt x="155" y="394"/>
                    </a:cubicBezTo>
                    <a:cubicBezTo>
                      <a:pt x="150" y="402"/>
                      <a:pt x="151" y="402"/>
                      <a:pt x="143" y="403"/>
                    </a:cubicBezTo>
                    <a:cubicBezTo>
                      <a:pt x="123" y="404"/>
                      <a:pt x="116" y="407"/>
                      <a:pt x="104" y="425"/>
                    </a:cubicBezTo>
                    <a:cubicBezTo>
                      <a:pt x="93" y="412"/>
                      <a:pt x="75" y="410"/>
                      <a:pt x="59" y="414"/>
                    </a:cubicBezTo>
                    <a:cubicBezTo>
                      <a:pt x="51" y="416"/>
                      <a:pt x="1" y="421"/>
                      <a:pt x="0" y="407"/>
                    </a:cubicBezTo>
                    <a:cubicBezTo>
                      <a:pt x="0" y="397"/>
                      <a:pt x="34" y="392"/>
                      <a:pt x="41" y="389"/>
                    </a:cubicBezTo>
                    <a:cubicBezTo>
                      <a:pt x="58" y="384"/>
                      <a:pt x="73" y="377"/>
                      <a:pt x="90" y="370"/>
                    </a:cubicBezTo>
                    <a:cubicBezTo>
                      <a:pt x="109" y="363"/>
                      <a:pt x="114" y="358"/>
                      <a:pt x="121" y="338"/>
                    </a:cubicBezTo>
                    <a:cubicBezTo>
                      <a:pt x="128" y="320"/>
                      <a:pt x="144" y="305"/>
                      <a:pt x="156" y="290"/>
                    </a:cubicBezTo>
                    <a:cubicBezTo>
                      <a:pt x="176" y="265"/>
                      <a:pt x="190" y="231"/>
                      <a:pt x="194" y="199"/>
                    </a:cubicBezTo>
                    <a:cubicBezTo>
                      <a:pt x="197" y="181"/>
                      <a:pt x="194" y="169"/>
                      <a:pt x="191" y="152"/>
                    </a:cubicBezTo>
                    <a:cubicBezTo>
                      <a:pt x="189" y="137"/>
                      <a:pt x="194" y="120"/>
                      <a:pt x="191" y="105"/>
                    </a:cubicBezTo>
                    <a:cubicBezTo>
                      <a:pt x="189" y="93"/>
                      <a:pt x="181" y="91"/>
                      <a:pt x="174" y="82"/>
                    </a:cubicBezTo>
                    <a:cubicBezTo>
                      <a:pt x="167" y="74"/>
                      <a:pt x="161" y="65"/>
                      <a:pt x="155" y="56"/>
                    </a:cubicBezTo>
                    <a:cubicBezTo>
                      <a:pt x="150" y="49"/>
                      <a:pt x="146" y="40"/>
                      <a:pt x="141" y="33"/>
                    </a:cubicBezTo>
                    <a:cubicBezTo>
                      <a:pt x="138" y="28"/>
                      <a:pt x="134" y="24"/>
                      <a:pt x="132" y="19"/>
                    </a:cubicBezTo>
                    <a:cubicBezTo>
                      <a:pt x="128" y="13"/>
                      <a:pt x="126" y="7"/>
                      <a:pt x="125" y="0"/>
                    </a:cubicBezTo>
                  </a:path>
                </a:pathLst>
              </a:custGeom>
              <a:solidFill>
                <a:srgbClr val="C764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Freeform 50"/>
              <p:cNvSpPr>
                <a:spLocks/>
              </p:cNvSpPr>
              <p:nvPr/>
            </p:nvSpPr>
            <p:spPr bwMode="auto">
              <a:xfrm>
                <a:off x="1082" y="2032"/>
                <a:ext cx="71" cy="83"/>
              </a:xfrm>
              <a:custGeom>
                <a:avLst/>
                <a:gdLst>
                  <a:gd name="T0" fmla="*/ 83 w 42"/>
                  <a:gd name="T1" fmla="*/ 0 h 50"/>
                  <a:gd name="T2" fmla="*/ 0 w 42"/>
                  <a:gd name="T3" fmla="*/ 75 h 50"/>
                  <a:gd name="T4" fmla="*/ 83 w 42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0">
                    <a:moveTo>
                      <a:pt x="29" y="0"/>
                    </a:moveTo>
                    <a:cubicBezTo>
                      <a:pt x="29" y="0"/>
                      <a:pt x="39" y="42"/>
                      <a:pt x="0" y="27"/>
                    </a:cubicBezTo>
                    <a:cubicBezTo>
                      <a:pt x="0" y="27"/>
                      <a:pt x="42" y="50"/>
                      <a:pt x="29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Freeform 51"/>
              <p:cNvSpPr>
                <a:spLocks/>
              </p:cNvSpPr>
              <p:nvPr/>
            </p:nvSpPr>
            <p:spPr bwMode="auto">
              <a:xfrm>
                <a:off x="1040" y="2249"/>
                <a:ext cx="39" cy="44"/>
              </a:xfrm>
              <a:custGeom>
                <a:avLst/>
                <a:gdLst>
                  <a:gd name="T0" fmla="*/ 12 w 23"/>
                  <a:gd name="T1" fmla="*/ 0 h 26"/>
                  <a:gd name="T2" fmla="*/ 0 w 23"/>
                  <a:gd name="T3" fmla="*/ 74 h 26"/>
                  <a:gd name="T4" fmla="*/ 12 w 2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6">
                    <a:moveTo>
                      <a:pt x="4" y="0"/>
                    </a:moveTo>
                    <a:cubicBezTo>
                      <a:pt x="4" y="0"/>
                      <a:pt x="18" y="20"/>
                      <a:pt x="0" y="26"/>
                    </a:cubicBezTo>
                    <a:cubicBezTo>
                      <a:pt x="0" y="26"/>
                      <a:pt x="23" y="24"/>
                      <a:pt x="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52"/>
              <p:cNvSpPr>
                <a:spLocks/>
              </p:cNvSpPr>
              <p:nvPr/>
            </p:nvSpPr>
            <p:spPr bwMode="auto">
              <a:xfrm>
                <a:off x="930" y="2427"/>
                <a:ext cx="84" cy="60"/>
              </a:xfrm>
              <a:custGeom>
                <a:avLst/>
                <a:gdLst>
                  <a:gd name="T0" fmla="*/ 124 w 50"/>
                  <a:gd name="T1" fmla="*/ 0 h 36"/>
                  <a:gd name="T2" fmla="*/ 141 w 50"/>
                  <a:gd name="T3" fmla="*/ 33 h 36"/>
                  <a:gd name="T4" fmla="*/ 124 w 5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44" y="0"/>
                    </a:moveTo>
                    <a:cubicBezTo>
                      <a:pt x="44" y="0"/>
                      <a:pt x="0" y="36"/>
                      <a:pt x="50" y="12"/>
                    </a:cubicBezTo>
                    <a:cubicBezTo>
                      <a:pt x="50" y="12"/>
                      <a:pt x="12" y="30"/>
                      <a:pt x="4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Freeform 53"/>
              <p:cNvSpPr>
                <a:spLocks/>
              </p:cNvSpPr>
              <p:nvPr/>
            </p:nvSpPr>
            <p:spPr bwMode="auto">
              <a:xfrm>
                <a:off x="1146" y="2646"/>
                <a:ext cx="30" cy="67"/>
              </a:xfrm>
              <a:custGeom>
                <a:avLst/>
                <a:gdLst>
                  <a:gd name="T0" fmla="*/ 38 w 18"/>
                  <a:gd name="T1" fmla="*/ 0 h 40"/>
                  <a:gd name="T2" fmla="*/ 50 w 18"/>
                  <a:gd name="T3" fmla="*/ 47 h 40"/>
                  <a:gd name="T4" fmla="*/ 38 w 18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14" y="0"/>
                      <a:pt x="0" y="40"/>
                      <a:pt x="18" y="17"/>
                    </a:cubicBezTo>
                    <a:cubicBezTo>
                      <a:pt x="18" y="17"/>
                      <a:pt x="5" y="30"/>
                      <a:pt x="14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Freeform 54"/>
              <p:cNvSpPr>
                <a:spLocks/>
              </p:cNvSpPr>
              <p:nvPr/>
            </p:nvSpPr>
            <p:spPr bwMode="auto">
              <a:xfrm>
                <a:off x="1258" y="2663"/>
                <a:ext cx="109" cy="28"/>
              </a:xfrm>
              <a:custGeom>
                <a:avLst/>
                <a:gdLst>
                  <a:gd name="T0" fmla="*/ 0 w 65"/>
                  <a:gd name="T1" fmla="*/ 0 h 17"/>
                  <a:gd name="T2" fmla="*/ 183 w 65"/>
                  <a:gd name="T3" fmla="*/ 41 h 17"/>
                  <a:gd name="T4" fmla="*/ 0 w 6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17">
                    <a:moveTo>
                      <a:pt x="0" y="0"/>
                    </a:moveTo>
                    <a:cubicBezTo>
                      <a:pt x="0" y="0"/>
                      <a:pt x="33" y="17"/>
                      <a:pt x="65" y="15"/>
                    </a:cubicBezTo>
                    <a:cubicBezTo>
                      <a:pt x="65" y="15"/>
                      <a:pt x="19" y="8"/>
                      <a:pt x="0" y="0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Freeform 55"/>
              <p:cNvSpPr>
                <a:spLocks/>
              </p:cNvSpPr>
              <p:nvPr/>
            </p:nvSpPr>
            <p:spPr bwMode="auto">
              <a:xfrm>
                <a:off x="1785" y="2596"/>
                <a:ext cx="74" cy="68"/>
              </a:xfrm>
              <a:custGeom>
                <a:avLst/>
                <a:gdLst>
                  <a:gd name="T0" fmla="*/ 0 w 44"/>
                  <a:gd name="T1" fmla="*/ 36 h 41"/>
                  <a:gd name="T2" fmla="*/ 49 w 44"/>
                  <a:gd name="T3" fmla="*/ 0 h 41"/>
                  <a:gd name="T4" fmla="*/ 0 w 44"/>
                  <a:gd name="T5" fmla="*/ 3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1">
                    <a:moveTo>
                      <a:pt x="0" y="13"/>
                    </a:moveTo>
                    <a:cubicBezTo>
                      <a:pt x="0" y="13"/>
                      <a:pt x="44" y="41"/>
                      <a:pt x="17" y="0"/>
                    </a:cubicBezTo>
                    <a:cubicBezTo>
                      <a:pt x="17" y="0"/>
                      <a:pt x="34" y="32"/>
                      <a:pt x="0" y="13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Freeform 56"/>
              <p:cNvSpPr>
                <a:spLocks/>
              </p:cNvSpPr>
              <p:nvPr/>
            </p:nvSpPr>
            <p:spPr bwMode="auto">
              <a:xfrm>
                <a:off x="1797" y="2002"/>
                <a:ext cx="99" cy="68"/>
              </a:xfrm>
              <a:custGeom>
                <a:avLst/>
                <a:gdLst>
                  <a:gd name="T0" fmla="*/ 0 w 59"/>
                  <a:gd name="T1" fmla="*/ 101 h 41"/>
                  <a:gd name="T2" fmla="*/ 67 w 59"/>
                  <a:gd name="T3" fmla="*/ 113 h 41"/>
                  <a:gd name="T4" fmla="*/ 0 w 59"/>
                  <a:gd name="T5" fmla="*/ 10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41">
                    <a:moveTo>
                      <a:pt x="0" y="37"/>
                    </a:moveTo>
                    <a:cubicBezTo>
                      <a:pt x="0" y="37"/>
                      <a:pt x="59" y="0"/>
                      <a:pt x="24" y="41"/>
                    </a:cubicBezTo>
                    <a:cubicBezTo>
                      <a:pt x="24" y="41"/>
                      <a:pt x="47" y="12"/>
                      <a:pt x="0" y="37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Freeform 57"/>
              <p:cNvSpPr>
                <a:spLocks/>
              </p:cNvSpPr>
              <p:nvPr/>
            </p:nvSpPr>
            <p:spPr bwMode="auto">
              <a:xfrm>
                <a:off x="1460" y="1787"/>
                <a:ext cx="36" cy="111"/>
              </a:xfrm>
              <a:custGeom>
                <a:avLst/>
                <a:gdLst>
                  <a:gd name="T0" fmla="*/ 0 w 21"/>
                  <a:gd name="T1" fmla="*/ 187 h 66"/>
                  <a:gd name="T2" fmla="*/ 62 w 21"/>
                  <a:gd name="T3" fmla="*/ 182 h 66"/>
                  <a:gd name="T4" fmla="*/ 0 w 21"/>
                  <a:gd name="T5" fmla="*/ 187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6">
                    <a:moveTo>
                      <a:pt x="0" y="66"/>
                    </a:moveTo>
                    <a:cubicBezTo>
                      <a:pt x="0" y="66"/>
                      <a:pt x="10" y="0"/>
                      <a:pt x="21" y="64"/>
                    </a:cubicBezTo>
                    <a:cubicBezTo>
                      <a:pt x="21" y="64"/>
                      <a:pt x="9" y="18"/>
                      <a:pt x="0" y="66"/>
                    </a:cubicBezTo>
                    <a:close/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Freeform 58"/>
              <p:cNvSpPr>
                <a:spLocks/>
              </p:cNvSpPr>
              <p:nvPr/>
            </p:nvSpPr>
            <p:spPr bwMode="auto">
              <a:xfrm>
                <a:off x="1278" y="1943"/>
                <a:ext cx="107" cy="18"/>
              </a:xfrm>
              <a:custGeom>
                <a:avLst/>
                <a:gdLst>
                  <a:gd name="T0" fmla="*/ 0 w 64"/>
                  <a:gd name="T1" fmla="*/ 0 h 11"/>
                  <a:gd name="T2" fmla="*/ 70 w 64"/>
                  <a:gd name="T3" fmla="*/ 21 h 11"/>
                  <a:gd name="T4" fmla="*/ 179 w 64"/>
                  <a:gd name="T5" fmla="*/ 8 h 11"/>
                  <a:gd name="T6" fmla="*/ 70 w 64"/>
                  <a:gd name="T7" fmla="*/ 26 h 11"/>
                  <a:gd name="T8" fmla="*/ 0 w 6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1">
                    <a:moveTo>
                      <a:pt x="0" y="0"/>
                    </a:moveTo>
                    <a:cubicBezTo>
                      <a:pt x="2" y="5"/>
                      <a:pt x="19" y="8"/>
                      <a:pt x="25" y="8"/>
                    </a:cubicBezTo>
                    <a:cubicBezTo>
                      <a:pt x="38" y="8"/>
                      <a:pt x="51" y="3"/>
                      <a:pt x="64" y="3"/>
                    </a:cubicBezTo>
                    <a:cubicBezTo>
                      <a:pt x="51" y="7"/>
                      <a:pt x="39" y="10"/>
                      <a:pt x="25" y="10"/>
                    </a:cubicBezTo>
                    <a:cubicBezTo>
                      <a:pt x="19" y="11"/>
                      <a:pt x="1" y="7"/>
                      <a:pt x="0" y="0"/>
                    </a:cubicBezTo>
                  </a:path>
                </a:pathLst>
              </a:custGeom>
              <a:solidFill>
                <a:srgbClr val="FFA6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Freeform 59"/>
              <p:cNvSpPr>
                <a:spLocks/>
              </p:cNvSpPr>
              <p:nvPr/>
            </p:nvSpPr>
            <p:spPr bwMode="auto">
              <a:xfrm>
                <a:off x="1194" y="2350"/>
                <a:ext cx="220" cy="117"/>
              </a:xfrm>
              <a:custGeom>
                <a:avLst/>
                <a:gdLst>
                  <a:gd name="T0" fmla="*/ 3 w 131"/>
                  <a:gd name="T1" fmla="*/ 0 h 70"/>
                  <a:gd name="T2" fmla="*/ 84 w 131"/>
                  <a:gd name="T3" fmla="*/ 162 h 70"/>
                  <a:gd name="T4" fmla="*/ 369 w 131"/>
                  <a:gd name="T5" fmla="*/ 79 h 70"/>
                  <a:gd name="T6" fmla="*/ 101 w 131"/>
                  <a:gd name="T7" fmla="*/ 145 h 70"/>
                  <a:gd name="T8" fmla="*/ 3 w 131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59" y="70"/>
                      <a:pt x="105" y="50"/>
                      <a:pt x="131" y="28"/>
                    </a:cubicBezTo>
                    <a:cubicBezTo>
                      <a:pt x="131" y="28"/>
                      <a:pt x="77" y="70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Freeform 60"/>
              <p:cNvSpPr>
                <a:spLocks/>
              </p:cNvSpPr>
              <p:nvPr/>
            </p:nvSpPr>
            <p:spPr bwMode="auto">
              <a:xfrm>
                <a:off x="1214" y="2080"/>
                <a:ext cx="143" cy="263"/>
              </a:xfrm>
              <a:custGeom>
                <a:avLst/>
                <a:gdLst>
                  <a:gd name="T0" fmla="*/ 241 w 85"/>
                  <a:gd name="T1" fmla="*/ 0 h 157"/>
                  <a:gd name="T2" fmla="*/ 50 w 85"/>
                  <a:gd name="T3" fmla="*/ 149 h 157"/>
                  <a:gd name="T4" fmla="*/ 8 w 85"/>
                  <a:gd name="T5" fmla="*/ 224 h 157"/>
                  <a:gd name="T6" fmla="*/ 71 w 85"/>
                  <a:gd name="T7" fmla="*/ 441 h 157"/>
                  <a:gd name="T8" fmla="*/ 241 w 8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57">
                    <a:moveTo>
                      <a:pt x="85" y="0"/>
                    </a:moveTo>
                    <a:cubicBezTo>
                      <a:pt x="61" y="8"/>
                      <a:pt x="37" y="26"/>
                      <a:pt x="18" y="53"/>
                    </a:cubicBezTo>
                    <a:cubicBezTo>
                      <a:pt x="12" y="62"/>
                      <a:pt x="7" y="71"/>
                      <a:pt x="3" y="80"/>
                    </a:cubicBezTo>
                    <a:cubicBezTo>
                      <a:pt x="0" y="113"/>
                      <a:pt x="7" y="143"/>
                      <a:pt x="25" y="157"/>
                    </a:cubicBezTo>
                    <a:cubicBezTo>
                      <a:pt x="24" y="105"/>
                      <a:pt x="38" y="49"/>
                      <a:pt x="85" y="0"/>
                    </a:cubicBezTo>
                  </a:path>
                </a:pathLst>
              </a:custGeom>
              <a:solidFill>
                <a:srgbClr val="FFE02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Freeform 61"/>
              <p:cNvSpPr>
                <a:spLocks/>
              </p:cNvSpPr>
              <p:nvPr/>
            </p:nvSpPr>
            <p:spPr bwMode="auto">
              <a:xfrm>
                <a:off x="1191" y="2214"/>
                <a:ext cx="79" cy="241"/>
              </a:xfrm>
              <a:custGeom>
                <a:avLst/>
                <a:gdLst>
                  <a:gd name="T0" fmla="*/ 49 w 47"/>
                  <a:gd name="T1" fmla="*/ 0 h 144"/>
                  <a:gd name="T2" fmla="*/ 0 w 47"/>
                  <a:gd name="T3" fmla="*/ 208 h 144"/>
                  <a:gd name="T4" fmla="*/ 20 w 47"/>
                  <a:gd name="T5" fmla="*/ 313 h 144"/>
                  <a:gd name="T6" fmla="*/ 71 w 47"/>
                  <a:gd name="T7" fmla="*/ 382 h 144"/>
                  <a:gd name="T8" fmla="*/ 133 w 47"/>
                  <a:gd name="T9" fmla="*/ 403 h 144"/>
                  <a:gd name="T10" fmla="*/ 133 w 47"/>
                  <a:gd name="T11" fmla="*/ 398 h 144"/>
                  <a:gd name="T12" fmla="*/ 91 w 47"/>
                  <a:gd name="T13" fmla="*/ 390 h 144"/>
                  <a:gd name="T14" fmla="*/ 8 w 47"/>
                  <a:gd name="T15" fmla="*/ 228 h 144"/>
                  <a:gd name="T16" fmla="*/ 108 w 47"/>
                  <a:gd name="T17" fmla="*/ 373 h 144"/>
                  <a:gd name="T18" fmla="*/ 128 w 47"/>
                  <a:gd name="T19" fmla="*/ 382 h 144"/>
                  <a:gd name="T20" fmla="*/ 111 w 47"/>
                  <a:gd name="T21" fmla="*/ 216 h 144"/>
                  <a:gd name="T22" fmla="*/ 49 w 47"/>
                  <a:gd name="T23" fmla="*/ 0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4">
                    <a:moveTo>
                      <a:pt x="17" y="0"/>
                    </a:moveTo>
                    <a:cubicBezTo>
                      <a:pt x="6" y="25"/>
                      <a:pt x="0" y="51"/>
                      <a:pt x="0" y="74"/>
                    </a:cubicBezTo>
                    <a:cubicBezTo>
                      <a:pt x="0" y="88"/>
                      <a:pt x="3" y="101"/>
                      <a:pt x="7" y="112"/>
                    </a:cubicBezTo>
                    <a:cubicBezTo>
                      <a:pt x="11" y="122"/>
                      <a:pt x="17" y="131"/>
                      <a:pt x="25" y="136"/>
                    </a:cubicBezTo>
                    <a:cubicBezTo>
                      <a:pt x="31" y="141"/>
                      <a:pt x="38" y="143"/>
                      <a:pt x="47" y="144"/>
                    </a:cubicBezTo>
                    <a:cubicBezTo>
                      <a:pt x="47" y="143"/>
                      <a:pt x="47" y="143"/>
                      <a:pt x="47" y="142"/>
                    </a:cubicBezTo>
                    <a:cubicBezTo>
                      <a:pt x="41" y="142"/>
                      <a:pt x="36" y="140"/>
                      <a:pt x="32" y="139"/>
                    </a:cubicBezTo>
                    <a:cubicBezTo>
                      <a:pt x="2" y="126"/>
                      <a:pt x="3" y="81"/>
                      <a:pt x="3" y="81"/>
                    </a:cubicBezTo>
                    <a:cubicBezTo>
                      <a:pt x="3" y="81"/>
                      <a:pt x="7" y="120"/>
                      <a:pt x="38" y="133"/>
                    </a:cubicBezTo>
                    <a:cubicBezTo>
                      <a:pt x="40" y="134"/>
                      <a:pt x="43" y="135"/>
                      <a:pt x="45" y="136"/>
                    </a:cubicBezTo>
                    <a:cubicBezTo>
                      <a:pt x="42" y="117"/>
                      <a:pt x="39" y="97"/>
                      <a:pt x="39" y="77"/>
                    </a:cubicBezTo>
                    <a:cubicBezTo>
                      <a:pt x="21" y="63"/>
                      <a:pt x="14" y="33"/>
                      <a:pt x="17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Freeform 62"/>
              <p:cNvSpPr>
                <a:spLocks/>
              </p:cNvSpPr>
              <p:nvPr/>
            </p:nvSpPr>
            <p:spPr bwMode="auto">
              <a:xfrm>
                <a:off x="1184" y="2070"/>
                <a:ext cx="183" cy="392"/>
              </a:xfrm>
              <a:custGeom>
                <a:avLst/>
                <a:gdLst>
                  <a:gd name="T0" fmla="*/ 307 w 109"/>
                  <a:gd name="T1" fmla="*/ 0 h 234"/>
                  <a:gd name="T2" fmla="*/ 92 w 109"/>
                  <a:gd name="T3" fmla="*/ 159 h 234"/>
                  <a:gd name="T4" fmla="*/ 0 w 109"/>
                  <a:gd name="T5" fmla="*/ 449 h 234"/>
                  <a:gd name="T6" fmla="*/ 20 w 109"/>
                  <a:gd name="T7" fmla="*/ 558 h 234"/>
                  <a:gd name="T8" fmla="*/ 74 w 109"/>
                  <a:gd name="T9" fmla="*/ 635 h 234"/>
                  <a:gd name="T10" fmla="*/ 146 w 109"/>
                  <a:gd name="T11" fmla="*/ 657 h 234"/>
                  <a:gd name="T12" fmla="*/ 144 w 109"/>
                  <a:gd name="T13" fmla="*/ 645 h 234"/>
                  <a:gd name="T14" fmla="*/ 82 w 109"/>
                  <a:gd name="T15" fmla="*/ 623 h 234"/>
                  <a:gd name="T16" fmla="*/ 30 w 109"/>
                  <a:gd name="T17" fmla="*/ 556 h 234"/>
                  <a:gd name="T18" fmla="*/ 12 w 109"/>
                  <a:gd name="T19" fmla="*/ 449 h 234"/>
                  <a:gd name="T20" fmla="*/ 59 w 109"/>
                  <a:gd name="T21" fmla="*/ 241 h 234"/>
                  <a:gd name="T22" fmla="*/ 101 w 109"/>
                  <a:gd name="T23" fmla="*/ 166 h 234"/>
                  <a:gd name="T24" fmla="*/ 290 w 109"/>
                  <a:gd name="T25" fmla="*/ 17 h 234"/>
                  <a:gd name="T26" fmla="*/ 307 w 109"/>
                  <a:gd name="T27" fmla="*/ 0 h 2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234">
                    <a:moveTo>
                      <a:pt x="109" y="0"/>
                    </a:moveTo>
                    <a:cubicBezTo>
                      <a:pt x="82" y="7"/>
                      <a:pt x="54" y="26"/>
                      <a:pt x="33" y="57"/>
                    </a:cubicBezTo>
                    <a:cubicBezTo>
                      <a:pt x="11" y="89"/>
                      <a:pt x="0" y="127"/>
                      <a:pt x="0" y="160"/>
                    </a:cubicBezTo>
                    <a:cubicBezTo>
                      <a:pt x="0" y="174"/>
                      <a:pt x="3" y="188"/>
                      <a:pt x="7" y="199"/>
                    </a:cubicBezTo>
                    <a:cubicBezTo>
                      <a:pt x="11" y="210"/>
                      <a:pt x="18" y="220"/>
                      <a:pt x="26" y="226"/>
                    </a:cubicBezTo>
                    <a:cubicBezTo>
                      <a:pt x="33" y="231"/>
                      <a:pt x="42" y="233"/>
                      <a:pt x="52" y="234"/>
                    </a:cubicBezTo>
                    <a:cubicBezTo>
                      <a:pt x="52" y="233"/>
                      <a:pt x="51" y="231"/>
                      <a:pt x="51" y="230"/>
                    </a:cubicBezTo>
                    <a:cubicBezTo>
                      <a:pt x="42" y="229"/>
                      <a:pt x="35" y="227"/>
                      <a:pt x="29" y="222"/>
                    </a:cubicBezTo>
                    <a:cubicBezTo>
                      <a:pt x="21" y="217"/>
                      <a:pt x="15" y="208"/>
                      <a:pt x="11" y="198"/>
                    </a:cubicBezTo>
                    <a:cubicBezTo>
                      <a:pt x="7" y="187"/>
                      <a:pt x="4" y="174"/>
                      <a:pt x="4" y="160"/>
                    </a:cubicBezTo>
                    <a:cubicBezTo>
                      <a:pt x="4" y="137"/>
                      <a:pt x="10" y="111"/>
                      <a:pt x="21" y="86"/>
                    </a:cubicBezTo>
                    <a:cubicBezTo>
                      <a:pt x="25" y="77"/>
                      <a:pt x="30" y="68"/>
                      <a:pt x="36" y="59"/>
                    </a:cubicBezTo>
                    <a:cubicBezTo>
                      <a:pt x="55" y="32"/>
                      <a:pt x="79" y="14"/>
                      <a:pt x="103" y="6"/>
                    </a:cubicBezTo>
                    <a:cubicBezTo>
                      <a:pt x="105" y="4"/>
                      <a:pt x="107" y="2"/>
                      <a:pt x="109" y="0"/>
                    </a:cubicBezTo>
                  </a:path>
                </a:pathLst>
              </a:custGeom>
              <a:solidFill>
                <a:srgbClr val="67616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Freeform 63"/>
              <p:cNvSpPr>
                <a:spLocks/>
              </p:cNvSpPr>
              <p:nvPr/>
            </p:nvSpPr>
            <p:spPr bwMode="auto">
              <a:xfrm>
                <a:off x="1194" y="2350"/>
                <a:ext cx="76" cy="102"/>
              </a:xfrm>
              <a:custGeom>
                <a:avLst/>
                <a:gdLst>
                  <a:gd name="T0" fmla="*/ 3 w 45"/>
                  <a:gd name="T1" fmla="*/ 0 h 61"/>
                  <a:gd name="T2" fmla="*/ 86 w 45"/>
                  <a:gd name="T3" fmla="*/ 162 h 61"/>
                  <a:gd name="T4" fmla="*/ 128 w 45"/>
                  <a:gd name="T5" fmla="*/ 171 h 61"/>
                  <a:gd name="T6" fmla="*/ 123 w 45"/>
                  <a:gd name="T7" fmla="*/ 154 h 61"/>
                  <a:gd name="T8" fmla="*/ 103 w 45"/>
                  <a:gd name="T9" fmla="*/ 145 h 61"/>
                  <a:gd name="T10" fmla="*/ 3 w 45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1">
                    <a:moveTo>
                      <a:pt x="1" y="0"/>
                    </a:moveTo>
                    <a:cubicBezTo>
                      <a:pt x="1" y="0"/>
                      <a:pt x="0" y="45"/>
                      <a:pt x="30" y="58"/>
                    </a:cubicBezTo>
                    <a:cubicBezTo>
                      <a:pt x="34" y="59"/>
                      <a:pt x="39" y="61"/>
                      <a:pt x="45" y="61"/>
                    </a:cubicBezTo>
                    <a:cubicBezTo>
                      <a:pt x="44" y="59"/>
                      <a:pt x="44" y="57"/>
                      <a:pt x="43" y="55"/>
                    </a:cubicBezTo>
                    <a:cubicBezTo>
                      <a:pt x="41" y="54"/>
                      <a:pt x="38" y="53"/>
                      <a:pt x="36" y="52"/>
                    </a:cubicBezTo>
                    <a:cubicBezTo>
                      <a:pt x="5" y="39"/>
                      <a:pt x="1" y="0"/>
                      <a:pt x="1" y="0"/>
                    </a:cubicBezTo>
                  </a:path>
                </a:pathLst>
              </a:custGeom>
              <a:solidFill>
                <a:srgbClr val="FFE04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Freeform 64"/>
              <p:cNvSpPr>
                <a:spLocks/>
              </p:cNvSpPr>
              <p:nvPr/>
            </p:nvSpPr>
            <p:spPr bwMode="auto">
              <a:xfrm>
                <a:off x="1606" y="2085"/>
                <a:ext cx="216" cy="563"/>
              </a:xfrm>
              <a:custGeom>
                <a:avLst/>
                <a:gdLst>
                  <a:gd name="T0" fmla="*/ 263 w 129"/>
                  <a:gd name="T1" fmla="*/ 0 h 336"/>
                  <a:gd name="T2" fmla="*/ 295 w 129"/>
                  <a:gd name="T3" fmla="*/ 3 h 336"/>
                  <a:gd name="T4" fmla="*/ 296 w 129"/>
                  <a:gd name="T5" fmla="*/ 82 h 336"/>
                  <a:gd name="T6" fmla="*/ 308 w 129"/>
                  <a:gd name="T7" fmla="*/ 179 h 336"/>
                  <a:gd name="T8" fmla="*/ 350 w 129"/>
                  <a:gd name="T9" fmla="*/ 303 h 336"/>
                  <a:gd name="T10" fmla="*/ 358 w 129"/>
                  <a:gd name="T11" fmla="*/ 437 h 336"/>
                  <a:gd name="T12" fmla="*/ 358 w 129"/>
                  <a:gd name="T13" fmla="*/ 508 h 336"/>
                  <a:gd name="T14" fmla="*/ 333 w 129"/>
                  <a:gd name="T15" fmla="*/ 565 h 336"/>
                  <a:gd name="T16" fmla="*/ 296 w 129"/>
                  <a:gd name="T17" fmla="*/ 679 h 336"/>
                  <a:gd name="T18" fmla="*/ 275 w 129"/>
                  <a:gd name="T19" fmla="*/ 783 h 336"/>
                  <a:gd name="T20" fmla="*/ 213 w 129"/>
                  <a:gd name="T21" fmla="*/ 831 h 336"/>
                  <a:gd name="T22" fmla="*/ 0 w 129"/>
                  <a:gd name="T23" fmla="*/ 943 h 336"/>
                  <a:gd name="T24" fmla="*/ 45 w 129"/>
                  <a:gd name="T25" fmla="*/ 915 h 336"/>
                  <a:gd name="T26" fmla="*/ 117 w 129"/>
                  <a:gd name="T27" fmla="*/ 878 h 336"/>
                  <a:gd name="T28" fmla="*/ 208 w 129"/>
                  <a:gd name="T29" fmla="*/ 806 h 336"/>
                  <a:gd name="T30" fmla="*/ 306 w 129"/>
                  <a:gd name="T31" fmla="*/ 593 h 336"/>
                  <a:gd name="T32" fmla="*/ 348 w 129"/>
                  <a:gd name="T33" fmla="*/ 345 h 336"/>
                  <a:gd name="T34" fmla="*/ 315 w 129"/>
                  <a:gd name="T35" fmla="*/ 236 h 336"/>
                  <a:gd name="T36" fmla="*/ 291 w 129"/>
                  <a:gd name="T37" fmla="*/ 134 h 336"/>
                  <a:gd name="T38" fmla="*/ 283 w 129"/>
                  <a:gd name="T39" fmla="*/ 3 h 3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9" h="336">
                    <a:moveTo>
                      <a:pt x="94" y="0"/>
                    </a:moveTo>
                    <a:cubicBezTo>
                      <a:pt x="98" y="0"/>
                      <a:pt x="101" y="0"/>
                      <a:pt x="105" y="1"/>
                    </a:cubicBezTo>
                    <a:cubicBezTo>
                      <a:pt x="109" y="10"/>
                      <a:pt x="106" y="21"/>
                      <a:pt x="106" y="29"/>
                    </a:cubicBezTo>
                    <a:cubicBezTo>
                      <a:pt x="107" y="41"/>
                      <a:pt x="107" y="53"/>
                      <a:pt x="110" y="64"/>
                    </a:cubicBezTo>
                    <a:cubicBezTo>
                      <a:pt x="114" y="79"/>
                      <a:pt x="121" y="93"/>
                      <a:pt x="125" y="108"/>
                    </a:cubicBezTo>
                    <a:cubicBezTo>
                      <a:pt x="129" y="123"/>
                      <a:pt x="128" y="140"/>
                      <a:pt x="128" y="156"/>
                    </a:cubicBezTo>
                    <a:cubicBezTo>
                      <a:pt x="128" y="164"/>
                      <a:pt x="129" y="174"/>
                      <a:pt x="128" y="181"/>
                    </a:cubicBezTo>
                    <a:cubicBezTo>
                      <a:pt x="126" y="189"/>
                      <a:pt x="121" y="194"/>
                      <a:pt x="119" y="201"/>
                    </a:cubicBezTo>
                    <a:cubicBezTo>
                      <a:pt x="114" y="215"/>
                      <a:pt x="109" y="229"/>
                      <a:pt x="106" y="242"/>
                    </a:cubicBezTo>
                    <a:cubicBezTo>
                      <a:pt x="103" y="255"/>
                      <a:pt x="102" y="267"/>
                      <a:pt x="98" y="279"/>
                    </a:cubicBezTo>
                    <a:cubicBezTo>
                      <a:pt x="95" y="292"/>
                      <a:pt x="88" y="292"/>
                      <a:pt x="76" y="296"/>
                    </a:cubicBezTo>
                    <a:cubicBezTo>
                      <a:pt x="50" y="307"/>
                      <a:pt x="29" y="336"/>
                      <a:pt x="0" y="336"/>
                    </a:cubicBezTo>
                    <a:cubicBezTo>
                      <a:pt x="0" y="330"/>
                      <a:pt x="10" y="328"/>
                      <a:pt x="16" y="326"/>
                    </a:cubicBezTo>
                    <a:cubicBezTo>
                      <a:pt x="26" y="323"/>
                      <a:pt x="34" y="320"/>
                      <a:pt x="42" y="313"/>
                    </a:cubicBezTo>
                    <a:cubicBezTo>
                      <a:pt x="53" y="304"/>
                      <a:pt x="63" y="295"/>
                      <a:pt x="74" y="287"/>
                    </a:cubicBezTo>
                    <a:cubicBezTo>
                      <a:pt x="97" y="270"/>
                      <a:pt x="102" y="238"/>
                      <a:pt x="109" y="211"/>
                    </a:cubicBezTo>
                    <a:cubicBezTo>
                      <a:pt x="115" y="183"/>
                      <a:pt x="125" y="152"/>
                      <a:pt x="124" y="123"/>
                    </a:cubicBezTo>
                    <a:cubicBezTo>
                      <a:pt x="124" y="110"/>
                      <a:pt x="116" y="97"/>
                      <a:pt x="112" y="84"/>
                    </a:cubicBezTo>
                    <a:cubicBezTo>
                      <a:pt x="109" y="72"/>
                      <a:pt x="107" y="60"/>
                      <a:pt x="104" y="48"/>
                    </a:cubicBezTo>
                    <a:cubicBezTo>
                      <a:pt x="101" y="32"/>
                      <a:pt x="101" y="17"/>
                      <a:pt x="101" y="1"/>
                    </a:cubicBezTo>
                  </a:path>
                </a:pathLst>
              </a:custGeom>
              <a:solidFill>
                <a:srgbClr val="FF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" name="Group 14"/>
          <p:cNvGrpSpPr/>
          <p:nvPr/>
        </p:nvGrpSpPr>
        <p:grpSpPr>
          <a:xfrm>
            <a:off x="6621371" y="3028621"/>
            <a:ext cx="2862612" cy="774596"/>
            <a:chOff x="6240371" y="3028621"/>
            <a:chExt cx="2862612" cy="774596"/>
          </a:xfrm>
        </p:grpSpPr>
        <p:grpSp>
          <p:nvGrpSpPr>
            <p:cNvPr id="4" name="Group 3"/>
            <p:cNvGrpSpPr/>
            <p:nvPr/>
          </p:nvGrpSpPr>
          <p:grpSpPr>
            <a:xfrm>
              <a:off x="6240371" y="3097563"/>
              <a:ext cx="468227" cy="705654"/>
              <a:chOff x="6240371" y="3097563"/>
              <a:chExt cx="468227" cy="705654"/>
            </a:xfrm>
          </p:grpSpPr>
          <p:cxnSp>
            <p:nvCxnSpPr>
              <p:cNvPr id="695" name="Straight Arrow Connector 694"/>
              <p:cNvCxnSpPr/>
              <p:nvPr/>
            </p:nvCxnSpPr>
            <p:spPr>
              <a:xfrm>
                <a:off x="6240371" y="3126614"/>
                <a:ext cx="402771" cy="676603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dash"/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6" name="TextBox 695"/>
              <p:cNvSpPr txBox="1"/>
              <p:nvPr/>
            </p:nvSpPr>
            <p:spPr>
              <a:xfrm>
                <a:off x="6418042" y="3097563"/>
                <a:ext cx="290556" cy="338544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defTabSz="457200"/>
                <a:r>
                  <a:rPr lang="en-GB" sz="1600" b="1" dirty="0">
                    <a:solidFill>
                      <a:srgbClr val="000000"/>
                    </a:solidFill>
                    <a:latin typeface="Arial"/>
                    <a:cs typeface="Arial"/>
                  </a:rPr>
                  <a:t>?</a:t>
                </a:r>
              </a:p>
            </p:txBody>
          </p:sp>
        </p:grpSp>
        <p:sp>
          <p:nvSpPr>
            <p:cNvPr id="453" name="TextBox 452"/>
            <p:cNvSpPr txBox="1"/>
            <p:nvPr/>
          </p:nvSpPr>
          <p:spPr>
            <a:xfrm>
              <a:off x="6723548" y="3028621"/>
              <a:ext cx="2379435" cy="523210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defTabSz="457200"/>
              <a:r>
                <a:rPr lang="en-GB" sz="1400" dirty="0">
                  <a:solidFill>
                    <a:srgbClr val="000000"/>
                  </a:solidFill>
                  <a:latin typeface="Arial"/>
                  <a:cs typeface="Arial"/>
                </a:rPr>
                <a:t>BM transplantation, </a:t>
              </a:r>
              <a:r>
                <a:rPr lang="en-GB" sz="1400" dirty="0" err="1">
                  <a:solidFill>
                    <a:srgbClr val="000000"/>
                  </a:solidFill>
                  <a:latin typeface="Arial"/>
                  <a:cs typeface="Arial"/>
                </a:rPr>
                <a:t>parabiosis</a:t>
              </a:r>
              <a:endParaRPr lang="en-GB" sz="1400" b="1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" name="Rectangle 8"/>
          <p:cNvSpPr/>
          <p:nvPr/>
        </p:nvSpPr>
        <p:spPr>
          <a:xfrm>
            <a:off x="223571" y="725930"/>
            <a:ext cx="9435244" cy="324195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 dirty="0"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65304" y="3792879"/>
            <a:ext cx="5549426" cy="2850529"/>
            <a:chOff x="23127" y="3792878"/>
            <a:chExt cx="5549426" cy="2850529"/>
          </a:xfrm>
        </p:grpSpPr>
        <p:sp>
          <p:nvSpPr>
            <p:cNvPr id="698" name="TextBox 697"/>
            <p:cNvSpPr txBox="1"/>
            <p:nvPr/>
          </p:nvSpPr>
          <p:spPr>
            <a:xfrm>
              <a:off x="4272038" y="4508019"/>
              <a:ext cx="394186" cy="338544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algn="ctr" defTabSz="457200"/>
              <a:r>
                <a:rPr lang="en-GB" sz="1600" b="1" dirty="0">
                  <a:solidFill>
                    <a:srgbClr val="000000"/>
                  </a:solidFill>
                  <a:latin typeface="Arial"/>
                  <a:cs typeface="Arial"/>
                </a:rPr>
                <a:t>?</a:t>
              </a:r>
            </a:p>
          </p:txBody>
        </p:sp>
        <p:cxnSp>
          <p:nvCxnSpPr>
            <p:cNvPr id="700" name="Straight Arrow Connector 699"/>
            <p:cNvCxnSpPr/>
            <p:nvPr/>
          </p:nvCxnSpPr>
          <p:spPr>
            <a:xfrm>
              <a:off x="1647682" y="4899410"/>
              <a:ext cx="3924871" cy="1"/>
            </a:xfrm>
            <a:prstGeom prst="straightConnector1">
              <a:avLst/>
            </a:prstGeom>
            <a:ln w="76200" cmpd="sng">
              <a:solidFill>
                <a:schemeClr val="tx1"/>
              </a:solidFill>
              <a:prstDash val="dash"/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5"/>
            <p:cNvGrpSpPr/>
            <p:nvPr/>
          </p:nvGrpSpPr>
          <p:grpSpPr>
            <a:xfrm>
              <a:off x="23127" y="3792878"/>
              <a:ext cx="3620967" cy="2850529"/>
              <a:chOff x="23127" y="3792878"/>
              <a:chExt cx="3620967" cy="2850529"/>
            </a:xfrm>
          </p:grpSpPr>
          <p:pic>
            <p:nvPicPr>
              <p:cNvPr id="447" name="Picture 446" descr="Revised S2 v3.jp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65" t="11107" r="3580" b="5368"/>
              <a:stretch>
                <a:fillRect/>
              </a:stretch>
            </p:blipFill>
            <p:spPr>
              <a:xfrm>
                <a:off x="23127" y="4171401"/>
                <a:ext cx="3620967" cy="2472006"/>
              </a:xfrm>
              <a:prstGeom prst="rect">
                <a:avLst/>
              </a:prstGeom>
            </p:spPr>
          </p:pic>
          <p:sp>
            <p:nvSpPr>
              <p:cNvPr id="701" name="TextBox 700"/>
              <p:cNvSpPr txBox="1"/>
              <p:nvPr/>
            </p:nvSpPr>
            <p:spPr>
              <a:xfrm>
                <a:off x="387305" y="3792878"/>
                <a:ext cx="2800767" cy="400110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US" sz="2000" b="1" dirty="0">
                    <a:solidFill>
                      <a:prstClr val="black"/>
                    </a:solidFill>
                  </a:rPr>
                  <a:t>Embryonic macrophages</a:t>
                </a:r>
              </a:p>
            </p:txBody>
          </p:sp>
        </p:grpSp>
      </p:grpSp>
      <p:sp>
        <p:nvSpPr>
          <p:cNvPr id="10" name="TextBox 9"/>
          <p:cNvSpPr txBox="1"/>
          <p:nvPr/>
        </p:nvSpPr>
        <p:spPr>
          <a:xfrm>
            <a:off x="612221" y="873294"/>
            <a:ext cx="56166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GB" sz="2000" b="1" dirty="0">
                <a:solidFill>
                  <a:prstClr val="black"/>
                </a:solidFill>
              </a:rPr>
              <a:t>Macrophages emerge in the embryo before HSCs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055531" y="1375840"/>
            <a:ext cx="3183223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GB" sz="1200" dirty="0">
                <a:solidFill>
                  <a:prstClr val="black"/>
                </a:solidFill>
              </a:rPr>
              <a:t>Moore &amp; Metcalf, Br J </a:t>
            </a:r>
            <a:r>
              <a:rPr lang="en-GB" sz="1200" dirty="0" err="1">
                <a:solidFill>
                  <a:prstClr val="black"/>
                </a:solidFill>
              </a:rPr>
              <a:t>Haematol</a:t>
            </a:r>
            <a:r>
              <a:rPr lang="en-GB" sz="1200" dirty="0">
                <a:solidFill>
                  <a:prstClr val="black"/>
                </a:solidFill>
              </a:rPr>
              <a:t> 1970 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Takahashi </a:t>
            </a:r>
            <a:r>
              <a:rPr lang="en-GB" sz="1200" i="1" dirty="0">
                <a:solidFill>
                  <a:prstClr val="black"/>
                </a:solidFill>
              </a:rPr>
              <a:t>et al.</a:t>
            </a:r>
            <a:r>
              <a:rPr lang="en-GB" sz="1200" dirty="0">
                <a:solidFill>
                  <a:prstClr val="black"/>
                </a:solidFill>
              </a:rPr>
              <a:t>, JLB 1989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Naito </a:t>
            </a:r>
            <a:r>
              <a:rPr lang="en-GB" sz="1200" i="1" dirty="0">
                <a:solidFill>
                  <a:prstClr val="black"/>
                </a:solidFill>
              </a:rPr>
              <a:t>et al.</a:t>
            </a:r>
            <a:r>
              <a:rPr lang="en-GB" sz="1200" dirty="0">
                <a:solidFill>
                  <a:prstClr val="black"/>
                </a:solidFill>
              </a:rPr>
              <a:t>, JLB 1990</a:t>
            </a:r>
          </a:p>
          <a:p>
            <a:pPr defTabSz="457200"/>
            <a:r>
              <a:rPr lang="en-GB" sz="1200" dirty="0" err="1">
                <a:solidFill>
                  <a:prstClr val="black"/>
                </a:solidFill>
              </a:rPr>
              <a:t>Ashwell</a:t>
            </a:r>
            <a:r>
              <a:rPr lang="en-GB" sz="1200" dirty="0">
                <a:solidFill>
                  <a:prstClr val="black"/>
                </a:solidFill>
              </a:rPr>
              <a:t> </a:t>
            </a:r>
            <a:r>
              <a:rPr lang="en-GB" sz="1200" i="1" dirty="0">
                <a:solidFill>
                  <a:prstClr val="black"/>
                </a:solidFill>
              </a:rPr>
              <a:t>et al</a:t>
            </a:r>
            <a:r>
              <a:rPr lang="en-GB" sz="1200" dirty="0">
                <a:solidFill>
                  <a:prstClr val="black"/>
                </a:solidFill>
              </a:rPr>
              <a:t>., Brain Res. </a:t>
            </a:r>
            <a:r>
              <a:rPr lang="en-GB" sz="1200" dirty="0" err="1">
                <a:solidFill>
                  <a:prstClr val="black"/>
                </a:solidFill>
              </a:rPr>
              <a:t>Dev</a:t>
            </a:r>
            <a:r>
              <a:rPr lang="en-GB" sz="1200" dirty="0">
                <a:solidFill>
                  <a:prstClr val="black"/>
                </a:solidFill>
              </a:rPr>
              <a:t> Brain Res 1991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Sorokin </a:t>
            </a:r>
            <a:r>
              <a:rPr lang="en-GB" sz="1200" i="1" dirty="0">
                <a:solidFill>
                  <a:prstClr val="black"/>
                </a:solidFill>
              </a:rPr>
              <a:t>et al</a:t>
            </a:r>
            <a:r>
              <a:rPr lang="en-GB" sz="1200" dirty="0">
                <a:solidFill>
                  <a:prstClr val="black"/>
                </a:solidFill>
              </a:rPr>
              <a:t>., Anat. Rec. 1992</a:t>
            </a:r>
          </a:p>
          <a:p>
            <a:pPr defTabSz="457200"/>
            <a:r>
              <a:rPr lang="en-GB" sz="1200" dirty="0" err="1">
                <a:solidFill>
                  <a:prstClr val="black"/>
                </a:solidFill>
              </a:rPr>
              <a:t>Cuadros</a:t>
            </a:r>
            <a:r>
              <a:rPr lang="en-GB" sz="1200" dirty="0">
                <a:solidFill>
                  <a:prstClr val="black"/>
                </a:solidFill>
              </a:rPr>
              <a:t> </a:t>
            </a:r>
            <a:r>
              <a:rPr lang="en-GB" sz="1200" i="1" dirty="0">
                <a:solidFill>
                  <a:prstClr val="black"/>
                </a:solidFill>
              </a:rPr>
              <a:t>et al.</a:t>
            </a:r>
            <a:r>
              <a:rPr lang="en-GB" sz="1200" dirty="0">
                <a:solidFill>
                  <a:prstClr val="black"/>
                </a:solidFill>
              </a:rPr>
              <a:t>, Development 1992</a:t>
            </a:r>
          </a:p>
          <a:p>
            <a:pPr defTabSz="457200"/>
            <a:r>
              <a:rPr lang="en-GB" sz="1200" dirty="0" err="1">
                <a:solidFill>
                  <a:prstClr val="black"/>
                </a:solidFill>
              </a:rPr>
              <a:t>Alliot</a:t>
            </a:r>
            <a:r>
              <a:rPr lang="en-GB" sz="1200" dirty="0">
                <a:solidFill>
                  <a:prstClr val="black"/>
                </a:solidFill>
              </a:rPr>
              <a:t> </a:t>
            </a:r>
            <a:r>
              <a:rPr lang="en-GB" sz="1200" i="1" dirty="0">
                <a:solidFill>
                  <a:prstClr val="black"/>
                </a:solidFill>
              </a:rPr>
              <a:t>et al</a:t>
            </a:r>
            <a:r>
              <a:rPr lang="en-GB" sz="1200" dirty="0">
                <a:solidFill>
                  <a:prstClr val="black"/>
                </a:solidFill>
              </a:rPr>
              <a:t>., Brain Res. </a:t>
            </a:r>
            <a:r>
              <a:rPr lang="en-GB" sz="1200" dirty="0" err="1">
                <a:solidFill>
                  <a:prstClr val="black"/>
                </a:solidFill>
              </a:rPr>
              <a:t>Dev</a:t>
            </a:r>
            <a:r>
              <a:rPr lang="en-GB" sz="1200" dirty="0">
                <a:solidFill>
                  <a:prstClr val="black"/>
                </a:solidFill>
              </a:rPr>
              <a:t> Brain Res 1999</a:t>
            </a:r>
          </a:p>
          <a:p>
            <a:pPr defTabSz="457200"/>
            <a:r>
              <a:rPr lang="en-GB" sz="1200" dirty="0" err="1">
                <a:solidFill>
                  <a:prstClr val="black"/>
                </a:solidFill>
              </a:rPr>
              <a:t>Herbomel</a:t>
            </a:r>
            <a:r>
              <a:rPr lang="en-GB" sz="1200" dirty="0">
                <a:solidFill>
                  <a:prstClr val="black"/>
                </a:solidFill>
              </a:rPr>
              <a:t> </a:t>
            </a:r>
            <a:r>
              <a:rPr lang="en-GB" sz="1200" i="1" dirty="0">
                <a:solidFill>
                  <a:prstClr val="black"/>
                </a:solidFill>
              </a:rPr>
              <a:t>et al</a:t>
            </a:r>
            <a:r>
              <a:rPr lang="en-GB" sz="1200" dirty="0">
                <a:solidFill>
                  <a:prstClr val="black"/>
                </a:solidFill>
              </a:rPr>
              <a:t>., Development 1999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Bertrand </a:t>
            </a:r>
            <a:r>
              <a:rPr lang="en-GB" sz="1200" i="1" dirty="0">
                <a:solidFill>
                  <a:prstClr val="black"/>
                </a:solidFill>
              </a:rPr>
              <a:t>et al.</a:t>
            </a:r>
            <a:r>
              <a:rPr lang="en-GB" sz="1200" dirty="0">
                <a:solidFill>
                  <a:prstClr val="black"/>
                </a:solidFill>
              </a:rPr>
              <a:t>, Blood 2005</a:t>
            </a:r>
          </a:p>
        </p:txBody>
      </p:sp>
      <p:sp>
        <p:nvSpPr>
          <p:cNvPr id="420" name="TextBox 419"/>
          <p:cNvSpPr txBox="1"/>
          <p:nvPr/>
        </p:nvSpPr>
        <p:spPr>
          <a:xfrm>
            <a:off x="7318841" y="776979"/>
            <a:ext cx="710003" cy="707876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GB" sz="2000" b="1" dirty="0" err="1">
                <a:solidFill>
                  <a:prstClr val="black"/>
                </a:solidFill>
                <a:cs typeface="Arial"/>
              </a:rPr>
              <a:t>Fetal</a:t>
            </a:r>
            <a:endParaRPr lang="en-GB" sz="2000" b="1" dirty="0">
              <a:solidFill>
                <a:prstClr val="black"/>
              </a:solidFill>
              <a:cs typeface="Arial"/>
            </a:endParaRPr>
          </a:p>
          <a:p>
            <a:pPr algn="ctr" defTabSz="457200"/>
            <a:r>
              <a:rPr lang="en-GB" sz="2000" b="1" dirty="0">
                <a:solidFill>
                  <a:prstClr val="black"/>
                </a:solidFill>
                <a:cs typeface="Arial"/>
              </a:rPr>
              <a:t>HSC</a:t>
            </a:r>
          </a:p>
        </p:txBody>
      </p:sp>
      <p:sp>
        <p:nvSpPr>
          <p:cNvPr id="421" name="TextBox 420"/>
          <p:cNvSpPr txBox="1"/>
          <p:nvPr/>
        </p:nvSpPr>
        <p:spPr>
          <a:xfrm>
            <a:off x="5793944" y="1347259"/>
            <a:ext cx="1580822" cy="923320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r" defTabSz="457200"/>
            <a:r>
              <a:rPr lang="en-GB" b="1" dirty="0">
                <a:solidFill>
                  <a:prstClr val="black"/>
                </a:solidFill>
                <a:cs typeface="Arial"/>
              </a:rPr>
              <a:t>H</a:t>
            </a:r>
            <a:r>
              <a:rPr lang="en-GB" dirty="0">
                <a:solidFill>
                  <a:prstClr val="black"/>
                </a:solidFill>
                <a:cs typeface="Arial"/>
              </a:rPr>
              <a:t>ematopoietic</a:t>
            </a:r>
          </a:p>
          <a:p>
            <a:pPr algn="r" defTabSz="457200"/>
            <a:r>
              <a:rPr lang="en-GB" b="1" dirty="0">
                <a:solidFill>
                  <a:prstClr val="black"/>
                </a:solidFill>
                <a:cs typeface="Arial"/>
              </a:rPr>
              <a:t>S</a:t>
            </a:r>
            <a:r>
              <a:rPr lang="en-GB" dirty="0">
                <a:solidFill>
                  <a:prstClr val="black"/>
                </a:solidFill>
                <a:cs typeface="Arial"/>
              </a:rPr>
              <a:t>tem</a:t>
            </a:r>
          </a:p>
          <a:p>
            <a:pPr algn="r" defTabSz="457200"/>
            <a:r>
              <a:rPr lang="en-GB" b="1" dirty="0">
                <a:solidFill>
                  <a:prstClr val="black"/>
                </a:solidFill>
                <a:cs typeface="Arial"/>
              </a:rPr>
              <a:t>C</a:t>
            </a:r>
            <a:r>
              <a:rPr lang="en-GB" dirty="0">
                <a:solidFill>
                  <a:prstClr val="black"/>
                </a:solidFill>
                <a:cs typeface="Arial"/>
              </a:rPr>
              <a:t>ell</a:t>
            </a:r>
          </a:p>
        </p:txBody>
      </p:sp>
      <p:grpSp>
        <p:nvGrpSpPr>
          <p:cNvPr id="422" name="Group 421"/>
          <p:cNvGrpSpPr/>
          <p:nvPr/>
        </p:nvGrpSpPr>
        <p:grpSpPr>
          <a:xfrm>
            <a:off x="7431962" y="1494291"/>
            <a:ext cx="540000" cy="606316"/>
            <a:chOff x="7234237" y="3145943"/>
            <a:chExt cx="540000" cy="606316"/>
          </a:xfrm>
        </p:grpSpPr>
        <p:sp>
          <p:nvSpPr>
            <p:cNvPr id="428" name="Freeform 18"/>
            <p:cNvSpPr>
              <a:spLocks/>
            </p:cNvSpPr>
            <p:nvPr/>
          </p:nvSpPr>
          <p:spPr bwMode="auto">
            <a:xfrm>
              <a:off x="7234237" y="3145943"/>
              <a:ext cx="540000" cy="606316"/>
            </a:xfrm>
            <a:custGeom>
              <a:avLst/>
              <a:gdLst>
                <a:gd name="T0" fmla="*/ 929 w 365"/>
                <a:gd name="T1" fmla="*/ 149 h 384"/>
                <a:gd name="T2" fmla="*/ 100 w 365"/>
                <a:gd name="T3" fmla="*/ 1699 h 384"/>
                <a:gd name="T4" fmla="*/ 1417 w 365"/>
                <a:gd name="T5" fmla="*/ 2560 h 384"/>
                <a:gd name="T6" fmla="*/ 2249 w 365"/>
                <a:gd name="T7" fmla="*/ 1267 h 384"/>
                <a:gd name="T8" fmla="*/ 929 w 365"/>
                <a:gd name="T9" fmla="*/ 149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solidFill>
              <a:srgbClr val="FF9300"/>
            </a:solidFill>
            <a:ln>
              <a:solidFill>
                <a:srgbClr val="FF9300"/>
              </a:solidFill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9" name="Freeform 19"/>
            <p:cNvSpPr>
              <a:spLocks/>
            </p:cNvSpPr>
            <p:nvPr/>
          </p:nvSpPr>
          <p:spPr bwMode="auto">
            <a:xfrm>
              <a:off x="7385224" y="3203969"/>
              <a:ext cx="378947" cy="516316"/>
            </a:xfrm>
            <a:custGeom>
              <a:avLst/>
              <a:gdLst>
                <a:gd name="T0" fmla="*/ 1575 w 256"/>
                <a:gd name="T1" fmla="*/ 1011 h 327"/>
                <a:gd name="T2" fmla="*/ 858 w 256"/>
                <a:gd name="T3" fmla="*/ 0 h 327"/>
                <a:gd name="T4" fmla="*/ 1450 w 256"/>
                <a:gd name="T5" fmla="*/ 1016 h 327"/>
                <a:gd name="T6" fmla="*/ 658 w 256"/>
                <a:gd name="T7" fmla="*/ 2184 h 327"/>
                <a:gd name="T8" fmla="*/ 0 w 256"/>
                <a:gd name="T9" fmla="*/ 2133 h 327"/>
                <a:gd name="T10" fmla="*/ 783 w 256"/>
                <a:gd name="T11" fmla="*/ 2248 h 327"/>
                <a:gd name="T12" fmla="*/ 1575 w 256"/>
                <a:gd name="T13" fmla="*/ 1011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327">
                  <a:moveTo>
                    <a:pt x="252" y="142"/>
                  </a:moveTo>
                  <a:cubicBezTo>
                    <a:pt x="249" y="92"/>
                    <a:pt x="204" y="26"/>
                    <a:pt x="137" y="0"/>
                  </a:cubicBezTo>
                  <a:cubicBezTo>
                    <a:pt x="193" y="30"/>
                    <a:pt x="229" y="98"/>
                    <a:pt x="232" y="143"/>
                  </a:cubicBezTo>
                  <a:cubicBezTo>
                    <a:pt x="237" y="212"/>
                    <a:pt x="186" y="284"/>
                    <a:pt x="105" y="307"/>
                  </a:cubicBezTo>
                  <a:cubicBezTo>
                    <a:pt x="72" y="316"/>
                    <a:pt x="34" y="313"/>
                    <a:pt x="0" y="300"/>
                  </a:cubicBezTo>
                  <a:cubicBezTo>
                    <a:pt x="38" y="320"/>
                    <a:pt x="84" y="327"/>
                    <a:pt x="125" y="316"/>
                  </a:cubicBezTo>
                  <a:cubicBezTo>
                    <a:pt x="205" y="293"/>
                    <a:pt x="256" y="211"/>
                    <a:pt x="252" y="142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0" name="Freeform 20"/>
            <p:cNvSpPr>
              <a:spLocks/>
            </p:cNvSpPr>
            <p:nvPr/>
          </p:nvSpPr>
          <p:spPr bwMode="auto">
            <a:xfrm>
              <a:off x="7569961" y="3286272"/>
              <a:ext cx="194211" cy="416842"/>
            </a:xfrm>
            <a:custGeom>
              <a:avLst/>
              <a:gdLst>
                <a:gd name="T0" fmla="*/ 0 w 131"/>
                <a:gd name="T1" fmla="*/ 1877 h 264"/>
                <a:gd name="T2" fmla="*/ 796 w 131"/>
                <a:gd name="T3" fmla="*/ 640 h 264"/>
                <a:gd name="T4" fmla="*/ 533 w 131"/>
                <a:gd name="T5" fmla="*/ 0 h 264"/>
                <a:gd name="T6" fmla="*/ 696 w 131"/>
                <a:gd name="T7" fmla="*/ 1011 h 264"/>
                <a:gd name="T8" fmla="*/ 0 w 131"/>
                <a:gd name="T9" fmla="*/ 1877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64">
                  <a:moveTo>
                    <a:pt x="0" y="264"/>
                  </a:moveTo>
                  <a:cubicBezTo>
                    <a:pt x="80" y="241"/>
                    <a:pt x="131" y="159"/>
                    <a:pt x="127" y="90"/>
                  </a:cubicBezTo>
                  <a:cubicBezTo>
                    <a:pt x="125" y="61"/>
                    <a:pt x="110" y="28"/>
                    <a:pt x="85" y="0"/>
                  </a:cubicBezTo>
                  <a:cubicBezTo>
                    <a:pt x="106" y="29"/>
                    <a:pt x="131" y="78"/>
                    <a:pt x="111" y="142"/>
                  </a:cubicBezTo>
                  <a:cubicBezTo>
                    <a:pt x="91" y="206"/>
                    <a:pt x="43" y="240"/>
                    <a:pt x="0" y="26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6" name="Freeform 21"/>
            <p:cNvSpPr>
              <a:spLocks/>
            </p:cNvSpPr>
            <p:nvPr/>
          </p:nvSpPr>
          <p:spPr bwMode="auto">
            <a:xfrm>
              <a:off x="7288711" y="3182061"/>
              <a:ext cx="447039" cy="537040"/>
            </a:xfrm>
            <a:custGeom>
              <a:avLst/>
              <a:gdLst>
                <a:gd name="T0" fmla="*/ 613 w 302"/>
                <a:gd name="T1" fmla="*/ 248 h 340"/>
                <a:gd name="T2" fmla="*/ 75 w 302"/>
                <a:gd name="T3" fmla="*/ 1489 h 340"/>
                <a:gd name="T4" fmla="*/ 1275 w 302"/>
                <a:gd name="T5" fmla="*/ 2086 h 340"/>
                <a:gd name="T6" fmla="*/ 1683 w 302"/>
                <a:gd name="T7" fmla="*/ 819 h 340"/>
                <a:gd name="T8" fmla="*/ 613 w 302"/>
                <a:gd name="T9" fmla="*/ 248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solidFill>
              <a:srgbClr val="D07D9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8" name="Freeform 27"/>
            <p:cNvSpPr>
              <a:spLocks/>
            </p:cNvSpPr>
            <p:nvPr/>
          </p:nvSpPr>
          <p:spPr bwMode="auto">
            <a:xfrm>
              <a:off x="7234237" y="3145943"/>
              <a:ext cx="540000" cy="606316"/>
            </a:xfrm>
            <a:custGeom>
              <a:avLst/>
              <a:gdLst>
                <a:gd name="T0" fmla="*/ 929 w 365"/>
                <a:gd name="T1" fmla="*/ 149 h 384"/>
                <a:gd name="T2" fmla="*/ 100 w 365"/>
                <a:gd name="T3" fmla="*/ 1699 h 384"/>
                <a:gd name="T4" fmla="*/ 1417 w 365"/>
                <a:gd name="T5" fmla="*/ 2560 h 384"/>
                <a:gd name="T6" fmla="*/ 2249 w 365"/>
                <a:gd name="T7" fmla="*/ 1267 h 384"/>
                <a:gd name="T8" fmla="*/ 929 w 365"/>
                <a:gd name="T9" fmla="*/ 149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solidFill>
              <a:srgbClr val="FF9300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9" name="Freeform 28"/>
            <p:cNvSpPr>
              <a:spLocks/>
            </p:cNvSpPr>
            <p:nvPr/>
          </p:nvSpPr>
          <p:spPr bwMode="auto">
            <a:xfrm>
              <a:off x="7288711" y="3182061"/>
              <a:ext cx="447039" cy="537040"/>
            </a:xfrm>
            <a:custGeom>
              <a:avLst/>
              <a:gdLst>
                <a:gd name="T0" fmla="*/ 613 w 302"/>
                <a:gd name="T1" fmla="*/ 248 h 340"/>
                <a:gd name="T2" fmla="*/ 75 w 302"/>
                <a:gd name="T3" fmla="*/ 1489 h 340"/>
                <a:gd name="T4" fmla="*/ 1275 w 302"/>
                <a:gd name="T5" fmla="*/ 2086 h 340"/>
                <a:gd name="T6" fmla="*/ 1683 w 302"/>
                <a:gd name="T7" fmla="*/ 819 h 340"/>
                <a:gd name="T8" fmla="*/ 613 w 302"/>
                <a:gd name="T9" fmla="*/ 248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grpSp>
          <p:nvGrpSpPr>
            <p:cNvPr id="450" name="Group 449"/>
            <p:cNvGrpSpPr/>
            <p:nvPr/>
          </p:nvGrpSpPr>
          <p:grpSpPr>
            <a:xfrm>
              <a:off x="7241342" y="3180285"/>
              <a:ext cx="484342" cy="499145"/>
              <a:chOff x="7241342" y="3180285"/>
              <a:chExt cx="484342" cy="499145"/>
            </a:xfrm>
          </p:grpSpPr>
          <p:sp>
            <p:nvSpPr>
              <p:cNvPr id="451" name="Freeform 22"/>
              <p:cNvSpPr>
                <a:spLocks noEditPoints="1"/>
              </p:cNvSpPr>
              <p:nvPr/>
            </p:nvSpPr>
            <p:spPr bwMode="auto">
              <a:xfrm>
                <a:off x="7327198" y="3245417"/>
                <a:ext cx="360000" cy="393158"/>
              </a:xfrm>
              <a:custGeom>
                <a:avLst/>
                <a:gdLst>
                  <a:gd name="T0" fmla="*/ 225 w 243"/>
                  <a:gd name="T1" fmla="*/ 440 h 249"/>
                  <a:gd name="T2" fmla="*/ 45 w 243"/>
                  <a:gd name="T3" fmla="*/ 1101 h 249"/>
                  <a:gd name="T4" fmla="*/ 921 w 243"/>
                  <a:gd name="T5" fmla="*/ 1736 h 249"/>
                  <a:gd name="T6" fmla="*/ 1414 w 243"/>
                  <a:gd name="T7" fmla="*/ 811 h 249"/>
                  <a:gd name="T8" fmla="*/ 1208 w 243"/>
                  <a:gd name="T9" fmla="*/ 136 h 249"/>
                  <a:gd name="T10" fmla="*/ 520 w 243"/>
                  <a:gd name="T11" fmla="*/ 205 h 249"/>
                  <a:gd name="T12" fmla="*/ 513 w 243"/>
                  <a:gd name="T13" fmla="*/ 533 h 249"/>
                  <a:gd name="T14" fmla="*/ 746 w 243"/>
                  <a:gd name="T15" fmla="*/ 141 h 249"/>
                  <a:gd name="T16" fmla="*/ 183 w 243"/>
                  <a:gd name="T17" fmla="*/ 541 h 249"/>
                  <a:gd name="T18" fmla="*/ 158 w 243"/>
                  <a:gd name="T19" fmla="*/ 1123 h 249"/>
                  <a:gd name="T20" fmla="*/ 513 w 243"/>
                  <a:gd name="T21" fmla="*/ 384 h 249"/>
                  <a:gd name="T22" fmla="*/ 563 w 243"/>
                  <a:gd name="T23" fmla="*/ 491 h 249"/>
                  <a:gd name="T24" fmla="*/ 696 w 243"/>
                  <a:gd name="T25" fmla="*/ 221 h 249"/>
                  <a:gd name="T26" fmla="*/ 846 w 243"/>
                  <a:gd name="T27" fmla="*/ 499 h 249"/>
                  <a:gd name="T28" fmla="*/ 1188 w 243"/>
                  <a:gd name="T29" fmla="*/ 461 h 249"/>
                  <a:gd name="T30" fmla="*/ 826 w 243"/>
                  <a:gd name="T31" fmla="*/ 120 h 249"/>
                  <a:gd name="T32" fmla="*/ 996 w 243"/>
                  <a:gd name="T33" fmla="*/ 461 h 249"/>
                  <a:gd name="T34" fmla="*/ 208 w 243"/>
                  <a:gd name="T35" fmla="*/ 747 h 249"/>
                  <a:gd name="T36" fmla="*/ 575 w 243"/>
                  <a:gd name="T37" fmla="*/ 853 h 249"/>
                  <a:gd name="T38" fmla="*/ 208 w 243"/>
                  <a:gd name="T39" fmla="*/ 747 h 249"/>
                  <a:gd name="T40" fmla="*/ 671 w 243"/>
                  <a:gd name="T41" fmla="*/ 683 h 249"/>
                  <a:gd name="T42" fmla="*/ 738 w 243"/>
                  <a:gd name="T43" fmla="*/ 589 h 249"/>
                  <a:gd name="T44" fmla="*/ 846 w 243"/>
                  <a:gd name="T45" fmla="*/ 589 h 249"/>
                  <a:gd name="T46" fmla="*/ 926 w 243"/>
                  <a:gd name="T47" fmla="*/ 563 h 249"/>
                  <a:gd name="T48" fmla="*/ 295 w 243"/>
                  <a:gd name="T49" fmla="*/ 1395 h 249"/>
                  <a:gd name="T50" fmla="*/ 613 w 243"/>
                  <a:gd name="T51" fmla="*/ 1309 h 249"/>
                  <a:gd name="T52" fmla="*/ 333 w 243"/>
                  <a:gd name="T53" fmla="*/ 1229 h 249"/>
                  <a:gd name="T54" fmla="*/ 275 w 243"/>
                  <a:gd name="T55" fmla="*/ 981 h 249"/>
                  <a:gd name="T56" fmla="*/ 651 w 243"/>
                  <a:gd name="T57" fmla="*/ 768 h 249"/>
                  <a:gd name="T58" fmla="*/ 971 w 243"/>
                  <a:gd name="T59" fmla="*/ 661 h 249"/>
                  <a:gd name="T60" fmla="*/ 1046 w 243"/>
                  <a:gd name="T61" fmla="*/ 739 h 249"/>
                  <a:gd name="T62" fmla="*/ 1158 w 243"/>
                  <a:gd name="T63" fmla="*/ 525 h 249"/>
                  <a:gd name="T64" fmla="*/ 1013 w 243"/>
                  <a:gd name="T65" fmla="*/ 611 h 249"/>
                  <a:gd name="T66" fmla="*/ 883 w 243"/>
                  <a:gd name="T67" fmla="*/ 832 h 249"/>
                  <a:gd name="T68" fmla="*/ 801 w 243"/>
                  <a:gd name="T69" fmla="*/ 896 h 249"/>
                  <a:gd name="T70" fmla="*/ 1133 w 243"/>
                  <a:gd name="T71" fmla="*/ 803 h 249"/>
                  <a:gd name="T72" fmla="*/ 651 w 243"/>
                  <a:gd name="T73" fmla="*/ 1096 h 249"/>
                  <a:gd name="T74" fmla="*/ 651 w 243"/>
                  <a:gd name="T75" fmla="*/ 1096 h 249"/>
                  <a:gd name="T76" fmla="*/ 933 w 243"/>
                  <a:gd name="T77" fmla="*/ 1016 h 249"/>
                  <a:gd name="T78" fmla="*/ 808 w 243"/>
                  <a:gd name="T79" fmla="*/ 1293 h 249"/>
                  <a:gd name="T80" fmla="*/ 758 w 243"/>
                  <a:gd name="T81" fmla="*/ 1045 h 249"/>
                  <a:gd name="T82" fmla="*/ 1101 w 243"/>
                  <a:gd name="T83" fmla="*/ 1075 h 249"/>
                  <a:gd name="T84" fmla="*/ 1171 w 243"/>
                  <a:gd name="T85" fmla="*/ 1075 h 249"/>
                  <a:gd name="T86" fmla="*/ 550 w 243"/>
                  <a:gd name="T87" fmla="*/ 1485 h 249"/>
                  <a:gd name="T88" fmla="*/ 663 w 243"/>
                  <a:gd name="T89" fmla="*/ 1451 h 249"/>
                  <a:gd name="T90" fmla="*/ 626 w 243"/>
                  <a:gd name="T91" fmla="*/ 1600 h 249"/>
                  <a:gd name="T92" fmla="*/ 788 w 243"/>
                  <a:gd name="T93" fmla="*/ 1357 h 249"/>
                  <a:gd name="T94" fmla="*/ 676 w 243"/>
                  <a:gd name="T95" fmla="*/ 1336 h 249"/>
                  <a:gd name="T96" fmla="*/ 1071 w 243"/>
                  <a:gd name="T97" fmla="*/ 1387 h 249"/>
                  <a:gd name="T98" fmla="*/ 1051 w 243"/>
                  <a:gd name="T99" fmla="*/ 1437 h 249"/>
                  <a:gd name="T100" fmla="*/ 1196 w 243"/>
                  <a:gd name="T101" fmla="*/ 1288 h 249"/>
                  <a:gd name="T102" fmla="*/ 1101 w 243"/>
                  <a:gd name="T103" fmla="*/ 1493 h 249"/>
                  <a:gd name="T104" fmla="*/ 1221 w 243"/>
                  <a:gd name="T105" fmla="*/ 1229 h 249"/>
                  <a:gd name="T106" fmla="*/ 1334 w 243"/>
                  <a:gd name="T107" fmla="*/ 968 h 249"/>
                  <a:gd name="T108" fmla="*/ 1401 w 243"/>
                  <a:gd name="T109" fmla="*/ 883 h 249"/>
                  <a:gd name="T110" fmla="*/ 1259 w 243"/>
                  <a:gd name="T111" fmla="*/ 1053 h 249"/>
                  <a:gd name="T112" fmla="*/ 1251 w 243"/>
                  <a:gd name="T113" fmla="*/ 619 h 249"/>
                  <a:gd name="T114" fmla="*/ 1246 w 243"/>
                  <a:gd name="T115" fmla="*/ 683 h 2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3" h="249">
                    <a:moveTo>
                      <a:pt x="124" y="6"/>
                    </a:moveTo>
                    <a:cubicBezTo>
                      <a:pt x="121" y="7"/>
                      <a:pt x="117" y="8"/>
                      <a:pt x="115" y="9"/>
                    </a:cubicBezTo>
                    <a:cubicBezTo>
                      <a:pt x="102" y="7"/>
                      <a:pt x="91" y="13"/>
                      <a:pt x="78" y="2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57" y="32"/>
                      <a:pt x="36" y="43"/>
                      <a:pt x="36" y="62"/>
                    </a:cubicBezTo>
                    <a:cubicBezTo>
                      <a:pt x="36" y="63"/>
                      <a:pt x="36" y="64"/>
                      <a:pt x="36" y="65"/>
                    </a:cubicBezTo>
                    <a:cubicBezTo>
                      <a:pt x="36" y="66"/>
                      <a:pt x="36" y="67"/>
                      <a:pt x="37" y="69"/>
                    </a:cubicBezTo>
                    <a:cubicBezTo>
                      <a:pt x="34" y="68"/>
                      <a:pt x="32" y="67"/>
                      <a:pt x="29" y="67"/>
                    </a:cubicBezTo>
                    <a:cubicBezTo>
                      <a:pt x="6" y="65"/>
                      <a:pt x="2" y="97"/>
                      <a:pt x="1" y="110"/>
                    </a:cubicBezTo>
                    <a:cubicBezTo>
                      <a:pt x="0" y="115"/>
                      <a:pt x="0" y="121"/>
                      <a:pt x="0" y="127"/>
                    </a:cubicBezTo>
                    <a:cubicBezTo>
                      <a:pt x="0" y="137"/>
                      <a:pt x="1" y="147"/>
                      <a:pt x="7" y="155"/>
                    </a:cubicBezTo>
                    <a:cubicBezTo>
                      <a:pt x="12" y="162"/>
                      <a:pt x="18" y="165"/>
                      <a:pt x="25" y="168"/>
                    </a:cubicBezTo>
                    <a:cubicBezTo>
                      <a:pt x="27" y="182"/>
                      <a:pt x="31" y="196"/>
                      <a:pt x="41" y="204"/>
                    </a:cubicBezTo>
                    <a:cubicBezTo>
                      <a:pt x="46" y="208"/>
                      <a:pt x="50" y="210"/>
                      <a:pt x="55" y="212"/>
                    </a:cubicBezTo>
                    <a:cubicBezTo>
                      <a:pt x="56" y="219"/>
                      <a:pt x="59" y="226"/>
                      <a:pt x="65" y="232"/>
                    </a:cubicBezTo>
                    <a:cubicBezTo>
                      <a:pt x="76" y="243"/>
                      <a:pt x="92" y="246"/>
                      <a:pt x="107" y="245"/>
                    </a:cubicBezTo>
                    <a:cubicBezTo>
                      <a:pt x="117" y="249"/>
                      <a:pt x="130" y="249"/>
                      <a:pt x="147" y="244"/>
                    </a:cubicBezTo>
                    <a:cubicBezTo>
                      <a:pt x="164" y="239"/>
                      <a:pt x="209" y="225"/>
                      <a:pt x="218" y="193"/>
                    </a:cubicBezTo>
                    <a:cubicBezTo>
                      <a:pt x="219" y="192"/>
                      <a:pt x="220" y="192"/>
                      <a:pt x="221" y="191"/>
                    </a:cubicBezTo>
                    <a:cubicBezTo>
                      <a:pt x="230" y="187"/>
                      <a:pt x="237" y="178"/>
                      <a:pt x="241" y="166"/>
                    </a:cubicBezTo>
                    <a:cubicBezTo>
                      <a:pt x="242" y="160"/>
                      <a:pt x="243" y="154"/>
                      <a:pt x="243" y="149"/>
                    </a:cubicBezTo>
                    <a:cubicBezTo>
                      <a:pt x="243" y="140"/>
                      <a:pt x="241" y="132"/>
                      <a:pt x="238" y="126"/>
                    </a:cubicBezTo>
                    <a:cubicBezTo>
                      <a:pt x="235" y="122"/>
                      <a:pt x="231" y="118"/>
                      <a:pt x="226" y="114"/>
                    </a:cubicBezTo>
                    <a:cubicBezTo>
                      <a:pt x="228" y="109"/>
                      <a:pt x="229" y="103"/>
                      <a:pt x="229" y="97"/>
                    </a:cubicBezTo>
                    <a:cubicBezTo>
                      <a:pt x="229" y="86"/>
                      <a:pt x="225" y="77"/>
                      <a:pt x="211" y="70"/>
                    </a:cubicBezTo>
                    <a:cubicBezTo>
                      <a:pt x="208" y="68"/>
                      <a:pt x="204" y="68"/>
                      <a:pt x="200" y="67"/>
                    </a:cubicBezTo>
                    <a:cubicBezTo>
                      <a:pt x="203" y="62"/>
                      <a:pt x="206" y="57"/>
                      <a:pt x="207" y="51"/>
                    </a:cubicBezTo>
                    <a:cubicBezTo>
                      <a:pt x="207" y="50"/>
                      <a:pt x="207" y="48"/>
                      <a:pt x="207" y="47"/>
                    </a:cubicBezTo>
                    <a:cubicBezTo>
                      <a:pt x="207" y="36"/>
                      <a:pt x="202" y="26"/>
                      <a:pt x="193" y="19"/>
                    </a:cubicBezTo>
                    <a:cubicBezTo>
                      <a:pt x="174" y="3"/>
                      <a:pt x="142" y="0"/>
                      <a:pt x="124" y="6"/>
                    </a:cubicBezTo>
                    <a:close/>
                    <a:moveTo>
                      <a:pt x="45" y="64"/>
                    </a:moveTo>
                    <a:cubicBezTo>
                      <a:pt x="45" y="63"/>
                      <a:pt x="45" y="63"/>
                      <a:pt x="45" y="62"/>
                    </a:cubicBezTo>
                    <a:cubicBezTo>
                      <a:pt x="45" y="49"/>
                      <a:pt x="62" y="40"/>
                      <a:pt x="75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90" y="24"/>
                      <a:pt x="97" y="21"/>
                      <a:pt x="103" y="19"/>
                    </a:cubicBezTo>
                    <a:cubicBezTo>
                      <a:pt x="102" y="20"/>
                      <a:pt x="102" y="22"/>
                      <a:pt x="102" y="23"/>
                    </a:cubicBezTo>
                    <a:cubicBezTo>
                      <a:pt x="92" y="26"/>
                      <a:pt x="84" y="30"/>
                      <a:pt x="79" y="35"/>
                    </a:cubicBezTo>
                    <a:cubicBezTo>
                      <a:pt x="75" y="41"/>
                      <a:pt x="72" y="46"/>
                      <a:pt x="72" y="52"/>
                    </a:cubicBezTo>
                    <a:cubicBezTo>
                      <a:pt x="72" y="53"/>
                      <a:pt x="72" y="54"/>
                      <a:pt x="72" y="55"/>
                    </a:cubicBezTo>
                    <a:cubicBezTo>
                      <a:pt x="73" y="62"/>
                      <a:pt x="77" y="69"/>
                      <a:pt x="82" y="75"/>
                    </a:cubicBezTo>
                    <a:cubicBezTo>
                      <a:pt x="81" y="75"/>
                      <a:pt x="80" y="76"/>
                      <a:pt x="79" y="77"/>
                    </a:cubicBezTo>
                    <a:cubicBezTo>
                      <a:pt x="75" y="72"/>
                      <a:pt x="71" y="67"/>
                      <a:pt x="64" y="64"/>
                    </a:cubicBezTo>
                    <a:cubicBezTo>
                      <a:pt x="57" y="62"/>
                      <a:pt x="51" y="63"/>
                      <a:pt x="46" y="65"/>
                    </a:cubicBezTo>
                    <a:cubicBezTo>
                      <a:pt x="45" y="65"/>
                      <a:pt x="45" y="64"/>
                      <a:pt x="45" y="64"/>
                    </a:cubicBezTo>
                    <a:close/>
                    <a:moveTo>
                      <a:pt x="115" y="19"/>
                    </a:moveTo>
                    <a:cubicBezTo>
                      <a:pt x="116" y="19"/>
                      <a:pt x="118" y="20"/>
                      <a:pt x="119" y="20"/>
                    </a:cubicBezTo>
                    <a:cubicBezTo>
                      <a:pt x="117" y="20"/>
                      <a:pt x="115" y="21"/>
                      <a:pt x="113" y="21"/>
                    </a:cubicBezTo>
                    <a:cubicBezTo>
                      <a:pt x="113" y="20"/>
                      <a:pt x="114" y="20"/>
                      <a:pt x="115" y="19"/>
                    </a:cubicBezTo>
                    <a:close/>
                    <a:moveTo>
                      <a:pt x="14" y="150"/>
                    </a:moveTo>
                    <a:cubicBezTo>
                      <a:pt x="10" y="143"/>
                      <a:pt x="9" y="135"/>
                      <a:pt x="9" y="127"/>
                    </a:cubicBezTo>
                    <a:cubicBezTo>
                      <a:pt x="9" y="121"/>
                      <a:pt x="9" y="116"/>
                      <a:pt x="10" y="111"/>
                    </a:cubicBezTo>
                    <a:cubicBezTo>
                      <a:pt x="13" y="87"/>
                      <a:pt x="19" y="75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2" y="79"/>
                      <a:pt x="31" y="80"/>
                      <a:pt x="30" y="81"/>
                    </a:cubicBezTo>
                    <a:cubicBezTo>
                      <a:pt x="25" y="89"/>
                      <a:pt x="23" y="97"/>
                      <a:pt x="23" y="105"/>
                    </a:cubicBezTo>
                    <a:cubicBezTo>
                      <a:pt x="23" y="115"/>
                      <a:pt x="27" y="125"/>
                      <a:pt x="32" y="134"/>
                    </a:cubicBezTo>
                    <a:cubicBezTo>
                      <a:pt x="29" y="138"/>
                      <a:pt x="26" y="143"/>
                      <a:pt x="25" y="150"/>
                    </a:cubicBezTo>
                    <a:cubicBezTo>
                      <a:pt x="25" y="152"/>
                      <a:pt x="25" y="155"/>
                      <a:pt x="25" y="158"/>
                    </a:cubicBezTo>
                    <a:cubicBezTo>
                      <a:pt x="21" y="156"/>
                      <a:pt x="17" y="153"/>
                      <a:pt x="14" y="150"/>
                    </a:cubicBezTo>
                    <a:close/>
                    <a:moveTo>
                      <a:pt x="60" y="73"/>
                    </a:moveTo>
                    <a:cubicBezTo>
                      <a:pt x="64" y="75"/>
                      <a:pt x="67" y="77"/>
                      <a:pt x="70" y="80"/>
                    </a:cubicBezTo>
                    <a:cubicBezTo>
                      <a:pt x="62" y="80"/>
                      <a:pt x="55" y="78"/>
                      <a:pt x="50" y="74"/>
                    </a:cubicBezTo>
                    <a:cubicBezTo>
                      <a:pt x="54" y="72"/>
                      <a:pt x="57" y="72"/>
                      <a:pt x="60" y="73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49"/>
                      <a:pt x="83" y="45"/>
                      <a:pt x="86" y="41"/>
                    </a:cubicBezTo>
                    <a:cubicBezTo>
                      <a:pt x="89" y="38"/>
                      <a:pt x="95" y="35"/>
                      <a:pt x="102" y="33"/>
                    </a:cubicBezTo>
                    <a:cubicBezTo>
                      <a:pt x="102" y="34"/>
                      <a:pt x="102" y="35"/>
                      <a:pt x="102" y="36"/>
                    </a:cubicBezTo>
                    <a:cubicBezTo>
                      <a:pt x="105" y="52"/>
                      <a:pt x="111" y="62"/>
                      <a:pt x="119" y="70"/>
                    </a:cubicBezTo>
                    <a:cubicBezTo>
                      <a:pt x="110" y="65"/>
                      <a:pt x="100" y="64"/>
                      <a:pt x="90" y="69"/>
                    </a:cubicBezTo>
                    <a:cubicBezTo>
                      <a:pt x="86" y="65"/>
                      <a:pt x="82" y="59"/>
                      <a:pt x="82" y="54"/>
                    </a:cubicBezTo>
                    <a:close/>
                    <a:moveTo>
                      <a:pt x="128" y="32"/>
                    </a:moveTo>
                    <a:cubicBezTo>
                      <a:pt x="132" y="34"/>
                      <a:pt x="134" y="38"/>
                      <a:pt x="134" y="42"/>
                    </a:cubicBezTo>
                    <a:cubicBezTo>
                      <a:pt x="134" y="48"/>
                      <a:pt x="131" y="56"/>
                      <a:pt x="127" y="65"/>
                    </a:cubicBezTo>
                    <a:cubicBezTo>
                      <a:pt x="119" y="58"/>
                      <a:pt x="114" y="48"/>
                      <a:pt x="112" y="35"/>
                    </a:cubicBezTo>
                    <a:cubicBezTo>
                      <a:pt x="111" y="33"/>
                      <a:pt x="111" y="32"/>
                      <a:pt x="111" y="31"/>
                    </a:cubicBezTo>
                    <a:cubicBezTo>
                      <a:pt x="118" y="29"/>
                      <a:pt x="124" y="29"/>
                      <a:pt x="128" y="32"/>
                    </a:cubicBezTo>
                    <a:close/>
                    <a:moveTo>
                      <a:pt x="143" y="49"/>
                    </a:moveTo>
                    <a:cubicBezTo>
                      <a:pt x="143" y="51"/>
                      <a:pt x="144" y="53"/>
                      <a:pt x="144" y="56"/>
                    </a:cubicBezTo>
                    <a:cubicBezTo>
                      <a:pt x="144" y="56"/>
                      <a:pt x="144" y="57"/>
                      <a:pt x="144" y="57"/>
                    </a:cubicBezTo>
                    <a:cubicBezTo>
                      <a:pt x="144" y="61"/>
                      <a:pt x="143" y="65"/>
                      <a:pt x="142" y="68"/>
                    </a:cubicBezTo>
                    <a:cubicBezTo>
                      <a:pt x="140" y="69"/>
                      <a:pt x="137" y="69"/>
                      <a:pt x="135" y="70"/>
                    </a:cubicBezTo>
                    <a:cubicBezTo>
                      <a:pt x="138" y="63"/>
                      <a:pt x="141" y="56"/>
                      <a:pt x="143" y="49"/>
                    </a:cubicBezTo>
                    <a:close/>
                    <a:moveTo>
                      <a:pt x="187" y="26"/>
                    </a:moveTo>
                    <a:cubicBezTo>
                      <a:pt x="194" y="32"/>
                      <a:pt x="198" y="39"/>
                      <a:pt x="198" y="47"/>
                    </a:cubicBezTo>
                    <a:cubicBezTo>
                      <a:pt x="198" y="48"/>
                      <a:pt x="198" y="49"/>
                      <a:pt x="198" y="50"/>
                    </a:cubicBezTo>
                    <a:cubicBezTo>
                      <a:pt x="197" y="54"/>
                      <a:pt x="194" y="59"/>
                      <a:pt x="191" y="63"/>
                    </a:cubicBezTo>
                    <a:cubicBezTo>
                      <a:pt x="191" y="64"/>
                      <a:pt x="191" y="64"/>
                      <a:pt x="190" y="65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85" y="59"/>
                      <a:pt x="179" y="54"/>
                      <a:pt x="172" y="52"/>
                    </a:cubicBezTo>
                    <a:cubicBezTo>
                      <a:pt x="165" y="50"/>
                      <a:pt x="158" y="52"/>
                      <a:pt x="153" y="58"/>
                    </a:cubicBezTo>
                    <a:cubicBezTo>
                      <a:pt x="153" y="58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5"/>
                    </a:cubicBezTo>
                    <a:cubicBezTo>
                      <a:pt x="153" y="40"/>
                      <a:pt x="146" y="27"/>
                      <a:pt x="132" y="17"/>
                    </a:cubicBezTo>
                    <a:cubicBezTo>
                      <a:pt x="131" y="16"/>
                      <a:pt x="129" y="15"/>
                      <a:pt x="128" y="14"/>
                    </a:cubicBezTo>
                    <a:cubicBezTo>
                      <a:pt x="144" y="10"/>
                      <a:pt x="171" y="13"/>
                      <a:pt x="187" y="26"/>
                    </a:cubicBezTo>
                    <a:close/>
                    <a:moveTo>
                      <a:pt x="159" y="64"/>
                    </a:moveTo>
                    <a:cubicBezTo>
                      <a:pt x="160" y="63"/>
                      <a:pt x="163" y="60"/>
                      <a:pt x="170" y="61"/>
                    </a:cubicBezTo>
                    <a:cubicBezTo>
                      <a:pt x="171" y="62"/>
                      <a:pt x="173" y="63"/>
                      <a:pt x="174" y="64"/>
                    </a:cubicBezTo>
                    <a:cubicBezTo>
                      <a:pt x="169" y="64"/>
                      <a:pt x="164" y="64"/>
                      <a:pt x="159" y="65"/>
                    </a:cubicBezTo>
                    <a:cubicBezTo>
                      <a:pt x="159" y="65"/>
                      <a:pt x="159" y="65"/>
                      <a:pt x="159" y="64"/>
                    </a:cubicBezTo>
                    <a:close/>
                    <a:moveTo>
                      <a:pt x="109" y="76"/>
                    </a:moveTo>
                    <a:cubicBezTo>
                      <a:pt x="105" y="77"/>
                      <a:pt x="102" y="77"/>
                      <a:pt x="99" y="78"/>
                    </a:cubicBezTo>
                    <a:cubicBezTo>
                      <a:pt x="98" y="78"/>
                      <a:pt x="98" y="77"/>
                      <a:pt x="97" y="77"/>
                    </a:cubicBezTo>
                    <a:cubicBezTo>
                      <a:pt x="101" y="75"/>
                      <a:pt x="105" y="75"/>
                      <a:pt x="109" y="76"/>
                    </a:cubicBezTo>
                    <a:close/>
                    <a:moveTo>
                      <a:pt x="33" y="105"/>
                    </a:moveTo>
                    <a:cubicBezTo>
                      <a:pt x="33" y="98"/>
                      <a:pt x="34" y="92"/>
                      <a:pt x="38" y="86"/>
                    </a:cubicBezTo>
                    <a:cubicBezTo>
                      <a:pt x="39" y="85"/>
                      <a:pt x="40" y="83"/>
                      <a:pt x="41" y="82"/>
                    </a:cubicBezTo>
                    <a:cubicBezTo>
                      <a:pt x="44" y="84"/>
                      <a:pt x="47" y="86"/>
                      <a:pt x="49" y="88"/>
                    </a:cubicBezTo>
                    <a:cubicBezTo>
                      <a:pt x="55" y="92"/>
                      <a:pt x="61" y="96"/>
                      <a:pt x="67" y="98"/>
                    </a:cubicBezTo>
                    <a:cubicBezTo>
                      <a:pt x="68" y="106"/>
                      <a:pt x="75" y="110"/>
                      <a:pt x="84" y="115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101" y="126"/>
                      <a:pt x="107" y="133"/>
                      <a:pt x="110" y="141"/>
                    </a:cubicBezTo>
                    <a:cubicBezTo>
                      <a:pt x="107" y="142"/>
                      <a:pt x="104" y="144"/>
                      <a:pt x="101" y="145"/>
                    </a:cubicBezTo>
                    <a:cubicBezTo>
                      <a:pt x="90" y="149"/>
                      <a:pt x="81" y="153"/>
                      <a:pt x="73" y="154"/>
                    </a:cubicBezTo>
                    <a:cubicBezTo>
                      <a:pt x="69" y="147"/>
                      <a:pt x="65" y="140"/>
                      <a:pt x="61" y="136"/>
                    </a:cubicBezTo>
                    <a:cubicBezTo>
                      <a:pt x="53" y="130"/>
                      <a:pt x="46" y="127"/>
                      <a:pt x="40" y="129"/>
                    </a:cubicBezTo>
                    <a:cubicBezTo>
                      <a:pt x="35" y="120"/>
                      <a:pt x="33" y="112"/>
                      <a:pt x="33" y="105"/>
                    </a:cubicBezTo>
                    <a:close/>
                    <a:moveTo>
                      <a:pt x="78" y="92"/>
                    </a:move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lose/>
                    <a:moveTo>
                      <a:pt x="96" y="88"/>
                    </a:moveTo>
                    <a:cubicBezTo>
                      <a:pt x="100" y="91"/>
                      <a:pt x="104" y="94"/>
                      <a:pt x="107" y="96"/>
                    </a:cubicBezTo>
                    <a:cubicBezTo>
                      <a:pt x="108" y="97"/>
                      <a:pt x="109" y="97"/>
                      <a:pt x="109" y="98"/>
                    </a:cubicBezTo>
                    <a:cubicBezTo>
                      <a:pt x="108" y="98"/>
                      <a:pt x="107" y="98"/>
                      <a:pt x="106" y="98"/>
                    </a:cubicBezTo>
                    <a:cubicBezTo>
                      <a:pt x="101" y="97"/>
                      <a:pt x="97" y="96"/>
                      <a:pt x="93" y="95"/>
                    </a:cubicBezTo>
                    <a:cubicBezTo>
                      <a:pt x="91" y="93"/>
                      <a:pt x="89" y="91"/>
                      <a:pt x="87" y="89"/>
                    </a:cubicBezTo>
                    <a:cubicBezTo>
                      <a:pt x="90" y="89"/>
                      <a:pt x="93" y="88"/>
                      <a:pt x="96" y="88"/>
                    </a:cubicBezTo>
                    <a:close/>
                    <a:moveTo>
                      <a:pt x="118" y="83"/>
                    </a:moveTo>
                    <a:cubicBezTo>
                      <a:pt x="117" y="86"/>
                      <a:pt x="117" y="88"/>
                      <a:pt x="116" y="91"/>
                    </a:cubicBezTo>
                    <a:cubicBezTo>
                      <a:pt x="115" y="90"/>
                      <a:pt x="114" y="89"/>
                      <a:pt x="113" y="89"/>
                    </a:cubicBezTo>
                    <a:cubicBezTo>
                      <a:pt x="111" y="88"/>
                      <a:pt x="110" y="87"/>
                      <a:pt x="108" y="86"/>
                    </a:cubicBezTo>
                    <a:cubicBezTo>
                      <a:pt x="112" y="85"/>
                      <a:pt x="115" y="84"/>
                      <a:pt x="118" y="83"/>
                    </a:cubicBezTo>
                    <a:close/>
                    <a:moveTo>
                      <a:pt x="131" y="80"/>
                    </a:moveTo>
                    <a:cubicBezTo>
                      <a:pt x="133" y="81"/>
                      <a:pt x="134" y="82"/>
                      <a:pt x="135" y="83"/>
                    </a:cubicBezTo>
                    <a:cubicBezTo>
                      <a:pt x="133" y="86"/>
                      <a:pt x="129" y="90"/>
                      <a:pt x="125" y="92"/>
                    </a:cubicBezTo>
                    <a:cubicBezTo>
                      <a:pt x="126" y="89"/>
                      <a:pt x="128" y="85"/>
                      <a:pt x="129" y="81"/>
                    </a:cubicBezTo>
                    <a:cubicBezTo>
                      <a:pt x="130" y="81"/>
                      <a:pt x="131" y="80"/>
                      <a:pt x="131" y="80"/>
                    </a:cubicBezTo>
                    <a:close/>
                    <a:moveTo>
                      <a:pt x="149" y="77"/>
                    </a:moveTo>
                    <a:cubicBezTo>
                      <a:pt x="150" y="78"/>
                      <a:pt x="150" y="79"/>
                      <a:pt x="150" y="80"/>
                    </a:cubicBezTo>
                    <a:cubicBezTo>
                      <a:pt x="149" y="80"/>
                      <a:pt x="149" y="80"/>
                      <a:pt x="148" y="79"/>
                    </a:cubicBezTo>
                    <a:cubicBezTo>
                      <a:pt x="149" y="78"/>
                      <a:pt x="149" y="78"/>
                      <a:pt x="149" y="77"/>
                    </a:cubicBezTo>
                    <a:close/>
                    <a:moveTo>
                      <a:pt x="47" y="196"/>
                    </a:moveTo>
                    <a:cubicBezTo>
                      <a:pt x="41" y="192"/>
                      <a:pt x="37" y="182"/>
                      <a:pt x="35" y="172"/>
                    </a:cubicBezTo>
                    <a:cubicBezTo>
                      <a:pt x="39" y="174"/>
                      <a:pt x="43" y="176"/>
                      <a:pt x="46" y="179"/>
                    </a:cubicBezTo>
                    <a:cubicBezTo>
                      <a:pt x="51" y="185"/>
                      <a:pt x="52" y="193"/>
                      <a:pt x="53" y="201"/>
                    </a:cubicBezTo>
                    <a:cubicBezTo>
                      <a:pt x="51" y="200"/>
                      <a:pt x="49" y="198"/>
                      <a:pt x="47" y="196"/>
                    </a:cubicBezTo>
                    <a:close/>
                    <a:moveTo>
                      <a:pt x="34" y="160"/>
                    </a:moveTo>
                    <a:cubicBezTo>
                      <a:pt x="34" y="157"/>
                      <a:pt x="34" y="154"/>
                      <a:pt x="35" y="151"/>
                    </a:cubicBezTo>
                    <a:cubicBezTo>
                      <a:pt x="35" y="148"/>
                      <a:pt x="36" y="146"/>
                      <a:pt x="37" y="144"/>
                    </a:cubicBezTo>
                    <a:cubicBezTo>
                      <a:pt x="46" y="158"/>
                      <a:pt x="56" y="163"/>
                      <a:pt x="67" y="164"/>
                    </a:cubicBezTo>
                    <a:cubicBezTo>
                      <a:pt x="73" y="174"/>
                      <a:pt x="80" y="184"/>
                      <a:pt x="90" y="185"/>
                    </a:cubicBezTo>
                    <a:cubicBezTo>
                      <a:pt x="92" y="186"/>
                      <a:pt x="95" y="185"/>
                      <a:pt x="98" y="184"/>
                    </a:cubicBezTo>
                    <a:cubicBezTo>
                      <a:pt x="95" y="187"/>
                      <a:pt x="93" y="189"/>
                      <a:pt x="91" y="193"/>
                    </a:cubicBezTo>
                    <a:cubicBezTo>
                      <a:pt x="89" y="194"/>
                      <a:pt x="88" y="194"/>
                      <a:pt x="86" y="195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0" y="202"/>
                      <a:pt x="66" y="203"/>
                      <a:pt x="63" y="203"/>
                    </a:cubicBezTo>
                    <a:cubicBezTo>
                      <a:pt x="63" y="202"/>
                      <a:pt x="62" y="201"/>
                      <a:pt x="62" y="200"/>
                    </a:cubicBezTo>
                    <a:cubicBezTo>
                      <a:pt x="61" y="191"/>
                      <a:pt x="60" y="181"/>
                      <a:pt x="53" y="173"/>
                    </a:cubicBezTo>
                    <a:cubicBezTo>
                      <a:pt x="48" y="167"/>
                      <a:pt x="41" y="164"/>
                      <a:pt x="34" y="161"/>
                    </a:cubicBezTo>
                    <a:cubicBezTo>
                      <a:pt x="34" y="161"/>
                      <a:pt x="34" y="161"/>
                      <a:pt x="34" y="160"/>
                    </a:cubicBezTo>
                    <a:close/>
                    <a:moveTo>
                      <a:pt x="44" y="138"/>
                    </a:moveTo>
                    <a:cubicBezTo>
                      <a:pt x="47" y="139"/>
                      <a:pt x="51" y="140"/>
                      <a:pt x="54" y="144"/>
                    </a:cubicBezTo>
                    <a:cubicBezTo>
                      <a:pt x="57" y="146"/>
                      <a:pt x="59" y="149"/>
                      <a:pt x="62" y="153"/>
                    </a:cubicBezTo>
                    <a:cubicBezTo>
                      <a:pt x="55" y="152"/>
                      <a:pt x="50" y="147"/>
                      <a:pt x="44" y="138"/>
                    </a:cubicBezTo>
                    <a:close/>
                    <a:moveTo>
                      <a:pt x="97" y="112"/>
                    </a:moveTo>
                    <a:cubicBezTo>
                      <a:pt x="88" y="107"/>
                      <a:pt x="88" y="107"/>
                      <a:pt x="88" y="107"/>
                    </a:cubicBezTo>
                    <a:cubicBezTo>
                      <a:pt x="85" y="105"/>
                      <a:pt x="83" y="104"/>
                      <a:pt x="80" y="102"/>
                    </a:cubicBezTo>
                    <a:cubicBezTo>
                      <a:pt x="83" y="103"/>
                      <a:pt x="86" y="103"/>
                      <a:pt x="86" y="103"/>
                    </a:cubicBezTo>
                    <a:cubicBezTo>
                      <a:pt x="87" y="103"/>
                      <a:pt x="88" y="104"/>
                      <a:pt x="89" y="104"/>
                    </a:cubicBezTo>
                    <a:cubicBezTo>
                      <a:pt x="93" y="106"/>
                      <a:pt x="98" y="108"/>
                      <a:pt x="104" y="108"/>
                    </a:cubicBezTo>
                    <a:cubicBezTo>
                      <a:pt x="112" y="110"/>
                      <a:pt x="117" y="115"/>
                      <a:pt x="119" y="123"/>
                    </a:cubicBezTo>
                    <a:cubicBezTo>
                      <a:pt x="119" y="124"/>
                      <a:pt x="119" y="125"/>
                      <a:pt x="119" y="126"/>
                    </a:cubicBezTo>
                    <a:cubicBezTo>
                      <a:pt x="119" y="129"/>
                      <a:pt x="118" y="132"/>
                      <a:pt x="117" y="135"/>
                    </a:cubicBezTo>
                    <a:cubicBezTo>
                      <a:pt x="113" y="126"/>
                      <a:pt x="106" y="118"/>
                      <a:pt x="97" y="112"/>
                    </a:cubicBezTo>
                    <a:close/>
                    <a:moveTo>
                      <a:pt x="144" y="87"/>
                    </a:moveTo>
                    <a:cubicBezTo>
                      <a:pt x="147" y="89"/>
                      <a:pt x="151" y="91"/>
                      <a:pt x="155" y="93"/>
                    </a:cubicBezTo>
                    <a:cubicBezTo>
                      <a:pt x="156" y="97"/>
                      <a:pt x="158" y="101"/>
                      <a:pt x="158" y="104"/>
                    </a:cubicBezTo>
                    <a:cubicBezTo>
                      <a:pt x="158" y="105"/>
                      <a:pt x="157" y="106"/>
                      <a:pt x="157" y="106"/>
                    </a:cubicBezTo>
                    <a:cubicBezTo>
                      <a:pt x="157" y="106"/>
                      <a:pt x="154" y="108"/>
                      <a:pt x="144" y="107"/>
                    </a:cubicBezTo>
                    <a:cubicBezTo>
                      <a:pt x="140" y="105"/>
                      <a:pt x="135" y="102"/>
                      <a:pt x="131" y="100"/>
                    </a:cubicBezTo>
                    <a:cubicBezTo>
                      <a:pt x="136" y="96"/>
                      <a:pt x="140" y="92"/>
                      <a:pt x="144" y="87"/>
                    </a:cubicBezTo>
                    <a:close/>
                    <a:moveTo>
                      <a:pt x="167" y="104"/>
                    </a:moveTo>
                    <a:cubicBezTo>
                      <a:pt x="167" y="102"/>
                      <a:pt x="166" y="101"/>
                      <a:pt x="166" y="99"/>
                    </a:cubicBezTo>
                    <a:cubicBezTo>
                      <a:pt x="169" y="101"/>
                      <a:pt x="172" y="103"/>
                      <a:pt x="174" y="105"/>
                    </a:cubicBezTo>
                    <a:cubicBezTo>
                      <a:pt x="172" y="106"/>
                      <a:pt x="169" y="107"/>
                      <a:pt x="166" y="109"/>
                    </a:cubicBezTo>
                    <a:cubicBezTo>
                      <a:pt x="167" y="107"/>
                      <a:pt x="167" y="106"/>
                      <a:pt x="167" y="104"/>
                    </a:cubicBezTo>
                    <a:close/>
                    <a:moveTo>
                      <a:pt x="185" y="73"/>
                    </a:move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7"/>
                      <a:pt x="183" y="80"/>
                      <a:pt x="183" y="84"/>
                    </a:cubicBezTo>
                    <a:cubicBezTo>
                      <a:pt x="183" y="86"/>
                      <a:pt x="183" y="89"/>
                      <a:pt x="184" y="91"/>
                    </a:cubicBezTo>
                    <a:cubicBezTo>
                      <a:pt x="185" y="93"/>
                      <a:pt x="186" y="95"/>
                      <a:pt x="188" y="97"/>
                    </a:cubicBezTo>
                    <a:cubicBezTo>
                      <a:pt x="186" y="99"/>
                      <a:pt x="185" y="100"/>
                      <a:pt x="183" y="101"/>
                    </a:cubicBezTo>
                    <a:cubicBezTo>
                      <a:pt x="179" y="96"/>
                      <a:pt x="173" y="91"/>
                      <a:pt x="165" y="88"/>
                    </a:cubicBezTo>
                    <a:cubicBezTo>
                      <a:pt x="165" y="88"/>
                      <a:pt x="163" y="87"/>
                      <a:pt x="162" y="86"/>
                    </a:cubicBezTo>
                    <a:cubicBezTo>
                      <a:pt x="161" y="82"/>
                      <a:pt x="159" y="78"/>
                      <a:pt x="159" y="75"/>
                    </a:cubicBezTo>
                    <a:cubicBezTo>
                      <a:pt x="168" y="73"/>
                      <a:pt x="176" y="73"/>
                      <a:pt x="185" y="73"/>
                    </a:cubicBezTo>
                    <a:close/>
                    <a:moveTo>
                      <a:pt x="128" y="126"/>
                    </a:moveTo>
                    <a:cubicBezTo>
                      <a:pt x="128" y="125"/>
                      <a:pt x="128" y="123"/>
                      <a:pt x="128" y="122"/>
                    </a:cubicBezTo>
                    <a:cubicBezTo>
                      <a:pt x="127" y="117"/>
                      <a:pt x="125" y="114"/>
                      <a:pt x="123" y="111"/>
                    </a:cubicBezTo>
                    <a:cubicBezTo>
                      <a:pt x="127" y="114"/>
                      <a:pt x="133" y="116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8"/>
                      <a:pt x="147" y="120"/>
                      <a:pt x="150" y="122"/>
                    </a:cubicBezTo>
                    <a:cubicBezTo>
                      <a:pt x="149" y="126"/>
                      <a:pt x="148" y="129"/>
                      <a:pt x="148" y="134"/>
                    </a:cubicBezTo>
                    <a:cubicBezTo>
                      <a:pt x="141" y="134"/>
                      <a:pt x="134" y="134"/>
                      <a:pt x="129" y="135"/>
                    </a:cubicBezTo>
                    <a:cubicBezTo>
                      <a:pt x="128" y="135"/>
                      <a:pt x="127" y="136"/>
                      <a:pt x="127" y="136"/>
                    </a:cubicBezTo>
                    <a:cubicBezTo>
                      <a:pt x="128" y="133"/>
                      <a:pt x="128" y="130"/>
                      <a:pt x="128" y="126"/>
                    </a:cubicBezTo>
                    <a:close/>
                    <a:moveTo>
                      <a:pt x="158" y="128"/>
                    </a:moveTo>
                    <a:cubicBezTo>
                      <a:pt x="161" y="130"/>
                      <a:pt x="164" y="133"/>
                      <a:pt x="166" y="135"/>
                    </a:cubicBezTo>
                    <a:cubicBezTo>
                      <a:pt x="163" y="135"/>
                      <a:pt x="160" y="134"/>
                      <a:pt x="157" y="134"/>
                    </a:cubicBezTo>
                    <a:cubicBezTo>
                      <a:pt x="157" y="132"/>
                      <a:pt x="157" y="130"/>
                      <a:pt x="158" y="128"/>
                    </a:cubicBezTo>
                    <a:close/>
                    <a:moveTo>
                      <a:pt x="178" y="114"/>
                    </a:moveTo>
                    <a:cubicBezTo>
                      <a:pt x="178" y="114"/>
                      <a:pt x="180" y="113"/>
                      <a:pt x="181" y="113"/>
                    </a:cubicBezTo>
                    <a:cubicBezTo>
                      <a:pt x="186" y="121"/>
                      <a:pt x="188" y="130"/>
                      <a:pt x="188" y="140"/>
                    </a:cubicBezTo>
                    <a:cubicBezTo>
                      <a:pt x="188" y="140"/>
                      <a:pt x="188" y="141"/>
                      <a:pt x="188" y="141"/>
                    </a:cubicBezTo>
                    <a:cubicBezTo>
                      <a:pt x="186" y="140"/>
                      <a:pt x="183" y="139"/>
                      <a:pt x="181" y="139"/>
                    </a:cubicBezTo>
                    <a:cubicBezTo>
                      <a:pt x="177" y="132"/>
                      <a:pt x="171" y="126"/>
                      <a:pt x="164" y="121"/>
                    </a:cubicBezTo>
                    <a:cubicBezTo>
                      <a:pt x="168" y="118"/>
                      <a:pt x="173" y="116"/>
                      <a:pt x="178" y="114"/>
                    </a:cubicBezTo>
                    <a:close/>
                    <a:moveTo>
                      <a:pt x="104" y="154"/>
                    </a:moveTo>
                    <a:cubicBezTo>
                      <a:pt x="105" y="153"/>
                      <a:pt x="107" y="153"/>
                      <a:pt x="108" y="152"/>
                    </a:cubicBezTo>
                    <a:cubicBezTo>
                      <a:pt x="106" y="157"/>
                      <a:pt x="104" y="162"/>
                      <a:pt x="104" y="167"/>
                    </a:cubicBezTo>
                    <a:cubicBezTo>
                      <a:pt x="104" y="168"/>
                      <a:pt x="104" y="168"/>
                      <a:pt x="104" y="169"/>
                    </a:cubicBezTo>
                    <a:cubicBezTo>
                      <a:pt x="99" y="174"/>
                      <a:pt x="94" y="176"/>
                      <a:pt x="91" y="176"/>
                    </a:cubicBezTo>
                    <a:cubicBezTo>
                      <a:pt x="86" y="175"/>
                      <a:pt x="82" y="169"/>
                      <a:pt x="78" y="163"/>
                    </a:cubicBezTo>
                    <a:cubicBezTo>
                      <a:pt x="87" y="161"/>
                      <a:pt x="96" y="157"/>
                      <a:pt x="104" y="154"/>
                    </a:cubicBezTo>
                    <a:close/>
                    <a:moveTo>
                      <a:pt x="107" y="179"/>
                    </a:moveTo>
                    <a:cubicBezTo>
                      <a:pt x="107" y="179"/>
                      <a:pt x="107" y="179"/>
                      <a:pt x="107" y="179"/>
                    </a:cubicBezTo>
                    <a:cubicBezTo>
                      <a:pt x="107" y="179"/>
                      <a:pt x="106" y="179"/>
                      <a:pt x="106" y="179"/>
                    </a:cubicBezTo>
                    <a:cubicBezTo>
                      <a:pt x="106" y="179"/>
                      <a:pt x="107" y="179"/>
                      <a:pt x="107" y="179"/>
                    </a:cubicBezTo>
                    <a:close/>
                    <a:moveTo>
                      <a:pt x="131" y="144"/>
                    </a:moveTo>
                    <a:cubicBezTo>
                      <a:pt x="136" y="143"/>
                      <a:pt x="142" y="143"/>
                      <a:pt x="149" y="143"/>
                    </a:cubicBezTo>
                    <a:cubicBezTo>
                      <a:pt x="150" y="147"/>
                      <a:pt x="153" y="150"/>
                      <a:pt x="155" y="152"/>
                    </a:cubicBezTo>
                    <a:cubicBezTo>
                      <a:pt x="157" y="154"/>
                      <a:pt x="159" y="155"/>
                      <a:pt x="161" y="158"/>
                    </a:cubicBezTo>
                    <a:cubicBezTo>
                      <a:pt x="164" y="162"/>
                      <a:pt x="165" y="167"/>
                      <a:pt x="165" y="171"/>
                    </a:cubicBezTo>
                    <a:cubicBezTo>
                      <a:pt x="165" y="172"/>
                      <a:pt x="165" y="173"/>
                      <a:pt x="165" y="174"/>
                    </a:cubicBezTo>
                    <a:cubicBezTo>
                      <a:pt x="156" y="180"/>
                      <a:pt x="143" y="183"/>
                      <a:pt x="132" y="183"/>
                    </a:cubicBezTo>
                    <a:cubicBezTo>
                      <a:pt x="131" y="183"/>
                      <a:pt x="130" y="182"/>
                      <a:pt x="129" y="182"/>
                    </a:cubicBezTo>
                    <a:cubicBezTo>
                      <a:pt x="126" y="181"/>
                      <a:pt x="122" y="180"/>
                      <a:pt x="119" y="179"/>
                    </a:cubicBezTo>
                    <a:cubicBezTo>
                      <a:pt x="118" y="178"/>
                      <a:pt x="116" y="176"/>
                      <a:pt x="115" y="175"/>
                    </a:cubicBezTo>
                    <a:cubicBezTo>
                      <a:pt x="114" y="174"/>
                      <a:pt x="114" y="172"/>
                      <a:pt x="114" y="171"/>
                    </a:cubicBezTo>
                    <a:cubicBezTo>
                      <a:pt x="119" y="165"/>
                      <a:pt x="121" y="158"/>
                      <a:pt x="121" y="150"/>
                    </a:cubicBezTo>
                    <a:cubicBezTo>
                      <a:pt x="121" y="150"/>
                      <a:pt x="121" y="148"/>
                      <a:pt x="121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24" y="146"/>
                      <a:pt x="128" y="145"/>
                      <a:pt x="131" y="144"/>
                    </a:cubicBezTo>
                    <a:close/>
                    <a:moveTo>
                      <a:pt x="169" y="153"/>
                    </a:moveTo>
                    <a:cubicBezTo>
                      <a:pt x="166" y="149"/>
                      <a:pt x="164" y="147"/>
                      <a:pt x="162" y="145"/>
                    </a:cubicBezTo>
                    <a:cubicBezTo>
                      <a:pt x="161" y="144"/>
                      <a:pt x="161" y="144"/>
                      <a:pt x="160" y="144"/>
                    </a:cubicBezTo>
                    <a:cubicBezTo>
                      <a:pt x="165" y="144"/>
                      <a:pt x="170" y="145"/>
                      <a:pt x="175" y="147"/>
                    </a:cubicBezTo>
                    <a:cubicBezTo>
                      <a:pt x="175" y="148"/>
                      <a:pt x="176" y="150"/>
                      <a:pt x="176" y="151"/>
                    </a:cubicBezTo>
                    <a:cubicBezTo>
                      <a:pt x="177" y="152"/>
                      <a:pt x="177" y="154"/>
                      <a:pt x="177" y="155"/>
                    </a:cubicBezTo>
                    <a:cubicBezTo>
                      <a:pt x="177" y="158"/>
                      <a:pt x="175" y="161"/>
                      <a:pt x="174" y="165"/>
                    </a:cubicBezTo>
                    <a:cubicBezTo>
                      <a:pt x="173" y="161"/>
                      <a:pt x="171" y="157"/>
                      <a:pt x="169" y="153"/>
                    </a:cubicBezTo>
                    <a:close/>
                    <a:moveTo>
                      <a:pt x="186" y="155"/>
                    </a:moveTo>
                    <a:cubicBezTo>
                      <a:pt x="186" y="153"/>
                      <a:pt x="186" y="152"/>
                      <a:pt x="186" y="150"/>
                    </a:cubicBezTo>
                    <a:cubicBezTo>
                      <a:pt x="186" y="150"/>
                      <a:pt x="187" y="151"/>
                      <a:pt x="187" y="151"/>
                    </a:cubicBezTo>
                    <a:cubicBezTo>
                      <a:pt x="187" y="157"/>
                      <a:pt x="185" y="163"/>
                      <a:pt x="184" y="170"/>
                    </a:cubicBezTo>
                    <a:cubicBezTo>
                      <a:pt x="183" y="169"/>
                      <a:pt x="182" y="170"/>
                      <a:pt x="181" y="170"/>
                    </a:cubicBezTo>
                    <a:cubicBezTo>
                      <a:pt x="184" y="165"/>
                      <a:pt x="186" y="160"/>
                      <a:pt x="186" y="15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87" y="204"/>
                      <a:pt x="88" y="204"/>
                    </a:cubicBezTo>
                    <a:cubicBezTo>
                      <a:pt x="88" y="206"/>
                      <a:pt x="88" y="207"/>
                      <a:pt x="88" y="209"/>
                    </a:cubicBezTo>
                    <a:cubicBezTo>
                      <a:pt x="88" y="216"/>
                      <a:pt x="89" y="223"/>
                      <a:pt x="92" y="228"/>
                    </a:cubicBezTo>
                    <a:cubicBezTo>
                      <a:pt x="93" y="231"/>
                      <a:pt x="94" y="233"/>
                      <a:pt x="96" y="235"/>
                    </a:cubicBezTo>
                    <a:cubicBezTo>
                      <a:pt x="87" y="235"/>
                      <a:pt x="78" y="232"/>
                      <a:pt x="72" y="226"/>
                    </a:cubicBezTo>
                    <a:cubicBezTo>
                      <a:pt x="68" y="222"/>
                      <a:pt x="66" y="217"/>
                      <a:pt x="64" y="212"/>
                    </a:cubicBezTo>
                    <a:cubicBezTo>
                      <a:pt x="69" y="212"/>
                      <a:pt x="74" y="210"/>
                      <a:pt x="79" y="208"/>
                    </a:cubicBezTo>
                    <a:close/>
                    <a:moveTo>
                      <a:pt x="106" y="204"/>
                    </a:moveTo>
                    <a:cubicBezTo>
                      <a:pt x="108" y="207"/>
                      <a:pt x="112" y="209"/>
                      <a:pt x="118" y="212"/>
                    </a:cubicBezTo>
                    <a:cubicBezTo>
                      <a:pt x="129" y="217"/>
                      <a:pt x="142" y="215"/>
                      <a:pt x="153" y="207"/>
                    </a:cubicBezTo>
                    <a:cubicBezTo>
                      <a:pt x="154" y="207"/>
                      <a:pt x="154" y="207"/>
                      <a:pt x="154" y="207"/>
                    </a:cubicBezTo>
                    <a:cubicBezTo>
                      <a:pt x="148" y="218"/>
                      <a:pt x="141" y="226"/>
                      <a:pt x="127" y="231"/>
                    </a:cubicBezTo>
                    <a:cubicBezTo>
                      <a:pt x="122" y="233"/>
                      <a:pt x="115" y="234"/>
                      <a:pt x="109" y="235"/>
                    </a:cubicBezTo>
                    <a:cubicBezTo>
                      <a:pt x="105" y="233"/>
                      <a:pt x="102" y="229"/>
                      <a:pt x="100" y="225"/>
                    </a:cubicBezTo>
                    <a:cubicBezTo>
                      <a:pt x="98" y="220"/>
                      <a:pt x="97" y="215"/>
                      <a:pt x="97" y="209"/>
                    </a:cubicBezTo>
                    <a:cubicBezTo>
                      <a:pt x="97" y="207"/>
                      <a:pt x="98" y="204"/>
                      <a:pt x="98" y="201"/>
                    </a:cubicBezTo>
                    <a:cubicBezTo>
                      <a:pt x="101" y="201"/>
                      <a:pt x="103" y="202"/>
                      <a:pt x="106" y="204"/>
                    </a:cubicBezTo>
                    <a:close/>
                    <a:moveTo>
                      <a:pt x="108" y="188"/>
                    </a:moveTo>
                    <a:cubicBezTo>
                      <a:pt x="110" y="187"/>
                      <a:pt x="113" y="187"/>
                      <a:pt x="116" y="188"/>
                    </a:cubicBezTo>
                    <a:cubicBezTo>
                      <a:pt x="119" y="189"/>
                      <a:pt x="122" y="190"/>
                      <a:pt x="126" y="191"/>
                    </a:cubicBezTo>
                    <a:cubicBezTo>
                      <a:pt x="130" y="193"/>
                      <a:pt x="135" y="196"/>
                      <a:pt x="139" y="199"/>
                    </a:cubicBezTo>
                    <a:cubicBezTo>
                      <a:pt x="141" y="200"/>
                      <a:pt x="142" y="201"/>
                      <a:pt x="144" y="202"/>
                    </a:cubicBezTo>
                    <a:cubicBezTo>
                      <a:pt x="137" y="205"/>
                      <a:pt x="129" y="207"/>
                      <a:pt x="122" y="204"/>
                    </a:cubicBezTo>
                    <a:cubicBezTo>
                      <a:pt x="117" y="201"/>
                      <a:pt x="114" y="199"/>
                      <a:pt x="111" y="197"/>
                    </a:cubicBezTo>
                    <a:cubicBezTo>
                      <a:pt x="108" y="195"/>
                      <a:pt x="105" y="193"/>
                      <a:pt x="102" y="193"/>
                    </a:cubicBezTo>
                    <a:cubicBezTo>
                      <a:pt x="104" y="191"/>
                      <a:pt x="106" y="189"/>
                      <a:pt x="108" y="188"/>
                    </a:cubicBezTo>
                    <a:close/>
                    <a:moveTo>
                      <a:pt x="160" y="187"/>
                    </a:moveTo>
                    <a:cubicBezTo>
                      <a:pt x="159" y="189"/>
                      <a:pt x="158" y="190"/>
                      <a:pt x="157" y="192"/>
                    </a:cubicBezTo>
                    <a:cubicBezTo>
                      <a:pt x="155" y="193"/>
                      <a:pt x="154" y="195"/>
                      <a:pt x="153" y="196"/>
                    </a:cubicBezTo>
                    <a:cubicBezTo>
                      <a:pt x="150" y="194"/>
                      <a:pt x="147" y="193"/>
                      <a:pt x="144" y="191"/>
                    </a:cubicBezTo>
                    <a:cubicBezTo>
                      <a:pt x="150" y="190"/>
                      <a:pt x="155" y="189"/>
                      <a:pt x="160" y="187"/>
                    </a:cubicBezTo>
                    <a:close/>
                    <a:moveTo>
                      <a:pt x="171" y="195"/>
                    </a:moveTo>
                    <a:cubicBezTo>
                      <a:pt x="174" y="186"/>
                      <a:pt x="177" y="180"/>
                      <a:pt x="181" y="179"/>
                    </a:cubicBezTo>
                    <a:cubicBezTo>
                      <a:pt x="181" y="179"/>
                      <a:pt x="182" y="179"/>
                      <a:pt x="182" y="179"/>
                    </a:cubicBezTo>
                    <a:cubicBezTo>
                      <a:pt x="182" y="179"/>
                      <a:pt x="182" y="180"/>
                      <a:pt x="181" y="181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79" y="195"/>
                      <a:pt x="178" y="199"/>
                      <a:pt x="173" y="201"/>
                    </a:cubicBezTo>
                    <a:cubicBezTo>
                      <a:pt x="171" y="202"/>
                      <a:pt x="169" y="202"/>
                      <a:pt x="168" y="202"/>
                    </a:cubicBezTo>
                    <a:cubicBezTo>
                      <a:pt x="169" y="199"/>
                      <a:pt x="170" y="197"/>
                      <a:pt x="171" y="195"/>
                    </a:cubicBezTo>
                    <a:close/>
                    <a:moveTo>
                      <a:pt x="176" y="210"/>
                    </a:moveTo>
                    <a:cubicBezTo>
                      <a:pt x="187" y="205"/>
                      <a:pt x="188" y="197"/>
                      <a:pt x="189" y="190"/>
                    </a:cubicBezTo>
                    <a:cubicBezTo>
                      <a:pt x="190" y="183"/>
                      <a:pt x="190" y="183"/>
                      <a:pt x="190" y="183"/>
                    </a:cubicBezTo>
                    <a:cubicBezTo>
                      <a:pt x="191" y="182"/>
                      <a:pt x="191" y="182"/>
                      <a:pt x="191" y="181"/>
                    </a:cubicBezTo>
                    <a:cubicBezTo>
                      <a:pt x="191" y="181"/>
                      <a:pt x="191" y="181"/>
                      <a:pt x="191" y="181"/>
                    </a:cubicBezTo>
                    <a:cubicBezTo>
                      <a:pt x="195" y="183"/>
                      <a:pt x="197" y="186"/>
                      <a:pt x="198" y="188"/>
                    </a:cubicBezTo>
                    <a:cubicBezTo>
                      <a:pt x="201" y="191"/>
                      <a:pt x="203" y="194"/>
                      <a:pt x="207" y="194"/>
                    </a:cubicBezTo>
                    <a:cubicBezTo>
                      <a:pt x="200" y="211"/>
                      <a:pt x="180" y="224"/>
                      <a:pt x="145" y="235"/>
                    </a:cubicBezTo>
                    <a:cubicBezTo>
                      <a:pt x="141" y="236"/>
                      <a:pt x="139" y="237"/>
                      <a:pt x="136" y="237"/>
                    </a:cubicBezTo>
                    <a:cubicBezTo>
                      <a:pt x="150" y="231"/>
                      <a:pt x="157" y="221"/>
                      <a:pt x="163" y="210"/>
                    </a:cubicBezTo>
                    <a:cubicBezTo>
                      <a:pt x="168" y="211"/>
                      <a:pt x="172" y="211"/>
                      <a:pt x="176" y="210"/>
                    </a:cubicBezTo>
                    <a:close/>
                    <a:moveTo>
                      <a:pt x="196" y="156"/>
                    </a:moveTo>
                    <a:cubicBezTo>
                      <a:pt x="203" y="161"/>
                      <a:pt x="208" y="167"/>
                      <a:pt x="209" y="175"/>
                    </a:cubicBezTo>
                    <a:cubicBezTo>
                      <a:pt x="210" y="177"/>
                      <a:pt x="210" y="179"/>
                      <a:pt x="210" y="182"/>
                    </a:cubicBezTo>
                    <a:cubicBezTo>
                      <a:pt x="210" y="183"/>
                      <a:pt x="210" y="184"/>
                      <a:pt x="210" y="185"/>
                    </a:cubicBezTo>
                    <a:cubicBezTo>
                      <a:pt x="208" y="185"/>
                      <a:pt x="207" y="184"/>
                      <a:pt x="206" y="182"/>
                    </a:cubicBezTo>
                    <a:cubicBezTo>
                      <a:pt x="204" y="180"/>
                      <a:pt x="201" y="176"/>
                      <a:pt x="195" y="173"/>
                    </a:cubicBezTo>
                    <a:cubicBezTo>
                      <a:pt x="195" y="173"/>
                      <a:pt x="194" y="172"/>
                      <a:pt x="193" y="172"/>
                    </a:cubicBezTo>
                    <a:cubicBezTo>
                      <a:pt x="194" y="167"/>
                      <a:pt x="195" y="161"/>
                      <a:pt x="196" y="156"/>
                    </a:cubicBezTo>
                    <a:close/>
                    <a:moveTo>
                      <a:pt x="194" y="104"/>
                    </a:moveTo>
                    <a:cubicBezTo>
                      <a:pt x="198" y="108"/>
                      <a:pt x="204" y="111"/>
                      <a:pt x="209" y="114"/>
                    </a:cubicBezTo>
                    <a:cubicBezTo>
                      <a:pt x="211" y="116"/>
                      <a:pt x="214" y="117"/>
                      <a:pt x="216" y="118"/>
                    </a:cubicBezTo>
                    <a:cubicBezTo>
                      <a:pt x="214" y="124"/>
                      <a:pt x="213" y="130"/>
                      <a:pt x="213" y="136"/>
                    </a:cubicBezTo>
                    <a:cubicBezTo>
                      <a:pt x="213" y="142"/>
                      <a:pt x="215" y="149"/>
                      <a:pt x="219" y="155"/>
                    </a:cubicBezTo>
                    <a:cubicBezTo>
                      <a:pt x="221" y="157"/>
                      <a:pt x="223" y="157"/>
                      <a:pt x="226" y="156"/>
                    </a:cubicBezTo>
                    <a:cubicBezTo>
                      <a:pt x="227" y="155"/>
                      <a:pt x="227" y="154"/>
                      <a:pt x="227" y="152"/>
                    </a:cubicBezTo>
                    <a:cubicBezTo>
                      <a:pt x="227" y="151"/>
                      <a:pt x="227" y="150"/>
                      <a:pt x="227" y="149"/>
                    </a:cubicBezTo>
                    <a:cubicBezTo>
                      <a:pt x="224" y="145"/>
                      <a:pt x="223" y="141"/>
                      <a:pt x="223" y="136"/>
                    </a:cubicBezTo>
                    <a:cubicBezTo>
                      <a:pt x="223" y="132"/>
                      <a:pt x="223" y="128"/>
                      <a:pt x="224" y="124"/>
                    </a:cubicBezTo>
                    <a:cubicBezTo>
                      <a:pt x="226" y="126"/>
                      <a:pt x="228" y="129"/>
                      <a:pt x="230" y="131"/>
                    </a:cubicBezTo>
                    <a:cubicBezTo>
                      <a:pt x="232" y="136"/>
                      <a:pt x="234" y="142"/>
                      <a:pt x="234" y="149"/>
                    </a:cubicBezTo>
                    <a:cubicBezTo>
                      <a:pt x="234" y="153"/>
                      <a:pt x="233" y="158"/>
                      <a:pt x="232" y="163"/>
                    </a:cubicBezTo>
                    <a:cubicBezTo>
                      <a:pt x="229" y="171"/>
                      <a:pt x="225" y="178"/>
                      <a:pt x="219" y="181"/>
                    </a:cubicBezTo>
                    <a:cubicBezTo>
                      <a:pt x="219" y="179"/>
                      <a:pt x="219" y="176"/>
                      <a:pt x="219" y="173"/>
                    </a:cubicBezTo>
                    <a:cubicBezTo>
                      <a:pt x="217" y="163"/>
                      <a:pt x="211" y="154"/>
                      <a:pt x="201" y="148"/>
                    </a:cubicBezTo>
                    <a:cubicBezTo>
                      <a:pt x="200" y="147"/>
                      <a:pt x="198" y="146"/>
                      <a:pt x="197" y="146"/>
                    </a:cubicBezTo>
                    <a:cubicBezTo>
                      <a:pt x="197" y="144"/>
                      <a:pt x="197" y="142"/>
                      <a:pt x="197" y="141"/>
                    </a:cubicBezTo>
                    <a:cubicBezTo>
                      <a:pt x="197" y="129"/>
                      <a:pt x="195" y="118"/>
                      <a:pt x="189" y="108"/>
                    </a:cubicBezTo>
                    <a:cubicBezTo>
                      <a:pt x="191" y="107"/>
                      <a:pt x="193" y="106"/>
                      <a:pt x="194" y="104"/>
                    </a:cubicBezTo>
                    <a:close/>
                    <a:moveTo>
                      <a:pt x="200" y="89"/>
                    </a:moveTo>
                    <a:cubicBezTo>
                      <a:pt x="200" y="88"/>
                      <a:pt x="200" y="87"/>
                      <a:pt x="200" y="87"/>
                    </a:cubicBezTo>
                    <a:cubicBezTo>
                      <a:pt x="200" y="83"/>
                      <a:pt x="199" y="79"/>
                      <a:pt x="197" y="75"/>
                    </a:cubicBezTo>
                    <a:cubicBezTo>
                      <a:pt x="201" y="76"/>
                      <a:pt x="204" y="77"/>
                      <a:pt x="207" y="79"/>
                    </a:cubicBezTo>
                    <a:cubicBezTo>
                      <a:pt x="217" y="83"/>
                      <a:pt x="220" y="89"/>
                      <a:pt x="220" y="96"/>
                    </a:cubicBezTo>
                    <a:cubicBezTo>
                      <a:pt x="220" y="100"/>
                      <a:pt x="219" y="104"/>
                      <a:pt x="218" y="109"/>
                    </a:cubicBezTo>
                    <a:cubicBezTo>
                      <a:pt x="217" y="108"/>
                      <a:pt x="215" y="107"/>
                      <a:pt x="214" y="106"/>
                    </a:cubicBezTo>
                    <a:cubicBezTo>
                      <a:pt x="209" y="103"/>
                      <a:pt x="203" y="100"/>
                      <a:pt x="199" y="96"/>
                    </a:cubicBezTo>
                    <a:cubicBezTo>
                      <a:pt x="200" y="94"/>
                      <a:pt x="200" y="91"/>
                      <a:pt x="200" y="8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23"/>
              <p:cNvSpPr>
                <a:spLocks noEditPoints="1"/>
              </p:cNvSpPr>
              <p:nvPr/>
            </p:nvSpPr>
            <p:spPr bwMode="auto">
              <a:xfrm>
                <a:off x="7303513" y="3227654"/>
                <a:ext cx="407368" cy="445263"/>
              </a:xfrm>
              <a:custGeom>
                <a:avLst/>
                <a:gdLst>
                  <a:gd name="T0" fmla="*/ 1471 w 275"/>
                  <a:gd name="T1" fmla="*/ 520 h 282"/>
                  <a:gd name="T2" fmla="*/ 1346 w 275"/>
                  <a:gd name="T3" fmla="*/ 589 h 282"/>
                  <a:gd name="T4" fmla="*/ 1351 w 275"/>
                  <a:gd name="T5" fmla="*/ 312 h 282"/>
                  <a:gd name="T6" fmla="*/ 933 w 275"/>
                  <a:gd name="T7" fmla="*/ 56 h 282"/>
                  <a:gd name="T8" fmla="*/ 675 w 275"/>
                  <a:gd name="T9" fmla="*/ 0 h 282"/>
                  <a:gd name="T10" fmla="*/ 625 w 275"/>
                  <a:gd name="T11" fmla="*/ 43 h 282"/>
                  <a:gd name="T12" fmla="*/ 963 w 275"/>
                  <a:gd name="T13" fmla="*/ 115 h 282"/>
                  <a:gd name="T14" fmla="*/ 1308 w 275"/>
                  <a:gd name="T15" fmla="*/ 648 h 282"/>
                  <a:gd name="T16" fmla="*/ 1534 w 275"/>
                  <a:gd name="T17" fmla="*/ 661 h 282"/>
                  <a:gd name="T18" fmla="*/ 1601 w 275"/>
                  <a:gd name="T19" fmla="*/ 989 h 282"/>
                  <a:gd name="T20" fmla="*/ 1559 w 275"/>
                  <a:gd name="T21" fmla="*/ 1181 h 282"/>
                  <a:gd name="T22" fmla="*/ 1434 w 275"/>
                  <a:gd name="T23" fmla="*/ 1309 h 282"/>
                  <a:gd name="T24" fmla="*/ 1208 w 275"/>
                  <a:gd name="T25" fmla="*/ 1472 h 282"/>
                  <a:gd name="T26" fmla="*/ 971 w 275"/>
                  <a:gd name="T27" fmla="*/ 968 h 282"/>
                  <a:gd name="T28" fmla="*/ 951 w 275"/>
                  <a:gd name="T29" fmla="*/ 1685 h 282"/>
                  <a:gd name="T30" fmla="*/ 608 w 275"/>
                  <a:gd name="T31" fmla="*/ 1352 h 282"/>
                  <a:gd name="T32" fmla="*/ 550 w 275"/>
                  <a:gd name="T33" fmla="*/ 797 h 282"/>
                  <a:gd name="T34" fmla="*/ 300 w 275"/>
                  <a:gd name="T35" fmla="*/ 1003 h 282"/>
                  <a:gd name="T36" fmla="*/ 145 w 275"/>
                  <a:gd name="T37" fmla="*/ 1139 h 282"/>
                  <a:gd name="T38" fmla="*/ 320 w 275"/>
                  <a:gd name="T39" fmla="*/ 861 h 282"/>
                  <a:gd name="T40" fmla="*/ 45 w 275"/>
                  <a:gd name="T41" fmla="*/ 725 h 282"/>
                  <a:gd name="T42" fmla="*/ 275 w 275"/>
                  <a:gd name="T43" fmla="*/ 547 h 282"/>
                  <a:gd name="T44" fmla="*/ 483 w 275"/>
                  <a:gd name="T45" fmla="*/ 248 h 282"/>
                  <a:gd name="T46" fmla="*/ 438 w 275"/>
                  <a:gd name="T47" fmla="*/ 291 h 282"/>
                  <a:gd name="T48" fmla="*/ 313 w 275"/>
                  <a:gd name="T49" fmla="*/ 499 h 282"/>
                  <a:gd name="T50" fmla="*/ 158 w 275"/>
                  <a:gd name="T51" fmla="*/ 811 h 282"/>
                  <a:gd name="T52" fmla="*/ 175 w 275"/>
                  <a:gd name="T53" fmla="*/ 968 h 282"/>
                  <a:gd name="T54" fmla="*/ 88 w 275"/>
                  <a:gd name="T55" fmla="*/ 1181 h 282"/>
                  <a:gd name="T56" fmla="*/ 8 w 275"/>
                  <a:gd name="T57" fmla="*/ 1259 h 282"/>
                  <a:gd name="T58" fmla="*/ 108 w 275"/>
                  <a:gd name="T59" fmla="*/ 1259 h 282"/>
                  <a:gd name="T60" fmla="*/ 258 w 275"/>
                  <a:gd name="T61" fmla="*/ 1677 h 282"/>
                  <a:gd name="T62" fmla="*/ 358 w 275"/>
                  <a:gd name="T63" fmla="*/ 1685 h 282"/>
                  <a:gd name="T64" fmla="*/ 550 w 275"/>
                  <a:gd name="T65" fmla="*/ 1672 h 282"/>
                  <a:gd name="T66" fmla="*/ 783 w 275"/>
                  <a:gd name="T67" fmla="*/ 1955 h 282"/>
                  <a:gd name="T68" fmla="*/ 1076 w 275"/>
                  <a:gd name="T69" fmla="*/ 1544 h 282"/>
                  <a:gd name="T70" fmla="*/ 1251 w 275"/>
                  <a:gd name="T71" fmla="*/ 1856 h 282"/>
                  <a:gd name="T72" fmla="*/ 1171 w 275"/>
                  <a:gd name="T73" fmla="*/ 1528 h 282"/>
                  <a:gd name="T74" fmla="*/ 1446 w 275"/>
                  <a:gd name="T75" fmla="*/ 1373 h 282"/>
                  <a:gd name="T76" fmla="*/ 1514 w 275"/>
                  <a:gd name="T77" fmla="*/ 1451 h 282"/>
                  <a:gd name="T78" fmla="*/ 1564 w 275"/>
                  <a:gd name="T79" fmla="*/ 1408 h 282"/>
                  <a:gd name="T80" fmla="*/ 1609 w 275"/>
                  <a:gd name="T81" fmla="*/ 1237 h 282"/>
                  <a:gd name="T82" fmla="*/ 1721 w 275"/>
                  <a:gd name="T83" fmla="*/ 1088 h 282"/>
                  <a:gd name="T84" fmla="*/ 1646 w 275"/>
                  <a:gd name="T85" fmla="*/ 853 h 282"/>
                  <a:gd name="T86" fmla="*/ 1714 w 275"/>
                  <a:gd name="T87" fmla="*/ 947 h 282"/>
                  <a:gd name="T88" fmla="*/ 1614 w 275"/>
                  <a:gd name="T89" fmla="*/ 597 h 282"/>
                  <a:gd name="T90" fmla="*/ 420 w 275"/>
                  <a:gd name="T91" fmla="*/ 1400 h 282"/>
                  <a:gd name="T92" fmla="*/ 145 w 275"/>
                  <a:gd name="T93" fmla="*/ 1365 h 282"/>
                  <a:gd name="T94" fmla="*/ 388 w 275"/>
                  <a:gd name="T95" fmla="*/ 1216 h 282"/>
                  <a:gd name="T96" fmla="*/ 550 w 275"/>
                  <a:gd name="T97" fmla="*/ 1557 h 282"/>
                  <a:gd name="T98" fmla="*/ 483 w 275"/>
                  <a:gd name="T99" fmla="*/ 1387 h 282"/>
                  <a:gd name="T100" fmla="*/ 408 w 275"/>
                  <a:gd name="T101" fmla="*/ 989 h 282"/>
                  <a:gd name="T102" fmla="*/ 445 w 275"/>
                  <a:gd name="T103" fmla="*/ 917 h 282"/>
                  <a:gd name="T104" fmla="*/ 550 w 275"/>
                  <a:gd name="T105" fmla="*/ 1336 h 282"/>
                  <a:gd name="T106" fmla="*/ 550 w 275"/>
                  <a:gd name="T107" fmla="*/ 1557 h 282"/>
                  <a:gd name="T108" fmla="*/ 783 w 275"/>
                  <a:gd name="T109" fmla="*/ 1877 h 282"/>
                  <a:gd name="T110" fmla="*/ 976 w 275"/>
                  <a:gd name="T111" fmla="*/ 1869 h 282"/>
                  <a:gd name="T112" fmla="*/ 1026 w 275"/>
                  <a:gd name="T113" fmla="*/ 1501 h 282"/>
                  <a:gd name="T114" fmla="*/ 933 w 275"/>
                  <a:gd name="T115" fmla="*/ 1131 h 282"/>
                  <a:gd name="T116" fmla="*/ 1088 w 275"/>
                  <a:gd name="T117" fmla="*/ 1237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282">
                    <a:moveTo>
                      <a:pt x="236" y="66"/>
                    </a:moveTo>
                    <a:cubicBezTo>
                      <a:pt x="235" y="67"/>
                      <a:pt x="234" y="68"/>
                      <a:pt x="234" y="70"/>
                    </a:cubicBezTo>
                    <a:cubicBezTo>
                      <a:pt x="234" y="71"/>
                      <a:pt x="235" y="72"/>
                      <a:pt x="235" y="73"/>
                    </a:cubicBezTo>
                    <a:cubicBezTo>
                      <a:pt x="236" y="74"/>
                      <a:pt x="237" y="75"/>
                      <a:pt x="238" y="76"/>
                    </a:cubicBezTo>
                    <a:cubicBezTo>
                      <a:pt x="234" y="75"/>
                      <a:pt x="229" y="77"/>
                      <a:pt x="224" y="79"/>
                    </a:cubicBezTo>
                    <a:cubicBezTo>
                      <a:pt x="222" y="80"/>
                      <a:pt x="219" y="82"/>
                      <a:pt x="215" y="83"/>
                    </a:cubicBezTo>
                    <a:cubicBezTo>
                      <a:pt x="213" y="80"/>
                      <a:pt x="212" y="76"/>
                      <a:pt x="212" y="73"/>
                    </a:cubicBezTo>
                    <a:cubicBezTo>
                      <a:pt x="212" y="69"/>
                      <a:pt x="213" y="64"/>
                      <a:pt x="214" y="59"/>
                    </a:cubicBezTo>
                    <a:cubicBezTo>
                      <a:pt x="215" y="54"/>
                      <a:pt x="216" y="49"/>
                      <a:pt x="216" y="44"/>
                    </a:cubicBezTo>
                    <a:cubicBezTo>
                      <a:pt x="216" y="38"/>
                      <a:pt x="215" y="32"/>
                      <a:pt x="211" y="27"/>
                    </a:cubicBezTo>
                    <a:cubicBezTo>
                      <a:pt x="199" y="17"/>
                      <a:pt x="186" y="9"/>
                      <a:pt x="172" y="3"/>
                    </a:cubicBezTo>
                    <a:cubicBezTo>
                      <a:pt x="164" y="3"/>
                      <a:pt x="156" y="4"/>
                      <a:pt x="149" y="8"/>
                    </a:cubicBezTo>
                    <a:cubicBezTo>
                      <a:pt x="145" y="11"/>
                      <a:pt x="143" y="13"/>
                      <a:pt x="142" y="15"/>
                    </a:cubicBezTo>
                    <a:cubicBezTo>
                      <a:pt x="140" y="17"/>
                      <a:pt x="140" y="18"/>
                      <a:pt x="137" y="18"/>
                    </a:cubicBezTo>
                    <a:cubicBezTo>
                      <a:pt x="128" y="19"/>
                      <a:pt x="115" y="7"/>
                      <a:pt x="108" y="0"/>
                    </a:cubicBezTo>
                    <a:cubicBezTo>
                      <a:pt x="104" y="1"/>
                      <a:pt x="101" y="2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9" y="14"/>
                      <a:pt x="124" y="28"/>
                      <a:pt x="138" y="27"/>
                    </a:cubicBezTo>
                    <a:cubicBezTo>
                      <a:pt x="145" y="27"/>
                      <a:pt x="147" y="24"/>
                      <a:pt x="150" y="20"/>
                    </a:cubicBezTo>
                    <a:cubicBezTo>
                      <a:pt x="151" y="19"/>
                      <a:pt x="152" y="18"/>
                      <a:pt x="154" y="16"/>
                    </a:cubicBezTo>
                    <a:cubicBezTo>
                      <a:pt x="170" y="7"/>
                      <a:pt x="190" y="17"/>
                      <a:pt x="201" y="29"/>
                    </a:cubicBezTo>
                    <a:cubicBezTo>
                      <a:pt x="209" y="37"/>
                      <a:pt x="207" y="47"/>
                      <a:pt x="205" y="57"/>
                    </a:cubicBezTo>
                    <a:cubicBezTo>
                      <a:pt x="203" y="68"/>
                      <a:pt x="200" y="80"/>
                      <a:pt x="209" y="91"/>
                    </a:cubicBezTo>
                    <a:cubicBezTo>
                      <a:pt x="210" y="92"/>
                      <a:pt x="212" y="93"/>
                      <a:pt x="214" y="93"/>
                    </a:cubicBezTo>
                    <a:cubicBezTo>
                      <a:pt x="220" y="92"/>
                      <a:pt x="225" y="89"/>
                      <a:pt x="228" y="88"/>
                    </a:cubicBezTo>
                    <a:cubicBezTo>
                      <a:pt x="236" y="84"/>
                      <a:pt x="238" y="83"/>
                      <a:pt x="245" y="93"/>
                    </a:cubicBezTo>
                    <a:cubicBezTo>
                      <a:pt x="249" y="99"/>
                      <a:pt x="251" y="108"/>
                      <a:pt x="253" y="116"/>
                    </a:cubicBezTo>
                    <a:cubicBezTo>
                      <a:pt x="254" y="122"/>
                      <a:pt x="254" y="122"/>
                      <a:pt x="254" y="122"/>
                    </a:cubicBezTo>
                    <a:cubicBezTo>
                      <a:pt x="256" y="129"/>
                      <a:pt x="256" y="134"/>
                      <a:pt x="256" y="139"/>
                    </a:cubicBezTo>
                    <a:cubicBezTo>
                      <a:pt x="256" y="147"/>
                      <a:pt x="255" y="153"/>
                      <a:pt x="252" y="162"/>
                    </a:cubicBezTo>
                    <a:cubicBezTo>
                      <a:pt x="251" y="163"/>
                      <a:pt x="251" y="165"/>
                      <a:pt x="250" y="166"/>
                    </a:cubicBezTo>
                    <a:cubicBezTo>
                      <a:pt x="249" y="166"/>
                      <a:pt x="249" y="166"/>
                      <a:pt x="249" y="166"/>
                    </a:cubicBezTo>
                    <a:cubicBezTo>
                      <a:pt x="236" y="170"/>
                      <a:pt x="231" y="174"/>
                      <a:pt x="229" y="180"/>
                    </a:cubicBezTo>
                    <a:cubicBezTo>
                      <a:pt x="229" y="181"/>
                      <a:pt x="229" y="181"/>
                      <a:pt x="229" y="182"/>
                    </a:cubicBezTo>
                    <a:cubicBezTo>
                      <a:pt x="229" y="183"/>
                      <a:pt x="229" y="183"/>
                      <a:pt x="229" y="184"/>
                    </a:cubicBezTo>
                    <a:cubicBezTo>
                      <a:pt x="228" y="184"/>
                      <a:pt x="228" y="184"/>
                      <a:pt x="228" y="184"/>
                    </a:cubicBezTo>
                    <a:cubicBezTo>
                      <a:pt x="222" y="186"/>
                      <a:pt x="216" y="191"/>
                      <a:pt x="210" y="196"/>
                    </a:cubicBezTo>
                    <a:cubicBezTo>
                      <a:pt x="205" y="202"/>
                      <a:pt x="197" y="209"/>
                      <a:pt x="193" y="207"/>
                    </a:cubicBezTo>
                    <a:cubicBezTo>
                      <a:pt x="186" y="205"/>
                      <a:pt x="185" y="184"/>
                      <a:pt x="184" y="173"/>
                    </a:cubicBezTo>
                    <a:cubicBezTo>
                      <a:pt x="183" y="168"/>
                      <a:pt x="183" y="163"/>
                      <a:pt x="182" y="161"/>
                    </a:cubicBezTo>
                    <a:cubicBezTo>
                      <a:pt x="179" y="146"/>
                      <a:pt x="166" y="135"/>
                      <a:pt x="155" y="136"/>
                    </a:cubicBezTo>
                    <a:cubicBezTo>
                      <a:pt x="151" y="136"/>
                      <a:pt x="141" y="139"/>
                      <a:pt x="139" y="158"/>
                    </a:cubicBezTo>
                    <a:cubicBezTo>
                      <a:pt x="138" y="170"/>
                      <a:pt x="143" y="182"/>
                      <a:pt x="148" y="193"/>
                    </a:cubicBezTo>
                    <a:cubicBezTo>
                      <a:pt x="155" y="208"/>
                      <a:pt x="161" y="223"/>
                      <a:pt x="152" y="237"/>
                    </a:cubicBezTo>
                    <a:cubicBezTo>
                      <a:pt x="146" y="245"/>
                      <a:pt x="128" y="256"/>
                      <a:pt x="114" y="256"/>
                    </a:cubicBezTo>
                    <a:cubicBezTo>
                      <a:pt x="101" y="242"/>
                      <a:pt x="96" y="223"/>
                      <a:pt x="96" y="205"/>
                    </a:cubicBezTo>
                    <a:cubicBezTo>
                      <a:pt x="96" y="200"/>
                      <a:pt x="97" y="195"/>
                      <a:pt x="97" y="190"/>
                    </a:cubicBezTo>
                    <a:cubicBezTo>
                      <a:pt x="97" y="189"/>
                      <a:pt x="97" y="189"/>
                      <a:pt x="97" y="189"/>
                    </a:cubicBezTo>
                    <a:cubicBezTo>
                      <a:pt x="99" y="174"/>
                      <a:pt x="100" y="162"/>
                      <a:pt x="100" y="152"/>
                    </a:cubicBezTo>
                    <a:cubicBezTo>
                      <a:pt x="100" y="122"/>
                      <a:pt x="93" y="114"/>
                      <a:pt x="88" y="112"/>
                    </a:cubicBezTo>
                    <a:cubicBezTo>
                      <a:pt x="77" y="107"/>
                      <a:pt x="66" y="120"/>
                      <a:pt x="63" y="124"/>
                    </a:cubicBezTo>
                    <a:cubicBezTo>
                      <a:pt x="60" y="127"/>
                      <a:pt x="58" y="130"/>
                      <a:pt x="57" y="134"/>
                    </a:cubicBezTo>
                    <a:cubicBezTo>
                      <a:pt x="54" y="136"/>
                      <a:pt x="51" y="139"/>
                      <a:pt x="48" y="141"/>
                    </a:cubicBezTo>
                    <a:cubicBezTo>
                      <a:pt x="41" y="148"/>
                      <a:pt x="33" y="155"/>
                      <a:pt x="26" y="163"/>
                    </a:cubicBezTo>
                    <a:cubicBezTo>
                      <a:pt x="26" y="162"/>
                      <a:pt x="25" y="162"/>
                      <a:pt x="25" y="162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2" y="160"/>
                      <a:pt x="21" y="159"/>
                      <a:pt x="20" y="159"/>
                    </a:cubicBezTo>
                    <a:cubicBezTo>
                      <a:pt x="21" y="153"/>
                      <a:pt x="27" y="149"/>
                      <a:pt x="34" y="144"/>
                    </a:cubicBezTo>
                    <a:cubicBezTo>
                      <a:pt x="42" y="138"/>
                      <a:pt x="51" y="131"/>
                      <a:pt x="51" y="121"/>
                    </a:cubicBezTo>
                    <a:cubicBezTo>
                      <a:pt x="51" y="119"/>
                      <a:pt x="51" y="117"/>
                      <a:pt x="50" y="114"/>
                    </a:cubicBezTo>
                    <a:cubicBezTo>
                      <a:pt x="44" y="102"/>
                      <a:pt x="33" y="104"/>
                      <a:pt x="24" y="105"/>
                    </a:cubicBezTo>
                    <a:cubicBezTo>
                      <a:pt x="14" y="107"/>
                      <a:pt x="10" y="107"/>
                      <a:pt x="7" y="102"/>
                    </a:cubicBezTo>
                    <a:cubicBezTo>
                      <a:pt x="5" y="98"/>
                      <a:pt x="6" y="92"/>
                      <a:pt x="8" y="85"/>
                    </a:cubicBezTo>
                    <a:cubicBezTo>
                      <a:pt x="11" y="76"/>
                      <a:pt x="16" y="68"/>
                      <a:pt x="20" y="66"/>
                    </a:cubicBezTo>
                    <a:cubicBezTo>
                      <a:pt x="25" y="64"/>
                      <a:pt x="35" y="71"/>
                      <a:pt x="44" y="77"/>
                    </a:cubicBezTo>
                    <a:cubicBezTo>
                      <a:pt x="55" y="85"/>
                      <a:pt x="67" y="93"/>
                      <a:pt x="78" y="91"/>
                    </a:cubicBezTo>
                    <a:cubicBezTo>
                      <a:pt x="83" y="90"/>
                      <a:pt x="88" y="86"/>
                      <a:pt x="92" y="80"/>
                    </a:cubicBezTo>
                    <a:cubicBezTo>
                      <a:pt x="102" y="61"/>
                      <a:pt x="89" y="47"/>
                      <a:pt x="77" y="35"/>
                    </a:cubicBezTo>
                    <a:cubicBezTo>
                      <a:pt x="72" y="29"/>
                      <a:pt x="67" y="24"/>
                      <a:pt x="64" y="18"/>
                    </a:cubicBezTo>
                    <a:cubicBezTo>
                      <a:pt x="61" y="20"/>
                      <a:pt x="59" y="21"/>
                      <a:pt x="56" y="23"/>
                    </a:cubicBezTo>
                    <a:cubicBezTo>
                      <a:pt x="60" y="29"/>
                      <a:pt x="65" y="35"/>
                      <a:pt x="70" y="41"/>
                    </a:cubicBezTo>
                    <a:cubicBezTo>
                      <a:pt x="83" y="54"/>
                      <a:pt x="90" y="63"/>
                      <a:pt x="83" y="75"/>
                    </a:cubicBezTo>
                    <a:cubicBezTo>
                      <a:pt x="81" y="79"/>
                      <a:pt x="79" y="81"/>
                      <a:pt x="76" y="82"/>
                    </a:cubicBezTo>
                    <a:cubicBezTo>
                      <a:pt x="69" y="83"/>
                      <a:pt x="59" y="77"/>
                      <a:pt x="50" y="70"/>
                    </a:cubicBezTo>
                    <a:cubicBezTo>
                      <a:pt x="40" y="63"/>
                      <a:pt x="31" y="56"/>
                      <a:pt x="22" y="56"/>
                    </a:cubicBezTo>
                    <a:cubicBezTo>
                      <a:pt x="10" y="73"/>
                      <a:pt x="4" y="90"/>
                      <a:pt x="0" y="108"/>
                    </a:cubicBezTo>
                    <a:cubicBezTo>
                      <a:pt x="7" y="117"/>
                      <a:pt x="17" y="116"/>
                      <a:pt x="25" y="114"/>
                    </a:cubicBezTo>
                    <a:cubicBezTo>
                      <a:pt x="35" y="113"/>
                      <a:pt x="39" y="113"/>
                      <a:pt x="41" y="118"/>
                    </a:cubicBezTo>
                    <a:cubicBezTo>
                      <a:pt x="42" y="119"/>
                      <a:pt x="42" y="120"/>
                      <a:pt x="42" y="121"/>
                    </a:cubicBezTo>
                    <a:cubicBezTo>
                      <a:pt x="42" y="126"/>
                      <a:pt x="37" y="130"/>
                      <a:pt x="28" y="136"/>
                    </a:cubicBezTo>
                    <a:cubicBezTo>
                      <a:pt x="20" y="143"/>
                      <a:pt x="10" y="150"/>
                      <a:pt x="10" y="161"/>
                    </a:cubicBezTo>
                    <a:cubicBezTo>
                      <a:pt x="10" y="161"/>
                      <a:pt x="10" y="161"/>
                      <a:pt x="10" y="162"/>
                    </a:cubicBezTo>
                    <a:cubicBezTo>
                      <a:pt x="10" y="164"/>
                      <a:pt x="12" y="166"/>
                      <a:pt x="14" y="166"/>
                    </a:cubicBezTo>
                    <a:cubicBezTo>
                      <a:pt x="14" y="166"/>
                      <a:pt x="15" y="166"/>
                      <a:pt x="15" y="167"/>
                    </a:cubicBezTo>
                    <a:cubicBezTo>
                      <a:pt x="14" y="168"/>
                      <a:pt x="12" y="169"/>
                      <a:pt x="12" y="169"/>
                    </a:cubicBezTo>
                    <a:cubicBezTo>
                      <a:pt x="8" y="171"/>
                      <a:pt x="5" y="174"/>
                      <a:pt x="1" y="177"/>
                    </a:cubicBezTo>
                    <a:cubicBezTo>
                      <a:pt x="1" y="178"/>
                      <a:pt x="2" y="179"/>
                      <a:pt x="2" y="180"/>
                    </a:cubicBezTo>
                    <a:cubicBezTo>
                      <a:pt x="2" y="182"/>
                      <a:pt x="3" y="185"/>
                      <a:pt x="4" y="188"/>
                    </a:cubicBezTo>
                    <a:cubicBezTo>
                      <a:pt x="7" y="184"/>
                      <a:pt x="12" y="180"/>
                      <a:pt x="17" y="177"/>
                    </a:cubicBezTo>
                    <a:cubicBezTo>
                      <a:pt x="15" y="182"/>
                      <a:pt x="14" y="187"/>
                      <a:pt x="14" y="192"/>
                    </a:cubicBezTo>
                    <a:cubicBezTo>
                      <a:pt x="14" y="199"/>
                      <a:pt x="16" y="207"/>
                      <a:pt x="21" y="215"/>
                    </a:cubicBezTo>
                    <a:cubicBezTo>
                      <a:pt x="28" y="226"/>
                      <a:pt x="33" y="233"/>
                      <a:pt x="41" y="236"/>
                    </a:cubicBezTo>
                    <a:cubicBezTo>
                      <a:pt x="38" y="238"/>
                      <a:pt x="36" y="238"/>
                      <a:pt x="33" y="239"/>
                    </a:cubicBezTo>
                    <a:cubicBezTo>
                      <a:pt x="35" y="242"/>
                      <a:pt x="38" y="244"/>
                      <a:pt x="41" y="247"/>
                    </a:cubicBezTo>
                    <a:cubicBezTo>
                      <a:pt x="47" y="244"/>
                      <a:pt x="52" y="241"/>
                      <a:pt x="57" y="237"/>
                    </a:cubicBezTo>
                    <a:cubicBezTo>
                      <a:pt x="60" y="236"/>
                      <a:pt x="63" y="235"/>
                      <a:pt x="67" y="233"/>
                    </a:cubicBezTo>
                    <a:cubicBezTo>
                      <a:pt x="82" y="227"/>
                      <a:pt x="85" y="228"/>
                      <a:pt x="86" y="228"/>
                    </a:cubicBezTo>
                    <a:cubicBezTo>
                      <a:pt x="87" y="229"/>
                      <a:pt x="88" y="233"/>
                      <a:pt x="88" y="235"/>
                    </a:cubicBezTo>
                    <a:cubicBezTo>
                      <a:pt x="89" y="243"/>
                      <a:pt x="90" y="254"/>
                      <a:pt x="101" y="262"/>
                    </a:cubicBezTo>
                    <a:cubicBezTo>
                      <a:pt x="104" y="263"/>
                      <a:pt x="107" y="264"/>
                      <a:pt x="110" y="265"/>
                    </a:cubicBezTo>
                    <a:cubicBezTo>
                      <a:pt x="114" y="268"/>
                      <a:pt x="119" y="272"/>
                      <a:pt x="125" y="275"/>
                    </a:cubicBezTo>
                    <a:cubicBezTo>
                      <a:pt x="136" y="280"/>
                      <a:pt x="152" y="282"/>
                      <a:pt x="163" y="270"/>
                    </a:cubicBezTo>
                    <a:cubicBezTo>
                      <a:pt x="171" y="261"/>
                      <a:pt x="170" y="249"/>
                      <a:pt x="169" y="238"/>
                    </a:cubicBezTo>
                    <a:cubicBezTo>
                      <a:pt x="168" y="229"/>
                      <a:pt x="167" y="221"/>
                      <a:pt x="172" y="217"/>
                    </a:cubicBezTo>
                    <a:cubicBezTo>
                      <a:pt x="172" y="216"/>
                      <a:pt x="174" y="215"/>
                      <a:pt x="175" y="215"/>
                    </a:cubicBezTo>
                    <a:cubicBezTo>
                      <a:pt x="178" y="216"/>
                      <a:pt x="183" y="227"/>
                      <a:pt x="186" y="235"/>
                    </a:cubicBezTo>
                    <a:cubicBezTo>
                      <a:pt x="190" y="244"/>
                      <a:pt x="194" y="253"/>
                      <a:pt x="200" y="261"/>
                    </a:cubicBezTo>
                    <a:cubicBezTo>
                      <a:pt x="203" y="259"/>
                      <a:pt x="205" y="258"/>
                      <a:pt x="208" y="256"/>
                    </a:cubicBezTo>
                    <a:cubicBezTo>
                      <a:pt x="203" y="250"/>
                      <a:pt x="199" y="240"/>
                      <a:pt x="195" y="231"/>
                    </a:cubicBezTo>
                    <a:cubicBezTo>
                      <a:pt x="192" y="225"/>
                      <a:pt x="190" y="219"/>
                      <a:pt x="187" y="215"/>
                    </a:cubicBezTo>
                    <a:cubicBezTo>
                      <a:pt x="188" y="215"/>
                      <a:pt x="189" y="216"/>
                      <a:pt x="190" y="216"/>
                    </a:cubicBezTo>
                    <a:cubicBezTo>
                      <a:pt x="199" y="219"/>
                      <a:pt x="208" y="211"/>
                      <a:pt x="217" y="203"/>
                    </a:cubicBezTo>
                    <a:cubicBezTo>
                      <a:pt x="222" y="199"/>
                      <a:pt x="227" y="194"/>
                      <a:pt x="231" y="193"/>
                    </a:cubicBezTo>
                    <a:cubicBezTo>
                      <a:pt x="231" y="193"/>
                      <a:pt x="232" y="193"/>
                      <a:pt x="233" y="192"/>
                    </a:cubicBezTo>
                    <a:cubicBezTo>
                      <a:pt x="234" y="195"/>
                      <a:pt x="237" y="197"/>
                      <a:pt x="239" y="200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6" y="209"/>
                      <a:pt x="249" y="214"/>
                      <a:pt x="251" y="220"/>
                    </a:cubicBezTo>
                    <a:cubicBezTo>
                      <a:pt x="253" y="217"/>
                      <a:pt x="256" y="214"/>
                      <a:pt x="258" y="211"/>
                    </a:cubicBezTo>
                    <a:cubicBezTo>
                      <a:pt x="255" y="206"/>
                      <a:pt x="253" y="202"/>
                      <a:pt x="250" y="198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5" y="192"/>
                      <a:pt x="243" y="191"/>
                      <a:pt x="242" y="189"/>
                    </a:cubicBezTo>
                    <a:cubicBezTo>
                      <a:pt x="249" y="186"/>
                      <a:pt x="253" y="183"/>
                      <a:pt x="257" y="174"/>
                    </a:cubicBezTo>
                    <a:cubicBezTo>
                      <a:pt x="257" y="173"/>
                      <a:pt x="258" y="173"/>
                      <a:pt x="258" y="173"/>
                    </a:cubicBezTo>
                    <a:cubicBezTo>
                      <a:pt x="264" y="171"/>
                      <a:pt x="269" y="170"/>
                      <a:pt x="274" y="167"/>
                    </a:cubicBezTo>
                    <a:cubicBezTo>
                      <a:pt x="275" y="162"/>
                      <a:pt x="275" y="157"/>
                      <a:pt x="275" y="153"/>
                    </a:cubicBezTo>
                    <a:cubicBezTo>
                      <a:pt x="273" y="157"/>
                      <a:pt x="269" y="160"/>
                      <a:pt x="261" y="162"/>
                    </a:cubicBezTo>
                    <a:cubicBezTo>
                      <a:pt x="264" y="154"/>
                      <a:pt x="266" y="147"/>
                      <a:pt x="266" y="139"/>
                    </a:cubicBezTo>
                    <a:cubicBezTo>
                      <a:pt x="266" y="133"/>
                      <a:pt x="265" y="127"/>
                      <a:pt x="263" y="120"/>
                    </a:cubicBezTo>
                    <a:cubicBezTo>
                      <a:pt x="262" y="114"/>
                      <a:pt x="262" y="114"/>
                      <a:pt x="262" y="114"/>
                    </a:cubicBezTo>
                    <a:cubicBezTo>
                      <a:pt x="261" y="109"/>
                      <a:pt x="260" y="105"/>
                      <a:pt x="259" y="100"/>
                    </a:cubicBezTo>
                    <a:cubicBezTo>
                      <a:pt x="266" y="110"/>
                      <a:pt x="271" y="121"/>
                      <a:pt x="274" y="133"/>
                    </a:cubicBezTo>
                    <a:cubicBezTo>
                      <a:pt x="275" y="133"/>
                      <a:pt x="275" y="134"/>
                      <a:pt x="275" y="134"/>
                    </a:cubicBezTo>
                    <a:cubicBezTo>
                      <a:pt x="273" y="116"/>
                      <a:pt x="267" y="99"/>
                      <a:pt x="259" y="86"/>
                    </a:cubicBezTo>
                    <a:cubicBezTo>
                      <a:pt x="259" y="85"/>
                      <a:pt x="258" y="85"/>
                      <a:pt x="258" y="84"/>
                    </a:cubicBezTo>
                    <a:cubicBezTo>
                      <a:pt x="253" y="78"/>
                      <a:pt x="248" y="72"/>
                      <a:pt x="242" y="66"/>
                    </a:cubicBezTo>
                    <a:cubicBezTo>
                      <a:pt x="240" y="64"/>
                      <a:pt x="237" y="64"/>
                      <a:pt x="236" y="66"/>
                    </a:cubicBezTo>
                    <a:close/>
                    <a:moveTo>
                      <a:pt x="67" y="197"/>
                    </a:moveTo>
                    <a:cubicBezTo>
                      <a:pt x="66" y="208"/>
                      <a:pt x="61" y="220"/>
                      <a:pt x="53" y="228"/>
                    </a:cubicBezTo>
                    <a:cubicBezTo>
                      <a:pt x="43" y="230"/>
                      <a:pt x="38" y="225"/>
                      <a:pt x="29" y="210"/>
                    </a:cubicBezTo>
                    <a:cubicBezTo>
                      <a:pt x="25" y="203"/>
                      <a:pt x="23" y="198"/>
                      <a:pt x="23" y="192"/>
                    </a:cubicBezTo>
                    <a:cubicBezTo>
                      <a:pt x="23" y="175"/>
                      <a:pt x="38" y="162"/>
                      <a:pt x="54" y="148"/>
                    </a:cubicBezTo>
                    <a:cubicBezTo>
                      <a:pt x="55" y="148"/>
                      <a:pt x="55" y="148"/>
                      <a:pt x="56" y="147"/>
                    </a:cubicBezTo>
                    <a:cubicBezTo>
                      <a:pt x="56" y="155"/>
                      <a:pt x="59" y="164"/>
                      <a:pt x="62" y="171"/>
                    </a:cubicBezTo>
                    <a:cubicBezTo>
                      <a:pt x="65" y="180"/>
                      <a:pt x="67" y="188"/>
                      <a:pt x="67" y="195"/>
                    </a:cubicBezTo>
                    <a:cubicBezTo>
                      <a:pt x="67" y="196"/>
                      <a:pt x="67" y="197"/>
                      <a:pt x="67" y="197"/>
                    </a:cubicBezTo>
                    <a:close/>
                    <a:moveTo>
                      <a:pt x="88" y="219"/>
                    </a:moveTo>
                    <a:cubicBezTo>
                      <a:pt x="84" y="218"/>
                      <a:pt x="78" y="219"/>
                      <a:pt x="68" y="223"/>
                    </a:cubicBezTo>
                    <a:cubicBezTo>
                      <a:pt x="73" y="215"/>
                      <a:pt x="76" y="206"/>
                      <a:pt x="77" y="198"/>
                    </a:cubicBezTo>
                    <a:cubicBezTo>
                      <a:pt x="77" y="197"/>
                      <a:pt x="77" y="196"/>
                      <a:pt x="77" y="195"/>
                    </a:cubicBezTo>
                    <a:cubicBezTo>
                      <a:pt x="77" y="187"/>
                      <a:pt x="74" y="177"/>
                      <a:pt x="70" y="168"/>
                    </a:cubicBezTo>
                    <a:cubicBezTo>
                      <a:pt x="67" y="160"/>
                      <a:pt x="65" y="151"/>
                      <a:pt x="65" y="144"/>
                    </a:cubicBezTo>
                    <a:cubicBezTo>
                      <a:pt x="65" y="142"/>
                      <a:pt x="65" y="140"/>
                      <a:pt x="65" y="139"/>
                    </a:cubicBezTo>
                    <a:cubicBezTo>
                      <a:pt x="67" y="137"/>
                      <a:pt x="69" y="135"/>
                      <a:pt x="71" y="134"/>
                    </a:cubicBezTo>
                    <a:cubicBezTo>
                      <a:pt x="71" y="133"/>
                      <a:pt x="72" y="132"/>
                      <a:pt x="72" y="130"/>
                    </a:cubicBezTo>
                    <a:cubicBezTo>
                      <a:pt x="72" y="130"/>
                      <a:pt x="71" y="129"/>
                      <a:pt x="71" y="129"/>
                    </a:cubicBezTo>
                    <a:cubicBezTo>
                      <a:pt x="78" y="122"/>
                      <a:pt x="82" y="120"/>
                      <a:pt x="84" y="121"/>
                    </a:cubicBezTo>
                    <a:cubicBezTo>
                      <a:pt x="85" y="121"/>
                      <a:pt x="90" y="125"/>
                      <a:pt x="90" y="152"/>
                    </a:cubicBezTo>
                    <a:cubicBezTo>
                      <a:pt x="90" y="161"/>
                      <a:pt x="90" y="173"/>
                      <a:pt x="88" y="188"/>
                    </a:cubicBezTo>
                    <a:cubicBezTo>
                      <a:pt x="88" y="189"/>
                      <a:pt x="88" y="189"/>
                      <a:pt x="88" y="189"/>
                    </a:cubicBezTo>
                    <a:cubicBezTo>
                      <a:pt x="87" y="194"/>
                      <a:pt x="87" y="199"/>
                      <a:pt x="87" y="205"/>
                    </a:cubicBezTo>
                    <a:cubicBezTo>
                      <a:pt x="87" y="210"/>
                      <a:pt x="87" y="214"/>
                      <a:pt x="88" y="219"/>
                    </a:cubicBezTo>
                    <a:close/>
                    <a:moveTo>
                      <a:pt x="156" y="263"/>
                    </a:moveTo>
                    <a:cubicBezTo>
                      <a:pt x="149" y="271"/>
                      <a:pt x="137" y="270"/>
                      <a:pt x="129" y="266"/>
                    </a:cubicBezTo>
                    <a:cubicBezTo>
                      <a:pt x="127" y="265"/>
                      <a:pt x="126" y="265"/>
                      <a:pt x="125" y="264"/>
                    </a:cubicBezTo>
                    <a:cubicBezTo>
                      <a:pt x="139" y="260"/>
                      <a:pt x="154" y="251"/>
                      <a:pt x="160" y="242"/>
                    </a:cubicBezTo>
                    <a:cubicBezTo>
                      <a:pt x="160" y="245"/>
                      <a:pt x="160" y="247"/>
                      <a:pt x="160" y="249"/>
                    </a:cubicBezTo>
                    <a:cubicBezTo>
                      <a:pt x="160" y="255"/>
                      <a:pt x="159" y="260"/>
                      <a:pt x="156" y="263"/>
                    </a:cubicBezTo>
                    <a:close/>
                    <a:moveTo>
                      <a:pt x="177" y="206"/>
                    </a:moveTo>
                    <a:cubicBezTo>
                      <a:pt x="173" y="205"/>
                      <a:pt x="169" y="207"/>
                      <a:pt x="166" y="210"/>
                    </a:cubicBezTo>
                    <a:cubicBezTo>
                      <a:pt x="165" y="210"/>
                      <a:pt x="165" y="211"/>
                      <a:pt x="164" y="211"/>
                    </a:cubicBezTo>
                    <a:cubicBezTo>
                      <a:pt x="163" y="204"/>
                      <a:pt x="160" y="196"/>
                      <a:pt x="157" y="190"/>
                    </a:cubicBezTo>
                    <a:cubicBezTo>
                      <a:pt x="153" y="180"/>
                      <a:pt x="148" y="170"/>
                      <a:pt x="148" y="161"/>
                    </a:cubicBezTo>
                    <a:cubicBezTo>
                      <a:pt x="148" y="161"/>
                      <a:pt x="149" y="160"/>
                      <a:pt x="149" y="159"/>
                    </a:cubicBezTo>
                    <a:cubicBezTo>
                      <a:pt x="149" y="155"/>
                      <a:pt x="150" y="146"/>
                      <a:pt x="156" y="145"/>
                    </a:cubicBezTo>
                    <a:cubicBezTo>
                      <a:pt x="162" y="145"/>
                      <a:pt x="170" y="152"/>
                      <a:pt x="173" y="163"/>
                    </a:cubicBezTo>
                    <a:cubicBezTo>
                      <a:pt x="174" y="165"/>
                      <a:pt x="174" y="169"/>
                      <a:pt x="174" y="174"/>
                    </a:cubicBezTo>
                    <a:cubicBezTo>
                      <a:pt x="175" y="186"/>
                      <a:pt x="177" y="200"/>
                      <a:pt x="182" y="209"/>
                    </a:cubicBezTo>
                    <a:cubicBezTo>
                      <a:pt x="180" y="208"/>
                      <a:pt x="179" y="207"/>
                      <a:pt x="177" y="20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24"/>
              <p:cNvSpPr>
                <a:spLocks/>
              </p:cNvSpPr>
              <p:nvPr/>
            </p:nvSpPr>
            <p:spPr bwMode="auto">
              <a:xfrm>
                <a:off x="7241342" y="3180285"/>
                <a:ext cx="333355" cy="499145"/>
              </a:xfrm>
              <a:custGeom>
                <a:avLst/>
                <a:gdLst>
                  <a:gd name="T0" fmla="*/ 188 w 225"/>
                  <a:gd name="T1" fmla="*/ 1587 h 316"/>
                  <a:gd name="T2" fmla="*/ 983 w 225"/>
                  <a:gd name="T3" fmla="*/ 77 h 316"/>
                  <a:gd name="T4" fmla="*/ 1409 w 225"/>
                  <a:gd name="T5" fmla="*/ 85 h 316"/>
                  <a:gd name="T6" fmla="*/ 901 w 225"/>
                  <a:gd name="T7" fmla="*/ 35 h 316"/>
                  <a:gd name="T8" fmla="*/ 100 w 225"/>
                  <a:gd name="T9" fmla="*/ 1523 h 316"/>
                  <a:gd name="T10" fmla="*/ 596 w 225"/>
                  <a:gd name="T11" fmla="*/ 2249 h 316"/>
                  <a:gd name="T12" fmla="*/ 188 w 225"/>
                  <a:gd name="T13" fmla="*/ 1587 h 3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316">
                    <a:moveTo>
                      <a:pt x="30" y="223"/>
                    </a:moveTo>
                    <a:cubicBezTo>
                      <a:pt x="15" y="133"/>
                      <a:pt x="45" y="32"/>
                      <a:pt x="157" y="11"/>
                    </a:cubicBezTo>
                    <a:cubicBezTo>
                      <a:pt x="196" y="4"/>
                      <a:pt x="213" y="9"/>
                      <a:pt x="225" y="12"/>
                    </a:cubicBezTo>
                    <a:cubicBezTo>
                      <a:pt x="201" y="3"/>
                      <a:pt x="173" y="0"/>
                      <a:pt x="144" y="5"/>
                    </a:cubicBezTo>
                    <a:cubicBezTo>
                      <a:pt x="32" y="26"/>
                      <a:pt x="0" y="124"/>
                      <a:pt x="16" y="214"/>
                    </a:cubicBezTo>
                    <a:cubicBezTo>
                      <a:pt x="24" y="260"/>
                      <a:pt x="56" y="296"/>
                      <a:pt x="95" y="316"/>
                    </a:cubicBezTo>
                    <a:cubicBezTo>
                      <a:pt x="63" y="295"/>
                      <a:pt x="37" y="263"/>
                      <a:pt x="30" y="223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25"/>
              <p:cNvSpPr>
                <a:spLocks/>
              </p:cNvSpPr>
              <p:nvPr/>
            </p:nvSpPr>
            <p:spPr bwMode="auto">
              <a:xfrm>
                <a:off x="7297592" y="3210482"/>
                <a:ext cx="333355" cy="396119"/>
              </a:xfrm>
              <a:custGeom>
                <a:avLst/>
                <a:gdLst>
                  <a:gd name="T0" fmla="*/ 125 w 225"/>
                  <a:gd name="T1" fmla="*/ 1391 h 251"/>
                  <a:gd name="T2" fmla="*/ 638 w 225"/>
                  <a:gd name="T3" fmla="*/ 227 h 251"/>
                  <a:gd name="T4" fmla="*/ 1409 w 225"/>
                  <a:gd name="T5" fmla="*/ 397 h 251"/>
                  <a:gd name="T6" fmla="*/ 588 w 225"/>
                  <a:gd name="T7" fmla="*/ 163 h 251"/>
                  <a:gd name="T8" fmla="*/ 70 w 225"/>
                  <a:gd name="T9" fmla="*/ 1335 h 251"/>
                  <a:gd name="T10" fmla="*/ 300 w 225"/>
                  <a:gd name="T11" fmla="*/ 1783 h 251"/>
                  <a:gd name="T12" fmla="*/ 125 w 225"/>
                  <a:gd name="T13" fmla="*/ 1391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251">
                    <a:moveTo>
                      <a:pt x="20" y="196"/>
                    </a:moveTo>
                    <a:cubicBezTo>
                      <a:pt x="9" y="139"/>
                      <a:pt x="18" y="65"/>
                      <a:pt x="102" y="32"/>
                    </a:cubicBezTo>
                    <a:cubicBezTo>
                      <a:pt x="155" y="11"/>
                      <a:pt x="196" y="29"/>
                      <a:pt x="225" y="56"/>
                    </a:cubicBezTo>
                    <a:cubicBezTo>
                      <a:pt x="195" y="25"/>
                      <a:pt x="152" y="0"/>
                      <a:pt x="94" y="23"/>
                    </a:cubicBezTo>
                    <a:cubicBezTo>
                      <a:pt x="9" y="57"/>
                      <a:pt x="0" y="130"/>
                      <a:pt x="11" y="188"/>
                    </a:cubicBezTo>
                    <a:cubicBezTo>
                      <a:pt x="16" y="211"/>
                      <a:pt x="29" y="233"/>
                      <a:pt x="48" y="251"/>
                    </a:cubicBezTo>
                    <a:cubicBezTo>
                      <a:pt x="34" y="235"/>
                      <a:pt x="24" y="216"/>
                      <a:pt x="20" y="19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26"/>
              <p:cNvSpPr>
                <a:spLocks/>
              </p:cNvSpPr>
              <p:nvPr/>
            </p:nvSpPr>
            <p:spPr bwMode="auto">
              <a:xfrm>
                <a:off x="7460421" y="3298706"/>
                <a:ext cx="265263" cy="361776"/>
              </a:xfrm>
              <a:custGeom>
                <a:avLst/>
                <a:gdLst>
                  <a:gd name="T0" fmla="*/ 934 w 179"/>
                  <a:gd name="T1" fmla="*/ 312 h 229"/>
                  <a:gd name="T2" fmla="*/ 726 w 179"/>
                  <a:gd name="T3" fmla="*/ 0 h 229"/>
                  <a:gd name="T4" fmla="*/ 883 w 179"/>
                  <a:gd name="T5" fmla="*/ 312 h 229"/>
                  <a:gd name="T6" fmla="*/ 471 w 179"/>
                  <a:gd name="T7" fmla="*/ 1489 h 229"/>
                  <a:gd name="T8" fmla="*/ 0 w 179"/>
                  <a:gd name="T9" fmla="*/ 1588 h 229"/>
                  <a:gd name="T10" fmla="*/ 546 w 179"/>
                  <a:gd name="T11" fmla="*/ 1502 h 229"/>
                  <a:gd name="T12" fmla="*/ 934 w 179"/>
                  <a:gd name="T13" fmla="*/ 312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229">
                    <a:moveTo>
                      <a:pt x="149" y="44"/>
                    </a:moveTo>
                    <a:cubicBezTo>
                      <a:pt x="141" y="30"/>
                      <a:pt x="130" y="14"/>
                      <a:pt x="116" y="0"/>
                    </a:cubicBezTo>
                    <a:cubicBezTo>
                      <a:pt x="123" y="10"/>
                      <a:pt x="124" y="14"/>
                      <a:pt x="141" y="44"/>
                    </a:cubicBezTo>
                    <a:cubicBezTo>
                      <a:pt x="165" y="86"/>
                      <a:pt x="167" y="165"/>
                      <a:pt x="75" y="209"/>
                    </a:cubicBezTo>
                    <a:cubicBezTo>
                      <a:pt x="48" y="222"/>
                      <a:pt x="23" y="226"/>
                      <a:pt x="0" y="223"/>
                    </a:cubicBezTo>
                    <a:cubicBezTo>
                      <a:pt x="26" y="229"/>
                      <a:pt x="55" y="226"/>
                      <a:pt x="87" y="211"/>
                    </a:cubicBezTo>
                    <a:cubicBezTo>
                      <a:pt x="179" y="167"/>
                      <a:pt x="173" y="86"/>
                      <a:pt x="149" y="4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457" name="TextBox 456"/>
          <p:cNvSpPr txBox="1"/>
          <p:nvPr/>
        </p:nvSpPr>
        <p:spPr>
          <a:xfrm>
            <a:off x="7970173" y="2609416"/>
            <a:ext cx="394186" cy="338544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GB" sz="1600" b="1" dirty="0">
                <a:solidFill>
                  <a:srgbClr val="000000"/>
                </a:solidFill>
                <a:latin typeface="Arial"/>
                <a:cs typeface="Arial"/>
              </a:rPr>
              <a:t>?</a:t>
            </a:r>
          </a:p>
        </p:txBody>
      </p:sp>
      <p:cxnSp>
        <p:nvCxnSpPr>
          <p:cNvPr id="458" name="Straight Arrow Connector 457"/>
          <p:cNvCxnSpPr/>
          <p:nvPr/>
        </p:nvCxnSpPr>
        <p:spPr>
          <a:xfrm>
            <a:off x="7706057" y="2244506"/>
            <a:ext cx="22553" cy="1298344"/>
          </a:xfrm>
          <a:prstGeom prst="straightConnector1">
            <a:avLst/>
          </a:prstGeom>
          <a:ln w="76200" cmpd="sng">
            <a:solidFill>
              <a:schemeClr val="tx1"/>
            </a:solidFill>
            <a:prstDash val="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6014564" y="3699595"/>
            <a:ext cx="3346502" cy="2305505"/>
            <a:chOff x="5633564" y="3699594"/>
            <a:chExt cx="3346502" cy="2305505"/>
          </a:xfrm>
        </p:grpSpPr>
        <p:grpSp>
          <p:nvGrpSpPr>
            <p:cNvPr id="927" name="Group 51"/>
            <p:cNvGrpSpPr>
              <a:grpSpLocks/>
            </p:cNvGrpSpPr>
            <p:nvPr/>
          </p:nvGrpSpPr>
          <p:grpSpPr bwMode="auto">
            <a:xfrm>
              <a:off x="5633564" y="4336463"/>
              <a:ext cx="1595437" cy="1084263"/>
              <a:chOff x="4525" y="1930"/>
              <a:chExt cx="1005" cy="683"/>
            </a:xfrm>
          </p:grpSpPr>
          <p:sp>
            <p:nvSpPr>
              <p:cNvPr id="92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87" name="Group 51"/>
            <p:cNvGrpSpPr>
              <a:grpSpLocks/>
            </p:cNvGrpSpPr>
            <p:nvPr/>
          </p:nvGrpSpPr>
          <p:grpSpPr bwMode="auto">
            <a:xfrm>
              <a:off x="6522109" y="4920836"/>
              <a:ext cx="1595437" cy="1084263"/>
              <a:chOff x="4525" y="1930"/>
              <a:chExt cx="1005" cy="683"/>
            </a:xfrm>
          </p:grpSpPr>
          <p:sp>
            <p:nvSpPr>
              <p:cNvPr id="88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67" name="Group 51"/>
            <p:cNvGrpSpPr>
              <a:grpSpLocks/>
            </p:cNvGrpSpPr>
            <p:nvPr/>
          </p:nvGrpSpPr>
          <p:grpSpPr bwMode="auto">
            <a:xfrm>
              <a:off x="7384629" y="4223041"/>
              <a:ext cx="1595437" cy="1084263"/>
              <a:chOff x="4525" y="1930"/>
              <a:chExt cx="1005" cy="683"/>
            </a:xfrm>
          </p:grpSpPr>
          <p:sp>
            <p:nvSpPr>
              <p:cNvPr id="86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07" name="Group 51"/>
            <p:cNvGrpSpPr>
              <a:grpSpLocks/>
            </p:cNvGrpSpPr>
            <p:nvPr/>
          </p:nvGrpSpPr>
          <p:grpSpPr bwMode="auto">
            <a:xfrm>
              <a:off x="6791192" y="3699594"/>
              <a:ext cx="1595437" cy="1084263"/>
              <a:chOff x="4525" y="1930"/>
              <a:chExt cx="1005" cy="683"/>
            </a:xfrm>
          </p:grpSpPr>
          <p:sp>
            <p:nvSpPr>
              <p:cNvPr id="908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0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2BB3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006FD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0054A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26E1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459" name="TextBox 458"/>
          <p:cNvSpPr txBox="1"/>
          <p:nvPr/>
        </p:nvSpPr>
        <p:spPr>
          <a:xfrm>
            <a:off x="6653547" y="4328887"/>
            <a:ext cx="2030750" cy="1200318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GB" sz="2400" b="1" dirty="0">
                <a:solidFill>
                  <a:srgbClr val="000000"/>
                </a:solidFill>
                <a:cs typeface="Arial"/>
              </a:rPr>
              <a:t>Resident</a:t>
            </a:r>
          </a:p>
          <a:p>
            <a:pPr defTabSz="457200"/>
            <a:r>
              <a:rPr lang="en-GB" sz="2400" b="1" dirty="0">
                <a:solidFill>
                  <a:srgbClr val="000000"/>
                </a:solidFill>
                <a:cs typeface="Arial"/>
              </a:rPr>
              <a:t>tissue macrophages 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7494454" y="6014625"/>
            <a:ext cx="22389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457200"/>
            <a:r>
              <a:rPr lang="en-GB" sz="1400" dirty="0">
                <a:solidFill>
                  <a:prstClr val="black"/>
                </a:solidFill>
              </a:rPr>
              <a:t>Brain Microglia</a:t>
            </a:r>
          </a:p>
          <a:p>
            <a:pPr algn="r" defTabSz="457200"/>
            <a:r>
              <a:rPr lang="en-GB" sz="1400" dirty="0" err="1">
                <a:solidFill>
                  <a:prstClr val="black"/>
                </a:solidFill>
              </a:rPr>
              <a:t>Ginhoux</a:t>
            </a:r>
            <a:r>
              <a:rPr lang="en-GB" sz="1400" dirty="0">
                <a:solidFill>
                  <a:prstClr val="black"/>
                </a:solidFill>
              </a:rPr>
              <a:t> </a:t>
            </a:r>
            <a:r>
              <a:rPr lang="en-GB" sz="1400" i="1" dirty="0">
                <a:solidFill>
                  <a:prstClr val="black"/>
                </a:solidFill>
              </a:rPr>
              <a:t>et al.</a:t>
            </a:r>
            <a:r>
              <a:rPr lang="en-GB" sz="1400" dirty="0">
                <a:solidFill>
                  <a:prstClr val="black"/>
                </a:solidFill>
              </a:rPr>
              <a:t>, Science 2010</a:t>
            </a:r>
          </a:p>
        </p:txBody>
      </p:sp>
    </p:spTree>
    <p:extLst>
      <p:ext uri="{BB962C8B-B14F-4D97-AF65-F5344CB8AC3E}">
        <p14:creationId xmlns:p14="http://schemas.microsoft.com/office/powerpoint/2010/main" val="80416352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Revised S2 v3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73"/>
          <a:stretch>
            <a:fillRect/>
          </a:stretch>
        </p:blipFill>
        <p:spPr>
          <a:xfrm>
            <a:off x="689132" y="453530"/>
            <a:ext cx="8452716" cy="5837799"/>
          </a:xfrm>
          <a:prstGeom prst="rect">
            <a:avLst/>
          </a:prstGeom>
        </p:spPr>
      </p:pic>
      <p:grpSp>
        <p:nvGrpSpPr>
          <p:cNvPr id="7" name="Grouper 6"/>
          <p:cNvGrpSpPr>
            <a:grpSpLocks noChangeAspect="1"/>
          </p:cNvGrpSpPr>
          <p:nvPr/>
        </p:nvGrpSpPr>
        <p:grpSpPr>
          <a:xfrm>
            <a:off x="6908076" y="5947361"/>
            <a:ext cx="2756053" cy="835844"/>
            <a:chOff x="6042512" y="5231339"/>
            <a:chExt cx="4360343" cy="1322387"/>
          </a:xfrm>
        </p:grpSpPr>
        <p:pic>
          <p:nvPicPr>
            <p:cNvPr id="3" name="Picture 15" descr="souris2"/>
            <p:cNvPicPr>
              <a:picLocks noChangeAspect="1" noChangeArrowheads="1"/>
            </p:cNvPicPr>
            <p:nvPr/>
          </p:nvPicPr>
          <p:blipFill>
            <a:blip r:embed="rId4">
              <a:lum contrast="12000"/>
            </a:blip>
            <a:srcRect l="496"/>
            <a:stretch>
              <a:fillRect/>
            </a:stretch>
          </p:blipFill>
          <p:spPr bwMode="auto">
            <a:xfrm>
              <a:off x="6042512" y="5231339"/>
              <a:ext cx="2479674" cy="1322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" name="Text Box 16"/>
            <p:cNvSpPr txBox="1">
              <a:spLocks noChangeArrowheads="1"/>
            </p:cNvSpPr>
            <p:nvPr/>
          </p:nvSpPr>
          <p:spPr bwMode="auto">
            <a:xfrm>
              <a:off x="8097028" y="5611599"/>
              <a:ext cx="2305827" cy="7303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fr-FR" sz="2400" b="1" dirty="0">
                  <a:solidFill>
                    <a:srgbClr val="000000"/>
                  </a:solidFill>
                </a:rPr>
                <a:t>CX</a:t>
              </a:r>
              <a:r>
                <a:rPr lang="fr-FR" sz="2400" b="1" baseline="-25000" dirty="0">
                  <a:solidFill>
                    <a:srgbClr val="000000"/>
                  </a:solidFill>
                </a:rPr>
                <a:t>3</a:t>
              </a:r>
              <a:r>
                <a:rPr lang="fr-FR" sz="2400" b="1" dirty="0">
                  <a:solidFill>
                    <a:srgbClr val="000000"/>
                  </a:solidFill>
                </a:rPr>
                <a:t>CR1</a:t>
              </a:r>
              <a:r>
                <a:rPr lang="fr-FR" sz="2400" b="1" baseline="30000" dirty="0">
                  <a:solidFill>
                    <a:srgbClr val="33CC33"/>
                  </a:solidFill>
                </a:rPr>
                <a:t>gfp</a:t>
              </a:r>
              <a:r>
                <a:rPr lang="fr-FR" sz="2400" b="1" dirty="0">
                  <a:solidFill>
                    <a:srgbClr val="000000"/>
                  </a:solidFill>
                </a:rPr>
                <a:t> </a:t>
              </a:r>
              <a:endParaRPr lang="fr-FR" sz="2400" b="1" baseline="30000" dirty="0">
                <a:solidFill>
                  <a:srgbClr val="000000"/>
                </a:solidFill>
              </a:endParaRPr>
            </a:p>
          </p:txBody>
        </p:sp>
        <p:sp>
          <p:nvSpPr>
            <p:cNvPr id="5" name="Oval 37"/>
            <p:cNvSpPr>
              <a:spLocks noChangeAspect="1" noChangeArrowheads="1"/>
            </p:cNvSpPr>
            <p:nvPr/>
          </p:nvSpPr>
          <p:spPr bwMode="auto">
            <a:xfrm>
              <a:off x="7453765" y="5541447"/>
              <a:ext cx="347662" cy="377825"/>
            </a:xfrm>
            <a:prstGeom prst="ellipse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/>
              <a:endParaRPr lang="en-US" sz="1200" b="1">
                <a:solidFill>
                  <a:srgbClr val="000000"/>
                </a:solidFill>
              </a:endParaRPr>
            </a:p>
          </p:txBody>
        </p:sp>
        <p:sp>
          <p:nvSpPr>
            <p:cNvPr id="6" name="Freeform 38"/>
            <p:cNvSpPr>
              <a:spLocks/>
            </p:cNvSpPr>
            <p:nvPr/>
          </p:nvSpPr>
          <p:spPr bwMode="auto">
            <a:xfrm>
              <a:off x="7509327" y="5592247"/>
              <a:ext cx="261938" cy="263525"/>
            </a:xfrm>
            <a:custGeom>
              <a:avLst/>
              <a:gdLst>
                <a:gd name="T0" fmla="*/ 2147483647 w 354"/>
                <a:gd name="T1" fmla="*/ 2147483647 h 310"/>
                <a:gd name="T2" fmla="*/ 2147483647 w 354"/>
                <a:gd name="T3" fmla="*/ 2147483647 h 310"/>
                <a:gd name="T4" fmla="*/ 2147483647 w 354"/>
                <a:gd name="T5" fmla="*/ 2147483647 h 310"/>
                <a:gd name="T6" fmla="*/ 2147483647 w 354"/>
                <a:gd name="T7" fmla="*/ 2147483647 h 310"/>
                <a:gd name="T8" fmla="*/ 2147483647 w 354"/>
                <a:gd name="T9" fmla="*/ 2147483647 h 310"/>
                <a:gd name="T10" fmla="*/ 2147483647 w 354"/>
                <a:gd name="T11" fmla="*/ 2147483647 h 310"/>
                <a:gd name="T12" fmla="*/ 2147483647 w 354"/>
                <a:gd name="T13" fmla="*/ 2147483647 h 310"/>
                <a:gd name="T14" fmla="*/ 2147483647 w 354"/>
                <a:gd name="T15" fmla="*/ 2147483647 h 310"/>
                <a:gd name="T16" fmla="*/ 2147483647 w 354"/>
                <a:gd name="T17" fmla="*/ 2147483647 h 310"/>
                <a:gd name="T18" fmla="*/ 2147483647 w 354"/>
                <a:gd name="T19" fmla="*/ 2147483647 h 310"/>
                <a:gd name="T20" fmla="*/ 2147483647 w 354"/>
                <a:gd name="T21" fmla="*/ 2147483647 h 310"/>
                <a:gd name="T22" fmla="*/ 2147483647 w 354"/>
                <a:gd name="T23" fmla="*/ 2147483647 h 310"/>
                <a:gd name="T24" fmla="*/ 2147483647 w 354"/>
                <a:gd name="T25" fmla="*/ 2147483647 h 310"/>
                <a:gd name="T26" fmla="*/ 2147483647 w 354"/>
                <a:gd name="T27" fmla="*/ 2147483647 h 310"/>
                <a:gd name="T28" fmla="*/ 2147483647 w 354"/>
                <a:gd name="T29" fmla="*/ 2147483647 h 310"/>
                <a:gd name="T30" fmla="*/ 2147483647 w 354"/>
                <a:gd name="T31" fmla="*/ 2147483647 h 310"/>
                <a:gd name="T32" fmla="*/ 2147483647 w 354"/>
                <a:gd name="T33" fmla="*/ 2147483647 h 310"/>
                <a:gd name="T34" fmla="*/ 2147483647 w 354"/>
                <a:gd name="T35" fmla="*/ 2147483647 h 310"/>
                <a:gd name="T36" fmla="*/ 2147483647 w 354"/>
                <a:gd name="T37" fmla="*/ 2147483647 h 310"/>
                <a:gd name="T38" fmla="*/ 2147483647 w 354"/>
                <a:gd name="T39" fmla="*/ 2147483647 h 310"/>
                <a:gd name="T40" fmla="*/ 2147483647 w 354"/>
                <a:gd name="T41" fmla="*/ 2147483647 h 310"/>
                <a:gd name="T42" fmla="*/ 2147483647 w 354"/>
                <a:gd name="T43" fmla="*/ 2147483647 h 310"/>
                <a:gd name="T44" fmla="*/ 2147483647 w 354"/>
                <a:gd name="T45" fmla="*/ 2147483647 h 310"/>
                <a:gd name="T46" fmla="*/ 2147483647 w 354"/>
                <a:gd name="T47" fmla="*/ 2147483647 h 310"/>
                <a:gd name="T48" fmla="*/ 2147483647 w 354"/>
                <a:gd name="T49" fmla="*/ 2147483647 h 310"/>
                <a:gd name="T50" fmla="*/ 2147483647 w 354"/>
                <a:gd name="T51" fmla="*/ 2147483647 h 310"/>
                <a:gd name="T52" fmla="*/ 2147483647 w 354"/>
                <a:gd name="T53" fmla="*/ 2147483647 h 310"/>
                <a:gd name="T54" fmla="*/ 2147483647 w 354"/>
                <a:gd name="T55" fmla="*/ 2147483647 h 310"/>
                <a:gd name="T56" fmla="*/ 2147483647 w 354"/>
                <a:gd name="T57" fmla="*/ 2147483647 h 310"/>
                <a:gd name="T58" fmla="*/ 2147483647 w 354"/>
                <a:gd name="T59" fmla="*/ 2147483647 h 310"/>
                <a:gd name="T60" fmla="*/ 2147483647 w 354"/>
                <a:gd name="T61" fmla="*/ 2147483647 h 3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54"/>
                <a:gd name="T94" fmla="*/ 0 h 310"/>
                <a:gd name="T95" fmla="*/ 354 w 354"/>
                <a:gd name="T96" fmla="*/ 310 h 3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54" h="310">
                  <a:moveTo>
                    <a:pt x="57" y="182"/>
                  </a:moveTo>
                  <a:cubicBezTo>
                    <a:pt x="46" y="186"/>
                    <a:pt x="38" y="191"/>
                    <a:pt x="27" y="194"/>
                  </a:cubicBezTo>
                  <a:cubicBezTo>
                    <a:pt x="22" y="197"/>
                    <a:pt x="15" y="209"/>
                    <a:pt x="12" y="209"/>
                  </a:cubicBezTo>
                  <a:cubicBezTo>
                    <a:pt x="12" y="230"/>
                    <a:pt x="12" y="251"/>
                    <a:pt x="12" y="272"/>
                  </a:cubicBezTo>
                  <a:cubicBezTo>
                    <a:pt x="36" y="275"/>
                    <a:pt x="50" y="287"/>
                    <a:pt x="72" y="293"/>
                  </a:cubicBezTo>
                  <a:cubicBezTo>
                    <a:pt x="97" y="310"/>
                    <a:pt x="83" y="305"/>
                    <a:pt x="117" y="305"/>
                  </a:cubicBezTo>
                  <a:cubicBezTo>
                    <a:pt x="176" y="303"/>
                    <a:pt x="197" y="309"/>
                    <a:pt x="240" y="299"/>
                  </a:cubicBezTo>
                  <a:cubicBezTo>
                    <a:pt x="253" y="296"/>
                    <a:pt x="285" y="295"/>
                    <a:pt x="285" y="278"/>
                  </a:cubicBezTo>
                  <a:cubicBezTo>
                    <a:pt x="290" y="264"/>
                    <a:pt x="299" y="247"/>
                    <a:pt x="312" y="239"/>
                  </a:cubicBezTo>
                  <a:cubicBezTo>
                    <a:pt x="317" y="225"/>
                    <a:pt x="319" y="211"/>
                    <a:pt x="324" y="197"/>
                  </a:cubicBezTo>
                  <a:cubicBezTo>
                    <a:pt x="335" y="169"/>
                    <a:pt x="345" y="168"/>
                    <a:pt x="345" y="134"/>
                  </a:cubicBezTo>
                  <a:cubicBezTo>
                    <a:pt x="344" y="107"/>
                    <a:pt x="354" y="76"/>
                    <a:pt x="339" y="53"/>
                  </a:cubicBezTo>
                  <a:cubicBezTo>
                    <a:pt x="317" y="20"/>
                    <a:pt x="248" y="2"/>
                    <a:pt x="213" y="2"/>
                  </a:cubicBezTo>
                  <a:cubicBezTo>
                    <a:pt x="128" y="6"/>
                    <a:pt x="167" y="0"/>
                    <a:pt x="126" y="14"/>
                  </a:cubicBezTo>
                  <a:cubicBezTo>
                    <a:pt x="120" y="23"/>
                    <a:pt x="112" y="26"/>
                    <a:pt x="108" y="35"/>
                  </a:cubicBezTo>
                  <a:cubicBezTo>
                    <a:pt x="102" y="52"/>
                    <a:pt x="101" y="66"/>
                    <a:pt x="120" y="71"/>
                  </a:cubicBezTo>
                  <a:cubicBezTo>
                    <a:pt x="146" y="89"/>
                    <a:pt x="101" y="60"/>
                    <a:pt x="165" y="80"/>
                  </a:cubicBezTo>
                  <a:cubicBezTo>
                    <a:pt x="168" y="81"/>
                    <a:pt x="165" y="88"/>
                    <a:pt x="168" y="89"/>
                  </a:cubicBezTo>
                  <a:cubicBezTo>
                    <a:pt x="177" y="93"/>
                    <a:pt x="202" y="92"/>
                    <a:pt x="213" y="92"/>
                  </a:cubicBezTo>
                  <a:cubicBezTo>
                    <a:pt x="220" y="120"/>
                    <a:pt x="234" y="93"/>
                    <a:pt x="234" y="116"/>
                  </a:cubicBezTo>
                  <a:cubicBezTo>
                    <a:pt x="230" y="131"/>
                    <a:pt x="227" y="132"/>
                    <a:pt x="213" y="137"/>
                  </a:cubicBezTo>
                  <a:cubicBezTo>
                    <a:pt x="176" y="134"/>
                    <a:pt x="189" y="134"/>
                    <a:pt x="174" y="134"/>
                  </a:cubicBezTo>
                  <a:cubicBezTo>
                    <a:pt x="149" y="126"/>
                    <a:pt x="187" y="140"/>
                    <a:pt x="147" y="113"/>
                  </a:cubicBezTo>
                  <a:cubicBezTo>
                    <a:pt x="131" y="102"/>
                    <a:pt x="106" y="92"/>
                    <a:pt x="87" y="92"/>
                  </a:cubicBezTo>
                  <a:cubicBezTo>
                    <a:pt x="79" y="93"/>
                    <a:pt x="71" y="93"/>
                    <a:pt x="63" y="95"/>
                  </a:cubicBezTo>
                  <a:cubicBezTo>
                    <a:pt x="57" y="96"/>
                    <a:pt x="45" y="101"/>
                    <a:pt x="45" y="101"/>
                  </a:cubicBezTo>
                  <a:cubicBezTo>
                    <a:pt x="40" y="109"/>
                    <a:pt x="37" y="122"/>
                    <a:pt x="30" y="128"/>
                  </a:cubicBezTo>
                  <a:cubicBezTo>
                    <a:pt x="25" y="133"/>
                    <a:pt x="12" y="140"/>
                    <a:pt x="12" y="140"/>
                  </a:cubicBezTo>
                  <a:cubicBezTo>
                    <a:pt x="5" y="160"/>
                    <a:pt x="6" y="152"/>
                    <a:pt x="6" y="164"/>
                  </a:cubicBezTo>
                  <a:cubicBezTo>
                    <a:pt x="0" y="186"/>
                    <a:pt x="6" y="207"/>
                    <a:pt x="6" y="230"/>
                  </a:cubicBezTo>
                  <a:lnTo>
                    <a:pt x="36" y="185"/>
                  </a:lnTo>
                </a:path>
              </a:pathLst>
            </a:custGeom>
            <a:gradFill rotWithShape="1">
              <a:gsLst>
                <a:gs pos="0">
                  <a:srgbClr val="6699FF"/>
                </a:gs>
                <a:gs pos="100000">
                  <a:srgbClr val="000000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457200"/>
              <a:endParaRPr lang="en-US" sz="1200" b="1">
                <a:solidFill>
                  <a:srgbClr val="000000"/>
                </a:solidFill>
              </a:endParaRPr>
            </a:p>
          </p:txBody>
        </p:sp>
      </p:grpSp>
      <p:sp>
        <p:nvSpPr>
          <p:cNvPr id="8" name="ZoneTexte 7"/>
          <p:cNvSpPr txBox="1"/>
          <p:nvPr/>
        </p:nvSpPr>
        <p:spPr>
          <a:xfrm>
            <a:off x="381000" y="8765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fr-FR" sz="2400" b="1" dirty="0">
                <a:solidFill>
                  <a:prstClr val="black"/>
                </a:solidFill>
              </a:rPr>
              <a:t>Les macrophages CX3CR1</a:t>
            </a:r>
            <a:r>
              <a:rPr lang="fr-FR" sz="2400" b="1" baseline="30000" dirty="0">
                <a:solidFill>
                  <a:prstClr val="black"/>
                </a:solidFill>
              </a:rPr>
              <a:t>gfp</a:t>
            </a:r>
            <a:r>
              <a:rPr lang="fr-FR" sz="2400" b="1" dirty="0">
                <a:solidFill>
                  <a:prstClr val="black"/>
                </a:solidFill>
              </a:rPr>
              <a:t> colonisent l’embryon E10.5 </a:t>
            </a:r>
          </a:p>
        </p:txBody>
      </p:sp>
    </p:spTree>
    <p:extLst>
      <p:ext uri="{BB962C8B-B14F-4D97-AF65-F5344CB8AC3E}">
        <p14:creationId xmlns:p14="http://schemas.microsoft.com/office/powerpoint/2010/main" val="18466697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Off-page Connector 636"/>
          <p:cNvSpPr/>
          <p:nvPr/>
        </p:nvSpPr>
        <p:spPr>
          <a:xfrm rot="5400000">
            <a:off x="1610960" y="792871"/>
            <a:ext cx="2255783" cy="3781339"/>
          </a:xfrm>
          <a:prstGeom prst="flowChartOffpageConnector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vert270" lIns="90440" tIns="45222" rIns="90440" bIns="45222" anchor="ctr"/>
          <a:lstStyle/>
          <a:p>
            <a:pPr algn="ctr" defTabSz="452326">
              <a:defRPr/>
            </a:pPr>
            <a:endParaRPr lang="en-US" sz="2800" b="1" dirty="0">
              <a:solidFill>
                <a:prstClr val="white"/>
              </a:solidFill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6110983" y="735907"/>
            <a:ext cx="1479684" cy="6036236"/>
          </a:xfrm>
          <a:prstGeom prst="roundRect">
            <a:avLst/>
          </a:prstGeom>
          <a:gradFill>
            <a:gsLst>
              <a:gs pos="0">
                <a:srgbClr val="FF7E79"/>
              </a:gs>
              <a:gs pos="50000">
                <a:srgbClr val="FF5452"/>
              </a:gs>
              <a:gs pos="100000">
                <a:srgbClr val="FF0000"/>
              </a:gs>
            </a:gsLst>
          </a:gra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3" name="Picture 2217" descr="Imag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7721"/>
          <a:stretch>
            <a:fillRect/>
          </a:stretch>
        </p:blipFill>
        <p:spPr bwMode="auto">
          <a:xfrm>
            <a:off x="473243" y="1472448"/>
            <a:ext cx="862012" cy="148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24"/>
          <p:cNvGrpSpPr>
            <a:grpSpLocks noChangeAspect="1"/>
          </p:cNvGrpSpPr>
          <p:nvPr/>
        </p:nvGrpSpPr>
        <p:grpSpPr bwMode="auto">
          <a:xfrm rot="16200000">
            <a:off x="6417210" y="3062905"/>
            <a:ext cx="540000" cy="672985"/>
            <a:chOff x="519" y="795"/>
            <a:chExt cx="670" cy="835"/>
          </a:xfrm>
        </p:grpSpPr>
        <p:sp>
          <p:nvSpPr>
            <p:cNvPr id="311" name="Freeform 25"/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145 w 368"/>
                <a:gd name="T1" fmla="*/ 293 h 433"/>
                <a:gd name="T2" fmla="*/ 25 w 368"/>
                <a:gd name="T3" fmla="*/ 877 h 433"/>
                <a:gd name="T4" fmla="*/ 161 w 368"/>
                <a:gd name="T5" fmla="*/ 1377 h 433"/>
                <a:gd name="T6" fmla="*/ 648 w 368"/>
                <a:gd name="T7" fmla="*/ 1566 h 433"/>
                <a:gd name="T8" fmla="*/ 1003 w 368"/>
                <a:gd name="T9" fmla="*/ 1257 h 433"/>
                <a:gd name="T10" fmla="*/ 1160 w 368"/>
                <a:gd name="T11" fmla="*/ 870 h 433"/>
                <a:gd name="T12" fmla="*/ 1023 w 368"/>
                <a:gd name="T13" fmla="*/ 280 h 433"/>
                <a:gd name="T14" fmla="*/ 145 w 368"/>
                <a:gd name="T15" fmla="*/ 293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2" name="Freeform 26"/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719 w 239"/>
                <a:gd name="T1" fmla="*/ 52 h 329"/>
                <a:gd name="T2" fmla="*/ 765 w 239"/>
                <a:gd name="T3" fmla="*/ 249 h 329"/>
                <a:gd name="T4" fmla="*/ 777 w 239"/>
                <a:gd name="T5" fmla="*/ 454 h 329"/>
                <a:gd name="T6" fmla="*/ 640 w 239"/>
                <a:gd name="T7" fmla="*/ 842 h 329"/>
                <a:gd name="T8" fmla="*/ 417 w 239"/>
                <a:gd name="T9" fmla="*/ 1170 h 329"/>
                <a:gd name="T10" fmla="*/ 223 w 239"/>
                <a:gd name="T11" fmla="*/ 1214 h 329"/>
                <a:gd name="T12" fmla="*/ 129 w 239"/>
                <a:gd name="T13" fmla="*/ 1214 h 329"/>
                <a:gd name="T14" fmla="*/ 0 w 239"/>
                <a:gd name="T15" fmla="*/ 1177 h 329"/>
                <a:gd name="T16" fmla="*/ 207 w 239"/>
                <a:gd name="T17" fmla="*/ 1154 h 329"/>
                <a:gd name="T18" fmla="*/ 417 w 239"/>
                <a:gd name="T19" fmla="*/ 1046 h 329"/>
                <a:gd name="T20" fmla="*/ 489 w 239"/>
                <a:gd name="T21" fmla="*/ 805 h 329"/>
                <a:gd name="T22" fmla="*/ 611 w 239"/>
                <a:gd name="T23" fmla="*/ 685 h 329"/>
                <a:gd name="T24" fmla="*/ 725 w 239"/>
                <a:gd name="T25" fmla="*/ 336 h 329"/>
                <a:gd name="T26" fmla="*/ 627 w 239"/>
                <a:gd name="T27" fmla="*/ 0 h 329"/>
                <a:gd name="T28" fmla="*/ 707 w 239"/>
                <a:gd name="T29" fmla="*/ 52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3" name="Freeform 27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4" name="Freeform 28"/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279 w 85"/>
                <a:gd name="T1" fmla="*/ 0 h 170"/>
                <a:gd name="T2" fmla="*/ 56 w 85"/>
                <a:gd name="T3" fmla="*/ 220 h 170"/>
                <a:gd name="T4" fmla="*/ 62 w 85"/>
                <a:gd name="T5" fmla="*/ 633 h 170"/>
                <a:gd name="T6" fmla="*/ 56 w 85"/>
                <a:gd name="T7" fmla="*/ 369 h 170"/>
                <a:gd name="T8" fmla="*/ 109 w 85"/>
                <a:gd name="T9" fmla="*/ 220 h 170"/>
                <a:gd name="T10" fmla="*/ 178 w 85"/>
                <a:gd name="T11" fmla="*/ 100 h 170"/>
                <a:gd name="T12" fmla="*/ 270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5" name="Freeform 29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6" name="Freeform 30"/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725 h 226"/>
                <a:gd name="T2" fmla="*/ 279 w 193"/>
                <a:gd name="T3" fmla="*/ 777 h 226"/>
                <a:gd name="T4" fmla="*/ 359 w 193"/>
                <a:gd name="T5" fmla="*/ 496 h 226"/>
                <a:gd name="T6" fmla="*/ 421 w 193"/>
                <a:gd name="T7" fmla="*/ 380 h 226"/>
                <a:gd name="T8" fmla="*/ 542 w 193"/>
                <a:gd name="T9" fmla="*/ 293 h 226"/>
                <a:gd name="T10" fmla="*/ 546 w 193"/>
                <a:gd name="T11" fmla="*/ 0 h 226"/>
                <a:gd name="T12" fmla="*/ 497 w 193"/>
                <a:gd name="T13" fmla="*/ 264 h 226"/>
                <a:gd name="T14" fmla="*/ 296 w 193"/>
                <a:gd name="T15" fmla="*/ 392 h 226"/>
                <a:gd name="T16" fmla="*/ 145 w 193"/>
                <a:gd name="T17" fmla="*/ 770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7" name="Freeform 31"/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230 w 70"/>
                <a:gd name="T1" fmla="*/ 0 h 91"/>
                <a:gd name="T2" fmla="*/ 9 w 70"/>
                <a:gd name="T3" fmla="*/ 337 h 91"/>
                <a:gd name="T4" fmla="*/ 40 w 70"/>
                <a:gd name="T5" fmla="*/ 229 h 91"/>
                <a:gd name="T6" fmla="*/ 96 w 70"/>
                <a:gd name="T7" fmla="*/ 133 h 91"/>
                <a:gd name="T8" fmla="*/ 203 w 70"/>
                <a:gd name="T9" fmla="*/ 19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8" name="Oval 32"/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9" name="Oval 33"/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0" name="Freeform 34"/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149 w 368"/>
                <a:gd name="T1" fmla="*/ 292 h 432"/>
                <a:gd name="T2" fmla="*/ 27 w 368"/>
                <a:gd name="T3" fmla="*/ 876 h 432"/>
                <a:gd name="T4" fmla="*/ 165 w 368"/>
                <a:gd name="T5" fmla="*/ 1378 h 432"/>
                <a:gd name="T6" fmla="*/ 654 w 368"/>
                <a:gd name="T7" fmla="*/ 1570 h 432"/>
                <a:gd name="T8" fmla="*/ 1006 w 368"/>
                <a:gd name="T9" fmla="*/ 1261 h 432"/>
                <a:gd name="T10" fmla="*/ 1164 w 368"/>
                <a:gd name="T11" fmla="*/ 873 h 432"/>
                <a:gd name="T12" fmla="*/ 1026 w 368"/>
                <a:gd name="T13" fmla="*/ 280 h 432"/>
                <a:gd name="T14" fmla="*/ 149 w 368"/>
                <a:gd name="T15" fmla="*/ 292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cxnSp>
        <p:nvCxnSpPr>
          <p:cNvPr id="299" name="Straight Arrow Connector 298"/>
          <p:cNvCxnSpPr/>
          <p:nvPr/>
        </p:nvCxnSpPr>
        <p:spPr>
          <a:xfrm flipV="1">
            <a:off x="4352794" y="1360441"/>
            <a:ext cx="1527372" cy="46585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Arrow Connector 299"/>
          <p:cNvCxnSpPr/>
          <p:nvPr/>
        </p:nvCxnSpPr>
        <p:spPr>
          <a:xfrm flipV="1">
            <a:off x="4352794" y="1808409"/>
            <a:ext cx="1632118" cy="2177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4" name="Rectangle 303"/>
          <p:cNvSpPr/>
          <p:nvPr/>
        </p:nvSpPr>
        <p:spPr>
          <a:xfrm>
            <a:off x="1013348" y="875115"/>
            <a:ext cx="1657803" cy="646321"/>
          </a:xfrm>
          <a:prstGeom prst="rect">
            <a:avLst/>
          </a:prstGeom>
        </p:spPr>
        <p:txBody>
          <a:bodyPr wrap="none" lIns="91429" tIns="45715" rIns="91429" bIns="45715">
            <a:spAutoFit/>
          </a:bodyPr>
          <a:lstStyle/>
          <a:p>
            <a:pPr algn="ctr" defTabSz="452326">
              <a:defRPr/>
            </a:pPr>
            <a:r>
              <a:rPr lang="en-US" b="1" dirty="0" err="1">
                <a:solidFill>
                  <a:prstClr val="black"/>
                </a:solidFill>
              </a:rPr>
              <a:t>Moelle</a:t>
            </a:r>
            <a:r>
              <a:rPr lang="en-US" b="1" dirty="0">
                <a:solidFill>
                  <a:prstClr val="black"/>
                </a:solidFill>
              </a:rPr>
              <a:t> </a:t>
            </a:r>
            <a:r>
              <a:rPr lang="en-US" b="1" dirty="0" err="1">
                <a:solidFill>
                  <a:prstClr val="black"/>
                </a:solidFill>
              </a:rPr>
              <a:t>osseuse</a:t>
            </a:r>
            <a:endParaRPr lang="en-US" b="1" dirty="0">
              <a:solidFill>
                <a:prstClr val="black"/>
              </a:solidFill>
            </a:endParaRPr>
          </a:p>
          <a:p>
            <a:pPr algn="ctr" defTabSz="452326">
              <a:defRPr/>
            </a:pPr>
            <a:r>
              <a:rPr lang="en-US" b="1" dirty="0">
                <a:solidFill>
                  <a:prstClr val="black"/>
                </a:solidFill>
              </a:rPr>
              <a:t>(Bone marrow)</a:t>
            </a:r>
          </a:p>
        </p:txBody>
      </p:sp>
      <p:sp>
        <p:nvSpPr>
          <p:cNvPr id="308" name="TextBox 307"/>
          <p:cNvSpPr txBox="1"/>
          <p:nvPr/>
        </p:nvSpPr>
        <p:spPr>
          <a:xfrm>
            <a:off x="2861524" y="1240926"/>
            <a:ext cx="2172367" cy="338544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/>
            <a:r>
              <a:rPr lang="en-GB" sz="1600" b="1" dirty="0">
                <a:solidFill>
                  <a:srgbClr val="000000"/>
                </a:solidFill>
                <a:cs typeface="Arial"/>
              </a:rPr>
              <a:t>Committed Progenitors</a:t>
            </a:r>
          </a:p>
        </p:txBody>
      </p:sp>
      <p:cxnSp>
        <p:nvCxnSpPr>
          <p:cNvPr id="286" name="Straight Arrow Connector 285"/>
          <p:cNvCxnSpPr/>
          <p:nvPr/>
        </p:nvCxnSpPr>
        <p:spPr>
          <a:xfrm>
            <a:off x="4404888" y="2586365"/>
            <a:ext cx="1412472" cy="658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0" name="Straight Arrow Connector 289"/>
          <p:cNvCxnSpPr/>
          <p:nvPr/>
        </p:nvCxnSpPr>
        <p:spPr>
          <a:xfrm>
            <a:off x="4404888" y="2590906"/>
            <a:ext cx="1412472" cy="1137442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" name="Group 24"/>
          <p:cNvGrpSpPr>
            <a:grpSpLocks noChangeAspect="1"/>
          </p:cNvGrpSpPr>
          <p:nvPr/>
        </p:nvGrpSpPr>
        <p:grpSpPr bwMode="auto">
          <a:xfrm rot="16200000">
            <a:off x="6730453" y="3062905"/>
            <a:ext cx="540000" cy="672985"/>
            <a:chOff x="519" y="795"/>
            <a:chExt cx="670" cy="835"/>
          </a:xfrm>
        </p:grpSpPr>
        <p:sp>
          <p:nvSpPr>
            <p:cNvPr id="273" name="Freeform 25"/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145 w 368"/>
                <a:gd name="T1" fmla="*/ 293 h 433"/>
                <a:gd name="T2" fmla="*/ 25 w 368"/>
                <a:gd name="T3" fmla="*/ 877 h 433"/>
                <a:gd name="T4" fmla="*/ 161 w 368"/>
                <a:gd name="T5" fmla="*/ 1377 h 433"/>
                <a:gd name="T6" fmla="*/ 648 w 368"/>
                <a:gd name="T7" fmla="*/ 1566 h 433"/>
                <a:gd name="T8" fmla="*/ 1003 w 368"/>
                <a:gd name="T9" fmla="*/ 1257 h 433"/>
                <a:gd name="T10" fmla="*/ 1160 w 368"/>
                <a:gd name="T11" fmla="*/ 870 h 433"/>
                <a:gd name="T12" fmla="*/ 1023 w 368"/>
                <a:gd name="T13" fmla="*/ 280 h 433"/>
                <a:gd name="T14" fmla="*/ 145 w 368"/>
                <a:gd name="T15" fmla="*/ 293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4" name="Freeform 26"/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719 w 239"/>
                <a:gd name="T1" fmla="*/ 52 h 329"/>
                <a:gd name="T2" fmla="*/ 765 w 239"/>
                <a:gd name="T3" fmla="*/ 249 h 329"/>
                <a:gd name="T4" fmla="*/ 777 w 239"/>
                <a:gd name="T5" fmla="*/ 454 h 329"/>
                <a:gd name="T6" fmla="*/ 640 w 239"/>
                <a:gd name="T7" fmla="*/ 842 h 329"/>
                <a:gd name="T8" fmla="*/ 417 w 239"/>
                <a:gd name="T9" fmla="*/ 1170 h 329"/>
                <a:gd name="T10" fmla="*/ 223 w 239"/>
                <a:gd name="T11" fmla="*/ 1214 h 329"/>
                <a:gd name="T12" fmla="*/ 129 w 239"/>
                <a:gd name="T13" fmla="*/ 1214 h 329"/>
                <a:gd name="T14" fmla="*/ 0 w 239"/>
                <a:gd name="T15" fmla="*/ 1177 h 329"/>
                <a:gd name="T16" fmla="*/ 207 w 239"/>
                <a:gd name="T17" fmla="*/ 1154 h 329"/>
                <a:gd name="T18" fmla="*/ 417 w 239"/>
                <a:gd name="T19" fmla="*/ 1046 h 329"/>
                <a:gd name="T20" fmla="*/ 489 w 239"/>
                <a:gd name="T21" fmla="*/ 805 h 329"/>
                <a:gd name="T22" fmla="*/ 611 w 239"/>
                <a:gd name="T23" fmla="*/ 685 h 329"/>
                <a:gd name="T24" fmla="*/ 725 w 239"/>
                <a:gd name="T25" fmla="*/ 336 h 329"/>
                <a:gd name="T26" fmla="*/ 627 w 239"/>
                <a:gd name="T27" fmla="*/ 0 h 329"/>
                <a:gd name="T28" fmla="*/ 707 w 239"/>
                <a:gd name="T29" fmla="*/ 52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5" name="Freeform 27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6" name="Freeform 28"/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279 w 85"/>
                <a:gd name="T1" fmla="*/ 0 h 170"/>
                <a:gd name="T2" fmla="*/ 56 w 85"/>
                <a:gd name="T3" fmla="*/ 220 h 170"/>
                <a:gd name="T4" fmla="*/ 62 w 85"/>
                <a:gd name="T5" fmla="*/ 633 h 170"/>
                <a:gd name="T6" fmla="*/ 56 w 85"/>
                <a:gd name="T7" fmla="*/ 369 h 170"/>
                <a:gd name="T8" fmla="*/ 109 w 85"/>
                <a:gd name="T9" fmla="*/ 220 h 170"/>
                <a:gd name="T10" fmla="*/ 178 w 85"/>
                <a:gd name="T11" fmla="*/ 100 h 170"/>
                <a:gd name="T12" fmla="*/ 270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7" name="Freeform 29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8" name="Freeform 30"/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725 h 226"/>
                <a:gd name="T2" fmla="*/ 279 w 193"/>
                <a:gd name="T3" fmla="*/ 777 h 226"/>
                <a:gd name="T4" fmla="*/ 359 w 193"/>
                <a:gd name="T5" fmla="*/ 496 h 226"/>
                <a:gd name="T6" fmla="*/ 421 w 193"/>
                <a:gd name="T7" fmla="*/ 380 h 226"/>
                <a:gd name="T8" fmla="*/ 542 w 193"/>
                <a:gd name="T9" fmla="*/ 293 h 226"/>
                <a:gd name="T10" fmla="*/ 546 w 193"/>
                <a:gd name="T11" fmla="*/ 0 h 226"/>
                <a:gd name="T12" fmla="*/ 497 w 193"/>
                <a:gd name="T13" fmla="*/ 264 h 226"/>
                <a:gd name="T14" fmla="*/ 296 w 193"/>
                <a:gd name="T15" fmla="*/ 392 h 226"/>
                <a:gd name="T16" fmla="*/ 145 w 193"/>
                <a:gd name="T17" fmla="*/ 770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9" name="Freeform 31"/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230 w 70"/>
                <a:gd name="T1" fmla="*/ 0 h 91"/>
                <a:gd name="T2" fmla="*/ 9 w 70"/>
                <a:gd name="T3" fmla="*/ 337 h 91"/>
                <a:gd name="T4" fmla="*/ 40 w 70"/>
                <a:gd name="T5" fmla="*/ 229 h 91"/>
                <a:gd name="T6" fmla="*/ 96 w 70"/>
                <a:gd name="T7" fmla="*/ 133 h 91"/>
                <a:gd name="T8" fmla="*/ 203 w 70"/>
                <a:gd name="T9" fmla="*/ 19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0" name="Oval 32"/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1" name="Oval 33"/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2" name="Freeform 34"/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149 w 368"/>
                <a:gd name="T1" fmla="*/ 292 h 432"/>
                <a:gd name="T2" fmla="*/ 27 w 368"/>
                <a:gd name="T3" fmla="*/ 876 h 432"/>
                <a:gd name="T4" fmla="*/ 165 w 368"/>
                <a:gd name="T5" fmla="*/ 1378 h 432"/>
                <a:gd name="T6" fmla="*/ 654 w 368"/>
                <a:gd name="T7" fmla="*/ 1570 h 432"/>
                <a:gd name="T8" fmla="*/ 1006 w 368"/>
                <a:gd name="T9" fmla="*/ 1261 h 432"/>
                <a:gd name="T10" fmla="*/ 1164 w 368"/>
                <a:gd name="T11" fmla="*/ 873 h 432"/>
                <a:gd name="T12" fmla="*/ 1026 w 368"/>
                <a:gd name="T13" fmla="*/ 280 h 432"/>
                <a:gd name="T14" fmla="*/ 149 w 368"/>
                <a:gd name="T15" fmla="*/ 292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800168" y="2346764"/>
            <a:ext cx="512341" cy="540000"/>
            <a:chOff x="7995841" y="1747243"/>
            <a:chExt cx="512341" cy="540000"/>
          </a:xfrm>
        </p:grpSpPr>
        <p:sp>
          <p:nvSpPr>
            <p:cNvPr id="255" name="Freeform 250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8000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6" name="Freeform 251"/>
            <p:cNvSpPr>
              <a:spLocks/>
            </p:cNvSpPr>
            <p:nvPr/>
          </p:nvSpPr>
          <p:spPr bwMode="auto">
            <a:xfrm rot="16200000">
              <a:off x="8067950" y="1717939"/>
              <a:ext cx="392488" cy="466902"/>
            </a:xfrm>
            <a:custGeom>
              <a:avLst/>
              <a:gdLst>
                <a:gd name="T0" fmla="*/ 984 w 238"/>
                <a:gd name="T1" fmla="*/ 0 h 266"/>
                <a:gd name="T2" fmla="*/ 1360 w 238"/>
                <a:gd name="T3" fmla="*/ 888 h 266"/>
                <a:gd name="T4" fmla="*/ 383 w 238"/>
                <a:gd name="T5" fmla="*/ 1818 h 266"/>
                <a:gd name="T6" fmla="*/ 0 w 238"/>
                <a:gd name="T7" fmla="*/ 1733 h 266"/>
                <a:gd name="T8" fmla="*/ 496 w 238"/>
                <a:gd name="T9" fmla="*/ 1890 h 266"/>
                <a:gd name="T10" fmla="*/ 1480 w 238"/>
                <a:gd name="T11" fmla="*/ 965 h 266"/>
                <a:gd name="T12" fmla="*/ 98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8000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7" name="Freeform 252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A887A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8" name="Freeform 253"/>
            <p:cNvSpPr>
              <a:spLocks/>
            </p:cNvSpPr>
            <p:nvPr/>
          </p:nvSpPr>
          <p:spPr bwMode="auto">
            <a:xfrm rot="16200000">
              <a:off x="8103840" y="1768317"/>
              <a:ext cx="313463" cy="379317"/>
            </a:xfrm>
            <a:custGeom>
              <a:avLst/>
              <a:gdLst>
                <a:gd name="T0" fmla="*/ 1130 w 190"/>
                <a:gd name="T1" fmla="*/ 819 h 216"/>
                <a:gd name="T2" fmla="*/ 1030 w 190"/>
                <a:gd name="T3" fmla="*/ 605 h 216"/>
                <a:gd name="T4" fmla="*/ 997 w 190"/>
                <a:gd name="T5" fmla="*/ 328 h 216"/>
                <a:gd name="T6" fmla="*/ 704 w 190"/>
                <a:gd name="T7" fmla="*/ 0 h 216"/>
                <a:gd name="T8" fmla="*/ 872 w 190"/>
                <a:gd name="T9" fmla="*/ 243 h 216"/>
                <a:gd name="T10" fmla="*/ 892 w 190"/>
                <a:gd name="T11" fmla="*/ 491 h 216"/>
                <a:gd name="T12" fmla="*/ 822 w 190"/>
                <a:gd name="T13" fmla="*/ 781 h 216"/>
                <a:gd name="T14" fmla="*/ 722 w 190"/>
                <a:gd name="T15" fmla="*/ 1288 h 216"/>
                <a:gd name="T16" fmla="*/ 0 w 190"/>
                <a:gd name="T17" fmla="*/ 1288 h 216"/>
                <a:gd name="T18" fmla="*/ 847 w 190"/>
                <a:gd name="T19" fmla="*/ 1373 h 216"/>
                <a:gd name="T20" fmla="*/ 1130 w 190"/>
                <a:gd name="T21" fmla="*/ 819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7B427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9" name="Freeform 254"/>
            <p:cNvSpPr>
              <a:spLocks/>
            </p:cNvSpPr>
            <p:nvPr/>
          </p:nvSpPr>
          <p:spPr bwMode="auto">
            <a:xfrm rot="16200000">
              <a:off x="8093633" y="1901012"/>
              <a:ext cx="256829" cy="344414"/>
            </a:xfrm>
            <a:custGeom>
              <a:avLst/>
              <a:gdLst>
                <a:gd name="T0" fmla="*/ 233 w 156"/>
                <a:gd name="T1" fmla="*/ 1139 h 196"/>
                <a:gd name="T2" fmla="*/ 408 w 156"/>
                <a:gd name="T3" fmla="*/ 414 h 196"/>
                <a:gd name="T4" fmla="*/ 920 w 156"/>
                <a:gd name="T5" fmla="*/ 77 h 196"/>
                <a:gd name="T6" fmla="*/ 850 w 156"/>
                <a:gd name="T7" fmla="*/ 51 h 196"/>
                <a:gd name="T8" fmla="*/ 163 w 156"/>
                <a:gd name="T9" fmla="*/ 363 h 196"/>
                <a:gd name="T10" fmla="*/ 120 w 156"/>
                <a:gd name="T11" fmla="*/ 1062 h 196"/>
                <a:gd name="T12" fmla="*/ 388 w 156"/>
                <a:gd name="T13" fmla="*/ 1396 h 196"/>
                <a:gd name="T14" fmla="*/ 233 w 156"/>
                <a:gd name="T15" fmla="*/ 11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D3C3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0" name="Freeform 279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1" name="Freeform 280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2" name="Freeform 283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3" name="Freeform 284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4" name="Freeform 317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5" name="Freeform 318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6" name="Freeform 319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7" name="Freeform 320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8" name="Freeform 392"/>
            <p:cNvSpPr>
              <a:spLocks/>
            </p:cNvSpPr>
            <p:nvPr/>
          </p:nvSpPr>
          <p:spPr bwMode="auto">
            <a:xfrm rot="16200000">
              <a:off x="8169035" y="2085731"/>
              <a:ext cx="71122" cy="158049"/>
            </a:xfrm>
            <a:custGeom>
              <a:avLst/>
              <a:gdLst>
                <a:gd name="T0" fmla="*/ 271 w 43"/>
                <a:gd name="T1" fmla="*/ 0 h 90"/>
                <a:gd name="T2" fmla="*/ 108 w 43"/>
                <a:gd name="T3" fmla="*/ 640 h 90"/>
                <a:gd name="T4" fmla="*/ 27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9" name="Freeform 393"/>
            <p:cNvSpPr>
              <a:spLocks/>
            </p:cNvSpPr>
            <p:nvPr/>
          </p:nvSpPr>
          <p:spPr bwMode="auto">
            <a:xfrm rot="16200000">
              <a:off x="8040292" y="1823305"/>
              <a:ext cx="395122" cy="466902"/>
            </a:xfrm>
            <a:custGeom>
              <a:avLst/>
              <a:gdLst>
                <a:gd name="T0" fmla="*/ 125 w 240"/>
                <a:gd name="T1" fmla="*/ 1066 h 266"/>
                <a:gd name="T2" fmla="*/ 1000 w 240"/>
                <a:gd name="T3" fmla="*/ 56 h 266"/>
                <a:gd name="T4" fmla="*/ 1500 w 240"/>
                <a:gd name="T5" fmla="*/ 184 h 266"/>
                <a:gd name="T6" fmla="*/ 920 w 240"/>
                <a:gd name="T7" fmla="*/ 0 h 266"/>
                <a:gd name="T8" fmla="*/ 38 w 240"/>
                <a:gd name="T9" fmla="*/ 1008 h 266"/>
                <a:gd name="T10" fmla="*/ 470 w 240"/>
                <a:gd name="T11" fmla="*/ 1890 h 266"/>
                <a:gd name="T12" fmla="*/ 125 w 240"/>
                <a:gd name="T13" fmla="*/ 106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CC66FF"/>
            </a:solidFill>
            <a:ln>
              <a:noFill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0" name="Freeform 394"/>
            <p:cNvSpPr>
              <a:spLocks/>
            </p:cNvSpPr>
            <p:nvPr/>
          </p:nvSpPr>
          <p:spPr bwMode="auto">
            <a:xfrm rot="16200000">
              <a:off x="8047865" y="1969170"/>
              <a:ext cx="274610" cy="361536"/>
            </a:xfrm>
            <a:custGeom>
              <a:avLst/>
              <a:gdLst>
                <a:gd name="T0" fmla="*/ 255 w 167"/>
                <a:gd name="T1" fmla="*/ 1463 h 206"/>
                <a:gd name="T2" fmla="*/ 162 w 167"/>
                <a:gd name="T3" fmla="*/ 1007 h 206"/>
                <a:gd name="T4" fmla="*/ 1041 w 167"/>
                <a:gd name="T5" fmla="*/ 0 h 206"/>
                <a:gd name="T6" fmla="*/ 255 w 167"/>
                <a:gd name="T7" fmla="*/ 1463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CC66FF"/>
            </a:solidFill>
            <a:ln>
              <a:noFill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1" name="Freeform 395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2" name="Freeform 396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1" name="Group 3"/>
          <p:cNvGrpSpPr>
            <a:grpSpLocks noChangeAspect="1"/>
          </p:cNvGrpSpPr>
          <p:nvPr/>
        </p:nvGrpSpPr>
        <p:grpSpPr bwMode="auto">
          <a:xfrm>
            <a:off x="6208409" y="2226398"/>
            <a:ext cx="943481" cy="924426"/>
            <a:chOff x="2519" y="1135"/>
            <a:chExt cx="2426" cy="2377"/>
          </a:xfrm>
        </p:grpSpPr>
        <p:sp>
          <p:nvSpPr>
            <p:cNvPr id="206" name="Freeform 4"/>
            <p:cNvSpPr>
              <a:spLocks noChangeAspect="1"/>
            </p:cNvSpPr>
            <p:nvPr/>
          </p:nvSpPr>
          <p:spPr bwMode="auto">
            <a:xfrm>
              <a:off x="2519" y="1135"/>
              <a:ext cx="2426" cy="2377"/>
            </a:xfrm>
            <a:custGeom>
              <a:avLst/>
              <a:gdLst>
                <a:gd name="T0" fmla="*/ 1389 w 1696"/>
                <a:gd name="T1" fmla="*/ 358 h 1662"/>
                <a:gd name="T2" fmla="*/ 1436 w 1696"/>
                <a:gd name="T3" fmla="*/ 955 h 1662"/>
                <a:gd name="T4" fmla="*/ 1335 w 1696"/>
                <a:gd name="T5" fmla="*/ 639 h 1662"/>
                <a:gd name="T6" fmla="*/ 1257 w 1696"/>
                <a:gd name="T7" fmla="*/ 483 h 1662"/>
                <a:gd name="T8" fmla="*/ 1257 w 1696"/>
                <a:gd name="T9" fmla="*/ 1050 h 1662"/>
                <a:gd name="T10" fmla="*/ 1087 w 1696"/>
                <a:gd name="T11" fmla="*/ 874 h 1662"/>
                <a:gd name="T12" fmla="*/ 973 w 1696"/>
                <a:gd name="T13" fmla="*/ 1278 h 1662"/>
                <a:gd name="T14" fmla="*/ 452 w 1696"/>
                <a:gd name="T15" fmla="*/ 1232 h 1662"/>
                <a:gd name="T16" fmla="*/ 310 w 1696"/>
                <a:gd name="T17" fmla="*/ 1185 h 1662"/>
                <a:gd name="T18" fmla="*/ 692 w 1696"/>
                <a:gd name="T19" fmla="*/ 1543 h 1662"/>
                <a:gd name="T20" fmla="*/ 745 w 1696"/>
                <a:gd name="T21" fmla="*/ 1724 h 1662"/>
                <a:gd name="T22" fmla="*/ 496 w 1696"/>
                <a:gd name="T23" fmla="*/ 1734 h 1662"/>
                <a:gd name="T24" fmla="*/ 720 w 1696"/>
                <a:gd name="T25" fmla="*/ 1801 h 1662"/>
                <a:gd name="T26" fmla="*/ 911 w 1696"/>
                <a:gd name="T27" fmla="*/ 1904 h 1662"/>
                <a:gd name="T28" fmla="*/ 944 w 1696"/>
                <a:gd name="T29" fmla="*/ 2145 h 1662"/>
                <a:gd name="T30" fmla="*/ 1007 w 1696"/>
                <a:gd name="T31" fmla="*/ 2239 h 1662"/>
                <a:gd name="T32" fmla="*/ 1016 w 1696"/>
                <a:gd name="T33" fmla="*/ 2343 h 1662"/>
                <a:gd name="T34" fmla="*/ 700 w 1696"/>
                <a:gd name="T35" fmla="*/ 2761 h 1662"/>
                <a:gd name="T36" fmla="*/ 1054 w 1696"/>
                <a:gd name="T37" fmla="*/ 2493 h 1662"/>
                <a:gd name="T38" fmla="*/ 1381 w 1696"/>
                <a:gd name="T39" fmla="*/ 2300 h 1662"/>
                <a:gd name="T40" fmla="*/ 1526 w 1696"/>
                <a:gd name="T41" fmla="*/ 2300 h 1662"/>
                <a:gd name="T42" fmla="*/ 1633 w 1696"/>
                <a:gd name="T43" fmla="*/ 2292 h 1662"/>
                <a:gd name="T44" fmla="*/ 1767 w 1696"/>
                <a:gd name="T45" fmla="*/ 2247 h 1662"/>
                <a:gd name="T46" fmla="*/ 2132 w 1696"/>
                <a:gd name="T47" fmla="*/ 3254 h 1662"/>
                <a:gd name="T48" fmla="*/ 2125 w 1696"/>
                <a:gd name="T49" fmla="*/ 2497 h 1662"/>
                <a:gd name="T50" fmla="*/ 2158 w 1696"/>
                <a:gd name="T51" fmla="*/ 2109 h 1662"/>
                <a:gd name="T52" fmla="*/ 2342 w 1696"/>
                <a:gd name="T53" fmla="*/ 2226 h 1662"/>
                <a:gd name="T54" fmla="*/ 2211 w 1696"/>
                <a:gd name="T55" fmla="*/ 1956 h 1662"/>
                <a:gd name="T56" fmla="*/ 2824 w 1696"/>
                <a:gd name="T57" fmla="*/ 1794 h 1662"/>
                <a:gd name="T58" fmla="*/ 3426 w 1696"/>
                <a:gd name="T59" fmla="*/ 1956 h 1662"/>
                <a:gd name="T60" fmla="*/ 2955 w 1696"/>
                <a:gd name="T61" fmla="*/ 1656 h 1662"/>
                <a:gd name="T62" fmla="*/ 2700 w 1696"/>
                <a:gd name="T63" fmla="*/ 1617 h 1662"/>
                <a:gd name="T64" fmla="*/ 2650 w 1696"/>
                <a:gd name="T65" fmla="*/ 1403 h 1662"/>
                <a:gd name="T66" fmla="*/ 2305 w 1696"/>
                <a:gd name="T67" fmla="*/ 1383 h 1662"/>
                <a:gd name="T68" fmla="*/ 2758 w 1696"/>
                <a:gd name="T69" fmla="*/ 970 h 1662"/>
                <a:gd name="T70" fmla="*/ 2476 w 1696"/>
                <a:gd name="T71" fmla="*/ 1156 h 1662"/>
                <a:gd name="T72" fmla="*/ 2185 w 1696"/>
                <a:gd name="T73" fmla="*/ 1228 h 1662"/>
                <a:gd name="T74" fmla="*/ 2679 w 1696"/>
                <a:gd name="T75" fmla="*/ 619 h 1662"/>
                <a:gd name="T76" fmla="*/ 2535 w 1696"/>
                <a:gd name="T77" fmla="*/ 548 h 1662"/>
                <a:gd name="T78" fmla="*/ 2024 w 1696"/>
                <a:gd name="T79" fmla="*/ 1045 h 1662"/>
                <a:gd name="T80" fmla="*/ 2001 w 1696"/>
                <a:gd name="T81" fmla="*/ 864 h 1662"/>
                <a:gd name="T82" fmla="*/ 1615 w 1696"/>
                <a:gd name="T83" fmla="*/ 756 h 1662"/>
                <a:gd name="T84" fmla="*/ 1627 w 1696"/>
                <a:gd name="T85" fmla="*/ 34 h 166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696" h="1662">
                  <a:moveTo>
                    <a:pt x="800" y="17"/>
                  </a:moveTo>
                  <a:cubicBezTo>
                    <a:pt x="784" y="0"/>
                    <a:pt x="667" y="38"/>
                    <a:pt x="683" y="176"/>
                  </a:cubicBezTo>
                  <a:cubicBezTo>
                    <a:pt x="699" y="313"/>
                    <a:pt x="731" y="285"/>
                    <a:pt x="732" y="371"/>
                  </a:cubicBezTo>
                  <a:cubicBezTo>
                    <a:pt x="732" y="458"/>
                    <a:pt x="733" y="468"/>
                    <a:pt x="706" y="470"/>
                  </a:cubicBezTo>
                  <a:cubicBezTo>
                    <a:pt x="679" y="471"/>
                    <a:pt x="669" y="414"/>
                    <a:pt x="672" y="383"/>
                  </a:cubicBezTo>
                  <a:cubicBezTo>
                    <a:pt x="675" y="352"/>
                    <a:pt x="666" y="328"/>
                    <a:pt x="656" y="314"/>
                  </a:cubicBezTo>
                  <a:cubicBezTo>
                    <a:pt x="646" y="301"/>
                    <a:pt x="644" y="281"/>
                    <a:pt x="649" y="264"/>
                  </a:cubicBezTo>
                  <a:cubicBezTo>
                    <a:pt x="655" y="247"/>
                    <a:pt x="646" y="213"/>
                    <a:pt x="618" y="238"/>
                  </a:cubicBezTo>
                  <a:cubicBezTo>
                    <a:pt x="590" y="263"/>
                    <a:pt x="592" y="323"/>
                    <a:pt x="614" y="360"/>
                  </a:cubicBezTo>
                  <a:cubicBezTo>
                    <a:pt x="637" y="397"/>
                    <a:pt x="679" y="476"/>
                    <a:pt x="618" y="516"/>
                  </a:cubicBezTo>
                  <a:cubicBezTo>
                    <a:pt x="593" y="531"/>
                    <a:pt x="581" y="503"/>
                    <a:pt x="570" y="474"/>
                  </a:cubicBezTo>
                  <a:cubicBezTo>
                    <a:pt x="560" y="449"/>
                    <a:pt x="551" y="424"/>
                    <a:pt x="534" y="430"/>
                  </a:cubicBezTo>
                  <a:cubicBezTo>
                    <a:pt x="498" y="441"/>
                    <a:pt x="553" y="555"/>
                    <a:pt x="522" y="578"/>
                  </a:cubicBezTo>
                  <a:cubicBezTo>
                    <a:pt x="492" y="601"/>
                    <a:pt x="493" y="607"/>
                    <a:pt x="478" y="628"/>
                  </a:cubicBezTo>
                  <a:cubicBezTo>
                    <a:pt x="463" y="650"/>
                    <a:pt x="447" y="653"/>
                    <a:pt x="429" y="674"/>
                  </a:cubicBezTo>
                  <a:cubicBezTo>
                    <a:pt x="411" y="694"/>
                    <a:pt x="279" y="728"/>
                    <a:pt x="222" y="606"/>
                  </a:cubicBezTo>
                  <a:cubicBezTo>
                    <a:pt x="165" y="484"/>
                    <a:pt x="158" y="321"/>
                    <a:pt x="79" y="341"/>
                  </a:cubicBezTo>
                  <a:cubicBezTo>
                    <a:pt x="0" y="361"/>
                    <a:pt x="115" y="557"/>
                    <a:pt x="152" y="583"/>
                  </a:cubicBezTo>
                  <a:cubicBezTo>
                    <a:pt x="189" y="609"/>
                    <a:pt x="191" y="614"/>
                    <a:pt x="203" y="651"/>
                  </a:cubicBezTo>
                  <a:cubicBezTo>
                    <a:pt x="215" y="688"/>
                    <a:pt x="278" y="745"/>
                    <a:pt x="340" y="759"/>
                  </a:cubicBezTo>
                  <a:cubicBezTo>
                    <a:pt x="402" y="773"/>
                    <a:pt x="424" y="788"/>
                    <a:pt x="419" y="823"/>
                  </a:cubicBezTo>
                  <a:cubicBezTo>
                    <a:pt x="414" y="858"/>
                    <a:pt x="386" y="860"/>
                    <a:pt x="366" y="848"/>
                  </a:cubicBezTo>
                  <a:cubicBezTo>
                    <a:pt x="346" y="836"/>
                    <a:pt x="302" y="846"/>
                    <a:pt x="282" y="837"/>
                  </a:cubicBezTo>
                  <a:cubicBezTo>
                    <a:pt x="262" y="828"/>
                    <a:pt x="244" y="835"/>
                    <a:pt x="244" y="853"/>
                  </a:cubicBezTo>
                  <a:cubicBezTo>
                    <a:pt x="244" y="871"/>
                    <a:pt x="270" y="875"/>
                    <a:pt x="292" y="877"/>
                  </a:cubicBezTo>
                  <a:cubicBezTo>
                    <a:pt x="314" y="879"/>
                    <a:pt x="340" y="878"/>
                    <a:pt x="354" y="886"/>
                  </a:cubicBezTo>
                  <a:cubicBezTo>
                    <a:pt x="368" y="894"/>
                    <a:pt x="389" y="899"/>
                    <a:pt x="405" y="895"/>
                  </a:cubicBezTo>
                  <a:cubicBezTo>
                    <a:pt x="421" y="891"/>
                    <a:pt x="431" y="880"/>
                    <a:pt x="448" y="936"/>
                  </a:cubicBezTo>
                  <a:cubicBezTo>
                    <a:pt x="465" y="992"/>
                    <a:pt x="467" y="997"/>
                    <a:pt x="476" y="1013"/>
                  </a:cubicBezTo>
                  <a:cubicBezTo>
                    <a:pt x="485" y="1029"/>
                    <a:pt x="486" y="1051"/>
                    <a:pt x="464" y="1055"/>
                  </a:cubicBezTo>
                  <a:cubicBezTo>
                    <a:pt x="442" y="1059"/>
                    <a:pt x="393" y="1087"/>
                    <a:pt x="405" y="1117"/>
                  </a:cubicBezTo>
                  <a:cubicBezTo>
                    <a:pt x="417" y="1147"/>
                    <a:pt x="474" y="1133"/>
                    <a:pt x="495" y="1101"/>
                  </a:cubicBezTo>
                  <a:cubicBezTo>
                    <a:pt x="516" y="1069"/>
                    <a:pt x="540" y="1057"/>
                    <a:pt x="554" y="1076"/>
                  </a:cubicBezTo>
                  <a:cubicBezTo>
                    <a:pt x="568" y="1095"/>
                    <a:pt x="534" y="1125"/>
                    <a:pt x="499" y="1152"/>
                  </a:cubicBezTo>
                  <a:cubicBezTo>
                    <a:pt x="464" y="1179"/>
                    <a:pt x="444" y="1202"/>
                    <a:pt x="416" y="1257"/>
                  </a:cubicBezTo>
                  <a:cubicBezTo>
                    <a:pt x="388" y="1312"/>
                    <a:pt x="373" y="1336"/>
                    <a:pt x="344" y="1358"/>
                  </a:cubicBezTo>
                  <a:cubicBezTo>
                    <a:pt x="315" y="1380"/>
                    <a:pt x="287" y="1450"/>
                    <a:pt x="344" y="1487"/>
                  </a:cubicBezTo>
                  <a:cubicBezTo>
                    <a:pt x="401" y="1524"/>
                    <a:pt x="463" y="1276"/>
                    <a:pt x="518" y="1226"/>
                  </a:cubicBezTo>
                  <a:cubicBezTo>
                    <a:pt x="573" y="1176"/>
                    <a:pt x="577" y="1179"/>
                    <a:pt x="602" y="1134"/>
                  </a:cubicBezTo>
                  <a:cubicBezTo>
                    <a:pt x="627" y="1089"/>
                    <a:pt x="662" y="1110"/>
                    <a:pt x="679" y="1131"/>
                  </a:cubicBezTo>
                  <a:cubicBezTo>
                    <a:pt x="696" y="1152"/>
                    <a:pt x="704" y="1167"/>
                    <a:pt x="722" y="1145"/>
                  </a:cubicBezTo>
                  <a:cubicBezTo>
                    <a:pt x="740" y="1123"/>
                    <a:pt x="741" y="1122"/>
                    <a:pt x="750" y="1131"/>
                  </a:cubicBezTo>
                  <a:cubicBezTo>
                    <a:pt x="759" y="1140"/>
                    <a:pt x="768" y="1144"/>
                    <a:pt x="780" y="1129"/>
                  </a:cubicBezTo>
                  <a:cubicBezTo>
                    <a:pt x="792" y="1114"/>
                    <a:pt x="800" y="1110"/>
                    <a:pt x="803" y="1127"/>
                  </a:cubicBezTo>
                  <a:cubicBezTo>
                    <a:pt x="806" y="1144"/>
                    <a:pt x="803" y="1212"/>
                    <a:pt x="822" y="1211"/>
                  </a:cubicBezTo>
                  <a:cubicBezTo>
                    <a:pt x="841" y="1210"/>
                    <a:pt x="829" y="1111"/>
                    <a:pt x="869" y="1105"/>
                  </a:cubicBezTo>
                  <a:cubicBezTo>
                    <a:pt x="909" y="1099"/>
                    <a:pt x="941" y="1113"/>
                    <a:pt x="966" y="1201"/>
                  </a:cubicBezTo>
                  <a:cubicBezTo>
                    <a:pt x="991" y="1289"/>
                    <a:pt x="990" y="1538"/>
                    <a:pt x="1048" y="1600"/>
                  </a:cubicBezTo>
                  <a:cubicBezTo>
                    <a:pt x="1106" y="1662"/>
                    <a:pt x="1207" y="1657"/>
                    <a:pt x="1136" y="1562"/>
                  </a:cubicBezTo>
                  <a:cubicBezTo>
                    <a:pt x="1065" y="1467"/>
                    <a:pt x="1072" y="1323"/>
                    <a:pt x="1045" y="1228"/>
                  </a:cubicBezTo>
                  <a:cubicBezTo>
                    <a:pt x="1018" y="1133"/>
                    <a:pt x="982" y="1096"/>
                    <a:pt x="1007" y="1072"/>
                  </a:cubicBezTo>
                  <a:cubicBezTo>
                    <a:pt x="1032" y="1048"/>
                    <a:pt x="1028" y="1024"/>
                    <a:pt x="1061" y="1037"/>
                  </a:cubicBezTo>
                  <a:cubicBezTo>
                    <a:pt x="1094" y="1050"/>
                    <a:pt x="1099" y="1051"/>
                    <a:pt x="1115" y="1075"/>
                  </a:cubicBezTo>
                  <a:cubicBezTo>
                    <a:pt x="1131" y="1099"/>
                    <a:pt x="1140" y="1106"/>
                    <a:pt x="1151" y="1095"/>
                  </a:cubicBezTo>
                  <a:cubicBezTo>
                    <a:pt x="1162" y="1084"/>
                    <a:pt x="1144" y="1060"/>
                    <a:pt x="1121" y="1035"/>
                  </a:cubicBezTo>
                  <a:cubicBezTo>
                    <a:pt x="1098" y="1010"/>
                    <a:pt x="1073" y="993"/>
                    <a:pt x="1087" y="962"/>
                  </a:cubicBezTo>
                  <a:cubicBezTo>
                    <a:pt x="1101" y="931"/>
                    <a:pt x="1105" y="890"/>
                    <a:pt x="1136" y="875"/>
                  </a:cubicBezTo>
                  <a:cubicBezTo>
                    <a:pt x="1167" y="860"/>
                    <a:pt x="1285" y="851"/>
                    <a:pt x="1388" y="882"/>
                  </a:cubicBezTo>
                  <a:cubicBezTo>
                    <a:pt x="1491" y="913"/>
                    <a:pt x="1537" y="922"/>
                    <a:pt x="1560" y="949"/>
                  </a:cubicBezTo>
                  <a:cubicBezTo>
                    <a:pt x="1583" y="976"/>
                    <a:pt x="1672" y="1007"/>
                    <a:pt x="1684" y="962"/>
                  </a:cubicBezTo>
                  <a:cubicBezTo>
                    <a:pt x="1696" y="917"/>
                    <a:pt x="1640" y="862"/>
                    <a:pt x="1588" y="856"/>
                  </a:cubicBezTo>
                  <a:cubicBezTo>
                    <a:pt x="1536" y="850"/>
                    <a:pt x="1497" y="811"/>
                    <a:pt x="1453" y="814"/>
                  </a:cubicBezTo>
                  <a:cubicBezTo>
                    <a:pt x="1430" y="816"/>
                    <a:pt x="1409" y="810"/>
                    <a:pt x="1388" y="805"/>
                  </a:cubicBezTo>
                  <a:cubicBezTo>
                    <a:pt x="1369" y="800"/>
                    <a:pt x="1349" y="795"/>
                    <a:pt x="1327" y="795"/>
                  </a:cubicBezTo>
                  <a:cubicBezTo>
                    <a:pt x="1281" y="796"/>
                    <a:pt x="1132" y="788"/>
                    <a:pt x="1132" y="760"/>
                  </a:cubicBezTo>
                  <a:cubicBezTo>
                    <a:pt x="1132" y="732"/>
                    <a:pt x="1310" y="730"/>
                    <a:pt x="1303" y="690"/>
                  </a:cubicBezTo>
                  <a:cubicBezTo>
                    <a:pt x="1299" y="671"/>
                    <a:pt x="1258" y="678"/>
                    <a:pt x="1217" y="686"/>
                  </a:cubicBezTo>
                  <a:cubicBezTo>
                    <a:pt x="1176" y="694"/>
                    <a:pt x="1134" y="702"/>
                    <a:pt x="1133" y="680"/>
                  </a:cubicBezTo>
                  <a:cubicBezTo>
                    <a:pt x="1130" y="638"/>
                    <a:pt x="1290" y="614"/>
                    <a:pt x="1328" y="554"/>
                  </a:cubicBezTo>
                  <a:cubicBezTo>
                    <a:pt x="1366" y="494"/>
                    <a:pt x="1372" y="489"/>
                    <a:pt x="1356" y="477"/>
                  </a:cubicBezTo>
                  <a:cubicBezTo>
                    <a:pt x="1340" y="465"/>
                    <a:pt x="1309" y="489"/>
                    <a:pt x="1292" y="515"/>
                  </a:cubicBezTo>
                  <a:cubicBezTo>
                    <a:pt x="1275" y="541"/>
                    <a:pt x="1242" y="561"/>
                    <a:pt x="1217" y="569"/>
                  </a:cubicBezTo>
                  <a:cubicBezTo>
                    <a:pt x="1192" y="577"/>
                    <a:pt x="1149" y="594"/>
                    <a:pt x="1135" y="604"/>
                  </a:cubicBezTo>
                  <a:cubicBezTo>
                    <a:pt x="1121" y="614"/>
                    <a:pt x="1091" y="637"/>
                    <a:pt x="1074" y="604"/>
                  </a:cubicBezTo>
                  <a:cubicBezTo>
                    <a:pt x="1057" y="571"/>
                    <a:pt x="1108" y="514"/>
                    <a:pt x="1174" y="456"/>
                  </a:cubicBezTo>
                  <a:cubicBezTo>
                    <a:pt x="1240" y="398"/>
                    <a:pt x="1283" y="344"/>
                    <a:pt x="1317" y="304"/>
                  </a:cubicBezTo>
                  <a:cubicBezTo>
                    <a:pt x="1351" y="264"/>
                    <a:pt x="1458" y="166"/>
                    <a:pt x="1409" y="130"/>
                  </a:cubicBezTo>
                  <a:cubicBezTo>
                    <a:pt x="1360" y="94"/>
                    <a:pt x="1276" y="228"/>
                    <a:pt x="1246" y="269"/>
                  </a:cubicBezTo>
                  <a:cubicBezTo>
                    <a:pt x="1216" y="310"/>
                    <a:pt x="1174" y="368"/>
                    <a:pt x="1142" y="388"/>
                  </a:cubicBezTo>
                  <a:cubicBezTo>
                    <a:pt x="1110" y="408"/>
                    <a:pt x="1016" y="533"/>
                    <a:pt x="995" y="514"/>
                  </a:cubicBezTo>
                  <a:cubicBezTo>
                    <a:pt x="974" y="495"/>
                    <a:pt x="1066" y="389"/>
                    <a:pt x="1040" y="369"/>
                  </a:cubicBezTo>
                  <a:cubicBezTo>
                    <a:pt x="1027" y="359"/>
                    <a:pt x="1007" y="392"/>
                    <a:pt x="984" y="425"/>
                  </a:cubicBezTo>
                  <a:cubicBezTo>
                    <a:pt x="962" y="456"/>
                    <a:pt x="936" y="488"/>
                    <a:pt x="910" y="480"/>
                  </a:cubicBezTo>
                  <a:cubicBezTo>
                    <a:pt x="857" y="464"/>
                    <a:pt x="827" y="455"/>
                    <a:pt x="794" y="372"/>
                  </a:cubicBezTo>
                  <a:cubicBezTo>
                    <a:pt x="761" y="289"/>
                    <a:pt x="706" y="210"/>
                    <a:pt x="741" y="156"/>
                  </a:cubicBezTo>
                  <a:cubicBezTo>
                    <a:pt x="776" y="102"/>
                    <a:pt x="836" y="54"/>
                    <a:pt x="800" y="17"/>
                  </a:cubicBezTo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2591" y="1151"/>
              <a:ext cx="2334" cy="2327"/>
            </a:xfrm>
            <a:custGeom>
              <a:avLst/>
              <a:gdLst>
                <a:gd name="T0" fmla="*/ 1383 w 1637"/>
                <a:gd name="T1" fmla="*/ 731 h 1632"/>
                <a:gd name="T2" fmla="*/ 1270 w 1637"/>
                <a:gd name="T3" fmla="*/ 730 h 1632"/>
                <a:gd name="T4" fmla="*/ 1145 w 1637"/>
                <a:gd name="T5" fmla="*/ 712 h 1632"/>
                <a:gd name="T6" fmla="*/ 960 w 1637"/>
                <a:gd name="T7" fmla="*/ 870 h 1632"/>
                <a:gd name="T8" fmla="*/ 749 w 1637"/>
                <a:gd name="T9" fmla="*/ 1357 h 1632"/>
                <a:gd name="T10" fmla="*/ 57 w 1637"/>
                <a:gd name="T11" fmla="*/ 667 h 1632"/>
                <a:gd name="T12" fmla="*/ 711 w 1637"/>
                <a:gd name="T13" fmla="*/ 1570 h 1632"/>
                <a:gd name="T14" fmla="*/ 438 w 1637"/>
                <a:gd name="T15" fmla="*/ 1667 h 1632"/>
                <a:gd name="T16" fmla="*/ 753 w 1637"/>
                <a:gd name="T17" fmla="*/ 1795 h 1632"/>
                <a:gd name="T18" fmla="*/ 727 w 1637"/>
                <a:gd name="T19" fmla="*/ 2190 h 1632"/>
                <a:gd name="T20" fmla="*/ 1027 w 1637"/>
                <a:gd name="T21" fmla="*/ 2186 h 1632"/>
                <a:gd name="T22" fmla="*/ 740 w 1637"/>
                <a:gd name="T23" fmla="*/ 2887 h 1632"/>
                <a:gd name="T24" fmla="*/ 1305 w 1637"/>
                <a:gd name="T25" fmla="*/ 2316 h 1632"/>
                <a:gd name="T26" fmla="*/ 1436 w 1637"/>
                <a:gd name="T27" fmla="*/ 2293 h 1632"/>
                <a:gd name="T28" fmla="*/ 1537 w 1637"/>
                <a:gd name="T29" fmla="*/ 2397 h 1632"/>
                <a:gd name="T30" fmla="*/ 1618 w 1637"/>
                <a:gd name="T31" fmla="*/ 2279 h 1632"/>
                <a:gd name="T32" fmla="*/ 2196 w 1637"/>
                <a:gd name="T33" fmla="*/ 3318 h 1632"/>
                <a:gd name="T34" fmla="*/ 2005 w 1637"/>
                <a:gd name="T35" fmla="*/ 2090 h 1632"/>
                <a:gd name="T36" fmla="*/ 2228 w 1637"/>
                <a:gd name="T37" fmla="*/ 2139 h 1632"/>
                <a:gd name="T38" fmla="*/ 2954 w 1637"/>
                <a:gd name="T39" fmla="*/ 1846 h 1632"/>
                <a:gd name="T40" fmla="*/ 2862 w 1637"/>
                <a:gd name="T41" fmla="*/ 1628 h 1632"/>
                <a:gd name="T42" fmla="*/ 2206 w 1637"/>
                <a:gd name="T43" fmla="*/ 1531 h 1632"/>
                <a:gd name="T44" fmla="*/ 2545 w 1637"/>
                <a:gd name="T45" fmla="*/ 1366 h 1632"/>
                <a:gd name="T46" fmla="*/ 2293 w 1637"/>
                <a:gd name="T47" fmla="*/ 1283 h 1632"/>
                <a:gd name="T48" fmla="*/ 2370 w 1637"/>
                <a:gd name="T49" fmla="*/ 1131 h 1632"/>
                <a:gd name="T50" fmla="*/ 2578 w 1637"/>
                <a:gd name="T51" fmla="*/ 600 h 1632"/>
                <a:gd name="T52" fmla="*/ 2219 w 1637"/>
                <a:gd name="T53" fmla="*/ 764 h 1632"/>
                <a:gd name="T54" fmla="*/ 2015 w 1637"/>
                <a:gd name="T55" fmla="*/ 796 h 1632"/>
                <a:gd name="T56" fmla="*/ 1748 w 1637"/>
                <a:gd name="T57" fmla="*/ 950 h 1632"/>
                <a:gd name="T58" fmla="*/ 1523 w 1637"/>
                <a:gd name="T59" fmla="*/ 14 h 1632"/>
                <a:gd name="T60" fmla="*/ 1838 w 1637"/>
                <a:gd name="T61" fmla="*/ 923 h 1632"/>
                <a:gd name="T62" fmla="*/ 1921 w 1637"/>
                <a:gd name="T63" fmla="*/ 965 h 1632"/>
                <a:gd name="T64" fmla="*/ 2434 w 1637"/>
                <a:gd name="T65" fmla="*/ 529 h 1632"/>
                <a:gd name="T66" fmla="*/ 2133 w 1637"/>
                <a:gd name="T67" fmla="*/ 1051 h 1632"/>
                <a:gd name="T68" fmla="*/ 2579 w 1637"/>
                <a:gd name="T69" fmla="*/ 970 h 1632"/>
                <a:gd name="T70" fmla="*/ 2206 w 1637"/>
                <a:gd name="T71" fmla="*/ 1333 h 1632"/>
                <a:gd name="T72" fmla="*/ 2544 w 1637"/>
                <a:gd name="T73" fmla="*/ 1383 h 1632"/>
                <a:gd name="T74" fmla="*/ 2296 w 1637"/>
                <a:gd name="T75" fmla="*/ 1574 h 1632"/>
                <a:gd name="T76" fmla="*/ 3259 w 1637"/>
                <a:gd name="T77" fmla="*/ 1789 h 1632"/>
                <a:gd name="T78" fmla="*/ 2287 w 1637"/>
                <a:gd name="T79" fmla="*/ 1734 h 1632"/>
                <a:gd name="T80" fmla="*/ 2219 w 1637"/>
                <a:gd name="T81" fmla="*/ 2210 h 1632"/>
                <a:gd name="T82" fmla="*/ 1956 w 1637"/>
                <a:gd name="T83" fmla="*/ 2301 h 1632"/>
                <a:gd name="T84" fmla="*/ 1866 w 1637"/>
                <a:gd name="T85" fmla="*/ 2420 h 1632"/>
                <a:gd name="T86" fmla="*/ 1570 w 1637"/>
                <a:gd name="T87" fmla="*/ 2435 h 1632"/>
                <a:gd name="T88" fmla="*/ 1480 w 1637"/>
                <a:gd name="T89" fmla="*/ 2271 h 1632"/>
                <a:gd name="T90" fmla="*/ 1333 w 1637"/>
                <a:gd name="T91" fmla="*/ 2324 h 1632"/>
                <a:gd name="T92" fmla="*/ 868 w 1637"/>
                <a:gd name="T93" fmla="*/ 2592 h 1632"/>
                <a:gd name="T94" fmla="*/ 915 w 1637"/>
                <a:gd name="T95" fmla="*/ 2324 h 1632"/>
                <a:gd name="T96" fmla="*/ 746 w 1637"/>
                <a:gd name="T97" fmla="*/ 2271 h 1632"/>
                <a:gd name="T98" fmla="*/ 813 w 1637"/>
                <a:gd name="T99" fmla="*/ 1881 h 1632"/>
                <a:gd name="T100" fmla="*/ 406 w 1637"/>
                <a:gd name="T101" fmla="*/ 1732 h 1632"/>
                <a:gd name="T102" fmla="*/ 754 w 1637"/>
                <a:gd name="T103" fmla="*/ 1653 h 1632"/>
                <a:gd name="T104" fmla="*/ 57 w 1637"/>
                <a:gd name="T105" fmla="*/ 931 h 1632"/>
                <a:gd name="T106" fmla="*/ 473 w 1637"/>
                <a:gd name="T107" fmla="*/ 1355 h 1632"/>
                <a:gd name="T108" fmla="*/ 984 w 1637"/>
                <a:gd name="T109" fmla="*/ 1094 h 1632"/>
                <a:gd name="T110" fmla="*/ 1126 w 1637"/>
                <a:gd name="T111" fmla="*/ 1039 h 1632"/>
                <a:gd name="T112" fmla="*/ 1216 w 1637"/>
                <a:gd name="T113" fmla="*/ 515 h 1632"/>
                <a:gd name="T114" fmla="*/ 1362 w 1637"/>
                <a:gd name="T115" fmla="*/ 931 h 1632"/>
                <a:gd name="T116" fmla="*/ 1439 w 1637"/>
                <a:gd name="T117" fmla="*/ 24 h 16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7" h="1632">
                  <a:moveTo>
                    <a:pt x="750" y="6"/>
                  </a:moveTo>
                  <a:cubicBezTo>
                    <a:pt x="752" y="5"/>
                    <a:pt x="752" y="5"/>
                    <a:pt x="752" y="5"/>
                  </a:cubicBezTo>
                  <a:cubicBezTo>
                    <a:pt x="749" y="1"/>
                    <a:pt x="744" y="0"/>
                    <a:pt x="737" y="0"/>
                  </a:cubicBezTo>
                  <a:cubicBezTo>
                    <a:pt x="729" y="0"/>
                    <a:pt x="718" y="3"/>
                    <a:pt x="706" y="8"/>
                  </a:cubicBezTo>
                  <a:cubicBezTo>
                    <a:pt x="689" y="16"/>
                    <a:pt x="670" y="30"/>
                    <a:pt x="655" y="51"/>
                  </a:cubicBezTo>
                  <a:cubicBezTo>
                    <a:pt x="640" y="73"/>
                    <a:pt x="630" y="102"/>
                    <a:pt x="630" y="140"/>
                  </a:cubicBezTo>
                  <a:cubicBezTo>
                    <a:pt x="630" y="148"/>
                    <a:pt x="630" y="156"/>
                    <a:pt x="631" y="165"/>
                  </a:cubicBezTo>
                  <a:cubicBezTo>
                    <a:pt x="639" y="234"/>
                    <a:pt x="651" y="262"/>
                    <a:pt x="661" y="283"/>
                  </a:cubicBezTo>
                  <a:cubicBezTo>
                    <a:pt x="666" y="293"/>
                    <a:pt x="671" y="302"/>
                    <a:pt x="674" y="313"/>
                  </a:cubicBezTo>
                  <a:cubicBezTo>
                    <a:pt x="677" y="325"/>
                    <a:pt x="679" y="339"/>
                    <a:pt x="680" y="360"/>
                  </a:cubicBezTo>
                  <a:cubicBezTo>
                    <a:pt x="680" y="372"/>
                    <a:pt x="680" y="383"/>
                    <a:pt x="680" y="392"/>
                  </a:cubicBezTo>
                  <a:cubicBezTo>
                    <a:pt x="680" y="421"/>
                    <a:pt x="679" y="437"/>
                    <a:pt x="676" y="446"/>
                  </a:cubicBezTo>
                  <a:cubicBezTo>
                    <a:pt x="674" y="450"/>
                    <a:pt x="672" y="452"/>
                    <a:pt x="669" y="454"/>
                  </a:cubicBezTo>
                  <a:cubicBezTo>
                    <a:pt x="665" y="456"/>
                    <a:pt x="661" y="456"/>
                    <a:pt x="656" y="457"/>
                  </a:cubicBezTo>
                  <a:cubicBezTo>
                    <a:pt x="655" y="457"/>
                    <a:pt x="655" y="457"/>
                    <a:pt x="655" y="457"/>
                  </a:cubicBezTo>
                  <a:cubicBezTo>
                    <a:pt x="649" y="457"/>
                    <a:pt x="645" y="454"/>
                    <a:pt x="641" y="450"/>
                  </a:cubicBezTo>
                  <a:cubicBezTo>
                    <a:pt x="635" y="444"/>
                    <a:pt x="631" y="433"/>
                    <a:pt x="628" y="421"/>
                  </a:cubicBezTo>
                  <a:cubicBezTo>
                    <a:pt x="625" y="409"/>
                    <a:pt x="623" y="396"/>
                    <a:pt x="623" y="384"/>
                  </a:cubicBezTo>
                  <a:cubicBezTo>
                    <a:pt x="623" y="380"/>
                    <a:pt x="624" y="376"/>
                    <a:pt x="624" y="372"/>
                  </a:cubicBezTo>
                  <a:cubicBezTo>
                    <a:pt x="625" y="368"/>
                    <a:pt x="625" y="363"/>
                    <a:pt x="625" y="359"/>
                  </a:cubicBezTo>
                  <a:cubicBezTo>
                    <a:pt x="625" y="334"/>
                    <a:pt x="616" y="314"/>
                    <a:pt x="608" y="302"/>
                  </a:cubicBezTo>
                  <a:cubicBezTo>
                    <a:pt x="602" y="294"/>
                    <a:pt x="599" y="283"/>
                    <a:pt x="599" y="272"/>
                  </a:cubicBezTo>
                  <a:cubicBezTo>
                    <a:pt x="599" y="266"/>
                    <a:pt x="599" y="260"/>
                    <a:pt x="601" y="254"/>
                  </a:cubicBezTo>
                  <a:cubicBezTo>
                    <a:pt x="602" y="251"/>
                    <a:pt x="603" y="247"/>
                    <a:pt x="603" y="242"/>
                  </a:cubicBezTo>
                  <a:cubicBezTo>
                    <a:pt x="603" y="236"/>
                    <a:pt x="602" y="230"/>
                    <a:pt x="599" y="225"/>
                  </a:cubicBezTo>
                  <a:cubicBezTo>
                    <a:pt x="598" y="222"/>
                    <a:pt x="596" y="220"/>
                    <a:pt x="594" y="218"/>
                  </a:cubicBezTo>
                  <a:cubicBezTo>
                    <a:pt x="591" y="217"/>
                    <a:pt x="589" y="216"/>
                    <a:pt x="586" y="216"/>
                  </a:cubicBezTo>
                  <a:cubicBezTo>
                    <a:pt x="580" y="216"/>
                    <a:pt x="574" y="219"/>
                    <a:pt x="567" y="225"/>
                  </a:cubicBezTo>
                  <a:cubicBezTo>
                    <a:pt x="552" y="239"/>
                    <a:pt x="545" y="261"/>
                    <a:pt x="545" y="285"/>
                  </a:cubicBezTo>
                  <a:cubicBezTo>
                    <a:pt x="545" y="307"/>
                    <a:pt x="551" y="331"/>
                    <a:pt x="563" y="350"/>
                  </a:cubicBezTo>
                  <a:cubicBezTo>
                    <a:pt x="576" y="372"/>
                    <a:pt x="598" y="411"/>
                    <a:pt x="598" y="446"/>
                  </a:cubicBezTo>
                  <a:cubicBezTo>
                    <a:pt x="597" y="468"/>
                    <a:pt x="590" y="488"/>
                    <a:pt x="566" y="503"/>
                  </a:cubicBezTo>
                  <a:cubicBezTo>
                    <a:pt x="562" y="506"/>
                    <a:pt x="558" y="507"/>
                    <a:pt x="554" y="507"/>
                  </a:cubicBezTo>
                  <a:cubicBezTo>
                    <a:pt x="551" y="507"/>
                    <a:pt x="547" y="506"/>
                    <a:pt x="544" y="504"/>
                  </a:cubicBezTo>
                  <a:cubicBezTo>
                    <a:pt x="539" y="500"/>
                    <a:pt x="535" y="492"/>
                    <a:pt x="530" y="483"/>
                  </a:cubicBezTo>
                  <a:cubicBezTo>
                    <a:pt x="524" y="470"/>
                    <a:pt x="519" y="453"/>
                    <a:pt x="513" y="440"/>
                  </a:cubicBezTo>
                  <a:cubicBezTo>
                    <a:pt x="510" y="433"/>
                    <a:pt x="506" y="428"/>
                    <a:pt x="503" y="423"/>
                  </a:cubicBezTo>
                  <a:cubicBezTo>
                    <a:pt x="499" y="419"/>
                    <a:pt x="494" y="416"/>
                    <a:pt x="489" y="416"/>
                  </a:cubicBezTo>
                  <a:cubicBezTo>
                    <a:pt x="487" y="416"/>
                    <a:pt x="485" y="416"/>
                    <a:pt x="484" y="417"/>
                  </a:cubicBezTo>
                  <a:cubicBezTo>
                    <a:pt x="478" y="418"/>
                    <a:pt x="474" y="422"/>
                    <a:pt x="472" y="428"/>
                  </a:cubicBezTo>
                  <a:cubicBezTo>
                    <a:pt x="470" y="433"/>
                    <a:pt x="469" y="439"/>
                    <a:pt x="469" y="446"/>
                  </a:cubicBezTo>
                  <a:cubicBezTo>
                    <a:pt x="469" y="460"/>
                    <a:pt x="472" y="476"/>
                    <a:pt x="475" y="492"/>
                  </a:cubicBezTo>
                  <a:cubicBezTo>
                    <a:pt x="477" y="508"/>
                    <a:pt x="480" y="525"/>
                    <a:pt x="480" y="538"/>
                  </a:cubicBezTo>
                  <a:cubicBezTo>
                    <a:pt x="480" y="545"/>
                    <a:pt x="479" y="550"/>
                    <a:pt x="478" y="555"/>
                  </a:cubicBezTo>
                  <a:cubicBezTo>
                    <a:pt x="476" y="560"/>
                    <a:pt x="474" y="563"/>
                    <a:pt x="471" y="566"/>
                  </a:cubicBezTo>
                  <a:cubicBezTo>
                    <a:pt x="456" y="577"/>
                    <a:pt x="448" y="585"/>
                    <a:pt x="443" y="592"/>
                  </a:cubicBezTo>
                  <a:cubicBezTo>
                    <a:pt x="437" y="599"/>
                    <a:pt x="434" y="606"/>
                    <a:pt x="427" y="616"/>
                  </a:cubicBezTo>
                  <a:cubicBezTo>
                    <a:pt x="419" y="627"/>
                    <a:pt x="412" y="633"/>
                    <a:pt x="404" y="639"/>
                  </a:cubicBezTo>
                  <a:cubicBezTo>
                    <a:pt x="396" y="645"/>
                    <a:pt x="387" y="651"/>
                    <a:pt x="378" y="661"/>
                  </a:cubicBezTo>
                  <a:cubicBezTo>
                    <a:pt x="376" y="663"/>
                    <a:pt x="373" y="666"/>
                    <a:pt x="368" y="668"/>
                  </a:cubicBezTo>
                  <a:cubicBezTo>
                    <a:pt x="356" y="674"/>
                    <a:pt x="333" y="681"/>
                    <a:pt x="306" y="681"/>
                  </a:cubicBezTo>
                  <a:cubicBezTo>
                    <a:pt x="284" y="681"/>
                    <a:pt x="258" y="676"/>
                    <a:pt x="235" y="663"/>
                  </a:cubicBezTo>
                  <a:cubicBezTo>
                    <a:pt x="211" y="650"/>
                    <a:pt x="190" y="628"/>
                    <a:pt x="174" y="594"/>
                  </a:cubicBezTo>
                  <a:cubicBezTo>
                    <a:pt x="147" y="537"/>
                    <a:pt x="131" y="470"/>
                    <a:pt x="114" y="418"/>
                  </a:cubicBezTo>
                  <a:cubicBezTo>
                    <a:pt x="105" y="392"/>
                    <a:pt x="96" y="369"/>
                    <a:pt x="84" y="353"/>
                  </a:cubicBezTo>
                  <a:cubicBezTo>
                    <a:pt x="79" y="345"/>
                    <a:pt x="72" y="338"/>
                    <a:pt x="65" y="334"/>
                  </a:cubicBezTo>
                  <a:cubicBezTo>
                    <a:pt x="58" y="329"/>
                    <a:pt x="50" y="327"/>
                    <a:pt x="42" y="327"/>
                  </a:cubicBezTo>
                  <a:cubicBezTo>
                    <a:pt x="37" y="327"/>
                    <a:pt x="33" y="327"/>
                    <a:pt x="28" y="328"/>
                  </a:cubicBezTo>
                  <a:cubicBezTo>
                    <a:pt x="26" y="329"/>
                    <a:pt x="26" y="329"/>
                    <a:pt x="26" y="329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18" y="331"/>
                    <a:pt x="11" y="336"/>
                    <a:pt x="6" y="344"/>
                  </a:cubicBezTo>
                  <a:cubicBezTo>
                    <a:pt x="2" y="352"/>
                    <a:pt x="0" y="361"/>
                    <a:pt x="0" y="372"/>
                  </a:cubicBezTo>
                  <a:cubicBezTo>
                    <a:pt x="0" y="405"/>
                    <a:pt x="18" y="450"/>
                    <a:pt x="40" y="490"/>
                  </a:cubicBezTo>
                  <a:cubicBezTo>
                    <a:pt x="50" y="510"/>
                    <a:pt x="62" y="528"/>
                    <a:pt x="73" y="543"/>
                  </a:cubicBezTo>
                  <a:cubicBezTo>
                    <a:pt x="84" y="558"/>
                    <a:pt x="93" y="569"/>
                    <a:pt x="101" y="574"/>
                  </a:cubicBezTo>
                  <a:cubicBezTo>
                    <a:pt x="119" y="587"/>
                    <a:pt x="129" y="595"/>
                    <a:pt x="135" y="603"/>
                  </a:cubicBezTo>
                  <a:cubicBezTo>
                    <a:pt x="141" y="612"/>
                    <a:pt x="145" y="622"/>
                    <a:pt x="151" y="641"/>
                  </a:cubicBezTo>
                  <a:cubicBezTo>
                    <a:pt x="157" y="660"/>
                    <a:pt x="176" y="684"/>
                    <a:pt x="201" y="705"/>
                  </a:cubicBezTo>
                  <a:cubicBezTo>
                    <a:pt x="226" y="725"/>
                    <a:pt x="258" y="743"/>
                    <a:pt x="289" y="750"/>
                  </a:cubicBezTo>
                  <a:cubicBezTo>
                    <a:pt x="317" y="757"/>
                    <a:pt x="337" y="763"/>
                    <a:pt x="350" y="772"/>
                  </a:cubicBezTo>
                  <a:cubicBezTo>
                    <a:pt x="356" y="776"/>
                    <a:pt x="360" y="780"/>
                    <a:pt x="363" y="785"/>
                  </a:cubicBezTo>
                  <a:cubicBezTo>
                    <a:pt x="366" y="791"/>
                    <a:pt x="367" y="796"/>
                    <a:pt x="367" y="803"/>
                  </a:cubicBezTo>
                  <a:cubicBezTo>
                    <a:pt x="367" y="806"/>
                    <a:pt x="367" y="809"/>
                    <a:pt x="367" y="812"/>
                  </a:cubicBezTo>
                  <a:cubicBezTo>
                    <a:pt x="365" y="823"/>
                    <a:pt x="361" y="831"/>
                    <a:pt x="356" y="835"/>
                  </a:cubicBezTo>
                  <a:cubicBezTo>
                    <a:pt x="351" y="840"/>
                    <a:pt x="345" y="842"/>
                    <a:pt x="338" y="842"/>
                  </a:cubicBezTo>
                  <a:cubicBezTo>
                    <a:pt x="331" y="842"/>
                    <a:pt x="323" y="840"/>
                    <a:pt x="317" y="836"/>
                  </a:cubicBezTo>
                  <a:cubicBezTo>
                    <a:pt x="306" y="829"/>
                    <a:pt x="290" y="829"/>
                    <a:pt x="274" y="829"/>
                  </a:cubicBezTo>
                  <a:cubicBezTo>
                    <a:pt x="266" y="829"/>
                    <a:pt x="258" y="829"/>
                    <a:pt x="251" y="828"/>
                  </a:cubicBezTo>
                  <a:cubicBezTo>
                    <a:pt x="244" y="828"/>
                    <a:pt x="237" y="827"/>
                    <a:pt x="233" y="825"/>
                  </a:cubicBezTo>
                  <a:cubicBezTo>
                    <a:pt x="227" y="822"/>
                    <a:pt x="221" y="820"/>
                    <a:pt x="215" y="820"/>
                  </a:cubicBezTo>
                  <a:cubicBezTo>
                    <a:pt x="209" y="820"/>
                    <a:pt x="203" y="822"/>
                    <a:pt x="198" y="826"/>
                  </a:cubicBezTo>
                  <a:cubicBezTo>
                    <a:pt x="194" y="830"/>
                    <a:pt x="192" y="836"/>
                    <a:pt x="192" y="842"/>
                  </a:cubicBezTo>
                  <a:cubicBezTo>
                    <a:pt x="192" y="847"/>
                    <a:pt x="194" y="852"/>
                    <a:pt x="197" y="855"/>
                  </a:cubicBezTo>
                  <a:cubicBezTo>
                    <a:pt x="201" y="860"/>
                    <a:pt x="208" y="863"/>
                    <a:pt x="216" y="865"/>
                  </a:cubicBezTo>
                  <a:cubicBezTo>
                    <a:pt x="224" y="867"/>
                    <a:pt x="233" y="868"/>
                    <a:pt x="242" y="868"/>
                  </a:cubicBezTo>
                  <a:cubicBezTo>
                    <a:pt x="253" y="869"/>
                    <a:pt x="265" y="870"/>
                    <a:pt x="276" y="871"/>
                  </a:cubicBezTo>
                  <a:cubicBezTo>
                    <a:pt x="287" y="872"/>
                    <a:pt x="296" y="873"/>
                    <a:pt x="303" y="877"/>
                  </a:cubicBezTo>
                  <a:cubicBezTo>
                    <a:pt x="314" y="883"/>
                    <a:pt x="329" y="888"/>
                    <a:pt x="342" y="888"/>
                  </a:cubicBezTo>
                  <a:cubicBezTo>
                    <a:pt x="347" y="888"/>
                    <a:pt x="351" y="887"/>
                    <a:pt x="355" y="886"/>
                  </a:cubicBezTo>
                  <a:cubicBezTo>
                    <a:pt x="361" y="885"/>
                    <a:pt x="366" y="883"/>
                    <a:pt x="370" y="883"/>
                  </a:cubicBezTo>
                  <a:cubicBezTo>
                    <a:pt x="372" y="883"/>
                    <a:pt x="373" y="883"/>
                    <a:pt x="375" y="884"/>
                  </a:cubicBezTo>
                  <a:cubicBezTo>
                    <a:pt x="378" y="886"/>
                    <a:pt x="381" y="889"/>
                    <a:pt x="385" y="896"/>
                  </a:cubicBezTo>
                  <a:cubicBezTo>
                    <a:pt x="388" y="903"/>
                    <a:pt x="392" y="912"/>
                    <a:pt x="396" y="926"/>
                  </a:cubicBezTo>
                  <a:cubicBezTo>
                    <a:pt x="404" y="954"/>
                    <a:pt x="409" y="969"/>
                    <a:pt x="413" y="980"/>
                  </a:cubicBezTo>
                  <a:cubicBezTo>
                    <a:pt x="417" y="990"/>
                    <a:pt x="420" y="995"/>
                    <a:pt x="424" y="1003"/>
                  </a:cubicBezTo>
                  <a:cubicBezTo>
                    <a:pt x="428" y="1010"/>
                    <a:pt x="430" y="1017"/>
                    <a:pt x="430" y="1023"/>
                  </a:cubicBezTo>
                  <a:cubicBezTo>
                    <a:pt x="430" y="1028"/>
                    <a:pt x="429" y="1032"/>
                    <a:pt x="426" y="1035"/>
                  </a:cubicBezTo>
                  <a:cubicBezTo>
                    <a:pt x="424" y="1039"/>
                    <a:pt x="420" y="1041"/>
                    <a:pt x="413" y="1042"/>
                  </a:cubicBezTo>
                  <a:cubicBezTo>
                    <a:pt x="403" y="1044"/>
                    <a:pt x="388" y="1051"/>
                    <a:pt x="375" y="1060"/>
                  </a:cubicBezTo>
                  <a:cubicBezTo>
                    <a:pt x="368" y="1065"/>
                    <a:pt x="362" y="1071"/>
                    <a:pt x="358" y="1077"/>
                  </a:cubicBezTo>
                  <a:cubicBezTo>
                    <a:pt x="354" y="1083"/>
                    <a:pt x="351" y="1090"/>
                    <a:pt x="351" y="1097"/>
                  </a:cubicBezTo>
                  <a:cubicBezTo>
                    <a:pt x="351" y="1100"/>
                    <a:pt x="352" y="1104"/>
                    <a:pt x="353" y="1107"/>
                  </a:cubicBezTo>
                  <a:cubicBezTo>
                    <a:pt x="355" y="1113"/>
                    <a:pt x="360" y="1118"/>
                    <a:pt x="365" y="1121"/>
                  </a:cubicBezTo>
                  <a:cubicBezTo>
                    <a:pt x="371" y="1124"/>
                    <a:pt x="377" y="1125"/>
                    <a:pt x="384" y="1125"/>
                  </a:cubicBezTo>
                  <a:cubicBezTo>
                    <a:pt x="395" y="1125"/>
                    <a:pt x="407" y="1122"/>
                    <a:pt x="418" y="1116"/>
                  </a:cubicBezTo>
                  <a:cubicBezTo>
                    <a:pt x="430" y="1110"/>
                    <a:pt x="440" y="1102"/>
                    <a:pt x="446" y="1091"/>
                  </a:cubicBezTo>
                  <a:cubicBezTo>
                    <a:pt x="453" y="1081"/>
                    <a:pt x="461" y="1072"/>
                    <a:pt x="468" y="1067"/>
                  </a:cubicBezTo>
                  <a:cubicBezTo>
                    <a:pt x="475" y="1061"/>
                    <a:pt x="482" y="1058"/>
                    <a:pt x="487" y="1058"/>
                  </a:cubicBezTo>
                  <a:cubicBezTo>
                    <a:pt x="493" y="1058"/>
                    <a:pt x="498" y="1061"/>
                    <a:pt x="502" y="1067"/>
                  </a:cubicBezTo>
                  <a:cubicBezTo>
                    <a:pt x="504" y="1069"/>
                    <a:pt x="505" y="1072"/>
                    <a:pt x="505" y="1075"/>
                  </a:cubicBezTo>
                  <a:cubicBezTo>
                    <a:pt x="505" y="1079"/>
                    <a:pt x="503" y="1084"/>
                    <a:pt x="500" y="1089"/>
                  </a:cubicBezTo>
                  <a:cubicBezTo>
                    <a:pt x="491" y="1104"/>
                    <a:pt x="470" y="1123"/>
                    <a:pt x="448" y="1140"/>
                  </a:cubicBezTo>
                  <a:cubicBezTo>
                    <a:pt x="412" y="1167"/>
                    <a:pt x="392" y="1190"/>
                    <a:pt x="364" y="1245"/>
                  </a:cubicBezTo>
                  <a:cubicBezTo>
                    <a:pt x="350" y="1273"/>
                    <a:pt x="339" y="1293"/>
                    <a:pt x="329" y="1308"/>
                  </a:cubicBezTo>
                  <a:cubicBezTo>
                    <a:pt x="318" y="1324"/>
                    <a:pt x="307" y="1335"/>
                    <a:pt x="293" y="1346"/>
                  </a:cubicBezTo>
                  <a:cubicBezTo>
                    <a:pt x="275" y="1359"/>
                    <a:pt x="259" y="1388"/>
                    <a:pt x="259" y="1418"/>
                  </a:cubicBezTo>
                  <a:cubicBezTo>
                    <a:pt x="259" y="1440"/>
                    <a:pt x="268" y="1462"/>
                    <a:pt x="293" y="1478"/>
                  </a:cubicBezTo>
                  <a:cubicBezTo>
                    <a:pt x="297" y="1481"/>
                    <a:pt x="301" y="1482"/>
                    <a:pt x="306" y="1482"/>
                  </a:cubicBezTo>
                  <a:cubicBezTo>
                    <a:pt x="313" y="1482"/>
                    <a:pt x="320" y="1478"/>
                    <a:pt x="327" y="1472"/>
                  </a:cubicBezTo>
                  <a:cubicBezTo>
                    <a:pt x="340" y="1461"/>
                    <a:pt x="352" y="1442"/>
                    <a:pt x="364" y="1420"/>
                  </a:cubicBezTo>
                  <a:cubicBezTo>
                    <a:pt x="382" y="1385"/>
                    <a:pt x="400" y="1342"/>
                    <a:pt x="418" y="1304"/>
                  </a:cubicBezTo>
                  <a:cubicBezTo>
                    <a:pt x="426" y="1284"/>
                    <a:pt x="435" y="1266"/>
                    <a:pt x="444" y="1251"/>
                  </a:cubicBezTo>
                  <a:cubicBezTo>
                    <a:pt x="453" y="1236"/>
                    <a:pt x="461" y="1224"/>
                    <a:pt x="469" y="1217"/>
                  </a:cubicBezTo>
                  <a:cubicBezTo>
                    <a:pt x="497" y="1192"/>
                    <a:pt x="511" y="1180"/>
                    <a:pt x="522" y="1169"/>
                  </a:cubicBezTo>
                  <a:cubicBezTo>
                    <a:pt x="534" y="1158"/>
                    <a:pt x="541" y="1147"/>
                    <a:pt x="554" y="1124"/>
                  </a:cubicBezTo>
                  <a:cubicBezTo>
                    <a:pt x="559" y="1115"/>
                    <a:pt x="565" y="1108"/>
                    <a:pt x="570" y="1104"/>
                  </a:cubicBezTo>
                  <a:cubicBezTo>
                    <a:pt x="576" y="1100"/>
                    <a:pt x="582" y="1099"/>
                    <a:pt x="588" y="1099"/>
                  </a:cubicBezTo>
                  <a:cubicBezTo>
                    <a:pt x="595" y="1099"/>
                    <a:pt x="603" y="1101"/>
                    <a:pt x="610" y="1106"/>
                  </a:cubicBezTo>
                  <a:cubicBezTo>
                    <a:pt x="616" y="1110"/>
                    <a:pt x="623" y="1116"/>
                    <a:pt x="627" y="1122"/>
                  </a:cubicBezTo>
                  <a:cubicBezTo>
                    <a:pt x="633" y="1128"/>
                    <a:pt x="637" y="1135"/>
                    <a:pt x="642" y="1139"/>
                  </a:cubicBezTo>
                  <a:cubicBezTo>
                    <a:pt x="644" y="1142"/>
                    <a:pt x="646" y="1144"/>
                    <a:pt x="648" y="1145"/>
                  </a:cubicBezTo>
                  <a:cubicBezTo>
                    <a:pt x="651" y="1146"/>
                    <a:pt x="653" y="1147"/>
                    <a:pt x="656" y="1147"/>
                  </a:cubicBezTo>
                  <a:cubicBezTo>
                    <a:pt x="659" y="1147"/>
                    <a:pt x="661" y="1146"/>
                    <a:pt x="664" y="1144"/>
                  </a:cubicBezTo>
                  <a:cubicBezTo>
                    <a:pt x="667" y="1142"/>
                    <a:pt x="670" y="1140"/>
                    <a:pt x="673" y="1136"/>
                  </a:cubicBezTo>
                  <a:cubicBezTo>
                    <a:pt x="679" y="1129"/>
                    <a:pt x="683" y="1124"/>
                    <a:pt x="686" y="1121"/>
                  </a:cubicBezTo>
                  <a:cubicBezTo>
                    <a:pt x="687" y="1119"/>
                    <a:pt x="689" y="1118"/>
                    <a:pt x="690" y="1118"/>
                  </a:cubicBezTo>
                  <a:cubicBezTo>
                    <a:pt x="691" y="1117"/>
                    <a:pt x="691" y="1117"/>
                    <a:pt x="692" y="1117"/>
                  </a:cubicBezTo>
                  <a:cubicBezTo>
                    <a:pt x="692" y="1117"/>
                    <a:pt x="693" y="1117"/>
                    <a:pt x="694" y="1118"/>
                  </a:cubicBezTo>
                  <a:cubicBezTo>
                    <a:pt x="695" y="1119"/>
                    <a:pt x="697" y="1120"/>
                    <a:pt x="698" y="1122"/>
                  </a:cubicBezTo>
                  <a:cubicBezTo>
                    <a:pt x="701" y="1124"/>
                    <a:pt x="703" y="1126"/>
                    <a:pt x="706" y="1128"/>
                  </a:cubicBezTo>
                  <a:cubicBezTo>
                    <a:pt x="708" y="1129"/>
                    <a:pt x="711" y="1130"/>
                    <a:pt x="714" y="1130"/>
                  </a:cubicBezTo>
                  <a:cubicBezTo>
                    <a:pt x="717" y="1130"/>
                    <a:pt x="720" y="1130"/>
                    <a:pt x="723" y="1128"/>
                  </a:cubicBezTo>
                  <a:cubicBezTo>
                    <a:pt x="726" y="1126"/>
                    <a:pt x="728" y="1123"/>
                    <a:pt x="731" y="1120"/>
                  </a:cubicBezTo>
                  <a:cubicBezTo>
                    <a:pt x="735" y="1116"/>
                    <a:pt x="738" y="1112"/>
                    <a:pt x="740" y="1110"/>
                  </a:cubicBezTo>
                  <a:cubicBezTo>
                    <a:pt x="743" y="1108"/>
                    <a:pt x="745" y="1107"/>
                    <a:pt x="746" y="1107"/>
                  </a:cubicBezTo>
                  <a:cubicBezTo>
                    <a:pt x="746" y="1107"/>
                    <a:pt x="747" y="1107"/>
                    <a:pt x="747" y="1108"/>
                  </a:cubicBezTo>
                  <a:cubicBezTo>
                    <a:pt x="748" y="1108"/>
                    <a:pt x="748" y="1109"/>
                    <a:pt x="749" y="1110"/>
                  </a:cubicBezTo>
                  <a:cubicBezTo>
                    <a:pt x="750" y="1112"/>
                    <a:pt x="750" y="1114"/>
                    <a:pt x="751" y="1117"/>
                  </a:cubicBezTo>
                  <a:cubicBezTo>
                    <a:pt x="752" y="1121"/>
                    <a:pt x="752" y="1128"/>
                    <a:pt x="752" y="1137"/>
                  </a:cubicBezTo>
                  <a:cubicBezTo>
                    <a:pt x="753" y="1150"/>
                    <a:pt x="754" y="1166"/>
                    <a:pt x="756" y="1179"/>
                  </a:cubicBezTo>
                  <a:cubicBezTo>
                    <a:pt x="757" y="1185"/>
                    <a:pt x="759" y="1191"/>
                    <a:pt x="761" y="1195"/>
                  </a:cubicBezTo>
                  <a:cubicBezTo>
                    <a:pt x="762" y="1197"/>
                    <a:pt x="764" y="1199"/>
                    <a:pt x="765" y="1200"/>
                  </a:cubicBezTo>
                  <a:cubicBezTo>
                    <a:pt x="767" y="1202"/>
                    <a:pt x="769" y="1202"/>
                    <a:pt x="771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4" y="1202"/>
                    <a:pt x="775" y="1202"/>
                    <a:pt x="776" y="1201"/>
                  </a:cubicBezTo>
                  <a:cubicBezTo>
                    <a:pt x="779" y="1199"/>
                    <a:pt x="780" y="1196"/>
                    <a:pt x="781" y="1192"/>
                  </a:cubicBezTo>
                  <a:cubicBezTo>
                    <a:pt x="784" y="1186"/>
                    <a:pt x="785" y="1177"/>
                    <a:pt x="787" y="1167"/>
                  </a:cubicBezTo>
                  <a:cubicBezTo>
                    <a:pt x="789" y="1152"/>
                    <a:pt x="791" y="1135"/>
                    <a:pt x="796" y="1121"/>
                  </a:cubicBezTo>
                  <a:cubicBezTo>
                    <a:pt x="799" y="1115"/>
                    <a:pt x="801" y="1109"/>
                    <a:pt x="805" y="1104"/>
                  </a:cubicBezTo>
                  <a:cubicBezTo>
                    <a:pt x="809" y="1100"/>
                    <a:pt x="813" y="1097"/>
                    <a:pt x="819" y="1096"/>
                  </a:cubicBezTo>
                  <a:cubicBezTo>
                    <a:pt x="824" y="1096"/>
                    <a:pt x="829" y="1095"/>
                    <a:pt x="834" y="1095"/>
                  </a:cubicBezTo>
                  <a:cubicBezTo>
                    <a:pt x="850" y="1095"/>
                    <a:pt x="864" y="1100"/>
                    <a:pt x="878" y="1114"/>
                  </a:cubicBezTo>
                  <a:cubicBezTo>
                    <a:pt x="891" y="1129"/>
                    <a:pt x="903" y="1153"/>
                    <a:pt x="914" y="1191"/>
                  </a:cubicBezTo>
                  <a:cubicBezTo>
                    <a:pt x="920" y="1213"/>
                    <a:pt x="925" y="1245"/>
                    <a:pt x="929" y="1281"/>
                  </a:cubicBezTo>
                  <a:cubicBezTo>
                    <a:pt x="936" y="1336"/>
                    <a:pt x="941" y="1402"/>
                    <a:pt x="951" y="1459"/>
                  </a:cubicBezTo>
                  <a:cubicBezTo>
                    <a:pt x="956" y="1488"/>
                    <a:pt x="962" y="1515"/>
                    <a:pt x="969" y="1538"/>
                  </a:cubicBezTo>
                  <a:cubicBezTo>
                    <a:pt x="976" y="1560"/>
                    <a:pt x="985" y="1579"/>
                    <a:pt x="996" y="1591"/>
                  </a:cubicBezTo>
                  <a:cubicBezTo>
                    <a:pt x="1022" y="1618"/>
                    <a:pt x="1055" y="1632"/>
                    <a:pt x="1080" y="1632"/>
                  </a:cubicBezTo>
                  <a:cubicBezTo>
                    <a:pt x="1089" y="1632"/>
                    <a:pt x="1097" y="1630"/>
                    <a:pt x="1103" y="1626"/>
                  </a:cubicBezTo>
                  <a:cubicBezTo>
                    <a:pt x="1109" y="1621"/>
                    <a:pt x="1112" y="1614"/>
                    <a:pt x="1112" y="1605"/>
                  </a:cubicBezTo>
                  <a:cubicBezTo>
                    <a:pt x="1112" y="1592"/>
                    <a:pt x="1105" y="1573"/>
                    <a:pt x="1087" y="1550"/>
                  </a:cubicBezTo>
                  <a:cubicBezTo>
                    <a:pt x="1052" y="1503"/>
                    <a:pt x="1036" y="1444"/>
                    <a:pt x="1026" y="1384"/>
                  </a:cubicBezTo>
                  <a:cubicBezTo>
                    <a:pt x="1015" y="1324"/>
                    <a:pt x="1010" y="1265"/>
                    <a:pt x="997" y="1217"/>
                  </a:cubicBezTo>
                  <a:cubicBezTo>
                    <a:pt x="986" y="1180"/>
                    <a:pt x="975" y="1153"/>
                    <a:pt x="966" y="1131"/>
                  </a:cubicBezTo>
                  <a:cubicBezTo>
                    <a:pt x="957" y="1109"/>
                    <a:pt x="950" y="1093"/>
                    <a:pt x="950" y="1081"/>
                  </a:cubicBezTo>
                  <a:cubicBezTo>
                    <a:pt x="950" y="1074"/>
                    <a:pt x="953" y="1068"/>
                    <a:pt x="958" y="1063"/>
                  </a:cubicBezTo>
                  <a:cubicBezTo>
                    <a:pt x="968" y="1053"/>
                    <a:pt x="974" y="1043"/>
                    <a:pt x="979" y="1036"/>
                  </a:cubicBezTo>
                  <a:cubicBezTo>
                    <a:pt x="981" y="1032"/>
                    <a:pt x="984" y="1029"/>
                    <a:pt x="986" y="1028"/>
                  </a:cubicBezTo>
                  <a:cubicBezTo>
                    <a:pt x="989" y="1026"/>
                    <a:pt x="991" y="1025"/>
                    <a:pt x="995" y="1025"/>
                  </a:cubicBezTo>
                  <a:cubicBezTo>
                    <a:pt x="999" y="1025"/>
                    <a:pt x="1004" y="1026"/>
                    <a:pt x="1010" y="1028"/>
                  </a:cubicBezTo>
                  <a:cubicBezTo>
                    <a:pt x="1027" y="1035"/>
                    <a:pt x="1036" y="1038"/>
                    <a:pt x="1043" y="1043"/>
                  </a:cubicBezTo>
                  <a:cubicBezTo>
                    <a:pt x="1050" y="1048"/>
                    <a:pt x="1055" y="1053"/>
                    <a:pt x="1063" y="1065"/>
                  </a:cubicBezTo>
                  <a:cubicBezTo>
                    <a:pt x="1069" y="1074"/>
                    <a:pt x="1073" y="1080"/>
                    <a:pt x="1078" y="1085"/>
                  </a:cubicBezTo>
                  <a:cubicBezTo>
                    <a:pt x="1080" y="1087"/>
                    <a:pt x="1082" y="1088"/>
                    <a:pt x="1084" y="1090"/>
                  </a:cubicBezTo>
                  <a:cubicBezTo>
                    <a:pt x="1087" y="1091"/>
                    <a:pt x="1089" y="1091"/>
                    <a:pt x="1091" y="1091"/>
                  </a:cubicBezTo>
                  <a:cubicBezTo>
                    <a:pt x="1095" y="1091"/>
                    <a:pt x="1099" y="1089"/>
                    <a:pt x="1102" y="1086"/>
                  </a:cubicBezTo>
                  <a:cubicBezTo>
                    <a:pt x="1105" y="1083"/>
                    <a:pt x="1106" y="1080"/>
                    <a:pt x="1106" y="1076"/>
                  </a:cubicBezTo>
                  <a:cubicBezTo>
                    <a:pt x="1106" y="1069"/>
                    <a:pt x="1102" y="1061"/>
                    <a:pt x="1096" y="1052"/>
                  </a:cubicBezTo>
                  <a:cubicBezTo>
                    <a:pt x="1090" y="1043"/>
                    <a:pt x="1081" y="1033"/>
                    <a:pt x="1072" y="1023"/>
                  </a:cubicBezTo>
                  <a:cubicBezTo>
                    <a:pt x="1063" y="1013"/>
                    <a:pt x="1054" y="1004"/>
                    <a:pt x="1046" y="996"/>
                  </a:cubicBezTo>
                  <a:cubicBezTo>
                    <a:pt x="1039" y="987"/>
                    <a:pt x="1035" y="978"/>
                    <a:pt x="1035" y="968"/>
                  </a:cubicBezTo>
                  <a:cubicBezTo>
                    <a:pt x="1035" y="964"/>
                    <a:pt x="1036" y="958"/>
                    <a:pt x="1039" y="952"/>
                  </a:cubicBezTo>
                  <a:cubicBezTo>
                    <a:pt x="1046" y="936"/>
                    <a:pt x="1050" y="918"/>
                    <a:pt x="1057" y="903"/>
                  </a:cubicBezTo>
                  <a:cubicBezTo>
                    <a:pt x="1063" y="887"/>
                    <a:pt x="1072" y="873"/>
                    <a:pt x="1087" y="866"/>
                  </a:cubicBezTo>
                  <a:cubicBezTo>
                    <a:pt x="1094" y="862"/>
                    <a:pt x="1108" y="859"/>
                    <a:pt x="1125" y="857"/>
                  </a:cubicBezTo>
                  <a:cubicBezTo>
                    <a:pt x="1143" y="854"/>
                    <a:pt x="1164" y="853"/>
                    <a:pt x="1188" y="853"/>
                  </a:cubicBezTo>
                  <a:cubicBezTo>
                    <a:pt x="1233" y="853"/>
                    <a:pt x="1287" y="858"/>
                    <a:pt x="1337" y="873"/>
                  </a:cubicBezTo>
                  <a:cubicBezTo>
                    <a:pt x="1389" y="889"/>
                    <a:pt x="1426" y="899"/>
                    <a:pt x="1453" y="908"/>
                  </a:cubicBezTo>
                  <a:cubicBezTo>
                    <a:pt x="1480" y="918"/>
                    <a:pt x="1497" y="927"/>
                    <a:pt x="1508" y="940"/>
                  </a:cubicBezTo>
                  <a:cubicBezTo>
                    <a:pt x="1516" y="949"/>
                    <a:pt x="1530" y="958"/>
                    <a:pt x="1546" y="964"/>
                  </a:cubicBezTo>
                  <a:cubicBezTo>
                    <a:pt x="1562" y="971"/>
                    <a:pt x="1581" y="976"/>
                    <a:pt x="1597" y="976"/>
                  </a:cubicBezTo>
                  <a:cubicBezTo>
                    <a:pt x="1606" y="976"/>
                    <a:pt x="1614" y="975"/>
                    <a:pt x="1621" y="971"/>
                  </a:cubicBezTo>
                  <a:cubicBezTo>
                    <a:pt x="1628" y="967"/>
                    <a:pt x="1633" y="961"/>
                    <a:pt x="1636" y="952"/>
                  </a:cubicBezTo>
                  <a:cubicBezTo>
                    <a:pt x="1637" y="947"/>
                    <a:pt x="1637" y="943"/>
                    <a:pt x="1637" y="939"/>
                  </a:cubicBezTo>
                  <a:cubicBezTo>
                    <a:pt x="1637" y="917"/>
                    <a:pt x="1624" y="894"/>
                    <a:pt x="1606" y="877"/>
                  </a:cubicBezTo>
                  <a:cubicBezTo>
                    <a:pt x="1587" y="859"/>
                    <a:pt x="1562" y="846"/>
                    <a:pt x="1538" y="843"/>
                  </a:cubicBezTo>
                  <a:cubicBezTo>
                    <a:pt x="1513" y="841"/>
                    <a:pt x="1492" y="830"/>
                    <a:pt x="1471" y="820"/>
                  </a:cubicBezTo>
                  <a:cubicBezTo>
                    <a:pt x="1450" y="810"/>
                    <a:pt x="1429" y="801"/>
                    <a:pt x="1408" y="801"/>
                  </a:cubicBezTo>
                  <a:cubicBezTo>
                    <a:pt x="1406" y="801"/>
                    <a:pt x="1404" y="801"/>
                    <a:pt x="1403" y="801"/>
                  </a:cubicBezTo>
                  <a:cubicBezTo>
                    <a:pt x="1400" y="802"/>
                    <a:pt x="1397" y="802"/>
                    <a:pt x="1395" y="802"/>
                  </a:cubicBezTo>
                  <a:cubicBezTo>
                    <a:pt x="1375" y="802"/>
                    <a:pt x="1357" y="797"/>
                    <a:pt x="1339" y="792"/>
                  </a:cubicBezTo>
                  <a:cubicBezTo>
                    <a:pt x="1320" y="787"/>
                    <a:pt x="1301" y="782"/>
                    <a:pt x="1280" y="782"/>
                  </a:cubicBezTo>
                  <a:cubicBezTo>
                    <a:pt x="1279" y="782"/>
                    <a:pt x="1278" y="782"/>
                    <a:pt x="1277" y="782"/>
                  </a:cubicBezTo>
                  <a:cubicBezTo>
                    <a:pt x="1274" y="782"/>
                    <a:pt x="1272" y="782"/>
                    <a:pt x="1269" y="782"/>
                  </a:cubicBezTo>
                  <a:cubicBezTo>
                    <a:pt x="1242" y="782"/>
                    <a:pt x="1195" y="780"/>
                    <a:pt x="1155" y="775"/>
                  </a:cubicBezTo>
                  <a:cubicBezTo>
                    <a:pt x="1136" y="772"/>
                    <a:pt x="1117" y="769"/>
                    <a:pt x="1104" y="764"/>
                  </a:cubicBezTo>
                  <a:cubicBezTo>
                    <a:pt x="1098" y="762"/>
                    <a:pt x="1092" y="759"/>
                    <a:pt x="1089" y="757"/>
                  </a:cubicBezTo>
                  <a:cubicBezTo>
                    <a:pt x="1087" y="756"/>
                    <a:pt x="1086" y="754"/>
                    <a:pt x="1085" y="753"/>
                  </a:cubicBezTo>
                  <a:cubicBezTo>
                    <a:pt x="1084" y="752"/>
                    <a:pt x="1084" y="751"/>
                    <a:pt x="1084" y="749"/>
                  </a:cubicBezTo>
                  <a:cubicBezTo>
                    <a:pt x="1084" y="748"/>
                    <a:pt x="1084" y="747"/>
                    <a:pt x="1085" y="746"/>
                  </a:cubicBezTo>
                  <a:cubicBezTo>
                    <a:pt x="1087" y="743"/>
                    <a:pt x="1091" y="741"/>
                    <a:pt x="1097" y="738"/>
                  </a:cubicBezTo>
                  <a:cubicBezTo>
                    <a:pt x="1107" y="734"/>
                    <a:pt x="1122" y="731"/>
                    <a:pt x="1139" y="727"/>
                  </a:cubicBezTo>
                  <a:cubicBezTo>
                    <a:pt x="1164" y="722"/>
                    <a:pt x="1192" y="717"/>
                    <a:pt x="1215" y="710"/>
                  </a:cubicBezTo>
                  <a:cubicBezTo>
                    <a:pt x="1226" y="707"/>
                    <a:pt x="1236" y="703"/>
                    <a:pt x="1243" y="698"/>
                  </a:cubicBezTo>
                  <a:cubicBezTo>
                    <a:pt x="1247" y="696"/>
                    <a:pt x="1250" y="694"/>
                    <a:pt x="1252" y="691"/>
                  </a:cubicBezTo>
                  <a:cubicBezTo>
                    <a:pt x="1254" y="688"/>
                    <a:pt x="1255" y="685"/>
                    <a:pt x="1255" y="682"/>
                  </a:cubicBezTo>
                  <a:cubicBezTo>
                    <a:pt x="1255" y="681"/>
                    <a:pt x="1255" y="680"/>
                    <a:pt x="1255" y="679"/>
                  </a:cubicBezTo>
                  <a:cubicBezTo>
                    <a:pt x="1254" y="676"/>
                    <a:pt x="1253" y="674"/>
                    <a:pt x="1252" y="672"/>
                  </a:cubicBezTo>
                  <a:cubicBezTo>
                    <a:pt x="1249" y="669"/>
                    <a:pt x="1246" y="667"/>
                    <a:pt x="1241" y="666"/>
                  </a:cubicBezTo>
                  <a:cubicBezTo>
                    <a:pt x="1237" y="665"/>
                    <a:pt x="1232" y="665"/>
                    <a:pt x="1227" y="665"/>
                  </a:cubicBezTo>
                  <a:cubicBezTo>
                    <a:pt x="1210" y="665"/>
                    <a:pt x="1189" y="669"/>
                    <a:pt x="1167" y="673"/>
                  </a:cubicBezTo>
                  <a:cubicBezTo>
                    <a:pt x="1145" y="677"/>
                    <a:pt x="1124" y="681"/>
                    <a:pt x="1108" y="681"/>
                  </a:cubicBezTo>
                  <a:cubicBezTo>
                    <a:pt x="1101" y="681"/>
                    <a:pt x="1095" y="680"/>
                    <a:pt x="1091" y="678"/>
                  </a:cubicBezTo>
                  <a:cubicBezTo>
                    <a:pt x="1089" y="677"/>
                    <a:pt x="1088" y="676"/>
                    <a:pt x="1087" y="675"/>
                  </a:cubicBezTo>
                  <a:cubicBezTo>
                    <a:pt x="1086" y="673"/>
                    <a:pt x="1085" y="671"/>
                    <a:pt x="1085" y="669"/>
                  </a:cubicBezTo>
                  <a:cubicBezTo>
                    <a:pt x="1085" y="668"/>
                    <a:pt x="1085" y="668"/>
                    <a:pt x="1085" y="668"/>
                  </a:cubicBezTo>
                  <a:cubicBezTo>
                    <a:pt x="1085" y="664"/>
                    <a:pt x="1087" y="659"/>
                    <a:pt x="1091" y="655"/>
                  </a:cubicBezTo>
                  <a:cubicBezTo>
                    <a:pt x="1098" y="647"/>
                    <a:pt x="1112" y="639"/>
                    <a:pt x="1128" y="631"/>
                  </a:cubicBezTo>
                  <a:cubicBezTo>
                    <a:pt x="1153" y="620"/>
                    <a:pt x="1184" y="608"/>
                    <a:pt x="1213" y="594"/>
                  </a:cubicBezTo>
                  <a:cubicBezTo>
                    <a:pt x="1241" y="580"/>
                    <a:pt x="1267" y="565"/>
                    <a:pt x="1279" y="544"/>
                  </a:cubicBezTo>
                  <a:cubicBezTo>
                    <a:pt x="1292" y="525"/>
                    <a:pt x="1301" y="511"/>
                    <a:pt x="1307" y="501"/>
                  </a:cubicBezTo>
                  <a:cubicBezTo>
                    <a:pt x="1313" y="490"/>
                    <a:pt x="1316" y="484"/>
                    <a:pt x="1316" y="478"/>
                  </a:cubicBezTo>
                  <a:cubicBezTo>
                    <a:pt x="1316" y="476"/>
                    <a:pt x="1315" y="473"/>
                    <a:pt x="1314" y="471"/>
                  </a:cubicBezTo>
                  <a:cubicBezTo>
                    <a:pt x="1312" y="469"/>
                    <a:pt x="1310" y="467"/>
                    <a:pt x="1307" y="465"/>
                  </a:cubicBezTo>
                  <a:cubicBezTo>
                    <a:pt x="1304" y="462"/>
                    <a:pt x="1300" y="461"/>
                    <a:pt x="1296" y="461"/>
                  </a:cubicBezTo>
                  <a:cubicBezTo>
                    <a:pt x="1287" y="461"/>
                    <a:pt x="1276" y="466"/>
                    <a:pt x="1266" y="474"/>
                  </a:cubicBezTo>
                  <a:cubicBezTo>
                    <a:pt x="1257" y="482"/>
                    <a:pt x="1247" y="492"/>
                    <a:pt x="1240" y="503"/>
                  </a:cubicBezTo>
                  <a:cubicBezTo>
                    <a:pt x="1224" y="529"/>
                    <a:pt x="1191" y="549"/>
                    <a:pt x="1166" y="556"/>
                  </a:cubicBezTo>
                  <a:cubicBezTo>
                    <a:pt x="1154" y="560"/>
                    <a:pt x="1137" y="567"/>
                    <a:pt x="1121" y="573"/>
                  </a:cubicBezTo>
                  <a:cubicBezTo>
                    <a:pt x="1105" y="580"/>
                    <a:pt x="1091" y="587"/>
                    <a:pt x="1084" y="592"/>
                  </a:cubicBezTo>
                  <a:cubicBezTo>
                    <a:pt x="1079" y="595"/>
                    <a:pt x="1074" y="599"/>
                    <a:pt x="1067" y="602"/>
                  </a:cubicBezTo>
                  <a:cubicBezTo>
                    <a:pt x="1061" y="606"/>
                    <a:pt x="1054" y="608"/>
                    <a:pt x="1048" y="608"/>
                  </a:cubicBezTo>
                  <a:cubicBezTo>
                    <a:pt x="1044" y="608"/>
                    <a:pt x="1040" y="607"/>
                    <a:pt x="1036" y="605"/>
                  </a:cubicBezTo>
                  <a:cubicBezTo>
                    <a:pt x="1032" y="603"/>
                    <a:pt x="1029" y="599"/>
                    <a:pt x="1026" y="592"/>
                  </a:cubicBezTo>
                  <a:cubicBezTo>
                    <a:pt x="1024" y="588"/>
                    <a:pt x="1023" y="584"/>
                    <a:pt x="1023" y="579"/>
                  </a:cubicBezTo>
                  <a:cubicBezTo>
                    <a:pt x="1022" y="563"/>
                    <a:pt x="1034" y="542"/>
                    <a:pt x="1052" y="520"/>
                  </a:cubicBezTo>
                  <a:cubicBezTo>
                    <a:pt x="1071" y="497"/>
                    <a:pt x="1097" y="472"/>
                    <a:pt x="1125" y="447"/>
                  </a:cubicBezTo>
                  <a:cubicBezTo>
                    <a:pt x="1191" y="389"/>
                    <a:pt x="1234" y="335"/>
                    <a:pt x="1268" y="295"/>
                  </a:cubicBezTo>
                  <a:cubicBezTo>
                    <a:pt x="1282" y="278"/>
                    <a:pt x="1308" y="252"/>
                    <a:pt x="1331" y="225"/>
                  </a:cubicBezTo>
                  <a:cubicBezTo>
                    <a:pt x="1342" y="211"/>
                    <a:pt x="1353" y="196"/>
                    <a:pt x="1361" y="183"/>
                  </a:cubicBezTo>
                  <a:cubicBezTo>
                    <a:pt x="1368" y="169"/>
                    <a:pt x="1373" y="156"/>
                    <a:pt x="1373" y="144"/>
                  </a:cubicBezTo>
                  <a:cubicBezTo>
                    <a:pt x="1373" y="134"/>
                    <a:pt x="1369" y="125"/>
                    <a:pt x="1360" y="118"/>
                  </a:cubicBezTo>
                  <a:cubicBezTo>
                    <a:pt x="1354" y="113"/>
                    <a:pt x="1347" y="111"/>
                    <a:pt x="1340" y="111"/>
                  </a:cubicBezTo>
                  <a:cubicBezTo>
                    <a:pt x="1327" y="111"/>
                    <a:pt x="1313" y="118"/>
                    <a:pt x="1299" y="129"/>
                  </a:cubicBezTo>
                  <a:cubicBezTo>
                    <a:pt x="1279" y="146"/>
                    <a:pt x="1257" y="171"/>
                    <a:pt x="1239" y="195"/>
                  </a:cubicBezTo>
                  <a:cubicBezTo>
                    <a:pt x="1220" y="220"/>
                    <a:pt x="1204" y="244"/>
                    <a:pt x="1194" y="257"/>
                  </a:cubicBezTo>
                  <a:cubicBezTo>
                    <a:pt x="1179" y="278"/>
                    <a:pt x="1161" y="302"/>
                    <a:pt x="1143" y="324"/>
                  </a:cubicBezTo>
                  <a:cubicBezTo>
                    <a:pt x="1125" y="346"/>
                    <a:pt x="1106" y="366"/>
                    <a:pt x="1091" y="376"/>
                  </a:cubicBezTo>
                  <a:cubicBezTo>
                    <a:pt x="1083" y="381"/>
                    <a:pt x="1072" y="391"/>
                    <a:pt x="1060" y="404"/>
                  </a:cubicBezTo>
                  <a:cubicBezTo>
                    <a:pt x="1041" y="423"/>
                    <a:pt x="1019" y="448"/>
                    <a:pt x="998" y="468"/>
                  </a:cubicBezTo>
                  <a:cubicBezTo>
                    <a:pt x="988" y="478"/>
                    <a:pt x="978" y="487"/>
                    <a:pt x="970" y="493"/>
                  </a:cubicBezTo>
                  <a:cubicBezTo>
                    <a:pt x="966" y="497"/>
                    <a:pt x="962" y="499"/>
                    <a:pt x="959" y="501"/>
                  </a:cubicBezTo>
                  <a:cubicBezTo>
                    <a:pt x="955" y="502"/>
                    <a:pt x="952" y="503"/>
                    <a:pt x="950" y="503"/>
                  </a:cubicBezTo>
                  <a:cubicBezTo>
                    <a:pt x="948" y="503"/>
                    <a:pt x="947" y="503"/>
                    <a:pt x="946" y="502"/>
                  </a:cubicBezTo>
                  <a:cubicBezTo>
                    <a:pt x="945" y="500"/>
                    <a:pt x="944" y="498"/>
                    <a:pt x="944" y="495"/>
                  </a:cubicBezTo>
                  <a:cubicBezTo>
                    <a:pt x="944" y="489"/>
                    <a:pt x="947" y="479"/>
                    <a:pt x="952" y="469"/>
                  </a:cubicBezTo>
                  <a:cubicBezTo>
                    <a:pt x="959" y="453"/>
                    <a:pt x="970" y="434"/>
                    <a:pt x="980" y="416"/>
                  </a:cubicBezTo>
                  <a:cubicBezTo>
                    <a:pt x="984" y="407"/>
                    <a:pt x="988" y="399"/>
                    <a:pt x="991" y="391"/>
                  </a:cubicBezTo>
                  <a:cubicBezTo>
                    <a:pt x="995" y="383"/>
                    <a:pt x="996" y="376"/>
                    <a:pt x="996" y="370"/>
                  </a:cubicBezTo>
                  <a:cubicBezTo>
                    <a:pt x="996" y="367"/>
                    <a:pt x="996" y="365"/>
                    <a:pt x="995" y="362"/>
                  </a:cubicBezTo>
                  <a:cubicBezTo>
                    <a:pt x="994" y="360"/>
                    <a:pt x="993" y="358"/>
                    <a:pt x="991" y="357"/>
                  </a:cubicBezTo>
                  <a:cubicBezTo>
                    <a:pt x="989" y="355"/>
                    <a:pt x="987" y="354"/>
                    <a:pt x="985" y="354"/>
                  </a:cubicBezTo>
                  <a:cubicBezTo>
                    <a:pt x="981" y="354"/>
                    <a:pt x="977" y="357"/>
                    <a:pt x="973" y="360"/>
                  </a:cubicBezTo>
                  <a:cubicBezTo>
                    <a:pt x="966" y="366"/>
                    <a:pt x="958" y="375"/>
                    <a:pt x="950" y="386"/>
                  </a:cubicBezTo>
                  <a:cubicBezTo>
                    <a:pt x="938" y="403"/>
                    <a:pt x="925" y="424"/>
                    <a:pt x="911" y="440"/>
                  </a:cubicBezTo>
                  <a:cubicBezTo>
                    <a:pt x="904" y="449"/>
                    <a:pt x="897" y="456"/>
                    <a:pt x="890" y="461"/>
                  </a:cubicBezTo>
                  <a:cubicBezTo>
                    <a:pt x="882" y="466"/>
                    <a:pt x="875" y="469"/>
                    <a:pt x="868" y="469"/>
                  </a:cubicBezTo>
                  <a:cubicBezTo>
                    <a:pt x="865" y="469"/>
                    <a:pt x="863" y="468"/>
                    <a:pt x="860" y="467"/>
                  </a:cubicBezTo>
                  <a:cubicBezTo>
                    <a:pt x="834" y="459"/>
                    <a:pt x="813" y="453"/>
                    <a:pt x="796" y="439"/>
                  </a:cubicBezTo>
                  <a:cubicBezTo>
                    <a:pt x="778" y="425"/>
                    <a:pt x="762" y="402"/>
                    <a:pt x="746" y="361"/>
                  </a:cubicBezTo>
                  <a:cubicBezTo>
                    <a:pt x="733" y="328"/>
                    <a:pt x="717" y="297"/>
                    <a:pt x="704" y="267"/>
                  </a:cubicBezTo>
                  <a:cubicBezTo>
                    <a:pt x="691" y="238"/>
                    <a:pt x="682" y="210"/>
                    <a:pt x="682" y="186"/>
                  </a:cubicBezTo>
                  <a:cubicBezTo>
                    <a:pt x="682" y="171"/>
                    <a:pt x="685" y="158"/>
                    <a:pt x="692" y="146"/>
                  </a:cubicBezTo>
                  <a:cubicBezTo>
                    <a:pt x="706" y="125"/>
                    <a:pt x="724" y="105"/>
                    <a:pt x="738" y="86"/>
                  </a:cubicBezTo>
                  <a:cubicBezTo>
                    <a:pt x="752" y="67"/>
                    <a:pt x="763" y="48"/>
                    <a:pt x="763" y="31"/>
                  </a:cubicBezTo>
                  <a:cubicBezTo>
                    <a:pt x="763" y="22"/>
                    <a:pt x="760" y="13"/>
                    <a:pt x="752" y="5"/>
                  </a:cubicBezTo>
                  <a:cubicBezTo>
                    <a:pt x="750" y="6"/>
                    <a:pt x="750" y="6"/>
                    <a:pt x="750" y="6"/>
                  </a:cubicBezTo>
                  <a:cubicBezTo>
                    <a:pt x="749" y="7"/>
                    <a:pt x="749" y="7"/>
                    <a:pt x="749" y="7"/>
                  </a:cubicBezTo>
                  <a:cubicBezTo>
                    <a:pt x="756" y="15"/>
                    <a:pt x="759" y="23"/>
                    <a:pt x="759" y="31"/>
                  </a:cubicBezTo>
                  <a:cubicBezTo>
                    <a:pt x="759" y="47"/>
                    <a:pt x="749" y="64"/>
                    <a:pt x="735" y="83"/>
                  </a:cubicBezTo>
                  <a:cubicBezTo>
                    <a:pt x="721" y="102"/>
                    <a:pt x="703" y="123"/>
                    <a:pt x="689" y="144"/>
                  </a:cubicBezTo>
                  <a:cubicBezTo>
                    <a:pt x="681" y="157"/>
                    <a:pt x="678" y="171"/>
                    <a:pt x="678" y="186"/>
                  </a:cubicBezTo>
                  <a:cubicBezTo>
                    <a:pt x="678" y="211"/>
                    <a:pt x="687" y="239"/>
                    <a:pt x="700" y="269"/>
                  </a:cubicBezTo>
                  <a:cubicBezTo>
                    <a:pt x="713" y="299"/>
                    <a:pt x="729" y="330"/>
                    <a:pt x="742" y="362"/>
                  </a:cubicBezTo>
                  <a:cubicBezTo>
                    <a:pt x="759" y="404"/>
                    <a:pt x="774" y="427"/>
                    <a:pt x="793" y="442"/>
                  </a:cubicBezTo>
                  <a:cubicBezTo>
                    <a:pt x="812" y="457"/>
                    <a:pt x="833" y="463"/>
                    <a:pt x="859" y="471"/>
                  </a:cubicBezTo>
                  <a:cubicBezTo>
                    <a:pt x="862" y="472"/>
                    <a:pt x="865" y="473"/>
                    <a:pt x="868" y="473"/>
                  </a:cubicBezTo>
                  <a:cubicBezTo>
                    <a:pt x="881" y="473"/>
                    <a:pt x="892" y="465"/>
                    <a:pt x="904" y="454"/>
                  </a:cubicBezTo>
                  <a:cubicBezTo>
                    <a:pt x="921" y="438"/>
                    <a:pt x="936" y="414"/>
                    <a:pt x="950" y="394"/>
                  </a:cubicBezTo>
                  <a:cubicBezTo>
                    <a:pt x="957" y="384"/>
                    <a:pt x="964" y="375"/>
                    <a:pt x="970" y="368"/>
                  </a:cubicBezTo>
                  <a:cubicBezTo>
                    <a:pt x="973" y="365"/>
                    <a:pt x="975" y="363"/>
                    <a:pt x="978" y="361"/>
                  </a:cubicBezTo>
                  <a:cubicBezTo>
                    <a:pt x="980" y="359"/>
                    <a:pt x="983" y="358"/>
                    <a:pt x="985" y="358"/>
                  </a:cubicBezTo>
                  <a:cubicBezTo>
                    <a:pt x="986" y="358"/>
                    <a:pt x="987" y="359"/>
                    <a:pt x="989" y="360"/>
                  </a:cubicBezTo>
                  <a:cubicBezTo>
                    <a:pt x="990" y="361"/>
                    <a:pt x="991" y="362"/>
                    <a:pt x="992" y="364"/>
                  </a:cubicBezTo>
                  <a:cubicBezTo>
                    <a:pt x="992" y="365"/>
                    <a:pt x="992" y="367"/>
                    <a:pt x="992" y="370"/>
                  </a:cubicBezTo>
                  <a:cubicBezTo>
                    <a:pt x="992" y="377"/>
                    <a:pt x="989" y="386"/>
                    <a:pt x="984" y="397"/>
                  </a:cubicBezTo>
                  <a:cubicBezTo>
                    <a:pt x="977" y="414"/>
                    <a:pt x="966" y="433"/>
                    <a:pt x="957" y="450"/>
                  </a:cubicBezTo>
                  <a:cubicBezTo>
                    <a:pt x="952" y="459"/>
                    <a:pt x="948" y="467"/>
                    <a:pt x="945" y="475"/>
                  </a:cubicBezTo>
                  <a:cubicBezTo>
                    <a:pt x="942" y="483"/>
                    <a:pt x="940" y="489"/>
                    <a:pt x="940" y="495"/>
                  </a:cubicBezTo>
                  <a:cubicBezTo>
                    <a:pt x="940" y="499"/>
                    <a:pt x="941" y="502"/>
                    <a:pt x="943" y="505"/>
                  </a:cubicBezTo>
                  <a:cubicBezTo>
                    <a:pt x="945" y="507"/>
                    <a:pt x="948" y="507"/>
                    <a:pt x="950" y="507"/>
                  </a:cubicBezTo>
                  <a:cubicBezTo>
                    <a:pt x="954" y="507"/>
                    <a:pt x="959" y="505"/>
                    <a:pt x="964" y="502"/>
                  </a:cubicBezTo>
                  <a:cubicBezTo>
                    <a:pt x="973" y="497"/>
                    <a:pt x="984" y="487"/>
                    <a:pt x="996" y="476"/>
                  </a:cubicBezTo>
                  <a:cubicBezTo>
                    <a:pt x="1014" y="459"/>
                    <a:pt x="1033" y="438"/>
                    <a:pt x="1050" y="419"/>
                  </a:cubicBezTo>
                  <a:cubicBezTo>
                    <a:pt x="1059" y="410"/>
                    <a:pt x="1067" y="401"/>
                    <a:pt x="1075" y="394"/>
                  </a:cubicBezTo>
                  <a:cubicBezTo>
                    <a:pt x="1082" y="387"/>
                    <a:pt x="1088" y="382"/>
                    <a:pt x="1093" y="379"/>
                  </a:cubicBezTo>
                  <a:cubicBezTo>
                    <a:pt x="1109" y="369"/>
                    <a:pt x="1128" y="349"/>
                    <a:pt x="1146" y="327"/>
                  </a:cubicBezTo>
                  <a:cubicBezTo>
                    <a:pt x="1164" y="305"/>
                    <a:pt x="1182" y="280"/>
                    <a:pt x="1197" y="260"/>
                  </a:cubicBezTo>
                  <a:cubicBezTo>
                    <a:pt x="1211" y="241"/>
                    <a:pt x="1234" y="205"/>
                    <a:pt x="1261" y="173"/>
                  </a:cubicBezTo>
                  <a:cubicBezTo>
                    <a:pt x="1274" y="158"/>
                    <a:pt x="1288" y="143"/>
                    <a:pt x="1302" y="132"/>
                  </a:cubicBezTo>
                  <a:cubicBezTo>
                    <a:pt x="1316" y="122"/>
                    <a:pt x="1329" y="115"/>
                    <a:pt x="1340" y="115"/>
                  </a:cubicBezTo>
                  <a:cubicBezTo>
                    <a:pt x="1347" y="115"/>
                    <a:pt x="1352" y="117"/>
                    <a:pt x="1358" y="121"/>
                  </a:cubicBezTo>
                  <a:cubicBezTo>
                    <a:pt x="1366" y="127"/>
                    <a:pt x="1369" y="135"/>
                    <a:pt x="1369" y="144"/>
                  </a:cubicBezTo>
                  <a:cubicBezTo>
                    <a:pt x="1369" y="155"/>
                    <a:pt x="1365" y="167"/>
                    <a:pt x="1357" y="181"/>
                  </a:cubicBezTo>
                  <a:cubicBezTo>
                    <a:pt x="1346" y="201"/>
                    <a:pt x="1328" y="223"/>
                    <a:pt x="1311" y="242"/>
                  </a:cubicBezTo>
                  <a:cubicBezTo>
                    <a:pt x="1293" y="262"/>
                    <a:pt x="1276" y="280"/>
                    <a:pt x="1265" y="292"/>
                  </a:cubicBezTo>
                  <a:cubicBezTo>
                    <a:pt x="1231" y="332"/>
                    <a:pt x="1188" y="386"/>
                    <a:pt x="1122" y="444"/>
                  </a:cubicBezTo>
                  <a:cubicBezTo>
                    <a:pt x="1094" y="469"/>
                    <a:pt x="1068" y="494"/>
                    <a:pt x="1049" y="517"/>
                  </a:cubicBezTo>
                  <a:cubicBezTo>
                    <a:pt x="1030" y="540"/>
                    <a:pt x="1019" y="561"/>
                    <a:pt x="1019" y="579"/>
                  </a:cubicBezTo>
                  <a:cubicBezTo>
                    <a:pt x="1019" y="584"/>
                    <a:pt x="1020" y="590"/>
                    <a:pt x="1022" y="594"/>
                  </a:cubicBezTo>
                  <a:cubicBezTo>
                    <a:pt x="1025" y="601"/>
                    <a:pt x="1029" y="605"/>
                    <a:pt x="1034" y="608"/>
                  </a:cubicBezTo>
                  <a:cubicBezTo>
                    <a:pt x="1038" y="611"/>
                    <a:pt x="1043" y="612"/>
                    <a:pt x="1048" y="612"/>
                  </a:cubicBezTo>
                  <a:cubicBezTo>
                    <a:pt x="1055" y="612"/>
                    <a:pt x="1063" y="610"/>
                    <a:pt x="1069" y="606"/>
                  </a:cubicBezTo>
                  <a:cubicBezTo>
                    <a:pt x="1076" y="602"/>
                    <a:pt x="1082" y="598"/>
                    <a:pt x="1086" y="595"/>
                  </a:cubicBezTo>
                  <a:cubicBezTo>
                    <a:pt x="1093" y="590"/>
                    <a:pt x="1107" y="583"/>
                    <a:pt x="1122" y="577"/>
                  </a:cubicBezTo>
                  <a:cubicBezTo>
                    <a:pt x="1138" y="570"/>
                    <a:pt x="1155" y="564"/>
                    <a:pt x="1167" y="560"/>
                  </a:cubicBezTo>
                  <a:cubicBezTo>
                    <a:pt x="1193" y="552"/>
                    <a:pt x="1226" y="532"/>
                    <a:pt x="1243" y="505"/>
                  </a:cubicBezTo>
                  <a:cubicBezTo>
                    <a:pt x="1250" y="495"/>
                    <a:pt x="1259" y="485"/>
                    <a:pt x="1269" y="477"/>
                  </a:cubicBezTo>
                  <a:cubicBezTo>
                    <a:pt x="1278" y="470"/>
                    <a:pt x="1288" y="465"/>
                    <a:pt x="1296" y="465"/>
                  </a:cubicBezTo>
                  <a:cubicBezTo>
                    <a:pt x="1299" y="465"/>
                    <a:pt x="1302" y="466"/>
                    <a:pt x="1305" y="468"/>
                  </a:cubicBezTo>
                  <a:cubicBezTo>
                    <a:pt x="1307" y="470"/>
                    <a:pt x="1309" y="472"/>
                    <a:pt x="1310" y="473"/>
                  </a:cubicBezTo>
                  <a:cubicBezTo>
                    <a:pt x="1312" y="475"/>
                    <a:pt x="1312" y="476"/>
                    <a:pt x="1312" y="478"/>
                  </a:cubicBezTo>
                  <a:cubicBezTo>
                    <a:pt x="1312" y="482"/>
                    <a:pt x="1310" y="489"/>
                    <a:pt x="1304" y="499"/>
                  </a:cubicBezTo>
                  <a:cubicBezTo>
                    <a:pt x="1298" y="509"/>
                    <a:pt x="1289" y="522"/>
                    <a:pt x="1276" y="542"/>
                  </a:cubicBezTo>
                  <a:cubicBezTo>
                    <a:pt x="1267" y="557"/>
                    <a:pt x="1250" y="569"/>
                    <a:pt x="1230" y="580"/>
                  </a:cubicBezTo>
                  <a:cubicBezTo>
                    <a:pt x="1201" y="597"/>
                    <a:pt x="1163" y="611"/>
                    <a:pt x="1134" y="624"/>
                  </a:cubicBezTo>
                  <a:cubicBezTo>
                    <a:pt x="1119" y="631"/>
                    <a:pt x="1106" y="638"/>
                    <a:pt x="1096" y="645"/>
                  </a:cubicBezTo>
                  <a:cubicBezTo>
                    <a:pt x="1092" y="648"/>
                    <a:pt x="1088" y="652"/>
                    <a:pt x="1085" y="656"/>
                  </a:cubicBezTo>
                  <a:cubicBezTo>
                    <a:pt x="1082" y="660"/>
                    <a:pt x="1081" y="664"/>
                    <a:pt x="1081" y="668"/>
                  </a:cubicBezTo>
                  <a:cubicBezTo>
                    <a:pt x="1081" y="669"/>
                    <a:pt x="1081" y="669"/>
                    <a:pt x="1081" y="669"/>
                  </a:cubicBezTo>
                  <a:cubicBezTo>
                    <a:pt x="1081" y="672"/>
                    <a:pt x="1082" y="675"/>
                    <a:pt x="1083" y="677"/>
                  </a:cubicBezTo>
                  <a:cubicBezTo>
                    <a:pt x="1086" y="680"/>
                    <a:pt x="1089" y="682"/>
                    <a:pt x="1093" y="683"/>
                  </a:cubicBezTo>
                  <a:cubicBezTo>
                    <a:pt x="1098" y="685"/>
                    <a:pt x="1103" y="685"/>
                    <a:pt x="1108" y="685"/>
                  </a:cubicBezTo>
                  <a:cubicBezTo>
                    <a:pt x="1125" y="685"/>
                    <a:pt x="1146" y="681"/>
                    <a:pt x="1168" y="677"/>
                  </a:cubicBezTo>
                  <a:cubicBezTo>
                    <a:pt x="1189" y="673"/>
                    <a:pt x="1211" y="669"/>
                    <a:pt x="1227" y="669"/>
                  </a:cubicBezTo>
                  <a:cubicBezTo>
                    <a:pt x="1234" y="669"/>
                    <a:pt x="1240" y="670"/>
                    <a:pt x="1244" y="671"/>
                  </a:cubicBezTo>
                  <a:cubicBezTo>
                    <a:pt x="1246" y="672"/>
                    <a:pt x="1247" y="673"/>
                    <a:pt x="1249" y="675"/>
                  </a:cubicBezTo>
                  <a:cubicBezTo>
                    <a:pt x="1250" y="676"/>
                    <a:pt x="1250" y="678"/>
                    <a:pt x="1251" y="680"/>
                  </a:cubicBezTo>
                  <a:cubicBezTo>
                    <a:pt x="1251" y="680"/>
                    <a:pt x="1251" y="681"/>
                    <a:pt x="1251" y="682"/>
                  </a:cubicBezTo>
                  <a:cubicBezTo>
                    <a:pt x="1251" y="686"/>
                    <a:pt x="1249" y="689"/>
                    <a:pt x="1244" y="693"/>
                  </a:cubicBezTo>
                  <a:cubicBezTo>
                    <a:pt x="1237" y="699"/>
                    <a:pt x="1222" y="704"/>
                    <a:pt x="1206" y="709"/>
                  </a:cubicBezTo>
                  <a:cubicBezTo>
                    <a:pt x="1181" y="715"/>
                    <a:pt x="1149" y="721"/>
                    <a:pt x="1125" y="726"/>
                  </a:cubicBezTo>
                  <a:cubicBezTo>
                    <a:pt x="1112" y="729"/>
                    <a:pt x="1101" y="732"/>
                    <a:pt x="1093" y="736"/>
                  </a:cubicBezTo>
                  <a:cubicBezTo>
                    <a:pt x="1089" y="738"/>
                    <a:pt x="1086" y="739"/>
                    <a:pt x="1084" y="742"/>
                  </a:cubicBezTo>
                  <a:cubicBezTo>
                    <a:pt x="1081" y="744"/>
                    <a:pt x="1080" y="746"/>
                    <a:pt x="1080" y="749"/>
                  </a:cubicBezTo>
                  <a:cubicBezTo>
                    <a:pt x="1080" y="751"/>
                    <a:pt x="1080" y="753"/>
                    <a:pt x="1082" y="755"/>
                  </a:cubicBezTo>
                  <a:cubicBezTo>
                    <a:pt x="1084" y="759"/>
                    <a:pt x="1088" y="761"/>
                    <a:pt x="1093" y="764"/>
                  </a:cubicBezTo>
                  <a:cubicBezTo>
                    <a:pt x="1101" y="768"/>
                    <a:pt x="1114" y="772"/>
                    <a:pt x="1129" y="774"/>
                  </a:cubicBezTo>
                  <a:cubicBezTo>
                    <a:pt x="1172" y="783"/>
                    <a:pt x="1236" y="786"/>
                    <a:pt x="1269" y="786"/>
                  </a:cubicBezTo>
                  <a:cubicBezTo>
                    <a:pt x="1272" y="786"/>
                    <a:pt x="1274" y="786"/>
                    <a:pt x="1277" y="786"/>
                  </a:cubicBezTo>
                  <a:cubicBezTo>
                    <a:pt x="1278" y="786"/>
                    <a:pt x="1279" y="786"/>
                    <a:pt x="1280" y="786"/>
                  </a:cubicBezTo>
                  <a:cubicBezTo>
                    <a:pt x="1300" y="786"/>
                    <a:pt x="1319" y="791"/>
                    <a:pt x="1338" y="796"/>
                  </a:cubicBezTo>
                  <a:cubicBezTo>
                    <a:pt x="1356" y="801"/>
                    <a:pt x="1375" y="806"/>
                    <a:pt x="1395" y="806"/>
                  </a:cubicBezTo>
                  <a:cubicBezTo>
                    <a:pt x="1397" y="806"/>
                    <a:pt x="1400" y="806"/>
                    <a:pt x="1403" y="805"/>
                  </a:cubicBezTo>
                  <a:cubicBezTo>
                    <a:pt x="1405" y="805"/>
                    <a:pt x="1406" y="805"/>
                    <a:pt x="1408" y="805"/>
                  </a:cubicBezTo>
                  <a:cubicBezTo>
                    <a:pt x="1428" y="805"/>
                    <a:pt x="1448" y="814"/>
                    <a:pt x="1469" y="824"/>
                  </a:cubicBezTo>
                  <a:cubicBezTo>
                    <a:pt x="1490" y="834"/>
                    <a:pt x="1512" y="844"/>
                    <a:pt x="1538" y="847"/>
                  </a:cubicBezTo>
                  <a:cubicBezTo>
                    <a:pt x="1561" y="850"/>
                    <a:pt x="1585" y="863"/>
                    <a:pt x="1603" y="880"/>
                  </a:cubicBezTo>
                  <a:cubicBezTo>
                    <a:pt x="1621" y="897"/>
                    <a:pt x="1633" y="918"/>
                    <a:pt x="1633" y="939"/>
                  </a:cubicBezTo>
                  <a:cubicBezTo>
                    <a:pt x="1633" y="943"/>
                    <a:pt x="1633" y="947"/>
                    <a:pt x="1632" y="951"/>
                  </a:cubicBezTo>
                  <a:cubicBezTo>
                    <a:pt x="1630" y="959"/>
                    <a:pt x="1625" y="964"/>
                    <a:pt x="1619" y="967"/>
                  </a:cubicBezTo>
                  <a:cubicBezTo>
                    <a:pt x="1613" y="971"/>
                    <a:pt x="1605" y="972"/>
                    <a:pt x="1597" y="972"/>
                  </a:cubicBezTo>
                  <a:cubicBezTo>
                    <a:pt x="1581" y="972"/>
                    <a:pt x="1564" y="968"/>
                    <a:pt x="1548" y="961"/>
                  </a:cubicBezTo>
                  <a:cubicBezTo>
                    <a:pt x="1532" y="954"/>
                    <a:pt x="1518" y="945"/>
                    <a:pt x="1511" y="937"/>
                  </a:cubicBezTo>
                  <a:cubicBezTo>
                    <a:pt x="1499" y="923"/>
                    <a:pt x="1482" y="914"/>
                    <a:pt x="1454" y="904"/>
                  </a:cubicBezTo>
                  <a:cubicBezTo>
                    <a:pt x="1427" y="895"/>
                    <a:pt x="1390" y="885"/>
                    <a:pt x="1338" y="869"/>
                  </a:cubicBezTo>
                  <a:cubicBezTo>
                    <a:pt x="1288" y="854"/>
                    <a:pt x="1234" y="849"/>
                    <a:pt x="1188" y="849"/>
                  </a:cubicBezTo>
                  <a:cubicBezTo>
                    <a:pt x="1164" y="849"/>
                    <a:pt x="1142" y="850"/>
                    <a:pt x="1125" y="853"/>
                  </a:cubicBezTo>
                  <a:cubicBezTo>
                    <a:pt x="1107" y="855"/>
                    <a:pt x="1093" y="859"/>
                    <a:pt x="1085" y="863"/>
                  </a:cubicBezTo>
                  <a:cubicBezTo>
                    <a:pt x="1069" y="870"/>
                    <a:pt x="1060" y="885"/>
                    <a:pt x="1053" y="901"/>
                  </a:cubicBezTo>
                  <a:cubicBezTo>
                    <a:pt x="1046" y="917"/>
                    <a:pt x="1042" y="935"/>
                    <a:pt x="1035" y="951"/>
                  </a:cubicBezTo>
                  <a:cubicBezTo>
                    <a:pt x="1032" y="957"/>
                    <a:pt x="1031" y="963"/>
                    <a:pt x="1031" y="968"/>
                  </a:cubicBezTo>
                  <a:cubicBezTo>
                    <a:pt x="1031" y="980"/>
                    <a:pt x="1036" y="989"/>
                    <a:pt x="1043" y="998"/>
                  </a:cubicBezTo>
                  <a:cubicBezTo>
                    <a:pt x="1051" y="1007"/>
                    <a:pt x="1060" y="1016"/>
                    <a:pt x="1069" y="1026"/>
                  </a:cubicBezTo>
                  <a:cubicBezTo>
                    <a:pt x="1078" y="1036"/>
                    <a:pt x="1087" y="1045"/>
                    <a:pt x="1093" y="1054"/>
                  </a:cubicBezTo>
                  <a:cubicBezTo>
                    <a:pt x="1099" y="1063"/>
                    <a:pt x="1102" y="1070"/>
                    <a:pt x="1102" y="1076"/>
                  </a:cubicBezTo>
                  <a:cubicBezTo>
                    <a:pt x="1102" y="1079"/>
                    <a:pt x="1101" y="1081"/>
                    <a:pt x="1099" y="1083"/>
                  </a:cubicBezTo>
                  <a:cubicBezTo>
                    <a:pt x="1096" y="1086"/>
                    <a:pt x="1093" y="1087"/>
                    <a:pt x="1091" y="1087"/>
                  </a:cubicBezTo>
                  <a:cubicBezTo>
                    <a:pt x="1089" y="1087"/>
                    <a:pt x="1088" y="1087"/>
                    <a:pt x="1086" y="1086"/>
                  </a:cubicBezTo>
                  <a:cubicBezTo>
                    <a:pt x="1081" y="1083"/>
                    <a:pt x="1075" y="1076"/>
                    <a:pt x="1066" y="1063"/>
                  </a:cubicBezTo>
                  <a:cubicBezTo>
                    <a:pt x="1058" y="1051"/>
                    <a:pt x="1053" y="1045"/>
                    <a:pt x="1045" y="1040"/>
                  </a:cubicBezTo>
                  <a:cubicBezTo>
                    <a:pt x="1038" y="1034"/>
                    <a:pt x="1028" y="1031"/>
                    <a:pt x="1012" y="1024"/>
                  </a:cubicBezTo>
                  <a:cubicBezTo>
                    <a:pt x="1005" y="1022"/>
                    <a:pt x="1000" y="1021"/>
                    <a:pt x="995" y="1021"/>
                  </a:cubicBezTo>
                  <a:cubicBezTo>
                    <a:pt x="991" y="1021"/>
                    <a:pt x="987" y="1022"/>
                    <a:pt x="984" y="1024"/>
                  </a:cubicBezTo>
                  <a:cubicBezTo>
                    <a:pt x="979" y="1028"/>
                    <a:pt x="976" y="1033"/>
                    <a:pt x="972" y="1040"/>
                  </a:cubicBezTo>
                  <a:cubicBezTo>
                    <a:pt x="968" y="1046"/>
                    <a:pt x="963" y="1053"/>
                    <a:pt x="955" y="1060"/>
                  </a:cubicBezTo>
                  <a:cubicBezTo>
                    <a:pt x="949" y="1066"/>
                    <a:pt x="946" y="1073"/>
                    <a:pt x="946" y="1081"/>
                  </a:cubicBezTo>
                  <a:cubicBezTo>
                    <a:pt x="946" y="1094"/>
                    <a:pt x="953" y="1110"/>
                    <a:pt x="962" y="1132"/>
                  </a:cubicBezTo>
                  <a:cubicBezTo>
                    <a:pt x="971" y="1154"/>
                    <a:pt x="983" y="1182"/>
                    <a:pt x="993" y="1218"/>
                  </a:cubicBezTo>
                  <a:cubicBezTo>
                    <a:pt x="1006" y="1265"/>
                    <a:pt x="1011" y="1325"/>
                    <a:pt x="1022" y="1385"/>
                  </a:cubicBezTo>
                  <a:cubicBezTo>
                    <a:pt x="1032" y="1445"/>
                    <a:pt x="1048" y="1505"/>
                    <a:pt x="1084" y="1553"/>
                  </a:cubicBezTo>
                  <a:cubicBezTo>
                    <a:pt x="1101" y="1575"/>
                    <a:pt x="1108" y="1593"/>
                    <a:pt x="1108" y="1605"/>
                  </a:cubicBezTo>
                  <a:cubicBezTo>
                    <a:pt x="1108" y="1613"/>
                    <a:pt x="1105" y="1619"/>
                    <a:pt x="1100" y="1623"/>
                  </a:cubicBezTo>
                  <a:cubicBezTo>
                    <a:pt x="1095" y="1626"/>
                    <a:pt x="1088" y="1628"/>
                    <a:pt x="1080" y="1628"/>
                  </a:cubicBezTo>
                  <a:cubicBezTo>
                    <a:pt x="1057" y="1628"/>
                    <a:pt x="1024" y="1614"/>
                    <a:pt x="999" y="1588"/>
                  </a:cubicBezTo>
                  <a:cubicBezTo>
                    <a:pt x="985" y="1573"/>
                    <a:pt x="974" y="1546"/>
                    <a:pt x="966" y="1513"/>
                  </a:cubicBezTo>
                  <a:cubicBezTo>
                    <a:pt x="953" y="1463"/>
                    <a:pt x="946" y="1399"/>
                    <a:pt x="939" y="1339"/>
                  </a:cubicBezTo>
                  <a:cubicBezTo>
                    <a:pt x="933" y="1279"/>
                    <a:pt x="927" y="1223"/>
                    <a:pt x="918" y="1190"/>
                  </a:cubicBezTo>
                  <a:cubicBezTo>
                    <a:pt x="907" y="1151"/>
                    <a:pt x="894" y="1127"/>
                    <a:pt x="880" y="1112"/>
                  </a:cubicBezTo>
                  <a:cubicBezTo>
                    <a:pt x="867" y="1096"/>
                    <a:pt x="851" y="1091"/>
                    <a:pt x="834" y="1091"/>
                  </a:cubicBezTo>
                  <a:cubicBezTo>
                    <a:pt x="829" y="1091"/>
                    <a:pt x="824" y="1092"/>
                    <a:pt x="819" y="1092"/>
                  </a:cubicBezTo>
                  <a:cubicBezTo>
                    <a:pt x="813" y="1093"/>
                    <a:pt x="809" y="1096"/>
                    <a:pt x="805" y="1099"/>
                  </a:cubicBezTo>
                  <a:cubicBezTo>
                    <a:pt x="798" y="1105"/>
                    <a:pt x="794" y="1115"/>
                    <a:pt x="791" y="1125"/>
                  </a:cubicBezTo>
                  <a:cubicBezTo>
                    <a:pt x="786" y="1141"/>
                    <a:pt x="784" y="1160"/>
                    <a:pt x="781" y="1174"/>
                  </a:cubicBezTo>
                  <a:cubicBezTo>
                    <a:pt x="780" y="1181"/>
                    <a:pt x="779" y="1188"/>
                    <a:pt x="777" y="1192"/>
                  </a:cubicBezTo>
                  <a:cubicBezTo>
                    <a:pt x="776" y="1194"/>
                    <a:pt x="775" y="1196"/>
                    <a:pt x="774" y="1197"/>
                  </a:cubicBezTo>
                  <a:cubicBezTo>
                    <a:pt x="773" y="1198"/>
                    <a:pt x="773" y="1198"/>
                    <a:pt x="772" y="1198"/>
                  </a:cubicBezTo>
                  <a:cubicBezTo>
                    <a:pt x="772" y="1198"/>
                    <a:pt x="772" y="1198"/>
                    <a:pt x="772" y="1198"/>
                  </a:cubicBezTo>
                  <a:cubicBezTo>
                    <a:pt x="771" y="1198"/>
                    <a:pt x="771" y="1198"/>
                    <a:pt x="771" y="1198"/>
                  </a:cubicBezTo>
                  <a:cubicBezTo>
                    <a:pt x="770" y="1198"/>
                    <a:pt x="768" y="1198"/>
                    <a:pt x="767" y="1196"/>
                  </a:cubicBezTo>
                  <a:cubicBezTo>
                    <a:pt x="764" y="1193"/>
                    <a:pt x="762" y="1188"/>
                    <a:pt x="761" y="1181"/>
                  </a:cubicBezTo>
                  <a:cubicBezTo>
                    <a:pt x="758" y="1171"/>
                    <a:pt x="757" y="1157"/>
                    <a:pt x="757" y="1145"/>
                  </a:cubicBezTo>
                  <a:cubicBezTo>
                    <a:pt x="756" y="1133"/>
                    <a:pt x="756" y="1122"/>
                    <a:pt x="755" y="1116"/>
                  </a:cubicBezTo>
                  <a:cubicBezTo>
                    <a:pt x="754" y="1112"/>
                    <a:pt x="753" y="1109"/>
                    <a:pt x="752" y="1107"/>
                  </a:cubicBezTo>
                  <a:cubicBezTo>
                    <a:pt x="751" y="1106"/>
                    <a:pt x="750" y="1105"/>
                    <a:pt x="749" y="1104"/>
                  </a:cubicBezTo>
                  <a:cubicBezTo>
                    <a:pt x="748" y="1104"/>
                    <a:pt x="747" y="1103"/>
                    <a:pt x="746" y="1103"/>
                  </a:cubicBezTo>
                  <a:cubicBezTo>
                    <a:pt x="743" y="1103"/>
                    <a:pt x="740" y="1105"/>
                    <a:pt x="737" y="1107"/>
                  </a:cubicBezTo>
                  <a:cubicBezTo>
                    <a:pt x="735" y="1110"/>
                    <a:pt x="732" y="1113"/>
                    <a:pt x="728" y="1117"/>
                  </a:cubicBezTo>
                  <a:cubicBezTo>
                    <a:pt x="725" y="1121"/>
                    <a:pt x="723" y="1123"/>
                    <a:pt x="721" y="1124"/>
                  </a:cubicBezTo>
                  <a:cubicBezTo>
                    <a:pt x="718" y="1126"/>
                    <a:pt x="716" y="1126"/>
                    <a:pt x="714" y="1126"/>
                  </a:cubicBezTo>
                  <a:cubicBezTo>
                    <a:pt x="712" y="1126"/>
                    <a:pt x="710" y="1126"/>
                    <a:pt x="708" y="1124"/>
                  </a:cubicBezTo>
                  <a:cubicBezTo>
                    <a:pt x="706" y="1123"/>
                    <a:pt x="703" y="1121"/>
                    <a:pt x="701" y="1119"/>
                  </a:cubicBezTo>
                  <a:cubicBezTo>
                    <a:pt x="700" y="1117"/>
                    <a:pt x="698" y="1116"/>
                    <a:pt x="697" y="1115"/>
                  </a:cubicBezTo>
                  <a:cubicBezTo>
                    <a:pt x="695" y="1114"/>
                    <a:pt x="694" y="1113"/>
                    <a:pt x="692" y="1113"/>
                  </a:cubicBezTo>
                  <a:cubicBezTo>
                    <a:pt x="690" y="1113"/>
                    <a:pt x="689" y="1114"/>
                    <a:pt x="687" y="1114"/>
                  </a:cubicBezTo>
                  <a:cubicBezTo>
                    <a:pt x="683" y="1117"/>
                    <a:pt x="679" y="1123"/>
                    <a:pt x="670" y="1133"/>
                  </a:cubicBezTo>
                  <a:cubicBezTo>
                    <a:pt x="667" y="1137"/>
                    <a:pt x="664" y="1139"/>
                    <a:pt x="662" y="1141"/>
                  </a:cubicBezTo>
                  <a:cubicBezTo>
                    <a:pt x="660" y="1143"/>
                    <a:pt x="658" y="1143"/>
                    <a:pt x="656" y="1143"/>
                  </a:cubicBezTo>
                  <a:cubicBezTo>
                    <a:pt x="654" y="1143"/>
                    <a:pt x="652" y="1143"/>
                    <a:pt x="651" y="1142"/>
                  </a:cubicBezTo>
                  <a:cubicBezTo>
                    <a:pt x="648" y="1140"/>
                    <a:pt x="645" y="1137"/>
                    <a:pt x="641" y="1133"/>
                  </a:cubicBezTo>
                  <a:cubicBezTo>
                    <a:pt x="638" y="1129"/>
                    <a:pt x="635" y="1124"/>
                    <a:pt x="630" y="1119"/>
                  </a:cubicBezTo>
                  <a:cubicBezTo>
                    <a:pt x="625" y="1113"/>
                    <a:pt x="619" y="1107"/>
                    <a:pt x="612" y="1102"/>
                  </a:cubicBezTo>
                  <a:cubicBezTo>
                    <a:pt x="605" y="1098"/>
                    <a:pt x="596" y="1095"/>
                    <a:pt x="588" y="1095"/>
                  </a:cubicBezTo>
                  <a:cubicBezTo>
                    <a:pt x="581" y="1095"/>
                    <a:pt x="575" y="1097"/>
                    <a:pt x="568" y="1101"/>
                  </a:cubicBezTo>
                  <a:cubicBezTo>
                    <a:pt x="562" y="1105"/>
                    <a:pt x="556" y="1112"/>
                    <a:pt x="550" y="1122"/>
                  </a:cubicBezTo>
                  <a:cubicBezTo>
                    <a:pt x="538" y="1145"/>
                    <a:pt x="530" y="1155"/>
                    <a:pt x="520" y="1166"/>
                  </a:cubicBezTo>
                  <a:cubicBezTo>
                    <a:pt x="509" y="1177"/>
                    <a:pt x="494" y="1189"/>
                    <a:pt x="466" y="1214"/>
                  </a:cubicBezTo>
                  <a:cubicBezTo>
                    <a:pt x="453" y="1226"/>
                    <a:pt x="440" y="1248"/>
                    <a:pt x="427" y="1275"/>
                  </a:cubicBezTo>
                  <a:cubicBezTo>
                    <a:pt x="406" y="1316"/>
                    <a:pt x="386" y="1367"/>
                    <a:pt x="365" y="1408"/>
                  </a:cubicBezTo>
                  <a:cubicBezTo>
                    <a:pt x="355" y="1428"/>
                    <a:pt x="345" y="1446"/>
                    <a:pt x="335" y="1458"/>
                  </a:cubicBezTo>
                  <a:cubicBezTo>
                    <a:pt x="330" y="1465"/>
                    <a:pt x="325" y="1470"/>
                    <a:pt x="320" y="1473"/>
                  </a:cubicBezTo>
                  <a:cubicBezTo>
                    <a:pt x="315" y="1476"/>
                    <a:pt x="310" y="1478"/>
                    <a:pt x="306" y="1478"/>
                  </a:cubicBezTo>
                  <a:cubicBezTo>
                    <a:pt x="302" y="1478"/>
                    <a:pt x="299" y="1477"/>
                    <a:pt x="295" y="1475"/>
                  </a:cubicBezTo>
                  <a:cubicBezTo>
                    <a:pt x="271" y="1459"/>
                    <a:pt x="263" y="1438"/>
                    <a:pt x="263" y="1418"/>
                  </a:cubicBezTo>
                  <a:cubicBezTo>
                    <a:pt x="263" y="1389"/>
                    <a:pt x="279" y="1361"/>
                    <a:pt x="295" y="1349"/>
                  </a:cubicBezTo>
                  <a:cubicBezTo>
                    <a:pt x="310" y="1338"/>
                    <a:pt x="321" y="1326"/>
                    <a:pt x="332" y="1310"/>
                  </a:cubicBezTo>
                  <a:cubicBezTo>
                    <a:pt x="343" y="1295"/>
                    <a:pt x="354" y="1275"/>
                    <a:pt x="368" y="1247"/>
                  </a:cubicBezTo>
                  <a:cubicBezTo>
                    <a:pt x="396" y="1192"/>
                    <a:pt x="415" y="1170"/>
                    <a:pt x="450" y="1143"/>
                  </a:cubicBezTo>
                  <a:cubicBezTo>
                    <a:pt x="465" y="1132"/>
                    <a:pt x="479" y="1120"/>
                    <a:pt x="490" y="1108"/>
                  </a:cubicBezTo>
                  <a:cubicBezTo>
                    <a:pt x="496" y="1102"/>
                    <a:pt x="501" y="1097"/>
                    <a:pt x="504" y="1091"/>
                  </a:cubicBezTo>
                  <a:cubicBezTo>
                    <a:pt x="507" y="1086"/>
                    <a:pt x="509" y="1080"/>
                    <a:pt x="509" y="1075"/>
                  </a:cubicBezTo>
                  <a:cubicBezTo>
                    <a:pt x="509" y="1071"/>
                    <a:pt x="508" y="1067"/>
                    <a:pt x="505" y="1064"/>
                  </a:cubicBezTo>
                  <a:cubicBezTo>
                    <a:pt x="501" y="1058"/>
                    <a:pt x="494" y="1054"/>
                    <a:pt x="487" y="1054"/>
                  </a:cubicBezTo>
                  <a:cubicBezTo>
                    <a:pt x="480" y="1054"/>
                    <a:pt x="473" y="1058"/>
                    <a:pt x="465" y="1064"/>
                  </a:cubicBezTo>
                  <a:cubicBezTo>
                    <a:pt x="458" y="1070"/>
                    <a:pt x="450" y="1078"/>
                    <a:pt x="443" y="1089"/>
                  </a:cubicBezTo>
                  <a:cubicBezTo>
                    <a:pt x="437" y="1099"/>
                    <a:pt x="427" y="1107"/>
                    <a:pt x="417" y="1112"/>
                  </a:cubicBezTo>
                  <a:cubicBezTo>
                    <a:pt x="406" y="1118"/>
                    <a:pt x="394" y="1121"/>
                    <a:pt x="384" y="1121"/>
                  </a:cubicBezTo>
                  <a:cubicBezTo>
                    <a:pt x="378" y="1121"/>
                    <a:pt x="372" y="1120"/>
                    <a:pt x="367" y="1117"/>
                  </a:cubicBezTo>
                  <a:cubicBezTo>
                    <a:pt x="362" y="1115"/>
                    <a:pt x="359" y="1111"/>
                    <a:pt x="357" y="1106"/>
                  </a:cubicBezTo>
                  <a:cubicBezTo>
                    <a:pt x="355" y="1103"/>
                    <a:pt x="355" y="1100"/>
                    <a:pt x="355" y="1097"/>
                  </a:cubicBezTo>
                  <a:cubicBezTo>
                    <a:pt x="355" y="1091"/>
                    <a:pt x="357" y="1085"/>
                    <a:pt x="361" y="1079"/>
                  </a:cubicBezTo>
                  <a:cubicBezTo>
                    <a:pt x="367" y="1071"/>
                    <a:pt x="377" y="1063"/>
                    <a:pt x="387" y="1057"/>
                  </a:cubicBezTo>
                  <a:cubicBezTo>
                    <a:pt x="397" y="1052"/>
                    <a:pt x="407" y="1048"/>
                    <a:pt x="414" y="1046"/>
                  </a:cubicBezTo>
                  <a:cubicBezTo>
                    <a:pt x="421" y="1045"/>
                    <a:pt x="426" y="1042"/>
                    <a:pt x="429" y="1038"/>
                  </a:cubicBezTo>
                  <a:cubicBezTo>
                    <a:pt x="432" y="1034"/>
                    <a:pt x="434" y="1029"/>
                    <a:pt x="434" y="1023"/>
                  </a:cubicBezTo>
                  <a:cubicBezTo>
                    <a:pt x="434" y="1016"/>
                    <a:pt x="431" y="1008"/>
                    <a:pt x="428" y="1001"/>
                  </a:cubicBezTo>
                  <a:cubicBezTo>
                    <a:pt x="423" y="993"/>
                    <a:pt x="420" y="988"/>
                    <a:pt x="417" y="978"/>
                  </a:cubicBezTo>
                  <a:cubicBezTo>
                    <a:pt x="413" y="968"/>
                    <a:pt x="408" y="953"/>
                    <a:pt x="400" y="925"/>
                  </a:cubicBezTo>
                  <a:cubicBezTo>
                    <a:pt x="394" y="906"/>
                    <a:pt x="389" y="895"/>
                    <a:pt x="385" y="888"/>
                  </a:cubicBezTo>
                  <a:cubicBezTo>
                    <a:pt x="382" y="885"/>
                    <a:pt x="380" y="882"/>
                    <a:pt x="377" y="881"/>
                  </a:cubicBezTo>
                  <a:cubicBezTo>
                    <a:pt x="375" y="879"/>
                    <a:pt x="372" y="879"/>
                    <a:pt x="370" y="879"/>
                  </a:cubicBezTo>
                  <a:cubicBezTo>
                    <a:pt x="365" y="879"/>
                    <a:pt x="360" y="881"/>
                    <a:pt x="354" y="882"/>
                  </a:cubicBezTo>
                  <a:cubicBezTo>
                    <a:pt x="351" y="883"/>
                    <a:pt x="347" y="884"/>
                    <a:pt x="342" y="884"/>
                  </a:cubicBezTo>
                  <a:cubicBezTo>
                    <a:pt x="329" y="884"/>
                    <a:pt x="315" y="879"/>
                    <a:pt x="305" y="874"/>
                  </a:cubicBezTo>
                  <a:cubicBezTo>
                    <a:pt x="297" y="869"/>
                    <a:pt x="287" y="868"/>
                    <a:pt x="276" y="867"/>
                  </a:cubicBezTo>
                  <a:cubicBezTo>
                    <a:pt x="265" y="866"/>
                    <a:pt x="253" y="865"/>
                    <a:pt x="242" y="864"/>
                  </a:cubicBezTo>
                  <a:cubicBezTo>
                    <a:pt x="231" y="863"/>
                    <a:pt x="219" y="862"/>
                    <a:pt x="210" y="858"/>
                  </a:cubicBezTo>
                  <a:cubicBezTo>
                    <a:pt x="206" y="857"/>
                    <a:pt x="202" y="855"/>
                    <a:pt x="200" y="852"/>
                  </a:cubicBezTo>
                  <a:cubicBezTo>
                    <a:pt x="197" y="849"/>
                    <a:pt x="196" y="846"/>
                    <a:pt x="196" y="842"/>
                  </a:cubicBezTo>
                  <a:cubicBezTo>
                    <a:pt x="196" y="836"/>
                    <a:pt x="198" y="832"/>
                    <a:pt x="201" y="829"/>
                  </a:cubicBezTo>
                  <a:cubicBezTo>
                    <a:pt x="204" y="826"/>
                    <a:pt x="209" y="824"/>
                    <a:pt x="215" y="824"/>
                  </a:cubicBezTo>
                  <a:cubicBezTo>
                    <a:pt x="220" y="824"/>
                    <a:pt x="225" y="826"/>
                    <a:pt x="231" y="828"/>
                  </a:cubicBezTo>
                  <a:cubicBezTo>
                    <a:pt x="236" y="831"/>
                    <a:pt x="243" y="832"/>
                    <a:pt x="250" y="832"/>
                  </a:cubicBezTo>
                  <a:cubicBezTo>
                    <a:pt x="261" y="833"/>
                    <a:pt x="274" y="832"/>
                    <a:pt x="286" y="833"/>
                  </a:cubicBezTo>
                  <a:cubicBezTo>
                    <a:pt x="297" y="833"/>
                    <a:pt x="308" y="835"/>
                    <a:pt x="315" y="839"/>
                  </a:cubicBezTo>
                  <a:cubicBezTo>
                    <a:pt x="322" y="843"/>
                    <a:pt x="330" y="846"/>
                    <a:pt x="338" y="846"/>
                  </a:cubicBezTo>
                  <a:cubicBezTo>
                    <a:pt x="346" y="846"/>
                    <a:pt x="353" y="844"/>
                    <a:pt x="359" y="838"/>
                  </a:cubicBezTo>
                  <a:cubicBezTo>
                    <a:pt x="365" y="833"/>
                    <a:pt x="369" y="824"/>
                    <a:pt x="371" y="813"/>
                  </a:cubicBezTo>
                  <a:cubicBezTo>
                    <a:pt x="371" y="809"/>
                    <a:pt x="371" y="806"/>
                    <a:pt x="371" y="803"/>
                  </a:cubicBezTo>
                  <a:cubicBezTo>
                    <a:pt x="371" y="796"/>
                    <a:pt x="370" y="789"/>
                    <a:pt x="367" y="783"/>
                  </a:cubicBezTo>
                  <a:cubicBezTo>
                    <a:pt x="362" y="775"/>
                    <a:pt x="353" y="768"/>
                    <a:pt x="341" y="762"/>
                  </a:cubicBezTo>
                  <a:cubicBezTo>
                    <a:pt x="328" y="756"/>
                    <a:pt x="311" y="751"/>
                    <a:pt x="290" y="746"/>
                  </a:cubicBezTo>
                  <a:cubicBezTo>
                    <a:pt x="260" y="739"/>
                    <a:pt x="229" y="722"/>
                    <a:pt x="204" y="701"/>
                  </a:cubicBezTo>
                  <a:cubicBezTo>
                    <a:pt x="179" y="681"/>
                    <a:pt x="160" y="658"/>
                    <a:pt x="155" y="640"/>
                  </a:cubicBezTo>
                  <a:cubicBezTo>
                    <a:pt x="149" y="621"/>
                    <a:pt x="145" y="611"/>
                    <a:pt x="138" y="601"/>
                  </a:cubicBezTo>
                  <a:cubicBezTo>
                    <a:pt x="131" y="592"/>
                    <a:pt x="121" y="584"/>
                    <a:pt x="103" y="571"/>
                  </a:cubicBezTo>
                  <a:cubicBezTo>
                    <a:pt x="96" y="566"/>
                    <a:pt x="87" y="555"/>
                    <a:pt x="76" y="541"/>
                  </a:cubicBezTo>
                  <a:cubicBezTo>
                    <a:pt x="60" y="519"/>
                    <a:pt x="42" y="488"/>
                    <a:pt x="28" y="458"/>
                  </a:cubicBezTo>
                  <a:cubicBezTo>
                    <a:pt x="14" y="427"/>
                    <a:pt x="4" y="396"/>
                    <a:pt x="4" y="372"/>
                  </a:cubicBezTo>
                  <a:cubicBezTo>
                    <a:pt x="4" y="362"/>
                    <a:pt x="6" y="353"/>
                    <a:pt x="10" y="346"/>
                  </a:cubicBezTo>
                  <a:cubicBezTo>
                    <a:pt x="14" y="339"/>
                    <a:pt x="20" y="335"/>
                    <a:pt x="29" y="332"/>
                  </a:cubicBezTo>
                  <a:cubicBezTo>
                    <a:pt x="29" y="332"/>
                    <a:pt x="29" y="332"/>
                    <a:pt x="29" y="332"/>
                  </a:cubicBezTo>
                  <a:cubicBezTo>
                    <a:pt x="34" y="331"/>
                    <a:pt x="38" y="331"/>
                    <a:pt x="42" y="331"/>
                  </a:cubicBezTo>
                  <a:cubicBezTo>
                    <a:pt x="50" y="331"/>
                    <a:pt x="57" y="333"/>
                    <a:pt x="63" y="337"/>
                  </a:cubicBezTo>
                  <a:cubicBezTo>
                    <a:pt x="75" y="344"/>
                    <a:pt x="84" y="358"/>
                    <a:pt x="93" y="376"/>
                  </a:cubicBezTo>
                  <a:cubicBezTo>
                    <a:pt x="106" y="402"/>
                    <a:pt x="116" y="438"/>
                    <a:pt x="128" y="477"/>
                  </a:cubicBezTo>
                  <a:cubicBezTo>
                    <a:pt x="140" y="516"/>
                    <a:pt x="153" y="558"/>
                    <a:pt x="170" y="596"/>
                  </a:cubicBezTo>
                  <a:cubicBezTo>
                    <a:pt x="186" y="630"/>
                    <a:pt x="209" y="653"/>
                    <a:pt x="233" y="666"/>
                  </a:cubicBezTo>
                  <a:cubicBezTo>
                    <a:pt x="257" y="680"/>
                    <a:pt x="283" y="685"/>
                    <a:pt x="306" y="685"/>
                  </a:cubicBezTo>
                  <a:cubicBezTo>
                    <a:pt x="324" y="685"/>
                    <a:pt x="341" y="682"/>
                    <a:pt x="354" y="678"/>
                  </a:cubicBezTo>
                  <a:cubicBezTo>
                    <a:pt x="360" y="676"/>
                    <a:pt x="366" y="674"/>
                    <a:pt x="370" y="671"/>
                  </a:cubicBezTo>
                  <a:cubicBezTo>
                    <a:pt x="375" y="669"/>
                    <a:pt x="378" y="666"/>
                    <a:pt x="381" y="664"/>
                  </a:cubicBezTo>
                  <a:cubicBezTo>
                    <a:pt x="390" y="654"/>
                    <a:pt x="398" y="648"/>
                    <a:pt x="406" y="642"/>
                  </a:cubicBezTo>
                  <a:cubicBezTo>
                    <a:pt x="414" y="636"/>
                    <a:pt x="422" y="630"/>
                    <a:pt x="430" y="619"/>
                  </a:cubicBezTo>
                  <a:cubicBezTo>
                    <a:pt x="437" y="608"/>
                    <a:pt x="441" y="601"/>
                    <a:pt x="446" y="594"/>
                  </a:cubicBezTo>
                  <a:cubicBezTo>
                    <a:pt x="451" y="587"/>
                    <a:pt x="458" y="580"/>
                    <a:pt x="473" y="569"/>
                  </a:cubicBezTo>
                  <a:cubicBezTo>
                    <a:pt x="477" y="566"/>
                    <a:pt x="480" y="561"/>
                    <a:pt x="482" y="556"/>
                  </a:cubicBezTo>
                  <a:cubicBezTo>
                    <a:pt x="483" y="551"/>
                    <a:pt x="484" y="545"/>
                    <a:pt x="484" y="538"/>
                  </a:cubicBezTo>
                  <a:cubicBezTo>
                    <a:pt x="484" y="524"/>
                    <a:pt x="481" y="508"/>
                    <a:pt x="479" y="492"/>
                  </a:cubicBezTo>
                  <a:cubicBezTo>
                    <a:pt x="476" y="475"/>
                    <a:pt x="473" y="459"/>
                    <a:pt x="473" y="446"/>
                  </a:cubicBezTo>
                  <a:cubicBezTo>
                    <a:pt x="473" y="439"/>
                    <a:pt x="474" y="433"/>
                    <a:pt x="476" y="429"/>
                  </a:cubicBezTo>
                  <a:cubicBezTo>
                    <a:pt x="478" y="425"/>
                    <a:pt x="481" y="422"/>
                    <a:pt x="485" y="421"/>
                  </a:cubicBezTo>
                  <a:cubicBezTo>
                    <a:pt x="486" y="420"/>
                    <a:pt x="488" y="420"/>
                    <a:pt x="489" y="420"/>
                  </a:cubicBezTo>
                  <a:cubicBezTo>
                    <a:pt x="492" y="420"/>
                    <a:pt x="494" y="421"/>
                    <a:pt x="497" y="423"/>
                  </a:cubicBezTo>
                  <a:cubicBezTo>
                    <a:pt x="502" y="427"/>
                    <a:pt x="506" y="435"/>
                    <a:pt x="510" y="444"/>
                  </a:cubicBezTo>
                  <a:cubicBezTo>
                    <a:pt x="516" y="457"/>
                    <a:pt x="521" y="474"/>
                    <a:pt x="528" y="487"/>
                  </a:cubicBezTo>
                  <a:cubicBezTo>
                    <a:pt x="531" y="494"/>
                    <a:pt x="535" y="500"/>
                    <a:pt x="539" y="504"/>
                  </a:cubicBezTo>
                  <a:cubicBezTo>
                    <a:pt x="543" y="508"/>
                    <a:pt x="548" y="511"/>
                    <a:pt x="554" y="511"/>
                  </a:cubicBezTo>
                  <a:cubicBezTo>
                    <a:pt x="559" y="511"/>
                    <a:pt x="563" y="509"/>
                    <a:pt x="569" y="506"/>
                  </a:cubicBezTo>
                  <a:cubicBezTo>
                    <a:pt x="593" y="491"/>
                    <a:pt x="602" y="469"/>
                    <a:pt x="602" y="446"/>
                  </a:cubicBezTo>
                  <a:cubicBezTo>
                    <a:pt x="601" y="410"/>
                    <a:pt x="580" y="370"/>
                    <a:pt x="566" y="348"/>
                  </a:cubicBezTo>
                  <a:cubicBezTo>
                    <a:pt x="555" y="330"/>
                    <a:pt x="549" y="307"/>
                    <a:pt x="549" y="285"/>
                  </a:cubicBezTo>
                  <a:cubicBezTo>
                    <a:pt x="549" y="262"/>
                    <a:pt x="556" y="241"/>
                    <a:pt x="569" y="228"/>
                  </a:cubicBezTo>
                  <a:cubicBezTo>
                    <a:pt x="576" y="222"/>
                    <a:pt x="582" y="220"/>
                    <a:pt x="586" y="220"/>
                  </a:cubicBezTo>
                  <a:cubicBezTo>
                    <a:pt x="588" y="220"/>
                    <a:pt x="590" y="221"/>
                    <a:pt x="591" y="222"/>
                  </a:cubicBezTo>
                  <a:cubicBezTo>
                    <a:pt x="594" y="223"/>
                    <a:pt x="596" y="226"/>
                    <a:pt x="597" y="230"/>
                  </a:cubicBezTo>
                  <a:cubicBezTo>
                    <a:pt x="598" y="234"/>
                    <a:pt x="599" y="238"/>
                    <a:pt x="599" y="242"/>
                  </a:cubicBezTo>
                  <a:cubicBezTo>
                    <a:pt x="599" y="246"/>
                    <a:pt x="599" y="250"/>
                    <a:pt x="598" y="253"/>
                  </a:cubicBezTo>
                  <a:cubicBezTo>
                    <a:pt x="596" y="259"/>
                    <a:pt x="595" y="266"/>
                    <a:pt x="595" y="272"/>
                  </a:cubicBezTo>
                  <a:cubicBezTo>
                    <a:pt x="595" y="284"/>
                    <a:pt x="598" y="295"/>
                    <a:pt x="604" y="305"/>
                  </a:cubicBezTo>
                  <a:cubicBezTo>
                    <a:pt x="613" y="316"/>
                    <a:pt x="621" y="335"/>
                    <a:pt x="621" y="359"/>
                  </a:cubicBezTo>
                  <a:cubicBezTo>
                    <a:pt x="621" y="363"/>
                    <a:pt x="621" y="367"/>
                    <a:pt x="620" y="372"/>
                  </a:cubicBezTo>
                  <a:cubicBezTo>
                    <a:pt x="620" y="375"/>
                    <a:pt x="619" y="380"/>
                    <a:pt x="619" y="384"/>
                  </a:cubicBezTo>
                  <a:cubicBezTo>
                    <a:pt x="619" y="400"/>
                    <a:pt x="622" y="419"/>
                    <a:pt x="628" y="434"/>
                  </a:cubicBezTo>
                  <a:cubicBezTo>
                    <a:pt x="630" y="441"/>
                    <a:pt x="634" y="448"/>
                    <a:pt x="638" y="453"/>
                  </a:cubicBezTo>
                  <a:cubicBezTo>
                    <a:pt x="643" y="458"/>
                    <a:pt x="648" y="461"/>
                    <a:pt x="655" y="461"/>
                  </a:cubicBezTo>
                  <a:cubicBezTo>
                    <a:pt x="655" y="461"/>
                    <a:pt x="655" y="461"/>
                    <a:pt x="656" y="461"/>
                  </a:cubicBezTo>
                  <a:cubicBezTo>
                    <a:pt x="662" y="460"/>
                    <a:pt x="666" y="460"/>
                    <a:pt x="670" y="458"/>
                  </a:cubicBezTo>
                  <a:cubicBezTo>
                    <a:pt x="673" y="456"/>
                    <a:pt x="676" y="454"/>
                    <a:pt x="678" y="451"/>
                  </a:cubicBezTo>
                  <a:cubicBezTo>
                    <a:pt x="680" y="446"/>
                    <a:pt x="682" y="439"/>
                    <a:pt x="683" y="430"/>
                  </a:cubicBezTo>
                  <a:cubicBezTo>
                    <a:pt x="683" y="421"/>
                    <a:pt x="684" y="408"/>
                    <a:pt x="684" y="392"/>
                  </a:cubicBezTo>
                  <a:cubicBezTo>
                    <a:pt x="684" y="383"/>
                    <a:pt x="684" y="372"/>
                    <a:pt x="684" y="360"/>
                  </a:cubicBezTo>
                  <a:cubicBezTo>
                    <a:pt x="683" y="338"/>
                    <a:pt x="681" y="324"/>
                    <a:pt x="678" y="312"/>
                  </a:cubicBezTo>
                  <a:cubicBezTo>
                    <a:pt x="673" y="294"/>
                    <a:pt x="665" y="283"/>
                    <a:pt x="657" y="263"/>
                  </a:cubicBezTo>
                  <a:cubicBezTo>
                    <a:pt x="649" y="244"/>
                    <a:pt x="641" y="216"/>
                    <a:pt x="635" y="164"/>
                  </a:cubicBezTo>
                  <a:cubicBezTo>
                    <a:pt x="634" y="156"/>
                    <a:pt x="634" y="147"/>
                    <a:pt x="634" y="140"/>
                  </a:cubicBezTo>
                  <a:cubicBezTo>
                    <a:pt x="634" y="91"/>
                    <a:pt x="652" y="57"/>
                    <a:pt x="674" y="35"/>
                  </a:cubicBezTo>
                  <a:cubicBezTo>
                    <a:pt x="685" y="24"/>
                    <a:pt x="697" y="17"/>
                    <a:pt x="708" y="12"/>
                  </a:cubicBezTo>
                  <a:cubicBezTo>
                    <a:pt x="719" y="6"/>
                    <a:pt x="730" y="4"/>
                    <a:pt x="737" y="4"/>
                  </a:cubicBezTo>
                  <a:cubicBezTo>
                    <a:pt x="743" y="4"/>
                    <a:pt x="747" y="6"/>
                    <a:pt x="749" y="7"/>
                  </a:cubicBezTo>
                  <a:lnTo>
                    <a:pt x="750" y="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3442" y="2095"/>
              <a:ext cx="506" cy="500"/>
            </a:xfrm>
            <a:custGeom>
              <a:avLst/>
              <a:gdLst>
                <a:gd name="T0" fmla="*/ 617 w 355"/>
                <a:gd name="T1" fmla="*/ 91 h 351"/>
                <a:gd name="T2" fmla="*/ 577 w 355"/>
                <a:gd name="T3" fmla="*/ 506 h 351"/>
                <a:gd name="T4" fmla="*/ 87 w 355"/>
                <a:gd name="T5" fmla="*/ 623 h 351"/>
                <a:gd name="T6" fmla="*/ 177 w 355"/>
                <a:gd name="T7" fmla="*/ 175 h 351"/>
                <a:gd name="T8" fmla="*/ 617 w 355"/>
                <a:gd name="T9" fmla="*/ 91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351">
                  <a:moveTo>
                    <a:pt x="304" y="45"/>
                  </a:moveTo>
                  <a:cubicBezTo>
                    <a:pt x="348" y="89"/>
                    <a:pt x="355" y="180"/>
                    <a:pt x="284" y="249"/>
                  </a:cubicBezTo>
                  <a:cubicBezTo>
                    <a:pt x="213" y="318"/>
                    <a:pt x="87" y="351"/>
                    <a:pt x="43" y="307"/>
                  </a:cubicBezTo>
                  <a:cubicBezTo>
                    <a:pt x="0" y="262"/>
                    <a:pt x="16" y="155"/>
                    <a:pt x="87" y="86"/>
                  </a:cubicBezTo>
                  <a:cubicBezTo>
                    <a:pt x="158" y="17"/>
                    <a:pt x="261" y="0"/>
                    <a:pt x="304" y="45"/>
                  </a:cubicBezTo>
                  <a:close/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3328" y="2069"/>
              <a:ext cx="513" cy="459"/>
            </a:xfrm>
            <a:custGeom>
              <a:avLst/>
              <a:gdLst>
                <a:gd name="T0" fmla="*/ 660 w 360"/>
                <a:gd name="T1" fmla="*/ 94 h 322"/>
                <a:gd name="T2" fmla="*/ 559 w 360"/>
                <a:gd name="T3" fmla="*/ 488 h 322"/>
                <a:gd name="T4" fmla="*/ 71 w 360"/>
                <a:gd name="T5" fmla="*/ 563 h 322"/>
                <a:gd name="T6" fmla="*/ 224 w 360"/>
                <a:gd name="T7" fmla="*/ 140 h 322"/>
                <a:gd name="T8" fmla="*/ 660 w 360"/>
                <a:gd name="T9" fmla="*/ 94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0" h="322">
                  <a:moveTo>
                    <a:pt x="325" y="46"/>
                  </a:moveTo>
                  <a:cubicBezTo>
                    <a:pt x="360" y="92"/>
                    <a:pt x="353" y="179"/>
                    <a:pt x="275" y="240"/>
                  </a:cubicBezTo>
                  <a:cubicBezTo>
                    <a:pt x="197" y="300"/>
                    <a:pt x="71" y="322"/>
                    <a:pt x="35" y="277"/>
                  </a:cubicBezTo>
                  <a:cubicBezTo>
                    <a:pt x="0" y="231"/>
                    <a:pt x="31" y="130"/>
                    <a:pt x="110" y="69"/>
                  </a:cubicBezTo>
                  <a:cubicBezTo>
                    <a:pt x="188" y="9"/>
                    <a:pt x="289" y="0"/>
                    <a:pt x="325" y="46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3337" y="2213"/>
              <a:ext cx="482" cy="317"/>
            </a:xfrm>
            <a:custGeom>
              <a:avLst/>
              <a:gdLst>
                <a:gd name="T0" fmla="*/ 165 w 338"/>
                <a:gd name="T1" fmla="*/ 173 h 222"/>
                <a:gd name="T2" fmla="*/ 147 w 338"/>
                <a:gd name="T3" fmla="*/ 0 h 222"/>
                <a:gd name="T4" fmla="*/ 61 w 338"/>
                <a:gd name="T5" fmla="*/ 361 h 222"/>
                <a:gd name="T6" fmla="*/ 549 w 338"/>
                <a:gd name="T7" fmla="*/ 286 h 222"/>
                <a:gd name="T8" fmla="*/ 687 w 338"/>
                <a:gd name="T9" fmla="*/ 70 h 222"/>
                <a:gd name="T10" fmla="*/ 165 w 338"/>
                <a:gd name="T11" fmla="*/ 173 h 2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8" h="222">
                  <a:moveTo>
                    <a:pt x="81" y="85"/>
                  </a:moveTo>
                  <a:cubicBezTo>
                    <a:pt x="68" y="71"/>
                    <a:pt x="63" y="34"/>
                    <a:pt x="72" y="0"/>
                  </a:cubicBezTo>
                  <a:cubicBezTo>
                    <a:pt x="18" y="60"/>
                    <a:pt x="0" y="138"/>
                    <a:pt x="30" y="177"/>
                  </a:cubicBezTo>
                  <a:cubicBezTo>
                    <a:pt x="65" y="222"/>
                    <a:pt x="192" y="200"/>
                    <a:pt x="270" y="140"/>
                  </a:cubicBezTo>
                  <a:cubicBezTo>
                    <a:pt x="311" y="108"/>
                    <a:pt x="332" y="70"/>
                    <a:pt x="338" y="34"/>
                  </a:cubicBezTo>
                  <a:cubicBezTo>
                    <a:pt x="322" y="112"/>
                    <a:pt x="158" y="170"/>
                    <a:pt x="81" y="85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3355" y="2090"/>
              <a:ext cx="468" cy="411"/>
            </a:xfrm>
            <a:custGeom>
              <a:avLst/>
              <a:gdLst>
                <a:gd name="T0" fmla="*/ 624 w 328"/>
                <a:gd name="T1" fmla="*/ 63 h 288"/>
                <a:gd name="T2" fmla="*/ 619 w 328"/>
                <a:gd name="T3" fmla="*/ 66 h 288"/>
                <a:gd name="T4" fmla="*/ 659 w 328"/>
                <a:gd name="T5" fmla="*/ 196 h 288"/>
                <a:gd name="T6" fmla="*/ 519 w 328"/>
                <a:gd name="T7" fmla="*/ 454 h 288"/>
                <a:gd name="T8" fmla="*/ 173 w 328"/>
                <a:gd name="T9" fmla="*/ 578 h 288"/>
                <a:gd name="T10" fmla="*/ 37 w 328"/>
                <a:gd name="T11" fmla="*/ 529 h 288"/>
                <a:gd name="T12" fmla="*/ 9 w 328"/>
                <a:gd name="T13" fmla="*/ 434 h 288"/>
                <a:gd name="T14" fmla="*/ 187 w 328"/>
                <a:gd name="T15" fmla="*/ 114 h 288"/>
                <a:gd name="T16" fmla="*/ 471 w 328"/>
                <a:gd name="T17" fmla="*/ 9 h 288"/>
                <a:gd name="T18" fmla="*/ 619 w 328"/>
                <a:gd name="T19" fmla="*/ 66 h 288"/>
                <a:gd name="T20" fmla="*/ 624 w 328"/>
                <a:gd name="T21" fmla="*/ 63 h 288"/>
                <a:gd name="T22" fmla="*/ 625 w 328"/>
                <a:gd name="T23" fmla="*/ 61 h 288"/>
                <a:gd name="T24" fmla="*/ 471 w 328"/>
                <a:gd name="T25" fmla="*/ 0 h 288"/>
                <a:gd name="T26" fmla="*/ 181 w 328"/>
                <a:gd name="T27" fmla="*/ 108 h 288"/>
                <a:gd name="T28" fmla="*/ 0 w 328"/>
                <a:gd name="T29" fmla="*/ 434 h 288"/>
                <a:gd name="T30" fmla="*/ 30 w 328"/>
                <a:gd name="T31" fmla="*/ 535 h 288"/>
                <a:gd name="T32" fmla="*/ 173 w 328"/>
                <a:gd name="T33" fmla="*/ 587 h 288"/>
                <a:gd name="T34" fmla="*/ 525 w 328"/>
                <a:gd name="T35" fmla="*/ 461 h 288"/>
                <a:gd name="T36" fmla="*/ 668 w 328"/>
                <a:gd name="T37" fmla="*/ 196 h 288"/>
                <a:gd name="T38" fmla="*/ 625 w 328"/>
                <a:gd name="T39" fmla="*/ 61 h 288"/>
                <a:gd name="T40" fmla="*/ 624 w 328"/>
                <a:gd name="T41" fmla="*/ 63 h 2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8" h="288">
                  <a:moveTo>
                    <a:pt x="306" y="31"/>
                  </a:moveTo>
                  <a:cubicBezTo>
                    <a:pt x="304" y="32"/>
                    <a:pt x="304" y="32"/>
                    <a:pt x="304" y="32"/>
                  </a:cubicBezTo>
                  <a:cubicBezTo>
                    <a:pt x="317" y="49"/>
                    <a:pt x="324" y="71"/>
                    <a:pt x="324" y="96"/>
                  </a:cubicBezTo>
                  <a:cubicBezTo>
                    <a:pt x="324" y="137"/>
                    <a:pt x="304" y="185"/>
                    <a:pt x="255" y="223"/>
                  </a:cubicBezTo>
                  <a:cubicBezTo>
                    <a:pt x="206" y="261"/>
                    <a:pt x="137" y="284"/>
                    <a:pt x="85" y="284"/>
                  </a:cubicBezTo>
                  <a:cubicBezTo>
                    <a:pt x="55" y="284"/>
                    <a:pt x="30" y="276"/>
                    <a:pt x="18" y="260"/>
                  </a:cubicBezTo>
                  <a:cubicBezTo>
                    <a:pt x="8" y="248"/>
                    <a:pt x="4" y="232"/>
                    <a:pt x="4" y="213"/>
                  </a:cubicBezTo>
                  <a:cubicBezTo>
                    <a:pt x="4" y="164"/>
                    <a:pt x="36" y="100"/>
                    <a:pt x="92" y="56"/>
                  </a:cubicBezTo>
                  <a:cubicBezTo>
                    <a:pt x="136" y="21"/>
                    <a:pt x="189" y="4"/>
                    <a:pt x="231" y="4"/>
                  </a:cubicBezTo>
                  <a:cubicBezTo>
                    <a:pt x="263" y="4"/>
                    <a:pt x="290" y="14"/>
                    <a:pt x="304" y="32"/>
                  </a:cubicBezTo>
                  <a:cubicBezTo>
                    <a:pt x="306" y="31"/>
                    <a:pt x="306" y="31"/>
                    <a:pt x="306" y="31"/>
                  </a:cubicBezTo>
                  <a:cubicBezTo>
                    <a:pt x="307" y="30"/>
                    <a:pt x="307" y="30"/>
                    <a:pt x="307" y="30"/>
                  </a:cubicBezTo>
                  <a:cubicBezTo>
                    <a:pt x="292" y="10"/>
                    <a:pt x="264" y="0"/>
                    <a:pt x="231" y="0"/>
                  </a:cubicBezTo>
                  <a:cubicBezTo>
                    <a:pt x="187" y="0"/>
                    <a:pt x="134" y="18"/>
                    <a:pt x="89" y="53"/>
                  </a:cubicBezTo>
                  <a:cubicBezTo>
                    <a:pt x="32" y="97"/>
                    <a:pt x="0" y="163"/>
                    <a:pt x="0" y="213"/>
                  </a:cubicBezTo>
                  <a:cubicBezTo>
                    <a:pt x="0" y="233"/>
                    <a:pt x="4" y="250"/>
                    <a:pt x="15" y="263"/>
                  </a:cubicBezTo>
                  <a:cubicBezTo>
                    <a:pt x="28" y="280"/>
                    <a:pt x="54" y="288"/>
                    <a:pt x="85" y="288"/>
                  </a:cubicBezTo>
                  <a:cubicBezTo>
                    <a:pt x="138" y="288"/>
                    <a:pt x="208" y="265"/>
                    <a:pt x="258" y="226"/>
                  </a:cubicBezTo>
                  <a:cubicBezTo>
                    <a:pt x="307" y="188"/>
                    <a:pt x="328" y="139"/>
                    <a:pt x="328" y="96"/>
                  </a:cubicBezTo>
                  <a:cubicBezTo>
                    <a:pt x="328" y="70"/>
                    <a:pt x="321" y="47"/>
                    <a:pt x="307" y="30"/>
                  </a:cubicBezTo>
                  <a:cubicBezTo>
                    <a:pt x="306" y="31"/>
                    <a:pt x="306" y="31"/>
                    <a:pt x="306" y="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2" name="Freeform 10"/>
            <p:cNvSpPr>
              <a:spLocks/>
            </p:cNvSpPr>
            <p:nvPr/>
          </p:nvSpPr>
          <p:spPr bwMode="auto">
            <a:xfrm>
              <a:off x="3566" y="2126"/>
              <a:ext cx="157" cy="131"/>
            </a:xfrm>
            <a:custGeom>
              <a:avLst/>
              <a:gdLst>
                <a:gd name="T0" fmla="*/ 187 w 110"/>
                <a:gd name="T1" fmla="*/ 9 h 92"/>
                <a:gd name="T2" fmla="*/ 143 w 110"/>
                <a:gd name="T3" fmla="*/ 1 h 92"/>
                <a:gd name="T4" fmla="*/ 70 w 110"/>
                <a:gd name="T5" fmla="*/ 10 h 92"/>
                <a:gd name="T6" fmla="*/ 1 w 110"/>
                <a:gd name="T7" fmla="*/ 107 h 92"/>
                <a:gd name="T8" fmla="*/ 140 w 110"/>
                <a:gd name="T9" fmla="*/ 177 h 92"/>
                <a:gd name="T10" fmla="*/ 220 w 110"/>
                <a:gd name="T11" fmla="*/ 97 h 92"/>
                <a:gd name="T12" fmla="*/ 196 w 110"/>
                <a:gd name="T13" fmla="*/ 23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92">
                  <a:moveTo>
                    <a:pt x="92" y="4"/>
                  </a:moveTo>
                  <a:cubicBezTo>
                    <a:pt x="85" y="5"/>
                    <a:pt x="77" y="1"/>
                    <a:pt x="70" y="1"/>
                  </a:cubicBezTo>
                  <a:cubicBezTo>
                    <a:pt x="58" y="0"/>
                    <a:pt x="45" y="1"/>
                    <a:pt x="34" y="5"/>
                  </a:cubicBezTo>
                  <a:cubicBezTo>
                    <a:pt x="15" y="12"/>
                    <a:pt x="2" y="33"/>
                    <a:pt x="1" y="53"/>
                  </a:cubicBezTo>
                  <a:cubicBezTo>
                    <a:pt x="0" y="85"/>
                    <a:pt x="45" y="92"/>
                    <a:pt x="69" y="87"/>
                  </a:cubicBezTo>
                  <a:cubicBezTo>
                    <a:pt x="90" y="82"/>
                    <a:pt x="104" y="69"/>
                    <a:pt x="108" y="48"/>
                  </a:cubicBezTo>
                  <a:cubicBezTo>
                    <a:pt x="110" y="40"/>
                    <a:pt x="108" y="8"/>
                    <a:pt x="96" y="11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3" name="Oval 11"/>
            <p:cNvSpPr>
              <a:spLocks noChangeArrowheads="1"/>
            </p:cNvSpPr>
            <p:nvPr/>
          </p:nvSpPr>
          <p:spPr bwMode="auto">
            <a:xfrm>
              <a:off x="3697" y="2162"/>
              <a:ext cx="42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4" name="Oval 12"/>
            <p:cNvSpPr>
              <a:spLocks noChangeArrowheads="1"/>
            </p:cNvSpPr>
            <p:nvPr/>
          </p:nvSpPr>
          <p:spPr bwMode="auto">
            <a:xfrm>
              <a:off x="3730" y="2240"/>
              <a:ext cx="26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5" name="Freeform 13"/>
            <p:cNvSpPr>
              <a:spLocks/>
            </p:cNvSpPr>
            <p:nvPr/>
          </p:nvSpPr>
          <p:spPr bwMode="auto">
            <a:xfrm>
              <a:off x="3666" y="1420"/>
              <a:ext cx="822" cy="1609"/>
            </a:xfrm>
            <a:custGeom>
              <a:avLst/>
              <a:gdLst>
                <a:gd name="T0" fmla="*/ 238 w 576"/>
                <a:gd name="T1" fmla="*/ 598 h 1128"/>
                <a:gd name="T2" fmla="*/ 321 w 576"/>
                <a:gd name="T3" fmla="*/ 598 h 1128"/>
                <a:gd name="T4" fmla="*/ 464 w 576"/>
                <a:gd name="T5" fmla="*/ 616 h 1128"/>
                <a:gd name="T6" fmla="*/ 688 w 576"/>
                <a:gd name="T7" fmla="*/ 419 h 1128"/>
                <a:gd name="T8" fmla="*/ 891 w 576"/>
                <a:gd name="T9" fmla="*/ 257 h 1128"/>
                <a:gd name="T10" fmla="*/ 1036 w 576"/>
                <a:gd name="T11" fmla="*/ 110 h 1128"/>
                <a:gd name="T12" fmla="*/ 1115 w 576"/>
                <a:gd name="T13" fmla="*/ 0 h 1128"/>
                <a:gd name="T14" fmla="*/ 581 w 576"/>
                <a:gd name="T15" fmla="*/ 596 h 1128"/>
                <a:gd name="T16" fmla="*/ 509 w 576"/>
                <a:gd name="T17" fmla="*/ 879 h 1128"/>
                <a:gd name="T18" fmla="*/ 748 w 576"/>
                <a:gd name="T19" fmla="*/ 830 h 1128"/>
                <a:gd name="T20" fmla="*/ 581 w 576"/>
                <a:gd name="T21" fmla="*/ 996 h 1128"/>
                <a:gd name="T22" fmla="*/ 752 w 576"/>
                <a:gd name="T23" fmla="*/ 1017 h 1128"/>
                <a:gd name="T24" fmla="*/ 592 w 576"/>
                <a:gd name="T25" fmla="*/ 1101 h 1128"/>
                <a:gd name="T26" fmla="*/ 587 w 576"/>
                <a:gd name="T27" fmla="*/ 1184 h 1128"/>
                <a:gd name="T28" fmla="*/ 681 w 576"/>
                <a:gd name="T29" fmla="*/ 1230 h 1128"/>
                <a:gd name="T30" fmla="*/ 869 w 576"/>
                <a:gd name="T31" fmla="*/ 1268 h 1128"/>
                <a:gd name="T32" fmla="*/ 1092 w 576"/>
                <a:gd name="T33" fmla="*/ 1299 h 1128"/>
                <a:gd name="T34" fmla="*/ 855 w 576"/>
                <a:gd name="T35" fmla="*/ 1279 h 1128"/>
                <a:gd name="T36" fmla="*/ 605 w 576"/>
                <a:gd name="T37" fmla="*/ 1282 h 1128"/>
                <a:gd name="T38" fmla="*/ 509 w 576"/>
                <a:gd name="T39" fmla="*/ 1446 h 1128"/>
                <a:gd name="T40" fmla="*/ 477 w 576"/>
                <a:gd name="T41" fmla="*/ 1536 h 1128"/>
                <a:gd name="T42" fmla="*/ 507 w 576"/>
                <a:gd name="T43" fmla="*/ 1613 h 1128"/>
                <a:gd name="T44" fmla="*/ 414 w 576"/>
                <a:gd name="T45" fmla="*/ 1613 h 1128"/>
                <a:gd name="T46" fmla="*/ 361 w 576"/>
                <a:gd name="T47" fmla="*/ 1693 h 1128"/>
                <a:gd name="T48" fmla="*/ 310 w 576"/>
                <a:gd name="T49" fmla="*/ 1760 h 1128"/>
                <a:gd name="T50" fmla="*/ 330 w 576"/>
                <a:gd name="T51" fmla="*/ 1853 h 1128"/>
                <a:gd name="T52" fmla="*/ 438 w 576"/>
                <a:gd name="T53" fmla="*/ 2295 h 1128"/>
                <a:gd name="T54" fmla="*/ 350 w 576"/>
                <a:gd name="T55" fmla="*/ 2037 h 1128"/>
                <a:gd name="T56" fmla="*/ 280 w 576"/>
                <a:gd name="T57" fmla="*/ 1822 h 1128"/>
                <a:gd name="T58" fmla="*/ 144 w 576"/>
                <a:gd name="T59" fmla="*/ 1762 h 1128"/>
                <a:gd name="T60" fmla="*/ 258 w 576"/>
                <a:gd name="T61" fmla="*/ 1608 h 1128"/>
                <a:gd name="T62" fmla="*/ 430 w 576"/>
                <a:gd name="T63" fmla="*/ 1351 h 1128"/>
                <a:gd name="T64" fmla="*/ 509 w 576"/>
                <a:gd name="T65" fmla="*/ 1184 h 1128"/>
                <a:gd name="T66" fmla="*/ 478 w 576"/>
                <a:gd name="T67" fmla="*/ 1054 h 1128"/>
                <a:gd name="T68" fmla="*/ 432 w 576"/>
                <a:gd name="T69" fmla="*/ 849 h 1128"/>
                <a:gd name="T70" fmla="*/ 258 w 576"/>
                <a:gd name="T71" fmla="*/ 676 h 1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6" h="1128">
                  <a:moveTo>
                    <a:pt x="117" y="294"/>
                  </a:moveTo>
                  <a:cubicBezTo>
                    <a:pt x="126" y="321"/>
                    <a:pt x="140" y="294"/>
                    <a:pt x="158" y="294"/>
                  </a:cubicBezTo>
                  <a:cubicBezTo>
                    <a:pt x="154" y="357"/>
                    <a:pt x="197" y="330"/>
                    <a:pt x="228" y="303"/>
                  </a:cubicBezTo>
                  <a:cubicBezTo>
                    <a:pt x="266" y="270"/>
                    <a:pt x="292" y="229"/>
                    <a:pt x="338" y="206"/>
                  </a:cubicBezTo>
                  <a:cubicBezTo>
                    <a:pt x="379" y="186"/>
                    <a:pt x="403" y="158"/>
                    <a:pt x="437" y="126"/>
                  </a:cubicBezTo>
                  <a:cubicBezTo>
                    <a:pt x="461" y="103"/>
                    <a:pt x="490" y="82"/>
                    <a:pt x="509" y="54"/>
                  </a:cubicBezTo>
                  <a:cubicBezTo>
                    <a:pt x="521" y="37"/>
                    <a:pt x="526" y="9"/>
                    <a:pt x="547" y="0"/>
                  </a:cubicBezTo>
                  <a:cubicBezTo>
                    <a:pt x="576" y="34"/>
                    <a:pt x="310" y="259"/>
                    <a:pt x="285" y="293"/>
                  </a:cubicBezTo>
                  <a:cubicBezTo>
                    <a:pt x="261" y="324"/>
                    <a:pt x="203" y="402"/>
                    <a:pt x="250" y="432"/>
                  </a:cubicBezTo>
                  <a:cubicBezTo>
                    <a:pt x="288" y="457"/>
                    <a:pt x="328" y="402"/>
                    <a:pt x="367" y="408"/>
                  </a:cubicBezTo>
                  <a:cubicBezTo>
                    <a:pt x="341" y="432"/>
                    <a:pt x="279" y="445"/>
                    <a:pt x="285" y="489"/>
                  </a:cubicBezTo>
                  <a:cubicBezTo>
                    <a:pt x="314" y="485"/>
                    <a:pt x="338" y="510"/>
                    <a:pt x="369" y="500"/>
                  </a:cubicBezTo>
                  <a:cubicBezTo>
                    <a:pt x="368" y="526"/>
                    <a:pt x="308" y="520"/>
                    <a:pt x="291" y="541"/>
                  </a:cubicBezTo>
                  <a:cubicBezTo>
                    <a:pt x="279" y="555"/>
                    <a:pt x="280" y="566"/>
                    <a:pt x="288" y="582"/>
                  </a:cubicBezTo>
                  <a:cubicBezTo>
                    <a:pt x="299" y="605"/>
                    <a:pt x="314" y="599"/>
                    <a:pt x="334" y="604"/>
                  </a:cubicBezTo>
                  <a:cubicBezTo>
                    <a:pt x="365" y="611"/>
                    <a:pt x="396" y="617"/>
                    <a:pt x="427" y="623"/>
                  </a:cubicBezTo>
                  <a:cubicBezTo>
                    <a:pt x="458" y="630"/>
                    <a:pt x="513" y="612"/>
                    <a:pt x="536" y="639"/>
                  </a:cubicBezTo>
                  <a:cubicBezTo>
                    <a:pt x="506" y="657"/>
                    <a:pt x="454" y="631"/>
                    <a:pt x="420" y="629"/>
                  </a:cubicBezTo>
                  <a:cubicBezTo>
                    <a:pt x="384" y="627"/>
                    <a:pt x="332" y="620"/>
                    <a:pt x="297" y="630"/>
                  </a:cubicBezTo>
                  <a:cubicBezTo>
                    <a:pt x="259" y="640"/>
                    <a:pt x="263" y="678"/>
                    <a:pt x="250" y="711"/>
                  </a:cubicBezTo>
                  <a:cubicBezTo>
                    <a:pt x="243" y="726"/>
                    <a:pt x="232" y="738"/>
                    <a:pt x="234" y="755"/>
                  </a:cubicBezTo>
                  <a:cubicBezTo>
                    <a:pt x="236" y="772"/>
                    <a:pt x="250" y="777"/>
                    <a:pt x="249" y="793"/>
                  </a:cubicBezTo>
                  <a:cubicBezTo>
                    <a:pt x="237" y="794"/>
                    <a:pt x="214" y="789"/>
                    <a:pt x="203" y="793"/>
                  </a:cubicBezTo>
                  <a:cubicBezTo>
                    <a:pt x="182" y="801"/>
                    <a:pt x="187" y="818"/>
                    <a:pt x="177" y="832"/>
                  </a:cubicBezTo>
                  <a:cubicBezTo>
                    <a:pt x="165" y="849"/>
                    <a:pt x="154" y="841"/>
                    <a:pt x="152" y="865"/>
                  </a:cubicBezTo>
                  <a:cubicBezTo>
                    <a:pt x="151" y="876"/>
                    <a:pt x="158" y="901"/>
                    <a:pt x="162" y="911"/>
                  </a:cubicBezTo>
                  <a:cubicBezTo>
                    <a:pt x="187" y="982"/>
                    <a:pt x="219" y="1051"/>
                    <a:pt x="215" y="1128"/>
                  </a:cubicBezTo>
                  <a:cubicBezTo>
                    <a:pt x="178" y="1110"/>
                    <a:pt x="179" y="1036"/>
                    <a:pt x="172" y="1001"/>
                  </a:cubicBezTo>
                  <a:cubicBezTo>
                    <a:pt x="164" y="968"/>
                    <a:pt x="154" y="924"/>
                    <a:pt x="137" y="895"/>
                  </a:cubicBezTo>
                  <a:cubicBezTo>
                    <a:pt x="117" y="862"/>
                    <a:pt x="102" y="881"/>
                    <a:pt x="71" y="866"/>
                  </a:cubicBezTo>
                  <a:cubicBezTo>
                    <a:pt x="0" y="830"/>
                    <a:pt x="106" y="808"/>
                    <a:pt x="127" y="790"/>
                  </a:cubicBezTo>
                  <a:cubicBezTo>
                    <a:pt x="163" y="761"/>
                    <a:pt x="181" y="701"/>
                    <a:pt x="211" y="664"/>
                  </a:cubicBezTo>
                  <a:cubicBezTo>
                    <a:pt x="235" y="634"/>
                    <a:pt x="250" y="622"/>
                    <a:pt x="250" y="582"/>
                  </a:cubicBezTo>
                  <a:cubicBezTo>
                    <a:pt x="250" y="556"/>
                    <a:pt x="241" y="542"/>
                    <a:pt x="235" y="518"/>
                  </a:cubicBezTo>
                  <a:cubicBezTo>
                    <a:pt x="227" y="486"/>
                    <a:pt x="234" y="446"/>
                    <a:pt x="212" y="417"/>
                  </a:cubicBezTo>
                  <a:cubicBezTo>
                    <a:pt x="193" y="392"/>
                    <a:pt x="127" y="367"/>
                    <a:pt x="127" y="332"/>
                  </a:cubicBezTo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6" name="Freeform 14"/>
            <p:cNvSpPr>
              <a:spLocks/>
            </p:cNvSpPr>
            <p:nvPr/>
          </p:nvSpPr>
          <p:spPr bwMode="auto">
            <a:xfrm>
              <a:off x="3551" y="1136"/>
              <a:ext cx="141" cy="157"/>
            </a:xfrm>
            <a:custGeom>
              <a:avLst/>
              <a:gdLst>
                <a:gd name="T0" fmla="*/ 0 w 99"/>
                <a:gd name="T1" fmla="*/ 116 h 110"/>
                <a:gd name="T2" fmla="*/ 150 w 99"/>
                <a:gd name="T3" fmla="*/ 57 h 110"/>
                <a:gd name="T4" fmla="*/ 85 w 99"/>
                <a:gd name="T5" fmla="*/ 224 h 110"/>
                <a:gd name="T6" fmla="*/ 135 w 99"/>
                <a:gd name="T7" fmla="*/ 67 h 110"/>
                <a:gd name="T8" fmla="*/ 0 w 99"/>
                <a:gd name="T9" fmla="*/ 11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10">
                  <a:moveTo>
                    <a:pt x="0" y="57"/>
                  </a:moveTo>
                  <a:cubicBezTo>
                    <a:pt x="0" y="57"/>
                    <a:pt x="50" y="0"/>
                    <a:pt x="74" y="28"/>
                  </a:cubicBezTo>
                  <a:cubicBezTo>
                    <a:pt x="99" y="55"/>
                    <a:pt x="63" y="84"/>
                    <a:pt x="42" y="110"/>
                  </a:cubicBezTo>
                  <a:cubicBezTo>
                    <a:pt x="42" y="110"/>
                    <a:pt x="94" y="58"/>
                    <a:pt x="67" y="33"/>
                  </a:cubicBezTo>
                  <a:cubicBezTo>
                    <a:pt x="39" y="7"/>
                    <a:pt x="2" y="52"/>
                    <a:pt x="0" y="57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7" name="Freeform 15"/>
            <p:cNvSpPr>
              <a:spLocks/>
            </p:cNvSpPr>
            <p:nvPr/>
          </p:nvSpPr>
          <p:spPr bwMode="auto">
            <a:xfrm>
              <a:off x="3375" y="1466"/>
              <a:ext cx="63" cy="175"/>
            </a:xfrm>
            <a:custGeom>
              <a:avLst/>
              <a:gdLst>
                <a:gd name="T0" fmla="*/ 89 w 44"/>
                <a:gd name="T1" fmla="*/ 44 h 123"/>
                <a:gd name="T2" fmla="*/ 49 w 44"/>
                <a:gd name="T3" fmla="*/ 16 h 123"/>
                <a:gd name="T4" fmla="*/ 13 w 44"/>
                <a:gd name="T5" fmla="*/ 81 h 123"/>
                <a:gd name="T6" fmla="*/ 47 w 44"/>
                <a:gd name="T7" fmla="*/ 249 h 123"/>
                <a:gd name="T8" fmla="*/ 24 w 44"/>
                <a:gd name="T9" fmla="*/ 166 h 123"/>
                <a:gd name="T10" fmla="*/ 16 w 44"/>
                <a:gd name="T11" fmla="*/ 120 h 123"/>
                <a:gd name="T12" fmla="*/ 30 w 44"/>
                <a:gd name="T13" fmla="*/ 63 h 123"/>
                <a:gd name="T14" fmla="*/ 60 w 44"/>
                <a:gd name="T15" fmla="*/ 24 h 123"/>
                <a:gd name="T16" fmla="*/ 90 w 44"/>
                <a:gd name="T17" fmla="*/ 34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23">
                  <a:moveTo>
                    <a:pt x="43" y="22"/>
                  </a:moveTo>
                  <a:cubicBezTo>
                    <a:pt x="43" y="11"/>
                    <a:pt x="36" y="0"/>
                    <a:pt x="24" y="8"/>
                  </a:cubicBezTo>
                  <a:cubicBezTo>
                    <a:pt x="14" y="15"/>
                    <a:pt x="8" y="28"/>
                    <a:pt x="6" y="40"/>
                  </a:cubicBezTo>
                  <a:cubicBezTo>
                    <a:pt x="0" y="69"/>
                    <a:pt x="5" y="99"/>
                    <a:pt x="23" y="123"/>
                  </a:cubicBezTo>
                  <a:cubicBezTo>
                    <a:pt x="15" y="111"/>
                    <a:pt x="15" y="95"/>
                    <a:pt x="12" y="82"/>
                  </a:cubicBezTo>
                  <a:cubicBezTo>
                    <a:pt x="10" y="74"/>
                    <a:pt x="9" y="67"/>
                    <a:pt x="8" y="59"/>
                  </a:cubicBezTo>
                  <a:cubicBezTo>
                    <a:pt x="6" y="48"/>
                    <a:pt x="10" y="41"/>
                    <a:pt x="15" y="31"/>
                  </a:cubicBezTo>
                  <a:cubicBezTo>
                    <a:pt x="18" y="24"/>
                    <a:pt x="23" y="17"/>
                    <a:pt x="29" y="12"/>
                  </a:cubicBezTo>
                  <a:cubicBezTo>
                    <a:pt x="36" y="8"/>
                    <a:pt x="40" y="11"/>
                    <a:pt x="44" y="17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8" name="Freeform 16"/>
            <p:cNvSpPr>
              <a:spLocks/>
            </p:cNvSpPr>
            <p:nvPr/>
          </p:nvSpPr>
          <p:spPr bwMode="auto">
            <a:xfrm>
              <a:off x="3257" y="1752"/>
              <a:ext cx="44" cy="123"/>
            </a:xfrm>
            <a:custGeom>
              <a:avLst/>
              <a:gdLst>
                <a:gd name="T0" fmla="*/ 61 w 31"/>
                <a:gd name="T1" fmla="*/ 14 h 86"/>
                <a:gd name="T2" fmla="*/ 37 w 31"/>
                <a:gd name="T3" fmla="*/ 6 h 86"/>
                <a:gd name="T4" fmla="*/ 20 w 31"/>
                <a:gd name="T5" fmla="*/ 44 h 86"/>
                <a:gd name="T6" fmla="*/ 23 w 31"/>
                <a:gd name="T7" fmla="*/ 104 h 86"/>
                <a:gd name="T8" fmla="*/ 28 w 31"/>
                <a:gd name="T9" fmla="*/ 142 h 86"/>
                <a:gd name="T10" fmla="*/ 37 w 31"/>
                <a:gd name="T11" fmla="*/ 176 h 86"/>
                <a:gd name="T12" fmla="*/ 57 w 31"/>
                <a:gd name="T13" fmla="*/ 6 h 86"/>
                <a:gd name="T14" fmla="*/ 58 w 31"/>
                <a:gd name="T15" fmla="*/ 13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86">
                  <a:moveTo>
                    <a:pt x="30" y="7"/>
                  </a:moveTo>
                  <a:cubicBezTo>
                    <a:pt x="31" y="1"/>
                    <a:pt x="21" y="0"/>
                    <a:pt x="18" y="3"/>
                  </a:cubicBezTo>
                  <a:cubicBezTo>
                    <a:pt x="13" y="6"/>
                    <a:pt x="10" y="16"/>
                    <a:pt x="10" y="22"/>
                  </a:cubicBezTo>
                  <a:cubicBezTo>
                    <a:pt x="8" y="31"/>
                    <a:pt x="10" y="42"/>
                    <a:pt x="11" y="51"/>
                  </a:cubicBezTo>
                  <a:cubicBezTo>
                    <a:pt x="12" y="57"/>
                    <a:pt x="13" y="63"/>
                    <a:pt x="14" y="69"/>
                  </a:cubicBezTo>
                  <a:cubicBezTo>
                    <a:pt x="16" y="75"/>
                    <a:pt x="18" y="81"/>
                    <a:pt x="18" y="86"/>
                  </a:cubicBezTo>
                  <a:cubicBezTo>
                    <a:pt x="18" y="67"/>
                    <a:pt x="0" y="14"/>
                    <a:pt x="28" y="3"/>
                  </a:cubicBezTo>
                  <a:cubicBezTo>
                    <a:pt x="29" y="4"/>
                    <a:pt x="29" y="5"/>
                    <a:pt x="29" y="6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9" name="Freeform 17"/>
            <p:cNvSpPr>
              <a:spLocks/>
            </p:cNvSpPr>
            <p:nvPr/>
          </p:nvSpPr>
          <p:spPr bwMode="auto">
            <a:xfrm>
              <a:off x="3503" y="1794"/>
              <a:ext cx="62" cy="23"/>
            </a:xfrm>
            <a:custGeom>
              <a:avLst/>
              <a:gdLst>
                <a:gd name="T0" fmla="*/ 4 w 43"/>
                <a:gd name="T1" fmla="*/ 20 h 16"/>
                <a:gd name="T2" fmla="*/ 53 w 43"/>
                <a:gd name="T3" fmla="*/ 29 h 16"/>
                <a:gd name="T4" fmla="*/ 89 w 43"/>
                <a:gd name="T5" fmla="*/ 0 h 16"/>
                <a:gd name="T6" fmla="*/ 43 w 43"/>
                <a:gd name="T7" fmla="*/ 33 h 16"/>
                <a:gd name="T8" fmla="*/ 0 w 43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">
                  <a:moveTo>
                    <a:pt x="2" y="10"/>
                  </a:moveTo>
                  <a:cubicBezTo>
                    <a:pt x="2" y="15"/>
                    <a:pt x="21" y="15"/>
                    <a:pt x="26" y="14"/>
                  </a:cubicBezTo>
                  <a:cubicBezTo>
                    <a:pt x="32" y="12"/>
                    <a:pt x="40" y="6"/>
                    <a:pt x="43" y="0"/>
                  </a:cubicBezTo>
                  <a:cubicBezTo>
                    <a:pt x="40" y="11"/>
                    <a:pt x="32" y="16"/>
                    <a:pt x="21" y="16"/>
                  </a:cubicBezTo>
                  <a:cubicBezTo>
                    <a:pt x="14" y="15"/>
                    <a:pt x="7" y="12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0" name="Freeform 18"/>
            <p:cNvSpPr>
              <a:spLocks/>
            </p:cNvSpPr>
            <p:nvPr/>
          </p:nvSpPr>
          <p:spPr bwMode="auto">
            <a:xfrm>
              <a:off x="3909" y="1854"/>
              <a:ext cx="58" cy="48"/>
            </a:xfrm>
            <a:custGeom>
              <a:avLst/>
              <a:gdLst>
                <a:gd name="T0" fmla="*/ 20 w 41"/>
                <a:gd name="T1" fmla="*/ 0 h 34"/>
                <a:gd name="T2" fmla="*/ 82 w 41"/>
                <a:gd name="T3" fmla="*/ 32 h 34"/>
                <a:gd name="T4" fmla="*/ 20 w 4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4">
                  <a:moveTo>
                    <a:pt x="10" y="0"/>
                  </a:moveTo>
                  <a:cubicBezTo>
                    <a:pt x="10" y="0"/>
                    <a:pt x="4" y="26"/>
                    <a:pt x="41" y="16"/>
                  </a:cubicBezTo>
                  <a:cubicBezTo>
                    <a:pt x="41" y="16"/>
                    <a:pt x="0" y="34"/>
                    <a:pt x="10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1" name="Freeform 19"/>
            <p:cNvSpPr>
              <a:spLocks/>
            </p:cNvSpPr>
            <p:nvPr/>
          </p:nvSpPr>
          <p:spPr bwMode="auto">
            <a:xfrm>
              <a:off x="4007" y="1962"/>
              <a:ext cx="83" cy="101"/>
            </a:xfrm>
            <a:custGeom>
              <a:avLst/>
              <a:gdLst>
                <a:gd name="T0" fmla="*/ 33 w 58"/>
                <a:gd name="T1" fmla="*/ 0 h 71"/>
                <a:gd name="T2" fmla="*/ 119 w 58"/>
                <a:gd name="T3" fmla="*/ 110 h 71"/>
                <a:gd name="T4" fmla="*/ 33 w 5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71">
                  <a:moveTo>
                    <a:pt x="16" y="0"/>
                  </a:moveTo>
                  <a:cubicBezTo>
                    <a:pt x="16" y="0"/>
                    <a:pt x="7" y="61"/>
                    <a:pt x="58" y="54"/>
                  </a:cubicBezTo>
                  <a:cubicBezTo>
                    <a:pt x="58" y="54"/>
                    <a:pt x="0" y="71"/>
                    <a:pt x="16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2" name="Freeform 20"/>
            <p:cNvSpPr>
              <a:spLocks/>
            </p:cNvSpPr>
            <p:nvPr/>
          </p:nvSpPr>
          <p:spPr bwMode="auto">
            <a:xfrm>
              <a:off x="3247" y="2602"/>
              <a:ext cx="110" cy="103"/>
            </a:xfrm>
            <a:custGeom>
              <a:avLst/>
              <a:gdLst>
                <a:gd name="T0" fmla="*/ 0 w 77"/>
                <a:gd name="T1" fmla="*/ 84 h 72"/>
                <a:gd name="T2" fmla="*/ 106 w 77"/>
                <a:gd name="T3" fmla="*/ 147 h 72"/>
                <a:gd name="T4" fmla="*/ 0 w 77"/>
                <a:gd name="T5" fmla="*/ 84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72">
                  <a:moveTo>
                    <a:pt x="0" y="41"/>
                  </a:moveTo>
                  <a:cubicBezTo>
                    <a:pt x="0" y="41"/>
                    <a:pt x="68" y="6"/>
                    <a:pt x="52" y="72"/>
                  </a:cubicBezTo>
                  <a:cubicBezTo>
                    <a:pt x="52" y="72"/>
                    <a:pt x="77" y="0"/>
                    <a:pt x="0" y="41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3" name="Freeform 21"/>
            <p:cNvSpPr>
              <a:spLocks/>
            </p:cNvSpPr>
            <p:nvPr/>
          </p:nvSpPr>
          <p:spPr bwMode="auto">
            <a:xfrm>
              <a:off x="3632" y="2685"/>
              <a:ext cx="44" cy="58"/>
            </a:xfrm>
            <a:custGeom>
              <a:avLst/>
              <a:gdLst>
                <a:gd name="T0" fmla="*/ 0 w 31"/>
                <a:gd name="T1" fmla="*/ 59 h 41"/>
                <a:gd name="T2" fmla="*/ 61 w 31"/>
                <a:gd name="T3" fmla="*/ 82 h 41"/>
                <a:gd name="T4" fmla="*/ 0 w 31"/>
                <a:gd name="T5" fmla="*/ 5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1">
                  <a:moveTo>
                    <a:pt x="0" y="30"/>
                  </a:moveTo>
                  <a:cubicBezTo>
                    <a:pt x="0" y="30"/>
                    <a:pt x="27" y="7"/>
                    <a:pt x="30" y="41"/>
                  </a:cubicBezTo>
                  <a:cubicBezTo>
                    <a:pt x="30" y="41"/>
                    <a:pt x="31" y="0"/>
                    <a:pt x="0" y="3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4" name="Freeform 22"/>
            <p:cNvSpPr>
              <a:spLocks/>
            </p:cNvSpPr>
            <p:nvPr/>
          </p:nvSpPr>
          <p:spPr bwMode="auto">
            <a:xfrm>
              <a:off x="3974" y="2564"/>
              <a:ext cx="73" cy="60"/>
            </a:xfrm>
            <a:custGeom>
              <a:avLst/>
              <a:gdLst>
                <a:gd name="T0" fmla="*/ 104 w 51"/>
                <a:gd name="T1" fmla="*/ 63 h 42"/>
                <a:gd name="T2" fmla="*/ 0 w 51"/>
                <a:gd name="T3" fmla="*/ 86 h 42"/>
                <a:gd name="T4" fmla="*/ 104 w 51"/>
                <a:gd name="T5" fmla="*/ 6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2">
                  <a:moveTo>
                    <a:pt x="51" y="31"/>
                  </a:moveTo>
                  <a:cubicBezTo>
                    <a:pt x="51" y="31"/>
                    <a:pt x="13" y="11"/>
                    <a:pt x="0" y="42"/>
                  </a:cubicBezTo>
                  <a:cubicBezTo>
                    <a:pt x="0" y="42"/>
                    <a:pt x="12" y="0"/>
                    <a:pt x="51" y="31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5" name="Freeform 23"/>
            <p:cNvSpPr>
              <a:spLocks/>
            </p:cNvSpPr>
            <p:nvPr/>
          </p:nvSpPr>
          <p:spPr bwMode="auto">
            <a:xfrm>
              <a:off x="4065" y="2358"/>
              <a:ext cx="85" cy="96"/>
            </a:xfrm>
            <a:custGeom>
              <a:avLst/>
              <a:gdLst>
                <a:gd name="T0" fmla="*/ 122 w 59"/>
                <a:gd name="T1" fmla="*/ 0 h 67"/>
                <a:gd name="T2" fmla="*/ 0 w 59"/>
                <a:gd name="T3" fmla="*/ 138 h 67"/>
                <a:gd name="T4" fmla="*/ 122 w 59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7">
                  <a:moveTo>
                    <a:pt x="59" y="0"/>
                  </a:moveTo>
                  <a:cubicBezTo>
                    <a:pt x="59" y="0"/>
                    <a:pt x="13" y="15"/>
                    <a:pt x="0" y="67"/>
                  </a:cubicBezTo>
                  <a:cubicBezTo>
                    <a:pt x="0" y="67"/>
                    <a:pt x="2" y="8"/>
                    <a:pt x="59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6" name="Freeform 24"/>
            <p:cNvSpPr>
              <a:spLocks/>
            </p:cNvSpPr>
            <p:nvPr/>
          </p:nvSpPr>
          <p:spPr bwMode="auto">
            <a:xfrm>
              <a:off x="4322" y="2109"/>
              <a:ext cx="100" cy="47"/>
            </a:xfrm>
            <a:custGeom>
              <a:avLst/>
              <a:gdLst>
                <a:gd name="T0" fmla="*/ 24 w 70"/>
                <a:gd name="T1" fmla="*/ 0 h 33"/>
                <a:gd name="T2" fmla="*/ 0 w 70"/>
                <a:gd name="T3" fmla="*/ 67 h 33"/>
                <a:gd name="T4" fmla="*/ 24 w 7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3">
                  <a:moveTo>
                    <a:pt x="12" y="0"/>
                  </a:moveTo>
                  <a:cubicBezTo>
                    <a:pt x="12" y="0"/>
                    <a:pt x="70" y="5"/>
                    <a:pt x="0" y="33"/>
                  </a:cubicBezTo>
                  <a:cubicBezTo>
                    <a:pt x="0" y="33"/>
                    <a:pt x="58" y="11"/>
                    <a:pt x="12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7" name="Freeform 25"/>
            <p:cNvSpPr>
              <a:spLocks/>
            </p:cNvSpPr>
            <p:nvPr/>
          </p:nvSpPr>
          <p:spPr bwMode="auto">
            <a:xfrm>
              <a:off x="4723" y="2351"/>
              <a:ext cx="205" cy="186"/>
            </a:xfrm>
            <a:custGeom>
              <a:avLst/>
              <a:gdLst>
                <a:gd name="T0" fmla="*/ 0 w 144"/>
                <a:gd name="T1" fmla="*/ 1 h 130"/>
                <a:gd name="T2" fmla="*/ 91 w 144"/>
                <a:gd name="T3" fmla="*/ 19 h 130"/>
                <a:gd name="T4" fmla="*/ 142 w 144"/>
                <a:gd name="T5" fmla="*/ 43 h 130"/>
                <a:gd name="T6" fmla="*/ 249 w 144"/>
                <a:gd name="T7" fmla="*/ 127 h 130"/>
                <a:gd name="T8" fmla="*/ 265 w 144"/>
                <a:gd name="T9" fmla="*/ 236 h 130"/>
                <a:gd name="T10" fmla="*/ 148 w 144"/>
                <a:gd name="T11" fmla="*/ 246 h 130"/>
                <a:gd name="T12" fmla="*/ 100 w 144"/>
                <a:gd name="T13" fmla="*/ 222 h 130"/>
                <a:gd name="T14" fmla="*/ 188 w 144"/>
                <a:gd name="T15" fmla="*/ 236 h 130"/>
                <a:gd name="T16" fmla="*/ 238 w 144"/>
                <a:gd name="T17" fmla="*/ 233 h 130"/>
                <a:gd name="T18" fmla="*/ 229 w 144"/>
                <a:gd name="T19" fmla="*/ 119 h 130"/>
                <a:gd name="T20" fmla="*/ 185 w 144"/>
                <a:gd name="T21" fmla="*/ 76 h 130"/>
                <a:gd name="T22" fmla="*/ 125 w 144"/>
                <a:gd name="T23" fmla="*/ 53 h 130"/>
                <a:gd name="T24" fmla="*/ 80 w 144"/>
                <a:gd name="T25" fmla="*/ 29 h 130"/>
                <a:gd name="T26" fmla="*/ 9 w 144"/>
                <a:gd name="T27" fmla="*/ 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4" h="130">
                  <a:moveTo>
                    <a:pt x="0" y="1"/>
                  </a:moveTo>
                  <a:cubicBezTo>
                    <a:pt x="15" y="4"/>
                    <a:pt x="30" y="7"/>
                    <a:pt x="45" y="9"/>
                  </a:cubicBezTo>
                  <a:cubicBezTo>
                    <a:pt x="55" y="11"/>
                    <a:pt x="61" y="17"/>
                    <a:pt x="70" y="21"/>
                  </a:cubicBezTo>
                  <a:cubicBezTo>
                    <a:pt x="91" y="30"/>
                    <a:pt x="110" y="42"/>
                    <a:pt x="123" y="62"/>
                  </a:cubicBezTo>
                  <a:cubicBezTo>
                    <a:pt x="132" y="76"/>
                    <a:pt x="144" y="100"/>
                    <a:pt x="131" y="115"/>
                  </a:cubicBezTo>
                  <a:cubicBezTo>
                    <a:pt x="118" y="130"/>
                    <a:pt x="89" y="126"/>
                    <a:pt x="73" y="120"/>
                  </a:cubicBezTo>
                  <a:cubicBezTo>
                    <a:pt x="64" y="117"/>
                    <a:pt x="56" y="114"/>
                    <a:pt x="49" y="108"/>
                  </a:cubicBezTo>
                  <a:cubicBezTo>
                    <a:pt x="61" y="115"/>
                    <a:pt x="79" y="113"/>
                    <a:pt x="93" y="115"/>
                  </a:cubicBezTo>
                  <a:cubicBezTo>
                    <a:pt x="101" y="115"/>
                    <a:pt x="110" y="118"/>
                    <a:pt x="117" y="114"/>
                  </a:cubicBezTo>
                  <a:cubicBezTo>
                    <a:pt x="142" y="104"/>
                    <a:pt x="124" y="71"/>
                    <a:pt x="113" y="58"/>
                  </a:cubicBezTo>
                  <a:cubicBezTo>
                    <a:pt x="107" y="50"/>
                    <a:pt x="99" y="43"/>
                    <a:pt x="91" y="37"/>
                  </a:cubicBezTo>
                  <a:cubicBezTo>
                    <a:pt x="82" y="31"/>
                    <a:pt x="72" y="30"/>
                    <a:pt x="62" y="26"/>
                  </a:cubicBezTo>
                  <a:cubicBezTo>
                    <a:pt x="54" y="23"/>
                    <a:pt x="47" y="17"/>
                    <a:pt x="39" y="14"/>
                  </a:cubicBezTo>
                  <a:cubicBezTo>
                    <a:pt x="28" y="10"/>
                    <a:pt x="11" y="13"/>
                    <a:pt x="4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8" name="Freeform 26"/>
            <p:cNvSpPr>
              <a:spLocks/>
            </p:cNvSpPr>
            <p:nvPr/>
          </p:nvSpPr>
          <p:spPr bwMode="auto">
            <a:xfrm>
              <a:off x="3993" y="3358"/>
              <a:ext cx="169" cy="111"/>
            </a:xfrm>
            <a:custGeom>
              <a:avLst/>
              <a:gdLst>
                <a:gd name="T0" fmla="*/ 6 w 119"/>
                <a:gd name="T1" fmla="*/ 13 h 78"/>
                <a:gd name="T2" fmla="*/ 135 w 119"/>
                <a:gd name="T3" fmla="*/ 142 h 78"/>
                <a:gd name="T4" fmla="*/ 202 w 119"/>
                <a:gd name="T5" fmla="*/ 157 h 78"/>
                <a:gd name="T6" fmla="*/ 234 w 119"/>
                <a:gd name="T7" fmla="*/ 97 h 78"/>
                <a:gd name="T8" fmla="*/ 124 w 119"/>
                <a:gd name="T9" fmla="*/ 125 h 78"/>
                <a:gd name="T10" fmla="*/ 57 w 119"/>
                <a:gd name="T11" fmla="*/ 77 h 78"/>
                <a:gd name="T12" fmla="*/ 0 w 119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78">
                  <a:moveTo>
                    <a:pt x="3" y="6"/>
                  </a:moveTo>
                  <a:cubicBezTo>
                    <a:pt x="18" y="35"/>
                    <a:pt x="36" y="57"/>
                    <a:pt x="67" y="70"/>
                  </a:cubicBezTo>
                  <a:cubicBezTo>
                    <a:pt x="74" y="73"/>
                    <a:pt x="92" y="78"/>
                    <a:pt x="100" y="77"/>
                  </a:cubicBezTo>
                  <a:cubicBezTo>
                    <a:pt x="112" y="75"/>
                    <a:pt x="119" y="58"/>
                    <a:pt x="116" y="48"/>
                  </a:cubicBezTo>
                  <a:cubicBezTo>
                    <a:pt x="117" y="78"/>
                    <a:pt x="79" y="72"/>
                    <a:pt x="61" y="62"/>
                  </a:cubicBezTo>
                  <a:cubicBezTo>
                    <a:pt x="50" y="56"/>
                    <a:pt x="38" y="47"/>
                    <a:pt x="28" y="38"/>
                  </a:cubicBezTo>
                  <a:cubicBezTo>
                    <a:pt x="15" y="27"/>
                    <a:pt x="11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9" name="Freeform 27"/>
            <p:cNvSpPr>
              <a:spLocks/>
            </p:cNvSpPr>
            <p:nvPr/>
          </p:nvSpPr>
          <p:spPr bwMode="auto">
            <a:xfrm>
              <a:off x="2977" y="3027"/>
              <a:ext cx="99" cy="241"/>
            </a:xfrm>
            <a:custGeom>
              <a:avLst/>
              <a:gdLst>
                <a:gd name="T0" fmla="*/ 136 w 69"/>
                <a:gd name="T1" fmla="*/ 0 h 169"/>
                <a:gd name="T2" fmla="*/ 85 w 69"/>
                <a:gd name="T3" fmla="*/ 53 h 169"/>
                <a:gd name="T4" fmla="*/ 49 w 69"/>
                <a:gd name="T5" fmla="*/ 87 h 169"/>
                <a:gd name="T6" fmla="*/ 4 w 69"/>
                <a:gd name="T7" fmla="*/ 197 h 169"/>
                <a:gd name="T8" fmla="*/ 47 w 69"/>
                <a:gd name="T9" fmla="*/ 315 h 169"/>
                <a:gd name="T10" fmla="*/ 142 w 69"/>
                <a:gd name="T11" fmla="*/ 221 h 169"/>
                <a:gd name="T12" fmla="*/ 72 w 69"/>
                <a:gd name="T13" fmla="*/ 299 h 169"/>
                <a:gd name="T14" fmla="*/ 23 w 69"/>
                <a:gd name="T15" fmla="*/ 207 h 169"/>
                <a:gd name="T16" fmla="*/ 52 w 69"/>
                <a:gd name="T17" fmla="*/ 106 h 169"/>
                <a:gd name="T18" fmla="*/ 100 w 69"/>
                <a:gd name="T19" fmla="*/ 51 h 169"/>
                <a:gd name="T20" fmla="*/ 136 w 69"/>
                <a:gd name="T21" fmla="*/ 0 h 1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169">
                  <a:moveTo>
                    <a:pt x="66" y="0"/>
                  </a:moveTo>
                  <a:cubicBezTo>
                    <a:pt x="63" y="10"/>
                    <a:pt x="48" y="20"/>
                    <a:pt x="41" y="26"/>
                  </a:cubicBezTo>
                  <a:cubicBezTo>
                    <a:pt x="35" y="31"/>
                    <a:pt x="30" y="37"/>
                    <a:pt x="24" y="43"/>
                  </a:cubicBezTo>
                  <a:cubicBezTo>
                    <a:pt x="12" y="56"/>
                    <a:pt x="4" y="78"/>
                    <a:pt x="2" y="97"/>
                  </a:cubicBezTo>
                  <a:cubicBezTo>
                    <a:pt x="0" y="116"/>
                    <a:pt x="4" y="144"/>
                    <a:pt x="23" y="155"/>
                  </a:cubicBezTo>
                  <a:cubicBezTo>
                    <a:pt x="47" y="169"/>
                    <a:pt x="62" y="123"/>
                    <a:pt x="69" y="109"/>
                  </a:cubicBezTo>
                  <a:cubicBezTo>
                    <a:pt x="61" y="119"/>
                    <a:pt x="48" y="145"/>
                    <a:pt x="35" y="147"/>
                  </a:cubicBezTo>
                  <a:cubicBezTo>
                    <a:pt x="15" y="149"/>
                    <a:pt x="11" y="116"/>
                    <a:pt x="11" y="102"/>
                  </a:cubicBezTo>
                  <a:cubicBezTo>
                    <a:pt x="11" y="83"/>
                    <a:pt x="14" y="67"/>
                    <a:pt x="25" y="52"/>
                  </a:cubicBezTo>
                  <a:cubicBezTo>
                    <a:pt x="32" y="42"/>
                    <a:pt x="40" y="33"/>
                    <a:pt x="49" y="25"/>
                  </a:cubicBezTo>
                  <a:cubicBezTo>
                    <a:pt x="56" y="19"/>
                    <a:pt x="67" y="9"/>
                    <a:pt x="66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0" name="Freeform 28"/>
            <p:cNvSpPr>
              <a:spLocks/>
            </p:cNvSpPr>
            <p:nvPr/>
          </p:nvSpPr>
          <p:spPr bwMode="auto">
            <a:xfrm>
              <a:off x="2596" y="1631"/>
              <a:ext cx="96" cy="186"/>
            </a:xfrm>
            <a:custGeom>
              <a:avLst/>
              <a:gdLst>
                <a:gd name="T0" fmla="*/ 138 w 67"/>
                <a:gd name="T1" fmla="*/ 30 h 130"/>
                <a:gd name="T2" fmla="*/ 77 w 67"/>
                <a:gd name="T3" fmla="*/ 0 h 130"/>
                <a:gd name="T4" fmla="*/ 16 w 67"/>
                <a:gd name="T5" fmla="*/ 39 h 130"/>
                <a:gd name="T6" fmla="*/ 19 w 67"/>
                <a:gd name="T7" fmla="*/ 143 h 130"/>
                <a:gd name="T8" fmla="*/ 70 w 67"/>
                <a:gd name="T9" fmla="*/ 266 h 130"/>
                <a:gd name="T10" fmla="*/ 39 w 67"/>
                <a:gd name="T11" fmla="*/ 170 h 130"/>
                <a:gd name="T12" fmla="*/ 27 w 67"/>
                <a:gd name="T13" fmla="*/ 134 h 130"/>
                <a:gd name="T14" fmla="*/ 27 w 67"/>
                <a:gd name="T15" fmla="*/ 53 h 130"/>
                <a:gd name="T16" fmla="*/ 76 w 67"/>
                <a:gd name="T17" fmla="*/ 10 h 130"/>
                <a:gd name="T18" fmla="*/ 136 w 67"/>
                <a:gd name="T19" fmla="*/ 29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30">
                  <a:moveTo>
                    <a:pt x="67" y="15"/>
                  </a:moveTo>
                  <a:cubicBezTo>
                    <a:pt x="62" y="2"/>
                    <a:pt x="49" y="0"/>
                    <a:pt x="38" y="0"/>
                  </a:cubicBezTo>
                  <a:cubicBezTo>
                    <a:pt x="23" y="0"/>
                    <a:pt x="15" y="6"/>
                    <a:pt x="8" y="19"/>
                  </a:cubicBezTo>
                  <a:cubicBezTo>
                    <a:pt x="0" y="35"/>
                    <a:pt x="4" y="53"/>
                    <a:pt x="9" y="70"/>
                  </a:cubicBezTo>
                  <a:cubicBezTo>
                    <a:pt x="15" y="90"/>
                    <a:pt x="23" y="112"/>
                    <a:pt x="34" y="130"/>
                  </a:cubicBezTo>
                  <a:cubicBezTo>
                    <a:pt x="24" y="119"/>
                    <a:pt x="24" y="98"/>
                    <a:pt x="19" y="83"/>
                  </a:cubicBezTo>
                  <a:cubicBezTo>
                    <a:pt x="17" y="77"/>
                    <a:pt x="14" y="72"/>
                    <a:pt x="13" y="66"/>
                  </a:cubicBezTo>
                  <a:cubicBezTo>
                    <a:pt x="10" y="54"/>
                    <a:pt x="9" y="38"/>
                    <a:pt x="13" y="26"/>
                  </a:cubicBezTo>
                  <a:cubicBezTo>
                    <a:pt x="18" y="14"/>
                    <a:pt x="24" y="7"/>
                    <a:pt x="37" y="5"/>
                  </a:cubicBezTo>
                  <a:cubicBezTo>
                    <a:pt x="51" y="3"/>
                    <a:pt x="54" y="8"/>
                    <a:pt x="66" y="14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1" name="Freeform 29"/>
            <p:cNvSpPr>
              <a:spLocks/>
            </p:cNvSpPr>
            <p:nvPr/>
          </p:nvSpPr>
          <p:spPr bwMode="auto">
            <a:xfrm>
              <a:off x="3101" y="2656"/>
              <a:ext cx="59" cy="89"/>
            </a:xfrm>
            <a:custGeom>
              <a:avLst/>
              <a:gdLst>
                <a:gd name="T0" fmla="*/ 81 w 41"/>
                <a:gd name="T1" fmla="*/ 1 h 62"/>
                <a:gd name="T2" fmla="*/ 10 w 41"/>
                <a:gd name="T3" fmla="*/ 62 h 62"/>
                <a:gd name="T4" fmla="*/ 52 w 41"/>
                <a:gd name="T5" fmla="*/ 128 h 62"/>
                <a:gd name="T6" fmla="*/ 20 w 41"/>
                <a:gd name="T7" fmla="*/ 99 h 62"/>
                <a:gd name="T8" fmla="*/ 27 w 41"/>
                <a:gd name="T9" fmla="*/ 56 h 62"/>
                <a:gd name="T10" fmla="*/ 85 w 41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2">
                  <a:moveTo>
                    <a:pt x="39" y="1"/>
                  </a:moveTo>
                  <a:cubicBezTo>
                    <a:pt x="25" y="11"/>
                    <a:pt x="10" y="12"/>
                    <a:pt x="5" y="30"/>
                  </a:cubicBezTo>
                  <a:cubicBezTo>
                    <a:pt x="0" y="48"/>
                    <a:pt x="8" y="56"/>
                    <a:pt x="25" y="62"/>
                  </a:cubicBezTo>
                  <a:cubicBezTo>
                    <a:pt x="19" y="57"/>
                    <a:pt x="13" y="56"/>
                    <a:pt x="10" y="48"/>
                  </a:cubicBezTo>
                  <a:cubicBezTo>
                    <a:pt x="8" y="41"/>
                    <a:pt x="10" y="33"/>
                    <a:pt x="13" y="27"/>
                  </a:cubicBezTo>
                  <a:cubicBezTo>
                    <a:pt x="18" y="17"/>
                    <a:pt x="39" y="9"/>
                    <a:pt x="41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2" name="Freeform 30"/>
            <p:cNvSpPr>
              <a:spLocks/>
            </p:cNvSpPr>
            <p:nvPr/>
          </p:nvSpPr>
          <p:spPr bwMode="auto">
            <a:xfrm>
              <a:off x="4373" y="1323"/>
              <a:ext cx="163" cy="107"/>
            </a:xfrm>
            <a:custGeom>
              <a:avLst/>
              <a:gdLst>
                <a:gd name="T0" fmla="*/ 1 w 114"/>
                <a:gd name="T1" fmla="*/ 148 h 75"/>
                <a:gd name="T2" fmla="*/ 124 w 114"/>
                <a:gd name="T3" fmla="*/ 23 h 75"/>
                <a:gd name="T4" fmla="*/ 190 w 114"/>
                <a:gd name="T5" fmla="*/ 4 h 75"/>
                <a:gd name="T6" fmla="*/ 233 w 114"/>
                <a:gd name="T7" fmla="*/ 53 h 75"/>
                <a:gd name="T8" fmla="*/ 182 w 114"/>
                <a:gd name="T9" fmla="*/ 14 h 75"/>
                <a:gd name="T10" fmla="*/ 127 w 114"/>
                <a:gd name="T11" fmla="*/ 43 h 75"/>
                <a:gd name="T12" fmla="*/ 57 w 114"/>
                <a:gd name="T13" fmla="*/ 96 h 75"/>
                <a:gd name="T14" fmla="*/ 0 w 114"/>
                <a:gd name="T15" fmla="*/ 153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75">
                  <a:moveTo>
                    <a:pt x="1" y="73"/>
                  </a:moveTo>
                  <a:cubicBezTo>
                    <a:pt x="20" y="53"/>
                    <a:pt x="40" y="29"/>
                    <a:pt x="61" y="11"/>
                  </a:cubicBezTo>
                  <a:cubicBezTo>
                    <a:pt x="70" y="4"/>
                    <a:pt x="81" y="0"/>
                    <a:pt x="93" y="2"/>
                  </a:cubicBezTo>
                  <a:cubicBezTo>
                    <a:pt x="103" y="4"/>
                    <a:pt x="113" y="15"/>
                    <a:pt x="114" y="26"/>
                  </a:cubicBezTo>
                  <a:cubicBezTo>
                    <a:pt x="112" y="17"/>
                    <a:pt x="97" y="8"/>
                    <a:pt x="89" y="7"/>
                  </a:cubicBezTo>
                  <a:cubicBezTo>
                    <a:pt x="75" y="4"/>
                    <a:pt x="70" y="12"/>
                    <a:pt x="62" y="21"/>
                  </a:cubicBezTo>
                  <a:cubicBezTo>
                    <a:pt x="52" y="31"/>
                    <a:pt x="39" y="39"/>
                    <a:pt x="28" y="47"/>
                  </a:cubicBezTo>
                  <a:cubicBezTo>
                    <a:pt x="20" y="54"/>
                    <a:pt x="2" y="66"/>
                    <a:pt x="0" y="75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3" name="Freeform 31"/>
            <p:cNvSpPr>
              <a:spLocks/>
            </p:cNvSpPr>
            <p:nvPr/>
          </p:nvSpPr>
          <p:spPr bwMode="auto">
            <a:xfrm>
              <a:off x="4354" y="1811"/>
              <a:ext cx="102" cy="97"/>
            </a:xfrm>
            <a:custGeom>
              <a:avLst/>
              <a:gdLst>
                <a:gd name="T0" fmla="*/ 140 w 72"/>
                <a:gd name="T1" fmla="*/ 30 h 68"/>
                <a:gd name="T2" fmla="*/ 64 w 72"/>
                <a:gd name="T3" fmla="*/ 43 h 68"/>
                <a:gd name="T4" fmla="*/ 34 w 72"/>
                <a:gd name="T5" fmla="*/ 91 h 68"/>
                <a:gd name="T6" fmla="*/ 0 w 72"/>
                <a:gd name="T7" fmla="*/ 138 h 68"/>
                <a:gd name="T8" fmla="*/ 74 w 72"/>
                <a:gd name="T9" fmla="*/ 43 h 68"/>
                <a:gd name="T10" fmla="*/ 139 w 72"/>
                <a:gd name="T11" fmla="*/ 27 h 68"/>
                <a:gd name="T12" fmla="*/ 139 w 72"/>
                <a:gd name="T13" fmla="*/ 24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68">
                  <a:moveTo>
                    <a:pt x="70" y="15"/>
                  </a:moveTo>
                  <a:cubicBezTo>
                    <a:pt x="66" y="0"/>
                    <a:pt x="39" y="15"/>
                    <a:pt x="32" y="21"/>
                  </a:cubicBezTo>
                  <a:cubicBezTo>
                    <a:pt x="24" y="27"/>
                    <a:pt x="22" y="37"/>
                    <a:pt x="17" y="45"/>
                  </a:cubicBezTo>
                  <a:cubicBezTo>
                    <a:pt x="13" y="53"/>
                    <a:pt x="4" y="60"/>
                    <a:pt x="0" y="68"/>
                  </a:cubicBezTo>
                  <a:cubicBezTo>
                    <a:pt x="16" y="54"/>
                    <a:pt x="20" y="32"/>
                    <a:pt x="37" y="21"/>
                  </a:cubicBezTo>
                  <a:cubicBezTo>
                    <a:pt x="45" y="16"/>
                    <a:pt x="60" y="8"/>
                    <a:pt x="69" y="13"/>
                  </a:cubicBezTo>
                  <a:cubicBezTo>
                    <a:pt x="72" y="14"/>
                    <a:pt x="70" y="13"/>
                    <a:pt x="69" y="12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4" name="Freeform 32"/>
            <p:cNvSpPr>
              <a:spLocks/>
            </p:cNvSpPr>
            <p:nvPr/>
          </p:nvSpPr>
          <p:spPr bwMode="auto">
            <a:xfrm>
              <a:off x="3309" y="2346"/>
              <a:ext cx="290" cy="222"/>
            </a:xfrm>
            <a:custGeom>
              <a:avLst/>
              <a:gdLst>
                <a:gd name="T0" fmla="*/ 86 w 203"/>
                <a:gd name="T1" fmla="*/ 0 h 156"/>
                <a:gd name="T2" fmla="*/ 414 w 203"/>
                <a:gd name="T3" fmla="*/ 178 h 156"/>
                <a:gd name="T4" fmla="*/ 86 w 203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56">
                  <a:moveTo>
                    <a:pt x="42" y="0"/>
                  </a:moveTo>
                  <a:cubicBezTo>
                    <a:pt x="38" y="62"/>
                    <a:pt x="50" y="126"/>
                    <a:pt x="203" y="88"/>
                  </a:cubicBezTo>
                  <a:cubicBezTo>
                    <a:pt x="203" y="88"/>
                    <a:pt x="0" y="156"/>
                    <a:pt x="42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5" name="Freeform 33"/>
            <p:cNvSpPr>
              <a:spLocks/>
            </p:cNvSpPr>
            <p:nvPr/>
          </p:nvSpPr>
          <p:spPr bwMode="auto">
            <a:xfrm>
              <a:off x="3064" y="1869"/>
              <a:ext cx="615" cy="805"/>
            </a:xfrm>
            <a:custGeom>
              <a:avLst/>
              <a:gdLst>
                <a:gd name="T0" fmla="*/ 855 w 431"/>
                <a:gd name="T1" fmla="*/ 0 h 564"/>
                <a:gd name="T2" fmla="*/ 168 w 431"/>
                <a:gd name="T3" fmla="*/ 414 h 564"/>
                <a:gd name="T4" fmla="*/ 629 w 431"/>
                <a:gd name="T5" fmla="*/ 1149 h 564"/>
                <a:gd name="T6" fmla="*/ 639 w 431"/>
                <a:gd name="T7" fmla="*/ 1149 h 564"/>
                <a:gd name="T8" fmla="*/ 558 w 431"/>
                <a:gd name="T9" fmla="*/ 901 h 564"/>
                <a:gd name="T10" fmla="*/ 445 w 431"/>
                <a:gd name="T11" fmla="*/ 852 h 564"/>
                <a:gd name="T12" fmla="*/ 415 w 431"/>
                <a:gd name="T13" fmla="*/ 749 h 564"/>
                <a:gd name="T14" fmla="*/ 432 w 431"/>
                <a:gd name="T15" fmla="*/ 657 h 564"/>
                <a:gd name="T16" fmla="*/ 878 w 431"/>
                <a:gd name="T17" fmla="*/ 0 h 564"/>
                <a:gd name="T18" fmla="*/ 855 w 431"/>
                <a:gd name="T19" fmla="*/ 0 h 5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564">
                  <a:moveTo>
                    <a:pt x="420" y="0"/>
                  </a:moveTo>
                  <a:cubicBezTo>
                    <a:pt x="368" y="0"/>
                    <a:pt x="155" y="12"/>
                    <a:pt x="83" y="203"/>
                  </a:cubicBezTo>
                  <a:cubicBezTo>
                    <a:pt x="0" y="420"/>
                    <a:pt x="163" y="553"/>
                    <a:pt x="309" y="564"/>
                  </a:cubicBezTo>
                  <a:cubicBezTo>
                    <a:pt x="311" y="564"/>
                    <a:pt x="313" y="564"/>
                    <a:pt x="314" y="564"/>
                  </a:cubicBezTo>
                  <a:cubicBezTo>
                    <a:pt x="359" y="564"/>
                    <a:pt x="320" y="514"/>
                    <a:pt x="274" y="442"/>
                  </a:cubicBezTo>
                  <a:cubicBezTo>
                    <a:pt x="250" y="440"/>
                    <a:pt x="230" y="432"/>
                    <a:pt x="219" y="418"/>
                  </a:cubicBezTo>
                  <a:cubicBezTo>
                    <a:pt x="208" y="405"/>
                    <a:pt x="204" y="388"/>
                    <a:pt x="204" y="368"/>
                  </a:cubicBezTo>
                  <a:cubicBezTo>
                    <a:pt x="204" y="354"/>
                    <a:pt x="206" y="338"/>
                    <a:pt x="212" y="322"/>
                  </a:cubicBezTo>
                  <a:cubicBezTo>
                    <a:pt x="170" y="208"/>
                    <a:pt x="185" y="80"/>
                    <a:pt x="431" y="0"/>
                  </a:cubicBezTo>
                  <a:cubicBezTo>
                    <a:pt x="431" y="0"/>
                    <a:pt x="427" y="0"/>
                    <a:pt x="420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6" name="Freeform 34"/>
            <p:cNvSpPr>
              <a:spLocks/>
            </p:cNvSpPr>
            <p:nvPr/>
          </p:nvSpPr>
          <p:spPr bwMode="auto">
            <a:xfrm>
              <a:off x="3341" y="2337"/>
              <a:ext cx="111" cy="157"/>
            </a:xfrm>
            <a:custGeom>
              <a:avLst/>
              <a:gdLst>
                <a:gd name="T0" fmla="*/ 40 w 78"/>
                <a:gd name="T1" fmla="*/ 0 h 110"/>
                <a:gd name="T2" fmla="*/ 28 w 78"/>
                <a:gd name="T3" fmla="*/ 81 h 110"/>
                <a:gd name="T4" fmla="*/ 57 w 78"/>
                <a:gd name="T5" fmla="*/ 177 h 110"/>
                <a:gd name="T6" fmla="*/ 158 w 78"/>
                <a:gd name="T7" fmla="*/ 224 h 110"/>
                <a:gd name="T8" fmla="*/ 154 w 78"/>
                <a:gd name="T9" fmla="*/ 218 h 110"/>
                <a:gd name="T10" fmla="*/ 40 w 78"/>
                <a:gd name="T11" fmla="*/ 13 h 110"/>
                <a:gd name="T12" fmla="*/ 40 w 78"/>
                <a:gd name="T13" fmla="*/ 13 h 110"/>
                <a:gd name="T14" fmla="*/ 40 w 78"/>
                <a:gd name="T15" fmla="*/ 13 h 110"/>
                <a:gd name="T16" fmla="*/ 148 w 78"/>
                <a:gd name="T17" fmla="*/ 208 h 110"/>
                <a:gd name="T18" fmla="*/ 40 w 78"/>
                <a:gd name="T19" fmla="*/ 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10">
                  <a:moveTo>
                    <a:pt x="20" y="0"/>
                  </a:moveTo>
                  <a:cubicBezTo>
                    <a:pt x="16" y="14"/>
                    <a:pt x="14" y="28"/>
                    <a:pt x="14" y="40"/>
                  </a:cubicBezTo>
                  <a:cubicBezTo>
                    <a:pt x="14" y="59"/>
                    <a:pt x="18" y="75"/>
                    <a:pt x="28" y="87"/>
                  </a:cubicBezTo>
                  <a:cubicBezTo>
                    <a:pt x="38" y="100"/>
                    <a:pt x="55" y="108"/>
                    <a:pt x="78" y="110"/>
                  </a:cubicBezTo>
                  <a:cubicBezTo>
                    <a:pt x="77" y="109"/>
                    <a:pt x="77" y="108"/>
                    <a:pt x="76" y="107"/>
                  </a:cubicBezTo>
                  <a:cubicBezTo>
                    <a:pt x="34" y="103"/>
                    <a:pt x="0" y="79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7" y="48"/>
                    <a:pt x="22" y="91"/>
                    <a:pt x="73" y="102"/>
                  </a:cubicBezTo>
                  <a:cubicBezTo>
                    <a:pt x="54" y="71"/>
                    <a:pt x="34" y="36"/>
                    <a:pt x="20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7" name="Freeform 35"/>
            <p:cNvSpPr>
              <a:spLocks/>
            </p:cNvSpPr>
            <p:nvPr/>
          </p:nvSpPr>
          <p:spPr bwMode="auto">
            <a:xfrm>
              <a:off x="3355" y="2328"/>
              <a:ext cx="100" cy="172"/>
            </a:xfrm>
            <a:custGeom>
              <a:avLst/>
              <a:gdLst>
                <a:gd name="T0" fmla="*/ 16 w 70"/>
                <a:gd name="T1" fmla="*/ 0 h 120"/>
                <a:gd name="T2" fmla="*/ 0 w 70"/>
                <a:gd name="T3" fmla="*/ 95 h 120"/>
                <a:gd name="T4" fmla="*/ 30 w 70"/>
                <a:gd name="T5" fmla="*/ 198 h 120"/>
                <a:gd name="T6" fmla="*/ 143 w 70"/>
                <a:gd name="T7" fmla="*/ 247 h 120"/>
                <a:gd name="T8" fmla="*/ 139 w 70"/>
                <a:gd name="T9" fmla="*/ 238 h 120"/>
                <a:gd name="T10" fmla="*/ 37 w 70"/>
                <a:gd name="T11" fmla="*/ 191 h 120"/>
                <a:gd name="T12" fmla="*/ 9 w 70"/>
                <a:gd name="T13" fmla="*/ 95 h 120"/>
                <a:gd name="T14" fmla="*/ 20 w 70"/>
                <a:gd name="T15" fmla="*/ 13 h 120"/>
                <a:gd name="T16" fmla="*/ 16 w 70"/>
                <a:gd name="T17" fmla="*/ 0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20">
                  <a:moveTo>
                    <a:pt x="8" y="0"/>
                  </a:moveTo>
                  <a:cubicBezTo>
                    <a:pt x="2" y="16"/>
                    <a:pt x="0" y="32"/>
                    <a:pt x="0" y="46"/>
                  </a:cubicBezTo>
                  <a:cubicBezTo>
                    <a:pt x="0" y="66"/>
                    <a:pt x="4" y="83"/>
                    <a:pt x="15" y="96"/>
                  </a:cubicBezTo>
                  <a:cubicBezTo>
                    <a:pt x="26" y="110"/>
                    <a:pt x="46" y="118"/>
                    <a:pt x="70" y="120"/>
                  </a:cubicBezTo>
                  <a:cubicBezTo>
                    <a:pt x="69" y="119"/>
                    <a:pt x="69" y="117"/>
                    <a:pt x="68" y="116"/>
                  </a:cubicBezTo>
                  <a:cubicBezTo>
                    <a:pt x="45" y="114"/>
                    <a:pt x="28" y="106"/>
                    <a:pt x="18" y="93"/>
                  </a:cubicBezTo>
                  <a:cubicBezTo>
                    <a:pt x="8" y="81"/>
                    <a:pt x="4" y="65"/>
                    <a:pt x="4" y="46"/>
                  </a:cubicBezTo>
                  <a:cubicBezTo>
                    <a:pt x="4" y="34"/>
                    <a:pt x="6" y="20"/>
                    <a:pt x="10" y="6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8" name="Freeform 36"/>
            <p:cNvSpPr>
              <a:spLocks/>
            </p:cNvSpPr>
            <p:nvPr/>
          </p:nvSpPr>
          <p:spPr bwMode="auto">
            <a:xfrm>
              <a:off x="3341" y="2346"/>
              <a:ext cx="108" cy="144"/>
            </a:xfrm>
            <a:custGeom>
              <a:avLst/>
              <a:gdLst>
                <a:gd name="T0" fmla="*/ 40 w 76"/>
                <a:gd name="T1" fmla="*/ 0 h 101"/>
                <a:gd name="T2" fmla="*/ 153 w 76"/>
                <a:gd name="T3" fmla="*/ 205 h 101"/>
                <a:gd name="T4" fmla="*/ 148 w 76"/>
                <a:gd name="T5" fmla="*/ 195 h 101"/>
                <a:gd name="T6" fmla="*/ 40 w 76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01">
                  <a:moveTo>
                    <a:pt x="20" y="0"/>
                  </a:moveTo>
                  <a:cubicBezTo>
                    <a:pt x="0" y="73"/>
                    <a:pt x="34" y="97"/>
                    <a:pt x="76" y="101"/>
                  </a:cubicBezTo>
                  <a:cubicBezTo>
                    <a:pt x="75" y="100"/>
                    <a:pt x="74" y="98"/>
                    <a:pt x="73" y="96"/>
                  </a:cubicBezTo>
                  <a:cubicBezTo>
                    <a:pt x="22" y="85"/>
                    <a:pt x="17" y="42"/>
                    <a:pt x="20" y="0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9" name="Oval 38"/>
            <p:cNvSpPr>
              <a:spLocks noChangeArrowheads="1"/>
            </p:cNvSpPr>
            <p:nvPr/>
          </p:nvSpPr>
          <p:spPr bwMode="auto">
            <a:xfrm>
              <a:off x="3329" y="2249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0" name="Oval 39"/>
            <p:cNvSpPr>
              <a:spLocks noChangeArrowheads="1"/>
            </p:cNvSpPr>
            <p:nvPr/>
          </p:nvSpPr>
          <p:spPr bwMode="auto">
            <a:xfrm>
              <a:off x="3398" y="240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763291" y="1655902"/>
            <a:ext cx="512341" cy="540000"/>
            <a:chOff x="7995841" y="1747243"/>
            <a:chExt cx="512341" cy="540000"/>
          </a:xfrm>
        </p:grpSpPr>
        <p:sp>
          <p:nvSpPr>
            <p:cNvPr id="38" name="Freeform 250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" name="Freeform 251"/>
            <p:cNvSpPr>
              <a:spLocks/>
            </p:cNvSpPr>
            <p:nvPr/>
          </p:nvSpPr>
          <p:spPr bwMode="auto">
            <a:xfrm rot="16200000">
              <a:off x="8067950" y="1717939"/>
              <a:ext cx="392488" cy="466902"/>
            </a:xfrm>
            <a:custGeom>
              <a:avLst/>
              <a:gdLst>
                <a:gd name="T0" fmla="*/ 984 w 238"/>
                <a:gd name="T1" fmla="*/ 0 h 266"/>
                <a:gd name="T2" fmla="*/ 1360 w 238"/>
                <a:gd name="T3" fmla="*/ 888 h 266"/>
                <a:gd name="T4" fmla="*/ 383 w 238"/>
                <a:gd name="T5" fmla="*/ 1818 h 266"/>
                <a:gd name="T6" fmla="*/ 0 w 238"/>
                <a:gd name="T7" fmla="*/ 1733 h 266"/>
                <a:gd name="T8" fmla="*/ 496 w 238"/>
                <a:gd name="T9" fmla="*/ 1890 h 266"/>
                <a:gd name="T10" fmla="*/ 1480 w 238"/>
                <a:gd name="T11" fmla="*/ 965 h 266"/>
                <a:gd name="T12" fmla="*/ 98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" name="Freeform 252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" name="Freeform 253"/>
            <p:cNvSpPr>
              <a:spLocks/>
            </p:cNvSpPr>
            <p:nvPr/>
          </p:nvSpPr>
          <p:spPr bwMode="auto">
            <a:xfrm rot="16200000">
              <a:off x="8103840" y="1768317"/>
              <a:ext cx="313463" cy="379317"/>
            </a:xfrm>
            <a:custGeom>
              <a:avLst/>
              <a:gdLst>
                <a:gd name="T0" fmla="*/ 1130 w 190"/>
                <a:gd name="T1" fmla="*/ 819 h 216"/>
                <a:gd name="T2" fmla="*/ 1030 w 190"/>
                <a:gd name="T3" fmla="*/ 605 h 216"/>
                <a:gd name="T4" fmla="*/ 997 w 190"/>
                <a:gd name="T5" fmla="*/ 328 h 216"/>
                <a:gd name="T6" fmla="*/ 704 w 190"/>
                <a:gd name="T7" fmla="*/ 0 h 216"/>
                <a:gd name="T8" fmla="*/ 872 w 190"/>
                <a:gd name="T9" fmla="*/ 243 h 216"/>
                <a:gd name="T10" fmla="*/ 892 w 190"/>
                <a:gd name="T11" fmla="*/ 491 h 216"/>
                <a:gd name="T12" fmla="*/ 822 w 190"/>
                <a:gd name="T13" fmla="*/ 781 h 216"/>
                <a:gd name="T14" fmla="*/ 722 w 190"/>
                <a:gd name="T15" fmla="*/ 1288 h 216"/>
                <a:gd name="T16" fmla="*/ 0 w 190"/>
                <a:gd name="T17" fmla="*/ 1288 h 216"/>
                <a:gd name="T18" fmla="*/ 847 w 190"/>
                <a:gd name="T19" fmla="*/ 1373 h 216"/>
                <a:gd name="T20" fmla="*/ 1130 w 190"/>
                <a:gd name="T21" fmla="*/ 819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" name="Freeform 254"/>
            <p:cNvSpPr>
              <a:spLocks/>
            </p:cNvSpPr>
            <p:nvPr/>
          </p:nvSpPr>
          <p:spPr bwMode="auto">
            <a:xfrm rot="16200000">
              <a:off x="8093633" y="1901012"/>
              <a:ext cx="256829" cy="344414"/>
            </a:xfrm>
            <a:custGeom>
              <a:avLst/>
              <a:gdLst>
                <a:gd name="T0" fmla="*/ 233 w 156"/>
                <a:gd name="T1" fmla="*/ 1139 h 196"/>
                <a:gd name="T2" fmla="*/ 408 w 156"/>
                <a:gd name="T3" fmla="*/ 414 h 196"/>
                <a:gd name="T4" fmla="*/ 920 w 156"/>
                <a:gd name="T5" fmla="*/ 77 h 196"/>
                <a:gd name="T6" fmla="*/ 850 w 156"/>
                <a:gd name="T7" fmla="*/ 51 h 196"/>
                <a:gd name="T8" fmla="*/ 163 w 156"/>
                <a:gd name="T9" fmla="*/ 363 h 196"/>
                <a:gd name="T10" fmla="*/ 120 w 156"/>
                <a:gd name="T11" fmla="*/ 1062 h 196"/>
                <a:gd name="T12" fmla="*/ 388 w 156"/>
                <a:gd name="T13" fmla="*/ 1396 h 196"/>
                <a:gd name="T14" fmla="*/ 233 w 156"/>
                <a:gd name="T15" fmla="*/ 11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" name="Freeform 279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" name="Freeform 280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" name="Freeform 283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" name="Freeform 284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" name="Freeform 317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" name="Freeform 318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" name="Freeform 319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" name="Freeform 320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" name="Freeform 392"/>
            <p:cNvSpPr>
              <a:spLocks/>
            </p:cNvSpPr>
            <p:nvPr/>
          </p:nvSpPr>
          <p:spPr bwMode="auto">
            <a:xfrm rot="16200000">
              <a:off x="8169035" y="2085731"/>
              <a:ext cx="71122" cy="158049"/>
            </a:xfrm>
            <a:custGeom>
              <a:avLst/>
              <a:gdLst>
                <a:gd name="T0" fmla="*/ 271 w 43"/>
                <a:gd name="T1" fmla="*/ 0 h 90"/>
                <a:gd name="T2" fmla="*/ 108 w 43"/>
                <a:gd name="T3" fmla="*/ 640 h 90"/>
                <a:gd name="T4" fmla="*/ 27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" name="Freeform 393"/>
            <p:cNvSpPr>
              <a:spLocks/>
            </p:cNvSpPr>
            <p:nvPr/>
          </p:nvSpPr>
          <p:spPr bwMode="auto">
            <a:xfrm rot="16200000">
              <a:off x="8040292" y="1823305"/>
              <a:ext cx="395122" cy="466902"/>
            </a:xfrm>
            <a:custGeom>
              <a:avLst/>
              <a:gdLst>
                <a:gd name="T0" fmla="*/ 125 w 240"/>
                <a:gd name="T1" fmla="*/ 1066 h 266"/>
                <a:gd name="T2" fmla="*/ 1000 w 240"/>
                <a:gd name="T3" fmla="*/ 56 h 266"/>
                <a:gd name="T4" fmla="*/ 1500 w 240"/>
                <a:gd name="T5" fmla="*/ 184 h 266"/>
                <a:gd name="T6" fmla="*/ 920 w 240"/>
                <a:gd name="T7" fmla="*/ 0 h 266"/>
                <a:gd name="T8" fmla="*/ 38 w 240"/>
                <a:gd name="T9" fmla="*/ 1008 h 266"/>
                <a:gd name="T10" fmla="*/ 470 w 240"/>
                <a:gd name="T11" fmla="*/ 1890 h 266"/>
                <a:gd name="T12" fmla="*/ 125 w 240"/>
                <a:gd name="T13" fmla="*/ 106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" name="Freeform 394"/>
            <p:cNvSpPr>
              <a:spLocks/>
            </p:cNvSpPr>
            <p:nvPr/>
          </p:nvSpPr>
          <p:spPr bwMode="auto">
            <a:xfrm rot="16200000">
              <a:off x="8047865" y="1969170"/>
              <a:ext cx="274610" cy="361536"/>
            </a:xfrm>
            <a:custGeom>
              <a:avLst/>
              <a:gdLst>
                <a:gd name="T0" fmla="*/ 255 w 167"/>
                <a:gd name="T1" fmla="*/ 1463 h 206"/>
                <a:gd name="T2" fmla="*/ 162 w 167"/>
                <a:gd name="T3" fmla="*/ 1007 h 206"/>
                <a:gd name="T4" fmla="*/ 1041 w 167"/>
                <a:gd name="T5" fmla="*/ 0 h 206"/>
                <a:gd name="T6" fmla="*/ 255 w 167"/>
                <a:gd name="T7" fmla="*/ 1463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" name="Freeform 395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" name="Freeform 396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4" name="Group 40"/>
          <p:cNvGrpSpPr>
            <a:grpSpLocks noChangeAspect="1"/>
          </p:cNvGrpSpPr>
          <p:nvPr/>
        </p:nvGrpSpPr>
        <p:grpSpPr bwMode="auto">
          <a:xfrm>
            <a:off x="6882985" y="2444439"/>
            <a:ext cx="540000" cy="515179"/>
            <a:chOff x="930" y="1787"/>
            <a:chExt cx="979" cy="934"/>
          </a:xfrm>
        </p:grpSpPr>
        <p:sp>
          <p:nvSpPr>
            <p:cNvPr id="15" name="Freeform 41"/>
            <p:cNvSpPr>
              <a:spLocks/>
            </p:cNvSpPr>
            <p:nvPr/>
          </p:nvSpPr>
          <p:spPr bwMode="auto">
            <a:xfrm>
              <a:off x="957" y="1804"/>
              <a:ext cx="952" cy="914"/>
            </a:xfrm>
            <a:custGeom>
              <a:avLst/>
              <a:gdLst>
                <a:gd name="T0" fmla="*/ 162 w 569"/>
                <a:gd name="T1" fmla="*/ 199 h 546"/>
                <a:gd name="T2" fmla="*/ 278 w 569"/>
                <a:gd name="T3" fmla="*/ 437 h 546"/>
                <a:gd name="T4" fmla="*/ 176 w 569"/>
                <a:gd name="T5" fmla="*/ 424 h 546"/>
                <a:gd name="T6" fmla="*/ 107 w 569"/>
                <a:gd name="T7" fmla="*/ 398 h 546"/>
                <a:gd name="T8" fmla="*/ 199 w 569"/>
                <a:gd name="T9" fmla="*/ 541 h 546"/>
                <a:gd name="T10" fmla="*/ 167 w 569"/>
                <a:gd name="T11" fmla="*/ 665 h 546"/>
                <a:gd name="T12" fmla="*/ 90 w 569"/>
                <a:gd name="T13" fmla="*/ 732 h 546"/>
                <a:gd name="T14" fmla="*/ 151 w 569"/>
                <a:gd name="T15" fmla="*/ 787 h 546"/>
                <a:gd name="T16" fmla="*/ 100 w 569"/>
                <a:gd name="T17" fmla="*/ 832 h 546"/>
                <a:gd name="T18" fmla="*/ 146 w 569"/>
                <a:gd name="T19" fmla="*/ 869 h 546"/>
                <a:gd name="T20" fmla="*/ 149 w 569"/>
                <a:gd name="T21" fmla="*/ 969 h 546"/>
                <a:gd name="T22" fmla="*/ 13 w 569"/>
                <a:gd name="T23" fmla="*/ 1110 h 546"/>
                <a:gd name="T24" fmla="*/ 79 w 569"/>
                <a:gd name="T25" fmla="*/ 1098 h 546"/>
                <a:gd name="T26" fmla="*/ 162 w 569"/>
                <a:gd name="T27" fmla="*/ 1098 h 546"/>
                <a:gd name="T28" fmla="*/ 283 w 569"/>
                <a:gd name="T29" fmla="*/ 1317 h 546"/>
                <a:gd name="T30" fmla="*/ 333 w 569"/>
                <a:gd name="T31" fmla="*/ 1388 h 546"/>
                <a:gd name="T32" fmla="*/ 338 w 569"/>
                <a:gd name="T33" fmla="*/ 1497 h 546"/>
                <a:gd name="T34" fmla="*/ 378 w 569"/>
                <a:gd name="T35" fmla="*/ 1463 h 546"/>
                <a:gd name="T36" fmla="*/ 428 w 569"/>
                <a:gd name="T37" fmla="*/ 1426 h 546"/>
                <a:gd name="T38" fmla="*/ 442 w 569"/>
                <a:gd name="T39" fmla="*/ 1468 h 546"/>
                <a:gd name="T40" fmla="*/ 465 w 569"/>
                <a:gd name="T41" fmla="*/ 1463 h 546"/>
                <a:gd name="T42" fmla="*/ 495 w 569"/>
                <a:gd name="T43" fmla="*/ 1456 h 546"/>
                <a:gd name="T44" fmla="*/ 669 w 569"/>
                <a:gd name="T45" fmla="*/ 1497 h 546"/>
                <a:gd name="T46" fmla="*/ 736 w 569"/>
                <a:gd name="T47" fmla="*/ 1530 h 546"/>
                <a:gd name="T48" fmla="*/ 765 w 569"/>
                <a:gd name="T49" fmla="*/ 1502 h 546"/>
                <a:gd name="T50" fmla="*/ 1006 w 569"/>
                <a:gd name="T51" fmla="*/ 1483 h 546"/>
                <a:gd name="T52" fmla="*/ 1049 w 569"/>
                <a:gd name="T53" fmla="*/ 1502 h 546"/>
                <a:gd name="T54" fmla="*/ 1089 w 569"/>
                <a:gd name="T55" fmla="*/ 1522 h 546"/>
                <a:gd name="T56" fmla="*/ 1134 w 569"/>
                <a:gd name="T57" fmla="*/ 1456 h 546"/>
                <a:gd name="T58" fmla="*/ 1178 w 569"/>
                <a:gd name="T59" fmla="*/ 1463 h 546"/>
                <a:gd name="T60" fmla="*/ 1210 w 569"/>
                <a:gd name="T61" fmla="*/ 1471 h 546"/>
                <a:gd name="T62" fmla="*/ 1255 w 569"/>
                <a:gd name="T63" fmla="*/ 1393 h 546"/>
                <a:gd name="T64" fmla="*/ 1347 w 569"/>
                <a:gd name="T65" fmla="*/ 1363 h 546"/>
                <a:gd name="T66" fmla="*/ 1467 w 569"/>
                <a:gd name="T67" fmla="*/ 1396 h 546"/>
                <a:gd name="T68" fmla="*/ 1434 w 569"/>
                <a:gd name="T69" fmla="*/ 1227 h 546"/>
                <a:gd name="T70" fmla="*/ 1529 w 569"/>
                <a:gd name="T71" fmla="*/ 932 h 546"/>
                <a:gd name="T72" fmla="*/ 1588 w 569"/>
                <a:gd name="T73" fmla="*/ 849 h 546"/>
                <a:gd name="T74" fmla="*/ 1514 w 569"/>
                <a:gd name="T75" fmla="*/ 815 h 546"/>
                <a:gd name="T76" fmla="*/ 1506 w 569"/>
                <a:gd name="T77" fmla="*/ 715 h 546"/>
                <a:gd name="T78" fmla="*/ 1559 w 569"/>
                <a:gd name="T79" fmla="*/ 656 h 546"/>
                <a:gd name="T80" fmla="*/ 1518 w 569"/>
                <a:gd name="T81" fmla="*/ 648 h 546"/>
                <a:gd name="T82" fmla="*/ 1452 w 569"/>
                <a:gd name="T83" fmla="*/ 631 h 546"/>
                <a:gd name="T84" fmla="*/ 1452 w 569"/>
                <a:gd name="T85" fmla="*/ 502 h 546"/>
                <a:gd name="T86" fmla="*/ 1514 w 569"/>
                <a:gd name="T87" fmla="*/ 378 h 546"/>
                <a:gd name="T88" fmla="*/ 1444 w 569"/>
                <a:gd name="T89" fmla="*/ 403 h 546"/>
                <a:gd name="T90" fmla="*/ 1352 w 569"/>
                <a:gd name="T91" fmla="*/ 425 h 546"/>
                <a:gd name="T92" fmla="*/ 1198 w 569"/>
                <a:gd name="T93" fmla="*/ 323 h 546"/>
                <a:gd name="T94" fmla="*/ 1151 w 569"/>
                <a:gd name="T95" fmla="*/ 271 h 546"/>
                <a:gd name="T96" fmla="*/ 1128 w 569"/>
                <a:gd name="T97" fmla="*/ 271 h 546"/>
                <a:gd name="T98" fmla="*/ 1114 w 569"/>
                <a:gd name="T99" fmla="*/ 266 h 546"/>
                <a:gd name="T100" fmla="*/ 1094 w 569"/>
                <a:gd name="T101" fmla="*/ 204 h 546"/>
                <a:gd name="T102" fmla="*/ 1057 w 569"/>
                <a:gd name="T103" fmla="*/ 213 h 546"/>
                <a:gd name="T104" fmla="*/ 1031 w 569"/>
                <a:gd name="T105" fmla="*/ 221 h 546"/>
                <a:gd name="T106" fmla="*/ 912 w 569"/>
                <a:gd name="T107" fmla="*/ 149 h 546"/>
                <a:gd name="T108" fmla="*/ 857 w 569"/>
                <a:gd name="T109" fmla="*/ 62 h 546"/>
                <a:gd name="T110" fmla="*/ 786 w 569"/>
                <a:gd name="T111" fmla="*/ 196 h 546"/>
                <a:gd name="T112" fmla="*/ 666 w 569"/>
                <a:gd name="T113" fmla="*/ 219 h 546"/>
                <a:gd name="T114" fmla="*/ 557 w 569"/>
                <a:gd name="T115" fmla="*/ 221 h 546"/>
                <a:gd name="T116" fmla="*/ 492 w 569"/>
                <a:gd name="T117" fmla="*/ 199 h 546"/>
                <a:gd name="T118" fmla="*/ 458 w 569"/>
                <a:gd name="T119" fmla="*/ 278 h 546"/>
                <a:gd name="T120" fmla="*/ 338 w 569"/>
                <a:gd name="T121" fmla="*/ 320 h 546"/>
                <a:gd name="T122" fmla="*/ 162 w 569"/>
                <a:gd name="T123" fmla="*/ 199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9" h="546">
                  <a:moveTo>
                    <a:pt x="58" y="71"/>
                  </a:moveTo>
                  <a:cubicBezTo>
                    <a:pt x="50" y="78"/>
                    <a:pt x="114" y="135"/>
                    <a:pt x="99" y="156"/>
                  </a:cubicBezTo>
                  <a:cubicBezTo>
                    <a:pt x="90" y="167"/>
                    <a:pt x="76" y="159"/>
                    <a:pt x="63" y="151"/>
                  </a:cubicBezTo>
                  <a:cubicBezTo>
                    <a:pt x="52" y="144"/>
                    <a:pt x="43" y="138"/>
                    <a:pt x="38" y="142"/>
                  </a:cubicBezTo>
                  <a:cubicBezTo>
                    <a:pt x="28" y="152"/>
                    <a:pt x="79" y="169"/>
                    <a:pt x="71" y="193"/>
                  </a:cubicBezTo>
                  <a:cubicBezTo>
                    <a:pt x="64" y="216"/>
                    <a:pt x="62" y="225"/>
                    <a:pt x="60" y="237"/>
                  </a:cubicBezTo>
                  <a:cubicBezTo>
                    <a:pt x="55" y="260"/>
                    <a:pt x="34" y="248"/>
                    <a:pt x="32" y="261"/>
                  </a:cubicBezTo>
                  <a:cubicBezTo>
                    <a:pt x="30" y="269"/>
                    <a:pt x="55" y="267"/>
                    <a:pt x="54" y="281"/>
                  </a:cubicBezTo>
                  <a:cubicBezTo>
                    <a:pt x="53" y="288"/>
                    <a:pt x="40" y="286"/>
                    <a:pt x="36" y="297"/>
                  </a:cubicBezTo>
                  <a:cubicBezTo>
                    <a:pt x="35" y="301"/>
                    <a:pt x="50" y="295"/>
                    <a:pt x="52" y="310"/>
                  </a:cubicBezTo>
                  <a:cubicBezTo>
                    <a:pt x="55" y="325"/>
                    <a:pt x="62" y="341"/>
                    <a:pt x="53" y="346"/>
                  </a:cubicBezTo>
                  <a:cubicBezTo>
                    <a:pt x="45" y="351"/>
                    <a:pt x="0" y="383"/>
                    <a:pt x="5" y="396"/>
                  </a:cubicBezTo>
                  <a:cubicBezTo>
                    <a:pt x="7" y="402"/>
                    <a:pt x="17" y="397"/>
                    <a:pt x="28" y="392"/>
                  </a:cubicBezTo>
                  <a:cubicBezTo>
                    <a:pt x="41" y="387"/>
                    <a:pt x="55" y="381"/>
                    <a:pt x="58" y="392"/>
                  </a:cubicBezTo>
                  <a:cubicBezTo>
                    <a:pt x="64" y="412"/>
                    <a:pt x="82" y="451"/>
                    <a:pt x="101" y="470"/>
                  </a:cubicBezTo>
                  <a:cubicBezTo>
                    <a:pt x="120" y="488"/>
                    <a:pt x="112" y="490"/>
                    <a:pt x="119" y="495"/>
                  </a:cubicBezTo>
                  <a:cubicBezTo>
                    <a:pt x="126" y="501"/>
                    <a:pt x="114" y="529"/>
                    <a:pt x="121" y="534"/>
                  </a:cubicBezTo>
                  <a:cubicBezTo>
                    <a:pt x="124" y="537"/>
                    <a:pt x="129" y="529"/>
                    <a:pt x="135" y="522"/>
                  </a:cubicBezTo>
                  <a:cubicBezTo>
                    <a:pt x="141" y="514"/>
                    <a:pt x="147" y="507"/>
                    <a:pt x="153" y="509"/>
                  </a:cubicBezTo>
                  <a:cubicBezTo>
                    <a:pt x="164" y="515"/>
                    <a:pt x="151" y="522"/>
                    <a:pt x="158" y="524"/>
                  </a:cubicBezTo>
                  <a:cubicBezTo>
                    <a:pt x="161" y="525"/>
                    <a:pt x="163" y="524"/>
                    <a:pt x="166" y="522"/>
                  </a:cubicBezTo>
                  <a:cubicBezTo>
                    <a:pt x="169" y="520"/>
                    <a:pt x="172" y="518"/>
                    <a:pt x="177" y="520"/>
                  </a:cubicBezTo>
                  <a:cubicBezTo>
                    <a:pt x="187" y="522"/>
                    <a:pt x="216" y="536"/>
                    <a:pt x="239" y="534"/>
                  </a:cubicBezTo>
                  <a:cubicBezTo>
                    <a:pt x="262" y="531"/>
                    <a:pt x="253" y="546"/>
                    <a:pt x="263" y="546"/>
                  </a:cubicBezTo>
                  <a:cubicBezTo>
                    <a:pt x="272" y="546"/>
                    <a:pt x="264" y="537"/>
                    <a:pt x="273" y="536"/>
                  </a:cubicBezTo>
                  <a:cubicBezTo>
                    <a:pt x="282" y="534"/>
                    <a:pt x="343" y="533"/>
                    <a:pt x="359" y="529"/>
                  </a:cubicBezTo>
                  <a:cubicBezTo>
                    <a:pt x="367" y="527"/>
                    <a:pt x="371" y="531"/>
                    <a:pt x="375" y="536"/>
                  </a:cubicBezTo>
                  <a:cubicBezTo>
                    <a:pt x="379" y="540"/>
                    <a:pt x="383" y="544"/>
                    <a:pt x="389" y="543"/>
                  </a:cubicBezTo>
                  <a:cubicBezTo>
                    <a:pt x="401" y="542"/>
                    <a:pt x="396" y="525"/>
                    <a:pt x="405" y="520"/>
                  </a:cubicBezTo>
                  <a:cubicBezTo>
                    <a:pt x="410" y="517"/>
                    <a:pt x="416" y="519"/>
                    <a:pt x="421" y="522"/>
                  </a:cubicBezTo>
                  <a:cubicBezTo>
                    <a:pt x="425" y="524"/>
                    <a:pt x="429" y="527"/>
                    <a:pt x="432" y="525"/>
                  </a:cubicBezTo>
                  <a:cubicBezTo>
                    <a:pt x="438" y="523"/>
                    <a:pt x="434" y="504"/>
                    <a:pt x="448" y="497"/>
                  </a:cubicBezTo>
                  <a:cubicBezTo>
                    <a:pt x="461" y="490"/>
                    <a:pt x="469" y="479"/>
                    <a:pt x="481" y="486"/>
                  </a:cubicBezTo>
                  <a:cubicBezTo>
                    <a:pt x="494" y="492"/>
                    <a:pt x="518" y="504"/>
                    <a:pt x="524" y="498"/>
                  </a:cubicBezTo>
                  <a:cubicBezTo>
                    <a:pt x="531" y="492"/>
                    <a:pt x="503" y="460"/>
                    <a:pt x="512" y="438"/>
                  </a:cubicBezTo>
                  <a:cubicBezTo>
                    <a:pt x="521" y="417"/>
                    <a:pt x="544" y="357"/>
                    <a:pt x="546" y="333"/>
                  </a:cubicBezTo>
                  <a:cubicBezTo>
                    <a:pt x="549" y="309"/>
                    <a:pt x="569" y="315"/>
                    <a:pt x="567" y="303"/>
                  </a:cubicBezTo>
                  <a:cubicBezTo>
                    <a:pt x="565" y="292"/>
                    <a:pt x="544" y="303"/>
                    <a:pt x="541" y="291"/>
                  </a:cubicBezTo>
                  <a:cubicBezTo>
                    <a:pt x="538" y="278"/>
                    <a:pt x="529" y="264"/>
                    <a:pt x="538" y="255"/>
                  </a:cubicBezTo>
                  <a:cubicBezTo>
                    <a:pt x="546" y="247"/>
                    <a:pt x="558" y="242"/>
                    <a:pt x="557" y="234"/>
                  </a:cubicBezTo>
                  <a:cubicBezTo>
                    <a:pt x="556" y="231"/>
                    <a:pt x="550" y="231"/>
                    <a:pt x="542" y="231"/>
                  </a:cubicBezTo>
                  <a:cubicBezTo>
                    <a:pt x="532" y="232"/>
                    <a:pt x="521" y="232"/>
                    <a:pt x="519" y="225"/>
                  </a:cubicBezTo>
                  <a:cubicBezTo>
                    <a:pt x="517" y="212"/>
                    <a:pt x="513" y="192"/>
                    <a:pt x="519" y="179"/>
                  </a:cubicBezTo>
                  <a:cubicBezTo>
                    <a:pt x="524" y="166"/>
                    <a:pt x="549" y="141"/>
                    <a:pt x="541" y="135"/>
                  </a:cubicBezTo>
                  <a:cubicBezTo>
                    <a:pt x="537" y="132"/>
                    <a:pt x="527" y="138"/>
                    <a:pt x="516" y="144"/>
                  </a:cubicBezTo>
                  <a:cubicBezTo>
                    <a:pt x="504" y="151"/>
                    <a:pt x="491" y="157"/>
                    <a:pt x="483" y="152"/>
                  </a:cubicBezTo>
                  <a:cubicBezTo>
                    <a:pt x="469" y="143"/>
                    <a:pt x="438" y="120"/>
                    <a:pt x="428" y="115"/>
                  </a:cubicBezTo>
                  <a:cubicBezTo>
                    <a:pt x="417" y="109"/>
                    <a:pt x="419" y="102"/>
                    <a:pt x="411" y="97"/>
                  </a:cubicBezTo>
                  <a:cubicBezTo>
                    <a:pt x="407" y="95"/>
                    <a:pt x="405" y="96"/>
                    <a:pt x="403" y="97"/>
                  </a:cubicBezTo>
                  <a:cubicBezTo>
                    <a:pt x="402" y="97"/>
                    <a:pt x="400" y="98"/>
                    <a:pt x="398" y="95"/>
                  </a:cubicBezTo>
                  <a:cubicBezTo>
                    <a:pt x="393" y="90"/>
                    <a:pt x="401" y="76"/>
                    <a:pt x="391" y="73"/>
                  </a:cubicBezTo>
                  <a:cubicBezTo>
                    <a:pt x="385" y="71"/>
                    <a:pt x="382" y="74"/>
                    <a:pt x="378" y="76"/>
                  </a:cubicBezTo>
                  <a:cubicBezTo>
                    <a:pt x="376" y="78"/>
                    <a:pt x="373" y="80"/>
                    <a:pt x="368" y="79"/>
                  </a:cubicBezTo>
                  <a:cubicBezTo>
                    <a:pt x="358" y="79"/>
                    <a:pt x="330" y="77"/>
                    <a:pt x="326" y="53"/>
                  </a:cubicBezTo>
                  <a:cubicBezTo>
                    <a:pt x="322" y="29"/>
                    <a:pt x="312" y="0"/>
                    <a:pt x="306" y="22"/>
                  </a:cubicBezTo>
                  <a:cubicBezTo>
                    <a:pt x="300" y="44"/>
                    <a:pt x="293" y="68"/>
                    <a:pt x="281" y="70"/>
                  </a:cubicBezTo>
                  <a:cubicBezTo>
                    <a:pt x="269" y="72"/>
                    <a:pt x="254" y="72"/>
                    <a:pt x="238" y="78"/>
                  </a:cubicBezTo>
                  <a:cubicBezTo>
                    <a:pt x="222" y="85"/>
                    <a:pt x="212" y="88"/>
                    <a:pt x="199" y="79"/>
                  </a:cubicBezTo>
                  <a:cubicBezTo>
                    <a:pt x="186" y="71"/>
                    <a:pt x="183" y="69"/>
                    <a:pt x="176" y="71"/>
                  </a:cubicBezTo>
                  <a:cubicBezTo>
                    <a:pt x="169" y="74"/>
                    <a:pt x="172" y="91"/>
                    <a:pt x="164" y="99"/>
                  </a:cubicBezTo>
                  <a:cubicBezTo>
                    <a:pt x="156" y="106"/>
                    <a:pt x="134" y="122"/>
                    <a:pt x="121" y="114"/>
                  </a:cubicBezTo>
                  <a:cubicBezTo>
                    <a:pt x="107" y="106"/>
                    <a:pt x="67" y="64"/>
                    <a:pt x="58" y="71"/>
                  </a:cubicBezTo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" name="Freeform 42"/>
            <p:cNvSpPr>
              <a:spLocks/>
            </p:cNvSpPr>
            <p:nvPr/>
          </p:nvSpPr>
          <p:spPr bwMode="auto">
            <a:xfrm>
              <a:off x="960" y="1824"/>
              <a:ext cx="949" cy="897"/>
            </a:xfrm>
            <a:custGeom>
              <a:avLst/>
              <a:gdLst>
                <a:gd name="T0" fmla="*/ 266 w 567"/>
                <a:gd name="T1" fmla="*/ 398 h 536"/>
                <a:gd name="T2" fmla="*/ 99 w 567"/>
                <a:gd name="T3" fmla="*/ 387 h 536"/>
                <a:gd name="T4" fmla="*/ 107 w 567"/>
                <a:gd name="T5" fmla="*/ 669 h 536"/>
                <a:gd name="T6" fmla="*/ 141 w 567"/>
                <a:gd name="T7" fmla="*/ 751 h 536"/>
                <a:gd name="T8" fmla="*/ 99 w 567"/>
                <a:gd name="T9" fmla="*/ 807 h 536"/>
                <a:gd name="T10" fmla="*/ 64 w 567"/>
                <a:gd name="T11" fmla="*/ 989 h 536"/>
                <a:gd name="T12" fmla="*/ 92 w 567"/>
                <a:gd name="T13" fmla="*/ 1064 h 536"/>
                <a:gd name="T14" fmla="*/ 321 w 567"/>
                <a:gd name="T15" fmla="*/ 1359 h 536"/>
                <a:gd name="T16" fmla="*/ 328 w 567"/>
                <a:gd name="T17" fmla="*/ 1468 h 536"/>
                <a:gd name="T18" fmla="*/ 428 w 567"/>
                <a:gd name="T19" fmla="*/ 1402 h 536"/>
                <a:gd name="T20" fmla="*/ 465 w 567"/>
                <a:gd name="T21" fmla="*/ 1431 h 536"/>
                <a:gd name="T22" fmla="*/ 706 w 567"/>
                <a:gd name="T23" fmla="*/ 1479 h 536"/>
                <a:gd name="T24" fmla="*/ 753 w 567"/>
                <a:gd name="T25" fmla="*/ 1473 h 536"/>
                <a:gd name="T26" fmla="*/ 1061 w 567"/>
                <a:gd name="T27" fmla="*/ 1489 h 536"/>
                <a:gd name="T28" fmla="*/ 1143 w 567"/>
                <a:gd name="T29" fmla="*/ 1422 h 536"/>
                <a:gd name="T30" fmla="*/ 1252 w 567"/>
                <a:gd name="T31" fmla="*/ 1364 h 536"/>
                <a:gd name="T32" fmla="*/ 1465 w 567"/>
                <a:gd name="T33" fmla="*/ 1327 h 536"/>
                <a:gd name="T34" fmla="*/ 1580 w 567"/>
                <a:gd name="T35" fmla="*/ 835 h 536"/>
                <a:gd name="T36" fmla="*/ 1505 w 567"/>
                <a:gd name="T37" fmla="*/ 740 h 536"/>
                <a:gd name="T38" fmla="*/ 1543 w 567"/>
                <a:gd name="T39" fmla="*/ 611 h 536"/>
                <a:gd name="T40" fmla="*/ 1490 w 567"/>
                <a:gd name="T41" fmla="*/ 415 h 536"/>
                <a:gd name="T42" fmla="*/ 1352 w 567"/>
                <a:gd name="T43" fmla="*/ 390 h 536"/>
                <a:gd name="T44" fmla="*/ 1115 w 567"/>
                <a:gd name="T45" fmla="*/ 233 h 536"/>
                <a:gd name="T46" fmla="*/ 1061 w 567"/>
                <a:gd name="T47" fmla="*/ 167 h 536"/>
                <a:gd name="T48" fmla="*/ 894 w 567"/>
                <a:gd name="T49" fmla="*/ 38 h 536"/>
                <a:gd name="T50" fmla="*/ 802 w 567"/>
                <a:gd name="T51" fmla="*/ 142 h 536"/>
                <a:gd name="T52" fmla="*/ 477 w 567"/>
                <a:gd name="T53" fmla="*/ 166 h 536"/>
                <a:gd name="T54" fmla="*/ 228 w 567"/>
                <a:gd name="T55" fmla="*/ 192 h 536"/>
                <a:gd name="T56" fmla="*/ 166 w 567"/>
                <a:gd name="T57" fmla="*/ 167 h 536"/>
                <a:gd name="T58" fmla="*/ 470 w 567"/>
                <a:gd name="T59" fmla="*/ 224 h 536"/>
                <a:gd name="T60" fmla="*/ 661 w 567"/>
                <a:gd name="T61" fmla="*/ 191 h 536"/>
                <a:gd name="T62" fmla="*/ 869 w 567"/>
                <a:gd name="T63" fmla="*/ 13 h 536"/>
                <a:gd name="T64" fmla="*/ 1028 w 567"/>
                <a:gd name="T65" fmla="*/ 192 h 536"/>
                <a:gd name="T66" fmla="*/ 1098 w 567"/>
                <a:gd name="T67" fmla="*/ 228 h 536"/>
                <a:gd name="T68" fmla="*/ 1190 w 567"/>
                <a:gd name="T69" fmla="*/ 291 h 536"/>
                <a:gd name="T70" fmla="*/ 1506 w 567"/>
                <a:gd name="T71" fmla="*/ 350 h 536"/>
                <a:gd name="T72" fmla="*/ 1471 w 567"/>
                <a:gd name="T73" fmla="*/ 619 h 536"/>
                <a:gd name="T74" fmla="*/ 1525 w 567"/>
                <a:gd name="T75" fmla="*/ 656 h 536"/>
                <a:gd name="T76" fmla="*/ 1572 w 567"/>
                <a:gd name="T77" fmla="*/ 810 h 536"/>
                <a:gd name="T78" fmla="*/ 1423 w 567"/>
                <a:gd name="T79" fmla="*/ 1193 h 536"/>
                <a:gd name="T80" fmla="*/ 1344 w 567"/>
                <a:gd name="T81" fmla="*/ 1322 h 536"/>
                <a:gd name="T82" fmla="*/ 1198 w 567"/>
                <a:gd name="T83" fmla="*/ 1434 h 536"/>
                <a:gd name="T84" fmla="*/ 1081 w 567"/>
                <a:gd name="T85" fmla="*/ 1481 h 536"/>
                <a:gd name="T86" fmla="*/ 835 w 567"/>
                <a:gd name="T87" fmla="*/ 1456 h 536"/>
                <a:gd name="T88" fmla="*/ 731 w 567"/>
                <a:gd name="T89" fmla="*/ 1489 h 536"/>
                <a:gd name="T90" fmla="*/ 557 w 567"/>
                <a:gd name="T91" fmla="*/ 1439 h 536"/>
                <a:gd name="T92" fmla="*/ 437 w 567"/>
                <a:gd name="T93" fmla="*/ 1428 h 536"/>
                <a:gd name="T94" fmla="*/ 437 w 567"/>
                <a:gd name="T95" fmla="*/ 1397 h 536"/>
                <a:gd name="T96" fmla="*/ 336 w 567"/>
                <a:gd name="T97" fmla="*/ 1459 h 536"/>
                <a:gd name="T98" fmla="*/ 321 w 567"/>
                <a:gd name="T99" fmla="*/ 1342 h 536"/>
                <a:gd name="T100" fmla="*/ 20 w 567"/>
                <a:gd name="T101" fmla="*/ 1076 h 536"/>
                <a:gd name="T102" fmla="*/ 159 w 567"/>
                <a:gd name="T103" fmla="*/ 910 h 536"/>
                <a:gd name="T104" fmla="*/ 99 w 567"/>
                <a:gd name="T105" fmla="*/ 798 h 536"/>
                <a:gd name="T106" fmla="*/ 99 w 567"/>
                <a:gd name="T107" fmla="*/ 798 h 536"/>
                <a:gd name="T108" fmla="*/ 134 w 567"/>
                <a:gd name="T109" fmla="*/ 773 h 536"/>
                <a:gd name="T110" fmla="*/ 87 w 567"/>
                <a:gd name="T111" fmla="*/ 698 h 536"/>
                <a:gd name="T112" fmla="*/ 184 w 567"/>
                <a:gd name="T113" fmla="*/ 450 h 536"/>
                <a:gd name="T114" fmla="*/ 184 w 567"/>
                <a:gd name="T115" fmla="*/ 403 h 536"/>
                <a:gd name="T116" fmla="*/ 162 w 567"/>
                <a:gd name="T117" fmla="*/ 171 h 536"/>
                <a:gd name="T118" fmla="*/ 162 w 567"/>
                <a:gd name="T119" fmla="*/ 171 h 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67" h="536">
                  <a:moveTo>
                    <a:pt x="56" y="59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4" y="58"/>
                    <a:pt x="54" y="60"/>
                    <a:pt x="54" y="61"/>
                  </a:cubicBezTo>
                  <a:cubicBezTo>
                    <a:pt x="54" y="63"/>
                    <a:pt x="55" y="65"/>
                    <a:pt x="56" y="67"/>
                  </a:cubicBezTo>
                  <a:cubicBezTo>
                    <a:pt x="58" y="71"/>
                    <a:pt x="62" y="76"/>
                    <a:pt x="66" y="82"/>
                  </a:cubicBezTo>
                  <a:cubicBezTo>
                    <a:pt x="72" y="91"/>
                    <a:pt x="80" y="101"/>
                    <a:pt x="87" y="110"/>
                  </a:cubicBezTo>
                  <a:cubicBezTo>
                    <a:pt x="93" y="120"/>
                    <a:pt x="97" y="129"/>
                    <a:pt x="97" y="136"/>
                  </a:cubicBezTo>
                  <a:cubicBezTo>
                    <a:pt x="97" y="138"/>
                    <a:pt x="97" y="141"/>
                    <a:pt x="95" y="142"/>
                  </a:cubicBezTo>
                  <a:cubicBezTo>
                    <a:pt x="93" y="146"/>
                    <a:pt x="90" y="147"/>
                    <a:pt x="86" y="147"/>
                  </a:cubicBezTo>
                  <a:cubicBezTo>
                    <a:pt x="83" y="147"/>
                    <a:pt x="79" y="146"/>
                    <a:pt x="75" y="144"/>
                  </a:cubicBezTo>
                  <a:cubicBezTo>
                    <a:pt x="69" y="141"/>
                    <a:pt x="62" y="137"/>
                    <a:pt x="56" y="133"/>
                  </a:cubicBezTo>
                  <a:cubicBezTo>
                    <a:pt x="53" y="132"/>
                    <a:pt x="50" y="130"/>
                    <a:pt x="48" y="129"/>
                  </a:cubicBezTo>
                  <a:cubicBezTo>
                    <a:pt x="45" y="128"/>
                    <a:pt x="42" y="127"/>
                    <a:pt x="40" y="127"/>
                  </a:cubicBezTo>
                  <a:cubicBezTo>
                    <a:pt x="38" y="127"/>
                    <a:pt x="36" y="127"/>
                    <a:pt x="35" y="129"/>
                  </a:cubicBezTo>
                  <a:cubicBezTo>
                    <a:pt x="33" y="130"/>
                    <a:pt x="33" y="131"/>
                    <a:pt x="33" y="133"/>
                  </a:cubicBezTo>
                  <a:cubicBezTo>
                    <a:pt x="33" y="135"/>
                    <a:pt x="33" y="136"/>
                    <a:pt x="35" y="138"/>
                  </a:cubicBezTo>
                  <a:cubicBezTo>
                    <a:pt x="36" y="140"/>
                    <a:pt x="40" y="143"/>
                    <a:pt x="43" y="146"/>
                  </a:cubicBezTo>
                  <a:cubicBezTo>
                    <a:pt x="48" y="150"/>
                    <a:pt x="55" y="155"/>
                    <a:pt x="60" y="160"/>
                  </a:cubicBezTo>
                  <a:cubicBezTo>
                    <a:pt x="62" y="162"/>
                    <a:pt x="64" y="165"/>
                    <a:pt x="66" y="168"/>
                  </a:cubicBezTo>
                  <a:cubicBezTo>
                    <a:pt x="67" y="170"/>
                    <a:pt x="68" y="173"/>
                    <a:pt x="68" y="176"/>
                  </a:cubicBezTo>
                  <a:cubicBezTo>
                    <a:pt x="68" y="177"/>
                    <a:pt x="68" y="179"/>
                    <a:pt x="67" y="180"/>
                  </a:cubicBezTo>
                  <a:cubicBezTo>
                    <a:pt x="60" y="204"/>
                    <a:pt x="58" y="212"/>
                    <a:pt x="56" y="224"/>
                  </a:cubicBezTo>
                  <a:cubicBezTo>
                    <a:pt x="55" y="230"/>
                    <a:pt x="53" y="233"/>
                    <a:pt x="50" y="235"/>
                  </a:cubicBezTo>
                  <a:cubicBezTo>
                    <a:pt x="47" y="238"/>
                    <a:pt x="42" y="239"/>
                    <a:pt x="38" y="239"/>
                  </a:cubicBezTo>
                  <a:cubicBezTo>
                    <a:pt x="36" y="240"/>
                    <a:pt x="34" y="241"/>
                    <a:pt x="32" y="242"/>
                  </a:cubicBezTo>
                  <a:cubicBezTo>
                    <a:pt x="30" y="243"/>
                    <a:pt x="28" y="245"/>
                    <a:pt x="28" y="248"/>
                  </a:cubicBezTo>
                  <a:cubicBezTo>
                    <a:pt x="28" y="249"/>
                    <a:pt x="27" y="249"/>
                    <a:pt x="27" y="249"/>
                  </a:cubicBezTo>
                  <a:cubicBezTo>
                    <a:pt x="27" y="251"/>
                    <a:pt x="28" y="252"/>
                    <a:pt x="29" y="253"/>
                  </a:cubicBezTo>
                  <a:cubicBezTo>
                    <a:pt x="30" y="255"/>
                    <a:pt x="33" y="256"/>
                    <a:pt x="35" y="257"/>
                  </a:cubicBezTo>
                  <a:cubicBezTo>
                    <a:pt x="38" y="258"/>
                    <a:pt x="42" y="259"/>
                    <a:pt x="45" y="261"/>
                  </a:cubicBezTo>
                  <a:cubicBezTo>
                    <a:pt x="47" y="262"/>
                    <a:pt x="48" y="263"/>
                    <a:pt x="49" y="264"/>
                  </a:cubicBezTo>
                  <a:cubicBezTo>
                    <a:pt x="50" y="265"/>
                    <a:pt x="50" y="266"/>
                    <a:pt x="50" y="268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50" y="269"/>
                    <a:pt x="50" y="270"/>
                    <a:pt x="50" y="270"/>
                  </a:cubicBezTo>
                  <a:cubicBezTo>
                    <a:pt x="49" y="271"/>
                    <a:pt x="48" y="271"/>
                    <a:pt x="47" y="272"/>
                  </a:cubicBezTo>
                  <a:cubicBezTo>
                    <a:pt x="45" y="273"/>
                    <a:pt x="42" y="274"/>
                    <a:pt x="39" y="276"/>
                  </a:cubicBezTo>
                  <a:cubicBezTo>
                    <a:pt x="36" y="278"/>
                    <a:pt x="34" y="280"/>
                    <a:pt x="32" y="284"/>
                  </a:cubicBezTo>
                  <a:cubicBezTo>
                    <a:pt x="32" y="285"/>
                    <a:pt x="32" y="285"/>
                    <a:pt x="32" y="285"/>
                  </a:cubicBezTo>
                  <a:cubicBezTo>
                    <a:pt x="32" y="286"/>
                    <a:pt x="32" y="287"/>
                    <a:pt x="33" y="287"/>
                  </a:cubicBezTo>
                  <a:cubicBezTo>
                    <a:pt x="33" y="288"/>
                    <a:pt x="34" y="288"/>
                    <a:pt x="35" y="288"/>
                  </a:cubicBezTo>
                  <a:cubicBezTo>
                    <a:pt x="36" y="289"/>
                    <a:pt x="37" y="289"/>
                    <a:pt x="38" y="289"/>
                  </a:cubicBezTo>
                  <a:cubicBezTo>
                    <a:pt x="40" y="289"/>
                    <a:pt x="42" y="290"/>
                    <a:pt x="44" y="291"/>
                  </a:cubicBezTo>
                  <a:cubicBezTo>
                    <a:pt x="46" y="292"/>
                    <a:pt x="47" y="294"/>
                    <a:pt x="48" y="298"/>
                  </a:cubicBezTo>
                  <a:cubicBezTo>
                    <a:pt x="49" y="303"/>
                    <a:pt x="50" y="308"/>
                    <a:pt x="51" y="313"/>
                  </a:cubicBezTo>
                  <a:cubicBezTo>
                    <a:pt x="52" y="317"/>
                    <a:pt x="53" y="321"/>
                    <a:pt x="53" y="325"/>
                  </a:cubicBezTo>
                  <a:cubicBezTo>
                    <a:pt x="53" y="327"/>
                    <a:pt x="53" y="328"/>
                    <a:pt x="53" y="329"/>
                  </a:cubicBezTo>
                  <a:cubicBezTo>
                    <a:pt x="52" y="330"/>
                    <a:pt x="51" y="331"/>
                    <a:pt x="50" y="332"/>
                  </a:cubicBezTo>
                  <a:cubicBezTo>
                    <a:pt x="46" y="334"/>
                    <a:pt x="34" y="343"/>
                    <a:pt x="23" y="353"/>
                  </a:cubicBezTo>
                  <a:cubicBezTo>
                    <a:pt x="17" y="358"/>
                    <a:pt x="11" y="363"/>
                    <a:pt x="7" y="368"/>
                  </a:cubicBezTo>
                  <a:cubicBezTo>
                    <a:pt x="5" y="370"/>
                    <a:pt x="4" y="373"/>
                    <a:pt x="2" y="375"/>
                  </a:cubicBezTo>
                  <a:cubicBezTo>
                    <a:pt x="1" y="377"/>
                    <a:pt x="0" y="379"/>
                    <a:pt x="0" y="382"/>
                  </a:cubicBezTo>
                  <a:cubicBezTo>
                    <a:pt x="0" y="382"/>
                    <a:pt x="1" y="383"/>
                    <a:pt x="1" y="384"/>
                  </a:cubicBezTo>
                  <a:cubicBezTo>
                    <a:pt x="1" y="386"/>
                    <a:pt x="2" y="387"/>
                    <a:pt x="3" y="387"/>
                  </a:cubicBezTo>
                  <a:cubicBezTo>
                    <a:pt x="5" y="388"/>
                    <a:pt x="6" y="388"/>
                    <a:pt x="7" y="388"/>
                  </a:cubicBezTo>
                  <a:cubicBezTo>
                    <a:pt x="10" y="388"/>
                    <a:pt x="13" y="387"/>
                    <a:pt x="16" y="386"/>
                  </a:cubicBezTo>
                  <a:cubicBezTo>
                    <a:pt x="22" y="384"/>
                    <a:pt x="27" y="382"/>
                    <a:pt x="33" y="380"/>
                  </a:cubicBezTo>
                  <a:cubicBezTo>
                    <a:pt x="38" y="377"/>
                    <a:pt x="44" y="376"/>
                    <a:pt x="47" y="376"/>
                  </a:cubicBezTo>
                  <a:cubicBezTo>
                    <a:pt x="49" y="376"/>
                    <a:pt x="51" y="376"/>
                    <a:pt x="52" y="377"/>
                  </a:cubicBezTo>
                  <a:cubicBezTo>
                    <a:pt x="53" y="377"/>
                    <a:pt x="53" y="378"/>
                    <a:pt x="54" y="380"/>
                  </a:cubicBezTo>
                  <a:cubicBezTo>
                    <a:pt x="60" y="400"/>
                    <a:pt x="78" y="440"/>
                    <a:pt x="97" y="459"/>
                  </a:cubicBezTo>
                  <a:cubicBezTo>
                    <a:pt x="102" y="464"/>
                    <a:pt x="105" y="467"/>
                    <a:pt x="107" y="470"/>
                  </a:cubicBezTo>
                  <a:cubicBezTo>
                    <a:pt x="110" y="474"/>
                    <a:pt x="110" y="476"/>
                    <a:pt x="111" y="478"/>
                  </a:cubicBezTo>
                  <a:cubicBezTo>
                    <a:pt x="111" y="479"/>
                    <a:pt x="112" y="480"/>
                    <a:pt x="112" y="481"/>
                  </a:cubicBezTo>
                  <a:cubicBezTo>
                    <a:pt x="113" y="483"/>
                    <a:pt x="114" y="484"/>
                    <a:pt x="115" y="485"/>
                  </a:cubicBezTo>
                  <a:cubicBezTo>
                    <a:pt x="116" y="485"/>
                    <a:pt x="116" y="486"/>
                    <a:pt x="116" y="487"/>
                  </a:cubicBezTo>
                  <a:cubicBezTo>
                    <a:pt x="117" y="488"/>
                    <a:pt x="117" y="489"/>
                    <a:pt x="117" y="491"/>
                  </a:cubicBezTo>
                  <a:cubicBezTo>
                    <a:pt x="117" y="494"/>
                    <a:pt x="116" y="499"/>
                    <a:pt x="116" y="503"/>
                  </a:cubicBezTo>
                  <a:cubicBezTo>
                    <a:pt x="115" y="507"/>
                    <a:pt x="114" y="512"/>
                    <a:pt x="114" y="515"/>
                  </a:cubicBezTo>
                  <a:cubicBezTo>
                    <a:pt x="114" y="517"/>
                    <a:pt x="114" y="519"/>
                    <a:pt x="115" y="520"/>
                  </a:cubicBezTo>
                  <a:cubicBezTo>
                    <a:pt x="115" y="522"/>
                    <a:pt x="116" y="523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8" y="525"/>
                    <a:pt x="119" y="525"/>
                    <a:pt x="120" y="525"/>
                  </a:cubicBezTo>
                  <a:cubicBezTo>
                    <a:pt x="122" y="525"/>
                    <a:pt x="123" y="524"/>
                    <a:pt x="124" y="523"/>
                  </a:cubicBezTo>
                  <a:cubicBezTo>
                    <a:pt x="126" y="522"/>
                    <a:pt x="128" y="520"/>
                    <a:pt x="130" y="517"/>
                  </a:cubicBezTo>
                  <a:cubicBezTo>
                    <a:pt x="133" y="513"/>
                    <a:pt x="136" y="508"/>
                    <a:pt x="140" y="505"/>
                  </a:cubicBezTo>
                  <a:cubicBezTo>
                    <a:pt x="141" y="503"/>
                    <a:pt x="143" y="501"/>
                    <a:pt x="144" y="500"/>
                  </a:cubicBezTo>
                  <a:cubicBezTo>
                    <a:pt x="146" y="499"/>
                    <a:pt x="147" y="499"/>
                    <a:pt x="148" y="499"/>
                  </a:cubicBezTo>
                  <a:cubicBezTo>
                    <a:pt x="149" y="499"/>
                    <a:pt x="149" y="499"/>
                    <a:pt x="150" y="499"/>
                  </a:cubicBezTo>
                  <a:cubicBezTo>
                    <a:pt x="152" y="500"/>
                    <a:pt x="152" y="501"/>
                    <a:pt x="153" y="501"/>
                  </a:cubicBezTo>
                  <a:cubicBezTo>
                    <a:pt x="153" y="502"/>
                    <a:pt x="154" y="503"/>
                    <a:pt x="154" y="503"/>
                  </a:cubicBezTo>
                  <a:cubicBezTo>
                    <a:pt x="154" y="504"/>
                    <a:pt x="153" y="505"/>
                    <a:pt x="153" y="506"/>
                  </a:cubicBezTo>
                  <a:cubicBezTo>
                    <a:pt x="152" y="507"/>
                    <a:pt x="152" y="508"/>
                    <a:pt x="152" y="510"/>
                  </a:cubicBezTo>
                  <a:cubicBezTo>
                    <a:pt x="152" y="511"/>
                    <a:pt x="152" y="512"/>
                    <a:pt x="153" y="512"/>
                  </a:cubicBezTo>
                  <a:cubicBezTo>
                    <a:pt x="153" y="513"/>
                    <a:pt x="154" y="514"/>
                    <a:pt x="155" y="514"/>
                  </a:cubicBezTo>
                  <a:cubicBezTo>
                    <a:pt x="156" y="514"/>
                    <a:pt x="157" y="515"/>
                    <a:pt x="158" y="515"/>
                  </a:cubicBezTo>
                  <a:cubicBezTo>
                    <a:pt x="159" y="515"/>
                    <a:pt x="161" y="514"/>
                    <a:pt x="162" y="514"/>
                  </a:cubicBezTo>
                  <a:cubicBezTo>
                    <a:pt x="163" y="513"/>
                    <a:pt x="165" y="512"/>
                    <a:pt x="166" y="511"/>
                  </a:cubicBezTo>
                  <a:cubicBezTo>
                    <a:pt x="168" y="510"/>
                    <a:pt x="169" y="509"/>
                    <a:pt x="172" y="509"/>
                  </a:cubicBezTo>
                  <a:cubicBezTo>
                    <a:pt x="172" y="509"/>
                    <a:pt x="173" y="509"/>
                    <a:pt x="174" y="510"/>
                  </a:cubicBezTo>
                  <a:cubicBezTo>
                    <a:pt x="179" y="511"/>
                    <a:pt x="187" y="514"/>
                    <a:pt x="198" y="518"/>
                  </a:cubicBezTo>
                  <a:cubicBezTo>
                    <a:pt x="208" y="521"/>
                    <a:pt x="220" y="524"/>
                    <a:pt x="231" y="524"/>
                  </a:cubicBezTo>
                  <a:cubicBezTo>
                    <a:pt x="233" y="524"/>
                    <a:pt x="235" y="524"/>
                    <a:pt x="237" y="524"/>
                  </a:cubicBezTo>
                  <a:cubicBezTo>
                    <a:pt x="239" y="524"/>
                    <a:pt x="241" y="523"/>
                    <a:pt x="242" y="523"/>
                  </a:cubicBezTo>
                  <a:cubicBezTo>
                    <a:pt x="246" y="523"/>
                    <a:pt x="248" y="524"/>
                    <a:pt x="250" y="525"/>
                  </a:cubicBezTo>
                  <a:cubicBezTo>
                    <a:pt x="251" y="526"/>
                    <a:pt x="251" y="527"/>
                    <a:pt x="252" y="528"/>
                  </a:cubicBezTo>
                  <a:cubicBezTo>
                    <a:pt x="253" y="529"/>
                    <a:pt x="253" y="531"/>
                    <a:pt x="254" y="533"/>
                  </a:cubicBezTo>
                  <a:cubicBezTo>
                    <a:pt x="255" y="533"/>
                    <a:pt x="256" y="534"/>
                    <a:pt x="257" y="535"/>
                  </a:cubicBezTo>
                  <a:cubicBezTo>
                    <a:pt x="258" y="536"/>
                    <a:pt x="259" y="536"/>
                    <a:pt x="261" y="536"/>
                  </a:cubicBezTo>
                  <a:cubicBezTo>
                    <a:pt x="262" y="536"/>
                    <a:pt x="263" y="536"/>
                    <a:pt x="264" y="535"/>
                  </a:cubicBezTo>
                  <a:cubicBezTo>
                    <a:pt x="265" y="535"/>
                    <a:pt x="266" y="535"/>
                    <a:pt x="266" y="534"/>
                  </a:cubicBezTo>
                  <a:cubicBezTo>
                    <a:pt x="267" y="533"/>
                    <a:pt x="268" y="532"/>
                    <a:pt x="268" y="531"/>
                  </a:cubicBezTo>
                  <a:cubicBezTo>
                    <a:pt x="268" y="529"/>
                    <a:pt x="268" y="528"/>
                    <a:pt x="268" y="527"/>
                  </a:cubicBezTo>
                  <a:cubicBezTo>
                    <a:pt x="269" y="526"/>
                    <a:pt x="269" y="526"/>
                    <a:pt x="269" y="526"/>
                  </a:cubicBezTo>
                  <a:cubicBezTo>
                    <a:pt x="269" y="526"/>
                    <a:pt x="270" y="526"/>
                    <a:pt x="271" y="526"/>
                  </a:cubicBezTo>
                  <a:cubicBezTo>
                    <a:pt x="273" y="525"/>
                    <a:pt x="279" y="525"/>
                    <a:pt x="286" y="525"/>
                  </a:cubicBezTo>
                  <a:cubicBezTo>
                    <a:pt x="297" y="524"/>
                    <a:pt x="312" y="523"/>
                    <a:pt x="325" y="522"/>
                  </a:cubicBezTo>
                  <a:cubicBezTo>
                    <a:pt x="339" y="521"/>
                    <a:pt x="351" y="520"/>
                    <a:pt x="357" y="519"/>
                  </a:cubicBezTo>
                  <a:cubicBezTo>
                    <a:pt x="358" y="518"/>
                    <a:pt x="359" y="518"/>
                    <a:pt x="360" y="518"/>
                  </a:cubicBezTo>
                  <a:cubicBezTo>
                    <a:pt x="363" y="518"/>
                    <a:pt x="365" y="519"/>
                    <a:pt x="367" y="520"/>
                  </a:cubicBezTo>
                  <a:cubicBezTo>
                    <a:pt x="369" y="522"/>
                    <a:pt x="372" y="525"/>
                    <a:pt x="375" y="528"/>
                  </a:cubicBezTo>
                  <a:cubicBezTo>
                    <a:pt x="376" y="529"/>
                    <a:pt x="377" y="531"/>
                    <a:pt x="379" y="532"/>
                  </a:cubicBezTo>
                  <a:cubicBezTo>
                    <a:pt x="381" y="533"/>
                    <a:pt x="383" y="533"/>
                    <a:pt x="386" y="533"/>
                  </a:cubicBezTo>
                  <a:cubicBezTo>
                    <a:pt x="386" y="533"/>
                    <a:pt x="386" y="533"/>
                    <a:pt x="387" y="533"/>
                  </a:cubicBezTo>
                  <a:cubicBezTo>
                    <a:pt x="387" y="533"/>
                    <a:pt x="387" y="533"/>
                    <a:pt x="387" y="533"/>
                  </a:cubicBezTo>
                  <a:cubicBezTo>
                    <a:pt x="391" y="533"/>
                    <a:pt x="393" y="531"/>
                    <a:pt x="395" y="529"/>
                  </a:cubicBezTo>
                  <a:cubicBezTo>
                    <a:pt x="398" y="526"/>
                    <a:pt x="398" y="522"/>
                    <a:pt x="399" y="518"/>
                  </a:cubicBezTo>
                  <a:cubicBezTo>
                    <a:pt x="400" y="516"/>
                    <a:pt x="401" y="514"/>
                    <a:pt x="401" y="513"/>
                  </a:cubicBezTo>
                  <a:cubicBezTo>
                    <a:pt x="402" y="511"/>
                    <a:pt x="403" y="510"/>
                    <a:pt x="404" y="509"/>
                  </a:cubicBezTo>
                  <a:cubicBezTo>
                    <a:pt x="406" y="509"/>
                    <a:pt x="407" y="508"/>
                    <a:pt x="408" y="508"/>
                  </a:cubicBezTo>
                  <a:cubicBezTo>
                    <a:pt x="411" y="508"/>
                    <a:pt x="414" y="510"/>
                    <a:pt x="418" y="512"/>
                  </a:cubicBezTo>
                  <a:cubicBezTo>
                    <a:pt x="419" y="513"/>
                    <a:pt x="421" y="514"/>
                    <a:pt x="423" y="514"/>
                  </a:cubicBezTo>
                  <a:cubicBezTo>
                    <a:pt x="424" y="515"/>
                    <a:pt x="426" y="516"/>
                    <a:pt x="428" y="516"/>
                  </a:cubicBezTo>
                  <a:cubicBezTo>
                    <a:pt x="429" y="516"/>
                    <a:pt x="430" y="516"/>
                    <a:pt x="430" y="515"/>
                  </a:cubicBezTo>
                  <a:cubicBezTo>
                    <a:pt x="432" y="515"/>
                    <a:pt x="433" y="514"/>
                    <a:pt x="433" y="513"/>
                  </a:cubicBezTo>
                  <a:cubicBezTo>
                    <a:pt x="434" y="511"/>
                    <a:pt x="435" y="509"/>
                    <a:pt x="436" y="507"/>
                  </a:cubicBezTo>
                  <a:cubicBezTo>
                    <a:pt x="436" y="503"/>
                    <a:pt x="437" y="499"/>
                    <a:pt x="439" y="496"/>
                  </a:cubicBezTo>
                  <a:cubicBezTo>
                    <a:pt x="440" y="492"/>
                    <a:pt x="443" y="489"/>
                    <a:pt x="447" y="487"/>
                  </a:cubicBezTo>
                  <a:cubicBezTo>
                    <a:pt x="452" y="484"/>
                    <a:pt x="457" y="481"/>
                    <a:pt x="461" y="478"/>
                  </a:cubicBezTo>
                  <a:cubicBezTo>
                    <a:pt x="465" y="476"/>
                    <a:pt x="469" y="474"/>
                    <a:pt x="472" y="474"/>
                  </a:cubicBezTo>
                  <a:cubicBezTo>
                    <a:pt x="474" y="474"/>
                    <a:pt x="476" y="474"/>
                    <a:pt x="479" y="476"/>
                  </a:cubicBezTo>
                  <a:cubicBezTo>
                    <a:pt x="483" y="478"/>
                    <a:pt x="490" y="482"/>
                    <a:pt x="497" y="485"/>
                  </a:cubicBezTo>
                  <a:cubicBezTo>
                    <a:pt x="504" y="487"/>
                    <a:pt x="511" y="490"/>
                    <a:pt x="517" y="490"/>
                  </a:cubicBezTo>
                  <a:cubicBezTo>
                    <a:pt x="519" y="490"/>
                    <a:pt x="522" y="489"/>
                    <a:pt x="524" y="487"/>
                  </a:cubicBezTo>
                  <a:cubicBezTo>
                    <a:pt x="525" y="486"/>
                    <a:pt x="525" y="485"/>
                    <a:pt x="525" y="483"/>
                  </a:cubicBezTo>
                  <a:cubicBezTo>
                    <a:pt x="525" y="480"/>
                    <a:pt x="524" y="477"/>
                    <a:pt x="523" y="474"/>
                  </a:cubicBezTo>
                  <a:cubicBezTo>
                    <a:pt x="521" y="469"/>
                    <a:pt x="517" y="462"/>
                    <a:pt x="515" y="456"/>
                  </a:cubicBezTo>
                  <a:cubicBezTo>
                    <a:pt x="512" y="449"/>
                    <a:pt x="510" y="442"/>
                    <a:pt x="510" y="436"/>
                  </a:cubicBezTo>
                  <a:cubicBezTo>
                    <a:pt x="510" y="433"/>
                    <a:pt x="510" y="430"/>
                    <a:pt x="511" y="427"/>
                  </a:cubicBezTo>
                  <a:cubicBezTo>
                    <a:pt x="516" y="416"/>
                    <a:pt x="524" y="396"/>
                    <a:pt x="531" y="375"/>
                  </a:cubicBezTo>
                  <a:cubicBezTo>
                    <a:pt x="538" y="355"/>
                    <a:pt x="545" y="334"/>
                    <a:pt x="546" y="321"/>
                  </a:cubicBezTo>
                  <a:cubicBezTo>
                    <a:pt x="547" y="316"/>
                    <a:pt x="548" y="312"/>
                    <a:pt x="550" y="309"/>
                  </a:cubicBezTo>
                  <a:cubicBezTo>
                    <a:pt x="553" y="305"/>
                    <a:pt x="556" y="303"/>
                    <a:pt x="560" y="302"/>
                  </a:cubicBezTo>
                  <a:cubicBezTo>
                    <a:pt x="561" y="301"/>
                    <a:pt x="563" y="300"/>
                    <a:pt x="564" y="298"/>
                  </a:cubicBezTo>
                  <a:cubicBezTo>
                    <a:pt x="566" y="297"/>
                    <a:pt x="567" y="295"/>
                    <a:pt x="567" y="293"/>
                  </a:cubicBezTo>
                  <a:cubicBezTo>
                    <a:pt x="567" y="292"/>
                    <a:pt x="567" y="292"/>
                    <a:pt x="567" y="291"/>
                  </a:cubicBezTo>
                  <a:cubicBezTo>
                    <a:pt x="566" y="289"/>
                    <a:pt x="566" y="288"/>
                    <a:pt x="565" y="287"/>
                  </a:cubicBezTo>
                  <a:cubicBezTo>
                    <a:pt x="563" y="285"/>
                    <a:pt x="560" y="284"/>
                    <a:pt x="558" y="284"/>
                  </a:cubicBezTo>
                  <a:cubicBezTo>
                    <a:pt x="554" y="283"/>
                    <a:pt x="550" y="284"/>
                    <a:pt x="547" y="283"/>
                  </a:cubicBezTo>
                  <a:cubicBezTo>
                    <a:pt x="545" y="283"/>
                    <a:pt x="544" y="282"/>
                    <a:pt x="543" y="282"/>
                  </a:cubicBezTo>
                  <a:cubicBezTo>
                    <a:pt x="542" y="281"/>
                    <a:pt x="541" y="280"/>
                    <a:pt x="541" y="278"/>
                  </a:cubicBezTo>
                  <a:cubicBezTo>
                    <a:pt x="540" y="274"/>
                    <a:pt x="538" y="269"/>
                    <a:pt x="537" y="264"/>
                  </a:cubicBezTo>
                  <a:cubicBezTo>
                    <a:pt x="535" y="260"/>
                    <a:pt x="534" y="256"/>
                    <a:pt x="534" y="252"/>
                  </a:cubicBezTo>
                  <a:cubicBezTo>
                    <a:pt x="534" y="249"/>
                    <a:pt x="535" y="247"/>
                    <a:pt x="537" y="245"/>
                  </a:cubicBezTo>
                  <a:cubicBezTo>
                    <a:pt x="541" y="241"/>
                    <a:pt x="546" y="238"/>
                    <a:pt x="550" y="235"/>
                  </a:cubicBezTo>
                  <a:cubicBezTo>
                    <a:pt x="552" y="233"/>
                    <a:pt x="553" y="231"/>
                    <a:pt x="555" y="230"/>
                  </a:cubicBezTo>
                  <a:cubicBezTo>
                    <a:pt x="556" y="228"/>
                    <a:pt x="557" y="226"/>
                    <a:pt x="557" y="223"/>
                  </a:cubicBezTo>
                  <a:cubicBezTo>
                    <a:pt x="557" y="223"/>
                    <a:pt x="557" y="222"/>
                    <a:pt x="557" y="222"/>
                  </a:cubicBezTo>
                  <a:cubicBezTo>
                    <a:pt x="557" y="221"/>
                    <a:pt x="556" y="220"/>
                    <a:pt x="555" y="219"/>
                  </a:cubicBezTo>
                  <a:cubicBezTo>
                    <a:pt x="554" y="218"/>
                    <a:pt x="553" y="218"/>
                    <a:pt x="551" y="218"/>
                  </a:cubicBezTo>
                  <a:cubicBezTo>
                    <a:pt x="549" y="217"/>
                    <a:pt x="547" y="217"/>
                    <a:pt x="545" y="217"/>
                  </a:cubicBezTo>
                  <a:cubicBezTo>
                    <a:pt x="542" y="217"/>
                    <a:pt x="538" y="217"/>
                    <a:pt x="534" y="217"/>
                  </a:cubicBezTo>
                  <a:cubicBezTo>
                    <a:pt x="530" y="217"/>
                    <a:pt x="526" y="217"/>
                    <a:pt x="524" y="216"/>
                  </a:cubicBezTo>
                  <a:cubicBezTo>
                    <a:pt x="522" y="216"/>
                    <a:pt x="521" y="215"/>
                    <a:pt x="521" y="215"/>
                  </a:cubicBezTo>
                  <a:cubicBezTo>
                    <a:pt x="520" y="214"/>
                    <a:pt x="519" y="213"/>
                    <a:pt x="519" y="212"/>
                  </a:cubicBezTo>
                  <a:cubicBezTo>
                    <a:pt x="518" y="204"/>
                    <a:pt x="516" y="194"/>
                    <a:pt x="516" y="184"/>
                  </a:cubicBezTo>
                  <a:cubicBezTo>
                    <a:pt x="516" y="178"/>
                    <a:pt x="516" y="173"/>
                    <a:pt x="518" y="168"/>
                  </a:cubicBezTo>
                  <a:cubicBezTo>
                    <a:pt x="521" y="163"/>
                    <a:pt x="527" y="155"/>
                    <a:pt x="532" y="148"/>
                  </a:cubicBezTo>
                  <a:cubicBezTo>
                    <a:pt x="535" y="144"/>
                    <a:pt x="537" y="140"/>
                    <a:pt x="539" y="137"/>
                  </a:cubicBezTo>
                  <a:cubicBezTo>
                    <a:pt x="541" y="133"/>
                    <a:pt x="543" y="130"/>
                    <a:pt x="543" y="127"/>
                  </a:cubicBezTo>
                  <a:cubicBezTo>
                    <a:pt x="543" y="125"/>
                    <a:pt x="542" y="123"/>
                    <a:pt x="540" y="121"/>
                  </a:cubicBezTo>
                  <a:cubicBezTo>
                    <a:pt x="539" y="121"/>
                    <a:pt x="538" y="120"/>
                    <a:pt x="536" y="120"/>
                  </a:cubicBezTo>
                  <a:cubicBezTo>
                    <a:pt x="533" y="120"/>
                    <a:pt x="530" y="122"/>
                    <a:pt x="526" y="124"/>
                  </a:cubicBezTo>
                  <a:cubicBezTo>
                    <a:pt x="520" y="126"/>
                    <a:pt x="513" y="131"/>
                    <a:pt x="506" y="134"/>
                  </a:cubicBezTo>
                  <a:cubicBezTo>
                    <a:pt x="500" y="138"/>
                    <a:pt x="493" y="140"/>
                    <a:pt x="488" y="140"/>
                  </a:cubicBezTo>
                  <a:cubicBezTo>
                    <a:pt x="486" y="140"/>
                    <a:pt x="484" y="140"/>
                    <a:pt x="483" y="139"/>
                  </a:cubicBezTo>
                  <a:cubicBezTo>
                    <a:pt x="475" y="134"/>
                    <a:pt x="464" y="126"/>
                    <a:pt x="453" y="118"/>
                  </a:cubicBezTo>
                  <a:cubicBezTo>
                    <a:pt x="442" y="111"/>
                    <a:pt x="432" y="104"/>
                    <a:pt x="427" y="101"/>
                  </a:cubicBezTo>
                  <a:cubicBezTo>
                    <a:pt x="422" y="98"/>
                    <a:pt x="420" y="95"/>
                    <a:pt x="418" y="92"/>
                  </a:cubicBezTo>
                  <a:cubicBezTo>
                    <a:pt x="417" y="89"/>
                    <a:pt x="415" y="86"/>
                    <a:pt x="410" y="84"/>
                  </a:cubicBezTo>
                  <a:cubicBezTo>
                    <a:pt x="408" y="82"/>
                    <a:pt x="406" y="82"/>
                    <a:pt x="404" y="82"/>
                  </a:cubicBezTo>
                  <a:cubicBezTo>
                    <a:pt x="403" y="82"/>
                    <a:pt x="401" y="82"/>
                    <a:pt x="401" y="83"/>
                  </a:cubicBezTo>
                  <a:cubicBezTo>
                    <a:pt x="400" y="83"/>
                    <a:pt x="399" y="83"/>
                    <a:pt x="399" y="83"/>
                  </a:cubicBezTo>
                  <a:cubicBezTo>
                    <a:pt x="398" y="83"/>
                    <a:pt x="398" y="83"/>
                    <a:pt x="398" y="83"/>
                  </a:cubicBezTo>
                  <a:cubicBezTo>
                    <a:pt x="398" y="83"/>
                    <a:pt x="398" y="83"/>
                    <a:pt x="397" y="82"/>
                  </a:cubicBezTo>
                  <a:cubicBezTo>
                    <a:pt x="397" y="82"/>
                    <a:pt x="396" y="81"/>
                    <a:pt x="396" y="80"/>
                  </a:cubicBezTo>
                  <a:cubicBezTo>
                    <a:pt x="396" y="79"/>
                    <a:pt x="396" y="78"/>
                    <a:pt x="396" y="77"/>
                  </a:cubicBezTo>
                  <a:cubicBezTo>
                    <a:pt x="396" y="75"/>
                    <a:pt x="396" y="73"/>
                    <a:pt x="396" y="70"/>
                  </a:cubicBezTo>
                  <a:cubicBezTo>
                    <a:pt x="396" y="68"/>
                    <a:pt x="396" y="66"/>
                    <a:pt x="395" y="64"/>
                  </a:cubicBezTo>
                  <a:cubicBezTo>
                    <a:pt x="394" y="62"/>
                    <a:pt x="392" y="60"/>
                    <a:pt x="389" y="59"/>
                  </a:cubicBezTo>
                  <a:cubicBezTo>
                    <a:pt x="388" y="59"/>
                    <a:pt x="386" y="58"/>
                    <a:pt x="385" y="58"/>
                  </a:cubicBezTo>
                  <a:cubicBezTo>
                    <a:pt x="383" y="58"/>
                    <a:pt x="381" y="59"/>
                    <a:pt x="379" y="60"/>
                  </a:cubicBezTo>
                  <a:cubicBezTo>
                    <a:pt x="377" y="61"/>
                    <a:pt x="375" y="62"/>
                    <a:pt x="373" y="63"/>
                  </a:cubicBezTo>
                  <a:cubicBezTo>
                    <a:pt x="372" y="65"/>
                    <a:pt x="370" y="65"/>
                    <a:pt x="367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1" y="65"/>
                    <a:pt x="352" y="64"/>
                    <a:pt x="343" y="61"/>
                  </a:cubicBezTo>
                  <a:cubicBezTo>
                    <a:pt x="339" y="59"/>
                    <a:pt x="335" y="57"/>
                    <a:pt x="332" y="54"/>
                  </a:cubicBezTo>
                  <a:cubicBezTo>
                    <a:pt x="329" y="51"/>
                    <a:pt x="327" y="46"/>
                    <a:pt x="326" y="41"/>
                  </a:cubicBezTo>
                  <a:cubicBezTo>
                    <a:pt x="324" y="32"/>
                    <a:pt x="322" y="22"/>
                    <a:pt x="319" y="14"/>
                  </a:cubicBezTo>
                  <a:cubicBezTo>
                    <a:pt x="318" y="10"/>
                    <a:pt x="317" y="7"/>
                    <a:pt x="315" y="5"/>
                  </a:cubicBezTo>
                  <a:cubicBezTo>
                    <a:pt x="314" y="3"/>
                    <a:pt x="313" y="2"/>
                    <a:pt x="312" y="2"/>
                  </a:cubicBezTo>
                  <a:cubicBezTo>
                    <a:pt x="312" y="1"/>
                    <a:pt x="310" y="0"/>
                    <a:pt x="309" y="0"/>
                  </a:cubicBezTo>
                  <a:cubicBezTo>
                    <a:pt x="308" y="0"/>
                    <a:pt x="307" y="0"/>
                    <a:pt x="307" y="1"/>
                  </a:cubicBezTo>
                  <a:cubicBezTo>
                    <a:pt x="306" y="2"/>
                    <a:pt x="305" y="3"/>
                    <a:pt x="304" y="4"/>
                  </a:cubicBezTo>
                  <a:cubicBezTo>
                    <a:pt x="303" y="6"/>
                    <a:pt x="303" y="7"/>
                    <a:pt x="302" y="9"/>
                  </a:cubicBezTo>
                  <a:cubicBezTo>
                    <a:pt x="299" y="20"/>
                    <a:pt x="296" y="32"/>
                    <a:pt x="292" y="40"/>
                  </a:cubicBezTo>
                  <a:cubicBezTo>
                    <a:pt x="290" y="45"/>
                    <a:pt x="288" y="49"/>
                    <a:pt x="286" y="51"/>
                  </a:cubicBezTo>
                  <a:cubicBezTo>
                    <a:pt x="284" y="54"/>
                    <a:pt x="281" y="55"/>
                    <a:pt x="279" y="56"/>
                  </a:cubicBezTo>
                  <a:cubicBezTo>
                    <a:pt x="267" y="58"/>
                    <a:pt x="251" y="58"/>
                    <a:pt x="235" y="64"/>
                  </a:cubicBezTo>
                  <a:cubicBezTo>
                    <a:pt x="226" y="68"/>
                    <a:pt x="219" y="70"/>
                    <a:pt x="213" y="70"/>
                  </a:cubicBezTo>
                  <a:cubicBezTo>
                    <a:pt x="208" y="70"/>
                    <a:pt x="204" y="69"/>
                    <a:pt x="198" y="66"/>
                  </a:cubicBezTo>
                  <a:cubicBezTo>
                    <a:pt x="194" y="63"/>
                    <a:pt x="190" y="60"/>
                    <a:pt x="187" y="59"/>
                  </a:cubicBezTo>
                  <a:cubicBezTo>
                    <a:pt x="184" y="57"/>
                    <a:pt x="181" y="56"/>
                    <a:pt x="178" y="56"/>
                  </a:cubicBezTo>
                  <a:cubicBezTo>
                    <a:pt x="177" y="56"/>
                    <a:pt x="175" y="57"/>
                    <a:pt x="173" y="57"/>
                  </a:cubicBezTo>
                  <a:cubicBezTo>
                    <a:pt x="172" y="58"/>
                    <a:pt x="171" y="58"/>
                    <a:pt x="170" y="59"/>
                  </a:cubicBezTo>
                  <a:cubicBezTo>
                    <a:pt x="169" y="61"/>
                    <a:pt x="168" y="63"/>
                    <a:pt x="167" y="66"/>
                  </a:cubicBezTo>
                  <a:cubicBezTo>
                    <a:pt x="167" y="69"/>
                    <a:pt x="166" y="73"/>
                    <a:pt x="165" y="76"/>
                  </a:cubicBezTo>
                  <a:cubicBezTo>
                    <a:pt x="164" y="80"/>
                    <a:pt x="163" y="83"/>
                    <a:pt x="161" y="85"/>
                  </a:cubicBezTo>
                  <a:cubicBezTo>
                    <a:pt x="157" y="88"/>
                    <a:pt x="152" y="92"/>
                    <a:pt x="146" y="96"/>
                  </a:cubicBezTo>
                  <a:cubicBezTo>
                    <a:pt x="140" y="100"/>
                    <a:pt x="133" y="102"/>
                    <a:pt x="127" y="102"/>
                  </a:cubicBezTo>
                  <a:cubicBezTo>
                    <a:pt x="124" y="102"/>
                    <a:pt x="122" y="102"/>
                    <a:pt x="120" y="100"/>
                  </a:cubicBezTo>
                  <a:cubicBezTo>
                    <a:pt x="117" y="98"/>
                    <a:pt x="112" y="95"/>
                    <a:pt x="107" y="90"/>
                  </a:cubicBezTo>
                  <a:cubicBezTo>
                    <a:pt x="99" y="84"/>
                    <a:pt x="90" y="75"/>
                    <a:pt x="81" y="69"/>
                  </a:cubicBezTo>
                  <a:cubicBezTo>
                    <a:pt x="77" y="65"/>
                    <a:pt x="73" y="62"/>
                    <a:pt x="69" y="60"/>
                  </a:cubicBezTo>
                  <a:cubicBezTo>
                    <a:pt x="65" y="58"/>
                    <a:pt x="62" y="56"/>
                    <a:pt x="59" y="56"/>
                  </a:cubicBezTo>
                  <a:cubicBezTo>
                    <a:pt x="58" y="56"/>
                    <a:pt x="56" y="57"/>
                    <a:pt x="55" y="5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0"/>
                    <a:pt x="58" y="60"/>
                    <a:pt x="59" y="60"/>
                  </a:cubicBezTo>
                  <a:cubicBezTo>
                    <a:pt x="60" y="60"/>
                    <a:pt x="62" y="61"/>
                    <a:pt x="64" y="62"/>
                  </a:cubicBezTo>
                  <a:cubicBezTo>
                    <a:pt x="71" y="65"/>
                    <a:pt x="82" y="74"/>
                    <a:pt x="92" y="83"/>
                  </a:cubicBezTo>
                  <a:cubicBezTo>
                    <a:pt x="97" y="87"/>
                    <a:pt x="102" y="91"/>
                    <a:pt x="106" y="95"/>
                  </a:cubicBezTo>
                  <a:cubicBezTo>
                    <a:pt x="111" y="99"/>
                    <a:pt x="115" y="102"/>
                    <a:pt x="117" y="104"/>
                  </a:cubicBezTo>
                  <a:cubicBezTo>
                    <a:pt x="121" y="106"/>
                    <a:pt x="124" y="106"/>
                    <a:pt x="127" y="106"/>
                  </a:cubicBezTo>
                  <a:cubicBezTo>
                    <a:pt x="134" y="106"/>
                    <a:pt x="142" y="103"/>
                    <a:pt x="148" y="99"/>
                  </a:cubicBezTo>
                  <a:cubicBezTo>
                    <a:pt x="154" y="96"/>
                    <a:pt x="160" y="91"/>
                    <a:pt x="163" y="88"/>
                  </a:cubicBezTo>
                  <a:cubicBezTo>
                    <a:pt x="166" y="86"/>
                    <a:pt x="167" y="83"/>
                    <a:pt x="168" y="80"/>
                  </a:cubicBezTo>
                  <a:cubicBezTo>
                    <a:pt x="170" y="76"/>
                    <a:pt x="170" y="71"/>
                    <a:pt x="171" y="67"/>
                  </a:cubicBezTo>
                  <a:cubicBezTo>
                    <a:pt x="171" y="65"/>
                    <a:pt x="172" y="64"/>
                    <a:pt x="172" y="63"/>
                  </a:cubicBezTo>
                  <a:cubicBezTo>
                    <a:pt x="173" y="62"/>
                    <a:pt x="174" y="61"/>
                    <a:pt x="174" y="61"/>
                  </a:cubicBezTo>
                  <a:cubicBezTo>
                    <a:pt x="176" y="60"/>
                    <a:pt x="177" y="60"/>
                    <a:pt x="178" y="60"/>
                  </a:cubicBezTo>
                  <a:cubicBezTo>
                    <a:pt x="180" y="60"/>
                    <a:pt x="182" y="61"/>
                    <a:pt x="185" y="62"/>
                  </a:cubicBezTo>
                  <a:cubicBezTo>
                    <a:pt x="188" y="64"/>
                    <a:pt x="191" y="66"/>
                    <a:pt x="196" y="69"/>
                  </a:cubicBezTo>
                  <a:cubicBezTo>
                    <a:pt x="202" y="73"/>
                    <a:pt x="207" y="74"/>
                    <a:pt x="213" y="74"/>
                  </a:cubicBezTo>
                  <a:cubicBezTo>
                    <a:pt x="220" y="74"/>
                    <a:pt x="227" y="72"/>
                    <a:pt x="236" y="68"/>
                  </a:cubicBezTo>
                  <a:cubicBezTo>
                    <a:pt x="252" y="62"/>
                    <a:pt x="267" y="62"/>
                    <a:pt x="279" y="60"/>
                  </a:cubicBezTo>
                  <a:cubicBezTo>
                    <a:pt x="283" y="59"/>
                    <a:pt x="286" y="57"/>
                    <a:pt x="289" y="54"/>
                  </a:cubicBezTo>
                  <a:cubicBezTo>
                    <a:pt x="293" y="49"/>
                    <a:pt x="296" y="42"/>
                    <a:pt x="299" y="35"/>
                  </a:cubicBezTo>
                  <a:cubicBezTo>
                    <a:pt x="302" y="27"/>
                    <a:pt x="304" y="18"/>
                    <a:pt x="306" y="10"/>
                  </a:cubicBezTo>
                  <a:cubicBezTo>
                    <a:pt x="307" y="8"/>
                    <a:pt x="307" y="6"/>
                    <a:pt x="308" y="5"/>
                  </a:cubicBezTo>
                  <a:cubicBezTo>
                    <a:pt x="308" y="5"/>
                    <a:pt x="309" y="4"/>
                    <a:pt x="309" y="4"/>
                  </a:cubicBezTo>
                  <a:cubicBezTo>
                    <a:pt x="309" y="4"/>
                    <a:pt x="309" y="4"/>
                    <a:pt x="309" y="4"/>
                  </a:cubicBezTo>
                  <a:cubicBezTo>
                    <a:pt x="309" y="4"/>
                    <a:pt x="309" y="4"/>
                    <a:pt x="310" y="5"/>
                  </a:cubicBezTo>
                  <a:cubicBezTo>
                    <a:pt x="311" y="5"/>
                    <a:pt x="312" y="7"/>
                    <a:pt x="313" y="10"/>
                  </a:cubicBezTo>
                  <a:cubicBezTo>
                    <a:pt x="317" y="17"/>
                    <a:pt x="320" y="30"/>
                    <a:pt x="322" y="41"/>
                  </a:cubicBezTo>
                  <a:cubicBezTo>
                    <a:pt x="323" y="48"/>
                    <a:pt x="326" y="53"/>
                    <a:pt x="329" y="57"/>
                  </a:cubicBezTo>
                  <a:cubicBezTo>
                    <a:pt x="335" y="62"/>
                    <a:pt x="342" y="65"/>
                    <a:pt x="349" y="67"/>
                  </a:cubicBezTo>
                  <a:cubicBezTo>
                    <a:pt x="356" y="69"/>
                    <a:pt x="362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7" y="69"/>
                    <a:pt x="367" y="69"/>
                    <a:pt x="367" y="69"/>
                  </a:cubicBezTo>
                  <a:cubicBezTo>
                    <a:pt x="372" y="69"/>
                    <a:pt x="375" y="67"/>
                    <a:pt x="378" y="66"/>
                  </a:cubicBezTo>
                  <a:cubicBezTo>
                    <a:pt x="379" y="65"/>
                    <a:pt x="380" y="64"/>
                    <a:pt x="381" y="63"/>
                  </a:cubicBezTo>
                  <a:cubicBezTo>
                    <a:pt x="382" y="63"/>
                    <a:pt x="383" y="62"/>
                    <a:pt x="385" y="62"/>
                  </a:cubicBezTo>
                  <a:cubicBezTo>
                    <a:pt x="386" y="62"/>
                    <a:pt x="387" y="63"/>
                    <a:pt x="388" y="63"/>
                  </a:cubicBezTo>
                  <a:cubicBezTo>
                    <a:pt x="390" y="64"/>
                    <a:pt x="391" y="64"/>
                    <a:pt x="391" y="65"/>
                  </a:cubicBezTo>
                  <a:cubicBezTo>
                    <a:pt x="392" y="67"/>
                    <a:pt x="392" y="68"/>
                    <a:pt x="392" y="70"/>
                  </a:cubicBezTo>
                  <a:cubicBezTo>
                    <a:pt x="392" y="72"/>
                    <a:pt x="392" y="75"/>
                    <a:pt x="392" y="77"/>
                  </a:cubicBezTo>
                  <a:cubicBezTo>
                    <a:pt x="392" y="78"/>
                    <a:pt x="392" y="80"/>
                    <a:pt x="392" y="81"/>
                  </a:cubicBezTo>
                  <a:cubicBezTo>
                    <a:pt x="393" y="82"/>
                    <a:pt x="393" y="84"/>
                    <a:pt x="394" y="85"/>
                  </a:cubicBezTo>
                  <a:cubicBezTo>
                    <a:pt x="395" y="86"/>
                    <a:pt x="396" y="86"/>
                    <a:pt x="397" y="87"/>
                  </a:cubicBezTo>
                  <a:cubicBezTo>
                    <a:pt x="397" y="87"/>
                    <a:pt x="398" y="87"/>
                    <a:pt x="399" y="87"/>
                  </a:cubicBezTo>
                  <a:cubicBezTo>
                    <a:pt x="400" y="87"/>
                    <a:pt x="401" y="87"/>
                    <a:pt x="402" y="86"/>
                  </a:cubicBezTo>
                  <a:cubicBezTo>
                    <a:pt x="403" y="86"/>
                    <a:pt x="403" y="86"/>
                    <a:pt x="404" y="86"/>
                  </a:cubicBezTo>
                  <a:cubicBezTo>
                    <a:pt x="405" y="86"/>
                    <a:pt x="406" y="86"/>
                    <a:pt x="408" y="87"/>
                  </a:cubicBezTo>
                  <a:cubicBezTo>
                    <a:pt x="412" y="89"/>
                    <a:pt x="413" y="91"/>
                    <a:pt x="415" y="95"/>
                  </a:cubicBezTo>
                  <a:cubicBezTo>
                    <a:pt x="417" y="98"/>
                    <a:pt x="419" y="101"/>
                    <a:pt x="425" y="104"/>
                  </a:cubicBezTo>
                  <a:cubicBezTo>
                    <a:pt x="430" y="107"/>
                    <a:pt x="440" y="114"/>
                    <a:pt x="451" y="122"/>
                  </a:cubicBezTo>
                  <a:cubicBezTo>
                    <a:pt x="462" y="129"/>
                    <a:pt x="473" y="137"/>
                    <a:pt x="480" y="142"/>
                  </a:cubicBezTo>
                  <a:cubicBezTo>
                    <a:pt x="483" y="144"/>
                    <a:pt x="485" y="144"/>
                    <a:pt x="488" y="144"/>
                  </a:cubicBezTo>
                  <a:cubicBezTo>
                    <a:pt x="492" y="144"/>
                    <a:pt x="497" y="143"/>
                    <a:pt x="501" y="141"/>
                  </a:cubicBezTo>
                  <a:cubicBezTo>
                    <a:pt x="508" y="138"/>
                    <a:pt x="515" y="134"/>
                    <a:pt x="521" y="130"/>
                  </a:cubicBezTo>
                  <a:cubicBezTo>
                    <a:pt x="525" y="129"/>
                    <a:pt x="528" y="127"/>
                    <a:pt x="530" y="126"/>
                  </a:cubicBezTo>
                  <a:cubicBezTo>
                    <a:pt x="533" y="125"/>
                    <a:pt x="535" y="124"/>
                    <a:pt x="536" y="124"/>
                  </a:cubicBezTo>
                  <a:cubicBezTo>
                    <a:pt x="537" y="124"/>
                    <a:pt x="537" y="124"/>
                    <a:pt x="538" y="125"/>
                  </a:cubicBezTo>
                  <a:cubicBezTo>
                    <a:pt x="538" y="125"/>
                    <a:pt x="539" y="126"/>
                    <a:pt x="539" y="127"/>
                  </a:cubicBezTo>
                  <a:cubicBezTo>
                    <a:pt x="539" y="129"/>
                    <a:pt x="538" y="131"/>
                    <a:pt x="536" y="135"/>
                  </a:cubicBezTo>
                  <a:cubicBezTo>
                    <a:pt x="533" y="139"/>
                    <a:pt x="529" y="145"/>
                    <a:pt x="525" y="151"/>
                  </a:cubicBezTo>
                  <a:cubicBezTo>
                    <a:pt x="521" y="157"/>
                    <a:pt x="517" y="162"/>
                    <a:pt x="515" y="166"/>
                  </a:cubicBezTo>
                  <a:cubicBezTo>
                    <a:pt x="512" y="172"/>
                    <a:pt x="512" y="178"/>
                    <a:pt x="512" y="184"/>
                  </a:cubicBezTo>
                  <a:cubicBezTo>
                    <a:pt x="512" y="194"/>
                    <a:pt x="514" y="205"/>
                    <a:pt x="515" y="213"/>
                  </a:cubicBezTo>
                  <a:cubicBezTo>
                    <a:pt x="516" y="215"/>
                    <a:pt x="517" y="217"/>
                    <a:pt x="518" y="218"/>
                  </a:cubicBezTo>
                  <a:cubicBezTo>
                    <a:pt x="520" y="219"/>
                    <a:pt x="522" y="220"/>
                    <a:pt x="525" y="221"/>
                  </a:cubicBezTo>
                  <a:cubicBezTo>
                    <a:pt x="528" y="221"/>
                    <a:pt x="531" y="221"/>
                    <a:pt x="534" y="221"/>
                  </a:cubicBezTo>
                  <a:cubicBezTo>
                    <a:pt x="538" y="221"/>
                    <a:pt x="542" y="221"/>
                    <a:pt x="545" y="221"/>
                  </a:cubicBezTo>
                  <a:cubicBezTo>
                    <a:pt x="548" y="221"/>
                    <a:pt x="550" y="221"/>
                    <a:pt x="551" y="222"/>
                  </a:cubicBezTo>
                  <a:cubicBezTo>
                    <a:pt x="552" y="222"/>
                    <a:pt x="553" y="222"/>
                    <a:pt x="553" y="222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5"/>
                    <a:pt x="553" y="226"/>
                    <a:pt x="552" y="227"/>
                  </a:cubicBezTo>
                  <a:cubicBezTo>
                    <a:pt x="550" y="229"/>
                    <a:pt x="547" y="231"/>
                    <a:pt x="544" y="234"/>
                  </a:cubicBezTo>
                  <a:cubicBezTo>
                    <a:pt x="541" y="236"/>
                    <a:pt x="538" y="239"/>
                    <a:pt x="534" y="242"/>
                  </a:cubicBezTo>
                  <a:cubicBezTo>
                    <a:pt x="531" y="245"/>
                    <a:pt x="530" y="249"/>
                    <a:pt x="530" y="252"/>
                  </a:cubicBezTo>
                  <a:cubicBezTo>
                    <a:pt x="530" y="257"/>
                    <a:pt x="532" y="261"/>
                    <a:pt x="533" y="266"/>
                  </a:cubicBezTo>
                  <a:cubicBezTo>
                    <a:pt x="535" y="270"/>
                    <a:pt x="536" y="275"/>
                    <a:pt x="537" y="279"/>
                  </a:cubicBezTo>
                  <a:cubicBezTo>
                    <a:pt x="537" y="281"/>
                    <a:pt x="538" y="282"/>
                    <a:pt x="539" y="284"/>
                  </a:cubicBezTo>
                  <a:cubicBezTo>
                    <a:pt x="541" y="286"/>
                    <a:pt x="544" y="287"/>
                    <a:pt x="546" y="287"/>
                  </a:cubicBezTo>
                  <a:cubicBezTo>
                    <a:pt x="550" y="288"/>
                    <a:pt x="554" y="287"/>
                    <a:pt x="558" y="288"/>
                  </a:cubicBezTo>
                  <a:cubicBezTo>
                    <a:pt x="559" y="288"/>
                    <a:pt x="560" y="288"/>
                    <a:pt x="561" y="289"/>
                  </a:cubicBezTo>
                  <a:cubicBezTo>
                    <a:pt x="562" y="290"/>
                    <a:pt x="562" y="290"/>
                    <a:pt x="563" y="292"/>
                  </a:cubicBezTo>
                  <a:cubicBezTo>
                    <a:pt x="563" y="292"/>
                    <a:pt x="563" y="293"/>
                    <a:pt x="563" y="293"/>
                  </a:cubicBezTo>
                  <a:cubicBezTo>
                    <a:pt x="563" y="294"/>
                    <a:pt x="563" y="294"/>
                    <a:pt x="562" y="295"/>
                  </a:cubicBezTo>
                  <a:cubicBezTo>
                    <a:pt x="562" y="296"/>
                    <a:pt x="561" y="297"/>
                    <a:pt x="559" y="298"/>
                  </a:cubicBezTo>
                  <a:cubicBezTo>
                    <a:pt x="556" y="299"/>
                    <a:pt x="552" y="301"/>
                    <a:pt x="549" y="304"/>
                  </a:cubicBezTo>
                  <a:cubicBezTo>
                    <a:pt x="546" y="308"/>
                    <a:pt x="543" y="313"/>
                    <a:pt x="542" y="321"/>
                  </a:cubicBezTo>
                  <a:cubicBezTo>
                    <a:pt x="541" y="332"/>
                    <a:pt x="535" y="353"/>
                    <a:pt x="527" y="374"/>
                  </a:cubicBezTo>
                  <a:cubicBezTo>
                    <a:pt x="520" y="395"/>
                    <a:pt x="512" y="415"/>
                    <a:pt x="508" y="426"/>
                  </a:cubicBezTo>
                  <a:cubicBezTo>
                    <a:pt x="506" y="429"/>
                    <a:pt x="506" y="432"/>
                    <a:pt x="506" y="436"/>
                  </a:cubicBezTo>
                  <a:cubicBezTo>
                    <a:pt x="506" y="446"/>
                    <a:pt x="510" y="455"/>
                    <a:pt x="514" y="464"/>
                  </a:cubicBezTo>
                  <a:cubicBezTo>
                    <a:pt x="516" y="468"/>
                    <a:pt x="518" y="472"/>
                    <a:pt x="519" y="476"/>
                  </a:cubicBezTo>
                  <a:cubicBezTo>
                    <a:pt x="520" y="479"/>
                    <a:pt x="521" y="482"/>
                    <a:pt x="521" y="483"/>
                  </a:cubicBezTo>
                  <a:cubicBezTo>
                    <a:pt x="521" y="484"/>
                    <a:pt x="521" y="484"/>
                    <a:pt x="521" y="485"/>
                  </a:cubicBezTo>
                  <a:cubicBezTo>
                    <a:pt x="520" y="485"/>
                    <a:pt x="519" y="486"/>
                    <a:pt x="517" y="486"/>
                  </a:cubicBezTo>
                  <a:cubicBezTo>
                    <a:pt x="512" y="486"/>
                    <a:pt x="506" y="484"/>
                    <a:pt x="499" y="481"/>
                  </a:cubicBezTo>
                  <a:cubicBezTo>
                    <a:pt x="492" y="478"/>
                    <a:pt x="485" y="475"/>
                    <a:pt x="480" y="472"/>
                  </a:cubicBezTo>
                  <a:cubicBezTo>
                    <a:pt x="478" y="471"/>
                    <a:pt x="475" y="470"/>
                    <a:pt x="472" y="470"/>
                  </a:cubicBezTo>
                  <a:cubicBezTo>
                    <a:pt x="467" y="470"/>
                    <a:pt x="463" y="472"/>
                    <a:pt x="459" y="475"/>
                  </a:cubicBezTo>
                  <a:cubicBezTo>
                    <a:pt x="454" y="478"/>
                    <a:pt x="450" y="481"/>
                    <a:pt x="445" y="484"/>
                  </a:cubicBezTo>
                  <a:cubicBezTo>
                    <a:pt x="441" y="485"/>
                    <a:pt x="438" y="488"/>
                    <a:pt x="437" y="491"/>
                  </a:cubicBezTo>
                  <a:cubicBezTo>
                    <a:pt x="434" y="496"/>
                    <a:pt x="433" y="501"/>
                    <a:pt x="432" y="505"/>
                  </a:cubicBezTo>
                  <a:cubicBezTo>
                    <a:pt x="431" y="507"/>
                    <a:pt x="431" y="509"/>
                    <a:pt x="430" y="510"/>
                  </a:cubicBezTo>
                  <a:cubicBezTo>
                    <a:pt x="430" y="511"/>
                    <a:pt x="429" y="511"/>
                    <a:pt x="429" y="512"/>
                  </a:cubicBezTo>
                  <a:cubicBezTo>
                    <a:pt x="429" y="512"/>
                    <a:pt x="428" y="512"/>
                    <a:pt x="428" y="512"/>
                  </a:cubicBezTo>
                  <a:cubicBezTo>
                    <a:pt x="427" y="512"/>
                    <a:pt x="426" y="511"/>
                    <a:pt x="424" y="511"/>
                  </a:cubicBezTo>
                  <a:cubicBezTo>
                    <a:pt x="422" y="510"/>
                    <a:pt x="420" y="508"/>
                    <a:pt x="417" y="507"/>
                  </a:cubicBezTo>
                  <a:cubicBezTo>
                    <a:pt x="414" y="506"/>
                    <a:pt x="411" y="504"/>
                    <a:pt x="408" y="504"/>
                  </a:cubicBezTo>
                  <a:cubicBezTo>
                    <a:pt x="406" y="504"/>
                    <a:pt x="404" y="505"/>
                    <a:pt x="402" y="506"/>
                  </a:cubicBezTo>
                  <a:cubicBezTo>
                    <a:pt x="400" y="508"/>
                    <a:pt x="398" y="510"/>
                    <a:pt x="397" y="513"/>
                  </a:cubicBezTo>
                  <a:cubicBezTo>
                    <a:pt x="395" y="517"/>
                    <a:pt x="395" y="521"/>
                    <a:pt x="393" y="524"/>
                  </a:cubicBezTo>
                  <a:cubicBezTo>
                    <a:pt x="393" y="526"/>
                    <a:pt x="392" y="527"/>
                    <a:pt x="391" y="528"/>
                  </a:cubicBezTo>
                  <a:cubicBezTo>
                    <a:pt x="390" y="529"/>
                    <a:pt x="389" y="529"/>
                    <a:pt x="386" y="529"/>
                  </a:cubicBezTo>
                  <a:cubicBezTo>
                    <a:pt x="387" y="529"/>
                    <a:pt x="387" y="529"/>
                    <a:pt x="387" y="529"/>
                  </a:cubicBezTo>
                  <a:cubicBezTo>
                    <a:pt x="386" y="529"/>
                    <a:pt x="386" y="529"/>
                    <a:pt x="386" y="529"/>
                  </a:cubicBezTo>
                  <a:cubicBezTo>
                    <a:pt x="383" y="529"/>
                    <a:pt x="382" y="529"/>
                    <a:pt x="380" y="527"/>
                  </a:cubicBezTo>
                  <a:cubicBezTo>
                    <a:pt x="377" y="526"/>
                    <a:pt x="375" y="522"/>
                    <a:pt x="372" y="520"/>
                  </a:cubicBezTo>
                  <a:cubicBezTo>
                    <a:pt x="369" y="517"/>
                    <a:pt x="365" y="514"/>
                    <a:pt x="360" y="514"/>
                  </a:cubicBezTo>
                  <a:cubicBezTo>
                    <a:pt x="359" y="514"/>
                    <a:pt x="358" y="514"/>
                    <a:pt x="356" y="515"/>
                  </a:cubicBezTo>
                  <a:cubicBezTo>
                    <a:pt x="353" y="516"/>
                    <a:pt x="346" y="516"/>
                    <a:pt x="338" y="517"/>
                  </a:cubicBezTo>
                  <a:cubicBezTo>
                    <a:pt x="326" y="518"/>
                    <a:pt x="311" y="519"/>
                    <a:pt x="298" y="520"/>
                  </a:cubicBezTo>
                  <a:cubicBezTo>
                    <a:pt x="291" y="520"/>
                    <a:pt x="285" y="521"/>
                    <a:pt x="281" y="521"/>
                  </a:cubicBezTo>
                  <a:cubicBezTo>
                    <a:pt x="276" y="521"/>
                    <a:pt x="272" y="521"/>
                    <a:pt x="271" y="522"/>
                  </a:cubicBezTo>
                  <a:cubicBezTo>
                    <a:pt x="269" y="522"/>
                    <a:pt x="268" y="522"/>
                    <a:pt x="267" y="523"/>
                  </a:cubicBezTo>
                  <a:cubicBezTo>
                    <a:pt x="266" y="524"/>
                    <a:pt x="265" y="525"/>
                    <a:pt x="264" y="527"/>
                  </a:cubicBezTo>
                  <a:cubicBezTo>
                    <a:pt x="264" y="528"/>
                    <a:pt x="264" y="528"/>
                    <a:pt x="264" y="529"/>
                  </a:cubicBezTo>
                  <a:cubicBezTo>
                    <a:pt x="264" y="530"/>
                    <a:pt x="264" y="531"/>
                    <a:pt x="263" y="531"/>
                  </a:cubicBezTo>
                  <a:cubicBezTo>
                    <a:pt x="263" y="531"/>
                    <a:pt x="263" y="532"/>
                    <a:pt x="263" y="532"/>
                  </a:cubicBezTo>
                  <a:cubicBezTo>
                    <a:pt x="262" y="532"/>
                    <a:pt x="262" y="532"/>
                    <a:pt x="261" y="532"/>
                  </a:cubicBezTo>
                  <a:cubicBezTo>
                    <a:pt x="260" y="532"/>
                    <a:pt x="259" y="532"/>
                    <a:pt x="259" y="532"/>
                  </a:cubicBezTo>
                  <a:cubicBezTo>
                    <a:pt x="258" y="531"/>
                    <a:pt x="258" y="531"/>
                    <a:pt x="257" y="530"/>
                  </a:cubicBezTo>
                  <a:cubicBezTo>
                    <a:pt x="256" y="528"/>
                    <a:pt x="256" y="525"/>
                    <a:pt x="254" y="523"/>
                  </a:cubicBezTo>
                  <a:cubicBezTo>
                    <a:pt x="252" y="522"/>
                    <a:pt x="251" y="521"/>
                    <a:pt x="249" y="520"/>
                  </a:cubicBezTo>
                  <a:cubicBezTo>
                    <a:pt x="247" y="520"/>
                    <a:pt x="245" y="519"/>
                    <a:pt x="242" y="519"/>
                  </a:cubicBezTo>
                  <a:cubicBezTo>
                    <a:pt x="240" y="519"/>
                    <a:pt x="239" y="520"/>
                    <a:pt x="237" y="520"/>
                  </a:cubicBezTo>
                  <a:cubicBezTo>
                    <a:pt x="235" y="520"/>
                    <a:pt x="233" y="520"/>
                    <a:pt x="231" y="520"/>
                  </a:cubicBezTo>
                  <a:cubicBezTo>
                    <a:pt x="221" y="520"/>
                    <a:pt x="209" y="517"/>
                    <a:pt x="199" y="514"/>
                  </a:cubicBezTo>
                  <a:cubicBezTo>
                    <a:pt x="189" y="511"/>
                    <a:pt x="180" y="507"/>
                    <a:pt x="175" y="506"/>
                  </a:cubicBezTo>
                  <a:cubicBezTo>
                    <a:pt x="174" y="505"/>
                    <a:pt x="173" y="505"/>
                    <a:pt x="172" y="505"/>
                  </a:cubicBezTo>
                  <a:cubicBezTo>
                    <a:pt x="168" y="505"/>
                    <a:pt x="165" y="507"/>
                    <a:pt x="163" y="508"/>
                  </a:cubicBezTo>
                  <a:cubicBezTo>
                    <a:pt x="162" y="509"/>
                    <a:pt x="161" y="510"/>
                    <a:pt x="160" y="510"/>
                  </a:cubicBezTo>
                  <a:cubicBezTo>
                    <a:pt x="159" y="510"/>
                    <a:pt x="158" y="511"/>
                    <a:pt x="158" y="511"/>
                  </a:cubicBezTo>
                  <a:cubicBezTo>
                    <a:pt x="157" y="511"/>
                    <a:pt x="157" y="511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09"/>
                    <a:pt x="157" y="507"/>
                  </a:cubicBezTo>
                  <a:cubicBezTo>
                    <a:pt x="157" y="506"/>
                    <a:pt x="158" y="505"/>
                    <a:pt x="158" y="503"/>
                  </a:cubicBezTo>
                  <a:cubicBezTo>
                    <a:pt x="158" y="502"/>
                    <a:pt x="157" y="500"/>
                    <a:pt x="156" y="499"/>
                  </a:cubicBezTo>
                  <a:cubicBezTo>
                    <a:pt x="155" y="498"/>
                    <a:pt x="154" y="497"/>
                    <a:pt x="151" y="496"/>
                  </a:cubicBezTo>
                  <a:cubicBezTo>
                    <a:pt x="150" y="495"/>
                    <a:pt x="149" y="495"/>
                    <a:pt x="148" y="495"/>
                  </a:cubicBezTo>
                  <a:cubicBezTo>
                    <a:pt x="146" y="495"/>
                    <a:pt x="145" y="495"/>
                    <a:pt x="143" y="496"/>
                  </a:cubicBezTo>
                  <a:cubicBezTo>
                    <a:pt x="141" y="498"/>
                    <a:pt x="138" y="500"/>
                    <a:pt x="136" y="503"/>
                  </a:cubicBezTo>
                  <a:cubicBezTo>
                    <a:pt x="133" y="507"/>
                    <a:pt x="129" y="511"/>
                    <a:pt x="126" y="515"/>
                  </a:cubicBezTo>
                  <a:cubicBezTo>
                    <a:pt x="125" y="517"/>
                    <a:pt x="124" y="519"/>
                    <a:pt x="122" y="520"/>
                  </a:cubicBezTo>
                  <a:cubicBezTo>
                    <a:pt x="121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19" y="521"/>
                    <a:pt x="119" y="520"/>
                    <a:pt x="119" y="519"/>
                  </a:cubicBezTo>
                  <a:cubicBezTo>
                    <a:pt x="118" y="518"/>
                    <a:pt x="118" y="517"/>
                    <a:pt x="118" y="515"/>
                  </a:cubicBezTo>
                  <a:cubicBezTo>
                    <a:pt x="118" y="512"/>
                    <a:pt x="119" y="508"/>
                    <a:pt x="120" y="503"/>
                  </a:cubicBezTo>
                  <a:cubicBezTo>
                    <a:pt x="120" y="499"/>
                    <a:pt x="121" y="495"/>
                    <a:pt x="121" y="491"/>
                  </a:cubicBezTo>
                  <a:cubicBezTo>
                    <a:pt x="121" y="489"/>
                    <a:pt x="121" y="487"/>
                    <a:pt x="120" y="486"/>
                  </a:cubicBezTo>
                  <a:cubicBezTo>
                    <a:pt x="120" y="484"/>
                    <a:pt x="119" y="483"/>
                    <a:pt x="118" y="482"/>
                  </a:cubicBezTo>
                  <a:cubicBezTo>
                    <a:pt x="116" y="481"/>
                    <a:pt x="116" y="480"/>
                    <a:pt x="115" y="479"/>
                  </a:cubicBezTo>
                  <a:cubicBezTo>
                    <a:pt x="115" y="477"/>
                    <a:pt x="115" y="475"/>
                    <a:pt x="113" y="472"/>
                  </a:cubicBezTo>
                  <a:cubicBezTo>
                    <a:pt x="111" y="468"/>
                    <a:pt x="107" y="463"/>
                    <a:pt x="100" y="456"/>
                  </a:cubicBezTo>
                  <a:cubicBezTo>
                    <a:pt x="81" y="438"/>
                    <a:pt x="63" y="399"/>
                    <a:pt x="58" y="379"/>
                  </a:cubicBezTo>
                  <a:cubicBezTo>
                    <a:pt x="57" y="377"/>
                    <a:pt x="56" y="375"/>
                    <a:pt x="54" y="373"/>
                  </a:cubicBezTo>
                  <a:cubicBezTo>
                    <a:pt x="52" y="372"/>
                    <a:pt x="50" y="372"/>
                    <a:pt x="47" y="372"/>
                  </a:cubicBezTo>
                  <a:cubicBezTo>
                    <a:pt x="41" y="372"/>
                    <a:pt x="33" y="375"/>
                    <a:pt x="26" y="378"/>
                  </a:cubicBezTo>
                  <a:cubicBezTo>
                    <a:pt x="22" y="380"/>
                    <a:pt x="18" y="381"/>
                    <a:pt x="15" y="382"/>
                  </a:cubicBezTo>
                  <a:cubicBezTo>
                    <a:pt x="12" y="384"/>
                    <a:pt x="9" y="384"/>
                    <a:pt x="7" y="384"/>
                  </a:cubicBezTo>
                  <a:cubicBezTo>
                    <a:pt x="6" y="384"/>
                    <a:pt x="6" y="384"/>
                    <a:pt x="5" y="384"/>
                  </a:cubicBezTo>
                  <a:cubicBezTo>
                    <a:pt x="5" y="384"/>
                    <a:pt x="5" y="384"/>
                    <a:pt x="5" y="383"/>
                  </a:cubicBezTo>
                  <a:cubicBezTo>
                    <a:pt x="4" y="383"/>
                    <a:pt x="4" y="382"/>
                    <a:pt x="4" y="382"/>
                  </a:cubicBezTo>
                  <a:cubicBezTo>
                    <a:pt x="4" y="380"/>
                    <a:pt x="5" y="379"/>
                    <a:pt x="6" y="377"/>
                  </a:cubicBezTo>
                  <a:cubicBezTo>
                    <a:pt x="10" y="370"/>
                    <a:pt x="20" y="360"/>
                    <a:pt x="29" y="352"/>
                  </a:cubicBezTo>
                  <a:cubicBezTo>
                    <a:pt x="39" y="344"/>
                    <a:pt x="49" y="337"/>
                    <a:pt x="52" y="335"/>
                  </a:cubicBezTo>
                  <a:cubicBezTo>
                    <a:pt x="54" y="334"/>
                    <a:pt x="56" y="333"/>
                    <a:pt x="56" y="331"/>
                  </a:cubicBezTo>
                  <a:cubicBezTo>
                    <a:pt x="57" y="329"/>
                    <a:pt x="57" y="327"/>
                    <a:pt x="57" y="325"/>
                  </a:cubicBezTo>
                  <a:cubicBezTo>
                    <a:pt x="57" y="321"/>
                    <a:pt x="56" y="316"/>
                    <a:pt x="55" y="312"/>
                  </a:cubicBezTo>
                  <a:cubicBezTo>
                    <a:pt x="54" y="307"/>
                    <a:pt x="53" y="302"/>
                    <a:pt x="52" y="297"/>
                  </a:cubicBezTo>
                  <a:cubicBezTo>
                    <a:pt x="51" y="294"/>
                    <a:pt x="50" y="291"/>
                    <a:pt x="48" y="289"/>
                  </a:cubicBezTo>
                  <a:cubicBezTo>
                    <a:pt x="45" y="286"/>
                    <a:pt x="41" y="285"/>
                    <a:pt x="39" y="285"/>
                  </a:cubicBezTo>
                  <a:cubicBezTo>
                    <a:pt x="37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7" y="283"/>
                    <a:pt x="38" y="282"/>
                    <a:pt x="40" y="280"/>
                  </a:cubicBezTo>
                  <a:cubicBezTo>
                    <a:pt x="42" y="279"/>
                    <a:pt x="45" y="277"/>
                    <a:pt x="48" y="276"/>
                  </a:cubicBezTo>
                  <a:cubicBezTo>
                    <a:pt x="49" y="275"/>
                    <a:pt x="51" y="275"/>
                    <a:pt x="52" y="274"/>
                  </a:cubicBezTo>
                  <a:cubicBezTo>
                    <a:pt x="53" y="273"/>
                    <a:pt x="54" y="271"/>
                    <a:pt x="54" y="269"/>
                  </a:cubicBezTo>
                  <a:cubicBezTo>
                    <a:pt x="54" y="269"/>
                    <a:pt x="54" y="268"/>
                    <a:pt x="54" y="268"/>
                  </a:cubicBezTo>
                  <a:cubicBezTo>
                    <a:pt x="54" y="264"/>
                    <a:pt x="52" y="261"/>
                    <a:pt x="50" y="259"/>
                  </a:cubicBezTo>
                  <a:cubicBezTo>
                    <a:pt x="46" y="256"/>
                    <a:pt x="41" y="255"/>
                    <a:pt x="37" y="254"/>
                  </a:cubicBezTo>
                  <a:cubicBezTo>
                    <a:pt x="35" y="253"/>
                    <a:pt x="34" y="252"/>
                    <a:pt x="33" y="251"/>
                  </a:cubicBezTo>
                  <a:cubicBezTo>
                    <a:pt x="32" y="251"/>
                    <a:pt x="32" y="251"/>
                    <a:pt x="32" y="250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48"/>
                    <a:pt x="32" y="247"/>
                    <a:pt x="33" y="246"/>
                  </a:cubicBezTo>
                  <a:cubicBezTo>
                    <a:pt x="34" y="245"/>
                    <a:pt x="36" y="244"/>
                    <a:pt x="38" y="244"/>
                  </a:cubicBezTo>
                  <a:cubicBezTo>
                    <a:pt x="41" y="243"/>
                    <a:pt x="46" y="242"/>
                    <a:pt x="50" y="240"/>
                  </a:cubicBezTo>
                  <a:cubicBezTo>
                    <a:pt x="54" y="238"/>
                    <a:pt x="58" y="233"/>
                    <a:pt x="60" y="225"/>
                  </a:cubicBezTo>
                  <a:cubicBezTo>
                    <a:pt x="62" y="213"/>
                    <a:pt x="64" y="205"/>
                    <a:pt x="71" y="181"/>
                  </a:cubicBezTo>
                  <a:cubicBezTo>
                    <a:pt x="72" y="179"/>
                    <a:pt x="72" y="178"/>
                    <a:pt x="72" y="176"/>
                  </a:cubicBezTo>
                  <a:cubicBezTo>
                    <a:pt x="72" y="170"/>
                    <a:pt x="70" y="165"/>
                    <a:pt x="66" y="161"/>
                  </a:cubicBezTo>
                  <a:cubicBezTo>
                    <a:pt x="61" y="155"/>
                    <a:pt x="53" y="149"/>
                    <a:pt x="47" y="144"/>
                  </a:cubicBezTo>
                  <a:cubicBezTo>
                    <a:pt x="44" y="142"/>
                    <a:pt x="41" y="139"/>
                    <a:pt x="39" y="137"/>
                  </a:cubicBezTo>
                  <a:cubicBezTo>
                    <a:pt x="38" y="136"/>
                    <a:pt x="38" y="135"/>
                    <a:pt x="37" y="135"/>
                  </a:cubicBez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2"/>
                    <a:pt x="37" y="132"/>
                  </a:cubicBezTo>
                  <a:cubicBezTo>
                    <a:pt x="38" y="131"/>
                    <a:pt x="39" y="131"/>
                    <a:pt x="40" y="131"/>
                  </a:cubicBezTo>
                  <a:cubicBezTo>
                    <a:pt x="42" y="131"/>
                    <a:pt x="45" y="132"/>
                    <a:pt x="48" y="134"/>
                  </a:cubicBezTo>
                  <a:cubicBezTo>
                    <a:pt x="54" y="136"/>
                    <a:pt x="60" y="141"/>
                    <a:pt x="66" y="144"/>
                  </a:cubicBezTo>
                  <a:cubicBezTo>
                    <a:pt x="73" y="148"/>
                    <a:pt x="80" y="151"/>
                    <a:pt x="86" y="151"/>
                  </a:cubicBezTo>
                  <a:cubicBezTo>
                    <a:pt x="91" y="151"/>
                    <a:pt x="95" y="149"/>
                    <a:pt x="98" y="145"/>
                  </a:cubicBezTo>
                  <a:cubicBezTo>
                    <a:pt x="100" y="142"/>
                    <a:pt x="101" y="139"/>
                    <a:pt x="101" y="136"/>
                  </a:cubicBezTo>
                  <a:cubicBezTo>
                    <a:pt x="101" y="129"/>
                    <a:pt x="98" y="122"/>
                    <a:pt x="94" y="115"/>
                  </a:cubicBezTo>
                  <a:cubicBezTo>
                    <a:pt x="88" y="104"/>
                    <a:pt x="79" y="92"/>
                    <a:pt x="71" y="82"/>
                  </a:cubicBezTo>
                  <a:cubicBezTo>
                    <a:pt x="67" y="77"/>
                    <a:pt x="64" y="72"/>
                    <a:pt x="61" y="69"/>
                  </a:cubicBezTo>
                  <a:cubicBezTo>
                    <a:pt x="60" y="67"/>
                    <a:pt x="59" y="65"/>
                    <a:pt x="59" y="64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lnTo>
                    <a:pt x="56" y="5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7" name="Freeform 43"/>
            <p:cNvSpPr>
              <a:spLocks/>
            </p:cNvSpPr>
            <p:nvPr/>
          </p:nvSpPr>
          <p:spPr bwMode="auto">
            <a:xfrm>
              <a:off x="1270" y="2107"/>
              <a:ext cx="380" cy="439"/>
            </a:xfrm>
            <a:custGeom>
              <a:avLst/>
              <a:gdLst>
                <a:gd name="T0" fmla="*/ 511 w 227"/>
                <a:gd name="T1" fmla="*/ 67 h 262"/>
                <a:gd name="T2" fmla="*/ 521 w 227"/>
                <a:gd name="T3" fmla="*/ 481 h 262"/>
                <a:gd name="T4" fmla="*/ 99 w 227"/>
                <a:gd name="T5" fmla="*/ 669 h 262"/>
                <a:gd name="T6" fmla="*/ 117 w 227"/>
                <a:gd name="T7" fmla="*/ 203 h 262"/>
                <a:gd name="T8" fmla="*/ 511 w 227"/>
                <a:gd name="T9" fmla="*/ 67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6" y="171"/>
                  </a:cubicBezTo>
                  <a:cubicBezTo>
                    <a:pt x="146" y="230"/>
                    <a:pt x="70" y="262"/>
                    <a:pt x="35" y="238"/>
                  </a:cubicBezTo>
                  <a:cubicBezTo>
                    <a:pt x="0" y="214"/>
                    <a:pt x="2" y="131"/>
                    <a:pt x="42" y="72"/>
                  </a:cubicBezTo>
                  <a:cubicBezTo>
                    <a:pt x="83" y="13"/>
                    <a:pt x="146" y="0"/>
                    <a:pt x="182" y="24"/>
                  </a:cubicBezTo>
                  <a:close/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8" name="Freeform 44"/>
            <p:cNvSpPr>
              <a:spLocks/>
            </p:cNvSpPr>
            <p:nvPr/>
          </p:nvSpPr>
          <p:spPr bwMode="auto">
            <a:xfrm>
              <a:off x="1171" y="2047"/>
              <a:ext cx="380" cy="438"/>
            </a:xfrm>
            <a:custGeom>
              <a:avLst/>
              <a:gdLst>
                <a:gd name="T0" fmla="*/ 511 w 227"/>
                <a:gd name="T1" fmla="*/ 67 h 262"/>
                <a:gd name="T2" fmla="*/ 524 w 227"/>
                <a:gd name="T3" fmla="*/ 478 h 262"/>
                <a:gd name="T4" fmla="*/ 99 w 227"/>
                <a:gd name="T5" fmla="*/ 665 h 262"/>
                <a:gd name="T6" fmla="*/ 121 w 227"/>
                <a:gd name="T7" fmla="*/ 201 h 262"/>
                <a:gd name="T8" fmla="*/ 511 w 227"/>
                <a:gd name="T9" fmla="*/ 67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7" y="171"/>
                  </a:cubicBezTo>
                  <a:cubicBezTo>
                    <a:pt x="146" y="230"/>
                    <a:pt x="71" y="262"/>
                    <a:pt x="35" y="238"/>
                  </a:cubicBezTo>
                  <a:cubicBezTo>
                    <a:pt x="0" y="214"/>
                    <a:pt x="2" y="131"/>
                    <a:pt x="43" y="72"/>
                  </a:cubicBezTo>
                  <a:cubicBezTo>
                    <a:pt x="83" y="13"/>
                    <a:pt x="147" y="0"/>
                    <a:pt x="182" y="24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9" name="Freeform 45"/>
            <p:cNvSpPr>
              <a:spLocks/>
            </p:cNvSpPr>
            <p:nvPr/>
          </p:nvSpPr>
          <p:spPr bwMode="auto">
            <a:xfrm>
              <a:off x="1174" y="2204"/>
              <a:ext cx="353" cy="281"/>
            </a:xfrm>
            <a:custGeom>
              <a:avLst/>
              <a:gdLst>
                <a:gd name="T0" fmla="*/ 565 w 211"/>
                <a:gd name="T1" fmla="*/ 50 h 168"/>
                <a:gd name="T2" fmla="*/ 142 w 211"/>
                <a:gd name="T3" fmla="*/ 236 h 168"/>
                <a:gd name="T4" fmla="*/ 79 w 211"/>
                <a:gd name="T5" fmla="*/ 0 h 168"/>
                <a:gd name="T6" fmla="*/ 92 w 211"/>
                <a:gd name="T7" fmla="*/ 403 h 168"/>
                <a:gd name="T8" fmla="*/ 519 w 211"/>
                <a:gd name="T9" fmla="*/ 216 h 168"/>
                <a:gd name="T10" fmla="*/ 591 w 211"/>
                <a:gd name="T11" fmla="*/ 12 h 168"/>
                <a:gd name="T12" fmla="*/ 565 w 211"/>
                <a:gd name="T13" fmla="*/ 5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68">
                  <a:moveTo>
                    <a:pt x="202" y="18"/>
                  </a:moveTo>
                  <a:cubicBezTo>
                    <a:pt x="162" y="77"/>
                    <a:pt x="87" y="109"/>
                    <a:pt x="51" y="84"/>
                  </a:cubicBezTo>
                  <a:cubicBezTo>
                    <a:pt x="31" y="70"/>
                    <a:pt x="23" y="37"/>
                    <a:pt x="28" y="0"/>
                  </a:cubicBezTo>
                  <a:cubicBezTo>
                    <a:pt x="0" y="56"/>
                    <a:pt x="2" y="123"/>
                    <a:pt x="33" y="144"/>
                  </a:cubicBezTo>
                  <a:cubicBezTo>
                    <a:pt x="69" y="168"/>
                    <a:pt x="144" y="136"/>
                    <a:pt x="185" y="77"/>
                  </a:cubicBezTo>
                  <a:cubicBezTo>
                    <a:pt x="202" y="53"/>
                    <a:pt x="210" y="27"/>
                    <a:pt x="211" y="4"/>
                  </a:cubicBezTo>
                  <a:cubicBezTo>
                    <a:pt x="208" y="9"/>
                    <a:pt x="206" y="13"/>
                    <a:pt x="202" y="18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" name="Freeform 46"/>
            <p:cNvSpPr>
              <a:spLocks/>
            </p:cNvSpPr>
            <p:nvPr/>
          </p:nvSpPr>
          <p:spPr bwMode="auto">
            <a:xfrm>
              <a:off x="1184" y="2065"/>
              <a:ext cx="347" cy="397"/>
            </a:xfrm>
            <a:custGeom>
              <a:avLst/>
              <a:gdLst>
                <a:gd name="T0" fmla="*/ 489 w 207"/>
                <a:gd name="T1" fmla="*/ 37 h 237"/>
                <a:gd name="T2" fmla="*/ 486 w 207"/>
                <a:gd name="T3" fmla="*/ 42 h 237"/>
                <a:gd name="T4" fmla="*/ 570 w 207"/>
                <a:gd name="T5" fmla="*/ 228 h 237"/>
                <a:gd name="T6" fmla="*/ 498 w 207"/>
                <a:gd name="T7" fmla="*/ 446 h 237"/>
                <a:gd name="T8" fmla="*/ 334 w 207"/>
                <a:gd name="T9" fmla="*/ 598 h 237"/>
                <a:gd name="T10" fmla="*/ 161 w 207"/>
                <a:gd name="T11" fmla="*/ 653 h 237"/>
                <a:gd name="T12" fmla="*/ 82 w 207"/>
                <a:gd name="T13" fmla="*/ 632 h 237"/>
                <a:gd name="T14" fmla="*/ 30 w 207"/>
                <a:gd name="T15" fmla="*/ 565 h 237"/>
                <a:gd name="T16" fmla="*/ 12 w 207"/>
                <a:gd name="T17" fmla="*/ 457 h 237"/>
                <a:gd name="T18" fmla="*/ 101 w 207"/>
                <a:gd name="T19" fmla="*/ 174 h 237"/>
                <a:gd name="T20" fmla="*/ 377 w 207"/>
                <a:gd name="T21" fmla="*/ 12 h 237"/>
                <a:gd name="T22" fmla="*/ 486 w 207"/>
                <a:gd name="T23" fmla="*/ 42 h 237"/>
                <a:gd name="T24" fmla="*/ 489 w 207"/>
                <a:gd name="T25" fmla="*/ 37 h 237"/>
                <a:gd name="T26" fmla="*/ 491 w 207"/>
                <a:gd name="T27" fmla="*/ 34 h 237"/>
                <a:gd name="T28" fmla="*/ 377 w 207"/>
                <a:gd name="T29" fmla="*/ 0 h 237"/>
                <a:gd name="T30" fmla="*/ 92 w 207"/>
                <a:gd name="T31" fmla="*/ 169 h 237"/>
                <a:gd name="T32" fmla="*/ 0 w 207"/>
                <a:gd name="T33" fmla="*/ 457 h 237"/>
                <a:gd name="T34" fmla="*/ 20 w 207"/>
                <a:gd name="T35" fmla="*/ 566 h 237"/>
                <a:gd name="T36" fmla="*/ 74 w 207"/>
                <a:gd name="T37" fmla="*/ 643 h 237"/>
                <a:gd name="T38" fmla="*/ 161 w 207"/>
                <a:gd name="T39" fmla="*/ 665 h 237"/>
                <a:gd name="T40" fmla="*/ 344 w 207"/>
                <a:gd name="T41" fmla="*/ 606 h 237"/>
                <a:gd name="T42" fmla="*/ 506 w 207"/>
                <a:gd name="T43" fmla="*/ 452 h 237"/>
                <a:gd name="T44" fmla="*/ 582 w 207"/>
                <a:gd name="T45" fmla="*/ 228 h 237"/>
                <a:gd name="T46" fmla="*/ 491 w 207"/>
                <a:gd name="T47" fmla="*/ 34 h 237"/>
                <a:gd name="T48" fmla="*/ 489 w 207"/>
                <a:gd name="T49" fmla="*/ 37 h 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7" h="237">
                  <a:moveTo>
                    <a:pt x="174" y="13"/>
                  </a:moveTo>
                  <a:cubicBezTo>
                    <a:pt x="173" y="15"/>
                    <a:pt x="173" y="15"/>
                    <a:pt x="173" y="15"/>
                  </a:cubicBezTo>
                  <a:cubicBezTo>
                    <a:pt x="192" y="28"/>
                    <a:pt x="203" y="52"/>
                    <a:pt x="203" y="81"/>
                  </a:cubicBezTo>
                  <a:cubicBezTo>
                    <a:pt x="203" y="105"/>
                    <a:pt x="195" y="133"/>
                    <a:pt x="177" y="159"/>
                  </a:cubicBezTo>
                  <a:cubicBezTo>
                    <a:pt x="162" y="181"/>
                    <a:pt x="141" y="200"/>
                    <a:pt x="119" y="213"/>
                  </a:cubicBezTo>
                  <a:cubicBezTo>
                    <a:pt x="98" y="226"/>
                    <a:pt x="76" y="233"/>
                    <a:pt x="57" y="233"/>
                  </a:cubicBezTo>
                  <a:cubicBezTo>
                    <a:pt x="46" y="233"/>
                    <a:pt x="36" y="231"/>
                    <a:pt x="29" y="225"/>
                  </a:cubicBezTo>
                  <a:cubicBezTo>
                    <a:pt x="21" y="220"/>
                    <a:pt x="15" y="211"/>
                    <a:pt x="11" y="201"/>
                  </a:cubicBezTo>
                  <a:cubicBezTo>
                    <a:pt x="7" y="190"/>
                    <a:pt x="4" y="177"/>
                    <a:pt x="4" y="163"/>
                  </a:cubicBezTo>
                  <a:cubicBezTo>
                    <a:pt x="4" y="131"/>
                    <a:pt x="15" y="93"/>
                    <a:pt x="36" y="62"/>
                  </a:cubicBezTo>
                  <a:cubicBezTo>
                    <a:pt x="64" y="22"/>
                    <a:pt x="102" y="4"/>
                    <a:pt x="134" y="4"/>
                  </a:cubicBezTo>
                  <a:cubicBezTo>
                    <a:pt x="149" y="4"/>
                    <a:pt x="162" y="8"/>
                    <a:pt x="173" y="15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64" y="4"/>
                    <a:pt x="149" y="0"/>
                    <a:pt x="134" y="0"/>
                  </a:cubicBezTo>
                  <a:cubicBezTo>
                    <a:pt x="100" y="0"/>
                    <a:pt x="61" y="19"/>
                    <a:pt x="33" y="60"/>
                  </a:cubicBezTo>
                  <a:cubicBezTo>
                    <a:pt x="11" y="92"/>
                    <a:pt x="0" y="130"/>
                    <a:pt x="0" y="163"/>
                  </a:cubicBezTo>
                  <a:cubicBezTo>
                    <a:pt x="0" y="177"/>
                    <a:pt x="3" y="191"/>
                    <a:pt x="7" y="202"/>
                  </a:cubicBezTo>
                  <a:cubicBezTo>
                    <a:pt x="11" y="213"/>
                    <a:pt x="18" y="223"/>
                    <a:pt x="26" y="229"/>
                  </a:cubicBezTo>
                  <a:cubicBezTo>
                    <a:pt x="35" y="234"/>
                    <a:pt x="45" y="237"/>
                    <a:pt x="57" y="237"/>
                  </a:cubicBezTo>
                  <a:cubicBezTo>
                    <a:pt x="77" y="237"/>
                    <a:pt x="100" y="230"/>
                    <a:pt x="122" y="216"/>
                  </a:cubicBezTo>
                  <a:cubicBezTo>
                    <a:pt x="143" y="203"/>
                    <a:pt x="164" y="184"/>
                    <a:pt x="180" y="161"/>
                  </a:cubicBezTo>
                  <a:cubicBezTo>
                    <a:pt x="199" y="134"/>
                    <a:pt x="207" y="106"/>
                    <a:pt x="207" y="81"/>
                  </a:cubicBezTo>
                  <a:cubicBezTo>
                    <a:pt x="207" y="51"/>
                    <a:pt x="195" y="26"/>
                    <a:pt x="175" y="12"/>
                  </a:cubicBezTo>
                  <a:cubicBezTo>
                    <a:pt x="174" y="13"/>
                    <a:pt x="174" y="13"/>
                    <a:pt x="174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" name="Freeform 47"/>
            <p:cNvSpPr>
              <a:spLocks/>
            </p:cNvSpPr>
            <p:nvPr/>
          </p:nvSpPr>
          <p:spPr bwMode="auto">
            <a:xfrm>
              <a:off x="1358" y="2105"/>
              <a:ext cx="107" cy="86"/>
            </a:xfrm>
            <a:custGeom>
              <a:avLst/>
              <a:gdLst>
                <a:gd name="T0" fmla="*/ 75 w 64"/>
                <a:gd name="T1" fmla="*/ 3 h 51"/>
                <a:gd name="T2" fmla="*/ 79 w 64"/>
                <a:gd name="T3" fmla="*/ 145 h 51"/>
                <a:gd name="T4" fmla="*/ 59 w 64"/>
                <a:gd name="T5" fmla="*/ 1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27" y="1"/>
                  </a:moveTo>
                  <a:cubicBezTo>
                    <a:pt x="60" y="0"/>
                    <a:pt x="64" y="51"/>
                    <a:pt x="28" y="51"/>
                  </a:cubicBezTo>
                  <a:cubicBezTo>
                    <a:pt x="0" y="51"/>
                    <a:pt x="1" y="2"/>
                    <a:pt x="21" y="5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" name="Freeform 49"/>
            <p:cNvSpPr>
              <a:spLocks/>
            </p:cNvSpPr>
            <p:nvPr/>
          </p:nvSpPr>
          <p:spPr bwMode="auto">
            <a:xfrm>
              <a:off x="1417" y="1981"/>
              <a:ext cx="442" cy="712"/>
            </a:xfrm>
            <a:custGeom>
              <a:avLst/>
              <a:gdLst>
                <a:gd name="T0" fmla="*/ 357 w 264"/>
                <a:gd name="T1" fmla="*/ 5 h 425"/>
                <a:gd name="T2" fmla="*/ 424 w 264"/>
                <a:gd name="T3" fmla="*/ 57 h 425"/>
                <a:gd name="T4" fmla="*/ 516 w 264"/>
                <a:gd name="T5" fmla="*/ 126 h 425"/>
                <a:gd name="T6" fmla="*/ 598 w 264"/>
                <a:gd name="T7" fmla="*/ 163 h 425"/>
                <a:gd name="T8" fmla="*/ 675 w 264"/>
                <a:gd name="T9" fmla="*/ 149 h 425"/>
                <a:gd name="T10" fmla="*/ 640 w 264"/>
                <a:gd name="T11" fmla="*/ 233 h 425"/>
                <a:gd name="T12" fmla="*/ 650 w 264"/>
                <a:gd name="T13" fmla="*/ 308 h 425"/>
                <a:gd name="T14" fmla="*/ 656 w 264"/>
                <a:gd name="T15" fmla="*/ 357 h 425"/>
                <a:gd name="T16" fmla="*/ 686 w 264"/>
                <a:gd name="T17" fmla="*/ 367 h 425"/>
                <a:gd name="T18" fmla="*/ 678 w 264"/>
                <a:gd name="T19" fmla="*/ 437 h 425"/>
                <a:gd name="T20" fmla="*/ 695 w 264"/>
                <a:gd name="T21" fmla="*/ 491 h 425"/>
                <a:gd name="T22" fmla="*/ 703 w 264"/>
                <a:gd name="T23" fmla="*/ 539 h 425"/>
                <a:gd name="T24" fmla="*/ 720 w 264"/>
                <a:gd name="T25" fmla="*/ 637 h 425"/>
                <a:gd name="T26" fmla="*/ 695 w 264"/>
                <a:gd name="T27" fmla="*/ 685 h 425"/>
                <a:gd name="T28" fmla="*/ 681 w 264"/>
                <a:gd name="T29" fmla="*/ 739 h 425"/>
                <a:gd name="T30" fmla="*/ 645 w 264"/>
                <a:gd name="T31" fmla="*/ 811 h 425"/>
                <a:gd name="T32" fmla="*/ 619 w 264"/>
                <a:gd name="T33" fmla="*/ 980 h 425"/>
                <a:gd name="T34" fmla="*/ 603 w 264"/>
                <a:gd name="T35" fmla="*/ 1047 h 425"/>
                <a:gd name="T36" fmla="*/ 527 w 264"/>
                <a:gd name="T37" fmla="*/ 1027 h 425"/>
                <a:gd name="T38" fmla="*/ 479 w 264"/>
                <a:gd name="T39" fmla="*/ 1069 h 425"/>
                <a:gd name="T40" fmla="*/ 435 w 264"/>
                <a:gd name="T41" fmla="*/ 1106 h 425"/>
                <a:gd name="T42" fmla="*/ 400 w 264"/>
                <a:gd name="T43" fmla="*/ 1131 h 425"/>
                <a:gd name="T44" fmla="*/ 291 w 264"/>
                <a:gd name="T45" fmla="*/ 1193 h 425"/>
                <a:gd name="T46" fmla="*/ 166 w 264"/>
                <a:gd name="T47" fmla="*/ 1163 h 425"/>
                <a:gd name="T48" fmla="*/ 0 w 264"/>
                <a:gd name="T49" fmla="*/ 1143 h 425"/>
                <a:gd name="T50" fmla="*/ 116 w 264"/>
                <a:gd name="T51" fmla="*/ 1092 h 425"/>
                <a:gd name="T52" fmla="*/ 253 w 264"/>
                <a:gd name="T53" fmla="*/ 1039 h 425"/>
                <a:gd name="T54" fmla="*/ 340 w 264"/>
                <a:gd name="T55" fmla="*/ 948 h 425"/>
                <a:gd name="T56" fmla="*/ 437 w 264"/>
                <a:gd name="T57" fmla="*/ 814 h 425"/>
                <a:gd name="T58" fmla="*/ 544 w 264"/>
                <a:gd name="T59" fmla="*/ 558 h 425"/>
                <a:gd name="T60" fmla="*/ 536 w 264"/>
                <a:gd name="T61" fmla="*/ 427 h 425"/>
                <a:gd name="T62" fmla="*/ 536 w 264"/>
                <a:gd name="T63" fmla="*/ 295 h 425"/>
                <a:gd name="T64" fmla="*/ 487 w 264"/>
                <a:gd name="T65" fmla="*/ 230 h 425"/>
                <a:gd name="T66" fmla="*/ 435 w 264"/>
                <a:gd name="T67" fmla="*/ 157 h 425"/>
                <a:gd name="T68" fmla="*/ 395 w 264"/>
                <a:gd name="T69" fmla="*/ 92 h 425"/>
                <a:gd name="T70" fmla="*/ 370 w 264"/>
                <a:gd name="T71" fmla="*/ 54 h 425"/>
                <a:gd name="T72" fmla="*/ 350 w 264"/>
                <a:gd name="T73" fmla="*/ 0 h 4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4" h="425">
                  <a:moveTo>
                    <a:pt x="127" y="2"/>
                  </a:moveTo>
                  <a:cubicBezTo>
                    <a:pt x="137" y="0"/>
                    <a:pt x="145" y="13"/>
                    <a:pt x="151" y="20"/>
                  </a:cubicBezTo>
                  <a:cubicBezTo>
                    <a:pt x="159" y="31"/>
                    <a:pt x="170" y="40"/>
                    <a:pt x="184" y="45"/>
                  </a:cubicBezTo>
                  <a:cubicBezTo>
                    <a:pt x="195" y="49"/>
                    <a:pt x="203" y="53"/>
                    <a:pt x="213" y="58"/>
                  </a:cubicBezTo>
                  <a:cubicBezTo>
                    <a:pt x="226" y="64"/>
                    <a:pt x="230" y="59"/>
                    <a:pt x="241" y="53"/>
                  </a:cubicBezTo>
                  <a:cubicBezTo>
                    <a:pt x="243" y="65"/>
                    <a:pt x="230" y="73"/>
                    <a:pt x="228" y="83"/>
                  </a:cubicBezTo>
                  <a:cubicBezTo>
                    <a:pt x="226" y="93"/>
                    <a:pt x="231" y="101"/>
                    <a:pt x="232" y="110"/>
                  </a:cubicBezTo>
                  <a:cubicBezTo>
                    <a:pt x="232" y="116"/>
                    <a:pt x="230" y="122"/>
                    <a:pt x="234" y="127"/>
                  </a:cubicBezTo>
                  <a:cubicBezTo>
                    <a:pt x="238" y="132"/>
                    <a:pt x="242" y="128"/>
                    <a:pt x="245" y="131"/>
                  </a:cubicBezTo>
                  <a:cubicBezTo>
                    <a:pt x="253" y="138"/>
                    <a:pt x="242" y="147"/>
                    <a:pt x="242" y="156"/>
                  </a:cubicBezTo>
                  <a:cubicBezTo>
                    <a:pt x="242" y="164"/>
                    <a:pt x="246" y="168"/>
                    <a:pt x="248" y="175"/>
                  </a:cubicBezTo>
                  <a:cubicBezTo>
                    <a:pt x="250" y="180"/>
                    <a:pt x="249" y="186"/>
                    <a:pt x="251" y="192"/>
                  </a:cubicBezTo>
                  <a:cubicBezTo>
                    <a:pt x="257" y="205"/>
                    <a:pt x="264" y="210"/>
                    <a:pt x="257" y="227"/>
                  </a:cubicBezTo>
                  <a:cubicBezTo>
                    <a:pt x="255" y="233"/>
                    <a:pt x="250" y="238"/>
                    <a:pt x="248" y="244"/>
                  </a:cubicBezTo>
                  <a:cubicBezTo>
                    <a:pt x="245" y="250"/>
                    <a:pt x="245" y="257"/>
                    <a:pt x="243" y="263"/>
                  </a:cubicBezTo>
                  <a:cubicBezTo>
                    <a:pt x="239" y="272"/>
                    <a:pt x="234" y="280"/>
                    <a:pt x="230" y="289"/>
                  </a:cubicBezTo>
                  <a:cubicBezTo>
                    <a:pt x="224" y="307"/>
                    <a:pt x="219" y="330"/>
                    <a:pt x="221" y="349"/>
                  </a:cubicBezTo>
                  <a:cubicBezTo>
                    <a:pt x="221" y="362"/>
                    <a:pt x="237" y="384"/>
                    <a:pt x="215" y="373"/>
                  </a:cubicBezTo>
                  <a:cubicBezTo>
                    <a:pt x="207" y="369"/>
                    <a:pt x="197" y="362"/>
                    <a:pt x="188" y="366"/>
                  </a:cubicBezTo>
                  <a:cubicBezTo>
                    <a:pt x="183" y="368"/>
                    <a:pt x="177" y="378"/>
                    <a:pt x="171" y="381"/>
                  </a:cubicBezTo>
                  <a:cubicBezTo>
                    <a:pt x="162" y="386"/>
                    <a:pt x="159" y="386"/>
                    <a:pt x="155" y="394"/>
                  </a:cubicBezTo>
                  <a:cubicBezTo>
                    <a:pt x="150" y="402"/>
                    <a:pt x="151" y="402"/>
                    <a:pt x="143" y="403"/>
                  </a:cubicBezTo>
                  <a:cubicBezTo>
                    <a:pt x="123" y="404"/>
                    <a:pt x="116" y="407"/>
                    <a:pt x="104" y="425"/>
                  </a:cubicBezTo>
                  <a:cubicBezTo>
                    <a:pt x="93" y="412"/>
                    <a:pt x="75" y="410"/>
                    <a:pt x="59" y="414"/>
                  </a:cubicBezTo>
                  <a:cubicBezTo>
                    <a:pt x="51" y="416"/>
                    <a:pt x="1" y="421"/>
                    <a:pt x="0" y="407"/>
                  </a:cubicBezTo>
                  <a:cubicBezTo>
                    <a:pt x="0" y="397"/>
                    <a:pt x="34" y="392"/>
                    <a:pt x="41" y="389"/>
                  </a:cubicBezTo>
                  <a:cubicBezTo>
                    <a:pt x="58" y="384"/>
                    <a:pt x="73" y="377"/>
                    <a:pt x="90" y="370"/>
                  </a:cubicBezTo>
                  <a:cubicBezTo>
                    <a:pt x="109" y="363"/>
                    <a:pt x="114" y="358"/>
                    <a:pt x="121" y="338"/>
                  </a:cubicBezTo>
                  <a:cubicBezTo>
                    <a:pt x="128" y="320"/>
                    <a:pt x="144" y="305"/>
                    <a:pt x="156" y="290"/>
                  </a:cubicBezTo>
                  <a:cubicBezTo>
                    <a:pt x="176" y="265"/>
                    <a:pt x="190" y="231"/>
                    <a:pt x="194" y="199"/>
                  </a:cubicBezTo>
                  <a:cubicBezTo>
                    <a:pt x="197" y="181"/>
                    <a:pt x="194" y="169"/>
                    <a:pt x="191" y="152"/>
                  </a:cubicBezTo>
                  <a:cubicBezTo>
                    <a:pt x="189" y="137"/>
                    <a:pt x="194" y="120"/>
                    <a:pt x="191" y="105"/>
                  </a:cubicBezTo>
                  <a:cubicBezTo>
                    <a:pt x="189" y="93"/>
                    <a:pt x="181" y="91"/>
                    <a:pt x="174" y="82"/>
                  </a:cubicBezTo>
                  <a:cubicBezTo>
                    <a:pt x="167" y="74"/>
                    <a:pt x="161" y="65"/>
                    <a:pt x="155" y="56"/>
                  </a:cubicBezTo>
                  <a:cubicBezTo>
                    <a:pt x="150" y="49"/>
                    <a:pt x="146" y="40"/>
                    <a:pt x="141" y="33"/>
                  </a:cubicBezTo>
                  <a:cubicBezTo>
                    <a:pt x="138" y="28"/>
                    <a:pt x="134" y="24"/>
                    <a:pt x="132" y="19"/>
                  </a:cubicBezTo>
                  <a:cubicBezTo>
                    <a:pt x="128" y="13"/>
                    <a:pt x="126" y="7"/>
                    <a:pt x="125" y="0"/>
                  </a:cubicBezTo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" name="Freeform 50"/>
            <p:cNvSpPr>
              <a:spLocks/>
            </p:cNvSpPr>
            <p:nvPr/>
          </p:nvSpPr>
          <p:spPr bwMode="auto">
            <a:xfrm>
              <a:off x="1082" y="2032"/>
              <a:ext cx="71" cy="83"/>
            </a:xfrm>
            <a:custGeom>
              <a:avLst/>
              <a:gdLst>
                <a:gd name="T0" fmla="*/ 83 w 42"/>
                <a:gd name="T1" fmla="*/ 0 h 50"/>
                <a:gd name="T2" fmla="*/ 0 w 42"/>
                <a:gd name="T3" fmla="*/ 75 h 50"/>
                <a:gd name="T4" fmla="*/ 83 w 42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0">
                  <a:moveTo>
                    <a:pt x="29" y="0"/>
                  </a:moveTo>
                  <a:cubicBezTo>
                    <a:pt x="29" y="0"/>
                    <a:pt x="39" y="42"/>
                    <a:pt x="0" y="27"/>
                  </a:cubicBezTo>
                  <a:cubicBezTo>
                    <a:pt x="0" y="27"/>
                    <a:pt x="42" y="50"/>
                    <a:pt x="29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" name="Freeform 51"/>
            <p:cNvSpPr>
              <a:spLocks/>
            </p:cNvSpPr>
            <p:nvPr/>
          </p:nvSpPr>
          <p:spPr bwMode="auto">
            <a:xfrm>
              <a:off x="1040" y="2249"/>
              <a:ext cx="39" cy="44"/>
            </a:xfrm>
            <a:custGeom>
              <a:avLst/>
              <a:gdLst>
                <a:gd name="T0" fmla="*/ 12 w 23"/>
                <a:gd name="T1" fmla="*/ 0 h 26"/>
                <a:gd name="T2" fmla="*/ 0 w 23"/>
                <a:gd name="T3" fmla="*/ 74 h 26"/>
                <a:gd name="T4" fmla="*/ 12 w 2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4" y="0"/>
                  </a:moveTo>
                  <a:cubicBezTo>
                    <a:pt x="4" y="0"/>
                    <a:pt x="18" y="20"/>
                    <a:pt x="0" y="26"/>
                  </a:cubicBezTo>
                  <a:cubicBezTo>
                    <a:pt x="0" y="26"/>
                    <a:pt x="23" y="24"/>
                    <a:pt x="4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" name="Freeform 52"/>
            <p:cNvSpPr>
              <a:spLocks/>
            </p:cNvSpPr>
            <p:nvPr/>
          </p:nvSpPr>
          <p:spPr bwMode="auto">
            <a:xfrm>
              <a:off x="930" y="2427"/>
              <a:ext cx="84" cy="60"/>
            </a:xfrm>
            <a:custGeom>
              <a:avLst/>
              <a:gdLst>
                <a:gd name="T0" fmla="*/ 124 w 50"/>
                <a:gd name="T1" fmla="*/ 0 h 36"/>
                <a:gd name="T2" fmla="*/ 141 w 50"/>
                <a:gd name="T3" fmla="*/ 33 h 36"/>
                <a:gd name="T4" fmla="*/ 12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44" y="0"/>
                  </a:moveTo>
                  <a:cubicBezTo>
                    <a:pt x="44" y="0"/>
                    <a:pt x="0" y="36"/>
                    <a:pt x="50" y="12"/>
                  </a:cubicBezTo>
                  <a:cubicBezTo>
                    <a:pt x="50" y="12"/>
                    <a:pt x="12" y="30"/>
                    <a:pt x="44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" name="Freeform 53"/>
            <p:cNvSpPr>
              <a:spLocks/>
            </p:cNvSpPr>
            <p:nvPr/>
          </p:nvSpPr>
          <p:spPr bwMode="auto">
            <a:xfrm>
              <a:off x="1146" y="2646"/>
              <a:ext cx="30" cy="67"/>
            </a:xfrm>
            <a:custGeom>
              <a:avLst/>
              <a:gdLst>
                <a:gd name="T0" fmla="*/ 38 w 18"/>
                <a:gd name="T1" fmla="*/ 0 h 40"/>
                <a:gd name="T2" fmla="*/ 50 w 18"/>
                <a:gd name="T3" fmla="*/ 47 h 40"/>
                <a:gd name="T4" fmla="*/ 38 w 1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0">
                  <a:moveTo>
                    <a:pt x="14" y="0"/>
                  </a:moveTo>
                  <a:cubicBezTo>
                    <a:pt x="14" y="0"/>
                    <a:pt x="0" y="40"/>
                    <a:pt x="18" y="17"/>
                  </a:cubicBezTo>
                  <a:cubicBezTo>
                    <a:pt x="18" y="17"/>
                    <a:pt x="5" y="30"/>
                    <a:pt x="14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" name="Freeform 54"/>
            <p:cNvSpPr>
              <a:spLocks/>
            </p:cNvSpPr>
            <p:nvPr/>
          </p:nvSpPr>
          <p:spPr bwMode="auto">
            <a:xfrm>
              <a:off x="1258" y="2663"/>
              <a:ext cx="109" cy="28"/>
            </a:xfrm>
            <a:custGeom>
              <a:avLst/>
              <a:gdLst>
                <a:gd name="T0" fmla="*/ 0 w 65"/>
                <a:gd name="T1" fmla="*/ 0 h 17"/>
                <a:gd name="T2" fmla="*/ 183 w 65"/>
                <a:gd name="T3" fmla="*/ 41 h 17"/>
                <a:gd name="T4" fmla="*/ 0 w 6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7">
                  <a:moveTo>
                    <a:pt x="0" y="0"/>
                  </a:moveTo>
                  <a:cubicBezTo>
                    <a:pt x="0" y="0"/>
                    <a:pt x="33" y="17"/>
                    <a:pt x="65" y="15"/>
                  </a:cubicBezTo>
                  <a:cubicBezTo>
                    <a:pt x="65" y="15"/>
                    <a:pt x="19" y="8"/>
                    <a:pt x="0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" name="Freeform 55"/>
            <p:cNvSpPr>
              <a:spLocks/>
            </p:cNvSpPr>
            <p:nvPr/>
          </p:nvSpPr>
          <p:spPr bwMode="auto">
            <a:xfrm>
              <a:off x="1785" y="2596"/>
              <a:ext cx="74" cy="68"/>
            </a:xfrm>
            <a:custGeom>
              <a:avLst/>
              <a:gdLst>
                <a:gd name="T0" fmla="*/ 0 w 44"/>
                <a:gd name="T1" fmla="*/ 36 h 41"/>
                <a:gd name="T2" fmla="*/ 49 w 44"/>
                <a:gd name="T3" fmla="*/ 0 h 41"/>
                <a:gd name="T4" fmla="*/ 0 w 44"/>
                <a:gd name="T5" fmla="*/ 3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1">
                  <a:moveTo>
                    <a:pt x="0" y="13"/>
                  </a:moveTo>
                  <a:cubicBezTo>
                    <a:pt x="0" y="13"/>
                    <a:pt x="44" y="41"/>
                    <a:pt x="17" y="0"/>
                  </a:cubicBezTo>
                  <a:cubicBezTo>
                    <a:pt x="17" y="0"/>
                    <a:pt x="34" y="32"/>
                    <a:pt x="0" y="13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" name="Freeform 56"/>
            <p:cNvSpPr>
              <a:spLocks/>
            </p:cNvSpPr>
            <p:nvPr/>
          </p:nvSpPr>
          <p:spPr bwMode="auto">
            <a:xfrm>
              <a:off x="1797" y="2002"/>
              <a:ext cx="99" cy="68"/>
            </a:xfrm>
            <a:custGeom>
              <a:avLst/>
              <a:gdLst>
                <a:gd name="T0" fmla="*/ 0 w 59"/>
                <a:gd name="T1" fmla="*/ 101 h 41"/>
                <a:gd name="T2" fmla="*/ 67 w 59"/>
                <a:gd name="T3" fmla="*/ 113 h 41"/>
                <a:gd name="T4" fmla="*/ 0 w 59"/>
                <a:gd name="T5" fmla="*/ 10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1">
                  <a:moveTo>
                    <a:pt x="0" y="37"/>
                  </a:moveTo>
                  <a:cubicBezTo>
                    <a:pt x="0" y="37"/>
                    <a:pt x="59" y="0"/>
                    <a:pt x="24" y="41"/>
                  </a:cubicBezTo>
                  <a:cubicBezTo>
                    <a:pt x="24" y="41"/>
                    <a:pt x="47" y="12"/>
                    <a:pt x="0" y="37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" name="Freeform 57"/>
            <p:cNvSpPr>
              <a:spLocks/>
            </p:cNvSpPr>
            <p:nvPr/>
          </p:nvSpPr>
          <p:spPr bwMode="auto">
            <a:xfrm>
              <a:off x="1460" y="1787"/>
              <a:ext cx="36" cy="111"/>
            </a:xfrm>
            <a:custGeom>
              <a:avLst/>
              <a:gdLst>
                <a:gd name="T0" fmla="*/ 0 w 21"/>
                <a:gd name="T1" fmla="*/ 187 h 66"/>
                <a:gd name="T2" fmla="*/ 62 w 21"/>
                <a:gd name="T3" fmla="*/ 182 h 66"/>
                <a:gd name="T4" fmla="*/ 0 w 21"/>
                <a:gd name="T5" fmla="*/ 18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6">
                  <a:moveTo>
                    <a:pt x="0" y="66"/>
                  </a:moveTo>
                  <a:cubicBezTo>
                    <a:pt x="0" y="66"/>
                    <a:pt x="10" y="0"/>
                    <a:pt x="21" y="64"/>
                  </a:cubicBezTo>
                  <a:cubicBezTo>
                    <a:pt x="21" y="64"/>
                    <a:pt x="9" y="18"/>
                    <a:pt x="0" y="66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" name="Freeform 58"/>
            <p:cNvSpPr>
              <a:spLocks/>
            </p:cNvSpPr>
            <p:nvPr/>
          </p:nvSpPr>
          <p:spPr bwMode="auto">
            <a:xfrm>
              <a:off x="1278" y="1943"/>
              <a:ext cx="107" cy="18"/>
            </a:xfrm>
            <a:custGeom>
              <a:avLst/>
              <a:gdLst>
                <a:gd name="T0" fmla="*/ 0 w 64"/>
                <a:gd name="T1" fmla="*/ 0 h 11"/>
                <a:gd name="T2" fmla="*/ 70 w 64"/>
                <a:gd name="T3" fmla="*/ 21 h 11"/>
                <a:gd name="T4" fmla="*/ 179 w 64"/>
                <a:gd name="T5" fmla="*/ 8 h 11"/>
                <a:gd name="T6" fmla="*/ 70 w 64"/>
                <a:gd name="T7" fmla="*/ 26 h 11"/>
                <a:gd name="T8" fmla="*/ 0 w 6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">
                  <a:moveTo>
                    <a:pt x="0" y="0"/>
                  </a:moveTo>
                  <a:cubicBezTo>
                    <a:pt x="2" y="5"/>
                    <a:pt x="19" y="8"/>
                    <a:pt x="25" y="8"/>
                  </a:cubicBezTo>
                  <a:cubicBezTo>
                    <a:pt x="38" y="8"/>
                    <a:pt x="51" y="3"/>
                    <a:pt x="64" y="3"/>
                  </a:cubicBezTo>
                  <a:cubicBezTo>
                    <a:pt x="51" y="7"/>
                    <a:pt x="39" y="10"/>
                    <a:pt x="25" y="10"/>
                  </a:cubicBezTo>
                  <a:cubicBezTo>
                    <a:pt x="19" y="11"/>
                    <a:pt x="1" y="7"/>
                    <a:pt x="0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" name="Freeform 59"/>
            <p:cNvSpPr>
              <a:spLocks/>
            </p:cNvSpPr>
            <p:nvPr/>
          </p:nvSpPr>
          <p:spPr bwMode="auto">
            <a:xfrm>
              <a:off x="1194" y="2350"/>
              <a:ext cx="220" cy="117"/>
            </a:xfrm>
            <a:custGeom>
              <a:avLst/>
              <a:gdLst>
                <a:gd name="T0" fmla="*/ 3 w 131"/>
                <a:gd name="T1" fmla="*/ 0 h 70"/>
                <a:gd name="T2" fmla="*/ 84 w 131"/>
                <a:gd name="T3" fmla="*/ 162 h 70"/>
                <a:gd name="T4" fmla="*/ 369 w 131"/>
                <a:gd name="T5" fmla="*/ 79 h 70"/>
                <a:gd name="T6" fmla="*/ 101 w 131"/>
                <a:gd name="T7" fmla="*/ 145 h 70"/>
                <a:gd name="T8" fmla="*/ 3 w 131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70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59" y="70"/>
                    <a:pt x="105" y="50"/>
                    <a:pt x="131" y="28"/>
                  </a:cubicBezTo>
                  <a:cubicBezTo>
                    <a:pt x="131" y="28"/>
                    <a:pt x="77" y="70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" name="Freeform 60"/>
            <p:cNvSpPr>
              <a:spLocks/>
            </p:cNvSpPr>
            <p:nvPr/>
          </p:nvSpPr>
          <p:spPr bwMode="auto">
            <a:xfrm>
              <a:off x="1214" y="2080"/>
              <a:ext cx="143" cy="263"/>
            </a:xfrm>
            <a:custGeom>
              <a:avLst/>
              <a:gdLst>
                <a:gd name="T0" fmla="*/ 241 w 85"/>
                <a:gd name="T1" fmla="*/ 0 h 157"/>
                <a:gd name="T2" fmla="*/ 50 w 85"/>
                <a:gd name="T3" fmla="*/ 149 h 157"/>
                <a:gd name="T4" fmla="*/ 8 w 85"/>
                <a:gd name="T5" fmla="*/ 224 h 157"/>
                <a:gd name="T6" fmla="*/ 71 w 85"/>
                <a:gd name="T7" fmla="*/ 441 h 157"/>
                <a:gd name="T8" fmla="*/ 241 w 85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57">
                  <a:moveTo>
                    <a:pt x="85" y="0"/>
                  </a:moveTo>
                  <a:cubicBezTo>
                    <a:pt x="61" y="8"/>
                    <a:pt x="37" y="26"/>
                    <a:pt x="18" y="53"/>
                  </a:cubicBezTo>
                  <a:cubicBezTo>
                    <a:pt x="12" y="62"/>
                    <a:pt x="7" y="71"/>
                    <a:pt x="3" y="80"/>
                  </a:cubicBezTo>
                  <a:cubicBezTo>
                    <a:pt x="0" y="113"/>
                    <a:pt x="7" y="143"/>
                    <a:pt x="25" y="157"/>
                  </a:cubicBezTo>
                  <a:cubicBezTo>
                    <a:pt x="24" y="105"/>
                    <a:pt x="38" y="49"/>
                    <a:pt x="85" y="0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" name="Freeform 61"/>
            <p:cNvSpPr>
              <a:spLocks/>
            </p:cNvSpPr>
            <p:nvPr/>
          </p:nvSpPr>
          <p:spPr bwMode="auto">
            <a:xfrm>
              <a:off x="1191" y="2214"/>
              <a:ext cx="79" cy="241"/>
            </a:xfrm>
            <a:custGeom>
              <a:avLst/>
              <a:gdLst>
                <a:gd name="T0" fmla="*/ 49 w 47"/>
                <a:gd name="T1" fmla="*/ 0 h 144"/>
                <a:gd name="T2" fmla="*/ 0 w 47"/>
                <a:gd name="T3" fmla="*/ 208 h 144"/>
                <a:gd name="T4" fmla="*/ 20 w 47"/>
                <a:gd name="T5" fmla="*/ 313 h 144"/>
                <a:gd name="T6" fmla="*/ 71 w 47"/>
                <a:gd name="T7" fmla="*/ 382 h 144"/>
                <a:gd name="T8" fmla="*/ 133 w 47"/>
                <a:gd name="T9" fmla="*/ 403 h 144"/>
                <a:gd name="T10" fmla="*/ 133 w 47"/>
                <a:gd name="T11" fmla="*/ 398 h 144"/>
                <a:gd name="T12" fmla="*/ 91 w 47"/>
                <a:gd name="T13" fmla="*/ 390 h 144"/>
                <a:gd name="T14" fmla="*/ 8 w 47"/>
                <a:gd name="T15" fmla="*/ 228 h 144"/>
                <a:gd name="T16" fmla="*/ 108 w 47"/>
                <a:gd name="T17" fmla="*/ 373 h 144"/>
                <a:gd name="T18" fmla="*/ 128 w 47"/>
                <a:gd name="T19" fmla="*/ 382 h 144"/>
                <a:gd name="T20" fmla="*/ 111 w 47"/>
                <a:gd name="T21" fmla="*/ 216 h 144"/>
                <a:gd name="T22" fmla="*/ 49 w 47"/>
                <a:gd name="T23" fmla="*/ 0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4">
                  <a:moveTo>
                    <a:pt x="17" y="0"/>
                  </a:moveTo>
                  <a:cubicBezTo>
                    <a:pt x="6" y="25"/>
                    <a:pt x="0" y="51"/>
                    <a:pt x="0" y="74"/>
                  </a:cubicBezTo>
                  <a:cubicBezTo>
                    <a:pt x="0" y="88"/>
                    <a:pt x="3" y="101"/>
                    <a:pt x="7" y="112"/>
                  </a:cubicBezTo>
                  <a:cubicBezTo>
                    <a:pt x="11" y="122"/>
                    <a:pt x="17" y="131"/>
                    <a:pt x="25" y="136"/>
                  </a:cubicBezTo>
                  <a:cubicBezTo>
                    <a:pt x="31" y="141"/>
                    <a:pt x="38" y="143"/>
                    <a:pt x="47" y="144"/>
                  </a:cubicBezTo>
                  <a:cubicBezTo>
                    <a:pt x="47" y="143"/>
                    <a:pt x="47" y="143"/>
                    <a:pt x="47" y="142"/>
                  </a:cubicBezTo>
                  <a:cubicBezTo>
                    <a:pt x="41" y="142"/>
                    <a:pt x="36" y="140"/>
                    <a:pt x="32" y="139"/>
                  </a:cubicBezTo>
                  <a:cubicBezTo>
                    <a:pt x="2" y="126"/>
                    <a:pt x="3" y="81"/>
                    <a:pt x="3" y="81"/>
                  </a:cubicBezTo>
                  <a:cubicBezTo>
                    <a:pt x="3" y="81"/>
                    <a:pt x="7" y="120"/>
                    <a:pt x="38" y="133"/>
                  </a:cubicBezTo>
                  <a:cubicBezTo>
                    <a:pt x="40" y="134"/>
                    <a:pt x="43" y="135"/>
                    <a:pt x="45" y="136"/>
                  </a:cubicBezTo>
                  <a:cubicBezTo>
                    <a:pt x="42" y="117"/>
                    <a:pt x="39" y="97"/>
                    <a:pt x="39" y="77"/>
                  </a:cubicBezTo>
                  <a:cubicBezTo>
                    <a:pt x="21" y="63"/>
                    <a:pt x="14" y="33"/>
                    <a:pt x="17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" name="Freeform 62"/>
            <p:cNvSpPr>
              <a:spLocks/>
            </p:cNvSpPr>
            <p:nvPr/>
          </p:nvSpPr>
          <p:spPr bwMode="auto">
            <a:xfrm>
              <a:off x="1184" y="2070"/>
              <a:ext cx="183" cy="392"/>
            </a:xfrm>
            <a:custGeom>
              <a:avLst/>
              <a:gdLst>
                <a:gd name="T0" fmla="*/ 307 w 109"/>
                <a:gd name="T1" fmla="*/ 0 h 234"/>
                <a:gd name="T2" fmla="*/ 92 w 109"/>
                <a:gd name="T3" fmla="*/ 159 h 234"/>
                <a:gd name="T4" fmla="*/ 0 w 109"/>
                <a:gd name="T5" fmla="*/ 449 h 234"/>
                <a:gd name="T6" fmla="*/ 20 w 109"/>
                <a:gd name="T7" fmla="*/ 558 h 234"/>
                <a:gd name="T8" fmla="*/ 74 w 109"/>
                <a:gd name="T9" fmla="*/ 635 h 234"/>
                <a:gd name="T10" fmla="*/ 146 w 109"/>
                <a:gd name="T11" fmla="*/ 657 h 234"/>
                <a:gd name="T12" fmla="*/ 144 w 109"/>
                <a:gd name="T13" fmla="*/ 645 h 234"/>
                <a:gd name="T14" fmla="*/ 82 w 109"/>
                <a:gd name="T15" fmla="*/ 623 h 234"/>
                <a:gd name="T16" fmla="*/ 30 w 109"/>
                <a:gd name="T17" fmla="*/ 556 h 234"/>
                <a:gd name="T18" fmla="*/ 12 w 109"/>
                <a:gd name="T19" fmla="*/ 449 h 234"/>
                <a:gd name="T20" fmla="*/ 59 w 109"/>
                <a:gd name="T21" fmla="*/ 241 h 234"/>
                <a:gd name="T22" fmla="*/ 101 w 109"/>
                <a:gd name="T23" fmla="*/ 166 h 234"/>
                <a:gd name="T24" fmla="*/ 290 w 109"/>
                <a:gd name="T25" fmla="*/ 17 h 234"/>
                <a:gd name="T26" fmla="*/ 307 w 109"/>
                <a:gd name="T27" fmla="*/ 0 h 2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234">
                  <a:moveTo>
                    <a:pt x="109" y="0"/>
                  </a:moveTo>
                  <a:cubicBezTo>
                    <a:pt x="82" y="7"/>
                    <a:pt x="54" y="26"/>
                    <a:pt x="33" y="57"/>
                  </a:cubicBezTo>
                  <a:cubicBezTo>
                    <a:pt x="11" y="89"/>
                    <a:pt x="0" y="127"/>
                    <a:pt x="0" y="160"/>
                  </a:cubicBezTo>
                  <a:cubicBezTo>
                    <a:pt x="0" y="174"/>
                    <a:pt x="3" y="188"/>
                    <a:pt x="7" y="199"/>
                  </a:cubicBezTo>
                  <a:cubicBezTo>
                    <a:pt x="11" y="210"/>
                    <a:pt x="18" y="220"/>
                    <a:pt x="26" y="226"/>
                  </a:cubicBezTo>
                  <a:cubicBezTo>
                    <a:pt x="33" y="231"/>
                    <a:pt x="42" y="233"/>
                    <a:pt x="52" y="234"/>
                  </a:cubicBezTo>
                  <a:cubicBezTo>
                    <a:pt x="52" y="233"/>
                    <a:pt x="51" y="231"/>
                    <a:pt x="51" y="230"/>
                  </a:cubicBezTo>
                  <a:cubicBezTo>
                    <a:pt x="42" y="229"/>
                    <a:pt x="35" y="227"/>
                    <a:pt x="29" y="222"/>
                  </a:cubicBezTo>
                  <a:cubicBezTo>
                    <a:pt x="21" y="217"/>
                    <a:pt x="15" y="208"/>
                    <a:pt x="11" y="198"/>
                  </a:cubicBezTo>
                  <a:cubicBezTo>
                    <a:pt x="7" y="187"/>
                    <a:pt x="4" y="174"/>
                    <a:pt x="4" y="160"/>
                  </a:cubicBezTo>
                  <a:cubicBezTo>
                    <a:pt x="4" y="137"/>
                    <a:pt x="10" y="111"/>
                    <a:pt x="21" y="86"/>
                  </a:cubicBezTo>
                  <a:cubicBezTo>
                    <a:pt x="25" y="77"/>
                    <a:pt x="30" y="68"/>
                    <a:pt x="36" y="59"/>
                  </a:cubicBezTo>
                  <a:cubicBezTo>
                    <a:pt x="55" y="32"/>
                    <a:pt x="79" y="14"/>
                    <a:pt x="103" y="6"/>
                  </a:cubicBezTo>
                  <a:cubicBezTo>
                    <a:pt x="105" y="4"/>
                    <a:pt x="107" y="2"/>
                    <a:pt x="109" y="0"/>
                  </a:cubicBezTo>
                </a:path>
              </a:pathLst>
            </a:custGeom>
            <a:solidFill>
              <a:srgbClr val="67616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" name="Freeform 63"/>
            <p:cNvSpPr>
              <a:spLocks/>
            </p:cNvSpPr>
            <p:nvPr/>
          </p:nvSpPr>
          <p:spPr bwMode="auto">
            <a:xfrm>
              <a:off x="1194" y="2350"/>
              <a:ext cx="76" cy="102"/>
            </a:xfrm>
            <a:custGeom>
              <a:avLst/>
              <a:gdLst>
                <a:gd name="T0" fmla="*/ 3 w 45"/>
                <a:gd name="T1" fmla="*/ 0 h 61"/>
                <a:gd name="T2" fmla="*/ 86 w 45"/>
                <a:gd name="T3" fmla="*/ 162 h 61"/>
                <a:gd name="T4" fmla="*/ 128 w 45"/>
                <a:gd name="T5" fmla="*/ 171 h 61"/>
                <a:gd name="T6" fmla="*/ 123 w 45"/>
                <a:gd name="T7" fmla="*/ 154 h 61"/>
                <a:gd name="T8" fmla="*/ 103 w 45"/>
                <a:gd name="T9" fmla="*/ 145 h 61"/>
                <a:gd name="T10" fmla="*/ 3 w 45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1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34" y="59"/>
                    <a:pt x="39" y="61"/>
                    <a:pt x="45" y="61"/>
                  </a:cubicBezTo>
                  <a:cubicBezTo>
                    <a:pt x="44" y="59"/>
                    <a:pt x="44" y="57"/>
                    <a:pt x="43" y="55"/>
                  </a:cubicBezTo>
                  <a:cubicBezTo>
                    <a:pt x="41" y="54"/>
                    <a:pt x="38" y="53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" name="Freeform 64"/>
            <p:cNvSpPr>
              <a:spLocks/>
            </p:cNvSpPr>
            <p:nvPr/>
          </p:nvSpPr>
          <p:spPr bwMode="auto">
            <a:xfrm>
              <a:off x="1606" y="2085"/>
              <a:ext cx="216" cy="563"/>
            </a:xfrm>
            <a:custGeom>
              <a:avLst/>
              <a:gdLst>
                <a:gd name="T0" fmla="*/ 263 w 129"/>
                <a:gd name="T1" fmla="*/ 0 h 336"/>
                <a:gd name="T2" fmla="*/ 295 w 129"/>
                <a:gd name="T3" fmla="*/ 3 h 336"/>
                <a:gd name="T4" fmla="*/ 296 w 129"/>
                <a:gd name="T5" fmla="*/ 82 h 336"/>
                <a:gd name="T6" fmla="*/ 308 w 129"/>
                <a:gd name="T7" fmla="*/ 179 h 336"/>
                <a:gd name="T8" fmla="*/ 350 w 129"/>
                <a:gd name="T9" fmla="*/ 303 h 336"/>
                <a:gd name="T10" fmla="*/ 358 w 129"/>
                <a:gd name="T11" fmla="*/ 437 h 336"/>
                <a:gd name="T12" fmla="*/ 358 w 129"/>
                <a:gd name="T13" fmla="*/ 508 h 336"/>
                <a:gd name="T14" fmla="*/ 333 w 129"/>
                <a:gd name="T15" fmla="*/ 565 h 336"/>
                <a:gd name="T16" fmla="*/ 296 w 129"/>
                <a:gd name="T17" fmla="*/ 679 h 336"/>
                <a:gd name="T18" fmla="*/ 275 w 129"/>
                <a:gd name="T19" fmla="*/ 783 h 336"/>
                <a:gd name="T20" fmla="*/ 213 w 129"/>
                <a:gd name="T21" fmla="*/ 831 h 336"/>
                <a:gd name="T22" fmla="*/ 0 w 129"/>
                <a:gd name="T23" fmla="*/ 943 h 336"/>
                <a:gd name="T24" fmla="*/ 45 w 129"/>
                <a:gd name="T25" fmla="*/ 915 h 336"/>
                <a:gd name="T26" fmla="*/ 117 w 129"/>
                <a:gd name="T27" fmla="*/ 878 h 336"/>
                <a:gd name="T28" fmla="*/ 208 w 129"/>
                <a:gd name="T29" fmla="*/ 806 h 336"/>
                <a:gd name="T30" fmla="*/ 306 w 129"/>
                <a:gd name="T31" fmla="*/ 593 h 336"/>
                <a:gd name="T32" fmla="*/ 348 w 129"/>
                <a:gd name="T33" fmla="*/ 345 h 336"/>
                <a:gd name="T34" fmla="*/ 315 w 129"/>
                <a:gd name="T35" fmla="*/ 236 h 336"/>
                <a:gd name="T36" fmla="*/ 291 w 129"/>
                <a:gd name="T37" fmla="*/ 134 h 336"/>
                <a:gd name="T38" fmla="*/ 283 w 129"/>
                <a:gd name="T39" fmla="*/ 3 h 3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9" h="336">
                  <a:moveTo>
                    <a:pt x="94" y="0"/>
                  </a:moveTo>
                  <a:cubicBezTo>
                    <a:pt x="98" y="0"/>
                    <a:pt x="101" y="0"/>
                    <a:pt x="105" y="1"/>
                  </a:cubicBezTo>
                  <a:cubicBezTo>
                    <a:pt x="109" y="10"/>
                    <a:pt x="106" y="21"/>
                    <a:pt x="106" y="29"/>
                  </a:cubicBezTo>
                  <a:cubicBezTo>
                    <a:pt x="107" y="41"/>
                    <a:pt x="107" y="53"/>
                    <a:pt x="110" y="64"/>
                  </a:cubicBezTo>
                  <a:cubicBezTo>
                    <a:pt x="114" y="79"/>
                    <a:pt x="121" y="93"/>
                    <a:pt x="125" y="108"/>
                  </a:cubicBezTo>
                  <a:cubicBezTo>
                    <a:pt x="129" y="123"/>
                    <a:pt x="128" y="140"/>
                    <a:pt x="128" y="156"/>
                  </a:cubicBezTo>
                  <a:cubicBezTo>
                    <a:pt x="128" y="164"/>
                    <a:pt x="129" y="174"/>
                    <a:pt x="128" y="181"/>
                  </a:cubicBezTo>
                  <a:cubicBezTo>
                    <a:pt x="126" y="189"/>
                    <a:pt x="121" y="194"/>
                    <a:pt x="119" y="201"/>
                  </a:cubicBezTo>
                  <a:cubicBezTo>
                    <a:pt x="114" y="215"/>
                    <a:pt x="109" y="229"/>
                    <a:pt x="106" y="242"/>
                  </a:cubicBezTo>
                  <a:cubicBezTo>
                    <a:pt x="103" y="255"/>
                    <a:pt x="102" y="267"/>
                    <a:pt x="98" y="279"/>
                  </a:cubicBezTo>
                  <a:cubicBezTo>
                    <a:pt x="95" y="292"/>
                    <a:pt x="88" y="292"/>
                    <a:pt x="76" y="296"/>
                  </a:cubicBezTo>
                  <a:cubicBezTo>
                    <a:pt x="50" y="307"/>
                    <a:pt x="29" y="336"/>
                    <a:pt x="0" y="336"/>
                  </a:cubicBezTo>
                  <a:cubicBezTo>
                    <a:pt x="0" y="330"/>
                    <a:pt x="10" y="328"/>
                    <a:pt x="16" y="326"/>
                  </a:cubicBezTo>
                  <a:cubicBezTo>
                    <a:pt x="26" y="323"/>
                    <a:pt x="34" y="320"/>
                    <a:pt x="42" y="313"/>
                  </a:cubicBezTo>
                  <a:cubicBezTo>
                    <a:pt x="53" y="304"/>
                    <a:pt x="63" y="295"/>
                    <a:pt x="74" y="287"/>
                  </a:cubicBezTo>
                  <a:cubicBezTo>
                    <a:pt x="97" y="270"/>
                    <a:pt x="102" y="238"/>
                    <a:pt x="109" y="211"/>
                  </a:cubicBezTo>
                  <a:cubicBezTo>
                    <a:pt x="115" y="183"/>
                    <a:pt x="125" y="152"/>
                    <a:pt x="124" y="123"/>
                  </a:cubicBezTo>
                  <a:cubicBezTo>
                    <a:pt x="124" y="110"/>
                    <a:pt x="116" y="97"/>
                    <a:pt x="112" y="84"/>
                  </a:cubicBezTo>
                  <a:cubicBezTo>
                    <a:pt x="109" y="72"/>
                    <a:pt x="107" y="60"/>
                    <a:pt x="104" y="48"/>
                  </a:cubicBezTo>
                  <a:cubicBezTo>
                    <a:pt x="101" y="32"/>
                    <a:pt x="101" y="17"/>
                    <a:pt x="101" y="1"/>
                  </a:cubicBezTo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321" name="TextBox 320"/>
          <p:cNvSpPr txBox="1"/>
          <p:nvPr/>
        </p:nvSpPr>
        <p:spPr>
          <a:xfrm>
            <a:off x="-1097752" y="3708030"/>
            <a:ext cx="55762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prstClr val="black"/>
                </a:solidFill>
              </a:rPr>
              <a:t>HSC</a:t>
            </a:r>
          </a:p>
          <a:p>
            <a:r>
              <a:rPr lang="en-GB" dirty="0">
                <a:solidFill>
                  <a:prstClr val="black"/>
                </a:solidFill>
              </a:rPr>
              <a:t>LTR</a:t>
            </a:r>
          </a:p>
          <a:p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324" name="Rectangle 323"/>
          <p:cNvSpPr/>
          <p:nvPr/>
        </p:nvSpPr>
        <p:spPr>
          <a:xfrm>
            <a:off x="6491102" y="368534"/>
            <a:ext cx="639897" cy="369322"/>
          </a:xfrm>
          <a:prstGeom prst="rect">
            <a:avLst/>
          </a:prstGeom>
        </p:spPr>
        <p:txBody>
          <a:bodyPr wrap="none" lIns="91429" tIns="45715" rIns="91429" bIns="45715">
            <a:spAutoFit/>
          </a:bodyPr>
          <a:lstStyle/>
          <a:p>
            <a:pPr algn="ctr" defTabSz="452326">
              <a:defRPr/>
            </a:pPr>
            <a:r>
              <a:rPr lang="en-US" b="1" dirty="0">
                <a:solidFill>
                  <a:prstClr val="black"/>
                </a:solidFill>
              </a:rPr>
              <a:t>Sang</a:t>
            </a:r>
          </a:p>
        </p:txBody>
      </p:sp>
      <p:grpSp>
        <p:nvGrpSpPr>
          <p:cNvPr id="332" name="Group 790"/>
          <p:cNvGrpSpPr>
            <a:grpSpLocks/>
          </p:cNvGrpSpPr>
          <p:nvPr/>
        </p:nvGrpSpPr>
        <p:grpSpPr bwMode="auto">
          <a:xfrm>
            <a:off x="6401331" y="1017836"/>
            <a:ext cx="538939" cy="427946"/>
            <a:chOff x="763" y="2751"/>
            <a:chExt cx="1397" cy="1371"/>
          </a:xfrm>
        </p:grpSpPr>
        <p:sp>
          <p:nvSpPr>
            <p:cNvPr id="333" name="Freeform 791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4" name="Freeform 792"/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2602 w 166"/>
                <a:gd name="T1" fmla="*/ 239 h 217"/>
                <a:gd name="T2" fmla="*/ 1459 w 166"/>
                <a:gd name="T3" fmla="*/ 27 h 217"/>
                <a:gd name="T4" fmla="*/ 2342 w 166"/>
                <a:gd name="T5" fmla="*/ 239 h 217"/>
                <a:gd name="T6" fmla="*/ 2684 w 166"/>
                <a:gd name="T7" fmla="*/ 4910 h 217"/>
                <a:gd name="T8" fmla="*/ 0 w 166"/>
                <a:gd name="T9" fmla="*/ 6389 h 217"/>
                <a:gd name="T10" fmla="*/ 2944 w 166"/>
                <a:gd name="T11" fmla="*/ 4910 h 217"/>
                <a:gd name="T12" fmla="*/ 2602 w 166"/>
                <a:gd name="T13" fmla="*/ 23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5" name="Freeform 793"/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755 w 155"/>
                <a:gd name="T1" fmla="*/ 5264 h 217"/>
                <a:gd name="T2" fmla="*/ 393 w 155"/>
                <a:gd name="T3" fmla="*/ 2898 h 217"/>
                <a:gd name="T4" fmla="*/ 1980 w 155"/>
                <a:gd name="T5" fmla="*/ 973 h 217"/>
                <a:gd name="T6" fmla="*/ 4037 w 155"/>
                <a:gd name="T7" fmla="*/ 0 h 217"/>
                <a:gd name="T8" fmla="*/ 1720 w 155"/>
                <a:gd name="T9" fmla="*/ 973 h 217"/>
                <a:gd name="T10" fmla="*/ 158 w 155"/>
                <a:gd name="T11" fmla="*/ 2898 h 217"/>
                <a:gd name="T12" fmla="*/ 521 w 155"/>
                <a:gd name="T13" fmla="*/ 5264 h 217"/>
                <a:gd name="T14" fmla="*/ 2863 w 155"/>
                <a:gd name="T15" fmla="*/ 6330 h 217"/>
                <a:gd name="T16" fmla="*/ 755 w 155"/>
                <a:gd name="T17" fmla="*/ 526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6" name="Freeform 794"/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2575 w 161"/>
                <a:gd name="T1" fmla="*/ 0 h 139"/>
                <a:gd name="T2" fmla="*/ 2417 w 161"/>
                <a:gd name="T3" fmla="*/ 3165 h 139"/>
                <a:gd name="T4" fmla="*/ 51 w 161"/>
                <a:gd name="T5" fmla="*/ 2099 h 139"/>
                <a:gd name="T6" fmla="*/ 2575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7" name="Freeform 795"/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3046 w 146"/>
                <a:gd name="T1" fmla="*/ 0 h 118"/>
                <a:gd name="T2" fmla="*/ 1903 w 146"/>
                <a:gd name="T3" fmla="*/ 2633 h 118"/>
                <a:gd name="T4" fmla="*/ 0 w 146"/>
                <a:gd name="T5" fmla="*/ 2693 h 118"/>
                <a:gd name="T6" fmla="*/ 2107 w 146"/>
                <a:gd name="T7" fmla="*/ 2873 h 118"/>
                <a:gd name="T8" fmla="*/ 3046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8" name="Freeform 796"/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1746 w 67"/>
                <a:gd name="T1" fmla="*/ 0 h 49"/>
                <a:gd name="T2" fmla="*/ 0 w 67"/>
                <a:gd name="T3" fmla="*/ 1455 h 49"/>
                <a:gd name="T4" fmla="*/ 1746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9" name="Freeform 797"/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2402 h 83"/>
                <a:gd name="T2" fmla="*/ 2468 w 100"/>
                <a:gd name="T3" fmla="*/ 0 h 83"/>
                <a:gd name="T4" fmla="*/ 0 w 100"/>
                <a:gd name="T5" fmla="*/ 24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0" name="Freeform 798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1" name="Freeform 799"/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2551 w 148"/>
                <a:gd name="T1" fmla="*/ 0 h 126"/>
                <a:gd name="T2" fmla="*/ 3668 w 148"/>
                <a:gd name="T3" fmla="*/ 946 h 126"/>
                <a:gd name="T4" fmla="*/ 2393 w 148"/>
                <a:gd name="T5" fmla="*/ 3131 h 126"/>
                <a:gd name="T6" fmla="*/ 546 w 148"/>
                <a:gd name="T7" fmla="*/ 3251 h 126"/>
                <a:gd name="T8" fmla="*/ 26 w 148"/>
                <a:gd name="T9" fmla="*/ 2098 h 126"/>
                <a:gd name="T10" fmla="*/ 26 w 148"/>
                <a:gd name="T11" fmla="*/ 2098 h 126"/>
                <a:gd name="T12" fmla="*/ 520 w 148"/>
                <a:gd name="T13" fmla="*/ 3278 h 126"/>
                <a:gd name="T14" fmla="*/ 2418 w 148"/>
                <a:gd name="T15" fmla="*/ 3191 h 126"/>
                <a:gd name="T16" fmla="*/ 3719 w 148"/>
                <a:gd name="T17" fmla="*/ 919 h 126"/>
                <a:gd name="T18" fmla="*/ 2551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342" name="Group 790"/>
          <p:cNvGrpSpPr>
            <a:grpSpLocks/>
          </p:cNvGrpSpPr>
          <p:nvPr/>
        </p:nvGrpSpPr>
        <p:grpSpPr bwMode="auto">
          <a:xfrm>
            <a:off x="6553731" y="1170236"/>
            <a:ext cx="538939" cy="427946"/>
            <a:chOff x="763" y="2751"/>
            <a:chExt cx="1397" cy="1371"/>
          </a:xfrm>
        </p:grpSpPr>
        <p:sp>
          <p:nvSpPr>
            <p:cNvPr id="343" name="Freeform 791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4" name="Freeform 792"/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2602 w 166"/>
                <a:gd name="T1" fmla="*/ 239 h 217"/>
                <a:gd name="T2" fmla="*/ 1459 w 166"/>
                <a:gd name="T3" fmla="*/ 27 h 217"/>
                <a:gd name="T4" fmla="*/ 2342 w 166"/>
                <a:gd name="T5" fmla="*/ 239 h 217"/>
                <a:gd name="T6" fmla="*/ 2684 w 166"/>
                <a:gd name="T7" fmla="*/ 4910 h 217"/>
                <a:gd name="T8" fmla="*/ 0 w 166"/>
                <a:gd name="T9" fmla="*/ 6389 h 217"/>
                <a:gd name="T10" fmla="*/ 2944 w 166"/>
                <a:gd name="T11" fmla="*/ 4910 h 217"/>
                <a:gd name="T12" fmla="*/ 2602 w 166"/>
                <a:gd name="T13" fmla="*/ 23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5" name="Freeform 793"/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755 w 155"/>
                <a:gd name="T1" fmla="*/ 5264 h 217"/>
                <a:gd name="T2" fmla="*/ 393 w 155"/>
                <a:gd name="T3" fmla="*/ 2898 h 217"/>
                <a:gd name="T4" fmla="*/ 1980 w 155"/>
                <a:gd name="T5" fmla="*/ 973 h 217"/>
                <a:gd name="T6" fmla="*/ 4037 w 155"/>
                <a:gd name="T7" fmla="*/ 0 h 217"/>
                <a:gd name="T8" fmla="*/ 1720 w 155"/>
                <a:gd name="T9" fmla="*/ 973 h 217"/>
                <a:gd name="T10" fmla="*/ 158 w 155"/>
                <a:gd name="T11" fmla="*/ 2898 h 217"/>
                <a:gd name="T12" fmla="*/ 521 w 155"/>
                <a:gd name="T13" fmla="*/ 5264 h 217"/>
                <a:gd name="T14" fmla="*/ 2863 w 155"/>
                <a:gd name="T15" fmla="*/ 6330 h 217"/>
                <a:gd name="T16" fmla="*/ 755 w 155"/>
                <a:gd name="T17" fmla="*/ 526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6" name="Freeform 794"/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2575 w 161"/>
                <a:gd name="T1" fmla="*/ 0 h 139"/>
                <a:gd name="T2" fmla="*/ 2417 w 161"/>
                <a:gd name="T3" fmla="*/ 3165 h 139"/>
                <a:gd name="T4" fmla="*/ 51 w 161"/>
                <a:gd name="T5" fmla="*/ 2099 h 139"/>
                <a:gd name="T6" fmla="*/ 2575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7" name="Freeform 795"/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3046 w 146"/>
                <a:gd name="T1" fmla="*/ 0 h 118"/>
                <a:gd name="T2" fmla="*/ 1903 w 146"/>
                <a:gd name="T3" fmla="*/ 2633 h 118"/>
                <a:gd name="T4" fmla="*/ 0 w 146"/>
                <a:gd name="T5" fmla="*/ 2693 h 118"/>
                <a:gd name="T6" fmla="*/ 2107 w 146"/>
                <a:gd name="T7" fmla="*/ 2873 h 118"/>
                <a:gd name="T8" fmla="*/ 3046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8" name="Freeform 796"/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1746 w 67"/>
                <a:gd name="T1" fmla="*/ 0 h 49"/>
                <a:gd name="T2" fmla="*/ 0 w 67"/>
                <a:gd name="T3" fmla="*/ 1455 h 49"/>
                <a:gd name="T4" fmla="*/ 1746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9" name="Freeform 797"/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2402 h 83"/>
                <a:gd name="T2" fmla="*/ 2468 w 100"/>
                <a:gd name="T3" fmla="*/ 0 h 83"/>
                <a:gd name="T4" fmla="*/ 0 w 100"/>
                <a:gd name="T5" fmla="*/ 24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0" name="Freeform 798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1" name="Freeform 799"/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2551 w 148"/>
                <a:gd name="T1" fmla="*/ 0 h 126"/>
                <a:gd name="T2" fmla="*/ 3668 w 148"/>
                <a:gd name="T3" fmla="*/ 946 h 126"/>
                <a:gd name="T4" fmla="*/ 2393 w 148"/>
                <a:gd name="T5" fmla="*/ 3131 h 126"/>
                <a:gd name="T6" fmla="*/ 546 w 148"/>
                <a:gd name="T7" fmla="*/ 3251 h 126"/>
                <a:gd name="T8" fmla="*/ 26 w 148"/>
                <a:gd name="T9" fmla="*/ 2098 h 126"/>
                <a:gd name="T10" fmla="*/ 26 w 148"/>
                <a:gd name="T11" fmla="*/ 2098 h 126"/>
                <a:gd name="T12" fmla="*/ 520 w 148"/>
                <a:gd name="T13" fmla="*/ 3278 h 126"/>
                <a:gd name="T14" fmla="*/ 2418 w 148"/>
                <a:gd name="T15" fmla="*/ 3191 h 126"/>
                <a:gd name="T16" fmla="*/ 3719 w 148"/>
                <a:gd name="T17" fmla="*/ 919 h 126"/>
                <a:gd name="T18" fmla="*/ 2551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352" name="Group 790"/>
          <p:cNvGrpSpPr>
            <a:grpSpLocks/>
          </p:cNvGrpSpPr>
          <p:nvPr/>
        </p:nvGrpSpPr>
        <p:grpSpPr bwMode="auto">
          <a:xfrm>
            <a:off x="6523238" y="857782"/>
            <a:ext cx="538939" cy="427946"/>
            <a:chOff x="763" y="2751"/>
            <a:chExt cx="1397" cy="1371"/>
          </a:xfrm>
        </p:grpSpPr>
        <p:sp>
          <p:nvSpPr>
            <p:cNvPr id="353" name="Freeform 791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4" name="Freeform 792"/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2602 w 166"/>
                <a:gd name="T1" fmla="*/ 239 h 217"/>
                <a:gd name="T2" fmla="*/ 1459 w 166"/>
                <a:gd name="T3" fmla="*/ 27 h 217"/>
                <a:gd name="T4" fmla="*/ 2342 w 166"/>
                <a:gd name="T5" fmla="*/ 239 h 217"/>
                <a:gd name="T6" fmla="*/ 2684 w 166"/>
                <a:gd name="T7" fmla="*/ 4910 h 217"/>
                <a:gd name="T8" fmla="*/ 0 w 166"/>
                <a:gd name="T9" fmla="*/ 6389 h 217"/>
                <a:gd name="T10" fmla="*/ 2944 w 166"/>
                <a:gd name="T11" fmla="*/ 4910 h 217"/>
                <a:gd name="T12" fmla="*/ 2602 w 166"/>
                <a:gd name="T13" fmla="*/ 23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5" name="Freeform 793"/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755 w 155"/>
                <a:gd name="T1" fmla="*/ 5264 h 217"/>
                <a:gd name="T2" fmla="*/ 393 w 155"/>
                <a:gd name="T3" fmla="*/ 2898 h 217"/>
                <a:gd name="T4" fmla="*/ 1980 w 155"/>
                <a:gd name="T5" fmla="*/ 973 h 217"/>
                <a:gd name="T6" fmla="*/ 4037 w 155"/>
                <a:gd name="T7" fmla="*/ 0 h 217"/>
                <a:gd name="T8" fmla="*/ 1720 w 155"/>
                <a:gd name="T9" fmla="*/ 973 h 217"/>
                <a:gd name="T10" fmla="*/ 158 w 155"/>
                <a:gd name="T11" fmla="*/ 2898 h 217"/>
                <a:gd name="T12" fmla="*/ 521 w 155"/>
                <a:gd name="T13" fmla="*/ 5264 h 217"/>
                <a:gd name="T14" fmla="*/ 2863 w 155"/>
                <a:gd name="T15" fmla="*/ 6330 h 217"/>
                <a:gd name="T16" fmla="*/ 755 w 155"/>
                <a:gd name="T17" fmla="*/ 526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6" name="Freeform 794"/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2575 w 161"/>
                <a:gd name="T1" fmla="*/ 0 h 139"/>
                <a:gd name="T2" fmla="*/ 2417 w 161"/>
                <a:gd name="T3" fmla="*/ 3165 h 139"/>
                <a:gd name="T4" fmla="*/ 51 w 161"/>
                <a:gd name="T5" fmla="*/ 2099 h 139"/>
                <a:gd name="T6" fmla="*/ 2575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7" name="Freeform 795"/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3046 w 146"/>
                <a:gd name="T1" fmla="*/ 0 h 118"/>
                <a:gd name="T2" fmla="*/ 1903 w 146"/>
                <a:gd name="T3" fmla="*/ 2633 h 118"/>
                <a:gd name="T4" fmla="*/ 0 w 146"/>
                <a:gd name="T5" fmla="*/ 2693 h 118"/>
                <a:gd name="T6" fmla="*/ 2107 w 146"/>
                <a:gd name="T7" fmla="*/ 2873 h 118"/>
                <a:gd name="T8" fmla="*/ 3046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8" name="Freeform 796"/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1746 w 67"/>
                <a:gd name="T1" fmla="*/ 0 h 49"/>
                <a:gd name="T2" fmla="*/ 0 w 67"/>
                <a:gd name="T3" fmla="*/ 1455 h 49"/>
                <a:gd name="T4" fmla="*/ 1746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9" name="Freeform 797"/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2402 h 83"/>
                <a:gd name="T2" fmla="*/ 2468 w 100"/>
                <a:gd name="T3" fmla="*/ 0 h 83"/>
                <a:gd name="T4" fmla="*/ 0 w 100"/>
                <a:gd name="T5" fmla="*/ 24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0" name="Freeform 798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1" name="Freeform 799"/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2551 w 148"/>
                <a:gd name="T1" fmla="*/ 0 h 126"/>
                <a:gd name="T2" fmla="*/ 3668 w 148"/>
                <a:gd name="T3" fmla="*/ 946 h 126"/>
                <a:gd name="T4" fmla="*/ 2393 w 148"/>
                <a:gd name="T5" fmla="*/ 3131 h 126"/>
                <a:gd name="T6" fmla="*/ 546 w 148"/>
                <a:gd name="T7" fmla="*/ 3251 h 126"/>
                <a:gd name="T8" fmla="*/ 26 w 148"/>
                <a:gd name="T9" fmla="*/ 2098 h 126"/>
                <a:gd name="T10" fmla="*/ 26 w 148"/>
                <a:gd name="T11" fmla="*/ 2098 h 126"/>
                <a:gd name="T12" fmla="*/ 520 w 148"/>
                <a:gd name="T13" fmla="*/ 3278 h 126"/>
                <a:gd name="T14" fmla="*/ 2418 w 148"/>
                <a:gd name="T15" fmla="*/ 3191 h 126"/>
                <a:gd name="T16" fmla="*/ 3719 w 148"/>
                <a:gd name="T17" fmla="*/ 919 h 126"/>
                <a:gd name="T18" fmla="*/ 2551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363" name="Group 378"/>
          <p:cNvGrpSpPr>
            <a:grpSpLocks/>
          </p:cNvGrpSpPr>
          <p:nvPr/>
        </p:nvGrpSpPr>
        <p:grpSpPr bwMode="auto">
          <a:xfrm>
            <a:off x="6323380" y="3777812"/>
            <a:ext cx="708766" cy="657132"/>
            <a:chOff x="2005" y="2960"/>
            <a:chExt cx="1210" cy="1224"/>
          </a:xfrm>
        </p:grpSpPr>
        <p:sp>
          <p:nvSpPr>
            <p:cNvPr id="364" name="Freeform 379"/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1348 w 316"/>
                <a:gd name="T1" fmla="*/ 384 h 300"/>
                <a:gd name="T2" fmla="*/ 280 w 316"/>
                <a:gd name="T3" fmla="*/ 1330 h 300"/>
                <a:gd name="T4" fmla="*/ 383 w 316"/>
                <a:gd name="T5" fmla="*/ 3578 h 300"/>
                <a:gd name="T6" fmla="*/ 1497 w 316"/>
                <a:gd name="T7" fmla="*/ 4676 h 300"/>
                <a:gd name="T8" fmla="*/ 3255 w 316"/>
                <a:gd name="T9" fmla="*/ 4912 h 300"/>
                <a:gd name="T10" fmla="*/ 4354 w 316"/>
                <a:gd name="T11" fmla="*/ 3297 h 300"/>
                <a:gd name="T12" fmla="*/ 4135 w 316"/>
                <a:gd name="T13" fmla="*/ 967 h 300"/>
                <a:gd name="T14" fmla="*/ 2359 w 316"/>
                <a:gd name="T15" fmla="*/ 98 h 300"/>
                <a:gd name="T16" fmla="*/ 1348 w 316"/>
                <a:gd name="T17" fmla="*/ 384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5" name="Freeform 380"/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529 w 241"/>
                <a:gd name="T1" fmla="*/ 3417 h 242"/>
                <a:gd name="T2" fmla="*/ 440 w 241"/>
                <a:gd name="T3" fmla="*/ 1368 h 242"/>
                <a:gd name="T4" fmla="*/ 1409 w 241"/>
                <a:gd name="T5" fmla="*/ 518 h 242"/>
                <a:gd name="T6" fmla="*/ 2332 w 241"/>
                <a:gd name="T7" fmla="*/ 233 h 242"/>
                <a:gd name="T8" fmla="*/ 3535 w 241"/>
                <a:gd name="T9" fmla="*/ 616 h 242"/>
                <a:gd name="T10" fmla="*/ 2156 w 241"/>
                <a:gd name="T11" fmla="*/ 82 h 242"/>
                <a:gd name="T12" fmla="*/ 1233 w 241"/>
                <a:gd name="T13" fmla="*/ 351 h 242"/>
                <a:gd name="T14" fmla="*/ 264 w 241"/>
                <a:gd name="T15" fmla="*/ 1200 h 242"/>
                <a:gd name="T16" fmla="*/ 352 w 241"/>
                <a:gd name="T17" fmla="*/ 3250 h 242"/>
                <a:gd name="T18" fmla="*/ 969 w 241"/>
                <a:gd name="T19" fmla="*/ 4034 h 242"/>
                <a:gd name="T20" fmla="*/ 529 w 241"/>
                <a:gd name="T21" fmla="*/ 3417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6" name="Freeform 381"/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3020 w 238"/>
                <a:gd name="T1" fmla="*/ 416 h 249"/>
                <a:gd name="T2" fmla="*/ 2607 w 238"/>
                <a:gd name="T3" fmla="*/ 0 h 249"/>
                <a:gd name="T4" fmla="*/ 2844 w 238"/>
                <a:gd name="T5" fmla="*/ 249 h 249"/>
                <a:gd name="T6" fmla="*/ 3047 w 238"/>
                <a:gd name="T7" fmla="*/ 2416 h 249"/>
                <a:gd name="T8" fmla="*/ 2036 w 238"/>
                <a:gd name="T9" fmla="*/ 3897 h 249"/>
                <a:gd name="T10" fmla="*/ 410 w 238"/>
                <a:gd name="T11" fmla="*/ 3680 h 249"/>
                <a:gd name="T12" fmla="*/ 0 w 238"/>
                <a:gd name="T13" fmla="*/ 3464 h 249"/>
                <a:gd name="T14" fmla="*/ 586 w 238"/>
                <a:gd name="T15" fmla="*/ 3848 h 249"/>
                <a:gd name="T16" fmla="*/ 2212 w 238"/>
                <a:gd name="T17" fmla="*/ 4064 h 249"/>
                <a:gd name="T18" fmla="*/ 3238 w 238"/>
                <a:gd name="T19" fmla="*/ 2579 h 249"/>
                <a:gd name="T20" fmla="*/ 3020 w 238"/>
                <a:gd name="T21" fmla="*/ 416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7" name="Freeform 382"/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777 w 224"/>
                <a:gd name="T1" fmla="*/ 633 h 233"/>
                <a:gd name="T2" fmla="*/ 191 w 224"/>
                <a:gd name="T3" fmla="*/ 1001 h 233"/>
                <a:gd name="T4" fmla="*/ 394 w 224"/>
                <a:gd name="T5" fmla="*/ 2002 h 233"/>
                <a:gd name="T6" fmla="*/ 1052 w 224"/>
                <a:gd name="T7" fmla="*/ 2035 h 233"/>
                <a:gd name="T8" fmla="*/ 1217 w 224"/>
                <a:gd name="T9" fmla="*/ 1320 h 233"/>
                <a:gd name="T10" fmla="*/ 1331 w 224"/>
                <a:gd name="T11" fmla="*/ 968 h 233"/>
                <a:gd name="T12" fmla="*/ 1668 w 224"/>
                <a:gd name="T13" fmla="*/ 1017 h 233"/>
                <a:gd name="T14" fmla="*/ 1756 w 224"/>
                <a:gd name="T15" fmla="*/ 1434 h 233"/>
                <a:gd name="T16" fmla="*/ 2139 w 224"/>
                <a:gd name="T17" fmla="*/ 1385 h 233"/>
                <a:gd name="T18" fmla="*/ 2227 w 224"/>
                <a:gd name="T19" fmla="*/ 985 h 233"/>
                <a:gd name="T20" fmla="*/ 2590 w 224"/>
                <a:gd name="T21" fmla="*/ 1169 h 233"/>
                <a:gd name="T22" fmla="*/ 2563 w 224"/>
                <a:gd name="T23" fmla="*/ 1602 h 233"/>
                <a:gd name="T24" fmla="*/ 2165 w 224"/>
                <a:gd name="T25" fmla="*/ 1802 h 233"/>
                <a:gd name="T26" fmla="*/ 2399 w 224"/>
                <a:gd name="T27" fmla="*/ 2370 h 233"/>
                <a:gd name="T28" fmla="*/ 2663 w 224"/>
                <a:gd name="T29" fmla="*/ 2121 h 233"/>
                <a:gd name="T30" fmla="*/ 2885 w 224"/>
                <a:gd name="T31" fmla="*/ 2121 h 233"/>
                <a:gd name="T32" fmla="*/ 2984 w 224"/>
                <a:gd name="T33" fmla="*/ 2672 h 233"/>
                <a:gd name="T34" fmla="*/ 2648 w 224"/>
                <a:gd name="T35" fmla="*/ 2938 h 233"/>
                <a:gd name="T36" fmla="*/ 2238 w 224"/>
                <a:gd name="T37" fmla="*/ 3040 h 233"/>
                <a:gd name="T38" fmla="*/ 2269 w 224"/>
                <a:gd name="T39" fmla="*/ 3690 h 233"/>
                <a:gd name="T40" fmla="*/ 3087 w 224"/>
                <a:gd name="T41" fmla="*/ 3657 h 233"/>
                <a:gd name="T42" fmla="*/ 3221 w 224"/>
                <a:gd name="T43" fmla="*/ 3154 h 233"/>
                <a:gd name="T44" fmla="*/ 3087 w 224"/>
                <a:gd name="T45" fmla="*/ 2672 h 233"/>
                <a:gd name="T46" fmla="*/ 3061 w 224"/>
                <a:gd name="T47" fmla="*/ 1835 h 233"/>
                <a:gd name="T48" fmla="*/ 3191 w 224"/>
                <a:gd name="T49" fmla="*/ 1487 h 233"/>
                <a:gd name="T50" fmla="*/ 3045 w 224"/>
                <a:gd name="T51" fmla="*/ 1369 h 233"/>
                <a:gd name="T52" fmla="*/ 2839 w 224"/>
                <a:gd name="T53" fmla="*/ 1336 h 233"/>
                <a:gd name="T54" fmla="*/ 2663 w 224"/>
                <a:gd name="T55" fmla="*/ 1087 h 233"/>
                <a:gd name="T56" fmla="*/ 2885 w 224"/>
                <a:gd name="T57" fmla="*/ 936 h 233"/>
                <a:gd name="T58" fmla="*/ 2957 w 224"/>
                <a:gd name="T59" fmla="*/ 319 h 233"/>
                <a:gd name="T60" fmla="*/ 2299 w 224"/>
                <a:gd name="T61" fmla="*/ 184 h 233"/>
                <a:gd name="T62" fmla="*/ 2227 w 224"/>
                <a:gd name="T63" fmla="*/ 686 h 233"/>
                <a:gd name="T64" fmla="*/ 1917 w 224"/>
                <a:gd name="T65" fmla="*/ 568 h 233"/>
                <a:gd name="T66" fmla="*/ 1626 w 224"/>
                <a:gd name="T67" fmla="*/ 735 h 233"/>
                <a:gd name="T68" fmla="*/ 1113 w 224"/>
                <a:gd name="T69" fmla="*/ 817 h 233"/>
                <a:gd name="T70" fmla="*/ 777 w 224"/>
                <a:gd name="T71" fmla="*/ 633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8" name="Freeform 383"/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15 w 60"/>
                <a:gd name="T1" fmla="*/ 135 h 31"/>
                <a:gd name="T2" fmla="*/ 233 w 60"/>
                <a:gd name="T3" fmla="*/ 471 h 31"/>
                <a:gd name="T4" fmla="*/ 553 w 60"/>
                <a:gd name="T5" fmla="*/ 488 h 31"/>
                <a:gd name="T6" fmla="*/ 874 w 60"/>
                <a:gd name="T7" fmla="*/ 0 h 31"/>
                <a:gd name="T8" fmla="*/ 496 w 60"/>
                <a:gd name="T9" fmla="*/ 401 h 31"/>
                <a:gd name="T10" fmla="*/ 57 w 60"/>
                <a:gd name="T11" fmla="*/ 184 h 31"/>
                <a:gd name="T12" fmla="*/ 15 w 60"/>
                <a:gd name="T13" fmla="*/ 13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9" name="Freeform 384"/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42 w 40"/>
                <a:gd name="T1" fmla="*/ 49 h 34"/>
                <a:gd name="T2" fmla="*/ 585 w 40"/>
                <a:gd name="T3" fmla="*/ 0 h 34"/>
                <a:gd name="T4" fmla="*/ 57 w 40"/>
                <a:gd name="T5" fmla="*/ 8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0" name="Freeform 385"/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31 w 18"/>
                <a:gd name="T1" fmla="*/ 0 h 24"/>
                <a:gd name="T2" fmla="*/ 15 w 18"/>
                <a:gd name="T3" fmla="*/ 400 h 24"/>
                <a:gd name="T4" fmla="*/ 0 w 18"/>
                <a:gd name="T5" fmla="*/ 33 h 24"/>
                <a:gd name="T6" fmla="*/ 31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1" name="Freeform 386"/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615 h 40"/>
                <a:gd name="T2" fmla="*/ 378 w 28"/>
                <a:gd name="T3" fmla="*/ 399 h 40"/>
                <a:gd name="T4" fmla="*/ 0 w 28"/>
                <a:gd name="T5" fmla="*/ 0 h 40"/>
                <a:gd name="T6" fmla="*/ 88 w 28"/>
                <a:gd name="T7" fmla="*/ 51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2" name="Freeform 387"/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42 w 35"/>
                <a:gd name="T1" fmla="*/ 152 h 26"/>
                <a:gd name="T2" fmla="*/ 352 w 35"/>
                <a:gd name="T3" fmla="*/ 0 h 26"/>
                <a:gd name="T4" fmla="*/ 88 w 35"/>
                <a:gd name="T5" fmla="*/ 23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3" name="Freeform 388"/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335 h 55"/>
                <a:gd name="T2" fmla="*/ 627 w 62"/>
                <a:gd name="T3" fmla="*/ 785 h 55"/>
                <a:gd name="T4" fmla="*/ 864 w 62"/>
                <a:gd name="T5" fmla="*/ 0 h 55"/>
                <a:gd name="T6" fmla="*/ 539 w 62"/>
                <a:gd name="T7" fmla="*/ 634 h 55"/>
                <a:gd name="T8" fmla="*/ 15 w 62"/>
                <a:gd name="T9" fmla="*/ 401 h 55"/>
                <a:gd name="T10" fmla="*/ 31 w 62"/>
                <a:gd name="T11" fmla="*/ 33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4" name="Freeform 389"/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730 w 51"/>
                <a:gd name="T1" fmla="*/ 49 h 38"/>
                <a:gd name="T2" fmla="*/ 145 w 51"/>
                <a:gd name="T3" fmla="*/ 632 h 38"/>
                <a:gd name="T4" fmla="*/ 746 w 51"/>
                <a:gd name="T5" fmla="*/ 82 h 38"/>
                <a:gd name="T6" fmla="*/ 730 w 5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5" name="Freeform 390"/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177 w 14"/>
                <a:gd name="T1" fmla="*/ 33 h 24"/>
                <a:gd name="T2" fmla="*/ 73 w 14"/>
                <a:gd name="T3" fmla="*/ 400 h 24"/>
                <a:gd name="T4" fmla="*/ 208 w 14"/>
                <a:gd name="T5" fmla="*/ 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6" name="Freeform 391"/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657 w 45"/>
                <a:gd name="T1" fmla="*/ 0 h 17"/>
                <a:gd name="T2" fmla="*/ 264 w 45"/>
                <a:gd name="T3" fmla="*/ 114 h 17"/>
                <a:gd name="T4" fmla="*/ 15 w 45"/>
                <a:gd name="T5" fmla="*/ 280 h 17"/>
                <a:gd name="T6" fmla="*/ 264 w 45"/>
                <a:gd name="T7" fmla="*/ 231 h 17"/>
                <a:gd name="T8" fmla="*/ 642 w 45"/>
                <a:gd name="T9" fmla="*/ 32 h 17"/>
                <a:gd name="T10" fmla="*/ 657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7" name="Freeform 392"/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1259 w 302"/>
                <a:gd name="T1" fmla="*/ 318 h 293"/>
                <a:gd name="T2" fmla="*/ 1244 w 302"/>
                <a:gd name="T3" fmla="*/ 298 h 293"/>
                <a:gd name="T4" fmla="*/ 176 w 302"/>
                <a:gd name="T5" fmla="*/ 1265 h 293"/>
                <a:gd name="T6" fmla="*/ 0 w 302"/>
                <a:gd name="T7" fmla="*/ 2216 h 293"/>
                <a:gd name="T8" fmla="*/ 279 w 302"/>
                <a:gd name="T9" fmla="*/ 3515 h 293"/>
                <a:gd name="T10" fmla="*/ 1405 w 302"/>
                <a:gd name="T11" fmla="*/ 4633 h 293"/>
                <a:gd name="T12" fmla="*/ 2813 w 302"/>
                <a:gd name="T13" fmla="*/ 4882 h 293"/>
                <a:gd name="T14" fmla="*/ 3166 w 302"/>
                <a:gd name="T15" fmla="*/ 4866 h 293"/>
                <a:gd name="T16" fmla="*/ 3943 w 302"/>
                <a:gd name="T17" fmla="*/ 4266 h 293"/>
                <a:gd name="T18" fmla="*/ 4279 w 302"/>
                <a:gd name="T19" fmla="*/ 3249 h 293"/>
                <a:gd name="T20" fmla="*/ 4425 w 302"/>
                <a:gd name="T21" fmla="*/ 2151 h 293"/>
                <a:gd name="T22" fmla="*/ 4057 w 302"/>
                <a:gd name="T23" fmla="*/ 898 h 293"/>
                <a:gd name="T24" fmla="*/ 2492 w 302"/>
                <a:gd name="T25" fmla="*/ 0 h 293"/>
                <a:gd name="T26" fmla="*/ 2270 w 302"/>
                <a:gd name="T27" fmla="*/ 16 h 293"/>
                <a:gd name="T28" fmla="*/ 1244 w 302"/>
                <a:gd name="T29" fmla="*/ 298 h 293"/>
                <a:gd name="T30" fmla="*/ 1259 w 302"/>
                <a:gd name="T31" fmla="*/ 318 h 293"/>
                <a:gd name="T32" fmla="*/ 1244 w 302"/>
                <a:gd name="T33" fmla="*/ 298 h 293"/>
                <a:gd name="T34" fmla="*/ 1259 w 302"/>
                <a:gd name="T35" fmla="*/ 318 h 293"/>
                <a:gd name="T36" fmla="*/ 1259 w 302"/>
                <a:gd name="T37" fmla="*/ 335 h 293"/>
                <a:gd name="T38" fmla="*/ 2270 w 302"/>
                <a:gd name="T39" fmla="*/ 49 h 293"/>
                <a:gd name="T40" fmla="*/ 2492 w 302"/>
                <a:gd name="T41" fmla="*/ 33 h 293"/>
                <a:gd name="T42" fmla="*/ 4031 w 302"/>
                <a:gd name="T43" fmla="*/ 918 h 293"/>
                <a:gd name="T44" fmla="*/ 4394 w 302"/>
                <a:gd name="T45" fmla="*/ 2151 h 293"/>
                <a:gd name="T46" fmla="*/ 4249 w 302"/>
                <a:gd name="T47" fmla="*/ 3233 h 293"/>
                <a:gd name="T48" fmla="*/ 3912 w 302"/>
                <a:gd name="T49" fmla="*/ 4249 h 293"/>
                <a:gd name="T50" fmla="*/ 3166 w 302"/>
                <a:gd name="T51" fmla="*/ 4833 h 293"/>
                <a:gd name="T52" fmla="*/ 2813 w 302"/>
                <a:gd name="T53" fmla="*/ 4849 h 293"/>
                <a:gd name="T54" fmla="*/ 1405 w 302"/>
                <a:gd name="T55" fmla="*/ 4600 h 293"/>
                <a:gd name="T56" fmla="*/ 306 w 302"/>
                <a:gd name="T57" fmla="*/ 3498 h 293"/>
                <a:gd name="T58" fmla="*/ 31 w 302"/>
                <a:gd name="T59" fmla="*/ 2216 h 293"/>
                <a:gd name="T60" fmla="*/ 207 w 302"/>
                <a:gd name="T61" fmla="*/ 1282 h 293"/>
                <a:gd name="T62" fmla="*/ 1259 w 302"/>
                <a:gd name="T63" fmla="*/ 335 h 293"/>
                <a:gd name="T64" fmla="*/ 1259 w 302"/>
                <a:gd name="T65" fmla="*/ 335 h 293"/>
                <a:gd name="T66" fmla="*/ 1259 w 302"/>
                <a:gd name="T67" fmla="*/ 31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8" name="Freeform 393"/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2196 w 224"/>
                <a:gd name="T1" fmla="*/ 298 h 225"/>
                <a:gd name="T2" fmla="*/ 2165 w 224"/>
                <a:gd name="T3" fmla="*/ 681 h 225"/>
                <a:gd name="T4" fmla="*/ 2005 w 224"/>
                <a:gd name="T5" fmla="*/ 567 h 225"/>
                <a:gd name="T6" fmla="*/ 1714 w 224"/>
                <a:gd name="T7" fmla="*/ 416 h 225"/>
                <a:gd name="T8" fmla="*/ 1305 w 224"/>
                <a:gd name="T9" fmla="*/ 714 h 225"/>
                <a:gd name="T10" fmla="*/ 995 w 224"/>
                <a:gd name="T11" fmla="*/ 616 h 225"/>
                <a:gd name="T12" fmla="*/ 777 w 224"/>
                <a:gd name="T13" fmla="*/ 534 h 225"/>
                <a:gd name="T14" fmla="*/ 88 w 224"/>
                <a:gd name="T15" fmla="*/ 1248 h 225"/>
                <a:gd name="T16" fmla="*/ 1067 w 224"/>
                <a:gd name="T17" fmla="*/ 1962 h 225"/>
                <a:gd name="T18" fmla="*/ 1243 w 224"/>
                <a:gd name="T19" fmla="*/ 1032 h 225"/>
                <a:gd name="T20" fmla="*/ 1507 w 224"/>
                <a:gd name="T21" fmla="*/ 832 h 225"/>
                <a:gd name="T22" fmla="*/ 1653 w 224"/>
                <a:gd name="T23" fmla="*/ 1167 h 225"/>
                <a:gd name="T24" fmla="*/ 2150 w 224"/>
                <a:gd name="T25" fmla="*/ 1314 h 225"/>
                <a:gd name="T26" fmla="*/ 2227 w 224"/>
                <a:gd name="T27" fmla="*/ 914 h 225"/>
                <a:gd name="T28" fmla="*/ 2460 w 224"/>
                <a:gd name="T29" fmla="*/ 951 h 225"/>
                <a:gd name="T30" fmla="*/ 2548 w 224"/>
                <a:gd name="T31" fmla="*/ 1497 h 225"/>
                <a:gd name="T32" fmla="*/ 2035 w 224"/>
                <a:gd name="T33" fmla="*/ 1999 h 225"/>
                <a:gd name="T34" fmla="*/ 2399 w 224"/>
                <a:gd name="T35" fmla="*/ 2297 h 225"/>
                <a:gd name="T36" fmla="*/ 2812 w 224"/>
                <a:gd name="T37" fmla="*/ 1881 h 225"/>
                <a:gd name="T38" fmla="*/ 2869 w 224"/>
                <a:gd name="T39" fmla="*/ 2048 h 225"/>
                <a:gd name="T40" fmla="*/ 2885 w 224"/>
                <a:gd name="T41" fmla="*/ 2762 h 225"/>
                <a:gd name="T42" fmla="*/ 2414 w 224"/>
                <a:gd name="T43" fmla="*/ 2795 h 225"/>
                <a:gd name="T44" fmla="*/ 2238 w 224"/>
                <a:gd name="T45" fmla="*/ 2946 h 225"/>
                <a:gd name="T46" fmla="*/ 2663 w 224"/>
                <a:gd name="T47" fmla="*/ 3745 h 225"/>
                <a:gd name="T48" fmla="*/ 2663 w 224"/>
                <a:gd name="T49" fmla="*/ 3729 h 225"/>
                <a:gd name="T50" fmla="*/ 2414 w 224"/>
                <a:gd name="T51" fmla="*/ 2815 h 225"/>
                <a:gd name="T52" fmla="*/ 2984 w 224"/>
                <a:gd name="T53" fmla="*/ 2579 h 225"/>
                <a:gd name="T54" fmla="*/ 2663 w 224"/>
                <a:gd name="T55" fmla="*/ 2032 h 225"/>
                <a:gd name="T56" fmla="*/ 2165 w 224"/>
                <a:gd name="T57" fmla="*/ 1714 h 225"/>
                <a:gd name="T58" fmla="*/ 2311 w 224"/>
                <a:gd name="T59" fmla="*/ 865 h 225"/>
                <a:gd name="T60" fmla="*/ 1901 w 224"/>
                <a:gd name="T61" fmla="*/ 1383 h 225"/>
                <a:gd name="T62" fmla="*/ 1507 w 224"/>
                <a:gd name="T63" fmla="*/ 816 h 225"/>
                <a:gd name="T64" fmla="*/ 1052 w 224"/>
                <a:gd name="T65" fmla="*/ 1946 h 225"/>
                <a:gd name="T66" fmla="*/ 191 w 224"/>
                <a:gd name="T67" fmla="*/ 914 h 225"/>
                <a:gd name="T68" fmla="*/ 792 w 224"/>
                <a:gd name="T69" fmla="*/ 551 h 225"/>
                <a:gd name="T70" fmla="*/ 1626 w 224"/>
                <a:gd name="T71" fmla="*/ 649 h 225"/>
                <a:gd name="T72" fmla="*/ 2139 w 224"/>
                <a:gd name="T73" fmla="*/ 734 h 225"/>
                <a:gd name="T74" fmla="*/ 2487 w 224"/>
                <a:gd name="T75" fmla="*/ 16 h 225"/>
                <a:gd name="T76" fmla="*/ 2885 w 224"/>
                <a:gd name="T77" fmla="*/ 849 h 225"/>
                <a:gd name="T78" fmla="*/ 2812 w 224"/>
                <a:gd name="T79" fmla="*/ 1248 h 225"/>
                <a:gd name="T80" fmla="*/ 3045 w 224"/>
                <a:gd name="T81" fmla="*/ 1281 h 225"/>
                <a:gd name="T82" fmla="*/ 3087 w 224"/>
                <a:gd name="T83" fmla="*/ 2579 h 225"/>
                <a:gd name="T84" fmla="*/ 3206 w 224"/>
                <a:gd name="T85" fmla="*/ 3329 h 225"/>
                <a:gd name="T86" fmla="*/ 3160 w 224"/>
                <a:gd name="T87" fmla="*/ 2815 h 225"/>
                <a:gd name="T88" fmla="*/ 2984 w 224"/>
                <a:gd name="T89" fmla="*/ 1983 h 225"/>
                <a:gd name="T90" fmla="*/ 3237 w 224"/>
                <a:gd name="T91" fmla="*/ 1514 h 225"/>
                <a:gd name="T92" fmla="*/ 3061 w 224"/>
                <a:gd name="T93" fmla="*/ 1265 h 225"/>
                <a:gd name="T94" fmla="*/ 2812 w 224"/>
                <a:gd name="T95" fmla="*/ 1232 h 225"/>
                <a:gd name="T96" fmla="*/ 2678 w 224"/>
                <a:gd name="T97" fmla="*/ 1000 h 225"/>
                <a:gd name="T98" fmla="*/ 2736 w 224"/>
                <a:gd name="T99" fmla="*/ 849 h 225"/>
                <a:gd name="T100" fmla="*/ 3087 w 224"/>
                <a:gd name="T101" fmla="*/ 783 h 225"/>
                <a:gd name="T102" fmla="*/ 2487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9" name="Freeform 394"/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296 w 20"/>
                <a:gd name="T1" fmla="*/ 0 h 23"/>
                <a:gd name="T2" fmla="*/ 250 w 20"/>
                <a:gd name="T3" fmla="*/ 65 h 23"/>
                <a:gd name="T4" fmla="*/ 177 w 20"/>
                <a:gd name="T5" fmla="*/ 233 h 23"/>
                <a:gd name="T6" fmla="*/ 46 w 20"/>
                <a:gd name="T7" fmla="*/ 351 h 23"/>
                <a:gd name="T8" fmla="*/ 0 w 20"/>
                <a:gd name="T9" fmla="*/ 384 h 23"/>
                <a:gd name="T10" fmla="*/ 193 w 20"/>
                <a:gd name="T11" fmla="*/ 249 h 23"/>
                <a:gd name="T12" fmla="*/ 296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0" name="Freeform 395"/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2238 w 224"/>
                <a:gd name="T1" fmla="*/ 600 h 223"/>
                <a:gd name="T2" fmla="*/ 2299 w 224"/>
                <a:gd name="T3" fmla="*/ 98 h 223"/>
                <a:gd name="T4" fmla="*/ 2942 w 224"/>
                <a:gd name="T5" fmla="*/ 233 h 223"/>
                <a:gd name="T6" fmla="*/ 2900 w 224"/>
                <a:gd name="T7" fmla="*/ 816 h 223"/>
                <a:gd name="T8" fmla="*/ 2663 w 224"/>
                <a:gd name="T9" fmla="*/ 816 h 223"/>
                <a:gd name="T10" fmla="*/ 2693 w 224"/>
                <a:gd name="T11" fmla="*/ 1130 h 223"/>
                <a:gd name="T12" fmla="*/ 2839 w 224"/>
                <a:gd name="T13" fmla="*/ 1249 h 223"/>
                <a:gd name="T14" fmla="*/ 3118 w 224"/>
                <a:gd name="T15" fmla="*/ 1314 h 223"/>
                <a:gd name="T16" fmla="*/ 3149 w 224"/>
                <a:gd name="T17" fmla="*/ 1616 h 223"/>
                <a:gd name="T18" fmla="*/ 3015 w 224"/>
                <a:gd name="T19" fmla="*/ 2265 h 223"/>
                <a:gd name="T20" fmla="*/ 3206 w 224"/>
                <a:gd name="T21" fmla="*/ 3048 h 223"/>
                <a:gd name="T22" fmla="*/ 2663 w 224"/>
                <a:gd name="T23" fmla="*/ 3697 h 223"/>
                <a:gd name="T24" fmla="*/ 2269 w 224"/>
                <a:gd name="T25" fmla="*/ 3562 h 223"/>
                <a:gd name="T26" fmla="*/ 2341 w 224"/>
                <a:gd name="T27" fmla="*/ 2848 h 223"/>
                <a:gd name="T28" fmla="*/ 2648 w 224"/>
                <a:gd name="T29" fmla="*/ 2848 h 223"/>
                <a:gd name="T30" fmla="*/ 3000 w 224"/>
                <a:gd name="T31" fmla="*/ 2583 h 223"/>
                <a:gd name="T32" fmla="*/ 2869 w 224"/>
                <a:gd name="T33" fmla="*/ 1881 h 223"/>
                <a:gd name="T34" fmla="*/ 2812 w 224"/>
                <a:gd name="T35" fmla="*/ 1832 h 223"/>
                <a:gd name="T36" fmla="*/ 2387 w 224"/>
                <a:gd name="T37" fmla="*/ 2248 h 223"/>
                <a:gd name="T38" fmla="*/ 2062 w 224"/>
                <a:gd name="T39" fmla="*/ 1983 h 223"/>
                <a:gd name="T40" fmla="*/ 2575 w 224"/>
                <a:gd name="T41" fmla="*/ 1514 h 223"/>
                <a:gd name="T42" fmla="*/ 2475 w 224"/>
                <a:gd name="T43" fmla="*/ 914 h 223"/>
                <a:gd name="T44" fmla="*/ 2165 w 224"/>
                <a:gd name="T45" fmla="*/ 1049 h 223"/>
                <a:gd name="T46" fmla="*/ 1917 w 224"/>
                <a:gd name="T47" fmla="*/ 1351 h 223"/>
                <a:gd name="T48" fmla="*/ 1683 w 224"/>
                <a:gd name="T49" fmla="*/ 1151 h 223"/>
                <a:gd name="T50" fmla="*/ 1507 w 224"/>
                <a:gd name="T51" fmla="*/ 783 h 223"/>
                <a:gd name="T52" fmla="*/ 1217 w 224"/>
                <a:gd name="T53" fmla="*/ 1016 h 223"/>
                <a:gd name="T54" fmla="*/ 1041 w 224"/>
                <a:gd name="T55" fmla="*/ 1914 h 223"/>
                <a:gd name="T56" fmla="*/ 119 w 224"/>
                <a:gd name="T57" fmla="*/ 1232 h 223"/>
                <a:gd name="T58" fmla="*/ 777 w 224"/>
                <a:gd name="T59" fmla="*/ 551 h 223"/>
                <a:gd name="T60" fmla="*/ 968 w 224"/>
                <a:gd name="T61" fmla="*/ 616 h 223"/>
                <a:gd name="T62" fmla="*/ 1523 w 224"/>
                <a:gd name="T63" fmla="*/ 714 h 223"/>
                <a:gd name="T64" fmla="*/ 1683 w 224"/>
                <a:gd name="T65" fmla="*/ 482 h 223"/>
                <a:gd name="T66" fmla="*/ 1901 w 224"/>
                <a:gd name="T67" fmla="*/ 465 h 223"/>
                <a:gd name="T68" fmla="*/ 2139 w 224"/>
                <a:gd name="T69" fmla="*/ 735 h 223"/>
                <a:gd name="T70" fmla="*/ 2227 w 224"/>
                <a:gd name="T71" fmla="*/ 584 h 223"/>
                <a:gd name="T72" fmla="*/ 1787 w 224"/>
                <a:gd name="T73" fmla="*/ 384 h 223"/>
                <a:gd name="T74" fmla="*/ 1113 w 224"/>
                <a:gd name="T75" fmla="*/ 714 h 223"/>
                <a:gd name="T76" fmla="*/ 731 w 224"/>
                <a:gd name="T77" fmla="*/ 535 h 223"/>
                <a:gd name="T78" fmla="*/ 777 w 224"/>
                <a:gd name="T79" fmla="*/ 2049 h 223"/>
                <a:gd name="T80" fmla="*/ 1331 w 224"/>
                <a:gd name="T81" fmla="*/ 865 h 223"/>
                <a:gd name="T82" fmla="*/ 1756 w 224"/>
                <a:gd name="T83" fmla="*/ 1330 h 223"/>
                <a:gd name="T84" fmla="*/ 2227 w 224"/>
                <a:gd name="T85" fmla="*/ 881 h 223"/>
                <a:gd name="T86" fmla="*/ 2563 w 224"/>
                <a:gd name="T87" fmla="*/ 1498 h 223"/>
                <a:gd name="T88" fmla="*/ 2399 w 224"/>
                <a:gd name="T89" fmla="*/ 2265 h 223"/>
                <a:gd name="T90" fmla="*/ 2885 w 224"/>
                <a:gd name="T91" fmla="*/ 2016 h 223"/>
                <a:gd name="T92" fmla="*/ 2648 w 224"/>
                <a:gd name="T93" fmla="*/ 2832 h 223"/>
                <a:gd name="T94" fmla="*/ 2269 w 224"/>
                <a:gd name="T95" fmla="*/ 3579 h 223"/>
                <a:gd name="T96" fmla="*/ 3087 w 224"/>
                <a:gd name="T97" fmla="*/ 3546 h 223"/>
                <a:gd name="T98" fmla="*/ 3087 w 224"/>
                <a:gd name="T99" fmla="*/ 2563 h 223"/>
                <a:gd name="T100" fmla="*/ 3045 w 224"/>
                <a:gd name="T101" fmla="*/ 1265 h 223"/>
                <a:gd name="T102" fmla="*/ 2812 w 224"/>
                <a:gd name="T103" fmla="*/ 1232 h 223"/>
                <a:gd name="T104" fmla="*/ 2885 w 224"/>
                <a:gd name="T105" fmla="*/ 832 h 223"/>
                <a:gd name="T106" fmla="*/ 2487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1" name="Oval 396"/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2" name="Oval 397"/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3" name="Oval 398"/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4" name="Oval 399"/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5" name="Oval 400"/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6" name="Freeform 401"/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15 w 3"/>
                <a:gd name="T1" fmla="*/ 32 h 3"/>
                <a:gd name="T2" fmla="*/ 15 w 3"/>
                <a:gd name="T3" fmla="*/ 32 h 3"/>
                <a:gd name="T4" fmla="*/ 26 w 3"/>
                <a:gd name="T5" fmla="*/ 16 h 3"/>
                <a:gd name="T6" fmla="*/ 26 w 3"/>
                <a:gd name="T7" fmla="*/ 32 h 3"/>
                <a:gd name="T8" fmla="*/ 26 w 3"/>
                <a:gd name="T9" fmla="*/ 32 h 3"/>
                <a:gd name="T10" fmla="*/ 15 w 3"/>
                <a:gd name="T11" fmla="*/ 32 h 3"/>
                <a:gd name="T12" fmla="*/ 15 w 3"/>
                <a:gd name="T13" fmla="*/ 32 h 3"/>
                <a:gd name="T14" fmla="*/ 0 w 3"/>
                <a:gd name="T15" fmla="*/ 32 h 3"/>
                <a:gd name="T16" fmla="*/ 26 w 3"/>
                <a:gd name="T17" fmla="*/ 48 h 3"/>
                <a:gd name="T18" fmla="*/ 40 w 3"/>
                <a:gd name="T19" fmla="*/ 32 h 3"/>
                <a:gd name="T20" fmla="*/ 26 w 3"/>
                <a:gd name="T21" fmla="*/ 0 h 3"/>
                <a:gd name="T22" fmla="*/ 0 w 3"/>
                <a:gd name="T23" fmla="*/ 32 h 3"/>
                <a:gd name="T24" fmla="*/ 15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7" name="Oval 402"/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8" name="Oval 403"/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9" name="Freeform 404"/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0" name="Oval 405"/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1" name="Oval 406"/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2" name="Freeform 407"/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16 w 4"/>
                <a:gd name="T1" fmla="*/ 39 h 3"/>
                <a:gd name="T2" fmla="*/ 16 w 4"/>
                <a:gd name="T3" fmla="*/ 39 h 3"/>
                <a:gd name="T4" fmla="*/ 32 w 4"/>
                <a:gd name="T5" fmla="*/ 17 h 3"/>
                <a:gd name="T6" fmla="*/ 48 w 4"/>
                <a:gd name="T7" fmla="*/ 39 h 3"/>
                <a:gd name="T8" fmla="*/ 32 w 4"/>
                <a:gd name="T9" fmla="*/ 39 h 3"/>
                <a:gd name="T10" fmla="*/ 16 w 4"/>
                <a:gd name="T11" fmla="*/ 39 h 3"/>
                <a:gd name="T12" fmla="*/ 16 w 4"/>
                <a:gd name="T13" fmla="*/ 39 h 3"/>
                <a:gd name="T14" fmla="*/ 0 w 4"/>
                <a:gd name="T15" fmla="*/ 39 h 3"/>
                <a:gd name="T16" fmla="*/ 32 w 4"/>
                <a:gd name="T17" fmla="*/ 56 h 3"/>
                <a:gd name="T18" fmla="*/ 64 w 4"/>
                <a:gd name="T19" fmla="*/ 39 h 3"/>
                <a:gd name="T20" fmla="*/ 32 w 4"/>
                <a:gd name="T21" fmla="*/ 0 h 3"/>
                <a:gd name="T22" fmla="*/ 0 w 4"/>
                <a:gd name="T23" fmla="*/ 39 h 3"/>
                <a:gd name="T24" fmla="*/ 16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3" name="Oval 408"/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4" name="Oval 409"/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5" name="Freeform 410"/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6" name="Oval 411"/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7" name="Oval 412"/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8" name="Freeform 413"/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9" name="Oval 414"/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0" name="Oval 415"/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1" name="Freeform 416"/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16 h 3"/>
                <a:gd name="T2" fmla="*/ 15 w 3"/>
                <a:gd name="T3" fmla="*/ 16 h 3"/>
                <a:gd name="T4" fmla="*/ 15 w 3"/>
                <a:gd name="T5" fmla="*/ 16 h 3"/>
                <a:gd name="T6" fmla="*/ 26 w 3"/>
                <a:gd name="T7" fmla="*/ 16 h 3"/>
                <a:gd name="T8" fmla="*/ 15 w 3"/>
                <a:gd name="T9" fmla="*/ 32 h 3"/>
                <a:gd name="T10" fmla="*/ 15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5 w 3"/>
                <a:gd name="T17" fmla="*/ 48 h 3"/>
                <a:gd name="T18" fmla="*/ 40 w 3"/>
                <a:gd name="T19" fmla="*/ 16 h 3"/>
                <a:gd name="T20" fmla="*/ 15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2" name="Oval 417"/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3" name="Oval 418"/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4" name="Freeform 419"/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5" name="Oval 420"/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6" name="Oval 421"/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7" name="Freeform 422"/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8" name="Oval 423"/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9" name="Oval 424"/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0" name="Freeform 425"/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1" name="Oval 426"/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2" name="Oval 427"/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3" name="Freeform 428"/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4" name="Oval 429"/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5" name="Oval 430"/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6" name="Freeform 431"/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17 h 3"/>
                <a:gd name="T2" fmla="*/ 15 w 3"/>
                <a:gd name="T3" fmla="*/ 17 h 3"/>
                <a:gd name="T4" fmla="*/ 15 w 3"/>
                <a:gd name="T5" fmla="*/ 17 h 3"/>
                <a:gd name="T6" fmla="*/ 26 w 3"/>
                <a:gd name="T7" fmla="*/ 17 h 3"/>
                <a:gd name="T8" fmla="*/ 15 w 3"/>
                <a:gd name="T9" fmla="*/ 39 h 3"/>
                <a:gd name="T10" fmla="*/ 15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5 w 3"/>
                <a:gd name="T17" fmla="*/ 56 h 3"/>
                <a:gd name="T18" fmla="*/ 40 w 3"/>
                <a:gd name="T19" fmla="*/ 17 h 3"/>
                <a:gd name="T20" fmla="*/ 15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7" name="Oval 432"/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8" name="Oval 433"/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9" name="Freeform 434"/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0" name="Oval 435"/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1" name="Oval 436"/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2" name="Freeform 437"/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3" name="Oval 438"/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4" name="Oval 439"/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5" name="Freeform 440"/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6" name="Oval 441"/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7" name="Oval 442"/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8" name="Freeform 443"/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16 h 3"/>
                <a:gd name="T2" fmla="*/ 16 w 3"/>
                <a:gd name="T3" fmla="*/ 16 h 3"/>
                <a:gd name="T4" fmla="*/ 16 w 3"/>
                <a:gd name="T5" fmla="*/ 16 h 3"/>
                <a:gd name="T6" fmla="*/ 32 w 3"/>
                <a:gd name="T7" fmla="*/ 16 h 3"/>
                <a:gd name="T8" fmla="*/ 16 w 3"/>
                <a:gd name="T9" fmla="*/ 32 h 3"/>
                <a:gd name="T10" fmla="*/ 16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6 w 3"/>
                <a:gd name="T17" fmla="*/ 48 h 3"/>
                <a:gd name="T18" fmla="*/ 48 w 3"/>
                <a:gd name="T19" fmla="*/ 16 h 3"/>
                <a:gd name="T20" fmla="*/ 16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9" name="Oval 444"/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0" name="Oval 445"/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1" name="Freeform 446"/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2" name="Oval 447"/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3" name="Oval 448"/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4" name="Freeform 449"/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5" name="Oval 450"/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6" name="Oval 451"/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7" name="Freeform 452"/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8" name="Oval 453"/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9" name="Oval 454"/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0" name="Freeform 455"/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1" name="Oval 456"/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2" name="Oval 457"/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3" name="Freeform 458"/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16 w 4"/>
                <a:gd name="T1" fmla="*/ 38 h 4"/>
                <a:gd name="T2" fmla="*/ 16 w 4"/>
                <a:gd name="T3" fmla="*/ 38 h 4"/>
                <a:gd name="T4" fmla="*/ 32 w 4"/>
                <a:gd name="T5" fmla="*/ 17 h 4"/>
                <a:gd name="T6" fmla="*/ 48 w 4"/>
                <a:gd name="T7" fmla="*/ 38 h 4"/>
                <a:gd name="T8" fmla="*/ 32 w 4"/>
                <a:gd name="T9" fmla="*/ 55 h 4"/>
                <a:gd name="T10" fmla="*/ 16 w 4"/>
                <a:gd name="T11" fmla="*/ 38 h 4"/>
                <a:gd name="T12" fmla="*/ 16 w 4"/>
                <a:gd name="T13" fmla="*/ 38 h 4"/>
                <a:gd name="T14" fmla="*/ 0 w 4"/>
                <a:gd name="T15" fmla="*/ 38 h 4"/>
                <a:gd name="T16" fmla="*/ 32 w 4"/>
                <a:gd name="T17" fmla="*/ 72 h 4"/>
                <a:gd name="T18" fmla="*/ 64 w 4"/>
                <a:gd name="T19" fmla="*/ 38 h 4"/>
                <a:gd name="T20" fmla="*/ 32 w 4"/>
                <a:gd name="T21" fmla="*/ 0 h 4"/>
                <a:gd name="T22" fmla="*/ 0 w 4"/>
                <a:gd name="T23" fmla="*/ 38 h 4"/>
                <a:gd name="T24" fmla="*/ 16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4" name="Oval 459"/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5" name="Oval 460"/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6" name="Freeform 461"/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15 w 4"/>
                <a:gd name="T1" fmla="*/ 39 h 3"/>
                <a:gd name="T2" fmla="*/ 15 w 4"/>
                <a:gd name="T3" fmla="*/ 39 h 3"/>
                <a:gd name="T4" fmla="*/ 30 w 4"/>
                <a:gd name="T5" fmla="*/ 17 h 3"/>
                <a:gd name="T6" fmla="*/ 41 w 4"/>
                <a:gd name="T7" fmla="*/ 39 h 3"/>
                <a:gd name="T8" fmla="*/ 30 w 4"/>
                <a:gd name="T9" fmla="*/ 39 h 3"/>
                <a:gd name="T10" fmla="*/ 15 w 4"/>
                <a:gd name="T11" fmla="*/ 39 h 3"/>
                <a:gd name="T12" fmla="*/ 15 w 4"/>
                <a:gd name="T13" fmla="*/ 39 h 3"/>
                <a:gd name="T14" fmla="*/ 0 w 4"/>
                <a:gd name="T15" fmla="*/ 39 h 3"/>
                <a:gd name="T16" fmla="*/ 30 w 4"/>
                <a:gd name="T17" fmla="*/ 56 h 3"/>
                <a:gd name="T18" fmla="*/ 56 w 4"/>
                <a:gd name="T19" fmla="*/ 39 h 3"/>
                <a:gd name="T20" fmla="*/ 30 w 4"/>
                <a:gd name="T21" fmla="*/ 0 h 3"/>
                <a:gd name="T22" fmla="*/ 0 w 4"/>
                <a:gd name="T23" fmla="*/ 39 h 3"/>
                <a:gd name="T24" fmla="*/ 15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7" name="Oval 462"/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8" name="Oval 463"/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9" name="Freeform 464"/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0" name="Oval 465"/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1" name="Oval 466"/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2" name="Freeform 467"/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17 h 3"/>
                <a:gd name="T2" fmla="*/ 16 w 3"/>
                <a:gd name="T3" fmla="*/ 17 h 3"/>
                <a:gd name="T4" fmla="*/ 16 w 3"/>
                <a:gd name="T5" fmla="*/ 17 h 3"/>
                <a:gd name="T6" fmla="*/ 32 w 3"/>
                <a:gd name="T7" fmla="*/ 17 h 3"/>
                <a:gd name="T8" fmla="*/ 16 w 3"/>
                <a:gd name="T9" fmla="*/ 39 h 3"/>
                <a:gd name="T10" fmla="*/ 16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6 w 3"/>
                <a:gd name="T17" fmla="*/ 56 h 3"/>
                <a:gd name="T18" fmla="*/ 48 w 3"/>
                <a:gd name="T19" fmla="*/ 17 h 3"/>
                <a:gd name="T20" fmla="*/ 16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3" name="Oval 468"/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4" name="Oval 469"/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5" name="Freeform 470"/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39 h 3"/>
                <a:gd name="T2" fmla="*/ 16 w 3"/>
                <a:gd name="T3" fmla="*/ 39 h 3"/>
                <a:gd name="T4" fmla="*/ 16 w 3"/>
                <a:gd name="T5" fmla="*/ 17 h 3"/>
                <a:gd name="T6" fmla="*/ 32 w 3"/>
                <a:gd name="T7" fmla="*/ 39 h 3"/>
                <a:gd name="T8" fmla="*/ 16 w 3"/>
                <a:gd name="T9" fmla="*/ 39 h 3"/>
                <a:gd name="T10" fmla="*/ 16 w 3"/>
                <a:gd name="T11" fmla="*/ 39 h 3"/>
                <a:gd name="T12" fmla="*/ 0 w 3"/>
                <a:gd name="T13" fmla="*/ 39 h 3"/>
                <a:gd name="T14" fmla="*/ 0 w 3"/>
                <a:gd name="T15" fmla="*/ 39 h 3"/>
                <a:gd name="T16" fmla="*/ 16 w 3"/>
                <a:gd name="T17" fmla="*/ 56 h 3"/>
                <a:gd name="T18" fmla="*/ 48 w 3"/>
                <a:gd name="T19" fmla="*/ 39 h 3"/>
                <a:gd name="T20" fmla="*/ 16 w 3"/>
                <a:gd name="T21" fmla="*/ 0 h 3"/>
                <a:gd name="T22" fmla="*/ 0 w 3"/>
                <a:gd name="T23" fmla="*/ 39 h 3"/>
                <a:gd name="T24" fmla="*/ 0 w 3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6" name="Oval 471"/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7" name="Oval 472"/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8" name="Freeform 473"/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9" name="Oval 474"/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0" name="Oval 475"/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1" name="Freeform 476"/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2" name="Oval 477"/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3" name="Oval 478"/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4" name="Freeform 479"/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5" name="Oval 480"/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6" name="Oval 481"/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7" name="Freeform 482"/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15 w 4"/>
                <a:gd name="T1" fmla="*/ 38 h 4"/>
                <a:gd name="T2" fmla="*/ 15 w 4"/>
                <a:gd name="T3" fmla="*/ 38 h 4"/>
                <a:gd name="T4" fmla="*/ 30 w 4"/>
                <a:gd name="T5" fmla="*/ 17 h 4"/>
                <a:gd name="T6" fmla="*/ 41 w 4"/>
                <a:gd name="T7" fmla="*/ 38 h 4"/>
                <a:gd name="T8" fmla="*/ 30 w 4"/>
                <a:gd name="T9" fmla="*/ 55 h 4"/>
                <a:gd name="T10" fmla="*/ 15 w 4"/>
                <a:gd name="T11" fmla="*/ 38 h 4"/>
                <a:gd name="T12" fmla="*/ 15 w 4"/>
                <a:gd name="T13" fmla="*/ 38 h 4"/>
                <a:gd name="T14" fmla="*/ 0 w 4"/>
                <a:gd name="T15" fmla="*/ 38 h 4"/>
                <a:gd name="T16" fmla="*/ 30 w 4"/>
                <a:gd name="T17" fmla="*/ 72 h 4"/>
                <a:gd name="T18" fmla="*/ 56 w 4"/>
                <a:gd name="T19" fmla="*/ 38 h 4"/>
                <a:gd name="T20" fmla="*/ 30 w 4"/>
                <a:gd name="T21" fmla="*/ 0 h 4"/>
                <a:gd name="T22" fmla="*/ 0 w 4"/>
                <a:gd name="T23" fmla="*/ 38 h 4"/>
                <a:gd name="T24" fmla="*/ 15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8" name="Oval 483"/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9" name="Oval 484"/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0" name="Freeform 485"/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16 w 3"/>
                <a:gd name="T5" fmla="*/ 16 h 3"/>
                <a:gd name="T6" fmla="*/ 32 w 3"/>
                <a:gd name="T7" fmla="*/ 32 h 3"/>
                <a:gd name="T8" fmla="*/ 16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16 w 3"/>
                <a:gd name="T17" fmla="*/ 48 h 3"/>
                <a:gd name="T18" fmla="*/ 48 w 3"/>
                <a:gd name="T19" fmla="*/ 32 h 3"/>
                <a:gd name="T20" fmla="*/ 16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1" name="Oval 486"/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2" name="Oval 487"/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3" name="Freeform 488"/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4" name="Oval 489"/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5" name="Oval 490"/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6" name="Freeform 491"/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7" name="Oval 492"/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8" name="Oval 493"/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9" name="Freeform 494"/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0" name="Oval 495"/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1" name="Oval 496"/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2" name="Freeform 497"/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3" name="Oval 498"/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4" name="Oval 499"/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5" name="Freeform 500"/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38 h 4"/>
                <a:gd name="T2" fmla="*/ 15 w 3"/>
                <a:gd name="T3" fmla="*/ 38 h 4"/>
                <a:gd name="T4" fmla="*/ 26 w 3"/>
                <a:gd name="T5" fmla="*/ 17 h 4"/>
                <a:gd name="T6" fmla="*/ 26 w 3"/>
                <a:gd name="T7" fmla="*/ 38 h 4"/>
                <a:gd name="T8" fmla="*/ 26 w 3"/>
                <a:gd name="T9" fmla="*/ 55 h 4"/>
                <a:gd name="T10" fmla="*/ 15 w 3"/>
                <a:gd name="T11" fmla="*/ 38 h 4"/>
                <a:gd name="T12" fmla="*/ 0 w 3"/>
                <a:gd name="T13" fmla="*/ 38 h 4"/>
                <a:gd name="T14" fmla="*/ 0 w 3"/>
                <a:gd name="T15" fmla="*/ 38 h 4"/>
                <a:gd name="T16" fmla="*/ 26 w 3"/>
                <a:gd name="T17" fmla="*/ 72 h 4"/>
                <a:gd name="T18" fmla="*/ 40 w 3"/>
                <a:gd name="T19" fmla="*/ 38 h 4"/>
                <a:gd name="T20" fmla="*/ 26 w 3"/>
                <a:gd name="T21" fmla="*/ 0 h 4"/>
                <a:gd name="T22" fmla="*/ 0 w 3"/>
                <a:gd name="T23" fmla="*/ 38 h 4"/>
                <a:gd name="T24" fmla="*/ 0 w 3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6" name="Oval 501"/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7" name="Oval 502"/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8" name="Freeform 503"/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16 w 4"/>
                <a:gd name="T1" fmla="*/ 32 h 4"/>
                <a:gd name="T2" fmla="*/ 16 w 4"/>
                <a:gd name="T3" fmla="*/ 32 h 4"/>
                <a:gd name="T4" fmla="*/ 32 w 4"/>
                <a:gd name="T5" fmla="*/ 16 h 4"/>
                <a:gd name="T6" fmla="*/ 48 w 4"/>
                <a:gd name="T7" fmla="*/ 32 h 4"/>
                <a:gd name="T8" fmla="*/ 32 w 4"/>
                <a:gd name="T9" fmla="*/ 48 h 4"/>
                <a:gd name="T10" fmla="*/ 16 w 4"/>
                <a:gd name="T11" fmla="*/ 32 h 4"/>
                <a:gd name="T12" fmla="*/ 16 w 4"/>
                <a:gd name="T13" fmla="*/ 32 h 4"/>
                <a:gd name="T14" fmla="*/ 0 w 4"/>
                <a:gd name="T15" fmla="*/ 32 h 4"/>
                <a:gd name="T16" fmla="*/ 32 w 4"/>
                <a:gd name="T17" fmla="*/ 64 h 4"/>
                <a:gd name="T18" fmla="*/ 64 w 4"/>
                <a:gd name="T19" fmla="*/ 32 h 4"/>
                <a:gd name="T20" fmla="*/ 32 w 4"/>
                <a:gd name="T21" fmla="*/ 0 h 4"/>
                <a:gd name="T22" fmla="*/ 0 w 4"/>
                <a:gd name="T23" fmla="*/ 32 h 4"/>
                <a:gd name="T24" fmla="*/ 16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9" name="Oval 504"/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0" name="Oval 505"/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1" name="Freeform 506"/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2" name="Oval 507"/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3" name="Oval 508"/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4" name="Freeform 509"/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5" name="Oval 510"/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6" name="Oval 511"/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7" name="Freeform 512"/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498" name="Group 378"/>
          <p:cNvGrpSpPr>
            <a:grpSpLocks/>
          </p:cNvGrpSpPr>
          <p:nvPr/>
        </p:nvGrpSpPr>
        <p:grpSpPr bwMode="auto">
          <a:xfrm>
            <a:off x="6597273" y="3728348"/>
            <a:ext cx="708766" cy="657132"/>
            <a:chOff x="2005" y="2960"/>
            <a:chExt cx="1210" cy="1224"/>
          </a:xfrm>
        </p:grpSpPr>
        <p:sp>
          <p:nvSpPr>
            <p:cNvPr id="499" name="Freeform 379"/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1348 w 316"/>
                <a:gd name="T1" fmla="*/ 384 h 300"/>
                <a:gd name="T2" fmla="*/ 280 w 316"/>
                <a:gd name="T3" fmla="*/ 1330 h 300"/>
                <a:gd name="T4" fmla="*/ 383 w 316"/>
                <a:gd name="T5" fmla="*/ 3578 h 300"/>
                <a:gd name="T6" fmla="*/ 1497 w 316"/>
                <a:gd name="T7" fmla="*/ 4676 h 300"/>
                <a:gd name="T8" fmla="*/ 3255 w 316"/>
                <a:gd name="T9" fmla="*/ 4912 h 300"/>
                <a:gd name="T10" fmla="*/ 4354 w 316"/>
                <a:gd name="T11" fmla="*/ 3297 h 300"/>
                <a:gd name="T12" fmla="*/ 4135 w 316"/>
                <a:gd name="T13" fmla="*/ 967 h 300"/>
                <a:gd name="T14" fmla="*/ 2359 w 316"/>
                <a:gd name="T15" fmla="*/ 98 h 300"/>
                <a:gd name="T16" fmla="*/ 1348 w 316"/>
                <a:gd name="T17" fmla="*/ 384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0" name="Freeform 380"/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529 w 241"/>
                <a:gd name="T1" fmla="*/ 3417 h 242"/>
                <a:gd name="T2" fmla="*/ 440 w 241"/>
                <a:gd name="T3" fmla="*/ 1368 h 242"/>
                <a:gd name="T4" fmla="*/ 1409 w 241"/>
                <a:gd name="T5" fmla="*/ 518 h 242"/>
                <a:gd name="T6" fmla="*/ 2332 w 241"/>
                <a:gd name="T7" fmla="*/ 233 h 242"/>
                <a:gd name="T8" fmla="*/ 3535 w 241"/>
                <a:gd name="T9" fmla="*/ 616 h 242"/>
                <a:gd name="T10" fmla="*/ 2156 w 241"/>
                <a:gd name="T11" fmla="*/ 82 h 242"/>
                <a:gd name="T12" fmla="*/ 1233 w 241"/>
                <a:gd name="T13" fmla="*/ 351 h 242"/>
                <a:gd name="T14" fmla="*/ 264 w 241"/>
                <a:gd name="T15" fmla="*/ 1200 h 242"/>
                <a:gd name="T16" fmla="*/ 352 w 241"/>
                <a:gd name="T17" fmla="*/ 3250 h 242"/>
                <a:gd name="T18" fmla="*/ 969 w 241"/>
                <a:gd name="T19" fmla="*/ 4034 h 242"/>
                <a:gd name="T20" fmla="*/ 529 w 241"/>
                <a:gd name="T21" fmla="*/ 3417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1" name="Freeform 381"/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3020 w 238"/>
                <a:gd name="T1" fmla="*/ 416 h 249"/>
                <a:gd name="T2" fmla="*/ 2607 w 238"/>
                <a:gd name="T3" fmla="*/ 0 h 249"/>
                <a:gd name="T4" fmla="*/ 2844 w 238"/>
                <a:gd name="T5" fmla="*/ 249 h 249"/>
                <a:gd name="T6" fmla="*/ 3047 w 238"/>
                <a:gd name="T7" fmla="*/ 2416 h 249"/>
                <a:gd name="T8" fmla="*/ 2036 w 238"/>
                <a:gd name="T9" fmla="*/ 3897 h 249"/>
                <a:gd name="T10" fmla="*/ 410 w 238"/>
                <a:gd name="T11" fmla="*/ 3680 h 249"/>
                <a:gd name="T12" fmla="*/ 0 w 238"/>
                <a:gd name="T13" fmla="*/ 3464 h 249"/>
                <a:gd name="T14" fmla="*/ 586 w 238"/>
                <a:gd name="T15" fmla="*/ 3848 h 249"/>
                <a:gd name="T16" fmla="*/ 2212 w 238"/>
                <a:gd name="T17" fmla="*/ 4064 h 249"/>
                <a:gd name="T18" fmla="*/ 3238 w 238"/>
                <a:gd name="T19" fmla="*/ 2579 h 249"/>
                <a:gd name="T20" fmla="*/ 3020 w 238"/>
                <a:gd name="T21" fmla="*/ 416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2" name="Freeform 382"/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777 w 224"/>
                <a:gd name="T1" fmla="*/ 633 h 233"/>
                <a:gd name="T2" fmla="*/ 191 w 224"/>
                <a:gd name="T3" fmla="*/ 1001 h 233"/>
                <a:gd name="T4" fmla="*/ 394 w 224"/>
                <a:gd name="T5" fmla="*/ 2002 h 233"/>
                <a:gd name="T6" fmla="*/ 1052 w 224"/>
                <a:gd name="T7" fmla="*/ 2035 h 233"/>
                <a:gd name="T8" fmla="*/ 1217 w 224"/>
                <a:gd name="T9" fmla="*/ 1320 h 233"/>
                <a:gd name="T10" fmla="*/ 1331 w 224"/>
                <a:gd name="T11" fmla="*/ 968 h 233"/>
                <a:gd name="T12" fmla="*/ 1668 w 224"/>
                <a:gd name="T13" fmla="*/ 1017 h 233"/>
                <a:gd name="T14" fmla="*/ 1756 w 224"/>
                <a:gd name="T15" fmla="*/ 1434 h 233"/>
                <a:gd name="T16" fmla="*/ 2139 w 224"/>
                <a:gd name="T17" fmla="*/ 1385 h 233"/>
                <a:gd name="T18" fmla="*/ 2227 w 224"/>
                <a:gd name="T19" fmla="*/ 985 h 233"/>
                <a:gd name="T20" fmla="*/ 2590 w 224"/>
                <a:gd name="T21" fmla="*/ 1169 h 233"/>
                <a:gd name="T22" fmla="*/ 2563 w 224"/>
                <a:gd name="T23" fmla="*/ 1602 h 233"/>
                <a:gd name="T24" fmla="*/ 2165 w 224"/>
                <a:gd name="T25" fmla="*/ 1802 h 233"/>
                <a:gd name="T26" fmla="*/ 2399 w 224"/>
                <a:gd name="T27" fmla="*/ 2370 h 233"/>
                <a:gd name="T28" fmla="*/ 2663 w 224"/>
                <a:gd name="T29" fmla="*/ 2121 h 233"/>
                <a:gd name="T30" fmla="*/ 2885 w 224"/>
                <a:gd name="T31" fmla="*/ 2121 h 233"/>
                <a:gd name="T32" fmla="*/ 2984 w 224"/>
                <a:gd name="T33" fmla="*/ 2672 h 233"/>
                <a:gd name="T34" fmla="*/ 2648 w 224"/>
                <a:gd name="T35" fmla="*/ 2938 h 233"/>
                <a:gd name="T36" fmla="*/ 2238 w 224"/>
                <a:gd name="T37" fmla="*/ 3040 h 233"/>
                <a:gd name="T38" fmla="*/ 2269 w 224"/>
                <a:gd name="T39" fmla="*/ 3690 h 233"/>
                <a:gd name="T40" fmla="*/ 3087 w 224"/>
                <a:gd name="T41" fmla="*/ 3657 h 233"/>
                <a:gd name="T42" fmla="*/ 3221 w 224"/>
                <a:gd name="T43" fmla="*/ 3154 h 233"/>
                <a:gd name="T44" fmla="*/ 3087 w 224"/>
                <a:gd name="T45" fmla="*/ 2672 h 233"/>
                <a:gd name="T46" fmla="*/ 3061 w 224"/>
                <a:gd name="T47" fmla="*/ 1835 h 233"/>
                <a:gd name="T48" fmla="*/ 3191 w 224"/>
                <a:gd name="T49" fmla="*/ 1487 h 233"/>
                <a:gd name="T50" fmla="*/ 3045 w 224"/>
                <a:gd name="T51" fmla="*/ 1369 h 233"/>
                <a:gd name="T52" fmla="*/ 2839 w 224"/>
                <a:gd name="T53" fmla="*/ 1336 h 233"/>
                <a:gd name="T54" fmla="*/ 2663 w 224"/>
                <a:gd name="T55" fmla="*/ 1087 h 233"/>
                <a:gd name="T56" fmla="*/ 2885 w 224"/>
                <a:gd name="T57" fmla="*/ 936 h 233"/>
                <a:gd name="T58" fmla="*/ 2957 w 224"/>
                <a:gd name="T59" fmla="*/ 319 h 233"/>
                <a:gd name="T60" fmla="*/ 2299 w 224"/>
                <a:gd name="T61" fmla="*/ 184 h 233"/>
                <a:gd name="T62" fmla="*/ 2227 w 224"/>
                <a:gd name="T63" fmla="*/ 686 h 233"/>
                <a:gd name="T64" fmla="*/ 1917 w 224"/>
                <a:gd name="T65" fmla="*/ 568 h 233"/>
                <a:gd name="T66" fmla="*/ 1626 w 224"/>
                <a:gd name="T67" fmla="*/ 735 h 233"/>
                <a:gd name="T68" fmla="*/ 1113 w 224"/>
                <a:gd name="T69" fmla="*/ 817 h 233"/>
                <a:gd name="T70" fmla="*/ 777 w 224"/>
                <a:gd name="T71" fmla="*/ 633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3" name="Freeform 383"/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15 w 60"/>
                <a:gd name="T1" fmla="*/ 135 h 31"/>
                <a:gd name="T2" fmla="*/ 233 w 60"/>
                <a:gd name="T3" fmla="*/ 471 h 31"/>
                <a:gd name="T4" fmla="*/ 553 w 60"/>
                <a:gd name="T5" fmla="*/ 488 h 31"/>
                <a:gd name="T6" fmla="*/ 874 w 60"/>
                <a:gd name="T7" fmla="*/ 0 h 31"/>
                <a:gd name="T8" fmla="*/ 496 w 60"/>
                <a:gd name="T9" fmla="*/ 401 h 31"/>
                <a:gd name="T10" fmla="*/ 57 w 60"/>
                <a:gd name="T11" fmla="*/ 184 h 31"/>
                <a:gd name="T12" fmla="*/ 15 w 60"/>
                <a:gd name="T13" fmla="*/ 13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4" name="Freeform 384"/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42 w 40"/>
                <a:gd name="T1" fmla="*/ 49 h 34"/>
                <a:gd name="T2" fmla="*/ 585 w 40"/>
                <a:gd name="T3" fmla="*/ 0 h 34"/>
                <a:gd name="T4" fmla="*/ 57 w 40"/>
                <a:gd name="T5" fmla="*/ 8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5" name="Freeform 385"/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31 w 18"/>
                <a:gd name="T1" fmla="*/ 0 h 24"/>
                <a:gd name="T2" fmla="*/ 15 w 18"/>
                <a:gd name="T3" fmla="*/ 400 h 24"/>
                <a:gd name="T4" fmla="*/ 0 w 18"/>
                <a:gd name="T5" fmla="*/ 33 h 24"/>
                <a:gd name="T6" fmla="*/ 31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6" name="Freeform 386"/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615 h 40"/>
                <a:gd name="T2" fmla="*/ 378 w 28"/>
                <a:gd name="T3" fmla="*/ 399 h 40"/>
                <a:gd name="T4" fmla="*/ 0 w 28"/>
                <a:gd name="T5" fmla="*/ 0 h 40"/>
                <a:gd name="T6" fmla="*/ 88 w 28"/>
                <a:gd name="T7" fmla="*/ 51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7" name="Freeform 387"/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42 w 35"/>
                <a:gd name="T1" fmla="*/ 152 h 26"/>
                <a:gd name="T2" fmla="*/ 352 w 35"/>
                <a:gd name="T3" fmla="*/ 0 h 26"/>
                <a:gd name="T4" fmla="*/ 88 w 35"/>
                <a:gd name="T5" fmla="*/ 23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8" name="Freeform 388"/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335 h 55"/>
                <a:gd name="T2" fmla="*/ 627 w 62"/>
                <a:gd name="T3" fmla="*/ 785 h 55"/>
                <a:gd name="T4" fmla="*/ 864 w 62"/>
                <a:gd name="T5" fmla="*/ 0 h 55"/>
                <a:gd name="T6" fmla="*/ 539 w 62"/>
                <a:gd name="T7" fmla="*/ 634 h 55"/>
                <a:gd name="T8" fmla="*/ 15 w 62"/>
                <a:gd name="T9" fmla="*/ 401 h 55"/>
                <a:gd name="T10" fmla="*/ 31 w 62"/>
                <a:gd name="T11" fmla="*/ 33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9" name="Freeform 389"/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730 w 51"/>
                <a:gd name="T1" fmla="*/ 49 h 38"/>
                <a:gd name="T2" fmla="*/ 145 w 51"/>
                <a:gd name="T3" fmla="*/ 632 h 38"/>
                <a:gd name="T4" fmla="*/ 746 w 51"/>
                <a:gd name="T5" fmla="*/ 82 h 38"/>
                <a:gd name="T6" fmla="*/ 730 w 5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0" name="Freeform 390"/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177 w 14"/>
                <a:gd name="T1" fmla="*/ 33 h 24"/>
                <a:gd name="T2" fmla="*/ 73 w 14"/>
                <a:gd name="T3" fmla="*/ 400 h 24"/>
                <a:gd name="T4" fmla="*/ 208 w 14"/>
                <a:gd name="T5" fmla="*/ 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1" name="Freeform 391"/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657 w 45"/>
                <a:gd name="T1" fmla="*/ 0 h 17"/>
                <a:gd name="T2" fmla="*/ 264 w 45"/>
                <a:gd name="T3" fmla="*/ 114 h 17"/>
                <a:gd name="T4" fmla="*/ 15 w 45"/>
                <a:gd name="T5" fmla="*/ 280 h 17"/>
                <a:gd name="T6" fmla="*/ 264 w 45"/>
                <a:gd name="T7" fmla="*/ 231 h 17"/>
                <a:gd name="T8" fmla="*/ 642 w 45"/>
                <a:gd name="T9" fmla="*/ 32 h 17"/>
                <a:gd name="T10" fmla="*/ 657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2" name="Freeform 392"/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1259 w 302"/>
                <a:gd name="T1" fmla="*/ 318 h 293"/>
                <a:gd name="T2" fmla="*/ 1244 w 302"/>
                <a:gd name="T3" fmla="*/ 298 h 293"/>
                <a:gd name="T4" fmla="*/ 176 w 302"/>
                <a:gd name="T5" fmla="*/ 1265 h 293"/>
                <a:gd name="T6" fmla="*/ 0 w 302"/>
                <a:gd name="T7" fmla="*/ 2216 h 293"/>
                <a:gd name="T8" fmla="*/ 279 w 302"/>
                <a:gd name="T9" fmla="*/ 3515 h 293"/>
                <a:gd name="T10" fmla="*/ 1405 w 302"/>
                <a:gd name="T11" fmla="*/ 4633 h 293"/>
                <a:gd name="T12" fmla="*/ 2813 w 302"/>
                <a:gd name="T13" fmla="*/ 4882 h 293"/>
                <a:gd name="T14" fmla="*/ 3166 w 302"/>
                <a:gd name="T15" fmla="*/ 4866 h 293"/>
                <a:gd name="T16" fmla="*/ 3943 w 302"/>
                <a:gd name="T17" fmla="*/ 4266 h 293"/>
                <a:gd name="T18" fmla="*/ 4279 w 302"/>
                <a:gd name="T19" fmla="*/ 3249 h 293"/>
                <a:gd name="T20" fmla="*/ 4425 w 302"/>
                <a:gd name="T21" fmla="*/ 2151 h 293"/>
                <a:gd name="T22" fmla="*/ 4057 w 302"/>
                <a:gd name="T23" fmla="*/ 898 h 293"/>
                <a:gd name="T24" fmla="*/ 2492 w 302"/>
                <a:gd name="T25" fmla="*/ 0 h 293"/>
                <a:gd name="T26" fmla="*/ 2270 w 302"/>
                <a:gd name="T27" fmla="*/ 16 h 293"/>
                <a:gd name="T28" fmla="*/ 1244 w 302"/>
                <a:gd name="T29" fmla="*/ 298 h 293"/>
                <a:gd name="T30" fmla="*/ 1259 w 302"/>
                <a:gd name="T31" fmla="*/ 318 h 293"/>
                <a:gd name="T32" fmla="*/ 1244 w 302"/>
                <a:gd name="T33" fmla="*/ 298 h 293"/>
                <a:gd name="T34" fmla="*/ 1259 w 302"/>
                <a:gd name="T35" fmla="*/ 318 h 293"/>
                <a:gd name="T36" fmla="*/ 1259 w 302"/>
                <a:gd name="T37" fmla="*/ 335 h 293"/>
                <a:gd name="T38" fmla="*/ 2270 w 302"/>
                <a:gd name="T39" fmla="*/ 49 h 293"/>
                <a:gd name="T40" fmla="*/ 2492 w 302"/>
                <a:gd name="T41" fmla="*/ 33 h 293"/>
                <a:gd name="T42" fmla="*/ 4031 w 302"/>
                <a:gd name="T43" fmla="*/ 918 h 293"/>
                <a:gd name="T44" fmla="*/ 4394 w 302"/>
                <a:gd name="T45" fmla="*/ 2151 h 293"/>
                <a:gd name="T46" fmla="*/ 4249 w 302"/>
                <a:gd name="T47" fmla="*/ 3233 h 293"/>
                <a:gd name="T48" fmla="*/ 3912 w 302"/>
                <a:gd name="T49" fmla="*/ 4249 h 293"/>
                <a:gd name="T50" fmla="*/ 3166 w 302"/>
                <a:gd name="T51" fmla="*/ 4833 h 293"/>
                <a:gd name="T52" fmla="*/ 2813 w 302"/>
                <a:gd name="T53" fmla="*/ 4849 h 293"/>
                <a:gd name="T54" fmla="*/ 1405 w 302"/>
                <a:gd name="T55" fmla="*/ 4600 h 293"/>
                <a:gd name="T56" fmla="*/ 306 w 302"/>
                <a:gd name="T57" fmla="*/ 3498 h 293"/>
                <a:gd name="T58" fmla="*/ 31 w 302"/>
                <a:gd name="T59" fmla="*/ 2216 h 293"/>
                <a:gd name="T60" fmla="*/ 207 w 302"/>
                <a:gd name="T61" fmla="*/ 1282 h 293"/>
                <a:gd name="T62" fmla="*/ 1259 w 302"/>
                <a:gd name="T63" fmla="*/ 335 h 293"/>
                <a:gd name="T64" fmla="*/ 1259 w 302"/>
                <a:gd name="T65" fmla="*/ 335 h 293"/>
                <a:gd name="T66" fmla="*/ 1259 w 302"/>
                <a:gd name="T67" fmla="*/ 31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3" name="Freeform 393"/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2196 w 224"/>
                <a:gd name="T1" fmla="*/ 298 h 225"/>
                <a:gd name="T2" fmla="*/ 2165 w 224"/>
                <a:gd name="T3" fmla="*/ 681 h 225"/>
                <a:gd name="T4" fmla="*/ 2005 w 224"/>
                <a:gd name="T5" fmla="*/ 567 h 225"/>
                <a:gd name="T6" fmla="*/ 1714 w 224"/>
                <a:gd name="T7" fmla="*/ 416 h 225"/>
                <a:gd name="T8" fmla="*/ 1305 w 224"/>
                <a:gd name="T9" fmla="*/ 714 h 225"/>
                <a:gd name="T10" fmla="*/ 995 w 224"/>
                <a:gd name="T11" fmla="*/ 616 h 225"/>
                <a:gd name="T12" fmla="*/ 777 w 224"/>
                <a:gd name="T13" fmla="*/ 534 h 225"/>
                <a:gd name="T14" fmla="*/ 88 w 224"/>
                <a:gd name="T15" fmla="*/ 1248 h 225"/>
                <a:gd name="T16" fmla="*/ 1067 w 224"/>
                <a:gd name="T17" fmla="*/ 1962 h 225"/>
                <a:gd name="T18" fmla="*/ 1243 w 224"/>
                <a:gd name="T19" fmla="*/ 1032 h 225"/>
                <a:gd name="T20" fmla="*/ 1507 w 224"/>
                <a:gd name="T21" fmla="*/ 832 h 225"/>
                <a:gd name="T22" fmla="*/ 1653 w 224"/>
                <a:gd name="T23" fmla="*/ 1167 h 225"/>
                <a:gd name="T24" fmla="*/ 2150 w 224"/>
                <a:gd name="T25" fmla="*/ 1314 h 225"/>
                <a:gd name="T26" fmla="*/ 2227 w 224"/>
                <a:gd name="T27" fmla="*/ 914 h 225"/>
                <a:gd name="T28" fmla="*/ 2460 w 224"/>
                <a:gd name="T29" fmla="*/ 951 h 225"/>
                <a:gd name="T30" fmla="*/ 2548 w 224"/>
                <a:gd name="T31" fmla="*/ 1497 h 225"/>
                <a:gd name="T32" fmla="*/ 2035 w 224"/>
                <a:gd name="T33" fmla="*/ 1999 h 225"/>
                <a:gd name="T34" fmla="*/ 2399 w 224"/>
                <a:gd name="T35" fmla="*/ 2297 h 225"/>
                <a:gd name="T36" fmla="*/ 2812 w 224"/>
                <a:gd name="T37" fmla="*/ 1881 h 225"/>
                <a:gd name="T38" fmla="*/ 2869 w 224"/>
                <a:gd name="T39" fmla="*/ 2048 h 225"/>
                <a:gd name="T40" fmla="*/ 2885 w 224"/>
                <a:gd name="T41" fmla="*/ 2762 h 225"/>
                <a:gd name="T42" fmla="*/ 2414 w 224"/>
                <a:gd name="T43" fmla="*/ 2795 h 225"/>
                <a:gd name="T44" fmla="*/ 2238 w 224"/>
                <a:gd name="T45" fmla="*/ 2946 h 225"/>
                <a:gd name="T46" fmla="*/ 2663 w 224"/>
                <a:gd name="T47" fmla="*/ 3745 h 225"/>
                <a:gd name="T48" fmla="*/ 2663 w 224"/>
                <a:gd name="T49" fmla="*/ 3729 h 225"/>
                <a:gd name="T50" fmla="*/ 2414 w 224"/>
                <a:gd name="T51" fmla="*/ 2815 h 225"/>
                <a:gd name="T52" fmla="*/ 2984 w 224"/>
                <a:gd name="T53" fmla="*/ 2579 h 225"/>
                <a:gd name="T54" fmla="*/ 2663 w 224"/>
                <a:gd name="T55" fmla="*/ 2032 h 225"/>
                <a:gd name="T56" fmla="*/ 2165 w 224"/>
                <a:gd name="T57" fmla="*/ 1714 h 225"/>
                <a:gd name="T58" fmla="*/ 2311 w 224"/>
                <a:gd name="T59" fmla="*/ 865 h 225"/>
                <a:gd name="T60" fmla="*/ 1901 w 224"/>
                <a:gd name="T61" fmla="*/ 1383 h 225"/>
                <a:gd name="T62" fmla="*/ 1507 w 224"/>
                <a:gd name="T63" fmla="*/ 816 h 225"/>
                <a:gd name="T64" fmla="*/ 1052 w 224"/>
                <a:gd name="T65" fmla="*/ 1946 h 225"/>
                <a:gd name="T66" fmla="*/ 191 w 224"/>
                <a:gd name="T67" fmla="*/ 914 h 225"/>
                <a:gd name="T68" fmla="*/ 792 w 224"/>
                <a:gd name="T69" fmla="*/ 551 h 225"/>
                <a:gd name="T70" fmla="*/ 1626 w 224"/>
                <a:gd name="T71" fmla="*/ 649 h 225"/>
                <a:gd name="T72" fmla="*/ 2139 w 224"/>
                <a:gd name="T73" fmla="*/ 734 h 225"/>
                <a:gd name="T74" fmla="*/ 2487 w 224"/>
                <a:gd name="T75" fmla="*/ 16 h 225"/>
                <a:gd name="T76" fmla="*/ 2885 w 224"/>
                <a:gd name="T77" fmla="*/ 849 h 225"/>
                <a:gd name="T78" fmla="*/ 2812 w 224"/>
                <a:gd name="T79" fmla="*/ 1248 h 225"/>
                <a:gd name="T80" fmla="*/ 3045 w 224"/>
                <a:gd name="T81" fmla="*/ 1281 h 225"/>
                <a:gd name="T82" fmla="*/ 3087 w 224"/>
                <a:gd name="T83" fmla="*/ 2579 h 225"/>
                <a:gd name="T84" fmla="*/ 3206 w 224"/>
                <a:gd name="T85" fmla="*/ 3329 h 225"/>
                <a:gd name="T86" fmla="*/ 3160 w 224"/>
                <a:gd name="T87" fmla="*/ 2815 h 225"/>
                <a:gd name="T88" fmla="*/ 2984 w 224"/>
                <a:gd name="T89" fmla="*/ 1983 h 225"/>
                <a:gd name="T90" fmla="*/ 3237 w 224"/>
                <a:gd name="T91" fmla="*/ 1514 h 225"/>
                <a:gd name="T92" fmla="*/ 3061 w 224"/>
                <a:gd name="T93" fmla="*/ 1265 h 225"/>
                <a:gd name="T94" fmla="*/ 2812 w 224"/>
                <a:gd name="T95" fmla="*/ 1232 h 225"/>
                <a:gd name="T96" fmla="*/ 2678 w 224"/>
                <a:gd name="T97" fmla="*/ 1000 h 225"/>
                <a:gd name="T98" fmla="*/ 2736 w 224"/>
                <a:gd name="T99" fmla="*/ 849 h 225"/>
                <a:gd name="T100" fmla="*/ 3087 w 224"/>
                <a:gd name="T101" fmla="*/ 783 h 225"/>
                <a:gd name="T102" fmla="*/ 2487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4" name="Freeform 394"/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296 w 20"/>
                <a:gd name="T1" fmla="*/ 0 h 23"/>
                <a:gd name="T2" fmla="*/ 250 w 20"/>
                <a:gd name="T3" fmla="*/ 65 h 23"/>
                <a:gd name="T4" fmla="*/ 177 w 20"/>
                <a:gd name="T5" fmla="*/ 233 h 23"/>
                <a:gd name="T6" fmla="*/ 46 w 20"/>
                <a:gd name="T7" fmla="*/ 351 h 23"/>
                <a:gd name="T8" fmla="*/ 0 w 20"/>
                <a:gd name="T9" fmla="*/ 384 h 23"/>
                <a:gd name="T10" fmla="*/ 193 w 20"/>
                <a:gd name="T11" fmla="*/ 249 h 23"/>
                <a:gd name="T12" fmla="*/ 296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5" name="Freeform 395"/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2238 w 224"/>
                <a:gd name="T1" fmla="*/ 600 h 223"/>
                <a:gd name="T2" fmla="*/ 2299 w 224"/>
                <a:gd name="T3" fmla="*/ 98 h 223"/>
                <a:gd name="T4" fmla="*/ 2942 w 224"/>
                <a:gd name="T5" fmla="*/ 233 h 223"/>
                <a:gd name="T6" fmla="*/ 2900 w 224"/>
                <a:gd name="T7" fmla="*/ 816 h 223"/>
                <a:gd name="T8" fmla="*/ 2663 w 224"/>
                <a:gd name="T9" fmla="*/ 816 h 223"/>
                <a:gd name="T10" fmla="*/ 2693 w 224"/>
                <a:gd name="T11" fmla="*/ 1130 h 223"/>
                <a:gd name="T12" fmla="*/ 2839 w 224"/>
                <a:gd name="T13" fmla="*/ 1249 h 223"/>
                <a:gd name="T14" fmla="*/ 3118 w 224"/>
                <a:gd name="T15" fmla="*/ 1314 h 223"/>
                <a:gd name="T16" fmla="*/ 3149 w 224"/>
                <a:gd name="T17" fmla="*/ 1616 h 223"/>
                <a:gd name="T18" fmla="*/ 3015 w 224"/>
                <a:gd name="T19" fmla="*/ 2265 h 223"/>
                <a:gd name="T20" fmla="*/ 3206 w 224"/>
                <a:gd name="T21" fmla="*/ 3048 h 223"/>
                <a:gd name="T22" fmla="*/ 2663 w 224"/>
                <a:gd name="T23" fmla="*/ 3697 h 223"/>
                <a:gd name="T24" fmla="*/ 2269 w 224"/>
                <a:gd name="T25" fmla="*/ 3562 h 223"/>
                <a:gd name="T26" fmla="*/ 2341 w 224"/>
                <a:gd name="T27" fmla="*/ 2848 h 223"/>
                <a:gd name="T28" fmla="*/ 2648 w 224"/>
                <a:gd name="T29" fmla="*/ 2848 h 223"/>
                <a:gd name="T30" fmla="*/ 3000 w 224"/>
                <a:gd name="T31" fmla="*/ 2583 h 223"/>
                <a:gd name="T32" fmla="*/ 2869 w 224"/>
                <a:gd name="T33" fmla="*/ 1881 h 223"/>
                <a:gd name="T34" fmla="*/ 2812 w 224"/>
                <a:gd name="T35" fmla="*/ 1832 h 223"/>
                <a:gd name="T36" fmla="*/ 2387 w 224"/>
                <a:gd name="T37" fmla="*/ 2248 h 223"/>
                <a:gd name="T38" fmla="*/ 2062 w 224"/>
                <a:gd name="T39" fmla="*/ 1983 h 223"/>
                <a:gd name="T40" fmla="*/ 2575 w 224"/>
                <a:gd name="T41" fmla="*/ 1514 h 223"/>
                <a:gd name="T42" fmla="*/ 2475 w 224"/>
                <a:gd name="T43" fmla="*/ 914 h 223"/>
                <a:gd name="T44" fmla="*/ 2165 w 224"/>
                <a:gd name="T45" fmla="*/ 1049 h 223"/>
                <a:gd name="T46" fmla="*/ 1917 w 224"/>
                <a:gd name="T47" fmla="*/ 1351 h 223"/>
                <a:gd name="T48" fmla="*/ 1683 w 224"/>
                <a:gd name="T49" fmla="*/ 1151 h 223"/>
                <a:gd name="T50" fmla="*/ 1507 w 224"/>
                <a:gd name="T51" fmla="*/ 783 h 223"/>
                <a:gd name="T52" fmla="*/ 1217 w 224"/>
                <a:gd name="T53" fmla="*/ 1016 h 223"/>
                <a:gd name="T54" fmla="*/ 1041 w 224"/>
                <a:gd name="T55" fmla="*/ 1914 h 223"/>
                <a:gd name="T56" fmla="*/ 119 w 224"/>
                <a:gd name="T57" fmla="*/ 1232 h 223"/>
                <a:gd name="T58" fmla="*/ 777 w 224"/>
                <a:gd name="T59" fmla="*/ 551 h 223"/>
                <a:gd name="T60" fmla="*/ 968 w 224"/>
                <a:gd name="T61" fmla="*/ 616 h 223"/>
                <a:gd name="T62" fmla="*/ 1523 w 224"/>
                <a:gd name="T63" fmla="*/ 714 h 223"/>
                <a:gd name="T64" fmla="*/ 1683 w 224"/>
                <a:gd name="T65" fmla="*/ 482 h 223"/>
                <a:gd name="T66" fmla="*/ 1901 w 224"/>
                <a:gd name="T67" fmla="*/ 465 h 223"/>
                <a:gd name="T68" fmla="*/ 2139 w 224"/>
                <a:gd name="T69" fmla="*/ 735 h 223"/>
                <a:gd name="T70" fmla="*/ 2227 w 224"/>
                <a:gd name="T71" fmla="*/ 584 h 223"/>
                <a:gd name="T72" fmla="*/ 1787 w 224"/>
                <a:gd name="T73" fmla="*/ 384 h 223"/>
                <a:gd name="T74" fmla="*/ 1113 w 224"/>
                <a:gd name="T75" fmla="*/ 714 h 223"/>
                <a:gd name="T76" fmla="*/ 731 w 224"/>
                <a:gd name="T77" fmla="*/ 535 h 223"/>
                <a:gd name="T78" fmla="*/ 777 w 224"/>
                <a:gd name="T79" fmla="*/ 2049 h 223"/>
                <a:gd name="T80" fmla="*/ 1331 w 224"/>
                <a:gd name="T81" fmla="*/ 865 h 223"/>
                <a:gd name="T82" fmla="*/ 1756 w 224"/>
                <a:gd name="T83" fmla="*/ 1330 h 223"/>
                <a:gd name="T84" fmla="*/ 2227 w 224"/>
                <a:gd name="T85" fmla="*/ 881 h 223"/>
                <a:gd name="T86" fmla="*/ 2563 w 224"/>
                <a:gd name="T87" fmla="*/ 1498 h 223"/>
                <a:gd name="T88" fmla="*/ 2399 w 224"/>
                <a:gd name="T89" fmla="*/ 2265 h 223"/>
                <a:gd name="T90" fmla="*/ 2885 w 224"/>
                <a:gd name="T91" fmla="*/ 2016 h 223"/>
                <a:gd name="T92" fmla="*/ 2648 w 224"/>
                <a:gd name="T93" fmla="*/ 2832 h 223"/>
                <a:gd name="T94" fmla="*/ 2269 w 224"/>
                <a:gd name="T95" fmla="*/ 3579 h 223"/>
                <a:gd name="T96" fmla="*/ 3087 w 224"/>
                <a:gd name="T97" fmla="*/ 3546 h 223"/>
                <a:gd name="T98" fmla="*/ 3087 w 224"/>
                <a:gd name="T99" fmla="*/ 2563 h 223"/>
                <a:gd name="T100" fmla="*/ 3045 w 224"/>
                <a:gd name="T101" fmla="*/ 1265 h 223"/>
                <a:gd name="T102" fmla="*/ 2812 w 224"/>
                <a:gd name="T103" fmla="*/ 1232 h 223"/>
                <a:gd name="T104" fmla="*/ 2885 w 224"/>
                <a:gd name="T105" fmla="*/ 832 h 223"/>
                <a:gd name="T106" fmla="*/ 2487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6" name="Oval 396"/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17" name="Oval 397"/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18" name="Oval 398"/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19" name="Oval 399"/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0" name="Oval 400"/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1" name="Freeform 401"/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15 w 3"/>
                <a:gd name="T1" fmla="*/ 32 h 3"/>
                <a:gd name="T2" fmla="*/ 15 w 3"/>
                <a:gd name="T3" fmla="*/ 32 h 3"/>
                <a:gd name="T4" fmla="*/ 26 w 3"/>
                <a:gd name="T5" fmla="*/ 16 h 3"/>
                <a:gd name="T6" fmla="*/ 26 w 3"/>
                <a:gd name="T7" fmla="*/ 32 h 3"/>
                <a:gd name="T8" fmla="*/ 26 w 3"/>
                <a:gd name="T9" fmla="*/ 32 h 3"/>
                <a:gd name="T10" fmla="*/ 15 w 3"/>
                <a:gd name="T11" fmla="*/ 32 h 3"/>
                <a:gd name="T12" fmla="*/ 15 w 3"/>
                <a:gd name="T13" fmla="*/ 32 h 3"/>
                <a:gd name="T14" fmla="*/ 0 w 3"/>
                <a:gd name="T15" fmla="*/ 32 h 3"/>
                <a:gd name="T16" fmla="*/ 26 w 3"/>
                <a:gd name="T17" fmla="*/ 48 h 3"/>
                <a:gd name="T18" fmla="*/ 40 w 3"/>
                <a:gd name="T19" fmla="*/ 32 h 3"/>
                <a:gd name="T20" fmla="*/ 26 w 3"/>
                <a:gd name="T21" fmla="*/ 0 h 3"/>
                <a:gd name="T22" fmla="*/ 0 w 3"/>
                <a:gd name="T23" fmla="*/ 32 h 3"/>
                <a:gd name="T24" fmla="*/ 15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2" name="Oval 402"/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3" name="Oval 403"/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4" name="Freeform 404"/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5" name="Oval 405"/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6" name="Oval 406"/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7" name="Freeform 407"/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16 w 4"/>
                <a:gd name="T1" fmla="*/ 39 h 3"/>
                <a:gd name="T2" fmla="*/ 16 w 4"/>
                <a:gd name="T3" fmla="*/ 39 h 3"/>
                <a:gd name="T4" fmla="*/ 32 w 4"/>
                <a:gd name="T5" fmla="*/ 17 h 3"/>
                <a:gd name="T6" fmla="*/ 48 w 4"/>
                <a:gd name="T7" fmla="*/ 39 h 3"/>
                <a:gd name="T8" fmla="*/ 32 w 4"/>
                <a:gd name="T9" fmla="*/ 39 h 3"/>
                <a:gd name="T10" fmla="*/ 16 w 4"/>
                <a:gd name="T11" fmla="*/ 39 h 3"/>
                <a:gd name="T12" fmla="*/ 16 w 4"/>
                <a:gd name="T13" fmla="*/ 39 h 3"/>
                <a:gd name="T14" fmla="*/ 0 w 4"/>
                <a:gd name="T15" fmla="*/ 39 h 3"/>
                <a:gd name="T16" fmla="*/ 32 w 4"/>
                <a:gd name="T17" fmla="*/ 56 h 3"/>
                <a:gd name="T18" fmla="*/ 64 w 4"/>
                <a:gd name="T19" fmla="*/ 39 h 3"/>
                <a:gd name="T20" fmla="*/ 32 w 4"/>
                <a:gd name="T21" fmla="*/ 0 h 3"/>
                <a:gd name="T22" fmla="*/ 0 w 4"/>
                <a:gd name="T23" fmla="*/ 39 h 3"/>
                <a:gd name="T24" fmla="*/ 16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8" name="Oval 408"/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9" name="Oval 409"/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0" name="Freeform 410"/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1" name="Oval 411"/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2" name="Oval 412"/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3" name="Freeform 413"/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4" name="Oval 414"/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5" name="Oval 415"/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6" name="Freeform 416"/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16 h 3"/>
                <a:gd name="T2" fmla="*/ 15 w 3"/>
                <a:gd name="T3" fmla="*/ 16 h 3"/>
                <a:gd name="T4" fmla="*/ 15 w 3"/>
                <a:gd name="T5" fmla="*/ 16 h 3"/>
                <a:gd name="T6" fmla="*/ 26 w 3"/>
                <a:gd name="T7" fmla="*/ 16 h 3"/>
                <a:gd name="T8" fmla="*/ 15 w 3"/>
                <a:gd name="T9" fmla="*/ 32 h 3"/>
                <a:gd name="T10" fmla="*/ 15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5 w 3"/>
                <a:gd name="T17" fmla="*/ 48 h 3"/>
                <a:gd name="T18" fmla="*/ 40 w 3"/>
                <a:gd name="T19" fmla="*/ 16 h 3"/>
                <a:gd name="T20" fmla="*/ 15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7" name="Oval 417"/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8" name="Oval 418"/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9" name="Freeform 419"/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0" name="Oval 420"/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1" name="Oval 421"/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2" name="Freeform 422"/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3" name="Oval 423"/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4" name="Oval 424"/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5" name="Freeform 425"/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6" name="Oval 426"/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7" name="Oval 427"/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8" name="Freeform 428"/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9" name="Oval 429"/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0" name="Oval 430"/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1" name="Freeform 431"/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17 h 3"/>
                <a:gd name="T2" fmla="*/ 15 w 3"/>
                <a:gd name="T3" fmla="*/ 17 h 3"/>
                <a:gd name="T4" fmla="*/ 15 w 3"/>
                <a:gd name="T5" fmla="*/ 17 h 3"/>
                <a:gd name="T6" fmla="*/ 26 w 3"/>
                <a:gd name="T7" fmla="*/ 17 h 3"/>
                <a:gd name="T8" fmla="*/ 15 w 3"/>
                <a:gd name="T9" fmla="*/ 39 h 3"/>
                <a:gd name="T10" fmla="*/ 15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5 w 3"/>
                <a:gd name="T17" fmla="*/ 56 h 3"/>
                <a:gd name="T18" fmla="*/ 40 w 3"/>
                <a:gd name="T19" fmla="*/ 17 h 3"/>
                <a:gd name="T20" fmla="*/ 15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2" name="Oval 432"/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3" name="Oval 433"/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4" name="Freeform 434"/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5" name="Oval 435"/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6" name="Oval 436"/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7" name="Freeform 437"/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8" name="Oval 438"/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9" name="Oval 439"/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0" name="Freeform 440"/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61" name="Oval 441"/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2" name="Oval 442"/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3" name="Freeform 443"/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16 h 3"/>
                <a:gd name="T2" fmla="*/ 16 w 3"/>
                <a:gd name="T3" fmla="*/ 16 h 3"/>
                <a:gd name="T4" fmla="*/ 16 w 3"/>
                <a:gd name="T5" fmla="*/ 16 h 3"/>
                <a:gd name="T6" fmla="*/ 32 w 3"/>
                <a:gd name="T7" fmla="*/ 16 h 3"/>
                <a:gd name="T8" fmla="*/ 16 w 3"/>
                <a:gd name="T9" fmla="*/ 32 h 3"/>
                <a:gd name="T10" fmla="*/ 16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6 w 3"/>
                <a:gd name="T17" fmla="*/ 48 h 3"/>
                <a:gd name="T18" fmla="*/ 48 w 3"/>
                <a:gd name="T19" fmla="*/ 16 h 3"/>
                <a:gd name="T20" fmla="*/ 16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64" name="Oval 444"/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5" name="Oval 445"/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6" name="Freeform 446"/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67" name="Oval 447"/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8" name="Oval 448"/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9" name="Freeform 449"/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0" name="Oval 450"/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1" name="Oval 451"/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2" name="Freeform 452"/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3" name="Oval 453"/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4" name="Oval 454"/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5" name="Freeform 455"/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6" name="Oval 456"/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7" name="Oval 457"/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8" name="Freeform 458"/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16 w 4"/>
                <a:gd name="T1" fmla="*/ 38 h 4"/>
                <a:gd name="T2" fmla="*/ 16 w 4"/>
                <a:gd name="T3" fmla="*/ 38 h 4"/>
                <a:gd name="T4" fmla="*/ 32 w 4"/>
                <a:gd name="T5" fmla="*/ 17 h 4"/>
                <a:gd name="T6" fmla="*/ 48 w 4"/>
                <a:gd name="T7" fmla="*/ 38 h 4"/>
                <a:gd name="T8" fmla="*/ 32 w 4"/>
                <a:gd name="T9" fmla="*/ 55 h 4"/>
                <a:gd name="T10" fmla="*/ 16 w 4"/>
                <a:gd name="T11" fmla="*/ 38 h 4"/>
                <a:gd name="T12" fmla="*/ 16 w 4"/>
                <a:gd name="T13" fmla="*/ 38 h 4"/>
                <a:gd name="T14" fmla="*/ 0 w 4"/>
                <a:gd name="T15" fmla="*/ 38 h 4"/>
                <a:gd name="T16" fmla="*/ 32 w 4"/>
                <a:gd name="T17" fmla="*/ 72 h 4"/>
                <a:gd name="T18" fmla="*/ 64 w 4"/>
                <a:gd name="T19" fmla="*/ 38 h 4"/>
                <a:gd name="T20" fmla="*/ 32 w 4"/>
                <a:gd name="T21" fmla="*/ 0 h 4"/>
                <a:gd name="T22" fmla="*/ 0 w 4"/>
                <a:gd name="T23" fmla="*/ 38 h 4"/>
                <a:gd name="T24" fmla="*/ 16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9" name="Oval 459"/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0" name="Oval 460"/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1" name="Freeform 461"/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15 w 4"/>
                <a:gd name="T1" fmla="*/ 39 h 3"/>
                <a:gd name="T2" fmla="*/ 15 w 4"/>
                <a:gd name="T3" fmla="*/ 39 h 3"/>
                <a:gd name="T4" fmla="*/ 30 w 4"/>
                <a:gd name="T5" fmla="*/ 17 h 3"/>
                <a:gd name="T6" fmla="*/ 41 w 4"/>
                <a:gd name="T7" fmla="*/ 39 h 3"/>
                <a:gd name="T8" fmla="*/ 30 w 4"/>
                <a:gd name="T9" fmla="*/ 39 h 3"/>
                <a:gd name="T10" fmla="*/ 15 w 4"/>
                <a:gd name="T11" fmla="*/ 39 h 3"/>
                <a:gd name="T12" fmla="*/ 15 w 4"/>
                <a:gd name="T13" fmla="*/ 39 h 3"/>
                <a:gd name="T14" fmla="*/ 0 w 4"/>
                <a:gd name="T15" fmla="*/ 39 h 3"/>
                <a:gd name="T16" fmla="*/ 30 w 4"/>
                <a:gd name="T17" fmla="*/ 56 h 3"/>
                <a:gd name="T18" fmla="*/ 56 w 4"/>
                <a:gd name="T19" fmla="*/ 39 h 3"/>
                <a:gd name="T20" fmla="*/ 30 w 4"/>
                <a:gd name="T21" fmla="*/ 0 h 3"/>
                <a:gd name="T22" fmla="*/ 0 w 4"/>
                <a:gd name="T23" fmla="*/ 39 h 3"/>
                <a:gd name="T24" fmla="*/ 15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82" name="Oval 462"/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3" name="Oval 463"/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4" name="Freeform 464"/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85" name="Oval 465"/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6" name="Oval 466"/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7" name="Freeform 467"/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17 h 3"/>
                <a:gd name="T2" fmla="*/ 16 w 3"/>
                <a:gd name="T3" fmla="*/ 17 h 3"/>
                <a:gd name="T4" fmla="*/ 16 w 3"/>
                <a:gd name="T5" fmla="*/ 17 h 3"/>
                <a:gd name="T6" fmla="*/ 32 w 3"/>
                <a:gd name="T7" fmla="*/ 17 h 3"/>
                <a:gd name="T8" fmla="*/ 16 w 3"/>
                <a:gd name="T9" fmla="*/ 39 h 3"/>
                <a:gd name="T10" fmla="*/ 16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6 w 3"/>
                <a:gd name="T17" fmla="*/ 56 h 3"/>
                <a:gd name="T18" fmla="*/ 48 w 3"/>
                <a:gd name="T19" fmla="*/ 17 h 3"/>
                <a:gd name="T20" fmla="*/ 16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88" name="Oval 468"/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9" name="Oval 469"/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0" name="Freeform 470"/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39 h 3"/>
                <a:gd name="T2" fmla="*/ 16 w 3"/>
                <a:gd name="T3" fmla="*/ 39 h 3"/>
                <a:gd name="T4" fmla="*/ 16 w 3"/>
                <a:gd name="T5" fmla="*/ 17 h 3"/>
                <a:gd name="T6" fmla="*/ 32 w 3"/>
                <a:gd name="T7" fmla="*/ 39 h 3"/>
                <a:gd name="T8" fmla="*/ 16 w 3"/>
                <a:gd name="T9" fmla="*/ 39 h 3"/>
                <a:gd name="T10" fmla="*/ 16 w 3"/>
                <a:gd name="T11" fmla="*/ 39 h 3"/>
                <a:gd name="T12" fmla="*/ 0 w 3"/>
                <a:gd name="T13" fmla="*/ 39 h 3"/>
                <a:gd name="T14" fmla="*/ 0 w 3"/>
                <a:gd name="T15" fmla="*/ 39 h 3"/>
                <a:gd name="T16" fmla="*/ 16 w 3"/>
                <a:gd name="T17" fmla="*/ 56 h 3"/>
                <a:gd name="T18" fmla="*/ 48 w 3"/>
                <a:gd name="T19" fmla="*/ 39 h 3"/>
                <a:gd name="T20" fmla="*/ 16 w 3"/>
                <a:gd name="T21" fmla="*/ 0 h 3"/>
                <a:gd name="T22" fmla="*/ 0 w 3"/>
                <a:gd name="T23" fmla="*/ 39 h 3"/>
                <a:gd name="T24" fmla="*/ 0 w 3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91" name="Oval 471"/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2" name="Oval 472"/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3" name="Freeform 473"/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94" name="Oval 474"/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5" name="Oval 475"/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6" name="Freeform 476"/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97" name="Oval 477"/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8" name="Oval 478"/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9" name="Freeform 479"/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0" name="Oval 480"/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1" name="Oval 481"/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2" name="Freeform 482"/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15 w 4"/>
                <a:gd name="T1" fmla="*/ 38 h 4"/>
                <a:gd name="T2" fmla="*/ 15 w 4"/>
                <a:gd name="T3" fmla="*/ 38 h 4"/>
                <a:gd name="T4" fmla="*/ 30 w 4"/>
                <a:gd name="T5" fmla="*/ 17 h 4"/>
                <a:gd name="T6" fmla="*/ 41 w 4"/>
                <a:gd name="T7" fmla="*/ 38 h 4"/>
                <a:gd name="T8" fmla="*/ 30 w 4"/>
                <a:gd name="T9" fmla="*/ 55 h 4"/>
                <a:gd name="T10" fmla="*/ 15 w 4"/>
                <a:gd name="T11" fmla="*/ 38 h 4"/>
                <a:gd name="T12" fmla="*/ 15 w 4"/>
                <a:gd name="T13" fmla="*/ 38 h 4"/>
                <a:gd name="T14" fmla="*/ 0 w 4"/>
                <a:gd name="T15" fmla="*/ 38 h 4"/>
                <a:gd name="T16" fmla="*/ 30 w 4"/>
                <a:gd name="T17" fmla="*/ 72 h 4"/>
                <a:gd name="T18" fmla="*/ 56 w 4"/>
                <a:gd name="T19" fmla="*/ 38 h 4"/>
                <a:gd name="T20" fmla="*/ 30 w 4"/>
                <a:gd name="T21" fmla="*/ 0 h 4"/>
                <a:gd name="T22" fmla="*/ 0 w 4"/>
                <a:gd name="T23" fmla="*/ 38 h 4"/>
                <a:gd name="T24" fmla="*/ 15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3" name="Oval 483"/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4" name="Oval 484"/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5" name="Freeform 485"/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16 w 3"/>
                <a:gd name="T5" fmla="*/ 16 h 3"/>
                <a:gd name="T6" fmla="*/ 32 w 3"/>
                <a:gd name="T7" fmla="*/ 32 h 3"/>
                <a:gd name="T8" fmla="*/ 16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16 w 3"/>
                <a:gd name="T17" fmla="*/ 48 h 3"/>
                <a:gd name="T18" fmla="*/ 48 w 3"/>
                <a:gd name="T19" fmla="*/ 32 h 3"/>
                <a:gd name="T20" fmla="*/ 16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6" name="Oval 486"/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7" name="Oval 487"/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8" name="Freeform 488"/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9" name="Oval 489"/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0" name="Oval 490"/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1" name="Freeform 491"/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12" name="Oval 492"/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3" name="Oval 493"/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4" name="Freeform 494"/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15" name="Oval 495"/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6" name="Oval 496"/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7" name="Freeform 497"/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18" name="Oval 498"/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9" name="Oval 499"/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0" name="Freeform 500"/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38 h 4"/>
                <a:gd name="T2" fmla="*/ 15 w 3"/>
                <a:gd name="T3" fmla="*/ 38 h 4"/>
                <a:gd name="T4" fmla="*/ 26 w 3"/>
                <a:gd name="T5" fmla="*/ 17 h 4"/>
                <a:gd name="T6" fmla="*/ 26 w 3"/>
                <a:gd name="T7" fmla="*/ 38 h 4"/>
                <a:gd name="T8" fmla="*/ 26 w 3"/>
                <a:gd name="T9" fmla="*/ 55 h 4"/>
                <a:gd name="T10" fmla="*/ 15 w 3"/>
                <a:gd name="T11" fmla="*/ 38 h 4"/>
                <a:gd name="T12" fmla="*/ 0 w 3"/>
                <a:gd name="T13" fmla="*/ 38 h 4"/>
                <a:gd name="T14" fmla="*/ 0 w 3"/>
                <a:gd name="T15" fmla="*/ 38 h 4"/>
                <a:gd name="T16" fmla="*/ 26 w 3"/>
                <a:gd name="T17" fmla="*/ 72 h 4"/>
                <a:gd name="T18" fmla="*/ 40 w 3"/>
                <a:gd name="T19" fmla="*/ 38 h 4"/>
                <a:gd name="T20" fmla="*/ 26 w 3"/>
                <a:gd name="T21" fmla="*/ 0 h 4"/>
                <a:gd name="T22" fmla="*/ 0 w 3"/>
                <a:gd name="T23" fmla="*/ 38 h 4"/>
                <a:gd name="T24" fmla="*/ 0 w 3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21" name="Oval 501"/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2" name="Oval 502"/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3" name="Freeform 503"/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16 w 4"/>
                <a:gd name="T1" fmla="*/ 32 h 4"/>
                <a:gd name="T2" fmla="*/ 16 w 4"/>
                <a:gd name="T3" fmla="*/ 32 h 4"/>
                <a:gd name="T4" fmla="*/ 32 w 4"/>
                <a:gd name="T5" fmla="*/ 16 h 4"/>
                <a:gd name="T6" fmla="*/ 48 w 4"/>
                <a:gd name="T7" fmla="*/ 32 h 4"/>
                <a:gd name="T8" fmla="*/ 32 w 4"/>
                <a:gd name="T9" fmla="*/ 48 h 4"/>
                <a:gd name="T10" fmla="*/ 16 w 4"/>
                <a:gd name="T11" fmla="*/ 32 h 4"/>
                <a:gd name="T12" fmla="*/ 16 w 4"/>
                <a:gd name="T13" fmla="*/ 32 h 4"/>
                <a:gd name="T14" fmla="*/ 0 w 4"/>
                <a:gd name="T15" fmla="*/ 32 h 4"/>
                <a:gd name="T16" fmla="*/ 32 w 4"/>
                <a:gd name="T17" fmla="*/ 64 h 4"/>
                <a:gd name="T18" fmla="*/ 64 w 4"/>
                <a:gd name="T19" fmla="*/ 32 h 4"/>
                <a:gd name="T20" fmla="*/ 32 w 4"/>
                <a:gd name="T21" fmla="*/ 0 h 4"/>
                <a:gd name="T22" fmla="*/ 0 w 4"/>
                <a:gd name="T23" fmla="*/ 32 h 4"/>
                <a:gd name="T24" fmla="*/ 16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24" name="Oval 504"/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5" name="Oval 505"/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6" name="Freeform 506"/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27" name="Oval 507"/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8" name="Oval 508"/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9" name="Freeform 509"/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30" name="Oval 510"/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31" name="Oval 511"/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32" name="Freeform 512"/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922" name="Group 921"/>
          <p:cNvGrpSpPr/>
          <p:nvPr/>
        </p:nvGrpSpPr>
        <p:grpSpPr>
          <a:xfrm>
            <a:off x="6309319" y="1622254"/>
            <a:ext cx="965640" cy="513065"/>
            <a:chOff x="6653381" y="1416593"/>
            <a:chExt cx="965640" cy="513065"/>
          </a:xfrm>
        </p:grpSpPr>
        <p:grpSp>
          <p:nvGrpSpPr>
            <p:cNvPr id="751" name="Group 401"/>
            <p:cNvGrpSpPr>
              <a:grpSpLocks/>
            </p:cNvGrpSpPr>
            <p:nvPr/>
          </p:nvGrpSpPr>
          <p:grpSpPr bwMode="auto">
            <a:xfrm>
              <a:off x="6904354" y="1416593"/>
              <a:ext cx="376460" cy="247794"/>
              <a:chOff x="1145" y="2589"/>
              <a:chExt cx="454" cy="342"/>
            </a:xfrm>
          </p:grpSpPr>
          <p:sp>
            <p:nvSpPr>
              <p:cNvPr id="752" name="Freeform 402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403"/>
              <p:cNvSpPr>
                <a:spLocks/>
              </p:cNvSpPr>
              <p:nvPr/>
            </p:nvSpPr>
            <p:spPr bwMode="auto">
              <a:xfrm>
                <a:off x="1207" y="2829"/>
                <a:ext cx="155" cy="94"/>
              </a:xfrm>
              <a:custGeom>
                <a:avLst/>
                <a:gdLst>
                  <a:gd name="T0" fmla="*/ 25 w 62"/>
                  <a:gd name="T1" fmla="*/ 0 h 35"/>
                  <a:gd name="T2" fmla="*/ 45 w 62"/>
                  <a:gd name="T3" fmla="*/ 158 h 35"/>
                  <a:gd name="T4" fmla="*/ 138 w 62"/>
                  <a:gd name="T5" fmla="*/ 223 h 35"/>
                  <a:gd name="T6" fmla="*/ 388 w 62"/>
                  <a:gd name="T7" fmla="*/ 188 h 35"/>
                  <a:gd name="T8" fmla="*/ 295 w 62"/>
                  <a:gd name="T9" fmla="*/ 158 h 35"/>
                  <a:gd name="T10" fmla="*/ 200 w 62"/>
                  <a:gd name="T11" fmla="*/ 107 h 35"/>
                  <a:gd name="T12" fmla="*/ 95 w 62"/>
                  <a:gd name="T13" fmla="*/ 107 h 35"/>
                  <a:gd name="T14" fmla="*/ 25 w 62"/>
                  <a:gd name="T15" fmla="*/ 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5">
                    <a:moveTo>
                      <a:pt x="4" y="0"/>
                    </a:moveTo>
                    <a:cubicBezTo>
                      <a:pt x="4" y="9"/>
                      <a:pt x="0" y="14"/>
                      <a:pt x="7" y="22"/>
                    </a:cubicBezTo>
                    <a:cubicBezTo>
                      <a:pt x="11" y="26"/>
                      <a:pt x="16" y="30"/>
                      <a:pt x="22" y="31"/>
                    </a:cubicBezTo>
                    <a:cubicBezTo>
                      <a:pt x="34" y="35"/>
                      <a:pt x="50" y="30"/>
                      <a:pt x="62" y="26"/>
                    </a:cubicBezTo>
                    <a:cubicBezTo>
                      <a:pt x="57" y="25"/>
                      <a:pt x="52" y="23"/>
                      <a:pt x="47" y="22"/>
                    </a:cubicBezTo>
                    <a:cubicBezTo>
                      <a:pt x="41" y="20"/>
                      <a:pt x="38" y="18"/>
                      <a:pt x="32" y="15"/>
                    </a:cubicBezTo>
                    <a:cubicBezTo>
                      <a:pt x="25" y="12"/>
                      <a:pt x="21" y="15"/>
                      <a:pt x="15" y="15"/>
                    </a:cubicBezTo>
                    <a:cubicBezTo>
                      <a:pt x="7" y="14"/>
                      <a:pt x="6" y="7"/>
                      <a:pt x="4" y="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404"/>
              <p:cNvSpPr>
                <a:spLocks/>
              </p:cNvSpPr>
              <p:nvPr/>
            </p:nvSpPr>
            <p:spPr bwMode="auto">
              <a:xfrm>
                <a:off x="1382" y="2827"/>
                <a:ext cx="80" cy="93"/>
              </a:xfrm>
              <a:custGeom>
                <a:avLst/>
                <a:gdLst>
                  <a:gd name="T0" fmla="*/ 0 w 32"/>
                  <a:gd name="T1" fmla="*/ 170 h 35"/>
                  <a:gd name="T2" fmla="*/ 183 w 32"/>
                  <a:gd name="T3" fmla="*/ 218 h 35"/>
                  <a:gd name="T4" fmla="*/ 170 w 32"/>
                  <a:gd name="T5" fmla="*/ 120 h 35"/>
                  <a:gd name="T6" fmla="*/ 183 w 32"/>
                  <a:gd name="T7" fmla="*/ 0 h 35"/>
                  <a:gd name="T8" fmla="*/ 150 w 32"/>
                  <a:gd name="T9" fmla="*/ 128 h 35"/>
                  <a:gd name="T10" fmla="*/ 50 w 32"/>
                  <a:gd name="T11" fmla="*/ 16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5">
                    <a:moveTo>
                      <a:pt x="0" y="24"/>
                    </a:moveTo>
                    <a:cubicBezTo>
                      <a:pt x="6" y="24"/>
                      <a:pt x="24" y="35"/>
                      <a:pt x="29" y="31"/>
                    </a:cubicBezTo>
                    <a:cubicBezTo>
                      <a:pt x="32" y="28"/>
                      <a:pt x="28" y="20"/>
                      <a:pt x="27" y="17"/>
                    </a:cubicBezTo>
                    <a:cubicBezTo>
                      <a:pt x="26" y="11"/>
                      <a:pt x="29" y="6"/>
                      <a:pt x="29" y="0"/>
                    </a:cubicBezTo>
                    <a:cubicBezTo>
                      <a:pt x="27" y="6"/>
                      <a:pt x="26" y="12"/>
                      <a:pt x="24" y="18"/>
                    </a:cubicBezTo>
                    <a:cubicBezTo>
                      <a:pt x="21" y="24"/>
                      <a:pt x="14" y="23"/>
                      <a:pt x="8" y="23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405"/>
              <p:cNvSpPr>
                <a:spLocks/>
              </p:cNvSpPr>
              <p:nvPr/>
            </p:nvSpPr>
            <p:spPr bwMode="auto">
              <a:xfrm>
                <a:off x="1472" y="2773"/>
                <a:ext cx="92" cy="67"/>
              </a:xfrm>
              <a:custGeom>
                <a:avLst/>
                <a:gdLst>
                  <a:gd name="T0" fmla="*/ 50 w 37"/>
                  <a:gd name="T1" fmla="*/ 86 h 25"/>
                  <a:gd name="T2" fmla="*/ 12 w 37"/>
                  <a:gd name="T3" fmla="*/ 180 h 25"/>
                  <a:gd name="T4" fmla="*/ 174 w 37"/>
                  <a:gd name="T5" fmla="*/ 166 h 25"/>
                  <a:gd name="T6" fmla="*/ 204 w 37"/>
                  <a:gd name="T7" fmla="*/ 0 h 25"/>
                  <a:gd name="T8" fmla="*/ 149 w 37"/>
                  <a:gd name="T9" fmla="*/ 102 h 25"/>
                  <a:gd name="T10" fmla="*/ 50 w 37"/>
                  <a:gd name="T11" fmla="*/ 86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5">
                    <a:moveTo>
                      <a:pt x="8" y="12"/>
                    </a:moveTo>
                    <a:cubicBezTo>
                      <a:pt x="5" y="16"/>
                      <a:pt x="0" y="19"/>
                      <a:pt x="2" y="25"/>
                    </a:cubicBezTo>
                    <a:cubicBezTo>
                      <a:pt x="8" y="19"/>
                      <a:pt x="21" y="25"/>
                      <a:pt x="28" y="23"/>
                    </a:cubicBezTo>
                    <a:cubicBezTo>
                      <a:pt x="37" y="21"/>
                      <a:pt x="37" y="8"/>
                      <a:pt x="33" y="0"/>
                    </a:cubicBezTo>
                    <a:cubicBezTo>
                      <a:pt x="33" y="7"/>
                      <a:pt x="32" y="14"/>
                      <a:pt x="24" y="14"/>
                    </a:cubicBezTo>
                    <a:cubicBezTo>
                      <a:pt x="19" y="15"/>
                      <a:pt x="13" y="7"/>
                      <a:pt x="8" y="12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406"/>
              <p:cNvSpPr>
                <a:spLocks/>
              </p:cNvSpPr>
              <p:nvPr/>
            </p:nvSpPr>
            <p:spPr bwMode="auto">
              <a:xfrm>
                <a:off x="1512" y="2661"/>
                <a:ext cx="62" cy="139"/>
              </a:xfrm>
              <a:custGeom>
                <a:avLst/>
                <a:gdLst>
                  <a:gd name="T0" fmla="*/ 25 w 25"/>
                  <a:gd name="T1" fmla="*/ 29 h 52"/>
                  <a:gd name="T2" fmla="*/ 141 w 25"/>
                  <a:gd name="T3" fmla="*/ 179 h 52"/>
                  <a:gd name="T4" fmla="*/ 104 w 25"/>
                  <a:gd name="T5" fmla="*/ 257 h 52"/>
                  <a:gd name="T6" fmla="*/ 112 w 25"/>
                  <a:gd name="T7" fmla="*/ 372 h 52"/>
                  <a:gd name="T8" fmla="*/ 92 w 25"/>
                  <a:gd name="T9" fmla="*/ 158 h 52"/>
                  <a:gd name="T10" fmla="*/ 0 w 25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2">
                    <a:moveTo>
                      <a:pt x="4" y="4"/>
                    </a:moveTo>
                    <a:cubicBezTo>
                      <a:pt x="9" y="10"/>
                      <a:pt x="20" y="18"/>
                      <a:pt x="23" y="25"/>
                    </a:cubicBezTo>
                    <a:cubicBezTo>
                      <a:pt x="25" y="32"/>
                      <a:pt x="19" y="30"/>
                      <a:pt x="17" y="36"/>
                    </a:cubicBezTo>
                    <a:cubicBezTo>
                      <a:pt x="15" y="41"/>
                      <a:pt x="22" y="48"/>
                      <a:pt x="18" y="52"/>
                    </a:cubicBezTo>
                    <a:cubicBezTo>
                      <a:pt x="14" y="42"/>
                      <a:pt x="18" y="31"/>
                      <a:pt x="15" y="22"/>
                    </a:cubicBezTo>
                    <a:cubicBezTo>
                      <a:pt x="12" y="15"/>
                      <a:pt x="4" y="5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407"/>
              <p:cNvSpPr>
                <a:spLocks/>
              </p:cNvSpPr>
              <p:nvPr/>
            </p:nvSpPr>
            <p:spPr bwMode="auto">
              <a:xfrm>
                <a:off x="1270" y="2632"/>
                <a:ext cx="155" cy="69"/>
              </a:xfrm>
              <a:custGeom>
                <a:avLst/>
                <a:gdLst>
                  <a:gd name="T0" fmla="*/ 50 w 62"/>
                  <a:gd name="T1" fmla="*/ 13 h 26"/>
                  <a:gd name="T2" fmla="*/ 195 w 62"/>
                  <a:gd name="T3" fmla="*/ 154 h 26"/>
                  <a:gd name="T4" fmla="*/ 388 w 62"/>
                  <a:gd name="T5" fmla="*/ 154 h 26"/>
                  <a:gd name="T6" fmla="*/ 200 w 62"/>
                  <a:gd name="T7" fmla="*/ 77 h 26"/>
                  <a:gd name="T8" fmla="*/ 95 w 62"/>
                  <a:gd name="T9" fmla="*/ 21 h 26"/>
                  <a:gd name="T10" fmla="*/ 0 w 62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8" y="2"/>
                    </a:moveTo>
                    <a:cubicBezTo>
                      <a:pt x="17" y="8"/>
                      <a:pt x="21" y="18"/>
                      <a:pt x="31" y="22"/>
                    </a:cubicBezTo>
                    <a:cubicBezTo>
                      <a:pt x="41" y="26"/>
                      <a:pt x="52" y="23"/>
                      <a:pt x="62" y="22"/>
                    </a:cubicBezTo>
                    <a:cubicBezTo>
                      <a:pt x="49" y="24"/>
                      <a:pt x="43" y="18"/>
                      <a:pt x="32" y="11"/>
                    </a:cubicBezTo>
                    <a:cubicBezTo>
                      <a:pt x="27" y="7"/>
                      <a:pt x="21" y="4"/>
                      <a:pt x="15" y="3"/>
                    </a:cubicBezTo>
                    <a:cubicBezTo>
                      <a:pt x="10" y="1"/>
                      <a:pt x="5" y="2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408"/>
              <p:cNvSpPr>
                <a:spLocks/>
              </p:cNvSpPr>
              <p:nvPr/>
            </p:nvSpPr>
            <p:spPr bwMode="auto">
              <a:xfrm>
                <a:off x="1242" y="2888"/>
                <a:ext cx="103" cy="29"/>
              </a:xfrm>
              <a:custGeom>
                <a:avLst/>
                <a:gdLst>
                  <a:gd name="T0" fmla="*/ 0 w 41"/>
                  <a:gd name="T1" fmla="*/ 29 h 11"/>
                  <a:gd name="T2" fmla="*/ 63 w 41"/>
                  <a:gd name="T3" fmla="*/ 63 h 11"/>
                  <a:gd name="T4" fmla="*/ 138 w 41"/>
                  <a:gd name="T5" fmla="*/ 63 h 11"/>
                  <a:gd name="T6" fmla="*/ 259 w 41"/>
                  <a:gd name="T7" fmla="*/ 29 h 11"/>
                  <a:gd name="T8" fmla="*/ 163 w 41"/>
                  <a:gd name="T9" fmla="*/ 8 h 11"/>
                  <a:gd name="T10" fmla="*/ 0 w 41"/>
                  <a:gd name="T11" fmla="*/ 1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1">
                    <a:moveTo>
                      <a:pt x="0" y="4"/>
                    </a:moveTo>
                    <a:cubicBezTo>
                      <a:pt x="4" y="5"/>
                      <a:pt x="6" y="8"/>
                      <a:pt x="10" y="9"/>
                    </a:cubicBezTo>
                    <a:cubicBezTo>
                      <a:pt x="14" y="11"/>
                      <a:pt x="18" y="9"/>
                      <a:pt x="22" y="9"/>
                    </a:cubicBezTo>
                    <a:cubicBezTo>
                      <a:pt x="29" y="8"/>
                      <a:pt x="35" y="7"/>
                      <a:pt x="41" y="4"/>
                    </a:cubicBezTo>
                    <a:cubicBezTo>
                      <a:pt x="38" y="0"/>
                      <a:pt x="31" y="0"/>
                      <a:pt x="26" y="1"/>
                    </a:cubicBezTo>
                    <a:cubicBezTo>
                      <a:pt x="19" y="4"/>
                      <a:pt x="8" y="8"/>
                      <a:pt x="0" y="2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409"/>
              <p:cNvSpPr>
                <a:spLocks/>
              </p:cNvSpPr>
              <p:nvPr/>
            </p:nvSpPr>
            <p:spPr bwMode="auto">
              <a:xfrm>
                <a:off x="1472" y="2789"/>
                <a:ext cx="67" cy="54"/>
              </a:xfrm>
              <a:custGeom>
                <a:avLst/>
                <a:gdLst>
                  <a:gd name="T0" fmla="*/ 55 w 27"/>
                  <a:gd name="T1" fmla="*/ 51 h 20"/>
                  <a:gd name="T2" fmla="*/ 12 w 27"/>
                  <a:gd name="T3" fmla="*/ 146 h 20"/>
                  <a:gd name="T4" fmla="*/ 166 w 27"/>
                  <a:gd name="T5" fmla="*/ 86 h 20"/>
                  <a:gd name="T6" fmla="*/ 87 w 27"/>
                  <a:gd name="T7" fmla="*/ 81 h 20"/>
                  <a:gd name="T8" fmla="*/ 37 w 27"/>
                  <a:gd name="T9" fmla="*/ 5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9" y="7"/>
                    </a:moveTo>
                    <a:cubicBezTo>
                      <a:pt x="5" y="10"/>
                      <a:pt x="0" y="14"/>
                      <a:pt x="2" y="20"/>
                    </a:cubicBezTo>
                    <a:cubicBezTo>
                      <a:pt x="9" y="11"/>
                      <a:pt x="19" y="18"/>
                      <a:pt x="27" y="12"/>
                    </a:cubicBezTo>
                    <a:cubicBezTo>
                      <a:pt x="22" y="14"/>
                      <a:pt x="18" y="14"/>
                      <a:pt x="14" y="11"/>
                    </a:cubicBezTo>
                    <a:cubicBezTo>
                      <a:pt x="12" y="9"/>
                      <a:pt x="9" y="0"/>
                      <a:pt x="6" y="7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410"/>
              <p:cNvSpPr>
                <a:spLocks/>
              </p:cNvSpPr>
              <p:nvPr/>
            </p:nvSpPr>
            <p:spPr bwMode="auto">
              <a:xfrm>
                <a:off x="1165" y="2629"/>
                <a:ext cx="57" cy="150"/>
              </a:xfrm>
              <a:custGeom>
                <a:avLst/>
                <a:gdLst>
                  <a:gd name="T0" fmla="*/ 141 w 23"/>
                  <a:gd name="T1" fmla="*/ 0 h 56"/>
                  <a:gd name="T2" fmla="*/ 17 w 23"/>
                  <a:gd name="T3" fmla="*/ 171 h 56"/>
                  <a:gd name="T4" fmla="*/ 87 w 23"/>
                  <a:gd name="T5" fmla="*/ 402 h 56"/>
                  <a:gd name="T6" fmla="*/ 67 w 23"/>
                  <a:gd name="T7" fmla="*/ 145 h 56"/>
                  <a:gd name="T8" fmla="*/ 129 w 23"/>
                  <a:gd name="T9" fmla="*/ 2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6">
                    <a:moveTo>
                      <a:pt x="23" y="0"/>
                    </a:moveTo>
                    <a:cubicBezTo>
                      <a:pt x="14" y="7"/>
                      <a:pt x="6" y="12"/>
                      <a:pt x="3" y="24"/>
                    </a:cubicBezTo>
                    <a:cubicBezTo>
                      <a:pt x="0" y="35"/>
                      <a:pt x="11" y="45"/>
                      <a:pt x="14" y="56"/>
                    </a:cubicBezTo>
                    <a:cubicBezTo>
                      <a:pt x="9" y="42"/>
                      <a:pt x="5" y="34"/>
                      <a:pt x="11" y="20"/>
                    </a:cubicBezTo>
                    <a:cubicBezTo>
                      <a:pt x="14" y="13"/>
                      <a:pt x="16" y="8"/>
                      <a:pt x="21" y="3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411"/>
              <p:cNvSpPr>
                <a:spLocks/>
              </p:cNvSpPr>
              <p:nvPr/>
            </p:nvSpPr>
            <p:spPr bwMode="auto">
              <a:xfrm>
                <a:off x="1287" y="2659"/>
                <a:ext cx="135" cy="88"/>
              </a:xfrm>
              <a:custGeom>
                <a:avLst/>
                <a:gdLst>
                  <a:gd name="T0" fmla="*/ 0 w 54"/>
                  <a:gd name="T1" fmla="*/ 0 h 33"/>
                  <a:gd name="T2" fmla="*/ 120 w 54"/>
                  <a:gd name="T3" fmla="*/ 120 h 33"/>
                  <a:gd name="T4" fmla="*/ 338 w 54"/>
                  <a:gd name="T5" fmla="*/ 149 h 33"/>
                  <a:gd name="T6" fmla="*/ 125 w 54"/>
                  <a:gd name="T7" fmla="*/ 171 h 33"/>
                  <a:gd name="T8" fmla="*/ 0 w 54"/>
                  <a:gd name="T9" fmla="*/ 1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0"/>
                    </a:moveTo>
                    <a:cubicBezTo>
                      <a:pt x="5" y="6"/>
                      <a:pt x="11" y="13"/>
                      <a:pt x="19" y="17"/>
                    </a:cubicBezTo>
                    <a:cubicBezTo>
                      <a:pt x="31" y="23"/>
                      <a:pt x="40" y="21"/>
                      <a:pt x="54" y="21"/>
                    </a:cubicBezTo>
                    <a:cubicBezTo>
                      <a:pt x="42" y="23"/>
                      <a:pt x="31" y="33"/>
                      <a:pt x="20" y="24"/>
                    </a:cubicBezTo>
                    <a:cubicBezTo>
                      <a:pt x="13" y="18"/>
                      <a:pt x="6" y="9"/>
                      <a:pt x="0" y="2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412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413"/>
              <p:cNvSpPr>
                <a:spLocks/>
              </p:cNvSpPr>
              <p:nvPr/>
            </p:nvSpPr>
            <p:spPr bwMode="auto">
              <a:xfrm>
                <a:off x="1464" y="2792"/>
                <a:ext cx="33" cy="77"/>
              </a:xfrm>
              <a:custGeom>
                <a:avLst/>
                <a:gdLst>
                  <a:gd name="T0" fmla="*/ 84 w 13"/>
                  <a:gd name="T1" fmla="*/ 0 h 29"/>
                  <a:gd name="T2" fmla="*/ 8 w 13"/>
                  <a:gd name="T3" fmla="*/ 20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0" y="7"/>
                      <a:pt x="1" y="19"/>
                      <a:pt x="1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414"/>
              <p:cNvSpPr>
                <a:spLocks/>
              </p:cNvSpPr>
              <p:nvPr/>
            </p:nvSpPr>
            <p:spPr bwMode="auto">
              <a:xfrm>
                <a:off x="1260" y="2624"/>
                <a:ext cx="182" cy="83"/>
              </a:xfrm>
              <a:custGeom>
                <a:avLst/>
                <a:gdLst>
                  <a:gd name="T0" fmla="*/ 454 w 73"/>
                  <a:gd name="T1" fmla="*/ 187 h 31"/>
                  <a:gd name="T2" fmla="*/ 199 w 73"/>
                  <a:gd name="T3" fmla="*/ 171 h 31"/>
                  <a:gd name="T4" fmla="*/ 0 w 73"/>
                  <a:gd name="T5" fmla="*/ 21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31">
                    <a:moveTo>
                      <a:pt x="73" y="26"/>
                    </a:moveTo>
                    <a:cubicBezTo>
                      <a:pt x="59" y="27"/>
                      <a:pt x="49" y="31"/>
                      <a:pt x="32" y="24"/>
                    </a:cubicBezTo>
                    <a:cubicBezTo>
                      <a:pt x="21" y="18"/>
                      <a:pt x="11" y="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415"/>
              <p:cNvSpPr>
                <a:spLocks/>
              </p:cNvSpPr>
              <p:nvPr/>
            </p:nvSpPr>
            <p:spPr bwMode="auto">
              <a:xfrm>
                <a:off x="1315" y="2885"/>
                <a:ext cx="57" cy="14"/>
              </a:xfrm>
              <a:custGeom>
                <a:avLst/>
                <a:gdLst>
                  <a:gd name="T0" fmla="*/ 141 w 23"/>
                  <a:gd name="T1" fmla="*/ 39 h 5"/>
                  <a:gd name="T2" fmla="*/ 0 w 2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5"/>
                    </a:moveTo>
                    <a:cubicBezTo>
                      <a:pt x="17" y="3"/>
                      <a:pt x="4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416"/>
              <p:cNvSpPr>
                <a:spLocks/>
              </p:cNvSpPr>
              <p:nvPr/>
            </p:nvSpPr>
            <p:spPr bwMode="auto">
              <a:xfrm>
                <a:off x="1262" y="2621"/>
                <a:ext cx="25" cy="30"/>
              </a:xfrm>
              <a:custGeom>
                <a:avLst/>
                <a:gdLst>
                  <a:gd name="T0" fmla="*/ 0 w 10"/>
                  <a:gd name="T1" fmla="*/ 68 h 11"/>
                  <a:gd name="T2" fmla="*/ 38 w 10"/>
                  <a:gd name="T3" fmla="*/ 8 h 11"/>
                  <a:gd name="T4" fmla="*/ 25 w 10"/>
                  <a:gd name="T5" fmla="*/ 8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6"/>
                      <a:pt x="3" y="0"/>
                      <a:pt x="6" y="1"/>
                    </a:cubicBezTo>
                    <a:cubicBezTo>
                      <a:pt x="10" y="2"/>
                      <a:pt x="4" y="11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417"/>
              <p:cNvSpPr>
                <a:spLocks/>
              </p:cNvSpPr>
              <p:nvPr/>
            </p:nvSpPr>
            <p:spPr bwMode="auto">
              <a:xfrm>
                <a:off x="1415" y="2677"/>
                <a:ext cx="25" cy="35"/>
              </a:xfrm>
              <a:custGeom>
                <a:avLst/>
                <a:gdLst>
                  <a:gd name="T0" fmla="*/ 63 w 10"/>
                  <a:gd name="T1" fmla="*/ 59 h 13"/>
                  <a:gd name="T2" fmla="*/ 50 w 10"/>
                  <a:gd name="T3" fmla="*/ 0 h 13"/>
                  <a:gd name="T4" fmla="*/ 50 w 10"/>
                  <a:gd name="T5" fmla="*/ 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8"/>
                    </a:moveTo>
                    <a:cubicBezTo>
                      <a:pt x="10" y="6"/>
                      <a:pt x="9" y="3"/>
                      <a:pt x="8" y="0"/>
                    </a:cubicBezTo>
                    <a:cubicBezTo>
                      <a:pt x="0" y="1"/>
                      <a:pt x="6" y="10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418"/>
              <p:cNvSpPr>
                <a:spLocks/>
              </p:cNvSpPr>
              <p:nvPr/>
            </p:nvSpPr>
            <p:spPr bwMode="auto">
              <a:xfrm>
                <a:off x="1484" y="2789"/>
                <a:ext cx="8" cy="11"/>
              </a:xfrm>
              <a:custGeom>
                <a:avLst/>
                <a:gdLst>
                  <a:gd name="T0" fmla="*/ 21 w 3"/>
                  <a:gd name="T1" fmla="*/ 30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69" name="Group 451"/>
            <p:cNvGrpSpPr>
              <a:grpSpLocks/>
            </p:cNvGrpSpPr>
            <p:nvPr/>
          </p:nvGrpSpPr>
          <p:grpSpPr bwMode="auto">
            <a:xfrm>
              <a:off x="6653381" y="1538079"/>
              <a:ext cx="396044" cy="313352"/>
              <a:chOff x="3479" y="1488"/>
              <a:chExt cx="630" cy="421"/>
            </a:xfrm>
          </p:grpSpPr>
          <p:sp>
            <p:nvSpPr>
              <p:cNvPr id="770" name="Freeform 452"/>
              <p:cNvSpPr>
                <a:spLocks/>
              </p:cNvSpPr>
              <p:nvPr/>
            </p:nvSpPr>
            <p:spPr bwMode="auto">
              <a:xfrm>
                <a:off x="3479" y="1488"/>
                <a:ext cx="630" cy="421"/>
              </a:xfrm>
              <a:custGeom>
                <a:avLst/>
                <a:gdLst>
                  <a:gd name="T0" fmla="*/ 275 w 252"/>
                  <a:gd name="T1" fmla="*/ 461 h 158"/>
                  <a:gd name="T2" fmla="*/ 333 w 252"/>
                  <a:gd name="T3" fmla="*/ 312 h 158"/>
                  <a:gd name="T4" fmla="*/ 383 w 252"/>
                  <a:gd name="T5" fmla="*/ 120 h 158"/>
                  <a:gd name="T6" fmla="*/ 520 w 252"/>
                  <a:gd name="T7" fmla="*/ 184 h 158"/>
                  <a:gd name="T8" fmla="*/ 670 w 252"/>
                  <a:gd name="T9" fmla="*/ 0 h 158"/>
                  <a:gd name="T10" fmla="*/ 863 w 252"/>
                  <a:gd name="T11" fmla="*/ 56 h 158"/>
                  <a:gd name="T12" fmla="*/ 1083 w 252"/>
                  <a:gd name="T13" fmla="*/ 51 h 158"/>
                  <a:gd name="T14" fmla="*/ 1245 w 252"/>
                  <a:gd name="T15" fmla="*/ 226 h 158"/>
                  <a:gd name="T16" fmla="*/ 1445 w 252"/>
                  <a:gd name="T17" fmla="*/ 376 h 158"/>
                  <a:gd name="T18" fmla="*/ 1345 w 252"/>
                  <a:gd name="T19" fmla="*/ 695 h 158"/>
                  <a:gd name="T20" fmla="*/ 1475 w 252"/>
                  <a:gd name="T21" fmla="*/ 858 h 158"/>
                  <a:gd name="T22" fmla="*/ 1350 w 252"/>
                  <a:gd name="T23" fmla="*/ 1023 h 158"/>
                  <a:gd name="T24" fmla="*/ 1158 w 252"/>
                  <a:gd name="T25" fmla="*/ 994 h 158"/>
                  <a:gd name="T26" fmla="*/ 1000 w 252"/>
                  <a:gd name="T27" fmla="*/ 874 h 158"/>
                  <a:gd name="T28" fmla="*/ 995 w 252"/>
                  <a:gd name="T29" fmla="*/ 1066 h 158"/>
                  <a:gd name="T30" fmla="*/ 733 w 252"/>
                  <a:gd name="T31" fmla="*/ 1015 h 158"/>
                  <a:gd name="T32" fmla="*/ 650 w 252"/>
                  <a:gd name="T33" fmla="*/ 879 h 158"/>
                  <a:gd name="T34" fmla="*/ 495 w 252"/>
                  <a:gd name="T35" fmla="*/ 858 h 158"/>
                  <a:gd name="T36" fmla="*/ 350 w 252"/>
                  <a:gd name="T37" fmla="*/ 823 h 158"/>
                  <a:gd name="T38" fmla="*/ 200 w 252"/>
                  <a:gd name="T39" fmla="*/ 823 h 158"/>
                  <a:gd name="T40" fmla="*/ 183 w 252"/>
                  <a:gd name="T41" fmla="*/ 618 h 158"/>
                  <a:gd name="T42" fmla="*/ 288 w 252"/>
                  <a:gd name="T43" fmla="*/ 589 h 158"/>
                  <a:gd name="T44" fmla="*/ 275 w 252"/>
                  <a:gd name="T45" fmla="*/ 461 h 1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2" h="158">
                    <a:moveTo>
                      <a:pt x="44" y="65"/>
                    </a:moveTo>
                    <a:cubicBezTo>
                      <a:pt x="48" y="53"/>
                      <a:pt x="52" y="58"/>
                      <a:pt x="53" y="44"/>
                    </a:cubicBezTo>
                    <a:cubicBezTo>
                      <a:pt x="54" y="39"/>
                      <a:pt x="57" y="20"/>
                      <a:pt x="61" y="17"/>
                    </a:cubicBezTo>
                    <a:cubicBezTo>
                      <a:pt x="76" y="9"/>
                      <a:pt x="70" y="34"/>
                      <a:pt x="83" y="26"/>
                    </a:cubicBezTo>
                    <a:cubicBezTo>
                      <a:pt x="94" y="18"/>
                      <a:pt x="87" y="1"/>
                      <a:pt x="107" y="0"/>
                    </a:cubicBezTo>
                    <a:cubicBezTo>
                      <a:pt x="117" y="0"/>
                      <a:pt x="128" y="6"/>
                      <a:pt x="138" y="8"/>
                    </a:cubicBezTo>
                    <a:cubicBezTo>
                      <a:pt x="150" y="10"/>
                      <a:pt x="161" y="4"/>
                      <a:pt x="173" y="7"/>
                    </a:cubicBezTo>
                    <a:cubicBezTo>
                      <a:pt x="187" y="11"/>
                      <a:pt x="189" y="23"/>
                      <a:pt x="199" y="32"/>
                    </a:cubicBezTo>
                    <a:cubicBezTo>
                      <a:pt x="208" y="40"/>
                      <a:pt x="223" y="43"/>
                      <a:pt x="231" y="53"/>
                    </a:cubicBezTo>
                    <a:cubicBezTo>
                      <a:pt x="252" y="81"/>
                      <a:pt x="198" y="77"/>
                      <a:pt x="215" y="98"/>
                    </a:cubicBezTo>
                    <a:cubicBezTo>
                      <a:pt x="221" y="107"/>
                      <a:pt x="235" y="109"/>
                      <a:pt x="236" y="121"/>
                    </a:cubicBezTo>
                    <a:cubicBezTo>
                      <a:pt x="237" y="130"/>
                      <a:pt x="225" y="141"/>
                      <a:pt x="216" y="144"/>
                    </a:cubicBezTo>
                    <a:cubicBezTo>
                      <a:pt x="207" y="146"/>
                      <a:pt x="199" y="147"/>
                      <a:pt x="185" y="140"/>
                    </a:cubicBezTo>
                    <a:cubicBezTo>
                      <a:pt x="177" y="136"/>
                      <a:pt x="166" y="119"/>
                      <a:pt x="160" y="123"/>
                    </a:cubicBezTo>
                    <a:cubicBezTo>
                      <a:pt x="152" y="129"/>
                      <a:pt x="170" y="141"/>
                      <a:pt x="159" y="150"/>
                    </a:cubicBezTo>
                    <a:cubicBezTo>
                      <a:pt x="149" y="158"/>
                      <a:pt x="126" y="151"/>
                      <a:pt x="117" y="143"/>
                    </a:cubicBezTo>
                    <a:cubicBezTo>
                      <a:pt x="111" y="137"/>
                      <a:pt x="111" y="128"/>
                      <a:pt x="104" y="124"/>
                    </a:cubicBezTo>
                    <a:cubicBezTo>
                      <a:pt x="96" y="118"/>
                      <a:pt x="88" y="123"/>
                      <a:pt x="79" y="121"/>
                    </a:cubicBezTo>
                    <a:cubicBezTo>
                      <a:pt x="68" y="118"/>
                      <a:pt x="67" y="114"/>
                      <a:pt x="56" y="116"/>
                    </a:cubicBezTo>
                    <a:cubicBezTo>
                      <a:pt x="45" y="118"/>
                      <a:pt x="44" y="122"/>
                      <a:pt x="32" y="116"/>
                    </a:cubicBezTo>
                    <a:cubicBezTo>
                      <a:pt x="12" y="106"/>
                      <a:pt x="0" y="82"/>
                      <a:pt x="29" y="87"/>
                    </a:cubicBezTo>
                    <a:cubicBezTo>
                      <a:pt x="38" y="89"/>
                      <a:pt x="40" y="92"/>
                      <a:pt x="46" y="83"/>
                    </a:cubicBezTo>
                    <a:cubicBezTo>
                      <a:pt x="51" y="76"/>
                      <a:pt x="40" y="77"/>
                      <a:pt x="44" y="65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453"/>
              <p:cNvSpPr>
                <a:spLocks/>
              </p:cNvSpPr>
              <p:nvPr/>
            </p:nvSpPr>
            <p:spPr bwMode="auto">
              <a:xfrm>
                <a:off x="3656" y="1741"/>
                <a:ext cx="218" cy="147"/>
              </a:xfrm>
              <a:custGeom>
                <a:avLst/>
                <a:gdLst>
                  <a:gd name="T0" fmla="*/ 233 w 87"/>
                  <a:gd name="T1" fmla="*/ 171 h 55"/>
                  <a:gd name="T2" fmla="*/ 439 w 87"/>
                  <a:gd name="T3" fmla="*/ 385 h 55"/>
                  <a:gd name="T4" fmla="*/ 534 w 87"/>
                  <a:gd name="T5" fmla="*/ 358 h 55"/>
                  <a:gd name="T6" fmla="*/ 526 w 87"/>
                  <a:gd name="T7" fmla="*/ 214 h 55"/>
                  <a:gd name="T8" fmla="*/ 471 w 87"/>
                  <a:gd name="T9" fmla="*/ 307 h 55"/>
                  <a:gd name="T10" fmla="*/ 351 w 87"/>
                  <a:gd name="T11" fmla="*/ 171 h 55"/>
                  <a:gd name="T12" fmla="*/ 170 w 87"/>
                  <a:gd name="T13" fmla="*/ 86 h 55"/>
                  <a:gd name="T14" fmla="*/ 0 w 87"/>
                  <a:gd name="T15" fmla="*/ 0 h 55"/>
                  <a:gd name="T16" fmla="*/ 138 w 87"/>
                  <a:gd name="T17" fmla="*/ 115 h 55"/>
                  <a:gd name="T18" fmla="*/ 226 w 87"/>
                  <a:gd name="T19" fmla="*/ 150 h 55"/>
                  <a:gd name="T20" fmla="*/ 258 w 87"/>
                  <a:gd name="T21" fmla="*/ 192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" h="55">
                    <a:moveTo>
                      <a:pt x="37" y="24"/>
                    </a:moveTo>
                    <a:cubicBezTo>
                      <a:pt x="48" y="38"/>
                      <a:pt x="51" y="50"/>
                      <a:pt x="70" y="54"/>
                    </a:cubicBezTo>
                    <a:cubicBezTo>
                      <a:pt x="75" y="54"/>
                      <a:pt x="83" y="55"/>
                      <a:pt x="85" y="50"/>
                    </a:cubicBezTo>
                    <a:cubicBezTo>
                      <a:pt x="87" y="46"/>
                      <a:pt x="85" y="35"/>
                      <a:pt x="84" y="30"/>
                    </a:cubicBezTo>
                    <a:cubicBezTo>
                      <a:pt x="82" y="33"/>
                      <a:pt x="78" y="41"/>
                      <a:pt x="75" y="43"/>
                    </a:cubicBezTo>
                    <a:cubicBezTo>
                      <a:pt x="65" y="48"/>
                      <a:pt x="61" y="29"/>
                      <a:pt x="56" y="24"/>
                    </a:cubicBezTo>
                    <a:cubicBezTo>
                      <a:pt x="48" y="16"/>
                      <a:pt x="38" y="15"/>
                      <a:pt x="27" y="12"/>
                    </a:cubicBezTo>
                    <a:cubicBezTo>
                      <a:pt x="18" y="9"/>
                      <a:pt x="9" y="2"/>
                      <a:pt x="0" y="0"/>
                    </a:cubicBezTo>
                    <a:cubicBezTo>
                      <a:pt x="3" y="7"/>
                      <a:pt x="15" y="13"/>
                      <a:pt x="22" y="16"/>
                    </a:cubicBezTo>
                    <a:cubicBezTo>
                      <a:pt x="26" y="18"/>
                      <a:pt x="32" y="19"/>
                      <a:pt x="36" y="21"/>
                    </a:cubicBezTo>
                    <a:cubicBezTo>
                      <a:pt x="38" y="23"/>
                      <a:pt x="38" y="26"/>
                      <a:pt x="41" y="27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454"/>
              <p:cNvSpPr>
                <a:spLocks/>
              </p:cNvSpPr>
              <p:nvPr/>
            </p:nvSpPr>
            <p:spPr bwMode="auto">
              <a:xfrm>
                <a:off x="3521" y="1733"/>
                <a:ext cx="198" cy="70"/>
              </a:xfrm>
              <a:custGeom>
                <a:avLst/>
                <a:gdLst>
                  <a:gd name="T0" fmla="*/ 0 w 79"/>
                  <a:gd name="T1" fmla="*/ 13 h 26"/>
                  <a:gd name="T2" fmla="*/ 221 w 79"/>
                  <a:gd name="T3" fmla="*/ 137 h 26"/>
                  <a:gd name="T4" fmla="*/ 338 w 79"/>
                  <a:gd name="T5" fmla="*/ 145 h 26"/>
                  <a:gd name="T6" fmla="*/ 496 w 79"/>
                  <a:gd name="T7" fmla="*/ 167 h 26"/>
                  <a:gd name="T8" fmla="*/ 363 w 79"/>
                  <a:gd name="T9" fmla="*/ 116 h 26"/>
                  <a:gd name="T10" fmla="*/ 301 w 79"/>
                  <a:gd name="T11" fmla="*/ 22 h 26"/>
                  <a:gd name="T12" fmla="*/ 175 w 79"/>
                  <a:gd name="T13" fmla="*/ 81 h 26"/>
                  <a:gd name="T14" fmla="*/ 50 w 79"/>
                  <a:gd name="T15" fmla="*/ 30 h 26"/>
                  <a:gd name="T16" fmla="*/ 8 w 79"/>
                  <a:gd name="T17" fmla="*/ 1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26">
                    <a:moveTo>
                      <a:pt x="0" y="2"/>
                    </a:moveTo>
                    <a:cubicBezTo>
                      <a:pt x="5" y="16"/>
                      <a:pt x="21" y="24"/>
                      <a:pt x="35" y="19"/>
                    </a:cubicBezTo>
                    <a:cubicBezTo>
                      <a:pt x="43" y="17"/>
                      <a:pt x="46" y="17"/>
                      <a:pt x="54" y="20"/>
                    </a:cubicBezTo>
                    <a:cubicBezTo>
                      <a:pt x="61" y="23"/>
                      <a:pt x="71" y="26"/>
                      <a:pt x="79" y="23"/>
                    </a:cubicBezTo>
                    <a:cubicBezTo>
                      <a:pt x="74" y="24"/>
                      <a:pt x="62" y="19"/>
                      <a:pt x="58" y="16"/>
                    </a:cubicBezTo>
                    <a:cubicBezTo>
                      <a:pt x="52" y="13"/>
                      <a:pt x="52" y="7"/>
                      <a:pt x="48" y="3"/>
                    </a:cubicBezTo>
                    <a:cubicBezTo>
                      <a:pt x="47" y="10"/>
                      <a:pt x="34" y="10"/>
                      <a:pt x="28" y="11"/>
                    </a:cubicBezTo>
                    <a:cubicBezTo>
                      <a:pt x="21" y="11"/>
                      <a:pt x="15" y="8"/>
                      <a:pt x="8" y="4"/>
                    </a:cubicBezTo>
                    <a:cubicBezTo>
                      <a:pt x="5" y="3"/>
                      <a:pt x="3" y="0"/>
                      <a:pt x="1" y="2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455"/>
              <p:cNvSpPr>
                <a:spLocks/>
              </p:cNvSpPr>
              <p:nvPr/>
            </p:nvSpPr>
            <p:spPr bwMode="auto">
              <a:xfrm>
                <a:off x="3844" y="1773"/>
                <a:ext cx="215" cy="96"/>
              </a:xfrm>
              <a:custGeom>
                <a:avLst/>
                <a:gdLst>
                  <a:gd name="T0" fmla="*/ 175 w 86"/>
                  <a:gd name="T1" fmla="*/ 107 h 36"/>
                  <a:gd name="T2" fmla="*/ 388 w 86"/>
                  <a:gd name="T3" fmla="*/ 243 h 36"/>
                  <a:gd name="T4" fmla="*/ 520 w 86"/>
                  <a:gd name="T5" fmla="*/ 72 h 36"/>
                  <a:gd name="T6" fmla="*/ 400 w 86"/>
                  <a:gd name="T7" fmla="*/ 179 h 36"/>
                  <a:gd name="T8" fmla="*/ 258 w 86"/>
                  <a:gd name="T9" fmla="*/ 72 h 36"/>
                  <a:gd name="T10" fmla="*/ 88 w 86"/>
                  <a:gd name="T11" fmla="*/ 13 h 36"/>
                  <a:gd name="T12" fmla="*/ 8 w 86"/>
                  <a:gd name="T13" fmla="*/ 149 h 36"/>
                  <a:gd name="T14" fmla="*/ 175 w 86"/>
                  <a:gd name="T15" fmla="*/ 12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36">
                    <a:moveTo>
                      <a:pt x="28" y="15"/>
                    </a:moveTo>
                    <a:cubicBezTo>
                      <a:pt x="35" y="26"/>
                      <a:pt x="48" y="36"/>
                      <a:pt x="62" y="34"/>
                    </a:cubicBezTo>
                    <a:cubicBezTo>
                      <a:pt x="74" y="32"/>
                      <a:pt x="86" y="25"/>
                      <a:pt x="83" y="10"/>
                    </a:cubicBezTo>
                    <a:cubicBezTo>
                      <a:pt x="79" y="18"/>
                      <a:pt x="73" y="25"/>
                      <a:pt x="64" y="25"/>
                    </a:cubicBezTo>
                    <a:cubicBezTo>
                      <a:pt x="55" y="25"/>
                      <a:pt x="48" y="15"/>
                      <a:pt x="41" y="10"/>
                    </a:cubicBezTo>
                    <a:cubicBezTo>
                      <a:pt x="33" y="5"/>
                      <a:pt x="23" y="0"/>
                      <a:pt x="14" y="2"/>
                    </a:cubicBezTo>
                    <a:cubicBezTo>
                      <a:pt x="7" y="3"/>
                      <a:pt x="0" y="13"/>
                      <a:pt x="1" y="21"/>
                    </a:cubicBezTo>
                    <a:cubicBezTo>
                      <a:pt x="6" y="10"/>
                      <a:pt x="20" y="12"/>
                      <a:pt x="28" y="17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456"/>
              <p:cNvSpPr>
                <a:spLocks/>
              </p:cNvSpPr>
              <p:nvPr/>
            </p:nvSpPr>
            <p:spPr bwMode="auto">
              <a:xfrm>
                <a:off x="3956" y="1568"/>
                <a:ext cx="115" cy="157"/>
              </a:xfrm>
              <a:custGeom>
                <a:avLst/>
                <a:gdLst>
                  <a:gd name="T0" fmla="*/ 120 w 46"/>
                  <a:gd name="T1" fmla="*/ 93 h 59"/>
                  <a:gd name="T2" fmla="*/ 233 w 46"/>
                  <a:gd name="T3" fmla="*/ 277 h 59"/>
                  <a:gd name="T4" fmla="*/ 108 w 46"/>
                  <a:gd name="T5" fmla="*/ 418 h 59"/>
                  <a:gd name="T6" fmla="*/ 45 w 46"/>
                  <a:gd name="T7" fmla="*/ 303 h 59"/>
                  <a:gd name="T8" fmla="*/ 125 w 46"/>
                  <a:gd name="T9" fmla="*/ 255 h 59"/>
                  <a:gd name="T10" fmla="*/ 83 w 46"/>
                  <a:gd name="T11" fmla="*/ 114 h 59"/>
                  <a:gd name="T12" fmla="*/ 0 w 46"/>
                  <a:gd name="T13" fmla="*/ 0 h 59"/>
                  <a:gd name="T14" fmla="*/ 145 w 46"/>
                  <a:gd name="T15" fmla="*/ 114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59">
                    <a:moveTo>
                      <a:pt x="19" y="13"/>
                    </a:moveTo>
                    <a:cubicBezTo>
                      <a:pt x="25" y="20"/>
                      <a:pt x="46" y="27"/>
                      <a:pt x="37" y="39"/>
                    </a:cubicBezTo>
                    <a:cubicBezTo>
                      <a:pt x="32" y="47"/>
                      <a:pt x="16" y="46"/>
                      <a:pt x="17" y="59"/>
                    </a:cubicBezTo>
                    <a:cubicBezTo>
                      <a:pt x="15" y="54"/>
                      <a:pt x="8" y="48"/>
                      <a:pt x="7" y="43"/>
                    </a:cubicBezTo>
                    <a:cubicBezTo>
                      <a:pt x="5" y="34"/>
                      <a:pt x="14" y="41"/>
                      <a:pt x="20" y="36"/>
                    </a:cubicBezTo>
                    <a:cubicBezTo>
                      <a:pt x="28" y="29"/>
                      <a:pt x="19" y="20"/>
                      <a:pt x="13" y="16"/>
                    </a:cubicBezTo>
                    <a:cubicBezTo>
                      <a:pt x="5" y="11"/>
                      <a:pt x="4" y="9"/>
                      <a:pt x="0" y="0"/>
                    </a:cubicBezTo>
                    <a:cubicBezTo>
                      <a:pt x="0" y="9"/>
                      <a:pt x="17" y="11"/>
                      <a:pt x="23" y="16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457"/>
              <p:cNvSpPr>
                <a:spLocks/>
              </p:cNvSpPr>
              <p:nvPr/>
            </p:nvSpPr>
            <p:spPr bwMode="auto">
              <a:xfrm>
                <a:off x="3771" y="1573"/>
                <a:ext cx="143" cy="104"/>
              </a:xfrm>
              <a:custGeom>
                <a:avLst/>
                <a:gdLst>
                  <a:gd name="T0" fmla="*/ 100 w 57"/>
                  <a:gd name="T1" fmla="*/ 149 h 39"/>
                  <a:gd name="T2" fmla="*/ 359 w 57"/>
                  <a:gd name="T3" fmla="*/ 0 h 39"/>
                  <a:gd name="T4" fmla="*/ 208 w 57"/>
                  <a:gd name="T5" fmla="*/ 248 h 39"/>
                  <a:gd name="T6" fmla="*/ 0 w 57"/>
                  <a:gd name="T7" fmla="*/ 12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39">
                    <a:moveTo>
                      <a:pt x="16" y="21"/>
                    </a:moveTo>
                    <a:cubicBezTo>
                      <a:pt x="25" y="28"/>
                      <a:pt x="55" y="12"/>
                      <a:pt x="57" y="0"/>
                    </a:cubicBezTo>
                    <a:cubicBezTo>
                      <a:pt x="56" y="15"/>
                      <a:pt x="48" y="31"/>
                      <a:pt x="33" y="35"/>
                    </a:cubicBezTo>
                    <a:cubicBezTo>
                      <a:pt x="17" y="39"/>
                      <a:pt x="13" y="23"/>
                      <a:pt x="0" y="18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458"/>
              <p:cNvSpPr>
                <a:spLocks/>
              </p:cNvSpPr>
              <p:nvPr/>
            </p:nvSpPr>
            <p:spPr bwMode="auto">
              <a:xfrm>
                <a:off x="3619" y="1544"/>
                <a:ext cx="82" cy="61"/>
              </a:xfrm>
              <a:custGeom>
                <a:avLst/>
                <a:gdLst>
                  <a:gd name="T0" fmla="*/ 75 w 33"/>
                  <a:gd name="T1" fmla="*/ 8 h 23"/>
                  <a:gd name="T2" fmla="*/ 204 w 33"/>
                  <a:gd name="T3" fmla="*/ 29 h 23"/>
                  <a:gd name="T4" fmla="*/ 80 w 33"/>
                  <a:gd name="T5" fmla="*/ 119 h 23"/>
                  <a:gd name="T6" fmla="*/ 50 w 33"/>
                  <a:gd name="T7" fmla="*/ 90 h 23"/>
                  <a:gd name="T8" fmla="*/ 0 w 33"/>
                  <a:gd name="T9" fmla="*/ 154 h 23"/>
                  <a:gd name="T10" fmla="*/ 17 w 33"/>
                  <a:gd name="T11" fmla="*/ 64 h 23"/>
                  <a:gd name="T12" fmla="*/ 55 w 33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12" y="1"/>
                    </a:moveTo>
                    <a:cubicBezTo>
                      <a:pt x="16" y="8"/>
                      <a:pt x="27" y="12"/>
                      <a:pt x="33" y="4"/>
                    </a:cubicBezTo>
                    <a:cubicBezTo>
                      <a:pt x="30" y="11"/>
                      <a:pt x="22" y="23"/>
                      <a:pt x="13" y="17"/>
                    </a:cubicBezTo>
                    <a:cubicBezTo>
                      <a:pt x="10" y="15"/>
                      <a:pt x="11" y="12"/>
                      <a:pt x="8" y="13"/>
                    </a:cubicBezTo>
                    <a:cubicBezTo>
                      <a:pt x="4" y="13"/>
                      <a:pt x="2" y="19"/>
                      <a:pt x="0" y="22"/>
                    </a:cubicBezTo>
                    <a:cubicBezTo>
                      <a:pt x="1" y="18"/>
                      <a:pt x="1" y="13"/>
                      <a:pt x="3" y="9"/>
                    </a:cubicBezTo>
                    <a:cubicBezTo>
                      <a:pt x="4" y="6"/>
                      <a:pt x="7" y="3"/>
                      <a:pt x="9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459"/>
              <p:cNvSpPr>
                <a:spLocks/>
              </p:cNvSpPr>
              <p:nvPr/>
            </p:nvSpPr>
            <p:spPr bwMode="auto">
              <a:xfrm>
                <a:off x="3976" y="1669"/>
                <a:ext cx="68" cy="59"/>
              </a:xfrm>
              <a:custGeom>
                <a:avLst/>
                <a:gdLst>
                  <a:gd name="T0" fmla="*/ 0 w 27"/>
                  <a:gd name="T1" fmla="*/ 43 h 22"/>
                  <a:gd name="T2" fmla="*/ 63 w 27"/>
                  <a:gd name="T3" fmla="*/ 158 h 22"/>
                  <a:gd name="T4" fmla="*/ 83 w 27"/>
                  <a:gd name="T5" fmla="*/ 72 h 22"/>
                  <a:gd name="T6" fmla="*/ 171 w 27"/>
                  <a:gd name="T7" fmla="*/ 0 h 22"/>
                  <a:gd name="T8" fmla="*/ 76 w 27"/>
                  <a:gd name="T9" fmla="*/ 51 h 22"/>
                  <a:gd name="T10" fmla="*/ 8 w 27"/>
                  <a:gd name="T11" fmla="*/ 4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2">
                    <a:moveTo>
                      <a:pt x="0" y="6"/>
                    </a:moveTo>
                    <a:cubicBezTo>
                      <a:pt x="4" y="12"/>
                      <a:pt x="5" y="17"/>
                      <a:pt x="10" y="22"/>
                    </a:cubicBezTo>
                    <a:cubicBezTo>
                      <a:pt x="9" y="18"/>
                      <a:pt x="10" y="14"/>
                      <a:pt x="13" y="10"/>
                    </a:cubicBezTo>
                    <a:cubicBezTo>
                      <a:pt x="17" y="6"/>
                      <a:pt x="26" y="5"/>
                      <a:pt x="27" y="0"/>
                    </a:cubicBezTo>
                    <a:cubicBezTo>
                      <a:pt x="22" y="2"/>
                      <a:pt x="17" y="5"/>
                      <a:pt x="12" y="7"/>
                    </a:cubicBezTo>
                    <a:cubicBezTo>
                      <a:pt x="7" y="8"/>
                      <a:pt x="4" y="6"/>
                      <a:pt x="1" y="6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460"/>
              <p:cNvSpPr>
                <a:spLocks/>
              </p:cNvSpPr>
              <p:nvPr/>
            </p:nvSpPr>
            <p:spPr bwMode="auto">
              <a:xfrm>
                <a:off x="3756" y="1811"/>
                <a:ext cx="123" cy="77"/>
              </a:xfrm>
              <a:custGeom>
                <a:avLst/>
                <a:gdLst>
                  <a:gd name="T0" fmla="*/ 100 w 49"/>
                  <a:gd name="T1" fmla="*/ 162 h 29"/>
                  <a:gd name="T2" fmla="*/ 259 w 49"/>
                  <a:gd name="T3" fmla="*/ 183 h 29"/>
                  <a:gd name="T4" fmla="*/ 276 w 49"/>
                  <a:gd name="T5" fmla="*/ 42 h 29"/>
                  <a:gd name="T6" fmla="*/ 120 w 49"/>
                  <a:gd name="T7" fmla="*/ 127 h 29"/>
                  <a:gd name="T8" fmla="*/ 0 w 49"/>
                  <a:gd name="T9" fmla="*/ 0 h 29"/>
                  <a:gd name="T10" fmla="*/ 138 w 49"/>
                  <a:gd name="T11" fmla="*/ 162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9">
                    <a:moveTo>
                      <a:pt x="16" y="23"/>
                    </a:moveTo>
                    <a:cubicBezTo>
                      <a:pt x="23" y="24"/>
                      <a:pt x="34" y="29"/>
                      <a:pt x="41" y="26"/>
                    </a:cubicBezTo>
                    <a:cubicBezTo>
                      <a:pt x="49" y="23"/>
                      <a:pt x="46" y="12"/>
                      <a:pt x="44" y="6"/>
                    </a:cubicBezTo>
                    <a:cubicBezTo>
                      <a:pt x="36" y="14"/>
                      <a:pt x="33" y="26"/>
                      <a:pt x="19" y="18"/>
                    </a:cubicBezTo>
                    <a:cubicBezTo>
                      <a:pt x="11" y="14"/>
                      <a:pt x="7" y="5"/>
                      <a:pt x="0" y="0"/>
                    </a:cubicBezTo>
                    <a:cubicBezTo>
                      <a:pt x="3" y="9"/>
                      <a:pt x="11" y="22"/>
                      <a:pt x="22" y="23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461"/>
              <p:cNvSpPr>
                <a:spLocks/>
              </p:cNvSpPr>
              <p:nvPr/>
            </p:nvSpPr>
            <p:spPr bwMode="auto">
              <a:xfrm>
                <a:off x="3919" y="1827"/>
                <a:ext cx="115" cy="40"/>
              </a:xfrm>
              <a:custGeom>
                <a:avLst/>
                <a:gdLst>
                  <a:gd name="T0" fmla="*/ 8 w 46"/>
                  <a:gd name="T1" fmla="*/ 0 h 15"/>
                  <a:gd name="T2" fmla="*/ 133 w 46"/>
                  <a:gd name="T3" fmla="*/ 93 h 15"/>
                  <a:gd name="T4" fmla="*/ 288 w 46"/>
                  <a:gd name="T5" fmla="*/ 43 h 15"/>
                  <a:gd name="T6" fmla="*/ 0 w 4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15">
                    <a:moveTo>
                      <a:pt x="1" y="0"/>
                    </a:moveTo>
                    <a:cubicBezTo>
                      <a:pt x="5" y="6"/>
                      <a:pt x="14" y="11"/>
                      <a:pt x="21" y="13"/>
                    </a:cubicBezTo>
                    <a:cubicBezTo>
                      <a:pt x="28" y="14"/>
                      <a:pt x="43" y="14"/>
                      <a:pt x="46" y="6"/>
                    </a:cubicBezTo>
                    <a:cubicBezTo>
                      <a:pt x="32" y="15"/>
                      <a:pt x="12" y="9"/>
                      <a:pt x="0" y="0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462"/>
              <p:cNvSpPr>
                <a:spLocks/>
              </p:cNvSpPr>
              <p:nvPr/>
            </p:nvSpPr>
            <p:spPr bwMode="auto">
              <a:xfrm>
                <a:off x="3594" y="1741"/>
                <a:ext cx="127" cy="59"/>
              </a:xfrm>
              <a:custGeom>
                <a:avLst/>
                <a:gdLst>
                  <a:gd name="T0" fmla="*/ 0 w 51"/>
                  <a:gd name="T1" fmla="*/ 115 h 22"/>
                  <a:gd name="T2" fmla="*/ 199 w 51"/>
                  <a:gd name="T3" fmla="*/ 137 h 22"/>
                  <a:gd name="T4" fmla="*/ 266 w 51"/>
                  <a:gd name="T5" fmla="*/ 158 h 22"/>
                  <a:gd name="T6" fmla="*/ 316 w 51"/>
                  <a:gd name="T7" fmla="*/ 150 h 22"/>
                  <a:gd name="T8" fmla="*/ 217 w 51"/>
                  <a:gd name="T9" fmla="*/ 107 h 22"/>
                  <a:gd name="T10" fmla="*/ 137 w 51"/>
                  <a:gd name="T11" fmla="*/ 0 h 22"/>
                  <a:gd name="T12" fmla="*/ 100 w 51"/>
                  <a:gd name="T13" fmla="*/ 72 h 22"/>
                  <a:gd name="T14" fmla="*/ 25 w 51"/>
                  <a:gd name="T15" fmla="*/ 10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2">
                    <a:moveTo>
                      <a:pt x="0" y="16"/>
                    </a:moveTo>
                    <a:cubicBezTo>
                      <a:pt x="12" y="16"/>
                      <a:pt x="20" y="14"/>
                      <a:pt x="32" y="19"/>
                    </a:cubicBezTo>
                    <a:cubicBezTo>
                      <a:pt x="37" y="22"/>
                      <a:pt x="38" y="22"/>
                      <a:pt x="43" y="22"/>
                    </a:cubicBezTo>
                    <a:cubicBezTo>
                      <a:pt x="46" y="21"/>
                      <a:pt x="48" y="20"/>
                      <a:pt x="51" y="21"/>
                    </a:cubicBezTo>
                    <a:cubicBezTo>
                      <a:pt x="46" y="16"/>
                      <a:pt x="41" y="17"/>
                      <a:pt x="35" y="15"/>
                    </a:cubicBezTo>
                    <a:cubicBezTo>
                      <a:pt x="26" y="13"/>
                      <a:pt x="24" y="8"/>
                      <a:pt x="22" y="0"/>
                    </a:cubicBezTo>
                    <a:cubicBezTo>
                      <a:pt x="19" y="3"/>
                      <a:pt x="19" y="7"/>
                      <a:pt x="16" y="10"/>
                    </a:cubicBezTo>
                    <a:cubicBezTo>
                      <a:pt x="13" y="12"/>
                      <a:pt x="6" y="14"/>
                      <a:pt x="4" y="15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463"/>
              <p:cNvSpPr>
                <a:spLocks/>
              </p:cNvSpPr>
              <p:nvPr/>
            </p:nvSpPr>
            <p:spPr bwMode="auto">
              <a:xfrm>
                <a:off x="3734" y="1504"/>
                <a:ext cx="137" cy="45"/>
              </a:xfrm>
              <a:custGeom>
                <a:avLst/>
                <a:gdLst>
                  <a:gd name="T0" fmla="*/ 0 w 55"/>
                  <a:gd name="T1" fmla="*/ 50 h 17"/>
                  <a:gd name="T2" fmla="*/ 125 w 55"/>
                  <a:gd name="T3" fmla="*/ 34 h 17"/>
                  <a:gd name="T4" fmla="*/ 341 w 55"/>
                  <a:gd name="T5" fmla="*/ 64 h 17"/>
                  <a:gd name="T6" fmla="*/ 249 w 55"/>
                  <a:gd name="T7" fmla="*/ 106 h 17"/>
                  <a:gd name="T8" fmla="*/ 167 w 55"/>
                  <a:gd name="T9" fmla="*/ 90 h 17"/>
                  <a:gd name="T10" fmla="*/ 0 w 55"/>
                  <a:gd name="T11" fmla="*/ 69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17">
                    <a:moveTo>
                      <a:pt x="0" y="7"/>
                    </a:moveTo>
                    <a:cubicBezTo>
                      <a:pt x="7" y="0"/>
                      <a:pt x="12" y="2"/>
                      <a:pt x="20" y="5"/>
                    </a:cubicBezTo>
                    <a:cubicBezTo>
                      <a:pt x="32" y="10"/>
                      <a:pt x="42" y="10"/>
                      <a:pt x="55" y="9"/>
                    </a:cubicBezTo>
                    <a:cubicBezTo>
                      <a:pt x="50" y="11"/>
                      <a:pt x="45" y="13"/>
                      <a:pt x="40" y="15"/>
                    </a:cubicBezTo>
                    <a:cubicBezTo>
                      <a:pt x="33" y="17"/>
                      <a:pt x="34" y="16"/>
                      <a:pt x="27" y="13"/>
                    </a:cubicBezTo>
                    <a:cubicBezTo>
                      <a:pt x="18" y="9"/>
                      <a:pt x="10" y="8"/>
                      <a:pt x="0" y="10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464"/>
              <p:cNvSpPr>
                <a:spLocks/>
              </p:cNvSpPr>
              <p:nvPr/>
            </p:nvSpPr>
            <p:spPr bwMode="auto">
              <a:xfrm>
                <a:off x="3949" y="1664"/>
                <a:ext cx="65" cy="123"/>
              </a:xfrm>
              <a:custGeom>
                <a:avLst/>
                <a:gdLst>
                  <a:gd name="T0" fmla="*/ 0 w 26"/>
                  <a:gd name="T1" fmla="*/ 0 h 46"/>
                  <a:gd name="T2" fmla="*/ 58 w 26"/>
                  <a:gd name="T3" fmla="*/ 187 h 46"/>
                  <a:gd name="T4" fmla="*/ 163 w 26"/>
                  <a:gd name="T5" fmla="*/ 329 h 46"/>
                  <a:gd name="T6" fmla="*/ 38 w 26"/>
                  <a:gd name="T7" fmla="*/ 187 h 46"/>
                  <a:gd name="T8" fmla="*/ 8 w 26"/>
                  <a:gd name="T9" fmla="*/ 99 h 46"/>
                  <a:gd name="T10" fmla="*/ 0 w 26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6">
                    <a:moveTo>
                      <a:pt x="0" y="0"/>
                    </a:moveTo>
                    <a:cubicBezTo>
                      <a:pt x="1" y="9"/>
                      <a:pt x="4" y="19"/>
                      <a:pt x="9" y="26"/>
                    </a:cubicBezTo>
                    <a:cubicBezTo>
                      <a:pt x="14" y="33"/>
                      <a:pt x="23" y="38"/>
                      <a:pt x="26" y="46"/>
                    </a:cubicBezTo>
                    <a:cubicBezTo>
                      <a:pt x="15" y="43"/>
                      <a:pt x="10" y="35"/>
                      <a:pt x="6" y="26"/>
                    </a:cubicBezTo>
                    <a:cubicBezTo>
                      <a:pt x="3" y="21"/>
                      <a:pt x="2" y="19"/>
                      <a:pt x="1" y="14"/>
                    </a:cubicBezTo>
                    <a:cubicBezTo>
                      <a:pt x="1" y="9"/>
                      <a:pt x="2" y="5"/>
                      <a:pt x="0" y="0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465"/>
              <p:cNvSpPr>
                <a:spLocks/>
              </p:cNvSpPr>
              <p:nvPr/>
            </p:nvSpPr>
            <p:spPr bwMode="auto">
              <a:xfrm>
                <a:off x="3479" y="1488"/>
                <a:ext cx="630" cy="421"/>
              </a:xfrm>
              <a:custGeom>
                <a:avLst/>
                <a:gdLst>
                  <a:gd name="T0" fmla="*/ 275 w 252"/>
                  <a:gd name="T1" fmla="*/ 461 h 158"/>
                  <a:gd name="T2" fmla="*/ 333 w 252"/>
                  <a:gd name="T3" fmla="*/ 312 h 158"/>
                  <a:gd name="T4" fmla="*/ 383 w 252"/>
                  <a:gd name="T5" fmla="*/ 120 h 158"/>
                  <a:gd name="T6" fmla="*/ 520 w 252"/>
                  <a:gd name="T7" fmla="*/ 184 h 158"/>
                  <a:gd name="T8" fmla="*/ 670 w 252"/>
                  <a:gd name="T9" fmla="*/ 0 h 158"/>
                  <a:gd name="T10" fmla="*/ 863 w 252"/>
                  <a:gd name="T11" fmla="*/ 56 h 158"/>
                  <a:gd name="T12" fmla="*/ 1083 w 252"/>
                  <a:gd name="T13" fmla="*/ 51 h 158"/>
                  <a:gd name="T14" fmla="*/ 1245 w 252"/>
                  <a:gd name="T15" fmla="*/ 226 h 158"/>
                  <a:gd name="T16" fmla="*/ 1445 w 252"/>
                  <a:gd name="T17" fmla="*/ 376 h 158"/>
                  <a:gd name="T18" fmla="*/ 1345 w 252"/>
                  <a:gd name="T19" fmla="*/ 695 h 158"/>
                  <a:gd name="T20" fmla="*/ 1475 w 252"/>
                  <a:gd name="T21" fmla="*/ 858 h 158"/>
                  <a:gd name="T22" fmla="*/ 1350 w 252"/>
                  <a:gd name="T23" fmla="*/ 1023 h 158"/>
                  <a:gd name="T24" fmla="*/ 1158 w 252"/>
                  <a:gd name="T25" fmla="*/ 994 h 158"/>
                  <a:gd name="T26" fmla="*/ 1000 w 252"/>
                  <a:gd name="T27" fmla="*/ 874 h 158"/>
                  <a:gd name="T28" fmla="*/ 995 w 252"/>
                  <a:gd name="T29" fmla="*/ 1066 h 158"/>
                  <a:gd name="T30" fmla="*/ 733 w 252"/>
                  <a:gd name="T31" fmla="*/ 1015 h 158"/>
                  <a:gd name="T32" fmla="*/ 650 w 252"/>
                  <a:gd name="T33" fmla="*/ 879 h 158"/>
                  <a:gd name="T34" fmla="*/ 495 w 252"/>
                  <a:gd name="T35" fmla="*/ 858 h 158"/>
                  <a:gd name="T36" fmla="*/ 350 w 252"/>
                  <a:gd name="T37" fmla="*/ 823 h 158"/>
                  <a:gd name="T38" fmla="*/ 200 w 252"/>
                  <a:gd name="T39" fmla="*/ 823 h 158"/>
                  <a:gd name="T40" fmla="*/ 183 w 252"/>
                  <a:gd name="T41" fmla="*/ 618 h 158"/>
                  <a:gd name="T42" fmla="*/ 288 w 252"/>
                  <a:gd name="T43" fmla="*/ 589 h 158"/>
                  <a:gd name="T44" fmla="*/ 275 w 252"/>
                  <a:gd name="T45" fmla="*/ 461 h 1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2" h="158">
                    <a:moveTo>
                      <a:pt x="44" y="65"/>
                    </a:moveTo>
                    <a:cubicBezTo>
                      <a:pt x="48" y="53"/>
                      <a:pt x="52" y="58"/>
                      <a:pt x="53" y="44"/>
                    </a:cubicBezTo>
                    <a:cubicBezTo>
                      <a:pt x="54" y="39"/>
                      <a:pt x="57" y="20"/>
                      <a:pt x="61" y="17"/>
                    </a:cubicBezTo>
                    <a:cubicBezTo>
                      <a:pt x="76" y="9"/>
                      <a:pt x="70" y="34"/>
                      <a:pt x="83" y="26"/>
                    </a:cubicBezTo>
                    <a:cubicBezTo>
                      <a:pt x="94" y="18"/>
                      <a:pt x="87" y="1"/>
                      <a:pt x="107" y="0"/>
                    </a:cubicBezTo>
                    <a:cubicBezTo>
                      <a:pt x="117" y="0"/>
                      <a:pt x="128" y="6"/>
                      <a:pt x="138" y="8"/>
                    </a:cubicBezTo>
                    <a:cubicBezTo>
                      <a:pt x="150" y="10"/>
                      <a:pt x="161" y="4"/>
                      <a:pt x="173" y="7"/>
                    </a:cubicBezTo>
                    <a:cubicBezTo>
                      <a:pt x="187" y="11"/>
                      <a:pt x="189" y="23"/>
                      <a:pt x="199" y="32"/>
                    </a:cubicBezTo>
                    <a:cubicBezTo>
                      <a:pt x="208" y="40"/>
                      <a:pt x="223" y="43"/>
                      <a:pt x="231" y="53"/>
                    </a:cubicBezTo>
                    <a:cubicBezTo>
                      <a:pt x="252" y="81"/>
                      <a:pt x="198" y="77"/>
                      <a:pt x="215" y="98"/>
                    </a:cubicBezTo>
                    <a:cubicBezTo>
                      <a:pt x="221" y="107"/>
                      <a:pt x="235" y="109"/>
                      <a:pt x="236" y="121"/>
                    </a:cubicBezTo>
                    <a:cubicBezTo>
                      <a:pt x="237" y="130"/>
                      <a:pt x="225" y="141"/>
                      <a:pt x="216" y="144"/>
                    </a:cubicBezTo>
                    <a:cubicBezTo>
                      <a:pt x="207" y="146"/>
                      <a:pt x="199" y="147"/>
                      <a:pt x="185" y="140"/>
                    </a:cubicBezTo>
                    <a:cubicBezTo>
                      <a:pt x="177" y="136"/>
                      <a:pt x="166" y="119"/>
                      <a:pt x="160" y="123"/>
                    </a:cubicBezTo>
                    <a:cubicBezTo>
                      <a:pt x="152" y="129"/>
                      <a:pt x="170" y="141"/>
                      <a:pt x="159" y="150"/>
                    </a:cubicBezTo>
                    <a:cubicBezTo>
                      <a:pt x="149" y="158"/>
                      <a:pt x="126" y="151"/>
                      <a:pt x="117" y="143"/>
                    </a:cubicBezTo>
                    <a:cubicBezTo>
                      <a:pt x="111" y="137"/>
                      <a:pt x="111" y="128"/>
                      <a:pt x="104" y="124"/>
                    </a:cubicBezTo>
                    <a:cubicBezTo>
                      <a:pt x="96" y="118"/>
                      <a:pt x="88" y="123"/>
                      <a:pt x="79" y="121"/>
                    </a:cubicBezTo>
                    <a:cubicBezTo>
                      <a:pt x="68" y="118"/>
                      <a:pt x="67" y="114"/>
                      <a:pt x="56" y="116"/>
                    </a:cubicBezTo>
                    <a:cubicBezTo>
                      <a:pt x="45" y="118"/>
                      <a:pt x="44" y="122"/>
                      <a:pt x="32" y="116"/>
                    </a:cubicBezTo>
                    <a:cubicBezTo>
                      <a:pt x="12" y="106"/>
                      <a:pt x="0" y="82"/>
                      <a:pt x="29" y="87"/>
                    </a:cubicBezTo>
                    <a:cubicBezTo>
                      <a:pt x="38" y="89"/>
                      <a:pt x="40" y="92"/>
                      <a:pt x="46" y="83"/>
                    </a:cubicBezTo>
                    <a:cubicBezTo>
                      <a:pt x="51" y="76"/>
                      <a:pt x="40" y="77"/>
                      <a:pt x="44" y="6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466"/>
              <p:cNvSpPr>
                <a:spLocks/>
              </p:cNvSpPr>
              <p:nvPr/>
            </p:nvSpPr>
            <p:spPr bwMode="auto">
              <a:xfrm>
                <a:off x="3749" y="1549"/>
                <a:ext cx="180" cy="94"/>
              </a:xfrm>
              <a:custGeom>
                <a:avLst/>
                <a:gdLst>
                  <a:gd name="T0" fmla="*/ 400 w 72"/>
                  <a:gd name="T1" fmla="*/ 0 h 35"/>
                  <a:gd name="T2" fmla="*/ 258 w 72"/>
                  <a:gd name="T3" fmla="*/ 209 h 35"/>
                  <a:gd name="T4" fmla="*/ 0 w 72"/>
                  <a:gd name="T5" fmla="*/ 145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35">
                    <a:moveTo>
                      <a:pt x="64" y="0"/>
                    </a:moveTo>
                    <a:cubicBezTo>
                      <a:pt x="72" y="15"/>
                      <a:pt x="53" y="25"/>
                      <a:pt x="41" y="29"/>
                    </a:cubicBezTo>
                    <a:cubicBezTo>
                      <a:pt x="25" y="35"/>
                      <a:pt x="15" y="2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467"/>
              <p:cNvSpPr>
                <a:spLocks/>
              </p:cNvSpPr>
              <p:nvPr/>
            </p:nvSpPr>
            <p:spPr bwMode="auto">
              <a:xfrm>
                <a:off x="3641" y="1704"/>
                <a:ext cx="105" cy="123"/>
              </a:xfrm>
              <a:custGeom>
                <a:avLst/>
                <a:gdLst>
                  <a:gd name="T0" fmla="*/ 0 w 42"/>
                  <a:gd name="T1" fmla="*/ 0 h 46"/>
                  <a:gd name="T2" fmla="*/ 100 w 42"/>
                  <a:gd name="T3" fmla="*/ 187 h 46"/>
                  <a:gd name="T4" fmla="*/ 175 w 42"/>
                  <a:gd name="T5" fmla="*/ 214 h 46"/>
                  <a:gd name="T6" fmla="*/ 263 w 42"/>
                  <a:gd name="T7" fmla="*/ 329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6">
                    <a:moveTo>
                      <a:pt x="0" y="0"/>
                    </a:moveTo>
                    <a:cubicBezTo>
                      <a:pt x="1" y="13"/>
                      <a:pt x="3" y="20"/>
                      <a:pt x="16" y="26"/>
                    </a:cubicBezTo>
                    <a:cubicBezTo>
                      <a:pt x="19" y="28"/>
                      <a:pt x="25" y="28"/>
                      <a:pt x="28" y="30"/>
                    </a:cubicBezTo>
                    <a:cubicBezTo>
                      <a:pt x="33" y="34"/>
                      <a:pt x="34" y="32"/>
                      <a:pt x="42" y="4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468"/>
              <p:cNvSpPr>
                <a:spLocks/>
              </p:cNvSpPr>
              <p:nvPr/>
            </p:nvSpPr>
            <p:spPr bwMode="auto">
              <a:xfrm>
                <a:off x="3969" y="1688"/>
                <a:ext cx="50" cy="69"/>
              </a:xfrm>
              <a:custGeom>
                <a:avLst/>
                <a:gdLst>
                  <a:gd name="T0" fmla="*/ 0 w 20"/>
                  <a:gd name="T1" fmla="*/ 0 h 26"/>
                  <a:gd name="T2" fmla="*/ 125 w 20"/>
                  <a:gd name="T3" fmla="*/ 18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cubicBezTo>
                      <a:pt x="3" y="10"/>
                      <a:pt x="12" y="19"/>
                      <a:pt x="20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469"/>
              <p:cNvSpPr>
                <a:spLocks/>
              </p:cNvSpPr>
              <p:nvPr/>
            </p:nvSpPr>
            <p:spPr bwMode="auto">
              <a:xfrm>
                <a:off x="3839" y="1811"/>
                <a:ext cx="42" cy="45"/>
              </a:xfrm>
              <a:custGeom>
                <a:avLst/>
                <a:gdLst>
                  <a:gd name="T0" fmla="*/ 104 w 17"/>
                  <a:gd name="T1" fmla="*/ 13 h 17"/>
                  <a:gd name="T2" fmla="*/ 0 w 17"/>
                  <a:gd name="T3" fmla="*/ 119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7">
                    <a:moveTo>
                      <a:pt x="17" y="2"/>
                    </a:moveTo>
                    <a:cubicBezTo>
                      <a:pt x="11" y="0"/>
                      <a:pt x="7" y="15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Freeform 470"/>
              <p:cNvSpPr>
                <a:spLocks/>
              </p:cNvSpPr>
              <p:nvPr/>
            </p:nvSpPr>
            <p:spPr bwMode="auto">
              <a:xfrm>
                <a:off x="3576" y="1725"/>
                <a:ext cx="33" cy="8"/>
              </a:xfrm>
              <a:custGeom>
                <a:avLst/>
                <a:gdLst>
                  <a:gd name="T0" fmla="*/ 0 w 13"/>
                  <a:gd name="T1" fmla="*/ 0 h 3"/>
                  <a:gd name="T2" fmla="*/ 84 w 13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2"/>
                      <a:pt x="9" y="1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471"/>
              <p:cNvSpPr>
                <a:spLocks/>
              </p:cNvSpPr>
              <p:nvPr/>
            </p:nvSpPr>
            <p:spPr bwMode="auto">
              <a:xfrm>
                <a:off x="3629" y="1704"/>
                <a:ext cx="27" cy="24"/>
              </a:xfrm>
              <a:custGeom>
                <a:avLst/>
                <a:gdLst>
                  <a:gd name="T0" fmla="*/ 0 w 11"/>
                  <a:gd name="T1" fmla="*/ 35 h 9"/>
                  <a:gd name="T2" fmla="*/ 61 w 11"/>
                  <a:gd name="T3" fmla="*/ 0 h 9"/>
                  <a:gd name="T4" fmla="*/ 25 w 11"/>
                  <a:gd name="T5" fmla="*/ 6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5"/>
                    </a:moveTo>
                    <a:cubicBezTo>
                      <a:pt x="4" y="3"/>
                      <a:pt x="7" y="1"/>
                      <a:pt x="10" y="0"/>
                    </a:cubicBezTo>
                    <a:cubicBezTo>
                      <a:pt x="11" y="4"/>
                      <a:pt x="7" y="7"/>
                      <a:pt x="4" y="9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472"/>
              <p:cNvSpPr>
                <a:spLocks/>
              </p:cNvSpPr>
              <p:nvPr/>
            </p:nvSpPr>
            <p:spPr bwMode="auto">
              <a:xfrm>
                <a:off x="3744" y="1595"/>
                <a:ext cx="20" cy="32"/>
              </a:xfrm>
              <a:custGeom>
                <a:avLst/>
                <a:gdLst>
                  <a:gd name="T0" fmla="*/ 0 w 8"/>
                  <a:gd name="T1" fmla="*/ 72 h 12"/>
                  <a:gd name="T2" fmla="*/ 50 w 8"/>
                  <a:gd name="T3" fmla="*/ 0 h 12"/>
                  <a:gd name="T4" fmla="*/ 33 w 8"/>
                  <a:gd name="T5" fmla="*/ 8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10"/>
                    </a:moveTo>
                    <a:cubicBezTo>
                      <a:pt x="0" y="5"/>
                      <a:pt x="4" y="1"/>
                      <a:pt x="8" y="0"/>
                    </a:cubicBezTo>
                    <a:cubicBezTo>
                      <a:pt x="7" y="4"/>
                      <a:pt x="6" y="8"/>
                      <a:pt x="5" y="12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473"/>
              <p:cNvSpPr>
                <a:spLocks/>
              </p:cNvSpPr>
              <p:nvPr/>
            </p:nvSpPr>
            <p:spPr bwMode="auto">
              <a:xfrm>
                <a:off x="3891" y="1544"/>
                <a:ext cx="33" cy="29"/>
              </a:xfrm>
              <a:custGeom>
                <a:avLst/>
                <a:gdLst>
                  <a:gd name="T0" fmla="*/ 71 w 13"/>
                  <a:gd name="T1" fmla="*/ 29 h 11"/>
                  <a:gd name="T2" fmla="*/ 8 w 13"/>
                  <a:gd name="T3" fmla="*/ 34 h 11"/>
                  <a:gd name="T4" fmla="*/ 84 w 13"/>
                  <a:gd name="T5" fmla="*/ 6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1" y="4"/>
                    </a:moveTo>
                    <a:cubicBezTo>
                      <a:pt x="9" y="2"/>
                      <a:pt x="0" y="0"/>
                      <a:pt x="1" y="5"/>
                    </a:cubicBezTo>
                    <a:cubicBezTo>
                      <a:pt x="2" y="11"/>
                      <a:pt x="12" y="6"/>
                      <a:pt x="13" y="9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474"/>
              <p:cNvSpPr>
                <a:spLocks/>
              </p:cNvSpPr>
              <p:nvPr/>
            </p:nvSpPr>
            <p:spPr bwMode="auto">
              <a:xfrm>
                <a:off x="3961" y="1691"/>
                <a:ext cx="18" cy="29"/>
              </a:xfrm>
              <a:custGeom>
                <a:avLst/>
                <a:gdLst>
                  <a:gd name="T0" fmla="*/ 39 w 7"/>
                  <a:gd name="T1" fmla="*/ 0 h 11"/>
                  <a:gd name="T2" fmla="*/ 46 w 7"/>
                  <a:gd name="T3" fmla="*/ 3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0" y="3"/>
                      <a:pt x="3" y="11"/>
                      <a:pt x="7" y="5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475"/>
              <p:cNvSpPr>
                <a:spLocks/>
              </p:cNvSpPr>
              <p:nvPr/>
            </p:nvSpPr>
            <p:spPr bwMode="auto">
              <a:xfrm>
                <a:off x="3604" y="1717"/>
                <a:ext cx="5" cy="22"/>
              </a:xfrm>
              <a:custGeom>
                <a:avLst/>
                <a:gdLst>
                  <a:gd name="T0" fmla="*/ 0 w 2"/>
                  <a:gd name="T1" fmla="*/ 61 h 8"/>
                  <a:gd name="T2" fmla="*/ 13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cubicBezTo>
                      <a:pt x="0" y="5"/>
                      <a:pt x="0" y="3"/>
                      <a:pt x="2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94" name="Group 476"/>
            <p:cNvGrpSpPr>
              <a:grpSpLocks/>
            </p:cNvGrpSpPr>
            <p:nvPr/>
          </p:nvGrpSpPr>
          <p:grpSpPr bwMode="auto">
            <a:xfrm>
              <a:off x="6984786" y="1679927"/>
              <a:ext cx="412695" cy="249731"/>
              <a:chOff x="1145" y="2589"/>
              <a:chExt cx="454" cy="342"/>
            </a:xfrm>
          </p:grpSpPr>
          <p:sp>
            <p:nvSpPr>
              <p:cNvPr id="795" name="Freeform 477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478"/>
              <p:cNvSpPr>
                <a:spLocks/>
              </p:cNvSpPr>
              <p:nvPr/>
            </p:nvSpPr>
            <p:spPr bwMode="auto">
              <a:xfrm>
                <a:off x="1207" y="2829"/>
                <a:ext cx="155" cy="94"/>
              </a:xfrm>
              <a:custGeom>
                <a:avLst/>
                <a:gdLst>
                  <a:gd name="T0" fmla="*/ 25 w 62"/>
                  <a:gd name="T1" fmla="*/ 0 h 35"/>
                  <a:gd name="T2" fmla="*/ 45 w 62"/>
                  <a:gd name="T3" fmla="*/ 158 h 35"/>
                  <a:gd name="T4" fmla="*/ 138 w 62"/>
                  <a:gd name="T5" fmla="*/ 223 h 35"/>
                  <a:gd name="T6" fmla="*/ 388 w 62"/>
                  <a:gd name="T7" fmla="*/ 188 h 35"/>
                  <a:gd name="T8" fmla="*/ 295 w 62"/>
                  <a:gd name="T9" fmla="*/ 158 h 35"/>
                  <a:gd name="T10" fmla="*/ 200 w 62"/>
                  <a:gd name="T11" fmla="*/ 107 h 35"/>
                  <a:gd name="T12" fmla="*/ 95 w 62"/>
                  <a:gd name="T13" fmla="*/ 107 h 35"/>
                  <a:gd name="T14" fmla="*/ 25 w 62"/>
                  <a:gd name="T15" fmla="*/ 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5">
                    <a:moveTo>
                      <a:pt x="4" y="0"/>
                    </a:moveTo>
                    <a:cubicBezTo>
                      <a:pt x="4" y="9"/>
                      <a:pt x="0" y="14"/>
                      <a:pt x="7" y="22"/>
                    </a:cubicBezTo>
                    <a:cubicBezTo>
                      <a:pt x="11" y="26"/>
                      <a:pt x="16" y="30"/>
                      <a:pt x="22" y="31"/>
                    </a:cubicBezTo>
                    <a:cubicBezTo>
                      <a:pt x="34" y="35"/>
                      <a:pt x="50" y="30"/>
                      <a:pt x="62" y="26"/>
                    </a:cubicBezTo>
                    <a:cubicBezTo>
                      <a:pt x="57" y="25"/>
                      <a:pt x="52" y="23"/>
                      <a:pt x="47" y="22"/>
                    </a:cubicBezTo>
                    <a:cubicBezTo>
                      <a:pt x="41" y="20"/>
                      <a:pt x="38" y="18"/>
                      <a:pt x="32" y="15"/>
                    </a:cubicBezTo>
                    <a:cubicBezTo>
                      <a:pt x="25" y="12"/>
                      <a:pt x="21" y="15"/>
                      <a:pt x="15" y="15"/>
                    </a:cubicBezTo>
                    <a:cubicBezTo>
                      <a:pt x="7" y="14"/>
                      <a:pt x="6" y="7"/>
                      <a:pt x="4" y="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479"/>
              <p:cNvSpPr>
                <a:spLocks/>
              </p:cNvSpPr>
              <p:nvPr/>
            </p:nvSpPr>
            <p:spPr bwMode="auto">
              <a:xfrm>
                <a:off x="1382" y="2827"/>
                <a:ext cx="80" cy="93"/>
              </a:xfrm>
              <a:custGeom>
                <a:avLst/>
                <a:gdLst>
                  <a:gd name="T0" fmla="*/ 0 w 32"/>
                  <a:gd name="T1" fmla="*/ 170 h 35"/>
                  <a:gd name="T2" fmla="*/ 183 w 32"/>
                  <a:gd name="T3" fmla="*/ 218 h 35"/>
                  <a:gd name="T4" fmla="*/ 170 w 32"/>
                  <a:gd name="T5" fmla="*/ 120 h 35"/>
                  <a:gd name="T6" fmla="*/ 183 w 32"/>
                  <a:gd name="T7" fmla="*/ 0 h 35"/>
                  <a:gd name="T8" fmla="*/ 150 w 32"/>
                  <a:gd name="T9" fmla="*/ 128 h 35"/>
                  <a:gd name="T10" fmla="*/ 50 w 32"/>
                  <a:gd name="T11" fmla="*/ 16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5">
                    <a:moveTo>
                      <a:pt x="0" y="24"/>
                    </a:moveTo>
                    <a:cubicBezTo>
                      <a:pt x="6" y="24"/>
                      <a:pt x="24" y="35"/>
                      <a:pt x="29" y="31"/>
                    </a:cubicBezTo>
                    <a:cubicBezTo>
                      <a:pt x="32" y="28"/>
                      <a:pt x="28" y="20"/>
                      <a:pt x="27" y="17"/>
                    </a:cubicBezTo>
                    <a:cubicBezTo>
                      <a:pt x="26" y="11"/>
                      <a:pt x="29" y="6"/>
                      <a:pt x="29" y="0"/>
                    </a:cubicBezTo>
                    <a:cubicBezTo>
                      <a:pt x="27" y="6"/>
                      <a:pt x="26" y="12"/>
                      <a:pt x="24" y="18"/>
                    </a:cubicBezTo>
                    <a:cubicBezTo>
                      <a:pt x="21" y="24"/>
                      <a:pt x="14" y="23"/>
                      <a:pt x="8" y="23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480"/>
              <p:cNvSpPr>
                <a:spLocks/>
              </p:cNvSpPr>
              <p:nvPr/>
            </p:nvSpPr>
            <p:spPr bwMode="auto">
              <a:xfrm>
                <a:off x="1472" y="2773"/>
                <a:ext cx="92" cy="67"/>
              </a:xfrm>
              <a:custGeom>
                <a:avLst/>
                <a:gdLst>
                  <a:gd name="T0" fmla="*/ 50 w 37"/>
                  <a:gd name="T1" fmla="*/ 86 h 25"/>
                  <a:gd name="T2" fmla="*/ 12 w 37"/>
                  <a:gd name="T3" fmla="*/ 180 h 25"/>
                  <a:gd name="T4" fmla="*/ 174 w 37"/>
                  <a:gd name="T5" fmla="*/ 166 h 25"/>
                  <a:gd name="T6" fmla="*/ 204 w 37"/>
                  <a:gd name="T7" fmla="*/ 0 h 25"/>
                  <a:gd name="T8" fmla="*/ 149 w 37"/>
                  <a:gd name="T9" fmla="*/ 102 h 25"/>
                  <a:gd name="T10" fmla="*/ 50 w 37"/>
                  <a:gd name="T11" fmla="*/ 86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5">
                    <a:moveTo>
                      <a:pt x="8" y="12"/>
                    </a:moveTo>
                    <a:cubicBezTo>
                      <a:pt x="5" y="16"/>
                      <a:pt x="0" y="19"/>
                      <a:pt x="2" y="25"/>
                    </a:cubicBezTo>
                    <a:cubicBezTo>
                      <a:pt x="8" y="19"/>
                      <a:pt x="21" y="25"/>
                      <a:pt x="28" y="23"/>
                    </a:cubicBezTo>
                    <a:cubicBezTo>
                      <a:pt x="37" y="21"/>
                      <a:pt x="37" y="8"/>
                      <a:pt x="33" y="0"/>
                    </a:cubicBezTo>
                    <a:cubicBezTo>
                      <a:pt x="33" y="7"/>
                      <a:pt x="32" y="14"/>
                      <a:pt x="24" y="14"/>
                    </a:cubicBezTo>
                    <a:cubicBezTo>
                      <a:pt x="19" y="15"/>
                      <a:pt x="13" y="7"/>
                      <a:pt x="8" y="12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481"/>
              <p:cNvSpPr>
                <a:spLocks/>
              </p:cNvSpPr>
              <p:nvPr/>
            </p:nvSpPr>
            <p:spPr bwMode="auto">
              <a:xfrm>
                <a:off x="1512" y="2661"/>
                <a:ext cx="62" cy="139"/>
              </a:xfrm>
              <a:custGeom>
                <a:avLst/>
                <a:gdLst>
                  <a:gd name="T0" fmla="*/ 25 w 25"/>
                  <a:gd name="T1" fmla="*/ 29 h 52"/>
                  <a:gd name="T2" fmla="*/ 141 w 25"/>
                  <a:gd name="T3" fmla="*/ 179 h 52"/>
                  <a:gd name="T4" fmla="*/ 104 w 25"/>
                  <a:gd name="T5" fmla="*/ 257 h 52"/>
                  <a:gd name="T6" fmla="*/ 112 w 25"/>
                  <a:gd name="T7" fmla="*/ 372 h 52"/>
                  <a:gd name="T8" fmla="*/ 92 w 25"/>
                  <a:gd name="T9" fmla="*/ 158 h 52"/>
                  <a:gd name="T10" fmla="*/ 0 w 25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2">
                    <a:moveTo>
                      <a:pt x="4" y="4"/>
                    </a:moveTo>
                    <a:cubicBezTo>
                      <a:pt x="9" y="10"/>
                      <a:pt x="20" y="18"/>
                      <a:pt x="23" y="25"/>
                    </a:cubicBezTo>
                    <a:cubicBezTo>
                      <a:pt x="25" y="32"/>
                      <a:pt x="19" y="30"/>
                      <a:pt x="17" y="36"/>
                    </a:cubicBezTo>
                    <a:cubicBezTo>
                      <a:pt x="15" y="41"/>
                      <a:pt x="22" y="48"/>
                      <a:pt x="18" y="52"/>
                    </a:cubicBezTo>
                    <a:cubicBezTo>
                      <a:pt x="14" y="42"/>
                      <a:pt x="18" y="31"/>
                      <a:pt x="15" y="22"/>
                    </a:cubicBezTo>
                    <a:cubicBezTo>
                      <a:pt x="12" y="15"/>
                      <a:pt x="4" y="5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482"/>
              <p:cNvSpPr>
                <a:spLocks/>
              </p:cNvSpPr>
              <p:nvPr/>
            </p:nvSpPr>
            <p:spPr bwMode="auto">
              <a:xfrm>
                <a:off x="1270" y="2632"/>
                <a:ext cx="155" cy="69"/>
              </a:xfrm>
              <a:custGeom>
                <a:avLst/>
                <a:gdLst>
                  <a:gd name="T0" fmla="*/ 50 w 62"/>
                  <a:gd name="T1" fmla="*/ 13 h 26"/>
                  <a:gd name="T2" fmla="*/ 195 w 62"/>
                  <a:gd name="T3" fmla="*/ 154 h 26"/>
                  <a:gd name="T4" fmla="*/ 388 w 62"/>
                  <a:gd name="T5" fmla="*/ 154 h 26"/>
                  <a:gd name="T6" fmla="*/ 200 w 62"/>
                  <a:gd name="T7" fmla="*/ 77 h 26"/>
                  <a:gd name="T8" fmla="*/ 95 w 62"/>
                  <a:gd name="T9" fmla="*/ 21 h 26"/>
                  <a:gd name="T10" fmla="*/ 0 w 62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8" y="2"/>
                    </a:moveTo>
                    <a:cubicBezTo>
                      <a:pt x="17" y="8"/>
                      <a:pt x="21" y="18"/>
                      <a:pt x="31" y="22"/>
                    </a:cubicBezTo>
                    <a:cubicBezTo>
                      <a:pt x="41" y="26"/>
                      <a:pt x="52" y="23"/>
                      <a:pt x="62" y="22"/>
                    </a:cubicBezTo>
                    <a:cubicBezTo>
                      <a:pt x="49" y="24"/>
                      <a:pt x="43" y="18"/>
                      <a:pt x="32" y="11"/>
                    </a:cubicBezTo>
                    <a:cubicBezTo>
                      <a:pt x="27" y="7"/>
                      <a:pt x="21" y="4"/>
                      <a:pt x="15" y="3"/>
                    </a:cubicBezTo>
                    <a:cubicBezTo>
                      <a:pt x="10" y="1"/>
                      <a:pt x="5" y="2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483"/>
              <p:cNvSpPr>
                <a:spLocks/>
              </p:cNvSpPr>
              <p:nvPr/>
            </p:nvSpPr>
            <p:spPr bwMode="auto">
              <a:xfrm>
                <a:off x="1242" y="2888"/>
                <a:ext cx="103" cy="29"/>
              </a:xfrm>
              <a:custGeom>
                <a:avLst/>
                <a:gdLst>
                  <a:gd name="T0" fmla="*/ 0 w 41"/>
                  <a:gd name="T1" fmla="*/ 29 h 11"/>
                  <a:gd name="T2" fmla="*/ 63 w 41"/>
                  <a:gd name="T3" fmla="*/ 63 h 11"/>
                  <a:gd name="T4" fmla="*/ 138 w 41"/>
                  <a:gd name="T5" fmla="*/ 63 h 11"/>
                  <a:gd name="T6" fmla="*/ 259 w 41"/>
                  <a:gd name="T7" fmla="*/ 29 h 11"/>
                  <a:gd name="T8" fmla="*/ 163 w 41"/>
                  <a:gd name="T9" fmla="*/ 8 h 11"/>
                  <a:gd name="T10" fmla="*/ 0 w 41"/>
                  <a:gd name="T11" fmla="*/ 1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1">
                    <a:moveTo>
                      <a:pt x="0" y="4"/>
                    </a:moveTo>
                    <a:cubicBezTo>
                      <a:pt x="4" y="5"/>
                      <a:pt x="6" y="8"/>
                      <a:pt x="10" y="9"/>
                    </a:cubicBezTo>
                    <a:cubicBezTo>
                      <a:pt x="14" y="11"/>
                      <a:pt x="18" y="9"/>
                      <a:pt x="22" y="9"/>
                    </a:cubicBezTo>
                    <a:cubicBezTo>
                      <a:pt x="29" y="8"/>
                      <a:pt x="35" y="7"/>
                      <a:pt x="41" y="4"/>
                    </a:cubicBezTo>
                    <a:cubicBezTo>
                      <a:pt x="38" y="0"/>
                      <a:pt x="31" y="0"/>
                      <a:pt x="26" y="1"/>
                    </a:cubicBezTo>
                    <a:cubicBezTo>
                      <a:pt x="19" y="4"/>
                      <a:pt x="8" y="8"/>
                      <a:pt x="0" y="2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484"/>
              <p:cNvSpPr>
                <a:spLocks/>
              </p:cNvSpPr>
              <p:nvPr/>
            </p:nvSpPr>
            <p:spPr bwMode="auto">
              <a:xfrm>
                <a:off x="1472" y="2789"/>
                <a:ext cx="67" cy="54"/>
              </a:xfrm>
              <a:custGeom>
                <a:avLst/>
                <a:gdLst>
                  <a:gd name="T0" fmla="*/ 55 w 27"/>
                  <a:gd name="T1" fmla="*/ 51 h 20"/>
                  <a:gd name="T2" fmla="*/ 12 w 27"/>
                  <a:gd name="T3" fmla="*/ 146 h 20"/>
                  <a:gd name="T4" fmla="*/ 166 w 27"/>
                  <a:gd name="T5" fmla="*/ 86 h 20"/>
                  <a:gd name="T6" fmla="*/ 87 w 27"/>
                  <a:gd name="T7" fmla="*/ 81 h 20"/>
                  <a:gd name="T8" fmla="*/ 37 w 27"/>
                  <a:gd name="T9" fmla="*/ 5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9" y="7"/>
                    </a:moveTo>
                    <a:cubicBezTo>
                      <a:pt x="5" y="10"/>
                      <a:pt x="0" y="14"/>
                      <a:pt x="2" y="20"/>
                    </a:cubicBezTo>
                    <a:cubicBezTo>
                      <a:pt x="9" y="11"/>
                      <a:pt x="19" y="18"/>
                      <a:pt x="27" y="12"/>
                    </a:cubicBezTo>
                    <a:cubicBezTo>
                      <a:pt x="22" y="14"/>
                      <a:pt x="18" y="14"/>
                      <a:pt x="14" y="11"/>
                    </a:cubicBezTo>
                    <a:cubicBezTo>
                      <a:pt x="12" y="9"/>
                      <a:pt x="9" y="0"/>
                      <a:pt x="6" y="7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485"/>
              <p:cNvSpPr>
                <a:spLocks/>
              </p:cNvSpPr>
              <p:nvPr/>
            </p:nvSpPr>
            <p:spPr bwMode="auto">
              <a:xfrm>
                <a:off x="1165" y="2629"/>
                <a:ext cx="57" cy="150"/>
              </a:xfrm>
              <a:custGeom>
                <a:avLst/>
                <a:gdLst>
                  <a:gd name="T0" fmla="*/ 141 w 23"/>
                  <a:gd name="T1" fmla="*/ 0 h 56"/>
                  <a:gd name="T2" fmla="*/ 17 w 23"/>
                  <a:gd name="T3" fmla="*/ 171 h 56"/>
                  <a:gd name="T4" fmla="*/ 87 w 23"/>
                  <a:gd name="T5" fmla="*/ 402 h 56"/>
                  <a:gd name="T6" fmla="*/ 67 w 23"/>
                  <a:gd name="T7" fmla="*/ 145 h 56"/>
                  <a:gd name="T8" fmla="*/ 129 w 23"/>
                  <a:gd name="T9" fmla="*/ 2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6">
                    <a:moveTo>
                      <a:pt x="23" y="0"/>
                    </a:moveTo>
                    <a:cubicBezTo>
                      <a:pt x="14" y="7"/>
                      <a:pt x="6" y="12"/>
                      <a:pt x="3" y="24"/>
                    </a:cubicBezTo>
                    <a:cubicBezTo>
                      <a:pt x="0" y="35"/>
                      <a:pt x="11" y="45"/>
                      <a:pt x="14" y="56"/>
                    </a:cubicBezTo>
                    <a:cubicBezTo>
                      <a:pt x="9" y="42"/>
                      <a:pt x="5" y="34"/>
                      <a:pt x="11" y="20"/>
                    </a:cubicBezTo>
                    <a:cubicBezTo>
                      <a:pt x="14" y="13"/>
                      <a:pt x="16" y="8"/>
                      <a:pt x="21" y="3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486"/>
              <p:cNvSpPr>
                <a:spLocks/>
              </p:cNvSpPr>
              <p:nvPr/>
            </p:nvSpPr>
            <p:spPr bwMode="auto">
              <a:xfrm>
                <a:off x="1287" y="2659"/>
                <a:ext cx="135" cy="88"/>
              </a:xfrm>
              <a:custGeom>
                <a:avLst/>
                <a:gdLst>
                  <a:gd name="T0" fmla="*/ 0 w 54"/>
                  <a:gd name="T1" fmla="*/ 0 h 33"/>
                  <a:gd name="T2" fmla="*/ 120 w 54"/>
                  <a:gd name="T3" fmla="*/ 120 h 33"/>
                  <a:gd name="T4" fmla="*/ 338 w 54"/>
                  <a:gd name="T5" fmla="*/ 149 h 33"/>
                  <a:gd name="T6" fmla="*/ 125 w 54"/>
                  <a:gd name="T7" fmla="*/ 171 h 33"/>
                  <a:gd name="T8" fmla="*/ 0 w 54"/>
                  <a:gd name="T9" fmla="*/ 1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0"/>
                    </a:moveTo>
                    <a:cubicBezTo>
                      <a:pt x="5" y="6"/>
                      <a:pt x="11" y="13"/>
                      <a:pt x="19" y="17"/>
                    </a:cubicBezTo>
                    <a:cubicBezTo>
                      <a:pt x="31" y="23"/>
                      <a:pt x="40" y="21"/>
                      <a:pt x="54" y="21"/>
                    </a:cubicBezTo>
                    <a:cubicBezTo>
                      <a:pt x="42" y="23"/>
                      <a:pt x="31" y="33"/>
                      <a:pt x="20" y="24"/>
                    </a:cubicBezTo>
                    <a:cubicBezTo>
                      <a:pt x="13" y="18"/>
                      <a:pt x="6" y="9"/>
                      <a:pt x="0" y="2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487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488"/>
              <p:cNvSpPr>
                <a:spLocks/>
              </p:cNvSpPr>
              <p:nvPr/>
            </p:nvSpPr>
            <p:spPr bwMode="auto">
              <a:xfrm>
                <a:off x="1464" y="2792"/>
                <a:ext cx="33" cy="77"/>
              </a:xfrm>
              <a:custGeom>
                <a:avLst/>
                <a:gdLst>
                  <a:gd name="T0" fmla="*/ 84 w 13"/>
                  <a:gd name="T1" fmla="*/ 0 h 29"/>
                  <a:gd name="T2" fmla="*/ 8 w 13"/>
                  <a:gd name="T3" fmla="*/ 20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0" y="7"/>
                      <a:pt x="1" y="19"/>
                      <a:pt x="1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489"/>
              <p:cNvSpPr>
                <a:spLocks/>
              </p:cNvSpPr>
              <p:nvPr/>
            </p:nvSpPr>
            <p:spPr bwMode="auto">
              <a:xfrm>
                <a:off x="1260" y="2624"/>
                <a:ext cx="182" cy="83"/>
              </a:xfrm>
              <a:custGeom>
                <a:avLst/>
                <a:gdLst>
                  <a:gd name="T0" fmla="*/ 454 w 73"/>
                  <a:gd name="T1" fmla="*/ 187 h 31"/>
                  <a:gd name="T2" fmla="*/ 199 w 73"/>
                  <a:gd name="T3" fmla="*/ 171 h 31"/>
                  <a:gd name="T4" fmla="*/ 0 w 73"/>
                  <a:gd name="T5" fmla="*/ 21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31">
                    <a:moveTo>
                      <a:pt x="73" y="26"/>
                    </a:moveTo>
                    <a:cubicBezTo>
                      <a:pt x="59" y="27"/>
                      <a:pt x="49" y="31"/>
                      <a:pt x="32" y="24"/>
                    </a:cubicBezTo>
                    <a:cubicBezTo>
                      <a:pt x="21" y="18"/>
                      <a:pt x="11" y="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490"/>
              <p:cNvSpPr>
                <a:spLocks/>
              </p:cNvSpPr>
              <p:nvPr/>
            </p:nvSpPr>
            <p:spPr bwMode="auto">
              <a:xfrm>
                <a:off x="1315" y="2885"/>
                <a:ext cx="57" cy="14"/>
              </a:xfrm>
              <a:custGeom>
                <a:avLst/>
                <a:gdLst>
                  <a:gd name="T0" fmla="*/ 141 w 23"/>
                  <a:gd name="T1" fmla="*/ 39 h 5"/>
                  <a:gd name="T2" fmla="*/ 0 w 2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5"/>
                    </a:moveTo>
                    <a:cubicBezTo>
                      <a:pt x="17" y="3"/>
                      <a:pt x="4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491"/>
              <p:cNvSpPr>
                <a:spLocks/>
              </p:cNvSpPr>
              <p:nvPr/>
            </p:nvSpPr>
            <p:spPr bwMode="auto">
              <a:xfrm>
                <a:off x="1262" y="2621"/>
                <a:ext cx="25" cy="30"/>
              </a:xfrm>
              <a:custGeom>
                <a:avLst/>
                <a:gdLst>
                  <a:gd name="T0" fmla="*/ 0 w 10"/>
                  <a:gd name="T1" fmla="*/ 68 h 11"/>
                  <a:gd name="T2" fmla="*/ 38 w 10"/>
                  <a:gd name="T3" fmla="*/ 8 h 11"/>
                  <a:gd name="T4" fmla="*/ 25 w 10"/>
                  <a:gd name="T5" fmla="*/ 8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6"/>
                      <a:pt x="3" y="0"/>
                      <a:pt x="6" y="1"/>
                    </a:cubicBezTo>
                    <a:cubicBezTo>
                      <a:pt x="10" y="2"/>
                      <a:pt x="4" y="11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492"/>
              <p:cNvSpPr>
                <a:spLocks/>
              </p:cNvSpPr>
              <p:nvPr/>
            </p:nvSpPr>
            <p:spPr bwMode="auto">
              <a:xfrm>
                <a:off x="1415" y="2677"/>
                <a:ext cx="25" cy="35"/>
              </a:xfrm>
              <a:custGeom>
                <a:avLst/>
                <a:gdLst>
                  <a:gd name="T0" fmla="*/ 63 w 10"/>
                  <a:gd name="T1" fmla="*/ 59 h 13"/>
                  <a:gd name="T2" fmla="*/ 50 w 10"/>
                  <a:gd name="T3" fmla="*/ 0 h 13"/>
                  <a:gd name="T4" fmla="*/ 50 w 10"/>
                  <a:gd name="T5" fmla="*/ 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8"/>
                    </a:moveTo>
                    <a:cubicBezTo>
                      <a:pt x="10" y="6"/>
                      <a:pt x="9" y="3"/>
                      <a:pt x="8" y="0"/>
                    </a:cubicBezTo>
                    <a:cubicBezTo>
                      <a:pt x="0" y="1"/>
                      <a:pt x="6" y="10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493"/>
              <p:cNvSpPr>
                <a:spLocks/>
              </p:cNvSpPr>
              <p:nvPr/>
            </p:nvSpPr>
            <p:spPr bwMode="auto">
              <a:xfrm>
                <a:off x="1484" y="2789"/>
                <a:ext cx="8" cy="11"/>
              </a:xfrm>
              <a:custGeom>
                <a:avLst/>
                <a:gdLst>
                  <a:gd name="T0" fmla="*/ 21 w 3"/>
                  <a:gd name="T1" fmla="*/ 30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12" name="Group 494"/>
            <p:cNvGrpSpPr>
              <a:grpSpLocks/>
            </p:cNvGrpSpPr>
            <p:nvPr/>
          </p:nvGrpSpPr>
          <p:grpSpPr bwMode="auto">
            <a:xfrm>
              <a:off x="7231062" y="1479156"/>
              <a:ext cx="387959" cy="331523"/>
              <a:chOff x="2433" y="2805"/>
              <a:chExt cx="535" cy="464"/>
            </a:xfrm>
          </p:grpSpPr>
          <p:sp>
            <p:nvSpPr>
              <p:cNvPr id="813" name="Freeform 495"/>
              <p:cNvSpPr>
                <a:spLocks/>
              </p:cNvSpPr>
              <p:nvPr/>
            </p:nvSpPr>
            <p:spPr bwMode="auto">
              <a:xfrm>
                <a:off x="2433" y="2805"/>
                <a:ext cx="535" cy="464"/>
              </a:xfrm>
              <a:custGeom>
                <a:avLst/>
                <a:gdLst>
                  <a:gd name="T0" fmla="*/ 445 w 214"/>
                  <a:gd name="T1" fmla="*/ 128 h 174"/>
                  <a:gd name="T2" fmla="*/ 1038 w 214"/>
                  <a:gd name="T3" fmla="*/ 213 h 174"/>
                  <a:gd name="T4" fmla="*/ 1100 w 214"/>
                  <a:gd name="T5" fmla="*/ 392 h 174"/>
                  <a:gd name="T6" fmla="*/ 1283 w 214"/>
                  <a:gd name="T7" fmla="*/ 435 h 174"/>
                  <a:gd name="T8" fmla="*/ 1250 w 214"/>
                  <a:gd name="T9" fmla="*/ 640 h 174"/>
                  <a:gd name="T10" fmla="*/ 1163 w 214"/>
                  <a:gd name="T11" fmla="*/ 867 h 174"/>
                  <a:gd name="T12" fmla="*/ 808 w 214"/>
                  <a:gd name="T13" fmla="*/ 1096 h 174"/>
                  <a:gd name="T14" fmla="*/ 750 w 214"/>
                  <a:gd name="T15" fmla="*/ 989 h 174"/>
                  <a:gd name="T16" fmla="*/ 695 w 214"/>
                  <a:gd name="T17" fmla="*/ 1075 h 174"/>
                  <a:gd name="T18" fmla="*/ 495 w 214"/>
                  <a:gd name="T19" fmla="*/ 1080 h 174"/>
                  <a:gd name="T20" fmla="*/ 470 w 214"/>
                  <a:gd name="T21" fmla="*/ 995 h 174"/>
                  <a:gd name="T22" fmla="*/ 358 w 214"/>
                  <a:gd name="T23" fmla="*/ 995 h 174"/>
                  <a:gd name="T24" fmla="*/ 220 w 214"/>
                  <a:gd name="T25" fmla="*/ 840 h 174"/>
                  <a:gd name="T26" fmla="*/ 158 w 214"/>
                  <a:gd name="T27" fmla="*/ 747 h 174"/>
                  <a:gd name="T28" fmla="*/ 58 w 214"/>
                  <a:gd name="T29" fmla="*/ 648 h 174"/>
                  <a:gd name="T30" fmla="*/ 138 w 214"/>
                  <a:gd name="T31" fmla="*/ 435 h 174"/>
                  <a:gd name="T32" fmla="*/ 445 w 214"/>
                  <a:gd name="T33" fmla="*/ 128 h 174"/>
                  <a:gd name="T34" fmla="*/ 445 w 214"/>
                  <a:gd name="T35" fmla="*/ 128 h 1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" h="174">
                    <a:moveTo>
                      <a:pt x="71" y="18"/>
                    </a:moveTo>
                    <a:cubicBezTo>
                      <a:pt x="93" y="10"/>
                      <a:pt x="159" y="0"/>
                      <a:pt x="166" y="30"/>
                    </a:cubicBezTo>
                    <a:cubicBezTo>
                      <a:pt x="169" y="44"/>
                      <a:pt x="157" y="53"/>
                      <a:pt x="176" y="55"/>
                    </a:cubicBezTo>
                    <a:cubicBezTo>
                      <a:pt x="188" y="57"/>
                      <a:pt x="195" y="49"/>
                      <a:pt x="205" y="61"/>
                    </a:cubicBezTo>
                    <a:cubicBezTo>
                      <a:pt x="214" y="73"/>
                      <a:pt x="208" y="81"/>
                      <a:pt x="200" y="90"/>
                    </a:cubicBezTo>
                    <a:cubicBezTo>
                      <a:pt x="192" y="100"/>
                      <a:pt x="191" y="110"/>
                      <a:pt x="186" y="122"/>
                    </a:cubicBezTo>
                    <a:cubicBezTo>
                      <a:pt x="179" y="141"/>
                      <a:pt x="156" y="174"/>
                      <a:pt x="129" y="154"/>
                    </a:cubicBezTo>
                    <a:cubicBezTo>
                      <a:pt x="125" y="151"/>
                      <a:pt x="126" y="140"/>
                      <a:pt x="120" y="139"/>
                    </a:cubicBezTo>
                    <a:cubicBezTo>
                      <a:pt x="112" y="138"/>
                      <a:pt x="114" y="148"/>
                      <a:pt x="111" y="151"/>
                    </a:cubicBezTo>
                    <a:cubicBezTo>
                      <a:pt x="102" y="161"/>
                      <a:pt x="89" y="163"/>
                      <a:pt x="79" y="152"/>
                    </a:cubicBezTo>
                    <a:cubicBezTo>
                      <a:pt x="75" y="147"/>
                      <a:pt x="81" y="144"/>
                      <a:pt x="75" y="140"/>
                    </a:cubicBezTo>
                    <a:cubicBezTo>
                      <a:pt x="72" y="138"/>
                      <a:pt x="61" y="140"/>
                      <a:pt x="57" y="140"/>
                    </a:cubicBezTo>
                    <a:cubicBezTo>
                      <a:pt x="38" y="137"/>
                      <a:pt x="40" y="131"/>
                      <a:pt x="35" y="118"/>
                    </a:cubicBezTo>
                    <a:cubicBezTo>
                      <a:pt x="31" y="108"/>
                      <a:pt x="33" y="112"/>
                      <a:pt x="25" y="105"/>
                    </a:cubicBezTo>
                    <a:cubicBezTo>
                      <a:pt x="19" y="100"/>
                      <a:pt x="13" y="99"/>
                      <a:pt x="9" y="91"/>
                    </a:cubicBezTo>
                    <a:cubicBezTo>
                      <a:pt x="0" y="75"/>
                      <a:pt x="10" y="70"/>
                      <a:pt x="22" y="61"/>
                    </a:cubicBezTo>
                    <a:cubicBezTo>
                      <a:pt x="41" y="48"/>
                      <a:pt x="48" y="27"/>
                      <a:pt x="71" y="18"/>
                    </a:cubicBezTo>
                    <a:cubicBezTo>
                      <a:pt x="73" y="17"/>
                      <a:pt x="70" y="19"/>
                      <a:pt x="71" y="18"/>
                    </a:cubicBezTo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496"/>
              <p:cNvSpPr>
                <a:spLocks/>
              </p:cNvSpPr>
              <p:nvPr/>
            </p:nvSpPr>
            <p:spPr bwMode="auto">
              <a:xfrm>
                <a:off x="2533" y="3096"/>
                <a:ext cx="183" cy="125"/>
              </a:xfrm>
              <a:custGeom>
                <a:avLst/>
                <a:gdLst>
                  <a:gd name="T0" fmla="*/ 0 w 73"/>
                  <a:gd name="T1" fmla="*/ 0 h 47"/>
                  <a:gd name="T2" fmla="*/ 95 w 73"/>
                  <a:gd name="T3" fmla="*/ 162 h 47"/>
                  <a:gd name="T4" fmla="*/ 271 w 73"/>
                  <a:gd name="T5" fmla="*/ 213 h 47"/>
                  <a:gd name="T6" fmla="*/ 376 w 73"/>
                  <a:gd name="T7" fmla="*/ 298 h 47"/>
                  <a:gd name="T8" fmla="*/ 459 w 73"/>
                  <a:gd name="T9" fmla="*/ 141 h 47"/>
                  <a:gd name="T10" fmla="*/ 358 w 73"/>
                  <a:gd name="T11" fmla="*/ 170 h 47"/>
                  <a:gd name="T12" fmla="*/ 246 w 73"/>
                  <a:gd name="T13" fmla="*/ 35 h 47"/>
                  <a:gd name="T14" fmla="*/ 113 w 73"/>
                  <a:gd name="T15" fmla="*/ 35 h 47"/>
                  <a:gd name="T16" fmla="*/ 0 w 73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47">
                    <a:moveTo>
                      <a:pt x="0" y="0"/>
                    </a:moveTo>
                    <a:cubicBezTo>
                      <a:pt x="6" y="9"/>
                      <a:pt x="3" y="18"/>
                      <a:pt x="15" y="23"/>
                    </a:cubicBezTo>
                    <a:cubicBezTo>
                      <a:pt x="24" y="26"/>
                      <a:pt x="37" y="21"/>
                      <a:pt x="43" y="30"/>
                    </a:cubicBezTo>
                    <a:cubicBezTo>
                      <a:pt x="49" y="38"/>
                      <a:pt x="47" y="47"/>
                      <a:pt x="60" y="42"/>
                    </a:cubicBezTo>
                    <a:cubicBezTo>
                      <a:pt x="71" y="39"/>
                      <a:pt x="67" y="28"/>
                      <a:pt x="73" y="20"/>
                    </a:cubicBezTo>
                    <a:cubicBezTo>
                      <a:pt x="67" y="23"/>
                      <a:pt x="64" y="29"/>
                      <a:pt x="57" y="24"/>
                    </a:cubicBezTo>
                    <a:cubicBezTo>
                      <a:pt x="49" y="19"/>
                      <a:pt x="49" y="8"/>
                      <a:pt x="39" y="5"/>
                    </a:cubicBezTo>
                    <a:cubicBezTo>
                      <a:pt x="32" y="2"/>
                      <a:pt x="25" y="6"/>
                      <a:pt x="18" y="5"/>
                    </a:cubicBezTo>
                    <a:cubicBezTo>
                      <a:pt x="12" y="5"/>
                      <a:pt x="6" y="2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497"/>
              <p:cNvSpPr>
                <a:spLocks/>
              </p:cNvSpPr>
              <p:nvPr/>
            </p:nvSpPr>
            <p:spPr bwMode="auto">
              <a:xfrm>
                <a:off x="2763" y="2965"/>
                <a:ext cx="183" cy="267"/>
              </a:xfrm>
              <a:custGeom>
                <a:avLst/>
                <a:gdLst>
                  <a:gd name="T0" fmla="*/ 0 w 73"/>
                  <a:gd name="T1" fmla="*/ 619 h 100"/>
                  <a:gd name="T2" fmla="*/ 208 w 73"/>
                  <a:gd name="T3" fmla="*/ 593 h 100"/>
                  <a:gd name="T4" fmla="*/ 313 w 73"/>
                  <a:gd name="T5" fmla="*/ 350 h 100"/>
                  <a:gd name="T6" fmla="*/ 371 w 73"/>
                  <a:gd name="T7" fmla="*/ 235 h 100"/>
                  <a:gd name="T8" fmla="*/ 434 w 73"/>
                  <a:gd name="T9" fmla="*/ 115 h 100"/>
                  <a:gd name="T10" fmla="*/ 346 w 73"/>
                  <a:gd name="T11" fmla="*/ 0 h 100"/>
                  <a:gd name="T12" fmla="*/ 326 w 73"/>
                  <a:gd name="T13" fmla="*/ 171 h 100"/>
                  <a:gd name="T14" fmla="*/ 208 w 73"/>
                  <a:gd name="T15" fmla="*/ 363 h 100"/>
                  <a:gd name="T16" fmla="*/ 145 w 73"/>
                  <a:gd name="T17" fmla="*/ 606 h 100"/>
                  <a:gd name="T18" fmla="*/ 25 w 73"/>
                  <a:gd name="T19" fmla="*/ 649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100">
                    <a:moveTo>
                      <a:pt x="0" y="87"/>
                    </a:moveTo>
                    <a:cubicBezTo>
                      <a:pt x="6" y="100"/>
                      <a:pt x="27" y="90"/>
                      <a:pt x="33" y="83"/>
                    </a:cubicBezTo>
                    <a:cubicBezTo>
                      <a:pt x="41" y="72"/>
                      <a:pt x="44" y="61"/>
                      <a:pt x="50" y="49"/>
                    </a:cubicBezTo>
                    <a:cubicBezTo>
                      <a:pt x="52" y="44"/>
                      <a:pt x="55" y="38"/>
                      <a:pt x="59" y="33"/>
                    </a:cubicBezTo>
                    <a:cubicBezTo>
                      <a:pt x="62" y="28"/>
                      <a:pt x="67" y="22"/>
                      <a:pt x="69" y="16"/>
                    </a:cubicBezTo>
                    <a:cubicBezTo>
                      <a:pt x="73" y="2"/>
                      <a:pt x="65" y="2"/>
                      <a:pt x="55" y="0"/>
                    </a:cubicBezTo>
                    <a:cubicBezTo>
                      <a:pt x="66" y="4"/>
                      <a:pt x="58" y="17"/>
                      <a:pt x="52" y="24"/>
                    </a:cubicBezTo>
                    <a:cubicBezTo>
                      <a:pt x="44" y="34"/>
                      <a:pt x="36" y="38"/>
                      <a:pt x="33" y="51"/>
                    </a:cubicBezTo>
                    <a:cubicBezTo>
                      <a:pt x="31" y="63"/>
                      <a:pt x="31" y="76"/>
                      <a:pt x="23" y="85"/>
                    </a:cubicBezTo>
                    <a:cubicBezTo>
                      <a:pt x="17" y="91"/>
                      <a:pt x="12" y="91"/>
                      <a:pt x="4" y="9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498"/>
              <p:cNvSpPr>
                <a:spLocks/>
              </p:cNvSpPr>
              <p:nvPr/>
            </p:nvSpPr>
            <p:spPr bwMode="auto">
              <a:xfrm>
                <a:off x="2711" y="2835"/>
                <a:ext cx="137" cy="96"/>
              </a:xfrm>
              <a:custGeom>
                <a:avLst/>
                <a:gdLst>
                  <a:gd name="T0" fmla="*/ 55 w 55"/>
                  <a:gd name="T1" fmla="*/ 29 h 36"/>
                  <a:gd name="T2" fmla="*/ 304 w 55"/>
                  <a:gd name="T3" fmla="*/ 256 h 36"/>
                  <a:gd name="T4" fmla="*/ 192 w 55"/>
                  <a:gd name="T5" fmla="*/ 72 h 36"/>
                  <a:gd name="T6" fmla="*/ 105 w 55"/>
                  <a:gd name="T7" fmla="*/ 64 h 36"/>
                  <a:gd name="T8" fmla="*/ 55 w 55"/>
                  <a:gd name="T9" fmla="*/ 35 h 36"/>
                  <a:gd name="T10" fmla="*/ 0 w 55"/>
                  <a:gd name="T11" fmla="*/ 56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36">
                    <a:moveTo>
                      <a:pt x="9" y="4"/>
                    </a:moveTo>
                    <a:cubicBezTo>
                      <a:pt x="31" y="0"/>
                      <a:pt x="55" y="9"/>
                      <a:pt x="49" y="36"/>
                    </a:cubicBezTo>
                    <a:cubicBezTo>
                      <a:pt x="48" y="25"/>
                      <a:pt x="41" y="13"/>
                      <a:pt x="31" y="10"/>
                    </a:cubicBezTo>
                    <a:cubicBezTo>
                      <a:pt x="26" y="8"/>
                      <a:pt x="21" y="10"/>
                      <a:pt x="17" y="9"/>
                    </a:cubicBezTo>
                    <a:cubicBezTo>
                      <a:pt x="14" y="8"/>
                      <a:pt x="12" y="5"/>
                      <a:pt x="9" y="5"/>
                    </a:cubicBezTo>
                    <a:cubicBezTo>
                      <a:pt x="6" y="5"/>
                      <a:pt x="3" y="8"/>
                      <a:pt x="0" y="8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499"/>
              <p:cNvSpPr>
                <a:spLocks/>
              </p:cNvSpPr>
              <p:nvPr/>
            </p:nvSpPr>
            <p:spPr bwMode="auto">
              <a:xfrm>
                <a:off x="2548" y="2933"/>
                <a:ext cx="168" cy="120"/>
              </a:xfrm>
              <a:custGeom>
                <a:avLst/>
                <a:gdLst>
                  <a:gd name="T0" fmla="*/ 0 w 67"/>
                  <a:gd name="T1" fmla="*/ 227 h 45"/>
                  <a:gd name="T2" fmla="*/ 263 w 67"/>
                  <a:gd name="T3" fmla="*/ 149 h 45"/>
                  <a:gd name="T4" fmla="*/ 421 w 67"/>
                  <a:gd name="T5" fmla="*/ 320 h 45"/>
                  <a:gd name="T6" fmla="*/ 371 w 67"/>
                  <a:gd name="T7" fmla="*/ 77 h 45"/>
                  <a:gd name="T8" fmla="*/ 233 w 67"/>
                  <a:gd name="T9" fmla="*/ 64 h 45"/>
                  <a:gd name="T10" fmla="*/ 108 w 67"/>
                  <a:gd name="T11" fmla="*/ 157 h 45"/>
                  <a:gd name="T12" fmla="*/ 25 w 67"/>
                  <a:gd name="T13" fmla="*/ 22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45">
                    <a:moveTo>
                      <a:pt x="0" y="32"/>
                    </a:moveTo>
                    <a:cubicBezTo>
                      <a:pt x="14" y="37"/>
                      <a:pt x="27" y="18"/>
                      <a:pt x="42" y="21"/>
                    </a:cubicBezTo>
                    <a:cubicBezTo>
                      <a:pt x="51" y="22"/>
                      <a:pt x="64" y="38"/>
                      <a:pt x="67" y="45"/>
                    </a:cubicBezTo>
                    <a:cubicBezTo>
                      <a:pt x="66" y="35"/>
                      <a:pt x="66" y="19"/>
                      <a:pt x="59" y="11"/>
                    </a:cubicBezTo>
                    <a:cubicBezTo>
                      <a:pt x="50" y="0"/>
                      <a:pt x="48" y="4"/>
                      <a:pt x="37" y="9"/>
                    </a:cubicBezTo>
                    <a:cubicBezTo>
                      <a:pt x="28" y="12"/>
                      <a:pt x="25" y="17"/>
                      <a:pt x="17" y="22"/>
                    </a:cubicBezTo>
                    <a:cubicBezTo>
                      <a:pt x="12" y="25"/>
                      <a:pt x="10" y="31"/>
                      <a:pt x="4" y="3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500"/>
              <p:cNvSpPr>
                <a:spLocks/>
              </p:cNvSpPr>
              <p:nvPr/>
            </p:nvSpPr>
            <p:spPr bwMode="auto">
              <a:xfrm>
                <a:off x="2738" y="3184"/>
                <a:ext cx="100" cy="40"/>
              </a:xfrm>
              <a:custGeom>
                <a:avLst/>
                <a:gdLst>
                  <a:gd name="T0" fmla="*/ 25 w 40"/>
                  <a:gd name="T1" fmla="*/ 13 h 15"/>
                  <a:gd name="T2" fmla="*/ 250 w 40"/>
                  <a:gd name="T3" fmla="*/ 8 h 15"/>
                  <a:gd name="T4" fmla="*/ 108 w 40"/>
                  <a:gd name="T5" fmla="*/ 51 h 15"/>
                  <a:gd name="T6" fmla="*/ 0 w 4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5">
                    <a:moveTo>
                      <a:pt x="4" y="2"/>
                    </a:moveTo>
                    <a:cubicBezTo>
                      <a:pt x="11" y="15"/>
                      <a:pt x="33" y="14"/>
                      <a:pt x="40" y="1"/>
                    </a:cubicBezTo>
                    <a:cubicBezTo>
                      <a:pt x="32" y="6"/>
                      <a:pt x="27" y="11"/>
                      <a:pt x="17" y="7"/>
                    </a:cubicBezTo>
                    <a:cubicBezTo>
                      <a:pt x="11" y="4"/>
                      <a:pt x="8" y="0"/>
                      <a:pt x="0" y="0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501"/>
              <p:cNvSpPr>
                <a:spLocks/>
              </p:cNvSpPr>
              <p:nvPr/>
            </p:nvSpPr>
            <p:spPr bwMode="auto">
              <a:xfrm>
                <a:off x="2558" y="3144"/>
                <a:ext cx="100" cy="61"/>
              </a:xfrm>
              <a:custGeom>
                <a:avLst/>
                <a:gdLst>
                  <a:gd name="T0" fmla="*/ 0 w 40"/>
                  <a:gd name="T1" fmla="*/ 0 h 23"/>
                  <a:gd name="T2" fmla="*/ 188 w 40"/>
                  <a:gd name="T3" fmla="*/ 85 h 23"/>
                  <a:gd name="T4" fmla="*/ 250 w 40"/>
                  <a:gd name="T5" fmla="*/ 162 h 23"/>
                  <a:gd name="T6" fmla="*/ 188 w 40"/>
                  <a:gd name="T7" fmla="*/ 13 h 23"/>
                  <a:gd name="T8" fmla="*/ 113 w 40"/>
                  <a:gd name="T9" fmla="*/ 21 h 23"/>
                  <a:gd name="T10" fmla="*/ 0 w 40"/>
                  <a:gd name="T11" fmla="*/ 8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8"/>
                      <a:pt x="24" y="6"/>
                      <a:pt x="30" y="12"/>
                    </a:cubicBezTo>
                    <a:cubicBezTo>
                      <a:pt x="33" y="15"/>
                      <a:pt x="34" y="23"/>
                      <a:pt x="40" y="23"/>
                    </a:cubicBezTo>
                    <a:cubicBezTo>
                      <a:pt x="36" y="18"/>
                      <a:pt x="36" y="6"/>
                      <a:pt x="30" y="2"/>
                    </a:cubicBezTo>
                    <a:cubicBezTo>
                      <a:pt x="27" y="0"/>
                      <a:pt x="21" y="2"/>
                      <a:pt x="18" y="3"/>
                    </a:cubicBezTo>
                    <a:cubicBezTo>
                      <a:pt x="12" y="3"/>
                      <a:pt x="6" y="4"/>
                      <a:pt x="0" y="1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502"/>
              <p:cNvSpPr>
                <a:spLocks/>
              </p:cNvSpPr>
              <p:nvPr/>
            </p:nvSpPr>
            <p:spPr bwMode="auto">
              <a:xfrm>
                <a:off x="2801" y="2845"/>
                <a:ext cx="50" cy="94"/>
              </a:xfrm>
              <a:custGeom>
                <a:avLst/>
                <a:gdLst>
                  <a:gd name="T0" fmla="*/ 0 w 20"/>
                  <a:gd name="T1" fmla="*/ 13 h 35"/>
                  <a:gd name="T2" fmla="*/ 88 w 20"/>
                  <a:gd name="T3" fmla="*/ 252 h 35"/>
                  <a:gd name="T4" fmla="*/ 8 w 20"/>
                  <a:gd name="T5" fmla="*/ 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5">
                    <a:moveTo>
                      <a:pt x="0" y="2"/>
                    </a:moveTo>
                    <a:cubicBezTo>
                      <a:pt x="15" y="0"/>
                      <a:pt x="20" y="25"/>
                      <a:pt x="14" y="35"/>
                    </a:cubicBezTo>
                    <a:cubicBezTo>
                      <a:pt x="13" y="27"/>
                      <a:pt x="12" y="2"/>
                      <a:pt x="1" y="1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503"/>
              <p:cNvSpPr>
                <a:spLocks/>
              </p:cNvSpPr>
              <p:nvPr/>
            </p:nvSpPr>
            <p:spPr bwMode="auto">
              <a:xfrm>
                <a:off x="2518" y="2837"/>
                <a:ext cx="168" cy="131"/>
              </a:xfrm>
              <a:custGeom>
                <a:avLst/>
                <a:gdLst>
                  <a:gd name="T0" fmla="*/ 0 w 67"/>
                  <a:gd name="T1" fmla="*/ 350 h 49"/>
                  <a:gd name="T2" fmla="*/ 163 w 67"/>
                  <a:gd name="T3" fmla="*/ 128 h 49"/>
                  <a:gd name="T4" fmla="*/ 421 w 67"/>
                  <a:gd name="T5" fmla="*/ 29 h 49"/>
                  <a:gd name="T6" fmla="*/ 276 w 67"/>
                  <a:gd name="T7" fmla="*/ 86 h 49"/>
                  <a:gd name="T8" fmla="*/ 176 w 67"/>
                  <a:gd name="T9" fmla="*/ 192 h 49"/>
                  <a:gd name="T10" fmla="*/ 95 w 67"/>
                  <a:gd name="T11" fmla="*/ 257 h 49"/>
                  <a:gd name="T12" fmla="*/ 0 w 67"/>
                  <a:gd name="T13" fmla="*/ 35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49">
                    <a:moveTo>
                      <a:pt x="0" y="49"/>
                    </a:moveTo>
                    <a:cubicBezTo>
                      <a:pt x="11" y="42"/>
                      <a:pt x="17" y="27"/>
                      <a:pt x="26" y="18"/>
                    </a:cubicBezTo>
                    <a:cubicBezTo>
                      <a:pt x="34" y="11"/>
                      <a:pt x="56" y="0"/>
                      <a:pt x="67" y="4"/>
                    </a:cubicBezTo>
                    <a:cubicBezTo>
                      <a:pt x="59" y="7"/>
                      <a:pt x="51" y="8"/>
                      <a:pt x="44" y="12"/>
                    </a:cubicBezTo>
                    <a:cubicBezTo>
                      <a:pt x="37" y="16"/>
                      <a:pt x="34" y="22"/>
                      <a:pt x="28" y="27"/>
                    </a:cubicBezTo>
                    <a:cubicBezTo>
                      <a:pt x="24" y="31"/>
                      <a:pt x="20" y="34"/>
                      <a:pt x="15" y="36"/>
                    </a:cubicBezTo>
                    <a:cubicBezTo>
                      <a:pt x="8" y="39"/>
                      <a:pt x="4" y="43"/>
                      <a:pt x="0" y="49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504"/>
              <p:cNvSpPr>
                <a:spLocks/>
              </p:cNvSpPr>
              <p:nvPr/>
            </p:nvSpPr>
            <p:spPr bwMode="auto">
              <a:xfrm>
                <a:off x="2573" y="2981"/>
                <a:ext cx="110" cy="59"/>
              </a:xfrm>
              <a:custGeom>
                <a:avLst/>
                <a:gdLst>
                  <a:gd name="T0" fmla="*/ 0 w 44"/>
                  <a:gd name="T1" fmla="*/ 158 h 22"/>
                  <a:gd name="T2" fmla="*/ 275 w 44"/>
                  <a:gd name="T3" fmla="*/ 158 h 22"/>
                  <a:gd name="T4" fmla="*/ 163 w 44"/>
                  <a:gd name="T5" fmla="*/ 123 h 22"/>
                  <a:gd name="T6" fmla="*/ 38 w 44"/>
                  <a:gd name="T7" fmla="*/ 13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2">
                    <a:moveTo>
                      <a:pt x="0" y="22"/>
                    </a:moveTo>
                    <a:cubicBezTo>
                      <a:pt x="11" y="20"/>
                      <a:pt x="38" y="0"/>
                      <a:pt x="44" y="22"/>
                    </a:cubicBezTo>
                    <a:cubicBezTo>
                      <a:pt x="40" y="16"/>
                      <a:pt x="32" y="16"/>
                      <a:pt x="26" y="17"/>
                    </a:cubicBezTo>
                    <a:cubicBezTo>
                      <a:pt x="18" y="19"/>
                      <a:pt x="14" y="19"/>
                      <a:pt x="6" y="19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505"/>
              <p:cNvSpPr>
                <a:spLocks/>
              </p:cNvSpPr>
              <p:nvPr/>
            </p:nvSpPr>
            <p:spPr bwMode="auto">
              <a:xfrm>
                <a:off x="2791" y="2904"/>
                <a:ext cx="87" cy="69"/>
              </a:xfrm>
              <a:custGeom>
                <a:avLst/>
                <a:gdLst>
                  <a:gd name="T0" fmla="*/ 17 w 35"/>
                  <a:gd name="T1" fmla="*/ 29 h 26"/>
                  <a:gd name="T2" fmla="*/ 92 w 35"/>
                  <a:gd name="T3" fmla="*/ 106 h 26"/>
                  <a:gd name="T4" fmla="*/ 167 w 35"/>
                  <a:gd name="T5" fmla="*/ 141 h 26"/>
                  <a:gd name="T6" fmla="*/ 216 w 35"/>
                  <a:gd name="T7" fmla="*/ 154 h 26"/>
                  <a:gd name="T8" fmla="*/ 80 w 35"/>
                  <a:gd name="T9" fmla="*/ 119 h 26"/>
                  <a:gd name="T10" fmla="*/ 17 w 35"/>
                  <a:gd name="T11" fmla="*/ 50 h 26"/>
                  <a:gd name="T12" fmla="*/ 0 w 3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6">
                    <a:moveTo>
                      <a:pt x="3" y="4"/>
                    </a:moveTo>
                    <a:cubicBezTo>
                      <a:pt x="5" y="8"/>
                      <a:pt x="11" y="11"/>
                      <a:pt x="15" y="15"/>
                    </a:cubicBezTo>
                    <a:cubicBezTo>
                      <a:pt x="19" y="18"/>
                      <a:pt x="21" y="19"/>
                      <a:pt x="27" y="20"/>
                    </a:cubicBezTo>
                    <a:cubicBezTo>
                      <a:pt x="30" y="21"/>
                      <a:pt x="32" y="20"/>
                      <a:pt x="35" y="22"/>
                    </a:cubicBezTo>
                    <a:cubicBezTo>
                      <a:pt x="24" y="26"/>
                      <a:pt x="20" y="25"/>
                      <a:pt x="13" y="17"/>
                    </a:cubicBezTo>
                    <a:cubicBezTo>
                      <a:pt x="9" y="14"/>
                      <a:pt x="5" y="11"/>
                      <a:pt x="3" y="7"/>
                    </a:cubicBezTo>
                    <a:cubicBezTo>
                      <a:pt x="1" y="4"/>
                      <a:pt x="4" y="2"/>
                      <a:pt x="0" y="0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506"/>
              <p:cNvSpPr>
                <a:spLocks/>
              </p:cNvSpPr>
              <p:nvPr/>
            </p:nvSpPr>
            <p:spPr bwMode="auto">
              <a:xfrm>
                <a:off x="2433" y="2805"/>
                <a:ext cx="535" cy="464"/>
              </a:xfrm>
              <a:custGeom>
                <a:avLst/>
                <a:gdLst>
                  <a:gd name="T0" fmla="*/ 445 w 214"/>
                  <a:gd name="T1" fmla="*/ 128 h 174"/>
                  <a:gd name="T2" fmla="*/ 1038 w 214"/>
                  <a:gd name="T3" fmla="*/ 213 h 174"/>
                  <a:gd name="T4" fmla="*/ 1100 w 214"/>
                  <a:gd name="T5" fmla="*/ 392 h 174"/>
                  <a:gd name="T6" fmla="*/ 1283 w 214"/>
                  <a:gd name="T7" fmla="*/ 435 h 174"/>
                  <a:gd name="T8" fmla="*/ 1250 w 214"/>
                  <a:gd name="T9" fmla="*/ 640 h 174"/>
                  <a:gd name="T10" fmla="*/ 1163 w 214"/>
                  <a:gd name="T11" fmla="*/ 867 h 174"/>
                  <a:gd name="T12" fmla="*/ 808 w 214"/>
                  <a:gd name="T13" fmla="*/ 1096 h 174"/>
                  <a:gd name="T14" fmla="*/ 750 w 214"/>
                  <a:gd name="T15" fmla="*/ 989 h 174"/>
                  <a:gd name="T16" fmla="*/ 695 w 214"/>
                  <a:gd name="T17" fmla="*/ 1075 h 174"/>
                  <a:gd name="T18" fmla="*/ 495 w 214"/>
                  <a:gd name="T19" fmla="*/ 1080 h 174"/>
                  <a:gd name="T20" fmla="*/ 470 w 214"/>
                  <a:gd name="T21" fmla="*/ 995 h 174"/>
                  <a:gd name="T22" fmla="*/ 358 w 214"/>
                  <a:gd name="T23" fmla="*/ 995 h 174"/>
                  <a:gd name="T24" fmla="*/ 220 w 214"/>
                  <a:gd name="T25" fmla="*/ 840 h 174"/>
                  <a:gd name="T26" fmla="*/ 158 w 214"/>
                  <a:gd name="T27" fmla="*/ 747 h 174"/>
                  <a:gd name="T28" fmla="*/ 58 w 214"/>
                  <a:gd name="T29" fmla="*/ 648 h 174"/>
                  <a:gd name="T30" fmla="*/ 138 w 214"/>
                  <a:gd name="T31" fmla="*/ 435 h 174"/>
                  <a:gd name="T32" fmla="*/ 445 w 214"/>
                  <a:gd name="T33" fmla="*/ 128 h 174"/>
                  <a:gd name="T34" fmla="*/ 445 w 214"/>
                  <a:gd name="T35" fmla="*/ 128 h 1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" h="174">
                    <a:moveTo>
                      <a:pt x="71" y="18"/>
                    </a:moveTo>
                    <a:cubicBezTo>
                      <a:pt x="93" y="10"/>
                      <a:pt x="159" y="0"/>
                      <a:pt x="166" y="30"/>
                    </a:cubicBezTo>
                    <a:cubicBezTo>
                      <a:pt x="169" y="44"/>
                      <a:pt x="157" y="53"/>
                      <a:pt x="176" y="55"/>
                    </a:cubicBezTo>
                    <a:cubicBezTo>
                      <a:pt x="188" y="57"/>
                      <a:pt x="195" y="49"/>
                      <a:pt x="205" y="61"/>
                    </a:cubicBezTo>
                    <a:cubicBezTo>
                      <a:pt x="214" y="73"/>
                      <a:pt x="208" y="81"/>
                      <a:pt x="200" y="90"/>
                    </a:cubicBezTo>
                    <a:cubicBezTo>
                      <a:pt x="192" y="100"/>
                      <a:pt x="191" y="110"/>
                      <a:pt x="186" y="122"/>
                    </a:cubicBezTo>
                    <a:cubicBezTo>
                      <a:pt x="179" y="141"/>
                      <a:pt x="156" y="174"/>
                      <a:pt x="129" y="154"/>
                    </a:cubicBezTo>
                    <a:cubicBezTo>
                      <a:pt x="125" y="151"/>
                      <a:pt x="126" y="140"/>
                      <a:pt x="120" y="139"/>
                    </a:cubicBezTo>
                    <a:cubicBezTo>
                      <a:pt x="112" y="138"/>
                      <a:pt x="114" y="148"/>
                      <a:pt x="111" y="151"/>
                    </a:cubicBezTo>
                    <a:cubicBezTo>
                      <a:pt x="102" y="161"/>
                      <a:pt x="89" y="163"/>
                      <a:pt x="79" y="152"/>
                    </a:cubicBezTo>
                    <a:cubicBezTo>
                      <a:pt x="75" y="147"/>
                      <a:pt x="81" y="144"/>
                      <a:pt x="75" y="140"/>
                    </a:cubicBezTo>
                    <a:cubicBezTo>
                      <a:pt x="72" y="138"/>
                      <a:pt x="61" y="140"/>
                      <a:pt x="57" y="140"/>
                    </a:cubicBezTo>
                    <a:cubicBezTo>
                      <a:pt x="38" y="137"/>
                      <a:pt x="40" y="131"/>
                      <a:pt x="35" y="118"/>
                    </a:cubicBezTo>
                    <a:cubicBezTo>
                      <a:pt x="31" y="108"/>
                      <a:pt x="33" y="112"/>
                      <a:pt x="25" y="105"/>
                    </a:cubicBezTo>
                    <a:cubicBezTo>
                      <a:pt x="19" y="100"/>
                      <a:pt x="13" y="99"/>
                      <a:pt x="9" y="91"/>
                    </a:cubicBezTo>
                    <a:cubicBezTo>
                      <a:pt x="0" y="75"/>
                      <a:pt x="10" y="70"/>
                      <a:pt x="22" y="61"/>
                    </a:cubicBezTo>
                    <a:cubicBezTo>
                      <a:pt x="41" y="48"/>
                      <a:pt x="48" y="27"/>
                      <a:pt x="71" y="18"/>
                    </a:cubicBezTo>
                    <a:cubicBezTo>
                      <a:pt x="73" y="17"/>
                      <a:pt x="70" y="19"/>
                      <a:pt x="71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507"/>
              <p:cNvSpPr>
                <a:spLocks/>
              </p:cNvSpPr>
              <p:nvPr/>
            </p:nvSpPr>
            <p:spPr bwMode="auto">
              <a:xfrm>
                <a:off x="2808" y="2888"/>
                <a:ext cx="48" cy="61"/>
              </a:xfrm>
              <a:custGeom>
                <a:avLst/>
                <a:gdLst>
                  <a:gd name="T0" fmla="*/ 0 w 19"/>
                  <a:gd name="T1" fmla="*/ 0 h 23"/>
                  <a:gd name="T2" fmla="*/ 121 w 19"/>
                  <a:gd name="T3" fmla="*/ 162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3">
                    <a:moveTo>
                      <a:pt x="0" y="0"/>
                    </a:moveTo>
                    <a:cubicBezTo>
                      <a:pt x="7" y="11"/>
                      <a:pt x="6" y="17"/>
                      <a:pt x="19" y="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508"/>
              <p:cNvSpPr>
                <a:spLocks/>
              </p:cNvSpPr>
              <p:nvPr/>
            </p:nvSpPr>
            <p:spPr bwMode="auto">
              <a:xfrm>
                <a:off x="2548" y="2987"/>
                <a:ext cx="170" cy="66"/>
              </a:xfrm>
              <a:custGeom>
                <a:avLst/>
                <a:gdLst>
                  <a:gd name="T0" fmla="*/ 0 w 68"/>
                  <a:gd name="T1" fmla="*/ 98 h 25"/>
                  <a:gd name="T2" fmla="*/ 225 w 68"/>
                  <a:gd name="T3" fmla="*/ 13 h 25"/>
                  <a:gd name="T4" fmla="*/ 425 w 68"/>
                  <a:gd name="T5" fmla="*/ 174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5">
                    <a:moveTo>
                      <a:pt x="0" y="14"/>
                    </a:moveTo>
                    <a:cubicBezTo>
                      <a:pt x="19" y="19"/>
                      <a:pt x="21" y="4"/>
                      <a:pt x="36" y="2"/>
                    </a:cubicBezTo>
                    <a:cubicBezTo>
                      <a:pt x="50" y="0"/>
                      <a:pt x="64" y="14"/>
                      <a:pt x="68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509"/>
              <p:cNvSpPr>
                <a:spLocks/>
              </p:cNvSpPr>
              <p:nvPr/>
            </p:nvSpPr>
            <p:spPr bwMode="auto">
              <a:xfrm>
                <a:off x="2726" y="3173"/>
                <a:ext cx="50" cy="19"/>
              </a:xfrm>
              <a:custGeom>
                <a:avLst/>
                <a:gdLst>
                  <a:gd name="T0" fmla="*/ 0 w 20"/>
                  <a:gd name="T1" fmla="*/ 8 h 7"/>
                  <a:gd name="T2" fmla="*/ 125 w 20"/>
                  <a:gd name="T3" fmla="*/ 5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">
                    <a:moveTo>
                      <a:pt x="0" y="1"/>
                    </a:moveTo>
                    <a:cubicBezTo>
                      <a:pt x="7" y="0"/>
                      <a:pt x="15" y="3"/>
                      <a:pt x="20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Freeform 510"/>
              <p:cNvSpPr>
                <a:spLocks/>
              </p:cNvSpPr>
              <p:nvPr/>
            </p:nvSpPr>
            <p:spPr bwMode="auto">
              <a:xfrm>
                <a:off x="2698" y="3032"/>
                <a:ext cx="25" cy="21"/>
              </a:xfrm>
              <a:custGeom>
                <a:avLst/>
                <a:gdLst>
                  <a:gd name="T0" fmla="*/ 25 w 10"/>
                  <a:gd name="T1" fmla="*/ 55 h 8"/>
                  <a:gd name="T2" fmla="*/ 63 w 10"/>
                  <a:gd name="T3" fmla="*/ 0 h 8"/>
                  <a:gd name="T4" fmla="*/ 0 w 10"/>
                  <a:gd name="T5" fmla="*/ 5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cubicBezTo>
                      <a:pt x="7" y="7"/>
                      <a:pt x="9" y="3"/>
                      <a:pt x="10" y="0"/>
                    </a:cubicBezTo>
                    <a:cubicBezTo>
                      <a:pt x="6" y="0"/>
                      <a:pt x="1" y="4"/>
                      <a:pt x="0" y="8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511"/>
              <p:cNvSpPr>
                <a:spLocks/>
              </p:cNvSpPr>
              <p:nvPr/>
            </p:nvSpPr>
            <p:spPr bwMode="auto">
              <a:xfrm>
                <a:off x="2798" y="2888"/>
                <a:ext cx="23" cy="35"/>
              </a:xfrm>
              <a:custGeom>
                <a:avLst/>
                <a:gdLst>
                  <a:gd name="T0" fmla="*/ 46 w 9"/>
                  <a:gd name="T1" fmla="*/ 13 h 13"/>
                  <a:gd name="T2" fmla="*/ 59 w 9"/>
                  <a:gd name="T3" fmla="*/ 3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3">
                    <a:moveTo>
                      <a:pt x="7" y="2"/>
                    </a:moveTo>
                    <a:cubicBezTo>
                      <a:pt x="0" y="0"/>
                      <a:pt x="3" y="13"/>
                      <a:pt x="9" y="4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512"/>
              <p:cNvSpPr>
                <a:spLocks/>
              </p:cNvSpPr>
              <p:nvPr/>
            </p:nvSpPr>
            <p:spPr bwMode="auto">
              <a:xfrm>
                <a:off x="2551" y="3013"/>
                <a:ext cx="17" cy="30"/>
              </a:xfrm>
              <a:custGeom>
                <a:avLst/>
                <a:gdLst>
                  <a:gd name="T0" fmla="*/ 5 w 7"/>
                  <a:gd name="T1" fmla="*/ 8 h 11"/>
                  <a:gd name="T2" fmla="*/ 12 w 7"/>
                  <a:gd name="T3" fmla="*/ 82 h 11"/>
                  <a:gd name="T4" fmla="*/ 36 w 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1"/>
                    </a:moveTo>
                    <a:cubicBezTo>
                      <a:pt x="0" y="4"/>
                      <a:pt x="0" y="8"/>
                      <a:pt x="2" y="11"/>
                    </a:cubicBezTo>
                    <a:cubicBezTo>
                      <a:pt x="7" y="10"/>
                      <a:pt x="7" y="4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513"/>
              <p:cNvSpPr>
                <a:spLocks/>
              </p:cNvSpPr>
              <p:nvPr/>
            </p:nvSpPr>
            <p:spPr bwMode="auto">
              <a:xfrm>
                <a:off x="2763" y="3179"/>
                <a:ext cx="15" cy="13"/>
              </a:xfrm>
              <a:custGeom>
                <a:avLst/>
                <a:gdLst>
                  <a:gd name="T0" fmla="*/ 25 w 6"/>
                  <a:gd name="T1" fmla="*/ 34 h 5"/>
                  <a:gd name="T2" fmla="*/ 38 w 6"/>
                  <a:gd name="T3" fmla="*/ 0 h 5"/>
                  <a:gd name="T4" fmla="*/ 0 w 6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5" y="4"/>
                      <a:pt x="5" y="2"/>
                      <a:pt x="6" y="0"/>
                    </a:cubicBezTo>
                    <a:cubicBezTo>
                      <a:pt x="3" y="0"/>
                      <a:pt x="1" y="1"/>
                      <a:pt x="0" y="3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832" name="Group 49"/>
          <p:cNvGrpSpPr>
            <a:grpSpLocks noChangeAspect="1"/>
          </p:cNvGrpSpPr>
          <p:nvPr/>
        </p:nvGrpSpPr>
        <p:grpSpPr bwMode="auto">
          <a:xfrm>
            <a:off x="6579052" y="4583554"/>
            <a:ext cx="572555" cy="648000"/>
            <a:chOff x="4017" y="792"/>
            <a:chExt cx="683" cy="773"/>
          </a:xfrm>
        </p:grpSpPr>
        <p:sp>
          <p:nvSpPr>
            <p:cNvPr id="833" name="Freeform 50"/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50 w 273"/>
                <a:gd name="T1" fmla="*/ 1114 h 290"/>
                <a:gd name="T2" fmla="*/ 838 w 273"/>
                <a:gd name="T3" fmla="*/ 2052 h 290"/>
                <a:gd name="T4" fmla="*/ 1589 w 273"/>
                <a:gd name="T5" fmla="*/ 1605 h 290"/>
                <a:gd name="T6" fmla="*/ 1696 w 273"/>
                <a:gd name="T7" fmla="*/ 952 h 290"/>
                <a:gd name="T8" fmla="*/ 1113 w 273"/>
                <a:gd name="T9" fmla="*/ 128 h 290"/>
                <a:gd name="T10" fmla="*/ 50 w 273"/>
                <a:gd name="T11" fmla="*/ 1114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4" name="Freeform 51"/>
            <p:cNvSpPr>
              <a:spLocks/>
            </p:cNvSpPr>
            <p:nvPr/>
          </p:nvSpPr>
          <p:spPr bwMode="auto">
            <a:xfrm>
              <a:off x="4337" y="949"/>
              <a:ext cx="285" cy="531"/>
            </a:xfrm>
            <a:custGeom>
              <a:avLst/>
              <a:gdLst>
                <a:gd name="T0" fmla="*/ 370 w 114"/>
                <a:gd name="T1" fmla="*/ 0 h 199"/>
                <a:gd name="T2" fmla="*/ 513 w 114"/>
                <a:gd name="T3" fmla="*/ 350 h 199"/>
                <a:gd name="T4" fmla="*/ 600 w 114"/>
                <a:gd name="T5" fmla="*/ 654 h 199"/>
                <a:gd name="T6" fmla="*/ 645 w 114"/>
                <a:gd name="T7" fmla="*/ 1118 h 199"/>
                <a:gd name="T8" fmla="*/ 200 w 114"/>
                <a:gd name="T9" fmla="*/ 1396 h 199"/>
                <a:gd name="T10" fmla="*/ 0 w 114"/>
                <a:gd name="T11" fmla="*/ 1195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99">
                  <a:moveTo>
                    <a:pt x="59" y="0"/>
                  </a:moveTo>
                  <a:cubicBezTo>
                    <a:pt x="70" y="16"/>
                    <a:pt x="79" y="30"/>
                    <a:pt x="82" y="49"/>
                  </a:cubicBezTo>
                  <a:cubicBezTo>
                    <a:pt x="85" y="66"/>
                    <a:pt x="89" y="77"/>
                    <a:pt x="96" y="92"/>
                  </a:cubicBezTo>
                  <a:cubicBezTo>
                    <a:pt x="106" y="113"/>
                    <a:pt x="114" y="134"/>
                    <a:pt x="103" y="157"/>
                  </a:cubicBezTo>
                  <a:cubicBezTo>
                    <a:pt x="94" y="175"/>
                    <a:pt x="51" y="194"/>
                    <a:pt x="32" y="196"/>
                  </a:cubicBezTo>
                  <a:cubicBezTo>
                    <a:pt x="10" y="199"/>
                    <a:pt x="20" y="178"/>
                    <a:pt x="0" y="168"/>
                  </a:cubicBezTo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5" name="Freeform 52"/>
            <p:cNvSpPr>
              <a:spLocks/>
            </p:cNvSpPr>
            <p:nvPr/>
          </p:nvSpPr>
          <p:spPr bwMode="auto">
            <a:xfrm>
              <a:off x="4032" y="811"/>
              <a:ext cx="525" cy="704"/>
            </a:xfrm>
            <a:custGeom>
              <a:avLst/>
              <a:gdLst>
                <a:gd name="T0" fmla="*/ 125 w 210"/>
                <a:gd name="T1" fmla="*/ 1096 h 264"/>
                <a:gd name="T2" fmla="*/ 1125 w 210"/>
                <a:gd name="T3" fmla="*/ 157 h 264"/>
                <a:gd name="T4" fmla="*/ 1313 w 210"/>
                <a:gd name="T5" fmla="*/ 264 h 264"/>
                <a:gd name="T6" fmla="*/ 1058 w 210"/>
                <a:gd name="T7" fmla="*/ 120 h 264"/>
                <a:gd name="T8" fmla="*/ 50 w 210"/>
                <a:gd name="T9" fmla="*/ 1059 h 264"/>
                <a:gd name="T10" fmla="*/ 513 w 210"/>
                <a:gd name="T11" fmla="*/ 1877 h 264"/>
                <a:gd name="T12" fmla="*/ 125 w 210"/>
                <a:gd name="T13" fmla="*/ 1096 h 2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64">
                  <a:moveTo>
                    <a:pt x="20" y="154"/>
                  </a:moveTo>
                  <a:cubicBezTo>
                    <a:pt x="12" y="11"/>
                    <a:pt x="125" y="5"/>
                    <a:pt x="180" y="22"/>
                  </a:cubicBezTo>
                  <a:cubicBezTo>
                    <a:pt x="189" y="25"/>
                    <a:pt x="203" y="33"/>
                    <a:pt x="210" y="37"/>
                  </a:cubicBezTo>
                  <a:cubicBezTo>
                    <a:pt x="199" y="29"/>
                    <a:pt x="185" y="22"/>
                    <a:pt x="169" y="17"/>
                  </a:cubicBezTo>
                  <a:cubicBezTo>
                    <a:pt x="114" y="0"/>
                    <a:pt x="0" y="7"/>
                    <a:pt x="8" y="149"/>
                  </a:cubicBezTo>
                  <a:cubicBezTo>
                    <a:pt x="8" y="198"/>
                    <a:pt x="41" y="244"/>
                    <a:pt x="82" y="264"/>
                  </a:cubicBezTo>
                  <a:cubicBezTo>
                    <a:pt x="49" y="241"/>
                    <a:pt x="21" y="195"/>
                    <a:pt x="20" y="154"/>
                  </a:cubicBezTo>
                  <a:close/>
                </a:path>
              </a:pathLst>
            </a:custGeom>
            <a:solidFill>
              <a:srgbClr val="E1ECF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6" name="Freeform 53"/>
            <p:cNvSpPr>
              <a:spLocks/>
            </p:cNvSpPr>
            <p:nvPr/>
          </p:nvSpPr>
          <p:spPr bwMode="auto">
            <a:xfrm>
              <a:off x="4247" y="859"/>
              <a:ext cx="440" cy="688"/>
            </a:xfrm>
            <a:custGeom>
              <a:avLst/>
              <a:gdLst>
                <a:gd name="T0" fmla="*/ 1088 w 176"/>
                <a:gd name="T1" fmla="*/ 781 h 258"/>
                <a:gd name="T2" fmla="*/ 545 w 176"/>
                <a:gd name="T3" fmla="*/ 8 h 258"/>
                <a:gd name="T4" fmla="*/ 520 w 176"/>
                <a:gd name="T5" fmla="*/ 0 h 258"/>
                <a:gd name="T6" fmla="*/ 908 w 176"/>
                <a:gd name="T7" fmla="*/ 733 h 258"/>
                <a:gd name="T8" fmla="*/ 875 w 176"/>
                <a:gd name="T9" fmla="*/ 1357 h 258"/>
                <a:gd name="T10" fmla="*/ 688 w 176"/>
                <a:gd name="T11" fmla="*/ 1600 h 258"/>
                <a:gd name="T12" fmla="*/ 145 w 176"/>
                <a:gd name="T13" fmla="*/ 1779 h 258"/>
                <a:gd name="T14" fmla="*/ 0 w 176"/>
                <a:gd name="T15" fmla="*/ 1763 h 258"/>
                <a:gd name="T16" fmla="*/ 270 w 176"/>
                <a:gd name="T17" fmla="*/ 1835 h 258"/>
                <a:gd name="T18" fmla="*/ 988 w 176"/>
                <a:gd name="T19" fmla="*/ 1400 h 258"/>
                <a:gd name="T20" fmla="*/ 1088 w 176"/>
                <a:gd name="T21" fmla="*/ 781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258">
                  <a:moveTo>
                    <a:pt x="174" y="110"/>
                  </a:moveTo>
                  <a:cubicBezTo>
                    <a:pt x="167" y="52"/>
                    <a:pt x="141" y="18"/>
                    <a:pt x="87" y="1"/>
                  </a:cubicBezTo>
                  <a:cubicBezTo>
                    <a:pt x="85" y="1"/>
                    <a:pt x="84" y="0"/>
                    <a:pt x="83" y="0"/>
                  </a:cubicBezTo>
                  <a:cubicBezTo>
                    <a:pt x="126" y="18"/>
                    <a:pt x="139" y="52"/>
                    <a:pt x="145" y="103"/>
                  </a:cubicBezTo>
                  <a:cubicBezTo>
                    <a:pt x="147" y="125"/>
                    <a:pt x="152" y="165"/>
                    <a:pt x="140" y="191"/>
                  </a:cubicBezTo>
                  <a:cubicBezTo>
                    <a:pt x="134" y="202"/>
                    <a:pt x="125" y="214"/>
                    <a:pt x="110" y="225"/>
                  </a:cubicBezTo>
                  <a:cubicBezTo>
                    <a:pt x="89" y="240"/>
                    <a:pt x="56" y="250"/>
                    <a:pt x="23" y="250"/>
                  </a:cubicBezTo>
                  <a:cubicBezTo>
                    <a:pt x="15" y="251"/>
                    <a:pt x="8" y="250"/>
                    <a:pt x="0" y="248"/>
                  </a:cubicBezTo>
                  <a:cubicBezTo>
                    <a:pt x="14" y="255"/>
                    <a:pt x="29" y="258"/>
                    <a:pt x="43" y="258"/>
                  </a:cubicBezTo>
                  <a:cubicBezTo>
                    <a:pt x="101" y="256"/>
                    <a:pt x="145" y="223"/>
                    <a:pt x="158" y="197"/>
                  </a:cubicBezTo>
                  <a:cubicBezTo>
                    <a:pt x="171" y="170"/>
                    <a:pt x="176" y="132"/>
                    <a:pt x="174" y="110"/>
                  </a:cubicBezTo>
                  <a:close/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7" name="Freeform 54"/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670 w 232"/>
                <a:gd name="T1" fmla="*/ 35 h 253"/>
                <a:gd name="T2" fmla="*/ 50 w 232"/>
                <a:gd name="T3" fmla="*/ 879 h 253"/>
                <a:gd name="T4" fmla="*/ 925 w 232"/>
                <a:gd name="T5" fmla="*/ 1604 h 253"/>
                <a:gd name="T6" fmla="*/ 1163 w 232"/>
                <a:gd name="T7" fmla="*/ 751 h 253"/>
                <a:gd name="T8" fmla="*/ 670 w 232"/>
                <a:gd name="T9" fmla="*/ 35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solidFill>
              <a:srgbClr val="BB94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8" name="Freeform 55"/>
            <p:cNvSpPr>
              <a:spLocks/>
            </p:cNvSpPr>
            <p:nvPr/>
          </p:nvSpPr>
          <p:spPr bwMode="auto">
            <a:xfrm>
              <a:off x="4252" y="928"/>
              <a:ext cx="385" cy="563"/>
            </a:xfrm>
            <a:custGeom>
              <a:avLst/>
              <a:gdLst>
                <a:gd name="T0" fmla="*/ 695 w 154"/>
                <a:gd name="T1" fmla="*/ 632 h 211"/>
                <a:gd name="T2" fmla="*/ 370 w 154"/>
                <a:gd name="T3" fmla="*/ 0 h 211"/>
                <a:gd name="T4" fmla="*/ 588 w 154"/>
                <a:gd name="T5" fmla="*/ 534 h 211"/>
                <a:gd name="T6" fmla="*/ 575 w 154"/>
                <a:gd name="T7" fmla="*/ 1025 h 211"/>
                <a:gd name="T8" fmla="*/ 350 w 154"/>
                <a:gd name="T9" fmla="*/ 1361 h 211"/>
                <a:gd name="T10" fmla="*/ 0 w 154"/>
                <a:gd name="T11" fmla="*/ 1374 h 211"/>
                <a:gd name="T12" fmla="*/ 475 w 154"/>
                <a:gd name="T13" fmla="*/ 1430 h 211"/>
                <a:gd name="T14" fmla="*/ 695 w 154"/>
                <a:gd name="T15" fmla="*/ 632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211">
                  <a:moveTo>
                    <a:pt x="111" y="89"/>
                  </a:moveTo>
                  <a:cubicBezTo>
                    <a:pt x="103" y="71"/>
                    <a:pt x="114" y="16"/>
                    <a:pt x="59" y="0"/>
                  </a:cubicBezTo>
                  <a:cubicBezTo>
                    <a:pt x="97" y="16"/>
                    <a:pt x="89" y="54"/>
                    <a:pt x="94" y="75"/>
                  </a:cubicBezTo>
                  <a:cubicBezTo>
                    <a:pt x="97" y="88"/>
                    <a:pt x="98" y="119"/>
                    <a:pt x="92" y="144"/>
                  </a:cubicBezTo>
                  <a:cubicBezTo>
                    <a:pt x="89" y="162"/>
                    <a:pt x="88" y="179"/>
                    <a:pt x="56" y="191"/>
                  </a:cubicBezTo>
                  <a:cubicBezTo>
                    <a:pt x="36" y="199"/>
                    <a:pt x="17" y="199"/>
                    <a:pt x="0" y="193"/>
                  </a:cubicBezTo>
                  <a:cubicBezTo>
                    <a:pt x="22" y="206"/>
                    <a:pt x="48" y="211"/>
                    <a:pt x="76" y="201"/>
                  </a:cubicBezTo>
                  <a:cubicBezTo>
                    <a:pt x="154" y="172"/>
                    <a:pt x="120" y="109"/>
                    <a:pt x="111" y="89"/>
                  </a:cubicBezTo>
                  <a:close/>
                </a:path>
              </a:pathLst>
            </a:custGeom>
            <a:solidFill>
              <a:srgbClr val="9E728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9" name="Freeform 56"/>
            <p:cNvSpPr>
              <a:spLocks/>
            </p:cNvSpPr>
            <p:nvPr/>
          </p:nvSpPr>
          <p:spPr bwMode="auto">
            <a:xfrm>
              <a:off x="4442" y="1003"/>
              <a:ext cx="195" cy="464"/>
            </a:xfrm>
            <a:custGeom>
              <a:avLst/>
              <a:gdLst>
                <a:gd name="T0" fmla="*/ 0 w 78"/>
                <a:gd name="T1" fmla="*/ 1229 h 174"/>
                <a:gd name="T2" fmla="*/ 220 w 78"/>
                <a:gd name="T3" fmla="*/ 435 h 174"/>
                <a:gd name="T4" fmla="*/ 125 w 78"/>
                <a:gd name="T5" fmla="*/ 0 h 174"/>
                <a:gd name="T6" fmla="*/ 183 w 78"/>
                <a:gd name="T7" fmla="*/ 413 h 174"/>
                <a:gd name="T8" fmla="*/ 183 w 78"/>
                <a:gd name="T9" fmla="*/ 1037 h 174"/>
                <a:gd name="T10" fmla="*/ 0 w 78"/>
                <a:gd name="T11" fmla="*/ 1229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74">
                  <a:moveTo>
                    <a:pt x="0" y="173"/>
                  </a:moveTo>
                  <a:cubicBezTo>
                    <a:pt x="78" y="144"/>
                    <a:pt x="44" y="81"/>
                    <a:pt x="35" y="61"/>
                  </a:cubicBezTo>
                  <a:cubicBezTo>
                    <a:pt x="30" y="49"/>
                    <a:pt x="32" y="22"/>
                    <a:pt x="20" y="0"/>
                  </a:cubicBezTo>
                  <a:cubicBezTo>
                    <a:pt x="26" y="11"/>
                    <a:pt x="30" y="39"/>
                    <a:pt x="29" y="58"/>
                  </a:cubicBezTo>
                  <a:cubicBezTo>
                    <a:pt x="27" y="76"/>
                    <a:pt x="52" y="117"/>
                    <a:pt x="29" y="146"/>
                  </a:cubicBezTo>
                  <a:cubicBezTo>
                    <a:pt x="5" y="174"/>
                    <a:pt x="0" y="173"/>
                    <a:pt x="0" y="173"/>
                  </a:cubicBezTo>
                  <a:close/>
                </a:path>
              </a:pathLst>
            </a:custGeom>
            <a:solidFill>
              <a:srgbClr val="854F7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0" name="Freeform 57"/>
            <p:cNvSpPr>
              <a:spLocks/>
            </p:cNvSpPr>
            <p:nvPr/>
          </p:nvSpPr>
          <p:spPr bwMode="auto">
            <a:xfrm>
              <a:off x="4084" y="891"/>
              <a:ext cx="301" cy="536"/>
            </a:xfrm>
            <a:custGeom>
              <a:avLst/>
              <a:gdLst>
                <a:gd name="T0" fmla="*/ 201 w 120"/>
                <a:gd name="T1" fmla="*/ 917 h 201"/>
                <a:gd name="T2" fmla="*/ 660 w 120"/>
                <a:gd name="T3" fmla="*/ 35 h 201"/>
                <a:gd name="T4" fmla="*/ 635 w 120"/>
                <a:gd name="T5" fmla="*/ 29 h 201"/>
                <a:gd name="T6" fmla="*/ 50 w 120"/>
                <a:gd name="T7" fmla="*/ 840 h 201"/>
                <a:gd name="T8" fmla="*/ 351 w 120"/>
                <a:gd name="T9" fmla="*/ 1429 h 201"/>
                <a:gd name="T10" fmla="*/ 201 w 120"/>
                <a:gd name="T11" fmla="*/ 917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201">
                  <a:moveTo>
                    <a:pt x="32" y="129"/>
                  </a:moveTo>
                  <a:cubicBezTo>
                    <a:pt x="25" y="69"/>
                    <a:pt x="57" y="1"/>
                    <a:pt x="105" y="5"/>
                  </a:cubicBezTo>
                  <a:cubicBezTo>
                    <a:pt x="112" y="6"/>
                    <a:pt x="120" y="6"/>
                    <a:pt x="101" y="4"/>
                  </a:cubicBezTo>
                  <a:cubicBezTo>
                    <a:pt x="53" y="0"/>
                    <a:pt x="0" y="58"/>
                    <a:pt x="8" y="118"/>
                  </a:cubicBezTo>
                  <a:cubicBezTo>
                    <a:pt x="12" y="149"/>
                    <a:pt x="30" y="182"/>
                    <a:pt x="56" y="201"/>
                  </a:cubicBezTo>
                  <a:cubicBezTo>
                    <a:pt x="42" y="180"/>
                    <a:pt x="37" y="163"/>
                    <a:pt x="32" y="129"/>
                  </a:cubicBezTo>
                  <a:close/>
                </a:path>
              </a:pathLst>
            </a:custGeom>
            <a:solidFill>
              <a:srgbClr val="D8C4C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1" name="Freeform 58"/>
            <p:cNvSpPr>
              <a:spLocks/>
            </p:cNvSpPr>
            <p:nvPr/>
          </p:nvSpPr>
          <p:spPr bwMode="auto">
            <a:xfrm>
              <a:off x="4087" y="907"/>
              <a:ext cx="200" cy="416"/>
            </a:xfrm>
            <a:custGeom>
              <a:avLst/>
              <a:gdLst>
                <a:gd name="T0" fmla="*/ 500 w 80"/>
                <a:gd name="T1" fmla="*/ 0 h 156"/>
                <a:gd name="T2" fmla="*/ 45 w 80"/>
                <a:gd name="T3" fmla="*/ 797 h 156"/>
                <a:gd name="T4" fmla="*/ 138 w 80"/>
                <a:gd name="T5" fmla="*/ 1109 h 156"/>
                <a:gd name="T6" fmla="*/ 500 w 80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156">
                  <a:moveTo>
                    <a:pt x="80" y="0"/>
                  </a:moveTo>
                  <a:cubicBezTo>
                    <a:pt x="39" y="9"/>
                    <a:pt x="0" y="60"/>
                    <a:pt x="7" y="112"/>
                  </a:cubicBezTo>
                  <a:cubicBezTo>
                    <a:pt x="9" y="127"/>
                    <a:pt x="14" y="142"/>
                    <a:pt x="22" y="156"/>
                  </a:cubicBezTo>
                  <a:cubicBezTo>
                    <a:pt x="6" y="125"/>
                    <a:pt x="9" y="25"/>
                    <a:pt x="80" y="0"/>
                  </a:cubicBezTo>
                </a:path>
              </a:pathLst>
            </a:custGeom>
            <a:solidFill>
              <a:srgbClr val="F2EBE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2" name="Freeform 59"/>
            <p:cNvSpPr>
              <a:spLocks/>
            </p:cNvSpPr>
            <p:nvPr/>
          </p:nvSpPr>
          <p:spPr bwMode="auto">
            <a:xfrm>
              <a:off x="4355" y="939"/>
              <a:ext cx="345" cy="608"/>
            </a:xfrm>
            <a:custGeom>
              <a:avLst/>
              <a:gdLst>
                <a:gd name="T0" fmla="*/ 0 w 138"/>
                <a:gd name="T1" fmla="*/ 1621 h 228"/>
                <a:gd name="T2" fmla="*/ 720 w 138"/>
                <a:gd name="T3" fmla="*/ 1187 h 228"/>
                <a:gd name="T4" fmla="*/ 820 w 138"/>
                <a:gd name="T5" fmla="*/ 568 h 228"/>
                <a:gd name="T6" fmla="*/ 600 w 138"/>
                <a:gd name="T7" fmla="*/ 0 h 228"/>
                <a:gd name="T8" fmla="*/ 645 w 138"/>
                <a:gd name="T9" fmla="*/ 1195 h 228"/>
                <a:gd name="T10" fmla="*/ 0 w 138"/>
                <a:gd name="T11" fmla="*/ 1621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28">
                  <a:moveTo>
                    <a:pt x="0" y="228"/>
                  </a:moveTo>
                  <a:cubicBezTo>
                    <a:pt x="58" y="226"/>
                    <a:pt x="102" y="193"/>
                    <a:pt x="115" y="167"/>
                  </a:cubicBezTo>
                  <a:cubicBezTo>
                    <a:pt x="128" y="140"/>
                    <a:pt x="133" y="102"/>
                    <a:pt x="131" y="80"/>
                  </a:cubicBezTo>
                  <a:cubicBezTo>
                    <a:pt x="127" y="45"/>
                    <a:pt x="116" y="19"/>
                    <a:pt x="96" y="0"/>
                  </a:cubicBezTo>
                  <a:cubicBezTo>
                    <a:pt x="119" y="30"/>
                    <a:pt x="138" y="112"/>
                    <a:pt x="103" y="168"/>
                  </a:cubicBezTo>
                  <a:cubicBezTo>
                    <a:pt x="68" y="223"/>
                    <a:pt x="21" y="224"/>
                    <a:pt x="0" y="228"/>
                  </a:cubicBezTo>
                  <a:close/>
                </a:path>
              </a:pathLst>
            </a:custGeom>
            <a:solidFill>
              <a:srgbClr val="1A9DD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3" name="Oval 60"/>
            <p:cNvSpPr>
              <a:spLocks noChangeArrowheads="1"/>
            </p:cNvSpPr>
            <p:nvPr/>
          </p:nvSpPr>
          <p:spPr bwMode="auto">
            <a:xfrm>
              <a:off x="4550" y="1088"/>
              <a:ext cx="15" cy="19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4" name="Oval 61"/>
            <p:cNvSpPr>
              <a:spLocks noChangeArrowheads="1"/>
            </p:cNvSpPr>
            <p:nvPr/>
          </p:nvSpPr>
          <p:spPr bwMode="auto">
            <a:xfrm>
              <a:off x="4580" y="1147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5" name="Oval 62"/>
            <p:cNvSpPr>
              <a:spLocks noChangeArrowheads="1"/>
            </p:cNvSpPr>
            <p:nvPr/>
          </p:nvSpPr>
          <p:spPr bwMode="auto">
            <a:xfrm>
              <a:off x="4615" y="1320"/>
              <a:ext cx="20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6" name="Oval 63"/>
            <p:cNvSpPr>
              <a:spLocks noChangeArrowheads="1"/>
            </p:cNvSpPr>
            <p:nvPr/>
          </p:nvSpPr>
          <p:spPr bwMode="auto">
            <a:xfrm>
              <a:off x="4545" y="1435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7" name="Oval 64"/>
            <p:cNvSpPr>
              <a:spLocks noChangeArrowheads="1"/>
            </p:cNvSpPr>
            <p:nvPr/>
          </p:nvSpPr>
          <p:spPr bwMode="auto">
            <a:xfrm>
              <a:off x="4465" y="1485"/>
              <a:ext cx="22" cy="2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8" name="Oval 65"/>
            <p:cNvSpPr>
              <a:spLocks noChangeArrowheads="1"/>
            </p:cNvSpPr>
            <p:nvPr/>
          </p:nvSpPr>
          <p:spPr bwMode="auto">
            <a:xfrm>
              <a:off x="4195" y="1451"/>
              <a:ext cx="17" cy="1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9" name="Oval 66"/>
            <p:cNvSpPr>
              <a:spLocks noChangeArrowheads="1"/>
            </p:cNvSpPr>
            <p:nvPr/>
          </p:nvSpPr>
          <p:spPr bwMode="auto">
            <a:xfrm>
              <a:off x="4585" y="1368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0" name="Oval 67"/>
            <p:cNvSpPr>
              <a:spLocks noChangeArrowheads="1"/>
            </p:cNvSpPr>
            <p:nvPr/>
          </p:nvSpPr>
          <p:spPr bwMode="auto">
            <a:xfrm>
              <a:off x="4645" y="1256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1" name="Oval 68"/>
            <p:cNvSpPr>
              <a:spLocks noChangeArrowheads="1"/>
            </p:cNvSpPr>
            <p:nvPr/>
          </p:nvSpPr>
          <p:spPr bwMode="auto">
            <a:xfrm>
              <a:off x="4600" y="1240"/>
              <a:ext cx="10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2" name="Oval 69"/>
            <p:cNvSpPr>
              <a:spLocks noChangeArrowheads="1"/>
            </p:cNvSpPr>
            <p:nvPr/>
          </p:nvSpPr>
          <p:spPr bwMode="auto">
            <a:xfrm>
              <a:off x="4162" y="1408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3" name="Oval 70"/>
            <p:cNvSpPr>
              <a:spLocks noChangeArrowheads="1"/>
            </p:cNvSpPr>
            <p:nvPr/>
          </p:nvSpPr>
          <p:spPr bwMode="auto">
            <a:xfrm>
              <a:off x="4267" y="1488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4" name="Oval 71"/>
            <p:cNvSpPr>
              <a:spLocks noChangeArrowheads="1"/>
            </p:cNvSpPr>
            <p:nvPr/>
          </p:nvSpPr>
          <p:spPr bwMode="auto">
            <a:xfrm>
              <a:off x="4317" y="1520"/>
              <a:ext cx="8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5" name="Oval 72"/>
            <p:cNvSpPr>
              <a:spLocks noChangeArrowheads="1"/>
            </p:cNvSpPr>
            <p:nvPr/>
          </p:nvSpPr>
          <p:spPr bwMode="auto">
            <a:xfrm>
              <a:off x="4580" y="1232"/>
              <a:ext cx="17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6" name="Oval 73"/>
            <p:cNvSpPr>
              <a:spLocks noChangeArrowheads="1"/>
            </p:cNvSpPr>
            <p:nvPr/>
          </p:nvSpPr>
          <p:spPr bwMode="auto">
            <a:xfrm>
              <a:off x="4615" y="1083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7" name="Oval 74"/>
            <p:cNvSpPr>
              <a:spLocks noChangeArrowheads="1"/>
            </p:cNvSpPr>
            <p:nvPr/>
          </p:nvSpPr>
          <p:spPr bwMode="auto">
            <a:xfrm>
              <a:off x="4557" y="987"/>
              <a:ext cx="13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8" name="Oval 75"/>
            <p:cNvSpPr>
              <a:spLocks noChangeArrowheads="1"/>
            </p:cNvSpPr>
            <p:nvPr/>
          </p:nvSpPr>
          <p:spPr bwMode="auto">
            <a:xfrm>
              <a:off x="4632" y="1211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9" name="Oval 76"/>
            <p:cNvSpPr>
              <a:spLocks noChangeArrowheads="1"/>
            </p:cNvSpPr>
            <p:nvPr/>
          </p:nvSpPr>
          <p:spPr bwMode="auto">
            <a:xfrm>
              <a:off x="4470" y="883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0" name="Oval 77"/>
            <p:cNvSpPr>
              <a:spLocks noChangeArrowheads="1"/>
            </p:cNvSpPr>
            <p:nvPr/>
          </p:nvSpPr>
          <p:spPr bwMode="auto">
            <a:xfrm>
              <a:off x="4517" y="96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1" name="Oval 78"/>
            <p:cNvSpPr>
              <a:spLocks noChangeArrowheads="1"/>
            </p:cNvSpPr>
            <p:nvPr/>
          </p:nvSpPr>
          <p:spPr bwMode="auto">
            <a:xfrm>
              <a:off x="4615" y="1043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2" name="Oval 79"/>
            <p:cNvSpPr>
              <a:spLocks noChangeArrowheads="1"/>
            </p:cNvSpPr>
            <p:nvPr/>
          </p:nvSpPr>
          <p:spPr bwMode="auto">
            <a:xfrm>
              <a:off x="4630" y="1139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3" name="Oval 80"/>
            <p:cNvSpPr>
              <a:spLocks noChangeArrowheads="1"/>
            </p:cNvSpPr>
            <p:nvPr/>
          </p:nvSpPr>
          <p:spPr bwMode="auto">
            <a:xfrm>
              <a:off x="4607" y="117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4" name="Oval 81"/>
            <p:cNvSpPr>
              <a:spLocks noChangeArrowheads="1"/>
            </p:cNvSpPr>
            <p:nvPr/>
          </p:nvSpPr>
          <p:spPr bwMode="auto">
            <a:xfrm>
              <a:off x="4557" y="112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5" name="Oval 82"/>
            <p:cNvSpPr>
              <a:spLocks noChangeArrowheads="1"/>
            </p:cNvSpPr>
            <p:nvPr/>
          </p:nvSpPr>
          <p:spPr bwMode="auto">
            <a:xfrm>
              <a:off x="4377" y="86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6" name="Oval 83"/>
            <p:cNvSpPr>
              <a:spLocks noChangeArrowheads="1"/>
            </p:cNvSpPr>
            <p:nvPr/>
          </p:nvSpPr>
          <p:spPr bwMode="auto">
            <a:xfrm>
              <a:off x="4440" y="864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7" name="Oval 84"/>
            <p:cNvSpPr>
              <a:spLocks noChangeArrowheads="1"/>
            </p:cNvSpPr>
            <p:nvPr/>
          </p:nvSpPr>
          <p:spPr bwMode="auto">
            <a:xfrm>
              <a:off x="4465" y="907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8" name="Oval 85"/>
            <p:cNvSpPr>
              <a:spLocks noChangeArrowheads="1"/>
            </p:cNvSpPr>
            <p:nvPr/>
          </p:nvSpPr>
          <p:spPr bwMode="auto">
            <a:xfrm>
              <a:off x="4555" y="920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9" name="Oval 86"/>
            <p:cNvSpPr>
              <a:spLocks noChangeArrowheads="1"/>
            </p:cNvSpPr>
            <p:nvPr/>
          </p:nvSpPr>
          <p:spPr bwMode="auto">
            <a:xfrm>
              <a:off x="4562" y="1051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70" name="Oval 87"/>
            <p:cNvSpPr>
              <a:spLocks noChangeArrowheads="1"/>
            </p:cNvSpPr>
            <p:nvPr/>
          </p:nvSpPr>
          <p:spPr bwMode="auto">
            <a:xfrm>
              <a:off x="4427" y="1496"/>
              <a:ext cx="10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71" name="Freeform 88"/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50 w 273"/>
                <a:gd name="T1" fmla="*/ 1114 h 290"/>
                <a:gd name="T2" fmla="*/ 838 w 273"/>
                <a:gd name="T3" fmla="*/ 2052 h 290"/>
                <a:gd name="T4" fmla="*/ 1589 w 273"/>
                <a:gd name="T5" fmla="*/ 1605 h 290"/>
                <a:gd name="T6" fmla="*/ 1696 w 273"/>
                <a:gd name="T7" fmla="*/ 952 h 290"/>
                <a:gd name="T8" fmla="*/ 1113 w 273"/>
                <a:gd name="T9" fmla="*/ 128 h 290"/>
                <a:gd name="T10" fmla="*/ 50 w 273"/>
                <a:gd name="T11" fmla="*/ 1114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2" name="Freeform 89"/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670 w 232"/>
                <a:gd name="T1" fmla="*/ 35 h 253"/>
                <a:gd name="T2" fmla="*/ 50 w 232"/>
                <a:gd name="T3" fmla="*/ 879 h 253"/>
                <a:gd name="T4" fmla="*/ 925 w 232"/>
                <a:gd name="T5" fmla="*/ 1604 h 253"/>
                <a:gd name="T6" fmla="*/ 1163 w 232"/>
                <a:gd name="T7" fmla="*/ 751 h 253"/>
                <a:gd name="T8" fmla="*/ 670 w 232"/>
                <a:gd name="T9" fmla="*/ 35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3" name="Freeform 90"/>
            <p:cNvSpPr>
              <a:spLocks/>
            </p:cNvSpPr>
            <p:nvPr/>
          </p:nvSpPr>
          <p:spPr bwMode="auto">
            <a:xfrm>
              <a:off x="4124" y="933"/>
              <a:ext cx="78" cy="83"/>
            </a:xfrm>
            <a:custGeom>
              <a:avLst/>
              <a:gdLst>
                <a:gd name="T0" fmla="*/ 13 w 31"/>
                <a:gd name="T1" fmla="*/ 145 h 31"/>
                <a:gd name="T2" fmla="*/ 70 w 31"/>
                <a:gd name="T3" fmla="*/ 21 h 31"/>
                <a:gd name="T4" fmla="*/ 176 w 31"/>
                <a:gd name="T5" fmla="*/ 78 h 31"/>
                <a:gd name="T6" fmla="*/ 126 w 31"/>
                <a:gd name="T7" fmla="*/ 209 h 31"/>
                <a:gd name="T8" fmla="*/ 13 w 31"/>
                <a:gd name="T9" fmla="*/ 14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" y="20"/>
                  </a:moveTo>
                  <a:cubicBezTo>
                    <a:pt x="0" y="13"/>
                    <a:pt x="3" y="5"/>
                    <a:pt x="11" y="3"/>
                  </a:cubicBezTo>
                  <a:cubicBezTo>
                    <a:pt x="18" y="0"/>
                    <a:pt x="26" y="4"/>
                    <a:pt x="28" y="11"/>
                  </a:cubicBezTo>
                  <a:cubicBezTo>
                    <a:pt x="31" y="18"/>
                    <a:pt x="27" y="26"/>
                    <a:pt x="20" y="29"/>
                  </a:cubicBezTo>
                  <a:cubicBezTo>
                    <a:pt x="13" y="31"/>
                    <a:pt x="5" y="27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4" name="Freeform 91"/>
            <p:cNvSpPr>
              <a:spLocks/>
            </p:cNvSpPr>
            <p:nvPr/>
          </p:nvSpPr>
          <p:spPr bwMode="auto">
            <a:xfrm>
              <a:off x="4192" y="915"/>
              <a:ext cx="28" cy="29"/>
            </a:xfrm>
            <a:custGeom>
              <a:avLst/>
              <a:gdLst>
                <a:gd name="T0" fmla="*/ 8 w 11"/>
                <a:gd name="T1" fmla="*/ 47 h 11"/>
                <a:gd name="T2" fmla="*/ 25 w 11"/>
                <a:gd name="T3" fmla="*/ 8 h 11"/>
                <a:gd name="T4" fmla="*/ 64 w 11"/>
                <a:gd name="T5" fmla="*/ 29 h 11"/>
                <a:gd name="T6" fmla="*/ 46 w 11"/>
                <a:gd name="T7" fmla="*/ 69 h 11"/>
                <a:gd name="T8" fmla="*/ 8 w 11"/>
                <a:gd name="T9" fmla="*/ 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9" y="9"/>
                    <a:pt x="7" y="10"/>
                  </a:cubicBezTo>
                  <a:cubicBezTo>
                    <a:pt x="4" y="11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5" name="Freeform 92"/>
            <p:cNvSpPr>
              <a:spLocks/>
            </p:cNvSpPr>
            <p:nvPr/>
          </p:nvSpPr>
          <p:spPr bwMode="auto">
            <a:xfrm>
              <a:off x="4109" y="1013"/>
              <a:ext cx="28" cy="30"/>
            </a:xfrm>
            <a:custGeom>
              <a:avLst/>
              <a:gdLst>
                <a:gd name="T0" fmla="*/ 8 w 11"/>
                <a:gd name="T1" fmla="*/ 52 h 11"/>
                <a:gd name="T2" fmla="*/ 25 w 11"/>
                <a:gd name="T3" fmla="*/ 8 h 11"/>
                <a:gd name="T4" fmla="*/ 64 w 11"/>
                <a:gd name="T5" fmla="*/ 30 h 11"/>
                <a:gd name="T6" fmla="*/ 46 w 11"/>
                <a:gd name="T7" fmla="*/ 74 h 11"/>
                <a:gd name="T8" fmla="*/ 8 w 11"/>
                <a:gd name="T9" fmla="*/ 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876" name="Group 106"/>
          <p:cNvGrpSpPr>
            <a:grpSpLocks noChangeAspect="1"/>
          </p:cNvGrpSpPr>
          <p:nvPr/>
        </p:nvGrpSpPr>
        <p:grpSpPr bwMode="auto">
          <a:xfrm>
            <a:off x="6555434" y="5354414"/>
            <a:ext cx="660674" cy="648000"/>
            <a:chOff x="4349" y="1763"/>
            <a:chExt cx="834" cy="818"/>
          </a:xfrm>
        </p:grpSpPr>
        <p:sp>
          <p:nvSpPr>
            <p:cNvPr id="877" name="Freeform 107"/>
            <p:cNvSpPr>
              <a:spLocks/>
            </p:cNvSpPr>
            <p:nvPr/>
          </p:nvSpPr>
          <p:spPr bwMode="auto">
            <a:xfrm>
              <a:off x="4358" y="1763"/>
              <a:ext cx="825" cy="818"/>
            </a:xfrm>
            <a:custGeom>
              <a:avLst/>
              <a:gdLst>
                <a:gd name="T0" fmla="*/ 328 w 478"/>
                <a:gd name="T1" fmla="*/ 112 h 444"/>
                <a:gd name="T2" fmla="*/ 62 w 478"/>
                <a:gd name="T3" fmla="*/ 503 h 444"/>
                <a:gd name="T4" fmla="*/ 98 w 478"/>
                <a:gd name="T5" fmla="*/ 1059 h 444"/>
                <a:gd name="T6" fmla="*/ 944 w 478"/>
                <a:gd name="T7" fmla="*/ 1334 h 444"/>
                <a:gd name="T8" fmla="*/ 1124 w 478"/>
                <a:gd name="T9" fmla="*/ 245 h 444"/>
                <a:gd name="T10" fmla="*/ 754 w 478"/>
                <a:gd name="T11" fmla="*/ 48 h 444"/>
                <a:gd name="T12" fmla="*/ 328 w 478"/>
                <a:gd name="T13" fmla="*/ 112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8" name="Freeform 108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9" name="Freeform 109"/>
            <p:cNvSpPr>
              <a:spLocks/>
            </p:cNvSpPr>
            <p:nvPr/>
          </p:nvSpPr>
          <p:spPr bwMode="auto">
            <a:xfrm>
              <a:off x="4494" y="1953"/>
              <a:ext cx="586" cy="496"/>
            </a:xfrm>
            <a:custGeom>
              <a:avLst/>
              <a:gdLst>
                <a:gd name="T0" fmla="*/ 0 w 339"/>
                <a:gd name="T1" fmla="*/ 588 h 269"/>
                <a:gd name="T2" fmla="*/ 320 w 339"/>
                <a:gd name="T3" fmla="*/ 870 h 269"/>
                <a:gd name="T4" fmla="*/ 698 w 339"/>
                <a:gd name="T5" fmla="*/ 793 h 269"/>
                <a:gd name="T6" fmla="*/ 795 w 339"/>
                <a:gd name="T7" fmla="*/ 0 h 269"/>
                <a:gd name="T8" fmla="*/ 812 w 339"/>
                <a:gd name="T9" fmla="*/ 350 h 269"/>
                <a:gd name="T10" fmla="*/ 714 w 339"/>
                <a:gd name="T11" fmla="*/ 490 h 269"/>
                <a:gd name="T12" fmla="*/ 615 w 339"/>
                <a:gd name="T13" fmla="*/ 636 h 269"/>
                <a:gd name="T14" fmla="*/ 337 w 339"/>
                <a:gd name="T15" fmla="*/ 749 h 269"/>
                <a:gd name="T16" fmla="*/ 140 w 339"/>
                <a:gd name="T17" fmla="*/ 666 h 269"/>
                <a:gd name="T18" fmla="*/ 24 w 339"/>
                <a:gd name="T19" fmla="*/ 60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0" name="Freeform 110"/>
            <p:cNvSpPr>
              <a:spLocks/>
            </p:cNvSpPr>
            <p:nvPr/>
          </p:nvSpPr>
          <p:spPr bwMode="auto">
            <a:xfrm>
              <a:off x="4479" y="1861"/>
              <a:ext cx="297" cy="295"/>
            </a:xfrm>
            <a:custGeom>
              <a:avLst/>
              <a:gdLst>
                <a:gd name="T0" fmla="*/ 340 w 172"/>
                <a:gd name="T1" fmla="*/ 13 h 160"/>
                <a:gd name="T2" fmla="*/ 128 w 172"/>
                <a:gd name="T3" fmla="*/ 160 h 160"/>
                <a:gd name="T4" fmla="*/ 16 w 172"/>
                <a:gd name="T5" fmla="*/ 544 h 160"/>
                <a:gd name="T6" fmla="*/ 185 w 172"/>
                <a:gd name="T7" fmla="*/ 173 h 160"/>
                <a:gd name="T8" fmla="*/ 262 w 172"/>
                <a:gd name="T9" fmla="*/ 133 h 160"/>
                <a:gd name="T10" fmla="*/ 311 w 172"/>
                <a:gd name="T11" fmla="*/ 65 h 160"/>
                <a:gd name="T12" fmla="*/ 513 w 172"/>
                <a:gd name="T13" fmla="*/ 13 h 160"/>
                <a:gd name="T14" fmla="*/ 340 w 172"/>
                <a:gd name="T15" fmla="*/ 2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1" name="Freeform 111"/>
            <p:cNvSpPr>
              <a:spLocks/>
            </p:cNvSpPr>
            <p:nvPr/>
          </p:nvSpPr>
          <p:spPr bwMode="auto">
            <a:xfrm>
              <a:off x="4593" y="1990"/>
              <a:ext cx="537" cy="564"/>
            </a:xfrm>
            <a:custGeom>
              <a:avLst/>
              <a:gdLst>
                <a:gd name="T0" fmla="*/ 0 w 311"/>
                <a:gd name="T1" fmla="*/ 911 h 306"/>
                <a:gd name="T2" fmla="*/ 12 w 311"/>
                <a:gd name="T3" fmla="*/ 914 h 306"/>
                <a:gd name="T4" fmla="*/ 623 w 311"/>
                <a:gd name="T5" fmla="*/ 826 h 306"/>
                <a:gd name="T6" fmla="*/ 801 w 311"/>
                <a:gd name="T7" fmla="*/ 0 h 306"/>
                <a:gd name="T8" fmla="*/ 546 w 311"/>
                <a:gd name="T9" fmla="*/ 826 h 306"/>
                <a:gd name="T10" fmla="*/ 0 w 311"/>
                <a:gd name="T11" fmla="*/ 911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2" name="Freeform 112"/>
            <p:cNvSpPr>
              <a:spLocks/>
            </p:cNvSpPr>
            <p:nvPr/>
          </p:nvSpPr>
          <p:spPr bwMode="auto">
            <a:xfrm>
              <a:off x="4349" y="1876"/>
              <a:ext cx="145" cy="532"/>
            </a:xfrm>
            <a:custGeom>
              <a:avLst/>
              <a:gdLst>
                <a:gd name="T0" fmla="*/ 250 w 84"/>
                <a:gd name="T1" fmla="*/ 0 h 289"/>
                <a:gd name="T2" fmla="*/ 107 w 84"/>
                <a:gd name="T3" fmla="*/ 282 h 289"/>
                <a:gd name="T4" fmla="*/ 233 w 84"/>
                <a:gd name="T5" fmla="*/ 979 h 289"/>
                <a:gd name="T6" fmla="*/ 119 w 84"/>
                <a:gd name="T7" fmla="*/ 394 h 289"/>
                <a:gd name="T8" fmla="*/ 250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3" name="Freeform 113"/>
            <p:cNvSpPr>
              <a:spLocks/>
            </p:cNvSpPr>
            <p:nvPr/>
          </p:nvSpPr>
          <p:spPr bwMode="auto">
            <a:xfrm>
              <a:off x="4783" y="2237"/>
              <a:ext cx="288" cy="280"/>
            </a:xfrm>
            <a:custGeom>
              <a:avLst/>
              <a:gdLst>
                <a:gd name="T0" fmla="*/ 497 w 167"/>
                <a:gd name="T1" fmla="*/ 0 h 152"/>
                <a:gd name="T2" fmla="*/ 0 w 167"/>
                <a:gd name="T3" fmla="*/ 516 h 152"/>
                <a:gd name="T4" fmla="*/ 497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4" name="Freeform 114"/>
            <p:cNvSpPr>
              <a:spLocks/>
            </p:cNvSpPr>
            <p:nvPr/>
          </p:nvSpPr>
          <p:spPr bwMode="auto">
            <a:xfrm>
              <a:off x="4667" y="2097"/>
              <a:ext cx="364" cy="344"/>
            </a:xfrm>
            <a:custGeom>
              <a:avLst/>
              <a:gdLst>
                <a:gd name="T0" fmla="*/ 0 w 211"/>
                <a:gd name="T1" fmla="*/ 585 h 187"/>
                <a:gd name="T2" fmla="*/ 340 w 211"/>
                <a:gd name="T3" fmla="*/ 565 h 187"/>
                <a:gd name="T4" fmla="*/ 550 w 211"/>
                <a:gd name="T5" fmla="*/ 302 h 187"/>
                <a:gd name="T6" fmla="*/ 611 w 211"/>
                <a:gd name="T7" fmla="*/ 0 h 187"/>
                <a:gd name="T8" fmla="*/ 464 w 211"/>
                <a:gd name="T9" fmla="*/ 386 h 187"/>
                <a:gd name="T10" fmla="*/ 185 w 211"/>
                <a:gd name="T11" fmla="*/ 592 h 187"/>
                <a:gd name="T12" fmla="*/ 0 w 211"/>
                <a:gd name="T13" fmla="*/ 585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5" name="Freeform 115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6" name="Freeform 116"/>
            <p:cNvSpPr>
              <a:spLocks/>
            </p:cNvSpPr>
            <p:nvPr/>
          </p:nvSpPr>
          <p:spPr bwMode="auto">
            <a:xfrm>
              <a:off x="4356" y="1763"/>
              <a:ext cx="827" cy="817"/>
            </a:xfrm>
            <a:custGeom>
              <a:avLst/>
              <a:gdLst>
                <a:gd name="T0" fmla="*/ 331 w 479"/>
                <a:gd name="T1" fmla="*/ 112 h 443"/>
                <a:gd name="T2" fmla="*/ 66 w 479"/>
                <a:gd name="T3" fmla="*/ 500 h 443"/>
                <a:gd name="T4" fmla="*/ 102 w 479"/>
                <a:gd name="T5" fmla="*/ 1060 h 443"/>
                <a:gd name="T6" fmla="*/ 948 w 479"/>
                <a:gd name="T7" fmla="*/ 1337 h 443"/>
                <a:gd name="T8" fmla="*/ 1127 w 479"/>
                <a:gd name="T9" fmla="*/ 242 h 443"/>
                <a:gd name="T10" fmla="*/ 758 w 479"/>
                <a:gd name="T11" fmla="*/ 48 h 443"/>
                <a:gd name="T12" fmla="*/ 331 w 479"/>
                <a:gd name="T13" fmla="*/ 112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7" name="Oval 117"/>
            <p:cNvSpPr>
              <a:spLocks noChangeArrowheads="1"/>
            </p:cNvSpPr>
            <p:nvPr/>
          </p:nvSpPr>
          <p:spPr bwMode="auto">
            <a:xfrm>
              <a:off x="4553" y="1859"/>
              <a:ext cx="59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88" name="Oval 118"/>
            <p:cNvSpPr>
              <a:spLocks noChangeArrowheads="1"/>
            </p:cNvSpPr>
            <p:nvPr/>
          </p:nvSpPr>
          <p:spPr bwMode="auto">
            <a:xfrm>
              <a:off x="4610" y="185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89" name="Oval 119"/>
            <p:cNvSpPr>
              <a:spLocks noChangeArrowheads="1"/>
            </p:cNvSpPr>
            <p:nvPr/>
          </p:nvSpPr>
          <p:spPr bwMode="auto">
            <a:xfrm>
              <a:off x="4536" y="19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</p:grpSp>
      <p:grpSp>
        <p:nvGrpSpPr>
          <p:cNvPr id="890" name="Group 120"/>
          <p:cNvGrpSpPr>
            <a:grpSpLocks noChangeAspect="1"/>
          </p:cNvGrpSpPr>
          <p:nvPr/>
        </p:nvGrpSpPr>
        <p:grpSpPr bwMode="auto">
          <a:xfrm>
            <a:off x="6523031" y="5981025"/>
            <a:ext cx="655914" cy="648000"/>
            <a:chOff x="4250" y="2903"/>
            <a:chExt cx="746" cy="737"/>
          </a:xfrm>
        </p:grpSpPr>
        <p:sp>
          <p:nvSpPr>
            <p:cNvPr id="891" name="Freeform 121"/>
            <p:cNvSpPr>
              <a:spLocks/>
            </p:cNvSpPr>
            <p:nvPr/>
          </p:nvSpPr>
          <p:spPr bwMode="auto">
            <a:xfrm>
              <a:off x="4250" y="2905"/>
              <a:ext cx="746" cy="735"/>
            </a:xfrm>
            <a:custGeom>
              <a:avLst/>
              <a:gdLst>
                <a:gd name="T0" fmla="*/ 344 w 432"/>
                <a:gd name="T1" fmla="*/ 141 h 400"/>
                <a:gd name="T2" fmla="*/ 54 w 432"/>
                <a:gd name="T3" fmla="*/ 794 h 400"/>
                <a:gd name="T4" fmla="*/ 706 w 432"/>
                <a:gd name="T5" fmla="*/ 1330 h 400"/>
                <a:gd name="T6" fmla="*/ 1160 w 432"/>
                <a:gd name="T7" fmla="*/ 1104 h 400"/>
                <a:gd name="T8" fmla="*/ 1280 w 432"/>
                <a:gd name="T9" fmla="*/ 588 h 400"/>
                <a:gd name="T10" fmla="*/ 549 w 432"/>
                <a:gd name="T11" fmla="*/ 72 h 400"/>
                <a:gd name="T12" fmla="*/ 344 w 432"/>
                <a:gd name="T13" fmla="*/ 141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0">
                  <a:moveTo>
                    <a:pt x="115" y="42"/>
                  </a:moveTo>
                  <a:cubicBezTo>
                    <a:pt x="45" y="72"/>
                    <a:pt x="0" y="168"/>
                    <a:pt x="18" y="235"/>
                  </a:cubicBezTo>
                  <a:cubicBezTo>
                    <a:pt x="41" y="322"/>
                    <a:pt x="153" y="386"/>
                    <a:pt x="237" y="394"/>
                  </a:cubicBezTo>
                  <a:cubicBezTo>
                    <a:pt x="302" y="400"/>
                    <a:pt x="351" y="383"/>
                    <a:pt x="389" y="327"/>
                  </a:cubicBezTo>
                  <a:cubicBezTo>
                    <a:pt x="419" y="282"/>
                    <a:pt x="432" y="228"/>
                    <a:pt x="429" y="174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6"/>
                    <a:pt x="139" y="32"/>
                    <a:pt x="115" y="42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2" name="Freeform 122"/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173 w 362"/>
                <a:gd name="T1" fmla="*/ 141 h 318"/>
                <a:gd name="T2" fmla="*/ 33 w 362"/>
                <a:gd name="T3" fmla="*/ 343 h 318"/>
                <a:gd name="T4" fmla="*/ 17 w 362"/>
                <a:gd name="T5" fmla="*/ 588 h 318"/>
                <a:gd name="T6" fmla="*/ 126 w 362"/>
                <a:gd name="T7" fmla="*/ 725 h 318"/>
                <a:gd name="T8" fmla="*/ 254 w 362"/>
                <a:gd name="T9" fmla="*/ 810 h 318"/>
                <a:gd name="T10" fmla="*/ 340 w 362"/>
                <a:gd name="T11" fmla="*/ 948 h 318"/>
                <a:gd name="T12" fmla="*/ 685 w 362"/>
                <a:gd name="T13" fmla="*/ 1052 h 318"/>
                <a:gd name="T14" fmla="*/ 1029 w 362"/>
                <a:gd name="T15" fmla="*/ 533 h 318"/>
                <a:gd name="T16" fmla="*/ 1043 w 362"/>
                <a:gd name="T17" fmla="*/ 395 h 318"/>
                <a:gd name="T18" fmla="*/ 984 w 362"/>
                <a:gd name="T19" fmla="*/ 257 h 318"/>
                <a:gd name="T20" fmla="*/ 791 w 362"/>
                <a:gd name="T21" fmla="*/ 51 h 318"/>
                <a:gd name="T22" fmla="*/ 513 w 362"/>
                <a:gd name="T23" fmla="*/ 0 h 318"/>
                <a:gd name="T24" fmla="*/ 399 w 362"/>
                <a:gd name="T25" fmla="*/ 11 h 318"/>
                <a:gd name="T26" fmla="*/ 295 w 362"/>
                <a:gd name="T27" fmla="*/ 51 h 318"/>
                <a:gd name="T28" fmla="*/ 173 w 362"/>
                <a:gd name="T29" fmla="*/ 141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3" name="Freeform 123"/>
            <p:cNvSpPr>
              <a:spLocks/>
            </p:cNvSpPr>
            <p:nvPr/>
          </p:nvSpPr>
          <p:spPr bwMode="auto">
            <a:xfrm>
              <a:off x="4270" y="2951"/>
              <a:ext cx="513" cy="632"/>
            </a:xfrm>
            <a:custGeom>
              <a:avLst/>
              <a:gdLst>
                <a:gd name="T0" fmla="*/ 98 w 297"/>
                <a:gd name="T1" fmla="*/ 718 h 344"/>
                <a:gd name="T2" fmla="*/ 366 w 297"/>
                <a:gd name="T3" fmla="*/ 114 h 344"/>
                <a:gd name="T4" fmla="*/ 554 w 297"/>
                <a:gd name="T5" fmla="*/ 48 h 344"/>
                <a:gd name="T6" fmla="*/ 886 w 297"/>
                <a:gd name="T7" fmla="*/ 72 h 344"/>
                <a:gd name="T8" fmla="*/ 510 w 297"/>
                <a:gd name="T9" fmla="*/ 28 h 344"/>
                <a:gd name="T10" fmla="*/ 320 w 297"/>
                <a:gd name="T11" fmla="*/ 94 h 344"/>
                <a:gd name="T12" fmla="*/ 50 w 297"/>
                <a:gd name="T13" fmla="*/ 698 h 344"/>
                <a:gd name="T14" fmla="*/ 504 w 297"/>
                <a:gd name="T15" fmla="*/ 1161 h 344"/>
                <a:gd name="T16" fmla="*/ 98 w 297"/>
                <a:gd name="T17" fmla="*/ 718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44">
                  <a:moveTo>
                    <a:pt x="33" y="213"/>
                  </a:moveTo>
                  <a:cubicBezTo>
                    <a:pt x="16" y="150"/>
                    <a:pt x="57" y="62"/>
                    <a:pt x="123" y="34"/>
                  </a:cubicBezTo>
                  <a:cubicBezTo>
                    <a:pt x="144" y="24"/>
                    <a:pt x="162" y="19"/>
                    <a:pt x="186" y="14"/>
                  </a:cubicBezTo>
                  <a:cubicBezTo>
                    <a:pt x="222" y="7"/>
                    <a:pt x="261" y="9"/>
                    <a:pt x="297" y="21"/>
                  </a:cubicBezTo>
                  <a:cubicBezTo>
                    <a:pt x="257" y="4"/>
                    <a:pt x="212" y="0"/>
                    <a:pt x="171" y="8"/>
                  </a:cubicBezTo>
                  <a:cubicBezTo>
                    <a:pt x="146" y="13"/>
                    <a:pt x="129" y="19"/>
                    <a:pt x="107" y="28"/>
                  </a:cubicBezTo>
                  <a:cubicBezTo>
                    <a:pt x="41" y="56"/>
                    <a:pt x="0" y="145"/>
                    <a:pt x="17" y="207"/>
                  </a:cubicBezTo>
                  <a:cubicBezTo>
                    <a:pt x="34" y="271"/>
                    <a:pt x="102" y="322"/>
                    <a:pt x="169" y="344"/>
                  </a:cubicBezTo>
                  <a:cubicBezTo>
                    <a:pt x="108" y="319"/>
                    <a:pt x="48" y="272"/>
                    <a:pt x="33" y="213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4" name="Freeform 124"/>
            <p:cNvSpPr>
              <a:spLocks/>
            </p:cNvSpPr>
            <p:nvPr/>
          </p:nvSpPr>
          <p:spPr bwMode="auto">
            <a:xfrm>
              <a:off x="4436" y="3014"/>
              <a:ext cx="541" cy="604"/>
            </a:xfrm>
            <a:custGeom>
              <a:avLst/>
              <a:gdLst>
                <a:gd name="T0" fmla="*/ 926 w 313"/>
                <a:gd name="T1" fmla="*/ 398 h 329"/>
                <a:gd name="T2" fmla="*/ 698 w 313"/>
                <a:gd name="T3" fmla="*/ 0 h 329"/>
                <a:gd name="T4" fmla="*/ 873 w 313"/>
                <a:gd name="T5" fmla="*/ 358 h 329"/>
                <a:gd name="T6" fmla="*/ 762 w 313"/>
                <a:gd name="T7" fmla="*/ 839 h 329"/>
                <a:gd name="T8" fmla="*/ 341 w 313"/>
                <a:gd name="T9" fmla="*/ 1048 h 329"/>
                <a:gd name="T10" fmla="*/ 0 w 313"/>
                <a:gd name="T11" fmla="*/ 914 h 329"/>
                <a:gd name="T12" fmla="*/ 391 w 313"/>
                <a:gd name="T13" fmla="*/ 1089 h 329"/>
                <a:gd name="T14" fmla="*/ 812 w 313"/>
                <a:gd name="T15" fmla="*/ 876 h 329"/>
                <a:gd name="T16" fmla="*/ 926 w 313"/>
                <a:gd name="T17" fmla="*/ 398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329">
                  <a:moveTo>
                    <a:pt x="310" y="118"/>
                  </a:moveTo>
                  <a:cubicBezTo>
                    <a:pt x="306" y="64"/>
                    <a:pt x="275" y="24"/>
                    <a:pt x="234" y="0"/>
                  </a:cubicBezTo>
                  <a:cubicBezTo>
                    <a:pt x="266" y="25"/>
                    <a:pt x="289" y="60"/>
                    <a:pt x="292" y="106"/>
                  </a:cubicBezTo>
                  <a:cubicBezTo>
                    <a:pt x="295" y="157"/>
                    <a:pt x="283" y="207"/>
                    <a:pt x="255" y="249"/>
                  </a:cubicBezTo>
                  <a:cubicBezTo>
                    <a:pt x="220" y="301"/>
                    <a:pt x="174" y="317"/>
                    <a:pt x="114" y="311"/>
                  </a:cubicBezTo>
                  <a:cubicBezTo>
                    <a:pt x="78" y="308"/>
                    <a:pt x="36" y="294"/>
                    <a:pt x="0" y="271"/>
                  </a:cubicBezTo>
                  <a:cubicBezTo>
                    <a:pt x="40" y="300"/>
                    <a:pt x="89" y="319"/>
                    <a:pt x="131" y="323"/>
                  </a:cubicBezTo>
                  <a:cubicBezTo>
                    <a:pt x="192" y="329"/>
                    <a:pt x="237" y="312"/>
                    <a:pt x="272" y="260"/>
                  </a:cubicBezTo>
                  <a:cubicBezTo>
                    <a:pt x="300" y="218"/>
                    <a:pt x="313" y="168"/>
                    <a:pt x="310" y="11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5" name="Freeform 125"/>
            <p:cNvSpPr>
              <a:spLocks/>
            </p:cNvSpPr>
            <p:nvPr/>
          </p:nvSpPr>
          <p:spPr bwMode="auto">
            <a:xfrm>
              <a:off x="4438" y="3072"/>
              <a:ext cx="469" cy="476"/>
            </a:xfrm>
            <a:custGeom>
              <a:avLst/>
              <a:gdLst>
                <a:gd name="T0" fmla="*/ 0 w 272"/>
                <a:gd name="T1" fmla="*/ 537 h 259"/>
                <a:gd name="T2" fmla="*/ 297 w 272"/>
                <a:gd name="T3" fmla="*/ 823 h 259"/>
                <a:gd name="T4" fmla="*/ 669 w 272"/>
                <a:gd name="T5" fmla="*/ 763 h 259"/>
                <a:gd name="T6" fmla="*/ 781 w 272"/>
                <a:gd name="T7" fmla="*/ 344 h 259"/>
                <a:gd name="T8" fmla="*/ 776 w 272"/>
                <a:gd name="T9" fmla="*/ 158 h 259"/>
                <a:gd name="T10" fmla="*/ 674 w 272"/>
                <a:gd name="T11" fmla="*/ 0 h 259"/>
                <a:gd name="T12" fmla="*/ 702 w 272"/>
                <a:gd name="T13" fmla="*/ 156 h 259"/>
                <a:gd name="T14" fmla="*/ 685 w 272"/>
                <a:gd name="T15" fmla="*/ 371 h 259"/>
                <a:gd name="T16" fmla="*/ 522 w 272"/>
                <a:gd name="T17" fmla="*/ 678 h 259"/>
                <a:gd name="T18" fmla="*/ 386 w 272"/>
                <a:gd name="T19" fmla="*/ 726 h 259"/>
                <a:gd name="T20" fmla="*/ 264 w 272"/>
                <a:gd name="T21" fmla="*/ 597 h 259"/>
                <a:gd name="T22" fmla="*/ 5 w 272"/>
                <a:gd name="T23" fmla="*/ 53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59"/>
                  </a:moveTo>
                  <a:cubicBezTo>
                    <a:pt x="47" y="166"/>
                    <a:pt x="53" y="231"/>
                    <a:pt x="100" y="244"/>
                  </a:cubicBezTo>
                  <a:cubicBezTo>
                    <a:pt x="149" y="257"/>
                    <a:pt x="185" y="259"/>
                    <a:pt x="225" y="226"/>
                  </a:cubicBezTo>
                  <a:cubicBezTo>
                    <a:pt x="263" y="194"/>
                    <a:pt x="262" y="146"/>
                    <a:pt x="263" y="102"/>
                  </a:cubicBezTo>
                  <a:cubicBezTo>
                    <a:pt x="263" y="81"/>
                    <a:pt x="272" y="68"/>
                    <a:pt x="261" y="47"/>
                  </a:cubicBezTo>
                  <a:cubicBezTo>
                    <a:pt x="253" y="31"/>
                    <a:pt x="236" y="15"/>
                    <a:pt x="227" y="0"/>
                  </a:cubicBezTo>
                  <a:cubicBezTo>
                    <a:pt x="227" y="15"/>
                    <a:pt x="235" y="30"/>
                    <a:pt x="236" y="46"/>
                  </a:cubicBezTo>
                  <a:cubicBezTo>
                    <a:pt x="238" y="68"/>
                    <a:pt x="235" y="89"/>
                    <a:pt x="230" y="110"/>
                  </a:cubicBezTo>
                  <a:cubicBezTo>
                    <a:pt x="219" y="153"/>
                    <a:pt x="225" y="184"/>
                    <a:pt x="176" y="201"/>
                  </a:cubicBezTo>
                  <a:cubicBezTo>
                    <a:pt x="163" y="205"/>
                    <a:pt x="144" y="217"/>
                    <a:pt x="130" y="215"/>
                  </a:cubicBezTo>
                  <a:cubicBezTo>
                    <a:pt x="111" y="213"/>
                    <a:pt x="103" y="189"/>
                    <a:pt x="89" y="177"/>
                  </a:cubicBezTo>
                  <a:cubicBezTo>
                    <a:pt x="65" y="158"/>
                    <a:pt x="24" y="164"/>
                    <a:pt x="2" y="159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6" name="Freeform 126"/>
            <p:cNvSpPr>
              <a:spLocks/>
            </p:cNvSpPr>
            <p:nvPr/>
          </p:nvSpPr>
          <p:spPr bwMode="auto">
            <a:xfrm>
              <a:off x="4346" y="3004"/>
              <a:ext cx="399" cy="271"/>
            </a:xfrm>
            <a:custGeom>
              <a:avLst/>
              <a:gdLst>
                <a:gd name="T0" fmla="*/ 17 w 231"/>
                <a:gd name="T1" fmla="*/ 500 h 147"/>
                <a:gd name="T2" fmla="*/ 280 w 231"/>
                <a:gd name="T3" fmla="*/ 57 h 147"/>
                <a:gd name="T4" fmla="*/ 504 w 231"/>
                <a:gd name="T5" fmla="*/ 20 h 147"/>
                <a:gd name="T6" fmla="*/ 689 w 231"/>
                <a:gd name="T7" fmla="*/ 68 h 147"/>
                <a:gd name="T8" fmla="*/ 238 w 231"/>
                <a:gd name="T9" fmla="*/ 157 h 147"/>
                <a:gd name="T10" fmla="*/ 29 w 231"/>
                <a:gd name="T11" fmla="*/ 487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47">
                  <a:moveTo>
                    <a:pt x="6" y="147"/>
                  </a:moveTo>
                  <a:cubicBezTo>
                    <a:pt x="0" y="86"/>
                    <a:pt x="33" y="48"/>
                    <a:pt x="94" y="17"/>
                  </a:cubicBezTo>
                  <a:cubicBezTo>
                    <a:pt x="126" y="0"/>
                    <a:pt x="133" y="5"/>
                    <a:pt x="169" y="6"/>
                  </a:cubicBezTo>
                  <a:cubicBezTo>
                    <a:pt x="195" y="8"/>
                    <a:pt x="210" y="9"/>
                    <a:pt x="231" y="20"/>
                  </a:cubicBezTo>
                  <a:cubicBezTo>
                    <a:pt x="179" y="2"/>
                    <a:pt x="126" y="24"/>
                    <a:pt x="80" y="46"/>
                  </a:cubicBezTo>
                  <a:cubicBezTo>
                    <a:pt x="48" y="62"/>
                    <a:pt x="6" y="98"/>
                    <a:pt x="10" y="14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7" name="Freeform 127"/>
            <p:cNvSpPr>
              <a:spLocks/>
            </p:cNvSpPr>
            <p:nvPr/>
          </p:nvSpPr>
          <p:spPr bwMode="auto">
            <a:xfrm>
              <a:off x="4531" y="3335"/>
              <a:ext cx="361" cy="232"/>
            </a:xfrm>
            <a:custGeom>
              <a:avLst/>
              <a:gdLst>
                <a:gd name="T0" fmla="*/ 337 w 209"/>
                <a:gd name="T1" fmla="*/ 309 h 126"/>
                <a:gd name="T2" fmla="*/ 624 w 209"/>
                <a:gd name="T3" fmla="*/ 0 h 126"/>
                <a:gd name="T4" fmla="*/ 349 w 209"/>
                <a:gd name="T5" fmla="*/ 355 h 126"/>
                <a:gd name="T6" fmla="*/ 0 w 209"/>
                <a:gd name="T7" fmla="*/ 190 h 126"/>
                <a:gd name="T8" fmla="*/ 337 w 209"/>
                <a:gd name="T9" fmla="*/ 30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26">
                  <a:moveTo>
                    <a:pt x="113" y="91"/>
                  </a:moveTo>
                  <a:cubicBezTo>
                    <a:pt x="181" y="68"/>
                    <a:pt x="204" y="26"/>
                    <a:pt x="209" y="0"/>
                  </a:cubicBezTo>
                  <a:cubicBezTo>
                    <a:pt x="204" y="57"/>
                    <a:pt x="187" y="85"/>
                    <a:pt x="117" y="105"/>
                  </a:cubicBezTo>
                  <a:cubicBezTo>
                    <a:pt x="46" y="126"/>
                    <a:pt x="19" y="91"/>
                    <a:pt x="0" y="56"/>
                  </a:cubicBezTo>
                  <a:cubicBezTo>
                    <a:pt x="24" y="78"/>
                    <a:pt x="61" y="107"/>
                    <a:pt x="113" y="91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8" name="Freeform 128"/>
            <p:cNvSpPr>
              <a:spLocks/>
            </p:cNvSpPr>
            <p:nvPr/>
          </p:nvSpPr>
          <p:spPr bwMode="auto">
            <a:xfrm>
              <a:off x="4728" y="3282"/>
              <a:ext cx="238" cy="323"/>
            </a:xfrm>
            <a:custGeom>
              <a:avLst/>
              <a:gdLst>
                <a:gd name="T0" fmla="*/ 410 w 138"/>
                <a:gd name="T1" fmla="*/ 0 h 176"/>
                <a:gd name="T2" fmla="*/ 0 w 138"/>
                <a:gd name="T3" fmla="*/ 593 h 176"/>
                <a:gd name="T4" fmla="*/ 410 w 138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76">
                  <a:moveTo>
                    <a:pt x="138" y="0"/>
                  </a:moveTo>
                  <a:cubicBezTo>
                    <a:pt x="136" y="37"/>
                    <a:pt x="115" y="169"/>
                    <a:pt x="0" y="176"/>
                  </a:cubicBezTo>
                  <a:cubicBezTo>
                    <a:pt x="33" y="165"/>
                    <a:pt x="111" y="134"/>
                    <a:pt x="138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9" name="Freeform 129"/>
            <p:cNvSpPr>
              <a:spLocks/>
            </p:cNvSpPr>
            <p:nvPr/>
          </p:nvSpPr>
          <p:spPr bwMode="auto">
            <a:xfrm>
              <a:off x="4250" y="2903"/>
              <a:ext cx="746" cy="737"/>
            </a:xfrm>
            <a:custGeom>
              <a:avLst/>
              <a:gdLst>
                <a:gd name="T0" fmla="*/ 344 w 432"/>
                <a:gd name="T1" fmla="*/ 142 h 401"/>
                <a:gd name="T2" fmla="*/ 54 w 432"/>
                <a:gd name="T3" fmla="*/ 798 h 401"/>
                <a:gd name="T4" fmla="*/ 706 w 432"/>
                <a:gd name="T5" fmla="*/ 1334 h 401"/>
                <a:gd name="T6" fmla="*/ 1160 w 432"/>
                <a:gd name="T7" fmla="*/ 1105 h 401"/>
                <a:gd name="T8" fmla="*/ 1280 w 432"/>
                <a:gd name="T9" fmla="*/ 592 h 401"/>
                <a:gd name="T10" fmla="*/ 549 w 432"/>
                <a:gd name="T11" fmla="*/ 72 h 401"/>
                <a:gd name="T12" fmla="*/ 344 w 432"/>
                <a:gd name="T13" fmla="*/ 142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1">
                  <a:moveTo>
                    <a:pt x="115" y="42"/>
                  </a:moveTo>
                  <a:cubicBezTo>
                    <a:pt x="44" y="73"/>
                    <a:pt x="0" y="168"/>
                    <a:pt x="18" y="236"/>
                  </a:cubicBezTo>
                  <a:cubicBezTo>
                    <a:pt x="41" y="323"/>
                    <a:pt x="153" y="387"/>
                    <a:pt x="237" y="395"/>
                  </a:cubicBezTo>
                  <a:cubicBezTo>
                    <a:pt x="302" y="401"/>
                    <a:pt x="351" y="383"/>
                    <a:pt x="389" y="327"/>
                  </a:cubicBezTo>
                  <a:cubicBezTo>
                    <a:pt x="419" y="283"/>
                    <a:pt x="432" y="229"/>
                    <a:pt x="429" y="175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7"/>
                    <a:pt x="139" y="32"/>
                    <a:pt x="115" y="42"/>
                  </a:cubicBezTo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00" name="Freeform 130"/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173 w 362"/>
                <a:gd name="T1" fmla="*/ 141 h 318"/>
                <a:gd name="T2" fmla="*/ 33 w 362"/>
                <a:gd name="T3" fmla="*/ 343 h 318"/>
                <a:gd name="T4" fmla="*/ 17 w 362"/>
                <a:gd name="T5" fmla="*/ 588 h 318"/>
                <a:gd name="T6" fmla="*/ 126 w 362"/>
                <a:gd name="T7" fmla="*/ 725 h 318"/>
                <a:gd name="T8" fmla="*/ 254 w 362"/>
                <a:gd name="T9" fmla="*/ 810 h 318"/>
                <a:gd name="T10" fmla="*/ 340 w 362"/>
                <a:gd name="T11" fmla="*/ 948 h 318"/>
                <a:gd name="T12" fmla="*/ 685 w 362"/>
                <a:gd name="T13" fmla="*/ 1052 h 318"/>
                <a:gd name="T14" fmla="*/ 1029 w 362"/>
                <a:gd name="T15" fmla="*/ 533 h 318"/>
                <a:gd name="T16" fmla="*/ 1043 w 362"/>
                <a:gd name="T17" fmla="*/ 395 h 318"/>
                <a:gd name="T18" fmla="*/ 984 w 362"/>
                <a:gd name="T19" fmla="*/ 257 h 318"/>
                <a:gd name="T20" fmla="*/ 791 w 362"/>
                <a:gd name="T21" fmla="*/ 51 h 318"/>
                <a:gd name="T22" fmla="*/ 513 w 362"/>
                <a:gd name="T23" fmla="*/ 0 h 318"/>
                <a:gd name="T24" fmla="*/ 399 w 362"/>
                <a:gd name="T25" fmla="*/ 11 h 318"/>
                <a:gd name="T26" fmla="*/ 295 w 362"/>
                <a:gd name="T27" fmla="*/ 51 h 318"/>
                <a:gd name="T28" fmla="*/ 173 w 362"/>
                <a:gd name="T29" fmla="*/ 141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01" name="Oval 131"/>
            <p:cNvSpPr>
              <a:spLocks noChangeArrowheads="1"/>
            </p:cNvSpPr>
            <p:nvPr/>
          </p:nvSpPr>
          <p:spPr bwMode="auto">
            <a:xfrm>
              <a:off x="4434" y="3006"/>
              <a:ext cx="57" cy="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902" name="Oval 132"/>
            <p:cNvSpPr>
              <a:spLocks noChangeArrowheads="1"/>
            </p:cNvSpPr>
            <p:nvPr/>
          </p:nvSpPr>
          <p:spPr bwMode="auto">
            <a:xfrm>
              <a:off x="4491" y="300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903" name="Oval 133"/>
            <p:cNvSpPr>
              <a:spLocks noChangeArrowheads="1"/>
            </p:cNvSpPr>
            <p:nvPr/>
          </p:nvSpPr>
          <p:spPr bwMode="auto">
            <a:xfrm>
              <a:off x="4415" y="30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</p:grpSp>
      <p:grpSp>
        <p:nvGrpSpPr>
          <p:cNvPr id="907" name="Group 3"/>
          <p:cNvGrpSpPr>
            <a:grpSpLocks noChangeAspect="1"/>
          </p:cNvGrpSpPr>
          <p:nvPr/>
        </p:nvGrpSpPr>
        <p:grpSpPr bwMode="auto">
          <a:xfrm>
            <a:off x="3835208" y="3098249"/>
            <a:ext cx="520313" cy="540000"/>
            <a:chOff x="2787" y="1771"/>
            <a:chExt cx="740" cy="768"/>
          </a:xfrm>
        </p:grpSpPr>
        <p:sp>
          <p:nvSpPr>
            <p:cNvPr id="908" name="Freeform 4"/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825 w 296"/>
                <a:gd name="T1" fmla="*/ 29 h 288"/>
                <a:gd name="T2" fmla="*/ 0 w 296"/>
                <a:gd name="T3" fmla="*/ 1053 h 288"/>
                <a:gd name="T4" fmla="*/ 913 w 296"/>
                <a:gd name="T5" fmla="*/ 2048 h 288"/>
                <a:gd name="T6" fmla="*/ 1838 w 296"/>
                <a:gd name="T7" fmla="*/ 1139 h 288"/>
                <a:gd name="T8" fmla="*/ 825 w 296"/>
                <a:gd name="T9" fmla="*/ 2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09" name="Freeform 5"/>
            <p:cNvSpPr>
              <a:spLocks/>
            </p:cNvSpPr>
            <p:nvPr/>
          </p:nvSpPr>
          <p:spPr bwMode="auto">
            <a:xfrm>
              <a:off x="2802" y="1795"/>
              <a:ext cx="567" cy="674"/>
            </a:xfrm>
            <a:custGeom>
              <a:avLst/>
              <a:gdLst>
                <a:gd name="T0" fmla="*/ 67 w 227"/>
                <a:gd name="T1" fmla="*/ 1036 h 253"/>
                <a:gd name="T2" fmla="*/ 854 w 227"/>
                <a:gd name="T3" fmla="*/ 64 h 253"/>
                <a:gd name="T4" fmla="*/ 1416 w 227"/>
                <a:gd name="T5" fmla="*/ 205 h 253"/>
                <a:gd name="T6" fmla="*/ 779 w 227"/>
                <a:gd name="T7" fmla="*/ 8 h 253"/>
                <a:gd name="T8" fmla="*/ 0 w 227"/>
                <a:gd name="T9" fmla="*/ 986 h 253"/>
                <a:gd name="T10" fmla="*/ 400 w 227"/>
                <a:gd name="T11" fmla="*/ 1796 h 253"/>
                <a:gd name="T12" fmla="*/ 67 w 227"/>
                <a:gd name="T13" fmla="*/ 1036 h 2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253">
                  <a:moveTo>
                    <a:pt x="11" y="146"/>
                  </a:moveTo>
                  <a:cubicBezTo>
                    <a:pt x="11" y="79"/>
                    <a:pt x="61" y="9"/>
                    <a:pt x="137" y="9"/>
                  </a:cubicBezTo>
                  <a:cubicBezTo>
                    <a:pt x="172" y="7"/>
                    <a:pt x="202" y="15"/>
                    <a:pt x="227" y="29"/>
                  </a:cubicBezTo>
                  <a:cubicBezTo>
                    <a:pt x="201" y="10"/>
                    <a:pt x="166" y="0"/>
                    <a:pt x="125" y="1"/>
                  </a:cubicBezTo>
                  <a:cubicBezTo>
                    <a:pt x="49" y="1"/>
                    <a:pt x="0" y="72"/>
                    <a:pt x="0" y="139"/>
                  </a:cubicBezTo>
                  <a:cubicBezTo>
                    <a:pt x="0" y="183"/>
                    <a:pt x="23" y="228"/>
                    <a:pt x="64" y="253"/>
                  </a:cubicBezTo>
                  <a:cubicBezTo>
                    <a:pt x="30" y="227"/>
                    <a:pt x="11" y="187"/>
                    <a:pt x="11" y="146"/>
                  </a:cubicBezTo>
                  <a:close/>
                </a:path>
              </a:pathLst>
            </a:custGeom>
            <a:solidFill>
              <a:srgbClr val="EAF2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0" name="Freeform 6"/>
            <p:cNvSpPr>
              <a:spLocks/>
            </p:cNvSpPr>
            <p:nvPr/>
          </p:nvSpPr>
          <p:spPr bwMode="auto">
            <a:xfrm>
              <a:off x="2944" y="1851"/>
              <a:ext cx="566" cy="672"/>
            </a:xfrm>
            <a:custGeom>
              <a:avLst/>
              <a:gdLst>
                <a:gd name="T0" fmla="*/ 992 w 226"/>
                <a:gd name="T1" fmla="*/ 0 h 252"/>
                <a:gd name="T2" fmla="*/ 1330 w 226"/>
                <a:gd name="T3" fmla="*/ 861 h 252"/>
                <a:gd name="T4" fmla="*/ 446 w 226"/>
                <a:gd name="T5" fmla="*/ 1728 h 252"/>
                <a:gd name="T6" fmla="*/ 0 w 226"/>
                <a:gd name="T7" fmla="*/ 1600 h 252"/>
                <a:gd name="T8" fmla="*/ 533 w 226"/>
                <a:gd name="T9" fmla="*/ 1792 h 252"/>
                <a:gd name="T10" fmla="*/ 1410 w 226"/>
                <a:gd name="T11" fmla="*/ 925 h 252"/>
                <a:gd name="T12" fmla="*/ 992 w 226"/>
                <a:gd name="T13" fmla="*/ 0 h 2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252">
                  <a:moveTo>
                    <a:pt x="158" y="0"/>
                  </a:moveTo>
                  <a:cubicBezTo>
                    <a:pt x="193" y="26"/>
                    <a:pt x="213" y="68"/>
                    <a:pt x="212" y="121"/>
                  </a:cubicBezTo>
                  <a:cubicBezTo>
                    <a:pt x="210" y="217"/>
                    <a:pt x="159" y="243"/>
                    <a:pt x="71" y="243"/>
                  </a:cubicBezTo>
                  <a:cubicBezTo>
                    <a:pt x="44" y="243"/>
                    <a:pt x="20" y="236"/>
                    <a:pt x="0" y="225"/>
                  </a:cubicBezTo>
                  <a:cubicBezTo>
                    <a:pt x="22" y="242"/>
                    <a:pt x="51" y="252"/>
                    <a:pt x="85" y="252"/>
                  </a:cubicBezTo>
                  <a:cubicBezTo>
                    <a:pt x="172" y="252"/>
                    <a:pt x="223" y="225"/>
                    <a:pt x="225" y="130"/>
                  </a:cubicBezTo>
                  <a:cubicBezTo>
                    <a:pt x="226" y="70"/>
                    <a:pt x="201" y="24"/>
                    <a:pt x="158" y="0"/>
                  </a:cubicBezTo>
                  <a:close/>
                </a:path>
              </a:pathLst>
            </a:custGeom>
            <a:solidFill>
              <a:srgbClr val="89BDE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1" name="Freeform 7"/>
            <p:cNvSpPr>
              <a:spLocks/>
            </p:cNvSpPr>
            <p:nvPr/>
          </p:nvSpPr>
          <p:spPr bwMode="auto">
            <a:xfrm>
              <a:off x="3157" y="2197"/>
              <a:ext cx="350" cy="326"/>
            </a:xfrm>
            <a:custGeom>
              <a:avLst/>
              <a:gdLst>
                <a:gd name="T0" fmla="*/ 0 w 140"/>
                <a:gd name="T1" fmla="*/ 871 h 122"/>
                <a:gd name="T2" fmla="*/ 875 w 140"/>
                <a:gd name="T3" fmla="*/ 0 h 122"/>
                <a:gd name="T4" fmla="*/ 0 w 140"/>
                <a:gd name="T5" fmla="*/ 871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22">
                  <a:moveTo>
                    <a:pt x="0" y="122"/>
                  </a:moveTo>
                  <a:cubicBezTo>
                    <a:pt x="87" y="122"/>
                    <a:pt x="138" y="95"/>
                    <a:pt x="140" y="0"/>
                  </a:cubicBezTo>
                  <a:cubicBezTo>
                    <a:pt x="131" y="56"/>
                    <a:pt x="113" y="119"/>
                    <a:pt x="0" y="122"/>
                  </a:cubicBezTo>
                  <a:close/>
                </a:path>
              </a:pathLst>
            </a:custGeom>
            <a:solidFill>
              <a:srgbClr val="63AED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2" name="Freeform 8"/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745 w 240"/>
                <a:gd name="T1" fmla="*/ 29 h 234"/>
                <a:gd name="T2" fmla="*/ 13 w 240"/>
                <a:gd name="T3" fmla="*/ 904 h 234"/>
                <a:gd name="T4" fmla="*/ 838 w 240"/>
                <a:gd name="T5" fmla="*/ 1651 h 234"/>
                <a:gd name="T6" fmla="*/ 1488 w 240"/>
                <a:gd name="T7" fmla="*/ 981 h 234"/>
                <a:gd name="T8" fmla="*/ 745 w 240"/>
                <a:gd name="T9" fmla="*/ 29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solidFill>
              <a:srgbClr val="CC78A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3" name="Freeform 9"/>
            <p:cNvSpPr>
              <a:spLocks/>
            </p:cNvSpPr>
            <p:nvPr/>
          </p:nvSpPr>
          <p:spPr bwMode="auto">
            <a:xfrm>
              <a:off x="2874" y="1869"/>
              <a:ext cx="453" cy="411"/>
            </a:xfrm>
            <a:custGeom>
              <a:avLst/>
              <a:gdLst>
                <a:gd name="T0" fmla="*/ 45 w 181"/>
                <a:gd name="T1" fmla="*/ 854 h 154"/>
                <a:gd name="T2" fmla="*/ 758 w 181"/>
                <a:gd name="T3" fmla="*/ 85 h 154"/>
                <a:gd name="T4" fmla="*/ 1134 w 181"/>
                <a:gd name="T5" fmla="*/ 222 h 154"/>
                <a:gd name="T6" fmla="*/ 688 w 181"/>
                <a:gd name="T7" fmla="*/ 13 h 154"/>
                <a:gd name="T8" fmla="*/ 8 w 181"/>
                <a:gd name="T9" fmla="*/ 819 h 154"/>
                <a:gd name="T10" fmla="*/ 63 w 181"/>
                <a:gd name="T11" fmla="*/ 1097 h 154"/>
                <a:gd name="T12" fmla="*/ 45 w 181"/>
                <a:gd name="T13" fmla="*/ 854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4">
                  <a:moveTo>
                    <a:pt x="7" y="120"/>
                  </a:moveTo>
                  <a:cubicBezTo>
                    <a:pt x="5" y="58"/>
                    <a:pt x="49" y="16"/>
                    <a:pt x="121" y="12"/>
                  </a:cubicBezTo>
                  <a:cubicBezTo>
                    <a:pt x="145" y="11"/>
                    <a:pt x="165" y="19"/>
                    <a:pt x="181" y="31"/>
                  </a:cubicBezTo>
                  <a:cubicBezTo>
                    <a:pt x="163" y="13"/>
                    <a:pt x="139" y="0"/>
                    <a:pt x="110" y="2"/>
                  </a:cubicBezTo>
                  <a:cubicBezTo>
                    <a:pt x="37" y="5"/>
                    <a:pt x="0" y="53"/>
                    <a:pt x="1" y="115"/>
                  </a:cubicBezTo>
                  <a:cubicBezTo>
                    <a:pt x="2" y="130"/>
                    <a:pt x="5" y="142"/>
                    <a:pt x="10" y="154"/>
                  </a:cubicBezTo>
                  <a:cubicBezTo>
                    <a:pt x="11" y="144"/>
                    <a:pt x="8" y="146"/>
                    <a:pt x="7" y="120"/>
                  </a:cubicBezTo>
                  <a:close/>
                </a:path>
              </a:pathLst>
            </a:custGeom>
            <a:solidFill>
              <a:srgbClr val="F1DD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4" name="Freeform 10"/>
            <p:cNvSpPr>
              <a:spLocks/>
            </p:cNvSpPr>
            <p:nvPr/>
          </p:nvSpPr>
          <p:spPr bwMode="auto">
            <a:xfrm>
              <a:off x="2947" y="1973"/>
              <a:ext cx="487" cy="472"/>
            </a:xfrm>
            <a:custGeom>
              <a:avLst/>
              <a:gdLst>
                <a:gd name="T0" fmla="*/ 1004 w 195"/>
                <a:gd name="T1" fmla="*/ 0 h 177"/>
                <a:gd name="T2" fmla="*/ 1116 w 195"/>
                <a:gd name="T3" fmla="*/ 461 h 177"/>
                <a:gd name="T4" fmla="*/ 817 w 195"/>
                <a:gd name="T5" fmla="*/ 896 h 177"/>
                <a:gd name="T6" fmla="*/ 487 w 195"/>
                <a:gd name="T7" fmla="*/ 1109 h 177"/>
                <a:gd name="T8" fmla="*/ 0 w 195"/>
                <a:gd name="T9" fmla="*/ 1003 h 177"/>
                <a:gd name="T10" fmla="*/ 604 w 195"/>
                <a:gd name="T11" fmla="*/ 1251 h 177"/>
                <a:gd name="T12" fmla="*/ 1211 w 195"/>
                <a:gd name="T13" fmla="*/ 627 h 177"/>
                <a:gd name="T14" fmla="*/ 1004 w 195"/>
                <a:gd name="T15" fmla="*/ 0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7">
                  <a:moveTo>
                    <a:pt x="161" y="0"/>
                  </a:moveTo>
                  <a:cubicBezTo>
                    <a:pt x="172" y="21"/>
                    <a:pt x="180" y="37"/>
                    <a:pt x="179" y="65"/>
                  </a:cubicBezTo>
                  <a:cubicBezTo>
                    <a:pt x="178" y="94"/>
                    <a:pt x="157" y="110"/>
                    <a:pt x="131" y="126"/>
                  </a:cubicBezTo>
                  <a:cubicBezTo>
                    <a:pt x="117" y="135"/>
                    <a:pt x="100" y="155"/>
                    <a:pt x="78" y="156"/>
                  </a:cubicBezTo>
                  <a:cubicBezTo>
                    <a:pt x="49" y="157"/>
                    <a:pt x="22" y="155"/>
                    <a:pt x="0" y="141"/>
                  </a:cubicBezTo>
                  <a:cubicBezTo>
                    <a:pt x="24" y="165"/>
                    <a:pt x="60" y="177"/>
                    <a:pt x="97" y="176"/>
                  </a:cubicBezTo>
                  <a:cubicBezTo>
                    <a:pt x="160" y="174"/>
                    <a:pt x="192" y="135"/>
                    <a:pt x="194" y="88"/>
                  </a:cubicBezTo>
                  <a:cubicBezTo>
                    <a:pt x="195" y="63"/>
                    <a:pt x="183" y="27"/>
                    <a:pt x="161" y="0"/>
                  </a:cubicBezTo>
                  <a:close/>
                </a:path>
              </a:pathLst>
            </a:custGeom>
            <a:solidFill>
              <a:srgbClr val="B9007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5" name="Freeform 11"/>
            <p:cNvSpPr>
              <a:spLocks/>
            </p:cNvSpPr>
            <p:nvPr/>
          </p:nvSpPr>
          <p:spPr bwMode="auto">
            <a:xfrm>
              <a:off x="3189" y="2208"/>
              <a:ext cx="243" cy="235"/>
            </a:xfrm>
            <a:custGeom>
              <a:avLst/>
              <a:gdLst>
                <a:gd name="T0" fmla="*/ 609 w 97"/>
                <a:gd name="T1" fmla="*/ 0 h 88"/>
                <a:gd name="T2" fmla="*/ 0 w 97"/>
                <a:gd name="T3" fmla="*/ 628 h 88"/>
                <a:gd name="T4" fmla="*/ 609 w 97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8">
                  <a:moveTo>
                    <a:pt x="97" y="0"/>
                  </a:moveTo>
                  <a:cubicBezTo>
                    <a:pt x="95" y="47"/>
                    <a:pt x="63" y="86"/>
                    <a:pt x="0" y="88"/>
                  </a:cubicBezTo>
                  <a:cubicBezTo>
                    <a:pt x="17" y="85"/>
                    <a:pt x="71" y="75"/>
                    <a:pt x="97" y="0"/>
                  </a:cubicBezTo>
                  <a:close/>
                </a:path>
              </a:pathLst>
            </a:custGeom>
            <a:solidFill>
              <a:srgbClr val="9E006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6" name="Freeform 12"/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825 w 296"/>
                <a:gd name="T1" fmla="*/ 29 h 288"/>
                <a:gd name="T2" fmla="*/ 0 w 296"/>
                <a:gd name="T3" fmla="*/ 1053 h 288"/>
                <a:gd name="T4" fmla="*/ 913 w 296"/>
                <a:gd name="T5" fmla="*/ 2048 h 288"/>
                <a:gd name="T6" fmla="*/ 1838 w 296"/>
                <a:gd name="T7" fmla="*/ 1139 h 288"/>
                <a:gd name="T8" fmla="*/ 825 w 296"/>
                <a:gd name="T9" fmla="*/ 2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7" name="Freeform 13"/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745 w 240"/>
                <a:gd name="T1" fmla="*/ 29 h 234"/>
                <a:gd name="T2" fmla="*/ 13 w 240"/>
                <a:gd name="T3" fmla="*/ 904 h 234"/>
                <a:gd name="T4" fmla="*/ 838 w 240"/>
                <a:gd name="T5" fmla="*/ 1651 h 234"/>
                <a:gd name="T6" fmla="*/ 1488 w 240"/>
                <a:gd name="T7" fmla="*/ 981 h 234"/>
                <a:gd name="T8" fmla="*/ 745 w 240"/>
                <a:gd name="T9" fmla="*/ 29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8" name="Freeform 14"/>
            <p:cNvSpPr>
              <a:spLocks/>
            </p:cNvSpPr>
            <p:nvPr/>
          </p:nvSpPr>
          <p:spPr bwMode="auto">
            <a:xfrm>
              <a:off x="2932" y="1883"/>
              <a:ext cx="72" cy="77"/>
            </a:xfrm>
            <a:custGeom>
              <a:avLst/>
              <a:gdLst>
                <a:gd name="T0" fmla="*/ 5 w 29"/>
                <a:gd name="T1" fmla="*/ 112 h 29"/>
                <a:gd name="T2" fmla="*/ 79 w 29"/>
                <a:gd name="T3" fmla="*/ 8 h 29"/>
                <a:gd name="T4" fmla="*/ 174 w 29"/>
                <a:gd name="T5" fmla="*/ 93 h 29"/>
                <a:gd name="T6" fmla="*/ 104 w 29"/>
                <a:gd name="T7" fmla="*/ 196 h 29"/>
                <a:gd name="T8" fmla="*/ 5 w 29"/>
                <a:gd name="T9" fmla="*/ 11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1" y="16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5"/>
                    <a:pt x="28" y="13"/>
                  </a:cubicBezTo>
                  <a:cubicBezTo>
                    <a:pt x="29" y="20"/>
                    <a:pt x="24" y="27"/>
                    <a:pt x="17" y="28"/>
                  </a:cubicBezTo>
                  <a:cubicBezTo>
                    <a:pt x="9" y="29"/>
                    <a:pt x="2" y="24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9" name="Freeform 15"/>
            <p:cNvSpPr>
              <a:spLocks/>
            </p:cNvSpPr>
            <p:nvPr/>
          </p:nvSpPr>
          <p:spPr bwMode="auto">
            <a:xfrm>
              <a:off x="3007" y="1872"/>
              <a:ext cx="25" cy="27"/>
            </a:xfrm>
            <a:custGeom>
              <a:avLst/>
              <a:gdLst>
                <a:gd name="T0" fmla="*/ 0 w 10"/>
                <a:gd name="T1" fmla="*/ 43 h 10"/>
                <a:gd name="T2" fmla="*/ 25 w 10"/>
                <a:gd name="T3" fmla="*/ 0 h 10"/>
                <a:gd name="T4" fmla="*/ 63 w 10"/>
                <a:gd name="T5" fmla="*/ 30 h 10"/>
                <a:gd name="T6" fmla="*/ 38 w 10"/>
                <a:gd name="T7" fmla="*/ 73 h 10"/>
                <a:gd name="T8" fmla="*/ 0 w 10"/>
                <a:gd name="T9" fmla="*/ 4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0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20" name="Freeform 16"/>
            <p:cNvSpPr>
              <a:spLocks/>
            </p:cNvSpPr>
            <p:nvPr/>
          </p:nvSpPr>
          <p:spPr bwMode="auto">
            <a:xfrm>
              <a:off x="2907" y="1949"/>
              <a:ext cx="27" cy="30"/>
            </a:xfrm>
            <a:custGeom>
              <a:avLst/>
              <a:gdLst>
                <a:gd name="T0" fmla="*/ 0 w 11"/>
                <a:gd name="T1" fmla="*/ 44 h 11"/>
                <a:gd name="T2" fmla="*/ 29 w 11"/>
                <a:gd name="T3" fmla="*/ 8 h 11"/>
                <a:gd name="T4" fmla="*/ 61 w 11"/>
                <a:gd name="T5" fmla="*/ 38 h 11"/>
                <a:gd name="T6" fmla="*/ 37 w 11"/>
                <a:gd name="T7" fmla="*/ 82 h 11"/>
                <a:gd name="T8" fmla="*/ 0 w 11"/>
                <a:gd name="T9" fmla="*/ 4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1" y="8"/>
                    <a:pt x="9" y="10"/>
                    <a:pt x="6" y="11"/>
                  </a:cubicBezTo>
                  <a:cubicBezTo>
                    <a:pt x="3" y="11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cxnSp>
        <p:nvCxnSpPr>
          <p:cNvPr id="926" name="Straight Arrow Connector 925"/>
          <p:cNvCxnSpPr/>
          <p:nvPr/>
        </p:nvCxnSpPr>
        <p:spPr>
          <a:xfrm>
            <a:off x="4423080" y="2590151"/>
            <a:ext cx="1394280" cy="3520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1" name="Straight Arrow Connector 930"/>
          <p:cNvCxnSpPr/>
          <p:nvPr/>
        </p:nvCxnSpPr>
        <p:spPr>
          <a:xfrm>
            <a:off x="4466216" y="3549360"/>
            <a:ext cx="1413951" cy="1931803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2" name="Straight Arrow Connector 931"/>
          <p:cNvCxnSpPr/>
          <p:nvPr/>
        </p:nvCxnSpPr>
        <p:spPr>
          <a:xfrm>
            <a:off x="4466216" y="3553902"/>
            <a:ext cx="1413951" cy="258164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3" name="Straight Arrow Connector 932"/>
          <p:cNvCxnSpPr/>
          <p:nvPr/>
        </p:nvCxnSpPr>
        <p:spPr>
          <a:xfrm>
            <a:off x="4484408" y="3553146"/>
            <a:ext cx="1395759" cy="1207289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43" name="TextBox 942"/>
          <p:cNvSpPr txBox="1"/>
          <p:nvPr/>
        </p:nvSpPr>
        <p:spPr>
          <a:xfrm>
            <a:off x="593538" y="4728482"/>
            <a:ext cx="435946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>
                <a:solidFill>
                  <a:prstClr val="black"/>
                </a:solidFill>
              </a:rPr>
              <a:t>Hematopoiesis</a:t>
            </a:r>
            <a:r>
              <a:rPr lang="en-GB" b="1" dirty="0">
                <a:solidFill>
                  <a:prstClr val="black"/>
                </a:solidFill>
              </a:rPr>
              <a:t>: </a:t>
            </a:r>
            <a:r>
              <a:rPr lang="en-GB" dirty="0">
                <a:solidFill>
                  <a:prstClr val="black"/>
                </a:solidFill>
              </a:rPr>
              <a:t>the process that gives rise to all mature blood cells through the production, by hematopoietic stem cells, of precursors that expand and differentiate</a:t>
            </a:r>
          </a:p>
          <a:p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36" name="TextBox 635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prstClr val="black"/>
                </a:solidFill>
              </a:rPr>
              <a:t>Le </a:t>
            </a:r>
            <a:r>
              <a:rPr lang="en-GB" sz="2400" b="1" dirty="0" err="1">
                <a:solidFill>
                  <a:prstClr val="black"/>
                </a:solidFill>
              </a:rPr>
              <a:t>syst</a:t>
            </a:r>
            <a:r>
              <a:rPr lang="en-US" sz="2400" b="1" dirty="0" err="1">
                <a:solidFill>
                  <a:prstClr val="black"/>
                </a:solidFill>
              </a:rPr>
              <a:t>è</a:t>
            </a:r>
            <a:r>
              <a:rPr lang="en-GB" sz="2400" b="1" dirty="0">
                <a:solidFill>
                  <a:prstClr val="black"/>
                </a:solidFill>
              </a:rPr>
              <a:t>me h</a:t>
            </a:r>
            <a:r>
              <a:rPr lang="en-US" sz="2400" b="1" dirty="0" err="1">
                <a:solidFill>
                  <a:prstClr val="black"/>
                </a:solidFill>
              </a:rPr>
              <a:t>ématopoïetique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adulte</a:t>
            </a:r>
            <a:endParaRPr lang="en-GB" sz="2400" b="1" dirty="0">
              <a:solidFill>
                <a:prstClr val="black"/>
              </a:solidFill>
            </a:endParaRPr>
          </a:p>
        </p:txBody>
      </p:sp>
      <p:sp>
        <p:nvSpPr>
          <p:cNvPr id="634" name="TextBox 633"/>
          <p:cNvSpPr txBox="1"/>
          <p:nvPr/>
        </p:nvSpPr>
        <p:spPr>
          <a:xfrm>
            <a:off x="7611802" y="2499493"/>
            <a:ext cx="2209237" cy="369322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Cellules </a:t>
            </a:r>
            <a:r>
              <a:rPr lang="en-GB" b="1" dirty="0" err="1">
                <a:solidFill>
                  <a:srgbClr val="000000"/>
                </a:solidFill>
                <a:cs typeface="Arial"/>
              </a:rPr>
              <a:t>Dendritiques</a:t>
            </a:r>
            <a:endParaRPr lang="en-GB" b="1" dirty="0">
              <a:solidFill>
                <a:srgbClr val="000000"/>
              </a:solidFill>
              <a:cs typeface="Arial"/>
            </a:endParaRPr>
          </a:p>
        </p:txBody>
      </p:sp>
      <p:sp>
        <p:nvSpPr>
          <p:cNvPr id="635" name="TextBox 634"/>
          <p:cNvSpPr txBox="1"/>
          <p:nvPr/>
        </p:nvSpPr>
        <p:spPr>
          <a:xfrm>
            <a:off x="7611802" y="3209894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Monocytes</a:t>
            </a:r>
          </a:p>
        </p:txBody>
      </p:sp>
      <p:sp>
        <p:nvSpPr>
          <p:cNvPr id="638" name="TextBox 637"/>
          <p:cNvSpPr txBox="1"/>
          <p:nvPr/>
        </p:nvSpPr>
        <p:spPr>
          <a:xfrm>
            <a:off x="7611802" y="995574"/>
            <a:ext cx="1760589" cy="369322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Globules Rouges</a:t>
            </a:r>
          </a:p>
        </p:txBody>
      </p:sp>
      <p:sp>
        <p:nvSpPr>
          <p:cNvPr id="639" name="TextBox 638"/>
          <p:cNvSpPr txBox="1"/>
          <p:nvPr/>
        </p:nvSpPr>
        <p:spPr>
          <a:xfrm>
            <a:off x="7611802" y="3834148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>
                <a:solidFill>
                  <a:srgbClr val="000000"/>
                </a:solidFill>
                <a:cs typeface="Arial"/>
              </a:rPr>
              <a:t>Neutrophiles</a:t>
            </a:r>
            <a:endParaRPr lang="en-GB" b="1" dirty="0">
              <a:solidFill>
                <a:srgbClr val="000000"/>
              </a:solidFill>
              <a:cs typeface="Arial"/>
            </a:endParaRPr>
          </a:p>
        </p:txBody>
      </p:sp>
      <p:sp>
        <p:nvSpPr>
          <p:cNvPr id="640" name="TextBox 639"/>
          <p:cNvSpPr txBox="1"/>
          <p:nvPr/>
        </p:nvSpPr>
        <p:spPr>
          <a:xfrm>
            <a:off x="7611802" y="4705858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NK</a:t>
            </a:r>
          </a:p>
        </p:txBody>
      </p:sp>
      <p:sp>
        <p:nvSpPr>
          <p:cNvPr id="641" name="TextBox 640"/>
          <p:cNvSpPr txBox="1"/>
          <p:nvPr/>
        </p:nvSpPr>
        <p:spPr>
          <a:xfrm>
            <a:off x="7611802" y="5504927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cellules T</a:t>
            </a:r>
          </a:p>
        </p:txBody>
      </p:sp>
      <p:sp>
        <p:nvSpPr>
          <p:cNvPr id="642" name="TextBox 641"/>
          <p:cNvSpPr txBox="1"/>
          <p:nvPr/>
        </p:nvSpPr>
        <p:spPr>
          <a:xfrm>
            <a:off x="7611802" y="6135548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cellules B</a:t>
            </a:r>
          </a:p>
        </p:txBody>
      </p:sp>
      <p:sp>
        <p:nvSpPr>
          <p:cNvPr id="643" name="TextBox 642"/>
          <p:cNvSpPr txBox="1"/>
          <p:nvPr/>
        </p:nvSpPr>
        <p:spPr>
          <a:xfrm>
            <a:off x="7611802" y="1606856"/>
            <a:ext cx="1200627" cy="369322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en-GB" b="1" dirty="0" err="1">
                <a:solidFill>
                  <a:srgbClr val="000000"/>
                </a:solidFill>
                <a:cs typeface="Arial"/>
              </a:rPr>
              <a:t>Plaquettes</a:t>
            </a:r>
            <a:endParaRPr lang="en-GB" b="1" dirty="0">
              <a:solidFill>
                <a:srgbClr val="000000"/>
              </a:solidFill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955163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1002" y="5040"/>
            <a:ext cx="9143999" cy="461655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fr-FR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Ontogenèse du système des phagocytes mononucléaires</a:t>
            </a:r>
          </a:p>
        </p:txBody>
      </p:sp>
      <p:grpSp>
        <p:nvGrpSpPr>
          <p:cNvPr id="437" name="Group 436"/>
          <p:cNvGrpSpPr/>
          <p:nvPr/>
        </p:nvGrpSpPr>
        <p:grpSpPr>
          <a:xfrm>
            <a:off x="611894" y="776979"/>
            <a:ext cx="8749172" cy="5228120"/>
            <a:chOff x="230894" y="776979"/>
            <a:chExt cx="8749172" cy="5228120"/>
          </a:xfrm>
        </p:grpSpPr>
        <p:sp>
          <p:nvSpPr>
            <p:cNvPr id="439" name="TextBox 438"/>
            <p:cNvSpPr txBox="1"/>
            <p:nvPr/>
          </p:nvSpPr>
          <p:spPr>
            <a:xfrm>
              <a:off x="230894" y="2331494"/>
              <a:ext cx="5616982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200"/>
              <a:r>
                <a:rPr lang="en-GB" sz="2000" b="1" dirty="0">
                  <a:solidFill>
                    <a:prstClr val="black"/>
                  </a:solidFill>
                </a:rPr>
                <a:t>Do adult resident Macrophages derive from </a:t>
              </a:r>
              <a:r>
                <a:rPr lang="en-GB" sz="2000" b="1" dirty="0" err="1">
                  <a:solidFill>
                    <a:prstClr val="black"/>
                  </a:solidFill>
                </a:rPr>
                <a:t>fetal</a:t>
              </a:r>
              <a:r>
                <a:rPr lang="en-GB" sz="2000" b="1" dirty="0">
                  <a:solidFill>
                    <a:prstClr val="black"/>
                  </a:solidFill>
                </a:rPr>
                <a:t> HSCs?</a:t>
              </a:r>
            </a:p>
            <a:p>
              <a:pPr defTabSz="457200"/>
              <a:endParaRPr lang="en-GB" sz="2000" b="1" dirty="0">
                <a:solidFill>
                  <a:prstClr val="black"/>
                </a:solidFill>
              </a:endParaRPr>
            </a:p>
            <a:p>
              <a:pPr marL="800100" lvl="1" indent="-342900" defTabSz="457200">
                <a:buFont typeface="Wingdings" charset="2"/>
                <a:buChar char="Ø"/>
              </a:pPr>
              <a:r>
                <a:rPr lang="en-GB" sz="2000" dirty="0">
                  <a:solidFill>
                    <a:prstClr val="black"/>
                  </a:solidFill>
                </a:rPr>
                <a:t>Analysis of mutant embryos lacking HSCs</a:t>
              </a:r>
            </a:p>
            <a:p>
              <a:pPr marL="800100" lvl="1" indent="-342900" defTabSz="457200">
                <a:buFont typeface="Wingdings" charset="2"/>
                <a:buChar char="Ø"/>
              </a:pPr>
              <a:endParaRPr lang="en-GB" sz="2000" dirty="0">
                <a:solidFill>
                  <a:prstClr val="black"/>
                </a:solidFill>
              </a:endParaRPr>
            </a:p>
            <a:p>
              <a:pPr marL="800100" lvl="1" indent="-342900" defTabSz="457200">
                <a:buFont typeface="Wingdings" charset="2"/>
                <a:buChar char="Ø"/>
              </a:pPr>
              <a:r>
                <a:rPr lang="en-GB" sz="2000" dirty="0">
                  <a:solidFill>
                    <a:prstClr val="black"/>
                  </a:solidFill>
                </a:rPr>
                <a:t>Pulse labelling of </a:t>
              </a:r>
              <a:r>
                <a:rPr lang="en-GB" sz="2000" dirty="0" err="1">
                  <a:solidFill>
                    <a:prstClr val="black"/>
                  </a:solidFill>
                </a:rPr>
                <a:t>fetal</a:t>
              </a:r>
              <a:r>
                <a:rPr lang="en-GB" sz="2000" dirty="0">
                  <a:solidFill>
                    <a:prstClr val="black"/>
                  </a:solidFill>
                </a:rPr>
                <a:t> HSCs</a:t>
              </a: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6937840" y="776979"/>
              <a:ext cx="710003" cy="707876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algn="ctr" defTabSz="457200"/>
              <a:r>
                <a:rPr lang="en-GB" sz="2000" b="1" dirty="0" err="1">
                  <a:solidFill>
                    <a:prstClr val="black"/>
                  </a:solidFill>
                  <a:cs typeface="Arial"/>
                </a:rPr>
                <a:t>Fetal</a:t>
              </a:r>
              <a:endParaRPr lang="en-GB" sz="2000" b="1" dirty="0">
                <a:solidFill>
                  <a:prstClr val="black"/>
                </a:solidFill>
                <a:cs typeface="Arial"/>
              </a:endParaRPr>
            </a:p>
            <a:p>
              <a:pPr algn="ctr" defTabSz="457200"/>
              <a:r>
                <a:rPr lang="en-GB" sz="2000" b="1" dirty="0">
                  <a:solidFill>
                    <a:prstClr val="black"/>
                  </a:solidFill>
                  <a:cs typeface="Arial"/>
                </a:rPr>
                <a:t>HSC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5412944" y="1347259"/>
              <a:ext cx="1580822" cy="923320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algn="r" defTabSz="457200"/>
              <a:r>
                <a:rPr lang="en-GB" b="1" dirty="0">
                  <a:solidFill>
                    <a:prstClr val="black"/>
                  </a:solidFill>
                  <a:cs typeface="Arial"/>
                </a:rPr>
                <a:t>H</a:t>
              </a:r>
              <a:r>
                <a:rPr lang="en-GB" dirty="0">
                  <a:solidFill>
                    <a:prstClr val="black"/>
                  </a:solidFill>
                  <a:cs typeface="Arial"/>
                </a:rPr>
                <a:t>ematopoietic</a:t>
              </a:r>
            </a:p>
            <a:p>
              <a:pPr algn="r" defTabSz="457200"/>
              <a:r>
                <a:rPr lang="en-GB" b="1" dirty="0">
                  <a:solidFill>
                    <a:prstClr val="black"/>
                  </a:solidFill>
                  <a:cs typeface="Arial"/>
                </a:rPr>
                <a:t>S</a:t>
              </a:r>
              <a:r>
                <a:rPr lang="en-GB" dirty="0">
                  <a:solidFill>
                    <a:prstClr val="black"/>
                  </a:solidFill>
                  <a:cs typeface="Arial"/>
                </a:rPr>
                <a:t>tem</a:t>
              </a:r>
            </a:p>
            <a:p>
              <a:pPr algn="r" defTabSz="457200"/>
              <a:r>
                <a:rPr lang="en-GB" b="1" dirty="0">
                  <a:solidFill>
                    <a:prstClr val="black"/>
                  </a:solidFill>
                  <a:cs typeface="Arial"/>
                </a:rPr>
                <a:t>C</a:t>
              </a:r>
              <a:r>
                <a:rPr lang="en-GB" dirty="0">
                  <a:solidFill>
                    <a:prstClr val="black"/>
                  </a:solidFill>
                  <a:cs typeface="Arial"/>
                </a:rPr>
                <a:t>ell</a:t>
              </a:r>
            </a:p>
          </p:txBody>
        </p:sp>
        <p:grpSp>
          <p:nvGrpSpPr>
            <p:cNvPr id="442" name="Group 441"/>
            <p:cNvGrpSpPr/>
            <p:nvPr/>
          </p:nvGrpSpPr>
          <p:grpSpPr>
            <a:xfrm>
              <a:off x="7050962" y="1494291"/>
              <a:ext cx="540000" cy="606316"/>
              <a:chOff x="7234237" y="3145943"/>
              <a:chExt cx="540000" cy="606316"/>
            </a:xfrm>
          </p:grpSpPr>
          <p:sp>
            <p:nvSpPr>
              <p:cNvPr id="527" name="Freeform 18"/>
              <p:cNvSpPr>
                <a:spLocks/>
              </p:cNvSpPr>
              <p:nvPr/>
            </p:nvSpPr>
            <p:spPr bwMode="auto">
              <a:xfrm>
                <a:off x="7234237" y="3145943"/>
                <a:ext cx="540000" cy="606316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solidFill>
                <a:srgbClr val="FF9300"/>
              </a:solidFill>
              <a:ln>
                <a:solidFill>
                  <a:srgbClr val="FF9300"/>
                </a:solidFill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"/>
              <p:cNvSpPr>
                <a:spLocks/>
              </p:cNvSpPr>
              <p:nvPr/>
            </p:nvSpPr>
            <p:spPr bwMode="auto">
              <a:xfrm>
                <a:off x="7385224" y="3203969"/>
                <a:ext cx="378947" cy="516316"/>
              </a:xfrm>
              <a:custGeom>
                <a:avLst/>
                <a:gdLst>
                  <a:gd name="T0" fmla="*/ 1575 w 256"/>
                  <a:gd name="T1" fmla="*/ 1011 h 327"/>
                  <a:gd name="T2" fmla="*/ 858 w 256"/>
                  <a:gd name="T3" fmla="*/ 0 h 327"/>
                  <a:gd name="T4" fmla="*/ 1450 w 256"/>
                  <a:gd name="T5" fmla="*/ 1016 h 327"/>
                  <a:gd name="T6" fmla="*/ 658 w 256"/>
                  <a:gd name="T7" fmla="*/ 2184 h 327"/>
                  <a:gd name="T8" fmla="*/ 0 w 256"/>
                  <a:gd name="T9" fmla="*/ 2133 h 327"/>
                  <a:gd name="T10" fmla="*/ 783 w 256"/>
                  <a:gd name="T11" fmla="*/ 2248 h 327"/>
                  <a:gd name="T12" fmla="*/ 1575 w 256"/>
                  <a:gd name="T13" fmla="*/ 1011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327">
                    <a:moveTo>
                      <a:pt x="252" y="142"/>
                    </a:moveTo>
                    <a:cubicBezTo>
                      <a:pt x="249" y="92"/>
                      <a:pt x="204" y="26"/>
                      <a:pt x="137" y="0"/>
                    </a:cubicBezTo>
                    <a:cubicBezTo>
                      <a:pt x="193" y="30"/>
                      <a:pt x="229" y="98"/>
                      <a:pt x="232" y="143"/>
                    </a:cubicBezTo>
                    <a:cubicBezTo>
                      <a:pt x="237" y="212"/>
                      <a:pt x="186" y="284"/>
                      <a:pt x="105" y="307"/>
                    </a:cubicBezTo>
                    <a:cubicBezTo>
                      <a:pt x="72" y="316"/>
                      <a:pt x="34" y="313"/>
                      <a:pt x="0" y="300"/>
                    </a:cubicBezTo>
                    <a:cubicBezTo>
                      <a:pt x="38" y="320"/>
                      <a:pt x="84" y="327"/>
                      <a:pt x="125" y="316"/>
                    </a:cubicBezTo>
                    <a:cubicBezTo>
                      <a:pt x="205" y="293"/>
                      <a:pt x="256" y="211"/>
                      <a:pt x="252" y="142"/>
                    </a:cubicBezTo>
                    <a:close/>
                  </a:path>
                </a:pathLst>
              </a:cu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20"/>
              <p:cNvSpPr>
                <a:spLocks/>
              </p:cNvSpPr>
              <p:nvPr/>
            </p:nvSpPr>
            <p:spPr bwMode="auto">
              <a:xfrm>
                <a:off x="7569961" y="3286272"/>
                <a:ext cx="194211" cy="416842"/>
              </a:xfrm>
              <a:custGeom>
                <a:avLst/>
                <a:gdLst>
                  <a:gd name="T0" fmla="*/ 0 w 131"/>
                  <a:gd name="T1" fmla="*/ 1877 h 264"/>
                  <a:gd name="T2" fmla="*/ 796 w 131"/>
                  <a:gd name="T3" fmla="*/ 640 h 264"/>
                  <a:gd name="T4" fmla="*/ 533 w 131"/>
                  <a:gd name="T5" fmla="*/ 0 h 264"/>
                  <a:gd name="T6" fmla="*/ 696 w 131"/>
                  <a:gd name="T7" fmla="*/ 1011 h 264"/>
                  <a:gd name="T8" fmla="*/ 0 w 131"/>
                  <a:gd name="T9" fmla="*/ 1877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264">
                    <a:moveTo>
                      <a:pt x="0" y="264"/>
                    </a:moveTo>
                    <a:cubicBezTo>
                      <a:pt x="80" y="241"/>
                      <a:pt x="131" y="159"/>
                      <a:pt x="127" y="90"/>
                    </a:cubicBezTo>
                    <a:cubicBezTo>
                      <a:pt x="125" y="61"/>
                      <a:pt x="110" y="28"/>
                      <a:pt x="85" y="0"/>
                    </a:cubicBezTo>
                    <a:cubicBezTo>
                      <a:pt x="106" y="29"/>
                      <a:pt x="131" y="78"/>
                      <a:pt x="111" y="142"/>
                    </a:cubicBezTo>
                    <a:cubicBezTo>
                      <a:pt x="91" y="206"/>
                      <a:pt x="43" y="240"/>
                      <a:pt x="0" y="264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1"/>
              <p:cNvSpPr>
                <a:spLocks/>
              </p:cNvSpPr>
              <p:nvPr/>
            </p:nvSpPr>
            <p:spPr bwMode="auto">
              <a:xfrm>
                <a:off x="7288711" y="3182061"/>
                <a:ext cx="447039" cy="537040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solidFill>
                <a:srgbClr val="D07D9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7"/>
              <p:cNvSpPr>
                <a:spLocks/>
              </p:cNvSpPr>
              <p:nvPr/>
            </p:nvSpPr>
            <p:spPr bwMode="auto">
              <a:xfrm>
                <a:off x="7234237" y="3145943"/>
                <a:ext cx="540000" cy="606316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solidFill>
                <a:srgbClr val="FF9300"/>
              </a:solidFill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8"/>
              <p:cNvSpPr>
                <a:spLocks/>
              </p:cNvSpPr>
              <p:nvPr/>
            </p:nvSpPr>
            <p:spPr bwMode="auto">
              <a:xfrm>
                <a:off x="7288711" y="3182061"/>
                <a:ext cx="447039" cy="537040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533" name="Group 532"/>
              <p:cNvGrpSpPr/>
              <p:nvPr/>
            </p:nvGrpSpPr>
            <p:grpSpPr>
              <a:xfrm>
                <a:off x="7241342" y="3180285"/>
                <a:ext cx="484342" cy="499145"/>
                <a:chOff x="7241342" y="3180285"/>
                <a:chExt cx="484342" cy="499145"/>
              </a:xfrm>
            </p:grpSpPr>
            <p:sp>
              <p:nvSpPr>
                <p:cNvPr id="534" name="Freeform 22"/>
                <p:cNvSpPr>
                  <a:spLocks noEditPoints="1"/>
                </p:cNvSpPr>
                <p:nvPr/>
              </p:nvSpPr>
              <p:spPr bwMode="auto">
                <a:xfrm>
                  <a:off x="7327198" y="3245417"/>
                  <a:ext cx="360000" cy="393158"/>
                </a:xfrm>
                <a:custGeom>
                  <a:avLst/>
                  <a:gdLst>
                    <a:gd name="T0" fmla="*/ 225 w 243"/>
                    <a:gd name="T1" fmla="*/ 440 h 249"/>
                    <a:gd name="T2" fmla="*/ 45 w 243"/>
                    <a:gd name="T3" fmla="*/ 1101 h 249"/>
                    <a:gd name="T4" fmla="*/ 921 w 243"/>
                    <a:gd name="T5" fmla="*/ 1736 h 249"/>
                    <a:gd name="T6" fmla="*/ 1414 w 243"/>
                    <a:gd name="T7" fmla="*/ 811 h 249"/>
                    <a:gd name="T8" fmla="*/ 1208 w 243"/>
                    <a:gd name="T9" fmla="*/ 136 h 249"/>
                    <a:gd name="T10" fmla="*/ 520 w 243"/>
                    <a:gd name="T11" fmla="*/ 205 h 249"/>
                    <a:gd name="T12" fmla="*/ 513 w 243"/>
                    <a:gd name="T13" fmla="*/ 533 h 249"/>
                    <a:gd name="T14" fmla="*/ 746 w 243"/>
                    <a:gd name="T15" fmla="*/ 141 h 249"/>
                    <a:gd name="T16" fmla="*/ 183 w 243"/>
                    <a:gd name="T17" fmla="*/ 541 h 249"/>
                    <a:gd name="T18" fmla="*/ 158 w 243"/>
                    <a:gd name="T19" fmla="*/ 1123 h 249"/>
                    <a:gd name="T20" fmla="*/ 513 w 243"/>
                    <a:gd name="T21" fmla="*/ 384 h 249"/>
                    <a:gd name="T22" fmla="*/ 563 w 243"/>
                    <a:gd name="T23" fmla="*/ 491 h 249"/>
                    <a:gd name="T24" fmla="*/ 696 w 243"/>
                    <a:gd name="T25" fmla="*/ 221 h 249"/>
                    <a:gd name="T26" fmla="*/ 846 w 243"/>
                    <a:gd name="T27" fmla="*/ 499 h 249"/>
                    <a:gd name="T28" fmla="*/ 1188 w 243"/>
                    <a:gd name="T29" fmla="*/ 461 h 249"/>
                    <a:gd name="T30" fmla="*/ 826 w 243"/>
                    <a:gd name="T31" fmla="*/ 120 h 249"/>
                    <a:gd name="T32" fmla="*/ 996 w 243"/>
                    <a:gd name="T33" fmla="*/ 461 h 249"/>
                    <a:gd name="T34" fmla="*/ 208 w 243"/>
                    <a:gd name="T35" fmla="*/ 747 h 249"/>
                    <a:gd name="T36" fmla="*/ 575 w 243"/>
                    <a:gd name="T37" fmla="*/ 853 h 249"/>
                    <a:gd name="T38" fmla="*/ 208 w 243"/>
                    <a:gd name="T39" fmla="*/ 747 h 249"/>
                    <a:gd name="T40" fmla="*/ 671 w 243"/>
                    <a:gd name="T41" fmla="*/ 683 h 249"/>
                    <a:gd name="T42" fmla="*/ 738 w 243"/>
                    <a:gd name="T43" fmla="*/ 589 h 249"/>
                    <a:gd name="T44" fmla="*/ 846 w 243"/>
                    <a:gd name="T45" fmla="*/ 589 h 249"/>
                    <a:gd name="T46" fmla="*/ 926 w 243"/>
                    <a:gd name="T47" fmla="*/ 563 h 249"/>
                    <a:gd name="T48" fmla="*/ 295 w 243"/>
                    <a:gd name="T49" fmla="*/ 1395 h 249"/>
                    <a:gd name="T50" fmla="*/ 613 w 243"/>
                    <a:gd name="T51" fmla="*/ 1309 h 249"/>
                    <a:gd name="T52" fmla="*/ 333 w 243"/>
                    <a:gd name="T53" fmla="*/ 1229 h 249"/>
                    <a:gd name="T54" fmla="*/ 275 w 243"/>
                    <a:gd name="T55" fmla="*/ 981 h 249"/>
                    <a:gd name="T56" fmla="*/ 651 w 243"/>
                    <a:gd name="T57" fmla="*/ 768 h 249"/>
                    <a:gd name="T58" fmla="*/ 971 w 243"/>
                    <a:gd name="T59" fmla="*/ 661 h 249"/>
                    <a:gd name="T60" fmla="*/ 1046 w 243"/>
                    <a:gd name="T61" fmla="*/ 739 h 249"/>
                    <a:gd name="T62" fmla="*/ 1158 w 243"/>
                    <a:gd name="T63" fmla="*/ 525 h 249"/>
                    <a:gd name="T64" fmla="*/ 1013 w 243"/>
                    <a:gd name="T65" fmla="*/ 611 h 249"/>
                    <a:gd name="T66" fmla="*/ 883 w 243"/>
                    <a:gd name="T67" fmla="*/ 832 h 249"/>
                    <a:gd name="T68" fmla="*/ 801 w 243"/>
                    <a:gd name="T69" fmla="*/ 896 h 249"/>
                    <a:gd name="T70" fmla="*/ 1133 w 243"/>
                    <a:gd name="T71" fmla="*/ 803 h 249"/>
                    <a:gd name="T72" fmla="*/ 651 w 243"/>
                    <a:gd name="T73" fmla="*/ 1096 h 249"/>
                    <a:gd name="T74" fmla="*/ 651 w 243"/>
                    <a:gd name="T75" fmla="*/ 1096 h 249"/>
                    <a:gd name="T76" fmla="*/ 933 w 243"/>
                    <a:gd name="T77" fmla="*/ 1016 h 249"/>
                    <a:gd name="T78" fmla="*/ 808 w 243"/>
                    <a:gd name="T79" fmla="*/ 1293 h 249"/>
                    <a:gd name="T80" fmla="*/ 758 w 243"/>
                    <a:gd name="T81" fmla="*/ 1045 h 249"/>
                    <a:gd name="T82" fmla="*/ 1101 w 243"/>
                    <a:gd name="T83" fmla="*/ 1075 h 249"/>
                    <a:gd name="T84" fmla="*/ 1171 w 243"/>
                    <a:gd name="T85" fmla="*/ 1075 h 249"/>
                    <a:gd name="T86" fmla="*/ 550 w 243"/>
                    <a:gd name="T87" fmla="*/ 1485 h 249"/>
                    <a:gd name="T88" fmla="*/ 663 w 243"/>
                    <a:gd name="T89" fmla="*/ 1451 h 249"/>
                    <a:gd name="T90" fmla="*/ 626 w 243"/>
                    <a:gd name="T91" fmla="*/ 1600 h 249"/>
                    <a:gd name="T92" fmla="*/ 788 w 243"/>
                    <a:gd name="T93" fmla="*/ 1357 h 249"/>
                    <a:gd name="T94" fmla="*/ 676 w 243"/>
                    <a:gd name="T95" fmla="*/ 1336 h 249"/>
                    <a:gd name="T96" fmla="*/ 1071 w 243"/>
                    <a:gd name="T97" fmla="*/ 1387 h 249"/>
                    <a:gd name="T98" fmla="*/ 1051 w 243"/>
                    <a:gd name="T99" fmla="*/ 1437 h 249"/>
                    <a:gd name="T100" fmla="*/ 1196 w 243"/>
                    <a:gd name="T101" fmla="*/ 1288 h 249"/>
                    <a:gd name="T102" fmla="*/ 1101 w 243"/>
                    <a:gd name="T103" fmla="*/ 1493 h 249"/>
                    <a:gd name="T104" fmla="*/ 1221 w 243"/>
                    <a:gd name="T105" fmla="*/ 1229 h 249"/>
                    <a:gd name="T106" fmla="*/ 1334 w 243"/>
                    <a:gd name="T107" fmla="*/ 968 h 249"/>
                    <a:gd name="T108" fmla="*/ 1401 w 243"/>
                    <a:gd name="T109" fmla="*/ 883 h 249"/>
                    <a:gd name="T110" fmla="*/ 1259 w 243"/>
                    <a:gd name="T111" fmla="*/ 1053 h 249"/>
                    <a:gd name="T112" fmla="*/ 1251 w 243"/>
                    <a:gd name="T113" fmla="*/ 619 h 249"/>
                    <a:gd name="T114" fmla="*/ 1246 w 243"/>
                    <a:gd name="T115" fmla="*/ 683 h 24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243" h="249">
                      <a:moveTo>
                        <a:pt x="124" y="6"/>
                      </a:moveTo>
                      <a:cubicBezTo>
                        <a:pt x="121" y="7"/>
                        <a:pt x="117" y="8"/>
                        <a:pt x="115" y="9"/>
                      </a:cubicBezTo>
                      <a:cubicBezTo>
                        <a:pt x="102" y="7"/>
                        <a:pt x="91" y="13"/>
                        <a:pt x="78" y="20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57" y="32"/>
                        <a:pt x="36" y="43"/>
                        <a:pt x="36" y="62"/>
                      </a:cubicBezTo>
                      <a:cubicBezTo>
                        <a:pt x="36" y="63"/>
                        <a:pt x="36" y="64"/>
                        <a:pt x="36" y="65"/>
                      </a:cubicBezTo>
                      <a:cubicBezTo>
                        <a:pt x="36" y="66"/>
                        <a:pt x="36" y="67"/>
                        <a:pt x="37" y="69"/>
                      </a:cubicBezTo>
                      <a:cubicBezTo>
                        <a:pt x="34" y="68"/>
                        <a:pt x="32" y="67"/>
                        <a:pt x="29" y="67"/>
                      </a:cubicBezTo>
                      <a:cubicBezTo>
                        <a:pt x="6" y="65"/>
                        <a:pt x="2" y="97"/>
                        <a:pt x="1" y="110"/>
                      </a:cubicBezTo>
                      <a:cubicBezTo>
                        <a:pt x="0" y="115"/>
                        <a:pt x="0" y="121"/>
                        <a:pt x="0" y="127"/>
                      </a:cubicBezTo>
                      <a:cubicBezTo>
                        <a:pt x="0" y="137"/>
                        <a:pt x="1" y="147"/>
                        <a:pt x="7" y="155"/>
                      </a:cubicBezTo>
                      <a:cubicBezTo>
                        <a:pt x="12" y="162"/>
                        <a:pt x="18" y="165"/>
                        <a:pt x="25" y="168"/>
                      </a:cubicBezTo>
                      <a:cubicBezTo>
                        <a:pt x="27" y="182"/>
                        <a:pt x="31" y="196"/>
                        <a:pt x="41" y="204"/>
                      </a:cubicBezTo>
                      <a:cubicBezTo>
                        <a:pt x="46" y="208"/>
                        <a:pt x="50" y="210"/>
                        <a:pt x="55" y="212"/>
                      </a:cubicBezTo>
                      <a:cubicBezTo>
                        <a:pt x="56" y="219"/>
                        <a:pt x="59" y="226"/>
                        <a:pt x="65" y="232"/>
                      </a:cubicBezTo>
                      <a:cubicBezTo>
                        <a:pt x="76" y="243"/>
                        <a:pt x="92" y="246"/>
                        <a:pt x="107" y="245"/>
                      </a:cubicBezTo>
                      <a:cubicBezTo>
                        <a:pt x="117" y="249"/>
                        <a:pt x="130" y="249"/>
                        <a:pt x="147" y="244"/>
                      </a:cubicBezTo>
                      <a:cubicBezTo>
                        <a:pt x="164" y="239"/>
                        <a:pt x="209" y="225"/>
                        <a:pt x="218" y="193"/>
                      </a:cubicBezTo>
                      <a:cubicBezTo>
                        <a:pt x="219" y="192"/>
                        <a:pt x="220" y="192"/>
                        <a:pt x="221" y="191"/>
                      </a:cubicBezTo>
                      <a:cubicBezTo>
                        <a:pt x="230" y="187"/>
                        <a:pt x="237" y="178"/>
                        <a:pt x="241" y="166"/>
                      </a:cubicBezTo>
                      <a:cubicBezTo>
                        <a:pt x="242" y="160"/>
                        <a:pt x="243" y="154"/>
                        <a:pt x="243" y="149"/>
                      </a:cubicBezTo>
                      <a:cubicBezTo>
                        <a:pt x="243" y="140"/>
                        <a:pt x="241" y="132"/>
                        <a:pt x="238" y="126"/>
                      </a:cubicBezTo>
                      <a:cubicBezTo>
                        <a:pt x="235" y="122"/>
                        <a:pt x="231" y="118"/>
                        <a:pt x="226" y="114"/>
                      </a:cubicBezTo>
                      <a:cubicBezTo>
                        <a:pt x="228" y="109"/>
                        <a:pt x="229" y="103"/>
                        <a:pt x="229" y="97"/>
                      </a:cubicBezTo>
                      <a:cubicBezTo>
                        <a:pt x="229" y="86"/>
                        <a:pt x="225" y="77"/>
                        <a:pt x="211" y="70"/>
                      </a:cubicBezTo>
                      <a:cubicBezTo>
                        <a:pt x="208" y="68"/>
                        <a:pt x="204" y="68"/>
                        <a:pt x="200" y="67"/>
                      </a:cubicBezTo>
                      <a:cubicBezTo>
                        <a:pt x="203" y="62"/>
                        <a:pt x="206" y="57"/>
                        <a:pt x="207" y="51"/>
                      </a:cubicBezTo>
                      <a:cubicBezTo>
                        <a:pt x="207" y="50"/>
                        <a:pt x="207" y="48"/>
                        <a:pt x="207" y="47"/>
                      </a:cubicBezTo>
                      <a:cubicBezTo>
                        <a:pt x="207" y="36"/>
                        <a:pt x="202" y="26"/>
                        <a:pt x="193" y="19"/>
                      </a:cubicBezTo>
                      <a:cubicBezTo>
                        <a:pt x="174" y="3"/>
                        <a:pt x="142" y="0"/>
                        <a:pt x="124" y="6"/>
                      </a:cubicBezTo>
                      <a:close/>
                      <a:moveTo>
                        <a:pt x="45" y="64"/>
                      </a:moveTo>
                      <a:cubicBezTo>
                        <a:pt x="45" y="63"/>
                        <a:pt x="45" y="63"/>
                        <a:pt x="45" y="62"/>
                      </a:cubicBezTo>
                      <a:cubicBezTo>
                        <a:pt x="45" y="49"/>
                        <a:pt x="62" y="40"/>
                        <a:pt x="75" y="33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90" y="24"/>
                        <a:pt x="97" y="21"/>
                        <a:pt x="103" y="19"/>
                      </a:cubicBezTo>
                      <a:cubicBezTo>
                        <a:pt x="102" y="20"/>
                        <a:pt x="102" y="22"/>
                        <a:pt x="102" y="23"/>
                      </a:cubicBezTo>
                      <a:cubicBezTo>
                        <a:pt x="92" y="26"/>
                        <a:pt x="84" y="30"/>
                        <a:pt x="79" y="35"/>
                      </a:cubicBezTo>
                      <a:cubicBezTo>
                        <a:pt x="75" y="41"/>
                        <a:pt x="72" y="46"/>
                        <a:pt x="72" y="52"/>
                      </a:cubicBezTo>
                      <a:cubicBezTo>
                        <a:pt x="72" y="53"/>
                        <a:pt x="72" y="54"/>
                        <a:pt x="72" y="55"/>
                      </a:cubicBezTo>
                      <a:cubicBezTo>
                        <a:pt x="73" y="62"/>
                        <a:pt x="77" y="69"/>
                        <a:pt x="82" y="75"/>
                      </a:cubicBezTo>
                      <a:cubicBezTo>
                        <a:pt x="81" y="75"/>
                        <a:pt x="80" y="76"/>
                        <a:pt x="79" y="77"/>
                      </a:cubicBezTo>
                      <a:cubicBezTo>
                        <a:pt x="75" y="72"/>
                        <a:pt x="71" y="67"/>
                        <a:pt x="64" y="64"/>
                      </a:cubicBezTo>
                      <a:cubicBezTo>
                        <a:pt x="57" y="62"/>
                        <a:pt x="51" y="63"/>
                        <a:pt x="46" y="65"/>
                      </a:cubicBezTo>
                      <a:cubicBezTo>
                        <a:pt x="45" y="65"/>
                        <a:pt x="45" y="64"/>
                        <a:pt x="45" y="64"/>
                      </a:cubicBezTo>
                      <a:close/>
                      <a:moveTo>
                        <a:pt x="115" y="19"/>
                      </a:moveTo>
                      <a:cubicBezTo>
                        <a:pt x="116" y="19"/>
                        <a:pt x="118" y="20"/>
                        <a:pt x="119" y="20"/>
                      </a:cubicBezTo>
                      <a:cubicBezTo>
                        <a:pt x="117" y="20"/>
                        <a:pt x="115" y="21"/>
                        <a:pt x="113" y="21"/>
                      </a:cubicBezTo>
                      <a:cubicBezTo>
                        <a:pt x="113" y="20"/>
                        <a:pt x="114" y="20"/>
                        <a:pt x="115" y="19"/>
                      </a:cubicBezTo>
                      <a:close/>
                      <a:moveTo>
                        <a:pt x="14" y="150"/>
                      </a:moveTo>
                      <a:cubicBezTo>
                        <a:pt x="10" y="143"/>
                        <a:pt x="9" y="135"/>
                        <a:pt x="9" y="127"/>
                      </a:cubicBezTo>
                      <a:cubicBezTo>
                        <a:pt x="9" y="121"/>
                        <a:pt x="9" y="116"/>
                        <a:pt x="10" y="111"/>
                      </a:cubicBezTo>
                      <a:cubicBezTo>
                        <a:pt x="13" y="87"/>
                        <a:pt x="19" y="75"/>
                        <a:pt x="29" y="76"/>
                      </a:cubicBezTo>
                      <a:cubicBezTo>
                        <a:pt x="30" y="76"/>
                        <a:pt x="31" y="77"/>
                        <a:pt x="33" y="77"/>
                      </a:cubicBezTo>
                      <a:cubicBezTo>
                        <a:pt x="32" y="79"/>
                        <a:pt x="31" y="80"/>
                        <a:pt x="30" y="81"/>
                      </a:cubicBezTo>
                      <a:cubicBezTo>
                        <a:pt x="25" y="89"/>
                        <a:pt x="23" y="97"/>
                        <a:pt x="23" y="105"/>
                      </a:cubicBezTo>
                      <a:cubicBezTo>
                        <a:pt x="23" y="115"/>
                        <a:pt x="27" y="125"/>
                        <a:pt x="32" y="134"/>
                      </a:cubicBezTo>
                      <a:cubicBezTo>
                        <a:pt x="29" y="138"/>
                        <a:pt x="26" y="143"/>
                        <a:pt x="25" y="150"/>
                      </a:cubicBezTo>
                      <a:cubicBezTo>
                        <a:pt x="25" y="152"/>
                        <a:pt x="25" y="155"/>
                        <a:pt x="25" y="158"/>
                      </a:cubicBezTo>
                      <a:cubicBezTo>
                        <a:pt x="21" y="156"/>
                        <a:pt x="17" y="153"/>
                        <a:pt x="14" y="150"/>
                      </a:cubicBezTo>
                      <a:close/>
                      <a:moveTo>
                        <a:pt x="60" y="73"/>
                      </a:moveTo>
                      <a:cubicBezTo>
                        <a:pt x="64" y="75"/>
                        <a:pt x="67" y="77"/>
                        <a:pt x="70" y="80"/>
                      </a:cubicBezTo>
                      <a:cubicBezTo>
                        <a:pt x="62" y="80"/>
                        <a:pt x="55" y="78"/>
                        <a:pt x="50" y="74"/>
                      </a:cubicBezTo>
                      <a:cubicBezTo>
                        <a:pt x="54" y="72"/>
                        <a:pt x="57" y="72"/>
                        <a:pt x="60" y="73"/>
                      </a:cubicBezTo>
                      <a:close/>
                      <a:moveTo>
                        <a:pt x="82" y="54"/>
                      </a:moveTo>
                      <a:cubicBezTo>
                        <a:pt x="82" y="54"/>
                        <a:pt x="82" y="53"/>
                        <a:pt x="82" y="53"/>
                      </a:cubicBezTo>
                      <a:cubicBezTo>
                        <a:pt x="82" y="49"/>
                        <a:pt x="83" y="45"/>
                        <a:pt x="86" y="41"/>
                      </a:cubicBezTo>
                      <a:cubicBezTo>
                        <a:pt x="89" y="38"/>
                        <a:pt x="95" y="35"/>
                        <a:pt x="102" y="33"/>
                      </a:cubicBezTo>
                      <a:cubicBezTo>
                        <a:pt x="102" y="34"/>
                        <a:pt x="102" y="35"/>
                        <a:pt x="102" y="36"/>
                      </a:cubicBezTo>
                      <a:cubicBezTo>
                        <a:pt x="105" y="52"/>
                        <a:pt x="111" y="62"/>
                        <a:pt x="119" y="70"/>
                      </a:cubicBezTo>
                      <a:cubicBezTo>
                        <a:pt x="110" y="65"/>
                        <a:pt x="100" y="64"/>
                        <a:pt x="90" y="69"/>
                      </a:cubicBezTo>
                      <a:cubicBezTo>
                        <a:pt x="86" y="65"/>
                        <a:pt x="82" y="59"/>
                        <a:pt x="82" y="54"/>
                      </a:cubicBezTo>
                      <a:close/>
                      <a:moveTo>
                        <a:pt x="128" y="32"/>
                      </a:moveTo>
                      <a:cubicBezTo>
                        <a:pt x="132" y="34"/>
                        <a:pt x="134" y="38"/>
                        <a:pt x="134" y="42"/>
                      </a:cubicBezTo>
                      <a:cubicBezTo>
                        <a:pt x="134" y="48"/>
                        <a:pt x="131" y="56"/>
                        <a:pt x="127" y="65"/>
                      </a:cubicBezTo>
                      <a:cubicBezTo>
                        <a:pt x="119" y="58"/>
                        <a:pt x="114" y="48"/>
                        <a:pt x="112" y="35"/>
                      </a:cubicBezTo>
                      <a:cubicBezTo>
                        <a:pt x="111" y="33"/>
                        <a:pt x="111" y="32"/>
                        <a:pt x="111" y="31"/>
                      </a:cubicBezTo>
                      <a:cubicBezTo>
                        <a:pt x="118" y="29"/>
                        <a:pt x="124" y="29"/>
                        <a:pt x="128" y="32"/>
                      </a:cubicBezTo>
                      <a:close/>
                      <a:moveTo>
                        <a:pt x="143" y="49"/>
                      </a:moveTo>
                      <a:cubicBezTo>
                        <a:pt x="143" y="51"/>
                        <a:pt x="144" y="53"/>
                        <a:pt x="144" y="56"/>
                      </a:cubicBezTo>
                      <a:cubicBezTo>
                        <a:pt x="144" y="56"/>
                        <a:pt x="144" y="57"/>
                        <a:pt x="144" y="57"/>
                      </a:cubicBezTo>
                      <a:cubicBezTo>
                        <a:pt x="144" y="61"/>
                        <a:pt x="143" y="65"/>
                        <a:pt x="142" y="68"/>
                      </a:cubicBezTo>
                      <a:cubicBezTo>
                        <a:pt x="140" y="69"/>
                        <a:pt x="137" y="69"/>
                        <a:pt x="135" y="70"/>
                      </a:cubicBezTo>
                      <a:cubicBezTo>
                        <a:pt x="138" y="63"/>
                        <a:pt x="141" y="56"/>
                        <a:pt x="143" y="49"/>
                      </a:cubicBezTo>
                      <a:close/>
                      <a:moveTo>
                        <a:pt x="187" y="26"/>
                      </a:moveTo>
                      <a:cubicBezTo>
                        <a:pt x="194" y="32"/>
                        <a:pt x="198" y="39"/>
                        <a:pt x="198" y="47"/>
                      </a:cubicBezTo>
                      <a:cubicBezTo>
                        <a:pt x="198" y="48"/>
                        <a:pt x="198" y="49"/>
                        <a:pt x="198" y="50"/>
                      </a:cubicBezTo>
                      <a:cubicBezTo>
                        <a:pt x="197" y="54"/>
                        <a:pt x="194" y="59"/>
                        <a:pt x="191" y="63"/>
                      </a:cubicBezTo>
                      <a:cubicBezTo>
                        <a:pt x="191" y="64"/>
                        <a:pt x="191" y="64"/>
                        <a:pt x="190" y="65"/>
                      </a:cubicBezTo>
                      <a:cubicBezTo>
                        <a:pt x="190" y="65"/>
                        <a:pt x="190" y="65"/>
                        <a:pt x="190" y="65"/>
                      </a:cubicBezTo>
                      <a:cubicBezTo>
                        <a:pt x="185" y="59"/>
                        <a:pt x="179" y="54"/>
                        <a:pt x="172" y="52"/>
                      </a:cubicBezTo>
                      <a:cubicBezTo>
                        <a:pt x="165" y="50"/>
                        <a:pt x="158" y="52"/>
                        <a:pt x="153" y="58"/>
                      </a:cubicBezTo>
                      <a:cubicBezTo>
                        <a:pt x="153" y="58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5"/>
                      </a:cubicBezTo>
                      <a:cubicBezTo>
                        <a:pt x="153" y="40"/>
                        <a:pt x="146" y="27"/>
                        <a:pt x="132" y="17"/>
                      </a:cubicBezTo>
                      <a:cubicBezTo>
                        <a:pt x="131" y="16"/>
                        <a:pt x="129" y="15"/>
                        <a:pt x="128" y="14"/>
                      </a:cubicBezTo>
                      <a:cubicBezTo>
                        <a:pt x="144" y="10"/>
                        <a:pt x="171" y="13"/>
                        <a:pt x="187" y="26"/>
                      </a:cubicBezTo>
                      <a:close/>
                      <a:moveTo>
                        <a:pt x="159" y="64"/>
                      </a:moveTo>
                      <a:cubicBezTo>
                        <a:pt x="160" y="63"/>
                        <a:pt x="163" y="60"/>
                        <a:pt x="170" y="61"/>
                      </a:cubicBezTo>
                      <a:cubicBezTo>
                        <a:pt x="171" y="62"/>
                        <a:pt x="173" y="63"/>
                        <a:pt x="174" y="64"/>
                      </a:cubicBezTo>
                      <a:cubicBezTo>
                        <a:pt x="169" y="64"/>
                        <a:pt x="164" y="64"/>
                        <a:pt x="159" y="65"/>
                      </a:cubicBezTo>
                      <a:cubicBezTo>
                        <a:pt x="159" y="65"/>
                        <a:pt x="159" y="65"/>
                        <a:pt x="159" y="64"/>
                      </a:cubicBezTo>
                      <a:close/>
                      <a:moveTo>
                        <a:pt x="109" y="76"/>
                      </a:moveTo>
                      <a:cubicBezTo>
                        <a:pt x="105" y="77"/>
                        <a:pt x="102" y="77"/>
                        <a:pt x="99" y="78"/>
                      </a:cubicBezTo>
                      <a:cubicBezTo>
                        <a:pt x="98" y="78"/>
                        <a:pt x="98" y="77"/>
                        <a:pt x="97" y="77"/>
                      </a:cubicBezTo>
                      <a:cubicBezTo>
                        <a:pt x="101" y="75"/>
                        <a:pt x="105" y="75"/>
                        <a:pt x="109" y="76"/>
                      </a:cubicBezTo>
                      <a:close/>
                      <a:moveTo>
                        <a:pt x="33" y="105"/>
                      </a:moveTo>
                      <a:cubicBezTo>
                        <a:pt x="33" y="98"/>
                        <a:pt x="34" y="92"/>
                        <a:pt x="38" y="86"/>
                      </a:cubicBezTo>
                      <a:cubicBezTo>
                        <a:pt x="39" y="85"/>
                        <a:pt x="40" y="83"/>
                        <a:pt x="41" y="82"/>
                      </a:cubicBezTo>
                      <a:cubicBezTo>
                        <a:pt x="44" y="84"/>
                        <a:pt x="47" y="86"/>
                        <a:pt x="49" y="88"/>
                      </a:cubicBezTo>
                      <a:cubicBezTo>
                        <a:pt x="55" y="92"/>
                        <a:pt x="61" y="96"/>
                        <a:pt x="67" y="98"/>
                      </a:cubicBezTo>
                      <a:cubicBezTo>
                        <a:pt x="68" y="106"/>
                        <a:pt x="75" y="110"/>
                        <a:pt x="84" y="115"/>
                      </a:cubicBezTo>
                      <a:cubicBezTo>
                        <a:pt x="92" y="120"/>
                        <a:pt x="92" y="120"/>
                        <a:pt x="92" y="120"/>
                      </a:cubicBezTo>
                      <a:cubicBezTo>
                        <a:pt x="101" y="126"/>
                        <a:pt x="107" y="133"/>
                        <a:pt x="110" y="141"/>
                      </a:cubicBezTo>
                      <a:cubicBezTo>
                        <a:pt x="107" y="142"/>
                        <a:pt x="104" y="144"/>
                        <a:pt x="101" y="145"/>
                      </a:cubicBezTo>
                      <a:cubicBezTo>
                        <a:pt x="90" y="149"/>
                        <a:pt x="81" y="153"/>
                        <a:pt x="73" y="154"/>
                      </a:cubicBezTo>
                      <a:cubicBezTo>
                        <a:pt x="69" y="147"/>
                        <a:pt x="65" y="140"/>
                        <a:pt x="61" y="136"/>
                      </a:cubicBezTo>
                      <a:cubicBezTo>
                        <a:pt x="53" y="130"/>
                        <a:pt x="46" y="127"/>
                        <a:pt x="40" y="129"/>
                      </a:cubicBezTo>
                      <a:cubicBezTo>
                        <a:pt x="35" y="120"/>
                        <a:pt x="33" y="112"/>
                        <a:pt x="33" y="105"/>
                      </a:cubicBezTo>
                      <a:close/>
                      <a:moveTo>
                        <a:pt x="78" y="92"/>
                      </a:move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lose/>
                      <a:moveTo>
                        <a:pt x="96" y="88"/>
                      </a:moveTo>
                      <a:cubicBezTo>
                        <a:pt x="100" y="91"/>
                        <a:pt x="104" y="94"/>
                        <a:pt x="107" y="96"/>
                      </a:cubicBezTo>
                      <a:cubicBezTo>
                        <a:pt x="108" y="97"/>
                        <a:pt x="109" y="97"/>
                        <a:pt x="109" y="98"/>
                      </a:cubicBezTo>
                      <a:cubicBezTo>
                        <a:pt x="108" y="98"/>
                        <a:pt x="107" y="98"/>
                        <a:pt x="106" y="98"/>
                      </a:cubicBezTo>
                      <a:cubicBezTo>
                        <a:pt x="101" y="97"/>
                        <a:pt x="97" y="96"/>
                        <a:pt x="93" y="95"/>
                      </a:cubicBezTo>
                      <a:cubicBezTo>
                        <a:pt x="91" y="93"/>
                        <a:pt x="89" y="91"/>
                        <a:pt x="87" y="89"/>
                      </a:cubicBezTo>
                      <a:cubicBezTo>
                        <a:pt x="90" y="89"/>
                        <a:pt x="93" y="88"/>
                        <a:pt x="96" y="88"/>
                      </a:cubicBezTo>
                      <a:close/>
                      <a:moveTo>
                        <a:pt x="118" y="83"/>
                      </a:moveTo>
                      <a:cubicBezTo>
                        <a:pt x="117" y="86"/>
                        <a:pt x="117" y="88"/>
                        <a:pt x="116" y="91"/>
                      </a:cubicBezTo>
                      <a:cubicBezTo>
                        <a:pt x="115" y="90"/>
                        <a:pt x="114" y="89"/>
                        <a:pt x="113" y="89"/>
                      </a:cubicBezTo>
                      <a:cubicBezTo>
                        <a:pt x="111" y="88"/>
                        <a:pt x="110" y="87"/>
                        <a:pt x="108" y="86"/>
                      </a:cubicBezTo>
                      <a:cubicBezTo>
                        <a:pt x="112" y="85"/>
                        <a:pt x="115" y="84"/>
                        <a:pt x="118" y="83"/>
                      </a:cubicBezTo>
                      <a:close/>
                      <a:moveTo>
                        <a:pt x="131" y="80"/>
                      </a:moveTo>
                      <a:cubicBezTo>
                        <a:pt x="133" y="81"/>
                        <a:pt x="134" y="82"/>
                        <a:pt x="135" y="83"/>
                      </a:cubicBezTo>
                      <a:cubicBezTo>
                        <a:pt x="133" y="86"/>
                        <a:pt x="129" y="90"/>
                        <a:pt x="125" y="92"/>
                      </a:cubicBezTo>
                      <a:cubicBezTo>
                        <a:pt x="126" y="89"/>
                        <a:pt x="128" y="85"/>
                        <a:pt x="129" y="81"/>
                      </a:cubicBezTo>
                      <a:cubicBezTo>
                        <a:pt x="130" y="81"/>
                        <a:pt x="131" y="80"/>
                        <a:pt x="131" y="80"/>
                      </a:cubicBezTo>
                      <a:close/>
                      <a:moveTo>
                        <a:pt x="149" y="77"/>
                      </a:moveTo>
                      <a:cubicBezTo>
                        <a:pt x="150" y="78"/>
                        <a:pt x="150" y="79"/>
                        <a:pt x="150" y="80"/>
                      </a:cubicBezTo>
                      <a:cubicBezTo>
                        <a:pt x="149" y="80"/>
                        <a:pt x="149" y="80"/>
                        <a:pt x="148" y="79"/>
                      </a:cubicBezTo>
                      <a:cubicBezTo>
                        <a:pt x="149" y="78"/>
                        <a:pt x="149" y="78"/>
                        <a:pt x="149" y="77"/>
                      </a:cubicBezTo>
                      <a:close/>
                      <a:moveTo>
                        <a:pt x="47" y="196"/>
                      </a:moveTo>
                      <a:cubicBezTo>
                        <a:pt x="41" y="192"/>
                        <a:pt x="37" y="182"/>
                        <a:pt x="35" y="172"/>
                      </a:cubicBezTo>
                      <a:cubicBezTo>
                        <a:pt x="39" y="174"/>
                        <a:pt x="43" y="176"/>
                        <a:pt x="46" y="179"/>
                      </a:cubicBezTo>
                      <a:cubicBezTo>
                        <a:pt x="51" y="185"/>
                        <a:pt x="52" y="193"/>
                        <a:pt x="53" y="201"/>
                      </a:cubicBezTo>
                      <a:cubicBezTo>
                        <a:pt x="51" y="200"/>
                        <a:pt x="49" y="198"/>
                        <a:pt x="47" y="196"/>
                      </a:cubicBezTo>
                      <a:close/>
                      <a:moveTo>
                        <a:pt x="34" y="160"/>
                      </a:moveTo>
                      <a:cubicBezTo>
                        <a:pt x="34" y="157"/>
                        <a:pt x="34" y="154"/>
                        <a:pt x="35" y="151"/>
                      </a:cubicBezTo>
                      <a:cubicBezTo>
                        <a:pt x="35" y="148"/>
                        <a:pt x="36" y="146"/>
                        <a:pt x="37" y="144"/>
                      </a:cubicBezTo>
                      <a:cubicBezTo>
                        <a:pt x="46" y="158"/>
                        <a:pt x="56" y="163"/>
                        <a:pt x="67" y="164"/>
                      </a:cubicBezTo>
                      <a:cubicBezTo>
                        <a:pt x="73" y="174"/>
                        <a:pt x="80" y="184"/>
                        <a:pt x="90" y="185"/>
                      </a:cubicBezTo>
                      <a:cubicBezTo>
                        <a:pt x="92" y="186"/>
                        <a:pt x="95" y="185"/>
                        <a:pt x="98" y="184"/>
                      </a:cubicBezTo>
                      <a:cubicBezTo>
                        <a:pt x="95" y="187"/>
                        <a:pt x="93" y="189"/>
                        <a:pt x="91" y="193"/>
                      </a:cubicBezTo>
                      <a:cubicBezTo>
                        <a:pt x="89" y="194"/>
                        <a:pt x="88" y="194"/>
                        <a:pt x="86" y="195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0" y="202"/>
                        <a:pt x="66" y="203"/>
                        <a:pt x="63" y="203"/>
                      </a:cubicBezTo>
                      <a:cubicBezTo>
                        <a:pt x="63" y="202"/>
                        <a:pt x="62" y="201"/>
                        <a:pt x="62" y="200"/>
                      </a:cubicBezTo>
                      <a:cubicBezTo>
                        <a:pt x="61" y="191"/>
                        <a:pt x="60" y="181"/>
                        <a:pt x="53" y="173"/>
                      </a:cubicBezTo>
                      <a:cubicBezTo>
                        <a:pt x="48" y="167"/>
                        <a:pt x="41" y="164"/>
                        <a:pt x="34" y="161"/>
                      </a:cubicBezTo>
                      <a:cubicBezTo>
                        <a:pt x="34" y="161"/>
                        <a:pt x="34" y="161"/>
                        <a:pt x="34" y="160"/>
                      </a:cubicBezTo>
                      <a:close/>
                      <a:moveTo>
                        <a:pt x="44" y="138"/>
                      </a:moveTo>
                      <a:cubicBezTo>
                        <a:pt x="47" y="139"/>
                        <a:pt x="51" y="140"/>
                        <a:pt x="54" y="144"/>
                      </a:cubicBezTo>
                      <a:cubicBezTo>
                        <a:pt x="57" y="146"/>
                        <a:pt x="59" y="149"/>
                        <a:pt x="62" y="153"/>
                      </a:cubicBezTo>
                      <a:cubicBezTo>
                        <a:pt x="55" y="152"/>
                        <a:pt x="50" y="147"/>
                        <a:pt x="44" y="138"/>
                      </a:cubicBezTo>
                      <a:close/>
                      <a:moveTo>
                        <a:pt x="97" y="112"/>
                      </a:moveTo>
                      <a:cubicBezTo>
                        <a:pt x="88" y="107"/>
                        <a:pt x="88" y="107"/>
                        <a:pt x="88" y="107"/>
                      </a:cubicBezTo>
                      <a:cubicBezTo>
                        <a:pt x="85" y="105"/>
                        <a:pt x="83" y="104"/>
                        <a:pt x="80" y="102"/>
                      </a:cubicBezTo>
                      <a:cubicBezTo>
                        <a:pt x="83" y="103"/>
                        <a:pt x="86" y="103"/>
                        <a:pt x="86" y="103"/>
                      </a:cubicBezTo>
                      <a:cubicBezTo>
                        <a:pt x="87" y="103"/>
                        <a:pt x="88" y="104"/>
                        <a:pt x="89" y="104"/>
                      </a:cubicBezTo>
                      <a:cubicBezTo>
                        <a:pt x="93" y="106"/>
                        <a:pt x="98" y="108"/>
                        <a:pt x="104" y="108"/>
                      </a:cubicBezTo>
                      <a:cubicBezTo>
                        <a:pt x="112" y="110"/>
                        <a:pt x="117" y="115"/>
                        <a:pt x="119" y="123"/>
                      </a:cubicBezTo>
                      <a:cubicBezTo>
                        <a:pt x="119" y="124"/>
                        <a:pt x="119" y="125"/>
                        <a:pt x="119" y="126"/>
                      </a:cubicBezTo>
                      <a:cubicBezTo>
                        <a:pt x="119" y="129"/>
                        <a:pt x="118" y="132"/>
                        <a:pt x="117" y="135"/>
                      </a:cubicBezTo>
                      <a:cubicBezTo>
                        <a:pt x="113" y="126"/>
                        <a:pt x="106" y="118"/>
                        <a:pt x="97" y="112"/>
                      </a:cubicBezTo>
                      <a:close/>
                      <a:moveTo>
                        <a:pt x="144" y="87"/>
                      </a:moveTo>
                      <a:cubicBezTo>
                        <a:pt x="147" y="89"/>
                        <a:pt x="151" y="91"/>
                        <a:pt x="155" y="93"/>
                      </a:cubicBezTo>
                      <a:cubicBezTo>
                        <a:pt x="156" y="97"/>
                        <a:pt x="158" y="101"/>
                        <a:pt x="158" y="104"/>
                      </a:cubicBezTo>
                      <a:cubicBezTo>
                        <a:pt x="158" y="105"/>
                        <a:pt x="157" y="106"/>
                        <a:pt x="157" y="106"/>
                      </a:cubicBezTo>
                      <a:cubicBezTo>
                        <a:pt x="157" y="106"/>
                        <a:pt x="154" y="108"/>
                        <a:pt x="144" y="107"/>
                      </a:cubicBezTo>
                      <a:cubicBezTo>
                        <a:pt x="140" y="105"/>
                        <a:pt x="135" y="102"/>
                        <a:pt x="131" y="100"/>
                      </a:cubicBezTo>
                      <a:cubicBezTo>
                        <a:pt x="136" y="96"/>
                        <a:pt x="140" y="92"/>
                        <a:pt x="144" y="87"/>
                      </a:cubicBezTo>
                      <a:close/>
                      <a:moveTo>
                        <a:pt x="167" y="104"/>
                      </a:moveTo>
                      <a:cubicBezTo>
                        <a:pt x="167" y="102"/>
                        <a:pt x="166" y="101"/>
                        <a:pt x="166" y="99"/>
                      </a:cubicBezTo>
                      <a:cubicBezTo>
                        <a:pt x="169" y="101"/>
                        <a:pt x="172" y="103"/>
                        <a:pt x="174" y="105"/>
                      </a:cubicBezTo>
                      <a:cubicBezTo>
                        <a:pt x="172" y="106"/>
                        <a:pt x="169" y="107"/>
                        <a:pt x="166" y="109"/>
                      </a:cubicBezTo>
                      <a:cubicBezTo>
                        <a:pt x="167" y="107"/>
                        <a:pt x="167" y="106"/>
                        <a:pt x="167" y="104"/>
                      </a:cubicBezTo>
                      <a:close/>
                      <a:moveTo>
                        <a:pt x="185" y="73"/>
                      </a:moveTo>
                      <a:cubicBezTo>
                        <a:pt x="185" y="74"/>
                        <a:pt x="185" y="74"/>
                        <a:pt x="185" y="74"/>
                      </a:cubicBezTo>
                      <a:cubicBezTo>
                        <a:pt x="184" y="77"/>
                        <a:pt x="183" y="80"/>
                        <a:pt x="183" y="84"/>
                      </a:cubicBezTo>
                      <a:cubicBezTo>
                        <a:pt x="183" y="86"/>
                        <a:pt x="183" y="89"/>
                        <a:pt x="184" y="91"/>
                      </a:cubicBezTo>
                      <a:cubicBezTo>
                        <a:pt x="185" y="93"/>
                        <a:pt x="186" y="95"/>
                        <a:pt x="188" y="97"/>
                      </a:cubicBezTo>
                      <a:cubicBezTo>
                        <a:pt x="186" y="99"/>
                        <a:pt x="185" y="100"/>
                        <a:pt x="183" y="101"/>
                      </a:cubicBezTo>
                      <a:cubicBezTo>
                        <a:pt x="179" y="96"/>
                        <a:pt x="173" y="91"/>
                        <a:pt x="165" y="88"/>
                      </a:cubicBezTo>
                      <a:cubicBezTo>
                        <a:pt x="165" y="88"/>
                        <a:pt x="163" y="87"/>
                        <a:pt x="162" y="86"/>
                      </a:cubicBezTo>
                      <a:cubicBezTo>
                        <a:pt x="161" y="82"/>
                        <a:pt x="159" y="78"/>
                        <a:pt x="159" y="75"/>
                      </a:cubicBezTo>
                      <a:cubicBezTo>
                        <a:pt x="168" y="73"/>
                        <a:pt x="176" y="73"/>
                        <a:pt x="185" y="73"/>
                      </a:cubicBezTo>
                      <a:close/>
                      <a:moveTo>
                        <a:pt x="128" y="126"/>
                      </a:moveTo>
                      <a:cubicBezTo>
                        <a:pt x="128" y="125"/>
                        <a:pt x="128" y="123"/>
                        <a:pt x="128" y="122"/>
                      </a:cubicBezTo>
                      <a:cubicBezTo>
                        <a:pt x="127" y="117"/>
                        <a:pt x="125" y="114"/>
                        <a:pt x="123" y="111"/>
                      </a:cubicBezTo>
                      <a:cubicBezTo>
                        <a:pt x="127" y="114"/>
                        <a:pt x="133" y="116"/>
                        <a:pt x="141" y="117"/>
                      </a:cubicBezTo>
                      <a:cubicBezTo>
                        <a:pt x="141" y="117"/>
                        <a:pt x="141" y="117"/>
                        <a:pt x="141" y="117"/>
                      </a:cubicBezTo>
                      <a:cubicBezTo>
                        <a:pt x="144" y="118"/>
                        <a:pt x="147" y="120"/>
                        <a:pt x="150" y="122"/>
                      </a:cubicBezTo>
                      <a:cubicBezTo>
                        <a:pt x="149" y="126"/>
                        <a:pt x="148" y="129"/>
                        <a:pt x="148" y="134"/>
                      </a:cubicBezTo>
                      <a:cubicBezTo>
                        <a:pt x="141" y="134"/>
                        <a:pt x="134" y="134"/>
                        <a:pt x="129" y="135"/>
                      </a:cubicBezTo>
                      <a:cubicBezTo>
                        <a:pt x="128" y="135"/>
                        <a:pt x="127" y="136"/>
                        <a:pt x="127" y="136"/>
                      </a:cubicBezTo>
                      <a:cubicBezTo>
                        <a:pt x="128" y="133"/>
                        <a:pt x="128" y="130"/>
                        <a:pt x="128" y="126"/>
                      </a:cubicBezTo>
                      <a:close/>
                      <a:moveTo>
                        <a:pt x="158" y="128"/>
                      </a:moveTo>
                      <a:cubicBezTo>
                        <a:pt x="161" y="130"/>
                        <a:pt x="164" y="133"/>
                        <a:pt x="166" y="135"/>
                      </a:cubicBezTo>
                      <a:cubicBezTo>
                        <a:pt x="163" y="135"/>
                        <a:pt x="160" y="134"/>
                        <a:pt x="157" y="134"/>
                      </a:cubicBezTo>
                      <a:cubicBezTo>
                        <a:pt x="157" y="132"/>
                        <a:pt x="157" y="130"/>
                        <a:pt x="158" y="128"/>
                      </a:cubicBezTo>
                      <a:close/>
                      <a:moveTo>
                        <a:pt x="178" y="114"/>
                      </a:moveTo>
                      <a:cubicBezTo>
                        <a:pt x="178" y="114"/>
                        <a:pt x="180" y="113"/>
                        <a:pt x="181" y="113"/>
                      </a:cubicBezTo>
                      <a:cubicBezTo>
                        <a:pt x="186" y="121"/>
                        <a:pt x="188" y="130"/>
                        <a:pt x="188" y="140"/>
                      </a:cubicBezTo>
                      <a:cubicBezTo>
                        <a:pt x="188" y="140"/>
                        <a:pt x="188" y="141"/>
                        <a:pt x="188" y="141"/>
                      </a:cubicBezTo>
                      <a:cubicBezTo>
                        <a:pt x="186" y="140"/>
                        <a:pt x="183" y="139"/>
                        <a:pt x="181" y="139"/>
                      </a:cubicBezTo>
                      <a:cubicBezTo>
                        <a:pt x="177" y="132"/>
                        <a:pt x="171" y="126"/>
                        <a:pt x="164" y="121"/>
                      </a:cubicBezTo>
                      <a:cubicBezTo>
                        <a:pt x="168" y="118"/>
                        <a:pt x="173" y="116"/>
                        <a:pt x="178" y="114"/>
                      </a:cubicBezTo>
                      <a:close/>
                      <a:moveTo>
                        <a:pt x="104" y="154"/>
                      </a:moveTo>
                      <a:cubicBezTo>
                        <a:pt x="105" y="153"/>
                        <a:pt x="107" y="153"/>
                        <a:pt x="108" y="152"/>
                      </a:cubicBezTo>
                      <a:cubicBezTo>
                        <a:pt x="106" y="157"/>
                        <a:pt x="104" y="162"/>
                        <a:pt x="104" y="167"/>
                      </a:cubicBezTo>
                      <a:cubicBezTo>
                        <a:pt x="104" y="168"/>
                        <a:pt x="104" y="168"/>
                        <a:pt x="104" y="169"/>
                      </a:cubicBezTo>
                      <a:cubicBezTo>
                        <a:pt x="99" y="174"/>
                        <a:pt x="94" y="176"/>
                        <a:pt x="91" y="176"/>
                      </a:cubicBezTo>
                      <a:cubicBezTo>
                        <a:pt x="86" y="175"/>
                        <a:pt x="82" y="169"/>
                        <a:pt x="78" y="163"/>
                      </a:cubicBezTo>
                      <a:cubicBezTo>
                        <a:pt x="87" y="161"/>
                        <a:pt x="96" y="157"/>
                        <a:pt x="104" y="154"/>
                      </a:cubicBezTo>
                      <a:close/>
                      <a:moveTo>
                        <a:pt x="107" y="179"/>
                      </a:moveTo>
                      <a:cubicBezTo>
                        <a:pt x="107" y="179"/>
                        <a:pt x="107" y="179"/>
                        <a:pt x="107" y="179"/>
                      </a:cubicBezTo>
                      <a:cubicBezTo>
                        <a:pt x="107" y="179"/>
                        <a:pt x="106" y="179"/>
                        <a:pt x="106" y="179"/>
                      </a:cubicBezTo>
                      <a:cubicBezTo>
                        <a:pt x="106" y="179"/>
                        <a:pt x="107" y="179"/>
                        <a:pt x="107" y="179"/>
                      </a:cubicBezTo>
                      <a:close/>
                      <a:moveTo>
                        <a:pt x="131" y="144"/>
                      </a:moveTo>
                      <a:cubicBezTo>
                        <a:pt x="136" y="143"/>
                        <a:pt x="142" y="143"/>
                        <a:pt x="149" y="143"/>
                      </a:cubicBezTo>
                      <a:cubicBezTo>
                        <a:pt x="150" y="147"/>
                        <a:pt x="153" y="150"/>
                        <a:pt x="155" y="152"/>
                      </a:cubicBezTo>
                      <a:cubicBezTo>
                        <a:pt x="157" y="154"/>
                        <a:pt x="159" y="155"/>
                        <a:pt x="161" y="158"/>
                      </a:cubicBezTo>
                      <a:cubicBezTo>
                        <a:pt x="164" y="162"/>
                        <a:pt x="165" y="167"/>
                        <a:pt x="165" y="171"/>
                      </a:cubicBezTo>
                      <a:cubicBezTo>
                        <a:pt x="165" y="172"/>
                        <a:pt x="165" y="173"/>
                        <a:pt x="165" y="174"/>
                      </a:cubicBezTo>
                      <a:cubicBezTo>
                        <a:pt x="156" y="180"/>
                        <a:pt x="143" y="183"/>
                        <a:pt x="132" y="183"/>
                      </a:cubicBezTo>
                      <a:cubicBezTo>
                        <a:pt x="131" y="183"/>
                        <a:pt x="130" y="182"/>
                        <a:pt x="129" y="182"/>
                      </a:cubicBezTo>
                      <a:cubicBezTo>
                        <a:pt x="126" y="181"/>
                        <a:pt x="122" y="180"/>
                        <a:pt x="119" y="179"/>
                      </a:cubicBezTo>
                      <a:cubicBezTo>
                        <a:pt x="118" y="178"/>
                        <a:pt x="116" y="176"/>
                        <a:pt x="115" y="175"/>
                      </a:cubicBezTo>
                      <a:cubicBezTo>
                        <a:pt x="114" y="174"/>
                        <a:pt x="114" y="172"/>
                        <a:pt x="114" y="171"/>
                      </a:cubicBezTo>
                      <a:cubicBezTo>
                        <a:pt x="119" y="165"/>
                        <a:pt x="121" y="158"/>
                        <a:pt x="121" y="150"/>
                      </a:cubicBezTo>
                      <a:cubicBezTo>
                        <a:pt x="121" y="150"/>
                        <a:pt x="121" y="148"/>
                        <a:pt x="121" y="147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4" y="146"/>
                        <a:pt x="128" y="145"/>
                        <a:pt x="131" y="144"/>
                      </a:cubicBezTo>
                      <a:close/>
                      <a:moveTo>
                        <a:pt x="169" y="153"/>
                      </a:moveTo>
                      <a:cubicBezTo>
                        <a:pt x="166" y="149"/>
                        <a:pt x="164" y="147"/>
                        <a:pt x="162" y="145"/>
                      </a:cubicBezTo>
                      <a:cubicBezTo>
                        <a:pt x="161" y="144"/>
                        <a:pt x="161" y="144"/>
                        <a:pt x="160" y="144"/>
                      </a:cubicBezTo>
                      <a:cubicBezTo>
                        <a:pt x="165" y="144"/>
                        <a:pt x="170" y="145"/>
                        <a:pt x="175" y="147"/>
                      </a:cubicBezTo>
                      <a:cubicBezTo>
                        <a:pt x="175" y="148"/>
                        <a:pt x="176" y="150"/>
                        <a:pt x="176" y="151"/>
                      </a:cubicBezTo>
                      <a:cubicBezTo>
                        <a:pt x="177" y="152"/>
                        <a:pt x="177" y="154"/>
                        <a:pt x="177" y="155"/>
                      </a:cubicBezTo>
                      <a:cubicBezTo>
                        <a:pt x="177" y="158"/>
                        <a:pt x="175" y="161"/>
                        <a:pt x="174" y="165"/>
                      </a:cubicBezTo>
                      <a:cubicBezTo>
                        <a:pt x="173" y="161"/>
                        <a:pt x="171" y="157"/>
                        <a:pt x="169" y="153"/>
                      </a:cubicBezTo>
                      <a:close/>
                      <a:moveTo>
                        <a:pt x="186" y="155"/>
                      </a:moveTo>
                      <a:cubicBezTo>
                        <a:pt x="186" y="153"/>
                        <a:pt x="186" y="152"/>
                        <a:pt x="186" y="150"/>
                      </a:cubicBezTo>
                      <a:cubicBezTo>
                        <a:pt x="186" y="150"/>
                        <a:pt x="187" y="151"/>
                        <a:pt x="187" y="151"/>
                      </a:cubicBezTo>
                      <a:cubicBezTo>
                        <a:pt x="187" y="157"/>
                        <a:pt x="185" y="163"/>
                        <a:pt x="184" y="170"/>
                      </a:cubicBezTo>
                      <a:cubicBezTo>
                        <a:pt x="183" y="169"/>
                        <a:pt x="182" y="170"/>
                        <a:pt x="181" y="170"/>
                      </a:cubicBezTo>
                      <a:cubicBezTo>
                        <a:pt x="184" y="165"/>
                        <a:pt x="186" y="160"/>
                        <a:pt x="186" y="155"/>
                      </a:cubicBezTo>
                      <a:close/>
                      <a:moveTo>
                        <a:pt x="79" y="208"/>
                      </a:moveTo>
                      <a:cubicBezTo>
                        <a:pt x="79" y="208"/>
                        <a:pt x="87" y="204"/>
                        <a:pt x="88" y="204"/>
                      </a:cubicBezTo>
                      <a:cubicBezTo>
                        <a:pt x="88" y="206"/>
                        <a:pt x="88" y="207"/>
                        <a:pt x="88" y="209"/>
                      </a:cubicBezTo>
                      <a:cubicBezTo>
                        <a:pt x="88" y="216"/>
                        <a:pt x="89" y="223"/>
                        <a:pt x="92" y="228"/>
                      </a:cubicBezTo>
                      <a:cubicBezTo>
                        <a:pt x="93" y="231"/>
                        <a:pt x="94" y="233"/>
                        <a:pt x="96" y="235"/>
                      </a:cubicBezTo>
                      <a:cubicBezTo>
                        <a:pt x="87" y="235"/>
                        <a:pt x="78" y="232"/>
                        <a:pt x="72" y="226"/>
                      </a:cubicBezTo>
                      <a:cubicBezTo>
                        <a:pt x="68" y="222"/>
                        <a:pt x="66" y="217"/>
                        <a:pt x="64" y="212"/>
                      </a:cubicBezTo>
                      <a:cubicBezTo>
                        <a:pt x="69" y="212"/>
                        <a:pt x="74" y="210"/>
                        <a:pt x="79" y="208"/>
                      </a:cubicBezTo>
                      <a:close/>
                      <a:moveTo>
                        <a:pt x="106" y="204"/>
                      </a:moveTo>
                      <a:cubicBezTo>
                        <a:pt x="108" y="207"/>
                        <a:pt x="112" y="209"/>
                        <a:pt x="118" y="212"/>
                      </a:cubicBezTo>
                      <a:cubicBezTo>
                        <a:pt x="129" y="217"/>
                        <a:pt x="142" y="215"/>
                        <a:pt x="153" y="207"/>
                      </a:cubicBezTo>
                      <a:cubicBezTo>
                        <a:pt x="154" y="207"/>
                        <a:pt x="154" y="207"/>
                        <a:pt x="154" y="207"/>
                      </a:cubicBezTo>
                      <a:cubicBezTo>
                        <a:pt x="148" y="218"/>
                        <a:pt x="141" y="226"/>
                        <a:pt x="127" y="231"/>
                      </a:cubicBezTo>
                      <a:cubicBezTo>
                        <a:pt x="122" y="233"/>
                        <a:pt x="115" y="234"/>
                        <a:pt x="109" y="235"/>
                      </a:cubicBezTo>
                      <a:cubicBezTo>
                        <a:pt x="105" y="233"/>
                        <a:pt x="102" y="229"/>
                        <a:pt x="100" y="225"/>
                      </a:cubicBezTo>
                      <a:cubicBezTo>
                        <a:pt x="98" y="220"/>
                        <a:pt x="97" y="215"/>
                        <a:pt x="97" y="209"/>
                      </a:cubicBezTo>
                      <a:cubicBezTo>
                        <a:pt x="97" y="207"/>
                        <a:pt x="98" y="204"/>
                        <a:pt x="98" y="201"/>
                      </a:cubicBezTo>
                      <a:cubicBezTo>
                        <a:pt x="101" y="201"/>
                        <a:pt x="103" y="202"/>
                        <a:pt x="106" y="204"/>
                      </a:cubicBezTo>
                      <a:close/>
                      <a:moveTo>
                        <a:pt x="108" y="188"/>
                      </a:moveTo>
                      <a:cubicBezTo>
                        <a:pt x="110" y="187"/>
                        <a:pt x="113" y="187"/>
                        <a:pt x="116" y="188"/>
                      </a:cubicBezTo>
                      <a:cubicBezTo>
                        <a:pt x="119" y="189"/>
                        <a:pt x="122" y="190"/>
                        <a:pt x="126" y="191"/>
                      </a:cubicBezTo>
                      <a:cubicBezTo>
                        <a:pt x="130" y="193"/>
                        <a:pt x="135" y="196"/>
                        <a:pt x="139" y="199"/>
                      </a:cubicBezTo>
                      <a:cubicBezTo>
                        <a:pt x="141" y="200"/>
                        <a:pt x="142" y="201"/>
                        <a:pt x="144" y="202"/>
                      </a:cubicBezTo>
                      <a:cubicBezTo>
                        <a:pt x="137" y="205"/>
                        <a:pt x="129" y="207"/>
                        <a:pt x="122" y="204"/>
                      </a:cubicBezTo>
                      <a:cubicBezTo>
                        <a:pt x="117" y="201"/>
                        <a:pt x="114" y="199"/>
                        <a:pt x="111" y="197"/>
                      </a:cubicBezTo>
                      <a:cubicBezTo>
                        <a:pt x="108" y="195"/>
                        <a:pt x="105" y="193"/>
                        <a:pt x="102" y="193"/>
                      </a:cubicBezTo>
                      <a:cubicBezTo>
                        <a:pt x="104" y="191"/>
                        <a:pt x="106" y="189"/>
                        <a:pt x="108" y="188"/>
                      </a:cubicBezTo>
                      <a:close/>
                      <a:moveTo>
                        <a:pt x="160" y="187"/>
                      </a:moveTo>
                      <a:cubicBezTo>
                        <a:pt x="159" y="189"/>
                        <a:pt x="158" y="190"/>
                        <a:pt x="157" y="192"/>
                      </a:cubicBezTo>
                      <a:cubicBezTo>
                        <a:pt x="155" y="193"/>
                        <a:pt x="154" y="195"/>
                        <a:pt x="153" y="196"/>
                      </a:cubicBezTo>
                      <a:cubicBezTo>
                        <a:pt x="150" y="194"/>
                        <a:pt x="147" y="193"/>
                        <a:pt x="144" y="191"/>
                      </a:cubicBezTo>
                      <a:cubicBezTo>
                        <a:pt x="150" y="190"/>
                        <a:pt x="155" y="189"/>
                        <a:pt x="160" y="187"/>
                      </a:cubicBezTo>
                      <a:close/>
                      <a:moveTo>
                        <a:pt x="171" y="195"/>
                      </a:moveTo>
                      <a:cubicBezTo>
                        <a:pt x="174" y="186"/>
                        <a:pt x="177" y="180"/>
                        <a:pt x="181" y="179"/>
                      </a:cubicBezTo>
                      <a:cubicBezTo>
                        <a:pt x="181" y="179"/>
                        <a:pt x="182" y="179"/>
                        <a:pt x="182" y="179"/>
                      </a:cubicBezTo>
                      <a:cubicBezTo>
                        <a:pt x="182" y="179"/>
                        <a:pt x="182" y="180"/>
                        <a:pt x="181" y="181"/>
                      </a:cubicBezTo>
                      <a:cubicBezTo>
                        <a:pt x="180" y="188"/>
                        <a:pt x="180" y="188"/>
                        <a:pt x="180" y="188"/>
                      </a:cubicBezTo>
                      <a:cubicBezTo>
                        <a:pt x="179" y="195"/>
                        <a:pt x="178" y="199"/>
                        <a:pt x="173" y="201"/>
                      </a:cubicBezTo>
                      <a:cubicBezTo>
                        <a:pt x="171" y="202"/>
                        <a:pt x="169" y="202"/>
                        <a:pt x="168" y="202"/>
                      </a:cubicBezTo>
                      <a:cubicBezTo>
                        <a:pt x="169" y="199"/>
                        <a:pt x="170" y="197"/>
                        <a:pt x="171" y="195"/>
                      </a:cubicBezTo>
                      <a:close/>
                      <a:moveTo>
                        <a:pt x="176" y="210"/>
                      </a:moveTo>
                      <a:cubicBezTo>
                        <a:pt x="187" y="205"/>
                        <a:pt x="188" y="197"/>
                        <a:pt x="189" y="190"/>
                      </a:cubicBezTo>
                      <a:cubicBezTo>
                        <a:pt x="190" y="183"/>
                        <a:pt x="190" y="183"/>
                        <a:pt x="190" y="183"/>
                      </a:cubicBezTo>
                      <a:cubicBezTo>
                        <a:pt x="191" y="182"/>
                        <a:pt x="191" y="182"/>
                        <a:pt x="191" y="181"/>
                      </a:cubicBezTo>
                      <a:cubicBezTo>
                        <a:pt x="191" y="181"/>
                        <a:pt x="191" y="181"/>
                        <a:pt x="191" y="181"/>
                      </a:cubicBezTo>
                      <a:cubicBezTo>
                        <a:pt x="195" y="183"/>
                        <a:pt x="197" y="186"/>
                        <a:pt x="198" y="188"/>
                      </a:cubicBezTo>
                      <a:cubicBezTo>
                        <a:pt x="201" y="191"/>
                        <a:pt x="203" y="194"/>
                        <a:pt x="207" y="194"/>
                      </a:cubicBezTo>
                      <a:cubicBezTo>
                        <a:pt x="200" y="211"/>
                        <a:pt x="180" y="224"/>
                        <a:pt x="145" y="235"/>
                      </a:cubicBezTo>
                      <a:cubicBezTo>
                        <a:pt x="141" y="236"/>
                        <a:pt x="139" y="237"/>
                        <a:pt x="136" y="237"/>
                      </a:cubicBezTo>
                      <a:cubicBezTo>
                        <a:pt x="150" y="231"/>
                        <a:pt x="157" y="221"/>
                        <a:pt x="163" y="210"/>
                      </a:cubicBezTo>
                      <a:cubicBezTo>
                        <a:pt x="168" y="211"/>
                        <a:pt x="172" y="211"/>
                        <a:pt x="176" y="210"/>
                      </a:cubicBezTo>
                      <a:close/>
                      <a:moveTo>
                        <a:pt x="196" y="156"/>
                      </a:moveTo>
                      <a:cubicBezTo>
                        <a:pt x="203" y="161"/>
                        <a:pt x="208" y="167"/>
                        <a:pt x="209" y="175"/>
                      </a:cubicBezTo>
                      <a:cubicBezTo>
                        <a:pt x="210" y="177"/>
                        <a:pt x="210" y="179"/>
                        <a:pt x="210" y="182"/>
                      </a:cubicBezTo>
                      <a:cubicBezTo>
                        <a:pt x="210" y="183"/>
                        <a:pt x="210" y="184"/>
                        <a:pt x="210" y="185"/>
                      </a:cubicBezTo>
                      <a:cubicBezTo>
                        <a:pt x="208" y="185"/>
                        <a:pt x="207" y="184"/>
                        <a:pt x="206" y="182"/>
                      </a:cubicBezTo>
                      <a:cubicBezTo>
                        <a:pt x="204" y="180"/>
                        <a:pt x="201" y="176"/>
                        <a:pt x="195" y="173"/>
                      </a:cubicBezTo>
                      <a:cubicBezTo>
                        <a:pt x="195" y="173"/>
                        <a:pt x="194" y="172"/>
                        <a:pt x="193" y="172"/>
                      </a:cubicBezTo>
                      <a:cubicBezTo>
                        <a:pt x="194" y="167"/>
                        <a:pt x="195" y="161"/>
                        <a:pt x="196" y="156"/>
                      </a:cubicBezTo>
                      <a:close/>
                      <a:moveTo>
                        <a:pt x="194" y="104"/>
                      </a:moveTo>
                      <a:cubicBezTo>
                        <a:pt x="198" y="108"/>
                        <a:pt x="204" y="111"/>
                        <a:pt x="209" y="114"/>
                      </a:cubicBezTo>
                      <a:cubicBezTo>
                        <a:pt x="211" y="116"/>
                        <a:pt x="214" y="117"/>
                        <a:pt x="216" y="118"/>
                      </a:cubicBezTo>
                      <a:cubicBezTo>
                        <a:pt x="214" y="124"/>
                        <a:pt x="213" y="130"/>
                        <a:pt x="213" y="136"/>
                      </a:cubicBezTo>
                      <a:cubicBezTo>
                        <a:pt x="213" y="142"/>
                        <a:pt x="215" y="149"/>
                        <a:pt x="219" y="155"/>
                      </a:cubicBezTo>
                      <a:cubicBezTo>
                        <a:pt x="221" y="157"/>
                        <a:pt x="223" y="157"/>
                        <a:pt x="226" y="156"/>
                      </a:cubicBezTo>
                      <a:cubicBezTo>
                        <a:pt x="227" y="155"/>
                        <a:pt x="227" y="154"/>
                        <a:pt x="227" y="152"/>
                      </a:cubicBezTo>
                      <a:cubicBezTo>
                        <a:pt x="227" y="151"/>
                        <a:pt x="227" y="150"/>
                        <a:pt x="227" y="149"/>
                      </a:cubicBezTo>
                      <a:cubicBezTo>
                        <a:pt x="224" y="145"/>
                        <a:pt x="223" y="141"/>
                        <a:pt x="223" y="136"/>
                      </a:cubicBezTo>
                      <a:cubicBezTo>
                        <a:pt x="223" y="132"/>
                        <a:pt x="223" y="128"/>
                        <a:pt x="224" y="124"/>
                      </a:cubicBezTo>
                      <a:cubicBezTo>
                        <a:pt x="226" y="126"/>
                        <a:pt x="228" y="129"/>
                        <a:pt x="230" y="131"/>
                      </a:cubicBezTo>
                      <a:cubicBezTo>
                        <a:pt x="232" y="136"/>
                        <a:pt x="234" y="142"/>
                        <a:pt x="234" y="149"/>
                      </a:cubicBezTo>
                      <a:cubicBezTo>
                        <a:pt x="234" y="153"/>
                        <a:pt x="233" y="158"/>
                        <a:pt x="232" y="163"/>
                      </a:cubicBezTo>
                      <a:cubicBezTo>
                        <a:pt x="229" y="171"/>
                        <a:pt x="225" y="178"/>
                        <a:pt x="219" y="181"/>
                      </a:cubicBezTo>
                      <a:cubicBezTo>
                        <a:pt x="219" y="179"/>
                        <a:pt x="219" y="176"/>
                        <a:pt x="219" y="173"/>
                      </a:cubicBezTo>
                      <a:cubicBezTo>
                        <a:pt x="217" y="163"/>
                        <a:pt x="211" y="154"/>
                        <a:pt x="201" y="148"/>
                      </a:cubicBezTo>
                      <a:cubicBezTo>
                        <a:pt x="200" y="147"/>
                        <a:pt x="198" y="146"/>
                        <a:pt x="197" y="146"/>
                      </a:cubicBezTo>
                      <a:cubicBezTo>
                        <a:pt x="197" y="144"/>
                        <a:pt x="197" y="142"/>
                        <a:pt x="197" y="141"/>
                      </a:cubicBezTo>
                      <a:cubicBezTo>
                        <a:pt x="197" y="129"/>
                        <a:pt x="195" y="118"/>
                        <a:pt x="189" y="108"/>
                      </a:cubicBezTo>
                      <a:cubicBezTo>
                        <a:pt x="191" y="107"/>
                        <a:pt x="193" y="106"/>
                        <a:pt x="194" y="104"/>
                      </a:cubicBezTo>
                      <a:close/>
                      <a:moveTo>
                        <a:pt x="200" y="89"/>
                      </a:moveTo>
                      <a:cubicBezTo>
                        <a:pt x="200" y="88"/>
                        <a:pt x="200" y="87"/>
                        <a:pt x="200" y="87"/>
                      </a:cubicBezTo>
                      <a:cubicBezTo>
                        <a:pt x="200" y="83"/>
                        <a:pt x="199" y="79"/>
                        <a:pt x="197" y="75"/>
                      </a:cubicBezTo>
                      <a:cubicBezTo>
                        <a:pt x="201" y="76"/>
                        <a:pt x="204" y="77"/>
                        <a:pt x="207" y="79"/>
                      </a:cubicBezTo>
                      <a:cubicBezTo>
                        <a:pt x="217" y="83"/>
                        <a:pt x="220" y="89"/>
                        <a:pt x="220" y="96"/>
                      </a:cubicBezTo>
                      <a:cubicBezTo>
                        <a:pt x="220" y="100"/>
                        <a:pt x="219" y="104"/>
                        <a:pt x="218" y="109"/>
                      </a:cubicBezTo>
                      <a:cubicBezTo>
                        <a:pt x="217" y="108"/>
                        <a:pt x="215" y="107"/>
                        <a:pt x="214" y="106"/>
                      </a:cubicBezTo>
                      <a:cubicBezTo>
                        <a:pt x="209" y="103"/>
                        <a:pt x="203" y="100"/>
                        <a:pt x="199" y="96"/>
                      </a:cubicBezTo>
                      <a:cubicBezTo>
                        <a:pt x="200" y="94"/>
                        <a:pt x="200" y="91"/>
                        <a:pt x="200" y="8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23"/>
                <p:cNvSpPr>
                  <a:spLocks noEditPoints="1"/>
                </p:cNvSpPr>
                <p:nvPr/>
              </p:nvSpPr>
              <p:spPr bwMode="auto">
                <a:xfrm>
                  <a:off x="7303513" y="3227654"/>
                  <a:ext cx="407368" cy="445263"/>
                </a:xfrm>
                <a:custGeom>
                  <a:avLst/>
                  <a:gdLst>
                    <a:gd name="T0" fmla="*/ 1471 w 275"/>
                    <a:gd name="T1" fmla="*/ 520 h 282"/>
                    <a:gd name="T2" fmla="*/ 1346 w 275"/>
                    <a:gd name="T3" fmla="*/ 589 h 282"/>
                    <a:gd name="T4" fmla="*/ 1351 w 275"/>
                    <a:gd name="T5" fmla="*/ 312 h 282"/>
                    <a:gd name="T6" fmla="*/ 933 w 275"/>
                    <a:gd name="T7" fmla="*/ 56 h 282"/>
                    <a:gd name="T8" fmla="*/ 675 w 275"/>
                    <a:gd name="T9" fmla="*/ 0 h 282"/>
                    <a:gd name="T10" fmla="*/ 625 w 275"/>
                    <a:gd name="T11" fmla="*/ 43 h 282"/>
                    <a:gd name="T12" fmla="*/ 963 w 275"/>
                    <a:gd name="T13" fmla="*/ 115 h 282"/>
                    <a:gd name="T14" fmla="*/ 1308 w 275"/>
                    <a:gd name="T15" fmla="*/ 648 h 282"/>
                    <a:gd name="T16" fmla="*/ 1534 w 275"/>
                    <a:gd name="T17" fmla="*/ 661 h 282"/>
                    <a:gd name="T18" fmla="*/ 1601 w 275"/>
                    <a:gd name="T19" fmla="*/ 989 h 282"/>
                    <a:gd name="T20" fmla="*/ 1559 w 275"/>
                    <a:gd name="T21" fmla="*/ 1181 h 282"/>
                    <a:gd name="T22" fmla="*/ 1434 w 275"/>
                    <a:gd name="T23" fmla="*/ 1309 h 282"/>
                    <a:gd name="T24" fmla="*/ 1208 w 275"/>
                    <a:gd name="T25" fmla="*/ 1472 h 282"/>
                    <a:gd name="T26" fmla="*/ 971 w 275"/>
                    <a:gd name="T27" fmla="*/ 968 h 282"/>
                    <a:gd name="T28" fmla="*/ 951 w 275"/>
                    <a:gd name="T29" fmla="*/ 1685 h 282"/>
                    <a:gd name="T30" fmla="*/ 608 w 275"/>
                    <a:gd name="T31" fmla="*/ 1352 h 282"/>
                    <a:gd name="T32" fmla="*/ 550 w 275"/>
                    <a:gd name="T33" fmla="*/ 797 h 282"/>
                    <a:gd name="T34" fmla="*/ 300 w 275"/>
                    <a:gd name="T35" fmla="*/ 1003 h 282"/>
                    <a:gd name="T36" fmla="*/ 145 w 275"/>
                    <a:gd name="T37" fmla="*/ 1139 h 282"/>
                    <a:gd name="T38" fmla="*/ 320 w 275"/>
                    <a:gd name="T39" fmla="*/ 861 h 282"/>
                    <a:gd name="T40" fmla="*/ 45 w 275"/>
                    <a:gd name="T41" fmla="*/ 725 h 282"/>
                    <a:gd name="T42" fmla="*/ 275 w 275"/>
                    <a:gd name="T43" fmla="*/ 547 h 282"/>
                    <a:gd name="T44" fmla="*/ 483 w 275"/>
                    <a:gd name="T45" fmla="*/ 248 h 282"/>
                    <a:gd name="T46" fmla="*/ 438 w 275"/>
                    <a:gd name="T47" fmla="*/ 291 h 282"/>
                    <a:gd name="T48" fmla="*/ 313 w 275"/>
                    <a:gd name="T49" fmla="*/ 499 h 282"/>
                    <a:gd name="T50" fmla="*/ 158 w 275"/>
                    <a:gd name="T51" fmla="*/ 811 h 282"/>
                    <a:gd name="T52" fmla="*/ 175 w 275"/>
                    <a:gd name="T53" fmla="*/ 968 h 282"/>
                    <a:gd name="T54" fmla="*/ 88 w 275"/>
                    <a:gd name="T55" fmla="*/ 1181 h 282"/>
                    <a:gd name="T56" fmla="*/ 8 w 275"/>
                    <a:gd name="T57" fmla="*/ 1259 h 282"/>
                    <a:gd name="T58" fmla="*/ 108 w 275"/>
                    <a:gd name="T59" fmla="*/ 1259 h 282"/>
                    <a:gd name="T60" fmla="*/ 258 w 275"/>
                    <a:gd name="T61" fmla="*/ 1677 h 282"/>
                    <a:gd name="T62" fmla="*/ 358 w 275"/>
                    <a:gd name="T63" fmla="*/ 1685 h 282"/>
                    <a:gd name="T64" fmla="*/ 550 w 275"/>
                    <a:gd name="T65" fmla="*/ 1672 h 282"/>
                    <a:gd name="T66" fmla="*/ 783 w 275"/>
                    <a:gd name="T67" fmla="*/ 1955 h 282"/>
                    <a:gd name="T68" fmla="*/ 1076 w 275"/>
                    <a:gd name="T69" fmla="*/ 1544 h 282"/>
                    <a:gd name="T70" fmla="*/ 1251 w 275"/>
                    <a:gd name="T71" fmla="*/ 1856 h 282"/>
                    <a:gd name="T72" fmla="*/ 1171 w 275"/>
                    <a:gd name="T73" fmla="*/ 1528 h 282"/>
                    <a:gd name="T74" fmla="*/ 1446 w 275"/>
                    <a:gd name="T75" fmla="*/ 1373 h 282"/>
                    <a:gd name="T76" fmla="*/ 1514 w 275"/>
                    <a:gd name="T77" fmla="*/ 1451 h 282"/>
                    <a:gd name="T78" fmla="*/ 1564 w 275"/>
                    <a:gd name="T79" fmla="*/ 1408 h 282"/>
                    <a:gd name="T80" fmla="*/ 1609 w 275"/>
                    <a:gd name="T81" fmla="*/ 1237 h 282"/>
                    <a:gd name="T82" fmla="*/ 1721 w 275"/>
                    <a:gd name="T83" fmla="*/ 1088 h 282"/>
                    <a:gd name="T84" fmla="*/ 1646 w 275"/>
                    <a:gd name="T85" fmla="*/ 853 h 282"/>
                    <a:gd name="T86" fmla="*/ 1714 w 275"/>
                    <a:gd name="T87" fmla="*/ 947 h 282"/>
                    <a:gd name="T88" fmla="*/ 1614 w 275"/>
                    <a:gd name="T89" fmla="*/ 597 h 282"/>
                    <a:gd name="T90" fmla="*/ 420 w 275"/>
                    <a:gd name="T91" fmla="*/ 1400 h 282"/>
                    <a:gd name="T92" fmla="*/ 145 w 275"/>
                    <a:gd name="T93" fmla="*/ 1365 h 282"/>
                    <a:gd name="T94" fmla="*/ 388 w 275"/>
                    <a:gd name="T95" fmla="*/ 1216 h 282"/>
                    <a:gd name="T96" fmla="*/ 550 w 275"/>
                    <a:gd name="T97" fmla="*/ 1557 h 282"/>
                    <a:gd name="T98" fmla="*/ 483 w 275"/>
                    <a:gd name="T99" fmla="*/ 1387 h 282"/>
                    <a:gd name="T100" fmla="*/ 408 w 275"/>
                    <a:gd name="T101" fmla="*/ 989 h 282"/>
                    <a:gd name="T102" fmla="*/ 445 w 275"/>
                    <a:gd name="T103" fmla="*/ 917 h 282"/>
                    <a:gd name="T104" fmla="*/ 550 w 275"/>
                    <a:gd name="T105" fmla="*/ 1336 h 282"/>
                    <a:gd name="T106" fmla="*/ 550 w 275"/>
                    <a:gd name="T107" fmla="*/ 1557 h 282"/>
                    <a:gd name="T108" fmla="*/ 783 w 275"/>
                    <a:gd name="T109" fmla="*/ 1877 h 282"/>
                    <a:gd name="T110" fmla="*/ 976 w 275"/>
                    <a:gd name="T111" fmla="*/ 1869 h 282"/>
                    <a:gd name="T112" fmla="*/ 1026 w 275"/>
                    <a:gd name="T113" fmla="*/ 1501 h 282"/>
                    <a:gd name="T114" fmla="*/ 933 w 275"/>
                    <a:gd name="T115" fmla="*/ 1131 h 282"/>
                    <a:gd name="T116" fmla="*/ 1088 w 275"/>
                    <a:gd name="T117" fmla="*/ 1237 h 28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275" h="282">
                      <a:moveTo>
                        <a:pt x="236" y="66"/>
                      </a:moveTo>
                      <a:cubicBezTo>
                        <a:pt x="235" y="67"/>
                        <a:pt x="234" y="68"/>
                        <a:pt x="234" y="70"/>
                      </a:cubicBezTo>
                      <a:cubicBezTo>
                        <a:pt x="234" y="71"/>
                        <a:pt x="235" y="72"/>
                        <a:pt x="235" y="73"/>
                      </a:cubicBezTo>
                      <a:cubicBezTo>
                        <a:pt x="236" y="74"/>
                        <a:pt x="237" y="75"/>
                        <a:pt x="238" y="76"/>
                      </a:cubicBezTo>
                      <a:cubicBezTo>
                        <a:pt x="234" y="75"/>
                        <a:pt x="229" y="77"/>
                        <a:pt x="224" y="79"/>
                      </a:cubicBezTo>
                      <a:cubicBezTo>
                        <a:pt x="222" y="80"/>
                        <a:pt x="219" y="82"/>
                        <a:pt x="215" y="83"/>
                      </a:cubicBezTo>
                      <a:cubicBezTo>
                        <a:pt x="213" y="80"/>
                        <a:pt x="212" y="76"/>
                        <a:pt x="212" y="73"/>
                      </a:cubicBezTo>
                      <a:cubicBezTo>
                        <a:pt x="212" y="69"/>
                        <a:pt x="213" y="64"/>
                        <a:pt x="214" y="59"/>
                      </a:cubicBezTo>
                      <a:cubicBezTo>
                        <a:pt x="215" y="54"/>
                        <a:pt x="216" y="49"/>
                        <a:pt x="216" y="44"/>
                      </a:cubicBezTo>
                      <a:cubicBezTo>
                        <a:pt x="216" y="38"/>
                        <a:pt x="215" y="32"/>
                        <a:pt x="211" y="27"/>
                      </a:cubicBezTo>
                      <a:cubicBezTo>
                        <a:pt x="199" y="17"/>
                        <a:pt x="186" y="9"/>
                        <a:pt x="172" y="3"/>
                      </a:cubicBezTo>
                      <a:cubicBezTo>
                        <a:pt x="164" y="3"/>
                        <a:pt x="156" y="4"/>
                        <a:pt x="149" y="8"/>
                      </a:cubicBezTo>
                      <a:cubicBezTo>
                        <a:pt x="145" y="11"/>
                        <a:pt x="143" y="13"/>
                        <a:pt x="142" y="15"/>
                      </a:cubicBezTo>
                      <a:cubicBezTo>
                        <a:pt x="140" y="17"/>
                        <a:pt x="140" y="18"/>
                        <a:pt x="137" y="18"/>
                      </a:cubicBezTo>
                      <a:cubicBezTo>
                        <a:pt x="128" y="19"/>
                        <a:pt x="115" y="7"/>
                        <a:pt x="108" y="0"/>
                      </a:cubicBezTo>
                      <a:cubicBezTo>
                        <a:pt x="104" y="1"/>
                        <a:pt x="101" y="2"/>
                        <a:pt x="98" y="3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9" y="14"/>
                        <a:pt x="124" y="28"/>
                        <a:pt x="138" y="27"/>
                      </a:cubicBezTo>
                      <a:cubicBezTo>
                        <a:pt x="145" y="27"/>
                        <a:pt x="147" y="24"/>
                        <a:pt x="150" y="20"/>
                      </a:cubicBezTo>
                      <a:cubicBezTo>
                        <a:pt x="151" y="19"/>
                        <a:pt x="152" y="18"/>
                        <a:pt x="154" y="16"/>
                      </a:cubicBezTo>
                      <a:cubicBezTo>
                        <a:pt x="170" y="7"/>
                        <a:pt x="190" y="17"/>
                        <a:pt x="201" y="29"/>
                      </a:cubicBezTo>
                      <a:cubicBezTo>
                        <a:pt x="209" y="37"/>
                        <a:pt x="207" y="47"/>
                        <a:pt x="205" y="57"/>
                      </a:cubicBezTo>
                      <a:cubicBezTo>
                        <a:pt x="203" y="68"/>
                        <a:pt x="200" y="80"/>
                        <a:pt x="209" y="91"/>
                      </a:cubicBezTo>
                      <a:cubicBezTo>
                        <a:pt x="210" y="92"/>
                        <a:pt x="212" y="93"/>
                        <a:pt x="214" y="93"/>
                      </a:cubicBezTo>
                      <a:cubicBezTo>
                        <a:pt x="220" y="92"/>
                        <a:pt x="225" y="89"/>
                        <a:pt x="228" y="88"/>
                      </a:cubicBezTo>
                      <a:cubicBezTo>
                        <a:pt x="236" y="84"/>
                        <a:pt x="238" y="83"/>
                        <a:pt x="245" y="93"/>
                      </a:cubicBezTo>
                      <a:cubicBezTo>
                        <a:pt x="249" y="99"/>
                        <a:pt x="251" y="108"/>
                        <a:pt x="253" y="116"/>
                      </a:cubicBezTo>
                      <a:cubicBezTo>
                        <a:pt x="254" y="122"/>
                        <a:pt x="254" y="122"/>
                        <a:pt x="254" y="122"/>
                      </a:cubicBezTo>
                      <a:cubicBezTo>
                        <a:pt x="256" y="129"/>
                        <a:pt x="256" y="134"/>
                        <a:pt x="256" y="139"/>
                      </a:cubicBezTo>
                      <a:cubicBezTo>
                        <a:pt x="256" y="147"/>
                        <a:pt x="255" y="153"/>
                        <a:pt x="252" y="162"/>
                      </a:cubicBezTo>
                      <a:cubicBezTo>
                        <a:pt x="251" y="163"/>
                        <a:pt x="251" y="165"/>
                        <a:pt x="250" y="166"/>
                      </a:cubicBezTo>
                      <a:cubicBezTo>
                        <a:pt x="249" y="166"/>
                        <a:pt x="249" y="166"/>
                        <a:pt x="249" y="166"/>
                      </a:cubicBezTo>
                      <a:cubicBezTo>
                        <a:pt x="236" y="170"/>
                        <a:pt x="231" y="174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3"/>
                        <a:pt x="229" y="183"/>
                        <a:pt x="229" y="184"/>
                      </a:cubicBezTo>
                      <a:cubicBezTo>
                        <a:pt x="228" y="184"/>
                        <a:pt x="228" y="184"/>
                        <a:pt x="228" y="184"/>
                      </a:cubicBezTo>
                      <a:cubicBezTo>
                        <a:pt x="222" y="186"/>
                        <a:pt x="216" y="191"/>
                        <a:pt x="210" y="196"/>
                      </a:cubicBezTo>
                      <a:cubicBezTo>
                        <a:pt x="205" y="202"/>
                        <a:pt x="197" y="209"/>
                        <a:pt x="193" y="207"/>
                      </a:cubicBezTo>
                      <a:cubicBezTo>
                        <a:pt x="186" y="205"/>
                        <a:pt x="185" y="184"/>
                        <a:pt x="184" y="173"/>
                      </a:cubicBezTo>
                      <a:cubicBezTo>
                        <a:pt x="183" y="168"/>
                        <a:pt x="183" y="163"/>
                        <a:pt x="182" y="161"/>
                      </a:cubicBezTo>
                      <a:cubicBezTo>
                        <a:pt x="179" y="146"/>
                        <a:pt x="166" y="135"/>
                        <a:pt x="155" y="136"/>
                      </a:cubicBezTo>
                      <a:cubicBezTo>
                        <a:pt x="151" y="136"/>
                        <a:pt x="141" y="139"/>
                        <a:pt x="139" y="158"/>
                      </a:cubicBezTo>
                      <a:cubicBezTo>
                        <a:pt x="138" y="170"/>
                        <a:pt x="143" y="182"/>
                        <a:pt x="148" y="193"/>
                      </a:cubicBezTo>
                      <a:cubicBezTo>
                        <a:pt x="155" y="208"/>
                        <a:pt x="161" y="223"/>
                        <a:pt x="152" y="237"/>
                      </a:cubicBezTo>
                      <a:cubicBezTo>
                        <a:pt x="146" y="245"/>
                        <a:pt x="128" y="256"/>
                        <a:pt x="114" y="256"/>
                      </a:cubicBezTo>
                      <a:cubicBezTo>
                        <a:pt x="101" y="242"/>
                        <a:pt x="96" y="223"/>
                        <a:pt x="96" y="205"/>
                      </a:cubicBezTo>
                      <a:cubicBezTo>
                        <a:pt x="96" y="200"/>
                        <a:pt x="97" y="195"/>
                        <a:pt x="97" y="190"/>
                      </a:cubicBezTo>
                      <a:cubicBezTo>
                        <a:pt x="97" y="189"/>
                        <a:pt x="97" y="189"/>
                        <a:pt x="97" y="189"/>
                      </a:cubicBezTo>
                      <a:cubicBezTo>
                        <a:pt x="99" y="174"/>
                        <a:pt x="100" y="162"/>
                        <a:pt x="100" y="152"/>
                      </a:cubicBezTo>
                      <a:cubicBezTo>
                        <a:pt x="100" y="122"/>
                        <a:pt x="93" y="114"/>
                        <a:pt x="88" y="112"/>
                      </a:cubicBezTo>
                      <a:cubicBezTo>
                        <a:pt x="77" y="107"/>
                        <a:pt x="66" y="120"/>
                        <a:pt x="63" y="124"/>
                      </a:cubicBezTo>
                      <a:cubicBezTo>
                        <a:pt x="60" y="127"/>
                        <a:pt x="58" y="130"/>
                        <a:pt x="57" y="134"/>
                      </a:cubicBezTo>
                      <a:cubicBezTo>
                        <a:pt x="54" y="136"/>
                        <a:pt x="51" y="139"/>
                        <a:pt x="48" y="141"/>
                      </a:cubicBezTo>
                      <a:cubicBezTo>
                        <a:pt x="41" y="148"/>
                        <a:pt x="33" y="155"/>
                        <a:pt x="26" y="163"/>
                      </a:cubicBezTo>
                      <a:cubicBezTo>
                        <a:pt x="26" y="162"/>
                        <a:pt x="25" y="162"/>
                        <a:pt x="25" y="162"/>
                      </a:cubicBezTo>
                      <a:cubicBezTo>
                        <a:pt x="23" y="160"/>
                        <a:pt x="23" y="160"/>
                        <a:pt x="23" y="160"/>
                      </a:cubicBezTo>
                      <a:cubicBezTo>
                        <a:pt x="22" y="160"/>
                        <a:pt x="21" y="159"/>
                        <a:pt x="20" y="159"/>
                      </a:cubicBezTo>
                      <a:cubicBezTo>
                        <a:pt x="21" y="153"/>
                        <a:pt x="27" y="149"/>
                        <a:pt x="34" y="144"/>
                      </a:cubicBezTo>
                      <a:cubicBezTo>
                        <a:pt x="42" y="138"/>
                        <a:pt x="51" y="131"/>
                        <a:pt x="51" y="121"/>
                      </a:cubicBezTo>
                      <a:cubicBezTo>
                        <a:pt x="51" y="119"/>
                        <a:pt x="51" y="117"/>
                        <a:pt x="50" y="114"/>
                      </a:cubicBezTo>
                      <a:cubicBezTo>
                        <a:pt x="44" y="102"/>
                        <a:pt x="33" y="104"/>
                        <a:pt x="24" y="105"/>
                      </a:cubicBezTo>
                      <a:cubicBezTo>
                        <a:pt x="14" y="107"/>
                        <a:pt x="10" y="107"/>
                        <a:pt x="7" y="102"/>
                      </a:cubicBezTo>
                      <a:cubicBezTo>
                        <a:pt x="5" y="98"/>
                        <a:pt x="6" y="92"/>
                        <a:pt x="8" y="85"/>
                      </a:cubicBezTo>
                      <a:cubicBezTo>
                        <a:pt x="11" y="76"/>
                        <a:pt x="16" y="68"/>
                        <a:pt x="20" y="66"/>
                      </a:cubicBezTo>
                      <a:cubicBezTo>
                        <a:pt x="25" y="64"/>
                        <a:pt x="35" y="71"/>
                        <a:pt x="44" y="77"/>
                      </a:cubicBezTo>
                      <a:cubicBezTo>
                        <a:pt x="55" y="85"/>
                        <a:pt x="67" y="93"/>
                        <a:pt x="78" y="91"/>
                      </a:cubicBezTo>
                      <a:cubicBezTo>
                        <a:pt x="83" y="90"/>
                        <a:pt x="88" y="86"/>
                        <a:pt x="92" y="80"/>
                      </a:cubicBezTo>
                      <a:cubicBezTo>
                        <a:pt x="102" y="61"/>
                        <a:pt x="89" y="47"/>
                        <a:pt x="77" y="35"/>
                      </a:cubicBezTo>
                      <a:cubicBezTo>
                        <a:pt x="72" y="29"/>
                        <a:pt x="67" y="24"/>
                        <a:pt x="64" y="18"/>
                      </a:cubicBezTo>
                      <a:cubicBezTo>
                        <a:pt x="61" y="20"/>
                        <a:pt x="59" y="21"/>
                        <a:pt x="56" y="23"/>
                      </a:cubicBezTo>
                      <a:cubicBezTo>
                        <a:pt x="60" y="29"/>
                        <a:pt x="65" y="35"/>
                        <a:pt x="70" y="41"/>
                      </a:cubicBezTo>
                      <a:cubicBezTo>
                        <a:pt x="83" y="54"/>
                        <a:pt x="90" y="63"/>
                        <a:pt x="83" y="75"/>
                      </a:cubicBezTo>
                      <a:cubicBezTo>
                        <a:pt x="81" y="79"/>
                        <a:pt x="79" y="81"/>
                        <a:pt x="76" y="82"/>
                      </a:cubicBezTo>
                      <a:cubicBezTo>
                        <a:pt x="69" y="83"/>
                        <a:pt x="59" y="77"/>
                        <a:pt x="50" y="70"/>
                      </a:cubicBezTo>
                      <a:cubicBezTo>
                        <a:pt x="40" y="63"/>
                        <a:pt x="31" y="56"/>
                        <a:pt x="22" y="56"/>
                      </a:cubicBezTo>
                      <a:cubicBezTo>
                        <a:pt x="10" y="73"/>
                        <a:pt x="4" y="90"/>
                        <a:pt x="0" y="108"/>
                      </a:cubicBezTo>
                      <a:cubicBezTo>
                        <a:pt x="7" y="117"/>
                        <a:pt x="17" y="116"/>
                        <a:pt x="25" y="114"/>
                      </a:cubicBezTo>
                      <a:cubicBezTo>
                        <a:pt x="35" y="113"/>
                        <a:pt x="39" y="113"/>
                        <a:pt x="41" y="118"/>
                      </a:cubicBezTo>
                      <a:cubicBezTo>
                        <a:pt x="42" y="119"/>
                        <a:pt x="42" y="120"/>
                        <a:pt x="42" y="121"/>
                      </a:cubicBezTo>
                      <a:cubicBezTo>
                        <a:pt x="42" y="126"/>
                        <a:pt x="37" y="130"/>
                        <a:pt x="28" y="136"/>
                      </a:cubicBezTo>
                      <a:cubicBezTo>
                        <a:pt x="20" y="143"/>
                        <a:pt x="10" y="150"/>
                        <a:pt x="10" y="161"/>
                      </a:cubicBezTo>
                      <a:cubicBezTo>
                        <a:pt x="10" y="161"/>
                        <a:pt x="10" y="161"/>
                        <a:pt x="10" y="162"/>
                      </a:cubicBezTo>
                      <a:cubicBezTo>
                        <a:pt x="10" y="164"/>
                        <a:pt x="12" y="166"/>
                        <a:pt x="14" y="166"/>
                      </a:cubicBezTo>
                      <a:cubicBezTo>
                        <a:pt x="14" y="166"/>
                        <a:pt x="15" y="166"/>
                        <a:pt x="15" y="167"/>
                      </a:cubicBezTo>
                      <a:cubicBezTo>
                        <a:pt x="14" y="168"/>
                        <a:pt x="12" y="169"/>
                        <a:pt x="12" y="169"/>
                      </a:cubicBezTo>
                      <a:cubicBezTo>
                        <a:pt x="8" y="171"/>
                        <a:pt x="5" y="174"/>
                        <a:pt x="1" y="177"/>
                      </a:cubicBezTo>
                      <a:cubicBezTo>
                        <a:pt x="1" y="178"/>
                        <a:pt x="2" y="179"/>
                        <a:pt x="2" y="180"/>
                      </a:cubicBezTo>
                      <a:cubicBezTo>
                        <a:pt x="2" y="182"/>
                        <a:pt x="3" y="185"/>
                        <a:pt x="4" y="188"/>
                      </a:cubicBezTo>
                      <a:cubicBezTo>
                        <a:pt x="7" y="184"/>
                        <a:pt x="12" y="180"/>
                        <a:pt x="17" y="177"/>
                      </a:cubicBezTo>
                      <a:cubicBezTo>
                        <a:pt x="15" y="182"/>
                        <a:pt x="14" y="187"/>
                        <a:pt x="14" y="192"/>
                      </a:cubicBezTo>
                      <a:cubicBezTo>
                        <a:pt x="14" y="199"/>
                        <a:pt x="16" y="207"/>
                        <a:pt x="21" y="215"/>
                      </a:cubicBezTo>
                      <a:cubicBezTo>
                        <a:pt x="28" y="226"/>
                        <a:pt x="33" y="233"/>
                        <a:pt x="41" y="236"/>
                      </a:cubicBezTo>
                      <a:cubicBezTo>
                        <a:pt x="38" y="238"/>
                        <a:pt x="36" y="238"/>
                        <a:pt x="33" y="239"/>
                      </a:cubicBezTo>
                      <a:cubicBezTo>
                        <a:pt x="35" y="242"/>
                        <a:pt x="38" y="244"/>
                        <a:pt x="41" y="247"/>
                      </a:cubicBezTo>
                      <a:cubicBezTo>
                        <a:pt x="47" y="244"/>
                        <a:pt x="52" y="241"/>
                        <a:pt x="57" y="237"/>
                      </a:cubicBezTo>
                      <a:cubicBezTo>
                        <a:pt x="60" y="236"/>
                        <a:pt x="63" y="235"/>
                        <a:pt x="67" y="233"/>
                      </a:cubicBezTo>
                      <a:cubicBezTo>
                        <a:pt x="82" y="227"/>
                        <a:pt x="85" y="228"/>
                        <a:pt x="86" y="228"/>
                      </a:cubicBezTo>
                      <a:cubicBezTo>
                        <a:pt x="87" y="229"/>
                        <a:pt x="88" y="233"/>
                        <a:pt x="88" y="235"/>
                      </a:cubicBezTo>
                      <a:cubicBezTo>
                        <a:pt x="89" y="243"/>
                        <a:pt x="90" y="254"/>
                        <a:pt x="101" y="262"/>
                      </a:cubicBezTo>
                      <a:cubicBezTo>
                        <a:pt x="104" y="263"/>
                        <a:pt x="107" y="264"/>
                        <a:pt x="110" y="265"/>
                      </a:cubicBezTo>
                      <a:cubicBezTo>
                        <a:pt x="114" y="268"/>
                        <a:pt x="119" y="272"/>
                        <a:pt x="125" y="275"/>
                      </a:cubicBezTo>
                      <a:cubicBezTo>
                        <a:pt x="136" y="280"/>
                        <a:pt x="152" y="282"/>
                        <a:pt x="163" y="270"/>
                      </a:cubicBezTo>
                      <a:cubicBezTo>
                        <a:pt x="171" y="261"/>
                        <a:pt x="170" y="249"/>
                        <a:pt x="169" y="238"/>
                      </a:cubicBezTo>
                      <a:cubicBezTo>
                        <a:pt x="168" y="229"/>
                        <a:pt x="167" y="221"/>
                        <a:pt x="172" y="217"/>
                      </a:cubicBezTo>
                      <a:cubicBezTo>
                        <a:pt x="172" y="216"/>
                        <a:pt x="174" y="215"/>
                        <a:pt x="175" y="215"/>
                      </a:cubicBezTo>
                      <a:cubicBezTo>
                        <a:pt x="178" y="216"/>
                        <a:pt x="183" y="227"/>
                        <a:pt x="186" y="235"/>
                      </a:cubicBezTo>
                      <a:cubicBezTo>
                        <a:pt x="190" y="244"/>
                        <a:pt x="194" y="253"/>
                        <a:pt x="200" y="261"/>
                      </a:cubicBezTo>
                      <a:cubicBezTo>
                        <a:pt x="203" y="259"/>
                        <a:pt x="205" y="258"/>
                        <a:pt x="208" y="256"/>
                      </a:cubicBezTo>
                      <a:cubicBezTo>
                        <a:pt x="203" y="250"/>
                        <a:pt x="199" y="240"/>
                        <a:pt x="195" y="231"/>
                      </a:cubicBezTo>
                      <a:cubicBezTo>
                        <a:pt x="192" y="225"/>
                        <a:pt x="190" y="219"/>
                        <a:pt x="187" y="215"/>
                      </a:cubicBezTo>
                      <a:cubicBezTo>
                        <a:pt x="188" y="215"/>
                        <a:pt x="189" y="216"/>
                        <a:pt x="190" y="216"/>
                      </a:cubicBezTo>
                      <a:cubicBezTo>
                        <a:pt x="199" y="219"/>
                        <a:pt x="208" y="211"/>
                        <a:pt x="217" y="203"/>
                      </a:cubicBezTo>
                      <a:cubicBezTo>
                        <a:pt x="222" y="199"/>
                        <a:pt x="227" y="194"/>
                        <a:pt x="231" y="193"/>
                      </a:cubicBezTo>
                      <a:cubicBezTo>
                        <a:pt x="231" y="193"/>
                        <a:pt x="232" y="193"/>
                        <a:pt x="233" y="192"/>
                      </a:cubicBezTo>
                      <a:cubicBezTo>
                        <a:pt x="234" y="195"/>
                        <a:pt x="237" y="197"/>
                        <a:pt x="239" y="200"/>
                      </a:cubicBezTo>
                      <a:cubicBezTo>
                        <a:pt x="242" y="204"/>
                        <a:pt x="242" y="204"/>
                        <a:pt x="242" y="204"/>
                      </a:cubicBezTo>
                      <a:cubicBezTo>
                        <a:pt x="246" y="209"/>
                        <a:pt x="249" y="214"/>
                        <a:pt x="251" y="220"/>
                      </a:cubicBezTo>
                      <a:cubicBezTo>
                        <a:pt x="253" y="217"/>
                        <a:pt x="256" y="214"/>
                        <a:pt x="258" y="211"/>
                      </a:cubicBezTo>
                      <a:cubicBezTo>
                        <a:pt x="255" y="206"/>
                        <a:pt x="253" y="202"/>
                        <a:pt x="250" y="198"/>
                      </a:cubicBezTo>
                      <a:cubicBezTo>
                        <a:pt x="246" y="194"/>
                        <a:pt x="246" y="194"/>
                        <a:pt x="246" y="194"/>
                      </a:cubicBezTo>
                      <a:cubicBezTo>
                        <a:pt x="245" y="192"/>
                        <a:pt x="243" y="191"/>
                        <a:pt x="242" y="189"/>
                      </a:cubicBezTo>
                      <a:cubicBezTo>
                        <a:pt x="249" y="186"/>
                        <a:pt x="253" y="183"/>
                        <a:pt x="257" y="174"/>
                      </a:cubicBezTo>
                      <a:cubicBezTo>
                        <a:pt x="257" y="173"/>
                        <a:pt x="258" y="173"/>
                        <a:pt x="258" y="173"/>
                      </a:cubicBezTo>
                      <a:cubicBezTo>
                        <a:pt x="264" y="171"/>
                        <a:pt x="269" y="170"/>
                        <a:pt x="274" y="167"/>
                      </a:cubicBezTo>
                      <a:cubicBezTo>
                        <a:pt x="275" y="162"/>
                        <a:pt x="275" y="157"/>
                        <a:pt x="275" y="153"/>
                      </a:cubicBezTo>
                      <a:cubicBezTo>
                        <a:pt x="273" y="157"/>
                        <a:pt x="269" y="160"/>
                        <a:pt x="261" y="162"/>
                      </a:cubicBezTo>
                      <a:cubicBezTo>
                        <a:pt x="264" y="154"/>
                        <a:pt x="266" y="147"/>
                        <a:pt x="266" y="139"/>
                      </a:cubicBezTo>
                      <a:cubicBezTo>
                        <a:pt x="266" y="133"/>
                        <a:pt x="265" y="127"/>
                        <a:pt x="263" y="120"/>
                      </a:cubicBezTo>
                      <a:cubicBezTo>
                        <a:pt x="262" y="114"/>
                        <a:pt x="262" y="114"/>
                        <a:pt x="262" y="114"/>
                      </a:cubicBezTo>
                      <a:cubicBezTo>
                        <a:pt x="261" y="109"/>
                        <a:pt x="260" y="105"/>
                        <a:pt x="259" y="100"/>
                      </a:cubicBezTo>
                      <a:cubicBezTo>
                        <a:pt x="266" y="110"/>
                        <a:pt x="271" y="121"/>
                        <a:pt x="274" y="133"/>
                      </a:cubicBezTo>
                      <a:cubicBezTo>
                        <a:pt x="275" y="133"/>
                        <a:pt x="275" y="134"/>
                        <a:pt x="275" y="134"/>
                      </a:cubicBezTo>
                      <a:cubicBezTo>
                        <a:pt x="273" y="116"/>
                        <a:pt x="267" y="99"/>
                        <a:pt x="259" y="86"/>
                      </a:cubicBezTo>
                      <a:cubicBezTo>
                        <a:pt x="259" y="85"/>
                        <a:pt x="258" y="85"/>
                        <a:pt x="258" y="84"/>
                      </a:cubicBezTo>
                      <a:cubicBezTo>
                        <a:pt x="253" y="78"/>
                        <a:pt x="248" y="72"/>
                        <a:pt x="242" y="66"/>
                      </a:cubicBezTo>
                      <a:cubicBezTo>
                        <a:pt x="240" y="64"/>
                        <a:pt x="237" y="64"/>
                        <a:pt x="236" y="66"/>
                      </a:cubicBezTo>
                      <a:close/>
                      <a:moveTo>
                        <a:pt x="67" y="197"/>
                      </a:moveTo>
                      <a:cubicBezTo>
                        <a:pt x="66" y="208"/>
                        <a:pt x="61" y="220"/>
                        <a:pt x="53" y="228"/>
                      </a:cubicBezTo>
                      <a:cubicBezTo>
                        <a:pt x="43" y="230"/>
                        <a:pt x="38" y="225"/>
                        <a:pt x="29" y="210"/>
                      </a:cubicBezTo>
                      <a:cubicBezTo>
                        <a:pt x="25" y="203"/>
                        <a:pt x="23" y="198"/>
                        <a:pt x="23" y="192"/>
                      </a:cubicBezTo>
                      <a:cubicBezTo>
                        <a:pt x="23" y="175"/>
                        <a:pt x="38" y="162"/>
                        <a:pt x="54" y="148"/>
                      </a:cubicBezTo>
                      <a:cubicBezTo>
                        <a:pt x="55" y="148"/>
                        <a:pt x="55" y="148"/>
                        <a:pt x="56" y="147"/>
                      </a:cubicBezTo>
                      <a:cubicBezTo>
                        <a:pt x="56" y="155"/>
                        <a:pt x="59" y="164"/>
                        <a:pt x="62" y="171"/>
                      </a:cubicBezTo>
                      <a:cubicBezTo>
                        <a:pt x="65" y="180"/>
                        <a:pt x="67" y="188"/>
                        <a:pt x="67" y="195"/>
                      </a:cubicBezTo>
                      <a:cubicBezTo>
                        <a:pt x="67" y="196"/>
                        <a:pt x="67" y="197"/>
                        <a:pt x="67" y="197"/>
                      </a:cubicBezTo>
                      <a:close/>
                      <a:moveTo>
                        <a:pt x="88" y="219"/>
                      </a:moveTo>
                      <a:cubicBezTo>
                        <a:pt x="84" y="218"/>
                        <a:pt x="78" y="219"/>
                        <a:pt x="68" y="223"/>
                      </a:cubicBezTo>
                      <a:cubicBezTo>
                        <a:pt x="73" y="215"/>
                        <a:pt x="76" y="206"/>
                        <a:pt x="77" y="198"/>
                      </a:cubicBezTo>
                      <a:cubicBezTo>
                        <a:pt x="77" y="197"/>
                        <a:pt x="77" y="196"/>
                        <a:pt x="77" y="195"/>
                      </a:cubicBezTo>
                      <a:cubicBezTo>
                        <a:pt x="77" y="187"/>
                        <a:pt x="74" y="177"/>
                        <a:pt x="70" y="168"/>
                      </a:cubicBezTo>
                      <a:cubicBezTo>
                        <a:pt x="67" y="160"/>
                        <a:pt x="65" y="151"/>
                        <a:pt x="65" y="144"/>
                      </a:cubicBezTo>
                      <a:cubicBezTo>
                        <a:pt x="65" y="142"/>
                        <a:pt x="65" y="140"/>
                        <a:pt x="65" y="139"/>
                      </a:cubicBezTo>
                      <a:cubicBezTo>
                        <a:pt x="67" y="137"/>
                        <a:pt x="69" y="135"/>
                        <a:pt x="71" y="134"/>
                      </a:cubicBezTo>
                      <a:cubicBezTo>
                        <a:pt x="71" y="133"/>
                        <a:pt x="72" y="132"/>
                        <a:pt x="72" y="130"/>
                      </a:cubicBezTo>
                      <a:cubicBezTo>
                        <a:pt x="72" y="130"/>
                        <a:pt x="71" y="129"/>
                        <a:pt x="71" y="129"/>
                      </a:cubicBezTo>
                      <a:cubicBezTo>
                        <a:pt x="78" y="122"/>
                        <a:pt x="82" y="120"/>
                        <a:pt x="84" y="121"/>
                      </a:cubicBezTo>
                      <a:cubicBezTo>
                        <a:pt x="85" y="121"/>
                        <a:pt x="90" y="125"/>
                        <a:pt x="90" y="152"/>
                      </a:cubicBezTo>
                      <a:cubicBezTo>
                        <a:pt x="90" y="161"/>
                        <a:pt x="90" y="173"/>
                        <a:pt x="88" y="188"/>
                      </a:cubicBezTo>
                      <a:cubicBezTo>
                        <a:pt x="88" y="189"/>
                        <a:pt x="88" y="189"/>
                        <a:pt x="88" y="189"/>
                      </a:cubicBezTo>
                      <a:cubicBezTo>
                        <a:pt x="87" y="194"/>
                        <a:pt x="87" y="199"/>
                        <a:pt x="87" y="205"/>
                      </a:cubicBezTo>
                      <a:cubicBezTo>
                        <a:pt x="87" y="210"/>
                        <a:pt x="87" y="214"/>
                        <a:pt x="88" y="219"/>
                      </a:cubicBezTo>
                      <a:close/>
                      <a:moveTo>
                        <a:pt x="156" y="263"/>
                      </a:moveTo>
                      <a:cubicBezTo>
                        <a:pt x="149" y="271"/>
                        <a:pt x="137" y="270"/>
                        <a:pt x="129" y="266"/>
                      </a:cubicBezTo>
                      <a:cubicBezTo>
                        <a:pt x="127" y="265"/>
                        <a:pt x="126" y="265"/>
                        <a:pt x="125" y="264"/>
                      </a:cubicBezTo>
                      <a:cubicBezTo>
                        <a:pt x="139" y="260"/>
                        <a:pt x="154" y="251"/>
                        <a:pt x="160" y="242"/>
                      </a:cubicBezTo>
                      <a:cubicBezTo>
                        <a:pt x="160" y="245"/>
                        <a:pt x="160" y="247"/>
                        <a:pt x="160" y="249"/>
                      </a:cubicBezTo>
                      <a:cubicBezTo>
                        <a:pt x="160" y="255"/>
                        <a:pt x="159" y="260"/>
                        <a:pt x="156" y="263"/>
                      </a:cubicBezTo>
                      <a:close/>
                      <a:moveTo>
                        <a:pt x="177" y="206"/>
                      </a:moveTo>
                      <a:cubicBezTo>
                        <a:pt x="173" y="205"/>
                        <a:pt x="169" y="207"/>
                        <a:pt x="166" y="210"/>
                      </a:cubicBezTo>
                      <a:cubicBezTo>
                        <a:pt x="165" y="210"/>
                        <a:pt x="165" y="211"/>
                        <a:pt x="164" y="211"/>
                      </a:cubicBezTo>
                      <a:cubicBezTo>
                        <a:pt x="163" y="204"/>
                        <a:pt x="160" y="196"/>
                        <a:pt x="157" y="190"/>
                      </a:cubicBezTo>
                      <a:cubicBezTo>
                        <a:pt x="153" y="180"/>
                        <a:pt x="148" y="170"/>
                        <a:pt x="148" y="161"/>
                      </a:cubicBezTo>
                      <a:cubicBezTo>
                        <a:pt x="148" y="161"/>
                        <a:pt x="149" y="160"/>
                        <a:pt x="149" y="159"/>
                      </a:cubicBezTo>
                      <a:cubicBezTo>
                        <a:pt x="149" y="155"/>
                        <a:pt x="150" y="146"/>
                        <a:pt x="156" y="145"/>
                      </a:cubicBezTo>
                      <a:cubicBezTo>
                        <a:pt x="162" y="145"/>
                        <a:pt x="170" y="152"/>
                        <a:pt x="173" y="163"/>
                      </a:cubicBezTo>
                      <a:cubicBezTo>
                        <a:pt x="174" y="165"/>
                        <a:pt x="174" y="169"/>
                        <a:pt x="174" y="174"/>
                      </a:cubicBezTo>
                      <a:cubicBezTo>
                        <a:pt x="175" y="186"/>
                        <a:pt x="177" y="200"/>
                        <a:pt x="182" y="209"/>
                      </a:cubicBezTo>
                      <a:cubicBezTo>
                        <a:pt x="180" y="208"/>
                        <a:pt x="179" y="207"/>
                        <a:pt x="177" y="206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24"/>
                <p:cNvSpPr>
                  <a:spLocks/>
                </p:cNvSpPr>
                <p:nvPr/>
              </p:nvSpPr>
              <p:spPr bwMode="auto">
                <a:xfrm>
                  <a:off x="7241342" y="3180285"/>
                  <a:ext cx="333355" cy="499145"/>
                </a:xfrm>
                <a:custGeom>
                  <a:avLst/>
                  <a:gdLst>
                    <a:gd name="T0" fmla="*/ 188 w 225"/>
                    <a:gd name="T1" fmla="*/ 1587 h 316"/>
                    <a:gd name="T2" fmla="*/ 983 w 225"/>
                    <a:gd name="T3" fmla="*/ 77 h 316"/>
                    <a:gd name="T4" fmla="*/ 1409 w 225"/>
                    <a:gd name="T5" fmla="*/ 85 h 316"/>
                    <a:gd name="T6" fmla="*/ 901 w 225"/>
                    <a:gd name="T7" fmla="*/ 35 h 316"/>
                    <a:gd name="T8" fmla="*/ 100 w 225"/>
                    <a:gd name="T9" fmla="*/ 1523 h 316"/>
                    <a:gd name="T10" fmla="*/ 596 w 225"/>
                    <a:gd name="T11" fmla="*/ 2249 h 316"/>
                    <a:gd name="T12" fmla="*/ 188 w 225"/>
                    <a:gd name="T13" fmla="*/ 1587 h 3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316">
                      <a:moveTo>
                        <a:pt x="30" y="223"/>
                      </a:moveTo>
                      <a:cubicBezTo>
                        <a:pt x="15" y="133"/>
                        <a:pt x="45" y="32"/>
                        <a:pt x="157" y="11"/>
                      </a:cubicBezTo>
                      <a:cubicBezTo>
                        <a:pt x="196" y="4"/>
                        <a:pt x="213" y="9"/>
                        <a:pt x="225" y="12"/>
                      </a:cubicBezTo>
                      <a:cubicBezTo>
                        <a:pt x="201" y="3"/>
                        <a:pt x="173" y="0"/>
                        <a:pt x="144" y="5"/>
                      </a:cubicBezTo>
                      <a:cubicBezTo>
                        <a:pt x="32" y="26"/>
                        <a:pt x="0" y="124"/>
                        <a:pt x="16" y="214"/>
                      </a:cubicBezTo>
                      <a:cubicBezTo>
                        <a:pt x="24" y="260"/>
                        <a:pt x="56" y="296"/>
                        <a:pt x="95" y="316"/>
                      </a:cubicBezTo>
                      <a:cubicBezTo>
                        <a:pt x="63" y="295"/>
                        <a:pt x="37" y="263"/>
                        <a:pt x="30" y="223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25"/>
                <p:cNvSpPr>
                  <a:spLocks/>
                </p:cNvSpPr>
                <p:nvPr/>
              </p:nvSpPr>
              <p:spPr bwMode="auto">
                <a:xfrm>
                  <a:off x="7297592" y="3210482"/>
                  <a:ext cx="333355" cy="396119"/>
                </a:xfrm>
                <a:custGeom>
                  <a:avLst/>
                  <a:gdLst>
                    <a:gd name="T0" fmla="*/ 125 w 225"/>
                    <a:gd name="T1" fmla="*/ 1391 h 251"/>
                    <a:gd name="T2" fmla="*/ 638 w 225"/>
                    <a:gd name="T3" fmla="*/ 227 h 251"/>
                    <a:gd name="T4" fmla="*/ 1409 w 225"/>
                    <a:gd name="T5" fmla="*/ 397 h 251"/>
                    <a:gd name="T6" fmla="*/ 588 w 225"/>
                    <a:gd name="T7" fmla="*/ 163 h 251"/>
                    <a:gd name="T8" fmla="*/ 70 w 225"/>
                    <a:gd name="T9" fmla="*/ 1335 h 251"/>
                    <a:gd name="T10" fmla="*/ 300 w 225"/>
                    <a:gd name="T11" fmla="*/ 1783 h 251"/>
                    <a:gd name="T12" fmla="*/ 125 w 225"/>
                    <a:gd name="T13" fmla="*/ 1391 h 2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251">
                      <a:moveTo>
                        <a:pt x="20" y="196"/>
                      </a:moveTo>
                      <a:cubicBezTo>
                        <a:pt x="9" y="139"/>
                        <a:pt x="18" y="65"/>
                        <a:pt x="102" y="32"/>
                      </a:cubicBezTo>
                      <a:cubicBezTo>
                        <a:pt x="155" y="11"/>
                        <a:pt x="196" y="29"/>
                        <a:pt x="225" y="56"/>
                      </a:cubicBezTo>
                      <a:cubicBezTo>
                        <a:pt x="195" y="25"/>
                        <a:pt x="152" y="0"/>
                        <a:pt x="94" y="23"/>
                      </a:cubicBezTo>
                      <a:cubicBezTo>
                        <a:pt x="9" y="57"/>
                        <a:pt x="0" y="130"/>
                        <a:pt x="11" y="188"/>
                      </a:cubicBezTo>
                      <a:cubicBezTo>
                        <a:pt x="16" y="211"/>
                        <a:pt x="29" y="233"/>
                        <a:pt x="48" y="251"/>
                      </a:cubicBezTo>
                      <a:cubicBezTo>
                        <a:pt x="34" y="235"/>
                        <a:pt x="24" y="216"/>
                        <a:pt x="20" y="19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26"/>
                <p:cNvSpPr>
                  <a:spLocks/>
                </p:cNvSpPr>
                <p:nvPr/>
              </p:nvSpPr>
              <p:spPr bwMode="auto">
                <a:xfrm>
                  <a:off x="7460421" y="3298706"/>
                  <a:ext cx="265263" cy="361776"/>
                </a:xfrm>
                <a:custGeom>
                  <a:avLst/>
                  <a:gdLst>
                    <a:gd name="T0" fmla="*/ 934 w 179"/>
                    <a:gd name="T1" fmla="*/ 312 h 229"/>
                    <a:gd name="T2" fmla="*/ 726 w 179"/>
                    <a:gd name="T3" fmla="*/ 0 h 229"/>
                    <a:gd name="T4" fmla="*/ 883 w 179"/>
                    <a:gd name="T5" fmla="*/ 312 h 229"/>
                    <a:gd name="T6" fmla="*/ 471 w 179"/>
                    <a:gd name="T7" fmla="*/ 1489 h 229"/>
                    <a:gd name="T8" fmla="*/ 0 w 179"/>
                    <a:gd name="T9" fmla="*/ 1588 h 229"/>
                    <a:gd name="T10" fmla="*/ 546 w 179"/>
                    <a:gd name="T11" fmla="*/ 1502 h 229"/>
                    <a:gd name="T12" fmla="*/ 934 w 179"/>
                    <a:gd name="T13" fmla="*/ 312 h 2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9" h="229">
                      <a:moveTo>
                        <a:pt x="149" y="44"/>
                      </a:moveTo>
                      <a:cubicBezTo>
                        <a:pt x="141" y="30"/>
                        <a:pt x="130" y="14"/>
                        <a:pt x="116" y="0"/>
                      </a:cubicBezTo>
                      <a:cubicBezTo>
                        <a:pt x="123" y="10"/>
                        <a:pt x="124" y="14"/>
                        <a:pt x="141" y="44"/>
                      </a:cubicBezTo>
                      <a:cubicBezTo>
                        <a:pt x="165" y="86"/>
                        <a:pt x="167" y="165"/>
                        <a:pt x="75" y="209"/>
                      </a:cubicBezTo>
                      <a:cubicBezTo>
                        <a:pt x="48" y="222"/>
                        <a:pt x="23" y="226"/>
                        <a:pt x="0" y="223"/>
                      </a:cubicBezTo>
                      <a:cubicBezTo>
                        <a:pt x="26" y="229"/>
                        <a:pt x="55" y="226"/>
                        <a:pt x="87" y="211"/>
                      </a:cubicBezTo>
                      <a:cubicBezTo>
                        <a:pt x="179" y="167"/>
                        <a:pt x="173" y="86"/>
                        <a:pt x="149" y="4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443" name="TextBox 442"/>
            <p:cNvSpPr txBox="1"/>
            <p:nvPr/>
          </p:nvSpPr>
          <p:spPr>
            <a:xfrm>
              <a:off x="7588910" y="2458151"/>
              <a:ext cx="394186" cy="523210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algn="ctr" defTabSz="457200"/>
              <a:r>
                <a:rPr lang="en-GB" sz="2800" b="1" dirty="0">
                  <a:solidFill>
                    <a:srgbClr val="000000"/>
                  </a:solidFill>
                  <a:latin typeface="Arial"/>
                  <a:cs typeface="Arial"/>
                </a:rPr>
                <a:t>?</a:t>
              </a:r>
            </a:p>
          </p:txBody>
        </p:sp>
        <p:cxnSp>
          <p:nvCxnSpPr>
            <p:cNvPr id="444" name="Straight Arrow Connector 443"/>
            <p:cNvCxnSpPr/>
            <p:nvPr/>
          </p:nvCxnSpPr>
          <p:spPr>
            <a:xfrm>
              <a:off x="7325056" y="2244506"/>
              <a:ext cx="22553" cy="1298344"/>
            </a:xfrm>
            <a:prstGeom prst="straightConnector1">
              <a:avLst/>
            </a:prstGeom>
            <a:ln w="76200" cmpd="sng">
              <a:solidFill>
                <a:schemeClr val="tx1"/>
              </a:solidFill>
              <a:prstDash val="dash"/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5" name="Group 444"/>
            <p:cNvGrpSpPr/>
            <p:nvPr/>
          </p:nvGrpSpPr>
          <p:grpSpPr>
            <a:xfrm>
              <a:off x="5633564" y="3699594"/>
              <a:ext cx="3346502" cy="2305505"/>
              <a:chOff x="5633564" y="3699594"/>
              <a:chExt cx="3346502" cy="2305505"/>
            </a:xfrm>
          </p:grpSpPr>
          <p:grpSp>
            <p:nvGrpSpPr>
              <p:cNvPr id="447" name="Group 51"/>
              <p:cNvGrpSpPr>
                <a:grpSpLocks/>
              </p:cNvGrpSpPr>
              <p:nvPr/>
            </p:nvGrpSpPr>
            <p:grpSpPr bwMode="auto">
              <a:xfrm>
                <a:off x="5633564" y="4336463"/>
                <a:ext cx="1595437" cy="1084263"/>
                <a:chOff x="4525" y="1930"/>
                <a:chExt cx="1005" cy="683"/>
              </a:xfrm>
            </p:grpSpPr>
            <p:sp>
              <p:nvSpPr>
                <p:cNvPr id="508" name="Freeform 52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53"/>
                <p:cNvSpPr>
                  <a:spLocks/>
                </p:cNvSpPr>
                <p:nvPr/>
              </p:nvSpPr>
              <p:spPr bwMode="auto">
                <a:xfrm>
                  <a:off x="4917" y="2155"/>
                  <a:ext cx="93" cy="123"/>
                </a:xfrm>
                <a:custGeom>
                  <a:avLst/>
                  <a:gdLst>
                    <a:gd name="T0" fmla="*/ 14 w 67"/>
                    <a:gd name="T1" fmla="*/ 0 h 84"/>
                    <a:gd name="T2" fmla="*/ 65 w 67"/>
                    <a:gd name="T3" fmla="*/ 83 h 84"/>
                    <a:gd name="T4" fmla="*/ 93 w 67"/>
                    <a:gd name="T5" fmla="*/ 114 h 84"/>
                    <a:gd name="T6" fmla="*/ 0 w 67"/>
                    <a:gd name="T7" fmla="*/ 180 h 8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84">
                      <a:moveTo>
                        <a:pt x="7" y="0"/>
                      </a:moveTo>
                      <a:cubicBezTo>
                        <a:pt x="27" y="2"/>
                        <a:pt x="39" y="19"/>
                        <a:pt x="34" y="39"/>
                      </a:cubicBezTo>
                      <a:cubicBezTo>
                        <a:pt x="32" y="50"/>
                        <a:pt x="36" y="57"/>
                        <a:pt x="48" y="53"/>
                      </a:cubicBezTo>
                      <a:cubicBezTo>
                        <a:pt x="67" y="47"/>
                        <a:pt x="14" y="83"/>
                        <a:pt x="0" y="8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54"/>
                <p:cNvSpPr>
                  <a:spLocks/>
                </p:cNvSpPr>
                <p:nvPr/>
              </p:nvSpPr>
              <p:spPr bwMode="auto">
                <a:xfrm>
                  <a:off x="4776" y="2070"/>
                  <a:ext cx="374" cy="365"/>
                </a:xfrm>
                <a:custGeom>
                  <a:avLst/>
                  <a:gdLst>
                    <a:gd name="T0" fmla="*/ 29 w 272"/>
                    <a:gd name="T1" fmla="*/ 535 h 249"/>
                    <a:gd name="T2" fmla="*/ 176 w 272"/>
                    <a:gd name="T3" fmla="*/ 481 h 249"/>
                    <a:gd name="T4" fmla="*/ 257 w 272"/>
                    <a:gd name="T5" fmla="*/ 434 h 249"/>
                    <a:gd name="T6" fmla="*/ 323 w 272"/>
                    <a:gd name="T7" fmla="*/ 372 h 249"/>
                    <a:gd name="T8" fmla="*/ 444 w 272"/>
                    <a:gd name="T9" fmla="*/ 267 h 249"/>
                    <a:gd name="T10" fmla="*/ 498 w 272"/>
                    <a:gd name="T11" fmla="*/ 227 h 249"/>
                    <a:gd name="T12" fmla="*/ 455 w 272"/>
                    <a:gd name="T13" fmla="*/ 208 h 249"/>
                    <a:gd name="T14" fmla="*/ 422 w 272"/>
                    <a:gd name="T15" fmla="*/ 180 h 249"/>
                    <a:gd name="T16" fmla="*/ 389 w 272"/>
                    <a:gd name="T17" fmla="*/ 103 h 249"/>
                    <a:gd name="T18" fmla="*/ 397 w 272"/>
                    <a:gd name="T19" fmla="*/ 51 h 249"/>
                    <a:gd name="T20" fmla="*/ 393 w 272"/>
                    <a:gd name="T21" fmla="*/ 0 h 249"/>
                    <a:gd name="T22" fmla="*/ 362 w 272"/>
                    <a:gd name="T23" fmla="*/ 94 h 249"/>
                    <a:gd name="T24" fmla="*/ 337 w 272"/>
                    <a:gd name="T25" fmla="*/ 163 h 249"/>
                    <a:gd name="T26" fmla="*/ 243 w 272"/>
                    <a:gd name="T27" fmla="*/ 252 h 249"/>
                    <a:gd name="T28" fmla="*/ 197 w 272"/>
                    <a:gd name="T29" fmla="*/ 239 h 249"/>
                    <a:gd name="T30" fmla="*/ 150 w 272"/>
                    <a:gd name="T31" fmla="*/ 315 h 249"/>
                    <a:gd name="T32" fmla="*/ 66 w 272"/>
                    <a:gd name="T33" fmla="*/ 383 h 249"/>
                    <a:gd name="T34" fmla="*/ 32 w 272"/>
                    <a:gd name="T35" fmla="*/ 384 h 249"/>
                    <a:gd name="T36" fmla="*/ 29 w 272"/>
                    <a:gd name="T37" fmla="*/ 456 h 249"/>
                    <a:gd name="T38" fmla="*/ 0 w 272"/>
                    <a:gd name="T39" fmla="*/ 444 h 249"/>
                    <a:gd name="T40" fmla="*/ 25 w 272"/>
                    <a:gd name="T41" fmla="*/ 517 h 2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72" h="249">
                      <a:moveTo>
                        <a:pt x="15" y="249"/>
                      </a:moveTo>
                      <a:cubicBezTo>
                        <a:pt x="22" y="206"/>
                        <a:pt x="66" y="229"/>
                        <a:pt x="93" y="224"/>
                      </a:cubicBezTo>
                      <a:cubicBezTo>
                        <a:pt x="111" y="221"/>
                        <a:pt x="121" y="209"/>
                        <a:pt x="136" y="202"/>
                      </a:cubicBezTo>
                      <a:cubicBezTo>
                        <a:pt x="152" y="195"/>
                        <a:pt x="161" y="186"/>
                        <a:pt x="171" y="173"/>
                      </a:cubicBezTo>
                      <a:cubicBezTo>
                        <a:pt x="187" y="153"/>
                        <a:pt x="210" y="131"/>
                        <a:pt x="235" y="124"/>
                      </a:cubicBezTo>
                      <a:cubicBezTo>
                        <a:pt x="242" y="122"/>
                        <a:pt x="272" y="119"/>
                        <a:pt x="263" y="106"/>
                      </a:cubicBezTo>
                      <a:cubicBezTo>
                        <a:pt x="260" y="101"/>
                        <a:pt x="246" y="100"/>
                        <a:pt x="241" y="97"/>
                      </a:cubicBezTo>
                      <a:cubicBezTo>
                        <a:pt x="234" y="93"/>
                        <a:pt x="229" y="88"/>
                        <a:pt x="223" y="84"/>
                      </a:cubicBezTo>
                      <a:cubicBezTo>
                        <a:pt x="210" y="74"/>
                        <a:pt x="204" y="65"/>
                        <a:pt x="206" y="48"/>
                      </a:cubicBezTo>
                      <a:cubicBezTo>
                        <a:pt x="206" y="39"/>
                        <a:pt x="210" y="32"/>
                        <a:pt x="210" y="24"/>
                      </a:cubicBezTo>
                      <a:cubicBezTo>
                        <a:pt x="210" y="18"/>
                        <a:pt x="212" y="4"/>
                        <a:pt x="208" y="0"/>
                      </a:cubicBezTo>
                      <a:cubicBezTo>
                        <a:pt x="206" y="17"/>
                        <a:pt x="202" y="31"/>
                        <a:pt x="191" y="44"/>
                      </a:cubicBezTo>
                      <a:cubicBezTo>
                        <a:pt x="181" y="56"/>
                        <a:pt x="179" y="59"/>
                        <a:pt x="178" y="76"/>
                      </a:cubicBezTo>
                      <a:cubicBezTo>
                        <a:pt x="176" y="102"/>
                        <a:pt x="154" y="118"/>
                        <a:pt x="129" y="117"/>
                      </a:cubicBezTo>
                      <a:cubicBezTo>
                        <a:pt x="120" y="117"/>
                        <a:pt x="113" y="110"/>
                        <a:pt x="104" y="111"/>
                      </a:cubicBezTo>
                      <a:cubicBezTo>
                        <a:pt x="91" y="113"/>
                        <a:pt x="86" y="137"/>
                        <a:pt x="79" y="147"/>
                      </a:cubicBezTo>
                      <a:cubicBezTo>
                        <a:pt x="68" y="164"/>
                        <a:pt x="56" y="179"/>
                        <a:pt x="35" y="178"/>
                      </a:cubicBezTo>
                      <a:cubicBezTo>
                        <a:pt x="29" y="178"/>
                        <a:pt x="23" y="176"/>
                        <a:pt x="17" y="179"/>
                      </a:cubicBezTo>
                      <a:cubicBezTo>
                        <a:pt x="19" y="191"/>
                        <a:pt x="29" y="202"/>
                        <a:pt x="15" y="212"/>
                      </a:cubicBezTo>
                      <a:cubicBezTo>
                        <a:pt x="11" y="209"/>
                        <a:pt x="5" y="207"/>
                        <a:pt x="0" y="207"/>
                      </a:cubicBezTo>
                      <a:cubicBezTo>
                        <a:pt x="3" y="218"/>
                        <a:pt x="9" y="230"/>
                        <a:pt x="13" y="241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55"/>
                <p:cNvSpPr>
                  <a:spLocks/>
                </p:cNvSpPr>
                <p:nvPr/>
              </p:nvSpPr>
              <p:spPr bwMode="auto">
                <a:xfrm>
                  <a:off x="4847" y="2189"/>
                  <a:ext cx="117" cy="157"/>
                </a:xfrm>
                <a:custGeom>
                  <a:avLst/>
                  <a:gdLst>
                    <a:gd name="T0" fmla="*/ 0 w 85"/>
                    <a:gd name="T1" fmla="*/ 230 h 107"/>
                    <a:gd name="T2" fmla="*/ 157 w 85"/>
                    <a:gd name="T3" fmla="*/ 147 h 107"/>
                    <a:gd name="T4" fmla="*/ 146 w 85"/>
                    <a:gd name="T5" fmla="*/ 66 h 107"/>
                    <a:gd name="T6" fmla="*/ 129 w 85"/>
                    <a:gd name="T7" fmla="*/ 0 h 10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5" h="107">
                      <a:moveTo>
                        <a:pt x="0" y="107"/>
                      </a:moveTo>
                      <a:cubicBezTo>
                        <a:pt x="25" y="97"/>
                        <a:pt x="78" y="102"/>
                        <a:pt x="83" y="68"/>
                      </a:cubicBezTo>
                      <a:cubicBezTo>
                        <a:pt x="85" y="54"/>
                        <a:pt x="78" y="44"/>
                        <a:pt x="77" y="31"/>
                      </a:cubicBezTo>
                      <a:cubicBezTo>
                        <a:pt x="76" y="21"/>
                        <a:pt x="83" y="2"/>
                        <a:pt x="68" y="0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56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57"/>
                <p:cNvSpPr>
                  <a:spLocks/>
                </p:cNvSpPr>
                <p:nvPr/>
              </p:nvSpPr>
              <p:spPr bwMode="auto">
                <a:xfrm>
                  <a:off x="4800" y="2161"/>
                  <a:ext cx="148" cy="164"/>
                </a:xfrm>
                <a:custGeom>
                  <a:avLst/>
                  <a:gdLst>
                    <a:gd name="T0" fmla="*/ 11 w 107"/>
                    <a:gd name="T1" fmla="*/ 163 h 112"/>
                    <a:gd name="T2" fmla="*/ 46 w 107"/>
                    <a:gd name="T3" fmla="*/ 240 h 112"/>
                    <a:gd name="T4" fmla="*/ 159 w 107"/>
                    <a:gd name="T5" fmla="*/ 198 h 112"/>
                    <a:gd name="T6" fmla="*/ 170 w 107"/>
                    <a:gd name="T7" fmla="*/ 101 h 112"/>
                    <a:gd name="T8" fmla="*/ 191 w 107"/>
                    <a:gd name="T9" fmla="*/ 47 h 112"/>
                    <a:gd name="T10" fmla="*/ 159 w 107"/>
                    <a:gd name="T11" fmla="*/ 0 h 112"/>
                    <a:gd name="T12" fmla="*/ 120 w 107"/>
                    <a:gd name="T13" fmla="*/ 88 h 112"/>
                    <a:gd name="T14" fmla="*/ 120 w 107"/>
                    <a:gd name="T15" fmla="*/ 142 h 112"/>
                    <a:gd name="T16" fmla="*/ 73 w 107"/>
                    <a:gd name="T17" fmla="*/ 174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" h="112">
                      <a:moveTo>
                        <a:pt x="6" y="76"/>
                      </a:moveTo>
                      <a:cubicBezTo>
                        <a:pt x="2" y="94"/>
                        <a:pt x="0" y="111"/>
                        <a:pt x="24" y="112"/>
                      </a:cubicBezTo>
                      <a:cubicBezTo>
                        <a:pt x="41" y="112"/>
                        <a:pt x="69" y="103"/>
                        <a:pt x="83" y="92"/>
                      </a:cubicBezTo>
                      <a:cubicBezTo>
                        <a:pt x="101" y="78"/>
                        <a:pt x="81" y="65"/>
                        <a:pt x="89" y="47"/>
                      </a:cubicBezTo>
                      <a:cubicBezTo>
                        <a:pt x="93" y="38"/>
                        <a:pt x="101" y="33"/>
                        <a:pt x="100" y="22"/>
                      </a:cubicBezTo>
                      <a:cubicBezTo>
                        <a:pt x="100" y="12"/>
                        <a:pt x="94" y="1"/>
                        <a:pt x="83" y="0"/>
                      </a:cubicBezTo>
                      <a:cubicBezTo>
                        <a:pt x="107" y="20"/>
                        <a:pt x="66" y="29"/>
                        <a:pt x="63" y="41"/>
                      </a:cubicBezTo>
                      <a:cubicBezTo>
                        <a:pt x="60" y="50"/>
                        <a:pt x="70" y="56"/>
                        <a:pt x="63" y="66"/>
                      </a:cubicBezTo>
                      <a:cubicBezTo>
                        <a:pt x="58" y="75"/>
                        <a:pt x="47" y="78"/>
                        <a:pt x="38" y="81"/>
                      </a:cubicBezTo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58"/>
                <p:cNvSpPr>
                  <a:spLocks/>
                </p:cNvSpPr>
                <p:nvPr/>
              </p:nvSpPr>
              <p:spPr bwMode="auto">
                <a:xfrm>
                  <a:off x="4789" y="2165"/>
                  <a:ext cx="91" cy="93"/>
                </a:xfrm>
                <a:custGeom>
                  <a:avLst/>
                  <a:gdLst>
                    <a:gd name="T0" fmla="*/ 23 w 66"/>
                    <a:gd name="T1" fmla="*/ 137 h 63"/>
                    <a:gd name="T2" fmla="*/ 19 w 66"/>
                    <a:gd name="T3" fmla="*/ 47 h 63"/>
                    <a:gd name="T4" fmla="*/ 125 w 66"/>
                    <a:gd name="T5" fmla="*/ 0 h 63"/>
                    <a:gd name="T6" fmla="*/ 74 w 66"/>
                    <a:gd name="T7" fmla="*/ 47 h 63"/>
                    <a:gd name="T8" fmla="*/ 69 w 66"/>
                    <a:gd name="T9" fmla="*/ 102 h 63"/>
                    <a:gd name="T10" fmla="*/ 32 w 66"/>
                    <a:gd name="T11" fmla="*/ 137 h 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6" h="63">
                      <a:moveTo>
                        <a:pt x="12" y="63"/>
                      </a:moveTo>
                      <a:cubicBezTo>
                        <a:pt x="6" y="51"/>
                        <a:pt x="0" y="32"/>
                        <a:pt x="10" y="22"/>
                      </a:cubicBezTo>
                      <a:cubicBezTo>
                        <a:pt x="24" y="8"/>
                        <a:pt x="47" y="1"/>
                        <a:pt x="66" y="0"/>
                      </a:cubicBezTo>
                      <a:cubicBezTo>
                        <a:pt x="57" y="6"/>
                        <a:pt x="43" y="11"/>
                        <a:pt x="39" y="22"/>
                      </a:cubicBezTo>
                      <a:cubicBezTo>
                        <a:pt x="36" y="30"/>
                        <a:pt x="40" y="40"/>
                        <a:pt x="36" y="47"/>
                      </a:cubicBezTo>
                      <a:cubicBezTo>
                        <a:pt x="32" y="54"/>
                        <a:pt x="21" y="56"/>
                        <a:pt x="17" y="63"/>
                      </a:cubicBezTo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59"/>
                <p:cNvSpPr>
                  <a:spLocks/>
                </p:cNvSpPr>
                <p:nvPr/>
              </p:nvSpPr>
              <p:spPr bwMode="auto">
                <a:xfrm>
                  <a:off x="4802" y="2197"/>
                  <a:ext cx="19" cy="30"/>
                </a:xfrm>
                <a:custGeom>
                  <a:avLst/>
                  <a:gdLst>
                    <a:gd name="T0" fmla="*/ 19 w 14"/>
                    <a:gd name="T1" fmla="*/ 0 h 20"/>
                    <a:gd name="T2" fmla="*/ 10 w 14"/>
                    <a:gd name="T3" fmla="*/ 45 h 20"/>
                    <a:gd name="T4" fmla="*/ 26 w 14"/>
                    <a:gd name="T5" fmla="*/ 8 h 20"/>
                    <a:gd name="T6" fmla="*/ 24 w 14"/>
                    <a:gd name="T7" fmla="*/ 5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10" y="0"/>
                      </a:moveTo>
                      <a:cubicBezTo>
                        <a:pt x="5" y="3"/>
                        <a:pt x="0" y="17"/>
                        <a:pt x="5" y="20"/>
                      </a:cubicBezTo>
                      <a:cubicBezTo>
                        <a:pt x="6" y="12"/>
                        <a:pt x="7" y="8"/>
                        <a:pt x="14" y="3"/>
                      </a:cubicBezTo>
                      <a:cubicBezTo>
                        <a:pt x="14" y="3"/>
                        <a:pt x="13" y="2"/>
                        <a:pt x="13" y="2"/>
                      </a:cubicBez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60"/>
                <p:cNvSpPr>
                  <a:spLocks/>
                </p:cNvSpPr>
                <p:nvPr/>
              </p:nvSpPr>
              <p:spPr bwMode="auto">
                <a:xfrm>
                  <a:off x="4825" y="2194"/>
                  <a:ext cx="4" cy="6"/>
                </a:xfrm>
                <a:custGeom>
                  <a:avLst/>
                  <a:gdLst>
                    <a:gd name="T0" fmla="*/ 4 w 3"/>
                    <a:gd name="T1" fmla="*/ 0 h 4"/>
                    <a:gd name="T2" fmla="*/ 1 w 3"/>
                    <a:gd name="T3" fmla="*/ 9 h 4"/>
                    <a:gd name="T4" fmla="*/ 5 w 3"/>
                    <a:gd name="T5" fmla="*/ 3 h 4"/>
                    <a:gd name="T6" fmla="*/ 4 w 3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1" y="4"/>
                      </a:cubicBezTo>
                      <a:cubicBezTo>
                        <a:pt x="3" y="3"/>
                        <a:pt x="3" y="3"/>
                        <a:pt x="3" y="1"/>
                      </a:cubicBezTo>
                      <a:cubicBezTo>
                        <a:pt x="3" y="0"/>
                        <a:pt x="2" y="0"/>
                        <a:pt x="2" y="1"/>
                      </a:cubicBezTo>
                    </a:path>
                  </a:pathLst>
                </a:custGeom>
                <a:solidFill>
                  <a:srgbClr val="B7DEE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61"/>
                <p:cNvSpPr>
                  <a:spLocks/>
                </p:cNvSpPr>
                <p:nvPr/>
              </p:nvSpPr>
              <p:spPr bwMode="auto">
                <a:xfrm>
                  <a:off x="4660" y="2099"/>
                  <a:ext cx="198" cy="211"/>
                </a:xfrm>
                <a:custGeom>
                  <a:avLst/>
                  <a:gdLst>
                    <a:gd name="T0" fmla="*/ 30 w 144"/>
                    <a:gd name="T1" fmla="*/ 98 h 144"/>
                    <a:gd name="T2" fmla="*/ 107 w 144"/>
                    <a:gd name="T3" fmla="*/ 88 h 144"/>
                    <a:gd name="T4" fmla="*/ 165 w 144"/>
                    <a:gd name="T5" fmla="*/ 70 h 144"/>
                    <a:gd name="T6" fmla="*/ 210 w 144"/>
                    <a:gd name="T7" fmla="*/ 26 h 144"/>
                    <a:gd name="T8" fmla="*/ 272 w 144"/>
                    <a:gd name="T9" fmla="*/ 10 h 144"/>
                    <a:gd name="T10" fmla="*/ 116 w 144"/>
                    <a:gd name="T11" fmla="*/ 130 h 144"/>
                    <a:gd name="T12" fmla="*/ 91 w 144"/>
                    <a:gd name="T13" fmla="*/ 212 h 144"/>
                    <a:gd name="T14" fmla="*/ 114 w 144"/>
                    <a:gd name="T15" fmla="*/ 309 h 144"/>
                    <a:gd name="T16" fmla="*/ 56 w 144"/>
                    <a:gd name="T17" fmla="*/ 243 h 144"/>
                    <a:gd name="T18" fmla="*/ 11 w 144"/>
                    <a:gd name="T19" fmla="*/ 199 h 144"/>
                    <a:gd name="T20" fmla="*/ 23 w 144"/>
                    <a:gd name="T21" fmla="*/ 176 h 144"/>
                    <a:gd name="T22" fmla="*/ 15 w 144"/>
                    <a:gd name="T23" fmla="*/ 152 h 144"/>
                    <a:gd name="T24" fmla="*/ 15 w 144"/>
                    <a:gd name="T25" fmla="*/ 107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44" h="144">
                      <a:moveTo>
                        <a:pt x="16" y="46"/>
                      </a:moveTo>
                      <a:cubicBezTo>
                        <a:pt x="30" y="46"/>
                        <a:pt x="44" y="43"/>
                        <a:pt x="57" y="41"/>
                      </a:cubicBezTo>
                      <a:cubicBezTo>
                        <a:pt x="68" y="40"/>
                        <a:pt x="78" y="38"/>
                        <a:pt x="87" y="33"/>
                      </a:cubicBezTo>
                      <a:cubicBezTo>
                        <a:pt x="96" y="28"/>
                        <a:pt x="102" y="18"/>
                        <a:pt x="111" y="12"/>
                      </a:cubicBezTo>
                      <a:cubicBezTo>
                        <a:pt x="119" y="8"/>
                        <a:pt x="135" y="0"/>
                        <a:pt x="144" y="5"/>
                      </a:cubicBezTo>
                      <a:cubicBezTo>
                        <a:pt x="113" y="19"/>
                        <a:pt x="82" y="33"/>
                        <a:pt x="61" y="61"/>
                      </a:cubicBezTo>
                      <a:cubicBezTo>
                        <a:pt x="52" y="73"/>
                        <a:pt x="47" y="83"/>
                        <a:pt x="48" y="99"/>
                      </a:cubicBezTo>
                      <a:cubicBezTo>
                        <a:pt x="50" y="115"/>
                        <a:pt x="58" y="129"/>
                        <a:pt x="60" y="144"/>
                      </a:cubicBezTo>
                      <a:cubicBezTo>
                        <a:pt x="49" y="134"/>
                        <a:pt x="40" y="123"/>
                        <a:pt x="30" y="113"/>
                      </a:cubicBezTo>
                      <a:cubicBezTo>
                        <a:pt x="23" y="108"/>
                        <a:pt x="8" y="102"/>
                        <a:pt x="6" y="93"/>
                      </a:cubicBezTo>
                      <a:cubicBezTo>
                        <a:pt x="6" y="88"/>
                        <a:pt x="11" y="86"/>
                        <a:pt x="12" y="82"/>
                      </a:cubicBezTo>
                      <a:cubicBezTo>
                        <a:pt x="12" y="77"/>
                        <a:pt x="10" y="74"/>
                        <a:pt x="8" y="71"/>
                      </a:cubicBezTo>
                      <a:cubicBezTo>
                        <a:pt x="6" y="66"/>
                        <a:pt x="0" y="53"/>
                        <a:pt x="8" y="50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62"/>
                <p:cNvSpPr>
                  <a:spLocks/>
                </p:cNvSpPr>
                <p:nvPr/>
              </p:nvSpPr>
              <p:spPr bwMode="auto">
                <a:xfrm>
                  <a:off x="4728" y="2093"/>
                  <a:ext cx="191" cy="106"/>
                </a:xfrm>
                <a:custGeom>
                  <a:avLst/>
                  <a:gdLst>
                    <a:gd name="T0" fmla="*/ 136 w 139"/>
                    <a:gd name="T1" fmla="*/ 31 h 72"/>
                    <a:gd name="T2" fmla="*/ 212 w 139"/>
                    <a:gd name="T3" fmla="*/ 10 h 72"/>
                    <a:gd name="T4" fmla="*/ 262 w 139"/>
                    <a:gd name="T5" fmla="*/ 15 h 72"/>
                    <a:gd name="T6" fmla="*/ 232 w 139"/>
                    <a:gd name="T7" fmla="*/ 18 h 72"/>
                    <a:gd name="T8" fmla="*/ 187 w 139"/>
                    <a:gd name="T9" fmla="*/ 35 h 72"/>
                    <a:gd name="T10" fmla="*/ 126 w 139"/>
                    <a:gd name="T11" fmla="*/ 59 h 72"/>
                    <a:gd name="T12" fmla="*/ 66 w 139"/>
                    <a:gd name="T13" fmla="*/ 109 h 72"/>
                    <a:gd name="T14" fmla="*/ 4 w 139"/>
                    <a:gd name="T15" fmla="*/ 156 h 72"/>
                    <a:gd name="T16" fmla="*/ 0 w 139"/>
                    <a:gd name="T17" fmla="*/ 125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9" h="72">
                      <a:moveTo>
                        <a:pt x="72" y="14"/>
                      </a:moveTo>
                      <a:cubicBezTo>
                        <a:pt x="86" y="1"/>
                        <a:pt x="95" y="3"/>
                        <a:pt x="112" y="5"/>
                      </a:cubicBezTo>
                      <a:cubicBezTo>
                        <a:pt x="119" y="6"/>
                        <a:pt x="136" y="0"/>
                        <a:pt x="139" y="7"/>
                      </a:cubicBezTo>
                      <a:cubicBezTo>
                        <a:pt x="134" y="11"/>
                        <a:pt x="128" y="8"/>
                        <a:pt x="123" y="8"/>
                      </a:cubicBezTo>
                      <a:cubicBezTo>
                        <a:pt x="114" y="8"/>
                        <a:pt x="107" y="11"/>
                        <a:pt x="99" y="16"/>
                      </a:cubicBezTo>
                      <a:cubicBezTo>
                        <a:pt x="90" y="22"/>
                        <a:pt x="77" y="21"/>
                        <a:pt x="67" y="27"/>
                      </a:cubicBezTo>
                      <a:cubicBezTo>
                        <a:pt x="55" y="35"/>
                        <a:pt x="49" y="45"/>
                        <a:pt x="35" y="50"/>
                      </a:cubicBezTo>
                      <a:cubicBezTo>
                        <a:pt x="22" y="56"/>
                        <a:pt x="12" y="62"/>
                        <a:pt x="2" y="72"/>
                      </a:cubicBezTo>
                      <a:cubicBezTo>
                        <a:pt x="0" y="58"/>
                        <a:pt x="0" y="58"/>
                        <a:pt x="0" y="5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63"/>
                <p:cNvSpPr>
                  <a:spLocks/>
                </p:cNvSpPr>
                <p:nvPr/>
              </p:nvSpPr>
              <p:spPr bwMode="auto">
                <a:xfrm>
                  <a:off x="4944" y="2078"/>
                  <a:ext cx="101" cy="93"/>
                </a:xfrm>
                <a:custGeom>
                  <a:avLst/>
                  <a:gdLst>
                    <a:gd name="T0" fmla="*/ 31 w 74"/>
                    <a:gd name="T1" fmla="*/ 72 h 63"/>
                    <a:gd name="T2" fmla="*/ 138 w 74"/>
                    <a:gd name="T3" fmla="*/ 0 h 63"/>
                    <a:gd name="T4" fmla="*/ 112 w 74"/>
                    <a:gd name="T5" fmla="*/ 59 h 63"/>
                    <a:gd name="T6" fmla="*/ 91 w 74"/>
                    <a:gd name="T7" fmla="*/ 78 h 63"/>
                    <a:gd name="T8" fmla="*/ 72 w 74"/>
                    <a:gd name="T9" fmla="*/ 114 h 63"/>
                    <a:gd name="T10" fmla="*/ 37 w 74"/>
                    <a:gd name="T11" fmla="*/ 97 h 63"/>
                    <a:gd name="T12" fmla="*/ 0 w 74"/>
                    <a:gd name="T13" fmla="*/ 61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" h="63">
                      <a:moveTo>
                        <a:pt x="17" y="33"/>
                      </a:moveTo>
                      <a:cubicBezTo>
                        <a:pt x="42" y="41"/>
                        <a:pt x="63" y="20"/>
                        <a:pt x="74" y="0"/>
                      </a:cubicBezTo>
                      <a:cubicBezTo>
                        <a:pt x="70" y="10"/>
                        <a:pt x="68" y="20"/>
                        <a:pt x="60" y="27"/>
                      </a:cubicBezTo>
                      <a:cubicBezTo>
                        <a:pt x="57" y="31"/>
                        <a:pt x="52" y="33"/>
                        <a:pt x="49" y="36"/>
                      </a:cubicBezTo>
                      <a:cubicBezTo>
                        <a:pt x="44" y="41"/>
                        <a:pt x="43" y="48"/>
                        <a:pt x="39" y="52"/>
                      </a:cubicBezTo>
                      <a:cubicBezTo>
                        <a:pt x="29" y="63"/>
                        <a:pt x="26" y="52"/>
                        <a:pt x="20" y="45"/>
                      </a:cubicBezTo>
                      <a:cubicBezTo>
                        <a:pt x="14" y="39"/>
                        <a:pt x="6" y="35"/>
                        <a:pt x="0" y="2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64"/>
                <p:cNvSpPr>
                  <a:spLocks/>
                </p:cNvSpPr>
                <p:nvPr/>
              </p:nvSpPr>
              <p:spPr bwMode="auto">
                <a:xfrm>
                  <a:off x="4704" y="2181"/>
                  <a:ext cx="74" cy="140"/>
                </a:xfrm>
                <a:custGeom>
                  <a:avLst/>
                  <a:gdLst>
                    <a:gd name="T0" fmla="*/ 62 w 54"/>
                    <a:gd name="T1" fmla="*/ 0 h 95"/>
                    <a:gd name="T2" fmla="*/ 11 w 54"/>
                    <a:gd name="T3" fmla="*/ 52 h 95"/>
                    <a:gd name="T4" fmla="*/ 26 w 54"/>
                    <a:gd name="T5" fmla="*/ 125 h 95"/>
                    <a:gd name="T6" fmla="*/ 30 w 54"/>
                    <a:gd name="T7" fmla="*/ 155 h 95"/>
                    <a:gd name="T8" fmla="*/ 47 w 54"/>
                    <a:gd name="T9" fmla="*/ 178 h 95"/>
                    <a:gd name="T10" fmla="*/ 66 w 54"/>
                    <a:gd name="T11" fmla="*/ 206 h 95"/>
                    <a:gd name="T12" fmla="*/ 75 w 54"/>
                    <a:gd name="T13" fmla="*/ 122 h 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" h="95">
                      <a:moveTo>
                        <a:pt x="33" y="0"/>
                      </a:moveTo>
                      <a:cubicBezTo>
                        <a:pt x="24" y="6"/>
                        <a:pt x="11" y="14"/>
                        <a:pt x="6" y="24"/>
                      </a:cubicBezTo>
                      <a:cubicBezTo>
                        <a:pt x="0" y="36"/>
                        <a:pt x="10" y="47"/>
                        <a:pt x="14" y="58"/>
                      </a:cubicBezTo>
                      <a:cubicBezTo>
                        <a:pt x="15" y="62"/>
                        <a:pt x="15" y="68"/>
                        <a:pt x="16" y="71"/>
                      </a:cubicBezTo>
                      <a:cubicBezTo>
                        <a:pt x="19" y="75"/>
                        <a:pt x="23" y="77"/>
                        <a:pt x="25" y="82"/>
                      </a:cubicBezTo>
                      <a:cubicBezTo>
                        <a:pt x="27" y="88"/>
                        <a:pt x="26" y="95"/>
                        <a:pt x="35" y="95"/>
                      </a:cubicBezTo>
                      <a:cubicBezTo>
                        <a:pt x="54" y="95"/>
                        <a:pt x="43" y="65"/>
                        <a:pt x="40" y="56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65"/>
                <p:cNvSpPr>
                  <a:spLocks/>
                </p:cNvSpPr>
                <p:nvPr/>
              </p:nvSpPr>
              <p:spPr bwMode="auto">
                <a:xfrm>
                  <a:off x="4825" y="2271"/>
                  <a:ext cx="224" cy="125"/>
                </a:xfrm>
                <a:custGeom>
                  <a:avLst/>
                  <a:gdLst>
                    <a:gd name="T0" fmla="*/ 0 w 163"/>
                    <a:gd name="T1" fmla="*/ 179 h 85"/>
                    <a:gd name="T2" fmla="*/ 70 w 163"/>
                    <a:gd name="T3" fmla="*/ 179 h 85"/>
                    <a:gd name="T4" fmla="*/ 142 w 163"/>
                    <a:gd name="T5" fmla="*/ 162 h 85"/>
                    <a:gd name="T6" fmla="*/ 231 w 163"/>
                    <a:gd name="T7" fmla="*/ 101 h 85"/>
                    <a:gd name="T8" fmla="*/ 271 w 163"/>
                    <a:gd name="T9" fmla="*/ 46 h 85"/>
                    <a:gd name="T10" fmla="*/ 308 w 163"/>
                    <a:gd name="T11" fmla="*/ 4 h 85"/>
                    <a:gd name="T12" fmla="*/ 261 w 163"/>
                    <a:gd name="T13" fmla="*/ 50 h 85"/>
                    <a:gd name="T14" fmla="*/ 195 w 163"/>
                    <a:gd name="T15" fmla="*/ 84 h 85"/>
                    <a:gd name="T16" fmla="*/ 142 w 163"/>
                    <a:gd name="T17" fmla="*/ 116 h 85"/>
                    <a:gd name="T18" fmla="*/ 40 w 163"/>
                    <a:gd name="T19" fmla="*/ 160 h 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3" h="85">
                      <a:moveTo>
                        <a:pt x="0" y="83"/>
                      </a:moveTo>
                      <a:cubicBezTo>
                        <a:pt x="12" y="77"/>
                        <a:pt x="24" y="81"/>
                        <a:pt x="37" y="83"/>
                      </a:cubicBezTo>
                      <a:cubicBezTo>
                        <a:pt x="50" y="85"/>
                        <a:pt x="63" y="83"/>
                        <a:pt x="75" y="75"/>
                      </a:cubicBezTo>
                      <a:cubicBezTo>
                        <a:pt x="91" y="64"/>
                        <a:pt x="109" y="63"/>
                        <a:pt x="122" y="47"/>
                      </a:cubicBezTo>
                      <a:cubicBezTo>
                        <a:pt x="129" y="38"/>
                        <a:pt x="135" y="29"/>
                        <a:pt x="143" y="21"/>
                      </a:cubicBezTo>
                      <a:cubicBezTo>
                        <a:pt x="149" y="14"/>
                        <a:pt x="158" y="9"/>
                        <a:pt x="163" y="2"/>
                      </a:cubicBezTo>
                      <a:cubicBezTo>
                        <a:pt x="155" y="0"/>
                        <a:pt x="144" y="18"/>
                        <a:pt x="138" y="23"/>
                      </a:cubicBezTo>
                      <a:cubicBezTo>
                        <a:pt x="126" y="31"/>
                        <a:pt x="117" y="36"/>
                        <a:pt x="103" y="39"/>
                      </a:cubicBezTo>
                      <a:cubicBezTo>
                        <a:pt x="90" y="41"/>
                        <a:pt x="85" y="45"/>
                        <a:pt x="75" y="54"/>
                      </a:cubicBezTo>
                      <a:cubicBezTo>
                        <a:pt x="61" y="65"/>
                        <a:pt x="38" y="68"/>
                        <a:pt x="21" y="7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66"/>
                <p:cNvSpPr>
                  <a:spLocks/>
                </p:cNvSpPr>
                <p:nvPr/>
              </p:nvSpPr>
              <p:spPr bwMode="auto">
                <a:xfrm>
                  <a:off x="4679" y="2175"/>
                  <a:ext cx="49" cy="62"/>
                </a:xfrm>
                <a:custGeom>
                  <a:avLst/>
                  <a:gdLst>
                    <a:gd name="T0" fmla="*/ 20 w 35"/>
                    <a:gd name="T1" fmla="*/ 15 h 42"/>
                    <a:gd name="T2" fmla="*/ 20 w 35"/>
                    <a:gd name="T3" fmla="*/ 92 h 42"/>
                    <a:gd name="T4" fmla="*/ 31 w 35"/>
                    <a:gd name="T5" fmla="*/ 40 h 42"/>
                    <a:gd name="T6" fmla="*/ 69 w 35"/>
                    <a:gd name="T7" fmla="*/ 10 h 42"/>
                    <a:gd name="T8" fmla="*/ 28 w 35"/>
                    <a:gd name="T9" fmla="*/ 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42">
                      <a:moveTo>
                        <a:pt x="10" y="7"/>
                      </a:moveTo>
                      <a:cubicBezTo>
                        <a:pt x="3" y="18"/>
                        <a:pt x="0" y="33"/>
                        <a:pt x="10" y="42"/>
                      </a:cubicBezTo>
                      <a:cubicBezTo>
                        <a:pt x="15" y="35"/>
                        <a:pt x="10" y="25"/>
                        <a:pt x="16" y="18"/>
                      </a:cubicBezTo>
                      <a:cubicBezTo>
                        <a:pt x="19" y="12"/>
                        <a:pt x="30" y="10"/>
                        <a:pt x="35" y="5"/>
                      </a:cubicBezTo>
                      <a:cubicBezTo>
                        <a:pt x="30" y="0"/>
                        <a:pt x="22" y="0"/>
                        <a:pt x="14" y="3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67"/>
                <p:cNvSpPr>
                  <a:spLocks/>
                </p:cNvSpPr>
                <p:nvPr/>
              </p:nvSpPr>
              <p:spPr bwMode="auto">
                <a:xfrm>
                  <a:off x="4732" y="2170"/>
                  <a:ext cx="11" cy="8"/>
                </a:xfrm>
                <a:custGeom>
                  <a:avLst/>
                  <a:gdLst>
                    <a:gd name="T0" fmla="*/ 1 w 8"/>
                    <a:gd name="T1" fmla="*/ 0 h 6"/>
                    <a:gd name="T2" fmla="*/ 15 w 8"/>
                    <a:gd name="T3" fmla="*/ 5 h 6"/>
                    <a:gd name="T4" fmla="*/ 6 w 8"/>
                    <a:gd name="T5" fmla="*/ 1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6">
                      <a:moveTo>
                        <a:pt x="1" y="0"/>
                      </a:moveTo>
                      <a:cubicBezTo>
                        <a:pt x="0" y="6"/>
                        <a:pt x="4" y="5"/>
                        <a:pt x="8" y="3"/>
                      </a:cubicBezTo>
                      <a:cubicBezTo>
                        <a:pt x="7" y="0"/>
                        <a:pt x="5" y="1"/>
                        <a:pt x="3" y="1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68"/>
                <p:cNvSpPr>
                  <a:spLocks/>
                </p:cNvSpPr>
                <p:nvPr/>
              </p:nvSpPr>
              <p:spPr bwMode="auto">
                <a:xfrm>
                  <a:off x="4977" y="2136"/>
                  <a:ext cx="22" cy="19"/>
                </a:xfrm>
                <a:custGeom>
                  <a:avLst/>
                  <a:gdLst>
                    <a:gd name="T0" fmla="*/ 0 w 16"/>
                    <a:gd name="T1" fmla="*/ 1 h 13"/>
                    <a:gd name="T2" fmla="*/ 30 w 16"/>
                    <a:gd name="T3" fmla="*/ 0 h 13"/>
                    <a:gd name="T4" fmla="*/ 19 w 16"/>
                    <a:gd name="T5" fmla="*/ 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3">
                      <a:moveTo>
                        <a:pt x="0" y="1"/>
                      </a:moveTo>
                      <a:cubicBezTo>
                        <a:pt x="3" y="13"/>
                        <a:pt x="12" y="9"/>
                        <a:pt x="16" y="0"/>
                      </a:cubicBezTo>
                      <a:cubicBezTo>
                        <a:pt x="14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69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70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noFill/>
                <a:ln w="4763" cap="flat">
                  <a:solidFill>
                    <a:srgbClr val="DDD7E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8" name="Group 51"/>
              <p:cNvGrpSpPr>
                <a:grpSpLocks/>
              </p:cNvGrpSpPr>
              <p:nvPr/>
            </p:nvGrpSpPr>
            <p:grpSpPr bwMode="auto">
              <a:xfrm>
                <a:off x="6522109" y="4920836"/>
                <a:ext cx="1595437" cy="1084263"/>
                <a:chOff x="4525" y="1930"/>
                <a:chExt cx="1005" cy="683"/>
              </a:xfrm>
            </p:grpSpPr>
            <p:sp>
              <p:nvSpPr>
                <p:cNvPr id="489" name="Freeform 52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53"/>
                <p:cNvSpPr>
                  <a:spLocks/>
                </p:cNvSpPr>
                <p:nvPr/>
              </p:nvSpPr>
              <p:spPr bwMode="auto">
                <a:xfrm>
                  <a:off x="4917" y="2155"/>
                  <a:ext cx="93" cy="123"/>
                </a:xfrm>
                <a:custGeom>
                  <a:avLst/>
                  <a:gdLst>
                    <a:gd name="T0" fmla="*/ 14 w 67"/>
                    <a:gd name="T1" fmla="*/ 0 h 84"/>
                    <a:gd name="T2" fmla="*/ 65 w 67"/>
                    <a:gd name="T3" fmla="*/ 83 h 84"/>
                    <a:gd name="T4" fmla="*/ 93 w 67"/>
                    <a:gd name="T5" fmla="*/ 114 h 84"/>
                    <a:gd name="T6" fmla="*/ 0 w 67"/>
                    <a:gd name="T7" fmla="*/ 180 h 8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84">
                      <a:moveTo>
                        <a:pt x="7" y="0"/>
                      </a:moveTo>
                      <a:cubicBezTo>
                        <a:pt x="27" y="2"/>
                        <a:pt x="39" y="19"/>
                        <a:pt x="34" y="39"/>
                      </a:cubicBezTo>
                      <a:cubicBezTo>
                        <a:pt x="32" y="50"/>
                        <a:pt x="36" y="57"/>
                        <a:pt x="48" y="53"/>
                      </a:cubicBezTo>
                      <a:cubicBezTo>
                        <a:pt x="67" y="47"/>
                        <a:pt x="14" y="83"/>
                        <a:pt x="0" y="8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54"/>
                <p:cNvSpPr>
                  <a:spLocks/>
                </p:cNvSpPr>
                <p:nvPr/>
              </p:nvSpPr>
              <p:spPr bwMode="auto">
                <a:xfrm>
                  <a:off x="4776" y="2070"/>
                  <a:ext cx="374" cy="365"/>
                </a:xfrm>
                <a:custGeom>
                  <a:avLst/>
                  <a:gdLst>
                    <a:gd name="T0" fmla="*/ 29 w 272"/>
                    <a:gd name="T1" fmla="*/ 535 h 249"/>
                    <a:gd name="T2" fmla="*/ 176 w 272"/>
                    <a:gd name="T3" fmla="*/ 481 h 249"/>
                    <a:gd name="T4" fmla="*/ 257 w 272"/>
                    <a:gd name="T5" fmla="*/ 434 h 249"/>
                    <a:gd name="T6" fmla="*/ 323 w 272"/>
                    <a:gd name="T7" fmla="*/ 372 h 249"/>
                    <a:gd name="T8" fmla="*/ 444 w 272"/>
                    <a:gd name="T9" fmla="*/ 267 h 249"/>
                    <a:gd name="T10" fmla="*/ 498 w 272"/>
                    <a:gd name="T11" fmla="*/ 227 h 249"/>
                    <a:gd name="T12" fmla="*/ 455 w 272"/>
                    <a:gd name="T13" fmla="*/ 208 h 249"/>
                    <a:gd name="T14" fmla="*/ 422 w 272"/>
                    <a:gd name="T15" fmla="*/ 180 h 249"/>
                    <a:gd name="T16" fmla="*/ 389 w 272"/>
                    <a:gd name="T17" fmla="*/ 103 h 249"/>
                    <a:gd name="T18" fmla="*/ 397 w 272"/>
                    <a:gd name="T19" fmla="*/ 51 h 249"/>
                    <a:gd name="T20" fmla="*/ 393 w 272"/>
                    <a:gd name="T21" fmla="*/ 0 h 249"/>
                    <a:gd name="T22" fmla="*/ 362 w 272"/>
                    <a:gd name="T23" fmla="*/ 94 h 249"/>
                    <a:gd name="T24" fmla="*/ 337 w 272"/>
                    <a:gd name="T25" fmla="*/ 163 h 249"/>
                    <a:gd name="T26" fmla="*/ 243 w 272"/>
                    <a:gd name="T27" fmla="*/ 252 h 249"/>
                    <a:gd name="T28" fmla="*/ 197 w 272"/>
                    <a:gd name="T29" fmla="*/ 239 h 249"/>
                    <a:gd name="T30" fmla="*/ 150 w 272"/>
                    <a:gd name="T31" fmla="*/ 315 h 249"/>
                    <a:gd name="T32" fmla="*/ 66 w 272"/>
                    <a:gd name="T33" fmla="*/ 383 h 249"/>
                    <a:gd name="T34" fmla="*/ 32 w 272"/>
                    <a:gd name="T35" fmla="*/ 384 h 249"/>
                    <a:gd name="T36" fmla="*/ 29 w 272"/>
                    <a:gd name="T37" fmla="*/ 456 h 249"/>
                    <a:gd name="T38" fmla="*/ 0 w 272"/>
                    <a:gd name="T39" fmla="*/ 444 h 249"/>
                    <a:gd name="T40" fmla="*/ 25 w 272"/>
                    <a:gd name="T41" fmla="*/ 517 h 2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72" h="249">
                      <a:moveTo>
                        <a:pt x="15" y="249"/>
                      </a:moveTo>
                      <a:cubicBezTo>
                        <a:pt x="22" y="206"/>
                        <a:pt x="66" y="229"/>
                        <a:pt x="93" y="224"/>
                      </a:cubicBezTo>
                      <a:cubicBezTo>
                        <a:pt x="111" y="221"/>
                        <a:pt x="121" y="209"/>
                        <a:pt x="136" y="202"/>
                      </a:cubicBezTo>
                      <a:cubicBezTo>
                        <a:pt x="152" y="195"/>
                        <a:pt x="161" y="186"/>
                        <a:pt x="171" y="173"/>
                      </a:cubicBezTo>
                      <a:cubicBezTo>
                        <a:pt x="187" y="153"/>
                        <a:pt x="210" y="131"/>
                        <a:pt x="235" y="124"/>
                      </a:cubicBezTo>
                      <a:cubicBezTo>
                        <a:pt x="242" y="122"/>
                        <a:pt x="272" y="119"/>
                        <a:pt x="263" y="106"/>
                      </a:cubicBezTo>
                      <a:cubicBezTo>
                        <a:pt x="260" y="101"/>
                        <a:pt x="246" y="100"/>
                        <a:pt x="241" y="97"/>
                      </a:cubicBezTo>
                      <a:cubicBezTo>
                        <a:pt x="234" y="93"/>
                        <a:pt x="229" y="88"/>
                        <a:pt x="223" y="84"/>
                      </a:cubicBezTo>
                      <a:cubicBezTo>
                        <a:pt x="210" y="74"/>
                        <a:pt x="204" y="65"/>
                        <a:pt x="206" y="48"/>
                      </a:cubicBezTo>
                      <a:cubicBezTo>
                        <a:pt x="206" y="39"/>
                        <a:pt x="210" y="32"/>
                        <a:pt x="210" y="24"/>
                      </a:cubicBezTo>
                      <a:cubicBezTo>
                        <a:pt x="210" y="18"/>
                        <a:pt x="212" y="4"/>
                        <a:pt x="208" y="0"/>
                      </a:cubicBezTo>
                      <a:cubicBezTo>
                        <a:pt x="206" y="17"/>
                        <a:pt x="202" y="31"/>
                        <a:pt x="191" y="44"/>
                      </a:cubicBezTo>
                      <a:cubicBezTo>
                        <a:pt x="181" y="56"/>
                        <a:pt x="179" y="59"/>
                        <a:pt x="178" y="76"/>
                      </a:cubicBezTo>
                      <a:cubicBezTo>
                        <a:pt x="176" y="102"/>
                        <a:pt x="154" y="118"/>
                        <a:pt x="129" y="117"/>
                      </a:cubicBezTo>
                      <a:cubicBezTo>
                        <a:pt x="120" y="117"/>
                        <a:pt x="113" y="110"/>
                        <a:pt x="104" y="111"/>
                      </a:cubicBezTo>
                      <a:cubicBezTo>
                        <a:pt x="91" y="113"/>
                        <a:pt x="86" y="137"/>
                        <a:pt x="79" y="147"/>
                      </a:cubicBezTo>
                      <a:cubicBezTo>
                        <a:pt x="68" y="164"/>
                        <a:pt x="56" y="179"/>
                        <a:pt x="35" y="178"/>
                      </a:cubicBezTo>
                      <a:cubicBezTo>
                        <a:pt x="29" y="178"/>
                        <a:pt x="23" y="176"/>
                        <a:pt x="17" y="179"/>
                      </a:cubicBezTo>
                      <a:cubicBezTo>
                        <a:pt x="19" y="191"/>
                        <a:pt x="29" y="202"/>
                        <a:pt x="15" y="212"/>
                      </a:cubicBezTo>
                      <a:cubicBezTo>
                        <a:pt x="11" y="209"/>
                        <a:pt x="5" y="207"/>
                        <a:pt x="0" y="207"/>
                      </a:cubicBezTo>
                      <a:cubicBezTo>
                        <a:pt x="3" y="218"/>
                        <a:pt x="9" y="230"/>
                        <a:pt x="13" y="241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55"/>
                <p:cNvSpPr>
                  <a:spLocks/>
                </p:cNvSpPr>
                <p:nvPr/>
              </p:nvSpPr>
              <p:spPr bwMode="auto">
                <a:xfrm>
                  <a:off x="4847" y="2189"/>
                  <a:ext cx="117" cy="157"/>
                </a:xfrm>
                <a:custGeom>
                  <a:avLst/>
                  <a:gdLst>
                    <a:gd name="T0" fmla="*/ 0 w 85"/>
                    <a:gd name="T1" fmla="*/ 230 h 107"/>
                    <a:gd name="T2" fmla="*/ 157 w 85"/>
                    <a:gd name="T3" fmla="*/ 147 h 107"/>
                    <a:gd name="T4" fmla="*/ 146 w 85"/>
                    <a:gd name="T5" fmla="*/ 66 h 107"/>
                    <a:gd name="T6" fmla="*/ 129 w 85"/>
                    <a:gd name="T7" fmla="*/ 0 h 10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5" h="107">
                      <a:moveTo>
                        <a:pt x="0" y="107"/>
                      </a:moveTo>
                      <a:cubicBezTo>
                        <a:pt x="25" y="97"/>
                        <a:pt x="78" y="102"/>
                        <a:pt x="83" y="68"/>
                      </a:cubicBezTo>
                      <a:cubicBezTo>
                        <a:pt x="85" y="54"/>
                        <a:pt x="78" y="44"/>
                        <a:pt x="77" y="31"/>
                      </a:cubicBezTo>
                      <a:cubicBezTo>
                        <a:pt x="76" y="21"/>
                        <a:pt x="83" y="2"/>
                        <a:pt x="68" y="0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56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57"/>
                <p:cNvSpPr>
                  <a:spLocks/>
                </p:cNvSpPr>
                <p:nvPr/>
              </p:nvSpPr>
              <p:spPr bwMode="auto">
                <a:xfrm>
                  <a:off x="4800" y="2161"/>
                  <a:ext cx="148" cy="164"/>
                </a:xfrm>
                <a:custGeom>
                  <a:avLst/>
                  <a:gdLst>
                    <a:gd name="T0" fmla="*/ 11 w 107"/>
                    <a:gd name="T1" fmla="*/ 163 h 112"/>
                    <a:gd name="T2" fmla="*/ 46 w 107"/>
                    <a:gd name="T3" fmla="*/ 240 h 112"/>
                    <a:gd name="T4" fmla="*/ 159 w 107"/>
                    <a:gd name="T5" fmla="*/ 198 h 112"/>
                    <a:gd name="T6" fmla="*/ 170 w 107"/>
                    <a:gd name="T7" fmla="*/ 101 h 112"/>
                    <a:gd name="T8" fmla="*/ 191 w 107"/>
                    <a:gd name="T9" fmla="*/ 47 h 112"/>
                    <a:gd name="T10" fmla="*/ 159 w 107"/>
                    <a:gd name="T11" fmla="*/ 0 h 112"/>
                    <a:gd name="T12" fmla="*/ 120 w 107"/>
                    <a:gd name="T13" fmla="*/ 88 h 112"/>
                    <a:gd name="T14" fmla="*/ 120 w 107"/>
                    <a:gd name="T15" fmla="*/ 142 h 112"/>
                    <a:gd name="T16" fmla="*/ 73 w 107"/>
                    <a:gd name="T17" fmla="*/ 174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" h="112">
                      <a:moveTo>
                        <a:pt x="6" y="76"/>
                      </a:moveTo>
                      <a:cubicBezTo>
                        <a:pt x="2" y="94"/>
                        <a:pt x="0" y="111"/>
                        <a:pt x="24" y="112"/>
                      </a:cubicBezTo>
                      <a:cubicBezTo>
                        <a:pt x="41" y="112"/>
                        <a:pt x="69" y="103"/>
                        <a:pt x="83" y="92"/>
                      </a:cubicBezTo>
                      <a:cubicBezTo>
                        <a:pt x="101" y="78"/>
                        <a:pt x="81" y="65"/>
                        <a:pt x="89" y="47"/>
                      </a:cubicBezTo>
                      <a:cubicBezTo>
                        <a:pt x="93" y="38"/>
                        <a:pt x="101" y="33"/>
                        <a:pt x="100" y="22"/>
                      </a:cubicBezTo>
                      <a:cubicBezTo>
                        <a:pt x="100" y="12"/>
                        <a:pt x="94" y="1"/>
                        <a:pt x="83" y="0"/>
                      </a:cubicBezTo>
                      <a:cubicBezTo>
                        <a:pt x="107" y="20"/>
                        <a:pt x="66" y="29"/>
                        <a:pt x="63" y="41"/>
                      </a:cubicBezTo>
                      <a:cubicBezTo>
                        <a:pt x="60" y="50"/>
                        <a:pt x="70" y="56"/>
                        <a:pt x="63" y="66"/>
                      </a:cubicBezTo>
                      <a:cubicBezTo>
                        <a:pt x="58" y="75"/>
                        <a:pt x="47" y="78"/>
                        <a:pt x="38" y="81"/>
                      </a:cubicBezTo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58"/>
                <p:cNvSpPr>
                  <a:spLocks/>
                </p:cNvSpPr>
                <p:nvPr/>
              </p:nvSpPr>
              <p:spPr bwMode="auto">
                <a:xfrm>
                  <a:off x="4789" y="2165"/>
                  <a:ext cx="91" cy="93"/>
                </a:xfrm>
                <a:custGeom>
                  <a:avLst/>
                  <a:gdLst>
                    <a:gd name="T0" fmla="*/ 23 w 66"/>
                    <a:gd name="T1" fmla="*/ 137 h 63"/>
                    <a:gd name="T2" fmla="*/ 19 w 66"/>
                    <a:gd name="T3" fmla="*/ 47 h 63"/>
                    <a:gd name="T4" fmla="*/ 125 w 66"/>
                    <a:gd name="T5" fmla="*/ 0 h 63"/>
                    <a:gd name="T6" fmla="*/ 74 w 66"/>
                    <a:gd name="T7" fmla="*/ 47 h 63"/>
                    <a:gd name="T8" fmla="*/ 69 w 66"/>
                    <a:gd name="T9" fmla="*/ 102 h 63"/>
                    <a:gd name="T10" fmla="*/ 32 w 66"/>
                    <a:gd name="T11" fmla="*/ 137 h 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6" h="63">
                      <a:moveTo>
                        <a:pt x="12" y="63"/>
                      </a:moveTo>
                      <a:cubicBezTo>
                        <a:pt x="6" y="51"/>
                        <a:pt x="0" y="32"/>
                        <a:pt x="10" y="22"/>
                      </a:cubicBezTo>
                      <a:cubicBezTo>
                        <a:pt x="24" y="8"/>
                        <a:pt x="47" y="1"/>
                        <a:pt x="66" y="0"/>
                      </a:cubicBezTo>
                      <a:cubicBezTo>
                        <a:pt x="57" y="6"/>
                        <a:pt x="43" y="11"/>
                        <a:pt x="39" y="22"/>
                      </a:cubicBezTo>
                      <a:cubicBezTo>
                        <a:pt x="36" y="30"/>
                        <a:pt x="40" y="40"/>
                        <a:pt x="36" y="47"/>
                      </a:cubicBezTo>
                      <a:cubicBezTo>
                        <a:pt x="32" y="54"/>
                        <a:pt x="21" y="56"/>
                        <a:pt x="17" y="63"/>
                      </a:cubicBezTo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59"/>
                <p:cNvSpPr>
                  <a:spLocks/>
                </p:cNvSpPr>
                <p:nvPr/>
              </p:nvSpPr>
              <p:spPr bwMode="auto">
                <a:xfrm>
                  <a:off x="4802" y="2197"/>
                  <a:ext cx="19" cy="30"/>
                </a:xfrm>
                <a:custGeom>
                  <a:avLst/>
                  <a:gdLst>
                    <a:gd name="T0" fmla="*/ 19 w 14"/>
                    <a:gd name="T1" fmla="*/ 0 h 20"/>
                    <a:gd name="T2" fmla="*/ 10 w 14"/>
                    <a:gd name="T3" fmla="*/ 45 h 20"/>
                    <a:gd name="T4" fmla="*/ 26 w 14"/>
                    <a:gd name="T5" fmla="*/ 8 h 20"/>
                    <a:gd name="T6" fmla="*/ 24 w 14"/>
                    <a:gd name="T7" fmla="*/ 5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10" y="0"/>
                      </a:moveTo>
                      <a:cubicBezTo>
                        <a:pt x="5" y="3"/>
                        <a:pt x="0" y="17"/>
                        <a:pt x="5" y="20"/>
                      </a:cubicBezTo>
                      <a:cubicBezTo>
                        <a:pt x="6" y="12"/>
                        <a:pt x="7" y="8"/>
                        <a:pt x="14" y="3"/>
                      </a:cubicBezTo>
                      <a:cubicBezTo>
                        <a:pt x="14" y="3"/>
                        <a:pt x="13" y="2"/>
                        <a:pt x="13" y="2"/>
                      </a:cubicBez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60"/>
                <p:cNvSpPr>
                  <a:spLocks/>
                </p:cNvSpPr>
                <p:nvPr/>
              </p:nvSpPr>
              <p:spPr bwMode="auto">
                <a:xfrm>
                  <a:off x="4825" y="2194"/>
                  <a:ext cx="4" cy="6"/>
                </a:xfrm>
                <a:custGeom>
                  <a:avLst/>
                  <a:gdLst>
                    <a:gd name="T0" fmla="*/ 4 w 3"/>
                    <a:gd name="T1" fmla="*/ 0 h 4"/>
                    <a:gd name="T2" fmla="*/ 1 w 3"/>
                    <a:gd name="T3" fmla="*/ 9 h 4"/>
                    <a:gd name="T4" fmla="*/ 5 w 3"/>
                    <a:gd name="T5" fmla="*/ 3 h 4"/>
                    <a:gd name="T6" fmla="*/ 4 w 3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1" y="4"/>
                      </a:cubicBezTo>
                      <a:cubicBezTo>
                        <a:pt x="3" y="3"/>
                        <a:pt x="3" y="3"/>
                        <a:pt x="3" y="1"/>
                      </a:cubicBezTo>
                      <a:cubicBezTo>
                        <a:pt x="3" y="0"/>
                        <a:pt x="2" y="0"/>
                        <a:pt x="2" y="1"/>
                      </a:cubicBezTo>
                    </a:path>
                  </a:pathLst>
                </a:custGeom>
                <a:solidFill>
                  <a:srgbClr val="B7DEE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61"/>
                <p:cNvSpPr>
                  <a:spLocks/>
                </p:cNvSpPr>
                <p:nvPr/>
              </p:nvSpPr>
              <p:spPr bwMode="auto">
                <a:xfrm>
                  <a:off x="4660" y="2099"/>
                  <a:ext cx="198" cy="211"/>
                </a:xfrm>
                <a:custGeom>
                  <a:avLst/>
                  <a:gdLst>
                    <a:gd name="T0" fmla="*/ 30 w 144"/>
                    <a:gd name="T1" fmla="*/ 98 h 144"/>
                    <a:gd name="T2" fmla="*/ 107 w 144"/>
                    <a:gd name="T3" fmla="*/ 88 h 144"/>
                    <a:gd name="T4" fmla="*/ 165 w 144"/>
                    <a:gd name="T5" fmla="*/ 70 h 144"/>
                    <a:gd name="T6" fmla="*/ 210 w 144"/>
                    <a:gd name="T7" fmla="*/ 26 h 144"/>
                    <a:gd name="T8" fmla="*/ 272 w 144"/>
                    <a:gd name="T9" fmla="*/ 10 h 144"/>
                    <a:gd name="T10" fmla="*/ 116 w 144"/>
                    <a:gd name="T11" fmla="*/ 130 h 144"/>
                    <a:gd name="T12" fmla="*/ 91 w 144"/>
                    <a:gd name="T13" fmla="*/ 212 h 144"/>
                    <a:gd name="T14" fmla="*/ 114 w 144"/>
                    <a:gd name="T15" fmla="*/ 309 h 144"/>
                    <a:gd name="T16" fmla="*/ 56 w 144"/>
                    <a:gd name="T17" fmla="*/ 243 h 144"/>
                    <a:gd name="T18" fmla="*/ 11 w 144"/>
                    <a:gd name="T19" fmla="*/ 199 h 144"/>
                    <a:gd name="T20" fmla="*/ 23 w 144"/>
                    <a:gd name="T21" fmla="*/ 176 h 144"/>
                    <a:gd name="T22" fmla="*/ 15 w 144"/>
                    <a:gd name="T23" fmla="*/ 152 h 144"/>
                    <a:gd name="T24" fmla="*/ 15 w 144"/>
                    <a:gd name="T25" fmla="*/ 107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44" h="144">
                      <a:moveTo>
                        <a:pt x="16" y="46"/>
                      </a:moveTo>
                      <a:cubicBezTo>
                        <a:pt x="30" y="46"/>
                        <a:pt x="44" y="43"/>
                        <a:pt x="57" y="41"/>
                      </a:cubicBezTo>
                      <a:cubicBezTo>
                        <a:pt x="68" y="40"/>
                        <a:pt x="78" y="38"/>
                        <a:pt x="87" y="33"/>
                      </a:cubicBezTo>
                      <a:cubicBezTo>
                        <a:pt x="96" y="28"/>
                        <a:pt x="102" y="18"/>
                        <a:pt x="111" y="12"/>
                      </a:cubicBezTo>
                      <a:cubicBezTo>
                        <a:pt x="119" y="8"/>
                        <a:pt x="135" y="0"/>
                        <a:pt x="144" y="5"/>
                      </a:cubicBezTo>
                      <a:cubicBezTo>
                        <a:pt x="113" y="19"/>
                        <a:pt x="82" y="33"/>
                        <a:pt x="61" y="61"/>
                      </a:cubicBezTo>
                      <a:cubicBezTo>
                        <a:pt x="52" y="73"/>
                        <a:pt x="47" y="83"/>
                        <a:pt x="48" y="99"/>
                      </a:cubicBezTo>
                      <a:cubicBezTo>
                        <a:pt x="50" y="115"/>
                        <a:pt x="58" y="129"/>
                        <a:pt x="60" y="144"/>
                      </a:cubicBezTo>
                      <a:cubicBezTo>
                        <a:pt x="49" y="134"/>
                        <a:pt x="40" y="123"/>
                        <a:pt x="30" y="113"/>
                      </a:cubicBezTo>
                      <a:cubicBezTo>
                        <a:pt x="23" y="108"/>
                        <a:pt x="8" y="102"/>
                        <a:pt x="6" y="93"/>
                      </a:cubicBezTo>
                      <a:cubicBezTo>
                        <a:pt x="6" y="88"/>
                        <a:pt x="11" y="86"/>
                        <a:pt x="12" y="82"/>
                      </a:cubicBezTo>
                      <a:cubicBezTo>
                        <a:pt x="12" y="77"/>
                        <a:pt x="10" y="74"/>
                        <a:pt x="8" y="71"/>
                      </a:cubicBezTo>
                      <a:cubicBezTo>
                        <a:pt x="6" y="66"/>
                        <a:pt x="0" y="53"/>
                        <a:pt x="8" y="50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62"/>
                <p:cNvSpPr>
                  <a:spLocks/>
                </p:cNvSpPr>
                <p:nvPr/>
              </p:nvSpPr>
              <p:spPr bwMode="auto">
                <a:xfrm>
                  <a:off x="4728" y="2093"/>
                  <a:ext cx="191" cy="106"/>
                </a:xfrm>
                <a:custGeom>
                  <a:avLst/>
                  <a:gdLst>
                    <a:gd name="T0" fmla="*/ 136 w 139"/>
                    <a:gd name="T1" fmla="*/ 31 h 72"/>
                    <a:gd name="T2" fmla="*/ 212 w 139"/>
                    <a:gd name="T3" fmla="*/ 10 h 72"/>
                    <a:gd name="T4" fmla="*/ 262 w 139"/>
                    <a:gd name="T5" fmla="*/ 15 h 72"/>
                    <a:gd name="T6" fmla="*/ 232 w 139"/>
                    <a:gd name="T7" fmla="*/ 18 h 72"/>
                    <a:gd name="T8" fmla="*/ 187 w 139"/>
                    <a:gd name="T9" fmla="*/ 35 h 72"/>
                    <a:gd name="T10" fmla="*/ 126 w 139"/>
                    <a:gd name="T11" fmla="*/ 59 h 72"/>
                    <a:gd name="T12" fmla="*/ 66 w 139"/>
                    <a:gd name="T13" fmla="*/ 109 h 72"/>
                    <a:gd name="T14" fmla="*/ 4 w 139"/>
                    <a:gd name="T15" fmla="*/ 156 h 72"/>
                    <a:gd name="T16" fmla="*/ 0 w 139"/>
                    <a:gd name="T17" fmla="*/ 125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9" h="72">
                      <a:moveTo>
                        <a:pt x="72" y="14"/>
                      </a:moveTo>
                      <a:cubicBezTo>
                        <a:pt x="86" y="1"/>
                        <a:pt x="95" y="3"/>
                        <a:pt x="112" y="5"/>
                      </a:cubicBezTo>
                      <a:cubicBezTo>
                        <a:pt x="119" y="6"/>
                        <a:pt x="136" y="0"/>
                        <a:pt x="139" y="7"/>
                      </a:cubicBezTo>
                      <a:cubicBezTo>
                        <a:pt x="134" y="11"/>
                        <a:pt x="128" y="8"/>
                        <a:pt x="123" y="8"/>
                      </a:cubicBezTo>
                      <a:cubicBezTo>
                        <a:pt x="114" y="8"/>
                        <a:pt x="107" y="11"/>
                        <a:pt x="99" y="16"/>
                      </a:cubicBezTo>
                      <a:cubicBezTo>
                        <a:pt x="90" y="22"/>
                        <a:pt x="77" y="21"/>
                        <a:pt x="67" y="27"/>
                      </a:cubicBezTo>
                      <a:cubicBezTo>
                        <a:pt x="55" y="35"/>
                        <a:pt x="49" y="45"/>
                        <a:pt x="35" y="50"/>
                      </a:cubicBezTo>
                      <a:cubicBezTo>
                        <a:pt x="22" y="56"/>
                        <a:pt x="12" y="62"/>
                        <a:pt x="2" y="72"/>
                      </a:cubicBezTo>
                      <a:cubicBezTo>
                        <a:pt x="0" y="58"/>
                        <a:pt x="0" y="58"/>
                        <a:pt x="0" y="5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63"/>
                <p:cNvSpPr>
                  <a:spLocks/>
                </p:cNvSpPr>
                <p:nvPr/>
              </p:nvSpPr>
              <p:spPr bwMode="auto">
                <a:xfrm>
                  <a:off x="4944" y="2078"/>
                  <a:ext cx="101" cy="93"/>
                </a:xfrm>
                <a:custGeom>
                  <a:avLst/>
                  <a:gdLst>
                    <a:gd name="T0" fmla="*/ 31 w 74"/>
                    <a:gd name="T1" fmla="*/ 72 h 63"/>
                    <a:gd name="T2" fmla="*/ 138 w 74"/>
                    <a:gd name="T3" fmla="*/ 0 h 63"/>
                    <a:gd name="T4" fmla="*/ 112 w 74"/>
                    <a:gd name="T5" fmla="*/ 59 h 63"/>
                    <a:gd name="T6" fmla="*/ 91 w 74"/>
                    <a:gd name="T7" fmla="*/ 78 h 63"/>
                    <a:gd name="T8" fmla="*/ 72 w 74"/>
                    <a:gd name="T9" fmla="*/ 114 h 63"/>
                    <a:gd name="T10" fmla="*/ 37 w 74"/>
                    <a:gd name="T11" fmla="*/ 97 h 63"/>
                    <a:gd name="T12" fmla="*/ 0 w 74"/>
                    <a:gd name="T13" fmla="*/ 61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" h="63">
                      <a:moveTo>
                        <a:pt x="17" y="33"/>
                      </a:moveTo>
                      <a:cubicBezTo>
                        <a:pt x="42" y="41"/>
                        <a:pt x="63" y="20"/>
                        <a:pt x="74" y="0"/>
                      </a:cubicBezTo>
                      <a:cubicBezTo>
                        <a:pt x="70" y="10"/>
                        <a:pt x="68" y="20"/>
                        <a:pt x="60" y="27"/>
                      </a:cubicBezTo>
                      <a:cubicBezTo>
                        <a:pt x="57" y="31"/>
                        <a:pt x="52" y="33"/>
                        <a:pt x="49" y="36"/>
                      </a:cubicBezTo>
                      <a:cubicBezTo>
                        <a:pt x="44" y="41"/>
                        <a:pt x="43" y="48"/>
                        <a:pt x="39" y="52"/>
                      </a:cubicBezTo>
                      <a:cubicBezTo>
                        <a:pt x="29" y="63"/>
                        <a:pt x="26" y="52"/>
                        <a:pt x="20" y="45"/>
                      </a:cubicBezTo>
                      <a:cubicBezTo>
                        <a:pt x="14" y="39"/>
                        <a:pt x="6" y="35"/>
                        <a:pt x="0" y="2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64"/>
                <p:cNvSpPr>
                  <a:spLocks/>
                </p:cNvSpPr>
                <p:nvPr/>
              </p:nvSpPr>
              <p:spPr bwMode="auto">
                <a:xfrm>
                  <a:off x="4704" y="2181"/>
                  <a:ext cx="74" cy="140"/>
                </a:xfrm>
                <a:custGeom>
                  <a:avLst/>
                  <a:gdLst>
                    <a:gd name="T0" fmla="*/ 62 w 54"/>
                    <a:gd name="T1" fmla="*/ 0 h 95"/>
                    <a:gd name="T2" fmla="*/ 11 w 54"/>
                    <a:gd name="T3" fmla="*/ 52 h 95"/>
                    <a:gd name="T4" fmla="*/ 26 w 54"/>
                    <a:gd name="T5" fmla="*/ 125 h 95"/>
                    <a:gd name="T6" fmla="*/ 30 w 54"/>
                    <a:gd name="T7" fmla="*/ 155 h 95"/>
                    <a:gd name="T8" fmla="*/ 47 w 54"/>
                    <a:gd name="T9" fmla="*/ 178 h 95"/>
                    <a:gd name="T10" fmla="*/ 66 w 54"/>
                    <a:gd name="T11" fmla="*/ 206 h 95"/>
                    <a:gd name="T12" fmla="*/ 75 w 54"/>
                    <a:gd name="T13" fmla="*/ 122 h 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" h="95">
                      <a:moveTo>
                        <a:pt x="33" y="0"/>
                      </a:moveTo>
                      <a:cubicBezTo>
                        <a:pt x="24" y="6"/>
                        <a:pt x="11" y="14"/>
                        <a:pt x="6" y="24"/>
                      </a:cubicBezTo>
                      <a:cubicBezTo>
                        <a:pt x="0" y="36"/>
                        <a:pt x="10" y="47"/>
                        <a:pt x="14" y="58"/>
                      </a:cubicBezTo>
                      <a:cubicBezTo>
                        <a:pt x="15" y="62"/>
                        <a:pt x="15" y="68"/>
                        <a:pt x="16" y="71"/>
                      </a:cubicBezTo>
                      <a:cubicBezTo>
                        <a:pt x="19" y="75"/>
                        <a:pt x="23" y="77"/>
                        <a:pt x="25" y="82"/>
                      </a:cubicBezTo>
                      <a:cubicBezTo>
                        <a:pt x="27" y="88"/>
                        <a:pt x="26" y="95"/>
                        <a:pt x="35" y="95"/>
                      </a:cubicBezTo>
                      <a:cubicBezTo>
                        <a:pt x="54" y="95"/>
                        <a:pt x="43" y="65"/>
                        <a:pt x="40" y="56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65"/>
                <p:cNvSpPr>
                  <a:spLocks/>
                </p:cNvSpPr>
                <p:nvPr/>
              </p:nvSpPr>
              <p:spPr bwMode="auto">
                <a:xfrm>
                  <a:off x="4825" y="2271"/>
                  <a:ext cx="224" cy="125"/>
                </a:xfrm>
                <a:custGeom>
                  <a:avLst/>
                  <a:gdLst>
                    <a:gd name="T0" fmla="*/ 0 w 163"/>
                    <a:gd name="T1" fmla="*/ 179 h 85"/>
                    <a:gd name="T2" fmla="*/ 70 w 163"/>
                    <a:gd name="T3" fmla="*/ 179 h 85"/>
                    <a:gd name="T4" fmla="*/ 142 w 163"/>
                    <a:gd name="T5" fmla="*/ 162 h 85"/>
                    <a:gd name="T6" fmla="*/ 231 w 163"/>
                    <a:gd name="T7" fmla="*/ 101 h 85"/>
                    <a:gd name="T8" fmla="*/ 271 w 163"/>
                    <a:gd name="T9" fmla="*/ 46 h 85"/>
                    <a:gd name="T10" fmla="*/ 308 w 163"/>
                    <a:gd name="T11" fmla="*/ 4 h 85"/>
                    <a:gd name="T12" fmla="*/ 261 w 163"/>
                    <a:gd name="T13" fmla="*/ 50 h 85"/>
                    <a:gd name="T14" fmla="*/ 195 w 163"/>
                    <a:gd name="T15" fmla="*/ 84 h 85"/>
                    <a:gd name="T16" fmla="*/ 142 w 163"/>
                    <a:gd name="T17" fmla="*/ 116 h 85"/>
                    <a:gd name="T18" fmla="*/ 40 w 163"/>
                    <a:gd name="T19" fmla="*/ 160 h 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3" h="85">
                      <a:moveTo>
                        <a:pt x="0" y="83"/>
                      </a:moveTo>
                      <a:cubicBezTo>
                        <a:pt x="12" y="77"/>
                        <a:pt x="24" y="81"/>
                        <a:pt x="37" y="83"/>
                      </a:cubicBezTo>
                      <a:cubicBezTo>
                        <a:pt x="50" y="85"/>
                        <a:pt x="63" y="83"/>
                        <a:pt x="75" y="75"/>
                      </a:cubicBezTo>
                      <a:cubicBezTo>
                        <a:pt x="91" y="64"/>
                        <a:pt x="109" y="63"/>
                        <a:pt x="122" y="47"/>
                      </a:cubicBezTo>
                      <a:cubicBezTo>
                        <a:pt x="129" y="38"/>
                        <a:pt x="135" y="29"/>
                        <a:pt x="143" y="21"/>
                      </a:cubicBezTo>
                      <a:cubicBezTo>
                        <a:pt x="149" y="14"/>
                        <a:pt x="158" y="9"/>
                        <a:pt x="163" y="2"/>
                      </a:cubicBezTo>
                      <a:cubicBezTo>
                        <a:pt x="155" y="0"/>
                        <a:pt x="144" y="18"/>
                        <a:pt x="138" y="23"/>
                      </a:cubicBezTo>
                      <a:cubicBezTo>
                        <a:pt x="126" y="31"/>
                        <a:pt x="117" y="36"/>
                        <a:pt x="103" y="39"/>
                      </a:cubicBezTo>
                      <a:cubicBezTo>
                        <a:pt x="90" y="41"/>
                        <a:pt x="85" y="45"/>
                        <a:pt x="75" y="54"/>
                      </a:cubicBezTo>
                      <a:cubicBezTo>
                        <a:pt x="61" y="65"/>
                        <a:pt x="38" y="68"/>
                        <a:pt x="21" y="7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66"/>
                <p:cNvSpPr>
                  <a:spLocks/>
                </p:cNvSpPr>
                <p:nvPr/>
              </p:nvSpPr>
              <p:spPr bwMode="auto">
                <a:xfrm>
                  <a:off x="4679" y="2175"/>
                  <a:ext cx="49" cy="62"/>
                </a:xfrm>
                <a:custGeom>
                  <a:avLst/>
                  <a:gdLst>
                    <a:gd name="T0" fmla="*/ 20 w 35"/>
                    <a:gd name="T1" fmla="*/ 15 h 42"/>
                    <a:gd name="T2" fmla="*/ 20 w 35"/>
                    <a:gd name="T3" fmla="*/ 92 h 42"/>
                    <a:gd name="T4" fmla="*/ 31 w 35"/>
                    <a:gd name="T5" fmla="*/ 40 h 42"/>
                    <a:gd name="T6" fmla="*/ 69 w 35"/>
                    <a:gd name="T7" fmla="*/ 10 h 42"/>
                    <a:gd name="T8" fmla="*/ 28 w 35"/>
                    <a:gd name="T9" fmla="*/ 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42">
                      <a:moveTo>
                        <a:pt x="10" y="7"/>
                      </a:moveTo>
                      <a:cubicBezTo>
                        <a:pt x="3" y="18"/>
                        <a:pt x="0" y="33"/>
                        <a:pt x="10" y="42"/>
                      </a:cubicBezTo>
                      <a:cubicBezTo>
                        <a:pt x="15" y="35"/>
                        <a:pt x="10" y="25"/>
                        <a:pt x="16" y="18"/>
                      </a:cubicBezTo>
                      <a:cubicBezTo>
                        <a:pt x="19" y="12"/>
                        <a:pt x="30" y="10"/>
                        <a:pt x="35" y="5"/>
                      </a:cubicBezTo>
                      <a:cubicBezTo>
                        <a:pt x="30" y="0"/>
                        <a:pt x="22" y="0"/>
                        <a:pt x="14" y="3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67"/>
                <p:cNvSpPr>
                  <a:spLocks/>
                </p:cNvSpPr>
                <p:nvPr/>
              </p:nvSpPr>
              <p:spPr bwMode="auto">
                <a:xfrm>
                  <a:off x="4732" y="2170"/>
                  <a:ext cx="11" cy="8"/>
                </a:xfrm>
                <a:custGeom>
                  <a:avLst/>
                  <a:gdLst>
                    <a:gd name="T0" fmla="*/ 1 w 8"/>
                    <a:gd name="T1" fmla="*/ 0 h 6"/>
                    <a:gd name="T2" fmla="*/ 15 w 8"/>
                    <a:gd name="T3" fmla="*/ 5 h 6"/>
                    <a:gd name="T4" fmla="*/ 6 w 8"/>
                    <a:gd name="T5" fmla="*/ 1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6">
                      <a:moveTo>
                        <a:pt x="1" y="0"/>
                      </a:moveTo>
                      <a:cubicBezTo>
                        <a:pt x="0" y="6"/>
                        <a:pt x="4" y="5"/>
                        <a:pt x="8" y="3"/>
                      </a:cubicBezTo>
                      <a:cubicBezTo>
                        <a:pt x="7" y="0"/>
                        <a:pt x="5" y="1"/>
                        <a:pt x="3" y="1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68"/>
                <p:cNvSpPr>
                  <a:spLocks/>
                </p:cNvSpPr>
                <p:nvPr/>
              </p:nvSpPr>
              <p:spPr bwMode="auto">
                <a:xfrm>
                  <a:off x="4977" y="2136"/>
                  <a:ext cx="22" cy="19"/>
                </a:xfrm>
                <a:custGeom>
                  <a:avLst/>
                  <a:gdLst>
                    <a:gd name="T0" fmla="*/ 0 w 16"/>
                    <a:gd name="T1" fmla="*/ 1 h 13"/>
                    <a:gd name="T2" fmla="*/ 30 w 16"/>
                    <a:gd name="T3" fmla="*/ 0 h 13"/>
                    <a:gd name="T4" fmla="*/ 19 w 16"/>
                    <a:gd name="T5" fmla="*/ 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3">
                      <a:moveTo>
                        <a:pt x="0" y="1"/>
                      </a:moveTo>
                      <a:cubicBezTo>
                        <a:pt x="3" y="13"/>
                        <a:pt x="12" y="9"/>
                        <a:pt x="16" y="0"/>
                      </a:cubicBezTo>
                      <a:cubicBezTo>
                        <a:pt x="14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69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70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noFill/>
                <a:ln w="4763" cap="flat">
                  <a:solidFill>
                    <a:srgbClr val="DDD7E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9" name="Group 51"/>
              <p:cNvGrpSpPr>
                <a:grpSpLocks/>
              </p:cNvGrpSpPr>
              <p:nvPr/>
            </p:nvGrpSpPr>
            <p:grpSpPr bwMode="auto">
              <a:xfrm>
                <a:off x="7384629" y="4223041"/>
                <a:ext cx="1595437" cy="1084263"/>
                <a:chOff x="4525" y="1930"/>
                <a:chExt cx="1005" cy="683"/>
              </a:xfrm>
            </p:grpSpPr>
            <p:sp>
              <p:nvSpPr>
                <p:cNvPr id="470" name="Freeform 52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53"/>
                <p:cNvSpPr>
                  <a:spLocks/>
                </p:cNvSpPr>
                <p:nvPr/>
              </p:nvSpPr>
              <p:spPr bwMode="auto">
                <a:xfrm>
                  <a:off x="4917" y="2155"/>
                  <a:ext cx="93" cy="123"/>
                </a:xfrm>
                <a:custGeom>
                  <a:avLst/>
                  <a:gdLst>
                    <a:gd name="T0" fmla="*/ 14 w 67"/>
                    <a:gd name="T1" fmla="*/ 0 h 84"/>
                    <a:gd name="T2" fmla="*/ 65 w 67"/>
                    <a:gd name="T3" fmla="*/ 83 h 84"/>
                    <a:gd name="T4" fmla="*/ 93 w 67"/>
                    <a:gd name="T5" fmla="*/ 114 h 84"/>
                    <a:gd name="T6" fmla="*/ 0 w 67"/>
                    <a:gd name="T7" fmla="*/ 180 h 8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84">
                      <a:moveTo>
                        <a:pt x="7" y="0"/>
                      </a:moveTo>
                      <a:cubicBezTo>
                        <a:pt x="27" y="2"/>
                        <a:pt x="39" y="19"/>
                        <a:pt x="34" y="39"/>
                      </a:cubicBezTo>
                      <a:cubicBezTo>
                        <a:pt x="32" y="50"/>
                        <a:pt x="36" y="57"/>
                        <a:pt x="48" y="53"/>
                      </a:cubicBezTo>
                      <a:cubicBezTo>
                        <a:pt x="67" y="47"/>
                        <a:pt x="14" y="83"/>
                        <a:pt x="0" y="8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54"/>
                <p:cNvSpPr>
                  <a:spLocks/>
                </p:cNvSpPr>
                <p:nvPr/>
              </p:nvSpPr>
              <p:spPr bwMode="auto">
                <a:xfrm>
                  <a:off x="4776" y="2070"/>
                  <a:ext cx="374" cy="365"/>
                </a:xfrm>
                <a:custGeom>
                  <a:avLst/>
                  <a:gdLst>
                    <a:gd name="T0" fmla="*/ 29 w 272"/>
                    <a:gd name="T1" fmla="*/ 535 h 249"/>
                    <a:gd name="T2" fmla="*/ 176 w 272"/>
                    <a:gd name="T3" fmla="*/ 481 h 249"/>
                    <a:gd name="T4" fmla="*/ 257 w 272"/>
                    <a:gd name="T5" fmla="*/ 434 h 249"/>
                    <a:gd name="T6" fmla="*/ 323 w 272"/>
                    <a:gd name="T7" fmla="*/ 372 h 249"/>
                    <a:gd name="T8" fmla="*/ 444 w 272"/>
                    <a:gd name="T9" fmla="*/ 267 h 249"/>
                    <a:gd name="T10" fmla="*/ 498 w 272"/>
                    <a:gd name="T11" fmla="*/ 227 h 249"/>
                    <a:gd name="T12" fmla="*/ 455 w 272"/>
                    <a:gd name="T13" fmla="*/ 208 h 249"/>
                    <a:gd name="T14" fmla="*/ 422 w 272"/>
                    <a:gd name="T15" fmla="*/ 180 h 249"/>
                    <a:gd name="T16" fmla="*/ 389 w 272"/>
                    <a:gd name="T17" fmla="*/ 103 h 249"/>
                    <a:gd name="T18" fmla="*/ 397 w 272"/>
                    <a:gd name="T19" fmla="*/ 51 h 249"/>
                    <a:gd name="T20" fmla="*/ 393 w 272"/>
                    <a:gd name="T21" fmla="*/ 0 h 249"/>
                    <a:gd name="T22" fmla="*/ 362 w 272"/>
                    <a:gd name="T23" fmla="*/ 94 h 249"/>
                    <a:gd name="T24" fmla="*/ 337 w 272"/>
                    <a:gd name="T25" fmla="*/ 163 h 249"/>
                    <a:gd name="T26" fmla="*/ 243 w 272"/>
                    <a:gd name="T27" fmla="*/ 252 h 249"/>
                    <a:gd name="T28" fmla="*/ 197 w 272"/>
                    <a:gd name="T29" fmla="*/ 239 h 249"/>
                    <a:gd name="T30" fmla="*/ 150 w 272"/>
                    <a:gd name="T31" fmla="*/ 315 h 249"/>
                    <a:gd name="T32" fmla="*/ 66 w 272"/>
                    <a:gd name="T33" fmla="*/ 383 h 249"/>
                    <a:gd name="T34" fmla="*/ 32 w 272"/>
                    <a:gd name="T35" fmla="*/ 384 h 249"/>
                    <a:gd name="T36" fmla="*/ 29 w 272"/>
                    <a:gd name="T37" fmla="*/ 456 h 249"/>
                    <a:gd name="T38" fmla="*/ 0 w 272"/>
                    <a:gd name="T39" fmla="*/ 444 h 249"/>
                    <a:gd name="T40" fmla="*/ 25 w 272"/>
                    <a:gd name="T41" fmla="*/ 517 h 2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72" h="249">
                      <a:moveTo>
                        <a:pt x="15" y="249"/>
                      </a:moveTo>
                      <a:cubicBezTo>
                        <a:pt x="22" y="206"/>
                        <a:pt x="66" y="229"/>
                        <a:pt x="93" y="224"/>
                      </a:cubicBezTo>
                      <a:cubicBezTo>
                        <a:pt x="111" y="221"/>
                        <a:pt x="121" y="209"/>
                        <a:pt x="136" y="202"/>
                      </a:cubicBezTo>
                      <a:cubicBezTo>
                        <a:pt x="152" y="195"/>
                        <a:pt x="161" y="186"/>
                        <a:pt x="171" y="173"/>
                      </a:cubicBezTo>
                      <a:cubicBezTo>
                        <a:pt x="187" y="153"/>
                        <a:pt x="210" y="131"/>
                        <a:pt x="235" y="124"/>
                      </a:cubicBezTo>
                      <a:cubicBezTo>
                        <a:pt x="242" y="122"/>
                        <a:pt x="272" y="119"/>
                        <a:pt x="263" y="106"/>
                      </a:cubicBezTo>
                      <a:cubicBezTo>
                        <a:pt x="260" y="101"/>
                        <a:pt x="246" y="100"/>
                        <a:pt x="241" y="97"/>
                      </a:cubicBezTo>
                      <a:cubicBezTo>
                        <a:pt x="234" y="93"/>
                        <a:pt x="229" y="88"/>
                        <a:pt x="223" y="84"/>
                      </a:cubicBezTo>
                      <a:cubicBezTo>
                        <a:pt x="210" y="74"/>
                        <a:pt x="204" y="65"/>
                        <a:pt x="206" y="48"/>
                      </a:cubicBezTo>
                      <a:cubicBezTo>
                        <a:pt x="206" y="39"/>
                        <a:pt x="210" y="32"/>
                        <a:pt x="210" y="24"/>
                      </a:cubicBezTo>
                      <a:cubicBezTo>
                        <a:pt x="210" y="18"/>
                        <a:pt x="212" y="4"/>
                        <a:pt x="208" y="0"/>
                      </a:cubicBezTo>
                      <a:cubicBezTo>
                        <a:pt x="206" y="17"/>
                        <a:pt x="202" y="31"/>
                        <a:pt x="191" y="44"/>
                      </a:cubicBezTo>
                      <a:cubicBezTo>
                        <a:pt x="181" y="56"/>
                        <a:pt x="179" y="59"/>
                        <a:pt x="178" y="76"/>
                      </a:cubicBezTo>
                      <a:cubicBezTo>
                        <a:pt x="176" y="102"/>
                        <a:pt x="154" y="118"/>
                        <a:pt x="129" y="117"/>
                      </a:cubicBezTo>
                      <a:cubicBezTo>
                        <a:pt x="120" y="117"/>
                        <a:pt x="113" y="110"/>
                        <a:pt x="104" y="111"/>
                      </a:cubicBezTo>
                      <a:cubicBezTo>
                        <a:pt x="91" y="113"/>
                        <a:pt x="86" y="137"/>
                        <a:pt x="79" y="147"/>
                      </a:cubicBezTo>
                      <a:cubicBezTo>
                        <a:pt x="68" y="164"/>
                        <a:pt x="56" y="179"/>
                        <a:pt x="35" y="178"/>
                      </a:cubicBezTo>
                      <a:cubicBezTo>
                        <a:pt x="29" y="178"/>
                        <a:pt x="23" y="176"/>
                        <a:pt x="17" y="179"/>
                      </a:cubicBezTo>
                      <a:cubicBezTo>
                        <a:pt x="19" y="191"/>
                        <a:pt x="29" y="202"/>
                        <a:pt x="15" y="212"/>
                      </a:cubicBezTo>
                      <a:cubicBezTo>
                        <a:pt x="11" y="209"/>
                        <a:pt x="5" y="207"/>
                        <a:pt x="0" y="207"/>
                      </a:cubicBezTo>
                      <a:cubicBezTo>
                        <a:pt x="3" y="218"/>
                        <a:pt x="9" y="230"/>
                        <a:pt x="13" y="241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55"/>
                <p:cNvSpPr>
                  <a:spLocks/>
                </p:cNvSpPr>
                <p:nvPr/>
              </p:nvSpPr>
              <p:spPr bwMode="auto">
                <a:xfrm>
                  <a:off x="4847" y="2189"/>
                  <a:ext cx="117" cy="157"/>
                </a:xfrm>
                <a:custGeom>
                  <a:avLst/>
                  <a:gdLst>
                    <a:gd name="T0" fmla="*/ 0 w 85"/>
                    <a:gd name="T1" fmla="*/ 230 h 107"/>
                    <a:gd name="T2" fmla="*/ 157 w 85"/>
                    <a:gd name="T3" fmla="*/ 147 h 107"/>
                    <a:gd name="T4" fmla="*/ 146 w 85"/>
                    <a:gd name="T5" fmla="*/ 66 h 107"/>
                    <a:gd name="T6" fmla="*/ 129 w 85"/>
                    <a:gd name="T7" fmla="*/ 0 h 10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5" h="107">
                      <a:moveTo>
                        <a:pt x="0" y="107"/>
                      </a:moveTo>
                      <a:cubicBezTo>
                        <a:pt x="25" y="97"/>
                        <a:pt x="78" y="102"/>
                        <a:pt x="83" y="68"/>
                      </a:cubicBezTo>
                      <a:cubicBezTo>
                        <a:pt x="85" y="54"/>
                        <a:pt x="78" y="44"/>
                        <a:pt x="77" y="31"/>
                      </a:cubicBezTo>
                      <a:cubicBezTo>
                        <a:pt x="76" y="21"/>
                        <a:pt x="83" y="2"/>
                        <a:pt x="68" y="0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56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57"/>
                <p:cNvSpPr>
                  <a:spLocks/>
                </p:cNvSpPr>
                <p:nvPr/>
              </p:nvSpPr>
              <p:spPr bwMode="auto">
                <a:xfrm>
                  <a:off x="4800" y="2161"/>
                  <a:ext cx="148" cy="164"/>
                </a:xfrm>
                <a:custGeom>
                  <a:avLst/>
                  <a:gdLst>
                    <a:gd name="T0" fmla="*/ 11 w 107"/>
                    <a:gd name="T1" fmla="*/ 163 h 112"/>
                    <a:gd name="T2" fmla="*/ 46 w 107"/>
                    <a:gd name="T3" fmla="*/ 240 h 112"/>
                    <a:gd name="T4" fmla="*/ 159 w 107"/>
                    <a:gd name="T5" fmla="*/ 198 h 112"/>
                    <a:gd name="T6" fmla="*/ 170 w 107"/>
                    <a:gd name="T7" fmla="*/ 101 h 112"/>
                    <a:gd name="T8" fmla="*/ 191 w 107"/>
                    <a:gd name="T9" fmla="*/ 47 h 112"/>
                    <a:gd name="T10" fmla="*/ 159 w 107"/>
                    <a:gd name="T11" fmla="*/ 0 h 112"/>
                    <a:gd name="T12" fmla="*/ 120 w 107"/>
                    <a:gd name="T13" fmla="*/ 88 h 112"/>
                    <a:gd name="T14" fmla="*/ 120 w 107"/>
                    <a:gd name="T15" fmla="*/ 142 h 112"/>
                    <a:gd name="T16" fmla="*/ 73 w 107"/>
                    <a:gd name="T17" fmla="*/ 174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" h="112">
                      <a:moveTo>
                        <a:pt x="6" y="76"/>
                      </a:moveTo>
                      <a:cubicBezTo>
                        <a:pt x="2" y="94"/>
                        <a:pt x="0" y="111"/>
                        <a:pt x="24" y="112"/>
                      </a:cubicBezTo>
                      <a:cubicBezTo>
                        <a:pt x="41" y="112"/>
                        <a:pt x="69" y="103"/>
                        <a:pt x="83" y="92"/>
                      </a:cubicBezTo>
                      <a:cubicBezTo>
                        <a:pt x="101" y="78"/>
                        <a:pt x="81" y="65"/>
                        <a:pt x="89" y="47"/>
                      </a:cubicBezTo>
                      <a:cubicBezTo>
                        <a:pt x="93" y="38"/>
                        <a:pt x="101" y="33"/>
                        <a:pt x="100" y="22"/>
                      </a:cubicBezTo>
                      <a:cubicBezTo>
                        <a:pt x="100" y="12"/>
                        <a:pt x="94" y="1"/>
                        <a:pt x="83" y="0"/>
                      </a:cubicBezTo>
                      <a:cubicBezTo>
                        <a:pt x="107" y="20"/>
                        <a:pt x="66" y="29"/>
                        <a:pt x="63" y="41"/>
                      </a:cubicBezTo>
                      <a:cubicBezTo>
                        <a:pt x="60" y="50"/>
                        <a:pt x="70" y="56"/>
                        <a:pt x="63" y="66"/>
                      </a:cubicBezTo>
                      <a:cubicBezTo>
                        <a:pt x="58" y="75"/>
                        <a:pt x="47" y="78"/>
                        <a:pt x="38" y="81"/>
                      </a:cubicBezTo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58"/>
                <p:cNvSpPr>
                  <a:spLocks/>
                </p:cNvSpPr>
                <p:nvPr/>
              </p:nvSpPr>
              <p:spPr bwMode="auto">
                <a:xfrm>
                  <a:off x="4789" y="2165"/>
                  <a:ext cx="91" cy="93"/>
                </a:xfrm>
                <a:custGeom>
                  <a:avLst/>
                  <a:gdLst>
                    <a:gd name="T0" fmla="*/ 23 w 66"/>
                    <a:gd name="T1" fmla="*/ 137 h 63"/>
                    <a:gd name="T2" fmla="*/ 19 w 66"/>
                    <a:gd name="T3" fmla="*/ 47 h 63"/>
                    <a:gd name="T4" fmla="*/ 125 w 66"/>
                    <a:gd name="T5" fmla="*/ 0 h 63"/>
                    <a:gd name="T6" fmla="*/ 74 w 66"/>
                    <a:gd name="T7" fmla="*/ 47 h 63"/>
                    <a:gd name="T8" fmla="*/ 69 w 66"/>
                    <a:gd name="T9" fmla="*/ 102 h 63"/>
                    <a:gd name="T10" fmla="*/ 32 w 66"/>
                    <a:gd name="T11" fmla="*/ 137 h 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6" h="63">
                      <a:moveTo>
                        <a:pt x="12" y="63"/>
                      </a:moveTo>
                      <a:cubicBezTo>
                        <a:pt x="6" y="51"/>
                        <a:pt x="0" y="32"/>
                        <a:pt x="10" y="22"/>
                      </a:cubicBezTo>
                      <a:cubicBezTo>
                        <a:pt x="24" y="8"/>
                        <a:pt x="47" y="1"/>
                        <a:pt x="66" y="0"/>
                      </a:cubicBezTo>
                      <a:cubicBezTo>
                        <a:pt x="57" y="6"/>
                        <a:pt x="43" y="11"/>
                        <a:pt x="39" y="22"/>
                      </a:cubicBezTo>
                      <a:cubicBezTo>
                        <a:pt x="36" y="30"/>
                        <a:pt x="40" y="40"/>
                        <a:pt x="36" y="47"/>
                      </a:cubicBezTo>
                      <a:cubicBezTo>
                        <a:pt x="32" y="54"/>
                        <a:pt x="21" y="56"/>
                        <a:pt x="17" y="63"/>
                      </a:cubicBezTo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59"/>
                <p:cNvSpPr>
                  <a:spLocks/>
                </p:cNvSpPr>
                <p:nvPr/>
              </p:nvSpPr>
              <p:spPr bwMode="auto">
                <a:xfrm>
                  <a:off x="4802" y="2197"/>
                  <a:ext cx="19" cy="30"/>
                </a:xfrm>
                <a:custGeom>
                  <a:avLst/>
                  <a:gdLst>
                    <a:gd name="T0" fmla="*/ 19 w 14"/>
                    <a:gd name="T1" fmla="*/ 0 h 20"/>
                    <a:gd name="T2" fmla="*/ 10 w 14"/>
                    <a:gd name="T3" fmla="*/ 45 h 20"/>
                    <a:gd name="T4" fmla="*/ 26 w 14"/>
                    <a:gd name="T5" fmla="*/ 8 h 20"/>
                    <a:gd name="T6" fmla="*/ 24 w 14"/>
                    <a:gd name="T7" fmla="*/ 5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10" y="0"/>
                      </a:moveTo>
                      <a:cubicBezTo>
                        <a:pt x="5" y="3"/>
                        <a:pt x="0" y="17"/>
                        <a:pt x="5" y="20"/>
                      </a:cubicBezTo>
                      <a:cubicBezTo>
                        <a:pt x="6" y="12"/>
                        <a:pt x="7" y="8"/>
                        <a:pt x="14" y="3"/>
                      </a:cubicBezTo>
                      <a:cubicBezTo>
                        <a:pt x="14" y="3"/>
                        <a:pt x="13" y="2"/>
                        <a:pt x="13" y="2"/>
                      </a:cubicBez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60"/>
                <p:cNvSpPr>
                  <a:spLocks/>
                </p:cNvSpPr>
                <p:nvPr/>
              </p:nvSpPr>
              <p:spPr bwMode="auto">
                <a:xfrm>
                  <a:off x="4825" y="2194"/>
                  <a:ext cx="4" cy="6"/>
                </a:xfrm>
                <a:custGeom>
                  <a:avLst/>
                  <a:gdLst>
                    <a:gd name="T0" fmla="*/ 4 w 3"/>
                    <a:gd name="T1" fmla="*/ 0 h 4"/>
                    <a:gd name="T2" fmla="*/ 1 w 3"/>
                    <a:gd name="T3" fmla="*/ 9 h 4"/>
                    <a:gd name="T4" fmla="*/ 5 w 3"/>
                    <a:gd name="T5" fmla="*/ 3 h 4"/>
                    <a:gd name="T6" fmla="*/ 4 w 3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1" y="4"/>
                      </a:cubicBezTo>
                      <a:cubicBezTo>
                        <a:pt x="3" y="3"/>
                        <a:pt x="3" y="3"/>
                        <a:pt x="3" y="1"/>
                      </a:cubicBezTo>
                      <a:cubicBezTo>
                        <a:pt x="3" y="0"/>
                        <a:pt x="2" y="0"/>
                        <a:pt x="2" y="1"/>
                      </a:cubicBezTo>
                    </a:path>
                  </a:pathLst>
                </a:custGeom>
                <a:solidFill>
                  <a:srgbClr val="B7DEE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61"/>
                <p:cNvSpPr>
                  <a:spLocks/>
                </p:cNvSpPr>
                <p:nvPr/>
              </p:nvSpPr>
              <p:spPr bwMode="auto">
                <a:xfrm>
                  <a:off x="4660" y="2099"/>
                  <a:ext cx="198" cy="211"/>
                </a:xfrm>
                <a:custGeom>
                  <a:avLst/>
                  <a:gdLst>
                    <a:gd name="T0" fmla="*/ 30 w 144"/>
                    <a:gd name="T1" fmla="*/ 98 h 144"/>
                    <a:gd name="T2" fmla="*/ 107 w 144"/>
                    <a:gd name="T3" fmla="*/ 88 h 144"/>
                    <a:gd name="T4" fmla="*/ 165 w 144"/>
                    <a:gd name="T5" fmla="*/ 70 h 144"/>
                    <a:gd name="T6" fmla="*/ 210 w 144"/>
                    <a:gd name="T7" fmla="*/ 26 h 144"/>
                    <a:gd name="T8" fmla="*/ 272 w 144"/>
                    <a:gd name="T9" fmla="*/ 10 h 144"/>
                    <a:gd name="T10" fmla="*/ 116 w 144"/>
                    <a:gd name="T11" fmla="*/ 130 h 144"/>
                    <a:gd name="T12" fmla="*/ 91 w 144"/>
                    <a:gd name="T13" fmla="*/ 212 h 144"/>
                    <a:gd name="T14" fmla="*/ 114 w 144"/>
                    <a:gd name="T15" fmla="*/ 309 h 144"/>
                    <a:gd name="T16" fmla="*/ 56 w 144"/>
                    <a:gd name="T17" fmla="*/ 243 h 144"/>
                    <a:gd name="T18" fmla="*/ 11 w 144"/>
                    <a:gd name="T19" fmla="*/ 199 h 144"/>
                    <a:gd name="T20" fmla="*/ 23 w 144"/>
                    <a:gd name="T21" fmla="*/ 176 h 144"/>
                    <a:gd name="T22" fmla="*/ 15 w 144"/>
                    <a:gd name="T23" fmla="*/ 152 h 144"/>
                    <a:gd name="T24" fmla="*/ 15 w 144"/>
                    <a:gd name="T25" fmla="*/ 107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44" h="144">
                      <a:moveTo>
                        <a:pt x="16" y="46"/>
                      </a:moveTo>
                      <a:cubicBezTo>
                        <a:pt x="30" y="46"/>
                        <a:pt x="44" y="43"/>
                        <a:pt x="57" y="41"/>
                      </a:cubicBezTo>
                      <a:cubicBezTo>
                        <a:pt x="68" y="40"/>
                        <a:pt x="78" y="38"/>
                        <a:pt x="87" y="33"/>
                      </a:cubicBezTo>
                      <a:cubicBezTo>
                        <a:pt x="96" y="28"/>
                        <a:pt x="102" y="18"/>
                        <a:pt x="111" y="12"/>
                      </a:cubicBezTo>
                      <a:cubicBezTo>
                        <a:pt x="119" y="8"/>
                        <a:pt x="135" y="0"/>
                        <a:pt x="144" y="5"/>
                      </a:cubicBezTo>
                      <a:cubicBezTo>
                        <a:pt x="113" y="19"/>
                        <a:pt x="82" y="33"/>
                        <a:pt x="61" y="61"/>
                      </a:cubicBezTo>
                      <a:cubicBezTo>
                        <a:pt x="52" y="73"/>
                        <a:pt x="47" y="83"/>
                        <a:pt x="48" y="99"/>
                      </a:cubicBezTo>
                      <a:cubicBezTo>
                        <a:pt x="50" y="115"/>
                        <a:pt x="58" y="129"/>
                        <a:pt x="60" y="144"/>
                      </a:cubicBezTo>
                      <a:cubicBezTo>
                        <a:pt x="49" y="134"/>
                        <a:pt x="40" y="123"/>
                        <a:pt x="30" y="113"/>
                      </a:cubicBezTo>
                      <a:cubicBezTo>
                        <a:pt x="23" y="108"/>
                        <a:pt x="8" y="102"/>
                        <a:pt x="6" y="93"/>
                      </a:cubicBezTo>
                      <a:cubicBezTo>
                        <a:pt x="6" y="88"/>
                        <a:pt x="11" y="86"/>
                        <a:pt x="12" y="82"/>
                      </a:cubicBezTo>
                      <a:cubicBezTo>
                        <a:pt x="12" y="77"/>
                        <a:pt x="10" y="74"/>
                        <a:pt x="8" y="71"/>
                      </a:cubicBezTo>
                      <a:cubicBezTo>
                        <a:pt x="6" y="66"/>
                        <a:pt x="0" y="53"/>
                        <a:pt x="8" y="50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Freeform 62"/>
                <p:cNvSpPr>
                  <a:spLocks/>
                </p:cNvSpPr>
                <p:nvPr/>
              </p:nvSpPr>
              <p:spPr bwMode="auto">
                <a:xfrm>
                  <a:off x="4728" y="2093"/>
                  <a:ext cx="191" cy="106"/>
                </a:xfrm>
                <a:custGeom>
                  <a:avLst/>
                  <a:gdLst>
                    <a:gd name="T0" fmla="*/ 136 w 139"/>
                    <a:gd name="T1" fmla="*/ 31 h 72"/>
                    <a:gd name="T2" fmla="*/ 212 w 139"/>
                    <a:gd name="T3" fmla="*/ 10 h 72"/>
                    <a:gd name="T4" fmla="*/ 262 w 139"/>
                    <a:gd name="T5" fmla="*/ 15 h 72"/>
                    <a:gd name="T6" fmla="*/ 232 w 139"/>
                    <a:gd name="T7" fmla="*/ 18 h 72"/>
                    <a:gd name="T8" fmla="*/ 187 w 139"/>
                    <a:gd name="T9" fmla="*/ 35 h 72"/>
                    <a:gd name="T10" fmla="*/ 126 w 139"/>
                    <a:gd name="T11" fmla="*/ 59 h 72"/>
                    <a:gd name="T12" fmla="*/ 66 w 139"/>
                    <a:gd name="T13" fmla="*/ 109 h 72"/>
                    <a:gd name="T14" fmla="*/ 4 w 139"/>
                    <a:gd name="T15" fmla="*/ 156 h 72"/>
                    <a:gd name="T16" fmla="*/ 0 w 139"/>
                    <a:gd name="T17" fmla="*/ 125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9" h="72">
                      <a:moveTo>
                        <a:pt x="72" y="14"/>
                      </a:moveTo>
                      <a:cubicBezTo>
                        <a:pt x="86" y="1"/>
                        <a:pt x="95" y="3"/>
                        <a:pt x="112" y="5"/>
                      </a:cubicBezTo>
                      <a:cubicBezTo>
                        <a:pt x="119" y="6"/>
                        <a:pt x="136" y="0"/>
                        <a:pt x="139" y="7"/>
                      </a:cubicBezTo>
                      <a:cubicBezTo>
                        <a:pt x="134" y="11"/>
                        <a:pt x="128" y="8"/>
                        <a:pt x="123" y="8"/>
                      </a:cubicBezTo>
                      <a:cubicBezTo>
                        <a:pt x="114" y="8"/>
                        <a:pt x="107" y="11"/>
                        <a:pt x="99" y="16"/>
                      </a:cubicBezTo>
                      <a:cubicBezTo>
                        <a:pt x="90" y="22"/>
                        <a:pt x="77" y="21"/>
                        <a:pt x="67" y="27"/>
                      </a:cubicBezTo>
                      <a:cubicBezTo>
                        <a:pt x="55" y="35"/>
                        <a:pt x="49" y="45"/>
                        <a:pt x="35" y="50"/>
                      </a:cubicBezTo>
                      <a:cubicBezTo>
                        <a:pt x="22" y="56"/>
                        <a:pt x="12" y="62"/>
                        <a:pt x="2" y="72"/>
                      </a:cubicBezTo>
                      <a:cubicBezTo>
                        <a:pt x="0" y="58"/>
                        <a:pt x="0" y="58"/>
                        <a:pt x="0" y="5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Freeform 63"/>
                <p:cNvSpPr>
                  <a:spLocks/>
                </p:cNvSpPr>
                <p:nvPr/>
              </p:nvSpPr>
              <p:spPr bwMode="auto">
                <a:xfrm>
                  <a:off x="4944" y="2078"/>
                  <a:ext cx="101" cy="93"/>
                </a:xfrm>
                <a:custGeom>
                  <a:avLst/>
                  <a:gdLst>
                    <a:gd name="T0" fmla="*/ 31 w 74"/>
                    <a:gd name="T1" fmla="*/ 72 h 63"/>
                    <a:gd name="T2" fmla="*/ 138 w 74"/>
                    <a:gd name="T3" fmla="*/ 0 h 63"/>
                    <a:gd name="T4" fmla="*/ 112 w 74"/>
                    <a:gd name="T5" fmla="*/ 59 h 63"/>
                    <a:gd name="T6" fmla="*/ 91 w 74"/>
                    <a:gd name="T7" fmla="*/ 78 h 63"/>
                    <a:gd name="T8" fmla="*/ 72 w 74"/>
                    <a:gd name="T9" fmla="*/ 114 h 63"/>
                    <a:gd name="T10" fmla="*/ 37 w 74"/>
                    <a:gd name="T11" fmla="*/ 97 h 63"/>
                    <a:gd name="T12" fmla="*/ 0 w 74"/>
                    <a:gd name="T13" fmla="*/ 61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" h="63">
                      <a:moveTo>
                        <a:pt x="17" y="33"/>
                      </a:moveTo>
                      <a:cubicBezTo>
                        <a:pt x="42" y="41"/>
                        <a:pt x="63" y="20"/>
                        <a:pt x="74" y="0"/>
                      </a:cubicBezTo>
                      <a:cubicBezTo>
                        <a:pt x="70" y="10"/>
                        <a:pt x="68" y="20"/>
                        <a:pt x="60" y="27"/>
                      </a:cubicBezTo>
                      <a:cubicBezTo>
                        <a:pt x="57" y="31"/>
                        <a:pt x="52" y="33"/>
                        <a:pt x="49" y="36"/>
                      </a:cubicBezTo>
                      <a:cubicBezTo>
                        <a:pt x="44" y="41"/>
                        <a:pt x="43" y="48"/>
                        <a:pt x="39" y="52"/>
                      </a:cubicBezTo>
                      <a:cubicBezTo>
                        <a:pt x="29" y="63"/>
                        <a:pt x="26" y="52"/>
                        <a:pt x="20" y="45"/>
                      </a:cubicBezTo>
                      <a:cubicBezTo>
                        <a:pt x="14" y="39"/>
                        <a:pt x="6" y="35"/>
                        <a:pt x="0" y="2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Freeform 64"/>
                <p:cNvSpPr>
                  <a:spLocks/>
                </p:cNvSpPr>
                <p:nvPr/>
              </p:nvSpPr>
              <p:spPr bwMode="auto">
                <a:xfrm>
                  <a:off x="4704" y="2181"/>
                  <a:ext cx="74" cy="140"/>
                </a:xfrm>
                <a:custGeom>
                  <a:avLst/>
                  <a:gdLst>
                    <a:gd name="T0" fmla="*/ 62 w 54"/>
                    <a:gd name="T1" fmla="*/ 0 h 95"/>
                    <a:gd name="T2" fmla="*/ 11 w 54"/>
                    <a:gd name="T3" fmla="*/ 52 h 95"/>
                    <a:gd name="T4" fmla="*/ 26 w 54"/>
                    <a:gd name="T5" fmla="*/ 125 h 95"/>
                    <a:gd name="T6" fmla="*/ 30 w 54"/>
                    <a:gd name="T7" fmla="*/ 155 h 95"/>
                    <a:gd name="T8" fmla="*/ 47 w 54"/>
                    <a:gd name="T9" fmla="*/ 178 h 95"/>
                    <a:gd name="T10" fmla="*/ 66 w 54"/>
                    <a:gd name="T11" fmla="*/ 206 h 95"/>
                    <a:gd name="T12" fmla="*/ 75 w 54"/>
                    <a:gd name="T13" fmla="*/ 122 h 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" h="95">
                      <a:moveTo>
                        <a:pt x="33" y="0"/>
                      </a:moveTo>
                      <a:cubicBezTo>
                        <a:pt x="24" y="6"/>
                        <a:pt x="11" y="14"/>
                        <a:pt x="6" y="24"/>
                      </a:cubicBezTo>
                      <a:cubicBezTo>
                        <a:pt x="0" y="36"/>
                        <a:pt x="10" y="47"/>
                        <a:pt x="14" y="58"/>
                      </a:cubicBezTo>
                      <a:cubicBezTo>
                        <a:pt x="15" y="62"/>
                        <a:pt x="15" y="68"/>
                        <a:pt x="16" y="71"/>
                      </a:cubicBezTo>
                      <a:cubicBezTo>
                        <a:pt x="19" y="75"/>
                        <a:pt x="23" y="77"/>
                        <a:pt x="25" y="82"/>
                      </a:cubicBezTo>
                      <a:cubicBezTo>
                        <a:pt x="27" y="88"/>
                        <a:pt x="26" y="95"/>
                        <a:pt x="35" y="95"/>
                      </a:cubicBezTo>
                      <a:cubicBezTo>
                        <a:pt x="54" y="95"/>
                        <a:pt x="43" y="65"/>
                        <a:pt x="40" y="56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65"/>
                <p:cNvSpPr>
                  <a:spLocks/>
                </p:cNvSpPr>
                <p:nvPr/>
              </p:nvSpPr>
              <p:spPr bwMode="auto">
                <a:xfrm>
                  <a:off x="4825" y="2271"/>
                  <a:ext cx="224" cy="125"/>
                </a:xfrm>
                <a:custGeom>
                  <a:avLst/>
                  <a:gdLst>
                    <a:gd name="T0" fmla="*/ 0 w 163"/>
                    <a:gd name="T1" fmla="*/ 179 h 85"/>
                    <a:gd name="T2" fmla="*/ 70 w 163"/>
                    <a:gd name="T3" fmla="*/ 179 h 85"/>
                    <a:gd name="T4" fmla="*/ 142 w 163"/>
                    <a:gd name="T5" fmla="*/ 162 h 85"/>
                    <a:gd name="T6" fmla="*/ 231 w 163"/>
                    <a:gd name="T7" fmla="*/ 101 h 85"/>
                    <a:gd name="T8" fmla="*/ 271 w 163"/>
                    <a:gd name="T9" fmla="*/ 46 h 85"/>
                    <a:gd name="T10" fmla="*/ 308 w 163"/>
                    <a:gd name="T11" fmla="*/ 4 h 85"/>
                    <a:gd name="T12" fmla="*/ 261 w 163"/>
                    <a:gd name="T13" fmla="*/ 50 h 85"/>
                    <a:gd name="T14" fmla="*/ 195 w 163"/>
                    <a:gd name="T15" fmla="*/ 84 h 85"/>
                    <a:gd name="T16" fmla="*/ 142 w 163"/>
                    <a:gd name="T17" fmla="*/ 116 h 85"/>
                    <a:gd name="T18" fmla="*/ 40 w 163"/>
                    <a:gd name="T19" fmla="*/ 160 h 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3" h="85">
                      <a:moveTo>
                        <a:pt x="0" y="83"/>
                      </a:moveTo>
                      <a:cubicBezTo>
                        <a:pt x="12" y="77"/>
                        <a:pt x="24" y="81"/>
                        <a:pt x="37" y="83"/>
                      </a:cubicBezTo>
                      <a:cubicBezTo>
                        <a:pt x="50" y="85"/>
                        <a:pt x="63" y="83"/>
                        <a:pt x="75" y="75"/>
                      </a:cubicBezTo>
                      <a:cubicBezTo>
                        <a:pt x="91" y="64"/>
                        <a:pt x="109" y="63"/>
                        <a:pt x="122" y="47"/>
                      </a:cubicBezTo>
                      <a:cubicBezTo>
                        <a:pt x="129" y="38"/>
                        <a:pt x="135" y="29"/>
                        <a:pt x="143" y="21"/>
                      </a:cubicBezTo>
                      <a:cubicBezTo>
                        <a:pt x="149" y="14"/>
                        <a:pt x="158" y="9"/>
                        <a:pt x="163" y="2"/>
                      </a:cubicBezTo>
                      <a:cubicBezTo>
                        <a:pt x="155" y="0"/>
                        <a:pt x="144" y="18"/>
                        <a:pt x="138" y="23"/>
                      </a:cubicBezTo>
                      <a:cubicBezTo>
                        <a:pt x="126" y="31"/>
                        <a:pt x="117" y="36"/>
                        <a:pt x="103" y="39"/>
                      </a:cubicBezTo>
                      <a:cubicBezTo>
                        <a:pt x="90" y="41"/>
                        <a:pt x="85" y="45"/>
                        <a:pt x="75" y="54"/>
                      </a:cubicBezTo>
                      <a:cubicBezTo>
                        <a:pt x="61" y="65"/>
                        <a:pt x="38" y="68"/>
                        <a:pt x="21" y="7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66"/>
                <p:cNvSpPr>
                  <a:spLocks/>
                </p:cNvSpPr>
                <p:nvPr/>
              </p:nvSpPr>
              <p:spPr bwMode="auto">
                <a:xfrm>
                  <a:off x="4679" y="2175"/>
                  <a:ext cx="49" cy="62"/>
                </a:xfrm>
                <a:custGeom>
                  <a:avLst/>
                  <a:gdLst>
                    <a:gd name="T0" fmla="*/ 20 w 35"/>
                    <a:gd name="T1" fmla="*/ 15 h 42"/>
                    <a:gd name="T2" fmla="*/ 20 w 35"/>
                    <a:gd name="T3" fmla="*/ 92 h 42"/>
                    <a:gd name="T4" fmla="*/ 31 w 35"/>
                    <a:gd name="T5" fmla="*/ 40 h 42"/>
                    <a:gd name="T6" fmla="*/ 69 w 35"/>
                    <a:gd name="T7" fmla="*/ 10 h 42"/>
                    <a:gd name="T8" fmla="*/ 28 w 35"/>
                    <a:gd name="T9" fmla="*/ 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42">
                      <a:moveTo>
                        <a:pt x="10" y="7"/>
                      </a:moveTo>
                      <a:cubicBezTo>
                        <a:pt x="3" y="18"/>
                        <a:pt x="0" y="33"/>
                        <a:pt x="10" y="42"/>
                      </a:cubicBezTo>
                      <a:cubicBezTo>
                        <a:pt x="15" y="35"/>
                        <a:pt x="10" y="25"/>
                        <a:pt x="16" y="18"/>
                      </a:cubicBezTo>
                      <a:cubicBezTo>
                        <a:pt x="19" y="12"/>
                        <a:pt x="30" y="10"/>
                        <a:pt x="35" y="5"/>
                      </a:cubicBezTo>
                      <a:cubicBezTo>
                        <a:pt x="30" y="0"/>
                        <a:pt x="22" y="0"/>
                        <a:pt x="14" y="3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67"/>
                <p:cNvSpPr>
                  <a:spLocks/>
                </p:cNvSpPr>
                <p:nvPr/>
              </p:nvSpPr>
              <p:spPr bwMode="auto">
                <a:xfrm>
                  <a:off x="4732" y="2170"/>
                  <a:ext cx="11" cy="8"/>
                </a:xfrm>
                <a:custGeom>
                  <a:avLst/>
                  <a:gdLst>
                    <a:gd name="T0" fmla="*/ 1 w 8"/>
                    <a:gd name="T1" fmla="*/ 0 h 6"/>
                    <a:gd name="T2" fmla="*/ 15 w 8"/>
                    <a:gd name="T3" fmla="*/ 5 h 6"/>
                    <a:gd name="T4" fmla="*/ 6 w 8"/>
                    <a:gd name="T5" fmla="*/ 1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6">
                      <a:moveTo>
                        <a:pt x="1" y="0"/>
                      </a:moveTo>
                      <a:cubicBezTo>
                        <a:pt x="0" y="6"/>
                        <a:pt x="4" y="5"/>
                        <a:pt x="8" y="3"/>
                      </a:cubicBezTo>
                      <a:cubicBezTo>
                        <a:pt x="7" y="0"/>
                        <a:pt x="5" y="1"/>
                        <a:pt x="3" y="1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68"/>
                <p:cNvSpPr>
                  <a:spLocks/>
                </p:cNvSpPr>
                <p:nvPr/>
              </p:nvSpPr>
              <p:spPr bwMode="auto">
                <a:xfrm>
                  <a:off x="4977" y="2136"/>
                  <a:ext cx="22" cy="19"/>
                </a:xfrm>
                <a:custGeom>
                  <a:avLst/>
                  <a:gdLst>
                    <a:gd name="T0" fmla="*/ 0 w 16"/>
                    <a:gd name="T1" fmla="*/ 1 h 13"/>
                    <a:gd name="T2" fmla="*/ 30 w 16"/>
                    <a:gd name="T3" fmla="*/ 0 h 13"/>
                    <a:gd name="T4" fmla="*/ 19 w 16"/>
                    <a:gd name="T5" fmla="*/ 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3">
                      <a:moveTo>
                        <a:pt x="0" y="1"/>
                      </a:moveTo>
                      <a:cubicBezTo>
                        <a:pt x="3" y="13"/>
                        <a:pt x="12" y="9"/>
                        <a:pt x="16" y="0"/>
                      </a:cubicBezTo>
                      <a:cubicBezTo>
                        <a:pt x="14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69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70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noFill/>
                <a:ln w="4763" cap="flat">
                  <a:solidFill>
                    <a:srgbClr val="DDD7E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50" name="Group 51"/>
              <p:cNvGrpSpPr>
                <a:grpSpLocks/>
              </p:cNvGrpSpPr>
              <p:nvPr/>
            </p:nvGrpSpPr>
            <p:grpSpPr bwMode="auto">
              <a:xfrm>
                <a:off x="6791192" y="3699594"/>
                <a:ext cx="1595437" cy="1084263"/>
                <a:chOff x="4525" y="1930"/>
                <a:chExt cx="1005" cy="683"/>
              </a:xfrm>
            </p:grpSpPr>
            <p:sp>
              <p:nvSpPr>
                <p:cNvPr id="451" name="Freeform 52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53"/>
                <p:cNvSpPr>
                  <a:spLocks/>
                </p:cNvSpPr>
                <p:nvPr/>
              </p:nvSpPr>
              <p:spPr bwMode="auto">
                <a:xfrm>
                  <a:off x="4917" y="2155"/>
                  <a:ext cx="93" cy="123"/>
                </a:xfrm>
                <a:custGeom>
                  <a:avLst/>
                  <a:gdLst>
                    <a:gd name="T0" fmla="*/ 14 w 67"/>
                    <a:gd name="T1" fmla="*/ 0 h 84"/>
                    <a:gd name="T2" fmla="*/ 65 w 67"/>
                    <a:gd name="T3" fmla="*/ 83 h 84"/>
                    <a:gd name="T4" fmla="*/ 93 w 67"/>
                    <a:gd name="T5" fmla="*/ 114 h 84"/>
                    <a:gd name="T6" fmla="*/ 0 w 67"/>
                    <a:gd name="T7" fmla="*/ 180 h 8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84">
                      <a:moveTo>
                        <a:pt x="7" y="0"/>
                      </a:moveTo>
                      <a:cubicBezTo>
                        <a:pt x="27" y="2"/>
                        <a:pt x="39" y="19"/>
                        <a:pt x="34" y="39"/>
                      </a:cubicBezTo>
                      <a:cubicBezTo>
                        <a:pt x="32" y="50"/>
                        <a:pt x="36" y="57"/>
                        <a:pt x="48" y="53"/>
                      </a:cubicBezTo>
                      <a:cubicBezTo>
                        <a:pt x="67" y="47"/>
                        <a:pt x="14" y="83"/>
                        <a:pt x="0" y="8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54"/>
                <p:cNvSpPr>
                  <a:spLocks/>
                </p:cNvSpPr>
                <p:nvPr/>
              </p:nvSpPr>
              <p:spPr bwMode="auto">
                <a:xfrm>
                  <a:off x="4776" y="2070"/>
                  <a:ext cx="374" cy="365"/>
                </a:xfrm>
                <a:custGeom>
                  <a:avLst/>
                  <a:gdLst>
                    <a:gd name="T0" fmla="*/ 29 w 272"/>
                    <a:gd name="T1" fmla="*/ 535 h 249"/>
                    <a:gd name="T2" fmla="*/ 176 w 272"/>
                    <a:gd name="T3" fmla="*/ 481 h 249"/>
                    <a:gd name="T4" fmla="*/ 257 w 272"/>
                    <a:gd name="T5" fmla="*/ 434 h 249"/>
                    <a:gd name="T6" fmla="*/ 323 w 272"/>
                    <a:gd name="T7" fmla="*/ 372 h 249"/>
                    <a:gd name="T8" fmla="*/ 444 w 272"/>
                    <a:gd name="T9" fmla="*/ 267 h 249"/>
                    <a:gd name="T10" fmla="*/ 498 w 272"/>
                    <a:gd name="T11" fmla="*/ 227 h 249"/>
                    <a:gd name="T12" fmla="*/ 455 w 272"/>
                    <a:gd name="T13" fmla="*/ 208 h 249"/>
                    <a:gd name="T14" fmla="*/ 422 w 272"/>
                    <a:gd name="T15" fmla="*/ 180 h 249"/>
                    <a:gd name="T16" fmla="*/ 389 w 272"/>
                    <a:gd name="T17" fmla="*/ 103 h 249"/>
                    <a:gd name="T18" fmla="*/ 397 w 272"/>
                    <a:gd name="T19" fmla="*/ 51 h 249"/>
                    <a:gd name="T20" fmla="*/ 393 w 272"/>
                    <a:gd name="T21" fmla="*/ 0 h 249"/>
                    <a:gd name="T22" fmla="*/ 362 w 272"/>
                    <a:gd name="T23" fmla="*/ 94 h 249"/>
                    <a:gd name="T24" fmla="*/ 337 w 272"/>
                    <a:gd name="T25" fmla="*/ 163 h 249"/>
                    <a:gd name="T26" fmla="*/ 243 w 272"/>
                    <a:gd name="T27" fmla="*/ 252 h 249"/>
                    <a:gd name="T28" fmla="*/ 197 w 272"/>
                    <a:gd name="T29" fmla="*/ 239 h 249"/>
                    <a:gd name="T30" fmla="*/ 150 w 272"/>
                    <a:gd name="T31" fmla="*/ 315 h 249"/>
                    <a:gd name="T32" fmla="*/ 66 w 272"/>
                    <a:gd name="T33" fmla="*/ 383 h 249"/>
                    <a:gd name="T34" fmla="*/ 32 w 272"/>
                    <a:gd name="T35" fmla="*/ 384 h 249"/>
                    <a:gd name="T36" fmla="*/ 29 w 272"/>
                    <a:gd name="T37" fmla="*/ 456 h 249"/>
                    <a:gd name="T38" fmla="*/ 0 w 272"/>
                    <a:gd name="T39" fmla="*/ 444 h 249"/>
                    <a:gd name="T40" fmla="*/ 25 w 272"/>
                    <a:gd name="T41" fmla="*/ 517 h 2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72" h="249">
                      <a:moveTo>
                        <a:pt x="15" y="249"/>
                      </a:moveTo>
                      <a:cubicBezTo>
                        <a:pt x="22" y="206"/>
                        <a:pt x="66" y="229"/>
                        <a:pt x="93" y="224"/>
                      </a:cubicBezTo>
                      <a:cubicBezTo>
                        <a:pt x="111" y="221"/>
                        <a:pt x="121" y="209"/>
                        <a:pt x="136" y="202"/>
                      </a:cubicBezTo>
                      <a:cubicBezTo>
                        <a:pt x="152" y="195"/>
                        <a:pt x="161" y="186"/>
                        <a:pt x="171" y="173"/>
                      </a:cubicBezTo>
                      <a:cubicBezTo>
                        <a:pt x="187" y="153"/>
                        <a:pt x="210" y="131"/>
                        <a:pt x="235" y="124"/>
                      </a:cubicBezTo>
                      <a:cubicBezTo>
                        <a:pt x="242" y="122"/>
                        <a:pt x="272" y="119"/>
                        <a:pt x="263" y="106"/>
                      </a:cubicBezTo>
                      <a:cubicBezTo>
                        <a:pt x="260" y="101"/>
                        <a:pt x="246" y="100"/>
                        <a:pt x="241" y="97"/>
                      </a:cubicBezTo>
                      <a:cubicBezTo>
                        <a:pt x="234" y="93"/>
                        <a:pt x="229" y="88"/>
                        <a:pt x="223" y="84"/>
                      </a:cubicBezTo>
                      <a:cubicBezTo>
                        <a:pt x="210" y="74"/>
                        <a:pt x="204" y="65"/>
                        <a:pt x="206" y="48"/>
                      </a:cubicBezTo>
                      <a:cubicBezTo>
                        <a:pt x="206" y="39"/>
                        <a:pt x="210" y="32"/>
                        <a:pt x="210" y="24"/>
                      </a:cubicBezTo>
                      <a:cubicBezTo>
                        <a:pt x="210" y="18"/>
                        <a:pt x="212" y="4"/>
                        <a:pt x="208" y="0"/>
                      </a:cubicBezTo>
                      <a:cubicBezTo>
                        <a:pt x="206" y="17"/>
                        <a:pt x="202" y="31"/>
                        <a:pt x="191" y="44"/>
                      </a:cubicBezTo>
                      <a:cubicBezTo>
                        <a:pt x="181" y="56"/>
                        <a:pt x="179" y="59"/>
                        <a:pt x="178" y="76"/>
                      </a:cubicBezTo>
                      <a:cubicBezTo>
                        <a:pt x="176" y="102"/>
                        <a:pt x="154" y="118"/>
                        <a:pt x="129" y="117"/>
                      </a:cubicBezTo>
                      <a:cubicBezTo>
                        <a:pt x="120" y="117"/>
                        <a:pt x="113" y="110"/>
                        <a:pt x="104" y="111"/>
                      </a:cubicBezTo>
                      <a:cubicBezTo>
                        <a:pt x="91" y="113"/>
                        <a:pt x="86" y="137"/>
                        <a:pt x="79" y="147"/>
                      </a:cubicBezTo>
                      <a:cubicBezTo>
                        <a:pt x="68" y="164"/>
                        <a:pt x="56" y="179"/>
                        <a:pt x="35" y="178"/>
                      </a:cubicBezTo>
                      <a:cubicBezTo>
                        <a:pt x="29" y="178"/>
                        <a:pt x="23" y="176"/>
                        <a:pt x="17" y="179"/>
                      </a:cubicBezTo>
                      <a:cubicBezTo>
                        <a:pt x="19" y="191"/>
                        <a:pt x="29" y="202"/>
                        <a:pt x="15" y="212"/>
                      </a:cubicBezTo>
                      <a:cubicBezTo>
                        <a:pt x="11" y="209"/>
                        <a:pt x="5" y="207"/>
                        <a:pt x="0" y="207"/>
                      </a:cubicBezTo>
                      <a:cubicBezTo>
                        <a:pt x="3" y="218"/>
                        <a:pt x="9" y="230"/>
                        <a:pt x="13" y="241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55"/>
                <p:cNvSpPr>
                  <a:spLocks/>
                </p:cNvSpPr>
                <p:nvPr/>
              </p:nvSpPr>
              <p:spPr bwMode="auto">
                <a:xfrm>
                  <a:off x="4847" y="2189"/>
                  <a:ext cx="117" cy="157"/>
                </a:xfrm>
                <a:custGeom>
                  <a:avLst/>
                  <a:gdLst>
                    <a:gd name="T0" fmla="*/ 0 w 85"/>
                    <a:gd name="T1" fmla="*/ 230 h 107"/>
                    <a:gd name="T2" fmla="*/ 157 w 85"/>
                    <a:gd name="T3" fmla="*/ 147 h 107"/>
                    <a:gd name="T4" fmla="*/ 146 w 85"/>
                    <a:gd name="T5" fmla="*/ 66 h 107"/>
                    <a:gd name="T6" fmla="*/ 129 w 85"/>
                    <a:gd name="T7" fmla="*/ 0 h 10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5" h="107">
                      <a:moveTo>
                        <a:pt x="0" y="107"/>
                      </a:moveTo>
                      <a:cubicBezTo>
                        <a:pt x="25" y="97"/>
                        <a:pt x="78" y="102"/>
                        <a:pt x="83" y="68"/>
                      </a:cubicBezTo>
                      <a:cubicBezTo>
                        <a:pt x="85" y="54"/>
                        <a:pt x="78" y="44"/>
                        <a:pt x="77" y="31"/>
                      </a:cubicBezTo>
                      <a:cubicBezTo>
                        <a:pt x="76" y="21"/>
                        <a:pt x="83" y="2"/>
                        <a:pt x="68" y="0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56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Freeform 57"/>
                <p:cNvSpPr>
                  <a:spLocks/>
                </p:cNvSpPr>
                <p:nvPr/>
              </p:nvSpPr>
              <p:spPr bwMode="auto">
                <a:xfrm>
                  <a:off x="4800" y="2161"/>
                  <a:ext cx="148" cy="164"/>
                </a:xfrm>
                <a:custGeom>
                  <a:avLst/>
                  <a:gdLst>
                    <a:gd name="T0" fmla="*/ 11 w 107"/>
                    <a:gd name="T1" fmla="*/ 163 h 112"/>
                    <a:gd name="T2" fmla="*/ 46 w 107"/>
                    <a:gd name="T3" fmla="*/ 240 h 112"/>
                    <a:gd name="T4" fmla="*/ 159 w 107"/>
                    <a:gd name="T5" fmla="*/ 198 h 112"/>
                    <a:gd name="T6" fmla="*/ 170 w 107"/>
                    <a:gd name="T7" fmla="*/ 101 h 112"/>
                    <a:gd name="T8" fmla="*/ 191 w 107"/>
                    <a:gd name="T9" fmla="*/ 47 h 112"/>
                    <a:gd name="T10" fmla="*/ 159 w 107"/>
                    <a:gd name="T11" fmla="*/ 0 h 112"/>
                    <a:gd name="T12" fmla="*/ 120 w 107"/>
                    <a:gd name="T13" fmla="*/ 88 h 112"/>
                    <a:gd name="T14" fmla="*/ 120 w 107"/>
                    <a:gd name="T15" fmla="*/ 142 h 112"/>
                    <a:gd name="T16" fmla="*/ 73 w 107"/>
                    <a:gd name="T17" fmla="*/ 174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" h="112">
                      <a:moveTo>
                        <a:pt x="6" y="76"/>
                      </a:moveTo>
                      <a:cubicBezTo>
                        <a:pt x="2" y="94"/>
                        <a:pt x="0" y="111"/>
                        <a:pt x="24" y="112"/>
                      </a:cubicBezTo>
                      <a:cubicBezTo>
                        <a:pt x="41" y="112"/>
                        <a:pt x="69" y="103"/>
                        <a:pt x="83" y="92"/>
                      </a:cubicBezTo>
                      <a:cubicBezTo>
                        <a:pt x="101" y="78"/>
                        <a:pt x="81" y="65"/>
                        <a:pt x="89" y="47"/>
                      </a:cubicBezTo>
                      <a:cubicBezTo>
                        <a:pt x="93" y="38"/>
                        <a:pt x="101" y="33"/>
                        <a:pt x="100" y="22"/>
                      </a:cubicBezTo>
                      <a:cubicBezTo>
                        <a:pt x="100" y="12"/>
                        <a:pt x="94" y="1"/>
                        <a:pt x="83" y="0"/>
                      </a:cubicBezTo>
                      <a:cubicBezTo>
                        <a:pt x="107" y="20"/>
                        <a:pt x="66" y="29"/>
                        <a:pt x="63" y="41"/>
                      </a:cubicBezTo>
                      <a:cubicBezTo>
                        <a:pt x="60" y="50"/>
                        <a:pt x="70" y="56"/>
                        <a:pt x="63" y="66"/>
                      </a:cubicBezTo>
                      <a:cubicBezTo>
                        <a:pt x="58" y="75"/>
                        <a:pt x="47" y="78"/>
                        <a:pt x="38" y="81"/>
                      </a:cubicBezTo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Freeform 58"/>
                <p:cNvSpPr>
                  <a:spLocks/>
                </p:cNvSpPr>
                <p:nvPr/>
              </p:nvSpPr>
              <p:spPr bwMode="auto">
                <a:xfrm>
                  <a:off x="4789" y="2165"/>
                  <a:ext cx="91" cy="93"/>
                </a:xfrm>
                <a:custGeom>
                  <a:avLst/>
                  <a:gdLst>
                    <a:gd name="T0" fmla="*/ 23 w 66"/>
                    <a:gd name="T1" fmla="*/ 137 h 63"/>
                    <a:gd name="T2" fmla="*/ 19 w 66"/>
                    <a:gd name="T3" fmla="*/ 47 h 63"/>
                    <a:gd name="T4" fmla="*/ 125 w 66"/>
                    <a:gd name="T5" fmla="*/ 0 h 63"/>
                    <a:gd name="T6" fmla="*/ 74 w 66"/>
                    <a:gd name="T7" fmla="*/ 47 h 63"/>
                    <a:gd name="T8" fmla="*/ 69 w 66"/>
                    <a:gd name="T9" fmla="*/ 102 h 63"/>
                    <a:gd name="T10" fmla="*/ 32 w 66"/>
                    <a:gd name="T11" fmla="*/ 137 h 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6" h="63">
                      <a:moveTo>
                        <a:pt x="12" y="63"/>
                      </a:moveTo>
                      <a:cubicBezTo>
                        <a:pt x="6" y="51"/>
                        <a:pt x="0" y="32"/>
                        <a:pt x="10" y="22"/>
                      </a:cubicBezTo>
                      <a:cubicBezTo>
                        <a:pt x="24" y="8"/>
                        <a:pt x="47" y="1"/>
                        <a:pt x="66" y="0"/>
                      </a:cubicBezTo>
                      <a:cubicBezTo>
                        <a:pt x="57" y="6"/>
                        <a:pt x="43" y="11"/>
                        <a:pt x="39" y="22"/>
                      </a:cubicBezTo>
                      <a:cubicBezTo>
                        <a:pt x="36" y="30"/>
                        <a:pt x="40" y="40"/>
                        <a:pt x="36" y="47"/>
                      </a:cubicBezTo>
                      <a:cubicBezTo>
                        <a:pt x="32" y="54"/>
                        <a:pt x="21" y="56"/>
                        <a:pt x="17" y="63"/>
                      </a:cubicBezTo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59"/>
                <p:cNvSpPr>
                  <a:spLocks/>
                </p:cNvSpPr>
                <p:nvPr/>
              </p:nvSpPr>
              <p:spPr bwMode="auto">
                <a:xfrm>
                  <a:off x="4802" y="2197"/>
                  <a:ext cx="19" cy="30"/>
                </a:xfrm>
                <a:custGeom>
                  <a:avLst/>
                  <a:gdLst>
                    <a:gd name="T0" fmla="*/ 19 w 14"/>
                    <a:gd name="T1" fmla="*/ 0 h 20"/>
                    <a:gd name="T2" fmla="*/ 10 w 14"/>
                    <a:gd name="T3" fmla="*/ 45 h 20"/>
                    <a:gd name="T4" fmla="*/ 26 w 14"/>
                    <a:gd name="T5" fmla="*/ 8 h 20"/>
                    <a:gd name="T6" fmla="*/ 24 w 14"/>
                    <a:gd name="T7" fmla="*/ 5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10" y="0"/>
                      </a:moveTo>
                      <a:cubicBezTo>
                        <a:pt x="5" y="3"/>
                        <a:pt x="0" y="17"/>
                        <a:pt x="5" y="20"/>
                      </a:cubicBezTo>
                      <a:cubicBezTo>
                        <a:pt x="6" y="12"/>
                        <a:pt x="7" y="8"/>
                        <a:pt x="14" y="3"/>
                      </a:cubicBezTo>
                      <a:cubicBezTo>
                        <a:pt x="14" y="3"/>
                        <a:pt x="13" y="2"/>
                        <a:pt x="13" y="2"/>
                      </a:cubicBez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60"/>
                <p:cNvSpPr>
                  <a:spLocks/>
                </p:cNvSpPr>
                <p:nvPr/>
              </p:nvSpPr>
              <p:spPr bwMode="auto">
                <a:xfrm>
                  <a:off x="4825" y="2194"/>
                  <a:ext cx="4" cy="6"/>
                </a:xfrm>
                <a:custGeom>
                  <a:avLst/>
                  <a:gdLst>
                    <a:gd name="T0" fmla="*/ 4 w 3"/>
                    <a:gd name="T1" fmla="*/ 0 h 4"/>
                    <a:gd name="T2" fmla="*/ 1 w 3"/>
                    <a:gd name="T3" fmla="*/ 9 h 4"/>
                    <a:gd name="T4" fmla="*/ 5 w 3"/>
                    <a:gd name="T5" fmla="*/ 3 h 4"/>
                    <a:gd name="T6" fmla="*/ 4 w 3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1" y="4"/>
                      </a:cubicBezTo>
                      <a:cubicBezTo>
                        <a:pt x="3" y="3"/>
                        <a:pt x="3" y="3"/>
                        <a:pt x="3" y="1"/>
                      </a:cubicBezTo>
                      <a:cubicBezTo>
                        <a:pt x="3" y="0"/>
                        <a:pt x="2" y="0"/>
                        <a:pt x="2" y="1"/>
                      </a:cubicBezTo>
                    </a:path>
                  </a:pathLst>
                </a:custGeom>
                <a:solidFill>
                  <a:srgbClr val="B7DEE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61"/>
                <p:cNvSpPr>
                  <a:spLocks/>
                </p:cNvSpPr>
                <p:nvPr/>
              </p:nvSpPr>
              <p:spPr bwMode="auto">
                <a:xfrm>
                  <a:off x="4660" y="2099"/>
                  <a:ext cx="198" cy="211"/>
                </a:xfrm>
                <a:custGeom>
                  <a:avLst/>
                  <a:gdLst>
                    <a:gd name="T0" fmla="*/ 30 w 144"/>
                    <a:gd name="T1" fmla="*/ 98 h 144"/>
                    <a:gd name="T2" fmla="*/ 107 w 144"/>
                    <a:gd name="T3" fmla="*/ 88 h 144"/>
                    <a:gd name="T4" fmla="*/ 165 w 144"/>
                    <a:gd name="T5" fmla="*/ 70 h 144"/>
                    <a:gd name="T6" fmla="*/ 210 w 144"/>
                    <a:gd name="T7" fmla="*/ 26 h 144"/>
                    <a:gd name="T8" fmla="*/ 272 w 144"/>
                    <a:gd name="T9" fmla="*/ 10 h 144"/>
                    <a:gd name="T10" fmla="*/ 116 w 144"/>
                    <a:gd name="T11" fmla="*/ 130 h 144"/>
                    <a:gd name="T12" fmla="*/ 91 w 144"/>
                    <a:gd name="T13" fmla="*/ 212 h 144"/>
                    <a:gd name="T14" fmla="*/ 114 w 144"/>
                    <a:gd name="T15" fmla="*/ 309 h 144"/>
                    <a:gd name="T16" fmla="*/ 56 w 144"/>
                    <a:gd name="T17" fmla="*/ 243 h 144"/>
                    <a:gd name="T18" fmla="*/ 11 w 144"/>
                    <a:gd name="T19" fmla="*/ 199 h 144"/>
                    <a:gd name="T20" fmla="*/ 23 w 144"/>
                    <a:gd name="T21" fmla="*/ 176 h 144"/>
                    <a:gd name="T22" fmla="*/ 15 w 144"/>
                    <a:gd name="T23" fmla="*/ 152 h 144"/>
                    <a:gd name="T24" fmla="*/ 15 w 144"/>
                    <a:gd name="T25" fmla="*/ 107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44" h="144">
                      <a:moveTo>
                        <a:pt x="16" y="46"/>
                      </a:moveTo>
                      <a:cubicBezTo>
                        <a:pt x="30" y="46"/>
                        <a:pt x="44" y="43"/>
                        <a:pt x="57" y="41"/>
                      </a:cubicBezTo>
                      <a:cubicBezTo>
                        <a:pt x="68" y="40"/>
                        <a:pt x="78" y="38"/>
                        <a:pt x="87" y="33"/>
                      </a:cubicBezTo>
                      <a:cubicBezTo>
                        <a:pt x="96" y="28"/>
                        <a:pt x="102" y="18"/>
                        <a:pt x="111" y="12"/>
                      </a:cubicBezTo>
                      <a:cubicBezTo>
                        <a:pt x="119" y="8"/>
                        <a:pt x="135" y="0"/>
                        <a:pt x="144" y="5"/>
                      </a:cubicBezTo>
                      <a:cubicBezTo>
                        <a:pt x="113" y="19"/>
                        <a:pt x="82" y="33"/>
                        <a:pt x="61" y="61"/>
                      </a:cubicBezTo>
                      <a:cubicBezTo>
                        <a:pt x="52" y="73"/>
                        <a:pt x="47" y="83"/>
                        <a:pt x="48" y="99"/>
                      </a:cubicBezTo>
                      <a:cubicBezTo>
                        <a:pt x="50" y="115"/>
                        <a:pt x="58" y="129"/>
                        <a:pt x="60" y="144"/>
                      </a:cubicBezTo>
                      <a:cubicBezTo>
                        <a:pt x="49" y="134"/>
                        <a:pt x="40" y="123"/>
                        <a:pt x="30" y="113"/>
                      </a:cubicBezTo>
                      <a:cubicBezTo>
                        <a:pt x="23" y="108"/>
                        <a:pt x="8" y="102"/>
                        <a:pt x="6" y="93"/>
                      </a:cubicBezTo>
                      <a:cubicBezTo>
                        <a:pt x="6" y="88"/>
                        <a:pt x="11" y="86"/>
                        <a:pt x="12" y="82"/>
                      </a:cubicBezTo>
                      <a:cubicBezTo>
                        <a:pt x="12" y="77"/>
                        <a:pt x="10" y="74"/>
                        <a:pt x="8" y="71"/>
                      </a:cubicBezTo>
                      <a:cubicBezTo>
                        <a:pt x="6" y="66"/>
                        <a:pt x="0" y="53"/>
                        <a:pt x="8" y="50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Freeform 62"/>
                <p:cNvSpPr>
                  <a:spLocks/>
                </p:cNvSpPr>
                <p:nvPr/>
              </p:nvSpPr>
              <p:spPr bwMode="auto">
                <a:xfrm>
                  <a:off x="4728" y="2093"/>
                  <a:ext cx="191" cy="106"/>
                </a:xfrm>
                <a:custGeom>
                  <a:avLst/>
                  <a:gdLst>
                    <a:gd name="T0" fmla="*/ 136 w 139"/>
                    <a:gd name="T1" fmla="*/ 31 h 72"/>
                    <a:gd name="T2" fmla="*/ 212 w 139"/>
                    <a:gd name="T3" fmla="*/ 10 h 72"/>
                    <a:gd name="T4" fmla="*/ 262 w 139"/>
                    <a:gd name="T5" fmla="*/ 15 h 72"/>
                    <a:gd name="T6" fmla="*/ 232 w 139"/>
                    <a:gd name="T7" fmla="*/ 18 h 72"/>
                    <a:gd name="T8" fmla="*/ 187 w 139"/>
                    <a:gd name="T9" fmla="*/ 35 h 72"/>
                    <a:gd name="T10" fmla="*/ 126 w 139"/>
                    <a:gd name="T11" fmla="*/ 59 h 72"/>
                    <a:gd name="T12" fmla="*/ 66 w 139"/>
                    <a:gd name="T13" fmla="*/ 109 h 72"/>
                    <a:gd name="T14" fmla="*/ 4 w 139"/>
                    <a:gd name="T15" fmla="*/ 156 h 72"/>
                    <a:gd name="T16" fmla="*/ 0 w 139"/>
                    <a:gd name="T17" fmla="*/ 125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9" h="72">
                      <a:moveTo>
                        <a:pt x="72" y="14"/>
                      </a:moveTo>
                      <a:cubicBezTo>
                        <a:pt x="86" y="1"/>
                        <a:pt x="95" y="3"/>
                        <a:pt x="112" y="5"/>
                      </a:cubicBezTo>
                      <a:cubicBezTo>
                        <a:pt x="119" y="6"/>
                        <a:pt x="136" y="0"/>
                        <a:pt x="139" y="7"/>
                      </a:cubicBezTo>
                      <a:cubicBezTo>
                        <a:pt x="134" y="11"/>
                        <a:pt x="128" y="8"/>
                        <a:pt x="123" y="8"/>
                      </a:cubicBezTo>
                      <a:cubicBezTo>
                        <a:pt x="114" y="8"/>
                        <a:pt x="107" y="11"/>
                        <a:pt x="99" y="16"/>
                      </a:cubicBezTo>
                      <a:cubicBezTo>
                        <a:pt x="90" y="22"/>
                        <a:pt x="77" y="21"/>
                        <a:pt x="67" y="27"/>
                      </a:cubicBezTo>
                      <a:cubicBezTo>
                        <a:pt x="55" y="35"/>
                        <a:pt x="49" y="45"/>
                        <a:pt x="35" y="50"/>
                      </a:cubicBezTo>
                      <a:cubicBezTo>
                        <a:pt x="22" y="56"/>
                        <a:pt x="12" y="62"/>
                        <a:pt x="2" y="72"/>
                      </a:cubicBezTo>
                      <a:cubicBezTo>
                        <a:pt x="0" y="58"/>
                        <a:pt x="0" y="58"/>
                        <a:pt x="0" y="5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63"/>
                <p:cNvSpPr>
                  <a:spLocks/>
                </p:cNvSpPr>
                <p:nvPr/>
              </p:nvSpPr>
              <p:spPr bwMode="auto">
                <a:xfrm>
                  <a:off x="4944" y="2078"/>
                  <a:ext cx="101" cy="93"/>
                </a:xfrm>
                <a:custGeom>
                  <a:avLst/>
                  <a:gdLst>
                    <a:gd name="T0" fmla="*/ 31 w 74"/>
                    <a:gd name="T1" fmla="*/ 72 h 63"/>
                    <a:gd name="T2" fmla="*/ 138 w 74"/>
                    <a:gd name="T3" fmla="*/ 0 h 63"/>
                    <a:gd name="T4" fmla="*/ 112 w 74"/>
                    <a:gd name="T5" fmla="*/ 59 h 63"/>
                    <a:gd name="T6" fmla="*/ 91 w 74"/>
                    <a:gd name="T7" fmla="*/ 78 h 63"/>
                    <a:gd name="T8" fmla="*/ 72 w 74"/>
                    <a:gd name="T9" fmla="*/ 114 h 63"/>
                    <a:gd name="T10" fmla="*/ 37 w 74"/>
                    <a:gd name="T11" fmla="*/ 97 h 63"/>
                    <a:gd name="T12" fmla="*/ 0 w 74"/>
                    <a:gd name="T13" fmla="*/ 61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" h="63">
                      <a:moveTo>
                        <a:pt x="17" y="33"/>
                      </a:moveTo>
                      <a:cubicBezTo>
                        <a:pt x="42" y="41"/>
                        <a:pt x="63" y="20"/>
                        <a:pt x="74" y="0"/>
                      </a:cubicBezTo>
                      <a:cubicBezTo>
                        <a:pt x="70" y="10"/>
                        <a:pt x="68" y="20"/>
                        <a:pt x="60" y="27"/>
                      </a:cubicBezTo>
                      <a:cubicBezTo>
                        <a:pt x="57" y="31"/>
                        <a:pt x="52" y="33"/>
                        <a:pt x="49" y="36"/>
                      </a:cubicBezTo>
                      <a:cubicBezTo>
                        <a:pt x="44" y="41"/>
                        <a:pt x="43" y="48"/>
                        <a:pt x="39" y="52"/>
                      </a:cubicBezTo>
                      <a:cubicBezTo>
                        <a:pt x="29" y="63"/>
                        <a:pt x="26" y="52"/>
                        <a:pt x="20" y="45"/>
                      </a:cubicBezTo>
                      <a:cubicBezTo>
                        <a:pt x="14" y="39"/>
                        <a:pt x="6" y="35"/>
                        <a:pt x="0" y="2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64"/>
                <p:cNvSpPr>
                  <a:spLocks/>
                </p:cNvSpPr>
                <p:nvPr/>
              </p:nvSpPr>
              <p:spPr bwMode="auto">
                <a:xfrm>
                  <a:off x="4704" y="2181"/>
                  <a:ext cx="74" cy="140"/>
                </a:xfrm>
                <a:custGeom>
                  <a:avLst/>
                  <a:gdLst>
                    <a:gd name="T0" fmla="*/ 62 w 54"/>
                    <a:gd name="T1" fmla="*/ 0 h 95"/>
                    <a:gd name="T2" fmla="*/ 11 w 54"/>
                    <a:gd name="T3" fmla="*/ 52 h 95"/>
                    <a:gd name="T4" fmla="*/ 26 w 54"/>
                    <a:gd name="T5" fmla="*/ 125 h 95"/>
                    <a:gd name="T6" fmla="*/ 30 w 54"/>
                    <a:gd name="T7" fmla="*/ 155 h 95"/>
                    <a:gd name="T8" fmla="*/ 47 w 54"/>
                    <a:gd name="T9" fmla="*/ 178 h 95"/>
                    <a:gd name="T10" fmla="*/ 66 w 54"/>
                    <a:gd name="T11" fmla="*/ 206 h 95"/>
                    <a:gd name="T12" fmla="*/ 75 w 54"/>
                    <a:gd name="T13" fmla="*/ 122 h 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" h="95">
                      <a:moveTo>
                        <a:pt x="33" y="0"/>
                      </a:moveTo>
                      <a:cubicBezTo>
                        <a:pt x="24" y="6"/>
                        <a:pt x="11" y="14"/>
                        <a:pt x="6" y="24"/>
                      </a:cubicBezTo>
                      <a:cubicBezTo>
                        <a:pt x="0" y="36"/>
                        <a:pt x="10" y="47"/>
                        <a:pt x="14" y="58"/>
                      </a:cubicBezTo>
                      <a:cubicBezTo>
                        <a:pt x="15" y="62"/>
                        <a:pt x="15" y="68"/>
                        <a:pt x="16" y="71"/>
                      </a:cubicBezTo>
                      <a:cubicBezTo>
                        <a:pt x="19" y="75"/>
                        <a:pt x="23" y="77"/>
                        <a:pt x="25" y="82"/>
                      </a:cubicBezTo>
                      <a:cubicBezTo>
                        <a:pt x="27" y="88"/>
                        <a:pt x="26" y="95"/>
                        <a:pt x="35" y="95"/>
                      </a:cubicBezTo>
                      <a:cubicBezTo>
                        <a:pt x="54" y="95"/>
                        <a:pt x="43" y="65"/>
                        <a:pt x="40" y="56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65"/>
                <p:cNvSpPr>
                  <a:spLocks/>
                </p:cNvSpPr>
                <p:nvPr/>
              </p:nvSpPr>
              <p:spPr bwMode="auto">
                <a:xfrm>
                  <a:off x="4825" y="2271"/>
                  <a:ext cx="224" cy="125"/>
                </a:xfrm>
                <a:custGeom>
                  <a:avLst/>
                  <a:gdLst>
                    <a:gd name="T0" fmla="*/ 0 w 163"/>
                    <a:gd name="T1" fmla="*/ 179 h 85"/>
                    <a:gd name="T2" fmla="*/ 70 w 163"/>
                    <a:gd name="T3" fmla="*/ 179 h 85"/>
                    <a:gd name="T4" fmla="*/ 142 w 163"/>
                    <a:gd name="T5" fmla="*/ 162 h 85"/>
                    <a:gd name="T6" fmla="*/ 231 w 163"/>
                    <a:gd name="T7" fmla="*/ 101 h 85"/>
                    <a:gd name="T8" fmla="*/ 271 w 163"/>
                    <a:gd name="T9" fmla="*/ 46 h 85"/>
                    <a:gd name="T10" fmla="*/ 308 w 163"/>
                    <a:gd name="T11" fmla="*/ 4 h 85"/>
                    <a:gd name="T12" fmla="*/ 261 w 163"/>
                    <a:gd name="T13" fmla="*/ 50 h 85"/>
                    <a:gd name="T14" fmla="*/ 195 w 163"/>
                    <a:gd name="T15" fmla="*/ 84 h 85"/>
                    <a:gd name="T16" fmla="*/ 142 w 163"/>
                    <a:gd name="T17" fmla="*/ 116 h 85"/>
                    <a:gd name="T18" fmla="*/ 40 w 163"/>
                    <a:gd name="T19" fmla="*/ 160 h 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3" h="85">
                      <a:moveTo>
                        <a:pt x="0" y="83"/>
                      </a:moveTo>
                      <a:cubicBezTo>
                        <a:pt x="12" y="77"/>
                        <a:pt x="24" y="81"/>
                        <a:pt x="37" y="83"/>
                      </a:cubicBezTo>
                      <a:cubicBezTo>
                        <a:pt x="50" y="85"/>
                        <a:pt x="63" y="83"/>
                        <a:pt x="75" y="75"/>
                      </a:cubicBezTo>
                      <a:cubicBezTo>
                        <a:pt x="91" y="64"/>
                        <a:pt x="109" y="63"/>
                        <a:pt x="122" y="47"/>
                      </a:cubicBezTo>
                      <a:cubicBezTo>
                        <a:pt x="129" y="38"/>
                        <a:pt x="135" y="29"/>
                        <a:pt x="143" y="21"/>
                      </a:cubicBezTo>
                      <a:cubicBezTo>
                        <a:pt x="149" y="14"/>
                        <a:pt x="158" y="9"/>
                        <a:pt x="163" y="2"/>
                      </a:cubicBezTo>
                      <a:cubicBezTo>
                        <a:pt x="155" y="0"/>
                        <a:pt x="144" y="18"/>
                        <a:pt x="138" y="23"/>
                      </a:cubicBezTo>
                      <a:cubicBezTo>
                        <a:pt x="126" y="31"/>
                        <a:pt x="117" y="36"/>
                        <a:pt x="103" y="39"/>
                      </a:cubicBezTo>
                      <a:cubicBezTo>
                        <a:pt x="90" y="41"/>
                        <a:pt x="85" y="45"/>
                        <a:pt x="75" y="54"/>
                      </a:cubicBezTo>
                      <a:cubicBezTo>
                        <a:pt x="61" y="65"/>
                        <a:pt x="38" y="68"/>
                        <a:pt x="21" y="7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66"/>
                <p:cNvSpPr>
                  <a:spLocks/>
                </p:cNvSpPr>
                <p:nvPr/>
              </p:nvSpPr>
              <p:spPr bwMode="auto">
                <a:xfrm>
                  <a:off x="4679" y="2175"/>
                  <a:ext cx="49" cy="62"/>
                </a:xfrm>
                <a:custGeom>
                  <a:avLst/>
                  <a:gdLst>
                    <a:gd name="T0" fmla="*/ 20 w 35"/>
                    <a:gd name="T1" fmla="*/ 15 h 42"/>
                    <a:gd name="T2" fmla="*/ 20 w 35"/>
                    <a:gd name="T3" fmla="*/ 92 h 42"/>
                    <a:gd name="T4" fmla="*/ 31 w 35"/>
                    <a:gd name="T5" fmla="*/ 40 h 42"/>
                    <a:gd name="T6" fmla="*/ 69 w 35"/>
                    <a:gd name="T7" fmla="*/ 10 h 42"/>
                    <a:gd name="T8" fmla="*/ 28 w 35"/>
                    <a:gd name="T9" fmla="*/ 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42">
                      <a:moveTo>
                        <a:pt x="10" y="7"/>
                      </a:moveTo>
                      <a:cubicBezTo>
                        <a:pt x="3" y="18"/>
                        <a:pt x="0" y="33"/>
                        <a:pt x="10" y="42"/>
                      </a:cubicBezTo>
                      <a:cubicBezTo>
                        <a:pt x="15" y="35"/>
                        <a:pt x="10" y="25"/>
                        <a:pt x="16" y="18"/>
                      </a:cubicBezTo>
                      <a:cubicBezTo>
                        <a:pt x="19" y="12"/>
                        <a:pt x="30" y="10"/>
                        <a:pt x="35" y="5"/>
                      </a:cubicBezTo>
                      <a:cubicBezTo>
                        <a:pt x="30" y="0"/>
                        <a:pt x="22" y="0"/>
                        <a:pt x="14" y="3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67"/>
                <p:cNvSpPr>
                  <a:spLocks/>
                </p:cNvSpPr>
                <p:nvPr/>
              </p:nvSpPr>
              <p:spPr bwMode="auto">
                <a:xfrm>
                  <a:off x="4732" y="2170"/>
                  <a:ext cx="11" cy="8"/>
                </a:xfrm>
                <a:custGeom>
                  <a:avLst/>
                  <a:gdLst>
                    <a:gd name="T0" fmla="*/ 1 w 8"/>
                    <a:gd name="T1" fmla="*/ 0 h 6"/>
                    <a:gd name="T2" fmla="*/ 15 w 8"/>
                    <a:gd name="T3" fmla="*/ 5 h 6"/>
                    <a:gd name="T4" fmla="*/ 6 w 8"/>
                    <a:gd name="T5" fmla="*/ 1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6">
                      <a:moveTo>
                        <a:pt x="1" y="0"/>
                      </a:moveTo>
                      <a:cubicBezTo>
                        <a:pt x="0" y="6"/>
                        <a:pt x="4" y="5"/>
                        <a:pt x="8" y="3"/>
                      </a:cubicBezTo>
                      <a:cubicBezTo>
                        <a:pt x="7" y="0"/>
                        <a:pt x="5" y="1"/>
                        <a:pt x="3" y="1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68"/>
                <p:cNvSpPr>
                  <a:spLocks/>
                </p:cNvSpPr>
                <p:nvPr/>
              </p:nvSpPr>
              <p:spPr bwMode="auto">
                <a:xfrm>
                  <a:off x="4977" y="2136"/>
                  <a:ext cx="22" cy="19"/>
                </a:xfrm>
                <a:custGeom>
                  <a:avLst/>
                  <a:gdLst>
                    <a:gd name="T0" fmla="*/ 0 w 16"/>
                    <a:gd name="T1" fmla="*/ 1 h 13"/>
                    <a:gd name="T2" fmla="*/ 30 w 16"/>
                    <a:gd name="T3" fmla="*/ 0 h 13"/>
                    <a:gd name="T4" fmla="*/ 19 w 16"/>
                    <a:gd name="T5" fmla="*/ 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3">
                      <a:moveTo>
                        <a:pt x="0" y="1"/>
                      </a:moveTo>
                      <a:cubicBezTo>
                        <a:pt x="3" y="13"/>
                        <a:pt x="12" y="9"/>
                        <a:pt x="16" y="0"/>
                      </a:cubicBezTo>
                      <a:cubicBezTo>
                        <a:pt x="14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70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noFill/>
                <a:ln w="4763" cap="flat">
                  <a:solidFill>
                    <a:srgbClr val="DDD7E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69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446" name="TextBox 445"/>
            <p:cNvSpPr txBox="1"/>
            <p:nvPr/>
          </p:nvSpPr>
          <p:spPr>
            <a:xfrm>
              <a:off x="6272547" y="4328887"/>
              <a:ext cx="2030750" cy="1200318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defTabSz="457200"/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Resident</a:t>
              </a:r>
            </a:p>
            <a:p>
              <a:pPr defTabSz="457200"/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tissue macrophages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7913699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Text Box 2"/>
          <p:cNvSpPr txBox="1">
            <a:spLocks noChangeArrowheads="1"/>
          </p:cNvSpPr>
          <p:nvPr/>
        </p:nvSpPr>
        <p:spPr bwMode="auto">
          <a:xfrm>
            <a:off x="874860" y="621807"/>
            <a:ext cx="774847" cy="371501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b="1" i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Myb</a:t>
            </a:r>
            <a:r>
              <a:rPr lang="fr-FR" b="1" i="1" baseline="30000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-</a:t>
            </a:r>
            <a:r>
              <a:rPr lang="fr-FR" b="1" i="1" baseline="30000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/-</a:t>
            </a:r>
          </a:p>
        </p:txBody>
      </p:sp>
      <p:sp>
        <p:nvSpPr>
          <p:cNvPr id="26629" name="Line 4"/>
          <p:cNvSpPr>
            <a:spLocks noChangeShapeType="1"/>
          </p:cNvSpPr>
          <p:nvPr/>
        </p:nvSpPr>
        <p:spPr bwMode="auto">
          <a:xfrm>
            <a:off x="1063227" y="3244600"/>
            <a:ext cx="3514725" cy="1588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 type="triangle" w="med" len="med"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0" name="Line 5"/>
          <p:cNvSpPr>
            <a:spLocks noChangeShapeType="1"/>
          </p:cNvSpPr>
          <p:nvPr/>
        </p:nvSpPr>
        <p:spPr bwMode="auto">
          <a:xfrm>
            <a:off x="1155300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1" name="Line 6"/>
          <p:cNvSpPr>
            <a:spLocks noChangeShapeType="1"/>
          </p:cNvSpPr>
          <p:nvPr/>
        </p:nvSpPr>
        <p:spPr bwMode="auto">
          <a:xfrm>
            <a:off x="1849040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2" name="Line 7"/>
          <p:cNvSpPr>
            <a:spLocks noChangeShapeType="1"/>
          </p:cNvSpPr>
          <p:nvPr/>
        </p:nvSpPr>
        <p:spPr bwMode="auto">
          <a:xfrm>
            <a:off x="2544365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3" name="Line 8"/>
          <p:cNvSpPr>
            <a:spLocks noChangeShapeType="1"/>
          </p:cNvSpPr>
          <p:nvPr/>
        </p:nvSpPr>
        <p:spPr bwMode="auto">
          <a:xfrm>
            <a:off x="2890440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4" name="Line 9"/>
          <p:cNvSpPr>
            <a:spLocks noChangeShapeType="1"/>
          </p:cNvSpPr>
          <p:nvPr/>
        </p:nvSpPr>
        <p:spPr bwMode="auto">
          <a:xfrm>
            <a:off x="3238100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5" name="Line 10"/>
          <p:cNvSpPr>
            <a:spLocks noChangeShapeType="1"/>
          </p:cNvSpPr>
          <p:nvPr/>
        </p:nvSpPr>
        <p:spPr bwMode="auto">
          <a:xfrm>
            <a:off x="3585765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6" name="Line 11"/>
          <p:cNvSpPr>
            <a:spLocks noChangeShapeType="1"/>
          </p:cNvSpPr>
          <p:nvPr/>
        </p:nvSpPr>
        <p:spPr bwMode="auto">
          <a:xfrm>
            <a:off x="3933425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7" name="Line 12"/>
          <p:cNvSpPr>
            <a:spLocks noChangeShapeType="1"/>
          </p:cNvSpPr>
          <p:nvPr/>
        </p:nvSpPr>
        <p:spPr bwMode="auto">
          <a:xfrm>
            <a:off x="4281090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8" name="AutoShape 13"/>
          <p:cNvSpPr>
            <a:spLocks noChangeArrowheads="1"/>
          </p:cNvSpPr>
          <p:nvPr/>
        </p:nvSpPr>
        <p:spPr bwMode="auto">
          <a:xfrm flipV="1">
            <a:off x="1115615" y="2134801"/>
            <a:ext cx="3240087" cy="461962"/>
          </a:xfrm>
          <a:prstGeom prst="rtTriangle">
            <a:avLst/>
          </a:prstGeom>
          <a:gradFill flip="none" rotWithShape="1">
            <a:gsLst>
              <a:gs pos="34000">
                <a:srgbClr val="FF0000"/>
              </a:gs>
              <a:gs pos="57000">
                <a:srgbClr val="009051"/>
              </a:gs>
            </a:gsLst>
            <a:lin ang="0" scaled="1"/>
            <a:tileRect/>
          </a:gradFill>
          <a:ln w="9360">
            <a:solidFill>
              <a:srgbClr val="003300"/>
            </a:solidFill>
            <a:miter lim="800000"/>
            <a:headEnd/>
            <a:tailEnd/>
          </a:ln>
        </p:spPr>
        <p:txBody>
          <a:bodyPr wrap="none" lIns="91429" tIns="45715" rIns="91429" bIns="45715" anchor="ctr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9" name="AutoShape 14"/>
          <p:cNvSpPr>
            <a:spLocks noChangeArrowheads="1"/>
          </p:cNvSpPr>
          <p:nvPr/>
        </p:nvSpPr>
        <p:spPr bwMode="auto">
          <a:xfrm flipH="1">
            <a:off x="1185465" y="2222115"/>
            <a:ext cx="3240087" cy="461963"/>
          </a:xfrm>
          <a:prstGeom prst="rtTriangle">
            <a:avLst/>
          </a:prstGeom>
          <a:gradFill rotWithShape="0">
            <a:gsLst>
              <a:gs pos="68000">
                <a:schemeClr val="accent2"/>
              </a:gs>
              <a:gs pos="100000">
                <a:srgbClr val="FFFFFF"/>
              </a:gs>
            </a:gsLst>
            <a:lin ang="0" scaled="1"/>
          </a:gradFill>
          <a:ln w="9360">
            <a:solidFill>
              <a:schemeClr val="accent2">
                <a:lumMod val="75000"/>
              </a:schemeClr>
            </a:solidFill>
            <a:miter lim="800000"/>
            <a:headEnd/>
            <a:tailEnd/>
          </a:ln>
        </p:spPr>
        <p:txBody>
          <a:bodyPr wrap="none" lIns="91429" tIns="45715" rIns="91429" bIns="45715" anchor="ctr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40" name="Text Box 15"/>
          <p:cNvSpPr txBox="1">
            <a:spLocks noChangeArrowheads="1"/>
          </p:cNvSpPr>
          <p:nvPr/>
        </p:nvSpPr>
        <p:spPr bwMode="auto">
          <a:xfrm>
            <a:off x="484286" y="1689073"/>
            <a:ext cx="1989731" cy="34072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600" b="1" dirty="0">
                <a:solidFill>
                  <a:srgbClr val="0000FF"/>
                </a:solidFill>
                <a:ea typeface="ＭＳ Ｐゴシック" pitchFamily="32" charset="-128"/>
                <a:cs typeface="ＭＳ Ｐゴシック" pitchFamily="32" charset="-128"/>
              </a:rPr>
              <a:t>« YS » </a:t>
            </a:r>
            <a:r>
              <a:rPr lang="fr-FR" sz="1600" b="1" dirty="0" err="1">
                <a:solidFill>
                  <a:srgbClr val="0000FF"/>
                </a:solidFill>
                <a:ea typeface="ＭＳ Ｐゴシック" pitchFamily="32" charset="-128"/>
                <a:cs typeface="ＭＳ Ｐゴシック" pitchFamily="32" charset="-128"/>
              </a:rPr>
              <a:t>hematopoiesis</a:t>
            </a:r>
            <a:endParaRPr lang="fr-FR" sz="1600" b="1" dirty="0">
              <a:solidFill>
                <a:srgbClr val="0000FF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3476102" y="2010554"/>
            <a:ext cx="696913" cy="735013"/>
            <a:chOff x="1588" y="2119"/>
            <a:chExt cx="439" cy="463"/>
          </a:xfrm>
        </p:grpSpPr>
        <p:sp>
          <p:nvSpPr>
            <p:cNvPr id="26682" name="Rectangle 19"/>
            <p:cNvSpPr>
              <a:spLocks noChangeArrowheads="1"/>
            </p:cNvSpPr>
            <p:nvPr/>
          </p:nvSpPr>
          <p:spPr bwMode="auto">
            <a:xfrm rot="2580000">
              <a:off x="1791" y="2056"/>
              <a:ext cx="42" cy="590"/>
            </a:xfrm>
            <a:prstGeom prst="rect">
              <a:avLst/>
            </a:prstGeom>
            <a:solidFill>
              <a:srgbClr val="000000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prstClr val="black"/>
                </a:solidFill>
                <a:ea typeface="ＭＳ Ｐゴシック" pitchFamily="32" charset="-128"/>
                <a:cs typeface="ＭＳ Ｐゴシック" pitchFamily="32" charset="-128"/>
              </a:endParaRPr>
            </a:p>
          </p:txBody>
        </p:sp>
        <p:sp>
          <p:nvSpPr>
            <p:cNvPr id="26683" name="Rectangle 20"/>
            <p:cNvSpPr>
              <a:spLocks noChangeArrowheads="1"/>
            </p:cNvSpPr>
            <p:nvPr/>
          </p:nvSpPr>
          <p:spPr bwMode="auto">
            <a:xfrm rot="19020000" flipH="1">
              <a:off x="1783" y="2056"/>
              <a:ext cx="42" cy="590"/>
            </a:xfrm>
            <a:prstGeom prst="rect">
              <a:avLst/>
            </a:prstGeom>
            <a:solidFill>
              <a:srgbClr val="000000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prstClr val="black"/>
                </a:solidFill>
                <a:ea typeface="ＭＳ Ｐゴシック" pitchFamily="32" charset="-128"/>
                <a:cs typeface="ＭＳ Ｐゴシック" pitchFamily="32" charset="-128"/>
              </a:endParaRPr>
            </a:p>
          </p:txBody>
        </p:sp>
      </p:grpSp>
      <p:sp>
        <p:nvSpPr>
          <p:cNvPr id="26644" name="Text Box 21"/>
          <p:cNvSpPr txBox="1">
            <a:spLocks noChangeArrowheads="1"/>
          </p:cNvSpPr>
          <p:nvPr/>
        </p:nvSpPr>
        <p:spPr bwMode="auto">
          <a:xfrm>
            <a:off x="2836463" y="2726939"/>
            <a:ext cx="1814394" cy="34072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600" b="1" dirty="0">
                <a:solidFill>
                  <a:srgbClr val="FF9300"/>
                </a:solidFill>
                <a:ea typeface="ＭＳ Ｐゴシック" pitchFamily="32" charset="-128"/>
                <a:cs typeface="ＭＳ Ｐゴシック" pitchFamily="32" charset="-128"/>
              </a:rPr>
              <a:t>HSC </a:t>
            </a:r>
            <a:r>
              <a:rPr lang="fr-FR" sz="1600" b="1" dirty="0" err="1">
                <a:solidFill>
                  <a:srgbClr val="FF9300"/>
                </a:solidFill>
                <a:ea typeface="ＭＳ Ｐゴシック" pitchFamily="32" charset="-128"/>
                <a:cs typeface="ＭＳ Ｐゴシック" pitchFamily="32" charset="-128"/>
              </a:rPr>
              <a:t>hematopoiesis</a:t>
            </a:r>
            <a:endParaRPr lang="fr-FR" sz="1600" b="1" dirty="0">
              <a:solidFill>
                <a:srgbClr val="FF93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50" name="Line 31"/>
          <p:cNvSpPr>
            <a:spLocks noChangeShapeType="1"/>
          </p:cNvSpPr>
          <p:nvPr/>
        </p:nvSpPr>
        <p:spPr bwMode="auto">
          <a:xfrm>
            <a:off x="2196700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51" name="Line 32"/>
          <p:cNvSpPr>
            <a:spLocks noChangeShapeType="1"/>
          </p:cNvSpPr>
          <p:nvPr/>
        </p:nvSpPr>
        <p:spPr bwMode="auto">
          <a:xfrm>
            <a:off x="1501375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52" name="Text Box 33"/>
          <p:cNvSpPr txBox="1">
            <a:spLocks noChangeArrowheads="1"/>
          </p:cNvSpPr>
          <p:nvPr/>
        </p:nvSpPr>
        <p:spPr bwMode="auto">
          <a:xfrm>
            <a:off x="875901" y="3287463"/>
            <a:ext cx="473532" cy="24839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000" b="1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E10.5</a:t>
            </a:r>
          </a:p>
        </p:txBody>
      </p:sp>
      <p:sp>
        <p:nvSpPr>
          <p:cNvPr id="26653" name="Text Box 34"/>
          <p:cNvSpPr txBox="1">
            <a:spLocks noChangeArrowheads="1"/>
          </p:cNvSpPr>
          <p:nvPr/>
        </p:nvSpPr>
        <p:spPr bwMode="auto">
          <a:xfrm>
            <a:off x="1937938" y="3287463"/>
            <a:ext cx="473532" cy="24839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000" b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E13.5</a:t>
            </a:r>
          </a:p>
        </p:txBody>
      </p:sp>
      <p:sp>
        <p:nvSpPr>
          <p:cNvPr id="26654" name="Text Box 35"/>
          <p:cNvSpPr txBox="1">
            <a:spLocks noChangeArrowheads="1"/>
          </p:cNvSpPr>
          <p:nvPr/>
        </p:nvSpPr>
        <p:spPr bwMode="auto">
          <a:xfrm>
            <a:off x="3668313" y="3287463"/>
            <a:ext cx="473532" cy="24839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000" b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E18.5</a:t>
            </a:r>
          </a:p>
        </p:txBody>
      </p:sp>
      <p:sp>
        <p:nvSpPr>
          <p:cNvPr id="26669" name="Line 50"/>
          <p:cNvSpPr>
            <a:spLocks noChangeShapeType="1"/>
          </p:cNvSpPr>
          <p:nvPr/>
        </p:nvSpPr>
        <p:spPr bwMode="auto">
          <a:xfrm>
            <a:off x="3250800" y="3404940"/>
            <a:ext cx="1588" cy="333375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0" name="Line 51"/>
          <p:cNvSpPr>
            <a:spLocks noChangeShapeType="1"/>
          </p:cNvSpPr>
          <p:nvPr/>
        </p:nvSpPr>
        <p:spPr bwMode="auto">
          <a:xfrm>
            <a:off x="3144440" y="3520825"/>
            <a:ext cx="223837" cy="158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4" name="Rectangle 55"/>
          <p:cNvSpPr>
            <a:spLocks noChangeArrowheads="1"/>
          </p:cNvSpPr>
          <p:nvPr/>
        </p:nvSpPr>
        <p:spPr bwMode="auto">
          <a:xfrm>
            <a:off x="546668" y="4104016"/>
            <a:ext cx="2160588" cy="1609725"/>
          </a:xfrm>
          <a:prstGeom prst="rect">
            <a:avLst/>
          </a:prstGeom>
          <a:blipFill dpi="0" rotWithShape="0">
            <a:blip r:embed="rId3"/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lIns="89989" tIns="46794" rIns="89989" bIns="46794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endParaRPr lang="fr-FR" sz="1400" b="1" i="1">
              <a:solidFill>
                <a:srgbClr val="FFFFFF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5" name="Rectangle 56"/>
          <p:cNvSpPr>
            <a:spLocks noChangeArrowheads="1"/>
          </p:cNvSpPr>
          <p:nvPr/>
        </p:nvSpPr>
        <p:spPr bwMode="auto">
          <a:xfrm>
            <a:off x="2742183" y="4104016"/>
            <a:ext cx="2160587" cy="1609725"/>
          </a:xfrm>
          <a:prstGeom prst="rect">
            <a:avLst/>
          </a:prstGeom>
          <a:blipFill dpi="0" rotWithShape="0">
            <a:blip r:embed="rId4"/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lIns="89989" tIns="46794" rIns="89989" bIns="46794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endParaRPr lang="fr-FR" sz="1400" b="1" i="1">
              <a:solidFill>
                <a:srgbClr val="FFFFFF"/>
              </a:solidFill>
              <a:ea typeface="Arial" pitchFamily="32" charset="0"/>
              <a:cs typeface="Arial" pitchFamily="32" charset="0"/>
            </a:endParaRPr>
          </a:p>
        </p:txBody>
      </p:sp>
      <p:sp>
        <p:nvSpPr>
          <p:cNvPr id="26676" name="TextBox 57"/>
          <p:cNvSpPr txBox="1">
            <a:spLocks noChangeArrowheads="1"/>
          </p:cNvSpPr>
          <p:nvPr/>
        </p:nvSpPr>
        <p:spPr bwMode="auto">
          <a:xfrm>
            <a:off x="2742182" y="3815158"/>
            <a:ext cx="2160587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9" tIns="45715" rIns="91429" bIns="45715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i="1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Myb</a:t>
            </a:r>
            <a:r>
              <a:rPr lang="en-GB" sz="1600" b="1" i="1" baseline="30000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-/-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600">
              <a:solidFill>
                <a:srgbClr val="0000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7" name="TextBox 58"/>
          <p:cNvSpPr txBox="1">
            <a:spLocks noChangeArrowheads="1"/>
          </p:cNvSpPr>
          <p:nvPr/>
        </p:nvSpPr>
        <p:spPr bwMode="auto">
          <a:xfrm>
            <a:off x="554960" y="3815158"/>
            <a:ext cx="213792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9" tIns="45715" rIns="91429" bIns="45715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i="1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Myb</a:t>
            </a:r>
            <a:r>
              <a:rPr lang="en-GB" sz="1600" b="1" i="1" baseline="30000" dirty="0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+/+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600" dirty="0">
              <a:solidFill>
                <a:srgbClr val="0000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61" name="ZoneTexte 60"/>
          <p:cNvSpPr txBox="1"/>
          <p:nvPr/>
        </p:nvSpPr>
        <p:spPr>
          <a:xfrm>
            <a:off x="3444475" y="3538290"/>
            <a:ext cx="647758" cy="27699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914290">
              <a:defRPr/>
            </a:pPr>
            <a:r>
              <a:rPr lang="fr-FR" sz="1200" kern="0" dirty="0" err="1">
                <a:solidFill>
                  <a:srgbClr val="000000"/>
                </a:solidFill>
              </a:rPr>
              <a:t>anemia</a:t>
            </a:r>
            <a:endParaRPr lang="fr-FR" sz="1200" kern="0" dirty="0">
              <a:solidFill>
                <a:srgbClr val="000000"/>
              </a:solidFill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4953000" y="814823"/>
            <a:ext cx="4441379" cy="369332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b="1" i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Myb</a:t>
            </a:r>
            <a:r>
              <a:rPr lang="fr-FR" b="1" i="1" baseline="30000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-</a:t>
            </a:r>
            <a:r>
              <a:rPr lang="fr-FR" b="1" i="1" baseline="30000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/-</a:t>
            </a:r>
            <a:r>
              <a:rPr lang="fr-FR" b="1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 </a:t>
            </a:r>
            <a:r>
              <a:rPr lang="fr-FR" b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lack</a:t>
            </a:r>
            <a:r>
              <a:rPr lang="fr-FR" b="1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 HSC and </a:t>
            </a:r>
            <a:r>
              <a:rPr lang="fr-FR" b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definitive</a:t>
            </a:r>
            <a:r>
              <a:rPr lang="fr-FR" b="1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 </a:t>
            </a:r>
            <a:r>
              <a:rPr lang="fr-FR" b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erythropoiesis</a:t>
            </a:r>
            <a:endParaRPr lang="fr-FR" b="1" i="1" dirty="0">
              <a:solidFill>
                <a:srgbClr val="0000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2212575" y="1102384"/>
            <a:ext cx="2997200" cy="600164"/>
          </a:xfrm>
          <a:prstGeom prst="rect">
            <a:avLst/>
          </a:prstGeom>
        </p:spPr>
        <p:txBody>
          <a:bodyPr wrap="square" lIns="91429" tIns="45715" rIns="91429" bIns="45715">
            <a:spAutoFit/>
          </a:bodyPr>
          <a:lstStyle/>
          <a:p>
            <a:r>
              <a:rPr lang="fr-FR" sz="1100" b="1" dirty="0">
                <a:solidFill>
                  <a:prstClr val="black"/>
                </a:solidFill>
              </a:rPr>
              <a:t>Y. </a:t>
            </a:r>
            <a:r>
              <a:rPr lang="fr-FR" sz="1100" b="1" dirty="0" err="1">
                <a:solidFill>
                  <a:prstClr val="black"/>
                </a:solidFill>
              </a:rPr>
              <a:t>Mukouyama</a:t>
            </a:r>
            <a:r>
              <a:rPr lang="fr-FR" sz="1100" b="1" dirty="0">
                <a:solidFill>
                  <a:prstClr val="black"/>
                </a:solidFill>
              </a:rPr>
              <a:t> et al., </a:t>
            </a:r>
            <a:r>
              <a:rPr lang="fr-FR" sz="1100" b="1" dirty="0" err="1">
                <a:solidFill>
                  <a:prstClr val="black"/>
                </a:solidFill>
              </a:rPr>
              <a:t>Curr</a:t>
            </a:r>
            <a:r>
              <a:rPr lang="fr-FR" sz="1100" b="1" dirty="0">
                <a:solidFill>
                  <a:prstClr val="black"/>
                </a:solidFill>
              </a:rPr>
              <a:t> </a:t>
            </a:r>
            <a:r>
              <a:rPr lang="fr-FR" sz="1100" b="1" dirty="0" err="1">
                <a:solidFill>
                  <a:prstClr val="black"/>
                </a:solidFill>
              </a:rPr>
              <a:t>Biol</a:t>
            </a:r>
            <a:r>
              <a:rPr lang="fr-FR" sz="1100" b="1" dirty="0">
                <a:solidFill>
                  <a:prstClr val="black"/>
                </a:solidFill>
              </a:rPr>
              <a:t> 9, 833 (1999).</a:t>
            </a:r>
          </a:p>
          <a:p>
            <a:r>
              <a:rPr lang="fr-FR" sz="1100" b="1" dirty="0">
                <a:solidFill>
                  <a:prstClr val="black"/>
                </a:solidFill>
              </a:rPr>
              <a:t>M. L. </a:t>
            </a:r>
            <a:r>
              <a:rPr lang="fr-FR" sz="1100" b="1" dirty="0" err="1">
                <a:solidFill>
                  <a:prstClr val="black"/>
                </a:solidFill>
              </a:rPr>
              <a:t>Mucenski</a:t>
            </a:r>
            <a:r>
              <a:rPr lang="fr-FR" sz="1100" b="1" dirty="0">
                <a:solidFill>
                  <a:prstClr val="black"/>
                </a:solidFill>
              </a:rPr>
              <a:t> et al., </a:t>
            </a:r>
            <a:r>
              <a:rPr lang="fr-FR" sz="1100" b="1" dirty="0" err="1">
                <a:solidFill>
                  <a:prstClr val="black"/>
                </a:solidFill>
              </a:rPr>
              <a:t>Cell</a:t>
            </a:r>
            <a:r>
              <a:rPr lang="fr-FR" sz="1100" b="1" dirty="0">
                <a:solidFill>
                  <a:prstClr val="black"/>
                </a:solidFill>
              </a:rPr>
              <a:t> 65, 677 (1991).</a:t>
            </a:r>
          </a:p>
          <a:p>
            <a:r>
              <a:rPr lang="fr-FR" sz="1100" b="1" dirty="0">
                <a:solidFill>
                  <a:prstClr val="black"/>
                </a:solidFill>
              </a:rPr>
              <a:t>R. </a:t>
            </a:r>
            <a:r>
              <a:rPr lang="fr-FR" sz="1100" b="1" dirty="0" err="1">
                <a:solidFill>
                  <a:prstClr val="black"/>
                </a:solidFill>
              </a:rPr>
              <a:t>Sumner</a:t>
            </a:r>
            <a:r>
              <a:rPr lang="fr-FR" sz="1100" b="1" dirty="0">
                <a:solidFill>
                  <a:prstClr val="black"/>
                </a:solidFill>
              </a:rPr>
              <a:t>, et al, </a:t>
            </a:r>
            <a:r>
              <a:rPr lang="fr-FR" sz="1100" b="1" dirty="0" err="1">
                <a:solidFill>
                  <a:prstClr val="black"/>
                </a:solidFill>
              </a:rPr>
              <a:t>Oncogene</a:t>
            </a:r>
            <a:r>
              <a:rPr lang="fr-FR" sz="1100" b="1" dirty="0">
                <a:solidFill>
                  <a:prstClr val="black"/>
                </a:solidFill>
              </a:rPr>
              <a:t> 19, 3335 (2000).</a:t>
            </a:r>
            <a:endParaRPr lang="fr-FR" sz="1100" dirty="0">
              <a:solidFill>
                <a:prstClr val="black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44265" y="1"/>
            <a:ext cx="8633226" cy="461655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/>
            <a:r>
              <a:rPr lang="fr-FR" sz="2400" b="1" dirty="0">
                <a:solidFill>
                  <a:prstClr val="black"/>
                </a:solidFill>
              </a:rPr>
              <a:t>Les Macrophages se développent dans l’absence de </a:t>
            </a:r>
            <a:r>
              <a:rPr lang="fr-FR" sz="2400" b="1" dirty="0" err="1">
                <a:solidFill>
                  <a:prstClr val="black"/>
                </a:solidFill>
              </a:rPr>
              <a:t>HSCs</a:t>
            </a:r>
            <a:r>
              <a:rPr lang="fr-FR" sz="2400" b="1" dirty="0">
                <a:solidFill>
                  <a:prstClr val="black"/>
                </a:solidFill>
              </a:rPr>
              <a:t> fœtales</a:t>
            </a:r>
          </a:p>
        </p:txBody>
      </p:sp>
      <p:pic>
        <p:nvPicPr>
          <p:cNvPr id="86" name="Picture 85"/>
          <p:cNvPicPr>
            <a:picLocks noChangeAspect="1"/>
          </p:cNvPicPr>
          <p:nvPr/>
        </p:nvPicPr>
        <p:blipFill>
          <a:blip r:embed="rId5">
            <a:alphaModFix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4860" y="923709"/>
            <a:ext cx="1186267" cy="580899"/>
          </a:xfrm>
          <a:prstGeom prst="rect">
            <a:avLst/>
          </a:prstGeom>
        </p:spPr>
      </p:pic>
      <p:sp>
        <p:nvSpPr>
          <p:cNvPr id="81" name="ZoneTexte 63"/>
          <p:cNvSpPr txBox="1"/>
          <p:nvPr/>
        </p:nvSpPr>
        <p:spPr>
          <a:xfrm>
            <a:off x="1286022" y="1818720"/>
            <a:ext cx="541209" cy="1015663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fr-FR" sz="6000" b="1" dirty="0">
                <a:solidFill>
                  <a:prstClr val="black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4179269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Text Box 2"/>
          <p:cNvSpPr txBox="1">
            <a:spLocks noChangeArrowheads="1"/>
          </p:cNvSpPr>
          <p:nvPr/>
        </p:nvSpPr>
        <p:spPr bwMode="auto">
          <a:xfrm>
            <a:off x="874860" y="621807"/>
            <a:ext cx="774847" cy="371501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b="1" i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Myb</a:t>
            </a:r>
            <a:r>
              <a:rPr lang="fr-FR" b="1" i="1" baseline="30000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-</a:t>
            </a:r>
            <a:r>
              <a:rPr lang="fr-FR" b="1" i="1" baseline="30000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/-</a:t>
            </a:r>
          </a:p>
        </p:txBody>
      </p:sp>
      <p:sp>
        <p:nvSpPr>
          <p:cNvPr id="26629" name="Line 4"/>
          <p:cNvSpPr>
            <a:spLocks noChangeShapeType="1"/>
          </p:cNvSpPr>
          <p:nvPr/>
        </p:nvSpPr>
        <p:spPr bwMode="auto">
          <a:xfrm>
            <a:off x="1063227" y="3244600"/>
            <a:ext cx="3514725" cy="1588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 type="triangle" w="med" len="med"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0" name="Line 5"/>
          <p:cNvSpPr>
            <a:spLocks noChangeShapeType="1"/>
          </p:cNvSpPr>
          <p:nvPr/>
        </p:nvSpPr>
        <p:spPr bwMode="auto">
          <a:xfrm>
            <a:off x="1155300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1" name="Line 6"/>
          <p:cNvSpPr>
            <a:spLocks noChangeShapeType="1"/>
          </p:cNvSpPr>
          <p:nvPr/>
        </p:nvSpPr>
        <p:spPr bwMode="auto">
          <a:xfrm>
            <a:off x="1849040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2" name="Line 7"/>
          <p:cNvSpPr>
            <a:spLocks noChangeShapeType="1"/>
          </p:cNvSpPr>
          <p:nvPr/>
        </p:nvSpPr>
        <p:spPr bwMode="auto">
          <a:xfrm>
            <a:off x="2544365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3" name="Line 8"/>
          <p:cNvSpPr>
            <a:spLocks noChangeShapeType="1"/>
          </p:cNvSpPr>
          <p:nvPr/>
        </p:nvSpPr>
        <p:spPr bwMode="auto">
          <a:xfrm>
            <a:off x="2890440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4" name="Line 9"/>
          <p:cNvSpPr>
            <a:spLocks noChangeShapeType="1"/>
          </p:cNvSpPr>
          <p:nvPr/>
        </p:nvSpPr>
        <p:spPr bwMode="auto">
          <a:xfrm>
            <a:off x="3238100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5" name="Line 10"/>
          <p:cNvSpPr>
            <a:spLocks noChangeShapeType="1"/>
          </p:cNvSpPr>
          <p:nvPr/>
        </p:nvSpPr>
        <p:spPr bwMode="auto">
          <a:xfrm>
            <a:off x="3585765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6" name="Line 11"/>
          <p:cNvSpPr>
            <a:spLocks noChangeShapeType="1"/>
          </p:cNvSpPr>
          <p:nvPr/>
        </p:nvSpPr>
        <p:spPr bwMode="auto">
          <a:xfrm>
            <a:off x="3933425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7" name="Line 12"/>
          <p:cNvSpPr>
            <a:spLocks noChangeShapeType="1"/>
          </p:cNvSpPr>
          <p:nvPr/>
        </p:nvSpPr>
        <p:spPr bwMode="auto">
          <a:xfrm>
            <a:off x="4281090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8" name="AutoShape 13"/>
          <p:cNvSpPr>
            <a:spLocks noChangeArrowheads="1"/>
          </p:cNvSpPr>
          <p:nvPr/>
        </p:nvSpPr>
        <p:spPr bwMode="auto">
          <a:xfrm flipV="1">
            <a:off x="1115615" y="2134801"/>
            <a:ext cx="3240087" cy="461962"/>
          </a:xfrm>
          <a:prstGeom prst="rtTriangle">
            <a:avLst/>
          </a:prstGeom>
          <a:gradFill flip="none" rotWithShape="1">
            <a:gsLst>
              <a:gs pos="34000">
                <a:srgbClr val="FF0000"/>
              </a:gs>
              <a:gs pos="57000">
                <a:srgbClr val="009051"/>
              </a:gs>
            </a:gsLst>
            <a:lin ang="0" scaled="1"/>
            <a:tileRect/>
          </a:gradFill>
          <a:ln w="9360">
            <a:solidFill>
              <a:srgbClr val="003300"/>
            </a:solidFill>
            <a:miter lim="800000"/>
            <a:headEnd/>
            <a:tailEnd/>
          </a:ln>
        </p:spPr>
        <p:txBody>
          <a:bodyPr wrap="none" lIns="91429" tIns="45715" rIns="91429" bIns="45715" anchor="ctr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9" name="AutoShape 14"/>
          <p:cNvSpPr>
            <a:spLocks noChangeArrowheads="1"/>
          </p:cNvSpPr>
          <p:nvPr/>
        </p:nvSpPr>
        <p:spPr bwMode="auto">
          <a:xfrm flipH="1">
            <a:off x="1185465" y="2222115"/>
            <a:ext cx="3240087" cy="461963"/>
          </a:xfrm>
          <a:prstGeom prst="rtTriangle">
            <a:avLst/>
          </a:prstGeom>
          <a:gradFill rotWithShape="0">
            <a:gsLst>
              <a:gs pos="68000">
                <a:schemeClr val="accent2"/>
              </a:gs>
              <a:gs pos="100000">
                <a:srgbClr val="FFFFFF"/>
              </a:gs>
            </a:gsLst>
            <a:lin ang="0" scaled="1"/>
          </a:gradFill>
          <a:ln w="9360">
            <a:solidFill>
              <a:schemeClr val="accent2">
                <a:lumMod val="75000"/>
              </a:schemeClr>
            </a:solidFill>
            <a:miter lim="800000"/>
            <a:headEnd/>
            <a:tailEnd/>
          </a:ln>
        </p:spPr>
        <p:txBody>
          <a:bodyPr wrap="none" lIns="91429" tIns="45715" rIns="91429" bIns="45715" anchor="ctr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40" name="Text Box 15"/>
          <p:cNvSpPr txBox="1">
            <a:spLocks noChangeArrowheads="1"/>
          </p:cNvSpPr>
          <p:nvPr/>
        </p:nvSpPr>
        <p:spPr bwMode="auto">
          <a:xfrm>
            <a:off x="484286" y="1689073"/>
            <a:ext cx="1989731" cy="34072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600" b="1" dirty="0">
                <a:solidFill>
                  <a:srgbClr val="0000FF"/>
                </a:solidFill>
                <a:ea typeface="ＭＳ Ｐゴシック" pitchFamily="32" charset="-128"/>
                <a:cs typeface="ＭＳ Ｐゴシック" pitchFamily="32" charset="-128"/>
              </a:rPr>
              <a:t>« YS » </a:t>
            </a:r>
            <a:r>
              <a:rPr lang="fr-FR" sz="1600" b="1" dirty="0" err="1">
                <a:solidFill>
                  <a:srgbClr val="0000FF"/>
                </a:solidFill>
                <a:ea typeface="ＭＳ Ｐゴシック" pitchFamily="32" charset="-128"/>
                <a:cs typeface="ＭＳ Ｐゴシック" pitchFamily="32" charset="-128"/>
              </a:rPr>
              <a:t>hematopoiesis</a:t>
            </a:r>
            <a:endParaRPr lang="fr-FR" sz="1600" b="1" dirty="0">
              <a:solidFill>
                <a:srgbClr val="0000FF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3476102" y="2010554"/>
            <a:ext cx="696913" cy="735013"/>
            <a:chOff x="1588" y="2119"/>
            <a:chExt cx="439" cy="463"/>
          </a:xfrm>
        </p:grpSpPr>
        <p:sp>
          <p:nvSpPr>
            <p:cNvPr id="26682" name="Rectangle 19"/>
            <p:cNvSpPr>
              <a:spLocks noChangeArrowheads="1"/>
            </p:cNvSpPr>
            <p:nvPr/>
          </p:nvSpPr>
          <p:spPr bwMode="auto">
            <a:xfrm rot="2580000">
              <a:off x="1791" y="2056"/>
              <a:ext cx="42" cy="590"/>
            </a:xfrm>
            <a:prstGeom prst="rect">
              <a:avLst/>
            </a:prstGeom>
            <a:solidFill>
              <a:srgbClr val="000000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prstClr val="black"/>
                </a:solidFill>
                <a:ea typeface="ＭＳ Ｐゴシック" pitchFamily="32" charset="-128"/>
                <a:cs typeface="ＭＳ Ｐゴシック" pitchFamily="32" charset="-128"/>
              </a:endParaRPr>
            </a:p>
          </p:txBody>
        </p:sp>
        <p:sp>
          <p:nvSpPr>
            <p:cNvPr id="26683" name="Rectangle 20"/>
            <p:cNvSpPr>
              <a:spLocks noChangeArrowheads="1"/>
            </p:cNvSpPr>
            <p:nvPr/>
          </p:nvSpPr>
          <p:spPr bwMode="auto">
            <a:xfrm rot="19020000" flipH="1">
              <a:off x="1783" y="2056"/>
              <a:ext cx="42" cy="590"/>
            </a:xfrm>
            <a:prstGeom prst="rect">
              <a:avLst/>
            </a:prstGeom>
            <a:solidFill>
              <a:srgbClr val="000000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prstClr val="black"/>
                </a:solidFill>
                <a:ea typeface="ＭＳ Ｐゴシック" pitchFamily="32" charset="-128"/>
                <a:cs typeface="ＭＳ Ｐゴシック" pitchFamily="32" charset="-128"/>
              </a:endParaRPr>
            </a:p>
          </p:txBody>
        </p:sp>
      </p:grpSp>
      <p:sp>
        <p:nvSpPr>
          <p:cNvPr id="26644" name="Text Box 21"/>
          <p:cNvSpPr txBox="1">
            <a:spLocks noChangeArrowheads="1"/>
          </p:cNvSpPr>
          <p:nvPr/>
        </p:nvSpPr>
        <p:spPr bwMode="auto">
          <a:xfrm>
            <a:off x="2836463" y="2726939"/>
            <a:ext cx="1814394" cy="34072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600" b="1" dirty="0">
                <a:solidFill>
                  <a:srgbClr val="FF9300"/>
                </a:solidFill>
                <a:ea typeface="ＭＳ Ｐゴシック" pitchFamily="32" charset="-128"/>
                <a:cs typeface="ＭＳ Ｐゴシック" pitchFamily="32" charset="-128"/>
              </a:rPr>
              <a:t>HSC </a:t>
            </a:r>
            <a:r>
              <a:rPr lang="fr-FR" sz="1600" b="1" dirty="0" err="1">
                <a:solidFill>
                  <a:srgbClr val="FF9300"/>
                </a:solidFill>
                <a:ea typeface="ＭＳ Ｐゴシック" pitchFamily="32" charset="-128"/>
                <a:cs typeface="ＭＳ Ｐゴシック" pitchFamily="32" charset="-128"/>
              </a:rPr>
              <a:t>hematopoiesis</a:t>
            </a:r>
            <a:endParaRPr lang="fr-FR" sz="1600" b="1" dirty="0">
              <a:solidFill>
                <a:srgbClr val="FF93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50" name="Line 31"/>
          <p:cNvSpPr>
            <a:spLocks noChangeShapeType="1"/>
          </p:cNvSpPr>
          <p:nvPr/>
        </p:nvSpPr>
        <p:spPr bwMode="auto">
          <a:xfrm>
            <a:off x="2196700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51" name="Line 32"/>
          <p:cNvSpPr>
            <a:spLocks noChangeShapeType="1"/>
          </p:cNvSpPr>
          <p:nvPr/>
        </p:nvSpPr>
        <p:spPr bwMode="auto">
          <a:xfrm>
            <a:off x="1501375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52" name="Text Box 33"/>
          <p:cNvSpPr txBox="1">
            <a:spLocks noChangeArrowheads="1"/>
          </p:cNvSpPr>
          <p:nvPr/>
        </p:nvSpPr>
        <p:spPr bwMode="auto">
          <a:xfrm>
            <a:off x="875901" y="3287463"/>
            <a:ext cx="473532" cy="24839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000" b="1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E10.5</a:t>
            </a:r>
          </a:p>
        </p:txBody>
      </p:sp>
      <p:sp>
        <p:nvSpPr>
          <p:cNvPr id="26653" name="Text Box 34"/>
          <p:cNvSpPr txBox="1">
            <a:spLocks noChangeArrowheads="1"/>
          </p:cNvSpPr>
          <p:nvPr/>
        </p:nvSpPr>
        <p:spPr bwMode="auto">
          <a:xfrm>
            <a:off x="1937938" y="3287463"/>
            <a:ext cx="473532" cy="24839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000" b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E13.5</a:t>
            </a:r>
          </a:p>
        </p:txBody>
      </p:sp>
      <p:sp>
        <p:nvSpPr>
          <p:cNvPr id="26654" name="Text Box 35"/>
          <p:cNvSpPr txBox="1">
            <a:spLocks noChangeArrowheads="1"/>
          </p:cNvSpPr>
          <p:nvPr/>
        </p:nvSpPr>
        <p:spPr bwMode="auto">
          <a:xfrm>
            <a:off x="3668313" y="3287463"/>
            <a:ext cx="473532" cy="24839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000" b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E18.5</a:t>
            </a:r>
          </a:p>
        </p:txBody>
      </p:sp>
      <p:sp>
        <p:nvSpPr>
          <p:cNvPr id="26669" name="Line 50"/>
          <p:cNvSpPr>
            <a:spLocks noChangeShapeType="1"/>
          </p:cNvSpPr>
          <p:nvPr/>
        </p:nvSpPr>
        <p:spPr bwMode="auto">
          <a:xfrm>
            <a:off x="3250800" y="3404940"/>
            <a:ext cx="1588" cy="333375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0" name="Line 51"/>
          <p:cNvSpPr>
            <a:spLocks noChangeShapeType="1"/>
          </p:cNvSpPr>
          <p:nvPr/>
        </p:nvSpPr>
        <p:spPr bwMode="auto">
          <a:xfrm>
            <a:off x="3144440" y="3520825"/>
            <a:ext cx="223837" cy="158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4" name="Rectangle 55"/>
          <p:cNvSpPr>
            <a:spLocks noChangeArrowheads="1"/>
          </p:cNvSpPr>
          <p:nvPr/>
        </p:nvSpPr>
        <p:spPr bwMode="auto">
          <a:xfrm>
            <a:off x="546668" y="4104016"/>
            <a:ext cx="2160588" cy="1609725"/>
          </a:xfrm>
          <a:prstGeom prst="rect">
            <a:avLst/>
          </a:prstGeom>
          <a:blipFill dpi="0" rotWithShape="0">
            <a:blip r:embed="rId3"/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lIns="89989" tIns="46794" rIns="89989" bIns="46794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endParaRPr lang="fr-FR" sz="1400" b="1" i="1">
              <a:solidFill>
                <a:srgbClr val="FFFFFF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5" name="Rectangle 56"/>
          <p:cNvSpPr>
            <a:spLocks noChangeArrowheads="1"/>
          </p:cNvSpPr>
          <p:nvPr/>
        </p:nvSpPr>
        <p:spPr bwMode="auto">
          <a:xfrm>
            <a:off x="2742183" y="4104016"/>
            <a:ext cx="2160587" cy="1609725"/>
          </a:xfrm>
          <a:prstGeom prst="rect">
            <a:avLst/>
          </a:prstGeom>
          <a:blipFill dpi="0" rotWithShape="0">
            <a:blip r:embed="rId4"/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lIns="89989" tIns="46794" rIns="89989" bIns="46794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endParaRPr lang="fr-FR" sz="1400" b="1" i="1">
              <a:solidFill>
                <a:srgbClr val="FFFFFF"/>
              </a:solidFill>
              <a:ea typeface="Arial" pitchFamily="32" charset="0"/>
              <a:cs typeface="Arial" pitchFamily="32" charset="0"/>
            </a:endParaRPr>
          </a:p>
        </p:txBody>
      </p:sp>
      <p:sp>
        <p:nvSpPr>
          <p:cNvPr id="26676" name="TextBox 57"/>
          <p:cNvSpPr txBox="1">
            <a:spLocks noChangeArrowheads="1"/>
          </p:cNvSpPr>
          <p:nvPr/>
        </p:nvSpPr>
        <p:spPr bwMode="auto">
          <a:xfrm>
            <a:off x="2742182" y="3815158"/>
            <a:ext cx="2160587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9" tIns="45715" rIns="91429" bIns="45715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i="1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Myb</a:t>
            </a:r>
            <a:r>
              <a:rPr lang="en-GB" sz="1600" b="1" i="1" baseline="30000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-/-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600">
              <a:solidFill>
                <a:srgbClr val="0000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7" name="TextBox 58"/>
          <p:cNvSpPr txBox="1">
            <a:spLocks noChangeArrowheads="1"/>
          </p:cNvSpPr>
          <p:nvPr/>
        </p:nvSpPr>
        <p:spPr bwMode="auto">
          <a:xfrm>
            <a:off x="554960" y="3815158"/>
            <a:ext cx="213792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9" tIns="45715" rIns="91429" bIns="45715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i="1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Myb</a:t>
            </a:r>
            <a:r>
              <a:rPr lang="en-GB" sz="1600" b="1" i="1" baseline="30000" dirty="0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+/+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600" dirty="0">
              <a:solidFill>
                <a:srgbClr val="0000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61" name="ZoneTexte 60"/>
          <p:cNvSpPr txBox="1"/>
          <p:nvPr/>
        </p:nvSpPr>
        <p:spPr>
          <a:xfrm>
            <a:off x="3444475" y="3538290"/>
            <a:ext cx="647758" cy="27699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914290">
              <a:defRPr/>
            </a:pPr>
            <a:r>
              <a:rPr lang="fr-FR" sz="1200" kern="0" dirty="0" err="1">
                <a:solidFill>
                  <a:srgbClr val="000000"/>
                </a:solidFill>
              </a:rPr>
              <a:t>anemia</a:t>
            </a:r>
            <a:endParaRPr lang="fr-FR" sz="1200" kern="0" dirty="0">
              <a:solidFill>
                <a:srgbClr val="000000"/>
              </a:solidFill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4953000" y="814823"/>
            <a:ext cx="4441379" cy="369332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b="1" i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Myb</a:t>
            </a:r>
            <a:r>
              <a:rPr lang="fr-FR" b="1" i="1" baseline="30000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-</a:t>
            </a:r>
            <a:r>
              <a:rPr lang="fr-FR" b="1" i="1" baseline="30000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/-</a:t>
            </a:r>
            <a:r>
              <a:rPr lang="fr-FR" b="1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 </a:t>
            </a:r>
            <a:r>
              <a:rPr lang="fr-FR" b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lack</a:t>
            </a:r>
            <a:r>
              <a:rPr lang="fr-FR" b="1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 HSC and </a:t>
            </a:r>
            <a:r>
              <a:rPr lang="fr-FR" b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definitive</a:t>
            </a:r>
            <a:r>
              <a:rPr lang="fr-FR" b="1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 </a:t>
            </a:r>
            <a:r>
              <a:rPr lang="fr-FR" b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erythropoiesis</a:t>
            </a:r>
            <a:endParaRPr lang="fr-FR" b="1" i="1" dirty="0">
              <a:solidFill>
                <a:srgbClr val="0000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2212575" y="1102384"/>
            <a:ext cx="2997200" cy="600164"/>
          </a:xfrm>
          <a:prstGeom prst="rect">
            <a:avLst/>
          </a:prstGeom>
        </p:spPr>
        <p:txBody>
          <a:bodyPr wrap="square" lIns="91429" tIns="45715" rIns="91429" bIns="45715">
            <a:spAutoFit/>
          </a:bodyPr>
          <a:lstStyle/>
          <a:p>
            <a:r>
              <a:rPr lang="fr-FR" sz="1100" b="1" dirty="0">
                <a:solidFill>
                  <a:prstClr val="black"/>
                </a:solidFill>
              </a:rPr>
              <a:t>Y. </a:t>
            </a:r>
            <a:r>
              <a:rPr lang="fr-FR" sz="1100" b="1" dirty="0" err="1">
                <a:solidFill>
                  <a:prstClr val="black"/>
                </a:solidFill>
              </a:rPr>
              <a:t>Mukouyama</a:t>
            </a:r>
            <a:r>
              <a:rPr lang="fr-FR" sz="1100" b="1" dirty="0">
                <a:solidFill>
                  <a:prstClr val="black"/>
                </a:solidFill>
              </a:rPr>
              <a:t> et al., </a:t>
            </a:r>
            <a:r>
              <a:rPr lang="fr-FR" sz="1100" b="1" dirty="0" err="1">
                <a:solidFill>
                  <a:prstClr val="black"/>
                </a:solidFill>
              </a:rPr>
              <a:t>Curr</a:t>
            </a:r>
            <a:r>
              <a:rPr lang="fr-FR" sz="1100" b="1" dirty="0">
                <a:solidFill>
                  <a:prstClr val="black"/>
                </a:solidFill>
              </a:rPr>
              <a:t> </a:t>
            </a:r>
            <a:r>
              <a:rPr lang="fr-FR" sz="1100" b="1" dirty="0" err="1">
                <a:solidFill>
                  <a:prstClr val="black"/>
                </a:solidFill>
              </a:rPr>
              <a:t>Biol</a:t>
            </a:r>
            <a:r>
              <a:rPr lang="fr-FR" sz="1100" b="1" dirty="0">
                <a:solidFill>
                  <a:prstClr val="black"/>
                </a:solidFill>
              </a:rPr>
              <a:t> 9, 833 (1999).</a:t>
            </a:r>
          </a:p>
          <a:p>
            <a:r>
              <a:rPr lang="fr-FR" sz="1100" b="1" dirty="0">
                <a:solidFill>
                  <a:prstClr val="black"/>
                </a:solidFill>
              </a:rPr>
              <a:t>M. L. </a:t>
            </a:r>
            <a:r>
              <a:rPr lang="fr-FR" sz="1100" b="1" dirty="0" err="1">
                <a:solidFill>
                  <a:prstClr val="black"/>
                </a:solidFill>
              </a:rPr>
              <a:t>Mucenski</a:t>
            </a:r>
            <a:r>
              <a:rPr lang="fr-FR" sz="1100" b="1" dirty="0">
                <a:solidFill>
                  <a:prstClr val="black"/>
                </a:solidFill>
              </a:rPr>
              <a:t> et al., </a:t>
            </a:r>
            <a:r>
              <a:rPr lang="fr-FR" sz="1100" b="1" dirty="0" err="1">
                <a:solidFill>
                  <a:prstClr val="black"/>
                </a:solidFill>
              </a:rPr>
              <a:t>Cell</a:t>
            </a:r>
            <a:r>
              <a:rPr lang="fr-FR" sz="1100" b="1" dirty="0">
                <a:solidFill>
                  <a:prstClr val="black"/>
                </a:solidFill>
              </a:rPr>
              <a:t> 65, 677 (1991).</a:t>
            </a:r>
          </a:p>
          <a:p>
            <a:r>
              <a:rPr lang="fr-FR" sz="1100" b="1" dirty="0">
                <a:solidFill>
                  <a:prstClr val="black"/>
                </a:solidFill>
              </a:rPr>
              <a:t>R. </a:t>
            </a:r>
            <a:r>
              <a:rPr lang="fr-FR" sz="1100" b="1" dirty="0" err="1">
                <a:solidFill>
                  <a:prstClr val="black"/>
                </a:solidFill>
              </a:rPr>
              <a:t>Sumner</a:t>
            </a:r>
            <a:r>
              <a:rPr lang="fr-FR" sz="1100" b="1" dirty="0">
                <a:solidFill>
                  <a:prstClr val="black"/>
                </a:solidFill>
              </a:rPr>
              <a:t>, et al, </a:t>
            </a:r>
            <a:r>
              <a:rPr lang="fr-FR" sz="1100" b="1" dirty="0" err="1">
                <a:solidFill>
                  <a:prstClr val="black"/>
                </a:solidFill>
              </a:rPr>
              <a:t>Oncogene</a:t>
            </a:r>
            <a:r>
              <a:rPr lang="fr-FR" sz="1100" b="1" dirty="0">
                <a:solidFill>
                  <a:prstClr val="black"/>
                </a:solidFill>
              </a:rPr>
              <a:t> 19, 3335 (2000).</a:t>
            </a:r>
            <a:endParaRPr lang="fr-FR" sz="1100" dirty="0">
              <a:solidFill>
                <a:prstClr val="black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44265" y="1"/>
            <a:ext cx="8633226" cy="461655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/>
            <a:r>
              <a:rPr lang="fr-FR" sz="2400" b="1" dirty="0">
                <a:solidFill>
                  <a:prstClr val="black"/>
                </a:solidFill>
              </a:rPr>
              <a:t>Les Macrophages se développent dans l’absence de </a:t>
            </a:r>
            <a:r>
              <a:rPr lang="fr-FR" sz="2400" b="1" dirty="0" err="1">
                <a:solidFill>
                  <a:prstClr val="black"/>
                </a:solidFill>
              </a:rPr>
              <a:t>HSCs</a:t>
            </a:r>
            <a:r>
              <a:rPr lang="fr-FR" sz="2400" b="1" dirty="0">
                <a:solidFill>
                  <a:prstClr val="black"/>
                </a:solidFill>
              </a:rPr>
              <a:t> fœtales</a:t>
            </a:r>
          </a:p>
        </p:txBody>
      </p:sp>
      <p:pic>
        <p:nvPicPr>
          <p:cNvPr id="86" name="Picture 85"/>
          <p:cNvPicPr>
            <a:picLocks noChangeAspect="1"/>
          </p:cNvPicPr>
          <p:nvPr/>
        </p:nvPicPr>
        <p:blipFill>
          <a:blip r:embed="rId5">
            <a:alphaModFix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4860" y="923709"/>
            <a:ext cx="1186267" cy="580899"/>
          </a:xfrm>
          <a:prstGeom prst="rect">
            <a:avLst/>
          </a:prstGeom>
        </p:spPr>
      </p:pic>
      <p:sp>
        <p:nvSpPr>
          <p:cNvPr id="81" name="ZoneTexte 63"/>
          <p:cNvSpPr txBox="1"/>
          <p:nvPr/>
        </p:nvSpPr>
        <p:spPr>
          <a:xfrm>
            <a:off x="1286022" y="1818720"/>
            <a:ext cx="541209" cy="1015663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fr-FR" sz="6000" b="1" dirty="0">
                <a:solidFill>
                  <a:prstClr val="black"/>
                </a:solidFill>
              </a:rPr>
              <a:t>?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54959" y="6109630"/>
            <a:ext cx="8722532" cy="369322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r>
              <a:rPr lang="en-GB" b="1" dirty="0">
                <a:solidFill>
                  <a:prstClr val="black"/>
                </a:solidFill>
              </a:rPr>
              <a:t>F4/80</a:t>
            </a:r>
            <a:r>
              <a:rPr lang="en-GB" b="1" baseline="30000" dirty="0">
                <a:solidFill>
                  <a:prstClr val="black"/>
                </a:solidFill>
              </a:rPr>
              <a:t>bright </a:t>
            </a:r>
            <a:r>
              <a:rPr lang="en-GB" b="1" dirty="0">
                <a:solidFill>
                  <a:prstClr val="black"/>
                </a:solidFill>
              </a:rPr>
              <a:t>macrophages are </a:t>
            </a:r>
            <a:r>
              <a:rPr lang="en-GB" b="1" i="1" dirty="0" err="1">
                <a:solidFill>
                  <a:prstClr val="black"/>
                </a:solidFill>
              </a:rPr>
              <a:t>Myb</a:t>
            </a:r>
            <a:r>
              <a:rPr lang="en-GB" b="1" dirty="0">
                <a:solidFill>
                  <a:prstClr val="black"/>
                </a:solidFill>
              </a:rPr>
              <a:t>-independent 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5112182" y="1520838"/>
            <a:ext cx="3968084" cy="2085965"/>
            <a:chOff x="4895065" y="2402971"/>
            <a:chExt cx="3968084" cy="2085965"/>
          </a:xfrm>
        </p:grpSpPr>
        <p:sp>
          <p:nvSpPr>
            <p:cNvPr id="38" name="Text Box 32"/>
            <p:cNvSpPr txBox="1">
              <a:spLocks noChangeArrowheads="1"/>
            </p:cNvSpPr>
            <p:nvPr/>
          </p:nvSpPr>
          <p:spPr bwMode="auto">
            <a:xfrm>
              <a:off x="5293862" y="2402971"/>
              <a:ext cx="3326071" cy="3099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0000" tIns="46800" rIns="90000" bIns="46800">
              <a:prstTxWarp prst="textNoShape">
                <a:avLst/>
              </a:prstTxWarp>
              <a:spAutoFit/>
            </a:bodyPr>
            <a:lstStyle/>
            <a:p>
              <a:pPr algn="ctr">
                <a:tabLst>
                  <a:tab pos="0" algn="l"/>
                  <a:tab pos="717464" algn="l"/>
                  <a:tab pos="1436515" algn="l"/>
                  <a:tab pos="2155566" algn="l"/>
                  <a:tab pos="2874618" algn="l"/>
                  <a:tab pos="3593669" algn="l"/>
                  <a:tab pos="4312720" algn="l"/>
                  <a:tab pos="5031771" algn="l"/>
                  <a:tab pos="5750823" algn="l"/>
                  <a:tab pos="6469874" algn="l"/>
                  <a:tab pos="7188925" algn="l"/>
                  <a:tab pos="7907976" algn="l"/>
                  <a:tab pos="8627027" algn="l"/>
                  <a:tab pos="9346078" algn="l"/>
                  <a:tab pos="10065130" algn="l"/>
                  <a:tab pos="10784181" algn="l"/>
                </a:tabLst>
              </a:pPr>
              <a:r>
                <a:rPr lang="fr-FR" sz="1400" dirty="0">
                  <a:solidFill>
                    <a:srgbClr val="000000"/>
                  </a:solidFill>
                  <a:ea typeface="Arial" pitchFamily="25" charset="0"/>
                  <a:cs typeface="Arial" pitchFamily="25" charset="0"/>
                </a:rPr>
                <a:t>E10.5 </a:t>
              </a:r>
              <a:r>
                <a:rPr lang="fr-FR" sz="1400" dirty="0" err="1">
                  <a:solidFill>
                    <a:srgbClr val="000000"/>
                  </a:solidFill>
                  <a:ea typeface="Arial" pitchFamily="25" charset="0"/>
                  <a:cs typeface="Arial" pitchFamily="25" charset="0"/>
                </a:rPr>
                <a:t>Yolk</a:t>
              </a:r>
              <a:r>
                <a:rPr lang="fr-FR" sz="1400" dirty="0">
                  <a:solidFill>
                    <a:srgbClr val="000000"/>
                  </a:solidFill>
                  <a:ea typeface="Arial" pitchFamily="25" charset="0"/>
                  <a:cs typeface="Arial" pitchFamily="25" charset="0"/>
                </a:rPr>
                <a:t>-sac</a:t>
              </a:r>
            </a:p>
          </p:txBody>
        </p:sp>
        <p:sp>
          <p:nvSpPr>
            <p:cNvPr id="39" name="Text Box 28"/>
            <p:cNvSpPr txBox="1">
              <a:spLocks noChangeArrowheads="1"/>
            </p:cNvSpPr>
            <p:nvPr/>
          </p:nvSpPr>
          <p:spPr bwMode="auto">
            <a:xfrm>
              <a:off x="6521902" y="2809702"/>
              <a:ext cx="995208" cy="3099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0000" tIns="46800" rIns="90000" bIns="46800">
              <a:prstTxWarp prst="textNoShape">
                <a:avLst/>
              </a:prstTxWarp>
              <a:spAutoFit/>
            </a:bodyPr>
            <a:lstStyle/>
            <a:p>
              <a:pPr algn="ctr">
                <a:tabLst>
                  <a:tab pos="0" algn="l"/>
                  <a:tab pos="717464" algn="l"/>
                  <a:tab pos="1436515" algn="l"/>
                  <a:tab pos="2155566" algn="l"/>
                  <a:tab pos="2874618" algn="l"/>
                  <a:tab pos="3593669" algn="l"/>
                  <a:tab pos="4312720" algn="l"/>
                  <a:tab pos="5031771" algn="l"/>
                  <a:tab pos="5750823" algn="l"/>
                  <a:tab pos="6469874" algn="l"/>
                  <a:tab pos="7188925" algn="l"/>
                  <a:tab pos="7907976" algn="l"/>
                  <a:tab pos="8627027" algn="l"/>
                  <a:tab pos="9346078" algn="l"/>
                  <a:tab pos="10065130" algn="l"/>
                  <a:tab pos="10784181" algn="l"/>
                </a:tabLst>
              </a:pPr>
              <a:r>
                <a:rPr lang="fr-FR" sz="1400" i="1" dirty="0" err="1">
                  <a:solidFill>
                    <a:srgbClr val="000000"/>
                  </a:solidFill>
                  <a:ea typeface="Arial" pitchFamily="25" charset="0"/>
                  <a:cs typeface="Arial" pitchFamily="25" charset="0"/>
                </a:rPr>
                <a:t>Myb</a:t>
              </a:r>
              <a:r>
                <a:rPr lang="fr-FR" sz="1400" i="1" baseline="30000" dirty="0">
                  <a:solidFill>
                    <a:srgbClr val="000000"/>
                  </a:solidFill>
                  <a:ea typeface="Arial" pitchFamily="25" charset="0"/>
                  <a:cs typeface="Arial" pitchFamily="25" charset="0"/>
                </a:rPr>
                <a:t>-/-</a:t>
              </a:r>
            </a:p>
          </p:txBody>
        </p:sp>
        <p:sp>
          <p:nvSpPr>
            <p:cNvPr id="40" name="Text Box 29"/>
            <p:cNvSpPr txBox="1">
              <a:spLocks noChangeArrowheads="1"/>
            </p:cNvSpPr>
            <p:nvPr/>
          </p:nvSpPr>
          <p:spPr bwMode="auto">
            <a:xfrm>
              <a:off x="5347333" y="2809702"/>
              <a:ext cx="995208" cy="3099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0000" tIns="46800" rIns="90000" bIns="46800">
              <a:prstTxWarp prst="textNoShape">
                <a:avLst/>
              </a:prstTxWarp>
              <a:spAutoFit/>
            </a:bodyPr>
            <a:lstStyle/>
            <a:p>
              <a:pPr algn="ctr">
                <a:tabLst>
                  <a:tab pos="0" algn="l"/>
                  <a:tab pos="717464" algn="l"/>
                  <a:tab pos="1436515" algn="l"/>
                  <a:tab pos="2155566" algn="l"/>
                  <a:tab pos="2874618" algn="l"/>
                  <a:tab pos="3593669" algn="l"/>
                  <a:tab pos="4312720" algn="l"/>
                  <a:tab pos="5031771" algn="l"/>
                  <a:tab pos="5750823" algn="l"/>
                  <a:tab pos="6469874" algn="l"/>
                  <a:tab pos="7188925" algn="l"/>
                  <a:tab pos="7907976" algn="l"/>
                  <a:tab pos="8627027" algn="l"/>
                  <a:tab pos="9346078" algn="l"/>
                  <a:tab pos="10065130" algn="l"/>
                  <a:tab pos="10784181" algn="l"/>
                </a:tabLst>
              </a:pPr>
              <a:r>
                <a:rPr lang="fr-FR" sz="1400" i="1" dirty="0" err="1">
                  <a:solidFill>
                    <a:srgbClr val="000000"/>
                  </a:solidFill>
                  <a:ea typeface="Arial" pitchFamily="25" charset="0"/>
                  <a:cs typeface="Arial" pitchFamily="25" charset="0"/>
                </a:rPr>
                <a:t>Myb</a:t>
              </a:r>
              <a:r>
                <a:rPr lang="fr-FR" sz="1400" i="1" baseline="30000" dirty="0">
                  <a:solidFill>
                    <a:srgbClr val="000000"/>
                  </a:solidFill>
                  <a:ea typeface="Arial" pitchFamily="25" charset="0"/>
                  <a:cs typeface="Arial" pitchFamily="25" charset="0"/>
                </a:rPr>
                <a:t>+/+</a:t>
              </a:r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4895065" y="2947177"/>
              <a:ext cx="3968084" cy="1541759"/>
              <a:chOff x="4970036" y="4284485"/>
              <a:chExt cx="3968084" cy="1541759"/>
            </a:xfrm>
          </p:grpSpPr>
          <p:pic>
            <p:nvPicPr>
              <p:cNvPr id="42" name="Picture 41"/>
              <p:cNvPicPr>
                <a:picLocks noChangeAspect="1" noChangeArrowheads="1"/>
              </p:cNvPicPr>
              <p:nvPr/>
            </p:nvPicPr>
            <p:blipFill>
              <a:blip r:embed="rId7"/>
              <a:srcRect b="5443"/>
              <a:stretch>
                <a:fillRect/>
              </a:stretch>
            </p:blipFill>
            <p:spPr bwMode="auto">
              <a:xfrm>
                <a:off x="5183694" y="4413077"/>
                <a:ext cx="1185680" cy="1157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3" name="Text Box 27"/>
              <p:cNvSpPr txBox="1">
                <a:spLocks noChangeArrowheads="1"/>
              </p:cNvSpPr>
              <p:nvPr/>
            </p:nvSpPr>
            <p:spPr bwMode="auto">
              <a:xfrm rot="16200000">
                <a:off x="4823543" y="4756471"/>
                <a:ext cx="592038" cy="2990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82800" tIns="41400" rIns="82800" bIns="41400">
                <a:prstTxWarp prst="textNoShape">
                  <a:avLst/>
                </a:prstTxWarp>
                <a:spAutoFit/>
              </a:bodyPr>
              <a:lstStyle/>
              <a:p>
                <a:pPr>
                  <a:tabLst>
                    <a:tab pos="0" algn="l"/>
                    <a:tab pos="717464" algn="l"/>
                    <a:tab pos="1436515" algn="l"/>
                    <a:tab pos="2155566" algn="l"/>
                    <a:tab pos="2874618" algn="l"/>
                    <a:tab pos="3593669" algn="l"/>
                    <a:tab pos="4312720" algn="l"/>
                    <a:tab pos="5031771" algn="l"/>
                    <a:tab pos="5750823" algn="l"/>
                    <a:tab pos="6469874" algn="l"/>
                    <a:tab pos="7188925" algn="l"/>
                    <a:tab pos="7907976" algn="l"/>
                    <a:tab pos="8627027" algn="l"/>
                    <a:tab pos="9346078" algn="l"/>
                    <a:tab pos="10065130" algn="l"/>
                    <a:tab pos="10784181" algn="l"/>
                  </a:tabLst>
                </a:pPr>
                <a:r>
                  <a:rPr lang="fr-FR" sz="1400">
                    <a:solidFill>
                      <a:srgbClr val="000000"/>
                    </a:solidFill>
                    <a:ea typeface="Arial" pitchFamily="25" charset="0"/>
                    <a:cs typeface="Arial" pitchFamily="25" charset="0"/>
                  </a:rPr>
                  <a:t>F4/80</a:t>
                </a:r>
              </a:p>
            </p:txBody>
          </p:sp>
          <p:sp>
            <p:nvSpPr>
              <p:cNvPr id="44" name="Text Box 34"/>
              <p:cNvSpPr txBox="1">
                <a:spLocks noChangeArrowheads="1"/>
              </p:cNvSpPr>
              <p:nvPr/>
            </p:nvSpPr>
            <p:spPr bwMode="auto">
              <a:xfrm>
                <a:off x="8403215" y="4341536"/>
                <a:ext cx="322822" cy="27918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90000" tIns="46800" rIns="90000" bIns="46800">
                <a:prstTxWarp prst="textNoShape">
                  <a:avLst/>
                </a:prstTxWarp>
                <a:spAutoFit/>
              </a:bodyPr>
              <a:lstStyle/>
              <a:p>
                <a:pPr>
                  <a:tabLst>
                    <a:tab pos="0" algn="l"/>
                    <a:tab pos="717464" algn="l"/>
                    <a:tab pos="1436515" algn="l"/>
                    <a:tab pos="2155566" algn="l"/>
                    <a:tab pos="2874618" algn="l"/>
                    <a:tab pos="3593669" algn="l"/>
                    <a:tab pos="4312720" algn="l"/>
                    <a:tab pos="5031771" algn="l"/>
                    <a:tab pos="5750823" algn="l"/>
                    <a:tab pos="6469874" algn="l"/>
                    <a:tab pos="7188925" algn="l"/>
                    <a:tab pos="7907976" algn="l"/>
                    <a:tab pos="8627027" algn="l"/>
                    <a:tab pos="9346078" algn="l"/>
                    <a:tab pos="10065130" algn="l"/>
                    <a:tab pos="10784181" algn="l"/>
                  </a:tabLst>
                </a:pPr>
                <a:r>
                  <a:rPr lang="fr-FR" sz="1200">
                    <a:solidFill>
                      <a:srgbClr val="000000"/>
                    </a:solidFill>
                    <a:ea typeface="Arial" pitchFamily="25" charset="0"/>
                    <a:cs typeface="Arial" pitchFamily="25" charset="0"/>
                  </a:rPr>
                  <a:t>ns</a:t>
                </a:r>
              </a:p>
            </p:txBody>
          </p:sp>
          <p:grpSp>
            <p:nvGrpSpPr>
              <p:cNvPr id="45" name="Group 38"/>
              <p:cNvGrpSpPr>
                <a:grpSpLocks/>
              </p:cNvGrpSpPr>
              <p:nvPr/>
            </p:nvGrpSpPr>
            <p:grpSpPr bwMode="auto">
              <a:xfrm>
                <a:off x="5439352" y="5510063"/>
                <a:ext cx="2092003" cy="298408"/>
                <a:chOff x="3052" y="2025"/>
                <a:chExt cx="1318" cy="187"/>
              </a:xfrm>
            </p:grpSpPr>
            <p:cxnSp>
              <p:nvCxnSpPr>
                <p:cNvPr id="65" name="AutoShape 39"/>
                <p:cNvCxnSpPr>
                  <a:cxnSpLocks noChangeShapeType="1"/>
                </p:cNvCxnSpPr>
                <p:nvPr/>
              </p:nvCxnSpPr>
              <p:spPr bwMode="auto">
                <a:xfrm flipV="1">
                  <a:off x="3052" y="2109"/>
                  <a:ext cx="1318" cy="1"/>
                </a:xfrm>
                <a:prstGeom prst="straightConnector1">
                  <a:avLst/>
                </a:prstGeom>
                <a:noFill/>
                <a:ln w="9360">
                  <a:solidFill>
                    <a:srgbClr val="000000"/>
                  </a:solidFill>
                  <a:miter lim="800000"/>
                  <a:headEnd/>
                  <a:tailEnd type="triangle" w="med" len="med"/>
                </a:ln>
              </p:spPr>
            </p:cxnSp>
            <p:sp>
              <p:nvSpPr>
                <p:cNvPr id="66" name="Text Box 40"/>
                <p:cNvSpPr txBox="1">
                  <a:spLocks noChangeArrowheads="1"/>
                </p:cNvSpPr>
                <p:nvPr/>
              </p:nvSpPr>
              <p:spPr bwMode="auto">
                <a:xfrm>
                  <a:off x="3411" y="2025"/>
                  <a:ext cx="467" cy="187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 lIns="82800" tIns="41400" rIns="82800" bIns="41400">
                  <a:prstTxWarp prst="textNoShape">
                    <a:avLst/>
                  </a:prstTxWarp>
                  <a:spAutoFit/>
                </a:bodyPr>
                <a:lstStyle/>
                <a:p>
                  <a:pPr algn="ctr">
                    <a:tabLst>
                      <a:tab pos="0" algn="l"/>
                      <a:tab pos="717464" algn="l"/>
                      <a:tab pos="1436515" algn="l"/>
                      <a:tab pos="2155566" algn="l"/>
                      <a:tab pos="2874618" algn="l"/>
                      <a:tab pos="3593669" algn="l"/>
                      <a:tab pos="4312720" algn="l"/>
                      <a:tab pos="5031771" algn="l"/>
                      <a:tab pos="5750823" algn="l"/>
                      <a:tab pos="6469874" algn="l"/>
                      <a:tab pos="7188925" algn="l"/>
                      <a:tab pos="7907976" algn="l"/>
                      <a:tab pos="8627027" algn="l"/>
                      <a:tab pos="9346078" algn="l"/>
                      <a:tab pos="10065130" algn="l"/>
                      <a:tab pos="10784181" algn="l"/>
                    </a:tabLst>
                  </a:pPr>
                  <a:r>
                    <a:rPr lang="fr-FR" sz="1400" dirty="0">
                      <a:solidFill>
                        <a:srgbClr val="000000"/>
                      </a:solidFill>
                      <a:ea typeface="Arial" pitchFamily="25" charset="0"/>
                      <a:cs typeface="Arial" pitchFamily="25" charset="0"/>
                    </a:rPr>
                    <a:t>CD11b</a:t>
                  </a:r>
                </a:p>
              </p:txBody>
            </p:sp>
          </p:grpSp>
          <p:pic>
            <p:nvPicPr>
              <p:cNvPr id="46" name="Picture 64"/>
              <p:cNvPicPr>
                <a:picLocks noChangeAspect="1" noChangeArrowheads="1"/>
              </p:cNvPicPr>
              <p:nvPr/>
            </p:nvPicPr>
            <p:blipFill>
              <a:blip r:embed="rId8"/>
              <a:srcRect b="5443"/>
              <a:stretch>
                <a:fillRect/>
              </a:stretch>
            </p:blipFill>
            <p:spPr bwMode="auto">
              <a:xfrm>
                <a:off x="6350478" y="4413077"/>
                <a:ext cx="1177743" cy="1157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7" name="Rectangle 68"/>
              <p:cNvSpPr>
                <a:spLocks noChangeArrowheads="1"/>
              </p:cNvSpPr>
              <p:nvPr/>
            </p:nvSpPr>
            <p:spPr bwMode="auto">
              <a:xfrm>
                <a:off x="8069891" y="5409924"/>
                <a:ext cx="213200" cy="1846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prstTxWarp prst="textNoShape">
                  <a:avLst/>
                </a:prstTxWarp>
                <a:spAutoFit/>
              </a:bodyPr>
              <a:lstStyle/>
              <a:p>
                <a:pPr>
                  <a:tabLst>
                    <a:tab pos="0" algn="l"/>
                    <a:tab pos="717464" algn="l"/>
                    <a:tab pos="1436515" algn="l"/>
                    <a:tab pos="2155566" algn="l"/>
                    <a:tab pos="2874618" algn="l"/>
                    <a:tab pos="3593669" algn="l"/>
                    <a:tab pos="4312720" algn="l"/>
                    <a:tab pos="5031771" algn="l"/>
                    <a:tab pos="5750823" algn="l"/>
                    <a:tab pos="6469874" algn="l"/>
                    <a:tab pos="7188925" algn="l"/>
                    <a:tab pos="7907976" algn="l"/>
                    <a:tab pos="8627027" algn="l"/>
                    <a:tab pos="9346078" algn="l"/>
                    <a:tab pos="10065130" algn="l"/>
                    <a:tab pos="10784181" algn="l"/>
                  </a:tabLst>
                </a:pPr>
                <a:r>
                  <a:rPr lang="en-US" sz="1200">
                    <a:solidFill>
                      <a:srgbClr val="000000"/>
                    </a:solidFill>
                    <a:ea typeface="Arial" pitchFamily="25" charset="0"/>
                    <a:cs typeface="Arial" pitchFamily="25" charset="0"/>
                  </a:rPr>
                  <a:t>+/+</a:t>
                </a:r>
              </a:p>
            </p:txBody>
          </p:sp>
          <p:sp>
            <p:nvSpPr>
              <p:cNvPr id="48" name="Rectangle 69"/>
              <p:cNvSpPr>
                <a:spLocks noChangeArrowheads="1"/>
              </p:cNvSpPr>
              <p:nvPr/>
            </p:nvSpPr>
            <p:spPr bwMode="auto">
              <a:xfrm>
                <a:off x="8336550" y="5414686"/>
                <a:ext cx="186059" cy="1868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prstTxWarp prst="textNoShape">
                  <a:avLst/>
                </a:prstTxWarp>
                <a:spAutoFit/>
              </a:bodyPr>
              <a:lstStyle/>
              <a:p>
                <a:pPr>
                  <a:tabLst>
                    <a:tab pos="0" algn="l"/>
                    <a:tab pos="717464" algn="l"/>
                    <a:tab pos="1436515" algn="l"/>
                    <a:tab pos="2155566" algn="l"/>
                    <a:tab pos="2874618" algn="l"/>
                    <a:tab pos="3593669" algn="l"/>
                    <a:tab pos="4312720" algn="l"/>
                    <a:tab pos="5031771" algn="l"/>
                    <a:tab pos="5750823" algn="l"/>
                    <a:tab pos="6469874" algn="l"/>
                    <a:tab pos="7188925" algn="l"/>
                    <a:tab pos="7907976" algn="l"/>
                    <a:tab pos="8627027" algn="l"/>
                    <a:tab pos="9346078" algn="l"/>
                    <a:tab pos="10065130" algn="l"/>
                    <a:tab pos="10784181" algn="l"/>
                  </a:tabLst>
                </a:pPr>
                <a:r>
                  <a:rPr lang="en-US" sz="1200">
                    <a:solidFill>
                      <a:srgbClr val="000000"/>
                    </a:solidFill>
                    <a:ea typeface="Arial" pitchFamily="25" charset="0"/>
                    <a:cs typeface="Arial" pitchFamily="25" charset="0"/>
                  </a:rPr>
                  <a:t>+/-</a:t>
                </a:r>
              </a:p>
            </p:txBody>
          </p:sp>
          <p:sp>
            <p:nvSpPr>
              <p:cNvPr id="49" name="Rectangle 70"/>
              <p:cNvSpPr>
                <a:spLocks noChangeArrowheads="1"/>
              </p:cNvSpPr>
              <p:nvPr/>
            </p:nvSpPr>
            <p:spPr bwMode="auto">
              <a:xfrm>
                <a:off x="8604797" y="5409924"/>
                <a:ext cx="153663" cy="1846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prstTxWarp prst="textNoShape">
                  <a:avLst/>
                </a:prstTxWarp>
                <a:spAutoFit/>
              </a:bodyPr>
              <a:lstStyle/>
              <a:p>
                <a:pPr>
                  <a:tabLst>
                    <a:tab pos="0" algn="l"/>
                    <a:tab pos="717464" algn="l"/>
                    <a:tab pos="1436515" algn="l"/>
                    <a:tab pos="2155566" algn="l"/>
                    <a:tab pos="2874618" algn="l"/>
                    <a:tab pos="3593669" algn="l"/>
                    <a:tab pos="4312720" algn="l"/>
                    <a:tab pos="5031771" algn="l"/>
                    <a:tab pos="5750823" algn="l"/>
                    <a:tab pos="6469874" algn="l"/>
                    <a:tab pos="7188925" algn="l"/>
                    <a:tab pos="7907976" algn="l"/>
                    <a:tab pos="8627027" algn="l"/>
                    <a:tab pos="9346078" algn="l"/>
                    <a:tab pos="10065130" algn="l"/>
                    <a:tab pos="10784181" algn="l"/>
                  </a:tabLst>
                </a:pPr>
                <a:r>
                  <a:rPr lang="en-US" sz="1200">
                    <a:solidFill>
                      <a:srgbClr val="000000"/>
                    </a:solidFill>
                    <a:ea typeface="Arial" pitchFamily="25" charset="0"/>
                    <a:cs typeface="Arial" pitchFamily="25" charset="0"/>
                  </a:rPr>
                  <a:t>-/-</a:t>
                </a:r>
              </a:p>
            </p:txBody>
          </p:sp>
          <p:sp>
            <p:nvSpPr>
              <p:cNvPr id="50" name="Text Box 71"/>
              <p:cNvSpPr txBox="1">
                <a:spLocks noChangeArrowheads="1"/>
              </p:cNvSpPr>
              <p:nvPr/>
            </p:nvSpPr>
            <p:spPr bwMode="auto">
              <a:xfrm>
                <a:off x="8049257" y="5516286"/>
                <a:ext cx="747597" cy="3099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0000" tIns="46800" rIns="90000" bIns="46800">
                <a:prstTxWarp prst="textNoShape">
                  <a:avLst/>
                </a:prstTxWarp>
                <a:spAutoFit/>
              </a:bodyPr>
              <a:lstStyle/>
              <a:p>
                <a:pPr algn="ctr">
                  <a:tabLst>
                    <a:tab pos="0" algn="l"/>
                    <a:tab pos="717464" algn="l"/>
                    <a:tab pos="1436515" algn="l"/>
                    <a:tab pos="2155566" algn="l"/>
                    <a:tab pos="2874618" algn="l"/>
                    <a:tab pos="3593669" algn="l"/>
                    <a:tab pos="4312720" algn="l"/>
                    <a:tab pos="5031771" algn="l"/>
                    <a:tab pos="5750823" algn="l"/>
                    <a:tab pos="6469874" algn="l"/>
                    <a:tab pos="7188925" algn="l"/>
                    <a:tab pos="7907976" algn="l"/>
                    <a:tab pos="8627027" algn="l"/>
                    <a:tab pos="9346078" algn="l"/>
                    <a:tab pos="10065130" algn="l"/>
                    <a:tab pos="10784181" algn="l"/>
                  </a:tabLst>
                </a:pPr>
                <a:r>
                  <a:rPr lang="en-US" sz="1400" i="1">
                    <a:solidFill>
                      <a:srgbClr val="000000"/>
                    </a:solidFill>
                    <a:ea typeface="Arial" pitchFamily="25" charset="0"/>
                    <a:cs typeface="Arial" pitchFamily="25" charset="0"/>
                  </a:rPr>
                  <a:t>Myb</a:t>
                </a:r>
              </a:p>
            </p:txBody>
          </p:sp>
          <p:pic>
            <p:nvPicPr>
              <p:cNvPr id="51" name="Picture 75"/>
              <p:cNvPicPr>
                <a:picLocks noChangeAspect="1" noChangeArrowheads="1"/>
              </p:cNvPicPr>
              <p:nvPr/>
            </p:nvPicPr>
            <p:blipFill>
              <a:blip r:embed="rId9"/>
              <a:srcRect l="11519" t="2" b="23824"/>
              <a:stretch>
                <a:fillRect/>
              </a:stretch>
            </p:blipFill>
            <p:spPr bwMode="auto">
              <a:xfrm>
                <a:off x="7941324" y="4339949"/>
                <a:ext cx="996796" cy="11001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2" name="Rectangle 88"/>
              <p:cNvSpPr>
                <a:spLocks noChangeArrowheads="1"/>
              </p:cNvSpPr>
              <p:nvPr/>
            </p:nvSpPr>
            <p:spPr bwMode="auto">
              <a:xfrm rot="16200000">
                <a:off x="7349718" y="4889451"/>
                <a:ext cx="654025" cy="215444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prstTxWarp prst="textNoShape">
                  <a:avLst/>
                </a:prstTxWarp>
                <a:spAutoFit/>
              </a:bodyPr>
              <a:lstStyle/>
              <a:p>
                <a:pPr>
                  <a:tabLst>
                    <a:tab pos="0" algn="l"/>
                    <a:tab pos="717464" algn="l"/>
                    <a:tab pos="1436515" algn="l"/>
                    <a:tab pos="2155566" algn="l"/>
                    <a:tab pos="2874618" algn="l"/>
                    <a:tab pos="3593669" algn="l"/>
                    <a:tab pos="4312720" algn="l"/>
                    <a:tab pos="5031771" algn="l"/>
                    <a:tab pos="5750823" algn="l"/>
                    <a:tab pos="6469874" algn="l"/>
                    <a:tab pos="7188925" algn="l"/>
                    <a:tab pos="7907976" algn="l"/>
                    <a:tab pos="8627027" algn="l"/>
                    <a:tab pos="9346078" algn="l"/>
                    <a:tab pos="10065130" algn="l"/>
                    <a:tab pos="10784181" algn="l"/>
                  </a:tabLst>
                </a:pPr>
                <a:r>
                  <a:rPr lang="en-US" sz="1400" dirty="0">
                    <a:solidFill>
                      <a:srgbClr val="000000"/>
                    </a:solidFill>
                    <a:ea typeface="Arial" pitchFamily="25" charset="0"/>
                    <a:cs typeface="Arial" pitchFamily="25" charset="0"/>
                  </a:rPr>
                  <a:t>% F4/80</a:t>
                </a:r>
                <a:r>
                  <a:rPr lang="en-US" sz="1400" baseline="30000" dirty="0">
                    <a:solidFill>
                      <a:srgbClr val="000000"/>
                    </a:solidFill>
                    <a:ea typeface="Arial" pitchFamily="25" charset="0"/>
                    <a:cs typeface="Arial" pitchFamily="25" charset="0"/>
                  </a:rPr>
                  <a:t>+</a:t>
                </a:r>
              </a:p>
            </p:txBody>
          </p:sp>
          <p:sp>
            <p:nvSpPr>
              <p:cNvPr id="53" name="Rectangle 236"/>
              <p:cNvSpPr>
                <a:spLocks noChangeArrowheads="1"/>
              </p:cNvSpPr>
              <p:nvPr/>
            </p:nvSpPr>
            <p:spPr bwMode="auto">
              <a:xfrm>
                <a:off x="8363534" y="4414561"/>
                <a:ext cx="115869" cy="9207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TextBox 237"/>
              <p:cNvSpPr txBox="1">
                <a:spLocks noChangeArrowheads="1"/>
              </p:cNvSpPr>
              <p:nvPr/>
            </p:nvSpPr>
            <p:spPr bwMode="auto">
              <a:xfrm>
                <a:off x="8277822" y="4284485"/>
                <a:ext cx="349212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prstTxWarp prst="textNoShape">
                  <a:avLst/>
                </a:prstTxWarp>
                <a:spAutoFit/>
              </a:bodyPr>
              <a:lstStyle/>
              <a:p>
                <a:r>
                  <a:rPr lang="en-US" sz="1400" dirty="0">
                    <a:solidFill>
                      <a:prstClr val="black"/>
                    </a:solidFill>
                    <a:ea typeface="Arial" pitchFamily="25" charset="0"/>
                    <a:cs typeface="Arial" pitchFamily="25" charset="0"/>
                  </a:rPr>
                  <a:t>ns</a:t>
                </a:r>
              </a:p>
            </p:txBody>
          </p:sp>
          <p:sp>
            <p:nvSpPr>
              <p:cNvPr id="55" name="Rectangle 120"/>
              <p:cNvSpPr>
                <a:spLocks noChangeArrowheads="1"/>
              </p:cNvSpPr>
              <p:nvPr/>
            </p:nvSpPr>
            <p:spPr bwMode="auto">
              <a:xfrm>
                <a:off x="5757043" y="4709533"/>
                <a:ext cx="338207" cy="346688"/>
              </a:xfrm>
              <a:prstGeom prst="rect">
                <a:avLst/>
              </a:prstGeom>
              <a:noFill/>
              <a:ln w="9360">
                <a:solidFill>
                  <a:srgbClr val="009051"/>
                </a:solidFill>
                <a:miter lim="800000"/>
                <a:headEnd/>
                <a:tailEnd/>
              </a:ln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ea typeface="Arial" pitchFamily="25" charset="0"/>
                  <a:cs typeface="Arial" pitchFamily="25" charset="0"/>
                </a:endParaRPr>
              </a:p>
            </p:txBody>
          </p:sp>
          <p:sp>
            <p:nvSpPr>
              <p:cNvPr id="56" name="Rectangle 120"/>
              <p:cNvSpPr>
                <a:spLocks noChangeArrowheads="1"/>
              </p:cNvSpPr>
              <p:nvPr/>
            </p:nvSpPr>
            <p:spPr bwMode="auto">
              <a:xfrm>
                <a:off x="6916098" y="4709557"/>
                <a:ext cx="338207" cy="346688"/>
              </a:xfrm>
              <a:prstGeom prst="rect">
                <a:avLst/>
              </a:prstGeom>
              <a:noFill/>
              <a:ln w="9360">
                <a:solidFill>
                  <a:srgbClr val="009051"/>
                </a:solidFill>
                <a:miter lim="800000"/>
                <a:headEnd/>
                <a:tailEnd/>
              </a:ln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ea typeface="Arial" pitchFamily="25" charset="0"/>
                  <a:cs typeface="Arial" pitchFamily="25" charset="0"/>
                </a:endParaRPr>
              </a:p>
            </p:txBody>
          </p:sp>
          <p:sp>
            <p:nvSpPr>
              <p:cNvPr id="57" name="TextBox 163"/>
              <p:cNvSpPr txBox="1"/>
              <p:nvPr/>
            </p:nvSpPr>
            <p:spPr>
              <a:xfrm>
                <a:off x="7876943" y="5304931"/>
                <a:ext cx="150699" cy="184666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lIns="36000" tIns="0" rIns="36000" bIns="0" rtlCol="0">
                <a:spAutoFit/>
              </a:bodyPr>
              <a:lstStyle/>
              <a:p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0</a:t>
                </a:r>
              </a:p>
            </p:txBody>
          </p:sp>
          <p:sp>
            <p:nvSpPr>
              <p:cNvPr id="58" name="TextBox 168"/>
              <p:cNvSpPr txBox="1"/>
              <p:nvPr/>
            </p:nvSpPr>
            <p:spPr>
              <a:xfrm>
                <a:off x="7791357" y="5123786"/>
                <a:ext cx="228695" cy="184666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lIns="36000" tIns="0" rIns="36000" bIns="0" rtlCol="0">
                <a:spAutoFit/>
              </a:bodyPr>
              <a:lstStyle/>
              <a:p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20</a:t>
                </a:r>
              </a:p>
            </p:txBody>
          </p:sp>
          <p:sp>
            <p:nvSpPr>
              <p:cNvPr id="59" name="TextBox 169"/>
              <p:cNvSpPr txBox="1"/>
              <p:nvPr/>
            </p:nvSpPr>
            <p:spPr>
              <a:xfrm>
                <a:off x="7791357" y="4952704"/>
                <a:ext cx="228695" cy="184666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lIns="36000" tIns="0" rIns="36000" bIns="0" rtlCol="0">
                <a:spAutoFit/>
              </a:bodyPr>
              <a:lstStyle/>
              <a:p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40</a:t>
                </a:r>
              </a:p>
            </p:txBody>
          </p:sp>
          <p:sp>
            <p:nvSpPr>
              <p:cNvPr id="60" name="TextBox 170"/>
              <p:cNvSpPr txBox="1"/>
              <p:nvPr/>
            </p:nvSpPr>
            <p:spPr>
              <a:xfrm>
                <a:off x="7791357" y="4768038"/>
                <a:ext cx="228695" cy="184666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lIns="36000" tIns="0" rIns="36000" bIns="0" rtlCol="0">
                <a:spAutoFit/>
              </a:bodyPr>
              <a:lstStyle/>
              <a:p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60</a:t>
                </a:r>
              </a:p>
            </p:txBody>
          </p:sp>
          <p:sp>
            <p:nvSpPr>
              <p:cNvPr id="64" name="TextBox 171"/>
              <p:cNvSpPr txBox="1"/>
              <p:nvPr/>
            </p:nvSpPr>
            <p:spPr>
              <a:xfrm>
                <a:off x="7791357" y="4406780"/>
                <a:ext cx="228695" cy="369332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lIns="36000" tIns="0" rIns="36000" bIns="0" rtlCol="0">
                <a:spAutoFit/>
              </a:bodyPr>
              <a:lstStyle/>
              <a:p>
                <a:endParaRPr lang="en-GB" sz="1200" dirty="0">
                  <a:solidFill>
                    <a:prstClr val="black"/>
                  </a:solidFill>
                  <a:cs typeface="Arial"/>
                </a:endParaRPr>
              </a:p>
              <a:p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80</a:t>
                </a:r>
              </a:p>
            </p:txBody>
          </p:sp>
        </p:grpSp>
      </p:grpSp>
      <p:sp>
        <p:nvSpPr>
          <p:cNvPr id="67" name="Rectangle 66"/>
          <p:cNvSpPr/>
          <p:nvPr/>
        </p:nvSpPr>
        <p:spPr>
          <a:xfrm>
            <a:off x="5112183" y="1467365"/>
            <a:ext cx="4170493" cy="2167876"/>
          </a:xfrm>
          <a:prstGeom prst="rect">
            <a:avLst/>
          </a:prstGeom>
          <a:noFill/>
          <a:ln w="25400">
            <a:solidFill>
              <a:srgbClr val="00905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8" name="Text Box 15"/>
          <p:cNvSpPr txBox="1">
            <a:spLocks noChangeArrowheads="1"/>
          </p:cNvSpPr>
          <p:nvPr/>
        </p:nvSpPr>
        <p:spPr bwMode="auto">
          <a:xfrm>
            <a:off x="5740870" y="4178113"/>
            <a:ext cx="659319" cy="299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790" tIns="41395" rIns="82790" bIns="41395">
            <a:prstTxWarp prst="textNoShape">
              <a:avLst/>
            </a:prstTxWarp>
            <a:spAutoFit/>
          </a:bodyPr>
          <a:lstStyle/>
          <a:p>
            <a:pPr>
              <a:tabLst>
                <a:tab pos="0" algn="l"/>
                <a:tab pos="717464" algn="l"/>
                <a:tab pos="1436515" algn="l"/>
                <a:tab pos="2155566" algn="l"/>
                <a:tab pos="2874618" algn="l"/>
                <a:tab pos="3593669" algn="l"/>
                <a:tab pos="4312720" algn="l"/>
                <a:tab pos="5031771" algn="l"/>
                <a:tab pos="5750823" algn="l"/>
                <a:tab pos="6469874" algn="l"/>
                <a:tab pos="7188925" algn="l"/>
                <a:tab pos="7907976" algn="l"/>
                <a:tab pos="8627027" algn="l"/>
                <a:tab pos="9346078" algn="l"/>
                <a:tab pos="10065130" algn="l"/>
                <a:tab pos="10784181" algn="l"/>
              </a:tabLst>
            </a:pPr>
            <a:r>
              <a:rPr lang="fr-FR" sz="1400" i="1" dirty="0" err="1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Myb</a:t>
            </a:r>
            <a:r>
              <a:rPr lang="fr-FR" sz="1400" i="1" baseline="30000" dirty="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+/+</a:t>
            </a:r>
          </a:p>
        </p:txBody>
      </p:sp>
      <p:sp>
        <p:nvSpPr>
          <p:cNvPr id="69" name="Text Box 16"/>
          <p:cNvSpPr txBox="1">
            <a:spLocks noChangeArrowheads="1"/>
          </p:cNvSpPr>
          <p:nvPr/>
        </p:nvSpPr>
        <p:spPr bwMode="auto">
          <a:xfrm>
            <a:off x="6903121" y="4178113"/>
            <a:ext cx="614435" cy="299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790" tIns="41395" rIns="82790" bIns="41395">
            <a:prstTxWarp prst="textNoShape">
              <a:avLst/>
            </a:prstTxWarp>
            <a:spAutoFit/>
          </a:bodyPr>
          <a:lstStyle/>
          <a:p>
            <a:pPr>
              <a:tabLst>
                <a:tab pos="0" algn="l"/>
                <a:tab pos="717464" algn="l"/>
                <a:tab pos="1436515" algn="l"/>
                <a:tab pos="2155566" algn="l"/>
                <a:tab pos="2874618" algn="l"/>
                <a:tab pos="3593669" algn="l"/>
                <a:tab pos="4312720" algn="l"/>
                <a:tab pos="5031771" algn="l"/>
                <a:tab pos="5750823" algn="l"/>
                <a:tab pos="6469874" algn="l"/>
                <a:tab pos="7188925" algn="l"/>
                <a:tab pos="7907976" algn="l"/>
                <a:tab pos="8627027" algn="l"/>
                <a:tab pos="9346078" algn="l"/>
                <a:tab pos="10065130" algn="l"/>
                <a:tab pos="10784181" algn="l"/>
              </a:tabLst>
            </a:pPr>
            <a:r>
              <a:rPr lang="fr-FR" sz="1400" i="1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Myb</a:t>
            </a:r>
            <a:r>
              <a:rPr lang="fr-FR" sz="1400" i="1" baseline="3000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-/-</a:t>
            </a:r>
          </a:p>
        </p:txBody>
      </p:sp>
      <p:cxnSp>
        <p:nvCxnSpPr>
          <p:cNvPr id="70" name="AutoShape 20"/>
          <p:cNvCxnSpPr>
            <a:cxnSpLocks noChangeShapeType="1"/>
          </p:cNvCxnSpPr>
          <p:nvPr/>
        </p:nvCxnSpPr>
        <p:spPr bwMode="auto">
          <a:xfrm>
            <a:off x="5572563" y="5771468"/>
            <a:ext cx="2113330" cy="0"/>
          </a:xfrm>
          <a:prstGeom prst="straightConnector1">
            <a:avLst/>
          </a:prstGeom>
          <a:noFill/>
          <a:ln w="9360">
            <a:solidFill>
              <a:srgbClr val="000000"/>
            </a:solidFill>
            <a:miter lim="800000"/>
            <a:headEnd/>
            <a:tailEnd type="triangle" w="med" len="med"/>
          </a:ln>
        </p:spPr>
      </p:cxnSp>
      <p:sp>
        <p:nvSpPr>
          <p:cNvPr id="71" name="Text Box 23"/>
          <p:cNvSpPr txBox="1">
            <a:spLocks noChangeArrowheads="1"/>
          </p:cNvSpPr>
          <p:nvPr/>
        </p:nvSpPr>
        <p:spPr bwMode="auto">
          <a:xfrm rot="16200000">
            <a:off x="5095476" y="4878307"/>
            <a:ext cx="361812" cy="299042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82790" tIns="41395" rIns="82790" bIns="41395">
            <a:prstTxWarp prst="textNoShape">
              <a:avLst/>
            </a:prstTxWarp>
            <a:spAutoFit/>
          </a:bodyPr>
          <a:lstStyle/>
          <a:p>
            <a:pPr>
              <a:tabLst>
                <a:tab pos="0" algn="l"/>
                <a:tab pos="717464" algn="l"/>
                <a:tab pos="1436515" algn="l"/>
                <a:tab pos="2155566" algn="l"/>
                <a:tab pos="2874618" algn="l"/>
                <a:tab pos="3593669" algn="l"/>
                <a:tab pos="4312720" algn="l"/>
                <a:tab pos="5031771" algn="l"/>
                <a:tab pos="5750823" algn="l"/>
                <a:tab pos="6469874" algn="l"/>
                <a:tab pos="7188925" algn="l"/>
                <a:tab pos="7907976" algn="l"/>
                <a:tab pos="8627027" algn="l"/>
                <a:tab pos="9346078" algn="l"/>
                <a:tab pos="10065130" algn="l"/>
                <a:tab pos="10784181" algn="l"/>
              </a:tabLst>
            </a:pPr>
            <a:r>
              <a:rPr lang="fr-FR" sz="1400" dirty="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Kit</a:t>
            </a:r>
          </a:p>
        </p:txBody>
      </p:sp>
      <p:pic>
        <p:nvPicPr>
          <p:cNvPr id="72" name="Picture 60"/>
          <p:cNvPicPr>
            <a:picLocks noChangeArrowheads="1"/>
          </p:cNvPicPr>
          <p:nvPr/>
        </p:nvPicPr>
        <p:blipFill>
          <a:blip r:embed="rId10"/>
          <a:srcRect b="5576"/>
          <a:stretch>
            <a:fillRect/>
          </a:stretch>
        </p:blipFill>
        <p:spPr bwMode="auto">
          <a:xfrm>
            <a:off x="6476317" y="4462893"/>
            <a:ext cx="1188176" cy="1155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" name="Picture 61"/>
          <p:cNvPicPr>
            <a:picLocks noChangeArrowheads="1"/>
          </p:cNvPicPr>
          <p:nvPr/>
        </p:nvPicPr>
        <p:blipFill>
          <a:blip r:embed="rId11"/>
          <a:srcRect b="5576"/>
          <a:stretch>
            <a:fillRect/>
          </a:stretch>
        </p:blipFill>
        <p:spPr bwMode="auto">
          <a:xfrm>
            <a:off x="5323282" y="4462893"/>
            <a:ext cx="1188176" cy="1155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4" name="Text Box 21"/>
          <p:cNvSpPr txBox="1">
            <a:spLocks noChangeArrowheads="1"/>
          </p:cNvSpPr>
          <p:nvPr/>
        </p:nvSpPr>
        <p:spPr bwMode="auto">
          <a:xfrm>
            <a:off x="6309293" y="5618200"/>
            <a:ext cx="649701" cy="299042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82790" tIns="41395" rIns="82790" bIns="41395">
            <a:prstTxWarp prst="textNoShape">
              <a:avLst/>
            </a:prstTxWarp>
            <a:spAutoFit/>
          </a:bodyPr>
          <a:lstStyle/>
          <a:p>
            <a:pPr>
              <a:tabLst>
                <a:tab pos="0" algn="l"/>
                <a:tab pos="717464" algn="l"/>
                <a:tab pos="1436515" algn="l"/>
                <a:tab pos="2155566" algn="l"/>
                <a:tab pos="2874618" algn="l"/>
                <a:tab pos="3593669" algn="l"/>
                <a:tab pos="4312720" algn="l"/>
                <a:tab pos="5031771" algn="l"/>
                <a:tab pos="5750823" algn="l"/>
                <a:tab pos="6469874" algn="l"/>
                <a:tab pos="7188925" algn="l"/>
                <a:tab pos="7907976" algn="l"/>
                <a:tab pos="8627027" algn="l"/>
                <a:tab pos="9346078" algn="l"/>
                <a:tab pos="10065130" algn="l"/>
                <a:tab pos="10784181" algn="l"/>
              </a:tabLst>
            </a:pPr>
            <a:r>
              <a:rPr lang="fr-FR" sz="1400" dirty="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CD11b</a:t>
            </a:r>
          </a:p>
        </p:txBody>
      </p:sp>
      <p:sp>
        <p:nvSpPr>
          <p:cNvPr id="75" name="Text Box 32"/>
          <p:cNvSpPr txBox="1">
            <a:spLocks noChangeArrowheads="1"/>
          </p:cNvSpPr>
          <p:nvPr/>
        </p:nvSpPr>
        <p:spPr bwMode="auto">
          <a:xfrm>
            <a:off x="5477810" y="3891424"/>
            <a:ext cx="2195351" cy="3143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89989" tIns="46794" rIns="89989" bIns="46794">
            <a:prstTxWarp prst="textNoShape">
              <a:avLst/>
            </a:prstTxWarp>
            <a:spAutoFit/>
          </a:bodyPr>
          <a:lstStyle/>
          <a:p>
            <a:pPr algn="ctr">
              <a:tabLst>
                <a:tab pos="0" algn="l"/>
                <a:tab pos="717464" algn="l"/>
                <a:tab pos="1436515" algn="l"/>
                <a:tab pos="2155566" algn="l"/>
                <a:tab pos="2874618" algn="l"/>
                <a:tab pos="3593669" algn="l"/>
                <a:tab pos="4312720" algn="l"/>
                <a:tab pos="5031771" algn="l"/>
                <a:tab pos="5750823" algn="l"/>
                <a:tab pos="6469874" algn="l"/>
                <a:tab pos="7188925" algn="l"/>
                <a:tab pos="7907976" algn="l"/>
                <a:tab pos="8627027" algn="l"/>
                <a:tab pos="9346078" algn="l"/>
                <a:tab pos="10065130" algn="l"/>
                <a:tab pos="10784181" algn="l"/>
              </a:tabLst>
            </a:pPr>
            <a:r>
              <a:rPr lang="fr-FR" sz="1400" dirty="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E16.5 </a:t>
            </a:r>
            <a:r>
              <a:rPr lang="fr-FR" sz="1400" dirty="0" err="1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Fetal</a:t>
            </a:r>
            <a:r>
              <a:rPr lang="fr-FR" sz="1400" dirty="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 </a:t>
            </a:r>
            <a:r>
              <a:rPr lang="fr-FR" sz="1400" dirty="0" err="1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Liver</a:t>
            </a:r>
            <a:endParaRPr lang="fr-FR" sz="1400" dirty="0">
              <a:solidFill>
                <a:srgbClr val="000000"/>
              </a:solidFill>
              <a:ea typeface="Arial" pitchFamily="25" charset="0"/>
              <a:cs typeface="Arial" pitchFamily="25" charset="0"/>
            </a:endParaRPr>
          </a:p>
        </p:txBody>
      </p:sp>
      <p:sp>
        <p:nvSpPr>
          <p:cNvPr id="76" name="Rectangle 120"/>
          <p:cNvSpPr>
            <a:spLocks noChangeArrowheads="1"/>
          </p:cNvSpPr>
          <p:nvPr/>
        </p:nvSpPr>
        <p:spPr bwMode="auto">
          <a:xfrm>
            <a:off x="6717040" y="4746103"/>
            <a:ext cx="439330" cy="346688"/>
          </a:xfrm>
          <a:prstGeom prst="rect">
            <a:avLst/>
          </a:prstGeom>
          <a:noFill/>
          <a:ln w="9360">
            <a:solidFill>
              <a:srgbClr val="FF9300"/>
            </a:solidFill>
            <a:miter lim="800000"/>
            <a:headEnd/>
            <a:tailEnd/>
          </a:ln>
        </p:spPr>
        <p:txBody>
          <a:bodyPr wrap="none" lIns="91429" tIns="45715" rIns="91429" bIns="45715" anchor="ctr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  <a:ea typeface="Arial" pitchFamily="25" charset="0"/>
              <a:cs typeface="Arial" pitchFamily="25" charset="0"/>
            </a:endParaRPr>
          </a:p>
        </p:txBody>
      </p:sp>
      <p:sp>
        <p:nvSpPr>
          <p:cNvPr id="77" name="Rectangle 120"/>
          <p:cNvSpPr>
            <a:spLocks noChangeArrowheads="1"/>
          </p:cNvSpPr>
          <p:nvPr/>
        </p:nvSpPr>
        <p:spPr bwMode="auto">
          <a:xfrm>
            <a:off x="5570470" y="4746103"/>
            <a:ext cx="439330" cy="346688"/>
          </a:xfrm>
          <a:prstGeom prst="rect">
            <a:avLst/>
          </a:prstGeom>
          <a:noFill/>
          <a:ln w="9360">
            <a:solidFill>
              <a:srgbClr val="FF9300"/>
            </a:solidFill>
            <a:miter lim="800000"/>
            <a:headEnd/>
            <a:tailEnd/>
          </a:ln>
        </p:spPr>
        <p:txBody>
          <a:bodyPr wrap="none" lIns="91429" tIns="45715" rIns="91429" bIns="45715" anchor="ctr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  <a:ea typeface="Arial" pitchFamily="25" charset="0"/>
              <a:cs typeface="Arial" pitchFamily="25" charset="0"/>
            </a:endParaRPr>
          </a:p>
        </p:txBody>
      </p:sp>
      <p:pic>
        <p:nvPicPr>
          <p:cNvPr id="78" name="Image 3" descr="fig2.jpg"/>
          <p:cNvPicPr>
            <a:picLocks noChangeAspect="1"/>
          </p:cNvPicPr>
          <p:nvPr/>
        </p:nvPicPr>
        <p:blipFill rotWithShape="1">
          <a:blip r:embed="rId12"/>
          <a:srcRect l="87097" t="29648" r="1306" b="54678"/>
          <a:stretch/>
        </p:blipFill>
        <p:spPr>
          <a:xfrm>
            <a:off x="7830421" y="4484873"/>
            <a:ext cx="1188000" cy="1188000"/>
          </a:xfrm>
          <a:prstGeom prst="rect">
            <a:avLst/>
          </a:prstGeom>
        </p:spPr>
      </p:pic>
      <p:sp>
        <p:nvSpPr>
          <p:cNvPr id="79" name="Text Box 16"/>
          <p:cNvSpPr txBox="1">
            <a:spLocks noChangeArrowheads="1"/>
          </p:cNvSpPr>
          <p:nvPr/>
        </p:nvSpPr>
        <p:spPr bwMode="auto">
          <a:xfrm>
            <a:off x="7699497" y="4178113"/>
            <a:ext cx="1411127" cy="299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790" tIns="41395" rIns="82790" bIns="41395">
            <a:prstTxWarp prst="textNoShape">
              <a:avLst/>
            </a:prstTxWarp>
            <a:spAutoFit/>
          </a:bodyPr>
          <a:lstStyle/>
          <a:p>
            <a:pPr>
              <a:tabLst>
                <a:tab pos="0" algn="l"/>
                <a:tab pos="717464" algn="l"/>
                <a:tab pos="1436515" algn="l"/>
                <a:tab pos="2155566" algn="l"/>
                <a:tab pos="2874618" algn="l"/>
                <a:tab pos="3593669" algn="l"/>
                <a:tab pos="4312720" algn="l"/>
                <a:tab pos="5031771" algn="l"/>
                <a:tab pos="5750823" algn="l"/>
                <a:tab pos="6469874" algn="l"/>
                <a:tab pos="7188925" algn="l"/>
                <a:tab pos="7907976" algn="l"/>
                <a:tab pos="8627027" algn="l"/>
                <a:tab pos="9346078" algn="l"/>
                <a:tab pos="10065130" algn="l"/>
                <a:tab pos="10784181" algn="l"/>
              </a:tabLst>
            </a:pPr>
            <a:r>
              <a:rPr lang="fr-FR" sz="1400" i="1" dirty="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Cx3cr1</a:t>
            </a:r>
            <a:r>
              <a:rPr lang="fr-FR" sz="1400" i="1" baseline="30000" dirty="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gfp/+</a:t>
            </a:r>
            <a:r>
              <a:rPr lang="fr-FR" sz="1400" i="1" dirty="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 </a:t>
            </a:r>
            <a:r>
              <a:rPr lang="fr-FR" sz="1400" i="1" dirty="0" err="1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Myb</a:t>
            </a:r>
            <a:r>
              <a:rPr lang="fr-FR" sz="1400" i="1" baseline="30000" dirty="0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-/-</a:t>
            </a:r>
          </a:p>
        </p:txBody>
      </p:sp>
      <p:sp>
        <p:nvSpPr>
          <p:cNvPr id="80" name="Text Box 32"/>
          <p:cNvSpPr txBox="1">
            <a:spLocks noChangeArrowheads="1"/>
          </p:cNvSpPr>
          <p:nvPr/>
        </p:nvSpPr>
        <p:spPr bwMode="auto">
          <a:xfrm>
            <a:off x="7639037" y="3891424"/>
            <a:ext cx="1526162" cy="3143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89989" tIns="46794" rIns="89989" bIns="46794">
            <a:prstTxWarp prst="textNoShape">
              <a:avLst/>
            </a:prstTxWarp>
            <a:spAutoFit/>
          </a:bodyPr>
          <a:lstStyle/>
          <a:p>
            <a:pPr algn="ctr">
              <a:tabLst>
                <a:tab pos="0" algn="l"/>
                <a:tab pos="717464" algn="l"/>
                <a:tab pos="1436515" algn="l"/>
                <a:tab pos="2155566" algn="l"/>
                <a:tab pos="2874618" algn="l"/>
                <a:tab pos="3593669" algn="l"/>
                <a:tab pos="4312720" algn="l"/>
                <a:tab pos="5031771" algn="l"/>
                <a:tab pos="5750823" algn="l"/>
                <a:tab pos="6469874" algn="l"/>
                <a:tab pos="7188925" algn="l"/>
                <a:tab pos="7907976" algn="l"/>
                <a:tab pos="8627027" algn="l"/>
                <a:tab pos="9346078" algn="l"/>
                <a:tab pos="10065130" algn="l"/>
                <a:tab pos="10784181" algn="l"/>
              </a:tabLst>
            </a:pPr>
            <a:r>
              <a:rPr lang="fr-FR" sz="1400" dirty="0" err="1">
                <a:solidFill>
                  <a:srgbClr val="000000"/>
                </a:solidFill>
                <a:ea typeface="Arial" pitchFamily="25" charset="0"/>
                <a:cs typeface="Arial" pitchFamily="25" charset="0"/>
              </a:rPr>
              <a:t>Limb</a:t>
            </a:r>
            <a:endParaRPr lang="fr-FR" sz="1400" dirty="0">
              <a:solidFill>
                <a:srgbClr val="000000"/>
              </a:solidFill>
              <a:ea typeface="Arial" pitchFamily="25" charset="0"/>
              <a:cs typeface="Arial" pitchFamily="25" charset="0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5126858" y="3787648"/>
            <a:ext cx="4155819" cy="2273857"/>
          </a:xfrm>
          <a:prstGeom prst="rect">
            <a:avLst/>
          </a:prstGeom>
          <a:noFill/>
          <a:ln w="25400">
            <a:solidFill>
              <a:srgbClr val="FF93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730602" y="6568192"/>
            <a:ext cx="3828372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r"/>
            <a:r>
              <a:rPr lang="en-US" sz="1400" dirty="0">
                <a:solidFill>
                  <a:prstClr val="black"/>
                </a:solidFill>
                <a:latin typeface="Calibri Light" panose="020F0302020204030204"/>
              </a:rPr>
              <a:t>Schulz*, Gomez </a:t>
            </a:r>
            <a:r>
              <a:rPr lang="en-US" sz="1400" dirty="0" err="1">
                <a:solidFill>
                  <a:prstClr val="black"/>
                </a:solidFill>
                <a:latin typeface="Calibri Light" panose="020F0302020204030204"/>
              </a:rPr>
              <a:t>Perdiguero</a:t>
            </a:r>
            <a:r>
              <a:rPr lang="en-US" sz="1400" dirty="0">
                <a:solidFill>
                  <a:prstClr val="black"/>
                </a:solidFill>
                <a:latin typeface="Calibri Light" panose="020F0302020204030204"/>
              </a:rPr>
              <a:t>*, </a:t>
            </a:r>
            <a:r>
              <a:rPr lang="en-US" sz="1400" i="1" dirty="0">
                <a:solidFill>
                  <a:prstClr val="black"/>
                </a:solidFill>
                <a:latin typeface="Calibri Light" panose="020F0302020204030204"/>
              </a:rPr>
              <a:t>et al.</a:t>
            </a:r>
            <a:r>
              <a:rPr lang="en-US" sz="1400" dirty="0">
                <a:solidFill>
                  <a:prstClr val="black"/>
                </a:solidFill>
                <a:latin typeface="Calibri Light" panose="020F0302020204030204"/>
              </a:rPr>
              <a:t>, </a:t>
            </a:r>
            <a:r>
              <a:rPr lang="en-US" sz="1400" b="1" i="1" dirty="0">
                <a:solidFill>
                  <a:prstClr val="black"/>
                </a:solidFill>
                <a:latin typeface="Calibri Light" panose="020F0302020204030204"/>
              </a:rPr>
              <a:t>Science</a:t>
            </a:r>
            <a:r>
              <a:rPr lang="en-US" sz="1400" dirty="0">
                <a:solidFill>
                  <a:prstClr val="black"/>
                </a:solidFill>
                <a:latin typeface="Calibri Light" panose="020F0302020204030204"/>
              </a:rPr>
              <a:t>, 2012</a:t>
            </a:r>
          </a:p>
        </p:txBody>
      </p:sp>
    </p:spTree>
    <p:extLst>
      <p:ext uri="{BB962C8B-B14F-4D97-AF65-F5344CB8AC3E}">
        <p14:creationId xmlns:p14="http://schemas.microsoft.com/office/powerpoint/2010/main" val="3717990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Text Box 2"/>
          <p:cNvSpPr txBox="1">
            <a:spLocks noChangeArrowheads="1"/>
          </p:cNvSpPr>
          <p:nvPr/>
        </p:nvSpPr>
        <p:spPr bwMode="auto">
          <a:xfrm>
            <a:off x="874860" y="621807"/>
            <a:ext cx="774847" cy="371501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b="1" i="1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Myb</a:t>
            </a:r>
            <a:r>
              <a:rPr lang="fr-FR" b="1" i="1" baseline="30000" dirty="0" err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-</a:t>
            </a:r>
            <a:r>
              <a:rPr lang="fr-FR" b="1" i="1" baseline="30000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/-</a:t>
            </a:r>
          </a:p>
        </p:txBody>
      </p:sp>
      <p:sp>
        <p:nvSpPr>
          <p:cNvPr id="26629" name="Line 4"/>
          <p:cNvSpPr>
            <a:spLocks noChangeShapeType="1"/>
          </p:cNvSpPr>
          <p:nvPr/>
        </p:nvSpPr>
        <p:spPr bwMode="auto">
          <a:xfrm>
            <a:off x="1063227" y="3244600"/>
            <a:ext cx="3514725" cy="1588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 type="triangle" w="med" len="med"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0" name="Line 5"/>
          <p:cNvSpPr>
            <a:spLocks noChangeShapeType="1"/>
          </p:cNvSpPr>
          <p:nvPr/>
        </p:nvSpPr>
        <p:spPr bwMode="auto">
          <a:xfrm>
            <a:off x="1155300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1" name="Line 6"/>
          <p:cNvSpPr>
            <a:spLocks noChangeShapeType="1"/>
          </p:cNvSpPr>
          <p:nvPr/>
        </p:nvSpPr>
        <p:spPr bwMode="auto">
          <a:xfrm>
            <a:off x="1849040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2" name="Line 7"/>
          <p:cNvSpPr>
            <a:spLocks noChangeShapeType="1"/>
          </p:cNvSpPr>
          <p:nvPr/>
        </p:nvSpPr>
        <p:spPr bwMode="auto">
          <a:xfrm>
            <a:off x="2544365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3" name="Line 8"/>
          <p:cNvSpPr>
            <a:spLocks noChangeShapeType="1"/>
          </p:cNvSpPr>
          <p:nvPr/>
        </p:nvSpPr>
        <p:spPr bwMode="auto">
          <a:xfrm>
            <a:off x="2890440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4" name="Line 9"/>
          <p:cNvSpPr>
            <a:spLocks noChangeShapeType="1"/>
          </p:cNvSpPr>
          <p:nvPr/>
        </p:nvSpPr>
        <p:spPr bwMode="auto">
          <a:xfrm>
            <a:off x="3238100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5" name="Line 10"/>
          <p:cNvSpPr>
            <a:spLocks noChangeShapeType="1"/>
          </p:cNvSpPr>
          <p:nvPr/>
        </p:nvSpPr>
        <p:spPr bwMode="auto">
          <a:xfrm>
            <a:off x="3585765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6" name="Line 11"/>
          <p:cNvSpPr>
            <a:spLocks noChangeShapeType="1"/>
          </p:cNvSpPr>
          <p:nvPr/>
        </p:nvSpPr>
        <p:spPr bwMode="auto">
          <a:xfrm>
            <a:off x="3933425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7" name="Line 12"/>
          <p:cNvSpPr>
            <a:spLocks noChangeShapeType="1"/>
          </p:cNvSpPr>
          <p:nvPr/>
        </p:nvSpPr>
        <p:spPr bwMode="auto">
          <a:xfrm>
            <a:off x="4281090" y="3174750"/>
            <a:ext cx="1587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8" name="AutoShape 13"/>
          <p:cNvSpPr>
            <a:spLocks noChangeArrowheads="1"/>
          </p:cNvSpPr>
          <p:nvPr/>
        </p:nvSpPr>
        <p:spPr bwMode="auto">
          <a:xfrm flipV="1">
            <a:off x="1115615" y="2134801"/>
            <a:ext cx="3240087" cy="461962"/>
          </a:xfrm>
          <a:prstGeom prst="rtTriangle">
            <a:avLst/>
          </a:prstGeom>
          <a:gradFill flip="none" rotWithShape="1">
            <a:gsLst>
              <a:gs pos="34000">
                <a:srgbClr val="FF0000"/>
              </a:gs>
              <a:gs pos="57000">
                <a:srgbClr val="009051"/>
              </a:gs>
            </a:gsLst>
            <a:lin ang="0" scaled="1"/>
            <a:tileRect/>
          </a:gradFill>
          <a:ln w="9360">
            <a:solidFill>
              <a:srgbClr val="003300"/>
            </a:solidFill>
            <a:miter lim="800000"/>
            <a:headEnd/>
            <a:tailEnd/>
          </a:ln>
        </p:spPr>
        <p:txBody>
          <a:bodyPr wrap="none" lIns="91429" tIns="45715" rIns="91429" bIns="45715" anchor="ctr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39" name="AutoShape 14"/>
          <p:cNvSpPr>
            <a:spLocks noChangeArrowheads="1"/>
          </p:cNvSpPr>
          <p:nvPr/>
        </p:nvSpPr>
        <p:spPr bwMode="auto">
          <a:xfrm flipH="1">
            <a:off x="1185465" y="2222115"/>
            <a:ext cx="3240087" cy="461963"/>
          </a:xfrm>
          <a:prstGeom prst="rtTriangle">
            <a:avLst/>
          </a:prstGeom>
          <a:gradFill rotWithShape="0">
            <a:gsLst>
              <a:gs pos="68000">
                <a:schemeClr val="accent2"/>
              </a:gs>
              <a:gs pos="100000">
                <a:srgbClr val="FFFFFF"/>
              </a:gs>
            </a:gsLst>
            <a:lin ang="0" scaled="1"/>
          </a:gradFill>
          <a:ln w="9360">
            <a:solidFill>
              <a:schemeClr val="accent2">
                <a:lumMod val="75000"/>
              </a:schemeClr>
            </a:solidFill>
            <a:miter lim="800000"/>
            <a:headEnd/>
            <a:tailEnd/>
          </a:ln>
        </p:spPr>
        <p:txBody>
          <a:bodyPr wrap="none" lIns="91429" tIns="45715" rIns="91429" bIns="45715" anchor="ctr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40" name="Text Box 15"/>
          <p:cNvSpPr txBox="1">
            <a:spLocks noChangeArrowheads="1"/>
          </p:cNvSpPr>
          <p:nvPr/>
        </p:nvSpPr>
        <p:spPr bwMode="auto">
          <a:xfrm>
            <a:off x="484286" y="1689073"/>
            <a:ext cx="1989731" cy="34072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600" b="1" dirty="0">
                <a:solidFill>
                  <a:srgbClr val="0000FF"/>
                </a:solidFill>
                <a:ea typeface="ＭＳ Ｐゴシック" pitchFamily="32" charset="-128"/>
                <a:cs typeface="ＭＳ Ｐゴシック" pitchFamily="32" charset="-128"/>
              </a:rPr>
              <a:t>« YS » </a:t>
            </a:r>
            <a:r>
              <a:rPr lang="fr-FR" sz="1600" b="1" dirty="0" err="1">
                <a:solidFill>
                  <a:srgbClr val="0000FF"/>
                </a:solidFill>
                <a:ea typeface="ＭＳ Ｐゴシック" pitchFamily="32" charset="-128"/>
                <a:cs typeface="ＭＳ Ｐゴシック" pitchFamily="32" charset="-128"/>
              </a:rPr>
              <a:t>hematopoiesis</a:t>
            </a:r>
            <a:endParaRPr lang="fr-FR" sz="1600" b="1" dirty="0">
              <a:solidFill>
                <a:srgbClr val="0000FF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3476102" y="2010554"/>
            <a:ext cx="696913" cy="735013"/>
            <a:chOff x="1588" y="2119"/>
            <a:chExt cx="439" cy="463"/>
          </a:xfrm>
        </p:grpSpPr>
        <p:sp>
          <p:nvSpPr>
            <p:cNvPr id="26682" name="Rectangle 19"/>
            <p:cNvSpPr>
              <a:spLocks noChangeArrowheads="1"/>
            </p:cNvSpPr>
            <p:nvPr/>
          </p:nvSpPr>
          <p:spPr bwMode="auto">
            <a:xfrm rot="2580000">
              <a:off x="1791" y="2056"/>
              <a:ext cx="42" cy="590"/>
            </a:xfrm>
            <a:prstGeom prst="rect">
              <a:avLst/>
            </a:prstGeom>
            <a:solidFill>
              <a:srgbClr val="000000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prstClr val="black"/>
                </a:solidFill>
                <a:ea typeface="ＭＳ Ｐゴシック" pitchFamily="32" charset="-128"/>
                <a:cs typeface="ＭＳ Ｐゴシック" pitchFamily="32" charset="-128"/>
              </a:endParaRPr>
            </a:p>
          </p:txBody>
        </p:sp>
        <p:sp>
          <p:nvSpPr>
            <p:cNvPr id="26683" name="Rectangle 20"/>
            <p:cNvSpPr>
              <a:spLocks noChangeArrowheads="1"/>
            </p:cNvSpPr>
            <p:nvPr/>
          </p:nvSpPr>
          <p:spPr bwMode="auto">
            <a:xfrm rot="19020000" flipH="1">
              <a:off x="1783" y="2056"/>
              <a:ext cx="42" cy="590"/>
            </a:xfrm>
            <a:prstGeom prst="rect">
              <a:avLst/>
            </a:prstGeom>
            <a:solidFill>
              <a:srgbClr val="000000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prstClr val="black"/>
                </a:solidFill>
                <a:ea typeface="ＭＳ Ｐゴシック" pitchFamily="32" charset="-128"/>
                <a:cs typeface="ＭＳ Ｐゴシック" pitchFamily="32" charset="-128"/>
              </a:endParaRPr>
            </a:p>
          </p:txBody>
        </p:sp>
      </p:grpSp>
      <p:sp>
        <p:nvSpPr>
          <p:cNvPr id="26644" name="Text Box 21"/>
          <p:cNvSpPr txBox="1">
            <a:spLocks noChangeArrowheads="1"/>
          </p:cNvSpPr>
          <p:nvPr/>
        </p:nvSpPr>
        <p:spPr bwMode="auto">
          <a:xfrm>
            <a:off x="2836463" y="2726939"/>
            <a:ext cx="1814394" cy="34072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600" b="1" dirty="0">
                <a:solidFill>
                  <a:srgbClr val="FF9300"/>
                </a:solidFill>
                <a:ea typeface="ＭＳ Ｐゴシック" pitchFamily="32" charset="-128"/>
                <a:cs typeface="ＭＳ Ｐゴシック" pitchFamily="32" charset="-128"/>
              </a:rPr>
              <a:t>HSC </a:t>
            </a:r>
            <a:r>
              <a:rPr lang="fr-FR" sz="1600" b="1" dirty="0" err="1">
                <a:solidFill>
                  <a:srgbClr val="FF9300"/>
                </a:solidFill>
                <a:ea typeface="ＭＳ Ｐゴシック" pitchFamily="32" charset="-128"/>
                <a:cs typeface="ＭＳ Ｐゴシック" pitchFamily="32" charset="-128"/>
              </a:rPr>
              <a:t>hematopoiesis</a:t>
            </a:r>
            <a:endParaRPr lang="fr-FR" sz="1600" b="1" dirty="0">
              <a:solidFill>
                <a:srgbClr val="FF93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50" name="Line 31"/>
          <p:cNvSpPr>
            <a:spLocks noChangeShapeType="1"/>
          </p:cNvSpPr>
          <p:nvPr/>
        </p:nvSpPr>
        <p:spPr bwMode="auto">
          <a:xfrm>
            <a:off x="2196700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51" name="Line 32"/>
          <p:cNvSpPr>
            <a:spLocks noChangeShapeType="1"/>
          </p:cNvSpPr>
          <p:nvPr/>
        </p:nvSpPr>
        <p:spPr bwMode="auto">
          <a:xfrm>
            <a:off x="1501375" y="3174750"/>
            <a:ext cx="1588" cy="13493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52" name="Text Box 33"/>
          <p:cNvSpPr txBox="1">
            <a:spLocks noChangeArrowheads="1"/>
          </p:cNvSpPr>
          <p:nvPr/>
        </p:nvSpPr>
        <p:spPr bwMode="auto">
          <a:xfrm>
            <a:off x="875901" y="3287463"/>
            <a:ext cx="473532" cy="24839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000" b="1" dirty="0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E10.5</a:t>
            </a:r>
          </a:p>
        </p:txBody>
      </p:sp>
      <p:sp>
        <p:nvSpPr>
          <p:cNvPr id="26653" name="Text Box 34"/>
          <p:cNvSpPr txBox="1">
            <a:spLocks noChangeArrowheads="1"/>
          </p:cNvSpPr>
          <p:nvPr/>
        </p:nvSpPr>
        <p:spPr bwMode="auto">
          <a:xfrm>
            <a:off x="1937938" y="3287463"/>
            <a:ext cx="473532" cy="24839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000" b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E13.5</a:t>
            </a:r>
          </a:p>
        </p:txBody>
      </p:sp>
      <p:sp>
        <p:nvSpPr>
          <p:cNvPr id="26654" name="Text Box 35"/>
          <p:cNvSpPr txBox="1">
            <a:spLocks noChangeArrowheads="1"/>
          </p:cNvSpPr>
          <p:nvPr/>
        </p:nvSpPr>
        <p:spPr bwMode="auto">
          <a:xfrm>
            <a:off x="3668313" y="3287463"/>
            <a:ext cx="473532" cy="24839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89989" tIns="46794" rIns="89989" bIns="46794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r>
              <a:rPr lang="fr-FR" sz="1000" b="1">
                <a:solidFill>
                  <a:srgbClr val="000000"/>
                </a:solidFill>
                <a:ea typeface="ＭＳ Ｐゴシック" pitchFamily="32" charset="-128"/>
                <a:cs typeface="ＭＳ Ｐゴシック" pitchFamily="32" charset="-128"/>
              </a:rPr>
              <a:t>E18.5</a:t>
            </a:r>
          </a:p>
        </p:txBody>
      </p:sp>
      <p:sp>
        <p:nvSpPr>
          <p:cNvPr id="26669" name="Line 50"/>
          <p:cNvSpPr>
            <a:spLocks noChangeShapeType="1"/>
          </p:cNvSpPr>
          <p:nvPr/>
        </p:nvSpPr>
        <p:spPr bwMode="auto">
          <a:xfrm>
            <a:off x="3250800" y="3404940"/>
            <a:ext cx="1588" cy="333375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0" name="Line 51"/>
          <p:cNvSpPr>
            <a:spLocks noChangeShapeType="1"/>
          </p:cNvSpPr>
          <p:nvPr/>
        </p:nvSpPr>
        <p:spPr bwMode="auto">
          <a:xfrm>
            <a:off x="3144440" y="3520825"/>
            <a:ext cx="223837" cy="1588"/>
          </a:xfrm>
          <a:prstGeom prst="line">
            <a:avLst/>
          </a:prstGeom>
          <a:noFill/>
          <a:ln w="19080">
            <a:solidFill>
              <a:srgbClr val="000000"/>
            </a:solidFill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>
              <a:solidFill>
                <a:prstClr val="black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4" name="Rectangle 55"/>
          <p:cNvSpPr>
            <a:spLocks noChangeArrowheads="1"/>
          </p:cNvSpPr>
          <p:nvPr/>
        </p:nvSpPr>
        <p:spPr bwMode="auto">
          <a:xfrm>
            <a:off x="546668" y="4104016"/>
            <a:ext cx="2160588" cy="1609725"/>
          </a:xfrm>
          <a:prstGeom prst="rect">
            <a:avLst/>
          </a:prstGeom>
          <a:blipFill dpi="0" rotWithShape="0">
            <a:blip r:embed="rId3"/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lIns="89989" tIns="46794" rIns="89989" bIns="46794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endParaRPr lang="fr-FR" sz="1400" b="1" i="1">
              <a:solidFill>
                <a:srgbClr val="FFFFFF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5" name="Rectangle 56"/>
          <p:cNvSpPr>
            <a:spLocks noChangeArrowheads="1"/>
          </p:cNvSpPr>
          <p:nvPr/>
        </p:nvSpPr>
        <p:spPr bwMode="auto">
          <a:xfrm>
            <a:off x="2742183" y="4104016"/>
            <a:ext cx="2160587" cy="1609725"/>
          </a:xfrm>
          <a:prstGeom prst="rect">
            <a:avLst/>
          </a:prstGeom>
          <a:blipFill dpi="0" rotWithShape="0">
            <a:blip r:embed="rId4"/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lIns="89989" tIns="46794" rIns="89989" bIns="46794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  <a:tab pos="914290" algn="l"/>
                <a:tab pos="1828581" algn="l"/>
                <a:tab pos="2742871" algn="l"/>
                <a:tab pos="3657161" algn="l"/>
                <a:tab pos="4571451" algn="l"/>
                <a:tab pos="5485742" algn="l"/>
                <a:tab pos="6400032" algn="l"/>
                <a:tab pos="7314322" algn="l"/>
                <a:tab pos="8228612" algn="l"/>
                <a:tab pos="9142903" algn="l"/>
                <a:tab pos="10057193" algn="l"/>
              </a:tabLst>
            </a:pPr>
            <a:endParaRPr lang="fr-FR" sz="1400" b="1" i="1">
              <a:solidFill>
                <a:srgbClr val="FFFFFF"/>
              </a:solidFill>
              <a:ea typeface="Arial" pitchFamily="32" charset="0"/>
              <a:cs typeface="Arial" pitchFamily="32" charset="0"/>
            </a:endParaRPr>
          </a:p>
        </p:txBody>
      </p:sp>
      <p:sp>
        <p:nvSpPr>
          <p:cNvPr id="26676" name="TextBox 57"/>
          <p:cNvSpPr txBox="1">
            <a:spLocks noChangeArrowheads="1"/>
          </p:cNvSpPr>
          <p:nvPr/>
        </p:nvSpPr>
        <p:spPr bwMode="auto">
          <a:xfrm>
            <a:off x="2742182" y="3815158"/>
            <a:ext cx="2160587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9" tIns="45715" rIns="91429" bIns="45715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i="1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Myb</a:t>
            </a:r>
            <a:r>
              <a:rPr lang="en-GB" sz="1600" b="1" i="1" baseline="30000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-/-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600">
              <a:solidFill>
                <a:srgbClr val="0000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26677" name="TextBox 58"/>
          <p:cNvSpPr txBox="1">
            <a:spLocks noChangeArrowheads="1"/>
          </p:cNvSpPr>
          <p:nvPr/>
        </p:nvSpPr>
        <p:spPr bwMode="auto">
          <a:xfrm>
            <a:off x="554960" y="3815158"/>
            <a:ext cx="213792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9" tIns="45715" rIns="91429" bIns="45715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i="1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Myb</a:t>
            </a:r>
            <a:r>
              <a:rPr lang="en-GB" sz="1600" b="1" i="1" baseline="30000" dirty="0">
                <a:solidFill>
                  <a:srgbClr val="000000"/>
                </a:solidFill>
                <a:ea typeface="Arial" pitchFamily="32" charset="0"/>
                <a:cs typeface="Arial" pitchFamily="32" charset="0"/>
              </a:rPr>
              <a:t>+/+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600" dirty="0">
              <a:solidFill>
                <a:srgbClr val="000000"/>
              </a:solidFill>
              <a:ea typeface="ＭＳ Ｐゴシック" pitchFamily="32" charset="-128"/>
              <a:cs typeface="ＭＳ Ｐゴシック" pitchFamily="32" charset="-128"/>
            </a:endParaRPr>
          </a:p>
        </p:txBody>
      </p:sp>
      <p:sp>
        <p:nvSpPr>
          <p:cNvPr id="61" name="ZoneTexte 60"/>
          <p:cNvSpPr txBox="1"/>
          <p:nvPr/>
        </p:nvSpPr>
        <p:spPr>
          <a:xfrm>
            <a:off x="3444475" y="3538290"/>
            <a:ext cx="647758" cy="27699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914290">
              <a:defRPr/>
            </a:pPr>
            <a:r>
              <a:rPr lang="fr-FR" sz="1200" kern="0" dirty="0" err="1">
                <a:solidFill>
                  <a:srgbClr val="000000"/>
                </a:solidFill>
              </a:rPr>
              <a:t>anemia</a:t>
            </a:r>
            <a:endParaRPr lang="fr-FR" sz="1200" kern="0" dirty="0">
              <a:solidFill>
                <a:srgbClr val="000000"/>
              </a:solidFill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2212575" y="1102384"/>
            <a:ext cx="2997200" cy="600164"/>
          </a:xfrm>
          <a:prstGeom prst="rect">
            <a:avLst/>
          </a:prstGeom>
        </p:spPr>
        <p:txBody>
          <a:bodyPr wrap="square" lIns="91429" tIns="45715" rIns="91429" bIns="45715">
            <a:spAutoFit/>
          </a:bodyPr>
          <a:lstStyle/>
          <a:p>
            <a:r>
              <a:rPr lang="fr-FR" sz="1100" b="1" dirty="0">
                <a:solidFill>
                  <a:prstClr val="black"/>
                </a:solidFill>
              </a:rPr>
              <a:t>Y. </a:t>
            </a:r>
            <a:r>
              <a:rPr lang="fr-FR" sz="1100" b="1" dirty="0" err="1">
                <a:solidFill>
                  <a:prstClr val="black"/>
                </a:solidFill>
              </a:rPr>
              <a:t>Mukouyama</a:t>
            </a:r>
            <a:r>
              <a:rPr lang="fr-FR" sz="1100" b="1" dirty="0">
                <a:solidFill>
                  <a:prstClr val="black"/>
                </a:solidFill>
              </a:rPr>
              <a:t> et al., </a:t>
            </a:r>
            <a:r>
              <a:rPr lang="fr-FR" sz="1100" b="1" dirty="0" err="1">
                <a:solidFill>
                  <a:prstClr val="black"/>
                </a:solidFill>
              </a:rPr>
              <a:t>Curr</a:t>
            </a:r>
            <a:r>
              <a:rPr lang="fr-FR" sz="1100" b="1" dirty="0">
                <a:solidFill>
                  <a:prstClr val="black"/>
                </a:solidFill>
              </a:rPr>
              <a:t> </a:t>
            </a:r>
            <a:r>
              <a:rPr lang="fr-FR" sz="1100" b="1" dirty="0" err="1">
                <a:solidFill>
                  <a:prstClr val="black"/>
                </a:solidFill>
              </a:rPr>
              <a:t>Biol</a:t>
            </a:r>
            <a:r>
              <a:rPr lang="fr-FR" sz="1100" b="1" dirty="0">
                <a:solidFill>
                  <a:prstClr val="black"/>
                </a:solidFill>
              </a:rPr>
              <a:t> 9, 833 (1999).</a:t>
            </a:r>
          </a:p>
          <a:p>
            <a:r>
              <a:rPr lang="fr-FR" sz="1100" b="1" dirty="0">
                <a:solidFill>
                  <a:prstClr val="black"/>
                </a:solidFill>
              </a:rPr>
              <a:t>M. L. </a:t>
            </a:r>
            <a:r>
              <a:rPr lang="fr-FR" sz="1100" b="1" dirty="0" err="1">
                <a:solidFill>
                  <a:prstClr val="black"/>
                </a:solidFill>
              </a:rPr>
              <a:t>Mucenski</a:t>
            </a:r>
            <a:r>
              <a:rPr lang="fr-FR" sz="1100" b="1" dirty="0">
                <a:solidFill>
                  <a:prstClr val="black"/>
                </a:solidFill>
              </a:rPr>
              <a:t> et al., </a:t>
            </a:r>
            <a:r>
              <a:rPr lang="fr-FR" sz="1100" b="1" dirty="0" err="1">
                <a:solidFill>
                  <a:prstClr val="black"/>
                </a:solidFill>
              </a:rPr>
              <a:t>Cell</a:t>
            </a:r>
            <a:r>
              <a:rPr lang="fr-FR" sz="1100" b="1" dirty="0">
                <a:solidFill>
                  <a:prstClr val="black"/>
                </a:solidFill>
              </a:rPr>
              <a:t> 65, 677 (1991).</a:t>
            </a:r>
          </a:p>
          <a:p>
            <a:r>
              <a:rPr lang="fr-FR" sz="1100" b="1" dirty="0">
                <a:solidFill>
                  <a:prstClr val="black"/>
                </a:solidFill>
              </a:rPr>
              <a:t>R. </a:t>
            </a:r>
            <a:r>
              <a:rPr lang="fr-FR" sz="1100" b="1" dirty="0" err="1">
                <a:solidFill>
                  <a:prstClr val="black"/>
                </a:solidFill>
              </a:rPr>
              <a:t>Sumner</a:t>
            </a:r>
            <a:r>
              <a:rPr lang="fr-FR" sz="1100" b="1" dirty="0">
                <a:solidFill>
                  <a:prstClr val="black"/>
                </a:solidFill>
              </a:rPr>
              <a:t>, et al, </a:t>
            </a:r>
            <a:r>
              <a:rPr lang="fr-FR" sz="1100" b="1" dirty="0" err="1">
                <a:solidFill>
                  <a:prstClr val="black"/>
                </a:solidFill>
              </a:rPr>
              <a:t>Oncogene</a:t>
            </a:r>
            <a:r>
              <a:rPr lang="fr-FR" sz="1100" b="1" dirty="0">
                <a:solidFill>
                  <a:prstClr val="black"/>
                </a:solidFill>
              </a:rPr>
              <a:t> 19, 3335 (2000).</a:t>
            </a:r>
            <a:endParaRPr lang="fr-FR" sz="1100" dirty="0">
              <a:solidFill>
                <a:prstClr val="black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44265" y="1"/>
            <a:ext cx="8633226" cy="461655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/>
            <a:r>
              <a:rPr lang="fr-FR" sz="2400" b="1" dirty="0">
                <a:solidFill>
                  <a:prstClr val="black"/>
                </a:solidFill>
              </a:rPr>
              <a:t>Les Macrophages se développent dans l’absence de </a:t>
            </a:r>
            <a:r>
              <a:rPr lang="fr-FR" sz="2400" b="1" dirty="0" err="1">
                <a:solidFill>
                  <a:prstClr val="black"/>
                </a:solidFill>
              </a:rPr>
              <a:t>HSCs</a:t>
            </a:r>
            <a:r>
              <a:rPr lang="fr-FR" sz="2400" b="1" dirty="0">
                <a:solidFill>
                  <a:prstClr val="black"/>
                </a:solidFill>
              </a:rPr>
              <a:t> fœtales</a:t>
            </a:r>
          </a:p>
        </p:txBody>
      </p:sp>
      <p:pic>
        <p:nvPicPr>
          <p:cNvPr id="86" name="Picture 85"/>
          <p:cNvPicPr>
            <a:picLocks noChangeAspect="1"/>
          </p:cNvPicPr>
          <p:nvPr/>
        </p:nvPicPr>
        <p:blipFill>
          <a:blip r:embed="rId5">
            <a:alphaModFix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4860" y="923709"/>
            <a:ext cx="1186267" cy="580899"/>
          </a:xfrm>
          <a:prstGeom prst="rect">
            <a:avLst/>
          </a:prstGeom>
        </p:spPr>
      </p:pic>
      <p:sp>
        <p:nvSpPr>
          <p:cNvPr id="81" name="ZoneTexte 63"/>
          <p:cNvSpPr txBox="1"/>
          <p:nvPr/>
        </p:nvSpPr>
        <p:spPr>
          <a:xfrm>
            <a:off x="1286022" y="1818720"/>
            <a:ext cx="541209" cy="1015663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fr-FR" sz="6000" b="1" dirty="0">
                <a:solidFill>
                  <a:prstClr val="black"/>
                </a:solidFill>
              </a:rPr>
              <a:t>?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54959" y="6109630"/>
            <a:ext cx="8722532" cy="369322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r>
              <a:rPr lang="en-GB" b="1" dirty="0">
                <a:solidFill>
                  <a:prstClr val="black"/>
                </a:solidFill>
              </a:rPr>
              <a:t>F4/80</a:t>
            </a:r>
            <a:r>
              <a:rPr lang="en-GB" b="1" baseline="30000" dirty="0">
                <a:solidFill>
                  <a:prstClr val="black"/>
                </a:solidFill>
              </a:rPr>
              <a:t>bright </a:t>
            </a:r>
            <a:r>
              <a:rPr lang="en-GB" b="1" dirty="0">
                <a:solidFill>
                  <a:prstClr val="black"/>
                </a:solidFill>
              </a:rPr>
              <a:t>macrophages are </a:t>
            </a:r>
            <a:r>
              <a:rPr lang="en-GB" b="1" i="1" dirty="0" err="1">
                <a:solidFill>
                  <a:prstClr val="black"/>
                </a:solidFill>
              </a:rPr>
              <a:t>Myb</a:t>
            </a:r>
            <a:r>
              <a:rPr lang="en-GB" b="1" dirty="0">
                <a:solidFill>
                  <a:prstClr val="black"/>
                </a:solidFill>
              </a:rPr>
              <a:t>-independent 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5730602" y="6568192"/>
            <a:ext cx="3828372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r"/>
            <a:r>
              <a:rPr lang="en-US" sz="1400" dirty="0">
                <a:solidFill>
                  <a:prstClr val="black"/>
                </a:solidFill>
                <a:latin typeface="Calibri Light" panose="020F0302020204030204"/>
              </a:rPr>
              <a:t>Schulz*, Gomez </a:t>
            </a:r>
            <a:r>
              <a:rPr lang="en-US" sz="1400" dirty="0" err="1">
                <a:solidFill>
                  <a:prstClr val="black"/>
                </a:solidFill>
                <a:latin typeface="Calibri Light" panose="020F0302020204030204"/>
              </a:rPr>
              <a:t>Perdiguero</a:t>
            </a:r>
            <a:r>
              <a:rPr lang="en-US" sz="1400" dirty="0">
                <a:solidFill>
                  <a:prstClr val="black"/>
                </a:solidFill>
                <a:latin typeface="Calibri Light" panose="020F0302020204030204"/>
              </a:rPr>
              <a:t>*, </a:t>
            </a:r>
            <a:r>
              <a:rPr lang="en-US" sz="1400" i="1" dirty="0">
                <a:solidFill>
                  <a:prstClr val="black"/>
                </a:solidFill>
                <a:latin typeface="Calibri Light" panose="020F0302020204030204"/>
              </a:rPr>
              <a:t>et al.</a:t>
            </a:r>
            <a:r>
              <a:rPr lang="en-US" sz="1400" dirty="0">
                <a:solidFill>
                  <a:prstClr val="black"/>
                </a:solidFill>
                <a:latin typeface="Calibri Light" panose="020F0302020204030204"/>
              </a:rPr>
              <a:t>, </a:t>
            </a:r>
            <a:r>
              <a:rPr lang="en-US" sz="1400" b="1" i="1" dirty="0">
                <a:solidFill>
                  <a:prstClr val="black"/>
                </a:solidFill>
                <a:latin typeface="Calibri Light" panose="020F0302020204030204"/>
              </a:rPr>
              <a:t>Science</a:t>
            </a:r>
            <a:r>
              <a:rPr lang="en-US" sz="1400" dirty="0">
                <a:solidFill>
                  <a:prstClr val="black"/>
                </a:solidFill>
                <a:latin typeface="Calibri Light" panose="020F0302020204030204"/>
              </a:rPr>
              <a:t>, 2012</a:t>
            </a:r>
          </a:p>
        </p:txBody>
      </p:sp>
      <p:grpSp>
        <p:nvGrpSpPr>
          <p:cNvPr id="84" name="Group 83"/>
          <p:cNvGrpSpPr/>
          <p:nvPr/>
        </p:nvGrpSpPr>
        <p:grpSpPr>
          <a:xfrm>
            <a:off x="5594225" y="726073"/>
            <a:ext cx="3295775" cy="5739734"/>
            <a:chOff x="5213224" y="726073"/>
            <a:chExt cx="3295775" cy="5739734"/>
          </a:xfrm>
        </p:grpSpPr>
        <p:pic>
          <p:nvPicPr>
            <p:cNvPr id="85" name="Picture 84"/>
            <p:cNvPicPr>
              <a:picLocks noChangeAspect="1"/>
            </p:cNvPicPr>
            <p:nvPr/>
          </p:nvPicPr>
          <p:blipFill rotWithShape="1">
            <a:blip r:embed="rId7"/>
            <a:srcRect l="4724"/>
            <a:stretch/>
          </p:blipFill>
          <p:spPr>
            <a:xfrm>
              <a:off x="5440260" y="993281"/>
              <a:ext cx="3068739" cy="5472526"/>
            </a:xfrm>
            <a:prstGeom prst="rect">
              <a:avLst/>
            </a:prstGeom>
          </p:spPr>
        </p:pic>
        <p:sp>
          <p:nvSpPr>
            <p:cNvPr id="87" name="ZoneTexte 60"/>
            <p:cNvSpPr txBox="1"/>
            <p:nvPr/>
          </p:nvSpPr>
          <p:spPr>
            <a:xfrm>
              <a:off x="6263875" y="726073"/>
              <a:ext cx="595012" cy="307766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defTabSz="914290">
                <a:defRPr/>
              </a:pPr>
              <a:r>
                <a:rPr lang="fr-FR" sz="1400" b="1" kern="0" dirty="0">
                  <a:solidFill>
                    <a:srgbClr val="000000"/>
                  </a:solidFill>
                </a:rPr>
                <a:t>E16.5</a:t>
              </a:r>
            </a:p>
          </p:txBody>
        </p:sp>
        <p:cxnSp>
          <p:nvCxnSpPr>
            <p:cNvPr id="88" name="Connecteur droit 113"/>
            <p:cNvCxnSpPr>
              <a:cxnSpLocks noChangeShapeType="1"/>
            </p:cNvCxnSpPr>
            <p:nvPr/>
          </p:nvCxnSpPr>
          <p:spPr bwMode="auto">
            <a:xfrm flipV="1">
              <a:off x="5352605" y="1229185"/>
              <a:ext cx="0" cy="498111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89" name="TextBox 23"/>
            <p:cNvSpPr txBox="1">
              <a:spLocks noChangeArrowheads="1"/>
            </p:cNvSpPr>
            <p:nvPr/>
          </p:nvSpPr>
          <p:spPr bwMode="auto">
            <a:xfrm rot="16200000">
              <a:off x="5048333" y="3361694"/>
              <a:ext cx="608979" cy="2791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91429" tIns="45715" rIns="91429" bIns="45715">
              <a:spAutoFit/>
            </a:bodyPr>
            <a:lstStyle/>
            <a:p>
              <a:pPr algn="ctr" defTabSz="904767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cs typeface="Arial"/>
                </a:rPr>
                <a:t>F4/80</a:t>
              </a:r>
            </a:p>
          </p:txBody>
        </p:sp>
        <p:cxnSp>
          <p:nvCxnSpPr>
            <p:cNvPr id="90" name="Connecteur droit 113"/>
            <p:cNvCxnSpPr>
              <a:cxnSpLocks noChangeShapeType="1"/>
            </p:cNvCxnSpPr>
            <p:nvPr/>
          </p:nvCxnSpPr>
          <p:spPr bwMode="auto">
            <a:xfrm>
              <a:off x="5549012" y="6341319"/>
              <a:ext cx="192286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91" name="TextBox 23"/>
            <p:cNvSpPr txBox="1">
              <a:spLocks noChangeArrowheads="1"/>
            </p:cNvSpPr>
            <p:nvPr/>
          </p:nvSpPr>
          <p:spPr bwMode="auto">
            <a:xfrm>
              <a:off x="6107470" y="6234464"/>
              <a:ext cx="779462" cy="18466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 defTabSz="744080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cs typeface="Arial"/>
                </a:rPr>
                <a:t>CD11b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832028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381000" y="117475"/>
            <a:ext cx="9144000" cy="3991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440" tIns="45222" rIns="90440" bIns="45222">
            <a:prstTxWarp prst="textNoShape">
              <a:avLst/>
            </a:prstTxWarp>
            <a:spAutoFit/>
          </a:bodyPr>
          <a:lstStyle/>
          <a:p>
            <a:pPr algn="ctr"/>
            <a:r>
              <a:rPr lang="en-GB" sz="2000" b="1" dirty="0">
                <a:cs typeface="Arial"/>
              </a:rPr>
              <a:t>Evaluation de la contribution des HSCs f</a:t>
            </a:r>
            <a:r>
              <a:rPr lang="en-US" sz="2000" b="1" dirty="0" err="1">
                <a:cs typeface="Arial"/>
              </a:rPr>
              <a:t>œtales</a:t>
            </a:r>
            <a:r>
              <a:rPr lang="en-US" sz="2000" b="1" dirty="0">
                <a:cs typeface="Arial"/>
              </a:rPr>
              <a:t> aux macrophages </a:t>
            </a:r>
            <a:r>
              <a:rPr lang="en-US" sz="2000" b="1" dirty="0" err="1">
                <a:cs typeface="Arial"/>
              </a:rPr>
              <a:t>résidents</a:t>
            </a:r>
            <a:endParaRPr lang="en-GB" sz="2000" b="1" dirty="0">
              <a:cs typeface="Arial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83732" y="813033"/>
            <a:ext cx="10104075" cy="3853422"/>
            <a:chOff x="140254" y="2274317"/>
            <a:chExt cx="10104075" cy="3853422"/>
          </a:xfrm>
        </p:grpSpPr>
        <p:sp>
          <p:nvSpPr>
            <p:cNvPr id="57" name="Rectangle 56"/>
            <p:cNvSpPr/>
            <p:nvPr/>
          </p:nvSpPr>
          <p:spPr>
            <a:xfrm>
              <a:off x="140254" y="2274924"/>
              <a:ext cx="4186040" cy="1569650"/>
            </a:xfrm>
            <a:prstGeom prst="rect">
              <a:avLst/>
            </a:prstGeom>
          </p:spPr>
          <p:txBody>
            <a:bodyPr wrap="none" lIns="91429" tIns="45715" rIns="91429" bIns="45715">
              <a:spAutoFit/>
            </a:bodyPr>
            <a:lstStyle/>
            <a:p>
              <a:r>
                <a:rPr lang="en-GB" sz="1600" dirty="0"/>
                <a:t>Tie-2 is an TK receptor for Angiopoietin-1 and -2</a:t>
              </a:r>
            </a:p>
            <a:p>
              <a:r>
                <a:rPr lang="en-GB" sz="1600" dirty="0"/>
                <a:t>expressed by </a:t>
              </a:r>
            </a:p>
            <a:p>
              <a:pPr marL="742861" lvl="1" indent="-285716">
                <a:buFont typeface="Arial"/>
                <a:buChar char="•"/>
              </a:pPr>
              <a:r>
                <a:rPr lang="en-GB" sz="1600" dirty="0"/>
                <a:t>endothelial cells</a:t>
              </a:r>
            </a:p>
            <a:p>
              <a:pPr marL="742861" lvl="1" indent="-285716">
                <a:buFont typeface="Arial"/>
                <a:buChar char="•"/>
              </a:pPr>
              <a:r>
                <a:rPr lang="en-GB" sz="1600" dirty="0"/>
                <a:t>Bone marrow HSCs </a:t>
              </a:r>
            </a:p>
            <a:p>
              <a:pPr marL="742861" lvl="1" indent="-285716">
                <a:buFont typeface="Arial"/>
                <a:buChar char="•"/>
              </a:pPr>
              <a:r>
                <a:rPr lang="en-GB" sz="1600" dirty="0"/>
                <a:t>Short lived myeloid progenitors</a:t>
              </a:r>
            </a:p>
            <a:p>
              <a:endParaRPr lang="en-GB" sz="1600" dirty="0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140254" y="3725321"/>
              <a:ext cx="5019245" cy="1077208"/>
            </a:xfrm>
            <a:prstGeom prst="rect">
              <a:avLst/>
            </a:prstGeom>
          </p:spPr>
          <p:txBody>
            <a:bodyPr wrap="none" lIns="91429" tIns="45715" rIns="91429" bIns="45715">
              <a:spAutoFit/>
            </a:bodyPr>
            <a:lstStyle/>
            <a:p>
              <a:r>
                <a:rPr lang="en-GB" sz="1600" dirty="0"/>
                <a:t>Tie-2 is expressed during embryonic development by </a:t>
              </a:r>
            </a:p>
            <a:p>
              <a:pPr marL="742861" lvl="1" indent="-285716">
                <a:buFont typeface="Arial"/>
                <a:buChar char="•"/>
              </a:pPr>
              <a:r>
                <a:rPr lang="en-GB" sz="1600" dirty="0"/>
                <a:t>YS mesoderm (as early as E6.5)</a:t>
              </a:r>
            </a:p>
            <a:p>
              <a:pPr marL="742861" lvl="1" indent="-285716">
                <a:buFont typeface="Arial"/>
                <a:buChar char="•"/>
              </a:pPr>
              <a:r>
                <a:rPr lang="en-GB" sz="1600" dirty="0"/>
                <a:t>endothelial cells &amp; HSCs (AGM and FL)</a:t>
              </a:r>
            </a:p>
            <a:p>
              <a:pPr marL="742861" lvl="1" indent="-285716">
                <a:buFont typeface="Arial"/>
                <a:buChar char="•"/>
              </a:pPr>
              <a:r>
                <a:rPr lang="en-GB" sz="1600" dirty="0"/>
                <a:t>“</a:t>
              </a:r>
              <a:r>
                <a:rPr lang="en-GB" sz="1600" dirty="0" err="1"/>
                <a:t>hemangioblast</a:t>
              </a:r>
              <a:r>
                <a:rPr lang="en-GB" sz="1600" dirty="0"/>
                <a:t>” and/or </a:t>
              </a:r>
              <a:r>
                <a:rPr lang="en-GB" sz="1600" dirty="0" err="1"/>
                <a:t>hemogenic</a:t>
              </a:r>
              <a:r>
                <a:rPr lang="en-GB" sz="1600" dirty="0"/>
                <a:t> endothelium</a:t>
              </a:r>
            </a:p>
          </p:txBody>
        </p:sp>
        <p:pic>
          <p:nvPicPr>
            <p:cNvPr id="59" name="Picture 5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035408" y="2274317"/>
              <a:ext cx="3813810" cy="3478530"/>
            </a:xfrm>
            <a:prstGeom prst="rect">
              <a:avLst/>
            </a:prstGeom>
          </p:spPr>
        </p:pic>
        <p:sp>
          <p:nvSpPr>
            <p:cNvPr id="60" name="TextBox 59"/>
            <p:cNvSpPr txBox="1"/>
            <p:nvPr/>
          </p:nvSpPr>
          <p:spPr>
            <a:xfrm>
              <a:off x="4990442" y="5658913"/>
              <a:ext cx="2890688" cy="276989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r>
                <a:rPr lang="en-GB" sz="1200" dirty="0" err="1"/>
                <a:t>Hueno</a:t>
              </a:r>
              <a:r>
                <a:rPr lang="en-GB" sz="1200" dirty="0"/>
                <a:t> &amp; </a:t>
              </a:r>
              <a:r>
                <a:rPr lang="en-GB" sz="1200" dirty="0" err="1"/>
                <a:t>Weissman</a:t>
              </a:r>
              <a:r>
                <a:rPr lang="en-GB" sz="1200" dirty="0"/>
                <a:t>, </a:t>
              </a:r>
              <a:r>
                <a:rPr lang="tr-TR" sz="1200" dirty="0" err="1"/>
                <a:t>Int</a:t>
              </a:r>
              <a:r>
                <a:rPr lang="tr-TR" sz="1200" dirty="0"/>
                <a:t>. J. Dev. </a:t>
              </a:r>
              <a:r>
                <a:rPr lang="tr-TR" sz="1200" dirty="0" err="1"/>
                <a:t>Biol</a:t>
              </a:r>
              <a:r>
                <a:rPr lang="tr-TR" sz="1200" dirty="0"/>
                <a:t>. (2010)</a:t>
              </a:r>
              <a:endParaRPr lang="en-GB" sz="1200" dirty="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7479472" y="3361801"/>
              <a:ext cx="556540" cy="307766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r>
                <a:rPr lang="en-GB" sz="1400" dirty="0">
                  <a:solidFill>
                    <a:srgbClr val="0000FF"/>
                  </a:solidFill>
                </a:rPr>
                <a:t>Tie2</a:t>
              </a:r>
              <a:r>
                <a:rPr lang="en-GB" sz="1400" baseline="30000" dirty="0">
                  <a:solidFill>
                    <a:srgbClr val="0000FF"/>
                  </a:solidFill>
                </a:rPr>
                <a:t>+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8085131" y="4213168"/>
              <a:ext cx="556540" cy="307766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r>
                <a:rPr lang="en-GB" sz="1400" dirty="0">
                  <a:solidFill>
                    <a:srgbClr val="0000FF"/>
                  </a:solidFill>
                </a:rPr>
                <a:t>Tie2</a:t>
              </a:r>
              <a:r>
                <a:rPr lang="en-GB" sz="1400" baseline="30000" dirty="0">
                  <a:solidFill>
                    <a:srgbClr val="0000FF"/>
                  </a:solidFill>
                </a:rPr>
                <a:t>+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6778921" y="4423026"/>
              <a:ext cx="556540" cy="307766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r>
                <a:rPr lang="en-GB" sz="1400" dirty="0">
                  <a:solidFill>
                    <a:srgbClr val="0000FF"/>
                  </a:solidFill>
                </a:rPr>
                <a:t>Tie2</a:t>
              </a:r>
              <a:r>
                <a:rPr lang="en-GB" sz="1400" baseline="30000" dirty="0">
                  <a:solidFill>
                    <a:srgbClr val="0000FF"/>
                  </a:solidFill>
                </a:rPr>
                <a:t>+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4989102" y="5850740"/>
              <a:ext cx="5255227" cy="276999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GB" sz="1200" dirty="0" err="1"/>
                <a:t>Cumano</a:t>
              </a:r>
              <a:r>
                <a:rPr lang="en-GB" sz="1200" dirty="0"/>
                <a:t> &amp; Godin, Annual Review of Immunology (2007)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698659" y="2800477"/>
              <a:ext cx="918919" cy="276989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r>
                <a:rPr lang="en-GB" sz="1200" dirty="0">
                  <a:cs typeface="Arial"/>
                </a:rPr>
                <a:t>/mesoderm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465843" y="2312481"/>
              <a:ext cx="556540" cy="307766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r>
                <a:rPr lang="en-GB" sz="1400" dirty="0">
                  <a:solidFill>
                    <a:srgbClr val="0000FF"/>
                  </a:solidFill>
                </a:rPr>
                <a:t>Tie2</a:t>
              </a:r>
              <a:r>
                <a:rPr lang="en-GB" sz="1400" baseline="30000" dirty="0">
                  <a:solidFill>
                    <a:srgbClr val="0000FF"/>
                  </a:solidFill>
                </a:rPr>
                <a:t>+</a:t>
              </a: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140254" y="4985426"/>
              <a:ext cx="4917811" cy="1077208"/>
            </a:xfrm>
            <a:prstGeom prst="rect">
              <a:avLst/>
            </a:prstGeom>
          </p:spPr>
          <p:txBody>
            <a:bodyPr wrap="none" lIns="91429" tIns="45715" rIns="91429" bIns="45715">
              <a:spAutoFit/>
            </a:bodyPr>
            <a:lstStyle/>
            <a:p>
              <a:r>
                <a:rPr lang="en-GB" sz="1600" dirty="0"/>
                <a:t>Tie-2 is </a:t>
              </a:r>
              <a:r>
                <a:rPr lang="en-GB" sz="1600" b="1" dirty="0">
                  <a:solidFill>
                    <a:srgbClr val="FF0000"/>
                  </a:solidFill>
                </a:rPr>
                <a:t>not</a:t>
              </a:r>
              <a:r>
                <a:rPr lang="en-GB" sz="1600" dirty="0">
                  <a:solidFill>
                    <a:srgbClr val="FF0000"/>
                  </a:solidFill>
                </a:rPr>
                <a:t> </a:t>
              </a:r>
              <a:r>
                <a:rPr lang="en-GB" sz="1600" dirty="0"/>
                <a:t>expressed during embryonic development by </a:t>
              </a:r>
            </a:p>
            <a:p>
              <a:pPr marL="742861" lvl="1" indent="-285716">
                <a:buFont typeface="Arial"/>
                <a:buChar char="•"/>
              </a:pPr>
              <a:r>
                <a:rPr lang="en-GB" sz="1600" dirty="0"/>
                <a:t>E10.5 YS macrophages</a:t>
              </a:r>
            </a:p>
            <a:p>
              <a:pPr marL="742861" lvl="1" indent="-285716">
                <a:buFont typeface="Arial"/>
                <a:buChar char="•"/>
              </a:pPr>
              <a:r>
                <a:rPr lang="en-GB" sz="1600" dirty="0"/>
                <a:t>E16.5 lung, skin and kidney macrophages</a:t>
              </a:r>
            </a:p>
            <a:p>
              <a:endParaRPr lang="en-GB" sz="1600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-258131" y="4675944"/>
            <a:ext cx="9766474" cy="2077813"/>
            <a:chOff x="-639131" y="4669643"/>
            <a:chExt cx="9766474" cy="2077813"/>
          </a:xfrm>
        </p:grpSpPr>
        <p:grpSp>
          <p:nvGrpSpPr>
            <p:cNvPr id="4" name="Group 3"/>
            <p:cNvGrpSpPr/>
            <p:nvPr/>
          </p:nvGrpSpPr>
          <p:grpSpPr>
            <a:xfrm>
              <a:off x="-639131" y="4669643"/>
              <a:ext cx="9766474" cy="2077813"/>
              <a:chOff x="-530441" y="420994"/>
              <a:chExt cx="9766474" cy="2077813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-530441" y="420994"/>
                <a:ext cx="9494304" cy="1635611"/>
                <a:chOff x="-537826" y="868016"/>
                <a:chExt cx="9494305" cy="1635610"/>
              </a:xfrm>
            </p:grpSpPr>
            <p:grpSp>
              <p:nvGrpSpPr>
                <p:cNvPr id="99" name="Group 98"/>
                <p:cNvGrpSpPr/>
                <p:nvPr/>
              </p:nvGrpSpPr>
              <p:grpSpPr>
                <a:xfrm>
                  <a:off x="4509727" y="868016"/>
                  <a:ext cx="4360600" cy="622640"/>
                  <a:chOff x="22944530" y="20383835"/>
                  <a:chExt cx="3541264" cy="505649"/>
                </a:xfrm>
              </p:grpSpPr>
              <p:sp>
                <p:nvSpPr>
                  <p:cNvPr id="100" name="TextBox 99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2902219" y="20470302"/>
                    <a:ext cx="334570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6.5</a:t>
                    </a:r>
                  </a:p>
                </p:txBody>
              </p:sp>
              <p:sp>
                <p:nvSpPr>
                  <p:cNvPr id="101" name="TextBox 100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3594621" y="20470311"/>
                    <a:ext cx="334570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9.5</a:t>
                    </a:r>
                  </a:p>
                </p:txBody>
              </p:sp>
              <p:sp>
                <p:nvSpPr>
                  <p:cNvPr id="102" name="TextBox 101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3153711" y="20470303"/>
                    <a:ext cx="334570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7.5</a:t>
                    </a:r>
                  </a:p>
                </p:txBody>
              </p:sp>
              <p:sp>
                <p:nvSpPr>
                  <p:cNvPr id="103" name="TextBox 102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3383359" y="20470311"/>
                    <a:ext cx="334570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8.5</a:t>
                    </a:r>
                  </a:p>
                </p:txBody>
              </p:sp>
              <p:sp>
                <p:nvSpPr>
                  <p:cNvPr id="104" name="TextBox 103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3797924" y="20470321"/>
                    <a:ext cx="422920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10.5</a:t>
                    </a:r>
                  </a:p>
                </p:txBody>
              </p:sp>
              <p:sp>
                <p:nvSpPr>
                  <p:cNvPr id="105" name="TextBox 104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4030787" y="20470307"/>
                    <a:ext cx="408468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11.5</a:t>
                    </a:r>
                  </a:p>
                </p:txBody>
              </p:sp>
              <p:cxnSp>
                <p:nvCxnSpPr>
                  <p:cNvPr id="106" name="Straight Connector 105"/>
                  <p:cNvCxnSpPr/>
                  <p:nvPr/>
                </p:nvCxnSpPr>
                <p:spPr bwMode="auto">
                  <a:xfrm flipV="1">
                    <a:off x="23046947" y="20881797"/>
                    <a:ext cx="2871680" cy="724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" name="Straight Connector 106"/>
                  <p:cNvCxnSpPr/>
                  <p:nvPr/>
                </p:nvCxnSpPr>
                <p:spPr bwMode="auto">
                  <a:xfrm>
                    <a:off x="23079269" y="20776368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" name="Straight Connector 107"/>
                  <p:cNvCxnSpPr/>
                  <p:nvPr/>
                </p:nvCxnSpPr>
                <p:spPr bwMode="auto">
                  <a:xfrm>
                    <a:off x="23315405" y="20776368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" name="Straight Connector 108"/>
                  <p:cNvCxnSpPr/>
                  <p:nvPr/>
                </p:nvCxnSpPr>
                <p:spPr bwMode="auto">
                  <a:xfrm>
                    <a:off x="23551542" y="20776368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Connector 109"/>
                  <p:cNvCxnSpPr/>
                  <p:nvPr/>
                </p:nvCxnSpPr>
                <p:spPr bwMode="auto">
                  <a:xfrm>
                    <a:off x="23787679" y="20776368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1" name="Straight Connector 110"/>
                  <p:cNvCxnSpPr/>
                  <p:nvPr/>
                </p:nvCxnSpPr>
                <p:spPr bwMode="auto">
                  <a:xfrm>
                    <a:off x="24023815" y="20776368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" name="Straight Connector 111"/>
                  <p:cNvCxnSpPr/>
                  <p:nvPr/>
                </p:nvCxnSpPr>
                <p:spPr bwMode="auto">
                  <a:xfrm>
                    <a:off x="24259952" y="20776368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" name="Straight Connector 112"/>
                  <p:cNvCxnSpPr/>
                  <p:nvPr/>
                </p:nvCxnSpPr>
                <p:spPr bwMode="auto">
                  <a:xfrm>
                    <a:off x="24496089" y="20768682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" name="Straight Connector 113"/>
                  <p:cNvCxnSpPr/>
                  <p:nvPr/>
                </p:nvCxnSpPr>
                <p:spPr bwMode="auto">
                  <a:xfrm>
                    <a:off x="24732225" y="20768682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5" name="Straight Connector 114"/>
                  <p:cNvCxnSpPr/>
                  <p:nvPr/>
                </p:nvCxnSpPr>
                <p:spPr bwMode="auto">
                  <a:xfrm>
                    <a:off x="24968362" y="20768682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6" name="Straight Connector 115"/>
                  <p:cNvCxnSpPr/>
                  <p:nvPr/>
                </p:nvCxnSpPr>
                <p:spPr bwMode="auto">
                  <a:xfrm>
                    <a:off x="25204498" y="20768682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Straight Connector 116"/>
                  <p:cNvCxnSpPr/>
                  <p:nvPr/>
                </p:nvCxnSpPr>
                <p:spPr bwMode="auto">
                  <a:xfrm>
                    <a:off x="25440635" y="20768682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Straight Connector 117"/>
                  <p:cNvCxnSpPr/>
                  <p:nvPr/>
                </p:nvCxnSpPr>
                <p:spPr bwMode="auto">
                  <a:xfrm>
                    <a:off x="25676770" y="20768682"/>
                    <a:ext cx="0" cy="113116"/>
                  </a:xfrm>
                  <a:prstGeom prst="line">
                    <a:avLst/>
                  </a:prstGeom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19" name="TextBox 118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4267346" y="20470482"/>
                    <a:ext cx="408468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12.5</a:t>
                    </a:r>
                  </a:p>
                </p:txBody>
              </p:sp>
              <p:sp>
                <p:nvSpPr>
                  <p:cNvPr id="120" name="TextBox 119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4503906" y="20470668"/>
                    <a:ext cx="408468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13.5</a:t>
                    </a:r>
                  </a:p>
                </p:txBody>
              </p:sp>
              <p:sp>
                <p:nvSpPr>
                  <p:cNvPr id="121" name="TextBox 120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4735003" y="20470853"/>
                    <a:ext cx="408468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14.5</a:t>
                    </a:r>
                  </a:p>
                </p:txBody>
              </p:sp>
              <p:sp>
                <p:nvSpPr>
                  <p:cNvPr id="122" name="TextBox 121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4982485" y="20471042"/>
                    <a:ext cx="408468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15.5</a:t>
                    </a:r>
                  </a:p>
                </p:txBody>
              </p:sp>
              <p:sp>
                <p:nvSpPr>
                  <p:cNvPr id="123" name="TextBox 122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5213584" y="20471226"/>
                    <a:ext cx="408468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16.5</a:t>
                    </a:r>
                  </a:p>
                </p:txBody>
              </p:sp>
              <p:sp>
                <p:nvSpPr>
                  <p:cNvPr id="124" name="TextBox 123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5461061" y="20471411"/>
                    <a:ext cx="408468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17.5</a:t>
                    </a:r>
                  </a:p>
                </p:txBody>
              </p:sp>
              <p:sp>
                <p:nvSpPr>
                  <p:cNvPr id="126" name="TextBox 125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5967577" y="20471040"/>
                    <a:ext cx="336350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4w</a:t>
                    </a:r>
                  </a:p>
                </p:txBody>
              </p:sp>
              <p:sp>
                <p:nvSpPr>
                  <p:cNvPr id="127" name="TextBox 126"/>
                  <p:cNvSpPr txBox="1">
                    <a:spLocks noChangeArrowheads="1"/>
                  </p:cNvSpPr>
                  <p:nvPr/>
                </p:nvSpPr>
                <p:spPr bwMode="auto">
                  <a:xfrm rot="16200000">
                    <a:off x="26152102" y="20479304"/>
                    <a:ext cx="417438" cy="24994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prstTxWarp prst="textNoShape">
                      <a:avLst/>
                    </a:prstTxWarp>
                    <a:spAutoFit/>
                  </a:bodyPr>
                  <a:lstStyle/>
                  <a:p>
                    <a:r>
                      <a:rPr lang="en-US" sz="1400" dirty="0">
                        <a:solidFill>
                          <a:srgbClr val="000000"/>
                        </a:solidFill>
                        <a:ea typeface="Arial" charset="0"/>
                        <a:cs typeface="Arial"/>
                      </a:rPr>
                      <a:t>12w</a:t>
                    </a:r>
                  </a:p>
                </p:txBody>
              </p:sp>
            </p:grpSp>
            <p:sp>
              <p:nvSpPr>
                <p:cNvPr id="129" name="TextBox 128"/>
                <p:cNvSpPr txBox="1">
                  <a:spLocks noChangeArrowheads="1"/>
                </p:cNvSpPr>
                <p:nvPr/>
              </p:nvSpPr>
              <p:spPr bwMode="auto">
                <a:xfrm>
                  <a:off x="1821439" y="1688516"/>
                  <a:ext cx="2231737" cy="79922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 lIns="90451" tIns="45228" rIns="90451" bIns="45228">
                  <a:prstTxWarp prst="textNoShape">
                    <a:avLst/>
                  </a:prstTxWarp>
                  <a:spAutoFit/>
                </a:bodyPr>
                <a:lstStyle/>
                <a:p>
                  <a:pPr algn="ctr"/>
                  <a:r>
                    <a:rPr lang="en-GB" sz="1400" i="1" dirty="0">
                      <a:solidFill>
                        <a:srgbClr val="000000"/>
                      </a:solidFill>
                      <a:ea typeface="Arial" charset="0"/>
                      <a:cs typeface="Arial"/>
                    </a:rPr>
                    <a:t>Tie2</a:t>
                  </a:r>
                  <a:r>
                    <a:rPr lang="en-GB" sz="1400" i="1" baseline="30000" dirty="0">
                      <a:solidFill>
                        <a:srgbClr val="000000"/>
                      </a:solidFill>
                      <a:ea typeface="Arial" charset="0"/>
                      <a:cs typeface="Arial"/>
                    </a:rPr>
                    <a:t>MeriCreMer</a:t>
                  </a:r>
                  <a:r>
                    <a:rPr lang="en-GB" sz="1400" i="1" dirty="0">
                      <a:solidFill>
                        <a:srgbClr val="000000"/>
                      </a:solidFill>
                      <a:ea typeface="Arial" charset="0"/>
                      <a:cs typeface="Arial"/>
                    </a:rPr>
                    <a:t> Rosa26</a:t>
                  </a:r>
                  <a:r>
                    <a:rPr lang="en-GB" sz="1400" i="1" baseline="30000" dirty="0">
                      <a:solidFill>
                        <a:srgbClr val="000000"/>
                      </a:solidFill>
                      <a:ea typeface="Arial" charset="0"/>
                      <a:cs typeface="Arial"/>
                    </a:rPr>
                    <a:t>YFP</a:t>
                  </a:r>
                </a:p>
                <a:p>
                  <a:pPr algn="ctr"/>
                  <a:r>
                    <a:rPr lang="en-US" sz="1600" b="1" dirty="0">
                      <a:solidFill>
                        <a:srgbClr val="0000FF"/>
                      </a:solidFill>
                      <a:cs typeface="Arial"/>
                    </a:rPr>
                    <a:t>Pulse at</a:t>
                  </a:r>
                  <a:r>
                    <a:rPr lang="fr-FR" sz="1600" b="1" dirty="0">
                      <a:solidFill>
                        <a:srgbClr val="0000FF"/>
                      </a:solidFill>
                      <a:ea typeface="Arial" charset="0"/>
                      <a:cs typeface="Arial"/>
                    </a:rPr>
                    <a:t> </a:t>
                  </a:r>
                  <a:r>
                    <a:rPr lang="en-US" sz="1600" b="1" dirty="0">
                      <a:solidFill>
                        <a:srgbClr val="0000FF"/>
                      </a:solidFill>
                      <a:cs typeface="Arial"/>
                    </a:rPr>
                    <a:t>E6.5, 7.5, 8.5, 9.5 or 10.5</a:t>
                  </a:r>
                  <a:endParaRPr lang="fr-FR" sz="1600" b="1" dirty="0">
                    <a:solidFill>
                      <a:srgbClr val="0000FF"/>
                    </a:solidFill>
                    <a:ea typeface="Arial" charset="0"/>
                    <a:cs typeface="Arial"/>
                  </a:endParaRPr>
                </a:p>
              </p:txBody>
            </p:sp>
            <p:pic>
              <p:nvPicPr>
                <p:cNvPr id="130" name="Picture 129" descr="foetusorange.jpg"/>
                <p:cNvPicPr>
                  <a:picLocks noChangeAspect="1"/>
                </p:cNvPicPr>
                <p:nvPr/>
              </p:nvPicPr>
              <p:blipFill>
                <a:blip r:embed="rId3">
                  <a:biLevel thresh="50000"/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-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24966" y="1767302"/>
                  <a:ext cx="774100" cy="696690"/>
                </a:xfrm>
                <a:prstGeom prst="rect">
                  <a:avLst/>
                </a:prstGeom>
              </p:spPr>
            </p:pic>
            <p:sp>
              <p:nvSpPr>
                <p:cNvPr id="131" name="Rectangle 130"/>
                <p:cNvSpPr/>
                <p:nvPr/>
              </p:nvSpPr>
              <p:spPr>
                <a:xfrm>
                  <a:off x="4967550" y="1830704"/>
                  <a:ext cx="3988927" cy="130928"/>
                </a:xfrm>
                <a:prstGeom prst="rect">
                  <a:avLst/>
                </a:prstGeom>
                <a:gradFill flip="none" rotWithShape="1">
                  <a:gsLst>
                    <a:gs pos="5000">
                      <a:srgbClr val="0000FF"/>
                    </a:gs>
                    <a:gs pos="11000">
                      <a:srgbClr val="FFFFFF"/>
                    </a:gs>
                  </a:gsLst>
                  <a:lin ang="0" scaled="1"/>
                  <a:tileRect/>
                </a:gradFill>
                <a:ln w="317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1400" dirty="0">
                      <a:cs typeface="Arial"/>
                    </a:rPr>
                    <a:t>```````````</a:t>
                  </a:r>
                </a:p>
              </p:txBody>
            </p:sp>
            <p:sp>
              <p:nvSpPr>
                <p:cNvPr id="132" name="Rectangle 131"/>
                <p:cNvSpPr/>
                <p:nvPr/>
              </p:nvSpPr>
              <p:spPr>
                <a:xfrm>
                  <a:off x="5259836" y="2016490"/>
                  <a:ext cx="3696642" cy="134653"/>
                </a:xfrm>
                <a:prstGeom prst="rect">
                  <a:avLst/>
                </a:prstGeom>
                <a:gradFill flip="none" rotWithShape="1">
                  <a:gsLst>
                    <a:gs pos="5000">
                      <a:srgbClr val="0000FF"/>
                    </a:gs>
                    <a:gs pos="11000">
                      <a:srgbClr val="FFFFFF"/>
                    </a:gs>
                  </a:gsLst>
                  <a:lin ang="0" scaled="1"/>
                  <a:tileRect/>
                </a:gradFill>
                <a:ln w="317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400">
                    <a:cs typeface="Arial"/>
                  </a:endParaRPr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5551690" y="2202778"/>
                  <a:ext cx="3404789" cy="139934"/>
                </a:xfrm>
                <a:prstGeom prst="rect">
                  <a:avLst/>
                </a:prstGeom>
                <a:gradFill flip="none" rotWithShape="1">
                  <a:gsLst>
                    <a:gs pos="5000">
                      <a:srgbClr val="0000FF"/>
                    </a:gs>
                    <a:gs pos="11000">
                      <a:srgbClr val="FFFFFF"/>
                    </a:gs>
                  </a:gsLst>
                  <a:lin ang="0" scaled="1"/>
                  <a:tileRect/>
                </a:gradFill>
                <a:ln w="317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400">
                    <a:cs typeface="Arial"/>
                  </a:endParaRPr>
                </a:p>
              </p:txBody>
            </p:sp>
            <p:sp>
              <p:nvSpPr>
                <p:cNvPr id="134" name="TextBox 133"/>
                <p:cNvSpPr txBox="1"/>
                <p:nvPr/>
              </p:nvSpPr>
              <p:spPr>
                <a:xfrm>
                  <a:off x="-537826" y="1672630"/>
                  <a:ext cx="2342828" cy="83099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sz="1600" b="1" dirty="0">
                      <a:cs typeface="Arial"/>
                    </a:rPr>
                    <a:t>Pulse-Labeling </a:t>
                  </a:r>
                </a:p>
                <a:p>
                  <a:pPr algn="r"/>
                  <a:r>
                    <a:rPr lang="en-US" sz="1600" b="1" dirty="0">
                      <a:cs typeface="Arial"/>
                    </a:rPr>
                    <a:t>of Tie2</a:t>
                  </a:r>
                  <a:r>
                    <a:rPr lang="en-US" sz="1600" b="1" baseline="30000" dirty="0">
                      <a:cs typeface="Arial"/>
                    </a:rPr>
                    <a:t>+</a:t>
                  </a:r>
                  <a:r>
                    <a:rPr lang="en-US" sz="1600" b="1" dirty="0">
                      <a:cs typeface="Arial"/>
                    </a:rPr>
                    <a:t> </a:t>
                  </a:r>
                </a:p>
                <a:p>
                  <a:pPr algn="r"/>
                  <a:r>
                    <a:rPr lang="en-US" sz="1600" b="1" dirty="0">
                      <a:cs typeface="Arial"/>
                    </a:rPr>
                    <a:t>progenitors</a:t>
                  </a:r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4669638" y="1645330"/>
                  <a:ext cx="4286839" cy="134653"/>
                </a:xfrm>
                <a:prstGeom prst="rect">
                  <a:avLst/>
                </a:prstGeom>
                <a:gradFill flip="none" rotWithShape="1">
                  <a:gsLst>
                    <a:gs pos="5000">
                      <a:srgbClr val="0000FF"/>
                    </a:gs>
                    <a:gs pos="11000">
                      <a:srgbClr val="FFFFFF"/>
                    </a:gs>
                  </a:gsLst>
                  <a:lin ang="0" scaled="1"/>
                  <a:tileRect/>
                </a:gradFill>
                <a:ln w="317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1400" dirty="0">
                      <a:cs typeface="Arial"/>
                    </a:rPr>
                    <a:t>```````````````````</a:t>
                  </a:r>
                </a:p>
              </p:txBody>
            </p:sp>
            <p:cxnSp>
              <p:nvCxnSpPr>
                <p:cNvPr id="136" name="Straight Arrow Connector 135"/>
                <p:cNvCxnSpPr/>
                <p:nvPr/>
              </p:nvCxnSpPr>
              <p:spPr>
                <a:xfrm>
                  <a:off x="6424564" y="1605451"/>
                  <a:ext cx="10008" cy="374551"/>
                </a:xfrm>
                <a:prstGeom prst="straightConnector1">
                  <a:avLst/>
                </a:prstGeom>
                <a:ln w="19050" cmpd="sng">
                  <a:solidFill>
                    <a:schemeClr val="tx1"/>
                  </a:solidFill>
                  <a:headEnd type="none"/>
                  <a:tailEnd type="triangle" w="lg" len="lg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7" name="Straight Arrow Connector 136"/>
                <p:cNvCxnSpPr/>
                <p:nvPr/>
              </p:nvCxnSpPr>
              <p:spPr>
                <a:xfrm>
                  <a:off x="8564724" y="1605451"/>
                  <a:ext cx="10008" cy="374551"/>
                </a:xfrm>
                <a:prstGeom prst="straightConnector1">
                  <a:avLst/>
                </a:prstGeom>
                <a:ln w="19050" cmpd="sng">
                  <a:solidFill>
                    <a:schemeClr val="tx1"/>
                  </a:solidFill>
                  <a:headEnd type="none"/>
                  <a:tailEnd type="triangle" w="lg" len="lg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8" name="TextBox 137"/>
              <p:cNvSpPr txBox="1"/>
              <p:nvPr/>
            </p:nvSpPr>
            <p:spPr>
              <a:xfrm>
                <a:off x="4561579" y="2160263"/>
                <a:ext cx="4674454" cy="338544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r>
                  <a:rPr lang="en-GB" sz="1600" dirty="0"/>
                  <a:t>Kay </a:t>
                </a:r>
                <a:r>
                  <a:rPr lang="en-GB" sz="1600" dirty="0" err="1"/>
                  <a:t>Klapporth</a:t>
                </a:r>
                <a:r>
                  <a:rPr lang="en-GB" sz="1600" dirty="0"/>
                  <a:t>, </a:t>
                </a:r>
                <a:r>
                  <a:rPr lang="en-GB" sz="1600" dirty="0" err="1"/>
                  <a:t>Katrin</a:t>
                </a:r>
                <a:r>
                  <a:rPr lang="en-GB" sz="1600" dirty="0"/>
                  <a:t> Busch &amp; Hans-Reimer </a:t>
                </a:r>
                <a:r>
                  <a:rPr lang="en-GB" sz="1600" dirty="0" err="1"/>
                  <a:t>Rodewald</a:t>
                </a:r>
                <a:endParaRPr lang="en-GB" sz="1600" dirty="0"/>
              </a:p>
            </p:txBody>
          </p:sp>
        </p:grpSp>
        <p:cxnSp>
          <p:nvCxnSpPr>
            <p:cNvPr id="69" name="Straight Connector 68"/>
            <p:cNvCxnSpPr/>
            <p:nvPr/>
          </p:nvCxnSpPr>
          <p:spPr bwMode="auto">
            <a:xfrm>
              <a:off x="8063308" y="5143531"/>
              <a:ext cx="0" cy="139287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extBox 69"/>
            <p:cNvSpPr txBox="1">
              <a:spLocks noChangeArrowheads="1"/>
            </p:cNvSpPr>
            <p:nvPr/>
          </p:nvSpPr>
          <p:spPr bwMode="auto">
            <a:xfrm rot="16200000">
              <a:off x="7810847" y="4776900"/>
              <a:ext cx="502974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  <a:ea typeface="Arial" charset="0"/>
                  <a:cs typeface="Arial"/>
                </a:rPr>
                <a:t>18.5</a:t>
              </a: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5757534" y="6191993"/>
              <a:ext cx="3097640" cy="139934"/>
            </a:xfrm>
            <a:prstGeom prst="rect">
              <a:avLst/>
            </a:prstGeom>
            <a:gradFill flip="none" rotWithShape="1">
              <a:gsLst>
                <a:gs pos="5000">
                  <a:srgbClr val="0000FF"/>
                </a:gs>
                <a:gs pos="11000">
                  <a:srgbClr val="FFFFFF"/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lvl1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400"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030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" name="Picture 136" descr="mouse injecte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3010" y="1053949"/>
            <a:ext cx="1225505" cy="869712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57163" y="100017"/>
            <a:ext cx="9586912" cy="461655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fr-FR" sz="2400" b="1" dirty="0">
                <a:solidFill>
                  <a:prstClr val="black"/>
                </a:solidFill>
              </a:rPr>
              <a:t>Les </a:t>
            </a:r>
            <a:r>
              <a:rPr lang="fr-FR" sz="2400" b="1" dirty="0" err="1">
                <a:solidFill>
                  <a:prstClr val="black"/>
                </a:solidFill>
              </a:rPr>
              <a:t>progéniteurs</a:t>
            </a:r>
            <a:r>
              <a:rPr lang="fr-FR" sz="2400" b="1" dirty="0">
                <a:solidFill>
                  <a:prstClr val="black"/>
                </a:solidFill>
              </a:rPr>
              <a:t> des macrophages résidents sont indépendants des </a:t>
            </a:r>
            <a:r>
              <a:rPr lang="fr-FR" sz="2400" b="1" dirty="0" err="1">
                <a:solidFill>
                  <a:prstClr val="black"/>
                </a:solidFill>
              </a:rPr>
              <a:t>HSCs</a:t>
            </a:r>
            <a:r>
              <a:rPr lang="fr-FR" sz="2400" b="1" dirty="0">
                <a:solidFill>
                  <a:prstClr val="black"/>
                </a:solidFill>
              </a:rPr>
              <a:t>.</a:t>
            </a:r>
            <a:endParaRPr lang="fr-FR" sz="2000" b="1" dirty="0">
              <a:solidFill>
                <a:prstClr val="black"/>
              </a:solidFill>
            </a:endParaRPr>
          </a:p>
        </p:txBody>
      </p:sp>
      <p:pic>
        <p:nvPicPr>
          <p:cNvPr id="23" name="Picture 22" descr="foetusgreendots.jpg"/>
          <p:cNvPicPr>
            <a:picLocks noChangeAspect="1"/>
          </p:cNvPicPr>
          <p:nvPr/>
        </p:nvPicPr>
        <p:blipFill>
          <a:blip r:embed="rId4">
            <a:biLevel thresh="50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0899" y="1454916"/>
            <a:ext cx="605790" cy="565786"/>
          </a:xfrm>
          <a:prstGeom prst="rect">
            <a:avLst/>
          </a:prstGeom>
        </p:spPr>
      </p:pic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1089592" y="1116636"/>
            <a:ext cx="2034521" cy="9531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0440" tIns="45222" rIns="90440" bIns="45222">
            <a:prstTxWarp prst="textNoShape">
              <a:avLst/>
            </a:prstTxWarp>
            <a:spAutoFit/>
          </a:bodyPr>
          <a:lstStyle/>
          <a:p>
            <a:pPr defTabSz="457200"/>
            <a:r>
              <a:rPr lang="en-GB" sz="1400" i="1" dirty="0">
                <a:solidFill>
                  <a:srgbClr val="000000"/>
                </a:solidFill>
                <a:ea typeface="Arial" charset="0"/>
                <a:cs typeface="Arial"/>
              </a:rPr>
              <a:t>Tie2</a:t>
            </a:r>
            <a:r>
              <a:rPr lang="en-GB" sz="1400" i="1" baseline="30000" dirty="0">
                <a:solidFill>
                  <a:srgbClr val="000000"/>
                </a:solidFill>
                <a:ea typeface="Arial" charset="0"/>
                <a:cs typeface="Arial"/>
              </a:rPr>
              <a:t>MeriCreMer</a:t>
            </a:r>
            <a:r>
              <a:rPr lang="en-GB" sz="1400" i="1" dirty="0">
                <a:solidFill>
                  <a:srgbClr val="000000"/>
                </a:solidFill>
                <a:ea typeface="Arial" charset="0"/>
                <a:cs typeface="Arial"/>
              </a:rPr>
              <a:t>Rosa26</a:t>
            </a:r>
            <a:r>
              <a:rPr lang="en-GB" sz="1400" i="1" baseline="30000" dirty="0">
                <a:solidFill>
                  <a:srgbClr val="000000"/>
                </a:solidFill>
                <a:ea typeface="Arial" charset="0"/>
                <a:cs typeface="Arial"/>
              </a:rPr>
              <a:t>YFP</a:t>
            </a:r>
            <a:r>
              <a:rPr lang="en-GB" sz="1400" i="1" dirty="0">
                <a:solidFill>
                  <a:srgbClr val="000000"/>
                </a:solidFill>
                <a:ea typeface="Arial" charset="0"/>
                <a:cs typeface="Arial"/>
              </a:rPr>
              <a:t> </a:t>
            </a:r>
          </a:p>
          <a:p>
            <a:pPr defTabSz="457200"/>
            <a:r>
              <a:rPr lang="en-US" sz="1400" dirty="0">
                <a:solidFill>
                  <a:srgbClr val="0000FF"/>
                </a:solidFill>
                <a:cs typeface="Arial"/>
              </a:rPr>
              <a:t>Pulse : </a:t>
            </a:r>
            <a:r>
              <a:rPr lang="fr-FR" sz="1400" dirty="0">
                <a:solidFill>
                  <a:srgbClr val="0000FF"/>
                </a:solidFill>
                <a:ea typeface="Arial" charset="0"/>
                <a:cs typeface="Arial"/>
              </a:rPr>
              <a:t>TAM </a:t>
            </a:r>
            <a:r>
              <a:rPr lang="fr-FR" sz="1400" dirty="0" err="1">
                <a:solidFill>
                  <a:srgbClr val="0000FF"/>
                </a:solidFill>
                <a:ea typeface="Arial" charset="0"/>
                <a:cs typeface="Arial"/>
              </a:rPr>
              <a:t>at</a:t>
            </a:r>
            <a:r>
              <a:rPr lang="fr-FR" sz="1400" dirty="0">
                <a:solidFill>
                  <a:srgbClr val="0000FF"/>
                </a:solidFill>
                <a:ea typeface="Arial" charset="0"/>
                <a:cs typeface="Arial"/>
              </a:rPr>
              <a:t> E6.5, E7.5,</a:t>
            </a:r>
          </a:p>
          <a:p>
            <a:pPr defTabSz="457200"/>
            <a:r>
              <a:rPr lang="en-US" sz="1400" dirty="0">
                <a:solidFill>
                  <a:srgbClr val="0000FF"/>
                </a:solidFill>
                <a:cs typeface="Arial"/>
              </a:rPr>
              <a:t>or E10.5</a:t>
            </a:r>
            <a:endParaRPr lang="fr-FR" sz="1400" dirty="0">
              <a:solidFill>
                <a:srgbClr val="0000FF"/>
              </a:solidFill>
              <a:ea typeface="Arial" charset="0"/>
              <a:cs typeface="Arial"/>
            </a:endParaRPr>
          </a:p>
          <a:p>
            <a:pPr defTabSz="457200"/>
            <a:endParaRPr lang="en-GB" sz="1400" b="1" dirty="0">
              <a:solidFill>
                <a:srgbClr val="000000"/>
              </a:solidFill>
              <a:ea typeface="Arial" charset="0"/>
              <a:cs typeface="Arial"/>
            </a:endParaRPr>
          </a:p>
        </p:txBody>
      </p:sp>
      <p:cxnSp>
        <p:nvCxnSpPr>
          <p:cNvPr id="25" name="Gerade Verbindung mit Pfeil 320"/>
          <p:cNvCxnSpPr/>
          <p:nvPr/>
        </p:nvCxnSpPr>
        <p:spPr>
          <a:xfrm>
            <a:off x="4291450" y="1701048"/>
            <a:ext cx="379452" cy="0"/>
          </a:xfrm>
          <a:prstGeom prst="straightConnector1">
            <a:avLst/>
          </a:prstGeom>
          <a:ln w="12700" cmpd="sng">
            <a:solidFill>
              <a:srgbClr val="00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>
            <a:spLocks noChangeArrowheads="1"/>
          </p:cNvSpPr>
          <p:nvPr/>
        </p:nvSpPr>
        <p:spPr bwMode="auto">
          <a:xfrm rot="16200000">
            <a:off x="5375554" y="1027193"/>
            <a:ext cx="379484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7.5</a:t>
            </a:r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 rot="16200000">
            <a:off x="6028957" y="984401"/>
            <a:ext cx="457480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10.5</a:t>
            </a:r>
          </a:p>
        </p:txBody>
      </p:sp>
      <p:sp>
        <p:nvSpPr>
          <p:cNvPr id="28" name="TextBox 27"/>
          <p:cNvSpPr txBox="1">
            <a:spLocks noChangeArrowheads="1"/>
          </p:cNvSpPr>
          <p:nvPr/>
        </p:nvSpPr>
        <p:spPr bwMode="auto">
          <a:xfrm rot="16200000">
            <a:off x="5627044" y="1027193"/>
            <a:ext cx="379484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8.5</a:t>
            </a:r>
          </a:p>
        </p:txBody>
      </p:sp>
      <p:sp>
        <p:nvSpPr>
          <p:cNvPr id="29" name="TextBox 28"/>
          <p:cNvSpPr txBox="1">
            <a:spLocks noChangeArrowheads="1"/>
          </p:cNvSpPr>
          <p:nvPr/>
        </p:nvSpPr>
        <p:spPr bwMode="auto">
          <a:xfrm rot="16200000">
            <a:off x="5856692" y="1027193"/>
            <a:ext cx="379484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9.5</a:t>
            </a: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 rot="16200000">
            <a:off x="6268796" y="990106"/>
            <a:ext cx="47275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11.5</a:t>
            </a:r>
          </a:p>
        </p:txBody>
      </p:sp>
      <p:sp>
        <p:nvSpPr>
          <p:cNvPr id="31" name="TextBox 30"/>
          <p:cNvSpPr txBox="1">
            <a:spLocks noChangeArrowheads="1"/>
          </p:cNvSpPr>
          <p:nvPr/>
        </p:nvSpPr>
        <p:spPr bwMode="auto">
          <a:xfrm rot="16200000">
            <a:off x="6502075" y="984401"/>
            <a:ext cx="457480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12.5</a:t>
            </a:r>
          </a:p>
        </p:txBody>
      </p:sp>
      <p:cxnSp>
        <p:nvCxnSpPr>
          <p:cNvPr id="32" name="Straight Connector 31"/>
          <p:cNvCxnSpPr/>
          <p:nvPr/>
        </p:nvCxnSpPr>
        <p:spPr bwMode="auto">
          <a:xfrm flipV="1">
            <a:off x="5253488" y="1406386"/>
            <a:ext cx="2919075" cy="902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 bwMode="auto">
          <a:xfrm>
            <a:off x="5575060" y="1300956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 bwMode="auto">
          <a:xfrm>
            <a:off x="5811196" y="1300956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 bwMode="auto">
          <a:xfrm>
            <a:off x="6047333" y="1300956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 bwMode="auto">
          <a:xfrm>
            <a:off x="6283470" y="1300956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 bwMode="auto">
          <a:xfrm>
            <a:off x="6519606" y="1300956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 bwMode="auto">
          <a:xfrm>
            <a:off x="6755743" y="1300956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 bwMode="auto">
          <a:xfrm>
            <a:off x="6991880" y="1293270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 bwMode="auto">
          <a:xfrm>
            <a:off x="7228016" y="1293270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 bwMode="auto">
          <a:xfrm>
            <a:off x="7464153" y="1293270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 bwMode="auto">
          <a:xfrm>
            <a:off x="7700289" y="1293270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 bwMode="auto">
          <a:xfrm>
            <a:off x="7936426" y="1293270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 bwMode="auto">
          <a:xfrm>
            <a:off x="8172561" y="1293270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>
            <a:spLocks noChangeArrowheads="1"/>
          </p:cNvSpPr>
          <p:nvPr/>
        </p:nvSpPr>
        <p:spPr bwMode="auto">
          <a:xfrm rot="16200000">
            <a:off x="6738634" y="984401"/>
            <a:ext cx="457480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13.5</a:t>
            </a:r>
          </a:p>
        </p:txBody>
      </p:sp>
      <p:sp>
        <p:nvSpPr>
          <p:cNvPr id="46" name="TextBox 45"/>
          <p:cNvSpPr txBox="1">
            <a:spLocks noChangeArrowheads="1"/>
          </p:cNvSpPr>
          <p:nvPr/>
        </p:nvSpPr>
        <p:spPr bwMode="auto">
          <a:xfrm rot="16200000">
            <a:off x="6975192" y="984401"/>
            <a:ext cx="457480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14.5</a:t>
            </a:r>
          </a:p>
        </p:txBody>
      </p:sp>
      <p:sp>
        <p:nvSpPr>
          <p:cNvPr id="47" name="TextBox 46"/>
          <p:cNvSpPr txBox="1">
            <a:spLocks noChangeArrowheads="1"/>
          </p:cNvSpPr>
          <p:nvPr/>
        </p:nvSpPr>
        <p:spPr bwMode="auto">
          <a:xfrm rot="16200000">
            <a:off x="7206292" y="984401"/>
            <a:ext cx="457480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15.5</a:t>
            </a:r>
          </a:p>
        </p:txBody>
      </p:sp>
      <p:sp>
        <p:nvSpPr>
          <p:cNvPr id="48" name="TextBox 47"/>
          <p:cNvSpPr txBox="1">
            <a:spLocks noChangeArrowheads="1"/>
          </p:cNvSpPr>
          <p:nvPr/>
        </p:nvSpPr>
        <p:spPr bwMode="auto">
          <a:xfrm rot="16200000">
            <a:off x="7453770" y="984401"/>
            <a:ext cx="457480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16.5</a:t>
            </a:r>
          </a:p>
        </p:txBody>
      </p:sp>
      <p:sp>
        <p:nvSpPr>
          <p:cNvPr id="49" name="TextBox 48"/>
          <p:cNvSpPr txBox="1">
            <a:spLocks noChangeArrowheads="1"/>
          </p:cNvSpPr>
          <p:nvPr/>
        </p:nvSpPr>
        <p:spPr bwMode="auto">
          <a:xfrm rot="16200000">
            <a:off x="7684870" y="984401"/>
            <a:ext cx="457480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17.5</a:t>
            </a:r>
          </a:p>
        </p:txBody>
      </p:sp>
      <p:sp>
        <p:nvSpPr>
          <p:cNvPr id="50" name="TextBox 49"/>
          <p:cNvSpPr txBox="1">
            <a:spLocks noChangeArrowheads="1"/>
          </p:cNvSpPr>
          <p:nvPr/>
        </p:nvSpPr>
        <p:spPr bwMode="auto">
          <a:xfrm rot="16200000">
            <a:off x="7932349" y="984401"/>
            <a:ext cx="457480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18.5</a:t>
            </a:r>
          </a:p>
        </p:txBody>
      </p:sp>
      <p:cxnSp>
        <p:nvCxnSpPr>
          <p:cNvPr id="52" name="Gerade Verbindung mit Pfeil 320"/>
          <p:cNvCxnSpPr/>
          <p:nvPr/>
        </p:nvCxnSpPr>
        <p:spPr>
          <a:xfrm>
            <a:off x="6762429" y="1664775"/>
            <a:ext cx="0" cy="153125"/>
          </a:xfrm>
          <a:prstGeom prst="straightConnector1">
            <a:avLst/>
          </a:prstGeom>
          <a:ln w="12700" cmpd="sng">
            <a:solidFill>
              <a:srgbClr val="00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 bwMode="auto">
          <a:xfrm>
            <a:off x="5342553" y="1300956"/>
            <a:ext cx="0" cy="113116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>
            <a:spLocks noChangeArrowheads="1"/>
          </p:cNvSpPr>
          <p:nvPr/>
        </p:nvSpPr>
        <p:spPr bwMode="auto">
          <a:xfrm rot="16200000">
            <a:off x="5146358" y="1027193"/>
            <a:ext cx="379484" cy="276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en-US" sz="1200" dirty="0">
                <a:solidFill>
                  <a:srgbClr val="000000"/>
                </a:solidFill>
                <a:ea typeface="Arial" charset="0"/>
                <a:cs typeface="Arial"/>
              </a:rPr>
              <a:t>6.5</a:t>
            </a:r>
          </a:p>
        </p:txBody>
      </p:sp>
      <p:sp>
        <p:nvSpPr>
          <p:cNvPr id="63" name="Rectangle 28"/>
          <p:cNvSpPr/>
          <p:nvPr/>
        </p:nvSpPr>
        <p:spPr>
          <a:xfrm>
            <a:off x="5576919" y="1711825"/>
            <a:ext cx="489576" cy="164218"/>
          </a:xfrm>
          <a:prstGeom prst="rect">
            <a:avLst/>
          </a:prstGeom>
          <a:gradFill flip="none" rotWithShape="1">
            <a:gsLst>
              <a:gs pos="5000">
                <a:srgbClr val="0000FF"/>
              </a:gs>
              <a:gs pos="100000">
                <a:srgbClr val="FFFFFF"/>
              </a:gs>
            </a:gsLst>
            <a:lin ang="0" scaled="1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>
            <a:lvl1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200"/>
            <a:endParaRPr lang="en-US" sz="1400">
              <a:solidFill>
                <a:prstClr val="white"/>
              </a:solidFill>
              <a:cs typeface="Arial"/>
            </a:endParaRPr>
          </a:p>
        </p:txBody>
      </p:sp>
      <p:sp>
        <p:nvSpPr>
          <p:cNvPr id="66" name="Rectangle 28"/>
          <p:cNvSpPr/>
          <p:nvPr/>
        </p:nvSpPr>
        <p:spPr>
          <a:xfrm>
            <a:off x="6283470" y="1943593"/>
            <a:ext cx="489576" cy="164218"/>
          </a:xfrm>
          <a:prstGeom prst="rect">
            <a:avLst/>
          </a:prstGeom>
          <a:gradFill flip="none" rotWithShape="1">
            <a:gsLst>
              <a:gs pos="5000">
                <a:srgbClr val="0000FF"/>
              </a:gs>
              <a:gs pos="100000">
                <a:srgbClr val="FFFFFF"/>
              </a:gs>
            </a:gsLst>
            <a:lin ang="0" scaled="1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>
            <a:lvl1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200"/>
            <a:endParaRPr lang="en-US" sz="1400">
              <a:solidFill>
                <a:prstClr val="white"/>
              </a:solidFill>
              <a:cs typeface="Arial"/>
            </a:endParaRPr>
          </a:p>
        </p:txBody>
      </p:sp>
      <p:cxnSp>
        <p:nvCxnSpPr>
          <p:cNvPr id="67" name="Gerade Verbindung mit Pfeil 320"/>
          <p:cNvCxnSpPr/>
          <p:nvPr/>
        </p:nvCxnSpPr>
        <p:spPr>
          <a:xfrm>
            <a:off x="6762429" y="1893219"/>
            <a:ext cx="0" cy="153125"/>
          </a:xfrm>
          <a:prstGeom prst="straightConnector1">
            <a:avLst/>
          </a:prstGeom>
          <a:ln w="12700" cmpd="sng">
            <a:solidFill>
              <a:srgbClr val="00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8" name="Rechteck 2"/>
          <p:cNvSpPr/>
          <p:nvPr/>
        </p:nvSpPr>
        <p:spPr>
          <a:xfrm>
            <a:off x="5580327" y="1717343"/>
            <a:ext cx="2592235" cy="158700"/>
          </a:xfrm>
          <a:prstGeom prst="rect">
            <a:avLst/>
          </a:prstGeom>
          <a:noFill/>
          <a:ln w="3175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de-DE">
              <a:solidFill>
                <a:prstClr val="white"/>
              </a:solidFill>
            </a:endParaRPr>
          </a:p>
        </p:txBody>
      </p:sp>
      <p:sp>
        <p:nvSpPr>
          <p:cNvPr id="71" name="Rechteck 251"/>
          <p:cNvSpPr/>
          <p:nvPr/>
        </p:nvSpPr>
        <p:spPr>
          <a:xfrm>
            <a:off x="6283471" y="1943593"/>
            <a:ext cx="1889090" cy="158700"/>
          </a:xfrm>
          <a:prstGeom prst="rect">
            <a:avLst/>
          </a:prstGeom>
          <a:noFill/>
          <a:ln w="3175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de-DE">
              <a:solidFill>
                <a:prstClr val="white"/>
              </a:solidFill>
            </a:endParaRPr>
          </a:p>
        </p:txBody>
      </p:sp>
      <p:cxnSp>
        <p:nvCxnSpPr>
          <p:cNvPr id="72" name="Gerade Verbindung mit Pfeil 320"/>
          <p:cNvCxnSpPr/>
          <p:nvPr/>
        </p:nvCxnSpPr>
        <p:spPr>
          <a:xfrm>
            <a:off x="6762429" y="1441755"/>
            <a:ext cx="0" cy="153125"/>
          </a:xfrm>
          <a:prstGeom prst="straightConnector1">
            <a:avLst/>
          </a:prstGeom>
          <a:ln w="12700" cmpd="sng">
            <a:solidFill>
              <a:srgbClr val="00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4" name="Rectangle 28"/>
          <p:cNvSpPr/>
          <p:nvPr/>
        </p:nvSpPr>
        <p:spPr>
          <a:xfrm>
            <a:off x="5347704" y="1488805"/>
            <a:ext cx="489576" cy="164218"/>
          </a:xfrm>
          <a:prstGeom prst="rect">
            <a:avLst/>
          </a:prstGeom>
          <a:gradFill flip="none" rotWithShape="1">
            <a:gsLst>
              <a:gs pos="5000">
                <a:srgbClr val="0000FF"/>
              </a:gs>
              <a:gs pos="100000">
                <a:srgbClr val="FFFFFF"/>
              </a:gs>
            </a:gsLst>
            <a:lin ang="0" scaled="1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>
            <a:lvl1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200"/>
            <a:endParaRPr lang="en-US" sz="1400">
              <a:solidFill>
                <a:prstClr val="white"/>
              </a:solidFill>
              <a:cs typeface="Arial"/>
            </a:endParaRPr>
          </a:p>
        </p:txBody>
      </p:sp>
      <p:sp>
        <p:nvSpPr>
          <p:cNvPr id="75" name="Rechteck 2"/>
          <p:cNvSpPr/>
          <p:nvPr/>
        </p:nvSpPr>
        <p:spPr>
          <a:xfrm>
            <a:off x="5347705" y="1494323"/>
            <a:ext cx="2824856" cy="158700"/>
          </a:xfrm>
          <a:prstGeom prst="rect">
            <a:avLst/>
          </a:prstGeom>
          <a:noFill/>
          <a:ln w="3175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de-DE">
              <a:solidFill>
                <a:prstClr val="white"/>
              </a:solidFill>
            </a:endParaRPr>
          </a:p>
        </p:txBody>
      </p:sp>
      <p:pic>
        <p:nvPicPr>
          <p:cNvPr id="159" name="Bild 54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90860" y="3882652"/>
            <a:ext cx="1123143" cy="562955"/>
          </a:xfrm>
          <a:prstGeom prst="rect">
            <a:avLst/>
          </a:prstGeom>
        </p:spPr>
      </p:pic>
      <p:pic>
        <p:nvPicPr>
          <p:cNvPr id="160" name="Bild 542"/>
          <p:cNvPicPr>
            <a:picLocks/>
          </p:cNvPicPr>
          <p:nvPr/>
        </p:nvPicPr>
        <p:blipFill>
          <a:blip r:embed="rId7"/>
          <a:stretch>
            <a:fillRect/>
          </a:stretch>
        </p:blipFill>
        <p:spPr>
          <a:xfrm>
            <a:off x="3490860" y="3282224"/>
            <a:ext cx="1123143" cy="557143"/>
          </a:xfrm>
          <a:prstGeom prst="rect">
            <a:avLst/>
          </a:prstGeom>
        </p:spPr>
      </p:pic>
      <p:pic>
        <p:nvPicPr>
          <p:cNvPr id="161" name="Bild 543"/>
          <p:cNvPicPr>
            <a:picLocks/>
          </p:cNvPicPr>
          <p:nvPr/>
        </p:nvPicPr>
        <p:blipFill>
          <a:blip r:embed="rId8"/>
          <a:stretch>
            <a:fillRect/>
          </a:stretch>
        </p:blipFill>
        <p:spPr>
          <a:xfrm>
            <a:off x="3490860" y="2694373"/>
            <a:ext cx="1123143" cy="551286"/>
          </a:xfrm>
          <a:prstGeom prst="rect">
            <a:avLst/>
          </a:prstGeom>
        </p:spPr>
      </p:pic>
      <p:pic>
        <p:nvPicPr>
          <p:cNvPr id="165" name="Bild 54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362051" y="3882958"/>
            <a:ext cx="1123145" cy="552099"/>
          </a:xfrm>
          <a:prstGeom prst="rect">
            <a:avLst/>
          </a:prstGeom>
        </p:spPr>
      </p:pic>
      <p:pic>
        <p:nvPicPr>
          <p:cNvPr id="166" name="Bild 54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362052" y="3282224"/>
            <a:ext cx="1123145" cy="557143"/>
          </a:xfrm>
          <a:prstGeom prst="rect">
            <a:avLst/>
          </a:prstGeom>
        </p:spPr>
      </p:pic>
      <p:pic>
        <p:nvPicPr>
          <p:cNvPr id="167" name="Bild 54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62052" y="2694373"/>
            <a:ext cx="1123143" cy="551286"/>
          </a:xfrm>
          <a:prstGeom prst="rect">
            <a:avLst/>
          </a:prstGeom>
        </p:spPr>
      </p:pic>
      <p:sp>
        <p:nvSpPr>
          <p:cNvPr id="186" name="Rechteck 186"/>
          <p:cNvSpPr>
            <a:spLocks noChangeArrowheads="1"/>
          </p:cNvSpPr>
          <p:nvPr/>
        </p:nvSpPr>
        <p:spPr bwMode="auto">
          <a:xfrm>
            <a:off x="4228514" y="2652497"/>
            <a:ext cx="415476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/>
          <a:p>
            <a:pPr defTabSz="457200"/>
            <a:r>
              <a:rPr lang="de-DE" sz="1000" dirty="0">
                <a:solidFill>
                  <a:prstClr val="black"/>
                </a:solidFill>
                <a:cs typeface="Arial"/>
              </a:rPr>
              <a:t>43.4</a:t>
            </a:r>
          </a:p>
        </p:txBody>
      </p:sp>
      <p:sp>
        <p:nvSpPr>
          <p:cNvPr id="187" name="Rechteck 187"/>
          <p:cNvSpPr>
            <a:spLocks noChangeArrowheads="1"/>
          </p:cNvSpPr>
          <p:nvPr/>
        </p:nvSpPr>
        <p:spPr bwMode="auto">
          <a:xfrm>
            <a:off x="4306724" y="3253749"/>
            <a:ext cx="34815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/>
          <a:p>
            <a:pPr defTabSz="457200"/>
            <a:r>
              <a:rPr lang="de-DE" sz="1000" dirty="0">
                <a:solidFill>
                  <a:prstClr val="black"/>
                </a:solidFill>
                <a:cs typeface="Arial"/>
              </a:rPr>
              <a:t>1.6</a:t>
            </a:r>
          </a:p>
        </p:txBody>
      </p:sp>
      <p:sp>
        <p:nvSpPr>
          <p:cNvPr id="188" name="Rechteck 188"/>
          <p:cNvSpPr>
            <a:spLocks noChangeArrowheads="1"/>
          </p:cNvSpPr>
          <p:nvPr/>
        </p:nvSpPr>
        <p:spPr bwMode="auto">
          <a:xfrm>
            <a:off x="4306724" y="3846534"/>
            <a:ext cx="34701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/>
          <a:p>
            <a:pPr defTabSz="457200"/>
            <a:r>
              <a:rPr lang="de-DE" sz="1000" dirty="0">
                <a:solidFill>
                  <a:prstClr val="black"/>
                </a:solidFill>
                <a:cs typeface="Arial"/>
              </a:rPr>
              <a:t>0.9</a:t>
            </a:r>
          </a:p>
        </p:txBody>
      </p:sp>
      <p:sp>
        <p:nvSpPr>
          <p:cNvPr id="189" name="Rechteck 151"/>
          <p:cNvSpPr>
            <a:spLocks noChangeArrowheads="1"/>
          </p:cNvSpPr>
          <p:nvPr/>
        </p:nvSpPr>
        <p:spPr bwMode="auto">
          <a:xfrm>
            <a:off x="3113700" y="2652040"/>
            <a:ext cx="412007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/>
          <a:p>
            <a:pPr defTabSz="457200"/>
            <a:r>
              <a:rPr lang="de-DE" sz="1000" dirty="0">
                <a:solidFill>
                  <a:prstClr val="black"/>
                </a:solidFill>
                <a:cs typeface="Arial"/>
              </a:rPr>
              <a:t>40.7</a:t>
            </a:r>
          </a:p>
        </p:txBody>
      </p:sp>
      <p:sp>
        <p:nvSpPr>
          <p:cNvPr id="190" name="Rechteck 152"/>
          <p:cNvSpPr>
            <a:spLocks noChangeArrowheads="1"/>
          </p:cNvSpPr>
          <p:nvPr/>
        </p:nvSpPr>
        <p:spPr bwMode="auto">
          <a:xfrm>
            <a:off x="3185021" y="3253892"/>
            <a:ext cx="34815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/>
          <a:p>
            <a:pPr defTabSz="457200"/>
            <a:r>
              <a:rPr lang="de-DE" sz="1000" dirty="0">
                <a:solidFill>
                  <a:prstClr val="black"/>
                </a:solidFill>
                <a:cs typeface="Arial"/>
              </a:rPr>
              <a:t>9.6</a:t>
            </a:r>
          </a:p>
        </p:txBody>
      </p:sp>
      <p:sp>
        <p:nvSpPr>
          <p:cNvPr id="191" name="Rechteck 152"/>
          <p:cNvSpPr>
            <a:spLocks noChangeArrowheads="1"/>
          </p:cNvSpPr>
          <p:nvPr/>
        </p:nvSpPr>
        <p:spPr bwMode="auto">
          <a:xfrm>
            <a:off x="3185021" y="3847277"/>
            <a:ext cx="34815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/>
          <a:p>
            <a:pPr defTabSz="457200"/>
            <a:r>
              <a:rPr lang="de-DE" sz="1000" dirty="0">
                <a:solidFill>
                  <a:prstClr val="black"/>
                </a:solidFill>
                <a:cs typeface="Arial"/>
              </a:rPr>
              <a:t>9.6</a:t>
            </a:r>
          </a:p>
        </p:txBody>
      </p:sp>
      <p:sp>
        <p:nvSpPr>
          <p:cNvPr id="195" name="Textfeld 229"/>
          <p:cNvSpPr txBox="1">
            <a:spLocks noChangeArrowheads="1"/>
          </p:cNvSpPr>
          <p:nvPr/>
        </p:nvSpPr>
        <p:spPr bwMode="auto">
          <a:xfrm rot="16200000">
            <a:off x="824563" y="2835236"/>
            <a:ext cx="547511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/>
              </a:rPr>
              <a:t>LT-HSC</a:t>
            </a:r>
          </a:p>
        </p:txBody>
      </p:sp>
      <p:sp>
        <p:nvSpPr>
          <p:cNvPr id="196" name="Textfeld 154"/>
          <p:cNvSpPr txBox="1">
            <a:spLocks noChangeArrowheads="1"/>
          </p:cNvSpPr>
          <p:nvPr/>
        </p:nvSpPr>
        <p:spPr bwMode="auto">
          <a:xfrm rot="16200000">
            <a:off x="822057" y="3454074"/>
            <a:ext cx="55252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/>
              </a:rPr>
              <a:t>ST-HSC</a:t>
            </a:r>
          </a:p>
        </p:txBody>
      </p:sp>
      <p:sp>
        <p:nvSpPr>
          <p:cNvPr id="197" name="Textfeld 155"/>
          <p:cNvSpPr txBox="1">
            <a:spLocks noChangeArrowheads="1"/>
          </p:cNvSpPr>
          <p:nvPr/>
        </p:nvSpPr>
        <p:spPr bwMode="auto">
          <a:xfrm rot="16200000">
            <a:off x="884168" y="4032422"/>
            <a:ext cx="42830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/>
              </a:rPr>
              <a:t>MPP</a:t>
            </a:r>
          </a:p>
        </p:txBody>
      </p:sp>
      <p:pic>
        <p:nvPicPr>
          <p:cNvPr id="205" name="Bild 222"/>
          <p:cNvPicPr>
            <a:picLocks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9686" y="2694373"/>
            <a:ext cx="1115999" cy="5512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" name="Bild 223"/>
          <p:cNvPicPr>
            <a:picLocks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9685" y="3282224"/>
            <a:ext cx="1116000" cy="5571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" name="Bild 224"/>
          <p:cNvPicPr>
            <a:picLocks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9685" y="3882651"/>
            <a:ext cx="1116000" cy="552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" name="Textfeld 19"/>
          <p:cNvSpPr txBox="1">
            <a:spLocks noChangeArrowheads="1"/>
          </p:cNvSpPr>
          <p:nvPr/>
        </p:nvSpPr>
        <p:spPr bwMode="auto">
          <a:xfrm>
            <a:off x="1974437" y="2652040"/>
            <a:ext cx="415476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 charset="0"/>
              </a:rPr>
              <a:t>34.4</a:t>
            </a:r>
          </a:p>
        </p:txBody>
      </p:sp>
      <p:sp>
        <p:nvSpPr>
          <p:cNvPr id="209" name="Textfeld 20"/>
          <p:cNvSpPr txBox="1">
            <a:spLocks noChangeArrowheads="1"/>
          </p:cNvSpPr>
          <p:nvPr/>
        </p:nvSpPr>
        <p:spPr bwMode="auto">
          <a:xfrm>
            <a:off x="1981326" y="3253892"/>
            <a:ext cx="412007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 charset="0"/>
              </a:rPr>
              <a:t>10.7</a:t>
            </a:r>
          </a:p>
        </p:txBody>
      </p:sp>
      <p:sp>
        <p:nvSpPr>
          <p:cNvPr id="210" name="Textfeld 21"/>
          <p:cNvSpPr txBox="1">
            <a:spLocks noChangeArrowheads="1"/>
          </p:cNvSpPr>
          <p:nvPr/>
        </p:nvSpPr>
        <p:spPr bwMode="auto">
          <a:xfrm>
            <a:off x="2052647" y="3847277"/>
            <a:ext cx="34815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 charset="0"/>
              </a:rPr>
              <a:t>4.0</a:t>
            </a:r>
          </a:p>
        </p:txBody>
      </p:sp>
      <p:pic>
        <p:nvPicPr>
          <p:cNvPr id="203" name="Bild 48"/>
          <p:cNvPicPr>
            <a:picLocks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0764" y="2706915"/>
            <a:ext cx="1116000" cy="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7" name="Textfeld 26"/>
          <p:cNvSpPr txBox="1">
            <a:spLocks noChangeArrowheads="1"/>
          </p:cNvSpPr>
          <p:nvPr/>
        </p:nvSpPr>
        <p:spPr bwMode="auto">
          <a:xfrm>
            <a:off x="6365008" y="2669534"/>
            <a:ext cx="412007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 charset="0"/>
              </a:rPr>
              <a:t>58.8</a:t>
            </a:r>
          </a:p>
        </p:txBody>
      </p:sp>
      <p:pic>
        <p:nvPicPr>
          <p:cNvPr id="218" name="Bild 22533"/>
          <p:cNvPicPr>
            <a:picLocks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001" y="3298609"/>
            <a:ext cx="1116000" cy="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9" name="Textfeld 29"/>
          <p:cNvSpPr txBox="1">
            <a:spLocks noChangeArrowheads="1"/>
          </p:cNvSpPr>
          <p:nvPr/>
        </p:nvSpPr>
        <p:spPr bwMode="auto">
          <a:xfrm>
            <a:off x="7502245" y="3262508"/>
            <a:ext cx="415476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 charset="0"/>
              </a:rPr>
              <a:t>60.0</a:t>
            </a:r>
            <a:endParaRPr lang="de-DE" sz="1000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220" name="Bild 22536"/>
          <p:cNvPicPr>
            <a:picLocks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0764" y="3298609"/>
            <a:ext cx="1116000" cy="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1" name="Textfeld 33"/>
          <p:cNvSpPr txBox="1">
            <a:spLocks noChangeArrowheads="1"/>
          </p:cNvSpPr>
          <p:nvPr/>
        </p:nvSpPr>
        <p:spPr bwMode="auto">
          <a:xfrm>
            <a:off x="6365008" y="3262508"/>
            <a:ext cx="412007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>
                <a:solidFill>
                  <a:prstClr val="black"/>
                </a:solidFill>
                <a:latin typeface="Calibri"/>
                <a:cs typeface="Arial" charset="0"/>
              </a:rPr>
              <a:t>59.1</a:t>
            </a:r>
            <a:endParaRPr lang="de-DE" sz="10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222" name="Bild 22537"/>
          <p:cNvPicPr>
            <a:picLocks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0764" y="3909684"/>
            <a:ext cx="1116000" cy="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" name="Textfeld 37"/>
          <p:cNvSpPr txBox="1">
            <a:spLocks noChangeArrowheads="1"/>
          </p:cNvSpPr>
          <p:nvPr/>
        </p:nvSpPr>
        <p:spPr bwMode="auto">
          <a:xfrm>
            <a:off x="6365007" y="3883198"/>
            <a:ext cx="415476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 charset="0"/>
              </a:rPr>
              <a:t>58.2</a:t>
            </a:r>
            <a:endParaRPr lang="de-DE" sz="1000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224" name="Bild 22535"/>
          <p:cNvPicPr>
            <a:picLocks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001" y="3909684"/>
            <a:ext cx="1116000" cy="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" name="Textfeld 40"/>
          <p:cNvSpPr txBox="1">
            <a:spLocks noChangeArrowheads="1"/>
          </p:cNvSpPr>
          <p:nvPr/>
        </p:nvSpPr>
        <p:spPr bwMode="auto">
          <a:xfrm>
            <a:off x="7495357" y="3883198"/>
            <a:ext cx="415476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 charset="0"/>
              </a:rPr>
              <a:t>58.4</a:t>
            </a:r>
            <a:endParaRPr lang="de-DE" sz="1000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226" name="Bild 47"/>
          <p:cNvPicPr>
            <a:picLocks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001" y="2702771"/>
            <a:ext cx="1116000" cy="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7" name="Textfeld 24"/>
          <p:cNvSpPr txBox="1">
            <a:spLocks noChangeArrowheads="1"/>
          </p:cNvSpPr>
          <p:nvPr/>
        </p:nvSpPr>
        <p:spPr bwMode="auto">
          <a:xfrm>
            <a:off x="7502246" y="2669534"/>
            <a:ext cx="412007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 charset="0"/>
              </a:rPr>
              <a:t>60.7</a:t>
            </a:r>
            <a:endParaRPr lang="de-DE" sz="1000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230" name="Bild 108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399" y="2701360"/>
            <a:ext cx="1116000" cy="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1" name="Rechteck 111"/>
          <p:cNvSpPr/>
          <p:nvPr/>
        </p:nvSpPr>
        <p:spPr bwMode="auto">
          <a:xfrm flipH="1">
            <a:off x="8695147" y="2753818"/>
            <a:ext cx="266134" cy="184019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 defTabSz="457200">
              <a:defRPr/>
            </a:pPr>
            <a:endParaRPr lang="de-DE">
              <a:solidFill>
                <a:prstClr val="white"/>
              </a:solidFill>
            </a:endParaRPr>
          </a:p>
        </p:txBody>
      </p:sp>
      <p:sp>
        <p:nvSpPr>
          <p:cNvPr id="232" name="Textfeld 149"/>
          <p:cNvSpPr txBox="1">
            <a:spLocks noChangeArrowheads="1"/>
          </p:cNvSpPr>
          <p:nvPr/>
        </p:nvSpPr>
        <p:spPr bwMode="auto">
          <a:xfrm>
            <a:off x="8683822" y="2669534"/>
            <a:ext cx="34815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/>
              </a:rPr>
              <a:t>0.0</a:t>
            </a:r>
          </a:p>
        </p:txBody>
      </p:sp>
      <p:pic>
        <p:nvPicPr>
          <p:cNvPr id="236" name="Bild 114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399" y="3298609"/>
            <a:ext cx="1116000" cy="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" name="Rechteck 123"/>
          <p:cNvSpPr/>
          <p:nvPr/>
        </p:nvSpPr>
        <p:spPr bwMode="auto">
          <a:xfrm>
            <a:off x="8690733" y="3328096"/>
            <a:ext cx="273887" cy="103074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 defTabSz="457200">
              <a:defRPr/>
            </a:pPr>
            <a:endParaRPr lang="de-DE">
              <a:solidFill>
                <a:prstClr val="white"/>
              </a:solidFill>
            </a:endParaRPr>
          </a:p>
        </p:txBody>
      </p:sp>
      <p:sp>
        <p:nvSpPr>
          <p:cNvPr id="238" name="Textfeld 148"/>
          <p:cNvSpPr txBox="1">
            <a:spLocks noChangeArrowheads="1"/>
          </p:cNvSpPr>
          <p:nvPr/>
        </p:nvSpPr>
        <p:spPr bwMode="auto">
          <a:xfrm>
            <a:off x="8684406" y="3262508"/>
            <a:ext cx="34815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/>
              </a:rPr>
              <a:t>0.0</a:t>
            </a:r>
          </a:p>
        </p:txBody>
      </p:sp>
      <p:pic>
        <p:nvPicPr>
          <p:cNvPr id="242" name="Bild 112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991" y="3909684"/>
            <a:ext cx="1116000" cy="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3" name="Rechteck 142"/>
          <p:cNvSpPr/>
          <p:nvPr/>
        </p:nvSpPr>
        <p:spPr bwMode="auto">
          <a:xfrm>
            <a:off x="8848141" y="3951418"/>
            <a:ext cx="142111" cy="108656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 defTabSz="457200">
              <a:defRPr/>
            </a:pPr>
            <a:endParaRPr lang="de-DE" sz="1200">
              <a:solidFill>
                <a:prstClr val="white"/>
              </a:solidFill>
              <a:cs typeface="Arial"/>
            </a:endParaRPr>
          </a:p>
        </p:txBody>
      </p:sp>
      <p:sp>
        <p:nvSpPr>
          <p:cNvPr id="244" name="Rechteck 139"/>
          <p:cNvSpPr/>
          <p:nvPr/>
        </p:nvSpPr>
        <p:spPr bwMode="auto">
          <a:xfrm>
            <a:off x="8117508" y="3829985"/>
            <a:ext cx="120650" cy="58738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 defTabSz="457200">
              <a:defRPr/>
            </a:pPr>
            <a:endParaRPr lang="de-DE" sz="1200">
              <a:solidFill>
                <a:prstClr val="white"/>
              </a:solidFill>
              <a:cs typeface="Arial"/>
            </a:endParaRPr>
          </a:p>
        </p:txBody>
      </p:sp>
      <p:sp>
        <p:nvSpPr>
          <p:cNvPr id="245" name="Textfeld 113"/>
          <p:cNvSpPr txBox="1">
            <a:spLocks noChangeArrowheads="1"/>
          </p:cNvSpPr>
          <p:nvPr/>
        </p:nvSpPr>
        <p:spPr bwMode="auto">
          <a:xfrm>
            <a:off x="8679732" y="3883198"/>
            <a:ext cx="348150" cy="246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000" dirty="0">
                <a:solidFill>
                  <a:prstClr val="black"/>
                </a:solidFill>
                <a:latin typeface="Calibri"/>
                <a:cs typeface="Arial"/>
              </a:rPr>
              <a:t>4.0</a:t>
            </a:r>
          </a:p>
        </p:txBody>
      </p:sp>
      <p:sp>
        <p:nvSpPr>
          <p:cNvPr id="249" name="Textfeld 387"/>
          <p:cNvSpPr txBox="1">
            <a:spLocks noChangeArrowheads="1"/>
          </p:cNvSpPr>
          <p:nvPr/>
        </p:nvSpPr>
        <p:spPr bwMode="auto">
          <a:xfrm rot="16200000">
            <a:off x="4358365" y="3445755"/>
            <a:ext cx="175467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de-DE" sz="1200" b="1" dirty="0">
                <a:solidFill>
                  <a:prstClr val="black"/>
                </a:solidFill>
                <a:latin typeface="Calibri"/>
                <a:cs typeface="Arial" charset="0"/>
              </a:rPr>
              <a:t>F4/80</a:t>
            </a:r>
            <a:r>
              <a:rPr lang="de-DE" sz="1200" b="1" baseline="30000" dirty="0">
                <a:solidFill>
                  <a:prstClr val="black"/>
                </a:solidFill>
                <a:latin typeface="Calibri"/>
                <a:cs typeface="Arial" charset="0"/>
              </a:rPr>
              <a:t>bright </a:t>
            </a:r>
            <a:r>
              <a:rPr lang="de-DE" sz="1200" b="1" dirty="0">
                <a:solidFill>
                  <a:prstClr val="black"/>
                </a:solidFill>
                <a:latin typeface="Calibri"/>
                <a:cs typeface="Arial" charset="0"/>
              </a:rPr>
              <a:t>CD11b</a:t>
            </a:r>
            <a:r>
              <a:rPr lang="de-DE" sz="1200" b="1" baseline="30000" dirty="0">
                <a:solidFill>
                  <a:prstClr val="black"/>
                </a:solidFill>
                <a:latin typeface="Calibri"/>
                <a:cs typeface="Arial" charset="0"/>
              </a:rPr>
              <a:t>+</a:t>
            </a:r>
          </a:p>
        </p:txBody>
      </p:sp>
      <p:grpSp>
        <p:nvGrpSpPr>
          <p:cNvPr id="250" name="Group 249"/>
          <p:cNvGrpSpPr/>
          <p:nvPr/>
        </p:nvGrpSpPr>
        <p:grpSpPr>
          <a:xfrm>
            <a:off x="4892464" y="2215225"/>
            <a:ext cx="3900742" cy="646331"/>
            <a:chOff x="3713577" y="766255"/>
            <a:chExt cx="3900742" cy="646331"/>
          </a:xfrm>
        </p:grpSpPr>
        <p:grpSp>
          <p:nvGrpSpPr>
            <p:cNvPr id="266" name="Gruppierung 154"/>
            <p:cNvGrpSpPr/>
            <p:nvPr/>
          </p:nvGrpSpPr>
          <p:grpSpPr>
            <a:xfrm>
              <a:off x="3713577" y="766255"/>
              <a:ext cx="3900742" cy="646331"/>
              <a:chOff x="5157144" y="1822502"/>
              <a:chExt cx="3900742" cy="646331"/>
            </a:xfrm>
          </p:grpSpPr>
          <p:sp>
            <p:nvSpPr>
              <p:cNvPr id="268" name="Textfeld 390"/>
              <p:cNvSpPr txBox="1">
                <a:spLocks noChangeArrowheads="1"/>
              </p:cNvSpPr>
              <p:nvPr/>
            </p:nvSpPr>
            <p:spPr bwMode="auto">
              <a:xfrm>
                <a:off x="7360219" y="1822502"/>
                <a:ext cx="608841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9pPr>
              </a:lstStyle>
              <a:p>
                <a:pPr defTabSz="457200" eaLnBrk="1" hangingPunct="1"/>
                <a:r>
                  <a:rPr lang="de-DE" sz="1200" dirty="0">
                    <a:solidFill>
                      <a:prstClr val="black"/>
                    </a:solidFill>
                    <a:latin typeface="Calibri"/>
                    <a:cs typeface="Arial" charset="0"/>
                  </a:rPr>
                  <a:t>E7.5             </a:t>
                </a:r>
              </a:p>
              <a:p>
                <a:pPr defTabSz="457200" eaLnBrk="1" hangingPunct="1"/>
                <a:r>
                  <a:rPr lang="de-DE" sz="1200" dirty="0">
                    <a:solidFill>
                      <a:prstClr val="black"/>
                    </a:solidFill>
                    <a:latin typeface="Calibri"/>
                    <a:cs typeface="Arial" charset="0"/>
                  </a:rPr>
                  <a:t>E12.5         	</a:t>
                </a:r>
              </a:p>
            </p:txBody>
          </p:sp>
          <p:sp>
            <p:nvSpPr>
              <p:cNvPr id="269" name="Textfeld 152"/>
              <p:cNvSpPr txBox="1"/>
              <p:nvPr/>
            </p:nvSpPr>
            <p:spPr>
              <a:xfrm>
                <a:off x="5157144" y="1831036"/>
                <a:ext cx="83836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 defTabSz="457200"/>
                <a:r>
                  <a:rPr lang="de-DE" sz="1200" dirty="0">
                    <a:solidFill>
                      <a:prstClr val="black"/>
                    </a:solidFill>
                    <a:cs typeface="Arial" charset="0"/>
                  </a:rPr>
                  <a:t>TAM :</a:t>
                </a:r>
              </a:p>
              <a:p>
                <a:pPr algn="r" defTabSz="457200"/>
                <a:r>
                  <a:rPr lang="de-DE" sz="1200" dirty="0">
                    <a:solidFill>
                      <a:prstClr val="black"/>
                    </a:solidFill>
                    <a:cs typeface="Arial" charset="0"/>
                  </a:rPr>
                  <a:t>   Analysis:</a:t>
                </a:r>
                <a:endParaRPr lang="de-DE" sz="12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Textfeld 390"/>
              <p:cNvSpPr txBox="1">
                <a:spLocks noChangeArrowheads="1"/>
              </p:cNvSpPr>
              <p:nvPr/>
            </p:nvSpPr>
            <p:spPr bwMode="auto">
              <a:xfrm>
                <a:off x="8449045" y="1822502"/>
                <a:ext cx="608841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9pPr>
              </a:lstStyle>
              <a:p>
                <a:pPr defTabSz="457200" eaLnBrk="1" hangingPunct="1"/>
                <a:r>
                  <a:rPr lang="de-DE" sz="1200" dirty="0">
                    <a:solidFill>
                      <a:prstClr val="black"/>
                    </a:solidFill>
                    <a:latin typeface="Calibri"/>
                    <a:cs typeface="Arial" charset="0"/>
                  </a:rPr>
                  <a:t>E10.5             </a:t>
                </a:r>
              </a:p>
              <a:p>
                <a:pPr defTabSz="457200" eaLnBrk="1" hangingPunct="1"/>
                <a:r>
                  <a:rPr lang="de-DE" sz="1200" dirty="0">
                    <a:solidFill>
                      <a:prstClr val="black"/>
                    </a:solidFill>
                    <a:latin typeface="Calibri"/>
                    <a:cs typeface="Arial" charset="0"/>
                  </a:rPr>
                  <a:t>E12.5         	</a:t>
                </a:r>
              </a:p>
            </p:txBody>
          </p:sp>
        </p:grpSp>
        <p:sp>
          <p:nvSpPr>
            <p:cNvPr id="267" name="Textfeld 390"/>
            <p:cNvSpPr txBox="1">
              <a:spLocks noChangeArrowheads="1"/>
            </p:cNvSpPr>
            <p:nvPr/>
          </p:nvSpPr>
          <p:spPr bwMode="auto">
            <a:xfrm>
              <a:off x="4790199" y="766255"/>
              <a:ext cx="608841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9pPr>
            </a:lstStyle>
            <a:p>
              <a:pPr defTabSz="457200" eaLnBrk="1" hangingPunct="1"/>
              <a:r>
                <a:rPr lang="de-DE" sz="1200" dirty="0">
                  <a:solidFill>
                    <a:prstClr val="black"/>
                  </a:solidFill>
                  <a:latin typeface="Calibri"/>
                  <a:cs typeface="Arial" charset="0"/>
                </a:rPr>
                <a:t>E6.5             </a:t>
              </a:r>
            </a:p>
            <a:p>
              <a:pPr defTabSz="457200" eaLnBrk="1" hangingPunct="1"/>
              <a:r>
                <a:rPr lang="de-DE" sz="1200" dirty="0">
                  <a:solidFill>
                    <a:prstClr val="black"/>
                  </a:solidFill>
                  <a:latin typeface="Calibri"/>
                  <a:cs typeface="Arial" charset="0"/>
                </a:rPr>
                <a:t>E12.5         	</a:t>
              </a:r>
            </a:p>
          </p:txBody>
        </p:sp>
      </p:grpSp>
      <p:sp>
        <p:nvSpPr>
          <p:cNvPr id="257" name="TextBox 256"/>
          <p:cNvSpPr txBox="1"/>
          <p:nvPr/>
        </p:nvSpPr>
        <p:spPr>
          <a:xfrm rot="16200000">
            <a:off x="5167495" y="4065606"/>
            <a:ext cx="697605" cy="246211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457200"/>
            <a:r>
              <a:rPr lang="en-US" sz="1000" dirty="0">
                <a:solidFill>
                  <a:prstClr val="black"/>
                </a:solidFill>
                <a:cs typeface="Arial"/>
              </a:rPr>
              <a:t>Fetal liver</a:t>
            </a:r>
          </a:p>
        </p:txBody>
      </p:sp>
      <p:sp>
        <p:nvSpPr>
          <p:cNvPr id="258" name="TextBox 257"/>
          <p:cNvSpPr txBox="1"/>
          <p:nvPr/>
        </p:nvSpPr>
        <p:spPr>
          <a:xfrm rot="16200000">
            <a:off x="5287626" y="3443836"/>
            <a:ext cx="457342" cy="246211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457200"/>
            <a:r>
              <a:rPr lang="en-US" sz="1000" dirty="0">
                <a:solidFill>
                  <a:prstClr val="black"/>
                </a:solidFill>
                <a:cs typeface="Arial"/>
              </a:rPr>
              <a:t>Brain</a:t>
            </a:r>
          </a:p>
        </p:txBody>
      </p:sp>
      <p:sp>
        <p:nvSpPr>
          <p:cNvPr id="259" name="TextBox 258"/>
          <p:cNvSpPr txBox="1"/>
          <p:nvPr/>
        </p:nvSpPr>
        <p:spPr>
          <a:xfrm rot="16200000">
            <a:off x="5213268" y="2841608"/>
            <a:ext cx="606058" cy="246211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457200"/>
            <a:r>
              <a:rPr lang="en-US" sz="1000" dirty="0">
                <a:solidFill>
                  <a:prstClr val="black"/>
                </a:solidFill>
                <a:cs typeface="Arial"/>
              </a:rPr>
              <a:t>Yolk Sac</a:t>
            </a:r>
          </a:p>
        </p:txBody>
      </p:sp>
      <p:cxnSp>
        <p:nvCxnSpPr>
          <p:cNvPr id="272" name="Straight Arrow Connector 342"/>
          <p:cNvCxnSpPr/>
          <p:nvPr/>
        </p:nvCxnSpPr>
        <p:spPr>
          <a:xfrm>
            <a:off x="5662242" y="4573400"/>
            <a:ext cx="3408941" cy="0"/>
          </a:xfrm>
          <a:prstGeom prst="straightConnector1">
            <a:avLst/>
          </a:prstGeom>
          <a:ln w="12700" cmpd="sng">
            <a:solidFill>
              <a:schemeClr val="tx1"/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3" name="Textfeld 60"/>
          <p:cNvSpPr txBox="1">
            <a:spLocks noChangeArrowheads="1"/>
          </p:cNvSpPr>
          <p:nvPr/>
        </p:nvSpPr>
        <p:spPr bwMode="auto">
          <a:xfrm>
            <a:off x="7143751" y="4452333"/>
            <a:ext cx="503999" cy="27919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200" dirty="0">
                <a:solidFill>
                  <a:prstClr val="black"/>
                </a:solidFill>
                <a:latin typeface="Calibri"/>
                <a:cs typeface="Arial" charset="0"/>
              </a:rPr>
              <a:t>YFP</a:t>
            </a:r>
          </a:p>
        </p:txBody>
      </p:sp>
      <p:grpSp>
        <p:nvGrpSpPr>
          <p:cNvPr id="275" name="Group 274"/>
          <p:cNvGrpSpPr/>
          <p:nvPr/>
        </p:nvGrpSpPr>
        <p:grpSpPr>
          <a:xfrm>
            <a:off x="522502" y="2224175"/>
            <a:ext cx="3784222" cy="646331"/>
            <a:chOff x="3830097" y="766255"/>
            <a:chExt cx="3784222" cy="646331"/>
          </a:xfrm>
        </p:grpSpPr>
        <p:grpSp>
          <p:nvGrpSpPr>
            <p:cNvPr id="276" name="Gruppierung 154"/>
            <p:cNvGrpSpPr/>
            <p:nvPr/>
          </p:nvGrpSpPr>
          <p:grpSpPr>
            <a:xfrm>
              <a:off x="3830097" y="766255"/>
              <a:ext cx="3784222" cy="646331"/>
              <a:chOff x="5273664" y="1822502"/>
              <a:chExt cx="3784222" cy="646331"/>
            </a:xfrm>
          </p:grpSpPr>
          <p:sp>
            <p:nvSpPr>
              <p:cNvPr id="278" name="Textfeld 390"/>
              <p:cNvSpPr txBox="1">
                <a:spLocks noChangeArrowheads="1"/>
              </p:cNvSpPr>
              <p:nvPr/>
            </p:nvSpPr>
            <p:spPr bwMode="auto">
              <a:xfrm>
                <a:off x="7360219" y="1822502"/>
                <a:ext cx="608841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9pPr>
              </a:lstStyle>
              <a:p>
                <a:pPr defTabSz="457200" eaLnBrk="1" hangingPunct="1"/>
                <a:r>
                  <a:rPr lang="de-DE" sz="1200" dirty="0">
                    <a:solidFill>
                      <a:prstClr val="black"/>
                    </a:solidFill>
                    <a:latin typeface="Calibri"/>
                    <a:cs typeface="Arial" charset="0"/>
                  </a:rPr>
                  <a:t>E7.5             </a:t>
                </a:r>
              </a:p>
              <a:p>
                <a:pPr defTabSz="457200" eaLnBrk="1" hangingPunct="1"/>
                <a:r>
                  <a:rPr lang="de-DE" sz="1200" dirty="0">
                    <a:solidFill>
                      <a:prstClr val="black"/>
                    </a:solidFill>
                    <a:latin typeface="Calibri"/>
                    <a:cs typeface="Arial" charset="0"/>
                  </a:rPr>
                  <a:t>E12.5         	</a:t>
                </a:r>
              </a:p>
            </p:txBody>
          </p:sp>
          <p:sp>
            <p:nvSpPr>
              <p:cNvPr id="279" name="Textfeld 152"/>
              <p:cNvSpPr txBox="1"/>
              <p:nvPr/>
            </p:nvSpPr>
            <p:spPr>
              <a:xfrm>
                <a:off x="5273664" y="1831036"/>
                <a:ext cx="83836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 defTabSz="457200"/>
                <a:r>
                  <a:rPr lang="de-DE" sz="1200" dirty="0">
                    <a:solidFill>
                      <a:prstClr val="black"/>
                    </a:solidFill>
                    <a:cs typeface="Arial" charset="0"/>
                  </a:rPr>
                  <a:t>TAM :</a:t>
                </a:r>
              </a:p>
              <a:p>
                <a:pPr algn="r" defTabSz="457200"/>
                <a:r>
                  <a:rPr lang="de-DE" sz="1200" dirty="0">
                    <a:solidFill>
                      <a:prstClr val="black"/>
                    </a:solidFill>
                    <a:cs typeface="Arial" charset="0"/>
                  </a:rPr>
                  <a:t>   Analysis:</a:t>
                </a:r>
                <a:endParaRPr lang="de-DE" sz="12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Textfeld 390"/>
              <p:cNvSpPr txBox="1">
                <a:spLocks noChangeArrowheads="1"/>
              </p:cNvSpPr>
              <p:nvPr/>
            </p:nvSpPr>
            <p:spPr bwMode="auto">
              <a:xfrm>
                <a:off x="8449045" y="1822502"/>
                <a:ext cx="608841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charset="0"/>
                    <a:ea typeface="ＭＳ Ｐゴシック" charset="0"/>
                  </a:defRPr>
                </a:lvl9pPr>
              </a:lstStyle>
              <a:p>
                <a:pPr defTabSz="457200" eaLnBrk="1" hangingPunct="1"/>
                <a:r>
                  <a:rPr lang="de-DE" sz="1200" dirty="0">
                    <a:solidFill>
                      <a:prstClr val="black"/>
                    </a:solidFill>
                    <a:latin typeface="Calibri"/>
                    <a:cs typeface="Arial" charset="0"/>
                  </a:rPr>
                  <a:t>E10.5             </a:t>
                </a:r>
              </a:p>
              <a:p>
                <a:pPr defTabSz="457200" eaLnBrk="1" hangingPunct="1"/>
                <a:r>
                  <a:rPr lang="de-DE" sz="1200" dirty="0">
                    <a:solidFill>
                      <a:prstClr val="black"/>
                    </a:solidFill>
                    <a:latin typeface="Calibri"/>
                    <a:cs typeface="Arial" charset="0"/>
                  </a:rPr>
                  <a:t>E12.5         	</a:t>
                </a:r>
              </a:p>
            </p:txBody>
          </p:sp>
        </p:grpSp>
        <p:sp>
          <p:nvSpPr>
            <p:cNvPr id="277" name="Textfeld 390"/>
            <p:cNvSpPr txBox="1">
              <a:spLocks noChangeArrowheads="1"/>
            </p:cNvSpPr>
            <p:nvPr/>
          </p:nvSpPr>
          <p:spPr bwMode="auto">
            <a:xfrm>
              <a:off x="4790199" y="766255"/>
              <a:ext cx="608841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9pPr>
            </a:lstStyle>
            <a:p>
              <a:pPr defTabSz="457200" eaLnBrk="1" hangingPunct="1"/>
              <a:r>
                <a:rPr lang="de-DE" sz="1200" dirty="0">
                  <a:solidFill>
                    <a:prstClr val="black"/>
                  </a:solidFill>
                  <a:latin typeface="Calibri"/>
                  <a:cs typeface="Arial" charset="0"/>
                </a:rPr>
                <a:t>E6.5           E12.5         	</a:t>
              </a:r>
            </a:p>
          </p:txBody>
        </p:sp>
      </p:grpSp>
      <p:sp>
        <p:nvSpPr>
          <p:cNvPr id="135" name="TextBox 134"/>
          <p:cNvSpPr txBox="1"/>
          <p:nvPr/>
        </p:nvSpPr>
        <p:spPr>
          <a:xfrm>
            <a:off x="5416654" y="6560714"/>
            <a:ext cx="4108347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dirty="0">
                <a:solidFill>
                  <a:prstClr val="black"/>
                </a:solidFill>
              </a:rPr>
              <a:t>Gomez </a:t>
            </a:r>
            <a:r>
              <a:rPr lang="en-US" sz="1400" dirty="0" err="1">
                <a:solidFill>
                  <a:prstClr val="black"/>
                </a:solidFill>
              </a:rPr>
              <a:t>Perdiguero</a:t>
            </a:r>
            <a:r>
              <a:rPr lang="en-US" sz="1400" dirty="0">
                <a:solidFill>
                  <a:prstClr val="black"/>
                </a:solidFill>
              </a:rPr>
              <a:t>*, </a:t>
            </a:r>
            <a:r>
              <a:rPr lang="en-US" sz="1400" dirty="0" err="1">
                <a:solidFill>
                  <a:prstClr val="black"/>
                </a:solidFill>
              </a:rPr>
              <a:t>Klapporth</a:t>
            </a:r>
            <a:r>
              <a:rPr lang="en-US" sz="1400" dirty="0">
                <a:solidFill>
                  <a:prstClr val="black"/>
                </a:solidFill>
              </a:rPr>
              <a:t>*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Nature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</p:txBody>
      </p:sp>
      <p:cxnSp>
        <p:nvCxnSpPr>
          <p:cNvPr id="132" name="Straight Arrow Connector 342"/>
          <p:cNvCxnSpPr/>
          <p:nvPr/>
        </p:nvCxnSpPr>
        <p:spPr>
          <a:xfrm>
            <a:off x="1221424" y="4573400"/>
            <a:ext cx="3408941" cy="0"/>
          </a:xfrm>
          <a:prstGeom prst="straightConnector1">
            <a:avLst/>
          </a:prstGeom>
          <a:ln w="12700" cmpd="sng">
            <a:solidFill>
              <a:schemeClr val="tx1"/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3" name="Textfeld 60"/>
          <p:cNvSpPr txBox="1">
            <a:spLocks noChangeArrowheads="1"/>
          </p:cNvSpPr>
          <p:nvPr/>
        </p:nvSpPr>
        <p:spPr bwMode="auto">
          <a:xfrm>
            <a:off x="2688784" y="4426307"/>
            <a:ext cx="503999" cy="27919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9" tIns="45715" rIns="91429" bIns="45715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de-DE" sz="1200" dirty="0">
                <a:solidFill>
                  <a:prstClr val="black"/>
                </a:solidFill>
                <a:latin typeface="Calibri"/>
                <a:cs typeface="Arial" charset="0"/>
              </a:rPr>
              <a:t>YFP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1010622" y="5139527"/>
            <a:ext cx="8261236" cy="1015653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GB" sz="2000" b="1" dirty="0">
                <a:solidFill>
                  <a:prstClr val="black"/>
                </a:solidFill>
              </a:rPr>
              <a:t>Tissue resident macrophages progenitors: </a:t>
            </a:r>
          </a:p>
          <a:p>
            <a:pPr marL="285750" indent="-285750" defTabSz="457200">
              <a:buFontTx/>
              <a:buChar char="-"/>
            </a:pPr>
            <a:r>
              <a:rPr lang="en-GB" sz="2000" b="1" dirty="0">
                <a:solidFill>
                  <a:prstClr val="black"/>
                </a:solidFill>
              </a:rPr>
              <a:t>arise from </a:t>
            </a:r>
            <a:r>
              <a:rPr lang="en-GB" sz="2000" b="1" i="1" dirty="0">
                <a:solidFill>
                  <a:prstClr val="black"/>
                </a:solidFill>
              </a:rPr>
              <a:t>Tie2</a:t>
            </a:r>
            <a:r>
              <a:rPr lang="en-GB" sz="2000" b="1" baseline="30000" dirty="0">
                <a:solidFill>
                  <a:prstClr val="black"/>
                </a:solidFill>
              </a:rPr>
              <a:t>+</a:t>
            </a:r>
            <a:r>
              <a:rPr lang="en-GB" sz="2000" b="1" dirty="0">
                <a:solidFill>
                  <a:prstClr val="black"/>
                </a:solidFill>
              </a:rPr>
              <a:t> cells before E10.5</a:t>
            </a:r>
          </a:p>
          <a:p>
            <a:pPr marL="285750" indent="-285750" defTabSz="457200">
              <a:buFontTx/>
              <a:buChar char="-"/>
            </a:pPr>
            <a:r>
              <a:rPr lang="en-GB" sz="2000" b="1" dirty="0">
                <a:solidFill>
                  <a:prstClr val="black"/>
                </a:solidFill>
              </a:rPr>
              <a:t>are distinct from </a:t>
            </a:r>
            <a:r>
              <a:rPr lang="en-GB" sz="2000" b="1" dirty="0" err="1">
                <a:solidFill>
                  <a:prstClr val="black"/>
                </a:solidFill>
              </a:rPr>
              <a:t>dHSCs</a:t>
            </a:r>
            <a:endParaRPr lang="en-GB" sz="20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064370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1002" y="5040"/>
            <a:ext cx="9143999" cy="461655"/>
          </a:xfrm>
          <a:prstGeom prst="rect">
            <a:avLst/>
          </a:prstGeom>
          <a:noFill/>
        </p:spPr>
        <p:txBody>
          <a:bodyPr wrap="square" lIns="91429" tIns="45715" rIns="91429" bIns="45715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fr-FR" sz="2400" b="1" dirty="0">
                <a:solidFill>
                  <a:srgbClr val="000000"/>
                </a:solidFill>
                <a:ea typeface="ＭＳ Ｐゴシック" pitchFamily="31" charset="-128"/>
                <a:cs typeface="ＭＳ Ｐゴシック" pitchFamily="31" charset="-128"/>
              </a:rPr>
              <a:t>Ontogenèse du système des phagocytes mononucléaires</a:t>
            </a:r>
          </a:p>
        </p:txBody>
      </p:sp>
      <p:grpSp>
        <p:nvGrpSpPr>
          <p:cNvPr id="437" name="Group 436"/>
          <p:cNvGrpSpPr/>
          <p:nvPr/>
        </p:nvGrpSpPr>
        <p:grpSpPr>
          <a:xfrm>
            <a:off x="476412" y="776979"/>
            <a:ext cx="8884654" cy="5228120"/>
            <a:chOff x="95412" y="776979"/>
            <a:chExt cx="8884654" cy="5228120"/>
          </a:xfrm>
        </p:grpSpPr>
        <p:sp>
          <p:nvSpPr>
            <p:cNvPr id="439" name="TextBox 438"/>
            <p:cNvSpPr txBox="1"/>
            <p:nvPr/>
          </p:nvSpPr>
          <p:spPr>
            <a:xfrm>
              <a:off x="95412" y="1652880"/>
              <a:ext cx="5616982" cy="34778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200"/>
              <a:r>
                <a:rPr lang="en-GB" sz="2000" b="1" dirty="0">
                  <a:solidFill>
                    <a:prstClr val="black"/>
                  </a:solidFill>
                </a:rPr>
                <a:t>Do adult resident Macrophages derive from </a:t>
              </a:r>
              <a:r>
                <a:rPr lang="en-GB" sz="2000" b="1" dirty="0" err="1">
                  <a:solidFill>
                    <a:prstClr val="black"/>
                  </a:solidFill>
                </a:rPr>
                <a:t>fetal</a:t>
              </a:r>
              <a:r>
                <a:rPr lang="en-GB" sz="2000" b="1" dirty="0">
                  <a:solidFill>
                    <a:prstClr val="black"/>
                  </a:solidFill>
                </a:rPr>
                <a:t> HSCs?</a:t>
              </a:r>
            </a:p>
            <a:p>
              <a:pPr defTabSz="457200"/>
              <a:endParaRPr lang="en-GB" sz="2000" b="1" dirty="0">
                <a:solidFill>
                  <a:prstClr val="black"/>
                </a:solidFill>
              </a:endParaRPr>
            </a:p>
            <a:p>
              <a:pPr defTabSz="457200"/>
              <a:r>
                <a:rPr lang="en-GB" sz="2000" dirty="0">
                  <a:solidFill>
                    <a:prstClr val="black"/>
                  </a:solidFill>
                </a:rPr>
                <a:t>Resident Macrophages develop AND are maintained in the absence of </a:t>
              </a:r>
              <a:r>
                <a:rPr lang="en-GB" sz="2000" i="1" dirty="0" err="1">
                  <a:solidFill>
                    <a:prstClr val="black"/>
                  </a:solidFill>
                </a:rPr>
                <a:t>Myb</a:t>
              </a:r>
              <a:r>
                <a:rPr lang="en-GB" sz="2000" dirty="0">
                  <a:solidFill>
                    <a:prstClr val="black"/>
                  </a:solidFill>
                </a:rPr>
                <a:t> and functional HSCs</a:t>
              </a:r>
            </a:p>
            <a:p>
              <a:pPr defTabSz="457200"/>
              <a:endParaRPr lang="en-GB" sz="2000" dirty="0">
                <a:solidFill>
                  <a:prstClr val="black"/>
                </a:solidFill>
              </a:endParaRPr>
            </a:p>
            <a:p>
              <a:pPr defTabSz="457200"/>
              <a:r>
                <a:rPr lang="en-GB" sz="2000" dirty="0"/>
                <a:t>Adult resident macrophages progenitors arise from </a:t>
              </a:r>
              <a:r>
                <a:rPr lang="en-GB" sz="2000" i="1" dirty="0"/>
                <a:t>Tie2</a:t>
              </a:r>
              <a:r>
                <a:rPr lang="en-GB" sz="2000" baseline="30000" dirty="0"/>
                <a:t>+</a:t>
              </a:r>
              <a:r>
                <a:rPr lang="en-GB" sz="2000" dirty="0"/>
                <a:t> cells before E10.5 and are distinct from </a:t>
              </a:r>
              <a:r>
                <a:rPr lang="en-GB" sz="2000" dirty="0" err="1"/>
                <a:t>dHSCs</a:t>
              </a:r>
              <a:endParaRPr lang="en-GB" sz="2000" dirty="0"/>
            </a:p>
            <a:p>
              <a:pPr defTabSz="457200"/>
              <a:endParaRPr lang="en-GB" sz="2000" dirty="0">
                <a:solidFill>
                  <a:prstClr val="black"/>
                </a:solidFill>
              </a:endParaRPr>
            </a:p>
            <a:p>
              <a:pPr defTabSz="457200"/>
              <a:endParaRPr lang="en-GB" sz="2000" dirty="0">
                <a:solidFill>
                  <a:prstClr val="black"/>
                </a:solidFill>
              </a:endParaRPr>
            </a:p>
            <a:p>
              <a:pPr defTabSz="457200"/>
              <a:endParaRPr lang="en-GB" sz="2000" dirty="0">
                <a:solidFill>
                  <a:prstClr val="black"/>
                </a:solidFill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6937840" y="776979"/>
              <a:ext cx="710003" cy="707876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algn="ctr" defTabSz="457200"/>
              <a:r>
                <a:rPr lang="en-GB" sz="2000" b="1" dirty="0" err="1">
                  <a:solidFill>
                    <a:prstClr val="black"/>
                  </a:solidFill>
                  <a:cs typeface="Arial"/>
                </a:rPr>
                <a:t>Fetal</a:t>
              </a:r>
              <a:endParaRPr lang="en-GB" sz="2000" b="1" dirty="0">
                <a:solidFill>
                  <a:prstClr val="black"/>
                </a:solidFill>
                <a:cs typeface="Arial"/>
              </a:endParaRPr>
            </a:p>
            <a:p>
              <a:pPr algn="ctr" defTabSz="457200"/>
              <a:r>
                <a:rPr lang="en-GB" sz="2000" b="1" dirty="0">
                  <a:solidFill>
                    <a:prstClr val="black"/>
                  </a:solidFill>
                  <a:cs typeface="Arial"/>
                </a:rPr>
                <a:t>HSC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5412944" y="1347259"/>
              <a:ext cx="1580822" cy="923320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algn="r" defTabSz="457200"/>
              <a:r>
                <a:rPr lang="en-GB" b="1" dirty="0">
                  <a:solidFill>
                    <a:prstClr val="black"/>
                  </a:solidFill>
                  <a:cs typeface="Arial"/>
                </a:rPr>
                <a:t>H</a:t>
              </a:r>
              <a:r>
                <a:rPr lang="en-GB" dirty="0">
                  <a:solidFill>
                    <a:prstClr val="black"/>
                  </a:solidFill>
                  <a:cs typeface="Arial"/>
                </a:rPr>
                <a:t>ematopoietic</a:t>
              </a:r>
            </a:p>
            <a:p>
              <a:pPr algn="r" defTabSz="457200"/>
              <a:r>
                <a:rPr lang="en-GB" b="1" dirty="0">
                  <a:solidFill>
                    <a:prstClr val="black"/>
                  </a:solidFill>
                  <a:cs typeface="Arial"/>
                </a:rPr>
                <a:t>S</a:t>
              </a:r>
              <a:r>
                <a:rPr lang="en-GB" dirty="0">
                  <a:solidFill>
                    <a:prstClr val="black"/>
                  </a:solidFill>
                  <a:cs typeface="Arial"/>
                </a:rPr>
                <a:t>tem</a:t>
              </a:r>
            </a:p>
            <a:p>
              <a:pPr algn="r" defTabSz="457200"/>
              <a:r>
                <a:rPr lang="en-GB" b="1" dirty="0">
                  <a:solidFill>
                    <a:prstClr val="black"/>
                  </a:solidFill>
                  <a:cs typeface="Arial"/>
                </a:rPr>
                <a:t>C</a:t>
              </a:r>
              <a:r>
                <a:rPr lang="en-GB" dirty="0">
                  <a:solidFill>
                    <a:prstClr val="black"/>
                  </a:solidFill>
                  <a:cs typeface="Arial"/>
                </a:rPr>
                <a:t>ell</a:t>
              </a:r>
            </a:p>
          </p:txBody>
        </p:sp>
        <p:grpSp>
          <p:nvGrpSpPr>
            <p:cNvPr id="442" name="Group 441"/>
            <p:cNvGrpSpPr/>
            <p:nvPr/>
          </p:nvGrpSpPr>
          <p:grpSpPr>
            <a:xfrm>
              <a:off x="7050962" y="1494291"/>
              <a:ext cx="540000" cy="606316"/>
              <a:chOff x="7234237" y="3145943"/>
              <a:chExt cx="540000" cy="606316"/>
            </a:xfrm>
          </p:grpSpPr>
          <p:sp>
            <p:nvSpPr>
              <p:cNvPr id="527" name="Freeform 18"/>
              <p:cNvSpPr>
                <a:spLocks/>
              </p:cNvSpPr>
              <p:nvPr/>
            </p:nvSpPr>
            <p:spPr bwMode="auto">
              <a:xfrm>
                <a:off x="7234237" y="3145943"/>
                <a:ext cx="540000" cy="606316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solidFill>
                <a:srgbClr val="FF9300"/>
              </a:solidFill>
              <a:ln>
                <a:solidFill>
                  <a:srgbClr val="FF9300"/>
                </a:solidFill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"/>
              <p:cNvSpPr>
                <a:spLocks/>
              </p:cNvSpPr>
              <p:nvPr/>
            </p:nvSpPr>
            <p:spPr bwMode="auto">
              <a:xfrm>
                <a:off x="7385224" y="3203969"/>
                <a:ext cx="378947" cy="516316"/>
              </a:xfrm>
              <a:custGeom>
                <a:avLst/>
                <a:gdLst>
                  <a:gd name="T0" fmla="*/ 1575 w 256"/>
                  <a:gd name="T1" fmla="*/ 1011 h 327"/>
                  <a:gd name="T2" fmla="*/ 858 w 256"/>
                  <a:gd name="T3" fmla="*/ 0 h 327"/>
                  <a:gd name="T4" fmla="*/ 1450 w 256"/>
                  <a:gd name="T5" fmla="*/ 1016 h 327"/>
                  <a:gd name="T6" fmla="*/ 658 w 256"/>
                  <a:gd name="T7" fmla="*/ 2184 h 327"/>
                  <a:gd name="T8" fmla="*/ 0 w 256"/>
                  <a:gd name="T9" fmla="*/ 2133 h 327"/>
                  <a:gd name="T10" fmla="*/ 783 w 256"/>
                  <a:gd name="T11" fmla="*/ 2248 h 327"/>
                  <a:gd name="T12" fmla="*/ 1575 w 256"/>
                  <a:gd name="T13" fmla="*/ 1011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327">
                    <a:moveTo>
                      <a:pt x="252" y="142"/>
                    </a:moveTo>
                    <a:cubicBezTo>
                      <a:pt x="249" y="92"/>
                      <a:pt x="204" y="26"/>
                      <a:pt x="137" y="0"/>
                    </a:cubicBezTo>
                    <a:cubicBezTo>
                      <a:pt x="193" y="30"/>
                      <a:pt x="229" y="98"/>
                      <a:pt x="232" y="143"/>
                    </a:cubicBezTo>
                    <a:cubicBezTo>
                      <a:pt x="237" y="212"/>
                      <a:pt x="186" y="284"/>
                      <a:pt x="105" y="307"/>
                    </a:cubicBezTo>
                    <a:cubicBezTo>
                      <a:pt x="72" y="316"/>
                      <a:pt x="34" y="313"/>
                      <a:pt x="0" y="300"/>
                    </a:cubicBezTo>
                    <a:cubicBezTo>
                      <a:pt x="38" y="320"/>
                      <a:pt x="84" y="327"/>
                      <a:pt x="125" y="316"/>
                    </a:cubicBezTo>
                    <a:cubicBezTo>
                      <a:pt x="205" y="293"/>
                      <a:pt x="256" y="211"/>
                      <a:pt x="252" y="142"/>
                    </a:cubicBezTo>
                    <a:close/>
                  </a:path>
                </a:pathLst>
              </a:cu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20"/>
              <p:cNvSpPr>
                <a:spLocks/>
              </p:cNvSpPr>
              <p:nvPr/>
            </p:nvSpPr>
            <p:spPr bwMode="auto">
              <a:xfrm>
                <a:off x="7569961" y="3286272"/>
                <a:ext cx="194211" cy="416842"/>
              </a:xfrm>
              <a:custGeom>
                <a:avLst/>
                <a:gdLst>
                  <a:gd name="T0" fmla="*/ 0 w 131"/>
                  <a:gd name="T1" fmla="*/ 1877 h 264"/>
                  <a:gd name="T2" fmla="*/ 796 w 131"/>
                  <a:gd name="T3" fmla="*/ 640 h 264"/>
                  <a:gd name="T4" fmla="*/ 533 w 131"/>
                  <a:gd name="T5" fmla="*/ 0 h 264"/>
                  <a:gd name="T6" fmla="*/ 696 w 131"/>
                  <a:gd name="T7" fmla="*/ 1011 h 264"/>
                  <a:gd name="T8" fmla="*/ 0 w 131"/>
                  <a:gd name="T9" fmla="*/ 1877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264">
                    <a:moveTo>
                      <a:pt x="0" y="264"/>
                    </a:moveTo>
                    <a:cubicBezTo>
                      <a:pt x="80" y="241"/>
                      <a:pt x="131" y="159"/>
                      <a:pt x="127" y="90"/>
                    </a:cubicBezTo>
                    <a:cubicBezTo>
                      <a:pt x="125" y="61"/>
                      <a:pt x="110" y="28"/>
                      <a:pt x="85" y="0"/>
                    </a:cubicBezTo>
                    <a:cubicBezTo>
                      <a:pt x="106" y="29"/>
                      <a:pt x="131" y="78"/>
                      <a:pt x="111" y="142"/>
                    </a:cubicBezTo>
                    <a:cubicBezTo>
                      <a:pt x="91" y="206"/>
                      <a:pt x="43" y="240"/>
                      <a:pt x="0" y="264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1"/>
              <p:cNvSpPr>
                <a:spLocks/>
              </p:cNvSpPr>
              <p:nvPr/>
            </p:nvSpPr>
            <p:spPr bwMode="auto">
              <a:xfrm>
                <a:off x="7288711" y="3182061"/>
                <a:ext cx="447039" cy="537040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solidFill>
                <a:srgbClr val="D07D9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7"/>
              <p:cNvSpPr>
                <a:spLocks/>
              </p:cNvSpPr>
              <p:nvPr/>
            </p:nvSpPr>
            <p:spPr bwMode="auto">
              <a:xfrm>
                <a:off x="7234237" y="3145943"/>
                <a:ext cx="540000" cy="606316"/>
              </a:xfrm>
              <a:custGeom>
                <a:avLst/>
                <a:gdLst>
                  <a:gd name="T0" fmla="*/ 929 w 365"/>
                  <a:gd name="T1" fmla="*/ 149 h 384"/>
                  <a:gd name="T2" fmla="*/ 100 w 365"/>
                  <a:gd name="T3" fmla="*/ 1699 h 384"/>
                  <a:gd name="T4" fmla="*/ 1417 w 365"/>
                  <a:gd name="T5" fmla="*/ 2560 h 384"/>
                  <a:gd name="T6" fmla="*/ 2249 w 365"/>
                  <a:gd name="T7" fmla="*/ 1267 h 384"/>
                  <a:gd name="T8" fmla="*/ 929 w 365"/>
                  <a:gd name="T9" fmla="*/ 149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384">
                    <a:moveTo>
                      <a:pt x="149" y="21"/>
                    </a:moveTo>
                    <a:cubicBezTo>
                      <a:pt x="32" y="42"/>
                      <a:pt x="0" y="145"/>
                      <a:pt x="16" y="239"/>
                    </a:cubicBezTo>
                    <a:cubicBezTo>
                      <a:pt x="32" y="332"/>
                      <a:pt x="142" y="384"/>
                      <a:pt x="227" y="360"/>
                    </a:cubicBezTo>
                    <a:cubicBezTo>
                      <a:pt x="311" y="337"/>
                      <a:pt x="365" y="250"/>
                      <a:pt x="360" y="178"/>
                    </a:cubicBezTo>
                    <a:cubicBezTo>
                      <a:pt x="355" y="105"/>
                      <a:pt x="266" y="0"/>
                      <a:pt x="149" y="21"/>
                    </a:cubicBezTo>
                    <a:close/>
                  </a:path>
                </a:pathLst>
              </a:custGeom>
              <a:solidFill>
                <a:srgbClr val="FF9300"/>
              </a:solidFill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8"/>
              <p:cNvSpPr>
                <a:spLocks/>
              </p:cNvSpPr>
              <p:nvPr/>
            </p:nvSpPr>
            <p:spPr bwMode="auto">
              <a:xfrm>
                <a:off x="7288711" y="3182061"/>
                <a:ext cx="447039" cy="537040"/>
              </a:xfrm>
              <a:custGeom>
                <a:avLst/>
                <a:gdLst>
                  <a:gd name="T0" fmla="*/ 613 w 302"/>
                  <a:gd name="T1" fmla="*/ 248 h 340"/>
                  <a:gd name="T2" fmla="*/ 75 w 302"/>
                  <a:gd name="T3" fmla="*/ 1489 h 340"/>
                  <a:gd name="T4" fmla="*/ 1275 w 302"/>
                  <a:gd name="T5" fmla="*/ 2086 h 340"/>
                  <a:gd name="T6" fmla="*/ 1683 w 302"/>
                  <a:gd name="T7" fmla="*/ 819 h 340"/>
                  <a:gd name="T8" fmla="*/ 613 w 302"/>
                  <a:gd name="T9" fmla="*/ 248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40">
                    <a:moveTo>
                      <a:pt x="98" y="35"/>
                    </a:moveTo>
                    <a:cubicBezTo>
                      <a:pt x="9" y="70"/>
                      <a:pt x="0" y="148"/>
                      <a:pt x="12" y="209"/>
                    </a:cubicBezTo>
                    <a:cubicBezTo>
                      <a:pt x="25" y="275"/>
                      <a:pt x="105" y="340"/>
                      <a:pt x="204" y="293"/>
                    </a:cubicBezTo>
                    <a:cubicBezTo>
                      <a:pt x="302" y="246"/>
                      <a:pt x="295" y="159"/>
                      <a:pt x="269" y="115"/>
                    </a:cubicBezTo>
                    <a:cubicBezTo>
                      <a:pt x="243" y="70"/>
                      <a:pt x="187" y="0"/>
                      <a:pt x="98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533" name="Group 532"/>
              <p:cNvGrpSpPr/>
              <p:nvPr/>
            </p:nvGrpSpPr>
            <p:grpSpPr>
              <a:xfrm>
                <a:off x="7241342" y="3180285"/>
                <a:ext cx="484342" cy="499145"/>
                <a:chOff x="7241342" y="3180285"/>
                <a:chExt cx="484342" cy="499145"/>
              </a:xfrm>
            </p:grpSpPr>
            <p:sp>
              <p:nvSpPr>
                <p:cNvPr id="534" name="Freeform 22"/>
                <p:cNvSpPr>
                  <a:spLocks noEditPoints="1"/>
                </p:cNvSpPr>
                <p:nvPr/>
              </p:nvSpPr>
              <p:spPr bwMode="auto">
                <a:xfrm>
                  <a:off x="7327198" y="3245417"/>
                  <a:ext cx="360000" cy="393158"/>
                </a:xfrm>
                <a:custGeom>
                  <a:avLst/>
                  <a:gdLst>
                    <a:gd name="T0" fmla="*/ 225 w 243"/>
                    <a:gd name="T1" fmla="*/ 440 h 249"/>
                    <a:gd name="T2" fmla="*/ 45 w 243"/>
                    <a:gd name="T3" fmla="*/ 1101 h 249"/>
                    <a:gd name="T4" fmla="*/ 921 w 243"/>
                    <a:gd name="T5" fmla="*/ 1736 h 249"/>
                    <a:gd name="T6" fmla="*/ 1414 w 243"/>
                    <a:gd name="T7" fmla="*/ 811 h 249"/>
                    <a:gd name="T8" fmla="*/ 1208 w 243"/>
                    <a:gd name="T9" fmla="*/ 136 h 249"/>
                    <a:gd name="T10" fmla="*/ 520 w 243"/>
                    <a:gd name="T11" fmla="*/ 205 h 249"/>
                    <a:gd name="T12" fmla="*/ 513 w 243"/>
                    <a:gd name="T13" fmla="*/ 533 h 249"/>
                    <a:gd name="T14" fmla="*/ 746 w 243"/>
                    <a:gd name="T15" fmla="*/ 141 h 249"/>
                    <a:gd name="T16" fmla="*/ 183 w 243"/>
                    <a:gd name="T17" fmla="*/ 541 h 249"/>
                    <a:gd name="T18" fmla="*/ 158 w 243"/>
                    <a:gd name="T19" fmla="*/ 1123 h 249"/>
                    <a:gd name="T20" fmla="*/ 513 w 243"/>
                    <a:gd name="T21" fmla="*/ 384 h 249"/>
                    <a:gd name="T22" fmla="*/ 563 w 243"/>
                    <a:gd name="T23" fmla="*/ 491 h 249"/>
                    <a:gd name="T24" fmla="*/ 696 w 243"/>
                    <a:gd name="T25" fmla="*/ 221 h 249"/>
                    <a:gd name="T26" fmla="*/ 846 w 243"/>
                    <a:gd name="T27" fmla="*/ 499 h 249"/>
                    <a:gd name="T28" fmla="*/ 1188 w 243"/>
                    <a:gd name="T29" fmla="*/ 461 h 249"/>
                    <a:gd name="T30" fmla="*/ 826 w 243"/>
                    <a:gd name="T31" fmla="*/ 120 h 249"/>
                    <a:gd name="T32" fmla="*/ 996 w 243"/>
                    <a:gd name="T33" fmla="*/ 461 h 249"/>
                    <a:gd name="T34" fmla="*/ 208 w 243"/>
                    <a:gd name="T35" fmla="*/ 747 h 249"/>
                    <a:gd name="T36" fmla="*/ 575 w 243"/>
                    <a:gd name="T37" fmla="*/ 853 h 249"/>
                    <a:gd name="T38" fmla="*/ 208 w 243"/>
                    <a:gd name="T39" fmla="*/ 747 h 249"/>
                    <a:gd name="T40" fmla="*/ 671 w 243"/>
                    <a:gd name="T41" fmla="*/ 683 h 249"/>
                    <a:gd name="T42" fmla="*/ 738 w 243"/>
                    <a:gd name="T43" fmla="*/ 589 h 249"/>
                    <a:gd name="T44" fmla="*/ 846 w 243"/>
                    <a:gd name="T45" fmla="*/ 589 h 249"/>
                    <a:gd name="T46" fmla="*/ 926 w 243"/>
                    <a:gd name="T47" fmla="*/ 563 h 249"/>
                    <a:gd name="T48" fmla="*/ 295 w 243"/>
                    <a:gd name="T49" fmla="*/ 1395 h 249"/>
                    <a:gd name="T50" fmla="*/ 613 w 243"/>
                    <a:gd name="T51" fmla="*/ 1309 h 249"/>
                    <a:gd name="T52" fmla="*/ 333 w 243"/>
                    <a:gd name="T53" fmla="*/ 1229 h 249"/>
                    <a:gd name="T54" fmla="*/ 275 w 243"/>
                    <a:gd name="T55" fmla="*/ 981 h 249"/>
                    <a:gd name="T56" fmla="*/ 651 w 243"/>
                    <a:gd name="T57" fmla="*/ 768 h 249"/>
                    <a:gd name="T58" fmla="*/ 971 w 243"/>
                    <a:gd name="T59" fmla="*/ 661 h 249"/>
                    <a:gd name="T60" fmla="*/ 1046 w 243"/>
                    <a:gd name="T61" fmla="*/ 739 h 249"/>
                    <a:gd name="T62" fmla="*/ 1158 w 243"/>
                    <a:gd name="T63" fmla="*/ 525 h 249"/>
                    <a:gd name="T64" fmla="*/ 1013 w 243"/>
                    <a:gd name="T65" fmla="*/ 611 h 249"/>
                    <a:gd name="T66" fmla="*/ 883 w 243"/>
                    <a:gd name="T67" fmla="*/ 832 h 249"/>
                    <a:gd name="T68" fmla="*/ 801 w 243"/>
                    <a:gd name="T69" fmla="*/ 896 h 249"/>
                    <a:gd name="T70" fmla="*/ 1133 w 243"/>
                    <a:gd name="T71" fmla="*/ 803 h 249"/>
                    <a:gd name="T72" fmla="*/ 651 w 243"/>
                    <a:gd name="T73" fmla="*/ 1096 h 249"/>
                    <a:gd name="T74" fmla="*/ 651 w 243"/>
                    <a:gd name="T75" fmla="*/ 1096 h 249"/>
                    <a:gd name="T76" fmla="*/ 933 w 243"/>
                    <a:gd name="T77" fmla="*/ 1016 h 249"/>
                    <a:gd name="T78" fmla="*/ 808 w 243"/>
                    <a:gd name="T79" fmla="*/ 1293 h 249"/>
                    <a:gd name="T80" fmla="*/ 758 w 243"/>
                    <a:gd name="T81" fmla="*/ 1045 h 249"/>
                    <a:gd name="T82" fmla="*/ 1101 w 243"/>
                    <a:gd name="T83" fmla="*/ 1075 h 249"/>
                    <a:gd name="T84" fmla="*/ 1171 w 243"/>
                    <a:gd name="T85" fmla="*/ 1075 h 249"/>
                    <a:gd name="T86" fmla="*/ 550 w 243"/>
                    <a:gd name="T87" fmla="*/ 1485 h 249"/>
                    <a:gd name="T88" fmla="*/ 663 w 243"/>
                    <a:gd name="T89" fmla="*/ 1451 h 249"/>
                    <a:gd name="T90" fmla="*/ 626 w 243"/>
                    <a:gd name="T91" fmla="*/ 1600 h 249"/>
                    <a:gd name="T92" fmla="*/ 788 w 243"/>
                    <a:gd name="T93" fmla="*/ 1357 h 249"/>
                    <a:gd name="T94" fmla="*/ 676 w 243"/>
                    <a:gd name="T95" fmla="*/ 1336 h 249"/>
                    <a:gd name="T96" fmla="*/ 1071 w 243"/>
                    <a:gd name="T97" fmla="*/ 1387 h 249"/>
                    <a:gd name="T98" fmla="*/ 1051 w 243"/>
                    <a:gd name="T99" fmla="*/ 1437 h 249"/>
                    <a:gd name="T100" fmla="*/ 1196 w 243"/>
                    <a:gd name="T101" fmla="*/ 1288 h 249"/>
                    <a:gd name="T102" fmla="*/ 1101 w 243"/>
                    <a:gd name="T103" fmla="*/ 1493 h 249"/>
                    <a:gd name="T104" fmla="*/ 1221 w 243"/>
                    <a:gd name="T105" fmla="*/ 1229 h 249"/>
                    <a:gd name="T106" fmla="*/ 1334 w 243"/>
                    <a:gd name="T107" fmla="*/ 968 h 249"/>
                    <a:gd name="T108" fmla="*/ 1401 w 243"/>
                    <a:gd name="T109" fmla="*/ 883 h 249"/>
                    <a:gd name="T110" fmla="*/ 1259 w 243"/>
                    <a:gd name="T111" fmla="*/ 1053 h 249"/>
                    <a:gd name="T112" fmla="*/ 1251 w 243"/>
                    <a:gd name="T113" fmla="*/ 619 h 249"/>
                    <a:gd name="T114" fmla="*/ 1246 w 243"/>
                    <a:gd name="T115" fmla="*/ 683 h 24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243" h="249">
                      <a:moveTo>
                        <a:pt x="124" y="6"/>
                      </a:moveTo>
                      <a:cubicBezTo>
                        <a:pt x="121" y="7"/>
                        <a:pt x="117" y="8"/>
                        <a:pt x="115" y="9"/>
                      </a:cubicBezTo>
                      <a:cubicBezTo>
                        <a:pt x="102" y="7"/>
                        <a:pt x="91" y="13"/>
                        <a:pt x="78" y="20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57" y="32"/>
                        <a:pt x="36" y="43"/>
                        <a:pt x="36" y="62"/>
                      </a:cubicBezTo>
                      <a:cubicBezTo>
                        <a:pt x="36" y="63"/>
                        <a:pt x="36" y="64"/>
                        <a:pt x="36" y="65"/>
                      </a:cubicBezTo>
                      <a:cubicBezTo>
                        <a:pt x="36" y="66"/>
                        <a:pt x="36" y="67"/>
                        <a:pt x="37" y="69"/>
                      </a:cubicBezTo>
                      <a:cubicBezTo>
                        <a:pt x="34" y="68"/>
                        <a:pt x="32" y="67"/>
                        <a:pt x="29" y="67"/>
                      </a:cubicBezTo>
                      <a:cubicBezTo>
                        <a:pt x="6" y="65"/>
                        <a:pt x="2" y="97"/>
                        <a:pt x="1" y="110"/>
                      </a:cubicBezTo>
                      <a:cubicBezTo>
                        <a:pt x="0" y="115"/>
                        <a:pt x="0" y="121"/>
                        <a:pt x="0" y="127"/>
                      </a:cubicBezTo>
                      <a:cubicBezTo>
                        <a:pt x="0" y="137"/>
                        <a:pt x="1" y="147"/>
                        <a:pt x="7" y="155"/>
                      </a:cubicBezTo>
                      <a:cubicBezTo>
                        <a:pt x="12" y="162"/>
                        <a:pt x="18" y="165"/>
                        <a:pt x="25" y="168"/>
                      </a:cubicBezTo>
                      <a:cubicBezTo>
                        <a:pt x="27" y="182"/>
                        <a:pt x="31" y="196"/>
                        <a:pt x="41" y="204"/>
                      </a:cubicBezTo>
                      <a:cubicBezTo>
                        <a:pt x="46" y="208"/>
                        <a:pt x="50" y="210"/>
                        <a:pt x="55" y="212"/>
                      </a:cubicBezTo>
                      <a:cubicBezTo>
                        <a:pt x="56" y="219"/>
                        <a:pt x="59" y="226"/>
                        <a:pt x="65" y="232"/>
                      </a:cubicBezTo>
                      <a:cubicBezTo>
                        <a:pt x="76" y="243"/>
                        <a:pt x="92" y="246"/>
                        <a:pt x="107" y="245"/>
                      </a:cubicBezTo>
                      <a:cubicBezTo>
                        <a:pt x="117" y="249"/>
                        <a:pt x="130" y="249"/>
                        <a:pt x="147" y="244"/>
                      </a:cubicBezTo>
                      <a:cubicBezTo>
                        <a:pt x="164" y="239"/>
                        <a:pt x="209" y="225"/>
                        <a:pt x="218" y="193"/>
                      </a:cubicBezTo>
                      <a:cubicBezTo>
                        <a:pt x="219" y="192"/>
                        <a:pt x="220" y="192"/>
                        <a:pt x="221" y="191"/>
                      </a:cubicBezTo>
                      <a:cubicBezTo>
                        <a:pt x="230" y="187"/>
                        <a:pt x="237" y="178"/>
                        <a:pt x="241" y="166"/>
                      </a:cubicBezTo>
                      <a:cubicBezTo>
                        <a:pt x="242" y="160"/>
                        <a:pt x="243" y="154"/>
                        <a:pt x="243" y="149"/>
                      </a:cubicBezTo>
                      <a:cubicBezTo>
                        <a:pt x="243" y="140"/>
                        <a:pt x="241" y="132"/>
                        <a:pt x="238" y="126"/>
                      </a:cubicBezTo>
                      <a:cubicBezTo>
                        <a:pt x="235" y="122"/>
                        <a:pt x="231" y="118"/>
                        <a:pt x="226" y="114"/>
                      </a:cubicBezTo>
                      <a:cubicBezTo>
                        <a:pt x="228" y="109"/>
                        <a:pt x="229" y="103"/>
                        <a:pt x="229" y="97"/>
                      </a:cubicBezTo>
                      <a:cubicBezTo>
                        <a:pt x="229" y="86"/>
                        <a:pt x="225" y="77"/>
                        <a:pt x="211" y="70"/>
                      </a:cubicBezTo>
                      <a:cubicBezTo>
                        <a:pt x="208" y="68"/>
                        <a:pt x="204" y="68"/>
                        <a:pt x="200" y="67"/>
                      </a:cubicBezTo>
                      <a:cubicBezTo>
                        <a:pt x="203" y="62"/>
                        <a:pt x="206" y="57"/>
                        <a:pt x="207" y="51"/>
                      </a:cubicBezTo>
                      <a:cubicBezTo>
                        <a:pt x="207" y="50"/>
                        <a:pt x="207" y="48"/>
                        <a:pt x="207" y="47"/>
                      </a:cubicBezTo>
                      <a:cubicBezTo>
                        <a:pt x="207" y="36"/>
                        <a:pt x="202" y="26"/>
                        <a:pt x="193" y="19"/>
                      </a:cubicBezTo>
                      <a:cubicBezTo>
                        <a:pt x="174" y="3"/>
                        <a:pt x="142" y="0"/>
                        <a:pt x="124" y="6"/>
                      </a:cubicBezTo>
                      <a:close/>
                      <a:moveTo>
                        <a:pt x="45" y="64"/>
                      </a:moveTo>
                      <a:cubicBezTo>
                        <a:pt x="45" y="63"/>
                        <a:pt x="45" y="63"/>
                        <a:pt x="45" y="62"/>
                      </a:cubicBezTo>
                      <a:cubicBezTo>
                        <a:pt x="45" y="49"/>
                        <a:pt x="62" y="40"/>
                        <a:pt x="75" y="33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90" y="24"/>
                        <a:pt x="97" y="21"/>
                        <a:pt x="103" y="19"/>
                      </a:cubicBezTo>
                      <a:cubicBezTo>
                        <a:pt x="102" y="20"/>
                        <a:pt x="102" y="22"/>
                        <a:pt x="102" y="23"/>
                      </a:cubicBezTo>
                      <a:cubicBezTo>
                        <a:pt x="92" y="26"/>
                        <a:pt x="84" y="30"/>
                        <a:pt x="79" y="35"/>
                      </a:cubicBezTo>
                      <a:cubicBezTo>
                        <a:pt x="75" y="41"/>
                        <a:pt x="72" y="46"/>
                        <a:pt x="72" y="52"/>
                      </a:cubicBezTo>
                      <a:cubicBezTo>
                        <a:pt x="72" y="53"/>
                        <a:pt x="72" y="54"/>
                        <a:pt x="72" y="55"/>
                      </a:cubicBezTo>
                      <a:cubicBezTo>
                        <a:pt x="73" y="62"/>
                        <a:pt x="77" y="69"/>
                        <a:pt x="82" y="75"/>
                      </a:cubicBezTo>
                      <a:cubicBezTo>
                        <a:pt x="81" y="75"/>
                        <a:pt x="80" y="76"/>
                        <a:pt x="79" y="77"/>
                      </a:cubicBezTo>
                      <a:cubicBezTo>
                        <a:pt x="75" y="72"/>
                        <a:pt x="71" y="67"/>
                        <a:pt x="64" y="64"/>
                      </a:cubicBezTo>
                      <a:cubicBezTo>
                        <a:pt x="57" y="62"/>
                        <a:pt x="51" y="63"/>
                        <a:pt x="46" y="65"/>
                      </a:cubicBezTo>
                      <a:cubicBezTo>
                        <a:pt x="45" y="65"/>
                        <a:pt x="45" y="64"/>
                        <a:pt x="45" y="64"/>
                      </a:cubicBezTo>
                      <a:close/>
                      <a:moveTo>
                        <a:pt x="115" y="19"/>
                      </a:moveTo>
                      <a:cubicBezTo>
                        <a:pt x="116" y="19"/>
                        <a:pt x="118" y="20"/>
                        <a:pt x="119" y="20"/>
                      </a:cubicBezTo>
                      <a:cubicBezTo>
                        <a:pt x="117" y="20"/>
                        <a:pt x="115" y="21"/>
                        <a:pt x="113" y="21"/>
                      </a:cubicBezTo>
                      <a:cubicBezTo>
                        <a:pt x="113" y="20"/>
                        <a:pt x="114" y="20"/>
                        <a:pt x="115" y="19"/>
                      </a:cubicBezTo>
                      <a:close/>
                      <a:moveTo>
                        <a:pt x="14" y="150"/>
                      </a:moveTo>
                      <a:cubicBezTo>
                        <a:pt x="10" y="143"/>
                        <a:pt x="9" y="135"/>
                        <a:pt x="9" y="127"/>
                      </a:cubicBezTo>
                      <a:cubicBezTo>
                        <a:pt x="9" y="121"/>
                        <a:pt x="9" y="116"/>
                        <a:pt x="10" y="111"/>
                      </a:cubicBezTo>
                      <a:cubicBezTo>
                        <a:pt x="13" y="87"/>
                        <a:pt x="19" y="75"/>
                        <a:pt x="29" y="76"/>
                      </a:cubicBezTo>
                      <a:cubicBezTo>
                        <a:pt x="30" y="76"/>
                        <a:pt x="31" y="77"/>
                        <a:pt x="33" y="77"/>
                      </a:cubicBezTo>
                      <a:cubicBezTo>
                        <a:pt x="32" y="79"/>
                        <a:pt x="31" y="80"/>
                        <a:pt x="30" y="81"/>
                      </a:cubicBezTo>
                      <a:cubicBezTo>
                        <a:pt x="25" y="89"/>
                        <a:pt x="23" y="97"/>
                        <a:pt x="23" y="105"/>
                      </a:cubicBezTo>
                      <a:cubicBezTo>
                        <a:pt x="23" y="115"/>
                        <a:pt x="27" y="125"/>
                        <a:pt x="32" y="134"/>
                      </a:cubicBezTo>
                      <a:cubicBezTo>
                        <a:pt x="29" y="138"/>
                        <a:pt x="26" y="143"/>
                        <a:pt x="25" y="150"/>
                      </a:cubicBezTo>
                      <a:cubicBezTo>
                        <a:pt x="25" y="152"/>
                        <a:pt x="25" y="155"/>
                        <a:pt x="25" y="158"/>
                      </a:cubicBezTo>
                      <a:cubicBezTo>
                        <a:pt x="21" y="156"/>
                        <a:pt x="17" y="153"/>
                        <a:pt x="14" y="150"/>
                      </a:cubicBezTo>
                      <a:close/>
                      <a:moveTo>
                        <a:pt x="60" y="73"/>
                      </a:moveTo>
                      <a:cubicBezTo>
                        <a:pt x="64" y="75"/>
                        <a:pt x="67" y="77"/>
                        <a:pt x="70" y="80"/>
                      </a:cubicBezTo>
                      <a:cubicBezTo>
                        <a:pt x="62" y="80"/>
                        <a:pt x="55" y="78"/>
                        <a:pt x="50" y="74"/>
                      </a:cubicBezTo>
                      <a:cubicBezTo>
                        <a:pt x="54" y="72"/>
                        <a:pt x="57" y="72"/>
                        <a:pt x="60" y="73"/>
                      </a:cubicBezTo>
                      <a:close/>
                      <a:moveTo>
                        <a:pt x="82" y="54"/>
                      </a:moveTo>
                      <a:cubicBezTo>
                        <a:pt x="82" y="54"/>
                        <a:pt x="82" y="53"/>
                        <a:pt x="82" y="53"/>
                      </a:cubicBezTo>
                      <a:cubicBezTo>
                        <a:pt x="82" y="49"/>
                        <a:pt x="83" y="45"/>
                        <a:pt x="86" y="41"/>
                      </a:cubicBezTo>
                      <a:cubicBezTo>
                        <a:pt x="89" y="38"/>
                        <a:pt x="95" y="35"/>
                        <a:pt x="102" y="33"/>
                      </a:cubicBezTo>
                      <a:cubicBezTo>
                        <a:pt x="102" y="34"/>
                        <a:pt x="102" y="35"/>
                        <a:pt x="102" y="36"/>
                      </a:cubicBezTo>
                      <a:cubicBezTo>
                        <a:pt x="105" y="52"/>
                        <a:pt x="111" y="62"/>
                        <a:pt x="119" y="70"/>
                      </a:cubicBezTo>
                      <a:cubicBezTo>
                        <a:pt x="110" y="65"/>
                        <a:pt x="100" y="64"/>
                        <a:pt x="90" y="69"/>
                      </a:cubicBezTo>
                      <a:cubicBezTo>
                        <a:pt x="86" y="65"/>
                        <a:pt x="82" y="59"/>
                        <a:pt x="82" y="54"/>
                      </a:cubicBezTo>
                      <a:close/>
                      <a:moveTo>
                        <a:pt x="128" y="32"/>
                      </a:moveTo>
                      <a:cubicBezTo>
                        <a:pt x="132" y="34"/>
                        <a:pt x="134" y="38"/>
                        <a:pt x="134" y="42"/>
                      </a:cubicBezTo>
                      <a:cubicBezTo>
                        <a:pt x="134" y="48"/>
                        <a:pt x="131" y="56"/>
                        <a:pt x="127" y="65"/>
                      </a:cubicBezTo>
                      <a:cubicBezTo>
                        <a:pt x="119" y="58"/>
                        <a:pt x="114" y="48"/>
                        <a:pt x="112" y="35"/>
                      </a:cubicBezTo>
                      <a:cubicBezTo>
                        <a:pt x="111" y="33"/>
                        <a:pt x="111" y="32"/>
                        <a:pt x="111" y="31"/>
                      </a:cubicBezTo>
                      <a:cubicBezTo>
                        <a:pt x="118" y="29"/>
                        <a:pt x="124" y="29"/>
                        <a:pt x="128" y="32"/>
                      </a:cubicBezTo>
                      <a:close/>
                      <a:moveTo>
                        <a:pt x="143" y="49"/>
                      </a:moveTo>
                      <a:cubicBezTo>
                        <a:pt x="143" y="51"/>
                        <a:pt x="144" y="53"/>
                        <a:pt x="144" y="56"/>
                      </a:cubicBezTo>
                      <a:cubicBezTo>
                        <a:pt x="144" y="56"/>
                        <a:pt x="144" y="57"/>
                        <a:pt x="144" y="57"/>
                      </a:cubicBezTo>
                      <a:cubicBezTo>
                        <a:pt x="144" y="61"/>
                        <a:pt x="143" y="65"/>
                        <a:pt x="142" y="68"/>
                      </a:cubicBezTo>
                      <a:cubicBezTo>
                        <a:pt x="140" y="69"/>
                        <a:pt x="137" y="69"/>
                        <a:pt x="135" y="70"/>
                      </a:cubicBezTo>
                      <a:cubicBezTo>
                        <a:pt x="138" y="63"/>
                        <a:pt x="141" y="56"/>
                        <a:pt x="143" y="49"/>
                      </a:cubicBezTo>
                      <a:close/>
                      <a:moveTo>
                        <a:pt x="187" y="26"/>
                      </a:moveTo>
                      <a:cubicBezTo>
                        <a:pt x="194" y="32"/>
                        <a:pt x="198" y="39"/>
                        <a:pt x="198" y="47"/>
                      </a:cubicBezTo>
                      <a:cubicBezTo>
                        <a:pt x="198" y="48"/>
                        <a:pt x="198" y="49"/>
                        <a:pt x="198" y="50"/>
                      </a:cubicBezTo>
                      <a:cubicBezTo>
                        <a:pt x="197" y="54"/>
                        <a:pt x="194" y="59"/>
                        <a:pt x="191" y="63"/>
                      </a:cubicBezTo>
                      <a:cubicBezTo>
                        <a:pt x="191" y="64"/>
                        <a:pt x="191" y="64"/>
                        <a:pt x="190" y="65"/>
                      </a:cubicBezTo>
                      <a:cubicBezTo>
                        <a:pt x="190" y="65"/>
                        <a:pt x="190" y="65"/>
                        <a:pt x="190" y="65"/>
                      </a:cubicBezTo>
                      <a:cubicBezTo>
                        <a:pt x="185" y="59"/>
                        <a:pt x="179" y="54"/>
                        <a:pt x="172" y="52"/>
                      </a:cubicBezTo>
                      <a:cubicBezTo>
                        <a:pt x="165" y="50"/>
                        <a:pt x="158" y="52"/>
                        <a:pt x="153" y="58"/>
                      </a:cubicBezTo>
                      <a:cubicBezTo>
                        <a:pt x="153" y="58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5"/>
                      </a:cubicBezTo>
                      <a:cubicBezTo>
                        <a:pt x="153" y="40"/>
                        <a:pt x="146" y="27"/>
                        <a:pt x="132" y="17"/>
                      </a:cubicBezTo>
                      <a:cubicBezTo>
                        <a:pt x="131" y="16"/>
                        <a:pt x="129" y="15"/>
                        <a:pt x="128" y="14"/>
                      </a:cubicBezTo>
                      <a:cubicBezTo>
                        <a:pt x="144" y="10"/>
                        <a:pt x="171" y="13"/>
                        <a:pt x="187" y="26"/>
                      </a:cubicBezTo>
                      <a:close/>
                      <a:moveTo>
                        <a:pt x="159" y="64"/>
                      </a:moveTo>
                      <a:cubicBezTo>
                        <a:pt x="160" y="63"/>
                        <a:pt x="163" y="60"/>
                        <a:pt x="170" y="61"/>
                      </a:cubicBezTo>
                      <a:cubicBezTo>
                        <a:pt x="171" y="62"/>
                        <a:pt x="173" y="63"/>
                        <a:pt x="174" y="64"/>
                      </a:cubicBezTo>
                      <a:cubicBezTo>
                        <a:pt x="169" y="64"/>
                        <a:pt x="164" y="64"/>
                        <a:pt x="159" y="65"/>
                      </a:cubicBezTo>
                      <a:cubicBezTo>
                        <a:pt x="159" y="65"/>
                        <a:pt x="159" y="65"/>
                        <a:pt x="159" y="64"/>
                      </a:cubicBezTo>
                      <a:close/>
                      <a:moveTo>
                        <a:pt x="109" y="76"/>
                      </a:moveTo>
                      <a:cubicBezTo>
                        <a:pt x="105" y="77"/>
                        <a:pt x="102" y="77"/>
                        <a:pt x="99" y="78"/>
                      </a:cubicBezTo>
                      <a:cubicBezTo>
                        <a:pt x="98" y="78"/>
                        <a:pt x="98" y="77"/>
                        <a:pt x="97" y="77"/>
                      </a:cubicBezTo>
                      <a:cubicBezTo>
                        <a:pt x="101" y="75"/>
                        <a:pt x="105" y="75"/>
                        <a:pt x="109" y="76"/>
                      </a:cubicBezTo>
                      <a:close/>
                      <a:moveTo>
                        <a:pt x="33" y="105"/>
                      </a:moveTo>
                      <a:cubicBezTo>
                        <a:pt x="33" y="98"/>
                        <a:pt x="34" y="92"/>
                        <a:pt x="38" y="86"/>
                      </a:cubicBezTo>
                      <a:cubicBezTo>
                        <a:pt x="39" y="85"/>
                        <a:pt x="40" y="83"/>
                        <a:pt x="41" y="82"/>
                      </a:cubicBezTo>
                      <a:cubicBezTo>
                        <a:pt x="44" y="84"/>
                        <a:pt x="47" y="86"/>
                        <a:pt x="49" y="88"/>
                      </a:cubicBezTo>
                      <a:cubicBezTo>
                        <a:pt x="55" y="92"/>
                        <a:pt x="61" y="96"/>
                        <a:pt x="67" y="98"/>
                      </a:cubicBezTo>
                      <a:cubicBezTo>
                        <a:pt x="68" y="106"/>
                        <a:pt x="75" y="110"/>
                        <a:pt x="84" y="115"/>
                      </a:cubicBezTo>
                      <a:cubicBezTo>
                        <a:pt x="92" y="120"/>
                        <a:pt x="92" y="120"/>
                        <a:pt x="92" y="120"/>
                      </a:cubicBezTo>
                      <a:cubicBezTo>
                        <a:pt x="101" y="126"/>
                        <a:pt x="107" y="133"/>
                        <a:pt x="110" y="141"/>
                      </a:cubicBezTo>
                      <a:cubicBezTo>
                        <a:pt x="107" y="142"/>
                        <a:pt x="104" y="144"/>
                        <a:pt x="101" y="145"/>
                      </a:cubicBezTo>
                      <a:cubicBezTo>
                        <a:pt x="90" y="149"/>
                        <a:pt x="81" y="153"/>
                        <a:pt x="73" y="154"/>
                      </a:cubicBezTo>
                      <a:cubicBezTo>
                        <a:pt x="69" y="147"/>
                        <a:pt x="65" y="140"/>
                        <a:pt x="61" y="136"/>
                      </a:cubicBezTo>
                      <a:cubicBezTo>
                        <a:pt x="53" y="130"/>
                        <a:pt x="46" y="127"/>
                        <a:pt x="40" y="129"/>
                      </a:cubicBezTo>
                      <a:cubicBezTo>
                        <a:pt x="35" y="120"/>
                        <a:pt x="33" y="112"/>
                        <a:pt x="33" y="105"/>
                      </a:cubicBezTo>
                      <a:close/>
                      <a:moveTo>
                        <a:pt x="78" y="92"/>
                      </a:move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lose/>
                      <a:moveTo>
                        <a:pt x="96" y="88"/>
                      </a:moveTo>
                      <a:cubicBezTo>
                        <a:pt x="100" y="91"/>
                        <a:pt x="104" y="94"/>
                        <a:pt x="107" y="96"/>
                      </a:cubicBezTo>
                      <a:cubicBezTo>
                        <a:pt x="108" y="97"/>
                        <a:pt x="109" y="97"/>
                        <a:pt x="109" y="98"/>
                      </a:cubicBezTo>
                      <a:cubicBezTo>
                        <a:pt x="108" y="98"/>
                        <a:pt x="107" y="98"/>
                        <a:pt x="106" y="98"/>
                      </a:cubicBezTo>
                      <a:cubicBezTo>
                        <a:pt x="101" y="97"/>
                        <a:pt x="97" y="96"/>
                        <a:pt x="93" y="95"/>
                      </a:cubicBezTo>
                      <a:cubicBezTo>
                        <a:pt x="91" y="93"/>
                        <a:pt x="89" y="91"/>
                        <a:pt x="87" y="89"/>
                      </a:cubicBezTo>
                      <a:cubicBezTo>
                        <a:pt x="90" y="89"/>
                        <a:pt x="93" y="88"/>
                        <a:pt x="96" y="88"/>
                      </a:cubicBezTo>
                      <a:close/>
                      <a:moveTo>
                        <a:pt x="118" y="83"/>
                      </a:moveTo>
                      <a:cubicBezTo>
                        <a:pt x="117" y="86"/>
                        <a:pt x="117" y="88"/>
                        <a:pt x="116" y="91"/>
                      </a:cubicBezTo>
                      <a:cubicBezTo>
                        <a:pt x="115" y="90"/>
                        <a:pt x="114" y="89"/>
                        <a:pt x="113" y="89"/>
                      </a:cubicBezTo>
                      <a:cubicBezTo>
                        <a:pt x="111" y="88"/>
                        <a:pt x="110" y="87"/>
                        <a:pt x="108" y="86"/>
                      </a:cubicBezTo>
                      <a:cubicBezTo>
                        <a:pt x="112" y="85"/>
                        <a:pt x="115" y="84"/>
                        <a:pt x="118" y="83"/>
                      </a:cubicBezTo>
                      <a:close/>
                      <a:moveTo>
                        <a:pt x="131" y="80"/>
                      </a:moveTo>
                      <a:cubicBezTo>
                        <a:pt x="133" y="81"/>
                        <a:pt x="134" y="82"/>
                        <a:pt x="135" y="83"/>
                      </a:cubicBezTo>
                      <a:cubicBezTo>
                        <a:pt x="133" y="86"/>
                        <a:pt x="129" y="90"/>
                        <a:pt x="125" y="92"/>
                      </a:cubicBezTo>
                      <a:cubicBezTo>
                        <a:pt x="126" y="89"/>
                        <a:pt x="128" y="85"/>
                        <a:pt x="129" y="81"/>
                      </a:cubicBezTo>
                      <a:cubicBezTo>
                        <a:pt x="130" y="81"/>
                        <a:pt x="131" y="80"/>
                        <a:pt x="131" y="80"/>
                      </a:cubicBezTo>
                      <a:close/>
                      <a:moveTo>
                        <a:pt x="149" y="77"/>
                      </a:moveTo>
                      <a:cubicBezTo>
                        <a:pt x="150" y="78"/>
                        <a:pt x="150" y="79"/>
                        <a:pt x="150" y="80"/>
                      </a:cubicBezTo>
                      <a:cubicBezTo>
                        <a:pt x="149" y="80"/>
                        <a:pt x="149" y="80"/>
                        <a:pt x="148" y="79"/>
                      </a:cubicBezTo>
                      <a:cubicBezTo>
                        <a:pt x="149" y="78"/>
                        <a:pt x="149" y="78"/>
                        <a:pt x="149" y="77"/>
                      </a:cubicBezTo>
                      <a:close/>
                      <a:moveTo>
                        <a:pt x="47" y="196"/>
                      </a:moveTo>
                      <a:cubicBezTo>
                        <a:pt x="41" y="192"/>
                        <a:pt x="37" y="182"/>
                        <a:pt x="35" y="172"/>
                      </a:cubicBezTo>
                      <a:cubicBezTo>
                        <a:pt x="39" y="174"/>
                        <a:pt x="43" y="176"/>
                        <a:pt x="46" y="179"/>
                      </a:cubicBezTo>
                      <a:cubicBezTo>
                        <a:pt x="51" y="185"/>
                        <a:pt x="52" y="193"/>
                        <a:pt x="53" y="201"/>
                      </a:cubicBezTo>
                      <a:cubicBezTo>
                        <a:pt x="51" y="200"/>
                        <a:pt x="49" y="198"/>
                        <a:pt x="47" y="196"/>
                      </a:cubicBezTo>
                      <a:close/>
                      <a:moveTo>
                        <a:pt x="34" y="160"/>
                      </a:moveTo>
                      <a:cubicBezTo>
                        <a:pt x="34" y="157"/>
                        <a:pt x="34" y="154"/>
                        <a:pt x="35" y="151"/>
                      </a:cubicBezTo>
                      <a:cubicBezTo>
                        <a:pt x="35" y="148"/>
                        <a:pt x="36" y="146"/>
                        <a:pt x="37" y="144"/>
                      </a:cubicBezTo>
                      <a:cubicBezTo>
                        <a:pt x="46" y="158"/>
                        <a:pt x="56" y="163"/>
                        <a:pt x="67" y="164"/>
                      </a:cubicBezTo>
                      <a:cubicBezTo>
                        <a:pt x="73" y="174"/>
                        <a:pt x="80" y="184"/>
                        <a:pt x="90" y="185"/>
                      </a:cubicBezTo>
                      <a:cubicBezTo>
                        <a:pt x="92" y="186"/>
                        <a:pt x="95" y="185"/>
                        <a:pt x="98" y="184"/>
                      </a:cubicBezTo>
                      <a:cubicBezTo>
                        <a:pt x="95" y="187"/>
                        <a:pt x="93" y="189"/>
                        <a:pt x="91" y="193"/>
                      </a:cubicBezTo>
                      <a:cubicBezTo>
                        <a:pt x="89" y="194"/>
                        <a:pt x="88" y="194"/>
                        <a:pt x="86" y="195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0" y="202"/>
                        <a:pt x="66" y="203"/>
                        <a:pt x="63" y="203"/>
                      </a:cubicBezTo>
                      <a:cubicBezTo>
                        <a:pt x="63" y="202"/>
                        <a:pt x="62" y="201"/>
                        <a:pt x="62" y="200"/>
                      </a:cubicBezTo>
                      <a:cubicBezTo>
                        <a:pt x="61" y="191"/>
                        <a:pt x="60" y="181"/>
                        <a:pt x="53" y="173"/>
                      </a:cubicBezTo>
                      <a:cubicBezTo>
                        <a:pt x="48" y="167"/>
                        <a:pt x="41" y="164"/>
                        <a:pt x="34" y="161"/>
                      </a:cubicBezTo>
                      <a:cubicBezTo>
                        <a:pt x="34" y="161"/>
                        <a:pt x="34" y="161"/>
                        <a:pt x="34" y="160"/>
                      </a:cubicBezTo>
                      <a:close/>
                      <a:moveTo>
                        <a:pt x="44" y="138"/>
                      </a:moveTo>
                      <a:cubicBezTo>
                        <a:pt x="47" y="139"/>
                        <a:pt x="51" y="140"/>
                        <a:pt x="54" y="144"/>
                      </a:cubicBezTo>
                      <a:cubicBezTo>
                        <a:pt x="57" y="146"/>
                        <a:pt x="59" y="149"/>
                        <a:pt x="62" y="153"/>
                      </a:cubicBezTo>
                      <a:cubicBezTo>
                        <a:pt x="55" y="152"/>
                        <a:pt x="50" y="147"/>
                        <a:pt x="44" y="138"/>
                      </a:cubicBezTo>
                      <a:close/>
                      <a:moveTo>
                        <a:pt x="97" y="112"/>
                      </a:moveTo>
                      <a:cubicBezTo>
                        <a:pt x="88" y="107"/>
                        <a:pt x="88" y="107"/>
                        <a:pt x="88" y="107"/>
                      </a:cubicBezTo>
                      <a:cubicBezTo>
                        <a:pt x="85" y="105"/>
                        <a:pt x="83" y="104"/>
                        <a:pt x="80" y="102"/>
                      </a:cubicBezTo>
                      <a:cubicBezTo>
                        <a:pt x="83" y="103"/>
                        <a:pt x="86" y="103"/>
                        <a:pt x="86" y="103"/>
                      </a:cubicBezTo>
                      <a:cubicBezTo>
                        <a:pt x="87" y="103"/>
                        <a:pt x="88" y="104"/>
                        <a:pt x="89" y="104"/>
                      </a:cubicBezTo>
                      <a:cubicBezTo>
                        <a:pt x="93" y="106"/>
                        <a:pt x="98" y="108"/>
                        <a:pt x="104" y="108"/>
                      </a:cubicBezTo>
                      <a:cubicBezTo>
                        <a:pt x="112" y="110"/>
                        <a:pt x="117" y="115"/>
                        <a:pt x="119" y="123"/>
                      </a:cubicBezTo>
                      <a:cubicBezTo>
                        <a:pt x="119" y="124"/>
                        <a:pt x="119" y="125"/>
                        <a:pt x="119" y="126"/>
                      </a:cubicBezTo>
                      <a:cubicBezTo>
                        <a:pt x="119" y="129"/>
                        <a:pt x="118" y="132"/>
                        <a:pt x="117" y="135"/>
                      </a:cubicBezTo>
                      <a:cubicBezTo>
                        <a:pt x="113" y="126"/>
                        <a:pt x="106" y="118"/>
                        <a:pt x="97" y="112"/>
                      </a:cubicBezTo>
                      <a:close/>
                      <a:moveTo>
                        <a:pt x="144" y="87"/>
                      </a:moveTo>
                      <a:cubicBezTo>
                        <a:pt x="147" y="89"/>
                        <a:pt x="151" y="91"/>
                        <a:pt x="155" y="93"/>
                      </a:cubicBezTo>
                      <a:cubicBezTo>
                        <a:pt x="156" y="97"/>
                        <a:pt x="158" y="101"/>
                        <a:pt x="158" y="104"/>
                      </a:cubicBezTo>
                      <a:cubicBezTo>
                        <a:pt x="158" y="105"/>
                        <a:pt x="157" y="106"/>
                        <a:pt x="157" y="106"/>
                      </a:cubicBezTo>
                      <a:cubicBezTo>
                        <a:pt x="157" y="106"/>
                        <a:pt x="154" y="108"/>
                        <a:pt x="144" y="107"/>
                      </a:cubicBezTo>
                      <a:cubicBezTo>
                        <a:pt x="140" y="105"/>
                        <a:pt x="135" y="102"/>
                        <a:pt x="131" y="100"/>
                      </a:cubicBezTo>
                      <a:cubicBezTo>
                        <a:pt x="136" y="96"/>
                        <a:pt x="140" y="92"/>
                        <a:pt x="144" y="87"/>
                      </a:cubicBezTo>
                      <a:close/>
                      <a:moveTo>
                        <a:pt x="167" y="104"/>
                      </a:moveTo>
                      <a:cubicBezTo>
                        <a:pt x="167" y="102"/>
                        <a:pt x="166" y="101"/>
                        <a:pt x="166" y="99"/>
                      </a:cubicBezTo>
                      <a:cubicBezTo>
                        <a:pt x="169" y="101"/>
                        <a:pt x="172" y="103"/>
                        <a:pt x="174" y="105"/>
                      </a:cubicBezTo>
                      <a:cubicBezTo>
                        <a:pt x="172" y="106"/>
                        <a:pt x="169" y="107"/>
                        <a:pt x="166" y="109"/>
                      </a:cubicBezTo>
                      <a:cubicBezTo>
                        <a:pt x="167" y="107"/>
                        <a:pt x="167" y="106"/>
                        <a:pt x="167" y="104"/>
                      </a:cubicBezTo>
                      <a:close/>
                      <a:moveTo>
                        <a:pt x="185" y="73"/>
                      </a:moveTo>
                      <a:cubicBezTo>
                        <a:pt x="185" y="74"/>
                        <a:pt x="185" y="74"/>
                        <a:pt x="185" y="74"/>
                      </a:cubicBezTo>
                      <a:cubicBezTo>
                        <a:pt x="184" y="77"/>
                        <a:pt x="183" y="80"/>
                        <a:pt x="183" y="84"/>
                      </a:cubicBezTo>
                      <a:cubicBezTo>
                        <a:pt x="183" y="86"/>
                        <a:pt x="183" y="89"/>
                        <a:pt x="184" y="91"/>
                      </a:cubicBezTo>
                      <a:cubicBezTo>
                        <a:pt x="185" y="93"/>
                        <a:pt x="186" y="95"/>
                        <a:pt x="188" y="97"/>
                      </a:cubicBezTo>
                      <a:cubicBezTo>
                        <a:pt x="186" y="99"/>
                        <a:pt x="185" y="100"/>
                        <a:pt x="183" y="101"/>
                      </a:cubicBezTo>
                      <a:cubicBezTo>
                        <a:pt x="179" y="96"/>
                        <a:pt x="173" y="91"/>
                        <a:pt x="165" y="88"/>
                      </a:cubicBezTo>
                      <a:cubicBezTo>
                        <a:pt x="165" y="88"/>
                        <a:pt x="163" y="87"/>
                        <a:pt x="162" y="86"/>
                      </a:cubicBezTo>
                      <a:cubicBezTo>
                        <a:pt x="161" y="82"/>
                        <a:pt x="159" y="78"/>
                        <a:pt x="159" y="75"/>
                      </a:cubicBezTo>
                      <a:cubicBezTo>
                        <a:pt x="168" y="73"/>
                        <a:pt x="176" y="73"/>
                        <a:pt x="185" y="73"/>
                      </a:cubicBezTo>
                      <a:close/>
                      <a:moveTo>
                        <a:pt x="128" y="126"/>
                      </a:moveTo>
                      <a:cubicBezTo>
                        <a:pt x="128" y="125"/>
                        <a:pt x="128" y="123"/>
                        <a:pt x="128" y="122"/>
                      </a:cubicBezTo>
                      <a:cubicBezTo>
                        <a:pt x="127" y="117"/>
                        <a:pt x="125" y="114"/>
                        <a:pt x="123" y="111"/>
                      </a:cubicBezTo>
                      <a:cubicBezTo>
                        <a:pt x="127" y="114"/>
                        <a:pt x="133" y="116"/>
                        <a:pt x="141" y="117"/>
                      </a:cubicBezTo>
                      <a:cubicBezTo>
                        <a:pt x="141" y="117"/>
                        <a:pt x="141" y="117"/>
                        <a:pt x="141" y="117"/>
                      </a:cubicBezTo>
                      <a:cubicBezTo>
                        <a:pt x="144" y="118"/>
                        <a:pt x="147" y="120"/>
                        <a:pt x="150" y="122"/>
                      </a:cubicBezTo>
                      <a:cubicBezTo>
                        <a:pt x="149" y="126"/>
                        <a:pt x="148" y="129"/>
                        <a:pt x="148" y="134"/>
                      </a:cubicBezTo>
                      <a:cubicBezTo>
                        <a:pt x="141" y="134"/>
                        <a:pt x="134" y="134"/>
                        <a:pt x="129" y="135"/>
                      </a:cubicBezTo>
                      <a:cubicBezTo>
                        <a:pt x="128" y="135"/>
                        <a:pt x="127" y="136"/>
                        <a:pt x="127" y="136"/>
                      </a:cubicBezTo>
                      <a:cubicBezTo>
                        <a:pt x="128" y="133"/>
                        <a:pt x="128" y="130"/>
                        <a:pt x="128" y="126"/>
                      </a:cubicBezTo>
                      <a:close/>
                      <a:moveTo>
                        <a:pt x="158" y="128"/>
                      </a:moveTo>
                      <a:cubicBezTo>
                        <a:pt x="161" y="130"/>
                        <a:pt x="164" y="133"/>
                        <a:pt x="166" y="135"/>
                      </a:cubicBezTo>
                      <a:cubicBezTo>
                        <a:pt x="163" y="135"/>
                        <a:pt x="160" y="134"/>
                        <a:pt x="157" y="134"/>
                      </a:cubicBezTo>
                      <a:cubicBezTo>
                        <a:pt x="157" y="132"/>
                        <a:pt x="157" y="130"/>
                        <a:pt x="158" y="128"/>
                      </a:cubicBezTo>
                      <a:close/>
                      <a:moveTo>
                        <a:pt x="178" y="114"/>
                      </a:moveTo>
                      <a:cubicBezTo>
                        <a:pt x="178" y="114"/>
                        <a:pt x="180" y="113"/>
                        <a:pt x="181" y="113"/>
                      </a:cubicBezTo>
                      <a:cubicBezTo>
                        <a:pt x="186" y="121"/>
                        <a:pt x="188" y="130"/>
                        <a:pt x="188" y="140"/>
                      </a:cubicBezTo>
                      <a:cubicBezTo>
                        <a:pt x="188" y="140"/>
                        <a:pt x="188" y="141"/>
                        <a:pt x="188" y="141"/>
                      </a:cubicBezTo>
                      <a:cubicBezTo>
                        <a:pt x="186" y="140"/>
                        <a:pt x="183" y="139"/>
                        <a:pt x="181" y="139"/>
                      </a:cubicBezTo>
                      <a:cubicBezTo>
                        <a:pt x="177" y="132"/>
                        <a:pt x="171" y="126"/>
                        <a:pt x="164" y="121"/>
                      </a:cubicBezTo>
                      <a:cubicBezTo>
                        <a:pt x="168" y="118"/>
                        <a:pt x="173" y="116"/>
                        <a:pt x="178" y="114"/>
                      </a:cubicBezTo>
                      <a:close/>
                      <a:moveTo>
                        <a:pt x="104" y="154"/>
                      </a:moveTo>
                      <a:cubicBezTo>
                        <a:pt x="105" y="153"/>
                        <a:pt x="107" y="153"/>
                        <a:pt x="108" y="152"/>
                      </a:cubicBezTo>
                      <a:cubicBezTo>
                        <a:pt x="106" y="157"/>
                        <a:pt x="104" y="162"/>
                        <a:pt x="104" y="167"/>
                      </a:cubicBezTo>
                      <a:cubicBezTo>
                        <a:pt x="104" y="168"/>
                        <a:pt x="104" y="168"/>
                        <a:pt x="104" y="169"/>
                      </a:cubicBezTo>
                      <a:cubicBezTo>
                        <a:pt x="99" y="174"/>
                        <a:pt x="94" y="176"/>
                        <a:pt x="91" y="176"/>
                      </a:cubicBezTo>
                      <a:cubicBezTo>
                        <a:pt x="86" y="175"/>
                        <a:pt x="82" y="169"/>
                        <a:pt x="78" y="163"/>
                      </a:cubicBezTo>
                      <a:cubicBezTo>
                        <a:pt x="87" y="161"/>
                        <a:pt x="96" y="157"/>
                        <a:pt x="104" y="154"/>
                      </a:cubicBezTo>
                      <a:close/>
                      <a:moveTo>
                        <a:pt x="107" y="179"/>
                      </a:moveTo>
                      <a:cubicBezTo>
                        <a:pt x="107" y="179"/>
                        <a:pt x="107" y="179"/>
                        <a:pt x="107" y="179"/>
                      </a:cubicBezTo>
                      <a:cubicBezTo>
                        <a:pt x="107" y="179"/>
                        <a:pt x="106" y="179"/>
                        <a:pt x="106" y="179"/>
                      </a:cubicBezTo>
                      <a:cubicBezTo>
                        <a:pt x="106" y="179"/>
                        <a:pt x="107" y="179"/>
                        <a:pt x="107" y="179"/>
                      </a:cubicBezTo>
                      <a:close/>
                      <a:moveTo>
                        <a:pt x="131" y="144"/>
                      </a:moveTo>
                      <a:cubicBezTo>
                        <a:pt x="136" y="143"/>
                        <a:pt x="142" y="143"/>
                        <a:pt x="149" y="143"/>
                      </a:cubicBezTo>
                      <a:cubicBezTo>
                        <a:pt x="150" y="147"/>
                        <a:pt x="153" y="150"/>
                        <a:pt x="155" y="152"/>
                      </a:cubicBezTo>
                      <a:cubicBezTo>
                        <a:pt x="157" y="154"/>
                        <a:pt x="159" y="155"/>
                        <a:pt x="161" y="158"/>
                      </a:cubicBezTo>
                      <a:cubicBezTo>
                        <a:pt x="164" y="162"/>
                        <a:pt x="165" y="167"/>
                        <a:pt x="165" y="171"/>
                      </a:cubicBezTo>
                      <a:cubicBezTo>
                        <a:pt x="165" y="172"/>
                        <a:pt x="165" y="173"/>
                        <a:pt x="165" y="174"/>
                      </a:cubicBezTo>
                      <a:cubicBezTo>
                        <a:pt x="156" y="180"/>
                        <a:pt x="143" y="183"/>
                        <a:pt x="132" y="183"/>
                      </a:cubicBezTo>
                      <a:cubicBezTo>
                        <a:pt x="131" y="183"/>
                        <a:pt x="130" y="182"/>
                        <a:pt x="129" y="182"/>
                      </a:cubicBezTo>
                      <a:cubicBezTo>
                        <a:pt x="126" y="181"/>
                        <a:pt x="122" y="180"/>
                        <a:pt x="119" y="179"/>
                      </a:cubicBezTo>
                      <a:cubicBezTo>
                        <a:pt x="118" y="178"/>
                        <a:pt x="116" y="176"/>
                        <a:pt x="115" y="175"/>
                      </a:cubicBezTo>
                      <a:cubicBezTo>
                        <a:pt x="114" y="174"/>
                        <a:pt x="114" y="172"/>
                        <a:pt x="114" y="171"/>
                      </a:cubicBezTo>
                      <a:cubicBezTo>
                        <a:pt x="119" y="165"/>
                        <a:pt x="121" y="158"/>
                        <a:pt x="121" y="150"/>
                      </a:cubicBezTo>
                      <a:cubicBezTo>
                        <a:pt x="121" y="150"/>
                        <a:pt x="121" y="148"/>
                        <a:pt x="121" y="147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4" y="146"/>
                        <a:pt x="128" y="145"/>
                        <a:pt x="131" y="144"/>
                      </a:cubicBezTo>
                      <a:close/>
                      <a:moveTo>
                        <a:pt x="169" y="153"/>
                      </a:moveTo>
                      <a:cubicBezTo>
                        <a:pt x="166" y="149"/>
                        <a:pt x="164" y="147"/>
                        <a:pt x="162" y="145"/>
                      </a:cubicBezTo>
                      <a:cubicBezTo>
                        <a:pt x="161" y="144"/>
                        <a:pt x="161" y="144"/>
                        <a:pt x="160" y="144"/>
                      </a:cubicBezTo>
                      <a:cubicBezTo>
                        <a:pt x="165" y="144"/>
                        <a:pt x="170" y="145"/>
                        <a:pt x="175" y="147"/>
                      </a:cubicBezTo>
                      <a:cubicBezTo>
                        <a:pt x="175" y="148"/>
                        <a:pt x="176" y="150"/>
                        <a:pt x="176" y="151"/>
                      </a:cubicBezTo>
                      <a:cubicBezTo>
                        <a:pt x="177" y="152"/>
                        <a:pt x="177" y="154"/>
                        <a:pt x="177" y="155"/>
                      </a:cubicBezTo>
                      <a:cubicBezTo>
                        <a:pt x="177" y="158"/>
                        <a:pt x="175" y="161"/>
                        <a:pt x="174" y="165"/>
                      </a:cubicBezTo>
                      <a:cubicBezTo>
                        <a:pt x="173" y="161"/>
                        <a:pt x="171" y="157"/>
                        <a:pt x="169" y="153"/>
                      </a:cubicBezTo>
                      <a:close/>
                      <a:moveTo>
                        <a:pt x="186" y="155"/>
                      </a:moveTo>
                      <a:cubicBezTo>
                        <a:pt x="186" y="153"/>
                        <a:pt x="186" y="152"/>
                        <a:pt x="186" y="150"/>
                      </a:cubicBezTo>
                      <a:cubicBezTo>
                        <a:pt x="186" y="150"/>
                        <a:pt x="187" y="151"/>
                        <a:pt x="187" y="151"/>
                      </a:cubicBezTo>
                      <a:cubicBezTo>
                        <a:pt x="187" y="157"/>
                        <a:pt x="185" y="163"/>
                        <a:pt x="184" y="170"/>
                      </a:cubicBezTo>
                      <a:cubicBezTo>
                        <a:pt x="183" y="169"/>
                        <a:pt x="182" y="170"/>
                        <a:pt x="181" y="170"/>
                      </a:cubicBezTo>
                      <a:cubicBezTo>
                        <a:pt x="184" y="165"/>
                        <a:pt x="186" y="160"/>
                        <a:pt x="186" y="155"/>
                      </a:cubicBezTo>
                      <a:close/>
                      <a:moveTo>
                        <a:pt x="79" y="208"/>
                      </a:moveTo>
                      <a:cubicBezTo>
                        <a:pt x="79" y="208"/>
                        <a:pt x="87" y="204"/>
                        <a:pt x="88" y="204"/>
                      </a:cubicBezTo>
                      <a:cubicBezTo>
                        <a:pt x="88" y="206"/>
                        <a:pt x="88" y="207"/>
                        <a:pt x="88" y="209"/>
                      </a:cubicBezTo>
                      <a:cubicBezTo>
                        <a:pt x="88" y="216"/>
                        <a:pt x="89" y="223"/>
                        <a:pt x="92" y="228"/>
                      </a:cubicBezTo>
                      <a:cubicBezTo>
                        <a:pt x="93" y="231"/>
                        <a:pt x="94" y="233"/>
                        <a:pt x="96" y="235"/>
                      </a:cubicBezTo>
                      <a:cubicBezTo>
                        <a:pt x="87" y="235"/>
                        <a:pt x="78" y="232"/>
                        <a:pt x="72" y="226"/>
                      </a:cubicBezTo>
                      <a:cubicBezTo>
                        <a:pt x="68" y="222"/>
                        <a:pt x="66" y="217"/>
                        <a:pt x="64" y="212"/>
                      </a:cubicBezTo>
                      <a:cubicBezTo>
                        <a:pt x="69" y="212"/>
                        <a:pt x="74" y="210"/>
                        <a:pt x="79" y="208"/>
                      </a:cubicBezTo>
                      <a:close/>
                      <a:moveTo>
                        <a:pt x="106" y="204"/>
                      </a:moveTo>
                      <a:cubicBezTo>
                        <a:pt x="108" y="207"/>
                        <a:pt x="112" y="209"/>
                        <a:pt x="118" y="212"/>
                      </a:cubicBezTo>
                      <a:cubicBezTo>
                        <a:pt x="129" y="217"/>
                        <a:pt x="142" y="215"/>
                        <a:pt x="153" y="207"/>
                      </a:cubicBezTo>
                      <a:cubicBezTo>
                        <a:pt x="154" y="207"/>
                        <a:pt x="154" y="207"/>
                        <a:pt x="154" y="207"/>
                      </a:cubicBezTo>
                      <a:cubicBezTo>
                        <a:pt x="148" y="218"/>
                        <a:pt x="141" y="226"/>
                        <a:pt x="127" y="231"/>
                      </a:cubicBezTo>
                      <a:cubicBezTo>
                        <a:pt x="122" y="233"/>
                        <a:pt x="115" y="234"/>
                        <a:pt x="109" y="235"/>
                      </a:cubicBezTo>
                      <a:cubicBezTo>
                        <a:pt x="105" y="233"/>
                        <a:pt x="102" y="229"/>
                        <a:pt x="100" y="225"/>
                      </a:cubicBezTo>
                      <a:cubicBezTo>
                        <a:pt x="98" y="220"/>
                        <a:pt x="97" y="215"/>
                        <a:pt x="97" y="209"/>
                      </a:cubicBezTo>
                      <a:cubicBezTo>
                        <a:pt x="97" y="207"/>
                        <a:pt x="98" y="204"/>
                        <a:pt x="98" y="201"/>
                      </a:cubicBezTo>
                      <a:cubicBezTo>
                        <a:pt x="101" y="201"/>
                        <a:pt x="103" y="202"/>
                        <a:pt x="106" y="204"/>
                      </a:cubicBezTo>
                      <a:close/>
                      <a:moveTo>
                        <a:pt x="108" y="188"/>
                      </a:moveTo>
                      <a:cubicBezTo>
                        <a:pt x="110" y="187"/>
                        <a:pt x="113" y="187"/>
                        <a:pt x="116" y="188"/>
                      </a:cubicBezTo>
                      <a:cubicBezTo>
                        <a:pt x="119" y="189"/>
                        <a:pt x="122" y="190"/>
                        <a:pt x="126" y="191"/>
                      </a:cubicBezTo>
                      <a:cubicBezTo>
                        <a:pt x="130" y="193"/>
                        <a:pt x="135" y="196"/>
                        <a:pt x="139" y="199"/>
                      </a:cubicBezTo>
                      <a:cubicBezTo>
                        <a:pt x="141" y="200"/>
                        <a:pt x="142" y="201"/>
                        <a:pt x="144" y="202"/>
                      </a:cubicBezTo>
                      <a:cubicBezTo>
                        <a:pt x="137" y="205"/>
                        <a:pt x="129" y="207"/>
                        <a:pt x="122" y="204"/>
                      </a:cubicBezTo>
                      <a:cubicBezTo>
                        <a:pt x="117" y="201"/>
                        <a:pt x="114" y="199"/>
                        <a:pt x="111" y="197"/>
                      </a:cubicBezTo>
                      <a:cubicBezTo>
                        <a:pt x="108" y="195"/>
                        <a:pt x="105" y="193"/>
                        <a:pt x="102" y="193"/>
                      </a:cubicBezTo>
                      <a:cubicBezTo>
                        <a:pt x="104" y="191"/>
                        <a:pt x="106" y="189"/>
                        <a:pt x="108" y="188"/>
                      </a:cubicBezTo>
                      <a:close/>
                      <a:moveTo>
                        <a:pt x="160" y="187"/>
                      </a:moveTo>
                      <a:cubicBezTo>
                        <a:pt x="159" y="189"/>
                        <a:pt x="158" y="190"/>
                        <a:pt x="157" y="192"/>
                      </a:cubicBezTo>
                      <a:cubicBezTo>
                        <a:pt x="155" y="193"/>
                        <a:pt x="154" y="195"/>
                        <a:pt x="153" y="196"/>
                      </a:cubicBezTo>
                      <a:cubicBezTo>
                        <a:pt x="150" y="194"/>
                        <a:pt x="147" y="193"/>
                        <a:pt x="144" y="191"/>
                      </a:cubicBezTo>
                      <a:cubicBezTo>
                        <a:pt x="150" y="190"/>
                        <a:pt x="155" y="189"/>
                        <a:pt x="160" y="187"/>
                      </a:cubicBezTo>
                      <a:close/>
                      <a:moveTo>
                        <a:pt x="171" y="195"/>
                      </a:moveTo>
                      <a:cubicBezTo>
                        <a:pt x="174" y="186"/>
                        <a:pt x="177" y="180"/>
                        <a:pt x="181" y="179"/>
                      </a:cubicBezTo>
                      <a:cubicBezTo>
                        <a:pt x="181" y="179"/>
                        <a:pt x="182" y="179"/>
                        <a:pt x="182" y="179"/>
                      </a:cubicBezTo>
                      <a:cubicBezTo>
                        <a:pt x="182" y="179"/>
                        <a:pt x="182" y="180"/>
                        <a:pt x="181" y="181"/>
                      </a:cubicBezTo>
                      <a:cubicBezTo>
                        <a:pt x="180" y="188"/>
                        <a:pt x="180" y="188"/>
                        <a:pt x="180" y="188"/>
                      </a:cubicBezTo>
                      <a:cubicBezTo>
                        <a:pt x="179" y="195"/>
                        <a:pt x="178" y="199"/>
                        <a:pt x="173" y="201"/>
                      </a:cubicBezTo>
                      <a:cubicBezTo>
                        <a:pt x="171" y="202"/>
                        <a:pt x="169" y="202"/>
                        <a:pt x="168" y="202"/>
                      </a:cubicBezTo>
                      <a:cubicBezTo>
                        <a:pt x="169" y="199"/>
                        <a:pt x="170" y="197"/>
                        <a:pt x="171" y="195"/>
                      </a:cubicBezTo>
                      <a:close/>
                      <a:moveTo>
                        <a:pt x="176" y="210"/>
                      </a:moveTo>
                      <a:cubicBezTo>
                        <a:pt x="187" y="205"/>
                        <a:pt x="188" y="197"/>
                        <a:pt x="189" y="190"/>
                      </a:cubicBezTo>
                      <a:cubicBezTo>
                        <a:pt x="190" y="183"/>
                        <a:pt x="190" y="183"/>
                        <a:pt x="190" y="183"/>
                      </a:cubicBezTo>
                      <a:cubicBezTo>
                        <a:pt x="191" y="182"/>
                        <a:pt x="191" y="182"/>
                        <a:pt x="191" y="181"/>
                      </a:cubicBezTo>
                      <a:cubicBezTo>
                        <a:pt x="191" y="181"/>
                        <a:pt x="191" y="181"/>
                        <a:pt x="191" y="181"/>
                      </a:cubicBezTo>
                      <a:cubicBezTo>
                        <a:pt x="195" y="183"/>
                        <a:pt x="197" y="186"/>
                        <a:pt x="198" y="188"/>
                      </a:cubicBezTo>
                      <a:cubicBezTo>
                        <a:pt x="201" y="191"/>
                        <a:pt x="203" y="194"/>
                        <a:pt x="207" y="194"/>
                      </a:cubicBezTo>
                      <a:cubicBezTo>
                        <a:pt x="200" y="211"/>
                        <a:pt x="180" y="224"/>
                        <a:pt x="145" y="235"/>
                      </a:cubicBezTo>
                      <a:cubicBezTo>
                        <a:pt x="141" y="236"/>
                        <a:pt x="139" y="237"/>
                        <a:pt x="136" y="237"/>
                      </a:cubicBezTo>
                      <a:cubicBezTo>
                        <a:pt x="150" y="231"/>
                        <a:pt x="157" y="221"/>
                        <a:pt x="163" y="210"/>
                      </a:cubicBezTo>
                      <a:cubicBezTo>
                        <a:pt x="168" y="211"/>
                        <a:pt x="172" y="211"/>
                        <a:pt x="176" y="210"/>
                      </a:cubicBezTo>
                      <a:close/>
                      <a:moveTo>
                        <a:pt x="196" y="156"/>
                      </a:moveTo>
                      <a:cubicBezTo>
                        <a:pt x="203" y="161"/>
                        <a:pt x="208" y="167"/>
                        <a:pt x="209" y="175"/>
                      </a:cubicBezTo>
                      <a:cubicBezTo>
                        <a:pt x="210" y="177"/>
                        <a:pt x="210" y="179"/>
                        <a:pt x="210" y="182"/>
                      </a:cubicBezTo>
                      <a:cubicBezTo>
                        <a:pt x="210" y="183"/>
                        <a:pt x="210" y="184"/>
                        <a:pt x="210" y="185"/>
                      </a:cubicBezTo>
                      <a:cubicBezTo>
                        <a:pt x="208" y="185"/>
                        <a:pt x="207" y="184"/>
                        <a:pt x="206" y="182"/>
                      </a:cubicBezTo>
                      <a:cubicBezTo>
                        <a:pt x="204" y="180"/>
                        <a:pt x="201" y="176"/>
                        <a:pt x="195" y="173"/>
                      </a:cubicBezTo>
                      <a:cubicBezTo>
                        <a:pt x="195" y="173"/>
                        <a:pt x="194" y="172"/>
                        <a:pt x="193" y="172"/>
                      </a:cubicBezTo>
                      <a:cubicBezTo>
                        <a:pt x="194" y="167"/>
                        <a:pt x="195" y="161"/>
                        <a:pt x="196" y="156"/>
                      </a:cubicBezTo>
                      <a:close/>
                      <a:moveTo>
                        <a:pt x="194" y="104"/>
                      </a:moveTo>
                      <a:cubicBezTo>
                        <a:pt x="198" y="108"/>
                        <a:pt x="204" y="111"/>
                        <a:pt x="209" y="114"/>
                      </a:cubicBezTo>
                      <a:cubicBezTo>
                        <a:pt x="211" y="116"/>
                        <a:pt x="214" y="117"/>
                        <a:pt x="216" y="118"/>
                      </a:cubicBezTo>
                      <a:cubicBezTo>
                        <a:pt x="214" y="124"/>
                        <a:pt x="213" y="130"/>
                        <a:pt x="213" y="136"/>
                      </a:cubicBezTo>
                      <a:cubicBezTo>
                        <a:pt x="213" y="142"/>
                        <a:pt x="215" y="149"/>
                        <a:pt x="219" y="155"/>
                      </a:cubicBezTo>
                      <a:cubicBezTo>
                        <a:pt x="221" y="157"/>
                        <a:pt x="223" y="157"/>
                        <a:pt x="226" y="156"/>
                      </a:cubicBezTo>
                      <a:cubicBezTo>
                        <a:pt x="227" y="155"/>
                        <a:pt x="227" y="154"/>
                        <a:pt x="227" y="152"/>
                      </a:cubicBezTo>
                      <a:cubicBezTo>
                        <a:pt x="227" y="151"/>
                        <a:pt x="227" y="150"/>
                        <a:pt x="227" y="149"/>
                      </a:cubicBezTo>
                      <a:cubicBezTo>
                        <a:pt x="224" y="145"/>
                        <a:pt x="223" y="141"/>
                        <a:pt x="223" y="136"/>
                      </a:cubicBezTo>
                      <a:cubicBezTo>
                        <a:pt x="223" y="132"/>
                        <a:pt x="223" y="128"/>
                        <a:pt x="224" y="124"/>
                      </a:cubicBezTo>
                      <a:cubicBezTo>
                        <a:pt x="226" y="126"/>
                        <a:pt x="228" y="129"/>
                        <a:pt x="230" y="131"/>
                      </a:cubicBezTo>
                      <a:cubicBezTo>
                        <a:pt x="232" y="136"/>
                        <a:pt x="234" y="142"/>
                        <a:pt x="234" y="149"/>
                      </a:cubicBezTo>
                      <a:cubicBezTo>
                        <a:pt x="234" y="153"/>
                        <a:pt x="233" y="158"/>
                        <a:pt x="232" y="163"/>
                      </a:cubicBezTo>
                      <a:cubicBezTo>
                        <a:pt x="229" y="171"/>
                        <a:pt x="225" y="178"/>
                        <a:pt x="219" y="181"/>
                      </a:cubicBezTo>
                      <a:cubicBezTo>
                        <a:pt x="219" y="179"/>
                        <a:pt x="219" y="176"/>
                        <a:pt x="219" y="173"/>
                      </a:cubicBezTo>
                      <a:cubicBezTo>
                        <a:pt x="217" y="163"/>
                        <a:pt x="211" y="154"/>
                        <a:pt x="201" y="148"/>
                      </a:cubicBezTo>
                      <a:cubicBezTo>
                        <a:pt x="200" y="147"/>
                        <a:pt x="198" y="146"/>
                        <a:pt x="197" y="146"/>
                      </a:cubicBezTo>
                      <a:cubicBezTo>
                        <a:pt x="197" y="144"/>
                        <a:pt x="197" y="142"/>
                        <a:pt x="197" y="141"/>
                      </a:cubicBezTo>
                      <a:cubicBezTo>
                        <a:pt x="197" y="129"/>
                        <a:pt x="195" y="118"/>
                        <a:pt x="189" y="108"/>
                      </a:cubicBezTo>
                      <a:cubicBezTo>
                        <a:pt x="191" y="107"/>
                        <a:pt x="193" y="106"/>
                        <a:pt x="194" y="104"/>
                      </a:cubicBezTo>
                      <a:close/>
                      <a:moveTo>
                        <a:pt x="200" y="89"/>
                      </a:moveTo>
                      <a:cubicBezTo>
                        <a:pt x="200" y="88"/>
                        <a:pt x="200" y="87"/>
                        <a:pt x="200" y="87"/>
                      </a:cubicBezTo>
                      <a:cubicBezTo>
                        <a:pt x="200" y="83"/>
                        <a:pt x="199" y="79"/>
                        <a:pt x="197" y="75"/>
                      </a:cubicBezTo>
                      <a:cubicBezTo>
                        <a:pt x="201" y="76"/>
                        <a:pt x="204" y="77"/>
                        <a:pt x="207" y="79"/>
                      </a:cubicBezTo>
                      <a:cubicBezTo>
                        <a:pt x="217" y="83"/>
                        <a:pt x="220" y="89"/>
                        <a:pt x="220" y="96"/>
                      </a:cubicBezTo>
                      <a:cubicBezTo>
                        <a:pt x="220" y="100"/>
                        <a:pt x="219" y="104"/>
                        <a:pt x="218" y="109"/>
                      </a:cubicBezTo>
                      <a:cubicBezTo>
                        <a:pt x="217" y="108"/>
                        <a:pt x="215" y="107"/>
                        <a:pt x="214" y="106"/>
                      </a:cubicBezTo>
                      <a:cubicBezTo>
                        <a:pt x="209" y="103"/>
                        <a:pt x="203" y="100"/>
                        <a:pt x="199" y="96"/>
                      </a:cubicBezTo>
                      <a:cubicBezTo>
                        <a:pt x="200" y="94"/>
                        <a:pt x="200" y="91"/>
                        <a:pt x="200" y="8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23"/>
                <p:cNvSpPr>
                  <a:spLocks noEditPoints="1"/>
                </p:cNvSpPr>
                <p:nvPr/>
              </p:nvSpPr>
              <p:spPr bwMode="auto">
                <a:xfrm>
                  <a:off x="7303513" y="3227654"/>
                  <a:ext cx="407368" cy="445263"/>
                </a:xfrm>
                <a:custGeom>
                  <a:avLst/>
                  <a:gdLst>
                    <a:gd name="T0" fmla="*/ 1471 w 275"/>
                    <a:gd name="T1" fmla="*/ 520 h 282"/>
                    <a:gd name="T2" fmla="*/ 1346 w 275"/>
                    <a:gd name="T3" fmla="*/ 589 h 282"/>
                    <a:gd name="T4" fmla="*/ 1351 w 275"/>
                    <a:gd name="T5" fmla="*/ 312 h 282"/>
                    <a:gd name="T6" fmla="*/ 933 w 275"/>
                    <a:gd name="T7" fmla="*/ 56 h 282"/>
                    <a:gd name="T8" fmla="*/ 675 w 275"/>
                    <a:gd name="T9" fmla="*/ 0 h 282"/>
                    <a:gd name="T10" fmla="*/ 625 w 275"/>
                    <a:gd name="T11" fmla="*/ 43 h 282"/>
                    <a:gd name="T12" fmla="*/ 963 w 275"/>
                    <a:gd name="T13" fmla="*/ 115 h 282"/>
                    <a:gd name="T14" fmla="*/ 1308 w 275"/>
                    <a:gd name="T15" fmla="*/ 648 h 282"/>
                    <a:gd name="T16" fmla="*/ 1534 w 275"/>
                    <a:gd name="T17" fmla="*/ 661 h 282"/>
                    <a:gd name="T18" fmla="*/ 1601 w 275"/>
                    <a:gd name="T19" fmla="*/ 989 h 282"/>
                    <a:gd name="T20" fmla="*/ 1559 w 275"/>
                    <a:gd name="T21" fmla="*/ 1181 h 282"/>
                    <a:gd name="T22" fmla="*/ 1434 w 275"/>
                    <a:gd name="T23" fmla="*/ 1309 h 282"/>
                    <a:gd name="T24" fmla="*/ 1208 w 275"/>
                    <a:gd name="T25" fmla="*/ 1472 h 282"/>
                    <a:gd name="T26" fmla="*/ 971 w 275"/>
                    <a:gd name="T27" fmla="*/ 968 h 282"/>
                    <a:gd name="T28" fmla="*/ 951 w 275"/>
                    <a:gd name="T29" fmla="*/ 1685 h 282"/>
                    <a:gd name="T30" fmla="*/ 608 w 275"/>
                    <a:gd name="T31" fmla="*/ 1352 h 282"/>
                    <a:gd name="T32" fmla="*/ 550 w 275"/>
                    <a:gd name="T33" fmla="*/ 797 h 282"/>
                    <a:gd name="T34" fmla="*/ 300 w 275"/>
                    <a:gd name="T35" fmla="*/ 1003 h 282"/>
                    <a:gd name="T36" fmla="*/ 145 w 275"/>
                    <a:gd name="T37" fmla="*/ 1139 h 282"/>
                    <a:gd name="T38" fmla="*/ 320 w 275"/>
                    <a:gd name="T39" fmla="*/ 861 h 282"/>
                    <a:gd name="T40" fmla="*/ 45 w 275"/>
                    <a:gd name="T41" fmla="*/ 725 h 282"/>
                    <a:gd name="T42" fmla="*/ 275 w 275"/>
                    <a:gd name="T43" fmla="*/ 547 h 282"/>
                    <a:gd name="T44" fmla="*/ 483 w 275"/>
                    <a:gd name="T45" fmla="*/ 248 h 282"/>
                    <a:gd name="T46" fmla="*/ 438 w 275"/>
                    <a:gd name="T47" fmla="*/ 291 h 282"/>
                    <a:gd name="T48" fmla="*/ 313 w 275"/>
                    <a:gd name="T49" fmla="*/ 499 h 282"/>
                    <a:gd name="T50" fmla="*/ 158 w 275"/>
                    <a:gd name="T51" fmla="*/ 811 h 282"/>
                    <a:gd name="T52" fmla="*/ 175 w 275"/>
                    <a:gd name="T53" fmla="*/ 968 h 282"/>
                    <a:gd name="T54" fmla="*/ 88 w 275"/>
                    <a:gd name="T55" fmla="*/ 1181 h 282"/>
                    <a:gd name="T56" fmla="*/ 8 w 275"/>
                    <a:gd name="T57" fmla="*/ 1259 h 282"/>
                    <a:gd name="T58" fmla="*/ 108 w 275"/>
                    <a:gd name="T59" fmla="*/ 1259 h 282"/>
                    <a:gd name="T60" fmla="*/ 258 w 275"/>
                    <a:gd name="T61" fmla="*/ 1677 h 282"/>
                    <a:gd name="T62" fmla="*/ 358 w 275"/>
                    <a:gd name="T63" fmla="*/ 1685 h 282"/>
                    <a:gd name="T64" fmla="*/ 550 w 275"/>
                    <a:gd name="T65" fmla="*/ 1672 h 282"/>
                    <a:gd name="T66" fmla="*/ 783 w 275"/>
                    <a:gd name="T67" fmla="*/ 1955 h 282"/>
                    <a:gd name="T68" fmla="*/ 1076 w 275"/>
                    <a:gd name="T69" fmla="*/ 1544 h 282"/>
                    <a:gd name="T70" fmla="*/ 1251 w 275"/>
                    <a:gd name="T71" fmla="*/ 1856 h 282"/>
                    <a:gd name="T72" fmla="*/ 1171 w 275"/>
                    <a:gd name="T73" fmla="*/ 1528 h 282"/>
                    <a:gd name="T74" fmla="*/ 1446 w 275"/>
                    <a:gd name="T75" fmla="*/ 1373 h 282"/>
                    <a:gd name="T76" fmla="*/ 1514 w 275"/>
                    <a:gd name="T77" fmla="*/ 1451 h 282"/>
                    <a:gd name="T78" fmla="*/ 1564 w 275"/>
                    <a:gd name="T79" fmla="*/ 1408 h 282"/>
                    <a:gd name="T80" fmla="*/ 1609 w 275"/>
                    <a:gd name="T81" fmla="*/ 1237 h 282"/>
                    <a:gd name="T82" fmla="*/ 1721 w 275"/>
                    <a:gd name="T83" fmla="*/ 1088 h 282"/>
                    <a:gd name="T84" fmla="*/ 1646 w 275"/>
                    <a:gd name="T85" fmla="*/ 853 h 282"/>
                    <a:gd name="T86" fmla="*/ 1714 w 275"/>
                    <a:gd name="T87" fmla="*/ 947 h 282"/>
                    <a:gd name="T88" fmla="*/ 1614 w 275"/>
                    <a:gd name="T89" fmla="*/ 597 h 282"/>
                    <a:gd name="T90" fmla="*/ 420 w 275"/>
                    <a:gd name="T91" fmla="*/ 1400 h 282"/>
                    <a:gd name="T92" fmla="*/ 145 w 275"/>
                    <a:gd name="T93" fmla="*/ 1365 h 282"/>
                    <a:gd name="T94" fmla="*/ 388 w 275"/>
                    <a:gd name="T95" fmla="*/ 1216 h 282"/>
                    <a:gd name="T96" fmla="*/ 550 w 275"/>
                    <a:gd name="T97" fmla="*/ 1557 h 282"/>
                    <a:gd name="T98" fmla="*/ 483 w 275"/>
                    <a:gd name="T99" fmla="*/ 1387 h 282"/>
                    <a:gd name="T100" fmla="*/ 408 w 275"/>
                    <a:gd name="T101" fmla="*/ 989 h 282"/>
                    <a:gd name="T102" fmla="*/ 445 w 275"/>
                    <a:gd name="T103" fmla="*/ 917 h 282"/>
                    <a:gd name="T104" fmla="*/ 550 w 275"/>
                    <a:gd name="T105" fmla="*/ 1336 h 282"/>
                    <a:gd name="T106" fmla="*/ 550 w 275"/>
                    <a:gd name="T107" fmla="*/ 1557 h 282"/>
                    <a:gd name="T108" fmla="*/ 783 w 275"/>
                    <a:gd name="T109" fmla="*/ 1877 h 282"/>
                    <a:gd name="T110" fmla="*/ 976 w 275"/>
                    <a:gd name="T111" fmla="*/ 1869 h 282"/>
                    <a:gd name="T112" fmla="*/ 1026 w 275"/>
                    <a:gd name="T113" fmla="*/ 1501 h 282"/>
                    <a:gd name="T114" fmla="*/ 933 w 275"/>
                    <a:gd name="T115" fmla="*/ 1131 h 282"/>
                    <a:gd name="T116" fmla="*/ 1088 w 275"/>
                    <a:gd name="T117" fmla="*/ 1237 h 28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275" h="282">
                      <a:moveTo>
                        <a:pt x="236" y="66"/>
                      </a:moveTo>
                      <a:cubicBezTo>
                        <a:pt x="235" y="67"/>
                        <a:pt x="234" y="68"/>
                        <a:pt x="234" y="70"/>
                      </a:cubicBezTo>
                      <a:cubicBezTo>
                        <a:pt x="234" y="71"/>
                        <a:pt x="235" y="72"/>
                        <a:pt x="235" y="73"/>
                      </a:cubicBezTo>
                      <a:cubicBezTo>
                        <a:pt x="236" y="74"/>
                        <a:pt x="237" y="75"/>
                        <a:pt x="238" y="76"/>
                      </a:cubicBezTo>
                      <a:cubicBezTo>
                        <a:pt x="234" y="75"/>
                        <a:pt x="229" y="77"/>
                        <a:pt x="224" y="79"/>
                      </a:cubicBezTo>
                      <a:cubicBezTo>
                        <a:pt x="222" y="80"/>
                        <a:pt x="219" y="82"/>
                        <a:pt x="215" y="83"/>
                      </a:cubicBezTo>
                      <a:cubicBezTo>
                        <a:pt x="213" y="80"/>
                        <a:pt x="212" y="76"/>
                        <a:pt x="212" y="73"/>
                      </a:cubicBezTo>
                      <a:cubicBezTo>
                        <a:pt x="212" y="69"/>
                        <a:pt x="213" y="64"/>
                        <a:pt x="214" y="59"/>
                      </a:cubicBezTo>
                      <a:cubicBezTo>
                        <a:pt x="215" y="54"/>
                        <a:pt x="216" y="49"/>
                        <a:pt x="216" y="44"/>
                      </a:cubicBezTo>
                      <a:cubicBezTo>
                        <a:pt x="216" y="38"/>
                        <a:pt x="215" y="32"/>
                        <a:pt x="211" y="27"/>
                      </a:cubicBezTo>
                      <a:cubicBezTo>
                        <a:pt x="199" y="17"/>
                        <a:pt x="186" y="9"/>
                        <a:pt x="172" y="3"/>
                      </a:cubicBezTo>
                      <a:cubicBezTo>
                        <a:pt x="164" y="3"/>
                        <a:pt x="156" y="4"/>
                        <a:pt x="149" y="8"/>
                      </a:cubicBezTo>
                      <a:cubicBezTo>
                        <a:pt x="145" y="11"/>
                        <a:pt x="143" y="13"/>
                        <a:pt x="142" y="15"/>
                      </a:cubicBezTo>
                      <a:cubicBezTo>
                        <a:pt x="140" y="17"/>
                        <a:pt x="140" y="18"/>
                        <a:pt x="137" y="18"/>
                      </a:cubicBezTo>
                      <a:cubicBezTo>
                        <a:pt x="128" y="19"/>
                        <a:pt x="115" y="7"/>
                        <a:pt x="108" y="0"/>
                      </a:cubicBezTo>
                      <a:cubicBezTo>
                        <a:pt x="104" y="1"/>
                        <a:pt x="101" y="2"/>
                        <a:pt x="98" y="3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9" y="14"/>
                        <a:pt x="124" y="28"/>
                        <a:pt x="138" y="27"/>
                      </a:cubicBezTo>
                      <a:cubicBezTo>
                        <a:pt x="145" y="27"/>
                        <a:pt x="147" y="24"/>
                        <a:pt x="150" y="20"/>
                      </a:cubicBezTo>
                      <a:cubicBezTo>
                        <a:pt x="151" y="19"/>
                        <a:pt x="152" y="18"/>
                        <a:pt x="154" y="16"/>
                      </a:cubicBezTo>
                      <a:cubicBezTo>
                        <a:pt x="170" y="7"/>
                        <a:pt x="190" y="17"/>
                        <a:pt x="201" y="29"/>
                      </a:cubicBezTo>
                      <a:cubicBezTo>
                        <a:pt x="209" y="37"/>
                        <a:pt x="207" y="47"/>
                        <a:pt x="205" y="57"/>
                      </a:cubicBezTo>
                      <a:cubicBezTo>
                        <a:pt x="203" y="68"/>
                        <a:pt x="200" y="80"/>
                        <a:pt x="209" y="91"/>
                      </a:cubicBezTo>
                      <a:cubicBezTo>
                        <a:pt x="210" y="92"/>
                        <a:pt x="212" y="93"/>
                        <a:pt x="214" y="93"/>
                      </a:cubicBezTo>
                      <a:cubicBezTo>
                        <a:pt x="220" y="92"/>
                        <a:pt x="225" y="89"/>
                        <a:pt x="228" y="88"/>
                      </a:cubicBezTo>
                      <a:cubicBezTo>
                        <a:pt x="236" y="84"/>
                        <a:pt x="238" y="83"/>
                        <a:pt x="245" y="93"/>
                      </a:cubicBezTo>
                      <a:cubicBezTo>
                        <a:pt x="249" y="99"/>
                        <a:pt x="251" y="108"/>
                        <a:pt x="253" y="116"/>
                      </a:cubicBezTo>
                      <a:cubicBezTo>
                        <a:pt x="254" y="122"/>
                        <a:pt x="254" y="122"/>
                        <a:pt x="254" y="122"/>
                      </a:cubicBezTo>
                      <a:cubicBezTo>
                        <a:pt x="256" y="129"/>
                        <a:pt x="256" y="134"/>
                        <a:pt x="256" y="139"/>
                      </a:cubicBezTo>
                      <a:cubicBezTo>
                        <a:pt x="256" y="147"/>
                        <a:pt x="255" y="153"/>
                        <a:pt x="252" y="162"/>
                      </a:cubicBezTo>
                      <a:cubicBezTo>
                        <a:pt x="251" y="163"/>
                        <a:pt x="251" y="165"/>
                        <a:pt x="250" y="166"/>
                      </a:cubicBezTo>
                      <a:cubicBezTo>
                        <a:pt x="249" y="166"/>
                        <a:pt x="249" y="166"/>
                        <a:pt x="249" y="166"/>
                      </a:cubicBezTo>
                      <a:cubicBezTo>
                        <a:pt x="236" y="170"/>
                        <a:pt x="231" y="174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3"/>
                        <a:pt x="229" y="183"/>
                        <a:pt x="229" y="184"/>
                      </a:cubicBezTo>
                      <a:cubicBezTo>
                        <a:pt x="228" y="184"/>
                        <a:pt x="228" y="184"/>
                        <a:pt x="228" y="184"/>
                      </a:cubicBezTo>
                      <a:cubicBezTo>
                        <a:pt x="222" y="186"/>
                        <a:pt x="216" y="191"/>
                        <a:pt x="210" y="196"/>
                      </a:cubicBezTo>
                      <a:cubicBezTo>
                        <a:pt x="205" y="202"/>
                        <a:pt x="197" y="209"/>
                        <a:pt x="193" y="207"/>
                      </a:cubicBezTo>
                      <a:cubicBezTo>
                        <a:pt x="186" y="205"/>
                        <a:pt x="185" y="184"/>
                        <a:pt x="184" y="173"/>
                      </a:cubicBezTo>
                      <a:cubicBezTo>
                        <a:pt x="183" y="168"/>
                        <a:pt x="183" y="163"/>
                        <a:pt x="182" y="161"/>
                      </a:cubicBezTo>
                      <a:cubicBezTo>
                        <a:pt x="179" y="146"/>
                        <a:pt x="166" y="135"/>
                        <a:pt x="155" y="136"/>
                      </a:cubicBezTo>
                      <a:cubicBezTo>
                        <a:pt x="151" y="136"/>
                        <a:pt x="141" y="139"/>
                        <a:pt x="139" y="158"/>
                      </a:cubicBezTo>
                      <a:cubicBezTo>
                        <a:pt x="138" y="170"/>
                        <a:pt x="143" y="182"/>
                        <a:pt x="148" y="193"/>
                      </a:cubicBezTo>
                      <a:cubicBezTo>
                        <a:pt x="155" y="208"/>
                        <a:pt x="161" y="223"/>
                        <a:pt x="152" y="237"/>
                      </a:cubicBezTo>
                      <a:cubicBezTo>
                        <a:pt x="146" y="245"/>
                        <a:pt x="128" y="256"/>
                        <a:pt x="114" y="256"/>
                      </a:cubicBezTo>
                      <a:cubicBezTo>
                        <a:pt x="101" y="242"/>
                        <a:pt x="96" y="223"/>
                        <a:pt x="96" y="205"/>
                      </a:cubicBezTo>
                      <a:cubicBezTo>
                        <a:pt x="96" y="200"/>
                        <a:pt x="97" y="195"/>
                        <a:pt x="97" y="190"/>
                      </a:cubicBezTo>
                      <a:cubicBezTo>
                        <a:pt x="97" y="189"/>
                        <a:pt x="97" y="189"/>
                        <a:pt x="97" y="189"/>
                      </a:cubicBezTo>
                      <a:cubicBezTo>
                        <a:pt x="99" y="174"/>
                        <a:pt x="100" y="162"/>
                        <a:pt x="100" y="152"/>
                      </a:cubicBezTo>
                      <a:cubicBezTo>
                        <a:pt x="100" y="122"/>
                        <a:pt x="93" y="114"/>
                        <a:pt x="88" y="112"/>
                      </a:cubicBezTo>
                      <a:cubicBezTo>
                        <a:pt x="77" y="107"/>
                        <a:pt x="66" y="120"/>
                        <a:pt x="63" y="124"/>
                      </a:cubicBezTo>
                      <a:cubicBezTo>
                        <a:pt x="60" y="127"/>
                        <a:pt x="58" y="130"/>
                        <a:pt x="57" y="134"/>
                      </a:cubicBezTo>
                      <a:cubicBezTo>
                        <a:pt x="54" y="136"/>
                        <a:pt x="51" y="139"/>
                        <a:pt x="48" y="141"/>
                      </a:cubicBezTo>
                      <a:cubicBezTo>
                        <a:pt x="41" y="148"/>
                        <a:pt x="33" y="155"/>
                        <a:pt x="26" y="163"/>
                      </a:cubicBezTo>
                      <a:cubicBezTo>
                        <a:pt x="26" y="162"/>
                        <a:pt x="25" y="162"/>
                        <a:pt x="25" y="162"/>
                      </a:cubicBezTo>
                      <a:cubicBezTo>
                        <a:pt x="23" y="160"/>
                        <a:pt x="23" y="160"/>
                        <a:pt x="23" y="160"/>
                      </a:cubicBezTo>
                      <a:cubicBezTo>
                        <a:pt x="22" y="160"/>
                        <a:pt x="21" y="159"/>
                        <a:pt x="20" y="159"/>
                      </a:cubicBezTo>
                      <a:cubicBezTo>
                        <a:pt x="21" y="153"/>
                        <a:pt x="27" y="149"/>
                        <a:pt x="34" y="144"/>
                      </a:cubicBezTo>
                      <a:cubicBezTo>
                        <a:pt x="42" y="138"/>
                        <a:pt x="51" y="131"/>
                        <a:pt x="51" y="121"/>
                      </a:cubicBezTo>
                      <a:cubicBezTo>
                        <a:pt x="51" y="119"/>
                        <a:pt x="51" y="117"/>
                        <a:pt x="50" y="114"/>
                      </a:cubicBezTo>
                      <a:cubicBezTo>
                        <a:pt x="44" y="102"/>
                        <a:pt x="33" y="104"/>
                        <a:pt x="24" y="105"/>
                      </a:cubicBezTo>
                      <a:cubicBezTo>
                        <a:pt x="14" y="107"/>
                        <a:pt x="10" y="107"/>
                        <a:pt x="7" y="102"/>
                      </a:cubicBezTo>
                      <a:cubicBezTo>
                        <a:pt x="5" y="98"/>
                        <a:pt x="6" y="92"/>
                        <a:pt x="8" y="85"/>
                      </a:cubicBezTo>
                      <a:cubicBezTo>
                        <a:pt x="11" y="76"/>
                        <a:pt x="16" y="68"/>
                        <a:pt x="20" y="66"/>
                      </a:cubicBezTo>
                      <a:cubicBezTo>
                        <a:pt x="25" y="64"/>
                        <a:pt x="35" y="71"/>
                        <a:pt x="44" y="77"/>
                      </a:cubicBezTo>
                      <a:cubicBezTo>
                        <a:pt x="55" y="85"/>
                        <a:pt x="67" y="93"/>
                        <a:pt x="78" y="91"/>
                      </a:cubicBezTo>
                      <a:cubicBezTo>
                        <a:pt x="83" y="90"/>
                        <a:pt x="88" y="86"/>
                        <a:pt x="92" y="80"/>
                      </a:cubicBezTo>
                      <a:cubicBezTo>
                        <a:pt x="102" y="61"/>
                        <a:pt x="89" y="47"/>
                        <a:pt x="77" y="35"/>
                      </a:cubicBezTo>
                      <a:cubicBezTo>
                        <a:pt x="72" y="29"/>
                        <a:pt x="67" y="24"/>
                        <a:pt x="64" y="18"/>
                      </a:cubicBezTo>
                      <a:cubicBezTo>
                        <a:pt x="61" y="20"/>
                        <a:pt x="59" y="21"/>
                        <a:pt x="56" y="23"/>
                      </a:cubicBezTo>
                      <a:cubicBezTo>
                        <a:pt x="60" y="29"/>
                        <a:pt x="65" y="35"/>
                        <a:pt x="70" y="41"/>
                      </a:cubicBezTo>
                      <a:cubicBezTo>
                        <a:pt x="83" y="54"/>
                        <a:pt x="90" y="63"/>
                        <a:pt x="83" y="75"/>
                      </a:cubicBezTo>
                      <a:cubicBezTo>
                        <a:pt x="81" y="79"/>
                        <a:pt x="79" y="81"/>
                        <a:pt x="76" y="82"/>
                      </a:cubicBezTo>
                      <a:cubicBezTo>
                        <a:pt x="69" y="83"/>
                        <a:pt x="59" y="77"/>
                        <a:pt x="50" y="70"/>
                      </a:cubicBezTo>
                      <a:cubicBezTo>
                        <a:pt x="40" y="63"/>
                        <a:pt x="31" y="56"/>
                        <a:pt x="22" y="56"/>
                      </a:cubicBezTo>
                      <a:cubicBezTo>
                        <a:pt x="10" y="73"/>
                        <a:pt x="4" y="90"/>
                        <a:pt x="0" y="108"/>
                      </a:cubicBezTo>
                      <a:cubicBezTo>
                        <a:pt x="7" y="117"/>
                        <a:pt x="17" y="116"/>
                        <a:pt x="25" y="114"/>
                      </a:cubicBezTo>
                      <a:cubicBezTo>
                        <a:pt x="35" y="113"/>
                        <a:pt x="39" y="113"/>
                        <a:pt x="41" y="118"/>
                      </a:cubicBezTo>
                      <a:cubicBezTo>
                        <a:pt x="42" y="119"/>
                        <a:pt x="42" y="120"/>
                        <a:pt x="42" y="121"/>
                      </a:cubicBezTo>
                      <a:cubicBezTo>
                        <a:pt x="42" y="126"/>
                        <a:pt x="37" y="130"/>
                        <a:pt x="28" y="136"/>
                      </a:cubicBezTo>
                      <a:cubicBezTo>
                        <a:pt x="20" y="143"/>
                        <a:pt x="10" y="150"/>
                        <a:pt x="10" y="161"/>
                      </a:cubicBezTo>
                      <a:cubicBezTo>
                        <a:pt x="10" y="161"/>
                        <a:pt x="10" y="161"/>
                        <a:pt x="10" y="162"/>
                      </a:cubicBezTo>
                      <a:cubicBezTo>
                        <a:pt x="10" y="164"/>
                        <a:pt x="12" y="166"/>
                        <a:pt x="14" y="166"/>
                      </a:cubicBezTo>
                      <a:cubicBezTo>
                        <a:pt x="14" y="166"/>
                        <a:pt x="15" y="166"/>
                        <a:pt x="15" y="167"/>
                      </a:cubicBezTo>
                      <a:cubicBezTo>
                        <a:pt x="14" y="168"/>
                        <a:pt x="12" y="169"/>
                        <a:pt x="12" y="169"/>
                      </a:cubicBezTo>
                      <a:cubicBezTo>
                        <a:pt x="8" y="171"/>
                        <a:pt x="5" y="174"/>
                        <a:pt x="1" y="177"/>
                      </a:cubicBezTo>
                      <a:cubicBezTo>
                        <a:pt x="1" y="178"/>
                        <a:pt x="2" y="179"/>
                        <a:pt x="2" y="180"/>
                      </a:cubicBezTo>
                      <a:cubicBezTo>
                        <a:pt x="2" y="182"/>
                        <a:pt x="3" y="185"/>
                        <a:pt x="4" y="188"/>
                      </a:cubicBezTo>
                      <a:cubicBezTo>
                        <a:pt x="7" y="184"/>
                        <a:pt x="12" y="180"/>
                        <a:pt x="17" y="177"/>
                      </a:cubicBezTo>
                      <a:cubicBezTo>
                        <a:pt x="15" y="182"/>
                        <a:pt x="14" y="187"/>
                        <a:pt x="14" y="192"/>
                      </a:cubicBezTo>
                      <a:cubicBezTo>
                        <a:pt x="14" y="199"/>
                        <a:pt x="16" y="207"/>
                        <a:pt x="21" y="215"/>
                      </a:cubicBezTo>
                      <a:cubicBezTo>
                        <a:pt x="28" y="226"/>
                        <a:pt x="33" y="233"/>
                        <a:pt x="41" y="236"/>
                      </a:cubicBezTo>
                      <a:cubicBezTo>
                        <a:pt x="38" y="238"/>
                        <a:pt x="36" y="238"/>
                        <a:pt x="33" y="239"/>
                      </a:cubicBezTo>
                      <a:cubicBezTo>
                        <a:pt x="35" y="242"/>
                        <a:pt x="38" y="244"/>
                        <a:pt x="41" y="247"/>
                      </a:cubicBezTo>
                      <a:cubicBezTo>
                        <a:pt x="47" y="244"/>
                        <a:pt x="52" y="241"/>
                        <a:pt x="57" y="237"/>
                      </a:cubicBezTo>
                      <a:cubicBezTo>
                        <a:pt x="60" y="236"/>
                        <a:pt x="63" y="235"/>
                        <a:pt x="67" y="233"/>
                      </a:cubicBezTo>
                      <a:cubicBezTo>
                        <a:pt x="82" y="227"/>
                        <a:pt x="85" y="228"/>
                        <a:pt x="86" y="228"/>
                      </a:cubicBezTo>
                      <a:cubicBezTo>
                        <a:pt x="87" y="229"/>
                        <a:pt x="88" y="233"/>
                        <a:pt x="88" y="235"/>
                      </a:cubicBezTo>
                      <a:cubicBezTo>
                        <a:pt x="89" y="243"/>
                        <a:pt x="90" y="254"/>
                        <a:pt x="101" y="262"/>
                      </a:cubicBezTo>
                      <a:cubicBezTo>
                        <a:pt x="104" y="263"/>
                        <a:pt x="107" y="264"/>
                        <a:pt x="110" y="265"/>
                      </a:cubicBezTo>
                      <a:cubicBezTo>
                        <a:pt x="114" y="268"/>
                        <a:pt x="119" y="272"/>
                        <a:pt x="125" y="275"/>
                      </a:cubicBezTo>
                      <a:cubicBezTo>
                        <a:pt x="136" y="280"/>
                        <a:pt x="152" y="282"/>
                        <a:pt x="163" y="270"/>
                      </a:cubicBezTo>
                      <a:cubicBezTo>
                        <a:pt x="171" y="261"/>
                        <a:pt x="170" y="249"/>
                        <a:pt x="169" y="238"/>
                      </a:cubicBezTo>
                      <a:cubicBezTo>
                        <a:pt x="168" y="229"/>
                        <a:pt x="167" y="221"/>
                        <a:pt x="172" y="217"/>
                      </a:cubicBezTo>
                      <a:cubicBezTo>
                        <a:pt x="172" y="216"/>
                        <a:pt x="174" y="215"/>
                        <a:pt x="175" y="215"/>
                      </a:cubicBezTo>
                      <a:cubicBezTo>
                        <a:pt x="178" y="216"/>
                        <a:pt x="183" y="227"/>
                        <a:pt x="186" y="235"/>
                      </a:cubicBezTo>
                      <a:cubicBezTo>
                        <a:pt x="190" y="244"/>
                        <a:pt x="194" y="253"/>
                        <a:pt x="200" y="261"/>
                      </a:cubicBezTo>
                      <a:cubicBezTo>
                        <a:pt x="203" y="259"/>
                        <a:pt x="205" y="258"/>
                        <a:pt x="208" y="256"/>
                      </a:cubicBezTo>
                      <a:cubicBezTo>
                        <a:pt x="203" y="250"/>
                        <a:pt x="199" y="240"/>
                        <a:pt x="195" y="231"/>
                      </a:cubicBezTo>
                      <a:cubicBezTo>
                        <a:pt x="192" y="225"/>
                        <a:pt x="190" y="219"/>
                        <a:pt x="187" y="215"/>
                      </a:cubicBezTo>
                      <a:cubicBezTo>
                        <a:pt x="188" y="215"/>
                        <a:pt x="189" y="216"/>
                        <a:pt x="190" y="216"/>
                      </a:cubicBezTo>
                      <a:cubicBezTo>
                        <a:pt x="199" y="219"/>
                        <a:pt x="208" y="211"/>
                        <a:pt x="217" y="203"/>
                      </a:cubicBezTo>
                      <a:cubicBezTo>
                        <a:pt x="222" y="199"/>
                        <a:pt x="227" y="194"/>
                        <a:pt x="231" y="193"/>
                      </a:cubicBezTo>
                      <a:cubicBezTo>
                        <a:pt x="231" y="193"/>
                        <a:pt x="232" y="193"/>
                        <a:pt x="233" y="192"/>
                      </a:cubicBezTo>
                      <a:cubicBezTo>
                        <a:pt x="234" y="195"/>
                        <a:pt x="237" y="197"/>
                        <a:pt x="239" y="200"/>
                      </a:cubicBezTo>
                      <a:cubicBezTo>
                        <a:pt x="242" y="204"/>
                        <a:pt x="242" y="204"/>
                        <a:pt x="242" y="204"/>
                      </a:cubicBezTo>
                      <a:cubicBezTo>
                        <a:pt x="246" y="209"/>
                        <a:pt x="249" y="214"/>
                        <a:pt x="251" y="220"/>
                      </a:cubicBezTo>
                      <a:cubicBezTo>
                        <a:pt x="253" y="217"/>
                        <a:pt x="256" y="214"/>
                        <a:pt x="258" y="211"/>
                      </a:cubicBezTo>
                      <a:cubicBezTo>
                        <a:pt x="255" y="206"/>
                        <a:pt x="253" y="202"/>
                        <a:pt x="250" y="198"/>
                      </a:cubicBezTo>
                      <a:cubicBezTo>
                        <a:pt x="246" y="194"/>
                        <a:pt x="246" y="194"/>
                        <a:pt x="246" y="194"/>
                      </a:cubicBezTo>
                      <a:cubicBezTo>
                        <a:pt x="245" y="192"/>
                        <a:pt x="243" y="191"/>
                        <a:pt x="242" y="189"/>
                      </a:cubicBezTo>
                      <a:cubicBezTo>
                        <a:pt x="249" y="186"/>
                        <a:pt x="253" y="183"/>
                        <a:pt x="257" y="174"/>
                      </a:cubicBezTo>
                      <a:cubicBezTo>
                        <a:pt x="257" y="173"/>
                        <a:pt x="258" y="173"/>
                        <a:pt x="258" y="173"/>
                      </a:cubicBezTo>
                      <a:cubicBezTo>
                        <a:pt x="264" y="171"/>
                        <a:pt x="269" y="170"/>
                        <a:pt x="274" y="167"/>
                      </a:cubicBezTo>
                      <a:cubicBezTo>
                        <a:pt x="275" y="162"/>
                        <a:pt x="275" y="157"/>
                        <a:pt x="275" y="153"/>
                      </a:cubicBezTo>
                      <a:cubicBezTo>
                        <a:pt x="273" y="157"/>
                        <a:pt x="269" y="160"/>
                        <a:pt x="261" y="162"/>
                      </a:cubicBezTo>
                      <a:cubicBezTo>
                        <a:pt x="264" y="154"/>
                        <a:pt x="266" y="147"/>
                        <a:pt x="266" y="139"/>
                      </a:cubicBezTo>
                      <a:cubicBezTo>
                        <a:pt x="266" y="133"/>
                        <a:pt x="265" y="127"/>
                        <a:pt x="263" y="120"/>
                      </a:cubicBezTo>
                      <a:cubicBezTo>
                        <a:pt x="262" y="114"/>
                        <a:pt x="262" y="114"/>
                        <a:pt x="262" y="114"/>
                      </a:cubicBezTo>
                      <a:cubicBezTo>
                        <a:pt x="261" y="109"/>
                        <a:pt x="260" y="105"/>
                        <a:pt x="259" y="100"/>
                      </a:cubicBezTo>
                      <a:cubicBezTo>
                        <a:pt x="266" y="110"/>
                        <a:pt x="271" y="121"/>
                        <a:pt x="274" y="133"/>
                      </a:cubicBezTo>
                      <a:cubicBezTo>
                        <a:pt x="275" y="133"/>
                        <a:pt x="275" y="134"/>
                        <a:pt x="275" y="134"/>
                      </a:cubicBezTo>
                      <a:cubicBezTo>
                        <a:pt x="273" y="116"/>
                        <a:pt x="267" y="99"/>
                        <a:pt x="259" y="86"/>
                      </a:cubicBezTo>
                      <a:cubicBezTo>
                        <a:pt x="259" y="85"/>
                        <a:pt x="258" y="85"/>
                        <a:pt x="258" y="84"/>
                      </a:cubicBezTo>
                      <a:cubicBezTo>
                        <a:pt x="253" y="78"/>
                        <a:pt x="248" y="72"/>
                        <a:pt x="242" y="66"/>
                      </a:cubicBezTo>
                      <a:cubicBezTo>
                        <a:pt x="240" y="64"/>
                        <a:pt x="237" y="64"/>
                        <a:pt x="236" y="66"/>
                      </a:cubicBezTo>
                      <a:close/>
                      <a:moveTo>
                        <a:pt x="67" y="197"/>
                      </a:moveTo>
                      <a:cubicBezTo>
                        <a:pt x="66" y="208"/>
                        <a:pt x="61" y="220"/>
                        <a:pt x="53" y="228"/>
                      </a:cubicBezTo>
                      <a:cubicBezTo>
                        <a:pt x="43" y="230"/>
                        <a:pt x="38" y="225"/>
                        <a:pt x="29" y="210"/>
                      </a:cubicBezTo>
                      <a:cubicBezTo>
                        <a:pt x="25" y="203"/>
                        <a:pt x="23" y="198"/>
                        <a:pt x="23" y="192"/>
                      </a:cubicBezTo>
                      <a:cubicBezTo>
                        <a:pt x="23" y="175"/>
                        <a:pt x="38" y="162"/>
                        <a:pt x="54" y="148"/>
                      </a:cubicBezTo>
                      <a:cubicBezTo>
                        <a:pt x="55" y="148"/>
                        <a:pt x="55" y="148"/>
                        <a:pt x="56" y="147"/>
                      </a:cubicBezTo>
                      <a:cubicBezTo>
                        <a:pt x="56" y="155"/>
                        <a:pt x="59" y="164"/>
                        <a:pt x="62" y="171"/>
                      </a:cubicBezTo>
                      <a:cubicBezTo>
                        <a:pt x="65" y="180"/>
                        <a:pt x="67" y="188"/>
                        <a:pt x="67" y="195"/>
                      </a:cubicBezTo>
                      <a:cubicBezTo>
                        <a:pt x="67" y="196"/>
                        <a:pt x="67" y="197"/>
                        <a:pt x="67" y="197"/>
                      </a:cubicBezTo>
                      <a:close/>
                      <a:moveTo>
                        <a:pt x="88" y="219"/>
                      </a:moveTo>
                      <a:cubicBezTo>
                        <a:pt x="84" y="218"/>
                        <a:pt x="78" y="219"/>
                        <a:pt x="68" y="223"/>
                      </a:cubicBezTo>
                      <a:cubicBezTo>
                        <a:pt x="73" y="215"/>
                        <a:pt x="76" y="206"/>
                        <a:pt x="77" y="198"/>
                      </a:cubicBezTo>
                      <a:cubicBezTo>
                        <a:pt x="77" y="197"/>
                        <a:pt x="77" y="196"/>
                        <a:pt x="77" y="195"/>
                      </a:cubicBezTo>
                      <a:cubicBezTo>
                        <a:pt x="77" y="187"/>
                        <a:pt x="74" y="177"/>
                        <a:pt x="70" y="168"/>
                      </a:cubicBezTo>
                      <a:cubicBezTo>
                        <a:pt x="67" y="160"/>
                        <a:pt x="65" y="151"/>
                        <a:pt x="65" y="144"/>
                      </a:cubicBezTo>
                      <a:cubicBezTo>
                        <a:pt x="65" y="142"/>
                        <a:pt x="65" y="140"/>
                        <a:pt x="65" y="139"/>
                      </a:cubicBezTo>
                      <a:cubicBezTo>
                        <a:pt x="67" y="137"/>
                        <a:pt x="69" y="135"/>
                        <a:pt x="71" y="134"/>
                      </a:cubicBezTo>
                      <a:cubicBezTo>
                        <a:pt x="71" y="133"/>
                        <a:pt x="72" y="132"/>
                        <a:pt x="72" y="130"/>
                      </a:cubicBezTo>
                      <a:cubicBezTo>
                        <a:pt x="72" y="130"/>
                        <a:pt x="71" y="129"/>
                        <a:pt x="71" y="129"/>
                      </a:cubicBezTo>
                      <a:cubicBezTo>
                        <a:pt x="78" y="122"/>
                        <a:pt x="82" y="120"/>
                        <a:pt x="84" y="121"/>
                      </a:cubicBezTo>
                      <a:cubicBezTo>
                        <a:pt x="85" y="121"/>
                        <a:pt x="90" y="125"/>
                        <a:pt x="90" y="152"/>
                      </a:cubicBezTo>
                      <a:cubicBezTo>
                        <a:pt x="90" y="161"/>
                        <a:pt x="90" y="173"/>
                        <a:pt x="88" y="188"/>
                      </a:cubicBezTo>
                      <a:cubicBezTo>
                        <a:pt x="88" y="189"/>
                        <a:pt x="88" y="189"/>
                        <a:pt x="88" y="189"/>
                      </a:cubicBezTo>
                      <a:cubicBezTo>
                        <a:pt x="87" y="194"/>
                        <a:pt x="87" y="199"/>
                        <a:pt x="87" y="205"/>
                      </a:cubicBezTo>
                      <a:cubicBezTo>
                        <a:pt x="87" y="210"/>
                        <a:pt x="87" y="214"/>
                        <a:pt x="88" y="219"/>
                      </a:cubicBezTo>
                      <a:close/>
                      <a:moveTo>
                        <a:pt x="156" y="263"/>
                      </a:moveTo>
                      <a:cubicBezTo>
                        <a:pt x="149" y="271"/>
                        <a:pt x="137" y="270"/>
                        <a:pt x="129" y="266"/>
                      </a:cubicBezTo>
                      <a:cubicBezTo>
                        <a:pt x="127" y="265"/>
                        <a:pt x="126" y="265"/>
                        <a:pt x="125" y="264"/>
                      </a:cubicBezTo>
                      <a:cubicBezTo>
                        <a:pt x="139" y="260"/>
                        <a:pt x="154" y="251"/>
                        <a:pt x="160" y="242"/>
                      </a:cubicBezTo>
                      <a:cubicBezTo>
                        <a:pt x="160" y="245"/>
                        <a:pt x="160" y="247"/>
                        <a:pt x="160" y="249"/>
                      </a:cubicBezTo>
                      <a:cubicBezTo>
                        <a:pt x="160" y="255"/>
                        <a:pt x="159" y="260"/>
                        <a:pt x="156" y="263"/>
                      </a:cubicBezTo>
                      <a:close/>
                      <a:moveTo>
                        <a:pt x="177" y="206"/>
                      </a:moveTo>
                      <a:cubicBezTo>
                        <a:pt x="173" y="205"/>
                        <a:pt x="169" y="207"/>
                        <a:pt x="166" y="210"/>
                      </a:cubicBezTo>
                      <a:cubicBezTo>
                        <a:pt x="165" y="210"/>
                        <a:pt x="165" y="211"/>
                        <a:pt x="164" y="211"/>
                      </a:cubicBezTo>
                      <a:cubicBezTo>
                        <a:pt x="163" y="204"/>
                        <a:pt x="160" y="196"/>
                        <a:pt x="157" y="190"/>
                      </a:cubicBezTo>
                      <a:cubicBezTo>
                        <a:pt x="153" y="180"/>
                        <a:pt x="148" y="170"/>
                        <a:pt x="148" y="161"/>
                      </a:cubicBezTo>
                      <a:cubicBezTo>
                        <a:pt x="148" y="161"/>
                        <a:pt x="149" y="160"/>
                        <a:pt x="149" y="159"/>
                      </a:cubicBezTo>
                      <a:cubicBezTo>
                        <a:pt x="149" y="155"/>
                        <a:pt x="150" y="146"/>
                        <a:pt x="156" y="145"/>
                      </a:cubicBezTo>
                      <a:cubicBezTo>
                        <a:pt x="162" y="145"/>
                        <a:pt x="170" y="152"/>
                        <a:pt x="173" y="163"/>
                      </a:cubicBezTo>
                      <a:cubicBezTo>
                        <a:pt x="174" y="165"/>
                        <a:pt x="174" y="169"/>
                        <a:pt x="174" y="174"/>
                      </a:cubicBezTo>
                      <a:cubicBezTo>
                        <a:pt x="175" y="186"/>
                        <a:pt x="177" y="200"/>
                        <a:pt x="182" y="209"/>
                      </a:cubicBezTo>
                      <a:cubicBezTo>
                        <a:pt x="180" y="208"/>
                        <a:pt x="179" y="207"/>
                        <a:pt x="177" y="206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24"/>
                <p:cNvSpPr>
                  <a:spLocks/>
                </p:cNvSpPr>
                <p:nvPr/>
              </p:nvSpPr>
              <p:spPr bwMode="auto">
                <a:xfrm>
                  <a:off x="7241342" y="3180285"/>
                  <a:ext cx="333355" cy="499145"/>
                </a:xfrm>
                <a:custGeom>
                  <a:avLst/>
                  <a:gdLst>
                    <a:gd name="T0" fmla="*/ 188 w 225"/>
                    <a:gd name="T1" fmla="*/ 1587 h 316"/>
                    <a:gd name="T2" fmla="*/ 983 w 225"/>
                    <a:gd name="T3" fmla="*/ 77 h 316"/>
                    <a:gd name="T4" fmla="*/ 1409 w 225"/>
                    <a:gd name="T5" fmla="*/ 85 h 316"/>
                    <a:gd name="T6" fmla="*/ 901 w 225"/>
                    <a:gd name="T7" fmla="*/ 35 h 316"/>
                    <a:gd name="T8" fmla="*/ 100 w 225"/>
                    <a:gd name="T9" fmla="*/ 1523 h 316"/>
                    <a:gd name="T10" fmla="*/ 596 w 225"/>
                    <a:gd name="T11" fmla="*/ 2249 h 316"/>
                    <a:gd name="T12" fmla="*/ 188 w 225"/>
                    <a:gd name="T13" fmla="*/ 1587 h 3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316">
                      <a:moveTo>
                        <a:pt x="30" y="223"/>
                      </a:moveTo>
                      <a:cubicBezTo>
                        <a:pt x="15" y="133"/>
                        <a:pt x="45" y="32"/>
                        <a:pt x="157" y="11"/>
                      </a:cubicBezTo>
                      <a:cubicBezTo>
                        <a:pt x="196" y="4"/>
                        <a:pt x="213" y="9"/>
                        <a:pt x="225" y="12"/>
                      </a:cubicBezTo>
                      <a:cubicBezTo>
                        <a:pt x="201" y="3"/>
                        <a:pt x="173" y="0"/>
                        <a:pt x="144" y="5"/>
                      </a:cubicBezTo>
                      <a:cubicBezTo>
                        <a:pt x="32" y="26"/>
                        <a:pt x="0" y="124"/>
                        <a:pt x="16" y="214"/>
                      </a:cubicBezTo>
                      <a:cubicBezTo>
                        <a:pt x="24" y="260"/>
                        <a:pt x="56" y="296"/>
                        <a:pt x="95" y="316"/>
                      </a:cubicBezTo>
                      <a:cubicBezTo>
                        <a:pt x="63" y="295"/>
                        <a:pt x="37" y="263"/>
                        <a:pt x="30" y="223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25"/>
                <p:cNvSpPr>
                  <a:spLocks/>
                </p:cNvSpPr>
                <p:nvPr/>
              </p:nvSpPr>
              <p:spPr bwMode="auto">
                <a:xfrm>
                  <a:off x="7297592" y="3210482"/>
                  <a:ext cx="333355" cy="396119"/>
                </a:xfrm>
                <a:custGeom>
                  <a:avLst/>
                  <a:gdLst>
                    <a:gd name="T0" fmla="*/ 125 w 225"/>
                    <a:gd name="T1" fmla="*/ 1391 h 251"/>
                    <a:gd name="T2" fmla="*/ 638 w 225"/>
                    <a:gd name="T3" fmla="*/ 227 h 251"/>
                    <a:gd name="T4" fmla="*/ 1409 w 225"/>
                    <a:gd name="T5" fmla="*/ 397 h 251"/>
                    <a:gd name="T6" fmla="*/ 588 w 225"/>
                    <a:gd name="T7" fmla="*/ 163 h 251"/>
                    <a:gd name="T8" fmla="*/ 70 w 225"/>
                    <a:gd name="T9" fmla="*/ 1335 h 251"/>
                    <a:gd name="T10" fmla="*/ 300 w 225"/>
                    <a:gd name="T11" fmla="*/ 1783 h 251"/>
                    <a:gd name="T12" fmla="*/ 125 w 225"/>
                    <a:gd name="T13" fmla="*/ 1391 h 2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251">
                      <a:moveTo>
                        <a:pt x="20" y="196"/>
                      </a:moveTo>
                      <a:cubicBezTo>
                        <a:pt x="9" y="139"/>
                        <a:pt x="18" y="65"/>
                        <a:pt x="102" y="32"/>
                      </a:cubicBezTo>
                      <a:cubicBezTo>
                        <a:pt x="155" y="11"/>
                        <a:pt x="196" y="29"/>
                        <a:pt x="225" y="56"/>
                      </a:cubicBezTo>
                      <a:cubicBezTo>
                        <a:pt x="195" y="25"/>
                        <a:pt x="152" y="0"/>
                        <a:pt x="94" y="23"/>
                      </a:cubicBezTo>
                      <a:cubicBezTo>
                        <a:pt x="9" y="57"/>
                        <a:pt x="0" y="130"/>
                        <a:pt x="11" y="188"/>
                      </a:cubicBezTo>
                      <a:cubicBezTo>
                        <a:pt x="16" y="211"/>
                        <a:pt x="29" y="233"/>
                        <a:pt x="48" y="251"/>
                      </a:cubicBezTo>
                      <a:cubicBezTo>
                        <a:pt x="34" y="235"/>
                        <a:pt x="24" y="216"/>
                        <a:pt x="20" y="19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26"/>
                <p:cNvSpPr>
                  <a:spLocks/>
                </p:cNvSpPr>
                <p:nvPr/>
              </p:nvSpPr>
              <p:spPr bwMode="auto">
                <a:xfrm>
                  <a:off x="7460421" y="3298706"/>
                  <a:ext cx="265263" cy="361776"/>
                </a:xfrm>
                <a:custGeom>
                  <a:avLst/>
                  <a:gdLst>
                    <a:gd name="T0" fmla="*/ 934 w 179"/>
                    <a:gd name="T1" fmla="*/ 312 h 229"/>
                    <a:gd name="T2" fmla="*/ 726 w 179"/>
                    <a:gd name="T3" fmla="*/ 0 h 229"/>
                    <a:gd name="T4" fmla="*/ 883 w 179"/>
                    <a:gd name="T5" fmla="*/ 312 h 229"/>
                    <a:gd name="T6" fmla="*/ 471 w 179"/>
                    <a:gd name="T7" fmla="*/ 1489 h 229"/>
                    <a:gd name="T8" fmla="*/ 0 w 179"/>
                    <a:gd name="T9" fmla="*/ 1588 h 229"/>
                    <a:gd name="T10" fmla="*/ 546 w 179"/>
                    <a:gd name="T11" fmla="*/ 1502 h 229"/>
                    <a:gd name="T12" fmla="*/ 934 w 179"/>
                    <a:gd name="T13" fmla="*/ 312 h 2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9" h="229">
                      <a:moveTo>
                        <a:pt x="149" y="44"/>
                      </a:moveTo>
                      <a:cubicBezTo>
                        <a:pt x="141" y="30"/>
                        <a:pt x="130" y="14"/>
                        <a:pt x="116" y="0"/>
                      </a:cubicBezTo>
                      <a:cubicBezTo>
                        <a:pt x="123" y="10"/>
                        <a:pt x="124" y="14"/>
                        <a:pt x="141" y="44"/>
                      </a:cubicBezTo>
                      <a:cubicBezTo>
                        <a:pt x="165" y="86"/>
                        <a:pt x="167" y="165"/>
                        <a:pt x="75" y="209"/>
                      </a:cubicBezTo>
                      <a:cubicBezTo>
                        <a:pt x="48" y="222"/>
                        <a:pt x="23" y="226"/>
                        <a:pt x="0" y="223"/>
                      </a:cubicBezTo>
                      <a:cubicBezTo>
                        <a:pt x="26" y="229"/>
                        <a:pt x="55" y="226"/>
                        <a:pt x="87" y="211"/>
                      </a:cubicBezTo>
                      <a:cubicBezTo>
                        <a:pt x="179" y="167"/>
                        <a:pt x="173" y="86"/>
                        <a:pt x="149" y="4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</p:grpSp>
        <p:cxnSp>
          <p:nvCxnSpPr>
            <p:cNvPr id="444" name="Straight Arrow Connector 443"/>
            <p:cNvCxnSpPr/>
            <p:nvPr/>
          </p:nvCxnSpPr>
          <p:spPr>
            <a:xfrm>
              <a:off x="7325056" y="2244506"/>
              <a:ext cx="22553" cy="1298344"/>
            </a:xfrm>
            <a:prstGeom prst="straightConnector1">
              <a:avLst/>
            </a:prstGeom>
            <a:ln w="76200" cmpd="sng">
              <a:solidFill>
                <a:schemeClr val="tx1"/>
              </a:solidFill>
              <a:prstDash val="dash"/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5" name="Group 444"/>
            <p:cNvGrpSpPr/>
            <p:nvPr/>
          </p:nvGrpSpPr>
          <p:grpSpPr>
            <a:xfrm>
              <a:off x="5633564" y="3699594"/>
              <a:ext cx="3346502" cy="2305505"/>
              <a:chOff x="5633564" y="3699594"/>
              <a:chExt cx="3346502" cy="2305505"/>
            </a:xfrm>
          </p:grpSpPr>
          <p:grpSp>
            <p:nvGrpSpPr>
              <p:cNvPr id="447" name="Group 51"/>
              <p:cNvGrpSpPr>
                <a:grpSpLocks/>
              </p:cNvGrpSpPr>
              <p:nvPr/>
            </p:nvGrpSpPr>
            <p:grpSpPr bwMode="auto">
              <a:xfrm>
                <a:off x="5633564" y="4336463"/>
                <a:ext cx="1595437" cy="1084263"/>
                <a:chOff x="4525" y="1930"/>
                <a:chExt cx="1005" cy="683"/>
              </a:xfrm>
            </p:grpSpPr>
            <p:sp>
              <p:nvSpPr>
                <p:cNvPr id="508" name="Freeform 52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53"/>
                <p:cNvSpPr>
                  <a:spLocks/>
                </p:cNvSpPr>
                <p:nvPr/>
              </p:nvSpPr>
              <p:spPr bwMode="auto">
                <a:xfrm>
                  <a:off x="4917" y="2155"/>
                  <a:ext cx="93" cy="123"/>
                </a:xfrm>
                <a:custGeom>
                  <a:avLst/>
                  <a:gdLst>
                    <a:gd name="T0" fmla="*/ 14 w 67"/>
                    <a:gd name="T1" fmla="*/ 0 h 84"/>
                    <a:gd name="T2" fmla="*/ 65 w 67"/>
                    <a:gd name="T3" fmla="*/ 83 h 84"/>
                    <a:gd name="T4" fmla="*/ 93 w 67"/>
                    <a:gd name="T5" fmla="*/ 114 h 84"/>
                    <a:gd name="T6" fmla="*/ 0 w 67"/>
                    <a:gd name="T7" fmla="*/ 180 h 8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84">
                      <a:moveTo>
                        <a:pt x="7" y="0"/>
                      </a:moveTo>
                      <a:cubicBezTo>
                        <a:pt x="27" y="2"/>
                        <a:pt x="39" y="19"/>
                        <a:pt x="34" y="39"/>
                      </a:cubicBezTo>
                      <a:cubicBezTo>
                        <a:pt x="32" y="50"/>
                        <a:pt x="36" y="57"/>
                        <a:pt x="48" y="53"/>
                      </a:cubicBezTo>
                      <a:cubicBezTo>
                        <a:pt x="67" y="47"/>
                        <a:pt x="14" y="83"/>
                        <a:pt x="0" y="8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54"/>
                <p:cNvSpPr>
                  <a:spLocks/>
                </p:cNvSpPr>
                <p:nvPr/>
              </p:nvSpPr>
              <p:spPr bwMode="auto">
                <a:xfrm>
                  <a:off x="4776" y="2070"/>
                  <a:ext cx="374" cy="365"/>
                </a:xfrm>
                <a:custGeom>
                  <a:avLst/>
                  <a:gdLst>
                    <a:gd name="T0" fmla="*/ 29 w 272"/>
                    <a:gd name="T1" fmla="*/ 535 h 249"/>
                    <a:gd name="T2" fmla="*/ 176 w 272"/>
                    <a:gd name="T3" fmla="*/ 481 h 249"/>
                    <a:gd name="T4" fmla="*/ 257 w 272"/>
                    <a:gd name="T5" fmla="*/ 434 h 249"/>
                    <a:gd name="T6" fmla="*/ 323 w 272"/>
                    <a:gd name="T7" fmla="*/ 372 h 249"/>
                    <a:gd name="T8" fmla="*/ 444 w 272"/>
                    <a:gd name="T9" fmla="*/ 267 h 249"/>
                    <a:gd name="T10" fmla="*/ 498 w 272"/>
                    <a:gd name="T11" fmla="*/ 227 h 249"/>
                    <a:gd name="T12" fmla="*/ 455 w 272"/>
                    <a:gd name="T13" fmla="*/ 208 h 249"/>
                    <a:gd name="T14" fmla="*/ 422 w 272"/>
                    <a:gd name="T15" fmla="*/ 180 h 249"/>
                    <a:gd name="T16" fmla="*/ 389 w 272"/>
                    <a:gd name="T17" fmla="*/ 103 h 249"/>
                    <a:gd name="T18" fmla="*/ 397 w 272"/>
                    <a:gd name="T19" fmla="*/ 51 h 249"/>
                    <a:gd name="T20" fmla="*/ 393 w 272"/>
                    <a:gd name="T21" fmla="*/ 0 h 249"/>
                    <a:gd name="T22" fmla="*/ 362 w 272"/>
                    <a:gd name="T23" fmla="*/ 94 h 249"/>
                    <a:gd name="T24" fmla="*/ 337 w 272"/>
                    <a:gd name="T25" fmla="*/ 163 h 249"/>
                    <a:gd name="T26" fmla="*/ 243 w 272"/>
                    <a:gd name="T27" fmla="*/ 252 h 249"/>
                    <a:gd name="T28" fmla="*/ 197 w 272"/>
                    <a:gd name="T29" fmla="*/ 239 h 249"/>
                    <a:gd name="T30" fmla="*/ 150 w 272"/>
                    <a:gd name="T31" fmla="*/ 315 h 249"/>
                    <a:gd name="T32" fmla="*/ 66 w 272"/>
                    <a:gd name="T33" fmla="*/ 383 h 249"/>
                    <a:gd name="T34" fmla="*/ 32 w 272"/>
                    <a:gd name="T35" fmla="*/ 384 h 249"/>
                    <a:gd name="T36" fmla="*/ 29 w 272"/>
                    <a:gd name="T37" fmla="*/ 456 h 249"/>
                    <a:gd name="T38" fmla="*/ 0 w 272"/>
                    <a:gd name="T39" fmla="*/ 444 h 249"/>
                    <a:gd name="T40" fmla="*/ 25 w 272"/>
                    <a:gd name="T41" fmla="*/ 517 h 2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72" h="249">
                      <a:moveTo>
                        <a:pt x="15" y="249"/>
                      </a:moveTo>
                      <a:cubicBezTo>
                        <a:pt x="22" y="206"/>
                        <a:pt x="66" y="229"/>
                        <a:pt x="93" y="224"/>
                      </a:cubicBezTo>
                      <a:cubicBezTo>
                        <a:pt x="111" y="221"/>
                        <a:pt x="121" y="209"/>
                        <a:pt x="136" y="202"/>
                      </a:cubicBezTo>
                      <a:cubicBezTo>
                        <a:pt x="152" y="195"/>
                        <a:pt x="161" y="186"/>
                        <a:pt x="171" y="173"/>
                      </a:cubicBezTo>
                      <a:cubicBezTo>
                        <a:pt x="187" y="153"/>
                        <a:pt x="210" y="131"/>
                        <a:pt x="235" y="124"/>
                      </a:cubicBezTo>
                      <a:cubicBezTo>
                        <a:pt x="242" y="122"/>
                        <a:pt x="272" y="119"/>
                        <a:pt x="263" y="106"/>
                      </a:cubicBezTo>
                      <a:cubicBezTo>
                        <a:pt x="260" y="101"/>
                        <a:pt x="246" y="100"/>
                        <a:pt x="241" y="97"/>
                      </a:cubicBezTo>
                      <a:cubicBezTo>
                        <a:pt x="234" y="93"/>
                        <a:pt x="229" y="88"/>
                        <a:pt x="223" y="84"/>
                      </a:cubicBezTo>
                      <a:cubicBezTo>
                        <a:pt x="210" y="74"/>
                        <a:pt x="204" y="65"/>
                        <a:pt x="206" y="48"/>
                      </a:cubicBezTo>
                      <a:cubicBezTo>
                        <a:pt x="206" y="39"/>
                        <a:pt x="210" y="32"/>
                        <a:pt x="210" y="24"/>
                      </a:cubicBezTo>
                      <a:cubicBezTo>
                        <a:pt x="210" y="18"/>
                        <a:pt x="212" y="4"/>
                        <a:pt x="208" y="0"/>
                      </a:cubicBezTo>
                      <a:cubicBezTo>
                        <a:pt x="206" y="17"/>
                        <a:pt x="202" y="31"/>
                        <a:pt x="191" y="44"/>
                      </a:cubicBezTo>
                      <a:cubicBezTo>
                        <a:pt x="181" y="56"/>
                        <a:pt x="179" y="59"/>
                        <a:pt x="178" y="76"/>
                      </a:cubicBezTo>
                      <a:cubicBezTo>
                        <a:pt x="176" y="102"/>
                        <a:pt x="154" y="118"/>
                        <a:pt x="129" y="117"/>
                      </a:cubicBezTo>
                      <a:cubicBezTo>
                        <a:pt x="120" y="117"/>
                        <a:pt x="113" y="110"/>
                        <a:pt x="104" y="111"/>
                      </a:cubicBezTo>
                      <a:cubicBezTo>
                        <a:pt x="91" y="113"/>
                        <a:pt x="86" y="137"/>
                        <a:pt x="79" y="147"/>
                      </a:cubicBezTo>
                      <a:cubicBezTo>
                        <a:pt x="68" y="164"/>
                        <a:pt x="56" y="179"/>
                        <a:pt x="35" y="178"/>
                      </a:cubicBezTo>
                      <a:cubicBezTo>
                        <a:pt x="29" y="178"/>
                        <a:pt x="23" y="176"/>
                        <a:pt x="17" y="179"/>
                      </a:cubicBezTo>
                      <a:cubicBezTo>
                        <a:pt x="19" y="191"/>
                        <a:pt x="29" y="202"/>
                        <a:pt x="15" y="212"/>
                      </a:cubicBezTo>
                      <a:cubicBezTo>
                        <a:pt x="11" y="209"/>
                        <a:pt x="5" y="207"/>
                        <a:pt x="0" y="207"/>
                      </a:cubicBezTo>
                      <a:cubicBezTo>
                        <a:pt x="3" y="218"/>
                        <a:pt x="9" y="230"/>
                        <a:pt x="13" y="241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55"/>
                <p:cNvSpPr>
                  <a:spLocks/>
                </p:cNvSpPr>
                <p:nvPr/>
              </p:nvSpPr>
              <p:spPr bwMode="auto">
                <a:xfrm>
                  <a:off x="4847" y="2189"/>
                  <a:ext cx="117" cy="157"/>
                </a:xfrm>
                <a:custGeom>
                  <a:avLst/>
                  <a:gdLst>
                    <a:gd name="T0" fmla="*/ 0 w 85"/>
                    <a:gd name="T1" fmla="*/ 230 h 107"/>
                    <a:gd name="T2" fmla="*/ 157 w 85"/>
                    <a:gd name="T3" fmla="*/ 147 h 107"/>
                    <a:gd name="T4" fmla="*/ 146 w 85"/>
                    <a:gd name="T5" fmla="*/ 66 h 107"/>
                    <a:gd name="T6" fmla="*/ 129 w 85"/>
                    <a:gd name="T7" fmla="*/ 0 h 10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5" h="107">
                      <a:moveTo>
                        <a:pt x="0" y="107"/>
                      </a:moveTo>
                      <a:cubicBezTo>
                        <a:pt x="25" y="97"/>
                        <a:pt x="78" y="102"/>
                        <a:pt x="83" y="68"/>
                      </a:cubicBezTo>
                      <a:cubicBezTo>
                        <a:pt x="85" y="54"/>
                        <a:pt x="78" y="44"/>
                        <a:pt x="77" y="31"/>
                      </a:cubicBezTo>
                      <a:cubicBezTo>
                        <a:pt x="76" y="21"/>
                        <a:pt x="83" y="2"/>
                        <a:pt x="68" y="0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56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57"/>
                <p:cNvSpPr>
                  <a:spLocks/>
                </p:cNvSpPr>
                <p:nvPr/>
              </p:nvSpPr>
              <p:spPr bwMode="auto">
                <a:xfrm>
                  <a:off x="4800" y="2161"/>
                  <a:ext cx="148" cy="164"/>
                </a:xfrm>
                <a:custGeom>
                  <a:avLst/>
                  <a:gdLst>
                    <a:gd name="T0" fmla="*/ 11 w 107"/>
                    <a:gd name="T1" fmla="*/ 163 h 112"/>
                    <a:gd name="T2" fmla="*/ 46 w 107"/>
                    <a:gd name="T3" fmla="*/ 240 h 112"/>
                    <a:gd name="T4" fmla="*/ 159 w 107"/>
                    <a:gd name="T5" fmla="*/ 198 h 112"/>
                    <a:gd name="T6" fmla="*/ 170 w 107"/>
                    <a:gd name="T7" fmla="*/ 101 h 112"/>
                    <a:gd name="T8" fmla="*/ 191 w 107"/>
                    <a:gd name="T9" fmla="*/ 47 h 112"/>
                    <a:gd name="T10" fmla="*/ 159 w 107"/>
                    <a:gd name="T11" fmla="*/ 0 h 112"/>
                    <a:gd name="T12" fmla="*/ 120 w 107"/>
                    <a:gd name="T13" fmla="*/ 88 h 112"/>
                    <a:gd name="T14" fmla="*/ 120 w 107"/>
                    <a:gd name="T15" fmla="*/ 142 h 112"/>
                    <a:gd name="T16" fmla="*/ 73 w 107"/>
                    <a:gd name="T17" fmla="*/ 174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" h="112">
                      <a:moveTo>
                        <a:pt x="6" y="76"/>
                      </a:moveTo>
                      <a:cubicBezTo>
                        <a:pt x="2" y="94"/>
                        <a:pt x="0" y="111"/>
                        <a:pt x="24" y="112"/>
                      </a:cubicBezTo>
                      <a:cubicBezTo>
                        <a:pt x="41" y="112"/>
                        <a:pt x="69" y="103"/>
                        <a:pt x="83" y="92"/>
                      </a:cubicBezTo>
                      <a:cubicBezTo>
                        <a:pt x="101" y="78"/>
                        <a:pt x="81" y="65"/>
                        <a:pt x="89" y="47"/>
                      </a:cubicBezTo>
                      <a:cubicBezTo>
                        <a:pt x="93" y="38"/>
                        <a:pt x="101" y="33"/>
                        <a:pt x="100" y="22"/>
                      </a:cubicBezTo>
                      <a:cubicBezTo>
                        <a:pt x="100" y="12"/>
                        <a:pt x="94" y="1"/>
                        <a:pt x="83" y="0"/>
                      </a:cubicBezTo>
                      <a:cubicBezTo>
                        <a:pt x="107" y="20"/>
                        <a:pt x="66" y="29"/>
                        <a:pt x="63" y="41"/>
                      </a:cubicBezTo>
                      <a:cubicBezTo>
                        <a:pt x="60" y="50"/>
                        <a:pt x="70" y="56"/>
                        <a:pt x="63" y="66"/>
                      </a:cubicBezTo>
                      <a:cubicBezTo>
                        <a:pt x="58" y="75"/>
                        <a:pt x="47" y="78"/>
                        <a:pt x="38" y="81"/>
                      </a:cubicBezTo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58"/>
                <p:cNvSpPr>
                  <a:spLocks/>
                </p:cNvSpPr>
                <p:nvPr/>
              </p:nvSpPr>
              <p:spPr bwMode="auto">
                <a:xfrm>
                  <a:off x="4789" y="2165"/>
                  <a:ext cx="91" cy="93"/>
                </a:xfrm>
                <a:custGeom>
                  <a:avLst/>
                  <a:gdLst>
                    <a:gd name="T0" fmla="*/ 23 w 66"/>
                    <a:gd name="T1" fmla="*/ 137 h 63"/>
                    <a:gd name="T2" fmla="*/ 19 w 66"/>
                    <a:gd name="T3" fmla="*/ 47 h 63"/>
                    <a:gd name="T4" fmla="*/ 125 w 66"/>
                    <a:gd name="T5" fmla="*/ 0 h 63"/>
                    <a:gd name="T6" fmla="*/ 74 w 66"/>
                    <a:gd name="T7" fmla="*/ 47 h 63"/>
                    <a:gd name="T8" fmla="*/ 69 w 66"/>
                    <a:gd name="T9" fmla="*/ 102 h 63"/>
                    <a:gd name="T10" fmla="*/ 32 w 66"/>
                    <a:gd name="T11" fmla="*/ 137 h 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6" h="63">
                      <a:moveTo>
                        <a:pt x="12" y="63"/>
                      </a:moveTo>
                      <a:cubicBezTo>
                        <a:pt x="6" y="51"/>
                        <a:pt x="0" y="32"/>
                        <a:pt x="10" y="22"/>
                      </a:cubicBezTo>
                      <a:cubicBezTo>
                        <a:pt x="24" y="8"/>
                        <a:pt x="47" y="1"/>
                        <a:pt x="66" y="0"/>
                      </a:cubicBezTo>
                      <a:cubicBezTo>
                        <a:pt x="57" y="6"/>
                        <a:pt x="43" y="11"/>
                        <a:pt x="39" y="22"/>
                      </a:cubicBezTo>
                      <a:cubicBezTo>
                        <a:pt x="36" y="30"/>
                        <a:pt x="40" y="40"/>
                        <a:pt x="36" y="47"/>
                      </a:cubicBezTo>
                      <a:cubicBezTo>
                        <a:pt x="32" y="54"/>
                        <a:pt x="21" y="56"/>
                        <a:pt x="17" y="63"/>
                      </a:cubicBezTo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59"/>
                <p:cNvSpPr>
                  <a:spLocks/>
                </p:cNvSpPr>
                <p:nvPr/>
              </p:nvSpPr>
              <p:spPr bwMode="auto">
                <a:xfrm>
                  <a:off x="4802" y="2197"/>
                  <a:ext cx="19" cy="30"/>
                </a:xfrm>
                <a:custGeom>
                  <a:avLst/>
                  <a:gdLst>
                    <a:gd name="T0" fmla="*/ 19 w 14"/>
                    <a:gd name="T1" fmla="*/ 0 h 20"/>
                    <a:gd name="T2" fmla="*/ 10 w 14"/>
                    <a:gd name="T3" fmla="*/ 45 h 20"/>
                    <a:gd name="T4" fmla="*/ 26 w 14"/>
                    <a:gd name="T5" fmla="*/ 8 h 20"/>
                    <a:gd name="T6" fmla="*/ 24 w 14"/>
                    <a:gd name="T7" fmla="*/ 5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10" y="0"/>
                      </a:moveTo>
                      <a:cubicBezTo>
                        <a:pt x="5" y="3"/>
                        <a:pt x="0" y="17"/>
                        <a:pt x="5" y="20"/>
                      </a:cubicBezTo>
                      <a:cubicBezTo>
                        <a:pt x="6" y="12"/>
                        <a:pt x="7" y="8"/>
                        <a:pt x="14" y="3"/>
                      </a:cubicBezTo>
                      <a:cubicBezTo>
                        <a:pt x="14" y="3"/>
                        <a:pt x="13" y="2"/>
                        <a:pt x="13" y="2"/>
                      </a:cubicBez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60"/>
                <p:cNvSpPr>
                  <a:spLocks/>
                </p:cNvSpPr>
                <p:nvPr/>
              </p:nvSpPr>
              <p:spPr bwMode="auto">
                <a:xfrm>
                  <a:off x="4825" y="2194"/>
                  <a:ext cx="4" cy="6"/>
                </a:xfrm>
                <a:custGeom>
                  <a:avLst/>
                  <a:gdLst>
                    <a:gd name="T0" fmla="*/ 4 w 3"/>
                    <a:gd name="T1" fmla="*/ 0 h 4"/>
                    <a:gd name="T2" fmla="*/ 1 w 3"/>
                    <a:gd name="T3" fmla="*/ 9 h 4"/>
                    <a:gd name="T4" fmla="*/ 5 w 3"/>
                    <a:gd name="T5" fmla="*/ 3 h 4"/>
                    <a:gd name="T6" fmla="*/ 4 w 3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1" y="4"/>
                      </a:cubicBezTo>
                      <a:cubicBezTo>
                        <a:pt x="3" y="3"/>
                        <a:pt x="3" y="3"/>
                        <a:pt x="3" y="1"/>
                      </a:cubicBezTo>
                      <a:cubicBezTo>
                        <a:pt x="3" y="0"/>
                        <a:pt x="2" y="0"/>
                        <a:pt x="2" y="1"/>
                      </a:cubicBezTo>
                    </a:path>
                  </a:pathLst>
                </a:custGeom>
                <a:solidFill>
                  <a:srgbClr val="B7DEE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61"/>
                <p:cNvSpPr>
                  <a:spLocks/>
                </p:cNvSpPr>
                <p:nvPr/>
              </p:nvSpPr>
              <p:spPr bwMode="auto">
                <a:xfrm>
                  <a:off x="4660" y="2099"/>
                  <a:ext cx="198" cy="211"/>
                </a:xfrm>
                <a:custGeom>
                  <a:avLst/>
                  <a:gdLst>
                    <a:gd name="T0" fmla="*/ 30 w 144"/>
                    <a:gd name="T1" fmla="*/ 98 h 144"/>
                    <a:gd name="T2" fmla="*/ 107 w 144"/>
                    <a:gd name="T3" fmla="*/ 88 h 144"/>
                    <a:gd name="T4" fmla="*/ 165 w 144"/>
                    <a:gd name="T5" fmla="*/ 70 h 144"/>
                    <a:gd name="T6" fmla="*/ 210 w 144"/>
                    <a:gd name="T7" fmla="*/ 26 h 144"/>
                    <a:gd name="T8" fmla="*/ 272 w 144"/>
                    <a:gd name="T9" fmla="*/ 10 h 144"/>
                    <a:gd name="T10" fmla="*/ 116 w 144"/>
                    <a:gd name="T11" fmla="*/ 130 h 144"/>
                    <a:gd name="T12" fmla="*/ 91 w 144"/>
                    <a:gd name="T13" fmla="*/ 212 h 144"/>
                    <a:gd name="T14" fmla="*/ 114 w 144"/>
                    <a:gd name="T15" fmla="*/ 309 h 144"/>
                    <a:gd name="T16" fmla="*/ 56 w 144"/>
                    <a:gd name="T17" fmla="*/ 243 h 144"/>
                    <a:gd name="T18" fmla="*/ 11 w 144"/>
                    <a:gd name="T19" fmla="*/ 199 h 144"/>
                    <a:gd name="T20" fmla="*/ 23 w 144"/>
                    <a:gd name="T21" fmla="*/ 176 h 144"/>
                    <a:gd name="T22" fmla="*/ 15 w 144"/>
                    <a:gd name="T23" fmla="*/ 152 h 144"/>
                    <a:gd name="T24" fmla="*/ 15 w 144"/>
                    <a:gd name="T25" fmla="*/ 107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44" h="144">
                      <a:moveTo>
                        <a:pt x="16" y="46"/>
                      </a:moveTo>
                      <a:cubicBezTo>
                        <a:pt x="30" y="46"/>
                        <a:pt x="44" y="43"/>
                        <a:pt x="57" y="41"/>
                      </a:cubicBezTo>
                      <a:cubicBezTo>
                        <a:pt x="68" y="40"/>
                        <a:pt x="78" y="38"/>
                        <a:pt x="87" y="33"/>
                      </a:cubicBezTo>
                      <a:cubicBezTo>
                        <a:pt x="96" y="28"/>
                        <a:pt x="102" y="18"/>
                        <a:pt x="111" y="12"/>
                      </a:cubicBezTo>
                      <a:cubicBezTo>
                        <a:pt x="119" y="8"/>
                        <a:pt x="135" y="0"/>
                        <a:pt x="144" y="5"/>
                      </a:cubicBezTo>
                      <a:cubicBezTo>
                        <a:pt x="113" y="19"/>
                        <a:pt x="82" y="33"/>
                        <a:pt x="61" y="61"/>
                      </a:cubicBezTo>
                      <a:cubicBezTo>
                        <a:pt x="52" y="73"/>
                        <a:pt x="47" y="83"/>
                        <a:pt x="48" y="99"/>
                      </a:cubicBezTo>
                      <a:cubicBezTo>
                        <a:pt x="50" y="115"/>
                        <a:pt x="58" y="129"/>
                        <a:pt x="60" y="144"/>
                      </a:cubicBezTo>
                      <a:cubicBezTo>
                        <a:pt x="49" y="134"/>
                        <a:pt x="40" y="123"/>
                        <a:pt x="30" y="113"/>
                      </a:cubicBezTo>
                      <a:cubicBezTo>
                        <a:pt x="23" y="108"/>
                        <a:pt x="8" y="102"/>
                        <a:pt x="6" y="93"/>
                      </a:cubicBezTo>
                      <a:cubicBezTo>
                        <a:pt x="6" y="88"/>
                        <a:pt x="11" y="86"/>
                        <a:pt x="12" y="82"/>
                      </a:cubicBezTo>
                      <a:cubicBezTo>
                        <a:pt x="12" y="77"/>
                        <a:pt x="10" y="74"/>
                        <a:pt x="8" y="71"/>
                      </a:cubicBezTo>
                      <a:cubicBezTo>
                        <a:pt x="6" y="66"/>
                        <a:pt x="0" y="53"/>
                        <a:pt x="8" y="50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62"/>
                <p:cNvSpPr>
                  <a:spLocks/>
                </p:cNvSpPr>
                <p:nvPr/>
              </p:nvSpPr>
              <p:spPr bwMode="auto">
                <a:xfrm>
                  <a:off x="4728" y="2093"/>
                  <a:ext cx="191" cy="106"/>
                </a:xfrm>
                <a:custGeom>
                  <a:avLst/>
                  <a:gdLst>
                    <a:gd name="T0" fmla="*/ 136 w 139"/>
                    <a:gd name="T1" fmla="*/ 31 h 72"/>
                    <a:gd name="T2" fmla="*/ 212 w 139"/>
                    <a:gd name="T3" fmla="*/ 10 h 72"/>
                    <a:gd name="T4" fmla="*/ 262 w 139"/>
                    <a:gd name="T5" fmla="*/ 15 h 72"/>
                    <a:gd name="T6" fmla="*/ 232 w 139"/>
                    <a:gd name="T7" fmla="*/ 18 h 72"/>
                    <a:gd name="T8" fmla="*/ 187 w 139"/>
                    <a:gd name="T9" fmla="*/ 35 h 72"/>
                    <a:gd name="T10" fmla="*/ 126 w 139"/>
                    <a:gd name="T11" fmla="*/ 59 h 72"/>
                    <a:gd name="T12" fmla="*/ 66 w 139"/>
                    <a:gd name="T13" fmla="*/ 109 h 72"/>
                    <a:gd name="T14" fmla="*/ 4 w 139"/>
                    <a:gd name="T15" fmla="*/ 156 h 72"/>
                    <a:gd name="T16" fmla="*/ 0 w 139"/>
                    <a:gd name="T17" fmla="*/ 125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9" h="72">
                      <a:moveTo>
                        <a:pt x="72" y="14"/>
                      </a:moveTo>
                      <a:cubicBezTo>
                        <a:pt x="86" y="1"/>
                        <a:pt x="95" y="3"/>
                        <a:pt x="112" y="5"/>
                      </a:cubicBezTo>
                      <a:cubicBezTo>
                        <a:pt x="119" y="6"/>
                        <a:pt x="136" y="0"/>
                        <a:pt x="139" y="7"/>
                      </a:cubicBezTo>
                      <a:cubicBezTo>
                        <a:pt x="134" y="11"/>
                        <a:pt x="128" y="8"/>
                        <a:pt x="123" y="8"/>
                      </a:cubicBezTo>
                      <a:cubicBezTo>
                        <a:pt x="114" y="8"/>
                        <a:pt x="107" y="11"/>
                        <a:pt x="99" y="16"/>
                      </a:cubicBezTo>
                      <a:cubicBezTo>
                        <a:pt x="90" y="22"/>
                        <a:pt x="77" y="21"/>
                        <a:pt x="67" y="27"/>
                      </a:cubicBezTo>
                      <a:cubicBezTo>
                        <a:pt x="55" y="35"/>
                        <a:pt x="49" y="45"/>
                        <a:pt x="35" y="50"/>
                      </a:cubicBezTo>
                      <a:cubicBezTo>
                        <a:pt x="22" y="56"/>
                        <a:pt x="12" y="62"/>
                        <a:pt x="2" y="72"/>
                      </a:cubicBezTo>
                      <a:cubicBezTo>
                        <a:pt x="0" y="58"/>
                        <a:pt x="0" y="58"/>
                        <a:pt x="0" y="5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63"/>
                <p:cNvSpPr>
                  <a:spLocks/>
                </p:cNvSpPr>
                <p:nvPr/>
              </p:nvSpPr>
              <p:spPr bwMode="auto">
                <a:xfrm>
                  <a:off x="4944" y="2078"/>
                  <a:ext cx="101" cy="93"/>
                </a:xfrm>
                <a:custGeom>
                  <a:avLst/>
                  <a:gdLst>
                    <a:gd name="T0" fmla="*/ 31 w 74"/>
                    <a:gd name="T1" fmla="*/ 72 h 63"/>
                    <a:gd name="T2" fmla="*/ 138 w 74"/>
                    <a:gd name="T3" fmla="*/ 0 h 63"/>
                    <a:gd name="T4" fmla="*/ 112 w 74"/>
                    <a:gd name="T5" fmla="*/ 59 h 63"/>
                    <a:gd name="T6" fmla="*/ 91 w 74"/>
                    <a:gd name="T7" fmla="*/ 78 h 63"/>
                    <a:gd name="T8" fmla="*/ 72 w 74"/>
                    <a:gd name="T9" fmla="*/ 114 h 63"/>
                    <a:gd name="T10" fmla="*/ 37 w 74"/>
                    <a:gd name="T11" fmla="*/ 97 h 63"/>
                    <a:gd name="T12" fmla="*/ 0 w 74"/>
                    <a:gd name="T13" fmla="*/ 61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" h="63">
                      <a:moveTo>
                        <a:pt x="17" y="33"/>
                      </a:moveTo>
                      <a:cubicBezTo>
                        <a:pt x="42" y="41"/>
                        <a:pt x="63" y="20"/>
                        <a:pt x="74" y="0"/>
                      </a:cubicBezTo>
                      <a:cubicBezTo>
                        <a:pt x="70" y="10"/>
                        <a:pt x="68" y="20"/>
                        <a:pt x="60" y="27"/>
                      </a:cubicBezTo>
                      <a:cubicBezTo>
                        <a:pt x="57" y="31"/>
                        <a:pt x="52" y="33"/>
                        <a:pt x="49" y="36"/>
                      </a:cubicBezTo>
                      <a:cubicBezTo>
                        <a:pt x="44" y="41"/>
                        <a:pt x="43" y="48"/>
                        <a:pt x="39" y="52"/>
                      </a:cubicBezTo>
                      <a:cubicBezTo>
                        <a:pt x="29" y="63"/>
                        <a:pt x="26" y="52"/>
                        <a:pt x="20" y="45"/>
                      </a:cubicBezTo>
                      <a:cubicBezTo>
                        <a:pt x="14" y="39"/>
                        <a:pt x="6" y="35"/>
                        <a:pt x="0" y="2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64"/>
                <p:cNvSpPr>
                  <a:spLocks/>
                </p:cNvSpPr>
                <p:nvPr/>
              </p:nvSpPr>
              <p:spPr bwMode="auto">
                <a:xfrm>
                  <a:off x="4704" y="2181"/>
                  <a:ext cx="74" cy="140"/>
                </a:xfrm>
                <a:custGeom>
                  <a:avLst/>
                  <a:gdLst>
                    <a:gd name="T0" fmla="*/ 62 w 54"/>
                    <a:gd name="T1" fmla="*/ 0 h 95"/>
                    <a:gd name="T2" fmla="*/ 11 w 54"/>
                    <a:gd name="T3" fmla="*/ 52 h 95"/>
                    <a:gd name="T4" fmla="*/ 26 w 54"/>
                    <a:gd name="T5" fmla="*/ 125 h 95"/>
                    <a:gd name="T6" fmla="*/ 30 w 54"/>
                    <a:gd name="T7" fmla="*/ 155 h 95"/>
                    <a:gd name="T8" fmla="*/ 47 w 54"/>
                    <a:gd name="T9" fmla="*/ 178 h 95"/>
                    <a:gd name="T10" fmla="*/ 66 w 54"/>
                    <a:gd name="T11" fmla="*/ 206 h 95"/>
                    <a:gd name="T12" fmla="*/ 75 w 54"/>
                    <a:gd name="T13" fmla="*/ 122 h 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" h="95">
                      <a:moveTo>
                        <a:pt x="33" y="0"/>
                      </a:moveTo>
                      <a:cubicBezTo>
                        <a:pt x="24" y="6"/>
                        <a:pt x="11" y="14"/>
                        <a:pt x="6" y="24"/>
                      </a:cubicBezTo>
                      <a:cubicBezTo>
                        <a:pt x="0" y="36"/>
                        <a:pt x="10" y="47"/>
                        <a:pt x="14" y="58"/>
                      </a:cubicBezTo>
                      <a:cubicBezTo>
                        <a:pt x="15" y="62"/>
                        <a:pt x="15" y="68"/>
                        <a:pt x="16" y="71"/>
                      </a:cubicBezTo>
                      <a:cubicBezTo>
                        <a:pt x="19" y="75"/>
                        <a:pt x="23" y="77"/>
                        <a:pt x="25" y="82"/>
                      </a:cubicBezTo>
                      <a:cubicBezTo>
                        <a:pt x="27" y="88"/>
                        <a:pt x="26" y="95"/>
                        <a:pt x="35" y="95"/>
                      </a:cubicBezTo>
                      <a:cubicBezTo>
                        <a:pt x="54" y="95"/>
                        <a:pt x="43" y="65"/>
                        <a:pt x="40" y="56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65"/>
                <p:cNvSpPr>
                  <a:spLocks/>
                </p:cNvSpPr>
                <p:nvPr/>
              </p:nvSpPr>
              <p:spPr bwMode="auto">
                <a:xfrm>
                  <a:off x="4825" y="2271"/>
                  <a:ext cx="224" cy="125"/>
                </a:xfrm>
                <a:custGeom>
                  <a:avLst/>
                  <a:gdLst>
                    <a:gd name="T0" fmla="*/ 0 w 163"/>
                    <a:gd name="T1" fmla="*/ 179 h 85"/>
                    <a:gd name="T2" fmla="*/ 70 w 163"/>
                    <a:gd name="T3" fmla="*/ 179 h 85"/>
                    <a:gd name="T4" fmla="*/ 142 w 163"/>
                    <a:gd name="T5" fmla="*/ 162 h 85"/>
                    <a:gd name="T6" fmla="*/ 231 w 163"/>
                    <a:gd name="T7" fmla="*/ 101 h 85"/>
                    <a:gd name="T8" fmla="*/ 271 w 163"/>
                    <a:gd name="T9" fmla="*/ 46 h 85"/>
                    <a:gd name="T10" fmla="*/ 308 w 163"/>
                    <a:gd name="T11" fmla="*/ 4 h 85"/>
                    <a:gd name="T12" fmla="*/ 261 w 163"/>
                    <a:gd name="T13" fmla="*/ 50 h 85"/>
                    <a:gd name="T14" fmla="*/ 195 w 163"/>
                    <a:gd name="T15" fmla="*/ 84 h 85"/>
                    <a:gd name="T16" fmla="*/ 142 w 163"/>
                    <a:gd name="T17" fmla="*/ 116 h 85"/>
                    <a:gd name="T18" fmla="*/ 40 w 163"/>
                    <a:gd name="T19" fmla="*/ 160 h 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3" h="85">
                      <a:moveTo>
                        <a:pt x="0" y="83"/>
                      </a:moveTo>
                      <a:cubicBezTo>
                        <a:pt x="12" y="77"/>
                        <a:pt x="24" y="81"/>
                        <a:pt x="37" y="83"/>
                      </a:cubicBezTo>
                      <a:cubicBezTo>
                        <a:pt x="50" y="85"/>
                        <a:pt x="63" y="83"/>
                        <a:pt x="75" y="75"/>
                      </a:cubicBezTo>
                      <a:cubicBezTo>
                        <a:pt x="91" y="64"/>
                        <a:pt x="109" y="63"/>
                        <a:pt x="122" y="47"/>
                      </a:cubicBezTo>
                      <a:cubicBezTo>
                        <a:pt x="129" y="38"/>
                        <a:pt x="135" y="29"/>
                        <a:pt x="143" y="21"/>
                      </a:cubicBezTo>
                      <a:cubicBezTo>
                        <a:pt x="149" y="14"/>
                        <a:pt x="158" y="9"/>
                        <a:pt x="163" y="2"/>
                      </a:cubicBezTo>
                      <a:cubicBezTo>
                        <a:pt x="155" y="0"/>
                        <a:pt x="144" y="18"/>
                        <a:pt x="138" y="23"/>
                      </a:cubicBezTo>
                      <a:cubicBezTo>
                        <a:pt x="126" y="31"/>
                        <a:pt x="117" y="36"/>
                        <a:pt x="103" y="39"/>
                      </a:cubicBezTo>
                      <a:cubicBezTo>
                        <a:pt x="90" y="41"/>
                        <a:pt x="85" y="45"/>
                        <a:pt x="75" y="54"/>
                      </a:cubicBezTo>
                      <a:cubicBezTo>
                        <a:pt x="61" y="65"/>
                        <a:pt x="38" y="68"/>
                        <a:pt x="21" y="7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66"/>
                <p:cNvSpPr>
                  <a:spLocks/>
                </p:cNvSpPr>
                <p:nvPr/>
              </p:nvSpPr>
              <p:spPr bwMode="auto">
                <a:xfrm>
                  <a:off x="4679" y="2175"/>
                  <a:ext cx="49" cy="62"/>
                </a:xfrm>
                <a:custGeom>
                  <a:avLst/>
                  <a:gdLst>
                    <a:gd name="T0" fmla="*/ 20 w 35"/>
                    <a:gd name="T1" fmla="*/ 15 h 42"/>
                    <a:gd name="T2" fmla="*/ 20 w 35"/>
                    <a:gd name="T3" fmla="*/ 92 h 42"/>
                    <a:gd name="T4" fmla="*/ 31 w 35"/>
                    <a:gd name="T5" fmla="*/ 40 h 42"/>
                    <a:gd name="T6" fmla="*/ 69 w 35"/>
                    <a:gd name="T7" fmla="*/ 10 h 42"/>
                    <a:gd name="T8" fmla="*/ 28 w 35"/>
                    <a:gd name="T9" fmla="*/ 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42">
                      <a:moveTo>
                        <a:pt x="10" y="7"/>
                      </a:moveTo>
                      <a:cubicBezTo>
                        <a:pt x="3" y="18"/>
                        <a:pt x="0" y="33"/>
                        <a:pt x="10" y="42"/>
                      </a:cubicBezTo>
                      <a:cubicBezTo>
                        <a:pt x="15" y="35"/>
                        <a:pt x="10" y="25"/>
                        <a:pt x="16" y="18"/>
                      </a:cubicBezTo>
                      <a:cubicBezTo>
                        <a:pt x="19" y="12"/>
                        <a:pt x="30" y="10"/>
                        <a:pt x="35" y="5"/>
                      </a:cubicBezTo>
                      <a:cubicBezTo>
                        <a:pt x="30" y="0"/>
                        <a:pt x="22" y="0"/>
                        <a:pt x="14" y="3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67"/>
                <p:cNvSpPr>
                  <a:spLocks/>
                </p:cNvSpPr>
                <p:nvPr/>
              </p:nvSpPr>
              <p:spPr bwMode="auto">
                <a:xfrm>
                  <a:off x="4732" y="2170"/>
                  <a:ext cx="11" cy="8"/>
                </a:xfrm>
                <a:custGeom>
                  <a:avLst/>
                  <a:gdLst>
                    <a:gd name="T0" fmla="*/ 1 w 8"/>
                    <a:gd name="T1" fmla="*/ 0 h 6"/>
                    <a:gd name="T2" fmla="*/ 15 w 8"/>
                    <a:gd name="T3" fmla="*/ 5 h 6"/>
                    <a:gd name="T4" fmla="*/ 6 w 8"/>
                    <a:gd name="T5" fmla="*/ 1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6">
                      <a:moveTo>
                        <a:pt x="1" y="0"/>
                      </a:moveTo>
                      <a:cubicBezTo>
                        <a:pt x="0" y="6"/>
                        <a:pt x="4" y="5"/>
                        <a:pt x="8" y="3"/>
                      </a:cubicBezTo>
                      <a:cubicBezTo>
                        <a:pt x="7" y="0"/>
                        <a:pt x="5" y="1"/>
                        <a:pt x="3" y="1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68"/>
                <p:cNvSpPr>
                  <a:spLocks/>
                </p:cNvSpPr>
                <p:nvPr/>
              </p:nvSpPr>
              <p:spPr bwMode="auto">
                <a:xfrm>
                  <a:off x="4977" y="2136"/>
                  <a:ext cx="22" cy="19"/>
                </a:xfrm>
                <a:custGeom>
                  <a:avLst/>
                  <a:gdLst>
                    <a:gd name="T0" fmla="*/ 0 w 16"/>
                    <a:gd name="T1" fmla="*/ 1 h 13"/>
                    <a:gd name="T2" fmla="*/ 30 w 16"/>
                    <a:gd name="T3" fmla="*/ 0 h 13"/>
                    <a:gd name="T4" fmla="*/ 19 w 16"/>
                    <a:gd name="T5" fmla="*/ 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3">
                      <a:moveTo>
                        <a:pt x="0" y="1"/>
                      </a:moveTo>
                      <a:cubicBezTo>
                        <a:pt x="3" y="13"/>
                        <a:pt x="12" y="9"/>
                        <a:pt x="16" y="0"/>
                      </a:cubicBezTo>
                      <a:cubicBezTo>
                        <a:pt x="14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69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70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noFill/>
                <a:ln w="4763" cap="flat">
                  <a:solidFill>
                    <a:srgbClr val="DDD7E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8" name="Group 51"/>
              <p:cNvGrpSpPr>
                <a:grpSpLocks/>
              </p:cNvGrpSpPr>
              <p:nvPr/>
            </p:nvGrpSpPr>
            <p:grpSpPr bwMode="auto">
              <a:xfrm>
                <a:off x="6522109" y="4920836"/>
                <a:ext cx="1595437" cy="1084263"/>
                <a:chOff x="4525" y="1930"/>
                <a:chExt cx="1005" cy="683"/>
              </a:xfrm>
            </p:grpSpPr>
            <p:sp>
              <p:nvSpPr>
                <p:cNvPr id="489" name="Freeform 52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53"/>
                <p:cNvSpPr>
                  <a:spLocks/>
                </p:cNvSpPr>
                <p:nvPr/>
              </p:nvSpPr>
              <p:spPr bwMode="auto">
                <a:xfrm>
                  <a:off x="4917" y="2155"/>
                  <a:ext cx="93" cy="123"/>
                </a:xfrm>
                <a:custGeom>
                  <a:avLst/>
                  <a:gdLst>
                    <a:gd name="T0" fmla="*/ 14 w 67"/>
                    <a:gd name="T1" fmla="*/ 0 h 84"/>
                    <a:gd name="T2" fmla="*/ 65 w 67"/>
                    <a:gd name="T3" fmla="*/ 83 h 84"/>
                    <a:gd name="T4" fmla="*/ 93 w 67"/>
                    <a:gd name="T5" fmla="*/ 114 h 84"/>
                    <a:gd name="T6" fmla="*/ 0 w 67"/>
                    <a:gd name="T7" fmla="*/ 180 h 8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84">
                      <a:moveTo>
                        <a:pt x="7" y="0"/>
                      </a:moveTo>
                      <a:cubicBezTo>
                        <a:pt x="27" y="2"/>
                        <a:pt x="39" y="19"/>
                        <a:pt x="34" y="39"/>
                      </a:cubicBezTo>
                      <a:cubicBezTo>
                        <a:pt x="32" y="50"/>
                        <a:pt x="36" y="57"/>
                        <a:pt x="48" y="53"/>
                      </a:cubicBezTo>
                      <a:cubicBezTo>
                        <a:pt x="67" y="47"/>
                        <a:pt x="14" y="83"/>
                        <a:pt x="0" y="8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54"/>
                <p:cNvSpPr>
                  <a:spLocks/>
                </p:cNvSpPr>
                <p:nvPr/>
              </p:nvSpPr>
              <p:spPr bwMode="auto">
                <a:xfrm>
                  <a:off x="4776" y="2070"/>
                  <a:ext cx="374" cy="365"/>
                </a:xfrm>
                <a:custGeom>
                  <a:avLst/>
                  <a:gdLst>
                    <a:gd name="T0" fmla="*/ 29 w 272"/>
                    <a:gd name="T1" fmla="*/ 535 h 249"/>
                    <a:gd name="T2" fmla="*/ 176 w 272"/>
                    <a:gd name="T3" fmla="*/ 481 h 249"/>
                    <a:gd name="T4" fmla="*/ 257 w 272"/>
                    <a:gd name="T5" fmla="*/ 434 h 249"/>
                    <a:gd name="T6" fmla="*/ 323 w 272"/>
                    <a:gd name="T7" fmla="*/ 372 h 249"/>
                    <a:gd name="T8" fmla="*/ 444 w 272"/>
                    <a:gd name="T9" fmla="*/ 267 h 249"/>
                    <a:gd name="T10" fmla="*/ 498 w 272"/>
                    <a:gd name="T11" fmla="*/ 227 h 249"/>
                    <a:gd name="T12" fmla="*/ 455 w 272"/>
                    <a:gd name="T13" fmla="*/ 208 h 249"/>
                    <a:gd name="T14" fmla="*/ 422 w 272"/>
                    <a:gd name="T15" fmla="*/ 180 h 249"/>
                    <a:gd name="T16" fmla="*/ 389 w 272"/>
                    <a:gd name="T17" fmla="*/ 103 h 249"/>
                    <a:gd name="T18" fmla="*/ 397 w 272"/>
                    <a:gd name="T19" fmla="*/ 51 h 249"/>
                    <a:gd name="T20" fmla="*/ 393 w 272"/>
                    <a:gd name="T21" fmla="*/ 0 h 249"/>
                    <a:gd name="T22" fmla="*/ 362 w 272"/>
                    <a:gd name="T23" fmla="*/ 94 h 249"/>
                    <a:gd name="T24" fmla="*/ 337 w 272"/>
                    <a:gd name="T25" fmla="*/ 163 h 249"/>
                    <a:gd name="T26" fmla="*/ 243 w 272"/>
                    <a:gd name="T27" fmla="*/ 252 h 249"/>
                    <a:gd name="T28" fmla="*/ 197 w 272"/>
                    <a:gd name="T29" fmla="*/ 239 h 249"/>
                    <a:gd name="T30" fmla="*/ 150 w 272"/>
                    <a:gd name="T31" fmla="*/ 315 h 249"/>
                    <a:gd name="T32" fmla="*/ 66 w 272"/>
                    <a:gd name="T33" fmla="*/ 383 h 249"/>
                    <a:gd name="T34" fmla="*/ 32 w 272"/>
                    <a:gd name="T35" fmla="*/ 384 h 249"/>
                    <a:gd name="T36" fmla="*/ 29 w 272"/>
                    <a:gd name="T37" fmla="*/ 456 h 249"/>
                    <a:gd name="T38" fmla="*/ 0 w 272"/>
                    <a:gd name="T39" fmla="*/ 444 h 249"/>
                    <a:gd name="T40" fmla="*/ 25 w 272"/>
                    <a:gd name="T41" fmla="*/ 517 h 2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72" h="249">
                      <a:moveTo>
                        <a:pt x="15" y="249"/>
                      </a:moveTo>
                      <a:cubicBezTo>
                        <a:pt x="22" y="206"/>
                        <a:pt x="66" y="229"/>
                        <a:pt x="93" y="224"/>
                      </a:cubicBezTo>
                      <a:cubicBezTo>
                        <a:pt x="111" y="221"/>
                        <a:pt x="121" y="209"/>
                        <a:pt x="136" y="202"/>
                      </a:cubicBezTo>
                      <a:cubicBezTo>
                        <a:pt x="152" y="195"/>
                        <a:pt x="161" y="186"/>
                        <a:pt x="171" y="173"/>
                      </a:cubicBezTo>
                      <a:cubicBezTo>
                        <a:pt x="187" y="153"/>
                        <a:pt x="210" y="131"/>
                        <a:pt x="235" y="124"/>
                      </a:cubicBezTo>
                      <a:cubicBezTo>
                        <a:pt x="242" y="122"/>
                        <a:pt x="272" y="119"/>
                        <a:pt x="263" y="106"/>
                      </a:cubicBezTo>
                      <a:cubicBezTo>
                        <a:pt x="260" y="101"/>
                        <a:pt x="246" y="100"/>
                        <a:pt x="241" y="97"/>
                      </a:cubicBezTo>
                      <a:cubicBezTo>
                        <a:pt x="234" y="93"/>
                        <a:pt x="229" y="88"/>
                        <a:pt x="223" y="84"/>
                      </a:cubicBezTo>
                      <a:cubicBezTo>
                        <a:pt x="210" y="74"/>
                        <a:pt x="204" y="65"/>
                        <a:pt x="206" y="48"/>
                      </a:cubicBezTo>
                      <a:cubicBezTo>
                        <a:pt x="206" y="39"/>
                        <a:pt x="210" y="32"/>
                        <a:pt x="210" y="24"/>
                      </a:cubicBezTo>
                      <a:cubicBezTo>
                        <a:pt x="210" y="18"/>
                        <a:pt x="212" y="4"/>
                        <a:pt x="208" y="0"/>
                      </a:cubicBezTo>
                      <a:cubicBezTo>
                        <a:pt x="206" y="17"/>
                        <a:pt x="202" y="31"/>
                        <a:pt x="191" y="44"/>
                      </a:cubicBezTo>
                      <a:cubicBezTo>
                        <a:pt x="181" y="56"/>
                        <a:pt x="179" y="59"/>
                        <a:pt x="178" y="76"/>
                      </a:cubicBezTo>
                      <a:cubicBezTo>
                        <a:pt x="176" y="102"/>
                        <a:pt x="154" y="118"/>
                        <a:pt x="129" y="117"/>
                      </a:cubicBezTo>
                      <a:cubicBezTo>
                        <a:pt x="120" y="117"/>
                        <a:pt x="113" y="110"/>
                        <a:pt x="104" y="111"/>
                      </a:cubicBezTo>
                      <a:cubicBezTo>
                        <a:pt x="91" y="113"/>
                        <a:pt x="86" y="137"/>
                        <a:pt x="79" y="147"/>
                      </a:cubicBezTo>
                      <a:cubicBezTo>
                        <a:pt x="68" y="164"/>
                        <a:pt x="56" y="179"/>
                        <a:pt x="35" y="178"/>
                      </a:cubicBezTo>
                      <a:cubicBezTo>
                        <a:pt x="29" y="178"/>
                        <a:pt x="23" y="176"/>
                        <a:pt x="17" y="179"/>
                      </a:cubicBezTo>
                      <a:cubicBezTo>
                        <a:pt x="19" y="191"/>
                        <a:pt x="29" y="202"/>
                        <a:pt x="15" y="212"/>
                      </a:cubicBezTo>
                      <a:cubicBezTo>
                        <a:pt x="11" y="209"/>
                        <a:pt x="5" y="207"/>
                        <a:pt x="0" y="207"/>
                      </a:cubicBezTo>
                      <a:cubicBezTo>
                        <a:pt x="3" y="218"/>
                        <a:pt x="9" y="230"/>
                        <a:pt x="13" y="241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55"/>
                <p:cNvSpPr>
                  <a:spLocks/>
                </p:cNvSpPr>
                <p:nvPr/>
              </p:nvSpPr>
              <p:spPr bwMode="auto">
                <a:xfrm>
                  <a:off x="4847" y="2189"/>
                  <a:ext cx="117" cy="157"/>
                </a:xfrm>
                <a:custGeom>
                  <a:avLst/>
                  <a:gdLst>
                    <a:gd name="T0" fmla="*/ 0 w 85"/>
                    <a:gd name="T1" fmla="*/ 230 h 107"/>
                    <a:gd name="T2" fmla="*/ 157 w 85"/>
                    <a:gd name="T3" fmla="*/ 147 h 107"/>
                    <a:gd name="T4" fmla="*/ 146 w 85"/>
                    <a:gd name="T5" fmla="*/ 66 h 107"/>
                    <a:gd name="T6" fmla="*/ 129 w 85"/>
                    <a:gd name="T7" fmla="*/ 0 h 10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5" h="107">
                      <a:moveTo>
                        <a:pt x="0" y="107"/>
                      </a:moveTo>
                      <a:cubicBezTo>
                        <a:pt x="25" y="97"/>
                        <a:pt x="78" y="102"/>
                        <a:pt x="83" y="68"/>
                      </a:cubicBezTo>
                      <a:cubicBezTo>
                        <a:pt x="85" y="54"/>
                        <a:pt x="78" y="44"/>
                        <a:pt x="77" y="31"/>
                      </a:cubicBezTo>
                      <a:cubicBezTo>
                        <a:pt x="76" y="21"/>
                        <a:pt x="83" y="2"/>
                        <a:pt x="68" y="0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56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57"/>
                <p:cNvSpPr>
                  <a:spLocks/>
                </p:cNvSpPr>
                <p:nvPr/>
              </p:nvSpPr>
              <p:spPr bwMode="auto">
                <a:xfrm>
                  <a:off x="4800" y="2161"/>
                  <a:ext cx="148" cy="164"/>
                </a:xfrm>
                <a:custGeom>
                  <a:avLst/>
                  <a:gdLst>
                    <a:gd name="T0" fmla="*/ 11 w 107"/>
                    <a:gd name="T1" fmla="*/ 163 h 112"/>
                    <a:gd name="T2" fmla="*/ 46 w 107"/>
                    <a:gd name="T3" fmla="*/ 240 h 112"/>
                    <a:gd name="T4" fmla="*/ 159 w 107"/>
                    <a:gd name="T5" fmla="*/ 198 h 112"/>
                    <a:gd name="T6" fmla="*/ 170 w 107"/>
                    <a:gd name="T7" fmla="*/ 101 h 112"/>
                    <a:gd name="T8" fmla="*/ 191 w 107"/>
                    <a:gd name="T9" fmla="*/ 47 h 112"/>
                    <a:gd name="T10" fmla="*/ 159 w 107"/>
                    <a:gd name="T11" fmla="*/ 0 h 112"/>
                    <a:gd name="T12" fmla="*/ 120 w 107"/>
                    <a:gd name="T13" fmla="*/ 88 h 112"/>
                    <a:gd name="T14" fmla="*/ 120 w 107"/>
                    <a:gd name="T15" fmla="*/ 142 h 112"/>
                    <a:gd name="T16" fmla="*/ 73 w 107"/>
                    <a:gd name="T17" fmla="*/ 174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" h="112">
                      <a:moveTo>
                        <a:pt x="6" y="76"/>
                      </a:moveTo>
                      <a:cubicBezTo>
                        <a:pt x="2" y="94"/>
                        <a:pt x="0" y="111"/>
                        <a:pt x="24" y="112"/>
                      </a:cubicBezTo>
                      <a:cubicBezTo>
                        <a:pt x="41" y="112"/>
                        <a:pt x="69" y="103"/>
                        <a:pt x="83" y="92"/>
                      </a:cubicBezTo>
                      <a:cubicBezTo>
                        <a:pt x="101" y="78"/>
                        <a:pt x="81" y="65"/>
                        <a:pt x="89" y="47"/>
                      </a:cubicBezTo>
                      <a:cubicBezTo>
                        <a:pt x="93" y="38"/>
                        <a:pt x="101" y="33"/>
                        <a:pt x="100" y="22"/>
                      </a:cubicBezTo>
                      <a:cubicBezTo>
                        <a:pt x="100" y="12"/>
                        <a:pt x="94" y="1"/>
                        <a:pt x="83" y="0"/>
                      </a:cubicBezTo>
                      <a:cubicBezTo>
                        <a:pt x="107" y="20"/>
                        <a:pt x="66" y="29"/>
                        <a:pt x="63" y="41"/>
                      </a:cubicBezTo>
                      <a:cubicBezTo>
                        <a:pt x="60" y="50"/>
                        <a:pt x="70" y="56"/>
                        <a:pt x="63" y="66"/>
                      </a:cubicBezTo>
                      <a:cubicBezTo>
                        <a:pt x="58" y="75"/>
                        <a:pt x="47" y="78"/>
                        <a:pt x="38" y="81"/>
                      </a:cubicBezTo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58"/>
                <p:cNvSpPr>
                  <a:spLocks/>
                </p:cNvSpPr>
                <p:nvPr/>
              </p:nvSpPr>
              <p:spPr bwMode="auto">
                <a:xfrm>
                  <a:off x="4789" y="2165"/>
                  <a:ext cx="91" cy="93"/>
                </a:xfrm>
                <a:custGeom>
                  <a:avLst/>
                  <a:gdLst>
                    <a:gd name="T0" fmla="*/ 23 w 66"/>
                    <a:gd name="T1" fmla="*/ 137 h 63"/>
                    <a:gd name="T2" fmla="*/ 19 w 66"/>
                    <a:gd name="T3" fmla="*/ 47 h 63"/>
                    <a:gd name="T4" fmla="*/ 125 w 66"/>
                    <a:gd name="T5" fmla="*/ 0 h 63"/>
                    <a:gd name="T6" fmla="*/ 74 w 66"/>
                    <a:gd name="T7" fmla="*/ 47 h 63"/>
                    <a:gd name="T8" fmla="*/ 69 w 66"/>
                    <a:gd name="T9" fmla="*/ 102 h 63"/>
                    <a:gd name="T10" fmla="*/ 32 w 66"/>
                    <a:gd name="T11" fmla="*/ 137 h 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6" h="63">
                      <a:moveTo>
                        <a:pt x="12" y="63"/>
                      </a:moveTo>
                      <a:cubicBezTo>
                        <a:pt x="6" y="51"/>
                        <a:pt x="0" y="32"/>
                        <a:pt x="10" y="22"/>
                      </a:cubicBezTo>
                      <a:cubicBezTo>
                        <a:pt x="24" y="8"/>
                        <a:pt x="47" y="1"/>
                        <a:pt x="66" y="0"/>
                      </a:cubicBezTo>
                      <a:cubicBezTo>
                        <a:pt x="57" y="6"/>
                        <a:pt x="43" y="11"/>
                        <a:pt x="39" y="22"/>
                      </a:cubicBezTo>
                      <a:cubicBezTo>
                        <a:pt x="36" y="30"/>
                        <a:pt x="40" y="40"/>
                        <a:pt x="36" y="47"/>
                      </a:cubicBezTo>
                      <a:cubicBezTo>
                        <a:pt x="32" y="54"/>
                        <a:pt x="21" y="56"/>
                        <a:pt x="17" y="63"/>
                      </a:cubicBezTo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59"/>
                <p:cNvSpPr>
                  <a:spLocks/>
                </p:cNvSpPr>
                <p:nvPr/>
              </p:nvSpPr>
              <p:spPr bwMode="auto">
                <a:xfrm>
                  <a:off x="4802" y="2197"/>
                  <a:ext cx="19" cy="30"/>
                </a:xfrm>
                <a:custGeom>
                  <a:avLst/>
                  <a:gdLst>
                    <a:gd name="T0" fmla="*/ 19 w 14"/>
                    <a:gd name="T1" fmla="*/ 0 h 20"/>
                    <a:gd name="T2" fmla="*/ 10 w 14"/>
                    <a:gd name="T3" fmla="*/ 45 h 20"/>
                    <a:gd name="T4" fmla="*/ 26 w 14"/>
                    <a:gd name="T5" fmla="*/ 8 h 20"/>
                    <a:gd name="T6" fmla="*/ 24 w 14"/>
                    <a:gd name="T7" fmla="*/ 5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10" y="0"/>
                      </a:moveTo>
                      <a:cubicBezTo>
                        <a:pt x="5" y="3"/>
                        <a:pt x="0" y="17"/>
                        <a:pt x="5" y="20"/>
                      </a:cubicBezTo>
                      <a:cubicBezTo>
                        <a:pt x="6" y="12"/>
                        <a:pt x="7" y="8"/>
                        <a:pt x="14" y="3"/>
                      </a:cubicBezTo>
                      <a:cubicBezTo>
                        <a:pt x="14" y="3"/>
                        <a:pt x="13" y="2"/>
                        <a:pt x="13" y="2"/>
                      </a:cubicBez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60"/>
                <p:cNvSpPr>
                  <a:spLocks/>
                </p:cNvSpPr>
                <p:nvPr/>
              </p:nvSpPr>
              <p:spPr bwMode="auto">
                <a:xfrm>
                  <a:off x="4825" y="2194"/>
                  <a:ext cx="4" cy="6"/>
                </a:xfrm>
                <a:custGeom>
                  <a:avLst/>
                  <a:gdLst>
                    <a:gd name="T0" fmla="*/ 4 w 3"/>
                    <a:gd name="T1" fmla="*/ 0 h 4"/>
                    <a:gd name="T2" fmla="*/ 1 w 3"/>
                    <a:gd name="T3" fmla="*/ 9 h 4"/>
                    <a:gd name="T4" fmla="*/ 5 w 3"/>
                    <a:gd name="T5" fmla="*/ 3 h 4"/>
                    <a:gd name="T6" fmla="*/ 4 w 3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1" y="4"/>
                      </a:cubicBezTo>
                      <a:cubicBezTo>
                        <a:pt x="3" y="3"/>
                        <a:pt x="3" y="3"/>
                        <a:pt x="3" y="1"/>
                      </a:cubicBezTo>
                      <a:cubicBezTo>
                        <a:pt x="3" y="0"/>
                        <a:pt x="2" y="0"/>
                        <a:pt x="2" y="1"/>
                      </a:cubicBezTo>
                    </a:path>
                  </a:pathLst>
                </a:custGeom>
                <a:solidFill>
                  <a:srgbClr val="B7DEE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61"/>
                <p:cNvSpPr>
                  <a:spLocks/>
                </p:cNvSpPr>
                <p:nvPr/>
              </p:nvSpPr>
              <p:spPr bwMode="auto">
                <a:xfrm>
                  <a:off x="4660" y="2099"/>
                  <a:ext cx="198" cy="211"/>
                </a:xfrm>
                <a:custGeom>
                  <a:avLst/>
                  <a:gdLst>
                    <a:gd name="T0" fmla="*/ 30 w 144"/>
                    <a:gd name="T1" fmla="*/ 98 h 144"/>
                    <a:gd name="T2" fmla="*/ 107 w 144"/>
                    <a:gd name="T3" fmla="*/ 88 h 144"/>
                    <a:gd name="T4" fmla="*/ 165 w 144"/>
                    <a:gd name="T5" fmla="*/ 70 h 144"/>
                    <a:gd name="T6" fmla="*/ 210 w 144"/>
                    <a:gd name="T7" fmla="*/ 26 h 144"/>
                    <a:gd name="T8" fmla="*/ 272 w 144"/>
                    <a:gd name="T9" fmla="*/ 10 h 144"/>
                    <a:gd name="T10" fmla="*/ 116 w 144"/>
                    <a:gd name="T11" fmla="*/ 130 h 144"/>
                    <a:gd name="T12" fmla="*/ 91 w 144"/>
                    <a:gd name="T13" fmla="*/ 212 h 144"/>
                    <a:gd name="T14" fmla="*/ 114 w 144"/>
                    <a:gd name="T15" fmla="*/ 309 h 144"/>
                    <a:gd name="T16" fmla="*/ 56 w 144"/>
                    <a:gd name="T17" fmla="*/ 243 h 144"/>
                    <a:gd name="T18" fmla="*/ 11 w 144"/>
                    <a:gd name="T19" fmla="*/ 199 h 144"/>
                    <a:gd name="T20" fmla="*/ 23 w 144"/>
                    <a:gd name="T21" fmla="*/ 176 h 144"/>
                    <a:gd name="T22" fmla="*/ 15 w 144"/>
                    <a:gd name="T23" fmla="*/ 152 h 144"/>
                    <a:gd name="T24" fmla="*/ 15 w 144"/>
                    <a:gd name="T25" fmla="*/ 107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44" h="144">
                      <a:moveTo>
                        <a:pt x="16" y="46"/>
                      </a:moveTo>
                      <a:cubicBezTo>
                        <a:pt x="30" y="46"/>
                        <a:pt x="44" y="43"/>
                        <a:pt x="57" y="41"/>
                      </a:cubicBezTo>
                      <a:cubicBezTo>
                        <a:pt x="68" y="40"/>
                        <a:pt x="78" y="38"/>
                        <a:pt x="87" y="33"/>
                      </a:cubicBezTo>
                      <a:cubicBezTo>
                        <a:pt x="96" y="28"/>
                        <a:pt x="102" y="18"/>
                        <a:pt x="111" y="12"/>
                      </a:cubicBezTo>
                      <a:cubicBezTo>
                        <a:pt x="119" y="8"/>
                        <a:pt x="135" y="0"/>
                        <a:pt x="144" y="5"/>
                      </a:cubicBezTo>
                      <a:cubicBezTo>
                        <a:pt x="113" y="19"/>
                        <a:pt x="82" y="33"/>
                        <a:pt x="61" y="61"/>
                      </a:cubicBezTo>
                      <a:cubicBezTo>
                        <a:pt x="52" y="73"/>
                        <a:pt x="47" y="83"/>
                        <a:pt x="48" y="99"/>
                      </a:cubicBezTo>
                      <a:cubicBezTo>
                        <a:pt x="50" y="115"/>
                        <a:pt x="58" y="129"/>
                        <a:pt x="60" y="144"/>
                      </a:cubicBezTo>
                      <a:cubicBezTo>
                        <a:pt x="49" y="134"/>
                        <a:pt x="40" y="123"/>
                        <a:pt x="30" y="113"/>
                      </a:cubicBezTo>
                      <a:cubicBezTo>
                        <a:pt x="23" y="108"/>
                        <a:pt x="8" y="102"/>
                        <a:pt x="6" y="93"/>
                      </a:cubicBezTo>
                      <a:cubicBezTo>
                        <a:pt x="6" y="88"/>
                        <a:pt x="11" y="86"/>
                        <a:pt x="12" y="82"/>
                      </a:cubicBezTo>
                      <a:cubicBezTo>
                        <a:pt x="12" y="77"/>
                        <a:pt x="10" y="74"/>
                        <a:pt x="8" y="71"/>
                      </a:cubicBezTo>
                      <a:cubicBezTo>
                        <a:pt x="6" y="66"/>
                        <a:pt x="0" y="53"/>
                        <a:pt x="8" y="50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62"/>
                <p:cNvSpPr>
                  <a:spLocks/>
                </p:cNvSpPr>
                <p:nvPr/>
              </p:nvSpPr>
              <p:spPr bwMode="auto">
                <a:xfrm>
                  <a:off x="4728" y="2093"/>
                  <a:ext cx="191" cy="106"/>
                </a:xfrm>
                <a:custGeom>
                  <a:avLst/>
                  <a:gdLst>
                    <a:gd name="T0" fmla="*/ 136 w 139"/>
                    <a:gd name="T1" fmla="*/ 31 h 72"/>
                    <a:gd name="T2" fmla="*/ 212 w 139"/>
                    <a:gd name="T3" fmla="*/ 10 h 72"/>
                    <a:gd name="T4" fmla="*/ 262 w 139"/>
                    <a:gd name="T5" fmla="*/ 15 h 72"/>
                    <a:gd name="T6" fmla="*/ 232 w 139"/>
                    <a:gd name="T7" fmla="*/ 18 h 72"/>
                    <a:gd name="T8" fmla="*/ 187 w 139"/>
                    <a:gd name="T9" fmla="*/ 35 h 72"/>
                    <a:gd name="T10" fmla="*/ 126 w 139"/>
                    <a:gd name="T11" fmla="*/ 59 h 72"/>
                    <a:gd name="T12" fmla="*/ 66 w 139"/>
                    <a:gd name="T13" fmla="*/ 109 h 72"/>
                    <a:gd name="T14" fmla="*/ 4 w 139"/>
                    <a:gd name="T15" fmla="*/ 156 h 72"/>
                    <a:gd name="T16" fmla="*/ 0 w 139"/>
                    <a:gd name="T17" fmla="*/ 125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9" h="72">
                      <a:moveTo>
                        <a:pt x="72" y="14"/>
                      </a:moveTo>
                      <a:cubicBezTo>
                        <a:pt x="86" y="1"/>
                        <a:pt x="95" y="3"/>
                        <a:pt x="112" y="5"/>
                      </a:cubicBezTo>
                      <a:cubicBezTo>
                        <a:pt x="119" y="6"/>
                        <a:pt x="136" y="0"/>
                        <a:pt x="139" y="7"/>
                      </a:cubicBezTo>
                      <a:cubicBezTo>
                        <a:pt x="134" y="11"/>
                        <a:pt x="128" y="8"/>
                        <a:pt x="123" y="8"/>
                      </a:cubicBezTo>
                      <a:cubicBezTo>
                        <a:pt x="114" y="8"/>
                        <a:pt x="107" y="11"/>
                        <a:pt x="99" y="16"/>
                      </a:cubicBezTo>
                      <a:cubicBezTo>
                        <a:pt x="90" y="22"/>
                        <a:pt x="77" y="21"/>
                        <a:pt x="67" y="27"/>
                      </a:cubicBezTo>
                      <a:cubicBezTo>
                        <a:pt x="55" y="35"/>
                        <a:pt x="49" y="45"/>
                        <a:pt x="35" y="50"/>
                      </a:cubicBezTo>
                      <a:cubicBezTo>
                        <a:pt x="22" y="56"/>
                        <a:pt x="12" y="62"/>
                        <a:pt x="2" y="72"/>
                      </a:cubicBezTo>
                      <a:cubicBezTo>
                        <a:pt x="0" y="58"/>
                        <a:pt x="0" y="58"/>
                        <a:pt x="0" y="5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63"/>
                <p:cNvSpPr>
                  <a:spLocks/>
                </p:cNvSpPr>
                <p:nvPr/>
              </p:nvSpPr>
              <p:spPr bwMode="auto">
                <a:xfrm>
                  <a:off x="4944" y="2078"/>
                  <a:ext cx="101" cy="93"/>
                </a:xfrm>
                <a:custGeom>
                  <a:avLst/>
                  <a:gdLst>
                    <a:gd name="T0" fmla="*/ 31 w 74"/>
                    <a:gd name="T1" fmla="*/ 72 h 63"/>
                    <a:gd name="T2" fmla="*/ 138 w 74"/>
                    <a:gd name="T3" fmla="*/ 0 h 63"/>
                    <a:gd name="T4" fmla="*/ 112 w 74"/>
                    <a:gd name="T5" fmla="*/ 59 h 63"/>
                    <a:gd name="T6" fmla="*/ 91 w 74"/>
                    <a:gd name="T7" fmla="*/ 78 h 63"/>
                    <a:gd name="T8" fmla="*/ 72 w 74"/>
                    <a:gd name="T9" fmla="*/ 114 h 63"/>
                    <a:gd name="T10" fmla="*/ 37 w 74"/>
                    <a:gd name="T11" fmla="*/ 97 h 63"/>
                    <a:gd name="T12" fmla="*/ 0 w 74"/>
                    <a:gd name="T13" fmla="*/ 61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" h="63">
                      <a:moveTo>
                        <a:pt x="17" y="33"/>
                      </a:moveTo>
                      <a:cubicBezTo>
                        <a:pt x="42" y="41"/>
                        <a:pt x="63" y="20"/>
                        <a:pt x="74" y="0"/>
                      </a:cubicBezTo>
                      <a:cubicBezTo>
                        <a:pt x="70" y="10"/>
                        <a:pt x="68" y="20"/>
                        <a:pt x="60" y="27"/>
                      </a:cubicBezTo>
                      <a:cubicBezTo>
                        <a:pt x="57" y="31"/>
                        <a:pt x="52" y="33"/>
                        <a:pt x="49" y="36"/>
                      </a:cubicBezTo>
                      <a:cubicBezTo>
                        <a:pt x="44" y="41"/>
                        <a:pt x="43" y="48"/>
                        <a:pt x="39" y="52"/>
                      </a:cubicBezTo>
                      <a:cubicBezTo>
                        <a:pt x="29" y="63"/>
                        <a:pt x="26" y="52"/>
                        <a:pt x="20" y="45"/>
                      </a:cubicBezTo>
                      <a:cubicBezTo>
                        <a:pt x="14" y="39"/>
                        <a:pt x="6" y="35"/>
                        <a:pt x="0" y="2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64"/>
                <p:cNvSpPr>
                  <a:spLocks/>
                </p:cNvSpPr>
                <p:nvPr/>
              </p:nvSpPr>
              <p:spPr bwMode="auto">
                <a:xfrm>
                  <a:off x="4704" y="2181"/>
                  <a:ext cx="74" cy="140"/>
                </a:xfrm>
                <a:custGeom>
                  <a:avLst/>
                  <a:gdLst>
                    <a:gd name="T0" fmla="*/ 62 w 54"/>
                    <a:gd name="T1" fmla="*/ 0 h 95"/>
                    <a:gd name="T2" fmla="*/ 11 w 54"/>
                    <a:gd name="T3" fmla="*/ 52 h 95"/>
                    <a:gd name="T4" fmla="*/ 26 w 54"/>
                    <a:gd name="T5" fmla="*/ 125 h 95"/>
                    <a:gd name="T6" fmla="*/ 30 w 54"/>
                    <a:gd name="T7" fmla="*/ 155 h 95"/>
                    <a:gd name="T8" fmla="*/ 47 w 54"/>
                    <a:gd name="T9" fmla="*/ 178 h 95"/>
                    <a:gd name="T10" fmla="*/ 66 w 54"/>
                    <a:gd name="T11" fmla="*/ 206 h 95"/>
                    <a:gd name="T12" fmla="*/ 75 w 54"/>
                    <a:gd name="T13" fmla="*/ 122 h 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" h="95">
                      <a:moveTo>
                        <a:pt x="33" y="0"/>
                      </a:moveTo>
                      <a:cubicBezTo>
                        <a:pt x="24" y="6"/>
                        <a:pt x="11" y="14"/>
                        <a:pt x="6" y="24"/>
                      </a:cubicBezTo>
                      <a:cubicBezTo>
                        <a:pt x="0" y="36"/>
                        <a:pt x="10" y="47"/>
                        <a:pt x="14" y="58"/>
                      </a:cubicBezTo>
                      <a:cubicBezTo>
                        <a:pt x="15" y="62"/>
                        <a:pt x="15" y="68"/>
                        <a:pt x="16" y="71"/>
                      </a:cubicBezTo>
                      <a:cubicBezTo>
                        <a:pt x="19" y="75"/>
                        <a:pt x="23" y="77"/>
                        <a:pt x="25" y="82"/>
                      </a:cubicBezTo>
                      <a:cubicBezTo>
                        <a:pt x="27" y="88"/>
                        <a:pt x="26" y="95"/>
                        <a:pt x="35" y="95"/>
                      </a:cubicBezTo>
                      <a:cubicBezTo>
                        <a:pt x="54" y="95"/>
                        <a:pt x="43" y="65"/>
                        <a:pt x="40" y="56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65"/>
                <p:cNvSpPr>
                  <a:spLocks/>
                </p:cNvSpPr>
                <p:nvPr/>
              </p:nvSpPr>
              <p:spPr bwMode="auto">
                <a:xfrm>
                  <a:off x="4825" y="2271"/>
                  <a:ext cx="224" cy="125"/>
                </a:xfrm>
                <a:custGeom>
                  <a:avLst/>
                  <a:gdLst>
                    <a:gd name="T0" fmla="*/ 0 w 163"/>
                    <a:gd name="T1" fmla="*/ 179 h 85"/>
                    <a:gd name="T2" fmla="*/ 70 w 163"/>
                    <a:gd name="T3" fmla="*/ 179 h 85"/>
                    <a:gd name="T4" fmla="*/ 142 w 163"/>
                    <a:gd name="T5" fmla="*/ 162 h 85"/>
                    <a:gd name="T6" fmla="*/ 231 w 163"/>
                    <a:gd name="T7" fmla="*/ 101 h 85"/>
                    <a:gd name="T8" fmla="*/ 271 w 163"/>
                    <a:gd name="T9" fmla="*/ 46 h 85"/>
                    <a:gd name="T10" fmla="*/ 308 w 163"/>
                    <a:gd name="T11" fmla="*/ 4 h 85"/>
                    <a:gd name="T12" fmla="*/ 261 w 163"/>
                    <a:gd name="T13" fmla="*/ 50 h 85"/>
                    <a:gd name="T14" fmla="*/ 195 w 163"/>
                    <a:gd name="T15" fmla="*/ 84 h 85"/>
                    <a:gd name="T16" fmla="*/ 142 w 163"/>
                    <a:gd name="T17" fmla="*/ 116 h 85"/>
                    <a:gd name="T18" fmla="*/ 40 w 163"/>
                    <a:gd name="T19" fmla="*/ 160 h 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3" h="85">
                      <a:moveTo>
                        <a:pt x="0" y="83"/>
                      </a:moveTo>
                      <a:cubicBezTo>
                        <a:pt x="12" y="77"/>
                        <a:pt x="24" y="81"/>
                        <a:pt x="37" y="83"/>
                      </a:cubicBezTo>
                      <a:cubicBezTo>
                        <a:pt x="50" y="85"/>
                        <a:pt x="63" y="83"/>
                        <a:pt x="75" y="75"/>
                      </a:cubicBezTo>
                      <a:cubicBezTo>
                        <a:pt x="91" y="64"/>
                        <a:pt x="109" y="63"/>
                        <a:pt x="122" y="47"/>
                      </a:cubicBezTo>
                      <a:cubicBezTo>
                        <a:pt x="129" y="38"/>
                        <a:pt x="135" y="29"/>
                        <a:pt x="143" y="21"/>
                      </a:cubicBezTo>
                      <a:cubicBezTo>
                        <a:pt x="149" y="14"/>
                        <a:pt x="158" y="9"/>
                        <a:pt x="163" y="2"/>
                      </a:cubicBezTo>
                      <a:cubicBezTo>
                        <a:pt x="155" y="0"/>
                        <a:pt x="144" y="18"/>
                        <a:pt x="138" y="23"/>
                      </a:cubicBezTo>
                      <a:cubicBezTo>
                        <a:pt x="126" y="31"/>
                        <a:pt x="117" y="36"/>
                        <a:pt x="103" y="39"/>
                      </a:cubicBezTo>
                      <a:cubicBezTo>
                        <a:pt x="90" y="41"/>
                        <a:pt x="85" y="45"/>
                        <a:pt x="75" y="54"/>
                      </a:cubicBezTo>
                      <a:cubicBezTo>
                        <a:pt x="61" y="65"/>
                        <a:pt x="38" y="68"/>
                        <a:pt x="21" y="7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66"/>
                <p:cNvSpPr>
                  <a:spLocks/>
                </p:cNvSpPr>
                <p:nvPr/>
              </p:nvSpPr>
              <p:spPr bwMode="auto">
                <a:xfrm>
                  <a:off x="4679" y="2175"/>
                  <a:ext cx="49" cy="62"/>
                </a:xfrm>
                <a:custGeom>
                  <a:avLst/>
                  <a:gdLst>
                    <a:gd name="T0" fmla="*/ 20 w 35"/>
                    <a:gd name="T1" fmla="*/ 15 h 42"/>
                    <a:gd name="T2" fmla="*/ 20 w 35"/>
                    <a:gd name="T3" fmla="*/ 92 h 42"/>
                    <a:gd name="T4" fmla="*/ 31 w 35"/>
                    <a:gd name="T5" fmla="*/ 40 h 42"/>
                    <a:gd name="T6" fmla="*/ 69 w 35"/>
                    <a:gd name="T7" fmla="*/ 10 h 42"/>
                    <a:gd name="T8" fmla="*/ 28 w 35"/>
                    <a:gd name="T9" fmla="*/ 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42">
                      <a:moveTo>
                        <a:pt x="10" y="7"/>
                      </a:moveTo>
                      <a:cubicBezTo>
                        <a:pt x="3" y="18"/>
                        <a:pt x="0" y="33"/>
                        <a:pt x="10" y="42"/>
                      </a:cubicBezTo>
                      <a:cubicBezTo>
                        <a:pt x="15" y="35"/>
                        <a:pt x="10" y="25"/>
                        <a:pt x="16" y="18"/>
                      </a:cubicBezTo>
                      <a:cubicBezTo>
                        <a:pt x="19" y="12"/>
                        <a:pt x="30" y="10"/>
                        <a:pt x="35" y="5"/>
                      </a:cubicBezTo>
                      <a:cubicBezTo>
                        <a:pt x="30" y="0"/>
                        <a:pt x="22" y="0"/>
                        <a:pt x="14" y="3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67"/>
                <p:cNvSpPr>
                  <a:spLocks/>
                </p:cNvSpPr>
                <p:nvPr/>
              </p:nvSpPr>
              <p:spPr bwMode="auto">
                <a:xfrm>
                  <a:off x="4732" y="2170"/>
                  <a:ext cx="11" cy="8"/>
                </a:xfrm>
                <a:custGeom>
                  <a:avLst/>
                  <a:gdLst>
                    <a:gd name="T0" fmla="*/ 1 w 8"/>
                    <a:gd name="T1" fmla="*/ 0 h 6"/>
                    <a:gd name="T2" fmla="*/ 15 w 8"/>
                    <a:gd name="T3" fmla="*/ 5 h 6"/>
                    <a:gd name="T4" fmla="*/ 6 w 8"/>
                    <a:gd name="T5" fmla="*/ 1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6">
                      <a:moveTo>
                        <a:pt x="1" y="0"/>
                      </a:moveTo>
                      <a:cubicBezTo>
                        <a:pt x="0" y="6"/>
                        <a:pt x="4" y="5"/>
                        <a:pt x="8" y="3"/>
                      </a:cubicBezTo>
                      <a:cubicBezTo>
                        <a:pt x="7" y="0"/>
                        <a:pt x="5" y="1"/>
                        <a:pt x="3" y="1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68"/>
                <p:cNvSpPr>
                  <a:spLocks/>
                </p:cNvSpPr>
                <p:nvPr/>
              </p:nvSpPr>
              <p:spPr bwMode="auto">
                <a:xfrm>
                  <a:off x="4977" y="2136"/>
                  <a:ext cx="22" cy="19"/>
                </a:xfrm>
                <a:custGeom>
                  <a:avLst/>
                  <a:gdLst>
                    <a:gd name="T0" fmla="*/ 0 w 16"/>
                    <a:gd name="T1" fmla="*/ 1 h 13"/>
                    <a:gd name="T2" fmla="*/ 30 w 16"/>
                    <a:gd name="T3" fmla="*/ 0 h 13"/>
                    <a:gd name="T4" fmla="*/ 19 w 16"/>
                    <a:gd name="T5" fmla="*/ 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3">
                      <a:moveTo>
                        <a:pt x="0" y="1"/>
                      </a:moveTo>
                      <a:cubicBezTo>
                        <a:pt x="3" y="13"/>
                        <a:pt x="12" y="9"/>
                        <a:pt x="16" y="0"/>
                      </a:cubicBezTo>
                      <a:cubicBezTo>
                        <a:pt x="14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69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70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noFill/>
                <a:ln w="4763" cap="flat">
                  <a:solidFill>
                    <a:srgbClr val="DDD7E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9" name="Group 51"/>
              <p:cNvGrpSpPr>
                <a:grpSpLocks/>
              </p:cNvGrpSpPr>
              <p:nvPr/>
            </p:nvGrpSpPr>
            <p:grpSpPr bwMode="auto">
              <a:xfrm>
                <a:off x="7384629" y="4223041"/>
                <a:ext cx="1595437" cy="1084263"/>
                <a:chOff x="4525" y="1930"/>
                <a:chExt cx="1005" cy="683"/>
              </a:xfrm>
            </p:grpSpPr>
            <p:sp>
              <p:nvSpPr>
                <p:cNvPr id="470" name="Freeform 52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53"/>
                <p:cNvSpPr>
                  <a:spLocks/>
                </p:cNvSpPr>
                <p:nvPr/>
              </p:nvSpPr>
              <p:spPr bwMode="auto">
                <a:xfrm>
                  <a:off x="4917" y="2155"/>
                  <a:ext cx="93" cy="123"/>
                </a:xfrm>
                <a:custGeom>
                  <a:avLst/>
                  <a:gdLst>
                    <a:gd name="T0" fmla="*/ 14 w 67"/>
                    <a:gd name="T1" fmla="*/ 0 h 84"/>
                    <a:gd name="T2" fmla="*/ 65 w 67"/>
                    <a:gd name="T3" fmla="*/ 83 h 84"/>
                    <a:gd name="T4" fmla="*/ 93 w 67"/>
                    <a:gd name="T5" fmla="*/ 114 h 84"/>
                    <a:gd name="T6" fmla="*/ 0 w 67"/>
                    <a:gd name="T7" fmla="*/ 180 h 8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84">
                      <a:moveTo>
                        <a:pt x="7" y="0"/>
                      </a:moveTo>
                      <a:cubicBezTo>
                        <a:pt x="27" y="2"/>
                        <a:pt x="39" y="19"/>
                        <a:pt x="34" y="39"/>
                      </a:cubicBezTo>
                      <a:cubicBezTo>
                        <a:pt x="32" y="50"/>
                        <a:pt x="36" y="57"/>
                        <a:pt x="48" y="53"/>
                      </a:cubicBezTo>
                      <a:cubicBezTo>
                        <a:pt x="67" y="47"/>
                        <a:pt x="14" y="83"/>
                        <a:pt x="0" y="8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54"/>
                <p:cNvSpPr>
                  <a:spLocks/>
                </p:cNvSpPr>
                <p:nvPr/>
              </p:nvSpPr>
              <p:spPr bwMode="auto">
                <a:xfrm>
                  <a:off x="4776" y="2070"/>
                  <a:ext cx="374" cy="365"/>
                </a:xfrm>
                <a:custGeom>
                  <a:avLst/>
                  <a:gdLst>
                    <a:gd name="T0" fmla="*/ 29 w 272"/>
                    <a:gd name="T1" fmla="*/ 535 h 249"/>
                    <a:gd name="T2" fmla="*/ 176 w 272"/>
                    <a:gd name="T3" fmla="*/ 481 h 249"/>
                    <a:gd name="T4" fmla="*/ 257 w 272"/>
                    <a:gd name="T5" fmla="*/ 434 h 249"/>
                    <a:gd name="T6" fmla="*/ 323 w 272"/>
                    <a:gd name="T7" fmla="*/ 372 h 249"/>
                    <a:gd name="T8" fmla="*/ 444 w 272"/>
                    <a:gd name="T9" fmla="*/ 267 h 249"/>
                    <a:gd name="T10" fmla="*/ 498 w 272"/>
                    <a:gd name="T11" fmla="*/ 227 h 249"/>
                    <a:gd name="T12" fmla="*/ 455 w 272"/>
                    <a:gd name="T13" fmla="*/ 208 h 249"/>
                    <a:gd name="T14" fmla="*/ 422 w 272"/>
                    <a:gd name="T15" fmla="*/ 180 h 249"/>
                    <a:gd name="T16" fmla="*/ 389 w 272"/>
                    <a:gd name="T17" fmla="*/ 103 h 249"/>
                    <a:gd name="T18" fmla="*/ 397 w 272"/>
                    <a:gd name="T19" fmla="*/ 51 h 249"/>
                    <a:gd name="T20" fmla="*/ 393 w 272"/>
                    <a:gd name="T21" fmla="*/ 0 h 249"/>
                    <a:gd name="T22" fmla="*/ 362 w 272"/>
                    <a:gd name="T23" fmla="*/ 94 h 249"/>
                    <a:gd name="T24" fmla="*/ 337 w 272"/>
                    <a:gd name="T25" fmla="*/ 163 h 249"/>
                    <a:gd name="T26" fmla="*/ 243 w 272"/>
                    <a:gd name="T27" fmla="*/ 252 h 249"/>
                    <a:gd name="T28" fmla="*/ 197 w 272"/>
                    <a:gd name="T29" fmla="*/ 239 h 249"/>
                    <a:gd name="T30" fmla="*/ 150 w 272"/>
                    <a:gd name="T31" fmla="*/ 315 h 249"/>
                    <a:gd name="T32" fmla="*/ 66 w 272"/>
                    <a:gd name="T33" fmla="*/ 383 h 249"/>
                    <a:gd name="T34" fmla="*/ 32 w 272"/>
                    <a:gd name="T35" fmla="*/ 384 h 249"/>
                    <a:gd name="T36" fmla="*/ 29 w 272"/>
                    <a:gd name="T37" fmla="*/ 456 h 249"/>
                    <a:gd name="T38" fmla="*/ 0 w 272"/>
                    <a:gd name="T39" fmla="*/ 444 h 249"/>
                    <a:gd name="T40" fmla="*/ 25 w 272"/>
                    <a:gd name="T41" fmla="*/ 517 h 2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72" h="249">
                      <a:moveTo>
                        <a:pt x="15" y="249"/>
                      </a:moveTo>
                      <a:cubicBezTo>
                        <a:pt x="22" y="206"/>
                        <a:pt x="66" y="229"/>
                        <a:pt x="93" y="224"/>
                      </a:cubicBezTo>
                      <a:cubicBezTo>
                        <a:pt x="111" y="221"/>
                        <a:pt x="121" y="209"/>
                        <a:pt x="136" y="202"/>
                      </a:cubicBezTo>
                      <a:cubicBezTo>
                        <a:pt x="152" y="195"/>
                        <a:pt x="161" y="186"/>
                        <a:pt x="171" y="173"/>
                      </a:cubicBezTo>
                      <a:cubicBezTo>
                        <a:pt x="187" y="153"/>
                        <a:pt x="210" y="131"/>
                        <a:pt x="235" y="124"/>
                      </a:cubicBezTo>
                      <a:cubicBezTo>
                        <a:pt x="242" y="122"/>
                        <a:pt x="272" y="119"/>
                        <a:pt x="263" y="106"/>
                      </a:cubicBezTo>
                      <a:cubicBezTo>
                        <a:pt x="260" y="101"/>
                        <a:pt x="246" y="100"/>
                        <a:pt x="241" y="97"/>
                      </a:cubicBezTo>
                      <a:cubicBezTo>
                        <a:pt x="234" y="93"/>
                        <a:pt x="229" y="88"/>
                        <a:pt x="223" y="84"/>
                      </a:cubicBezTo>
                      <a:cubicBezTo>
                        <a:pt x="210" y="74"/>
                        <a:pt x="204" y="65"/>
                        <a:pt x="206" y="48"/>
                      </a:cubicBezTo>
                      <a:cubicBezTo>
                        <a:pt x="206" y="39"/>
                        <a:pt x="210" y="32"/>
                        <a:pt x="210" y="24"/>
                      </a:cubicBezTo>
                      <a:cubicBezTo>
                        <a:pt x="210" y="18"/>
                        <a:pt x="212" y="4"/>
                        <a:pt x="208" y="0"/>
                      </a:cubicBezTo>
                      <a:cubicBezTo>
                        <a:pt x="206" y="17"/>
                        <a:pt x="202" y="31"/>
                        <a:pt x="191" y="44"/>
                      </a:cubicBezTo>
                      <a:cubicBezTo>
                        <a:pt x="181" y="56"/>
                        <a:pt x="179" y="59"/>
                        <a:pt x="178" y="76"/>
                      </a:cubicBezTo>
                      <a:cubicBezTo>
                        <a:pt x="176" y="102"/>
                        <a:pt x="154" y="118"/>
                        <a:pt x="129" y="117"/>
                      </a:cubicBezTo>
                      <a:cubicBezTo>
                        <a:pt x="120" y="117"/>
                        <a:pt x="113" y="110"/>
                        <a:pt x="104" y="111"/>
                      </a:cubicBezTo>
                      <a:cubicBezTo>
                        <a:pt x="91" y="113"/>
                        <a:pt x="86" y="137"/>
                        <a:pt x="79" y="147"/>
                      </a:cubicBezTo>
                      <a:cubicBezTo>
                        <a:pt x="68" y="164"/>
                        <a:pt x="56" y="179"/>
                        <a:pt x="35" y="178"/>
                      </a:cubicBezTo>
                      <a:cubicBezTo>
                        <a:pt x="29" y="178"/>
                        <a:pt x="23" y="176"/>
                        <a:pt x="17" y="179"/>
                      </a:cubicBezTo>
                      <a:cubicBezTo>
                        <a:pt x="19" y="191"/>
                        <a:pt x="29" y="202"/>
                        <a:pt x="15" y="212"/>
                      </a:cubicBezTo>
                      <a:cubicBezTo>
                        <a:pt x="11" y="209"/>
                        <a:pt x="5" y="207"/>
                        <a:pt x="0" y="207"/>
                      </a:cubicBezTo>
                      <a:cubicBezTo>
                        <a:pt x="3" y="218"/>
                        <a:pt x="9" y="230"/>
                        <a:pt x="13" y="241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55"/>
                <p:cNvSpPr>
                  <a:spLocks/>
                </p:cNvSpPr>
                <p:nvPr/>
              </p:nvSpPr>
              <p:spPr bwMode="auto">
                <a:xfrm>
                  <a:off x="4847" y="2189"/>
                  <a:ext cx="117" cy="157"/>
                </a:xfrm>
                <a:custGeom>
                  <a:avLst/>
                  <a:gdLst>
                    <a:gd name="T0" fmla="*/ 0 w 85"/>
                    <a:gd name="T1" fmla="*/ 230 h 107"/>
                    <a:gd name="T2" fmla="*/ 157 w 85"/>
                    <a:gd name="T3" fmla="*/ 147 h 107"/>
                    <a:gd name="T4" fmla="*/ 146 w 85"/>
                    <a:gd name="T5" fmla="*/ 66 h 107"/>
                    <a:gd name="T6" fmla="*/ 129 w 85"/>
                    <a:gd name="T7" fmla="*/ 0 h 10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5" h="107">
                      <a:moveTo>
                        <a:pt x="0" y="107"/>
                      </a:moveTo>
                      <a:cubicBezTo>
                        <a:pt x="25" y="97"/>
                        <a:pt x="78" y="102"/>
                        <a:pt x="83" y="68"/>
                      </a:cubicBezTo>
                      <a:cubicBezTo>
                        <a:pt x="85" y="54"/>
                        <a:pt x="78" y="44"/>
                        <a:pt x="77" y="31"/>
                      </a:cubicBezTo>
                      <a:cubicBezTo>
                        <a:pt x="76" y="21"/>
                        <a:pt x="83" y="2"/>
                        <a:pt x="68" y="0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56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57"/>
                <p:cNvSpPr>
                  <a:spLocks/>
                </p:cNvSpPr>
                <p:nvPr/>
              </p:nvSpPr>
              <p:spPr bwMode="auto">
                <a:xfrm>
                  <a:off x="4800" y="2161"/>
                  <a:ext cx="148" cy="164"/>
                </a:xfrm>
                <a:custGeom>
                  <a:avLst/>
                  <a:gdLst>
                    <a:gd name="T0" fmla="*/ 11 w 107"/>
                    <a:gd name="T1" fmla="*/ 163 h 112"/>
                    <a:gd name="T2" fmla="*/ 46 w 107"/>
                    <a:gd name="T3" fmla="*/ 240 h 112"/>
                    <a:gd name="T4" fmla="*/ 159 w 107"/>
                    <a:gd name="T5" fmla="*/ 198 h 112"/>
                    <a:gd name="T6" fmla="*/ 170 w 107"/>
                    <a:gd name="T7" fmla="*/ 101 h 112"/>
                    <a:gd name="T8" fmla="*/ 191 w 107"/>
                    <a:gd name="T9" fmla="*/ 47 h 112"/>
                    <a:gd name="T10" fmla="*/ 159 w 107"/>
                    <a:gd name="T11" fmla="*/ 0 h 112"/>
                    <a:gd name="T12" fmla="*/ 120 w 107"/>
                    <a:gd name="T13" fmla="*/ 88 h 112"/>
                    <a:gd name="T14" fmla="*/ 120 w 107"/>
                    <a:gd name="T15" fmla="*/ 142 h 112"/>
                    <a:gd name="T16" fmla="*/ 73 w 107"/>
                    <a:gd name="T17" fmla="*/ 174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" h="112">
                      <a:moveTo>
                        <a:pt x="6" y="76"/>
                      </a:moveTo>
                      <a:cubicBezTo>
                        <a:pt x="2" y="94"/>
                        <a:pt x="0" y="111"/>
                        <a:pt x="24" y="112"/>
                      </a:cubicBezTo>
                      <a:cubicBezTo>
                        <a:pt x="41" y="112"/>
                        <a:pt x="69" y="103"/>
                        <a:pt x="83" y="92"/>
                      </a:cubicBezTo>
                      <a:cubicBezTo>
                        <a:pt x="101" y="78"/>
                        <a:pt x="81" y="65"/>
                        <a:pt x="89" y="47"/>
                      </a:cubicBezTo>
                      <a:cubicBezTo>
                        <a:pt x="93" y="38"/>
                        <a:pt x="101" y="33"/>
                        <a:pt x="100" y="22"/>
                      </a:cubicBezTo>
                      <a:cubicBezTo>
                        <a:pt x="100" y="12"/>
                        <a:pt x="94" y="1"/>
                        <a:pt x="83" y="0"/>
                      </a:cubicBezTo>
                      <a:cubicBezTo>
                        <a:pt x="107" y="20"/>
                        <a:pt x="66" y="29"/>
                        <a:pt x="63" y="41"/>
                      </a:cubicBezTo>
                      <a:cubicBezTo>
                        <a:pt x="60" y="50"/>
                        <a:pt x="70" y="56"/>
                        <a:pt x="63" y="66"/>
                      </a:cubicBezTo>
                      <a:cubicBezTo>
                        <a:pt x="58" y="75"/>
                        <a:pt x="47" y="78"/>
                        <a:pt x="38" y="81"/>
                      </a:cubicBezTo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58"/>
                <p:cNvSpPr>
                  <a:spLocks/>
                </p:cNvSpPr>
                <p:nvPr/>
              </p:nvSpPr>
              <p:spPr bwMode="auto">
                <a:xfrm>
                  <a:off x="4789" y="2165"/>
                  <a:ext cx="91" cy="93"/>
                </a:xfrm>
                <a:custGeom>
                  <a:avLst/>
                  <a:gdLst>
                    <a:gd name="T0" fmla="*/ 23 w 66"/>
                    <a:gd name="T1" fmla="*/ 137 h 63"/>
                    <a:gd name="T2" fmla="*/ 19 w 66"/>
                    <a:gd name="T3" fmla="*/ 47 h 63"/>
                    <a:gd name="T4" fmla="*/ 125 w 66"/>
                    <a:gd name="T5" fmla="*/ 0 h 63"/>
                    <a:gd name="T6" fmla="*/ 74 w 66"/>
                    <a:gd name="T7" fmla="*/ 47 h 63"/>
                    <a:gd name="T8" fmla="*/ 69 w 66"/>
                    <a:gd name="T9" fmla="*/ 102 h 63"/>
                    <a:gd name="T10" fmla="*/ 32 w 66"/>
                    <a:gd name="T11" fmla="*/ 137 h 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6" h="63">
                      <a:moveTo>
                        <a:pt x="12" y="63"/>
                      </a:moveTo>
                      <a:cubicBezTo>
                        <a:pt x="6" y="51"/>
                        <a:pt x="0" y="32"/>
                        <a:pt x="10" y="22"/>
                      </a:cubicBezTo>
                      <a:cubicBezTo>
                        <a:pt x="24" y="8"/>
                        <a:pt x="47" y="1"/>
                        <a:pt x="66" y="0"/>
                      </a:cubicBezTo>
                      <a:cubicBezTo>
                        <a:pt x="57" y="6"/>
                        <a:pt x="43" y="11"/>
                        <a:pt x="39" y="22"/>
                      </a:cubicBezTo>
                      <a:cubicBezTo>
                        <a:pt x="36" y="30"/>
                        <a:pt x="40" y="40"/>
                        <a:pt x="36" y="47"/>
                      </a:cubicBezTo>
                      <a:cubicBezTo>
                        <a:pt x="32" y="54"/>
                        <a:pt x="21" y="56"/>
                        <a:pt x="17" y="63"/>
                      </a:cubicBezTo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59"/>
                <p:cNvSpPr>
                  <a:spLocks/>
                </p:cNvSpPr>
                <p:nvPr/>
              </p:nvSpPr>
              <p:spPr bwMode="auto">
                <a:xfrm>
                  <a:off x="4802" y="2197"/>
                  <a:ext cx="19" cy="30"/>
                </a:xfrm>
                <a:custGeom>
                  <a:avLst/>
                  <a:gdLst>
                    <a:gd name="T0" fmla="*/ 19 w 14"/>
                    <a:gd name="T1" fmla="*/ 0 h 20"/>
                    <a:gd name="T2" fmla="*/ 10 w 14"/>
                    <a:gd name="T3" fmla="*/ 45 h 20"/>
                    <a:gd name="T4" fmla="*/ 26 w 14"/>
                    <a:gd name="T5" fmla="*/ 8 h 20"/>
                    <a:gd name="T6" fmla="*/ 24 w 14"/>
                    <a:gd name="T7" fmla="*/ 5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10" y="0"/>
                      </a:moveTo>
                      <a:cubicBezTo>
                        <a:pt x="5" y="3"/>
                        <a:pt x="0" y="17"/>
                        <a:pt x="5" y="20"/>
                      </a:cubicBezTo>
                      <a:cubicBezTo>
                        <a:pt x="6" y="12"/>
                        <a:pt x="7" y="8"/>
                        <a:pt x="14" y="3"/>
                      </a:cubicBezTo>
                      <a:cubicBezTo>
                        <a:pt x="14" y="3"/>
                        <a:pt x="13" y="2"/>
                        <a:pt x="13" y="2"/>
                      </a:cubicBez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60"/>
                <p:cNvSpPr>
                  <a:spLocks/>
                </p:cNvSpPr>
                <p:nvPr/>
              </p:nvSpPr>
              <p:spPr bwMode="auto">
                <a:xfrm>
                  <a:off x="4825" y="2194"/>
                  <a:ext cx="4" cy="6"/>
                </a:xfrm>
                <a:custGeom>
                  <a:avLst/>
                  <a:gdLst>
                    <a:gd name="T0" fmla="*/ 4 w 3"/>
                    <a:gd name="T1" fmla="*/ 0 h 4"/>
                    <a:gd name="T2" fmla="*/ 1 w 3"/>
                    <a:gd name="T3" fmla="*/ 9 h 4"/>
                    <a:gd name="T4" fmla="*/ 5 w 3"/>
                    <a:gd name="T5" fmla="*/ 3 h 4"/>
                    <a:gd name="T6" fmla="*/ 4 w 3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1" y="4"/>
                      </a:cubicBezTo>
                      <a:cubicBezTo>
                        <a:pt x="3" y="3"/>
                        <a:pt x="3" y="3"/>
                        <a:pt x="3" y="1"/>
                      </a:cubicBezTo>
                      <a:cubicBezTo>
                        <a:pt x="3" y="0"/>
                        <a:pt x="2" y="0"/>
                        <a:pt x="2" y="1"/>
                      </a:cubicBezTo>
                    </a:path>
                  </a:pathLst>
                </a:custGeom>
                <a:solidFill>
                  <a:srgbClr val="B7DEE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61"/>
                <p:cNvSpPr>
                  <a:spLocks/>
                </p:cNvSpPr>
                <p:nvPr/>
              </p:nvSpPr>
              <p:spPr bwMode="auto">
                <a:xfrm>
                  <a:off x="4660" y="2099"/>
                  <a:ext cx="198" cy="211"/>
                </a:xfrm>
                <a:custGeom>
                  <a:avLst/>
                  <a:gdLst>
                    <a:gd name="T0" fmla="*/ 30 w 144"/>
                    <a:gd name="T1" fmla="*/ 98 h 144"/>
                    <a:gd name="T2" fmla="*/ 107 w 144"/>
                    <a:gd name="T3" fmla="*/ 88 h 144"/>
                    <a:gd name="T4" fmla="*/ 165 w 144"/>
                    <a:gd name="T5" fmla="*/ 70 h 144"/>
                    <a:gd name="T6" fmla="*/ 210 w 144"/>
                    <a:gd name="T7" fmla="*/ 26 h 144"/>
                    <a:gd name="T8" fmla="*/ 272 w 144"/>
                    <a:gd name="T9" fmla="*/ 10 h 144"/>
                    <a:gd name="T10" fmla="*/ 116 w 144"/>
                    <a:gd name="T11" fmla="*/ 130 h 144"/>
                    <a:gd name="T12" fmla="*/ 91 w 144"/>
                    <a:gd name="T13" fmla="*/ 212 h 144"/>
                    <a:gd name="T14" fmla="*/ 114 w 144"/>
                    <a:gd name="T15" fmla="*/ 309 h 144"/>
                    <a:gd name="T16" fmla="*/ 56 w 144"/>
                    <a:gd name="T17" fmla="*/ 243 h 144"/>
                    <a:gd name="T18" fmla="*/ 11 w 144"/>
                    <a:gd name="T19" fmla="*/ 199 h 144"/>
                    <a:gd name="T20" fmla="*/ 23 w 144"/>
                    <a:gd name="T21" fmla="*/ 176 h 144"/>
                    <a:gd name="T22" fmla="*/ 15 w 144"/>
                    <a:gd name="T23" fmla="*/ 152 h 144"/>
                    <a:gd name="T24" fmla="*/ 15 w 144"/>
                    <a:gd name="T25" fmla="*/ 107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44" h="144">
                      <a:moveTo>
                        <a:pt x="16" y="46"/>
                      </a:moveTo>
                      <a:cubicBezTo>
                        <a:pt x="30" y="46"/>
                        <a:pt x="44" y="43"/>
                        <a:pt x="57" y="41"/>
                      </a:cubicBezTo>
                      <a:cubicBezTo>
                        <a:pt x="68" y="40"/>
                        <a:pt x="78" y="38"/>
                        <a:pt x="87" y="33"/>
                      </a:cubicBezTo>
                      <a:cubicBezTo>
                        <a:pt x="96" y="28"/>
                        <a:pt x="102" y="18"/>
                        <a:pt x="111" y="12"/>
                      </a:cubicBezTo>
                      <a:cubicBezTo>
                        <a:pt x="119" y="8"/>
                        <a:pt x="135" y="0"/>
                        <a:pt x="144" y="5"/>
                      </a:cubicBezTo>
                      <a:cubicBezTo>
                        <a:pt x="113" y="19"/>
                        <a:pt x="82" y="33"/>
                        <a:pt x="61" y="61"/>
                      </a:cubicBezTo>
                      <a:cubicBezTo>
                        <a:pt x="52" y="73"/>
                        <a:pt x="47" y="83"/>
                        <a:pt x="48" y="99"/>
                      </a:cubicBezTo>
                      <a:cubicBezTo>
                        <a:pt x="50" y="115"/>
                        <a:pt x="58" y="129"/>
                        <a:pt x="60" y="144"/>
                      </a:cubicBezTo>
                      <a:cubicBezTo>
                        <a:pt x="49" y="134"/>
                        <a:pt x="40" y="123"/>
                        <a:pt x="30" y="113"/>
                      </a:cubicBezTo>
                      <a:cubicBezTo>
                        <a:pt x="23" y="108"/>
                        <a:pt x="8" y="102"/>
                        <a:pt x="6" y="93"/>
                      </a:cubicBezTo>
                      <a:cubicBezTo>
                        <a:pt x="6" y="88"/>
                        <a:pt x="11" y="86"/>
                        <a:pt x="12" y="82"/>
                      </a:cubicBezTo>
                      <a:cubicBezTo>
                        <a:pt x="12" y="77"/>
                        <a:pt x="10" y="74"/>
                        <a:pt x="8" y="71"/>
                      </a:cubicBezTo>
                      <a:cubicBezTo>
                        <a:pt x="6" y="66"/>
                        <a:pt x="0" y="53"/>
                        <a:pt x="8" y="50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Freeform 62"/>
                <p:cNvSpPr>
                  <a:spLocks/>
                </p:cNvSpPr>
                <p:nvPr/>
              </p:nvSpPr>
              <p:spPr bwMode="auto">
                <a:xfrm>
                  <a:off x="4728" y="2093"/>
                  <a:ext cx="191" cy="106"/>
                </a:xfrm>
                <a:custGeom>
                  <a:avLst/>
                  <a:gdLst>
                    <a:gd name="T0" fmla="*/ 136 w 139"/>
                    <a:gd name="T1" fmla="*/ 31 h 72"/>
                    <a:gd name="T2" fmla="*/ 212 w 139"/>
                    <a:gd name="T3" fmla="*/ 10 h 72"/>
                    <a:gd name="T4" fmla="*/ 262 w 139"/>
                    <a:gd name="T5" fmla="*/ 15 h 72"/>
                    <a:gd name="T6" fmla="*/ 232 w 139"/>
                    <a:gd name="T7" fmla="*/ 18 h 72"/>
                    <a:gd name="T8" fmla="*/ 187 w 139"/>
                    <a:gd name="T9" fmla="*/ 35 h 72"/>
                    <a:gd name="T10" fmla="*/ 126 w 139"/>
                    <a:gd name="T11" fmla="*/ 59 h 72"/>
                    <a:gd name="T12" fmla="*/ 66 w 139"/>
                    <a:gd name="T13" fmla="*/ 109 h 72"/>
                    <a:gd name="T14" fmla="*/ 4 w 139"/>
                    <a:gd name="T15" fmla="*/ 156 h 72"/>
                    <a:gd name="T16" fmla="*/ 0 w 139"/>
                    <a:gd name="T17" fmla="*/ 125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9" h="72">
                      <a:moveTo>
                        <a:pt x="72" y="14"/>
                      </a:moveTo>
                      <a:cubicBezTo>
                        <a:pt x="86" y="1"/>
                        <a:pt x="95" y="3"/>
                        <a:pt x="112" y="5"/>
                      </a:cubicBezTo>
                      <a:cubicBezTo>
                        <a:pt x="119" y="6"/>
                        <a:pt x="136" y="0"/>
                        <a:pt x="139" y="7"/>
                      </a:cubicBezTo>
                      <a:cubicBezTo>
                        <a:pt x="134" y="11"/>
                        <a:pt x="128" y="8"/>
                        <a:pt x="123" y="8"/>
                      </a:cubicBezTo>
                      <a:cubicBezTo>
                        <a:pt x="114" y="8"/>
                        <a:pt x="107" y="11"/>
                        <a:pt x="99" y="16"/>
                      </a:cubicBezTo>
                      <a:cubicBezTo>
                        <a:pt x="90" y="22"/>
                        <a:pt x="77" y="21"/>
                        <a:pt x="67" y="27"/>
                      </a:cubicBezTo>
                      <a:cubicBezTo>
                        <a:pt x="55" y="35"/>
                        <a:pt x="49" y="45"/>
                        <a:pt x="35" y="50"/>
                      </a:cubicBezTo>
                      <a:cubicBezTo>
                        <a:pt x="22" y="56"/>
                        <a:pt x="12" y="62"/>
                        <a:pt x="2" y="72"/>
                      </a:cubicBezTo>
                      <a:cubicBezTo>
                        <a:pt x="0" y="58"/>
                        <a:pt x="0" y="58"/>
                        <a:pt x="0" y="5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Freeform 63"/>
                <p:cNvSpPr>
                  <a:spLocks/>
                </p:cNvSpPr>
                <p:nvPr/>
              </p:nvSpPr>
              <p:spPr bwMode="auto">
                <a:xfrm>
                  <a:off x="4944" y="2078"/>
                  <a:ext cx="101" cy="93"/>
                </a:xfrm>
                <a:custGeom>
                  <a:avLst/>
                  <a:gdLst>
                    <a:gd name="T0" fmla="*/ 31 w 74"/>
                    <a:gd name="T1" fmla="*/ 72 h 63"/>
                    <a:gd name="T2" fmla="*/ 138 w 74"/>
                    <a:gd name="T3" fmla="*/ 0 h 63"/>
                    <a:gd name="T4" fmla="*/ 112 w 74"/>
                    <a:gd name="T5" fmla="*/ 59 h 63"/>
                    <a:gd name="T6" fmla="*/ 91 w 74"/>
                    <a:gd name="T7" fmla="*/ 78 h 63"/>
                    <a:gd name="T8" fmla="*/ 72 w 74"/>
                    <a:gd name="T9" fmla="*/ 114 h 63"/>
                    <a:gd name="T10" fmla="*/ 37 w 74"/>
                    <a:gd name="T11" fmla="*/ 97 h 63"/>
                    <a:gd name="T12" fmla="*/ 0 w 74"/>
                    <a:gd name="T13" fmla="*/ 61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" h="63">
                      <a:moveTo>
                        <a:pt x="17" y="33"/>
                      </a:moveTo>
                      <a:cubicBezTo>
                        <a:pt x="42" y="41"/>
                        <a:pt x="63" y="20"/>
                        <a:pt x="74" y="0"/>
                      </a:cubicBezTo>
                      <a:cubicBezTo>
                        <a:pt x="70" y="10"/>
                        <a:pt x="68" y="20"/>
                        <a:pt x="60" y="27"/>
                      </a:cubicBezTo>
                      <a:cubicBezTo>
                        <a:pt x="57" y="31"/>
                        <a:pt x="52" y="33"/>
                        <a:pt x="49" y="36"/>
                      </a:cubicBezTo>
                      <a:cubicBezTo>
                        <a:pt x="44" y="41"/>
                        <a:pt x="43" y="48"/>
                        <a:pt x="39" y="52"/>
                      </a:cubicBezTo>
                      <a:cubicBezTo>
                        <a:pt x="29" y="63"/>
                        <a:pt x="26" y="52"/>
                        <a:pt x="20" y="45"/>
                      </a:cubicBezTo>
                      <a:cubicBezTo>
                        <a:pt x="14" y="39"/>
                        <a:pt x="6" y="35"/>
                        <a:pt x="0" y="2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Freeform 64"/>
                <p:cNvSpPr>
                  <a:spLocks/>
                </p:cNvSpPr>
                <p:nvPr/>
              </p:nvSpPr>
              <p:spPr bwMode="auto">
                <a:xfrm>
                  <a:off x="4704" y="2181"/>
                  <a:ext cx="74" cy="140"/>
                </a:xfrm>
                <a:custGeom>
                  <a:avLst/>
                  <a:gdLst>
                    <a:gd name="T0" fmla="*/ 62 w 54"/>
                    <a:gd name="T1" fmla="*/ 0 h 95"/>
                    <a:gd name="T2" fmla="*/ 11 w 54"/>
                    <a:gd name="T3" fmla="*/ 52 h 95"/>
                    <a:gd name="T4" fmla="*/ 26 w 54"/>
                    <a:gd name="T5" fmla="*/ 125 h 95"/>
                    <a:gd name="T6" fmla="*/ 30 w 54"/>
                    <a:gd name="T7" fmla="*/ 155 h 95"/>
                    <a:gd name="T8" fmla="*/ 47 w 54"/>
                    <a:gd name="T9" fmla="*/ 178 h 95"/>
                    <a:gd name="T10" fmla="*/ 66 w 54"/>
                    <a:gd name="T11" fmla="*/ 206 h 95"/>
                    <a:gd name="T12" fmla="*/ 75 w 54"/>
                    <a:gd name="T13" fmla="*/ 122 h 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" h="95">
                      <a:moveTo>
                        <a:pt x="33" y="0"/>
                      </a:moveTo>
                      <a:cubicBezTo>
                        <a:pt x="24" y="6"/>
                        <a:pt x="11" y="14"/>
                        <a:pt x="6" y="24"/>
                      </a:cubicBezTo>
                      <a:cubicBezTo>
                        <a:pt x="0" y="36"/>
                        <a:pt x="10" y="47"/>
                        <a:pt x="14" y="58"/>
                      </a:cubicBezTo>
                      <a:cubicBezTo>
                        <a:pt x="15" y="62"/>
                        <a:pt x="15" y="68"/>
                        <a:pt x="16" y="71"/>
                      </a:cubicBezTo>
                      <a:cubicBezTo>
                        <a:pt x="19" y="75"/>
                        <a:pt x="23" y="77"/>
                        <a:pt x="25" y="82"/>
                      </a:cubicBezTo>
                      <a:cubicBezTo>
                        <a:pt x="27" y="88"/>
                        <a:pt x="26" y="95"/>
                        <a:pt x="35" y="95"/>
                      </a:cubicBezTo>
                      <a:cubicBezTo>
                        <a:pt x="54" y="95"/>
                        <a:pt x="43" y="65"/>
                        <a:pt x="40" y="56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65"/>
                <p:cNvSpPr>
                  <a:spLocks/>
                </p:cNvSpPr>
                <p:nvPr/>
              </p:nvSpPr>
              <p:spPr bwMode="auto">
                <a:xfrm>
                  <a:off x="4825" y="2271"/>
                  <a:ext cx="224" cy="125"/>
                </a:xfrm>
                <a:custGeom>
                  <a:avLst/>
                  <a:gdLst>
                    <a:gd name="T0" fmla="*/ 0 w 163"/>
                    <a:gd name="T1" fmla="*/ 179 h 85"/>
                    <a:gd name="T2" fmla="*/ 70 w 163"/>
                    <a:gd name="T3" fmla="*/ 179 h 85"/>
                    <a:gd name="T4" fmla="*/ 142 w 163"/>
                    <a:gd name="T5" fmla="*/ 162 h 85"/>
                    <a:gd name="T6" fmla="*/ 231 w 163"/>
                    <a:gd name="T7" fmla="*/ 101 h 85"/>
                    <a:gd name="T8" fmla="*/ 271 w 163"/>
                    <a:gd name="T9" fmla="*/ 46 h 85"/>
                    <a:gd name="T10" fmla="*/ 308 w 163"/>
                    <a:gd name="T11" fmla="*/ 4 h 85"/>
                    <a:gd name="T12" fmla="*/ 261 w 163"/>
                    <a:gd name="T13" fmla="*/ 50 h 85"/>
                    <a:gd name="T14" fmla="*/ 195 w 163"/>
                    <a:gd name="T15" fmla="*/ 84 h 85"/>
                    <a:gd name="T16" fmla="*/ 142 w 163"/>
                    <a:gd name="T17" fmla="*/ 116 h 85"/>
                    <a:gd name="T18" fmla="*/ 40 w 163"/>
                    <a:gd name="T19" fmla="*/ 160 h 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3" h="85">
                      <a:moveTo>
                        <a:pt x="0" y="83"/>
                      </a:moveTo>
                      <a:cubicBezTo>
                        <a:pt x="12" y="77"/>
                        <a:pt x="24" y="81"/>
                        <a:pt x="37" y="83"/>
                      </a:cubicBezTo>
                      <a:cubicBezTo>
                        <a:pt x="50" y="85"/>
                        <a:pt x="63" y="83"/>
                        <a:pt x="75" y="75"/>
                      </a:cubicBezTo>
                      <a:cubicBezTo>
                        <a:pt x="91" y="64"/>
                        <a:pt x="109" y="63"/>
                        <a:pt x="122" y="47"/>
                      </a:cubicBezTo>
                      <a:cubicBezTo>
                        <a:pt x="129" y="38"/>
                        <a:pt x="135" y="29"/>
                        <a:pt x="143" y="21"/>
                      </a:cubicBezTo>
                      <a:cubicBezTo>
                        <a:pt x="149" y="14"/>
                        <a:pt x="158" y="9"/>
                        <a:pt x="163" y="2"/>
                      </a:cubicBezTo>
                      <a:cubicBezTo>
                        <a:pt x="155" y="0"/>
                        <a:pt x="144" y="18"/>
                        <a:pt x="138" y="23"/>
                      </a:cubicBezTo>
                      <a:cubicBezTo>
                        <a:pt x="126" y="31"/>
                        <a:pt x="117" y="36"/>
                        <a:pt x="103" y="39"/>
                      </a:cubicBezTo>
                      <a:cubicBezTo>
                        <a:pt x="90" y="41"/>
                        <a:pt x="85" y="45"/>
                        <a:pt x="75" y="54"/>
                      </a:cubicBezTo>
                      <a:cubicBezTo>
                        <a:pt x="61" y="65"/>
                        <a:pt x="38" y="68"/>
                        <a:pt x="21" y="7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66"/>
                <p:cNvSpPr>
                  <a:spLocks/>
                </p:cNvSpPr>
                <p:nvPr/>
              </p:nvSpPr>
              <p:spPr bwMode="auto">
                <a:xfrm>
                  <a:off x="4679" y="2175"/>
                  <a:ext cx="49" cy="62"/>
                </a:xfrm>
                <a:custGeom>
                  <a:avLst/>
                  <a:gdLst>
                    <a:gd name="T0" fmla="*/ 20 w 35"/>
                    <a:gd name="T1" fmla="*/ 15 h 42"/>
                    <a:gd name="T2" fmla="*/ 20 w 35"/>
                    <a:gd name="T3" fmla="*/ 92 h 42"/>
                    <a:gd name="T4" fmla="*/ 31 w 35"/>
                    <a:gd name="T5" fmla="*/ 40 h 42"/>
                    <a:gd name="T6" fmla="*/ 69 w 35"/>
                    <a:gd name="T7" fmla="*/ 10 h 42"/>
                    <a:gd name="T8" fmla="*/ 28 w 35"/>
                    <a:gd name="T9" fmla="*/ 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42">
                      <a:moveTo>
                        <a:pt x="10" y="7"/>
                      </a:moveTo>
                      <a:cubicBezTo>
                        <a:pt x="3" y="18"/>
                        <a:pt x="0" y="33"/>
                        <a:pt x="10" y="42"/>
                      </a:cubicBezTo>
                      <a:cubicBezTo>
                        <a:pt x="15" y="35"/>
                        <a:pt x="10" y="25"/>
                        <a:pt x="16" y="18"/>
                      </a:cubicBezTo>
                      <a:cubicBezTo>
                        <a:pt x="19" y="12"/>
                        <a:pt x="30" y="10"/>
                        <a:pt x="35" y="5"/>
                      </a:cubicBezTo>
                      <a:cubicBezTo>
                        <a:pt x="30" y="0"/>
                        <a:pt x="22" y="0"/>
                        <a:pt x="14" y="3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67"/>
                <p:cNvSpPr>
                  <a:spLocks/>
                </p:cNvSpPr>
                <p:nvPr/>
              </p:nvSpPr>
              <p:spPr bwMode="auto">
                <a:xfrm>
                  <a:off x="4732" y="2170"/>
                  <a:ext cx="11" cy="8"/>
                </a:xfrm>
                <a:custGeom>
                  <a:avLst/>
                  <a:gdLst>
                    <a:gd name="T0" fmla="*/ 1 w 8"/>
                    <a:gd name="T1" fmla="*/ 0 h 6"/>
                    <a:gd name="T2" fmla="*/ 15 w 8"/>
                    <a:gd name="T3" fmla="*/ 5 h 6"/>
                    <a:gd name="T4" fmla="*/ 6 w 8"/>
                    <a:gd name="T5" fmla="*/ 1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6">
                      <a:moveTo>
                        <a:pt x="1" y="0"/>
                      </a:moveTo>
                      <a:cubicBezTo>
                        <a:pt x="0" y="6"/>
                        <a:pt x="4" y="5"/>
                        <a:pt x="8" y="3"/>
                      </a:cubicBezTo>
                      <a:cubicBezTo>
                        <a:pt x="7" y="0"/>
                        <a:pt x="5" y="1"/>
                        <a:pt x="3" y="1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68"/>
                <p:cNvSpPr>
                  <a:spLocks/>
                </p:cNvSpPr>
                <p:nvPr/>
              </p:nvSpPr>
              <p:spPr bwMode="auto">
                <a:xfrm>
                  <a:off x="4977" y="2136"/>
                  <a:ext cx="22" cy="19"/>
                </a:xfrm>
                <a:custGeom>
                  <a:avLst/>
                  <a:gdLst>
                    <a:gd name="T0" fmla="*/ 0 w 16"/>
                    <a:gd name="T1" fmla="*/ 1 h 13"/>
                    <a:gd name="T2" fmla="*/ 30 w 16"/>
                    <a:gd name="T3" fmla="*/ 0 h 13"/>
                    <a:gd name="T4" fmla="*/ 19 w 16"/>
                    <a:gd name="T5" fmla="*/ 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3">
                      <a:moveTo>
                        <a:pt x="0" y="1"/>
                      </a:moveTo>
                      <a:cubicBezTo>
                        <a:pt x="3" y="13"/>
                        <a:pt x="12" y="9"/>
                        <a:pt x="16" y="0"/>
                      </a:cubicBezTo>
                      <a:cubicBezTo>
                        <a:pt x="14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69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70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noFill/>
                <a:ln w="4763" cap="flat">
                  <a:solidFill>
                    <a:srgbClr val="DDD7E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50" name="Group 51"/>
              <p:cNvGrpSpPr>
                <a:grpSpLocks/>
              </p:cNvGrpSpPr>
              <p:nvPr/>
            </p:nvGrpSpPr>
            <p:grpSpPr bwMode="auto">
              <a:xfrm>
                <a:off x="6791192" y="3699594"/>
                <a:ext cx="1595437" cy="1084263"/>
                <a:chOff x="4525" y="1930"/>
                <a:chExt cx="1005" cy="683"/>
              </a:xfrm>
            </p:grpSpPr>
            <p:sp>
              <p:nvSpPr>
                <p:cNvPr id="451" name="Freeform 52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53"/>
                <p:cNvSpPr>
                  <a:spLocks/>
                </p:cNvSpPr>
                <p:nvPr/>
              </p:nvSpPr>
              <p:spPr bwMode="auto">
                <a:xfrm>
                  <a:off x="4917" y="2155"/>
                  <a:ext cx="93" cy="123"/>
                </a:xfrm>
                <a:custGeom>
                  <a:avLst/>
                  <a:gdLst>
                    <a:gd name="T0" fmla="*/ 14 w 67"/>
                    <a:gd name="T1" fmla="*/ 0 h 84"/>
                    <a:gd name="T2" fmla="*/ 65 w 67"/>
                    <a:gd name="T3" fmla="*/ 83 h 84"/>
                    <a:gd name="T4" fmla="*/ 93 w 67"/>
                    <a:gd name="T5" fmla="*/ 114 h 84"/>
                    <a:gd name="T6" fmla="*/ 0 w 67"/>
                    <a:gd name="T7" fmla="*/ 180 h 8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84">
                      <a:moveTo>
                        <a:pt x="7" y="0"/>
                      </a:moveTo>
                      <a:cubicBezTo>
                        <a:pt x="27" y="2"/>
                        <a:pt x="39" y="19"/>
                        <a:pt x="34" y="39"/>
                      </a:cubicBezTo>
                      <a:cubicBezTo>
                        <a:pt x="32" y="50"/>
                        <a:pt x="36" y="57"/>
                        <a:pt x="48" y="53"/>
                      </a:cubicBezTo>
                      <a:cubicBezTo>
                        <a:pt x="67" y="47"/>
                        <a:pt x="14" y="83"/>
                        <a:pt x="0" y="8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54"/>
                <p:cNvSpPr>
                  <a:spLocks/>
                </p:cNvSpPr>
                <p:nvPr/>
              </p:nvSpPr>
              <p:spPr bwMode="auto">
                <a:xfrm>
                  <a:off x="4776" y="2070"/>
                  <a:ext cx="374" cy="365"/>
                </a:xfrm>
                <a:custGeom>
                  <a:avLst/>
                  <a:gdLst>
                    <a:gd name="T0" fmla="*/ 29 w 272"/>
                    <a:gd name="T1" fmla="*/ 535 h 249"/>
                    <a:gd name="T2" fmla="*/ 176 w 272"/>
                    <a:gd name="T3" fmla="*/ 481 h 249"/>
                    <a:gd name="T4" fmla="*/ 257 w 272"/>
                    <a:gd name="T5" fmla="*/ 434 h 249"/>
                    <a:gd name="T6" fmla="*/ 323 w 272"/>
                    <a:gd name="T7" fmla="*/ 372 h 249"/>
                    <a:gd name="T8" fmla="*/ 444 w 272"/>
                    <a:gd name="T9" fmla="*/ 267 h 249"/>
                    <a:gd name="T10" fmla="*/ 498 w 272"/>
                    <a:gd name="T11" fmla="*/ 227 h 249"/>
                    <a:gd name="T12" fmla="*/ 455 w 272"/>
                    <a:gd name="T13" fmla="*/ 208 h 249"/>
                    <a:gd name="T14" fmla="*/ 422 w 272"/>
                    <a:gd name="T15" fmla="*/ 180 h 249"/>
                    <a:gd name="T16" fmla="*/ 389 w 272"/>
                    <a:gd name="T17" fmla="*/ 103 h 249"/>
                    <a:gd name="T18" fmla="*/ 397 w 272"/>
                    <a:gd name="T19" fmla="*/ 51 h 249"/>
                    <a:gd name="T20" fmla="*/ 393 w 272"/>
                    <a:gd name="T21" fmla="*/ 0 h 249"/>
                    <a:gd name="T22" fmla="*/ 362 w 272"/>
                    <a:gd name="T23" fmla="*/ 94 h 249"/>
                    <a:gd name="T24" fmla="*/ 337 w 272"/>
                    <a:gd name="T25" fmla="*/ 163 h 249"/>
                    <a:gd name="T26" fmla="*/ 243 w 272"/>
                    <a:gd name="T27" fmla="*/ 252 h 249"/>
                    <a:gd name="T28" fmla="*/ 197 w 272"/>
                    <a:gd name="T29" fmla="*/ 239 h 249"/>
                    <a:gd name="T30" fmla="*/ 150 w 272"/>
                    <a:gd name="T31" fmla="*/ 315 h 249"/>
                    <a:gd name="T32" fmla="*/ 66 w 272"/>
                    <a:gd name="T33" fmla="*/ 383 h 249"/>
                    <a:gd name="T34" fmla="*/ 32 w 272"/>
                    <a:gd name="T35" fmla="*/ 384 h 249"/>
                    <a:gd name="T36" fmla="*/ 29 w 272"/>
                    <a:gd name="T37" fmla="*/ 456 h 249"/>
                    <a:gd name="T38" fmla="*/ 0 w 272"/>
                    <a:gd name="T39" fmla="*/ 444 h 249"/>
                    <a:gd name="T40" fmla="*/ 25 w 272"/>
                    <a:gd name="T41" fmla="*/ 517 h 2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72" h="249">
                      <a:moveTo>
                        <a:pt x="15" y="249"/>
                      </a:moveTo>
                      <a:cubicBezTo>
                        <a:pt x="22" y="206"/>
                        <a:pt x="66" y="229"/>
                        <a:pt x="93" y="224"/>
                      </a:cubicBezTo>
                      <a:cubicBezTo>
                        <a:pt x="111" y="221"/>
                        <a:pt x="121" y="209"/>
                        <a:pt x="136" y="202"/>
                      </a:cubicBezTo>
                      <a:cubicBezTo>
                        <a:pt x="152" y="195"/>
                        <a:pt x="161" y="186"/>
                        <a:pt x="171" y="173"/>
                      </a:cubicBezTo>
                      <a:cubicBezTo>
                        <a:pt x="187" y="153"/>
                        <a:pt x="210" y="131"/>
                        <a:pt x="235" y="124"/>
                      </a:cubicBezTo>
                      <a:cubicBezTo>
                        <a:pt x="242" y="122"/>
                        <a:pt x="272" y="119"/>
                        <a:pt x="263" y="106"/>
                      </a:cubicBezTo>
                      <a:cubicBezTo>
                        <a:pt x="260" y="101"/>
                        <a:pt x="246" y="100"/>
                        <a:pt x="241" y="97"/>
                      </a:cubicBezTo>
                      <a:cubicBezTo>
                        <a:pt x="234" y="93"/>
                        <a:pt x="229" y="88"/>
                        <a:pt x="223" y="84"/>
                      </a:cubicBezTo>
                      <a:cubicBezTo>
                        <a:pt x="210" y="74"/>
                        <a:pt x="204" y="65"/>
                        <a:pt x="206" y="48"/>
                      </a:cubicBezTo>
                      <a:cubicBezTo>
                        <a:pt x="206" y="39"/>
                        <a:pt x="210" y="32"/>
                        <a:pt x="210" y="24"/>
                      </a:cubicBezTo>
                      <a:cubicBezTo>
                        <a:pt x="210" y="18"/>
                        <a:pt x="212" y="4"/>
                        <a:pt x="208" y="0"/>
                      </a:cubicBezTo>
                      <a:cubicBezTo>
                        <a:pt x="206" y="17"/>
                        <a:pt x="202" y="31"/>
                        <a:pt x="191" y="44"/>
                      </a:cubicBezTo>
                      <a:cubicBezTo>
                        <a:pt x="181" y="56"/>
                        <a:pt x="179" y="59"/>
                        <a:pt x="178" y="76"/>
                      </a:cubicBezTo>
                      <a:cubicBezTo>
                        <a:pt x="176" y="102"/>
                        <a:pt x="154" y="118"/>
                        <a:pt x="129" y="117"/>
                      </a:cubicBezTo>
                      <a:cubicBezTo>
                        <a:pt x="120" y="117"/>
                        <a:pt x="113" y="110"/>
                        <a:pt x="104" y="111"/>
                      </a:cubicBezTo>
                      <a:cubicBezTo>
                        <a:pt x="91" y="113"/>
                        <a:pt x="86" y="137"/>
                        <a:pt x="79" y="147"/>
                      </a:cubicBezTo>
                      <a:cubicBezTo>
                        <a:pt x="68" y="164"/>
                        <a:pt x="56" y="179"/>
                        <a:pt x="35" y="178"/>
                      </a:cubicBezTo>
                      <a:cubicBezTo>
                        <a:pt x="29" y="178"/>
                        <a:pt x="23" y="176"/>
                        <a:pt x="17" y="179"/>
                      </a:cubicBezTo>
                      <a:cubicBezTo>
                        <a:pt x="19" y="191"/>
                        <a:pt x="29" y="202"/>
                        <a:pt x="15" y="212"/>
                      </a:cubicBezTo>
                      <a:cubicBezTo>
                        <a:pt x="11" y="209"/>
                        <a:pt x="5" y="207"/>
                        <a:pt x="0" y="207"/>
                      </a:cubicBezTo>
                      <a:cubicBezTo>
                        <a:pt x="3" y="218"/>
                        <a:pt x="9" y="230"/>
                        <a:pt x="13" y="241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55"/>
                <p:cNvSpPr>
                  <a:spLocks/>
                </p:cNvSpPr>
                <p:nvPr/>
              </p:nvSpPr>
              <p:spPr bwMode="auto">
                <a:xfrm>
                  <a:off x="4847" y="2189"/>
                  <a:ext cx="117" cy="157"/>
                </a:xfrm>
                <a:custGeom>
                  <a:avLst/>
                  <a:gdLst>
                    <a:gd name="T0" fmla="*/ 0 w 85"/>
                    <a:gd name="T1" fmla="*/ 230 h 107"/>
                    <a:gd name="T2" fmla="*/ 157 w 85"/>
                    <a:gd name="T3" fmla="*/ 147 h 107"/>
                    <a:gd name="T4" fmla="*/ 146 w 85"/>
                    <a:gd name="T5" fmla="*/ 66 h 107"/>
                    <a:gd name="T6" fmla="*/ 129 w 85"/>
                    <a:gd name="T7" fmla="*/ 0 h 10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5" h="107">
                      <a:moveTo>
                        <a:pt x="0" y="107"/>
                      </a:moveTo>
                      <a:cubicBezTo>
                        <a:pt x="25" y="97"/>
                        <a:pt x="78" y="102"/>
                        <a:pt x="83" y="68"/>
                      </a:cubicBezTo>
                      <a:cubicBezTo>
                        <a:pt x="85" y="54"/>
                        <a:pt x="78" y="44"/>
                        <a:pt x="77" y="31"/>
                      </a:cubicBezTo>
                      <a:cubicBezTo>
                        <a:pt x="76" y="21"/>
                        <a:pt x="83" y="2"/>
                        <a:pt x="68" y="0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56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Freeform 57"/>
                <p:cNvSpPr>
                  <a:spLocks/>
                </p:cNvSpPr>
                <p:nvPr/>
              </p:nvSpPr>
              <p:spPr bwMode="auto">
                <a:xfrm>
                  <a:off x="4800" y="2161"/>
                  <a:ext cx="148" cy="164"/>
                </a:xfrm>
                <a:custGeom>
                  <a:avLst/>
                  <a:gdLst>
                    <a:gd name="T0" fmla="*/ 11 w 107"/>
                    <a:gd name="T1" fmla="*/ 163 h 112"/>
                    <a:gd name="T2" fmla="*/ 46 w 107"/>
                    <a:gd name="T3" fmla="*/ 240 h 112"/>
                    <a:gd name="T4" fmla="*/ 159 w 107"/>
                    <a:gd name="T5" fmla="*/ 198 h 112"/>
                    <a:gd name="T6" fmla="*/ 170 w 107"/>
                    <a:gd name="T7" fmla="*/ 101 h 112"/>
                    <a:gd name="T8" fmla="*/ 191 w 107"/>
                    <a:gd name="T9" fmla="*/ 47 h 112"/>
                    <a:gd name="T10" fmla="*/ 159 w 107"/>
                    <a:gd name="T11" fmla="*/ 0 h 112"/>
                    <a:gd name="T12" fmla="*/ 120 w 107"/>
                    <a:gd name="T13" fmla="*/ 88 h 112"/>
                    <a:gd name="T14" fmla="*/ 120 w 107"/>
                    <a:gd name="T15" fmla="*/ 142 h 112"/>
                    <a:gd name="T16" fmla="*/ 73 w 107"/>
                    <a:gd name="T17" fmla="*/ 174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7" h="112">
                      <a:moveTo>
                        <a:pt x="6" y="76"/>
                      </a:moveTo>
                      <a:cubicBezTo>
                        <a:pt x="2" y="94"/>
                        <a:pt x="0" y="111"/>
                        <a:pt x="24" y="112"/>
                      </a:cubicBezTo>
                      <a:cubicBezTo>
                        <a:pt x="41" y="112"/>
                        <a:pt x="69" y="103"/>
                        <a:pt x="83" y="92"/>
                      </a:cubicBezTo>
                      <a:cubicBezTo>
                        <a:pt x="101" y="78"/>
                        <a:pt x="81" y="65"/>
                        <a:pt x="89" y="47"/>
                      </a:cubicBezTo>
                      <a:cubicBezTo>
                        <a:pt x="93" y="38"/>
                        <a:pt x="101" y="33"/>
                        <a:pt x="100" y="22"/>
                      </a:cubicBezTo>
                      <a:cubicBezTo>
                        <a:pt x="100" y="12"/>
                        <a:pt x="94" y="1"/>
                        <a:pt x="83" y="0"/>
                      </a:cubicBezTo>
                      <a:cubicBezTo>
                        <a:pt x="107" y="20"/>
                        <a:pt x="66" y="29"/>
                        <a:pt x="63" y="41"/>
                      </a:cubicBezTo>
                      <a:cubicBezTo>
                        <a:pt x="60" y="50"/>
                        <a:pt x="70" y="56"/>
                        <a:pt x="63" y="66"/>
                      </a:cubicBezTo>
                      <a:cubicBezTo>
                        <a:pt x="58" y="75"/>
                        <a:pt x="47" y="78"/>
                        <a:pt x="38" y="81"/>
                      </a:cubicBezTo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Freeform 58"/>
                <p:cNvSpPr>
                  <a:spLocks/>
                </p:cNvSpPr>
                <p:nvPr/>
              </p:nvSpPr>
              <p:spPr bwMode="auto">
                <a:xfrm>
                  <a:off x="4789" y="2165"/>
                  <a:ext cx="91" cy="93"/>
                </a:xfrm>
                <a:custGeom>
                  <a:avLst/>
                  <a:gdLst>
                    <a:gd name="T0" fmla="*/ 23 w 66"/>
                    <a:gd name="T1" fmla="*/ 137 h 63"/>
                    <a:gd name="T2" fmla="*/ 19 w 66"/>
                    <a:gd name="T3" fmla="*/ 47 h 63"/>
                    <a:gd name="T4" fmla="*/ 125 w 66"/>
                    <a:gd name="T5" fmla="*/ 0 h 63"/>
                    <a:gd name="T6" fmla="*/ 74 w 66"/>
                    <a:gd name="T7" fmla="*/ 47 h 63"/>
                    <a:gd name="T8" fmla="*/ 69 w 66"/>
                    <a:gd name="T9" fmla="*/ 102 h 63"/>
                    <a:gd name="T10" fmla="*/ 32 w 66"/>
                    <a:gd name="T11" fmla="*/ 137 h 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6" h="63">
                      <a:moveTo>
                        <a:pt x="12" y="63"/>
                      </a:moveTo>
                      <a:cubicBezTo>
                        <a:pt x="6" y="51"/>
                        <a:pt x="0" y="32"/>
                        <a:pt x="10" y="22"/>
                      </a:cubicBezTo>
                      <a:cubicBezTo>
                        <a:pt x="24" y="8"/>
                        <a:pt x="47" y="1"/>
                        <a:pt x="66" y="0"/>
                      </a:cubicBezTo>
                      <a:cubicBezTo>
                        <a:pt x="57" y="6"/>
                        <a:pt x="43" y="11"/>
                        <a:pt x="39" y="22"/>
                      </a:cubicBezTo>
                      <a:cubicBezTo>
                        <a:pt x="36" y="30"/>
                        <a:pt x="40" y="40"/>
                        <a:pt x="36" y="47"/>
                      </a:cubicBezTo>
                      <a:cubicBezTo>
                        <a:pt x="32" y="54"/>
                        <a:pt x="21" y="56"/>
                        <a:pt x="17" y="63"/>
                      </a:cubicBezTo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59"/>
                <p:cNvSpPr>
                  <a:spLocks/>
                </p:cNvSpPr>
                <p:nvPr/>
              </p:nvSpPr>
              <p:spPr bwMode="auto">
                <a:xfrm>
                  <a:off x="4802" y="2197"/>
                  <a:ext cx="19" cy="30"/>
                </a:xfrm>
                <a:custGeom>
                  <a:avLst/>
                  <a:gdLst>
                    <a:gd name="T0" fmla="*/ 19 w 14"/>
                    <a:gd name="T1" fmla="*/ 0 h 20"/>
                    <a:gd name="T2" fmla="*/ 10 w 14"/>
                    <a:gd name="T3" fmla="*/ 45 h 20"/>
                    <a:gd name="T4" fmla="*/ 26 w 14"/>
                    <a:gd name="T5" fmla="*/ 8 h 20"/>
                    <a:gd name="T6" fmla="*/ 24 w 14"/>
                    <a:gd name="T7" fmla="*/ 5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10" y="0"/>
                      </a:moveTo>
                      <a:cubicBezTo>
                        <a:pt x="5" y="3"/>
                        <a:pt x="0" y="17"/>
                        <a:pt x="5" y="20"/>
                      </a:cubicBezTo>
                      <a:cubicBezTo>
                        <a:pt x="6" y="12"/>
                        <a:pt x="7" y="8"/>
                        <a:pt x="14" y="3"/>
                      </a:cubicBezTo>
                      <a:cubicBezTo>
                        <a:pt x="14" y="3"/>
                        <a:pt x="13" y="2"/>
                        <a:pt x="13" y="2"/>
                      </a:cubicBez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60"/>
                <p:cNvSpPr>
                  <a:spLocks/>
                </p:cNvSpPr>
                <p:nvPr/>
              </p:nvSpPr>
              <p:spPr bwMode="auto">
                <a:xfrm>
                  <a:off x="4825" y="2194"/>
                  <a:ext cx="4" cy="6"/>
                </a:xfrm>
                <a:custGeom>
                  <a:avLst/>
                  <a:gdLst>
                    <a:gd name="T0" fmla="*/ 4 w 3"/>
                    <a:gd name="T1" fmla="*/ 0 h 4"/>
                    <a:gd name="T2" fmla="*/ 1 w 3"/>
                    <a:gd name="T3" fmla="*/ 9 h 4"/>
                    <a:gd name="T4" fmla="*/ 5 w 3"/>
                    <a:gd name="T5" fmla="*/ 3 h 4"/>
                    <a:gd name="T6" fmla="*/ 4 w 3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1" y="4"/>
                      </a:cubicBezTo>
                      <a:cubicBezTo>
                        <a:pt x="3" y="3"/>
                        <a:pt x="3" y="3"/>
                        <a:pt x="3" y="1"/>
                      </a:cubicBezTo>
                      <a:cubicBezTo>
                        <a:pt x="3" y="0"/>
                        <a:pt x="2" y="0"/>
                        <a:pt x="2" y="1"/>
                      </a:cubicBezTo>
                    </a:path>
                  </a:pathLst>
                </a:custGeom>
                <a:solidFill>
                  <a:srgbClr val="B7DEE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61"/>
                <p:cNvSpPr>
                  <a:spLocks/>
                </p:cNvSpPr>
                <p:nvPr/>
              </p:nvSpPr>
              <p:spPr bwMode="auto">
                <a:xfrm>
                  <a:off x="4660" y="2099"/>
                  <a:ext cx="198" cy="211"/>
                </a:xfrm>
                <a:custGeom>
                  <a:avLst/>
                  <a:gdLst>
                    <a:gd name="T0" fmla="*/ 30 w 144"/>
                    <a:gd name="T1" fmla="*/ 98 h 144"/>
                    <a:gd name="T2" fmla="*/ 107 w 144"/>
                    <a:gd name="T3" fmla="*/ 88 h 144"/>
                    <a:gd name="T4" fmla="*/ 165 w 144"/>
                    <a:gd name="T5" fmla="*/ 70 h 144"/>
                    <a:gd name="T6" fmla="*/ 210 w 144"/>
                    <a:gd name="T7" fmla="*/ 26 h 144"/>
                    <a:gd name="T8" fmla="*/ 272 w 144"/>
                    <a:gd name="T9" fmla="*/ 10 h 144"/>
                    <a:gd name="T10" fmla="*/ 116 w 144"/>
                    <a:gd name="T11" fmla="*/ 130 h 144"/>
                    <a:gd name="T12" fmla="*/ 91 w 144"/>
                    <a:gd name="T13" fmla="*/ 212 h 144"/>
                    <a:gd name="T14" fmla="*/ 114 w 144"/>
                    <a:gd name="T15" fmla="*/ 309 h 144"/>
                    <a:gd name="T16" fmla="*/ 56 w 144"/>
                    <a:gd name="T17" fmla="*/ 243 h 144"/>
                    <a:gd name="T18" fmla="*/ 11 w 144"/>
                    <a:gd name="T19" fmla="*/ 199 h 144"/>
                    <a:gd name="T20" fmla="*/ 23 w 144"/>
                    <a:gd name="T21" fmla="*/ 176 h 144"/>
                    <a:gd name="T22" fmla="*/ 15 w 144"/>
                    <a:gd name="T23" fmla="*/ 152 h 144"/>
                    <a:gd name="T24" fmla="*/ 15 w 144"/>
                    <a:gd name="T25" fmla="*/ 107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44" h="144">
                      <a:moveTo>
                        <a:pt x="16" y="46"/>
                      </a:moveTo>
                      <a:cubicBezTo>
                        <a:pt x="30" y="46"/>
                        <a:pt x="44" y="43"/>
                        <a:pt x="57" y="41"/>
                      </a:cubicBezTo>
                      <a:cubicBezTo>
                        <a:pt x="68" y="40"/>
                        <a:pt x="78" y="38"/>
                        <a:pt x="87" y="33"/>
                      </a:cubicBezTo>
                      <a:cubicBezTo>
                        <a:pt x="96" y="28"/>
                        <a:pt x="102" y="18"/>
                        <a:pt x="111" y="12"/>
                      </a:cubicBezTo>
                      <a:cubicBezTo>
                        <a:pt x="119" y="8"/>
                        <a:pt x="135" y="0"/>
                        <a:pt x="144" y="5"/>
                      </a:cubicBezTo>
                      <a:cubicBezTo>
                        <a:pt x="113" y="19"/>
                        <a:pt x="82" y="33"/>
                        <a:pt x="61" y="61"/>
                      </a:cubicBezTo>
                      <a:cubicBezTo>
                        <a:pt x="52" y="73"/>
                        <a:pt x="47" y="83"/>
                        <a:pt x="48" y="99"/>
                      </a:cubicBezTo>
                      <a:cubicBezTo>
                        <a:pt x="50" y="115"/>
                        <a:pt x="58" y="129"/>
                        <a:pt x="60" y="144"/>
                      </a:cubicBezTo>
                      <a:cubicBezTo>
                        <a:pt x="49" y="134"/>
                        <a:pt x="40" y="123"/>
                        <a:pt x="30" y="113"/>
                      </a:cubicBezTo>
                      <a:cubicBezTo>
                        <a:pt x="23" y="108"/>
                        <a:pt x="8" y="102"/>
                        <a:pt x="6" y="93"/>
                      </a:cubicBezTo>
                      <a:cubicBezTo>
                        <a:pt x="6" y="88"/>
                        <a:pt x="11" y="86"/>
                        <a:pt x="12" y="82"/>
                      </a:cubicBezTo>
                      <a:cubicBezTo>
                        <a:pt x="12" y="77"/>
                        <a:pt x="10" y="74"/>
                        <a:pt x="8" y="71"/>
                      </a:cubicBezTo>
                      <a:cubicBezTo>
                        <a:pt x="6" y="66"/>
                        <a:pt x="0" y="53"/>
                        <a:pt x="8" y="50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Freeform 62"/>
                <p:cNvSpPr>
                  <a:spLocks/>
                </p:cNvSpPr>
                <p:nvPr/>
              </p:nvSpPr>
              <p:spPr bwMode="auto">
                <a:xfrm>
                  <a:off x="4728" y="2093"/>
                  <a:ext cx="191" cy="106"/>
                </a:xfrm>
                <a:custGeom>
                  <a:avLst/>
                  <a:gdLst>
                    <a:gd name="T0" fmla="*/ 136 w 139"/>
                    <a:gd name="T1" fmla="*/ 31 h 72"/>
                    <a:gd name="T2" fmla="*/ 212 w 139"/>
                    <a:gd name="T3" fmla="*/ 10 h 72"/>
                    <a:gd name="T4" fmla="*/ 262 w 139"/>
                    <a:gd name="T5" fmla="*/ 15 h 72"/>
                    <a:gd name="T6" fmla="*/ 232 w 139"/>
                    <a:gd name="T7" fmla="*/ 18 h 72"/>
                    <a:gd name="T8" fmla="*/ 187 w 139"/>
                    <a:gd name="T9" fmla="*/ 35 h 72"/>
                    <a:gd name="T10" fmla="*/ 126 w 139"/>
                    <a:gd name="T11" fmla="*/ 59 h 72"/>
                    <a:gd name="T12" fmla="*/ 66 w 139"/>
                    <a:gd name="T13" fmla="*/ 109 h 72"/>
                    <a:gd name="T14" fmla="*/ 4 w 139"/>
                    <a:gd name="T15" fmla="*/ 156 h 72"/>
                    <a:gd name="T16" fmla="*/ 0 w 139"/>
                    <a:gd name="T17" fmla="*/ 125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9" h="72">
                      <a:moveTo>
                        <a:pt x="72" y="14"/>
                      </a:moveTo>
                      <a:cubicBezTo>
                        <a:pt x="86" y="1"/>
                        <a:pt x="95" y="3"/>
                        <a:pt x="112" y="5"/>
                      </a:cubicBezTo>
                      <a:cubicBezTo>
                        <a:pt x="119" y="6"/>
                        <a:pt x="136" y="0"/>
                        <a:pt x="139" y="7"/>
                      </a:cubicBezTo>
                      <a:cubicBezTo>
                        <a:pt x="134" y="11"/>
                        <a:pt x="128" y="8"/>
                        <a:pt x="123" y="8"/>
                      </a:cubicBezTo>
                      <a:cubicBezTo>
                        <a:pt x="114" y="8"/>
                        <a:pt x="107" y="11"/>
                        <a:pt x="99" y="16"/>
                      </a:cubicBezTo>
                      <a:cubicBezTo>
                        <a:pt x="90" y="22"/>
                        <a:pt x="77" y="21"/>
                        <a:pt x="67" y="27"/>
                      </a:cubicBezTo>
                      <a:cubicBezTo>
                        <a:pt x="55" y="35"/>
                        <a:pt x="49" y="45"/>
                        <a:pt x="35" y="50"/>
                      </a:cubicBezTo>
                      <a:cubicBezTo>
                        <a:pt x="22" y="56"/>
                        <a:pt x="12" y="62"/>
                        <a:pt x="2" y="72"/>
                      </a:cubicBezTo>
                      <a:cubicBezTo>
                        <a:pt x="0" y="58"/>
                        <a:pt x="0" y="58"/>
                        <a:pt x="0" y="5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63"/>
                <p:cNvSpPr>
                  <a:spLocks/>
                </p:cNvSpPr>
                <p:nvPr/>
              </p:nvSpPr>
              <p:spPr bwMode="auto">
                <a:xfrm>
                  <a:off x="4944" y="2078"/>
                  <a:ext cx="101" cy="93"/>
                </a:xfrm>
                <a:custGeom>
                  <a:avLst/>
                  <a:gdLst>
                    <a:gd name="T0" fmla="*/ 31 w 74"/>
                    <a:gd name="T1" fmla="*/ 72 h 63"/>
                    <a:gd name="T2" fmla="*/ 138 w 74"/>
                    <a:gd name="T3" fmla="*/ 0 h 63"/>
                    <a:gd name="T4" fmla="*/ 112 w 74"/>
                    <a:gd name="T5" fmla="*/ 59 h 63"/>
                    <a:gd name="T6" fmla="*/ 91 w 74"/>
                    <a:gd name="T7" fmla="*/ 78 h 63"/>
                    <a:gd name="T8" fmla="*/ 72 w 74"/>
                    <a:gd name="T9" fmla="*/ 114 h 63"/>
                    <a:gd name="T10" fmla="*/ 37 w 74"/>
                    <a:gd name="T11" fmla="*/ 97 h 63"/>
                    <a:gd name="T12" fmla="*/ 0 w 74"/>
                    <a:gd name="T13" fmla="*/ 61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4" h="63">
                      <a:moveTo>
                        <a:pt x="17" y="33"/>
                      </a:moveTo>
                      <a:cubicBezTo>
                        <a:pt x="42" y="41"/>
                        <a:pt x="63" y="20"/>
                        <a:pt x="74" y="0"/>
                      </a:cubicBezTo>
                      <a:cubicBezTo>
                        <a:pt x="70" y="10"/>
                        <a:pt x="68" y="20"/>
                        <a:pt x="60" y="27"/>
                      </a:cubicBezTo>
                      <a:cubicBezTo>
                        <a:pt x="57" y="31"/>
                        <a:pt x="52" y="33"/>
                        <a:pt x="49" y="36"/>
                      </a:cubicBezTo>
                      <a:cubicBezTo>
                        <a:pt x="44" y="41"/>
                        <a:pt x="43" y="48"/>
                        <a:pt x="39" y="52"/>
                      </a:cubicBezTo>
                      <a:cubicBezTo>
                        <a:pt x="29" y="63"/>
                        <a:pt x="26" y="52"/>
                        <a:pt x="20" y="45"/>
                      </a:cubicBezTo>
                      <a:cubicBezTo>
                        <a:pt x="14" y="39"/>
                        <a:pt x="6" y="35"/>
                        <a:pt x="0" y="28"/>
                      </a:cubicBezTo>
                    </a:path>
                  </a:pathLst>
                </a:custGeom>
                <a:solidFill>
                  <a:srgbClr val="2BB3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64"/>
                <p:cNvSpPr>
                  <a:spLocks/>
                </p:cNvSpPr>
                <p:nvPr/>
              </p:nvSpPr>
              <p:spPr bwMode="auto">
                <a:xfrm>
                  <a:off x="4704" y="2181"/>
                  <a:ext cx="74" cy="140"/>
                </a:xfrm>
                <a:custGeom>
                  <a:avLst/>
                  <a:gdLst>
                    <a:gd name="T0" fmla="*/ 62 w 54"/>
                    <a:gd name="T1" fmla="*/ 0 h 95"/>
                    <a:gd name="T2" fmla="*/ 11 w 54"/>
                    <a:gd name="T3" fmla="*/ 52 h 95"/>
                    <a:gd name="T4" fmla="*/ 26 w 54"/>
                    <a:gd name="T5" fmla="*/ 125 h 95"/>
                    <a:gd name="T6" fmla="*/ 30 w 54"/>
                    <a:gd name="T7" fmla="*/ 155 h 95"/>
                    <a:gd name="T8" fmla="*/ 47 w 54"/>
                    <a:gd name="T9" fmla="*/ 178 h 95"/>
                    <a:gd name="T10" fmla="*/ 66 w 54"/>
                    <a:gd name="T11" fmla="*/ 206 h 95"/>
                    <a:gd name="T12" fmla="*/ 75 w 54"/>
                    <a:gd name="T13" fmla="*/ 122 h 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" h="95">
                      <a:moveTo>
                        <a:pt x="33" y="0"/>
                      </a:moveTo>
                      <a:cubicBezTo>
                        <a:pt x="24" y="6"/>
                        <a:pt x="11" y="14"/>
                        <a:pt x="6" y="24"/>
                      </a:cubicBezTo>
                      <a:cubicBezTo>
                        <a:pt x="0" y="36"/>
                        <a:pt x="10" y="47"/>
                        <a:pt x="14" y="58"/>
                      </a:cubicBezTo>
                      <a:cubicBezTo>
                        <a:pt x="15" y="62"/>
                        <a:pt x="15" y="68"/>
                        <a:pt x="16" y="71"/>
                      </a:cubicBezTo>
                      <a:cubicBezTo>
                        <a:pt x="19" y="75"/>
                        <a:pt x="23" y="77"/>
                        <a:pt x="25" y="82"/>
                      </a:cubicBezTo>
                      <a:cubicBezTo>
                        <a:pt x="27" y="88"/>
                        <a:pt x="26" y="95"/>
                        <a:pt x="35" y="95"/>
                      </a:cubicBezTo>
                      <a:cubicBezTo>
                        <a:pt x="54" y="95"/>
                        <a:pt x="43" y="65"/>
                        <a:pt x="40" y="56"/>
                      </a:cubicBezTo>
                    </a:path>
                  </a:pathLst>
                </a:custGeom>
                <a:solidFill>
                  <a:srgbClr val="006FD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65"/>
                <p:cNvSpPr>
                  <a:spLocks/>
                </p:cNvSpPr>
                <p:nvPr/>
              </p:nvSpPr>
              <p:spPr bwMode="auto">
                <a:xfrm>
                  <a:off x="4825" y="2271"/>
                  <a:ext cx="224" cy="125"/>
                </a:xfrm>
                <a:custGeom>
                  <a:avLst/>
                  <a:gdLst>
                    <a:gd name="T0" fmla="*/ 0 w 163"/>
                    <a:gd name="T1" fmla="*/ 179 h 85"/>
                    <a:gd name="T2" fmla="*/ 70 w 163"/>
                    <a:gd name="T3" fmla="*/ 179 h 85"/>
                    <a:gd name="T4" fmla="*/ 142 w 163"/>
                    <a:gd name="T5" fmla="*/ 162 h 85"/>
                    <a:gd name="T6" fmla="*/ 231 w 163"/>
                    <a:gd name="T7" fmla="*/ 101 h 85"/>
                    <a:gd name="T8" fmla="*/ 271 w 163"/>
                    <a:gd name="T9" fmla="*/ 46 h 85"/>
                    <a:gd name="T10" fmla="*/ 308 w 163"/>
                    <a:gd name="T11" fmla="*/ 4 h 85"/>
                    <a:gd name="T12" fmla="*/ 261 w 163"/>
                    <a:gd name="T13" fmla="*/ 50 h 85"/>
                    <a:gd name="T14" fmla="*/ 195 w 163"/>
                    <a:gd name="T15" fmla="*/ 84 h 85"/>
                    <a:gd name="T16" fmla="*/ 142 w 163"/>
                    <a:gd name="T17" fmla="*/ 116 h 85"/>
                    <a:gd name="T18" fmla="*/ 40 w 163"/>
                    <a:gd name="T19" fmla="*/ 160 h 8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3" h="85">
                      <a:moveTo>
                        <a:pt x="0" y="83"/>
                      </a:moveTo>
                      <a:cubicBezTo>
                        <a:pt x="12" y="77"/>
                        <a:pt x="24" y="81"/>
                        <a:pt x="37" y="83"/>
                      </a:cubicBezTo>
                      <a:cubicBezTo>
                        <a:pt x="50" y="85"/>
                        <a:pt x="63" y="83"/>
                        <a:pt x="75" y="75"/>
                      </a:cubicBezTo>
                      <a:cubicBezTo>
                        <a:pt x="91" y="64"/>
                        <a:pt x="109" y="63"/>
                        <a:pt x="122" y="47"/>
                      </a:cubicBezTo>
                      <a:cubicBezTo>
                        <a:pt x="129" y="38"/>
                        <a:pt x="135" y="29"/>
                        <a:pt x="143" y="21"/>
                      </a:cubicBezTo>
                      <a:cubicBezTo>
                        <a:pt x="149" y="14"/>
                        <a:pt x="158" y="9"/>
                        <a:pt x="163" y="2"/>
                      </a:cubicBezTo>
                      <a:cubicBezTo>
                        <a:pt x="155" y="0"/>
                        <a:pt x="144" y="18"/>
                        <a:pt x="138" y="23"/>
                      </a:cubicBezTo>
                      <a:cubicBezTo>
                        <a:pt x="126" y="31"/>
                        <a:pt x="117" y="36"/>
                        <a:pt x="103" y="39"/>
                      </a:cubicBezTo>
                      <a:cubicBezTo>
                        <a:pt x="90" y="41"/>
                        <a:pt x="85" y="45"/>
                        <a:pt x="75" y="54"/>
                      </a:cubicBezTo>
                      <a:cubicBezTo>
                        <a:pt x="61" y="65"/>
                        <a:pt x="38" y="68"/>
                        <a:pt x="21" y="74"/>
                      </a:cubicBezTo>
                    </a:path>
                  </a:pathLst>
                </a:custGeom>
                <a:solidFill>
                  <a:srgbClr val="0054A7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66"/>
                <p:cNvSpPr>
                  <a:spLocks/>
                </p:cNvSpPr>
                <p:nvPr/>
              </p:nvSpPr>
              <p:spPr bwMode="auto">
                <a:xfrm>
                  <a:off x="4679" y="2175"/>
                  <a:ext cx="49" cy="62"/>
                </a:xfrm>
                <a:custGeom>
                  <a:avLst/>
                  <a:gdLst>
                    <a:gd name="T0" fmla="*/ 20 w 35"/>
                    <a:gd name="T1" fmla="*/ 15 h 42"/>
                    <a:gd name="T2" fmla="*/ 20 w 35"/>
                    <a:gd name="T3" fmla="*/ 92 h 42"/>
                    <a:gd name="T4" fmla="*/ 31 w 35"/>
                    <a:gd name="T5" fmla="*/ 40 h 42"/>
                    <a:gd name="T6" fmla="*/ 69 w 35"/>
                    <a:gd name="T7" fmla="*/ 10 h 42"/>
                    <a:gd name="T8" fmla="*/ 28 w 35"/>
                    <a:gd name="T9" fmla="*/ 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42">
                      <a:moveTo>
                        <a:pt x="10" y="7"/>
                      </a:moveTo>
                      <a:cubicBezTo>
                        <a:pt x="3" y="18"/>
                        <a:pt x="0" y="33"/>
                        <a:pt x="10" y="42"/>
                      </a:cubicBezTo>
                      <a:cubicBezTo>
                        <a:pt x="15" y="35"/>
                        <a:pt x="10" y="25"/>
                        <a:pt x="16" y="18"/>
                      </a:cubicBezTo>
                      <a:cubicBezTo>
                        <a:pt x="19" y="12"/>
                        <a:pt x="30" y="10"/>
                        <a:pt x="35" y="5"/>
                      </a:cubicBezTo>
                      <a:cubicBezTo>
                        <a:pt x="30" y="0"/>
                        <a:pt x="22" y="0"/>
                        <a:pt x="14" y="3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67"/>
                <p:cNvSpPr>
                  <a:spLocks/>
                </p:cNvSpPr>
                <p:nvPr/>
              </p:nvSpPr>
              <p:spPr bwMode="auto">
                <a:xfrm>
                  <a:off x="4732" y="2170"/>
                  <a:ext cx="11" cy="8"/>
                </a:xfrm>
                <a:custGeom>
                  <a:avLst/>
                  <a:gdLst>
                    <a:gd name="T0" fmla="*/ 1 w 8"/>
                    <a:gd name="T1" fmla="*/ 0 h 6"/>
                    <a:gd name="T2" fmla="*/ 15 w 8"/>
                    <a:gd name="T3" fmla="*/ 5 h 6"/>
                    <a:gd name="T4" fmla="*/ 6 w 8"/>
                    <a:gd name="T5" fmla="*/ 1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6">
                      <a:moveTo>
                        <a:pt x="1" y="0"/>
                      </a:moveTo>
                      <a:cubicBezTo>
                        <a:pt x="0" y="6"/>
                        <a:pt x="4" y="5"/>
                        <a:pt x="8" y="3"/>
                      </a:cubicBezTo>
                      <a:cubicBezTo>
                        <a:pt x="7" y="0"/>
                        <a:pt x="5" y="1"/>
                        <a:pt x="3" y="1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68"/>
                <p:cNvSpPr>
                  <a:spLocks/>
                </p:cNvSpPr>
                <p:nvPr/>
              </p:nvSpPr>
              <p:spPr bwMode="auto">
                <a:xfrm>
                  <a:off x="4977" y="2136"/>
                  <a:ext cx="22" cy="19"/>
                </a:xfrm>
                <a:custGeom>
                  <a:avLst/>
                  <a:gdLst>
                    <a:gd name="T0" fmla="*/ 0 w 16"/>
                    <a:gd name="T1" fmla="*/ 1 h 13"/>
                    <a:gd name="T2" fmla="*/ 30 w 16"/>
                    <a:gd name="T3" fmla="*/ 0 h 13"/>
                    <a:gd name="T4" fmla="*/ 19 w 16"/>
                    <a:gd name="T5" fmla="*/ 0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13">
                      <a:moveTo>
                        <a:pt x="0" y="1"/>
                      </a:moveTo>
                      <a:cubicBezTo>
                        <a:pt x="3" y="13"/>
                        <a:pt x="12" y="9"/>
                        <a:pt x="16" y="0"/>
                      </a:cubicBezTo>
                      <a:cubicBezTo>
                        <a:pt x="14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26E1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70"/>
                <p:cNvSpPr>
                  <a:spLocks/>
                </p:cNvSpPr>
                <p:nvPr/>
              </p:nvSpPr>
              <p:spPr bwMode="auto">
                <a:xfrm>
                  <a:off x="4777" y="2137"/>
                  <a:ext cx="186" cy="229"/>
                </a:xfrm>
                <a:custGeom>
                  <a:avLst/>
                  <a:gdLst>
                    <a:gd name="T0" fmla="*/ 105 w 135"/>
                    <a:gd name="T1" fmla="*/ 26 h 156"/>
                    <a:gd name="T2" fmla="*/ 8 w 135"/>
                    <a:gd name="T3" fmla="*/ 135 h 156"/>
                    <a:gd name="T4" fmla="*/ 23 w 135"/>
                    <a:gd name="T5" fmla="*/ 226 h 156"/>
                    <a:gd name="T6" fmla="*/ 142 w 135"/>
                    <a:gd name="T7" fmla="*/ 286 h 156"/>
                    <a:gd name="T8" fmla="*/ 215 w 135"/>
                    <a:gd name="T9" fmla="*/ 170 h 156"/>
                    <a:gd name="T10" fmla="*/ 247 w 135"/>
                    <a:gd name="T11" fmla="*/ 70 h 156"/>
                    <a:gd name="T12" fmla="*/ 105 w 135"/>
                    <a:gd name="T13" fmla="*/ 26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5" h="156">
                      <a:moveTo>
                        <a:pt x="55" y="12"/>
                      </a:moveTo>
                      <a:cubicBezTo>
                        <a:pt x="13" y="27"/>
                        <a:pt x="0" y="38"/>
                        <a:pt x="4" y="63"/>
                      </a:cubicBezTo>
                      <a:cubicBezTo>
                        <a:pt x="9" y="88"/>
                        <a:pt x="18" y="84"/>
                        <a:pt x="12" y="105"/>
                      </a:cubicBezTo>
                      <a:cubicBezTo>
                        <a:pt x="7" y="127"/>
                        <a:pt x="15" y="156"/>
                        <a:pt x="75" y="133"/>
                      </a:cubicBezTo>
                      <a:cubicBezTo>
                        <a:pt x="135" y="110"/>
                        <a:pt x="124" y="96"/>
                        <a:pt x="113" y="79"/>
                      </a:cubicBezTo>
                      <a:cubicBezTo>
                        <a:pt x="103" y="62"/>
                        <a:pt x="134" y="61"/>
                        <a:pt x="130" y="33"/>
                      </a:cubicBezTo>
                      <a:cubicBezTo>
                        <a:pt x="125" y="5"/>
                        <a:pt x="84" y="0"/>
                        <a:pt x="55" y="12"/>
                      </a:cubicBezTo>
                      <a:close/>
                    </a:path>
                  </a:pathLst>
                </a:custGeom>
                <a:noFill/>
                <a:ln w="4763" cap="flat">
                  <a:solidFill>
                    <a:srgbClr val="DDD7E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69"/>
                <p:cNvSpPr>
                  <a:spLocks/>
                </p:cNvSpPr>
                <p:nvPr/>
              </p:nvSpPr>
              <p:spPr bwMode="auto">
                <a:xfrm>
                  <a:off x="4525" y="1930"/>
                  <a:ext cx="1005" cy="683"/>
                </a:xfrm>
                <a:custGeom>
                  <a:avLst/>
                  <a:gdLst>
                    <a:gd name="T0" fmla="*/ 101 w 730"/>
                    <a:gd name="T1" fmla="*/ 291 h 465"/>
                    <a:gd name="T2" fmla="*/ 147 w 730"/>
                    <a:gd name="T3" fmla="*/ 354 h 465"/>
                    <a:gd name="T4" fmla="*/ 127 w 730"/>
                    <a:gd name="T5" fmla="*/ 408 h 465"/>
                    <a:gd name="T6" fmla="*/ 4 w 730"/>
                    <a:gd name="T7" fmla="*/ 492 h 465"/>
                    <a:gd name="T8" fmla="*/ 99 w 730"/>
                    <a:gd name="T9" fmla="*/ 466 h 465"/>
                    <a:gd name="T10" fmla="*/ 257 w 730"/>
                    <a:gd name="T11" fmla="*/ 557 h 465"/>
                    <a:gd name="T12" fmla="*/ 354 w 730"/>
                    <a:gd name="T13" fmla="*/ 755 h 465"/>
                    <a:gd name="T14" fmla="*/ 339 w 730"/>
                    <a:gd name="T15" fmla="*/ 915 h 465"/>
                    <a:gd name="T16" fmla="*/ 330 w 730"/>
                    <a:gd name="T17" fmla="*/ 997 h 465"/>
                    <a:gd name="T18" fmla="*/ 363 w 730"/>
                    <a:gd name="T19" fmla="*/ 921 h 465"/>
                    <a:gd name="T20" fmla="*/ 388 w 730"/>
                    <a:gd name="T21" fmla="*/ 781 h 465"/>
                    <a:gd name="T22" fmla="*/ 467 w 730"/>
                    <a:gd name="T23" fmla="*/ 708 h 465"/>
                    <a:gd name="T24" fmla="*/ 577 w 730"/>
                    <a:gd name="T25" fmla="*/ 690 h 465"/>
                    <a:gd name="T26" fmla="*/ 670 w 730"/>
                    <a:gd name="T27" fmla="*/ 621 h 465"/>
                    <a:gd name="T28" fmla="*/ 870 w 730"/>
                    <a:gd name="T29" fmla="*/ 485 h 465"/>
                    <a:gd name="T30" fmla="*/ 991 w 730"/>
                    <a:gd name="T31" fmla="*/ 474 h 465"/>
                    <a:gd name="T32" fmla="*/ 1106 w 730"/>
                    <a:gd name="T33" fmla="*/ 401 h 465"/>
                    <a:gd name="T34" fmla="*/ 1238 w 730"/>
                    <a:gd name="T35" fmla="*/ 317 h 465"/>
                    <a:gd name="T36" fmla="*/ 1284 w 730"/>
                    <a:gd name="T37" fmla="*/ 203 h 465"/>
                    <a:gd name="T38" fmla="*/ 1375 w 730"/>
                    <a:gd name="T39" fmla="*/ 97 h 465"/>
                    <a:gd name="T40" fmla="*/ 1333 w 730"/>
                    <a:gd name="T41" fmla="*/ 115 h 465"/>
                    <a:gd name="T42" fmla="*/ 1261 w 730"/>
                    <a:gd name="T43" fmla="*/ 201 h 465"/>
                    <a:gd name="T44" fmla="*/ 1202 w 730"/>
                    <a:gd name="T45" fmla="*/ 298 h 465"/>
                    <a:gd name="T46" fmla="*/ 1060 w 730"/>
                    <a:gd name="T47" fmla="*/ 372 h 465"/>
                    <a:gd name="T48" fmla="*/ 966 w 730"/>
                    <a:gd name="T49" fmla="*/ 441 h 465"/>
                    <a:gd name="T50" fmla="*/ 829 w 730"/>
                    <a:gd name="T51" fmla="*/ 401 h 465"/>
                    <a:gd name="T52" fmla="*/ 750 w 730"/>
                    <a:gd name="T53" fmla="*/ 317 h 465"/>
                    <a:gd name="T54" fmla="*/ 765 w 730"/>
                    <a:gd name="T55" fmla="*/ 192 h 465"/>
                    <a:gd name="T56" fmla="*/ 801 w 730"/>
                    <a:gd name="T57" fmla="*/ 73 h 465"/>
                    <a:gd name="T58" fmla="*/ 865 w 730"/>
                    <a:gd name="T59" fmla="*/ 18 h 465"/>
                    <a:gd name="T60" fmla="*/ 781 w 730"/>
                    <a:gd name="T61" fmla="*/ 63 h 465"/>
                    <a:gd name="T62" fmla="*/ 723 w 730"/>
                    <a:gd name="T63" fmla="*/ 162 h 465"/>
                    <a:gd name="T64" fmla="*/ 631 w 730"/>
                    <a:gd name="T65" fmla="*/ 275 h 465"/>
                    <a:gd name="T66" fmla="*/ 512 w 730"/>
                    <a:gd name="T67" fmla="*/ 229 h 465"/>
                    <a:gd name="T68" fmla="*/ 383 w 730"/>
                    <a:gd name="T69" fmla="*/ 259 h 465"/>
                    <a:gd name="T70" fmla="*/ 306 w 730"/>
                    <a:gd name="T71" fmla="*/ 311 h 465"/>
                    <a:gd name="T72" fmla="*/ 195 w 730"/>
                    <a:gd name="T73" fmla="*/ 319 h 465"/>
                    <a:gd name="T74" fmla="*/ 101 w 730"/>
                    <a:gd name="T75" fmla="*/ 291 h 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0" h="465">
                      <a:moveTo>
                        <a:pt x="53" y="135"/>
                      </a:moveTo>
                      <a:cubicBezTo>
                        <a:pt x="47" y="142"/>
                        <a:pt x="64" y="157"/>
                        <a:pt x="78" y="164"/>
                      </a:cubicBezTo>
                      <a:cubicBezTo>
                        <a:pt x="94" y="172"/>
                        <a:pt x="84" y="185"/>
                        <a:pt x="67" y="189"/>
                      </a:cubicBezTo>
                      <a:cubicBezTo>
                        <a:pt x="50" y="194"/>
                        <a:pt x="5" y="213"/>
                        <a:pt x="2" y="228"/>
                      </a:cubicBezTo>
                      <a:cubicBezTo>
                        <a:pt x="0" y="242"/>
                        <a:pt x="18" y="229"/>
                        <a:pt x="52" y="216"/>
                      </a:cubicBezTo>
                      <a:cubicBezTo>
                        <a:pt x="85" y="203"/>
                        <a:pt x="101" y="219"/>
                        <a:pt x="136" y="258"/>
                      </a:cubicBezTo>
                      <a:cubicBezTo>
                        <a:pt x="172" y="297"/>
                        <a:pt x="181" y="319"/>
                        <a:pt x="187" y="350"/>
                      </a:cubicBezTo>
                      <a:cubicBezTo>
                        <a:pt x="192" y="381"/>
                        <a:pt x="186" y="398"/>
                        <a:pt x="179" y="424"/>
                      </a:cubicBezTo>
                      <a:cubicBezTo>
                        <a:pt x="173" y="450"/>
                        <a:pt x="168" y="458"/>
                        <a:pt x="174" y="462"/>
                      </a:cubicBezTo>
                      <a:cubicBezTo>
                        <a:pt x="180" y="465"/>
                        <a:pt x="190" y="439"/>
                        <a:pt x="192" y="427"/>
                      </a:cubicBezTo>
                      <a:cubicBezTo>
                        <a:pt x="194" y="415"/>
                        <a:pt x="208" y="383"/>
                        <a:pt x="205" y="362"/>
                      </a:cubicBezTo>
                      <a:cubicBezTo>
                        <a:pt x="203" y="340"/>
                        <a:pt x="214" y="322"/>
                        <a:pt x="246" y="328"/>
                      </a:cubicBezTo>
                      <a:cubicBezTo>
                        <a:pt x="268" y="331"/>
                        <a:pt x="282" y="337"/>
                        <a:pt x="304" y="320"/>
                      </a:cubicBezTo>
                      <a:cubicBezTo>
                        <a:pt x="325" y="303"/>
                        <a:pt x="337" y="304"/>
                        <a:pt x="354" y="288"/>
                      </a:cubicBezTo>
                      <a:cubicBezTo>
                        <a:pt x="371" y="271"/>
                        <a:pt x="389" y="212"/>
                        <a:pt x="459" y="225"/>
                      </a:cubicBezTo>
                      <a:cubicBezTo>
                        <a:pt x="480" y="226"/>
                        <a:pt x="503" y="226"/>
                        <a:pt x="523" y="220"/>
                      </a:cubicBezTo>
                      <a:cubicBezTo>
                        <a:pt x="557" y="210"/>
                        <a:pt x="557" y="196"/>
                        <a:pt x="583" y="186"/>
                      </a:cubicBezTo>
                      <a:cubicBezTo>
                        <a:pt x="610" y="175"/>
                        <a:pt x="632" y="168"/>
                        <a:pt x="653" y="147"/>
                      </a:cubicBezTo>
                      <a:cubicBezTo>
                        <a:pt x="675" y="127"/>
                        <a:pt x="661" y="115"/>
                        <a:pt x="678" y="94"/>
                      </a:cubicBezTo>
                      <a:cubicBezTo>
                        <a:pt x="695" y="72"/>
                        <a:pt x="723" y="62"/>
                        <a:pt x="726" y="45"/>
                      </a:cubicBezTo>
                      <a:cubicBezTo>
                        <a:pt x="730" y="28"/>
                        <a:pt x="714" y="42"/>
                        <a:pt x="703" y="53"/>
                      </a:cubicBezTo>
                      <a:cubicBezTo>
                        <a:pt x="692" y="65"/>
                        <a:pt x="674" y="77"/>
                        <a:pt x="665" y="93"/>
                      </a:cubicBezTo>
                      <a:cubicBezTo>
                        <a:pt x="656" y="109"/>
                        <a:pt x="659" y="124"/>
                        <a:pt x="634" y="138"/>
                      </a:cubicBezTo>
                      <a:cubicBezTo>
                        <a:pt x="609" y="153"/>
                        <a:pt x="580" y="154"/>
                        <a:pt x="559" y="172"/>
                      </a:cubicBezTo>
                      <a:cubicBezTo>
                        <a:pt x="539" y="190"/>
                        <a:pt x="527" y="201"/>
                        <a:pt x="510" y="204"/>
                      </a:cubicBezTo>
                      <a:cubicBezTo>
                        <a:pt x="493" y="208"/>
                        <a:pt x="456" y="195"/>
                        <a:pt x="437" y="186"/>
                      </a:cubicBezTo>
                      <a:cubicBezTo>
                        <a:pt x="418" y="177"/>
                        <a:pt x="397" y="170"/>
                        <a:pt x="396" y="147"/>
                      </a:cubicBezTo>
                      <a:cubicBezTo>
                        <a:pt x="395" y="125"/>
                        <a:pt x="410" y="111"/>
                        <a:pt x="404" y="89"/>
                      </a:cubicBezTo>
                      <a:cubicBezTo>
                        <a:pt x="397" y="68"/>
                        <a:pt x="410" y="47"/>
                        <a:pt x="423" y="34"/>
                      </a:cubicBezTo>
                      <a:cubicBezTo>
                        <a:pt x="437" y="20"/>
                        <a:pt x="456" y="16"/>
                        <a:pt x="456" y="8"/>
                      </a:cubicBezTo>
                      <a:cubicBezTo>
                        <a:pt x="455" y="0"/>
                        <a:pt x="424" y="18"/>
                        <a:pt x="412" y="29"/>
                      </a:cubicBezTo>
                      <a:cubicBezTo>
                        <a:pt x="399" y="41"/>
                        <a:pt x="391" y="51"/>
                        <a:pt x="381" y="75"/>
                      </a:cubicBezTo>
                      <a:cubicBezTo>
                        <a:pt x="372" y="99"/>
                        <a:pt x="365" y="125"/>
                        <a:pt x="333" y="127"/>
                      </a:cubicBezTo>
                      <a:cubicBezTo>
                        <a:pt x="301" y="128"/>
                        <a:pt x="296" y="102"/>
                        <a:pt x="270" y="106"/>
                      </a:cubicBezTo>
                      <a:cubicBezTo>
                        <a:pt x="244" y="110"/>
                        <a:pt x="229" y="96"/>
                        <a:pt x="202" y="120"/>
                      </a:cubicBezTo>
                      <a:cubicBezTo>
                        <a:pt x="175" y="144"/>
                        <a:pt x="181" y="139"/>
                        <a:pt x="161" y="144"/>
                      </a:cubicBezTo>
                      <a:cubicBezTo>
                        <a:pt x="142" y="148"/>
                        <a:pt x="117" y="156"/>
                        <a:pt x="103" y="148"/>
                      </a:cubicBezTo>
                      <a:cubicBezTo>
                        <a:pt x="90" y="140"/>
                        <a:pt x="60" y="128"/>
                        <a:pt x="53" y="135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457200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446" name="TextBox 445"/>
            <p:cNvSpPr txBox="1"/>
            <p:nvPr/>
          </p:nvSpPr>
          <p:spPr>
            <a:xfrm>
              <a:off x="6272547" y="4328887"/>
              <a:ext cx="2030750" cy="1200318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defTabSz="457200"/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Resident</a:t>
              </a:r>
            </a:p>
            <a:p>
              <a:pPr defTabSz="457200"/>
              <a:r>
                <a:rPr lang="en-GB" sz="2400" b="1" dirty="0">
                  <a:solidFill>
                    <a:srgbClr val="000000"/>
                  </a:solidFill>
                  <a:cs typeface="Arial"/>
                </a:rPr>
                <a:t>tissue macrophages </a:t>
              </a:r>
            </a:p>
          </p:txBody>
        </p:sp>
      </p:grpSp>
      <p:sp>
        <p:nvSpPr>
          <p:cNvPr id="104" name="Multiply 103"/>
          <p:cNvSpPr/>
          <p:nvPr/>
        </p:nvSpPr>
        <p:spPr>
          <a:xfrm>
            <a:off x="6989584" y="2241167"/>
            <a:ext cx="1432265" cy="957091"/>
          </a:xfrm>
          <a:prstGeom prst="mathMultiply">
            <a:avLst/>
          </a:pr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898208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381000" y="30163"/>
            <a:ext cx="9142413" cy="487362"/>
          </a:xfrm>
        </p:spPr>
        <p:txBody>
          <a:bodyPr>
            <a:noAutofit/>
          </a:bodyPr>
          <a:lstStyle/>
          <a:p>
            <a:r>
              <a:rPr lang="en-GB" sz="2400" b="1" dirty="0"/>
              <a:t>Les macrophages r</a:t>
            </a:r>
            <a:r>
              <a:rPr lang="en-US" sz="2400" b="1" dirty="0" err="1"/>
              <a:t>ésidents</a:t>
            </a:r>
            <a:r>
              <a:rPr lang="en-US" sz="2400" b="1" dirty="0"/>
              <a:t> </a:t>
            </a:r>
            <a:r>
              <a:rPr lang="en-US" sz="2400" b="1" dirty="0" err="1"/>
              <a:t>dérivent</a:t>
            </a:r>
            <a:r>
              <a:rPr lang="en-US" sz="2400" b="1" dirty="0"/>
              <a:t> de </a:t>
            </a:r>
            <a:r>
              <a:rPr lang="en-US" sz="2400" b="1" dirty="0" err="1"/>
              <a:t>progéniteurs</a:t>
            </a:r>
            <a:r>
              <a:rPr lang="en-US" sz="2400" b="1" dirty="0"/>
              <a:t> du sac </a:t>
            </a:r>
            <a:r>
              <a:rPr lang="en-US" sz="2400" b="1" dirty="0" err="1"/>
              <a:t>vitellin</a:t>
            </a:r>
            <a:endParaRPr lang="en-GB" sz="2400" b="1" dirty="0"/>
          </a:p>
        </p:txBody>
      </p:sp>
      <p:grpSp>
        <p:nvGrpSpPr>
          <p:cNvPr id="6" name="Group 5"/>
          <p:cNvGrpSpPr/>
          <p:nvPr/>
        </p:nvGrpSpPr>
        <p:grpSpPr>
          <a:xfrm>
            <a:off x="534638" y="1434708"/>
            <a:ext cx="8337602" cy="3366543"/>
            <a:chOff x="-64640" y="2112433"/>
            <a:chExt cx="8337602" cy="3366544"/>
          </a:xfrm>
        </p:grpSpPr>
        <p:cxnSp>
          <p:nvCxnSpPr>
            <p:cNvPr id="7" name="Straight Connector 6"/>
            <p:cNvCxnSpPr/>
            <p:nvPr/>
          </p:nvCxnSpPr>
          <p:spPr>
            <a:xfrm>
              <a:off x="1117600" y="4927600"/>
              <a:ext cx="7155362" cy="127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1066800" y="4864100"/>
              <a:ext cx="476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7.5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648555" y="4864100"/>
              <a:ext cx="476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8.5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268410" y="4864100"/>
              <a:ext cx="476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9.5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45933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10.5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46221" y="4864100"/>
              <a:ext cx="61680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11.5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16876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12.5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66364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13.5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532786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14.5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152641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15.5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178895" y="4864100"/>
              <a:ext cx="65929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Birth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267373" y="5109645"/>
              <a:ext cx="15701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Embryonic day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-64640" y="4158647"/>
              <a:ext cx="1243888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2200" b="1" dirty="0">
                  <a:solidFill>
                    <a:srgbClr val="FF0000"/>
                  </a:solidFill>
                  <a:cs typeface="Arial"/>
                </a:rPr>
                <a:t>Primitive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576572" y="3204766"/>
              <a:ext cx="723275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2200" b="1" dirty="0">
                  <a:solidFill>
                    <a:srgbClr val="009933"/>
                  </a:solidFill>
                  <a:cs typeface="Arial"/>
                </a:rPr>
                <a:t>EMP</a:t>
              </a:r>
            </a:p>
          </p:txBody>
        </p:sp>
        <p:sp>
          <p:nvSpPr>
            <p:cNvPr id="21" name="Trapezoid 20"/>
            <p:cNvSpPr/>
            <p:nvPr/>
          </p:nvSpPr>
          <p:spPr>
            <a:xfrm rot="10800000">
              <a:off x="1722634" y="4363600"/>
              <a:ext cx="377095" cy="544949"/>
            </a:xfrm>
            <a:prstGeom prst="trapezoid">
              <a:avLst>
                <a:gd name="adj" fmla="val 30894"/>
              </a:avLst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120775" y="4363600"/>
              <a:ext cx="723900" cy="5449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54100" y="4356914"/>
              <a:ext cx="103855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prstClr val="white"/>
                  </a:solidFill>
                  <a:cs typeface="Arial"/>
                </a:rPr>
                <a:t>Emergence </a:t>
              </a:r>
            </a:p>
            <a:p>
              <a:pPr defTabSz="457200"/>
              <a:r>
                <a:rPr lang="en-US" sz="1400" dirty="0">
                  <a:solidFill>
                    <a:prstClr val="white"/>
                  </a:solidFill>
                  <a:cs typeface="Arial"/>
                </a:rPr>
                <a:t>in Yolk sac</a:t>
              </a:r>
            </a:p>
          </p:txBody>
        </p:sp>
        <p:sp>
          <p:nvSpPr>
            <p:cNvPr id="24" name="Isosceles Triangle 23"/>
            <p:cNvSpPr/>
            <p:nvPr/>
          </p:nvSpPr>
          <p:spPr>
            <a:xfrm>
              <a:off x="1774824" y="4056539"/>
              <a:ext cx="410624" cy="285551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981201" y="4053119"/>
              <a:ext cx="4114800" cy="288972"/>
            </a:xfrm>
            <a:prstGeom prst="rect">
              <a:avLst/>
            </a:prstGeom>
            <a:gradFill flip="none" rotWithShape="1">
              <a:gsLst>
                <a:gs pos="58000">
                  <a:srgbClr val="FF0000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Isosceles Triangle 25"/>
            <p:cNvSpPr/>
            <p:nvPr/>
          </p:nvSpPr>
          <p:spPr>
            <a:xfrm>
              <a:off x="1651730" y="3672563"/>
              <a:ext cx="410624" cy="285551"/>
            </a:xfrm>
            <a:prstGeom prst="triangle">
              <a:avLst/>
            </a:prstGeom>
            <a:solidFill>
              <a:srgbClr val="00993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858734" y="3669107"/>
              <a:ext cx="3238199" cy="288972"/>
            </a:xfrm>
            <a:prstGeom prst="rect">
              <a:avLst/>
            </a:prstGeom>
            <a:gradFill flip="none" rotWithShape="1">
              <a:gsLst>
                <a:gs pos="74000">
                  <a:srgbClr val="009933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Isosceles Triangle 27"/>
            <p:cNvSpPr/>
            <p:nvPr/>
          </p:nvSpPr>
          <p:spPr>
            <a:xfrm>
              <a:off x="2770638" y="3320747"/>
              <a:ext cx="614737" cy="285551"/>
            </a:xfrm>
            <a:prstGeom prst="triangle">
              <a:avLst>
                <a:gd name="adj" fmla="val 35539"/>
              </a:avLst>
            </a:prstGeom>
            <a:gradFill flip="none" rotWithShape="1">
              <a:gsLst>
                <a:gs pos="60000">
                  <a:srgbClr val="009933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990342" y="3315175"/>
              <a:ext cx="4847846" cy="288972"/>
            </a:xfrm>
            <a:prstGeom prst="rect">
              <a:avLst/>
            </a:prstGeom>
            <a:gradFill flip="none" rotWithShape="1">
              <a:gsLst>
                <a:gs pos="60000">
                  <a:srgbClr val="009933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Parallelogram 29"/>
            <p:cNvSpPr/>
            <p:nvPr/>
          </p:nvSpPr>
          <p:spPr>
            <a:xfrm>
              <a:off x="2299847" y="2666941"/>
              <a:ext cx="899117" cy="548486"/>
            </a:xfrm>
            <a:prstGeom prst="parallelogram">
              <a:avLst>
                <a:gd name="adj" fmla="val 32233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Parallelogram 30"/>
            <p:cNvSpPr/>
            <p:nvPr/>
          </p:nvSpPr>
          <p:spPr>
            <a:xfrm>
              <a:off x="3012640" y="2666941"/>
              <a:ext cx="1760590" cy="548486"/>
            </a:xfrm>
            <a:prstGeom prst="parallelogram">
              <a:avLst>
                <a:gd name="adj" fmla="val 32233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 rot="10800000">
              <a:off x="4499820" y="2114902"/>
              <a:ext cx="3764092" cy="512320"/>
            </a:xfrm>
            <a:prstGeom prst="rect">
              <a:avLst/>
            </a:prstGeom>
            <a:gradFill flip="none" rotWithShape="1">
              <a:gsLst>
                <a:gs pos="48000">
                  <a:srgbClr val="E46C0A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633447" y="2112433"/>
              <a:ext cx="217732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Differentiation in fetal liver.</a:t>
              </a:r>
            </a:p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Shift to marrow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381735" y="2675407"/>
              <a:ext cx="7104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 err="1">
                  <a:solidFill>
                    <a:srgbClr val="FFFFFF"/>
                  </a:solidFill>
                  <a:cs typeface="Arial"/>
                </a:rPr>
                <a:t>imHSC</a:t>
              </a:r>
              <a:r>
                <a:rPr lang="en-US" sz="1400" dirty="0">
                  <a:solidFill>
                    <a:srgbClr val="FFFFFF"/>
                  </a:solidFill>
                  <a:cs typeface="Arial"/>
                </a:rPr>
                <a:t> </a:t>
              </a:r>
            </a:p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activity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207430" y="2673080"/>
              <a:ext cx="122638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Emergence in </a:t>
              </a:r>
            </a:p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Major arteries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108865" y="2140268"/>
              <a:ext cx="64532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2200" b="1" dirty="0">
                  <a:solidFill>
                    <a:srgbClr val="F79646">
                      <a:lumMod val="75000"/>
                    </a:srgbClr>
                  </a:solidFill>
                  <a:cs typeface="Arial"/>
                </a:rPr>
                <a:t>HSC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990342" y="3302476"/>
              <a:ext cx="21852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Differentiation in Fetal liver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182273" y="4040664"/>
              <a:ext cx="23993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Differentiation in bloodstream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821153" y="3650278"/>
              <a:ext cx="18004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Emergence in Yolk sac</a:t>
              </a:r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1653378" y="5255661"/>
            <a:ext cx="66352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sz="2000" b="1" dirty="0">
                <a:solidFill>
                  <a:prstClr val="black"/>
                </a:solidFill>
              </a:rPr>
              <a:t>Can we label resident macrophages WITHOUT labelling HSC?</a:t>
            </a:r>
          </a:p>
          <a:p>
            <a:pPr defTabSz="457200"/>
            <a:r>
              <a:rPr lang="en-GB" sz="2000" b="1" dirty="0">
                <a:solidFill>
                  <a:prstClr val="black"/>
                </a:solidFill>
              </a:rPr>
              <a:t>And if so, what YS progenitors are we labelling?</a:t>
            </a:r>
          </a:p>
        </p:txBody>
      </p:sp>
      <p:sp>
        <p:nvSpPr>
          <p:cNvPr id="41" name="Left Brace 40"/>
          <p:cNvSpPr/>
          <p:nvPr/>
        </p:nvSpPr>
        <p:spPr>
          <a:xfrm>
            <a:off x="1871665" y="1479845"/>
            <a:ext cx="264169" cy="1812814"/>
          </a:xfrm>
          <a:prstGeom prst="leftBrace">
            <a:avLst/>
          </a:prstGeom>
          <a:ln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black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32142" y="2124117"/>
            <a:ext cx="132227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/>
            <a:r>
              <a:rPr lang="en-US" sz="2200" b="1" dirty="0">
                <a:solidFill>
                  <a:srgbClr val="0000FF"/>
                </a:solidFill>
                <a:cs typeface="Arial"/>
              </a:rPr>
              <a:t>Definitive</a:t>
            </a:r>
          </a:p>
        </p:txBody>
      </p:sp>
    </p:spTree>
    <p:extLst>
      <p:ext uri="{BB962C8B-B14F-4D97-AF65-F5344CB8AC3E}">
        <p14:creationId xmlns:p14="http://schemas.microsoft.com/office/powerpoint/2010/main" val="195122690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7" name="Line 45"/>
          <p:cNvSpPr>
            <a:spLocks noChangeShapeType="1"/>
          </p:cNvSpPr>
          <p:nvPr/>
        </p:nvSpPr>
        <p:spPr bwMode="auto">
          <a:xfrm>
            <a:off x="5607051" y="3946525"/>
            <a:ext cx="2943225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 type="none" w="lg" len="sm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457200"/>
            <a:endParaRPr lang="en-US">
              <a:solidFill>
                <a:prstClr val="black"/>
              </a:solidFill>
            </a:endParaRPr>
          </a:p>
        </p:txBody>
      </p:sp>
      <p:sp>
        <p:nvSpPr>
          <p:cNvPr id="57348" name="Rectangle 46"/>
          <p:cNvSpPr>
            <a:spLocks noChangeArrowheads="1"/>
          </p:cNvSpPr>
          <p:nvPr/>
        </p:nvSpPr>
        <p:spPr bwMode="auto">
          <a:xfrm>
            <a:off x="6238875" y="3913189"/>
            <a:ext cx="431800" cy="73025"/>
          </a:xfrm>
          <a:prstGeom prst="rect">
            <a:avLst/>
          </a:prstGeom>
          <a:solidFill>
            <a:schemeClr val="accent1"/>
          </a:solidFill>
          <a:ln w="15875">
            <a:solidFill>
              <a:schemeClr val="tx1"/>
            </a:solidFill>
            <a:miter lim="800000"/>
            <a:headEnd type="none" w="lg" len="sm"/>
            <a:tailEnd/>
          </a:ln>
        </p:spPr>
        <p:txBody>
          <a:bodyPr wrap="none" anchor="ctr"/>
          <a:lstStyle/>
          <a:p>
            <a:pPr defTabSz="457200"/>
            <a:endParaRPr lang="en-GB">
              <a:solidFill>
                <a:prstClr val="black"/>
              </a:solidFill>
            </a:endParaRPr>
          </a:p>
        </p:txBody>
      </p:sp>
      <p:sp>
        <p:nvSpPr>
          <p:cNvPr id="57349" name="AutoShape 47"/>
          <p:cNvSpPr>
            <a:spLocks noChangeArrowheads="1"/>
          </p:cNvSpPr>
          <p:nvPr/>
        </p:nvSpPr>
        <p:spPr bwMode="auto">
          <a:xfrm rot="-8035576">
            <a:off x="5662613" y="3794126"/>
            <a:ext cx="287338" cy="287337"/>
          </a:xfrm>
          <a:prstGeom prst="rtTriangle">
            <a:avLst/>
          </a:prstGeom>
          <a:solidFill>
            <a:srgbClr val="3366FF"/>
          </a:solidFill>
          <a:ln w="15875">
            <a:solidFill>
              <a:schemeClr val="tx1"/>
            </a:solidFill>
            <a:miter lim="800000"/>
            <a:headEnd type="none" w="lg" len="sm"/>
            <a:tailEnd/>
          </a:ln>
        </p:spPr>
        <p:txBody>
          <a:bodyPr vert="eaVert" wrap="none" anchor="ctr"/>
          <a:lstStyle/>
          <a:p>
            <a:pPr defTabSz="457200"/>
            <a:endParaRPr lang="en-GB">
              <a:solidFill>
                <a:prstClr val="black"/>
              </a:solidFill>
            </a:endParaRPr>
          </a:p>
        </p:txBody>
      </p:sp>
      <p:sp>
        <p:nvSpPr>
          <p:cNvPr id="57350" name="AutoShape 48"/>
          <p:cNvSpPr>
            <a:spLocks noChangeArrowheads="1"/>
          </p:cNvSpPr>
          <p:nvPr/>
        </p:nvSpPr>
        <p:spPr bwMode="auto">
          <a:xfrm rot="-8035576">
            <a:off x="6815138" y="3794126"/>
            <a:ext cx="287338" cy="287337"/>
          </a:xfrm>
          <a:prstGeom prst="rtTriangle">
            <a:avLst/>
          </a:prstGeom>
          <a:solidFill>
            <a:srgbClr val="3366FF"/>
          </a:solidFill>
          <a:ln w="15875">
            <a:solidFill>
              <a:schemeClr val="tx1"/>
            </a:solidFill>
            <a:miter lim="800000"/>
            <a:headEnd type="none" w="lg" len="sm"/>
            <a:tailEnd/>
          </a:ln>
        </p:spPr>
        <p:txBody>
          <a:bodyPr vert="eaVert" wrap="none" anchor="ctr"/>
          <a:lstStyle/>
          <a:p>
            <a:pPr defTabSz="457200"/>
            <a:endParaRPr lang="en-GB">
              <a:solidFill>
                <a:prstClr val="black"/>
              </a:solidFill>
            </a:endParaRPr>
          </a:p>
        </p:txBody>
      </p:sp>
      <p:sp>
        <p:nvSpPr>
          <p:cNvPr id="57351" name="Rectangle 49"/>
          <p:cNvSpPr>
            <a:spLocks noChangeArrowheads="1"/>
          </p:cNvSpPr>
          <p:nvPr/>
        </p:nvSpPr>
        <p:spPr bwMode="auto">
          <a:xfrm>
            <a:off x="7389813" y="3841750"/>
            <a:ext cx="914400" cy="215900"/>
          </a:xfrm>
          <a:prstGeom prst="rect">
            <a:avLst/>
          </a:prstGeom>
          <a:solidFill>
            <a:srgbClr val="66FF33"/>
          </a:solidFill>
          <a:ln w="15875">
            <a:solidFill>
              <a:schemeClr val="tx1"/>
            </a:solidFill>
            <a:miter lim="800000"/>
            <a:headEnd type="none" w="lg" len="sm"/>
            <a:tailEnd/>
          </a:ln>
        </p:spPr>
        <p:txBody>
          <a:bodyPr wrap="none" anchor="ctr"/>
          <a:lstStyle/>
          <a:p>
            <a:pPr defTabSz="457200"/>
            <a:endParaRPr lang="en-GB">
              <a:solidFill>
                <a:prstClr val="black"/>
              </a:solidFill>
            </a:endParaRPr>
          </a:p>
        </p:txBody>
      </p:sp>
      <p:sp>
        <p:nvSpPr>
          <p:cNvPr id="57352" name="Text Box 50"/>
          <p:cNvSpPr txBox="1">
            <a:spLocks noChangeArrowheads="1"/>
          </p:cNvSpPr>
          <p:nvPr/>
        </p:nvSpPr>
        <p:spPr bwMode="auto">
          <a:xfrm>
            <a:off x="5608638" y="4102100"/>
            <a:ext cx="5064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200" b="1">
                <a:solidFill>
                  <a:prstClr val="black"/>
                </a:solidFill>
                <a:latin typeface="Arial" charset="0"/>
              </a:rPr>
              <a:t>loxP</a:t>
            </a:r>
          </a:p>
        </p:txBody>
      </p:sp>
      <p:sp>
        <p:nvSpPr>
          <p:cNvPr id="57353" name="Text Box 51"/>
          <p:cNvSpPr txBox="1">
            <a:spLocks noChangeArrowheads="1"/>
          </p:cNvSpPr>
          <p:nvPr/>
        </p:nvSpPr>
        <p:spPr bwMode="auto">
          <a:xfrm>
            <a:off x="6775451" y="4073525"/>
            <a:ext cx="5064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200" b="1">
                <a:solidFill>
                  <a:prstClr val="black"/>
                </a:solidFill>
                <a:latin typeface="Arial" charset="0"/>
              </a:rPr>
              <a:t>loxP</a:t>
            </a:r>
          </a:p>
        </p:txBody>
      </p:sp>
      <p:sp>
        <p:nvSpPr>
          <p:cNvPr id="57354" name="Text Box 52"/>
          <p:cNvSpPr txBox="1">
            <a:spLocks noChangeArrowheads="1"/>
          </p:cNvSpPr>
          <p:nvPr/>
        </p:nvSpPr>
        <p:spPr bwMode="auto">
          <a:xfrm>
            <a:off x="6149975" y="4021138"/>
            <a:ext cx="668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400" b="1">
                <a:solidFill>
                  <a:prstClr val="black"/>
                </a:solidFill>
                <a:latin typeface="Arial" charset="0"/>
              </a:rPr>
              <a:t>STOP</a:t>
            </a:r>
          </a:p>
        </p:txBody>
      </p:sp>
      <p:sp>
        <p:nvSpPr>
          <p:cNvPr id="57355" name="Text Box 53"/>
          <p:cNvSpPr txBox="1">
            <a:spLocks noChangeArrowheads="1"/>
          </p:cNvSpPr>
          <p:nvPr/>
        </p:nvSpPr>
        <p:spPr bwMode="auto">
          <a:xfrm>
            <a:off x="7346950" y="3779838"/>
            <a:ext cx="1030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587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600" b="1">
                <a:solidFill>
                  <a:prstClr val="black"/>
                </a:solidFill>
                <a:latin typeface="Arial" charset="0"/>
              </a:rPr>
              <a:t>Reporter</a:t>
            </a:r>
          </a:p>
        </p:txBody>
      </p:sp>
      <p:sp>
        <p:nvSpPr>
          <p:cNvPr id="57356" name="Text Box 54"/>
          <p:cNvSpPr txBox="1">
            <a:spLocks noChangeArrowheads="1"/>
          </p:cNvSpPr>
          <p:nvPr/>
        </p:nvSpPr>
        <p:spPr bwMode="auto">
          <a:xfrm>
            <a:off x="4927601" y="3719514"/>
            <a:ext cx="3540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2000" b="1">
                <a:solidFill>
                  <a:prstClr val="black"/>
                </a:solidFill>
                <a:latin typeface="Arial" charset="0"/>
              </a:rPr>
              <a:t>X</a:t>
            </a:r>
          </a:p>
        </p:txBody>
      </p:sp>
      <p:sp>
        <p:nvSpPr>
          <p:cNvPr id="57357" name="Line 55"/>
          <p:cNvSpPr>
            <a:spLocks noChangeShapeType="1"/>
          </p:cNvSpPr>
          <p:nvPr/>
        </p:nvSpPr>
        <p:spPr bwMode="auto">
          <a:xfrm>
            <a:off x="2079625" y="3970338"/>
            <a:ext cx="25781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 type="none" w="lg" len="sm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457200"/>
            <a:endParaRPr lang="en-US">
              <a:solidFill>
                <a:prstClr val="black"/>
              </a:solidFill>
            </a:endParaRPr>
          </a:p>
        </p:txBody>
      </p:sp>
      <p:sp>
        <p:nvSpPr>
          <p:cNvPr id="57358" name="Line 56"/>
          <p:cNvSpPr>
            <a:spLocks noChangeShapeType="1"/>
          </p:cNvSpPr>
          <p:nvPr/>
        </p:nvSpPr>
        <p:spPr bwMode="auto">
          <a:xfrm>
            <a:off x="2651125" y="3757614"/>
            <a:ext cx="0" cy="212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 type="none" w="lg" len="sm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457200"/>
            <a:endParaRPr lang="en-US">
              <a:solidFill>
                <a:prstClr val="black"/>
              </a:solidFill>
            </a:endParaRPr>
          </a:p>
        </p:txBody>
      </p:sp>
      <p:sp>
        <p:nvSpPr>
          <p:cNvPr id="57359" name="Line 57"/>
          <p:cNvSpPr>
            <a:spLocks noChangeShapeType="1"/>
          </p:cNvSpPr>
          <p:nvPr/>
        </p:nvSpPr>
        <p:spPr bwMode="auto">
          <a:xfrm>
            <a:off x="2651126" y="3746500"/>
            <a:ext cx="358775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 type="none" w="lg" len="sm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457200"/>
            <a:endParaRPr lang="en-US">
              <a:solidFill>
                <a:prstClr val="black"/>
              </a:solidFill>
            </a:endParaRPr>
          </a:p>
        </p:txBody>
      </p:sp>
      <p:sp>
        <p:nvSpPr>
          <p:cNvPr id="57360" name="Text Box 58"/>
          <p:cNvSpPr txBox="1">
            <a:spLocks noChangeArrowheads="1"/>
          </p:cNvSpPr>
          <p:nvPr/>
        </p:nvSpPr>
        <p:spPr bwMode="auto">
          <a:xfrm>
            <a:off x="2046288" y="3941764"/>
            <a:ext cx="13001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200" b="1" i="1">
                <a:solidFill>
                  <a:prstClr val="black"/>
                </a:solidFill>
                <a:latin typeface="Arial" charset="0"/>
              </a:rPr>
              <a:t>Csf1r</a:t>
            </a:r>
            <a:r>
              <a:rPr lang="fr-FR" sz="1200" b="1">
                <a:solidFill>
                  <a:prstClr val="black"/>
                </a:solidFill>
                <a:latin typeface="Arial" charset="0"/>
              </a:rPr>
              <a:t> Promotor</a:t>
            </a:r>
          </a:p>
        </p:txBody>
      </p:sp>
      <p:sp>
        <p:nvSpPr>
          <p:cNvPr id="57361" name="Rectangle 59"/>
          <p:cNvSpPr>
            <a:spLocks noChangeArrowheads="1"/>
          </p:cNvSpPr>
          <p:nvPr/>
        </p:nvSpPr>
        <p:spPr bwMode="auto">
          <a:xfrm>
            <a:off x="3441700" y="3841750"/>
            <a:ext cx="914400" cy="215900"/>
          </a:xfrm>
          <a:prstGeom prst="rect">
            <a:avLst/>
          </a:prstGeom>
          <a:solidFill>
            <a:srgbClr val="FFFF99"/>
          </a:solidFill>
          <a:ln w="15875">
            <a:solidFill>
              <a:schemeClr val="tx1"/>
            </a:solidFill>
            <a:miter lim="800000"/>
            <a:headEnd type="none" w="lg" len="sm"/>
            <a:tailEnd/>
          </a:ln>
        </p:spPr>
        <p:txBody>
          <a:bodyPr wrap="none" anchor="ctr"/>
          <a:lstStyle/>
          <a:p>
            <a:pPr defTabSz="457200"/>
            <a:endParaRPr lang="en-GB">
              <a:solidFill>
                <a:prstClr val="black"/>
              </a:solidFill>
            </a:endParaRPr>
          </a:p>
        </p:txBody>
      </p:sp>
      <p:sp>
        <p:nvSpPr>
          <p:cNvPr id="57362" name="Text Box 60"/>
          <p:cNvSpPr txBox="1">
            <a:spLocks noChangeArrowheads="1"/>
          </p:cNvSpPr>
          <p:nvPr/>
        </p:nvSpPr>
        <p:spPr bwMode="auto">
          <a:xfrm>
            <a:off x="4881563" y="2817813"/>
            <a:ext cx="17065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600" b="1">
                <a:solidFill>
                  <a:prstClr val="black"/>
                </a:solidFill>
                <a:latin typeface="Arial" charset="0"/>
              </a:rPr>
              <a:t>MER-iCRE-MER</a:t>
            </a:r>
          </a:p>
        </p:txBody>
      </p:sp>
      <p:sp>
        <p:nvSpPr>
          <p:cNvPr id="57363" name="Text Box 61"/>
          <p:cNvSpPr txBox="1">
            <a:spLocks noChangeArrowheads="1"/>
          </p:cNvSpPr>
          <p:nvPr/>
        </p:nvSpPr>
        <p:spPr bwMode="auto">
          <a:xfrm>
            <a:off x="5135564" y="3060700"/>
            <a:ext cx="1163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400">
                <a:solidFill>
                  <a:prstClr val="black"/>
                </a:solidFill>
                <a:latin typeface="Arial" charset="0"/>
              </a:rPr>
              <a:t>+ Tamoxifen</a:t>
            </a:r>
          </a:p>
        </p:txBody>
      </p:sp>
      <p:sp>
        <p:nvSpPr>
          <p:cNvPr id="57365" name="Oval 63"/>
          <p:cNvSpPr>
            <a:spLocks noChangeArrowheads="1"/>
          </p:cNvSpPr>
          <p:nvPr/>
        </p:nvSpPr>
        <p:spPr bwMode="auto">
          <a:xfrm>
            <a:off x="4475163" y="2962275"/>
            <a:ext cx="431800" cy="317500"/>
          </a:xfrm>
          <a:prstGeom prst="ellipse">
            <a:avLst/>
          </a:prstGeom>
          <a:solidFill>
            <a:srgbClr val="FFCC00"/>
          </a:solidFill>
          <a:ln w="19050">
            <a:solidFill>
              <a:schemeClr val="tx1"/>
            </a:solidFill>
            <a:round/>
            <a:headEnd type="none" w="lg" len="sm"/>
            <a:tailEnd/>
          </a:ln>
        </p:spPr>
        <p:txBody>
          <a:bodyPr wrap="none" anchor="ctr"/>
          <a:lstStyle/>
          <a:p>
            <a:pPr defTabSz="457200"/>
            <a:endParaRPr lang="en-GB">
              <a:solidFill>
                <a:prstClr val="black"/>
              </a:solidFill>
            </a:endParaRPr>
          </a:p>
        </p:txBody>
      </p:sp>
      <p:sp>
        <p:nvSpPr>
          <p:cNvPr id="57366" name="Oval 64"/>
          <p:cNvSpPr>
            <a:spLocks noChangeArrowheads="1"/>
          </p:cNvSpPr>
          <p:nvPr/>
        </p:nvSpPr>
        <p:spPr bwMode="auto">
          <a:xfrm>
            <a:off x="1582738" y="3489326"/>
            <a:ext cx="7116762" cy="1089025"/>
          </a:xfrm>
          <a:prstGeom prst="ellipse">
            <a:avLst/>
          </a:prstGeom>
          <a:noFill/>
          <a:ln w="22225">
            <a:solidFill>
              <a:schemeClr val="tx1"/>
            </a:solidFill>
            <a:prstDash val="dash"/>
            <a:round/>
            <a:headEnd type="none" w="lg" len="sm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457200"/>
            <a:endParaRPr lang="en-GB">
              <a:solidFill>
                <a:prstClr val="black"/>
              </a:solidFill>
            </a:endParaRPr>
          </a:p>
        </p:txBody>
      </p:sp>
      <p:sp>
        <p:nvSpPr>
          <p:cNvPr id="57367" name="Line 65"/>
          <p:cNvSpPr>
            <a:spLocks noChangeShapeType="1"/>
          </p:cNvSpPr>
          <p:nvPr/>
        </p:nvSpPr>
        <p:spPr bwMode="auto">
          <a:xfrm flipV="1">
            <a:off x="4179889" y="3303588"/>
            <a:ext cx="263525" cy="455612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457200"/>
            <a:endParaRPr lang="en-US">
              <a:solidFill>
                <a:prstClr val="black"/>
              </a:solidFill>
            </a:endParaRPr>
          </a:p>
        </p:txBody>
      </p:sp>
      <p:sp>
        <p:nvSpPr>
          <p:cNvPr id="57368" name="Oval 66"/>
          <p:cNvSpPr>
            <a:spLocks noChangeArrowheads="1"/>
          </p:cNvSpPr>
          <p:nvPr/>
        </p:nvSpPr>
        <p:spPr bwMode="auto">
          <a:xfrm>
            <a:off x="992188" y="2781301"/>
            <a:ext cx="8064500" cy="1978025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 type="none" w="lg" len="sm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457200"/>
            <a:endParaRPr lang="en-GB">
              <a:solidFill>
                <a:prstClr val="black"/>
              </a:solidFill>
            </a:endParaRPr>
          </a:p>
        </p:txBody>
      </p:sp>
      <p:sp>
        <p:nvSpPr>
          <p:cNvPr id="57369" name="Line 67"/>
          <p:cNvSpPr>
            <a:spLocks noChangeShapeType="1"/>
          </p:cNvSpPr>
          <p:nvPr/>
        </p:nvSpPr>
        <p:spPr bwMode="auto">
          <a:xfrm>
            <a:off x="4935538" y="3294063"/>
            <a:ext cx="596900" cy="423862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457200"/>
            <a:endParaRPr lang="en-US">
              <a:solidFill>
                <a:prstClr val="black"/>
              </a:solidFill>
            </a:endParaRPr>
          </a:p>
        </p:txBody>
      </p:sp>
      <p:sp>
        <p:nvSpPr>
          <p:cNvPr id="57370" name="Text Box 68"/>
          <p:cNvSpPr txBox="1">
            <a:spLocks noChangeArrowheads="1"/>
          </p:cNvSpPr>
          <p:nvPr/>
        </p:nvSpPr>
        <p:spPr bwMode="auto">
          <a:xfrm>
            <a:off x="581025" y="2476500"/>
            <a:ext cx="2452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600" b="1" i="1">
                <a:solidFill>
                  <a:srgbClr val="FF0000"/>
                </a:solidFill>
                <a:latin typeface="Arial" charset="0"/>
              </a:rPr>
              <a:t>Csf1r</a:t>
            </a:r>
            <a:r>
              <a:rPr lang="fr-FR" sz="1600" b="1">
                <a:solidFill>
                  <a:srgbClr val="FF0000"/>
                </a:solidFill>
                <a:latin typeface="Arial" charset="0"/>
              </a:rPr>
              <a:t> – MER-iCRE-MER</a:t>
            </a:r>
          </a:p>
        </p:txBody>
      </p:sp>
      <p:sp>
        <p:nvSpPr>
          <p:cNvPr id="57371" name="Text Box 69"/>
          <p:cNvSpPr txBox="1">
            <a:spLocks noChangeArrowheads="1"/>
          </p:cNvSpPr>
          <p:nvPr/>
        </p:nvSpPr>
        <p:spPr bwMode="auto">
          <a:xfrm>
            <a:off x="7720013" y="2452688"/>
            <a:ext cx="16065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600" b="1" dirty="0">
                <a:solidFill>
                  <a:prstClr val="black"/>
                </a:solidFill>
                <a:latin typeface="Arial" charset="0"/>
              </a:rPr>
              <a:t>Rosa-LSL-YFP</a:t>
            </a:r>
          </a:p>
        </p:txBody>
      </p:sp>
      <p:sp>
        <p:nvSpPr>
          <p:cNvPr id="57372" name="Text Box 77"/>
          <p:cNvSpPr txBox="1">
            <a:spLocks noChangeArrowheads="1"/>
          </p:cNvSpPr>
          <p:nvPr/>
        </p:nvSpPr>
        <p:spPr bwMode="auto">
          <a:xfrm>
            <a:off x="4856163" y="2103439"/>
            <a:ext cx="354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2000" b="1">
                <a:solidFill>
                  <a:prstClr val="black"/>
                </a:solidFill>
                <a:latin typeface="Arial" charset="0"/>
              </a:rPr>
              <a:t>X</a:t>
            </a:r>
          </a:p>
        </p:txBody>
      </p:sp>
      <p:sp>
        <p:nvSpPr>
          <p:cNvPr id="57373" name="Text Box 4"/>
          <p:cNvSpPr txBox="1">
            <a:spLocks noChangeArrowheads="1"/>
          </p:cNvSpPr>
          <p:nvPr/>
        </p:nvSpPr>
        <p:spPr bwMode="auto">
          <a:xfrm>
            <a:off x="381000" y="214321"/>
            <a:ext cx="9144000" cy="46166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defTabSz="457200" eaLnBrk="1" hangingPunct="1"/>
            <a:r>
              <a:rPr lang="en-GB" b="1" dirty="0" err="1">
                <a:solidFill>
                  <a:prstClr val="black"/>
                </a:solidFill>
                <a:latin typeface="Calibri"/>
              </a:rPr>
              <a:t>Marquage</a:t>
            </a:r>
            <a:r>
              <a:rPr lang="en-GB" b="1" dirty="0">
                <a:solidFill>
                  <a:prstClr val="black"/>
                </a:solidFill>
                <a:latin typeface="Calibri"/>
              </a:rPr>
              <a:t> g</a:t>
            </a:r>
            <a:r>
              <a:rPr lang="en-US" b="1" dirty="0" err="1">
                <a:solidFill>
                  <a:prstClr val="black"/>
                </a:solidFill>
                <a:latin typeface="Calibri"/>
              </a:rPr>
              <a:t>énétique</a:t>
            </a:r>
            <a:r>
              <a:rPr lang="en-US" b="1" dirty="0">
                <a:solidFill>
                  <a:prstClr val="black"/>
                </a:solidFill>
                <a:latin typeface="Calibri"/>
              </a:rPr>
              <a:t> des macrophages et </a:t>
            </a:r>
            <a:r>
              <a:rPr lang="en-US" b="1" dirty="0" err="1">
                <a:solidFill>
                  <a:prstClr val="black"/>
                </a:solidFill>
                <a:latin typeface="Calibri"/>
              </a:rPr>
              <a:t>leurs</a:t>
            </a:r>
            <a:r>
              <a:rPr lang="en-US" b="1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/>
              </a:rPr>
              <a:t>progéniteurs</a:t>
            </a:r>
            <a:r>
              <a:rPr lang="en-US" b="1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i="1" dirty="0">
                <a:solidFill>
                  <a:prstClr val="black"/>
                </a:solidFill>
                <a:latin typeface="Calibri"/>
              </a:rPr>
              <a:t>in vivo</a:t>
            </a:r>
            <a:endParaRPr lang="en-GB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74" name="Text Box 61"/>
          <p:cNvSpPr txBox="1">
            <a:spLocks noChangeArrowheads="1"/>
          </p:cNvSpPr>
          <p:nvPr/>
        </p:nvSpPr>
        <p:spPr bwMode="auto">
          <a:xfrm>
            <a:off x="5732464" y="3479801"/>
            <a:ext cx="13223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 type="none" w="lg" len="sm"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 eaLnBrk="1" hangingPunct="1"/>
            <a:r>
              <a:rPr lang="fr-FR" sz="1400">
                <a:solidFill>
                  <a:prstClr val="black"/>
                </a:solidFill>
                <a:latin typeface="Arial" charset="0"/>
              </a:rPr>
              <a:t>Rosa 26 locus</a:t>
            </a: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33713" y="1875009"/>
            <a:ext cx="1312612" cy="642768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847013" y="1844930"/>
            <a:ext cx="1312612" cy="642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80219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TextBox 1"/>
          <p:cNvSpPr txBox="1">
            <a:spLocks noChangeArrowheads="1"/>
          </p:cNvSpPr>
          <p:nvPr/>
        </p:nvSpPr>
        <p:spPr bwMode="auto">
          <a:xfrm>
            <a:off x="2813352" y="1335691"/>
            <a:ext cx="1984375" cy="3067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440" tIns="45222" rIns="90440" bIns="45222">
            <a:prstTxWarp prst="textNoShape">
              <a:avLst/>
            </a:prstTxWarp>
            <a:spAutoFit/>
          </a:bodyPr>
          <a:lstStyle/>
          <a:p>
            <a:pPr algn="ctr" defTabSz="457200"/>
            <a:r>
              <a:rPr lang="en-GB" sz="1400" i="1" dirty="0">
                <a:solidFill>
                  <a:srgbClr val="000000"/>
                </a:solidFill>
                <a:ea typeface="Arial" charset="0"/>
                <a:cs typeface="Arial" charset="0"/>
              </a:rPr>
              <a:t>Csf1r</a:t>
            </a:r>
            <a:r>
              <a:rPr lang="en-GB" sz="1400" i="1" baseline="30000" dirty="0">
                <a:solidFill>
                  <a:srgbClr val="000000"/>
                </a:solidFill>
                <a:ea typeface="Arial" charset="0"/>
                <a:cs typeface="Arial" charset="0"/>
              </a:rPr>
              <a:t>MeriCreMer </a:t>
            </a:r>
            <a:r>
              <a:rPr lang="en-GB" sz="1400" i="1" dirty="0">
                <a:solidFill>
                  <a:srgbClr val="000000"/>
                </a:solidFill>
                <a:ea typeface="Arial" charset="0"/>
                <a:cs typeface="Arial" charset="0"/>
              </a:rPr>
              <a:t>Rosa26</a:t>
            </a:r>
            <a:r>
              <a:rPr lang="en-GB" sz="1400" i="1" baseline="30000" dirty="0">
                <a:solidFill>
                  <a:srgbClr val="000000"/>
                </a:solidFill>
                <a:ea typeface="Arial" charset="0"/>
                <a:cs typeface="Arial" charset="0"/>
              </a:rPr>
              <a:t>YFP</a:t>
            </a:r>
            <a:endParaRPr lang="en-GB" sz="1400" b="1" baseline="30000" dirty="0">
              <a:solidFill>
                <a:srgbClr val="000000"/>
              </a:solidFill>
              <a:ea typeface="Arial" charset="0"/>
              <a:cs typeface="Arial" charset="0"/>
            </a:endParaRPr>
          </a:p>
        </p:txBody>
      </p:sp>
      <p:cxnSp>
        <p:nvCxnSpPr>
          <p:cNvPr id="82" name="Elbow Connector 69"/>
          <p:cNvCxnSpPr/>
          <p:nvPr/>
        </p:nvCxnSpPr>
        <p:spPr>
          <a:xfrm>
            <a:off x="2000000" y="1887776"/>
            <a:ext cx="844550" cy="158750"/>
          </a:xfrm>
          <a:prstGeom prst="bentConnector3">
            <a:avLst>
              <a:gd name="adj1" fmla="val -12"/>
            </a:avLst>
          </a:prstGeom>
          <a:ln w="12700" cmpd="sng">
            <a:headEnd type="none"/>
            <a:tailEnd type="triangle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84" name="TextBox 23"/>
          <p:cNvSpPr txBox="1">
            <a:spLocks noChangeArrowheads="1"/>
          </p:cNvSpPr>
          <p:nvPr/>
        </p:nvSpPr>
        <p:spPr bwMode="auto">
          <a:xfrm>
            <a:off x="1407862" y="5165963"/>
            <a:ext cx="971550" cy="2603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75194" tIns="37598" rIns="75194" bIns="37598">
            <a:spAutoFit/>
          </a:bodyPr>
          <a:lstStyle/>
          <a:p>
            <a:pPr algn="ctr" defTabSz="744080">
              <a:defRPr/>
            </a:pPr>
            <a:r>
              <a:rPr lang="en-US" sz="1200" kern="0" dirty="0">
                <a:solidFill>
                  <a:sysClr val="windowText" lastClr="000000"/>
                </a:solidFill>
                <a:cs typeface="Arial"/>
              </a:rPr>
              <a:t>FSC-A</a:t>
            </a:r>
          </a:p>
        </p:txBody>
      </p:sp>
      <p:pic>
        <p:nvPicPr>
          <p:cNvPr id="85" name="Picture 13"/>
          <p:cNvPicPr>
            <a:picLocks/>
          </p:cNvPicPr>
          <p:nvPr/>
        </p:nvPicPr>
        <p:blipFill>
          <a:blip r:embed="rId3">
            <a:grayscl/>
          </a:blip>
          <a:srcRect b="5034"/>
          <a:stretch>
            <a:fillRect/>
          </a:stretch>
        </p:blipFill>
        <p:spPr bwMode="auto">
          <a:xfrm>
            <a:off x="1245937" y="4280138"/>
            <a:ext cx="1163638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6" name="ZoneTexte 135"/>
          <p:cNvSpPr txBox="1">
            <a:spLocks noChangeArrowheads="1"/>
          </p:cNvSpPr>
          <p:nvPr/>
        </p:nvSpPr>
        <p:spPr bwMode="auto">
          <a:xfrm>
            <a:off x="3069975" y="3056177"/>
            <a:ext cx="893762" cy="279197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200">
                <a:solidFill>
                  <a:srgbClr val="000000"/>
                </a:solidFill>
                <a:ea typeface="Arial" charset="0"/>
                <a:cs typeface="Arial" charset="0"/>
              </a:rPr>
              <a:t>Cre</a:t>
            </a:r>
          </a:p>
        </p:txBody>
      </p:sp>
      <p:sp>
        <p:nvSpPr>
          <p:cNvPr id="87" name="ZoneTexte 135"/>
          <p:cNvSpPr txBox="1">
            <a:spLocks noChangeArrowheads="1"/>
          </p:cNvSpPr>
          <p:nvPr/>
        </p:nvSpPr>
        <p:spPr bwMode="auto">
          <a:xfrm>
            <a:off x="4089150" y="3056177"/>
            <a:ext cx="893762" cy="279197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200">
                <a:solidFill>
                  <a:srgbClr val="000000"/>
                </a:solidFill>
                <a:ea typeface="Arial" charset="0"/>
                <a:cs typeface="Arial" charset="0"/>
              </a:rPr>
              <a:t>No Cre</a:t>
            </a:r>
          </a:p>
        </p:txBody>
      </p:sp>
      <p:pic>
        <p:nvPicPr>
          <p:cNvPr id="88" name="Picture 10"/>
          <p:cNvPicPr>
            <a:picLocks/>
          </p:cNvPicPr>
          <p:nvPr/>
        </p:nvPicPr>
        <p:blipFill>
          <a:blip r:embed="rId4"/>
          <a:srcRect b="4974"/>
          <a:stretch>
            <a:fillRect/>
          </a:stretch>
        </p:blipFill>
        <p:spPr bwMode="auto">
          <a:xfrm>
            <a:off x="3770062" y="3278425"/>
            <a:ext cx="1079500" cy="998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9" name="Picture 9"/>
          <p:cNvPicPr>
            <a:picLocks/>
          </p:cNvPicPr>
          <p:nvPr/>
        </p:nvPicPr>
        <p:blipFill>
          <a:blip r:embed="rId5"/>
          <a:srcRect t="2" b="5647"/>
          <a:stretch>
            <a:fillRect/>
          </a:stretch>
        </p:blipFill>
        <p:spPr bwMode="auto">
          <a:xfrm>
            <a:off x="2668337" y="3278427"/>
            <a:ext cx="1079500" cy="1001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0" name="Picture 8"/>
          <p:cNvPicPr>
            <a:picLocks/>
          </p:cNvPicPr>
          <p:nvPr/>
        </p:nvPicPr>
        <p:blipFill>
          <a:blip r:embed="rId6">
            <a:grayscl/>
          </a:blip>
          <a:srcRect b="4974"/>
          <a:stretch>
            <a:fillRect/>
          </a:stretch>
        </p:blipFill>
        <p:spPr bwMode="auto">
          <a:xfrm>
            <a:off x="1245939" y="3278425"/>
            <a:ext cx="1166813" cy="998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1" name="TextBox 70"/>
          <p:cNvSpPr txBox="1">
            <a:spLocks noChangeArrowheads="1"/>
          </p:cNvSpPr>
          <p:nvPr/>
        </p:nvSpPr>
        <p:spPr bwMode="auto">
          <a:xfrm rot="16200000">
            <a:off x="324395" y="4460069"/>
            <a:ext cx="1271587" cy="2957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194" tIns="37598" rIns="75194" bIns="37598">
            <a:prstTxWarp prst="textNoShape">
              <a:avLst/>
            </a:prstTxWarp>
            <a:spAutoFit/>
          </a:bodyPr>
          <a:lstStyle/>
          <a:p>
            <a:pPr algn="ctr" defTabSz="457200"/>
            <a:r>
              <a:rPr lang="en-GB" sz="1400" b="1">
                <a:solidFill>
                  <a:srgbClr val="000000"/>
                </a:solidFill>
                <a:ea typeface="Arial" charset="0"/>
                <a:cs typeface="Arial" charset="0"/>
              </a:rPr>
              <a:t>Liver</a:t>
            </a:r>
          </a:p>
        </p:txBody>
      </p:sp>
      <p:cxnSp>
        <p:nvCxnSpPr>
          <p:cNvPr id="92" name="Connecteur droit 113"/>
          <p:cNvCxnSpPr>
            <a:cxnSpLocks noChangeShapeType="1"/>
          </p:cNvCxnSpPr>
          <p:nvPr/>
        </p:nvCxnSpPr>
        <p:spPr bwMode="auto">
          <a:xfrm flipV="1">
            <a:off x="1241175" y="3245090"/>
            <a:ext cx="0" cy="1920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 type="triangle" w="med" len="med"/>
          </a:ln>
        </p:spPr>
      </p:cxnSp>
      <p:sp>
        <p:nvSpPr>
          <p:cNvPr id="93" name="ZoneTexte 130"/>
          <p:cNvSpPr txBox="1">
            <a:spLocks noChangeArrowheads="1"/>
          </p:cNvSpPr>
          <p:nvPr/>
        </p:nvSpPr>
        <p:spPr bwMode="auto">
          <a:xfrm rot="16200000">
            <a:off x="650810" y="3592061"/>
            <a:ext cx="618757" cy="3077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400" b="1">
                <a:solidFill>
                  <a:srgbClr val="000000"/>
                </a:solidFill>
                <a:ea typeface="Arial" charset="0"/>
                <a:cs typeface="Arial" charset="0"/>
              </a:rPr>
              <a:t>Blood</a:t>
            </a:r>
          </a:p>
        </p:txBody>
      </p:sp>
      <p:sp>
        <p:nvSpPr>
          <p:cNvPr id="94" name="TextBox 23"/>
          <p:cNvSpPr txBox="1">
            <a:spLocks noChangeArrowheads="1"/>
          </p:cNvSpPr>
          <p:nvPr/>
        </p:nvSpPr>
        <p:spPr bwMode="auto">
          <a:xfrm rot="16200000">
            <a:off x="866527" y="4043704"/>
            <a:ext cx="714375" cy="279197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lIns="91429" tIns="45715" rIns="91429" bIns="45715">
            <a:spAutoFit/>
          </a:bodyPr>
          <a:lstStyle/>
          <a:p>
            <a:pPr algn="ctr" defTabSz="904767">
              <a:defRPr/>
            </a:pPr>
            <a:r>
              <a:rPr lang="en-US" sz="1200" kern="0" dirty="0">
                <a:solidFill>
                  <a:sysClr val="windowText" lastClr="000000"/>
                </a:solidFill>
                <a:cs typeface="Arial"/>
              </a:rPr>
              <a:t>SSC-A</a:t>
            </a:r>
          </a:p>
        </p:txBody>
      </p:sp>
      <p:cxnSp>
        <p:nvCxnSpPr>
          <p:cNvPr id="95" name="Connecteur droit 113"/>
          <p:cNvCxnSpPr>
            <a:cxnSpLocks noChangeShapeType="1"/>
          </p:cNvCxnSpPr>
          <p:nvPr/>
        </p:nvCxnSpPr>
        <p:spPr bwMode="auto">
          <a:xfrm>
            <a:off x="2793752" y="5297725"/>
            <a:ext cx="203517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 type="triangle" w="med" len="med"/>
          </a:ln>
        </p:spPr>
      </p:cxnSp>
      <p:sp>
        <p:nvSpPr>
          <p:cNvPr id="96" name="TextBox 23"/>
          <p:cNvSpPr txBox="1">
            <a:spLocks noChangeArrowheads="1"/>
          </p:cNvSpPr>
          <p:nvPr/>
        </p:nvSpPr>
        <p:spPr bwMode="auto">
          <a:xfrm>
            <a:off x="3511302" y="5165963"/>
            <a:ext cx="587375" cy="260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lIns="75194" tIns="37598" rIns="75194" bIns="37598">
            <a:spAutoFit/>
          </a:bodyPr>
          <a:lstStyle/>
          <a:p>
            <a:pPr algn="ctr" defTabSz="744080">
              <a:defRPr/>
            </a:pPr>
            <a:r>
              <a:rPr lang="en-US" sz="1200" kern="0" dirty="0">
                <a:solidFill>
                  <a:sysClr val="windowText" lastClr="000000"/>
                </a:solidFill>
                <a:cs typeface="Arial"/>
              </a:rPr>
              <a:t>YFP</a:t>
            </a:r>
          </a:p>
        </p:txBody>
      </p:sp>
      <p:cxnSp>
        <p:nvCxnSpPr>
          <p:cNvPr id="97" name="Connecteur droit 113"/>
          <p:cNvCxnSpPr>
            <a:cxnSpLocks noChangeShapeType="1"/>
          </p:cNvCxnSpPr>
          <p:nvPr/>
        </p:nvCxnSpPr>
        <p:spPr bwMode="auto">
          <a:xfrm flipV="1">
            <a:off x="2657227" y="3262552"/>
            <a:ext cx="14287" cy="190341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 type="triangle" w="med" len="med"/>
          </a:ln>
        </p:spPr>
      </p:cxnSp>
      <p:sp>
        <p:nvSpPr>
          <p:cNvPr id="98" name="TextBox 23"/>
          <p:cNvSpPr txBox="1">
            <a:spLocks noChangeArrowheads="1"/>
          </p:cNvSpPr>
          <p:nvPr/>
        </p:nvSpPr>
        <p:spPr bwMode="auto">
          <a:xfrm rot="16200000">
            <a:off x="2296864" y="4043704"/>
            <a:ext cx="714375" cy="279197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lIns="91429" tIns="45715" rIns="91429" bIns="45715">
            <a:spAutoFit/>
          </a:bodyPr>
          <a:lstStyle/>
          <a:p>
            <a:pPr algn="ctr" defTabSz="904767">
              <a:defRPr/>
            </a:pPr>
            <a:r>
              <a:rPr lang="en-US" sz="1200" kern="0" dirty="0">
                <a:solidFill>
                  <a:sysClr val="windowText" lastClr="000000"/>
                </a:solidFill>
                <a:cs typeface="Arial"/>
              </a:rPr>
              <a:t>SSC-A</a:t>
            </a:r>
          </a:p>
        </p:txBody>
      </p:sp>
      <p:pic>
        <p:nvPicPr>
          <p:cNvPr id="99" name="Picture 215"/>
          <p:cNvPicPr>
            <a:picLocks/>
          </p:cNvPicPr>
          <p:nvPr/>
        </p:nvPicPr>
        <p:blipFill>
          <a:blip r:embed="rId7"/>
          <a:srcRect b="5093"/>
          <a:stretch>
            <a:fillRect/>
          </a:stretch>
        </p:blipFill>
        <p:spPr bwMode="auto">
          <a:xfrm>
            <a:off x="2657225" y="4280138"/>
            <a:ext cx="1090612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0" name="Picture 216"/>
          <p:cNvPicPr>
            <a:picLocks/>
          </p:cNvPicPr>
          <p:nvPr/>
        </p:nvPicPr>
        <p:blipFill>
          <a:blip r:embed="rId8"/>
          <a:srcRect l="1028" b="5505"/>
          <a:stretch>
            <a:fillRect/>
          </a:stretch>
        </p:blipFill>
        <p:spPr bwMode="auto">
          <a:xfrm>
            <a:off x="3779587" y="4280138"/>
            <a:ext cx="1068388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1" name="ZoneTexte 135"/>
          <p:cNvSpPr txBox="1">
            <a:spLocks noChangeArrowheads="1"/>
          </p:cNvSpPr>
          <p:nvPr/>
        </p:nvSpPr>
        <p:spPr bwMode="auto">
          <a:xfrm>
            <a:off x="3209677" y="2794240"/>
            <a:ext cx="1393825" cy="2791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9" tIns="45715" rIns="91429" bIns="45715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200">
                <a:solidFill>
                  <a:srgbClr val="000000"/>
                </a:solidFill>
                <a:ea typeface="Arial" charset="0"/>
                <a:cs typeface="Arial" charset="0"/>
              </a:rPr>
              <a:t>Gated on CD45+</a:t>
            </a:r>
          </a:p>
        </p:txBody>
      </p:sp>
      <p:cxnSp>
        <p:nvCxnSpPr>
          <p:cNvPr id="102" name="Connecteur droit 69"/>
          <p:cNvCxnSpPr/>
          <p:nvPr/>
        </p:nvCxnSpPr>
        <p:spPr>
          <a:xfrm>
            <a:off x="2844550" y="3079990"/>
            <a:ext cx="2005012" cy="1587"/>
          </a:xfrm>
          <a:prstGeom prst="line">
            <a:avLst/>
          </a:prstGeom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3" name="TextBox 102"/>
          <p:cNvSpPr txBox="1"/>
          <p:nvPr/>
        </p:nvSpPr>
        <p:spPr>
          <a:xfrm>
            <a:off x="4158884" y="1794114"/>
            <a:ext cx="873334" cy="954097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</a:rPr>
              <a:t>1 month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3 months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6 months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1 year</a:t>
            </a:r>
          </a:p>
        </p:txBody>
      </p:sp>
      <p:cxnSp>
        <p:nvCxnSpPr>
          <p:cNvPr id="104" name="Straight Arrow Connector 103"/>
          <p:cNvCxnSpPr/>
          <p:nvPr/>
        </p:nvCxnSpPr>
        <p:spPr>
          <a:xfrm flipH="1">
            <a:off x="3563836" y="4280140"/>
            <a:ext cx="206226" cy="218479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7" name="ZoneTexte 135"/>
          <p:cNvSpPr txBox="1">
            <a:spLocks noChangeArrowheads="1"/>
          </p:cNvSpPr>
          <p:nvPr/>
        </p:nvSpPr>
        <p:spPr bwMode="auto">
          <a:xfrm>
            <a:off x="1081008" y="829074"/>
            <a:ext cx="813215" cy="3067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440" tIns="45222" rIns="90440" bIns="45222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400" dirty="0">
                <a:solidFill>
                  <a:srgbClr val="000000"/>
                </a:solidFill>
                <a:ea typeface="Arial" charset="0"/>
                <a:cs typeface="Arial" charset="0"/>
              </a:rPr>
              <a:t>OH-TAM</a:t>
            </a:r>
          </a:p>
        </p:txBody>
      </p:sp>
      <p:sp>
        <p:nvSpPr>
          <p:cNvPr id="80" name="ZoneTexte 135"/>
          <p:cNvSpPr txBox="1">
            <a:spLocks noChangeArrowheads="1"/>
          </p:cNvSpPr>
          <p:nvPr/>
        </p:nvSpPr>
        <p:spPr bwMode="auto">
          <a:xfrm>
            <a:off x="862336" y="1160964"/>
            <a:ext cx="545526" cy="3375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440" tIns="45222" rIns="90440" bIns="45222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600" b="1" dirty="0">
                <a:solidFill>
                  <a:srgbClr val="008000"/>
                </a:solidFill>
                <a:ea typeface="Arial" charset="0"/>
                <a:cs typeface="Arial" charset="0"/>
              </a:rPr>
              <a:t>E8.5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6603199" y="771473"/>
            <a:ext cx="1355662" cy="307766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</a:rPr>
              <a:t>Liver, 1 year-old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5269546" y="1095141"/>
            <a:ext cx="3712116" cy="5236882"/>
            <a:chOff x="11145972" y="859929"/>
            <a:chExt cx="3712116" cy="5236882"/>
          </a:xfrm>
        </p:grpSpPr>
        <p:pic>
          <p:nvPicPr>
            <p:cNvPr id="55" name="Picture 54" descr="20x zoom1.36_DAPI_GFP-488_PECAM-PE Cy3_2_RGB.tif"/>
            <p:cNvPicPr>
              <a:picLocks noChangeAspect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554" t="9134"/>
            <a:stretch/>
          </p:blipFill>
          <p:spPr>
            <a:xfrm>
              <a:off x="11145972" y="862942"/>
              <a:ext cx="3712116" cy="5233869"/>
            </a:xfrm>
            <a:prstGeom prst="rect">
              <a:avLst/>
            </a:prstGeom>
          </p:spPr>
        </p:pic>
        <p:cxnSp>
          <p:nvCxnSpPr>
            <p:cNvPr id="57" name="Straight Connector 56"/>
            <p:cNvCxnSpPr/>
            <p:nvPr/>
          </p:nvCxnSpPr>
          <p:spPr>
            <a:xfrm>
              <a:off x="13692435" y="5972496"/>
              <a:ext cx="1006495" cy="0"/>
            </a:xfrm>
            <a:prstGeom prst="line">
              <a:avLst/>
            </a:prstGeom>
            <a:ln>
              <a:solidFill>
                <a:srgbClr val="FFFFFF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Box 57"/>
            <p:cNvSpPr txBox="1"/>
            <p:nvPr/>
          </p:nvSpPr>
          <p:spPr>
            <a:xfrm>
              <a:off x="13835287" y="5664719"/>
              <a:ext cx="7372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prstClr val="white"/>
                  </a:solidFill>
                  <a:latin typeface="Helvetica"/>
                  <a:cs typeface="Helvetica"/>
                </a:rPr>
                <a:t>100µm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3283798" y="859929"/>
              <a:ext cx="1574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457200"/>
              <a:r>
                <a:rPr lang="en-US" sz="1600" dirty="0">
                  <a:solidFill>
                    <a:srgbClr val="0000FF"/>
                  </a:solidFill>
                  <a:latin typeface="Helvetica"/>
                  <a:cs typeface="Helvetica"/>
                </a:rPr>
                <a:t>DAPI</a:t>
              </a:r>
            </a:p>
            <a:p>
              <a:pPr algn="r" defTabSz="457200"/>
              <a:r>
                <a:rPr lang="en-US" sz="1600" dirty="0">
                  <a:solidFill>
                    <a:srgbClr val="FF0000"/>
                  </a:solidFill>
                  <a:latin typeface="Helvetica"/>
                  <a:cs typeface="Helvetica"/>
                </a:rPr>
                <a:t>CD31 </a:t>
              </a:r>
            </a:p>
            <a:p>
              <a:pPr algn="r" defTabSz="457200"/>
              <a:r>
                <a:rPr lang="en-US" sz="1600" dirty="0">
                  <a:solidFill>
                    <a:srgbClr val="008000"/>
                  </a:solidFill>
                  <a:latin typeface="Helvetica"/>
                  <a:cs typeface="Helvetica"/>
                </a:rPr>
                <a:t>YFP</a:t>
              </a:r>
              <a:r>
                <a:rPr lang="en-US" sz="1600" dirty="0">
                  <a:solidFill>
                    <a:srgbClr val="FF0000"/>
                  </a:solidFill>
                  <a:latin typeface="Helvetica"/>
                  <a:cs typeface="Helvetica"/>
                </a:rPr>
                <a:t>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269489" y="3278454"/>
            <a:ext cx="1620479" cy="3054823"/>
            <a:chOff x="7247002" y="2230677"/>
            <a:chExt cx="1620479" cy="3054823"/>
          </a:xfrm>
        </p:grpSpPr>
        <p:pic>
          <p:nvPicPr>
            <p:cNvPr id="38" name="Picture 37" descr="20x zoom1.36_DAPI_GFP-488_PECAM-PE Cy3_2_RGB.tif"/>
            <p:cNvPicPr>
              <a:picLocks noChangeAspect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6312" t="39076" r="12930" b="44608"/>
            <a:stretch/>
          </p:blipFill>
          <p:spPr>
            <a:xfrm rot="5400000">
              <a:off x="6529830" y="2947849"/>
              <a:ext cx="3054823" cy="1620479"/>
            </a:xfrm>
            <a:prstGeom prst="rect">
              <a:avLst/>
            </a:prstGeom>
            <a:ln>
              <a:solidFill>
                <a:schemeClr val="bg1"/>
              </a:solidFill>
            </a:ln>
          </p:spPr>
        </p:pic>
        <p:cxnSp>
          <p:nvCxnSpPr>
            <p:cNvPr id="39" name="Straight Connector 38"/>
            <p:cNvCxnSpPr/>
            <p:nvPr/>
          </p:nvCxnSpPr>
          <p:spPr>
            <a:xfrm flipV="1">
              <a:off x="7855477" y="5177366"/>
              <a:ext cx="935799" cy="3714"/>
            </a:xfrm>
            <a:prstGeom prst="line">
              <a:avLst/>
            </a:prstGeom>
            <a:ln>
              <a:solidFill>
                <a:srgbClr val="FFFFFF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extBox 39"/>
            <p:cNvSpPr txBox="1"/>
            <p:nvPr/>
          </p:nvSpPr>
          <p:spPr>
            <a:xfrm>
              <a:off x="8153912" y="4904856"/>
              <a:ext cx="57269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200" dirty="0">
                  <a:solidFill>
                    <a:prstClr val="white"/>
                  </a:solidFill>
                  <a:latin typeface="Helvetica"/>
                  <a:cs typeface="Helvetica"/>
                </a:rPr>
                <a:t>50µm</a:t>
              </a:r>
            </a:p>
          </p:txBody>
        </p:sp>
      </p:grpSp>
      <p:sp>
        <p:nvSpPr>
          <p:cNvPr id="48" name="ZoneTexte 73"/>
          <p:cNvSpPr txBox="1"/>
          <p:nvPr/>
        </p:nvSpPr>
        <p:spPr>
          <a:xfrm>
            <a:off x="189707" y="142880"/>
            <a:ext cx="9526587" cy="399104"/>
          </a:xfrm>
          <a:prstGeom prst="rect">
            <a:avLst/>
          </a:prstGeom>
          <a:noFill/>
        </p:spPr>
        <p:txBody>
          <a:bodyPr wrap="square" lIns="90440" tIns="45222" rIns="90440" bIns="45222">
            <a:spAutoFit/>
          </a:bodyPr>
          <a:lstStyle/>
          <a:p>
            <a:pPr algn="ctr" defTabSz="452381">
              <a:defRPr/>
            </a:pPr>
            <a:r>
              <a:rPr lang="fr-FR" sz="2000" b="1" dirty="0">
                <a:solidFill>
                  <a:prstClr val="black"/>
                </a:solidFill>
              </a:rPr>
              <a:t>Les </a:t>
            </a:r>
            <a:r>
              <a:rPr lang="fr-FR" sz="2000" b="1" dirty="0" err="1">
                <a:solidFill>
                  <a:prstClr val="black"/>
                </a:solidFill>
              </a:rPr>
              <a:t>prog</a:t>
            </a:r>
            <a:r>
              <a:rPr lang="en-US" sz="2000" b="1" dirty="0" err="1">
                <a:solidFill>
                  <a:prstClr val="black"/>
                </a:solidFill>
              </a:rPr>
              <a:t>éniteurs</a:t>
            </a:r>
            <a:r>
              <a:rPr lang="en-US" sz="2000" b="1" dirty="0">
                <a:solidFill>
                  <a:prstClr val="black"/>
                </a:solidFill>
              </a:rPr>
              <a:t> </a:t>
            </a:r>
            <a:r>
              <a:rPr lang="fr-FR" sz="2000" b="1" i="1" dirty="0">
                <a:solidFill>
                  <a:prstClr val="black"/>
                </a:solidFill>
              </a:rPr>
              <a:t>Csf1r</a:t>
            </a:r>
            <a:r>
              <a:rPr lang="fr-FR" sz="2000" b="1" baseline="30000" dirty="0">
                <a:solidFill>
                  <a:prstClr val="black"/>
                </a:solidFill>
              </a:rPr>
              <a:t>+</a:t>
            </a:r>
            <a:r>
              <a:rPr lang="fr-FR" sz="2000" b="1" dirty="0">
                <a:solidFill>
                  <a:prstClr val="black"/>
                </a:solidFill>
              </a:rPr>
              <a:t> </a:t>
            </a:r>
            <a:r>
              <a:rPr lang="fr-FR" sz="2000" b="1" dirty="0" err="1">
                <a:solidFill>
                  <a:prstClr val="black"/>
                </a:solidFill>
              </a:rPr>
              <a:t>pr</a:t>
            </a:r>
            <a:r>
              <a:rPr lang="en-US" sz="2000" b="1" dirty="0" err="1">
                <a:solidFill>
                  <a:prstClr val="black"/>
                </a:solidFill>
              </a:rPr>
              <a:t>ésents</a:t>
            </a:r>
            <a:r>
              <a:rPr lang="en-US" sz="2000" b="1" dirty="0">
                <a:solidFill>
                  <a:prstClr val="black"/>
                </a:solidFill>
              </a:rPr>
              <a:t> </a:t>
            </a:r>
            <a:r>
              <a:rPr lang="en-US" sz="2000" b="1" dirty="0" err="1">
                <a:solidFill>
                  <a:prstClr val="black"/>
                </a:solidFill>
              </a:rPr>
              <a:t>à</a:t>
            </a:r>
            <a:r>
              <a:rPr lang="en-US" sz="2000" b="1" dirty="0">
                <a:solidFill>
                  <a:prstClr val="black"/>
                </a:solidFill>
              </a:rPr>
              <a:t> E8.5 </a:t>
            </a:r>
            <a:r>
              <a:rPr lang="en-US" sz="2000" b="1" dirty="0" err="1">
                <a:solidFill>
                  <a:prstClr val="black"/>
                </a:solidFill>
              </a:rPr>
              <a:t>donnent</a:t>
            </a:r>
            <a:r>
              <a:rPr lang="en-US" sz="2000" b="1" dirty="0">
                <a:solidFill>
                  <a:prstClr val="black"/>
                </a:solidFill>
              </a:rPr>
              <a:t> naissance aux macrophages</a:t>
            </a:r>
            <a:r>
              <a:rPr lang="fr-FR" sz="2000" b="1" dirty="0">
                <a:solidFill>
                  <a:prstClr val="black"/>
                </a:solidFill>
              </a:rPr>
              <a:t> F4/80</a:t>
            </a:r>
            <a:r>
              <a:rPr lang="fr-FR" sz="2000" b="1" baseline="30000" dirty="0">
                <a:solidFill>
                  <a:prstClr val="black"/>
                </a:solidFill>
              </a:rPr>
              <a:t>bright</a:t>
            </a:r>
            <a:endParaRPr lang="fr-FR" sz="2000" b="1" dirty="0">
              <a:solidFill>
                <a:prstClr val="black"/>
              </a:solidFill>
            </a:endParaRPr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>
          <a:blip r:embed="rId10">
            <a:alphaModFix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70661" y="1794113"/>
            <a:ext cx="993076" cy="486296"/>
          </a:xfrm>
          <a:prstGeom prst="rect">
            <a:avLst/>
          </a:prstGeom>
        </p:spPr>
      </p:pic>
      <p:pic>
        <p:nvPicPr>
          <p:cNvPr id="50" name="Picture 49" descr="mouse injected.jpg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4649" y="1142720"/>
            <a:ext cx="1049854" cy="745057"/>
          </a:xfrm>
          <a:prstGeom prst="rect">
            <a:avLst/>
          </a:prstGeom>
        </p:spPr>
      </p:pic>
      <p:sp>
        <p:nvSpPr>
          <p:cNvPr id="51" name="TextBox 50"/>
          <p:cNvSpPr txBox="1"/>
          <p:nvPr/>
        </p:nvSpPr>
        <p:spPr>
          <a:xfrm>
            <a:off x="5730602" y="6547872"/>
            <a:ext cx="3828372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r" defTabSz="457200"/>
            <a:r>
              <a:rPr lang="en-US" sz="1400" dirty="0">
                <a:solidFill>
                  <a:prstClr val="black"/>
                </a:solidFill>
              </a:rPr>
              <a:t>Schulz*, Gomez </a:t>
            </a:r>
            <a:r>
              <a:rPr lang="en-US" sz="1400" dirty="0" err="1">
                <a:solidFill>
                  <a:prstClr val="black"/>
                </a:solidFill>
              </a:rPr>
              <a:t>Perdiguero</a:t>
            </a:r>
            <a:r>
              <a:rPr lang="en-US" sz="1400" dirty="0">
                <a:solidFill>
                  <a:prstClr val="black"/>
                </a:solidFill>
              </a:rPr>
              <a:t>*,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Science</a:t>
            </a:r>
            <a:r>
              <a:rPr lang="en-US" sz="1400" dirty="0">
                <a:solidFill>
                  <a:prstClr val="black"/>
                </a:solidFill>
              </a:rPr>
              <a:t>, 2012</a:t>
            </a:r>
          </a:p>
        </p:txBody>
      </p:sp>
    </p:spTree>
    <p:extLst>
      <p:ext uri="{BB962C8B-B14F-4D97-AF65-F5344CB8AC3E}">
        <p14:creationId xmlns:p14="http://schemas.microsoft.com/office/powerpoint/2010/main" val="252540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Off-page Connector 636"/>
          <p:cNvSpPr/>
          <p:nvPr/>
        </p:nvSpPr>
        <p:spPr>
          <a:xfrm rot="5400000">
            <a:off x="1610960" y="792871"/>
            <a:ext cx="2255783" cy="3781339"/>
          </a:xfrm>
          <a:prstGeom prst="flowChartOffpageConnector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vert270" lIns="90440" tIns="45222" rIns="90440" bIns="45222" anchor="ctr"/>
          <a:lstStyle/>
          <a:p>
            <a:pPr algn="ctr" defTabSz="452326">
              <a:defRPr/>
            </a:pPr>
            <a:endParaRPr lang="en-US" sz="2800" b="1" dirty="0">
              <a:solidFill>
                <a:prstClr val="white"/>
              </a:solidFill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6110983" y="735907"/>
            <a:ext cx="1479684" cy="6036236"/>
          </a:xfrm>
          <a:prstGeom prst="roundRect">
            <a:avLst/>
          </a:prstGeom>
          <a:gradFill>
            <a:gsLst>
              <a:gs pos="0">
                <a:srgbClr val="FF7E79"/>
              </a:gs>
              <a:gs pos="50000">
                <a:srgbClr val="FF5452"/>
              </a:gs>
              <a:gs pos="100000">
                <a:srgbClr val="FF0000"/>
              </a:gs>
            </a:gsLst>
          </a:gra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3" name="Picture 2217" descr="Imag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7721"/>
          <a:stretch>
            <a:fillRect/>
          </a:stretch>
        </p:blipFill>
        <p:spPr bwMode="auto">
          <a:xfrm>
            <a:off x="473243" y="1472448"/>
            <a:ext cx="862012" cy="148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24"/>
          <p:cNvGrpSpPr>
            <a:grpSpLocks noChangeAspect="1"/>
          </p:cNvGrpSpPr>
          <p:nvPr/>
        </p:nvGrpSpPr>
        <p:grpSpPr bwMode="auto">
          <a:xfrm rot="16200000">
            <a:off x="6417210" y="3062905"/>
            <a:ext cx="540000" cy="672985"/>
            <a:chOff x="519" y="795"/>
            <a:chExt cx="670" cy="835"/>
          </a:xfrm>
        </p:grpSpPr>
        <p:sp>
          <p:nvSpPr>
            <p:cNvPr id="311" name="Freeform 25"/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145 w 368"/>
                <a:gd name="T1" fmla="*/ 293 h 433"/>
                <a:gd name="T2" fmla="*/ 25 w 368"/>
                <a:gd name="T3" fmla="*/ 877 h 433"/>
                <a:gd name="T4" fmla="*/ 161 w 368"/>
                <a:gd name="T5" fmla="*/ 1377 h 433"/>
                <a:gd name="T6" fmla="*/ 648 w 368"/>
                <a:gd name="T7" fmla="*/ 1566 h 433"/>
                <a:gd name="T8" fmla="*/ 1003 w 368"/>
                <a:gd name="T9" fmla="*/ 1257 h 433"/>
                <a:gd name="T10" fmla="*/ 1160 w 368"/>
                <a:gd name="T11" fmla="*/ 870 h 433"/>
                <a:gd name="T12" fmla="*/ 1023 w 368"/>
                <a:gd name="T13" fmla="*/ 280 h 433"/>
                <a:gd name="T14" fmla="*/ 145 w 368"/>
                <a:gd name="T15" fmla="*/ 293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2" name="Freeform 26"/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719 w 239"/>
                <a:gd name="T1" fmla="*/ 52 h 329"/>
                <a:gd name="T2" fmla="*/ 765 w 239"/>
                <a:gd name="T3" fmla="*/ 249 h 329"/>
                <a:gd name="T4" fmla="*/ 777 w 239"/>
                <a:gd name="T5" fmla="*/ 454 h 329"/>
                <a:gd name="T6" fmla="*/ 640 w 239"/>
                <a:gd name="T7" fmla="*/ 842 h 329"/>
                <a:gd name="T8" fmla="*/ 417 w 239"/>
                <a:gd name="T9" fmla="*/ 1170 h 329"/>
                <a:gd name="T10" fmla="*/ 223 w 239"/>
                <a:gd name="T11" fmla="*/ 1214 h 329"/>
                <a:gd name="T12" fmla="*/ 129 w 239"/>
                <a:gd name="T13" fmla="*/ 1214 h 329"/>
                <a:gd name="T14" fmla="*/ 0 w 239"/>
                <a:gd name="T15" fmla="*/ 1177 h 329"/>
                <a:gd name="T16" fmla="*/ 207 w 239"/>
                <a:gd name="T17" fmla="*/ 1154 h 329"/>
                <a:gd name="T18" fmla="*/ 417 w 239"/>
                <a:gd name="T19" fmla="*/ 1046 h 329"/>
                <a:gd name="T20" fmla="*/ 489 w 239"/>
                <a:gd name="T21" fmla="*/ 805 h 329"/>
                <a:gd name="T22" fmla="*/ 611 w 239"/>
                <a:gd name="T23" fmla="*/ 685 h 329"/>
                <a:gd name="T24" fmla="*/ 725 w 239"/>
                <a:gd name="T25" fmla="*/ 336 h 329"/>
                <a:gd name="T26" fmla="*/ 627 w 239"/>
                <a:gd name="T27" fmla="*/ 0 h 329"/>
                <a:gd name="T28" fmla="*/ 707 w 239"/>
                <a:gd name="T29" fmla="*/ 52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3" name="Freeform 27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4" name="Freeform 28"/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279 w 85"/>
                <a:gd name="T1" fmla="*/ 0 h 170"/>
                <a:gd name="T2" fmla="*/ 56 w 85"/>
                <a:gd name="T3" fmla="*/ 220 h 170"/>
                <a:gd name="T4" fmla="*/ 62 w 85"/>
                <a:gd name="T5" fmla="*/ 633 h 170"/>
                <a:gd name="T6" fmla="*/ 56 w 85"/>
                <a:gd name="T7" fmla="*/ 369 h 170"/>
                <a:gd name="T8" fmla="*/ 109 w 85"/>
                <a:gd name="T9" fmla="*/ 220 h 170"/>
                <a:gd name="T10" fmla="*/ 178 w 85"/>
                <a:gd name="T11" fmla="*/ 100 h 170"/>
                <a:gd name="T12" fmla="*/ 270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5" name="Freeform 29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6" name="Freeform 30"/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725 h 226"/>
                <a:gd name="T2" fmla="*/ 279 w 193"/>
                <a:gd name="T3" fmla="*/ 777 h 226"/>
                <a:gd name="T4" fmla="*/ 359 w 193"/>
                <a:gd name="T5" fmla="*/ 496 h 226"/>
                <a:gd name="T6" fmla="*/ 421 w 193"/>
                <a:gd name="T7" fmla="*/ 380 h 226"/>
                <a:gd name="T8" fmla="*/ 542 w 193"/>
                <a:gd name="T9" fmla="*/ 293 h 226"/>
                <a:gd name="T10" fmla="*/ 546 w 193"/>
                <a:gd name="T11" fmla="*/ 0 h 226"/>
                <a:gd name="T12" fmla="*/ 497 w 193"/>
                <a:gd name="T13" fmla="*/ 264 h 226"/>
                <a:gd name="T14" fmla="*/ 296 w 193"/>
                <a:gd name="T15" fmla="*/ 392 h 226"/>
                <a:gd name="T16" fmla="*/ 145 w 193"/>
                <a:gd name="T17" fmla="*/ 770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7" name="Freeform 31"/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230 w 70"/>
                <a:gd name="T1" fmla="*/ 0 h 91"/>
                <a:gd name="T2" fmla="*/ 9 w 70"/>
                <a:gd name="T3" fmla="*/ 337 h 91"/>
                <a:gd name="T4" fmla="*/ 40 w 70"/>
                <a:gd name="T5" fmla="*/ 229 h 91"/>
                <a:gd name="T6" fmla="*/ 96 w 70"/>
                <a:gd name="T7" fmla="*/ 133 h 91"/>
                <a:gd name="T8" fmla="*/ 203 w 70"/>
                <a:gd name="T9" fmla="*/ 19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8" name="Oval 32"/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9" name="Oval 33"/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0" name="Freeform 34"/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149 w 368"/>
                <a:gd name="T1" fmla="*/ 292 h 432"/>
                <a:gd name="T2" fmla="*/ 27 w 368"/>
                <a:gd name="T3" fmla="*/ 876 h 432"/>
                <a:gd name="T4" fmla="*/ 165 w 368"/>
                <a:gd name="T5" fmla="*/ 1378 h 432"/>
                <a:gd name="T6" fmla="*/ 654 w 368"/>
                <a:gd name="T7" fmla="*/ 1570 h 432"/>
                <a:gd name="T8" fmla="*/ 1006 w 368"/>
                <a:gd name="T9" fmla="*/ 1261 h 432"/>
                <a:gd name="T10" fmla="*/ 1164 w 368"/>
                <a:gd name="T11" fmla="*/ 873 h 432"/>
                <a:gd name="T12" fmla="*/ 1026 w 368"/>
                <a:gd name="T13" fmla="*/ 280 h 432"/>
                <a:gd name="T14" fmla="*/ 149 w 368"/>
                <a:gd name="T15" fmla="*/ 292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292" name="TextBox 291"/>
          <p:cNvSpPr txBox="1"/>
          <p:nvPr/>
        </p:nvSpPr>
        <p:spPr>
          <a:xfrm>
            <a:off x="1275924" y="1853438"/>
            <a:ext cx="603428" cy="40009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/>
            <a:r>
              <a:rPr lang="en-GB" sz="2000" b="1" dirty="0">
                <a:solidFill>
                  <a:srgbClr val="000000"/>
                </a:solidFill>
                <a:cs typeface="Arial"/>
              </a:rPr>
              <a:t>HSC</a:t>
            </a:r>
          </a:p>
        </p:txBody>
      </p:sp>
      <p:cxnSp>
        <p:nvCxnSpPr>
          <p:cNvPr id="296" name="Straight Arrow Connector 295"/>
          <p:cNvCxnSpPr/>
          <p:nvPr/>
        </p:nvCxnSpPr>
        <p:spPr>
          <a:xfrm>
            <a:off x="1857236" y="2684532"/>
            <a:ext cx="1554092" cy="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7" name="Straight Arrow Connector 296"/>
          <p:cNvCxnSpPr/>
          <p:nvPr/>
        </p:nvCxnSpPr>
        <p:spPr>
          <a:xfrm flipV="1">
            <a:off x="2947478" y="2129695"/>
            <a:ext cx="629035" cy="54051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8" name="TextBox 297"/>
          <p:cNvSpPr txBox="1"/>
          <p:nvPr/>
        </p:nvSpPr>
        <p:spPr>
          <a:xfrm>
            <a:off x="7611802" y="2499493"/>
            <a:ext cx="2209237" cy="369322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Cellules </a:t>
            </a:r>
            <a:r>
              <a:rPr lang="en-GB" b="1" dirty="0" err="1">
                <a:solidFill>
                  <a:srgbClr val="000000"/>
                </a:solidFill>
                <a:cs typeface="Arial"/>
              </a:rPr>
              <a:t>Dendritiques</a:t>
            </a:r>
            <a:endParaRPr lang="en-GB" b="1" dirty="0">
              <a:solidFill>
                <a:srgbClr val="000000"/>
              </a:solidFill>
              <a:cs typeface="Arial"/>
            </a:endParaRPr>
          </a:p>
        </p:txBody>
      </p:sp>
      <p:cxnSp>
        <p:nvCxnSpPr>
          <p:cNvPr id="299" name="Straight Arrow Connector 298"/>
          <p:cNvCxnSpPr/>
          <p:nvPr/>
        </p:nvCxnSpPr>
        <p:spPr>
          <a:xfrm flipV="1">
            <a:off x="4352794" y="1360441"/>
            <a:ext cx="1527372" cy="46585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Arrow Connector 299"/>
          <p:cNvCxnSpPr/>
          <p:nvPr/>
        </p:nvCxnSpPr>
        <p:spPr>
          <a:xfrm flipV="1">
            <a:off x="4352794" y="1808409"/>
            <a:ext cx="1632118" cy="2177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4" name="Rectangle 303"/>
          <p:cNvSpPr/>
          <p:nvPr/>
        </p:nvSpPr>
        <p:spPr>
          <a:xfrm>
            <a:off x="1013346" y="875115"/>
            <a:ext cx="1657804" cy="646321"/>
          </a:xfrm>
          <a:prstGeom prst="rect">
            <a:avLst/>
          </a:prstGeom>
        </p:spPr>
        <p:txBody>
          <a:bodyPr wrap="none" lIns="91429" tIns="45715" rIns="91429" bIns="45715">
            <a:spAutoFit/>
          </a:bodyPr>
          <a:lstStyle/>
          <a:p>
            <a:pPr algn="ctr" defTabSz="452326">
              <a:defRPr/>
            </a:pPr>
            <a:r>
              <a:rPr lang="en-US" b="1" dirty="0" err="1">
                <a:solidFill>
                  <a:prstClr val="black"/>
                </a:solidFill>
              </a:rPr>
              <a:t>Moelle</a:t>
            </a:r>
            <a:r>
              <a:rPr lang="en-US" b="1" dirty="0">
                <a:solidFill>
                  <a:prstClr val="black"/>
                </a:solidFill>
              </a:rPr>
              <a:t> </a:t>
            </a:r>
            <a:r>
              <a:rPr lang="en-US" b="1" dirty="0" err="1">
                <a:solidFill>
                  <a:prstClr val="black"/>
                </a:solidFill>
              </a:rPr>
              <a:t>osseuse</a:t>
            </a:r>
            <a:endParaRPr lang="en-US" b="1" dirty="0">
              <a:solidFill>
                <a:prstClr val="black"/>
              </a:solidFill>
            </a:endParaRPr>
          </a:p>
          <a:p>
            <a:pPr algn="ctr" defTabSz="452326">
              <a:defRPr/>
            </a:pPr>
            <a:r>
              <a:rPr lang="en-US" b="1" dirty="0">
                <a:solidFill>
                  <a:prstClr val="black"/>
                </a:solidFill>
              </a:rPr>
              <a:t>(Bone marrow)</a:t>
            </a:r>
          </a:p>
        </p:txBody>
      </p:sp>
      <p:sp>
        <p:nvSpPr>
          <p:cNvPr id="305" name="Flèche en arc 34"/>
          <p:cNvSpPr/>
          <p:nvPr/>
        </p:nvSpPr>
        <p:spPr>
          <a:xfrm rot="4861096" flipV="1">
            <a:off x="1065108" y="2838965"/>
            <a:ext cx="722371" cy="728060"/>
          </a:xfrm>
          <a:prstGeom prst="circularArrow">
            <a:avLst>
              <a:gd name="adj1" fmla="val 0"/>
              <a:gd name="adj2" fmla="val 1142319"/>
              <a:gd name="adj3" fmla="val 7601505"/>
              <a:gd name="adj4" fmla="val 10800000"/>
              <a:gd name="adj5" fmla="val 12500"/>
            </a:avLst>
          </a:prstGeom>
          <a:solidFill>
            <a:schemeClr val="tx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/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308" name="TextBox 307"/>
          <p:cNvSpPr txBox="1"/>
          <p:nvPr/>
        </p:nvSpPr>
        <p:spPr>
          <a:xfrm>
            <a:off x="2861524" y="1240926"/>
            <a:ext cx="2172367" cy="338544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/>
            <a:r>
              <a:rPr lang="en-GB" sz="1600" b="1" dirty="0">
                <a:solidFill>
                  <a:srgbClr val="000000"/>
                </a:solidFill>
                <a:cs typeface="Arial"/>
              </a:rPr>
              <a:t>Committed Progenitors</a:t>
            </a:r>
          </a:p>
        </p:txBody>
      </p:sp>
      <p:sp>
        <p:nvSpPr>
          <p:cNvPr id="283" name="TextBox 282"/>
          <p:cNvSpPr txBox="1"/>
          <p:nvPr/>
        </p:nvSpPr>
        <p:spPr>
          <a:xfrm>
            <a:off x="7611802" y="3209894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Monocytes</a:t>
            </a:r>
          </a:p>
        </p:txBody>
      </p:sp>
      <p:cxnSp>
        <p:nvCxnSpPr>
          <p:cNvPr id="286" name="Straight Arrow Connector 285"/>
          <p:cNvCxnSpPr/>
          <p:nvPr/>
        </p:nvCxnSpPr>
        <p:spPr>
          <a:xfrm>
            <a:off x="4404888" y="2586365"/>
            <a:ext cx="1412472" cy="658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0" name="Straight Arrow Connector 289"/>
          <p:cNvCxnSpPr/>
          <p:nvPr/>
        </p:nvCxnSpPr>
        <p:spPr>
          <a:xfrm>
            <a:off x="4404888" y="2590906"/>
            <a:ext cx="1412472" cy="1137442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" name="Group 24"/>
          <p:cNvGrpSpPr>
            <a:grpSpLocks noChangeAspect="1"/>
          </p:cNvGrpSpPr>
          <p:nvPr/>
        </p:nvGrpSpPr>
        <p:grpSpPr bwMode="auto">
          <a:xfrm rot="16200000">
            <a:off x="6730453" y="3062905"/>
            <a:ext cx="540000" cy="672985"/>
            <a:chOff x="519" y="795"/>
            <a:chExt cx="670" cy="835"/>
          </a:xfrm>
        </p:grpSpPr>
        <p:sp>
          <p:nvSpPr>
            <p:cNvPr id="273" name="Freeform 25"/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145 w 368"/>
                <a:gd name="T1" fmla="*/ 293 h 433"/>
                <a:gd name="T2" fmla="*/ 25 w 368"/>
                <a:gd name="T3" fmla="*/ 877 h 433"/>
                <a:gd name="T4" fmla="*/ 161 w 368"/>
                <a:gd name="T5" fmla="*/ 1377 h 433"/>
                <a:gd name="T6" fmla="*/ 648 w 368"/>
                <a:gd name="T7" fmla="*/ 1566 h 433"/>
                <a:gd name="T8" fmla="*/ 1003 w 368"/>
                <a:gd name="T9" fmla="*/ 1257 h 433"/>
                <a:gd name="T10" fmla="*/ 1160 w 368"/>
                <a:gd name="T11" fmla="*/ 870 h 433"/>
                <a:gd name="T12" fmla="*/ 1023 w 368"/>
                <a:gd name="T13" fmla="*/ 280 h 433"/>
                <a:gd name="T14" fmla="*/ 145 w 368"/>
                <a:gd name="T15" fmla="*/ 293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4" name="Freeform 26"/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719 w 239"/>
                <a:gd name="T1" fmla="*/ 52 h 329"/>
                <a:gd name="T2" fmla="*/ 765 w 239"/>
                <a:gd name="T3" fmla="*/ 249 h 329"/>
                <a:gd name="T4" fmla="*/ 777 w 239"/>
                <a:gd name="T5" fmla="*/ 454 h 329"/>
                <a:gd name="T6" fmla="*/ 640 w 239"/>
                <a:gd name="T7" fmla="*/ 842 h 329"/>
                <a:gd name="T8" fmla="*/ 417 w 239"/>
                <a:gd name="T9" fmla="*/ 1170 h 329"/>
                <a:gd name="T10" fmla="*/ 223 w 239"/>
                <a:gd name="T11" fmla="*/ 1214 h 329"/>
                <a:gd name="T12" fmla="*/ 129 w 239"/>
                <a:gd name="T13" fmla="*/ 1214 h 329"/>
                <a:gd name="T14" fmla="*/ 0 w 239"/>
                <a:gd name="T15" fmla="*/ 1177 h 329"/>
                <a:gd name="T16" fmla="*/ 207 w 239"/>
                <a:gd name="T17" fmla="*/ 1154 h 329"/>
                <a:gd name="T18" fmla="*/ 417 w 239"/>
                <a:gd name="T19" fmla="*/ 1046 h 329"/>
                <a:gd name="T20" fmla="*/ 489 w 239"/>
                <a:gd name="T21" fmla="*/ 805 h 329"/>
                <a:gd name="T22" fmla="*/ 611 w 239"/>
                <a:gd name="T23" fmla="*/ 685 h 329"/>
                <a:gd name="T24" fmla="*/ 725 w 239"/>
                <a:gd name="T25" fmla="*/ 336 h 329"/>
                <a:gd name="T26" fmla="*/ 627 w 239"/>
                <a:gd name="T27" fmla="*/ 0 h 329"/>
                <a:gd name="T28" fmla="*/ 707 w 239"/>
                <a:gd name="T29" fmla="*/ 52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5" name="Freeform 27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6" name="Freeform 28"/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279 w 85"/>
                <a:gd name="T1" fmla="*/ 0 h 170"/>
                <a:gd name="T2" fmla="*/ 56 w 85"/>
                <a:gd name="T3" fmla="*/ 220 h 170"/>
                <a:gd name="T4" fmla="*/ 62 w 85"/>
                <a:gd name="T5" fmla="*/ 633 h 170"/>
                <a:gd name="T6" fmla="*/ 56 w 85"/>
                <a:gd name="T7" fmla="*/ 369 h 170"/>
                <a:gd name="T8" fmla="*/ 109 w 85"/>
                <a:gd name="T9" fmla="*/ 220 h 170"/>
                <a:gd name="T10" fmla="*/ 178 w 85"/>
                <a:gd name="T11" fmla="*/ 100 h 170"/>
                <a:gd name="T12" fmla="*/ 270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7" name="Freeform 29"/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203 w 288"/>
                <a:gd name="T1" fmla="*/ 280 h 334"/>
                <a:gd name="T2" fmla="*/ 16 w 288"/>
                <a:gd name="T3" fmla="*/ 796 h 334"/>
                <a:gd name="T4" fmla="*/ 190 w 288"/>
                <a:gd name="T5" fmla="*/ 1082 h 334"/>
                <a:gd name="T6" fmla="*/ 518 w 288"/>
                <a:gd name="T7" fmla="*/ 1178 h 334"/>
                <a:gd name="T8" fmla="*/ 667 w 288"/>
                <a:gd name="T9" fmla="*/ 958 h 334"/>
                <a:gd name="T10" fmla="*/ 631 w 288"/>
                <a:gd name="T11" fmla="*/ 785 h 334"/>
                <a:gd name="T12" fmla="*/ 885 w 288"/>
                <a:gd name="T13" fmla="*/ 540 h 334"/>
                <a:gd name="T14" fmla="*/ 203 w 288"/>
                <a:gd name="T15" fmla="*/ 28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8" name="Freeform 30"/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725 h 226"/>
                <a:gd name="T2" fmla="*/ 279 w 193"/>
                <a:gd name="T3" fmla="*/ 777 h 226"/>
                <a:gd name="T4" fmla="*/ 359 w 193"/>
                <a:gd name="T5" fmla="*/ 496 h 226"/>
                <a:gd name="T6" fmla="*/ 421 w 193"/>
                <a:gd name="T7" fmla="*/ 380 h 226"/>
                <a:gd name="T8" fmla="*/ 542 w 193"/>
                <a:gd name="T9" fmla="*/ 293 h 226"/>
                <a:gd name="T10" fmla="*/ 546 w 193"/>
                <a:gd name="T11" fmla="*/ 0 h 226"/>
                <a:gd name="T12" fmla="*/ 497 w 193"/>
                <a:gd name="T13" fmla="*/ 264 h 226"/>
                <a:gd name="T14" fmla="*/ 296 w 193"/>
                <a:gd name="T15" fmla="*/ 392 h 226"/>
                <a:gd name="T16" fmla="*/ 145 w 193"/>
                <a:gd name="T17" fmla="*/ 770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9" name="Freeform 31"/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230 w 70"/>
                <a:gd name="T1" fmla="*/ 0 h 91"/>
                <a:gd name="T2" fmla="*/ 9 w 70"/>
                <a:gd name="T3" fmla="*/ 337 h 91"/>
                <a:gd name="T4" fmla="*/ 40 w 70"/>
                <a:gd name="T5" fmla="*/ 229 h 91"/>
                <a:gd name="T6" fmla="*/ 96 w 70"/>
                <a:gd name="T7" fmla="*/ 133 h 91"/>
                <a:gd name="T8" fmla="*/ 203 w 70"/>
                <a:gd name="T9" fmla="*/ 19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0" name="Oval 32"/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1" name="Oval 33"/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2" name="Freeform 34"/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149 w 368"/>
                <a:gd name="T1" fmla="*/ 292 h 432"/>
                <a:gd name="T2" fmla="*/ 27 w 368"/>
                <a:gd name="T3" fmla="*/ 876 h 432"/>
                <a:gd name="T4" fmla="*/ 165 w 368"/>
                <a:gd name="T5" fmla="*/ 1378 h 432"/>
                <a:gd name="T6" fmla="*/ 654 w 368"/>
                <a:gd name="T7" fmla="*/ 1570 h 432"/>
                <a:gd name="T8" fmla="*/ 1006 w 368"/>
                <a:gd name="T9" fmla="*/ 1261 h 432"/>
                <a:gd name="T10" fmla="*/ 1164 w 368"/>
                <a:gd name="T11" fmla="*/ 873 h 432"/>
                <a:gd name="T12" fmla="*/ 1026 w 368"/>
                <a:gd name="T13" fmla="*/ 280 h 432"/>
                <a:gd name="T14" fmla="*/ 149 w 368"/>
                <a:gd name="T15" fmla="*/ 292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800168" y="2346764"/>
            <a:ext cx="512341" cy="540000"/>
            <a:chOff x="7995841" y="1747243"/>
            <a:chExt cx="512341" cy="540000"/>
          </a:xfrm>
        </p:grpSpPr>
        <p:sp>
          <p:nvSpPr>
            <p:cNvPr id="255" name="Freeform 250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8000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6" name="Freeform 251"/>
            <p:cNvSpPr>
              <a:spLocks/>
            </p:cNvSpPr>
            <p:nvPr/>
          </p:nvSpPr>
          <p:spPr bwMode="auto">
            <a:xfrm rot="16200000">
              <a:off x="8067950" y="1717939"/>
              <a:ext cx="392488" cy="466902"/>
            </a:xfrm>
            <a:custGeom>
              <a:avLst/>
              <a:gdLst>
                <a:gd name="T0" fmla="*/ 984 w 238"/>
                <a:gd name="T1" fmla="*/ 0 h 266"/>
                <a:gd name="T2" fmla="*/ 1360 w 238"/>
                <a:gd name="T3" fmla="*/ 888 h 266"/>
                <a:gd name="T4" fmla="*/ 383 w 238"/>
                <a:gd name="T5" fmla="*/ 1818 h 266"/>
                <a:gd name="T6" fmla="*/ 0 w 238"/>
                <a:gd name="T7" fmla="*/ 1733 h 266"/>
                <a:gd name="T8" fmla="*/ 496 w 238"/>
                <a:gd name="T9" fmla="*/ 1890 h 266"/>
                <a:gd name="T10" fmla="*/ 1480 w 238"/>
                <a:gd name="T11" fmla="*/ 965 h 266"/>
                <a:gd name="T12" fmla="*/ 98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8000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7" name="Freeform 252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A887A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8" name="Freeform 253"/>
            <p:cNvSpPr>
              <a:spLocks/>
            </p:cNvSpPr>
            <p:nvPr/>
          </p:nvSpPr>
          <p:spPr bwMode="auto">
            <a:xfrm rot="16200000">
              <a:off x="8103840" y="1768317"/>
              <a:ext cx="313463" cy="379317"/>
            </a:xfrm>
            <a:custGeom>
              <a:avLst/>
              <a:gdLst>
                <a:gd name="T0" fmla="*/ 1130 w 190"/>
                <a:gd name="T1" fmla="*/ 819 h 216"/>
                <a:gd name="T2" fmla="*/ 1030 w 190"/>
                <a:gd name="T3" fmla="*/ 605 h 216"/>
                <a:gd name="T4" fmla="*/ 997 w 190"/>
                <a:gd name="T5" fmla="*/ 328 h 216"/>
                <a:gd name="T6" fmla="*/ 704 w 190"/>
                <a:gd name="T7" fmla="*/ 0 h 216"/>
                <a:gd name="T8" fmla="*/ 872 w 190"/>
                <a:gd name="T9" fmla="*/ 243 h 216"/>
                <a:gd name="T10" fmla="*/ 892 w 190"/>
                <a:gd name="T11" fmla="*/ 491 h 216"/>
                <a:gd name="T12" fmla="*/ 822 w 190"/>
                <a:gd name="T13" fmla="*/ 781 h 216"/>
                <a:gd name="T14" fmla="*/ 722 w 190"/>
                <a:gd name="T15" fmla="*/ 1288 h 216"/>
                <a:gd name="T16" fmla="*/ 0 w 190"/>
                <a:gd name="T17" fmla="*/ 1288 h 216"/>
                <a:gd name="T18" fmla="*/ 847 w 190"/>
                <a:gd name="T19" fmla="*/ 1373 h 216"/>
                <a:gd name="T20" fmla="*/ 1130 w 190"/>
                <a:gd name="T21" fmla="*/ 819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7B427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9" name="Freeform 254"/>
            <p:cNvSpPr>
              <a:spLocks/>
            </p:cNvSpPr>
            <p:nvPr/>
          </p:nvSpPr>
          <p:spPr bwMode="auto">
            <a:xfrm rot="16200000">
              <a:off x="8093633" y="1901012"/>
              <a:ext cx="256829" cy="344414"/>
            </a:xfrm>
            <a:custGeom>
              <a:avLst/>
              <a:gdLst>
                <a:gd name="T0" fmla="*/ 233 w 156"/>
                <a:gd name="T1" fmla="*/ 1139 h 196"/>
                <a:gd name="T2" fmla="*/ 408 w 156"/>
                <a:gd name="T3" fmla="*/ 414 h 196"/>
                <a:gd name="T4" fmla="*/ 920 w 156"/>
                <a:gd name="T5" fmla="*/ 77 h 196"/>
                <a:gd name="T6" fmla="*/ 850 w 156"/>
                <a:gd name="T7" fmla="*/ 51 h 196"/>
                <a:gd name="T8" fmla="*/ 163 w 156"/>
                <a:gd name="T9" fmla="*/ 363 h 196"/>
                <a:gd name="T10" fmla="*/ 120 w 156"/>
                <a:gd name="T11" fmla="*/ 1062 h 196"/>
                <a:gd name="T12" fmla="*/ 388 w 156"/>
                <a:gd name="T13" fmla="*/ 1396 h 196"/>
                <a:gd name="T14" fmla="*/ 233 w 156"/>
                <a:gd name="T15" fmla="*/ 11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D3C3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0" name="Freeform 279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1" name="Freeform 280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2" name="Freeform 283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3" name="Freeform 284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4" name="Freeform 317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5" name="Freeform 318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6" name="Freeform 319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7" name="Freeform 320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8" name="Freeform 392"/>
            <p:cNvSpPr>
              <a:spLocks/>
            </p:cNvSpPr>
            <p:nvPr/>
          </p:nvSpPr>
          <p:spPr bwMode="auto">
            <a:xfrm rot="16200000">
              <a:off x="8169035" y="2085731"/>
              <a:ext cx="71122" cy="158049"/>
            </a:xfrm>
            <a:custGeom>
              <a:avLst/>
              <a:gdLst>
                <a:gd name="T0" fmla="*/ 271 w 43"/>
                <a:gd name="T1" fmla="*/ 0 h 90"/>
                <a:gd name="T2" fmla="*/ 108 w 43"/>
                <a:gd name="T3" fmla="*/ 640 h 90"/>
                <a:gd name="T4" fmla="*/ 27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9" name="Freeform 393"/>
            <p:cNvSpPr>
              <a:spLocks/>
            </p:cNvSpPr>
            <p:nvPr/>
          </p:nvSpPr>
          <p:spPr bwMode="auto">
            <a:xfrm rot="16200000">
              <a:off x="8040292" y="1823305"/>
              <a:ext cx="395122" cy="466902"/>
            </a:xfrm>
            <a:custGeom>
              <a:avLst/>
              <a:gdLst>
                <a:gd name="T0" fmla="*/ 125 w 240"/>
                <a:gd name="T1" fmla="*/ 1066 h 266"/>
                <a:gd name="T2" fmla="*/ 1000 w 240"/>
                <a:gd name="T3" fmla="*/ 56 h 266"/>
                <a:gd name="T4" fmla="*/ 1500 w 240"/>
                <a:gd name="T5" fmla="*/ 184 h 266"/>
                <a:gd name="T6" fmla="*/ 920 w 240"/>
                <a:gd name="T7" fmla="*/ 0 h 266"/>
                <a:gd name="T8" fmla="*/ 38 w 240"/>
                <a:gd name="T9" fmla="*/ 1008 h 266"/>
                <a:gd name="T10" fmla="*/ 470 w 240"/>
                <a:gd name="T11" fmla="*/ 1890 h 266"/>
                <a:gd name="T12" fmla="*/ 125 w 240"/>
                <a:gd name="T13" fmla="*/ 106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CC66FF"/>
            </a:solidFill>
            <a:ln>
              <a:noFill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0" name="Freeform 394"/>
            <p:cNvSpPr>
              <a:spLocks/>
            </p:cNvSpPr>
            <p:nvPr/>
          </p:nvSpPr>
          <p:spPr bwMode="auto">
            <a:xfrm rot="16200000">
              <a:off x="8047865" y="1969170"/>
              <a:ext cx="274610" cy="361536"/>
            </a:xfrm>
            <a:custGeom>
              <a:avLst/>
              <a:gdLst>
                <a:gd name="T0" fmla="*/ 255 w 167"/>
                <a:gd name="T1" fmla="*/ 1463 h 206"/>
                <a:gd name="T2" fmla="*/ 162 w 167"/>
                <a:gd name="T3" fmla="*/ 1007 h 206"/>
                <a:gd name="T4" fmla="*/ 1041 w 167"/>
                <a:gd name="T5" fmla="*/ 0 h 206"/>
                <a:gd name="T6" fmla="*/ 255 w 167"/>
                <a:gd name="T7" fmla="*/ 1463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CC66FF"/>
            </a:solidFill>
            <a:ln>
              <a:noFill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1" name="Freeform 395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2" name="Freeform 396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0" name="Group 17"/>
          <p:cNvGrpSpPr>
            <a:grpSpLocks noChangeAspect="1"/>
          </p:cNvGrpSpPr>
          <p:nvPr/>
        </p:nvGrpSpPr>
        <p:grpSpPr bwMode="auto">
          <a:xfrm>
            <a:off x="1206648" y="2279655"/>
            <a:ext cx="540000" cy="606316"/>
            <a:chOff x="357" y="1587"/>
            <a:chExt cx="912" cy="1024"/>
          </a:xfrm>
        </p:grpSpPr>
        <p:sp>
          <p:nvSpPr>
            <p:cNvPr id="241" name="Freeform 18"/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929 w 365"/>
                <a:gd name="T1" fmla="*/ 149 h 384"/>
                <a:gd name="T2" fmla="*/ 100 w 365"/>
                <a:gd name="T3" fmla="*/ 1699 h 384"/>
                <a:gd name="T4" fmla="*/ 1417 w 365"/>
                <a:gd name="T5" fmla="*/ 2560 h 384"/>
                <a:gd name="T6" fmla="*/ 2249 w 365"/>
                <a:gd name="T7" fmla="*/ 1267 h 384"/>
                <a:gd name="T8" fmla="*/ 929 w 365"/>
                <a:gd name="T9" fmla="*/ 149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solidFill>
              <a:srgbClr val="CC66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2" name="Freeform 19"/>
            <p:cNvSpPr>
              <a:spLocks/>
            </p:cNvSpPr>
            <p:nvPr/>
          </p:nvSpPr>
          <p:spPr bwMode="auto">
            <a:xfrm>
              <a:off x="612" y="1685"/>
              <a:ext cx="640" cy="872"/>
            </a:xfrm>
            <a:custGeom>
              <a:avLst/>
              <a:gdLst>
                <a:gd name="T0" fmla="*/ 1575 w 256"/>
                <a:gd name="T1" fmla="*/ 1011 h 327"/>
                <a:gd name="T2" fmla="*/ 858 w 256"/>
                <a:gd name="T3" fmla="*/ 0 h 327"/>
                <a:gd name="T4" fmla="*/ 1450 w 256"/>
                <a:gd name="T5" fmla="*/ 1016 h 327"/>
                <a:gd name="T6" fmla="*/ 658 w 256"/>
                <a:gd name="T7" fmla="*/ 2184 h 327"/>
                <a:gd name="T8" fmla="*/ 0 w 256"/>
                <a:gd name="T9" fmla="*/ 2133 h 327"/>
                <a:gd name="T10" fmla="*/ 783 w 256"/>
                <a:gd name="T11" fmla="*/ 2248 h 327"/>
                <a:gd name="T12" fmla="*/ 1575 w 256"/>
                <a:gd name="T13" fmla="*/ 1011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327">
                  <a:moveTo>
                    <a:pt x="252" y="142"/>
                  </a:moveTo>
                  <a:cubicBezTo>
                    <a:pt x="249" y="92"/>
                    <a:pt x="204" y="26"/>
                    <a:pt x="137" y="0"/>
                  </a:cubicBezTo>
                  <a:cubicBezTo>
                    <a:pt x="193" y="30"/>
                    <a:pt x="229" y="98"/>
                    <a:pt x="232" y="143"/>
                  </a:cubicBezTo>
                  <a:cubicBezTo>
                    <a:pt x="237" y="212"/>
                    <a:pt x="186" y="284"/>
                    <a:pt x="105" y="307"/>
                  </a:cubicBezTo>
                  <a:cubicBezTo>
                    <a:pt x="72" y="316"/>
                    <a:pt x="34" y="313"/>
                    <a:pt x="0" y="300"/>
                  </a:cubicBezTo>
                  <a:cubicBezTo>
                    <a:pt x="38" y="320"/>
                    <a:pt x="84" y="327"/>
                    <a:pt x="125" y="316"/>
                  </a:cubicBezTo>
                  <a:cubicBezTo>
                    <a:pt x="205" y="293"/>
                    <a:pt x="256" y="211"/>
                    <a:pt x="252" y="142"/>
                  </a:cubicBezTo>
                  <a:close/>
                </a:path>
              </a:pathLst>
            </a:custGeom>
            <a:solidFill>
              <a:srgbClr val="8000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3" name="Freeform 20"/>
            <p:cNvSpPr>
              <a:spLocks/>
            </p:cNvSpPr>
            <p:nvPr/>
          </p:nvSpPr>
          <p:spPr bwMode="auto">
            <a:xfrm>
              <a:off x="924" y="1824"/>
              <a:ext cx="328" cy="704"/>
            </a:xfrm>
            <a:custGeom>
              <a:avLst/>
              <a:gdLst>
                <a:gd name="T0" fmla="*/ 0 w 131"/>
                <a:gd name="T1" fmla="*/ 1877 h 264"/>
                <a:gd name="T2" fmla="*/ 796 w 131"/>
                <a:gd name="T3" fmla="*/ 640 h 264"/>
                <a:gd name="T4" fmla="*/ 533 w 131"/>
                <a:gd name="T5" fmla="*/ 0 h 264"/>
                <a:gd name="T6" fmla="*/ 696 w 131"/>
                <a:gd name="T7" fmla="*/ 1011 h 264"/>
                <a:gd name="T8" fmla="*/ 0 w 131"/>
                <a:gd name="T9" fmla="*/ 1877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64">
                  <a:moveTo>
                    <a:pt x="0" y="264"/>
                  </a:moveTo>
                  <a:cubicBezTo>
                    <a:pt x="80" y="241"/>
                    <a:pt x="131" y="159"/>
                    <a:pt x="127" y="90"/>
                  </a:cubicBezTo>
                  <a:cubicBezTo>
                    <a:pt x="125" y="61"/>
                    <a:pt x="110" y="28"/>
                    <a:pt x="85" y="0"/>
                  </a:cubicBezTo>
                  <a:cubicBezTo>
                    <a:pt x="106" y="29"/>
                    <a:pt x="131" y="78"/>
                    <a:pt x="111" y="142"/>
                  </a:cubicBezTo>
                  <a:cubicBezTo>
                    <a:pt x="91" y="206"/>
                    <a:pt x="43" y="240"/>
                    <a:pt x="0" y="264"/>
                  </a:cubicBezTo>
                  <a:close/>
                </a:path>
              </a:pathLst>
            </a:custGeom>
            <a:solidFill>
              <a:srgbClr val="6404C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4" name="Freeform 21"/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613 w 302"/>
                <a:gd name="T1" fmla="*/ 248 h 340"/>
                <a:gd name="T2" fmla="*/ 75 w 302"/>
                <a:gd name="T3" fmla="*/ 1489 h 340"/>
                <a:gd name="T4" fmla="*/ 1275 w 302"/>
                <a:gd name="T5" fmla="*/ 2086 h 340"/>
                <a:gd name="T6" fmla="*/ 1683 w 302"/>
                <a:gd name="T7" fmla="*/ 819 h 340"/>
                <a:gd name="T8" fmla="*/ 613 w 302"/>
                <a:gd name="T9" fmla="*/ 248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solidFill>
              <a:srgbClr val="D07D9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5" name="Freeform 22"/>
            <p:cNvSpPr>
              <a:spLocks noEditPoints="1"/>
            </p:cNvSpPr>
            <p:nvPr/>
          </p:nvSpPr>
          <p:spPr bwMode="auto">
            <a:xfrm>
              <a:off x="514" y="1755"/>
              <a:ext cx="608" cy="664"/>
            </a:xfrm>
            <a:custGeom>
              <a:avLst/>
              <a:gdLst>
                <a:gd name="T0" fmla="*/ 225 w 243"/>
                <a:gd name="T1" fmla="*/ 440 h 249"/>
                <a:gd name="T2" fmla="*/ 45 w 243"/>
                <a:gd name="T3" fmla="*/ 1101 h 249"/>
                <a:gd name="T4" fmla="*/ 921 w 243"/>
                <a:gd name="T5" fmla="*/ 1736 h 249"/>
                <a:gd name="T6" fmla="*/ 1414 w 243"/>
                <a:gd name="T7" fmla="*/ 811 h 249"/>
                <a:gd name="T8" fmla="*/ 1208 w 243"/>
                <a:gd name="T9" fmla="*/ 136 h 249"/>
                <a:gd name="T10" fmla="*/ 520 w 243"/>
                <a:gd name="T11" fmla="*/ 205 h 249"/>
                <a:gd name="T12" fmla="*/ 513 w 243"/>
                <a:gd name="T13" fmla="*/ 533 h 249"/>
                <a:gd name="T14" fmla="*/ 746 w 243"/>
                <a:gd name="T15" fmla="*/ 141 h 249"/>
                <a:gd name="T16" fmla="*/ 183 w 243"/>
                <a:gd name="T17" fmla="*/ 541 h 249"/>
                <a:gd name="T18" fmla="*/ 158 w 243"/>
                <a:gd name="T19" fmla="*/ 1123 h 249"/>
                <a:gd name="T20" fmla="*/ 513 w 243"/>
                <a:gd name="T21" fmla="*/ 384 h 249"/>
                <a:gd name="T22" fmla="*/ 563 w 243"/>
                <a:gd name="T23" fmla="*/ 491 h 249"/>
                <a:gd name="T24" fmla="*/ 696 w 243"/>
                <a:gd name="T25" fmla="*/ 221 h 249"/>
                <a:gd name="T26" fmla="*/ 846 w 243"/>
                <a:gd name="T27" fmla="*/ 499 h 249"/>
                <a:gd name="T28" fmla="*/ 1188 w 243"/>
                <a:gd name="T29" fmla="*/ 461 h 249"/>
                <a:gd name="T30" fmla="*/ 826 w 243"/>
                <a:gd name="T31" fmla="*/ 120 h 249"/>
                <a:gd name="T32" fmla="*/ 996 w 243"/>
                <a:gd name="T33" fmla="*/ 461 h 249"/>
                <a:gd name="T34" fmla="*/ 208 w 243"/>
                <a:gd name="T35" fmla="*/ 747 h 249"/>
                <a:gd name="T36" fmla="*/ 575 w 243"/>
                <a:gd name="T37" fmla="*/ 853 h 249"/>
                <a:gd name="T38" fmla="*/ 208 w 243"/>
                <a:gd name="T39" fmla="*/ 747 h 249"/>
                <a:gd name="T40" fmla="*/ 671 w 243"/>
                <a:gd name="T41" fmla="*/ 683 h 249"/>
                <a:gd name="T42" fmla="*/ 738 w 243"/>
                <a:gd name="T43" fmla="*/ 589 h 249"/>
                <a:gd name="T44" fmla="*/ 846 w 243"/>
                <a:gd name="T45" fmla="*/ 589 h 249"/>
                <a:gd name="T46" fmla="*/ 926 w 243"/>
                <a:gd name="T47" fmla="*/ 563 h 249"/>
                <a:gd name="T48" fmla="*/ 295 w 243"/>
                <a:gd name="T49" fmla="*/ 1395 h 249"/>
                <a:gd name="T50" fmla="*/ 613 w 243"/>
                <a:gd name="T51" fmla="*/ 1309 h 249"/>
                <a:gd name="T52" fmla="*/ 333 w 243"/>
                <a:gd name="T53" fmla="*/ 1229 h 249"/>
                <a:gd name="T54" fmla="*/ 275 w 243"/>
                <a:gd name="T55" fmla="*/ 981 h 249"/>
                <a:gd name="T56" fmla="*/ 651 w 243"/>
                <a:gd name="T57" fmla="*/ 768 h 249"/>
                <a:gd name="T58" fmla="*/ 971 w 243"/>
                <a:gd name="T59" fmla="*/ 661 h 249"/>
                <a:gd name="T60" fmla="*/ 1046 w 243"/>
                <a:gd name="T61" fmla="*/ 739 h 249"/>
                <a:gd name="T62" fmla="*/ 1158 w 243"/>
                <a:gd name="T63" fmla="*/ 525 h 249"/>
                <a:gd name="T64" fmla="*/ 1013 w 243"/>
                <a:gd name="T65" fmla="*/ 611 h 249"/>
                <a:gd name="T66" fmla="*/ 883 w 243"/>
                <a:gd name="T67" fmla="*/ 832 h 249"/>
                <a:gd name="T68" fmla="*/ 801 w 243"/>
                <a:gd name="T69" fmla="*/ 896 h 249"/>
                <a:gd name="T70" fmla="*/ 1133 w 243"/>
                <a:gd name="T71" fmla="*/ 803 h 249"/>
                <a:gd name="T72" fmla="*/ 651 w 243"/>
                <a:gd name="T73" fmla="*/ 1096 h 249"/>
                <a:gd name="T74" fmla="*/ 651 w 243"/>
                <a:gd name="T75" fmla="*/ 1096 h 249"/>
                <a:gd name="T76" fmla="*/ 933 w 243"/>
                <a:gd name="T77" fmla="*/ 1016 h 249"/>
                <a:gd name="T78" fmla="*/ 808 w 243"/>
                <a:gd name="T79" fmla="*/ 1293 h 249"/>
                <a:gd name="T80" fmla="*/ 758 w 243"/>
                <a:gd name="T81" fmla="*/ 1045 h 249"/>
                <a:gd name="T82" fmla="*/ 1101 w 243"/>
                <a:gd name="T83" fmla="*/ 1075 h 249"/>
                <a:gd name="T84" fmla="*/ 1171 w 243"/>
                <a:gd name="T85" fmla="*/ 1075 h 249"/>
                <a:gd name="T86" fmla="*/ 550 w 243"/>
                <a:gd name="T87" fmla="*/ 1485 h 249"/>
                <a:gd name="T88" fmla="*/ 663 w 243"/>
                <a:gd name="T89" fmla="*/ 1451 h 249"/>
                <a:gd name="T90" fmla="*/ 626 w 243"/>
                <a:gd name="T91" fmla="*/ 1600 h 249"/>
                <a:gd name="T92" fmla="*/ 788 w 243"/>
                <a:gd name="T93" fmla="*/ 1357 h 249"/>
                <a:gd name="T94" fmla="*/ 676 w 243"/>
                <a:gd name="T95" fmla="*/ 1336 h 249"/>
                <a:gd name="T96" fmla="*/ 1071 w 243"/>
                <a:gd name="T97" fmla="*/ 1387 h 249"/>
                <a:gd name="T98" fmla="*/ 1051 w 243"/>
                <a:gd name="T99" fmla="*/ 1437 h 249"/>
                <a:gd name="T100" fmla="*/ 1196 w 243"/>
                <a:gd name="T101" fmla="*/ 1288 h 249"/>
                <a:gd name="T102" fmla="*/ 1101 w 243"/>
                <a:gd name="T103" fmla="*/ 1493 h 249"/>
                <a:gd name="T104" fmla="*/ 1221 w 243"/>
                <a:gd name="T105" fmla="*/ 1229 h 249"/>
                <a:gd name="T106" fmla="*/ 1334 w 243"/>
                <a:gd name="T107" fmla="*/ 968 h 249"/>
                <a:gd name="T108" fmla="*/ 1401 w 243"/>
                <a:gd name="T109" fmla="*/ 883 h 249"/>
                <a:gd name="T110" fmla="*/ 1259 w 243"/>
                <a:gd name="T111" fmla="*/ 1053 h 249"/>
                <a:gd name="T112" fmla="*/ 1251 w 243"/>
                <a:gd name="T113" fmla="*/ 619 h 249"/>
                <a:gd name="T114" fmla="*/ 1246 w 243"/>
                <a:gd name="T115" fmla="*/ 683 h 2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43" h="249">
                  <a:moveTo>
                    <a:pt x="124" y="6"/>
                  </a:moveTo>
                  <a:cubicBezTo>
                    <a:pt x="121" y="7"/>
                    <a:pt x="117" y="8"/>
                    <a:pt x="115" y="9"/>
                  </a:cubicBezTo>
                  <a:cubicBezTo>
                    <a:pt x="102" y="7"/>
                    <a:pt x="91" y="13"/>
                    <a:pt x="78" y="20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57" y="32"/>
                    <a:pt x="36" y="43"/>
                    <a:pt x="36" y="62"/>
                  </a:cubicBezTo>
                  <a:cubicBezTo>
                    <a:pt x="36" y="63"/>
                    <a:pt x="36" y="64"/>
                    <a:pt x="36" y="65"/>
                  </a:cubicBezTo>
                  <a:cubicBezTo>
                    <a:pt x="36" y="66"/>
                    <a:pt x="36" y="67"/>
                    <a:pt x="37" y="69"/>
                  </a:cubicBezTo>
                  <a:cubicBezTo>
                    <a:pt x="34" y="68"/>
                    <a:pt x="32" y="67"/>
                    <a:pt x="29" y="67"/>
                  </a:cubicBezTo>
                  <a:cubicBezTo>
                    <a:pt x="6" y="65"/>
                    <a:pt x="2" y="97"/>
                    <a:pt x="1" y="110"/>
                  </a:cubicBezTo>
                  <a:cubicBezTo>
                    <a:pt x="0" y="115"/>
                    <a:pt x="0" y="121"/>
                    <a:pt x="0" y="127"/>
                  </a:cubicBezTo>
                  <a:cubicBezTo>
                    <a:pt x="0" y="137"/>
                    <a:pt x="1" y="147"/>
                    <a:pt x="7" y="155"/>
                  </a:cubicBezTo>
                  <a:cubicBezTo>
                    <a:pt x="12" y="162"/>
                    <a:pt x="18" y="165"/>
                    <a:pt x="25" y="168"/>
                  </a:cubicBezTo>
                  <a:cubicBezTo>
                    <a:pt x="27" y="182"/>
                    <a:pt x="31" y="196"/>
                    <a:pt x="41" y="204"/>
                  </a:cubicBezTo>
                  <a:cubicBezTo>
                    <a:pt x="46" y="208"/>
                    <a:pt x="50" y="210"/>
                    <a:pt x="55" y="212"/>
                  </a:cubicBezTo>
                  <a:cubicBezTo>
                    <a:pt x="56" y="219"/>
                    <a:pt x="59" y="226"/>
                    <a:pt x="65" y="232"/>
                  </a:cubicBezTo>
                  <a:cubicBezTo>
                    <a:pt x="76" y="243"/>
                    <a:pt x="92" y="246"/>
                    <a:pt x="107" y="245"/>
                  </a:cubicBezTo>
                  <a:cubicBezTo>
                    <a:pt x="117" y="249"/>
                    <a:pt x="130" y="249"/>
                    <a:pt x="147" y="244"/>
                  </a:cubicBezTo>
                  <a:cubicBezTo>
                    <a:pt x="164" y="239"/>
                    <a:pt x="209" y="225"/>
                    <a:pt x="218" y="193"/>
                  </a:cubicBezTo>
                  <a:cubicBezTo>
                    <a:pt x="219" y="192"/>
                    <a:pt x="220" y="192"/>
                    <a:pt x="221" y="191"/>
                  </a:cubicBezTo>
                  <a:cubicBezTo>
                    <a:pt x="230" y="187"/>
                    <a:pt x="237" y="178"/>
                    <a:pt x="241" y="166"/>
                  </a:cubicBezTo>
                  <a:cubicBezTo>
                    <a:pt x="242" y="160"/>
                    <a:pt x="243" y="154"/>
                    <a:pt x="243" y="149"/>
                  </a:cubicBezTo>
                  <a:cubicBezTo>
                    <a:pt x="243" y="140"/>
                    <a:pt x="241" y="132"/>
                    <a:pt x="238" y="126"/>
                  </a:cubicBezTo>
                  <a:cubicBezTo>
                    <a:pt x="235" y="122"/>
                    <a:pt x="231" y="118"/>
                    <a:pt x="226" y="114"/>
                  </a:cubicBezTo>
                  <a:cubicBezTo>
                    <a:pt x="228" y="109"/>
                    <a:pt x="229" y="103"/>
                    <a:pt x="229" y="97"/>
                  </a:cubicBezTo>
                  <a:cubicBezTo>
                    <a:pt x="229" y="86"/>
                    <a:pt x="225" y="77"/>
                    <a:pt x="211" y="70"/>
                  </a:cubicBezTo>
                  <a:cubicBezTo>
                    <a:pt x="208" y="68"/>
                    <a:pt x="204" y="68"/>
                    <a:pt x="200" y="67"/>
                  </a:cubicBezTo>
                  <a:cubicBezTo>
                    <a:pt x="203" y="62"/>
                    <a:pt x="206" y="57"/>
                    <a:pt x="207" y="51"/>
                  </a:cubicBezTo>
                  <a:cubicBezTo>
                    <a:pt x="207" y="50"/>
                    <a:pt x="207" y="48"/>
                    <a:pt x="207" y="47"/>
                  </a:cubicBezTo>
                  <a:cubicBezTo>
                    <a:pt x="207" y="36"/>
                    <a:pt x="202" y="26"/>
                    <a:pt x="193" y="19"/>
                  </a:cubicBezTo>
                  <a:cubicBezTo>
                    <a:pt x="174" y="3"/>
                    <a:pt x="142" y="0"/>
                    <a:pt x="124" y="6"/>
                  </a:cubicBezTo>
                  <a:close/>
                  <a:moveTo>
                    <a:pt x="45" y="64"/>
                  </a:moveTo>
                  <a:cubicBezTo>
                    <a:pt x="45" y="63"/>
                    <a:pt x="45" y="63"/>
                    <a:pt x="45" y="62"/>
                  </a:cubicBezTo>
                  <a:cubicBezTo>
                    <a:pt x="45" y="49"/>
                    <a:pt x="62" y="40"/>
                    <a:pt x="75" y="33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90" y="24"/>
                    <a:pt x="97" y="21"/>
                    <a:pt x="103" y="19"/>
                  </a:cubicBezTo>
                  <a:cubicBezTo>
                    <a:pt x="102" y="20"/>
                    <a:pt x="102" y="22"/>
                    <a:pt x="102" y="23"/>
                  </a:cubicBezTo>
                  <a:cubicBezTo>
                    <a:pt x="92" y="26"/>
                    <a:pt x="84" y="30"/>
                    <a:pt x="79" y="35"/>
                  </a:cubicBezTo>
                  <a:cubicBezTo>
                    <a:pt x="75" y="41"/>
                    <a:pt x="72" y="46"/>
                    <a:pt x="72" y="52"/>
                  </a:cubicBezTo>
                  <a:cubicBezTo>
                    <a:pt x="72" y="53"/>
                    <a:pt x="72" y="54"/>
                    <a:pt x="72" y="55"/>
                  </a:cubicBezTo>
                  <a:cubicBezTo>
                    <a:pt x="73" y="62"/>
                    <a:pt x="77" y="69"/>
                    <a:pt x="82" y="75"/>
                  </a:cubicBezTo>
                  <a:cubicBezTo>
                    <a:pt x="81" y="75"/>
                    <a:pt x="80" y="76"/>
                    <a:pt x="79" y="77"/>
                  </a:cubicBezTo>
                  <a:cubicBezTo>
                    <a:pt x="75" y="72"/>
                    <a:pt x="71" y="67"/>
                    <a:pt x="64" y="64"/>
                  </a:cubicBezTo>
                  <a:cubicBezTo>
                    <a:pt x="57" y="62"/>
                    <a:pt x="51" y="63"/>
                    <a:pt x="46" y="65"/>
                  </a:cubicBezTo>
                  <a:cubicBezTo>
                    <a:pt x="45" y="65"/>
                    <a:pt x="45" y="64"/>
                    <a:pt x="45" y="64"/>
                  </a:cubicBezTo>
                  <a:close/>
                  <a:moveTo>
                    <a:pt x="115" y="19"/>
                  </a:moveTo>
                  <a:cubicBezTo>
                    <a:pt x="116" y="19"/>
                    <a:pt x="118" y="20"/>
                    <a:pt x="119" y="20"/>
                  </a:cubicBezTo>
                  <a:cubicBezTo>
                    <a:pt x="117" y="20"/>
                    <a:pt x="115" y="21"/>
                    <a:pt x="113" y="21"/>
                  </a:cubicBezTo>
                  <a:cubicBezTo>
                    <a:pt x="113" y="20"/>
                    <a:pt x="114" y="20"/>
                    <a:pt x="115" y="19"/>
                  </a:cubicBezTo>
                  <a:close/>
                  <a:moveTo>
                    <a:pt x="14" y="150"/>
                  </a:moveTo>
                  <a:cubicBezTo>
                    <a:pt x="10" y="143"/>
                    <a:pt x="9" y="135"/>
                    <a:pt x="9" y="127"/>
                  </a:cubicBezTo>
                  <a:cubicBezTo>
                    <a:pt x="9" y="121"/>
                    <a:pt x="9" y="116"/>
                    <a:pt x="10" y="111"/>
                  </a:cubicBezTo>
                  <a:cubicBezTo>
                    <a:pt x="13" y="87"/>
                    <a:pt x="19" y="75"/>
                    <a:pt x="29" y="76"/>
                  </a:cubicBezTo>
                  <a:cubicBezTo>
                    <a:pt x="30" y="76"/>
                    <a:pt x="31" y="77"/>
                    <a:pt x="33" y="77"/>
                  </a:cubicBezTo>
                  <a:cubicBezTo>
                    <a:pt x="32" y="79"/>
                    <a:pt x="31" y="80"/>
                    <a:pt x="30" y="81"/>
                  </a:cubicBezTo>
                  <a:cubicBezTo>
                    <a:pt x="25" y="89"/>
                    <a:pt x="23" y="97"/>
                    <a:pt x="23" y="105"/>
                  </a:cubicBezTo>
                  <a:cubicBezTo>
                    <a:pt x="23" y="115"/>
                    <a:pt x="27" y="125"/>
                    <a:pt x="32" y="134"/>
                  </a:cubicBezTo>
                  <a:cubicBezTo>
                    <a:pt x="29" y="138"/>
                    <a:pt x="26" y="143"/>
                    <a:pt x="25" y="150"/>
                  </a:cubicBezTo>
                  <a:cubicBezTo>
                    <a:pt x="25" y="152"/>
                    <a:pt x="25" y="155"/>
                    <a:pt x="25" y="158"/>
                  </a:cubicBezTo>
                  <a:cubicBezTo>
                    <a:pt x="21" y="156"/>
                    <a:pt x="17" y="153"/>
                    <a:pt x="14" y="150"/>
                  </a:cubicBezTo>
                  <a:close/>
                  <a:moveTo>
                    <a:pt x="60" y="73"/>
                  </a:moveTo>
                  <a:cubicBezTo>
                    <a:pt x="64" y="75"/>
                    <a:pt x="67" y="77"/>
                    <a:pt x="70" y="80"/>
                  </a:cubicBezTo>
                  <a:cubicBezTo>
                    <a:pt x="62" y="80"/>
                    <a:pt x="55" y="78"/>
                    <a:pt x="50" y="74"/>
                  </a:cubicBezTo>
                  <a:cubicBezTo>
                    <a:pt x="54" y="72"/>
                    <a:pt x="57" y="72"/>
                    <a:pt x="60" y="73"/>
                  </a:cubicBezTo>
                  <a:close/>
                  <a:moveTo>
                    <a:pt x="82" y="54"/>
                  </a:moveTo>
                  <a:cubicBezTo>
                    <a:pt x="82" y="54"/>
                    <a:pt x="82" y="53"/>
                    <a:pt x="82" y="53"/>
                  </a:cubicBezTo>
                  <a:cubicBezTo>
                    <a:pt x="82" y="49"/>
                    <a:pt x="83" y="45"/>
                    <a:pt x="86" y="41"/>
                  </a:cubicBezTo>
                  <a:cubicBezTo>
                    <a:pt x="89" y="38"/>
                    <a:pt x="95" y="35"/>
                    <a:pt x="102" y="33"/>
                  </a:cubicBezTo>
                  <a:cubicBezTo>
                    <a:pt x="102" y="34"/>
                    <a:pt x="102" y="35"/>
                    <a:pt x="102" y="36"/>
                  </a:cubicBezTo>
                  <a:cubicBezTo>
                    <a:pt x="105" y="52"/>
                    <a:pt x="111" y="62"/>
                    <a:pt x="119" y="70"/>
                  </a:cubicBezTo>
                  <a:cubicBezTo>
                    <a:pt x="110" y="65"/>
                    <a:pt x="100" y="64"/>
                    <a:pt x="90" y="69"/>
                  </a:cubicBezTo>
                  <a:cubicBezTo>
                    <a:pt x="86" y="65"/>
                    <a:pt x="82" y="59"/>
                    <a:pt x="82" y="54"/>
                  </a:cubicBezTo>
                  <a:close/>
                  <a:moveTo>
                    <a:pt x="128" y="32"/>
                  </a:moveTo>
                  <a:cubicBezTo>
                    <a:pt x="132" y="34"/>
                    <a:pt x="134" y="38"/>
                    <a:pt x="134" y="42"/>
                  </a:cubicBezTo>
                  <a:cubicBezTo>
                    <a:pt x="134" y="48"/>
                    <a:pt x="131" y="56"/>
                    <a:pt x="127" y="65"/>
                  </a:cubicBezTo>
                  <a:cubicBezTo>
                    <a:pt x="119" y="58"/>
                    <a:pt x="114" y="48"/>
                    <a:pt x="112" y="35"/>
                  </a:cubicBezTo>
                  <a:cubicBezTo>
                    <a:pt x="111" y="33"/>
                    <a:pt x="111" y="32"/>
                    <a:pt x="111" y="31"/>
                  </a:cubicBezTo>
                  <a:cubicBezTo>
                    <a:pt x="118" y="29"/>
                    <a:pt x="124" y="29"/>
                    <a:pt x="128" y="32"/>
                  </a:cubicBezTo>
                  <a:close/>
                  <a:moveTo>
                    <a:pt x="143" y="49"/>
                  </a:moveTo>
                  <a:cubicBezTo>
                    <a:pt x="143" y="51"/>
                    <a:pt x="144" y="53"/>
                    <a:pt x="144" y="56"/>
                  </a:cubicBezTo>
                  <a:cubicBezTo>
                    <a:pt x="144" y="56"/>
                    <a:pt x="144" y="57"/>
                    <a:pt x="144" y="57"/>
                  </a:cubicBezTo>
                  <a:cubicBezTo>
                    <a:pt x="144" y="61"/>
                    <a:pt x="143" y="65"/>
                    <a:pt x="142" y="68"/>
                  </a:cubicBezTo>
                  <a:cubicBezTo>
                    <a:pt x="140" y="69"/>
                    <a:pt x="137" y="69"/>
                    <a:pt x="135" y="70"/>
                  </a:cubicBezTo>
                  <a:cubicBezTo>
                    <a:pt x="138" y="63"/>
                    <a:pt x="141" y="56"/>
                    <a:pt x="143" y="49"/>
                  </a:cubicBezTo>
                  <a:close/>
                  <a:moveTo>
                    <a:pt x="187" y="26"/>
                  </a:moveTo>
                  <a:cubicBezTo>
                    <a:pt x="194" y="32"/>
                    <a:pt x="198" y="39"/>
                    <a:pt x="198" y="47"/>
                  </a:cubicBezTo>
                  <a:cubicBezTo>
                    <a:pt x="198" y="48"/>
                    <a:pt x="198" y="49"/>
                    <a:pt x="198" y="50"/>
                  </a:cubicBezTo>
                  <a:cubicBezTo>
                    <a:pt x="197" y="54"/>
                    <a:pt x="194" y="59"/>
                    <a:pt x="191" y="63"/>
                  </a:cubicBezTo>
                  <a:cubicBezTo>
                    <a:pt x="191" y="64"/>
                    <a:pt x="191" y="64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85" y="59"/>
                    <a:pt x="179" y="54"/>
                    <a:pt x="172" y="52"/>
                  </a:cubicBezTo>
                  <a:cubicBezTo>
                    <a:pt x="165" y="50"/>
                    <a:pt x="158" y="52"/>
                    <a:pt x="153" y="58"/>
                  </a:cubicBezTo>
                  <a:cubicBezTo>
                    <a:pt x="153" y="58"/>
                    <a:pt x="153" y="57"/>
                    <a:pt x="153" y="57"/>
                  </a:cubicBezTo>
                  <a:cubicBezTo>
                    <a:pt x="153" y="57"/>
                    <a:pt x="153" y="56"/>
                    <a:pt x="153" y="55"/>
                  </a:cubicBezTo>
                  <a:cubicBezTo>
                    <a:pt x="153" y="40"/>
                    <a:pt x="146" y="27"/>
                    <a:pt x="132" y="17"/>
                  </a:cubicBezTo>
                  <a:cubicBezTo>
                    <a:pt x="131" y="16"/>
                    <a:pt x="129" y="15"/>
                    <a:pt x="128" y="14"/>
                  </a:cubicBezTo>
                  <a:cubicBezTo>
                    <a:pt x="144" y="10"/>
                    <a:pt x="171" y="13"/>
                    <a:pt x="187" y="26"/>
                  </a:cubicBezTo>
                  <a:close/>
                  <a:moveTo>
                    <a:pt x="159" y="64"/>
                  </a:moveTo>
                  <a:cubicBezTo>
                    <a:pt x="160" y="63"/>
                    <a:pt x="163" y="60"/>
                    <a:pt x="170" y="61"/>
                  </a:cubicBezTo>
                  <a:cubicBezTo>
                    <a:pt x="171" y="62"/>
                    <a:pt x="173" y="63"/>
                    <a:pt x="174" y="64"/>
                  </a:cubicBezTo>
                  <a:cubicBezTo>
                    <a:pt x="169" y="64"/>
                    <a:pt x="164" y="64"/>
                    <a:pt x="159" y="65"/>
                  </a:cubicBezTo>
                  <a:cubicBezTo>
                    <a:pt x="159" y="65"/>
                    <a:pt x="159" y="65"/>
                    <a:pt x="159" y="64"/>
                  </a:cubicBezTo>
                  <a:close/>
                  <a:moveTo>
                    <a:pt x="109" y="76"/>
                  </a:moveTo>
                  <a:cubicBezTo>
                    <a:pt x="105" y="77"/>
                    <a:pt x="102" y="77"/>
                    <a:pt x="99" y="78"/>
                  </a:cubicBezTo>
                  <a:cubicBezTo>
                    <a:pt x="98" y="78"/>
                    <a:pt x="98" y="77"/>
                    <a:pt x="97" y="77"/>
                  </a:cubicBezTo>
                  <a:cubicBezTo>
                    <a:pt x="101" y="75"/>
                    <a:pt x="105" y="75"/>
                    <a:pt x="109" y="76"/>
                  </a:cubicBezTo>
                  <a:close/>
                  <a:moveTo>
                    <a:pt x="33" y="105"/>
                  </a:moveTo>
                  <a:cubicBezTo>
                    <a:pt x="33" y="98"/>
                    <a:pt x="34" y="92"/>
                    <a:pt x="38" y="86"/>
                  </a:cubicBezTo>
                  <a:cubicBezTo>
                    <a:pt x="39" y="85"/>
                    <a:pt x="40" y="83"/>
                    <a:pt x="41" y="82"/>
                  </a:cubicBezTo>
                  <a:cubicBezTo>
                    <a:pt x="44" y="84"/>
                    <a:pt x="47" y="86"/>
                    <a:pt x="49" y="88"/>
                  </a:cubicBezTo>
                  <a:cubicBezTo>
                    <a:pt x="55" y="92"/>
                    <a:pt x="61" y="96"/>
                    <a:pt x="67" y="98"/>
                  </a:cubicBezTo>
                  <a:cubicBezTo>
                    <a:pt x="68" y="106"/>
                    <a:pt x="75" y="110"/>
                    <a:pt x="84" y="115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1" y="126"/>
                    <a:pt x="107" y="133"/>
                    <a:pt x="110" y="141"/>
                  </a:cubicBezTo>
                  <a:cubicBezTo>
                    <a:pt x="107" y="142"/>
                    <a:pt x="104" y="144"/>
                    <a:pt x="101" y="145"/>
                  </a:cubicBezTo>
                  <a:cubicBezTo>
                    <a:pt x="90" y="149"/>
                    <a:pt x="81" y="153"/>
                    <a:pt x="73" y="154"/>
                  </a:cubicBezTo>
                  <a:cubicBezTo>
                    <a:pt x="69" y="147"/>
                    <a:pt x="65" y="140"/>
                    <a:pt x="61" y="136"/>
                  </a:cubicBezTo>
                  <a:cubicBezTo>
                    <a:pt x="53" y="130"/>
                    <a:pt x="46" y="127"/>
                    <a:pt x="40" y="129"/>
                  </a:cubicBezTo>
                  <a:cubicBezTo>
                    <a:pt x="35" y="120"/>
                    <a:pt x="33" y="112"/>
                    <a:pt x="33" y="105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96" y="88"/>
                  </a:moveTo>
                  <a:cubicBezTo>
                    <a:pt x="100" y="91"/>
                    <a:pt x="104" y="94"/>
                    <a:pt x="107" y="96"/>
                  </a:cubicBezTo>
                  <a:cubicBezTo>
                    <a:pt x="108" y="97"/>
                    <a:pt x="109" y="97"/>
                    <a:pt x="109" y="98"/>
                  </a:cubicBezTo>
                  <a:cubicBezTo>
                    <a:pt x="108" y="98"/>
                    <a:pt x="107" y="98"/>
                    <a:pt x="106" y="98"/>
                  </a:cubicBezTo>
                  <a:cubicBezTo>
                    <a:pt x="101" y="97"/>
                    <a:pt x="97" y="96"/>
                    <a:pt x="93" y="95"/>
                  </a:cubicBezTo>
                  <a:cubicBezTo>
                    <a:pt x="91" y="93"/>
                    <a:pt x="89" y="91"/>
                    <a:pt x="87" y="89"/>
                  </a:cubicBezTo>
                  <a:cubicBezTo>
                    <a:pt x="90" y="89"/>
                    <a:pt x="93" y="88"/>
                    <a:pt x="96" y="88"/>
                  </a:cubicBezTo>
                  <a:close/>
                  <a:moveTo>
                    <a:pt x="118" y="83"/>
                  </a:moveTo>
                  <a:cubicBezTo>
                    <a:pt x="117" y="86"/>
                    <a:pt x="117" y="88"/>
                    <a:pt x="116" y="91"/>
                  </a:cubicBezTo>
                  <a:cubicBezTo>
                    <a:pt x="115" y="90"/>
                    <a:pt x="114" y="89"/>
                    <a:pt x="113" y="89"/>
                  </a:cubicBezTo>
                  <a:cubicBezTo>
                    <a:pt x="111" y="88"/>
                    <a:pt x="110" y="87"/>
                    <a:pt x="108" y="86"/>
                  </a:cubicBezTo>
                  <a:cubicBezTo>
                    <a:pt x="112" y="85"/>
                    <a:pt x="115" y="84"/>
                    <a:pt x="118" y="83"/>
                  </a:cubicBezTo>
                  <a:close/>
                  <a:moveTo>
                    <a:pt x="131" y="80"/>
                  </a:moveTo>
                  <a:cubicBezTo>
                    <a:pt x="133" y="81"/>
                    <a:pt x="134" y="82"/>
                    <a:pt x="135" y="83"/>
                  </a:cubicBezTo>
                  <a:cubicBezTo>
                    <a:pt x="133" y="86"/>
                    <a:pt x="129" y="90"/>
                    <a:pt x="125" y="92"/>
                  </a:cubicBezTo>
                  <a:cubicBezTo>
                    <a:pt x="126" y="89"/>
                    <a:pt x="128" y="85"/>
                    <a:pt x="129" y="81"/>
                  </a:cubicBezTo>
                  <a:cubicBezTo>
                    <a:pt x="130" y="81"/>
                    <a:pt x="131" y="80"/>
                    <a:pt x="131" y="80"/>
                  </a:cubicBezTo>
                  <a:close/>
                  <a:moveTo>
                    <a:pt x="149" y="77"/>
                  </a:moveTo>
                  <a:cubicBezTo>
                    <a:pt x="150" y="78"/>
                    <a:pt x="150" y="79"/>
                    <a:pt x="150" y="80"/>
                  </a:cubicBezTo>
                  <a:cubicBezTo>
                    <a:pt x="149" y="80"/>
                    <a:pt x="149" y="80"/>
                    <a:pt x="148" y="79"/>
                  </a:cubicBezTo>
                  <a:cubicBezTo>
                    <a:pt x="149" y="78"/>
                    <a:pt x="149" y="78"/>
                    <a:pt x="149" y="77"/>
                  </a:cubicBezTo>
                  <a:close/>
                  <a:moveTo>
                    <a:pt x="47" y="196"/>
                  </a:moveTo>
                  <a:cubicBezTo>
                    <a:pt x="41" y="192"/>
                    <a:pt x="37" y="182"/>
                    <a:pt x="35" y="172"/>
                  </a:cubicBezTo>
                  <a:cubicBezTo>
                    <a:pt x="39" y="174"/>
                    <a:pt x="43" y="176"/>
                    <a:pt x="46" y="179"/>
                  </a:cubicBezTo>
                  <a:cubicBezTo>
                    <a:pt x="51" y="185"/>
                    <a:pt x="52" y="193"/>
                    <a:pt x="53" y="201"/>
                  </a:cubicBezTo>
                  <a:cubicBezTo>
                    <a:pt x="51" y="200"/>
                    <a:pt x="49" y="198"/>
                    <a:pt x="47" y="196"/>
                  </a:cubicBezTo>
                  <a:close/>
                  <a:moveTo>
                    <a:pt x="34" y="160"/>
                  </a:moveTo>
                  <a:cubicBezTo>
                    <a:pt x="34" y="157"/>
                    <a:pt x="34" y="154"/>
                    <a:pt x="35" y="151"/>
                  </a:cubicBezTo>
                  <a:cubicBezTo>
                    <a:pt x="35" y="148"/>
                    <a:pt x="36" y="146"/>
                    <a:pt x="37" y="144"/>
                  </a:cubicBezTo>
                  <a:cubicBezTo>
                    <a:pt x="46" y="158"/>
                    <a:pt x="56" y="163"/>
                    <a:pt x="67" y="164"/>
                  </a:cubicBezTo>
                  <a:cubicBezTo>
                    <a:pt x="73" y="174"/>
                    <a:pt x="80" y="184"/>
                    <a:pt x="90" y="185"/>
                  </a:cubicBezTo>
                  <a:cubicBezTo>
                    <a:pt x="92" y="186"/>
                    <a:pt x="95" y="185"/>
                    <a:pt x="98" y="184"/>
                  </a:cubicBezTo>
                  <a:cubicBezTo>
                    <a:pt x="95" y="187"/>
                    <a:pt x="93" y="189"/>
                    <a:pt x="91" y="193"/>
                  </a:cubicBezTo>
                  <a:cubicBezTo>
                    <a:pt x="89" y="194"/>
                    <a:pt x="88" y="194"/>
                    <a:pt x="86" y="195"/>
                  </a:cubicBezTo>
                  <a:cubicBezTo>
                    <a:pt x="75" y="199"/>
                    <a:pt x="75" y="199"/>
                    <a:pt x="75" y="199"/>
                  </a:cubicBezTo>
                  <a:cubicBezTo>
                    <a:pt x="70" y="202"/>
                    <a:pt x="66" y="203"/>
                    <a:pt x="63" y="203"/>
                  </a:cubicBezTo>
                  <a:cubicBezTo>
                    <a:pt x="63" y="202"/>
                    <a:pt x="62" y="201"/>
                    <a:pt x="62" y="200"/>
                  </a:cubicBezTo>
                  <a:cubicBezTo>
                    <a:pt x="61" y="191"/>
                    <a:pt x="60" y="181"/>
                    <a:pt x="53" y="173"/>
                  </a:cubicBezTo>
                  <a:cubicBezTo>
                    <a:pt x="48" y="167"/>
                    <a:pt x="41" y="164"/>
                    <a:pt x="34" y="161"/>
                  </a:cubicBezTo>
                  <a:cubicBezTo>
                    <a:pt x="34" y="161"/>
                    <a:pt x="34" y="161"/>
                    <a:pt x="34" y="160"/>
                  </a:cubicBezTo>
                  <a:close/>
                  <a:moveTo>
                    <a:pt x="44" y="138"/>
                  </a:moveTo>
                  <a:cubicBezTo>
                    <a:pt x="47" y="139"/>
                    <a:pt x="51" y="140"/>
                    <a:pt x="54" y="144"/>
                  </a:cubicBezTo>
                  <a:cubicBezTo>
                    <a:pt x="57" y="146"/>
                    <a:pt x="59" y="149"/>
                    <a:pt x="62" y="153"/>
                  </a:cubicBezTo>
                  <a:cubicBezTo>
                    <a:pt x="55" y="152"/>
                    <a:pt x="50" y="147"/>
                    <a:pt x="44" y="138"/>
                  </a:cubicBezTo>
                  <a:close/>
                  <a:moveTo>
                    <a:pt x="97" y="112"/>
                  </a:moveTo>
                  <a:cubicBezTo>
                    <a:pt x="88" y="107"/>
                    <a:pt x="88" y="107"/>
                    <a:pt x="88" y="107"/>
                  </a:cubicBezTo>
                  <a:cubicBezTo>
                    <a:pt x="85" y="105"/>
                    <a:pt x="83" y="104"/>
                    <a:pt x="80" y="102"/>
                  </a:cubicBezTo>
                  <a:cubicBezTo>
                    <a:pt x="83" y="103"/>
                    <a:pt x="86" y="103"/>
                    <a:pt x="86" y="103"/>
                  </a:cubicBezTo>
                  <a:cubicBezTo>
                    <a:pt x="87" y="103"/>
                    <a:pt x="88" y="104"/>
                    <a:pt x="89" y="104"/>
                  </a:cubicBezTo>
                  <a:cubicBezTo>
                    <a:pt x="93" y="106"/>
                    <a:pt x="98" y="108"/>
                    <a:pt x="104" y="108"/>
                  </a:cubicBezTo>
                  <a:cubicBezTo>
                    <a:pt x="112" y="110"/>
                    <a:pt x="117" y="115"/>
                    <a:pt x="119" y="123"/>
                  </a:cubicBezTo>
                  <a:cubicBezTo>
                    <a:pt x="119" y="124"/>
                    <a:pt x="119" y="125"/>
                    <a:pt x="119" y="126"/>
                  </a:cubicBezTo>
                  <a:cubicBezTo>
                    <a:pt x="119" y="129"/>
                    <a:pt x="118" y="132"/>
                    <a:pt x="117" y="135"/>
                  </a:cubicBezTo>
                  <a:cubicBezTo>
                    <a:pt x="113" y="126"/>
                    <a:pt x="106" y="118"/>
                    <a:pt x="97" y="112"/>
                  </a:cubicBezTo>
                  <a:close/>
                  <a:moveTo>
                    <a:pt x="144" y="87"/>
                  </a:moveTo>
                  <a:cubicBezTo>
                    <a:pt x="147" y="89"/>
                    <a:pt x="151" y="91"/>
                    <a:pt x="155" y="93"/>
                  </a:cubicBezTo>
                  <a:cubicBezTo>
                    <a:pt x="156" y="97"/>
                    <a:pt x="158" y="101"/>
                    <a:pt x="158" y="104"/>
                  </a:cubicBezTo>
                  <a:cubicBezTo>
                    <a:pt x="158" y="105"/>
                    <a:pt x="157" y="106"/>
                    <a:pt x="157" y="106"/>
                  </a:cubicBezTo>
                  <a:cubicBezTo>
                    <a:pt x="157" y="106"/>
                    <a:pt x="154" y="108"/>
                    <a:pt x="144" y="107"/>
                  </a:cubicBezTo>
                  <a:cubicBezTo>
                    <a:pt x="140" y="105"/>
                    <a:pt x="135" y="102"/>
                    <a:pt x="131" y="100"/>
                  </a:cubicBezTo>
                  <a:cubicBezTo>
                    <a:pt x="136" y="96"/>
                    <a:pt x="140" y="92"/>
                    <a:pt x="144" y="87"/>
                  </a:cubicBezTo>
                  <a:close/>
                  <a:moveTo>
                    <a:pt x="167" y="104"/>
                  </a:moveTo>
                  <a:cubicBezTo>
                    <a:pt x="167" y="102"/>
                    <a:pt x="166" y="101"/>
                    <a:pt x="166" y="99"/>
                  </a:cubicBezTo>
                  <a:cubicBezTo>
                    <a:pt x="169" y="101"/>
                    <a:pt x="172" y="103"/>
                    <a:pt x="174" y="105"/>
                  </a:cubicBezTo>
                  <a:cubicBezTo>
                    <a:pt x="172" y="106"/>
                    <a:pt x="169" y="107"/>
                    <a:pt x="166" y="109"/>
                  </a:cubicBezTo>
                  <a:cubicBezTo>
                    <a:pt x="167" y="107"/>
                    <a:pt x="167" y="106"/>
                    <a:pt x="167" y="104"/>
                  </a:cubicBezTo>
                  <a:close/>
                  <a:moveTo>
                    <a:pt x="185" y="73"/>
                  </a:moveTo>
                  <a:cubicBezTo>
                    <a:pt x="185" y="74"/>
                    <a:pt x="185" y="74"/>
                    <a:pt x="185" y="74"/>
                  </a:cubicBezTo>
                  <a:cubicBezTo>
                    <a:pt x="184" y="77"/>
                    <a:pt x="183" y="80"/>
                    <a:pt x="183" y="84"/>
                  </a:cubicBezTo>
                  <a:cubicBezTo>
                    <a:pt x="183" y="86"/>
                    <a:pt x="183" y="89"/>
                    <a:pt x="184" y="91"/>
                  </a:cubicBezTo>
                  <a:cubicBezTo>
                    <a:pt x="185" y="93"/>
                    <a:pt x="186" y="95"/>
                    <a:pt x="188" y="97"/>
                  </a:cubicBezTo>
                  <a:cubicBezTo>
                    <a:pt x="186" y="99"/>
                    <a:pt x="185" y="100"/>
                    <a:pt x="183" y="101"/>
                  </a:cubicBezTo>
                  <a:cubicBezTo>
                    <a:pt x="179" y="96"/>
                    <a:pt x="173" y="91"/>
                    <a:pt x="165" y="88"/>
                  </a:cubicBezTo>
                  <a:cubicBezTo>
                    <a:pt x="165" y="88"/>
                    <a:pt x="163" y="87"/>
                    <a:pt x="162" y="86"/>
                  </a:cubicBezTo>
                  <a:cubicBezTo>
                    <a:pt x="161" y="82"/>
                    <a:pt x="159" y="78"/>
                    <a:pt x="159" y="75"/>
                  </a:cubicBezTo>
                  <a:cubicBezTo>
                    <a:pt x="168" y="73"/>
                    <a:pt x="176" y="73"/>
                    <a:pt x="185" y="73"/>
                  </a:cubicBezTo>
                  <a:close/>
                  <a:moveTo>
                    <a:pt x="128" y="126"/>
                  </a:moveTo>
                  <a:cubicBezTo>
                    <a:pt x="128" y="125"/>
                    <a:pt x="128" y="123"/>
                    <a:pt x="128" y="122"/>
                  </a:cubicBezTo>
                  <a:cubicBezTo>
                    <a:pt x="127" y="117"/>
                    <a:pt x="125" y="114"/>
                    <a:pt x="123" y="111"/>
                  </a:cubicBezTo>
                  <a:cubicBezTo>
                    <a:pt x="127" y="114"/>
                    <a:pt x="133" y="116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4" y="118"/>
                    <a:pt x="147" y="120"/>
                    <a:pt x="150" y="122"/>
                  </a:cubicBezTo>
                  <a:cubicBezTo>
                    <a:pt x="149" y="126"/>
                    <a:pt x="148" y="129"/>
                    <a:pt x="148" y="134"/>
                  </a:cubicBezTo>
                  <a:cubicBezTo>
                    <a:pt x="141" y="134"/>
                    <a:pt x="134" y="134"/>
                    <a:pt x="129" y="135"/>
                  </a:cubicBezTo>
                  <a:cubicBezTo>
                    <a:pt x="128" y="135"/>
                    <a:pt x="127" y="136"/>
                    <a:pt x="127" y="136"/>
                  </a:cubicBezTo>
                  <a:cubicBezTo>
                    <a:pt x="128" y="133"/>
                    <a:pt x="128" y="130"/>
                    <a:pt x="128" y="126"/>
                  </a:cubicBezTo>
                  <a:close/>
                  <a:moveTo>
                    <a:pt x="158" y="128"/>
                  </a:moveTo>
                  <a:cubicBezTo>
                    <a:pt x="161" y="130"/>
                    <a:pt x="164" y="133"/>
                    <a:pt x="166" y="135"/>
                  </a:cubicBezTo>
                  <a:cubicBezTo>
                    <a:pt x="163" y="135"/>
                    <a:pt x="160" y="134"/>
                    <a:pt x="157" y="134"/>
                  </a:cubicBezTo>
                  <a:cubicBezTo>
                    <a:pt x="157" y="132"/>
                    <a:pt x="157" y="130"/>
                    <a:pt x="158" y="128"/>
                  </a:cubicBezTo>
                  <a:close/>
                  <a:moveTo>
                    <a:pt x="178" y="114"/>
                  </a:moveTo>
                  <a:cubicBezTo>
                    <a:pt x="178" y="114"/>
                    <a:pt x="180" y="113"/>
                    <a:pt x="181" y="113"/>
                  </a:cubicBezTo>
                  <a:cubicBezTo>
                    <a:pt x="186" y="121"/>
                    <a:pt x="188" y="130"/>
                    <a:pt x="188" y="140"/>
                  </a:cubicBezTo>
                  <a:cubicBezTo>
                    <a:pt x="188" y="140"/>
                    <a:pt x="188" y="141"/>
                    <a:pt x="188" y="141"/>
                  </a:cubicBezTo>
                  <a:cubicBezTo>
                    <a:pt x="186" y="140"/>
                    <a:pt x="183" y="139"/>
                    <a:pt x="181" y="139"/>
                  </a:cubicBezTo>
                  <a:cubicBezTo>
                    <a:pt x="177" y="132"/>
                    <a:pt x="171" y="126"/>
                    <a:pt x="164" y="121"/>
                  </a:cubicBezTo>
                  <a:cubicBezTo>
                    <a:pt x="168" y="118"/>
                    <a:pt x="173" y="116"/>
                    <a:pt x="178" y="114"/>
                  </a:cubicBezTo>
                  <a:close/>
                  <a:moveTo>
                    <a:pt x="104" y="154"/>
                  </a:moveTo>
                  <a:cubicBezTo>
                    <a:pt x="105" y="153"/>
                    <a:pt x="107" y="153"/>
                    <a:pt x="108" y="152"/>
                  </a:cubicBezTo>
                  <a:cubicBezTo>
                    <a:pt x="106" y="157"/>
                    <a:pt x="104" y="162"/>
                    <a:pt x="104" y="167"/>
                  </a:cubicBezTo>
                  <a:cubicBezTo>
                    <a:pt x="104" y="168"/>
                    <a:pt x="104" y="168"/>
                    <a:pt x="104" y="169"/>
                  </a:cubicBezTo>
                  <a:cubicBezTo>
                    <a:pt x="99" y="174"/>
                    <a:pt x="94" y="176"/>
                    <a:pt x="91" y="176"/>
                  </a:cubicBezTo>
                  <a:cubicBezTo>
                    <a:pt x="86" y="175"/>
                    <a:pt x="82" y="169"/>
                    <a:pt x="78" y="163"/>
                  </a:cubicBezTo>
                  <a:cubicBezTo>
                    <a:pt x="87" y="161"/>
                    <a:pt x="96" y="157"/>
                    <a:pt x="104" y="154"/>
                  </a:cubicBezTo>
                  <a:close/>
                  <a:moveTo>
                    <a:pt x="107" y="179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07" y="179"/>
                    <a:pt x="106" y="179"/>
                    <a:pt x="106" y="179"/>
                  </a:cubicBezTo>
                  <a:cubicBezTo>
                    <a:pt x="106" y="179"/>
                    <a:pt x="107" y="179"/>
                    <a:pt x="107" y="179"/>
                  </a:cubicBezTo>
                  <a:close/>
                  <a:moveTo>
                    <a:pt x="131" y="144"/>
                  </a:moveTo>
                  <a:cubicBezTo>
                    <a:pt x="136" y="143"/>
                    <a:pt x="142" y="143"/>
                    <a:pt x="149" y="143"/>
                  </a:cubicBezTo>
                  <a:cubicBezTo>
                    <a:pt x="150" y="147"/>
                    <a:pt x="153" y="150"/>
                    <a:pt x="155" y="152"/>
                  </a:cubicBezTo>
                  <a:cubicBezTo>
                    <a:pt x="157" y="154"/>
                    <a:pt x="159" y="155"/>
                    <a:pt x="161" y="158"/>
                  </a:cubicBezTo>
                  <a:cubicBezTo>
                    <a:pt x="164" y="162"/>
                    <a:pt x="165" y="167"/>
                    <a:pt x="165" y="171"/>
                  </a:cubicBezTo>
                  <a:cubicBezTo>
                    <a:pt x="165" y="172"/>
                    <a:pt x="165" y="173"/>
                    <a:pt x="165" y="174"/>
                  </a:cubicBezTo>
                  <a:cubicBezTo>
                    <a:pt x="156" y="180"/>
                    <a:pt x="143" y="183"/>
                    <a:pt x="132" y="183"/>
                  </a:cubicBezTo>
                  <a:cubicBezTo>
                    <a:pt x="131" y="183"/>
                    <a:pt x="130" y="182"/>
                    <a:pt x="129" y="182"/>
                  </a:cubicBezTo>
                  <a:cubicBezTo>
                    <a:pt x="126" y="181"/>
                    <a:pt x="122" y="180"/>
                    <a:pt x="119" y="179"/>
                  </a:cubicBezTo>
                  <a:cubicBezTo>
                    <a:pt x="118" y="178"/>
                    <a:pt x="116" y="176"/>
                    <a:pt x="115" y="175"/>
                  </a:cubicBezTo>
                  <a:cubicBezTo>
                    <a:pt x="114" y="174"/>
                    <a:pt x="114" y="172"/>
                    <a:pt x="114" y="171"/>
                  </a:cubicBezTo>
                  <a:cubicBezTo>
                    <a:pt x="119" y="165"/>
                    <a:pt x="121" y="158"/>
                    <a:pt x="121" y="150"/>
                  </a:cubicBezTo>
                  <a:cubicBezTo>
                    <a:pt x="121" y="150"/>
                    <a:pt x="121" y="148"/>
                    <a:pt x="121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24" y="146"/>
                    <a:pt x="128" y="145"/>
                    <a:pt x="131" y="144"/>
                  </a:cubicBezTo>
                  <a:close/>
                  <a:moveTo>
                    <a:pt x="169" y="153"/>
                  </a:moveTo>
                  <a:cubicBezTo>
                    <a:pt x="166" y="149"/>
                    <a:pt x="164" y="147"/>
                    <a:pt x="162" y="145"/>
                  </a:cubicBezTo>
                  <a:cubicBezTo>
                    <a:pt x="161" y="144"/>
                    <a:pt x="161" y="144"/>
                    <a:pt x="160" y="144"/>
                  </a:cubicBezTo>
                  <a:cubicBezTo>
                    <a:pt x="165" y="144"/>
                    <a:pt x="170" y="145"/>
                    <a:pt x="175" y="147"/>
                  </a:cubicBezTo>
                  <a:cubicBezTo>
                    <a:pt x="175" y="148"/>
                    <a:pt x="176" y="150"/>
                    <a:pt x="176" y="151"/>
                  </a:cubicBezTo>
                  <a:cubicBezTo>
                    <a:pt x="177" y="152"/>
                    <a:pt x="177" y="154"/>
                    <a:pt x="177" y="155"/>
                  </a:cubicBezTo>
                  <a:cubicBezTo>
                    <a:pt x="177" y="158"/>
                    <a:pt x="175" y="161"/>
                    <a:pt x="174" y="165"/>
                  </a:cubicBezTo>
                  <a:cubicBezTo>
                    <a:pt x="173" y="161"/>
                    <a:pt x="171" y="157"/>
                    <a:pt x="169" y="153"/>
                  </a:cubicBezTo>
                  <a:close/>
                  <a:moveTo>
                    <a:pt x="186" y="155"/>
                  </a:moveTo>
                  <a:cubicBezTo>
                    <a:pt x="186" y="153"/>
                    <a:pt x="186" y="152"/>
                    <a:pt x="186" y="150"/>
                  </a:cubicBezTo>
                  <a:cubicBezTo>
                    <a:pt x="186" y="150"/>
                    <a:pt x="187" y="151"/>
                    <a:pt x="187" y="151"/>
                  </a:cubicBezTo>
                  <a:cubicBezTo>
                    <a:pt x="187" y="157"/>
                    <a:pt x="185" y="163"/>
                    <a:pt x="184" y="170"/>
                  </a:cubicBezTo>
                  <a:cubicBezTo>
                    <a:pt x="183" y="169"/>
                    <a:pt x="182" y="170"/>
                    <a:pt x="181" y="170"/>
                  </a:cubicBezTo>
                  <a:cubicBezTo>
                    <a:pt x="184" y="165"/>
                    <a:pt x="186" y="160"/>
                    <a:pt x="186" y="155"/>
                  </a:cubicBezTo>
                  <a:close/>
                  <a:moveTo>
                    <a:pt x="79" y="208"/>
                  </a:moveTo>
                  <a:cubicBezTo>
                    <a:pt x="79" y="208"/>
                    <a:pt x="87" y="204"/>
                    <a:pt x="88" y="204"/>
                  </a:cubicBezTo>
                  <a:cubicBezTo>
                    <a:pt x="88" y="206"/>
                    <a:pt x="88" y="207"/>
                    <a:pt x="88" y="209"/>
                  </a:cubicBezTo>
                  <a:cubicBezTo>
                    <a:pt x="88" y="216"/>
                    <a:pt x="89" y="223"/>
                    <a:pt x="92" y="228"/>
                  </a:cubicBezTo>
                  <a:cubicBezTo>
                    <a:pt x="93" y="231"/>
                    <a:pt x="94" y="233"/>
                    <a:pt x="96" y="235"/>
                  </a:cubicBezTo>
                  <a:cubicBezTo>
                    <a:pt x="87" y="235"/>
                    <a:pt x="78" y="232"/>
                    <a:pt x="72" y="226"/>
                  </a:cubicBezTo>
                  <a:cubicBezTo>
                    <a:pt x="68" y="222"/>
                    <a:pt x="66" y="217"/>
                    <a:pt x="64" y="212"/>
                  </a:cubicBezTo>
                  <a:cubicBezTo>
                    <a:pt x="69" y="212"/>
                    <a:pt x="74" y="210"/>
                    <a:pt x="79" y="208"/>
                  </a:cubicBezTo>
                  <a:close/>
                  <a:moveTo>
                    <a:pt x="106" y="204"/>
                  </a:moveTo>
                  <a:cubicBezTo>
                    <a:pt x="108" y="207"/>
                    <a:pt x="112" y="209"/>
                    <a:pt x="118" y="212"/>
                  </a:cubicBezTo>
                  <a:cubicBezTo>
                    <a:pt x="129" y="217"/>
                    <a:pt x="142" y="215"/>
                    <a:pt x="153" y="20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48" y="218"/>
                    <a:pt x="141" y="226"/>
                    <a:pt x="127" y="231"/>
                  </a:cubicBezTo>
                  <a:cubicBezTo>
                    <a:pt x="122" y="233"/>
                    <a:pt x="115" y="234"/>
                    <a:pt x="109" y="235"/>
                  </a:cubicBezTo>
                  <a:cubicBezTo>
                    <a:pt x="105" y="233"/>
                    <a:pt x="102" y="229"/>
                    <a:pt x="100" y="225"/>
                  </a:cubicBezTo>
                  <a:cubicBezTo>
                    <a:pt x="98" y="220"/>
                    <a:pt x="97" y="215"/>
                    <a:pt x="97" y="209"/>
                  </a:cubicBezTo>
                  <a:cubicBezTo>
                    <a:pt x="97" y="207"/>
                    <a:pt x="98" y="204"/>
                    <a:pt x="98" y="201"/>
                  </a:cubicBezTo>
                  <a:cubicBezTo>
                    <a:pt x="101" y="201"/>
                    <a:pt x="103" y="202"/>
                    <a:pt x="106" y="204"/>
                  </a:cubicBezTo>
                  <a:close/>
                  <a:moveTo>
                    <a:pt x="108" y="188"/>
                  </a:moveTo>
                  <a:cubicBezTo>
                    <a:pt x="110" y="187"/>
                    <a:pt x="113" y="187"/>
                    <a:pt x="116" y="188"/>
                  </a:cubicBezTo>
                  <a:cubicBezTo>
                    <a:pt x="119" y="189"/>
                    <a:pt x="122" y="190"/>
                    <a:pt x="126" y="191"/>
                  </a:cubicBezTo>
                  <a:cubicBezTo>
                    <a:pt x="130" y="193"/>
                    <a:pt x="135" y="196"/>
                    <a:pt x="139" y="199"/>
                  </a:cubicBezTo>
                  <a:cubicBezTo>
                    <a:pt x="141" y="200"/>
                    <a:pt x="142" y="201"/>
                    <a:pt x="144" y="202"/>
                  </a:cubicBezTo>
                  <a:cubicBezTo>
                    <a:pt x="137" y="205"/>
                    <a:pt x="129" y="207"/>
                    <a:pt x="122" y="204"/>
                  </a:cubicBezTo>
                  <a:cubicBezTo>
                    <a:pt x="117" y="201"/>
                    <a:pt x="114" y="199"/>
                    <a:pt x="111" y="197"/>
                  </a:cubicBezTo>
                  <a:cubicBezTo>
                    <a:pt x="108" y="195"/>
                    <a:pt x="105" y="193"/>
                    <a:pt x="102" y="193"/>
                  </a:cubicBezTo>
                  <a:cubicBezTo>
                    <a:pt x="104" y="191"/>
                    <a:pt x="106" y="189"/>
                    <a:pt x="108" y="188"/>
                  </a:cubicBezTo>
                  <a:close/>
                  <a:moveTo>
                    <a:pt x="160" y="187"/>
                  </a:moveTo>
                  <a:cubicBezTo>
                    <a:pt x="159" y="189"/>
                    <a:pt x="158" y="190"/>
                    <a:pt x="157" y="192"/>
                  </a:cubicBezTo>
                  <a:cubicBezTo>
                    <a:pt x="155" y="193"/>
                    <a:pt x="154" y="195"/>
                    <a:pt x="153" y="196"/>
                  </a:cubicBezTo>
                  <a:cubicBezTo>
                    <a:pt x="150" y="194"/>
                    <a:pt x="147" y="193"/>
                    <a:pt x="144" y="191"/>
                  </a:cubicBezTo>
                  <a:cubicBezTo>
                    <a:pt x="150" y="190"/>
                    <a:pt x="155" y="189"/>
                    <a:pt x="160" y="187"/>
                  </a:cubicBezTo>
                  <a:close/>
                  <a:moveTo>
                    <a:pt x="171" y="195"/>
                  </a:moveTo>
                  <a:cubicBezTo>
                    <a:pt x="174" y="186"/>
                    <a:pt x="177" y="180"/>
                    <a:pt x="181" y="179"/>
                  </a:cubicBezTo>
                  <a:cubicBezTo>
                    <a:pt x="181" y="179"/>
                    <a:pt x="182" y="179"/>
                    <a:pt x="182" y="179"/>
                  </a:cubicBezTo>
                  <a:cubicBezTo>
                    <a:pt x="182" y="179"/>
                    <a:pt x="182" y="180"/>
                    <a:pt x="181" y="181"/>
                  </a:cubicBezTo>
                  <a:cubicBezTo>
                    <a:pt x="180" y="188"/>
                    <a:pt x="180" y="188"/>
                    <a:pt x="180" y="188"/>
                  </a:cubicBezTo>
                  <a:cubicBezTo>
                    <a:pt x="179" y="195"/>
                    <a:pt x="178" y="199"/>
                    <a:pt x="173" y="201"/>
                  </a:cubicBezTo>
                  <a:cubicBezTo>
                    <a:pt x="171" y="202"/>
                    <a:pt x="169" y="202"/>
                    <a:pt x="168" y="202"/>
                  </a:cubicBezTo>
                  <a:cubicBezTo>
                    <a:pt x="169" y="199"/>
                    <a:pt x="170" y="197"/>
                    <a:pt x="171" y="195"/>
                  </a:cubicBezTo>
                  <a:close/>
                  <a:moveTo>
                    <a:pt x="176" y="210"/>
                  </a:moveTo>
                  <a:cubicBezTo>
                    <a:pt x="187" y="205"/>
                    <a:pt x="188" y="197"/>
                    <a:pt x="189" y="190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1" y="182"/>
                    <a:pt x="191" y="182"/>
                    <a:pt x="191" y="181"/>
                  </a:cubicBezTo>
                  <a:cubicBezTo>
                    <a:pt x="191" y="181"/>
                    <a:pt x="191" y="181"/>
                    <a:pt x="191" y="181"/>
                  </a:cubicBezTo>
                  <a:cubicBezTo>
                    <a:pt x="195" y="183"/>
                    <a:pt x="197" y="186"/>
                    <a:pt x="198" y="188"/>
                  </a:cubicBezTo>
                  <a:cubicBezTo>
                    <a:pt x="201" y="191"/>
                    <a:pt x="203" y="194"/>
                    <a:pt x="207" y="194"/>
                  </a:cubicBezTo>
                  <a:cubicBezTo>
                    <a:pt x="200" y="211"/>
                    <a:pt x="180" y="224"/>
                    <a:pt x="145" y="235"/>
                  </a:cubicBezTo>
                  <a:cubicBezTo>
                    <a:pt x="141" y="236"/>
                    <a:pt x="139" y="237"/>
                    <a:pt x="136" y="237"/>
                  </a:cubicBezTo>
                  <a:cubicBezTo>
                    <a:pt x="150" y="231"/>
                    <a:pt x="157" y="221"/>
                    <a:pt x="163" y="210"/>
                  </a:cubicBezTo>
                  <a:cubicBezTo>
                    <a:pt x="168" y="211"/>
                    <a:pt x="172" y="211"/>
                    <a:pt x="176" y="210"/>
                  </a:cubicBezTo>
                  <a:close/>
                  <a:moveTo>
                    <a:pt x="196" y="156"/>
                  </a:moveTo>
                  <a:cubicBezTo>
                    <a:pt x="203" y="161"/>
                    <a:pt x="208" y="167"/>
                    <a:pt x="209" y="175"/>
                  </a:cubicBezTo>
                  <a:cubicBezTo>
                    <a:pt x="210" y="177"/>
                    <a:pt x="210" y="179"/>
                    <a:pt x="210" y="182"/>
                  </a:cubicBezTo>
                  <a:cubicBezTo>
                    <a:pt x="210" y="183"/>
                    <a:pt x="210" y="184"/>
                    <a:pt x="210" y="185"/>
                  </a:cubicBezTo>
                  <a:cubicBezTo>
                    <a:pt x="208" y="185"/>
                    <a:pt x="207" y="184"/>
                    <a:pt x="206" y="182"/>
                  </a:cubicBezTo>
                  <a:cubicBezTo>
                    <a:pt x="204" y="180"/>
                    <a:pt x="201" y="176"/>
                    <a:pt x="195" y="173"/>
                  </a:cubicBezTo>
                  <a:cubicBezTo>
                    <a:pt x="195" y="173"/>
                    <a:pt x="194" y="172"/>
                    <a:pt x="193" y="172"/>
                  </a:cubicBezTo>
                  <a:cubicBezTo>
                    <a:pt x="194" y="167"/>
                    <a:pt x="195" y="161"/>
                    <a:pt x="196" y="156"/>
                  </a:cubicBezTo>
                  <a:close/>
                  <a:moveTo>
                    <a:pt x="194" y="104"/>
                  </a:moveTo>
                  <a:cubicBezTo>
                    <a:pt x="198" y="108"/>
                    <a:pt x="204" y="111"/>
                    <a:pt x="209" y="114"/>
                  </a:cubicBezTo>
                  <a:cubicBezTo>
                    <a:pt x="211" y="116"/>
                    <a:pt x="214" y="117"/>
                    <a:pt x="216" y="118"/>
                  </a:cubicBezTo>
                  <a:cubicBezTo>
                    <a:pt x="214" y="124"/>
                    <a:pt x="213" y="130"/>
                    <a:pt x="213" y="136"/>
                  </a:cubicBezTo>
                  <a:cubicBezTo>
                    <a:pt x="213" y="142"/>
                    <a:pt x="215" y="149"/>
                    <a:pt x="219" y="155"/>
                  </a:cubicBezTo>
                  <a:cubicBezTo>
                    <a:pt x="221" y="157"/>
                    <a:pt x="223" y="157"/>
                    <a:pt x="226" y="156"/>
                  </a:cubicBezTo>
                  <a:cubicBezTo>
                    <a:pt x="227" y="155"/>
                    <a:pt x="227" y="154"/>
                    <a:pt x="227" y="152"/>
                  </a:cubicBezTo>
                  <a:cubicBezTo>
                    <a:pt x="227" y="151"/>
                    <a:pt x="227" y="150"/>
                    <a:pt x="227" y="149"/>
                  </a:cubicBezTo>
                  <a:cubicBezTo>
                    <a:pt x="224" y="145"/>
                    <a:pt x="223" y="141"/>
                    <a:pt x="223" y="136"/>
                  </a:cubicBezTo>
                  <a:cubicBezTo>
                    <a:pt x="223" y="132"/>
                    <a:pt x="223" y="128"/>
                    <a:pt x="224" y="124"/>
                  </a:cubicBezTo>
                  <a:cubicBezTo>
                    <a:pt x="226" y="126"/>
                    <a:pt x="228" y="129"/>
                    <a:pt x="230" y="131"/>
                  </a:cubicBezTo>
                  <a:cubicBezTo>
                    <a:pt x="232" y="136"/>
                    <a:pt x="234" y="142"/>
                    <a:pt x="234" y="149"/>
                  </a:cubicBezTo>
                  <a:cubicBezTo>
                    <a:pt x="234" y="153"/>
                    <a:pt x="233" y="158"/>
                    <a:pt x="232" y="163"/>
                  </a:cubicBezTo>
                  <a:cubicBezTo>
                    <a:pt x="229" y="171"/>
                    <a:pt x="225" y="178"/>
                    <a:pt x="219" y="181"/>
                  </a:cubicBezTo>
                  <a:cubicBezTo>
                    <a:pt x="219" y="179"/>
                    <a:pt x="219" y="176"/>
                    <a:pt x="219" y="173"/>
                  </a:cubicBezTo>
                  <a:cubicBezTo>
                    <a:pt x="217" y="163"/>
                    <a:pt x="211" y="154"/>
                    <a:pt x="201" y="148"/>
                  </a:cubicBezTo>
                  <a:cubicBezTo>
                    <a:pt x="200" y="147"/>
                    <a:pt x="198" y="146"/>
                    <a:pt x="197" y="146"/>
                  </a:cubicBezTo>
                  <a:cubicBezTo>
                    <a:pt x="197" y="144"/>
                    <a:pt x="197" y="142"/>
                    <a:pt x="197" y="141"/>
                  </a:cubicBezTo>
                  <a:cubicBezTo>
                    <a:pt x="197" y="129"/>
                    <a:pt x="195" y="118"/>
                    <a:pt x="189" y="108"/>
                  </a:cubicBezTo>
                  <a:cubicBezTo>
                    <a:pt x="191" y="107"/>
                    <a:pt x="193" y="106"/>
                    <a:pt x="194" y="104"/>
                  </a:cubicBezTo>
                  <a:close/>
                  <a:moveTo>
                    <a:pt x="200" y="89"/>
                  </a:moveTo>
                  <a:cubicBezTo>
                    <a:pt x="200" y="88"/>
                    <a:pt x="200" y="87"/>
                    <a:pt x="200" y="87"/>
                  </a:cubicBezTo>
                  <a:cubicBezTo>
                    <a:pt x="200" y="83"/>
                    <a:pt x="199" y="79"/>
                    <a:pt x="197" y="75"/>
                  </a:cubicBezTo>
                  <a:cubicBezTo>
                    <a:pt x="201" y="76"/>
                    <a:pt x="204" y="77"/>
                    <a:pt x="207" y="79"/>
                  </a:cubicBezTo>
                  <a:cubicBezTo>
                    <a:pt x="217" y="83"/>
                    <a:pt x="220" y="89"/>
                    <a:pt x="220" y="96"/>
                  </a:cubicBezTo>
                  <a:cubicBezTo>
                    <a:pt x="220" y="100"/>
                    <a:pt x="219" y="104"/>
                    <a:pt x="218" y="109"/>
                  </a:cubicBezTo>
                  <a:cubicBezTo>
                    <a:pt x="217" y="108"/>
                    <a:pt x="215" y="107"/>
                    <a:pt x="214" y="106"/>
                  </a:cubicBezTo>
                  <a:cubicBezTo>
                    <a:pt x="209" y="103"/>
                    <a:pt x="203" y="100"/>
                    <a:pt x="199" y="96"/>
                  </a:cubicBezTo>
                  <a:cubicBezTo>
                    <a:pt x="200" y="94"/>
                    <a:pt x="200" y="91"/>
                    <a:pt x="200" y="89"/>
                  </a:cubicBezTo>
                  <a:close/>
                </a:path>
              </a:pathLst>
            </a:custGeom>
            <a:solidFill>
              <a:srgbClr val="E3B6C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6" name="Freeform 23"/>
            <p:cNvSpPr>
              <a:spLocks noEditPoints="1"/>
            </p:cNvSpPr>
            <p:nvPr/>
          </p:nvSpPr>
          <p:spPr bwMode="auto">
            <a:xfrm>
              <a:off x="474" y="1725"/>
              <a:ext cx="688" cy="752"/>
            </a:xfrm>
            <a:custGeom>
              <a:avLst/>
              <a:gdLst>
                <a:gd name="T0" fmla="*/ 1471 w 275"/>
                <a:gd name="T1" fmla="*/ 520 h 282"/>
                <a:gd name="T2" fmla="*/ 1346 w 275"/>
                <a:gd name="T3" fmla="*/ 589 h 282"/>
                <a:gd name="T4" fmla="*/ 1351 w 275"/>
                <a:gd name="T5" fmla="*/ 312 h 282"/>
                <a:gd name="T6" fmla="*/ 933 w 275"/>
                <a:gd name="T7" fmla="*/ 56 h 282"/>
                <a:gd name="T8" fmla="*/ 675 w 275"/>
                <a:gd name="T9" fmla="*/ 0 h 282"/>
                <a:gd name="T10" fmla="*/ 625 w 275"/>
                <a:gd name="T11" fmla="*/ 43 h 282"/>
                <a:gd name="T12" fmla="*/ 963 w 275"/>
                <a:gd name="T13" fmla="*/ 115 h 282"/>
                <a:gd name="T14" fmla="*/ 1308 w 275"/>
                <a:gd name="T15" fmla="*/ 648 h 282"/>
                <a:gd name="T16" fmla="*/ 1534 w 275"/>
                <a:gd name="T17" fmla="*/ 661 h 282"/>
                <a:gd name="T18" fmla="*/ 1601 w 275"/>
                <a:gd name="T19" fmla="*/ 989 h 282"/>
                <a:gd name="T20" fmla="*/ 1559 w 275"/>
                <a:gd name="T21" fmla="*/ 1181 h 282"/>
                <a:gd name="T22" fmla="*/ 1434 w 275"/>
                <a:gd name="T23" fmla="*/ 1309 h 282"/>
                <a:gd name="T24" fmla="*/ 1208 w 275"/>
                <a:gd name="T25" fmla="*/ 1472 h 282"/>
                <a:gd name="T26" fmla="*/ 971 w 275"/>
                <a:gd name="T27" fmla="*/ 968 h 282"/>
                <a:gd name="T28" fmla="*/ 951 w 275"/>
                <a:gd name="T29" fmla="*/ 1685 h 282"/>
                <a:gd name="T30" fmla="*/ 608 w 275"/>
                <a:gd name="T31" fmla="*/ 1352 h 282"/>
                <a:gd name="T32" fmla="*/ 550 w 275"/>
                <a:gd name="T33" fmla="*/ 797 h 282"/>
                <a:gd name="T34" fmla="*/ 300 w 275"/>
                <a:gd name="T35" fmla="*/ 1003 h 282"/>
                <a:gd name="T36" fmla="*/ 145 w 275"/>
                <a:gd name="T37" fmla="*/ 1139 h 282"/>
                <a:gd name="T38" fmla="*/ 320 w 275"/>
                <a:gd name="T39" fmla="*/ 861 h 282"/>
                <a:gd name="T40" fmla="*/ 45 w 275"/>
                <a:gd name="T41" fmla="*/ 725 h 282"/>
                <a:gd name="T42" fmla="*/ 275 w 275"/>
                <a:gd name="T43" fmla="*/ 547 h 282"/>
                <a:gd name="T44" fmla="*/ 483 w 275"/>
                <a:gd name="T45" fmla="*/ 248 h 282"/>
                <a:gd name="T46" fmla="*/ 438 w 275"/>
                <a:gd name="T47" fmla="*/ 291 h 282"/>
                <a:gd name="T48" fmla="*/ 313 w 275"/>
                <a:gd name="T49" fmla="*/ 499 h 282"/>
                <a:gd name="T50" fmla="*/ 158 w 275"/>
                <a:gd name="T51" fmla="*/ 811 h 282"/>
                <a:gd name="T52" fmla="*/ 175 w 275"/>
                <a:gd name="T53" fmla="*/ 968 h 282"/>
                <a:gd name="T54" fmla="*/ 88 w 275"/>
                <a:gd name="T55" fmla="*/ 1181 h 282"/>
                <a:gd name="T56" fmla="*/ 8 w 275"/>
                <a:gd name="T57" fmla="*/ 1259 h 282"/>
                <a:gd name="T58" fmla="*/ 108 w 275"/>
                <a:gd name="T59" fmla="*/ 1259 h 282"/>
                <a:gd name="T60" fmla="*/ 258 w 275"/>
                <a:gd name="T61" fmla="*/ 1677 h 282"/>
                <a:gd name="T62" fmla="*/ 358 w 275"/>
                <a:gd name="T63" fmla="*/ 1685 h 282"/>
                <a:gd name="T64" fmla="*/ 550 w 275"/>
                <a:gd name="T65" fmla="*/ 1672 h 282"/>
                <a:gd name="T66" fmla="*/ 783 w 275"/>
                <a:gd name="T67" fmla="*/ 1955 h 282"/>
                <a:gd name="T68" fmla="*/ 1076 w 275"/>
                <a:gd name="T69" fmla="*/ 1544 h 282"/>
                <a:gd name="T70" fmla="*/ 1251 w 275"/>
                <a:gd name="T71" fmla="*/ 1856 h 282"/>
                <a:gd name="T72" fmla="*/ 1171 w 275"/>
                <a:gd name="T73" fmla="*/ 1528 h 282"/>
                <a:gd name="T74" fmla="*/ 1446 w 275"/>
                <a:gd name="T75" fmla="*/ 1373 h 282"/>
                <a:gd name="T76" fmla="*/ 1514 w 275"/>
                <a:gd name="T77" fmla="*/ 1451 h 282"/>
                <a:gd name="T78" fmla="*/ 1564 w 275"/>
                <a:gd name="T79" fmla="*/ 1408 h 282"/>
                <a:gd name="T80" fmla="*/ 1609 w 275"/>
                <a:gd name="T81" fmla="*/ 1237 h 282"/>
                <a:gd name="T82" fmla="*/ 1721 w 275"/>
                <a:gd name="T83" fmla="*/ 1088 h 282"/>
                <a:gd name="T84" fmla="*/ 1646 w 275"/>
                <a:gd name="T85" fmla="*/ 853 h 282"/>
                <a:gd name="T86" fmla="*/ 1714 w 275"/>
                <a:gd name="T87" fmla="*/ 947 h 282"/>
                <a:gd name="T88" fmla="*/ 1614 w 275"/>
                <a:gd name="T89" fmla="*/ 597 h 282"/>
                <a:gd name="T90" fmla="*/ 420 w 275"/>
                <a:gd name="T91" fmla="*/ 1400 h 282"/>
                <a:gd name="T92" fmla="*/ 145 w 275"/>
                <a:gd name="T93" fmla="*/ 1365 h 282"/>
                <a:gd name="T94" fmla="*/ 388 w 275"/>
                <a:gd name="T95" fmla="*/ 1216 h 282"/>
                <a:gd name="T96" fmla="*/ 550 w 275"/>
                <a:gd name="T97" fmla="*/ 1557 h 282"/>
                <a:gd name="T98" fmla="*/ 483 w 275"/>
                <a:gd name="T99" fmla="*/ 1387 h 282"/>
                <a:gd name="T100" fmla="*/ 408 w 275"/>
                <a:gd name="T101" fmla="*/ 989 h 282"/>
                <a:gd name="T102" fmla="*/ 445 w 275"/>
                <a:gd name="T103" fmla="*/ 917 h 282"/>
                <a:gd name="T104" fmla="*/ 550 w 275"/>
                <a:gd name="T105" fmla="*/ 1336 h 282"/>
                <a:gd name="T106" fmla="*/ 550 w 275"/>
                <a:gd name="T107" fmla="*/ 1557 h 282"/>
                <a:gd name="T108" fmla="*/ 783 w 275"/>
                <a:gd name="T109" fmla="*/ 1877 h 282"/>
                <a:gd name="T110" fmla="*/ 976 w 275"/>
                <a:gd name="T111" fmla="*/ 1869 h 282"/>
                <a:gd name="T112" fmla="*/ 1026 w 275"/>
                <a:gd name="T113" fmla="*/ 1501 h 282"/>
                <a:gd name="T114" fmla="*/ 933 w 275"/>
                <a:gd name="T115" fmla="*/ 1131 h 282"/>
                <a:gd name="T116" fmla="*/ 1088 w 275"/>
                <a:gd name="T117" fmla="*/ 1237 h 2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75" h="282">
                  <a:moveTo>
                    <a:pt x="236" y="66"/>
                  </a:moveTo>
                  <a:cubicBezTo>
                    <a:pt x="235" y="67"/>
                    <a:pt x="234" y="68"/>
                    <a:pt x="234" y="70"/>
                  </a:cubicBezTo>
                  <a:cubicBezTo>
                    <a:pt x="234" y="71"/>
                    <a:pt x="235" y="72"/>
                    <a:pt x="235" y="73"/>
                  </a:cubicBezTo>
                  <a:cubicBezTo>
                    <a:pt x="236" y="74"/>
                    <a:pt x="237" y="75"/>
                    <a:pt x="238" y="76"/>
                  </a:cubicBezTo>
                  <a:cubicBezTo>
                    <a:pt x="234" y="75"/>
                    <a:pt x="229" y="77"/>
                    <a:pt x="224" y="79"/>
                  </a:cubicBezTo>
                  <a:cubicBezTo>
                    <a:pt x="222" y="80"/>
                    <a:pt x="219" y="82"/>
                    <a:pt x="215" y="83"/>
                  </a:cubicBezTo>
                  <a:cubicBezTo>
                    <a:pt x="213" y="80"/>
                    <a:pt x="212" y="76"/>
                    <a:pt x="212" y="73"/>
                  </a:cubicBezTo>
                  <a:cubicBezTo>
                    <a:pt x="212" y="69"/>
                    <a:pt x="213" y="64"/>
                    <a:pt x="214" y="59"/>
                  </a:cubicBezTo>
                  <a:cubicBezTo>
                    <a:pt x="215" y="54"/>
                    <a:pt x="216" y="49"/>
                    <a:pt x="216" y="44"/>
                  </a:cubicBezTo>
                  <a:cubicBezTo>
                    <a:pt x="216" y="38"/>
                    <a:pt x="215" y="32"/>
                    <a:pt x="211" y="27"/>
                  </a:cubicBezTo>
                  <a:cubicBezTo>
                    <a:pt x="199" y="17"/>
                    <a:pt x="186" y="9"/>
                    <a:pt x="172" y="3"/>
                  </a:cubicBezTo>
                  <a:cubicBezTo>
                    <a:pt x="164" y="3"/>
                    <a:pt x="156" y="4"/>
                    <a:pt x="149" y="8"/>
                  </a:cubicBezTo>
                  <a:cubicBezTo>
                    <a:pt x="145" y="11"/>
                    <a:pt x="143" y="13"/>
                    <a:pt x="142" y="15"/>
                  </a:cubicBezTo>
                  <a:cubicBezTo>
                    <a:pt x="140" y="17"/>
                    <a:pt x="140" y="18"/>
                    <a:pt x="137" y="18"/>
                  </a:cubicBezTo>
                  <a:cubicBezTo>
                    <a:pt x="128" y="19"/>
                    <a:pt x="115" y="7"/>
                    <a:pt x="108" y="0"/>
                  </a:cubicBezTo>
                  <a:cubicBezTo>
                    <a:pt x="104" y="1"/>
                    <a:pt x="101" y="2"/>
                    <a:pt x="98" y="3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9" y="14"/>
                    <a:pt x="124" y="28"/>
                    <a:pt x="138" y="27"/>
                  </a:cubicBezTo>
                  <a:cubicBezTo>
                    <a:pt x="145" y="27"/>
                    <a:pt x="147" y="24"/>
                    <a:pt x="150" y="20"/>
                  </a:cubicBezTo>
                  <a:cubicBezTo>
                    <a:pt x="151" y="19"/>
                    <a:pt x="152" y="18"/>
                    <a:pt x="154" y="16"/>
                  </a:cubicBezTo>
                  <a:cubicBezTo>
                    <a:pt x="170" y="7"/>
                    <a:pt x="190" y="17"/>
                    <a:pt x="201" y="29"/>
                  </a:cubicBezTo>
                  <a:cubicBezTo>
                    <a:pt x="209" y="37"/>
                    <a:pt x="207" y="47"/>
                    <a:pt x="205" y="57"/>
                  </a:cubicBezTo>
                  <a:cubicBezTo>
                    <a:pt x="203" y="68"/>
                    <a:pt x="200" y="80"/>
                    <a:pt x="209" y="91"/>
                  </a:cubicBezTo>
                  <a:cubicBezTo>
                    <a:pt x="210" y="92"/>
                    <a:pt x="212" y="93"/>
                    <a:pt x="214" y="93"/>
                  </a:cubicBezTo>
                  <a:cubicBezTo>
                    <a:pt x="220" y="92"/>
                    <a:pt x="225" y="89"/>
                    <a:pt x="228" y="88"/>
                  </a:cubicBezTo>
                  <a:cubicBezTo>
                    <a:pt x="236" y="84"/>
                    <a:pt x="238" y="83"/>
                    <a:pt x="245" y="93"/>
                  </a:cubicBezTo>
                  <a:cubicBezTo>
                    <a:pt x="249" y="99"/>
                    <a:pt x="251" y="108"/>
                    <a:pt x="253" y="116"/>
                  </a:cubicBezTo>
                  <a:cubicBezTo>
                    <a:pt x="254" y="122"/>
                    <a:pt x="254" y="122"/>
                    <a:pt x="254" y="122"/>
                  </a:cubicBezTo>
                  <a:cubicBezTo>
                    <a:pt x="256" y="129"/>
                    <a:pt x="256" y="134"/>
                    <a:pt x="256" y="139"/>
                  </a:cubicBezTo>
                  <a:cubicBezTo>
                    <a:pt x="256" y="147"/>
                    <a:pt x="255" y="153"/>
                    <a:pt x="252" y="162"/>
                  </a:cubicBezTo>
                  <a:cubicBezTo>
                    <a:pt x="251" y="163"/>
                    <a:pt x="251" y="165"/>
                    <a:pt x="250" y="166"/>
                  </a:cubicBezTo>
                  <a:cubicBezTo>
                    <a:pt x="249" y="166"/>
                    <a:pt x="249" y="166"/>
                    <a:pt x="249" y="166"/>
                  </a:cubicBezTo>
                  <a:cubicBezTo>
                    <a:pt x="236" y="170"/>
                    <a:pt x="231" y="174"/>
                    <a:pt x="229" y="180"/>
                  </a:cubicBezTo>
                  <a:cubicBezTo>
                    <a:pt x="229" y="181"/>
                    <a:pt x="229" y="181"/>
                    <a:pt x="229" y="182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2" y="186"/>
                    <a:pt x="216" y="191"/>
                    <a:pt x="210" y="196"/>
                  </a:cubicBezTo>
                  <a:cubicBezTo>
                    <a:pt x="205" y="202"/>
                    <a:pt x="197" y="209"/>
                    <a:pt x="193" y="207"/>
                  </a:cubicBezTo>
                  <a:cubicBezTo>
                    <a:pt x="186" y="205"/>
                    <a:pt x="185" y="184"/>
                    <a:pt x="184" y="173"/>
                  </a:cubicBezTo>
                  <a:cubicBezTo>
                    <a:pt x="183" y="168"/>
                    <a:pt x="183" y="163"/>
                    <a:pt x="182" y="161"/>
                  </a:cubicBezTo>
                  <a:cubicBezTo>
                    <a:pt x="179" y="146"/>
                    <a:pt x="166" y="135"/>
                    <a:pt x="155" y="136"/>
                  </a:cubicBezTo>
                  <a:cubicBezTo>
                    <a:pt x="151" y="136"/>
                    <a:pt x="141" y="139"/>
                    <a:pt x="139" y="158"/>
                  </a:cubicBezTo>
                  <a:cubicBezTo>
                    <a:pt x="138" y="170"/>
                    <a:pt x="143" y="182"/>
                    <a:pt x="148" y="193"/>
                  </a:cubicBezTo>
                  <a:cubicBezTo>
                    <a:pt x="155" y="208"/>
                    <a:pt x="161" y="223"/>
                    <a:pt x="152" y="237"/>
                  </a:cubicBezTo>
                  <a:cubicBezTo>
                    <a:pt x="146" y="245"/>
                    <a:pt x="128" y="256"/>
                    <a:pt x="114" y="256"/>
                  </a:cubicBezTo>
                  <a:cubicBezTo>
                    <a:pt x="101" y="242"/>
                    <a:pt x="96" y="223"/>
                    <a:pt x="96" y="205"/>
                  </a:cubicBezTo>
                  <a:cubicBezTo>
                    <a:pt x="96" y="200"/>
                    <a:pt x="97" y="195"/>
                    <a:pt x="97" y="190"/>
                  </a:cubicBezTo>
                  <a:cubicBezTo>
                    <a:pt x="97" y="189"/>
                    <a:pt x="97" y="189"/>
                    <a:pt x="97" y="189"/>
                  </a:cubicBezTo>
                  <a:cubicBezTo>
                    <a:pt x="99" y="174"/>
                    <a:pt x="100" y="162"/>
                    <a:pt x="100" y="152"/>
                  </a:cubicBezTo>
                  <a:cubicBezTo>
                    <a:pt x="100" y="122"/>
                    <a:pt x="93" y="114"/>
                    <a:pt x="88" y="112"/>
                  </a:cubicBezTo>
                  <a:cubicBezTo>
                    <a:pt x="77" y="107"/>
                    <a:pt x="66" y="120"/>
                    <a:pt x="63" y="124"/>
                  </a:cubicBezTo>
                  <a:cubicBezTo>
                    <a:pt x="60" y="127"/>
                    <a:pt x="58" y="130"/>
                    <a:pt x="57" y="134"/>
                  </a:cubicBezTo>
                  <a:cubicBezTo>
                    <a:pt x="54" y="136"/>
                    <a:pt x="51" y="139"/>
                    <a:pt x="48" y="141"/>
                  </a:cubicBezTo>
                  <a:cubicBezTo>
                    <a:pt x="41" y="148"/>
                    <a:pt x="33" y="155"/>
                    <a:pt x="26" y="163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22" y="160"/>
                    <a:pt x="21" y="159"/>
                    <a:pt x="20" y="159"/>
                  </a:cubicBezTo>
                  <a:cubicBezTo>
                    <a:pt x="21" y="153"/>
                    <a:pt x="27" y="149"/>
                    <a:pt x="34" y="144"/>
                  </a:cubicBezTo>
                  <a:cubicBezTo>
                    <a:pt x="42" y="138"/>
                    <a:pt x="51" y="131"/>
                    <a:pt x="51" y="121"/>
                  </a:cubicBezTo>
                  <a:cubicBezTo>
                    <a:pt x="51" y="119"/>
                    <a:pt x="51" y="117"/>
                    <a:pt x="50" y="114"/>
                  </a:cubicBezTo>
                  <a:cubicBezTo>
                    <a:pt x="44" y="102"/>
                    <a:pt x="33" y="104"/>
                    <a:pt x="24" y="105"/>
                  </a:cubicBezTo>
                  <a:cubicBezTo>
                    <a:pt x="14" y="107"/>
                    <a:pt x="10" y="107"/>
                    <a:pt x="7" y="102"/>
                  </a:cubicBezTo>
                  <a:cubicBezTo>
                    <a:pt x="5" y="98"/>
                    <a:pt x="6" y="92"/>
                    <a:pt x="8" y="85"/>
                  </a:cubicBezTo>
                  <a:cubicBezTo>
                    <a:pt x="11" y="76"/>
                    <a:pt x="16" y="68"/>
                    <a:pt x="20" y="66"/>
                  </a:cubicBezTo>
                  <a:cubicBezTo>
                    <a:pt x="25" y="64"/>
                    <a:pt x="35" y="71"/>
                    <a:pt x="44" y="77"/>
                  </a:cubicBezTo>
                  <a:cubicBezTo>
                    <a:pt x="55" y="85"/>
                    <a:pt x="67" y="93"/>
                    <a:pt x="78" y="91"/>
                  </a:cubicBezTo>
                  <a:cubicBezTo>
                    <a:pt x="83" y="90"/>
                    <a:pt x="88" y="86"/>
                    <a:pt x="92" y="80"/>
                  </a:cubicBezTo>
                  <a:cubicBezTo>
                    <a:pt x="102" y="61"/>
                    <a:pt x="89" y="47"/>
                    <a:pt x="77" y="35"/>
                  </a:cubicBezTo>
                  <a:cubicBezTo>
                    <a:pt x="72" y="29"/>
                    <a:pt x="67" y="24"/>
                    <a:pt x="64" y="18"/>
                  </a:cubicBezTo>
                  <a:cubicBezTo>
                    <a:pt x="61" y="20"/>
                    <a:pt x="59" y="21"/>
                    <a:pt x="56" y="23"/>
                  </a:cubicBezTo>
                  <a:cubicBezTo>
                    <a:pt x="60" y="29"/>
                    <a:pt x="65" y="35"/>
                    <a:pt x="70" y="41"/>
                  </a:cubicBezTo>
                  <a:cubicBezTo>
                    <a:pt x="83" y="54"/>
                    <a:pt x="90" y="63"/>
                    <a:pt x="83" y="75"/>
                  </a:cubicBezTo>
                  <a:cubicBezTo>
                    <a:pt x="81" y="79"/>
                    <a:pt x="79" y="81"/>
                    <a:pt x="76" y="82"/>
                  </a:cubicBezTo>
                  <a:cubicBezTo>
                    <a:pt x="69" y="83"/>
                    <a:pt x="59" y="77"/>
                    <a:pt x="50" y="70"/>
                  </a:cubicBezTo>
                  <a:cubicBezTo>
                    <a:pt x="40" y="63"/>
                    <a:pt x="31" y="56"/>
                    <a:pt x="22" y="56"/>
                  </a:cubicBezTo>
                  <a:cubicBezTo>
                    <a:pt x="10" y="73"/>
                    <a:pt x="4" y="90"/>
                    <a:pt x="0" y="108"/>
                  </a:cubicBezTo>
                  <a:cubicBezTo>
                    <a:pt x="7" y="117"/>
                    <a:pt x="17" y="116"/>
                    <a:pt x="25" y="114"/>
                  </a:cubicBezTo>
                  <a:cubicBezTo>
                    <a:pt x="35" y="113"/>
                    <a:pt x="39" y="113"/>
                    <a:pt x="41" y="118"/>
                  </a:cubicBezTo>
                  <a:cubicBezTo>
                    <a:pt x="42" y="119"/>
                    <a:pt x="42" y="120"/>
                    <a:pt x="42" y="121"/>
                  </a:cubicBezTo>
                  <a:cubicBezTo>
                    <a:pt x="42" y="126"/>
                    <a:pt x="37" y="130"/>
                    <a:pt x="28" y="136"/>
                  </a:cubicBezTo>
                  <a:cubicBezTo>
                    <a:pt x="20" y="143"/>
                    <a:pt x="10" y="150"/>
                    <a:pt x="10" y="161"/>
                  </a:cubicBezTo>
                  <a:cubicBezTo>
                    <a:pt x="10" y="161"/>
                    <a:pt x="10" y="161"/>
                    <a:pt x="10" y="162"/>
                  </a:cubicBezTo>
                  <a:cubicBezTo>
                    <a:pt x="10" y="164"/>
                    <a:pt x="12" y="166"/>
                    <a:pt x="14" y="166"/>
                  </a:cubicBezTo>
                  <a:cubicBezTo>
                    <a:pt x="14" y="166"/>
                    <a:pt x="15" y="166"/>
                    <a:pt x="15" y="167"/>
                  </a:cubicBezTo>
                  <a:cubicBezTo>
                    <a:pt x="14" y="168"/>
                    <a:pt x="12" y="169"/>
                    <a:pt x="12" y="169"/>
                  </a:cubicBezTo>
                  <a:cubicBezTo>
                    <a:pt x="8" y="171"/>
                    <a:pt x="5" y="174"/>
                    <a:pt x="1" y="177"/>
                  </a:cubicBezTo>
                  <a:cubicBezTo>
                    <a:pt x="1" y="178"/>
                    <a:pt x="2" y="179"/>
                    <a:pt x="2" y="180"/>
                  </a:cubicBezTo>
                  <a:cubicBezTo>
                    <a:pt x="2" y="182"/>
                    <a:pt x="3" y="185"/>
                    <a:pt x="4" y="188"/>
                  </a:cubicBezTo>
                  <a:cubicBezTo>
                    <a:pt x="7" y="184"/>
                    <a:pt x="12" y="180"/>
                    <a:pt x="17" y="177"/>
                  </a:cubicBezTo>
                  <a:cubicBezTo>
                    <a:pt x="15" y="182"/>
                    <a:pt x="14" y="187"/>
                    <a:pt x="14" y="192"/>
                  </a:cubicBezTo>
                  <a:cubicBezTo>
                    <a:pt x="14" y="199"/>
                    <a:pt x="16" y="207"/>
                    <a:pt x="21" y="215"/>
                  </a:cubicBezTo>
                  <a:cubicBezTo>
                    <a:pt x="28" y="226"/>
                    <a:pt x="33" y="233"/>
                    <a:pt x="41" y="236"/>
                  </a:cubicBezTo>
                  <a:cubicBezTo>
                    <a:pt x="38" y="238"/>
                    <a:pt x="36" y="238"/>
                    <a:pt x="33" y="239"/>
                  </a:cubicBezTo>
                  <a:cubicBezTo>
                    <a:pt x="35" y="242"/>
                    <a:pt x="38" y="244"/>
                    <a:pt x="41" y="247"/>
                  </a:cubicBezTo>
                  <a:cubicBezTo>
                    <a:pt x="47" y="244"/>
                    <a:pt x="52" y="241"/>
                    <a:pt x="57" y="237"/>
                  </a:cubicBezTo>
                  <a:cubicBezTo>
                    <a:pt x="60" y="236"/>
                    <a:pt x="63" y="235"/>
                    <a:pt x="67" y="233"/>
                  </a:cubicBezTo>
                  <a:cubicBezTo>
                    <a:pt x="82" y="227"/>
                    <a:pt x="85" y="228"/>
                    <a:pt x="86" y="228"/>
                  </a:cubicBezTo>
                  <a:cubicBezTo>
                    <a:pt x="87" y="229"/>
                    <a:pt x="88" y="233"/>
                    <a:pt x="88" y="235"/>
                  </a:cubicBezTo>
                  <a:cubicBezTo>
                    <a:pt x="89" y="243"/>
                    <a:pt x="90" y="254"/>
                    <a:pt x="101" y="262"/>
                  </a:cubicBezTo>
                  <a:cubicBezTo>
                    <a:pt x="104" y="263"/>
                    <a:pt x="107" y="264"/>
                    <a:pt x="110" y="265"/>
                  </a:cubicBezTo>
                  <a:cubicBezTo>
                    <a:pt x="114" y="268"/>
                    <a:pt x="119" y="272"/>
                    <a:pt x="125" y="275"/>
                  </a:cubicBezTo>
                  <a:cubicBezTo>
                    <a:pt x="136" y="280"/>
                    <a:pt x="152" y="282"/>
                    <a:pt x="163" y="270"/>
                  </a:cubicBezTo>
                  <a:cubicBezTo>
                    <a:pt x="171" y="261"/>
                    <a:pt x="170" y="249"/>
                    <a:pt x="169" y="238"/>
                  </a:cubicBezTo>
                  <a:cubicBezTo>
                    <a:pt x="168" y="229"/>
                    <a:pt x="167" y="221"/>
                    <a:pt x="172" y="217"/>
                  </a:cubicBezTo>
                  <a:cubicBezTo>
                    <a:pt x="172" y="216"/>
                    <a:pt x="174" y="215"/>
                    <a:pt x="175" y="215"/>
                  </a:cubicBezTo>
                  <a:cubicBezTo>
                    <a:pt x="178" y="216"/>
                    <a:pt x="183" y="227"/>
                    <a:pt x="186" y="235"/>
                  </a:cubicBezTo>
                  <a:cubicBezTo>
                    <a:pt x="190" y="244"/>
                    <a:pt x="194" y="253"/>
                    <a:pt x="200" y="261"/>
                  </a:cubicBezTo>
                  <a:cubicBezTo>
                    <a:pt x="203" y="259"/>
                    <a:pt x="205" y="258"/>
                    <a:pt x="208" y="256"/>
                  </a:cubicBezTo>
                  <a:cubicBezTo>
                    <a:pt x="203" y="250"/>
                    <a:pt x="199" y="240"/>
                    <a:pt x="195" y="231"/>
                  </a:cubicBezTo>
                  <a:cubicBezTo>
                    <a:pt x="192" y="225"/>
                    <a:pt x="190" y="219"/>
                    <a:pt x="187" y="215"/>
                  </a:cubicBezTo>
                  <a:cubicBezTo>
                    <a:pt x="188" y="215"/>
                    <a:pt x="189" y="216"/>
                    <a:pt x="190" y="216"/>
                  </a:cubicBezTo>
                  <a:cubicBezTo>
                    <a:pt x="199" y="219"/>
                    <a:pt x="208" y="211"/>
                    <a:pt x="217" y="203"/>
                  </a:cubicBezTo>
                  <a:cubicBezTo>
                    <a:pt x="222" y="199"/>
                    <a:pt x="227" y="194"/>
                    <a:pt x="231" y="193"/>
                  </a:cubicBezTo>
                  <a:cubicBezTo>
                    <a:pt x="231" y="193"/>
                    <a:pt x="232" y="193"/>
                    <a:pt x="233" y="192"/>
                  </a:cubicBezTo>
                  <a:cubicBezTo>
                    <a:pt x="234" y="195"/>
                    <a:pt x="237" y="197"/>
                    <a:pt x="239" y="200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6" y="209"/>
                    <a:pt x="249" y="214"/>
                    <a:pt x="251" y="220"/>
                  </a:cubicBezTo>
                  <a:cubicBezTo>
                    <a:pt x="253" y="217"/>
                    <a:pt x="256" y="214"/>
                    <a:pt x="258" y="211"/>
                  </a:cubicBezTo>
                  <a:cubicBezTo>
                    <a:pt x="255" y="206"/>
                    <a:pt x="253" y="202"/>
                    <a:pt x="250" y="198"/>
                  </a:cubicBezTo>
                  <a:cubicBezTo>
                    <a:pt x="246" y="194"/>
                    <a:pt x="246" y="194"/>
                    <a:pt x="246" y="194"/>
                  </a:cubicBezTo>
                  <a:cubicBezTo>
                    <a:pt x="245" y="192"/>
                    <a:pt x="243" y="191"/>
                    <a:pt x="242" y="189"/>
                  </a:cubicBezTo>
                  <a:cubicBezTo>
                    <a:pt x="249" y="186"/>
                    <a:pt x="253" y="183"/>
                    <a:pt x="257" y="174"/>
                  </a:cubicBezTo>
                  <a:cubicBezTo>
                    <a:pt x="257" y="173"/>
                    <a:pt x="258" y="173"/>
                    <a:pt x="258" y="173"/>
                  </a:cubicBezTo>
                  <a:cubicBezTo>
                    <a:pt x="264" y="171"/>
                    <a:pt x="269" y="170"/>
                    <a:pt x="274" y="167"/>
                  </a:cubicBezTo>
                  <a:cubicBezTo>
                    <a:pt x="275" y="162"/>
                    <a:pt x="275" y="157"/>
                    <a:pt x="275" y="153"/>
                  </a:cubicBezTo>
                  <a:cubicBezTo>
                    <a:pt x="273" y="157"/>
                    <a:pt x="269" y="160"/>
                    <a:pt x="261" y="162"/>
                  </a:cubicBezTo>
                  <a:cubicBezTo>
                    <a:pt x="264" y="154"/>
                    <a:pt x="266" y="147"/>
                    <a:pt x="266" y="139"/>
                  </a:cubicBezTo>
                  <a:cubicBezTo>
                    <a:pt x="266" y="133"/>
                    <a:pt x="265" y="127"/>
                    <a:pt x="263" y="120"/>
                  </a:cubicBezTo>
                  <a:cubicBezTo>
                    <a:pt x="262" y="114"/>
                    <a:pt x="262" y="114"/>
                    <a:pt x="262" y="114"/>
                  </a:cubicBezTo>
                  <a:cubicBezTo>
                    <a:pt x="261" y="109"/>
                    <a:pt x="260" y="105"/>
                    <a:pt x="259" y="100"/>
                  </a:cubicBezTo>
                  <a:cubicBezTo>
                    <a:pt x="266" y="110"/>
                    <a:pt x="271" y="121"/>
                    <a:pt x="274" y="133"/>
                  </a:cubicBezTo>
                  <a:cubicBezTo>
                    <a:pt x="275" y="133"/>
                    <a:pt x="275" y="134"/>
                    <a:pt x="275" y="134"/>
                  </a:cubicBezTo>
                  <a:cubicBezTo>
                    <a:pt x="273" y="116"/>
                    <a:pt x="267" y="99"/>
                    <a:pt x="259" y="86"/>
                  </a:cubicBezTo>
                  <a:cubicBezTo>
                    <a:pt x="259" y="85"/>
                    <a:pt x="258" y="85"/>
                    <a:pt x="258" y="84"/>
                  </a:cubicBezTo>
                  <a:cubicBezTo>
                    <a:pt x="253" y="78"/>
                    <a:pt x="248" y="72"/>
                    <a:pt x="242" y="66"/>
                  </a:cubicBezTo>
                  <a:cubicBezTo>
                    <a:pt x="240" y="64"/>
                    <a:pt x="237" y="64"/>
                    <a:pt x="236" y="66"/>
                  </a:cubicBezTo>
                  <a:close/>
                  <a:moveTo>
                    <a:pt x="67" y="197"/>
                  </a:moveTo>
                  <a:cubicBezTo>
                    <a:pt x="66" y="208"/>
                    <a:pt x="61" y="220"/>
                    <a:pt x="53" y="228"/>
                  </a:cubicBezTo>
                  <a:cubicBezTo>
                    <a:pt x="43" y="230"/>
                    <a:pt x="38" y="225"/>
                    <a:pt x="29" y="210"/>
                  </a:cubicBezTo>
                  <a:cubicBezTo>
                    <a:pt x="25" y="203"/>
                    <a:pt x="23" y="198"/>
                    <a:pt x="23" y="192"/>
                  </a:cubicBezTo>
                  <a:cubicBezTo>
                    <a:pt x="23" y="175"/>
                    <a:pt x="38" y="162"/>
                    <a:pt x="54" y="148"/>
                  </a:cubicBezTo>
                  <a:cubicBezTo>
                    <a:pt x="55" y="148"/>
                    <a:pt x="55" y="148"/>
                    <a:pt x="56" y="147"/>
                  </a:cubicBezTo>
                  <a:cubicBezTo>
                    <a:pt x="56" y="155"/>
                    <a:pt x="59" y="164"/>
                    <a:pt x="62" y="171"/>
                  </a:cubicBezTo>
                  <a:cubicBezTo>
                    <a:pt x="65" y="180"/>
                    <a:pt x="67" y="188"/>
                    <a:pt x="67" y="195"/>
                  </a:cubicBezTo>
                  <a:cubicBezTo>
                    <a:pt x="67" y="196"/>
                    <a:pt x="67" y="197"/>
                    <a:pt x="67" y="197"/>
                  </a:cubicBezTo>
                  <a:close/>
                  <a:moveTo>
                    <a:pt x="88" y="219"/>
                  </a:moveTo>
                  <a:cubicBezTo>
                    <a:pt x="84" y="218"/>
                    <a:pt x="78" y="219"/>
                    <a:pt x="68" y="223"/>
                  </a:cubicBezTo>
                  <a:cubicBezTo>
                    <a:pt x="73" y="215"/>
                    <a:pt x="76" y="206"/>
                    <a:pt x="77" y="198"/>
                  </a:cubicBezTo>
                  <a:cubicBezTo>
                    <a:pt x="77" y="197"/>
                    <a:pt x="77" y="196"/>
                    <a:pt x="77" y="195"/>
                  </a:cubicBezTo>
                  <a:cubicBezTo>
                    <a:pt x="77" y="187"/>
                    <a:pt x="74" y="177"/>
                    <a:pt x="70" y="168"/>
                  </a:cubicBezTo>
                  <a:cubicBezTo>
                    <a:pt x="67" y="160"/>
                    <a:pt x="65" y="151"/>
                    <a:pt x="65" y="144"/>
                  </a:cubicBezTo>
                  <a:cubicBezTo>
                    <a:pt x="65" y="142"/>
                    <a:pt x="65" y="140"/>
                    <a:pt x="65" y="139"/>
                  </a:cubicBezTo>
                  <a:cubicBezTo>
                    <a:pt x="67" y="137"/>
                    <a:pt x="69" y="135"/>
                    <a:pt x="71" y="134"/>
                  </a:cubicBezTo>
                  <a:cubicBezTo>
                    <a:pt x="71" y="133"/>
                    <a:pt x="72" y="132"/>
                    <a:pt x="72" y="130"/>
                  </a:cubicBezTo>
                  <a:cubicBezTo>
                    <a:pt x="72" y="130"/>
                    <a:pt x="71" y="129"/>
                    <a:pt x="71" y="129"/>
                  </a:cubicBezTo>
                  <a:cubicBezTo>
                    <a:pt x="78" y="122"/>
                    <a:pt x="82" y="120"/>
                    <a:pt x="84" y="121"/>
                  </a:cubicBezTo>
                  <a:cubicBezTo>
                    <a:pt x="85" y="121"/>
                    <a:pt x="90" y="125"/>
                    <a:pt x="90" y="152"/>
                  </a:cubicBezTo>
                  <a:cubicBezTo>
                    <a:pt x="90" y="161"/>
                    <a:pt x="90" y="173"/>
                    <a:pt x="88" y="188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4"/>
                    <a:pt x="87" y="199"/>
                    <a:pt x="87" y="205"/>
                  </a:cubicBezTo>
                  <a:cubicBezTo>
                    <a:pt x="87" y="210"/>
                    <a:pt x="87" y="214"/>
                    <a:pt x="88" y="219"/>
                  </a:cubicBezTo>
                  <a:close/>
                  <a:moveTo>
                    <a:pt x="156" y="263"/>
                  </a:moveTo>
                  <a:cubicBezTo>
                    <a:pt x="149" y="271"/>
                    <a:pt x="137" y="270"/>
                    <a:pt x="129" y="266"/>
                  </a:cubicBezTo>
                  <a:cubicBezTo>
                    <a:pt x="127" y="265"/>
                    <a:pt x="126" y="265"/>
                    <a:pt x="125" y="264"/>
                  </a:cubicBezTo>
                  <a:cubicBezTo>
                    <a:pt x="139" y="260"/>
                    <a:pt x="154" y="251"/>
                    <a:pt x="160" y="242"/>
                  </a:cubicBezTo>
                  <a:cubicBezTo>
                    <a:pt x="160" y="245"/>
                    <a:pt x="160" y="247"/>
                    <a:pt x="160" y="249"/>
                  </a:cubicBezTo>
                  <a:cubicBezTo>
                    <a:pt x="160" y="255"/>
                    <a:pt x="159" y="260"/>
                    <a:pt x="156" y="263"/>
                  </a:cubicBezTo>
                  <a:close/>
                  <a:moveTo>
                    <a:pt x="177" y="206"/>
                  </a:moveTo>
                  <a:cubicBezTo>
                    <a:pt x="173" y="205"/>
                    <a:pt x="169" y="207"/>
                    <a:pt x="166" y="210"/>
                  </a:cubicBezTo>
                  <a:cubicBezTo>
                    <a:pt x="165" y="210"/>
                    <a:pt x="165" y="211"/>
                    <a:pt x="164" y="211"/>
                  </a:cubicBezTo>
                  <a:cubicBezTo>
                    <a:pt x="163" y="204"/>
                    <a:pt x="160" y="196"/>
                    <a:pt x="157" y="190"/>
                  </a:cubicBezTo>
                  <a:cubicBezTo>
                    <a:pt x="153" y="180"/>
                    <a:pt x="148" y="170"/>
                    <a:pt x="148" y="161"/>
                  </a:cubicBezTo>
                  <a:cubicBezTo>
                    <a:pt x="148" y="161"/>
                    <a:pt x="149" y="160"/>
                    <a:pt x="149" y="159"/>
                  </a:cubicBezTo>
                  <a:cubicBezTo>
                    <a:pt x="149" y="155"/>
                    <a:pt x="150" y="146"/>
                    <a:pt x="156" y="145"/>
                  </a:cubicBezTo>
                  <a:cubicBezTo>
                    <a:pt x="162" y="145"/>
                    <a:pt x="170" y="152"/>
                    <a:pt x="173" y="163"/>
                  </a:cubicBezTo>
                  <a:cubicBezTo>
                    <a:pt x="174" y="165"/>
                    <a:pt x="174" y="169"/>
                    <a:pt x="174" y="174"/>
                  </a:cubicBezTo>
                  <a:cubicBezTo>
                    <a:pt x="175" y="186"/>
                    <a:pt x="177" y="200"/>
                    <a:pt x="182" y="209"/>
                  </a:cubicBezTo>
                  <a:cubicBezTo>
                    <a:pt x="180" y="208"/>
                    <a:pt x="179" y="207"/>
                    <a:pt x="177" y="206"/>
                  </a:cubicBezTo>
                  <a:close/>
                </a:path>
              </a:pathLst>
            </a:custGeom>
            <a:solidFill>
              <a:srgbClr val="DA99B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7" name="Freeform 24"/>
            <p:cNvSpPr>
              <a:spLocks/>
            </p:cNvSpPr>
            <p:nvPr/>
          </p:nvSpPr>
          <p:spPr bwMode="auto">
            <a:xfrm>
              <a:off x="369" y="1645"/>
              <a:ext cx="563" cy="843"/>
            </a:xfrm>
            <a:custGeom>
              <a:avLst/>
              <a:gdLst>
                <a:gd name="T0" fmla="*/ 188 w 225"/>
                <a:gd name="T1" fmla="*/ 1587 h 316"/>
                <a:gd name="T2" fmla="*/ 983 w 225"/>
                <a:gd name="T3" fmla="*/ 77 h 316"/>
                <a:gd name="T4" fmla="*/ 1409 w 225"/>
                <a:gd name="T5" fmla="*/ 85 h 316"/>
                <a:gd name="T6" fmla="*/ 901 w 225"/>
                <a:gd name="T7" fmla="*/ 35 h 316"/>
                <a:gd name="T8" fmla="*/ 100 w 225"/>
                <a:gd name="T9" fmla="*/ 1523 h 316"/>
                <a:gd name="T10" fmla="*/ 596 w 225"/>
                <a:gd name="T11" fmla="*/ 2249 h 316"/>
                <a:gd name="T12" fmla="*/ 188 w 225"/>
                <a:gd name="T13" fmla="*/ 1587 h 3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316">
                  <a:moveTo>
                    <a:pt x="30" y="223"/>
                  </a:moveTo>
                  <a:cubicBezTo>
                    <a:pt x="15" y="133"/>
                    <a:pt x="45" y="32"/>
                    <a:pt x="157" y="11"/>
                  </a:cubicBezTo>
                  <a:cubicBezTo>
                    <a:pt x="196" y="4"/>
                    <a:pt x="213" y="9"/>
                    <a:pt x="225" y="12"/>
                  </a:cubicBezTo>
                  <a:cubicBezTo>
                    <a:pt x="201" y="3"/>
                    <a:pt x="173" y="0"/>
                    <a:pt x="144" y="5"/>
                  </a:cubicBezTo>
                  <a:cubicBezTo>
                    <a:pt x="32" y="26"/>
                    <a:pt x="0" y="124"/>
                    <a:pt x="16" y="214"/>
                  </a:cubicBezTo>
                  <a:cubicBezTo>
                    <a:pt x="24" y="260"/>
                    <a:pt x="56" y="296"/>
                    <a:pt x="95" y="316"/>
                  </a:cubicBezTo>
                  <a:cubicBezTo>
                    <a:pt x="63" y="295"/>
                    <a:pt x="37" y="263"/>
                    <a:pt x="30" y="223"/>
                  </a:cubicBezTo>
                  <a:close/>
                </a:path>
              </a:pathLst>
            </a:custGeom>
            <a:solidFill>
              <a:srgbClr val="F0E0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8" name="Freeform 25"/>
            <p:cNvSpPr>
              <a:spLocks/>
            </p:cNvSpPr>
            <p:nvPr/>
          </p:nvSpPr>
          <p:spPr bwMode="auto">
            <a:xfrm>
              <a:off x="464" y="1696"/>
              <a:ext cx="563" cy="669"/>
            </a:xfrm>
            <a:custGeom>
              <a:avLst/>
              <a:gdLst>
                <a:gd name="T0" fmla="*/ 125 w 225"/>
                <a:gd name="T1" fmla="*/ 1391 h 251"/>
                <a:gd name="T2" fmla="*/ 638 w 225"/>
                <a:gd name="T3" fmla="*/ 227 h 251"/>
                <a:gd name="T4" fmla="*/ 1409 w 225"/>
                <a:gd name="T5" fmla="*/ 397 h 251"/>
                <a:gd name="T6" fmla="*/ 588 w 225"/>
                <a:gd name="T7" fmla="*/ 163 h 251"/>
                <a:gd name="T8" fmla="*/ 70 w 225"/>
                <a:gd name="T9" fmla="*/ 1335 h 251"/>
                <a:gd name="T10" fmla="*/ 300 w 225"/>
                <a:gd name="T11" fmla="*/ 1783 h 251"/>
                <a:gd name="T12" fmla="*/ 125 w 225"/>
                <a:gd name="T13" fmla="*/ 1391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251">
                  <a:moveTo>
                    <a:pt x="20" y="196"/>
                  </a:moveTo>
                  <a:cubicBezTo>
                    <a:pt x="9" y="139"/>
                    <a:pt x="18" y="65"/>
                    <a:pt x="102" y="32"/>
                  </a:cubicBezTo>
                  <a:cubicBezTo>
                    <a:pt x="155" y="11"/>
                    <a:pt x="196" y="29"/>
                    <a:pt x="225" y="56"/>
                  </a:cubicBezTo>
                  <a:cubicBezTo>
                    <a:pt x="195" y="25"/>
                    <a:pt x="152" y="0"/>
                    <a:pt x="94" y="23"/>
                  </a:cubicBezTo>
                  <a:cubicBezTo>
                    <a:pt x="9" y="57"/>
                    <a:pt x="0" y="130"/>
                    <a:pt x="11" y="188"/>
                  </a:cubicBezTo>
                  <a:cubicBezTo>
                    <a:pt x="16" y="211"/>
                    <a:pt x="29" y="233"/>
                    <a:pt x="48" y="251"/>
                  </a:cubicBezTo>
                  <a:cubicBezTo>
                    <a:pt x="34" y="235"/>
                    <a:pt x="24" y="216"/>
                    <a:pt x="20" y="196"/>
                  </a:cubicBezTo>
                  <a:close/>
                </a:path>
              </a:pathLst>
            </a:custGeom>
            <a:solidFill>
              <a:srgbClr val="F3E3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9" name="Freeform 26"/>
            <p:cNvSpPr>
              <a:spLocks/>
            </p:cNvSpPr>
            <p:nvPr/>
          </p:nvSpPr>
          <p:spPr bwMode="auto">
            <a:xfrm>
              <a:off x="739" y="1845"/>
              <a:ext cx="448" cy="611"/>
            </a:xfrm>
            <a:custGeom>
              <a:avLst/>
              <a:gdLst>
                <a:gd name="T0" fmla="*/ 934 w 179"/>
                <a:gd name="T1" fmla="*/ 312 h 229"/>
                <a:gd name="T2" fmla="*/ 726 w 179"/>
                <a:gd name="T3" fmla="*/ 0 h 229"/>
                <a:gd name="T4" fmla="*/ 883 w 179"/>
                <a:gd name="T5" fmla="*/ 312 h 229"/>
                <a:gd name="T6" fmla="*/ 471 w 179"/>
                <a:gd name="T7" fmla="*/ 1489 h 229"/>
                <a:gd name="T8" fmla="*/ 0 w 179"/>
                <a:gd name="T9" fmla="*/ 1588 h 229"/>
                <a:gd name="T10" fmla="*/ 546 w 179"/>
                <a:gd name="T11" fmla="*/ 1502 h 229"/>
                <a:gd name="T12" fmla="*/ 934 w 179"/>
                <a:gd name="T13" fmla="*/ 312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29">
                  <a:moveTo>
                    <a:pt x="149" y="44"/>
                  </a:moveTo>
                  <a:cubicBezTo>
                    <a:pt x="141" y="30"/>
                    <a:pt x="130" y="14"/>
                    <a:pt x="116" y="0"/>
                  </a:cubicBezTo>
                  <a:cubicBezTo>
                    <a:pt x="123" y="10"/>
                    <a:pt x="124" y="14"/>
                    <a:pt x="141" y="44"/>
                  </a:cubicBezTo>
                  <a:cubicBezTo>
                    <a:pt x="165" y="86"/>
                    <a:pt x="167" y="165"/>
                    <a:pt x="75" y="209"/>
                  </a:cubicBezTo>
                  <a:cubicBezTo>
                    <a:pt x="48" y="222"/>
                    <a:pt x="23" y="226"/>
                    <a:pt x="0" y="223"/>
                  </a:cubicBezTo>
                  <a:cubicBezTo>
                    <a:pt x="26" y="229"/>
                    <a:pt x="55" y="226"/>
                    <a:pt x="87" y="211"/>
                  </a:cubicBezTo>
                  <a:cubicBezTo>
                    <a:pt x="179" y="167"/>
                    <a:pt x="173" y="86"/>
                    <a:pt x="149" y="44"/>
                  </a:cubicBezTo>
                  <a:close/>
                </a:path>
              </a:pathLst>
            </a:custGeom>
            <a:solidFill>
              <a:srgbClr val="BC306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0" name="Freeform 27"/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929 w 365"/>
                <a:gd name="T1" fmla="*/ 149 h 384"/>
                <a:gd name="T2" fmla="*/ 100 w 365"/>
                <a:gd name="T3" fmla="*/ 1699 h 384"/>
                <a:gd name="T4" fmla="*/ 1417 w 365"/>
                <a:gd name="T5" fmla="*/ 2560 h 384"/>
                <a:gd name="T6" fmla="*/ 2249 w 365"/>
                <a:gd name="T7" fmla="*/ 1267 h 384"/>
                <a:gd name="T8" fmla="*/ 929 w 365"/>
                <a:gd name="T9" fmla="*/ 149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1" name="Freeform 28"/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613 w 302"/>
                <a:gd name="T1" fmla="*/ 248 h 340"/>
                <a:gd name="T2" fmla="*/ 75 w 302"/>
                <a:gd name="T3" fmla="*/ 1489 h 340"/>
                <a:gd name="T4" fmla="*/ 1275 w 302"/>
                <a:gd name="T5" fmla="*/ 2086 h 340"/>
                <a:gd name="T6" fmla="*/ 1683 w 302"/>
                <a:gd name="T7" fmla="*/ 819 h 340"/>
                <a:gd name="T8" fmla="*/ 613 w 302"/>
                <a:gd name="T9" fmla="*/ 248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2" name="Oval 29"/>
            <p:cNvSpPr>
              <a:spLocks noChangeArrowheads="1"/>
            </p:cNvSpPr>
            <p:nvPr/>
          </p:nvSpPr>
          <p:spPr bwMode="auto">
            <a:xfrm>
              <a:off x="592" y="1739"/>
              <a:ext cx="77" cy="8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253" name="Oval 30"/>
            <p:cNvSpPr>
              <a:spLocks noChangeArrowheads="1"/>
            </p:cNvSpPr>
            <p:nvPr/>
          </p:nvSpPr>
          <p:spPr bwMode="auto">
            <a:xfrm>
              <a:off x="669" y="1733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254" name="Oval 31"/>
            <p:cNvSpPr>
              <a:spLocks noChangeArrowheads="1"/>
            </p:cNvSpPr>
            <p:nvPr/>
          </p:nvSpPr>
          <p:spPr bwMode="auto">
            <a:xfrm>
              <a:off x="567" y="179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</p:grpSp>
      <p:grpSp>
        <p:nvGrpSpPr>
          <p:cNvPr id="11" name="Group 3"/>
          <p:cNvGrpSpPr>
            <a:grpSpLocks noChangeAspect="1"/>
          </p:cNvGrpSpPr>
          <p:nvPr/>
        </p:nvGrpSpPr>
        <p:grpSpPr bwMode="auto">
          <a:xfrm>
            <a:off x="6208409" y="2226398"/>
            <a:ext cx="943481" cy="924426"/>
            <a:chOff x="2519" y="1135"/>
            <a:chExt cx="2426" cy="2377"/>
          </a:xfrm>
        </p:grpSpPr>
        <p:sp>
          <p:nvSpPr>
            <p:cNvPr id="206" name="Freeform 4"/>
            <p:cNvSpPr>
              <a:spLocks noChangeAspect="1"/>
            </p:cNvSpPr>
            <p:nvPr/>
          </p:nvSpPr>
          <p:spPr bwMode="auto">
            <a:xfrm>
              <a:off x="2519" y="1135"/>
              <a:ext cx="2426" cy="2377"/>
            </a:xfrm>
            <a:custGeom>
              <a:avLst/>
              <a:gdLst>
                <a:gd name="T0" fmla="*/ 1389 w 1696"/>
                <a:gd name="T1" fmla="*/ 358 h 1662"/>
                <a:gd name="T2" fmla="*/ 1436 w 1696"/>
                <a:gd name="T3" fmla="*/ 955 h 1662"/>
                <a:gd name="T4" fmla="*/ 1335 w 1696"/>
                <a:gd name="T5" fmla="*/ 639 h 1662"/>
                <a:gd name="T6" fmla="*/ 1257 w 1696"/>
                <a:gd name="T7" fmla="*/ 483 h 1662"/>
                <a:gd name="T8" fmla="*/ 1257 w 1696"/>
                <a:gd name="T9" fmla="*/ 1050 h 1662"/>
                <a:gd name="T10" fmla="*/ 1087 w 1696"/>
                <a:gd name="T11" fmla="*/ 874 h 1662"/>
                <a:gd name="T12" fmla="*/ 973 w 1696"/>
                <a:gd name="T13" fmla="*/ 1278 h 1662"/>
                <a:gd name="T14" fmla="*/ 452 w 1696"/>
                <a:gd name="T15" fmla="*/ 1232 h 1662"/>
                <a:gd name="T16" fmla="*/ 310 w 1696"/>
                <a:gd name="T17" fmla="*/ 1185 h 1662"/>
                <a:gd name="T18" fmla="*/ 692 w 1696"/>
                <a:gd name="T19" fmla="*/ 1543 h 1662"/>
                <a:gd name="T20" fmla="*/ 745 w 1696"/>
                <a:gd name="T21" fmla="*/ 1724 h 1662"/>
                <a:gd name="T22" fmla="*/ 496 w 1696"/>
                <a:gd name="T23" fmla="*/ 1734 h 1662"/>
                <a:gd name="T24" fmla="*/ 720 w 1696"/>
                <a:gd name="T25" fmla="*/ 1801 h 1662"/>
                <a:gd name="T26" fmla="*/ 911 w 1696"/>
                <a:gd name="T27" fmla="*/ 1904 h 1662"/>
                <a:gd name="T28" fmla="*/ 944 w 1696"/>
                <a:gd name="T29" fmla="*/ 2145 h 1662"/>
                <a:gd name="T30" fmla="*/ 1007 w 1696"/>
                <a:gd name="T31" fmla="*/ 2239 h 1662"/>
                <a:gd name="T32" fmla="*/ 1016 w 1696"/>
                <a:gd name="T33" fmla="*/ 2343 h 1662"/>
                <a:gd name="T34" fmla="*/ 700 w 1696"/>
                <a:gd name="T35" fmla="*/ 2761 h 1662"/>
                <a:gd name="T36" fmla="*/ 1054 w 1696"/>
                <a:gd name="T37" fmla="*/ 2493 h 1662"/>
                <a:gd name="T38" fmla="*/ 1381 w 1696"/>
                <a:gd name="T39" fmla="*/ 2300 h 1662"/>
                <a:gd name="T40" fmla="*/ 1526 w 1696"/>
                <a:gd name="T41" fmla="*/ 2300 h 1662"/>
                <a:gd name="T42" fmla="*/ 1633 w 1696"/>
                <a:gd name="T43" fmla="*/ 2292 h 1662"/>
                <a:gd name="T44" fmla="*/ 1767 w 1696"/>
                <a:gd name="T45" fmla="*/ 2247 h 1662"/>
                <a:gd name="T46" fmla="*/ 2132 w 1696"/>
                <a:gd name="T47" fmla="*/ 3254 h 1662"/>
                <a:gd name="T48" fmla="*/ 2125 w 1696"/>
                <a:gd name="T49" fmla="*/ 2497 h 1662"/>
                <a:gd name="T50" fmla="*/ 2158 w 1696"/>
                <a:gd name="T51" fmla="*/ 2109 h 1662"/>
                <a:gd name="T52" fmla="*/ 2342 w 1696"/>
                <a:gd name="T53" fmla="*/ 2226 h 1662"/>
                <a:gd name="T54" fmla="*/ 2211 w 1696"/>
                <a:gd name="T55" fmla="*/ 1956 h 1662"/>
                <a:gd name="T56" fmla="*/ 2824 w 1696"/>
                <a:gd name="T57" fmla="*/ 1794 h 1662"/>
                <a:gd name="T58" fmla="*/ 3426 w 1696"/>
                <a:gd name="T59" fmla="*/ 1956 h 1662"/>
                <a:gd name="T60" fmla="*/ 2955 w 1696"/>
                <a:gd name="T61" fmla="*/ 1656 h 1662"/>
                <a:gd name="T62" fmla="*/ 2700 w 1696"/>
                <a:gd name="T63" fmla="*/ 1617 h 1662"/>
                <a:gd name="T64" fmla="*/ 2650 w 1696"/>
                <a:gd name="T65" fmla="*/ 1403 h 1662"/>
                <a:gd name="T66" fmla="*/ 2305 w 1696"/>
                <a:gd name="T67" fmla="*/ 1383 h 1662"/>
                <a:gd name="T68" fmla="*/ 2758 w 1696"/>
                <a:gd name="T69" fmla="*/ 970 h 1662"/>
                <a:gd name="T70" fmla="*/ 2476 w 1696"/>
                <a:gd name="T71" fmla="*/ 1156 h 1662"/>
                <a:gd name="T72" fmla="*/ 2185 w 1696"/>
                <a:gd name="T73" fmla="*/ 1228 h 1662"/>
                <a:gd name="T74" fmla="*/ 2679 w 1696"/>
                <a:gd name="T75" fmla="*/ 619 h 1662"/>
                <a:gd name="T76" fmla="*/ 2535 w 1696"/>
                <a:gd name="T77" fmla="*/ 548 h 1662"/>
                <a:gd name="T78" fmla="*/ 2024 w 1696"/>
                <a:gd name="T79" fmla="*/ 1045 h 1662"/>
                <a:gd name="T80" fmla="*/ 2001 w 1696"/>
                <a:gd name="T81" fmla="*/ 864 h 1662"/>
                <a:gd name="T82" fmla="*/ 1615 w 1696"/>
                <a:gd name="T83" fmla="*/ 756 h 1662"/>
                <a:gd name="T84" fmla="*/ 1627 w 1696"/>
                <a:gd name="T85" fmla="*/ 34 h 166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696" h="1662">
                  <a:moveTo>
                    <a:pt x="800" y="17"/>
                  </a:moveTo>
                  <a:cubicBezTo>
                    <a:pt x="784" y="0"/>
                    <a:pt x="667" y="38"/>
                    <a:pt x="683" y="176"/>
                  </a:cubicBezTo>
                  <a:cubicBezTo>
                    <a:pt x="699" y="313"/>
                    <a:pt x="731" y="285"/>
                    <a:pt x="732" y="371"/>
                  </a:cubicBezTo>
                  <a:cubicBezTo>
                    <a:pt x="732" y="458"/>
                    <a:pt x="733" y="468"/>
                    <a:pt x="706" y="470"/>
                  </a:cubicBezTo>
                  <a:cubicBezTo>
                    <a:pt x="679" y="471"/>
                    <a:pt x="669" y="414"/>
                    <a:pt x="672" y="383"/>
                  </a:cubicBezTo>
                  <a:cubicBezTo>
                    <a:pt x="675" y="352"/>
                    <a:pt x="666" y="328"/>
                    <a:pt x="656" y="314"/>
                  </a:cubicBezTo>
                  <a:cubicBezTo>
                    <a:pt x="646" y="301"/>
                    <a:pt x="644" y="281"/>
                    <a:pt x="649" y="264"/>
                  </a:cubicBezTo>
                  <a:cubicBezTo>
                    <a:pt x="655" y="247"/>
                    <a:pt x="646" y="213"/>
                    <a:pt x="618" y="238"/>
                  </a:cubicBezTo>
                  <a:cubicBezTo>
                    <a:pt x="590" y="263"/>
                    <a:pt x="592" y="323"/>
                    <a:pt x="614" y="360"/>
                  </a:cubicBezTo>
                  <a:cubicBezTo>
                    <a:pt x="637" y="397"/>
                    <a:pt x="679" y="476"/>
                    <a:pt x="618" y="516"/>
                  </a:cubicBezTo>
                  <a:cubicBezTo>
                    <a:pt x="593" y="531"/>
                    <a:pt x="581" y="503"/>
                    <a:pt x="570" y="474"/>
                  </a:cubicBezTo>
                  <a:cubicBezTo>
                    <a:pt x="560" y="449"/>
                    <a:pt x="551" y="424"/>
                    <a:pt x="534" y="430"/>
                  </a:cubicBezTo>
                  <a:cubicBezTo>
                    <a:pt x="498" y="441"/>
                    <a:pt x="553" y="555"/>
                    <a:pt x="522" y="578"/>
                  </a:cubicBezTo>
                  <a:cubicBezTo>
                    <a:pt x="492" y="601"/>
                    <a:pt x="493" y="607"/>
                    <a:pt x="478" y="628"/>
                  </a:cubicBezTo>
                  <a:cubicBezTo>
                    <a:pt x="463" y="650"/>
                    <a:pt x="447" y="653"/>
                    <a:pt x="429" y="674"/>
                  </a:cubicBezTo>
                  <a:cubicBezTo>
                    <a:pt x="411" y="694"/>
                    <a:pt x="279" y="728"/>
                    <a:pt x="222" y="606"/>
                  </a:cubicBezTo>
                  <a:cubicBezTo>
                    <a:pt x="165" y="484"/>
                    <a:pt x="158" y="321"/>
                    <a:pt x="79" y="341"/>
                  </a:cubicBezTo>
                  <a:cubicBezTo>
                    <a:pt x="0" y="361"/>
                    <a:pt x="115" y="557"/>
                    <a:pt x="152" y="583"/>
                  </a:cubicBezTo>
                  <a:cubicBezTo>
                    <a:pt x="189" y="609"/>
                    <a:pt x="191" y="614"/>
                    <a:pt x="203" y="651"/>
                  </a:cubicBezTo>
                  <a:cubicBezTo>
                    <a:pt x="215" y="688"/>
                    <a:pt x="278" y="745"/>
                    <a:pt x="340" y="759"/>
                  </a:cubicBezTo>
                  <a:cubicBezTo>
                    <a:pt x="402" y="773"/>
                    <a:pt x="424" y="788"/>
                    <a:pt x="419" y="823"/>
                  </a:cubicBezTo>
                  <a:cubicBezTo>
                    <a:pt x="414" y="858"/>
                    <a:pt x="386" y="860"/>
                    <a:pt x="366" y="848"/>
                  </a:cubicBezTo>
                  <a:cubicBezTo>
                    <a:pt x="346" y="836"/>
                    <a:pt x="302" y="846"/>
                    <a:pt x="282" y="837"/>
                  </a:cubicBezTo>
                  <a:cubicBezTo>
                    <a:pt x="262" y="828"/>
                    <a:pt x="244" y="835"/>
                    <a:pt x="244" y="853"/>
                  </a:cubicBezTo>
                  <a:cubicBezTo>
                    <a:pt x="244" y="871"/>
                    <a:pt x="270" y="875"/>
                    <a:pt x="292" y="877"/>
                  </a:cubicBezTo>
                  <a:cubicBezTo>
                    <a:pt x="314" y="879"/>
                    <a:pt x="340" y="878"/>
                    <a:pt x="354" y="886"/>
                  </a:cubicBezTo>
                  <a:cubicBezTo>
                    <a:pt x="368" y="894"/>
                    <a:pt x="389" y="899"/>
                    <a:pt x="405" y="895"/>
                  </a:cubicBezTo>
                  <a:cubicBezTo>
                    <a:pt x="421" y="891"/>
                    <a:pt x="431" y="880"/>
                    <a:pt x="448" y="936"/>
                  </a:cubicBezTo>
                  <a:cubicBezTo>
                    <a:pt x="465" y="992"/>
                    <a:pt x="467" y="997"/>
                    <a:pt x="476" y="1013"/>
                  </a:cubicBezTo>
                  <a:cubicBezTo>
                    <a:pt x="485" y="1029"/>
                    <a:pt x="486" y="1051"/>
                    <a:pt x="464" y="1055"/>
                  </a:cubicBezTo>
                  <a:cubicBezTo>
                    <a:pt x="442" y="1059"/>
                    <a:pt x="393" y="1087"/>
                    <a:pt x="405" y="1117"/>
                  </a:cubicBezTo>
                  <a:cubicBezTo>
                    <a:pt x="417" y="1147"/>
                    <a:pt x="474" y="1133"/>
                    <a:pt x="495" y="1101"/>
                  </a:cubicBezTo>
                  <a:cubicBezTo>
                    <a:pt x="516" y="1069"/>
                    <a:pt x="540" y="1057"/>
                    <a:pt x="554" y="1076"/>
                  </a:cubicBezTo>
                  <a:cubicBezTo>
                    <a:pt x="568" y="1095"/>
                    <a:pt x="534" y="1125"/>
                    <a:pt x="499" y="1152"/>
                  </a:cubicBezTo>
                  <a:cubicBezTo>
                    <a:pt x="464" y="1179"/>
                    <a:pt x="444" y="1202"/>
                    <a:pt x="416" y="1257"/>
                  </a:cubicBezTo>
                  <a:cubicBezTo>
                    <a:pt x="388" y="1312"/>
                    <a:pt x="373" y="1336"/>
                    <a:pt x="344" y="1358"/>
                  </a:cubicBezTo>
                  <a:cubicBezTo>
                    <a:pt x="315" y="1380"/>
                    <a:pt x="287" y="1450"/>
                    <a:pt x="344" y="1487"/>
                  </a:cubicBezTo>
                  <a:cubicBezTo>
                    <a:pt x="401" y="1524"/>
                    <a:pt x="463" y="1276"/>
                    <a:pt x="518" y="1226"/>
                  </a:cubicBezTo>
                  <a:cubicBezTo>
                    <a:pt x="573" y="1176"/>
                    <a:pt x="577" y="1179"/>
                    <a:pt x="602" y="1134"/>
                  </a:cubicBezTo>
                  <a:cubicBezTo>
                    <a:pt x="627" y="1089"/>
                    <a:pt x="662" y="1110"/>
                    <a:pt x="679" y="1131"/>
                  </a:cubicBezTo>
                  <a:cubicBezTo>
                    <a:pt x="696" y="1152"/>
                    <a:pt x="704" y="1167"/>
                    <a:pt x="722" y="1145"/>
                  </a:cubicBezTo>
                  <a:cubicBezTo>
                    <a:pt x="740" y="1123"/>
                    <a:pt x="741" y="1122"/>
                    <a:pt x="750" y="1131"/>
                  </a:cubicBezTo>
                  <a:cubicBezTo>
                    <a:pt x="759" y="1140"/>
                    <a:pt x="768" y="1144"/>
                    <a:pt x="780" y="1129"/>
                  </a:cubicBezTo>
                  <a:cubicBezTo>
                    <a:pt x="792" y="1114"/>
                    <a:pt x="800" y="1110"/>
                    <a:pt x="803" y="1127"/>
                  </a:cubicBezTo>
                  <a:cubicBezTo>
                    <a:pt x="806" y="1144"/>
                    <a:pt x="803" y="1212"/>
                    <a:pt x="822" y="1211"/>
                  </a:cubicBezTo>
                  <a:cubicBezTo>
                    <a:pt x="841" y="1210"/>
                    <a:pt x="829" y="1111"/>
                    <a:pt x="869" y="1105"/>
                  </a:cubicBezTo>
                  <a:cubicBezTo>
                    <a:pt x="909" y="1099"/>
                    <a:pt x="941" y="1113"/>
                    <a:pt x="966" y="1201"/>
                  </a:cubicBezTo>
                  <a:cubicBezTo>
                    <a:pt x="991" y="1289"/>
                    <a:pt x="990" y="1538"/>
                    <a:pt x="1048" y="1600"/>
                  </a:cubicBezTo>
                  <a:cubicBezTo>
                    <a:pt x="1106" y="1662"/>
                    <a:pt x="1207" y="1657"/>
                    <a:pt x="1136" y="1562"/>
                  </a:cubicBezTo>
                  <a:cubicBezTo>
                    <a:pt x="1065" y="1467"/>
                    <a:pt x="1072" y="1323"/>
                    <a:pt x="1045" y="1228"/>
                  </a:cubicBezTo>
                  <a:cubicBezTo>
                    <a:pt x="1018" y="1133"/>
                    <a:pt x="982" y="1096"/>
                    <a:pt x="1007" y="1072"/>
                  </a:cubicBezTo>
                  <a:cubicBezTo>
                    <a:pt x="1032" y="1048"/>
                    <a:pt x="1028" y="1024"/>
                    <a:pt x="1061" y="1037"/>
                  </a:cubicBezTo>
                  <a:cubicBezTo>
                    <a:pt x="1094" y="1050"/>
                    <a:pt x="1099" y="1051"/>
                    <a:pt x="1115" y="1075"/>
                  </a:cubicBezTo>
                  <a:cubicBezTo>
                    <a:pt x="1131" y="1099"/>
                    <a:pt x="1140" y="1106"/>
                    <a:pt x="1151" y="1095"/>
                  </a:cubicBezTo>
                  <a:cubicBezTo>
                    <a:pt x="1162" y="1084"/>
                    <a:pt x="1144" y="1060"/>
                    <a:pt x="1121" y="1035"/>
                  </a:cubicBezTo>
                  <a:cubicBezTo>
                    <a:pt x="1098" y="1010"/>
                    <a:pt x="1073" y="993"/>
                    <a:pt x="1087" y="962"/>
                  </a:cubicBezTo>
                  <a:cubicBezTo>
                    <a:pt x="1101" y="931"/>
                    <a:pt x="1105" y="890"/>
                    <a:pt x="1136" y="875"/>
                  </a:cubicBezTo>
                  <a:cubicBezTo>
                    <a:pt x="1167" y="860"/>
                    <a:pt x="1285" y="851"/>
                    <a:pt x="1388" y="882"/>
                  </a:cubicBezTo>
                  <a:cubicBezTo>
                    <a:pt x="1491" y="913"/>
                    <a:pt x="1537" y="922"/>
                    <a:pt x="1560" y="949"/>
                  </a:cubicBezTo>
                  <a:cubicBezTo>
                    <a:pt x="1583" y="976"/>
                    <a:pt x="1672" y="1007"/>
                    <a:pt x="1684" y="962"/>
                  </a:cubicBezTo>
                  <a:cubicBezTo>
                    <a:pt x="1696" y="917"/>
                    <a:pt x="1640" y="862"/>
                    <a:pt x="1588" y="856"/>
                  </a:cubicBezTo>
                  <a:cubicBezTo>
                    <a:pt x="1536" y="850"/>
                    <a:pt x="1497" y="811"/>
                    <a:pt x="1453" y="814"/>
                  </a:cubicBezTo>
                  <a:cubicBezTo>
                    <a:pt x="1430" y="816"/>
                    <a:pt x="1409" y="810"/>
                    <a:pt x="1388" y="805"/>
                  </a:cubicBezTo>
                  <a:cubicBezTo>
                    <a:pt x="1369" y="800"/>
                    <a:pt x="1349" y="795"/>
                    <a:pt x="1327" y="795"/>
                  </a:cubicBezTo>
                  <a:cubicBezTo>
                    <a:pt x="1281" y="796"/>
                    <a:pt x="1132" y="788"/>
                    <a:pt x="1132" y="760"/>
                  </a:cubicBezTo>
                  <a:cubicBezTo>
                    <a:pt x="1132" y="732"/>
                    <a:pt x="1310" y="730"/>
                    <a:pt x="1303" y="690"/>
                  </a:cubicBezTo>
                  <a:cubicBezTo>
                    <a:pt x="1299" y="671"/>
                    <a:pt x="1258" y="678"/>
                    <a:pt x="1217" y="686"/>
                  </a:cubicBezTo>
                  <a:cubicBezTo>
                    <a:pt x="1176" y="694"/>
                    <a:pt x="1134" y="702"/>
                    <a:pt x="1133" y="680"/>
                  </a:cubicBezTo>
                  <a:cubicBezTo>
                    <a:pt x="1130" y="638"/>
                    <a:pt x="1290" y="614"/>
                    <a:pt x="1328" y="554"/>
                  </a:cubicBezTo>
                  <a:cubicBezTo>
                    <a:pt x="1366" y="494"/>
                    <a:pt x="1372" y="489"/>
                    <a:pt x="1356" y="477"/>
                  </a:cubicBezTo>
                  <a:cubicBezTo>
                    <a:pt x="1340" y="465"/>
                    <a:pt x="1309" y="489"/>
                    <a:pt x="1292" y="515"/>
                  </a:cubicBezTo>
                  <a:cubicBezTo>
                    <a:pt x="1275" y="541"/>
                    <a:pt x="1242" y="561"/>
                    <a:pt x="1217" y="569"/>
                  </a:cubicBezTo>
                  <a:cubicBezTo>
                    <a:pt x="1192" y="577"/>
                    <a:pt x="1149" y="594"/>
                    <a:pt x="1135" y="604"/>
                  </a:cubicBezTo>
                  <a:cubicBezTo>
                    <a:pt x="1121" y="614"/>
                    <a:pt x="1091" y="637"/>
                    <a:pt x="1074" y="604"/>
                  </a:cubicBezTo>
                  <a:cubicBezTo>
                    <a:pt x="1057" y="571"/>
                    <a:pt x="1108" y="514"/>
                    <a:pt x="1174" y="456"/>
                  </a:cubicBezTo>
                  <a:cubicBezTo>
                    <a:pt x="1240" y="398"/>
                    <a:pt x="1283" y="344"/>
                    <a:pt x="1317" y="304"/>
                  </a:cubicBezTo>
                  <a:cubicBezTo>
                    <a:pt x="1351" y="264"/>
                    <a:pt x="1458" y="166"/>
                    <a:pt x="1409" y="130"/>
                  </a:cubicBezTo>
                  <a:cubicBezTo>
                    <a:pt x="1360" y="94"/>
                    <a:pt x="1276" y="228"/>
                    <a:pt x="1246" y="269"/>
                  </a:cubicBezTo>
                  <a:cubicBezTo>
                    <a:pt x="1216" y="310"/>
                    <a:pt x="1174" y="368"/>
                    <a:pt x="1142" y="388"/>
                  </a:cubicBezTo>
                  <a:cubicBezTo>
                    <a:pt x="1110" y="408"/>
                    <a:pt x="1016" y="533"/>
                    <a:pt x="995" y="514"/>
                  </a:cubicBezTo>
                  <a:cubicBezTo>
                    <a:pt x="974" y="495"/>
                    <a:pt x="1066" y="389"/>
                    <a:pt x="1040" y="369"/>
                  </a:cubicBezTo>
                  <a:cubicBezTo>
                    <a:pt x="1027" y="359"/>
                    <a:pt x="1007" y="392"/>
                    <a:pt x="984" y="425"/>
                  </a:cubicBezTo>
                  <a:cubicBezTo>
                    <a:pt x="962" y="456"/>
                    <a:pt x="936" y="488"/>
                    <a:pt x="910" y="480"/>
                  </a:cubicBezTo>
                  <a:cubicBezTo>
                    <a:pt x="857" y="464"/>
                    <a:pt x="827" y="455"/>
                    <a:pt x="794" y="372"/>
                  </a:cubicBezTo>
                  <a:cubicBezTo>
                    <a:pt x="761" y="289"/>
                    <a:pt x="706" y="210"/>
                    <a:pt x="741" y="156"/>
                  </a:cubicBezTo>
                  <a:cubicBezTo>
                    <a:pt x="776" y="102"/>
                    <a:pt x="836" y="54"/>
                    <a:pt x="800" y="17"/>
                  </a:cubicBezTo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2591" y="1151"/>
              <a:ext cx="2334" cy="2327"/>
            </a:xfrm>
            <a:custGeom>
              <a:avLst/>
              <a:gdLst>
                <a:gd name="T0" fmla="*/ 1383 w 1637"/>
                <a:gd name="T1" fmla="*/ 731 h 1632"/>
                <a:gd name="T2" fmla="*/ 1270 w 1637"/>
                <a:gd name="T3" fmla="*/ 730 h 1632"/>
                <a:gd name="T4" fmla="*/ 1145 w 1637"/>
                <a:gd name="T5" fmla="*/ 712 h 1632"/>
                <a:gd name="T6" fmla="*/ 960 w 1637"/>
                <a:gd name="T7" fmla="*/ 870 h 1632"/>
                <a:gd name="T8" fmla="*/ 749 w 1637"/>
                <a:gd name="T9" fmla="*/ 1357 h 1632"/>
                <a:gd name="T10" fmla="*/ 57 w 1637"/>
                <a:gd name="T11" fmla="*/ 667 h 1632"/>
                <a:gd name="T12" fmla="*/ 711 w 1637"/>
                <a:gd name="T13" fmla="*/ 1570 h 1632"/>
                <a:gd name="T14" fmla="*/ 438 w 1637"/>
                <a:gd name="T15" fmla="*/ 1667 h 1632"/>
                <a:gd name="T16" fmla="*/ 753 w 1637"/>
                <a:gd name="T17" fmla="*/ 1795 h 1632"/>
                <a:gd name="T18" fmla="*/ 727 w 1637"/>
                <a:gd name="T19" fmla="*/ 2190 h 1632"/>
                <a:gd name="T20" fmla="*/ 1027 w 1637"/>
                <a:gd name="T21" fmla="*/ 2186 h 1632"/>
                <a:gd name="T22" fmla="*/ 740 w 1637"/>
                <a:gd name="T23" fmla="*/ 2887 h 1632"/>
                <a:gd name="T24" fmla="*/ 1305 w 1637"/>
                <a:gd name="T25" fmla="*/ 2316 h 1632"/>
                <a:gd name="T26" fmla="*/ 1436 w 1637"/>
                <a:gd name="T27" fmla="*/ 2293 h 1632"/>
                <a:gd name="T28" fmla="*/ 1537 w 1637"/>
                <a:gd name="T29" fmla="*/ 2397 h 1632"/>
                <a:gd name="T30" fmla="*/ 1618 w 1637"/>
                <a:gd name="T31" fmla="*/ 2279 h 1632"/>
                <a:gd name="T32" fmla="*/ 2196 w 1637"/>
                <a:gd name="T33" fmla="*/ 3318 h 1632"/>
                <a:gd name="T34" fmla="*/ 2005 w 1637"/>
                <a:gd name="T35" fmla="*/ 2090 h 1632"/>
                <a:gd name="T36" fmla="*/ 2228 w 1637"/>
                <a:gd name="T37" fmla="*/ 2139 h 1632"/>
                <a:gd name="T38" fmla="*/ 2954 w 1637"/>
                <a:gd name="T39" fmla="*/ 1846 h 1632"/>
                <a:gd name="T40" fmla="*/ 2862 w 1637"/>
                <a:gd name="T41" fmla="*/ 1628 h 1632"/>
                <a:gd name="T42" fmla="*/ 2206 w 1637"/>
                <a:gd name="T43" fmla="*/ 1531 h 1632"/>
                <a:gd name="T44" fmla="*/ 2545 w 1637"/>
                <a:gd name="T45" fmla="*/ 1366 h 1632"/>
                <a:gd name="T46" fmla="*/ 2293 w 1637"/>
                <a:gd name="T47" fmla="*/ 1283 h 1632"/>
                <a:gd name="T48" fmla="*/ 2370 w 1637"/>
                <a:gd name="T49" fmla="*/ 1131 h 1632"/>
                <a:gd name="T50" fmla="*/ 2578 w 1637"/>
                <a:gd name="T51" fmla="*/ 600 h 1632"/>
                <a:gd name="T52" fmla="*/ 2219 w 1637"/>
                <a:gd name="T53" fmla="*/ 764 h 1632"/>
                <a:gd name="T54" fmla="*/ 2015 w 1637"/>
                <a:gd name="T55" fmla="*/ 796 h 1632"/>
                <a:gd name="T56" fmla="*/ 1748 w 1637"/>
                <a:gd name="T57" fmla="*/ 950 h 1632"/>
                <a:gd name="T58" fmla="*/ 1523 w 1637"/>
                <a:gd name="T59" fmla="*/ 14 h 1632"/>
                <a:gd name="T60" fmla="*/ 1838 w 1637"/>
                <a:gd name="T61" fmla="*/ 923 h 1632"/>
                <a:gd name="T62" fmla="*/ 1921 w 1637"/>
                <a:gd name="T63" fmla="*/ 965 h 1632"/>
                <a:gd name="T64" fmla="*/ 2434 w 1637"/>
                <a:gd name="T65" fmla="*/ 529 h 1632"/>
                <a:gd name="T66" fmla="*/ 2133 w 1637"/>
                <a:gd name="T67" fmla="*/ 1051 h 1632"/>
                <a:gd name="T68" fmla="*/ 2579 w 1637"/>
                <a:gd name="T69" fmla="*/ 970 h 1632"/>
                <a:gd name="T70" fmla="*/ 2206 w 1637"/>
                <a:gd name="T71" fmla="*/ 1333 h 1632"/>
                <a:gd name="T72" fmla="*/ 2544 w 1637"/>
                <a:gd name="T73" fmla="*/ 1383 h 1632"/>
                <a:gd name="T74" fmla="*/ 2296 w 1637"/>
                <a:gd name="T75" fmla="*/ 1574 h 1632"/>
                <a:gd name="T76" fmla="*/ 3259 w 1637"/>
                <a:gd name="T77" fmla="*/ 1789 h 1632"/>
                <a:gd name="T78" fmla="*/ 2287 w 1637"/>
                <a:gd name="T79" fmla="*/ 1734 h 1632"/>
                <a:gd name="T80" fmla="*/ 2219 w 1637"/>
                <a:gd name="T81" fmla="*/ 2210 h 1632"/>
                <a:gd name="T82" fmla="*/ 1956 w 1637"/>
                <a:gd name="T83" fmla="*/ 2301 h 1632"/>
                <a:gd name="T84" fmla="*/ 1866 w 1637"/>
                <a:gd name="T85" fmla="*/ 2420 h 1632"/>
                <a:gd name="T86" fmla="*/ 1570 w 1637"/>
                <a:gd name="T87" fmla="*/ 2435 h 1632"/>
                <a:gd name="T88" fmla="*/ 1480 w 1637"/>
                <a:gd name="T89" fmla="*/ 2271 h 1632"/>
                <a:gd name="T90" fmla="*/ 1333 w 1637"/>
                <a:gd name="T91" fmla="*/ 2324 h 1632"/>
                <a:gd name="T92" fmla="*/ 868 w 1637"/>
                <a:gd name="T93" fmla="*/ 2592 h 1632"/>
                <a:gd name="T94" fmla="*/ 915 w 1637"/>
                <a:gd name="T95" fmla="*/ 2324 h 1632"/>
                <a:gd name="T96" fmla="*/ 746 w 1637"/>
                <a:gd name="T97" fmla="*/ 2271 h 1632"/>
                <a:gd name="T98" fmla="*/ 813 w 1637"/>
                <a:gd name="T99" fmla="*/ 1881 h 1632"/>
                <a:gd name="T100" fmla="*/ 406 w 1637"/>
                <a:gd name="T101" fmla="*/ 1732 h 1632"/>
                <a:gd name="T102" fmla="*/ 754 w 1637"/>
                <a:gd name="T103" fmla="*/ 1653 h 1632"/>
                <a:gd name="T104" fmla="*/ 57 w 1637"/>
                <a:gd name="T105" fmla="*/ 931 h 1632"/>
                <a:gd name="T106" fmla="*/ 473 w 1637"/>
                <a:gd name="T107" fmla="*/ 1355 h 1632"/>
                <a:gd name="T108" fmla="*/ 984 w 1637"/>
                <a:gd name="T109" fmla="*/ 1094 h 1632"/>
                <a:gd name="T110" fmla="*/ 1126 w 1637"/>
                <a:gd name="T111" fmla="*/ 1039 h 1632"/>
                <a:gd name="T112" fmla="*/ 1216 w 1637"/>
                <a:gd name="T113" fmla="*/ 515 h 1632"/>
                <a:gd name="T114" fmla="*/ 1362 w 1637"/>
                <a:gd name="T115" fmla="*/ 931 h 1632"/>
                <a:gd name="T116" fmla="*/ 1439 w 1637"/>
                <a:gd name="T117" fmla="*/ 24 h 16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7" h="1632">
                  <a:moveTo>
                    <a:pt x="750" y="6"/>
                  </a:moveTo>
                  <a:cubicBezTo>
                    <a:pt x="752" y="5"/>
                    <a:pt x="752" y="5"/>
                    <a:pt x="752" y="5"/>
                  </a:cubicBezTo>
                  <a:cubicBezTo>
                    <a:pt x="749" y="1"/>
                    <a:pt x="744" y="0"/>
                    <a:pt x="737" y="0"/>
                  </a:cubicBezTo>
                  <a:cubicBezTo>
                    <a:pt x="729" y="0"/>
                    <a:pt x="718" y="3"/>
                    <a:pt x="706" y="8"/>
                  </a:cubicBezTo>
                  <a:cubicBezTo>
                    <a:pt x="689" y="16"/>
                    <a:pt x="670" y="30"/>
                    <a:pt x="655" y="51"/>
                  </a:cubicBezTo>
                  <a:cubicBezTo>
                    <a:pt x="640" y="73"/>
                    <a:pt x="630" y="102"/>
                    <a:pt x="630" y="140"/>
                  </a:cubicBezTo>
                  <a:cubicBezTo>
                    <a:pt x="630" y="148"/>
                    <a:pt x="630" y="156"/>
                    <a:pt x="631" y="165"/>
                  </a:cubicBezTo>
                  <a:cubicBezTo>
                    <a:pt x="639" y="234"/>
                    <a:pt x="651" y="262"/>
                    <a:pt x="661" y="283"/>
                  </a:cubicBezTo>
                  <a:cubicBezTo>
                    <a:pt x="666" y="293"/>
                    <a:pt x="671" y="302"/>
                    <a:pt x="674" y="313"/>
                  </a:cubicBezTo>
                  <a:cubicBezTo>
                    <a:pt x="677" y="325"/>
                    <a:pt x="679" y="339"/>
                    <a:pt x="680" y="360"/>
                  </a:cubicBezTo>
                  <a:cubicBezTo>
                    <a:pt x="680" y="372"/>
                    <a:pt x="680" y="383"/>
                    <a:pt x="680" y="392"/>
                  </a:cubicBezTo>
                  <a:cubicBezTo>
                    <a:pt x="680" y="421"/>
                    <a:pt x="679" y="437"/>
                    <a:pt x="676" y="446"/>
                  </a:cubicBezTo>
                  <a:cubicBezTo>
                    <a:pt x="674" y="450"/>
                    <a:pt x="672" y="452"/>
                    <a:pt x="669" y="454"/>
                  </a:cubicBezTo>
                  <a:cubicBezTo>
                    <a:pt x="665" y="456"/>
                    <a:pt x="661" y="456"/>
                    <a:pt x="656" y="457"/>
                  </a:cubicBezTo>
                  <a:cubicBezTo>
                    <a:pt x="655" y="457"/>
                    <a:pt x="655" y="457"/>
                    <a:pt x="655" y="457"/>
                  </a:cubicBezTo>
                  <a:cubicBezTo>
                    <a:pt x="649" y="457"/>
                    <a:pt x="645" y="454"/>
                    <a:pt x="641" y="450"/>
                  </a:cubicBezTo>
                  <a:cubicBezTo>
                    <a:pt x="635" y="444"/>
                    <a:pt x="631" y="433"/>
                    <a:pt x="628" y="421"/>
                  </a:cubicBezTo>
                  <a:cubicBezTo>
                    <a:pt x="625" y="409"/>
                    <a:pt x="623" y="396"/>
                    <a:pt x="623" y="384"/>
                  </a:cubicBezTo>
                  <a:cubicBezTo>
                    <a:pt x="623" y="380"/>
                    <a:pt x="624" y="376"/>
                    <a:pt x="624" y="372"/>
                  </a:cubicBezTo>
                  <a:cubicBezTo>
                    <a:pt x="625" y="368"/>
                    <a:pt x="625" y="363"/>
                    <a:pt x="625" y="359"/>
                  </a:cubicBezTo>
                  <a:cubicBezTo>
                    <a:pt x="625" y="334"/>
                    <a:pt x="616" y="314"/>
                    <a:pt x="608" y="302"/>
                  </a:cubicBezTo>
                  <a:cubicBezTo>
                    <a:pt x="602" y="294"/>
                    <a:pt x="599" y="283"/>
                    <a:pt x="599" y="272"/>
                  </a:cubicBezTo>
                  <a:cubicBezTo>
                    <a:pt x="599" y="266"/>
                    <a:pt x="599" y="260"/>
                    <a:pt x="601" y="254"/>
                  </a:cubicBezTo>
                  <a:cubicBezTo>
                    <a:pt x="602" y="251"/>
                    <a:pt x="603" y="247"/>
                    <a:pt x="603" y="242"/>
                  </a:cubicBezTo>
                  <a:cubicBezTo>
                    <a:pt x="603" y="236"/>
                    <a:pt x="602" y="230"/>
                    <a:pt x="599" y="225"/>
                  </a:cubicBezTo>
                  <a:cubicBezTo>
                    <a:pt x="598" y="222"/>
                    <a:pt x="596" y="220"/>
                    <a:pt x="594" y="218"/>
                  </a:cubicBezTo>
                  <a:cubicBezTo>
                    <a:pt x="591" y="217"/>
                    <a:pt x="589" y="216"/>
                    <a:pt x="586" y="216"/>
                  </a:cubicBezTo>
                  <a:cubicBezTo>
                    <a:pt x="580" y="216"/>
                    <a:pt x="574" y="219"/>
                    <a:pt x="567" y="225"/>
                  </a:cubicBezTo>
                  <a:cubicBezTo>
                    <a:pt x="552" y="239"/>
                    <a:pt x="545" y="261"/>
                    <a:pt x="545" y="285"/>
                  </a:cubicBezTo>
                  <a:cubicBezTo>
                    <a:pt x="545" y="307"/>
                    <a:pt x="551" y="331"/>
                    <a:pt x="563" y="350"/>
                  </a:cubicBezTo>
                  <a:cubicBezTo>
                    <a:pt x="576" y="372"/>
                    <a:pt x="598" y="411"/>
                    <a:pt x="598" y="446"/>
                  </a:cubicBezTo>
                  <a:cubicBezTo>
                    <a:pt x="597" y="468"/>
                    <a:pt x="590" y="488"/>
                    <a:pt x="566" y="503"/>
                  </a:cubicBezTo>
                  <a:cubicBezTo>
                    <a:pt x="562" y="506"/>
                    <a:pt x="558" y="507"/>
                    <a:pt x="554" y="507"/>
                  </a:cubicBezTo>
                  <a:cubicBezTo>
                    <a:pt x="551" y="507"/>
                    <a:pt x="547" y="506"/>
                    <a:pt x="544" y="504"/>
                  </a:cubicBezTo>
                  <a:cubicBezTo>
                    <a:pt x="539" y="500"/>
                    <a:pt x="535" y="492"/>
                    <a:pt x="530" y="483"/>
                  </a:cubicBezTo>
                  <a:cubicBezTo>
                    <a:pt x="524" y="470"/>
                    <a:pt x="519" y="453"/>
                    <a:pt x="513" y="440"/>
                  </a:cubicBezTo>
                  <a:cubicBezTo>
                    <a:pt x="510" y="433"/>
                    <a:pt x="506" y="428"/>
                    <a:pt x="503" y="423"/>
                  </a:cubicBezTo>
                  <a:cubicBezTo>
                    <a:pt x="499" y="419"/>
                    <a:pt x="494" y="416"/>
                    <a:pt x="489" y="416"/>
                  </a:cubicBezTo>
                  <a:cubicBezTo>
                    <a:pt x="487" y="416"/>
                    <a:pt x="485" y="416"/>
                    <a:pt x="484" y="417"/>
                  </a:cubicBezTo>
                  <a:cubicBezTo>
                    <a:pt x="478" y="418"/>
                    <a:pt x="474" y="422"/>
                    <a:pt x="472" y="428"/>
                  </a:cubicBezTo>
                  <a:cubicBezTo>
                    <a:pt x="470" y="433"/>
                    <a:pt x="469" y="439"/>
                    <a:pt x="469" y="446"/>
                  </a:cubicBezTo>
                  <a:cubicBezTo>
                    <a:pt x="469" y="460"/>
                    <a:pt x="472" y="476"/>
                    <a:pt x="475" y="492"/>
                  </a:cubicBezTo>
                  <a:cubicBezTo>
                    <a:pt x="477" y="508"/>
                    <a:pt x="480" y="525"/>
                    <a:pt x="480" y="538"/>
                  </a:cubicBezTo>
                  <a:cubicBezTo>
                    <a:pt x="480" y="545"/>
                    <a:pt x="479" y="550"/>
                    <a:pt x="478" y="555"/>
                  </a:cubicBezTo>
                  <a:cubicBezTo>
                    <a:pt x="476" y="560"/>
                    <a:pt x="474" y="563"/>
                    <a:pt x="471" y="566"/>
                  </a:cubicBezTo>
                  <a:cubicBezTo>
                    <a:pt x="456" y="577"/>
                    <a:pt x="448" y="585"/>
                    <a:pt x="443" y="592"/>
                  </a:cubicBezTo>
                  <a:cubicBezTo>
                    <a:pt x="437" y="599"/>
                    <a:pt x="434" y="606"/>
                    <a:pt x="427" y="616"/>
                  </a:cubicBezTo>
                  <a:cubicBezTo>
                    <a:pt x="419" y="627"/>
                    <a:pt x="412" y="633"/>
                    <a:pt x="404" y="639"/>
                  </a:cubicBezTo>
                  <a:cubicBezTo>
                    <a:pt x="396" y="645"/>
                    <a:pt x="387" y="651"/>
                    <a:pt x="378" y="661"/>
                  </a:cubicBezTo>
                  <a:cubicBezTo>
                    <a:pt x="376" y="663"/>
                    <a:pt x="373" y="666"/>
                    <a:pt x="368" y="668"/>
                  </a:cubicBezTo>
                  <a:cubicBezTo>
                    <a:pt x="356" y="674"/>
                    <a:pt x="333" y="681"/>
                    <a:pt x="306" y="681"/>
                  </a:cubicBezTo>
                  <a:cubicBezTo>
                    <a:pt x="284" y="681"/>
                    <a:pt x="258" y="676"/>
                    <a:pt x="235" y="663"/>
                  </a:cubicBezTo>
                  <a:cubicBezTo>
                    <a:pt x="211" y="650"/>
                    <a:pt x="190" y="628"/>
                    <a:pt x="174" y="594"/>
                  </a:cubicBezTo>
                  <a:cubicBezTo>
                    <a:pt x="147" y="537"/>
                    <a:pt x="131" y="470"/>
                    <a:pt x="114" y="418"/>
                  </a:cubicBezTo>
                  <a:cubicBezTo>
                    <a:pt x="105" y="392"/>
                    <a:pt x="96" y="369"/>
                    <a:pt x="84" y="353"/>
                  </a:cubicBezTo>
                  <a:cubicBezTo>
                    <a:pt x="79" y="345"/>
                    <a:pt x="72" y="338"/>
                    <a:pt x="65" y="334"/>
                  </a:cubicBezTo>
                  <a:cubicBezTo>
                    <a:pt x="58" y="329"/>
                    <a:pt x="50" y="327"/>
                    <a:pt x="42" y="327"/>
                  </a:cubicBezTo>
                  <a:cubicBezTo>
                    <a:pt x="37" y="327"/>
                    <a:pt x="33" y="327"/>
                    <a:pt x="28" y="328"/>
                  </a:cubicBezTo>
                  <a:cubicBezTo>
                    <a:pt x="26" y="329"/>
                    <a:pt x="26" y="329"/>
                    <a:pt x="26" y="329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18" y="331"/>
                    <a:pt x="11" y="336"/>
                    <a:pt x="6" y="344"/>
                  </a:cubicBezTo>
                  <a:cubicBezTo>
                    <a:pt x="2" y="352"/>
                    <a:pt x="0" y="361"/>
                    <a:pt x="0" y="372"/>
                  </a:cubicBezTo>
                  <a:cubicBezTo>
                    <a:pt x="0" y="405"/>
                    <a:pt x="18" y="450"/>
                    <a:pt x="40" y="490"/>
                  </a:cubicBezTo>
                  <a:cubicBezTo>
                    <a:pt x="50" y="510"/>
                    <a:pt x="62" y="528"/>
                    <a:pt x="73" y="543"/>
                  </a:cubicBezTo>
                  <a:cubicBezTo>
                    <a:pt x="84" y="558"/>
                    <a:pt x="93" y="569"/>
                    <a:pt x="101" y="574"/>
                  </a:cubicBezTo>
                  <a:cubicBezTo>
                    <a:pt x="119" y="587"/>
                    <a:pt x="129" y="595"/>
                    <a:pt x="135" y="603"/>
                  </a:cubicBezTo>
                  <a:cubicBezTo>
                    <a:pt x="141" y="612"/>
                    <a:pt x="145" y="622"/>
                    <a:pt x="151" y="641"/>
                  </a:cubicBezTo>
                  <a:cubicBezTo>
                    <a:pt x="157" y="660"/>
                    <a:pt x="176" y="684"/>
                    <a:pt x="201" y="705"/>
                  </a:cubicBezTo>
                  <a:cubicBezTo>
                    <a:pt x="226" y="725"/>
                    <a:pt x="258" y="743"/>
                    <a:pt x="289" y="750"/>
                  </a:cubicBezTo>
                  <a:cubicBezTo>
                    <a:pt x="317" y="757"/>
                    <a:pt x="337" y="763"/>
                    <a:pt x="350" y="772"/>
                  </a:cubicBezTo>
                  <a:cubicBezTo>
                    <a:pt x="356" y="776"/>
                    <a:pt x="360" y="780"/>
                    <a:pt x="363" y="785"/>
                  </a:cubicBezTo>
                  <a:cubicBezTo>
                    <a:pt x="366" y="791"/>
                    <a:pt x="367" y="796"/>
                    <a:pt x="367" y="803"/>
                  </a:cubicBezTo>
                  <a:cubicBezTo>
                    <a:pt x="367" y="806"/>
                    <a:pt x="367" y="809"/>
                    <a:pt x="367" y="812"/>
                  </a:cubicBezTo>
                  <a:cubicBezTo>
                    <a:pt x="365" y="823"/>
                    <a:pt x="361" y="831"/>
                    <a:pt x="356" y="835"/>
                  </a:cubicBezTo>
                  <a:cubicBezTo>
                    <a:pt x="351" y="840"/>
                    <a:pt x="345" y="842"/>
                    <a:pt x="338" y="842"/>
                  </a:cubicBezTo>
                  <a:cubicBezTo>
                    <a:pt x="331" y="842"/>
                    <a:pt x="323" y="840"/>
                    <a:pt x="317" y="836"/>
                  </a:cubicBezTo>
                  <a:cubicBezTo>
                    <a:pt x="306" y="829"/>
                    <a:pt x="290" y="829"/>
                    <a:pt x="274" y="829"/>
                  </a:cubicBezTo>
                  <a:cubicBezTo>
                    <a:pt x="266" y="829"/>
                    <a:pt x="258" y="829"/>
                    <a:pt x="251" y="828"/>
                  </a:cubicBezTo>
                  <a:cubicBezTo>
                    <a:pt x="244" y="828"/>
                    <a:pt x="237" y="827"/>
                    <a:pt x="233" y="825"/>
                  </a:cubicBezTo>
                  <a:cubicBezTo>
                    <a:pt x="227" y="822"/>
                    <a:pt x="221" y="820"/>
                    <a:pt x="215" y="820"/>
                  </a:cubicBezTo>
                  <a:cubicBezTo>
                    <a:pt x="209" y="820"/>
                    <a:pt x="203" y="822"/>
                    <a:pt x="198" y="826"/>
                  </a:cubicBezTo>
                  <a:cubicBezTo>
                    <a:pt x="194" y="830"/>
                    <a:pt x="192" y="836"/>
                    <a:pt x="192" y="842"/>
                  </a:cubicBezTo>
                  <a:cubicBezTo>
                    <a:pt x="192" y="847"/>
                    <a:pt x="194" y="852"/>
                    <a:pt x="197" y="855"/>
                  </a:cubicBezTo>
                  <a:cubicBezTo>
                    <a:pt x="201" y="860"/>
                    <a:pt x="208" y="863"/>
                    <a:pt x="216" y="865"/>
                  </a:cubicBezTo>
                  <a:cubicBezTo>
                    <a:pt x="224" y="867"/>
                    <a:pt x="233" y="868"/>
                    <a:pt x="242" y="868"/>
                  </a:cubicBezTo>
                  <a:cubicBezTo>
                    <a:pt x="253" y="869"/>
                    <a:pt x="265" y="870"/>
                    <a:pt x="276" y="871"/>
                  </a:cubicBezTo>
                  <a:cubicBezTo>
                    <a:pt x="287" y="872"/>
                    <a:pt x="296" y="873"/>
                    <a:pt x="303" y="877"/>
                  </a:cubicBezTo>
                  <a:cubicBezTo>
                    <a:pt x="314" y="883"/>
                    <a:pt x="329" y="888"/>
                    <a:pt x="342" y="888"/>
                  </a:cubicBezTo>
                  <a:cubicBezTo>
                    <a:pt x="347" y="888"/>
                    <a:pt x="351" y="887"/>
                    <a:pt x="355" y="886"/>
                  </a:cubicBezTo>
                  <a:cubicBezTo>
                    <a:pt x="361" y="885"/>
                    <a:pt x="366" y="883"/>
                    <a:pt x="370" y="883"/>
                  </a:cubicBezTo>
                  <a:cubicBezTo>
                    <a:pt x="372" y="883"/>
                    <a:pt x="373" y="883"/>
                    <a:pt x="375" y="884"/>
                  </a:cubicBezTo>
                  <a:cubicBezTo>
                    <a:pt x="378" y="886"/>
                    <a:pt x="381" y="889"/>
                    <a:pt x="385" y="896"/>
                  </a:cubicBezTo>
                  <a:cubicBezTo>
                    <a:pt x="388" y="903"/>
                    <a:pt x="392" y="912"/>
                    <a:pt x="396" y="926"/>
                  </a:cubicBezTo>
                  <a:cubicBezTo>
                    <a:pt x="404" y="954"/>
                    <a:pt x="409" y="969"/>
                    <a:pt x="413" y="980"/>
                  </a:cubicBezTo>
                  <a:cubicBezTo>
                    <a:pt x="417" y="990"/>
                    <a:pt x="420" y="995"/>
                    <a:pt x="424" y="1003"/>
                  </a:cubicBezTo>
                  <a:cubicBezTo>
                    <a:pt x="428" y="1010"/>
                    <a:pt x="430" y="1017"/>
                    <a:pt x="430" y="1023"/>
                  </a:cubicBezTo>
                  <a:cubicBezTo>
                    <a:pt x="430" y="1028"/>
                    <a:pt x="429" y="1032"/>
                    <a:pt x="426" y="1035"/>
                  </a:cubicBezTo>
                  <a:cubicBezTo>
                    <a:pt x="424" y="1039"/>
                    <a:pt x="420" y="1041"/>
                    <a:pt x="413" y="1042"/>
                  </a:cubicBezTo>
                  <a:cubicBezTo>
                    <a:pt x="403" y="1044"/>
                    <a:pt x="388" y="1051"/>
                    <a:pt x="375" y="1060"/>
                  </a:cubicBezTo>
                  <a:cubicBezTo>
                    <a:pt x="368" y="1065"/>
                    <a:pt x="362" y="1071"/>
                    <a:pt x="358" y="1077"/>
                  </a:cubicBezTo>
                  <a:cubicBezTo>
                    <a:pt x="354" y="1083"/>
                    <a:pt x="351" y="1090"/>
                    <a:pt x="351" y="1097"/>
                  </a:cubicBezTo>
                  <a:cubicBezTo>
                    <a:pt x="351" y="1100"/>
                    <a:pt x="352" y="1104"/>
                    <a:pt x="353" y="1107"/>
                  </a:cubicBezTo>
                  <a:cubicBezTo>
                    <a:pt x="355" y="1113"/>
                    <a:pt x="360" y="1118"/>
                    <a:pt x="365" y="1121"/>
                  </a:cubicBezTo>
                  <a:cubicBezTo>
                    <a:pt x="371" y="1124"/>
                    <a:pt x="377" y="1125"/>
                    <a:pt x="384" y="1125"/>
                  </a:cubicBezTo>
                  <a:cubicBezTo>
                    <a:pt x="395" y="1125"/>
                    <a:pt x="407" y="1122"/>
                    <a:pt x="418" y="1116"/>
                  </a:cubicBezTo>
                  <a:cubicBezTo>
                    <a:pt x="430" y="1110"/>
                    <a:pt x="440" y="1102"/>
                    <a:pt x="446" y="1091"/>
                  </a:cubicBezTo>
                  <a:cubicBezTo>
                    <a:pt x="453" y="1081"/>
                    <a:pt x="461" y="1072"/>
                    <a:pt x="468" y="1067"/>
                  </a:cubicBezTo>
                  <a:cubicBezTo>
                    <a:pt x="475" y="1061"/>
                    <a:pt x="482" y="1058"/>
                    <a:pt x="487" y="1058"/>
                  </a:cubicBezTo>
                  <a:cubicBezTo>
                    <a:pt x="493" y="1058"/>
                    <a:pt x="498" y="1061"/>
                    <a:pt x="502" y="1067"/>
                  </a:cubicBezTo>
                  <a:cubicBezTo>
                    <a:pt x="504" y="1069"/>
                    <a:pt x="505" y="1072"/>
                    <a:pt x="505" y="1075"/>
                  </a:cubicBezTo>
                  <a:cubicBezTo>
                    <a:pt x="505" y="1079"/>
                    <a:pt x="503" y="1084"/>
                    <a:pt x="500" y="1089"/>
                  </a:cubicBezTo>
                  <a:cubicBezTo>
                    <a:pt x="491" y="1104"/>
                    <a:pt x="470" y="1123"/>
                    <a:pt x="448" y="1140"/>
                  </a:cubicBezTo>
                  <a:cubicBezTo>
                    <a:pt x="412" y="1167"/>
                    <a:pt x="392" y="1190"/>
                    <a:pt x="364" y="1245"/>
                  </a:cubicBezTo>
                  <a:cubicBezTo>
                    <a:pt x="350" y="1273"/>
                    <a:pt x="339" y="1293"/>
                    <a:pt x="329" y="1308"/>
                  </a:cubicBezTo>
                  <a:cubicBezTo>
                    <a:pt x="318" y="1324"/>
                    <a:pt x="307" y="1335"/>
                    <a:pt x="293" y="1346"/>
                  </a:cubicBezTo>
                  <a:cubicBezTo>
                    <a:pt x="275" y="1359"/>
                    <a:pt x="259" y="1388"/>
                    <a:pt x="259" y="1418"/>
                  </a:cubicBezTo>
                  <a:cubicBezTo>
                    <a:pt x="259" y="1440"/>
                    <a:pt x="268" y="1462"/>
                    <a:pt x="293" y="1478"/>
                  </a:cubicBezTo>
                  <a:cubicBezTo>
                    <a:pt x="297" y="1481"/>
                    <a:pt x="301" y="1482"/>
                    <a:pt x="306" y="1482"/>
                  </a:cubicBezTo>
                  <a:cubicBezTo>
                    <a:pt x="313" y="1482"/>
                    <a:pt x="320" y="1478"/>
                    <a:pt x="327" y="1472"/>
                  </a:cubicBezTo>
                  <a:cubicBezTo>
                    <a:pt x="340" y="1461"/>
                    <a:pt x="352" y="1442"/>
                    <a:pt x="364" y="1420"/>
                  </a:cubicBezTo>
                  <a:cubicBezTo>
                    <a:pt x="382" y="1385"/>
                    <a:pt x="400" y="1342"/>
                    <a:pt x="418" y="1304"/>
                  </a:cubicBezTo>
                  <a:cubicBezTo>
                    <a:pt x="426" y="1284"/>
                    <a:pt x="435" y="1266"/>
                    <a:pt x="444" y="1251"/>
                  </a:cubicBezTo>
                  <a:cubicBezTo>
                    <a:pt x="453" y="1236"/>
                    <a:pt x="461" y="1224"/>
                    <a:pt x="469" y="1217"/>
                  </a:cubicBezTo>
                  <a:cubicBezTo>
                    <a:pt x="497" y="1192"/>
                    <a:pt x="511" y="1180"/>
                    <a:pt x="522" y="1169"/>
                  </a:cubicBezTo>
                  <a:cubicBezTo>
                    <a:pt x="534" y="1158"/>
                    <a:pt x="541" y="1147"/>
                    <a:pt x="554" y="1124"/>
                  </a:cubicBezTo>
                  <a:cubicBezTo>
                    <a:pt x="559" y="1115"/>
                    <a:pt x="565" y="1108"/>
                    <a:pt x="570" y="1104"/>
                  </a:cubicBezTo>
                  <a:cubicBezTo>
                    <a:pt x="576" y="1100"/>
                    <a:pt x="582" y="1099"/>
                    <a:pt x="588" y="1099"/>
                  </a:cubicBezTo>
                  <a:cubicBezTo>
                    <a:pt x="595" y="1099"/>
                    <a:pt x="603" y="1101"/>
                    <a:pt x="610" y="1106"/>
                  </a:cubicBezTo>
                  <a:cubicBezTo>
                    <a:pt x="616" y="1110"/>
                    <a:pt x="623" y="1116"/>
                    <a:pt x="627" y="1122"/>
                  </a:cubicBezTo>
                  <a:cubicBezTo>
                    <a:pt x="633" y="1128"/>
                    <a:pt x="637" y="1135"/>
                    <a:pt x="642" y="1139"/>
                  </a:cubicBezTo>
                  <a:cubicBezTo>
                    <a:pt x="644" y="1142"/>
                    <a:pt x="646" y="1144"/>
                    <a:pt x="648" y="1145"/>
                  </a:cubicBezTo>
                  <a:cubicBezTo>
                    <a:pt x="651" y="1146"/>
                    <a:pt x="653" y="1147"/>
                    <a:pt x="656" y="1147"/>
                  </a:cubicBezTo>
                  <a:cubicBezTo>
                    <a:pt x="659" y="1147"/>
                    <a:pt x="661" y="1146"/>
                    <a:pt x="664" y="1144"/>
                  </a:cubicBezTo>
                  <a:cubicBezTo>
                    <a:pt x="667" y="1142"/>
                    <a:pt x="670" y="1140"/>
                    <a:pt x="673" y="1136"/>
                  </a:cubicBezTo>
                  <a:cubicBezTo>
                    <a:pt x="679" y="1129"/>
                    <a:pt x="683" y="1124"/>
                    <a:pt x="686" y="1121"/>
                  </a:cubicBezTo>
                  <a:cubicBezTo>
                    <a:pt x="687" y="1119"/>
                    <a:pt x="689" y="1118"/>
                    <a:pt x="690" y="1118"/>
                  </a:cubicBezTo>
                  <a:cubicBezTo>
                    <a:pt x="691" y="1117"/>
                    <a:pt x="691" y="1117"/>
                    <a:pt x="692" y="1117"/>
                  </a:cubicBezTo>
                  <a:cubicBezTo>
                    <a:pt x="692" y="1117"/>
                    <a:pt x="693" y="1117"/>
                    <a:pt x="694" y="1118"/>
                  </a:cubicBezTo>
                  <a:cubicBezTo>
                    <a:pt x="695" y="1119"/>
                    <a:pt x="697" y="1120"/>
                    <a:pt x="698" y="1122"/>
                  </a:cubicBezTo>
                  <a:cubicBezTo>
                    <a:pt x="701" y="1124"/>
                    <a:pt x="703" y="1126"/>
                    <a:pt x="706" y="1128"/>
                  </a:cubicBezTo>
                  <a:cubicBezTo>
                    <a:pt x="708" y="1129"/>
                    <a:pt x="711" y="1130"/>
                    <a:pt x="714" y="1130"/>
                  </a:cubicBezTo>
                  <a:cubicBezTo>
                    <a:pt x="717" y="1130"/>
                    <a:pt x="720" y="1130"/>
                    <a:pt x="723" y="1128"/>
                  </a:cubicBezTo>
                  <a:cubicBezTo>
                    <a:pt x="726" y="1126"/>
                    <a:pt x="728" y="1123"/>
                    <a:pt x="731" y="1120"/>
                  </a:cubicBezTo>
                  <a:cubicBezTo>
                    <a:pt x="735" y="1116"/>
                    <a:pt x="738" y="1112"/>
                    <a:pt x="740" y="1110"/>
                  </a:cubicBezTo>
                  <a:cubicBezTo>
                    <a:pt x="743" y="1108"/>
                    <a:pt x="745" y="1107"/>
                    <a:pt x="746" y="1107"/>
                  </a:cubicBezTo>
                  <a:cubicBezTo>
                    <a:pt x="746" y="1107"/>
                    <a:pt x="747" y="1107"/>
                    <a:pt x="747" y="1108"/>
                  </a:cubicBezTo>
                  <a:cubicBezTo>
                    <a:pt x="748" y="1108"/>
                    <a:pt x="748" y="1109"/>
                    <a:pt x="749" y="1110"/>
                  </a:cubicBezTo>
                  <a:cubicBezTo>
                    <a:pt x="750" y="1112"/>
                    <a:pt x="750" y="1114"/>
                    <a:pt x="751" y="1117"/>
                  </a:cubicBezTo>
                  <a:cubicBezTo>
                    <a:pt x="752" y="1121"/>
                    <a:pt x="752" y="1128"/>
                    <a:pt x="752" y="1137"/>
                  </a:cubicBezTo>
                  <a:cubicBezTo>
                    <a:pt x="753" y="1150"/>
                    <a:pt x="754" y="1166"/>
                    <a:pt x="756" y="1179"/>
                  </a:cubicBezTo>
                  <a:cubicBezTo>
                    <a:pt x="757" y="1185"/>
                    <a:pt x="759" y="1191"/>
                    <a:pt x="761" y="1195"/>
                  </a:cubicBezTo>
                  <a:cubicBezTo>
                    <a:pt x="762" y="1197"/>
                    <a:pt x="764" y="1199"/>
                    <a:pt x="765" y="1200"/>
                  </a:cubicBezTo>
                  <a:cubicBezTo>
                    <a:pt x="767" y="1202"/>
                    <a:pt x="769" y="1202"/>
                    <a:pt x="771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4" y="1202"/>
                    <a:pt x="775" y="1202"/>
                    <a:pt x="776" y="1201"/>
                  </a:cubicBezTo>
                  <a:cubicBezTo>
                    <a:pt x="779" y="1199"/>
                    <a:pt x="780" y="1196"/>
                    <a:pt x="781" y="1192"/>
                  </a:cubicBezTo>
                  <a:cubicBezTo>
                    <a:pt x="784" y="1186"/>
                    <a:pt x="785" y="1177"/>
                    <a:pt x="787" y="1167"/>
                  </a:cubicBezTo>
                  <a:cubicBezTo>
                    <a:pt x="789" y="1152"/>
                    <a:pt x="791" y="1135"/>
                    <a:pt x="796" y="1121"/>
                  </a:cubicBezTo>
                  <a:cubicBezTo>
                    <a:pt x="799" y="1115"/>
                    <a:pt x="801" y="1109"/>
                    <a:pt x="805" y="1104"/>
                  </a:cubicBezTo>
                  <a:cubicBezTo>
                    <a:pt x="809" y="1100"/>
                    <a:pt x="813" y="1097"/>
                    <a:pt x="819" y="1096"/>
                  </a:cubicBezTo>
                  <a:cubicBezTo>
                    <a:pt x="824" y="1096"/>
                    <a:pt x="829" y="1095"/>
                    <a:pt x="834" y="1095"/>
                  </a:cubicBezTo>
                  <a:cubicBezTo>
                    <a:pt x="850" y="1095"/>
                    <a:pt x="864" y="1100"/>
                    <a:pt x="878" y="1114"/>
                  </a:cubicBezTo>
                  <a:cubicBezTo>
                    <a:pt x="891" y="1129"/>
                    <a:pt x="903" y="1153"/>
                    <a:pt x="914" y="1191"/>
                  </a:cubicBezTo>
                  <a:cubicBezTo>
                    <a:pt x="920" y="1213"/>
                    <a:pt x="925" y="1245"/>
                    <a:pt x="929" y="1281"/>
                  </a:cubicBezTo>
                  <a:cubicBezTo>
                    <a:pt x="936" y="1336"/>
                    <a:pt x="941" y="1402"/>
                    <a:pt x="951" y="1459"/>
                  </a:cubicBezTo>
                  <a:cubicBezTo>
                    <a:pt x="956" y="1488"/>
                    <a:pt x="962" y="1515"/>
                    <a:pt x="969" y="1538"/>
                  </a:cubicBezTo>
                  <a:cubicBezTo>
                    <a:pt x="976" y="1560"/>
                    <a:pt x="985" y="1579"/>
                    <a:pt x="996" y="1591"/>
                  </a:cubicBezTo>
                  <a:cubicBezTo>
                    <a:pt x="1022" y="1618"/>
                    <a:pt x="1055" y="1632"/>
                    <a:pt x="1080" y="1632"/>
                  </a:cubicBezTo>
                  <a:cubicBezTo>
                    <a:pt x="1089" y="1632"/>
                    <a:pt x="1097" y="1630"/>
                    <a:pt x="1103" y="1626"/>
                  </a:cubicBezTo>
                  <a:cubicBezTo>
                    <a:pt x="1109" y="1621"/>
                    <a:pt x="1112" y="1614"/>
                    <a:pt x="1112" y="1605"/>
                  </a:cubicBezTo>
                  <a:cubicBezTo>
                    <a:pt x="1112" y="1592"/>
                    <a:pt x="1105" y="1573"/>
                    <a:pt x="1087" y="1550"/>
                  </a:cubicBezTo>
                  <a:cubicBezTo>
                    <a:pt x="1052" y="1503"/>
                    <a:pt x="1036" y="1444"/>
                    <a:pt x="1026" y="1384"/>
                  </a:cubicBezTo>
                  <a:cubicBezTo>
                    <a:pt x="1015" y="1324"/>
                    <a:pt x="1010" y="1265"/>
                    <a:pt x="997" y="1217"/>
                  </a:cubicBezTo>
                  <a:cubicBezTo>
                    <a:pt x="986" y="1180"/>
                    <a:pt x="975" y="1153"/>
                    <a:pt x="966" y="1131"/>
                  </a:cubicBezTo>
                  <a:cubicBezTo>
                    <a:pt x="957" y="1109"/>
                    <a:pt x="950" y="1093"/>
                    <a:pt x="950" y="1081"/>
                  </a:cubicBezTo>
                  <a:cubicBezTo>
                    <a:pt x="950" y="1074"/>
                    <a:pt x="953" y="1068"/>
                    <a:pt x="958" y="1063"/>
                  </a:cubicBezTo>
                  <a:cubicBezTo>
                    <a:pt x="968" y="1053"/>
                    <a:pt x="974" y="1043"/>
                    <a:pt x="979" y="1036"/>
                  </a:cubicBezTo>
                  <a:cubicBezTo>
                    <a:pt x="981" y="1032"/>
                    <a:pt x="984" y="1029"/>
                    <a:pt x="986" y="1028"/>
                  </a:cubicBezTo>
                  <a:cubicBezTo>
                    <a:pt x="989" y="1026"/>
                    <a:pt x="991" y="1025"/>
                    <a:pt x="995" y="1025"/>
                  </a:cubicBezTo>
                  <a:cubicBezTo>
                    <a:pt x="999" y="1025"/>
                    <a:pt x="1004" y="1026"/>
                    <a:pt x="1010" y="1028"/>
                  </a:cubicBezTo>
                  <a:cubicBezTo>
                    <a:pt x="1027" y="1035"/>
                    <a:pt x="1036" y="1038"/>
                    <a:pt x="1043" y="1043"/>
                  </a:cubicBezTo>
                  <a:cubicBezTo>
                    <a:pt x="1050" y="1048"/>
                    <a:pt x="1055" y="1053"/>
                    <a:pt x="1063" y="1065"/>
                  </a:cubicBezTo>
                  <a:cubicBezTo>
                    <a:pt x="1069" y="1074"/>
                    <a:pt x="1073" y="1080"/>
                    <a:pt x="1078" y="1085"/>
                  </a:cubicBezTo>
                  <a:cubicBezTo>
                    <a:pt x="1080" y="1087"/>
                    <a:pt x="1082" y="1088"/>
                    <a:pt x="1084" y="1090"/>
                  </a:cubicBezTo>
                  <a:cubicBezTo>
                    <a:pt x="1087" y="1091"/>
                    <a:pt x="1089" y="1091"/>
                    <a:pt x="1091" y="1091"/>
                  </a:cubicBezTo>
                  <a:cubicBezTo>
                    <a:pt x="1095" y="1091"/>
                    <a:pt x="1099" y="1089"/>
                    <a:pt x="1102" y="1086"/>
                  </a:cubicBezTo>
                  <a:cubicBezTo>
                    <a:pt x="1105" y="1083"/>
                    <a:pt x="1106" y="1080"/>
                    <a:pt x="1106" y="1076"/>
                  </a:cubicBezTo>
                  <a:cubicBezTo>
                    <a:pt x="1106" y="1069"/>
                    <a:pt x="1102" y="1061"/>
                    <a:pt x="1096" y="1052"/>
                  </a:cubicBezTo>
                  <a:cubicBezTo>
                    <a:pt x="1090" y="1043"/>
                    <a:pt x="1081" y="1033"/>
                    <a:pt x="1072" y="1023"/>
                  </a:cubicBezTo>
                  <a:cubicBezTo>
                    <a:pt x="1063" y="1013"/>
                    <a:pt x="1054" y="1004"/>
                    <a:pt x="1046" y="996"/>
                  </a:cubicBezTo>
                  <a:cubicBezTo>
                    <a:pt x="1039" y="987"/>
                    <a:pt x="1035" y="978"/>
                    <a:pt x="1035" y="968"/>
                  </a:cubicBezTo>
                  <a:cubicBezTo>
                    <a:pt x="1035" y="964"/>
                    <a:pt x="1036" y="958"/>
                    <a:pt x="1039" y="952"/>
                  </a:cubicBezTo>
                  <a:cubicBezTo>
                    <a:pt x="1046" y="936"/>
                    <a:pt x="1050" y="918"/>
                    <a:pt x="1057" y="903"/>
                  </a:cubicBezTo>
                  <a:cubicBezTo>
                    <a:pt x="1063" y="887"/>
                    <a:pt x="1072" y="873"/>
                    <a:pt x="1087" y="866"/>
                  </a:cubicBezTo>
                  <a:cubicBezTo>
                    <a:pt x="1094" y="862"/>
                    <a:pt x="1108" y="859"/>
                    <a:pt x="1125" y="857"/>
                  </a:cubicBezTo>
                  <a:cubicBezTo>
                    <a:pt x="1143" y="854"/>
                    <a:pt x="1164" y="853"/>
                    <a:pt x="1188" y="853"/>
                  </a:cubicBezTo>
                  <a:cubicBezTo>
                    <a:pt x="1233" y="853"/>
                    <a:pt x="1287" y="858"/>
                    <a:pt x="1337" y="873"/>
                  </a:cubicBezTo>
                  <a:cubicBezTo>
                    <a:pt x="1389" y="889"/>
                    <a:pt x="1426" y="899"/>
                    <a:pt x="1453" y="908"/>
                  </a:cubicBezTo>
                  <a:cubicBezTo>
                    <a:pt x="1480" y="918"/>
                    <a:pt x="1497" y="927"/>
                    <a:pt x="1508" y="940"/>
                  </a:cubicBezTo>
                  <a:cubicBezTo>
                    <a:pt x="1516" y="949"/>
                    <a:pt x="1530" y="958"/>
                    <a:pt x="1546" y="964"/>
                  </a:cubicBezTo>
                  <a:cubicBezTo>
                    <a:pt x="1562" y="971"/>
                    <a:pt x="1581" y="976"/>
                    <a:pt x="1597" y="976"/>
                  </a:cubicBezTo>
                  <a:cubicBezTo>
                    <a:pt x="1606" y="976"/>
                    <a:pt x="1614" y="975"/>
                    <a:pt x="1621" y="971"/>
                  </a:cubicBezTo>
                  <a:cubicBezTo>
                    <a:pt x="1628" y="967"/>
                    <a:pt x="1633" y="961"/>
                    <a:pt x="1636" y="952"/>
                  </a:cubicBezTo>
                  <a:cubicBezTo>
                    <a:pt x="1637" y="947"/>
                    <a:pt x="1637" y="943"/>
                    <a:pt x="1637" y="939"/>
                  </a:cubicBezTo>
                  <a:cubicBezTo>
                    <a:pt x="1637" y="917"/>
                    <a:pt x="1624" y="894"/>
                    <a:pt x="1606" y="877"/>
                  </a:cubicBezTo>
                  <a:cubicBezTo>
                    <a:pt x="1587" y="859"/>
                    <a:pt x="1562" y="846"/>
                    <a:pt x="1538" y="843"/>
                  </a:cubicBezTo>
                  <a:cubicBezTo>
                    <a:pt x="1513" y="841"/>
                    <a:pt x="1492" y="830"/>
                    <a:pt x="1471" y="820"/>
                  </a:cubicBezTo>
                  <a:cubicBezTo>
                    <a:pt x="1450" y="810"/>
                    <a:pt x="1429" y="801"/>
                    <a:pt x="1408" y="801"/>
                  </a:cubicBezTo>
                  <a:cubicBezTo>
                    <a:pt x="1406" y="801"/>
                    <a:pt x="1404" y="801"/>
                    <a:pt x="1403" y="801"/>
                  </a:cubicBezTo>
                  <a:cubicBezTo>
                    <a:pt x="1400" y="802"/>
                    <a:pt x="1397" y="802"/>
                    <a:pt x="1395" y="802"/>
                  </a:cubicBezTo>
                  <a:cubicBezTo>
                    <a:pt x="1375" y="802"/>
                    <a:pt x="1357" y="797"/>
                    <a:pt x="1339" y="792"/>
                  </a:cubicBezTo>
                  <a:cubicBezTo>
                    <a:pt x="1320" y="787"/>
                    <a:pt x="1301" y="782"/>
                    <a:pt x="1280" y="782"/>
                  </a:cubicBezTo>
                  <a:cubicBezTo>
                    <a:pt x="1279" y="782"/>
                    <a:pt x="1278" y="782"/>
                    <a:pt x="1277" y="782"/>
                  </a:cubicBezTo>
                  <a:cubicBezTo>
                    <a:pt x="1274" y="782"/>
                    <a:pt x="1272" y="782"/>
                    <a:pt x="1269" y="782"/>
                  </a:cubicBezTo>
                  <a:cubicBezTo>
                    <a:pt x="1242" y="782"/>
                    <a:pt x="1195" y="780"/>
                    <a:pt x="1155" y="775"/>
                  </a:cubicBezTo>
                  <a:cubicBezTo>
                    <a:pt x="1136" y="772"/>
                    <a:pt x="1117" y="769"/>
                    <a:pt x="1104" y="764"/>
                  </a:cubicBezTo>
                  <a:cubicBezTo>
                    <a:pt x="1098" y="762"/>
                    <a:pt x="1092" y="759"/>
                    <a:pt x="1089" y="757"/>
                  </a:cubicBezTo>
                  <a:cubicBezTo>
                    <a:pt x="1087" y="756"/>
                    <a:pt x="1086" y="754"/>
                    <a:pt x="1085" y="753"/>
                  </a:cubicBezTo>
                  <a:cubicBezTo>
                    <a:pt x="1084" y="752"/>
                    <a:pt x="1084" y="751"/>
                    <a:pt x="1084" y="749"/>
                  </a:cubicBezTo>
                  <a:cubicBezTo>
                    <a:pt x="1084" y="748"/>
                    <a:pt x="1084" y="747"/>
                    <a:pt x="1085" y="746"/>
                  </a:cubicBezTo>
                  <a:cubicBezTo>
                    <a:pt x="1087" y="743"/>
                    <a:pt x="1091" y="741"/>
                    <a:pt x="1097" y="738"/>
                  </a:cubicBezTo>
                  <a:cubicBezTo>
                    <a:pt x="1107" y="734"/>
                    <a:pt x="1122" y="731"/>
                    <a:pt x="1139" y="727"/>
                  </a:cubicBezTo>
                  <a:cubicBezTo>
                    <a:pt x="1164" y="722"/>
                    <a:pt x="1192" y="717"/>
                    <a:pt x="1215" y="710"/>
                  </a:cubicBezTo>
                  <a:cubicBezTo>
                    <a:pt x="1226" y="707"/>
                    <a:pt x="1236" y="703"/>
                    <a:pt x="1243" y="698"/>
                  </a:cubicBezTo>
                  <a:cubicBezTo>
                    <a:pt x="1247" y="696"/>
                    <a:pt x="1250" y="694"/>
                    <a:pt x="1252" y="691"/>
                  </a:cubicBezTo>
                  <a:cubicBezTo>
                    <a:pt x="1254" y="688"/>
                    <a:pt x="1255" y="685"/>
                    <a:pt x="1255" y="682"/>
                  </a:cubicBezTo>
                  <a:cubicBezTo>
                    <a:pt x="1255" y="681"/>
                    <a:pt x="1255" y="680"/>
                    <a:pt x="1255" y="679"/>
                  </a:cubicBezTo>
                  <a:cubicBezTo>
                    <a:pt x="1254" y="676"/>
                    <a:pt x="1253" y="674"/>
                    <a:pt x="1252" y="672"/>
                  </a:cubicBezTo>
                  <a:cubicBezTo>
                    <a:pt x="1249" y="669"/>
                    <a:pt x="1246" y="667"/>
                    <a:pt x="1241" y="666"/>
                  </a:cubicBezTo>
                  <a:cubicBezTo>
                    <a:pt x="1237" y="665"/>
                    <a:pt x="1232" y="665"/>
                    <a:pt x="1227" y="665"/>
                  </a:cubicBezTo>
                  <a:cubicBezTo>
                    <a:pt x="1210" y="665"/>
                    <a:pt x="1189" y="669"/>
                    <a:pt x="1167" y="673"/>
                  </a:cubicBezTo>
                  <a:cubicBezTo>
                    <a:pt x="1145" y="677"/>
                    <a:pt x="1124" y="681"/>
                    <a:pt x="1108" y="681"/>
                  </a:cubicBezTo>
                  <a:cubicBezTo>
                    <a:pt x="1101" y="681"/>
                    <a:pt x="1095" y="680"/>
                    <a:pt x="1091" y="678"/>
                  </a:cubicBezTo>
                  <a:cubicBezTo>
                    <a:pt x="1089" y="677"/>
                    <a:pt x="1088" y="676"/>
                    <a:pt x="1087" y="675"/>
                  </a:cubicBezTo>
                  <a:cubicBezTo>
                    <a:pt x="1086" y="673"/>
                    <a:pt x="1085" y="671"/>
                    <a:pt x="1085" y="669"/>
                  </a:cubicBezTo>
                  <a:cubicBezTo>
                    <a:pt x="1085" y="668"/>
                    <a:pt x="1085" y="668"/>
                    <a:pt x="1085" y="668"/>
                  </a:cubicBezTo>
                  <a:cubicBezTo>
                    <a:pt x="1085" y="664"/>
                    <a:pt x="1087" y="659"/>
                    <a:pt x="1091" y="655"/>
                  </a:cubicBezTo>
                  <a:cubicBezTo>
                    <a:pt x="1098" y="647"/>
                    <a:pt x="1112" y="639"/>
                    <a:pt x="1128" y="631"/>
                  </a:cubicBezTo>
                  <a:cubicBezTo>
                    <a:pt x="1153" y="620"/>
                    <a:pt x="1184" y="608"/>
                    <a:pt x="1213" y="594"/>
                  </a:cubicBezTo>
                  <a:cubicBezTo>
                    <a:pt x="1241" y="580"/>
                    <a:pt x="1267" y="565"/>
                    <a:pt x="1279" y="544"/>
                  </a:cubicBezTo>
                  <a:cubicBezTo>
                    <a:pt x="1292" y="525"/>
                    <a:pt x="1301" y="511"/>
                    <a:pt x="1307" y="501"/>
                  </a:cubicBezTo>
                  <a:cubicBezTo>
                    <a:pt x="1313" y="490"/>
                    <a:pt x="1316" y="484"/>
                    <a:pt x="1316" y="478"/>
                  </a:cubicBezTo>
                  <a:cubicBezTo>
                    <a:pt x="1316" y="476"/>
                    <a:pt x="1315" y="473"/>
                    <a:pt x="1314" y="471"/>
                  </a:cubicBezTo>
                  <a:cubicBezTo>
                    <a:pt x="1312" y="469"/>
                    <a:pt x="1310" y="467"/>
                    <a:pt x="1307" y="465"/>
                  </a:cubicBezTo>
                  <a:cubicBezTo>
                    <a:pt x="1304" y="462"/>
                    <a:pt x="1300" y="461"/>
                    <a:pt x="1296" y="461"/>
                  </a:cubicBezTo>
                  <a:cubicBezTo>
                    <a:pt x="1287" y="461"/>
                    <a:pt x="1276" y="466"/>
                    <a:pt x="1266" y="474"/>
                  </a:cubicBezTo>
                  <a:cubicBezTo>
                    <a:pt x="1257" y="482"/>
                    <a:pt x="1247" y="492"/>
                    <a:pt x="1240" y="503"/>
                  </a:cubicBezTo>
                  <a:cubicBezTo>
                    <a:pt x="1224" y="529"/>
                    <a:pt x="1191" y="549"/>
                    <a:pt x="1166" y="556"/>
                  </a:cubicBezTo>
                  <a:cubicBezTo>
                    <a:pt x="1154" y="560"/>
                    <a:pt x="1137" y="567"/>
                    <a:pt x="1121" y="573"/>
                  </a:cubicBezTo>
                  <a:cubicBezTo>
                    <a:pt x="1105" y="580"/>
                    <a:pt x="1091" y="587"/>
                    <a:pt x="1084" y="592"/>
                  </a:cubicBezTo>
                  <a:cubicBezTo>
                    <a:pt x="1079" y="595"/>
                    <a:pt x="1074" y="599"/>
                    <a:pt x="1067" y="602"/>
                  </a:cubicBezTo>
                  <a:cubicBezTo>
                    <a:pt x="1061" y="606"/>
                    <a:pt x="1054" y="608"/>
                    <a:pt x="1048" y="608"/>
                  </a:cubicBezTo>
                  <a:cubicBezTo>
                    <a:pt x="1044" y="608"/>
                    <a:pt x="1040" y="607"/>
                    <a:pt x="1036" y="605"/>
                  </a:cubicBezTo>
                  <a:cubicBezTo>
                    <a:pt x="1032" y="603"/>
                    <a:pt x="1029" y="599"/>
                    <a:pt x="1026" y="592"/>
                  </a:cubicBezTo>
                  <a:cubicBezTo>
                    <a:pt x="1024" y="588"/>
                    <a:pt x="1023" y="584"/>
                    <a:pt x="1023" y="579"/>
                  </a:cubicBezTo>
                  <a:cubicBezTo>
                    <a:pt x="1022" y="563"/>
                    <a:pt x="1034" y="542"/>
                    <a:pt x="1052" y="520"/>
                  </a:cubicBezTo>
                  <a:cubicBezTo>
                    <a:pt x="1071" y="497"/>
                    <a:pt x="1097" y="472"/>
                    <a:pt x="1125" y="447"/>
                  </a:cubicBezTo>
                  <a:cubicBezTo>
                    <a:pt x="1191" y="389"/>
                    <a:pt x="1234" y="335"/>
                    <a:pt x="1268" y="295"/>
                  </a:cubicBezTo>
                  <a:cubicBezTo>
                    <a:pt x="1282" y="278"/>
                    <a:pt x="1308" y="252"/>
                    <a:pt x="1331" y="225"/>
                  </a:cubicBezTo>
                  <a:cubicBezTo>
                    <a:pt x="1342" y="211"/>
                    <a:pt x="1353" y="196"/>
                    <a:pt x="1361" y="183"/>
                  </a:cubicBezTo>
                  <a:cubicBezTo>
                    <a:pt x="1368" y="169"/>
                    <a:pt x="1373" y="156"/>
                    <a:pt x="1373" y="144"/>
                  </a:cubicBezTo>
                  <a:cubicBezTo>
                    <a:pt x="1373" y="134"/>
                    <a:pt x="1369" y="125"/>
                    <a:pt x="1360" y="118"/>
                  </a:cubicBezTo>
                  <a:cubicBezTo>
                    <a:pt x="1354" y="113"/>
                    <a:pt x="1347" y="111"/>
                    <a:pt x="1340" y="111"/>
                  </a:cubicBezTo>
                  <a:cubicBezTo>
                    <a:pt x="1327" y="111"/>
                    <a:pt x="1313" y="118"/>
                    <a:pt x="1299" y="129"/>
                  </a:cubicBezTo>
                  <a:cubicBezTo>
                    <a:pt x="1279" y="146"/>
                    <a:pt x="1257" y="171"/>
                    <a:pt x="1239" y="195"/>
                  </a:cubicBezTo>
                  <a:cubicBezTo>
                    <a:pt x="1220" y="220"/>
                    <a:pt x="1204" y="244"/>
                    <a:pt x="1194" y="257"/>
                  </a:cubicBezTo>
                  <a:cubicBezTo>
                    <a:pt x="1179" y="278"/>
                    <a:pt x="1161" y="302"/>
                    <a:pt x="1143" y="324"/>
                  </a:cubicBezTo>
                  <a:cubicBezTo>
                    <a:pt x="1125" y="346"/>
                    <a:pt x="1106" y="366"/>
                    <a:pt x="1091" y="376"/>
                  </a:cubicBezTo>
                  <a:cubicBezTo>
                    <a:pt x="1083" y="381"/>
                    <a:pt x="1072" y="391"/>
                    <a:pt x="1060" y="404"/>
                  </a:cubicBezTo>
                  <a:cubicBezTo>
                    <a:pt x="1041" y="423"/>
                    <a:pt x="1019" y="448"/>
                    <a:pt x="998" y="468"/>
                  </a:cubicBezTo>
                  <a:cubicBezTo>
                    <a:pt x="988" y="478"/>
                    <a:pt x="978" y="487"/>
                    <a:pt x="970" y="493"/>
                  </a:cubicBezTo>
                  <a:cubicBezTo>
                    <a:pt x="966" y="497"/>
                    <a:pt x="962" y="499"/>
                    <a:pt x="959" y="501"/>
                  </a:cubicBezTo>
                  <a:cubicBezTo>
                    <a:pt x="955" y="502"/>
                    <a:pt x="952" y="503"/>
                    <a:pt x="950" y="503"/>
                  </a:cubicBezTo>
                  <a:cubicBezTo>
                    <a:pt x="948" y="503"/>
                    <a:pt x="947" y="503"/>
                    <a:pt x="946" y="502"/>
                  </a:cubicBezTo>
                  <a:cubicBezTo>
                    <a:pt x="945" y="500"/>
                    <a:pt x="944" y="498"/>
                    <a:pt x="944" y="495"/>
                  </a:cubicBezTo>
                  <a:cubicBezTo>
                    <a:pt x="944" y="489"/>
                    <a:pt x="947" y="479"/>
                    <a:pt x="952" y="469"/>
                  </a:cubicBezTo>
                  <a:cubicBezTo>
                    <a:pt x="959" y="453"/>
                    <a:pt x="970" y="434"/>
                    <a:pt x="980" y="416"/>
                  </a:cubicBezTo>
                  <a:cubicBezTo>
                    <a:pt x="984" y="407"/>
                    <a:pt x="988" y="399"/>
                    <a:pt x="991" y="391"/>
                  </a:cubicBezTo>
                  <a:cubicBezTo>
                    <a:pt x="995" y="383"/>
                    <a:pt x="996" y="376"/>
                    <a:pt x="996" y="370"/>
                  </a:cubicBezTo>
                  <a:cubicBezTo>
                    <a:pt x="996" y="367"/>
                    <a:pt x="996" y="365"/>
                    <a:pt x="995" y="362"/>
                  </a:cubicBezTo>
                  <a:cubicBezTo>
                    <a:pt x="994" y="360"/>
                    <a:pt x="993" y="358"/>
                    <a:pt x="991" y="357"/>
                  </a:cubicBezTo>
                  <a:cubicBezTo>
                    <a:pt x="989" y="355"/>
                    <a:pt x="987" y="354"/>
                    <a:pt x="985" y="354"/>
                  </a:cubicBezTo>
                  <a:cubicBezTo>
                    <a:pt x="981" y="354"/>
                    <a:pt x="977" y="357"/>
                    <a:pt x="973" y="360"/>
                  </a:cubicBezTo>
                  <a:cubicBezTo>
                    <a:pt x="966" y="366"/>
                    <a:pt x="958" y="375"/>
                    <a:pt x="950" y="386"/>
                  </a:cubicBezTo>
                  <a:cubicBezTo>
                    <a:pt x="938" y="403"/>
                    <a:pt x="925" y="424"/>
                    <a:pt x="911" y="440"/>
                  </a:cubicBezTo>
                  <a:cubicBezTo>
                    <a:pt x="904" y="449"/>
                    <a:pt x="897" y="456"/>
                    <a:pt x="890" y="461"/>
                  </a:cubicBezTo>
                  <a:cubicBezTo>
                    <a:pt x="882" y="466"/>
                    <a:pt x="875" y="469"/>
                    <a:pt x="868" y="469"/>
                  </a:cubicBezTo>
                  <a:cubicBezTo>
                    <a:pt x="865" y="469"/>
                    <a:pt x="863" y="468"/>
                    <a:pt x="860" y="467"/>
                  </a:cubicBezTo>
                  <a:cubicBezTo>
                    <a:pt x="834" y="459"/>
                    <a:pt x="813" y="453"/>
                    <a:pt x="796" y="439"/>
                  </a:cubicBezTo>
                  <a:cubicBezTo>
                    <a:pt x="778" y="425"/>
                    <a:pt x="762" y="402"/>
                    <a:pt x="746" y="361"/>
                  </a:cubicBezTo>
                  <a:cubicBezTo>
                    <a:pt x="733" y="328"/>
                    <a:pt x="717" y="297"/>
                    <a:pt x="704" y="267"/>
                  </a:cubicBezTo>
                  <a:cubicBezTo>
                    <a:pt x="691" y="238"/>
                    <a:pt x="682" y="210"/>
                    <a:pt x="682" y="186"/>
                  </a:cubicBezTo>
                  <a:cubicBezTo>
                    <a:pt x="682" y="171"/>
                    <a:pt x="685" y="158"/>
                    <a:pt x="692" y="146"/>
                  </a:cubicBezTo>
                  <a:cubicBezTo>
                    <a:pt x="706" y="125"/>
                    <a:pt x="724" y="105"/>
                    <a:pt x="738" y="86"/>
                  </a:cubicBezTo>
                  <a:cubicBezTo>
                    <a:pt x="752" y="67"/>
                    <a:pt x="763" y="48"/>
                    <a:pt x="763" y="31"/>
                  </a:cubicBezTo>
                  <a:cubicBezTo>
                    <a:pt x="763" y="22"/>
                    <a:pt x="760" y="13"/>
                    <a:pt x="752" y="5"/>
                  </a:cubicBezTo>
                  <a:cubicBezTo>
                    <a:pt x="750" y="6"/>
                    <a:pt x="750" y="6"/>
                    <a:pt x="750" y="6"/>
                  </a:cubicBezTo>
                  <a:cubicBezTo>
                    <a:pt x="749" y="7"/>
                    <a:pt x="749" y="7"/>
                    <a:pt x="749" y="7"/>
                  </a:cubicBezTo>
                  <a:cubicBezTo>
                    <a:pt x="756" y="15"/>
                    <a:pt x="759" y="23"/>
                    <a:pt x="759" y="31"/>
                  </a:cubicBezTo>
                  <a:cubicBezTo>
                    <a:pt x="759" y="47"/>
                    <a:pt x="749" y="64"/>
                    <a:pt x="735" y="83"/>
                  </a:cubicBezTo>
                  <a:cubicBezTo>
                    <a:pt x="721" y="102"/>
                    <a:pt x="703" y="123"/>
                    <a:pt x="689" y="144"/>
                  </a:cubicBezTo>
                  <a:cubicBezTo>
                    <a:pt x="681" y="157"/>
                    <a:pt x="678" y="171"/>
                    <a:pt x="678" y="186"/>
                  </a:cubicBezTo>
                  <a:cubicBezTo>
                    <a:pt x="678" y="211"/>
                    <a:pt x="687" y="239"/>
                    <a:pt x="700" y="269"/>
                  </a:cubicBezTo>
                  <a:cubicBezTo>
                    <a:pt x="713" y="299"/>
                    <a:pt x="729" y="330"/>
                    <a:pt x="742" y="362"/>
                  </a:cubicBezTo>
                  <a:cubicBezTo>
                    <a:pt x="759" y="404"/>
                    <a:pt x="774" y="427"/>
                    <a:pt x="793" y="442"/>
                  </a:cubicBezTo>
                  <a:cubicBezTo>
                    <a:pt x="812" y="457"/>
                    <a:pt x="833" y="463"/>
                    <a:pt x="859" y="471"/>
                  </a:cubicBezTo>
                  <a:cubicBezTo>
                    <a:pt x="862" y="472"/>
                    <a:pt x="865" y="473"/>
                    <a:pt x="868" y="473"/>
                  </a:cubicBezTo>
                  <a:cubicBezTo>
                    <a:pt x="881" y="473"/>
                    <a:pt x="892" y="465"/>
                    <a:pt x="904" y="454"/>
                  </a:cubicBezTo>
                  <a:cubicBezTo>
                    <a:pt x="921" y="438"/>
                    <a:pt x="936" y="414"/>
                    <a:pt x="950" y="394"/>
                  </a:cubicBezTo>
                  <a:cubicBezTo>
                    <a:pt x="957" y="384"/>
                    <a:pt x="964" y="375"/>
                    <a:pt x="970" y="368"/>
                  </a:cubicBezTo>
                  <a:cubicBezTo>
                    <a:pt x="973" y="365"/>
                    <a:pt x="975" y="363"/>
                    <a:pt x="978" y="361"/>
                  </a:cubicBezTo>
                  <a:cubicBezTo>
                    <a:pt x="980" y="359"/>
                    <a:pt x="983" y="358"/>
                    <a:pt x="985" y="358"/>
                  </a:cubicBezTo>
                  <a:cubicBezTo>
                    <a:pt x="986" y="358"/>
                    <a:pt x="987" y="359"/>
                    <a:pt x="989" y="360"/>
                  </a:cubicBezTo>
                  <a:cubicBezTo>
                    <a:pt x="990" y="361"/>
                    <a:pt x="991" y="362"/>
                    <a:pt x="992" y="364"/>
                  </a:cubicBezTo>
                  <a:cubicBezTo>
                    <a:pt x="992" y="365"/>
                    <a:pt x="992" y="367"/>
                    <a:pt x="992" y="370"/>
                  </a:cubicBezTo>
                  <a:cubicBezTo>
                    <a:pt x="992" y="377"/>
                    <a:pt x="989" y="386"/>
                    <a:pt x="984" y="397"/>
                  </a:cubicBezTo>
                  <a:cubicBezTo>
                    <a:pt x="977" y="414"/>
                    <a:pt x="966" y="433"/>
                    <a:pt x="957" y="450"/>
                  </a:cubicBezTo>
                  <a:cubicBezTo>
                    <a:pt x="952" y="459"/>
                    <a:pt x="948" y="467"/>
                    <a:pt x="945" y="475"/>
                  </a:cubicBezTo>
                  <a:cubicBezTo>
                    <a:pt x="942" y="483"/>
                    <a:pt x="940" y="489"/>
                    <a:pt x="940" y="495"/>
                  </a:cubicBezTo>
                  <a:cubicBezTo>
                    <a:pt x="940" y="499"/>
                    <a:pt x="941" y="502"/>
                    <a:pt x="943" y="505"/>
                  </a:cubicBezTo>
                  <a:cubicBezTo>
                    <a:pt x="945" y="507"/>
                    <a:pt x="948" y="507"/>
                    <a:pt x="950" y="507"/>
                  </a:cubicBezTo>
                  <a:cubicBezTo>
                    <a:pt x="954" y="507"/>
                    <a:pt x="959" y="505"/>
                    <a:pt x="964" y="502"/>
                  </a:cubicBezTo>
                  <a:cubicBezTo>
                    <a:pt x="973" y="497"/>
                    <a:pt x="984" y="487"/>
                    <a:pt x="996" y="476"/>
                  </a:cubicBezTo>
                  <a:cubicBezTo>
                    <a:pt x="1014" y="459"/>
                    <a:pt x="1033" y="438"/>
                    <a:pt x="1050" y="419"/>
                  </a:cubicBezTo>
                  <a:cubicBezTo>
                    <a:pt x="1059" y="410"/>
                    <a:pt x="1067" y="401"/>
                    <a:pt x="1075" y="394"/>
                  </a:cubicBezTo>
                  <a:cubicBezTo>
                    <a:pt x="1082" y="387"/>
                    <a:pt x="1088" y="382"/>
                    <a:pt x="1093" y="379"/>
                  </a:cubicBezTo>
                  <a:cubicBezTo>
                    <a:pt x="1109" y="369"/>
                    <a:pt x="1128" y="349"/>
                    <a:pt x="1146" y="327"/>
                  </a:cubicBezTo>
                  <a:cubicBezTo>
                    <a:pt x="1164" y="305"/>
                    <a:pt x="1182" y="280"/>
                    <a:pt x="1197" y="260"/>
                  </a:cubicBezTo>
                  <a:cubicBezTo>
                    <a:pt x="1211" y="241"/>
                    <a:pt x="1234" y="205"/>
                    <a:pt x="1261" y="173"/>
                  </a:cubicBezTo>
                  <a:cubicBezTo>
                    <a:pt x="1274" y="158"/>
                    <a:pt x="1288" y="143"/>
                    <a:pt x="1302" y="132"/>
                  </a:cubicBezTo>
                  <a:cubicBezTo>
                    <a:pt x="1316" y="122"/>
                    <a:pt x="1329" y="115"/>
                    <a:pt x="1340" y="115"/>
                  </a:cubicBezTo>
                  <a:cubicBezTo>
                    <a:pt x="1347" y="115"/>
                    <a:pt x="1352" y="117"/>
                    <a:pt x="1358" y="121"/>
                  </a:cubicBezTo>
                  <a:cubicBezTo>
                    <a:pt x="1366" y="127"/>
                    <a:pt x="1369" y="135"/>
                    <a:pt x="1369" y="144"/>
                  </a:cubicBezTo>
                  <a:cubicBezTo>
                    <a:pt x="1369" y="155"/>
                    <a:pt x="1365" y="167"/>
                    <a:pt x="1357" y="181"/>
                  </a:cubicBezTo>
                  <a:cubicBezTo>
                    <a:pt x="1346" y="201"/>
                    <a:pt x="1328" y="223"/>
                    <a:pt x="1311" y="242"/>
                  </a:cubicBezTo>
                  <a:cubicBezTo>
                    <a:pt x="1293" y="262"/>
                    <a:pt x="1276" y="280"/>
                    <a:pt x="1265" y="292"/>
                  </a:cubicBezTo>
                  <a:cubicBezTo>
                    <a:pt x="1231" y="332"/>
                    <a:pt x="1188" y="386"/>
                    <a:pt x="1122" y="444"/>
                  </a:cubicBezTo>
                  <a:cubicBezTo>
                    <a:pt x="1094" y="469"/>
                    <a:pt x="1068" y="494"/>
                    <a:pt x="1049" y="517"/>
                  </a:cubicBezTo>
                  <a:cubicBezTo>
                    <a:pt x="1030" y="540"/>
                    <a:pt x="1019" y="561"/>
                    <a:pt x="1019" y="579"/>
                  </a:cubicBezTo>
                  <a:cubicBezTo>
                    <a:pt x="1019" y="584"/>
                    <a:pt x="1020" y="590"/>
                    <a:pt x="1022" y="594"/>
                  </a:cubicBezTo>
                  <a:cubicBezTo>
                    <a:pt x="1025" y="601"/>
                    <a:pt x="1029" y="605"/>
                    <a:pt x="1034" y="608"/>
                  </a:cubicBezTo>
                  <a:cubicBezTo>
                    <a:pt x="1038" y="611"/>
                    <a:pt x="1043" y="612"/>
                    <a:pt x="1048" y="612"/>
                  </a:cubicBezTo>
                  <a:cubicBezTo>
                    <a:pt x="1055" y="612"/>
                    <a:pt x="1063" y="610"/>
                    <a:pt x="1069" y="606"/>
                  </a:cubicBezTo>
                  <a:cubicBezTo>
                    <a:pt x="1076" y="602"/>
                    <a:pt x="1082" y="598"/>
                    <a:pt x="1086" y="595"/>
                  </a:cubicBezTo>
                  <a:cubicBezTo>
                    <a:pt x="1093" y="590"/>
                    <a:pt x="1107" y="583"/>
                    <a:pt x="1122" y="577"/>
                  </a:cubicBezTo>
                  <a:cubicBezTo>
                    <a:pt x="1138" y="570"/>
                    <a:pt x="1155" y="564"/>
                    <a:pt x="1167" y="560"/>
                  </a:cubicBezTo>
                  <a:cubicBezTo>
                    <a:pt x="1193" y="552"/>
                    <a:pt x="1226" y="532"/>
                    <a:pt x="1243" y="505"/>
                  </a:cubicBezTo>
                  <a:cubicBezTo>
                    <a:pt x="1250" y="495"/>
                    <a:pt x="1259" y="485"/>
                    <a:pt x="1269" y="477"/>
                  </a:cubicBezTo>
                  <a:cubicBezTo>
                    <a:pt x="1278" y="470"/>
                    <a:pt x="1288" y="465"/>
                    <a:pt x="1296" y="465"/>
                  </a:cubicBezTo>
                  <a:cubicBezTo>
                    <a:pt x="1299" y="465"/>
                    <a:pt x="1302" y="466"/>
                    <a:pt x="1305" y="468"/>
                  </a:cubicBezTo>
                  <a:cubicBezTo>
                    <a:pt x="1307" y="470"/>
                    <a:pt x="1309" y="472"/>
                    <a:pt x="1310" y="473"/>
                  </a:cubicBezTo>
                  <a:cubicBezTo>
                    <a:pt x="1312" y="475"/>
                    <a:pt x="1312" y="476"/>
                    <a:pt x="1312" y="478"/>
                  </a:cubicBezTo>
                  <a:cubicBezTo>
                    <a:pt x="1312" y="482"/>
                    <a:pt x="1310" y="489"/>
                    <a:pt x="1304" y="499"/>
                  </a:cubicBezTo>
                  <a:cubicBezTo>
                    <a:pt x="1298" y="509"/>
                    <a:pt x="1289" y="522"/>
                    <a:pt x="1276" y="542"/>
                  </a:cubicBezTo>
                  <a:cubicBezTo>
                    <a:pt x="1267" y="557"/>
                    <a:pt x="1250" y="569"/>
                    <a:pt x="1230" y="580"/>
                  </a:cubicBezTo>
                  <a:cubicBezTo>
                    <a:pt x="1201" y="597"/>
                    <a:pt x="1163" y="611"/>
                    <a:pt x="1134" y="624"/>
                  </a:cubicBezTo>
                  <a:cubicBezTo>
                    <a:pt x="1119" y="631"/>
                    <a:pt x="1106" y="638"/>
                    <a:pt x="1096" y="645"/>
                  </a:cubicBezTo>
                  <a:cubicBezTo>
                    <a:pt x="1092" y="648"/>
                    <a:pt x="1088" y="652"/>
                    <a:pt x="1085" y="656"/>
                  </a:cubicBezTo>
                  <a:cubicBezTo>
                    <a:pt x="1082" y="660"/>
                    <a:pt x="1081" y="664"/>
                    <a:pt x="1081" y="668"/>
                  </a:cubicBezTo>
                  <a:cubicBezTo>
                    <a:pt x="1081" y="669"/>
                    <a:pt x="1081" y="669"/>
                    <a:pt x="1081" y="669"/>
                  </a:cubicBezTo>
                  <a:cubicBezTo>
                    <a:pt x="1081" y="672"/>
                    <a:pt x="1082" y="675"/>
                    <a:pt x="1083" y="677"/>
                  </a:cubicBezTo>
                  <a:cubicBezTo>
                    <a:pt x="1086" y="680"/>
                    <a:pt x="1089" y="682"/>
                    <a:pt x="1093" y="683"/>
                  </a:cubicBezTo>
                  <a:cubicBezTo>
                    <a:pt x="1098" y="685"/>
                    <a:pt x="1103" y="685"/>
                    <a:pt x="1108" y="685"/>
                  </a:cubicBezTo>
                  <a:cubicBezTo>
                    <a:pt x="1125" y="685"/>
                    <a:pt x="1146" y="681"/>
                    <a:pt x="1168" y="677"/>
                  </a:cubicBezTo>
                  <a:cubicBezTo>
                    <a:pt x="1189" y="673"/>
                    <a:pt x="1211" y="669"/>
                    <a:pt x="1227" y="669"/>
                  </a:cubicBezTo>
                  <a:cubicBezTo>
                    <a:pt x="1234" y="669"/>
                    <a:pt x="1240" y="670"/>
                    <a:pt x="1244" y="671"/>
                  </a:cubicBezTo>
                  <a:cubicBezTo>
                    <a:pt x="1246" y="672"/>
                    <a:pt x="1247" y="673"/>
                    <a:pt x="1249" y="675"/>
                  </a:cubicBezTo>
                  <a:cubicBezTo>
                    <a:pt x="1250" y="676"/>
                    <a:pt x="1250" y="678"/>
                    <a:pt x="1251" y="680"/>
                  </a:cubicBezTo>
                  <a:cubicBezTo>
                    <a:pt x="1251" y="680"/>
                    <a:pt x="1251" y="681"/>
                    <a:pt x="1251" y="682"/>
                  </a:cubicBezTo>
                  <a:cubicBezTo>
                    <a:pt x="1251" y="686"/>
                    <a:pt x="1249" y="689"/>
                    <a:pt x="1244" y="693"/>
                  </a:cubicBezTo>
                  <a:cubicBezTo>
                    <a:pt x="1237" y="699"/>
                    <a:pt x="1222" y="704"/>
                    <a:pt x="1206" y="709"/>
                  </a:cubicBezTo>
                  <a:cubicBezTo>
                    <a:pt x="1181" y="715"/>
                    <a:pt x="1149" y="721"/>
                    <a:pt x="1125" y="726"/>
                  </a:cubicBezTo>
                  <a:cubicBezTo>
                    <a:pt x="1112" y="729"/>
                    <a:pt x="1101" y="732"/>
                    <a:pt x="1093" y="736"/>
                  </a:cubicBezTo>
                  <a:cubicBezTo>
                    <a:pt x="1089" y="738"/>
                    <a:pt x="1086" y="739"/>
                    <a:pt x="1084" y="742"/>
                  </a:cubicBezTo>
                  <a:cubicBezTo>
                    <a:pt x="1081" y="744"/>
                    <a:pt x="1080" y="746"/>
                    <a:pt x="1080" y="749"/>
                  </a:cubicBezTo>
                  <a:cubicBezTo>
                    <a:pt x="1080" y="751"/>
                    <a:pt x="1080" y="753"/>
                    <a:pt x="1082" y="755"/>
                  </a:cubicBezTo>
                  <a:cubicBezTo>
                    <a:pt x="1084" y="759"/>
                    <a:pt x="1088" y="761"/>
                    <a:pt x="1093" y="764"/>
                  </a:cubicBezTo>
                  <a:cubicBezTo>
                    <a:pt x="1101" y="768"/>
                    <a:pt x="1114" y="772"/>
                    <a:pt x="1129" y="774"/>
                  </a:cubicBezTo>
                  <a:cubicBezTo>
                    <a:pt x="1172" y="783"/>
                    <a:pt x="1236" y="786"/>
                    <a:pt x="1269" y="786"/>
                  </a:cubicBezTo>
                  <a:cubicBezTo>
                    <a:pt x="1272" y="786"/>
                    <a:pt x="1274" y="786"/>
                    <a:pt x="1277" y="786"/>
                  </a:cubicBezTo>
                  <a:cubicBezTo>
                    <a:pt x="1278" y="786"/>
                    <a:pt x="1279" y="786"/>
                    <a:pt x="1280" y="786"/>
                  </a:cubicBezTo>
                  <a:cubicBezTo>
                    <a:pt x="1300" y="786"/>
                    <a:pt x="1319" y="791"/>
                    <a:pt x="1338" y="796"/>
                  </a:cubicBezTo>
                  <a:cubicBezTo>
                    <a:pt x="1356" y="801"/>
                    <a:pt x="1375" y="806"/>
                    <a:pt x="1395" y="806"/>
                  </a:cubicBezTo>
                  <a:cubicBezTo>
                    <a:pt x="1397" y="806"/>
                    <a:pt x="1400" y="806"/>
                    <a:pt x="1403" y="805"/>
                  </a:cubicBezTo>
                  <a:cubicBezTo>
                    <a:pt x="1405" y="805"/>
                    <a:pt x="1406" y="805"/>
                    <a:pt x="1408" y="805"/>
                  </a:cubicBezTo>
                  <a:cubicBezTo>
                    <a:pt x="1428" y="805"/>
                    <a:pt x="1448" y="814"/>
                    <a:pt x="1469" y="824"/>
                  </a:cubicBezTo>
                  <a:cubicBezTo>
                    <a:pt x="1490" y="834"/>
                    <a:pt x="1512" y="844"/>
                    <a:pt x="1538" y="847"/>
                  </a:cubicBezTo>
                  <a:cubicBezTo>
                    <a:pt x="1561" y="850"/>
                    <a:pt x="1585" y="863"/>
                    <a:pt x="1603" y="880"/>
                  </a:cubicBezTo>
                  <a:cubicBezTo>
                    <a:pt x="1621" y="897"/>
                    <a:pt x="1633" y="918"/>
                    <a:pt x="1633" y="939"/>
                  </a:cubicBezTo>
                  <a:cubicBezTo>
                    <a:pt x="1633" y="943"/>
                    <a:pt x="1633" y="947"/>
                    <a:pt x="1632" y="951"/>
                  </a:cubicBezTo>
                  <a:cubicBezTo>
                    <a:pt x="1630" y="959"/>
                    <a:pt x="1625" y="964"/>
                    <a:pt x="1619" y="967"/>
                  </a:cubicBezTo>
                  <a:cubicBezTo>
                    <a:pt x="1613" y="971"/>
                    <a:pt x="1605" y="972"/>
                    <a:pt x="1597" y="972"/>
                  </a:cubicBezTo>
                  <a:cubicBezTo>
                    <a:pt x="1581" y="972"/>
                    <a:pt x="1564" y="968"/>
                    <a:pt x="1548" y="961"/>
                  </a:cubicBezTo>
                  <a:cubicBezTo>
                    <a:pt x="1532" y="954"/>
                    <a:pt x="1518" y="945"/>
                    <a:pt x="1511" y="937"/>
                  </a:cubicBezTo>
                  <a:cubicBezTo>
                    <a:pt x="1499" y="923"/>
                    <a:pt x="1482" y="914"/>
                    <a:pt x="1454" y="904"/>
                  </a:cubicBezTo>
                  <a:cubicBezTo>
                    <a:pt x="1427" y="895"/>
                    <a:pt x="1390" y="885"/>
                    <a:pt x="1338" y="869"/>
                  </a:cubicBezTo>
                  <a:cubicBezTo>
                    <a:pt x="1288" y="854"/>
                    <a:pt x="1234" y="849"/>
                    <a:pt x="1188" y="849"/>
                  </a:cubicBezTo>
                  <a:cubicBezTo>
                    <a:pt x="1164" y="849"/>
                    <a:pt x="1142" y="850"/>
                    <a:pt x="1125" y="853"/>
                  </a:cubicBezTo>
                  <a:cubicBezTo>
                    <a:pt x="1107" y="855"/>
                    <a:pt x="1093" y="859"/>
                    <a:pt x="1085" y="863"/>
                  </a:cubicBezTo>
                  <a:cubicBezTo>
                    <a:pt x="1069" y="870"/>
                    <a:pt x="1060" y="885"/>
                    <a:pt x="1053" y="901"/>
                  </a:cubicBezTo>
                  <a:cubicBezTo>
                    <a:pt x="1046" y="917"/>
                    <a:pt x="1042" y="935"/>
                    <a:pt x="1035" y="951"/>
                  </a:cubicBezTo>
                  <a:cubicBezTo>
                    <a:pt x="1032" y="957"/>
                    <a:pt x="1031" y="963"/>
                    <a:pt x="1031" y="968"/>
                  </a:cubicBezTo>
                  <a:cubicBezTo>
                    <a:pt x="1031" y="980"/>
                    <a:pt x="1036" y="989"/>
                    <a:pt x="1043" y="998"/>
                  </a:cubicBezTo>
                  <a:cubicBezTo>
                    <a:pt x="1051" y="1007"/>
                    <a:pt x="1060" y="1016"/>
                    <a:pt x="1069" y="1026"/>
                  </a:cubicBezTo>
                  <a:cubicBezTo>
                    <a:pt x="1078" y="1036"/>
                    <a:pt x="1087" y="1045"/>
                    <a:pt x="1093" y="1054"/>
                  </a:cubicBezTo>
                  <a:cubicBezTo>
                    <a:pt x="1099" y="1063"/>
                    <a:pt x="1102" y="1070"/>
                    <a:pt x="1102" y="1076"/>
                  </a:cubicBezTo>
                  <a:cubicBezTo>
                    <a:pt x="1102" y="1079"/>
                    <a:pt x="1101" y="1081"/>
                    <a:pt x="1099" y="1083"/>
                  </a:cubicBezTo>
                  <a:cubicBezTo>
                    <a:pt x="1096" y="1086"/>
                    <a:pt x="1093" y="1087"/>
                    <a:pt x="1091" y="1087"/>
                  </a:cubicBezTo>
                  <a:cubicBezTo>
                    <a:pt x="1089" y="1087"/>
                    <a:pt x="1088" y="1087"/>
                    <a:pt x="1086" y="1086"/>
                  </a:cubicBezTo>
                  <a:cubicBezTo>
                    <a:pt x="1081" y="1083"/>
                    <a:pt x="1075" y="1076"/>
                    <a:pt x="1066" y="1063"/>
                  </a:cubicBezTo>
                  <a:cubicBezTo>
                    <a:pt x="1058" y="1051"/>
                    <a:pt x="1053" y="1045"/>
                    <a:pt x="1045" y="1040"/>
                  </a:cubicBezTo>
                  <a:cubicBezTo>
                    <a:pt x="1038" y="1034"/>
                    <a:pt x="1028" y="1031"/>
                    <a:pt x="1012" y="1024"/>
                  </a:cubicBezTo>
                  <a:cubicBezTo>
                    <a:pt x="1005" y="1022"/>
                    <a:pt x="1000" y="1021"/>
                    <a:pt x="995" y="1021"/>
                  </a:cubicBezTo>
                  <a:cubicBezTo>
                    <a:pt x="991" y="1021"/>
                    <a:pt x="987" y="1022"/>
                    <a:pt x="984" y="1024"/>
                  </a:cubicBezTo>
                  <a:cubicBezTo>
                    <a:pt x="979" y="1028"/>
                    <a:pt x="976" y="1033"/>
                    <a:pt x="972" y="1040"/>
                  </a:cubicBezTo>
                  <a:cubicBezTo>
                    <a:pt x="968" y="1046"/>
                    <a:pt x="963" y="1053"/>
                    <a:pt x="955" y="1060"/>
                  </a:cubicBezTo>
                  <a:cubicBezTo>
                    <a:pt x="949" y="1066"/>
                    <a:pt x="946" y="1073"/>
                    <a:pt x="946" y="1081"/>
                  </a:cubicBezTo>
                  <a:cubicBezTo>
                    <a:pt x="946" y="1094"/>
                    <a:pt x="953" y="1110"/>
                    <a:pt x="962" y="1132"/>
                  </a:cubicBezTo>
                  <a:cubicBezTo>
                    <a:pt x="971" y="1154"/>
                    <a:pt x="983" y="1182"/>
                    <a:pt x="993" y="1218"/>
                  </a:cubicBezTo>
                  <a:cubicBezTo>
                    <a:pt x="1006" y="1265"/>
                    <a:pt x="1011" y="1325"/>
                    <a:pt x="1022" y="1385"/>
                  </a:cubicBezTo>
                  <a:cubicBezTo>
                    <a:pt x="1032" y="1445"/>
                    <a:pt x="1048" y="1505"/>
                    <a:pt x="1084" y="1553"/>
                  </a:cubicBezTo>
                  <a:cubicBezTo>
                    <a:pt x="1101" y="1575"/>
                    <a:pt x="1108" y="1593"/>
                    <a:pt x="1108" y="1605"/>
                  </a:cubicBezTo>
                  <a:cubicBezTo>
                    <a:pt x="1108" y="1613"/>
                    <a:pt x="1105" y="1619"/>
                    <a:pt x="1100" y="1623"/>
                  </a:cubicBezTo>
                  <a:cubicBezTo>
                    <a:pt x="1095" y="1626"/>
                    <a:pt x="1088" y="1628"/>
                    <a:pt x="1080" y="1628"/>
                  </a:cubicBezTo>
                  <a:cubicBezTo>
                    <a:pt x="1057" y="1628"/>
                    <a:pt x="1024" y="1614"/>
                    <a:pt x="999" y="1588"/>
                  </a:cubicBezTo>
                  <a:cubicBezTo>
                    <a:pt x="985" y="1573"/>
                    <a:pt x="974" y="1546"/>
                    <a:pt x="966" y="1513"/>
                  </a:cubicBezTo>
                  <a:cubicBezTo>
                    <a:pt x="953" y="1463"/>
                    <a:pt x="946" y="1399"/>
                    <a:pt x="939" y="1339"/>
                  </a:cubicBezTo>
                  <a:cubicBezTo>
                    <a:pt x="933" y="1279"/>
                    <a:pt x="927" y="1223"/>
                    <a:pt x="918" y="1190"/>
                  </a:cubicBezTo>
                  <a:cubicBezTo>
                    <a:pt x="907" y="1151"/>
                    <a:pt x="894" y="1127"/>
                    <a:pt x="880" y="1112"/>
                  </a:cubicBezTo>
                  <a:cubicBezTo>
                    <a:pt x="867" y="1096"/>
                    <a:pt x="851" y="1091"/>
                    <a:pt x="834" y="1091"/>
                  </a:cubicBezTo>
                  <a:cubicBezTo>
                    <a:pt x="829" y="1091"/>
                    <a:pt x="824" y="1092"/>
                    <a:pt x="819" y="1092"/>
                  </a:cubicBezTo>
                  <a:cubicBezTo>
                    <a:pt x="813" y="1093"/>
                    <a:pt x="809" y="1096"/>
                    <a:pt x="805" y="1099"/>
                  </a:cubicBezTo>
                  <a:cubicBezTo>
                    <a:pt x="798" y="1105"/>
                    <a:pt x="794" y="1115"/>
                    <a:pt x="791" y="1125"/>
                  </a:cubicBezTo>
                  <a:cubicBezTo>
                    <a:pt x="786" y="1141"/>
                    <a:pt x="784" y="1160"/>
                    <a:pt x="781" y="1174"/>
                  </a:cubicBezTo>
                  <a:cubicBezTo>
                    <a:pt x="780" y="1181"/>
                    <a:pt x="779" y="1188"/>
                    <a:pt x="777" y="1192"/>
                  </a:cubicBezTo>
                  <a:cubicBezTo>
                    <a:pt x="776" y="1194"/>
                    <a:pt x="775" y="1196"/>
                    <a:pt x="774" y="1197"/>
                  </a:cubicBezTo>
                  <a:cubicBezTo>
                    <a:pt x="773" y="1198"/>
                    <a:pt x="773" y="1198"/>
                    <a:pt x="772" y="1198"/>
                  </a:cubicBezTo>
                  <a:cubicBezTo>
                    <a:pt x="772" y="1198"/>
                    <a:pt x="772" y="1198"/>
                    <a:pt x="772" y="1198"/>
                  </a:cubicBezTo>
                  <a:cubicBezTo>
                    <a:pt x="771" y="1198"/>
                    <a:pt x="771" y="1198"/>
                    <a:pt x="771" y="1198"/>
                  </a:cubicBezTo>
                  <a:cubicBezTo>
                    <a:pt x="770" y="1198"/>
                    <a:pt x="768" y="1198"/>
                    <a:pt x="767" y="1196"/>
                  </a:cubicBezTo>
                  <a:cubicBezTo>
                    <a:pt x="764" y="1193"/>
                    <a:pt x="762" y="1188"/>
                    <a:pt x="761" y="1181"/>
                  </a:cubicBezTo>
                  <a:cubicBezTo>
                    <a:pt x="758" y="1171"/>
                    <a:pt x="757" y="1157"/>
                    <a:pt x="757" y="1145"/>
                  </a:cubicBezTo>
                  <a:cubicBezTo>
                    <a:pt x="756" y="1133"/>
                    <a:pt x="756" y="1122"/>
                    <a:pt x="755" y="1116"/>
                  </a:cubicBezTo>
                  <a:cubicBezTo>
                    <a:pt x="754" y="1112"/>
                    <a:pt x="753" y="1109"/>
                    <a:pt x="752" y="1107"/>
                  </a:cubicBezTo>
                  <a:cubicBezTo>
                    <a:pt x="751" y="1106"/>
                    <a:pt x="750" y="1105"/>
                    <a:pt x="749" y="1104"/>
                  </a:cubicBezTo>
                  <a:cubicBezTo>
                    <a:pt x="748" y="1104"/>
                    <a:pt x="747" y="1103"/>
                    <a:pt x="746" y="1103"/>
                  </a:cubicBezTo>
                  <a:cubicBezTo>
                    <a:pt x="743" y="1103"/>
                    <a:pt x="740" y="1105"/>
                    <a:pt x="737" y="1107"/>
                  </a:cubicBezTo>
                  <a:cubicBezTo>
                    <a:pt x="735" y="1110"/>
                    <a:pt x="732" y="1113"/>
                    <a:pt x="728" y="1117"/>
                  </a:cubicBezTo>
                  <a:cubicBezTo>
                    <a:pt x="725" y="1121"/>
                    <a:pt x="723" y="1123"/>
                    <a:pt x="721" y="1124"/>
                  </a:cubicBezTo>
                  <a:cubicBezTo>
                    <a:pt x="718" y="1126"/>
                    <a:pt x="716" y="1126"/>
                    <a:pt x="714" y="1126"/>
                  </a:cubicBezTo>
                  <a:cubicBezTo>
                    <a:pt x="712" y="1126"/>
                    <a:pt x="710" y="1126"/>
                    <a:pt x="708" y="1124"/>
                  </a:cubicBezTo>
                  <a:cubicBezTo>
                    <a:pt x="706" y="1123"/>
                    <a:pt x="703" y="1121"/>
                    <a:pt x="701" y="1119"/>
                  </a:cubicBezTo>
                  <a:cubicBezTo>
                    <a:pt x="700" y="1117"/>
                    <a:pt x="698" y="1116"/>
                    <a:pt x="697" y="1115"/>
                  </a:cubicBezTo>
                  <a:cubicBezTo>
                    <a:pt x="695" y="1114"/>
                    <a:pt x="694" y="1113"/>
                    <a:pt x="692" y="1113"/>
                  </a:cubicBezTo>
                  <a:cubicBezTo>
                    <a:pt x="690" y="1113"/>
                    <a:pt x="689" y="1114"/>
                    <a:pt x="687" y="1114"/>
                  </a:cubicBezTo>
                  <a:cubicBezTo>
                    <a:pt x="683" y="1117"/>
                    <a:pt x="679" y="1123"/>
                    <a:pt x="670" y="1133"/>
                  </a:cubicBezTo>
                  <a:cubicBezTo>
                    <a:pt x="667" y="1137"/>
                    <a:pt x="664" y="1139"/>
                    <a:pt x="662" y="1141"/>
                  </a:cubicBezTo>
                  <a:cubicBezTo>
                    <a:pt x="660" y="1143"/>
                    <a:pt x="658" y="1143"/>
                    <a:pt x="656" y="1143"/>
                  </a:cubicBezTo>
                  <a:cubicBezTo>
                    <a:pt x="654" y="1143"/>
                    <a:pt x="652" y="1143"/>
                    <a:pt x="651" y="1142"/>
                  </a:cubicBezTo>
                  <a:cubicBezTo>
                    <a:pt x="648" y="1140"/>
                    <a:pt x="645" y="1137"/>
                    <a:pt x="641" y="1133"/>
                  </a:cubicBezTo>
                  <a:cubicBezTo>
                    <a:pt x="638" y="1129"/>
                    <a:pt x="635" y="1124"/>
                    <a:pt x="630" y="1119"/>
                  </a:cubicBezTo>
                  <a:cubicBezTo>
                    <a:pt x="625" y="1113"/>
                    <a:pt x="619" y="1107"/>
                    <a:pt x="612" y="1102"/>
                  </a:cubicBezTo>
                  <a:cubicBezTo>
                    <a:pt x="605" y="1098"/>
                    <a:pt x="596" y="1095"/>
                    <a:pt x="588" y="1095"/>
                  </a:cubicBezTo>
                  <a:cubicBezTo>
                    <a:pt x="581" y="1095"/>
                    <a:pt x="575" y="1097"/>
                    <a:pt x="568" y="1101"/>
                  </a:cubicBezTo>
                  <a:cubicBezTo>
                    <a:pt x="562" y="1105"/>
                    <a:pt x="556" y="1112"/>
                    <a:pt x="550" y="1122"/>
                  </a:cubicBezTo>
                  <a:cubicBezTo>
                    <a:pt x="538" y="1145"/>
                    <a:pt x="530" y="1155"/>
                    <a:pt x="520" y="1166"/>
                  </a:cubicBezTo>
                  <a:cubicBezTo>
                    <a:pt x="509" y="1177"/>
                    <a:pt x="494" y="1189"/>
                    <a:pt x="466" y="1214"/>
                  </a:cubicBezTo>
                  <a:cubicBezTo>
                    <a:pt x="453" y="1226"/>
                    <a:pt x="440" y="1248"/>
                    <a:pt x="427" y="1275"/>
                  </a:cubicBezTo>
                  <a:cubicBezTo>
                    <a:pt x="406" y="1316"/>
                    <a:pt x="386" y="1367"/>
                    <a:pt x="365" y="1408"/>
                  </a:cubicBezTo>
                  <a:cubicBezTo>
                    <a:pt x="355" y="1428"/>
                    <a:pt x="345" y="1446"/>
                    <a:pt x="335" y="1458"/>
                  </a:cubicBezTo>
                  <a:cubicBezTo>
                    <a:pt x="330" y="1465"/>
                    <a:pt x="325" y="1470"/>
                    <a:pt x="320" y="1473"/>
                  </a:cubicBezTo>
                  <a:cubicBezTo>
                    <a:pt x="315" y="1476"/>
                    <a:pt x="310" y="1478"/>
                    <a:pt x="306" y="1478"/>
                  </a:cubicBezTo>
                  <a:cubicBezTo>
                    <a:pt x="302" y="1478"/>
                    <a:pt x="299" y="1477"/>
                    <a:pt x="295" y="1475"/>
                  </a:cubicBezTo>
                  <a:cubicBezTo>
                    <a:pt x="271" y="1459"/>
                    <a:pt x="263" y="1438"/>
                    <a:pt x="263" y="1418"/>
                  </a:cubicBezTo>
                  <a:cubicBezTo>
                    <a:pt x="263" y="1389"/>
                    <a:pt x="279" y="1361"/>
                    <a:pt x="295" y="1349"/>
                  </a:cubicBezTo>
                  <a:cubicBezTo>
                    <a:pt x="310" y="1338"/>
                    <a:pt x="321" y="1326"/>
                    <a:pt x="332" y="1310"/>
                  </a:cubicBezTo>
                  <a:cubicBezTo>
                    <a:pt x="343" y="1295"/>
                    <a:pt x="354" y="1275"/>
                    <a:pt x="368" y="1247"/>
                  </a:cubicBezTo>
                  <a:cubicBezTo>
                    <a:pt x="396" y="1192"/>
                    <a:pt x="415" y="1170"/>
                    <a:pt x="450" y="1143"/>
                  </a:cubicBezTo>
                  <a:cubicBezTo>
                    <a:pt x="465" y="1132"/>
                    <a:pt x="479" y="1120"/>
                    <a:pt x="490" y="1108"/>
                  </a:cubicBezTo>
                  <a:cubicBezTo>
                    <a:pt x="496" y="1102"/>
                    <a:pt x="501" y="1097"/>
                    <a:pt x="504" y="1091"/>
                  </a:cubicBezTo>
                  <a:cubicBezTo>
                    <a:pt x="507" y="1086"/>
                    <a:pt x="509" y="1080"/>
                    <a:pt x="509" y="1075"/>
                  </a:cubicBezTo>
                  <a:cubicBezTo>
                    <a:pt x="509" y="1071"/>
                    <a:pt x="508" y="1067"/>
                    <a:pt x="505" y="1064"/>
                  </a:cubicBezTo>
                  <a:cubicBezTo>
                    <a:pt x="501" y="1058"/>
                    <a:pt x="494" y="1054"/>
                    <a:pt x="487" y="1054"/>
                  </a:cubicBezTo>
                  <a:cubicBezTo>
                    <a:pt x="480" y="1054"/>
                    <a:pt x="473" y="1058"/>
                    <a:pt x="465" y="1064"/>
                  </a:cubicBezTo>
                  <a:cubicBezTo>
                    <a:pt x="458" y="1070"/>
                    <a:pt x="450" y="1078"/>
                    <a:pt x="443" y="1089"/>
                  </a:cubicBezTo>
                  <a:cubicBezTo>
                    <a:pt x="437" y="1099"/>
                    <a:pt x="427" y="1107"/>
                    <a:pt x="417" y="1112"/>
                  </a:cubicBezTo>
                  <a:cubicBezTo>
                    <a:pt x="406" y="1118"/>
                    <a:pt x="394" y="1121"/>
                    <a:pt x="384" y="1121"/>
                  </a:cubicBezTo>
                  <a:cubicBezTo>
                    <a:pt x="378" y="1121"/>
                    <a:pt x="372" y="1120"/>
                    <a:pt x="367" y="1117"/>
                  </a:cubicBezTo>
                  <a:cubicBezTo>
                    <a:pt x="362" y="1115"/>
                    <a:pt x="359" y="1111"/>
                    <a:pt x="357" y="1106"/>
                  </a:cubicBezTo>
                  <a:cubicBezTo>
                    <a:pt x="355" y="1103"/>
                    <a:pt x="355" y="1100"/>
                    <a:pt x="355" y="1097"/>
                  </a:cubicBezTo>
                  <a:cubicBezTo>
                    <a:pt x="355" y="1091"/>
                    <a:pt x="357" y="1085"/>
                    <a:pt x="361" y="1079"/>
                  </a:cubicBezTo>
                  <a:cubicBezTo>
                    <a:pt x="367" y="1071"/>
                    <a:pt x="377" y="1063"/>
                    <a:pt x="387" y="1057"/>
                  </a:cubicBezTo>
                  <a:cubicBezTo>
                    <a:pt x="397" y="1052"/>
                    <a:pt x="407" y="1048"/>
                    <a:pt x="414" y="1046"/>
                  </a:cubicBezTo>
                  <a:cubicBezTo>
                    <a:pt x="421" y="1045"/>
                    <a:pt x="426" y="1042"/>
                    <a:pt x="429" y="1038"/>
                  </a:cubicBezTo>
                  <a:cubicBezTo>
                    <a:pt x="432" y="1034"/>
                    <a:pt x="434" y="1029"/>
                    <a:pt x="434" y="1023"/>
                  </a:cubicBezTo>
                  <a:cubicBezTo>
                    <a:pt x="434" y="1016"/>
                    <a:pt x="431" y="1008"/>
                    <a:pt x="428" y="1001"/>
                  </a:cubicBezTo>
                  <a:cubicBezTo>
                    <a:pt x="423" y="993"/>
                    <a:pt x="420" y="988"/>
                    <a:pt x="417" y="978"/>
                  </a:cubicBezTo>
                  <a:cubicBezTo>
                    <a:pt x="413" y="968"/>
                    <a:pt x="408" y="953"/>
                    <a:pt x="400" y="925"/>
                  </a:cubicBezTo>
                  <a:cubicBezTo>
                    <a:pt x="394" y="906"/>
                    <a:pt x="389" y="895"/>
                    <a:pt x="385" y="888"/>
                  </a:cubicBezTo>
                  <a:cubicBezTo>
                    <a:pt x="382" y="885"/>
                    <a:pt x="380" y="882"/>
                    <a:pt x="377" y="881"/>
                  </a:cubicBezTo>
                  <a:cubicBezTo>
                    <a:pt x="375" y="879"/>
                    <a:pt x="372" y="879"/>
                    <a:pt x="370" y="879"/>
                  </a:cubicBezTo>
                  <a:cubicBezTo>
                    <a:pt x="365" y="879"/>
                    <a:pt x="360" y="881"/>
                    <a:pt x="354" y="882"/>
                  </a:cubicBezTo>
                  <a:cubicBezTo>
                    <a:pt x="351" y="883"/>
                    <a:pt x="347" y="884"/>
                    <a:pt x="342" y="884"/>
                  </a:cubicBezTo>
                  <a:cubicBezTo>
                    <a:pt x="329" y="884"/>
                    <a:pt x="315" y="879"/>
                    <a:pt x="305" y="874"/>
                  </a:cubicBezTo>
                  <a:cubicBezTo>
                    <a:pt x="297" y="869"/>
                    <a:pt x="287" y="868"/>
                    <a:pt x="276" y="867"/>
                  </a:cubicBezTo>
                  <a:cubicBezTo>
                    <a:pt x="265" y="866"/>
                    <a:pt x="253" y="865"/>
                    <a:pt x="242" y="864"/>
                  </a:cubicBezTo>
                  <a:cubicBezTo>
                    <a:pt x="231" y="863"/>
                    <a:pt x="219" y="862"/>
                    <a:pt x="210" y="858"/>
                  </a:cubicBezTo>
                  <a:cubicBezTo>
                    <a:pt x="206" y="857"/>
                    <a:pt x="202" y="855"/>
                    <a:pt x="200" y="852"/>
                  </a:cubicBezTo>
                  <a:cubicBezTo>
                    <a:pt x="197" y="849"/>
                    <a:pt x="196" y="846"/>
                    <a:pt x="196" y="842"/>
                  </a:cubicBezTo>
                  <a:cubicBezTo>
                    <a:pt x="196" y="836"/>
                    <a:pt x="198" y="832"/>
                    <a:pt x="201" y="829"/>
                  </a:cubicBezTo>
                  <a:cubicBezTo>
                    <a:pt x="204" y="826"/>
                    <a:pt x="209" y="824"/>
                    <a:pt x="215" y="824"/>
                  </a:cubicBezTo>
                  <a:cubicBezTo>
                    <a:pt x="220" y="824"/>
                    <a:pt x="225" y="826"/>
                    <a:pt x="231" y="828"/>
                  </a:cubicBezTo>
                  <a:cubicBezTo>
                    <a:pt x="236" y="831"/>
                    <a:pt x="243" y="832"/>
                    <a:pt x="250" y="832"/>
                  </a:cubicBezTo>
                  <a:cubicBezTo>
                    <a:pt x="261" y="833"/>
                    <a:pt x="274" y="832"/>
                    <a:pt x="286" y="833"/>
                  </a:cubicBezTo>
                  <a:cubicBezTo>
                    <a:pt x="297" y="833"/>
                    <a:pt x="308" y="835"/>
                    <a:pt x="315" y="839"/>
                  </a:cubicBezTo>
                  <a:cubicBezTo>
                    <a:pt x="322" y="843"/>
                    <a:pt x="330" y="846"/>
                    <a:pt x="338" y="846"/>
                  </a:cubicBezTo>
                  <a:cubicBezTo>
                    <a:pt x="346" y="846"/>
                    <a:pt x="353" y="844"/>
                    <a:pt x="359" y="838"/>
                  </a:cubicBezTo>
                  <a:cubicBezTo>
                    <a:pt x="365" y="833"/>
                    <a:pt x="369" y="824"/>
                    <a:pt x="371" y="813"/>
                  </a:cubicBezTo>
                  <a:cubicBezTo>
                    <a:pt x="371" y="809"/>
                    <a:pt x="371" y="806"/>
                    <a:pt x="371" y="803"/>
                  </a:cubicBezTo>
                  <a:cubicBezTo>
                    <a:pt x="371" y="796"/>
                    <a:pt x="370" y="789"/>
                    <a:pt x="367" y="783"/>
                  </a:cubicBezTo>
                  <a:cubicBezTo>
                    <a:pt x="362" y="775"/>
                    <a:pt x="353" y="768"/>
                    <a:pt x="341" y="762"/>
                  </a:cubicBezTo>
                  <a:cubicBezTo>
                    <a:pt x="328" y="756"/>
                    <a:pt x="311" y="751"/>
                    <a:pt x="290" y="746"/>
                  </a:cubicBezTo>
                  <a:cubicBezTo>
                    <a:pt x="260" y="739"/>
                    <a:pt x="229" y="722"/>
                    <a:pt x="204" y="701"/>
                  </a:cubicBezTo>
                  <a:cubicBezTo>
                    <a:pt x="179" y="681"/>
                    <a:pt x="160" y="658"/>
                    <a:pt x="155" y="640"/>
                  </a:cubicBezTo>
                  <a:cubicBezTo>
                    <a:pt x="149" y="621"/>
                    <a:pt x="145" y="611"/>
                    <a:pt x="138" y="601"/>
                  </a:cubicBezTo>
                  <a:cubicBezTo>
                    <a:pt x="131" y="592"/>
                    <a:pt x="121" y="584"/>
                    <a:pt x="103" y="571"/>
                  </a:cubicBezTo>
                  <a:cubicBezTo>
                    <a:pt x="96" y="566"/>
                    <a:pt x="87" y="555"/>
                    <a:pt x="76" y="541"/>
                  </a:cubicBezTo>
                  <a:cubicBezTo>
                    <a:pt x="60" y="519"/>
                    <a:pt x="42" y="488"/>
                    <a:pt x="28" y="458"/>
                  </a:cubicBezTo>
                  <a:cubicBezTo>
                    <a:pt x="14" y="427"/>
                    <a:pt x="4" y="396"/>
                    <a:pt x="4" y="372"/>
                  </a:cubicBezTo>
                  <a:cubicBezTo>
                    <a:pt x="4" y="362"/>
                    <a:pt x="6" y="353"/>
                    <a:pt x="10" y="346"/>
                  </a:cubicBezTo>
                  <a:cubicBezTo>
                    <a:pt x="14" y="339"/>
                    <a:pt x="20" y="335"/>
                    <a:pt x="29" y="332"/>
                  </a:cubicBezTo>
                  <a:cubicBezTo>
                    <a:pt x="29" y="332"/>
                    <a:pt x="29" y="332"/>
                    <a:pt x="29" y="332"/>
                  </a:cubicBezTo>
                  <a:cubicBezTo>
                    <a:pt x="34" y="331"/>
                    <a:pt x="38" y="331"/>
                    <a:pt x="42" y="331"/>
                  </a:cubicBezTo>
                  <a:cubicBezTo>
                    <a:pt x="50" y="331"/>
                    <a:pt x="57" y="333"/>
                    <a:pt x="63" y="337"/>
                  </a:cubicBezTo>
                  <a:cubicBezTo>
                    <a:pt x="75" y="344"/>
                    <a:pt x="84" y="358"/>
                    <a:pt x="93" y="376"/>
                  </a:cubicBezTo>
                  <a:cubicBezTo>
                    <a:pt x="106" y="402"/>
                    <a:pt x="116" y="438"/>
                    <a:pt x="128" y="477"/>
                  </a:cubicBezTo>
                  <a:cubicBezTo>
                    <a:pt x="140" y="516"/>
                    <a:pt x="153" y="558"/>
                    <a:pt x="170" y="596"/>
                  </a:cubicBezTo>
                  <a:cubicBezTo>
                    <a:pt x="186" y="630"/>
                    <a:pt x="209" y="653"/>
                    <a:pt x="233" y="666"/>
                  </a:cubicBezTo>
                  <a:cubicBezTo>
                    <a:pt x="257" y="680"/>
                    <a:pt x="283" y="685"/>
                    <a:pt x="306" y="685"/>
                  </a:cubicBezTo>
                  <a:cubicBezTo>
                    <a:pt x="324" y="685"/>
                    <a:pt x="341" y="682"/>
                    <a:pt x="354" y="678"/>
                  </a:cubicBezTo>
                  <a:cubicBezTo>
                    <a:pt x="360" y="676"/>
                    <a:pt x="366" y="674"/>
                    <a:pt x="370" y="671"/>
                  </a:cubicBezTo>
                  <a:cubicBezTo>
                    <a:pt x="375" y="669"/>
                    <a:pt x="378" y="666"/>
                    <a:pt x="381" y="664"/>
                  </a:cubicBezTo>
                  <a:cubicBezTo>
                    <a:pt x="390" y="654"/>
                    <a:pt x="398" y="648"/>
                    <a:pt x="406" y="642"/>
                  </a:cubicBezTo>
                  <a:cubicBezTo>
                    <a:pt x="414" y="636"/>
                    <a:pt x="422" y="630"/>
                    <a:pt x="430" y="619"/>
                  </a:cubicBezTo>
                  <a:cubicBezTo>
                    <a:pt x="437" y="608"/>
                    <a:pt x="441" y="601"/>
                    <a:pt x="446" y="594"/>
                  </a:cubicBezTo>
                  <a:cubicBezTo>
                    <a:pt x="451" y="587"/>
                    <a:pt x="458" y="580"/>
                    <a:pt x="473" y="569"/>
                  </a:cubicBezTo>
                  <a:cubicBezTo>
                    <a:pt x="477" y="566"/>
                    <a:pt x="480" y="561"/>
                    <a:pt x="482" y="556"/>
                  </a:cubicBezTo>
                  <a:cubicBezTo>
                    <a:pt x="483" y="551"/>
                    <a:pt x="484" y="545"/>
                    <a:pt x="484" y="538"/>
                  </a:cubicBezTo>
                  <a:cubicBezTo>
                    <a:pt x="484" y="524"/>
                    <a:pt x="481" y="508"/>
                    <a:pt x="479" y="492"/>
                  </a:cubicBezTo>
                  <a:cubicBezTo>
                    <a:pt x="476" y="475"/>
                    <a:pt x="473" y="459"/>
                    <a:pt x="473" y="446"/>
                  </a:cubicBezTo>
                  <a:cubicBezTo>
                    <a:pt x="473" y="439"/>
                    <a:pt x="474" y="433"/>
                    <a:pt x="476" y="429"/>
                  </a:cubicBezTo>
                  <a:cubicBezTo>
                    <a:pt x="478" y="425"/>
                    <a:pt x="481" y="422"/>
                    <a:pt x="485" y="421"/>
                  </a:cubicBezTo>
                  <a:cubicBezTo>
                    <a:pt x="486" y="420"/>
                    <a:pt x="488" y="420"/>
                    <a:pt x="489" y="420"/>
                  </a:cubicBezTo>
                  <a:cubicBezTo>
                    <a:pt x="492" y="420"/>
                    <a:pt x="494" y="421"/>
                    <a:pt x="497" y="423"/>
                  </a:cubicBezTo>
                  <a:cubicBezTo>
                    <a:pt x="502" y="427"/>
                    <a:pt x="506" y="435"/>
                    <a:pt x="510" y="444"/>
                  </a:cubicBezTo>
                  <a:cubicBezTo>
                    <a:pt x="516" y="457"/>
                    <a:pt x="521" y="474"/>
                    <a:pt x="528" y="487"/>
                  </a:cubicBezTo>
                  <a:cubicBezTo>
                    <a:pt x="531" y="494"/>
                    <a:pt x="535" y="500"/>
                    <a:pt x="539" y="504"/>
                  </a:cubicBezTo>
                  <a:cubicBezTo>
                    <a:pt x="543" y="508"/>
                    <a:pt x="548" y="511"/>
                    <a:pt x="554" y="511"/>
                  </a:cubicBezTo>
                  <a:cubicBezTo>
                    <a:pt x="559" y="511"/>
                    <a:pt x="563" y="509"/>
                    <a:pt x="569" y="506"/>
                  </a:cubicBezTo>
                  <a:cubicBezTo>
                    <a:pt x="593" y="491"/>
                    <a:pt x="602" y="469"/>
                    <a:pt x="602" y="446"/>
                  </a:cubicBezTo>
                  <a:cubicBezTo>
                    <a:pt x="601" y="410"/>
                    <a:pt x="580" y="370"/>
                    <a:pt x="566" y="348"/>
                  </a:cubicBezTo>
                  <a:cubicBezTo>
                    <a:pt x="555" y="330"/>
                    <a:pt x="549" y="307"/>
                    <a:pt x="549" y="285"/>
                  </a:cubicBezTo>
                  <a:cubicBezTo>
                    <a:pt x="549" y="262"/>
                    <a:pt x="556" y="241"/>
                    <a:pt x="569" y="228"/>
                  </a:cubicBezTo>
                  <a:cubicBezTo>
                    <a:pt x="576" y="222"/>
                    <a:pt x="582" y="220"/>
                    <a:pt x="586" y="220"/>
                  </a:cubicBezTo>
                  <a:cubicBezTo>
                    <a:pt x="588" y="220"/>
                    <a:pt x="590" y="221"/>
                    <a:pt x="591" y="222"/>
                  </a:cubicBezTo>
                  <a:cubicBezTo>
                    <a:pt x="594" y="223"/>
                    <a:pt x="596" y="226"/>
                    <a:pt x="597" y="230"/>
                  </a:cubicBezTo>
                  <a:cubicBezTo>
                    <a:pt x="598" y="234"/>
                    <a:pt x="599" y="238"/>
                    <a:pt x="599" y="242"/>
                  </a:cubicBezTo>
                  <a:cubicBezTo>
                    <a:pt x="599" y="246"/>
                    <a:pt x="599" y="250"/>
                    <a:pt x="598" y="253"/>
                  </a:cubicBezTo>
                  <a:cubicBezTo>
                    <a:pt x="596" y="259"/>
                    <a:pt x="595" y="266"/>
                    <a:pt x="595" y="272"/>
                  </a:cubicBezTo>
                  <a:cubicBezTo>
                    <a:pt x="595" y="284"/>
                    <a:pt x="598" y="295"/>
                    <a:pt x="604" y="305"/>
                  </a:cubicBezTo>
                  <a:cubicBezTo>
                    <a:pt x="613" y="316"/>
                    <a:pt x="621" y="335"/>
                    <a:pt x="621" y="359"/>
                  </a:cubicBezTo>
                  <a:cubicBezTo>
                    <a:pt x="621" y="363"/>
                    <a:pt x="621" y="367"/>
                    <a:pt x="620" y="372"/>
                  </a:cubicBezTo>
                  <a:cubicBezTo>
                    <a:pt x="620" y="375"/>
                    <a:pt x="619" y="380"/>
                    <a:pt x="619" y="384"/>
                  </a:cubicBezTo>
                  <a:cubicBezTo>
                    <a:pt x="619" y="400"/>
                    <a:pt x="622" y="419"/>
                    <a:pt x="628" y="434"/>
                  </a:cubicBezTo>
                  <a:cubicBezTo>
                    <a:pt x="630" y="441"/>
                    <a:pt x="634" y="448"/>
                    <a:pt x="638" y="453"/>
                  </a:cubicBezTo>
                  <a:cubicBezTo>
                    <a:pt x="643" y="458"/>
                    <a:pt x="648" y="461"/>
                    <a:pt x="655" y="461"/>
                  </a:cubicBezTo>
                  <a:cubicBezTo>
                    <a:pt x="655" y="461"/>
                    <a:pt x="655" y="461"/>
                    <a:pt x="656" y="461"/>
                  </a:cubicBezTo>
                  <a:cubicBezTo>
                    <a:pt x="662" y="460"/>
                    <a:pt x="666" y="460"/>
                    <a:pt x="670" y="458"/>
                  </a:cubicBezTo>
                  <a:cubicBezTo>
                    <a:pt x="673" y="456"/>
                    <a:pt x="676" y="454"/>
                    <a:pt x="678" y="451"/>
                  </a:cubicBezTo>
                  <a:cubicBezTo>
                    <a:pt x="680" y="446"/>
                    <a:pt x="682" y="439"/>
                    <a:pt x="683" y="430"/>
                  </a:cubicBezTo>
                  <a:cubicBezTo>
                    <a:pt x="683" y="421"/>
                    <a:pt x="684" y="408"/>
                    <a:pt x="684" y="392"/>
                  </a:cubicBezTo>
                  <a:cubicBezTo>
                    <a:pt x="684" y="383"/>
                    <a:pt x="684" y="372"/>
                    <a:pt x="684" y="360"/>
                  </a:cubicBezTo>
                  <a:cubicBezTo>
                    <a:pt x="683" y="338"/>
                    <a:pt x="681" y="324"/>
                    <a:pt x="678" y="312"/>
                  </a:cubicBezTo>
                  <a:cubicBezTo>
                    <a:pt x="673" y="294"/>
                    <a:pt x="665" y="283"/>
                    <a:pt x="657" y="263"/>
                  </a:cubicBezTo>
                  <a:cubicBezTo>
                    <a:pt x="649" y="244"/>
                    <a:pt x="641" y="216"/>
                    <a:pt x="635" y="164"/>
                  </a:cubicBezTo>
                  <a:cubicBezTo>
                    <a:pt x="634" y="156"/>
                    <a:pt x="634" y="147"/>
                    <a:pt x="634" y="140"/>
                  </a:cubicBezTo>
                  <a:cubicBezTo>
                    <a:pt x="634" y="91"/>
                    <a:pt x="652" y="57"/>
                    <a:pt x="674" y="35"/>
                  </a:cubicBezTo>
                  <a:cubicBezTo>
                    <a:pt x="685" y="24"/>
                    <a:pt x="697" y="17"/>
                    <a:pt x="708" y="12"/>
                  </a:cubicBezTo>
                  <a:cubicBezTo>
                    <a:pt x="719" y="6"/>
                    <a:pt x="730" y="4"/>
                    <a:pt x="737" y="4"/>
                  </a:cubicBezTo>
                  <a:cubicBezTo>
                    <a:pt x="743" y="4"/>
                    <a:pt x="747" y="6"/>
                    <a:pt x="749" y="7"/>
                  </a:cubicBezTo>
                  <a:lnTo>
                    <a:pt x="750" y="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3442" y="2095"/>
              <a:ext cx="506" cy="500"/>
            </a:xfrm>
            <a:custGeom>
              <a:avLst/>
              <a:gdLst>
                <a:gd name="T0" fmla="*/ 617 w 355"/>
                <a:gd name="T1" fmla="*/ 91 h 351"/>
                <a:gd name="T2" fmla="*/ 577 w 355"/>
                <a:gd name="T3" fmla="*/ 506 h 351"/>
                <a:gd name="T4" fmla="*/ 87 w 355"/>
                <a:gd name="T5" fmla="*/ 623 h 351"/>
                <a:gd name="T6" fmla="*/ 177 w 355"/>
                <a:gd name="T7" fmla="*/ 175 h 351"/>
                <a:gd name="T8" fmla="*/ 617 w 355"/>
                <a:gd name="T9" fmla="*/ 91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351">
                  <a:moveTo>
                    <a:pt x="304" y="45"/>
                  </a:moveTo>
                  <a:cubicBezTo>
                    <a:pt x="348" y="89"/>
                    <a:pt x="355" y="180"/>
                    <a:pt x="284" y="249"/>
                  </a:cubicBezTo>
                  <a:cubicBezTo>
                    <a:pt x="213" y="318"/>
                    <a:pt x="87" y="351"/>
                    <a:pt x="43" y="307"/>
                  </a:cubicBezTo>
                  <a:cubicBezTo>
                    <a:pt x="0" y="262"/>
                    <a:pt x="16" y="155"/>
                    <a:pt x="87" y="86"/>
                  </a:cubicBezTo>
                  <a:cubicBezTo>
                    <a:pt x="158" y="17"/>
                    <a:pt x="261" y="0"/>
                    <a:pt x="304" y="45"/>
                  </a:cubicBezTo>
                  <a:close/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3328" y="2069"/>
              <a:ext cx="513" cy="459"/>
            </a:xfrm>
            <a:custGeom>
              <a:avLst/>
              <a:gdLst>
                <a:gd name="T0" fmla="*/ 660 w 360"/>
                <a:gd name="T1" fmla="*/ 94 h 322"/>
                <a:gd name="T2" fmla="*/ 559 w 360"/>
                <a:gd name="T3" fmla="*/ 488 h 322"/>
                <a:gd name="T4" fmla="*/ 71 w 360"/>
                <a:gd name="T5" fmla="*/ 563 h 322"/>
                <a:gd name="T6" fmla="*/ 224 w 360"/>
                <a:gd name="T7" fmla="*/ 140 h 322"/>
                <a:gd name="T8" fmla="*/ 660 w 360"/>
                <a:gd name="T9" fmla="*/ 94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0" h="322">
                  <a:moveTo>
                    <a:pt x="325" y="46"/>
                  </a:moveTo>
                  <a:cubicBezTo>
                    <a:pt x="360" y="92"/>
                    <a:pt x="353" y="179"/>
                    <a:pt x="275" y="240"/>
                  </a:cubicBezTo>
                  <a:cubicBezTo>
                    <a:pt x="197" y="300"/>
                    <a:pt x="71" y="322"/>
                    <a:pt x="35" y="277"/>
                  </a:cubicBezTo>
                  <a:cubicBezTo>
                    <a:pt x="0" y="231"/>
                    <a:pt x="31" y="130"/>
                    <a:pt x="110" y="69"/>
                  </a:cubicBezTo>
                  <a:cubicBezTo>
                    <a:pt x="188" y="9"/>
                    <a:pt x="289" y="0"/>
                    <a:pt x="325" y="46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3337" y="2213"/>
              <a:ext cx="482" cy="317"/>
            </a:xfrm>
            <a:custGeom>
              <a:avLst/>
              <a:gdLst>
                <a:gd name="T0" fmla="*/ 165 w 338"/>
                <a:gd name="T1" fmla="*/ 173 h 222"/>
                <a:gd name="T2" fmla="*/ 147 w 338"/>
                <a:gd name="T3" fmla="*/ 0 h 222"/>
                <a:gd name="T4" fmla="*/ 61 w 338"/>
                <a:gd name="T5" fmla="*/ 361 h 222"/>
                <a:gd name="T6" fmla="*/ 549 w 338"/>
                <a:gd name="T7" fmla="*/ 286 h 222"/>
                <a:gd name="T8" fmla="*/ 687 w 338"/>
                <a:gd name="T9" fmla="*/ 70 h 222"/>
                <a:gd name="T10" fmla="*/ 165 w 338"/>
                <a:gd name="T11" fmla="*/ 173 h 2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8" h="222">
                  <a:moveTo>
                    <a:pt x="81" y="85"/>
                  </a:moveTo>
                  <a:cubicBezTo>
                    <a:pt x="68" y="71"/>
                    <a:pt x="63" y="34"/>
                    <a:pt x="72" y="0"/>
                  </a:cubicBezTo>
                  <a:cubicBezTo>
                    <a:pt x="18" y="60"/>
                    <a:pt x="0" y="138"/>
                    <a:pt x="30" y="177"/>
                  </a:cubicBezTo>
                  <a:cubicBezTo>
                    <a:pt x="65" y="222"/>
                    <a:pt x="192" y="200"/>
                    <a:pt x="270" y="140"/>
                  </a:cubicBezTo>
                  <a:cubicBezTo>
                    <a:pt x="311" y="108"/>
                    <a:pt x="332" y="70"/>
                    <a:pt x="338" y="34"/>
                  </a:cubicBezTo>
                  <a:cubicBezTo>
                    <a:pt x="322" y="112"/>
                    <a:pt x="158" y="170"/>
                    <a:pt x="81" y="85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3355" y="2090"/>
              <a:ext cx="468" cy="411"/>
            </a:xfrm>
            <a:custGeom>
              <a:avLst/>
              <a:gdLst>
                <a:gd name="T0" fmla="*/ 624 w 328"/>
                <a:gd name="T1" fmla="*/ 63 h 288"/>
                <a:gd name="T2" fmla="*/ 619 w 328"/>
                <a:gd name="T3" fmla="*/ 66 h 288"/>
                <a:gd name="T4" fmla="*/ 659 w 328"/>
                <a:gd name="T5" fmla="*/ 196 h 288"/>
                <a:gd name="T6" fmla="*/ 519 w 328"/>
                <a:gd name="T7" fmla="*/ 454 h 288"/>
                <a:gd name="T8" fmla="*/ 173 w 328"/>
                <a:gd name="T9" fmla="*/ 578 h 288"/>
                <a:gd name="T10" fmla="*/ 37 w 328"/>
                <a:gd name="T11" fmla="*/ 529 h 288"/>
                <a:gd name="T12" fmla="*/ 9 w 328"/>
                <a:gd name="T13" fmla="*/ 434 h 288"/>
                <a:gd name="T14" fmla="*/ 187 w 328"/>
                <a:gd name="T15" fmla="*/ 114 h 288"/>
                <a:gd name="T16" fmla="*/ 471 w 328"/>
                <a:gd name="T17" fmla="*/ 9 h 288"/>
                <a:gd name="T18" fmla="*/ 619 w 328"/>
                <a:gd name="T19" fmla="*/ 66 h 288"/>
                <a:gd name="T20" fmla="*/ 624 w 328"/>
                <a:gd name="T21" fmla="*/ 63 h 288"/>
                <a:gd name="T22" fmla="*/ 625 w 328"/>
                <a:gd name="T23" fmla="*/ 61 h 288"/>
                <a:gd name="T24" fmla="*/ 471 w 328"/>
                <a:gd name="T25" fmla="*/ 0 h 288"/>
                <a:gd name="T26" fmla="*/ 181 w 328"/>
                <a:gd name="T27" fmla="*/ 108 h 288"/>
                <a:gd name="T28" fmla="*/ 0 w 328"/>
                <a:gd name="T29" fmla="*/ 434 h 288"/>
                <a:gd name="T30" fmla="*/ 30 w 328"/>
                <a:gd name="T31" fmla="*/ 535 h 288"/>
                <a:gd name="T32" fmla="*/ 173 w 328"/>
                <a:gd name="T33" fmla="*/ 587 h 288"/>
                <a:gd name="T34" fmla="*/ 525 w 328"/>
                <a:gd name="T35" fmla="*/ 461 h 288"/>
                <a:gd name="T36" fmla="*/ 668 w 328"/>
                <a:gd name="T37" fmla="*/ 196 h 288"/>
                <a:gd name="T38" fmla="*/ 625 w 328"/>
                <a:gd name="T39" fmla="*/ 61 h 288"/>
                <a:gd name="T40" fmla="*/ 624 w 328"/>
                <a:gd name="T41" fmla="*/ 63 h 2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8" h="288">
                  <a:moveTo>
                    <a:pt x="306" y="31"/>
                  </a:moveTo>
                  <a:cubicBezTo>
                    <a:pt x="304" y="32"/>
                    <a:pt x="304" y="32"/>
                    <a:pt x="304" y="32"/>
                  </a:cubicBezTo>
                  <a:cubicBezTo>
                    <a:pt x="317" y="49"/>
                    <a:pt x="324" y="71"/>
                    <a:pt x="324" y="96"/>
                  </a:cubicBezTo>
                  <a:cubicBezTo>
                    <a:pt x="324" y="137"/>
                    <a:pt x="304" y="185"/>
                    <a:pt x="255" y="223"/>
                  </a:cubicBezTo>
                  <a:cubicBezTo>
                    <a:pt x="206" y="261"/>
                    <a:pt x="137" y="284"/>
                    <a:pt x="85" y="284"/>
                  </a:cubicBezTo>
                  <a:cubicBezTo>
                    <a:pt x="55" y="284"/>
                    <a:pt x="30" y="276"/>
                    <a:pt x="18" y="260"/>
                  </a:cubicBezTo>
                  <a:cubicBezTo>
                    <a:pt x="8" y="248"/>
                    <a:pt x="4" y="232"/>
                    <a:pt x="4" y="213"/>
                  </a:cubicBezTo>
                  <a:cubicBezTo>
                    <a:pt x="4" y="164"/>
                    <a:pt x="36" y="100"/>
                    <a:pt x="92" y="56"/>
                  </a:cubicBezTo>
                  <a:cubicBezTo>
                    <a:pt x="136" y="21"/>
                    <a:pt x="189" y="4"/>
                    <a:pt x="231" y="4"/>
                  </a:cubicBezTo>
                  <a:cubicBezTo>
                    <a:pt x="263" y="4"/>
                    <a:pt x="290" y="14"/>
                    <a:pt x="304" y="32"/>
                  </a:cubicBezTo>
                  <a:cubicBezTo>
                    <a:pt x="306" y="31"/>
                    <a:pt x="306" y="31"/>
                    <a:pt x="306" y="31"/>
                  </a:cubicBezTo>
                  <a:cubicBezTo>
                    <a:pt x="307" y="30"/>
                    <a:pt x="307" y="30"/>
                    <a:pt x="307" y="30"/>
                  </a:cubicBezTo>
                  <a:cubicBezTo>
                    <a:pt x="292" y="10"/>
                    <a:pt x="264" y="0"/>
                    <a:pt x="231" y="0"/>
                  </a:cubicBezTo>
                  <a:cubicBezTo>
                    <a:pt x="187" y="0"/>
                    <a:pt x="134" y="18"/>
                    <a:pt x="89" y="53"/>
                  </a:cubicBezTo>
                  <a:cubicBezTo>
                    <a:pt x="32" y="97"/>
                    <a:pt x="0" y="163"/>
                    <a:pt x="0" y="213"/>
                  </a:cubicBezTo>
                  <a:cubicBezTo>
                    <a:pt x="0" y="233"/>
                    <a:pt x="4" y="250"/>
                    <a:pt x="15" y="263"/>
                  </a:cubicBezTo>
                  <a:cubicBezTo>
                    <a:pt x="28" y="280"/>
                    <a:pt x="54" y="288"/>
                    <a:pt x="85" y="288"/>
                  </a:cubicBezTo>
                  <a:cubicBezTo>
                    <a:pt x="138" y="288"/>
                    <a:pt x="208" y="265"/>
                    <a:pt x="258" y="226"/>
                  </a:cubicBezTo>
                  <a:cubicBezTo>
                    <a:pt x="307" y="188"/>
                    <a:pt x="328" y="139"/>
                    <a:pt x="328" y="96"/>
                  </a:cubicBezTo>
                  <a:cubicBezTo>
                    <a:pt x="328" y="70"/>
                    <a:pt x="321" y="47"/>
                    <a:pt x="307" y="30"/>
                  </a:cubicBezTo>
                  <a:cubicBezTo>
                    <a:pt x="306" y="31"/>
                    <a:pt x="306" y="31"/>
                    <a:pt x="306" y="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2" name="Freeform 10"/>
            <p:cNvSpPr>
              <a:spLocks/>
            </p:cNvSpPr>
            <p:nvPr/>
          </p:nvSpPr>
          <p:spPr bwMode="auto">
            <a:xfrm>
              <a:off x="3566" y="2126"/>
              <a:ext cx="157" cy="131"/>
            </a:xfrm>
            <a:custGeom>
              <a:avLst/>
              <a:gdLst>
                <a:gd name="T0" fmla="*/ 187 w 110"/>
                <a:gd name="T1" fmla="*/ 9 h 92"/>
                <a:gd name="T2" fmla="*/ 143 w 110"/>
                <a:gd name="T3" fmla="*/ 1 h 92"/>
                <a:gd name="T4" fmla="*/ 70 w 110"/>
                <a:gd name="T5" fmla="*/ 10 h 92"/>
                <a:gd name="T6" fmla="*/ 1 w 110"/>
                <a:gd name="T7" fmla="*/ 107 h 92"/>
                <a:gd name="T8" fmla="*/ 140 w 110"/>
                <a:gd name="T9" fmla="*/ 177 h 92"/>
                <a:gd name="T10" fmla="*/ 220 w 110"/>
                <a:gd name="T11" fmla="*/ 97 h 92"/>
                <a:gd name="T12" fmla="*/ 196 w 110"/>
                <a:gd name="T13" fmla="*/ 23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92">
                  <a:moveTo>
                    <a:pt x="92" y="4"/>
                  </a:moveTo>
                  <a:cubicBezTo>
                    <a:pt x="85" y="5"/>
                    <a:pt x="77" y="1"/>
                    <a:pt x="70" y="1"/>
                  </a:cubicBezTo>
                  <a:cubicBezTo>
                    <a:pt x="58" y="0"/>
                    <a:pt x="45" y="1"/>
                    <a:pt x="34" y="5"/>
                  </a:cubicBezTo>
                  <a:cubicBezTo>
                    <a:pt x="15" y="12"/>
                    <a:pt x="2" y="33"/>
                    <a:pt x="1" y="53"/>
                  </a:cubicBezTo>
                  <a:cubicBezTo>
                    <a:pt x="0" y="85"/>
                    <a:pt x="45" y="92"/>
                    <a:pt x="69" y="87"/>
                  </a:cubicBezTo>
                  <a:cubicBezTo>
                    <a:pt x="90" y="82"/>
                    <a:pt x="104" y="69"/>
                    <a:pt x="108" y="48"/>
                  </a:cubicBezTo>
                  <a:cubicBezTo>
                    <a:pt x="110" y="40"/>
                    <a:pt x="108" y="8"/>
                    <a:pt x="96" y="11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3" name="Oval 11"/>
            <p:cNvSpPr>
              <a:spLocks noChangeArrowheads="1"/>
            </p:cNvSpPr>
            <p:nvPr/>
          </p:nvSpPr>
          <p:spPr bwMode="auto">
            <a:xfrm>
              <a:off x="3697" y="2162"/>
              <a:ext cx="42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4" name="Oval 12"/>
            <p:cNvSpPr>
              <a:spLocks noChangeArrowheads="1"/>
            </p:cNvSpPr>
            <p:nvPr/>
          </p:nvSpPr>
          <p:spPr bwMode="auto">
            <a:xfrm>
              <a:off x="3730" y="2240"/>
              <a:ext cx="26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5" name="Freeform 13"/>
            <p:cNvSpPr>
              <a:spLocks/>
            </p:cNvSpPr>
            <p:nvPr/>
          </p:nvSpPr>
          <p:spPr bwMode="auto">
            <a:xfrm>
              <a:off x="3666" y="1420"/>
              <a:ext cx="822" cy="1609"/>
            </a:xfrm>
            <a:custGeom>
              <a:avLst/>
              <a:gdLst>
                <a:gd name="T0" fmla="*/ 238 w 576"/>
                <a:gd name="T1" fmla="*/ 598 h 1128"/>
                <a:gd name="T2" fmla="*/ 321 w 576"/>
                <a:gd name="T3" fmla="*/ 598 h 1128"/>
                <a:gd name="T4" fmla="*/ 464 w 576"/>
                <a:gd name="T5" fmla="*/ 616 h 1128"/>
                <a:gd name="T6" fmla="*/ 688 w 576"/>
                <a:gd name="T7" fmla="*/ 419 h 1128"/>
                <a:gd name="T8" fmla="*/ 891 w 576"/>
                <a:gd name="T9" fmla="*/ 257 h 1128"/>
                <a:gd name="T10" fmla="*/ 1036 w 576"/>
                <a:gd name="T11" fmla="*/ 110 h 1128"/>
                <a:gd name="T12" fmla="*/ 1115 w 576"/>
                <a:gd name="T13" fmla="*/ 0 h 1128"/>
                <a:gd name="T14" fmla="*/ 581 w 576"/>
                <a:gd name="T15" fmla="*/ 596 h 1128"/>
                <a:gd name="T16" fmla="*/ 509 w 576"/>
                <a:gd name="T17" fmla="*/ 879 h 1128"/>
                <a:gd name="T18" fmla="*/ 748 w 576"/>
                <a:gd name="T19" fmla="*/ 830 h 1128"/>
                <a:gd name="T20" fmla="*/ 581 w 576"/>
                <a:gd name="T21" fmla="*/ 996 h 1128"/>
                <a:gd name="T22" fmla="*/ 752 w 576"/>
                <a:gd name="T23" fmla="*/ 1017 h 1128"/>
                <a:gd name="T24" fmla="*/ 592 w 576"/>
                <a:gd name="T25" fmla="*/ 1101 h 1128"/>
                <a:gd name="T26" fmla="*/ 587 w 576"/>
                <a:gd name="T27" fmla="*/ 1184 h 1128"/>
                <a:gd name="T28" fmla="*/ 681 w 576"/>
                <a:gd name="T29" fmla="*/ 1230 h 1128"/>
                <a:gd name="T30" fmla="*/ 869 w 576"/>
                <a:gd name="T31" fmla="*/ 1268 h 1128"/>
                <a:gd name="T32" fmla="*/ 1092 w 576"/>
                <a:gd name="T33" fmla="*/ 1299 h 1128"/>
                <a:gd name="T34" fmla="*/ 855 w 576"/>
                <a:gd name="T35" fmla="*/ 1279 h 1128"/>
                <a:gd name="T36" fmla="*/ 605 w 576"/>
                <a:gd name="T37" fmla="*/ 1282 h 1128"/>
                <a:gd name="T38" fmla="*/ 509 w 576"/>
                <a:gd name="T39" fmla="*/ 1446 h 1128"/>
                <a:gd name="T40" fmla="*/ 477 w 576"/>
                <a:gd name="T41" fmla="*/ 1536 h 1128"/>
                <a:gd name="T42" fmla="*/ 507 w 576"/>
                <a:gd name="T43" fmla="*/ 1613 h 1128"/>
                <a:gd name="T44" fmla="*/ 414 w 576"/>
                <a:gd name="T45" fmla="*/ 1613 h 1128"/>
                <a:gd name="T46" fmla="*/ 361 w 576"/>
                <a:gd name="T47" fmla="*/ 1693 h 1128"/>
                <a:gd name="T48" fmla="*/ 310 w 576"/>
                <a:gd name="T49" fmla="*/ 1760 h 1128"/>
                <a:gd name="T50" fmla="*/ 330 w 576"/>
                <a:gd name="T51" fmla="*/ 1853 h 1128"/>
                <a:gd name="T52" fmla="*/ 438 w 576"/>
                <a:gd name="T53" fmla="*/ 2295 h 1128"/>
                <a:gd name="T54" fmla="*/ 350 w 576"/>
                <a:gd name="T55" fmla="*/ 2037 h 1128"/>
                <a:gd name="T56" fmla="*/ 280 w 576"/>
                <a:gd name="T57" fmla="*/ 1822 h 1128"/>
                <a:gd name="T58" fmla="*/ 144 w 576"/>
                <a:gd name="T59" fmla="*/ 1762 h 1128"/>
                <a:gd name="T60" fmla="*/ 258 w 576"/>
                <a:gd name="T61" fmla="*/ 1608 h 1128"/>
                <a:gd name="T62" fmla="*/ 430 w 576"/>
                <a:gd name="T63" fmla="*/ 1351 h 1128"/>
                <a:gd name="T64" fmla="*/ 509 w 576"/>
                <a:gd name="T65" fmla="*/ 1184 h 1128"/>
                <a:gd name="T66" fmla="*/ 478 w 576"/>
                <a:gd name="T67" fmla="*/ 1054 h 1128"/>
                <a:gd name="T68" fmla="*/ 432 w 576"/>
                <a:gd name="T69" fmla="*/ 849 h 1128"/>
                <a:gd name="T70" fmla="*/ 258 w 576"/>
                <a:gd name="T71" fmla="*/ 676 h 1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6" h="1128">
                  <a:moveTo>
                    <a:pt x="117" y="294"/>
                  </a:moveTo>
                  <a:cubicBezTo>
                    <a:pt x="126" y="321"/>
                    <a:pt x="140" y="294"/>
                    <a:pt x="158" y="294"/>
                  </a:cubicBezTo>
                  <a:cubicBezTo>
                    <a:pt x="154" y="357"/>
                    <a:pt x="197" y="330"/>
                    <a:pt x="228" y="303"/>
                  </a:cubicBezTo>
                  <a:cubicBezTo>
                    <a:pt x="266" y="270"/>
                    <a:pt x="292" y="229"/>
                    <a:pt x="338" y="206"/>
                  </a:cubicBezTo>
                  <a:cubicBezTo>
                    <a:pt x="379" y="186"/>
                    <a:pt x="403" y="158"/>
                    <a:pt x="437" y="126"/>
                  </a:cubicBezTo>
                  <a:cubicBezTo>
                    <a:pt x="461" y="103"/>
                    <a:pt x="490" y="82"/>
                    <a:pt x="509" y="54"/>
                  </a:cubicBezTo>
                  <a:cubicBezTo>
                    <a:pt x="521" y="37"/>
                    <a:pt x="526" y="9"/>
                    <a:pt x="547" y="0"/>
                  </a:cubicBezTo>
                  <a:cubicBezTo>
                    <a:pt x="576" y="34"/>
                    <a:pt x="310" y="259"/>
                    <a:pt x="285" y="293"/>
                  </a:cubicBezTo>
                  <a:cubicBezTo>
                    <a:pt x="261" y="324"/>
                    <a:pt x="203" y="402"/>
                    <a:pt x="250" y="432"/>
                  </a:cubicBezTo>
                  <a:cubicBezTo>
                    <a:pt x="288" y="457"/>
                    <a:pt x="328" y="402"/>
                    <a:pt x="367" y="408"/>
                  </a:cubicBezTo>
                  <a:cubicBezTo>
                    <a:pt x="341" y="432"/>
                    <a:pt x="279" y="445"/>
                    <a:pt x="285" y="489"/>
                  </a:cubicBezTo>
                  <a:cubicBezTo>
                    <a:pt x="314" y="485"/>
                    <a:pt x="338" y="510"/>
                    <a:pt x="369" y="500"/>
                  </a:cubicBezTo>
                  <a:cubicBezTo>
                    <a:pt x="368" y="526"/>
                    <a:pt x="308" y="520"/>
                    <a:pt x="291" y="541"/>
                  </a:cubicBezTo>
                  <a:cubicBezTo>
                    <a:pt x="279" y="555"/>
                    <a:pt x="280" y="566"/>
                    <a:pt x="288" y="582"/>
                  </a:cubicBezTo>
                  <a:cubicBezTo>
                    <a:pt x="299" y="605"/>
                    <a:pt x="314" y="599"/>
                    <a:pt x="334" y="604"/>
                  </a:cubicBezTo>
                  <a:cubicBezTo>
                    <a:pt x="365" y="611"/>
                    <a:pt x="396" y="617"/>
                    <a:pt x="427" y="623"/>
                  </a:cubicBezTo>
                  <a:cubicBezTo>
                    <a:pt x="458" y="630"/>
                    <a:pt x="513" y="612"/>
                    <a:pt x="536" y="639"/>
                  </a:cubicBezTo>
                  <a:cubicBezTo>
                    <a:pt x="506" y="657"/>
                    <a:pt x="454" y="631"/>
                    <a:pt x="420" y="629"/>
                  </a:cubicBezTo>
                  <a:cubicBezTo>
                    <a:pt x="384" y="627"/>
                    <a:pt x="332" y="620"/>
                    <a:pt x="297" y="630"/>
                  </a:cubicBezTo>
                  <a:cubicBezTo>
                    <a:pt x="259" y="640"/>
                    <a:pt x="263" y="678"/>
                    <a:pt x="250" y="711"/>
                  </a:cubicBezTo>
                  <a:cubicBezTo>
                    <a:pt x="243" y="726"/>
                    <a:pt x="232" y="738"/>
                    <a:pt x="234" y="755"/>
                  </a:cubicBezTo>
                  <a:cubicBezTo>
                    <a:pt x="236" y="772"/>
                    <a:pt x="250" y="777"/>
                    <a:pt x="249" y="793"/>
                  </a:cubicBezTo>
                  <a:cubicBezTo>
                    <a:pt x="237" y="794"/>
                    <a:pt x="214" y="789"/>
                    <a:pt x="203" y="793"/>
                  </a:cubicBezTo>
                  <a:cubicBezTo>
                    <a:pt x="182" y="801"/>
                    <a:pt x="187" y="818"/>
                    <a:pt x="177" y="832"/>
                  </a:cubicBezTo>
                  <a:cubicBezTo>
                    <a:pt x="165" y="849"/>
                    <a:pt x="154" y="841"/>
                    <a:pt x="152" y="865"/>
                  </a:cubicBezTo>
                  <a:cubicBezTo>
                    <a:pt x="151" y="876"/>
                    <a:pt x="158" y="901"/>
                    <a:pt x="162" y="911"/>
                  </a:cubicBezTo>
                  <a:cubicBezTo>
                    <a:pt x="187" y="982"/>
                    <a:pt x="219" y="1051"/>
                    <a:pt x="215" y="1128"/>
                  </a:cubicBezTo>
                  <a:cubicBezTo>
                    <a:pt x="178" y="1110"/>
                    <a:pt x="179" y="1036"/>
                    <a:pt x="172" y="1001"/>
                  </a:cubicBezTo>
                  <a:cubicBezTo>
                    <a:pt x="164" y="968"/>
                    <a:pt x="154" y="924"/>
                    <a:pt x="137" y="895"/>
                  </a:cubicBezTo>
                  <a:cubicBezTo>
                    <a:pt x="117" y="862"/>
                    <a:pt x="102" y="881"/>
                    <a:pt x="71" y="866"/>
                  </a:cubicBezTo>
                  <a:cubicBezTo>
                    <a:pt x="0" y="830"/>
                    <a:pt x="106" y="808"/>
                    <a:pt x="127" y="790"/>
                  </a:cubicBezTo>
                  <a:cubicBezTo>
                    <a:pt x="163" y="761"/>
                    <a:pt x="181" y="701"/>
                    <a:pt x="211" y="664"/>
                  </a:cubicBezTo>
                  <a:cubicBezTo>
                    <a:pt x="235" y="634"/>
                    <a:pt x="250" y="622"/>
                    <a:pt x="250" y="582"/>
                  </a:cubicBezTo>
                  <a:cubicBezTo>
                    <a:pt x="250" y="556"/>
                    <a:pt x="241" y="542"/>
                    <a:pt x="235" y="518"/>
                  </a:cubicBezTo>
                  <a:cubicBezTo>
                    <a:pt x="227" y="486"/>
                    <a:pt x="234" y="446"/>
                    <a:pt x="212" y="417"/>
                  </a:cubicBezTo>
                  <a:cubicBezTo>
                    <a:pt x="193" y="392"/>
                    <a:pt x="127" y="367"/>
                    <a:pt x="127" y="332"/>
                  </a:cubicBezTo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6" name="Freeform 14"/>
            <p:cNvSpPr>
              <a:spLocks/>
            </p:cNvSpPr>
            <p:nvPr/>
          </p:nvSpPr>
          <p:spPr bwMode="auto">
            <a:xfrm>
              <a:off x="3551" y="1136"/>
              <a:ext cx="141" cy="157"/>
            </a:xfrm>
            <a:custGeom>
              <a:avLst/>
              <a:gdLst>
                <a:gd name="T0" fmla="*/ 0 w 99"/>
                <a:gd name="T1" fmla="*/ 116 h 110"/>
                <a:gd name="T2" fmla="*/ 150 w 99"/>
                <a:gd name="T3" fmla="*/ 57 h 110"/>
                <a:gd name="T4" fmla="*/ 85 w 99"/>
                <a:gd name="T5" fmla="*/ 224 h 110"/>
                <a:gd name="T6" fmla="*/ 135 w 99"/>
                <a:gd name="T7" fmla="*/ 67 h 110"/>
                <a:gd name="T8" fmla="*/ 0 w 99"/>
                <a:gd name="T9" fmla="*/ 11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10">
                  <a:moveTo>
                    <a:pt x="0" y="57"/>
                  </a:moveTo>
                  <a:cubicBezTo>
                    <a:pt x="0" y="57"/>
                    <a:pt x="50" y="0"/>
                    <a:pt x="74" y="28"/>
                  </a:cubicBezTo>
                  <a:cubicBezTo>
                    <a:pt x="99" y="55"/>
                    <a:pt x="63" y="84"/>
                    <a:pt x="42" y="110"/>
                  </a:cubicBezTo>
                  <a:cubicBezTo>
                    <a:pt x="42" y="110"/>
                    <a:pt x="94" y="58"/>
                    <a:pt x="67" y="33"/>
                  </a:cubicBezTo>
                  <a:cubicBezTo>
                    <a:pt x="39" y="7"/>
                    <a:pt x="2" y="52"/>
                    <a:pt x="0" y="57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7" name="Freeform 15"/>
            <p:cNvSpPr>
              <a:spLocks/>
            </p:cNvSpPr>
            <p:nvPr/>
          </p:nvSpPr>
          <p:spPr bwMode="auto">
            <a:xfrm>
              <a:off x="3375" y="1466"/>
              <a:ext cx="63" cy="175"/>
            </a:xfrm>
            <a:custGeom>
              <a:avLst/>
              <a:gdLst>
                <a:gd name="T0" fmla="*/ 89 w 44"/>
                <a:gd name="T1" fmla="*/ 44 h 123"/>
                <a:gd name="T2" fmla="*/ 49 w 44"/>
                <a:gd name="T3" fmla="*/ 16 h 123"/>
                <a:gd name="T4" fmla="*/ 13 w 44"/>
                <a:gd name="T5" fmla="*/ 81 h 123"/>
                <a:gd name="T6" fmla="*/ 47 w 44"/>
                <a:gd name="T7" fmla="*/ 249 h 123"/>
                <a:gd name="T8" fmla="*/ 24 w 44"/>
                <a:gd name="T9" fmla="*/ 166 h 123"/>
                <a:gd name="T10" fmla="*/ 16 w 44"/>
                <a:gd name="T11" fmla="*/ 120 h 123"/>
                <a:gd name="T12" fmla="*/ 30 w 44"/>
                <a:gd name="T13" fmla="*/ 63 h 123"/>
                <a:gd name="T14" fmla="*/ 60 w 44"/>
                <a:gd name="T15" fmla="*/ 24 h 123"/>
                <a:gd name="T16" fmla="*/ 90 w 44"/>
                <a:gd name="T17" fmla="*/ 34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23">
                  <a:moveTo>
                    <a:pt x="43" y="22"/>
                  </a:moveTo>
                  <a:cubicBezTo>
                    <a:pt x="43" y="11"/>
                    <a:pt x="36" y="0"/>
                    <a:pt x="24" y="8"/>
                  </a:cubicBezTo>
                  <a:cubicBezTo>
                    <a:pt x="14" y="15"/>
                    <a:pt x="8" y="28"/>
                    <a:pt x="6" y="40"/>
                  </a:cubicBezTo>
                  <a:cubicBezTo>
                    <a:pt x="0" y="69"/>
                    <a:pt x="5" y="99"/>
                    <a:pt x="23" y="123"/>
                  </a:cubicBezTo>
                  <a:cubicBezTo>
                    <a:pt x="15" y="111"/>
                    <a:pt x="15" y="95"/>
                    <a:pt x="12" y="82"/>
                  </a:cubicBezTo>
                  <a:cubicBezTo>
                    <a:pt x="10" y="74"/>
                    <a:pt x="9" y="67"/>
                    <a:pt x="8" y="59"/>
                  </a:cubicBezTo>
                  <a:cubicBezTo>
                    <a:pt x="6" y="48"/>
                    <a:pt x="10" y="41"/>
                    <a:pt x="15" y="31"/>
                  </a:cubicBezTo>
                  <a:cubicBezTo>
                    <a:pt x="18" y="24"/>
                    <a:pt x="23" y="17"/>
                    <a:pt x="29" y="12"/>
                  </a:cubicBezTo>
                  <a:cubicBezTo>
                    <a:pt x="36" y="8"/>
                    <a:pt x="40" y="11"/>
                    <a:pt x="44" y="17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8" name="Freeform 16"/>
            <p:cNvSpPr>
              <a:spLocks/>
            </p:cNvSpPr>
            <p:nvPr/>
          </p:nvSpPr>
          <p:spPr bwMode="auto">
            <a:xfrm>
              <a:off x="3257" y="1752"/>
              <a:ext cx="44" cy="123"/>
            </a:xfrm>
            <a:custGeom>
              <a:avLst/>
              <a:gdLst>
                <a:gd name="T0" fmla="*/ 61 w 31"/>
                <a:gd name="T1" fmla="*/ 14 h 86"/>
                <a:gd name="T2" fmla="*/ 37 w 31"/>
                <a:gd name="T3" fmla="*/ 6 h 86"/>
                <a:gd name="T4" fmla="*/ 20 w 31"/>
                <a:gd name="T5" fmla="*/ 44 h 86"/>
                <a:gd name="T6" fmla="*/ 23 w 31"/>
                <a:gd name="T7" fmla="*/ 104 h 86"/>
                <a:gd name="T8" fmla="*/ 28 w 31"/>
                <a:gd name="T9" fmla="*/ 142 h 86"/>
                <a:gd name="T10" fmla="*/ 37 w 31"/>
                <a:gd name="T11" fmla="*/ 176 h 86"/>
                <a:gd name="T12" fmla="*/ 57 w 31"/>
                <a:gd name="T13" fmla="*/ 6 h 86"/>
                <a:gd name="T14" fmla="*/ 58 w 31"/>
                <a:gd name="T15" fmla="*/ 13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86">
                  <a:moveTo>
                    <a:pt x="30" y="7"/>
                  </a:moveTo>
                  <a:cubicBezTo>
                    <a:pt x="31" y="1"/>
                    <a:pt x="21" y="0"/>
                    <a:pt x="18" y="3"/>
                  </a:cubicBezTo>
                  <a:cubicBezTo>
                    <a:pt x="13" y="6"/>
                    <a:pt x="10" y="16"/>
                    <a:pt x="10" y="22"/>
                  </a:cubicBezTo>
                  <a:cubicBezTo>
                    <a:pt x="8" y="31"/>
                    <a:pt x="10" y="42"/>
                    <a:pt x="11" y="51"/>
                  </a:cubicBezTo>
                  <a:cubicBezTo>
                    <a:pt x="12" y="57"/>
                    <a:pt x="13" y="63"/>
                    <a:pt x="14" y="69"/>
                  </a:cubicBezTo>
                  <a:cubicBezTo>
                    <a:pt x="16" y="75"/>
                    <a:pt x="18" y="81"/>
                    <a:pt x="18" y="86"/>
                  </a:cubicBezTo>
                  <a:cubicBezTo>
                    <a:pt x="18" y="67"/>
                    <a:pt x="0" y="14"/>
                    <a:pt x="28" y="3"/>
                  </a:cubicBezTo>
                  <a:cubicBezTo>
                    <a:pt x="29" y="4"/>
                    <a:pt x="29" y="5"/>
                    <a:pt x="29" y="6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9" name="Freeform 17"/>
            <p:cNvSpPr>
              <a:spLocks/>
            </p:cNvSpPr>
            <p:nvPr/>
          </p:nvSpPr>
          <p:spPr bwMode="auto">
            <a:xfrm>
              <a:off x="3503" y="1794"/>
              <a:ext cx="62" cy="23"/>
            </a:xfrm>
            <a:custGeom>
              <a:avLst/>
              <a:gdLst>
                <a:gd name="T0" fmla="*/ 4 w 43"/>
                <a:gd name="T1" fmla="*/ 20 h 16"/>
                <a:gd name="T2" fmla="*/ 53 w 43"/>
                <a:gd name="T3" fmla="*/ 29 h 16"/>
                <a:gd name="T4" fmla="*/ 89 w 43"/>
                <a:gd name="T5" fmla="*/ 0 h 16"/>
                <a:gd name="T6" fmla="*/ 43 w 43"/>
                <a:gd name="T7" fmla="*/ 33 h 16"/>
                <a:gd name="T8" fmla="*/ 0 w 43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">
                  <a:moveTo>
                    <a:pt x="2" y="10"/>
                  </a:moveTo>
                  <a:cubicBezTo>
                    <a:pt x="2" y="15"/>
                    <a:pt x="21" y="15"/>
                    <a:pt x="26" y="14"/>
                  </a:cubicBezTo>
                  <a:cubicBezTo>
                    <a:pt x="32" y="12"/>
                    <a:pt x="40" y="6"/>
                    <a:pt x="43" y="0"/>
                  </a:cubicBezTo>
                  <a:cubicBezTo>
                    <a:pt x="40" y="11"/>
                    <a:pt x="32" y="16"/>
                    <a:pt x="21" y="16"/>
                  </a:cubicBezTo>
                  <a:cubicBezTo>
                    <a:pt x="14" y="15"/>
                    <a:pt x="7" y="12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0" name="Freeform 18"/>
            <p:cNvSpPr>
              <a:spLocks/>
            </p:cNvSpPr>
            <p:nvPr/>
          </p:nvSpPr>
          <p:spPr bwMode="auto">
            <a:xfrm>
              <a:off x="3909" y="1854"/>
              <a:ext cx="58" cy="48"/>
            </a:xfrm>
            <a:custGeom>
              <a:avLst/>
              <a:gdLst>
                <a:gd name="T0" fmla="*/ 20 w 41"/>
                <a:gd name="T1" fmla="*/ 0 h 34"/>
                <a:gd name="T2" fmla="*/ 82 w 41"/>
                <a:gd name="T3" fmla="*/ 32 h 34"/>
                <a:gd name="T4" fmla="*/ 20 w 4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4">
                  <a:moveTo>
                    <a:pt x="10" y="0"/>
                  </a:moveTo>
                  <a:cubicBezTo>
                    <a:pt x="10" y="0"/>
                    <a:pt x="4" y="26"/>
                    <a:pt x="41" y="16"/>
                  </a:cubicBezTo>
                  <a:cubicBezTo>
                    <a:pt x="41" y="16"/>
                    <a:pt x="0" y="34"/>
                    <a:pt x="10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1" name="Freeform 19"/>
            <p:cNvSpPr>
              <a:spLocks/>
            </p:cNvSpPr>
            <p:nvPr/>
          </p:nvSpPr>
          <p:spPr bwMode="auto">
            <a:xfrm>
              <a:off x="4007" y="1962"/>
              <a:ext cx="83" cy="101"/>
            </a:xfrm>
            <a:custGeom>
              <a:avLst/>
              <a:gdLst>
                <a:gd name="T0" fmla="*/ 33 w 58"/>
                <a:gd name="T1" fmla="*/ 0 h 71"/>
                <a:gd name="T2" fmla="*/ 119 w 58"/>
                <a:gd name="T3" fmla="*/ 110 h 71"/>
                <a:gd name="T4" fmla="*/ 33 w 5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71">
                  <a:moveTo>
                    <a:pt x="16" y="0"/>
                  </a:moveTo>
                  <a:cubicBezTo>
                    <a:pt x="16" y="0"/>
                    <a:pt x="7" y="61"/>
                    <a:pt x="58" y="54"/>
                  </a:cubicBezTo>
                  <a:cubicBezTo>
                    <a:pt x="58" y="54"/>
                    <a:pt x="0" y="71"/>
                    <a:pt x="16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2" name="Freeform 20"/>
            <p:cNvSpPr>
              <a:spLocks/>
            </p:cNvSpPr>
            <p:nvPr/>
          </p:nvSpPr>
          <p:spPr bwMode="auto">
            <a:xfrm>
              <a:off x="3247" y="2602"/>
              <a:ext cx="110" cy="103"/>
            </a:xfrm>
            <a:custGeom>
              <a:avLst/>
              <a:gdLst>
                <a:gd name="T0" fmla="*/ 0 w 77"/>
                <a:gd name="T1" fmla="*/ 84 h 72"/>
                <a:gd name="T2" fmla="*/ 106 w 77"/>
                <a:gd name="T3" fmla="*/ 147 h 72"/>
                <a:gd name="T4" fmla="*/ 0 w 77"/>
                <a:gd name="T5" fmla="*/ 84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72">
                  <a:moveTo>
                    <a:pt x="0" y="41"/>
                  </a:moveTo>
                  <a:cubicBezTo>
                    <a:pt x="0" y="41"/>
                    <a:pt x="68" y="6"/>
                    <a:pt x="52" y="72"/>
                  </a:cubicBezTo>
                  <a:cubicBezTo>
                    <a:pt x="52" y="72"/>
                    <a:pt x="77" y="0"/>
                    <a:pt x="0" y="41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3" name="Freeform 21"/>
            <p:cNvSpPr>
              <a:spLocks/>
            </p:cNvSpPr>
            <p:nvPr/>
          </p:nvSpPr>
          <p:spPr bwMode="auto">
            <a:xfrm>
              <a:off x="3632" y="2685"/>
              <a:ext cx="44" cy="58"/>
            </a:xfrm>
            <a:custGeom>
              <a:avLst/>
              <a:gdLst>
                <a:gd name="T0" fmla="*/ 0 w 31"/>
                <a:gd name="T1" fmla="*/ 59 h 41"/>
                <a:gd name="T2" fmla="*/ 61 w 31"/>
                <a:gd name="T3" fmla="*/ 82 h 41"/>
                <a:gd name="T4" fmla="*/ 0 w 31"/>
                <a:gd name="T5" fmla="*/ 5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1">
                  <a:moveTo>
                    <a:pt x="0" y="30"/>
                  </a:moveTo>
                  <a:cubicBezTo>
                    <a:pt x="0" y="30"/>
                    <a:pt x="27" y="7"/>
                    <a:pt x="30" y="41"/>
                  </a:cubicBezTo>
                  <a:cubicBezTo>
                    <a:pt x="30" y="41"/>
                    <a:pt x="31" y="0"/>
                    <a:pt x="0" y="3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4" name="Freeform 22"/>
            <p:cNvSpPr>
              <a:spLocks/>
            </p:cNvSpPr>
            <p:nvPr/>
          </p:nvSpPr>
          <p:spPr bwMode="auto">
            <a:xfrm>
              <a:off x="3974" y="2564"/>
              <a:ext cx="73" cy="60"/>
            </a:xfrm>
            <a:custGeom>
              <a:avLst/>
              <a:gdLst>
                <a:gd name="T0" fmla="*/ 104 w 51"/>
                <a:gd name="T1" fmla="*/ 63 h 42"/>
                <a:gd name="T2" fmla="*/ 0 w 51"/>
                <a:gd name="T3" fmla="*/ 86 h 42"/>
                <a:gd name="T4" fmla="*/ 104 w 51"/>
                <a:gd name="T5" fmla="*/ 6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2">
                  <a:moveTo>
                    <a:pt x="51" y="31"/>
                  </a:moveTo>
                  <a:cubicBezTo>
                    <a:pt x="51" y="31"/>
                    <a:pt x="13" y="11"/>
                    <a:pt x="0" y="42"/>
                  </a:cubicBezTo>
                  <a:cubicBezTo>
                    <a:pt x="0" y="42"/>
                    <a:pt x="12" y="0"/>
                    <a:pt x="51" y="31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5" name="Freeform 23"/>
            <p:cNvSpPr>
              <a:spLocks/>
            </p:cNvSpPr>
            <p:nvPr/>
          </p:nvSpPr>
          <p:spPr bwMode="auto">
            <a:xfrm>
              <a:off x="4065" y="2358"/>
              <a:ext cx="85" cy="96"/>
            </a:xfrm>
            <a:custGeom>
              <a:avLst/>
              <a:gdLst>
                <a:gd name="T0" fmla="*/ 122 w 59"/>
                <a:gd name="T1" fmla="*/ 0 h 67"/>
                <a:gd name="T2" fmla="*/ 0 w 59"/>
                <a:gd name="T3" fmla="*/ 138 h 67"/>
                <a:gd name="T4" fmla="*/ 122 w 59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7">
                  <a:moveTo>
                    <a:pt x="59" y="0"/>
                  </a:moveTo>
                  <a:cubicBezTo>
                    <a:pt x="59" y="0"/>
                    <a:pt x="13" y="15"/>
                    <a:pt x="0" y="67"/>
                  </a:cubicBezTo>
                  <a:cubicBezTo>
                    <a:pt x="0" y="67"/>
                    <a:pt x="2" y="8"/>
                    <a:pt x="59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6" name="Freeform 24"/>
            <p:cNvSpPr>
              <a:spLocks/>
            </p:cNvSpPr>
            <p:nvPr/>
          </p:nvSpPr>
          <p:spPr bwMode="auto">
            <a:xfrm>
              <a:off x="4322" y="2109"/>
              <a:ext cx="100" cy="47"/>
            </a:xfrm>
            <a:custGeom>
              <a:avLst/>
              <a:gdLst>
                <a:gd name="T0" fmla="*/ 24 w 70"/>
                <a:gd name="T1" fmla="*/ 0 h 33"/>
                <a:gd name="T2" fmla="*/ 0 w 70"/>
                <a:gd name="T3" fmla="*/ 67 h 33"/>
                <a:gd name="T4" fmla="*/ 24 w 7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3">
                  <a:moveTo>
                    <a:pt x="12" y="0"/>
                  </a:moveTo>
                  <a:cubicBezTo>
                    <a:pt x="12" y="0"/>
                    <a:pt x="70" y="5"/>
                    <a:pt x="0" y="33"/>
                  </a:cubicBezTo>
                  <a:cubicBezTo>
                    <a:pt x="0" y="33"/>
                    <a:pt x="58" y="11"/>
                    <a:pt x="12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7" name="Freeform 25"/>
            <p:cNvSpPr>
              <a:spLocks/>
            </p:cNvSpPr>
            <p:nvPr/>
          </p:nvSpPr>
          <p:spPr bwMode="auto">
            <a:xfrm>
              <a:off x="4723" y="2351"/>
              <a:ext cx="205" cy="186"/>
            </a:xfrm>
            <a:custGeom>
              <a:avLst/>
              <a:gdLst>
                <a:gd name="T0" fmla="*/ 0 w 144"/>
                <a:gd name="T1" fmla="*/ 1 h 130"/>
                <a:gd name="T2" fmla="*/ 91 w 144"/>
                <a:gd name="T3" fmla="*/ 19 h 130"/>
                <a:gd name="T4" fmla="*/ 142 w 144"/>
                <a:gd name="T5" fmla="*/ 43 h 130"/>
                <a:gd name="T6" fmla="*/ 249 w 144"/>
                <a:gd name="T7" fmla="*/ 127 h 130"/>
                <a:gd name="T8" fmla="*/ 265 w 144"/>
                <a:gd name="T9" fmla="*/ 236 h 130"/>
                <a:gd name="T10" fmla="*/ 148 w 144"/>
                <a:gd name="T11" fmla="*/ 246 h 130"/>
                <a:gd name="T12" fmla="*/ 100 w 144"/>
                <a:gd name="T13" fmla="*/ 222 h 130"/>
                <a:gd name="T14" fmla="*/ 188 w 144"/>
                <a:gd name="T15" fmla="*/ 236 h 130"/>
                <a:gd name="T16" fmla="*/ 238 w 144"/>
                <a:gd name="T17" fmla="*/ 233 h 130"/>
                <a:gd name="T18" fmla="*/ 229 w 144"/>
                <a:gd name="T19" fmla="*/ 119 h 130"/>
                <a:gd name="T20" fmla="*/ 185 w 144"/>
                <a:gd name="T21" fmla="*/ 76 h 130"/>
                <a:gd name="T22" fmla="*/ 125 w 144"/>
                <a:gd name="T23" fmla="*/ 53 h 130"/>
                <a:gd name="T24" fmla="*/ 80 w 144"/>
                <a:gd name="T25" fmla="*/ 29 h 130"/>
                <a:gd name="T26" fmla="*/ 9 w 144"/>
                <a:gd name="T27" fmla="*/ 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4" h="130">
                  <a:moveTo>
                    <a:pt x="0" y="1"/>
                  </a:moveTo>
                  <a:cubicBezTo>
                    <a:pt x="15" y="4"/>
                    <a:pt x="30" y="7"/>
                    <a:pt x="45" y="9"/>
                  </a:cubicBezTo>
                  <a:cubicBezTo>
                    <a:pt x="55" y="11"/>
                    <a:pt x="61" y="17"/>
                    <a:pt x="70" y="21"/>
                  </a:cubicBezTo>
                  <a:cubicBezTo>
                    <a:pt x="91" y="30"/>
                    <a:pt x="110" y="42"/>
                    <a:pt x="123" y="62"/>
                  </a:cubicBezTo>
                  <a:cubicBezTo>
                    <a:pt x="132" y="76"/>
                    <a:pt x="144" y="100"/>
                    <a:pt x="131" y="115"/>
                  </a:cubicBezTo>
                  <a:cubicBezTo>
                    <a:pt x="118" y="130"/>
                    <a:pt x="89" y="126"/>
                    <a:pt x="73" y="120"/>
                  </a:cubicBezTo>
                  <a:cubicBezTo>
                    <a:pt x="64" y="117"/>
                    <a:pt x="56" y="114"/>
                    <a:pt x="49" y="108"/>
                  </a:cubicBezTo>
                  <a:cubicBezTo>
                    <a:pt x="61" y="115"/>
                    <a:pt x="79" y="113"/>
                    <a:pt x="93" y="115"/>
                  </a:cubicBezTo>
                  <a:cubicBezTo>
                    <a:pt x="101" y="115"/>
                    <a:pt x="110" y="118"/>
                    <a:pt x="117" y="114"/>
                  </a:cubicBezTo>
                  <a:cubicBezTo>
                    <a:pt x="142" y="104"/>
                    <a:pt x="124" y="71"/>
                    <a:pt x="113" y="58"/>
                  </a:cubicBezTo>
                  <a:cubicBezTo>
                    <a:pt x="107" y="50"/>
                    <a:pt x="99" y="43"/>
                    <a:pt x="91" y="37"/>
                  </a:cubicBezTo>
                  <a:cubicBezTo>
                    <a:pt x="82" y="31"/>
                    <a:pt x="72" y="30"/>
                    <a:pt x="62" y="26"/>
                  </a:cubicBezTo>
                  <a:cubicBezTo>
                    <a:pt x="54" y="23"/>
                    <a:pt x="47" y="17"/>
                    <a:pt x="39" y="14"/>
                  </a:cubicBezTo>
                  <a:cubicBezTo>
                    <a:pt x="28" y="10"/>
                    <a:pt x="11" y="13"/>
                    <a:pt x="4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8" name="Freeform 26"/>
            <p:cNvSpPr>
              <a:spLocks/>
            </p:cNvSpPr>
            <p:nvPr/>
          </p:nvSpPr>
          <p:spPr bwMode="auto">
            <a:xfrm>
              <a:off x="3993" y="3358"/>
              <a:ext cx="169" cy="111"/>
            </a:xfrm>
            <a:custGeom>
              <a:avLst/>
              <a:gdLst>
                <a:gd name="T0" fmla="*/ 6 w 119"/>
                <a:gd name="T1" fmla="*/ 13 h 78"/>
                <a:gd name="T2" fmla="*/ 135 w 119"/>
                <a:gd name="T3" fmla="*/ 142 h 78"/>
                <a:gd name="T4" fmla="*/ 202 w 119"/>
                <a:gd name="T5" fmla="*/ 157 h 78"/>
                <a:gd name="T6" fmla="*/ 234 w 119"/>
                <a:gd name="T7" fmla="*/ 97 h 78"/>
                <a:gd name="T8" fmla="*/ 124 w 119"/>
                <a:gd name="T9" fmla="*/ 125 h 78"/>
                <a:gd name="T10" fmla="*/ 57 w 119"/>
                <a:gd name="T11" fmla="*/ 77 h 78"/>
                <a:gd name="T12" fmla="*/ 0 w 119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78">
                  <a:moveTo>
                    <a:pt x="3" y="6"/>
                  </a:moveTo>
                  <a:cubicBezTo>
                    <a:pt x="18" y="35"/>
                    <a:pt x="36" y="57"/>
                    <a:pt x="67" y="70"/>
                  </a:cubicBezTo>
                  <a:cubicBezTo>
                    <a:pt x="74" y="73"/>
                    <a:pt x="92" y="78"/>
                    <a:pt x="100" y="77"/>
                  </a:cubicBezTo>
                  <a:cubicBezTo>
                    <a:pt x="112" y="75"/>
                    <a:pt x="119" y="58"/>
                    <a:pt x="116" y="48"/>
                  </a:cubicBezTo>
                  <a:cubicBezTo>
                    <a:pt x="117" y="78"/>
                    <a:pt x="79" y="72"/>
                    <a:pt x="61" y="62"/>
                  </a:cubicBezTo>
                  <a:cubicBezTo>
                    <a:pt x="50" y="56"/>
                    <a:pt x="38" y="47"/>
                    <a:pt x="28" y="38"/>
                  </a:cubicBezTo>
                  <a:cubicBezTo>
                    <a:pt x="15" y="27"/>
                    <a:pt x="11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9" name="Freeform 27"/>
            <p:cNvSpPr>
              <a:spLocks/>
            </p:cNvSpPr>
            <p:nvPr/>
          </p:nvSpPr>
          <p:spPr bwMode="auto">
            <a:xfrm>
              <a:off x="2977" y="3027"/>
              <a:ext cx="99" cy="241"/>
            </a:xfrm>
            <a:custGeom>
              <a:avLst/>
              <a:gdLst>
                <a:gd name="T0" fmla="*/ 136 w 69"/>
                <a:gd name="T1" fmla="*/ 0 h 169"/>
                <a:gd name="T2" fmla="*/ 85 w 69"/>
                <a:gd name="T3" fmla="*/ 53 h 169"/>
                <a:gd name="T4" fmla="*/ 49 w 69"/>
                <a:gd name="T5" fmla="*/ 87 h 169"/>
                <a:gd name="T6" fmla="*/ 4 w 69"/>
                <a:gd name="T7" fmla="*/ 197 h 169"/>
                <a:gd name="T8" fmla="*/ 47 w 69"/>
                <a:gd name="T9" fmla="*/ 315 h 169"/>
                <a:gd name="T10" fmla="*/ 142 w 69"/>
                <a:gd name="T11" fmla="*/ 221 h 169"/>
                <a:gd name="T12" fmla="*/ 72 w 69"/>
                <a:gd name="T13" fmla="*/ 299 h 169"/>
                <a:gd name="T14" fmla="*/ 23 w 69"/>
                <a:gd name="T15" fmla="*/ 207 h 169"/>
                <a:gd name="T16" fmla="*/ 52 w 69"/>
                <a:gd name="T17" fmla="*/ 106 h 169"/>
                <a:gd name="T18" fmla="*/ 100 w 69"/>
                <a:gd name="T19" fmla="*/ 51 h 169"/>
                <a:gd name="T20" fmla="*/ 136 w 69"/>
                <a:gd name="T21" fmla="*/ 0 h 1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169">
                  <a:moveTo>
                    <a:pt x="66" y="0"/>
                  </a:moveTo>
                  <a:cubicBezTo>
                    <a:pt x="63" y="10"/>
                    <a:pt x="48" y="20"/>
                    <a:pt x="41" y="26"/>
                  </a:cubicBezTo>
                  <a:cubicBezTo>
                    <a:pt x="35" y="31"/>
                    <a:pt x="30" y="37"/>
                    <a:pt x="24" y="43"/>
                  </a:cubicBezTo>
                  <a:cubicBezTo>
                    <a:pt x="12" y="56"/>
                    <a:pt x="4" y="78"/>
                    <a:pt x="2" y="97"/>
                  </a:cubicBezTo>
                  <a:cubicBezTo>
                    <a:pt x="0" y="116"/>
                    <a:pt x="4" y="144"/>
                    <a:pt x="23" y="155"/>
                  </a:cubicBezTo>
                  <a:cubicBezTo>
                    <a:pt x="47" y="169"/>
                    <a:pt x="62" y="123"/>
                    <a:pt x="69" y="109"/>
                  </a:cubicBezTo>
                  <a:cubicBezTo>
                    <a:pt x="61" y="119"/>
                    <a:pt x="48" y="145"/>
                    <a:pt x="35" y="147"/>
                  </a:cubicBezTo>
                  <a:cubicBezTo>
                    <a:pt x="15" y="149"/>
                    <a:pt x="11" y="116"/>
                    <a:pt x="11" y="102"/>
                  </a:cubicBezTo>
                  <a:cubicBezTo>
                    <a:pt x="11" y="83"/>
                    <a:pt x="14" y="67"/>
                    <a:pt x="25" y="52"/>
                  </a:cubicBezTo>
                  <a:cubicBezTo>
                    <a:pt x="32" y="42"/>
                    <a:pt x="40" y="33"/>
                    <a:pt x="49" y="25"/>
                  </a:cubicBezTo>
                  <a:cubicBezTo>
                    <a:pt x="56" y="19"/>
                    <a:pt x="67" y="9"/>
                    <a:pt x="66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0" name="Freeform 28"/>
            <p:cNvSpPr>
              <a:spLocks/>
            </p:cNvSpPr>
            <p:nvPr/>
          </p:nvSpPr>
          <p:spPr bwMode="auto">
            <a:xfrm>
              <a:off x="2596" y="1631"/>
              <a:ext cx="96" cy="186"/>
            </a:xfrm>
            <a:custGeom>
              <a:avLst/>
              <a:gdLst>
                <a:gd name="T0" fmla="*/ 138 w 67"/>
                <a:gd name="T1" fmla="*/ 30 h 130"/>
                <a:gd name="T2" fmla="*/ 77 w 67"/>
                <a:gd name="T3" fmla="*/ 0 h 130"/>
                <a:gd name="T4" fmla="*/ 16 w 67"/>
                <a:gd name="T5" fmla="*/ 39 h 130"/>
                <a:gd name="T6" fmla="*/ 19 w 67"/>
                <a:gd name="T7" fmla="*/ 143 h 130"/>
                <a:gd name="T8" fmla="*/ 70 w 67"/>
                <a:gd name="T9" fmla="*/ 266 h 130"/>
                <a:gd name="T10" fmla="*/ 39 w 67"/>
                <a:gd name="T11" fmla="*/ 170 h 130"/>
                <a:gd name="T12" fmla="*/ 27 w 67"/>
                <a:gd name="T13" fmla="*/ 134 h 130"/>
                <a:gd name="T14" fmla="*/ 27 w 67"/>
                <a:gd name="T15" fmla="*/ 53 h 130"/>
                <a:gd name="T16" fmla="*/ 76 w 67"/>
                <a:gd name="T17" fmla="*/ 10 h 130"/>
                <a:gd name="T18" fmla="*/ 136 w 67"/>
                <a:gd name="T19" fmla="*/ 29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30">
                  <a:moveTo>
                    <a:pt x="67" y="15"/>
                  </a:moveTo>
                  <a:cubicBezTo>
                    <a:pt x="62" y="2"/>
                    <a:pt x="49" y="0"/>
                    <a:pt x="38" y="0"/>
                  </a:cubicBezTo>
                  <a:cubicBezTo>
                    <a:pt x="23" y="0"/>
                    <a:pt x="15" y="6"/>
                    <a:pt x="8" y="19"/>
                  </a:cubicBezTo>
                  <a:cubicBezTo>
                    <a:pt x="0" y="35"/>
                    <a:pt x="4" y="53"/>
                    <a:pt x="9" y="70"/>
                  </a:cubicBezTo>
                  <a:cubicBezTo>
                    <a:pt x="15" y="90"/>
                    <a:pt x="23" y="112"/>
                    <a:pt x="34" y="130"/>
                  </a:cubicBezTo>
                  <a:cubicBezTo>
                    <a:pt x="24" y="119"/>
                    <a:pt x="24" y="98"/>
                    <a:pt x="19" y="83"/>
                  </a:cubicBezTo>
                  <a:cubicBezTo>
                    <a:pt x="17" y="77"/>
                    <a:pt x="14" y="72"/>
                    <a:pt x="13" y="66"/>
                  </a:cubicBezTo>
                  <a:cubicBezTo>
                    <a:pt x="10" y="54"/>
                    <a:pt x="9" y="38"/>
                    <a:pt x="13" y="26"/>
                  </a:cubicBezTo>
                  <a:cubicBezTo>
                    <a:pt x="18" y="14"/>
                    <a:pt x="24" y="7"/>
                    <a:pt x="37" y="5"/>
                  </a:cubicBezTo>
                  <a:cubicBezTo>
                    <a:pt x="51" y="3"/>
                    <a:pt x="54" y="8"/>
                    <a:pt x="66" y="14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1" name="Freeform 29"/>
            <p:cNvSpPr>
              <a:spLocks/>
            </p:cNvSpPr>
            <p:nvPr/>
          </p:nvSpPr>
          <p:spPr bwMode="auto">
            <a:xfrm>
              <a:off x="3101" y="2656"/>
              <a:ext cx="59" cy="89"/>
            </a:xfrm>
            <a:custGeom>
              <a:avLst/>
              <a:gdLst>
                <a:gd name="T0" fmla="*/ 81 w 41"/>
                <a:gd name="T1" fmla="*/ 1 h 62"/>
                <a:gd name="T2" fmla="*/ 10 w 41"/>
                <a:gd name="T3" fmla="*/ 62 h 62"/>
                <a:gd name="T4" fmla="*/ 52 w 41"/>
                <a:gd name="T5" fmla="*/ 128 h 62"/>
                <a:gd name="T6" fmla="*/ 20 w 41"/>
                <a:gd name="T7" fmla="*/ 99 h 62"/>
                <a:gd name="T8" fmla="*/ 27 w 41"/>
                <a:gd name="T9" fmla="*/ 56 h 62"/>
                <a:gd name="T10" fmla="*/ 85 w 41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2">
                  <a:moveTo>
                    <a:pt x="39" y="1"/>
                  </a:moveTo>
                  <a:cubicBezTo>
                    <a:pt x="25" y="11"/>
                    <a:pt x="10" y="12"/>
                    <a:pt x="5" y="30"/>
                  </a:cubicBezTo>
                  <a:cubicBezTo>
                    <a:pt x="0" y="48"/>
                    <a:pt x="8" y="56"/>
                    <a:pt x="25" y="62"/>
                  </a:cubicBezTo>
                  <a:cubicBezTo>
                    <a:pt x="19" y="57"/>
                    <a:pt x="13" y="56"/>
                    <a:pt x="10" y="48"/>
                  </a:cubicBezTo>
                  <a:cubicBezTo>
                    <a:pt x="8" y="41"/>
                    <a:pt x="10" y="33"/>
                    <a:pt x="13" y="27"/>
                  </a:cubicBezTo>
                  <a:cubicBezTo>
                    <a:pt x="18" y="17"/>
                    <a:pt x="39" y="9"/>
                    <a:pt x="41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2" name="Freeform 30"/>
            <p:cNvSpPr>
              <a:spLocks/>
            </p:cNvSpPr>
            <p:nvPr/>
          </p:nvSpPr>
          <p:spPr bwMode="auto">
            <a:xfrm>
              <a:off x="4373" y="1323"/>
              <a:ext cx="163" cy="107"/>
            </a:xfrm>
            <a:custGeom>
              <a:avLst/>
              <a:gdLst>
                <a:gd name="T0" fmla="*/ 1 w 114"/>
                <a:gd name="T1" fmla="*/ 148 h 75"/>
                <a:gd name="T2" fmla="*/ 124 w 114"/>
                <a:gd name="T3" fmla="*/ 23 h 75"/>
                <a:gd name="T4" fmla="*/ 190 w 114"/>
                <a:gd name="T5" fmla="*/ 4 h 75"/>
                <a:gd name="T6" fmla="*/ 233 w 114"/>
                <a:gd name="T7" fmla="*/ 53 h 75"/>
                <a:gd name="T8" fmla="*/ 182 w 114"/>
                <a:gd name="T9" fmla="*/ 14 h 75"/>
                <a:gd name="T10" fmla="*/ 127 w 114"/>
                <a:gd name="T11" fmla="*/ 43 h 75"/>
                <a:gd name="T12" fmla="*/ 57 w 114"/>
                <a:gd name="T13" fmla="*/ 96 h 75"/>
                <a:gd name="T14" fmla="*/ 0 w 114"/>
                <a:gd name="T15" fmla="*/ 153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75">
                  <a:moveTo>
                    <a:pt x="1" y="73"/>
                  </a:moveTo>
                  <a:cubicBezTo>
                    <a:pt x="20" y="53"/>
                    <a:pt x="40" y="29"/>
                    <a:pt x="61" y="11"/>
                  </a:cubicBezTo>
                  <a:cubicBezTo>
                    <a:pt x="70" y="4"/>
                    <a:pt x="81" y="0"/>
                    <a:pt x="93" y="2"/>
                  </a:cubicBezTo>
                  <a:cubicBezTo>
                    <a:pt x="103" y="4"/>
                    <a:pt x="113" y="15"/>
                    <a:pt x="114" y="26"/>
                  </a:cubicBezTo>
                  <a:cubicBezTo>
                    <a:pt x="112" y="17"/>
                    <a:pt x="97" y="8"/>
                    <a:pt x="89" y="7"/>
                  </a:cubicBezTo>
                  <a:cubicBezTo>
                    <a:pt x="75" y="4"/>
                    <a:pt x="70" y="12"/>
                    <a:pt x="62" y="21"/>
                  </a:cubicBezTo>
                  <a:cubicBezTo>
                    <a:pt x="52" y="31"/>
                    <a:pt x="39" y="39"/>
                    <a:pt x="28" y="47"/>
                  </a:cubicBezTo>
                  <a:cubicBezTo>
                    <a:pt x="20" y="54"/>
                    <a:pt x="2" y="66"/>
                    <a:pt x="0" y="75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3" name="Freeform 31"/>
            <p:cNvSpPr>
              <a:spLocks/>
            </p:cNvSpPr>
            <p:nvPr/>
          </p:nvSpPr>
          <p:spPr bwMode="auto">
            <a:xfrm>
              <a:off x="4354" y="1811"/>
              <a:ext cx="102" cy="97"/>
            </a:xfrm>
            <a:custGeom>
              <a:avLst/>
              <a:gdLst>
                <a:gd name="T0" fmla="*/ 140 w 72"/>
                <a:gd name="T1" fmla="*/ 30 h 68"/>
                <a:gd name="T2" fmla="*/ 64 w 72"/>
                <a:gd name="T3" fmla="*/ 43 h 68"/>
                <a:gd name="T4" fmla="*/ 34 w 72"/>
                <a:gd name="T5" fmla="*/ 91 h 68"/>
                <a:gd name="T6" fmla="*/ 0 w 72"/>
                <a:gd name="T7" fmla="*/ 138 h 68"/>
                <a:gd name="T8" fmla="*/ 74 w 72"/>
                <a:gd name="T9" fmla="*/ 43 h 68"/>
                <a:gd name="T10" fmla="*/ 139 w 72"/>
                <a:gd name="T11" fmla="*/ 27 h 68"/>
                <a:gd name="T12" fmla="*/ 139 w 72"/>
                <a:gd name="T13" fmla="*/ 24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68">
                  <a:moveTo>
                    <a:pt x="70" y="15"/>
                  </a:moveTo>
                  <a:cubicBezTo>
                    <a:pt x="66" y="0"/>
                    <a:pt x="39" y="15"/>
                    <a:pt x="32" y="21"/>
                  </a:cubicBezTo>
                  <a:cubicBezTo>
                    <a:pt x="24" y="27"/>
                    <a:pt x="22" y="37"/>
                    <a:pt x="17" y="45"/>
                  </a:cubicBezTo>
                  <a:cubicBezTo>
                    <a:pt x="13" y="53"/>
                    <a:pt x="4" y="60"/>
                    <a:pt x="0" y="68"/>
                  </a:cubicBezTo>
                  <a:cubicBezTo>
                    <a:pt x="16" y="54"/>
                    <a:pt x="20" y="32"/>
                    <a:pt x="37" y="21"/>
                  </a:cubicBezTo>
                  <a:cubicBezTo>
                    <a:pt x="45" y="16"/>
                    <a:pt x="60" y="8"/>
                    <a:pt x="69" y="13"/>
                  </a:cubicBezTo>
                  <a:cubicBezTo>
                    <a:pt x="72" y="14"/>
                    <a:pt x="70" y="13"/>
                    <a:pt x="69" y="12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4" name="Freeform 32"/>
            <p:cNvSpPr>
              <a:spLocks/>
            </p:cNvSpPr>
            <p:nvPr/>
          </p:nvSpPr>
          <p:spPr bwMode="auto">
            <a:xfrm>
              <a:off x="3309" y="2346"/>
              <a:ext cx="290" cy="222"/>
            </a:xfrm>
            <a:custGeom>
              <a:avLst/>
              <a:gdLst>
                <a:gd name="T0" fmla="*/ 86 w 203"/>
                <a:gd name="T1" fmla="*/ 0 h 156"/>
                <a:gd name="T2" fmla="*/ 414 w 203"/>
                <a:gd name="T3" fmla="*/ 178 h 156"/>
                <a:gd name="T4" fmla="*/ 86 w 203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56">
                  <a:moveTo>
                    <a:pt x="42" y="0"/>
                  </a:moveTo>
                  <a:cubicBezTo>
                    <a:pt x="38" y="62"/>
                    <a:pt x="50" y="126"/>
                    <a:pt x="203" y="88"/>
                  </a:cubicBezTo>
                  <a:cubicBezTo>
                    <a:pt x="203" y="88"/>
                    <a:pt x="0" y="156"/>
                    <a:pt x="42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5" name="Freeform 33"/>
            <p:cNvSpPr>
              <a:spLocks/>
            </p:cNvSpPr>
            <p:nvPr/>
          </p:nvSpPr>
          <p:spPr bwMode="auto">
            <a:xfrm>
              <a:off x="3064" y="1869"/>
              <a:ext cx="615" cy="805"/>
            </a:xfrm>
            <a:custGeom>
              <a:avLst/>
              <a:gdLst>
                <a:gd name="T0" fmla="*/ 855 w 431"/>
                <a:gd name="T1" fmla="*/ 0 h 564"/>
                <a:gd name="T2" fmla="*/ 168 w 431"/>
                <a:gd name="T3" fmla="*/ 414 h 564"/>
                <a:gd name="T4" fmla="*/ 629 w 431"/>
                <a:gd name="T5" fmla="*/ 1149 h 564"/>
                <a:gd name="T6" fmla="*/ 639 w 431"/>
                <a:gd name="T7" fmla="*/ 1149 h 564"/>
                <a:gd name="T8" fmla="*/ 558 w 431"/>
                <a:gd name="T9" fmla="*/ 901 h 564"/>
                <a:gd name="T10" fmla="*/ 445 w 431"/>
                <a:gd name="T11" fmla="*/ 852 h 564"/>
                <a:gd name="T12" fmla="*/ 415 w 431"/>
                <a:gd name="T13" fmla="*/ 749 h 564"/>
                <a:gd name="T14" fmla="*/ 432 w 431"/>
                <a:gd name="T15" fmla="*/ 657 h 564"/>
                <a:gd name="T16" fmla="*/ 878 w 431"/>
                <a:gd name="T17" fmla="*/ 0 h 564"/>
                <a:gd name="T18" fmla="*/ 855 w 431"/>
                <a:gd name="T19" fmla="*/ 0 h 5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564">
                  <a:moveTo>
                    <a:pt x="420" y="0"/>
                  </a:moveTo>
                  <a:cubicBezTo>
                    <a:pt x="368" y="0"/>
                    <a:pt x="155" y="12"/>
                    <a:pt x="83" y="203"/>
                  </a:cubicBezTo>
                  <a:cubicBezTo>
                    <a:pt x="0" y="420"/>
                    <a:pt x="163" y="553"/>
                    <a:pt x="309" y="564"/>
                  </a:cubicBezTo>
                  <a:cubicBezTo>
                    <a:pt x="311" y="564"/>
                    <a:pt x="313" y="564"/>
                    <a:pt x="314" y="564"/>
                  </a:cubicBezTo>
                  <a:cubicBezTo>
                    <a:pt x="359" y="564"/>
                    <a:pt x="320" y="514"/>
                    <a:pt x="274" y="442"/>
                  </a:cubicBezTo>
                  <a:cubicBezTo>
                    <a:pt x="250" y="440"/>
                    <a:pt x="230" y="432"/>
                    <a:pt x="219" y="418"/>
                  </a:cubicBezTo>
                  <a:cubicBezTo>
                    <a:pt x="208" y="405"/>
                    <a:pt x="204" y="388"/>
                    <a:pt x="204" y="368"/>
                  </a:cubicBezTo>
                  <a:cubicBezTo>
                    <a:pt x="204" y="354"/>
                    <a:pt x="206" y="338"/>
                    <a:pt x="212" y="322"/>
                  </a:cubicBezTo>
                  <a:cubicBezTo>
                    <a:pt x="170" y="208"/>
                    <a:pt x="185" y="80"/>
                    <a:pt x="431" y="0"/>
                  </a:cubicBezTo>
                  <a:cubicBezTo>
                    <a:pt x="431" y="0"/>
                    <a:pt x="427" y="0"/>
                    <a:pt x="420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6" name="Freeform 34"/>
            <p:cNvSpPr>
              <a:spLocks/>
            </p:cNvSpPr>
            <p:nvPr/>
          </p:nvSpPr>
          <p:spPr bwMode="auto">
            <a:xfrm>
              <a:off x="3341" y="2337"/>
              <a:ext cx="111" cy="157"/>
            </a:xfrm>
            <a:custGeom>
              <a:avLst/>
              <a:gdLst>
                <a:gd name="T0" fmla="*/ 40 w 78"/>
                <a:gd name="T1" fmla="*/ 0 h 110"/>
                <a:gd name="T2" fmla="*/ 28 w 78"/>
                <a:gd name="T3" fmla="*/ 81 h 110"/>
                <a:gd name="T4" fmla="*/ 57 w 78"/>
                <a:gd name="T5" fmla="*/ 177 h 110"/>
                <a:gd name="T6" fmla="*/ 158 w 78"/>
                <a:gd name="T7" fmla="*/ 224 h 110"/>
                <a:gd name="T8" fmla="*/ 154 w 78"/>
                <a:gd name="T9" fmla="*/ 218 h 110"/>
                <a:gd name="T10" fmla="*/ 40 w 78"/>
                <a:gd name="T11" fmla="*/ 13 h 110"/>
                <a:gd name="T12" fmla="*/ 40 w 78"/>
                <a:gd name="T13" fmla="*/ 13 h 110"/>
                <a:gd name="T14" fmla="*/ 40 w 78"/>
                <a:gd name="T15" fmla="*/ 13 h 110"/>
                <a:gd name="T16" fmla="*/ 148 w 78"/>
                <a:gd name="T17" fmla="*/ 208 h 110"/>
                <a:gd name="T18" fmla="*/ 40 w 78"/>
                <a:gd name="T19" fmla="*/ 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10">
                  <a:moveTo>
                    <a:pt x="20" y="0"/>
                  </a:moveTo>
                  <a:cubicBezTo>
                    <a:pt x="16" y="14"/>
                    <a:pt x="14" y="28"/>
                    <a:pt x="14" y="40"/>
                  </a:cubicBezTo>
                  <a:cubicBezTo>
                    <a:pt x="14" y="59"/>
                    <a:pt x="18" y="75"/>
                    <a:pt x="28" y="87"/>
                  </a:cubicBezTo>
                  <a:cubicBezTo>
                    <a:pt x="38" y="100"/>
                    <a:pt x="55" y="108"/>
                    <a:pt x="78" y="110"/>
                  </a:cubicBezTo>
                  <a:cubicBezTo>
                    <a:pt x="77" y="109"/>
                    <a:pt x="77" y="108"/>
                    <a:pt x="76" y="107"/>
                  </a:cubicBezTo>
                  <a:cubicBezTo>
                    <a:pt x="34" y="103"/>
                    <a:pt x="0" y="79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7" y="48"/>
                    <a:pt x="22" y="91"/>
                    <a:pt x="73" y="102"/>
                  </a:cubicBezTo>
                  <a:cubicBezTo>
                    <a:pt x="54" y="71"/>
                    <a:pt x="34" y="36"/>
                    <a:pt x="20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7" name="Freeform 35"/>
            <p:cNvSpPr>
              <a:spLocks/>
            </p:cNvSpPr>
            <p:nvPr/>
          </p:nvSpPr>
          <p:spPr bwMode="auto">
            <a:xfrm>
              <a:off x="3355" y="2328"/>
              <a:ext cx="100" cy="172"/>
            </a:xfrm>
            <a:custGeom>
              <a:avLst/>
              <a:gdLst>
                <a:gd name="T0" fmla="*/ 16 w 70"/>
                <a:gd name="T1" fmla="*/ 0 h 120"/>
                <a:gd name="T2" fmla="*/ 0 w 70"/>
                <a:gd name="T3" fmla="*/ 95 h 120"/>
                <a:gd name="T4" fmla="*/ 30 w 70"/>
                <a:gd name="T5" fmla="*/ 198 h 120"/>
                <a:gd name="T6" fmla="*/ 143 w 70"/>
                <a:gd name="T7" fmla="*/ 247 h 120"/>
                <a:gd name="T8" fmla="*/ 139 w 70"/>
                <a:gd name="T9" fmla="*/ 238 h 120"/>
                <a:gd name="T10" fmla="*/ 37 w 70"/>
                <a:gd name="T11" fmla="*/ 191 h 120"/>
                <a:gd name="T12" fmla="*/ 9 w 70"/>
                <a:gd name="T13" fmla="*/ 95 h 120"/>
                <a:gd name="T14" fmla="*/ 20 w 70"/>
                <a:gd name="T15" fmla="*/ 13 h 120"/>
                <a:gd name="T16" fmla="*/ 16 w 70"/>
                <a:gd name="T17" fmla="*/ 0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20">
                  <a:moveTo>
                    <a:pt x="8" y="0"/>
                  </a:moveTo>
                  <a:cubicBezTo>
                    <a:pt x="2" y="16"/>
                    <a:pt x="0" y="32"/>
                    <a:pt x="0" y="46"/>
                  </a:cubicBezTo>
                  <a:cubicBezTo>
                    <a:pt x="0" y="66"/>
                    <a:pt x="4" y="83"/>
                    <a:pt x="15" y="96"/>
                  </a:cubicBezTo>
                  <a:cubicBezTo>
                    <a:pt x="26" y="110"/>
                    <a:pt x="46" y="118"/>
                    <a:pt x="70" y="120"/>
                  </a:cubicBezTo>
                  <a:cubicBezTo>
                    <a:pt x="69" y="119"/>
                    <a:pt x="69" y="117"/>
                    <a:pt x="68" y="116"/>
                  </a:cubicBezTo>
                  <a:cubicBezTo>
                    <a:pt x="45" y="114"/>
                    <a:pt x="28" y="106"/>
                    <a:pt x="18" y="93"/>
                  </a:cubicBezTo>
                  <a:cubicBezTo>
                    <a:pt x="8" y="81"/>
                    <a:pt x="4" y="65"/>
                    <a:pt x="4" y="46"/>
                  </a:cubicBezTo>
                  <a:cubicBezTo>
                    <a:pt x="4" y="34"/>
                    <a:pt x="6" y="20"/>
                    <a:pt x="10" y="6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8" name="Freeform 36"/>
            <p:cNvSpPr>
              <a:spLocks/>
            </p:cNvSpPr>
            <p:nvPr/>
          </p:nvSpPr>
          <p:spPr bwMode="auto">
            <a:xfrm>
              <a:off x="3341" y="2346"/>
              <a:ext cx="108" cy="144"/>
            </a:xfrm>
            <a:custGeom>
              <a:avLst/>
              <a:gdLst>
                <a:gd name="T0" fmla="*/ 40 w 76"/>
                <a:gd name="T1" fmla="*/ 0 h 101"/>
                <a:gd name="T2" fmla="*/ 153 w 76"/>
                <a:gd name="T3" fmla="*/ 205 h 101"/>
                <a:gd name="T4" fmla="*/ 148 w 76"/>
                <a:gd name="T5" fmla="*/ 195 h 101"/>
                <a:gd name="T6" fmla="*/ 40 w 76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01">
                  <a:moveTo>
                    <a:pt x="20" y="0"/>
                  </a:moveTo>
                  <a:cubicBezTo>
                    <a:pt x="0" y="73"/>
                    <a:pt x="34" y="97"/>
                    <a:pt x="76" y="101"/>
                  </a:cubicBezTo>
                  <a:cubicBezTo>
                    <a:pt x="75" y="100"/>
                    <a:pt x="74" y="98"/>
                    <a:pt x="73" y="96"/>
                  </a:cubicBezTo>
                  <a:cubicBezTo>
                    <a:pt x="22" y="85"/>
                    <a:pt x="17" y="42"/>
                    <a:pt x="20" y="0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9" name="Oval 38"/>
            <p:cNvSpPr>
              <a:spLocks noChangeArrowheads="1"/>
            </p:cNvSpPr>
            <p:nvPr/>
          </p:nvSpPr>
          <p:spPr bwMode="auto">
            <a:xfrm>
              <a:off x="3329" y="2249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0" name="Oval 39"/>
            <p:cNvSpPr>
              <a:spLocks noChangeArrowheads="1"/>
            </p:cNvSpPr>
            <p:nvPr/>
          </p:nvSpPr>
          <p:spPr bwMode="auto">
            <a:xfrm>
              <a:off x="3398" y="240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763291" y="1655902"/>
            <a:ext cx="512341" cy="540000"/>
            <a:chOff x="7995841" y="1747243"/>
            <a:chExt cx="512341" cy="540000"/>
          </a:xfrm>
        </p:grpSpPr>
        <p:sp>
          <p:nvSpPr>
            <p:cNvPr id="38" name="Freeform 250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" name="Freeform 251"/>
            <p:cNvSpPr>
              <a:spLocks/>
            </p:cNvSpPr>
            <p:nvPr/>
          </p:nvSpPr>
          <p:spPr bwMode="auto">
            <a:xfrm rot="16200000">
              <a:off x="8067950" y="1717939"/>
              <a:ext cx="392488" cy="466902"/>
            </a:xfrm>
            <a:custGeom>
              <a:avLst/>
              <a:gdLst>
                <a:gd name="T0" fmla="*/ 984 w 238"/>
                <a:gd name="T1" fmla="*/ 0 h 266"/>
                <a:gd name="T2" fmla="*/ 1360 w 238"/>
                <a:gd name="T3" fmla="*/ 888 h 266"/>
                <a:gd name="T4" fmla="*/ 383 w 238"/>
                <a:gd name="T5" fmla="*/ 1818 h 266"/>
                <a:gd name="T6" fmla="*/ 0 w 238"/>
                <a:gd name="T7" fmla="*/ 1733 h 266"/>
                <a:gd name="T8" fmla="*/ 496 w 238"/>
                <a:gd name="T9" fmla="*/ 1890 h 266"/>
                <a:gd name="T10" fmla="*/ 1480 w 238"/>
                <a:gd name="T11" fmla="*/ 965 h 266"/>
                <a:gd name="T12" fmla="*/ 98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" name="Freeform 252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" name="Freeform 253"/>
            <p:cNvSpPr>
              <a:spLocks/>
            </p:cNvSpPr>
            <p:nvPr/>
          </p:nvSpPr>
          <p:spPr bwMode="auto">
            <a:xfrm rot="16200000">
              <a:off x="8103840" y="1768317"/>
              <a:ext cx="313463" cy="379317"/>
            </a:xfrm>
            <a:custGeom>
              <a:avLst/>
              <a:gdLst>
                <a:gd name="T0" fmla="*/ 1130 w 190"/>
                <a:gd name="T1" fmla="*/ 819 h 216"/>
                <a:gd name="T2" fmla="*/ 1030 w 190"/>
                <a:gd name="T3" fmla="*/ 605 h 216"/>
                <a:gd name="T4" fmla="*/ 997 w 190"/>
                <a:gd name="T5" fmla="*/ 328 h 216"/>
                <a:gd name="T6" fmla="*/ 704 w 190"/>
                <a:gd name="T7" fmla="*/ 0 h 216"/>
                <a:gd name="T8" fmla="*/ 872 w 190"/>
                <a:gd name="T9" fmla="*/ 243 h 216"/>
                <a:gd name="T10" fmla="*/ 892 w 190"/>
                <a:gd name="T11" fmla="*/ 491 h 216"/>
                <a:gd name="T12" fmla="*/ 822 w 190"/>
                <a:gd name="T13" fmla="*/ 781 h 216"/>
                <a:gd name="T14" fmla="*/ 722 w 190"/>
                <a:gd name="T15" fmla="*/ 1288 h 216"/>
                <a:gd name="T16" fmla="*/ 0 w 190"/>
                <a:gd name="T17" fmla="*/ 1288 h 216"/>
                <a:gd name="T18" fmla="*/ 847 w 190"/>
                <a:gd name="T19" fmla="*/ 1373 h 216"/>
                <a:gd name="T20" fmla="*/ 1130 w 190"/>
                <a:gd name="T21" fmla="*/ 819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" name="Freeform 254"/>
            <p:cNvSpPr>
              <a:spLocks/>
            </p:cNvSpPr>
            <p:nvPr/>
          </p:nvSpPr>
          <p:spPr bwMode="auto">
            <a:xfrm rot="16200000">
              <a:off x="8093633" y="1901012"/>
              <a:ext cx="256829" cy="344414"/>
            </a:xfrm>
            <a:custGeom>
              <a:avLst/>
              <a:gdLst>
                <a:gd name="T0" fmla="*/ 233 w 156"/>
                <a:gd name="T1" fmla="*/ 1139 h 196"/>
                <a:gd name="T2" fmla="*/ 408 w 156"/>
                <a:gd name="T3" fmla="*/ 414 h 196"/>
                <a:gd name="T4" fmla="*/ 920 w 156"/>
                <a:gd name="T5" fmla="*/ 77 h 196"/>
                <a:gd name="T6" fmla="*/ 850 w 156"/>
                <a:gd name="T7" fmla="*/ 51 h 196"/>
                <a:gd name="T8" fmla="*/ 163 w 156"/>
                <a:gd name="T9" fmla="*/ 363 h 196"/>
                <a:gd name="T10" fmla="*/ 120 w 156"/>
                <a:gd name="T11" fmla="*/ 1062 h 196"/>
                <a:gd name="T12" fmla="*/ 388 w 156"/>
                <a:gd name="T13" fmla="*/ 1396 h 196"/>
                <a:gd name="T14" fmla="*/ 233 w 156"/>
                <a:gd name="T15" fmla="*/ 11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" name="Freeform 279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" name="Freeform 280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" name="Freeform 283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" name="Freeform 284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" name="Freeform 317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" name="Freeform 318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" name="Freeform 319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" name="Freeform 320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" name="Freeform 392"/>
            <p:cNvSpPr>
              <a:spLocks/>
            </p:cNvSpPr>
            <p:nvPr/>
          </p:nvSpPr>
          <p:spPr bwMode="auto">
            <a:xfrm rot="16200000">
              <a:off x="8169035" y="2085731"/>
              <a:ext cx="71122" cy="158049"/>
            </a:xfrm>
            <a:custGeom>
              <a:avLst/>
              <a:gdLst>
                <a:gd name="T0" fmla="*/ 271 w 43"/>
                <a:gd name="T1" fmla="*/ 0 h 90"/>
                <a:gd name="T2" fmla="*/ 108 w 43"/>
                <a:gd name="T3" fmla="*/ 640 h 90"/>
                <a:gd name="T4" fmla="*/ 27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" name="Freeform 393"/>
            <p:cNvSpPr>
              <a:spLocks/>
            </p:cNvSpPr>
            <p:nvPr/>
          </p:nvSpPr>
          <p:spPr bwMode="auto">
            <a:xfrm rot="16200000">
              <a:off x="8040292" y="1823305"/>
              <a:ext cx="395122" cy="466902"/>
            </a:xfrm>
            <a:custGeom>
              <a:avLst/>
              <a:gdLst>
                <a:gd name="T0" fmla="*/ 125 w 240"/>
                <a:gd name="T1" fmla="*/ 1066 h 266"/>
                <a:gd name="T2" fmla="*/ 1000 w 240"/>
                <a:gd name="T3" fmla="*/ 56 h 266"/>
                <a:gd name="T4" fmla="*/ 1500 w 240"/>
                <a:gd name="T5" fmla="*/ 184 h 266"/>
                <a:gd name="T6" fmla="*/ 920 w 240"/>
                <a:gd name="T7" fmla="*/ 0 h 266"/>
                <a:gd name="T8" fmla="*/ 38 w 240"/>
                <a:gd name="T9" fmla="*/ 1008 h 266"/>
                <a:gd name="T10" fmla="*/ 470 w 240"/>
                <a:gd name="T11" fmla="*/ 1890 h 266"/>
                <a:gd name="T12" fmla="*/ 125 w 240"/>
                <a:gd name="T13" fmla="*/ 106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" name="Freeform 394"/>
            <p:cNvSpPr>
              <a:spLocks/>
            </p:cNvSpPr>
            <p:nvPr/>
          </p:nvSpPr>
          <p:spPr bwMode="auto">
            <a:xfrm rot="16200000">
              <a:off x="8047865" y="1969170"/>
              <a:ext cx="274610" cy="361536"/>
            </a:xfrm>
            <a:custGeom>
              <a:avLst/>
              <a:gdLst>
                <a:gd name="T0" fmla="*/ 255 w 167"/>
                <a:gd name="T1" fmla="*/ 1463 h 206"/>
                <a:gd name="T2" fmla="*/ 162 w 167"/>
                <a:gd name="T3" fmla="*/ 1007 h 206"/>
                <a:gd name="T4" fmla="*/ 1041 w 167"/>
                <a:gd name="T5" fmla="*/ 0 h 206"/>
                <a:gd name="T6" fmla="*/ 255 w 167"/>
                <a:gd name="T7" fmla="*/ 1463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" name="Freeform 395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" name="Freeform 396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4" name="Group 40"/>
          <p:cNvGrpSpPr>
            <a:grpSpLocks noChangeAspect="1"/>
          </p:cNvGrpSpPr>
          <p:nvPr/>
        </p:nvGrpSpPr>
        <p:grpSpPr bwMode="auto">
          <a:xfrm>
            <a:off x="6882985" y="2444439"/>
            <a:ext cx="540000" cy="515179"/>
            <a:chOff x="930" y="1787"/>
            <a:chExt cx="979" cy="934"/>
          </a:xfrm>
        </p:grpSpPr>
        <p:sp>
          <p:nvSpPr>
            <p:cNvPr id="15" name="Freeform 41"/>
            <p:cNvSpPr>
              <a:spLocks/>
            </p:cNvSpPr>
            <p:nvPr/>
          </p:nvSpPr>
          <p:spPr bwMode="auto">
            <a:xfrm>
              <a:off x="957" y="1804"/>
              <a:ext cx="952" cy="914"/>
            </a:xfrm>
            <a:custGeom>
              <a:avLst/>
              <a:gdLst>
                <a:gd name="T0" fmla="*/ 162 w 569"/>
                <a:gd name="T1" fmla="*/ 199 h 546"/>
                <a:gd name="T2" fmla="*/ 278 w 569"/>
                <a:gd name="T3" fmla="*/ 437 h 546"/>
                <a:gd name="T4" fmla="*/ 176 w 569"/>
                <a:gd name="T5" fmla="*/ 424 h 546"/>
                <a:gd name="T6" fmla="*/ 107 w 569"/>
                <a:gd name="T7" fmla="*/ 398 h 546"/>
                <a:gd name="T8" fmla="*/ 199 w 569"/>
                <a:gd name="T9" fmla="*/ 541 h 546"/>
                <a:gd name="T10" fmla="*/ 167 w 569"/>
                <a:gd name="T11" fmla="*/ 665 h 546"/>
                <a:gd name="T12" fmla="*/ 90 w 569"/>
                <a:gd name="T13" fmla="*/ 732 h 546"/>
                <a:gd name="T14" fmla="*/ 151 w 569"/>
                <a:gd name="T15" fmla="*/ 787 h 546"/>
                <a:gd name="T16" fmla="*/ 100 w 569"/>
                <a:gd name="T17" fmla="*/ 832 h 546"/>
                <a:gd name="T18" fmla="*/ 146 w 569"/>
                <a:gd name="T19" fmla="*/ 869 h 546"/>
                <a:gd name="T20" fmla="*/ 149 w 569"/>
                <a:gd name="T21" fmla="*/ 969 h 546"/>
                <a:gd name="T22" fmla="*/ 13 w 569"/>
                <a:gd name="T23" fmla="*/ 1110 h 546"/>
                <a:gd name="T24" fmla="*/ 79 w 569"/>
                <a:gd name="T25" fmla="*/ 1098 h 546"/>
                <a:gd name="T26" fmla="*/ 162 w 569"/>
                <a:gd name="T27" fmla="*/ 1098 h 546"/>
                <a:gd name="T28" fmla="*/ 283 w 569"/>
                <a:gd name="T29" fmla="*/ 1317 h 546"/>
                <a:gd name="T30" fmla="*/ 333 w 569"/>
                <a:gd name="T31" fmla="*/ 1388 h 546"/>
                <a:gd name="T32" fmla="*/ 338 w 569"/>
                <a:gd name="T33" fmla="*/ 1497 h 546"/>
                <a:gd name="T34" fmla="*/ 378 w 569"/>
                <a:gd name="T35" fmla="*/ 1463 h 546"/>
                <a:gd name="T36" fmla="*/ 428 w 569"/>
                <a:gd name="T37" fmla="*/ 1426 h 546"/>
                <a:gd name="T38" fmla="*/ 442 w 569"/>
                <a:gd name="T39" fmla="*/ 1468 h 546"/>
                <a:gd name="T40" fmla="*/ 465 w 569"/>
                <a:gd name="T41" fmla="*/ 1463 h 546"/>
                <a:gd name="T42" fmla="*/ 495 w 569"/>
                <a:gd name="T43" fmla="*/ 1456 h 546"/>
                <a:gd name="T44" fmla="*/ 669 w 569"/>
                <a:gd name="T45" fmla="*/ 1497 h 546"/>
                <a:gd name="T46" fmla="*/ 736 w 569"/>
                <a:gd name="T47" fmla="*/ 1530 h 546"/>
                <a:gd name="T48" fmla="*/ 765 w 569"/>
                <a:gd name="T49" fmla="*/ 1502 h 546"/>
                <a:gd name="T50" fmla="*/ 1006 w 569"/>
                <a:gd name="T51" fmla="*/ 1483 h 546"/>
                <a:gd name="T52" fmla="*/ 1049 w 569"/>
                <a:gd name="T53" fmla="*/ 1502 h 546"/>
                <a:gd name="T54" fmla="*/ 1089 w 569"/>
                <a:gd name="T55" fmla="*/ 1522 h 546"/>
                <a:gd name="T56" fmla="*/ 1134 w 569"/>
                <a:gd name="T57" fmla="*/ 1456 h 546"/>
                <a:gd name="T58" fmla="*/ 1178 w 569"/>
                <a:gd name="T59" fmla="*/ 1463 h 546"/>
                <a:gd name="T60" fmla="*/ 1210 w 569"/>
                <a:gd name="T61" fmla="*/ 1471 h 546"/>
                <a:gd name="T62" fmla="*/ 1255 w 569"/>
                <a:gd name="T63" fmla="*/ 1393 h 546"/>
                <a:gd name="T64" fmla="*/ 1347 w 569"/>
                <a:gd name="T65" fmla="*/ 1363 h 546"/>
                <a:gd name="T66" fmla="*/ 1467 w 569"/>
                <a:gd name="T67" fmla="*/ 1396 h 546"/>
                <a:gd name="T68" fmla="*/ 1434 w 569"/>
                <a:gd name="T69" fmla="*/ 1227 h 546"/>
                <a:gd name="T70" fmla="*/ 1529 w 569"/>
                <a:gd name="T71" fmla="*/ 932 h 546"/>
                <a:gd name="T72" fmla="*/ 1588 w 569"/>
                <a:gd name="T73" fmla="*/ 849 h 546"/>
                <a:gd name="T74" fmla="*/ 1514 w 569"/>
                <a:gd name="T75" fmla="*/ 815 h 546"/>
                <a:gd name="T76" fmla="*/ 1506 w 569"/>
                <a:gd name="T77" fmla="*/ 715 h 546"/>
                <a:gd name="T78" fmla="*/ 1559 w 569"/>
                <a:gd name="T79" fmla="*/ 656 h 546"/>
                <a:gd name="T80" fmla="*/ 1518 w 569"/>
                <a:gd name="T81" fmla="*/ 648 h 546"/>
                <a:gd name="T82" fmla="*/ 1452 w 569"/>
                <a:gd name="T83" fmla="*/ 631 h 546"/>
                <a:gd name="T84" fmla="*/ 1452 w 569"/>
                <a:gd name="T85" fmla="*/ 502 h 546"/>
                <a:gd name="T86" fmla="*/ 1514 w 569"/>
                <a:gd name="T87" fmla="*/ 378 h 546"/>
                <a:gd name="T88" fmla="*/ 1444 w 569"/>
                <a:gd name="T89" fmla="*/ 403 h 546"/>
                <a:gd name="T90" fmla="*/ 1352 w 569"/>
                <a:gd name="T91" fmla="*/ 425 h 546"/>
                <a:gd name="T92" fmla="*/ 1198 w 569"/>
                <a:gd name="T93" fmla="*/ 323 h 546"/>
                <a:gd name="T94" fmla="*/ 1151 w 569"/>
                <a:gd name="T95" fmla="*/ 271 h 546"/>
                <a:gd name="T96" fmla="*/ 1128 w 569"/>
                <a:gd name="T97" fmla="*/ 271 h 546"/>
                <a:gd name="T98" fmla="*/ 1114 w 569"/>
                <a:gd name="T99" fmla="*/ 266 h 546"/>
                <a:gd name="T100" fmla="*/ 1094 w 569"/>
                <a:gd name="T101" fmla="*/ 204 h 546"/>
                <a:gd name="T102" fmla="*/ 1057 w 569"/>
                <a:gd name="T103" fmla="*/ 213 h 546"/>
                <a:gd name="T104" fmla="*/ 1031 w 569"/>
                <a:gd name="T105" fmla="*/ 221 h 546"/>
                <a:gd name="T106" fmla="*/ 912 w 569"/>
                <a:gd name="T107" fmla="*/ 149 h 546"/>
                <a:gd name="T108" fmla="*/ 857 w 569"/>
                <a:gd name="T109" fmla="*/ 62 h 546"/>
                <a:gd name="T110" fmla="*/ 786 w 569"/>
                <a:gd name="T111" fmla="*/ 196 h 546"/>
                <a:gd name="T112" fmla="*/ 666 w 569"/>
                <a:gd name="T113" fmla="*/ 219 h 546"/>
                <a:gd name="T114" fmla="*/ 557 w 569"/>
                <a:gd name="T115" fmla="*/ 221 h 546"/>
                <a:gd name="T116" fmla="*/ 492 w 569"/>
                <a:gd name="T117" fmla="*/ 199 h 546"/>
                <a:gd name="T118" fmla="*/ 458 w 569"/>
                <a:gd name="T119" fmla="*/ 278 h 546"/>
                <a:gd name="T120" fmla="*/ 338 w 569"/>
                <a:gd name="T121" fmla="*/ 320 h 546"/>
                <a:gd name="T122" fmla="*/ 162 w 569"/>
                <a:gd name="T123" fmla="*/ 199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9" h="546">
                  <a:moveTo>
                    <a:pt x="58" y="71"/>
                  </a:moveTo>
                  <a:cubicBezTo>
                    <a:pt x="50" y="78"/>
                    <a:pt x="114" y="135"/>
                    <a:pt x="99" y="156"/>
                  </a:cubicBezTo>
                  <a:cubicBezTo>
                    <a:pt x="90" y="167"/>
                    <a:pt x="76" y="159"/>
                    <a:pt x="63" y="151"/>
                  </a:cubicBezTo>
                  <a:cubicBezTo>
                    <a:pt x="52" y="144"/>
                    <a:pt x="43" y="138"/>
                    <a:pt x="38" y="142"/>
                  </a:cubicBezTo>
                  <a:cubicBezTo>
                    <a:pt x="28" y="152"/>
                    <a:pt x="79" y="169"/>
                    <a:pt x="71" y="193"/>
                  </a:cubicBezTo>
                  <a:cubicBezTo>
                    <a:pt x="64" y="216"/>
                    <a:pt x="62" y="225"/>
                    <a:pt x="60" y="237"/>
                  </a:cubicBezTo>
                  <a:cubicBezTo>
                    <a:pt x="55" y="260"/>
                    <a:pt x="34" y="248"/>
                    <a:pt x="32" y="261"/>
                  </a:cubicBezTo>
                  <a:cubicBezTo>
                    <a:pt x="30" y="269"/>
                    <a:pt x="55" y="267"/>
                    <a:pt x="54" y="281"/>
                  </a:cubicBezTo>
                  <a:cubicBezTo>
                    <a:pt x="53" y="288"/>
                    <a:pt x="40" y="286"/>
                    <a:pt x="36" y="297"/>
                  </a:cubicBezTo>
                  <a:cubicBezTo>
                    <a:pt x="35" y="301"/>
                    <a:pt x="50" y="295"/>
                    <a:pt x="52" y="310"/>
                  </a:cubicBezTo>
                  <a:cubicBezTo>
                    <a:pt x="55" y="325"/>
                    <a:pt x="62" y="341"/>
                    <a:pt x="53" y="346"/>
                  </a:cubicBezTo>
                  <a:cubicBezTo>
                    <a:pt x="45" y="351"/>
                    <a:pt x="0" y="383"/>
                    <a:pt x="5" y="396"/>
                  </a:cubicBezTo>
                  <a:cubicBezTo>
                    <a:pt x="7" y="402"/>
                    <a:pt x="17" y="397"/>
                    <a:pt x="28" y="392"/>
                  </a:cubicBezTo>
                  <a:cubicBezTo>
                    <a:pt x="41" y="387"/>
                    <a:pt x="55" y="381"/>
                    <a:pt x="58" y="392"/>
                  </a:cubicBezTo>
                  <a:cubicBezTo>
                    <a:pt x="64" y="412"/>
                    <a:pt x="82" y="451"/>
                    <a:pt x="101" y="470"/>
                  </a:cubicBezTo>
                  <a:cubicBezTo>
                    <a:pt x="120" y="488"/>
                    <a:pt x="112" y="490"/>
                    <a:pt x="119" y="495"/>
                  </a:cubicBezTo>
                  <a:cubicBezTo>
                    <a:pt x="126" y="501"/>
                    <a:pt x="114" y="529"/>
                    <a:pt x="121" y="534"/>
                  </a:cubicBezTo>
                  <a:cubicBezTo>
                    <a:pt x="124" y="537"/>
                    <a:pt x="129" y="529"/>
                    <a:pt x="135" y="522"/>
                  </a:cubicBezTo>
                  <a:cubicBezTo>
                    <a:pt x="141" y="514"/>
                    <a:pt x="147" y="507"/>
                    <a:pt x="153" y="509"/>
                  </a:cubicBezTo>
                  <a:cubicBezTo>
                    <a:pt x="164" y="515"/>
                    <a:pt x="151" y="522"/>
                    <a:pt x="158" y="524"/>
                  </a:cubicBezTo>
                  <a:cubicBezTo>
                    <a:pt x="161" y="525"/>
                    <a:pt x="163" y="524"/>
                    <a:pt x="166" y="522"/>
                  </a:cubicBezTo>
                  <a:cubicBezTo>
                    <a:pt x="169" y="520"/>
                    <a:pt x="172" y="518"/>
                    <a:pt x="177" y="520"/>
                  </a:cubicBezTo>
                  <a:cubicBezTo>
                    <a:pt x="187" y="522"/>
                    <a:pt x="216" y="536"/>
                    <a:pt x="239" y="534"/>
                  </a:cubicBezTo>
                  <a:cubicBezTo>
                    <a:pt x="262" y="531"/>
                    <a:pt x="253" y="546"/>
                    <a:pt x="263" y="546"/>
                  </a:cubicBezTo>
                  <a:cubicBezTo>
                    <a:pt x="272" y="546"/>
                    <a:pt x="264" y="537"/>
                    <a:pt x="273" y="536"/>
                  </a:cubicBezTo>
                  <a:cubicBezTo>
                    <a:pt x="282" y="534"/>
                    <a:pt x="343" y="533"/>
                    <a:pt x="359" y="529"/>
                  </a:cubicBezTo>
                  <a:cubicBezTo>
                    <a:pt x="367" y="527"/>
                    <a:pt x="371" y="531"/>
                    <a:pt x="375" y="536"/>
                  </a:cubicBezTo>
                  <a:cubicBezTo>
                    <a:pt x="379" y="540"/>
                    <a:pt x="383" y="544"/>
                    <a:pt x="389" y="543"/>
                  </a:cubicBezTo>
                  <a:cubicBezTo>
                    <a:pt x="401" y="542"/>
                    <a:pt x="396" y="525"/>
                    <a:pt x="405" y="520"/>
                  </a:cubicBezTo>
                  <a:cubicBezTo>
                    <a:pt x="410" y="517"/>
                    <a:pt x="416" y="519"/>
                    <a:pt x="421" y="522"/>
                  </a:cubicBezTo>
                  <a:cubicBezTo>
                    <a:pt x="425" y="524"/>
                    <a:pt x="429" y="527"/>
                    <a:pt x="432" y="525"/>
                  </a:cubicBezTo>
                  <a:cubicBezTo>
                    <a:pt x="438" y="523"/>
                    <a:pt x="434" y="504"/>
                    <a:pt x="448" y="497"/>
                  </a:cubicBezTo>
                  <a:cubicBezTo>
                    <a:pt x="461" y="490"/>
                    <a:pt x="469" y="479"/>
                    <a:pt x="481" y="486"/>
                  </a:cubicBezTo>
                  <a:cubicBezTo>
                    <a:pt x="494" y="492"/>
                    <a:pt x="518" y="504"/>
                    <a:pt x="524" y="498"/>
                  </a:cubicBezTo>
                  <a:cubicBezTo>
                    <a:pt x="531" y="492"/>
                    <a:pt x="503" y="460"/>
                    <a:pt x="512" y="438"/>
                  </a:cubicBezTo>
                  <a:cubicBezTo>
                    <a:pt x="521" y="417"/>
                    <a:pt x="544" y="357"/>
                    <a:pt x="546" y="333"/>
                  </a:cubicBezTo>
                  <a:cubicBezTo>
                    <a:pt x="549" y="309"/>
                    <a:pt x="569" y="315"/>
                    <a:pt x="567" y="303"/>
                  </a:cubicBezTo>
                  <a:cubicBezTo>
                    <a:pt x="565" y="292"/>
                    <a:pt x="544" y="303"/>
                    <a:pt x="541" y="291"/>
                  </a:cubicBezTo>
                  <a:cubicBezTo>
                    <a:pt x="538" y="278"/>
                    <a:pt x="529" y="264"/>
                    <a:pt x="538" y="255"/>
                  </a:cubicBezTo>
                  <a:cubicBezTo>
                    <a:pt x="546" y="247"/>
                    <a:pt x="558" y="242"/>
                    <a:pt x="557" y="234"/>
                  </a:cubicBezTo>
                  <a:cubicBezTo>
                    <a:pt x="556" y="231"/>
                    <a:pt x="550" y="231"/>
                    <a:pt x="542" y="231"/>
                  </a:cubicBezTo>
                  <a:cubicBezTo>
                    <a:pt x="532" y="232"/>
                    <a:pt x="521" y="232"/>
                    <a:pt x="519" y="225"/>
                  </a:cubicBezTo>
                  <a:cubicBezTo>
                    <a:pt x="517" y="212"/>
                    <a:pt x="513" y="192"/>
                    <a:pt x="519" y="179"/>
                  </a:cubicBezTo>
                  <a:cubicBezTo>
                    <a:pt x="524" y="166"/>
                    <a:pt x="549" y="141"/>
                    <a:pt x="541" y="135"/>
                  </a:cubicBezTo>
                  <a:cubicBezTo>
                    <a:pt x="537" y="132"/>
                    <a:pt x="527" y="138"/>
                    <a:pt x="516" y="144"/>
                  </a:cubicBezTo>
                  <a:cubicBezTo>
                    <a:pt x="504" y="151"/>
                    <a:pt x="491" y="157"/>
                    <a:pt x="483" y="152"/>
                  </a:cubicBezTo>
                  <a:cubicBezTo>
                    <a:pt x="469" y="143"/>
                    <a:pt x="438" y="120"/>
                    <a:pt x="428" y="115"/>
                  </a:cubicBezTo>
                  <a:cubicBezTo>
                    <a:pt x="417" y="109"/>
                    <a:pt x="419" y="102"/>
                    <a:pt x="411" y="97"/>
                  </a:cubicBezTo>
                  <a:cubicBezTo>
                    <a:pt x="407" y="95"/>
                    <a:pt x="405" y="96"/>
                    <a:pt x="403" y="97"/>
                  </a:cubicBezTo>
                  <a:cubicBezTo>
                    <a:pt x="402" y="97"/>
                    <a:pt x="400" y="98"/>
                    <a:pt x="398" y="95"/>
                  </a:cubicBezTo>
                  <a:cubicBezTo>
                    <a:pt x="393" y="90"/>
                    <a:pt x="401" y="76"/>
                    <a:pt x="391" y="73"/>
                  </a:cubicBezTo>
                  <a:cubicBezTo>
                    <a:pt x="385" y="71"/>
                    <a:pt x="382" y="74"/>
                    <a:pt x="378" y="76"/>
                  </a:cubicBezTo>
                  <a:cubicBezTo>
                    <a:pt x="376" y="78"/>
                    <a:pt x="373" y="80"/>
                    <a:pt x="368" y="79"/>
                  </a:cubicBezTo>
                  <a:cubicBezTo>
                    <a:pt x="358" y="79"/>
                    <a:pt x="330" y="77"/>
                    <a:pt x="326" y="53"/>
                  </a:cubicBezTo>
                  <a:cubicBezTo>
                    <a:pt x="322" y="29"/>
                    <a:pt x="312" y="0"/>
                    <a:pt x="306" y="22"/>
                  </a:cubicBezTo>
                  <a:cubicBezTo>
                    <a:pt x="300" y="44"/>
                    <a:pt x="293" y="68"/>
                    <a:pt x="281" y="70"/>
                  </a:cubicBezTo>
                  <a:cubicBezTo>
                    <a:pt x="269" y="72"/>
                    <a:pt x="254" y="72"/>
                    <a:pt x="238" y="78"/>
                  </a:cubicBezTo>
                  <a:cubicBezTo>
                    <a:pt x="222" y="85"/>
                    <a:pt x="212" y="88"/>
                    <a:pt x="199" y="79"/>
                  </a:cubicBezTo>
                  <a:cubicBezTo>
                    <a:pt x="186" y="71"/>
                    <a:pt x="183" y="69"/>
                    <a:pt x="176" y="71"/>
                  </a:cubicBezTo>
                  <a:cubicBezTo>
                    <a:pt x="169" y="74"/>
                    <a:pt x="172" y="91"/>
                    <a:pt x="164" y="99"/>
                  </a:cubicBezTo>
                  <a:cubicBezTo>
                    <a:pt x="156" y="106"/>
                    <a:pt x="134" y="122"/>
                    <a:pt x="121" y="114"/>
                  </a:cubicBezTo>
                  <a:cubicBezTo>
                    <a:pt x="107" y="106"/>
                    <a:pt x="67" y="64"/>
                    <a:pt x="58" y="71"/>
                  </a:cubicBezTo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" name="Freeform 42"/>
            <p:cNvSpPr>
              <a:spLocks/>
            </p:cNvSpPr>
            <p:nvPr/>
          </p:nvSpPr>
          <p:spPr bwMode="auto">
            <a:xfrm>
              <a:off x="960" y="1824"/>
              <a:ext cx="949" cy="897"/>
            </a:xfrm>
            <a:custGeom>
              <a:avLst/>
              <a:gdLst>
                <a:gd name="T0" fmla="*/ 266 w 567"/>
                <a:gd name="T1" fmla="*/ 398 h 536"/>
                <a:gd name="T2" fmla="*/ 99 w 567"/>
                <a:gd name="T3" fmla="*/ 387 h 536"/>
                <a:gd name="T4" fmla="*/ 107 w 567"/>
                <a:gd name="T5" fmla="*/ 669 h 536"/>
                <a:gd name="T6" fmla="*/ 141 w 567"/>
                <a:gd name="T7" fmla="*/ 751 h 536"/>
                <a:gd name="T8" fmla="*/ 99 w 567"/>
                <a:gd name="T9" fmla="*/ 807 h 536"/>
                <a:gd name="T10" fmla="*/ 64 w 567"/>
                <a:gd name="T11" fmla="*/ 989 h 536"/>
                <a:gd name="T12" fmla="*/ 92 w 567"/>
                <a:gd name="T13" fmla="*/ 1064 h 536"/>
                <a:gd name="T14" fmla="*/ 321 w 567"/>
                <a:gd name="T15" fmla="*/ 1359 h 536"/>
                <a:gd name="T16" fmla="*/ 328 w 567"/>
                <a:gd name="T17" fmla="*/ 1468 h 536"/>
                <a:gd name="T18" fmla="*/ 428 w 567"/>
                <a:gd name="T19" fmla="*/ 1402 h 536"/>
                <a:gd name="T20" fmla="*/ 465 w 567"/>
                <a:gd name="T21" fmla="*/ 1431 h 536"/>
                <a:gd name="T22" fmla="*/ 706 w 567"/>
                <a:gd name="T23" fmla="*/ 1479 h 536"/>
                <a:gd name="T24" fmla="*/ 753 w 567"/>
                <a:gd name="T25" fmla="*/ 1473 h 536"/>
                <a:gd name="T26" fmla="*/ 1061 w 567"/>
                <a:gd name="T27" fmla="*/ 1489 h 536"/>
                <a:gd name="T28" fmla="*/ 1143 w 567"/>
                <a:gd name="T29" fmla="*/ 1422 h 536"/>
                <a:gd name="T30" fmla="*/ 1252 w 567"/>
                <a:gd name="T31" fmla="*/ 1364 h 536"/>
                <a:gd name="T32" fmla="*/ 1465 w 567"/>
                <a:gd name="T33" fmla="*/ 1327 h 536"/>
                <a:gd name="T34" fmla="*/ 1580 w 567"/>
                <a:gd name="T35" fmla="*/ 835 h 536"/>
                <a:gd name="T36" fmla="*/ 1505 w 567"/>
                <a:gd name="T37" fmla="*/ 740 h 536"/>
                <a:gd name="T38" fmla="*/ 1543 w 567"/>
                <a:gd name="T39" fmla="*/ 611 h 536"/>
                <a:gd name="T40" fmla="*/ 1490 w 567"/>
                <a:gd name="T41" fmla="*/ 415 h 536"/>
                <a:gd name="T42" fmla="*/ 1352 w 567"/>
                <a:gd name="T43" fmla="*/ 390 h 536"/>
                <a:gd name="T44" fmla="*/ 1115 w 567"/>
                <a:gd name="T45" fmla="*/ 233 h 536"/>
                <a:gd name="T46" fmla="*/ 1061 w 567"/>
                <a:gd name="T47" fmla="*/ 167 h 536"/>
                <a:gd name="T48" fmla="*/ 894 w 567"/>
                <a:gd name="T49" fmla="*/ 38 h 536"/>
                <a:gd name="T50" fmla="*/ 802 w 567"/>
                <a:gd name="T51" fmla="*/ 142 h 536"/>
                <a:gd name="T52" fmla="*/ 477 w 567"/>
                <a:gd name="T53" fmla="*/ 166 h 536"/>
                <a:gd name="T54" fmla="*/ 228 w 567"/>
                <a:gd name="T55" fmla="*/ 192 h 536"/>
                <a:gd name="T56" fmla="*/ 166 w 567"/>
                <a:gd name="T57" fmla="*/ 167 h 536"/>
                <a:gd name="T58" fmla="*/ 470 w 567"/>
                <a:gd name="T59" fmla="*/ 224 h 536"/>
                <a:gd name="T60" fmla="*/ 661 w 567"/>
                <a:gd name="T61" fmla="*/ 191 h 536"/>
                <a:gd name="T62" fmla="*/ 869 w 567"/>
                <a:gd name="T63" fmla="*/ 13 h 536"/>
                <a:gd name="T64" fmla="*/ 1028 w 567"/>
                <a:gd name="T65" fmla="*/ 192 h 536"/>
                <a:gd name="T66" fmla="*/ 1098 w 567"/>
                <a:gd name="T67" fmla="*/ 228 h 536"/>
                <a:gd name="T68" fmla="*/ 1190 w 567"/>
                <a:gd name="T69" fmla="*/ 291 h 536"/>
                <a:gd name="T70" fmla="*/ 1506 w 567"/>
                <a:gd name="T71" fmla="*/ 350 h 536"/>
                <a:gd name="T72" fmla="*/ 1471 w 567"/>
                <a:gd name="T73" fmla="*/ 619 h 536"/>
                <a:gd name="T74" fmla="*/ 1525 w 567"/>
                <a:gd name="T75" fmla="*/ 656 h 536"/>
                <a:gd name="T76" fmla="*/ 1572 w 567"/>
                <a:gd name="T77" fmla="*/ 810 h 536"/>
                <a:gd name="T78" fmla="*/ 1423 w 567"/>
                <a:gd name="T79" fmla="*/ 1193 h 536"/>
                <a:gd name="T80" fmla="*/ 1344 w 567"/>
                <a:gd name="T81" fmla="*/ 1322 h 536"/>
                <a:gd name="T82" fmla="*/ 1198 w 567"/>
                <a:gd name="T83" fmla="*/ 1434 h 536"/>
                <a:gd name="T84" fmla="*/ 1081 w 567"/>
                <a:gd name="T85" fmla="*/ 1481 h 536"/>
                <a:gd name="T86" fmla="*/ 835 w 567"/>
                <a:gd name="T87" fmla="*/ 1456 h 536"/>
                <a:gd name="T88" fmla="*/ 731 w 567"/>
                <a:gd name="T89" fmla="*/ 1489 h 536"/>
                <a:gd name="T90" fmla="*/ 557 w 567"/>
                <a:gd name="T91" fmla="*/ 1439 h 536"/>
                <a:gd name="T92" fmla="*/ 437 w 567"/>
                <a:gd name="T93" fmla="*/ 1428 h 536"/>
                <a:gd name="T94" fmla="*/ 437 w 567"/>
                <a:gd name="T95" fmla="*/ 1397 h 536"/>
                <a:gd name="T96" fmla="*/ 336 w 567"/>
                <a:gd name="T97" fmla="*/ 1459 h 536"/>
                <a:gd name="T98" fmla="*/ 321 w 567"/>
                <a:gd name="T99" fmla="*/ 1342 h 536"/>
                <a:gd name="T100" fmla="*/ 20 w 567"/>
                <a:gd name="T101" fmla="*/ 1076 h 536"/>
                <a:gd name="T102" fmla="*/ 159 w 567"/>
                <a:gd name="T103" fmla="*/ 910 h 536"/>
                <a:gd name="T104" fmla="*/ 99 w 567"/>
                <a:gd name="T105" fmla="*/ 798 h 536"/>
                <a:gd name="T106" fmla="*/ 99 w 567"/>
                <a:gd name="T107" fmla="*/ 798 h 536"/>
                <a:gd name="T108" fmla="*/ 134 w 567"/>
                <a:gd name="T109" fmla="*/ 773 h 536"/>
                <a:gd name="T110" fmla="*/ 87 w 567"/>
                <a:gd name="T111" fmla="*/ 698 h 536"/>
                <a:gd name="T112" fmla="*/ 184 w 567"/>
                <a:gd name="T113" fmla="*/ 450 h 536"/>
                <a:gd name="T114" fmla="*/ 184 w 567"/>
                <a:gd name="T115" fmla="*/ 403 h 536"/>
                <a:gd name="T116" fmla="*/ 162 w 567"/>
                <a:gd name="T117" fmla="*/ 171 h 536"/>
                <a:gd name="T118" fmla="*/ 162 w 567"/>
                <a:gd name="T119" fmla="*/ 171 h 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67" h="536">
                  <a:moveTo>
                    <a:pt x="56" y="59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4" y="58"/>
                    <a:pt x="54" y="60"/>
                    <a:pt x="54" y="61"/>
                  </a:cubicBezTo>
                  <a:cubicBezTo>
                    <a:pt x="54" y="63"/>
                    <a:pt x="55" y="65"/>
                    <a:pt x="56" y="67"/>
                  </a:cubicBezTo>
                  <a:cubicBezTo>
                    <a:pt x="58" y="71"/>
                    <a:pt x="62" y="76"/>
                    <a:pt x="66" y="82"/>
                  </a:cubicBezTo>
                  <a:cubicBezTo>
                    <a:pt x="72" y="91"/>
                    <a:pt x="80" y="101"/>
                    <a:pt x="87" y="110"/>
                  </a:cubicBezTo>
                  <a:cubicBezTo>
                    <a:pt x="93" y="120"/>
                    <a:pt x="97" y="129"/>
                    <a:pt x="97" y="136"/>
                  </a:cubicBezTo>
                  <a:cubicBezTo>
                    <a:pt x="97" y="138"/>
                    <a:pt x="97" y="141"/>
                    <a:pt x="95" y="142"/>
                  </a:cubicBezTo>
                  <a:cubicBezTo>
                    <a:pt x="93" y="146"/>
                    <a:pt x="90" y="147"/>
                    <a:pt x="86" y="147"/>
                  </a:cubicBezTo>
                  <a:cubicBezTo>
                    <a:pt x="83" y="147"/>
                    <a:pt x="79" y="146"/>
                    <a:pt x="75" y="144"/>
                  </a:cubicBezTo>
                  <a:cubicBezTo>
                    <a:pt x="69" y="141"/>
                    <a:pt x="62" y="137"/>
                    <a:pt x="56" y="133"/>
                  </a:cubicBezTo>
                  <a:cubicBezTo>
                    <a:pt x="53" y="132"/>
                    <a:pt x="50" y="130"/>
                    <a:pt x="48" y="129"/>
                  </a:cubicBezTo>
                  <a:cubicBezTo>
                    <a:pt x="45" y="128"/>
                    <a:pt x="42" y="127"/>
                    <a:pt x="40" y="127"/>
                  </a:cubicBezTo>
                  <a:cubicBezTo>
                    <a:pt x="38" y="127"/>
                    <a:pt x="36" y="127"/>
                    <a:pt x="35" y="129"/>
                  </a:cubicBezTo>
                  <a:cubicBezTo>
                    <a:pt x="33" y="130"/>
                    <a:pt x="33" y="131"/>
                    <a:pt x="33" y="133"/>
                  </a:cubicBezTo>
                  <a:cubicBezTo>
                    <a:pt x="33" y="135"/>
                    <a:pt x="33" y="136"/>
                    <a:pt x="35" y="138"/>
                  </a:cubicBezTo>
                  <a:cubicBezTo>
                    <a:pt x="36" y="140"/>
                    <a:pt x="40" y="143"/>
                    <a:pt x="43" y="146"/>
                  </a:cubicBezTo>
                  <a:cubicBezTo>
                    <a:pt x="48" y="150"/>
                    <a:pt x="55" y="155"/>
                    <a:pt x="60" y="160"/>
                  </a:cubicBezTo>
                  <a:cubicBezTo>
                    <a:pt x="62" y="162"/>
                    <a:pt x="64" y="165"/>
                    <a:pt x="66" y="168"/>
                  </a:cubicBezTo>
                  <a:cubicBezTo>
                    <a:pt x="67" y="170"/>
                    <a:pt x="68" y="173"/>
                    <a:pt x="68" y="176"/>
                  </a:cubicBezTo>
                  <a:cubicBezTo>
                    <a:pt x="68" y="177"/>
                    <a:pt x="68" y="179"/>
                    <a:pt x="67" y="180"/>
                  </a:cubicBezTo>
                  <a:cubicBezTo>
                    <a:pt x="60" y="204"/>
                    <a:pt x="58" y="212"/>
                    <a:pt x="56" y="224"/>
                  </a:cubicBezTo>
                  <a:cubicBezTo>
                    <a:pt x="55" y="230"/>
                    <a:pt x="53" y="233"/>
                    <a:pt x="50" y="235"/>
                  </a:cubicBezTo>
                  <a:cubicBezTo>
                    <a:pt x="47" y="238"/>
                    <a:pt x="42" y="239"/>
                    <a:pt x="38" y="239"/>
                  </a:cubicBezTo>
                  <a:cubicBezTo>
                    <a:pt x="36" y="240"/>
                    <a:pt x="34" y="241"/>
                    <a:pt x="32" y="242"/>
                  </a:cubicBezTo>
                  <a:cubicBezTo>
                    <a:pt x="30" y="243"/>
                    <a:pt x="28" y="245"/>
                    <a:pt x="28" y="248"/>
                  </a:cubicBezTo>
                  <a:cubicBezTo>
                    <a:pt x="28" y="249"/>
                    <a:pt x="27" y="249"/>
                    <a:pt x="27" y="249"/>
                  </a:cubicBezTo>
                  <a:cubicBezTo>
                    <a:pt x="27" y="251"/>
                    <a:pt x="28" y="252"/>
                    <a:pt x="29" y="253"/>
                  </a:cubicBezTo>
                  <a:cubicBezTo>
                    <a:pt x="30" y="255"/>
                    <a:pt x="33" y="256"/>
                    <a:pt x="35" y="257"/>
                  </a:cubicBezTo>
                  <a:cubicBezTo>
                    <a:pt x="38" y="258"/>
                    <a:pt x="42" y="259"/>
                    <a:pt x="45" y="261"/>
                  </a:cubicBezTo>
                  <a:cubicBezTo>
                    <a:pt x="47" y="262"/>
                    <a:pt x="48" y="263"/>
                    <a:pt x="49" y="264"/>
                  </a:cubicBezTo>
                  <a:cubicBezTo>
                    <a:pt x="50" y="265"/>
                    <a:pt x="50" y="266"/>
                    <a:pt x="50" y="268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50" y="269"/>
                    <a:pt x="50" y="270"/>
                    <a:pt x="50" y="270"/>
                  </a:cubicBezTo>
                  <a:cubicBezTo>
                    <a:pt x="49" y="271"/>
                    <a:pt x="48" y="271"/>
                    <a:pt x="47" y="272"/>
                  </a:cubicBezTo>
                  <a:cubicBezTo>
                    <a:pt x="45" y="273"/>
                    <a:pt x="42" y="274"/>
                    <a:pt x="39" y="276"/>
                  </a:cubicBezTo>
                  <a:cubicBezTo>
                    <a:pt x="36" y="278"/>
                    <a:pt x="34" y="280"/>
                    <a:pt x="32" y="284"/>
                  </a:cubicBezTo>
                  <a:cubicBezTo>
                    <a:pt x="32" y="285"/>
                    <a:pt x="32" y="285"/>
                    <a:pt x="32" y="285"/>
                  </a:cubicBezTo>
                  <a:cubicBezTo>
                    <a:pt x="32" y="286"/>
                    <a:pt x="32" y="287"/>
                    <a:pt x="33" y="287"/>
                  </a:cubicBezTo>
                  <a:cubicBezTo>
                    <a:pt x="33" y="288"/>
                    <a:pt x="34" y="288"/>
                    <a:pt x="35" y="288"/>
                  </a:cubicBezTo>
                  <a:cubicBezTo>
                    <a:pt x="36" y="289"/>
                    <a:pt x="37" y="289"/>
                    <a:pt x="38" y="289"/>
                  </a:cubicBezTo>
                  <a:cubicBezTo>
                    <a:pt x="40" y="289"/>
                    <a:pt x="42" y="290"/>
                    <a:pt x="44" y="291"/>
                  </a:cubicBezTo>
                  <a:cubicBezTo>
                    <a:pt x="46" y="292"/>
                    <a:pt x="47" y="294"/>
                    <a:pt x="48" y="298"/>
                  </a:cubicBezTo>
                  <a:cubicBezTo>
                    <a:pt x="49" y="303"/>
                    <a:pt x="50" y="308"/>
                    <a:pt x="51" y="313"/>
                  </a:cubicBezTo>
                  <a:cubicBezTo>
                    <a:pt x="52" y="317"/>
                    <a:pt x="53" y="321"/>
                    <a:pt x="53" y="325"/>
                  </a:cubicBezTo>
                  <a:cubicBezTo>
                    <a:pt x="53" y="327"/>
                    <a:pt x="53" y="328"/>
                    <a:pt x="53" y="329"/>
                  </a:cubicBezTo>
                  <a:cubicBezTo>
                    <a:pt x="52" y="330"/>
                    <a:pt x="51" y="331"/>
                    <a:pt x="50" y="332"/>
                  </a:cubicBezTo>
                  <a:cubicBezTo>
                    <a:pt x="46" y="334"/>
                    <a:pt x="34" y="343"/>
                    <a:pt x="23" y="353"/>
                  </a:cubicBezTo>
                  <a:cubicBezTo>
                    <a:pt x="17" y="358"/>
                    <a:pt x="11" y="363"/>
                    <a:pt x="7" y="368"/>
                  </a:cubicBezTo>
                  <a:cubicBezTo>
                    <a:pt x="5" y="370"/>
                    <a:pt x="4" y="373"/>
                    <a:pt x="2" y="375"/>
                  </a:cubicBezTo>
                  <a:cubicBezTo>
                    <a:pt x="1" y="377"/>
                    <a:pt x="0" y="379"/>
                    <a:pt x="0" y="382"/>
                  </a:cubicBezTo>
                  <a:cubicBezTo>
                    <a:pt x="0" y="382"/>
                    <a:pt x="1" y="383"/>
                    <a:pt x="1" y="384"/>
                  </a:cubicBezTo>
                  <a:cubicBezTo>
                    <a:pt x="1" y="386"/>
                    <a:pt x="2" y="387"/>
                    <a:pt x="3" y="387"/>
                  </a:cubicBezTo>
                  <a:cubicBezTo>
                    <a:pt x="5" y="388"/>
                    <a:pt x="6" y="388"/>
                    <a:pt x="7" y="388"/>
                  </a:cubicBezTo>
                  <a:cubicBezTo>
                    <a:pt x="10" y="388"/>
                    <a:pt x="13" y="387"/>
                    <a:pt x="16" y="386"/>
                  </a:cubicBezTo>
                  <a:cubicBezTo>
                    <a:pt x="22" y="384"/>
                    <a:pt x="27" y="382"/>
                    <a:pt x="33" y="380"/>
                  </a:cubicBezTo>
                  <a:cubicBezTo>
                    <a:pt x="38" y="377"/>
                    <a:pt x="44" y="376"/>
                    <a:pt x="47" y="376"/>
                  </a:cubicBezTo>
                  <a:cubicBezTo>
                    <a:pt x="49" y="376"/>
                    <a:pt x="51" y="376"/>
                    <a:pt x="52" y="377"/>
                  </a:cubicBezTo>
                  <a:cubicBezTo>
                    <a:pt x="53" y="377"/>
                    <a:pt x="53" y="378"/>
                    <a:pt x="54" y="380"/>
                  </a:cubicBezTo>
                  <a:cubicBezTo>
                    <a:pt x="60" y="400"/>
                    <a:pt x="78" y="440"/>
                    <a:pt x="97" y="459"/>
                  </a:cubicBezTo>
                  <a:cubicBezTo>
                    <a:pt x="102" y="464"/>
                    <a:pt x="105" y="467"/>
                    <a:pt x="107" y="470"/>
                  </a:cubicBezTo>
                  <a:cubicBezTo>
                    <a:pt x="110" y="474"/>
                    <a:pt x="110" y="476"/>
                    <a:pt x="111" y="478"/>
                  </a:cubicBezTo>
                  <a:cubicBezTo>
                    <a:pt x="111" y="479"/>
                    <a:pt x="112" y="480"/>
                    <a:pt x="112" y="481"/>
                  </a:cubicBezTo>
                  <a:cubicBezTo>
                    <a:pt x="113" y="483"/>
                    <a:pt x="114" y="484"/>
                    <a:pt x="115" y="485"/>
                  </a:cubicBezTo>
                  <a:cubicBezTo>
                    <a:pt x="116" y="485"/>
                    <a:pt x="116" y="486"/>
                    <a:pt x="116" y="487"/>
                  </a:cubicBezTo>
                  <a:cubicBezTo>
                    <a:pt x="117" y="488"/>
                    <a:pt x="117" y="489"/>
                    <a:pt x="117" y="491"/>
                  </a:cubicBezTo>
                  <a:cubicBezTo>
                    <a:pt x="117" y="494"/>
                    <a:pt x="116" y="499"/>
                    <a:pt x="116" y="503"/>
                  </a:cubicBezTo>
                  <a:cubicBezTo>
                    <a:pt x="115" y="507"/>
                    <a:pt x="114" y="512"/>
                    <a:pt x="114" y="515"/>
                  </a:cubicBezTo>
                  <a:cubicBezTo>
                    <a:pt x="114" y="517"/>
                    <a:pt x="114" y="519"/>
                    <a:pt x="115" y="520"/>
                  </a:cubicBezTo>
                  <a:cubicBezTo>
                    <a:pt x="115" y="522"/>
                    <a:pt x="116" y="523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8" y="525"/>
                    <a:pt x="119" y="525"/>
                    <a:pt x="120" y="525"/>
                  </a:cubicBezTo>
                  <a:cubicBezTo>
                    <a:pt x="122" y="525"/>
                    <a:pt x="123" y="524"/>
                    <a:pt x="124" y="523"/>
                  </a:cubicBezTo>
                  <a:cubicBezTo>
                    <a:pt x="126" y="522"/>
                    <a:pt x="128" y="520"/>
                    <a:pt x="130" y="517"/>
                  </a:cubicBezTo>
                  <a:cubicBezTo>
                    <a:pt x="133" y="513"/>
                    <a:pt x="136" y="508"/>
                    <a:pt x="140" y="505"/>
                  </a:cubicBezTo>
                  <a:cubicBezTo>
                    <a:pt x="141" y="503"/>
                    <a:pt x="143" y="501"/>
                    <a:pt x="144" y="500"/>
                  </a:cubicBezTo>
                  <a:cubicBezTo>
                    <a:pt x="146" y="499"/>
                    <a:pt x="147" y="499"/>
                    <a:pt x="148" y="499"/>
                  </a:cubicBezTo>
                  <a:cubicBezTo>
                    <a:pt x="149" y="499"/>
                    <a:pt x="149" y="499"/>
                    <a:pt x="150" y="499"/>
                  </a:cubicBezTo>
                  <a:cubicBezTo>
                    <a:pt x="152" y="500"/>
                    <a:pt x="152" y="501"/>
                    <a:pt x="153" y="501"/>
                  </a:cubicBezTo>
                  <a:cubicBezTo>
                    <a:pt x="153" y="502"/>
                    <a:pt x="154" y="503"/>
                    <a:pt x="154" y="503"/>
                  </a:cubicBezTo>
                  <a:cubicBezTo>
                    <a:pt x="154" y="504"/>
                    <a:pt x="153" y="505"/>
                    <a:pt x="153" y="506"/>
                  </a:cubicBezTo>
                  <a:cubicBezTo>
                    <a:pt x="152" y="507"/>
                    <a:pt x="152" y="508"/>
                    <a:pt x="152" y="510"/>
                  </a:cubicBezTo>
                  <a:cubicBezTo>
                    <a:pt x="152" y="511"/>
                    <a:pt x="152" y="512"/>
                    <a:pt x="153" y="512"/>
                  </a:cubicBezTo>
                  <a:cubicBezTo>
                    <a:pt x="153" y="513"/>
                    <a:pt x="154" y="514"/>
                    <a:pt x="155" y="514"/>
                  </a:cubicBezTo>
                  <a:cubicBezTo>
                    <a:pt x="156" y="514"/>
                    <a:pt x="157" y="515"/>
                    <a:pt x="158" y="515"/>
                  </a:cubicBezTo>
                  <a:cubicBezTo>
                    <a:pt x="159" y="515"/>
                    <a:pt x="161" y="514"/>
                    <a:pt x="162" y="514"/>
                  </a:cubicBezTo>
                  <a:cubicBezTo>
                    <a:pt x="163" y="513"/>
                    <a:pt x="165" y="512"/>
                    <a:pt x="166" y="511"/>
                  </a:cubicBezTo>
                  <a:cubicBezTo>
                    <a:pt x="168" y="510"/>
                    <a:pt x="169" y="509"/>
                    <a:pt x="172" y="509"/>
                  </a:cubicBezTo>
                  <a:cubicBezTo>
                    <a:pt x="172" y="509"/>
                    <a:pt x="173" y="509"/>
                    <a:pt x="174" y="510"/>
                  </a:cubicBezTo>
                  <a:cubicBezTo>
                    <a:pt x="179" y="511"/>
                    <a:pt x="187" y="514"/>
                    <a:pt x="198" y="518"/>
                  </a:cubicBezTo>
                  <a:cubicBezTo>
                    <a:pt x="208" y="521"/>
                    <a:pt x="220" y="524"/>
                    <a:pt x="231" y="524"/>
                  </a:cubicBezTo>
                  <a:cubicBezTo>
                    <a:pt x="233" y="524"/>
                    <a:pt x="235" y="524"/>
                    <a:pt x="237" y="524"/>
                  </a:cubicBezTo>
                  <a:cubicBezTo>
                    <a:pt x="239" y="524"/>
                    <a:pt x="241" y="523"/>
                    <a:pt x="242" y="523"/>
                  </a:cubicBezTo>
                  <a:cubicBezTo>
                    <a:pt x="246" y="523"/>
                    <a:pt x="248" y="524"/>
                    <a:pt x="250" y="525"/>
                  </a:cubicBezTo>
                  <a:cubicBezTo>
                    <a:pt x="251" y="526"/>
                    <a:pt x="251" y="527"/>
                    <a:pt x="252" y="528"/>
                  </a:cubicBezTo>
                  <a:cubicBezTo>
                    <a:pt x="253" y="529"/>
                    <a:pt x="253" y="531"/>
                    <a:pt x="254" y="533"/>
                  </a:cubicBezTo>
                  <a:cubicBezTo>
                    <a:pt x="255" y="533"/>
                    <a:pt x="256" y="534"/>
                    <a:pt x="257" y="535"/>
                  </a:cubicBezTo>
                  <a:cubicBezTo>
                    <a:pt x="258" y="536"/>
                    <a:pt x="259" y="536"/>
                    <a:pt x="261" y="536"/>
                  </a:cubicBezTo>
                  <a:cubicBezTo>
                    <a:pt x="262" y="536"/>
                    <a:pt x="263" y="536"/>
                    <a:pt x="264" y="535"/>
                  </a:cubicBezTo>
                  <a:cubicBezTo>
                    <a:pt x="265" y="535"/>
                    <a:pt x="266" y="535"/>
                    <a:pt x="266" y="534"/>
                  </a:cubicBezTo>
                  <a:cubicBezTo>
                    <a:pt x="267" y="533"/>
                    <a:pt x="268" y="532"/>
                    <a:pt x="268" y="531"/>
                  </a:cubicBezTo>
                  <a:cubicBezTo>
                    <a:pt x="268" y="529"/>
                    <a:pt x="268" y="528"/>
                    <a:pt x="268" y="527"/>
                  </a:cubicBezTo>
                  <a:cubicBezTo>
                    <a:pt x="269" y="526"/>
                    <a:pt x="269" y="526"/>
                    <a:pt x="269" y="526"/>
                  </a:cubicBezTo>
                  <a:cubicBezTo>
                    <a:pt x="269" y="526"/>
                    <a:pt x="270" y="526"/>
                    <a:pt x="271" y="526"/>
                  </a:cubicBezTo>
                  <a:cubicBezTo>
                    <a:pt x="273" y="525"/>
                    <a:pt x="279" y="525"/>
                    <a:pt x="286" y="525"/>
                  </a:cubicBezTo>
                  <a:cubicBezTo>
                    <a:pt x="297" y="524"/>
                    <a:pt x="312" y="523"/>
                    <a:pt x="325" y="522"/>
                  </a:cubicBezTo>
                  <a:cubicBezTo>
                    <a:pt x="339" y="521"/>
                    <a:pt x="351" y="520"/>
                    <a:pt x="357" y="519"/>
                  </a:cubicBezTo>
                  <a:cubicBezTo>
                    <a:pt x="358" y="518"/>
                    <a:pt x="359" y="518"/>
                    <a:pt x="360" y="518"/>
                  </a:cubicBezTo>
                  <a:cubicBezTo>
                    <a:pt x="363" y="518"/>
                    <a:pt x="365" y="519"/>
                    <a:pt x="367" y="520"/>
                  </a:cubicBezTo>
                  <a:cubicBezTo>
                    <a:pt x="369" y="522"/>
                    <a:pt x="372" y="525"/>
                    <a:pt x="375" y="528"/>
                  </a:cubicBezTo>
                  <a:cubicBezTo>
                    <a:pt x="376" y="529"/>
                    <a:pt x="377" y="531"/>
                    <a:pt x="379" y="532"/>
                  </a:cubicBezTo>
                  <a:cubicBezTo>
                    <a:pt x="381" y="533"/>
                    <a:pt x="383" y="533"/>
                    <a:pt x="386" y="533"/>
                  </a:cubicBezTo>
                  <a:cubicBezTo>
                    <a:pt x="386" y="533"/>
                    <a:pt x="386" y="533"/>
                    <a:pt x="387" y="533"/>
                  </a:cubicBezTo>
                  <a:cubicBezTo>
                    <a:pt x="387" y="533"/>
                    <a:pt x="387" y="533"/>
                    <a:pt x="387" y="533"/>
                  </a:cubicBezTo>
                  <a:cubicBezTo>
                    <a:pt x="391" y="533"/>
                    <a:pt x="393" y="531"/>
                    <a:pt x="395" y="529"/>
                  </a:cubicBezTo>
                  <a:cubicBezTo>
                    <a:pt x="398" y="526"/>
                    <a:pt x="398" y="522"/>
                    <a:pt x="399" y="518"/>
                  </a:cubicBezTo>
                  <a:cubicBezTo>
                    <a:pt x="400" y="516"/>
                    <a:pt x="401" y="514"/>
                    <a:pt x="401" y="513"/>
                  </a:cubicBezTo>
                  <a:cubicBezTo>
                    <a:pt x="402" y="511"/>
                    <a:pt x="403" y="510"/>
                    <a:pt x="404" y="509"/>
                  </a:cubicBezTo>
                  <a:cubicBezTo>
                    <a:pt x="406" y="509"/>
                    <a:pt x="407" y="508"/>
                    <a:pt x="408" y="508"/>
                  </a:cubicBezTo>
                  <a:cubicBezTo>
                    <a:pt x="411" y="508"/>
                    <a:pt x="414" y="510"/>
                    <a:pt x="418" y="512"/>
                  </a:cubicBezTo>
                  <a:cubicBezTo>
                    <a:pt x="419" y="513"/>
                    <a:pt x="421" y="514"/>
                    <a:pt x="423" y="514"/>
                  </a:cubicBezTo>
                  <a:cubicBezTo>
                    <a:pt x="424" y="515"/>
                    <a:pt x="426" y="516"/>
                    <a:pt x="428" y="516"/>
                  </a:cubicBezTo>
                  <a:cubicBezTo>
                    <a:pt x="429" y="516"/>
                    <a:pt x="430" y="516"/>
                    <a:pt x="430" y="515"/>
                  </a:cubicBezTo>
                  <a:cubicBezTo>
                    <a:pt x="432" y="515"/>
                    <a:pt x="433" y="514"/>
                    <a:pt x="433" y="513"/>
                  </a:cubicBezTo>
                  <a:cubicBezTo>
                    <a:pt x="434" y="511"/>
                    <a:pt x="435" y="509"/>
                    <a:pt x="436" y="507"/>
                  </a:cubicBezTo>
                  <a:cubicBezTo>
                    <a:pt x="436" y="503"/>
                    <a:pt x="437" y="499"/>
                    <a:pt x="439" y="496"/>
                  </a:cubicBezTo>
                  <a:cubicBezTo>
                    <a:pt x="440" y="492"/>
                    <a:pt x="443" y="489"/>
                    <a:pt x="447" y="487"/>
                  </a:cubicBezTo>
                  <a:cubicBezTo>
                    <a:pt x="452" y="484"/>
                    <a:pt x="457" y="481"/>
                    <a:pt x="461" y="478"/>
                  </a:cubicBezTo>
                  <a:cubicBezTo>
                    <a:pt x="465" y="476"/>
                    <a:pt x="469" y="474"/>
                    <a:pt x="472" y="474"/>
                  </a:cubicBezTo>
                  <a:cubicBezTo>
                    <a:pt x="474" y="474"/>
                    <a:pt x="476" y="474"/>
                    <a:pt x="479" y="476"/>
                  </a:cubicBezTo>
                  <a:cubicBezTo>
                    <a:pt x="483" y="478"/>
                    <a:pt x="490" y="482"/>
                    <a:pt x="497" y="485"/>
                  </a:cubicBezTo>
                  <a:cubicBezTo>
                    <a:pt x="504" y="487"/>
                    <a:pt x="511" y="490"/>
                    <a:pt x="517" y="490"/>
                  </a:cubicBezTo>
                  <a:cubicBezTo>
                    <a:pt x="519" y="490"/>
                    <a:pt x="522" y="489"/>
                    <a:pt x="524" y="487"/>
                  </a:cubicBezTo>
                  <a:cubicBezTo>
                    <a:pt x="525" y="486"/>
                    <a:pt x="525" y="485"/>
                    <a:pt x="525" y="483"/>
                  </a:cubicBezTo>
                  <a:cubicBezTo>
                    <a:pt x="525" y="480"/>
                    <a:pt x="524" y="477"/>
                    <a:pt x="523" y="474"/>
                  </a:cubicBezTo>
                  <a:cubicBezTo>
                    <a:pt x="521" y="469"/>
                    <a:pt x="517" y="462"/>
                    <a:pt x="515" y="456"/>
                  </a:cubicBezTo>
                  <a:cubicBezTo>
                    <a:pt x="512" y="449"/>
                    <a:pt x="510" y="442"/>
                    <a:pt x="510" y="436"/>
                  </a:cubicBezTo>
                  <a:cubicBezTo>
                    <a:pt x="510" y="433"/>
                    <a:pt x="510" y="430"/>
                    <a:pt x="511" y="427"/>
                  </a:cubicBezTo>
                  <a:cubicBezTo>
                    <a:pt x="516" y="416"/>
                    <a:pt x="524" y="396"/>
                    <a:pt x="531" y="375"/>
                  </a:cubicBezTo>
                  <a:cubicBezTo>
                    <a:pt x="538" y="355"/>
                    <a:pt x="545" y="334"/>
                    <a:pt x="546" y="321"/>
                  </a:cubicBezTo>
                  <a:cubicBezTo>
                    <a:pt x="547" y="316"/>
                    <a:pt x="548" y="312"/>
                    <a:pt x="550" y="309"/>
                  </a:cubicBezTo>
                  <a:cubicBezTo>
                    <a:pt x="553" y="305"/>
                    <a:pt x="556" y="303"/>
                    <a:pt x="560" y="302"/>
                  </a:cubicBezTo>
                  <a:cubicBezTo>
                    <a:pt x="561" y="301"/>
                    <a:pt x="563" y="300"/>
                    <a:pt x="564" y="298"/>
                  </a:cubicBezTo>
                  <a:cubicBezTo>
                    <a:pt x="566" y="297"/>
                    <a:pt x="567" y="295"/>
                    <a:pt x="567" y="293"/>
                  </a:cubicBezTo>
                  <a:cubicBezTo>
                    <a:pt x="567" y="292"/>
                    <a:pt x="567" y="292"/>
                    <a:pt x="567" y="291"/>
                  </a:cubicBezTo>
                  <a:cubicBezTo>
                    <a:pt x="566" y="289"/>
                    <a:pt x="566" y="288"/>
                    <a:pt x="565" y="287"/>
                  </a:cubicBezTo>
                  <a:cubicBezTo>
                    <a:pt x="563" y="285"/>
                    <a:pt x="560" y="284"/>
                    <a:pt x="558" y="284"/>
                  </a:cubicBezTo>
                  <a:cubicBezTo>
                    <a:pt x="554" y="283"/>
                    <a:pt x="550" y="284"/>
                    <a:pt x="547" y="283"/>
                  </a:cubicBezTo>
                  <a:cubicBezTo>
                    <a:pt x="545" y="283"/>
                    <a:pt x="544" y="282"/>
                    <a:pt x="543" y="282"/>
                  </a:cubicBezTo>
                  <a:cubicBezTo>
                    <a:pt x="542" y="281"/>
                    <a:pt x="541" y="280"/>
                    <a:pt x="541" y="278"/>
                  </a:cubicBezTo>
                  <a:cubicBezTo>
                    <a:pt x="540" y="274"/>
                    <a:pt x="538" y="269"/>
                    <a:pt x="537" y="264"/>
                  </a:cubicBezTo>
                  <a:cubicBezTo>
                    <a:pt x="535" y="260"/>
                    <a:pt x="534" y="256"/>
                    <a:pt x="534" y="252"/>
                  </a:cubicBezTo>
                  <a:cubicBezTo>
                    <a:pt x="534" y="249"/>
                    <a:pt x="535" y="247"/>
                    <a:pt x="537" y="245"/>
                  </a:cubicBezTo>
                  <a:cubicBezTo>
                    <a:pt x="541" y="241"/>
                    <a:pt x="546" y="238"/>
                    <a:pt x="550" y="235"/>
                  </a:cubicBezTo>
                  <a:cubicBezTo>
                    <a:pt x="552" y="233"/>
                    <a:pt x="553" y="231"/>
                    <a:pt x="555" y="230"/>
                  </a:cubicBezTo>
                  <a:cubicBezTo>
                    <a:pt x="556" y="228"/>
                    <a:pt x="557" y="226"/>
                    <a:pt x="557" y="223"/>
                  </a:cubicBezTo>
                  <a:cubicBezTo>
                    <a:pt x="557" y="223"/>
                    <a:pt x="557" y="222"/>
                    <a:pt x="557" y="222"/>
                  </a:cubicBezTo>
                  <a:cubicBezTo>
                    <a:pt x="557" y="221"/>
                    <a:pt x="556" y="220"/>
                    <a:pt x="555" y="219"/>
                  </a:cubicBezTo>
                  <a:cubicBezTo>
                    <a:pt x="554" y="218"/>
                    <a:pt x="553" y="218"/>
                    <a:pt x="551" y="218"/>
                  </a:cubicBezTo>
                  <a:cubicBezTo>
                    <a:pt x="549" y="217"/>
                    <a:pt x="547" y="217"/>
                    <a:pt x="545" y="217"/>
                  </a:cubicBezTo>
                  <a:cubicBezTo>
                    <a:pt x="542" y="217"/>
                    <a:pt x="538" y="217"/>
                    <a:pt x="534" y="217"/>
                  </a:cubicBezTo>
                  <a:cubicBezTo>
                    <a:pt x="530" y="217"/>
                    <a:pt x="526" y="217"/>
                    <a:pt x="524" y="216"/>
                  </a:cubicBezTo>
                  <a:cubicBezTo>
                    <a:pt x="522" y="216"/>
                    <a:pt x="521" y="215"/>
                    <a:pt x="521" y="215"/>
                  </a:cubicBezTo>
                  <a:cubicBezTo>
                    <a:pt x="520" y="214"/>
                    <a:pt x="519" y="213"/>
                    <a:pt x="519" y="212"/>
                  </a:cubicBezTo>
                  <a:cubicBezTo>
                    <a:pt x="518" y="204"/>
                    <a:pt x="516" y="194"/>
                    <a:pt x="516" y="184"/>
                  </a:cubicBezTo>
                  <a:cubicBezTo>
                    <a:pt x="516" y="178"/>
                    <a:pt x="516" y="173"/>
                    <a:pt x="518" y="168"/>
                  </a:cubicBezTo>
                  <a:cubicBezTo>
                    <a:pt x="521" y="163"/>
                    <a:pt x="527" y="155"/>
                    <a:pt x="532" y="148"/>
                  </a:cubicBezTo>
                  <a:cubicBezTo>
                    <a:pt x="535" y="144"/>
                    <a:pt x="537" y="140"/>
                    <a:pt x="539" y="137"/>
                  </a:cubicBezTo>
                  <a:cubicBezTo>
                    <a:pt x="541" y="133"/>
                    <a:pt x="543" y="130"/>
                    <a:pt x="543" y="127"/>
                  </a:cubicBezTo>
                  <a:cubicBezTo>
                    <a:pt x="543" y="125"/>
                    <a:pt x="542" y="123"/>
                    <a:pt x="540" y="121"/>
                  </a:cubicBezTo>
                  <a:cubicBezTo>
                    <a:pt x="539" y="121"/>
                    <a:pt x="538" y="120"/>
                    <a:pt x="536" y="120"/>
                  </a:cubicBezTo>
                  <a:cubicBezTo>
                    <a:pt x="533" y="120"/>
                    <a:pt x="530" y="122"/>
                    <a:pt x="526" y="124"/>
                  </a:cubicBezTo>
                  <a:cubicBezTo>
                    <a:pt x="520" y="126"/>
                    <a:pt x="513" y="131"/>
                    <a:pt x="506" y="134"/>
                  </a:cubicBezTo>
                  <a:cubicBezTo>
                    <a:pt x="500" y="138"/>
                    <a:pt x="493" y="140"/>
                    <a:pt x="488" y="140"/>
                  </a:cubicBezTo>
                  <a:cubicBezTo>
                    <a:pt x="486" y="140"/>
                    <a:pt x="484" y="140"/>
                    <a:pt x="483" y="139"/>
                  </a:cubicBezTo>
                  <a:cubicBezTo>
                    <a:pt x="475" y="134"/>
                    <a:pt x="464" y="126"/>
                    <a:pt x="453" y="118"/>
                  </a:cubicBezTo>
                  <a:cubicBezTo>
                    <a:pt x="442" y="111"/>
                    <a:pt x="432" y="104"/>
                    <a:pt x="427" y="101"/>
                  </a:cubicBezTo>
                  <a:cubicBezTo>
                    <a:pt x="422" y="98"/>
                    <a:pt x="420" y="95"/>
                    <a:pt x="418" y="92"/>
                  </a:cubicBezTo>
                  <a:cubicBezTo>
                    <a:pt x="417" y="89"/>
                    <a:pt x="415" y="86"/>
                    <a:pt x="410" y="84"/>
                  </a:cubicBezTo>
                  <a:cubicBezTo>
                    <a:pt x="408" y="82"/>
                    <a:pt x="406" y="82"/>
                    <a:pt x="404" y="82"/>
                  </a:cubicBezTo>
                  <a:cubicBezTo>
                    <a:pt x="403" y="82"/>
                    <a:pt x="401" y="82"/>
                    <a:pt x="401" y="83"/>
                  </a:cubicBezTo>
                  <a:cubicBezTo>
                    <a:pt x="400" y="83"/>
                    <a:pt x="399" y="83"/>
                    <a:pt x="399" y="83"/>
                  </a:cubicBezTo>
                  <a:cubicBezTo>
                    <a:pt x="398" y="83"/>
                    <a:pt x="398" y="83"/>
                    <a:pt x="398" y="83"/>
                  </a:cubicBezTo>
                  <a:cubicBezTo>
                    <a:pt x="398" y="83"/>
                    <a:pt x="398" y="83"/>
                    <a:pt x="397" y="82"/>
                  </a:cubicBezTo>
                  <a:cubicBezTo>
                    <a:pt x="397" y="82"/>
                    <a:pt x="396" y="81"/>
                    <a:pt x="396" y="80"/>
                  </a:cubicBezTo>
                  <a:cubicBezTo>
                    <a:pt x="396" y="79"/>
                    <a:pt x="396" y="78"/>
                    <a:pt x="396" y="77"/>
                  </a:cubicBezTo>
                  <a:cubicBezTo>
                    <a:pt x="396" y="75"/>
                    <a:pt x="396" y="73"/>
                    <a:pt x="396" y="70"/>
                  </a:cubicBezTo>
                  <a:cubicBezTo>
                    <a:pt x="396" y="68"/>
                    <a:pt x="396" y="66"/>
                    <a:pt x="395" y="64"/>
                  </a:cubicBezTo>
                  <a:cubicBezTo>
                    <a:pt x="394" y="62"/>
                    <a:pt x="392" y="60"/>
                    <a:pt x="389" y="59"/>
                  </a:cubicBezTo>
                  <a:cubicBezTo>
                    <a:pt x="388" y="59"/>
                    <a:pt x="386" y="58"/>
                    <a:pt x="385" y="58"/>
                  </a:cubicBezTo>
                  <a:cubicBezTo>
                    <a:pt x="383" y="58"/>
                    <a:pt x="381" y="59"/>
                    <a:pt x="379" y="60"/>
                  </a:cubicBezTo>
                  <a:cubicBezTo>
                    <a:pt x="377" y="61"/>
                    <a:pt x="375" y="62"/>
                    <a:pt x="373" y="63"/>
                  </a:cubicBezTo>
                  <a:cubicBezTo>
                    <a:pt x="372" y="65"/>
                    <a:pt x="370" y="65"/>
                    <a:pt x="367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1" y="65"/>
                    <a:pt x="352" y="64"/>
                    <a:pt x="343" y="61"/>
                  </a:cubicBezTo>
                  <a:cubicBezTo>
                    <a:pt x="339" y="59"/>
                    <a:pt x="335" y="57"/>
                    <a:pt x="332" y="54"/>
                  </a:cubicBezTo>
                  <a:cubicBezTo>
                    <a:pt x="329" y="51"/>
                    <a:pt x="327" y="46"/>
                    <a:pt x="326" y="41"/>
                  </a:cubicBezTo>
                  <a:cubicBezTo>
                    <a:pt x="324" y="32"/>
                    <a:pt x="322" y="22"/>
                    <a:pt x="319" y="14"/>
                  </a:cubicBezTo>
                  <a:cubicBezTo>
                    <a:pt x="318" y="10"/>
                    <a:pt x="317" y="7"/>
                    <a:pt x="315" y="5"/>
                  </a:cubicBezTo>
                  <a:cubicBezTo>
                    <a:pt x="314" y="3"/>
                    <a:pt x="313" y="2"/>
                    <a:pt x="312" y="2"/>
                  </a:cubicBezTo>
                  <a:cubicBezTo>
                    <a:pt x="312" y="1"/>
                    <a:pt x="310" y="0"/>
                    <a:pt x="309" y="0"/>
                  </a:cubicBezTo>
                  <a:cubicBezTo>
                    <a:pt x="308" y="0"/>
                    <a:pt x="307" y="0"/>
                    <a:pt x="307" y="1"/>
                  </a:cubicBezTo>
                  <a:cubicBezTo>
                    <a:pt x="306" y="2"/>
                    <a:pt x="305" y="3"/>
                    <a:pt x="304" y="4"/>
                  </a:cubicBezTo>
                  <a:cubicBezTo>
                    <a:pt x="303" y="6"/>
                    <a:pt x="303" y="7"/>
                    <a:pt x="302" y="9"/>
                  </a:cubicBezTo>
                  <a:cubicBezTo>
                    <a:pt x="299" y="20"/>
                    <a:pt x="296" y="32"/>
                    <a:pt x="292" y="40"/>
                  </a:cubicBezTo>
                  <a:cubicBezTo>
                    <a:pt x="290" y="45"/>
                    <a:pt x="288" y="49"/>
                    <a:pt x="286" y="51"/>
                  </a:cubicBezTo>
                  <a:cubicBezTo>
                    <a:pt x="284" y="54"/>
                    <a:pt x="281" y="55"/>
                    <a:pt x="279" y="56"/>
                  </a:cubicBezTo>
                  <a:cubicBezTo>
                    <a:pt x="267" y="58"/>
                    <a:pt x="251" y="58"/>
                    <a:pt x="235" y="64"/>
                  </a:cubicBezTo>
                  <a:cubicBezTo>
                    <a:pt x="226" y="68"/>
                    <a:pt x="219" y="70"/>
                    <a:pt x="213" y="70"/>
                  </a:cubicBezTo>
                  <a:cubicBezTo>
                    <a:pt x="208" y="70"/>
                    <a:pt x="204" y="69"/>
                    <a:pt x="198" y="66"/>
                  </a:cubicBezTo>
                  <a:cubicBezTo>
                    <a:pt x="194" y="63"/>
                    <a:pt x="190" y="60"/>
                    <a:pt x="187" y="59"/>
                  </a:cubicBezTo>
                  <a:cubicBezTo>
                    <a:pt x="184" y="57"/>
                    <a:pt x="181" y="56"/>
                    <a:pt x="178" y="56"/>
                  </a:cubicBezTo>
                  <a:cubicBezTo>
                    <a:pt x="177" y="56"/>
                    <a:pt x="175" y="57"/>
                    <a:pt x="173" y="57"/>
                  </a:cubicBezTo>
                  <a:cubicBezTo>
                    <a:pt x="172" y="58"/>
                    <a:pt x="171" y="58"/>
                    <a:pt x="170" y="59"/>
                  </a:cubicBezTo>
                  <a:cubicBezTo>
                    <a:pt x="169" y="61"/>
                    <a:pt x="168" y="63"/>
                    <a:pt x="167" y="66"/>
                  </a:cubicBezTo>
                  <a:cubicBezTo>
                    <a:pt x="167" y="69"/>
                    <a:pt x="166" y="73"/>
                    <a:pt x="165" y="76"/>
                  </a:cubicBezTo>
                  <a:cubicBezTo>
                    <a:pt x="164" y="80"/>
                    <a:pt x="163" y="83"/>
                    <a:pt x="161" y="85"/>
                  </a:cubicBezTo>
                  <a:cubicBezTo>
                    <a:pt x="157" y="88"/>
                    <a:pt x="152" y="92"/>
                    <a:pt x="146" y="96"/>
                  </a:cubicBezTo>
                  <a:cubicBezTo>
                    <a:pt x="140" y="100"/>
                    <a:pt x="133" y="102"/>
                    <a:pt x="127" y="102"/>
                  </a:cubicBezTo>
                  <a:cubicBezTo>
                    <a:pt x="124" y="102"/>
                    <a:pt x="122" y="102"/>
                    <a:pt x="120" y="100"/>
                  </a:cubicBezTo>
                  <a:cubicBezTo>
                    <a:pt x="117" y="98"/>
                    <a:pt x="112" y="95"/>
                    <a:pt x="107" y="90"/>
                  </a:cubicBezTo>
                  <a:cubicBezTo>
                    <a:pt x="99" y="84"/>
                    <a:pt x="90" y="75"/>
                    <a:pt x="81" y="69"/>
                  </a:cubicBezTo>
                  <a:cubicBezTo>
                    <a:pt x="77" y="65"/>
                    <a:pt x="73" y="62"/>
                    <a:pt x="69" y="60"/>
                  </a:cubicBezTo>
                  <a:cubicBezTo>
                    <a:pt x="65" y="58"/>
                    <a:pt x="62" y="56"/>
                    <a:pt x="59" y="56"/>
                  </a:cubicBezTo>
                  <a:cubicBezTo>
                    <a:pt x="58" y="56"/>
                    <a:pt x="56" y="57"/>
                    <a:pt x="55" y="5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0"/>
                    <a:pt x="58" y="60"/>
                    <a:pt x="59" y="60"/>
                  </a:cubicBezTo>
                  <a:cubicBezTo>
                    <a:pt x="60" y="60"/>
                    <a:pt x="62" y="61"/>
                    <a:pt x="64" y="62"/>
                  </a:cubicBezTo>
                  <a:cubicBezTo>
                    <a:pt x="71" y="65"/>
                    <a:pt x="82" y="74"/>
                    <a:pt x="92" y="83"/>
                  </a:cubicBezTo>
                  <a:cubicBezTo>
                    <a:pt x="97" y="87"/>
                    <a:pt x="102" y="91"/>
                    <a:pt x="106" y="95"/>
                  </a:cubicBezTo>
                  <a:cubicBezTo>
                    <a:pt x="111" y="99"/>
                    <a:pt x="115" y="102"/>
                    <a:pt x="117" y="104"/>
                  </a:cubicBezTo>
                  <a:cubicBezTo>
                    <a:pt x="121" y="106"/>
                    <a:pt x="124" y="106"/>
                    <a:pt x="127" y="106"/>
                  </a:cubicBezTo>
                  <a:cubicBezTo>
                    <a:pt x="134" y="106"/>
                    <a:pt x="142" y="103"/>
                    <a:pt x="148" y="99"/>
                  </a:cubicBezTo>
                  <a:cubicBezTo>
                    <a:pt x="154" y="96"/>
                    <a:pt x="160" y="91"/>
                    <a:pt x="163" y="88"/>
                  </a:cubicBezTo>
                  <a:cubicBezTo>
                    <a:pt x="166" y="86"/>
                    <a:pt x="167" y="83"/>
                    <a:pt x="168" y="80"/>
                  </a:cubicBezTo>
                  <a:cubicBezTo>
                    <a:pt x="170" y="76"/>
                    <a:pt x="170" y="71"/>
                    <a:pt x="171" y="67"/>
                  </a:cubicBezTo>
                  <a:cubicBezTo>
                    <a:pt x="171" y="65"/>
                    <a:pt x="172" y="64"/>
                    <a:pt x="172" y="63"/>
                  </a:cubicBezTo>
                  <a:cubicBezTo>
                    <a:pt x="173" y="62"/>
                    <a:pt x="174" y="61"/>
                    <a:pt x="174" y="61"/>
                  </a:cubicBezTo>
                  <a:cubicBezTo>
                    <a:pt x="176" y="60"/>
                    <a:pt x="177" y="60"/>
                    <a:pt x="178" y="60"/>
                  </a:cubicBezTo>
                  <a:cubicBezTo>
                    <a:pt x="180" y="60"/>
                    <a:pt x="182" y="61"/>
                    <a:pt x="185" y="62"/>
                  </a:cubicBezTo>
                  <a:cubicBezTo>
                    <a:pt x="188" y="64"/>
                    <a:pt x="191" y="66"/>
                    <a:pt x="196" y="69"/>
                  </a:cubicBezTo>
                  <a:cubicBezTo>
                    <a:pt x="202" y="73"/>
                    <a:pt x="207" y="74"/>
                    <a:pt x="213" y="74"/>
                  </a:cubicBezTo>
                  <a:cubicBezTo>
                    <a:pt x="220" y="74"/>
                    <a:pt x="227" y="72"/>
                    <a:pt x="236" y="68"/>
                  </a:cubicBezTo>
                  <a:cubicBezTo>
                    <a:pt x="252" y="62"/>
                    <a:pt x="267" y="62"/>
                    <a:pt x="279" y="60"/>
                  </a:cubicBezTo>
                  <a:cubicBezTo>
                    <a:pt x="283" y="59"/>
                    <a:pt x="286" y="57"/>
                    <a:pt x="289" y="54"/>
                  </a:cubicBezTo>
                  <a:cubicBezTo>
                    <a:pt x="293" y="49"/>
                    <a:pt x="296" y="42"/>
                    <a:pt x="299" y="35"/>
                  </a:cubicBezTo>
                  <a:cubicBezTo>
                    <a:pt x="302" y="27"/>
                    <a:pt x="304" y="18"/>
                    <a:pt x="306" y="10"/>
                  </a:cubicBezTo>
                  <a:cubicBezTo>
                    <a:pt x="307" y="8"/>
                    <a:pt x="307" y="6"/>
                    <a:pt x="308" y="5"/>
                  </a:cubicBezTo>
                  <a:cubicBezTo>
                    <a:pt x="308" y="5"/>
                    <a:pt x="309" y="4"/>
                    <a:pt x="309" y="4"/>
                  </a:cubicBezTo>
                  <a:cubicBezTo>
                    <a:pt x="309" y="4"/>
                    <a:pt x="309" y="4"/>
                    <a:pt x="309" y="4"/>
                  </a:cubicBezTo>
                  <a:cubicBezTo>
                    <a:pt x="309" y="4"/>
                    <a:pt x="309" y="4"/>
                    <a:pt x="310" y="5"/>
                  </a:cubicBezTo>
                  <a:cubicBezTo>
                    <a:pt x="311" y="5"/>
                    <a:pt x="312" y="7"/>
                    <a:pt x="313" y="10"/>
                  </a:cubicBezTo>
                  <a:cubicBezTo>
                    <a:pt x="317" y="17"/>
                    <a:pt x="320" y="30"/>
                    <a:pt x="322" y="41"/>
                  </a:cubicBezTo>
                  <a:cubicBezTo>
                    <a:pt x="323" y="48"/>
                    <a:pt x="326" y="53"/>
                    <a:pt x="329" y="57"/>
                  </a:cubicBezTo>
                  <a:cubicBezTo>
                    <a:pt x="335" y="62"/>
                    <a:pt x="342" y="65"/>
                    <a:pt x="349" y="67"/>
                  </a:cubicBezTo>
                  <a:cubicBezTo>
                    <a:pt x="356" y="69"/>
                    <a:pt x="362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7" y="69"/>
                    <a:pt x="367" y="69"/>
                    <a:pt x="367" y="69"/>
                  </a:cubicBezTo>
                  <a:cubicBezTo>
                    <a:pt x="372" y="69"/>
                    <a:pt x="375" y="67"/>
                    <a:pt x="378" y="66"/>
                  </a:cubicBezTo>
                  <a:cubicBezTo>
                    <a:pt x="379" y="65"/>
                    <a:pt x="380" y="64"/>
                    <a:pt x="381" y="63"/>
                  </a:cubicBezTo>
                  <a:cubicBezTo>
                    <a:pt x="382" y="63"/>
                    <a:pt x="383" y="62"/>
                    <a:pt x="385" y="62"/>
                  </a:cubicBezTo>
                  <a:cubicBezTo>
                    <a:pt x="386" y="62"/>
                    <a:pt x="387" y="63"/>
                    <a:pt x="388" y="63"/>
                  </a:cubicBezTo>
                  <a:cubicBezTo>
                    <a:pt x="390" y="64"/>
                    <a:pt x="391" y="64"/>
                    <a:pt x="391" y="65"/>
                  </a:cubicBezTo>
                  <a:cubicBezTo>
                    <a:pt x="392" y="67"/>
                    <a:pt x="392" y="68"/>
                    <a:pt x="392" y="70"/>
                  </a:cubicBezTo>
                  <a:cubicBezTo>
                    <a:pt x="392" y="72"/>
                    <a:pt x="392" y="75"/>
                    <a:pt x="392" y="77"/>
                  </a:cubicBezTo>
                  <a:cubicBezTo>
                    <a:pt x="392" y="78"/>
                    <a:pt x="392" y="80"/>
                    <a:pt x="392" y="81"/>
                  </a:cubicBezTo>
                  <a:cubicBezTo>
                    <a:pt x="393" y="82"/>
                    <a:pt x="393" y="84"/>
                    <a:pt x="394" y="85"/>
                  </a:cubicBezTo>
                  <a:cubicBezTo>
                    <a:pt x="395" y="86"/>
                    <a:pt x="396" y="86"/>
                    <a:pt x="397" y="87"/>
                  </a:cubicBezTo>
                  <a:cubicBezTo>
                    <a:pt x="397" y="87"/>
                    <a:pt x="398" y="87"/>
                    <a:pt x="399" y="87"/>
                  </a:cubicBezTo>
                  <a:cubicBezTo>
                    <a:pt x="400" y="87"/>
                    <a:pt x="401" y="87"/>
                    <a:pt x="402" y="86"/>
                  </a:cubicBezTo>
                  <a:cubicBezTo>
                    <a:pt x="403" y="86"/>
                    <a:pt x="403" y="86"/>
                    <a:pt x="404" y="86"/>
                  </a:cubicBezTo>
                  <a:cubicBezTo>
                    <a:pt x="405" y="86"/>
                    <a:pt x="406" y="86"/>
                    <a:pt x="408" y="87"/>
                  </a:cubicBezTo>
                  <a:cubicBezTo>
                    <a:pt x="412" y="89"/>
                    <a:pt x="413" y="91"/>
                    <a:pt x="415" y="95"/>
                  </a:cubicBezTo>
                  <a:cubicBezTo>
                    <a:pt x="417" y="98"/>
                    <a:pt x="419" y="101"/>
                    <a:pt x="425" y="104"/>
                  </a:cubicBezTo>
                  <a:cubicBezTo>
                    <a:pt x="430" y="107"/>
                    <a:pt x="440" y="114"/>
                    <a:pt x="451" y="122"/>
                  </a:cubicBezTo>
                  <a:cubicBezTo>
                    <a:pt x="462" y="129"/>
                    <a:pt x="473" y="137"/>
                    <a:pt x="480" y="142"/>
                  </a:cubicBezTo>
                  <a:cubicBezTo>
                    <a:pt x="483" y="144"/>
                    <a:pt x="485" y="144"/>
                    <a:pt x="488" y="144"/>
                  </a:cubicBezTo>
                  <a:cubicBezTo>
                    <a:pt x="492" y="144"/>
                    <a:pt x="497" y="143"/>
                    <a:pt x="501" y="141"/>
                  </a:cubicBezTo>
                  <a:cubicBezTo>
                    <a:pt x="508" y="138"/>
                    <a:pt x="515" y="134"/>
                    <a:pt x="521" y="130"/>
                  </a:cubicBezTo>
                  <a:cubicBezTo>
                    <a:pt x="525" y="129"/>
                    <a:pt x="528" y="127"/>
                    <a:pt x="530" y="126"/>
                  </a:cubicBezTo>
                  <a:cubicBezTo>
                    <a:pt x="533" y="125"/>
                    <a:pt x="535" y="124"/>
                    <a:pt x="536" y="124"/>
                  </a:cubicBezTo>
                  <a:cubicBezTo>
                    <a:pt x="537" y="124"/>
                    <a:pt x="537" y="124"/>
                    <a:pt x="538" y="125"/>
                  </a:cubicBezTo>
                  <a:cubicBezTo>
                    <a:pt x="538" y="125"/>
                    <a:pt x="539" y="126"/>
                    <a:pt x="539" y="127"/>
                  </a:cubicBezTo>
                  <a:cubicBezTo>
                    <a:pt x="539" y="129"/>
                    <a:pt x="538" y="131"/>
                    <a:pt x="536" y="135"/>
                  </a:cubicBezTo>
                  <a:cubicBezTo>
                    <a:pt x="533" y="139"/>
                    <a:pt x="529" y="145"/>
                    <a:pt x="525" y="151"/>
                  </a:cubicBezTo>
                  <a:cubicBezTo>
                    <a:pt x="521" y="157"/>
                    <a:pt x="517" y="162"/>
                    <a:pt x="515" y="166"/>
                  </a:cubicBezTo>
                  <a:cubicBezTo>
                    <a:pt x="512" y="172"/>
                    <a:pt x="512" y="178"/>
                    <a:pt x="512" y="184"/>
                  </a:cubicBezTo>
                  <a:cubicBezTo>
                    <a:pt x="512" y="194"/>
                    <a:pt x="514" y="205"/>
                    <a:pt x="515" y="213"/>
                  </a:cubicBezTo>
                  <a:cubicBezTo>
                    <a:pt x="516" y="215"/>
                    <a:pt x="517" y="217"/>
                    <a:pt x="518" y="218"/>
                  </a:cubicBezTo>
                  <a:cubicBezTo>
                    <a:pt x="520" y="219"/>
                    <a:pt x="522" y="220"/>
                    <a:pt x="525" y="221"/>
                  </a:cubicBezTo>
                  <a:cubicBezTo>
                    <a:pt x="528" y="221"/>
                    <a:pt x="531" y="221"/>
                    <a:pt x="534" y="221"/>
                  </a:cubicBezTo>
                  <a:cubicBezTo>
                    <a:pt x="538" y="221"/>
                    <a:pt x="542" y="221"/>
                    <a:pt x="545" y="221"/>
                  </a:cubicBezTo>
                  <a:cubicBezTo>
                    <a:pt x="548" y="221"/>
                    <a:pt x="550" y="221"/>
                    <a:pt x="551" y="222"/>
                  </a:cubicBezTo>
                  <a:cubicBezTo>
                    <a:pt x="552" y="222"/>
                    <a:pt x="553" y="222"/>
                    <a:pt x="553" y="222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5"/>
                    <a:pt x="553" y="226"/>
                    <a:pt x="552" y="227"/>
                  </a:cubicBezTo>
                  <a:cubicBezTo>
                    <a:pt x="550" y="229"/>
                    <a:pt x="547" y="231"/>
                    <a:pt x="544" y="234"/>
                  </a:cubicBezTo>
                  <a:cubicBezTo>
                    <a:pt x="541" y="236"/>
                    <a:pt x="538" y="239"/>
                    <a:pt x="534" y="242"/>
                  </a:cubicBezTo>
                  <a:cubicBezTo>
                    <a:pt x="531" y="245"/>
                    <a:pt x="530" y="249"/>
                    <a:pt x="530" y="252"/>
                  </a:cubicBezTo>
                  <a:cubicBezTo>
                    <a:pt x="530" y="257"/>
                    <a:pt x="532" y="261"/>
                    <a:pt x="533" y="266"/>
                  </a:cubicBezTo>
                  <a:cubicBezTo>
                    <a:pt x="535" y="270"/>
                    <a:pt x="536" y="275"/>
                    <a:pt x="537" y="279"/>
                  </a:cubicBezTo>
                  <a:cubicBezTo>
                    <a:pt x="537" y="281"/>
                    <a:pt x="538" y="282"/>
                    <a:pt x="539" y="284"/>
                  </a:cubicBezTo>
                  <a:cubicBezTo>
                    <a:pt x="541" y="286"/>
                    <a:pt x="544" y="287"/>
                    <a:pt x="546" y="287"/>
                  </a:cubicBezTo>
                  <a:cubicBezTo>
                    <a:pt x="550" y="288"/>
                    <a:pt x="554" y="287"/>
                    <a:pt x="558" y="288"/>
                  </a:cubicBezTo>
                  <a:cubicBezTo>
                    <a:pt x="559" y="288"/>
                    <a:pt x="560" y="288"/>
                    <a:pt x="561" y="289"/>
                  </a:cubicBezTo>
                  <a:cubicBezTo>
                    <a:pt x="562" y="290"/>
                    <a:pt x="562" y="290"/>
                    <a:pt x="563" y="292"/>
                  </a:cubicBezTo>
                  <a:cubicBezTo>
                    <a:pt x="563" y="292"/>
                    <a:pt x="563" y="293"/>
                    <a:pt x="563" y="293"/>
                  </a:cubicBezTo>
                  <a:cubicBezTo>
                    <a:pt x="563" y="294"/>
                    <a:pt x="563" y="294"/>
                    <a:pt x="562" y="295"/>
                  </a:cubicBezTo>
                  <a:cubicBezTo>
                    <a:pt x="562" y="296"/>
                    <a:pt x="561" y="297"/>
                    <a:pt x="559" y="298"/>
                  </a:cubicBezTo>
                  <a:cubicBezTo>
                    <a:pt x="556" y="299"/>
                    <a:pt x="552" y="301"/>
                    <a:pt x="549" y="304"/>
                  </a:cubicBezTo>
                  <a:cubicBezTo>
                    <a:pt x="546" y="308"/>
                    <a:pt x="543" y="313"/>
                    <a:pt x="542" y="321"/>
                  </a:cubicBezTo>
                  <a:cubicBezTo>
                    <a:pt x="541" y="332"/>
                    <a:pt x="535" y="353"/>
                    <a:pt x="527" y="374"/>
                  </a:cubicBezTo>
                  <a:cubicBezTo>
                    <a:pt x="520" y="395"/>
                    <a:pt x="512" y="415"/>
                    <a:pt x="508" y="426"/>
                  </a:cubicBezTo>
                  <a:cubicBezTo>
                    <a:pt x="506" y="429"/>
                    <a:pt x="506" y="432"/>
                    <a:pt x="506" y="436"/>
                  </a:cubicBezTo>
                  <a:cubicBezTo>
                    <a:pt x="506" y="446"/>
                    <a:pt x="510" y="455"/>
                    <a:pt x="514" y="464"/>
                  </a:cubicBezTo>
                  <a:cubicBezTo>
                    <a:pt x="516" y="468"/>
                    <a:pt x="518" y="472"/>
                    <a:pt x="519" y="476"/>
                  </a:cubicBezTo>
                  <a:cubicBezTo>
                    <a:pt x="520" y="479"/>
                    <a:pt x="521" y="482"/>
                    <a:pt x="521" y="483"/>
                  </a:cubicBezTo>
                  <a:cubicBezTo>
                    <a:pt x="521" y="484"/>
                    <a:pt x="521" y="484"/>
                    <a:pt x="521" y="485"/>
                  </a:cubicBezTo>
                  <a:cubicBezTo>
                    <a:pt x="520" y="485"/>
                    <a:pt x="519" y="486"/>
                    <a:pt x="517" y="486"/>
                  </a:cubicBezTo>
                  <a:cubicBezTo>
                    <a:pt x="512" y="486"/>
                    <a:pt x="506" y="484"/>
                    <a:pt x="499" y="481"/>
                  </a:cubicBezTo>
                  <a:cubicBezTo>
                    <a:pt x="492" y="478"/>
                    <a:pt x="485" y="475"/>
                    <a:pt x="480" y="472"/>
                  </a:cubicBezTo>
                  <a:cubicBezTo>
                    <a:pt x="478" y="471"/>
                    <a:pt x="475" y="470"/>
                    <a:pt x="472" y="470"/>
                  </a:cubicBezTo>
                  <a:cubicBezTo>
                    <a:pt x="467" y="470"/>
                    <a:pt x="463" y="472"/>
                    <a:pt x="459" y="475"/>
                  </a:cubicBezTo>
                  <a:cubicBezTo>
                    <a:pt x="454" y="478"/>
                    <a:pt x="450" y="481"/>
                    <a:pt x="445" y="484"/>
                  </a:cubicBezTo>
                  <a:cubicBezTo>
                    <a:pt x="441" y="485"/>
                    <a:pt x="438" y="488"/>
                    <a:pt x="437" y="491"/>
                  </a:cubicBezTo>
                  <a:cubicBezTo>
                    <a:pt x="434" y="496"/>
                    <a:pt x="433" y="501"/>
                    <a:pt x="432" y="505"/>
                  </a:cubicBezTo>
                  <a:cubicBezTo>
                    <a:pt x="431" y="507"/>
                    <a:pt x="431" y="509"/>
                    <a:pt x="430" y="510"/>
                  </a:cubicBezTo>
                  <a:cubicBezTo>
                    <a:pt x="430" y="511"/>
                    <a:pt x="429" y="511"/>
                    <a:pt x="429" y="512"/>
                  </a:cubicBezTo>
                  <a:cubicBezTo>
                    <a:pt x="429" y="512"/>
                    <a:pt x="428" y="512"/>
                    <a:pt x="428" y="512"/>
                  </a:cubicBezTo>
                  <a:cubicBezTo>
                    <a:pt x="427" y="512"/>
                    <a:pt x="426" y="511"/>
                    <a:pt x="424" y="511"/>
                  </a:cubicBezTo>
                  <a:cubicBezTo>
                    <a:pt x="422" y="510"/>
                    <a:pt x="420" y="508"/>
                    <a:pt x="417" y="507"/>
                  </a:cubicBezTo>
                  <a:cubicBezTo>
                    <a:pt x="414" y="506"/>
                    <a:pt x="411" y="504"/>
                    <a:pt x="408" y="504"/>
                  </a:cubicBezTo>
                  <a:cubicBezTo>
                    <a:pt x="406" y="504"/>
                    <a:pt x="404" y="505"/>
                    <a:pt x="402" y="506"/>
                  </a:cubicBezTo>
                  <a:cubicBezTo>
                    <a:pt x="400" y="508"/>
                    <a:pt x="398" y="510"/>
                    <a:pt x="397" y="513"/>
                  </a:cubicBezTo>
                  <a:cubicBezTo>
                    <a:pt x="395" y="517"/>
                    <a:pt x="395" y="521"/>
                    <a:pt x="393" y="524"/>
                  </a:cubicBezTo>
                  <a:cubicBezTo>
                    <a:pt x="393" y="526"/>
                    <a:pt x="392" y="527"/>
                    <a:pt x="391" y="528"/>
                  </a:cubicBezTo>
                  <a:cubicBezTo>
                    <a:pt x="390" y="529"/>
                    <a:pt x="389" y="529"/>
                    <a:pt x="386" y="529"/>
                  </a:cubicBezTo>
                  <a:cubicBezTo>
                    <a:pt x="387" y="529"/>
                    <a:pt x="387" y="529"/>
                    <a:pt x="387" y="529"/>
                  </a:cubicBezTo>
                  <a:cubicBezTo>
                    <a:pt x="386" y="529"/>
                    <a:pt x="386" y="529"/>
                    <a:pt x="386" y="529"/>
                  </a:cubicBezTo>
                  <a:cubicBezTo>
                    <a:pt x="383" y="529"/>
                    <a:pt x="382" y="529"/>
                    <a:pt x="380" y="527"/>
                  </a:cubicBezTo>
                  <a:cubicBezTo>
                    <a:pt x="377" y="526"/>
                    <a:pt x="375" y="522"/>
                    <a:pt x="372" y="520"/>
                  </a:cubicBezTo>
                  <a:cubicBezTo>
                    <a:pt x="369" y="517"/>
                    <a:pt x="365" y="514"/>
                    <a:pt x="360" y="514"/>
                  </a:cubicBezTo>
                  <a:cubicBezTo>
                    <a:pt x="359" y="514"/>
                    <a:pt x="358" y="514"/>
                    <a:pt x="356" y="515"/>
                  </a:cubicBezTo>
                  <a:cubicBezTo>
                    <a:pt x="353" y="516"/>
                    <a:pt x="346" y="516"/>
                    <a:pt x="338" y="517"/>
                  </a:cubicBezTo>
                  <a:cubicBezTo>
                    <a:pt x="326" y="518"/>
                    <a:pt x="311" y="519"/>
                    <a:pt x="298" y="520"/>
                  </a:cubicBezTo>
                  <a:cubicBezTo>
                    <a:pt x="291" y="520"/>
                    <a:pt x="285" y="521"/>
                    <a:pt x="281" y="521"/>
                  </a:cubicBezTo>
                  <a:cubicBezTo>
                    <a:pt x="276" y="521"/>
                    <a:pt x="272" y="521"/>
                    <a:pt x="271" y="522"/>
                  </a:cubicBezTo>
                  <a:cubicBezTo>
                    <a:pt x="269" y="522"/>
                    <a:pt x="268" y="522"/>
                    <a:pt x="267" y="523"/>
                  </a:cubicBezTo>
                  <a:cubicBezTo>
                    <a:pt x="266" y="524"/>
                    <a:pt x="265" y="525"/>
                    <a:pt x="264" y="527"/>
                  </a:cubicBezTo>
                  <a:cubicBezTo>
                    <a:pt x="264" y="528"/>
                    <a:pt x="264" y="528"/>
                    <a:pt x="264" y="529"/>
                  </a:cubicBezTo>
                  <a:cubicBezTo>
                    <a:pt x="264" y="530"/>
                    <a:pt x="264" y="531"/>
                    <a:pt x="263" y="531"/>
                  </a:cubicBezTo>
                  <a:cubicBezTo>
                    <a:pt x="263" y="531"/>
                    <a:pt x="263" y="532"/>
                    <a:pt x="263" y="532"/>
                  </a:cubicBezTo>
                  <a:cubicBezTo>
                    <a:pt x="262" y="532"/>
                    <a:pt x="262" y="532"/>
                    <a:pt x="261" y="532"/>
                  </a:cubicBezTo>
                  <a:cubicBezTo>
                    <a:pt x="260" y="532"/>
                    <a:pt x="259" y="532"/>
                    <a:pt x="259" y="532"/>
                  </a:cubicBezTo>
                  <a:cubicBezTo>
                    <a:pt x="258" y="531"/>
                    <a:pt x="258" y="531"/>
                    <a:pt x="257" y="530"/>
                  </a:cubicBezTo>
                  <a:cubicBezTo>
                    <a:pt x="256" y="528"/>
                    <a:pt x="256" y="525"/>
                    <a:pt x="254" y="523"/>
                  </a:cubicBezTo>
                  <a:cubicBezTo>
                    <a:pt x="252" y="522"/>
                    <a:pt x="251" y="521"/>
                    <a:pt x="249" y="520"/>
                  </a:cubicBezTo>
                  <a:cubicBezTo>
                    <a:pt x="247" y="520"/>
                    <a:pt x="245" y="519"/>
                    <a:pt x="242" y="519"/>
                  </a:cubicBezTo>
                  <a:cubicBezTo>
                    <a:pt x="240" y="519"/>
                    <a:pt x="239" y="520"/>
                    <a:pt x="237" y="520"/>
                  </a:cubicBezTo>
                  <a:cubicBezTo>
                    <a:pt x="235" y="520"/>
                    <a:pt x="233" y="520"/>
                    <a:pt x="231" y="520"/>
                  </a:cubicBezTo>
                  <a:cubicBezTo>
                    <a:pt x="221" y="520"/>
                    <a:pt x="209" y="517"/>
                    <a:pt x="199" y="514"/>
                  </a:cubicBezTo>
                  <a:cubicBezTo>
                    <a:pt x="189" y="511"/>
                    <a:pt x="180" y="507"/>
                    <a:pt x="175" y="506"/>
                  </a:cubicBezTo>
                  <a:cubicBezTo>
                    <a:pt x="174" y="505"/>
                    <a:pt x="173" y="505"/>
                    <a:pt x="172" y="505"/>
                  </a:cubicBezTo>
                  <a:cubicBezTo>
                    <a:pt x="168" y="505"/>
                    <a:pt x="165" y="507"/>
                    <a:pt x="163" y="508"/>
                  </a:cubicBezTo>
                  <a:cubicBezTo>
                    <a:pt x="162" y="509"/>
                    <a:pt x="161" y="510"/>
                    <a:pt x="160" y="510"/>
                  </a:cubicBezTo>
                  <a:cubicBezTo>
                    <a:pt x="159" y="510"/>
                    <a:pt x="158" y="511"/>
                    <a:pt x="158" y="511"/>
                  </a:cubicBezTo>
                  <a:cubicBezTo>
                    <a:pt x="157" y="511"/>
                    <a:pt x="157" y="511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09"/>
                    <a:pt x="157" y="507"/>
                  </a:cubicBezTo>
                  <a:cubicBezTo>
                    <a:pt x="157" y="506"/>
                    <a:pt x="158" y="505"/>
                    <a:pt x="158" y="503"/>
                  </a:cubicBezTo>
                  <a:cubicBezTo>
                    <a:pt x="158" y="502"/>
                    <a:pt x="157" y="500"/>
                    <a:pt x="156" y="499"/>
                  </a:cubicBezTo>
                  <a:cubicBezTo>
                    <a:pt x="155" y="498"/>
                    <a:pt x="154" y="497"/>
                    <a:pt x="151" y="496"/>
                  </a:cubicBezTo>
                  <a:cubicBezTo>
                    <a:pt x="150" y="495"/>
                    <a:pt x="149" y="495"/>
                    <a:pt x="148" y="495"/>
                  </a:cubicBezTo>
                  <a:cubicBezTo>
                    <a:pt x="146" y="495"/>
                    <a:pt x="145" y="495"/>
                    <a:pt x="143" y="496"/>
                  </a:cubicBezTo>
                  <a:cubicBezTo>
                    <a:pt x="141" y="498"/>
                    <a:pt x="138" y="500"/>
                    <a:pt x="136" y="503"/>
                  </a:cubicBezTo>
                  <a:cubicBezTo>
                    <a:pt x="133" y="507"/>
                    <a:pt x="129" y="511"/>
                    <a:pt x="126" y="515"/>
                  </a:cubicBezTo>
                  <a:cubicBezTo>
                    <a:pt x="125" y="517"/>
                    <a:pt x="124" y="519"/>
                    <a:pt x="122" y="520"/>
                  </a:cubicBezTo>
                  <a:cubicBezTo>
                    <a:pt x="121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19" y="521"/>
                    <a:pt x="119" y="520"/>
                    <a:pt x="119" y="519"/>
                  </a:cubicBezTo>
                  <a:cubicBezTo>
                    <a:pt x="118" y="518"/>
                    <a:pt x="118" y="517"/>
                    <a:pt x="118" y="515"/>
                  </a:cubicBezTo>
                  <a:cubicBezTo>
                    <a:pt x="118" y="512"/>
                    <a:pt x="119" y="508"/>
                    <a:pt x="120" y="503"/>
                  </a:cubicBezTo>
                  <a:cubicBezTo>
                    <a:pt x="120" y="499"/>
                    <a:pt x="121" y="495"/>
                    <a:pt x="121" y="491"/>
                  </a:cubicBezTo>
                  <a:cubicBezTo>
                    <a:pt x="121" y="489"/>
                    <a:pt x="121" y="487"/>
                    <a:pt x="120" y="486"/>
                  </a:cubicBezTo>
                  <a:cubicBezTo>
                    <a:pt x="120" y="484"/>
                    <a:pt x="119" y="483"/>
                    <a:pt x="118" y="482"/>
                  </a:cubicBezTo>
                  <a:cubicBezTo>
                    <a:pt x="116" y="481"/>
                    <a:pt x="116" y="480"/>
                    <a:pt x="115" y="479"/>
                  </a:cubicBezTo>
                  <a:cubicBezTo>
                    <a:pt x="115" y="477"/>
                    <a:pt x="115" y="475"/>
                    <a:pt x="113" y="472"/>
                  </a:cubicBezTo>
                  <a:cubicBezTo>
                    <a:pt x="111" y="468"/>
                    <a:pt x="107" y="463"/>
                    <a:pt x="100" y="456"/>
                  </a:cubicBezTo>
                  <a:cubicBezTo>
                    <a:pt x="81" y="438"/>
                    <a:pt x="63" y="399"/>
                    <a:pt x="58" y="379"/>
                  </a:cubicBezTo>
                  <a:cubicBezTo>
                    <a:pt x="57" y="377"/>
                    <a:pt x="56" y="375"/>
                    <a:pt x="54" y="373"/>
                  </a:cubicBezTo>
                  <a:cubicBezTo>
                    <a:pt x="52" y="372"/>
                    <a:pt x="50" y="372"/>
                    <a:pt x="47" y="372"/>
                  </a:cubicBezTo>
                  <a:cubicBezTo>
                    <a:pt x="41" y="372"/>
                    <a:pt x="33" y="375"/>
                    <a:pt x="26" y="378"/>
                  </a:cubicBezTo>
                  <a:cubicBezTo>
                    <a:pt x="22" y="380"/>
                    <a:pt x="18" y="381"/>
                    <a:pt x="15" y="382"/>
                  </a:cubicBezTo>
                  <a:cubicBezTo>
                    <a:pt x="12" y="384"/>
                    <a:pt x="9" y="384"/>
                    <a:pt x="7" y="384"/>
                  </a:cubicBezTo>
                  <a:cubicBezTo>
                    <a:pt x="6" y="384"/>
                    <a:pt x="6" y="384"/>
                    <a:pt x="5" y="384"/>
                  </a:cubicBezTo>
                  <a:cubicBezTo>
                    <a:pt x="5" y="384"/>
                    <a:pt x="5" y="384"/>
                    <a:pt x="5" y="383"/>
                  </a:cubicBezTo>
                  <a:cubicBezTo>
                    <a:pt x="4" y="383"/>
                    <a:pt x="4" y="382"/>
                    <a:pt x="4" y="382"/>
                  </a:cubicBezTo>
                  <a:cubicBezTo>
                    <a:pt x="4" y="380"/>
                    <a:pt x="5" y="379"/>
                    <a:pt x="6" y="377"/>
                  </a:cubicBezTo>
                  <a:cubicBezTo>
                    <a:pt x="10" y="370"/>
                    <a:pt x="20" y="360"/>
                    <a:pt x="29" y="352"/>
                  </a:cubicBezTo>
                  <a:cubicBezTo>
                    <a:pt x="39" y="344"/>
                    <a:pt x="49" y="337"/>
                    <a:pt x="52" y="335"/>
                  </a:cubicBezTo>
                  <a:cubicBezTo>
                    <a:pt x="54" y="334"/>
                    <a:pt x="56" y="333"/>
                    <a:pt x="56" y="331"/>
                  </a:cubicBezTo>
                  <a:cubicBezTo>
                    <a:pt x="57" y="329"/>
                    <a:pt x="57" y="327"/>
                    <a:pt x="57" y="325"/>
                  </a:cubicBezTo>
                  <a:cubicBezTo>
                    <a:pt x="57" y="321"/>
                    <a:pt x="56" y="316"/>
                    <a:pt x="55" y="312"/>
                  </a:cubicBezTo>
                  <a:cubicBezTo>
                    <a:pt x="54" y="307"/>
                    <a:pt x="53" y="302"/>
                    <a:pt x="52" y="297"/>
                  </a:cubicBezTo>
                  <a:cubicBezTo>
                    <a:pt x="51" y="294"/>
                    <a:pt x="50" y="291"/>
                    <a:pt x="48" y="289"/>
                  </a:cubicBezTo>
                  <a:cubicBezTo>
                    <a:pt x="45" y="286"/>
                    <a:pt x="41" y="285"/>
                    <a:pt x="39" y="285"/>
                  </a:cubicBezTo>
                  <a:cubicBezTo>
                    <a:pt x="37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7" y="283"/>
                    <a:pt x="38" y="282"/>
                    <a:pt x="40" y="280"/>
                  </a:cubicBezTo>
                  <a:cubicBezTo>
                    <a:pt x="42" y="279"/>
                    <a:pt x="45" y="277"/>
                    <a:pt x="48" y="276"/>
                  </a:cubicBezTo>
                  <a:cubicBezTo>
                    <a:pt x="49" y="275"/>
                    <a:pt x="51" y="275"/>
                    <a:pt x="52" y="274"/>
                  </a:cubicBezTo>
                  <a:cubicBezTo>
                    <a:pt x="53" y="273"/>
                    <a:pt x="54" y="271"/>
                    <a:pt x="54" y="269"/>
                  </a:cubicBezTo>
                  <a:cubicBezTo>
                    <a:pt x="54" y="269"/>
                    <a:pt x="54" y="268"/>
                    <a:pt x="54" y="268"/>
                  </a:cubicBezTo>
                  <a:cubicBezTo>
                    <a:pt x="54" y="264"/>
                    <a:pt x="52" y="261"/>
                    <a:pt x="50" y="259"/>
                  </a:cubicBezTo>
                  <a:cubicBezTo>
                    <a:pt x="46" y="256"/>
                    <a:pt x="41" y="255"/>
                    <a:pt x="37" y="254"/>
                  </a:cubicBezTo>
                  <a:cubicBezTo>
                    <a:pt x="35" y="253"/>
                    <a:pt x="34" y="252"/>
                    <a:pt x="33" y="251"/>
                  </a:cubicBezTo>
                  <a:cubicBezTo>
                    <a:pt x="32" y="251"/>
                    <a:pt x="32" y="251"/>
                    <a:pt x="32" y="250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48"/>
                    <a:pt x="32" y="247"/>
                    <a:pt x="33" y="246"/>
                  </a:cubicBezTo>
                  <a:cubicBezTo>
                    <a:pt x="34" y="245"/>
                    <a:pt x="36" y="244"/>
                    <a:pt x="38" y="244"/>
                  </a:cubicBezTo>
                  <a:cubicBezTo>
                    <a:pt x="41" y="243"/>
                    <a:pt x="46" y="242"/>
                    <a:pt x="50" y="240"/>
                  </a:cubicBezTo>
                  <a:cubicBezTo>
                    <a:pt x="54" y="238"/>
                    <a:pt x="58" y="233"/>
                    <a:pt x="60" y="225"/>
                  </a:cubicBezTo>
                  <a:cubicBezTo>
                    <a:pt x="62" y="213"/>
                    <a:pt x="64" y="205"/>
                    <a:pt x="71" y="181"/>
                  </a:cubicBezTo>
                  <a:cubicBezTo>
                    <a:pt x="72" y="179"/>
                    <a:pt x="72" y="178"/>
                    <a:pt x="72" y="176"/>
                  </a:cubicBezTo>
                  <a:cubicBezTo>
                    <a:pt x="72" y="170"/>
                    <a:pt x="70" y="165"/>
                    <a:pt x="66" y="161"/>
                  </a:cubicBezTo>
                  <a:cubicBezTo>
                    <a:pt x="61" y="155"/>
                    <a:pt x="53" y="149"/>
                    <a:pt x="47" y="144"/>
                  </a:cubicBezTo>
                  <a:cubicBezTo>
                    <a:pt x="44" y="142"/>
                    <a:pt x="41" y="139"/>
                    <a:pt x="39" y="137"/>
                  </a:cubicBezTo>
                  <a:cubicBezTo>
                    <a:pt x="38" y="136"/>
                    <a:pt x="38" y="135"/>
                    <a:pt x="37" y="135"/>
                  </a:cubicBez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2"/>
                    <a:pt x="37" y="132"/>
                  </a:cubicBezTo>
                  <a:cubicBezTo>
                    <a:pt x="38" y="131"/>
                    <a:pt x="39" y="131"/>
                    <a:pt x="40" y="131"/>
                  </a:cubicBezTo>
                  <a:cubicBezTo>
                    <a:pt x="42" y="131"/>
                    <a:pt x="45" y="132"/>
                    <a:pt x="48" y="134"/>
                  </a:cubicBezTo>
                  <a:cubicBezTo>
                    <a:pt x="54" y="136"/>
                    <a:pt x="60" y="141"/>
                    <a:pt x="66" y="144"/>
                  </a:cubicBezTo>
                  <a:cubicBezTo>
                    <a:pt x="73" y="148"/>
                    <a:pt x="80" y="151"/>
                    <a:pt x="86" y="151"/>
                  </a:cubicBezTo>
                  <a:cubicBezTo>
                    <a:pt x="91" y="151"/>
                    <a:pt x="95" y="149"/>
                    <a:pt x="98" y="145"/>
                  </a:cubicBezTo>
                  <a:cubicBezTo>
                    <a:pt x="100" y="142"/>
                    <a:pt x="101" y="139"/>
                    <a:pt x="101" y="136"/>
                  </a:cubicBezTo>
                  <a:cubicBezTo>
                    <a:pt x="101" y="129"/>
                    <a:pt x="98" y="122"/>
                    <a:pt x="94" y="115"/>
                  </a:cubicBezTo>
                  <a:cubicBezTo>
                    <a:pt x="88" y="104"/>
                    <a:pt x="79" y="92"/>
                    <a:pt x="71" y="82"/>
                  </a:cubicBezTo>
                  <a:cubicBezTo>
                    <a:pt x="67" y="77"/>
                    <a:pt x="64" y="72"/>
                    <a:pt x="61" y="69"/>
                  </a:cubicBezTo>
                  <a:cubicBezTo>
                    <a:pt x="60" y="67"/>
                    <a:pt x="59" y="65"/>
                    <a:pt x="59" y="64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lnTo>
                    <a:pt x="56" y="5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7" name="Freeform 43"/>
            <p:cNvSpPr>
              <a:spLocks/>
            </p:cNvSpPr>
            <p:nvPr/>
          </p:nvSpPr>
          <p:spPr bwMode="auto">
            <a:xfrm>
              <a:off x="1270" y="2107"/>
              <a:ext cx="380" cy="439"/>
            </a:xfrm>
            <a:custGeom>
              <a:avLst/>
              <a:gdLst>
                <a:gd name="T0" fmla="*/ 511 w 227"/>
                <a:gd name="T1" fmla="*/ 67 h 262"/>
                <a:gd name="T2" fmla="*/ 521 w 227"/>
                <a:gd name="T3" fmla="*/ 481 h 262"/>
                <a:gd name="T4" fmla="*/ 99 w 227"/>
                <a:gd name="T5" fmla="*/ 669 h 262"/>
                <a:gd name="T6" fmla="*/ 117 w 227"/>
                <a:gd name="T7" fmla="*/ 203 h 262"/>
                <a:gd name="T8" fmla="*/ 511 w 227"/>
                <a:gd name="T9" fmla="*/ 67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6" y="171"/>
                  </a:cubicBezTo>
                  <a:cubicBezTo>
                    <a:pt x="146" y="230"/>
                    <a:pt x="70" y="262"/>
                    <a:pt x="35" y="238"/>
                  </a:cubicBezTo>
                  <a:cubicBezTo>
                    <a:pt x="0" y="214"/>
                    <a:pt x="2" y="131"/>
                    <a:pt x="42" y="72"/>
                  </a:cubicBezTo>
                  <a:cubicBezTo>
                    <a:pt x="83" y="13"/>
                    <a:pt x="146" y="0"/>
                    <a:pt x="182" y="24"/>
                  </a:cubicBezTo>
                  <a:close/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8" name="Freeform 44"/>
            <p:cNvSpPr>
              <a:spLocks/>
            </p:cNvSpPr>
            <p:nvPr/>
          </p:nvSpPr>
          <p:spPr bwMode="auto">
            <a:xfrm>
              <a:off x="1171" y="2047"/>
              <a:ext cx="380" cy="438"/>
            </a:xfrm>
            <a:custGeom>
              <a:avLst/>
              <a:gdLst>
                <a:gd name="T0" fmla="*/ 511 w 227"/>
                <a:gd name="T1" fmla="*/ 67 h 262"/>
                <a:gd name="T2" fmla="*/ 524 w 227"/>
                <a:gd name="T3" fmla="*/ 478 h 262"/>
                <a:gd name="T4" fmla="*/ 99 w 227"/>
                <a:gd name="T5" fmla="*/ 665 h 262"/>
                <a:gd name="T6" fmla="*/ 121 w 227"/>
                <a:gd name="T7" fmla="*/ 201 h 262"/>
                <a:gd name="T8" fmla="*/ 511 w 227"/>
                <a:gd name="T9" fmla="*/ 67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7" y="171"/>
                  </a:cubicBezTo>
                  <a:cubicBezTo>
                    <a:pt x="146" y="230"/>
                    <a:pt x="71" y="262"/>
                    <a:pt x="35" y="238"/>
                  </a:cubicBezTo>
                  <a:cubicBezTo>
                    <a:pt x="0" y="214"/>
                    <a:pt x="2" y="131"/>
                    <a:pt x="43" y="72"/>
                  </a:cubicBezTo>
                  <a:cubicBezTo>
                    <a:pt x="83" y="13"/>
                    <a:pt x="147" y="0"/>
                    <a:pt x="182" y="24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9" name="Freeform 45"/>
            <p:cNvSpPr>
              <a:spLocks/>
            </p:cNvSpPr>
            <p:nvPr/>
          </p:nvSpPr>
          <p:spPr bwMode="auto">
            <a:xfrm>
              <a:off x="1174" y="2204"/>
              <a:ext cx="353" cy="281"/>
            </a:xfrm>
            <a:custGeom>
              <a:avLst/>
              <a:gdLst>
                <a:gd name="T0" fmla="*/ 565 w 211"/>
                <a:gd name="T1" fmla="*/ 50 h 168"/>
                <a:gd name="T2" fmla="*/ 142 w 211"/>
                <a:gd name="T3" fmla="*/ 236 h 168"/>
                <a:gd name="T4" fmla="*/ 79 w 211"/>
                <a:gd name="T5" fmla="*/ 0 h 168"/>
                <a:gd name="T6" fmla="*/ 92 w 211"/>
                <a:gd name="T7" fmla="*/ 403 h 168"/>
                <a:gd name="T8" fmla="*/ 519 w 211"/>
                <a:gd name="T9" fmla="*/ 216 h 168"/>
                <a:gd name="T10" fmla="*/ 591 w 211"/>
                <a:gd name="T11" fmla="*/ 12 h 168"/>
                <a:gd name="T12" fmla="*/ 565 w 211"/>
                <a:gd name="T13" fmla="*/ 5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68">
                  <a:moveTo>
                    <a:pt x="202" y="18"/>
                  </a:moveTo>
                  <a:cubicBezTo>
                    <a:pt x="162" y="77"/>
                    <a:pt x="87" y="109"/>
                    <a:pt x="51" y="84"/>
                  </a:cubicBezTo>
                  <a:cubicBezTo>
                    <a:pt x="31" y="70"/>
                    <a:pt x="23" y="37"/>
                    <a:pt x="28" y="0"/>
                  </a:cubicBezTo>
                  <a:cubicBezTo>
                    <a:pt x="0" y="56"/>
                    <a:pt x="2" y="123"/>
                    <a:pt x="33" y="144"/>
                  </a:cubicBezTo>
                  <a:cubicBezTo>
                    <a:pt x="69" y="168"/>
                    <a:pt x="144" y="136"/>
                    <a:pt x="185" y="77"/>
                  </a:cubicBezTo>
                  <a:cubicBezTo>
                    <a:pt x="202" y="53"/>
                    <a:pt x="210" y="27"/>
                    <a:pt x="211" y="4"/>
                  </a:cubicBezTo>
                  <a:cubicBezTo>
                    <a:pt x="208" y="9"/>
                    <a:pt x="206" y="13"/>
                    <a:pt x="202" y="18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" name="Freeform 46"/>
            <p:cNvSpPr>
              <a:spLocks/>
            </p:cNvSpPr>
            <p:nvPr/>
          </p:nvSpPr>
          <p:spPr bwMode="auto">
            <a:xfrm>
              <a:off x="1184" y="2065"/>
              <a:ext cx="347" cy="397"/>
            </a:xfrm>
            <a:custGeom>
              <a:avLst/>
              <a:gdLst>
                <a:gd name="T0" fmla="*/ 489 w 207"/>
                <a:gd name="T1" fmla="*/ 37 h 237"/>
                <a:gd name="T2" fmla="*/ 486 w 207"/>
                <a:gd name="T3" fmla="*/ 42 h 237"/>
                <a:gd name="T4" fmla="*/ 570 w 207"/>
                <a:gd name="T5" fmla="*/ 228 h 237"/>
                <a:gd name="T6" fmla="*/ 498 w 207"/>
                <a:gd name="T7" fmla="*/ 446 h 237"/>
                <a:gd name="T8" fmla="*/ 334 w 207"/>
                <a:gd name="T9" fmla="*/ 598 h 237"/>
                <a:gd name="T10" fmla="*/ 161 w 207"/>
                <a:gd name="T11" fmla="*/ 653 h 237"/>
                <a:gd name="T12" fmla="*/ 82 w 207"/>
                <a:gd name="T13" fmla="*/ 632 h 237"/>
                <a:gd name="T14" fmla="*/ 30 w 207"/>
                <a:gd name="T15" fmla="*/ 565 h 237"/>
                <a:gd name="T16" fmla="*/ 12 w 207"/>
                <a:gd name="T17" fmla="*/ 457 h 237"/>
                <a:gd name="T18" fmla="*/ 101 w 207"/>
                <a:gd name="T19" fmla="*/ 174 h 237"/>
                <a:gd name="T20" fmla="*/ 377 w 207"/>
                <a:gd name="T21" fmla="*/ 12 h 237"/>
                <a:gd name="T22" fmla="*/ 486 w 207"/>
                <a:gd name="T23" fmla="*/ 42 h 237"/>
                <a:gd name="T24" fmla="*/ 489 w 207"/>
                <a:gd name="T25" fmla="*/ 37 h 237"/>
                <a:gd name="T26" fmla="*/ 491 w 207"/>
                <a:gd name="T27" fmla="*/ 34 h 237"/>
                <a:gd name="T28" fmla="*/ 377 w 207"/>
                <a:gd name="T29" fmla="*/ 0 h 237"/>
                <a:gd name="T30" fmla="*/ 92 w 207"/>
                <a:gd name="T31" fmla="*/ 169 h 237"/>
                <a:gd name="T32" fmla="*/ 0 w 207"/>
                <a:gd name="T33" fmla="*/ 457 h 237"/>
                <a:gd name="T34" fmla="*/ 20 w 207"/>
                <a:gd name="T35" fmla="*/ 566 h 237"/>
                <a:gd name="T36" fmla="*/ 74 w 207"/>
                <a:gd name="T37" fmla="*/ 643 h 237"/>
                <a:gd name="T38" fmla="*/ 161 w 207"/>
                <a:gd name="T39" fmla="*/ 665 h 237"/>
                <a:gd name="T40" fmla="*/ 344 w 207"/>
                <a:gd name="T41" fmla="*/ 606 h 237"/>
                <a:gd name="T42" fmla="*/ 506 w 207"/>
                <a:gd name="T43" fmla="*/ 452 h 237"/>
                <a:gd name="T44" fmla="*/ 582 w 207"/>
                <a:gd name="T45" fmla="*/ 228 h 237"/>
                <a:gd name="T46" fmla="*/ 491 w 207"/>
                <a:gd name="T47" fmla="*/ 34 h 237"/>
                <a:gd name="T48" fmla="*/ 489 w 207"/>
                <a:gd name="T49" fmla="*/ 37 h 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7" h="237">
                  <a:moveTo>
                    <a:pt x="174" y="13"/>
                  </a:moveTo>
                  <a:cubicBezTo>
                    <a:pt x="173" y="15"/>
                    <a:pt x="173" y="15"/>
                    <a:pt x="173" y="15"/>
                  </a:cubicBezTo>
                  <a:cubicBezTo>
                    <a:pt x="192" y="28"/>
                    <a:pt x="203" y="52"/>
                    <a:pt x="203" y="81"/>
                  </a:cubicBezTo>
                  <a:cubicBezTo>
                    <a:pt x="203" y="105"/>
                    <a:pt x="195" y="133"/>
                    <a:pt x="177" y="159"/>
                  </a:cubicBezTo>
                  <a:cubicBezTo>
                    <a:pt x="162" y="181"/>
                    <a:pt x="141" y="200"/>
                    <a:pt x="119" y="213"/>
                  </a:cubicBezTo>
                  <a:cubicBezTo>
                    <a:pt x="98" y="226"/>
                    <a:pt x="76" y="233"/>
                    <a:pt x="57" y="233"/>
                  </a:cubicBezTo>
                  <a:cubicBezTo>
                    <a:pt x="46" y="233"/>
                    <a:pt x="36" y="231"/>
                    <a:pt x="29" y="225"/>
                  </a:cubicBezTo>
                  <a:cubicBezTo>
                    <a:pt x="21" y="220"/>
                    <a:pt x="15" y="211"/>
                    <a:pt x="11" y="201"/>
                  </a:cubicBezTo>
                  <a:cubicBezTo>
                    <a:pt x="7" y="190"/>
                    <a:pt x="4" y="177"/>
                    <a:pt x="4" y="163"/>
                  </a:cubicBezTo>
                  <a:cubicBezTo>
                    <a:pt x="4" y="131"/>
                    <a:pt x="15" y="93"/>
                    <a:pt x="36" y="62"/>
                  </a:cubicBezTo>
                  <a:cubicBezTo>
                    <a:pt x="64" y="22"/>
                    <a:pt x="102" y="4"/>
                    <a:pt x="134" y="4"/>
                  </a:cubicBezTo>
                  <a:cubicBezTo>
                    <a:pt x="149" y="4"/>
                    <a:pt x="162" y="8"/>
                    <a:pt x="173" y="15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64" y="4"/>
                    <a:pt x="149" y="0"/>
                    <a:pt x="134" y="0"/>
                  </a:cubicBezTo>
                  <a:cubicBezTo>
                    <a:pt x="100" y="0"/>
                    <a:pt x="61" y="19"/>
                    <a:pt x="33" y="60"/>
                  </a:cubicBezTo>
                  <a:cubicBezTo>
                    <a:pt x="11" y="92"/>
                    <a:pt x="0" y="130"/>
                    <a:pt x="0" y="163"/>
                  </a:cubicBezTo>
                  <a:cubicBezTo>
                    <a:pt x="0" y="177"/>
                    <a:pt x="3" y="191"/>
                    <a:pt x="7" y="202"/>
                  </a:cubicBezTo>
                  <a:cubicBezTo>
                    <a:pt x="11" y="213"/>
                    <a:pt x="18" y="223"/>
                    <a:pt x="26" y="229"/>
                  </a:cubicBezTo>
                  <a:cubicBezTo>
                    <a:pt x="35" y="234"/>
                    <a:pt x="45" y="237"/>
                    <a:pt x="57" y="237"/>
                  </a:cubicBezTo>
                  <a:cubicBezTo>
                    <a:pt x="77" y="237"/>
                    <a:pt x="100" y="230"/>
                    <a:pt x="122" y="216"/>
                  </a:cubicBezTo>
                  <a:cubicBezTo>
                    <a:pt x="143" y="203"/>
                    <a:pt x="164" y="184"/>
                    <a:pt x="180" y="161"/>
                  </a:cubicBezTo>
                  <a:cubicBezTo>
                    <a:pt x="199" y="134"/>
                    <a:pt x="207" y="106"/>
                    <a:pt x="207" y="81"/>
                  </a:cubicBezTo>
                  <a:cubicBezTo>
                    <a:pt x="207" y="51"/>
                    <a:pt x="195" y="26"/>
                    <a:pt x="175" y="12"/>
                  </a:cubicBezTo>
                  <a:cubicBezTo>
                    <a:pt x="174" y="13"/>
                    <a:pt x="174" y="13"/>
                    <a:pt x="174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" name="Freeform 47"/>
            <p:cNvSpPr>
              <a:spLocks/>
            </p:cNvSpPr>
            <p:nvPr/>
          </p:nvSpPr>
          <p:spPr bwMode="auto">
            <a:xfrm>
              <a:off x="1358" y="2105"/>
              <a:ext cx="107" cy="86"/>
            </a:xfrm>
            <a:custGeom>
              <a:avLst/>
              <a:gdLst>
                <a:gd name="T0" fmla="*/ 75 w 64"/>
                <a:gd name="T1" fmla="*/ 3 h 51"/>
                <a:gd name="T2" fmla="*/ 79 w 64"/>
                <a:gd name="T3" fmla="*/ 145 h 51"/>
                <a:gd name="T4" fmla="*/ 59 w 64"/>
                <a:gd name="T5" fmla="*/ 1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27" y="1"/>
                  </a:moveTo>
                  <a:cubicBezTo>
                    <a:pt x="60" y="0"/>
                    <a:pt x="64" y="51"/>
                    <a:pt x="28" y="51"/>
                  </a:cubicBezTo>
                  <a:cubicBezTo>
                    <a:pt x="0" y="51"/>
                    <a:pt x="1" y="2"/>
                    <a:pt x="21" y="5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2" name="Freeform 49"/>
            <p:cNvSpPr>
              <a:spLocks/>
            </p:cNvSpPr>
            <p:nvPr/>
          </p:nvSpPr>
          <p:spPr bwMode="auto">
            <a:xfrm>
              <a:off x="1417" y="1981"/>
              <a:ext cx="442" cy="712"/>
            </a:xfrm>
            <a:custGeom>
              <a:avLst/>
              <a:gdLst>
                <a:gd name="T0" fmla="*/ 357 w 264"/>
                <a:gd name="T1" fmla="*/ 5 h 425"/>
                <a:gd name="T2" fmla="*/ 424 w 264"/>
                <a:gd name="T3" fmla="*/ 57 h 425"/>
                <a:gd name="T4" fmla="*/ 516 w 264"/>
                <a:gd name="T5" fmla="*/ 126 h 425"/>
                <a:gd name="T6" fmla="*/ 598 w 264"/>
                <a:gd name="T7" fmla="*/ 163 h 425"/>
                <a:gd name="T8" fmla="*/ 675 w 264"/>
                <a:gd name="T9" fmla="*/ 149 h 425"/>
                <a:gd name="T10" fmla="*/ 640 w 264"/>
                <a:gd name="T11" fmla="*/ 233 h 425"/>
                <a:gd name="T12" fmla="*/ 650 w 264"/>
                <a:gd name="T13" fmla="*/ 308 h 425"/>
                <a:gd name="T14" fmla="*/ 656 w 264"/>
                <a:gd name="T15" fmla="*/ 357 h 425"/>
                <a:gd name="T16" fmla="*/ 686 w 264"/>
                <a:gd name="T17" fmla="*/ 367 h 425"/>
                <a:gd name="T18" fmla="*/ 678 w 264"/>
                <a:gd name="T19" fmla="*/ 437 h 425"/>
                <a:gd name="T20" fmla="*/ 695 w 264"/>
                <a:gd name="T21" fmla="*/ 491 h 425"/>
                <a:gd name="T22" fmla="*/ 703 w 264"/>
                <a:gd name="T23" fmla="*/ 539 h 425"/>
                <a:gd name="T24" fmla="*/ 720 w 264"/>
                <a:gd name="T25" fmla="*/ 637 h 425"/>
                <a:gd name="T26" fmla="*/ 695 w 264"/>
                <a:gd name="T27" fmla="*/ 685 h 425"/>
                <a:gd name="T28" fmla="*/ 681 w 264"/>
                <a:gd name="T29" fmla="*/ 739 h 425"/>
                <a:gd name="T30" fmla="*/ 645 w 264"/>
                <a:gd name="T31" fmla="*/ 811 h 425"/>
                <a:gd name="T32" fmla="*/ 619 w 264"/>
                <a:gd name="T33" fmla="*/ 980 h 425"/>
                <a:gd name="T34" fmla="*/ 603 w 264"/>
                <a:gd name="T35" fmla="*/ 1047 h 425"/>
                <a:gd name="T36" fmla="*/ 527 w 264"/>
                <a:gd name="T37" fmla="*/ 1027 h 425"/>
                <a:gd name="T38" fmla="*/ 479 w 264"/>
                <a:gd name="T39" fmla="*/ 1069 h 425"/>
                <a:gd name="T40" fmla="*/ 435 w 264"/>
                <a:gd name="T41" fmla="*/ 1106 h 425"/>
                <a:gd name="T42" fmla="*/ 400 w 264"/>
                <a:gd name="T43" fmla="*/ 1131 h 425"/>
                <a:gd name="T44" fmla="*/ 291 w 264"/>
                <a:gd name="T45" fmla="*/ 1193 h 425"/>
                <a:gd name="T46" fmla="*/ 166 w 264"/>
                <a:gd name="T47" fmla="*/ 1163 h 425"/>
                <a:gd name="T48" fmla="*/ 0 w 264"/>
                <a:gd name="T49" fmla="*/ 1143 h 425"/>
                <a:gd name="T50" fmla="*/ 116 w 264"/>
                <a:gd name="T51" fmla="*/ 1092 h 425"/>
                <a:gd name="T52" fmla="*/ 253 w 264"/>
                <a:gd name="T53" fmla="*/ 1039 h 425"/>
                <a:gd name="T54" fmla="*/ 340 w 264"/>
                <a:gd name="T55" fmla="*/ 948 h 425"/>
                <a:gd name="T56" fmla="*/ 437 w 264"/>
                <a:gd name="T57" fmla="*/ 814 h 425"/>
                <a:gd name="T58" fmla="*/ 544 w 264"/>
                <a:gd name="T59" fmla="*/ 558 h 425"/>
                <a:gd name="T60" fmla="*/ 536 w 264"/>
                <a:gd name="T61" fmla="*/ 427 h 425"/>
                <a:gd name="T62" fmla="*/ 536 w 264"/>
                <a:gd name="T63" fmla="*/ 295 h 425"/>
                <a:gd name="T64" fmla="*/ 487 w 264"/>
                <a:gd name="T65" fmla="*/ 230 h 425"/>
                <a:gd name="T66" fmla="*/ 435 w 264"/>
                <a:gd name="T67" fmla="*/ 157 h 425"/>
                <a:gd name="T68" fmla="*/ 395 w 264"/>
                <a:gd name="T69" fmla="*/ 92 h 425"/>
                <a:gd name="T70" fmla="*/ 370 w 264"/>
                <a:gd name="T71" fmla="*/ 54 h 425"/>
                <a:gd name="T72" fmla="*/ 350 w 264"/>
                <a:gd name="T73" fmla="*/ 0 h 4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4" h="425">
                  <a:moveTo>
                    <a:pt x="127" y="2"/>
                  </a:moveTo>
                  <a:cubicBezTo>
                    <a:pt x="137" y="0"/>
                    <a:pt x="145" y="13"/>
                    <a:pt x="151" y="20"/>
                  </a:cubicBezTo>
                  <a:cubicBezTo>
                    <a:pt x="159" y="31"/>
                    <a:pt x="170" y="40"/>
                    <a:pt x="184" y="45"/>
                  </a:cubicBezTo>
                  <a:cubicBezTo>
                    <a:pt x="195" y="49"/>
                    <a:pt x="203" y="53"/>
                    <a:pt x="213" y="58"/>
                  </a:cubicBezTo>
                  <a:cubicBezTo>
                    <a:pt x="226" y="64"/>
                    <a:pt x="230" y="59"/>
                    <a:pt x="241" y="53"/>
                  </a:cubicBezTo>
                  <a:cubicBezTo>
                    <a:pt x="243" y="65"/>
                    <a:pt x="230" y="73"/>
                    <a:pt x="228" y="83"/>
                  </a:cubicBezTo>
                  <a:cubicBezTo>
                    <a:pt x="226" y="93"/>
                    <a:pt x="231" y="101"/>
                    <a:pt x="232" y="110"/>
                  </a:cubicBezTo>
                  <a:cubicBezTo>
                    <a:pt x="232" y="116"/>
                    <a:pt x="230" y="122"/>
                    <a:pt x="234" y="127"/>
                  </a:cubicBezTo>
                  <a:cubicBezTo>
                    <a:pt x="238" y="132"/>
                    <a:pt x="242" y="128"/>
                    <a:pt x="245" y="131"/>
                  </a:cubicBezTo>
                  <a:cubicBezTo>
                    <a:pt x="253" y="138"/>
                    <a:pt x="242" y="147"/>
                    <a:pt x="242" y="156"/>
                  </a:cubicBezTo>
                  <a:cubicBezTo>
                    <a:pt x="242" y="164"/>
                    <a:pt x="246" y="168"/>
                    <a:pt x="248" y="175"/>
                  </a:cubicBezTo>
                  <a:cubicBezTo>
                    <a:pt x="250" y="180"/>
                    <a:pt x="249" y="186"/>
                    <a:pt x="251" y="192"/>
                  </a:cubicBezTo>
                  <a:cubicBezTo>
                    <a:pt x="257" y="205"/>
                    <a:pt x="264" y="210"/>
                    <a:pt x="257" y="227"/>
                  </a:cubicBezTo>
                  <a:cubicBezTo>
                    <a:pt x="255" y="233"/>
                    <a:pt x="250" y="238"/>
                    <a:pt x="248" y="244"/>
                  </a:cubicBezTo>
                  <a:cubicBezTo>
                    <a:pt x="245" y="250"/>
                    <a:pt x="245" y="257"/>
                    <a:pt x="243" y="263"/>
                  </a:cubicBezTo>
                  <a:cubicBezTo>
                    <a:pt x="239" y="272"/>
                    <a:pt x="234" y="280"/>
                    <a:pt x="230" y="289"/>
                  </a:cubicBezTo>
                  <a:cubicBezTo>
                    <a:pt x="224" y="307"/>
                    <a:pt x="219" y="330"/>
                    <a:pt x="221" y="349"/>
                  </a:cubicBezTo>
                  <a:cubicBezTo>
                    <a:pt x="221" y="362"/>
                    <a:pt x="237" y="384"/>
                    <a:pt x="215" y="373"/>
                  </a:cubicBezTo>
                  <a:cubicBezTo>
                    <a:pt x="207" y="369"/>
                    <a:pt x="197" y="362"/>
                    <a:pt x="188" y="366"/>
                  </a:cubicBezTo>
                  <a:cubicBezTo>
                    <a:pt x="183" y="368"/>
                    <a:pt x="177" y="378"/>
                    <a:pt x="171" y="381"/>
                  </a:cubicBezTo>
                  <a:cubicBezTo>
                    <a:pt x="162" y="386"/>
                    <a:pt x="159" y="386"/>
                    <a:pt x="155" y="394"/>
                  </a:cubicBezTo>
                  <a:cubicBezTo>
                    <a:pt x="150" y="402"/>
                    <a:pt x="151" y="402"/>
                    <a:pt x="143" y="403"/>
                  </a:cubicBezTo>
                  <a:cubicBezTo>
                    <a:pt x="123" y="404"/>
                    <a:pt x="116" y="407"/>
                    <a:pt x="104" y="425"/>
                  </a:cubicBezTo>
                  <a:cubicBezTo>
                    <a:pt x="93" y="412"/>
                    <a:pt x="75" y="410"/>
                    <a:pt x="59" y="414"/>
                  </a:cubicBezTo>
                  <a:cubicBezTo>
                    <a:pt x="51" y="416"/>
                    <a:pt x="1" y="421"/>
                    <a:pt x="0" y="407"/>
                  </a:cubicBezTo>
                  <a:cubicBezTo>
                    <a:pt x="0" y="397"/>
                    <a:pt x="34" y="392"/>
                    <a:pt x="41" y="389"/>
                  </a:cubicBezTo>
                  <a:cubicBezTo>
                    <a:pt x="58" y="384"/>
                    <a:pt x="73" y="377"/>
                    <a:pt x="90" y="370"/>
                  </a:cubicBezTo>
                  <a:cubicBezTo>
                    <a:pt x="109" y="363"/>
                    <a:pt x="114" y="358"/>
                    <a:pt x="121" y="338"/>
                  </a:cubicBezTo>
                  <a:cubicBezTo>
                    <a:pt x="128" y="320"/>
                    <a:pt x="144" y="305"/>
                    <a:pt x="156" y="290"/>
                  </a:cubicBezTo>
                  <a:cubicBezTo>
                    <a:pt x="176" y="265"/>
                    <a:pt x="190" y="231"/>
                    <a:pt x="194" y="199"/>
                  </a:cubicBezTo>
                  <a:cubicBezTo>
                    <a:pt x="197" y="181"/>
                    <a:pt x="194" y="169"/>
                    <a:pt x="191" y="152"/>
                  </a:cubicBezTo>
                  <a:cubicBezTo>
                    <a:pt x="189" y="137"/>
                    <a:pt x="194" y="120"/>
                    <a:pt x="191" y="105"/>
                  </a:cubicBezTo>
                  <a:cubicBezTo>
                    <a:pt x="189" y="93"/>
                    <a:pt x="181" y="91"/>
                    <a:pt x="174" y="82"/>
                  </a:cubicBezTo>
                  <a:cubicBezTo>
                    <a:pt x="167" y="74"/>
                    <a:pt x="161" y="65"/>
                    <a:pt x="155" y="56"/>
                  </a:cubicBezTo>
                  <a:cubicBezTo>
                    <a:pt x="150" y="49"/>
                    <a:pt x="146" y="40"/>
                    <a:pt x="141" y="33"/>
                  </a:cubicBezTo>
                  <a:cubicBezTo>
                    <a:pt x="138" y="28"/>
                    <a:pt x="134" y="24"/>
                    <a:pt x="132" y="19"/>
                  </a:cubicBezTo>
                  <a:cubicBezTo>
                    <a:pt x="128" y="13"/>
                    <a:pt x="126" y="7"/>
                    <a:pt x="125" y="0"/>
                  </a:cubicBezTo>
                </a:path>
              </a:pathLst>
            </a:custGeom>
            <a:solidFill>
              <a:srgbClr val="C764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3" name="Freeform 50"/>
            <p:cNvSpPr>
              <a:spLocks/>
            </p:cNvSpPr>
            <p:nvPr/>
          </p:nvSpPr>
          <p:spPr bwMode="auto">
            <a:xfrm>
              <a:off x="1082" y="2032"/>
              <a:ext cx="71" cy="83"/>
            </a:xfrm>
            <a:custGeom>
              <a:avLst/>
              <a:gdLst>
                <a:gd name="T0" fmla="*/ 83 w 42"/>
                <a:gd name="T1" fmla="*/ 0 h 50"/>
                <a:gd name="T2" fmla="*/ 0 w 42"/>
                <a:gd name="T3" fmla="*/ 75 h 50"/>
                <a:gd name="T4" fmla="*/ 83 w 42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0">
                  <a:moveTo>
                    <a:pt x="29" y="0"/>
                  </a:moveTo>
                  <a:cubicBezTo>
                    <a:pt x="29" y="0"/>
                    <a:pt x="39" y="42"/>
                    <a:pt x="0" y="27"/>
                  </a:cubicBezTo>
                  <a:cubicBezTo>
                    <a:pt x="0" y="27"/>
                    <a:pt x="42" y="50"/>
                    <a:pt x="29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4" name="Freeform 51"/>
            <p:cNvSpPr>
              <a:spLocks/>
            </p:cNvSpPr>
            <p:nvPr/>
          </p:nvSpPr>
          <p:spPr bwMode="auto">
            <a:xfrm>
              <a:off x="1040" y="2249"/>
              <a:ext cx="39" cy="44"/>
            </a:xfrm>
            <a:custGeom>
              <a:avLst/>
              <a:gdLst>
                <a:gd name="T0" fmla="*/ 12 w 23"/>
                <a:gd name="T1" fmla="*/ 0 h 26"/>
                <a:gd name="T2" fmla="*/ 0 w 23"/>
                <a:gd name="T3" fmla="*/ 74 h 26"/>
                <a:gd name="T4" fmla="*/ 12 w 2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4" y="0"/>
                  </a:moveTo>
                  <a:cubicBezTo>
                    <a:pt x="4" y="0"/>
                    <a:pt x="18" y="20"/>
                    <a:pt x="0" y="26"/>
                  </a:cubicBezTo>
                  <a:cubicBezTo>
                    <a:pt x="0" y="26"/>
                    <a:pt x="23" y="24"/>
                    <a:pt x="4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5" name="Freeform 52"/>
            <p:cNvSpPr>
              <a:spLocks/>
            </p:cNvSpPr>
            <p:nvPr/>
          </p:nvSpPr>
          <p:spPr bwMode="auto">
            <a:xfrm>
              <a:off x="930" y="2427"/>
              <a:ext cx="84" cy="60"/>
            </a:xfrm>
            <a:custGeom>
              <a:avLst/>
              <a:gdLst>
                <a:gd name="T0" fmla="*/ 124 w 50"/>
                <a:gd name="T1" fmla="*/ 0 h 36"/>
                <a:gd name="T2" fmla="*/ 141 w 50"/>
                <a:gd name="T3" fmla="*/ 33 h 36"/>
                <a:gd name="T4" fmla="*/ 12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44" y="0"/>
                  </a:moveTo>
                  <a:cubicBezTo>
                    <a:pt x="44" y="0"/>
                    <a:pt x="0" y="36"/>
                    <a:pt x="50" y="12"/>
                  </a:cubicBezTo>
                  <a:cubicBezTo>
                    <a:pt x="50" y="12"/>
                    <a:pt x="12" y="30"/>
                    <a:pt x="44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6" name="Freeform 53"/>
            <p:cNvSpPr>
              <a:spLocks/>
            </p:cNvSpPr>
            <p:nvPr/>
          </p:nvSpPr>
          <p:spPr bwMode="auto">
            <a:xfrm>
              <a:off x="1146" y="2646"/>
              <a:ext cx="30" cy="67"/>
            </a:xfrm>
            <a:custGeom>
              <a:avLst/>
              <a:gdLst>
                <a:gd name="T0" fmla="*/ 38 w 18"/>
                <a:gd name="T1" fmla="*/ 0 h 40"/>
                <a:gd name="T2" fmla="*/ 50 w 18"/>
                <a:gd name="T3" fmla="*/ 47 h 40"/>
                <a:gd name="T4" fmla="*/ 38 w 1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0">
                  <a:moveTo>
                    <a:pt x="14" y="0"/>
                  </a:moveTo>
                  <a:cubicBezTo>
                    <a:pt x="14" y="0"/>
                    <a:pt x="0" y="40"/>
                    <a:pt x="18" y="17"/>
                  </a:cubicBezTo>
                  <a:cubicBezTo>
                    <a:pt x="18" y="17"/>
                    <a:pt x="5" y="30"/>
                    <a:pt x="14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7" name="Freeform 54"/>
            <p:cNvSpPr>
              <a:spLocks/>
            </p:cNvSpPr>
            <p:nvPr/>
          </p:nvSpPr>
          <p:spPr bwMode="auto">
            <a:xfrm>
              <a:off x="1258" y="2663"/>
              <a:ext cx="109" cy="28"/>
            </a:xfrm>
            <a:custGeom>
              <a:avLst/>
              <a:gdLst>
                <a:gd name="T0" fmla="*/ 0 w 65"/>
                <a:gd name="T1" fmla="*/ 0 h 17"/>
                <a:gd name="T2" fmla="*/ 183 w 65"/>
                <a:gd name="T3" fmla="*/ 41 h 17"/>
                <a:gd name="T4" fmla="*/ 0 w 6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7">
                  <a:moveTo>
                    <a:pt x="0" y="0"/>
                  </a:moveTo>
                  <a:cubicBezTo>
                    <a:pt x="0" y="0"/>
                    <a:pt x="33" y="17"/>
                    <a:pt x="65" y="15"/>
                  </a:cubicBezTo>
                  <a:cubicBezTo>
                    <a:pt x="65" y="15"/>
                    <a:pt x="19" y="8"/>
                    <a:pt x="0" y="0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8" name="Freeform 55"/>
            <p:cNvSpPr>
              <a:spLocks/>
            </p:cNvSpPr>
            <p:nvPr/>
          </p:nvSpPr>
          <p:spPr bwMode="auto">
            <a:xfrm>
              <a:off x="1785" y="2596"/>
              <a:ext cx="74" cy="68"/>
            </a:xfrm>
            <a:custGeom>
              <a:avLst/>
              <a:gdLst>
                <a:gd name="T0" fmla="*/ 0 w 44"/>
                <a:gd name="T1" fmla="*/ 36 h 41"/>
                <a:gd name="T2" fmla="*/ 49 w 44"/>
                <a:gd name="T3" fmla="*/ 0 h 41"/>
                <a:gd name="T4" fmla="*/ 0 w 44"/>
                <a:gd name="T5" fmla="*/ 3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1">
                  <a:moveTo>
                    <a:pt x="0" y="13"/>
                  </a:moveTo>
                  <a:cubicBezTo>
                    <a:pt x="0" y="13"/>
                    <a:pt x="44" y="41"/>
                    <a:pt x="17" y="0"/>
                  </a:cubicBezTo>
                  <a:cubicBezTo>
                    <a:pt x="17" y="0"/>
                    <a:pt x="34" y="32"/>
                    <a:pt x="0" y="13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9" name="Freeform 56"/>
            <p:cNvSpPr>
              <a:spLocks/>
            </p:cNvSpPr>
            <p:nvPr/>
          </p:nvSpPr>
          <p:spPr bwMode="auto">
            <a:xfrm>
              <a:off x="1797" y="2002"/>
              <a:ext cx="99" cy="68"/>
            </a:xfrm>
            <a:custGeom>
              <a:avLst/>
              <a:gdLst>
                <a:gd name="T0" fmla="*/ 0 w 59"/>
                <a:gd name="T1" fmla="*/ 101 h 41"/>
                <a:gd name="T2" fmla="*/ 67 w 59"/>
                <a:gd name="T3" fmla="*/ 113 h 41"/>
                <a:gd name="T4" fmla="*/ 0 w 59"/>
                <a:gd name="T5" fmla="*/ 10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1">
                  <a:moveTo>
                    <a:pt x="0" y="37"/>
                  </a:moveTo>
                  <a:cubicBezTo>
                    <a:pt x="0" y="37"/>
                    <a:pt x="59" y="0"/>
                    <a:pt x="24" y="41"/>
                  </a:cubicBezTo>
                  <a:cubicBezTo>
                    <a:pt x="24" y="41"/>
                    <a:pt x="47" y="12"/>
                    <a:pt x="0" y="37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0" name="Freeform 57"/>
            <p:cNvSpPr>
              <a:spLocks/>
            </p:cNvSpPr>
            <p:nvPr/>
          </p:nvSpPr>
          <p:spPr bwMode="auto">
            <a:xfrm>
              <a:off x="1460" y="1787"/>
              <a:ext cx="36" cy="111"/>
            </a:xfrm>
            <a:custGeom>
              <a:avLst/>
              <a:gdLst>
                <a:gd name="T0" fmla="*/ 0 w 21"/>
                <a:gd name="T1" fmla="*/ 187 h 66"/>
                <a:gd name="T2" fmla="*/ 62 w 21"/>
                <a:gd name="T3" fmla="*/ 182 h 66"/>
                <a:gd name="T4" fmla="*/ 0 w 21"/>
                <a:gd name="T5" fmla="*/ 18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6">
                  <a:moveTo>
                    <a:pt x="0" y="66"/>
                  </a:moveTo>
                  <a:cubicBezTo>
                    <a:pt x="0" y="66"/>
                    <a:pt x="10" y="0"/>
                    <a:pt x="21" y="64"/>
                  </a:cubicBezTo>
                  <a:cubicBezTo>
                    <a:pt x="21" y="64"/>
                    <a:pt x="9" y="18"/>
                    <a:pt x="0" y="66"/>
                  </a:cubicBezTo>
                  <a:close/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1" name="Freeform 58"/>
            <p:cNvSpPr>
              <a:spLocks/>
            </p:cNvSpPr>
            <p:nvPr/>
          </p:nvSpPr>
          <p:spPr bwMode="auto">
            <a:xfrm>
              <a:off x="1278" y="1943"/>
              <a:ext cx="107" cy="18"/>
            </a:xfrm>
            <a:custGeom>
              <a:avLst/>
              <a:gdLst>
                <a:gd name="T0" fmla="*/ 0 w 64"/>
                <a:gd name="T1" fmla="*/ 0 h 11"/>
                <a:gd name="T2" fmla="*/ 70 w 64"/>
                <a:gd name="T3" fmla="*/ 21 h 11"/>
                <a:gd name="T4" fmla="*/ 179 w 64"/>
                <a:gd name="T5" fmla="*/ 8 h 11"/>
                <a:gd name="T6" fmla="*/ 70 w 64"/>
                <a:gd name="T7" fmla="*/ 26 h 11"/>
                <a:gd name="T8" fmla="*/ 0 w 6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">
                  <a:moveTo>
                    <a:pt x="0" y="0"/>
                  </a:moveTo>
                  <a:cubicBezTo>
                    <a:pt x="2" y="5"/>
                    <a:pt x="19" y="8"/>
                    <a:pt x="25" y="8"/>
                  </a:cubicBezTo>
                  <a:cubicBezTo>
                    <a:pt x="38" y="8"/>
                    <a:pt x="51" y="3"/>
                    <a:pt x="64" y="3"/>
                  </a:cubicBezTo>
                  <a:cubicBezTo>
                    <a:pt x="51" y="7"/>
                    <a:pt x="39" y="10"/>
                    <a:pt x="25" y="10"/>
                  </a:cubicBezTo>
                  <a:cubicBezTo>
                    <a:pt x="19" y="11"/>
                    <a:pt x="1" y="7"/>
                    <a:pt x="0" y="0"/>
                  </a:cubicBezTo>
                </a:path>
              </a:pathLst>
            </a:custGeom>
            <a:solidFill>
              <a:srgbClr val="FFA6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2" name="Freeform 59"/>
            <p:cNvSpPr>
              <a:spLocks/>
            </p:cNvSpPr>
            <p:nvPr/>
          </p:nvSpPr>
          <p:spPr bwMode="auto">
            <a:xfrm>
              <a:off x="1194" y="2350"/>
              <a:ext cx="220" cy="117"/>
            </a:xfrm>
            <a:custGeom>
              <a:avLst/>
              <a:gdLst>
                <a:gd name="T0" fmla="*/ 3 w 131"/>
                <a:gd name="T1" fmla="*/ 0 h 70"/>
                <a:gd name="T2" fmla="*/ 84 w 131"/>
                <a:gd name="T3" fmla="*/ 162 h 70"/>
                <a:gd name="T4" fmla="*/ 369 w 131"/>
                <a:gd name="T5" fmla="*/ 79 h 70"/>
                <a:gd name="T6" fmla="*/ 101 w 131"/>
                <a:gd name="T7" fmla="*/ 145 h 70"/>
                <a:gd name="T8" fmla="*/ 3 w 131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70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59" y="70"/>
                    <a:pt x="105" y="50"/>
                    <a:pt x="131" y="28"/>
                  </a:cubicBezTo>
                  <a:cubicBezTo>
                    <a:pt x="131" y="28"/>
                    <a:pt x="77" y="70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" name="Freeform 60"/>
            <p:cNvSpPr>
              <a:spLocks/>
            </p:cNvSpPr>
            <p:nvPr/>
          </p:nvSpPr>
          <p:spPr bwMode="auto">
            <a:xfrm>
              <a:off x="1214" y="2080"/>
              <a:ext cx="143" cy="263"/>
            </a:xfrm>
            <a:custGeom>
              <a:avLst/>
              <a:gdLst>
                <a:gd name="T0" fmla="*/ 241 w 85"/>
                <a:gd name="T1" fmla="*/ 0 h 157"/>
                <a:gd name="T2" fmla="*/ 50 w 85"/>
                <a:gd name="T3" fmla="*/ 149 h 157"/>
                <a:gd name="T4" fmla="*/ 8 w 85"/>
                <a:gd name="T5" fmla="*/ 224 h 157"/>
                <a:gd name="T6" fmla="*/ 71 w 85"/>
                <a:gd name="T7" fmla="*/ 441 h 157"/>
                <a:gd name="T8" fmla="*/ 241 w 85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57">
                  <a:moveTo>
                    <a:pt x="85" y="0"/>
                  </a:moveTo>
                  <a:cubicBezTo>
                    <a:pt x="61" y="8"/>
                    <a:pt x="37" y="26"/>
                    <a:pt x="18" y="53"/>
                  </a:cubicBezTo>
                  <a:cubicBezTo>
                    <a:pt x="12" y="62"/>
                    <a:pt x="7" y="71"/>
                    <a:pt x="3" y="80"/>
                  </a:cubicBezTo>
                  <a:cubicBezTo>
                    <a:pt x="0" y="113"/>
                    <a:pt x="7" y="143"/>
                    <a:pt x="25" y="157"/>
                  </a:cubicBezTo>
                  <a:cubicBezTo>
                    <a:pt x="24" y="105"/>
                    <a:pt x="38" y="49"/>
                    <a:pt x="85" y="0"/>
                  </a:cubicBezTo>
                </a:path>
              </a:pathLst>
            </a:custGeom>
            <a:solidFill>
              <a:srgbClr val="FFE0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" name="Freeform 61"/>
            <p:cNvSpPr>
              <a:spLocks/>
            </p:cNvSpPr>
            <p:nvPr/>
          </p:nvSpPr>
          <p:spPr bwMode="auto">
            <a:xfrm>
              <a:off x="1191" y="2214"/>
              <a:ext cx="79" cy="241"/>
            </a:xfrm>
            <a:custGeom>
              <a:avLst/>
              <a:gdLst>
                <a:gd name="T0" fmla="*/ 49 w 47"/>
                <a:gd name="T1" fmla="*/ 0 h 144"/>
                <a:gd name="T2" fmla="*/ 0 w 47"/>
                <a:gd name="T3" fmla="*/ 208 h 144"/>
                <a:gd name="T4" fmla="*/ 20 w 47"/>
                <a:gd name="T5" fmla="*/ 313 h 144"/>
                <a:gd name="T6" fmla="*/ 71 w 47"/>
                <a:gd name="T7" fmla="*/ 382 h 144"/>
                <a:gd name="T8" fmla="*/ 133 w 47"/>
                <a:gd name="T9" fmla="*/ 403 h 144"/>
                <a:gd name="T10" fmla="*/ 133 w 47"/>
                <a:gd name="T11" fmla="*/ 398 h 144"/>
                <a:gd name="T12" fmla="*/ 91 w 47"/>
                <a:gd name="T13" fmla="*/ 390 h 144"/>
                <a:gd name="T14" fmla="*/ 8 w 47"/>
                <a:gd name="T15" fmla="*/ 228 h 144"/>
                <a:gd name="T16" fmla="*/ 108 w 47"/>
                <a:gd name="T17" fmla="*/ 373 h 144"/>
                <a:gd name="T18" fmla="*/ 128 w 47"/>
                <a:gd name="T19" fmla="*/ 382 h 144"/>
                <a:gd name="T20" fmla="*/ 111 w 47"/>
                <a:gd name="T21" fmla="*/ 216 h 144"/>
                <a:gd name="T22" fmla="*/ 49 w 47"/>
                <a:gd name="T23" fmla="*/ 0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4">
                  <a:moveTo>
                    <a:pt x="17" y="0"/>
                  </a:moveTo>
                  <a:cubicBezTo>
                    <a:pt x="6" y="25"/>
                    <a:pt x="0" y="51"/>
                    <a:pt x="0" y="74"/>
                  </a:cubicBezTo>
                  <a:cubicBezTo>
                    <a:pt x="0" y="88"/>
                    <a:pt x="3" y="101"/>
                    <a:pt x="7" y="112"/>
                  </a:cubicBezTo>
                  <a:cubicBezTo>
                    <a:pt x="11" y="122"/>
                    <a:pt x="17" y="131"/>
                    <a:pt x="25" y="136"/>
                  </a:cubicBezTo>
                  <a:cubicBezTo>
                    <a:pt x="31" y="141"/>
                    <a:pt x="38" y="143"/>
                    <a:pt x="47" y="144"/>
                  </a:cubicBezTo>
                  <a:cubicBezTo>
                    <a:pt x="47" y="143"/>
                    <a:pt x="47" y="143"/>
                    <a:pt x="47" y="142"/>
                  </a:cubicBezTo>
                  <a:cubicBezTo>
                    <a:pt x="41" y="142"/>
                    <a:pt x="36" y="140"/>
                    <a:pt x="32" y="139"/>
                  </a:cubicBezTo>
                  <a:cubicBezTo>
                    <a:pt x="2" y="126"/>
                    <a:pt x="3" y="81"/>
                    <a:pt x="3" y="81"/>
                  </a:cubicBezTo>
                  <a:cubicBezTo>
                    <a:pt x="3" y="81"/>
                    <a:pt x="7" y="120"/>
                    <a:pt x="38" y="133"/>
                  </a:cubicBezTo>
                  <a:cubicBezTo>
                    <a:pt x="40" y="134"/>
                    <a:pt x="43" y="135"/>
                    <a:pt x="45" y="136"/>
                  </a:cubicBezTo>
                  <a:cubicBezTo>
                    <a:pt x="42" y="117"/>
                    <a:pt x="39" y="97"/>
                    <a:pt x="39" y="77"/>
                  </a:cubicBezTo>
                  <a:cubicBezTo>
                    <a:pt x="21" y="63"/>
                    <a:pt x="14" y="33"/>
                    <a:pt x="17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" name="Freeform 62"/>
            <p:cNvSpPr>
              <a:spLocks/>
            </p:cNvSpPr>
            <p:nvPr/>
          </p:nvSpPr>
          <p:spPr bwMode="auto">
            <a:xfrm>
              <a:off x="1184" y="2070"/>
              <a:ext cx="183" cy="392"/>
            </a:xfrm>
            <a:custGeom>
              <a:avLst/>
              <a:gdLst>
                <a:gd name="T0" fmla="*/ 307 w 109"/>
                <a:gd name="T1" fmla="*/ 0 h 234"/>
                <a:gd name="T2" fmla="*/ 92 w 109"/>
                <a:gd name="T3" fmla="*/ 159 h 234"/>
                <a:gd name="T4" fmla="*/ 0 w 109"/>
                <a:gd name="T5" fmla="*/ 449 h 234"/>
                <a:gd name="T6" fmla="*/ 20 w 109"/>
                <a:gd name="T7" fmla="*/ 558 h 234"/>
                <a:gd name="T8" fmla="*/ 74 w 109"/>
                <a:gd name="T9" fmla="*/ 635 h 234"/>
                <a:gd name="T10" fmla="*/ 146 w 109"/>
                <a:gd name="T11" fmla="*/ 657 h 234"/>
                <a:gd name="T12" fmla="*/ 144 w 109"/>
                <a:gd name="T13" fmla="*/ 645 h 234"/>
                <a:gd name="T14" fmla="*/ 82 w 109"/>
                <a:gd name="T15" fmla="*/ 623 h 234"/>
                <a:gd name="T16" fmla="*/ 30 w 109"/>
                <a:gd name="T17" fmla="*/ 556 h 234"/>
                <a:gd name="T18" fmla="*/ 12 w 109"/>
                <a:gd name="T19" fmla="*/ 449 h 234"/>
                <a:gd name="T20" fmla="*/ 59 w 109"/>
                <a:gd name="T21" fmla="*/ 241 h 234"/>
                <a:gd name="T22" fmla="*/ 101 w 109"/>
                <a:gd name="T23" fmla="*/ 166 h 234"/>
                <a:gd name="T24" fmla="*/ 290 w 109"/>
                <a:gd name="T25" fmla="*/ 17 h 234"/>
                <a:gd name="T26" fmla="*/ 307 w 109"/>
                <a:gd name="T27" fmla="*/ 0 h 2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234">
                  <a:moveTo>
                    <a:pt x="109" y="0"/>
                  </a:moveTo>
                  <a:cubicBezTo>
                    <a:pt x="82" y="7"/>
                    <a:pt x="54" y="26"/>
                    <a:pt x="33" y="57"/>
                  </a:cubicBezTo>
                  <a:cubicBezTo>
                    <a:pt x="11" y="89"/>
                    <a:pt x="0" y="127"/>
                    <a:pt x="0" y="160"/>
                  </a:cubicBezTo>
                  <a:cubicBezTo>
                    <a:pt x="0" y="174"/>
                    <a:pt x="3" y="188"/>
                    <a:pt x="7" y="199"/>
                  </a:cubicBezTo>
                  <a:cubicBezTo>
                    <a:pt x="11" y="210"/>
                    <a:pt x="18" y="220"/>
                    <a:pt x="26" y="226"/>
                  </a:cubicBezTo>
                  <a:cubicBezTo>
                    <a:pt x="33" y="231"/>
                    <a:pt x="42" y="233"/>
                    <a:pt x="52" y="234"/>
                  </a:cubicBezTo>
                  <a:cubicBezTo>
                    <a:pt x="52" y="233"/>
                    <a:pt x="51" y="231"/>
                    <a:pt x="51" y="230"/>
                  </a:cubicBezTo>
                  <a:cubicBezTo>
                    <a:pt x="42" y="229"/>
                    <a:pt x="35" y="227"/>
                    <a:pt x="29" y="222"/>
                  </a:cubicBezTo>
                  <a:cubicBezTo>
                    <a:pt x="21" y="217"/>
                    <a:pt x="15" y="208"/>
                    <a:pt x="11" y="198"/>
                  </a:cubicBezTo>
                  <a:cubicBezTo>
                    <a:pt x="7" y="187"/>
                    <a:pt x="4" y="174"/>
                    <a:pt x="4" y="160"/>
                  </a:cubicBezTo>
                  <a:cubicBezTo>
                    <a:pt x="4" y="137"/>
                    <a:pt x="10" y="111"/>
                    <a:pt x="21" y="86"/>
                  </a:cubicBezTo>
                  <a:cubicBezTo>
                    <a:pt x="25" y="77"/>
                    <a:pt x="30" y="68"/>
                    <a:pt x="36" y="59"/>
                  </a:cubicBezTo>
                  <a:cubicBezTo>
                    <a:pt x="55" y="32"/>
                    <a:pt x="79" y="14"/>
                    <a:pt x="103" y="6"/>
                  </a:cubicBezTo>
                  <a:cubicBezTo>
                    <a:pt x="105" y="4"/>
                    <a:pt x="107" y="2"/>
                    <a:pt x="109" y="0"/>
                  </a:cubicBezTo>
                </a:path>
              </a:pathLst>
            </a:custGeom>
            <a:solidFill>
              <a:srgbClr val="67616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" name="Freeform 63"/>
            <p:cNvSpPr>
              <a:spLocks/>
            </p:cNvSpPr>
            <p:nvPr/>
          </p:nvSpPr>
          <p:spPr bwMode="auto">
            <a:xfrm>
              <a:off x="1194" y="2350"/>
              <a:ext cx="76" cy="102"/>
            </a:xfrm>
            <a:custGeom>
              <a:avLst/>
              <a:gdLst>
                <a:gd name="T0" fmla="*/ 3 w 45"/>
                <a:gd name="T1" fmla="*/ 0 h 61"/>
                <a:gd name="T2" fmla="*/ 86 w 45"/>
                <a:gd name="T3" fmla="*/ 162 h 61"/>
                <a:gd name="T4" fmla="*/ 128 w 45"/>
                <a:gd name="T5" fmla="*/ 171 h 61"/>
                <a:gd name="T6" fmla="*/ 123 w 45"/>
                <a:gd name="T7" fmla="*/ 154 h 61"/>
                <a:gd name="T8" fmla="*/ 103 w 45"/>
                <a:gd name="T9" fmla="*/ 145 h 61"/>
                <a:gd name="T10" fmla="*/ 3 w 45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1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34" y="59"/>
                    <a:pt x="39" y="61"/>
                    <a:pt x="45" y="61"/>
                  </a:cubicBezTo>
                  <a:cubicBezTo>
                    <a:pt x="44" y="59"/>
                    <a:pt x="44" y="57"/>
                    <a:pt x="43" y="55"/>
                  </a:cubicBezTo>
                  <a:cubicBezTo>
                    <a:pt x="41" y="54"/>
                    <a:pt x="38" y="53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FFE04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" name="Freeform 64"/>
            <p:cNvSpPr>
              <a:spLocks/>
            </p:cNvSpPr>
            <p:nvPr/>
          </p:nvSpPr>
          <p:spPr bwMode="auto">
            <a:xfrm>
              <a:off x="1606" y="2085"/>
              <a:ext cx="216" cy="563"/>
            </a:xfrm>
            <a:custGeom>
              <a:avLst/>
              <a:gdLst>
                <a:gd name="T0" fmla="*/ 263 w 129"/>
                <a:gd name="T1" fmla="*/ 0 h 336"/>
                <a:gd name="T2" fmla="*/ 295 w 129"/>
                <a:gd name="T3" fmla="*/ 3 h 336"/>
                <a:gd name="T4" fmla="*/ 296 w 129"/>
                <a:gd name="T5" fmla="*/ 82 h 336"/>
                <a:gd name="T6" fmla="*/ 308 w 129"/>
                <a:gd name="T7" fmla="*/ 179 h 336"/>
                <a:gd name="T8" fmla="*/ 350 w 129"/>
                <a:gd name="T9" fmla="*/ 303 h 336"/>
                <a:gd name="T10" fmla="*/ 358 w 129"/>
                <a:gd name="T11" fmla="*/ 437 h 336"/>
                <a:gd name="T12" fmla="*/ 358 w 129"/>
                <a:gd name="T13" fmla="*/ 508 h 336"/>
                <a:gd name="T14" fmla="*/ 333 w 129"/>
                <a:gd name="T15" fmla="*/ 565 h 336"/>
                <a:gd name="T16" fmla="*/ 296 w 129"/>
                <a:gd name="T17" fmla="*/ 679 h 336"/>
                <a:gd name="T18" fmla="*/ 275 w 129"/>
                <a:gd name="T19" fmla="*/ 783 h 336"/>
                <a:gd name="T20" fmla="*/ 213 w 129"/>
                <a:gd name="T21" fmla="*/ 831 h 336"/>
                <a:gd name="T22" fmla="*/ 0 w 129"/>
                <a:gd name="T23" fmla="*/ 943 h 336"/>
                <a:gd name="T24" fmla="*/ 45 w 129"/>
                <a:gd name="T25" fmla="*/ 915 h 336"/>
                <a:gd name="T26" fmla="*/ 117 w 129"/>
                <a:gd name="T27" fmla="*/ 878 h 336"/>
                <a:gd name="T28" fmla="*/ 208 w 129"/>
                <a:gd name="T29" fmla="*/ 806 h 336"/>
                <a:gd name="T30" fmla="*/ 306 w 129"/>
                <a:gd name="T31" fmla="*/ 593 h 336"/>
                <a:gd name="T32" fmla="*/ 348 w 129"/>
                <a:gd name="T33" fmla="*/ 345 h 336"/>
                <a:gd name="T34" fmla="*/ 315 w 129"/>
                <a:gd name="T35" fmla="*/ 236 h 336"/>
                <a:gd name="T36" fmla="*/ 291 w 129"/>
                <a:gd name="T37" fmla="*/ 134 h 336"/>
                <a:gd name="T38" fmla="*/ 283 w 129"/>
                <a:gd name="T39" fmla="*/ 3 h 3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9" h="336">
                  <a:moveTo>
                    <a:pt x="94" y="0"/>
                  </a:moveTo>
                  <a:cubicBezTo>
                    <a:pt x="98" y="0"/>
                    <a:pt x="101" y="0"/>
                    <a:pt x="105" y="1"/>
                  </a:cubicBezTo>
                  <a:cubicBezTo>
                    <a:pt x="109" y="10"/>
                    <a:pt x="106" y="21"/>
                    <a:pt x="106" y="29"/>
                  </a:cubicBezTo>
                  <a:cubicBezTo>
                    <a:pt x="107" y="41"/>
                    <a:pt x="107" y="53"/>
                    <a:pt x="110" y="64"/>
                  </a:cubicBezTo>
                  <a:cubicBezTo>
                    <a:pt x="114" y="79"/>
                    <a:pt x="121" y="93"/>
                    <a:pt x="125" y="108"/>
                  </a:cubicBezTo>
                  <a:cubicBezTo>
                    <a:pt x="129" y="123"/>
                    <a:pt x="128" y="140"/>
                    <a:pt x="128" y="156"/>
                  </a:cubicBezTo>
                  <a:cubicBezTo>
                    <a:pt x="128" y="164"/>
                    <a:pt x="129" y="174"/>
                    <a:pt x="128" y="181"/>
                  </a:cubicBezTo>
                  <a:cubicBezTo>
                    <a:pt x="126" y="189"/>
                    <a:pt x="121" y="194"/>
                    <a:pt x="119" y="201"/>
                  </a:cubicBezTo>
                  <a:cubicBezTo>
                    <a:pt x="114" y="215"/>
                    <a:pt x="109" y="229"/>
                    <a:pt x="106" y="242"/>
                  </a:cubicBezTo>
                  <a:cubicBezTo>
                    <a:pt x="103" y="255"/>
                    <a:pt x="102" y="267"/>
                    <a:pt x="98" y="279"/>
                  </a:cubicBezTo>
                  <a:cubicBezTo>
                    <a:pt x="95" y="292"/>
                    <a:pt x="88" y="292"/>
                    <a:pt x="76" y="296"/>
                  </a:cubicBezTo>
                  <a:cubicBezTo>
                    <a:pt x="50" y="307"/>
                    <a:pt x="29" y="336"/>
                    <a:pt x="0" y="336"/>
                  </a:cubicBezTo>
                  <a:cubicBezTo>
                    <a:pt x="0" y="330"/>
                    <a:pt x="10" y="328"/>
                    <a:pt x="16" y="326"/>
                  </a:cubicBezTo>
                  <a:cubicBezTo>
                    <a:pt x="26" y="323"/>
                    <a:pt x="34" y="320"/>
                    <a:pt x="42" y="313"/>
                  </a:cubicBezTo>
                  <a:cubicBezTo>
                    <a:pt x="53" y="304"/>
                    <a:pt x="63" y="295"/>
                    <a:pt x="74" y="287"/>
                  </a:cubicBezTo>
                  <a:cubicBezTo>
                    <a:pt x="97" y="270"/>
                    <a:pt x="102" y="238"/>
                    <a:pt x="109" y="211"/>
                  </a:cubicBezTo>
                  <a:cubicBezTo>
                    <a:pt x="115" y="183"/>
                    <a:pt x="125" y="152"/>
                    <a:pt x="124" y="123"/>
                  </a:cubicBezTo>
                  <a:cubicBezTo>
                    <a:pt x="124" y="110"/>
                    <a:pt x="116" y="97"/>
                    <a:pt x="112" y="84"/>
                  </a:cubicBezTo>
                  <a:cubicBezTo>
                    <a:pt x="109" y="72"/>
                    <a:pt x="107" y="60"/>
                    <a:pt x="104" y="48"/>
                  </a:cubicBezTo>
                  <a:cubicBezTo>
                    <a:pt x="101" y="32"/>
                    <a:pt x="101" y="17"/>
                    <a:pt x="101" y="1"/>
                  </a:cubicBezTo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321" name="TextBox 320"/>
          <p:cNvSpPr txBox="1"/>
          <p:nvPr/>
        </p:nvSpPr>
        <p:spPr>
          <a:xfrm>
            <a:off x="-1097752" y="3708030"/>
            <a:ext cx="55762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prstClr val="black"/>
                </a:solidFill>
              </a:rPr>
              <a:t>HSC</a:t>
            </a:r>
          </a:p>
          <a:p>
            <a:r>
              <a:rPr lang="en-GB" dirty="0">
                <a:solidFill>
                  <a:prstClr val="black"/>
                </a:solidFill>
              </a:rPr>
              <a:t>LTR</a:t>
            </a:r>
          </a:p>
          <a:p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322" name="TextBox 321"/>
          <p:cNvSpPr txBox="1"/>
          <p:nvPr/>
        </p:nvSpPr>
        <p:spPr>
          <a:xfrm>
            <a:off x="737157" y="3466616"/>
            <a:ext cx="13913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prstClr val="black"/>
                </a:solidFill>
              </a:rPr>
              <a:t>Self-renewal</a:t>
            </a:r>
          </a:p>
        </p:txBody>
      </p:sp>
      <p:sp>
        <p:nvSpPr>
          <p:cNvPr id="324" name="Rectangle 323"/>
          <p:cNvSpPr/>
          <p:nvPr/>
        </p:nvSpPr>
        <p:spPr>
          <a:xfrm>
            <a:off x="6491102" y="368534"/>
            <a:ext cx="639897" cy="369322"/>
          </a:xfrm>
          <a:prstGeom prst="rect">
            <a:avLst/>
          </a:prstGeom>
        </p:spPr>
        <p:txBody>
          <a:bodyPr wrap="none" lIns="91429" tIns="45715" rIns="91429" bIns="45715">
            <a:spAutoFit/>
          </a:bodyPr>
          <a:lstStyle/>
          <a:p>
            <a:pPr algn="ctr" defTabSz="452326">
              <a:defRPr/>
            </a:pPr>
            <a:r>
              <a:rPr lang="en-US" b="1" dirty="0">
                <a:solidFill>
                  <a:prstClr val="black"/>
                </a:solidFill>
              </a:rPr>
              <a:t>Sang</a:t>
            </a:r>
          </a:p>
        </p:txBody>
      </p:sp>
      <p:sp>
        <p:nvSpPr>
          <p:cNvPr id="326" name="TextBox 325"/>
          <p:cNvSpPr txBox="1"/>
          <p:nvPr/>
        </p:nvSpPr>
        <p:spPr>
          <a:xfrm>
            <a:off x="1744553" y="2750026"/>
            <a:ext cx="15565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prstClr val="black"/>
                </a:solidFill>
              </a:rPr>
              <a:t>Differentiation</a:t>
            </a:r>
          </a:p>
        </p:txBody>
      </p:sp>
      <p:grpSp>
        <p:nvGrpSpPr>
          <p:cNvPr id="332" name="Group 790"/>
          <p:cNvGrpSpPr>
            <a:grpSpLocks/>
          </p:cNvGrpSpPr>
          <p:nvPr/>
        </p:nvGrpSpPr>
        <p:grpSpPr bwMode="auto">
          <a:xfrm>
            <a:off x="6401331" y="1017836"/>
            <a:ext cx="538939" cy="427946"/>
            <a:chOff x="763" y="2751"/>
            <a:chExt cx="1397" cy="1371"/>
          </a:xfrm>
        </p:grpSpPr>
        <p:sp>
          <p:nvSpPr>
            <p:cNvPr id="333" name="Freeform 791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4" name="Freeform 792"/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2602 w 166"/>
                <a:gd name="T1" fmla="*/ 239 h 217"/>
                <a:gd name="T2" fmla="*/ 1459 w 166"/>
                <a:gd name="T3" fmla="*/ 27 h 217"/>
                <a:gd name="T4" fmla="*/ 2342 w 166"/>
                <a:gd name="T5" fmla="*/ 239 h 217"/>
                <a:gd name="T6" fmla="*/ 2684 w 166"/>
                <a:gd name="T7" fmla="*/ 4910 h 217"/>
                <a:gd name="T8" fmla="*/ 0 w 166"/>
                <a:gd name="T9" fmla="*/ 6389 h 217"/>
                <a:gd name="T10" fmla="*/ 2944 w 166"/>
                <a:gd name="T11" fmla="*/ 4910 h 217"/>
                <a:gd name="T12" fmla="*/ 2602 w 166"/>
                <a:gd name="T13" fmla="*/ 23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5" name="Freeform 793"/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755 w 155"/>
                <a:gd name="T1" fmla="*/ 5264 h 217"/>
                <a:gd name="T2" fmla="*/ 393 w 155"/>
                <a:gd name="T3" fmla="*/ 2898 h 217"/>
                <a:gd name="T4" fmla="*/ 1980 w 155"/>
                <a:gd name="T5" fmla="*/ 973 h 217"/>
                <a:gd name="T6" fmla="*/ 4037 w 155"/>
                <a:gd name="T7" fmla="*/ 0 h 217"/>
                <a:gd name="T8" fmla="*/ 1720 w 155"/>
                <a:gd name="T9" fmla="*/ 973 h 217"/>
                <a:gd name="T10" fmla="*/ 158 w 155"/>
                <a:gd name="T11" fmla="*/ 2898 h 217"/>
                <a:gd name="T12" fmla="*/ 521 w 155"/>
                <a:gd name="T13" fmla="*/ 5264 h 217"/>
                <a:gd name="T14" fmla="*/ 2863 w 155"/>
                <a:gd name="T15" fmla="*/ 6330 h 217"/>
                <a:gd name="T16" fmla="*/ 755 w 155"/>
                <a:gd name="T17" fmla="*/ 526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6" name="Freeform 794"/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2575 w 161"/>
                <a:gd name="T1" fmla="*/ 0 h 139"/>
                <a:gd name="T2" fmla="*/ 2417 w 161"/>
                <a:gd name="T3" fmla="*/ 3165 h 139"/>
                <a:gd name="T4" fmla="*/ 51 w 161"/>
                <a:gd name="T5" fmla="*/ 2099 h 139"/>
                <a:gd name="T6" fmla="*/ 2575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7" name="Freeform 795"/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3046 w 146"/>
                <a:gd name="T1" fmla="*/ 0 h 118"/>
                <a:gd name="T2" fmla="*/ 1903 w 146"/>
                <a:gd name="T3" fmla="*/ 2633 h 118"/>
                <a:gd name="T4" fmla="*/ 0 w 146"/>
                <a:gd name="T5" fmla="*/ 2693 h 118"/>
                <a:gd name="T6" fmla="*/ 2107 w 146"/>
                <a:gd name="T7" fmla="*/ 2873 h 118"/>
                <a:gd name="T8" fmla="*/ 3046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8" name="Freeform 796"/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1746 w 67"/>
                <a:gd name="T1" fmla="*/ 0 h 49"/>
                <a:gd name="T2" fmla="*/ 0 w 67"/>
                <a:gd name="T3" fmla="*/ 1455 h 49"/>
                <a:gd name="T4" fmla="*/ 1746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39" name="Freeform 797"/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2402 h 83"/>
                <a:gd name="T2" fmla="*/ 2468 w 100"/>
                <a:gd name="T3" fmla="*/ 0 h 83"/>
                <a:gd name="T4" fmla="*/ 0 w 100"/>
                <a:gd name="T5" fmla="*/ 24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0" name="Freeform 798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1" name="Freeform 799"/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2551 w 148"/>
                <a:gd name="T1" fmla="*/ 0 h 126"/>
                <a:gd name="T2" fmla="*/ 3668 w 148"/>
                <a:gd name="T3" fmla="*/ 946 h 126"/>
                <a:gd name="T4" fmla="*/ 2393 w 148"/>
                <a:gd name="T5" fmla="*/ 3131 h 126"/>
                <a:gd name="T6" fmla="*/ 546 w 148"/>
                <a:gd name="T7" fmla="*/ 3251 h 126"/>
                <a:gd name="T8" fmla="*/ 26 w 148"/>
                <a:gd name="T9" fmla="*/ 2098 h 126"/>
                <a:gd name="T10" fmla="*/ 26 w 148"/>
                <a:gd name="T11" fmla="*/ 2098 h 126"/>
                <a:gd name="T12" fmla="*/ 520 w 148"/>
                <a:gd name="T13" fmla="*/ 3278 h 126"/>
                <a:gd name="T14" fmla="*/ 2418 w 148"/>
                <a:gd name="T15" fmla="*/ 3191 h 126"/>
                <a:gd name="T16" fmla="*/ 3719 w 148"/>
                <a:gd name="T17" fmla="*/ 919 h 126"/>
                <a:gd name="T18" fmla="*/ 2551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342" name="Group 790"/>
          <p:cNvGrpSpPr>
            <a:grpSpLocks/>
          </p:cNvGrpSpPr>
          <p:nvPr/>
        </p:nvGrpSpPr>
        <p:grpSpPr bwMode="auto">
          <a:xfrm>
            <a:off x="6553731" y="1170236"/>
            <a:ext cx="538939" cy="427946"/>
            <a:chOff x="763" y="2751"/>
            <a:chExt cx="1397" cy="1371"/>
          </a:xfrm>
        </p:grpSpPr>
        <p:sp>
          <p:nvSpPr>
            <p:cNvPr id="343" name="Freeform 791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4" name="Freeform 792"/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2602 w 166"/>
                <a:gd name="T1" fmla="*/ 239 h 217"/>
                <a:gd name="T2" fmla="*/ 1459 w 166"/>
                <a:gd name="T3" fmla="*/ 27 h 217"/>
                <a:gd name="T4" fmla="*/ 2342 w 166"/>
                <a:gd name="T5" fmla="*/ 239 h 217"/>
                <a:gd name="T6" fmla="*/ 2684 w 166"/>
                <a:gd name="T7" fmla="*/ 4910 h 217"/>
                <a:gd name="T8" fmla="*/ 0 w 166"/>
                <a:gd name="T9" fmla="*/ 6389 h 217"/>
                <a:gd name="T10" fmla="*/ 2944 w 166"/>
                <a:gd name="T11" fmla="*/ 4910 h 217"/>
                <a:gd name="T12" fmla="*/ 2602 w 166"/>
                <a:gd name="T13" fmla="*/ 23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5" name="Freeform 793"/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755 w 155"/>
                <a:gd name="T1" fmla="*/ 5264 h 217"/>
                <a:gd name="T2" fmla="*/ 393 w 155"/>
                <a:gd name="T3" fmla="*/ 2898 h 217"/>
                <a:gd name="T4" fmla="*/ 1980 w 155"/>
                <a:gd name="T5" fmla="*/ 973 h 217"/>
                <a:gd name="T6" fmla="*/ 4037 w 155"/>
                <a:gd name="T7" fmla="*/ 0 h 217"/>
                <a:gd name="T8" fmla="*/ 1720 w 155"/>
                <a:gd name="T9" fmla="*/ 973 h 217"/>
                <a:gd name="T10" fmla="*/ 158 w 155"/>
                <a:gd name="T11" fmla="*/ 2898 h 217"/>
                <a:gd name="T12" fmla="*/ 521 w 155"/>
                <a:gd name="T13" fmla="*/ 5264 h 217"/>
                <a:gd name="T14" fmla="*/ 2863 w 155"/>
                <a:gd name="T15" fmla="*/ 6330 h 217"/>
                <a:gd name="T16" fmla="*/ 755 w 155"/>
                <a:gd name="T17" fmla="*/ 526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6" name="Freeform 794"/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2575 w 161"/>
                <a:gd name="T1" fmla="*/ 0 h 139"/>
                <a:gd name="T2" fmla="*/ 2417 w 161"/>
                <a:gd name="T3" fmla="*/ 3165 h 139"/>
                <a:gd name="T4" fmla="*/ 51 w 161"/>
                <a:gd name="T5" fmla="*/ 2099 h 139"/>
                <a:gd name="T6" fmla="*/ 2575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7" name="Freeform 795"/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3046 w 146"/>
                <a:gd name="T1" fmla="*/ 0 h 118"/>
                <a:gd name="T2" fmla="*/ 1903 w 146"/>
                <a:gd name="T3" fmla="*/ 2633 h 118"/>
                <a:gd name="T4" fmla="*/ 0 w 146"/>
                <a:gd name="T5" fmla="*/ 2693 h 118"/>
                <a:gd name="T6" fmla="*/ 2107 w 146"/>
                <a:gd name="T7" fmla="*/ 2873 h 118"/>
                <a:gd name="T8" fmla="*/ 3046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8" name="Freeform 796"/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1746 w 67"/>
                <a:gd name="T1" fmla="*/ 0 h 49"/>
                <a:gd name="T2" fmla="*/ 0 w 67"/>
                <a:gd name="T3" fmla="*/ 1455 h 49"/>
                <a:gd name="T4" fmla="*/ 1746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49" name="Freeform 797"/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2402 h 83"/>
                <a:gd name="T2" fmla="*/ 2468 w 100"/>
                <a:gd name="T3" fmla="*/ 0 h 83"/>
                <a:gd name="T4" fmla="*/ 0 w 100"/>
                <a:gd name="T5" fmla="*/ 24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0" name="Freeform 798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1" name="Freeform 799"/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2551 w 148"/>
                <a:gd name="T1" fmla="*/ 0 h 126"/>
                <a:gd name="T2" fmla="*/ 3668 w 148"/>
                <a:gd name="T3" fmla="*/ 946 h 126"/>
                <a:gd name="T4" fmla="*/ 2393 w 148"/>
                <a:gd name="T5" fmla="*/ 3131 h 126"/>
                <a:gd name="T6" fmla="*/ 546 w 148"/>
                <a:gd name="T7" fmla="*/ 3251 h 126"/>
                <a:gd name="T8" fmla="*/ 26 w 148"/>
                <a:gd name="T9" fmla="*/ 2098 h 126"/>
                <a:gd name="T10" fmla="*/ 26 w 148"/>
                <a:gd name="T11" fmla="*/ 2098 h 126"/>
                <a:gd name="T12" fmla="*/ 520 w 148"/>
                <a:gd name="T13" fmla="*/ 3278 h 126"/>
                <a:gd name="T14" fmla="*/ 2418 w 148"/>
                <a:gd name="T15" fmla="*/ 3191 h 126"/>
                <a:gd name="T16" fmla="*/ 3719 w 148"/>
                <a:gd name="T17" fmla="*/ 919 h 126"/>
                <a:gd name="T18" fmla="*/ 2551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352" name="Group 790"/>
          <p:cNvGrpSpPr>
            <a:grpSpLocks/>
          </p:cNvGrpSpPr>
          <p:nvPr/>
        </p:nvGrpSpPr>
        <p:grpSpPr bwMode="auto">
          <a:xfrm>
            <a:off x="6523238" y="857782"/>
            <a:ext cx="538939" cy="427946"/>
            <a:chOff x="763" y="2751"/>
            <a:chExt cx="1397" cy="1371"/>
          </a:xfrm>
        </p:grpSpPr>
        <p:sp>
          <p:nvSpPr>
            <p:cNvPr id="353" name="Freeform 791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4" name="Freeform 792"/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2602 w 166"/>
                <a:gd name="T1" fmla="*/ 239 h 217"/>
                <a:gd name="T2" fmla="*/ 1459 w 166"/>
                <a:gd name="T3" fmla="*/ 27 h 217"/>
                <a:gd name="T4" fmla="*/ 2342 w 166"/>
                <a:gd name="T5" fmla="*/ 239 h 217"/>
                <a:gd name="T6" fmla="*/ 2684 w 166"/>
                <a:gd name="T7" fmla="*/ 4910 h 217"/>
                <a:gd name="T8" fmla="*/ 0 w 166"/>
                <a:gd name="T9" fmla="*/ 6389 h 217"/>
                <a:gd name="T10" fmla="*/ 2944 w 166"/>
                <a:gd name="T11" fmla="*/ 4910 h 217"/>
                <a:gd name="T12" fmla="*/ 2602 w 166"/>
                <a:gd name="T13" fmla="*/ 23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5" name="Freeform 793"/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755 w 155"/>
                <a:gd name="T1" fmla="*/ 5264 h 217"/>
                <a:gd name="T2" fmla="*/ 393 w 155"/>
                <a:gd name="T3" fmla="*/ 2898 h 217"/>
                <a:gd name="T4" fmla="*/ 1980 w 155"/>
                <a:gd name="T5" fmla="*/ 973 h 217"/>
                <a:gd name="T6" fmla="*/ 4037 w 155"/>
                <a:gd name="T7" fmla="*/ 0 h 217"/>
                <a:gd name="T8" fmla="*/ 1720 w 155"/>
                <a:gd name="T9" fmla="*/ 973 h 217"/>
                <a:gd name="T10" fmla="*/ 158 w 155"/>
                <a:gd name="T11" fmla="*/ 2898 h 217"/>
                <a:gd name="T12" fmla="*/ 521 w 155"/>
                <a:gd name="T13" fmla="*/ 5264 h 217"/>
                <a:gd name="T14" fmla="*/ 2863 w 155"/>
                <a:gd name="T15" fmla="*/ 6330 h 217"/>
                <a:gd name="T16" fmla="*/ 755 w 155"/>
                <a:gd name="T17" fmla="*/ 526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6" name="Freeform 794"/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2575 w 161"/>
                <a:gd name="T1" fmla="*/ 0 h 139"/>
                <a:gd name="T2" fmla="*/ 2417 w 161"/>
                <a:gd name="T3" fmla="*/ 3165 h 139"/>
                <a:gd name="T4" fmla="*/ 51 w 161"/>
                <a:gd name="T5" fmla="*/ 2099 h 139"/>
                <a:gd name="T6" fmla="*/ 2575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7" name="Freeform 795"/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3046 w 146"/>
                <a:gd name="T1" fmla="*/ 0 h 118"/>
                <a:gd name="T2" fmla="*/ 1903 w 146"/>
                <a:gd name="T3" fmla="*/ 2633 h 118"/>
                <a:gd name="T4" fmla="*/ 0 w 146"/>
                <a:gd name="T5" fmla="*/ 2693 h 118"/>
                <a:gd name="T6" fmla="*/ 2107 w 146"/>
                <a:gd name="T7" fmla="*/ 2873 h 118"/>
                <a:gd name="T8" fmla="*/ 3046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8" name="Freeform 796"/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1746 w 67"/>
                <a:gd name="T1" fmla="*/ 0 h 49"/>
                <a:gd name="T2" fmla="*/ 0 w 67"/>
                <a:gd name="T3" fmla="*/ 1455 h 49"/>
                <a:gd name="T4" fmla="*/ 1746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59" name="Freeform 797"/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2402 h 83"/>
                <a:gd name="T2" fmla="*/ 2468 w 100"/>
                <a:gd name="T3" fmla="*/ 0 h 83"/>
                <a:gd name="T4" fmla="*/ 0 w 100"/>
                <a:gd name="T5" fmla="*/ 24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0" name="Freeform 798"/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1795 w 274"/>
                <a:gd name="T1" fmla="*/ 1246 h 252"/>
                <a:gd name="T2" fmla="*/ 127 w 274"/>
                <a:gd name="T3" fmla="*/ 3313 h 252"/>
                <a:gd name="T4" fmla="*/ 520 w 274"/>
                <a:gd name="T5" fmla="*/ 5800 h 252"/>
                <a:gd name="T6" fmla="*/ 5664 w 274"/>
                <a:gd name="T7" fmla="*/ 5386 h 252"/>
                <a:gd name="T8" fmla="*/ 5302 w 274"/>
                <a:gd name="T9" fmla="*/ 473 h 252"/>
                <a:gd name="T10" fmla="*/ 1795 w 274"/>
                <a:gd name="T11" fmla="*/ 1246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1" name="Freeform 799"/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2551 w 148"/>
                <a:gd name="T1" fmla="*/ 0 h 126"/>
                <a:gd name="T2" fmla="*/ 3668 w 148"/>
                <a:gd name="T3" fmla="*/ 946 h 126"/>
                <a:gd name="T4" fmla="*/ 2393 w 148"/>
                <a:gd name="T5" fmla="*/ 3131 h 126"/>
                <a:gd name="T6" fmla="*/ 546 w 148"/>
                <a:gd name="T7" fmla="*/ 3251 h 126"/>
                <a:gd name="T8" fmla="*/ 26 w 148"/>
                <a:gd name="T9" fmla="*/ 2098 h 126"/>
                <a:gd name="T10" fmla="*/ 26 w 148"/>
                <a:gd name="T11" fmla="*/ 2098 h 126"/>
                <a:gd name="T12" fmla="*/ 520 w 148"/>
                <a:gd name="T13" fmla="*/ 3278 h 126"/>
                <a:gd name="T14" fmla="*/ 2418 w 148"/>
                <a:gd name="T15" fmla="*/ 3191 h 126"/>
                <a:gd name="T16" fmla="*/ 3719 w 148"/>
                <a:gd name="T17" fmla="*/ 919 h 126"/>
                <a:gd name="T18" fmla="*/ 2551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362" name="TextBox 361"/>
          <p:cNvSpPr txBox="1"/>
          <p:nvPr/>
        </p:nvSpPr>
        <p:spPr>
          <a:xfrm>
            <a:off x="7611802" y="995574"/>
            <a:ext cx="1760589" cy="369322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Globules Rouges</a:t>
            </a:r>
          </a:p>
        </p:txBody>
      </p:sp>
      <p:grpSp>
        <p:nvGrpSpPr>
          <p:cNvPr id="363" name="Group 378"/>
          <p:cNvGrpSpPr>
            <a:grpSpLocks/>
          </p:cNvGrpSpPr>
          <p:nvPr/>
        </p:nvGrpSpPr>
        <p:grpSpPr bwMode="auto">
          <a:xfrm>
            <a:off x="6323380" y="3777812"/>
            <a:ext cx="708766" cy="657132"/>
            <a:chOff x="2005" y="2960"/>
            <a:chExt cx="1210" cy="1224"/>
          </a:xfrm>
        </p:grpSpPr>
        <p:sp>
          <p:nvSpPr>
            <p:cNvPr id="364" name="Freeform 379"/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1348 w 316"/>
                <a:gd name="T1" fmla="*/ 384 h 300"/>
                <a:gd name="T2" fmla="*/ 280 w 316"/>
                <a:gd name="T3" fmla="*/ 1330 h 300"/>
                <a:gd name="T4" fmla="*/ 383 w 316"/>
                <a:gd name="T5" fmla="*/ 3578 h 300"/>
                <a:gd name="T6" fmla="*/ 1497 w 316"/>
                <a:gd name="T7" fmla="*/ 4676 h 300"/>
                <a:gd name="T8" fmla="*/ 3255 w 316"/>
                <a:gd name="T9" fmla="*/ 4912 h 300"/>
                <a:gd name="T10" fmla="*/ 4354 w 316"/>
                <a:gd name="T11" fmla="*/ 3297 h 300"/>
                <a:gd name="T12" fmla="*/ 4135 w 316"/>
                <a:gd name="T13" fmla="*/ 967 h 300"/>
                <a:gd name="T14" fmla="*/ 2359 w 316"/>
                <a:gd name="T15" fmla="*/ 98 h 300"/>
                <a:gd name="T16" fmla="*/ 1348 w 316"/>
                <a:gd name="T17" fmla="*/ 384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5" name="Freeform 380"/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529 w 241"/>
                <a:gd name="T1" fmla="*/ 3417 h 242"/>
                <a:gd name="T2" fmla="*/ 440 w 241"/>
                <a:gd name="T3" fmla="*/ 1368 h 242"/>
                <a:gd name="T4" fmla="*/ 1409 w 241"/>
                <a:gd name="T5" fmla="*/ 518 h 242"/>
                <a:gd name="T6" fmla="*/ 2332 w 241"/>
                <a:gd name="T7" fmla="*/ 233 h 242"/>
                <a:gd name="T8" fmla="*/ 3535 w 241"/>
                <a:gd name="T9" fmla="*/ 616 h 242"/>
                <a:gd name="T10" fmla="*/ 2156 w 241"/>
                <a:gd name="T11" fmla="*/ 82 h 242"/>
                <a:gd name="T12" fmla="*/ 1233 w 241"/>
                <a:gd name="T13" fmla="*/ 351 h 242"/>
                <a:gd name="T14" fmla="*/ 264 w 241"/>
                <a:gd name="T15" fmla="*/ 1200 h 242"/>
                <a:gd name="T16" fmla="*/ 352 w 241"/>
                <a:gd name="T17" fmla="*/ 3250 h 242"/>
                <a:gd name="T18" fmla="*/ 969 w 241"/>
                <a:gd name="T19" fmla="*/ 4034 h 242"/>
                <a:gd name="T20" fmla="*/ 529 w 241"/>
                <a:gd name="T21" fmla="*/ 3417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6" name="Freeform 381"/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3020 w 238"/>
                <a:gd name="T1" fmla="*/ 416 h 249"/>
                <a:gd name="T2" fmla="*/ 2607 w 238"/>
                <a:gd name="T3" fmla="*/ 0 h 249"/>
                <a:gd name="T4" fmla="*/ 2844 w 238"/>
                <a:gd name="T5" fmla="*/ 249 h 249"/>
                <a:gd name="T6" fmla="*/ 3047 w 238"/>
                <a:gd name="T7" fmla="*/ 2416 h 249"/>
                <a:gd name="T8" fmla="*/ 2036 w 238"/>
                <a:gd name="T9" fmla="*/ 3897 h 249"/>
                <a:gd name="T10" fmla="*/ 410 w 238"/>
                <a:gd name="T11" fmla="*/ 3680 h 249"/>
                <a:gd name="T12" fmla="*/ 0 w 238"/>
                <a:gd name="T13" fmla="*/ 3464 h 249"/>
                <a:gd name="T14" fmla="*/ 586 w 238"/>
                <a:gd name="T15" fmla="*/ 3848 h 249"/>
                <a:gd name="T16" fmla="*/ 2212 w 238"/>
                <a:gd name="T17" fmla="*/ 4064 h 249"/>
                <a:gd name="T18" fmla="*/ 3238 w 238"/>
                <a:gd name="T19" fmla="*/ 2579 h 249"/>
                <a:gd name="T20" fmla="*/ 3020 w 238"/>
                <a:gd name="T21" fmla="*/ 416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7" name="Freeform 382"/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777 w 224"/>
                <a:gd name="T1" fmla="*/ 633 h 233"/>
                <a:gd name="T2" fmla="*/ 191 w 224"/>
                <a:gd name="T3" fmla="*/ 1001 h 233"/>
                <a:gd name="T4" fmla="*/ 394 w 224"/>
                <a:gd name="T5" fmla="*/ 2002 h 233"/>
                <a:gd name="T6" fmla="*/ 1052 w 224"/>
                <a:gd name="T7" fmla="*/ 2035 h 233"/>
                <a:gd name="T8" fmla="*/ 1217 w 224"/>
                <a:gd name="T9" fmla="*/ 1320 h 233"/>
                <a:gd name="T10" fmla="*/ 1331 w 224"/>
                <a:gd name="T11" fmla="*/ 968 h 233"/>
                <a:gd name="T12" fmla="*/ 1668 w 224"/>
                <a:gd name="T13" fmla="*/ 1017 h 233"/>
                <a:gd name="T14" fmla="*/ 1756 w 224"/>
                <a:gd name="T15" fmla="*/ 1434 h 233"/>
                <a:gd name="T16" fmla="*/ 2139 w 224"/>
                <a:gd name="T17" fmla="*/ 1385 h 233"/>
                <a:gd name="T18" fmla="*/ 2227 w 224"/>
                <a:gd name="T19" fmla="*/ 985 h 233"/>
                <a:gd name="T20" fmla="*/ 2590 w 224"/>
                <a:gd name="T21" fmla="*/ 1169 h 233"/>
                <a:gd name="T22" fmla="*/ 2563 w 224"/>
                <a:gd name="T23" fmla="*/ 1602 h 233"/>
                <a:gd name="T24" fmla="*/ 2165 w 224"/>
                <a:gd name="T25" fmla="*/ 1802 h 233"/>
                <a:gd name="T26" fmla="*/ 2399 w 224"/>
                <a:gd name="T27" fmla="*/ 2370 h 233"/>
                <a:gd name="T28" fmla="*/ 2663 w 224"/>
                <a:gd name="T29" fmla="*/ 2121 h 233"/>
                <a:gd name="T30" fmla="*/ 2885 w 224"/>
                <a:gd name="T31" fmla="*/ 2121 h 233"/>
                <a:gd name="T32" fmla="*/ 2984 w 224"/>
                <a:gd name="T33" fmla="*/ 2672 h 233"/>
                <a:gd name="T34" fmla="*/ 2648 w 224"/>
                <a:gd name="T35" fmla="*/ 2938 h 233"/>
                <a:gd name="T36" fmla="*/ 2238 w 224"/>
                <a:gd name="T37" fmla="*/ 3040 h 233"/>
                <a:gd name="T38" fmla="*/ 2269 w 224"/>
                <a:gd name="T39" fmla="*/ 3690 h 233"/>
                <a:gd name="T40" fmla="*/ 3087 w 224"/>
                <a:gd name="T41" fmla="*/ 3657 h 233"/>
                <a:gd name="T42" fmla="*/ 3221 w 224"/>
                <a:gd name="T43" fmla="*/ 3154 h 233"/>
                <a:gd name="T44" fmla="*/ 3087 w 224"/>
                <a:gd name="T45" fmla="*/ 2672 h 233"/>
                <a:gd name="T46" fmla="*/ 3061 w 224"/>
                <a:gd name="T47" fmla="*/ 1835 h 233"/>
                <a:gd name="T48" fmla="*/ 3191 w 224"/>
                <a:gd name="T49" fmla="*/ 1487 h 233"/>
                <a:gd name="T50" fmla="*/ 3045 w 224"/>
                <a:gd name="T51" fmla="*/ 1369 h 233"/>
                <a:gd name="T52" fmla="*/ 2839 w 224"/>
                <a:gd name="T53" fmla="*/ 1336 h 233"/>
                <a:gd name="T54" fmla="*/ 2663 w 224"/>
                <a:gd name="T55" fmla="*/ 1087 h 233"/>
                <a:gd name="T56" fmla="*/ 2885 w 224"/>
                <a:gd name="T57" fmla="*/ 936 h 233"/>
                <a:gd name="T58" fmla="*/ 2957 w 224"/>
                <a:gd name="T59" fmla="*/ 319 h 233"/>
                <a:gd name="T60" fmla="*/ 2299 w 224"/>
                <a:gd name="T61" fmla="*/ 184 h 233"/>
                <a:gd name="T62" fmla="*/ 2227 w 224"/>
                <a:gd name="T63" fmla="*/ 686 h 233"/>
                <a:gd name="T64" fmla="*/ 1917 w 224"/>
                <a:gd name="T65" fmla="*/ 568 h 233"/>
                <a:gd name="T66" fmla="*/ 1626 w 224"/>
                <a:gd name="T67" fmla="*/ 735 h 233"/>
                <a:gd name="T68" fmla="*/ 1113 w 224"/>
                <a:gd name="T69" fmla="*/ 817 h 233"/>
                <a:gd name="T70" fmla="*/ 777 w 224"/>
                <a:gd name="T71" fmla="*/ 633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8" name="Freeform 383"/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15 w 60"/>
                <a:gd name="T1" fmla="*/ 135 h 31"/>
                <a:gd name="T2" fmla="*/ 233 w 60"/>
                <a:gd name="T3" fmla="*/ 471 h 31"/>
                <a:gd name="T4" fmla="*/ 553 w 60"/>
                <a:gd name="T5" fmla="*/ 488 h 31"/>
                <a:gd name="T6" fmla="*/ 874 w 60"/>
                <a:gd name="T7" fmla="*/ 0 h 31"/>
                <a:gd name="T8" fmla="*/ 496 w 60"/>
                <a:gd name="T9" fmla="*/ 401 h 31"/>
                <a:gd name="T10" fmla="*/ 57 w 60"/>
                <a:gd name="T11" fmla="*/ 184 h 31"/>
                <a:gd name="T12" fmla="*/ 15 w 60"/>
                <a:gd name="T13" fmla="*/ 13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69" name="Freeform 384"/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42 w 40"/>
                <a:gd name="T1" fmla="*/ 49 h 34"/>
                <a:gd name="T2" fmla="*/ 585 w 40"/>
                <a:gd name="T3" fmla="*/ 0 h 34"/>
                <a:gd name="T4" fmla="*/ 57 w 40"/>
                <a:gd name="T5" fmla="*/ 8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0" name="Freeform 385"/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31 w 18"/>
                <a:gd name="T1" fmla="*/ 0 h 24"/>
                <a:gd name="T2" fmla="*/ 15 w 18"/>
                <a:gd name="T3" fmla="*/ 400 h 24"/>
                <a:gd name="T4" fmla="*/ 0 w 18"/>
                <a:gd name="T5" fmla="*/ 33 h 24"/>
                <a:gd name="T6" fmla="*/ 31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1" name="Freeform 386"/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615 h 40"/>
                <a:gd name="T2" fmla="*/ 378 w 28"/>
                <a:gd name="T3" fmla="*/ 399 h 40"/>
                <a:gd name="T4" fmla="*/ 0 w 28"/>
                <a:gd name="T5" fmla="*/ 0 h 40"/>
                <a:gd name="T6" fmla="*/ 88 w 28"/>
                <a:gd name="T7" fmla="*/ 51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2" name="Freeform 387"/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42 w 35"/>
                <a:gd name="T1" fmla="*/ 152 h 26"/>
                <a:gd name="T2" fmla="*/ 352 w 35"/>
                <a:gd name="T3" fmla="*/ 0 h 26"/>
                <a:gd name="T4" fmla="*/ 88 w 35"/>
                <a:gd name="T5" fmla="*/ 23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3" name="Freeform 388"/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335 h 55"/>
                <a:gd name="T2" fmla="*/ 627 w 62"/>
                <a:gd name="T3" fmla="*/ 785 h 55"/>
                <a:gd name="T4" fmla="*/ 864 w 62"/>
                <a:gd name="T5" fmla="*/ 0 h 55"/>
                <a:gd name="T6" fmla="*/ 539 w 62"/>
                <a:gd name="T7" fmla="*/ 634 h 55"/>
                <a:gd name="T8" fmla="*/ 15 w 62"/>
                <a:gd name="T9" fmla="*/ 401 h 55"/>
                <a:gd name="T10" fmla="*/ 31 w 62"/>
                <a:gd name="T11" fmla="*/ 33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4" name="Freeform 389"/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730 w 51"/>
                <a:gd name="T1" fmla="*/ 49 h 38"/>
                <a:gd name="T2" fmla="*/ 145 w 51"/>
                <a:gd name="T3" fmla="*/ 632 h 38"/>
                <a:gd name="T4" fmla="*/ 746 w 51"/>
                <a:gd name="T5" fmla="*/ 82 h 38"/>
                <a:gd name="T6" fmla="*/ 730 w 5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5" name="Freeform 390"/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177 w 14"/>
                <a:gd name="T1" fmla="*/ 33 h 24"/>
                <a:gd name="T2" fmla="*/ 73 w 14"/>
                <a:gd name="T3" fmla="*/ 400 h 24"/>
                <a:gd name="T4" fmla="*/ 208 w 14"/>
                <a:gd name="T5" fmla="*/ 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6" name="Freeform 391"/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657 w 45"/>
                <a:gd name="T1" fmla="*/ 0 h 17"/>
                <a:gd name="T2" fmla="*/ 264 w 45"/>
                <a:gd name="T3" fmla="*/ 114 h 17"/>
                <a:gd name="T4" fmla="*/ 15 w 45"/>
                <a:gd name="T5" fmla="*/ 280 h 17"/>
                <a:gd name="T6" fmla="*/ 264 w 45"/>
                <a:gd name="T7" fmla="*/ 231 h 17"/>
                <a:gd name="T8" fmla="*/ 642 w 45"/>
                <a:gd name="T9" fmla="*/ 32 h 17"/>
                <a:gd name="T10" fmla="*/ 657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7" name="Freeform 392"/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1259 w 302"/>
                <a:gd name="T1" fmla="*/ 318 h 293"/>
                <a:gd name="T2" fmla="*/ 1244 w 302"/>
                <a:gd name="T3" fmla="*/ 298 h 293"/>
                <a:gd name="T4" fmla="*/ 176 w 302"/>
                <a:gd name="T5" fmla="*/ 1265 h 293"/>
                <a:gd name="T6" fmla="*/ 0 w 302"/>
                <a:gd name="T7" fmla="*/ 2216 h 293"/>
                <a:gd name="T8" fmla="*/ 279 w 302"/>
                <a:gd name="T9" fmla="*/ 3515 h 293"/>
                <a:gd name="T10" fmla="*/ 1405 w 302"/>
                <a:gd name="T11" fmla="*/ 4633 h 293"/>
                <a:gd name="T12" fmla="*/ 2813 w 302"/>
                <a:gd name="T13" fmla="*/ 4882 h 293"/>
                <a:gd name="T14" fmla="*/ 3166 w 302"/>
                <a:gd name="T15" fmla="*/ 4866 h 293"/>
                <a:gd name="T16" fmla="*/ 3943 w 302"/>
                <a:gd name="T17" fmla="*/ 4266 h 293"/>
                <a:gd name="T18" fmla="*/ 4279 w 302"/>
                <a:gd name="T19" fmla="*/ 3249 h 293"/>
                <a:gd name="T20" fmla="*/ 4425 w 302"/>
                <a:gd name="T21" fmla="*/ 2151 h 293"/>
                <a:gd name="T22" fmla="*/ 4057 w 302"/>
                <a:gd name="T23" fmla="*/ 898 h 293"/>
                <a:gd name="T24" fmla="*/ 2492 w 302"/>
                <a:gd name="T25" fmla="*/ 0 h 293"/>
                <a:gd name="T26" fmla="*/ 2270 w 302"/>
                <a:gd name="T27" fmla="*/ 16 h 293"/>
                <a:gd name="T28" fmla="*/ 1244 w 302"/>
                <a:gd name="T29" fmla="*/ 298 h 293"/>
                <a:gd name="T30" fmla="*/ 1259 w 302"/>
                <a:gd name="T31" fmla="*/ 318 h 293"/>
                <a:gd name="T32" fmla="*/ 1244 w 302"/>
                <a:gd name="T33" fmla="*/ 298 h 293"/>
                <a:gd name="T34" fmla="*/ 1259 w 302"/>
                <a:gd name="T35" fmla="*/ 318 h 293"/>
                <a:gd name="T36" fmla="*/ 1259 w 302"/>
                <a:gd name="T37" fmla="*/ 335 h 293"/>
                <a:gd name="T38" fmla="*/ 2270 w 302"/>
                <a:gd name="T39" fmla="*/ 49 h 293"/>
                <a:gd name="T40" fmla="*/ 2492 w 302"/>
                <a:gd name="T41" fmla="*/ 33 h 293"/>
                <a:gd name="T42" fmla="*/ 4031 w 302"/>
                <a:gd name="T43" fmla="*/ 918 h 293"/>
                <a:gd name="T44" fmla="*/ 4394 w 302"/>
                <a:gd name="T45" fmla="*/ 2151 h 293"/>
                <a:gd name="T46" fmla="*/ 4249 w 302"/>
                <a:gd name="T47" fmla="*/ 3233 h 293"/>
                <a:gd name="T48" fmla="*/ 3912 w 302"/>
                <a:gd name="T49" fmla="*/ 4249 h 293"/>
                <a:gd name="T50" fmla="*/ 3166 w 302"/>
                <a:gd name="T51" fmla="*/ 4833 h 293"/>
                <a:gd name="T52" fmla="*/ 2813 w 302"/>
                <a:gd name="T53" fmla="*/ 4849 h 293"/>
                <a:gd name="T54" fmla="*/ 1405 w 302"/>
                <a:gd name="T55" fmla="*/ 4600 h 293"/>
                <a:gd name="T56" fmla="*/ 306 w 302"/>
                <a:gd name="T57" fmla="*/ 3498 h 293"/>
                <a:gd name="T58" fmla="*/ 31 w 302"/>
                <a:gd name="T59" fmla="*/ 2216 h 293"/>
                <a:gd name="T60" fmla="*/ 207 w 302"/>
                <a:gd name="T61" fmla="*/ 1282 h 293"/>
                <a:gd name="T62" fmla="*/ 1259 w 302"/>
                <a:gd name="T63" fmla="*/ 335 h 293"/>
                <a:gd name="T64" fmla="*/ 1259 w 302"/>
                <a:gd name="T65" fmla="*/ 335 h 293"/>
                <a:gd name="T66" fmla="*/ 1259 w 302"/>
                <a:gd name="T67" fmla="*/ 31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8" name="Freeform 393"/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2196 w 224"/>
                <a:gd name="T1" fmla="*/ 298 h 225"/>
                <a:gd name="T2" fmla="*/ 2165 w 224"/>
                <a:gd name="T3" fmla="*/ 681 h 225"/>
                <a:gd name="T4" fmla="*/ 2005 w 224"/>
                <a:gd name="T5" fmla="*/ 567 h 225"/>
                <a:gd name="T6" fmla="*/ 1714 w 224"/>
                <a:gd name="T7" fmla="*/ 416 h 225"/>
                <a:gd name="T8" fmla="*/ 1305 w 224"/>
                <a:gd name="T9" fmla="*/ 714 h 225"/>
                <a:gd name="T10" fmla="*/ 995 w 224"/>
                <a:gd name="T11" fmla="*/ 616 h 225"/>
                <a:gd name="T12" fmla="*/ 777 w 224"/>
                <a:gd name="T13" fmla="*/ 534 h 225"/>
                <a:gd name="T14" fmla="*/ 88 w 224"/>
                <a:gd name="T15" fmla="*/ 1248 h 225"/>
                <a:gd name="T16" fmla="*/ 1067 w 224"/>
                <a:gd name="T17" fmla="*/ 1962 h 225"/>
                <a:gd name="T18" fmla="*/ 1243 w 224"/>
                <a:gd name="T19" fmla="*/ 1032 h 225"/>
                <a:gd name="T20" fmla="*/ 1507 w 224"/>
                <a:gd name="T21" fmla="*/ 832 h 225"/>
                <a:gd name="T22" fmla="*/ 1653 w 224"/>
                <a:gd name="T23" fmla="*/ 1167 h 225"/>
                <a:gd name="T24" fmla="*/ 2150 w 224"/>
                <a:gd name="T25" fmla="*/ 1314 h 225"/>
                <a:gd name="T26" fmla="*/ 2227 w 224"/>
                <a:gd name="T27" fmla="*/ 914 h 225"/>
                <a:gd name="T28" fmla="*/ 2460 w 224"/>
                <a:gd name="T29" fmla="*/ 951 h 225"/>
                <a:gd name="T30" fmla="*/ 2548 w 224"/>
                <a:gd name="T31" fmla="*/ 1497 h 225"/>
                <a:gd name="T32" fmla="*/ 2035 w 224"/>
                <a:gd name="T33" fmla="*/ 1999 h 225"/>
                <a:gd name="T34" fmla="*/ 2399 w 224"/>
                <a:gd name="T35" fmla="*/ 2297 h 225"/>
                <a:gd name="T36" fmla="*/ 2812 w 224"/>
                <a:gd name="T37" fmla="*/ 1881 h 225"/>
                <a:gd name="T38" fmla="*/ 2869 w 224"/>
                <a:gd name="T39" fmla="*/ 2048 h 225"/>
                <a:gd name="T40" fmla="*/ 2885 w 224"/>
                <a:gd name="T41" fmla="*/ 2762 h 225"/>
                <a:gd name="T42" fmla="*/ 2414 w 224"/>
                <a:gd name="T43" fmla="*/ 2795 h 225"/>
                <a:gd name="T44" fmla="*/ 2238 w 224"/>
                <a:gd name="T45" fmla="*/ 2946 h 225"/>
                <a:gd name="T46" fmla="*/ 2663 w 224"/>
                <a:gd name="T47" fmla="*/ 3745 h 225"/>
                <a:gd name="T48" fmla="*/ 2663 w 224"/>
                <a:gd name="T49" fmla="*/ 3729 h 225"/>
                <a:gd name="T50" fmla="*/ 2414 w 224"/>
                <a:gd name="T51" fmla="*/ 2815 h 225"/>
                <a:gd name="T52" fmla="*/ 2984 w 224"/>
                <a:gd name="T53" fmla="*/ 2579 h 225"/>
                <a:gd name="T54" fmla="*/ 2663 w 224"/>
                <a:gd name="T55" fmla="*/ 2032 h 225"/>
                <a:gd name="T56" fmla="*/ 2165 w 224"/>
                <a:gd name="T57" fmla="*/ 1714 h 225"/>
                <a:gd name="T58" fmla="*/ 2311 w 224"/>
                <a:gd name="T59" fmla="*/ 865 h 225"/>
                <a:gd name="T60" fmla="*/ 1901 w 224"/>
                <a:gd name="T61" fmla="*/ 1383 h 225"/>
                <a:gd name="T62" fmla="*/ 1507 w 224"/>
                <a:gd name="T63" fmla="*/ 816 h 225"/>
                <a:gd name="T64" fmla="*/ 1052 w 224"/>
                <a:gd name="T65" fmla="*/ 1946 h 225"/>
                <a:gd name="T66" fmla="*/ 191 w 224"/>
                <a:gd name="T67" fmla="*/ 914 h 225"/>
                <a:gd name="T68" fmla="*/ 792 w 224"/>
                <a:gd name="T69" fmla="*/ 551 h 225"/>
                <a:gd name="T70" fmla="*/ 1626 w 224"/>
                <a:gd name="T71" fmla="*/ 649 h 225"/>
                <a:gd name="T72" fmla="*/ 2139 w 224"/>
                <a:gd name="T73" fmla="*/ 734 h 225"/>
                <a:gd name="T74" fmla="*/ 2487 w 224"/>
                <a:gd name="T75" fmla="*/ 16 h 225"/>
                <a:gd name="T76" fmla="*/ 2885 w 224"/>
                <a:gd name="T77" fmla="*/ 849 h 225"/>
                <a:gd name="T78" fmla="*/ 2812 w 224"/>
                <a:gd name="T79" fmla="*/ 1248 h 225"/>
                <a:gd name="T80" fmla="*/ 3045 w 224"/>
                <a:gd name="T81" fmla="*/ 1281 h 225"/>
                <a:gd name="T82" fmla="*/ 3087 w 224"/>
                <a:gd name="T83" fmla="*/ 2579 h 225"/>
                <a:gd name="T84" fmla="*/ 3206 w 224"/>
                <a:gd name="T85" fmla="*/ 3329 h 225"/>
                <a:gd name="T86" fmla="*/ 3160 w 224"/>
                <a:gd name="T87" fmla="*/ 2815 h 225"/>
                <a:gd name="T88" fmla="*/ 2984 w 224"/>
                <a:gd name="T89" fmla="*/ 1983 h 225"/>
                <a:gd name="T90" fmla="*/ 3237 w 224"/>
                <a:gd name="T91" fmla="*/ 1514 h 225"/>
                <a:gd name="T92" fmla="*/ 3061 w 224"/>
                <a:gd name="T93" fmla="*/ 1265 h 225"/>
                <a:gd name="T94" fmla="*/ 2812 w 224"/>
                <a:gd name="T95" fmla="*/ 1232 h 225"/>
                <a:gd name="T96" fmla="*/ 2678 w 224"/>
                <a:gd name="T97" fmla="*/ 1000 h 225"/>
                <a:gd name="T98" fmla="*/ 2736 w 224"/>
                <a:gd name="T99" fmla="*/ 849 h 225"/>
                <a:gd name="T100" fmla="*/ 3087 w 224"/>
                <a:gd name="T101" fmla="*/ 783 h 225"/>
                <a:gd name="T102" fmla="*/ 2487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9" name="Freeform 394"/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296 w 20"/>
                <a:gd name="T1" fmla="*/ 0 h 23"/>
                <a:gd name="T2" fmla="*/ 250 w 20"/>
                <a:gd name="T3" fmla="*/ 65 h 23"/>
                <a:gd name="T4" fmla="*/ 177 w 20"/>
                <a:gd name="T5" fmla="*/ 233 h 23"/>
                <a:gd name="T6" fmla="*/ 46 w 20"/>
                <a:gd name="T7" fmla="*/ 351 h 23"/>
                <a:gd name="T8" fmla="*/ 0 w 20"/>
                <a:gd name="T9" fmla="*/ 384 h 23"/>
                <a:gd name="T10" fmla="*/ 193 w 20"/>
                <a:gd name="T11" fmla="*/ 249 h 23"/>
                <a:gd name="T12" fmla="*/ 296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0" name="Freeform 395"/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2238 w 224"/>
                <a:gd name="T1" fmla="*/ 600 h 223"/>
                <a:gd name="T2" fmla="*/ 2299 w 224"/>
                <a:gd name="T3" fmla="*/ 98 h 223"/>
                <a:gd name="T4" fmla="*/ 2942 w 224"/>
                <a:gd name="T5" fmla="*/ 233 h 223"/>
                <a:gd name="T6" fmla="*/ 2900 w 224"/>
                <a:gd name="T7" fmla="*/ 816 h 223"/>
                <a:gd name="T8" fmla="*/ 2663 w 224"/>
                <a:gd name="T9" fmla="*/ 816 h 223"/>
                <a:gd name="T10" fmla="*/ 2693 w 224"/>
                <a:gd name="T11" fmla="*/ 1130 h 223"/>
                <a:gd name="T12" fmla="*/ 2839 w 224"/>
                <a:gd name="T13" fmla="*/ 1249 h 223"/>
                <a:gd name="T14" fmla="*/ 3118 w 224"/>
                <a:gd name="T15" fmla="*/ 1314 h 223"/>
                <a:gd name="T16" fmla="*/ 3149 w 224"/>
                <a:gd name="T17" fmla="*/ 1616 h 223"/>
                <a:gd name="T18" fmla="*/ 3015 w 224"/>
                <a:gd name="T19" fmla="*/ 2265 h 223"/>
                <a:gd name="T20" fmla="*/ 3206 w 224"/>
                <a:gd name="T21" fmla="*/ 3048 h 223"/>
                <a:gd name="T22" fmla="*/ 2663 w 224"/>
                <a:gd name="T23" fmla="*/ 3697 h 223"/>
                <a:gd name="T24" fmla="*/ 2269 w 224"/>
                <a:gd name="T25" fmla="*/ 3562 h 223"/>
                <a:gd name="T26" fmla="*/ 2341 w 224"/>
                <a:gd name="T27" fmla="*/ 2848 h 223"/>
                <a:gd name="T28" fmla="*/ 2648 w 224"/>
                <a:gd name="T29" fmla="*/ 2848 h 223"/>
                <a:gd name="T30" fmla="*/ 3000 w 224"/>
                <a:gd name="T31" fmla="*/ 2583 h 223"/>
                <a:gd name="T32" fmla="*/ 2869 w 224"/>
                <a:gd name="T33" fmla="*/ 1881 h 223"/>
                <a:gd name="T34" fmla="*/ 2812 w 224"/>
                <a:gd name="T35" fmla="*/ 1832 h 223"/>
                <a:gd name="T36" fmla="*/ 2387 w 224"/>
                <a:gd name="T37" fmla="*/ 2248 h 223"/>
                <a:gd name="T38" fmla="*/ 2062 w 224"/>
                <a:gd name="T39" fmla="*/ 1983 h 223"/>
                <a:gd name="T40" fmla="*/ 2575 w 224"/>
                <a:gd name="T41" fmla="*/ 1514 h 223"/>
                <a:gd name="T42" fmla="*/ 2475 w 224"/>
                <a:gd name="T43" fmla="*/ 914 h 223"/>
                <a:gd name="T44" fmla="*/ 2165 w 224"/>
                <a:gd name="T45" fmla="*/ 1049 h 223"/>
                <a:gd name="T46" fmla="*/ 1917 w 224"/>
                <a:gd name="T47" fmla="*/ 1351 h 223"/>
                <a:gd name="T48" fmla="*/ 1683 w 224"/>
                <a:gd name="T49" fmla="*/ 1151 h 223"/>
                <a:gd name="T50" fmla="*/ 1507 w 224"/>
                <a:gd name="T51" fmla="*/ 783 h 223"/>
                <a:gd name="T52" fmla="*/ 1217 w 224"/>
                <a:gd name="T53" fmla="*/ 1016 h 223"/>
                <a:gd name="T54" fmla="*/ 1041 w 224"/>
                <a:gd name="T55" fmla="*/ 1914 h 223"/>
                <a:gd name="T56" fmla="*/ 119 w 224"/>
                <a:gd name="T57" fmla="*/ 1232 h 223"/>
                <a:gd name="T58" fmla="*/ 777 w 224"/>
                <a:gd name="T59" fmla="*/ 551 h 223"/>
                <a:gd name="T60" fmla="*/ 968 w 224"/>
                <a:gd name="T61" fmla="*/ 616 h 223"/>
                <a:gd name="T62" fmla="*/ 1523 w 224"/>
                <a:gd name="T63" fmla="*/ 714 h 223"/>
                <a:gd name="T64" fmla="*/ 1683 w 224"/>
                <a:gd name="T65" fmla="*/ 482 h 223"/>
                <a:gd name="T66" fmla="*/ 1901 w 224"/>
                <a:gd name="T67" fmla="*/ 465 h 223"/>
                <a:gd name="T68" fmla="*/ 2139 w 224"/>
                <a:gd name="T69" fmla="*/ 735 h 223"/>
                <a:gd name="T70" fmla="*/ 2227 w 224"/>
                <a:gd name="T71" fmla="*/ 584 h 223"/>
                <a:gd name="T72" fmla="*/ 1787 w 224"/>
                <a:gd name="T73" fmla="*/ 384 h 223"/>
                <a:gd name="T74" fmla="*/ 1113 w 224"/>
                <a:gd name="T75" fmla="*/ 714 h 223"/>
                <a:gd name="T76" fmla="*/ 731 w 224"/>
                <a:gd name="T77" fmla="*/ 535 h 223"/>
                <a:gd name="T78" fmla="*/ 777 w 224"/>
                <a:gd name="T79" fmla="*/ 2049 h 223"/>
                <a:gd name="T80" fmla="*/ 1331 w 224"/>
                <a:gd name="T81" fmla="*/ 865 h 223"/>
                <a:gd name="T82" fmla="*/ 1756 w 224"/>
                <a:gd name="T83" fmla="*/ 1330 h 223"/>
                <a:gd name="T84" fmla="*/ 2227 w 224"/>
                <a:gd name="T85" fmla="*/ 881 h 223"/>
                <a:gd name="T86" fmla="*/ 2563 w 224"/>
                <a:gd name="T87" fmla="*/ 1498 h 223"/>
                <a:gd name="T88" fmla="*/ 2399 w 224"/>
                <a:gd name="T89" fmla="*/ 2265 h 223"/>
                <a:gd name="T90" fmla="*/ 2885 w 224"/>
                <a:gd name="T91" fmla="*/ 2016 h 223"/>
                <a:gd name="T92" fmla="*/ 2648 w 224"/>
                <a:gd name="T93" fmla="*/ 2832 h 223"/>
                <a:gd name="T94" fmla="*/ 2269 w 224"/>
                <a:gd name="T95" fmla="*/ 3579 h 223"/>
                <a:gd name="T96" fmla="*/ 3087 w 224"/>
                <a:gd name="T97" fmla="*/ 3546 h 223"/>
                <a:gd name="T98" fmla="*/ 3087 w 224"/>
                <a:gd name="T99" fmla="*/ 2563 h 223"/>
                <a:gd name="T100" fmla="*/ 3045 w 224"/>
                <a:gd name="T101" fmla="*/ 1265 h 223"/>
                <a:gd name="T102" fmla="*/ 2812 w 224"/>
                <a:gd name="T103" fmla="*/ 1232 h 223"/>
                <a:gd name="T104" fmla="*/ 2885 w 224"/>
                <a:gd name="T105" fmla="*/ 832 h 223"/>
                <a:gd name="T106" fmla="*/ 2487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1" name="Oval 396"/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2" name="Oval 397"/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3" name="Oval 398"/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4" name="Oval 399"/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5" name="Oval 400"/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6" name="Freeform 401"/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15 w 3"/>
                <a:gd name="T1" fmla="*/ 32 h 3"/>
                <a:gd name="T2" fmla="*/ 15 w 3"/>
                <a:gd name="T3" fmla="*/ 32 h 3"/>
                <a:gd name="T4" fmla="*/ 26 w 3"/>
                <a:gd name="T5" fmla="*/ 16 h 3"/>
                <a:gd name="T6" fmla="*/ 26 w 3"/>
                <a:gd name="T7" fmla="*/ 32 h 3"/>
                <a:gd name="T8" fmla="*/ 26 w 3"/>
                <a:gd name="T9" fmla="*/ 32 h 3"/>
                <a:gd name="T10" fmla="*/ 15 w 3"/>
                <a:gd name="T11" fmla="*/ 32 h 3"/>
                <a:gd name="T12" fmla="*/ 15 w 3"/>
                <a:gd name="T13" fmla="*/ 32 h 3"/>
                <a:gd name="T14" fmla="*/ 0 w 3"/>
                <a:gd name="T15" fmla="*/ 32 h 3"/>
                <a:gd name="T16" fmla="*/ 26 w 3"/>
                <a:gd name="T17" fmla="*/ 48 h 3"/>
                <a:gd name="T18" fmla="*/ 40 w 3"/>
                <a:gd name="T19" fmla="*/ 32 h 3"/>
                <a:gd name="T20" fmla="*/ 26 w 3"/>
                <a:gd name="T21" fmla="*/ 0 h 3"/>
                <a:gd name="T22" fmla="*/ 0 w 3"/>
                <a:gd name="T23" fmla="*/ 32 h 3"/>
                <a:gd name="T24" fmla="*/ 15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87" name="Oval 402"/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8" name="Oval 403"/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89" name="Freeform 404"/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0" name="Oval 405"/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1" name="Oval 406"/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2" name="Freeform 407"/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16 w 4"/>
                <a:gd name="T1" fmla="*/ 39 h 3"/>
                <a:gd name="T2" fmla="*/ 16 w 4"/>
                <a:gd name="T3" fmla="*/ 39 h 3"/>
                <a:gd name="T4" fmla="*/ 32 w 4"/>
                <a:gd name="T5" fmla="*/ 17 h 3"/>
                <a:gd name="T6" fmla="*/ 48 w 4"/>
                <a:gd name="T7" fmla="*/ 39 h 3"/>
                <a:gd name="T8" fmla="*/ 32 w 4"/>
                <a:gd name="T9" fmla="*/ 39 h 3"/>
                <a:gd name="T10" fmla="*/ 16 w 4"/>
                <a:gd name="T11" fmla="*/ 39 h 3"/>
                <a:gd name="T12" fmla="*/ 16 w 4"/>
                <a:gd name="T13" fmla="*/ 39 h 3"/>
                <a:gd name="T14" fmla="*/ 0 w 4"/>
                <a:gd name="T15" fmla="*/ 39 h 3"/>
                <a:gd name="T16" fmla="*/ 32 w 4"/>
                <a:gd name="T17" fmla="*/ 56 h 3"/>
                <a:gd name="T18" fmla="*/ 64 w 4"/>
                <a:gd name="T19" fmla="*/ 39 h 3"/>
                <a:gd name="T20" fmla="*/ 32 w 4"/>
                <a:gd name="T21" fmla="*/ 0 h 3"/>
                <a:gd name="T22" fmla="*/ 0 w 4"/>
                <a:gd name="T23" fmla="*/ 39 h 3"/>
                <a:gd name="T24" fmla="*/ 16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3" name="Oval 408"/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4" name="Oval 409"/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5" name="Freeform 410"/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6" name="Oval 411"/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7" name="Oval 412"/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398" name="Freeform 413"/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99" name="Oval 414"/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0" name="Oval 415"/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1" name="Freeform 416"/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16 h 3"/>
                <a:gd name="T2" fmla="*/ 15 w 3"/>
                <a:gd name="T3" fmla="*/ 16 h 3"/>
                <a:gd name="T4" fmla="*/ 15 w 3"/>
                <a:gd name="T5" fmla="*/ 16 h 3"/>
                <a:gd name="T6" fmla="*/ 26 w 3"/>
                <a:gd name="T7" fmla="*/ 16 h 3"/>
                <a:gd name="T8" fmla="*/ 15 w 3"/>
                <a:gd name="T9" fmla="*/ 32 h 3"/>
                <a:gd name="T10" fmla="*/ 15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5 w 3"/>
                <a:gd name="T17" fmla="*/ 48 h 3"/>
                <a:gd name="T18" fmla="*/ 40 w 3"/>
                <a:gd name="T19" fmla="*/ 16 h 3"/>
                <a:gd name="T20" fmla="*/ 15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2" name="Oval 417"/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3" name="Oval 418"/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4" name="Freeform 419"/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5" name="Oval 420"/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6" name="Oval 421"/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7" name="Freeform 422"/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08" name="Oval 423"/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09" name="Oval 424"/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0" name="Freeform 425"/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1" name="Oval 426"/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2" name="Oval 427"/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3" name="Freeform 428"/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4" name="Oval 429"/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5" name="Oval 430"/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6" name="Freeform 431"/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17 h 3"/>
                <a:gd name="T2" fmla="*/ 15 w 3"/>
                <a:gd name="T3" fmla="*/ 17 h 3"/>
                <a:gd name="T4" fmla="*/ 15 w 3"/>
                <a:gd name="T5" fmla="*/ 17 h 3"/>
                <a:gd name="T6" fmla="*/ 26 w 3"/>
                <a:gd name="T7" fmla="*/ 17 h 3"/>
                <a:gd name="T8" fmla="*/ 15 w 3"/>
                <a:gd name="T9" fmla="*/ 39 h 3"/>
                <a:gd name="T10" fmla="*/ 15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5 w 3"/>
                <a:gd name="T17" fmla="*/ 56 h 3"/>
                <a:gd name="T18" fmla="*/ 40 w 3"/>
                <a:gd name="T19" fmla="*/ 17 h 3"/>
                <a:gd name="T20" fmla="*/ 15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17" name="Oval 432"/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8" name="Oval 433"/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19" name="Freeform 434"/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0" name="Oval 435"/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1" name="Oval 436"/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2" name="Freeform 437"/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3" name="Oval 438"/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4" name="Oval 439"/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5" name="Freeform 440"/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6" name="Oval 441"/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7" name="Oval 442"/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28" name="Freeform 443"/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16 h 3"/>
                <a:gd name="T2" fmla="*/ 16 w 3"/>
                <a:gd name="T3" fmla="*/ 16 h 3"/>
                <a:gd name="T4" fmla="*/ 16 w 3"/>
                <a:gd name="T5" fmla="*/ 16 h 3"/>
                <a:gd name="T6" fmla="*/ 32 w 3"/>
                <a:gd name="T7" fmla="*/ 16 h 3"/>
                <a:gd name="T8" fmla="*/ 16 w 3"/>
                <a:gd name="T9" fmla="*/ 32 h 3"/>
                <a:gd name="T10" fmla="*/ 16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6 w 3"/>
                <a:gd name="T17" fmla="*/ 48 h 3"/>
                <a:gd name="T18" fmla="*/ 48 w 3"/>
                <a:gd name="T19" fmla="*/ 16 h 3"/>
                <a:gd name="T20" fmla="*/ 16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29" name="Oval 444"/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0" name="Oval 445"/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1" name="Freeform 446"/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2" name="Oval 447"/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3" name="Oval 448"/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4" name="Freeform 449"/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5" name="Oval 450"/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6" name="Oval 451"/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7" name="Freeform 452"/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38" name="Oval 453"/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39" name="Oval 454"/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0" name="Freeform 455"/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1" name="Oval 456"/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2" name="Oval 457"/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3" name="Freeform 458"/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16 w 4"/>
                <a:gd name="T1" fmla="*/ 38 h 4"/>
                <a:gd name="T2" fmla="*/ 16 w 4"/>
                <a:gd name="T3" fmla="*/ 38 h 4"/>
                <a:gd name="T4" fmla="*/ 32 w 4"/>
                <a:gd name="T5" fmla="*/ 17 h 4"/>
                <a:gd name="T6" fmla="*/ 48 w 4"/>
                <a:gd name="T7" fmla="*/ 38 h 4"/>
                <a:gd name="T8" fmla="*/ 32 w 4"/>
                <a:gd name="T9" fmla="*/ 55 h 4"/>
                <a:gd name="T10" fmla="*/ 16 w 4"/>
                <a:gd name="T11" fmla="*/ 38 h 4"/>
                <a:gd name="T12" fmla="*/ 16 w 4"/>
                <a:gd name="T13" fmla="*/ 38 h 4"/>
                <a:gd name="T14" fmla="*/ 0 w 4"/>
                <a:gd name="T15" fmla="*/ 38 h 4"/>
                <a:gd name="T16" fmla="*/ 32 w 4"/>
                <a:gd name="T17" fmla="*/ 72 h 4"/>
                <a:gd name="T18" fmla="*/ 64 w 4"/>
                <a:gd name="T19" fmla="*/ 38 h 4"/>
                <a:gd name="T20" fmla="*/ 32 w 4"/>
                <a:gd name="T21" fmla="*/ 0 h 4"/>
                <a:gd name="T22" fmla="*/ 0 w 4"/>
                <a:gd name="T23" fmla="*/ 38 h 4"/>
                <a:gd name="T24" fmla="*/ 16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4" name="Oval 459"/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5" name="Oval 460"/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6" name="Freeform 461"/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15 w 4"/>
                <a:gd name="T1" fmla="*/ 39 h 3"/>
                <a:gd name="T2" fmla="*/ 15 w 4"/>
                <a:gd name="T3" fmla="*/ 39 h 3"/>
                <a:gd name="T4" fmla="*/ 30 w 4"/>
                <a:gd name="T5" fmla="*/ 17 h 3"/>
                <a:gd name="T6" fmla="*/ 41 w 4"/>
                <a:gd name="T7" fmla="*/ 39 h 3"/>
                <a:gd name="T8" fmla="*/ 30 w 4"/>
                <a:gd name="T9" fmla="*/ 39 h 3"/>
                <a:gd name="T10" fmla="*/ 15 w 4"/>
                <a:gd name="T11" fmla="*/ 39 h 3"/>
                <a:gd name="T12" fmla="*/ 15 w 4"/>
                <a:gd name="T13" fmla="*/ 39 h 3"/>
                <a:gd name="T14" fmla="*/ 0 w 4"/>
                <a:gd name="T15" fmla="*/ 39 h 3"/>
                <a:gd name="T16" fmla="*/ 30 w 4"/>
                <a:gd name="T17" fmla="*/ 56 h 3"/>
                <a:gd name="T18" fmla="*/ 56 w 4"/>
                <a:gd name="T19" fmla="*/ 39 h 3"/>
                <a:gd name="T20" fmla="*/ 30 w 4"/>
                <a:gd name="T21" fmla="*/ 0 h 3"/>
                <a:gd name="T22" fmla="*/ 0 w 4"/>
                <a:gd name="T23" fmla="*/ 39 h 3"/>
                <a:gd name="T24" fmla="*/ 15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47" name="Oval 462"/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8" name="Oval 463"/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49" name="Freeform 464"/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0" name="Oval 465"/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1" name="Oval 466"/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2" name="Freeform 467"/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17 h 3"/>
                <a:gd name="T2" fmla="*/ 16 w 3"/>
                <a:gd name="T3" fmla="*/ 17 h 3"/>
                <a:gd name="T4" fmla="*/ 16 w 3"/>
                <a:gd name="T5" fmla="*/ 17 h 3"/>
                <a:gd name="T6" fmla="*/ 32 w 3"/>
                <a:gd name="T7" fmla="*/ 17 h 3"/>
                <a:gd name="T8" fmla="*/ 16 w 3"/>
                <a:gd name="T9" fmla="*/ 39 h 3"/>
                <a:gd name="T10" fmla="*/ 16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6 w 3"/>
                <a:gd name="T17" fmla="*/ 56 h 3"/>
                <a:gd name="T18" fmla="*/ 48 w 3"/>
                <a:gd name="T19" fmla="*/ 17 h 3"/>
                <a:gd name="T20" fmla="*/ 16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3" name="Oval 468"/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4" name="Oval 469"/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5" name="Freeform 470"/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39 h 3"/>
                <a:gd name="T2" fmla="*/ 16 w 3"/>
                <a:gd name="T3" fmla="*/ 39 h 3"/>
                <a:gd name="T4" fmla="*/ 16 w 3"/>
                <a:gd name="T5" fmla="*/ 17 h 3"/>
                <a:gd name="T6" fmla="*/ 32 w 3"/>
                <a:gd name="T7" fmla="*/ 39 h 3"/>
                <a:gd name="T8" fmla="*/ 16 w 3"/>
                <a:gd name="T9" fmla="*/ 39 h 3"/>
                <a:gd name="T10" fmla="*/ 16 w 3"/>
                <a:gd name="T11" fmla="*/ 39 h 3"/>
                <a:gd name="T12" fmla="*/ 0 w 3"/>
                <a:gd name="T13" fmla="*/ 39 h 3"/>
                <a:gd name="T14" fmla="*/ 0 w 3"/>
                <a:gd name="T15" fmla="*/ 39 h 3"/>
                <a:gd name="T16" fmla="*/ 16 w 3"/>
                <a:gd name="T17" fmla="*/ 56 h 3"/>
                <a:gd name="T18" fmla="*/ 48 w 3"/>
                <a:gd name="T19" fmla="*/ 39 h 3"/>
                <a:gd name="T20" fmla="*/ 16 w 3"/>
                <a:gd name="T21" fmla="*/ 0 h 3"/>
                <a:gd name="T22" fmla="*/ 0 w 3"/>
                <a:gd name="T23" fmla="*/ 39 h 3"/>
                <a:gd name="T24" fmla="*/ 0 w 3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6" name="Oval 471"/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7" name="Oval 472"/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58" name="Freeform 473"/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9" name="Oval 474"/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0" name="Oval 475"/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1" name="Freeform 476"/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2" name="Oval 477"/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3" name="Oval 478"/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4" name="Freeform 479"/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5" name="Oval 480"/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6" name="Oval 481"/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7" name="Freeform 482"/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15 w 4"/>
                <a:gd name="T1" fmla="*/ 38 h 4"/>
                <a:gd name="T2" fmla="*/ 15 w 4"/>
                <a:gd name="T3" fmla="*/ 38 h 4"/>
                <a:gd name="T4" fmla="*/ 30 w 4"/>
                <a:gd name="T5" fmla="*/ 17 h 4"/>
                <a:gd name="T6" fmla="*/ 41 w 4"/>
                <a:gd name="T7" fmla="*/ 38 h 4"/>
                <a:gd name="T8" fmla="*/ 30 w 4"/>
                <a:gd name="T9" fmla="*/ 55 h 4"/>
                <a:gd name="T10" fmla="*/ 15 w 4"/>
                <a:gd name="T11" fmla="*/ 38 h 4"/>
                <a:gd name="T12" fmla="*/ 15 w 4"/>
                <a:gd name="T13" fmla="*/ 38 h 4"/>
                <a:gd name="T14" fmla="*/ 0 w 4"/>
                <a:gd name="T15" fmla="*/ 38 h 4"/>
                <a:gd name="T16" fmla="*/ 30 w 4"/>
                <a:gd name="T17" fmla="*/ 72 h 4"/>
                <a:gd name="T18" fmla="*/ 56 w 4"/>
                <a:gd name="T19" fmla="*/ 38 h 4"/>
                <a:gd name="T20" fmla="*/ 30 w 4"/>
                <a:gd name="T21" fmla="*/ 0 h 4"/>
                <a:gd name="T22" fmla="*/ 0 w 4"/>
                <a:gd name="T23" fmla="*/ 38 h 4"/>
                <a:gd name="T24" fmla="*/ 15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8" name="Oval 483"/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69" name="Oval 484"/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0" name="Freeform 485"/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16 w 3"/>
                <a:gd name="T5" fmla="*/ 16 h 3"/>
                <a:gd name="T6" fmla="*/ 32 w 3"/>
                <a:gd name="T7" fmla="*/ 32 h 3"/>
                <a:gd name="T8" fmla="*/ 16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16 w 3"/>
                <a:gd name="T17" fmla="*/ 48 h 3"/>
                <a:gd name="T18" fmla="*/ 48 w 3"/>
                <a:gd name="T19" fmla="*/ 32 h 3"/>
                <a:gd name="T20" fmla="*/ 16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1" name="Oval 486"/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2" name="Oval 487"/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3" name="Freeform 488"/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4" name="Oval 489"/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5" name="Oval 490"/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6" name="Freeform 491"/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7" name="Oval 492"/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8" name="Oval 493"/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79" name="Freeform 494"/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0" name="Oval 495"/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1" name="Oval 496"/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2" name="Freeform 497"/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3" name="Oval 498"/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4" name="Oval 499"/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5" name="Freeform 500"/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38 h 4"/>
                <a:gd name="T2" fmla="*/ 15 w 3"/>
                <a:gd name="T3" fmla="*/ 38 h 4"/>
                <a:gd name="T4" fmla="*/ 26 w 3"/>
                <a:gd name="T5" fmla="*/ 17 h 4"/>
                <a:gd name="T6" fmla="*/ 26 w 3"/>
                <a:gd name="T7" fmla="*/ 38 h 4"/>
                <a:gd name="T8" fmla="*/ 26 w 3"/>
                <a:gd name="T9" fmla="*/ 55 h 4"/>
                <a:gd name="T10" fmla="*/ 15 w 3"/>
                <a:gd name="T11" fmla="*/ 38 h 4"/>
                <a:gd name="T12" fmla="*/ 0 w 3"/>
                <a:gd name="T13" fmla="*/ 38 h 4"/>
                <a:gd name="T14" fmla="*/ 0 w 3"/>
                <a:gd name="T15" fmla="*/ 38 h 4"/>
                <a:gd name="T16" fmla="*/ 26 w 3"/>
                <a:gd name="T17" fmla="*/ 72 h 4"/>
                <a:gd name="T18" fmla="*/ 40 w 3"/>
                <a:gd name="T19" fmla="*/ 38 h 4"/>
                <a:gd name="T20" fmla="*/ 26 w 3"/>
                <a:gd name="T21" fmla="*/ 0 h 4"/>
                <a:gd name="T22" fmla="*/ 0 w 3"/>
                <a:gd name="T23" fmla="*/ 38 h 4"/>
                <a:gd name="T24" fmla="*/ 0 w 3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6" name="Oval 501"/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7" name="Oval 502"/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88" name="Freeform 503"/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16 w 4"/>
                <a:gd name="T1" fmla="*/ 32 h 4"/>
                <a:gd name="T2" fmla="*/ 16 w 4"/>
                <a:gd name="T3" fmla="*/ 32 h 4"/>
                <a:gd name="T4" fmla="*/ 32 w 4"/>
                <a:gd name="T5" fmla="*/ 16 h 4"/>
                <a:gd name="T6" fmla="*/ 48 w 4"/>
                <a:gd name="T7" fmla="*/ 32 h 4"/>
                <a:gd name="T8" fmla="*/ 32 w 4"/>
                <a:gd name="T9" fmla="*/ 48 h 4"/>
                <a:gd name="T10" fmla="*/ 16 w 4"/>
                <a:gd name="T11" fmla="*/ 32 h 4"/>
                <a:gd name="T12" fmla="*/ 16 w 4"/>
                <a:gd name="T13" fmla="*/ 32 h 4"/>
                <a:gd name="T14" fmla="*/ 0 w 4"/>
                <a:gd name="T15" fmla="*/ 32 h 4"/>
                <a:gd name="T16" fmla="*/ 32 w 4"/>
                <a:gd name="T17" fmla="*/ 64 h 4"/>
                <a:gd name="T18" fmla="*/ 64 w 4"/>
                <a:gd name="T19" fmla="*/ 32 h 4"/>
                <a:gd name="T20" fmla="*/ 32 w 4"/>
                <a:gd name="T21" fmla="*/ 0 h 4"/>
                <a:gd name="T22" fmla="*/ 0 w 4"/>
                <a:gd name="T23" fmla="*/ 32 h 4"/>
                <a:gd name="T24" fmla="*/ 16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9" name="Oval 504"/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0" name="Oval 505"/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1" name="Freeform 506"/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2" name="Oval 507"/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3" name="Oval 508"/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4" name="Freeform 509"/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5" name="Oval 510"/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6" name="Oval 511"/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497" name="Freeform 512"/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498" name="Group 378"/>
          <p:cNvGrpSpPr>
            <a:grpSpLocks/>
          </p:cNvGrpSpPr>
          <p:nvPr/>
        </p:nvGrpSpPr>
        <p:grpSpPr bwMode="auto">
          <a:xfrm>
            <a:off x="6597273" y="3728348"/>
            <a:ext cx="708766" cy="657132"/>
            <a:chOff x="2005" y="2960"/>
            <a:chExt cx="1210" cy="1224"/>
          </a:xfrm>
        </p:grpSpPr>
        <p:sp>
          <p:nvSpPr>
            <p:cNvPr id="499" name="Freeform 379"/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1348 w 316"/>
                <a:gd name="T1" fmla="*/ 384 h 300"/>
                <a:gd name="T2" fmla="*/ 280 w 316"/>
                <a:gd name="T3" fmla="*/ 1330 h 300"/>
                <a:gd name="T4" fmla="*/ 383 w 316"/>
                <a:gd name="T5" fmla="*/ 3578 h 300"/>
                <a:gd name="T6" fmla="*/ 1497 w 316"/>
                <a:gd name="T7" fmla="*/ 4676 h 300"/>
                <a:gd name="T8" fmla="*/ 3255 w 316"/>
                <a:gd name="T9" fmla="*/ 4912 h 300"/>
                <a:gd name="T10" fmla="*/ 4354 w 316"/>
                <a:gd name="T11" fmla="*/ 3297 h 300"/>
                <a:gd name="T12" fmla="*/ 4135 w 316"/>
                <a:gd name="T13" fmla="*/ 967 h 300"/>
                <a:gd name="T14" fmla="*/ 2359 w 316"/>
                <a:gd name="T15" fmla="*/ 98 h 300"/>
                <a:gd name="T16" fmla="*/ 1348 w 316"/>
                <a:gd name="T17" fmla="*/ 384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0" name="Freeform 380"/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529 w 241"/>
                <a:gd name="T1" fmla="*/ 3417 h 242"/>
                <a:gd name="T2" fmla="*/ 440 w 241"/>
                <a:gd name="T3" fmla="*/ 1368 h 242"/>
                <a:gd name="T4" fmla="*/ 1409 w 241"/>
                <a:gd name="T5" fmla="*/ 518 h 242"/>
                <a:gd name="T6" fmla="*/ 2332 w 241"/>
                <a:gd name="T7" fmla="*/ 233 h 242"/>
                <a:gd name="T8" fmla="*/ 3535 w 241"/>
                <a:gd name="T9" fmla="*/ 616 h 242"/>
                <a:gd name="T10" fmla="*/ 2156 w 241"/>
                <a:gd name="T11" fmla="*/ 82 h 242"/>
                <a:gd name="T12" fmla="*/ 1233 w 241"/>
                <a:gd name="T13" fmla="*/ 351 h 242"/>
                <a:gd name="T14" fmla="*/ 264 w 241"/>
                <a:gd name="T15" fmla="*/ 1200 h 242"/>
                <a:gd name="T16" fmla="*/ 352 w 241"/>
                <a:gd name="T17" fmla="*/ 3250 h 242"/>
                <a:gd name="T18" fmla="*/ 969 w 241"/>
                <a:gd name="T19" fmla="*/ 4034 h 242"/>
                <a:gd name="T20" fmla="*/ 529 w 241"/>
                <a:gd name="T21" fmla="*/ 3417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1" name="Freeform 381"/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3020 w 238"/>
                <a:gd name="T1" fmla="*/ 416 h 249"/>
                <a:gd name="T2" fmla="*/ 2607 w 238"/>
                <a:gd name="T3" fmla="*/ 0 h 249"/>
                <a:gd name="T4" fmla="*/ 2844 w 238"/>
                <a:gd name="T5" fmla="*/ 249 h 249"/>
                <a:gd name="T6" fmla="*/ 3047 w 238"/>
                <a:gd name="T7" fmla="*/ 2416 h 249"/>
                <a:gd name="T8" fmla="*/ 2036 w 238"/>
                <a:gd name="T9" fmla="*/ 3897 h 249"/>
                <a:gd name="T10" fmla="*/ 410 w 238"/>
                <a:gd name="T11" fmla="*/ 3680 h 249"/>
                <a:gd name="T12" fmla="*/ 0 w 238"/>
                <a:gd name="T13" fmla="*/ 3464 h 249"/>
                <a:gd name="T14" fmla="*/ 586 w 238"/>
                <a:gd name="T15" fmla="*/ 3848 h 249"/>
                <a:gd name="T16" fmla="*/ 2212 w 238"/>
                <a:gd name="T17" fmla="*/ 4064 h 249"/>
                <a:gd name="T18" fmla="*/ 3238 w 238"/>
                <a:gd name="T19" fmla="*/ 2579 h 249"/>
                <a:gd name="T20" fmla="*/ 3020 w 238"/>
                <a:gd name="T21" fmla="*/ 416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2" name="Freeform 382"/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777 w 224"/>
                <a:gd name="T1" fmla="*/ 633 h 233"/>
                <a:gd name="T2" fmla="*/ 191 w 224"/>
                <a:gd name="T3" fmla="*/ 1001 h 233"/>
                <a:gd name="T4" fmla="*/ 394 w 224"/>
                <a:gd name="T5" fmla="*/ 2002 h 233"/>
                <a:gd name="T6" fmla="*/ 1052 w 224"/>
                <a:gd name="T7" fmla="*/ 2035 h 233"/>
                <a:gd name="T8" fmla="*/ 1217 w 224"/>
                <a:gd name="T9" fmla="*/ 1320 h 233"/>
                <a:gd name="T10" fmla="*/ 1331 w 224"/>
                <a:gd name="T11" fmla="*/ 968 h 233"/>
                <a:gd name="T12" fmla="*/ 1668 w 224"/>
                <a:gd name="T13" fmla="*/ 1017 h 233"/>
                <a:gd name="T14" fmla="*/ 1756 w 224"/>
                <a:gd name="T15" fmla="*/ 1434 h 233"/>
                <a:gd name="T16" fmla="*/ 2139 w 224"/>
                <a:gd name="T17" fmla="*/ 1385 h 233"/>
                <a:gd name="T18" fmla="*/ 2227 w 224"/>
                <a:gd name="T19" fmla="*/ 985 h 233"/>
                <a:gd name="T20" fmla="*/ 2590 w 224"/>
                <a:gd name="T21" fmla="*/ 1169 h 233"/>
                <a:gd name="T22" fmla="*/ 2563 w 224"/>
                <a:gd name="T23" fmla="*/ 1602 h 233"/>
                <a:gd name="T24" fmla="*/ 2165 w 224"/>
                <a:gd name="T25" fmla="*/ 1802 h 233"/>
                <a:gd name="T26" fmla="*/ 2399 w 224"/>
                <a:gd name="T27" fmla="*/ 2370 h 233"/>
                <a:gd name="T28" fmla="*/ 2663 w 224"/>
                <a:gd name="T29" fmla="*/ 2121 h 233"/>
                <a:gd name="T30" fmla="*/ 2885 w 224"/>
                <a:gd name="T31" fmla="*/ 2121 h 233"/>
                <a:gd name="T32" fmla="*/ 2984 w 224"/>
                <a:gd name="T33" fmla="*/ 2672 h 233"/>
                <a:gd name="T34" fmla="*/ 2648 w 224"/>
                <a:gd name="T35" fmla="*/ 2938 h 233"/>
                <a:gd name="T36" fmla="*/ 2238 w 224"/>
                <a:gd name="T37" fmla="*/ 3040 h 233"/>
                <a:gd name="T38" fmla="*/ 2269 w 224"/>
                <a:gd name="T39" fmla="*/ 3690 h 233"/>
                <a:gd name="T40" fmla="*/ 3087 w 224"/>
                <a:gd name="T41" fmla="*/ 3657 h 233"/>
                <a:gd name="T42" fmla="*/ 3221 w 224"/>
                <a:gd name="T43" fmla="*/ 3154 h 233"/>
                <a:gd name="T44" fmla="*/ 3087 w 224"/>
                <a:gd name="T45" fmla="*/ 2672 h 233"/>
                <a:gd name="T46" fmla="*/ 3061 w 224"/>
                <a:gd name="T47" fmla="*/ 1835 h 233"/>
                <a:gd name="T48" fmla="*/ 3191 w 224"/>
                <a:gd name="T49" fmla="*/ 1487 h 233"/>
                <a:gd name="T50" fmla="*/ 3045 w 224"/>
                <a:gd name="T51" fmla="*/ 1369 h 233"/>
                <a:gd name="T52" fmla="*/ 2839 w 224"/>
                <a:gd name="T53" fmla="*/ 1336 h 233"/>
                <a:gd name="T54" fmla="*/ 2663 w 224"/>
                <a:gd name="T55" fmla="*/ 1087 h 233"/>
                <a:gd name="T56" fmla="*/ 2885 w 224"/>
                <a:gd name="T57" fmla="*/ 936 h 233"/>
                <a:gd name="T58" fmla="*/ 2957 w 224"/>
                <a:gd name="T59" fmla="*/ 319 h 233"/>
                <a:gd name="T60" fmla="*/ 2299 w 224"/>
                <a:gd name="T61" fmla="*/ 184 h 233"/>
                <a:gd name="T62" fmla="*/ 2227 w 224"/>
                <a:gd name="T63" fmla="*/ 686 h 233"/>
                <a:gd name="T64" fmla="*/ 1917 w 224"/>
                <a:gd name="T65" fmla="*/ 568 h 233"/>
                <a:gd name="T66" fmla="*/ 1626 w 224"/>
                <a:gd name="T67" fmla="*/ 735 h 233"/>
                <a:gd name="T68" fmla="*/ 1113 w 224"/>
                <a:gd name="T69" fmla="*/ 817 h 233"/>
                <a:gd name="T70" fmla="*/ 777 w 224"/>
                <a:gd name="T71" fmla="*/ 633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3" name="Freeform 383"/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15 w 60"/>
                <a:gd name="T1" fmla="*/ 135 h 31"/>
                <a:gd name="T2" fmla="*/ 233 w 60"/>
                <a:gd name="T3" fmla="*/ 471 h 31"/>
                <a:gd name="T4" fmla="*/ 553 w 60"/>
                <a:gd name="T5" fmla="*/ 488 h 31"/>
                <a:gd name="T6" fmla="*/ 874 w 60"/>
                <a:gd name="T7" fmla="*/ 0 h 31"/>
                <a:gd name="T8" fmla="*/ 496 w 60"/>
                <a:gd name="T9" fmla="*/ 401 h 31"/>
                <a:gd name="T10" fmla="*/ 57 w 60"/>
                <a:gd name="T11" fmla="*/ 184 h 31"/>
                <a:gd name="T12" fmla="*/ 15 w 60"/>
                <a:gd name="T13" fmla="*/ 13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4" name="Freeform 384"/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42 w 40"/>
                <a:gd name="T1" fmla="*/ 49 h 34"/>
                <a:gd name="T2" fmla="*/ 585 w 40"/>
                <a:gd name="T3" fmla="*/ 0 h 34"/>
                <a:gd name="T4" fmla="*/ 57 w 40"/>
                <a:gd name="T5" fmla="*/ 8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5" name="Freeform 385"/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31 w 18"/>
                <a:gd name="T1" fmla="*/ 0 h 24"/>
                <a:gd name="T2" fmla="*/ 15 w 18"/>
                <a:gd name="T3" fmla="*/ 400 h 24"/>
                <a:gd name="T4" fmla="*/ 0 w 18"/>
                <a:gd name="T5" fmla="*/ 33 h 24"/>
                <a:gd name="T6" fmla="*/ 31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6" name="Freeform 386"/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615 h 40"/>
                <a:gd name="T2" fmla="*/ 378 w 28"/>
                <a:gd name="T3" fmla="*/ 399 h 40"/>
                <a:gd name="T4" fmla="*/ 0 w 28"/>
                <a:gd name="T5" fmla="*/ 0 h 40"/>
                <a:gd name="T6" fmla="*/ 88 w 28"/>
                <a:gd name="T7" fmla="*/ 51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7" name="Freeform 387"/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42 w 35"/>
                <a:gd name="T1" fmla="*/ 152 h 26"/>
                <a:gd name="T2" fmla="*/ 352 w 35"/>
                <a:gd name="T3" fmla="*/ 0 h 26"/>
                <a:gd name="T4" fmla="*/ 88 w 35"/>
                <a:gd name="T5" fmla="*/ 23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8" name="Freeform 388"/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335 h 55"/>
                <a:gd name="T2" fmla="*/ 627 w 62"/>
                <a:gd name="T3" fmla="*/ 785 h 55"/>
                <a:gd name="T4" fmla="*/ 864 w 62"/>
                <a:gd name="T5" fmla="*/ 0 h 55"/>
                <a:gd name="T6" fmla="*/ 539 w 62"/>
                <a:gd name="T7" fmla="*/ 634 h 55"/>
                <a:gd name="T8" fmla="*/ 15 w 62"/>
                <a:gd name="T9" fmla="*/ 401 h 55"/>
                <a:gd name="T10" fmla="*/ 31 w 62"/>
                <a:gd name="T11" fmla="*/ 33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9" name="Freeform 389"/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730 w 51"/>
                <a:gd name="T1" fmla="*/ 49 h 38"/>
                <a:gd name="T2" fmla="*/ 145 w 51"/>
                <a:gd name="T3" fmla="*/ 632 h 38"/>
                <a:gd name="T4" fmla="*/ 746 w 51"/>
                <a:gd name="T5" fmla="*/ 82 h 38"/>
                <a:gd name="T6" fmla="*/ 730 w 5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0" name="Freeform 390"/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177 w 14"/>
                <a:gd name="T1" fmla="*/ 33 h 24"/>
                <a:gd name="T2" fmla="*/ 73 w 14"/>
                <a:gd name="T3" fmla="*/ 400 h 24"/>
                <a:gd name="T4" fmla="*/ 208 w 14"/>
                <a:gd name="T5" fmla="*/ 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1" name="Freeform 391"/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657 w 45"/>
                <a:gd name="T1" fmla="*/ 0 h 17"/>
                <a:gd name="T2" fmla="*/ 264 w 45"/>
                <a:gd name="T3" fmla="*/ 114 h 17"/>
                <a:gd name="T4" fmla="*/ 15 w 45"/>
                <a:gd name="T5" fmla="*/ 280 h 17"/>
                <a:gd name="T6" fmla="*/ 264 w 45"/>
                <a:gd name="T7" fmla="*/ 231 h 17"/>
                <a:gd name="T8" fmla="*/ 642 w 45"/>
                <a:gd name="T9" fmla="*/ 32 h 17"/>
                <a:gd name="T10" fmla="*/ 657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2" name="Freeform 392"/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1259 w 302"/>
                <a:gd name="T1" fmla="*/ 318 h 293"/>
                <a:gd name="T2" fmla="*/ 1244 w 302"/>
                <a:gd name="T3" fmla="*/ 298 h 293"/>
                <a:gd name="T4" fmla="*/ 176 w 302"/>
                <a:gd name="T5" fmla="*/ 1265 h 293"/>
                <a:gd name="T6" fmla="*/ 0 w 302"/>
                <a:gd name="T7" fmla="*/ 2216 h 293"/>
                <a:gd name="T8" fmla="*/ 279 w 302"/>
                <a:gd name="T9" fmla="*/ 3515 h 293"/>
                <a:gd name="T10" fmla="*/ 1405 w 302"/>
                <a:gd name="T11" fmla="*/ 4633 h 293"/>
                <a:gd name="T12" fmla="*/ 2813 w 302"/>
                <a:gd name="T13" fmla="*/ 4882 h 293"/>
                <a:gd name="T14" fmla="*/ 3166 w 302"/>
                <a:gd name="T15" fmla="*/ 4866 h 293"/>
                <a:gd name="T16" fmla="*/ 3943 w 302"/>
                <a:gd name="T17" fmla="*/ 4266 h 293"/>
                <a:gd name="T18" fmla="*/ 4279 w 302"/>
                <a:gd name="T19" fmla="*/ 3249 h 293"/>
                <a:gd name="T20" fmla="*/ 4425 w 302"/>
                <a:gd name="T21" fmla="*/ 2151 h 293"/>
                <a:gd name="T22" fmla="*/ 4057 w 302"/>
                <a:gd name="T23" fmla="*/ 898 h 293"/>
                <a:gd name="T24" fmla="*/ 2492 w 302"/>
                <a:gd name="T25" fmla="*/ 0 h 293"/>
                <a:gd name="T26" fmla="*/ 2270 w 302"/>
                <a:gd name="T27" fmla="*/ 16 h 293"/>
                <a:gd name="T28" fmla="*/ 1244 w 302"/>
                <a:gd name="T29" fmla="*/ 298 h 293"/>
                <a:gd name="T30" fmla="*/ 1259 w 302"/>
                <a:gd name="T31" fmla="*/ 318 h 293"/>
                <a:gd name="T32" fmla="*/ 1244 w 302"/>
                <a:gd name="T33" fmla="*/ 298 h 293"/>
                <a:gd name="T34" fmla="*/ 1259 w 302"/>
                <a:gd name="T35" fmla="*/ 318 h 293"/>
                <a:gd name="T36" fmla="*/ 1259 w 302"/>
                <a:gd name="T37" fmla="*/ 335 h 293"/>
                <a:gd name="T38" fmla="*/ 2270 w 302"/>
                <a:gd name="T39" fmla="*/ 49 h 293"/>
                <a:gd name="T40" fmla="*/ 2492 w 302"/>
                <a:gd name="T41" fmla="*/ 33 h 293"/>
                <a:gd name="T42" fmla="*/ 4031 w 302"/>
                <a:gd name="T43" fmla="*/ 918 h 293"/>
                <a:gd name="T44" fmla="*/ 4394 w 302"/>
                <a:gd name="T45" fmla="*/ 2151 h 293"/>
                <a:gd name="T46" fmla="*/ 4249 w 302"/>
                <a:gd name="T47" fmla="*/ 3233 h 293"/>
                <a:gd name="T48" fmla="*/ 3912 w 302"/>
                <a:gd name="T49" fmla="*/ 4249 h 293"/>
                <a:gd name="T50" fmla="*/ 3166 w 302"/>
                <a:gd name="T51" fmla="*/ 4833 h 293"/>
                <a:gd name="T52" fmla="*/ 2813 w 302"/>
                <a:gd name="T53" fmla="*/ 4849 h 293"/>
                <a:gd name="T54" fmla="*/ 1405 w 302"/>
                <a:gd name="T55" fmla="*/ 4600 h 293"/>
                <a:gd name="T56" fmla="*/ 306 w 302"/>
                <a:gd name="T57" fmla="*/ 3498 h 293"/>
                <a:gd name="T58" fmla="*/ 31 w 302"/>
                <a:gd name="T59" fmla="*/ 2216 h 293"/>
                <a:gd name="T60" fmla="*/ 207 w 302"/>
                <a:gd name="T61" fmla="*/ 1282 h 293"/>
                <a:gd name="T62" fmla="*/ 1259 w 302"/>
                <a:gd name="T63" fmla="*/ 335 h 293"/>
                <a:gd name="T64" fmla="*/ 1259 w 302"/>
                <a:gd name="T65" fmla="*/ 335 h 293"/>
                <a:gd name="T66" fmla="*/ 1259 w 302"/>
                <a:gd name="T67" fmla="*/ 31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3" name="Freeform 393"/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2196 w 224"/>
                <a:gd name="T1" fmla="*/ 298 h 225"/>
                <a:gd name="T2" fmla="*/ 2165 w 224"/>
                <a:gd name="T3" fmla="*/ 681 h 225"/>
                <a:gd name="T4" fmla="*/ 2005 w 224"/>
                <a:gd name="T5" fmla="*/ 567 h 225"/>
                <a:gd name="T6" fmla="*/ 1714 w 224"/>
                <a:gd name="T7" fmla="*/ 416 h 225"/>
                <a:gd name="T8" fmla="*/ 1305 w 224"/>
                <a:gd name="T9" fmla="*/ 714 h 225"/>
                <a:gd name="T10" fmla="*/ 995 w 224"/>
                <a:gd name="T11" fmla="*/ 616 h 225"/>
                <a:gd name="T12" fmla="*/ 777 w 224"/>
                <a:gd name="T13" fmla="*/ 534 h 225"/>
                <a:gd name="T14" fmla="*/ 88 w 224"/>
                <a:gd name="T15" fmla="*/ 1248 h 225"/>
                <a:gd name="T16" fmla="*/ 1067 w 224"/>
                <a:gd name="T17" fmla="*/ 1962 h 225"/>
                <a:gd name="T18" fmla="*/ 1243 w 224"/>
                <a:gd name="T19" fmla="*/ 1032 h 225"/>
                <a:gd name="T20" fmla="*/ 1507 w 224"/>
                <a:gd name="T21" fmla="*/ 832 h 225"/>
                <a:gd name="T22" fmla="*/ 1653 w 224"/>
                <a:gd name="T23" fmla="*/ 1167 h 225"/>
                <a:gd name="T24" fmla="*/ 2150 w 224"/>
                <a:gd name="T25" fmla="*/ 1314 h 225"/>
                <a:gd name="T26" fmla="*/ 2227 w 224"/>
                <a:gd name="T27" fmla="*/ 914 h 225"/>
                <a:gd name="T28" fmla="*/ 2460 w 224"/>
                <a:gd name="T29" fmla="*/ 951 h 225"/>
                <a:gd name="T30" fmla="*/ 2548 w 224"/>
                <a:gd name="T31" fmla="*/ 1497 h 225"/>
                <a:gd name="T32" fmla="*/ 2035 w 224"/>
                <a:gd name="T33" fmla="*/ 1999 h 225"/>
                <a:gd name="T34" fmla="*/ 2399 w 224"/>
                <a:gd name="T35" fmla="*/ 2297 h 225"/>
                <a:gd name="T36" fmla="*/ 2812 w 224"/>
                <a:gd name="T37" fmla="*/ 1881 h 225"/>
                <a:gd name="T38" fmla="*/ 2869 w 224"/>
                <a:gd name="T39" fmla="*/ 2048 h 225"/>
                <a:gd name="T40" fmla="*/ 2885 w 224"/>
                <a:gd name="T41" fmla="*/ 2762 h 225"/>
                <a:gd name="T42" fmla="*/ 2414 w 224"/>
                <a:gd name="T43" fmla="*/ 2795 h 225"/>
                <a:gd name="T44" fmla="*/ 2238 w 224"/>
                <a:gd name="T45" fmla="*/ 2946 h 225"/>
                <a:gd name="T46" fmla="*/ 2663 w 224"/>
                <a:gd name="T47" fmla="*/ 3745 h 225"/>
                <a:gd name="T48" fmla="*/ 2663 w 224"/>
                <a:gd name="T49" fmla="*/ 3729 h 225"/>
                <a:gd name="T50" fmla="*/ 2414 w 224"/>
                <a:gd name="T51" fmla="*/ 2815 h 225"/>
                <a:gd name="T52" fmla="*/ 2984 w 224"/>
                <a:gd name="T53" fmla="*/ 2579 h 225"/>
                <a:gd name="T54" fmla="*/ 2663 w 224"/>
                <a:gd name="T55" fmla="*/ 2032 h 225"/>
                <a:gd name="T56" fmla="*/ 2165 w 224"/>
                <a:gd name="T57" fmla="*/ 1714 h 225"/>
                <a:gd name="T58" fmla="*/ 2311 w 224"/>
                <a:gd name="T59" fmla="*/ 865 h 225"/>
                <a:gd name="T60" fmla="*/ 1901 w 224"/>
                <a:gd name="T61" fmla="*/ 1383 h 225"/>
                <a:gd name="T62" fmla="*/ 1507 w 224"/>
                <a:gd name="T63" fmla="*/ 816 h 225"/>
                <a:gd name="T64" fmla="*/ 1052 w 224"/>
                <a:gd name="T65" fmla="*/ 1946 h 225"/>
                <a:gd name="T66" fmla="*/ 191 w 224"/>
                <a:gd name="T67" fmla="*/ 914 h 225"/>
                <a:gd name="T68" fmla="*/ 792 w 224"/>
                <a:gd name="T69" fmla="*/ 551 h 225"/>
                <a:gd name="T70" fmla="*/ 1626 w 224"/>
                <a:gd name="T71" fmla="*/ 649 h 225"/>
                <a:gd name="T72" fmla="*/ 2139 w 224"/>
                <a:gd name="T73" fmla="*/ 734 h 225"/>
                <a:gd name="T74" fmla="*/ 2487 w 224"/>
                <a:gd name="T75" fmla="*/ 16 h 225"/>
                <a:gd name="T76" fmla="*/ 2885 w 224"/>
                <a:gd name="T77" fmla="*/ 849 h 225"/>
                <a:gd name="T78" fmla="*/ 2812 w 224"/>
                <a:gd name="T79" fmla="*/ 1248 h 225"/>
                <a:gd name="T80" fmla="*/ 3045 w 224"/>
                <a:gd name="T81" fmla="*/ 1281 h 225"/>
                <a:gd name="T82" fmla="*/ 3087 w 224"/>
                <a:gd name="T83" fmla="*/ 2579 h 225"/>
                <a:gd name="T84" fmla="*/ 3206 w 224"/>
                <a:gd name="T85" fmla="*/ 3329 h 225"/>
                <a:gd name="T86" fmla="*/ 3160 w 224"/>
                <a:gd name="T87" fmla="*/ 2815 h 225"/>
                <a:gd name="T88" fmla="*/ 2984 w 224"/>
                <a:gd name="T89" fmla="*/ 1983 h 225"/>
                <a:gd name="T90" fmla="*/ 3237 w 224"/>
                <a:gd name="T91" fmla="*/ 1514 h 225"/>
                <a:gd name="T92" fmla="*/ 3061 w 224"/>
                <a:gd name="T93" fmla="*/ 1265 h 225"/>
                <a:gd name="T94" fmla="*/ 2812 w 224"/>
                <a:gd name="T95" fmla="*/ 1232 h 225"/>
                <a:gd name="T96" fmla="*/ 2678 w 224"/>
                <a:gd name="T97" fmla="*/ 1000 h 225"/>
                <a:gd name="T98" fmla="*/ 2736 w 224"/>
                <a:gd name="T99" fmla="*/ 849 h 225"/>
                <a:gd name="T100" fmla="*/ 3087 w 224"/>
                <a:gd name="T101" fmla="*/ 783 h 225"/>
                <a:gd name="T102" fmla="*/ 2487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4" name="Freeform 394"/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296 w 20"/>
                <a:gd name="T1" fmla="*/ 0 h 23"/>
                <a:gd name="T2" fmla="*/ 250 w 20"/>
                <a:gd name="T3" fmla="*/ 65 h 23"/>
                <a:gd name="T4" fmla="*/ 177 w 20"/>
                <a:gd name="T5" fmla="*/ 233 h 23"/>
                <a:gd name="T6" fmla="*/ 46 w 20"/>
                <a:gd name="T7" fmla="*/ 351 h 23"/>
                <a:gd name="T8" fmla="*/ 0 w 20"/>
                <a:gd name="T9" fmla="*/ 384 h 23"/>
                <a:gd name="T10" fmla="*/ 193 w 20"/>
                <a:gd name="T11" fmla="*/ 249 h 23"/>
                <a:gd name="T12" fmla="*/ 296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5" name="Freeform 395"/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2238 w 224"/>
                <a:gd name="T1" fmla="*/ 600 h 223"/>
                <a:gd name="T2" fmla="*/ 2299 w 224"/>
                <a:gd name="T3" fmla="*/ 98 h 223"/>
                <a:gd name="T4" fmla="*/ 2942 w 224"/>
                <a:gd name="T5" fmla="*/ 233 h 223"/>
                <a:gd name="T6" fmla="*/ 2900 w 224"/>
                <a:gd name="T7" fmla="*/ 816 h 223"/>
                <a:gd name="T8" fmla="*/ 2663 w 224"/>
                <a:gd name="T9" fmla="*/ 816 h 223"/>
                <a:gd name="T10" fmla="*/ 2693 w 224"/>
                <a:gd name="T11" fmla="*/ 1130 h 223"/>
                <a:gd name="T12" fmla="*/ 2839 w 224"/>
                <a:gd name="T13" fmla="*/ 1249 h 223"/>
                <a:gd name="T14" fmla="*/ 3118 w 224"/>
                <a:gd name="T15" fmla="*/ 1314 h 223"/>
                <a:gd name="T16" fmla="*/ 3149 w 224"/>
                <a:gd name="T17" fmla="*/ 1616 h 223"/>
                <a:gd name="T18" fmla="*/ 3015 w 224"/>
                <a:gd name="T19" fmla="*/ 2265 h 223"/>
                <a:gd name="T20" fmla="*/ 3206 w 224"/>
                <a:gd name="T21" fmla="*/ 3048 h 223"/>
                <a:gd name="T22" fmla="*/ 2663 w 224"/>
                <a:gd name="T23" fmla="*/ 3697 h 223"/>
                <a:gd name="T24" fmla="*/ 2269 w 224"/>
                <a:gd name="T25" fmla="*/ 3562 h 223"/>
                <a:gd name="T26" fmla="*/ 2341 w 224"/>
                <a:gd name="T27" fmla="*/ 2848 h 223"/>
                <a:gd name="T28" fmla="*/ 2648 w 224"/>
                <a:gd name="T29" fmla="*/ 2848 h 223"/>
                <a:gd name="T30" fmla="*/ 3000 w 224"/>
                <a:gd name="T31" fmla="*/ 2583 h 223"/>
                <a:gd name="T32" fmla="*/ 2869 w 224"/>
                <a:gd name="T33" fmla="*/ 1881 h 223"/>
                <a:gd name="T34" fmla="*/ 2812 w 224"/>
                <a:gd name="T35" fmla="*/ 1832 h 223"/>
                <a:gd name="T36" fmla="*/ 2387 w 224"/>
                <a:gd name="T37" fmla="*/ 2248 h 223"/>
                <a:gd name="T38" fmla="*/ 2062 w 224"/>
                <a:gd name="T39" fmla="*/ 1983 h 223"/>
                <a:gd name="T40" fmla="*/ 2575 w 224"/>
                <a:gd name="T41" fmla="*/ 1514 h 223"/>
                <a:gd name="T42" fmla="*/ 2475 w 224"/>
                <a:gd name="T43" fmla="*/ 914 h 223"/>
                <a:gd name="T44" fmla="*/ 2165 w 224"/>
                <a:gd name="T45" fmla="*/ 1049 h 223"/>
                <a:gd name="T46" fmla="*/ 1917 w 224"/>
                <a:gd name="T47" fmla="*/ 1351 h 223"/>
                <a:gd name="T48" fmla="*/ 1683 w 224"/>
                <a:gd name="T49" fmla="*/ 1151 h 223"/>
                <a:gd name="T50" fmla="*/ 1507 w 224"/>
                <a:gd name="T51" fmla="*/ 783 h 223"/>
                <a:gd name="T52" fmla="*/ 1217 w 224"/>
                <a:gd name="T53" fmla="*/ 1016 h 223"/>
                <a:gd name="T54" fmla="*/ 1041 w 224"/>
                <a:gd name="T55" fmla="*/ 1914 h 223"/>
                <a:gd name="T56" fmla="*/ 119 w 224"/>
                <a:gd name="T57" fmla="*/ 1232 h 223"/>
                <a:gd name="T58" fmla="*/ 777 w 224"/>
                <a:gd name="T59" fmla="*/ 551 h 223"/>
                <a:gd name="T60" fmla="*/ 968 w 224"/>
                <a:gd name="T61" fmla="*/ 616 h 223"/>
                <a:gd name="T62" fmla="*/ 1523 w 224"/>
                <a:gd name="T63" fmla="*/ 714 h 223"/>
                <a:gd name="T64" fmla="*/ 1683 w 224"/>
                <a:gd name="T65" fmla="*/ 482 h 223"/>
                <a:gd name="T66" fmla="*/ 1901 w 224"/>
                <a:gd name="T67" fmla="*/ 465 h 223"/>
                <a:gd name="T68" fmla="*/ 2139 w 224"/>
                <a:gd name="T69" fmla="*/ 735 h 223"/>
                <a:gd name="T70" fmla="*/ 2227 w 224"/>
                <a:gd name="T71" fmla="*/ 584 h 223"/>
                <a:gd name="T72" fmla="*/ 1787 w 224"/>
                <a:gd name="T73" fmla="*/ 384 h 223"/>
                <a:gd name="T74" fmla="*/ 1113 w 224"/>
                <a:gd name="T75" fmla="*/ 714 h 223"/>
                <a:gd name="T76" fmla="*/ 731 w 224"/>
                <a:gd name="T77" fmla="*/ 535 h 223"/>
                <a:gd name="T78" fmla="*/ 777 w 224"/>
                <a:gd name="T79" fmla="*/ 2049 h 223"/>
                <a:gd name="T80" fmla="*/ 1331 w 224"/>
                <a:gd name="T81" fmla="*/ 865 h 223"/>
                <a:gd name="T82" fmla="*/ 1756 w 224"/>
                <a:gd name="T83" fmla="*/ 1330 h 223"/>
                <a:gd name="T84" fmla="*/ 2227 w 224"/>
                <a:gd name="T85" fmla="*/ 881 h 223"/>
                <a:gd name="T86" fmla="*/ 2563 w 224"/>
                <a:gd name="T87" fmla="*/ 1498 h 223"/>
                <a:gd name="T88" fmla="*/ 2399 w 224"/>
                <a:gd name="T89" fmla="*/ 2265 h 223"/>
                <a:gd name="T90" fmla="*/ 2885 w 224"/>
                <a:gd name="T91" fmla="*/ 2016 h 223"/>
                <a:gd name="T92" fmla="*/ 2648 w 224"/>
                <a:gd name="T93" fmla="*/ 2832 h 223"/>
                <a:gd name="T94" fmla="*/ 2269 w 224"/>
                <a:gd name="T95" fmla="*/ 3579 h 223"/>
                <a:gd name="T96" fmla="*/ 3087 w 224"/>
                <a:gd name="T97" fmla="*/ 3546 h 223"/>
                <a:gd name="T98" fmla="*/ 3087 w 224"/>
                <a:gd name="T99" fmla="*/ 2563 h 223"/>
                <a:gd name="T100" fmla="*/ 3045 w 224"/>
                <a:gd name="T101" fmla="*/ 1265 h 223"/>
                <a:gd name="T102" fmla="*/ 2812 w 224"/>
                <a:gd name="T103" fmla="*/ 1232 h 223"/>
                <a:gd name="T104" fmla="*/ 2885 w 224"/>
                <a:gd name="T105" fmla="*/ 832 h 223"/>
                <a:gd name="T106" fmla="*/ 2487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6" name="Oval 396"/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17" name="Oval 397"/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18" name="Oval 398"/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19" name="Oval 399"/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0" name="Oval 400"/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1" name="Freeform 401"/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15 w 3"/>
                <a:gd name="T1" fmla="*/ 32 h 3"/>
                <a:gd name="T2" fmla="*/ 15 w 3"/>
                <a:gd name="T3" fmla="*/ 32 h 3"/>
                <a:gd name="T4" fmla="*/ 26 w 3"/>
                <a:gd name="T5" fmla="*/ 16 h 3"/>
                <a:gd name="T6" fmla="*/ 26 w 3"/>
                <a:gd name="T7" fmla="*/ 32 h 3"/>
                <a:gd name="T8" fmla="*/ 26 w 3"/>
                <a:gd name="T9" fmla="*/ 32 h 3"/>
                <a:gd name="T10" fmla="*/ 15 w 3"/>
                <a:gd name="T11" fmla="*/ 32 h 3"/>
                <a:gd name="T12" fmla="*/ 15 w 3"/>
                <a:gd name="T13" fmla="*/ 32 h 3"/>
                <a:gd name="T14" fmla="*/ 0 w 3"/>
                <a:gd name="T15" fmla="*/ 32 h 3"/>
                <a:gd name="T16" fmla="*/ 26 w 3"/>
                <a:gd name="T17" fmla="*/ 48 h 3"/>
                <a:gd name="T18" fmla="*/ 40 w 3"/>
                <a:gd name="T19" fmla="*/ 32 h 3"/>
                <a:gd name="T20" fmla="*/ 26 w 3"/>
                <a:gd name="T21" fmla="*/ 0 h 3"/>
                <a:gd name="T22" fmla="*/ 0 w 3"/>
                <a:gd name="T23" fmla="*/ 32 h 3"/>
                <a:gd name="T24" fmla="*/ 15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2" name="Oval 402"/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3" name="Oval 403"/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4" name="Freeform 404"/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5" name="Oval 405"/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6" name="Oval 406"/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7" name="Freeform 407"/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16 w 4"/>
                <a:gd name="T1" fmla="*/ 39 h 3"/>
                <a:gd name="T2" fmla="*/ 16 w 4"/>
                <a:gd name="T3" fmla="*/ 39 h 3"/>
                <a:gd name="T4" fmla="*/ 32 w 4"/>
                <a:gd name="T5" fmla="*/ 17 h 3"/>
                <a:gd name="T6" fmla="*/ 48 w 4"/>
                <a:gd name="T7" fmla="*/ 39 h 3"/>
                <a:gd name="T8" fmla="*/ 32 w 4"/>
                <a:gd name="T9" fmla="*/ 39 h 3"/>
                <a:gd name="T10" fmla="*/ 16 w 4"/>
                <a:gd name="T11" fmla="*/ 39 h 3"/>
                <a:gd name="T12" fmla="*/ 16 w 4"/>
                <a:gd name="T13" fmla="*/ 39 h 3"/>
                <a:gd name="T14" fmla="*/ 0 w 4"/>
                <a:gd name="T15" fmla="*/ 39 h 3"/>
                <a:gd name="T16" fmla="*/ 32 w 4"/>
                <a:gd name="T17" fmla="*/ 56 h 3"/>
                <a:gd name="T18" fmla="*/ 64 w 4"/>
                <a:gd name="T19" fmla="*/ 39 h 3"/>
                <a:gd name="T20" fmla="*/ 32 w 4"/>
                <a:gd name="T21" fmla="*/ 0 h 3"/>
                <a:gd name="T22" fmla="*/ 0 w 4"/>
                <a:gd name="T23" fmla="*/ 39 h 3"/>
                <a:gd name="T24" fmla="*/ 16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28" name="Oval 408"/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29" name="Oval 409"/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0" name="Freeform 410"/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1" name="Oval 411"/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2" name="Oval 412"/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3" name="Freeform 413"/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4" name="Oval 414"/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5" name="Oval 415"/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6" name="Freeform 416"/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16 h 3"/>
                <a:gd name="T2" fmla="*/ 15 w 3"/>
                <a:gd name="T3" fmla="*/ 16 h 3"/>
                <a:gd name="T4" fmla="*/ 15 w 3"/>
                <a:gd name="T5" fmla="*/ 16 h 3"/>
                <a:gd name="T6" fmla="*/ 26 w 3"/>
                <a:gd name="T7" fmla="*/ 16 h 3"/>
                <a:gd name="T8" fmla="*/ 15 w 3"/>
                <a:gd name="T9" fmla="*/ 32 h 3"/>
                <a:gd name="T10" fmla="*/ 15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5 w 3"/>
                <a:gd name="T17" fmla="*/ 48 h 3"/>
                <a:gd name="T18" fmla="*/ 40 w 3"/>
                <a:gd name="T19" fmla="*/ 16 h 3"/>
                <a:gd name="T20" fmla="*/ 15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37" name="Oval 417"/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8" name="Oval 418"/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39" name="Freeform 419"/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0" name="Oval 420"/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1" name="Oval 421"/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2" name="Freeform 422"/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3" name="Oval 423"/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4" name="Oval 424"/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5" name="Freeform 425"/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6" name="Oval 426"/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7" name="Oval 427"/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48" name="Freeform 428"/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49" name="Oval 429"/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0" name="Oval 430"/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1" name="Freeform 431"/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17 h 3"/>
                <a:gd name="T2" fmla="*/ 15 w 3"/>
                <a:gd name="T3" fmla="*/ 17 h 3"/>
                <a:gd name="T4" fmla="*/ 15 w 3"/>
                <a:gd name="T5" fmla="*/ 17 h 3"/>
                <a:gd name="T6" fmla="*/ 26 w 3"/>
                <a:gd name="T7" fmla="*/ 17 h 3"/>
                <a:gd name="T8" fmla="*/ 15 w 3"/>
                <a:gd name="T9" fmla="*/ 39 h 3"/>
                <a:gd name="T10" fmla="*/ 15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5 w 3"/>
                <a:gd name="T17" fmla="*/ 56 h 3"/>
                <a:gd name="T18" fmla="*/ 40 w 3"/>
                <a:gd name="T19" fmla="*/ 17 h 3"/>
                <a:gd name="T20" fmla="*/ 15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2" name="Oval 432"/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3" name="Oval 433"/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4" name="Freeform 434"/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5" name="Oval 435"/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6" name="Oval 436"/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7" name="Freeform 437"/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58" name="Oval 438"/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59" name="Oval 439"/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0" name="Freeform 440"/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61" name="Oval 441"/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2" name="Oval 442"/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3" name="Freeform 443"/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16 h 3"/>
                <a:gd name="T2" fmla="*/ 16 w 3"/>
                <a:gd name="T3" fmla="*/ 16 h 3"/>
                <a:gd name="T4" fmla="*/ 16 w 3"/>
                <a:gd name="T5" fmla="*/ 16 h 3"/>
                <a:gd name="T6" fmla="*/ 32 w 3"/>
                <a:gd name="T7" fmla="*/ 16 h 3"/>
                <a:gd name="T8" fmla="*/ 16 w 3"/>
                <a:gd name="T9" fmla="*/ 32 h 3"/>
                <a:gd name="T10" fmla="*/ 16 w 3"/>
                <a:gd name="T11" fmla="*/ 16 h 3"/>
                <a:gd name="T12" fmla="*/ 0 w 3"/>
                <a:gd name="T13" fmla="*/ 16 h 3"/>
                <a:gd name="T14" fmla="*/ 0 w 3"/>
                <a:gd name="T15" fmla="*/ 16 h 3"/>
                <a:gd name="T16" fmla="*/ 16 w 3"/>
                <a:gd name="T17" fmla="*/ 48 h 3"/>
                <a:gd name="T18" fmla="*/ 48 w 3"/>
                <a:gd name="T19" fmla="*/ 16 h 3"/>
                <a:gd name="T20" fmla="*/ 16 w 3"/>
                <a:gd name="T21" fmla="*/ 0 h 3"/>
                <a:gd name="T22" fmla="*/ 0 w 3"/>
                <a:gd name="T23" fmla="*/ 16 h 3"/>
                <a:gd name="T24" fmla="*/ 0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64" name="Oval 444"/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5" name="Oval 445"/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6" name="Freeform 446"/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67" name="Oval 447"/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8" name="Oval 448"/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69" name="Freeform 449"/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15 w 3"/>
                <a:gd name="T1" fmla="*/ 16 h 3"/>
                <a:gd name="T2" fmla="*/ 15 w 3"/>
                <a:gd name="T3" fmla="*/ 16 h 3"/>
                <a:gd name="T4" fmla="*/ 26 w 3"/>
                <a:gd name="T5" fmla="*/ 16 h 3"/>
                <a:gd name="T6" fmla="*/ 26 w 3"/>
                <a:gd name="T7" fmla="*/ 16 h 3"/>
                <a:gd name="T8" fmla="*/ 26 w 3"/>
                <a:gd name="T9" fmla="*/ 32 h 3"/>
                <a:gd name="T10" fmla="*/ 15 w 3"/>
                <a:gd name="T11" fmla="*/ 16 h 3"/>
                <a:gd name="T12" fmla="*/ 15 w 3"/>
                <a:gd name="T13" fmla="*/ 16 h 3"/>
                <a:gd name="T14" fmla="*/ 0 w 3"/>
                <a:gd name="T15" fmla="*/ 16 h 3"/>
                <a:gd name="T16" fmla="*/ 26 w 3"/>
                <a:gd name="T17" fmla="*/ 48 h 3"/>
                <a:gd name="T18" fmla="*/ 40 w 3"/>
                <a:gd name="T19" fmla="*/ 16 h 3"/>
                <a:gd name="T20" fmla="*/ 26 w 3"/>
                <a:gd name="T21" fmla="*/ 0 h 3"/>
                <a:gd name="T22" fmla="*/ 0 w 3"/>
                <a:gd name="T23" fmla="*/ 16 h 3"/>
                <a:gd name="T24" fmla="*/ 15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0" name="Oval 450"/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1" name="Oval 451"/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2" name="Freeform 452"/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15 w 3"/>
                <a:gd name="T1" fmla="*/ 17 h 3"/>
                <a:gd name="T2" fmla="*/ 15 w 3"/>
                <a:gd name="T3" fmla="*/ 17 h 3"/>
                <a:gd name="T4" fmla="*/ 26 w 3"/>
                <a:gd name="T5" fmla="*/ 17 h 3"/>
                <a:gd name="T6" fmla="*/ 26 w 3"/>
                <a:gd name="T7" fmla="*/ 17 h 3"/>
                <a:gd name="T8" fmla="*/ 26 w 3"/>
                <a:gd name="T9" fmla="*/ 39 h 3"/>
                <a:gd name="T10" fmla="*/ 15 w 3"/>
                <a:gd name="T11" fmla="*/ 17 h 3"/>
                <a:gd name="T12" fmla="*/ 15 w 3"/>
                <a:gd name="T13" fmla="*/ 17 h 3"/>
                <a:gd name="T14" fmla="*/ 0 w 3"/>
                <a:gd name="T15" fmla="*/ 17 h 3"/>
                <a:gd name="T16" fmla="*/ 26 w 3"/>
                <a:gd name="T17" fmla="*/ 56 h 3"/>
                <a:gd name="T18" fmla="*/ 40 w 3"/>
                <a:gd name="T19" fmla="*/ 17 h 3"/>
                <a:gd name="T20" fmla="*/ 26 w 3"/>
                <a:gd name="T21" fmla="*/ 0 h 3"/>
                <a:gd name="T22" fmla="*/ 0 w 3"/>
                <a:gd name="T23" fmla="*/ 17 h 3"/>
                <a:gd name="T24" fmla="*/ 15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3" name="Oval 453"/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4" name="Oval 454"/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5" name="Freeform 455"/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6" name="Oval 456"/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7" name="Oval 457"/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78" name="Freeform 458"/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16 w 4"/>
                <a:gd name="T1" fmla="*/ 38 h 4"/>
                <a:gd name="T2" fmla="*/ 16 w 4"/>
                <a:gd name="T3" fmla="*/ 38 h 4"/>
                <a:gd name="T4" fmla="*/ 32 w 4"/>
                <a:gd name="T5" fmla="*/ 17 h 4"/>
                <a:gd name="T6" fmla="*/ 48 w 4"/>
                <a:gd name="T7" fmla="*/ 38 h 4"/>
                <a:gd name="T8" fmla="*/ 32 w 4"/>
                <a:gd name="T9" fmla="*/ 55 h 4"/>
                <a:gd name="T10" fmla="*/ 16 w 4"/>
                <a:gd name="T11" fmla="*/ 38 h 4"/>
                <a:gd name="T12" fmla="*/ 16 w 4"/>
                <a:gd name="T13" fmla="*/ 38 h 4"/>
                <a:gd name="T14" fmla="*/ 0 w 4"/>
                <a:gd name="T15" fmla="*/ 38 h 4"/>
                <a:gd name="T16" fmla="*/ 32 w 4"/>
                <a:gd name="T17" fmla="*/ 72 h 4"/>
                <a:gd name="T18" fmla="*/ 64 w 4"/>
                <a:gd name="T19" fmla="*/ 38 h 4"/>
                <a:gd name="T20" fmla="*/ 32 w 4"/>
                <a:gd name="T21" fmla="*/ 0 h 4"/>
                <a:gd name="T22" fmla="*/ 0 w 4"/>
                <a:gd name="T23" fmla="*/ 38 h 4"/>
                <a:gd name="T24" fmla="*/ 16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79" name="Oval 459"/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0" name="Oval 460"/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1" name="Freeform 461"/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15 w 4"/>
                <a:gd name="T1" fmla="*/ 39 h 3"/>
                <a:gd name="T2" fmla="*/ 15 w 4"/>
                <a:gd name="T3" fmla="*/ 39 h 3"/>
                <a:gd name="T4" fmla="*/ 30 w 4"/>
                <a:gd name="T5" fmla="*/ 17 h 3"/>
                <a:gd name="T6" fmla="*/ 41 w 4"/>
                <a:gd name="T7" fmla="*/ 39 h 3"/>
                <a:gd name="T8" fmla="*/ 30 w 4"/>
                <a:gd name="T9" fmla="*/ 39 h 3"/>
                <a:gd name="T10" fmla="*/ 15 w 4"/>
                <a:gd name="T11" fmla="*/ 39 h 3"/>
                <a:gd name="T12" fmla="*/ 15 w 4"/>
                <a:gd name="T13" fmla="*/ 39 h 3"/>
                <a:gd name="T14" fmla="*/ 0 w 4"/>
                <a:gd name="T15" fmla="*/ 39 h 3"/>
                <a:gd name="T16" fmla="*/ 30 w 4"/>
                <a:gd name="T17" fmla="*/ 56 h 3"/>
                <a:gd name="T18" fmla="*/ 56 w 4"/>
                <a:gd name="T19" fmla="*/ 39 h 3"/>
                <a:gd name="T20" fmla="*/ 30 w 4"/>
                <a:gd name="T21" fmla="*/ 0 h 3"/>
                <a:gd name="T22" fmla="*/ 0 w 4"/>
                <a:gd name="T23" fmla="*/ 39 h 3"/>
                <a:gd name="T24" fmla="*/ 15 w 4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82" name="Oval 462"/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3" name="Oval 463"/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4" name="Freeform 464"/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16 w 3"/>
                <a:gd name="T1" fmla="*/ 16 h 3"/>
                <a:gd name="T2" fmla="*/ 16 w 3"/>
                <a:gd name="T3" fmla="*/ 16 h 3"/>
                <a:gd name="T4" fmla="*/ 32 w 3"/>
                <a:gd name="T5" fmla="*/ 16 h 3"/>
                <a:gd name="T6" fmla="*/ 32 w 3"/>
                <a:gd name="T7" fmla="*/ 16 h 3"/>
                <a:gd name="T8" fmla="*/ 32 w 3"/>
                <a:gd name="T9" fmla="*/ 32 h 3"/>
                <a:gd name="T10" fmla="*/ 16 w 3"/>
                <a:gd name="T11" fmla="*/ 16 h 3"/>
                <a:gd name="T12" fmla="*/ 16 w 3"/>
                <a:gd name="T13" fmla="*/ 16 h 3"/>
                <a:gd name="T14" fmla="*/ 0 w 3"/>
                <a:gd name="T15" fmla="*/ 16 h 3"/>
                <a:gd name="T16" fmla="*/ 32 w 3"/>
                <a:gd name="T17" fmla="*/ 48 h 3"/>
                <a:gd name="T18" fmla="*/ 48 w 3"/>
                <a:gd name="T19" fmla="*/ 16 h 3"/>
                <a:gd name="T20" fmla="*/ 32 w 3"/>
                <a:gd name="T21" fmla="*/ 0 h 3"/>
                <a:gd name="T22" fmla="*/ 0 w 3"/>
                <a:gd name="T23" fmla="*/ 16 h 3"/>
                <a:gd name="T24" fmla="*/ 16 w 3"/>
                <a:gd name="T25" fmla="*/ 1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85" name="Oval 465"/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6" name="Oval 466"/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7" name="Freeform 467"/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17 h 3"/>
                <a:gd name="T2" fmla="*/ 16 w 3"/>
                <a:gd name="T3" fmla="*/ 17 h 3"/>
                <a:gd name="T4" fmla="*/ 16 w 3"/>
                <a:gd name="T5" fmla="*/ 17 h 3"/>
                <a:gd name="T6" fmla="*/ 32 w 3"/>
                <a:gd name="T7" fmla="*/ 17 h 3"/>
                <a:gd name="T8" fmla="*/ 16 w 3"/>
                <a:gd name="T9" fmla="*/ 39 h 3"/>
                <a:gd name="T10" fmla="*/ 16 w 3"/>
                <a:gd name="T11" fmla="*/ 17 h 3"/>
                <a:gd name="T12" fmla="*/ 0 w 3"/>
                <a:gd name="T13" fmla="*/ 17 h 3"/>
                <a:gd name="T14" fmla="*/ 0 w 3"/>
                <a:gd name="T15" fmla="*/ 17 h 3"/>
                <a:gd name="T16" fmla="*/ 16 w 3"/>
                <a:gd name="T17" fmla="*/ 56 h 3"/>
                <a:gd name="T18" fmla="*/ 48 w 3"/>
                <a:gd name="T19" fmla="*/ 17 h 3"/>
                <a:gd name="T20" fmla="*/ 16 w 3"/>
                <a:gd name="T21" fmla="*/ 0 h 3"/>
                <a:gd name="T22" fmla="*/ 0 w 3"/>
                <a:gd name="T23" fmla="*/ 17 h 3"/>
                <a:gd name="T24" fmla="*/ 0 w 3"/>
                <a:gd name="T25" fmla="*/ 1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88" name="Oval 468"/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89" name="Oval 469"/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0" name="Freeform 470"/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39 h 3"/>
                <a:gd name="T2" fmla="*/ 16 w 3"/>
                <a:gd name="T3" fmla="*/ 39 h 3"/>
                <a:gd name="T4" fmla="*/ 16 w 3"/>
                <a:gd name="T5" fmla="*/ 17 h 3"/>
                <a:gd name="T6" fmla="*/ 32 w 3"/>
                <a:gd name="T7" fmla="*/ 39 h 3"/>
                <a:gd name="T8" fmla="*/ 16 w 3"/>
                <a:gd name="T9" fmla="*/ 39 h 3"/>
                <a:gd name="T10" fmla="*/ 16 w 3"/>
                <a:gd name="T11" fmla="*/ 39 h 3"/>
                <a:gd name="T12" fmla="*/ 0 w 3"/>
                <a:gd name="T13" fmla="*/ 39 h 3"/>
                <a:gd name="T14" fmla="*/ 0 w 3"/>
                <a:gd name="T15" fmla="*/ 39 h 3"/>
                <a:gd name="T16" fmla="*/ 16 w 3"/>
                <a:gd name="T17" fmla="*/ 56 h 3"/>
                <a:gd name="T18" fmla="*/ 48 w 3"/>
                <a:gd name="T19" fmla="*/ 39 h 3"/>
                <a:gd name="T20" fmla="*/ 16 w 3"/>
                <a:gd name="T21" fmla="*/ 0 h 3"/>
                <a:gd name="T22" fmla="*/ 0 w 3"/>
                <a:gd name="T23" fmla="*/ 39 h 3"/>
                <a:gd name="T24" fmla="*/ 0 w 3"/>
                <a:gd name="T25" fmla="*/ 3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91" name="Oval 471"/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2" name="Oval 472"/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3" name="Freeform 473"/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94" name="Oval 474"/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5" name="Oval 475"/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6" name="Freeform 476"/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15 w 4"/>
                <a:gd name="T1" fmla="*/ 32 h 3"/>
                <a:gd name="T2" fmla="*/ 15 w 4"/>
                <a:gd name="T3" fmla="*/ 32 h 3"/>
                <a:gd name="T4" fmla="*/ 30 w 4"/>
                <a:gd name="T5" fmla="*/ 16 h 3"/>
                <a:gd name="T6" fmla="*/ 41 w 4"/>
                <a:gd name="T7" fmla="*/ 32 h 3"/>
                <a:gd name="T8" fmla="*/ 30 w 4"/>
                <a:gd name="T9" fmla="*/ 32 h 3"/>
                <a:gd name="T10" fmla="*/ 15 w 4"/>
                <a:gd name="T11" fmla="*/ 32 h 3"/>
                <a:gd name="T12" fmla="*/ 15 w 4"/>
                <a:gd name="T13" fmla="*/ 32 h 3"/>
                <a:gd name="T14" fmla="*/ 0 w 4"/>
                <a:gd name="T15" fmla="*/ 32 h 3"/>
                <a:gd name="T16" fmla="*/ 30 w 4"/>
                <a:gd name="T17" fmla="*/ 48 h 3"/>
                <a:gd name="T18" fmla="*/ 56 w 4"/>
                <a:gd name="T19" fmla="*/ 32 h 3"/>
                <a:gd name="T20" fmla="*/ 30 w 4"/>
                <a:gd name="T21" fmla="*/ 0 h 3"/>
                <a:gd name="T22" fmla="*/ 0 w 4"/>
                <a:gd name="T23" fmla="*/ 32 h 3"/>
                <a:gd name="T24" fmla="*/ 15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97" name="Oval 477"/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8" name="Oval 478"/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599" name="Freeform 479"/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15 w 4"/>
                <a:gd name="T1" fmla="*/ 32 h 4"/>
                <a:gd name="T2" fmla="*/ 15 w 4"/>
                <a:gd name="T3" fmla="*/ 32 h 4"/>
                <a:gd name="T4" fmla="*/ 30 w 4"/>
                <a:gd name="T5" fmla="*/ 16 h 4"/>
                <a:gd name="T6" fmla="*/ 41 w 4"/>
                <a:gd name="T7" fmla="*/ 32 h 4"/>
                <a:gd name="T8" fmla="*/ 30 w 4"/>
                <a:gd name="T9" fmla="*/ 48 h 4"/>
                <a:gd name="T10" fmla="*/ 15 w 4"/>
                <a:gd name="T11" fmla="*/ 32 h 4"/>
                <a:gd name="T12" fmla="*/ 15 w 4"/>
                <a:gd name="T13" fmla="*/ 32 h 4"/>
                <a:gd name="T14" fmla="*/ 0 w 4"/>
                <a:gd name="T15" fmla="*/ 32 h 4"/>
                <a:gd name="T16" fmla="*/ 30 w 4"/>
                <a:gd name="T17" fmla="*/ 64 h 4"/>
                <a:gd name="T18" fmla="*/ 56 w 4"/>
                <a:gd name="T19" fmla="*/ 32 h 4"/>
                <a:gd name="T20" fmla="*/ 30 w 4"/>
                <a:gd name="T21" fmla="*/ 0 h 4"/>
                <a:gd name="T22" fmla="*/ 0 w 4"/>
                <a:gd name="T23" fmla="*/ 32 h 4"/>
                <a:gd name="T24" fmla="*/ 15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0" name="Oval 480"/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1" name="Oval 481"/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2" name="Freeform 482"/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15 w 4"/>
                <a:gd name="T1" fmla="*/ 38 h 4"/>
                <a:gd name="T2" fmla="*/ 15 w 4"/>
                <a:gd name="T3" fmla="*/ 38 h 4"/>
                <a:gd name="T4" fmla="*/ 30 w 4"/>
                <a:gd name="T5" fmla="*/ 17 h 4"/>
                <a:gd name="T6" fmla="*/ 41 w 4"/>
                <a:gd name="T7" fmla="*/ 38 h 4"/>
                <a:gd name="T8" fmla="*/ 30 w 4"/>
                <a:gd name="T9" fmla="*/ 55 h 4"/>
                <a:gd name="T10" fmla="*/ 15 w 4"/>
                <a:gd name="T11" fmla="*/ 38 h 4"/>
                <a:gd name="T12" fmla="*/ 15 w 4"/>
                <a:gd name="T13" fmla="*/ 38 h 4"/>
                <a:gd name="T14" fmla="*/ 0 w 4"/>
                <a:gd name="T15" fmla="*/ 38 h 4"/>
                <a:gd name="T16" fmla="*/ 30 w 4"/>
                <a:gd name="T17" fmla="*/ 72 h 4"/>
                <a:gd name="T18" fmla="*/ 56 w 4"/>
                <a:gd name="T19" fmla="*/ 38 h 4"/>
                <a:gd name="T20" fmla="*/ 30 w 4"/>
                <a:gd name="T21" fmla="*/ 0 h 4"/>
                <a:gd name="T22" fmla="*/ 0 w 4"/>
                <a:gd name="T23" fmla="*/ 38 h 4"/>
                <a:gd name="T24" fmla="*/ 15 w 4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3" name="Oval 483"/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4" name="Oval 484"/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5" name="Freeform 485"/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32 h 3"/>
                <a:gd name="T2" fmla="*/ 16 w 3"/>
                <a:gd name="T3" fmla="*/ 32 h 3"/>
                <a:gd name="T4" fmla="*/ 16 w 3"/>
                <a:gd name="T5" fmla="*/ 16 h 3"/>
                <a:gd name="T6" fmla="*/ 32 w 3"/>
                <a:gd name="T7" fmla="*/ 32 h 3"/>
                <a:gd name="T8" fmla="*/ 16 w 3"/>
                <a:gd name="T9" fmla="*/ 32 h 3"/>
                <a:gd name="T10" fmla="*/ 16 w 3"/>
                <a:gd name="T11" fmla="*/ 32 h 3"/>
                <a:gd name="T12" fmla="*/ 0 w 3"/>
                <a:gd name="T13" fmla="*/ 32 h 3"/>
                <a:gd name="T14" fmla="*/ 0 w 3"/>
                <a:gd name="T15" fmla="*/ 32 h 3"/>
                <a:gd name="T16" fmla="*/ 16 w 3"/>
                <a:gd name="T17" fmla="*/ 48 h 3"/>
                <a:gd name="T18" fmla="*/ 48 w 3"/>
                <a:gd name="T19" fmla="*/ 32 h 3"/>
                <a:gd name="T20" fmla="*/ 16 w 3"/>
                <a:gd name="T21" fmla="*/ 0 h 3"/>
                <a:gd name="T22" fmla="*/ 0 w 3"/>
                <a:gd name="T23" fmla="*/ 32 h 3"/>
                <a:gd name="T24" fmla="*/ 0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6" name="Oval 486"/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7" name="Oval 487"/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08" name="Freeform 488"/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09" name="Oval 489"/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0" name="Oval 490"/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1" name="Freeform 491"/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16 w 4"/>
                <a:gd name="T1" fmla="*/ 32 h 3"/>
                <a:gd name="T2" fmla="*/ 16 w 4"/>
                <a:gd name="T3" fmla="*/ 32 h 3"/>
                <a:gd name="T4" fmla="*/ 32 w 4"/>
                <a:gd name="T5" fmla="*/ 16 h 3"/>
                <a:gd name="T6" fmla="*/ 48 w 4"/>
                <a:gd name="T7" fmla="*/ 32 h 3"/>
                <a:gd name="T8" fmla="*/ 32 w 4"/>
                <a:gd name="T9" fmla="*/ 32 h 3"/>
                <a:gd name="T10" fmla="*/ 16 w 4"/>
                <a:gd name="T11" fmla="*/ 32 h 3"/>
                <a:gd name="T12" fmla="*/ 16 w 4"/>
                <a:gd name="T13" fmla="*/ 32 h 3"/>
                <a:gd name="T14" fmla="*/ 0 w 4"/>
                <a:gd name="T15" fmla="*/ 32 h 3"/>
                <a:gd name="T16" fmla="*/ 32 w 4"/>
                <a:gd name="T17" fmla="*/ 48 h 3"/>
                <a:gd name="T18" fmla="*/ 64 w 4"/>
                <a:gd name="T19" fmla="*/ 32 h 3"/>
                <a:gd name="T20" fmla="*/ 32 w 4"/>
                <a:gd name="T21" fmla="*/ 0 h 3"/>
                <a:gd name="T22" fmla="*/ 0 w 4"/>
                <a:gd name="T23" fmla="*/ 32 h 3"/>
                <a:gd name="T24" fmla="*/ 16 w 4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12" name="Oval 492"/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3" name="Oval 493"/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4" name="Freeform 494"/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15" name="Oval 495"/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6" name="Oval 496"/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7" name="Freeform 497"/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15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15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15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18" name="Oval 498"/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19" name="Oval 499"/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0" name="Freeform 500"/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38 h 4"/>
                <a:gd name="T2" fmla="*/ 15 w 3"/>
                <a:gd name="T3" fmla="*/ 38 h 4"/>
                <a:gd name="T4" fmla="*/ 26 w 3"/>
                <a:gd name="T5" fmla="*/ 17 h 4"/>
                <a:gd name="T6" fmla="*/ 26 w 3"/>
                <a:gd name="T7" fmla="*/ 38 h 4"/>
                <a:gd name="T8" fmla="*/ 26 w 3"/>
                <a:gd name="T9" fmla="*/ 55 h 4"/>
                <a:gd name="T10" fmla="*/ 15 w 3"/>
                <a:gd name="T11" fmla="*/ 38 h 4"/>
                <a:gd name="T12" fmla="*/ 0 w 3"/>
                <a:gd name="T13" fmla="*/ 38 h 4"/>
                <a:gd name="T14" fmla="*/ 0 w 3"/>
                <a:gd name="T15" fmla="*/ 38 h 4"/>
                <a:gd name="T16" fmla="*/ 26 w 3"/>
                <a:gd name="T17" fmla="*/ 72 h 4"/>
                <a:gd name="T18" fmla="*/ 40 w 3"/>
                <a:gd name="T19" fmla="*/ 38 h 4"/>
                <a:gd name="T20" fmla="*/ 26 w 3"/>
                <a:gd name="T21" fmla="*/ 0 h 4"/>
                <a:gd name="T22" fmla="*/ 0 w 3"/>
                <a:gd name="T23" fmla="*/ 38 h 4"/>
                <a:gd name="T24" fmla="*/ 0 w 3"/>
                <a:gd name="T25" fmla="*/ 3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21" name="Oval 501"/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2" name="Oval 502"/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3" name="Freeform 503"/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16 w 4"/>
                <a:gd name="T1" fmla="*/ 32 h 4"/>
                <a:gd name="T2" fmla="*/ 16 w 4"/>
                <a:gd name="T3" fmla="*/ 32 h 4"/>
                <a:gd name="T4" fmla="*/ 32 w 4"/>
                <a:gd name="T5" fmla="*/ 16 h 4"/>
                <a:gd name="T6" fmla="*/ 48 w 4"/>
                <a:gd name="T7" fmla="*/ 32 h 4"/>
                <a:gd name="T8" fmla="*/ 32 w 4"/>
                <a:gd name="T9" fmla="*/ 48 h 4"/>
                <a:gd name="T10" fmla="*/ 16 w 4"/>
                <a:gd name="T11" fmla="*/ 32 h 4"/>
                <a:gd name="T12" fmla="*/ 16 w 4"/>
                <a:gd name="T13" fmla="*/ 32 h 4"/>
                <a:gd name="T14" fmla="*/ 0 w 4"/>
                <a:gd name="T15" fmla="*/ 32 h 4"/>
                <a:gd name="T16" fmla="*/ 32 w 4"/>
                <a:gd name="T17" fmla="*/ 64 h 4"/>
                <a:gd name="T18" fmla="*/ 64 w 4"/>
                <a:gd name="T19" fmla="*/ 32 h 4"/>
                <a:gd name="T20" fmla="*/ 32 w 4"/>
                <a:gd name="T21" fmla="*/ 0 h 4"/>
                <a:gd name="T22" fmla="*/ 0 w 4"/>
                <a:gd name="T23" fmla="*/ 32 h 4"/>
                <a:gd name="T24" fmla="*/ 16 w 4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24" name="Oval 504"/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5" name="Oval 505"/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6" name="Freeform 506"/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32 h 4"/>
                <a:gd name="T2" fmla="*/ 15 w 3"/>
                <a:gd name="T3" fmla="*/ 32 h 4"/>
                <a:gd name="T4" fmla="*/ 26 w 3"/>
                <a:gd name="T5" fmla="*/ 16 h 4"/>
                <a:gd name="T6" fmla="*/ 26 w 3"/>
                <a:gd name="T7" fmla="*/ 32 h 4"/>
                <a:gd name="T8" fmla="*/ 26 w 3"/>
                <a:gd name="T9" fmla="*/ 48 h 4"/>
                <a:gd name="T10" fmla="*/ 15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26 w 3"/>
                <a:gd name="T17" fmla="*/ 64 h 4"/>
                <a:gd name="T18" fmla="*/ 40 w 3"/>
                <a:gd name="T19" fmla="*/ 32 h 4"/>
                <a:gd name="T20" fmla="*/ 2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27" name="Oval 507"/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8" name="Oval 508"/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29" name="Freeform 509"/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32 h 4"/>
                <a:gd name="T2" fmla="*/ 16 w 3"/>
                <a:gd name="T3" fmla="*/ 32 h 4"/>
                <a:gd name="T4" fmla="*/ 16 w 3"/>
                <a:gd name="T5" fmla="*/ 16 h 4"/>
                <a:gd name="T6" fmla="*/ 32 w 3"/>
                <a:gd name="T7" fmla="*/ 32 h 4"/>
                <a:gd name="T8" fmla="*/ 16 w 3"/>
                <a:gd name="T9" fmla="*/ 48 h 4"/>
                <a:gd name="T10" fmla="*/ 16 w 3"/>
                <a:gd name="T11" fmla="*/ 32 h 4"/>
                <a:gd name="T12" fmla="*/ 0 w 3"/>
                <a:gd name="T13" fmla="*/ 32 h 4"/>
                <a:gd name="T14" fmla="*/ 0 w 3"/>
                <a:gd name="T15" fmla="*/ 32 h 4"/>
                <a:gd name="T16" fmla="*/ 16 w 3"/>
                <a:gd name="T17" fmla="*/ 64 h 4"/>
                <a:gd name="T18" fmla="*/ 48 w 3"/>
                <a:gd name="T19" fmla="*/ 32 h 4"/>
                <a:gd name="T20" fmla="*/ 16 w 3"/>
                <a:gd name="T21" fmla="*/ 0 h 4"/>
                <a:gd name="T22" fmla="*/ 0 w 3"/>
                <a:gd name="T23" fmla="*/ 32 h 4"/>
                <a:gd name="T24" fmla="*/ 0 w 3"/>
                <a:gd name="T25" fmla="*/ 3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30" name="Oval 510"/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31" name="Oval 511"/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632" name="Freeform 512"/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16 w 3"/>
                <a:gd name="T1" fmla="*/ 32 h 3"/>
                <a:gd name="T2" fmla="*/ 16 w 3"/>
                <a:gd name="T3" fmla="*/ 32 h 3"/>
                <a:gd name="T4" fmla="*/ 32 w 3"/>
                <a:gd name="T5" fmla="*/ 16 h 3"/>
                <a:gd name="T6" fmla="*/ 32 w 3"/>
                <a:gd name="T7" fmla="*/ 32 h 3"/>
                <a:gd name="T8" fmla="*/ 32 w 3"/>
                <a:gd name="T9" fmla="*/ 32 h 3"/>
                <a:gd name="T10" fmla="*/ 16 w 3"/>
                <a:gd name="T11" fmla="*/ 32 h 3"/>
                <a:gd name="T12" fmla="*/ 16 w 3"/>
                <a:gd name="T13" fmla="*/ 32 h 3"/>
                <a:gd name="T14" fmla="*/ 0 w 3"/>
                <a:gd name="T15" fmla="*/ 32 h 3"/>
                <a:gd name="T16" fmla="*/ 32 w 3"/>
                <a:gd name="T17" fmla="*/ 48 h 3"/>
                <a:gd name="T18" fmla="*/ 48 w 3"/>
                <a:gd name="T19" fmla="*/ 32 h 3"/>
                <a:gd name="T20" fmla="*/ 32 w 3"/>
                <a:gd name="T21" fmla="*/ 0 h 3"/>
                <a:gd name="T22" fmla="*/ 0 w 3"/>
                <a:gd name="T23" fmla="*/ 32 h 3"/>
                <a:gd name="T24" fmla="*/ 16 w 3"/>
                <a:gd name="T25" fmla="*/ 3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633" name="TextBox 632"/>
          <p:cNvSpPr txBox="1"/>
          <p:nvPr/>
        </p:nvSpPr>
        <p:spPr>
          <a:xfrm>
            <a:off x="7611802" y="3834148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>
                <a:solidFill>
                  <a:srgbClr val="000000"/>
                </a:solidFill>
                <a:cs typeface="Arial"/>
              </a:rPr>
              <a:t>Neutrophiles</a:t>
            </a:r>
            <a:endParaRPr lang="en-GB" b="1" dirty="0">
              <a:solidFill>
                <a:srgbClr val="000000"/>
              </a:solidFill>
              <a:cs typeface="Arial"/>
            </a:endParaRPr>
          </a:p>
        </p:txBody>
      </p:sp>
      <p:grpSp>
        <p:nvGrpSpPr>
          <p:cNvPr id="922" name="Group 921"/>
          <p:cNvGrpSpPr/>
          <p:nvPr/>
        </p:nvGrpSpPr>
        <p:grpSpPr>
          <a:xfrm>
            <a:off x="6309319" y="1622254"/>
            <a:ext cx="965640" cy="513065"/>
            <a:chOff x="6653381" y="1416593"/>
            <a:chExt cx="965640" cy="513065"/>
          </a:xfrm>
        </p:grpSpPr>
        <p:grpSp>
          <p:nvGrpSpPr>
            <p:cNvPr id="751" name="Group 401"/>
            <p:cNvGrpSpPr>
              <a:grpSpLocks/>
            </p:cNvGrpSpPr>
            <p:nvPr/>
          </p:nvGrpSpPr>
          <p:grpSpPr bwMode="auto">
            <a:xfrm>
              <a:off x="6904354" y="1416593"/>
              <a:ext cx="376460" cy="247794"/>
              <a:chOff x="1145" y="2589"/>
              <a:chExt cx="454" cy="342"/>
            </a:xfrm>
          </p:grpSpPr>
          <p:sp>
            <p:nvSpPr>
              <p:cNvPr id="752" name="Freeform 402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403"/>
              <p:cNvSpPr>
                <a:spLocks/>
              </p:cNvSpPr>
              <p:nvPr/>
            </p:nvSpPr>
            <p:spPr bwMode="auto">
              <a:xfrm>
                <a:off x="1207" y="2829"/>
                <a:ext cx="155" cy="94"/>
              </a:xfrm>
              <a:custGeom>
                <a:avLst/>
                <a:gdLst>
                  <a:gd name="T0" fmla="*/ 25 w 62"/>
                  <a:gd name="T1" fmla="*/ 0 h 35"/>
                  <a:gd name="T2" fmla="*/ 45 w 62"/>
                  <a:gd name="T3" fmla="*/ 158 h 35"/>
                  <a:gd name="T4" fmla="*/ 138 w 62"/>
                  <a:gd name="T5" fmla="*/ 223 h 35"/>
                  <a:gd name="T6" fmla="*/ 388 w 62"/>
                  <a:gd name="T7" fmla="*/ 188 h 35"/>
                  <a:gd name="T8" fmla="*/ 295 w 62"/>
                  <a:gd name="T9" fmla="*/ 158 h 35"/>
                  <a:gd name="T10" fmla="*/ 200 w 62"/>
                  <a:gd name="T11" fmla="*/ 107 h 35"/>
                  <a:gd name="T12" fmla="*/ 95 w 62"/>
                  <a:gd name="T13" fmla="*/ 107 h 35"/>
                  <a:gd name="T14" fmla="*/ 25 w 62"/>
                  <a:gd name="T15" fmla="*/ 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5">
                    <a:moveTo>
                      <a:pt x="4" y="0"/>
                    </a:moveTo>
                    <a:cubicBezTo>
                      <a:pt x="4" y="9"/>
                      <a:pt x="0" y="14"/>
                      <a:pt x="7" y="22"/>
                    </a:cubicBezTo>
                    <a:cubicBezTo>
                      <a:pt x="11" y="26"/>
                      <a:pt x="16" y="30"/>
                      <a:pt x="22" y="31"/>
                    </a:cubicBezTo>
                    <a:cubicBezTo>
                      <a:pt x="34" y="35"/>
                      <a:pt x="50" y="30"/>
                      <a:pt x="62" y="26"/>
                    </a:cubicBezTo>
                    <a:cubicBezTo>
                      <a:pt x="57" y="25"/>
                      <a:pt x="52" y="23"/>
                      <a:pt x="47" y="22"/>
                    </a:cubicBezTo>
                    <a:cubicBezTo>
                      <a:pt x="41" y="20"/>
                      <a:pt x="38" y="18"/>
                      <a:pt x="32" y="15"/>
                    </a:cubicBezTo>
                    <a:cubicBezTo>
                      <a:pt x="25" y="12"/>
                      <a:pt x="21" y="15"/>
                      <a:pt x="15" y="15"/>
                    </a:cubicBezTo>
                    <a:cubicBezTo>
                      <a:pt x="7" y="14"/>
                      <a:pt x="6" y="7"/>
                      <a:pt x="4" y="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404"/>
              <p:cNvSpPr>
                <a:spLocks/>
              </p:cNvSpPr>
              <p:nvPr/>
            </p:nvSpPr>
            <p:spPr bwMode="auto">
              <a:xfrm>
                <a:off x="1382" y="2827"/>
                <a:ext cx="80" cy="93"/>
              </a:xfrm>
              <a:custGeom>
                <a:avLst/>
                <a:gdLst>
                  <a:gd name="T0" fmla="*/ 0 w 32"/>
                  <a:gd name="T1" fmla="*/ 170 h 35"/>
                  <a:gd name="T2" fmla="*/ 183 w 32"/>
                  <a:gd name="T3" fmla="*/ 218 h 35"/>
                  <a:gd name="T4" fmla="*/ 170 w 32"/>
                  <a:gd name="T5" fmla="*/ 120 h 35"/>
                  <a:gd name="T6" fmla="*/ 183 w 32"/>
                  <a:gd name="T7" fmla="*/ 0 h 35"/>
                  <a:gd name="T8" fmla="*/ 150 w 32"/>
                  <a:gd name="T9" fmla="*/ 128 h 35"/>
                  <a:gd name="T10" fmla="*/ 50 w 32"/>
                  <a:gd name="T11" fmla="*/ 16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5">
                    <a:moveTo>
                      <a:pt x="0" y="24"/>
                    </a:moveTo>
                    <a:cubicBezTo>
                      <a:pt x="6" y="24"/>
                      <a:pt x="24" y="35"/>
                      <a:pt x="29" y="31"/>
                    </a:cubicBezTo>
                    <a:cubicBezTo>
                      <a:pt x="32" y="28"/>
                      <a:pt x="28" y="20"/>
                      <a:pt x="27" y="17"/>
                    </a:cubicBezTo>
                    <a:cubicBezTo>
                      <a:pt x="26" y="11"/>
                      <a:pt x="29" y="6"/>
                      <a:pt x="29" y="0"/>
                    </a:cubicBezTo>
                    <a:cubicBezTo>
                      <a:pt x="27" y="6"/>
                      <a:pt x="26" y="12"/>
                      <a:pt x="24" y="18"/>
                    </a:cubicBezTo>
                    <a:cubicBezTo>
                      <a:pt x="21" y="24"/>
                      <a:pt x="14" y="23"/>
                      <a:pt x="8" y="23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405"/>
              <p:cNvSpPr>
                <a:spLocks/>
              </p:cNvSpPr>
              <p:nvPr/>
            </p:nvSpPr>
            <p:spPr bwMode="auto">
              <a:xfrm>
                <a:off x="1472" y="2773"/>
                <a:ext cx="92" cy="67"/>
              </a:xfrm>
              <a:custGeom>
                <a:avLst/>
                <a:gdLst>
                  <a:gd name="T0" fmla="*/ 50 w 37"/>
                  <a:gd name="T1" fmla="*/ 86 h 25"/>
                  <a:gd name="T2" fmla="*/ 12 w 37"/>
                  <a:gd name="T3" fmla="*/ 180 h 25"/>
                  <a:gd name="T4" fmla="*/ 174 w 37"/>
                  <a:gd name="T5" fmla="*/ 166 h 25"/>
                  <a:gd name="T6" fmla="*/ 204 w 37"/>
                  <a:gd name="T7" fmla="*/ 0 h 25"/>
                  <a:gd name="T8" fmla="*/ 149 w 37"/>
                  <a:gd name="T9" fmla="*/ 102 h 25"/>
                  <a:gd name="T10" fmla="*/ 50 w 37"/>
                  <a:gd name="T11" fmla="*/ 86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5">
                    <a:moveTo>
                      <a:pt x="8" y="12"/>
                    </a:moveTo>
                    <a:cubicBezTo>
                      <a:pt x="5" y="16"/>
                      <a:pt x="0" y="19"/>
                      <a:pt x="2" y="25"/>
                    </a:cubicBezTo>
                    <a:cubicBezTo>
                      <a:pt x="8" y="19"/>
                      <a:pt x="21" y="25"/>
                      <a:pt x="28" y="23"/>
                    </a:cubicBezTo>
                    <a:cubicBezTo>
                      <a:pt x="37" y="21"/>
                      <a:pt x="37" y="8"/>
                      <a:pt x="33" y="0"/>
                    </a:cubicBezTo>
                    <a:cubicBezTo>
                      <a:pt x="33" y="7"/>
                      <a:pt x="32" y="14"/>
                      <a:pt x="24" y="14"/>
                    </a:cubicBezTo>
                    <a:cubicBezTo>
                      <a:pt x="19" y="15"/>
                      <a:pt x="13" y="7"/>
                      <a:pt x="8" y="12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406"/>
              <p:cNvSpPr>
                <a:spLocks/>
              </p:cNvSpPr>
              <p:nvPr/>
            </p:nvSpPr>
            <p:spPr bwMode="auto">
              <a:xfrm>
                <a:off x="1512" y="2661"/>
                <a:ext cx="62" cy="139"/>
              </a:xfrm>
              <a:custGeom>
                <a:avLst/>
                <a:gdLst>
                  <a:gd name="T0" fmla="*/ 25 w 25"/>
                  <a:gd name="T1" fmla="*/ 29 h 52"/>
                  <a:gd name="T2" fmla="*/ 141 w 25"/>
                  <a:gd name="T3" fmla="*/ 179 h 52"/>
                  <a:gd name="T4" fmla="*/ 104 w 25"/>
                  <a:gd name="T5" fmla="*/ 257 h 52"/>
                  <a:gd name="T6" fmla="*/ 112 w 25"/>
                  <a:gd name="T7" fmla="*/ 372 h 52"/>
                  <a:gd name="T8" fmla="*/ 92 w 25"/>
                  <a:gd name="T9" fmla="*/ 158 h 52"/>
                  <a:gd name="T10" fmla="*/ 0 w 25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2">
                    <a:moveTo>
                      <a:pt x="4" y="4"/>
                    </a:moveTo>
                    <a:cubicBezTo>
                      <a:pt x="9" y="10"/>
                      <a:pt x="20" y="18"/>
                      <a:pt x="23" y="25"/>
                    </a:cubicBezTo>
                    <a:cubicBezTo>
                      <a:pt x="25" y="32"/>
                      <a:pt x="19" y="30"/>
                      <a:pt x="17" y="36"/>
                    </a:cubicBezTo>
                    <a:cubicBezTo>
                      <a:pt x="15" y="41"/>
                      <a:pt x="22" y="48"/>
                      <a:pt x="18" y="52"/>
                    </a:cubicBezTo>
                    <a:cubicBezTo>
                      <a:pt x="14" y="42"/>
                      <a:pt x="18" y="31"/>
                      <a:pt x="15" y="22"/>
                    </a:cubicBezTo>
                    <a:cubicBezTo>
                      <a:pt x="12" y="15"/>
                      <a:pt x="4" y="5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407"/>
              <p:cNvSpPr>
                <a:spLocks/>
              </p:cNvSpPr>
              <p:nvPr/>
            </p:nvSpPr>
            <p:spPr bwMode="auto">
              <a:xfrm>
                <a:off x="1270" y="2632"/>
                <a:ext cx="155" cy="69"/>
              </a:xfrm>
              <a:custGeom>
                <a:avLst/>
                <a:gdLst>
                  <a:gd name="T0" fmla="*/ 50 w 62"/>
                  <a:gd name="T1" fmla="*/ 13 h 26"/>
                  <a:gd name="T2" fmla="*/ 195 w 62"/>
                  <a:gd name="T3" fmla="*/ 154 h 26"/>
                  <a:gd name="T4" fmla="*/ 388 w 62"/>
                  <a:gd name="T5" fmla="*/ 154 h 26"/>
                  <a:gd name="T6" fmla="*/ 200 w 62"/>
                  <a:gd name="T7" fmla="*/ 77 h 26"/>
                  <a:gd name="T8" fmla="*/ 95 w 62"/>
                  <a:gd name="T9" fmla="*/ 21 h 26"/>
                  <a:gd name="T10" fmla="*/ 0 w 62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8" y="2"/>
                    </a:moveTo>
                    <a:cubicBezTo>
                      <a:pt x="17" y="8"/>
                      <a:pt x="21" y="18"/>
                      <a:pt x="31" y="22"/>
                    </a:cubicBezTo>
                    <a:cubicBezTo>
                      <a:pt x="41" y="26"/>
                      <a:pt x="52" y="23"/>
                      <a:pt x="62" y="22"/>
                    </a:cubicBezTo>
                    <a:cubicBezTo>
                      <a:pt x="49" y="24"/>
                      <a:pt x="43" y="18"/>
                      <a:pt x="32" y="11"/>
                    </a:cubicBezTo>
                    <a:cubicBezTo>
                      <a:pt x="27" y="7"/>
                      <a:pt x="21" y="4"/>
                      <a:pt x="15" y="3"/>
                    </a:cubicBezTo>
                    <a:cubicBezTo>
                      <a:pt x="10" y="1"/>
                      <a:pt x="5" y="2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408"/>
              <p:cNvSpPr>
                <a:spLocks/>
              </p:cNvSpPr>
              <p:nvPr/>
            </p:nvSpPr>
            <p:spPr bwMode="auto">
              <a:xfrm>
                <a:off x="1242" y="2888"/>
                <a:ext cx="103" cy="29"/>
              </a:xfrm>
              <a:custGeom>
                <a:avLst/>
                <a:gdLst>
                  <a:gd name="T0" fmla="*/ 0 w 41"/>
                  <a:gd name="T1" fmla="*/ 29 h 11"/>
                  <a:gd name="T2" fmla="*/ 63 w 41"/>
                  <a:gd name="T3" fmla="*/ 63 h 11"/>
                  <a:gd name="T4" fmla="*/ 138 w 41"/>
                  <a:gd name="T5" fmla="*/ 63 h 11"/>
                  <a:gd name="T6" fmla="*/ 259 w 41"/>
                  <a:gd name="T7" fmla="*/ 29 h 11"/>
                  <a:gd name="T8" fmla="*/ 163 w 41"/>
                  <a:gd name="T9" fmla="*/ 8 h 11"/>
                  <a:gd name="T10" fmla="*/ 0 w 41"/>
                  <a:gd name="T11" fmla="*/ 1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1">
                    <a:moveTo>
                      <a:pt x="0" y="4"/>
                    </a:moveTo>
                    <a:cubicBezTo>
                      <a:pt x="4" y="5"/>
                      <a:pt x="6" y="8"/>
                      <a:pt x="10" y="9"/>
                    </a:cubicBezTo>
                    <a:cubicBezTo>
                      <a:pt x="14" y="11"/>
                      <a:pt x="18" y="9"/>
                      <a:pt x="22" y="9"/>
                    </a:cubicBezTo>
                    <a:cubicBezTo>
                      <a:pt x="29" y="8"/>
                      <a:pt x="35" y="7"/>
                      <a:pt x="41" y="4"/>
                    </a:cubicBezTo>
                    <a:cubicBezTo>
                      <a:pt x="38" y="0"/>
                      <a:pt x="31" y="0"/>
                      <a:pt x="26" y="1"/>
                    </a:cubicBezTo>
                    <a:cubicBezTo>
                      <a:pt x="19" y="4"/>
                      <a:pt x="8" y="8"/>
                      <a:pt x="0" y="2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409"/>
              <p:cNvSpPr>
                <a:spLocks/>
              </p:cNvSpPr>
              <p:nvPr/>
            </p:nvSpPr>
            <p:spPr bwMode="auto">
              <a:xfrm>
                <a:off x="1472" y="2789"/>
                <a:ext cx="67" cy="54"/>
              </a:xfrm>
              <a:custGeom>
                <a:avLst/>
                <a:gdLst>
                  <a:gd name="T0" fmla="*/ 55 w 27"/>
                  <a:gd name="T1" fmla="*/ 51 h 20"/>
                  <a:gd name="T2" fmla="*/ 12 w 27"/>
                  <a:gd name="T3" fmla="*/ 146 h 20"/>
                  <a:gd name="T4" fmla="*/ 166 w 27"/>
                  <a:gd name="T5" fmla="*/ 86 h 20"/>
                  <a:gd name="T6" fmla="*/ 87 w 27"/>
                  <a:gd name="T7" fmla="*/ 81 h 20"/>
                  <a:gd name="T8" fmla="*/ 37 w 27"/>
                  <a:gd name="T9" fmla="*/ 5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9" y="7"/>
                    </a:moveTo>
                    <a:cubicBezTo>
                      <a:pt x="5" y="10"/>
                      <a:pt x="0" y="14"/>
                      <a:pt x="2" y="20"/>
                    </a:cubicBezTo>
                    <a:cubicBezTo>
                      <a:pt x="9" y="11"/>
                      <a:pt x="19" y="18"/>
                      <a:pt x="27" y="12"/>
                    </a:cubicBezTo>
                    <a:cubicBezTo>
                      <a:pt x="22" y="14"/>
                      <a:pt x="18" y="14"/>
                      <a:pt x="14" y="11"/>
                    </a:cubicBezTo>
                    <a:cubicBezTo>
                      <a:pt x="12" y="9"/>
                      <a:pt x="9" y="0"/>
                      <a:pt x="6" y="7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410"/>
              <p:cNvSpPr>
                <a:spLocks/>
              </p:cNvSpPr>
              <p:nvPr/>
            </p:nvSpPr>
            <p:spPr bwMode="auto">
              <a:xfrm>
                <a:off x="1165" y="2629"/>
                <a:ext cx="57" cy="150"/>
              </a:xfrm>
              <a:custGeom>
                <a:avLst/>
                <a:gdLst>
                  <a:gd name="T0" fmla="*/ 141 w 23"/>
                  <a:gd name="T1" fmla="*/ 0 h 56"/>
                  <a:gd name="T2" fmla="*/ 17 w 23"/>
                  <a:gd name="T3" fmla="*/ 171 h 56"/>
                  <a:gd name="T4" fmla="*/ 87 w 23"/>
                  <a:gd name="T5" fmla="*/ 402 h 56"/>
                  <a:gd name="T6" fmla="*/ 67 w 23"/>
                  <a:gd name="T7" fmla="*/ 145 h 56"/>
                  <a:gd name="T8" fmla="*/ 129 w 23"/>
                  <a:gd name="T9" fmla="*/ 2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6">
                    <a:moveTo>
                      <a:pt x="23" y="0"/>
                    </a:moveTo>
                    <a:cubicBezTo>
                      <a:pt x="14" y="7"/>
                      <a:pt x="6" y="12"/>
                      <a:pt x="3" y="24"/>
                    </a:cubicBezTo>
                    <a:cubicBezTo>
                      <a:pt x="0" y="35"/>
                      <a:pt x="11" y="45"/>
                      <a:pt x="14" y="56"/>
                    </a:cubicBezTo>
                    <a:cubicBezTo>
                      <a:pt x="9" y="42"/>
                      <a:pt x="5" y="34"/>
                      <a:pt x="11" y="20"/>
                    </a:cubicBezTo>
                    <a:cubicBezTo>
                      <a:pt x="14" y="13"/>
                      <a:pt x="16" y="8"/>
                      <a:pt x="21" y="3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411"/>
              <p:cNvSpPr>
                <a:spLocks/>
              </p:cNvSpPr>
              <p:nvPr/>
            </p:nvSpPr>
            <p:spPr bwMode="auto">
              <a:xfrm>
                <a:off x="1287" y="2659"/>
                <a:ext cx="135" cy="88"/>
              </a:xfrm>
              <a:custGeom>
                <a:avLst/>
                <a:gdLst>
                  <a:gd name="T0" fmla="*/ 0 w 54"/>
                  <a:gd name="T1" fmla="*/ 0 h 33"/>
                  <a:gd name="T2" fmla="*/ 120 w 54"/>
                  <a:gd name="T3" fmla="*/ 120 h 33"/>
                  <a:gd name="T4" fmla="*/ 338 w 54"/>
                  <a:gd name="T5" fmla="*/ 149 h 33"/>
                  <a:gd name="T6" fmla="*/ 125 w 54"/>
                  <a:gd name="T7" fmla="*/ 171 h 33"/>
                  <a:gd name="T8" fmla="*/ 0 w 54"/>
                  <a:gd name="T9" fmla="*/ 1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0"/>
                    </a:moveTo>
                    <a:cubicBezTo>
                      <a:pt x="5" y="6"/>
                      <a:pt x="11" y="13"/>
                      <a:pt x="19" y="17"/>
                    </a:cubicBezTo>
                    <a:cubicBezTo>
                      <a:pt x="31" y="23"/>
                      <a:pt x="40" y="21"/>
                      <a:pt x="54" y="21"/>
                    </a:cubicBezTo>
                    <a:cubicBezTo>
                      <a:pt x="42" y="23"/>
                      <a:pt x="31" y="33"/>
                      <a:pt x="20" y="24"/>
                    </a:cubicBezTo>
                    <a:cubicBezTo>
                      <a:pt x="13" y="18"/>
                      <a:pt x="6" y="9"/>
                      <a:pt x="0" y="2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412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413"/>
              <p:cNvSpPr>
                <a:spLocks/>
              </p:cNvSpPr>
              <p:nvPr/>
            </p:nvSpPr>
            <p:spPr bwMode="auto">
              <a:xfrm>
                <a:off x="1464" y="2792"/>
                <a:ext cx="33" cy="77"/>
              </a:xfrm>
              <a:custGeom>
                <a:avLst/>
                <a:gdLst>
                  <a:gd name="T0" fmla="*/ 84 w 13"/>
                  <a:gd name="T1" fmla="*/ 0 h 29"/>
                  <a:gd name="T2" fmla="*/ 8 w 13"/>
                  <a:gd name="T3" fmla="*/ 20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0" y="7"/>
                      <a:pt x="1" y="19"/>
                      <a:pt x="1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414"/>
              <p:cNvSpPr>
                <a:spLocks/>
              </p:cNvSpPr>
              <p:nvPr/>
            </p:nvSpPr>
            <p:spPr bwMode="auto">
              <a:xfrm>
                <a:off x="1260" y="2624"/>
                <a:ext cx="182" cy="83"/>
              </a:xfrm>
              <a:custGeom>
                <a:avLst/>
                <a:gdLst>
                  <a:gd name="T0" fmla="*/ 454 w 73"/>
                  <a:gd name="T1" fmla="*/ 187 h 31"/>
                  <a:gd name="T2" fmla="*/ 199 w 73"/>
                  <a:gd name="T3" fmla="*/ 171 h 31"/>
                  <a:gd name="T4" fmla="*/ 0 w 73"/>
                  <a:gd name="T5" fmla="*/ 21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31">
                    <a:moveTo>
                      <a:pt x="73" y="26"/>
                    </a:moveTo>
                    <a:cubicBezTo>
                      <a:pt x="59" y="27"/>
                      <a:pt x="49" y="31"/>
                      <a:pt x="32" y="24"/>
                    </a:cubicBezTo>
                    <a:cubicBezTo>
                      <a:pt x="21" y="18"/>
                      <a:pt x="11" y="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415"/>
              <p:cNvSpPr>
                <a:spLocks/>
              </p:cNvSpPr>
              <p:nvPr/>
            </p:nvSpPr>
            <p:spPr bwMode="auto">
              <a:xfrm>
                <a:off x="1315" y="2885"/>
                <a:ext cx="57" cy="14"/>
              </a:xfrm>
              <a:custGeom>
                <a:avLst/>
                <a:gdLst>
                  <a:gd name="T0" fmla="*/ 141 w 23"/>
                  <a:gd name="T1" fmla="*/ 39 h 5"/>
                  <a:gd name="T2" fmla="*/ 0 w 2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5"/>
                    </a:moveTo>
                    <a:cubicBezTo>
                      <a:pt x="17" y="3"/>
                      <a:pt x="4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416"/>
              <p:cNvSpPr>
                <a:spLocks/>
              </p:cNvSpPr>
              <p:nvPr/>
            </p:nvSpPr>
            <p:spPr bwMode="auto">
              <a:xfrm>
                <a:off x="1262" y="2621"/>
                <a:ext cx="25" cy="30"/>
              </a:xfrm>
              <a:custGeom>
                <a:avLst/>
                <a:gdLst>
                  <a:gd name="T0" fmla="*/ 0 w 10"/>
                  <a:gd name="T1" fmla="*/ 68 h 11"/>
                  <a:gd name="T2" fmla="*/ 38 w 10"/>
                  <a:gd name="T3" fmla="*/ 8 h 11"/>
                  <a:gd name="T4" fmla="*/ 25 w 10"/>
                  <a:gd name="T5" fmla="*/ 8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6"/>
                      <a:pt x="3" y="0"/>
                      <a:pt x="6" y="1"/>
                    </a:cubicBezTo>
                    <a:cubicBezTo>
                      <a:pt x="10" y="2"/>
                      <a:pt x="4" y="11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417"/>
              <p:cNvSpPr>
                <a:spLocks/>
              </p:cNvSpPr>
              <p:nvPr/>
            </p:nvSpPr>
            <p:spPr bwMode="auto">
              <a:xfrm>
                <a:off x="1415" y="2677"/>
                <a:ext cx="25" cy="35"/>
              </a:xfrm>
              <a:custGeom>
                <a:avLst/>
                <a:gdLst>
                  <a:gd name="T0" fmla="*/ 63 w 10"/>
                  <a:gd name="T1" fmla="*/ 59 h 13"/>
                  <a:gd name="T2" fmla="*/ 50 w 10"/>
                  <a:gd name="T3" fmla="*/ 0 h 13"/>
                  <a:gd name="T4" fmla="*/ 50 w 10"/>
                  <a:gd name="T5" fmla="*/ 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8"/>
                    </a:moveTo>
                    <a:cubicBezTo>
                      <a:pt x="10" y="6"/>
                      <a:pt x="9" y="3"/>
                      <a:pt x="8" y="0"/>
                    </a:cubicBezTo>
                    <a:cubicBezTo>
                      <a:pt x="0" y="1"/>
                      <a:pt x="6" y="10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418"/>
              <p:cNvSpPr>
                <a:spLocks/>
              </p:cNvSpPr>
              <p:nvPr/>
            </p:nvSpPr>
            <p:spPr bwMode="auto">
              <a:xfrm>
                <a:off x="1484" y="2789"/>
                <a:ext cx="8" cy="11"/>
              </a:xfrm>
              <a:custGeom>
                <a:avLst/>
                <a:gdLst>
                  <a:gd name="T0" fmla="*/ 21 w 3"/>
                  <a:gd name="T1" fmla="*/ 30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69" name="Group 451"/>
            <p:cNvGrpSpPr>
              <a:grpSpLocks/>
            </p:cNvGrpSpPr>
            <p:nvPr/>
          </p:nvGrpSpPr>
          <p:grpSpPr bwMode="auto">
            <a:xfrm>
              <a:off x="6653381" y="1538079"/>
              <a:ext cx="396044" cy="313352"/>
              <a:chOff x="3479" y="1488"/>
              <a:chExt cx="630" cy="421"/>
            </a:xfrm>
          </p:grpSpPr>
          <p:sp>
            <p:nvSpPr>
              <p:cNvPr id="770" name="Freeform 452"/>
              <p:cNvSpPr>
                <a:spLocks/>
              </p:cNvSpPr>
              <p:nvPr/>
            </p:nvSpPr>
            <p:spPr bwMode="auto">
              <a:xfrm>
                <a:off x="3479" y="1488"/>
                <a:ext cx="630" cy="421"/>
              </a:xfrm>
              <a:custGeom>
                <a:avLst/>
                <a:gdLst>
                  <a:gd name="T0" fmla="*/ 275 w 252"/>
                  <a:gd name="T1" fmla="*/ 461 h 158"/>
                  <a:gd name="T2" fmla="*/ 333 w 252"/>
                  <a:gd name="T3" fmla="*/ 312 h 158"/>
                  <a:gd name="T4" fmla="*/ 383 w 252"/>
                  <a:gd name="T5" fmla="*/ 120 h 158"/>
                  <a:gd name="T6" fmla="*/ 520 w 252"/>
                  <a:gd name="T7" fmla="*/ 184 h 158"/>
                  <a:gd name="T8" fmla="*/ 670 w 252"/>
                  <a:gd name="T9" fmla="*/ 0 h 158"/>
                  <a:gd name="T10" fmla="*/ 863 w 252"/>
                  <a:gd name="T11" fmla="*/ 56 h 158"/>
                  <a:gd name="T12" fmla="*/ 1083 w 252"/>
                  <a:gd name="T13" fmla="*/ 51 h 158"/>
                  <a:gd name="T14" fmla="*/ 1245 w 252"/>
                  <a:gd name="T15" fmla="*/ 226 h 158"/>
                  <a:gd name="T16" fmla="*/ 1445 w 252"/>
                  <a:gd name="T17" fmla="*/ 376 h 158"/>
                  <a:gd name="T18" fmla="*/ 1345 w 252"/>
                  <a:gd name="T19" fmla="*/ 695 h 158"/>
                  <a:gd name="T20" fmla="*/ 1475 w 252"/>
                  <a:gd name="T21" fmla="*/ 858 h 158"/>
                  <a:gd name="T22" fmla="*/ 1350 w 252"/>
                  <a:gd name="T23" fmla="*/ 1023 h 158"/>
                  <a:gd name="T24" fmla="*/ 1158 w 252"/>
                  <a:gd name="T25" fmla="*/ 994 h 158"/>
                  <a:gd name="T26" fmla="*/ 1000 w 252"/>
                  <a:gd name="T27" fmla="*/ 874 h 158"/>
                  <a:gd name="T28" fmla="*/ 995 w 252"/>
                  <a:gd name="T29" fmla="*/ 1066 h 158"/>
                  <a:gd name="T30" fmla="*/ 733 w 252"/>
                  <a:gd name="T31" fmla="*/ 1015 h 158"/>
                  <a:gd name="T32" fmla="*/ 650 w 252"/>
                  <a:gd name="T33" fmla="*/ 879 h 158"/>
                  <a:gd name="T34" fmla="*/ 495 w 252"/>
                  <a:gd name="T35" fmla="*/ 858 h 158"/>
                  <a:gd name="T36" fmla="*/ 350 w 252"/>
                  <a:gd name="T37" fmla="*/ 823 h 158"/>
                  <a:gd name="T38" fmla="*/ 200 w 252"/>
                  <a:gd name="T39" fmla="*/ 823 h 158"/>
                  <a:gd name="T40" fmla="*/ 183 w 252"/>
                  <a:gd name="T41" fmla="*/ 618 h 158"/>
                  <a:gd name="T42" fmla="*/ 288 w 252"/>
                  <a:gd name="T43" fmla="*/ 589 h 158"/>
                  <a:gd name="T44" fmla="*/ 275 w 252"/>
                  <a:gd name="T45" fmla="*/ 461 h 1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2" h="158">
                    <a:moveTo>
                      <a:pt x="44" y="65"/>
                    </a:moveTo>
                    <a:cubicBezTo>
                      <a:pt x="48" y="53"/>
                      <a:pt x="52" y="58"/>
                      <a:pt x="53" y="44"/>
                    </a:cubicBezTo>
                    <a:cubicBezTo>
                      <a:pt x="54" y="39"/>
                      <a:pt x="57" y="20"/>
                      <a:pt x="61" y="17"/>
                    </a:cubicBezTo>
                    <a:cubicBezTo>
                      <a:pt x="76" y="9"/>
                      <a:pt x="70" y="34"/>
                      <a:pt x="83" y="26"/>
                    </a:cubicBezTo>
                    <a:cubicBezTo>
                      <a:pt x="94" y="18"/>
                      <a:pt x="87" y="1"/>
                      <a:pt x="107" y="0"/>
                    </a:cubicBezTo>
                    <a:cubicBezTo>
                      <a:pt x="117" y="0"/>
                      <a:pt x="128" y="6"/>
                      <a:pt x="138" y="8"/>
                    </a:cubicBezTo>
                    <a:cubicBezTo>
                      <a:pt x="150" y="10"/>
                      <a:pt x="161" y="4"/>
                      <a:pt x="173" y="7"/>
                    </a:cubicBezTo>
                    <a:cubicBezTo>
                      <a:pt x="187" y="11"/>
                      <a:pt x="189" y="23"/>
                      <a:pt x="199" y="32"/>
                    </a:cubicBezTo>
                    <a:cubicBezTo>
                      <a:pt x="208" y="40"/>
                      <a:pt x="223" y="43"/>
                      <a:pt x="231" y="53"/>
                    </a:cubicBezTo>
                    <a:cubicBezTo>
                      <a:pt x="252" y="81"/>
                      <a:pt x="198" y="77"/>
                      <a:pt x="215" y="98"/>
                    </a:cubicBezTo>
                    <a:cubicBezTo>
                      <a:pt x="221" y="107"/>
                      <a:pt x="235" y="109"/>
                      <a:pt x="236" y="121"/>
                    </a:cubicBezTo>
                    <a:cubicBezTo>
                      <a:pt x="237" y="130"/>
                      <a:pt x="225" y="141"/>
                      <a:pt x="216" y="144"/>
                    </a:cubicBezTo>
                    <a:cubicBezTo>
                      <a:pt x="207" y="146"/>
                      <a:pt x="199" y="147"/>
                      <a:pt x="185" y="140"/>
                    </a:cubicBezTo>
                    <a:cubicBezTo>
                      <a:pt x="177" y="136"/>
                      <a:pt x="166" y="119"/>
                      <a:pt x="160" y="123"/>
                    </a:cubicBezTo>
                    <a:cubicBezTo>
                      <a:pt x="152" y="129"/>
                      <a:pt x="170" y="141"/>
                      <a:pt x="159" y="150"/>
                    </a:cubicBezTo>
                    <a:cubicBezTo>
                      <a:pt x="149" y="158"/>
                      <a:pt x="126" y="151"/>
                      <a:pt x="117" y="143"/>
                    </a:cubicBezTo>
                    <a:cubicBezTo>
                      <a:pt x="111" y="137"/>
                      <a:pt x="111" y="128"/>
                      <a:pt x="104" y="124"/>
                    </a:cubicBezTo>
                    <a:cubicBezTo>
                      <a:pt x="96" y="118"/>
                      <a:pt x="88" y="123"/>
                      <a:pt x="79" y="121"/>
                    </a:cubicBezTo>
                    <a:cubicBezTo>
                      <a:pt x="68" y="118"/>
                      <a:pt x="67" y="114"/>
                      <a:pt x="56" y="116"/>
                    </a:cubicBezTo>
                    <a:cubicBezTo>
                      <a:pt x="45" y="118"/>
                      <a:pt x="44" y="122"/>
                      <a:pt x="32" y="116"/>
                    </a:cubicBezTo>
                    <a:cubicBezTo>
                      <a:pt x="12" y="106"/>
                      <a:pt x="0" y="82"/>
                      <a:pt x="29" y="87"/>
                    </a:cubicBezTo>
                    <a:cubicBezTo>
                      <a:pt x="38" y="89"/>
                      <a:pt x="40" y="92"/>
                      <a:pt x="46" y="83"/>
                    </a:cubicBezTo>
                    <a:cubicBezTo>
                      <a:pt x="51" y="76"/>
                      <a:pt x="40" y="77"/>
                      <a:pt x="44" y="65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453"/>
              <p:cNvSpPr>
                <a:spLocks/>
              </p:cNvSpPr>
              <p:nvPr/>
            </p:nvSpPr>
            <p:spPr bwMode="auto">
              <a:xfrm>
                <a:off x="3656" y="1741"/>
                <a:ext cx="218" cy="147"/>
              </a:xfrm>
              <a:custGeom>
                <a:avLst/>
                <a:gdLst>
                  <a:gd name="T0" fmla="*/ 233 w 87"/>
                  <a:gd name="T1" fmla="*/ 171 h 55"/>
                  <a:gd name="T2" fmla="*/ 439 w 87"/>
                  <a:gd name="T3" fmla="*/ 385 h 55"/>
                  <a:gd name="T4" fmla="*/ 534 w 87"/>
                  <a:gd name="T5" fmla="*/ 358 h 55"/>
                  <a:gd name="T6" fmla="*/ 526 w 87"/>
                  <a:gd name="T7" fmla="*/ 214 h 55"/>
                  <a:gd name="T8" fmla="*/ 471 w 87"/>
                  <a:gd name="T9" fmla="*/ 307 h 55"/>
                  <a:gd name="T10" fmla="*/ 351 w 87"/>
                  <a:gd name="T11" fmla="*/ 171 h 55"/>
                  <a:gd name="T12" fmla="*/ 170 w 87"/>
                  <a:gd name="T13" fmla="*/ 86 h 55"/>
                  <a:gd name="T14" fmla="*/ 0 w 87"/>
                  <a:gd name="T15" fmla="*/ 0 h 55"/>
                  <a:gd name="T16" fmla="*/ 138 w 87"/>
                  <a:gd name="T17" fmla="*/ 115 h 55"/>
                  <a:gd name="T18" fmla="*/ 226 w 87"/>
                  <a:gd name="T19" fmla="*/ 150 h 55"/>
                  <a:gd name="T20" fmla="*/ 258 w 87"/>
                  <a:gd name="T21" fmla="*/ 192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" h="55">
                    <a:moveTo>
                      <a:pt x="37" y="24"/>
                    </a:moveTo>
                    <a:cubicBezTo>
                      <a:pt x="48" y="38"/>
                      <a:pt x="51" y="50"/>
                      <a:pt x="70" y="54"/>
                    </a:cubicBezTo>
                    <a:cubicBezTo>
                      <a:pt x="75" y="54"/>
                      <a:pt x="83" y="55"/>
                      <a:pt x="85" y="50"/>
                    </a:cubicBezTo>
                    <a:cubicBezTo>
                      <a:pt x="87" y="46"/>
                      <a:pt x="85" y="35"/>
                      <a:pt x="84" y="30"/>
                    </a:cubicBezTo>
                    <a:cubicBezTo>
                      <a:pt x="82" y="33"/>
                      <a:pt x="78" y="41"/>
                      <a:pt x="75" y="43"/>
                    </a:cubicBezTo>
                    <a:cubicBezTo>
                      <a:pt x="65" y="48"/>
                      <a:pt x="61" y="29"/>
                      <a:pt x="56" y="24"/>
                    </a:cubicBezTo>
                    <a:cubicBezTo>
                      <a:pt x="48" y="16"/>
                      <a:pt x="38" y="15"/>
                      <a:pt x="27" y="12"/>
                    </a:cubicBezTo>
                    <a:cubicBezTo>
                      <a:pt x="18" y="9"/>
                      <a:pt x="9" y="2"/>
                      <a:pt x="0" y="0"/>
                    </a:cubicBezTo>
                    <a:cubicBezTo>
                      <a:pt x="3" y="7"/>
                      <a:pt x="15" y="13"/>
                      <a:pt x="22" y="16"/>
                    </a:cubicBezTo>
                    <a:cubicBezTo>
                      <a:pt x="26" y="18"/>
                      <a:pt x="32" y="19"/>
                      <a:pt x="36" y="21"/>
                    </a:cubicBezTo>
                    <a:cubicBezTo>
                      <a:pt x="38" y="23"/>
                      <a:pt x="38" y="26"/>
                      <a:pt x="41" y="27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454"/>
              <p:cNvSpPr>
                <a:spLocks/>
              </p:cNvSpPr>
              <p:nvPr/>
            </p:nvSpPr>
            <p:spPr bwMode="auto">
              <a:xfrm>
                <a:off x="3521" y="1733"/>
                <a:ext cx="198" cy="70"/>
              </a:xfrm>
              <a:custGeom>
                <a:avLst/>
                <a:gdLst>
                  <a:gd name="T0" fmla="*/ 0 w 79"/>
                  <a:gd name="T1" fmla="*/ 13 h 26"/>
                  <a:gd name="T2" fmla="*/ 221 w 79"/>
                  <a:gd name="T3" fmla="*/ 137 h 26"/>
                  <a:gd name="T4" fmla="*/ 338 w 79"/>
                  <a:gd name="T5" fmla="*/ 145 h 26"/>
                  <a:gd name="T6" fmla="*/ 496 w 79"/>
                  <a:gd name="T7" fmla="*/ 167 h 26"/>
                  <a:gd name="T8" fmla="*/ 363 w 79"/>
                  <a:gd name="T9" fmla="*/ 116 h 26"/>
                  <a:gd name="T10" fmla="*/ 301 w 79"/>
                  <a:gd name="T11" fmla="*/ 22 h 26"/>
                  <a:gd name="T12" fmla="*/ 175 w 79"/>
                  <a:gd name="T13" fmla="*/ 81 h 26"/>
                  <a:gd name="T14" fmla="*/ 50 w 79"/>
                  <a:gd name="T15" fmla="*/ 30 h 26"/>
                  <a:gd name="T16" fmla="*/ 8 w 79"/>
                  <a:gd name="T17" fmla="*/ 1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26">
                    <a:moveTo>
                      <a:pt x="0" y="2"/>
                    </a:moveTo>
                    <a:cubicBezTo>
                      <a:pt x="5" y="16"/>
                      <a:pt x="21" y="24"/>
                      <a:pt x="35" y="19"/>
                    </a:cubicBezTo>
                    <a:cubicBezTo>
                      <a:pt x="43" y="17"/>
                      <a:pt x="46" y="17"/>
                      <a:pt x="54" y="20"/>
                    </a:cubicBezTo>
                    <a:cubicBezTo>
                      <a:pt x="61" y="23"/>
                      <a:pt x="71" y="26"/>
                      <a:pt x="79" y="23"/>
                    </a:cubicBezTo>
                    <a:cubicBezTo>
                      <a:pt x="74" y="24"/>
                      <a:pt x="62" y="19"/>
                      <a:pt x="58" y="16"/>
                    </a:cubicBezTo>
                    <a:cubicBezTo>
                      <a:pt x="52" y="13"/>
                      <a:pt x="52" y="7"/>
                      <a:pt x="48" y="3"/>
                    </a:cubicBezTo>
                    <a:cubicBezTo>
                      <a:pt x="47" y="10"/>
                      <a:pt x="34" y="10"/>
                      <a:pt x="28" y="11"/>
                    </a:cubicBezTo>
                    <a:cubicBezTo>
                      <a:pt x="21" y="11"/>
                      <a:pt x="15" y="8"/>
                      <a:pt x="8" y="4"/>
                    </a:cubicBezTo>
                    <a:cubicBezTo>
                      <a:pt x="5" y="3"/>
                      <a:pt x="3" y="0"/>
                      <a:pt x="1" y="2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455"/>
              <p:cNvSpPr>
                <a:spLocks/>
              </p:cNvSpPr>
              <p:nvPr/>
            </p:nvSpPr>
            <p:spPr bwMode="auto">
              <a:xfrm>
                <a:off x="3844" y="1773"/>
                <a:ext cx="215" cy="96"/>
              </a:xfrm>
              <a:custGeom>
                <a:avLst/>
                <a:gdLst>
                  <a:gd name="T0" fmla="*/ 175 w 86"/>
                  <a:gd name="T1" fmla="*/ 107 h 36"/>
                  <a:gd name="T2" fmla="*/ 388 w 86"/>
                  <a:gd name="T3" fmla="*/ 243 h 36"/>
                  <a:gd name="T4" fmla="*/ 520 w 86"/>
                  <a:gd name="T5" fmla="*/ 72 h 36"/>
                  <a:gd name="T6" fmla="*/ 400 w 86"/>
                  <a:gd name="T7" fmla="*/ 179 h 36"/>
                  <a:gd name="T8" fmla="*/ 258 w 86"/>
                  <a:gd name="T9" fmla="*/ 72 h 36"/>
                  <a:gd name="T10" fmla="*/ 88 w 86"/>
                  <a:gd name="T11" fmla="*/ 13 h 36"/>
                  <a:gd name="T12" fmla="*/ 8 w 86"/>
                  <a:gd name="T13" fmla="*/ 149 h 36"/>
                  <a:gd name="T14" fmla="*/ 175 w 86"/>
                  <a:gd name="T15" fmla="*/ 12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36">
                    <a:moveTo>
                      <a:pt x="28" y="15"/>
                    </a:moveTo>
                    <a:cubicBezTo>
                      <a:pt x="35" y="26"/>
                      <a:pt x="48" y="36"/>
                      <a:pt x="62" y="34"/>
                    </a:cubicBezTo>
                    <a:cubicBezTo>
                      <a:pt x="74" y="32"/>
                      <a:pt x="86" y="25"/>
                      <a:pt x="83" y="10"/>
                    </a:cubicBezTo>
                    <a:cubicBezTo>
                      <a:pt x="79" y="18"/>
                      <a:pt x="73" y="25"/>
                      <a:pt x="64" y="25"/>
                    </a:cubicBezTo>
                    <a:cubicBezTo>
                      <a:pt x="55" y="25"/>
                      <a:pt x="48" y="15"/>
                      <a:pt x="41" y="10"/>
                    </a:cubicBezTo>
                    <a:cubicBezTo>
                      <a:pt x="33" y="5"/>
                      <a:pt x="23" y="0"/>
                      <a:pt x="14" y="2"/>
                    </a:cubicBezTo>
                    <a:cubicBezTo>
                      <a:pt x="7" y="3"/>
                      <a:pt x="0" y="13"/>
                      <a:pt x="1" y="21"/>
                    </a:cubicBezTo>
                    <a:cubicBezTo>
                      <a:pt x="6" y="10"/>
                      <a:pt x="20" y="12"/>
                      <a:pt x="28" y="17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456"/>
              <p:cNvSpPr>
                <a:spLocks/>
              </p:cNvSpPr>
              <p:nvPr/>
            </p:nvSpPr>
            <p:spPr bwMode="auto">
              <a:xfrm>
                <a:off x="3956" y="1568"/>
                <a:ext cx="115" cy="157"/>
              </a:xfrm>
              <a:custGeom>
                <a:avLst/>
                <a:gdLst>
                  <a:gd name="T0" fmla="*/ 120 w 46"/>
                  <a:gd name="T1" fmla="*/ 93 h 59"/>
                  <a:gd name="T2" fmla="*/ 233 w 46"/>
                  <a:gd name="T3" fmla="*/ 277 h 59"/>
                  <a:gd name="T4" fmla="*/ 108 w 46"/>
                  <a:gd name="T5" fmla="*/ 418 h 59"/>
                  <a:gd name="T6" fmla="*/ 45 w 46"/>
                  <a:gd name="T7" fmla="*/ 303 h 59"/>
                  <a:gd name="T8" fmla="*/ 125 w 46"/>
                  <a:gd name="T9" fmla="*/ 255 h 59"/>
                  <a:gd name="T10" fmla="*/ 83 w 46"/>
                  <a:gd name="T11" fmla="*/ 114 h 59"/>
                  <a:gd name="T12" fmla="*/ 0 w 46"/>
                  <a:gd name="T13" fmla="*/ 0 h 59"/>
                  <a:gd name="T14" fmla="*/ 145 w 46"/>
                  <a:gd name="T15" fmla="*/ 114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59">
                    <a:moveTo>
                      <a:pt x="19" y="13"/>
                    </a:moveTo>
                    <a:cubicBezTo>
                      <a:pt x="25" y="20"/>
                      <a:pt x="46" y="27"/>
                      <a:pt x="37" y="39"/>
                    </a:cubicBezTo>
                    <a:cubicBezTo>
                      <a:pt x="32" y="47"/>
                      <a:pt x="16" y="46"/>
                      <a:pt x="17" y="59"/>
                    </a:cubicBezTo>
                    <a:cubicBezTo>
                      <a:pt x="15" y="54"/>
                      <a:pt x="8" y="48"/>
                      <a:pt x="7" y="43"/>
                    </a:cubicBezTo>
                    <a:cubicBezTo>
                      <a:pt x="5" y="34"/>
                      <a:pt x="14" y="41"/>
                      <a:pt x="20" y="36"/>
                    </a:cubicBezTo>
                    <a:cubicBezTo>
                      <a:pt x="28" y="29"/>
                      <a:pt x="19" y="20"/>
                      <a:pt x="13" y="16"/>
                    </a:cubicBezTo>
                    <a:cubicBezTo>
                      <a:pt x="5" y="11"/>
                      <a:pt x="4" y="9"/>
                      <a:pt x="0" y="0"/>
                    </a:cubicBezTo>
                    <a:cubicBezTo>
                      <a:pt x="0" y="9"/>
                      <a:pt x="17" y="11"/>
                      <a:pt x="23" y="16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457"/>
              <p:cNvSpPr>
                <a:spLocks/>
              </p:cNvSpPr>
              <p:nvPr/>
            </p:nvSpPr>
            <p:spPr bwMode="auto">
              <a:xfrm>
                <a:off x="3771" y="1573"/>
                <a:ext cx="143" cy="104"/>
              </a:xfrm>
              <a:custGeom>
                <a:avLst/>
                <a:gdLst>
                  <a:gd name="T0" fmla="*/ 100 w 57"/>
                  <a:gd name="T1" fmla="*/ 149 h 39"/>
                  <a:gd name="T2" fmla="*/ 359 w 57"/>
                  <a:gd name="T3" fmla="*/ 0 h 39"/>
                  <a:gd name="T4" fmla="*/ 208 w 57"/>
                  <a:gd name="T5" fmla="*/ 248 h 39"/>
                  <a:gd name="T6" fmla="*/ 0 w 57"/>
                  <a:gd name="T7" fmla="*/ 12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39">
                    <a:moveTo>
                      <a:pt x="16" y="21"/>
                    </a:moveTo>
                    <a:cubicBezTo>
                      <a:pt x="25" y="28"/>
                      <a:pt x="55" y="12"/>
                      <a:pt x="57" y="0"/>
                    </a:cubicBezTo>
                    <a:cubicBezTo>
                      <a:pt x="56" y="15"/>
                      <a:pt x="48" y="31"/>
                      <a:pt x="33" y="35"/>
                    </a:cubicBezTo>
                    <a:cubicBezTo>
                      <a:pt x="17" y="39"/>
                      <a:pt x="13" y="23"/>
                      <a:pt x="0" y="18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458"/>
              <p:cNvSpPr>
                <a:spLocks/>
              </p:cNvSpPr>
              <p:nvPr/>
            </p:nvSpPr>
            <p:spPr bwMode="auto">
              <a:xfrm>
                <a:off x="3619" y="1544"/>
                <a:ext cx="82" cy="61"/>
              </a:xfrm>
              <a:custGeom>
                <a:avLst/>
                <a:gdLst>
                  <a:gd name="T0" fmla="*/ 75 w 33"/>
                  <a:gd name="T1" fmla="*/ 8 h 23"/>
                  <a:gd name="T2" fmla="*/ 204 w 33"/>
                  <a:gd name="T3" fmla="*/ 29 h 23"/>
                  <a:gd name="T4" fmla="*/ 80 w 33"/>
                  <a:gd name="T5" fmla="*/ 119 h 23"/>
                  <a:gd name="T6" fmla="*/ 50 w 33"/>
                  <a:gd name="T7" fmla="*/ 90 h 23"/>
                  <a:gd name="T8" fmla="*/ 0 w 33"/>
                  <a:gd name="T9" fmla="*/ 154 h 23"/>
                  <a:gd name="T10" fmla="*/ 17 w 33"/>
                  <a:gd name="T11" fmla="*/ 64 h 23"/>
                  <a:gd name="T12" fmla="*/ 55 w 33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12" y="1"/>
                    </a:moveTo>
                    <a:cubicBezTo>
                      <a:pt x="16" y="8"/>
                      <a:pt x="27" y="12"/>
                      <a:pt x="33" y="4"/>
                    </a:cubicBezTo>
                    <a:cubicBezTo>
                      <a:pt x="30" y="11"/>
                      <a:pt x="22" y="23"/>
                      <a:pt x="13" y="17"/>
                    </a:cubicBezTo>
                    <a:cubicBezTo>
                      <a:pt x="10" y="15"/>
                      <a:pt x="11" y="12"/>
                      <a:pt x="8" y="13"/>
                    </a:cubicBezTo>
                    <a:cubicBezTo>
                      <a:pt x="4" y="13"/>
                      <a:pt x="2" y="19"/>
                      <a:pt x="0" y="22"/>
                    </a:cubicBezTo>
                    <a:cubicBezTo>
                      <a:pt x="1" y="18"/>
                      <a:pt x="1" y="13"/>
                      <a:pt x="3" y="9"/>
                    </a:cubicBezTo>
                    <a:cubicBezTo>
                      <a:pt x="4" y="6"/>
                      <a:pt x="7" y="3"/>
                      <a:pt x="9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459"/>
              <p:cNvSpPr>
                <a:spLocks/>
              </p:cNvSpPr>
              <p:nvPr/>
            </p:nvSpPr>
            <p:spPr bwMode="auto">
              <a:xfrm>
                <a:off x="3976" y="1669"/>
                <a:ext cx="68" cy="59"/>
              </a:xfrm>
              <a:custGeom>
                <a:avLst/>
                <a:gdLst>
                  <a:gd name="T0" fmla="*/ 0 w 27"/>
                  <a:gd name="T1" fmla="*/ 43 h 22"/>
                  <a:gd name="T2" fmla="*/ 63 w 27"/>
                  <a:gd name="T3" fmla="*/ 158 h 22"/>
                  <a:gd name="T4" fmla="*/ 83 w 27"/>
                  <a:gd name="T5" fmla="*/ 72 h 22"/>
                  <a:gd name="T6" fmla="*/ 171 w 27"/>
                  <a:gd name="T7" fmla="*/ 0 h 22"/>
                  <a:gd name="T8" fmla="*/ 76 w 27"/>
                  <a:gd name="T9" fmla="*/ 51 h 22"/>
                  <a:gd name="T10" fmla="*/ 8 w 27"/>
                  <a:gd name="T11" fmla="*/ 4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2">
                    <a:moveTo>
                      <a:pt x="0" y="6"/>
                    </a:moveTo>
                    <a:cubicBezTo>
                      <a:pt x="4" y="12"/>
                      <a:pt x="5" y="17"/>
                      <a:pt x="10" y="22"/>
                    </a:cubicBezTo>
                    <a:cubicBezTo>
                      <a:pt x="9" y="18"/>
                      <a:pt x="10" y="14"/>
                      <a:pt x="13" y="10"/>
                    </a:cubicBezTo>
                    <a:cubicBezTo>
                      <a:pt x="17" y="6"/>
                      <a:pt x="26" y="5"/>
                      <a:pt x="27" y="0"/>
                    </a:cubicBezTo>
                    <a:cubicBezTo>
                      <a:pt x="22" y="2"/>
                      <a:pt x="17" y="5"/>
                      <a:pt x="12" y="7"/>
                    </a:cubicBezTo>
                    <a:cubicBezTo>
                      <a:pt x="7" y="8"/>
                      <a:pt x="4" y="6"/>
                      <a:pt x="1" y="6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460"/>
              <p:cNvSpPr>
                <a:spLocks/>
              </p:cNvSpPr>
              <p:nvPr/>
            </p:nvSpPr>
            <p:spPr bwMode="auto">
              <a:xfrm>
                <a:off x="3756" y="1811"/>
                <a:ext cx="123" cy="77"/>
              </a:xfrm>
              <a:custGeom>
                <a:avLst/>
                <a:gdLst>
                  <a:gd name="T0" fmla="*/ 100 w 49"/>
                  <a:gd name="T1" fmla="*/ 162 h 29"/>
                  <a:gd name="T2" fmla="*/ 259 w 49"/>
                  <a:gd name="T3" fmla="*/ 183 h 29"/>
                  <a:gd name="T4" fmla="*/ 276 w 49"/>
                  <a:gd name="T5" fmla="*/ 42 h 29"/>
                  <a:gd name="T6" fmla="*/ 120 w 49"/>
                  <a:gd name="T7" fmla="*/ 127 h 29"/>
                  <a:gd name="T8" fmla="*/ 0 w 49"/>
                  <a:gd name="T9" fmla="*/ 0 h 29"/>
                  <a:gd name="T10" fmla="*/ 138 w 49"/>
                  <a:gd name="T11" fmla="*/ 162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9">
                    <a:moveTo>
                      <a:pt x="16" y="23"/>
                    </a:moveTo>
                    <a:cubicBezTo>
                      <a:pt x="23" y="24"/>
                      <a:pt x="34" y="29"/>
                      <a:pt x="41" y="26"/>
                    </a:cubicBezTo>
                    <a:cubicBezTo>
                      <a:pt x="49" y="23"/>
                      <a:pt x="46" y="12"/>
                      <a:pt x="44" y="6"/>
                    </a:cubicBezTo>
                    <a:cubicBezTo>
                      <a:pt x="36" y="14"/>
                      <a:pt x="33" y="26"/>
                      <a:pt x="19" y="18"/>
                    </a:cubicBezTo>
                    <a:cubicBezTo>
                      <a:pt x="11" y="14"/>
                      <a:pt x="7" y="5"/>
                      <a:pt x="0" y="0"/>
                    </a:cubicBezTo>
                    <a:cubicBezTo>
                      <a:pt x="3" y="9"/>
                      <a:pt x="11" y="22"/>
                      <a:pt x="22" y="23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461"/>
              <p:cNvSpPr>
                <a:spLocks/>
              </p:cNvSpPr>
              <p:nvPr/>
            </p:nvSpPr>
            <p:spPr bwMode="auto">
              <a:xfrm>
                <a:off x="3919" y="1827"/>
                <a:ext cx="115" cy="40"/>
              </a:xfrm>
              <a:custGeom>
                <a:avLst/>
                <a:gdLst>
                  <a:gd name="T0" fmla="*/ 8 w 46"/>
                  <a:gd name="T1" fmla="*/ 0 h 15"/>
                  <a:gd name="T2" fmla="*/ 133 w 46"/>
                  <a:gd name="T3" fmla="*/ 93 h 15"/>
                  <a:gd name="T4" fmla="*/ 288 w 46"/>
                  <a:gd name="T5" fmla="*/ 43 h 15"/>
                  <a:gd name="T6" fmla="*/ 0 w 4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15">
                    <a:moveTo>
                      <a:pt x="1" y="0"/>
                    </a:moveTo>
                    <a:cubicBezTo>
                      <a:pt x="5" y="6"/>
                      <a:pt x="14" y="11"/>
                      <a:pt x="21" y="13"/>
                    </a:cubicBezTo>
                    <a:cubicBezTo>
                      <a:pt x="28" y="14"/>
                      <a:pt x="43" y="14"/>
                      <a:pt x="46" y="6"/>
                    </a:cubicBezTo>
                    <a:cubicBezTo>
                      <a:pt x="32" y="15"/>
                      <a:pt x="12" y="9"/>
                      <a:pt x="0" y="0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462"/>
              <p:cNvSpPr>
                <a:spLocks/>
              </p:cNvSpPr>
              <p:nvPr/>
            </p:nvSpPr>
            <p:spPr bwMode="auto">
              <a:xfrm>
                <a:off x="3594" y="1741"/>
                <a:ext cx="127" cy="59"/>
              </a:xfrm>
              <a:custGeom>
                <a:avLst/>
                <a:gdLst>
                  <a:gd name="T0" fmla="*/ 0 w 51"/>
                  <a:gd name="T1" fmla="*/ 115 h 22"/>
                  <a:gd name="T2" fmla="*/ 199 w 51"/>
                  <a:gd name="T3" fmla="*/ 137 h 22"/>
                  <a:gd name="T4" fmla="*/ 266 w 51"/>
                  <a:gd name="T5" fmla="*/ 158 h 22"/>
                  <a:gd name="T6" fmla="*/ 316 w 51"/>
                  <a:gd name="T7" fmla="*/ 150 h 22"/>
                  <a:gd name="T8" fmla="*/ 217 w 51"/>
                  <a:gd name="T9" fmla="*/ 107 h 22"/>
                  <a:gd name="T10" fmla="*/ 137 w 51"/>
                  <a:gd name="T11" fmla="*/ 0 h 22"/>
                  <a:gd name="T12" fmla="*/ 100 w 51"/>
                  <a:gd name="T13" fmla="*/ 72 h 22"/>
                  <a:gd name="T14" fmla="*/ 25 w 51"/>
                  <a:gd name="T15" fmla="*/ 10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2">
                    <a:moveTo>
                      <a:pt x="0" y="16"/>
                    </a:moveTo>
                    <a:cubicBezTo>
                      <a:pt x="12" y="16"/>
                      <a:pt x="20" y="14"/>
                      <a:pt x="32" y="19"/>
                    </a:cubicBezTo>
                    <a:cubicBezTo>
                      <a:pt x="37" y="22"/>
                      <a:pt x="38" y="22"/>
                      <a:pt x="43" y="22"/>
                    </a:cubicBezTo>
                    <a:cubicBezTo>
                      <a:pt x="46" y="21"/>
                      <a:pt x="48" y="20"/>
                      <a:pt x="51" y="21"/>
                    </a:cubicBezTo>
                    <a:cubicBezTo>
                      <a:pt x="46" y="16"/>
                      <a:pt x="41" y="17"/>
                      <a:pt x="35" y="15"/>
                    </a:cubicBezTo>
                    <a:cubicBezTo>
                      <a:pt x="26" y="13"/>
                      <a:pt x="24" y="8"/>
                      <a:pt x="22" y="0"/>
                    </a:cubicBezTo>
                    <a:cubicBezTo>
                      <a:pt x="19" y="3"/>
                      <a:pt x="19" y="7"/>
                      <a:pt x="16" y="10"/>
                    </a:cubicBezTo>
                    <a:cubicBezTo>
                      <a:pt x="13" y="12"/>
                      <a:pt x="6" y="14"/>
                      <a:pt x="4" y="15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463"/>
              <p:cNvSpPr>
                <a:spLocks/>
              </p:cNvSpPr>
              <p:nvPr/>
            </p:nvSpPr>
            <p:spPr bwMode="auto">
              <a:xfrm>
                <a:off x="3734" y="1504"/>
                <a:ext cx="137" cy="45"/>
              </a:xfrm>
              <a:custGeom>
                <a:avLst/>
                <a:gdLst>
                  <a:gd name="T0" fmla="*/ 0 w 55"/>
                  <a:gd name="T1" fmla="*/ 50 h 17"/>
                  <a:gd name="T2" fmla="*/ 125 w 55"/>
                  <a:gd name="T3" fmla="*/ 34 h 17"/>
                  <a:gd name="T4" fmla="*/ 341 w 55"/>
                  <a:gd name="T5" fmla="*/ 64 h 17"/>
                  <a:gd name="T6" fmla="*/ 249 w 55"/>
                  <a:gd name="T7" fmla="*/ 106 h 17"/>
                  <a:gd name="T8" fmla="*/ 167 w 55"/>
                  <a:gd name="T9" fmla="*/ 90 h 17"/>
                  <a:gd name="T10" fmla="*/ 0 w 55"/>
                  <a:gd name="T11" fmla="*/ 69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17">
                    <a:moveTo>
                      <a:pt x="0" y="7"/>
                    </a:moveTo>
                    <a:cubicBezTo>
                      <a:pt x="7" y="0"/>
                      <a:pt x="12" y="2"/>
                      <a:pt x="20" y="5"/>
                    </a:cubicBezTo>
                    <a:cubicBezTo>
                      <a:pt x="32" y="10"/>
                      <a:pt x="42" y="10"/>
                      <a:pt x="55" y="9"/>
                    </a:cubicBezTo>
                    <a:cubicBezTo>
                      <a:pt x="50" y="11"/>
                      <a:pt x="45" y="13"/>
                      <a:pt x="40" y="15"/>
                    </a:cubicBezTo>
                    <a:cubicBezTo>
                      <a:pt x="33" y="17"/>
                      <a:pt x="34" y="16"/>
                      <a:pt x="27" y="13"/>
                    </a:cubicBezTo>
                    <a:cubicBezTo>
                      <a:pt x="18" y="9"/>
                      <a:pt x="10" y="8"/>
                      <a:pt x="0" y="10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464"/>
              <p:cNvSpPr>
                <a:spLocks/>
              </p:cNvSpPr>
              <p:nvPr/>
            </p:nvSpPr>
            <p:spPr bwMode="auto">
              <a:xfrm>
                <a:off x="3949" y="1664"/>
                <a:ext cx="65" cy="123"/>
              </a:xfrm>
              <a:custGeom>
                <a:avLst/>
                <a:gdLst>
                  <a:gd name="T0" fmla="*/ 0 w 26"/>
                  <a:gd name="T1" fmla="*/ 0 h 46"/>
                  <a:gd name="T2" fmla="*/ 58 w 26"/>
                  <a:gd name="T3" fmla="*/ 187 h 46"/>
                  <a:gd name="T4" fmla="*/ 163 w 26"/>
                  <a:gd name="T5" fmla="*/ 329 h 46"/>
                  <a:gd name="T6" fmla="*/ 38 w 26"/>
                  <a:gd name="T7" fmla="*/ 187 h 46"/>
                  <a:gd name="T8" fmla="*/ 8 w 26"/>
                  <a:gd name="T9" fmla="*/ 99 h 46"/>
                  <a:gd name="T10" fmla="*/ 0 w 26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6">
                    <a:moveTo>
                      <a:pt x="0" y="0"/>
                    </a:moveTo>
                    <a:cubicBezTo>
                      <a:pt x="1" y="9"/>
                      <a:pt x="4" y="19"/>
                      <a:pt x="9" y="26"/>
                    </a:cubicBezTo>
                    <a:cubicBezTo>
                      <a:pt x="14" y="33"/>
                      <a:pt x="23" y="38"/>
                      <a:pt x="26" y="46"/>
                    </a:cubicBezTo>
                    <a:cubicBezTo>
                      <a:pt x="15" y="43"/>
                      <a:pt x="10" y="35"/>
                      <a:pt x="6" y="26"/>
                    </a:cubicBezTo>
                    <a:cubicBezTo>
                      <a:pt x="3" y="21"/>
                      <a:pt x="2" y="19"/>
                      <a:pt x="1" y="14"/>
                    </a:cubicBezTo>
                    <a:cubicBezTo>
                      <a:pt x="1" y="9"/>
                      <a:pt x="2" y="5"/>
                      <a:pt x="0" y="0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465"/>
              <p:cNvSpPr>
                <a:spLocks/>
              </p:cNvSpPr>
              <p:nvPr/>
            </p:nvSpPr>
            <p:spPr bwMode="auto">
              <a:xfrm>
                <a:off x="3479" y="1488"/>
                <a:ext cx="630" cy="421"/>
              </a:xfrm>
              <a:custGeom>
                <a:avLst/>
                <a:gdLst>
                  <a:gd name="T0" fmla="*/ 275 w 252"/>
                  <a:gd name="T1" fmla="*/ 461 h 158"/>
                  <a:gd name="T2" fmla="*/ 333 w 252"/>
                  <a:gd name="T3" fmla="*/ 312 h 158"/>
                  <a:gd name="T4" fmla="*/ 383 w 252"/>
                  <a:gd name="T5" fmla="*/ 120 h 158"/>
                  <a:gd name="T6" fmla="*/ 520 w 252"/>
                  <a:gd name="T7" fmla="*/ 184 h 158"/>
                  <a:gd name="T8" fmla="*/ 670 w 252"/>
                  <a:gd name="T9" fmla="*/ 0 h 158"/>
                  <a:gd name="T10" fmla="*/ 863 w 252"/>
                  <a:gd name="T11" fmla="*/ 56 h 158"/>
                  <a:gd name="T12" fmla="*/ 1083 w 252"/>
                  <a:gd name="T13" fmla="*/ 51 h 158"/>
                  <a:gd name="T14" fmla="*/ 1245 w 252"/>
                  <a:gd name="T15" fmla="*/ 226 h 158"/>
                  <a:gd name="T16" fmla="*/ 1445 w 252"/>
                  <a:gd name="T17" fmla="*/ 376 h 158"/>
                  <a:gd name="T18" fmla="*/ 1345 w 252"/>
                  <a:gd name="T19" fmla="*/ 695 h 158"/>
                  <a:gd name="T20" fmla="*/ 1475 w 252"/>
                  <a:gd name="T21" fmla="*/ 858 h 158"/>
                  <a:gd name="T22" fmla="*/ 1350 w 252"/>
                  <a:gd name="T23" fmla="*/ 1023 h 158"/>
                  <a:gd name="T24" fmla="*/ 1158 w 252"/>
                  <a:gd name="T25" fmla="*/ 994 h 158"/>
                  <a:gd name="T26" fmla="*/ 1000 w 252"/>
                  <a:gd name="T27" fmla="*/ 874 h 158"/>
                  <a:gd name="T28" fmla="*/ 995 w 252"/>
                  <a:gd name="T29" fmla="*/ 1066 h 158"/>
                  <a:gd name="T30" fmla="*/ 733 w 252"/>
                  <a:gd name="T31" fmla="*/ 1015 h 158"/>
                  <a:gd name="T32" fmla="*/ 650 w 252"/>
                  <a:gd name="T33" fmla="*/ 879 h 158"/>
                  <a:gd name="T34" fmla="*/ 495 w 252"/>
                  <a:gd name="T35" fmla="*/ 858 h 158"/>
                  <a:gd name="T36" fmla="*/ 350 w 252"/>
                  <a:gd name="T37" fmla="*/ 823 h 158"/>
                  <a:gd name="T38" fmla="*/ 200 w 252"/>
                  <a:gd name="T39" fmla="*/ 823 h 158"/>
                  <a:gd name="T40" fmla="*/ 183 w 252"/>
                  <a:gd name="T41" fmla="*/ 618 h 158"/>
                  <a:gd name="T42" fmla="*/ 288 w 252"/>
                  <a:gd name="T43" fmla="*/ 589 h 158"/>
                  <a:gd name="T44" fmla="*/ 275 w 252"/>
                  <a:gd name="T45" fmla="*/ 461 h 1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2" h="158">
                    <a:moveTo>
                      <a:pt x="44" y="65"/>
                    </a:moveTo>
                    <a:cubicBezTo>
                      <a:pt x="48" y="53"/>
                      <a:pt x="52" y="58"/>
                      <a:pt x="53" y="44"/>
                    </a:cubicBezTo>
                    <a:cubicBezTo>
                      <a:pt x="54" y="39"/>
                      <a:pt x="57" y="20"/>
                      <a:pt x="61" y="17"/>
                    </a:cubicBezTo>
                    <a:cubicBezTo>
                      <a:pt x="76" y="9"/>
                      <a:pt x="70" y="34"/>
                      <a:pt x="83" y="26"/>
                    </a:cubicBezTo>
                    <a:cubicBezTo>
                      <a:pt x="94" y="18"/>
                      <a:pt x="87" y="1"/>
                      <a:pt x="107" y="0"/>
                    </a:cubicBezTo>
                    <a:cubicBezTo>
                      <a:pt x="117" y="0"/>
                      <a:pt x="128" y="6"/>
                      <a:pt x="138" y="8"/>
                    </a:cubicBezTo>
                    <a:cubicBezTo>
                      <a:pt x="150" y="10"/>
                      <a:pt x="161" y="4"/>
                      <a:pt x="173" y="7"/>
                    </a:cubicBezTo>
                    <a:cubicBezTo>
                      <a:pt x="187" y="11"/>
                      <a:pt x="189" y="23"/>
                      <a:pt x="199" y="32"/>
                    </a:cubicBezTo>
                    <a:cubicBezTo>
                      <a:pt x="208" y="40"/>
                      <a:pt x="223" y="43"/>
                      <a:pt x="231" y="53"/>
                    </a:cubicBezTo>
                    <a:cubicBezTo>
                      <a:pt x="252" y="81"/>
                      <a:pt x="198" y="77"/>
                      <a:pt x="215" y="98"/>
                    </a:cubicBezTo>
                    <a:cubicBezTo>
                      <a:pt x="221" y="107"/>
                      <a:pt x="235" y="109"/>
                      <a:pt x="236" y="121"/>
                    </a:cubicBezTo>
                    <a:cubicBezTo>
                      <a:pt x="237" y="130"/>
                      <a:pt x="225" y="141"/>
                      <a:pt x="216" y="144"/>
                    </a:cubicBezTo>
                    <a:cubicBezTo>
                      <a:pt x="207" y="146"/>
                      <a:pt x="199" y="147"/>
                      <a:pt x="185" y="140"/>
                    </a:cubicBezTo>
                    <a:cubicBezTo>
                      <a:pt x="177" y="136"/>
                      <a:pt x="166" y="119"/>
                      <a:pt x="160" y="123"/>
                    </a:cubicBezTo>
                    <a:cubicBezTo>
                      <a:pt x="152" y="129"/>
                      <a:pt x="170" y="141"/>
                      <a:pt x="159" y="150"/>
                    </a:cubicBezTo>
                    <a:cubicBezTo>
                      <a:pt x="149" y="158"/>
                      <a:pt x="126" y="151"/>
                      <a:pt x="117" y="143"/>
                    </a:cubicBezTo>
                    <a:cubicBezTo>
                      <a:pt x="111" y="137"/>
                      <a:pt x="111" y="128"/>
                      <a:pt x="104" y="124"/>
                    </a:cubicBezTo>
                    <a:cubicBezTo>
                      <a:pt x="96" y="118"/>
                      <a:pt x="88" y="123"/>
                      <a:pt x="79" y="121"/>
                    </a:cubicBezTo>
                    <a:cubicBezTo>
                      <a:pt x="68" y="118"/>
                      <a:pt x="67" y="114"/>
                      <a:pt x="56" y="116"/>
                    </a:cubicBezTo>
                    <a:cubicBezTo>
                      <a:pt x="45" y="118"/>
                      <a:pt x="44" y="122"/>
                      <a:pt x="32" y="116"/>
                    </a:cubicBezTo>
                    <a:cubicBezTo>
                      <a:pt x="12" y="106"/>
                      <a:pt x="0" y="82"/>
                      <a:pt x="29" y="87"/>
                    </a:cubicBezTo>
                    <a:cubicBezTo>
                      <a:pt x="38" y="89"/>
                      <a:pt x="40" y="92"/>
                      <a:pt x="46" y="83"/>
                    </a:cubicBezTo>
                    <a:cubicBezTo>
                      <a:pt x="51" y="76"/>
                      <a:pt x="40" y="77"/>
                      <a:pt x="44" y="6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466"/>
              <p:cNvSpPr>
                <a:spLocks/>
              </p:cNvSpPr>
              <p:nvPr/>
            </p:nvSpPr>
            <p:spPr bwMode="auto">
              <a:xfrm>
                <a:off x="3749" y="1549"/>
                <a:ext cx="180" cy="94"/>
              </a:xfrm>
              <a:custGeom>
                <a:avLst/>
                <a:gdLst>
                  <a:gd name="T0" fmla="*/ 400 w 72"/>
                  <a:gd name="T1" fmla="*/ 0 h 35"/>
                  <a:gd name="T2" fmla="*/ 258 w 72"/>
                  <a:gd name="T3" fmla="*/ 209 h 35"/>
                  <a:gd name="T4" fmla="*/ 0 w 72"/>
                  <a:gd name="T5" fmla="*/ 145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35">
                    <a:moveTo>
                      <a:pt x="64" y="0"/>
                    </a:moveTo>
                    <a:cubicBezTo>
                      <a:pt x="72" y="15"/>
                      <a:pt x="53" y="25"/>
                      <a:pt x="41" y="29"/>
                    </a:cubicBezTo>
                    <a:cubicBezTo>
                      <a:pt x="25" y="35"/>
                      <a:pt x="15" y="2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467"/>
              <p:cNvSpPr>
                <a:spLocks/>
              </p:cNvSpPr>
              <p:nvPr/>
            </p:nvSpPr>
            <p:spPr bwMode="auto">
              <a:xfrm>
                <a:off x="3641" y="1704"/>
                <a:ext cx="105" cy="123"/>
              </a:xfrm>
              <a:custGeom>
                <a:avLst/>
                <a:gdLst>
                  <a:gd name="T0" fmla="*/ 0 w 42"/>
                  <a:gd name="T1" fmla="*/ 0 h 46"/>
                  <a:gd name="T2" fmla="*/ 100 w 42"/>
                  <a:gd name="T3" fmla="*/ 187 h 46"/>
                  <a:gd name="T4" fmla="*/ 175 w 42"/>
                  <a:gd name="T5" fmla="*/ 214 h 46"/>
                  <a:gd name="T6" fmla="*/ 263 w 42"/>
                  <a:gd name="T7" fmla="*/ 329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6">
                    <a:moveTo>
                      <a:pt x="0" y="0"/>
                    </a:moveTo>
                    <a:cubicBezTo>
                      <a:pt x="1" y="13"/>
                      <a:pt x="3" y="20"/>
                      <a:pt x="16" y="26"/>
                    </a:cubicBezTo>
                    <a:cubicBezTo>
                      <a:pt x="19" y="28"/>
                      <a:pt x="25" y="28"/>
                      <a:pt x="28" y="30"/>
                    </a:cubicBezTo>
                    <a:cubicBezTo>
                      <a:pt x="33" y="34"/>
                      <a:pt x="34" y="32"/>
                      <a:pt x="42" y="4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468"/>
              <p:cNvSpPr>
                <a:spLocks/>
              </p:cNvSpPr>
              <p:nvPr/>
            </p:nvSpPr>
            <p:spPr bwMode="auto">
              <a:xfrm>
                <a:off x="3969" y="1688"/>
                <a:ext cx="50" cy="69"/>
              </a:xfrm>
              <a:custGeom>
                <a:avLst/>
                <a:gdLst>
                  <a:gd name="T0" fmla="*/ 0 w 20"/>
                  <a:gd name="T1" fmla="*/ 0 h 26"/>
                  <a:gd name="T2" fmla="*/ 125 w 20"/>
                  <a:gd name="T3" fmla="*/ 18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cubicBezTo>
                      <a:pt x="3" y="10"/>
                      <a:pt x="12" y="19"/>
                      <a:pt x="20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469"/>
              <p:cNvSpPr>
                <a:spLocks/>
              </p:cNvSpPr>
              <p:nvPr/>
            </p:nvSpPr>
            <p:spPr bwMode="auto">
              <a:xfrm>
                <a:off x="3839" y="1811"/>
                <a:ext cx="42" cy="45"/>
              </a:xfrm>
              <a:custGeom>
                <a:avLst/>
                <a:gdLst>
                  <a:gd name="T0" fmla="*/ 104 w 17"/>
                  <a:gd name="T1" fmla="*/ 13 h 17"/>
                  <a:gd name="T2" fmla="*/ 0 w 17"/>
                  <a:gd name="T3" fmla="*/ 119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7">
                    <a:moveTo>
                      <a:pt x="17" y="2"/>
                    </a:moveTo>
                    <a:cubicBezTo>
                      <a:pt x="11" y="0"/>
                      <a:pt x="7" y="15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Freeform 470"/>
              <p:cNvSpPr>
                <a:spLocks/>
              </p:cNvSpPr>
              <p:nvPr/>
            </p:nvSpPr>
            <p:spPr bwMode="auto">
              <a:xfrm>
                <a:off x="3576" y="1725"/>
                <a:ext cx="33" cy="8"/>
              </a:xfrm>
              <a:custGeom>
                <a:avLst/>
                <a:gdLst>
                  <a:gd name="T0" fmla="*/ 0 w 13"/>
                  <a:gd name="T1" fmla="*/ 0 h 3"/>
                  <a:gd name="T2" fmla="*/ 84 w 13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2"/>
                      <a:pt x="9" y="1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471"/>
              <p:cNvSpPr>
                <a:spLocks/>
              </p:cNvSpPr>
              <p:nvPr/>
            </p:nvSpPr>
            <p:spPr bwMode="auto">
              <a:xfrm>
                <a:off x="3629" y="1704"/>
                <a:ext cx="27" cy="24"/>
              </a:xfrm>
              <a:custGeom>
                <a:avLst/>
                <a:gdLst>
                  <a:gd name="T0" fmla="*/ 0 w 11"/>
                  <a:gd name="T1" fmla="*/ 35 h 9"/>
                  <a:gd name="T2" fmla="*/ 61 w 11"/>
                  <a:gd name="T3" fmla="*/ 0 h 9"/>
                  <a:gd name="T4" fmla="*/ 25 w 11"/>
                  <a:gd name="T5" fmla="*/ 6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5"/>
                    </a:moveTo>
                    <a:cubicBezTo>
                      <a:pt x="4" y="3"/>
                      <a:pt x="7" y="1"/>
                      <a:pt x="10" y="0"/>
                    </a:cubicBezTo>
                    <a:cubicBezTo>
                      <a:pt x="11" y="4"/>
                      <a:pt x="7" y="7"/>
                      <a:pt x="4" y="9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472"/>
              <p:cNvSpPr>
                <a:spLocks/>
              </p:cNvSpPr>
              <p:nvPr/>
            </p:nvSpPr>
            <p:spPr bwMode="auto">
              <a:xfrm>
                <a:off x="3744" y="1595"/>
                <a:ext cx="20" cy="32"/>
              </a:xfrm>
              <a:custGeom>
                <a:avLst/>
                <a:gdLst>
                  <a:gd name="T0" fmla="*/ 0 w 8"/>
                  <a:gd name="T1" fmla="*/ 72 h 12"/>
                  <a:gd name="T2" fmla="*/ 50 w 8"/>
                  <a:gd name="T3" fmla="*/ 0 h 12"/>
                  <a:gd name="T4" fmla="*/ 33 w 8"/>
                  <a:gd name="T5" fmla="*/ 8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10"/>
                    </a:moveTo>
                    <a:cubicBezTo>
                      <a:pt x="0" y="5"/>
                      <a:pt x="4" y="1"/>
                      <a:pt x="8" y="0"/>
                    </a:cubicBezTo>
                    <a:cubicBezTo>
                      <a:pt x="7" y="4"/>
                      <a:pt x="6" y="8"/>
                      <a:pt x="5" y="12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473"/>
              <p:cNvSpPr>
                <a:spLocks/>
              </p:cNvSpPr>
              <p:nvPr/>
            </p:nvSpPr>
            <p:spPr bwMode="auto">
              <a:xfrm>
                <a:off x="3891" y="1544"/>
                <a:ext cx="33" cy="29"/>
              </a:xfrm>
              <a:custGeom>
                <a:avLst/>
                <a:gdLst>
                  <a:gd name="T0" fmla="*/ 71 w 13"/>
                  <a:gd name="T1" fmla="*/ 29 h 11"/>
                  <a:gd name="T2" fmla="*/ 8 w 13"/>
                  <a:gd name="T3" fmla="*/ 34 h 11"/>
                  <a:gd name="T4" fmla="*/ 84 w 13"/>
                  <a:gd name="T5" fmla="*/ 6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1" y="4"/>
                    </a:moveTo>
                    <a:cubicBezTo>
                      <a:pt x="9" y="2"/>
                      <a:pt x="0" y="0"/>
                      <a:pt x="1" y="5"/>
                    </a:cubicBezTo>
                    <a:cubicBezTo>
                      <a:pt x="2" y="11"/>
                      <a:pt x="12" y="6"/>
                      <a:pt x="13" y="9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474"/>
              <p:cNvSpPr>
                <a:spLocks/>
              </p:cNvSpPr>
              <p:nvPr/>
            </p:nvSpPr>
            <p:spPr bwMode="auto">
              <a:xfrm>
                <a:off x="3961" y="1691"/>
                <a:ext cx="18" cy="29"/>
              </a:xfrm>
              <a:custGeom>
                <a:avLst/>
                <a:gdLst>
                  <a:gd name="T0" fmla="*/ 39 w 7"/>
                  <a:gd name="T1" fmla="*/ 0 h 11"/>
                  <a:gd name="T2" fmla="*/ 46 w 7"/>
                  <a:gd name="T3" fmla="*/ 3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0" y="3"/>
                      <a:pt x="3" y="11"/>
                      <a:pt x="7" y="5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475"/>
              <p:cNvSpPr>
                <a:spLocks/>
              </p:cNvSpPr>
              <p:nvPr/>
            </p:nvSpPr>
            <p:spPr bwMode="auto">
              <a:xfrm>
                <a:off x="3604" y="1717"/>
                <a:ext cx="5" cy="22"/>
              </a:xfrm>
              <a:custGeom>
                <a:avLst/>
                <a:gdLst>
                  <a:gd name="T0" fmla="*/ 0 w 2"/>
                  <a:gd name="T1" fmla="*/ 61 h 8"/>
                  <a:gd name="T2" fmla="*/ 13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cubicBezTo>
                      <a:pt x="0" y="5"/>
                      <a:pt x="0" y="3"/>
                      <a:pt x="2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94" name="Group 476"/>
            <p:cNvGrpSpPr>
              <a:grpSpLocks/>
            </p:cNvGrpSpPr>
            <p:nvPr/>
          </p:nvGrpSpPr>
          <p:grpSpPr bwMode="auto">
            <a:xfrm>
              <a:off x="6984786" y="1679927"/>
              <a:ext cx="412695" cy="249731"/>
              <a:chOff x="1145" y="2589"/>
              <a:chExt cx="454" cy="342"/>
            </a:xfrm>
          </p:grpSpPr>
          <p:sp>
            <p:nvSpPr>
              <p:cNvPr id="795" name="Freeform 477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478"/>
              <p:cNvSpPr>
                <a:spLocks/>
              </p:cNvSpPr>
              <p:nvPr/>
            </p:nvSpPr>
            <p:spPr bwMode="auto">
              <a:xfrm>
                <a:off x="1207" y="2829"/>
                <a:ext cx="155" cy="94"/>
              </a:xfrm>
              <a:custGeom>
                <a:avLst/>
                <a:gdLst>
                  <a:gd name="T0" fmla="*/ 25 w 62"/>
                  <a:gd name="T1" fmla="*/ 0 h 35"/>
                  <a:gd name="T2" fmla="*/ 45 w 62"/>
                  <a:gd name="T3" fmla="*/ 158 h 35"/>
                  <a:gd name="T4" fmla="*/ 138 w 62"/>
                  <a:gd name="T5" fmla="*/ 223 h 35"/>
                  <a:gd name="T6" fmla="*/ 388 w 62"/>
                  <a:gd name="T7" fmla="*/ 188 h 35"/>
                  <a:gd name="T8" fmla="*/ 295 w 62"/>
                  <a:gd name="T9" fmla="*/ 158 h 35"/>
                  <a:gd name="T10" fmla="*/ 200 w 62"/>
                  <a:gd name="T11" fmla="*/ 107 h 35"/>
                  <a:gd name="T12" fmla="*/ 95 w 62"/>
                  <a:gd name="T13" fmla="*/ 107 h 35"/>
                  <a:gd name="T14" fmla="*/ 25 w 62"/>
                  <a:gd name="T15" fmla="*/ 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5">
                    <a:moveTo>
                      <a:pt x="4" y="0"/>
                    </a:moveTo>
                    <a:cubicBezTo>
                      <a:pt x="4" y="9"/>
                      <a:pt x="0" y="14"/>
                      <a:pt x="7" y="22"/>
                    </a:cubicBezTo>
                    <a:cubicBezTo>
                      <a:pt x="11" y="26"/>
                      <a:pt x="16" y="30"/>
                      <a:pt x="22" y="31"/>
                    </a:cubicBezTo>
                    <a:cubicBezTo>
                      <a:pt x="34" y="35"/>
                      <a:pt x="50" y="30"/>
                      <a:pt x="62" y="26"/>
                    </a:cubicBezTo>
                    <a:cubicBezTo>
                      <a:pt x="57" y="25"/>
                      <a:pt x="52" y="23"/>
                      <a:pt x="47" y="22"/>
                    </a:cubicBezTo>
                    <a:cubicBezTo>
                      <a:pt x="41" y="20"/>
                      <a:pt x="38" y="18"/>
                      <a:pt x="32" y="15"/>
                    </a:cubicBezTo>
                    <a:cubicBezTo>
                      <a:pt x="25" y="12"/>
                      <a:pt x="21" y="15"/>
                      <a:pt x="15" y="15"/>
                    </a:cubicBezTo>
                    <a:cubicBezTo>
                      <a:pt x="7" y="14"/>
                      <a:pt x="6" y="7"/>
                      <a:pt x="4" y="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479"/>
              <p:cNvSpPr>
                <a:spLocks/>
              </p:cNvSpPr>
              <p:nvPr/>
            </p:nvSpPr>
            <p:spPr bwMode="auto">
              <a:xfrm>
                <a:off x="1382" y="2827"/>
                <a:ext cx="80" cy="93"/>
              </a:xfrm>
              <a:custGeom>
                <a:avLst/>
                <a:gdLst>
                  <a:gd name="T0" fmla="*/ 0 w 32"/>
                  <a:gd name="T1" fmla="*/ 170 h 35"/>
                  <a:gd name="T2" fmla="*/ 183 w 32"/>
                  <a:gd name="T3" fmla="*/ 218 h 35"/>
                  <a:gd name="T4" fmla="*/ 170 w 32"/>
                  <a:gd name="T5" fmla="*/ 120 h 35"/>
                  <a:gd name="T6" fmla="*/ 183 w 32"/>
                  <a:gd name="T7" fmla="*/ 0 h 35"/>
                  <a:gd name="T8" fmla="*/ 150 w 32"/>
                  <a:gd name="T9" fmla="*/ 128 h 35"/>
                  <a:gd name="T10" fmla="*/ 50 w 32"/>
                  <a:gd name="T11" fmla="*/ 16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5">
                    <a:moveTo>
                      <a:pt x="0" y="24"/>
                    </a:moveTo>
                    <a:cubicBezTo>
                      <a:pt x="6" y="24"/>
                      <a:pt x="24" y="35"/>
                      <a:pt x="29" y="31"/>
                    </a:cubicBezTo>
                    <a:cubicBezTo>
                      <a:pt x="32" y="28"/>
                      <a:pt x="28" y="20"/>
                      <a:pt x="27" y="17"/>
                    </a:cubicBezTo>
                    <a:cubicBezTo>
                      <a:pt x="26" y="11"/>
                      <a:pt x="29" y="6"/>
                      <a:pt x="29" y="0"/>
                    </a:cubicBezTo>
                    <a:cubicBezTo>
                      <a:pt x="27" y="6"/>
                      <a:pt x="26" y="12"/>
                      <a:pt x="24" y="18"/>
                    </a:cubicBezTo>
                    <a:cubicBezTo>
                      <a:pt x="21" y="24"/>
                      <a:pt x="14" y="23"/>
                      <a:pt x="8" y="23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480"/>
              <p:cNvSpPr>
                <a:spLocks/>
              </p:cNvSpPr>
              <p:nvPr/>
            </p:nvSpPr>
            <p:spPr bwMode="auto">
              <a:xfrm>
                <a:off x="1472" y="2773"/>
                <a:ext cx="92" cy="67"/>
              </a:xfrm>
              <a:custGeom>
                <a:avLst/>
                <a:gdLst>
                  <a:gd name="T0" fmla="*/ 50 w 37"/>
                  <a:gd name="T1" fmla="*/ 86 h 25"/>
                  <a:gd name="T2" fmla="*/ 12 w 37"/>
                  <a:gd name="T3" fmla="*/ 180 h 25"/>
                  <a:gd name="T4" fmla="*/ 174 w 37"/>
                  <a:gd name="T5" fmla="*/ 166 h 25"/>
                  <a:gd name="T6" fmla="*/ 204 w 37"/>
                  <a:gd name="T7" fmla="*/ 0 h 25"/>
                  <a:gd name="T8" fmla="*/ 149 w 37"/>
                  <a:gd name="T9" fmla="*/ 102 h 25"/>
                  <a:gd name="T10" fmla="*/ 50 w 37"/>
                  <a:gd name="T11" fmla="*/ 86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5">
                    <a:moveTo>
                      <a:pt x="8" y="12"/>
                    </a:moveTo>
                    <a:cubicBezTo>
                      <a:pt x="5" y="16"/>
                      <a:pt x="0" y="19"/>
                      <a:pt x="2" y="25"/>
                    </a:cubicBezTo>
                    <a:cubicBezTo>
                      <a:pt x="8" y="19"/>
                      <a:pt x="21" y="25"/>
                      <a:pt x="28" y="23"/>
                    </a:cubicBezTo>
                    <a:cubicBezTo>
                      <a:pt x="37" y="21"/>
                      <a:pt x="37" y="8"/>
                      <a:pt x="33" y="0"/>
                    </a:cubicBezTo>
                    <a:cubicBezTo>
                      <a:pt x="33" y="7"/>
                      <a:pt x="32" y="14"/>
                      <a:pt x="24" y="14"/>
                    </a:cubicBezTo>
                    <a:cubicBezTo>
                      <a:pt x="19" y="15"/>
                      <a:pt x="13" y="7"/>
                      <a:pt x="8" y="12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481"/>
              <p:cNvSpPr>
                <a:spLocks/>
              </p:cNvSpPr>
              <p:nvPr/>
            </p:nvSpPr>
            <p:spPr bwMode="auto">
              <a:xfrm>
                <a:off x="1512" y="2661"/>
                <a:ext cx="62" cy="139"/>
              </a:xfrm>
              <a:custGeom>
                <a:avLst/>
                <a:gdLst>
                  <a:gd name="T0" fmla="*/ 25 w 25"/>
                  <a:gd name="T1" fmla="*/ 29 h 52"/>
                  <a:gd name="T2" fmla="*/ 141 w 25"/>
                  <a:gd name="T3" fmla="*/ 179 h 52"/>
                  <a:gd name="T4" fmla="*/ 104 w 25"/>
                  <a:gd name="T5" fmla="*/ 257 h 52"/>
                  <a:gd name="T6" fmla="*/ 112 w 25"/>
                  <a:gd name="T7" fmla="*/ 372 h 52"/>
                  <a:gd name="T8" fmla="*/ 92 w 25"/>
                  <a:gd name="T9" fmla="*/ 158 h 52"/>
                  <a:gd name="T10" fmla="*/ 0 w 25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2">
                    <a:moveTo>
                      <a:pt x="4" y="4"/>
                    </a:moveTo>
                    <a:cubicBezTo>
                      <a:pt x="9" y="10"/>
                      <a:pt x="20" y="18"/>
                      <a:pt x="23" y="25"/>
                    </a:cubicBezTo>
                    <a:cubicBezTo>
                      <a:pt x="25" y="32"/>
                      <a:pt x="19" y="30"/>
                      <a:pt x="17" y="36"/>
                    </a:cubicBezTo>
                    <a:cubicBezTo>
                      <a:pt x="15" y="41"/>
                      <a:pt x="22" y="48"/>
                      <a:pt x="18" y="52"/>
                    </a:cubicBezTo>
                    <a:cubicBezTo>
                      <a:pt x="14" y="42"/>
                      <a:pt x="18" y="31"/>
                      <a:pt x="15" y="22"/>
                    </a:cubicBezTo>
                    <a:cubicBezTo>
                      <a:pt x="12" y="15"/>
                      <a:pt x="4" y="5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482"/>
              <p:cNvSpPr>
                <a:spLocks/>
              </p:cNvSpPr>
              <p:nvPr/>
            </p:nvSpPr>
            <p:spPr bwMode="auto">
              <a:xfrm>
                <a:off x="1270" y="2632"/>
                <a:ext cx="155" cy="69"/>
              </a:xfrm>
              <a:custGeom>
                <a:avLst/>
                <a:gdLst>
                  <a:gd name="T0" fmla="*/ 50 w 62"/>
                  <a:gd name="T1" fmla="*/ 13 h 26"/>
                  <a:gd name="T2" fmla="*/ 195 w 62"/>
                  <a:gd name="T3" fmla="*/ 154 h 26"/>
                  <a:gd name="T4" fmla="*/ 388 w 62"/>
                  <a:gd name="T5" fmla="*/ 154 h 26"/>
                  <a:gd name="T6" fmla="*/ 200 w 62"/>
                  <a:gd name="T7" fmla="*/ 77 h 26"/>
                  <a:gd name="T8" fmla="*/ 95 w 62"/>
                  <a:gd name="T9" fmla="*/ 21 h 26"/>
                  <a:gd name="T10" fmla="*/ 0 w 62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8" y="2"/>
                    </a:moveTo>
                    <a:cubicBezTo>
                      <a:pt x="17" y="8"/>
                      <a:pt x="21" y="18"/>
                      <a:pt x="31" y="22"/>
                    </a:cubicBezTo>
                    <a:cubicBezTo>
                      <a:pt x="41" y="26"/>
                      <a:pt x="52" y="23"/>
                      <a:pt x="62" y="22"/>
                    </a:cubicBezTo>
                    <a:cubicBezTo>
                      <a:pt x="49" y="24"/>
                      <a:pt x="43" y="18"/>
                      <a:pt x="32" y="11"/>
                    </a:cubicBezTo>
                    <a:cubicBezTo>
                      <a:pt x="27" y="7"/>
                      <a:pt x="21" y="4"/>
                      <a:pt x="15" y="3"/>
                    </a:cubicBezTo>
                    <a:cubicBezTo>
                      <a:pt x="10" y="1"/>
                      <a:pt x="5" y="2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483"/>
              <p:cNvSpPr>
                <a:spLocks/>
              </p:cNvSpPr>
              <p:nvPr/>
            </p:nvSpPr>
            <p:spPr bwMode="auto">
              <a:xfrm>
                <a:off x="1242" y="2888"/>
                <a:ext cx="103" cy="29"/>
              </a:xfrm>
              <a:custGeom>
                <a:avLst/>
                <a:gdLst>
                  <a:gd name="T0" fmla="*/ 0 w 41"/>
                  <a:gd name="T1" fmla="*/ 29 h 11"/>
                  <a:gd name="T2" fmla="*/ 63 w 41"/>
                  <a:gd name="T3" fmla="*/ 63 h 11"/>
                  <a:gd name="T4" fmla="*/ 138 w 41"/>
                  <a:gd name="T5" fmla="*/ 63 h 11"/>
                  <a:gd name="T6" fmla="*/ 259 w 41"/>
                  <a:gd name="T7" fmla="*/ 29 h 11"/>
                  <a:gd name="T8" fmla="*/ 163 w 41"/>
                  <a:gd name="T9" fmla="*/ 8 h 11"/>
                  <a:gd name="T10" fmla="*/ 0 w 41"/>
                  <a:gd name="T11" fmla="*/ 1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1">
                    <a:moveTo>
                      <a:pt x="0" y="4"/>
                    </a:moveTo>
                    <a:cubicBezTo>
                      <a:pt x="4" y="5"/>
                      <a:pt x="6" y="8"/>
                      <a:pt x="10" y="9"/>
                    </a:cubicBezTo>
                    <a:cubicBezTo>
                      <a:pt x="14" y="11"/>
                      <a:pt x="18" y="9"/>
                      <a:pt x="22" y="9"/>
                    </a:cubicBezTo>
                    <a:cubicBezTo>
                      <a:pt x="29" y="8"/>
                      <a:pt x="35" y="7"/>
                      <a:pt x="41" y="4"/>
                    </a:cubicBezTo>
                    <a:cubicBezTo>
                      <a:pt x="38" y="0"/>
                      <a:pt x="31" y="0"/>
                      <a:pt x="26" y="1"/>
                    </a:cubicBezTo>
                    <a:cubicBezTo>
                      <a:pt x="19" y="4"/>
                      <a:pt x="8" y="8"/>
                      <a:pt x="0" y="2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484"/>
              <p:cNvSpPr>
                <a:spLocks/>
              </p:cNvSpPr>
              <p:nvPr/>
            </p:nvSpPr>
            <p:spPr bwMode="auto">
              <a:xfrm>
                <a:off x="1472" y="2789"/>
                <a:ext cx="67" cy="54"/>
              </a:xfrm>
              <a:custGeom>
                <a:avLst/>
                <a:gdLst>
                  <a:gd name="T0" fmla="*/ 55 w 27"/>
                  <a:gd name="T1" fmla="*/ 51 h 20"/>
                  <a:gd name="T2" fmla="*/ 12 w 27"/>
                  <a:gd name="T3" fmla="*/ 146 h 20"/>
                  <a:gd name="T4" fmla="*/ 166 w 27"/>
                  <a:gd name="T5" fmla="*/ 86 h 20"/>
                  <a:gd name="T6" fmla="*/ 87 w 27"/>
                  <a:gd name="T7" fmla="*/ 81 h 20"/>
                  <a:gd name="T8" fmla="*/ 37 w 27"/>
                  <a:gd name="T9" fmla="*/ 5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9" y="7"/>
                    </a:moveTo>
                    <a:cubicBezTo>
                      <a:pt x="5" y="10"/>
                      <a:pt x="0" y="14"/>
                      <a:pt x="2" y="20"/>
                    </a:cubicBezTo>
                    <a:cubicBezTo>
                      <a:pt x="9" y="11"/>
                      <a:pt x="19" y="18"/>
                      <a:pt x="27" y="12"/>
                    </a:cubicBezTo>
                    <a:cubicBezTo>
                      <a:pt x="22" y="14"/>
                      <a:pt x="18" y="14"/>
                      <a:pt x="14" y="11"/>
                    </a:cubicBezTo>
                    <a:cubicBezTo>
                      <a:pt x="12" y="9"/>
                      <a:pt x="9" y="0"/>
                      <a:pt x="6" y="7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485"/>
              <p:cNvSpPr>
                <a:spLocks/>
              </p:cNvSpPr>
              <p:nvPr/>
            </p:nvSpPr>
            <p:spPr bwMode="auto">
              <a:xfrm>
                <a:off x="1165" y="2629"/>
                <a:ext cx="57" cy="150"/>
              </a:xfrm>
              <a:custGeom>
                <a:avLst/>
                <a:gdLst>
                  <a:gd name="T0" fmla="*/ 141 w 23"/>
                  <a:gd name="T1" fmla="*/ 0 h 56"/>
                  <a:gd name="T2" fmla="*/ 17 w 23"/>
                  <a:gd name="T3" fmla="*/ 171 h 56"/>
                  <a:gd name="T4" fmla="*/ 87 w 23"/>
                  <a:gd name="T5" fmla="*/ 402 h 56"/>
                  <a:gd name="T6" fmla="*/ 67 w 23"/>
                  <a:gd name="T7" fmla="*/ 145 h 56"/>
                  <a:gd name="T8" fmla="*/ 129 w 23"/>
                  <a:gd name="T9" fmla="*/ 2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6">
                    <a:moveTo>
                      <a:pt x="23" y="0"/>
                    </a:moveTo>
                    <a:cubicBezTo>
                      <a:pt x="14" y="7"/>
                      <a:pt x="6" y="12"/>
                      <a:pt x="3" y="24"/>
                    </a:cubicBezTo>
                    <a:cubicBezTo>
                      <a:pt x="0" y="35"/>
                      <a:pt x="11" y="45"/>
                      <a:pt x="14" y="56"/>
                    </a:cubicBezTo>
                    <a:cubicBezTo>
                      <a:pt x="9" y="42"/>
                      <a:pt x="5" y="34"/>
                      <a:pt x="11" y="20"/>
                    </a:cubicBezTo>
                    <a:cubicBezTo>
                      <a:pt x="14" y="13"/>
                      <a:pt x="16" y="8"/>
                      <a:pt x="21" y="3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486"/>
              <p:cNvSpPr>
                <a:spLocks/>
              </p:cNvSpPr>
              <p:nvPr/>
            </p:nvSpPr>
            <p:spPr bwMode="auto">
              <a:xfrm>
                <a:off x="1287" y="2659"/>
                <a:ext cx="135" cy="88"/>
              </a:xfrm>
              <a:custGeom>
                <a:avLst/>
                <a:gdLst>
                  <a:gd name="T0" fmla="*/ 0 w 54"/>
                  <a:gd name="T1" fmla="*/ 0 h 33"/>
                  <a:gd name="T2" fmla="*/ 120 w 54"/>
                  <a:gd name="T3" fmla="*/ 120 h 33"/>
                  <a:gd name="T4" fmla="*/ 338 w 54"/>
                  <a:gd name="T5" fmla="*/ 149 h 33"/>
                  <a:gd name="T6" fmla="*/ 125 w 54"/>
                  <a:gd name="T7" fmla="*/ 171 h 33"/>
                  <a:gd name="T8" fmla="*/ 0 w 54"/>
                  <a:gd name="T9" fmla="*/ 1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0"/>
                    </a:moveTo>
                    <a:cubicBezTo>
                      <a:pt x="5" y="6"/>
                      <a:pt x="11" y="13"/>
                      <a:pt x="19" y="17"/>
                    </a:cubicBezTo>
                    <a:cubicBezTo>
                      <a:pt x="31" y="23"/>
                      <a:pt x="40" y="21"/>
                      <a:pt x="54" y="21"/>
                    </a:cubicBezTo>
                    <a:cubicBezTo>
                      <a:pt x="42" y="23"/>
                      <a:pt x="31" y="33"/>
                      <a:pt x="20" y="24"/>
                    </a:cubicBezTo>
                    <a:cubicBezTo>
                      <a:pt x="13" y="18"/>
                      <a:pt x="6" y="9"/>
                      <a:pt x="0" y="2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487"/>
              <p:cNvSpPr>
                <a:spLocks/>
              </p:cNvSpPr>
              <p:nvPr/>
            </p:nvSpPr>
            <p:spPr bwMode="auto">
              <a:xfrm>
                <a:off x="1145" y="2589"/>
                <a:ext cx="454" cy="342"/>
              </a:xfrm>
              <a:custGeom>
                <a:avLst/>
                <a:gdLst>
                  <a:gd name="T0" fmla="*/ 796 w 182"/>
                  <a:gd name="T1" fmla="*/ 107 h 128"/>
                  <a:gd name="T2" fmla="*/ 1058 w 182"/>
                  <a:gd name="T3" fmla="*/ 321 h 128"/>
                  <a:gd name="T4" fmla="*/ 1103 w 182"/>
                  <a:gd name="T5" fmla="*/ 422 h 128"/>
                  <a:gd name="T6" fmla="*/ 1065 w 182"/>
                  <a:gd name="T7" fmla="*/ 457 h 128"/>
                  <a:gd name="T8" fmla="*/ 965 w 182"/>
                  <a:gd name="T9" fmla="*/ 687 h 128"/>
                  <a:gd name="T10" fmla="*/ 821 w 182"/>
                  <a:gd name="T11" fmla="*/ 708 h 128"/>
                  <a:gd name="T12" fmla="*/ 803 w 182"/>
                  <a:gd name="T13" fmla="*/ 850 h 128"/>
                  <a:gd name="T14" fmla="*/ 654 w 182"/>
                  <a:gd name="T15" fmla="*/ 858 h 128"/>
                  <a:gd name="T16" fmla="*/ 499 w 182"/>
                  <a:gd name="T17" fmla="*/ 850 h 128"/>
                  <a:gd name="T18" fmla="*/ 192 w 182"/>
                  <a:gd name="T19" fmla="*/ 828 h 128"/>
                  <a:gd name="T20" fmla="*/ 142 w 182"/>
                  <a:gd name="T21" fmla="*/ 671 h 128"/>
                  <a:gd name="T22" fmla="*/ 105 w 182"/>
                  <a:gd name="T23" fmla="*/ 521 h 128"/>
                  <a:gd name="T24" fmla="*/ 62 w 182"/>
                  <a:gd name="T25" fmla="*/ 171 h 128"/>
                  <a:gd name="T26" fmla="*/ 374 w 182"/>
                  <a:gd name="T27" fmla="*/ 13 h 128"/>
                  <a:gd name="T28" fmla="*/ 796 w 182"/>
                  <a:gd name="T29" fmla="*/ 107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128">
                    <a:moveTo>
                      <a:pt x="128" y="15"/>
                    </a:moveTo>
                    <a:cubicBezTo>
                      <a:pt x="141" y="12"/>
                      <a:pt x="164" y="36"/>
                      <a:pt x="170" y="45"/>
                    </a:cubicBezTo>
                    <a:cubicBezTo>
                      <a:pt x="173" y="49"/>
                      <a:pt x="178" y="56"/>
                      <a:pt x="177" y="59"/>
                    </a:cubicBezTo>
                    <a:cubicBezTo>
                      <a:pt x="177" y="63"/>
                      <a:pt x="172" y="60"/>
                      <a:pt x="171" y="64"/>
                    </a:cubicBezTo>
                    <a:cubicBezTo>
                      <a:pt x="167" y="78"/>
                      <a:pt x="182" y="94"/>
                      <a:pt x="155" y="96"/>
                    </a:cubicBezTo>
                    <a:cubicBezTo>
                      <a:pt x="146" y="97"/>
                      <a:pt x="138" y="94"/>
                      <a:pt x="132" y="99"/>
                    </a:cubicBezTo>
                    <a:cubicBezTo>
                      <a:pt x="125" y="105"/>
                      <a:pt x="132" y="113"/>
                      <a:pt x="129" y="119"/>
                    </a:cubicBezTo>
                    <a:cubicBezTo>
                      <a:pt x="125" y="128"/>
                      <a:pt x="116" y="123"/>
                      <a:pt x="105" y="120"/>
                    </a:cubicBezTo>
                    <a:cubicBezTo>
                      <a:pt x="90" y="115"/>
                      <a:pt x="92" y="116"/>
                      <a:pt x="80" y="119"/>
                    </a:cubicBezTo>
                    <a:cubicBezTo>
                      <a:pt x="69" y="123"/>
                      <a:pt x="44" y="128"/>
                      <a:pt x="31" y="116"/>
                    </a:cubicBezTo>
                    <a:cubicBezTo>
                      <a:pt x="22" y="109"/>
                      <a:pt x="23" y="101"/>
                      <a:pt x="23" y="94"/>
                    </a:cubicBezTo>
                    <a:cubicBezTo>
                      <a:pt x="24" y="84"/>
                      <a:pt x="25" y="83"/>
                      <a:pt x="17" y="73"/>
                    </a:cubicBezTo>
                    <a:cubicBezTo>
                      <a:pt x="5" y="56"/>
                      <a:pt x="0" y="37"/>
                      <a:pt x="10" y="24"/>
                    </a:cubicBezTo>
                    <a:cubicBezTo>
                      <a:pt x="19" y="13"/>
                      <a:pt x="40" y="0"/>
                      <a:pt x="60" y="2"/>
                    </a:cubicBezTo>
                    <a:cubicBezTo>
                      <a:pt x="77" y="3"/>
                      <a:pt x="111" y="18"/>
                      <a:pt x="128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488"/>
              <p:cNvSpPr>
                <a:spLocks/>
              </p:cNvSpPr>
              <p:nvPr/>
            </p:nvSpPr>
            <p:spPr bwMode="auto">
              <a:xfrm>
                <a:off x="1464" y="2792"/>
                <a:ext cx="33" cy="77"/>
              </a:xfrm>
              <a:custGeom>
                <a:avLst/>
                <a:gdLst>
                  <a:gd name="T0" fmla="*/ 84 w 13"/>
                  <a:gd name="T1" fmla="*/ 0 h 29"/>
                  <a:gd name="T2" fmla="*/ 8 w 13"/>
                  <a:gd name="T3" fmla="*/ 20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0" y="7"/>
                      <a:pt x="1" y="19"/>
                      <a:pt x="1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489"/>
              <p:cNvSpPr>
                <a:spLocks/>
              </p:cNvSpPr>
              <p:nvPr/>
            </p:nvSpPr>
            <p:spPr bwMode="auto">
              <a:xfrm>
                <a:off x="1260" y="2624"/>
                <a:ext cx="182" cy="83"/>
              </a:xfrm>
              <a:custGeom>
                <a:avLst/>
                <a:gdLst>
                  <a:gd name="T0" fmla="*/ 454 w 73"/>
                  <a:gd name="T1" fmla="*/ 187 h 31"/>
                  <a:gd name="T2" fmla="*/ 199 w 73"/>
                  <a:gd name="T3" fmla="*/ 171 h 31"/>
                  <a:gd name="T4" fmla="*/ 0 w 73"/>
                  <a:gd name="T5" fmla="*/ 21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31">
                    <a:moveTo>
                      <a:pt x="73" y="26"/>
                    </a:moveTo>
                    <a:cubicBezTo>
                      <a:pt x="59" y="27"/>
                      <a:pt x="49" y="31"/>
                      <a:pt x="32" y="24"/>
                    </a:cubicBezTo>
                    <a:cubicBezTo>
                      <a:pt x="21" y="18"/>
                      <a:pt x="11" y="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490"/>
              <p:cNvSpPr>
                <a:spLocks/>
              </p:cNvSpPr>
              <p:nvPr/>
            </p:nvSpPr>
            <p:spPr bwMode="auto">
              <a:xfrm>
                <a:off x="1315" y="2885"/>
                <a:ext cx="57" cy="14"/>
              </a:xfrm>
              <a:custGeom>
                <a:avLst/>
                <a:gdLst>
                  <a:gd name="T0" fmla="*/ 141 w 23"/>
                  <a:gd name="T1" fmla="*/ 39 h 5"/>
                  <a:gd name="T2" fmla="*/ 0 w 2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5"/>
                    </a:moveTo>
                    <a:cubicBezTo>
                      <a:pt x="17" y="3"/>
                      <a:pt x="4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491"/>
              <p:cNvSpPr>
                <a:spLocks/>
              </p:cNvSpPr>
              <p:nvPr/>
            </p:nvSpPr>
            <p:spPr bwMode="auto">
              <a:xfrm>
                <a:off x="1262" y="2621"/>
                <a:ext cx="25" cy="30"/>
              </a:xfrm>
              <a:custGeom>
                <a:avLst/>
                <a:gdLst>
                  <a:gd name="T0" fmla="*/ 0 w 10"/>
                  <a:gd name="T1" fmla="*/ 68 h 11"/>
                  <a:gd name="T2" fmla="*/ 38 w 10"/>
                  <a:gd name="T3" fmla="*/ 8 h 11"/>
                  <a:gd name="T4" fmla="*/ 25 w 10"/>
                  <a:gd name="T5" fmla="*/ 8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6"/>
                      <a:pt x="3" y="0"/>
                      <a:pt x="6" y="1"/>
                    </a:cubicBezTo>
                    <a:cubicBezTo>
                      <a:pt x="10" y="2"/>
                      <a:pt x="4" y="11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492"/>
              <p:cNvSpPr>
                <a:spLocks/>
              </p:cNvSpPr>
              <p:nvPr/>
            </p:nvSpPr>
            <p:spPr bwMode="auto">
              <a:xfrm>
                <a:off x="1415" y="2677"/>
                <a:ext cx="25" cy="35"/>
              </a:xfrm>
              <a:custGeom>
                <a:avLst/>
                <a:gdLst>
                  <a:gd name="T0" fmla="*/ 63 w 10"/>
                  <a:gd name="T1" fmla="*/ 59 h 13"/>
                  <a:gd name="T2" fmla="*/ 50 w 10"/>
                  <a:gd name="T3" fmla="*/ 0 h 13"/>
                  <a:gd name="T4" fmla="*/ 50 w 10"/>
                  <a:gd name="T5" fmla="*/ 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8"/>
                    </a:moveTo>
                    <a:cubicBezTo>
                      <a:pt x="10" y="6"/>
                      <a:pt x="9" y="3"/>
                      <a:pt x="8" y="0"/>
                    </a:cubicBezTo>
                    <a:cubicBezTo>
                      <a:pt x="0" y="1"/>
                      <a:pt x="6" y="10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493"/>
              <p:cNvSpPr>
                <a:spLocks/>
              </p:cNvSpPr>
              <p:nvPr/>
            </p:nvSpPr>
            <p:spPr bwMode="auto">
              <a:xfrm>
                <a:off x="1484" y="2789"/>
                <a:ext cx="8" cy="11"/>
              </a:xfrm>
              <a:custGeom>
                <a:avLst/>
                <a:gdLst>
                  <a:gd name="T0" fmla="*/ 21 w 3"/>
                  <a:gd name="T1" fmla="*/ 30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12" name="Group 494"/>
            <p:cNvGrpSpPr>
              <a:grpSpLocks/>
            </p:cNvGrpSpPr>
            <p:nvPr/>
          </p:nvGrpSpPr>
          <p:grpSpPr bwMode="auto">
            <a:xfrm>
              <a:off x="7231062" y="1479156"/>
              <a:ext cx="387959" cy="331523"/>
              <a:chOff x="2433" y="2805"/>
              <a:chExt cx="535" cy="464"/>
            </a:xfrm>
          </p:grpSpPr>
          <p:sp>
            <p:nvSpPr>
              <p:cNvPr id="813" name="Freeform 495"/>
              <p:cNvSpPr>
                <a:spLocks/>
              </p:cNvSpPr>
              <p:nvPr/>
            </p:nvSpPr>
            <p:spPr bwMode="auto">
              <a:xfrm>
                <a:off x="2433" y="2805"/>
                <a:ext cx="535" cy="464"/>
              </a:xfrm>
              <a:custGeom>
                <a:avLst/>
                <a:gdLst>
                  <a:gd name="T0" fmla="*/ 445 w 214"/>
                  <a:gd name="T1" fmla="*/ 128 h 174"/>
                  <a:gd name="T2" fmla="*/ 1038 w 214"/>
                  <a:gd name="T3" fmla="*/ 213 h 174"/>
                  <a:gd name="T4" fmla="*/ 1100 w 214"/>
                  <a:gd name="T5" fmla="*/ 392 h 174"/>
                  <a:gd name="T6" fmla="*/ 1283 w 214"/>
                  <a:gd name="T7" fmla="*/ 435 h 174"/>
                  <a:gd name="T8" fmla="*/ 1250 w 214"/>
                  <a:gd name="T9" fmla="*/ 640 h 174"/>
                  <a:gd name="T10" fmla="*/ 1163 w 214"/>
                  <a:gd name="T11" fmla="*/ 867 h 174"/>
                  <a:gd name="T12" fmla="*/ 808 w 214"/>
                  <a:gd name="T13" fmla="*/ 1096 h 174"/>
                  <a:gd name="T14" fmla="*/ 750 w 214"/>
                  <a:gd name="T15" fmla="*/ 989 h 174"/>
                  <a:gd name="T16" fmla="*/ 695 w 214"/>
                  <a:gd name="T17" fmla="*/ 1075 h 174"/>
                  <a:gd name="T18" fmla="*/ 495 w 214"/>
                  <a:gd name="T19" fmla="*/ 1080 h 174"/>
                  <a:gd name="T20" fmla="*/ 470 w 214"/>
                  <a:gd name="T21" fmla="*/ 995 h 174"/>
                  <a:gd name="T22" fmla="*/ 358 w 214"/>
                  <a:gd name="T23" fmla="*/ 995 h 174"/>
                  <a:gd name="T24" fmla="*/ 220 w 214"/>
                  <a:gd name="T25" fmla="*/ 840 h 174"/>
                  <a:gd name="T26" fmla="*/ 158 w 214"/>
                  <a:gd name="T27" fmla="*/ 747 h 174"/>
                  <a:gd name="T28" fmla="*/ 58 w 214"/>
                  <a:gd name="T29" fmla="*/ 648 h 174"/>
                  <a:gd name="T30" fmla="*/ 138 w 214"/>
                  <a:gd name="T31" fmla="*/ 435 h 174"/>
                  <a:gd name="T32" fmla="*/ 445 w 214"/>
                  <a:gd name="T33" fmla="*/ 128 h 174"/>
                  <a:gd name="T34" fmla="*/ 445 w 214"/>
                  <a:gd name="T35" fmla="*/ 128 h 1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" h="174">
                    <a:moveTo>
                      <a:pt x="71" y="18"/>
                    </a:moveTo>
                    <a:cubicBezTo>
                      <a:pt x="93" y="10"/>
                      <a:pt x="159" y="0"/>
                      <a:pt x="166" y="30"/>
                    </a:cubicBezTo>
                    <a:cubicBezTo>
                      <a:pt x="169" y="44"/>
                      <a:pt x="157" y="53"/>
                      <a:pt x="176" y="55"/>
                    </a:cubicBezTo>
                    <a:cubicBezTo>
                      <a:pt x="188" y="57"/>
                      <a:pt x="195" y="49"/>
                      <a:pt x="205" y="61"/>
                    </a:cubicBezTo>
                    <a:cubicBezTo>
                      <a:pt x="214" y="73"/>
                      <a:pt x="208" y="81"/>
                      <a:pt x="200" y="90"/>
                    </a:cubicBezTo>
                    <a:cubicBezTo>
                      <a:pt x="192" y="100"/>
                      <a:pt x="191" y="110"/>
                      <a:pt x="186" y="122"/>
                    </a:cubicBezTo>
                    <a:cubicBezTo>
                      <a:pt x="179" y="141"/>
                      <a:pt x="156" y="174"/>
                      <a:pt x="129" y="154"/>
                    </a:cubicBezTo>
                    <a:cubicBezTo>
                      <a:pt x="125" y="151"/>
                      <a:pt x="126" y="140"/>
                      <a:pt x="120" y="139"/>
                    </a:cubicBezTo>
                    <a:cubicBezTo>
                      <a:pt x="112" y="138"/>
                      <a:pt x="114" y="148"/>
                      <a:pt x="111" y="151"/>
                    </a:cubicBezTo>
                    <a:cubicBezTo>
                      <a:pt x="102" y="161"/>
                      <a:pt x="89" y="163"/>
                      <a:pt x="79" y="152"/>
                    </a:cubicBezTo>
                    <a:cubicBezTo>
                      <a:pt x="75" y="147"/>
                      <a:pt x="81" y="144"/>
                      <a:pt x="75" y="140"/>
                    </a:cubicBezTo>
                    <a:cubicBezTo>
                      <a:pt x="72" y="138"/>
                      <a:pt x="61" y="140"/>
                      <a:pt x="57" y="140"/>
                    </a:cubicBezTo>
                    <a:cubicBezTo>
                      <a:pt x="38" y="137"/>
                      <a:pt x="40" y="131"/>
                      <a:pt x="35" y="118"/>
                    </a:cubicBezTo>
                    <a:cubicBezTo>
                      <a:pt x="31" y="108"/>
                      <a:pt x="33" y="112"/>
                      <a:pt x="25" y="105"/>
                    </a:cubicBezTo>
                    <a:cubicBezTo>
                      <a:pt x="19" y="100"/>
                      <a:pt x="13" y="99"/>
                      <a:pt x="9" y="91"/>
                    </a:cubicBezTo>
                    <a:cubicBezTo>
                      <a:pt x="0" y="75"/>
                      <a:pt x="10" y="70"/>
                      <a:pt x="22" y="61"/>
                    </a:cubicBezTo>
                    <a:cubicBezTo>
                      <a:pt x="41" y="48"/>
                      <a:pt x="48" y="27"/>
                      <a:pt x="71" y="18"/>
                    </a:cubicBezTo>
                    <a:cubicBezTo>
                      <a:pt x="73" y="17"/>
                      <a:pt x="70" y="19"/>
                      <a:pt x="71" y="18"/>
                    </a:cubicBezTo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496"/>
              <p:cNvSpPr>
                <a:spLocks/>
              </p:cNvSpPr>
              <p:nvPr/>
            </p:nvSpPr>
            <p:spPr bwMode="auto">
              <a:xfrm>
                <a:off x="2533" y="3096"/>
                <a:ext cx="183" cy="125"/>
              </a:xfrm>
              <a:custGeom>
                <a:avLst/>
                <a:gdLst>
                  <a:gd name="T0" fmla="*/ 0 w 73"/>
                  <a:gd name="T1" fmla="*/ 0 h 47"/>
                  <a:gd name="T2" fmla="*/ 95 w 73"/>
                  <a:gd name="T3" fmla="*/ 162 h 47"/>
                  <a:gd name="T4" fmla="*/ 271 w 73"/>
                  <a:gd name="T5" fmla="*/ 213 h 47"/>
                  <a:gd name="T6" fmla="*/ 376 w 73"/>
                  <a:gd name="T7" fmla="*/ 298 h 47"/>
                  <a:gd name="T8" fmla="*/ 459 w 73"/>
                  <a:gd name="T9" fmla="*/ 141 h 47"/>
                  <a:gd name="T10" fmla="*/ 358 w 73"/>
                  <a:gd name="T11" fmla="*/ 170 h 47"/>
                  <a:gd name="T12" fmla="*/ 246 w 73"/>
                  <a:gd name="T13" fmla="*/ 35 h 47"/>
                  <a:gd name="T14" fmla="*/ 113 w 73"/>
                  <a:gd name="T15" fmla="*/ 35 h 47"/>
                  <a:gd name="T16" fmla="*/ 0 w 73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47">
                    <a:moveTo>
                      <a:pt x="0" y="0"/>
                    </a:moveTo>
                    <a:cubicBezTo>
                      <a:pt x="6" y="9"/>
                      <a:pt x="3" y="18"/>
                      <a:pt x="15" y="23"/>
                    </a:cubicBezTo>
                    <a:cubicBezTo>
                      <a:pt x="24" y="26"/>
                      <a:pt x="37" y="21"/>
                      <a:pt x="43" y="30"/>
                    </a:cubicBezTo>
                    <a:cubicBezTo>
                      <a:pt x="49" y="38"/>
                      <a:pt x="47" y="47"/>
                      <a:pt x="60" y="42"/>
                    </a:cubicBezTo>
                    <a:cubicBezTo>
                      <a:pt x="71" y="39"/>
                      <a:pt x="67" y="28"/>
                      <a:pt x="73" y="20"/>
                    </a:cubicBezTo>
                    <a:cubicBezTo>
                      <a:pt x="67" y="23"/>
                      <a:pt x="64" y="29"/>
                      <a:pt x="57" y="24"/>
                    </a:cubicBezTo>
                    <a:cubicBezTo>
                      <a:pt x="49" y="19"/>
                      <a:pt x="49" y="8"/>
                      <a:pt x="39" y="5"/>
                    </a:cubicBezTo>
                    <a:cubicBezTo>
                      <a:pt x="32" y="2"/>
                      <a:pt x="25" y="6"/>
                      <a:pt x="18" y="5"/>
                    </a:cubicBezTo>
                    <a:cubicBezTo>
                      <a:pt x="12" y="5"/>
                      <a:pt x="6" y="2"/>
                      <a:pt x="0" y="0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497"/>
              <p:cNvSpPr>
                <a:spLocks/>
              </p:cNvSpPr>
              <p:nvPr/>
            </p:nvSpPr>
            <p:spPr bwMode="auto">
              <a:xfrm>
                <a:off x="2763" y="2965"/>
                <a:ext cx="183" cy="267"/>
              </a:xfrm>
              <a:custGeom>
                <a:avLst/>
                <a:gdLst>
                  <a:gd name="T0" fmla="*/ 0 w 73"/>
                  <a:gd name="T1" fmla="*/ 619 h 100"/>
                  <a:gd name="T2" fmla="*/ 208 w 73"/>
                  <a:gd name="T3" fmla="*/ 593 h 100"/>
                  <a:gd name="T4" fmla="*/ 313 w 73"/>
                  <a:gd name="T5" fmla="*/ 350 h 100"/>
                  <a:gd name="T6" fmla="*/ 371 w 73"/>
                  <a:gd name="T7" fmla="*/ 235 h 100"/>
                  <a:gd name="T8" fmla="*/ 434 w 73"/>
                  <a:gd name="T9" fmla="*/ 115 h 100"/>
                  <a:gd name="T10" fmla="*/ 346 w 73"/>
                  <a:gd name="T11" fmla="*/ 0 h 100"/>
                  <a:gd name="T12" fmla="*/ 326 w 73"/>
                  <a:gd name="T13" fmla="*/ 171 h 100"/>
                  <a:gd name="T14" fmla="*/ 208 w 73"/>
                  <a:gd name="T15" fmla="*/ 363 h 100"/>
                  <a:gd name="T16" fmla="*/ 145 w 73"/>
                  <a:gd name="T17" fmla="*/ 606 h 100"/>
                  <a:gd name="T18" fmla="*/ 25 w 73"/>
                  <a:gd name="T19" fmla="*/ 649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100">
                    <a:moveTo>
                      <a:pt x="0" y="87"/>
                    </a:moveTo>
                    <a:cubicBezTo>
                      <a:pt x="6" y="100"/>
                      <a:pt x="27" y="90"/>
                      <a:pt x="33" y="83"/>
                    </a:cubicBezTo>
                    <a:cubicBezTo>
                      <a:pt x="41" y="72"/>
                      <a:pt x="44" y="61"/>
                      <a:pt x="50" y="49"/>
                    </a:cubicBezTo>
                    <a:cubicBezTo>
                      <a:pt x="52" y="44"/>
                      <a:pt x="55" y="38"/>
                      <a:pt x="59" y="33"/>
                    </a:cubicBezTo>
                    <a:cubicBezTo>
                      <a:pt x="62" y="28"/>
                      <a:pt x="67" y="22"/>
                      <a:pt x="69" y="16"/>
                    </a:cubicBezTo>
                    <a:cubicBezTo>
                      <a:pt x="73" y="2"/>
                      <a:pt x="65" y="2"/>
                      <a:pt x="55" y="0"/>
                    </a:cubicBezTo>
                    <a:cubicBezTo>
                      <a:pt x="66" y="4"/>
                      <a:pt x="58" y="17"/>
                      <a:pt x="52" y="24"/>
                    </a:cubicBezTo>
                    <a:cubicBezTo>
                      <a:pt x="44" y="34"/>
                      <a:pt x="36" y="38"/>
                      <a:pt x="33" y="51"/>
                    </a:cubicBezTo>
                    <a:cubicBezTo>
                      <a:pt x="31" y="63"/>
                      <a:pt x="31" y="76"/>
                      <a:pt x="23" y="85"/>
                    </a:cubicBezTo>
                    <a:cubicBezTo>
                      <a:pt x="17" y="91"/>
                      <a:pt x="12" y="91"/>
                      <a:pt x="4" y="9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498"/>
              <p:cNvSpPr>
                <a:spLocks/>
              </p:cNvSpPr>
              <p:nvPr/>
            </p:nvSpPr>
            <p:spPr bwMode="auto">
              <a:xfrm>
                <a:off x="2711" y="2835"/>
                <a:ext cx="137" cy="96"/>
              </a:xfrm>
              <a:custGeom>
                <a:avLst/>
                <a:gdLst>
                  <a:gd name="T0" fmla="*/ 55 w 55"/>
                  <a:gd name="T1" fmla="*/ 29 h 36"/>
                  <a:gd name="T2" fmla="*/ 304 w 55"/>
                  <a:gd name="T3" fmla="*/ 256 h 36"/>
                  <a:gd name="T4" fmla="*/ 192 w 55"/>
                  <a:gd name="T5" fmla="*/ 72 h 36"/>
                  <a:gd name="T6" fmla="*/ 105 w 55"/>
                  <a:gd name="T7" fmla="*/ 64 h 36"/>
                  <a:gd name="T8" fmla="*/ 55 w 55"/>
                  <a:gd name="T9" fmla="*/ 35 h 36"/>
                  <a:gd name="T10" fmla="*/ 0 w 55"/>
                  <a:gd name="T11" fmla="*/ 56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36">
                    <a:moveTo>
                      <a:pt x="9" y="4"/>
                    </a:moveTo>
                    <a:cubicBezTo>
                      <a:pt x="31" y="0"/>
                      <a:pt x="55" y="9"/>
                      <a:pt x="49" y="36"/>
                    </a:cubicBezTo>
                    <a:cubicBezTo>
                      <a:pt x="48" y="25"/>
                      <a:pt x="41" y="13"/>
                      <a:pt x="31" y="10"/>
                    </a:cubicBezTo>
                    <a:cubicBezTo>
                      <a:pt x="26" y="8"/>
                      <a:pt x="21" y="10"/>
                      <a:pt x="17" y="9"/>
                    </a:cubicBezTo>
                    <a:cubicBezTo>
                      <a:pt x="14" y="8"/>
                      <a:pt x="12" y="5"/>
                      <a:pt x="9" y="5"/>
                    </a:cubicBezTo>
                    <a:cubicBezTo>
                      <a:pt x="6" y="5"/>
                      <a:pt x="3" y="8"/>
                      <a:pt x="0" y="8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499"/>
              <p:cNvSpPr>
                <a:spLocks/>
              </p:cNvSpPr>
              <p:nvPr/>
            </p:nvSpPr>
            <p:spPr bwMode="auto">
              <a:xfrm>
                <a:off x="2548" y="2933"/>
                <a:ext cx="168" cy="120"/>
              </a:xfrm>
              <a:custGeom>
                <a:avLst/>
                <a:gdLst>
                  <a:gd name="T0" fmla="*/ 0 w 67"/>
                  <a:gd name="T1" fmla="*/ 227 h 45"/>
                  <a:gd name="T2" fmla="*/ 263 w 67"/>
                  <a:gd name="T3" fmla="*/ 149 h 45"/>
                  <a:gd name="T4" fmla="*/ 421 w 67"/>
                  <a:gd name="T5" fmla="*/ 320 h 45"/>
                  <a:gd name="T6" fmla="*/ 371 w 67"/>
                  <a:gd name="T7" fmla="*/ 77 h 45"/>
                  <a:gd name="T8" fmla="*/ 233 w 67"/>
                  <a:gd name="T9" fmla="*/ 64 h 45"/>
                  <a:gd name="T10" fmla="*/ 108 w 67"/>
                  <a:gd name="T11" fmla="*/ 157 h 45"/>
                  <a:gd name="T12" fmla="*/ 25 w 67"/>
                  <a:gd name="T13" fmla="*/ 22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45">
                    <a:moveTo>
                      <a:pt x="0" y="32"/>
                    </a:moveTo>
                    <a:cubicBezTo>
                      <a:pt x="14" y="37"/>
                      <a:pt x="27" y="18"/>
                      <a:pt x="42" y="21"/>
                    </a:cubicBezTo>
                    <a:cubicBezTo>
                      <a:pt x="51" y="22"/>
                      <a:pt x="64" y="38"/>
                      <a:pt x="67" y="45"/>
                    </a:cubicBezTo>
                    <a:cubicBezTo>
                      <a:pt x="66" y="35"/>
                      <a:pt x="66" y="19"/>
                      <a:pt x="59" y="11"/>
                    </a:cubicBezTo>
                    <a:cubicBezTo>
                      <a:pt x="50" y="0"/>
                      <a:pt x="48" y="4"/>
                      <a:pt x="37" y="9"/>
                    </a:cubicBezTo>
                    <a:cubicBezTo>
                      <a:pt x="28" y="12"/>
                      <a:pt x="25" y="17"/>
                      <a:pt x="17" y="22"/>
                    </a:cubicBezTo>
                    <a:cubicBezTo>
                      <a:pt x="12" y="25"/>
                      <a:pt x="10" y="31"/>
                      <a:pt x="4" y="31"/>
                    </a:cubicBezTo>
                  </a:path>
                </a:pathLst>
              </a:custGeom>
              <a:solidFill>
                <a:srgbClr val="AADCE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500"/>
              <p:cNvSpPr>
                <a:spLocks/>
              </p:cNvSpPr>
              <p:nvPr/>
            </p:nvSpPr>
            <p:spPr bwMode="auto">
              <a:xfrm>
                <a:off x="2738" y="3184"/>
                <a:ext cx="100" cy="40"/>
              </a:xfrm>
              <a:custGeom>
                <a:avLst/>
                <a:gdLst>
                  <a:gd name="T0" fmla="*/ 25 w 40"/>
                  <a:gd name="T1" fmla="*/ 13 h 15"/>
                  <a:gd name="T2" fmla="*/ 250 w 40"/>
                  <a:gd name="T3" fmla="*/ 8 h 15"/>
                  <a:gd name="T4" fmla="*/ 108 w 40"/>
                  <a:gd name="T5" fmla="*/ 51 h 15"/>
                  <a:gd name="T6" fmla="*/ 0 w 4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5">
                    <a:moveTo>
                      <a:pt x="4" y="2"/>
                    </a:moveTo>
                    <a:cubicBezTo>
                      <a:pt x="11" y="15"/>
                      <a:pt x="33" y="14"/>
                      <a:pt x="40" y="1"/>
                    </a:cubicBezTo>
                    <a:cubicBezTo>
                      <a:pt x="32" y="6"/>
                      <a:pt x="27" y="11"/>
                      <a:pt x="17" y="7"/>
                    </a:cubicBezTo>
                    <a:cubicBezTo>
                      <a:pt x="11" y="4"/>
                      <a:pt x="8" y="0"/>
                      <a:pt x="0" y="0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501"/>
              <p:cNvSpPr>
                <a:spLocks/>
              </p:cNvSpPr>
              <p:nvPr/>
            </p:nvSpPr>
            <p:spPr bwMode="auto">
              <a:xfrm>
                <a:off x="2558" y="3144"/>
                <a:ext cx="100" cy="61"/>
              </a:xfrm>
              <a:custGeom>
                <a:avLst/>
                <a:gdLst>
                  <a:gd name="T0" fmla="*/ 0 w 40"/>
                  <a:gd name="T1" fmla="*/ 0 h 23"/>
                  <a:gd name="T2" fmla="*/ 188 w 40"/>
                  <a:gd name="T3" fmla="*/ 85 h 23"/>
                  <a:gd name="T4" fmla="*/ 250 w 40"/>
                  <a:gd name="T5" fmla="*/ 162 h 23"/>
                  <a:gd name="T6" fmla="*/ 188 w 40"/>
                  <a:gd name="T7" fmla="*/ 13 h 23"/>
                  <a:gd name="T8" fmla="*/ 113 w 40"/>
                  <a:gd name="T9" fmla="*/ 21 h 23"/>
                  <a:gd name="T10" fmla="*/ 0 w 40"/>
                  <a:gd name="T11" fmla="*/ 8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8"/>
                      <a:pt x="24" y="6"/>
                      <a:pt x="30" y="12"/>
                    </a:cubicBezTo>
                    <a:cubicBezTo>
                      <a:pt x="33" y="15"/>
                      <a:pt x="34" y="23"/>
                      <a:pt x="40" y="23"/>
                    </a:cubicBezTo>
                    <a:cubicBezTo>
                      <a:pt x="36" y="18"/>
                      <a:pt x="36" y="6"/>
                      <a:pt x="30" y="2"/>
                    </a:cubicBezTo>
                    <a:cubicBezTo>
                      <a:pt x="27" y="0"/>
                      <a:pt x="21" y="2"/>
                      <a:pt x="18" y="3"/>
                    </a:cubicBezTo>
                    <a:cubicBezTo>
                      <a:pt x="12" y="3"/>
                      <a:pt x="6" y="4"/>
                      <a:pt x="0" y="1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502"/>
              <p:cNvSpPr>
                <a:spLocks/>
              </p:cNvSpPr>
              <p:nvPr/>
            </p:nvSpPr>
            <p:spPr bwMode="auto">
              <a:xfrm>
                <a:off x="2801" y="2845"/>
                <a:ext cx="50" cy="94"/>
              </a:xfrm>
              <a:custGeom>
                <a:avLst/>
                <a:gdLst>
                  <a:gd name="T0" fmla="*/ 0 w 20"/>
                  <a:gd name="T1" fmla="*/ 13 h 35"/>
                  <a:gd name="T2" fmla="*/ 88 w 20"/>
                  <a:gd name="T3" fmla="*/ 252 h 35"/>
                  <a:gd name="T4" fmla="*/ 8 w 20"/>
                  <a:gd name="T5" fmla="*/ 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5">
                    <a:moveTo>
                      <a:pt x="0" y="2"/>
                    </a:moveTo>
                    <a:cubicBezTo>
                      <a:pt x="15" y="0"/>
                      <a:pt x="20" y="25"/>
                      <a:pt x="14" y="35"/>
                    </a:cubicBezTo>
                    <a:cubicBezTo>
                      <a:pt x="13" y="27"/>
                      <a:pt x="12" y="2"/>
                      <a:pt x="1" y="1"/>
                    </a:cubicBezTo>
                  </a:path>
                </a:pathLst>
              </a:custGeom>
              <a:solidFill>
                <a:srgbClr val="84C3D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503"/>
              <p:cNvSpPr>
                <a:spLocks/>
              </p:cNvSpPr>
              <p:nvPr/>
            </p:nvSpPr>
            <p:spPr bwMode="auto">
              <a:xfrm>
                <a:off x="2518" y="2837"/>
                <a:ext cx="168" cy="131"/>
              </a:xfrm>
              <a:custGeom>
                <a:avLst/>
                <a:gdLst>
                  <a:gd name="T0" fmla="*/ 0 w 67"/>
                  <a:gd name="T1" fmla="*/ 350 h 49"/>
                  <a:gd name="T2" fmla="*/ 163 w 67"/>
                  <a:gd name="T3" fmla="*/ 128 h 49"/>
                  <a:gd name="T4" fmla="*/ 421 w 67"/>
                  <a:gd name="T5" fmla="*/ 29 h 49"/>
                  <a:gd name="T6" fmla="*/ 276 w 67"/>
                  <a:gd name="T7" fmla="*/ 86 h 49"/>
                  <a:gd name="T8" fmla="*/ 176 w 67"/>
                  <a:gd name="T9" fmla="*/ 192 h 49"/>
                  <a:gd name="T10" fmla="*/ 95 w 67"/>
                  <a:gd name="T11" fmla="*/ 257 h 49"/>
                  <a:gd name="T12" fmla="*/ 0 w 67"/>
                  <a:gd name="T13" fmla="*/ 35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49">
                    <a:moveTo>
                      <a:pt x="0" y="49"/>
                    </a:moveTo>
                    <a:cubicBezTo>
                      <a:pt x="11" y="42"/>
                      <a:pt x="17" y="27"/>
                      <a:pt x="26" y="18"/>
                    </a:cubicBezTo>
                    <a:cubicBezTo>
                      <a:pt x="34" y="11"/>
                      <a:pt x="56" y="0"/>
                      <a:pt x="67" y="4"/>
                    </a:cubicBezTo>
                    <a:cubicBezTo>
                      <a:pt x="59" y="7"/>
                      <a:pt x="51" y="8"/>
                      <a:pt x="44" y="12"/>
                    </a:cubicBezTo>
                    <a:cubicBezTo>
                      <a:pt x="37" y="16"/>
                      <a:pt x="34" y="22"/>
                      <a:pt x="28" y="27"/>
                    </a:cubicBezTo>
                    <a:cubicBezTo>
                      <a:pt x="24" y="31"/>
                      <a:pt x="20" y="34"/>
                      <a:pt x="15" y="36"/>
                    </a:cubicBezTo>
                    <a:cubicBezTo>
                      <a:pt x="8" y="39"/>
                      <a:pt x="4" y="43"/>
                      <a:pt x="0" y="49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504"/>
              <p:cNvSpPr>
                <a:spLocks/>
              </p:cNvSpPr>
              <p:nvPr/>
            </p:nvSpPr>
            <p:spPr bwMode="auto">
              <a:xfrm>
                <a:off x="2573" y="2981"/>
                <a:ext cx="110" cy="59"/>
              </a:xfrm>
              <a:custGeom>
                <a:avLst/>
                <a:gdLst>
                  <a:gd name="T0" fmla="*/ 0 w 44"/>
                  <a:gd name="T1" fmla="*/ 158 h 22"/>
                  <a:gd name="T2" fmla="*/ 275 w 44"/>
                  <a:gd name="T3" fmla="*/ 158 h 22"/>
                  <a:gd name="T4" fmla="*/ 163 w 44"/>
                  <a:gd name="T5" fmla="*/ 123 h 22"/>
                  <a:gd name="T6" fmla="*/ 38 w 44"/>
                  <a:gd name="T7" fmla="*/ 13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2">
                    <a:moveTo>
                      <a:pt x="0" y="22"/>
                    </a:moveTo>
                    <a:cubicBezTo>
                      <a:pt x="11" y="20"/>
                      <a:pt x="38" y="0"/>
                      <a:pt x="44" y="22"/>
                    </a:cubicBezTo>
                    <a:cubicBezTo>
                      <a:pt x="40" y="16"/>
                      <a:pt x="32" y="16"/>
                      <a:pt x="26" y="17"/>
                    </a:cubicBezTo>
                    <a:cubicBezTo>
                      <a:pt x="18" y="19"/>
                      <a:pt x="14" y="19"/>
                      <a:pt x="6" y="19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505"/>
              <p:cNvSpPr>
                <a:spLocks/>
              </p:cNvSpPr>
              <p:nvPr/>
            </p:nvSpPr>
            <p:spPr bwMode="auto">
              <a:xfrm>
                <a:off x="2791" y="2904"/>
                <a:ext cx="87" cy="69"/>
              </a:xfrm>
              <a:custGeom>
                <a:avLst/>
                <a:gdLst>
                  <a:gd name="T0" fmla="*/ 17 w 35"/>
                  <a:gd name="T1" fmla="*/ 29 h 26"/>
                  <a:gd name="T2" fmla="*/ 92 w 35"/>
                  <a:gd name="T3" fmla="*/ 106 h 26"/>
                  <a:gd name="T4" fmla="*/ 167 w 35"/>
                  <a:gd name="T5" fmla="*/ 141 h 26"/>
                  <a:gd name="T6" fmla="*/ 216 w 35"/>
                  <a:gd name="T7" fmla="*/ 154 h 26"/>
                  <a:gd name="T8" fmla="*/ 80 w 35"/>
                  <a:gd name="T9" fmla="*/ 119 h 26"/>
                  <a:gd name="T10" fmla="*/ 17 w 35"/>
                  <a:gd name="T11" fmla="*/ 50 h 26"/>
                  <a:gd name="T12" fmla="*/ 0 w 3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6">
                    <a:moveTo>
                      <a:pt x="3" y="4"/>
                    </a:moveTo>
                    <a:cubicBezTo>
                      <a:pt x="5" y="8"/>
                      <a:pt x="11" y="11"/>
                      <a:pt x="15" y="15"/>
                    </a:cubicBezTo>
                    <a:cubicBezTo>
                      <a:pt x="19" y="18"/>
                      <a:pt x="21" y="19"/>
                      <a:pt x="27" y="20"/>
                    </a:cubicBezTo>
                    <a:cubicBezTo>
                      <a:pt x="30" y="21"/>
                      <a:pt x="32" y="20"/>
                      <a:pt x="35" y="22"/>
                    </a:cubicBezTo>
                    <a:cubicBezTo>
                      <a:pt x="24" y="26"/>
                      <a:pt x="20" y="25"/>
                      <a:pt x="13" y="17"/>
                    </a:cubicBezTo>
                    <a:cubicBezTo>
                      <a:pt x="9" y="14"/>
                      <a:pt x="5" y="11"/>
                      <a:pt x="3" y="7"/>
                    </a:cubicBezTo>
                    <a:cubicBezTo>
                      <a:pt x="1" y="4"/>
                      <a:pt x="4" y="2"/>
                      <a:pt x="0" y="0"/>
                    </a:cubicBezTo>
                  </a:path>
                </a:pathLst>
              </a:custGeom>
              <a:solidFill>
                <a:srgbClr val="F7FCF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506"/>
              <p:cNvSpPr>
                <a:spLocks/>
              </p:cNvSpPr>
              <p:nvPr/>
            </p:nvSpPr>
            <p:spPr bwMode="auto">
              <a:xfrm>
                <a:off x="2433" y="2805"/>
                <a:ext cx="535" cy="464"/>
              </a:xfrm>
              <a:custGeom>
                <a:avLst/>
                <a:gdLst>
                  <a:gd name="T0" fmla="*/ 445 w 214"/>
                  <a:gd name="T1" fmla="*/ 128 h 174"/>
                  <a:gd name="T2" fmla="*/ 1038 w 214"/>
                  <a:gd name="T3" fmla="*/ 213 h 174"/>
                  <a:gd name="T4" fmla="*/ 1100 w 214"/>
                  <a:gd name="T5" fmla="*/ 392 h 174"/>
                  <a:gd name="T6" fmla="*/ 1283 w 214"/>
                  <a:gd name="T7" fmla="*/ 435 h 174"/>
                  <a:gd name="T8" fmla="*/ 1250 w 214"/>
                  <a:gd name="T9" fmla="*/ 640 h 174"/>
                  <a:gd name="T10" fmla="*/ 1163 w 214"/>
                  <a:gd name="T11" fmla="*/ 867 h 174"/>
                  <a:gd name="T12" fmla="*/ 808 w 214"/>
                  <a:gd name="T13" fmla="*/ 1096 h 174"/>
                  <a:gd name="T14" fmla="*/ 750 w 214"/>
                  <a:gd name="T15" fmla="*/ 989 h 174"/>
                  <a:gd name="T16" fmla="*/ 695 w 214"/>
                  <a:gd name="T17" fmla="*/ 1075 h 174"/>
                  <a:gd name="T18" fmla="*/ 495 w 214"/>
                  <a:gd name="T19" fmla="*/ 1080 h 174"/>
                  <a:gd name="T20" fmla="*/ 470 w 214"/>
                  <a:gd name="T21" fmla="*/ 995 h 174"/>
                  <a:gd name="T22" fmla="*/ 358 w 214"/>
                  <a:gd name="T23" fmla="*/ 995 h 174"/>
                  <a:gd name="T24" fmla="*/ 220 w 214"/>
                  <a:gd name="T25" fmla="*/ 840 h 174"/>
                  <a:gd name="T26" fmla="*/ 158 w 214"/>
                  <a:gd name="T27" fmla="*/ 747 h 174"/>
                  <a:gd name="T28" fmla="*/ 58 w 214"/>
                  <a:gd name="T29" fmla="*/ 648 h 174"/>
                  <a:gd name="T30" fmla="*/ 138 w 214"/>
                  <a:gd name="T31" fmla="*/ 435 h 174"/>
                  <a:gd name="T32" fmla="*/ 445 w 214"/>
                  <a:gd name="T33" fmla="*/ 128 h 174"/>
                  <a:gd name="T34" fmla="*/ 445 w 214"/>
                  <a:gd name="T35" fmla="*/ 128 h 1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" h="174">
                    <a:moveTo>
                      <a:pt x="71" y="18"/>
                    </a:moveTo>
                    <a:cubicBezTo>
                      <a:pt x="93" y="10"/>
                      <a:pt x="159" y="0"/>
                      <a:pt x="166" y="30"/>
                    </a:cubicBezTo>
                    <a:cubicBezTo>
                      <a:pt x="169" y="44"/>
                      <a:pt x="157" y="53"/>
                      <a:pt x="176" y="55"/>
                    </a:cubicBezTo>
                    <a:cubicBezTo>
                      <a:pt x="188" y="57"/>
                      <a:pt x="195" y="49"/>
                      <a:pt x="205" y="61"/>
                    </a:cubicBezTo>
                    <a:cubicBezTo>
                      <a:pt x="214" y="73"/>
                      <a:pt x="208" y="81"/>
                      <a:pt x="200" y="90"/>
                    </a:cubicBezTo>
                    <a:cubicBezTo>
                      <a:pt x="192" y="100"/>
                      <a:pt x="191" y="110"/>
                      <a:pt x="186" y="122"/>
                    </a:cubicBezTo>
                    <a:cubicBezTo>
                      <a:pt x="179" y="141"/>
                      <a:pt x="156" y="174"/>
                      <a:pt x="129" y="154"/>
                    </a:cubicBezTo>
                    <a:cubicBezTo>
                      <a:pt x="125" y="151"/>
                      <a:pt x="126" y="140"/>
                      <a:pt x="120" y="139"/>
                    </a:cubicBezTo>
                    <a:cubicBezTo>
                      <a:pt x="112" y="138"/>
                      <a:pt x="114" y="148"/>
                      <a:pt x="111" y="151"/>
                    </a:cubicBezTo>
                    <a:cubicBezTo>
                      <a:pt x="102" y="161"/>
                      <a:pt x="89" y="163"/>
                      <a:pt x="79" y="152"/>
                    </a:cubicBezTo>
                    <a:cubicBezTo>
                      <a:pt x="75" y="147"/>
                      <a:pt x="81" y="144"/>
                      <a:pt x="75" y="140"/>
                    </a:cubicBezTo>
                    <a:cubicBezTo>
                      <a:pt x="72" y="138"/>
                      <a:pt x="61" y="140"/>
                      <a:pt x="57" y="140"/>
                    </a:cubicBezTo>
                    <a:cubicBezTo>
                      <a:pt x="38" y="137"/>
                      <a:pt x="40" y="131"/>
                      <a:pt x="35" y="118"/>
                    </a:cubicBezTo>
                    <a:cubicBezTo>
                      <a:pt x="31" y="108"/>
                      <a:pt x="33" y="112"/>
                      <a:pt x="25" y="105"/>
                    </a:cubicBezTo>
                    <a:cubicBezTo>
                      <a:pt x="19" y="100"/>
                      <a:pt x="13" y="99"/>
                      <a:pt x="9" y="91"/>
                    </a:cubicBezTo>
                    <a:cubicBezTo>
                      <a:pt x="0" y="75"/>
                      <a:pt x="10" y="70"/>
                      <a:pt x="22" y="61"/>
                    </a:cubicBezTo>
                    <a:cubicBezTo>
                      <a:pt x="41" y="48"/>
                      <a:pt x="48" y="27"/>
                      <a:pt x="71" y="18"/>
                    </a:cubicBezTo>
                    <a:cubicBezTo>
                      <a:pt x="73" y="17"/>
                      <a:pt x="70" y="19"/>
                      <a:pt x="71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507"/>
              <p:cNvSpPr>
                <a:spLocks/>
              </p:cNvSpPr>
              <p:nvPr/>
            </p:nvSpPr>
            <p:spPr bwMode="auto">
              <a:xfrm>
                <a:off x="2808" y="2888"/>
                <a:ext cx="48" cy="61"/>
              </a:xfrm>
              <a:custGeom>
                <a:avLst/>
                <a:gdLst>
                  <a:gd name="T0" fmla="*/ 0 w 19"/>
                  <a:gd name="T1" fmla="*/ 0 h 23"/>
                  <a:gd name="T2" fmla="*/ 121 w 19"/>
                  <a:gd name="T3" fmla="*/ 162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3">
                    <a:moveTo>
                      <a:pt x="0" y="0"/>
                    </a:moveTo>
                    <a:cubicBezTo>
                      <a:pt x="7" y="11"/>
                      <a:pt x="6" y="17"/>
                      <a:pt x="19" y="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508"/>
              <p:cNvSpPr>
                <a:spLocks/>
              </p:cNvSpPr>
              <p:nvPr/>
            </p:nvSpPr>
            <p:spPr bwMode="auto">
              <a:xfrm>
                <a:off x="2548" y="2987"/>
                <a:ext cx="170" cy="66"/>
              </a:xfrm>
              <a:custGeom>
                <a:avLst/>
                <a:gdLst>
                  <a:gd name="T0" fmla="*/ 0 w 68"/>
                  <a:gd name="T1" fmla="*/ 98 h 25"/>
                  <a:gd name="T2" fmla="*/ 225 w 68"/>
                  <a:gd name="T3" fmla="*/ 13 h 25"/>
                  <a:gd name="T4" fmla="*/ 425 w 68"/>
                  <a:gd name="T5" fmla="*/ 174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5">
                    <a:moveTo>
                      <a:pt x="0" y="14"/>
                    </a:moveTo>
                    <a:cubicBezTo>
                      <a:pt x="19" y="19"/>
                      <a:pt x="21" y="4"/>
                      <a:pt x="36" y="2"/>
                    </a:cubicBezTo>
                    <a:cubicBezTo>
                      <a:pt x="50" y="0"/>
                      <a:pt x="64" y="14"/>
                      <a:pt x="68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509"/>
              <p:cNvSpPr>
                <a:spLocks/>
              </p:cNvSpPr>
              <p:nvPr/>
            </p:nvSpPr>
            <p:spPr bwMode="auto">
              <a:xfrm>
                <a:off x="2726" y="3173"/>
                <a:ext cx="50" cy="19"/>
              </a:xfrm>
              <a:custGeom>
                <a:avLst/>
                <a:gdLst>
                  <a:gd name="T0" fmla="*/ 0 w 20"/>
                  <a:gd name="T1" fmla="*/ 8 h 7"/>
                  <a:gd name="T2" fmla="*/ 125 w 20"/>
                  <a:gd name="T3" fmla="*/ 5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">
                    <a:moveTo>
                      <a:pt x="0" y="1"/>
                    </a:moveTo>
                    <a:cubicBezTo>
                      <a:pt x="7" y="0"/>
                      <a:pt x="15" y="3"/>
                      <a:pt x="20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Freeform 510"/>
              <p:cNvSpPr>
                <a:spLocks/>
              </p:cNvSpPr>
              <p:nvPr/>
            </p:nvSpPr>
            <p:spPr bwMode="auto">
              <a:xfrm>
                <a:off x="2698" y="3032"/>
                <a:ext cx="25" cy="21"/>
              </a:xfrm>
              <a:custGeom>
                <a:avLst/>
                <a:gdLst>
                  <a:gd name="T0" fmla="*/ 25 w 10"/>
                  <a:gd name="T1" fmla="*/ 55 h 8"/>
                  <a:gd name="T2" fmla="*/ 63 w 10"/>
                  <a:gd name="T3" fmla="*/ 0 h 8"/>
                  <a:gd name="T4" fmla="*/ 0 w 10"/>
                  <a:gd name="T5" fmla="*/ 5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cubicBezTo>
                      <a:pt x="7" y="7"/>
                      <a:pt x="9" y="3"/>
                      <a:pt x="10" y="0"/>
                    </a:cubicBezTo>
                    <a:cubicBezTo>
                      <a:pt x="6" y="0"/>
                      <a:pt x="1" y="4"/>
                      <a:pt x="0" y="8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511"/>
              <p:cNvSpPr>
                <a:spLocks/>
              </p:cNvSpPr>
              <p:nvPr/>
            </p:nvSpPr>
            <p:spPr bwMode="auto">
              <a:xfrm>
                <a:off x="2798" y="2888"/>
                <a:ext cx="23" cy="35"/>
              </a:xfrm>
              <a:custGeom>
                <a:avLst/>
                <a:gdLst>
                  <a:gd name="T0" fmla="*/ 46 w 9"/>
                  <a:gd name="T1" fmla="*/ 13 h 13"/>
                  <a:gd name="T2" fmla="*/ 59 w 9"/>
                  <a:gd name="T3" fmla="*/ 3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3">
                    <a:moveTo>
                      <a:pt x="7" y="2"/>
                    </a:moveTo>
                    <a:cubicBezTo>
                      <a:pt x="0" y="0"/>
                      <a:pt x="3" y="13"/>
                      <a:pt x="9" y="4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512"/>
              <p:cNvSpPr>
                <a:spLocks/>
              </p:cNvSpPr>
              <p:nvPr/>
            </p:nvSpPr>
            <p:spPr bwMode="auto">
              <a:xfrm>
                <a:off x="2551" y="3013"/>
                <a:ext cx="17" cy="30"/>
              </a:xfrm>
              <a:custGeom>
                <a:avLst/>
                <a:gdLst>
                  <a:gd name="T0" fmla="*/ 5 w 7"/>
                  <a:gd name="T1" fmla="*/ 8 h 11"/>
                  <a:gd name="T2" fmla="*/ 12 w 7"/>
                  <a:gd name="T3" fmla="*/ 82 h 11"/>
                  <a:gd name="T4" fmla="*/ 36 w 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1"/>
                    </a:moveTo>
                    <a:cubicBezTo>
                      <a:pt x="0" y="4"/>
                      <a:pt x="0" y="8"/>
                      <a:pt x="2" y="11"/>
                    </a:cubicBezTo>
                    <a:cubicBezTo>
                      <a:pt x="7" y="10"/>
                      <a:pt x="7" y="4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513"/>
              <p:cNvSpPr>
                <a:spLocks/>
              </p:cNvSpPr>
              <p:nvPr/>
            </p:nvSpPr>
            <p:spPr bwMode="auto">
              <a:xfrm>
                <a:off x="2763" y="3179"/>
                <a:ext cx="15" cy="13"/>
              </a:xfrm>
              <a:custGeom>
                <a:avLst/>
                <a:gdLst>
                  <a:gd name="T0" fmla="*/ 25 w 6"/>
                  <a:gd name="T1" fmla="*/ 34 h 5"/>
                  <a:gd name="T2" fmla="*/ 38 w 6"/>
                  <a:gd name="T3" fmla="*/ 0 h 5"/>
                  <a:gd name="T4" fmla="*/ 0 w 6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5" y="4"/>
                      <a:pt x="5" y="2"/>
                      <a:pt x="6" y="0"/>
                    </a:cubicBezTo>
                    <a:cubicBezTo>
                      <a:pt x="3" y="0"/>
                      <a:pt x="1" y="1"/>
                      <a:pt x="0" y="3"/>
                    </a:cubicBezTo>
                  </a:path>
                </a:pathLst>
              </a:custGeom>
              <a:noFill/>
              <a:ln w="7938" cap="flat">
                <a:solidFill>
                  <a:srgbClr val="D1EEF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832" name="Group 49"/>
          <p:cNvGrpSpPr>
            <a:grpSpLocks noChangeAspect="1"/>
          </p:cNvGrpSpPr>
          <p:nvPr/>
        </p:nvGrpSpPr>
        <p:grpSpPr bwMode="auto">
          <a:xfrm>
            <a:off x="6579052" y="4583554"/>
            <a:ext cx="572555" cy="648000"/>
            <a:chOff x="4017" y="792"/>
            <a:chExt cx="683" cy="773"/>
          </a:xfrm>
        </p:grpSpPr>
        <p:sp>
          <p:nvSpPr>
            <p:cNvPr id="833" name="Freeform 50"/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50 w 273"/>
                <a:gd name="T1" fmla="*/ 1114 h 290"/>
                <a:gd name="T2" fmla="*/ 838 w 273"/>
                <a:gd name="T3" fmla="*/ 2052 h 290"/>
                <a:gd name="T4" fmla="*/ 1589 w 273"/>
                <a:gd name="T5" fmla="*/ 1605 h 290"/>
                <a:gd name="T6" fmla="*/ 1696 w 273"/>
                <a:gd name="T7" fmla="*/ 952 h 290"/>
                <a:gd name="T8" fmla="*/ 1113 w 273"/>
                <a:gd name="T9" fmla="*/ 128 h 290"/>
                <a:gd name="T10" fmla="*/ 50 w 273"/>
                <a:gd name="T11" fmla="*/ 1114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4" name="Freeform 51"/>
            <p:cNvSpPr>
              <a:spLocks/>
            </p:cNvSpPr>
            <p:nvPr/>
          </p:nvSpPr>
          <p:spPr bwMode="auto">
            <a:xfrm>
              <a:off x="4337" y="949"/>
              <a:ext cx="285" cy="531"/>
            </a:xfrm>
            <a:custGeom>
              <a:avLst/>
              <a:gdLst>
                <a:gd name="T0" fmla="*/ 370 w 114"/>
                <a:gd name="T1" fmla="*/ 0 h 199"/>
                <a:gd name="T2" fmla="*/ 513 w 114"/>
                <a:gd name="T3" fmla="*/ 350 h 199"/>
                <a:gd name="T4" fmla="*/ 600 w 114"/>
                <a:gd name="T5" fmla="*/ 654 h 199"/>
                <a:gd name="T6" fmla="*/ 645 w 114"/>
                <a:gd name="T7" fmla="*/ 1118 h 199"/>
                <a:gd name="T8" fmla="*/ 200 w 114"/>
                <a:gd name="T9" fmla="*/ 1396 h 199"/>
                <a:gd name="T10" fmla="*/ 0 w 114"/>
                <a:gd name="T11" fmla="*/ 1195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99">
                  <a:moveTo>
                    <a:pt x="59" y="0"/>
                  </a:moveTo>
                  <a:cubicBezTo>
                    <a:pt x="70" y="16"/>
                    <a:pt x="79" y="30"/>
                    <a:pt x="82" y="49"/>
                  </a:cubicBezTo>
                  <a:cubicBezTo>
                    <a:pt x="85" y="66"/>
                    <a:pt x="89" y="77"/>
                    <a:pt x="96" y="92"/>
                  </a:cubicBezTo>
                  <a:cubicBezTo>
                    <a:pt x="106" y="113"/>
                    <a:pt x="114" y="134"/>
                    <a:pt x="103" y="157"/>
                  </a:cubicBezTo>
                  <a:cubicBezTo>
                    <a:pt x="94" y="175"/>
                    <a:pt x="51" y="194"/>
                    <a:pt x="32" y="196"/>
                  </a:cubicBezTo>
                  <a:cubicBezTo>
                    <a:pt x="10" y="199"/>
                    <a:pt x="20" y="178"/>
                    <a:pt x="0" y="168"/>
                  </a:cubicBezTo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5" name="Freeform 52"/>
            <p:cNvSpPr>
              <a:spLocks/>
            </p:cNvSpPr>
            <p:nvPr/>
          </p:nvSpPr>
          <p:spPr bwMode="auto">
            <a:xfrm>
              <a:off x="4032" y="811"/>
              <a:ext cx="525" cy="704"/>
            </a:xfrm>
            <a:custGeom>
              <a:avLst/>
              <a:gdLst>
                <a:gd name="T0" fmla="*/ 125 w 210"/>
                <a:gd name="T1" fmla="*/ 1096 h 264"/>
                <a:gd name="T2" fmla="*/ 1125 w 210"/>
                <a:gd name="T3" fmla="*/ 157 h 264"/>
                <a:gd name="T4" fmla="*/ 1313 w 210"/>
                <a:gd name="T5" fmla="*/ 264 h 264"/>
                <a:gd name="T6" fmla="*/ 1058 w 210"/>
                <a:gd name="T7" fmla="*/ 120 h 264"/>
                <a:gd name="T8" fmla="*/ 50 w 210"/>
                <a:gd name="T9" fmla="*/ 1059 h 264"/>
                <a:gd name="T10" fmla="*/ 513 w 210"/>
                <a:gd name="T11" fmla="*/ 1877 h 264"/>
                <a:gd name="T12" fmla="*/ 125 w 210"/>
                <a:gd name="T13" fmla="*/ 1096 h 2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64">
                  <a:moveTo>
                    <a:pt x="20" y="154"/>
                  </a:moveTo>
                  <a:cubicBezTo>
                    <a:pt x="12" y="11"/>
                    <a:pt x="125" y="5"/>
                    <a:pt x="180" y="22"/>
                  </a:cubicBezTo>
                  <a:cubicBezTo>
                    <a:pt x="189" y="25"/>
                    <a:pt x="203" y="33"/>
                    <a:pt x="210" y="37"/>
                  </a:cubicBezTo>
                  <a:cubicBezTo>
                    <a:pt x="199" y="29"/>
                    <a:pt x="185" y="22"/>
                    <a:pt x="169" y="17"/>
                  </a:cubicBezTo>
                  <a:cubicBezTo>
                    <a:pt x="114" y="0"/>
                    <a:pt x="0" y="7"/>
                    <a:pt x="8" y="149"/>
                  </a:cubicBezTo>
                  <a:cubicBezTo>
                    <a:pt x="8" y="198"/>
                    <a:pt x="41" y="244"/>
                    <a:pt x="82" y="264"/>
                  </a:cubicBezTo>
                  <a:cubicBezTo>
                    <a:pt x="49" y="241"/>
                    <a:pt x="21" y="195"/>
                    <a:pt x="20" y="154"/>
                  </a:cubicBezTo>
                  <a:close/>
                </a:path>
              </a:pathLst>
            </a:custGeom>
            <a:solidFill>
              <a:srgbClr val="E1ECF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6" name="Freeform 53"/>
            <p:cNvSpPr>
              <a:spLocks/>
            </p:cNvSpPr>
            <p:nvPr/>
          </p:nvSpPr>
          <p:spPr bwMode="auto">
            <a:xfrm>
              <a:off x="4247" y="859"/>
              <a:ext cx="440" cy="688"/>
            </a:xfrm>
            <a:custGeom>
              <a:avLst/>
              <a:gdLst>
                <a:gd name="T0" fmla="*/ 1088 w 176"/>
                <a:gd name="T1" fmla="*/ 781 h 258"/>
                <a:gd name="T2" fmla="*/ 545 w 176"/>
                <a:gd name="T3" fmla="*/ 8 h 258"/>
                <a:gd name="T4" fmla="*/ 520 w 176"/>
                <a:gd name="T5" fmla="*/ 0 h 258"/>
                <a:gd name="T6" fmla="*/ 908 w 176"/>
                <a:gd name="T7" fmla="*/ 733 h 258"/>
                <a:gd name="T8" fmla="*/ 875 w 176"/>
                <a:gd name="T9" fmla="*/ 1357 h 258"/>
                <a:gd name="T10" fmla="*/ 688 w 176"/>
                <a:gd name="T11" fmla="*/ 1600 h 258"/>
                <a:gd name="T12" fmla="*/ 145 w 176"/>
                <a:gd name="T13" fmla="*/ 1779 h 258"/>
                <a:gd name="T14" fmla="*/ 0 w 176"/>
                <a:gd name="T15" fmla="*/ 1763 h 258"/>
                <a:gd name="T16" fmla="*/ 270 w 176"/>
                <a:gd name="T17" fmla="*/ 1835 h 258"/>
                <a:gd name="T18" fmla="*/ 988 w 176"/>
                <a:gd name="T19" fmla="*/ 1400 h 258"/>
                <a:gd name="T20" fmla="*/ 1088 w 176"/>
                <a:gd name="T21" fmla="*/ 781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258">
                  <a:moveTo>
                    <a:pt x="174" y="110"/>
                  </a:moveTo>
                  <a:cubicBezTo>
                    <a:pt x="167" y="52"/>
                    <a:pt x="141" y="18"/>
                    <a:pt x="87" y="1"/>
                  </a:cubicBezTo>
                  <a:cubicBezTo>
                    <a:pt x="85" y="1"/>
                    <a:pt x="84" y="0"/>
                    <a:pt x="83" y="0"/>
                  </a:cubicBezTo>
                  <a:cubicBezTo>
                    <a:pt x="126" y="18"/>
                    <a:pt x="139" y="52"/>
                    <a:pt x="145" y="103"/>
                  </a:cubicBezTo>
                  <a:cubicBezTo>
                    <a:pt x="147" y="125"/>
                    <a:pt x="152" y="165"/>
                    <a:pt x="140" y="191"/>
                  </a:cubicBezTo>
                  <a:cubicBezTo>
                    <a:pt x="134" y="202"/>
                    <a:pt x="125" y="214"/>
                    <a:pt x="110" y="225"/>
                  </a:cubicBezTo>
                  <a:cubicBezTo>
                    <a:pt x="89" y="240"/>
                    <a:pt x="56" y="250"/>
                    <a:pt x="23" y="250"/>
                  </a:cubicBezTo>
                  <a:cubicBezTo>
                    <a:pt x="15" y="251"/>
                    <a:pt x="8" y="250"/>
                    <a:pt x="0" y="248"/>
                  </a:cubicBezTo>
                  <a:cubicBezTo>
                    <a:pt x="14" y="255"/>
                    <a:pt x="29" y="258"/>
                    <a:pt x="43" y="258"/>
                  </a:cubicBezTo>
                  <a:cubicBezTo>
                    <a:pt x="101" y="256"/>
                    <a:pt x="145" y="223"/>
                    <a:pt x="158" y="197"/>
                  </a:cubicBezTo>
                  <a:cubicBezTo>
                    <a:pt x="171" y="170"/>
                    <a:pt x="176" y="132"/>
                    <a:pt x="174" y="110"/>
                  </a:cubicBezTo>
                  <a:close/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7" name="Freeform 54"/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670 w 232"/>
                <a:gd name="T1" fmla="*/ 35 h 253"/>
                <a:gd name="T2" fmla="*/ 50 w 232"/>
                <a:gd name="T3" fmla="*/ 879 h 253"/>
                <a:gd name="T4" fmla="*/ 925 w 232"/>
                <a:gd name="T5" fmla="*/ 1604 h 253"/>
                <a:gd name="T6" fmla="*/ 1163 w 232"/>
                <a:gd name="T7" fmla="*/ 751 h 253"/>
                <a:gd name="T8" fmla="*/ 670 w 232"/>
                <a:gd name="T9" fmla="*/ 35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solidFill>
              <a:srgbClr val="BB94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8" name="Freeform 55"/>
            <p:cNvSpPr>
              <a:spLocks/>
            </p:cNvSpPr>
            <p:nvPr/>
          </p:nvSpPr>
          <p:spPr bwMode="auto">
            <a:xfrm>
              <a:off x="4252" y="928"/>
              <a:ext cx="385" cy="563"/>
            </a:xfrm>
            <a:custGeom>
              <a:avLst/>
              <a:gdLst>
                <a:gd name="T0" fmla="*/ 695 w 154"/>
                <a:gd name="T1" fmla="*/ 632 h 211"/>
                <a:gd name="T2" fmla="*/ 370 w 154"/>
                <a:gd name="T3" fmla="*/ 0 h 211"/>
                <a:gd name="T4" fmla="*/ 588 w 154"/>
                <a:gd name="T5" fmla="*/ 534 h 211"/>
                <a:gd name="T6" fmla="*/ 575 w 154"/>
                <a:gd name="T7" fmla="*/ 1025 h 211"/>
                <a:gd name="T8" fmla="*/ 350 w 154"/>
                <a:gd name="T9" fmla="*/ 1361 h 211"/>
                <a:gd name="T10" fmla="*/ 0 w 154"/>
                <a:gd name="T11" fmla="*/ 1374 h 211"/>
                <a:gd name="T12" fmla="*/ 475 w 154"/>
                <a:gd name="T13" fmla="*/ 1430 h 211"/>
                <a:gd name="T14" fmla="*/ 695 w 154"/>
                <a:gd name="T15" fmla="*/ 632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211">
                  <a:moveTo>
                    <a:pt x="111" y="89"/>
                  </a:moveTo>
                  <a:cubicBezTo>
                    <a:pt x="103" y="71"/>
                    <a:pt x="114" y="16"/>
                    <a:pt x="59" y="0"/>
                  </a:cubicBezTo>
                  <a:cubicBezTo>
                    <a:pt x="97" y="16"/>
                    <a:pt x="89" y="54"/>
                    <a:pt x="94" y="75"/>
                  </a:cubicBezTo>
                  <a:cubicBezTo>
                    <a:pt x="97" y="88"/>
                    <a:pt x="98" y="119"/>
                    <a:pt x="92" y="144"/>
                  </a:cubicBezTo>
                  <a:cubicBezTo>
                    <a:pt x="89" y="162"/>
                    <a:pt x="88" y="179"/>
                    <a:pt x="56" y="191"/>
                  </a:cubicBezTo>
                  <a:cubicBezTo>
                    <a:pt x="36" y="199"/>
                    <a:pt x="17" y="199"/>
                    <a:pt x="0" y="193"/>
                  </a:cubicBezTo>
                  <a:cubicBezTo>
                    <a:pt x="22" y="206"/>
                    <a:pt x="48" y="211"/>
                    <a:pt x="76" y="201"/>
                  </a:cubicBezTo>
                  <a:cubicBezTo>
                    <a:pt x="154" y="172"/>
                    <a:pt x="120" y="109"/>
                    <a:pt x="111" y="89"/>
                  </a:cubicBezTo>
                  <a:close/>
                </a:path>
              </a:pathLst>
            </a:custGeom>
            <a:solidFill>
              <a:srgbClr val="9E728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39" name="Freeform 56"/>
            <p:cNvSpPr>
              <a:spLocks/>
            </p:cNvSpPr>
            <p:nvPr/>
          </p:nvSpPr>
          <p:spPr bwMode="auto">
            <a:xfrm>
              <a:off x="4442" y="1003"/>
              <a:ext cx="195" cy="464"/>
            </a:xfrm>
            <a:custGeom>
              <a:avLst/>
              <a:gdLst>
                <a:gd name="T0" fmla="*/ 0 w 78"/>
                <a:gd name="T1" fmla="*/ 1229 h 174"/>
                <a:gd name="T2" fmla="*/ 220 w 78"/>
                <a:gd name="T3" fmla="*/ 435 h 174"/>
                <a:gd name="T4" fmla="*/ 125 w 78"/>
                <a:gd name="T5" fmla="*/ 0 h 174"/>
                <a:gd name="T6" fmla="*/ 183 w 78"/>
                <a:gd name="T7" fmla="*/ 413 h 174"/>
                <a:gd name="T8" fmla="*/ 183 w 78"/>
                <a:gd name="T9" fmla="*/ 1037 h 174"/>
                <a:gd name="T10" fmla="*/ 0 w 78"/>
                <a:gd name="T11" fmla="*/ 1229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74">
                  <a:moveTo>
                    <a:pt x="0" y="173"/>
                  </a:moveTo>
                  <a:cubicBezTo>
                    <a:pt x="78" y="144"/>
                    <a:pt x="44" y="81"/>
                    <a:pt x="35" y="61"/>
                  </a:cubicBezTo>
                  <a:cubicBezTo>
                    <a:pt x="30" y="49"/>
                    <a:pt x="32" y="22"/>
                    <a:pt x="20" y="0"/>
                  </a:cubicBezTo>
                  <a:cubicBezTo>
                    <a:pt x="26" y="11"/>
                    <a:pt x="30" y="39"/>
                    <a:pt x="29" y="58"/>
                  </a:cubicBezTo>
                  <a:cubicBezTo>
                    <a:pt x="27" y="76"/>
                    <a:pt x="52" y="117"/>
                    <a:pt x="29" y="146"/>
                  </a:cubicBezTo>
                  <a:cubicBezTo>
                    <a:pt x="5" y="174"/>
                    <a:pt x="0" y="173"/>
                    <a:pt x="0" y="173"/>
                  </a:cubicBezTo>
                  <a:close/>
                </a:path>
              </a:pathLst>
            </a:custGeom>
            <a:solidFill>
              <a:srgbClr val="854F7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0" name="Freeform 57"/>
            <p:cNvSpPr>
              <a:spLocks/>
            </p:cNvSpPr>
            <p:nvPr/>
          </p:nvSpPr>
          <p:spPr bwMode="auto">
            <a:xfrm>
              <a:off x="4084" y="891"/>
              <a:ext cx="301" cy="536"/>
            </a:xfrm>
            <a:custGeom>
              <a:avLst/>
              <a:gdLst>
                <a:gd name="T0" fmla="*/ 201 w 120"/>
                <a:gd name="T1" fmla="*/ 917 h 201"/>
                <a:gd name="T2" fmla="*/ 660 w 120"/>
                <a:gd name="T3" fmla="*/ 35 h 201"/>
                <a:gd name="T4" fmla="*/ 635 w 120"/>
                <a:gd name="T5" fmla="*/ 29 h 201"/>
                <a:gd name="T6" fmla="*/ 50 w 120"/>
                <a:gd name="T7" fmla="*/ 840 h 201"/>
                <a:gd name="T8" fmla="*/ 351 w 120"/>
                <a:gd name="T9" fmla="*/ 1429 h 201"/>
                <a:gd name="T10" fmla="*/ 201 w 120"/>
                <a:gd name="T11" fmla="*/ 917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201">
                  <a:moveTo>
                    <a:pt x="32" y="129"/>
                  </a:moveTo>
                  <a:cubicBezTo>
                    <a:pt x="25" y="69"/>
                    <a:pt x="57" y="1"/>
                    <a:pt x="105" y="5"/>
                  </a:cubicBezTo>
                  <a:cubicBezTo>
                    <a:pt x="112" y="6"/>
                    <a:pt x="120" y="6"/>
                    <a:pt x="101" y="4"/>
                  </a:cubicBezTo>
                  <a:cubicBezTo>
                    <a:pt x="53" y="0"/>
                    <a:pt x="0" y="58"/>
                    <a:pt x="8" y="118"/>
                  </a:cubicBezTo>
                  <a:cubicBezTo>
                    <a:pt x="12" y="149"/>
                    <a:pt x="30" y="182"/>
                    <a:pt x="56" y="201"/>
                  </a:cubicBezTo>
                  <a:cubicBezTo>
                    <a:pt x="42" y="180"/>
                    <a:pt x="37" y="163"/>
                    <a:pt x="32" y="129"/>
                  </a:cubicBezTo>
                  <a:close/>
                </a:path>
              </a:pathLst>
            </a:custGeom>
            <a:solidFill>
              <a:srgbClr val="D8C4C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1" name="Freeform 58"/>
            <p:cNvSpPr>
              <a:spLocks/>
            </p:cNvSpPr>
            <p:nvPr/>
          </p:nvSpPr>
          <p:spPr bwMode="auto">
            <a:xfrm>
              <a:off x="4087" y="907"/>
              <a:ext cx="200" cy="416"/>
            </a:xfrm>
            <a:custGeom>
              <a:avLst/>
              <a:gdLst>
                <a:gd name="T0" fmla="*/ 500 w 80"/>
                <a:gd name="T1" fmla="*/ 0 h 156"/>
                <a:gd name="T2" fmla="*/ 45 w 80"/>
                <a:gd name="T3" fmla="*/ 797 h 156"/>
                <a:gd name="T4" fmla="*/ 138 w 80"/>
                <a:gd name="T5" fmla="*/ 1109 h 156"/>
                <a:gd name="T6" fmla="*/ 500 w 80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156">
                  <a:moveTo>
                    <a:pt x="80" y="0"/>
                  </a:moveTo>
                  <a:cubicBezTo>
                    <a:pt x="39" y="9"/>
                    <a:pt x="0" y="60"/>
                    <a:pt x="7" y="112"/>
                  </a:cubicBezTo>
                  <a:cubicBezTo>
                    <a:pt x="9" y="127"/>
                    <a:pt x="14" y="142"/>
                    <a:pt x="22" y="156"/>
                  </a:cubicBezTo>
                  <a:cubicBezTo>
                    <a:pt x="6" y="125"/>
                    <a:pt x="9" y="25"/>
                    <a:pt x="80" y="0"/>
                  </a:cubicBezTo>
                </a:path>
              </a:pathLst>
            </a:custGeom>
            <a:solidFill>
              <a:srgbClr val="F2EBE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2" name="Freeform 59"/>
            <p:cNvSpPr>
              <a:spLocks/>
            </p:cNvSpPr>
            <p:nvPr/>
          </p:nvSpPr>
          <p:spPr bwMode="auto">
            <a:xfrm>
              <a:off x="4355" y="939"/>
              <a:ext cx="345" cy="608"/>
            </a:xfrm>
            <a:custGeom>
              <a:avLst/>
              <a:gdLst>
                <a:gd name="T0" fmla="*/ 0 w 138"/>
                <a:gd name="T1" fmla="*/ 1621 h 228"/>
                <a:gd name="T2" fmla="*/ 720 w 138"/>
                <a:gd name="T3" fmla="*/ 1187 h 228"/>
                <a:gd name="T4" fmla="*/ 820 w 138"/>
                <a:gd name="T5" fmla="*/ 568 h 228"/>
                <a:gd name="T6" fmla="*/ 600 w 138"/>
                <a:gd name="T7" fmla="*/ 0 h 228"/>
                <a:gd name="T8" fmla="*/ 645 w 138"/>
                <a:gd name="T9" fmla="*/ 1195 h 228"/>
                <a:gd name="T10" fmla="*/ 0 w 138"/>
                <a:gd name="T11" fmla="*/ 1621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28">
                  <a:moveTo>
                    <a:pt x="0" y="228"/>
                  </a:moveTo>
                  <a:cubicBezTo>
                    <a:pt x="58" y="226"/>
                    <a:pt x="102" y="193"/>
                    <a:pt x="115" y="167"/>
                  </a:cubicBezTo>
                  <a:cubicBezTo>
                    <a:pt x="128" y="140"/>
                    <a:pt x="133" y="102"/>
                    <a:pt x="131" y="80"/>
                  </a:cubicBezTo>
                  <a:cubicBezTo>
                    <a:pt x="127" y="45"/>
                    <a:pt x="116" y="19"/>
                    <a:pt x="96" y="0"/>
                  </a:cubicBezTo>
                  <a:cubicBezTo>
                    <a:pt x="119" y="30"/>
                    <a:pt x="138" y="112"/>
                    <a:pt x="103" y="168"/>
                  </a:cubicBezTo>
                  <a:cubicBezTo>
                    <a:pt x="68" y="223"/>
                    <a:pt x="21" y="224"/>
                    <a:pt x="0" y="228"/>
                  </a:cubicBezTo>
                  <a:close/>
                </a:path>
              </a:pathLst>
            </a:custGeom>
            <a:solidFill>
              <a:srgbClr val="1A9DD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43" name="Oval 60"/>
            <p:cNvSpPr>
              <a:spLocks noChangeArrowheads="1"/>
            </p:cNvSpPr>
            <p:nvPr/>
          </p:nvSpPr>
          <p:spPr bwMode="auto">
            <a:xfrm>
              <a:off x="4550" y="1088"/>
              <a:ext cx="15" cy="19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4" name="Oval 61"/>
            <p:cNvSpPr>
              <a:spLocks noChangeArrowheads="1"/>
            </p:cNvSpPr>
            <p:nvPr/>
          </p:nvSpPr>
          <p:spPr bwMode="auto">
            <a:xfrm>
              <a:off x="4580" y="1147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5" name="Oval 62"/>
            <p:cNvSpPr>
              <a:spLocks noChangeArrowheads="1"/>
            </p:cNvSpPr>
            <p:nvPr/>
          </p:nvSpPr>
          <p:spPr bwMode="auto">
            <a:xfrm>
              <a:off x="4615" y="1320"/>
              <a:ext cx="20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6" name="Oval 63"/>
            <p:cNvSpPr>
              <a:spLocks noChangeArrowheads="1"/>
            </p:cNvSpPr>
            <p:nvPr/>
          </p:nvSpPr>
          <p:spPr bwMode="auto">
            <a:xfrm>
              <a:off x="4545" y="1435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7" name="Oval 64"/>
            <p:cNvSpPr>
              <a:spLocks noChangeArrowheads="1"/>
            </p:cNvSpPr>
            <p:nvPr/>
          </p:nvSpPr>
          <p:spPr bwMode="auto">
            <a:xfrm>
              <a:off x="4465" y="1485"/>
              <a:ext cx="22" cy="2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8" name="Oval 65"/>
            <p:cNvSpPr>
              <a:spLocks noChangeArrowheads="1"/>
            </p:cNvSpPr>
            <p:nvPr/>
          </p:nvSpPr>
          <p:spPr bwMode="auto">
            <a:xfrm>
              <a:off x="4195" y="1451"/>
              <a:ext cx="17" cy="1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49" name="Oval 66"/>
            <p:cNvSpPr>
              <a:spLocks noChangeArrowheads="1"/>
            </p:cNvSpPr>
            <p:nvPr/>
          </p:nvSpPr>
          <p:spPr bwMode="auto">
            <a:xfrm>
              <a:off x="4585" y="1368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0" name="Oval 67"/>
            <p:cNvSpPr>
              <a:spLocks noChangeArrowheads="1"/>
            </p:cNvSpPr>
            <p:nvPr/>
          </p:nvSpPr>
          <p:spPr bwMode="auto">
            <a:xfrm>
              <a:off x="4645" y="1256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1" name="Oval 68"/>
            <p:cNvSpPr>
              <a:spLocks noChangeArrowheads="1"/>
            </p:cNvSpPr>
            <p:nvPr/>
          </p:nvSpPr>
          <p:spPr bwMode="auto">
            <a:xfrm>
              <a:off x="4600" y="1240"/>
              <a:ext cx="10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2" name="Oval 69"/>
            <p:cNvSpPr>
              <a:spLocks noChangeArrowheads="1"/>
            </p:cNvSpPr>
            <p:nvPr/>
          </p:nvSpPr>
          <p:spPr bwMode="auto">
            <a:xfrm>
              <a:off x="4162" y="1408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3" name="Oval 70"/>
            <p:cNvSpPr>
              <a:spLocks noChangeArrowheads="1"/>
            </p:cNvSpPr>
            <p:nvPr/>
          </p:nvSpPr>
          <p:spPr bwMode="auto">
            <a:xfrm>
              <a:off x="4267" y="1488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4" name="Oval 71"/>
            <p:cNvSpPr>
              <a:spLocks noChangeArrowheads="1"/>
            </p:cNvSpPr>
            <p:nvPr/>
          </p:nvSpPr>
          <p:spPr bwMode="auto">
            <a:xfrm>
              <a:off x="4317" y="1520"/>
              <a:ext cx="8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5" name="Oval 72"/>
            <p:cNvSpPr>
              <a:spLocks noChangeArrowheads="1"/>
            </p:cNvSpPr>
            <p:nvPr/>
          </p:nvSpPr>
          <p:spPr bwMode="auto">
            <a:xfrm>
              <a:off x="4580" y="1232"/>
              <a:ext cx="17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6" name="Oval 73"/>
            <p:cNvSpPr>
              <a:spLocks noChangeArrowheads="1"/>
            </p:cNvSpPr>
            <p:nvPr/>
          </p:nvSpPr>
          <p:spPr bwMode="auto">
            <a:xfrm>
              <a:off x="4615" y="1083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7" name="Oval 74"/>
            <p:cNvSpPr>
              <a:spLocks noChangeArrowheads="1"/>
            </p:cNvSpPr>
            <p:nvPr/>
          </p:nvSpPr>
          <p:spPr bwMode="auto">
            <a:xfrm>
              <a:off x="4557" y="987"/>
              <a:ext cx="13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8" name="Oval 75"/>
            <p:cNvSpPr>
              <a:spLocks noChangeArrowheads="1"/>
            </p:cNvSpPr>
            <p:nvPr/>
          </p:nvSpPr>
          <p:spPr bwMode="auto">
            <a:xfrm>
              <a:off x="4632" y="1211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59" name="Oval 76"/>
            <p:cNvSpPr>
              <a:spLocks noChangeArrowheads="1"/>
            </p:cNvSpPr>
            <p:nvPr/>
          </p:nvSpPr>
          <p:spPr bwMode="auto">
            <a:xfrm>
              <a:off x="4470" y="883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0" name="Oval 77"/>
            <p:cNvSpPr>
              <a:spLocks noChangeArrowheads="1"/>
            </p:cNvSpPr>
            <p:nvPr/>
          </p:nvSpPr>
          <p:spPr bwMode="auto">
            <a:xfrm>
              <a:off x="4517" y="96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1" name="Oval 78"/>
            <p:cNvSpPr>
              <a:spLocks noChangeArrowheads="1"/>
            </p:cNvSpPr>
            <p:nvPr/>
          </p:nvSpPr>
          <p:spPr bwMode="auto">
            <a:xfrm>
              <a:off x="4615" y="1043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2" name="Oval 79"/>
            <p:cNvSpPr>
              <a:spLocks noChangeArrowheads="1"/>
            </p:cNvSpPr>
            <p:nvPr/>
          </p:nvSpPr>
          <p:spPr bwMode="auto">
            <a:xfrm>
              <a:off x="4630" y="1139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3" name="Oval 80"/>
            <p:cNvSpPr>
              <a:spLocks noChangeArrowheads="1"/>
            </p:cNvSpPr>
            <p:nvPr/>
          </p:nvSpPr>
          <p:spPr bwMode="auto">
            <a:xfrm>
              <a:off x="4607" y="117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4" name="Oval 81"/>
            <p:cNvSpPr>
              <a:spLocks noChangeArrowheads="1"/>
            </p:cNvSpPr>
            <p:nvPr/>
          </p:nvSpPr>
          <p:spPr bwMode="auto">
            <a:xfrm>
              <a:off x="4557" y="112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5" name="Oval 82"/>
            <p:cNvSpPr>
              <a:spLocks noChangeArrowheads="1"/>
            </p:cNvSpPr>
            <p:nvPr/>
          </p:nvSpPr>
          <p:spPr bwMode="auto">
            <a:xfrm>
              <a:off x="4377" y="86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6" name="Oval 83"/>
            <p:cNvSpPr>
              <a:spLocks noChangeArrowheads="1"/>
            </p:cNvSpPr>
            <p:nvPr/>
          </p:nvSpPr>
          <p:spPr bwMode="auto">
            <a:xfrm>
              <a:off x="4440" y="864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7" name="Oval 84"/>
            <p:cNvSpPr>
              <a:spLocks noChangeArrowheads="1"/>
            </p:cNvSpPr>
            <p:nvPr/>
          </p:nvSpPr>
          <p:spPr bwMode="auto">
            <a:xfrm>
              <a:off x="4465" y="907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8" name="Oval 85"/>
            <p:cNvSpPr>
              <a:spLocks noChangeArrowheads="1"/>
            </p:cNvSpPr>
            <p:nvPr/>
          </p:nvSpPr>
          <p:spPr bwMode="auto">
            <a:xfrm>
              <a:off x="4555" y="920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69" name="Oval 86"/>
            <p:cNvSpPr>
              <a:spLocks noChangeArrowheads="1"/>
            </p:cNvSpPr>
            <p:nvPr/>
          </p:nvSpPr>
          <p:spPr bwMode="auto">
            <a:xfrm>
              <a:off x="4562" y="1051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70" name="Oval 87"/>
            <p:cNvSpPr>
              <a:spLocks noChangeArrowheads="1"/>
            </p:cNvSpPr>
            <p:nvPr/>
          </p:nvSpPr>
          <p:spPr bwMode="auto">
            <a:xfrm>
              <a:off x="4427" y="1496"/>
              <a:ext cx="10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71" name="Freeform 88"/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50 w 273"/>
                <a:gd name="T1" fmla="*/ 1114 h 290"/>
                <a:gd name="T2" fmla="*/ 838 w 273"/>
                <a:gd name="T3" fmla="*/ 2052 h 290"/>
                <a:gd name="T4" fmla="*/ 1589 w 273"/>
                <a:gd name="T5" fmla="*/ 1605 h 290"/>
                <a:gd name="T6" fmla="*/ 1696 w 273"/>
                <a:gd name="T7" fmla="*/ 952 h 290"/>
                <a:gd name="T8" fmla="*/ 1113 w 273"/>
                <a:gd name="T9" fmla="*/ 128 h 290"/>
                <a:gd name="T10" fmla="*/ 50 w 273"/>
                <a:gd name="T11" fmla="*/ 1114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2" name="Freeform 89"/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670 w 232"/>
                <a:gd name="T1" fmla="*/ 35 h 253"/>
                <a:gd name="T2" fmla="*/ 50 w 232"/>
                <a:gd name="T3" fmla="*/ 879 h 253"/>
                <a:gd name="T4" fmla="*/ 925 w 232"/>
                <a:gd name="T5" fmla="*/ 1604 h 253"/>
                <a:gd name="T6" fmla="*/ 1163 w 232"/>
                <a:gd name="T7" fmla="*/ 751 h 253"/>
                <a:gd name="T8" fmla="*/ 670 w 232"/>
                <a:gd name="T9" fmla="*/ 35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3" name="Freeform 90"/>
            <p:cNvSpPr>
              <a:spLocks/>
            </p:cNvSpPr>
            <p:nvPr/>
          </p:nvSpPr>
          <p:spPr bwMode="auto">
            <a:xfrm>
              <a:off x="4124" y="933"/>
              <a:ext cx="78" cy="83"/>
            </a:xfrm>
            <a:custGeom>
              <a:avLst/>
              <a:gdLst>
                <a:gd name="T0" fmla="*/ 13 w 31"/>
                <a:gd name="T1" fmla="*/ 145 h 31"/>
                <a:gd name="T2" fmla="*/ 70 w 31"/>
                <a:gd name="T3" fmla="*/ 21 h 31"/>
                <a:gd name="T4" fmla="*/ 176 w 31"/>
                <a:gd name="T5" fmla="*/ 78 h 31"/>
                <a:gd name="T6" fmla="*/ 126 w 31"/>
                <a:gd name="T7" fmla="*/ 209 h 31"/>
                <a:gd name="T8" fmla="*/ 13 w 31"/>
                <a:gd name="T9" fmla="*/ 14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" y="20"/>
                  </a:moveTo>
                  <a:cubicBezTo>
                    <a:pt x="0" y="13"/>
                    <a:pt x="3" y="5"/>
                    <a:pt x="11" y="3"/>
                  </a:cubicBezTo>
                  <a:cubicBezTo>
                    <a:pt x="18" y="0"/>
                    <a:pt x="26" y="4"/>
                    <a:pt x="28" y="11"/>
                  </a:cubicBezTo>
                  <a:cubicBezTo>
                    <a:pt x="31" y="18"/>
                    <a:pt x="27" y="26"/>
                    <a:pt x="20" y="29"/>
                  </a:cubicBezTo>
                  <a:cubicBezTo>
                    <a:pt x="13" y="31"/>
                    <a:pt x="5" y="27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4" name="Freeform 91"/>
            <p:cNvSpPr>
              <a:spLocks/>
            </p:cNvSpPr>
            <p:nvPr/>
          </p:nvSpPr>
          <p:spPr bwMode="auto">
            <a:xfrm>
              <a:off x="4192" y="915"/>
              <a:ext cx="28" cy="29"/>
            </a:xfrm>
            <a:custGeom>
              <a:avLst/>
              <a:gdLst>
                <a:gd name="T0" fmla="*/ 8 w 11"/>
                <a:gd name="T1" fmla="*/ 47 h 11"/>
                <a:gd name="T2" fmla="*/ 25 w 11"/>
                <a:gd name="T3" fmla="*/ 8 h 11"/>
                <a:gd name="T4" fmla="*/ 64 w 11"/>
                <a:gd name="T5" fmla="*/ 29 h 11"/>
                <a:gd name="T6" fmla="*/ 46 w 11"/>
                <a:gd name="T7" fmla="*/ 69 h 11"/>
                <a:gd name="T8" fmla="*/ 8 w 11"/>
                <a:gd name="T9" fmla="*/ 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9" y="9"/>
                    <a:pt x="7" y="10"/>
                  </a:cubicBezTo>
                  <a:cubicBezTo>
                    <a:pt x="4" y="11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5" name="Freeform 92"/>
            <p:cNvSpPr>
              <a:spLocks/>
            </p:cNvSpPr>
            <p:nvPr/>
          </p:nvSpPr>
          <p:spPr bwMode="auto">
            <a:xfrm>
              <a:off x="4109" y="1013"/>
              <a:ext cx="28" cy="30"/>
            </a:xfrm>
            <a:custGeom>
              <a:avLst/>
              <a:gdLst>
                <a:gd name="T0" fmla="*/ 8 w 11"/>
                <a:gd name="T1" fmla="*/ 52 h 11"/>
                <a:gd name="T2" fmla="*/ 25 w 11"/>
                <a:gd name="T3" fmla="*/ 8 h 11"/>
                <a:gd name="T4" fmla="*/ 64 w 11"/>
                <a:gd name="T5" fmla="*/ 30 h 11"/>
                <a:gd name="T6" fmla="*/ 46 w 11"/>
                <a:gd name="T7" fmla="*/ 74 h 11"/>
                <a:gd name="T8" fmla="*/ 8 w 11"/>
                <a:gd name="T9" fmla="*/ 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876" name="Group 106"/>
          <p:cNvGrpSpPr>
            <a:grpSpLocks noChangeAspect="1"/>
          </p:cNvGrpSpPr>
          <p:nvPr/>
        </p:nvGrpSpPr>
        <p:grpSpPr bwMode="auto">
          <a:xfrm>
            <a:off x="6555434" y="5354414"/>
            <a:ext cx="660674" cy="648000"/>
            <a:chOff x="4349" y="1763"/>
            <a:chExt cx="834" cy="818"/>
          </a:xfrm>
        </p:grpSpPr>
        <p:sp>
          <p:nvSpPr>
            <p:cNvPr id="877" name="Freeform 107"/>
            <p:cNvSpPr>
              <a:spLocks/>
            </p:cNvSpPr>
            <p:nvPr/>
          </p:nvSpPr>
          <p:spPr bwMode="auto">
            <a:xfrm>
              <a:off x="4358" y="1763"/>
              <a:ext cx="825" cy="818"/>
            </a:xfrm>
            <a:custGeom>
              <a:avLst/>
              <a:gdLst>
                <a:gd name="T0" fmla="*/ 328 w 478"/>
                <a:gd name="T1" fmla="*/ 112 h 444"/>
                <a:gd name="T2" fmla="*/ 62 w 478"/>
                <a:gd name="T3" fmla="*/ 503 h 444"/>
                <a:gd name="T4" fmla="*/ 98 w 478"/>
                <a:gd name="T5" fmla="*/ 1059 h 444"/>
                <a:gd name="T6" fmla="*/ 944 w 478"/>
                <a:gd name="T7" fmla="*/ 1334 h 444"/>
                <a:gd name="T8" fmla="*/ 1124 w 478"/>
                <a:gd name="T9" fmla="*/ 245 h 444"/>
                <a:gd name="T10" fmla="*/ 754 w 478"/>
                <a:gd name="T11" fmla="*/ 48 h 444"/>
                <a:gd name="T12" fmla="*/ 328 w 478"/>
                <a:gd name="T13" fmla="*/ 112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8" name="Freeform 108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79" name="Freeform 109"/>
            <p:cNvSpPr>
              <a:spLocks/>
            </p:cNvSpPr>
            <p:nvPr/>
          </p:nvSpPr>
          <p:spPr bwMode="auto">
            <a:xfrm>
              <a:off x="4494" y="1953"/>
              <a:ext cx="586" cy="496"/>
            </a:xfrm>
            <a:custGeom>
              <a:avLst/>
              <a:gdLst>
                <a:gd name="T0" fmla="*/ 0 w 339"/>
                <a:gd name="T1" fmla="*/ 588 h 269"/>
                <a:gd name="T2" fmla="*/ 320 w 339"/>
                <a:gd name="T3" fmla="*/ 870 h 269"/>
                <a:gd name="T4" fmla="*/ 698 w 339"/>
                <a:gd name="T5" fmla="*/ 793 h 269"/>
                <a:gd name="T6" fmla="*/ 795 w 339"/>
                <a:gd name="T7" fmla="*/ 0 h 269"/>
                <a:gd name="T8" fmla="*/ 812 w 339"/>
                <a:gd name="T9" fmla="*/ 350 h 269"/>
                <a:gd name="T10" fmla="*/ 714 w 339"/>
                <a:gd name="T11" fmla="*/ 490 h 269"/>
                <a:gd name="T12" fmla="*/ 615 w 339"/>
                <a:gd name="T13" fmla="*/ 636 h 269"/>
                <a:gd name="T14" fmla="*/ 337 w 339"/>
                <a:gd name="T15" fmla="*/ 749 h 269"/>
                <a:gd name="T16" fmla="*/ 140 w 339"/>
                <a:gd name="T17" fmla="*/ 666 h 269"/>
                <a:gd name="T18" fmla="*/ 24 w 339"/>
                <a:gd name="T19" fmla="*/ 60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0" name="Freeform 110"/>
            <p:cNvSpPr>
              <a:spLocks/>
            </p:cNvSpPr>
            <p:nvPr/>
          </p:nvSpPr>
          <p:spPr bwMode="auto">
            <a:xfrm>
              <a:off x="4479" y="1861"/>
              <a:ext cx="297" cy="295"/>
            </a:xfrm>
            <a:custGeom>
              <a:avLst/>
              <a:gdLst>
                <a:gd name="T0" fmla="*/ 340 w 172"/>
                <a:gd name="T1" fmla="*/ 13 h 160"/>
                <a:gd name="T2" fmla="*/ 128 w 172"/>
                <a:gd name="T3" fmla="*/ 160 h 160"/>
                <a:gd name="T4" fmla="*/ 16 w 172"/>
                <a:gd name="T5" fmla="*/ 544 h 160"/>
                <a:gd name="T6" fmla="*/ 185 w 172"/>
                <a:gd name="T7" fmla="*/ 173 h 160"/>
                <a:gd name="T8" fmla="*/ 262 w 172"/>
                <a:gd name="T9" fmla="*/ 133 h 160"/>
                <a:gd name="T10" fmla="*/ 311 w 172"/>
                <a:gd name="T11" fmla="*/ 65 h 160"/>
                <a:gd name="T12" fmla="*/ 513 w 172"/>
                <a:gd name="T13" fmla="*/ 13 h 160"/>
                <a:gd name="T14" fmla="*/ 340 w 172"/>
                <a:gd name="T15" fmla="*/ 2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1" name="Freeform 111"/>
            <p:cNvSpPr>
              <a:spLocks/>
            </p:cNvSpPr>
            <p:nvPr/>
          </p:nvSpPr>
          <p:spPr bwMode="auto">
            <a:xfrm>
              <a:off x="4593" y="1990"/>
              <a:ext cx="537" cy="564"/>
            </a:xfrm>
            <a:custGeom>
              <a:avLst/>
              <a:gdLst>
                <a:gd name="T0" fmla="*/ 0 w 311"/>
                <a:gd name="T1" fmla="*/ 911 h 306"/>
                <a:gd name="T2" fmla="*/ 12 w 311"/>
                <a:gd name="T3" fmla="*/ 914 h 306"/>
                <a:gd name="T4" fmla="*/ 623 w 311"/>
                <a:gd name="T5" fmla="*/ 826 h 306"/>
                <a:gd name="T6" fmla="*/ 801 w 311"/>
                <a:gd name="T7" fmla="*/ 0 h 306"/>
                <a:gd name="T8" fmla="*/ 546 w 311"/>
                <a:gd name="T9" fmla="*/ 826 h 306"/>
                <a:gd name="T10" fmla="*/ 0 w 311"/>
                <a:gd name="T11" fmla="*/ 911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2" name="Freeform 112"/>
            <p:cNvSpPr>
              <a:spLocks/>
            </p:cNvSpPr>
            <p:nvPr/>
          </p:nvSpPr>
          <p:spPr bwMode="auto">
            <a:xfrm>
              <a:off x="4349" y="1876"/>
              <a:ext cx="145" cy="532"/>
            </a:xfrm>
            <a:custGeom>
              <a:avLst/>
              <a:gdLst>
                <a:gd name="T0" fmla="*/ 250 w 84"/>
                <a:gd name="T1" fmla="*/ 0 h 289"/>
                <a:gd name="T2" fmla="*/ 107 w 84"/>
                <a:gd name="T3" fmla="*/ 282 h 289"/>
                <a:gd name="T4" fmla="*/ 233 w 84"/>
                <a:gd name="T5" fmla="*/ 979 h 289"/>
                <a:gd name="T6" fmla="*/ 119 w 84"/>
                <a:gd name="T7" fmla="*/ 394 h 289"/>
                <a:gd name="T8" fmla="*/ 250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3" name="Freeform 113"/>
            <p:cNvSpPr>
              <a:spLocks/>
            </p:cNvSpPr>
            <p:nvPr/>
          </p:nvSpPr>
          <p:spPr bwMode="auto">
            <a:xfrm>
              <a:off x="4783" y="2237"/>
              <a:ext cx="288" cy="280"/>
            </a:xfrm>
            <a:custGeom>
              <a:avLst/>
              <a:gdLst>
                <a:gd name="T0" fmla="*/ 497 w 167"/>
                <a:gd name="T1" fmla="*/ 0 h 152"/>
                <a:gd name="T2" fmla="*/ 0 w 167"/>
                <a:gd name="T3" fmla="*/ 516 h 152"/>
                <a:gd name="T4" fmla="*/ 497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4" name="Freeform 114"/>
            <p:cNvSpPr>
              <a:spLocks/>
            </p:cNvSpPr>
            <p:nvPr/>
          </p:nvSpPr>
          <p:spPr bwMode="auto">
            <a:xfrm>
              <a:off x="4667" y="2097"/>
              <a:ext cx="364" cy="344"/>
            </a:xfrm>
            <a:custGeom>
              <a:avLst/>
              <a:gdLst>
                <a:gd name="T0" fmla="*/ 0 w 211"/>
                <a:gd name="T1" fmla="*/ 585 h 187"/>
                <a:gd name="T2" fmla="*/ 340 w 211"/>
                <a:gd name="T3" fmla="*/ 565 h 187"/>
                <a:gd name="T4" fmla="*/ 550 w 211"/>
                <a:gd name="T5" fmla="*/ 302 h 187"/>
                <a:gd name="T6" fmla="*/ 611 w 211"/>
                <a:gd name="T7" fmla="*/ 0 h 187"/>
                <a:gd name="T8" fmla="*/ 464 w 211"/>
                <a:gd name="T9" fmla="*/ 386 h 187"/>
                <a:gd name="T10" fmla="*/ 185 w 211"/>
                <a:gd name="T11" fmla="*/ 592 h 187"/>
                <a:gd name="T12" fmla="*/ 0 w 211"/>
                <a:gd name="T13" fmla="*/ 585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5" name="Freeform 115"/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245 w 356"/>
                <a:gd name="T1" fmla="*/ 109 h 351"/>
                <a:gd name="T2" fmla="*/ 36 w 356"/>
                <a:gd name="T3" fmla="*/ 500 h 351"/>
                <a:gd name="T4" fmla="*/ 225 w 356"/>
                <a:gd name="T5" fmla="*/ 1071 h 351"/>
                <a:gd name="T6" fmla="*/ 641 w 356"/>
                <a:gd name="T7" fmla="*/ 1159 h 351"/>
                <a:gd name="T8" fmla="*/ 943 w 356"/>
                <a:gd name="T9" fmla="*/ 866 h 351"/>
                <a:gd name="T10" fmla="*/ 1012 w 356"/>
                <a:gd name="T11" fmla="*/ 407 h 351"/>
                <a:gd name="T12" fmla="*/ 762 w 356"/>
                <a:gd name="T13" fmla="*/ 81 h 351"/>
                <a:gd name="T14" fmla="*/ 245 w 356"/>
                <a:gd name="T15" fmla="*/ 109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6" name="Freeform 116"/>
            <p:cNvSpPr>
              <a:spLocks/>
            </p:cNvSpPr>
            <p:nvPr/>
          </p:nvSpPr>
          <p:spPr bwMode="auto">
            <a:xfrm>
              <a:off x="4356" y="1763"/>
              <a:ext cx="827" cy="817"/>
            </a:xfrm>
            <a:custGeom>
              <a:avLst/>
              <a:gdLst>
                <a:gd name="T0" fmla="*/ 331 w 479"/>
                <a:gd name="T1" fmla="*/ 112 h 443"/>
                <a:gd name="T2" fmla="*/ 66 w 479"/>
                <a:gd name="T3" fmla="*/ 500 h 443"/>
                <a:gd name="T4" fmla="*/ 102 w 479"/>
                <a:gd name="T5" fmla="*/ 1060 h 443"/>
                <a:gd name="T6" fmla="*/ 948 w 479"/>
                <a:gd name="T7" fmla="*/ 1337 h 443"/>
                <a:gd name="T8" fmla="*/ 1127 w 479"/>
                <a:gd name="T9" fmla="*/ 242 h 443"/>
                <a:gd name="T10" fmla="*/ 758 w 479"/>
                <a:gd name="T11" fmla="*/ 48 h 443"/>
                <a:gd name="T12" fmla="*/ 331 w 479"/>
                <a:gd name="T13" fmla="*/ 112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87" name="Oval 117"/>
            <p:cNvSpPr>
              <a:spLocks noChangeArrowheads="1"/>
            </p:cNvSpPr>
            <p:nvPr/>
          </p:nvSpPr>
          <p:spPr bwMode="auto">
            <a:xfrm>
              <a:off x="4553" y="1859"/>
              <a:ext cx="59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88" name="Oval 118"/>
            <p:cNvSpPr>
              <a:spLocks noChangeArrowheads="1"/>
            </p:cNvSpPr>
            <p:nvPr/>
          </p:nvSpPr>
          <p:spPr bwMode="auto">
            <a:xfrm>
              <a:off x="4610" y="185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889" name="Oval 119"/>
            <p:cNvSpPr>
              <a:spLocks noChangeArrowheads="1"/>
            </p:cNvSpPr>
            <p:nvPr/>
          </p:nvSpPr>
          <p:spPr bwMode="auto">
            <a:xfrm>
              <a:off x="4536" y="19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</p:grpSp>
      <p:grpSp>
        <p:nvGrpSpPr>
          <p:cNvPr id="890" name="Group 120"/>
          <p:cNvGrpSpPr>
            <a:grpSpLocks noChangeAspect="1"/>
          </p:cNvGrpSpPr>
          <p:nvPr/>
        </p:nvGrpSpPr>
        <p:grpSpPr bwMode="auto">
          <a:xfrm>
            <a:off x="6523031" y="5981025"/>
            <a:ext cx="655914" cy="648000"/>
            <a:chOff x="4250" y="2903"/>
            <a:chExt cx="746" cy="737"/>
          </a:xfrm>
        </p:grpSpPr>
        <p:sp>
          <p:nvSpPr>
            <p:cNvPr id="891" name="Freeform 121"/>
            <p:cNvSpPr>
              <a:spLocks/>
            </p:cNvSpPr>
            <p:nvPr/>
          </p:nvSpPr>
          <p:spPr bwMode="auto">
            <a:xfrm>
              <a:off x="4250" y="2905"/>
              <a:ext cx="746" cy="735"/>
            </a:xfrm>
            <a:custGeom>
              <a:avLst/>
              <a:gdLst>
                <a:gd name="T0" fmla="*/ 344 w 432"/>
                <a:gd name="T1" fmla="*/ 141 h 400"/>
                <a:gd name="T2" fmla="*/ 54 w 432"/>
                <a:gd name="T3" fmla="*/ 794 h 400"/>
                <a:gd name="T4" fmla="*/ 706 w 432"/>
                <a:gd name="T5" fmla="*/ 1330 h 400"/>
                <a:gd name="T6" fmla="*/ 1160 w 432"/>
                <a:gd name="T7" fmla="*/ 1104 h 400"/>
                <a:gd name="T8" fmla="*/ 1280 w 432"/>
                <a:gd name="T9" fmla="*/ 588 h 400"/>
                <a:gd name="T10" fmla="*/ 549 w 432"/>
                <a:gd name="T11" fmla="*/ 72 h 400"/>
                <a:gd name="T12" fmla="*/ 344 w 432"/>
                <a:gd name="T13" fmla="*/ 141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0">
                  <a:moveTo>
                    <a:pt x="115" y="42"/>
                  </a:moveTo>
                  <a:cubicBezTo>
                    <a:pt x="45" y="72"/>
                    <a:pt x="0" y="168"/>
                    <a:pt x="18" y="235"/>
                  </a:cubicBezTo>
                  <a:cubicBezTo>
                    <a:pt x="41" y="322"/>
                    <a:pt x="153" y="386"/>
                    <a:pt x="237" y="394"/>
                  </a:cubicBezTo>
                  <a:cubicBezTo>
                    <a:pt x="302" y="400"/>
                    <a:pt x="351" y="383"/>
                    <a:pt x="389" y="327"/>
                  </a:cubicBezTo>
                  <a:cubicBezTo>
                    <a:pt x="419" y="282"/>
                    <a:pt x="432" y="228"/>
                    <a:pt x="429" y="174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6"/>
                    <a:pt x="139" y="32"/>
                    <a:pt x="115" y="42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2" name="Freeform 122"/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173 w 362"/>
                <a:gd name="T1" fmla="*/ 141 h 318"/>
                <a:gd name="T2" fmla="*/ 33 w 362"/>
                <a:gd name="T3" fmla="*/ 343 h 318"/>
                <a:gd name="T4" fmla="*/ 17 w 362"/>
                <a:gd name="T5" fmla="*/ 588 h 318"/>
                <a:gd name="T6" fmla="*/ 126 w 362"/>
                <a:gd name="T7" fmla="*/ 725 h 318"/>
                <a:gd name="T8" fmla="*/ 254 w 362"/>
                <a:gd name="T9" fmla="*/ 810 h 318"/>
                <a:gd name="T10" fmla="*/ 340 w 362"/>
                <a:gd name="T11" fmla="*/ 948 h 318"/>
                <a:gd name="T12" fmla="*/ 685 w 362"/>
                <a:gd name="T13" fmla="*/ 1052 h 318"/>
                <a:gd name="T14" fmla="*/ 1029 w 362"/>
                <a:gd name="T15" fmla="*/ 533 h 318"/>
                <a:gd name="T16" fmla="*/ 1043 w 362"/>
                <a:gd name="T17" fmla="*/ 395 h 318"/>
                <a:gd name="T18" fmla="*/ 984 w 362"/>
                <a:gd name="T19" fmla="*/ 257 h 318"/>
                <a:gd name="T20" fmla="*/ 791 w 362"/>
                <a:gd name="T21" fmla="*/ 51 h 318"/>
                <a:gd name="T22" fmla="*/ 513 w 362"/>
                <a:gd name="T23" fmla="*/ 0 h 318"/>
                <a:gd name="T24" fmla="*/ 399 w 362"/>
                <a:gd name="T25" fmla="*/ 11 h 318"/>
                <a:gd name="T26" fmla="*/ 295 w 362"/>
                <a:gd name="T27" fmla="*/ 51 h 318"/>
                <a:gd name="T28" fmla="*/ 173 w 362"/>
                <a:gd name="T29" fmla="*/ 141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3" name="Freeform 123"/>
            <p:cNvSpPr>
              <a:spLocks/>
            </p:cNvSpPr>
            <p:nvPr/>
          </p:nvSpPr>
          <p:spPr bwMode="auto">
            <a:xfrm>
              <a:off x="4270" y="2951"/>
              <a:ext cx="513" cy="632"/>
            </a:xfrm>
            <a:custGeom>
              <a:avLst/>
              <a:gdLst>
                <a:gd name="T0" fmla="*/ 98 w 297"/>
                <a:gd name="T1" fmla="*/ 718 h 344"/>
                <a:gd name="T2" fmla="*/ 366 w 297"/>
                <a:gd name="T3" fmla="*/ 114 h 344"/>
                <a:gd name="T4" fmla="*/ 554 w 297"/>
                <a:gd name="T5" fmla="*/ 48 h 344"/>
                <a:gd name="T6" fmla="*/ 886 w 297"/>
                <a:gd name="T7" fmla="*/ 72 h 344"/>
                <a:gd name="T8" fmla="*/ 510 w 297"/>
                <a:gd name="T9" fmla="*/ 28 h 344"/>
                <a:gd name="T10" fmla="*/ 320 w 297"/>
                <a:gd name="T11" fmla="*/ 94 h 344"/>
                <a:gd name="T12" fmla="*/ 50 w 297"/>
                <a:gd name="T13" fmla="*/ 698 h 344"/>
                <a:gd name="T14" fmla="*/ 504 w 297"/>
                <a:gd name="T15" fmla="*/ 1161 h 344"/>
                <a:gd name="T16" fmla="*/ 98 w 297"/>
                <a:gd name="T17" fmla="*/ 718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44">
                  <a:moveTo>
                    <a:pt x="33" y="213"/>
                  </a:moveTo>
                  <a:cubicBezTo>
                    <a:pt x="16" y="150"/>
                    <a:pt x="57" y="62"/>
                    <a:pt x="123" y="34"/>
                  </a:cubicBezTo>
                  <a:cubicBezTo>
                    <a:pt x="144" y="24"/>
                    <a:pt x="162" y="19"/>
                    <a:pt x="186" y="14"/>
                  </a:cubicBezTo>
                  <a:cubicBezTo>
                    <a:pt x="222" y="7"/>
                    <a:pt x="261" y="9"/>
                    <a:pt x="297" y="21"/>
                  </a:cubicBezTo>
                  <a:cubicBezTo>
                    <a:pt x="257" y="4"/>
                    <a:pt x="212" y="0"/>
                    <a:pt x="171" y="8"/>
                  </a:cubicBezTo>
                  <a:cubicBezTo>
                    <a:pt x="146" y="13"/>
                    <a:pt x="129" y="19"/>
                    <a:pt x="107" y="28"/>
                  </a:cubicBezTo>
                  <a:cubicBezTo>
                    <a:pt x="41" y="56"/>
                    <a:pt x="0" y="145"/>
                    <a:pt x="17" y="207"/>
                  </a:cubicBezTo>
                  <a:cubicBezTo>
                    <a:pt x="34" y="271"/>
                    <a:pt x="102" y="322"/>
                    <a:pt x="169" y="344"/>
                  </a:cubicBezTo>
                  <a:cubicBezTo>
                    <a:pt x="108" y="319"/>
                    <a:pt x="48" y="272"/>
                    <a:pt x="33" y="213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4" name="Freeform 124"/>
            <p:cNvSpPr>
              <a:spLocks/>
            </p:cNvSpPr>
            <p:nvPr/>
          </p:nvSpPr>
          <p:spPr bwMode="auto">
            <a:xfrm>
              <a:off x="4436" y="3014"/>
              <a:ext cx="541" cy="604"/>
            </a:xfrm>
            <a:custGeom>
              <a:avLst/>
              <a:gdLst>
                <a:gd name="T0" fmla="*/ 926 w 313"/>
                <a:gd name="T1" fmla="*/ 398 h 329"/>
                <a:gd name="T2" fmla="*/ 698 w 313"/>
                <a:gd name="T3" fmla="*/ 0 h 329"/>
                <a:gd name="T4" fmla="*/ 873 w 313"/>
                <a:gd name="T5" fmla="*/ 358 h 329"/>
                <a:gd name="T6" fmla="*/ 762 w 313"/>
                <a:gd name="T7" fmla="*/ 839 h 329"/>
                <a:gd name="T8" fmla="*/ 341 w 313"/>
                <a:gd name="T9" fmla="*/ 1048 h 329"/>
                <a:gd name="T10" fmla="*/ 0 w 313"/>
                <a:gd name="T11" fmla="*/ 914 h 329"/>
                <a:gd name="T12" fmla="*/ 391 w 313"/>
                <a:gd name="T13" fmla="*/ 1089 h 329"/>
                <a:gd name="T14" fmla="*/ 812 w 313"/>
                <a:gd name="T15" fmla="*/ 876 h 329"/>
                <a:gd name="T16" fmla="*/ 926 w 313"/>
                <a:gd name="T17" fmla="*/ 398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329">
                  <a:moveTo>
                    <a:pt x="310" y="118"/>
                  </a:moveTo>
                  <a:cubicBezTo>
                    <a:pt x="306" y="64"/>
                    <a:pt x="275" y="24"/>
                    <a:pt x="234" y="0"/>
                  </a:cubicBezTo>
                  <a:cubicBezTo>
                    <a:pt x="266" y="25"/>
                    <a:pt x="289" y="60"/>
                    <a:pt x="292" y="106"/>
                  </a:cubicBezTo>
                  <a:cubicBezTo>
                    <a:pt x="295" y="157"/>
                    <a:pt x="283" y="207"/>
                    <a:pt x="255" y="249"/>
                  </a:cubicBezTo>
                  <a:cubicBezTo>
                    <a:pt x="220" y="301"/>
                    <a:pt x="174" y="317"/>
                    <a:pt x="114" y="311"/>
                  </a:cubicBezTo>
                  <a:cubicBezTo>
                    <a:pt x="78" y="308"/>
                    <a:pt x="36" y="294"/>
                    <a:pt x="0" y="271"/>
                  </a:cubicBezTo>
                  <a:cubicBezTo>
                    <a:pt x="40" y="300"/>
                    <a:pt x="89" y="319"/>
                    <a:pt x="131" y="323"/>
                  </a:cubicBezTo>
                  <a:cubicBezTo>
                    <a:pt x="192" y="329"/>
                    <a:pt x="237" y="312"/>
                    <a:pt x="272" y="260"/>
                  </a:cubicBezTo>
                  <a:cubicBezTo>
                    <a:pt x="300" y="218"/>
                    <a:pt x="313" y="168"/>
                    <a:pt x="310" y="11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5" name="Freeform 125"/>
            <p:cNvSpPr>
              <a:spLocks/>
            </p:cNvSpPr>
            <p:nvPr/>
          </p:nvSpPr>
          <p:spPr bwMode="auto">
            <a:xfrm>
              <a:off x="4438" y="3072"/>
              <a:ext cx="469" cy="476"/>
            </a:xfrm>
            <a:custGeom>
              <a:avLst/>
              <a:gdLst>
                <a:gd name="T0" fmla="*/ 0 w 272"/>
                <a:gd name="T1" fmla="*/ 537 h 259"/>
                <a:gd name="T2" fmla="*/ 297 w 272"/>
                <a:gd name="T3" fmla="*/ 823 h 259"/>
                <a:gd name="T4" fmla="*/ 669 w 272"/>
                <a:gd name="T5" fmla="*/ 763 h 259"/>
                <a:gd name="T6" fmla="*/ 781 w 272"/>
                <a:gd name="T7" fmla="*/ 344 h 259"/>
                <a:gd name="T8" fmla="*/ 776 w 272"/>
                <a:gd name="T9" fmla="*/ 158 h 259"/>
                <a:gd name="T10" fmla="*/ 674 w 272"/>
                <a:gd name="T11" fmla="*/ 0 h 259"/>
                <a:gd name="T12" fmla="*/ 702 w 272"/>
                <a:gd name="T13" fmla="*/ 156 h 259"/>
                <a:gd name="T14" fmla="*/ 685 w 272"/>
                <a:gd name="T15" fmla="*/ 371 h 259"/>
                <a:gd name="T16" fmla="*/ 522 w 272"/>
                <a:gd name="T17" fmla="*/ 678 h 259"/>
                <a:gd name="T18" fmla="*/ 386 w 272"/>
                <a:gd name="T19" fmla="*/ 726 h 259"/>
                <a:gd name="T20" fmla="*/ 264 w 272"/>
                <a:gd name="T21" fmla="*/ 597 h 259"/>
                <a:gd name="T22" fmla="*/ 5 w 272"/>
                <a:gd name="T23" fmla="*/ 53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59"/>
                  </a:moveTo>
                  <a:cubicBezTo>
                    <a:pt x="47" y="166"/>
                    <a:pt x="53" y="231"/>
                    <a:pt x="100" y="244"/>
                  </a:cubicBezTo>
                  <a:cubicBezTo>
                    <a:pt x="149" y="257"/>
                    <a:pt x="185" y="259"/>
                    <a:pt x="225" y="226"/>
                  </a:cubicBezTo>
                  <a:cubicBezTo>
                    <a:pt x="263" y="194"/>
                    <a:pt x="262" y="146"/>
                    <a:pt x="263" y="102"/>
                  </a:cubicBezTo>
                  <a:cubicBezTo>
                    <a:pt x="263" y="81"/>
                    <a:pt x="272" y="68"/>
                    <a:pt x="261" y="47"/>
                  </a:cubicBezTo>
                  <a:cubicBezTo>
                    <a:pt x="253" y="31"/>
                    <a:pt x="236" y="15"/>
                    <a:pt x="227" y="0"/>
                  </a:cubicBezTo>
                  <a:cubicBezTo>
                    <a:pt x="227" y="15"/>
                    <a:pt x="235" y="30"/>
                    <a:pt x="236" y="46"/>
                  </a:cubicBezTo>
                  <a:cubicBezTo>
                    <a:pt x="238" y="68"/>
                    <a:pt x="235" y="89"/>
                    <a:pt x="230" y="110"/>
                  </a:cubicBezTo>
                  <a:cubicBezTo>
                    <a:pt x="219" y="153"/>
                    <a:pt x="225" y="184"/>
                    <a:pt x="176" y="201"/>
                  </a:cubicBezTo>
                  <a:cubicBezTo>
                    <a:pt x="163" y="205"/>
                    <a:pt x="144" y="217"/>
                    <a:pt x="130" y="215"/>
                  </a:cubicBezTo>
                  <a:cubicBezTo>
                    <a:pt x="111" y="213"/>
                    <a:pt x="103" y="189"/>
                    <a:pt x="89" y="177"/>
                  </a:cubicBezTo>
                  <a:cubicBezTo>
                    <a:pt x="65" y="158"/>
                    <a:pt x="24" y="164"/>
                    <a:pt x="2" y="159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6" name="Freeform 126"/>
            <p:cNvSpPr>
              <a:spLocks/>
            </p:cNvSpPr>
            <p:nvPr/>
          </p:nvSpPr>
          <p:spPr bwMode="auto">
            <a:xfrm>
              <a:off x="4346" y="3004"/>
              <a:ext cx="399" cy="271"/>
            </a:xfrm>
            <a:custGeom>
              <a:avLst/>
              <a:gdLst>
                <a:gd name="T0" fmla="*/ 17 w 231"/>
                <a:gd name="T1" fmla="*/ 500 h 147"/>
                <a:gd name="T2" fmla="*/ 280 w 231"/>
                <a:gd name="T3" fmla="*/ 57 h 147"/>
                <a:gd name="T4" fmla="*/ 504 w 231"/>
                <a:gd name="T5" fmla="*/ 20 h 147"/>
                <a:gd name="T6" fmla="*/ 689 w 231"/>
                <a:gd name="T7" fmla="*/ 68 h 147"/>
                <a:gd name="T8" fmla="*/ 238 w 231"/>
                <a:gd name="T9" fmla="*/ 157 h 147"/>
                <a:gd name="T10" fmla="*/ 29 w 231"/>
                <a:gd name="T11" fmla="*/ 487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47">
                  <a:moveTo>
                    <a:pt x="6" y="147"/>
                  </a:moveTo>
                  <a:cubicBezTo>
                    <a:pt x="0" y="86"/>
                    <a:pt x="33" y="48"/>
                    <a:pt x="94" y="17"/>
                  </a:cubicBezTo>
                  <a:cubicBezTo>
                    <a:pt x="126" y="0"/>
                    <a:pt x="133" y="5"/>
                    <a:pt x="169" y="6"/>
                  </a:cubicBezTo>
                  <a:cubicBezTo>
                    <a:pt x="195" y="8"/>
                    <a:pt x="210" y="9"/>
                    <a:pt x="231" y="20"/>
                  </a:cubicBezTo>
                  <a:cubicBezTo>
                    <a:pt x="179" y="2"/>
                    <a:pt x="126" y="24"/>
                    <a:pt x="80" y="46"/>
                  </a:cubicBezTo>
                  <a:cubicBezTo>
                    <a:pt x="48" y="62"/>
                    <a:pt x="6" y="98"/>
                    <a:pt x="10" y="14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7" name="Freeform 127"/>
            <p:cNvSpPr>
              <a:spLocks/>
            </p:cNvSpPr>
            <p:nvPr/>
          </p:nvSpPr>
          <p:spPr bwMode="auto">
            <a:xfrm>
              <a:off x="4531" y="3335"/>
              <a:ext cx="361" cy="232"/>
            </a:xfrm>
            <a:custGeom>
              <a:avLst/>
              <a:gdLst>
                <a:gd name="T0" fmla="*/ 337 w 209"/>
                <a:gd name="T1" fmla="*/ 309 h 126"/>
                <a:gd name="T2" fmla="*/ 624 w 209"/>
                <a:gd name="T3" fmla="*/ 0 h 126"/>
                <a:gd name="T4" fmla="*/ 349 w 209"/>
                <a:gd name="T5" fmla="*/ 355 h 126"/>
                <a:gd name="T6" fmla="*/ 0 w 209"/>
                <a:gd name="T7" fmla="*/ 190 h 126"/>
                <a:gd name="T8" fmla="*/ 337 w 209"/>
                <a:gd name="T9" fmla="*/ 30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26">
                  <a:moveTo>
                    <a:pt x="113" y="91"/>
                  </a:moveTo>
                  <a:cubicBezTo>
                    <a:pt x="181" y="68"/>
                    <a:pt x="204" y="26"/>
                    <a:pt x="209" y="0"/>
                  </a:cubicBezTo>
                  <a:cubicBezTo>
                    <a:pt x="204" y="57"/>
                    <a:pt x="187" y="85"/>
                    <a:pt x="117" y="105"/>
                  </a:cubicBezTo>
                  <a:cubicBezTo>
                    <a:pt x="46" y="126"/>
                    <a:pt x="19" y="91"/>
                    <a:pt x="0" y="56"/>
                  </a:cubicBezTo>
                  <a:cubicBezTo>
                    <a:pt x="24" y="78"/>
                    <a:pt x="61" y="107"/>
                    <a:pt x="113" y="91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8" name="Freeform 128"/>
            <p:cNvSpPr>
              <a:spLocks/>
            </p:cNvSpPr>
            <p:nvPr/>
          </p:nvSpPr>
          <p:spPr bwMode="auto">
            <a:xfrm>
              <a:off x="4728" y="3282"/>
              <a:ext cx="238" cy="323"/>
            </a:xfrm>
            <a:custGeom>
              <a:avLst/>
              <a:gdLst>
                <a:gd name="T0" fmla="*/ 410 w 138"/>
                <a:gd name="T1" fmla="*/ 0 h 176"/>
                <a:gd name="T2" fmla="*/ 0 w 138"/>
                <a:gd name="T3" fmla="*/ 593 h 176"/>
                <a:gd name="T4" fmla="*/ 410 w 138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76">
                  <a:moveTo>
                    <a:pt x="138" y="0"/>
                  </a:moveTo>
                  <a:cubicBezTo>
                    <a:pt x="136" y="37"/>
                    <a:pt x="115" y="169"/>
                    <a:pt x="0" y="176"/>
                  </a:cubicBezTo>
                  <a:cubicBezTo>
                    <a:pt x="33" y="165"/>
                    <a:pt x="111" y="134"/>
                    <a:pt x="138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99" name="Freeform 129"/>
            <p:cNvSpPr>
              <a:spLocks/>
            </p:cNvSpPr>
            <p:nvPr/>
          </p:nvSpPr>
          <p:spPr bwMode="auto">
            <a:xfrm>
              <a:off x="4250" y="2903"/>
              <a:ext cx="746" cy="737"/>
            </a:xfrm>
            <a:custGeom>
              <a:avLst/>
              <a:gdLst>
                <a:gd name="T0" fmla="*/ 344 w 432"/>
                <a:gd name="T1" fmla="*/ 142 h 401"/>
                <a:gd name="T2" fmla="*/ 54 w 432"/>
                <a:gd name="T3" fmla="*/ 798 h 401"/>
                <a:gd name="T4" fmla="*/ 706 w 432"/>
                <a:gd name="T5" fmla="*/ 1334 h 401"/>
                <a:gd name="T6" fmla="*/ 1160 w 432"/>
                <a:gd name="T7" fmla="*/ 1105 h 401"/>
                <a:gd name="T8" fmla="*/ 1280 w 432"/>
                <a:gd name="T9" fmla="*/ 592 h 401"/>
                <a:gd name="T10" fmla="*/ 549 w 432"/>
                <a:gd name="T11" fmla="*/ 72 h 401"/>
                <a:gd name="T12" fmla="*/ 344 w 432"/>
                <a:gd name="T13" fmla="*/ 142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1">
                  <a:moveTo>
                    <a:pt x="115" y="42"/>
                  </a:moveTo>
                  <a:cubicBezTo>
                    <a:pt x="44" y="73"/>
                    <a:pt x="0" y="168"/>
                    <a:pt x="18" y="236"/>
                  </a:cubicBezTo>
                  <a:cubicBezTo>
                    <a:pt x="41" y="323"/>
                    <a:pt x="153" y="387"/>
                    <a:pt x="237" y="395"/>
                  </a:cubicBezTo>
                  <a:cubicBezTo>
                    <a:pt x="302" y="401"/>
                    <a:pt x="351" y="383"/>
                    <a:pt x="389" y="327"/>
                  </a:cubicBezTo>
                  <a:cubicBezTo>
                    <a:pt x="419" y="283"/>
                    <a:pt x="432" y="229"/>
                    <a:pt x="429" y="175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7"/>
                    <a:pt x="139" y="32"/>
                    <a:pt x="115" y="42"/>
                  </a:cubicBezTo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00" name="Freeform 130"/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173 w 362"/>
                <a:gd name="T1" fmla="*/ 141 h 318"/>
                <a:gd name="T2" fmla="*/ 33 w 362"/>
                <a:gd name="T3" fmla="*/ 343 h 318"/>
                <a:gd name="T4" fmla="*/ 17 w 362"/>
                <a:gd name="T5" fmla="*/ 588 h 318"/>
                <a:gd name="T6" fmla="*/ 126 w 362"/>
                <a:gd name="T7" fmla="*/ 725 h 318"/>
                <a:gd name="T8" fmla="*/ 254 w 362"/>
                <a:gd name="T9" fmla="*/ 810 h 318"/>
                <a:gd name="T10" fmla="*/ 340 w 362"/>
                <a:gd name="T11" fmla="*/ 948 h 318"/>
                <a:gd name="T12" fmla="*/ 685 w 362"/>
                <a:gd name="T13" fmla="*/ 1052 h 318"/>
                <a:gd name="T14" fmla="*/ 1029 w 362"/>
                <a:gd name="T15" fmla="*/ 533 h 318"/>
                <a:gd name="T16" fmla="*/ 1043 w 362"/>
                <a:gd name="T17" fmla="*/ 395 h 318"/>
                <a:gd name="T18" fmla="*/ 984 w 362"/>
                <a:gd name="T19" fmla="*/ 257 h 318"/>
                <a:gd name="T20" fmla="*/ 791 w 362"/>
                <a:gd name="T21" fmla="*/ 51 h 318"/>
                <a:gd name="T22" fmla="*/ 513 w 362"/>
                <a:gd name="T23" fmla="*/ 0 h 318"/>
                <a:gd name="T24" fmla="*/ 399 w 362"/>
                <a:gd name="T25" fmla="*/ 11 h 318"/>
                <a:gd name="T26" fmla="*/ 295 w 362"/>
                <a:gd name="T27" fmla="*/ 51 h 318"/>
                <a:gd name="T28" fmla="*/ 173 w 362"/>
                <a:gd name="T29" fmla="*/ 141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01" name="Oval 131"/>
            <p:cNvSpPr>
              <a:spLocks noChangeArrowheads="1"/>
            </p:cNvSpPr>
            <p:nvPr/>
          </p:nvSpPr>
          <p:spPr bwMode="auto">
            <a:xfrm>
              <a:off x="4434" y="3006"/>
              <a:ext cx="57" cy="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902" name="Oval 132"/>
            <p:cNvSpPr>
              <a:spLocks noChangeArrowheads="1"/>
            </p:cNvSpPr>
            <p:nvPr/>
          </p:nvSpPr>
          <p:spPr bwMode="auto">
            <a:xfrm>
              <a:off x="4491" y="300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  <p:sp>
          <p:nvSpPr>
            <p:cNvPr id="903" name="Oval 133"/>
            <p:cNvSpPr>
              <a:spLocks noChangeArrowheads="1"/>
            </p:cNvSpPr>
            <p:nvPr/>
          </p:nvSpPr>
          <p:spPr bwMode="auto">
            <a:xfrm>
              <a:off x="4415" y="30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0070C0"/>
                </a:solidFill>
              </a:endParaRPr>
            </a:p>
          </p:txBody>
        </p:sp>
      </p:grpSp>
      <p:sp>
        <p:nvSpPr>
          <p:cNvPr id="904" name="TextBox 903"/>
          <p:cNvSpPr txBox="1"/>
          <p:nvPr/>
        </p:nvSpPr>
        <p:spPr>
          <a:xfrm>
            <a:off x="7611802" y="4705858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NK</a:t>
            </a:r>
          </a:p>
        </p:txBody>
      </p:sp>
      <p:sp>
        <p:nvSpPr>
          <p:cNvPr id="905" name="TextBox 904"/>
          <p:cNvSpPr txBox="1"/>
          <p:nvPr/>
        </p:nvSpPr>
        <p:spPr>
          <a:xfrm>
            <a:off x="7611802" y="5504927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cellules T</a:t>
            </a:r>
          </a:p>
        </p:txBody>
      </p:sp>
      <p:sp>
        <p:nvSpPr>
          <p:cNvPr id="906" name="TextBox 905"/>
          <p:cNvSpPr txBox="1"/>
          <p:nvPr/>
        </p:nvSpPr>
        <p:spPr>
          <a:xfrm>
            <a:off x="7611802" y="6135548"/>
            <a:ext cx="1473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  <a:cs typeface="Arial"/>
              </a:rPr>
              <a:t>cellules B</a:t>
            </a:r>
          </a:p>
        </p:txBody>
      </p:sp>
      <p:grpSp>
        <p:nvGrpSpPr>
          <p:cNvPr id="907" name="Group 3"/>
          <p:cNvGrpSpPr>
            <a:grpSpLocks noChangeAspect="1"/>
          </p:cNvGrpSpPr>
          <p:nvPr/>
        </p:nvGrpSpPr>
        <p:grpSpPr bwMode="auto">
          <a:xfrm>
            <a:off x="3835208" y="3098249"/>
            <a:ext cx="520313" cy="540000"/>
            <a:chOff x="2787" y="1771"/>
            <a:chExt cx="740" cy="768"/>
          </a:xfrm>
        </p:grpSpPr>
        <p:sp>
          <p:nvSpPr>
            <p:cNvPr id="908" name="Freeform 4"/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825 w 296"/>
                <a:gd name="T1" fmla="*/ 29 h 288"/>
                <a:gd name="T2" fmla="*/ 0 w 296"/>
                <a:gd name="T3" fmla="*/ 1053 h 288"/>
                <a:gd name="T4" fmla="*/ 913 w 296"/>
                <a:gd name="T5" fmla="*/ 2048 h 288"/>
                <a:gd name="T6" fmla="*/ 1838 w 296"/>
                <a:gd name="T7" fmla="*/ 1139 h 288"/>
                <a:gd name="T8" fmla="*/ 825 w 296"/>
                <a:gd name="T9" fmla="*/ 2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09" name="Freeform 5"/>
            <p:cNvSpPr>
              <a:spLocks/>
            </p:cNvSpPr>
            <p:nvPr/>
          </p:nvSpPr>
          <p:spPr bwMode="auto">
            <a:xfrm>
              <a:off x="2802" y="1795"/>
              <a:ext cx="567" cy="674"/>
            </a:xfrm>
            <a:custGeom>
              <a:avLst/>
              <a:gdLst>
                <a:gd name="T0" fmla="*/ 67 w 227"/>
                <a:gd name="T1" fmla="*/ 1036 h 253"/>
                <a:gd name="T2" fmla="*/ 854 w 227"/>
                <a:gd name="T3" fmla="*/ 64 h 253"/>
                <a:gd name="T4" fmla="*/ 1416 w 227"/>
                <a:gd name="T5" fmla="*/ 205 h 253"/>
                <a:gd name="T6" fmla="*/ 779 w 227"/>
                <a:gd name="T7" fmla="*/ 8 h 253"/>
                <a:gd name="T8" fmla="*/ 0 w 227"/>
                <a:gd name="T9" fmla="*/ 986 h 253"/>
                <a:gd name="T10" fmla="*/ 400 w 227"/>
                <a:gd name="T11" fmla="*/ 1796 h 253"/>
                <a:gd name="T12" fmla="*/ 67 w 227"/>
                <a:gd name="T13" fmla="*/ 1036 h 2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253">
                  <a:moveTo>
                    <a:pt x="11" y="146"/>
                  </a:moveTo>
                  <a:cubicBezTo>
                    <a:pt x="11" y="79"/>
                    <a:pt x="61" y="9"/>
                    <a:pt x="137" y="9"/>
                  </a:cubicBezTo>
                  <a:cubicBezTo>
                    <a:pt x="172" y="7"/>
                    <a:pt x="202" y="15"/>
                    <a:pt x="227" y="29"/>
                  </a:cubicBezTo>
                  <a:cubicBezTo>
                    <a:pt x="201" y="10"/>
                    <a:pt x="166" y="0"/>
                    <a:pt x="125" y="1"/>
                  </a:cubicBezTo>
                  <a:cubicBezTo>
                    <a:pt x="49" y="1"/>
                    <a:pt x="0" y="72"/>
                    <a:pt x="0" y="139"/>
                  </a:cubicBezTo>
                  <a:cubicBezTo>
                    <a:pt x="0" y="183"/>
                    <a:pt x="23" y="228"/>
                    <a:pt x="64" y="253"/>
                  </a:cubicBezTo>
                  <a:cubicBezTo>
                    <a:pt x="30" y="227"/>
                    <a:pt x="11" y="187"/>
                    <a:pt x="11" y="146"/>
                  </a:cubicBezTo>
                  <a:close/>
                </a:path>
              </a:pathLst>
            </a:custGeom>
            <a:solidFill>
              <a:srgbClr val="EAF2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0" name="Freeform 6"/>
            <p:cNvSpPr>
              <a:spLocks/>
            </p:cNvSpPr>
            <p:nvPr/>
          </p:nvSpPr>
          <p:spPr bwMode="auto">
            <a:xfrm>
              <a:off x="2944" y="1851"/>
              <a:ext cx="566" cy="672"/>
            </a:xfrm>
            <a:custGeom>
              <a:avLst/>
              <a:gdLst>
                <a:gd name="T0" fmla="*/ 992 w 226"/>
                <a:gd name="T1" fmla="*/ 0 h 252"/>
                <a:gd name="T2" fmla="*/ 1330 w 226"/>
                <a:gd name="T3" fmla="*/ 861 h 252"/>
                <a:gd name="T4" fmla="*/ 446 w 226"/>
                <a:gd name="T5" fmla="*/ 1728 h 252"/>
                <a:gd name="T6" fmla="*/ 0 w 226"/>
                <a:gd name="T7" fmla="*/ 1600 h 252"/>
                <a:gd name="T8" fmla="*/ 533 w 226"/>
                <a:gd name="T9" fmla="*/ 1792 h 252"/>
                <a:gd name="T10" fmla="*/ 1410 w 226"/>
                <a:gd name="T11" fmla="*/ 925 h 252"/>
                <a:gd name="T12" fmla="*/ 992 w 226"/>
                <a:gd name="T13" fmla="*/ 0 h 2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252">
                  <a:moveTo>
                    <a:pt x="158" y="0"/>
                  </a:moveTo>
                  <a:cubicBezTo>
                    <a:pt x="193" y="26"/>
                    <a:pt x="213" y="68"/>
                    <a:pt x="212" y="121"/>
                  </a:cubicBezTo>
                  <a:cubicBezTo>
                    <a:pt x="210" y="217"/>
                    <a:pt x="159" y="243"/>
                    <a:pt x="71" y="243"/>
                  </a:cubicBezTo>
                  <a:cubicBezTo>
                    <a:pt x="44" y="243"/>
                    <a:pt x="20" y="236"/>
                    <a:pt x="0" y="225"/>
                  </a:cubicBezTo>
                  <a:cubicBezTo>
                    <a:pt x="22" y="242"/>
                    <a:pt x="51" y="252"/>
                    <a:pt x="85" y="252"/>
                  </a:cubicBezTo>
                  <a:cubicBezTo>
                    <a:pt x="172" y="252"/>
                    <a:pt x="223" y="225"/>
                    <a:pt x="225" y="130"/>
                  </a:cubicBezTo>
                  <a:cubicBezTo>
                    <a:pt x="226" y="70"/>
                    <a:pt x="201" y="24"/>
                    <a:pt x="158" y="0"/>
                  </a:cubicBezTo>
                  <a:close/>
                </a:path>
              </a:pathLst>
            </a:custGeom>
            <a:solidFill>
              <a:srgbClr val="89BDE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1" name="Freeform 7"/>
            <p:cNvSpPr>
              <a:spLocks/>
            </p:cNvSpPr>
            <p:nvPr/>
          </p:nvSpPr>
          <p:spPr bwMode="auto">
            <a:xfrm>
              <a:off x="3157" y="2197"/>
              <a:ext cx="350" cy="326"/>
            </a:xfrm>
            <a:custGeom>
              <a:avLst/>
              <a:gdLst>
                <a:gd name="T0" fmla="*/ 0 w 140"/>
                <a:gd name="T1" fmla="*/ 871 h 122"/>
                <a:gd name="T2" fmla="*/ 875 w 140"/>
                <a:gd name="T3" fmla="*/ 0 h 122"/>
                <a:gd name="T4" fmla="*/ 0 w 140"/>
                <a:gd name="T5" fmla="*/ 871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22">
                  <a:moveTo>
                    <a:pt x="0" y="122"/>
                  </a:moveTo>
                  <a:cubicBezTo>
                    <a:pt x="87" y="122"/>
                    <a:pt x="138" y="95"/>
                    <a:pt x="140" y="0"/>
                  </a:cubicBezTo>
                  <a:cubicBezTo>
                    <a:pt x="131" y="56"/>
                    <a:pt x="113" y="119"/>
                    <a:pt x="0" y="122"/>
                  </a:cubicBezTo>
                  <a:close/>
                </a:path>
              </a:pathLst>
            </a:custGeom>
            <a:solidFill>
              <a:srgbClr val="63AED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2" name="Freeform 8"/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745 w 240"/>
                <a:gd name="T1" fmla="*/ 29 h 234"/>
                <a:gd name="T2" fmla="*/ 13 w 240"/>
                <a:gd name="T3" fmla="*/ 904 h 234"/>
                <a:gd name="T4" fmla="*/ 838 w 240"/>
                <a:gd name="T5" fmla="*/ 1651 h 234"/>
                <a:gd name="T6" fmla="*/ 1488 w 240"/>
                <a:gd name="T7" fmla="*/ 981 h 234"/>
                <a:gd name="T8" fmla="*/ 745 w 240"/>
                <a:gd name="T9" fmla="*/ 29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solidFill>
              <a:srgbClr val="CC78A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3" name="Freeform 9"/>
            <p:cNvSpPr>
              <a:spLocks/>
            </p:cNvSpPr>
            <p:nvPr/>
          </p:nvSpPr>
          <p:spPr bwMode="auto">
            <a:xfrm>
              <a:off x="2874" y="1869"/>
              <a:ext cx="453" cy="411"/>
            </a:xfrm>
            <a:custGeom>
              <a:avLst/>
              <a:gdLst>
                <a:gd name="T0" fmla="*/ 45 w 181"/>
                <a:gd name="T1" fmla="*/ 854 h 154"/>
                <a:gd name="T2" fmla="*/ 758 w 181"/>
                <a:gd name="T3" fmla="*/ 85 h 154"/>
                <a:gd name="T4" fmla="*/ 1134 w 181"/>
                <a:gd name="T5" fmla="*/ 222 h 154"/>
                <a:gd name="T6" fmla="*/ 688 w 181"/>
                <a:gd name="T7" fmla="*/ 13 h 154"/>
                <a:gd name="T8" fmla="*/ 8 w 181"/>
                <a:gd name="T9" fmla="*/ 819 h 154"/>
                <a:gd name="T10" fmla="*/ 63 w 181"/>
                <a:gd name="T11" fmla="*/ 1097 h 154"/>
                <a:gd name="T12" fmla="*/ 45 w 181"/>
                <a:gd name="T13" fmla="*/ 854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4">
                  <a:moveTo>
                    <a:pt x="7" y="120"/>
                  </a:moveTo>
                  <a:cubicBezTo>
                    <a:pt x="5" y="58"/>
                    <a:pt x="49" y="16"/>
                    <a:pt x="121" y="12"/>
                  </a:cubicBezTo>
                  <a:cubicBezTo>
                    <a:pt x="145" y="11"/>
                    <a:pt x="165" y="19"/>
                    <a:pt x="181" y="31"/>
                  </a:cubicBezTo>
                  <a:cubicBezTo>
                    <a:pt x="163" y="13"/>
                    <a:pt x="139" y="0"/>
                    <a:pt x="110" y="2"/>
                  </a:cubicBezTo>
                  <a:cubicBezTo>
                    <a:pt x="37" y="5"/>
                    <a:pt x="0" y="53"/>
                    <a:pt x="1" y="115"/>
                  </a:cubicBezTo>
                  <a:cubicBezTo>
                    <a:pt x="2" y="130"/>
                    <a:pt x="5" y="142"/>
                    <a:pt x="10" y="154"/>
                  </a:cubicBezTo>
                  <a:cubicBezTo>
                    <a:pt x="11" y="144"/>
                    <a:pt x="8" y="146"/>
                    <a:pt x="7" y="120"/>
                  </a:cubicBezTo>
                  <a:close/>
                </a:path>
              </a:pathLst>
            </a:custGeom>
            <a:solidFill>
              <a:srgbClr val="F1DD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4" name="Freeform 10"/>
            <p:cNvSpPr>
              <a:spLocks/>
            </p:cNvSpPr>
            <p:nvPr/>
          </p:nvSpPr>
          <p:spPr bwMode="auto">
            <a:xfrm>
              <a:off x="2947" y="1973"/>
              <a:ext cx="487" cy="472"/>
            </a:xfrm>
            <a:custGeom>
              <a:avLst/>
              <a:gdLst>
                <a:gd name="T0" fmla="*/ 1004 w 195"/>
                <a:gd name="T1" fmla="*/ 0 h 177"/>
                <a:gd name="T2" fmla="*/ 1116 w 195"/>
                <a:gd name="T3" fmla="*/ 461 h 177"/>
                <a:gd name="T4" fmla="*/ 817 w 195"/>
                <a:gd name="T5" fmla="*/ 896 h 177"/>
                <a:gd name="T6" fmla="*/ 487 w 195"/>
                <a:gd name="T7" fmla="*/ 1109 h 177"/>
                <a:gd name="T8" fmla="*/ 0 w 195"/>
                <a:gd name="T9" fmla="*/ 1003 h 177"/>
                <a:gd name="T10" fmla="*/ 604 w 195"/>
                <a:gd name="T11" fmla="*/ 1251 h 177"/>
                <a:gd name="T12" fmla="*/ 1211 w 195"/>
                <a:gd name="T13" fmla="*/ 627 h 177"/>
                <a:gd name="T14" fmla="*/ 1004 w 195"/>
                <a:gd name="T15" fmla="*/ 0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7">
                  <a:moveTo>
                    <a:pt x="161" y="0"/>
                  </a:moveTo>
                  <a:cubicBezTo>
                    <a:pt x="172" y="21"/>
                    <a:pt x="180" y="37"/>
                    <a:pt x="179" y="65"/>
                  </a:cubicBezTo>
                  <a:cubicBezTo>
                    <a:pt x="178" y="94"/>
                    <a:pt x="157" y="110"/>
                    <a:pt x="131" y="126"/>
                  </a:cubicBezTo>
                  <a:cubicBezTo>
                    <a:pt x="117" y="135"/>
                    <a:pt x="100" y="155"/>
                    <a:pt x="78" y="156"/>
                  </a:cubicBezTo>
                  <a:cubicBezTo>
                    <a:pt x="49" y="157"/>
                    <a:pt x="22" y="155"/>
                    <a:pt x="0" y="141"/>
                  </a:cubicBezTo>
                  <a:cubicBezTo>
                    <a:pt x="24" y="165"/>
                    <a:pt x="60" y="177"/>
                    <a:pt x="97" y="176"/>
                  </a:cubicBezTo>
                  <a:cubicBezTo>
                    <a:pt x="160" y="174"/>
                    <a:pt x="192" y="135"/>
                    <a:pt x="194" y="88"/>
                  </a:cubicBezTo>
                  <a:cubicBezTo>
                    <a:pt x="195" y="63"/>
                    <a:pt x="183" y="27"/>
                    <a:pt x="161" y="0"/>
                  </a:cubicBezTo>
                  <a:close/>
                </a:path>
              </a:pathLst>
            </a:custGeom>
            <a:solidFill>
              <a:srgbClr val="B9007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5" name="Freeform 11"/>
            <p:cNvSpPr>
              <a:spLocks/>
            </p:cNvSpPr>
            <p:nvPr/>
          </p:nvSpPr>
          <p:spPr bwMode="auto">
            <a:xfrm>
              <a:off x="3189" y="2208"/>
              <a:ext cx="243" cy="235"/>
            </a:xfrm>
            <a:custGeom>
              <a:avLst/>
              <a:gdLst>
                <a:gd name="T0" fmla="*/ 609 w 97"/>
                <a:gd name="T1" fmla="*/ 0 h 88"/>
                <a:gd name="T2" fmla="*/ 0 w 97"/>
                <a:gd name="T3" fmla="*/ 628 h 88"/>
                <a:gd name="T4" fmla="*/ 609 w 97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8">
                  <a:moveTo>
                    <a:pt x="97" y="0"/>
                  </a:moveTo>
                  <a:cubicBezTo>
                    <a:pt x="95" y="47"/>
                    <a:pt x="63" y="86"/>
                    <a:pt x="0" y="88"/>
                  </a:cubicBezTo>
                  <a:cubicBezTo>
                    <a:pt x="17" y="85"/>
                    <a:pt x="71" y="75"/>
                    <a:pt x="97" y="0"/>
                  </a:cubicBezTo>
                  <a:close/>
                </a:path>
              </a:pathLst>
            </a:custGeom>
            <a:solidFill>
              <a:srgbClr val="9E006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6" name="Freeform 12"/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825 w 296"/>
                <a:gd name="T1" fmla="*/ 29 h 288"/>
                <a:gd name="T2" fmla="*/ 0 w 296"/>
                <a:gd name="T3" fmla="*/ 1053 h 288"/>
                <a:gd name="T4" fmla="*/ 913 w 296"/>
                <a:gd name="T5" fmla="*/ 2048 h 288"/>
                <a:gd name="T6" fmla="*/ 1838 w 296"/>
                <a:gd name="T7" fmla="*/ 1139 h 288"/>
                <a:gd name="T8" fmla="*/ 825 w 296"/>
                <a:gd name="T9" fmla="*/ 2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7" name="Freeform 13"/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745 w 240"/>
                <a:gd name="T1" fmla="*/ 29 h 234"/>
                <a:gd name="T2" fmla="*/ 13 w 240"/>
                <a:gd name="T3" fmla="*/ 904 h 234"/>
                <a:gd name="T4" fmla="*/ 838 w 240"/>
                <a:gd name="T5" fmla="*/ 1651 h 234"/>
                <a:gd name="T6" fmla="*/ 1488 w 240"/>
                <a:gd name="T7" fmla="*/ 981 h 234"/>
                <a:gd name="T8" fmla="*/ 745 w 240"/>
                <a:gd name="T9" fmla="*/ 29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8" name="Freeform 14"/>
            <p:cNvSpPr>
              <a:spLocks/>
            </p:cNvSpPr>
            <p:nvPr/>
          </p:nvSpPr>
          <p:spPr bwMode="auto">
            <a:xfrm>
              <a:off x="2932" y="1883"/>
              <a:ext cx="72" cy="77"/>
            </a:xfrm>
            <a:custGeom>
              <a:avLst/>
              <a:gdLst>
                <a:gd name="T0" fmla="*/ 5 w 29"/>
                <a:gd name="T1" fmla="*/ 112 h 29"/>
                <a:gd name="T2" fmla="*/ 79 w 29"/>
                <a:gd name="T3" fmla="*/ 8 h 29"/>
                <a:gd name="T4" fmla="*/ 174 w 29"/>
                <a:gd name="T5" fmla="*/ 93 h 29"/>
                <a:gd name="T6" fmla="*/ 104 w 29"/>
                <a:gd name="T7" fmla="*/ 196 h 29"/>
                <a:gd name="T8" fmla="*/ 5 w 29"/>
                <a:gd name="T9" fmla="*/ 11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1" y="16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5"/>
                    <a:pt x="28" y="13"/>
                  </a:cubicBezTo>
                  <a:cubicBezTo>
                    <a:pt x="29" y="20"/>
                    <a:pt x="24" y="27"/>
                    <a:pt x="17" y="28"/>
                  </a:cubicBezTo>
                  <a:cubicBezTo>
                    <a:pt x="9" y="29"/>
                    <a:pt x="2" y="24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19" name="Freeform 15"/>
            <p:cNvSpPr>
              <a:spLocks/>
            </p:cNvSpPr>
            <p:nvPr/>
          </p:nvSpPr>
          <p:spPr bwMode="auto">
            <a:xfrm>
              <a:off x="3007" y="1872"/>
              <a:ext cx="25" cy="27"/>
            </a:xfrm>
            <a:custGeom>
              <a:avLst/>
              <a:gdLst>
                <a:gd name="T0" fmla="*/ 0 w 10"/>
                <a:gd name="T1" fmla="*/ 43 h 10"/>
                <a:gd name="T2" fmla="*/ 25 w 10"/>
                <a:gd name="T3" fmla="*/ 0 h 10"/>
                <a:gd name="T4" fmla="*/ 63 w 10"/>
                <a:gd name="T5" fmla="*/ 30 h 10"/>
                <a:gd name="T6" fmla="*/ 38 w 10"/>
                <a:gd name="T7" fmla="*/ 73 h 10"/>
                <a:gd name="T8" fmla="*/ 0 w 10"/>
                <a:gd name="T9" fmla="*/ 4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0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20" name="Freeform 16"/>
            <p:cNvSpPr>
              <a:spLocks/>
            </p:cNvSpPr>
            <p:nvPr/>
          </p:nvSpPr>
          <p:spPr bwMode="auto">
            <a:xfrm>
              <a:off x="2907" y="1949"/>
              <a:ext cx="27" cy="30"/>
            </a:xfrm>
            <a:custGeom>
              <a:avLst/>
              <a:gdLst>
                <a:gd name="T0" fmla="*/ 0 w 11"/>
                <a:gd name="T1" fmla="*/ 44 h 11"/>
                <a:gd name="T2" fmla="*/ 29 w 11"/>
                <a:gd name="T3" fmla="*/ 8 h 11"/>
                <a:gd name="T4" fmla="*/ 61 w 11"/>
                <a:gd name="T5" fmla="*/ 38 h 11"/>
                <a:gd name="T6" fmla="*/ 37 w 11"/>
                <a:gd name="T7" fmla="*/ 82 h 11"/>
                <a:gd name="T8" fmla="*/ 0 w 11"/>
                <a:gd name="T9" fmla="*/ 4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1" y="8"/>
                    <a:pt x="9" y="10"/>
                    <a:pt x="6" y="11"/>
                  </a:cubicBezTo>
                  <a:cubicBezTo>
                    <a:pt x="3" y="11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cxnSp>
        <p:nvCxnSpPr>
          <p:cNvPr id="921" name="Straight Arrow Connector 920"/>
          <p:cNvCxnSpPr/>
          <p:nvPr/>
        </p:nvCxnSpPr>
        <p:spPr>
          <a:xfrm>
            <a:off x="2951199" y="2691964"/>
            <a:ext cx="629035" cy="54051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23" name="TextBox 922"/>
          <p:cNvSpPr txBox="1"/>
          <p:nvPr/>
        </p:nvSpPr>
        <p:spPr>
          <a:xfrm>
            <a:off x="7611802" y="1606856"/>
            <a:ext cx="1200627" cy="369322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r>
              <a:rPr lang="en-GB" b="1" dirty="0" err="1">
                <a:solidFill>
                  <a:srgbClr val="000000"/>
                </a:solidFill>
                <a:cs typeface="Arial"/>
              </a:rPr>
              <a:t>Plaquettes</a:t>
            </a:r>
            <a:endParaRPr lang="en-GB" b="1" dirty="0">
              <a:solidFill>
                <a:srgbClr val="000000"/>
              </a:solidFill>
              <a:cs typeface="Arial"/>
            </a:endParaRPr>
          </a:p>
        </p:txBody>
      </p:sp>
      <p:cxnSp>
        <p:nvCxnSpPr>
          <p:cNvPr id="926" name="Straight Arrow Connector 925"/>
          <p:cNvCxnSpPr/>
          <p:nvPr/>
        </p:nvCxnSpPr>
        <p:spPr>
          <a:xfrm>
            <a:off x="4423080" y="2590151"/>
            <a:ext cx="1394280" cy="3520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1" name="Straight Arrow Connector 930"/>
          <p:cNvCxnSpPr/>
          <p:nvPr/>
        </p:nvCxnSpPr>
        <p:spPr>
          <a:xfrm>
            <a:off x="4466216" y="3549360"/>
            <a:ext cx="1413951" cy="1931803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2" name="Straight Arrow Connector 931"/>
          <p:cNvCxnSpPr/>
          <p:nvPr/>
        </p:nvCxnSpPr>
        <p:spPr>
          <a:xfrm>
            <a:off x="4466216" y="3553902"/>
            <a:ext cx="1413951" cy="258164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3" name="Straight Arrow Connector 932"/>
          <p:cNvCxnSpPr/>
          <p:nvPr/>
        </p:nvCxnSpPr>
        <p:spPr>
          <a:xfrm>
            <a:off x="4484408" y="3553146"/>
            <a:ext cx="1395759" cy="1207289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43" name="TextBox 942"/>
          <p:cNvSpPr txBox="1"/>
          <p:nvPr/>
        </p:nvSpPr>
        <p:spPr>
          <a:xfrm>
            <a:off x="593538" y="4728483"/>
            <a:ext cx="4359463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>
                <a:solidFill>
                  <a:prstClr val="black"/>
                </a:solidFill>
              </a:rPr>
              <a:t>Hematopoiesis</a:t>
            </a:r>
            <a:r>
              <a:rPr lang="en-GB" b="1" dirty="0">
                <a:solidFill>
                  <a:prstClr val="black"/>
                </a:solidFill>
              </a:rPr>
              <a:t>: </a:t>
            </a:r>
            <a:r>
              <a:rPr lang="en-GB" dirty="0">
                <a:solidFill>
                  <a:prstClr val="black"/>
                </a:solidFill>
              </a:rPr>
              <a:t>the process that gives rise to all mature blood cells through the production, by hematopoietic stem cells, of precursors that expand and differentiate</a:t>
            </a:r>
          </a:p>
          <a:p>
            <a:endParaRPr lang="en-GB" dirty="0">
              <a:solidFill>
                <a:prstClr val="black"/>
              </a:solidFill>
            </a:endParaRPr>
          </a:p>
          <a:p>
            <a:r>
              <a:rPr lang="en-GB" b="1" dirty="0">
                <a:solidFill>
                  <a:prstClr val="black"/>
                </a:solidFill>
              </a:rPr>
              <a:t>LTR</a:t>
            </a:r>
            <a:r>
              <a:rPr lang="en-GB" dirty="0">
                <a:solidFill>
                  <a:prstClr val="black"/>
                </a:solidFill>
              </a:rPr>
              <a:t>: long-term reconstitution</a:t>
            </a:r>
          </a:p>
        </p:txBody>
      </p:sp>
      <p:sp>
        <p:nvSpPr>
          <p:cNvPr id="636" name="TextBox 635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prstClr val="black"/>
                </a:solidFill>
              </a:rPr>
              <a:t>Le </a:t>
            </a:r>
            <a:r>
              <a:rPr lang="en-GB" sz="2400" b="1" dirty="0" err="1">
                <a:solidFill>
                  <a:prstClr val="black"/>
                </a:solidFill>
              </a:rPr>
              <a:t>syst</a:t>
            </a:r>
            <a:r>
              <a:rPr lang="en-US" sz="2400" b="1" dirty="0" err="1">
                <a:solidFill>
                  <a:prstClr val="black"/>
                </a:solidFill>
              </a:rPr>
              <a:t>è</a:t>
            </a:r>
            <a:r>
              <a:rPr lang="en-GB" sz="2400" b="1" dirty="0">
                <a:solidFill>
                  <a:prstClr val="black"/>
                </a:solidFill>
              </a:rPr>
              <a:t>me h</a:t>
            </a:r>
            <a:r>
              <a:rPr lang="en-US" sz="2400" b="1" dirty="0" err="1">
                <a:solidFill>
                  <a:prstClr val="black"/>
                </a:solidFill>
              </a:rPr>
              <a:t>ématopoïetique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adulte</a:t>
            </a:r>
            <a:endParaRPr lang="en-GB" sz="24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14772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ZoneTexte 73"/>
          <p:cNvSpPr txBox="1"/>
          <p:nvPr/>
        </p:nvSpPr>
        <p:spPr>
          <a:xfrm>
            <a:off x="171450" y="84810"/>
            <a:ext cx="5247395" cy="706880"/>
          </a:xfrm>
          <a:prstGeom prst="rect">
            <a:avLst/>
          </a:prstGeom>
          <a:noFill/>
        </p:spPr>
        <p:txBody>
          <a:bodyPr wrap="square" lIns="90440" tIns="45222" rIns="90440" bIns="45222">
            <a:spAutoFit/>
          </a:bodyPr>
          <a:lstStyle/>
          <a:p>
            <a:pPr algn="ctr" defTabSz="452381">
              <a:defRPr/>
            </a:pPr>
            <a:r>
              <a:rPr lang="fr-FR" sz="2000" b="1" dirty="0">
                <a:solidFill>
                  <a:prstClr val="black"/>
                </a:solidFill>
              </a:rPr>
              <a:t>Les </a:t>
            </a:r>
            <a:r>
              <a:rPr lang="fr-FR" sz="2000" b="1" dirty="0" err="1">
                <a:solidFill>
                  <a:prstClr val="black"/>
                </a:solidFill>
              </a:rPr>
              <a:t>prog</a:t>
            </a:r>
            <a:r>
              <a:rPr lang="en-US" sz="2000" b="1" dirty="0" err="1">
                <a:solidFill>
                  <a:prstClr val="black"/>
                </a:solidFill>
              </a:rPr>
              <a:t>éniteurs</a:t>
            </a:r>
            <a:r>
              <a:rPr lang="en-US" sz="2000" b="1" dirty="0">
                <a:solidFill>
                  <a:prstClr val="black"/>
                </a:solidFill>
              </a:rPr>
              <a:t> </a:t>
            </a:r>
            <a:r>
              <a:rPr lang="fr-FR" sz="2000" b="1" i="1" dirty="0">
                <a:solidFill>
                  <a:prstClr val="black"/>
                </a:solidFill>
              </a:rPr>
              <a:t>Csf1r</a:t>
            </a:r>
            <a:r>
              <a:rPr lang="fr-FR" sz="2000" b="1" baseline="30000" dirty="0">
                <a:solidFill>
                  <a:prstClr val="black"/>
                </a:solidFill>
              </a:rPr>
              <a:t>+</a:t>
            </a:r>
            <a:r>
              <a:rPr lang="fr-FR" sz="2000" b="1" dirty="0">
                <a:solidFill>
                  <a:prstClr val="black"/>
                </a:solidFill>
              </a:rPr>
              <a:t> </a:t>
            </a:r>
            <a:r>
              <a:rPr lang="fr-FR" sz="2000" b="1" dirty="0" err="1">
                <a:solidFill>
                  <a:prstClr val="black"/>
                </a:solidFill>
              </a:rPr>
              <a:t>pr</a:t>
            </a:r>
            <a:r>
              <a:rPr lang="en-US" sz="2000" b="1" dirty="0" err="1">
                <a:solidFill>
                  <a:prstClr val="black"/>
                </a:solidFill>
              </a:rPr>
              <a:t>ésents</a:t>
            </a:r>
            <a:r>
              <a:rPr lang="en-US" sz="2000" b="1" dirty="0">
                <a:solidFill>
                  <a:prstClr val="black"/>
                </a:solidFill>
              </a:rPr>
              <a:t> </a:t>
            </a:r>
            <a:r>
              <a:rPr lang="en-US" sz="2000" b="1" dirty="0" err="1">
                <a:solidFill>
                  <a:prstClr val="black"/>
                </a:solidFill>
              </a:rPr>
              <a:t>à</a:t>
            </a:r>
            <a:r>
              <a:rPr lang="en-US" sz="2000" b="1" dirty="0">
                <a:solidFill>
                  <a:prstClr val="black"/>
                </a:solidFill>
              </a:rPr>
              <a:t> E8.5 </a:t>
            </a:r>
            <a:r>
              <a:rPr lang="en-US" sz="2000" b="1" dirty="0" err="1">
                <a:solidFill>
                  <a:prstClr val="black"/>
                </a:solidFill>
              </a:rPr>
              <a:t>donnent</a:t>
            </a:r>
            <a:r>
              <a:rPr lang="en-US" sz="2000" b="1" dirty="0">
                <a:solidFill>
                  <a:prstClr val="black"/>
                </a:solidFill>
              </a:rPr>
              <a:t> naissance aux macrophages</a:t>
            </a:r>
            <a:r>
              <a:rPr lang="fr-FR" sz="2000" b="1" dirty="0">
                <a:solidFill>
                  <a:prstClr val="black"/>
                </a:solidFill>
              </a:rPr>
              <a:t> F4/80</a:t>
            </a:r>
            <a:r>
              <a:rPr lang="fr-FR" sz="2000" b="1" baseline="30000" dirty="0">
                <a:solidFill>
                  <a:prstClr val="black"/>
                </a:solidFill>
              </a:rPr>
              <a:t>bright</a:t>
            </a:r>
            <a:endParaRPr lang="fr-FR" sz="2000" b="1" dirty="0">
              <a:solidFill>
                <a:prstClr val="black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5440649" y="-20636"/>
            <a:ext cx="4009290" cy="6839203"/>
            <a:chOff x="4988658" y="-20636"/>
            <a:chExt cx="4009290" cy="6839203"/>
          </a:xfrm>
        </p:grpSpPr>
        <p:cxnSp>
          <p:nvCxnSpPr>
            <p:cNvPr id="16414" name="Connecteur droit 113"/>
            <p:cNvCxnSpPr>
              <a:cxnSpLocks noChangeShapeType="1"/>
            </p:cNvCxnSpPr>
            <p:nvPr/>
          </p:nvCxnSpPr>
          <p:spPr bwMode="auto">
            <a:xfrm flipV="1">
              <a:off x="5257801" y="469901"/>
              <a:ext cx="23813" cy="6062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51" name="TextBox 23"/>
            <p:cNvSpPr txBox="1">
              <a:spLocks noChangeArrowheads="1"/>
            </p:cNvSpPr>
            <p:nvPr/>
          </p:nvSpPr>
          <p:spPr bwMode="auto">
            <a:xfrm rot="16200000">
              <a:off x="4975781" y="3382895"/>
              <a:ext cx="608979" cy="2791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91429" tIns="45715" rIns="91429" bIns="45715">
              <a:spAutoFit/>
            </a:bodyPr>
            <a:lstStyle/>
            <a:p>
              <a:pPr algn="ctr" defTabSz="904767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cs typeface="Arial"/>
                </a:rPr>
                <a:t>F4/80</a:t>
              </a:r>
            </a:p>
          </p:txBody>
        </p:sp>
        <p:sp>
          <p:nvSpPr>
            <p:cNvPr id="16385" name="ZoneTexte 135"/>
            <p:cNvSpPr txBox="1">
              <a:spLocks noChangeArrowheads="1"/>
            </p:cNvSpPr>
            <p:nvPr/>
          </p:nvSpPr>
          <p:spPr bwMode="auto">
            <a:xfrm>
              <a:off x="6938961" y="209550"/>
              <a:ext cx="2058987" cy="279197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lIns="91429" tIns="45715" rIns="91429" bIns="45715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fr-FR" sz="12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       </a:t>
              </a:r>
              <a:r>
                <a:rPr lang="fr-FR" sz="1200" dirty="0" err="1">
                  <a:solidFill>
                    <a:srgbClr val="000000"/>
                  </a:solidFill>
                  <a:ea typeface="Arial" charset="0"/>
                  <a:cs typeface="Arial" charset="0"/>
                </a:rPr>
                <a:t>Cre</a:t>
              </a:r>
              <a:r>
                <a:rPr lang="fr-FR" sz="12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                    No </a:t>
              </a:r>
              <a:r>
                <a:rPr lang="fr-FR" sz="1200" dirty="0" err="1">
                  <a:solidFill>
                    <a:srgbClr val="000000"/>
                  </a:solidFill>
                  <a:ea typeface="Arial" charset="0"/>
                  <a:cs typeface="Arial" charset="0"/>
                </a:rPr>
                <a:t>Cre</a:t>
              </a:r>
              <a:endParaRPr lang="fr-FR" sz="1200" dirty="0">
                <a:solidFill>
                  <a:srgbClr val="000000"/>
                </a:solidFill>
                <a:ea typeface="Arial" charset="0"/>
                <a:cs typeface="Arial" charset="0"/>
              </a:endParaRPr>
            </a:p>
          </p:txBody>
        </p:sp>
        <p:cxnSp>
          <p:nvCxnSpPr>
            <p:cNvPr id="16395" name="Connecteur droit 113"/>
            <p:cNvCxnSpPr>
              <a:cxnSpLocks noChangeShapeType="1"/>
            </p:cNvCxnSpPr>
            <p:nvPr/>
          </p:nvCxnSpPr>
          <p:spPr bwMode="auto">
            <a:xfrm>
              <a:off x="5417784" y="6694488"/>
              <a:ext cx="341788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32" name="TextBox 23"/>
            <p:cNvSpPr txBox="1">
              <a:spLocks noChangeArrowheads="1"/>
            </p:cNvSpPr>
            <p:nvPr/>
          </p:nvSpPr>
          <p:spPr bwMode="auto">
            <a:xfrm>
              <a:off x="7316433" y="6557963"/>
              <a:ext cx="779462" cy="260604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75194" tIns="37598" rIns="75194" bIns="37598">
              <a:spAutoFit/>
            </a:bodyPr>
            <a:lstStyle/>
            <a:p>
              <a:pPr algn="ctr" defTabSz="744080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cs typeface="Arial"/>
                </a:rPr>
                <a:t>CD11b</a:t>
              </a:r>
            </a:p>
          </p:txBody>
        </p:sp>
        <p:pic>
          <p:nvPicPr>
            <p:cNvPr id="16397" name="Picture 222"/>
            <p:cNvPicPr>
              <a:picLocks/>
            </p:cNvPicPr>
            <p:nvPr/>
          </p:nvPicPr>
          <p:blipFill>
            <a:blip r:embed="rId3">
              <a:grayscl/>
            </a:blip>
            <a:srcRect b="5141"/>
            <a:stretch>
              <a:fillRect/>
            </a:stretch>
          </p:blipFill>
          <p:spPr bwMode="auto">
            <a:xfrm>
              <a:off x="5313364" y="5583238"/>
              <a:ext cx="1131887" cy="10144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398" name="Picture 223"/>
            <p:cNvPicPr>
              <a:picLocks/>
            </p:cNvPicPr>
            <p:nvPr/>
          </p:nvPicPr>
          <p:blipFill>
            <a:blip r:embed="rId4"/>
            <a:srcRect b="5348"/>
            <a:stretch>
              <a:fillRect/>
            </a:stretch>
          </p:blipFill>
          <p:spPr bwMode="auto">
            <a:xfrm>
              <a:off x="6743700" y="5583238"/>
              <a:ext cx="1079500" cy="10144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399" name="Picture 216"/>
            <p:cNvPicPr>
              <a:picLocks/>
            </p:cNvPicPr>
            <p:nvPr/>
          </p:nvPicPr>
          <p:blipFill>
            <a:blip r:embed="rId5"/>
            <a:srcRect b="5507"/>
            <a:stretch>
              <a:fillRect/>
            </a:stretch>
          </p:blipFill>
          <p:spPr bwMode="auto">
            <a:xfrm>
              <a:off x="7813676" y="5589588"/>
              <a:ext cx="1057275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400" name="ZoneTexte 135"/>
            <p:cNvSpPr txBox="1">
              <a:spLocks noChangeArrowheads="1"/>
            </p:cNvSpPr>
            <p:nvPr/>
          </p:nvSpPr>
          <p:spPr bwMode="auto">
            <a:xfrm>
              <a:off x="7239001" y="-20636"/>
              <a:ext cx="1317625" cy="279197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lIns="91429" tIns="45715" rIns="91429" bIns="45715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fr-FR" sz="1200" dirty="0" err="1">
                  <a:solidFill>
                    <a:srgbClr val="000000"/>
                  </a:solidFill>
                  <a:ea typeface="Arial" charset="0"/>
                  <a:cs typeface="Arial" charset="0"/>
                </a:rPr>
                <a:t>Gated</a:t>
              </a:r>
              <a:r>
                <a:rPr lang="fr-FR" sz="12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 on YFP+</a:t>
              </a:r>
            </a:p>
          </p:txBody>
        </p:sp>
        <p:sp>
          <p:nvSpPr>
            <p:cNvPr id="16401" name="TextBox 80"/>
            <p:cNvSpPr txBox="1">
              <a:spLocks noChangeArrowheads="1"/>
            </p:cNvSpPr>
            <p:nvPr/>
          </p:nvSpPr>
          <p:spPr bwMode="auto">
            <a:xfrm rot="16200000">
              <a:off x="4587274" y="778418"/>
              <a:ext cx="1100137" cy="295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5194" tIns="37598" rIns="75194" bIns="3759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Epidermis</a:t>
              </a:r>
            </a:p>
          </p:txBody>
        </p:sp>
        <p:pic>
          <p:nvPicPr>
            <p:cNvPr id="16402" name="Picture 213"/>
            <p:cNvPicPr>
              <a:picLocks/>
            </p:cNvPicPr>
            <p:nvPr/>
          </p:nvPicPr>
          <p:blipFill>
            <a:blip r:embed="rId6"/>
            <a:srcRect b="4878"/>
            <a:stretch>
              <a:fillRect/>
            </a:stretch>
          </p:blipFill>
          <p:spPr bwMode="auto">
            <a:xfrm>
              <a:off x="6743700" y="460376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403" name="TextBox 148"/>
            <p:cNvSpPr txBox="1">
              <a:spLocks noChangeArrowheads="1"/>
            </p:cNvSpPr>
            <p:nvPr/>
          </p:nvSpPr>
          <p:spPr bwMode="auto">
            <a:xfrm rot="16200000">
              <a:off x="4555523" y="2860424"/>
              <a:ext cx="1162050" cy="295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5194" tIns="37598" rIns="75194" bIns="3759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srgbClr val="000000"/>
                  </a:solidFill>
                  <a:ea typeface="Arial" charset="0"/>
                  <a:cs typeface="Arial" charset="0"/>
                </a:rPr>
                <a:t>Spleen</a:t>
              </a:r>
            </a:p>
          </p:txBody>
        </p:sp>
        <p:sp>
          <p:nvSpPr>
            <p:cNvPr id="16404" name="TextBox 98"/>
            <p:cNvSpPr txBox="1">
              <a:spLocks noChangeArrowheads="1"/>
            </p:cNvSpPr>
            <p:nvPr/>
          </p:nvSpPr>
          <p:spPr bwMode="auto">
            <a:xfrm rot="16200000">
              <a:off x="4589654" y="3861343"/>
              <a:ext cx="1093787" cy="295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5194" tIns="37598" rIns="75194" bIns="3759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srgbClr val="000000"/>
                  </a:solidFill>
                  <a:ea typeface="Arial" charset="0"/>
                  <a:cs typeface="Arial" charset="0"/>
                </a:rPr>
                <a:t>Pancreas</a:t>
              </a:r>
            </a:p>
          </p:txBody>
        </p:sp>
        <p:sp>
          <p:nvSpPr>
            <p:cNvPr id="16405" name="TextBox 211"/>
            <p:cNvSpPr txBox="1">
              <a:spLocks noChangeArrowheads="1"/>
            </p:cNvSpPr>
            <p:nvPr/>
          </p:nvSpPr>
          <p:spPr bwMode="auto">
            <a:xfrm rot="16200000">
              <a:off x="4589655" y="1853156"/>
              <a:ext cx="1093788" cy="295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5194" tIns="37598" rIns="75194" bIns="3759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Liver</a:t>
              </a:r>
            </a:p>
          </p:txBody>
        </p:sp>
        <p:sp>
          <p:nvSpPr>
            <p:cNvPr id="16406" name="TextBox 291"/>
            <p:cNvSpPr txBox="1">
              <a:spLocks noChangeArrowheads="1"/>
            </p:cNvSpPr>
            <p:nvPr/>
          </p:nvSpPr>
          <p:spPr bwMode="auto">
            <a:xfrm rot="16200000">
              <a:off x="4589654" y="4978943"/>
              <a:ext cx="1093787" cy="295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5194" tIns="37598" rIns="75194" bIns="3759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srgbClr val="000000"/>
                  </a:solidFill>
                  <a:ea typeface="Arial" charset="0"/>
                  <a:cs typeface="Arial" charset="0"/>
                </a:rPr>
                <a:t>Lung</a:t>
              </a:r>
            </a:p>
          </p:txBody>
        </p:sp>
        <p:sp>
          <p:nvSpPr>
            <p:cNvPr id="16407" name="TextBox 173"/>
            <p:cNvSpPr txBox="1">
              <a:spLocks noChangeArrowheads="1"/>
            </p:cNvSpPr>
            <p:nvPr/>
          </p:nvSpPr>
          <p:spPr bwMode="auto">
            <a:xfrm rot="16200000">
              <a:off x="4673793" y="5869531"/>
              <a:ext cx="925512" cy="295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5194" tIns="37598" rIns="75194" bIns="3759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srgbClr val="000000"/>
                  </a:solidFill>
                  <a:ea typeface="Arial" charset="0"/>
                  <a:cs typeface="Arial" charset="0"/>
                </a:rPr>
                <a:t>Kidney</a:t>
              </a:r>
            </a:p>
          </p:txBody>
        </p:sp>
        <p:pic>
          <p:nvPicPr>
            <p:cNvPr id="16408" name="Picture 300"/>
            <p:cNvPicPr>
              <a:picLocks/>
            </p:cNvPicPr>
            <p:nvPr/>
          </p:nvPicPr>
          <p:blipFill>
            <a:blip r:embed="rId7"/>
            <a:srcRect l="4675" r="-2" b="5150"/>
            <a:stretch>
              <a:fillRect/>
            </a:stretch>
          </p:blipFill>
          <p:spPr bwMode="auto">
            <a:xfrm>
              <a:off x="6789738" y="1487488"/>
              <a:ext cx="1033462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09" name="Picture 301"/>
            <p:cNvPicPr>
              <a:picLocks/>
            </p:cNvPicPr>
            <p:nvPr/>
          </p:nvPicPr>
          <p:blipFill>
            <a:blip r:embed="rId8"/>
            <a:srcRect b="4884"/>
            <a:stretch>
              <a:fillRect/>
            </a:stretch>
          </p:blipFill>
          <p:spPr bwMode="auto">
            <a:xfrm>
              <a:off x="6743700" y="4575176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10" name="Picture 302"/>
            <p:cNvPicPr>
              <a:picLocks/>
            </p:cNvPicPr>
            <p:nvPr/>
          </p:nvPicPr>
          <p:blipFill>
            <a:blip r:embed="rId9"/>
            <a:srcRect b="5038"/>
            <a:stretch>
              <a:fillRect/>
            </a:stretch>
          </p:blipFill>
          <p:spPr bwMode="auto">
            <a:xfrm>
              <a:off x="6743700" y="3549651"/>
              <a:ext cx="1079500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11" name="Picture 303"/>
            <p:cNvPicPr>
              <a:picLocks/>
            </p:cNvPicPr>
            <p:nvPr/>
          </p:nvPicPr>
          <p:blipFill>
            <a:blip r:embed="rId10"/>
            <a:srcRect b="5496"/>
            <a:stretch>
              <a:fillRect/>
            </a:stretch>
          </p:blipFill>
          <p:spPr bwMode="auto">
            <a:xfrm>
              <a:off x="6743700" y="2519363"/>
              <a:ext cx="1079500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16412" name="Connecteur droit 113"/>
            <p:cNvCxnSpPr>
              <a:cxnSpLocks noChangeShapeType="1"/>
            </p:cNvCxnSpPr>
            <p:nvPr/>
          </p:nvCxnSpPr>
          <p:spPr bwMode="auto">
            <a:xfrm flipV="1">
              <a:off x="6675439" y="469901"/>
              <a:ext cx="22225" cy="60499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49" name="TextBox 23"/>
            <p:cNvSpPr txBox="1">
              <a:spLocks noChangeArrowheads="1"/>
            </p:cNvSpPr>
            <p:nvPr/>
          </p:nvSpPr>
          <p:spPr bwMode="auto">
            <a:xfrm rot="16200000">
              <a:off x="6420940" y="3430161"/>
              <a:ext cx="505822" cy="18466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 defTabSz="904767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cs typeface="Arial"/>
                </a:rPr>
                <a:t>F4/80</a:t>
              </a:r>
            </a:p>
          </p:txBody>
        </p:sp>
        <p:pic>
          <p:nvPicPr>
            <p:cNvPr id="16416" name="Picture 26"/>
            <p:cNvPicPr>
              <a:picLocks/>
            </p:cNvPicPr>
            <p:nvPr/>
          </p:nvPicPr>
          <p:blipFill>
            <a:blip r:embed="rId11">
              <a:grayscl/>
            </a:blip>
            <a:srcRect t="2" b="4990"/>
            <a:stretch>
              <a:fillRect/>
            </a:stretch>
          </p:blipFill>
          <p:spPr bwMode="auto">
            <a:xfrm>
              <a:off x="5313363" y="460376"/>
              <a:ext cx="1135062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17" name="Picture 29"/>
            <p:cNvPicPr>
              <a:picLocks/>
            </p:cNvPicPr>
            <p:nvPr/>
          </p:nvPicPr>
          <p:blipFill>
            <a:blip r:embed="rId12">
              <a:grayscl/>
            </a:blip>
            <a:srcRect b="5263"/>
            <a:stretch>
              <a:fillRect/>
            </a:stretch>
          </p:blipFill>
          <p:spPr bwMode="auto">
            <a:xfrm>
              <a:off x="5313363" y="1487488"/>
              <a:ext cx="1135062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18" name="Picture 31"/>
            <p:cNvPicPr>
              <a:picLocks/>
            </p:cNvPicPr>
            <p:nvPr/>
          </p:nvPicPr>
          <p:blipFill>
            <a:blip r:embed="rId13">
              <a:grayscl/>
            </a:blip>
            <a:srcRect b="5319"/>
            <a:stretch>
              <a:fillRect/>
            </a:stretch>
          </p:blipFill>
          <p:spPr bwMode="auto">
            <a:xfrm>
              <a:off x="5326063" y="4575176"/>
              <a:ext cx="1122362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19" name="Picture 32"/>
            <p:cNvPicPr>
              <a:picLocks/>
            </p:cNvPicPr>
            <p:nvPr/>
          </p:nvPicPr>
          <p:blipFill>
            <a:blip r:embed="rId14">
              <a:grayscl/>
            </a:blip>
            <a:srcRect b="5327"/>
            <a:stretch>
              <a:fillRect/>
            </a:stretch>
          </p:blipFill>
          <p:spPr bwMode="auto">
            <a:xfrm>
              <a:off x="5326063" y="3549651"/>
              <a:ext cx="1122362" cy="1008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20" name="Picture 33"/>
            <p:cNvPicPr>
              <a:picLocks/>
            </p:cNvPicPr>
            <p:nvPr/>
          </p:nvPicPr>
          <p:blipFill>
            <a:blip r:embed="rId15">
              <a:grayscl/>
            </a:blip>
            <a:srcRect b="5016"/>
            <a:stretch>
              <a:fillRect/>
            </a:stretch>
          </p:blipFill>
          <p:spPr bwMode="auto">
            <a:xfrm>
              <a:off x="5313363" y="2519363"/>
              <a:ext cx="1135062" cy="1008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21" name="Picture 29"/>
            <p:cNvPicPr>
              <a:picLocks/>
            </p:cNvPicPr>
            <p:nvPr/>
          </p:nvPicPr>
          <p:blipFill>
            <a:blip r:embed="rId16"/>
            <a:srcRect b="5267"/>
            <a:stretch>
              <a:fillRect/>
            </a:stretch>
          </p:blipFill>
          <p:spPr bwMode="auto">
            <a:xfrm>
              <a:off x="7823201" y="461964"/>
              <a:ext cx="1057275" cy="1006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22" name="Picture 2"/>
            <p:cNvPicPr>
              <a:picLocks/>
            </p:cNvPicPr>
            <p:nvPr/>
          </p:nvPicPr>
          <p:blipFill>
            <a:blip r:embed="rId17"/>
            <a:srcRect b="5185"/>
            <a:stretch>
              <a:fillRect/>
            </a:stretch>
          </p:blipFill>
          <p:spPr bwMode="auto">
            <a:xfrm>
              <a:off x="7823201" y="3551239"/>
              <a:ext cx="1057275" cy="1006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23" name="Picture 13"/>
            <p:cNvPicPr>
              <a:picLocks/>
            </p:cNvPicPr>
            <p:nvPr/>
          </p:nvPicPr>
          <p:blipFill>
            <a:blip r:embed="rId18"/>
            <a:srcRect b="5716"/>
            <a:stretch>
              <a:fillRect/>
            </a:stretch>
          </p:blipFill>
          <p:spPr bwMode="auto">
            <a:xfrm>
              <a:off x="7823201" y="4576764"/>
              <a:ext cx="1057275" cy="1006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24" name="Picture 29"/>
            <p:cNvPicPr>
              <a:picLocks/>
            </p:cNvPicPr>
            <p:nvPr/>
          </p:nvPicPr>
          <p:blipFill>
            <a:blip r:embed="rId19"/>
            <a:srcRect b="6407"/>
            <a:stretch>
              <a:fillRect/>
            </a:stretch>
          </p:blipFill>
          <p:spPr bwMode="auto">
            <a:xfrm>
              <a:off x="7823201" y="1489076"/>
              <a:ext cx="1057275" cy="987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25" name="Picture 14341"/>
            <p:cNvPicPr>
              <a:picLocks/>
            </p:cNvPicPr>
            <p:nvPr/>
          </p:nvPicPr>
          <p:blipFill>
            <a:blip r:embed="rId20"/>
            <a:srcRect b="6277"/>
            <a:stretch>
              <a:fillRect/>
            </a:stretch>
          </p:blipFill>
          <p:spPr bwMode="auto">
            <a:xfrm>
              <a:off x="7823201" y="2520951"/>
              <a:ext cx="1057275" cy="1006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426" name="ZoneTexte 135"/>
            <p:cNvSpPr txBox="1">
              <a:spLocks noChangeArrowheads="1"/>
            </p:cNvSpPr>
            <p:nvPr/>
          </p:nvSpPr>
          <p:spPr bwMode="auto">
            <a:xfrm>
              <a:off x="5310189" y="207964"/>
              <a:ext cx="1393825" cy="279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9" tIns="45715" rIns="91429" bIns="45715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fr-FR" sz="1200">
                  <a:solidFill>
                    <a:srgbClr val="000000"/>
                  </a:solidFill>
                  <a:ea typeface="Arial" charset="0"/>
                  <a:cs typeface="Arial" charset="0"/>
                </a:rPr>
                <a:t>Gated on CD45+</a:t>
              </a:r>
            </a:p>
          </p:txBody>
        </p:sp>
        <p:cxnSp>
          <p:nvCxnSpPr>
            <p:cNvPr id="73" name="Connecteur droit 69"/>
            <p:cNvCxnSpPr/>
            <p:nvPr/>
          </p:nvCxnSpPr>
          <p:spPr>
            <a:xfrm>
              <a:off x="6962776" y="255589"/>
              <a:ext cx="1838325" cy="1587"/>
            </a:xfrm>
            <a:prstGeom prst="line">
              <a:avLst/>
            </a:prstGeom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/>
          <p:cNvGrpSpPr/>
          <p:nvPr/>
        </p:nvGrpSpPr>
        <p:grpSpPr>
          <a:xfrm>
            <a:off x="806306" y="2794239"/>
            <a:ext cx="4176607" cy="2632074"/>
            <a:chOff x="230293" y="3739398"/>
            <a:chExt cx="4176607" cy="2632074"/>
          </a:xfrm>
        </p:grpSpPr>
        <p:sp>
          <p:nvSpPr>
            <p:cNvPr id="4" name="TextBox 23"/>
            <p:cNvSpPr txBox="1">
              <a:spLocks noChangeArrowheads="1"/>
            </p:cNvSpPr>
            <p:nvPr/>
          </p:nvSpPr>
          <p:spPr bwMode="auto">
            <a:xfrm>
              <a:off x="831850" y="6111122"/>
              <a:ext cx="971550" cy="2603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lIns="75194" tIns="37598" rIns="75194" bIns="37598">
              <a:spAutoFit/>
            </a:bodyPr>
            <a:lstStyle/>
            <a:p>
              <a:pPr algn="ctr" defTabSz="744080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cs typeface="Arial"/>
                </a:rPr>
                <a:t>FSC-A</a:t>
              </a:r>
            </a:p>
          </p:txBody>
        </p:sp>
        <p:pic>
          <p:nvPicPr>
            <p:cNvPr id="16429" name="Picture 13"/>
            <p:cNvPicPr>
              <a:picLocks/>
            </p:cNvPicPr>
            <p:nvPr/>
          </p:nvPicPr>
          <p:blipFill>
            <a:blip r:embed="rId21">
              <a:grayscl/>
            </a:blip>
            <a:srcRect b="5034"/>
            <a:stretch>
              <a:fillRect/>
            </a:stretch>
          </p:blipFill>
          <p:spPr bwMode="auto">
            <a:xfrm>
              <a:off x="669925" y="5225297"/>
              <a:ext cx="1163638" cy="9636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430" name="ZoneTexte 135"/>
            <p:cNvSpPr txBox="1">
              <a:spLocks noChangeArrowheads="1"/>
            </p:cNvSpPr>
            <p:nvPr/>
          </p:nvSpPr>
          <p:spPr bwMode="auto">
            <a:xfrm>
              <a:off x="2493963" y="4001335"/>
              <a:ext cx="893762" cy="2791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429" tIns="45715" rIns="91429" bIns="45715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fr-FR" sz="1200">
                  <a:solidFill>
                    <a:srgbClr val="000000"/>
                  </a:solidFill>
                  <a:ea typeface="Arial" charset="0"/>
                  <a:cs typeface="Arial" charset="0"/>
                </a:rPr>
                <a:t>Cre</a:t>
              </a:r>
            </a:p>
          </p:txBody>
        </p:sp>
        <p:sp>
          <p:nvSpPr>
            <p:cNvPr id="16431" name="ZoneTexte 135"/>
            <p:cNvSpPr txBox="1">
              <a:spLocks noChangeArrowheads="1"/>
            </p:cNvSpPr>
            <p:nvPr/>
          </p:nvSpPr>
          <p:spPr bwMode="auto">
            <a:xfrm>
              <a:off x="3513138" y="4001335"/>
              <a:ext cx="893762" cy="2791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429" tIns="45715" rIns="91429" bIns="45715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fr-FR" sz="1200">
                  <a:solidFill>
                    <a:srgbClr val="000000"/>
                  </a:solidFill>
                  <a:ea typeface="Arial" charset="0"/>
                  <a:cs typeface="Arial" charset="0"/>
                </a:rPr>
                <a:t>No Cre</a:t>
              </a:r>
            </a:p>
          </p:txBody>
        </p:sp>
        <p:pic>
          <p:nvPicPr>
            <p:cNvPr id="16432" name="Picture 10"/>
            <p:cNvPicPr>
              <a:picLocks/>
            </p:cNvPicPr>
            <p:nvPr/>
          </p:nvPicPr>
          <p:blipFill>
            <a:blip r:embed="rId22"/>
            <a:srcRect b="4974"/>
            <a:stretch>
              <a:fillRect/>
            </a:stretch>
          </p:blipFill>
          <p:spPr bwMode="auto">
            <a:xfrm>
              <a:off x="3194050" y="4223584"/>
              <a:ext cx="1079500" cy="9985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33" name="Picture 9"/>
            <p:cNvPicPr>
              <a:picLocks/>
            </p:cNvPicPr>
            <p:nvPr/>
          </p:nvPicPr>
          <p:blipFill>
            <a:blip r:embed="rId23"/>
            <a:srcRect t="2" b="5647"/>
            <a:stretch>
              <a:fillRect/>
            </a:stretch>
          </p:blipFill>
          <p:spPr bwMode="auto">
            <a:xfrm>
              <a:off x="2092325" y="4223585"/>
              <a:ext cx="1079500" cy="1001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34" name="Picture 8"/>
            <p:cNvPicPr>
              <a:picLocks/>
            </p:cNvPicPr>
            <p:nvPr/>
          </p:nvPicPr>
          <p:blipFill>
            <a:blip r:embed="rId24">
              <a:grayscl/>
            </a:blip>
            <a:srcRect b="4974"/>
            <a:stretch>
              <a:fillRect/>
            </a:stretch>
          </p:blipFill>
          <p:spPr bwMode="auto">
            <a:xfrm>
              <a:off x="669926" y="4223584"/>
              <a:ext cx="1166813" cy="9985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435" name="TextBox 70"/>
            <p:cNvSpPr txBox="1">
              <a:spLocks noChangeArrowheads="1"/>
            </p:cNvSpPr>
            <p:nvPr/>
          </p:nvSpPr>
          <p:spPr bwMode="auto">
            <a:xfrm rot="-5400000">
              <a:off x="-251618" y="5405227"/>
              <a:ext cx="1271587" cy="295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5194" tIns="37598" rIns="75194" bIns="3759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400" b="1">
                  <a:solidFill>
                    <a:srgbClr val="000000"/>
                  </a:solidFill>
                  <a:ea typeface="Arial" charset="0"/>
                  <a:cs typeface="Arial" charset="0"/>
                </a:rPr>
                <a:t>Liver</a:t>
              </a:r>
            </a:p>
          </p:txBody>
        </p:sp>
        <p:cxnSp>
          <p:nvCxnSpPr>
            <p:cNvPr id="16436" name="Connecteur droit 113"/>
            <p:cNvCxnSpPr>
              <a:cxnSpLocks noChangeShapeType="1"/>
            </p:cNvCxnSpPr>
            <p:nvPr/>
          </p:nvCxnSpPr>
          <p:spPr bwMode="auto">
            <a:xfrm flipV="1">
              <a:off x="665163" y="4190248"/>
              <a:ext cx="0" cy="19208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16437" name="ZoneTexte 130"/>
            <p:cNvSpPr txBox="1">
              <a:spLocks noChangeArrowheads="1"/>
            </p:cNvSpPr>
            <p:nvPr/>
          </p:nvSpPr>
          <p:spPr bwMode="auto">
            <a:xfrm rot="16200000">
              <a:off x="74797" y="4537220"/>
              <a:ext cx="618757" cy="3077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429" tIns="45715" rIns="91429" bIns="45715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fr-FR" sz="1400" b="1">
                  <a:solidFill>
                    <a:srgbClr val="000000"/>
                  </a:solidFill>
                  <a:ea typeface="Arial" charset="0"/>
                  <a:cs typeface="Arial" charset="0"/>
                </a:rPr>
                <a:t>Blood</a:t>
              </a:r>
            </a:p>
          </p:txBody>
        </p:sp>
        <p:sp>
          <p:nvSpPr>
            <p:cNvPr id="23" name="TextBox 23"/>
            <p:cNvSpPr txBox="1">
              <a:spLocks noChangeArrowheads="1"/>
            </p:cNvSpPr>
            <p:nvPr/>
          </p:nvSpPr>
          <p:spPr bwMode="auto">
            <a:xfrm rot="16200000">
              <a:off x="290514" y="4988862"/>
              <a:ext cx="714375" cy="2791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429" tIns="45715" rIns="91429" bIns="45715">
              <a:spAutoFit/>
            </a:bodyPr>
            <a:lstStyle/>
            <a:p>
              <a:pPr algn="ctr" defTabSz="904767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cs typeface="Arial"/>
                </a:rPr>
                <a:t>SSC-A</a:t>
              </a:r>
            </a:p>
          </p:txBody>
        </p:sp>
        <p:cxnSp>
          <p:nvCxnSpPr>
            <p:cNvPr id="16439" name="Connecteur droit 113"/>
            <p:cNvCxnSpPr>
              <a:cxnSpLocks noChangeShapeType="1"/>
            </p:cNvCxnSpPr>
            <p:nvPr/>
          </p:nvCxnSpPr>
          <p:spPr bwMode="auto">
            <a:xfrm>
              <a:off x="2217739" y="6242884"/>
              <a:ext cx="2035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25" name="TextBox 23"/>
            <p:cNvSpPr txBox="1">
              <a:spLocks noChangeArrowheads="1"/>
            </p:cNvSpPr>
            <p:nvPr/>
          </p:nvSpPr>
          <p:spPr bwMode="auto">
            <a:xfrm>
              <a:off x="2935289" y="6111122"/>
              <a:ext cx="587375" cy="26035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5194" tIns="37598" rIns="75194" bIns="37598">
              <a:spAutoFit/>
            </a:bodyPr>
            <a:lstStyle/>
            <a:p>
              <a:pPr algn="ctr" defTabSz="744080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cs typeface="Arial"/>
                </a:rPr>
                <a:t>YFP</a:t>
              </a:r>
            </a:p>
          </p:txBody>
        </p:sp>
        <p:cxnSp>
          <p:nvCxnSpPr>
            <p:cNvPr id="16441" name="Connecteur droit 113"/>
            <p:cNvCxnSpPr>
              <a:cxnSpLocks noChangeShapeType="1"/>
            </p:cNvCxnSpPr>
            <p:nvPr/>
          </p:nvCxnSpPr>
          <p:spPr bwMode="auto">
            <a:xfrm flipV="1">
              <a:off x="2081214" y="4207710"/>
              <a:ext cx="14287" cy="19034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27" name="TextBox 23"/>
            <p:cNvSpPr txBox="1">
              <a:spLocks noChangeArrowheads="1"/>
            </p:cNvSpPr>
            <p:nvPr/>
          </p:nvSpPr>
          <p:spPr bwMode="auto">
            <a:xfrm rot="16200000">
              <a:off x="1720851" y="4988862"/>
              <a:ext cx="714375" cy="2791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429" tIns="45715" rIns="91429" bIns="45715">
              <a:spAutoFit/>
            </a:bodyPr>
            <a:lstStyle/>
            <a:p>
              <a:pPr algn="ctr" defTabSz="904767">
                <a:defRPr/>
              </a:pPr>
              <a:r>
                <a:rPr lang="en-US" sz="1200" kern="0" dirty="0">
                  <a:solidFill>
                    <a:sysClr val="windowText" lastClr="000000"/>
                  </a:solidFill>
                  <a:cs typeface="Arial"/>
                </a:rPr>
                <a:t>SSC-A</a:t>
              </a:r>
            </a:p>
          </p:txBody>
        </p:sp>
        <p:pic>
          <p:nvPicPr>
            <p:cNvPr id="16443" name="Picture 215"/>
            <p:cNvPicPr>
              <a:picLocks/>
            </p:cNvPicPr>
            <p:nvPr/>
          </p:nvPicPr>
          <p:blipFill>
            <a:blip r:embed="rId25"/>
            <a:srcRect b="5093"/>
            <a:stretch>
              <a:fillRect/>
            </a:stretch>
          </p:blipFill>
          <p:spPr bwMode="auto">
            <a:xfrm>
              <a:off x="2081213" y="5225297"/>
              <a:ext cx="1090612" cy="9636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44" name="Picture 216"/>
            <p:cNvPicPr>
              <a:picLocks/>
            </p:cNvPicPr>
            <p:nvPr/>
          </p:nvPicPr>
          <p:blipFill>
            <a:blip r:embed="rId26"/>
            <a:srcRect l="1028" b="5505"/>
            <a:stretch>
              <a:fillRect/>
            </a:stretch>
          </p:blipFill>
          <p:spPr bwMode="auto">
            <a:xfrm>
              <a:off x="3203575" y="5225297"/>
              <a:ext cx="1068388" cy="9525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445" name="ZoneTexte 135"/>
            <p:cNvSpPr txBox="1">
              <a:spLocks noChangeArrowheads="1"/>
            </p:cNvSpPr>
            <p:nvPr/>
          </p:nvSpPr>
          <p:spPr bwMode="auto">
            <a:xfrm>
              <a:off x="2633664" y="3739398"/>
              <a:ext cx="1393825" cy="279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9" tIns="45715" rIns="91429" bIns="45715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fr-FR" sz="1200">
                  <a:solidFill>
                    <a:srgbClr val="000000"/>
                  </a:solidFill>
                  <a:ea typeface="Arial" charset="0"/>
                  <a:cs typeface="Arial" charset="0"/>
                </a:rPr>
                <a:t>Gated on CD45+</a:t>
              </a:r>
            </a:p>
          </p:txBody>
        </p:sp>
        <p:cxnSp>
          <p:nvCxnSpPr>
            <p:cNvPr id="70" name="Connecteur droit 69"/>
            <p:cNvCxnSpPr/>
            <p:nvPr/>
          </p:nvCxnSpPr>
          <p:spPr>
            <a:xfrm>
              <a:off x="2268538" y="4025148"/>
              <a:ext cx="2005012" cy="1587"/>
            </a:xfrm>
            <a:prstGeom prst="line">
              <a:avLst/>
            </a:prstGeom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Arrow Connector 4"/>
            <p:cNvCxnSpPr/>
            <p:nvPr/>
          </p:nvCxnSpPr>
          <p:spPr>
            <a:xfrm flipH="1">
              <a:off x="2987824" y="5225298"/>
              <a:ext cx="206226" cy="218479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Box 2"/>
          <p:cNvSpPr txBox="1"/>
          <p:nvPr/>
        </p:nvSpPr>
        <p:spPr>
          <a:xfrm>
            <a:off x="728047" y="5467420"/>
            <a:ext cx="4465278" cy="830987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600" i="1" dirty="0" err="1">
                <a:solidFill>
                  <a:prstClr val="black"/>
                </a:solidFill>
              </a:rPr>
              <a:t>Myb</a:t>
            </a:r>
            <a:r>
              <a:rPr lang="en-US" sz="1600" dirty="0">
                <a:solidFill>
                  <a:prstClr val="black"/>
                </a:solidFill>
              </a:rPr>
              <a:t>-independent F4/80</a:t>
            </a:r>
            <a:r>
              <a:rPr lang="en-US" sz="1600" baseline="30000" dirty="0">
                <a:solidFill>
                  <a:prstClr val="black"/>
                </a:solidFill>
              </a:rPr>
              <a:t>bright</a:t>
            </a:r>
            <a:r>
              <a:rPr lang="en-US" sz="1600" dirty="0">
                <a:solidFill>
                  <a:prstClr val="black"/>
                </a:solidFill>
              </a:rPr>
              <a:t> macrophages in adults tissues originate from progenitors  that express </a:t>
            </a:r>
            <a:r>
              <a:rPr lang="en-US" sz="1600" b="1" i="1" dirty="0">
                <a:solidFill>
                  <a:srgbClr val="008000"/>
                </a:solidFill>
              </a:rPr>
              <a:t>Csf1r</a:t>
            </a:r>
            <a:r>
              <a:rPr lang="en-US" sz="1600" dirty="0">
                <a:solidFill>
                  <a:prstClr val="black"/>
                </a:solidFill>
              </a:rPr>
              <a:t> at E8.5-9.5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585537" y="6504699"/>
            <a:ext cx="3162300" cy="2616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100" dirty="0">
                <a:solidFill>
                  <a:prstClr val="black"/>
                </a:solidFill>
              </a:rPr>
              <a:t>Schulz*, Gomez </a:t>
            </a:r>
            <a:r>
              <a:rPr lang="en-US" sz="1100" dirty="0" err="1">
                <a:solidFill>
                  <a:prstClr val="black"/>
                </a:solidFill>
              </a:rPr>
              <a:t>Perdiguero</a:t>
            </a:r>
            <a:r>
              <a:rPr lang="en-US" sz="1100" dirty="0">
                <a:solidFill>
                  <a:prstClr val="black"/>
                </a:solidFill>
              </a:rPr>
              <a:t>*, </a:t>
            </a:r>
            <a:r>
              <a:rPr lang="en-US" sz="1100" i="1" dirty="0">
                <a:solidFill>
                  <a:prstClr val="black"/>
                </a:solidFill>
              </a:rPr>
              <a:t>et al.</a:t>
            </a:r>
            <a:r>
              <a:rPr lang="en-US" sz="1100" dirty="0">
                <a:solidFill>
                  <a:prstClr val="black"/>
                </a:solidFill>
              </a:rPr>
              <a:t>, </a:t>
            </a:r>
            <a:r>
              <a:rPr lang="en-US" sz="1100" b="1" i="1" dirty="0">
                <a:solidFill>
                  <a:prstClr val="black"/>
                </a:solidFill>
              </a:rPr>
              <a:t>Science</a:t>
            </a:r>
            <a:r>
              <a:rPr lang="en-US" sz="1100" dirty="0">
                <a:solidFill>
                  <a:prstClr val="black"/>
                </a:solidFill>
              </a:rPr>
              <a:t>, 2012</a:t>
            </a:r>
          </a:p>
        </p:txBody>
      </p:sp>
      <p:sp>
        <p:nvSpPr>
          <p:cNvPr id="75" name="TextBox 1"/>
          <p:cNvSpPr txBox="1">
            <a:spLocks noChangeArrowheads="1"/>
          </p:cNvSpPr>
          <p:nvPr/>
        </p:nvSpPr>
        <p:spPr bwMode="auto">
          <a:xfrm>
            <a:off x="2813352" y="1335691"/>
            <a:ext cx="1984375" cy="3067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440" tIns="45222" rIns="90440" bIns="45222">
            <a:prstTxWarp prst="textNoShape">
              <a:avLst/>
            </a:prstTxWarp>
            <a:spAutoFit/>
          </a:bodyPr>
          <a:lstStyle/>
          <a:p>
            <a:pPr algn="ctr" defTabSz="457200"/>
            <a:r>
              <a:rPr lang="en-GB" sz="1400" i="1" dirty="0">
                <a:solidFill>
                  <a:srgbClr val="000000"/>
                </a:solidFill>
                <a:ea typeface="Arial" charset="0"/>
                <a:cs typeface="Arial" charset="0"/>
              </a:rPr>
              <a:t>Csf1r</a:t>
            </a:r>
            <a:r>
              <a:rPr lang="en-GB" sz="1400" i="1" baseline="30000" dirty="0">
                <a:solidFill>
                  <a:srgbClr val="000000"/>
                </a:solidFill>
                <a:ea typeface="Arial" charset="0"/>
                <a:cs typeface="Arial" charset="0"/>
              </a:rPr>
              <a:t>MeriCreMer </a:t>
            </a:r>
            <a:r>
              <a:rPr lang="en-GB" sz="1400" i="1" dirty="0">
                <a:solidFill>
                  <a:srgbClr val="000000"/>
                </a:solidFill>
                <a:ea typeface="Arial" charset="0"/>
                <a:cs typeface="Arial" charset="0"/>
              </a:rPr>
              <a:t>Rosa26</a:t>
            </a:r>
            <a:r>
              <a:rPr lang="en-GB" sz="1400" i="1" baseline="30000" dirty="0">
                <a:solidFill>
                  <a:srgbClr val="000000"/>
                </a:solidFill>
                <a:ea typeface="Arial" charset="0"/>
                <a:cs typeface="Arial" charset="0"/>
              </a:rPr>
              <a:t>YFP</a:t>
            </a:r>
            <a:endParaRPr lang="en-GB" sz="1400" b="1" baseline="30000" dirty="0">
              <a:solidFill>
                <a:srgbClr val="000000"/>
              </a:solidFill>
              <a:ea typeface="Arial" charset="0"/>
              <a:cs typeface="Arial" charset="0"/>
            </a:endParaRPr>
          </a:p>
        </p:txBody>
      </p:sp>
      <p:cxnSp>
        <p:nvCxnSpPr>
          <p:cNvPr id="76" name="Elbow Connector 69"/>
          <p:cNvCxnSpPr/>
          <p:nvPr/>
        </p:nvCxnSpPr>
        <p:spPr>
          <a:xfrm>
            <a:off x="2000000" y="1887776"/>
            <a:ext cx="844550" cy="158750"/>
          </a:xfrm>
          <a:prstGeom prst="bentConnector3">
            <a:avLst>
              <a:gd name="adj1" fmla="val -12"/>
            </a:avLst>
          </a:prstGeom>
          <a:ln w="12700" cmpd="sng">
            <a:headEnd type="none"/>
            <a:tailEnd type="triangle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4158884" y="1794114"/>
            <a:ext cx="873334" cy="954097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</a:rPr>
              <a:t>1 month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3 months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6 months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1 year</a:t>
            </a:r>
          </a:p>
        </p:txBody>
      </p:sp>
      <p:sp>
        <p:nvSpPr>
          <p:cNvPr id="78" name="ZoneTexte 135"/>
          <p:cNvSpPr txBox="1">
            <a:spLocks noChangeArrowheads="1"/>
          </p:cNvSpPr>
          <p:nvPr/>
        </p:nvSpPr>
        <p:spPr bwMode="auto">
          <a:xfrm>
            <a:off x="1081008" y="829074"/>
            <a:ext cx="813215" cy="3067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440" tIns="45222" rIns="90440" bIns="45222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400" dirty="0">
                <a:solidFill>
                  <a:srgbClr val="000000"/>
                </a:solidFill>
                <a:ea typeface="Arial" charset="0"/>
                <a:cs typeface="Arial" charset="0"/>
              </a:rPr>
              <a:t>OH-TAM</a:t>
            </a:r>
          </a:p>
        </p:txBody>
      </p:sp>
      <p:sp>
        <p:nvSpPr>
          <p:cNvPr id="79" name="ZoneTexte 135"/>
          <p:cNvSpPr txBox="1">
            <a:spLocks noChangeArrowheads="1"/>
          </p:cNvSpPr>
          <p:nvPr/>
        </p:nvSpPr>
        <p:spPr bwMode="auto">
          <a:xfrm>
            <a:off x="862336" y="1160964"/>
            <a:ext cx="545526" cy="3375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440" tIns="45222" rIns="90440" bIns="45222">
            <a:prstTxWarp prst="textNoShape">
              <a:avLst/>
            </a:prstTxWarp>
            <a:spAutoFit/>
          </a:bodyPr>
          <a:lstStyle/>
          <a:p>
            <a:pPr defTabSz="457200"/>
            <a:r>
              <a:rPr lang="fr-FR" sz="1600" b="1" dirty="0">
                <a:solidFill>
                  <a:srgbClr val="008000"/>
                </a:solidFill>
                <a:ea typeface="Arial" charset="0"/>
                <a:cs typeface="Arial" charset="0"/>
              </a:rPr>
              <a:t>E8.5</a:t>
            </a:r>
          </a:p>
        </p:txBody>
      </p:sp>
      <p:pic>
        <p:nvPicPr>
          <p:cNvPr id="80" name="Picture 79"/>
          <p:cNvPicPr>
            <a:picLocks noChangeAspect="1"/>
          </p:cNvPicPr>
          <p:nvPr/>
        </p:nvPicPr>
        <p:blipFill>
          <a:blip r:embed="rId27">
            <a:alphaModFix/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70661" y="1794113"/>
            <a:ext cx="993076" cy="486296"/>
          </a:xfrm>
          <a:prstGeom prst="rect">
            <a:avLst/>
          </a:prstGeom>
        </p:spPr>
      </p:pic>
      <p:pic>
        <p:nvPicPr>
          <p:cNvPr id="81" name="Picture 80" descr="mouse injected.jpg"/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4649" y="1142720"/>
            <a:ext cx="1049854" cy="745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184886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381000" y="1542924"/>
            <a:ext cx="5130800" cy="129072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b="16851"/>
          <a:stretch/>
        </p:blipFill>
        <p:spPr>
          <a:xfrm>
            <a:off x="381000" y="3820051"/>
            <a:ext cx="4254500" cy="261884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b="13089"/>
          <a:stretch/>
        </p:blipFill>
        <p:spPr>
          <a:xfrm>
            <a:off x="6234275" y="1287997"/>
            <a:ext cx="3144793" cy="2202387"/>
          </a:xfrm>
          <a:prstGeom prst="rect">
            <a:avLst/>
          </a:prstGeom>
        </p:spPr>
      </p:pic>
      <p:pic>
        <p:nvPicPr>
          <p:cNvPr id="9" name="Picture 1"/>
          <p:cNvPicPr>
            <a:picLocks noChangeAspect="1" noChangeArrowheads="1"/>
          </p:cNvPicPr>
          <p:nvPr/>
        </p:nvPicPr>
        <p:blipFill>
          <a:blip r:embed="rId4">
            <a:lum contrast="12000"/>
            <a:alphaModFix amt="56000"/>
          </a:blip>
          <a:srcRect l="1115"/>
          <a:stretch>
            <a:fillRect/>
          </a:stretch>
        </p:blipFill>
        <p:spPr bwMode="auto">
          <a:xfrm>
            <a:off x="636777" y="1794148"/>
            <a:ext cx="1587500" cy="85407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10" name="TextBox 1"/>
          <p:cNvSpPr txBox="1">
            <a:spLocks noChangeArrowheads="1"/>
          </p:cNvSpPr>
          <p:nvPr/>
        </p:nvSpPr>
        <p:spPr bwMode="auto">
          <a:xfrm>
            <a:off x="2049653" y="1740173"/>
            <a:ext cx="19843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451" tIns="45228" rIns="90451" bIns="45228">
            <a:prstTxWarp prst="textNoShape">
              <a:avLst/>
            </a:prstTxWarp>
            <a:spAutoFit/>
          </a:bodyPr>
          <a:lstStyle/>
          <a:p>
            <a:pPr algn="ctr"/>
            <a:r>
              <a:rPr lang="en-GB" sz="1400" i="1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Csf1r-</a:t>
            </a:r>
            <a:r>
              <a:rPr lang="en-GB"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Mer-iCre-Mer</a:t>
            </a:r>
          </a:p>
          <a:p>
            <a:pPr algn="ctr"/>
            <a:r>
              <a:rPr lang="en-GB"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x</a:t>
            </a:r>
            <a:r>
              <a:rPr lang="en-GB" sz="1400" i="1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 Rosa26 LSL-YFP</a:t>
            </a:r>
            <a:endParaRPr lang="en-GB" sz="1400" b="1">
              <a:solidFill>
                <a:srgbClr val="000000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ZoneTexte 135"/>
          <p:cNvSpPr txBox="1">
            <a:spLocks noChangeArrowheads="1"/>
          </p:cNvSpPr>
          <p:nvPr/>
        </p:nvSpPr>
        <p:spPr bwMode="auto">
          <a:xfrm>
            <a:off x="651065" y="1598490"/>
            <a:ext cx="877408" cy="3067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451" tIns="45228" rIns="90451" bIns="45228">
            <a:prstTxWarp prst="textNoShape">
              <a:avLst/>
            </a:prstTxWarp>
            <a:spAutoFit/>
          </a:bodyPr>
          <a:lstStyle/>
          <a:p>
            <a:r>
              <a:rPr lang="fr-FR" sz="1400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OH-TAM</a:t>
            </a:r>
          </a:p>
        </p:txBody>
      </p:sp>
      <p:pic>
        <p:nvPicPr>
          <p:cNvPr id="12" name="Image 13" descr="syringe.jpg"/>
          <p:cNvPicPr>
            <a:picLocks noChangeAspect="1"/>
          </p:cNvPicPr>
          <p:nvPr/>
        </p:nvPicPr>
        <p:blipFill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</a:blip>
          <a:srcRect l="8935" r="6241"/>
          <a:stretch>
            <a:fillRect/>
          </a:stretch>
        </p:blipFill>
        <p:spPr>
          <a:xfrm rot="17826165">
            <a:off x="766103" y="1590414"/>
            <a:ext cx="173076" cy="709614"/>
          </a:xfrm>
          <a:prstGeom prst="rect">
            <a:avLst/>
          </a:prstGeom>
        </p:spPr>
      </p:pic>
      <p:sp>
        <p:nvSpPr>
          <p:cNvPr id="13" name="Forme libre 14"/>
          <p:cNvSpPr/>
          <p:nvPr/>
        </p:nvSpPr>
        <p:spPr>
          <a:xfrm>
            <a:off x="1197165" y="2067197"/>
            <a:ext cx="309562" cy="300038"/>
          </a:xfrm>
          <a:custGeom>
            <a:avLst/>
            <a:gdLst>
              <a:gd name="connsiteX0" fmla="*/ 0 w 310092"/>
              <a:gd name="connsiteY0" fmla="*/ 289983 h 299508"/>
              <a:gd name="connsiteX1" fmla="*/ 63500 w 310092"/>
              <a:gd name="connsiteY1" fmla="*/ 226483 h 299508"/>
              <a:gd name="connsiteX2" fmla="*/ 82550 w 310092"/>
              <a:gd name="connsiteY2" fmla="*/ 175683 h 299508"/>
              <a:gd name="connsiteX3" fmla="*/ 88900 w 310092"/>
              <a:gd name="connsiteY3" fmla="*/ 105833 h 299508"/>
              <a:gd name="connsiteX4" fmla="*/ 101600 w 310092"/>
              <a:gd name="connsiteY4" fmla="*/ 67733 h 299508"/>
              <a:gd name="connsiteX5" fmla="*/ 190500 w 310092"/>
              <a:gd name="connsiteY5" fmla="*/ 4233 h 299508"/>
              <a:gd name="connsiteX6" fmla="*/ 209550 w 310092"/>
              <a:gd name="connsiteY6" fmla="*/ 42333 h 299508"/>
              <a:gd name="connsiteX7" fmla="*/ 165100 w 310092"/>
              <a:gd name="connsiteY7" fmla="*/ 67733 h 299508"/>
              <a:gd name="connsiteX8" fmla="*/ 120650 w 310092"/>
              <a:gd name="connsiteY8" fmla="*/ 118533 h 299508"/>
              <a:gd name="connsiteX9" fmla="*/ 107950 w 310092"/>
              <a:gd name="connsiteY9" fmla="*/ 226483 h 299508"/>
              <a:gd name="connsiteX10" fmla="*/ 76200 w 310092"/>
              <a:gd name="connsiteY10" fmla="*/ 239183 h 299508"/>
              <a:gd name="connsiteX11" fmla="*/ 107950 w 310092"/>
              <a:gd name="connsiteY11" fmla="*/ 270933 h 299508"/>
              <a:gd name="connsiteX12" fmla="*/ 171450 w 310092"/>
              <a:gd name="connsiteY12" fmla="*/ 207433 h 299508"/>
              <a:gd name="connsiteX13" fmla="*/ 215900 w 310092"/>
              <a:gd name="connsiteY13" fmla="*/ 143933 h 299508"/>
              <a:gd name="connsiteX14" fmla="*/ 254000 w 310092"/>
              <a:gd name="connsiteY14" fmla="*/ 112183 h 299508"/>
              <a:gd name="connsiteX15" fmla="*/ 304800 w 310092"/>
              <a:gd name="connsiteY15" fmla="*/ 105833 h 299508"/>
              <a:gd name="connsiteX16" fmla="*/ 285750 w 310092"/>
              <a:gd name="connsiteY16" fmla="*/ 137583 h 299508"/>
              <a:gd name="connsiteX17" fmla="*/ 222250 w 310092"/>
              <a:gd name="connsiteY17" fmla="*/ 188383 h 299508"/>
              <a:gd name="connsiteX18" fmla="*/ 171450 w 310092"/>
              <a:gd name="connsiteY18" fmla="*/ 251883 h 299508"/>
              <a:gd name="connsiteX19" fmla="*/ 127000 w 310092"/>
              <a:gd name="connsiteY19" fmla="*/ 283633 h 299508"/>
              <a:gd name="connsiteX20" fmla="*/ 63500 w 310092"/>
              <a:gd name="connsiteY20" fmla="*/ 283633 h 299508"/>
              <a:gd name="connsiteX21" fmla="*/ 0 w 310092"/>
              <a:gd name="connsiteY21" fmla="*/ 289983 h 299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10092" h="299508">
                <a:moveTo>
                  <a:pt x="0" y="289983"/>
                </a:moveTo>
                <a:cubicBezTo>
                  <a:pt x="0" y="280458"/>
                  <a:pt x="49742" y="245533"/>
                  <a:pt x="63500" y="226483"/>
                </a:cubicBezTo>
                <a:cubicBezTo>
                  <a:pt x="77258" y="207433"/>
                  <a:pt x="78317" y="195791"/>
                  <a:pt x="82550" y="175683"/>
                </a:cubicBezTo>
                <a:cubicBezTo>
                  <a:pt x="86783" y="155575"/>
                  <a:pt x="85725" y="123825"/>
                  <a:pt x="88900" y="105833"/>
                </a:cubicBezTo>
                <a:cubicBezTo>
                  <a:pt x="92075" y="87841"/>
                  <a:pt x="84667" y="84666"/>
                  <a:pt x="101600" y="67733"/>
                </a:cubicBezTo>
                <a:cubicBezTo>
                  <a:pt x="118533" y="50800"/>
                  <a:pt x="172508" y="8466"/>
                  <a:pt x="190500" y="4233"/>
                </a:cubicBezTo>
                <a:cubicBezTo>
                  <a:pt x="208492" y="0"/>
                  <a:pt x="213783" y="31750"/>
                  <a:pt x="209550" y="42333"/>
                </a:cubicBezTo>
                <a:cubicBezTo>
                  <a:pt x="205317" y="52916"/>
                  <a:pt x="179917" y="55033"/>
                  <a:pt x="165100" y="67733"/>
                </a:cubicBezTo>
                <a:cubicBezTo>
                  <a:pt x="150283" y="80433"/>
                  <a:pt x="130175" y="92075"/>
                  <a:pt x="120650" y="118533"/>
                </a:cubicBezTo>
                <a:cubicBezTo>
                  <a:pt x="111125" y="144991"/>
                  <a:pt x="115358" y="206375"/>
                  <a:pt x="107950" y="226483"/>
                </a:cubicBezTo>
                <a:cubicBezTo>
                  <a:pt x="100542" y="246591"/>
                  <a:pt x="76200" y="231775"/>
                  <a:pt x="76200" y="239183"/>
                </a:cubicBezTo>
                <a:cubicBezTo>
                  <a:pt x="76200" y="246591"/>
                  <a:pt x="92075" y="276225"/>
                  <a:pt x="107950" y="270933"/>
                </a:cubicBezTo>
                <a:cubicBezTo>
                  <a:pt x="123825" y="265641"/>
                  <a:pt x="153458" y="228600"/>
                  <a:pt x="171450" y="207433"/>
                </a:cubicBezTo>
                <a:cubicBezTo>
                  <a:pt x="189442" y="186266"/>
                  <a:pt x="202142" y="159808"/>
                  <a:pt x="215900" y="143933"/>
                </a:cubicBezTo>
                <a:cubicBezTo>
                  <a:pt x="229658" y="128058"/>
                  <a:pt x="239183" y="118533"/>
                  <a:pt x="254000" y="112183"/>
                </a:cubicBezTo>
                <a:cubicBezTo>
                  <a:pt x="268817" y="105833"/>
                  <a:pt x="299508" y="101600"/>
                  <a:pt x="304800" y="105833"/>
                </a:cubicBezTo>
                <a:cubicBezTo>
                  <a:pt x="310092" y="110066"/>
                  <a:pt x="299508" y="123825"/>
                  <a:pt x="285750" y="137583"/>
                </a:cubicBezTo>
                <a:cubicBezTo>
                  <a:pt x="271992" y="151341"/>
                  <a:pt x="241300" y="169333"/>
                  <a:pt x="222250" y="188383"/>
                </a:cubicBezTo>
                <a:cubicBezTo>
                  <a:pt x="203200" y="207433"/>
                  <a:pt x="187325" y="236008"/>
                  <a:pt x="171450" y="251883"/>
                </a:cubicBezTo>
                <a:cubicBezTo>
                  <a:pt x="155575" y="267758"/>
                  <a:pt x="144992" y="278341"/>
                  <a:pt x="127000" y="283633"/>
                </a:cubicBezTo>
                <a:cubicBezTo>
                  <a:pt x="109008" y="288925"/>
                  <a:pt x="82550" y="280458"/>
                  <a:pt x="63500" y="283633"/>
                </a:cubicBezTo>
                <a:cubicBezTo>
                  <a:pt x="44450" y="286808"/>
                  <a:pt x="0" y="299508"/>
                  <a:pt x="0" y="28998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0451" tIns="45228" rIns="90451" bIns="45228" anchor="ctr"/>
          <a:lstStyle/>
          <a:p>
            <a:pPr algn="ctr" defTabSz="633408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14" name="ZoneTexte 135"/>
          <p:cNvSpPr txBox="1">
            <a:spLocks noChangeArrowheads="1"/>
          </p:cNvSpPr>
          <p:nvPr/>
        </p:nvSpPr>
        <p:spPr bwMode="auto">
          <a:xfrm>
            <a:off x="1349644" y="2022748"/>
            <a:ext cx="604759" cy="3375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451" tIns="45228" rIns="90451" bIns="45228">
            <a:prstTxWarp prst="textNoShape">
              <a:avLst/>
            </a:prstTxWarp>
            <a:spAutoFit/>
          </a:bodyPr>
          <a:lstStyle/>
          <a:p>
            <a:r>
              <a:rPr lang="fr-FR" sz="1600" b="1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E8.5</a:t>
            </a:r>
          </a:p>
        </p:txBody>
      </p:sp>
      <p:pic>
        <p:nvPicPr>
          <p:cNvPr id="15" name="Picture 1"/>
          <p:cNvPicPr>
            <a:picLocks noChangeAspect="1" noChangeArrowheads="1"/>
          </p:cNvPicPr>
          <p:nvPr/>
        </p:nvPicPr>
        <p:blipFill>
          <a:blip r:embed="rId4">
            <a:lum contrast="12000"/>
            <a:alphaModFix amt="56000"/>
          </a:blip>
          <a:srcRect l="1115"/>
          <a:stretch>
            <a:fillRect/>
          </a:stretch>
        </p:blipFill>
        <p:spPr bwMode="auto">
          <a:xfrm>
            <a:off x="2341752" y="2275160"/>
            <a:ext cx="1004888" cy="5397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cxnSp>
        <p:nvCxnSpPr>
          <p:cNvPr id="16" name="Elbow Connector 69"/>
          <p:cNvCxnSpPr/>
          <p:nvPr/>
        </p:nvCxnSpPr>
        <p:spPr>
          <a:xfrm>
            <a:off x="1438465" y="2472010"/>
            <a:ext cx="844550" cy="158750"/>
          </a:xfrm>
          <a:prstGeom prst="bentConnector3">
            <a:avLst>
              <a:gd name="adj1" fmla="val -12"/>
            </a:avLst>
          </a:prstGeom>
          <a:ln w="12700" cmpd="sng">
            <a:headEnd type="none"/>
            <a:tailEnd type="triangle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2233788" y="3844400"/>
            <a:ext cx="2188633" cy="575741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ZoneTexte 135"/>
          <p:cNvSpPr txBox="1">
            <a:spLocks noChangeArrowheads="1"/>
          </p:cNvSpPr>
          <p:nvPr/>
        </p:nvSpPr>
        <p:spPr bwMode="auto">
          <a:xfrm>
            <a:off x="1091545" y="4374759"/>
            <a:ext cx="580213" cy="3067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451" tIns="45228" rIns="90451" bIns="45228">
            <a:prstTxWarp prst="textNoShape">
              <a:avLst/>
            </a:prstTxWarp>
            <a:spAutoFit/>
          </a:bodyPr>
          <a:lstStyle/>
          <a:p>
            <a:r>
              <a:rPr lang="fr-FR" sz="1400" dirty="0" err="1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Liver</a:t>
            </a:r>
            <a:endParaRPr lang="fr-FR" sz="1400" dirty="0">
              <a:solidFill>
                <a:srgbClr val="000000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" name="ZoneTexte 135"/>
          <p:cNvSpPr txBox="1">
            <a:spLocks noChangeArrowheads="1"/>
          </p:cNvSpPr>
          <p:nvPr/>
        </p:nvSpPr>
        <p:spPr bwMode="auto">
          <a:xfrm>
            <a:off x="3840354" y="4312716"/>
            <a:ext cx="582067" cy="3067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451" tIns="45228" rIns="90451" bIns="45228">
            <a:prstTxWarp prst="textNoShape">
              <a:avLst/>
            </a:prstTxWarp>
            <a:spAutoFit/>
          </a:bodyPr>
          <a:lstStyle/>
          <a:p>
            <a:r>
              <a:rPr lang="fr-FR" sz="1400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Lung</a:t>
            </a:r>
          </a:p>
        </p:txBody>
      </p:sp>
      <p:sp>
        <p:nvSpPr>
          <p:cNvPr id="22" name="ZoneTexte 135"/>
          <p:cNvSpPr txBox="1">
            <a:spLocks noChangeArrowheads="1"/>
          </p:cNvSpPr>
          <p:nvPr/>
        </p:nvSpPr>
        <p:spPr bwMode="auto">
          <a:xfrm>
            <a:off x="6943487" y="1594385"/>
            <a:ext cx="980851" cy="3067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451" tIns="45228" rIns="90451" bIns="45228">
            <a:prstTxWarp prst="textNoShape">
              <a:avLst/>
            </a:prstTxWarp>
            <a:spAutoFit/>
          </a:bodyPr>
          <a:lstStyle/>
          <a:p>
            <a:r>
              <a:rPr lang="fr-FR" sz="1400" dirty="0" err="1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Epidermis</a:t>
            </a:r>
            <a:endParaRPr lang="fr-FR" sz="1400" dirty="0">
              <a:solidFill>
                <a:srgbClr val="000000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50028" y="69037"/>
            <a:ext cx="904957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/>
              <a:t>Maintien</a:t>
            </a:r>
            <a:r>
              <a:rPr lang="en-US" sz="2400" b="1" dirty="0"/>
              <a:t> des macrophages </a:t>
            </a:r>
            <a:r>
              <a:rPr lang="en-US" sz="2400" b="1" dirty="0" err="1"/>
              <a:t>dérivés</a:t>
            </a:r>
            <a:r>
              <a:rPr lang="en-US" sz="2400" b="1" dirty="0"/>
              <a:t> de </a:t>
            </a:r>
            <a:r>
              <a:rPr lang="en-US" sz="2400" b="1" dirty="0" err="1"/>
              <a:t>progéniteurs</a:t>
            </a:r>
            <a:r>
              <a:rPr lang="en-US" sz="2400" b="1" dirty="0"/>
              <a:t> </a:t>
            </a:r>
            <a:r>
              <a:rPr lang="fr-FR" sz="2400" b="1" i="1" dirty="0">
                <a:solidFill>
                  <a:prstClr val="black"/>
                </a:solidFill>
              </a:rPr>
              <a:t>Csf1r+ </a:t>
            </a:r>
            <a:r>
              <a:rPr lang="fr-FR" sz="2400" b="1" dirty="0" err="1">
                <a:solidFill>
                  <a:prstClr val="black"/>
                </a:solidFill>
              </a:rPr>
              <a:t>pr</a:t>
            </a:r>
            <a:r>
              <a:rPr lang="en-US" sz="2400" b="1" dirty="0" err="1">
                <a:solidFill>
                  <a:prstClr val="black"/>
                </a:solidFill>
              </a:rPr>
              <a:t>é</a:t>
            </a:r>
            <a:r>
              <a:rPr lang="fr-FR" sz="2400" b="1" dirty="0" err="1">
                <a:solidFill>
                  <a:prstClr val="black"/>
                </a:solidFill>
              </a:rPr>
              <a:t>sents</a:t>
            </a:r>
            <a:r>
              <a:rPr lang="fr-FR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à</a:t>
            </a:r>
            <a:r>
              <a:rPr lang="en-US" sz="2400" b="1" dirty="0">
                <a:solidFill>
                  <a:prstClr val="black"/>
                </a:solidFill>
              </a:rPr>
              <a:t> E8.5</a:t>
            </a:r>
            <a:endParaRPr lang="fr-FR" sz="2400" b="1" dirty="0">
              <a:solidFill>
                <a:prstClr val="black"/>
              </a:solidFill>
            </a:endParaRPr>
          </a:p>
          <a:p>
            <a:pPr algn="ctr"/>
            <a:endParaRPr lang="fr-FR" sz="800" b="1" dirty="0">
              <a:solidFill>
                <a:prstClr val="black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6"/>
          <a:srcRect t="21428" b="16234"/>
          <a:stretch/>
        </p:blipFill>
        <p:spPr>
          <a:xfrm>
            <a:off x="3122029" y="4017426"/>
            <a:ext cx="4457700" cy="24384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50986" t="21428" b="64313"/>
          <a:stretch/>
        </p:blipFill>
        <p:spPr>
          <a:xfrm>
            <a:off x="1390358" y="3565530"/>
            <a:ext cx="2184882" cy="557738"/>
          </a:xfrm>
          <a:prstGeom prst="rect">
            <a:avLst/>
          </a:prstGeom>
        </p:spPr>
      </p:pic>
      <p:sp>
        <p:nvSpPr>
          <p:cNvPr id="25" name="Rectangle 24"/>
          <p:cNvSpPr/>
          <p:nvPr/>
        </p:nvSpPr>
        <p:spPr>
          <a:xfrm>
            <a:off x="5446850" y="4060300"/>
            <a:ext cx="2188633" cy="575741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MAX_intravital ear A1077 #18 overlay2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7758" y="3542251"/>
            <a:ext cx="2898242" cy="2898242"/>
          </a:xfrm>
          <a:prstGeom prst="rect">
            <a:avLst/>
          </a:prstGeom>
        </p:spPr>
      </p:pic>
      <p:pic>
        <p:nvPicPr>
          <p:cNvPr id="7" name="Picture 6" descr="MAX_intravital ear A1077 #18 overlay2.jpg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436" t="21324" r="51414" b="61022"/>
          <a:stretch/>
        </p:blipFill>
        <p:spPr>
          <a:xfrm>
            <a:off x="8221131" y="5245097"/>
            <a:ext cx="1151467" cy="1185326"/>
          </a:xfrm>
          <a:prstGeom prst="rect">
            <a:avLst/>
          </a:prstGeom>
          <a:ln>
            <a:solidFill>
              <a:srgbClr val="FFFFFF"/>
            </a:solidFill>
          </a:ln>
        </p:spPr>
      </p:pic>
      <p:sp>
        <p:nvSpPr>
          <p:cNvPr id="26" name="Rectangle 25"/>
          <p:cNvSpPr/>
          <p:nvPr/>
        </p:nvSpPr>
        <p:spPr>
          <a:xfrm>
            <a:off x="4193821" y="1720172"/>
            <a:ext cx="117335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u="sng" dirty="0" err="1"/>
              <a:t>Cre</a:t>
            </a:r>
            <a:r>
              <a:rPr lang="en-US" sz="1600" u="sng" dirty="0"/>
              <a:t>+</a:t>
            </a:r>
          </a:p>
          <a:p>
            <a:r>
              <a:rPr lang="en-US" sz="1600" dirty="0"/>
              <a:t>4 </a:t>
            </a:r>
            <a:r>
              <a:rPr lang="en-US" sz="1600" dirty="0" err="1"/>
              <a:t>w.o</a:t>
            </a:r>
            <a:r>
              <a:rPr lang="en-US" sz="1600" dirty="0"/>
              <a:t>. n=5 </a:t>
            </a:r>
          </a:p>
          <a:p>
            <a:r>
              <a:rPr lang="en-US" sz="1600" dirty="0"/>
              <a:t>12 </a:t>
            </a:r>
            <a:r>
              <a:rPr lang="en-US" sz="1600" dirty="0" err="1"/>
              <a:t>w.o</a:t>
            </a:r>
            <a:r>
              <a:rPr lang="en-US" sz="1600" dirty="0"/>
              <a:t>. n=6</a:t>
            </a:r>
          </a:p>
          <a:p>
            <a:r>
              <a:rPr lang="en-US" sz="1600" dirty="0"/>
              <a:t>1 </a:t>
            </a:r>
            <a:r>
              <a:rPr lang="en-US" sz="1600" dirty="0" err="1"/>
              <a:t>y.o</a:t>
            </a:r>
            <a:r>
              <a:rPr lang="en-US" sz="1600" dirty="0"/>
              <a:t>. n=3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497759" y="6093360"/>
            <a:ext cx="15688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Epidermis, 1yo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6586658" y="5993223"/>
            <a:ext cx="356828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6463416" y="5735395"/>
            <a:ext cx="6572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FFFF"/>
                </a:solidFill>
              </a:rPr>
              <a:t>100 um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-977900" y="2933700"/>
            <a:ext cx="1846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405628" y="6516157"/>
            <a:ext cx="19433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Elisa Gomez </a:t>
            </a:r>
            <a:r>
              <a:rPr lang="en-US" sz="1400" i="1" dirty="0" err="1"/>
              <a:t>Perdiguero</a:t>
            </a:r>
            <a:endParaRPr lang="en-US" sz="1400" i="1" dirty="0"/>
          </a:p>
        </p:txBody>
      </p:sp>
    </p:spTree>
    <p:extLst>
      <p:ext uri="{BB962C8B-B14F-4D97-AF65-F5344CB8AC3E}">
        <p14:creationId xmlns:p14="http://schemas.microsoft.com/office/powerpoint/2010/main" val="140910470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600964" y="455832"/>
            <a:ext cx="6483184" cy="2644776"/>
            <a:chOff x="926556" y="682224"/>
            <a:chExt cx="6483184" cy="2644776"/>
          </a:xfrm>
        </p:grpSpPr>
        <p:grpSp>
          <p:nvGrpSpPr>
            <p:cNvPr id="6" name="Group 5"/>
            <p:cNvGrpSpPr/>
            <p:nvPr/>
          </p:nvGrpSpPr>
          <p:grpSpPr>
            <a:xfrm>
              <a:off x="926556" y="682224"/>
              <a:ext cx="6483184" cy="2644776"/>
              <a:chOff x="3553841" y="3835400"/>
              <a:chExt cx="6236911" cy="2644776"/>
            </a:xfrm>
          </p:grpSpPr>
          <p:pic>
            <p:nvPicPr>
              <p:cNvPr id="11" name="Picture 2" descr="Picture 52.png"/>
              <p:cNvPicPr>
                <a:picLocks noChangeAspect="1"/>
              </p:cNvPicPr>
              <p:nvPr/>
            </p:nvPicPr>
            <p:blipFill rotWithShape="1">
              <a:blip r:embed="rId3"/>
              <a:srcRect b="8627"/>
              <a:stretch/>
            </p:blipFill>
            <p:spPr bwMode="auto">
              <a:xfrm>
                <a:off x="3553841" y="3835400"/>
                <a:ext cx="6236911" cy="26150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" name="Line 62"/>
              <p:cNvSpPr>
                <a:spLocks noChangeShapeType="1"/>
              </p:cNvSpPr>
              <p:nvPr/>
            </p:nvSpPr>
            <p:spPr bwMode="auto">
              <a:xfrm flipH="1" flipV="1">
                <a:off x="5215382" y="6208713"/>
                <a:ext cx="4763" cy="271463"/>
              </a:xfrm>
              <a:prstGeom prst="line">
                <a:avLst/>
              </a:prstGeom>
              <a:noFill/>
              <a:ln w="19050">
                <a:solidFill>
                  <a:srgbClr val="009933"/>
                </a:solidFill>
                <a:round/>
                <a:headEnd/>
                <a:tailEnd type="stealth" w="lg" len="lg"/>
              </a:ln>
            </p:spPr>
            <p:txBody>
              <a:bodyPr lIns="90451" tIns="45228" rIns="90451" bIns="45228">
                <a:prstTxWarp prst="textNoShape">
                  <a:avLst/>
                </a:prstTxWarp>
              </a:bodyPr>
              <a:lstStyle/>
              <a:p>
                <a:pPr defTabSz="457200"/>
                <a:endParaRPr lang="fr-FR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lèche vers la droite 12"/>
              <p:cNvSpPr/>
              <p:nvPr/>
            </p:nvSpPr>
            <p:spPr>
              <a:xfrm>
                <a:off x="5966841" y="4771469"/>
                <a:ext cx="2208212" cy="180975"/>
              </a:xfrm>
              <a:prstGeom prst="rightArrow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fr-FR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ZoneTexte 13"/>
              <p:cNvSpPr txBox="1"/>
              <p:nvPr/>
            </p:nvSpPr>
            <p:spPr>
              <a:xfrm>
                <a:off x="8175053" y="4641849"/>
                <a:ext cx="142621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fr-FR" b="1" dirty="0">
                    <a:solidFill>
                      <a:srgbClr val="008000"/>
                    </a:solidFill>
                  </a:rPr>
                  <a:t>Macrophages</a:t>
                </a:r>
              </a:p>
            </p:txBody>
          </p:sp>
        </p:grpSp>
        <p:sp>
          <p:nvSpPr>
            <p:cNvPr id="7" name="Freeform 6"/>
            <p:cNvSpPr/>
            <p:nvPr/>
          </p:nvSpPr>
          <p:spPr>
            <a:xfrm>
              <a:off x="3250107" y="1858005"/>
              <a:ext cx="593406" cy="670261"/>
            </a:xfrm>
            <a:custGeom>
              <a:avLst/>
              <a:gdLst>
                <a:gd name="connsiteX0" fmla="*/ 0 w 1340482"/>
                <a:gd name="connsiteY0" fmla="*/ 362870 h 670261"/>
                <a:gd name="connsiteX1" fmla="*/ 161261 w 1340482"/>
                <a:gd name="connsiteY1" fmla="*/ 604784 h 670261"/>
                <a:gd name="connsiteX2" fmla="*/ 645044 w 1340482"/>
                <a:gd name="connsiteY2" fmla="*/ 665262 h 670261"/>
                <a:gd name="connsiteX3" fmla="*/ 967566 w 1340482"/>
                <a:gd name="connsiteY3" fmla="*/ 503987 h 670261"/>
                <a:gd name="connsiteX4" fmla="*/ 1340482 w 1340482"/>
                <a:gd name="connsiteY4" fmla="*/ 0 h 6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482" h="670261">
                  <a:moveTo>
                    <a:pt x="0" y="362870"/>
                  </a:moveTo>
                  <a:cubicBezTo>
                    <a:pt x="26877" y="458627"/>
                    <a:pt x="53754" y="554385"/>
                    <a:pt x="161261" y="604784"/>
                  </a:cubicBezTo>
                  <a:cubicBezTo>
                    <a:pt x="268768" y="655183"/>
                    <a:pt x="510660" y="682061"/>
                    <a:pt x="645044" y="665262"/>
                  </a:cubicBezTo>
                  <a:cubicBezTo>
                    <a:pt x="779428" y="648463"/>
                    <a:pt x="851660" y="614864"/>
                    <a:pt x="967566" y="503987"/>
                  </a:cubicBezTo>
                  <a:cubicBezTo>
                    <a:pt x="1083472" y="393110"/>
                    <a:pt x="1340482" y="0"/>
                    <a:pt x="1340482" y="0"/>
                  </a:cubicBezTo>
                </a:path>
              </a:pathLst>
            </a:custGeom>
            <a:ln>
              <a:solidFill>
                <a:srgbClr val="FF0000"/>
              </a:solidFill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2658280" y="1831097"/>
              <a:ext cx="997045" cy="623998"/>
            </a:xfrm>
            <a:custGeom>
              <a:avLst/>
              <a:gdLst>
                <a:gd name="connsiteX0" fmla="*/ 0 w 1565433"/>
                <a:gd name="connsiteY0" fmla="*/ 49223 h 623998"/>
                <a:gd name="connsiteX1" fmla="*/ 49228 w 1565433"/>
                <a:gd name="connsiteY1" fmla="*/ 413474 h 623998"/>
                <a:gd name="connsiteX2" fmla="*/ 187065 w 1565433"/>
                <a:gd name="connsiteY2" fmla="*/ 580832 h 623998"/>
                <a:gd name="connsiteX3" fmla="*/ 423356 w 1565433"/>
                <a:gd name="connsiteY3" fmla="*/ 620210 h 623998"/>
                <a:gd name="connsiteX4" fmla="*/ 689185 w 1565433"/>
                <a:gd name="connsiteY4" fmla="*/ 620210 h 623998"/>
                <a:gd name="connsiteX5" fmla="*/ 1004240 w 1565433"/>
                <a:gd name="connsiteY5" fmla="*/ 600521 h 623998"/>
                <a:gd name="connsiteX6" fmla="*/ 1250378 w 1565433"/>
                <a:gd name="connsiteY6" fmla="*/ 413474 h 623998"/>
                <a:gd name="connsiteX7" fmla="*/ 1565433 w 1565433"/>
                <a:gd name="connsiteY7" fmla="*/ 0 h 6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5433" h="623998">
                  <a:moveTo>
                    <a:pt x="0" y="49223"/>
                  </a:moveTo>
                  <a:cubicBezTo>
                    <a:pt x="9025" y="187047"/>
                    <a:pt x="18050" y="324872"/>
                    <a:pt x="49228" y="413474"/>
                  </a:cubicBezTo>
                  <a:cubicBezTo>
                    <a:pt x="80406" y="502076"/>
                    <a:pt x="124710" y="546376"/>
                    <a:pt x="187065" y="580832"/>
                  </a:cubicBezTo>
                  <a:cubicBezTo>
                    <a:pt x="249420" y="615288"/>
                    <a:pt x="339669" y="613647"/>
                    <a:pt x="423356" y="620210"/>
                  </a:cubicBezTo>
                  <a:cubicBezTo>
                    <a:pt x="507043" y="626773"/>
                    <a:pt x="592371" y="623491"/>
                    <a:pt x="689185" y="620210"/>
                  </a:cubicBezTo>
                  <a:cubicBezTo>
                    <a:pt x="785999" y="616929"/>
                    <a:pt x="910708" y="634977"/>
                    <a:pt x="1004240" y="600521"/>
                  </a:cubicBezTo>
                  <a:cubicBezTo>
                    <a:pt x="1097772" y="566065"/>
                    <a:pt x="1156846" y="513561"/>
                    <a:pt x="1250378" y="413474"/>
                  </a:cubicBezTo>
                  <a:cubicBezTo>
                    <a:pt x="1343910" y="313387"/>
                    <a:pt x="1565433" y="0"/>
                    <a:pt x="1565433" y="0"/>
                  </a:cubicBezTo>
                </a:path>
              </a:pathLst>
            </a:custGeom>
            <a:ln>
              <a:solidFill>
                <a:srgbClr val="009933"/>
              </a:solidFill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17" name="TextBox 20"/>
          <p:cNvSpPr txBox="1"/>
          <p:nvPr/>
        </p:nvSpPr>
        <p:spPr>
          <a:xfrm>
            <a:off x="2248477" y="3026574"/>
            <a:ext cx="2167014" cy="461641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GB" sz="1200" i="1" dirty="0">
                <a:solidFill>
                  <a:srgbClr val="008000"/>
                </a:solidFill>
                <a:cs typeface="Arial"/>
              </a:rPr>
              <a:t>Csf1r</a:t>
            </a:r>
            <a:r>
              <a:rPr lang="en-GB" sz="1200" i="1" baseline="30000" dirty="0">
                <a:solidFill>
                  <a:srgbClr val="008000"/>
                </a:solidFill>
                <a:cs typeface="Arial"/>
              </a:rPr>
              <a:t>MeriCreMer</a:t>
            </a:r>
            <a:r>
              <a:rPr lang="en-GB" sz="1200" i="1" dirty="0">
                <a:solidFill>
                  <a:srgbClr val="008000"/>
                </a:solidFill>
                <a:cs typeface="Arial"/>
              </a:rPr>
              <a:t> Rosa26</a:t>
            </a:r>
            <a:r>
              <a:rPr lang="en-GB" sz="1200" i="1" baseline="30000" dirty="0">
                <a:solidFill>
                  <a:srgbClr val="008000"/>
                </a:solidFill>
                <a:cs typeface="Arial"/>
              </a:rPr>
              <a:t>YFP</a:t>
            </a:r>
            <a:r>
              <a:rPr lang="en-GB" sz="1200" i="1" dirty="0">
                <a:solidFill>
                  <a:srgbClr val="008000"/>
                </a:solidFill>
                <a:cs typeface="Arial"/>
              </a:rPr>
              <a:t> </a:t>
            </a:r>
          </a:p>
          <a:p>
            <a:pPr algn="ctr" defTabSz="457200"/>
            <a:r>
              <a:rPr lang="en-GB" sz="1200" dirty="0">
                <a:solidFill>
                  <a:srgbClr val="008000"/>
                </a:solidFill>
                <a:cs typeface="Arial"/>
              </a:rPr>
              <a:t>OHT E8.5</a:t>
            </a: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381000" y="43905"/>
            <a:ext cx="9144000" cy="4606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440" tIns="45222" rIns="90440" bIns="45222">
            <a:prstTxWarp prst="textNoShape">
              <a:avLst/>
            </a:prstTxWarp>
            <a:spAutoFit/>
          </a:bodyPr>
          <a:lstStyle/>
          <a:p>
            <a:pPr algn="ctr" defTabSz="457200"/>
            <a:r>
              <a:rPr lang="en-GB" sz="2400" b="1" dirty="0">
                <a:solidFill>
                  <a:prstClr val="black"/>
                </a:solidFill>
                <a:cs typeface="Arial"/>
              </a:rPr>
              <a:t>Identification des </a:t>
            </a:r>
            <a:r>
              <a:rPr lang="en-GB" sz="2400" b="1" dirty="0" err="1">
                <a:solidFill>
                  <a:prstClr val="black"/>
                </a:solidFill>
                <a:cs typeface="Arial"/>
              </a:rPr>
              <a:t>progeniteurs</a:t>
            </a:r>
            <a:r>
              <a:rPr lang="en-GB" sz="2400" b="1" dirty="0">
                <a:solidFill>
                  <a:prstClr val="black"/>
                </a:solidFill>
                <a:cs typeface="Arial"/>
              </a:rPr>
              <a:t> </a:t>
            </a:r>
            <a:r>
              <a:rPr lang="en-GB" sz="2400" b="1" i="1" dirty="0">
                <a:solidFill>
                  <a:prstClr val="black"/>
                </a:solidFill>
                <a:cs typeface="Arial"/>
              </a:rPr>
              <a:t>Csf1r</a:t>
            </a:r>
            <a:r>
              <a:rPr lang="en-GB" sz="2400" b="1" baseline="30000" dirty="0">
                <a:solidFill>
                  <a:prstClr val="black"/>
                </a:solidFill>
                <a:cs typeface="Arial"/>
              </a:rPr>
              <a:t>+</a:t>
            </a:r>
            <a:endParaRPr lang="en-GB" sz="2400" b="1" dirty="0">
              <a:solidFill>
                <a:prstClr val="black"/>
              </a:solidFill>
              <a:cs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942157" y="3430323"/>
            <a:ext cx="6208075" cy="369332"/>
          </a:xfrm>
          <a:prstGeom prst="rect">
            <a:avLst/>
          </a:prstGeom>
        </p:spPr>
        <p:txBody>
          <a:bodyPr wrap="square" lIns="91429" tIns="45715" rIns="91429" bIns="45715">
            <a:spAutoFit/>
          </a:bodyPr>
          <a:lstStyle/>
          <a:p>
            <a:pPr algn="ctr" defTabSz="457200"/>
            <a:r>
              <a:rPr lang="en-GB" b="1" i="1" dirty="0">
                <a:solidFill>
                  <a:prstClr val="black"/>
                </a:solidFill>
                <a:cs typeface="Arial"/>
              </a:rPr>
              <a:t>i.e. </a:t>
            </a:r>
            <a:r>
              <a:rPr lang="en-GB" b="1" dirty="0">
                <a:solidFill>
                  <a:prstClr val="black"/>
                </a:solidFill>
                <a:cs typeface="Arial"/>
              </a:rPr>
              <a:t>What are we labelling when we inject </a:t>
            </a:r>
            <a:r>
              <a:rPr lang="en-GB" b="1" dirty="0" err="1">
                <a:solidFill>
                  <a:prstClr val="black"/>
                </a:solidFill>
                <a:cs typeface="Arial"/>
              </a:rPr>
              <a:t>tamoxifen</a:t>
            </a:r>
            <a:r>
              <a:rPr lang="en-GB" b="1" dirty="0">
                <a:solidFill>
                  <a:prstClr val="black"/>
                </a:solidFill>
                <a:cs typeface="Arial"/>
              </a:rPr>
              <a:t> at E8.5?</a:t>
            </a:r>
          </a:p>
        </p:txBody>
      </p:sp>
    </p:spTree>
    <p:extLst>
      <p:ext uri="{BB962C8B-B14F-4D97-AF65-F5344CB8AC3E}">
        <p14:creationId xmlns:p14="http://schemas.microsoft.com/office/powerpoint/2010/main" val="51822830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TextBox 287"/>
          <p:cNvSpPr txBox="1"/>
          <p:nvPr/>
        </p:nvSpPr>
        <p:spPr>
          <a:xfrm>
            <a:off x="389757" y="0"/>
            <a:ext cx="9136298" cy="461628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US" sz="2400" b="1" dirty="0">
                <a:solidFill>
                  <a:prstClr val="black"/>
                </a:solidFill>
              </a:rPr>
              <a:t>Les</a:t>
            </a:r>
            <a:r>
              <a:rPr lang="en-US" sz="2400" b="1" i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progéniteurs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i="1" dirty="0">
                <a:solidFill>
                  <a:prstClr val="black"/>
                </a:solidFill>
              </a:rPr>
              <a:t>Csf1r</a:t>
            </a:r>
            <a:r>
              <a:rPr lang="en-US" sz="2400" b="1" baseline="30000" dirty="0">
                <a:solidFill>
                  <a:prstClr val="black"/>
                </a:solidFill>
              </a:rPr>
              <a:t>+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sont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originaires</a:t>
            </a:r>
            <a:r>
              <a:rPr lang="en-US" sz="2400" b="1" dirty="0">
                <a:solidFill>
                  <a:prstClr val="black"/>
                </a:solidFill>
              </a:rPr>
              <a:t> du sac </a:t>
            </a:r>
            <a:r>
              <a:rPr lang="en-US" sz="2400" b="1" dirty="0" err="1">
                <a:solidFill>
                  <a:prstClr val="black"/>
                </a:solidFill>
              </a:rPr>
              <a:t>vitellin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à</a:t>
            </a:r>
            <a:r>
              <a:rPr lang="en-US" sz="2400" b="1" dirty="0">
                <a:solidFill>
                  <a:prstClr val="black"/>
                </a:solidFill>
              </a:rPr>
              <a:t> E8.5</a:t>
            </a:r>
          </a:p>
        </p:txBody>
      </p:sp>
      <p:grpSp>
        <p:nvGrpSpPr>
          <p:cNvPr id="133" name="Group 132"/>
          <p:cNvGrpSpPr/>
          <p:nvPr/>
        </p:nvGrpSpPr>
        <p:grpSpPr>
          <a:xfrm>
            <a:off x="1268641" y="1017626"/>
            <a:ext cx="4214337" cy="972181"/>
            <a:chOff x="1549881" y="1025278"/>
            <a:chExt cx="4214337" cy="972181"/>
          </a:xfrm>
        </p:grpSpPr>
        <p:cxnSp>
          <p:nvCxnSpPr>
            <p:cNvPr id="134" name="Straight Connector 133"/>
            <p:cNvCxnSpPr/>
            <p:nvPr/>
          </p:nvCxnSpPr>
          <p:spPr bwMode="auto">
            <a:xfrm>
              <a:off x="3613677" y="1426160"/>
              <a:ext cx="2004196" cy="3546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/>
            <p:nvPr/>
          </p:nvCxnSpPr>
          <p:spPr bwMode="auto">
            <a:xfrm>
              <a:off x="3673015" y="132015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/>
            <p:cNvCxnSpPr/>
            <p:nvPr/>
          </p:nvCxnSpPr>
          <p:spPr bwMode="auto">
            <a:xfrm>
              <a:off x="4041715" y="132015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 bwMode="auto">
            <a:xfrm>
              <a:off x="4410415" y="132015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/>
            <p:cNvCxnSpPr/>
            <p:nvPr/>
          </p:nvCxnSpPr>
          <p:spPr bwMode="auto">
            <a:xfrm>
              <a:off x="4779115" y="132015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/>
            <p:cNvCxnSpPr/>
            <p:nvPr/>
          </p:nvCxnSpPr>
          <p:spPr bwMode="auto">
            <a:xfrm>
              <a:off x="5147815" y="132015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/>
            <p:cNvCxnSpPr/>
            <p:nvPr/>
          </p:nvCxnSpPr>
          <p:spPr bwMode="auto">
            <a:xfrm>
              <a:off x="5516516" y="132015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TextBox 140"/>
            <p:cNvSpPr txBox="1">
              <a:spLocks noChangeArrowheads="1"/>
            </p:cNvSpPr>
            <p:nvPr/>
          </p:nvSpPr>
          <p:spPr bwMode="auto">
            <a:xfrm>
              <a:off x="3467491" y="1025278"/>
              <a:ext cx="380765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7.5</a:t>
              </a:r>
            </a:p>
          </p:txBody>
        </p:sp>
        <p:sp>
          <p:nvSpPr>
            <p:cNvPr id="142" name="TextBox 141"/>
            <p:cNvSpPr txBox="1">
              <a:spLocks noChangeArrowheads="1"/>
            </p:cNvSpPr>
            <p:nvPr/>
          </p:nvSpPr>
          <p:spPr bwMode="auto">
            <a:xfrm>
              <a:off x="4555948" y="1025278"/>
              <a:ext cx="45921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10.5</a:t>
              </a:r>
            </a:p>
          </p:txBody>
        </p:sp>
        <p:sp>
          <p:nvSpPr>
            <p:cNvPr id="143" name="TextBox 142"/>
            <p:cNvSpPr txBox="1">
              <a:spLocks noChangeArrowheads="1"/>
            </p:cNvSpPr>
            <p:nvPr/>
          </p:nvSpPr>
          <p:spPr bwMode="auto">
            <a:xfrm>
              <a:off x="3837938" y="1025278"/>
              <a:ext cx="380765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8.5</a:t>
              </a:r>
            </a:p>
          </p:txBody>
        </p:sp>
        <p:sp>
          <p:nvSpPr>
            <p:cNvPr id="144" name="TextBox 143"/>
            <p:cNvSpPr txBox="1">
              <a:spLocks noChangeArrowheads="1"/>
            </p:cNvSpPr>
            <p:nvPr/>
          </p:nvSpPr>
          <p:spPr bwMode="auto">
            <a:xfrm>
              <a:off x="4219827" y="1025278"/>
              <a:ext cx="380765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9.5</a:t>
              </a:r>
            </a:p>
          </p:txBody>
        </p:sp>
        <p:sp>
          <p:nvSpPr>
            <p:cNvPr id="145" name="TextBox 144"/>
            <p:cNvSpPr txBox="1">
              <a:spLocks noChangeArrowheads="1"/>
            </p:cNvSpPr>
            <p:nvPr/>
          </p:nvSpPr>
          <p:spPr bwMode="auto">
            <a:xfrm>
              <a:off x="4947638" y="1025278"/>
              <a:ext cx="458780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11.5</a:t>
              </a:r>
            </a:p>
          </p:txBody>
        </p:sp>
        <p:sp>
          <p:nvSpPr>
            <p:cNvPr id="146" name="TextBox 145"/>
            <p:cNvSpPr txBox="1">
              <a:spLocks noChangeArrowheads="1"/>
            </p:cNvSpPr>
            <p:nvPr/>
          </p:nvSpPr>
          <p:spPr bwMode="auto">
            <a:xfrm>
              <a:off x="5305000" y="1025278"/>
              <a:ext cx="45921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12.5</a:t>
              </a:r>
            </a:p>
          </p:txBody>
        </p:sp>
        <p:sp>
          <p:nvSpPr>
            <p:cNvPr id="147" name="Rectangle 146"/>
            <p:cNvSpPr/>
            <p:nvPr/>
          </p:nvSpPr>
          <p:spPr>
            <a:xfrm rot="10800000">
              <a:off x="3613677" y="1497603"/>
              <a:ext cx="2004195" cy="385688"/>
            </a:xfrm>
            <a:prstGeom prst="rect">
              <a:avLst/>
            </a:prstGeom>
            <a:solidFill>
              <a:srgbClr val="008000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lvl1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200"/>
              <a:endParaRPr lang="en-US" sz="1400">
                <a:solidFill>
                  <a:prstClr val="white"/>
                </a:solidFill>
              </a:endParaRPr>
            </a:p>
          </p:txBody>
        </p:sp>
        <p:sp>
          <p:nvSpPr>
            <p:cNvPr id="149" name="TextBox 148"/>
            <p:cNvSpPr txBox="1">
              <a:spLocks noChangeArrowheads="1"/>
            </p:cNvSpPr>
            <p:nvPr/>
          </p:nvSpPr>
          <p:spPr bwMode="auto">
            <a:xfrm>
              <a:off x="1549881" y="1140070"/>
              <a:ext cx="1547812" cy="2760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0451" tIns="45228" rIns="90451" bIns="4522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200" i="1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Csf1r</a:t>
              </a:r>
              <a:r>
                <a:rPr lang="en-GB" sz="1200" i="1" baseline="3000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iCre</a:t>
              </a:r>
              <a:r>
                <a:rPr lang="en-GB" sz="1200" i="1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 Rosa26</a:t>
              </a:r>
              <a:r>
                <a:rPr lang="en-GB" sz="1200" i="1" baseline="3000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rPr>
                <a:t>YFP</a:t>
              </a:r>
              <a:endParaRPr lang="en-GB" sz="1200" b="1" baseline="30000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4173928" y="1471673"/>
              <a:ext cx="0" cy="525786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 flipH="1">
              <a:off x="3922068" y="1471673"/>
              <a:ext cx="2" cy="525786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4047248" y="1471673"/>
              <a:ext cx="0" cy="525786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Gerade Verbindung mit Pfeil 319"/>
            <p:cNvCxnSpPr/>
            <p:nvPr/>
          </p:nvCxnSpPr>
          <p:spPr>
            <a:xfrm>
              <a:off x="2476425" y="1718879"/>
              <a:ext cx="379452" cy="0"/>
            </a:xfrm>
            <a:prstGeom prst="straightConnector1">
              <a:avLst/>
            </a:prstGeom>
            <a:ln w="12700" cmpd="sng">
              <a:solidFill>
                <a:srgbClr val="000000"/>
              </a:solidFill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56" name="Picture 155" descr="foetusgreen.jp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80664" y="1431674"/>
              <a:ext cx="611505" cy="565785"/>
            </a:xfrm>
            <a:prstGeom prst="rect">
              <a:avLst/>
            </a:prstGeom>
          </p:spPr>
        </p:pic>
      </p:grpSp>
      <p:grpSp>
        <p:nvGrpSpPr>
          <p:cNvPr id="259" name="Group 258"/>
          <p:cNvGrpSpPr/>
          <p:nvPr/>
        </p:nvGrpSpPr>
        <p:grpSpPr>
          <a:xfrm>
            <a:off x="6116295" y="684587"/>
            <a:ext cx="2075333" cy="1904941"/>
            <a:chOff x="6082332" y="458210"/>
            <a:chExt cx="2075333" cy="1904941"/>
          </a:xfrm>
        </p:grpSpPr>
        <p:grpSp>
          <p:nvGrpSpPr>
            <p:cNvPr id="260" name="Group 259"/>
            <p:cNvGrpSpPr>
              <a:grpSpLocks noChangeAspect="1"/>
            </p:cNvGrpSpPr>
            <p:nvPr/>
          </p:nvGrpSpPr>
          <p:grpSpPr>
            <a:xfrm>
              <a:off x="6082332" y="458210"/>
              <a:ext cx="2075333" cy="1904941"/>
              <a:chOff x="1023442" y="1296030"/>
              <a:chExt cx="2804489" cy="2574244"/>
            </a:xfrm>
          </p:grpSpPr>
          <p:sp>
            <p:nvSpPr>
              <p:cNvPr id="264" name="Freeform 263"/>
              <p:cNvSpPr/>
              <p:nvPr/>
            </p:nvSpPr>
            <p:spPr>
              <a:xfrm>
                <a:off x="1932022" y="1342257"/>
                <a:ext cx="1895909" cy="2528017"/>
              </a:xfrm>
              <a:custGeom>
                <a:avLst/>
                <a:gdLst>
                  <a:gd name="connsiteX0" fmla="*/ 192600 w 1895909"/>
                  <a:gd name="connsiteY0" fmla="*/ 920921 h 2528017"/>
                  <a:gd name="connsiteX1" fmla="*/ 180562 w 1895909"/>
                  <a:gd name="connsiteY1" fmla="*/ 842672 h 2528017"/>
                  <a:gd name="connsiteX2" fmla="*/ 168525 w 1895909"/>
                  <a:gd name="connsiteY2" fmla="*/ 740348 h 2528017"/>
                  <a:gd name="connsiteX3" fmla="*/ 174544 w 1895909"/>
                  <a:gd name="connsiteY3" fmla="*/ 698214 h 2528017"/>
                  <a:gd name="connsiteX4" fmla="*/ 180562 w 1895909"/>
                  <a:gd name="connsiteY4" fmla="*/ 680157 h 2528017"/>
                  <a:gd name="connsiteX5" fmla="*/ 186581 w 1895909"/>
                  <a:gd name="connsiteY5" fmla="*/ 650062 h 2528017"/>
                  <a:gd name="connsiteX6" fmla="*/ 204638 w 1895909"/>
                  <a:gd name="connsiteY6" fmla="*/ 589871 h 2528017"/>
                  <a:gd name="connsiteX7" fmla="*/ 216675 w 1895909"/>
                  <a:gd name="connsiteY7" fmla="*/ 553756 h 2528017"/>
                  <a:gd name="connsiteX8" fmla="*/ 222694 w 1895909"/>
                  <a:gd name="connsiteY8" fmla="*/ 535699 h 2528017"/>
                  <a:gd name="connsiteX9" fmla="*/ 228713 w 1895909"/>
                  <a:gd name="connsiteY9" fmla="*/ 505603 h 2528017"/>
                  <a:gd name="connsiteX10" fmla="*/ 234731 w 1895909"/>
                  <a:gd name="connsiteY10" fmla="*/ 469489 h 2528017"/>
                  <a:gd name="connsiteX11" fmla="*/ 240750 w 1895909"/>
                  <a:gd name="connsiteY11" fmla="*/ 421336 h 2528017"/>
                  <a:gd name="connsiteX12" fmla="*/ 252788 w 1895909"/>
                  <a:gd name="connsiteY12" fmla="*/ 379203 h 2528017"/>
                  <a:gd name="connsiteX13" fmla="*/ 270844 w 1895909"/>
                  <a:gd name="connsiteY13" fmla="*/ 294935 h 2528017"/>
                  <a:gd name="connsiteX14" fmla="*/ 288900 w 1895909"/>
                  <a:gd name="connsiteY14" fmla="*/ 276878 h 2528017"/>
                  <a:gd name="connsiteX15" fmla="*/ 300938 w 1895909"/>
                  <a:gd name="connsiteY15" fmla="*/ 252802 h 2528017"/>
                  <a:gd name="connsiteX16" fmla="*/ 312975 w 1895909"/>
                  <a:gd name="connsiteY16" fmla="*/ 234744 h 2528017"/>
                  <a:gd name="connsiteX17" fmla="*/ 318994 w 1895909"/>
                  <a:gd name="connsiteY17" fmla="*/ 216687 h 2528017"/>
                  <a:gd name="connsiteX18" fmla="*/ 337050 w 1895909"/>
                  <a:gd name="connsiteY18" fmla="*/ 204649 h 2528017"/>
                  <a:gd name="connsiteX19" fmla="*/ 355107 w 1895909"/>
                  <a:gd name="connsiteY19" fmla="*/ 168534 h 2528017"/>
                  <a:gd name="connsiteX20" fmla="*/ 361125 w 1895909"/>
                  <a:gd name="connsiteY20" fmla="*/ 150477 h 2528017"/>
                  <a:gd name="connsiteX21" fmla="*/ 379182 w 1895909"/>
                  <a:gd name="connsiteY21" fmla="*/ 132420 h 2528017"/>
                  <a:gd name="connsiteX22" fmla="*/ 391219 w 1895909"/>
                  <a:gd name="connsiteY22" fmla="*/ 114363 h 2528017"/>
                  <a:gd name="connsiteX23" fmla="*/ 421313 w 1895909"/>
                  <a:gd name="connsiteY23" fmla="*/ 84267 h 2528017"/>
                  <a:gd name="connsiteX24" fmla="*/ 439369 w 1895909"/>
                  <a:gd name="connsiteY24" fmla="*/ 66210 h 2528017"/>
                  <a:gd name="connsiteX25" fmla="*/ 475482 w 1895909"/>
                  <a:gd name="connsiteY25" fmla="*/ 42134 h 2528017"/>
                  <a:gd name="connsiteX26" fmla="*/ 517613 w 1895909"/>
                  <a:gd name="connsiteY26" fmla="*/ 24076 h 2528017"/>
                  <a:gd name="connsiteX27" fmla="*/ 577801 w 1895909"/>
                  <a:gd name="connsiteY27" fmla="*/ 6019 h 2528017"/>
                  <a:gd name="connsiteX28" fmla="*/ 607894 w 1895909"/>
                  <a:gd name="connsiteY28" fmla="*/ 0 h 2528017"/>
                  <a:gd name="connsiteX29" fmla="*/ 782438 w 1895909"/>
                  <a:gd name="connsiteY29" fmla="*/ 6019 h 2528017"/>
                  <a:gd name="connsiteX30" fmla="*/ 836607 w 1895909"/>
                  <a:gd name="connsiteY30" fmla="*/ 12038 h 2528017"/>
                  <a:gd name="connsiteX31" fmla="*/ 872720 w 1895909"/>
                  <a:gd name="connsiteY31" fmla="*/ 24076 h 2528017"/>
                  <a:gd name="connsiteX32" fmla="*/ 890776 w 1895909"/>
                  <a:gd name="connsiteY32" fmla="*/ 30095 h 2528017"/>
                  <a:gd name="connsiteX33" fmla="*/ 908832 w 1895909"/>
                  <a:gd name="connsiteY33" fmla="*/ 48153 h 2528017"/>
                  <a:gd name="connsiteX34" fmla="*/ 926889 w 1895909"/>
                  <a:gd name="connsiteY34" fmla="*/ 54172 h 2528017"/>
                  <a:gd name="connsiteX35" fmla="*/ 950964 w 1895909"/>
                  <a:gd name="connsiteY35" fmla="*/ 90286 h 2528017"/>
                  <a:gd name="connsiteX36" fmla="*/ 956982 w 1895909"/>
                  <a:gd name="connsiteY36" fmla="*/ 108344 h 2528017"/>
                  <a:gd name="connsiteX37" fmla="*/ 975039 w 1895909"/>
                  <a:gd name="connsiteY37" fmla="*/ 126401 h 2528017"/>
                  <a:gd name="connsiteX38" fmla="*/ 993095 w 1895909"/>
                  <a:gd name="connsiteY38" fmla="*/ 138439 h 2528017"/>
                  <a:gd name="connsiteX39" fmla="*/ 1011151 w 1895909"/>
                  <a:gd name="connsiteY39" fmla="*/ 144458 h 2528017"/>
                  <a:gd name="connsiteX40" fmla="*/ 1065320 w 1895909"/>
                  <a:gd name="connsiteY40" fmla="*/ 156496 h 2528017"/>
                  <a:gd name="connsiteX41" fmla="*/ 1113470 w 1895909"/>
                  <a:gd name="connsiteY41" fmla="*/ 168534 h 2528017"/>
                  <a:gd name="connsiteX42" fmla="*/ 1155601 w 1895909"/>
                  <a:gd name="connsiteY42" fmla="*/ 180573 h 2528017"/>
                  <a:gd name="connsiteX43" fmla="*/ 1215789 w 1895909"/>
                  <a:gd name="connsiteY43" fmla="*/ 210668 h 2528017"/>
                  <a:gd name="connsiteX44" fmla="*/ 1233845 w 1895909"/>
                  <a:gd name="connsiteY44" fmla="*/ 222706 h 2528017"/>
                  <a:gd name="connsiteX45" fmla="*/ 1251902 w 1895909"/>
                  <a:gd name="connsiteY45" fmla="*/ 228725 h 2528017"/>
                  <a:gd name="connsiteX46" fmla="*/ 1281995 w 1895909"/>
                  <a:gd name="connsiteY46" fmla="*/ 258821 h 2528017"/>
                  <a:gd name="connsiteX47" fmla="*/ 1306070 w 1895909"/>
                  <a:gd name="connsiteY47" fmla="*/ 282897 h 2528017"/>
                  <a:gd name="connsiteX48" fmla="*/ 1324127 w 1895909"/>
                  <a:gd name="connsiteY48" fmla="*/ 294935 h 2528017"/>
                  <a:gd name="connsiteX49" fmla="*/ 1360239 w 1895909"/>
                  <a:gd name="connsiteY49" fmla="*/ 331050 h 2528017"/>
                  <a:gd name="connsiteX50" fmla="*/ 1384314 w 1895909"/>
                  <a:gd name="connsiteY50" fmla="*/ 349107 h 2528017"/>
                  <a:gd name="connsiteX51" fmla="*/ 1402371 w 1895909"/>
                  <a:gd name="connsiteY51" fmla="*/ 373183 h 2528017"/>
                  <a:gd name="connsiteX52" fmla="*/ 1420427 w 1895909"/>
                  <a:gd name="connsiteY52" fmla="*/ 385222 h 2528017"/>
                  <a:gd name="connsiteX53" fmla="*/ 1462558 w 1895909"/>
                  <a:gd name="connsiteY53" fmla="*/ 415317 h 2528017"/>
                  <a:gd name="connsiteX54" fmla="*/ 1492652 w 1895909"/>
                  <a:gd name="connsiteY54" fmla="*/ 451432 h 2528017"/>
                  <a:gd name="connsiteX55" fmla="*/ 1504690 w 1895909"/>
                  <a:gd name="connsiteY55" fmla="*/ 475508 h 2528017"/>
                  <a:gd name="connsiteX56" fmla="*/ 1528765 w 1895909"/>
                  <a:gd name="connsiteY56" fmla="*/ 493565 h 2528017"/>
                  <a:gd name="connsiteX57" fmla="*/ 1546821 w 1895909"/>
                  <a:gd name="connsiteY57" fmla="*/ 511623 h 2528017"/>
                  <a:gd name="connsiteX58" fmla="*/ 1552840 w 1895909"/>
                  <a:gd name="connsiteY58" fmla="*/ 529680 h 2528017"/>
                  <a:gd name="connsiteX59" fmla="*/ 1588952 w 1895909"/>
                  <a:gd name="connsiteY59" fmla="*/ 559775 h 2528017"/>
                  <a:gd name="connsiteX60" fmla="*/ 1613027 w 1895909"/>
                  <a:gd name="connsiteY60" fmla="*/ 565794 h 2528017"/>
                  <a:gd name="connsiteX61" fmla="*/ 1631083 w 1895909"/>
                  <a:gd name="connsiteY61" fmla="*/ 577833 h 2528017"/>
                  <a:gd name="connsiteX62" fmla="*/ 1649140 w 1895909"/>
                  <a:gd name="connsiteY62" fmla="*/ 583852 h 2528017"/>
                  <a:gd name="connsiteX63" fmla="*/ 1673215 w 1895909"/>
                  <a:gd name="connsiteY63" fmla="*/ 595890 h 2528017"/>
                  <a:gd name="connsiteX64" fmla="*/ 1691271 w 1895909"/>
                  <a:gd name="connsiteY64" fmla="*/ 613947 h 2528017"/>
                  <a:gd name="connsiteX65" fmla="*/ 1709327 w 1895909"/>
                  <a:gd name="connsiteY65" fmla="*/ 619966 h 2528017"/>
                  <a:gd name="connsiteX66" fmla="*/ 1715346 w 1895909"/>
                  <a:gd name="connsiteY66" fmla="*/ 638023 h 2528017"/>
                  <a:gd name="connsiteX67" fmla="*/ 1733402 w 1895909"/>
                  <a:gd name="connsiteY67" fmla="*/ 650062 h 2528017"/>
                  <a:gd name="connsiteX68" fmla="*/ 1757477 w 1895909"/>
                  <a:gd name="connsiteY68" fmla="*/ 668119 h 2528017"/>
                  <a:gd name="connsiteX69" fmla="*/ 1781552 w 1895909"/>
                  <a:gd name="connsiteY69" fmla="*/ 704233 h 2528017"/>
                  <a:gd name="connsiteX70" fmla="*/ 1793590 w 1895909"/>
                  <a:gd name="connsiteY70" fmla="*/ 722291 h 2528017"/>
                  <a:gd name="connsiteX71" fmla="*/ 1805627 w 1895909"/>
                  <a:gd name="connsiteY71" fmla="*/ 770443 h 2528017"/>
                  <a:gd name="connsiteX72" fmla="*/ 1817665 w 1895909"/>
                  <a:gd name="connsiteY72" fmla="*/ 806558 h 2528017"/>
                  <a:gd name="connsiteX73" fmla="*/ 1829703 w 1895909"/>
                  <a:gd name="connsiteY73" fmla="*/ 890825 h 2528017"/>
                  <a:gd name="connsiteX74" fmla="*/ 1841740 w 1895909"/>
                  <a:gd name="connsiteY74" fmla="*/ 975092 h 2528017"/>
                  <a:gd name="connsiteX75" fmla="*/ 1847759 w 1895909"/>
                  <a:gd name="connsiteY75" fmla="*/ 993150 h 2528017"/>
                  <a:gd name="connsiteX76" fmla="*/ 1865815 w 1895909"/>
                  <a:gd name="connsiteY76" fmla="*/ 1041302 h 2528017"/>
                  <a:gd name="connsiteX77" fmla="*/ 1883871 w 1895909"/>
                  <a:gd name="connsiteY77" fmla="*/ 1101493 h 2528017"/>
                  <a:gd name="connsiteX78" fmla="*/ 1895909 w 1895909"/>
                  <a:gd name="connsiteY78" fmla="*/ 1179741 h 2528017"/>
                  <a:gd name="connsiteX79" fmla="*/ 1889890 w 1895909"/>
                  <a:gd name="connsiteY79" fmla="*/ 1372352 h 2528017"/>
                  <a:gd name="connsiteX80" fmla="*/ 1877853 w 1895909"/>
                  <a:gd name="connsiteY80" fmla="*/ 1402448 h 2528017"/>
                  <a:gd name="connsiteX81" fmla="*/ 1859796 w 1895909"/>
                  <a:gd name="connsiteY81" fmla="*/ 1468658 h 2528017"/>
                  <a:gd name="connsiteX82" fmla="*/ 1853778 w 1895909"/>
                  <a:gd name="connsiteY82" fmla="*/ 1504772 h 2528017"/>
                  <a:gd name="connsiteX83" fmla="*/ 1841740 w 1895909"/>
                  <a:gd name="connsiteY83" fmla="*/ 1546906 h 2528017"/>
                  <a:gd name="connsiteX84" fmla="*/ 1835721 w 1895909"/>
                  <a:gd name="connsiteY84" fmla="*/ 1595059 h 2528017"/>
                  <a:gd name="connsiteX85" fmla="*/ 1823684 w 1895909"/>
                  <a:gd name="connsiteY85" fmla="*/ 1703402 h 2528017"/>
                  <a:gd name="connsiteX86" fmla="*/ 1817665 w 1895909"/>
                  <a:gd name="connsiteY86" fmla="*/ 1787669 h 2528017"/>
                  <a:gd name="connsiteX87" fmla="*/ 1811646 w 1895909"/>
                  <a:gd name="connsiteY87" fmla="*/ 1805727 h 2528017"/>
                  <a:gd name="connsiteX88" fmla="*/ 1793590 w 1895909"/>
                  <a:gd name="connsiteY88" fmla="*/ 1823784 h 2528017"/>
                  <a:gd name="connsiteX89" fmla="*/ 1781552 w 1895909"/>
                  <a:gd name="connsiteY89" fmla="*/ 1847860 h 2528017"/>
                  <a:gd name="connsiteX90" fmla="*/ 1769515 w 1895909"/>
                  <a:gd name="connsiteY90" fmla="*/ 1859899 h 2528017"/>
                  <a:gd name="connsiteX91" fmla="*/ 1757477 w 1895909"/>
                  <a:gd name="connsiteY91" fmla="*/ 1877956 h 2528017"/>
                  <a:gd name="connsiteX92" fmla="*/ 1721365 w 1895909"/>
                  <a:gd name="connsiteY92" fmla="*/ 1889994 h 2528017"/>
                  <a:gd name="connsiteX93" fmla="*/ 1703309 w 1895909"/>
                  <a:gd name="connsiteY93" fmla="*/ 1896013 h 2528017"/>
                  <a:gd name="connsiteX94" fmla="*/ 1691271 w 1895909"/>
                  <a:gd name="connsiteY94" fmla="*/ 1914070 h 2528017"/>
                  <a:gd name="connsiteX95" fmla="*/ 1673215 w 1895909"/>
                  <a:gd name="connsiteY95" fmla="*/ 1932128 h 2528017"/>
                  <a:gd name="connsiteX96" fmla="*/ 1667196 w 1895909"/>
                  <a:gd name="connsiteY96" fmla="*/ 1950185 h 2528017"/>
                  <a:gd name="connsiteX97" fmla="*/ 1643121 w 1895909"/>
                  <a:gd name="connsiteY97" fmla="*/ 1986299 h 2528017"/>
                  <a:gd name="connsiteX98" fmla="*/ 1625065 w 1895909"/>
                  <a:gd name="connsiteY98" fmla="*/ 2046490 h 2528017"/>
                  <a:gd name="connsiteX99" fmla="*/ 1594971 w 1895909"/>
                  <a:gd name="connsiteY99" fmla="*/ 2094643 h 2528017"/>
                  <a:gd name="connsiteX100" fmla="*/ 1582933 w 1895909"/>
                  <a:gd name="connsiteY100" fmla="*/ 2142796 h 2528017"/>
                  <a:gd name="connsiteX101" fmla="*/ 1540802 w 1895909"/>
                  <a:gd name="connsiteY101" fmla="*/ 2215025 h 2528017"/>
                  <a:gd name="connsiteX102" fmla="*/ 1534783 w 1895909"/>
                  <a:gd name="connsiteY102" fmla="*/ 2233082 h 2528017"/>
                  <a:gd name="connsiteX103" fmla="*/ 1528765 w 1895909"/>
                  <a:gd name="connsiteY103" fmla="*/ 2257158 h 2528017"/>
                  <a:gd name="connsiteX104" fmla="*/ 1516727 w 1895909"/>
                  <a:gd name="connsiteY104" fmla="*/ 2269197 h 2528017"/>
                  <a:gd name="connsiteX105" fmla="*/ 1504690 w 1895909"/>
                  <a:gd name="connsiteY105" fmla="*/ 2287254 h 2528017"/>
                  <a:gd name="connsiteX106" fmla="*/ 1498671 w 1895909"/>
                  <a:gd name="connsiteY106" fmla="*/ 2305311 h 2528017"/>
                  <a:gd name="connsiteX107" fmla="*/ 1480614 w 1895909"/>
                  <a:gd name="connsiteY107" fmla="*/ 2317349 h 2528017"/>
                  <a:gd name="connsiteX108" fmla="*/ 1444502 w 1895909"/>
                  <a:gd name="connsiteY108" fmla="*/ 2347445 h 2528017"/>
                  <a:gd name="connsiteX109" fmla="*/ 1426446 w 1895909"/>
                  <a:gd name="connsiteY109" fmla="*/ 2353464 h 2528017"/>
                  <a:gd name="connsiteX110" fmla="*/ 1372277 w 1895909"/>
                  <a:gd name="connsiteY110" fmla="*/ 2383559 h 2528017"/>
                  <a:gd name="connsiteX111" fmla="*/ 1342183 w 1895909"/>
                  <a:gd name="connsiteY111" fmla="*/ 2389578 h 2528017"/>
                  <a:gd name="connsiteX112" fmla="*/ 1281995 w 1895909"/>
                  <a:gd name="connsiteY112" fmla="*/ 2419674 h 2528017"/>
                  <a:gd name="connsiteX113" fmla="*/ 1263939 w 1895909"/>
                  <a:gd name="connsiteY113" fmla="*/ 2431712 h 2528017"/>
                  <a:gd name="connsiteX114" fmla="*/ 1239864 w 1895909"/>
                  <a:gd name="connsiteY114" fmla="*/ 2437731 h 2528017"/>
                  <a:gd name="connsiteX115" fmla="*/ 1203752 w 1895909"/>
                  <a:gd name="connsiteY115" fmla="*/ 2449769 h 2528017"/>
                  <a:gd name="connsiteX116" fmla="*/ 1167639 w 1895909"/>
                  <a:gd name="connsiteY116" fmla="*/ 2461808 h 2528017"/>
                  <a:gd name="connsiteX117" fmla="*/ 1011151 w 1895909"/>
                  <a:gd name="connsiteY117" fmla="*/ 2473846 h 2528017"/>
                  <a:gd name="connsiteX118" fmla="*/ 987076 w 1895909"/>
                  <a:gd name="connsiteY118" fmla="*/ 2485884 h 2528017"/>
                  <a:gd name="connsiteX119" fmla="*/ 963001 w 1895909"/>
                  <a:gd name="connsiteY119" fmla="*/ 2491903 h 2528017"/>
                  <a:gd name="connsiteX120" fmla="*/ 944945 w 1895909"/>
                  <a:gd name="connsiteY120" fmla="*/ 2503941 h 2528017"/>
                  <a:gd name="connsiteX121" fmla="*/ 902814 w 1895909"/>
                  <a:gd name="connsiteY121" fmla="*/ 2509960 h 2528017"/>
                  <a:gd name="connsiteX122" fmla="*/ 884757 w 1895909"/>
                  <a:gd name="connsiteY122" fmla="*/ 2521998 h 2528017"/>
                  <a:gd name="connsiteX123" fmla="*/ 866701 w 1895909"/>
                  <a:gd name="connsiteY123" fmla="*/ 2528017 h 2528017"/>
                  <a:gd name="connsiteX124" fmla="*/ 704195 w 1895909"/>
                  <a:gd name="connsiteY124" fmla="*/ 2521998 h 2528017"/>
                  <a:gd name="connsiteX125" fmla="*/ 619932 w 1895909"/>
                  <a:gd name="connsiteY125" fmla="*/ 2503941 h 2528017"/>
                  <a:gd name="connsiteX126" fmla="*/ 529651 w 1895909"/>
                  <a:gd name="connsiteY126" fmla="*/ 2479865 h 2528017"/>
                  <a:gd name="connsiteX127" fmla="*/ 493538 w 1895909"/>
                  <a:gd name="connsiteY127" fmla="*/ 2461808 h 2528017"/>
                  <a:gd name="connsiteX128" fmla="*/ 481500 w 1895909"/>
                  <a:gd name="connsiteY128" fmla="*/ 2449769 h 2528017"/>
                  <a:gd name="connsiteX129" fmla="*/ 451407 w 1895909"/>
                  <a:gd name="connsiteY129" fmla="*/ 2413655 h 2528017"/>
                  <a:gd name="connsiteX130" fmla="*/ 427332 w 1895909"/>
                  <a:gd name="connsiteY130" fmla="*/ 2395598 h 2528017"/>
                  <a:gd name="connsiteX131" fmla="*/ 409275 w 1895909"/>
                  <a:gd name="connsiteY131" fmla="*/ 2383559 h 2528017"/>
                  <a:gd name="connsiteX132" fmla="*/ 373163 w 1895909"/>
                  <a:gd name="connsiteY132" fmla="*/ 2347445 h 2528017"/>
                  <a:gd name="connsiteX133" fmla="*/ 349088 w 1895909"/>
                  <a:gd name="connsiteY133" fmla="*/ 2317349 h 2528017"/>
                  <a:gd name="connsiteX134" fmla="*/ 337050 w 1895909"/>
                  <a:gd name="connsiteY134" fmla="*/ 2299292 h 2528017"/>
                  <a:gd name="connsiteX135" fmla="*/ 300938 w 1895909"/>
                  <a:gd name="connsiteY135" fmla="*/ 2263178 h 2528017"/>
                  <a:gd name="connsiteX136" fmla="*/ 270844 w 1895909"/>
                  <a:gd name="connsiteY136" fmla="*/ 2227063 h 2528017"/>
                  <a:gd name="connsiteX137" fmla="*/ 246769 w 1895909"/>
                  <a:gd name="connsiteY137" fmla="*/ 2190948 h 2528017"/>
                  <a:gd name="connsiteX138" fmla="*/ 216675 w 1895909"/>
                  <a:gd name="connsiteY138" fmla="*/ 2154834 h 2528017"/>
                  <a:gd name="connsiteX139" fmla="*/ 198619 w 1895909"/>
                  <a:gd name="connsiteY139" fmla="*/ 2100662 h 2528017"/>
                  <a:gd name="connsiteX140" fmla="*/ 180562 w 1895909"/>
                  <a:gd name="connsiteY140" fmla="*/ 2082605 h 2528017"/>
                  <a:gd name="connsiteX141" fmla="*/ 144450 w 1895909"/>
                  <a:gd name="connsiteY141" fmla="*/ 2034452 h 2528017"/>
                  <a:gd name="connsiteX142" fmla="*/ 126394 w 1895909"/>
                  <a:gd name="connsiteY142" fmla="*/ 1998338 h 2528017"/>
                  <a:gd name="connsiteX143" fmla="*/ 114356 w 1895909"/>
                  <a:gd name="connsiteY143" fmla="*/ 1962223 h 2528017"/>
                  <a:gd name="connsiteX144" fmla="*/ 102319 w 1895909"/>
                  <a:gd name="connsiteY144" fmla="*/ 1944166 h 2528017"/>
                  <a:gd name="connsiteX145" fmla="*/ 90281 w 1895909"/>
                  <a:gd name="connsiteY145" fmla="*/ 1902032 h 2528017"/>
                  <a:gd name="connsiteX146" fmla="*/ 84262 w 1895909"/>
                  <a:gd name="connsiteY146" fmla="*/ 1781650 h 2528017"/>
                  <a:gd name="connsiteX147" fmla="*/ 78244 w 1895909"/>
                  <a:gd name="connsiteY147" fmla="*/ 1685345 h 2528017"/>
                  <a:gd name="connsiteX148" fmla="*/ 84262 w 1895909"/>
                  <a:gd name="connsiteY148" fmla="*/ 1462639 h 2528017"/>
                  <a:gd name="connsiteX149" fmla="*/ 108337 w 1895909"/>
                  <a:gd name="connsiteY149" fmla="*/ 1390410 h 2528017"/>
                  <a:gd name="connsiteX150" fmla="*/ 120375 w 1895909"/>
                  <a:gd name="connsiteY150" fmla="*/ 1348276 h 2528017"/>
                  <a:gd name="connsiteX151" fmla="*/ 126394 w 1895909"/>
                  <a:gd name="connsiteY151" fmla="*/ 1330219 h 2528017"/>
                  <a:gd name="connsiteX152" fmla="*/ 126394 w 1895909"/>
                  <a:gd name="connsiteY152" fmla="*/ 1197799 h 2528017"/>
                  <a:gd name="connsiteX153" fmla="*/ 102319 w 1895909"/>
                  <a:gd name="connsiteY153" fmla="*/ 1143627 h 2528017"/>
                  <a:gd name="connsiteX154" fmla="*/ 84262 w 1895909"/>
                  <a:gd name="connsiteY154" fmla="*/ 1131589 h 2528017"/>
                  <a:gd name="connsiteX155" fmla="*/ 60187 w 1895909"/>
                  <a:gd name="connsiteY155" fmla="*/ 1095474 h 2528017"/>
                  <a:gd name="connsiteX156" fmla="*/ 36112 w 1895909"/>
                  <a:gd name="connsiteY156" fmla="*/ 1053341 h 2528017"/>
                  <a:gd name="connsiteX157" fmla="*/ 18056 w 1895909"/>
                  <a:gd name="connsiteY157" fmla="*/ 1047321 h 2528017"/>
                  <a:gd name="connsiteX158" fmla="*/ 6018 w 1895909"/>
                  <a:gd name="connsiteY158" fmla="*/ 1011207 h 2528017"/>
                  <a:gd name="connsiteX159" fmla="*/ 0 w 1895909"/>
                  <a:gd name="connsiteY159" fmla="*/ 993150 h 2528017"/>
                  <a:gd name="connsiteX160" fmla="*/ 18056 w 1895909"/>
                  <a:gd name="connsiteY160" fmla="*/ 987131 h 2528017"/>
                  <a:gd name="connsiteX161" fmla="*/ 42131 w 1895909"/>
                  <a:gd name="connsiteY161" fmla="*/ 1011207 h 2528017"/>
                  <a:gd name="connsiteX162" fmla="*/ 60187 w 1895909"/>
                  <a:gd name="connsiteY162" fmla="*/ 1023245 h 2528017"/>
                  <a:gd name="connsiteX163" fmla="*/ 66206 w 1895909"/>
                  <a:gd name="connsiteY163" fmla="*/ 1041302 h 2528017"/>
                  <a:gd name="connsiteX164" fmla="*/ 84262 w 1895909"/>
                  <a:gd name="connsiteY164" fmla="*/ 1047321 h 2528017"/>
                  <a:gd name="connsiteX165" fmla="*/ 108337 w 1895909"/>
                  <a:gd name="connsiteY165" fmla="*/ 1065379 h 2528017"/>
                  <a:gd name="connsiteX166" fmla="*/ 126394 w 1895909"/>
                  <a:gd name="connsiteY166" fmla="*/ 1077417 h 2528017"/>
                  <a:gd name="connsiteX167" fmla="*/ 168525 w 1895909"/>
                  <a:gd name="connsiteY167" fmla="*/ 1125570 h 2528017"/>
                  <a:gd name="connsiteX168" fmla="*/ 180562 w 1895909"/>
                  <a:gd name="connsiteY168" fmla="*/ 1167703 h 2528017"/>
                  <a:gd name="connsiteX169" fmla="*/ 186581 w 1895909"/>
                  <a:gd name="connsiteY169" fmla="*/ 1203818 h 2528017"/>
                  <a:gd name="connsiteX170" fmla="*/ 192600 w 1895909"/>
                  <a:gd name="connsiteY170" fmla="*/ 1432543 h 2528017"/>
                  <a:gd name="connsiteX171" fmla="*/ 204638 w 1895909"/>
                  <a:gd name="connsiteY171" fmla="*/ 1577001 h 2528017"/>
                  <a:gd name="connsiteX172" fmla="*/ 210656 w 1895909"/>
                  <a:gd name="connsiteY172" fmla="*/ 1607097 h 2528017"/>
                  <a:gd name="connsiteX173" fmla="*/ 228713 w 1895909"/>
                  <a:gd name="connsiteY173" fmla="*/ 1643211 h 2528017"/>
                  <a:gd name="connsiteX174" fmla="*/ 246769 w 1895909"/>
                  <a:gd name="connsiteY174" fmla="*/ 1655250 h 2528017"/>
                  <a:gd name="connsiteX175" fmla="*/ 288900 w 1895909"/>
                  <a:gd name="connsiteY175" fmla="*/ 1685345 h 2528017"/>
                  <a:gd name="connsiteX176" fmla="*/ 325013 w 1895909"/>
                  <a:gd name="connsiteY176" fmla="*/ 1715440 h 2528017"/>
                  <a:gd name="connsiteX177" fmla="*/ 343069 w 1895909"/>
                  <a:gd name="connsiteY177" fmla="*/ 1721460 h 2528017"/>
                  <a:gd name="connsiteX178" fmla="*/ 379182 w 1895909"/>
                  <a:gd name="connsiteY178" fmla="*/ 1745536 h 2528017"/>
                  <a:gd name="connsiteX179" fmla="*/ 397238 w 1895909"/>
                  <a:gd name="connsiteY179" fmla="*/ 1751555 h 2528017"/>
                  <a:gd name="connsiteX180" fmla="*/ 421313 w 1895909"/>
                  <a:gd name="connsiteY180" fmla="*/ 1763593 h 2528017"/>
                  <a:gd name="connsiteX181" fmla="*/ 517613 w 1895909"/>
                  <a:gd name="connsiteY181" fmla="*/ 1781650 h 2528017"/>
                  <a:gd name="connsiteX182" fmla="*/ 553726 w 1895909"/>
                  <a:gd name="connsiteY182" fmla="*/ 1787669 h 2528017"/>
                  <a:gd name="connsiteX183" fmla="*/ 547707 w 1895909"/>
                  <a:gd name="connsiteY183" fmla="*/ 1763593 h 2528017"/>
                  <a:gd name="connsiteX184" fmla="*/ 517613 w 1895909"/>
                  <a:gd name="connsiteY184" fmla="*/ 1727479 h 2528017"/>
                  <a:gd name="connsiteX185" fmla="*/ 511594 w 1895909"/>
                  <a:gd name="connsiteY185" fmla="*/ 1709421 h 2528017"/>
                  <a:gd name="connsiteX186" fmla="*/ 499557 w 1895909"/>
                  <a:gd name="connsiteY186" fmla="*/ 1667288 h 2528017"/>
                  <a:gd name="connsiteX187" fmla="*/ 523632 w 1895909"/>
                  <a:gd name="connsiteY187" fmla="*/ 1595059 h 2528017"/>
                  <a:gd name="connsiteX188" fmla="*/ 541688 w 1895909"/>
                  <a:gd name="connsiteY188" fmla="*/ 1589040 h 2528017"/>
                  <a:gd name="connsiteX189" fmla="*/ 595857 w 1895909"/>
                  <a:gd name="connsiteY189" fmla="*/ 1595059 h 2528017"/>
                  <a:gd name="connsiteX190" fmla="*/ 625951 w 1895909"/>
                  <a:gd name="connsiteY190" fmla="*/ 1613116 h 2528017"/>
                  <a:gd name="connsiteX191" fmla="*/ 662063 w 1895909"/>
                  <a:gd name="connsiteY191" fmla="*/ 1643211 h 2528017"/>
                  <a:gd name="connsiteX192" fmla="*/ 686138 w 1895909"/>
                  <a:gd name="connsiteY192" fmla="*/ 1679326 h 2528017"/>
                  <a:gd name="connsiteX193" fmla="*/ 710213 w 1895909"/>
                  <a:gd name="connsiteY193" fmla="*/ 1733498 h 2528017"/>
                  <a:gd name="connsiteX194" fmla="*/ 728270 w 1895909"/>
                  <a:gd name="connsiteY194" fmla="*/ 1793689 h 2528017"/>
                  <a:gd name="connsiteX195" fmla="*/ 740307 w 1895909"/>
                  <a:gd name="connsiteY195" fmla="*/ 1811746 h 2528017"/>
                  <a:gd name="connsiteX196" fmla="*/ 752345 w 1895909"/>
                  <a:gd name="connsiteY196" fmla="*/ 1847860 h 2528017"/>
                  <a:gd name="connsiteX197" fmla="*/ 758363 w 1895909"/>
                  <a:gd name="connsiteY197" fmla="*/ 1865918 h 2528017"/>
                  <a:gd name="connsiteX198" fmla="*/ 776420 w 1895909"/>
                  <a:gd name="connsiteY198" fmla="*/ 1877956 h 2528017"/>
                  <a:gd name="connsiteX199" fmla="*/ 794476 w 1895909"/>
                  <a:gd name="connsiteY199" fmla="*/ 1914070 h 2528017"/>
                  <a:gd name="connsiteX200" fmla="*/ 806513 w 1895909"/>
                  <a:gd name="connsiteY200" fmla="*/ 1926109 h 2528017"/>
                  <a:gd name="connsiteX201" fmla="*/ 818551 w 1895909"/>
                  <a:gd name="connsiteY201" fmla="*/ 1950185 h 2528017"/>
                  <a:gd name="connsiteX202" fmla="*/ 854664 w 1895909"/>
                  <a:gd name="connsiteY202" fmla="*/ 1998338 h 2528017"/>
                  <a:gd name="connsiteX203" fmla="*/ 878739 w 1895909"/>
                  <a:gd name="connsiteY203" fmla="*/ 2034452 h 2528017"/>
                  <a:gd name="connsiteX204" fmla="*/ 884757 w 1895909"/>
                  <a:gd name="connsiteY204" fmla="*/ 2052509 h 2528017"/>
                  <a:gd name="connsiteX205" fmla="*/ 914851 w 1895909"/>
                  <a:gd name="connsiteY205" fmla="*/ 2076586 h 2528017"/>
                  <a:gd name="connsiteX206" fmla="*/ 932907 w 1895909"/>
                  <a:gd name="connsiteY206" fmla="*/ 2094643 h 2528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</a:cxnLst>
                <a:rect l="l" t="t" r="r" b="b"/>
                <a:pathLst>
                  <a:path w="1895909" h="2528017">
                    <a:moveTo>
                      <a:pt x="192600" y="920921"/>
                    </a:moveTo>
                    <a:cubicBezTo>
                      <a:pt x="188587" y="894838"/>
                      <a:pt x="183706" y="868874"/>
                      <a:pt x="180562" y="842672"/>
                    </a:cubicBezTo>
                    <a:cubicBezTo>
                      <a:pt x="166139" y="722468"/>
                      <a:pt x="182482" y="810131"/>
                      <a:pt x="168525" y="740348"/>
                    </a:cubicBezTo>
                    <a:cubicBezTo>
                      <a:pt x="170531" y="726303"/>
                      <a:pt x="171762" y="712126"/>
                      <a:pt x="174544" y="698214"/>
                    </a:cubicBezTo>
                    <a:cubicBezTo>
                      <a:pt x="175788" y="691993"/>
                      <a:pt x="179023" y="686312"/>
                      <a:pt x="180562" y="680157"/>
                    </a:cubicBezTo>
                    <a:cubicBezTo>
                      <a:pt x="183043" y="670232"/>
                      <a:pt x="184899" y="660153"/>
                      <a:pt x="186581" y="650062"/>
                    </a:cubicBezTo>
                    <a:cubicBezTo>
                      <a:pt x="195188" y="598419"/>
                      <a:pt x="183932" y="620929"/>
                      <a:pt x="204638" y="589871"/>
                    </a:cubicBezTo>
                    <a:lnTo>
                      <a:pt x="216675" y="553756"/>
                    </a:lnTo>
                    <a:cubicBezTo>
                      <a:pt x="218681" y="547737"/>
                      <a:pt x="221450" y="541920"/>
                      <a:pt x="222694" y="535699"/>
                    </a:cubicBezTo>
                    <a:cubicBezTo>
                      <a:pt x="224700" y="525667"/>
                      <a:pt x="226883" y="515669"/>
                      <a:pt x="228713" y="505603"/>
                    </a:cubicBezTo>
                    <a:cubicBezTo>
                      <a:pt x="230896" y="493596"/>
                      <a:pt x="233005" y="481570"/>
                      <a:pt x="234731" y="469489"/>
                    </a:cubicBezTo>
                    <a:cubicBezTo>
                      <a:pt x="237018" y="453476"/>
                      <a:pt x="238091" y="437292"/>
                      <a:pt x="240750" y="421336"/>
                    </a:cubicBezTo>
                    <a:cubicBezTo>
                      <a:pt x="243269" y="406221"/>
                      <a:pt x="248017" y="393515"/>
                      <a:pt x="252788" y="379203"/>
                    </a:cubicBezTo>
                    <a:cubicBezTo>
                      <a:pt x="254133" y="368437"/>
                      <a:pt x="258591" y="307189"/>
                      <a:pt x="270844" y="294935"/>
                    </a:cubicBezTo>
                    <a:cubicBezTo>
                      <a:pt x="276863" y="288916"/>
                      <a:pt x="283953" y="283805"/>
                      <a:pt x="288900" y="276878"/>
                    </a:cubicBezTo>
                    <a:cubicBezTo>
                      <a:pt x="294115" y="269577"/>
                      <a:pt x="296487" y="260593"/>
                      <a:pt x="300938" y="252802"/>
                    </a:cubicBezTo>
                    <a:cubicBezTo>
                      <a:pt x="304527" y="246521"/>
                      <a:pt x="309740" y="241214"/>
                      <a:pt x="312975" y="234744"/>
                    </a:cubicBezTo>
                    <a:cubicBezTo>
                      <a:pt x="315812" y="229069"/>
                      <a:pt x="315031" y="221641"/>
                      <a:pt x="318994" y="216687"/>
                    </a:cubicBezTo>
                    <a:cubicBezTo>
                      <a:pt x="323513" y="211038"/>
                      <a:pt x="331031" y="208662"/>
                      <a:pt x="337050" y="204649"/>
                    </a:cubicBezTo>
                    <a:cubicBezTo>
                      <a:pt x="351896" y="145264"/>
                      <a:pt x="332108" y="206868"/>
                      <a:pt x="355107" y="168534"/>
                    </a:cubicBezTo>
                    <a:cubicBezTo>
                      <a:pt x="358371" y="163094"/>
                      <a:pt x="357606" y="155756"/>
                      <a:pt x="361125" y="150477"/>
                    </a:cubicBezTo>
                    <a:cubicBezTo>
                      <a:pt x="365847" y="143394"/>
                      <a:pt x="373733" y="138959"/>
                      <a:pt x="379182" y="132420"/>
                    </a:cubicBezTo>
                    <a:cubicBezTo>
                      <a:pt x="383813" y="126863"/>
                      <a:pt x="386456" y="119807"/>
                      <a:pt x="391219" y="114363"/>
                    </a:cubicBezTo>
                    <a:cubicBezTo>
                      <a:pt x="400561" y="103686"/>
                      <a:pt x="411282" y="94299"/>
                      <a:pt x="421313" y="84267"/>
                    </a:cubicBezTo>
                    <a:cubicBezTo>
                      <a:pt x="427332" y="78248"/>
                      <a:pt x="432287" y="70932"/>
                      <a:pt x="439369" y="66210"/>
                    </a:cubicBezTo>
                    <a:cubicBezTo>
                      <a:pt x="451407" y="58185"/>
                      <a:pt x="461757" y="46710"/>
                      <a:pt x="475482" y="42134"/>
                    </a:cubicBezTo>
                    <a:cubicBezTo>
                      <a:pt x="533635" y="22745"/>
                      <a:pt x="443195" y="53844"/>
                      <a:pt x="517613" y="24076"/>
                    </a:cubicBezTo>
                    <a:cubicBezTo>
                      <a:pt x="536367" y="16574"/>
                      <a:pt x="557848" y="10453"/>
                      <a:pt x="577801" y="6019"/>
                    </a:cubicBezTo>
                    <a:cubicBezTo>
                      <a:pt x="587787" y="3800"/>
                      <a:pt x="597863" y="2006"/>
                      <a:pt x="607894" y="0"/>
                    </a:cubicBezTo>
                    <a:lnTo>
                      <a:pt x="782438" y="6019"/>
                    </a:lnTo>
                    <a:cubicBezTo>
                      <a:pt x="800580" y="6974"/>
                      <a:pt x="818792" y="8475"/>
                      <a:pt x="836607" y="12038"/>
                    </a:cubicBezTo>
                    <a:cubicBezTo>
                      <a:pt x="849049" y="14527"/>
                      <a:pt x="860682" y="20063"/>
                      <a:pt x="872720" y="24076"/>
                    </a:cubicBezTo>
                    <a:lnTo>
                      <a:pt x="890776" y="30095"/>
                    </a:lnTo>
                    <a:cubicBezTo>
                      <a:pt x="896795" y="36114"/>
                      <a:pt x="901750" y="43431"/>
                      <a:pt x="908832" y="48153"/>
                    </a:cubicBezTo>
                    <a:cubicBezTo>
                      <a:pt x="914111" y="51673"/>
                      <a:pt x="922403" y="49686"/>
                      <a:pt x="926889" y="54172"/>
                    </a:cubicBezTo>
                    <a:cubicBezTo>
                      <a:pt x="937119" y="64402"/>
                      <a:pt x="950964" y="90286"/>
                      <a:pt x="950964" y="90286"/>
                    </a:cubicBezTo>
                    <a:cubicBezTo>
                      <a:pt x="952970" y="96305"/>
                      <a:pt x="953463" y="103065"/>
                      <a:pt x="956982" y="108344"/>
                    </a:cubicBezTo>
                    <a:cubicBezTo>
                      <a:pt x="961703" y="115427"/>
                      <a:pt x="968500" y="120952"/>
                      <a:pt x="975039" y="126401"/>
                    </a:cubicBezTo>
                    <a:cubicBezTo>
                      <a:pt x="980596" y="131032"/>
                      <a:pt x="986625" y="135204"/>
                      <a:pt x="993095" y="138439"/>
                    </a:cubicBezTo>
                    <a:cubicBezTo>
                      <a:pt x="998769" y="141276"/>
                      <a:pt x="1005051" y="142715"/>
                      <a:pt x="1011151" y="144458"/>
                    </a:cubicBezTo>
                    <a:cubicBezTo>
                      <a:pt x="1040351" y="152801"/>
                      <a:pt x="1033051" y="149049"/>
                      <a:pt x="1065320" y="156496"/>
                    </a:cubicBezTo>
                    <a:cubicBezTo>
                      <a:pt x="1081440" y="160216"/>
                      <a:pt x="1097775" y="163301"/>
                      <a:pt x="1113470" y="168534"/>
                    </a:cubicBezTo>
                    <a:cubicBezTo>
                      <a:pt x="1139373" y="177170"/>
                      <a:pt x="1125371" y="173015"/>
                      <a:pt x="1155601" y="180573"/>
                    </a:cubicBezTo>
                    <a:cubicBezTo>
                      <a:pt x="1198597" y="209238"/>
                      <a:pt x="1177678" y="201140"/>
                      <a:pt x="1215789" y="210668"/>
                    </a:cubicBezTo>
                    <a:cubicBezTo>
                      <a:pt x="1221808" y="214681"/>
                      <a:pt x="1227375" y="219471"/>
                      <a:pt x="1233845" y="222706"/>
                    </a:cubicBezTo>
                    <a:cubicBezTo>
                      <a:pt x="1239520" y="225543"/>
                      <a:pt x="1246826" y="224918"/>
                      <a:pt x="1251902" y="228725"/>
                    </a:cubicBezTo>
                    <a:cubicBezTo>
                      <a:pt x="1263251" y="237237"/>
                      <a:pt x="1271964" y="248789"/>
                      <a:pt x="1281995" y="258821"/>
                    </a:cubicBezTo>
                    <a:cubicBezTo>
                      <a:pt x="1290020" y="266846"/>
                      <a:pt x="1296627" y="276602"/>
                      <a:pt x="1306070" y="282897"/>
                    </a:cubicBezTo>
                    <a:cubicBezTo>
                      <a:pt x="1312089" y="286910"/>
                      <a:pt x="1318720" y="290129"/>
                      <a:pt x="1324127" y="294935"/>
                    </a:cubicBezTo>
                    <a:cubicBezTo>
                      <a:pt x="1336851" y="306246"/>
                      <a:pt x="1346620" y="320835"/>
                      <a:pt x="1360239" y="331050"/>
                    </a:cubicBezTo>
                    <a:cubicBezTo>
                      <a:pt x="1368264" y="337069"/>
                      <a:pt x="1377221" y="342014"/>
                      <a:pt x="1384314" y="349107"/>
                    </a:cubicBezTo>
                    <a:cubicBezTo>
                      <a:pt x="1391407" y="356201"/>
                      <a:pt x="1395278" y="366089"/>
                      <a:pt x="1402371" y="373183"/>
                    </a:cubicBezTo>
                    <a:cubicBezTo>
                      <a:pt x="1407486" y="378298"/>
                      <a:pt x="1414870" y="380591"/>
                      <a:pt x="1420427" y="385222"/>
                    </a:cubicBezTo>
                    <a:cubicBezTo>
                      <a:pt x="1457024" y="415722"/>
                      <a:pt x="1418013" y="393044"/>
                      <a:pt x="1462558" y="415317"/>
                    </a:cubicBezTo>
                    <a:cubicBezTo>
                      <a:pt x="1479157" y="431917"/>
                      <a:pt x="1481478" y="431877"/>
                      <a:pt x="1492652" y="451432"/>
                    </a:cubicBezTo>
                    <a:cubicBezTo>
                      <a:pt x="1497104" y="459222"/>
                      <a:pt x="1498851" y="468695"/>
                      <a:pt x="1504690" y="475508"/>
                    </a:cubicBezTo>
                    <a:cubicBezTo>
                      <a:pt x="1511218" y="483124"/>
                      <a:pt x="1521149" y="487036"/>
                      <a:pt x="1528765" y="493565"/>
                    </a:cubicBezTo>
                    <a:cubicBezTo>
                      <a:pt x="1535228" y="499105"/>
                      <a:pt x="1540802" y="505604"/>
                      <a:pt x="1546821" y="511623"/>
                    </a:cubicBezTo>
                    <a:cubicBezTo>
                      <a:pt x="1548827" y="517642"/>
                      <a:pt x="1549321" y="524401"/>
                      <a:pt x="1552840" y="529680"/>
                    </a:cubicBezTo>
                    <a:cubicBezTo>
                      <a:pt x="1558624" y="538357"/>
                      <a:pt x="1578589" y="555334"/>
                      <a:pt x="1588952" y="559775"/>
                    </a:cubicBezTo>
                    <a:cubicBezTo>
                      <a:pt x="1596555" y="563034"/>
                      <a:pt x="1605002" y="563788"/>
                      <a:pt x="1613027" y="565794"/>
                    </a:cubicBezTo>
                    <a:cubicBezTo>
                      <a:pt x="1619046" y="569807"/>
                      <a:pt x="1624613" y="574598"/>
                      <a:pt x="1631083" y="577833"/>
                    </a:cubicBezTo>
                    <a:cubicBezTo>
                      <a:pt x="1636758" y="580671"/>
                      <a:pt x="1643308" y="581353"/>
                      <a:pt x="1649140" y="583852"/>
                    </a:cubicBezTo>
                    <a:cubicBezTo>
                      <a:pt x="1657387" y="587386"/>
                      <a:pt x="1665190" y="591877"/>
                      <a:pt x="1673215" y="595890"/>
                    </a:cubicBezTo>
                    <a:cubicBezTo>
                      <a:pt x="1679234" y="601909"/>
                      <a:pt x="1684189" y="609225"/>
                      <a:pt x="1691271" y="613947"/>
                    </a:cubicBezTo>
                    <a:cubicBezTo>
                      <a:pt x="1696550" y="617466"/>
                      <a:pt x="1704841" y="615480"/>
                      <a:pt x="1709327" y="619966"/>
                    </a:cubicBezTo>
                    <a:cubicBezTo>
                      <a:pt x="1713813" y="624452"/>
                      <a:pt x="1711383" y="633069"/>
                      <a:pt x="1715346" y="638023"/>
                    </a:cubicBezTo>
                    <a:cubicBezTo>
                      <a:pt x="1719865" y="643672"/>
                      <a:pt x="1727516" y="645857"/>
                      <a:pt x="1733402" y="650062"/>
                    </a:cubicBezTo>
                    <a:cubicBezTo>
                      <a:pt x="1741565" y="655893"/>
                      <a:pt x="1750813" y="660621"/>
                      <a:pt x="1757477" y="668119"/>
                    </a:cubicBezTo>
                    <a:cubicBezTo>
                      <a:pt x="1767089" y="678932"/>
                      <a:pt x="1773527" y="692195"/>
                      <a:pt x="1781552" y="704233"/>
                    </a:cubicBezTo>
                    <a:lnTo>
                      <a:pt x="1793590" y="722291"/>
                    </a:lnTo>
                    <a:cubicBezTo>
                      <a:pt x="1797602" y="738342"/>
                      <a:pt x="1800395" y="754747"/>
                      <a:pt x="1805627" y="770443"/>
                    </a:cubicBezTo>
                    <a:lnTo>
                      <a:pt x="1817665" y="806558"/>
                    </a:lnTo>
                    <a:cubicBezTo>
                      <a:pt x="1821678" y="834647"/>
                      <a:pt x="1825870" y="862711"/>
                      <a:pt x="1829703" y="890825"/>
                    </a:cubicBezTo>
                    <a:cubicBezTo>
                      <a:pt x="1832921" y="914422"/>
                      <a:pt x="1836316" y="950685"/>
                      <a:pt x="1841740" y="975092"/>
                    </a:cubicBezTo>
                    <a:cubicBezTo>
                      <a:pt x="1843116" y="981286"/>
                      <a:pt x="1846220" y="986995"/>
                      <a:pt x="1847759" y="993150"/>
                    </a:cubicBezTo>
                    <a:cubicBezTo>
                      <a:pt x="1858172" y="1034801"/>
                      <a:pt x="1846000" y="1011577"/>
                      <a:pt x="1865815" y="1041302"/>
                    </a:cubicBezTo>
                    <a:cubicBezTo>
                      <a:pt x="1887075" y="1147607"/>
                      <a:pt x="1854176" y="992605"/>
                      <a:pt x="1883871" y="1101493"/>
                    </a:cubicBezTo>
                    <a:cubicBezTo>
                      <a:pt x="1886376" y="1110679"/>
                      <a:pt x="1894960" y="1173097"/>
                      <a:pt x="1895909" y="1179741"/>
                    </a:cubicBezTo>
                    <a:cubicBezTo>
                      <a:pt x="1893903" y="1243945"/>
                      <a:pt x="1895081" y="1308327"/>
                      <a:pt x="1889890" y="1372352"/>
                    </a:cubicBezTo>
                    <a:cubicBezTo>
                      <a:pt x="1889017" y="1383121"/>
                      <a:pt x="1880282" y="1391920"/>
                      <a:pt x="1877853" y="1402448"/>
                    </a:cubicBezTo>
                    <a:cubicBezTo>
                      <a:pt x="1861988" y="1471203"/>
                      <a:pt x="1884809" y="1431137"/>
                      <a:pt x="1859796" y="1468658"/>
                    </a:cubicBezTo>
                    <a:cubicBezTo>
                      <a:pt x="1857790" y="1480696"/>
                      <a:pt x="1856522" y="1492880"/>
                      <a:pt x="1853778" y="1504772"/>
                    </a:cubicBezTo>
                    <a:cubicBezTo>
                      <a:pt x="1850494" y="1519005"/>
                      <a:pt x="1844605" y="1532583"/>
                      <a:pt x="1841740" y="1546906"/>
                    </a:cubicBezTo>
                    <a:cubicBezTo>
                      <a:pt x="1838568" y="1562768"/>
                      <a:pt x="1837575" y="1578990"/>
                      <a:pt x="1835721" y="1595059"/>
                    </a:cubicBezTo>
                    <a:cubicBezTo>
                      <a:pt x="1831556" y="1631156"/>
                      <a:pt x="1827075" y="1667224"/>
                      <a:pt x="1823684" y="1703402"/>
                    </a:cubicBezTo>
                    <a:cubicBezTo>
                      <a:pt x="1821056" y="1731440"/>
                      <a:pt x="1820955" y="1759701"/>
                      <a:pt x="1817665" y="1787669"/>
                    </a:cubicBezTo>
                    <a:cubicBezTo>
                      <a:pt x="1816924" y="1793970"/>
                      <a:pt x="1815165" y="1800448"/>
                      <a:pt x="1811646" y="1805727"/>
                    </a:cubicBezTo>
                    <a:cubicBezTo>
                      <a:pt x="1806925" y="1812809"/>
                      <a:pt x="1798537" y="1816857"/>
                      <a:pt x="1793590" y="1823784"/>
                    </a:cubicBezTo>
                    <a:cubicBezTo>
                      <a:pt x="1788375" y="1831085"/>
                      <a:pt x="1786529" y="1840394"/>
                      <a:pt x="1781552" y="1847860"/>
                    </a:cubicBezTo>
                    <a:cubicBezTo>
                      <a:pt x="1778404" y="1852582"/>
                      <a:pt x="1773060" y="1855468"/>
                      <a:pt x="1769515" y="1859899"/>
                    </a:cubicBezTo>
                    <a:cubicBezTo>
                      <a:pt x="1764996" y="1865548"/>
                      <a:pt x="1763611" y="1874122"/>
                      <a:pt x="1757477" y="1877956"/>
                    </a:cubicBezTo>
                    <a:cubicBezTo>
                      <a:pt x="1746717" y="1884681"/>
                      <a:pt x="1733402" y="1885981"/>
                      <a:pt x="1721365" y="1889994"/>
                    </a:cubicBezTo>
                    <a:lnTo>
                      <a:pt x="1703309" y="1896013"/>
                    </a:lnTo>
                    <a:cubicBezTo>
                      <a:pt x="1699296" y="1902032"/>
                      <a:pt x="1695902" y="1908513"/>
                      <a:pt x="1691271" y="1914070"/>
                    </a:cubicBezTo>
                    <a:cubicBezTo>
                      <a:pt x="1685822" y="1920609"/>
                      <a:pt x="1677936" y="1925045"/>
                      <a:pt x="1673215" y="1932128"/>
                    </a:cubicBezTo>
                    <a:cubicBezTo>
                      <a:pt x="1669696" y="1937407"/>
                      <a:pt x="1670277" y="1944639"/>
                      <a:pt x="1667196" y="1950185"/>
                    </a:cubicBezTo>
                    <a:cubicBezTo>
                      <a:pt x="1660170" y="1962832"/>
                      <a:pt x="1643121" y="1986299"/>
                      <a:pt x="1643121" y="1986299"/>
                    </a:cubicBezTo>
                    <a:cubicBezTo>
                      <a:pt x="1637791" y="2018282"/>
                      <a:pt x="1640969" y="2021042"/>
                      <a:pt x="1625065" y="2046490"/>
                    </a:cubicBezTo>
                    <a:cubicBezTo>
                      <a:pt x="1610355" y="2070028"/>
                      <a:pt x="1603686" y="2068496"/>
                      <a:pt x="1594971" y="2094643"/>
                    </a:cubicBezTo>
                    <a:cubicBezTo>
                      <a:pt x="1589739" y="2110339"/>
                      <a:pt x="1592860" y="2129560"/>
                      <a:pt x="1582933" y="2142796"/>
                    </a:cubicBezTo>
                    <a:cubicBezTo>
                      <a:pt x="1563689" y="2168456"/>
                      <a:pt x="1552228" y="2180748"/>
                      <a:pt x="1540802" y="2215025"/>
                    </a:cubicBezTo>
                    <a:cubicBezTo>
                      <a:pt x="1538796" y="2221044"/>
                      <a:pt x="1536526" y="2226981"/>
                      <a:pt x="1534783" y="2233082"/>
                    </a:cubicBezTo>
                    <a:cubicBezTo>
                      <a:pt x="1532511" y="2241036"/>
                      <a:pt x="1532464" y="2249759"/>
                      <a:pt x="1528765" y="2257158"/>
                    </a:cubicBezTo>
                    <a:cubicBezTo>
                      <a:pt x="1526227" y="2262234"/>
                      <a:pt x="1520272" y="2264765"/>
                      <a:pt x="1516727" y="2269197"/>
                    </a:cubicBezTo>
                    <a:cubicBezTo>
                      <a:pt x="1512208" y="2274846"/>
                      <a:pt x="1507925" y="2280784"/>
                      <a:pt x="1504690" y="2287254"/>
                    </a:cubicBezTo>
                    <a:cubicBezTo>
                      <a:pt x="1501853" y="2292929"/>
                      <a:pt x="1502634" y="2300357"/>
                      <a:pt x="1498671" y="2305311"/>
                    </a:cubicBezTo>
                    <a:cubicBezTo>
                      <a:pt x="1494152" y="2310960"/>
                      <a:pt x="1486263" y="2312830"/>
                      <a:pt x="1480614" y="2317349"/>
                    </a:cubicBezTo>
                    <a:cubicBezTo>
                      <a:pt x="1457384" y="2335934"/>
                      <a:pt x="1480365" y="2326951"/>
                      <a:pt x="1444502" y="2347445"/>
                    </a:cubicBezTo>
                    <a:cubicBezTo>
                      <a:pt x="1438994" y="2350593"/>
                      <a:pt x="1431992" y="2350383"/>
                      <a:pt x="1426446" y="2353464"/>
                    </a:cubicBezTo>
                    <a:cubicBezTo>
                      <a:pt x="1389771" y="2373840"/>
                      <a:pt x="1401990" y="2376130"/>
                      <a:pt x="1372277" y="2383559"/>
                    </a:cubicBezTo>
                    <a:cubicBezTo>
                      <a:pt x="1362352" y="2386040"/>
                      <a:pt x="1352214" y="2387572"/>
                      <a:pt x="1342183" y="2389578"/>
                    </a:cubicBezTo>
                    <a:cubicBezTo>
                      <a:pt x="1299187" y="2418244"/>
                      <a:pt x="1320106" y="2410146"/>
                      <a:pt x="1281995" y="2419674"/>
                    </a:cubicBezTo>
                    <a:cubicBezTo>
                      <a:pt x="1275976" y="2423687"/>
                      <a:pt x="1270588" y="2428862"/>
                      <a:pt x="1263939" y="2431712"/>
                    </a:cubicBezTo>
                    <a:cubicBezTo>
                      <a:pt x="1256336" y="2434971"/>
                      <a:pt x="1247787" y="2435354"/>
                      <a:pt x="1239864" y="2437731"/>
                    </a:cubicBezTo>
                    <a:cubicBezTo>
                      <a:pt x="1227711" y="2441377"/>
                      <a:pt x="1215789" y="2445756"/>
                      <a:pt x="1203752" y="2449769"/>
                    </a:cubicBezTo>
                    <a:cubicBezTo>
                      <a:pt x="1191714" y="2453782"/>
                      <a:pt x="1180276" y="2460659"/>
                      <a:pt x="1167639" y="2461808"/>
                    </a:cubicBezTo>
                    <a:cubicBezTo>
                      <a:pt x="1071396" y="2470558"/>
                      <a:pt x="1123544" y="2466353"/>
                      <a:pt x="1011151" y="2473846"/>
                    </a:cubicBezTo>
                    <a:cubicBezTo>
                      <a:pt x="1003126" y="2477859"/>
                      <a:pt x="995477" y="2482734"/>
                      <a:pt x="987076" y="2485884"/>
                    </a:cubicBezTo>
                    <a:cubicBezTo>
                      <a:pt x="979331" y="2488789"/>
                      <a:pt x="970604" y="2488644"/>
                      <a:pt x="963001" y="2491903"/>
                    </a:cubicBezTo>
                    <a:cubicBezTo>
                      <a:pt x="956352" y="2494753"/>
                      <a:pt x="951874" y="2501862"/>
                      <a:pt x="944945" y="2503941"/>
                    </a:cubicBezTo>
                    <a:cubicBezTo>
                      <a:pt x="931357" y="2508018"/>
                      <a:pt x="916858" y="2507954"/>
                      <a:pt x="902814" y="2509960"/>
                    </a:cubicBezTo>
                    <a:cubicBezTo>
                      <a:pt x="896795" y="2513973"/>
                      <a:pt x="891227" y="2518763"/>
                      <a:pt x="884757" y="2521998"/>
                    </a:cubicBezTo>
                    <a:cubicBezTo>
                      <a:pt x="879083" y="2524835"/>
                      <a:pt x="873045" y="2528017"/>
                      <a:pt x="866701" y="2528017"/>
                    </a:cubicBezTo>
                    <a:cubicBezTo>
                      <a:pt x="812495" y="2528017"/>
                      <a:pt x="758364" y="2524004"/>
                      <a:pt x="704195" y="2521998"/>
                    </a:cubicBezTo>
                    <a:cubicBezTo>
                      <a:pt x="587600" y="2509043"/>
                      <a:pt x="697633" y="2526142"/>
                      <a:pt x="619932" y="2503941"/>
                    </a:cubicBezTo>
                    <a:cubicBezTo>
                      <a:pt x="610726" y="2501311"/>
                      <a:pt x="543970" y="2489411"/>
                      <a:pt x="529651" y="2479865"/>
                    </a:cubicBezTo>
                    <a:cubicBezTo>
                      <a:pt x="506315" y="2464308"/>
                      <a:pt x="518457" y="2470115"/>
                      <a:pt x="493538" y="2461808"/>
                    </a:cubicBezTo>
                    <a:cubicBezTo>
                      <a:pt x="489525" y="2457795"/>
                      <a:pt x="485045" y="2454201"/>
                      <a:pt x="481500" y="2449769"/>
                    </a:cubicBezTo>
                    <a:cubicBezTo>
                      <a:pt x="461238" y="2424439"/>
                      <a:pt x="478701" y="2437051"/>
                      <a:pt x="451407" y="2413655"/>
                    </a:cubicBezTo>
                    <a:cubicBezTo>
                      <a:pt x="443791" y="2407126"/>
                      <a:pt x="435495" y="2401429"/>
                      <a:pt x="427332" y="2395598"/>
                    </a:cubicBezTo>
                    <a:cubicBezTo>
                      <a:pt x="421445" y="2391393"/>
                      <a:pt x="414682" y="2388365"/>
                      <a:pt x="409275" y="2383559"/>
                    </a:cubicBezTo>
                    <a:cubicBezTo>
                      <a:pt x="396552" y="2372249"/>
                      <a:pt x="373163" y="2347445"/>
                      <a:pt x="373163" y="2347445"/>
                    </a:cubicBezTo>
                    <a:cubicBezTo>
                      <a:pt x="361446" y="2312293"/>
                      <a:pt x="376312" y="2344575"/>
                      <a:pt x="349088" y="2317349"/>
                    </a:cubicBezTo>
                    <a:cubicBezTo>
                      <a:pt x="343973" y="2312234"/>
                      <a:pt x="341856" y="2304699"/>
                      <a:pt x="337050" y="2299292"/>
                    </a:cubicBezTo>
                    <a:cubicBezTo>
                      <a:pt x="325740" y="2286568"/>
                      <a:pt x="310381" y="2277343"/>
                      <a:pt x="300938" y="2263178"/>
                    </a:cubicBezTo>
                    <a:cubicBezTo>
                      <a:pt x="284179" y="2238038"/>
                      <a:pt x="294015" y="2250236"/>
                      <a:pt x="270844" y="2227063"/>
                    </a:cubicBezTo>
                    <a:cubicBezTo>
                      <a:pt x="260267" y="2195331"/>
                      <a:pt x="271815" y="2221005"/>
                      <a:pt x="246769" y="2190948"/>
                    </a:cubicBezTo>
                    <a:cubicBezTo>
                      <a:pt x="204878" y="2140676"/>
                      <a:pt x="269417" y="2207579"/>
                      <a:pt x="216675" y="2154834"/>
                    </a:cubicBezTo>
                    <a:cubicBezTo>
                      <a:pt x="212054" y="2131729"/>
                      <a:pt x="212461" y="2120042"/>
                      <a:pt x="198619" y="2100662"/>
                    </a:cubicBezTo>
                    <a:cubicBezTo>
                      <a:pt x="193672" y="2093735"/>
                      <a:pt x="185952" y="2089193"/>
                      <a:pt x="180562" y="2082605"/>
                    </a:cubicBezTo>
                    <a:cubicBezTo>
                      <a:pt x="167858" y="2067077"/>
                      <a:pt x="144450" y="2034452"/>
                      <a:pt x="144450" y="2034452"/>
                    </a:cubicBezTo>
                    <a:cubicBezTo>
                      <a:pt x="122497" y="1968593"/>
                      <a:pt x="157509" y="2068352"/>
                      <a:pt x="126394" y="1998338"/>
                    </a:cubicBezTo>
                    <a:cubicBezTo>
                      <a:pt x="121241" y="1986742"/>
                      <a:pt x="121394" y="1972782"/>
                      <a:pt x="114356" y="1962223"/>
                    </a:cubicBezTo>
                    <a:cubicBezTo>
                      <a:pt x="110344" y="1956204"/>
                      <a:pt x="105554" y="1950636"/>
                      <a:pt x="102319" y="1944166"/>
                    </a:cubicBezTo>
                    <a:cubicBezTo>
                      <a:pt x="98001" y="1935529"/>
                      <a:pt x="92210" y="1909748"/>
                      <a:pt x="90281" y="1902032"/>
                    </a:cubicBezTo>
                    <a:cubicBezTo>
                      <a:pt x="88275" y="1861905"/>
                      <a:pt x="86490" y="1821766"/>
                      <a:pt x="84262" y="1781650"/>
                    </a:cubicBezTo>
                    <a:cubicBezTo>
                      <a:pt x="82478" y="1749535"/>
                      <a:pt x="78244" y="1717509"/>
                      <a:pt x="78244" y="1685345"/>
                    </a:cubicBezTo>
                    <a:cubicBezTo>
                      <a:pt x="78244" y="1611083"/>
                      <a:pt x="76724" y="1536518"/>
                      <a:pt x="84262" y="1462639"/>
                    </a:cubicBezTo>
                    <a:cubicBezTo>
                      <a:pt x="86838" y="1437392"/>
                      <a:pt x="100312" y="1414486"/>
                      <a:pt x="108337" y="1390410"/>
                    </a:cubicBezTo>
                    <a:cubicBezTo>
                      <a:pt x="122771" y="1347107"/>
                      <a:pt x="105257" y="1401190"/>
                      <a:pt x="120375" y="1348276"/>
                    </a:cubicBezTo>
                    <a:cubicBezTo>
                      <a:pt x="122118" y="1342176"/>
                      <a:pt x="124388" y="1336238"/>
                      <a:pt x="126394" y="1330219"/>
                    </a:cubicBezTo>
                    <a:cubicBezTo>
                      <a:pt x="132408" y="1270071"/>
                      <a:pt x="136971" y="1261267"/>
                      <a:pt x="126394" y="1197799"/>
                    </a:cubicBezTo>
                    <a:cubicBezTo>
                      <a:pt x="124011" y="1183498"/>
                      <a:pt x="114587" y="1155895"/>
                      <a:pt x="102319" y="1143627"/>
                    </a:cubicBezTo>
                    <a:cubicBezTo>
                      <a:pt x="97204" y="1138512"/>
                      <a:pt x="90281" y="1135602"/>
                      <a:pt x="84262" y="1131589"/>
                    </a:cubicBezTo>
                    <a:cubicBezTo>
                      <a:pt x="71353" y="1092854"/>
                      <a:pt x="88365" y="1134924"/>
                      <a:pt x="60187" y="1095474"/>
                    </a:cubicBezTo>
                    <a:cubicBezTo>
                      <a:pt x="54260" y="1087176"/>
                      <a:pt x="45593" y="1060926"/>
                      <a:pt x="36112" y="1053341"/>
                    </a:cubicBezTo>
                    <a:cubicBezTo>
                      <a:pt x="31158" y="1049378"/>
                      <a:pt x="24075" y="1049328"/>
                      <a:pt x="18056" y="1047321"/>
                    </a:cubicBezTo>
                    <a:lnTo>
                      <a:pt x="6018" y="1011207"/>
                    </a:lnTo>
                    <a:lnTo>
                      <a:pt x="0" y="993150"/>
                    </a:lnTo>
                    <a:cubicBezTo>
                      <a:pt x="6019" y="991144"/>
                      <a:pt x="11712" y="987131"/>
                      <a:pt x="18056" y="987131"/>
                    </a:cubicBezTo>
                    <a:cubicBezTo>
                      <a:pt x="46945" y="987131"/>
                      <a:pt x="29292" y="995157"/>
                      <a:pt x="42131" y="1011207"/>
                    </a:cubicBezTo>
                    <a:cubicBezTo>
                      <a:pt x="46650" y="1016856"/>
                      <a:pt x="54168" y="1019232"/>
                      <a:pt x="60187" y="1023245"/>
                    </a:cubicBezTo>
                    <a:cubicBezTo>
                      <a:pt x="62193" y="1029264"/>
                      <a:pt x="61720" y="1036816"/>
                      <a:pt x="66206" y="1041302"/>
                    </a:cubicBezTo>
                    <a:cubicBezTo>
                      <a:pt x="70692" y="1045788"/>
                      <a:pt x="78754" y="1044173"/>
                      <a:pt x="84262" y="1047321"/>
                    </a:cubicBezTo>
                    <a:cubicBezTo>
                      <a:pt x="92972" y="1052298"/>
                      <a:pt x="100174" y="1059548"/>
                      <a:pt x="108337" y="1065379"/>
                    </a:cubicBezTo>
                    <a:cubicBezTo>
                      <a:pt x="114223" y="1069584"/>
                      <a:pt x="120375" y="1073404"/>
                      <a:pt x="126394" y="1077417"/>
                    </a:cubicBezTo>
                    <a:cubicBezTo>
                      <a:pt x="154482" y="1119550"/>
                      <a:pt x="138432" y="1105505"/>
                      <a:pt x="168525" y="1125570"/>
                    </a:cubicBezTo>
                    <a:cubicBezTo>
                      <a:pt x="174263" y="1142785"/>
                      <a:pt x="176782" y="1148802"/>
                      <a:pt x="180562" y="1167703"/>
                    </a:cubicBezTo>
                    <a:cubicBezTo>
                      <a:pt x="182955" y="1179670"/>
                      <a:pt x="184575" y="1191780"/>
                      <a:pt x="186581" y="1203818"/>
                    </a:cubicBezTo>
                    <a:cubicBezTo>
                      <a:pt x="188587" y="1280060"/>
                      <a:pt x="189724" y="1356329"/>
                      <a:pt x="192600" y="1432543"/>
                    </a:cubicBezTo>
                    <a:cubicBezTo>
                      <a:pt x="193973" y="1468941"/>
                      <a:pt x="198814" y="1536231"/>
                      <a:pt x="204638" y="1577001"/>
                    </a:cubicBezTo>
                    <a:cubicBezTo>
                      <a:pt x="206085" y="1587129"/>
                      <a:pt x="208175" y="1597172"/>
                      <a:pt x="210656" y="1607097"/>
                    </a:cubicBezTo>
                    <a:cubicBezTo>
                      <a:pt x="213919" y="1620152"/>
                      <a:pt x="218906" y="1633403"/>
                      <a:pt x="228713" y="1643211"/>
                    </a:cubicBezTo>
                    <a:cubicBezTo>
                      <a:pt x="233828" y="1648326"/>
                      <a:pt x="241277" y="1650542"/>
                      <a:pt x="246769" y="1655250"/>
                    </a:cubicBezTo>
                    <a:cubicBezTo>
                      <a:pt x="283117" y="1686408"/>
                      <a:pt x="255724" y="1674286"/>
                      <a:pt x="288900" y="1685345"/>
                    </a:cubicBezTo>
                    <a:cubicBezTo>
                      <a:pt x="302214" y="1698659"/>
                      <a:pt x="308251" y="1707058"/>
                      <a:pt x="325013" y="1715440"/>
                    </a:cubicBezTo>
                    <a:cubicBezTo>
                      <a:pt x="330687" y="1718277"/>
                      <a:pt x="337523" y="1718379"/>
                      <a:pt x="343069" y="1721460"/>
                    </a:cubicBezTo>
                    <a:cubicBezTo>
                      <a:pt x="355716" y="1728486"/>
                      <a:pt x="365457" y="1740961"/>
                      <a:pt x="379182" y="1745536"/>
                    </a:cubicBezTo>
                    <a:cubicBezTo>
                      <a:pt x="385201" y="1747542"/>
                      <a:pt x="391407" y="1749056"/>
                      <a:pt x="397238" y="1751555"/>
                    </a:cubicBezTo>
                    <a:cubicBezTo>
                      <a:pt x="405485" y="1755090"/>
                      <a:pt x="412801" y="1760756"/>
                      <a:pt x="421313" y="1763593"/>
                    </a:cubicBezTo>
                    <a:cubicBezTo>
                      <a:pt x="463415" y="1777628"/>
                      <a:pt x="474302" y="1775462"/>
                      <a:pt x="517613" y="1781650"/>
                    </a:cubicBezTo>
                    <a:cubicBezTo>
                      <a:pt x="529694" y="1783376"/>
                      <a:pt x="541688" y="1785663"/>
                      <a:pt x="553726" y="1787669"/>
                    </a:cubicBezTo>
                    <a:cubicBezTo>
                      <a:pt x="551720" y="1779644"/>
                      <a:pt x="550966" y="1771196"/>
                      <a:pt x="547707" y="1763593"/>
                    </a:cubicBezTo>
                    <a:cubicBezTo>
                      <a:pt x="541423" y="1748929"/>
                      <a:pt x="528458" y="1738325"/>
                      <a:pt x="517613" y="1727479"/>
                    </a:cubicBezTo>
                    <a:cubicBezTo>
                      <a:pt x="515607" y="1721460"/>
                      <a:pt x="513337" y="1715522"/>
                      <a:pt x="511594" y="1709421"/>
                    </a:cubicBezTo>
                    <a:cubicBezTo>
                      <a:pt x="496473" y="1656498"/>
                      <a:pt x="513991" y="1710597"/>
                      <a:pt x="499557" y="1667288"/>
                    </a:cubicBezTo>
                    <a:cubicBezTo>
                      <a:pt x="504592" y="1616932"/>
                      <a:pt x="489409" y="1612171"/>
                      <a:pt x="523632" y="1595059"/>
                    </a:cubicBezTo>
                    <a:cubicBezTo>
                      <a:pt x="529306" y="1592222"/>
                      <a:pt x="535669" y="1591046"/>
                      <a:pt x="541688" y="1589040"/>
                    </a:cubicBezTo>
                    <a:cubicBezTo>
                      <a:pt x="559744" y="1591046"/>
                      <a:pt x="578389" y="1590068"/>
                      <a:pt x="595857" y="1595059"/>
                    </a:cubicBezTo>
                    <a:cubicBezTo>
                      <a:pt x="607105" y="1598273"/>
                      <a:pt x="616031" y="1606916"/>
                      <a:pt x="625951" y="1613116"/>
                    </a:cubicBezTo>
                    <a:cubicBezTo>
                      <a:pt x="640988" y="1622515"/>
                      <a:pt x="650778" y="1628701"/>
                      <a:pt x="662063" y="1643211"/>
                    </a:cubicBezTo>
                    <a:cubicBezTo>
                      <a:pt x="670945" y="1654632"/>
                      <a:pt x="681563" y="1665600"/>
                      <a:pt x="686138" y="1679326"/>
                    </a:cubicBezTo>
                    <a:cubicBezTo>
                      <a:pt x="700464" y="1722303"/>
                      <a:pt x="691138" y="1704882"/>
                      <a:pt x="710213" y="1733498"/>
                    </a:cubicBezTo>
                    <a:cubicBezTo>
                      <a:pt x="715216" y="1753508"/>
                      <a:pt x="719896" y="1774847"/>
                      <a:pt x="728270" y="1793689"/>
                    </a:cubicBezTo>
                    <a:cubicBezTo>
                      <a:pt x="731208" y="1800299"/>
                      <a:pt x="737369" y="1805136"/>
                      <a:pt x="740307" y="1811746"/>
                    </a:cubicBezTo>
                    <a:cubicBezTo>
                      <a:pt x="745460" y="1823342"/>
                      <a:pt x="748333" y="1835822"/>
                      <a:pt x="752345" y="1847860"/>
                    </a:cubicBezTo>
                    <a:cubicBezTo>
                      <a:pt x="754351" y="1853879"/>
                      <a:pt x="753084" y="1862399"/>
                      <a:pt x="758363" y="1865918"/>
                    </a:cubicBezTo>
                    <a:lnTo>
                      <a:pt x="776420" y="1877956"/>
                    </a:lnTo>
                    <a:cubicBezTo>
                      <a:pt x="782777" y="1897031"/>
                      <a:pt x="781140" y="1897399"/>
                      <a:pt x="794476" y="1914070"/>
                    </a:cubicBezTo>
                    <a:cubicBezTo>
                      <a:pt x="798021" y="1918501"/>
                      <a:pt x="803365" y="1921387"/>
                      <a:pt x="806513" y="1926109"/>
                    </a:cubicBezTo>
                    <a:cubicBezTo>
                      <a:pt x="811490" y="1933575"/>
                      <a:pt x="813935" y="1942491"/>
                      <a:pt x="818551" y="1950185"/>
                    </a:cubicBezTo>
                    <a:cubicBezTo>
                      <a:pt x="838968" y="1984215"/>
                      <a:pt x="835066" y="1978738"/>
                      <a:pt x="854664" y="1998338"/>
                    </a:cubicBezTo>
                    <a:cubicBezTo>
                      <a:pt x="868485" y="2053631"/>
                      <a:pt x="848509" y="1996664"/>
                      <a:pt x="878739" y="2034452"/>
                    </a:cubicBezTo>
                    <a:cubicBezTo>
                      <a:pt x="882702" y="2039406"/>
                      <a:pt x="881493" y="2047069"/>
                      <a:pt x="884757" y="2052509"/>
                    </a:cubicBezTo>
                    <a:cubicBezTo>
                      <a:pt x="890475" y="2062039"/>
                      <a:pt x="906649" y="2071118"/>
                      <a:pt x="914851" y="2076586"/>
                    </a:cubicBezTo>
                    <a:cubicBezTo>
                      <a:pt x="928002" y="2096312"/>
                      <a:pt x="919655" y="2094643"/>
                      <a:pt x="932907" y="2094643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264"/>
              <p:cNvSpPr/>
              <p:nvPr/>
            </p:nvSpPr>
            <p:spPr>
              <a:xfrm>
                <a:off x="2762610" y="1480696"/>
                <a:ext cx="138432" cy="114764"/>
              </a:xfrm>
              <a:custGeom>
                <a:avLst/>
                <a:gdLst>
                  <a:gd name="connsiteX0" fmla="*/ 138432 w 138432"/>
                  <a:gd name="connsiteY0" fmla="*/ 0 h 114764"/>
                  <a:gd name="connsiteX1" fmla="*/ 126394 w 138432"/>
                  <a:gd name="connsiteY1" fmla="*/ 48153 h 114764"/>
                  <a:gd name="connsiteX2" fmla="*/ 102319 w 138432"/>
                  <a:gd name="connsiteY2" fmla="*/ 84267 h 114764"/>
                  <a:gd name="connsiteX3" fmla="*/ 84263 w 138432"/>
                  <a:gd name="connsiteY3" fmla="*/ 90286 h 114764"/>
                  <a:gd name="connsiteX4" fmla="*/ 72226 w 138432"/>
                  <a:gd name="connsiteY4" fmla="*/ 102325 h 114764"/>
                  <a:gd name="connsiteX5" fmla="*/ 0 w 138432"/>
                  <a:gd name="connsiteY5" fmla="*/ 114363 h 11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32" h="114764">
                    <a:moveTo>
                      <a:pt x="138432" y="0"/>
                    </a:moveTo>
                    <a:cubicBezTo>
                      <a:pt x="136764" y="8338"/>
                      <a:pt x="132177" y="37742"/>
                      <a:pt x="126394" y="48153"/>
                    </a:cubicBezTo>
                    <a:cubicBezTo>
                      <a:pt x="119368" y="60800"/>
                      <a:pt x="116044" y="79692"/>
                      <a:pt x="102319" y="84267"/>
                    </a:cubicBezTo>
                    <a:lnTo>
                      <a:pt x="84263" y="90286"/>
                    </a:lnTo>
                    <a:cubicBezTo>
                      <a:pt x="80251" y="94299"/>
                      <a:pt x="77302" y="99787"/>
                      <a:pt x="72226" y="102325"/>
                    </a:cubicBezTo>
                    <a:cubicBezTo>
                      <a:pt x="40539" y="118170"/>
                      <a:pt x="33769" y="114363"/>
                      <a:pt x="0" y="114363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2118603" y="2239101"/>
                <a:ext cx="782439" cy="493566"/>
              </a:xfrm>
              <a:custGeom>
                <a:avLst/>
                <a:gdLst>
                  <a:gd name="connsiteX0" fmla="*/ 0 w 782439"/>
                  <a:gd name="connsiteY0" fmla="*/ 0 h 493566"/>
                  <a:gd name="connsiteX1" fmla="*/ 12038 w 782439"/>
                  <a:gd name="connsiteY1" fmla="*/ 78248 h 493566"/>
                  <a:gd name="connsiteX2" fmla="*/ 24075 w 782439"/>
                  <a:gd name="connsiteY2" fmla="*/ 126401 h 493566"/>
                  <a:gd name="connsiteX3" fmla="*/ 36113 w 782439"/>
                  <a:gd name="connsiteY3" fmla="*/ 162516 h 493566"/>
                  <a:gd name="connsiteX4" fmla="*/ 42132 w 782439"/>
                  <a:gd name="connsiteY4" fmla="*/ 204649 h 493566"/>
                  <a:gd name="connsiteX5" fmla="*/ 48150 w 782439"/>
                  <a:gd name="connsiteY5" fmla="*/ 222707 h 493566"/>
                  <a:gd name="connsiteX6" fmla="*/ 72225 w 782439"/>
                  <a:gd name="connsiteY6" fmla="*/ 228726 h 493566"/>
                  <a:gd name="connsiteX7" fmla="*/ 114357 w 782439"/>
                  <a:gd name="connsiteY7" fmla="*/ 240764 h 493566"/>
                  <a:gd name="connsiteX8" fmla="*/ 132413 w 782439"/>
                  <a:gd name="connsiteY8" fmla="*/ 252802 h 493566"/>
                  <a:gd name="connsiteX9" fmla="*/ 180563 w 782439"/>
                  <a:gd name="connsiteY9" fmla="*/ 270859 h 493566"/>
                  <a:gd name="connsiteX10" fmla="*/ 204638 w 782439"/>
                  <a:gd name="connsiteY10" fmla="*/ 276878 h 493566"/>
                  <a:gd name="connsiteX11" fmla="*/ 222694 w 782439"/>
                  <a:gd name="connsiteY11" fmla="*/ 282897 h 493566"/>
                  <a:gd name="connsiteX12" fmla="*/ 234732 w 782439"/>
                  <a:gd name="connsiteY12" fmla="*/ 300955 h 493566"/>
                  <a:gd name="connsiteX13" fmla="*/ 270844 w 782439"/>
                  <a:gd name="connsiteY13" fmla="*/ 331050 h 493566"/>
                  <a:gd name="connsiteX14" fmla="*/ 282882 w 782439"/>
                  <a:gd name="connsiteY14" fmla="*/ 349107 h 493566"/>
                  <a:gd name="connsiteX15" fmla="*/ 288901 w 782439"/>
                  <a:gd name="connsiteY15" fmla="*/ 367165 h 493566"/>
                  <a:gd name="connsiteX16" fmla="*/ 306957 w 782439"/>
                  <a:gd name="connsiteY16" fmla="*/ 379203 h 493566"/>
                  <a:gd name="connsiteX17" fmla="*/ 312976 w 782439"/>
                  <a:gd name="connsiteY17" fmla="*/ 397260 h 493566"/>
                  <a:gd name="connsiteX18" fmla="*/ 331032 w 782439"/>
                  <a:gd name="connsiteY18" fmla="*/ 403279 h 493566"/>
                  <a:gd name="connsiteX19" fmla="*/ 355107 w 782439"/>
                  <a:gd name="connsiteY19" fmla="*/ 415317 h 493566"/>
                  <a:gd name="connsiteX20" fmla="*/ 391220 w 782439"/>
                  <a:gd name="connsiteY20" fmla="*/ 439394 h 493566"/>
                  <a:gd name="connsiteX21" fmla="*/ 427332 w 782439"/>
                  <a:gd name="connsiteY21" fmla="*/ 451432 h 493566"/>
                  <a:gd name="connsiteX22" fmla="*/ 445388 w 782439"/>
                  <a:gd name="connsiteY22" fmla="*/ 457451 h 493566"/>
                  <a:gd name="connsiteX23" fmla="*/ 463445 w 782439"/>
                  <a:gd name="connsiteY23" fmla="*/ 469489 h 493566"/>
                  <a:gd name="connsiteX24" fmla="*/ 493539 w 782439"/>
                  <a:gd name="connsiteY24" fmla="*/ 475508 h 493566"/>
                  <a:gd name="connsiteX25" fmla="*/ 517614 w 782439"/>
                  <a:gd name="connsiteY25" fmla="*/ 481527 h 493566"/>
                  <a:gd name="connsiteX26" fmla="*/ 571782 w 782439"/>
                  <a:gd name="connsiteY26" fmla="*/ 493566 h 493566"/>
                  <a:gd name="connsiteX27" fmla="*/ 644007 w 782439"/>
                  <a:gd name="connsiteY27" fmla="*/ 487547 h 493566"/>
                  <a:gd name="connsiteX28" fmla="*/ 674101 w 782439"/>
                  <a:gd name="connsiteY28" fmla="*/ 457451 h 493566"/>
                  <a:gd name="connsiteX29" fmla="*/ 692158 w 782439"/>
                  <a:gd name="connsiteY29" fmla="*/ 445413 h 493566"/>
                  <a:gd name="connsiteX30" fmla="*/ 728270 w 782439"/>
                  <a:gd name="connsiteY30" fmla="*/ 415317 h 493566"/>
                  <a:gd name="connsiteX31" fmla="*/ 752345 w 782439"/>
                  <a:gd name="connsiteY31" fmla="*/ 373184 h 493566"/>
                  <a:gd name="connsiteX32" fmla="*/ 764383 w 782439"/>
                  <a:gd name="connsiteY32" fmla="*/ 331050 h 493566"/>
                  <a:gd name="connsiteX33" fmla="*/ 770401 w 782439"/>
                  <a:gd name="connsiteY33" fmla="*/ 312993 h 493566"/>
                  <a:gd name="connsiteX34" fmla="*/ 782439 w 782439"/>
                  <a:gd name="connsiteY34" fmla="*/ 294936 h 493566"/>
                  <a:gd name="connsiteX35" fmla="*/ 770401 w 782439"/>
                  <a:gd name="connsiteY35" fmla="*/ 204649 h 493566"/>
                  <a:gd name="connsiteX36" fmla="*/ 740308 w 782439"/>
                  <a:gd name="connsiteY36" fmla="*/ 174554 h 493566"/>
                  <a:gd name="connsiteX37" fmla="*/ 734289 w 782439"/>
                  <a:gd name="connsiteY37" fmla="*/ 162516 h 4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82439" h="493566">
                    <a:moveTo>
                      <a:pt x="0" y="0"/>
                    </a:moveTo>
                    <a:cubicBezTo>
                      <a:pt x="4647" y="37173"/>
                      <a:pt x="4517" y="45655"/>
                      <a:pt x="12038" y="78248"/>
                    </a:cubicBezTo>
                    <a:cubicBezTo>
                      <a:pt x="15758" y="94369"/>
                      <a:pt x="18843" y="110705"/>
                      <a:pt x="24075" y="126401"/>
                    </a:cubicBezTo>
                    <a:lnTo>
                      <a:pt x="36113" y="162516"/>
                    </a:lnTo>
                    <a:cubicBezTo>
                      <a:pt x="38119" y="176560"/>
                      <a:pt x="39350" y="190738"/>
                      <a:pt x="42132" y="204649"/>
                    </a:cubicBezTo>
                    <a:cubicBezTo>
                      <a:pt x="43376" y="210871"/>
                      <a:pt x="43196" y="218743"/>
                      <a:pt x="48150" y="222707"/>
                    </a:cubicBezTo>
                    <a:cubicBezTo>
                      <a:pt x="54609" y="227875"/>
                      <a:pt x="64271" y="226453"/>
                      <a:pt x="72225" y="228726"/>
                    </a:cubicBezTo>
                    <a:cubicBezTo>
                      <a:pt x="132667" y="245996"/>
                      <a:pt x="39097" y="221948"/>
                      <a:pt x="114357" y="240764"/>
                    </a:cubicBezTo>
                    <a:cubicBezTo>
                      <a:pt x="120376" y="244777"/>
                      <a:pt x="125943" y="249567"/>
                      <a:pt x="132413" y="252802"/>
                    </a:cubicBezTo>
                    <a:cubicBezTo>
                      <a:pt x="140891" y="257041"/>
                      <a:pt x="168409" y="267386"/>
                      <a:pt x="180563" y="270859"/>
                    </a:cubicBezTo>
                    <a:cubicBezTo>
                      <a:pt x="188517" y="273132"/>
                      <a:pt x="196684" y="274605"/>
                      <a:pt x="204638" y="276878"/>
                    </a:cubicBezTo>
                    <a:cubicBezTo>
                      <a:pt x="210738" y="278621"/>
                      <a:pt x="216675" y="280891"/>
                      <a:pt x="222694" y="282897"/>
                    </a:cubicBezTo>
                    <a:cubicBezTo>
                      <a:pt x="226707" y="288916"/>
                      <a:pt x="230101" y="295397"/>
                      <a:pt x="234732" y="300955"/>
                    </a:cubicBezTo>
                    <a:cubicBezTo>
                      <a:pt x="249214" y="318334"/>
                      <a:pt x="253090" y="319213"/>
                      <a:pt x="270844" y="331050"/>
                    </a:cubicBezTo>
                    <a:cubicBezTo>
                      <a:pt x="274857" y="337069"/>
                      <a:pt x="279647" y="342637"/>
                      <a:pt x="282882" y="349107"/>
                    </a:cubicBezTo>
                    <a:cubicBezTo>
                      <a:pt x="285719" y="354782"/>
                      <a:pt x="284938" y="362210"/>
                      <a:pt x="288901" y="367165"/>
                    </a:cubicBezTo>
                    <a:cubicBezTo>
                      <a:pt x="293420" y="372814"/>
                      <a:pt x="300938" y="375190"/>
                      <a:pt x="306957" y="379203"/>
                    </a:cubicBezTo>
                    <a:cubicBezTo>
                      <a:pt x="308963" y="385222"/>
                      <a:pt x="308490" y="392774"/>
                      <a:pt x="312976" y="397260"/>
                    </a:cubicBezTo>
                    <a:cubicBezTo>
                      <a:pt x="317462" y="401746"/>
                      <a:pt x="325201" y="400780"/>
                      <a:pt x="331032" y="403279"/>
                    </a:cubicBezTo>
                    <a:cubicBezTo>
                      <a:pt x="339279" y="406814"/>
                      <a:pt x="347413" y="410701"/>
                      <a:pt x="355107" y="415317"/>
                    </a:cubicBezTo>
                    <a:cubicBezTo>
                      <a:pt x="367513" y="422761"/>
                      <a:pt x="377495" y="434819"/>
                      <a:pt x="391220" y="439394"/>
                    </a:cubicBezTo>
                    <a:lnTo>
                      <a:pt x="427332" y="451432"/>
                    </a:lnTo>
                    <a:cubicBezTo>
                      <a:pt x="433351" y="453438"/>
                      <a:pt x="440109" y="453932"/>
                      <a:pt x="445388" y="457451"/>
                    </a:cubicBezTo>
                    <a:cubicBezTo>
                      <a:pt x="451407" y="461464"/>
                      <a:pt x="456672" y="466949"/>
                      <a:pt x="463445" y="469489"/>
                    </a:cubicBezTo>
                    <a:cubicBezTo>
                      <a:pt x="473024" y="473081"/>
                      <a:pt x="483553" y="473289"/>
                      <a:pt x="493539" y="475508"/>
                    </a:cubicBezTo>
                    <a:cubicBezTo>
                      <a:pt x="501614" y="477303"/>
                      <a:pt x="509554" y="479667"/>
                      <a:pt x="517614" y="481527"/>
                    </a:cubicBezTo>
                    <a:lnTo>
                      <a:pt x="571782" y="493566"/>
                    </a:lnTo>
                    <a:cubicBezTo>
                      <a:pt x="595857" y="491560"/>
                      <a:pt x="621226" y="495588"/>
                      <a:pt x="644007" y="487547"/>
                    </a:cubicBezTo>
                    <a:cubicBezTo>
                      <a:pt x="657385" y="482825"/>
                      <a:pt x="662297" y="465320"/>
                      <a:pt x="674101" y="457451"/>
                    </a:cubicBezTo>
                    <a:cubicBezTo>
                      <a:pt x="680120" y="453438"/>
                      <a:pt x="686601" y="450044"/>
                      <a:pt x="692158" y="445413"/>
                    </a:cubicBezTo>
                    <a:cubicBezTo>
                      <a:pt x="738514" y="406782"/>
                      <a:pt x="683428" y="445216"/>
                      <a:pt x="728270" y="415317"/>
                    </a:cubicBezTo>
                    <a:cubicBezTo>
                      <a:pt x="740361" y="397180"/>
                      <a:pt x="743180" y="394570"/>
                      <a:pt x="752345" y="373184"/>
                    </a:cubicBezTo>
                    <a:cubicBezTo>
                      <a:pt x="758530" y="358751"/>
                      <a:pt x="760019" y="346324"/>
                      <a:pt x="764383" y="331050"/>
                    </a:cubicBezTo>
                    <a:cubicBezTo>
                      <a:pt x="766126" y="324950"/>
                      <a:pt x="767564" y="318668"/>
                      <a:pt x="770401" y="312993"/>
                    </a:cubicBezTo>
                    <a:cubicBezTo>
                      <a:pt x="773636" y="306523"/>
                      <a:pt x="778426" y="300955"/>
                      <a:pt x="782439" y="294936"/>
                    </a:cubicBezTo>
                    <a:cubicBezTo>
                      <a:pt x="778426" y="264840"/>
                      <a:pt x="776987" y="234288"/>
                      <a:pt x="770401" y="204649"/>
                    </a:cubicBezTo>
                    <a:cubicBezTo>
                      <a:pt x="765815" y="184012"/>
                      <a:pt x="752919" y="187166"/>
                      <a:pt x="740308" y="174554"/>
                    </a:cubicBezTo>
                    <a:cubicBezTo>
                      <a:pt x="737136" y="171382"/>
                      <a:pt x="736295" y="166529"/>
                      <a:pt x="734289" y="162516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2901042" y="2263178"/>
                <a:ext cx="174544" cy="270859"/>
              </a:xfrm>
              <a:custGeom>
                <a:avLst/>
                <a:gdLst>
                  <a:gd name="connsiteX0" fmla="*/ 0 w 174544"/>
                  <a:gd name="connsiteY0" fmla="*/ 270859 h 270859"/>
                  <a:gd name="connsiteX1" fmla="*/ 30094 w 174544"/>
                  <a:gd name="connsiteY1" fmla="*/ 264840 h 270859"/>
                  <a:gd name="connsiteX2" fmla="*/ 150469 w 174544"/>
                  <a:gd name="connsiteY2" fmla="*/ 252801 h 270859"/>
                  <a:gd name="connsiteX3" fmla="*/ 168525 w 174544"/>
                  <a:gd name="connsiteY3" fmla="*/ 240763 h 270859"/>
                  <a:gd name="connsiteX4" fmla="*/ 174544 w 174544"/>
                  <a:gd name="connsiteY4" fmla="*/ 222706 h 270859"/>
                  <a:gd name="connsiteX5" fmla="*/ 168525 w 174544"/>
                  <a:gd name="connsiteY5" fmla="*/ 108343 h 270859"/>
                  <a:gd name="connsiteX6" fmla="*/ 150469 w 174544"/>
                  <a:gd name="connsiteY6" fmla="*/ 66210 h 270859"/>
                  <a:gd name="connsiteX7" fmla="*/ 144450 w 174544"/>
                  <a:gd name="connsiteY7" fmla="*/ 42133 h 270859"/>
                  <a:gd name="connsiteX8" fmla="*/ 138431 w 174544"/>
                  <a:gd name="connsiteY8" fmla="*/ 24076 h 270859"/>
                  <a:gd name="connsiteX9" fmla="*/ 126394 w 174544"/>
                  <a:gd name="connsiteY9" fmla="*/ 0 h 27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544" h="270859">
                    <a:moveTo>
                      <a:pt x="0" y="270859"/>
                    </a:moveTo>
                    <a:cubicBezTo>
                      <a:pt x="10031" y="268853"/>
                      <a:pt x="19937" y="266059"/>
                      <a:pt x="30094" y="264840"/>
                    </a:cubicBezTo>
                    <a:cubicBezTo>
                      <a:pt x="70132" y="260035"/>
                      <a:pt x="150469" y="252801"/>
                      <a:pt x="150469" y="252801"/>
                    </a:cubicBezTo>
                    <a:cubicBezTo>
                      <a:pt x="156488" y="248788"/>
                      <a:pt x="164006" y="246412"/>
                      <a:pt x="168525" y="240763"/>
                    </a:cubicBezTo>
                    <a:cubicBezTo>
                      <a:pt x="172488" y="235809"/>
                      <a:pt x="174544" y="229051"/>
                      <a:pt x="174544" y="222706"/>
                    </a:cubicBezTo>
                    <a:cubicBezTo>
                      <a:pt x="174544" y="184532"/>
                      <a:pt x="171981" y="146360"/>
                      <a:pt x="168525" y="108343"/>
                    </a:cubicBezTo>
                    <a:cubicBezTo>
                      <a:pt x="167329" y="95192"/>
                      <a:pt x="154509" y="76985"/>
                      <a:pt x="150469" y="66210"/>
                    </a:cubicBezTo>
                    <a:cubicBezTo>
                      <a:pt x="147564" y="58464"/>
                      <a:pt x="146723" y="50087"/>
                      <a:pt x="144450" y="42133"/>
                    </a:cubicBezTo>
                    <a:cubicBezTo>
                      <a:pt x="142707" y="36033"/>
                      <a:pt x="141268" y="29751"/>
                      <a:pt x="138431" y="24076"/>
                    </a:cubicBezTo>
                    <a:cubicBezTo>
                      <a:pt x="125281" y="-2225"/>
                      <a:pt x="126394" y="15076"/>
                      <a:pt x="126394" y="0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3069567" y="2233082"/>
                <a:ext cx="247431" cy="240764"/>
              </a:xfrm>
              <a:custGeom>
                <a:avLst/>
                <a:gdLst>
                  <a:gd name="connsiteX0" fmla="*/ 0 w 247431"/>
                  <a:gd name="connsiteY0" fmla="*/ 204649 h 240764"/>
                  <a:gd name="connsiteX1" fmla="*/ 36113 w 247431"/>
                  <a:gd name="connsiteY1" fmla="*/ 216687 h 240764"/>
                  <a:gd name="connsiteX2" fmla="*/ 48150 w 247431"/>
                  <a:gd name="connsiteY2" fmla="*/ 228726 h 240764"/>
                  <a:gd name="connsiteX3" fmla="*/ 138432 w 247431"/>
                  <a:gd name="connsiteY3" fmla="*/ 240764 h 240764"/>
                  <a:gd name="connsiteX4" fmla="*/ 234732 w 247431"/>
                  <a:gd name="connsiteY4" fmla="*/ 228726 h 240764"/>
                  <a:gd name="connsiteX5" fmla="*/ 240751 w 247431"/>
                  <a:gd name="connsiteY5" fmla="*/ 210668 h 240764"/>
                  <a:gd name="connsiteX6" fmla="*/ 246769 w 247431"/>
                  <a:gd name="connsiteY6" fmla="*/ 156496 h 240764"/>
                  <a:gd name="connsiteX7" fmla="*/ 246769 w 247431"/>
                  <a:gd name="connsiteY7" fmla="*/ 0 h 24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431" h="240764">
                    <a:moveTo>
                      <a:pt x="0" y="204649"/>
                    </a:moveTo>
                    <a:cubicBezTo>
                      <a:pt x="12038" y="208662"/>
                      <a:pt x="24764" y="211012"/>
                      <a:pt x="36113" y="216687"/>
                    </a:cubicBezTo>
                    <a:cubicBezTo>
                      <a:pt x="41189" y="219225"/>
                      <a:pt x="42766" y="226931"/>
                      <a:pt x="48150" y="228726"/>
                    </a:cubicBezTo>
                    <a:cubicBezTo>
                      <a:pt x="53133" y="230387"/>
                      <a:pt x="136818" y="240562"/>
                      <a:pt x="138432" y="240764"/>
                    </a:cubicBezTo>
                    <a:cubicBezTo>
                      <a:pt x="170532" y="236751"/>
                      <a:pt x="203697" y="237855"/>
                      <a:pt x="234732" y="228726"/>
                    </a:cubicBezTo>
                    <a:cubicBezTo>
                      <a:pt x="240819" y="226936"/>
                      <a:pt x="239708" y="216927"/>
                      <a:pt x="240751" y="210668"/>
                    </a:cubicBezTo>
                    <a:cubicBezTo>
                      <a:pt x="243738" y="192747"/>
                      <a:pt x="246250" y="174657"/>
                      <a:pt x="246769" y="156496"/>
                    </a:cubicBezTo>
                    <a:cubicBezTo>
                      <a:pt x="248259" y="104352"/>
                      <a:pt x="246769" y="52165"/>
                      <a:pt x="246769" y="0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268"/>
              <p:cNvSpPr/>
              <p:nvPr/>
            </p:nvSpPr>
            <p:spPr>
              <a:xfrm>
                <a:off x="3292261" y="2443750"/>
                <a:ext cx="186582" cy="54172"/>
              </a:xfrm>
              <a:custGeom>
                <a:avLst/>
                <a:gdLst>
                  <a:gd name="connsiteX0" fmla="*/ 0 w 186582"/>
                  <a:gd name="connsiteY0" fmla="*/ 0 h 54172"/>
                  <a:gd name="connsiteX1" fmla="*/ 30094 w 186582"/>
                  <a:gd name="connsiteY1" fmla="*/ 30096 h 54172"/>
                  <a:gd name="connsiteX2" fmla="*/ 72225 w 186582"/>
                  <a:gd name="connsiteY2" fmla="*/ 54172 h 54172"/>
                  <a:gd name="connsiteX3" fmla="*/ 180563 w 186582"/>
                  <a:gd name="connsiteY3" fmla="*/ 42134 h 54172"/>
                  <a:gd name="connsiteX4" fmla="*/ 186582 w 186582"/>
                  <a:gd name="connsiteY4" fmla="*/ 24077 h 54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82" h="54172">
                    <a:moveTo>
                      <a:pt x="0" y="0"/>
                    </a:moveTo>
                    <a:cubicBezTo>
                      <a:pt x="10031" y="10032"/>
                      <a:pt x="19418" y="20754"/>
                      <a:pt x="30094" y="30096"/>
                    </a:cubicBezTo>
                    <a:cubicBezTo>
                      <a:pt x="41437" y="40022"/>
                      <a:pt x="59266" y="47692"/>
                      <a:pt x="72225" y="54172"/>
                    </a:cubicBezTo>
                    <a:cubicBezTo>
                      <a:pt x="108338" y="50159"/>
                      <a:pt x="145425" y="51381"/>
                      <a:pt x="180563" y="42134"/>
                    </a:cubicBezTo>
                    <a:cubicBezTo>
                      <a:pt x="186699" y="40519"/>
                      <a:pt x="186582" y="24077"/>
                      <a:pt x="186582" y="24077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269"/>
              <p:cNvSpPr/>
              <p:nvPr/>
            </p:nvSpPr>
            <p:spPr>
              <a:xfrm>
                <a:off x="2943173" y="2675698"/>
                <a:ext cx="379182" cy="430670"/>
              </a:xfrm>
              <a:custGeom>
                <a:avLst/>
                <a:gdLst>
                  <a:gd name="connsiteX0" fmla="*/ 355107 w 379182"/>
                  <a:gd name="connsiteY0" fmla="*/ 14835 h 430670"/>
                  <a:gd name="connsiteX1" fmla="*/ 325013 w 379182"/>
                  <a:gd name="connsiteY1" fmla="*/ 26873 h 430670"/>
                  <a:gd name="connsiteX2" fmla="*/ 198619 w 379182"/>
                  <a:gd name="connsiteY2" fmla="*/ 20854 h 430670"/>
                  <a:gd name="connsiteX3" fmla="*/ 180563 w 379182"/>
                  <a:gd name="connsiteY3" fmla="*/ 14835 h 430670"/>
                  <a:gd name="connsiteX4" fmla="*/ 144450 w 379182"/>
                  <a:gd name="connsiteY4" fmla="*/ 8816 h 430670"/>
                  <a:gd name="connsiteX5" fmla="*/ 60188 w 379182"/>
                  <a:gd name="connsiteY5" fmla="*/ 8816 h 430670"/>
                  <a:gd name="connsiteX6" fmla="*/ 42132 w 379182"/>
                  <a:gd name="connsiteY6" fmla="*/ 20854 h 430670"/>
                  <a:gd name="connsiteX7" fmla="*/ 18057 w 379182"/>
                  <a:gd name="connsiteY7" fmla="*/ 56969 h 430670"/>
                  <a:gd name="connsiteX8" fmla="*/ 6019 w 379182"/>
                  <a:gd name="connsiteY8" fmla="*/ 75026 h 430670"/>
                  <a:gd name="connsiteX9" fmla="*/ 0 w 379182"/>
                  <a:gd name="connsiteY9" fmla="*/ 93083 h 430670"/>
                  <a:gd name="connsiteX10" fmla="*/ 12038 w 379182"/>
                  <a:gd name="connsiteY10" fmla="*/ 153274 h 430670"/>
                  <a:gd name="connsiteX11" fmla="*/ 18057 w 379182"/>
                  <a:gd name="connsiteY11" fmla="*/ 177350 h 430670"/>
                  <a:gd name="connsiteX12" fmla="*/ 24075 w 379182"/>
                  <a:gd name="connsiteY12" fmla="*/ 207446 h 430670"/>
                  <a:gd name="connsiteX13" fmla="*/ 42132 w 379182"/>
                  <a:gd name="connsiteY13" fmla="*/ 225503 h 430670"/>
                  <a:gd name="connsiteX14" fmla="*/ 60188 w 379182"/>
                  <a:gd name="connsiteY14" fmla="*/ 261618 h 430670"/>
                  <a:gd name="connsiteX15" fmla="*/ 78244 w 379182"/>
                  <a:gd name="connsiteY15" fmla="*/ 297732 h 430670"/>
                  <a:gd name="connsiteX16" fmla="*/ 126394 w 379182"/>
                  <a:gd name="connsiteY16" fmla="*/ 333847 h 430670"/>
                  <a:gd name="connsiteX17" fmla="*/ 162507 w 379182"/>
                  <a:gd name="connsiteY17" fmla="*/ 351904 h 430670"/>
                  <a:gd name="connsiteX18" fmla="*/ 216676 w 379182"/>
                  <a:gd name="connsiteY18" fmla="*/ 381999 h 430670"/>
                  <a:gd name="connsiteX19" fmla="*/ 246769 w 379182"/>
                  <a:gd name="connsiteY19" fmla="*/ 406076 h 430670"/>
                  <a:gd name="connsiteX20" fmla="*/ 270844 w 379182"/>
                  <a:gd name="connsiteY20" fmla="*/ 412095 h 430670"/>
                  <a:gd name="connsiteX21" fmla="*/ 337051 w 379182"/>
                  <a:gd name="connsiteY21" fmla="*/ 430152 h 430670"/>
                  <a:gd name="connsiteX22" fmla="*/ 379182 w 379182"/>
                  <a:gd name="connsiteY22" fmla="*/ 430152 h 43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9182" h="430670">
                    <a:moveTo>
                      <a:pt x="355107" y="14835"/>
                    </a:moveTo>
                    <a:cubicBezTo>
                      <a:pt x="345076" y="18848"/>
                      <a:pt x="335809" y="26458"/>
                      <a:pt x="325013" y="26873"/>
                    </a:cubicBezTo>
                    <a:cubicBezTo>
                      <a:pt x="282865" y="28494"/>
                      <a:pt x="240652" y="24357"/>
                      <a:pt x="198619" y="20854"/>
                    </a:cubicBezTo>
                    <a:cubicBezTo>
                      <a:pt x="192297" y="20327"/>
                      <a:pt x="186756" y="16211"/>
                      <a:pt x="180563" y="14835"/>
                    </a:cubicBezTo>
                    <a:cubicBezTo>
                      <a:pt x="168650" y="12188"/>
                      <a:pt x="156488" y="10822"/>
                      <a:pt x="144450" y="8816"/>
                    </a:cubicBezTo>
                    <a:cubicBezTo>
                      <a:pt x="110050" y="-2651"/>
                      <a:pt x="116373" y="-3224"/>
                      <a:pt x="60188" y="8816"/>
                    </a:cubicBezTo>
                    <a:cubicBezTo>
                      <a:pt x="53115" y="10332"/>
                      <a:pt x="48151" y="16841"/>
                      <a:pt x="42132" y="20854"/>
                    </a:cubicBezTo>
                    <a:lnTo>
                      <a:pt x="18057" y="56969"/>
                    </a:lnTo>
                    <a:cubicBezTo>
                      <a:pt x="14044" y="62988"/>
                      <a:pt x="8307" y="68163"/>
                      <a:pt x="6019" y="75026"/>
                    </a:cubicBezTo>
                    <a:lnTo>
                      <a:pt x="0" y="93083"/>
                    </a:lnTo>
                    <a:cubicBezTo>
                      <a:pt x="4013" y="113147"/>
                      <a:pt x="7751" y="133267"/>
                      <a:pt x="12038" y="153274"/>
                    </a:cubicBezTo>
                    <a:cubicBezTo>
                      <a:pt x="13771" y="161363"/>
                      <a:pt x="16263" y="169275"/>
                      <a:pt x="18057" y="177350"/>
                    </a:cubicBezTo>
                    <a:cubicBezTo>
                      <a:pt x="20276" y="187337"/>
                      <a:pt x="19500" y="198295"/>
                      <a:pt x="24075" y="207446"/>
                    </a:cubicBezTo>
                    <a:cubicBezTo>
                      <a:pt x="27882" y="215060"/>
                      <a:pt x="36113" y="219484"/>
                      <a:pt x="42132" y="225503"/>
                    </a:cubicBezTo>
                    <a:cubicBezTo>
                      <a:pt x="57256" y="270882"/>
                      <a:pt x="36856" y="214953"/>
                      <a:pt x="60188" y="261618"/>
                    </a:cubicBezTo>
                    <a:cubicBezTo>
                      <a:pt x="73004" y="287250"/>
                      <a:pt x="57547" y="273583"/>
                      <a:pt x="78244" y="297732"/>
                    </a:cubicBezTo>
                    <a:cubicBezTo>
                      <a:pt x="105341" y="329348"/>
                      <a:pt x="94794" y="315789"/>
                      <a:pt x="126394" y="333847"/>
                    </a:cubicBezTo>
                    <a:cubicBezTo>
                      <a:pt x="159063" y="352516"/>
                      <a:pt x="129401" y="340869"/>
                      <a:pt x="162507" y="351904"/>
                    </a:cubicBezTo>
                    <a:cubicBezTo>
                      <a:pt x="203898" y="379499"/>
                      <a:pt x="184894" y="371405"/>
                      <a:pt x="216676" y="381999"/>
                    </a:cubicBezTo>
                    <a:cubicBezTo>
                      <a:pt x="226384" y="391708"/>
                      <a:pt x="233480" y="400381"/>
                      <a:pt x="246769" y="406076"/>
                    </a:cubicBezTo>
                    <a:cubicBezTo>
                      <a:pt x="254372" y="409335"/>
                      <a:pt x="262921" y="409718"/>
                      <a:pt x="270844" y="412095"/>
                    </a:cubicBezTo>
                    <a:cubicBezTo>
                      <a:pt x="295301" y="419432"/>
                      <a:pt x="311736" y="428042"/>
                      <a:pt x="337051" y="430152"/>
                    </a:cubicBezTo>
                    <a:cubicBezTo>
                      <a:pt x="351046" y="431318"/>
                      <a:pt x="365138" y="430152"/>
                      <a:pt x="379182" y="430152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270"/>
              <p:cNvSpPr/>
              <p:nvPr/>
            </p:nvSpPr>
            <p:spPr>
              <a:xfrm>
                <a:off x="2792704" y="2877125"/>
                <a:ext cx="349111" cy="367164"/>
              </a:xfrm>
              <a:custGeom>
                <a:avLst/>
                <a:gdLst>
                  <a:gd name="connsiteX0" fmla="*/ 144451 w 349111"/>
                  <a:gd name="connsiteY0" fmla="*/ 0 h 367164"/>
                  <a:gd name="connsiteX1" fmla="*/ 60188 w 349111"/>
                  <a:gd name="connsiteY1" fmla="*/ 6019 h 367164"/>
                  <a:gd name="connsiteX2" fmla="*/ 42132 w 349111"/>
                  <a:gd name="connsiteY2" fmla="*/ 12038 h 367164"/>
                  <a:gd name="connsiteX3" fmla="*/ 18057 w 349111"/>
                  <a:gd name="connsiteY3" fmla="*/ 18057 h 367164"/>
                  <a:gd name="connsiteX4" fmla="*/ 0 w 349111"/>
                  <a:gd name="connsiteY4" fmla="*/ 60191 h 367164"/>
                  <a:gd name="connsiteX5" fmla="*/ 6019 w 349111"/>
                  <a:gd name="connsiteY5" fmla="*/ 102324 h 367164"/>
                  <a:gd name="connsiteX6" fmla="*/ 24075 w 349111"/>
                  <a:gd name="connsiteY6" fmla="*/ 114362 h 367164"/>
                  <a:gd name="connsiteX7" fmla="*/ 48150 w 349111"/>
                  <a:gd name="connsiteY7" fmla="*/ 144458 h 367164"/>
                  <a:gd name="connsiteX8" fmla="*/ 66207 w 349111"/>
                  <a:gd name="connsiteY8" fmla="*/ 156496 h 367164"/>
                  <a:gd name="connsiteX9" fmla="*/ 84263 w 349111"/>
                  <a:gd name="connsiteY9" fmla="*/ 252801 h 367164"/>
                  <a:gd name="connsiteX10" fmla="*/ 102319 w 349111"/>
                  <a:gd name="connsiteY10" fmla="*/ 300954 h 367164"/>
                  <a:gd name="connsiteX11" fmla="*/ 108338 w 349111"/>
                  <a:gd name="connsiteY11" fmla="*/ 319011 h 367164"/>
                  <a:gd name="connsiteX12" fmla="*/ 150469 w 349111"/>
                  <a:gd name="connsiteY12" fmla="*/ 367164 h 367164"/>
                  <a:gd name="connsiteX13" fmla="*/ 234732 w 349111"/>
                  <a:gd name="connsiteY13" fmla="*/ 361145 h 367164"/>
                  <a:gd name="connsiteX14" fmla="*/ 252788 w 349111"/>
                  <a:gd name="connsiteY14" fmla="*/ 355126 h 367164"/>
                  <a:gd name="connsiteX15" fmla="*/ 276863 w 349111"/>
                  <a:gd name="connsiteY15" fmla="*/ 319011 h 367164"/>
                  <a:gd name="connsiteX16" fmla="*/ 294919 w 349111"/>
                  <a:gd name="connsiteY16" fmla="*/ 300954 h 367164"/>
                  <a:gd name="connsiteX17" fmla="*/ 306957 w 349111"/>
                  <a:gd name="connsiteY17" fmla="*/ 282897 h 367164"/>
                  <a:gd name="connsiteX18" fmla="*/ 325013 w 349111"/>
                  <a:gd name="connsiteY18" fmla="*/ 258821 h 367164"/>
                  <a:gd name="connsiteX19" fmla="*/ 337051 w 349111"/>
                  <a:gd name="connsiteY19" fmla="*/ 222706 h 367164"/>
                  <a:gd name="connsiteX20" fmla="*/ 349088 w 349111"/>
                  <a:gd name="connsiteY20" fmla="*/ 198630 h 3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111" h="367164">
                    <a:moveTo>
                      <a:pt x="144451" y="0"/>
                    </a:moveTo>
                    <a:cubicBezTo>
                      <a:pt x="116363" y="2006"/>
                      <a:pt x="88154" y="2729"/>
                      <a:pt x="60188" y="6019"/>
                    </a:cubicBezTo>
                    <a:cubicBezTo>
                      <a:pt x="53887" y="6760"/>
                      <a:pt x="48232" y="10295"/>
                      <a:pt x="42132" y="12038"/>
                    </a:cubicBezTo>
                    <a:cubicBezTo>
                      <a:pt x="34178" y="14311"/>
                      <a:pt x="26082" y="16051"/>
                      <a:pt x="18057" y="18057"/>
                    </a:cubicBezTo>
                    <a:cubicBezTo>
                      <a:pt x="15705" y="22760"/>
                      <a:pt x="0" y="51333"/>
                      <a:pt x="0" y="60191"/>
                    </a:cubicBezTo>
                    <a:cubicBezTo>
                      <a:pt x="0" y="74378"/>
                      <a:pt x="257" y="89360"/>
                      <a:pt x="6019" y="102324"/>
                    </a:cubicBezTo>
                    <a:cubicBezTo>
                      <a:pt x="8957" y="108934"/>
                      <a:pt x="18427" y="109843"/>
                      <a:pt x="24075" y="114362"/>
                    </a:cubicBezTo>
                    <a:cubicBezTo>
                      <a:pt x="53862" y="138193"/>
                      <a:pt x="16861" y="113168"/>
                      <a:pt x="48150" y="144458"/>
                    </a:cubicBezTo>
                    <a:cubicBezTo>
                      <a:pt x="53265" y="149573"/>
                      <a:pt x="60188" y="152483"/>
                      <a:pt x="66207" y="156496"/>
                    </a:cubicBezTo>
                    <a:cubicBezTo>
                      <a:pt x="90723" y="205531"/>
                      <a:pt x="72989" y="162611"/>
                      <a:pt x="84263" y="252801"/>
                    </a:cubicBezTo>
                    <a:cubicBezTo>
                      <a:pt x="87527" y="278911"/>
                      <a:pt x="91931" y="276714"/>
                      <a:pt x="102319" y="300954"/>
                    </a:cubicBezTo>
                    <a:cubicBezTo>
                      <a:pt x="104818" y="306786"/>
                      <a:pt x="105257" y="313465"/>
                      <a:pt x="108338" y="319011"/>
                    </a:cubicBezTo>
                    <a:cubicBezTo>
                      <a:pt x="128991" y="356188"/>
                      <a:pt x="124092" y="349578"/>
                      <a:pt x="150469" y="367164"/>
                    </a:cubicBezTo>
                    <a:cubicBezTo>
                      <a:pt x="178557" y="365158"/>
                      <a:pt x="206766" y="364435"/>
                      <a:pt x="234732" y="361145"/>
                    </a:cubicBezTo>
                    <a:cubicBezTo>
                      <a:pt x="241033" y="360404"/>
                      <a:pt x="248302" y="359612"/>
                      <a:pt x="252788" y="355126"/>
                    </a:cubicBezTo>
                    <a:cubicBezTo>
                      <a:pt x="263018" y="344895"/>
                      <a:pt x="266633" y="329242"/>
                      <a:pt x="276863" y="319011"/>
                    </a:cubicBezTo>
                    <a:cubicBezTo>
                      <a:pt x="282882" y="312992"/>
                      <a:pt x="289470" y="307493"/>
                      <a:pt x="294919" y="300954"/>
                    </a:cubicBezTo>
                    <a:cubicBezTo>
                      <a:pt x="299550" y="295397"/>
                      <a:pt x="302752" y="288784"/>
                      <a:pt x="306957" y="282897"/>
                    </a:cubicBezTo>
                    <a:cubicBezTo>
                      <a:pt x="312788" y="274734"/>
                      <a:pt x="318994" y="266846"/>
                      <a:pt x="325013" y="258821"/>
                    </a:cubicBezTo>
                    <a:cubicBezTo>
                      <a:pt x="329026" y="246783"/>
                      <a:pt x="330013" y="233265"/>
                      <a:pt x="337051" y="222706"/>
                    </a:cubicBezTo>
                    <a:cubicBezTo>
                      <a:pt x="350201" y="202980"/>
                      <a:pt x="349088" y="211883"/>
                      <a:pt x="349088" y="198630"/>
                    </a:cubicBezTo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72" name="Group 271"/>
              <p:cNvGrpSpPr/>
              <p:nvPr/>
            </p:nvGrpSpPr>
            <p:grpSpPr>
              <a:xfrm>
                <a:off x="1023442" y="1743147"/>
                <a:ext cx="1883872" cy="2027880"/>
                <a:chOff x="1017170" y="1534868"/>
                <a:chExt cx="1883872" cy="2353464"/>
              </a:xfrm>
              <a:solidFill>
                <a:schemeClr val="accent1">
                  <a:lumMod val="40000"/>
                  <a:lumOff val="60000"/>
                </a:schemeClr>
              </a:solidFill>
            </p:grpSpPr>
            <p:sp>
              <p:nvSpPr>
                <p:cNvPr id="283" name="Freeform 282"/>
                <p:cNvSpPr/>
                <p:nvPr/>
              </p:nvSpPr>
              <p:spPr>
                <a:xfrm>
                  <a:off x="1017170" y="1534868"/>
                  <a:ext cx="1883872" cy="2353464"/>
                </a:xfrm>
                <a:custGeom>
                  <a:avLst/>
                  <a:gdLst>
                    <a:gd name="connsiteX0" fmla="*/ 1823684 w 1883872"/>
                    <a:gd name="connsiteY0" fmla="*/ 1540887 h 2353464"/>
                    <a:gd name="connsiteX1" fmla="*/ 1787572 w 1883872"/>
                    <a:gd name="connsiteY1" fmla="*/ 1546906 h 2353464"/>
                    <a:gd name="connsiteX2" fmla="*/ 1733403 w 1883872"/>
                    <a:gd name="connsiteY2" fmla="*/ 1534868 h 2353464"/>
                    <a:gd name="connsiteX3" fmla="*/ 1721365 w 1883872"/>
                    <a:gd name="connsiteY3" fmla="*/ 1516810 h 2353464"/>
                    <a:gd name="connsiteX4" fmla="*/ 1703309 w 1883872"/>
                    <a:gd name="connsiteY4" fmla="*/ 1504772 h 2353464"/>
                    <a:gd name="connsiteX5" fmla="*/ 1697290 w 1883872"/>
                    <a:gd name="connsiteY5" fmla="*/ 1486715 h 2353464"/>
                    <a:gd name="connsiteX6" fmla="*/ 1661178 w 1883872"/>
                    <a:gd name="connsiteY6" fmla="*/ 1462639 h 2353464"/>
                    <a:gd name="connsiteX7" fmla="*/ 1649140 w 1883872"/>
                    <a:gd name="connsiteY7" fmla="*/ 1450600 h 2353464"/>
                    <a:gd name="connsiteX8" fmla="*/ 1637103 w 1883872"/>
                    <a:gd name="connsiteY8" fmla="*/ 1432543 h 2353464"/>
                    <a:gd name="connsiteX9" fmla="*/ 1613028 w 1883872"/>
                    <a:gd name="connsiteY9" fmla="*/ 1426524 h 2353464"/>
                    <a:gd name="connsiteX10" fmla="*/ 1576915 w 1883872"/>
                    <a:gd name="connsiteY10" fmla="*/ 1396429 h 2353464"/>
                    <a:gd name="connsiteX11" fmla="*/ 1546821 w 1883872"/>
                    <a:gd name="connsiteY11" fmla="*/ 1372352 h 2353464"/>
                    <a:gd name="connsiteX12" fmla="*/ 1534784 w 1883872"/>
                    <a:gd name="connsiteY12" fmla="*/ 1354295 h 2353464"/>
                    <a:gd name="connsiteX13" fmla="*/ 1516728 w 1883872"/>
                    <a:gd name="connsiteY13" fmla="*/ 1342257 h 2353464"/>
                    <a:gd name="connsiteX14" fmla="*/ 1474596 w 1883872"/>
                    <a:gd name="connsiteY14" fmla="*/ 1318180 h 2353464"/>
                    <a:gd name="connsiteX15" fmla="*/ 1456540 w 1883872"/>
                    <a:gd name="connsiteY15" fmla="*/ 1306142 h 2353464"/>
                    <a:gd name="connsiteX16" fmla="*/ 1420427 w 1883872"/>
                    <a:gd name="connsiteY16" fmla="*/ 1270028 h 2353464"/>
                    <a:gd name="connsiteX17" fmla="*/ 1402371 w 1883872"/>
                    <a:gd name="connsiteY17" fmla="*/ 1264009 h 2353464"/>
                    <a:gd name="connsiteX18" fmla="*/ 1396352 w 1883872"/>
                    <a:gd name="connsiteY18" fmla="*/ 1245951 h 2353464"/>
                    <a:gd name="connsiteX19" fmla="*/ 1366259 w 1883872"/>
                    <a:gd name="connsiteY19" fmla="*/ 1221875 h 2353464"/>
                    <a:gd name="connsiteX20" fmla="*/ 1330146 w 1883872"/>
                    <a:gd name="connsiteY20" fmla="*/ 1161684 h 2353464"/>
                    <a:gd name="connsiteX21" fmla="*/ 1306071 w 1883872"/>
                    <a:gd name="connsiteY21" fmla="*/ 1125570 h 2353464"/>
                    <a:gd name="connsiteX22" fmla="*/ 1294034 w 1883872"/>
                    <a:gd name="connsiteY22" fmla="*/ 1113531 h 2353464"/>
                    <a:gd name="connsiteX23" fmla="*/ 1281996 w 1883872"/>
                    <a:gd name="connsiteY23" fmla="*/ 1095474 h 2353464"/>
                    <a:gd name="connsiteX24" fmla="*/ 1257921 w 1883872"/>
                    <a:gd name="connsiteY24" fmla="*/ 1089455 h 2353464"/>
                    <a:gd name="connsiteX25" fmla="*/ 1227827 w 1883872"/>
                    <a:gd name="connsiteY25" fmla="*/ 1059360 h 2353464"/>
                    <a:gd name="connsiteX26" fmla="*/ 1215790 w 1883872"/>
                    <a:gd name="connsiteY26" fmla="*/ 1041302 h 2353464"/>
                    <a:gd name="connsiteX27" fmla="*/ 1161621 w 1883872"/>
                    <a:gd name="connsiteY27" fmla="*/ 1005188 h 2353464"/>
                    <a:gd name="connsiteX28" fmla="*/ 1137546 w 1883872"/>
                    <a:gd name="connsiteY28" fmla="*/ 987130 h 2353464"/>
                    <a:gd name="connsiteX29" fmla="*/ 1125508 w 1883872"/>
                    <a:gd name="connsiteY29" fmla="*/ 969073 h 2353464"/>
                    <a:gd name="connsiteX30" fmla="*/ 1107452 w 1883872"/>
                    <a:gd name="connsiteY30" fmla="*/ 963054 h 2353464"/>
                    <a:gd name="connsiteX31" fmla="*/ 1089396 w 1883872"/>
                    <a:gd name="connsiteY31" fmla="*/ 951016 h 2353464"/>
                    <a:gd name="connsiteX32" fmla="*/ 1077358 w 1883872"/>
                    <a:gd name="connsiteY32" fmla="*/ 926940 h 2353464"/>
                    <a:gd name="connsiteX33" fmla="*/ 1065321 w 1883872"/>
                    <a:gd name="connsiteY33" fmla="*/ 914901 h 2353464"/>
                    <a:gd name="connsiteX34" fmla="*/ 1059302 w 1883872"/>
                    <a:gd name="connsiteY34" fmla="*/ 896844 h 2353464"/>
                    <a:gd name="connsiteX35" fmla="*/ 1041246 w 1883872"/>
                    <a:gd name="connsiteY35" fmla="*/ 842672 h 2353464"/>
                    <a:gd name="connsiteX36" fmla="*/ 1029208 w 1883872"/>
                    <a:gd name="connsiteY36" fmla="*/ 806558 h 2353464"/>
                    <a:gd name="connsiteX37" fmla="*/ 1011152 w 1883872"/>
                    <a:gd name="connsiteY37" fmla="*/ 788501 h 2353464"/>
                    <a:gd name="connsiteX38" fmla="*/ 993096 w 1883872"/>
                    <a:gd name="connsiteY38" fmla="*/ 764424 h 2353464"/>
                    <a:gd name="connsiteX39" fmla="*/ 975039 w 1883872"/>
                    <a:gd name="connsiteY39" fmla="*/ 752386 h 2353464"/>
                    <a:gd name="connsiteX40" fmla="*/ 950964 w 1883872"/>
                    <a:gd name="connsiteY40" fmla="*/ 722291 h 2353464"/>
                    <a:gd name="connsiteX41" fmla="*/ 932908 w 1883872"/>
                    <a:gd name="connsiteY41" fmla="*/ 680157 h 2353464"/>
                    <a:gd name="connsiteX42" fmla="*/ 908833 w 1883872"/>
                    <a:gd name="connsiteY42" fmla="*/ 650061 h 2353464"/>
                    <a:gd name="connsiteX43" fmla="*/ 896795 w 1883872"/>
                    <a:gd name="connsiteY43" fmla="*/ 601909 h 2353464"/>
                    <a:gd name="connsiteX44" fmla="*/ 872720 w 1883872"/>
                    <a:gd name="connsiteY44" fmla="*/ 559775 h 2353464"/>
                    <a:gd name="connsiteX45" fmla="*/ 854664 w 1883872"/>
                    <a:gd name="connsiteY45" fmla="*/ 523661 h 2353464"/>
                    <a:gd name="connsiteX46" fmla="*/ 830589 w 1883872"/>
                    <a:gd name="connsiteY46" fmla="*/ 487546 h 2353464"/>
                    <a:gd name="connsiteX47" fmla="*/ 800495 w 1883872"/>
                    <a:gd name="connsiteY47" fmla="*/ 457451 h 2353464"/>
                    <a:gd name="connsiteX48" fmla="*/ 782439 w 1883872"/>
                    <a:gd name="connsiteY48" fmla="*/ 421336 h 2353464"/>
                    <a:gd name="connsiteX49" fmla="*/ 776420 w 1883872"/>
                    <a:gd name="connsiteY49" fmla="*/ 397260 h 2353464"/>
                    <a:gd name="connsiteX50" fmla="*/ 740308 w 1883872"/>
                    <a:gd name="connsiteY50" fmla="*/ 349107 h 2353464"/>
                    <a:gd name="connsiteX51" fmla="*/ 728270 w 1883872"/>
                    <a:gd name="connsiteY51" fmla="*/ 331050 h 2353464"/>
                    <a:gd name="connsiteX52" fmla="*/ 710214 w 1883872"/>
                    <a:gd name="connsiteY52" fmla="*/ 312992 h 2353464"/>
                    <a:gd name="connsiteX53" fmla="*/ 698176 w 1883872"/>
                    <a:gd name="connsiteY53" fmla="*/ 294935 h 2353464"/>
                    <a:gd name="connsiteX54" fmla="*/ 674101 w 1883872"/>
                    <a:gd name="connsiteY54" fmla="*/ 264840 h 2353464"/>
                    <a:gd name="connsiteX55" fmla="*/ 656045 w 1883872"/>
                    <a:gd name="connsiteY55" fmla="*/ 246782 h 2353464"/>
                    <a:gd name="connsiteX56" fmla="*/ 637989 w 1883872"/>
                    <a:gd name="connsiteY56" fmla="*/ 210668 h 2353464"/>
                    <a:gd name="connsiteX57" fmla="*/ 631970 w 1883872"/>
                    <a:gd name="connsiteY57" fmla="*/ 162515 h 2353464"/>
                    <a:gd name="connsiteX58" fmla="*/ 607895 w 1883872"/>
                    <a:gd name="connsiteY58" fmla="*/ 126401 h 2353464"/>
                    <a:gd name="connsiteX59" fmla="*/ 589839 w 1883872"/>
                    <a:gd name="connsiteY59" fmla="*/ 90286 h 2353464"/>
                    <a:gd name="connsiteX60" fmla="*/ 571782 w 1883872"/>
                    <a:gd name="connsiteY60" fmla="*/ 78248 h 2353464"/>
                    <a:gd name="connsiteX61" fmla="*/ 529651 w 1883872"/>
                    <a:gd name="connsiteY61" fmla="*/ 24076 h 2353464"/>
                    <a:gd name="connsiteX62" fmla="*/ 517614 w 1883872"/>
                    <a:gd name="connsiteY62" fmla="*/ 6019 h 2353464"/>
                    <a:gd name="connsiteX63" fmla="*/ 493539 w 1883872"/>
                    <a:gd name="connsiteY63" fmla="*/ 0 h 2353464"/>
                    <a:gd name="connsiteX64" fmla="*/ 433351 w 1883872"/>
                    <a:gd name="connsiteY64" fmla="*/ 12038 h 2353464"/>
                    <a:gd name="connsiteX65" fmla="*/ 427332 w 1883872"/>
                    <a:gd name="connsiteY65" fmla="*/ 36114 h 2353464"/>
                    <a:gd name="connsiteX66" fmla="*/ 421313 w 1883872"/>
                    <a:gd name="connsiteY66" fmla="*/ 391241 h 2353464"/>
                    <a:gd name="connsiteX67" fmla="*/ 409276 w 1883872"/>
                    <a:gd name="connsiteY67" fmla="*/ 541718 h 2353464"/>
                    <a:gd name="connsiteX68" fmla="*/ 415295 w 1883872"/>
                    <a:gd name="connsiteY68" fmla="*/ 975092 h 2353464"/>
                    <a:gd name="connsiteX69" fmla="*/ 403257 w 1883872"/>
                    <a:gd name="connsiteY69" fmla="*/ 1077417 h 2353464"/>
                    <a:gd name="connsiteX70" fmla="*/ 397238 w 1883872"/>
                    <a:gd name="connsiteY70" fmla="*/ 1095474 h 2353464"/>
                    <a:gd name="connsiteX71" fmla="*/ 379182 w 1883872"/>
                    <a:gd name="connsiteY71" fmla="*/ 1101493 h 2353464"/>
                    <a:gd name="connsiteX72" fmla="*/ 373163 w 1883872"/>
                    <a:gd name="connsiteY72" fmla="*/ 1119550 h 2353464"/>
                    <a:gd name="connsiteX73" fmla="*/ 355107 w 1883872"/>
                    <a:gd name="connsiteY73" fmla="*/ 1125570 h 2353464"/>
                    <a:gd name="connsiteX74" fmla="*/ 337051 w 1883872"/>
                    <a:gd name="connsiteY74" fmla="*/ 1137608 h 2353464"/>
                    <a:gd name="connsiteX75" fmla="*/ 312976 w 1883872"/>
                    <a:gd name="connsiteY75" fmla="*/ 1161684 h 2353464"/>
                    <a:gd name="connsiteX76" fmla="*/ 294920 w 1883872"/>
                    <a:gd name="connsiteY76" fmla="*/ 1173722 h 2353464"/>
                    <a:gd name="connsiteX77" fmla="*/ 270844 w 1883872"/>
                    <a:gd name="connsiteY77" fmla="*/ 1191780 h 2353464"/>
                    <a:gd name="connsiteX78" fmla="*/ 240751 w 1883872"/>
                    <a:gd name="connsiteY78" fmla="*/ 1227894 h 2353464"/>
                    <a:gd name="connsiteX79" fmla="*/ 222694 w 1883872"/>
                    <a:gd name="connsiteY79" fmla="*/ 1245951 h 2353464"/>
                    <a:gd name="connsiteX80" fmla="*/ 216676 w 1883872"/>
                    <a:gd name="connsiteY80" fmla="*/ 1264009 h 2353464"/>
                    <a:gd name="connsiteX81" fmla="*/ 180563 w 1883872"/>
                    <a:gd name="connsiteY81" fmla="*/ 1294104 h 2353464"/>
                    <a:gd name="connsiteX82" fmla="*/ 156488 w 1883872"/>
                    <a:gd name="connsiteY82" fmla="*/ 1300123 h 2353464"/>
                    <a:gd name="connsiteX83" fmla="*/ 150469 w 1883872"/>
                    <a:gd name="connsiteY83" fmla="*/ 1324199 h 2353464"/>
                    <a:gd name="connsiteX84" fmla="*/ 102319 w 1883872"/>
                    <a:gd name="connsiteY84" fmla="*/ 1366333 h 2353464"/>
                    <a:gd name="connsiteX85" fmla="*/ 60188 w 1883872"/>
                    <a:gd name="connsiteY85" fmla="*/ 1426524 h 2353464"/>
                    <a:gd name="connsiteX86" fmla="*/ 42132 w 1883872"/>
                    <a:gd name="connsiteY86" fmla="*/ 1444581 h 2353464"/>
                    <a:gd name="connsiteX87" fmla="*/ 18057 w 1883872"/>
                    <a:gd name="connsiteY87" fmla="*/ 1480696 h 2353464"/>
                    <a:gd name="connsiteX88" fmla="*/ 6019 w 1883872"/>
                    <a:gd name="connsiteY88" fmla="*/ 1498753 h 2353464"/>
                    <a:gd name="connsiteX89" fmla="*/ 0 w 1883872"/>
                    <a:gd name="connsiteY89" fmla="*/ 1546906 h 2353464"/>
                    <a:gd name="connsiteX90" fmla="*/ 6019 w 1883872"/>
                    <a:gd name="connsiteY90" fmla="*/ 1607097 h 2353464"/>
                    <a:gd name="connsiteX91" fmla="*/ 12038 w 1883872"/>
                    <a:gd name="connsiteY91" fmla="*/ 1661268 h 2353464"/>
                    <a:gd name="connsiteX92" fmla="*/ 24075 w 1883872"/>
                    <a:gd name="connsiteY92" fmla="*/ 1703402 h 2353464"/>
                    <a:gd name="connsiteX93" fmla="*/ 42132 w 1883872"/>
                    <a:gd name="connsiteY93" fmla="*/ 1763593 h 2353464"/>
                    <a:gd name="connsiteX94" fmla="*/ 54169 w 1883872"/>
                    <a:gd name="connsiteY94" fmla="*/ 1793688 h 2353464"/>
                    <a:gd name="connsiteX95" fmla="*/ 66207 w 1883872"/>
                    <a:gd name="connsiteY95" fmla="*/ 1817765 h 2353464"/>
                    <a:gd name="connsiteX96" fmla="*/ 72225 w 1883872"/>
                    <a:gd name="connsiteY96" fmla="*/ 1835822 h 2353464"/>
                    <a:gd name="connsiteX97" fmla="*/ 84263 w 1883872"/>
                    <a:gd name="connsiteY97" fmla="*/ 1865918 h 2353464"/>
                    <a:gd name="connsiteX98" fmla="*/ 90282 w 1883872"/>
                    <a:gd name="connsiteY98" fmla="*/ 1883975 h 2353464"/>
                    <a:gd name="connsiteX99" fmla="*/ 126394 w 1883872"/>
                    <a:gd name="connsiteY99" fmla="*/ 1920089 h 2353464"/>
                    <a:gd name="connsiteX100" fmla="*/ 198619 w 1883872"/>
                    <a:gd name="connsiteY100" fmla="*/ 1992318 h 2353464"/>
                    <a:gd name="connsiteX101" fmla="*/ 210657 w 1883872"/>
                    <a:gd name="connsiteY101" fmla="*/ 2004357 h 2353464"/>
                    <a:gd name="connsiteX102" fmla="*/ 228713 w 1883872"/>
                    <a:gd name="connsiteY102" fmla="*/ 2022414 h 2353464"/>
                    <a:gd name="connsiteX103" fmla="*/ 258807 w 1883872"/>
                    <a:gd name="connsiteY103" fmla="*/ 2058528 h 2353464"/>
                    <a:gd name="connsiteX104" fmla="*/ 294920 w 1883872"/>
                    <a:gd name="connsiteY104" fmla="*/ 2106681 h 2353464"/>
                    <a:gd name="connsiteX105" fmla="*/ 343070 w 1883872"/>
                    <a:gd name="connsiteY105" fmla="*/ 2154834 h 2353464"/>
                    <a:gd name="connsiteX106" fmla="*/ 361126 w 1883872"/>
                    <a:gd name="connsiteY106" fmla="*/ 2172891 h 2353464"/>
                    <a:gd name="connsiteX107" fmla="*/ 391220 w 1883872"/>
                    <a:gd name="connsiteY107" fmla="*/ 2209006 h 2353464"/>
                    <a:gd name="connsiteX108" fmla="*/ 433351 w 1883872"/>
                    <a:gd name="connsiteY108" fmla="*/ 2263177 h 2353464"/>
                    <a:gd name="connsiteX109" fmla="*/ 445388 w 1883872"/>
                    <a:gd name="connsiteY109" fmla="*/ 2275216 h 2353464"/>
                    <a:gd name="connsiteX110" fmla="*/ 463445 w 1883872"/>
                    <a:gd name="connsiteY110" fmla="*/ 2293273 h 2353464"/>
                    <a:gd name="connsiteX111" fmla="*/ 475482 w 1883872"/>
                    <a:gd name="connsiteY111" fmla="*/ 2311330 h 2353464"/>
                    <a:gd name="connsiteX112" fmla="*/ 529651 w 1883872"/>
                    <a:gd name="connsiteY112" fmla="*/ 2341426 h 2353464"/>
                    <a:gd name="connsiteX113" fmla="*/ 553726 w 1883872"/>
                    <a:gd name="connsiteY113" fmla="*/ 2353464 h 2353464"/>
                    <a:gd name="connsiteX114" fmla="*/ 583820 w 1883872"/>
                    <a:gd name="connsiteY114" fmla="*/ 2329387 h 2353464"/>
                    <a:gd name="connsiteX115" fmla="*/ 589839 w 1883872"/>
                    <a:gd name="connsiteY115" fmla="*/ 2293273 h 2353464"/>
                    <a:gd name="connsiteX116" fmla="*/ 583820 w 1883872"/>
                    <a:gd name="connsiteY116" fmla="*/ 2178910 h 2353464"/>
                    <a:gd name="connsiteX117" fmla="*/ 577801 w 1883872"/>
                    <a:gd name="connsiteY117" fmla="*/ 2154834 h 2353464"/>
                    <a:gd name="connsiteX118" fmla="*/ 565764 w 1883872"/>
                    <a:gd name="connsiteY118" fmla="*/ 2112700 h 2353464"/>
                    <a:gd name="connsiteX119" fmla="*/ 553726 w 1883872"/>
                    <a:gd name="connsiteY119" fmla="*/ 2028433 h 2353464"/>
                    <a:gd name="connsiteX120" fmla="*/ 559745 w 1883872"/>
                    <a:gd name="connsiteY120" fmla="*/ 1853879 h 2353464"/>
                    <a:gd name="connsiteX121" fmla="*/ 577801 w 1883872"/>
                    <a:gd name="connsiteY121" fmla="*/ 1817765 h 2353464"/>
                    <a:gd name="connsiteX122" fmla="*/ 613914 w 1883872"/>
                    <a:gd name="connsiteY122" fmla="*/ 1781650 h 2353464"/>
                    <a:gd name="connsiteX123" fmla="*/ 631970 w 1883872"/>
                    <a:gd name="connsiteY123" fmla="*/ 1763593 h 2353464"/>
                    <a:gd name="connsiteX124" fmla="*/ 656045 w 1883872"/>
                    <a:gd name="connsiteY124" fmla="*/ 1745536 h 2353464"/>
                    <a:gd name="connsiteX125" fmla="*/ 674101 w 1883872"/>
                    <a:gd name="connsiteY125" fmla="*/ 1733498 h 2353464"/>
                    <a:gd name="connsiteX126" fmla="*/ 728270 w 1883872"/>
                    <a:gd name="connsiteY126" fmla="*/ 1691364 h 2353464"/>
                    <a:gd name="connsiteX127" fmla="*/ 752345 w 1883872"/>
                    <a:gd name="connsiteY127" fmla="*/ 1673307 h 2353464"/>
                    <a:gd name="connsiteX128" fmla="*/ 770401 w 1883872"/>
                    <a:gd name="connsiteY128" fmla="*/ 1661268 h 2353464"/>
                    <a:gd name="connsiteX129" fmla="*/ 800495 w 1883872"/>
                    <a:gd name="connsiteY129" fmla="*/ 1625154 h 2353464"/>
                    <a:gd name="connsiteX130" fmla="*/ 818552 w 1883872"/>
                    <a:gd name="connsiteY130" fmla="*/ 1613116 h 2353464"/>
                    <a:gd name="connsiteX131" fmla="*/ 836608 w 1883872"/>
                    <a:gd name="connsiteY131" fmla="*/ 1570982 h 2353464"/>
                    <a:gd name="connsiteX132" fmla="*/ 860683 w 1883872"/>
                    <a:gd name="connsiteY132" fmla="*/ 1534868 h 2353464"/>
                    <a:gd name="connsiteX133" fmla="*/ 872720 w 1883872"/>
                    <a:gd name="connsiteY133" fmla="*/ 1492734 h 2353464"/>
                    <a:gd name="connsiteX134" fmla="*/ 878739 w 1883872"/>
                    <a:gd name="connsiteY134" fmla="*/ 1474677 h 2353464"/>
                    <a:gd name="connsiteX135" fmla="*/ 902814 w 1883872"/>
                    <a:gd name="connsiteY135" fmla="*/ 1438562 h 2353464"/>
                    <a:gd name="connsiteX136" fmla="*/ 926889 w 1883872"/>
                    <a:gd name="connsiteY136" fmla="*/ 1432543 h 2353464"/>
                    <a:gd name="connsiteX137" fmla="*/ 950964 w 1883872"/>
                    <a:gd name="connsiteY137" fmla="*/ 1414486 h 2353464"/>
                    <a:gd name="connsiteX138" fmla="*/ 993096 w 1883872"/>
                    <a:gd name="connsiteY138" fmla="*/ 1402448 h 2353464"/>
                    <a:gd name="connsiteX139" fmla="*/ 1005133 w 1883872"/>
                    <a:gd name="connsiteY139" fmla="*/ 1390409 h 2353464"/>
                    <a:gd name="connsiteX140" fmla="*/ 1047264 w 1883872"/>
                    <a:gd name="connsiteY140" fmla="*/ 1384390 h 2353464"/>
                    <a:gd name="connsiteX141" fmla="*/ 1065321 w 1883872"/>
                    <a:gd name="connsiteY141" fmla="*/ 1378371 h 2353464"/>
                    <a:gd name="connsiteX142" fmla="*/ 1161621 w 1883872"/>
                    <a:gd name="connsiteY142" fmla="*/ 1372352 h 2353464"/>
                    <a:gd name="connsiteX143" fmla="*/ 1227827 w 1883872"/>
                    <a:gd name="connsiteY143" fmla="*/ 1360314 h 2353464"/>
                    <a:gd name="connsiteX144" fmla="*/ 1245883 w 1883872"/>
                    <a:gd name="connsiteY144" fmla="*/ 1354295 h 2353464"/>
                    <a:gd name="connsiteX145" fmla="*/ 1269959 w 1883872"/>
                    <a:gd name="connsiteY145" fmla="*/ 1348276 h 2353464"/>
                    <a:gd name="connsiteX146" fmla="*/ 1294034 w 1883872"/>
                    <a:gd name="connsiteY146" fmla="*/ 1336238 h 2353464"/>
                    <a:gd name="connsiteX147" fmla="*/ 1414409 w 1883872"/>
                    <a:gd name="connsiteY147" fmla="*/ 1354295 h 2353464"/>
                    <a:gd name="connsiteX148" fmla="*/ 1432465 w 1883872"/>
                    <a:gd name="connsiteY148" fmla="*/ 1378371 h 2353464"/>
                    <a:gd name="connsiteX149" fmla="*/ 1438484 w 1883872"/>
                    <a:gd name="connsiteY149" fmla="*/ 1396429 h 2353464"/>
                    <a:gd name="connsiteX150" fmla="*/ 1456540 w 1883872"/>
                    <a:gd name="connsiteY150" fmla="*/ 1402448 h 2353464"/>
                    <a:gd name="connsiteX151" fmla="*/ 1468578 w 1883872"/>
                    <a:gd name="connsiteY151" fmla="*/ 1420505 h 2353464"/>
                    <a:gd name="connsiteX152" fmla="*/ 1522746 w 1883872"/>
                    <a:gd name="connsiteY152" fmla="*/ 1462639 h 2353464"/>
                    <a:gd name="connsiteX153" fmla="*/ 1534784 w 1883872"/>
                    <a:gd name="connsiteY153" fmla="*/ 1480696 h 2353464"/>
                    <a:gd name="connsiteX154" fmla="*/ 1552840 w 1883872"/>
                    <a:gd name="connsiteY154" fmla="*/ 1498753 h 2353464"/>
                    <a:gd name="connsiteX155" fmla="*/ 1564878 w 1883872"/>
                    <a:gd name="connsiteY155" fmla="*/ 1516810 h 2353464"/>
                    <a:gd name="connsiteX156" fmla="*/ 1594972 w 1883872"/>
                    <a:gd name="connsiteY156" fmla="*/ 1540887 h 2353464"/>
                    <a:gd name="connsiteX157" fmla="*/ 1600990 w 1883872"/>
                    <a:gd name="connsiteY157" fmla="*/ 1558944 h 2353464"/>
                    <a:gd name="connsiteX158" fmla="*/ 1649140 w 1883872"/>
                    <a:gd name="connsiteY158" fmla="*/ 1595058 h 2353464"/>
                    <a:gd name="connsiteX159" fmla="*/ 1667197 w 1883872"/>
                    <a:gd name="connsiteY159" fmla="*/ 1601078 h 2353464"/>
                    <a:gd name="connsiteX160" fmla="*/ 1703309 w 1883872"/>
                    <a:gd name="connsiteY160" fmla="*/ 1631173 h 2353464"/>
                    <a:gd name="connsiteX161" fmla="*/ 1721365 w 1883872"/>
                    <a:gd name="connsiteY161" fmla="*/ 1637192 h 2353464"/>
                    <a:gd name="connsiteX162" fmla="*/ 1739422 w 1883872"/>
                    <a:gd name="connsiteY162" fmla="*/ 1649230 h 2353464"/>
                    <a:gd name="connsiteX163" fmla="*/ 1811647 w 1883872"/>
                    <a:gd name="connsiteY163" fmla="*/ 1661268 h 2353464"/>
                    <a:gd name="connsiteX164" fmla="*/ 1883872 w 1883872"/>
                    <a:gd name="connsiteY164" fmla="*/ 1673307 h 2353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</a:cxnLst>
                  <a:rect l="l" t="t" r="r" b="b"/>
                  <a:pathLst>
                    <a:path w="1883872" h="2353464">
                      <a:moveTo>
                        <a:pt x="1823684" y="1540887"/>
                      </a:moveTo>
                      <a:cubicBezTo>
                        <a:pt x="1811647" y="1542893"/>
                        <a:pt x="1799775" y="1546906"/>
                        <a:pt x="1787572" y="1546906"/>
                      </a:cubicBezTo>
                      <a:cubicBezTo>
                        <a:pt x="1766386" y="1546906"/>
                        <a:pt x="1752023" y="1541075"/>
                        <a:pt x="1733403" y="1534868"/>
                      </a:cubicBezTo>
                      <a:cubicBezTo>
                        <a:pt x="1729390" y="1528849"/>
                        <a:pt x="1726480" y="1521926"/>
                        <a:pt x="1721365" y="1516810"/>
                      </a:cubicBezTo>
                      <a:cubicBezTo>
                        <a:pt x="1716250" y="1511695"/>
                        <a:pt x="1707828" y="1510421"/>
                        <a:pt x="1703309" y="1504772"/>
                      </a:cubicBezTo>
                      <a:cubicBezTo>
                        <a:pt x="1699346" y="1499818"/>
                        <a:pt x="1701776" y="1491201"/>
                        <a:pt x="1697290" y="1486715"/>
                      </a:cubicBezTo>
                      <a:cubicBezTo>
                        <a:pt x="1687060" y="1476485"/>
                        <a:pt x="1671408" y="1472869"/>
                        <a:pt x="1661178" y="1462639"/>
                      </a:cubicBezTo>
                      <a:cubicBezTo>
                        <a:pt x="1657165" y="1458626"/>
                        <a:pt x="1652685" y="1455032"/>
                        <a:pt x="1649140" y="1450600"/>
                      </a:cubicBezTo>
                      <a:cubicBezTo>
                        <a:pt x="1644621" y="1444951"/>
                        <a:pt x="1643122" y="1436556"/>
                        <a:pt x="1637103" y="1432543"/>
                      </a:cubicBezTo>
                      <a:cubicBezTo>
                        <a:pt x="1630220" y="1427954"/>
                        <a:pt x="1621053" y="1428530"/>
                        <a:pt x="1613028" y="1426524"/>
                      </a:cubicBezTo>
                      <a:cubicBezTo>
                        <a:pt x="1570127" y="1383621"/>
                        <a:pt x="1618822" y="1429957"/>
                        <a:pt x="1576915" y="1396429"/>
                      </a:cubicBezTo>
                      <a:cubicBezTo>
                        <a:pt x="1534034" y="1362121"/>
                        <a:pt x="1602399" y="1409404"/>
                        <a:pt x="1546821" y="1372352"/>
                      </a:cubicBezTo>
                      <a:cubicBezTo>
                        <a:pt x="1542809" y="1366333"/>
                        <a:pt x="1539899" y="1359410"/>
                        <a:pt x="1534784" y="1354295"/>
                      </a:cubicBezTo>
                      <a:cubicBezTo>
                        <a:pt x="1529669" y="1349180"/>
                        <a:pt x="1522614" y="1346462"/>
                        <a:pt x="1516728" y="1342257"/>
                      </a:cubicBezTo>
                      <a:cubicBezTo>
                        <a:pt x="1484844" y="1319481"/>
                        <a:pt x="1503899" y="1327948"/>
                        <a:pt x="1474596" y="1318180"/>
                      </a:cubicBezTo>
                      <a:cubicBezTo>
                        <a:pt x="1468577" y="1314167"/>
                        <a:pt x="1461946" y="1310948"/>
                        <a:pt x="1456540" y="1306142"/>
                      </a:cubicBezTo>
                      <a:cubicBezTo>
                        <a:pt x="1443816" y="1294832"/>
                        <a:pt x="1436577" y="1275412"/>
                        <a:pt x="1420427" y="1270028"/>
                      </a:cubicBezTo>
                      <a:lnTo>
                        <a:pt x="1402371" y="1264009"/>
                      </a:lnTo>
                      <a:cubicBezTo>
                        <a:pt x="1400365" y="1257990"/>
                        <a:pt x="1400838" y="1250438"/>
                        <a:pt x="1396352" y="1245951"/>
                      </a:cubicBezTo>
                      <a:cubicBezTo>
                        <a:pt x="1353828" y="1203424"/>
                        <a:pt x="1401889" y="1284230"/>
                        <a:pt x="1366259" y="1221875"/>
                      </a:cubicBezTo>
                      <a:cubicBezTo>
                        <a:pt x="1329245" y="1157097"/>
                        <a:pt x="1389038" y="1250029"/>
                        <a:pt x="1330146" y="1161684"/>
                      </a:cubicBezTo>
                      <a:cubicBezTo>
                        <a:pt x="1330143" y="1161679"/>
                        <a:pt x="1306075" y="1125574"/>
                        <a:pt x="1306071" y="1125570"/>
                      </a:cubicBezTo>
                      <a:cubicBezTo>
                        <a:pt x="1302059" y="1121557"/>
                        <a:pt x="1297579" y="1117962"/>
                        <a:pt x="1294034" y="1113531"/>
                      </a:cubicBezTo>
                      <a:cubicBezTo>
                        <a:pt x="1289515" y="1107882"/>
                        <a:pt x="1288015" y="1099487"/>
                        <a:pt x="1281996" y="1095474"/>
                      </a:cubicBezTo>
                      <a:cubicBezTo>
                        <a:pt x="1275113" y="1090885"/>
                        <a:pt x="1265946" y="1091461"/>
                        <a:pt x="1257921" y="1089455"/>
                      </a:cubicBezTo>
                      <a:cubicBezTo>
                        <a:pt x="1225814" y="1041294"/>
                        <a:pt x="1267958" y="1099495"/>
                        <a:pt x="1227827" y="1059360"/>
                      </a:cubicBezTo>
                      <a:cubicBezTo>
                        <a:pt x="1222712" y="1054245"/>
                        <a:pt x="1221234" y="1046066"/>
                        <a:pt x="1215790" y="1041302"/>
                      </a:cubicBezTo>
                      <a:cubicBezTo>
                        <a:pt x="1203752" y="1030768"/>
                        <a:pt x="1176668" y="1016474"/>
                        <a:pt x="1161621" y="1005188"/>
                      </a:cubicBezTo>
                      <a:cubicBezTo>
                        <a:pt x="1153596" y="999169"/>
                        <a:pt x="1144639" y="994224"/>
                        <a:pt x="1137546" y="987130"/>
                      </a:cubicBezTo>
                      <a:cubicBezTo>
                        <a:pt x="1132431" y="982015"/>
                        <a:pt x="1131157" y="973592"/>
                        <a:pt x="1125508" y="969073"/>
                      </a:cubicBezTo>
                      <a:cubicBezTo>
                        <a:pt x="1120554" y="965110"/>
                        <a:pt x="1113126" y="965891"/>
                        <a:pt x="1107452" y="963054"/>
                      </a:cubicBezTo>
                      <a:cubicBezTo>
                        <a:pt x="1100982" y="959819"/>
                        <a:pt x="1095415" y="955029"/>
                        <a:pt x="1089396" y="951016"/>
                      </a:cubicBezTo>
                      <a:cubicBezTo>
                        <a:pt x="1085383" y="942991"/>
                        <a:pt x="1082335" y="934406"/>
                        <a:pt x="1077358" y="926940"/>
                      </a:cubicBezTo>
                      <a:cubicBezTo>
                        <a:pt x="1074210" y="922218"/>
                        <a:pt x="1068240" y="919767"/>
                        <a:pt x="1065321" y="914901"/>
                      </a:cubicBezTo>
                      <a:cubicBezTo>
                        <a:pt x="1062057" y="909460"/>
                        <a:pt x="1061530" y="902785"/>
                        <a:pt x="1059302" y="896844"/>
                      </a:cubicBezTo>
                      <a:cubicBezTo>
                        <a:pt x="1029128" y="816380"/>
                        <a:pt x="1061418" y="909916"/>
                        <a:pt x="1041246" y="842672"/>
                      </a:cubicBezTo>
                      <a:cubicBezTo>
                        <a:pt x="1037600" y="830518"/>
                        <a:pt x="1038180" y="815531"/>
                        <a:pt x="1029208" y="806558"/>
                      </a:cubicBezTo>
                      <a:cubicBezTo>
                        <a:pt x="1023189" y="800539"/>
                        <a:pt x="1016691" y="794964"/>
                        <a:pt x="1011152" y="788501"/>
                      </a:cubicBezTo>
                      <a:cubicBezTo>
                        <a:pt x="1004624" y="780884"/>
                        <a:pt x="1000189" y="771518"/>
                        <a:pt x="993096" y="764424"/>
                      </a:cubicBezTo>
                      <a:cubicBezTo>
                        <a:pt x="987981" y="759309"/>
                        <a:pt x="981058" y="756399"/>
                        <a:pt x="975039" y="752386"/>
                      </a:cubicBezTo>
                      <a:cubicBezTo>
                        <a:pt x="960670" y="709272"/>
                        <a:pt x="981214" y="758593"/>
                        <a:pt x="950964" y="722291"/>
                      </a:cubicBezTo>
                      <a:cubicBezTo>
                        <a:pt x="935311" y="703506"/>
                        <a:pt x="942315" y="698972"/>
                        <a:pt x="932908" y="680157"/>
                      </a:cubicBezTo>
                      <a:cubicBezTo>
                        <a:pt x="925316" y="664974"/>
                        <a:pt x="920027" y="661257"/>
                        <a:pt x="908833" y="650061"/>
                      </a:cubicBezTo>
                      <a:cubicBezTo>
                        <a:pt x="906543" y="638612"/>
                        <a:pt x="902965" y="614250"/>
                        <a:pt x="896795" y="601909"/>
                      </a:cubicBezTo>
                      <a:cubicBezTo>
                        <a:pt x="866580" y="541474"/>
                        <a:pt x="904367" y="633622"/>
                        <a:pt x="872720" y="559775"/>
                      </a:cubicBezTo>
                      <a:cubicBezTo>
                        <a:pt x="857768" y="524885"/>
                        <a:pt x="877800" y="558365"/>
                        <a:pt x="854664" y="523661"/>
                      </a:cubicBezTo>
                      <a:cubicBezTo>
                        <a:pt x="844086" y="491926"/>
                        <a:pt x="855636" y="517605"/>
                        <a:pt x="830589" y="487546"/>
                      </a:cubicBezTo>
                      <a:cubicBezTo>
                        <a:pt x="805512" y="457451"/>
                        <a:pt x="833599" y="479520"/>
                        <a:pt x="800495" y="457451"/>
                      </a:cubicBezTo>
                      <a:cubicBezTo>
                        <a:pt x="787307" y="437666"/>
                        <a:pt x="788669" y="443140"/>
                        <a:pt x="782439" y="421336"/>
                      </a:cubicBezTo>
                      <a:cubicBezTo>
                        <a:pt x="780166" y="413382"/>
                        <a:pt x="780588" y="404406"/>
                        <a:pt x="776420" y="397260"/>
                      </a:cubicBezTo>
                      <a:cubicBezTo>
                        <a:pt x="766311" y="379930"/>
                        <a:pt x="751437" y="365801"/>
                        <a:pt x="740308" y="349107"/>
                      </a:cubicBezTo>
                      <a:cubicBezTo>
                        <a:pt x="736295" y="343088"/>
                        <a:pt x="732901" y="336607"/>
                        <a:pt x="728270" y="331050"/>
                      </a:cubicBezTo>
                      <a:cubicBezTo>
                        <a:pt x="722821" y="324511"/>
                        <a:pt x="715663" y="319531"/>
                        <a:pt x="710214" y="312992"/>
                      </a:cubicBezTo>
                      <a:cubicBezTo>
                        <a:pt x="705583" y="307435"/>
                        <a:pt x="702516" y="300722"/>
                        <a:pt x="698176" y="294935"/>
                      </a:cubicBezTo>
                      <a:cubicBezTo>
                        <a:pt x="690468" y="284658"/>
                        <a:pt x="682560" y="274508"/>
                        <a:pt x="674101" y="264840"/>
                      </a:cubicBezTo>
                      <a:cubicBezTo>
                        <a:pt x="668496" y="258434"/>
                        <a:pt x="661494" y="253321"/>
                        <a:pt x="656045" y="246782"/>
                      </a:cubicBezTo>
                      <a:cubicBezTo>
                        <a:pt x="643082" y="231225"/>
                        <a:pt x="644021" y="228765"/>
                        <a:pt x="637989" y="210668"/>
                      </a:cubicBezTo>
                      <a:cubicBezTo>
                        <a:pt x="635983" y="194617"/>
                        <a:pt x="637410" y="177749"/>
                        <a:pt x="631970" y="162515"/>
                      </a:cubicBezTo>
                      <a:cubicBezTo>
                        <a:pt x="627104" y="148890"/>
                        <a:pt x="607895" y="126401"/>
                        <a:pt x="607895" y="126401"/>
                      </a:cubicBezTo>
                      <a:cubicBezTo>
                        <a:pt x="603000" y="111716"/>
                        <a:pt x="601506" y="101953"/>
                        <a:pt x="589839" y="90286"/>
                      </a:cubicBezTo>
                      <a:cubicBezTo>
                        <a:pt x="584724" y="85171"/>
                        <a:pt x="577801" y="82261"/>
                        <a:pt x="571782" y="78248"/>
                      </a:cubicBezTo>
                      <a:cubicBezTo>
                        <a:pt x="555338" y="28909"/>
                        <a:pt x="583782" y="105279"/>
                        <a:pt x="529651" y="24076"/>
                      </a:cubicBezTo>
                      <a:cubicBezTo>
                        <a:pt x="525639" y="18057"/>
                        <a:pt x="523633" y="10032"/>
                        <a:pt x="517614" y="6019"/>
                      </a:cubicBezTo>
                      <a:cubicBezTo>
                        <a:pt x="510731" y="1430"/>
                        <a:pt x="501564" y="2006"/>
                        <a:pt x="493539" y="0"/>
                      </a:cubicBezTo>
                      <a:cubicBezTo>
                        <a:pt x="473476" y="4013"/>
                        <a:pt x="451313" y="2240"/>
                        <a:pt x="433351" y="12038"/>
                      </a:cubicBezTo>
                      <a:cubicBezTo>
                        <a:pt x="426089" y="15999"/>
                        <a:pt x="427594" y="27846"/>
                        <a:pt x="427332" y="36114"/>
                      </a:cubicBezTo>
                      <a:cubicBezTo>
                        <a:pt x="423575" y="154447"/>
                        <a:pt x="425538" y="272924"/>
                        <a:pt x="421313" y="391241"/>
                      </a:cubicBezTo>
                      <a:cubicBezTo>
                        <a:pt x="419517" y="441528"/>
                        <a:pt x="409276" y="541718"/>
                        <a:pt x="409276" y="541718"/>
                      </a:cubicBezTo>
                      <a:cubicBezTo>
                        <a:pt x="411282" y="686176"/>
                        <a:pt x="416918" y="830629"/>
                        <a:pt x="415295" y="975092"/>
                      </a:cubicBezTo>
                      <a:cubicBezTo>
                        <a:pt x="414909" y="1009433"/>
                        <a:pt x="408351" y="1043453"/>
                        <a:pt x="403257" y="1077417"/>
                      </a:cubicBezTo>
                      <a:cubicBezTo>
                        <a:pt x="402316" y="1083691"/>
                        <a:pt x="401724" y="1090988"/>
                        <a:pt x="397238" y="1095474"/>
                      </a:cubicBezTo>
                      <a:cubicBezTo>
                        <a:pt x="392752" y="1099960"/>
                        <a:pt x="385201" y="1099487"/>
                        <a:pt x="379182" y="1101493"/>
                      </a:cubicBezTo>
                      <a:cubicBezTo>
                        <a:pt x="377176" y="1107512"/>
                        <a:pt x="377649" y="1115064"/>
                        <a:pt x="373163" y="1119550"/>
                      </a:cubicBezTo>
                      <a:cubicBezTo>
                        <a:pt x="368677" y="1124036"/>
                        <a:pt x="360781" y="1122732"/>
                        <a:pt x="355107" y="1125570"/>
                      </a:cubicBezTo>
                      <a:cubicBezTo>
                        <a:pt x="348637" y="1128805"/>
                        <a:pt x="342543" y="1132900"/>
                        <a:pt x="337051" y="1137608"/>
                      </a:cubicBezTo>
                      <a:cubicBezTo>
                        <a:pt x="328434" y="1144994"/>
                        <a:pt x="321593" y="1154298"/>
                        <a:pt x="312976" y="1161684"/>
                      </a:cubicBezTo>
                      <a:cubicBezTo>
                        <a:pt x="307484" y="1166392"/>
                        <a:pt x="300806" y="1169517"/>
                        <a:pt x="294920" y="1173722"/>
                      </a:cubicBezTo>
                      <a:cubicBezTo>
                        <a:pt x="286757" y="1179553"/>
                        <a:pt x="278461" y="1185251"/>
                        <a:pt x="270844" y="1191780"/>
                      </a:cubicBezTo>
                      <a:cubicBezTo>
                        <a:pt x="240069" y="1218160"/>
                        <a:pt x="263972" y="1200028"/>
                        <a:pt x="240751" y="1227894"/>
                      </a:cubicBezTo>
                      <a:cubicBezTo>
                        <a:pt x="235302" y="1234433"/>
                        <a:pt x="228713" y="1239932"/>
                        <a:pt x="222694" y="1245951"/>
                      </a:cubicBezTo>
                      <a:cubicBezTo>
                        <a:pt x="220688" y="1251970"/>
                        <a:pt x="220195" y="1258730"/>
                        <a:pt x="216676" y="1264009"/>
                      </a:cubicBezTo>
                      <a:cubicBezTo>
                        <a:pt x="210893" y="1272685"/>
                        <a:pt x="190925" y="1289663"/>
                        <a:pt x="180563" y="1294104"/>
                      </a:cubicBezTo>
                      <a:cubicBezTo>
                        <a:pt x="172960" y="1297363"/>
                        <a:pt x="164513" y="1298117"/>
                        <a:pt x="156488" y="1300123"/>
                      </a:cubicBezTo>
                      <a:cubicBezTo>
                        <a:pt x="154482" y="1308148"/>
                        <a:pt x="155058" y="1317316"/>
                        <a:pt x="150469" y="1324199"/>
                      </a:cubicBezTo>
                      <a:cubicBezTo>
                        <a:pt x="136385" y="1345326"/>
                        <a:pt x="121408" y="1353606"/>
                        <a:pt x="102319" y="1366333"/>
                      </a:cubicBezTo>
                      <a:cubicBezTo>
                        <a:pt x="91959" y="1381874"/>
                        <a:pt x="73557" y="1410926"/>
                        <a:pt x="60188" y="1426524"/>
                      </a:cubicBezTo>
                      <a:cubicBezTo>
                        <a:pt x="54649" y="1432987"/>
                        <a:pt x="47358" y="1437862"/>
                        <a:pt x="42132" y="1444581"/>
                      </a:cubicBezTo>
                      <a:cubicBezTo>
                        <a:pt x="33250" y="1456002"/>
                        <a:pt x="26082" y="1468658"/>
                        <a:pt x="18057" y="1480696"/>
                      </a:cubicBezTo>
                      <a:lnTo>
                        <a:pt x="6019" y="1498753"/>
                      </a:lnTo>
                      <a:cubicBezTo>
                        <a:pt x="4013" y="1514804"/>
                        <a:pt x="0" y="1530730"/>
                        <a:pt x="0" y="1546906"/>
                      </a:cubicBezTo>
                      <a:cubicBezTo>
                        <a:pt x="0" y="1567070"/>
                        <a:pt x="3908" y="1587044"/>
                        <a:pt x="6019" y="1607097"/>
                      </a:cubicBezTo>
                      <a:cubicBezTo>
                        <a:pt x="7921" y="1625165"/>
                        <a:pt x="9275" y="1643311"/>
                        <a:pt x="12038" y="1661268"/>
                      </a:cubicBezTo>
                      <a:cubicBezTo>
                        <a:pt x="15173" y="1681646"/>
                        <a:pt x="18833" y="1685054"/>
                        <a:pt x="24075" y="1703402"/>
                      </a:cubicBezTo>
                      <a:cubicBezTo>
                        <a:pt x="32942" y="1734439"/>
                        <a:pt x="27830" y="1727836"/>
                        <a:pt x="42132" y="1763593"/>
                      </a:cubicBezTo>
                      <a:cubicBezTo>
                        <a:pt x="46144" y="1773625"/>
                        <a:pt x="49781" y="1783815"/>
                        <a:pt x="54169" y="1793688"/>
                      </a:cubicBezTo>
                      <a:cubicBezTo>
                        <a:pt x="57813" y="1801888"/>
                        <a:pt x="62673" y="1809518"/>
                        <a:pt x="66207" y="1817765"/>
                      </a:cubicBezTo>
                      <a:cubicBezTo>
                        <a:pt x="68706" y="1823597"/>
                        <a:pt x="69997" y="1829881"/>
                        <a:pt x="72225" y="1835822"/>
                      </a:cubicBezTo>
                      <a:cubicBezTo>
                        <a:pt x="76019" y="1845939"/>
                        <a:pt x="80469" y="1855801"/>
                        <a:pt x="84263" y="1865918"/>
                      </a:cubicBezTo>
                      <a:cubicBezTo>
                        <a:pt x="86491" y="1871859"/>
                        <a:pt x="86387" y="1878967"/>
                        <a:pt x="90282" y="1883975"/>
                      </a:cubicBezTo>
                      <a:cubicBezTo>
                        <a:pt x="100733" y="1897413"/>
                        <a:pt x="114357" y="1908051"/>
                        <a:pt x="126394" y="1920089"/>
                      </a:cubicBezTo>
                      <a:lnTo>
                        <a:pt x="198619" y="1992318"/>
                      </a:lnTo>
                      <a:lnTo>
                        <a:pt x="210657" y="2004357"/>
                      </a:lnTo>
                      <a:cubicBezTo>
                        <a:pt x="216676" y="2010376"/>
                        <a:pt x="223991" y="2015332"/>
                        <a:pt x="228713" y="2022414"/>
                      </a:cubicBezTo>
                      <a:cubicBezTo>
                        <a:pt x="258609" y="2067259"/>
                        <a:pt x="220178" y="2012169"/>
                        <a:pt x="258807" y="2058528"/>
                      </a:cubicBezTo>
                      <a:cubicBezTo>
                        <a:pt x="304248" y="2113062"/>
                        <a:pt x="219658" y="2025144"/>
                        <a:pt x="294920" y="2106681"/>
                      </a:cubicBezTo>
                      <a:cubicBezTo>
                        <a:pt x="310316" y="2123360"/>
                        <a:pt x="327020" y="2138783"/>
                        <a:pt x="343070" y="2154834"/>
                      </a:cubicBezTo>
                      <a:cubicBezTo>
                        <a:pt x="349089" y="2160853"/>
                        <a:pt x="356019" y="2166081"/>
                        <a:pt x="361126" y="2172891"/>
                      </a:cubicBezTo>
                      <a:cubicBezTo>
                        <a:pt x="382587" y="2201507"/>
                        <a:pt x="372089" y="2189873"/>
                        <a:pt x="391220" y="2209006"/>
                      </a:cubicBezTo>
                      <a:cubicBezTo>
                        <a:pt x="402621" y="2243215"/>
                        <a:pt x="392751" y="2222575"/>
                        <a:pt x="433351" y="2263177"/>
                      </a:cubicBezTo>
                      <a:lnTo>
                        <a:pt x="445388" y="2275216"/>
                      </a:lnTo>
                      <a:cubicBezTo>
                        <a:pt x="451407" y="2281235"/>
                        <a:pt x="458724" y="2286190"/>
                        <a:pt x="463445" y="2293273"/>
                      </a:cubicBezTo>
                      <a:cubicBezTo>
                        <a:pt x="467457" y="2299292"/>
                        <a:pt x="470038" y="2306566"/>
                        <a:pt x="475482" y="2311330"/>
                      </a:cubicBezTo>
                      <a:cubicBezTo>
                        <a:pt x="513012" y="2344170"/>
                        <a:pt x="499564" y="2328530"/>
                        <a:pt x="529651" y="2341426"/>
                      </a:cubicBezTo>
                      <a:cubicBezTo>
                        <a:pt x="537898" y="2344961"/>
                        <a:pt x="545701" y="2349451"/>
                        <a:pt x="553726" y="2353464"/>
                      </a:cubicBezTo>
                      <a:cubicBezTo>
                        <a:pt x="558284" y="2350425"/>
                        <a:pt x="580961" y="2337012"/>
                        <a:pt x="583820" y="2329387"/>
                      </a:cubicBezTo>
                      <a:cubicBezTo>
                        <a:pt x="588105" y="2317960"/>
                        <a:pt x="587833" y="2305311"/>
                        <a:pt x="589839" y="2293273"/>
                      </a:cubicBezTo>
                      <a:cubicBezTo>
                        <a:pt x="587833" y="2255152"/>
                        <a:pt x="587127" y="2216940"/>
                        <a:pt x="583820" y="2178910"/>
                      </a:cubicBezTo>
                      <a:cubicBezTo>
                        <a:pt x="583103" y="2170669"/>
                        <a:pt x="580074" y="2162788"/>
                        <a:pt x="577801" y="2154834"/>
                      </a:cubicBezTo>
                      <a:cubicBezTo>
                        <a:pt x="572074" y="2134789"/>
                        <a:pt x="569529" y="2135291"/>
                        <a:pt x="565764" y="2112700"/>
                      </a:cubicBezTo>
                      <a:cubicBezTo>
                        <a:pt x="561100" y="2084712"/>
                        <a:pt x="557739" y="2056522"/>
                        <a:pt x="553726" y="2028433"/>
                      </a:cubicBezTo>
                      <a:cubicBezTo>
                        <a:pt x="555732" y="1970248"/>
                        <a:pt x="556113" y="1911985"/>
                        <a:pt x="559745" y="1853879"/>
                      </a:cubicBezTo>
                      <a:cubicBezTo>
                        <a:pt x="560448" y="1842631"/>
                        <a:pt x="570914" y="1825513"/>
                        <a:pt x="577801" y="1817765"/>
                      </a:cubicBezTo>
                      <a:cubicBezTo>
                        <a:pt x="589111" y="1805041"/>
                        <a:pt x="601876" y="1793688"/>
                        <a:pt x="613914" y="1781650"/>
                      </a:cubicBezTo>
                      <a:cubicBezTo>
                        <a:pt x="619933" y="1775631"/>
                        <a:pt x="625161" y="1768700"/>
                        <a:pt x="631970" y="1763593"/>
                      </a:cubicBezTo>
                      <a:cubicBezTo>
                        <a:pt x="639995" y="1757574"/>
                        <a:pt x="647882" y="1751367"/>
                        <a:pt x="656045" y="1745536"/>
                      </a:cubicBezTo>
                      <a:cubicBezTo>
                        <a:pt x="661931" y="1741331"/>
                        <a:pt x="668695" y="1738304"/>
                        <a:pt x="674101" y="1733498"/>
                      </a:cubicBezTo>
                      <a:cubicBezTo>
                        <a:pt x="722820" y="1690190"/>
                        <a:pt x="691038" y="1703775"/>
                        <a:pt x="728270" y="1691364"/>
                      </a:cubicBezTo>
                      <a:cubicBezTo>
                        <a:pt x="736295" y="1685345"/>
                        <a:pt x="744182" y="1679138"/>
                        <a:pt x="752345" y="1673307"/>
                      </a:cubicBezTo>
                      <a:cubicBezTo>
                        <a:pt x="758231" y="1669102"/>
                        <a:pt x="764844" y="1665899"/>
                        <a:pt x="770401" y="1661268"/>
                      </a:cubicBezTo>
                      <a:cubicBezTo>
                        <a:pt x="829583" y="1611947"/>
                        <a:pt x="753135" y="1672516"/>
                        <a:pt x="800495" y="1625154"/>
                      </a:cubicBezTo>
                      <a:cubicBezTo>
                        <a:pt x="805610" y="1620039"/>
                        <a:pt x="812533" y="1617129"/>
                        <a:pt x="818552" y="1613116"/>
                      </a:cubicBezTo>
                      <a:cubicBezTo>
                        <a:pt x="824779" y="1594432"/>
                        <a:pt x="825449" y="1589581"/>
                        <a:pt x="836608" y="1570982"/>
                      </a:cubicBezTo>
                      <a:cubicBezTo>
                        <a:pt x="844051" y="1558576"/>
                        <a:pt x="860683" y="1534868"/>
                        <a:pt x="860683" y="1534868"/>
                      </a:cubicBezTo>
                      <a:cubicBezTo>
                        <a:pt x="875117" y="1491565"/>
                        <a:pt x="857603" y="1545648"/>
                        <a:pt x="872720" y="1492734"/>
                      </a:cubicBezTo>
                      <a:cubicBezTo>
                        <a:pt x="874463" y="1486633"/>
                        <a:pt x="875658" y="1480223"/>
                        <a:pt x="878739" y="1474677"/>
                      </a:cubicBezTo>
                      <a:cubicBezTo>
                        <a:pt x="885765" y="1462030"/>
                        <a:pt x="888778" y="1442071"/>
                        <a:pt x="902814" y="1438562"/>
                      </a:cubicBezTo>
                      <a:lnTo>
                        <a:pt x="926889" y="1432543"/>
                      </a:lnTo>
                      <a:cubicBezTo>
                        <a:pt x="934914" y="1426524"/>
                        <a:pt x="942254" y="1419463"/>
                        <a:pt x="950964" y="1414486"/>
                      </a:cubicBezTo>
                      <a:cubicBezTo>
                        <a:pt x="957679" y="1410649"/>
                        <a:pt x="987885" y="1403751"/>
                        <a:pt x="993096" y="1402448"/>
                      </a:cubicBezTo>
                      <a:cubicBezTo>
                        <a:pt x="997108" y="1398435"/>
                        <a:pt x="999750" y="1392204"/>
                        <a:pt x="1005133" y="1390409"/>
                      </a:cubicBezTo>
                      <a:cubicBezTo>
                        <a:pt x="1018591" y="1385922"/>
                        <a:pt x="1033353" y="1387172"/>
                        <a:pt x="1047264" y="1384390"/>
                      </a:cubicBezTo>
                      <a:cubicBezTo>
                        <a:pt x="1053485" y="1383146"/>
                        <a:pt x="1059011" y="1379035"/>
                        <a:pt x="1065321" y="1378371"/>
                      </a:cubicBezTo>
                      <a:cubicBezTo>
                        <a:pt x="1097307" y="1375004"/>
                        <a:pt x="1129521" y="1374358"/>
                        <a:pt x="1161621" y="1372352"/>
                      </a:cubicBezTo>
                      <a:cubicBezTo>
                        <a:pt x="1232993" y="1354508"/>
                        <a:pt x="1119996" y="1381881"/>
                        <a:pt x="1227827" y="1360314"/>
                      </a:cubicBezTo>
                      <a:cubicBezTo>
                        <a:pt x="1234048" y="1359070"/>
                        <a:pt x="1239783" y="1356038"/>
                        <a:pt x="1245883" y="1354295"/>
                      </a:cubicBezTo>
                      <a:cubicBezTo>
                        <a:pt x="1253837" y="1352022"/>
                        <a:pt x="1261934" y="1350282"/>
                        <a:pt x="1269959" y="1348276"/>
                      </a:cubicBezTo>
                      <a:cubicBezTo>
                        <a:pt x="1277984" y="1344263"/>
                        <a:pt x="1285074" y="1336710"/>
                        <a:pt x="1294034" y="1336238"/>
                      </a:cubicBezTo>
                      <a:cubicBezTo>
                        <a:pt x="1368459" y="1332321"/>
                        <a:pt x="1365854" y="1334872"/>
                        <a:pt x="1414409" y="1354295"/>
                      </a:cubicBezTo>
                      <a:cubicBezTo>
                        <a:pt x="1420428" y="1362320"/>
                        <a:pt x="1427488" y="1369661"/>
                        <a:pt x="1432465" y="1378371"/>
                      </a:cubicBezTo>
                      <a:cubicBezTo>
                        <a:pt x="1435613" y="1383880"/>
                        <a:pt x="1433998" y="1391942"/>
                        <a:pt x="1438484" y="1396429"/>
                      </a:cubicBezTo>
                      <a:cubicBezTo>
                        <a:pt x="1442970" y="1400915"/>
                        <a:pt x="1450521" y="1400442"/>
                        <a:pt x="1456540" y="1402448"/>
                      </a:cubicBezTo>
                      <a:cubicBezTo>
                        <a:pt x="1460553" y="1408467"/>
                        <a:pt x="1463134" y="1415741"/>
                        <a:pt x="1468578" y="1420505"/>
                      </a:cubicBezTo>
                      <a:cubicBezTo>
                        <a:pt x="1509883" y="1456648"/>
                        <a:pt x="1495572" y="1430029"/>
                        <a:pt x="1522746" y="1462639"/>
                      </a:cubicBezTo>
                      <a:cubicBezTo>
                        <a:pt x="1527377" y="1468196"/>
                        <a:pt x="1530153" y="1475139"/>
                        <a:pt x="1534784" y="1480696"/>
                      </a:cubicBezTo>
                      <a:cubicBezTo>
                        <a:pt x="1540233" y="1487235"/>
                        <a:pt x="1547391" y="1492214"/>
                        <a:pt x="1552840" y="1498753"/>
                      </a:cubicBezTo>
                      <a:cubicBezTo>
                        <a:pt x="1557471" y="1504310"/>
                        <a:pt x="1560359" y="1511161"/>
                        <a:pt x="1564878" y="1516810"/>
                      </a:cubicBezTo>
                      <a:cubicBezTo>
                        <a:pt x="1574682" y="1529066"/>
                        <a:pt x="1581559" y="1531945"/>
                        <a:pt x="1594972" y="1540887"/>
                      </a:cubicBezTo>
                      <a:cubicBezTo>
                        <a:pt x="1596978" y="1546906"/>
                        <a:pt x="1597303" y="1553781"/>
                        <a:pt x="1600990" y="1558944"/>
                      </a:cubicBezTo>
                      <a:cubicBezTo>
                        <a:pt x="1615700" y="1579540"/>
                        <a:pt x="1627333" y="1585711"/>
                        <a:pt x="1649140" y="1595058"/>
                      </a:cubicBezTo>
                      <a:cubicBezTo>
                        <a:pt x="1654972" y="1597557"/>
                        <a:pt x="1661522" y="1598240"/>
                        <a:pt x="1667197" y="1601078"/>
                      </a:cubicBezTo>
                      <a:cubicBezTo>
                        <a:pt x="1706583" y="1620772"/>
                        <a:pt x="1663373" y="1604548"/>
                        <a:pt x="1703309" y="1631173"/>
                      </a:cubicBezTo>
                      <a:cubicBezTo>
                        <a:pt x="1708588" y="1634692"/>
                        <a:pt x="1715691" y="1634355"/>
                        <a:pt x="1721365" y="1637192"/>
                      </a:cubicBezTo>
                      <a:cubicBezTo>
                        <a:pt x="1727835" y="1640427"/>
                        <a:pt x="1732649" y="1646690"/>
                        <a:pt x="1739422" y="1649230"/>
                      </a:cubicBezTo>
                      <a:cubicBezTo>
                        <a:pt x="1750254" y="1653292"/>
                        <a:pt x="1805391" y="1660374"/>
                        <a:pt x="1811647" y="1661268"/>
                      </a:cubicBezTo>
                      <a:cubicBezTo>
                        <a:pt x="1863423" y="1676063"/>
                        <a:pt x="1839172" y="1673307"/>
                        <a:pt x="1883872" y="1673307"/>
                      </a:cubicBezTo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US" sz="1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Freeform 283"/>
                <p:cNvSpPr/>
                <p:nvPr/>
              </p:nvSpPr>
              <p:spPr>
                <a:xfrm>
                  <a:off x="1709328" y="1829803"/>
                  <a:ext cx="180562" cy="776463"/>
                </a:xfrm>
                <a:custGeom>
                  <a:avLst/>
                  <a:gdLst>
                    <a:gd name="connsiteX0" fmla="*/ 0 w 180562"/>
                    <a:gd name="connsiteY0" fmla="*/ 0 h 776463"/>
                    <a:gd name="connsiteX1" fmla="*/ 12037 w 180562"/>
                    <a:gd name="connsiteY1" fmla="*/ 66210 h 776463"/>
                    <a:gd name="connsiteX2" fmla="*/ 18056 w 180562"/>
                    <a:gd name="connsiteY2" fmla="*/ 144458 h 776463"/>
                    <a:gd name="connsiteX3" fmla="*/ 30093 w 180562"/>
                    <a:gd name="connsiteY3" fmla="*/ 162516 h 776463"/>
                    <a:gd name="connsiteX4" fmla="*/ 42131 w 180562"/>
                    <a:gd name="connsiteY4" fmla="*/ 198630 h 776463"/>
                    <a:gd name="connsiteX5" fmla="*/ 36112 w 180562"/>
                    <a:gd name="connsiteY5" fmla="*/ 343088 h 776463"/>
                    <a:gd name="connsiteX6" fmla="*/ 30093 w 180562"/>
                    <a:gd name="connsiteY6" fmla="*/ 361146 h 776463"/>
                    <a:gd name="connsiteX7" fmla="*/ 24075 w 180562"/>
                    <a:gd name="connsiteY7" fmla="*/ 403279 h 776463"/>
                    <a:gd name="connsiteX8" fmla="*/ 18056 w 180562"/>
                    <a:gd name="connsiteY8" fmla="*/ 421336 h 776463"/>
                    <a:gd name="connsiteX9" fmla="*/ 12037 w 180562"/>
                    <a:gd name="connsiteY9" fmla="*/ 445413 h 776463"/>
                    <a:gd name="connsiteX10" fmla="*/ 24075 w 180562"/>
                    <a:gd name="connsiteY10" fmla="*/ 547737 h 776463"/>
                    <a:gd name="connsiteX11" fmla="*/ 30093 w 180562"/>
                    <a:gd name="connsiteY11" fmla="*/ 565795 h 776463"/>
                    <a:gd name="connsiteX12" fmla="*/ 42131 w 180562"/>
                    <a:gd name="connsiteY12" fmla="*/ 607928 h 776463"/>
                    <a:gd name="connsiteX13" fmla="*/ 48150 w 180562"/>
                    <a:gd name="connsiteY13" fmla="*/ 625985 h 776463"/>
                    <a:gd name="connsiteX14" fmla="*/ 60187 w 180562"/>
                    <a:gd name="connsiteY14" fmla="*/ 674138 h 776463"/>
                    <a:gd name="connsiteX15" fmla="*/ 78243 w 180562"/>
                    <a:gd name="connsiteY15" fmla="*/ 686176 h 776463"/>
                    <a:gd name="connsiteX16" fmla="*/ 108337 w 180562"/>
                    <a:gd name="connsiteY16" fmla="*/ 716272 h 776463"/>
                    <a:gd name="connsiteX17" fmla="*/ 126394 w 180562"/>
                    <a:gd name="connsiteY17" fmla="*/ 734329 h 776463"/>
                    <a:gd name="connsiteX18" fmla="*/ 162506 w 180562"/>
                    <a:gd name="connsiteY18" fmla="*/ 758405 h 776463"/>
                    <a:gd name="connsiteX19" fmla="*/ 180562 w 180562"/>
                    <a:gd name="connsiteY19" fmla="*/ 776463 h 776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0562" h="776463">
                      <a:moveTo>
                        <a:pt x="0" y="0"/>
                      </a:moveTo>
                      <a:cubicBezTo>
                        <a:pt x="3389" y="16947"/>
                        <a:pt x="10327" y="49965"/>
                        <a:pt x="12037" y="66210"/>
                      </a:cubicBezTo>
                      <a:cubicBezTo>
                        <a:pt x="14776" y="92226"/>
                        <a:pt x="13235" y="118746"/>
                        <a:pt x="18056" y="144458"/>
                      </a:cubicBezTo>
                      <a:cubicBezTo>
                        <a:pt x="19389" y="151568"/>
                        <a:pt x="27155" y="155905"/>
                        <a:pt x="30093" y="162516"/>
                      </a:cubicBezTo>
                      <a:cubicBezTo>
                        <a:pt x="35246" y="174112"/>
                        <a:pt x="42131" y="198630"/>
                        <a:pt x="42131" y="198630"/>
                      </a:cubicBezTo>
                      <a:cubicBezTo>
                        <a:pt x="40125" y="246783"/>
                        <a:pt x="39672" y="295025"/>
                        <a:pt x="36112" y="343088"/>
                      </a:cubicBezTo>
                      <a:cubicBezTo>
                        <a:pt x="35643" y="349416"/>
                        <a:pt x="31337" y="354924"/>
                        <a:pt x="30093" y="361146"/>
                      </a:cubicBezTo>
                      <a:cubicBezTo>
                        <a:pt x="27311" y="375057"/>
                        <a:pt x="26857" y="389368"/>
                        <a:pt x="24075" y="403279"/>
                      </a:cubicBezTo>
                      <a:cubicBezTo>
                        <a:pt x="22831" y="409500"/>
                        <a:pt x="19799" y="415236"/>
                        <a:pt x="18056" y="421336"/>
                      </a:cubicBezTo>
                      <a:cubicBezTo>
                        <a:pt x="15783" y="429290"/>
                        <a:pt x="14043" y="437387"/>
                        <a:pt x="12037" y="445413"/>
                      </a:cubicBezTo>
                      <a:cubicBezTo>
                        <a:pt x="16050" y="479521"/>
                        <a:pt x="18981" y="513774"/>
                        <a:pt x="24075" y="547737"/>
                      </a:cubicBezTo>
                      <a:cubicBezTo>
                        <a:pt x="25016" y="554012"/>
                        <a:pt x="28270" y="559718"/>
                        <a:pt x="30093" y="565795"/>
                      </a:cubicBezTo>
                      <a:cubicBezTo>
                        <a:pt x="34290" y="579785"/>
                        <a:pt x="37934" y="593938"/>
                        <a:pt x="42131" y="607928"/>
                      </a:cubicBezTo>
                      <a:cubicBezTo>
                        <a:pt x="43954" y="614005"/>
                        <a:pt x="46611" y="619830"/>
                        <a:pt x="48150" y="625985"/>
                      </a:cubicBezTo>
                      <a:cubicBezTo>
                        <a:pt x="48559" y="627623"/>
                        <a:pt x="55182" y="667882"/>
                        <a:pt x="60187" y="674138"/>
                      </a:cubicBezTo>
                      <a:cubicBezTo>
                        <a:pt x="64706" y="679787"/>
                        <a:pt x="72799" y="681412"/>
                        <a:pt x="78243" y="686176"/>
                      </a:cubicBezTo>
                      <a:cubicBezTo>
                        <a:pt x="88919" y="695518"/>
                        <a:pt x="98306" y="706240"/>
                        <a:pt x="108337" y="716272"/>
                      </a:cubicBezTo>
                      <a:cubicBezTo>
                        <a:pt x="114356" y="722291"/>
                        <a:pt x="119312" y="729607"/>
                        <a:pt x="126394" y="734329"/>
                      </a:cubicBezTo>
                      <a:cubicBezTo>
                        <a:pt x="138431" y="742354"/>
                        <a:pt x="152276" y="748175"/>
                        <a:pt x="162506" y="758405"/>
                      </a:cubicBezTo>
                      <a:lnTo>
                        <a:pt x="180562" y="776463"/>
                      </a:lnTo>
                    </a:path>
                  </a:pathLst>
                </a:custGeom>
                <a:no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US" sz="1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Freeform 284"/>
                <p:cNvSpPr/>
                <p:nvPr/>
              </p:nvSpPr>
              <p:spPr>
                <a:xfrm>
                  <a:off x="1215789" y="2883140"/>
                  <a:ext cx="698176" cy="150481"/>
                </a:xfrm>
                <a:custGeom>
                  <a:avLst/>
                  <a:gdLst>
                    <a:gd name="connsiteX0" fmla="*/ 0 w 698176"/>
                    <a:gd name="connsiteY0" fmla="*/ 120386 h 150481"/>
                    <a:gd name="connsiteX1" fmla="*/ 30094 w 698176"/>
                    <a:gd name="connsiteY1" fmla="*/ 114367 h 150481"/>
                    <a:gd name="connsiteX2" fmla="*/ 54169 w 698176"/>
                    <a:gd name="connsiteY2" fmla="*/ 126405 h 150481"/>
                    <a:gd name="connsiteX3" fmla="*/ 84263 w 698176"/>
                    <a:gd name="connsiteY3" fmla="*/ 132424 h 150481"/>
                    <a:gd name="connsiteX4" fmla="*/ 156488 w 698176"/>
                    <a:gd name="connsiteY4" fmla="*/ 150481 h 150481"/>
                    <a:gd name="connsiteX5" fmla="*/ 445389 w 698176"/>
                    <a:gd name="connsiteY5" fmla="*/ 144462 h 150481"/>
                    <a:gd name="connsiteX6" fmla="*/ 463445 w 698176"/>
                    <a:gd name="connsiteY6" fmla="*/ 132424 h 150481"/>
                    <a:gd name="connsiteX7" fmla="*/ 499557 w 698176"/>
                    <a:gd name="connsiteY7" fmla="*/ 114367 h 150481"/>
                    <a:gd name="connsiteX8" fmla="*/ 553726 w 698176"/>
                    <a:gd name="connsiteY8" fmla="*/ 78252 h 150481"/>
                    <a:gd name="connsiteX9" fmla="*/ 571782 w 698176"/>
                    <a:gd name="connsiteY9" fmla="*/ 66214 h 150481"/>
                    <a:gd name="connsiteX10" fmla="*/ 607895 w 698176"/>
                    <a:gd name="connsiteY10" fmla="*/ 30099 h 150481"/>
                    <a:gd name="connsiteX11" fmla="*/ 644008 w 698176"/>
                    <a:gd name="connsiteY11" fmla="*/ 18061 h 150481"/>
                    <a:gd name="connsiteX12" fmla="*/ 662064 w 698176"/>
                    <a:gd name="connsiteY12" fmla="*/ 6023 h 150481"/>
                    <a:gd name="connsiteX13" fmla="*/ 698176 w 698176"/>
                    <a:gd name="connsiteY13" fmla="*/ 4 h 150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98176" h="150481">
                      <a:moveTo>
                        <a:pt x="0" y="120386"/>
                      </a:moveTo>
                      <a:cubicBezTo>
                        <a:pt x="10031" y="118380"/>
                        <a:pt x="19927" y="113237"/>
                        <a:pt x="30094" y="114367"/>
                      </a:cubicBezTo>
                      <a:cubicBezTo>
                        <a:pt x="39011" y="115358"/>
                        <a:pt x="45657" y="123568"/>
                        <a:pt x="54169" y="126405"/>
                      </a:cubicBezTo>
                      <a:cubicBezTo>
                        <a:pt x="63874" y="129640"/>
                        <a:pt x="74338" y="129943"/>
                        <a:pt x="84263" y="132424"/>
                      </a:cubicBezTo>
                      <a:cubicBezTo>
                        <a:pt x="173350" y="154697"/>
                        <a:pt x="86073" y="136397"/>
                        <a:pt x="156488" y="150481"/>
                      </a:cubicBezTo>
                      <a:cubicBezTo>
                        <a:pt x="252788" y="148475"/>
                        <a:pt x="349234" y="150118"/>
                        <a:pt x="445389" y="144462"/>
                      </a:cubicBezTo>
                      <a:cubicBezTo>
                        <a:pt x="452610" y="144037"/>
                        <a:pt x="456975" y="135659"/>
                        <a:pt x="463445" y="132424"/>
                      </a:cubicBezTo>
                      <a:cubicBezTo>
                        <a:pt x="488068" y="120112"/>
                        <a:pt x="476559" y="134491"/>
                        <a:pt x="499557" y="114367"/>
                      </a:cubicBezTo>
                      <a:cubicBezTo>
                        <a:pt x="542689" y="76624"/>
                        <a:pt x="511696" y="88760"/>
                        <a:pt x="553726" y="78252"/>
                      </a:cubicBezTo>
                      <a:cubicBezTo>
                        <a:pt x="559745" y="74239"/>
                        <a:pt x="566376" y="71020"/>
                        <a:pt x="571782" y="66214"/>
                      </a:cubicBezTo>
                      <a:cubicBezTo>
                        <a:pt x="584506" y="54903"/>
                        <a:pt x="591744" y="35483"/>
                        <a:pt x="607895" y="30099"/>
                      </a:cubicBezTo>
                      <a:lnTo>
                        <a:pt x="644008" y="18061"/>
                      </a:lnTo>
                      <a:cubicBezTo>
                        <a:pt x="650027" y="14048"/>
                        <a:pt x="655291" y="8563"/>
                        <a:pt x="662064" y="6023"/>
                      </a:cubicBezTo>
                      <a:cubicBezTo>
                        <a:pt x="679163" y="-389"/>
                        <a:pt x="684862" y="4"/>
                        <a:pt x="698176" y="4"/>
                      </a:cubicBezTo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US" sz="1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6" name="Freeform 285"/>
                <p:cNvSpPr/>
                <p:nvPr/>
              </p:nvSpPr>
              <p:spPr>
                <a:xfrm>
                  <a:off x="1318108" y="3021583"/>
                  <a:ext cx="270844" cy="270859"/>
                </a:xfrm>
                <a:custGeom>
                  <a:avLst/>
                  <a:gdLst>
                    <a:gd name="connsiteX0" fmla="*/ 0 w 270844"/>
                    <a:gd name="connsiteY0" fmla="*/ 270859 h 270859"/>
                    <a:gd name="connsiteX1" fmla="*/ 36113 w 270844"/>
                    <a:gd name="connsiteY1" fmla="*/ 210668 h 270859"/>
                    <a:gd name="connsiteX2" fmla="*/ 78244 w 270844"/>
                    <a:gd name="connsiteY2" fmla="*/ 156496 h 270859"/>
                    <a:gd name="connsiteX3" fmla="*/ 126394 w 270844"/>
                    <a:gd name="connsiteY3" fmla="*/ 114363 h 270859"/>
                    <a:gd name="connsiteX4" fmla="*/ 144450 w 270844"/>
                    <a:gd name="connsiteY4" fmla="*/ 90286 h 270859"/>
                    <a:gd name="connsiteX5" fmla="*/ 162507 w 270844"/>
                    <a:gd name="connsiteY5" fmla="*/ 84267 h 270859"/>
                    <a:gd name="connsiteX6" fmla="*/ 198619 w 270844"/>
                    <a:gd name="connsiteY6" fmla="*/ 60191 h 270859"/>
                    <a:gd name="connsiteX7" fmla="*/ 216676 w 270844"/>
                    <a:gd name="connsiteY7" fmla="*/ 48153 h 270859"/>
                    <a:gd name="connsiteX8" fmla="*/ 228713 w 270844"/>
                    <a:gd name="connsiteY8" fmla="*/ 36114 h 270859"/>
                    <a:gd name="connsiteX9" fmla="*/ 246769 w 270844"/>
                    <a:gd name="connsiteY9" fmla="*/ 30095 h 270859"/>
                    <a:gd name="connsiteX10" fmla="*/ 270844 w 270844"/>
                    <a:gd name="connsiteY10" fmla="*/ 0 h 27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0844" h="270859">
                      <a:moveTo>
                        <a:pt x="0" y="270859"/>
                      </a:moveTo>
                      <a:cubicBezTo>
                        <a:pt x="53664" y="203774"/>
                        <a:pt x="95" y="276704"/>
                        <a:pt x="36113" y="210668"/>
                      </a:cubicBezTo>
                      <a:cubicBezTo>
                        <a:pt x="72467" y="144016"/>
                        <a:pt x="45511" y="198583"/>
                        <a:pt x="78244" y="156496"/>
                      </a:cubicBezTo>
                      <a:cubicBezTo>
                        <a:pt x="112837" y="112017"/>
                        <a:pt x="84893" y="124739"/>
                        <a:pt x="126394" y="114363"/>
                      </a:cubicBezTo>
                      <a:cubicBezTo>
                        <a:pt x="132413" y="106337"/>
                        <a:pt x="136744" y="96708"/>
                        <a:pt x="144450" y="90286"/>
                      </a:cubicBezTo>
                      <a:cubicBezTo>
                        <a:pt x="149324" y="86224"/>
                        <a:pt x="157553" y="88231"/>
                        <a:pt x="162507" y="84267"/>
                      </a:cubicBezTo>
                      <a:cubicBezTo>
                        <a:pt x="200294" y="54036"/>
                        <a:pt x="143327" y="74015"/>
                        <a:pt x="198619" y="60191"/>
                      </a:cubicBezTo>
                      <a:cubicBezTo>
                        <a:pt x="204638" y="56178"/>
                        <a:pt x="211027" y="52672"/>
                        <a:pt x="216676" y="48153"/>
                      </a:cubicBezTo>
                      <a:cubicBezTo>
                        <a:pt x="221107" y="44608"/>
                        <a:pt x="223847" y="39034"/>
                        <a:pt x="228713" y="36114"/>
                      </a:cubicBezTo>
                      <a:cubicBezTo>
                        <a:pt x="234153" y="32850"/>
                        <a:pt x="240750" y="32101"/>
                        <a:pt x="246769" y="30095"/>
                      </a:cubicBezTo>
                      <a:cubicBezTo>
                        <a:pt x="261955" y="7317"/>
                        <a:pt x="253692" y="17153"/>
                        <a:pt x="270844" y="0"/>
                      </a:cubicBezTo>
                    </a:path>
                  </a:pathLst>
                </a:custGeom>
                <a:no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US" sz="120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73" name="Freeform 272"/>
              <p:cNvSpPr/>
              <p:nvPr/>
            </p:nvSpPr>
            <p:spPr>
              <a:xfrm>
                <a:off x="2305185" y="3251419"/>
                <a:ext cx="770401" cy="355161"/>
              </a:xfrm>
              <a:custGeom>
                <a:avLst/>
                <a:gdLst>
                  <a:gd name="connsiteX0" fmla="*/ 66206 w 770401"/>
                  <a:gd name="connsiteY0" fmla="*/ 35 h 355161"/>
                  <a:gd name="connsiteX1" fmla="*/ 6019 w 770401"/>
                  <a:gd name="connsiteY1" fmla="*/ 6054 h 355161"/>
                  <a:gd name="connsiteX2" fmla="*/ 0 w 770401"/>
                  <a:gd name="connsiteY2" fmla="*/ 24111 h 355161"/>
                  <a:gd name="connsiteX3" fmla="*/ 6019 w 770401"/>
                  <a:gd name="connsiteY3" fmla="*/ 114398 h 355161"/>
                  <a:gd name="connsiteX4" fmla="*/ 12037 w 770401"/>
                  <a:gd name="connsiteY4" fmla="*/ 132455 h 355161"/>
                  <a:gd name="connsiteX5" fmla="*/ 48150 w 770401"/>
                  <a:gd name="connsiteY5" fmla="*/ 150512 h 355161"/>
                  <a:gd name="connsiteX6" fmla="*/ 84262 w 770401"/>
                  <a:gd name="connsiteY6" fmla="*/ 168569 h 355161"/>
                  <a:gd name="connsiteX7" fmla="*/ 114356 w 770401"/>
                  <a:gd name="connsiteY7" fmla="*/ 204684 h 355161"/>
                  <a:gd name="connsiteX8" fmla="*/ 150469 w 770401"/>
                  <a:gd name="connsiteY8" fmla="*/ 216722 h 355161"/>
                  <a:gd name="connsiteX9" fmla="*/ 180563 w 770401"/>
                  <a:gd name="connsiteY9" fmla="*/ 246818 h 355161"/>
                  <a:gd name="connsiteX10" fmla="*/ 192600 w 770401"/>
                  <a:gd name="connsiteY10" fmla="*/ 264875 h 355161"/>
                  <a:gd name="connsiteX11" fmla="*/ 216675 w 770401"/>
                  <a:gd name="connsiteY11" fmla="*/ 276913 h 355161"/>
                  <a:gd name="connsiteX12" fmla="*/ 252788 w 770401"/>
                  <a:gd name="connsiteY12" fmla="*/ 294970 h 355161"/>
                  <a:gd name="connsiteX13" fmla="*/ 270844 w 770401"/>
                  <a:gd name="connsiteY13" fmla="*/ 307008 h 355161"/>
                  <a:gd name="connsiteX14" fmla="*/ 318994 w 770401"/>
                  <a:gd name="connsiteY14" fmla="*/ 319047 h 355161"/>
                  <a:gd name="connsiteX15" fmla="*/ 379182 w 770401"/>
                  <a:gd name="connsiteY15" fmla="*/ 331085 h 355161"/>
                  <a:gd name="connsiteX16" fmla="*/ 457426 w 770401"/>
                  <a:gd name="connsiteY16" fmla="*/ 343123 h 355161"/>
                  <a:gd name="connsiteX17" fmla="*/ 517613 w 770401"/>
                  <a:gd name="connsiteY17" fmla="*/ 355161 h 355161"/>
                  <a:gd name="connsiteX18" fmla="*/ 716232 w 770401"/>
                  <a:gd name="connsiteY18" fmla="*/ 331085 h 355161"/>
                  <a:gd name="connsiteX19" fmla="*/ 746326 w 770401"/>
                  <a:gd name="connsiteY19" fmla="*/ 307008 h 355161"/>
                  <a:gd name="connsiteX20" fmla="*/ 752345 w 770401"/>
                  <a:gd name="connsiteY20" fmla="*/ 288951 h 355161"/>
                  <a:gd name="connsiteX21" fmla="*/ 764382 w 770401"/>
                  <a:gd name="connsiteY21" fmla="*/ 258856 h 355161"/>
                  <a:gd name="connsiteX22" fmla="*/ 770401 w 770401"/>
                  <a:gd name="connsiteY22" fmla="*/ 234779 h 355161"/>
                  <a:gd name="connsiteX23" fmla="*/ 764382 w 770401"/>
                  <a:gd name="connsiteY23" fmla="*/ 168569 h 355161"/>
                  <a:gd name="connsiteX24" fmla="*/ 758364 w 770401"/>
                  <a:gd name="connsiteY24" fmla="*/ 150512 h 355161"/>
                  <a:gd name="connsiteX25" fmla="*/ 740307 w 770401"/>
                  <a:gd name="connsiteY25" fmla="*/ 138474 h 355161"/>
                  <a:gd name="connsiteX26" fmla="*/ 692157 w 770401"/>
                  <a:gd name="connsiteY26" fmla="*/ 144493 h 355161"/>
                  <a:gd name="connsiteX27" fmla="*/ 668082 w 770401"/>
                  <a:gd name="connsiteY27" fmla="*/ 180608 h 355161"/>
                  <a:gd name="connsiteX28" fmla="*/ 662063 w 770401"/>
                  <a:gd name="connsiteY28" fmla="*/ 204684 h 355161"/>
                  <a:gd name="connsiteX29" fmla="*/ 637988 w 770401"/>
                  <a:gd name="connsiteY29" fmla="*/ 216722 h 355161"/>
                  <a:gd name="connsiteX30" fmla="*/ 535669 w 770401"/>
                  <a:gd name="connsiteY30" fmla="*/ 228760 h 355161"/>
                  <a:gd name="connsiteX31" fmla="*/ 439369 w 770401"/>
                  <a:gd name="connsiteY31" fmla="*/ 222741 h 355161"/>
                  <a:gd name="connsiteX32" fmla="*/ 385200 w 770401"/>
                  <a:gd name="connsiteY32" fmla="*/ 198665 h 355161"/>
                  <a:gd name="connsiteX33" fmla="*/ 337050 w 770401"/>
                  <a:gd name="connsiteY33" fmla="*/ 162550 h 355161"/>
                  <a:gd name="connsiteX34" fmla="*/ 318994 w 770401"/>
                  <a:gd name="connsiteY34" fmla="*/ 150512 h 355161"/>
                  <a:gd name="connsiteX35" fmla="*/ 282882 w 770401"/>
                  <a:gd name="connsiteY35" fmla="*/ 138474 h 355161"/>
                  <a:gd name="connsiteX36" fmla="*/ 264825 w 770401"/>
                  <a:gd name="connsiteY36" fmla="*/ 132455 h 355161"/>
                  <a:gd name="connsiteX37" fmla="*/ 240750 w 770401"/>
                  <a:gd name="connsiteY37" fmla="*/ 120417 h 355161"/>
                  <a:gd name="connsiteX38" fmla="*/ 204638 w 770401"/>
                  <a:gd name="connsiteY38" fmla="*/ 108379 h 355161"/>
                  <a:gd name="connsiteX39" fmla="*/ 168525 w 770401"/>
                  <a:gd name="connsiteY39" fmla="*/ 78283 h 355161"/>
                  <a:gd name="connsiteX40" fmla="*/ 132413 w 770401"/>
                  <a:gd name="connsiteY40" fmla="*/ 54207 h 355161"/>
                  <a:gd name="connsiteX41" fmla="*/ 114356 w 770401"/>
                  <a:gd name="connsiteY41" fmla="*/ 42169 h 355161"/>
                  <a:gd name="connsiteX42" fmla="*/ 96300 w 770401"/>
                  <a:gd name="connsiteY42" fmla="*/ 30130 h 355161"/>
                  <a:gd name="connsiteX43" fmla="*/ 66206 w 770401"/>
                  <a:gd name="connsiteY43" fmla="*/ 6054 h 355161"/>
                  <a:gd name="connsiteX44" fmla="*/ 66206 w 770401"/>
                  <a:gd name="connsiteY44" fmla="*/ 35 h 35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70401" h="355161">
                    <a:moveTo>
                      <a:pt x="66206" y="35"/>
                    </a:moveTo>
                    <a:cubicBezTo>
                      <a:pt x="56175" y="35"/>
                      <a:pt x="24967" y="-837"/>
                      <a:pt x="6019" y="6054"/>
                    </a:cubicBezTo>
                    <a:cubicBezTo>
                      <a:pt x="56" y="8222"/>
                      <a:pt x="0" y="17766"/>
                      <a:pt x="0" y="24111"/>
                    </a:cubicBezTo>
                    <a:cubicBezTo>
                      <a:pt x="0" y="54273"/>
                      <a:pt x="2688" y="84420"/>
                      <a:pt x="6019" y="114398"/>
                    </a:cubicBezTo>
                    <a:cubicBezTo>
                      <a:pt x="6720" y="120704"/>
                      <a:pt x="8074" y="127501"/>
                      <a:pt x="12037" y="132455"/>
                    </a:cubicBezTo>
                    <a:cubicBezTo>
                      <a:pt x="23536" y="146829"/>
                      <a:pt x="33612" y="143243"/>
                      <a:pt x="48150" y="150512"/>
                    </a:cubicBezTo>
                    <a:cubicBezTo>
                      <a:pt x="94819" y="173848"/>
                      <a:pt x="38878" y="153440"/>
                      <a:pt x="84262" y="168569"/>
                    </a:cubicBezTo>
                    <a:cubicBezTo>
                      <a:pt x="91609" y="190612"/>
                      <a:pt x="88120" y="191566"/>
                      <a:pt x="114356" y="204684"/>
                    </a:cubicBezTo>
                    <a:cubicBezTo>
                      <a:pt x="125705" y="210359"/>
                      <a:pt x="150469" y="216722"/>
                      <a:pt x="150469" y="216722"/>
                    </a:cubicBezTo>
                    <a:cubicBezTo>
                      <a:pt x="182567" y="264873"/>
                      <a:pt x="140438" y="206691"/>
                      <a:pt x="180563" y="246818"/>
                    </a:cubicBezTo>
                    <a:cubicBezTo>
                      <a:pt x="185678" y="251933"/>
                      <a:pt x="187043" y="260244"/>
                      <a:pt x="192600" y="264875"/>
                    </a:cubicBezTo>
                    <a:cubicBezTo>
                      <a:pt x="199493" y="270619"/>
                      <a:pt x="208885" y="272461"/>
                      <a:pt x="216675" y="276913"/>
                    </a:cubicBezTo>
                    <a:cubicBezTo>
                      <a:pt x="249344" y="295582"/>
                      <a:pt x="219682" y="283935"/>
                      <a:pt x="252788" y="294970"/>
                    </a:cubicBezTo>
                    <a:cubicBezTo>
                      <a:pt x="258807" y="298983"/>
                      <a:pt x="264046" y="304536"/>
                      <a:pt x="270844" y="307008"/>
                    </a:cubicBezTo>
                    <a:cubicBezTo>
                      <a:pt x="286392" y="312662"/>
                      <a:pt x="302944" y="315034"/>
                      <a:pt x="318994" y="319047"/>
                    </a:cubicBezTo>
                    <a:cubicBezTo>
                      <a:pt x="354902" y="328025"/>
                      <a:pt x="334918" y="323708"/>
                      <a:pt x="379182" y="331085"/>
                    </a:cubicBezTo>
                    <a:cubicBezTo>
                      <a:pt x="418877" y="344317"/>
                      <a:pt x="382945" y="333812"/>
                      <a:pt x="457426" y="343123"/>
                    </a:cubicBezTo>
                    <a:cubicBezTo>
                      <a:pt x="486939" y="346812"/>
                      <a:pt x="491703" y="348683"/>
                      <a:pt x="517613" y="355161"/>
                    </a:cubicBezTo>
                    <a:cubicBezTo>
                      <a:pt x="571541" y="351013"/>
                      <a:pt x="656495" y="354981"/>
                      <a:pt x="716232" y="331085"/>
                    </a:cubicBezTo>
                    <a:cubicBezTo>
                      <a:pt x="728887" y="326023"/>
                      <a:pt x="737115" y="316220"/>
                      <a:pt x="746326" y="307008"/>
                    </a:cubicBezTo>
                    <a:cubicBezTo>
                      <a:pt x="748332" y="300989"/>
                      <a:pt x="750117" y="294892"/>
                      <a:pt x="752345" y="288951"/>
                    </a:cubicBezTo>
                    <a:cubicBezTo>
                      <a:pt x="756138" y="278835"/>
                      <a:pt x="760966" y="269106"/>
                      <a:pt x="764382" y="258856"/>
                    </a:cubicBezTo>
                    <a:cubicBezTo>
                      <a:pt x="766998" y="251008"/>
                      <a:pt x="768395" y="242805"/>
                      <a:pt x="770401" y="234779"/>
                    </a:cubicBezTo>
                    <a:cubicBezTo>
                      <a:pt x="768395" y="212709"/>
                      <a:pt x="767516" y="190507"/>
                      <a:pt x="764382" y="168569"/>
                    </a:cubicBezTo>
                    <a:cubicBezTo>
                      <a:pt x="763485" y="162288"/>
                      <a:pt x="762327" y="155466"/>
                      <a:pt x="758364" y="150512"/>
                    </a:cubicBezTo>
                    <a:cubicBezTo>
                      <a:pt x="753845" y="144863"/>
                      <a:pt x="746326" y="142487"/>
                      <a:pt x="740307" y="138474"/>
                    </a:cubicBezTo>
                    <a:cubicBezTo>
                      <a:pt x="724257" y="140480"/>
                      <a:pt x="707358" y="138965"/>
                      <a:pt x="692157" y="144493"/>
                    </a:cubicBezTo>
                    <a:cubicBezTo>
                      <a:pt x="676051" y="150350"/>
                      <a:pt x="671995" y="166913"/>
                      <a:pt x="668082" y="180608"/>
                    </a:cubicBezTo>
                    <a:cubicBezTo>
                      <a:pt x="665809" y="188562"/>
                      <a:pt x="667359" y="198329"/>
                      <a:pt x="662063" y="204684"/>
                    </a:cubicBezTo>
                    <a:cubicBezTo>
                      <a:pt x="656319" y="211577"/>
                      <a:pt x="646235" y="213187"/>
                      <a:pt x="637988" y="216722"/>
                    </a:cubicBezTo>
                    <a:cubicBezTo>
                      <a:pt x="605156" y="230793"/>
                      <a:pt x="573272" y="226074"/>
                      <a:pt x="535669" y="228760"/>
                    </a:cubicBezTo>
                    <a:cubicBezTo>
                      <a:pt x="503569" y="226754"/>
                      <a:pt x="471237" y="227087"/>
                      <a:pt x="439369" y="222741"/>
                    </a:cubicBezTo>
                    <a:cubicBezTo>
                      <a:pt x="422013" y="220374"/>
                      <a:pt x="399209" y="210923"/>
                      <a:pt x="385200" y="198665"/>
                    </a:cubicBezTo>
                    <a:cubicBezTo>
                      <a:pt x="342639" y="161422"/>
                      <a:pt x="372135" y="174245"/>
                      <a:pt x="337050" y="162550"/>
                    </a:cubicBezTo>
                    <a:cubicBezTo>
                      <a:pt x="331031" y="158537"/>
                      <a:pt x="325604" y="153450"/>
                      <a:pt x="318994" y="150512"/>
                    </a:cubicBezTo>
                    <a:cubicBezTo>
                      <a:pt x="307399" y="145358"/>
                      <a:pt x="294919" y="142487"/>
                      <a:pt x="282882" y="138474"/>
                    </a:cubicBezTo>
                    <a:cubicBezTo>
                      <a:pt x="276863" y="136468"/>
                      <a:pt x="270500" y="135292"/>
                      <a:pt x="264825" y="132455"/>
                    </a:cubicBezTo>
                    <a:cubicBezTo>
                      <a:pt x="256800" y="128442"/>
                      <a:pt x="249081" y="123749"/>
                      <a:pt x="240750" y="120417"/>
                    </a:cubicBezTo>
                    <a:cubicBezTo>
                      <a:pt x="228969" y="115704"/>
                      <a:pt x="204638" y="108379"/>
                      <a:pt x="204638" y="108379"/>
                    </a:cubicBezTo>
                    <a:cubicBezTo>
                      <a:pt x="140107" y="65355"/>
                      <a:pt x="238046" y="132358"/>
                      <a:pt x="168525" y="78283"/>
                    </a:cubicBezTo>
                    <a:cubicBezTo>
                      <a:pt x="157105" y="69401"/>
                      <a:pt x="144450" y="62232"/>
                      <a:pt x="132413" y="54207"/>
                    </a:cubicBezTo>
                    <a:lnTo>
                      <a:pt x="114356" y="42169"/>
                    </a:lnTo>
                    <a:lnTo>
                      <a:pt x="96300" y="30130"/>
                    </a:lnTo>
                    <a:cubicBezTo>
                      <a:pt x="76007" y="-310"/>
                      <a:pt x="95278" y="20591"/>
                      <a:pt x="66206" y="6054"/>
                    </a:cubicBezTo>
                    <a:cubicBezTo>
                      <a:pt x="59736" y="2819"/>
                      <a:pt x="76237" y="35"/>
                      <a:pt x="66206" y="35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274" name="Freeform 273"/>
              <p:cNvSpPr/>
              <p:nvPr/>
            </p:nvSpPr>
            <p:spPr>
              <a:xfrm>
                <a:off x="2768629" y="3220213"/>
                <a:ext cx="138685" cy="102324"/>
              </a:xfrm>
              <a:custGeom>
                <a:avLst/>
                <a:gdLst>
                  <a:gd name="connsiteX0" fmla="*/ 0 w 138685"/>
                  <a:gd name="connsiteY0" fmla="*/ 102324 h 102324"/>
                  <a:gd name="connsiteX1" fmla="*/ 54169 w 138685"/>
                  <a:gd name="connsiteY1" fmla="*/ 66210 h 102324"/>
                  <a:gd name="connsiteX2" fmla="*/ 72225 w 138685"/>
                  <a:gd name="connsiteY2" fmla="*/ 54172 h 102324"/>
                  <a:gd name="connsiteX3" fmla="*/ 120375 w 138685"/>
                  <a:gd name="connsiteY3" fmla="*/ 18057 h 102324"/>
                  <a:gd name="connsiteX4" fmla="*/ 138432 w 138685"/>
                  <a:gd name="connsiteY4" fmla="*/ 0 h 10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685" h="102324">
                    <a:moveTo>
                      <a:pt x="0" y="102324"/>
                    </a:moveTo>
                    <a:lnTo>
                      <a:pt x="54169" y="66210"/>
                    </a:lnTo>
                    <a:cubicBezTo>
                      <a:pt x="60188" y="62197"/>
                      <a:pt x="67110" y="59287"/>
                      <a:pt x="72225" y="54172"/>
                    </a:cubicBezTo>
                    <a:cubicBezTo>
                      <a:pt x="86484" y="39912"/>
                      <a:pt x="99958" y="24863"/>
                      <a:pt x="120375" y="18057"/>
                    </a:cubicBezTo>
                    <a:cubicBezTo>
                      <a:pt x="142239" y="10769"/>
                      <a:pt x="138432" y="18383"/>
                      <a:pt x="138432" y="0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274"/>
              <p:cNvSpPr/>
              <p:nvPr/>
            </p:nvSpPr>
            <p:spPr>
              <a:xfrm>
                <a:off x="2594085" y="2232523"/>
                <a:ext cx="186978" cy="151036"/>
              </a:xfrm>
              <a:custGeom>
                <a:avLst/>
                <a:gdLst>
                  <a:gd name="connsiteX0" fmla="*/ 120375 w 186978"/>
                  <a:gd name="connsiteY0" fmla="*/ 559 h 151036"/>
                  <a:gd name="connsiteX1" fmla="*/ 30094 w 186978"/>
                  <a:gd name="connsiteY1" fmla="*/ 18616 h 151036"/>
                  <a:gd name="connsiteX2" fmla="*/ 24075 w 186978"/>
                  <a:gd name="connsiteY2" fmla="*/ 42693 h 151036"/>
                  <a:gd name="connsiteX3" fmla="*/ 0 w 186978"/>
                  <a:gd name="connsiteY3" fmla="*/ 78807 h 151036"/>
                  <a:gd name="connsiteX4" fmla="*/ 30094 w 186978"/>
                  <a:gd name="connsiteY4" fmla="*/ 132979 h 151036"/>
                  <a:gd name="connsiteX5" fmla="*/ 66207 w 186978"/>
                  <a:gd name="connsiteY5" fmla="*/ 145017 h 151036"/>
                  <a:gd name="connsiteX6" fmla="*/ 84263 w 186978"/>
                  <a:gd name="connsiteY6" fmla="*/ 151036 h 151036"/>
                  <a:gd name="connsiteX7" fmla="*/ 156488 w 186978"/>
                  <a:gd name="connsiteY7" fmla="*/ 145017 h 151036"/>
                  <a:gd name="connsiteX8" fmla="*/ 174544 w 186978"/>
                  <a:gd name="connsiteY8" fmla="*/ 132979 h 151036"/>
                  <a:gd name="connsiteX9" fmla="*/ 186582 w 186978"/>
                  <a:gd name="connsiteY9" fmla="*/ 96865 h 151036"/>
                  <a:gd name="connsiteX10" fmla="*/ 180563 w 186978"/>
                  <a:gd name="connsiteY10" fmla="*/ 18616 h 151036"/>
                  <a:gd name="connsiteX11" fmla="*/ 120375 w 186978"/>
                  <a:gd name="connsiteY11" fmla="*/ 559 h 15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6978" h="151036">
                    <a:moveTo>
                      <a:pt x="120375" y="559"/>
                    </a:moveTo>
                    <a:cubicBezTo>
                      <a:pt x="95297" y="559"/>
                      <a:pt x="45805" y="-4953"/>
                      <a:pt x="30094" y="18616"/>
                    </a:cubicBezTo>
                    <a:cubicBezTo>
                      <a:pt x="25505" y="25499"/>
                      <a:pt x="27774" y="35294"/>
                      <a:pt x="24075" y="42693"/>
                    </a:cubicBezTo>
                    <a:cubicBezTo>
                      <a:pt x="17605" y="55633"/>
                      <a:pt x="0" y="78807"/>
                      <a:pt x="0" y="78807"/>
                    </a:cubicBezTo>
                    <a:cubicBezTo>
                      <a:pt x="6407" y="123657"/>
                      <a:pt x="-6113" y="118496"/>
                      <a:pt x="30094" y="132979"/>
                    </a:cubicBezTo>
                    <a:cubicBezTo>
                      <a:pt x="41875" y="137692"/>
                      <a:pt x="54169" y="141004"/>
                      <a:pt x="66207" y="145017"/>
                    </a:cubicBezTo>
                    <a:lnTo>
                      <a:pt x="84263" y="151036"/>
                    </a:lnTo>
                    <a:cubicBezTo>
                      <a:pt x="108338" y="149030"/>
                      <a:pt x="132799" y="149755"/>
                      <a:pt x="156488" y="145017"/>
                    </a:cubicBezTo>
                    <a:cubicBezTo>
                      <a:pt x="163581" y="143598"/>
                      <a:pt x="170710" y="139113"/>
                      <a:pt x="174544" y="132979"/>
                    </a:cubicBezTo>
                    <a:cubicBezTo>
                      <a:pt x="181269" y="122219"/>
                      <a:pt x="186582" y="96865"/>
                      <a:pt x="186582" y="96865"/>
                    </a:cubicBezTo>
                    <a:cubicBezTo>
                      <a:pt x="184576" y="70782"/>
                      <a:pt x="191625" y="42322"/>
                      <a:pt x="180563" y="18616"/>
                    </a:cubicBezTo>
                    <a:cubicBezTo>
                      <a:pt x="173465" y="3406"/>
                      <a:pt x="145453" y="559"/>
                      <a:pt x="120375" y="559"/>
                    </a:cubicBezTo>
                    <a:close/>
                  </a:path>
                </a:pathLst>
              </a:custGeom>
              <a:noFill/>
              <a:ln w="19050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278" name="TextBox 277"/>
              <p:cNvSpPr txBox="1"/>
              <p:nvPr/>
            </p:nvSpPr>
            <p:spPr>
              <a:xfrm>
                <a:off x="1191171" y="1296030"/>
                <a:ext cx="942734" cy="37432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US" sz="1200" dirty="0">
                    <a:solidFill>
                      <a:prstClr val="black"/>
                    </a:solidFill>
                  </a:rPr>
                  <a:t>Yolk sac</a:t>
                </a:r>
              </a:p>
            </p:txBody>
          </p:sp>
        </p:grpSp>
        <p:cxnSp>
          <p:nvCxnSpPr>
            <p:cNvPr id="261" name="Straight Connector 260"/>
            <p:cNvCxnSpPr/>
            <p:nvPr/>
          </p:nvCxnSpPr>
          <p:spPr>
            <a:xfrm flipH="1">
              <a:off x="6728149" y="876887"/>
              <a:ext cx="63521" cy="1313768"/>
            </a:xfrm>
            <a:prstGeom prst="line">
              <a:avLst/>
            </a:prstGeom>
            <a:ln w="19050" cmpd="sng">
              <a:solidFill>
                <a:schemeClr val="tx1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" name="Group 97"/>
          <p:cNvGrpSpPr/>
          <p:nvPr/>
        </p:nvGrpSpPr>
        <p:grpSpPr>
          <a:xfrm>
            <a:off x="786251" y="2727857"/>
            <a:ext cx="6797149" cy="3435193"/>
            <a:chOff x="1187394" y="4229168"/>
            <a:chExt cx="6797149" cy="3435193"/>
          </a:xfrm>
        </p:grpSpPr>
        <p:sp>
          <p:nvSpPr>
            <p:cNvPr id="99" name="TextBox 98"/>
            <p:cNvSpPr txBox="1"/>
            <p:nvPr/>
          </p:nvSpPr>
          <p:spPr>
            <a:xfrm>
              <a:off x="1531246" y="4805300"/>
              <a:ext cx="9417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0sp</a:t>
              </a:r>
            </a:p>
          </p:txBody>
        </p:sp>
        <p:pic>
          <p:nvPicPr>
            <p:cNvPr id="100" name="Picture 99"/>
            <p:cNvPicPr>
              <a:picLocks noChangeAspect="1"/>
            </p:cNvPicPr>
            <p:nvPr/>
          </p:nvPicPr>
          <p:blipFill rotWithShape="1">
            <a:blip r:embed="rId4"/>
            <a:srcRect l="4032" r="-1" b="5083"/>
            <a:stretch/>
          </p:blipFill>
          <p:spPr>
            <a:xfrm>
              <a:off x="1436586" y="5113078"/>
              <a:ext cx="1036454" cy="982662"/>
            </a:xfrm>
            <a:prstGeom prst="rect">
              <a:avLst/>
            </a:prstGeom>
          </p:spPr>
        </p:pic>
        <p:sp>
          <p:nvSpPr>
            <p:cNvPr id="101" name="TextBox 100"/>
            <p:cNvSpPr txBox="1"/>
            <p:nvPr/>
          </p:nvSpPr>
          <p:spPr>
            <a:xfrm>
              <a:off x="2640855" y="4805300"/>
              <a:ext cx="9121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3-6sp</a:t>
              </a:r>
            </a:p>
          </p:txBody>
        </p:sp>
        <p:pic>
          <p:nvPicPr>
            <p:cNvPr id="102" name="Picture 101"/>
            <p:cNvPicPr>
              <a:picLocks noChangeAspect="1"/>
            </p:cNvPicPr>
            <p:nvPr/>
          </p:nvPicPr>
          <p:blipFill rotWithShape="1">
            <a:blip r:embed="rId5"/>
            <a:srcRect l="4023" b="5083"/>
            <a:stretch/>
          </p:blipFill>
          <p:spPr>
            <a:xfrm>
              <a:off x="2516488" y="5113077"/>
              <a:ext cx="1036551" cy="982663"/>
            </a:xfrm>
            <a:prstGeom prst="rect">
              <a:avLst/>
            </a:prstGeom>
          </p:spPr>
        </p:pic>
        <p:sp>
          <p:nvSpPr>
            <p:cNvPr id="103" name="TextBox 102"/>
            <p:cNvSpPr txBox="1"/>
            <p:nvPr/>
          </p:nvSpPr>
          <p:spPr>
            <a:xfrm>
              <a:off x="3145957" y="5088417"/>
              <a:ext cx="40708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0%</a:t>
              </a:r>
            </a:p>
          </p:txBody>
        </p:sp>
        <p:pic>
          <p:nvPicPr>
            <p:cNvPr id="104" name="Picture 103"/>
            <p:cNvPicPr>
              <a:picLocks noChangeAspect="1"/>
            </p:cNvPicPr>
            <p:nvPr/>
          </p:nvPicPr>
          <p:blipFill rotWithShape="1">
            <a:blip r:embed="rId6"/>
            <a:srcRect l="3662" b="5083"/>
            <a:stretch/>
          </p:blipFill>
          <p:spPr>
            <a:xfrm>
              <a:off x="3592588" y="5113077"/>
              <a:ext cx="1040451" cy="982663"/>
            </a:xfrm>
            <a:prstGeom prst="rect">
              <a:avLst/>
            </a:prstGeom>
          </p:spPr>
        </p:pic>
        <p:sp>
          <p:nvSpPr>
            <p:cNvPr id="105" name="TextBox 104"/>
            <p:cNvSpPr txBox="1"/>
            <p:nvPr/>
          </p:nvSpPr>
          <p:spPr>
            <a:xfrm>
              <a:off x="4180800" y="5088417"/>
              <a:ext cx="40708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0%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3725806" y="4805300"/>
              <a:ext cx="90723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7-9sp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4859839" y="4805300"/>
              <a:ext cx="8655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11-13sp</a:t>
              </a:r>
            </a:p>
          </p:txBody>
        </p:sp>
        <p:pic>
          <p:nvPicPr>
            <p:cNvPr id="108" name="Picture 107"/>
            <p:cNvPicPr>
              <a:picLocks noChangeAspect="1"/>
            </p:cNvPicPr>
            <p:nvPr/>
          </p:nvPicPr>
          <p:blipFill rotWithShape="1">
            <a:blip r:embed="rId7"/>
            <a:srcRect l="3796" b="5083"/>
            <a:stretch/>
          </p:blipFill>
          <p:spPr>
            <a:xfrm>
              <a:off x="4723350" y="5113077"/>
              <a:ext cx="1039006" cy="982663"/>
            </a:xfrm>
            <a:prstGeom prst="rect">
              <a:avLst/>
            </a:prstGeom>
          </p:spPr>
        </p:pic>
        <p:sp>
          <p:nvSpPr>
            <p:cNvPr id="109" name="TextBox 108"/>
            <p:cNvSpPr txBox="1"/>
            <p:nvPr/>
          </p:nvSpPr>
          <p:spPr>
            <a:xfrm>
              <a:off x="5245254" y="5088417"/>
              <a:ext cx="53542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0.5%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951877" y="4805300"/>
              <a:ext cx="83346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16-18sp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7065762" y="4805300"/>
              <a:ext cx="83346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20-25sp</a:t>
              </a:r>
            </a:p>
          </p:txBody>
        </p:sp>
        <p:pic>
          <p:nvPicPr>
            <p:cNvPr id="112" name="Picture 111"/>
            <p:cNvPicPr>
              <a:picLocks noChangeAspect="1"/>
            </p:cNvPicPr>
            <p:nvPr/>
          </p:nvPicPr>
          <p:blipFill rotWithShape="1">
            <a:blip r:embed="rId8"/>
            <a:srcRect l="5122" r="1" b="5083"/>
            <a:stretch/>
          </p:blipFill>
          <p:spPr>
            <a:xfrm>
              <a:off x="5780677" y="5113078"/>
              <a:ext cx="1024692" cy="982662"/>
            </a:xfrm>
            <a:prstGeom prst="rect">
              <a:avLst/>
            </a:prstGeom>
          </p:spPr>
        </p:pic>
        <p:sp>
          <p:nvSpPr>
            <p:cNvPr id="113" name="TextBox 112"/>
            <p:cNvSpPr txBox="1"/>
            <p:nvPr/>
          </p:nvSpPr>
          <p:spPr>
            <a:xfrm>
              <a:off x="6234420" y="5088417"/>
              <a:ext cx="53542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2.1%</a:t>
              </a:r>
            </a:p>
          </p:txBody>
        </p:sp>
        <p:pic>
          <p:nvPicPr>
            <p:cNvPr id="114" name="Picture 113"/>
            <p:cNvPicPr>
              <a:picLocks noChangeAspect="1"/>
            </p:cNvPicPr>
            <p:nvPr/>
          </p:nvPicPr>
          <p:blipFill rotWithShape="1">
            <a:blip r:embed="rId9"/>
            <a:srcRect l="4469" r="1" b="5083"/>
            <a:stretch/>
          </p:blipFill>
          <p:spPr>
            <a:xfrm>
              <a:off x="6904543" y="5113077"/>
              <a:ext cx="1031729" cy="982663"/>
            </a:xfrm>
            <a:prstGeom prst="rect">
              <a:avLst/>
            </a:prstGeom>
          </p:spPr>
        </p:pic>
        <p:sp>
          <p:nvSpPr>
            <p:cNvPr id="115" name="TextBox 114"/>
            <p:cNvSpPr txBox="1"/>
            <p:nvPr/>
          </p:nvSpPr>
          <p:spPr>
            <a:xfrm>
              <a:off x="7339149" y="5088417"/>
              <a:ext cx="53542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2.4%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6904543" y="4229168"/>
              <a:ext cx="1031730" cy="307777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E9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05370" y="4229168"/>
              <a:ext cx="2775430" cy="307777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E8.25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180799" y="4229168"/>
              <a:ext cx="2723743" cy="307777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E8. 5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443690" y="4569513"/>
              <a:ext cx="44608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Gated on live cells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1487826" y="6008891"/>
              <a:ext cx="5305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YFP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974035" y="5416142"/>
              <a:ext cx="73449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SSC-A</a:t>
              </a:r>
            </a:p>
          </p:txBody>
        </p:sp>
        <p:cxnSp>
          <p:nvCxnSpPr>
            <p:cNvPr id="122" name="Straight Arrow Connector 121"/>
            <p:cNvCxnSpPr>
              <a:stCxn id="120" idx="3"/>
            </p:cNvCxnSpPr>
            <p:nvPr/>
          </p:nvCxnSpPr>
          <p:spPr>
            <a:xfrm>
              <a:off x="2018415" y="6162780"/>
              <a:ext cx="261462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Arrow Connector 122"/>
            <p:cNvCxnSpPr/>
            <p:nvPr/>
          </p:nvCxnSpPr>
          <p:spPr>
            <a:xfrm>
              <a:off x="5431840" y="5931756"/>
              <a:ext cx="0" cy="38491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24" name="Picture 123"/>
            <p:cNvPicPr>
              <a:picLocks noChangeAspect="1"/>
            </p:cNvPicPr>
            <p:nvPr/>
          </p:nvPicPr>
          <p:blipFill rotWithShape="1">
            <a:blip r:embed="rId10"/>
            <a:srcRect l="4661" t="1" b="5468"/>
            <a:stretch/>
          </p:blipFill>
          <p:spPr>
            <a:xfrm>
              <a:off x="4773686" y="6426929"/>
              <a:ext cx="1029664" cy="1007552"/>
            </a:xfrm>
            <a:prstGeom prst="rect">
              <a:avLst/>
            </a:prstGeom>
          </p:spPr>
        </p:pic>
        <p:pic>
          <p:nvPicPr>
            <p:cNvPr id="125" name="Picture 124"/>
            <p:cNvPicPr>
              <a:picLocks noChangeAspect="1"/>
            </p:cNvPicPr>
            <p:nvPr/>
          </p:nvPicPr>
          <p:blipFill rotWithShape="1">
            <a:blip r:embed="rId11"/>
            <a:srcRect l="4915" t="1" r="-1" b="5468"/>
            <a:stretch/>
          </p:blipFill>
          <p:spPr>
            <a:xfrm>
              <a:off x="5833759" y="6426929"/>
              <a:ext cx="1026917" cy="1007552"/>
            </a:xfrm>
            <a:prstGeom prst="rect">
              <a:avLst/>
            </a:prstGeom>
          </p:spPr>
        </p:pic>
        <p:pic>
          <p:nvPicPr>
            <p:cNvPr id="126" name="Picture 125"/>
            <p:cNvPicPr>
              <a:picLocks noChangeAspect="1"/>
            </p:cNvPicPr>
            <p:nvPr/>
          </p:nvPicPr>
          <p:blipFill rotWithShape="1">
            <a:blip r:embed="rId12"/>
            <a:srcRect l="4427" t="1" r="-1" b="5468"/>
            <a:stretch/>
          </p:blipFill>
          <p:spPr>
            <a:xfrm>
              <a:off x="6952345" y="6426929"/>
              <a:ext cx="1032198" cy="1007552"/>
            </a:xfrm>
            <a:prstGeom prst="rect">
              <a:avLst/>
            </a:prstGeom>
          </p:spPr>
        </p:pic>
        <p:sp>
          <p:nvSpPr>
            <p:cNvPr id="127" name="TextBox 126"/>
            <p:cNvSpPr txBox="1"/>
            <p:nvPr/>
          </p:nvSpPr>
          <p:spPr>
            <a:xfrm>
              <a:off x="4859840" y="6117247"/>
              <a:ext cx="312470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400" b="1" dirty="0">
                  <a:solidFill>
                    <a:srgbClr val="008000"/>
                  </a:solidFill>
                  <a:latin typeface="Arial"/>
                  <a:cs typeface="Arial"/>
                </a:rPr>
                <a:t>YFP</a:t>
              </a:r>
              <a:r>
                <a:rPr lang="en-US" sz="1400" b="1" baseline="30000" dirty="0">
                  <a:solidFill>
                    <a:srgbClr val="008000"/>
                  </a:solidFill>
                  <a:latin typeface="Arial"/>
                  <a:cs typeface="Arial"/>
                </a:rPr>
                <a:t>+</a:t>
              </a:r>
              <a:r>
                <a:rPr lang="en-US" sz="1400" b="1" dirty="0">
                  <a:solidFill>
                    <a:srgbClr val="008000"/>
                  </a:solidFill>
                  <a:latin typeface="Arial"/>
                  <a:cs typeface="Arial"/>
                </a:rPr>
                <a:t> cells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4817619" y="7356584"/>
              <a:ext cx="6436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CD45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4440716" y="6763835"/>
              <a:ext cx="4607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prstClr val="black"/>
                  </a:solidFill>
                  <a:latin typeface="Arial"/>
                  <a:cs typeface="Arial"/>
                </a:rPr>
                <a:t>KIT</a:t>
              </a:r>
            </a:p>
          </p:txBody>
        </p:sp>
        <p:cxnSp>
          <p:nvCxnSpPr>
            <p:cNvPr id="130" name="Straight Arrow Connector 129"/>
            <p:cNvCxnSpPr>
              <a:stCxn id="128" idx="3"/>
            </p:cNvCxnSpPr>
            <p:nvPr/>
          </p:nvCxnSpPr>
          <p:spPr>
            <a:xfrm>
              <a:off x="5461295" y="7510473"/>
              <a:ext cx="2501538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2" name="Picture 91"/>
          <p:cNvPicPr>
            <a:picLocks noChangeAspect="1"/>
          </p:cNvPicPr>
          <p:nvPr/>
        </p:nvPicPr>
        <p:blipFill>
          <a:blip r:embed="rId13">
            <a:alphaModFix/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107" b="99237" l="3475" r="96911">
                        <a14:foregroundMark x1="1158" y1="54962" x2="31274" y2="51145"/>
                        <a14:foregroundMark x1="31660" y1="94656" x2="67568" y2="94656"/>
                        <a14:foregroundMark x1="3861" y1="46565" x2="3861" y2="46565"/>
                        <a14:foregroundMark x1="29730" y1="45802" x2="29730" y2="45802"/>
                        <a14:foregroundMark x1="33977" y1="34351" x2="33977" y2="34351"/>
                        <a14:foregroundMark x1="39768" y1="23664" x2="39768" y2="23664"/>
                        <a14:foregroundMark x1="46332" y1="17557" x2="46332" y2="17557"/>
                        <a14:foregroundMark x1="48649" y1="12214" x2="48649" y2="12214"/>
                        <a14:foregroundMark x1="71042" y1="8397" x2="71042" y2="8397"/>
                        <a14:foregroundMark x1="89961" y1="19084" x2="89961" y2="19084"/>
                        <a14:foregroundMark x1="92664" y1="29771" x2="92664" y2="29771"/>
                        <a14:foregroundMark x1="84942" y1="82443" x2="66795" y2="95420"/>
                        <a14:foregroundMark x1="85714" y1="80916" x2="95753" y2="51145"/>
                        <a14:foregroundMark x1="95367" y1="51908" x2="93822" y2="29771"/>
                        <a14:foregroundMark x1="93822" y1="29771" x2="89189" y2="16794"/>
                        <a14:foregroundMark x1="89189" y1="16794" x2="71815" y2="6870"/>
                        <a14:foregroundMark x1="20849" y1="19084" x2="20849" y2="19084"/>
                        <a14:foregroundMark x1="20849" y1="7634" x2="20849" y2="7634"/>
                        <a14:foregroundMark x1="14286" y1="0" x2="14286" y2="0"/>
                        <a14:foregroundMark x1="66795" y1="16794" x2="66795" y2="16794"/>
                        <a14:foregroundMark x1="63707" y1="16031" x2="63707" y2="16031"/>
                        <a14:foregroundMark x1="61004" y1="16031" x2="61004" y2="16031"/>
                        <a14:foregroundMark x1="57529" y1="16031" x2="57529" y2="16031"/>
                        <a14:foregroundMark x1="54440" y1="16031" x2="54440" y2="16031"/>
                        <a14:foregroundMark x1="50579" y1="15267" x2="50579" y2="15267"/>
                        <a14:foregroundMark x1="11197" y1="67939" x2="11197" y2="67939"/>
                        <a14:foregroundMark x1="7722" y1="76336" x2="7722" y2="76336"/>
                        <a14:foregroundMark x1="6950" y1="83206" x2="6950" y2="83206"/>
                        <a14:foregroundMark x1="11583" y1="88550" x2="11583" y2="88550"/>
                        <a14:foregroundMark x1="60232" y1="25954" x2="60232" y2="25954"/>
                        <a14:foregroundMark x1="63320" y1="46565" x2="63320" y2="46565"/>
                        <a14:foregroundMark x1="82625" y1="41985" x2="82625" y2="41985"/>
                        <a14:foregroundMark x1="74903" y1="25954" x2="74903" y2="25954"/>
                        <a14:foregroundMark x1="76834" y1="22137" x2="76834" y2="22137"/>
                        <a14:foregroundMark x1="77992" y1="29771" x2="77992" y2="29771"/>
                        <a14:foregroundMark x1="46718" y1="39695" x2="46718" y2="39695"/>
                        <a14:foregroundMark x1="44402" y1="54198" x2="44402" y2="54198"/>
                        <a14:foregroundMark x1="50965" y1="61069" x2="50965" y2="61069"/>
                        <a14:foregroundMark x1="61776" y1="61069" x2="61776" y2="61069"/>
                        <a14:foregroundMark x1="72587" y1="62595" x2="72587" y2="62595"/>
                        <a14:foregroundMark x1="78764" y1="19847" x2="78764" y2="19847"/>
                        <a14:foregroundMark x1="79151" y1="70992" x2="79151" y2="70992"/>
                        <a14:foregroundMark x1="82625" y1="26718" x2="82625" y2="26718"/>
                        <a14:foregroundMark x1="10425" y1="78626" x2="10425" y2="78626"/>
                        <a14:foregroundMark x1="10425" y1="79389" x2="10425" y2="79389"/>
                        <a14:foregroundMark x1="75676" y1="16031" x2="75676" y2="16031"/>
                        <a14:backgroundMark x1="8880" y1="46565" x2="8880" y2="46565"/>
                        <a14:backgroundMark x1="10039" y1="79389" x2="10039" y2="793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91882" y="1405420"/>
            <a:ext cx="1252342" cy="6132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40904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" name="Picture 137" descr="mouse injecte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329" y="1258942"/>
            <a:ext cx="1270835" cy="901882"/>
          </a:xfrm>
          <a:prstGeom prst="rect">
            <a:avLst/>
          </a:prstGeom>
        </p:spPr>
      </p:pic>
      <p:grpSp>
        <p:nvGrpSpPr>
          <p:cNvPr id="159" name="Group 158"/>
          <p:cNvGrpSpPr/>
          <p:nvPr/>
        </p:nvGrpSpPr>
        <p:grpSpPr>
          <a:xfrm>
            <a:off x="947230" y="1017559"/>
            <a:ext cx="4596868" cy="1177839"/>
            <a:chOff x="7320854" y="766671"/>
            <a:chExt cx="4596868" cy="1177839"/>
          </a:xfrm>
        </p:grpSpPr>
        <p:cxnSp>
          <p:nvCxnSpPr>
            <p:cNvPr id="160" name="Straight Connector 159"/>
            <p:cNvCxnSpPr/>
            <p:nvPr/>
          </p:nvCxnSpPr>
          <p:spPr bwMode="auto">
            <a:xfrm>
              <a:off x="9791633" y="1376100"/>
              <a:ext cx="2004196" cy="3546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/>
            <p:cNvCxnSpPr/>
            <p:nvPr/>
          </p:nvCxnSpPr>
          <p:spPr bwMode="auto">
            <a:xfrm>
              <a:off x="98509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 bwMode="auto">
            <a:xfrm>
              <a:off x="102196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/>
            <p:cNvCxnSpPr/>
            <p:nvPr/>
          </p:nvCxnSpPr>
          <p:spPr bwMode="auto">
            <a:xfrm>
              <a:off x="105883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 bwMode="auto">
            <a:xfrm>
              <a:off x="109570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/>
            <p:cNvCxnSpPr/>
            <p:nvPr/>
          </p:nvCxnSpPr>
          <p:spPr bwMode="auto">
            <a:xfrm>
              <a:off x="113257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/>
            <p:cNvCxnSpPr/>
            <p:nvPr/>
          </p:nvCxnSpPr>
          <p:spPr bwMode="auto">
            <a:xfrm>
              <a:off x="11694472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Box 166"/>
            <p:cNvSpPr txBox="1">
              <a:spLocks noChangeArrowheads="1"/>
            </p:cNvSpPr>
            <p:nvPr/>
          </p:nvSpPr>
          <p:spPr bwMode="auto">
            <a:xfrm>
              <a:off x="9645447" y="975218"/>
              <a:ext cx="363269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7.5</a:t>
              </a:r>
            </a:p>
          </p:txBody>
        </p:sp>
        <p:sp>
          <p:nvSpPr>
            <p:cNvPr id="168" name="TextBox 167"/>
            <p:cNvSpPr txBox="1">
              <a:spLocks noChangeArrowheads="1"/>
            </p:cNvSpPr>
            <p:nvPr/>
          </p:nvSpPr>
          <p:spPr bwMode="auto">
            <a:xfrm>
              <a:off x="10733904" y="975218"/>
              <a:ext cx="434766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10.5</a:t>
              </a:r>
            </a:p>
          </p:txBody>
        </p:sp>
        <p:sp>
          <p:nvSpPr>
            <p:cNvPr id="169" name="TextBox 168"/>
            <p:cNvSpPr txBox="1">
              <a:spLocks noChangeArrowheads="1"/>
            </p:cNvSpPr>
            <p:nvPr/>
          </p:nvSpPr>
          <p:spPr bwMode="auto">
            <a:xfrm>
              <a:off x="10015894" y="975218"/>
              <a:ext cx="363269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8.5</a:t>
              </a:r>
            </a:p>
          </p:txBody>
        </p:sp>
        <p:sp>
          <p:nvSpPr>
            <p:cNvPr id="170" name="TextBox 169"/>
            <p:cNvSpPr txBox="1">
              <a:spLocks noChangeArrowheads="1"/>
            </p:cNvSpPr>
            <p:nvPr/>
          </p:nvSpPr>
          <p:spPr bwMode="auto">
            <a:xfrm>
              <a:off x="10397783" y="975218"/>
              <a:ext cx="363269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9.5</a:t>
              </a:r>
            </a:p>
          </p:txBody>
        </p:sp>
        <p:sp>
          <p:nvSpPr>
            <p:cNvPr id="171" name="TextBox 170"/>
            <p:cNvSpPr txBox="1">
              <a:spLocks noChangeArrowheads="1"/>
            </p:cNvSpPr>
            <p:nvPr/>
          </p:nvSpPr>
          <p:spPr bwMode="auto">
            <a:xfrm>
              <a:off x="11125594" y="975218"/>
              <a:ext cx="44874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11.5</a:t>
              </a:r>
            </a:p>
          </p:txBody>
        </p:sp>
        <p:sp>
          <p:nvSpPr>
            <p:cNvPr id="172" name="TextBox 171"/>
            <p:cNvSpPr txBox="1">
              <a:spLocks noChangeArrowheads="1"/>
            </p:cNvSpPr>
            <p:nvPr/>
          </p:nvSpPr>
          <p:spPr bwMode="auto">
            <a:xfrm>
              <a:off x="11482956" y="975218"/>
              <a:ext cx="434766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12.5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10219672" y="1457946"/>
              <a:ext cx="737400" cy="342466"/>
            </a:xfrm>
            <a:prstGeom prst="rect">
              <a:avLst/>
            </a:prstGeom>
            <a:gradFill flip="none" rotWithShape="1">
              <a:gsLst>
                <a:gs pos="39000">
                  <a:srgbClr val="009933"/>
                </a:gs>
                <a:gs pos="65000">
                  <a:srgbClr val="FFFFFF"/>
                </a:gs>
              </a:gsLst>
              <a:lin ang="0" scaled="1"/>
              <a:tileRect/>
            </a:gra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lvl1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200"/>
              <a:endParaRPr lang="en-US" sz="1400">
                <a:solidFill>
                  <a:prstClr val="white"/>
                </a:solidFill>
              </a:endParaRPr>
            </a:p>
          </p:txBody>
        </p:sp>
        <p:cxnSp>
          <p:nvCxnSpPr>
            <p:cNvPr id="174" name="Straight Connector 173"/>
            <p:cNvCxnSpPr/>
            <p:nvPr/>
          </p:nvCxnSpPr>
          <p:spPr>
            <a:xfrm>
              <a:off x="11325771" y="1421613"/>
              <a:ext cx="0" cy="50432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5" name="TextBox 174"/>
            <p:cNvSpPr txBox="1">
              <a:spLocks noChangeArrowheads="1"/>
            </p:cNvSpPr>
            <p:nvPr/>
          </p:nvSpPr>
          <p:spPr bwMode="auto">
            <a:xfrm>
              <a:off x="7392614" y="766671"/>
              <a:ext cx="1820743" cy="2760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0451" tIns="45228" rIns="90451" bIns="4522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200" i="1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Csf1r</a:t>
              </a:r>
              <a:r>
                <a:rPr lang="en-GB" sz="1200" i="1" baseline="300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MeriCreMer</a:t>
              </a:r>
              <a:r>
                <a:rPr lang="en-GB" sz="1200" i="1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Rosa26</a:t>
              </a:r>
              <a:r>
                <a:rPr lang="en-GB" sz="1200" i="1" baseline="300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YFP</a:t>
              </a:r>
              <a:endParaRPr lang="en-GB" sz="1200" b="1" baseline="30000" dirty="0">
                <a:solidFill>
                  <a:srgbClr val="000000"/>
                </a:solidFill>
                <a:ea typeface="Arial" charset="0"/>
                <a:cs typeface="Arial" charset="0"/>
              </a:endParaRPr>
            </a:p>
          </p:txBody>
        </p:sp>
        <p:cxnSp>
          <p:nvCxnSpPr>
            <p:cNvPr id="177" name="Straight Connector 176"/>
            <p:cNvCxnSpPr/>
            <p:nvPr/>
          </p:nvCxnSpPr>
          <p:spPr>
            <a:xfrm flipH="1">
              <a:off x="10825220" y="1421613"/>
              <a:ext cx="2" cy="50432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/>
            <p:cNvCxnSpPr/>
            <p:nvPr/>
          </p:nvCxnSpPr>
          <p:spPr>
            <a:xfrm flipH="1">
              <a:off x="11694472" y="1421613"/>
              <a:ext cx="2892" cy="522897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Gerade Verbindung mit Pfeil 320"/>
            <p:cNvCxnSpPr/>
            <p:nvPr/>
          </p:nvCxnSpPr>
          <p:spPr>
            <a:xfrm>
              <a:off x="8698809" y="1622562"/>
              <a:ext cx="379452" cy="0"/>
            </a:xfrm>
            <a:prstGeom prst="straightConnector1">
              <a:avLst/>
            </a:prstGeom>
            <a:ln w="12700" cmpd="sng">
              <a:solidFill>
                <a:srgbClr val="000000"/>
              </a:solidFill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1" name="TextBox 180"/>
            <p:cNvSpPr txBox="1"/>
            <p:nvPr/>
          </p:nvSpPr>
          <p:spPr>
            <a:xfrm>
              <a:off x="7320854" y="995494"/>
              <a:ext cx="19642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200" dirty="0">
                  <a:solidFill>
                    <a:srgbClr val="008000"/>
                  </a:solidFill>
                  <a:cs typeface="Arial"/>
                </a:rPr>
                <a:t>Pulse : </a:t>
              </a:r>
              <a:r>
                <a:rPr lang="fr-FR" sz="1200" dirty="0">
                  <a:solidFill>
                    <a:srgbClr val="008000"/>
                  </a:solidFill>
                  <a:ea typeface="Arial" charset="0"/>
                  <a:cs typeface="Arial" charset="0"/>
                </a:rPr>
                <a:t>OH-TAM </a:t>
              </a:r>
              <a:r>
                <a:rPr lang="en-US" sz="1200" dirty="0">
                  <a:solidFill>
                    <a:srgbClr val="008000"/>
                  </a:solidFill>
                  <a:cs typeface="Arial"/>
                </a:rPr>
                <a:t>E8.5</a:t>
              </a:r>
              <a:endParaRPr lang="fr-FR" sz="1200" dirty="0">
                <a:solidFill>
                  <a:srgbClr val="008000"/>
                </a:solidFill>
                <a:ea typeface="Arial" charset="0"/>
                <a:cs typeface="Arial" charset="0"/>
              </a:endParaRPr>
            </a:p>
          </p:txBody>
        </p:sp>
        <p:pic>
          <p:nvPicPr>
            <p:cNvPr id="182" name="Picture 181" descr="foetusgreendots.jp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2700" y="1322893"/>
              <a:ext cx="605790" cy="565785"/>
            </a:xfrm>
            <a:prstGeom prst="rect">
              <a:avLst/>
            </a:prstGeom>
          </p:spPr>
        </p:pic>
        <p:cxnSp>
          <p:nvCxnSpPr>
            <p:cNvPr id="183" name="Straight Connector 182"/>
            <p:cNvCxnSpPr/>
            <p:nvPr/>
          </p:nvCxnSpPr>
          <p:spPr>
            <a:xfrm flipH="1">
              <a:off x="10957072" y="1423182"/>
              <a:ext cx="2" cy="50432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9" name="Straight Connector 258"/>
          <p:cNvCxnSpPr/>
          <p:nvPr/>
        </p:nvCxnSpPr>
        <p:spPr>
          <a:xfrm flipH="1">
            <a:off x="4214747" y="1672501"/>
            <a:ext cx="2" cy="504321"/>
          </a:xfrm>
          <a:prstGeom prst="line">
            <a:avLst/>
          </a:prstGeom>
          <a:ln w="19050" cmpd="sng">
            <a:solidFill>
              <a:srgbClr val="000000"/>
            </a:solidFill>
            <a:headEnd type="triangl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70" name="Picture 26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04099" y="4693191"/>
            <a:ext cx="1065299" cy="1051328"/>
          </a:xfrm>
          <a:prstGeom prst="rect">
            <a:avLst/>
          </a:prstGeom>
        </p:spPr>
      </p:pic>
      <p:pic>
        <p:nvPicPr>
          <p:cNvPr id="271" name="Picture 270"/>
          <p:cNvPicPr>
            <a:picLocks noChangeAspect="1"/>
          </p:cNvPicPr>
          <p:nvPr/>
        </p:nvPicPr>
        <p:blipFill rotWithShape="1">
          <a:blip r:embed="rId6"/>
          <a:srcRect b="4642"/>
          <a:stretch/>
        </p:blipFill>
        <p:spPr>
          <a:xfrm>
            <a:off x="6406536" y="2814845"/>
            <a:ext cx="1057874" cy="995533"/>
          </a:xfrm>
          <a:prstGeom prst="rect">
            <a:avLst/>
          </a:prstGeom>
        </p:spPr>
      </p:pic>
      <p:sp>
        <p:nvSpPr>
          <p:cNvPr id="272" name="TextBox 271"/>
          <p:cNvSpPr txBox="1"/>
          <p:nvPr/>
        </p:nvSpPr>
        <p:spPr>
          <a:xfrm>
            <a:off x="6539411" y="2554842"/>
            <a:ext cx="9061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E12.5</a:t>
            </a:r>
          </a:p>
        </p:txBody>
      </p:sp>
      <p:pic>
        <p:nvPicPr>
          <p:cNvPr id="273" name="Picture 27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78942" y="2814845"/>
            <a:ext cx="1057874" cy="1044000"/>
          </a:xfrm>
          <a:prstGeom prst="rect">
            <a:avLst/>
          </a:prstGeom>
        </p:spPr>
      </p:pic>
      <p:sp>
        <p:nvSpPr>
          <p:cNvPr id="274" name="TextBox 273"/>
          <p:cNvSpPr txBox="1"/>
          <p:nvPr/>
        </p:nvSpPr>
        <p:spPr>
          <a:xfrm>
            <a:off x="5633299" y="2554842"/>
            <a:ext cx="9061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E11.5</a:t>
            </a:r>
          </a:p>
        </p:txBody>
      </p:sp>
      <p:pic>
        <p:nvPicPr>
          <p:cNvPr id="275" name="Picture 27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78942" y="3751109"/>
            <a:ext cx="1057874" cy="1044000"/>
          </a:xfrm>
          <a:prstGeom prst="rect">
            <a:avLst/>
          </a:prstGeom>
        </p:spPr>
      </p:pic>
      <p:pic>
        <p:nvPicPr>
          <p:cNvPr id="276" name="Picture 27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559780" y="2819982"/>
            <a:ext cx="1057874" cy="1044000"/>
          </a:xfrm>
          <a:prstGeom prst="rect">
            <a:avLst/>
          </a:prstGeom>
        </p:spPr>
      </p:pic>
      <p:pic>
        <p:nvPicPr>
          <p:cNvPr id="277" name="Picture 27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59780" y="3752327"/>
            <a:ext cx="1057874" cy="1044000"/>
          </a:xfrm>
          <a:prstGeom prst="rect">
            <a:avLst/>
          </a:prstGeom>
        </p:spPr>
      </p:pic>
      <p:sp>
        <p:nvSpPr>
          <p:cNvPr id="278" name="TextBox 277"/>
          <p:cNvSpPr txBox="1"/>
          <p:nvPr/>
        </p:nvSpPr>
        <p:spPr>
          <a:xfrm>
            <a:off x="4736138" y="2542983"/>
            <a:ext cx="9061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E10.5</a:t>
            </a:r>
          </a:p>
        </p:txBody>
      </p:sp>
      <p:pic>
        <p:nvPicPr>
          <p:cNvPr id="289" name="Picture 288"/>
          <p:cNvPicPr>
            <a:picLocks noChangeAspect="1"/>
          </p:cNvPicPr>
          <p:nvPr/>
        </p:nvPicPr>
        <p:blipFill rotWithShape="1">
          <a:blip r:embed="rId11"/>
          <a:srcRect l="6038" b="4642"/>
          <a:stretch/>
        </p:blipFill>
        <p:spPr>
          <a:xfrm>
            <a:off x="3696560" y="2814845"/>
            <a:ext cx="994006" cy="995533"/>
          </a:xfrm>
          <a:prstGeom prst="rect">
            <a:avLst/>
          </a:prstGeom>
        </p:spPr>
      </p:pic>
      <p:sp>
        <p:nvSpPr>
          <p:cNvPr id="290" name="TextBox 289"/>
          <p:cNvSpPr txBox="1"/>
          <p:nvPr/>
        </p:nvSpPr>
        <p:spPr>
          <a:xfrm>
            <a:off x="3767858" y="2554842"/>
            <a:ext cx="9061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E10.25</a:t>
            </a:r>
          </a:p>
        </p:txBody>
      </p:sp>
      <p:pic>
        <p:nvPicPr>
          <p:cNvPr id="291" name="Picture 290"/>
          <p:cNvPicPr>
            <a:picLocks noChangeAspect="1"/>
          </p:cNvPicPr>
          <p:nvPr/>
        </p:nvPicPr>
        <p:blipFill rotWithShape="1">
          <a:blip r:embed="rId12"/>
          <a:srcRect l="5587" b="5911"/>
          <a:stretch/>
        </p:blipFill>
        <p:spPr>
          <a:xfrm>
            <a:off x="3696559" y="3751110"/>
            <a:ext cx="998765" cy="982286"/>
          </a:xfrm>
          <a:prstGeom prst="rect">
            <a:avLst/>
          </a:prstGeom>
        </p:spPr>
      </p:pic>
      <p:sp>
        <p:nvSpPr>
          <p:cNvPr id="292" name="TextBox 291"/>
          <p:cNvSpPr txBox="1"/>
          <p:nvPr/>
        </p:nvSpPr>
        <p:spPr>
          <a:xfrm>
            <a:off x="2117677" y="3092770"/>
            <a:ext cx="8943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YS</a:t>
            </a:r>
          </a:p>
        </p:txBody>
      </p:sp>
      <p:sp>
        <p:nvSpPr>
          <p:cNvPr id="293" name="TextBox 292"/>
          <p:cNvSpPr txBox="1"/>
          <p:nvPr/>
        </p:nvSpPr>
        <p:spPr>
          <a:xfrm>
            <a:off x="2147336" y="3972671"/>
            <a:ext cx="834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Caudal (AGM)</a:t>
            </a:r>
          </a:p>
        </p:txBody>
      </p:sp>
      <p:sp>
        <p:nvSpPr>
          <p:cNvPr id="294" name="TextBox 293"/>
          <p:cNvSpPr txBox="1"/>
          <p:nvPr/>
        </p:nvSpPr>
        <p:spPr>
          <a:xfrm>
            <a:off x="3895127" y="5869485"/>
            <a:ext cx="8191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Fetal Liver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3377707" y="2250067"/>
            <a:ext cx="2517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Csf1r</a:t>
            </a:r>
            <a:r>
              <a:rPr lang="en-US" sz="1200" i="1" baseline="30000" dirty="0">
                <a:solidFill>
                  <a:prstClr val="black"/>
                </a:solidFill>
                <a:cs typeface="Arial"/>
              </a:rPr>
              <a:t>MeriCreMer</a:t>
            </a:r>
            <a:r>
              <a:rPr lang="en-US" sz="1200" dirty="0">
                <a:solidFill>
                  <a:prstClr val="black"/>
                </a:solidFill>
                <a:cs typeface="Arial"/>
              </a:rPr>
              <a:t>, pulsed at E8.5</a:t>
            </a:r>
          </a:p>
        </p:txBody>
      </p:sp>
      <p:cxnSp>
        <p:nvCxnSpPr>
          <p:cNvPr id="303" name="Straight Connector 302"/>
          <p:cNvCxnSpPr/>
          <p:nvPr/>
        </p:nvCxnSpPr>
        <p:spPr>
          <a:xfrm>
            <a:off x="2905034" y="2600235"/>
            <a:ext cx="4513090" cy="5137"/>
          </a:xfrm>
          <a:prstGeom prst="line">
            <a:avLst/>
          </a:prstGeom>
          <a:ln w="63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10" name="Group 309"/>
          <p:cNvGrpSpPr/>
          <p:nvPr/>
        </p:nvGrpSpPr>
        <p:grpSpPr>
          <a:xfrm>
            <a:off x="2380535" y="5668700"/>
            <a:ext cx="854766" cy="901526"/>
            <a:chOff x="5326297" y="6369957"/>
            <a:chExt cx="854766" cy="901526"/>
          </a:xfrm>
        </p:grpSpPr>
        <p:sp>
          <p:nvSpPr>
            <p:cNvPr id="311" name="TextBox 310"/>
            <p:cNvSpPr txBox="1"/>
            <p:nvPr/>
          </p:nvSpPr>
          <p:spPr>
            <a:xfrm>
              <a:off x="5450896" y="6994484"/>
              <a:ext cx="7301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200"/>
              <a:r>
                <a:rPr lang="en-US" sz="1200" dirty="0">
                  <a:solidFill>
                    <a:prstClr val="black"/>
                  </a:solidFill>
                  <a:cs typeface="Arial"/>
                </a:rPr>
                <a:t>CD45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 rot="16200000">
              <a:off x="5099713" y="6596541"/>
              <a:ext cx="7301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200"/>
              <a:r>
                <a:rPr lang="en-US" sz="1200" dirty="0">
                  <a:solidFill>
                    <a:prstClr val="black"/>
                  </a:solidFill>
                  <a:cs typeface="Arial"/>
                </a:rPr>
                <a:t>KIT</a:t>
              </a:r>
            </a:p>
          </p:txBody>
        </p:sp>
        <p:grpSp>
          <p:nvGrpSpPr>
            <p:cNvPr id="313" name="Group 312"/>
            <p:cNvGrpSpPr/>
            <p:nvPr/>
          </p:nvGrpSpPr>
          <p:grpSpPr>
            <a:xfrm>
              <a:off x="5600224" y="6651073"/>
              <a:ext cx="353908" cy="353908"/>
              <a:chOff x="438819" y="4934213"/>
              <a:chExt cx="353908" cy="353908"/>
            </a:xfrm>
          </p:grpSpPr>
          <p:cxnSp>
            <p:nvCxnSpPr>
              <p:cNvPr id="314" name="Straight Arrow Connector 313"/>
              <p:cNvCxnSpPr/>
              <p:nvPr/>
            </p:nvCxnSpPr>
            <p:spPr>
              <a:xfrm>
                <a:off x="438819" y="5277625"/>
                <a:ext cx="35390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Straight Arrow Connector 314"/>
              <p:cNvCxnSpPr/>
              <p:nvPr/>
            </p:nvCxnSpPr>
            <p:spPr>
              <a:xfrm rot="16200000" flipV="1">
                <a:off x="272360" y="5111167"/>
                <a:ext cx="353908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18" name="TextBox 317"/>
          <p:cNvSpPr txBox="1"/>
          <p:nvPr/>
        </p:nvSpPr>
        <p:spPr>
          <a:xfrm>
            <a:off x="2147336" y="5031147"/>
            <a:ext cx="8349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Head</a:t>
            </a:r>
          </a:p>
        </p:txBody>
      </p:sp>
      <p:pic>
        <p:nvPicPr>
          <p:cNvPr id="322" name="Picture 32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476862" y="4692661"/>
            <a:ext cx="1064156" cy="1050200"/>
          </a:xfrm>
          <a:prstGeom prst="rect">
            <a:avLst/>
          </a:prstGeom>
        </p:spPr>
      </p:pic>
      <p:pic>
        <p:nvPicPr>
          <p:cNvPr id="323" name="Picture 32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558005" y="4690399"/>
            <a:ext cx="1059650" cy="1045753"/>
          </a:xfrm>
          <a:prstGeom prst="rect">
            <a:avLst/>
          </a:prstGeom>
        </p:spPr>
      </p:pic>
      <p:pic>
        <p:nvPicPr>
          <p:cNvPr id="324" name="Picture 323"/>
          <p:cNvPicPr>
            <a:picLocks noChangeAspect="1"/>
          </p:cNvPicPr>
          <p:nvPr/>
        </p:nvPicPr>
        <p:blipFill rotWithShape="1">
          <a:blip r:embed="rId15"/>
          <a:srcRect l="5529" b="5742"/>
          <a:stretch/>
        </p:blipFill>
        <p:spPr>
          <a:xfrm>
            <a:off x="3696560" y="4690395"/>
            <a:ext cx="998764" cy="983441"/>
          </a:xfrm>
          <a:prstGeom prst="rect">
            <a:avLst/>
          </a:prstGeom>
        </p:spPr>
      </p:pic>
      <p:pic>
        <p:nvPicPr>
          <p:cNvPr id="325" name="Picture 324"/>
          <p:cNvPicPr>
            <a:picLocks noChangeAspect="1"/>
          </p:cNvPicPr>
          <p:nvPr/>
        </p:nvPicPr>
        <p:blipFill rotWithShape="1">
          <a:blip r:embed="rId16"/>
          <a:srcRect t="-1" b="4834"/>
          <a:stretch/>
        </p:blipFill>
        <p:spPr>
          <a:xfrm>
            <a:off x="6411524" y="5625560"/>
            <a:ext cx="1057874" cy="993532"/>
          </a:xfrm>
          <a:prstGeom prst="rect">
            <a:avLst/>
          </a:prstGeom>
        </p:spPr>
      </p:pic>
      <p:pic>
        <p:nvPicPr>
          <p:cNvPr id="326" name="Picture 325"/>
          <p:cNvPicPr>
            <a:picLocks noChangeAspect="1"/>
          </p:cNvPicPr>
          <p:nvPr/>
        </p:nvPicPr>
        <p:blipFill rotWithShape="1">
          <a:blip r:embed="rId17"/>
          <a:srcRect b="5067"/>
          <a:stretch/>
        </p:blipFill>
        <p:spPr>
          <a:xfrm>
            <a:off x="5483144" y="5624966"/>
            <a:ext cx="1057874" cy="991089"/>
          </a:xfrm>
          <a:prstGeom prst="rect">
            <a:avLst/>
          </a:prstGeom>
        </p:spPr>
      </p:pic>
      <p:pic>
        <p:nvPicPr>
          <p:cNvPr id="327" name="Picture 326"/>
          <p:cNvPicPr>
            <a:picLocks noChangeAspect="1"/>
          </p:cNvPicPr>
          <p:nvPr/>
        </p:nvPicPr>
        <p:blipFill rotWithShape="1">
          <a:blip r:embed="rId18"/>
          <a:srcRect l="4802" t="-1" r="1" b="4834"/>
          <a:stretch/>
        </p:blipFill>
        <p:spPr>
          <a:xfrm>
            <a:off x="4610586" y="5625560"/>
            <a:ext cx="1007068" cy="993532"/>
          </a:xfrm>
          <a:prstGeom prst="rect">
            <a:avLst/>
          </a:prstGeom>
        </p:spPr>
      </p:pic>
      <p:sp>
        <p:nvSpPr>
          <p:cNvPr id="328" name="TextBox 327"/>
          <p:cNvSpPr txBox="1"/>
          <p:nvPr/>
        </p:nvSpPr>
        <p:spPr>
          <a:xfrm>
            <a:off x="6543129" y="4116880"/>
            <a:ext cx="8943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n/a</a:t>
            </a:r>
          </a:p>
        </p:txBody>
      </p:sp>
      <p:pic>
        <p:nvPicPr>
          <p:cNvPr id="330" name="Picture 329"/>
          <p:cNvPicPr>
            <a:picLocks noChangeAspect="1"/>
          </p:cNvPicPr>
          <p:nvPr/>
        </p:nvPicPr>
        <p:blipFill rotWithShape="1">
          <a:blip r:embed="rId19"/>
          <a:srcRect l="5629"/>
          <a:stretch/>
        </p:blipFill>
        <p:spPr>
          <a:xfrm>
            <a:off x="2759427" y="2818001"/>
            <a:ext cx="998326" cy="1044000"/>
          </a:xfrm>
          <a:prstGeom prst="rect">
            <a:avLst/>
          </a:prstGeom>
        </p:spPr>
      </p:pic>
      <p:pic>
        <p:nvPicPr>
          <p:cNvPr id="331" name="Picture 330"/>
          <p:cNvPicPr>
            <a:picLocks noChangeAspect="1"/>
          </p:cNvPicPr>
          <p:nvPr/>
        </p:nvPicPr>
        <p:blipFill rotWithShape="1">
          <a:blip r:embed="rId20"/>
          <a:srcRect l="6038"/>
          <a:stretch/>
        </p:blipFill>
        <p:spPr>
          <a:xfrm>
            <a:off x="2759427" y="3752492"/>
            <a:ext cx="994005" cy="1044000"/>
          </a:xfrm>
          <a:prstGeom prst="rect">
            <a:avLst/>
          </a:prstGeom>
        </p:spPr>
      </p:pic>
      <p:pic>
        <p:nvPicPr>
          <p:cNvPr id="332" name="Picture 331"/>
          <p:cNvPicPr>
            <a:picLocks noChangeAspect="1"/>
          </p:cNvPicPr>
          <p:nvPr/>
        </p:nvPicPr>
        <p:blipFill rotWithShape="1">
          <a:blip r:embed="rId21"/>
          <a:srcRect l="5504" b="5475"/>
          <a:stretch/>
        </p:blipFill>
        <p:spPr>
          <a:xfrm>
            <a:off x="2759428" y="4686993"/>
            <a:ext cx="999650" cy="986843"/>
          </a:xfrm>
          <a:prstGeom prst="rect">
            <a:avLst/>
          </a:prstGeom>
        </p:spPr>
      </p:pic>
      <p:sp>
        <p:nvSpPr>
          <p:cNvPr id="333" name="TextBox 332"/>
          <p:cNvSpPr txBox="1"/>
          <p:nvPr/>
        </p:nvSpPr>
        <p:spPr>
          <a:xfrm>
            <a:off x="2841262" y="2554842"/>
            <a:ext cx="9061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E9.5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389757" y="14288"/>
            <a:ext cx="9136298" cy="83096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US" sz="2400" b="1" dirty="0">
                <a:solidFill>
                  <a:prstClr val="black"/>
                </a:solidFill>
              </a:rPr>
              <a:t>Les</a:t>
            </a:r>
            <a:r>
              <a:rPr lang="en-US" sz="2400" b="1" i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progéniteurs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i="1" dirty="0">
                <a:solidFill>
                  <a:prstClr val="black"/>
                </a:solidFill>
              </a:rPr>
              <a:t>Csf1r</a:t>
            </a:r>
            <a:r>
              <a:rPr lang="en-US" sz="2400" b="1" baseline="30000" dirty="0">
                <a:solidFill>
                  <a:prstClr val="black"/>
                </a:solidFill>
              </a:rPr>
              <a:t>+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sont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originaires</a:t>
            </a:r>
            <a:r>
              <a:rPr lang="en-US" sz="2400" b="1" dirty="0">
                <a:solidFill>
                  <a:prstClr val="black"/>
                </a:solidFill>
              </a:rPr>
              <a:t> du sac </a:t>
            </a:r>
            <a:r>
              <a:rPr lang="en-US" sz="2400" b="1" dirty="0" err="1">
                <a:solidFill>
                  <a:prstClr val="black"/>
                </a:solidFill>
              </a:rPr>
              <a:t>vitellin</a:t>
            </a:r>
            <a:r>
              <a:rPr lang="en-US" sz="2400" b="1" dirty="0">
                <a:solidFill>
                  <a:prstClr val="black"/>
                </a:solidFill>
              </a:rPr>
              <a:t> et </a:t>
            </a:r>
            <a:r>
              <a:rPr lang="en-US" sz="2400" b="1" dirty="0" err="1">
                <a:solidFill>
                  <a:prstClr val="black"/>
                </a:solidFill>
              </a:rPr>
              <a:t>colonisent</a:t>
            </a:r>
            <a:r>
              <a:rPr lang="en-US" sz="2400" b="1" dirty="0">
                <a:solidFill>
                  <a:prstClr val="black"/>
                </a:solidFill>
              </a:rPr>
              <a:t> le </a:t>
            </a:r>
            <a:r>
              <a:rPr lang="en-US" sz="2400" b="1" dirty="0" err="1">
                <a:solidFill>
                  <a:prstClr val="black"/>
                </a:solidFill>
              </a:rPr>
              <a:t>foie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fœtal</a:t>
            </a:r>
            <a:endParaRPr lang="en-US" sz="2400" b="1" dirty="0">
              <a:solidFill>
                <a:prstClr val="black"/>
              </a:solidFill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6728524" y="682053"/>
            <a:ext cx="2710076" cy="1658179"/>
            <a:chOff x="6082332" y="458210"/>
            <a:chExt cx="3129424" cy="1904941"/>
          </a:xfrm>
        </p:grpSpPr>
        <p:grpSp>
          <p:nvGrpSpPr>
            <p:cNvPr id="65" name="Group 64"/>
            <p:cNvGrpSpPr>
              <a:grpSpLocks noChangeAspect="1"/>
            </p:cNvGrpSpPr>
            <p:nvPr/>
          </p:nvGrpSpPr>
          <p:grpSpPr>
            <a:xfrm>
              <a:off x="6082332" y="458210"/>
              <a:ext cx="3129424" cy="1904941"/>
              <a:chOff x="1023442" y="1296030"/>
              <a:chExt cx="4228929" cy="2574244"/>
            </a:xfrm>
          </p:grpSpPr>
          <p:sp>
            <p:nvSpPr>
              <p:cNvPr id="69" name="Freeform 68"/>
              <p:cNvSpPr/>
              <p:nvPr/>
            </p:nvSpPr>
            <p:spPr>
              <a:xfrm>
                <a:off x="1932022" y="1342257"/>
                <a:ext cx="1895909" cy="2528017"/>
              </a:xfrm>
              <a:custGeom>
                <a:avLst/>
                <a:gdLst>
                  <a:gd name="connsiteX0" fmla="*/ 192600 w 1895909"/>
                  <a:gd name="connsiteY0" fmla="*/ 920921 h 2528017"/>
                  <a:gd name="connsiteX1" fmla="*/ 180562 w 1895909"/>
                  <a:gd name="connsiteY1" fmla="*/ 842672 h 2528017"/>
                  <a:gd name="connsiteX2" fmla="*/ 168525 w 1895909"/>
                  <a:gd name="connsiteY2" fmla="*/ 740348 h 2528017"/>
                  <a:gd name="connsiteX3" fmla="*/ 174544 w 1895909"/>
                  <a:gd name="connsiteY3" fmla="*/ 698214 h 2528017"/>
                  <a:gd name="connsiteX4" fmla="*/ 180562 w 1895909"/>
                  <a:gd name="connsiteY4" fmla="*/ 680157 h 2528017"/>
                  <a:gd name="connsiteX5" fmla="*/ 186581 w 1895909"/>
                  <a:gd name="connsiteY5" fmla="*/ 650062 h 2528017"/>
                  <a:gd name="connsiteX6" fmla="*/ 204638 w 1895909"/>
                  <a:gd name="connsiteY6" fmla="*/ 589871 h 2528017"/>
                  <a:gd name="connsiteX7" fmla="*/ 216675 w 1895909"/>
                  <a:gd name="connsiteY7" fmla="*/ 553756 h 2528017"/>
                  <a:gd name="connsiteX8" fmla="*/ 222694 w 1895909"/>
                  <a:gd name="connsiteY8" fmla="*/ 535699 h 2528017"/>
                  <a:gd name="connsiteX9" fmla="*/ 228713 w 1895909"/>
                  <a:gd name="connsiteY9" fmla="*/ 505603 h 2528017"/>
                  <a:gd name="connsiteX10" fmla="*/ 234731 w 1895909"/>
                  <a:gd name="connsiteY10" fmla="*/ 469489 h 2528017"/>
                  <a:gd name="connsiteX11" fmla="*/ 240750 w 1895909"/>
                  <a:gd name="connsiteY11" fmla="*/ 421336 h 2528017"/>
                  <a:gd name="connsiteX12" fmla="*/ 252788 w 1895909"/>
                  <a:gd name="connsiteY12" fmla="*/ 379203 h 2528017"/>
                  <a:gd name="connsiteX13" fmla="*/ 270844 w 1895909"/>
                  <a:gd name="connsiteY13" fmla="*/ 294935 h 2528017"/>
                  <a:gd name="connsiteX14" fmla="*/ 288900 w 1895909"/>
                  <a:gd name="connsiteY14" fmla="*/ 276878 h 2528017"/>
                  <a:gd name="connsiteX15" fmla="*/ 300938 w 1895909"/>
                  <a:gd name="connsiteY15" fmla="*/ 252802 h 2528017"/>
                  <a:gd name="connsiteX16" fmla="*/ 312975 w 1895909"/>
                  <a:gd name="connsiteY16" fmla="*/ 234744 h 2528017"/>
                  <a:gd name="connsiteX17" fmla="*/ 318994 w 1895909"/>
                  <a:gd name="connsiteY17" fmla="*/ 216687 h 2528017"/>
                  <a:gd name="connsiteX18" fmla="*/ 337050 w 1895909"/>
                  <a:gd name="connsiteY18" fmla="*/ 204649 h 2528017"/>
                  <a:gd name="connsiteX19" fmla="*/ 355107 w 1895909"/>
                  <a:gd name="connsiteY19" fmla="*/ 168534 h 2528017"/>
                  <a:gd name="connsiteX20" fmla="*/ 361125 w 1895909"/>
                  <a:gd name="connsiteY20" fmla="*/ 150477 h 2528017"/>
                  <a:gd name="connsiteX21" fmla="*/ 379182 w 1895909"/>
                  <a:gd name="connsiteY21" fmla="*/ 132420 h 2528017"/>
                  <a:gd name="connsiteX22" fmla="*/ 391219 w 1895909"/>
                  <a:gd name="connsiteY22" fmla="*/ 114363 h 2528017"/>
                  <a:gd name="connsiteX23" fmla="*/ 421313 w 1895909"/>
                  <a:gd name="connsiteY23" fmla="*/ 84267 h 2528017"/>
                  <a:gd name="connsiteX24" fmla="*/ 439369 w 1895909"/>
                  <a:gd name="connsiteY24" fmla="*/ 66210 h 2528017"/>
                  <a:gd name="connsiteX25" fmla="*/ 475482 w 1895909"/>
                  <a:gd name="connsiteY25" fmla="*/ 42134 h 2528017"/>
                  <a:gd name="connsiteX26" fmla="*/ 517613 w 1895909"/>
                  <a:gd name="connsiteY26" fmla="*/ 24076 h 2528017"/>
                  <a:gd name="connsiteX27" fmla="*/ 577801 w 1895909"/>
                  <a:gd name="connsiteY27" fmla="*/ 6019 h 2528017"/>
                  <a:gd name="connsiteX28" fmla="*/ 607894 w 1895909"/>
                  <a:gd name="connsiteY28" fmla="*/ 0 h 2528017"/>
                  <a:gd name="connsiteX29" fmla="*/ 782438 w 1895909"/>
                  <a:gd name="connsiteY29" fmla="*/ 6019 h 2528017"/>
                  <a:gd name="connsiteX30" fmla="*/ 836607 w 1895909"/>
                  <a:gd name="connsiteY30" fmla="*/ 12038 h 2528017"/>
                  <a:gd name="connsiteX31" fmla="*/ 872720 w 1895909"/>
                  <a:gd name="connsiteY31" fmla="*/ 24076 h 2528017"/>
                  <a:gd name="connsiteX32" fmla="*/ 890776 w 1895909"/>
                  <a:gd name="connsiteY32" fmla="*/ 30095 h 2528017"/>
                  <a:gd name="connsiteX33" fmla="*/ 908832 w 1895909"/>
                  <a:gd name="connsiteY33" fmla="*/ 48153 h 2528017"/>
                  <a:gd name="connsiteX34" fmla="*/ 926889 w 1895909"/>
                  <a:gd name="connsiteY34" fmla="*/ 54172 h 2528017"/>
                  <a:gd name="connsiteX35" fmla="*/ 950964 w 1895909"/>
                  <a:gd name="connsiteY35" fmla="*/ 90286 h 2528017"/>
                  <a:gd name="connsiteX36" fmla="*/ 956982 w 1895909"/>
                  <a:gd name="connsiteY36" fmla="*/ 108344 h 2528017"/>
                  <a:gd name="connsiteX37" fmla="*/ 975039 w 1895909"/>
                  <a:gd name="connsiteY37" fmla="*/ 126401 h 2528017"/>
                  <a:gd name="connsiteX38" fmla="*/ 993095 w 1895909"/>
                  <a:gd name="connsiteY38" fmla="*/ 138439 h 2528017"/>
                  <a:gd name="connsiteX39" fmla="*/ 1011151 w 1895909"/>
                  <a:gd name="connsiteY39" fmla="*/ 144458 h 2528017"/>
                  <a:gd name="connsiteX40" fmla="*/ 1065320 w 1895909"/>
                  <a:gd name="connsiteY40" fmla="*/ 156496 h 2528017"/>
                  <a:gd name="connsiteX41" fmla="*/ 1113470 w 1895909"/>
                  <a:gd name="connsiteY41" fmla="*/ 168534 h 2528017"/>
                  <a:gd name="connsiteX42" fmla="*/ 1155601 w 1895909"/>
                  <a:gd name="connsiteY42" fmla="*/ 180573 h 2528017"/>
                  <a:gd name="connsiteX43" fmla="*/ 1215789 w 1895909"/>
                  <a:gd name="connsiteY43" fmla="*/ 210668 h 2528017"/>
                  <a:gd name="connsiteX44" fmla="*/ 1233845 w 1895909"/>
                  <a:gd name="connsiteY44" fmla="*/ 222706 h 2528017"/>
                  <a:gd name="connsiteX45" fmla="*/ 1251902 w 1895909"/>
                  <a:gd name="connsiteY45" fmla="*/ 228725 h 2528017"/>
                  <a:gd name="connsiteX46" fmla="*/ 1281995 w 1895909"/>
                  <a:gd name="connsiteY46" fmla="*/ 258821 h 2528017"/>
                  <a:gd name="connsiteX47" fmla="*/ 1306070 w 1895909"/>
                  <a:gd name="connsiteY47" fmla="*/ 282897 h 2528017"/>
                  <a:gd name="connsiteX48" fmla="*/ 1324127 w 1895909"/>
                  <a:gd name="connsiteY48" fmla="*/ 294935 h 2528017"/>
                  <a:gd name="connsiteX49" fmla="*/ 1360239 w 1895909"/>
                  <a:gd name="connsiteY49" fmla="*/ 331050 h 2528017"/>
                  <a:gd name="connsiteX50" fmla="*/ 1384314 w 1895909"/>
                  <a:gd name="connsiteY50" fmla="*/ 349107 h 2528017"/>
                  <a:gd name="connsiteX51" fmla="*/ 1402371 w 1895909"/>
                  <a:gd name="connsiteY51" fmla="*/ 373183 h 2528017"/>
                  <a:gd name="connsiteX52" fmla="*/ 1420427 w 1895909"/>
                  <a:gd name="connsiteY52" fmla="*/ 385222 h 2528017"/>
                  <a:gd name="connsiteX53" fmla="*/ 1462558 w 1895909"/>
                  <a:gd name="connsiteY53" fmla="*/ 415317 h 2528017"/>
                  <a:gd name="connsiteX54" fmla="*/ 1492652 w 1895909"/>
                  <a:gd name="connsiteY54" fmla="*/ 451432 h 2528017"/>
                  <a:gd name="connsiteX55" fmla="*/ 1504690 w 1895909"/>
                  <a:gd name="connsiteY55" fmla="*/ 475508 h 2528017"/>
                  <a:gd name="connsiteX56" fmla="*/ 1528765 w 1895909"/>
                  <a:gd name="connsiteY56" fmla="*/ 493565 h 2528017"/>
                  <a:gd name="connsiteX57" fmla="*/ 1546821 w 1895909"/>
                  <a:gd name="connsiteY57" fmla="*/ 511623 h 2528017"/>
                  <a:gd name="connsiteX58" fmla="*/ 1552840 w 1895909"/>
                  <a:gd name="connsiteY58" fmla="*/ 529680 h 2528017"/>
                  <a:gd name="connsiteX59" fmla="*/ 1588952 w 1895909"/>
                  <a:gd name="connsiteY59" fmla="*/ 559775 h 2528017"/>
                  <a:gd name="connsiteX60" fmla="*/ 1613027 w 1895909"/>
                  <a:gd name="connsiteY60" fmla="*/ 565794 h 2528017"/>
                  <a:gd name="connsiteX61" fmla="*/ 1631083 w 1895909"/>
                  <a:gd name="connsiteY61" fmla="*/ 577833 h 2528017"/>
                  <a:gd name="connsiteX62" fmla="*/ 1649140 w 1895909"/>
                  <a:gd name="connsiteY62" fmla="*/ 583852 h 2528017"/>
                  <a:gd name="connsiteX63" fmla="*/ 1673215 w 1895909"/>
                  <a:gd name="connsiteY63" fmla="*/ 595890 h 2528017"/>
                  <a:gd name="connsiteX64" fmla="*/ 1691271 w 1895909"/>
                  <a:gd name="connsiteY64" fmla="*/ 613947 h 2528017"/>
                  <a:gd name="connsiteX65" fmla="*/ 1709327 w 1895909"/>
                  <a:gd name="connsiteY65" fmla="*/ 619966 h 2528017"/>
                  <a:gd name="connsiteX66" fmla="*/ 1715346 w 1895909"/>
                  <a:gd name="connsiteY66" fmla="*/ 638023 h 2528017"/>
                  <a:gd name="connsiteX67" fmla="*/ 1733402 w 1895909"/>
                  <a:gd name="connsiteY67" fmla="*/ 650062 h 2528017"/>
                  <a:gd name="connsiteX68" fmla="*/ 1757477 w 1895909"/>
                  <a:gd name="connsiteY68" fmla="*/ 668119 h 2528017"/>
                  <a:gd name="connsiteX69" fmla="*/ 1781552 w 1895909"/>
                  <a:gd name="connsiteY69" fmla="*/ 704233 h 2528017"/>
                  <a:gd name="connsiteX70" fmla="*/ 1793590 w 1895909"/>
                  <a:gd name="connsiteY70" fmla="*/ 722291 h 2528017"/>
                  <a:gd name="connsiteX71" fmla="*/ 1805627 w 1895909"/>
                  <a:gd name="connsiteY71" fmla="*/ 770443 h 2528017"/>
                  <a:gd name="connsiteX72" fmla="*/ 1817665 w 1895909"/>
                  <a:gd name="connsiteY72" fmla="*/ 806558 h 2528017"/>
                  <a:gd name="connsiteX73" fmla="*/ 1829703 w 1895909"/>
                  <a:gd name="connsiteY73" fmla="*/ 890825 h 2528017"/>
                  <a:gd name="connsiteX74" fmla="*/ 1841740 w 1895909"/>
                  <a:gd name="connsiteY74" fmla="*/ 975092 h 2528017"/>
                  <a:gd name="connsiteX75" fmla="*/ 1847759 w 1895909"/>
                  <a:gd name="connsiteY75" fmla="*/ 993150 h 2528017"/>
                  <a:gd name="connsiteX76" fmla="*/ 1865815 w 1895909"/>
                  <a:gd name="connsiteY76" fmla="*/ 1041302 h 2528017"/>
                  <a:gd name="connsiteX77" fmla="*/ 1883871 w 1895909"/>
                  <a:gd name="connsiteY77" fmla="*/ 1101493 h 2528017"/>
                  <a:gd name="connsiteX78" fmla="*/ 1895909 w 1895909"/>
                  <a:gd name="connsiteY78" fmla="*/ 1179741 h 2528017"/>
                  <a:gd name="connsiteX79" fmla="*/ 1889890 w 1895909"/>
                  <a:gd name="connsiteY79" fmla="*/ 1372352 h 2528017"/>
                  <a:gd name="connsiteX80" fmla="*/ 1877853 w 1895909"/>
                  <a:gd name="connsiteY80" fmla="*/ 1402448 h 2528017"/>
                  <a:gd name="connsiteX81" fmla="*/ 1859796 w 1895909"/>
                  <a:gd name="connsiteY81" fmla="*/ 1468658 h 2528017"/>
                  <a:gd name="connsiteX82" fmla="*/ 1853778 w 1895909"/>
                  <a:gd name="connsiteY82" fmla="*/ 1504772 h 2528017"/>
                  <a:gd name="connsiteX83" fmla="*/ 1841740 w 1895909"/>
                  <a:gd name="connsiteY83" fmla="*/ 1546906 h 2528017"/>
                  <a:gd name="connsiteX84" fmla="*/ 1835721 w 1895909"/>
                  <a:gd name="connsiteY84" fmla="*/ 1595059 h 2528017"/>
                  <a:gd name="connsiteX85" fmla="*/ 1823684 w 1895909"/>
                  <a:gd name="connsiteY85" fmla="*/ 1703402 h 2528017"/>
                  <a:gd name="connsiteX86" fmla="*/ 1817665 w 1895909"/>
                  <a:gd name="connsiteY86" fmla="*/ 1787669 h 2528017"/>
                  <a:gd name="connsiteX87" fmla="*/ 1811646 w 1895909"/>
                  <a:gd name="connsiteY87" fmla="*/ 1805727 h 2528017"/>
                  <a:gd name="connsiteX88" fmla="*/ 1793590 w 1895909"/>
                  <a:gd name="connsiteY88" fmla="*/ 1823784 h 2528017"/>
                  <a:gd name="connsiteX89" fmla="*/ 1781552 w 1895909"/>
                  <a:gd name="connsiteY89" fmla="*/ 1847860 h 2528017"/>
                  <a:gd name="connsiteX90" fmla="*/ 1769515 w 1895909"/>
                  <a:gd name="connsiteY90" fmla="*/ 1859899 h 2528017"/>
                  <a:gd name="connsiteX91" fmla="*/ 1757477 w 1895909"/>
                  <a:gd name="connsiteY91" fmla="*/ 1877956 h 2528017"/>
                  <a:gd name="connsiteX92" fmla="*/ 1721365 w 1895909"/>
                  <a:gd name="connsiteY92" fmla="*/ 1889994 h 2528017"/>
                  <a:gd name="connsiteX93" fmla="*/ 1703309 w 1895909"/>
                  <a:gd name="connsiteY93" fmla="*/ 1896013 h 2528017"/>
                  <a:gd name="connsiteX94" fmla="*/ 1691271 w 1895909"/>
                  <a:gd name="connsiteY94" fmla="*/ 1914070 h 2528017"/>
                  <a:gd name="connsiteX95" fmla="*/ 1673215 w 1895909"/>
                  <a:gd name="connsiteY95" fmla="*/ 1932128 h 2528017"/>
                  <a:gd name="connsiteX96" fmla="*/ 1667196 w 1895909"/>
                  <a:gd name="connsiteY96" fmla="*/ 1950185 h 2528017"/>
                  <a:gd name="connsiteX97" fmla="*/ 1643121 w 1895909"/>
                  <a:gd name="connsiteY97" fmla="*/ 1986299 h 2528017"/>
                  <a:gd name="connsiteX98" fmla="*/ 1625065 w 1895909"/>
                  <a:gd name="connsiteY98" fmla="*/ 2046490 h 2528017"/>
                  <a:gd name="connsiteX99" fmla="*/ 1594971 w 1895909"/>
                  <a:gd name="connsiteY99" fmla="*/ 2094643 h 2528017"/>
                  <a:gd name="connsiteX100" fmla="*/ 1582933 w 1895909"/>
                  <a:gd name="connsiteY100" fmla="*/ 2142796 h 2528017"/>
                  <a:gd name="connsiteX101" fmla="*/ 1540802 w 1895909"/>
                  <a:gd name="connsiteY101" fmla="*/ 2215025 h 2528017"/>
                  <a:gd name="connsiteX102" fmla="*/ 1534783 w 1895909"/>
                  <a:gd name="connsiteY102" fmla="*/ 2233082 h 2528017"/>
                  <a:gd name="connsiteX103" fmla="*/ 1528765 w 1895909"/>
                  <a:gd name="connsiteY103" fmla="*/ 2257158 h 2528017"/>
                  <a:gd name="connsiteX104" fmla="*/ 1516727 w 1895909"/>
                  <a:gd name="connsiteY104" fmla="*/ 2269197 h 2528017"/>
                  <a:gd name="connsiteX105" fmla="*/ 1504690 w 1895909"/>
                  <a:gd name="connsiteY105" fmla="*/ 2287254 h 2528017"/>
                  <a:gd name="connsiteX106" fmla="*/ 1498671 w 1895909"/>
                  <a:gd name="connsiteY106" fmla="*/ 2305311 h 2528017"/>
                  <a:gd name="connsiteX107" fmla="*/ 1480614 w 1895909"/>
                  <a:gd name="connsiteY107" fmla="*/ 2317349 h 2528017"/>
                  <a:gd name="connsiteX108" fmla="*/ 1444502 w 1895909"/>
                  <a:gd name="connsiteY108" fmla="*/ 2347445 h 2528017"/>
                  <a:gd name="connsiteX109" fmla="*/ 1426446 w 1895909"/>
                  <a:gd name="connsiteY109" fmla="*/ 2353464 h 2528017"/>
                  <a:gd name="connsiteX110" fmla="*/ 1372277 w 1895909"/>
                  <a:gd name="connsiteY110" fmla="*/ 2383559 h 2528017"/>
                  <a:gd name="connsiteX111" fmla="*/ 1342183 w 1895909"/>
                  <a:gd name="connsiteY111" fmla="*/ 2389578 h 2528017"/>
                  <a:gd name="connsiteX112" fmla="*/ 1281995 w 1895909"/>
                  <a:gd name="connsiteY112" fmla="*/ 2419674 h 2528017"/>
                  <a:gd name="connsiteX113" fmla="*/ 1263939 w 1895909"/>
                  <a:gd name="connsiteY113" fmla="*/ 2431712 h 2528017"/>
                  <a:gd name="connsiteX114" fmla="*/ 1239864 w 1895909"/>
                  <a:gd name="connsiteY114" fmla="*/ 2437731 h 2528017"/>
                  <a:gd name="connsiteX115" fmla="*/ 1203752 w 1895909"/>
                  <a:gd name="connsiteY115" fmla="*/ 2449769 h 2528017"/>
                  <a:gd name="connsiteX116" fmla="*/ 1167639 w 1895909"/>
                  <a:gd name="connsiteY116" fmla="*/ 2461808 h 2528017"/>
                  <a:gd name="connsiteX117" fmla="*/ 1011151 w 1895909"/>
                  <a:gd name="connsiteY117" fmla="*/ 2473846 h 2528017"/>
                  <a:gd name="connsiteX118" fmla="*/ 987076 w 1895909"/>
                  <a:gd name="connsiteY118" fmla="*/ 2485884 h 2528017"/>
                  <a:gd name="connsiteX119" fmla="*/ 963001 w 1895909"/>
                  <a:gd name="connsiteY119" fmla="*/ 2491903 h 2528017"/>
                  <a:gd name="connsiteX120" fmla="*/ 944945 w 1895909"/>
                  <a:gd name="connsiteY120" fmla="*/ 2503941 h 2528017"/>
                  <a:gd name="connsiteX121" fmla="*/ 902814 w 1895909"/>
                  <a:gd name="connsiteY121" fmla="*/ 2509960 h 2528017"/>
                  <a:gd name="connsiteX122" fmla="*/ 884757 w 1895909"/>
                  <a:gd name="connsiteY122" fmla="*/ 2521998 h 2528017"/>
                  <a:gd name="connsiteX123" fmla="*/ 866701 w 1895909"/>
                  <a:gd name="connsiteY123" fmla="*/ 2528017 h 2528017"/>
                  <a:gd name="connsiteX124" fmla="*/ 704195 w 1895909"/>
                  <a:gd name="connsiteY124" fmla="*/ 2521998 h 2528017"/>
                  <a:gd name="connsiteX125" fmla="*/ 619932 w 1895909"/>
                  <a:gd name="connsiteY125" fmla="*/ 2503941 h 2528017"/>
                  <a:gd name="connsiteX126" fmla="*/ 529651 w 1895909"/>
                  <a:gd name="connsiteY126" fmla="*/ 2479865 h 2528017"/>
                  <a:gd name="connsiteX127" fmla="*/ 493538 w 1895909"/>
                  <a:gd name="connsiteY127" fmla="*/ 2461808 h 2528017"/>
                  <a:gd name="connsiteX128" fmla="*/ 481500 w 1895909"/>
                  <a:gd name="connsiteY128" fmla="*/ 2449769 h 2528017"/>
                  <a:gd name="connsiteX129" fmla="*/ 451407 w 1895909"/>
                  <a:gd name="connsiteY129" fmla="*/ 2413655 h 2528017"/>
                  <a:gd name="connsiteX130" fmla="*/ 427332 w 1895909"/>
                  <a:gd name="connsiteY130" fmla="*/ 2395598 h 2528017"/>
                  <a:gd name="connsiteX131" fmla="*/ 409275 w 1895909"/>
                  <a:gd name="connsiteY131" fmla="*/ 2383559 h 2528017"/>
                  <a:gd name="connsiteX132" fmla="*/ 373163 w 1895909"/>
                  <a:gd name="connsiteY132" fmla="*/ 2347445 h 2528017"/>
                  <a:gd name="connsiteX133" fmla="*/ 349088 w 1895909"/>
                  <a:gd name="connsiteY133" fmla="*/ 2317349 h 2528017"/>
                  <a:gd name="connsiteX134" fmla="*/ 337050 w 1895909"/>
                  <a:gd name="connsiteY134" fmla="*/ 2299292 h 2528017"/>
                  <a:gd name="connsiteX135" fmla="*/ 300938 w 1895909"/>
                  <a:gd name="connsiteY135" fmla="*/ 2263178 h 2528017"/>
                  <a:gd name="connsiteX136" fmla="*/ 270844 w 1895909"/>
                  <a:gd name="connsiteY136" fmla="*/ 2227063 h 2528017"/>
                  <a:gd name="connsiteX137" fmla="*/ 246769 w 1895909"/>
                  <a:gd name="connsiteY137" fmla="*/ 2190948 h 2528017"/>
                  <a:gd name="connsiteX138" fmla="*/ 216675 w 1895909"/>
                  <a:gd name="connsiteY138" fmla="*/ 2154834 h 2528017"/>
                  <a:gd name="connsiteX139" fmla="*/ 198619 w 1895909"/>
                  <a:gd name="connsiteY139" fmla="*/ 2100662 h 2528017"/>
                  <a:gd name="connsiteX140" fmla="*/ 180562 w 1895909"/>
                  <a:gd name="connsiteY140" fmla="*/ 2082605 h 2528017"/>
                  <a:gd name="connsiteX141" fmla="*/ 144450 w 1895909"/>
                  <a:gd name="connsiteY141" fmla="*/ 2034452 h 2528017"/>
                  <a:gd name="connsiteX142" fmla="*/ 126394 w 1895909"/>
                  <a:gd name="connsiteY142" fmla="*/ 1998338 h 2528017"/>
                  <a:gd name="connsiteX143" fmla="*/ 114356 w 1895909"/>
                  <a:gd name="connsiteY143" fmla="*/ 1962223 h 2528017"/>
                  <a:gd name="connsiteX144" fmla="*/ 102319 w 1895909"/>
                  <a:gd name="connsiteY144" fmla="*/ 1944166 h 2528017"/>
                  <a:gd name="connsiteX145" fmla="*/ 90281 w 1895909"/>
                  <a:gd name="connsiteY145" fmla="*/ 1902032 h 2528017"/>
                  <a:gd name="connsiteX146" fmla="*/ 84262 w 1895909"/>
                  <a:gd name="connsiteY146" fmla="*/ 1781650 h 2528017"/>
                  <a:gd name="connsiteX147" fmla="*/ 78244 w 1895909"/>
                  <a:gd name="connsiteY147" fmla="*/ 1685345 h 2528017"/>
                  <a:gd name="connsiteX148" fmla="*/ 84262 w 1895909"/>
                  <a:gd name="connsiteY148" fmla="*/ 1462639 h 2528017"/>
                  <a:gd name="connsiteX149" fmla="*/ 108337 w 1895909"/>
                  <a:gd name="connsiteY149" fmla="*/ 1390410 h 2528017"/>
                  <a:gd name="connsiteX150" fmla="*/ 120375 w 1895909"/>
                  <a:gd name="connsiteY150" fmla="*/ 1348276 h 2528017"/>
                  <a:gd name="connsiteX151" fmla="*/ 126394 w 1895909"/>
                  <a:gd name="connsiteY151" fmla="*/ 1330219 h 2528017"/>
                  <a:gd name="connsiteX152" fmla="*/ 126394 w 1895909"/>
                  <a:gd name="connsiteY152" fmla="*/ 1197799 h 2528017"/>
                  <a:gd name="connsiteX153" fmla="*/ 102319 w 1895909"/>
                  <a:gd name="connsiteY153" fmla="*/ 1143627 h 2528017"/>
                  <a:gd name="connsiteX154" fmla="*/ 84262 w 1895909"/>
                  <a:gd name="connsiteY154" fmla="*/ 1131589 h 2528017"/>
                  <a:gd name="connsiteX155" fmla="*/ 60187 w 1895909"/>
                  <a:gd name="connsiteY155" fmla="*/ 1095474 h 2528017"/>
                  <a:gd name="connsiteX156" fmla="*/ 36112 w 1895909"/>
                  <a:gd name="connsiteY156" fmla="*/ 1053341 h 2528017"/>
                  <a:gd name="connsiteX157" fmla="*/ 18056 w 1895909"/>
                  <a:gd name="connsiteY157" fmla="*/ 1047321 h 2528017"/>
                  <a:gd name="connsiteX158" fmla="*/ 6018 w 1895909"/>
                  <a:gd name="connsiteY158" fmla="*/ 1011207 h 2528017"/>
                  <a:gd name="connsiteX159" fmla="*/ 0 w 1895909"/>
                  <a:gd name="connsiteY159" fmla="*/ 993150 h 2528017"/>
                  <a:gd name="connsiteX160" fmla="*/ 18056 w 1895909"/>
                  <a:gd name="connsiteY160" fmla="*/ 987131 h 2528017"/>
                  <a:gd name="connsiteX161" fmla="*/ 42131 w 1895909"/>
                  <a:gd name="connsiteY161" fmla="*/ 1011207 h 2528017"/>
                  <a:gd name="connsiteX162" fmla="*/ 60187 w 1895909"/>
                  <a:gd name="connsiteY162" fmla="*/ 1023245 h 2528017"/>
                  <a:gd name="connsiteX163" fmla="*/ 66206 w 1895909"/>
                  <a:gd name="connsiteY163" fmla="*/ 1041302 h 2528017"/>
                  <a:gd name="connsiteX164" fmla="*/ 84262 w 1895909"/>
                  <a:gd name="connsiteY164" fmla="*/ 1047321 h 2528017"/>
                  <a:gd name="connsiteX165" fmla="*/ 108337 w 1895909"/>
                  <a:gd name="connsiteY165" fmla="*/ 1065379 h 2528017"/>
                  <a:gd name="connsiteX166" fmla="*/ 126394 w 1895909"/>
                  <a:gd name="connsiteY166" fmla="*/ 1077417 h 2528017"/>
                  <a:gd name="connsiteX167" fmla="*/ 168525 w 1895909"/>
                  <a:gd name="connsiteY167" fmla="*/ 1125570 h 2528017"/>
                  <a:gd name="connsiteX168" fmla="*/ 180562 w 1895909"/>
                  <a:gd name="connsiteY168" fmla="*/ 1167703 h 2528017"/>
                  <a:gd name="connsiteX169" fmla="*/ 186581 w 1895909"/>
                  <a:gd name="connsiteY169" fmla="*/ 1203818 h 2528017"/>
                  <a:gd name="connsiteX170" fmla="*/ 192600 w 1895909"/>
                  <a:gd name="connsiteY170" fmla="*/ 1432543 h 2528017"/>
                  <a:gd name="connsiteX171" fmla="*/ 204638 w 1895909"/>
                  <a:gd name="connsiteY171" fmla="*/ 1577001 h 2528017"/>
                  <a:gd name="connsiteX172" fmla="*/ 210656 w 1895909"/>
                  <a:gd name="connsiteY172" fmla="*/ 1607097 h 2528017"/>
                  <a:gd name="connsiteX173" fmla="*/ 228713 w 1895909"/>
                  <a:gd name="connsiteY173" fmla="*/ 1643211 h 2528017"/>
                  <a:gd name="connsiteX174" fmla="*/ 246769 w 1895909"/>
                  <a:gd name="connsiteY174" fmla="*/ 1655250 h 2528017"/>
                  <a:gd name="connsiteX175" fmla="*/ 288900 w 1895909"/>
                  <a:gd name="connsiteY175" fmla="*/ 1685345 h 2528017"/>
                  <a:gd name="connsiteX176" fmla="*/ 325013 w 1895909"/>
                  <a:gd name="connsiteY176" fmla="*/ 1715440 h 2528017"/>
                  <a:gd name="connsiteX177" fmla="*/ 343069 w 1895909"/>
                  <a:gd name="connsiteY177" fmla="*/ 1721460 h 2528017"/>
                  <a:gd name="connsiteX178" fmla="*/ 379182 w 1895909"/>
                  <a:gd name="connsiteY178" fmla="*/ 1745536 h 2528017"/>
                  <a:gd name="connsiteX179" fmla="*/ 397238 w 1895909"/>
                  <a:gd name="connsiteY179" fmla="*/ 1751555 h 2528017"/>
                  <a:gd name="connsiteX180" fmla="*/ 421313 w 1895909"/>
                  <a:gd name="connsiteY180" fmla="*/ 1763593 h 2528017"/>
                  <a:gd name="connsiteX181" fmla="*/ 517613 w 1895909"/>
                  <a:gd name="connsiteY181" fmla="*/ 1781650 h 2528017"/>
                  <a:gd name="connsiteX182" fmla="*/ 553726 w 1895909"/>
                  <a:gd name="connsiteY182" fmla="*/ 1787669 h 2528017"/>
                  <a:gd name="connsiteX183" fmla="*/ 547707 w 1895909"/>
                  <a:gd name="connsiteY183" fmla="*/ 1763593 h 2528017"/>
                  <a:gd name="connsiteX184" fmla="*/ 517613 w 1895909"/>
                  <a:gd name="connsiteY184" fmla="*/ 1727479 h 2528017"/>
                  <a:gd name="connsiteX185" fmla="*/ 511594 w 1895909"/>
                  <a:gd name="connsiteY185" fmla="*/ 1709421 h 2528017"/>
                  <a:gd name="connsiteX186" fmla="*/ 499557 w 1895909"/>
                  <a:gd name="connsiteY186" fmla="*/ 1667288 h 2528017"/>
                  <a:gd name="connsiteX187" fmla="*/ 523632 w 1895909"/>
                  <a:gd name="connsiteY187" fmla="*/ 1595059 h 2528017"/>
                  <a:gd name="connsiteX188" fmla="*/ 541688 w 1895909"/>
                  <a:gd name="connsiteY188" fmla="*/ 1589040 h 2528017"/>
                  <a:gd name="connsiteX189" fmla="*/ 595857 w 1895909"/>
                  <a:gd name="connsiteY189" fmla="*/ 1595059 h 2528017"/>
                  <a:gd name="connsiteX190" fmla="*/ 625951 w 1895909"/>
                  <a:gd name="connsiteY190" fmla="*/ 1613116 h 2528017"/>
                  <a:gd name="connsiteX191" fmla="*/ 662063 w 1895909"/>
                  <a:gd name="connsiteY191" fmla="*/ 1643211 h 2528017"/>
                  <a:gd name="connsiteX192" fmla="*/ 686138 w 1895909"/>
                  <a:gd name="connsiteY192" fmla="*/ 1679326 h 2528017"/>
                  <a:gd name="connsiteX193" fmla="*/ 710213 w 1895909"/>
                  <a:gd name="connsiteY193" fmla="*/ 1733498 h 2528017"/>
                  <a:gd name="connsiteX194" fmla="*/ 728270 w 1895909"/>
                  <a:gd name="connsiteY194" fmla="*/ 1793689 h 2528017"/>
                  <a:gd name="connsiteX195" fmla="*/ 740307 w 1895909"/>
                  <a:gd name="connsiteY195" fmla="*/ 1811746 h 2528017"/>
                  <a:gd name="connsiteX196" fmla="*/ 752345 w 1895909"/>
                  <a:gd name="connsiteY196" fmla="*/ 1847860 h 2528017"/>
                  <a:gd name="connsiteX197" fmla="*/ 758363 w 1895909"/>
                  <a:gd name="connsiteY197" fmla="*/ 1865918 h 2528017"/>
                  <a:gd name="connsiteX198" fmla="*/ 776420 w 1895909"/>
                  <a:gd name="connsiteY198" fmla="*/ 1877956 h 2528017"/>
                  <a:gd name="connsiteX199" fmla="*/ 794476 w 1895909"/>
                  <a:gd name="connsiteY199" fmla="*/ 1914070 h 2528017"/>
                  <a:gd name="connsiteX200" fmla="*/ 806513 w 1895909"/>
                  <a:gd name="connsiteY200" fmla="*/ 1926109 h 2528017"/>
                  <a:gd name="connsiteX201" fmla="*/ 818551 w 1895909"/>
                  <a:gd name="connsiteY201" fmla="*/ 1950185 h 2528017"/>
                  <a:gd name="connsiteX202" fmla="*/ 854664 w 1895909"/>
                  <a:gd name="connsiteY202" fmla="*/ 1998338 h 2528017"/>
                  <a:gd name="connsiteX203" fmla="*/ 878739 w 1895909"/>
                  <a:gd name="connsiteY203" fmla="*/ 2034452 h 2528017"/>
                  <a:gd name="connsiteX204" fmla="*/ 884757 w 1895909"/>
                  <a:gd name="connsiteY204" fmla="*/ 2052509 h 2528017"/>
                  <a:gd name="connsiteX205" fmla="*/ 914851 w 1895909"/>
                  <a:gd name="connsiteY205" fmla="*/ 2076586 h 2528017"/>
                  <a:gd name="connsiteX206" fmla="*/ 932907 w 1895909"/>
                  <a:gd name="connsiteY206" fmla="*/ 2094643 h 2528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</a:cxnLst>
                <a:rect l="l" t="t" r="r" b="b"/>
                <a:pathLst>
                  <a:path w="1895909" h="2528017">
                    <a:moveTo>
                      <a:pt x="192600" y="920921"/>
                    </a:moveTo>
                    <a:cubicBezTo>
                      <a:pt x="188587" y="894838"/>
                      <a:pt x="183706" y="868874"/>
                      <a:pt x="180562" y="842672"/>
                    </a:cubicBezTo>
                    <a:cubicBezTo>
                      <a:pt x="166139" y="722468"/>
                      <a:pt x="182482" y="810131"/>
                      <a:pt x="168525" y="740348"/>
                    </a:cubicBezTo>
                    <a:cubicBezTo>
                      <a:pt x="170531" y="726303"/>
                      <a:pt x="171762" y="712126"/>
                      <a:pt x="174544" y="698214"/>
                    </a:cubicBezTo>
                    <a:cubicBezTo>
                      <a:pt x="175788" y="691993"/>
                      <a:pt x="179023" y="686312"/>
                      <a:pt x="180562" y="680157"/>
                    </a:cubicBezTo>
                    <a:cubicBezTo>
                      <a:pt x="183043" y="670232"/>
                      <a:pt x="184899" y="660153"/>
                      <a:pt x="186581" y="650062"/>
                    </a:cubicBezTo>
                    <a:cubicBezTo>
                      <a:pt x="195188" y="598419"/>
                      <a:pt x="183932" y="620929"/>
                      <a:pt x="204638" y="589871"/>
                    </a:cubicBezTo>
                    <a:lnTo>
                      <a:pt x="216675" y="553756"/>
                    </a:lnTo>
                    <a:cubicBezTo>
                      <a:pt x="218681" y="547737"/>
                      <a:pt x="221450" y="541920"/>
                      <a:pt x="222694" y="535699"/>
                    </a:cubicBezTo>
                    <a:cubicBezTo>
                      <a:pt x="224700" y="525667"/>
                      <a:pt x="226883" y="515669"/>
                      <a:pt x="228713" y="505603"/>
                    </a:cubicBezTo>
                    <a:cubicBezTo>
                      <a:pt x="230896" y="493596"/>
                      <a:pt x="233005" y="481570"/>
                      <a:pt x="234731" y="469489"/>
                    </a:cubicBezTo>
                    <a:cubicBezTo>
                      <a:pt x="237018" y="453476"/>
                      <a:pt x="238091" y="437292"/>
                      <a:pt x="240750" y="421336"/>
                    </a:cubicBezTo>
                    <a:cubicBezTo>
                      <a:pt x="243269" y="406221"/>
                      <a:pt x="248017" y="393515"/>
                      <a:pt x="252788" y="379203"/>
                    </a:cubicBezTo>
                    <a:cubicBezTo>
                      <a:pt x="254133" y="368437"/>
                      <a:pt x="258591" y="307189"/>
                      <a:pt x="270844" y="294935"/>
                    </a:cubicBezTo>
                    <a:cubicBezTo>
                      <a:pt x="276863" y="288916"/>
                      <a:pt x="283953" y="283805"/>
                      <a:pt x="288900" y="276878"/>
                    </a:cubicBezTo>
                    <a:cubicBezTo>
                      <a:pt x="294115" y="269577"/>
                      <a:pt x="296487" y="260593"/>
                      <a:pt x="300938" y="252802"/>
                    </a:cubicBezTo>
                    <a:cubicBezTo>
                      <a:pt x="304527" y="246521"/>
                      <a:pt x="309740" y="241214"/>
                      <a:pt x="312975" y="234744"/>
                    </a:cubicBezTo>
                    <a:cubicBezTo>
                      <a:pt x="315812" y="229069"/>
                      <a:pt x="315031" y="221641"/>
                      <a:pt x="318994" y="216687"/>
                    </a:cubicBezTo>
                    <a:cubicBezTo>
                      <a:pt x="323513" y="211038"/>
                      <a:pt x="331031" y="208662"/>
                      <a:pt x="337050" y="204649"/>
                    </a:cubicBezTo>
                    <a:cubicBezTo>
                      <a:pt x="351896" y="145264"/>
                      <a:pt x="332108" y="206868"/>
                      <a:pt x="355107" y="168534"/>
                    </a:cubicBezTo>
                    <a:cubicBezTo>
                      <a:pt x="358371" y="163094"/>
                      <a:pt x="357606" y="155756"/>
                      <a:pt x="361125" y="150477"/>
                    </a:cubicBezTo>
                    <a:cubicBezTo>
                      <a:pt x="365847" y="143394"/>
                      <a:pt x="373733" y="138959"/>
                      <a:pt x="379182" y="132420"/>
                    </a:cubicBezTo>
                    <a:cubicBezTo>
                      <a:pt x="383813" y="126863"/>
                      <a:pt x="386456" y="119807"/>
                      <a:pt x="391219" y="114363"/>
                    </a:cubicBezTo>
                    <a:cubicBezTo>
                      <a:pt x="400561" y="103686"/>
                      <a:pt x="411282" y="94299"/>
                      <a:pt x="421313" y="84267"/>
                    </a:cubicBezTo>
                    <a:cubicBezTo>
                      <a:pt x="427332" y="78248"/>
                      <a:pt x="432287" y="70932"/>
                      <a:pt x="439369" y="66210"/>
                    </a:cubicBezTo>
                    <a:cubicBezTo>
                      <a:pt x="451407" y="58185"/>
                      <a:pt x="461757" y="46710"/>
                      <a:pt x="475482" y="42134"/>
                    </a:cubicBezTo>
                    <a:cubicBezTo>
                      <a:pt x="533635" y="22745"/>
                      <a:pt x="443195" y="53844"/>
                      <a:pt x="517613" y="24076"/>
                    </a:cubicBezTo>
                    <a:cubicBezTo>
                      <a:pt x="536367" y="16574"/>
                      <a:pt x="557848" y="10453"/>
                      <a:pt x="577801" y="6019"/>
                    </a:cubicBezTo>
                    <a:cubicBezTo>
                      <a:pt x="587787" y="3800"/>
                      <a:pt x="597863" y="2006"/>
                      <a:pt x="607894" y="0"/>
                    </a:cubicBezTo>
                    <a:lnTo>
                      <a:pt x="782438" y="6019"/>
                    </a:lnTo>
                    <a:cubicBezTo>
                      <a:pt x="800580" y="6974"/>
                      <a:pt x="818792" y="8475"/>
                      <a:pt x="836607" y="12038"/>
                    </a:cubicBezTo>
                    <a:cubicBezTo>
                      <a:pt x="849049" y="14527"/>
                      <a:pt x="860682" y="20063"/>
                      <a:pt x="872720" y="24076"/>
                    </a:cubicBezTo>
                    <a:lnTo>
                      <a:pt x="890776" y="30095"/>
                    </a:lnTo>
                    <a:cubicBezTo>
                      <a:pt x="896795" y="36114"/>
                      <a:pt x="901750" y="43431"/>
                      <a:pt x="908832" y="48153"/>
                    </a:cubicBezTo>
                    <a:cubicBezTo>
                      <a:pt x="914111" y="51673"/>
                      <a:pt x="922403" y="49686"/>
                      <a:pt x="926889" y="54172"/>
                    </a:cubicBezTo>
                    <a:cubicBezTo>
                      <a:pt x="937119" y="64402"/>
                      <a:pt x="950964" y="90286"/>
                      <a:pt x="950964" y="90286"/>
                    </a:cubicBezTo>
                    <a:cubicBezTo>
                      <a:pt x="952970" y="96305"/>
                      <a:pt x="953463" y="103065"/>
                      <a:pt x="956982" y="108344"/>
                    </a:cubicBezTo>
                    <a:cubicBezTo>
                      <a:pt x="961703" y="115427"/>
                      <a:pt x="968500" y="120952"/>
                      <a:pt x="975039" y="126401"/>
                    </a:cubicBezTo>
                    <a:cubicBezTo>
                      <a:pt x="980596" y="131032"/>
                      <a:pt x="986625" y="135204"/>
                      <a:pt x="993095" y="138439"/>
                    </a:cubicBezTo>
                    <a:cubicBezTo>
                      <a:pt x="998769" y="141276"/>
                      <a:pt x="1005051" y="142715"/>
                      <a:pt x="1011151" y="144458"/>
                    </a:cubicBezTo>
                    <a:cubicBezTo>
                      <a:pt x="1040351" y="152801"/>
                      <a:pt x="1033051" y="149049"/>
                      <a:pt x="1065320" y="156496"/>
                    </a:cubicBezTo>
                    <a:cubicBezTo>
                      <a:pt x="1081440" y="160216"/>
                      <a:pt x="1097775" y="163301"/>
                      <a:pt x="1113470" y="168534"/>
                    </a:cubicBezTo>
                    <a:cubicBezTo>
                      <a:pt x="1139373" y="177170"/>
                      <a:pt x="1125371" y="173015"/>
                      <a:pt x="1155601" y="180573"/>
                    </a:cubicBezTo>
                    <a:cubicBezTo>
                      <a:pt x="1198597" y="209238"/>
                      <a:pt x="1177678" y="201140"/>
                      <a:pt x="1215789" y="210668"/>
                    </a:cubicBezTo>
                    <a:cubicBezTo>
                      <a:pt x="1221808" y="214681"/>
                      <a:pt x="1227375" y="219471"/>
                      <a:pt x="1233845" y="222706"/>
                    </a:cubicBezTo>
                    <a:cubicBezTo>
                      <a:pt x="1239520" y="225543"/>
                      <a:pt x="1246826" y="224918"/>
                      <a:pt x="1251902" y="228725"/>
                    </a:cubicBezTo>
                    <a:cubicBezTo>
                      <a:pt x="1263251" y="237237"/>
                      <a:pt x="1271964" y="248789"/>
                      <a:pt x="1281995" y="258821"/>
                    </a:cubicBezTo>
                    <a:cubicBezTo>
                      <a:pt x="1290020" y="266846"/>
                      <a:pt x="1296627" y="276602"/>
                      <a:pt x="1306070" y="282897"/>
                    </a:cubicBezTo>
                    <a:cubicBezTo>
                      <a:pt x="1312089" y="286910"/>
                      <a:pt x="1318720" y="290129"/>
                      <a:pt x="1324127" y="294935"/>
                    </a:cubicBezTo>
                    <a:cubicBezTo>
                      <a:pt x="1336851" y="306246"/>
                      <a:pt x="1346620" y="320835"/>
                      <a:pt x="1360239" y="331050"/>
                    </a:cubicBezTo>
                    <a:cubicBezTo>
                      <a:pt x="1368264" y="337069"/>
                      <a:pt x="1377221" y="342014"/>
                      <a:pt x="1384314" y="349107"/>
                    </a:cubicBezTo>
                    <a:cubicBezTo>
                      <a:pt x="1391407" y="356201"/>
                      <a:pt x="1395278" y="366089"/>
                      <a:pt x="1402371" y="373183"/>
                    </a:cubicBezTo>
                    <a:cubicBezTo>
                      <a:pt x="1407486" y="378298"/>
                      <a:pt x="1414870" y="380591"/>
                      <a:pt x="1420427" y="385222"/>
                    </a:cubicBezTo>
                    <a:cubicBezTo>
                      <a:pt x="1457024" y="415722"/>
                      <a:pt x="1418013" y="393044"/>
                      <a:pt x="1462558" y="415317"/>
                    </a:cubicBezTo>
                    <a:cubicBezTo>
                      <a:pt x="1479157" y="431917"/>
                      <a:pt x="1481478" y="431877"/>
                      <a:pt x="1492652" y="451432"/>
                    </a:cubicBezTo>
                    <a:cubicBezTo>
                      <a:pt x="1497104" y="459222"/>
                      <a:pt x="1498851" y="468695"/>
                      <a:pt x="1504690" y="475508"/>
                    </a:cubicBezTo>
                    <a:cubicBezTo>
                      <a:pt x="1511218" y="483124"/>
                      <a:pt x="1521149" y="487036"/>
                      <a:pt x="1528765" y="493565"/>
                    </a:cubicBezTo>
                    <a:cubicBezTo>
                      <a:pt x="1535228" y="499105"/>
                      <a:pt x="1540802" y="505604"/>
                      <a:pt x="1546821" y="511623"/>
                    </a:cubicBezTo>
                    <a:cubicBezTo>
                      <a:pt x="1548827" y="517642"/>
                      <a:pt x="1549321" y="524401"/>
                      <a:pt x="1552840" y="529680"/>
                    </a:cubicBezTo>
                    <a:cubicBezTo>
                      <a:pt x="1558624" y="538357"/>
                      <a:pt x="1578589" y="555334"/>
                      <a:pt x="1588952" y="559775"/>
                    </a:cubicBezTo>
                    <a:cubicBezTo>
                      <a:pt x="1596555" y="563034"/>
                      <a:pt x="1605002" y="563788"/>
                      <a:pt x="1613027" y="565794"/>
                    </a:cubicBezTo>
                    <a:cubicBezTo>
                      <a:pt x="1619046" y="569807"/>
                      <a:pt x="1624613" y="574598"/>
                      <a:pt x="1631083" y="577833"/>
                    </a:cubicBezTo>
                    <a:cubicBezTo>
                      <a:pt x="1636758" y="580671"/>
                      <a:pt x="1643308" y="581353"/>
                      <a:pt x="1649140" y="583852"/>
                    </a:cubicBezTo>
                    <a:cubicBezTo>
                      <a:pt x="1657387" y="587386"/>
                      <a:pt x="1665190" y="591877"/>
                      <a:pt x="1673215" y="595890"/>
                    </a:cubicBezTo>
                    <a:cubicBezTo>
                      <a:pt x="1679234" y="601909"/>
                      <a:pt x="1684189" y="609225"/>
                      <a:pt x="1691271" y="613947"/>
                    </a:cubicBezTo>
                    <a:cubicBezTo>
                      <a:pt x="1696550" y="617466"/>
                      <a:pt x="1704841" y="615480"/>
                      <a:pt x="1709327" y="619966"/>
                    </a:cubicBezTo>
                    <a:cubicBezTo>
                      <a:pt x="1713813" y="624452"/>
                      <a:pt x="1711383" y="633069"/>
                      <a:pt x="1715346" y="638023"/>
                    </a:cubicBezTo>
                    <a:cubicBezTo>
                      <a:pt x="1719865" y="643672"/>
                      <a:pt x="1727516" y="645857"/>
                      <a:pt x="1733402" y="650062"/>
                    </a:cubicBezTo>
                    <a:cubicBezTo>
                      <a:pt x="1741565" y="655893"/>
                      <a:pt x="1750813" y="660621"/>
                      <a:pt x="1757477" y="668119"/>
                    </a:cubicBezTo>
                    <a:cubicBezTo>
                      <a:pt x="1767089" y="678932"/>
                      <a:pt x="1773527" y="692195"/>
                      <a:pt x="1781552" y="704233"/>
                    </a:cubicBezTo>
                    <a:lnTo>
                      <a:pt x="1793590" y="722291"/>
                    </a:lnTo>
                    <a:cubicBezTo>
                      <a:pt x="1797602" y="738342"/>
                      <a:pt x="1800395" y="754747"/>
                      <a:pt x="1805627" y="770443"/>
                    </a:cubicBezTo>
                    <a:lnTo>
                      <a:pt x="1817665" y="806558"/>
                    </a:lnTo>
                    <a:cubicBezTo>
                      <a:pt x="1821678" y="834647"/>
                      <a:pt x="1825870" y="862711"/>
                      <a:pt x="1829703" y="890825"/>
                    </a:cubicBezTo>
                    <a:cubicBezTo>
                      <a:pt x="1832921" y="914422"/>
                      <a:pt x="1836316" y="950685"/>
                      <a:pt x="1841740" y="975092"/>
                    </a:cubicBezTo>
                    <a:cubicBezTo>
                      <a:pt x="1843116" y="981286"/>
                      <a:pt x="1846220" y="986995"/>
                      <a:pt x="1847759" y="993150"/>
                    </a:cubicBezTo>
                    <a:cubicBezTo>
                      <a:pt x="1858172" y="1034801"/>
                      <a:pt x="1846000" y="1011577"/>
                      <a:pt x="1865815" y="1041302"/>
                    </a:cubicBezTo>
                    <a:cubicBezTo>
                      <a:pt x="1887075" y="1147607"/>
                      <a:pt x="1854176" y="992605"/>
                      <a:pt x="1883871" y="1101493"/>
                    </a:cubicBezTo>
                    <a:cubicBezTo>
                      <a:pt x="1886376" y="1110679"/>
                      <a:pt x="1894960" y="1173097"/>
                      <a:pt x="1895909" y="1179741"/>
                    </a:cubicBezTo>
                    <a:cubicBezTo>
                      <a:pt x="1893903" y="1243945"/>
                      <a:pt x="1895081" y="1308327"/>
                      <a:pt x="1889890" y="1372352"/>
                    </a:cubicBezTo>
                    <a:cubicBezTo>
                      <a:pt x="1889017" y="1383121"/>
                      <a:pt x="1880282" y="1391920"/>
                      <a:pt x="1877853" y="1402448"/>
                    </a:cubicBezTo>
                    <a:cubicBezTo>
                      <a:pt x="1861988" y="1471203"/>
                      <a:pt x="1884809" y="1431137"/>
                      <a:pt x="1859796" y="1468658"/>
                    </a:cubicBezTo>
                    <a:cubicBezTo>
                      <a:pt x="1857790" y="1480696"/>
                      <a:pt x="1856522" y="1492880"/>
                      <a:pt x="1853778" y="1504772"/>
                    </a:cubicBezTo>
                    <a:cubicBezTo>
                      <a:pt x="1850494" y="1519005"/>
                      <a:pt x="1844605" y="1532583"/>
                      <a:pt x="1841740" y="1546906"/>
                    </a:cubicBezTo>
                    <a:cubicBezTo>
                      <a:pt x="1838568" y="1562768"/>
                      <a:pt x="1837575" y="1578990"/>
                      <a:pt x="1835721" y="1595059"/>
                    </a:cubicBezTo>
                    <a:cubicBezTo>
                      <a:pt x="1831556" y="1631156"/>
                      <a:pt x="1827075" y="1667224"/>
                      <a:pt x="1823684" y="1703402"/>
                    </a:cubicBezTo>
                    <a:cubicBezTo>
                      <a:pt x="1821056" y="1731440"/>
                      <a:pt x="1820955" y="1759701"/>
                      <a:pt x="1817665" y="1787669"/>
                    </a:cubicBezTo>
                    <a:cubicBezTo>
                      <a:pt x="1816924" y="1793970"/>
                      <a:pt x="1815165" y="1800448"/>
                      <a:pt x="1811646" y="1805727"/>
                    </a:cubicBezTo>
                    <a:cubicBezTo>
                      <a:pt x="1806925" y="1812809"/>
                      <a:pt x="1798537" y="1816857"/>
                      <a:pt x="1793590" y="1823784"/>
                    </a:cubicBezTo>
                    <a:cubicBezTo>
                      <a:pt x="1788375" y="1831085"/>
                      <a:pt x="1786529" y="1840394"/>
                      <a:pt x="1781552" y="1847860"/>
                    </a:cubicBezTo>
                    <a:cubicBezTo>
                      <a:pt x="1778404" y="1852582"/>
                      <a:pt x="1773060" y="1855468"/>
                      <a:pt x="1769515" y="1859899"/>
                    </a:cubicBezTo>
                    <a:cubicBezTo>
                      <a:pt x="1764996" y="1865548"/>
                      <a:pt x="1763611" y="1874122"/>
                      <a:pt x="1757477" y="1877956"/>
                    </a:cubicBezTo>
                    <a:cubicBezTo>
                      <a:pt x="1746717" y="1884681"/>
                      <a:pt x="1733402" y="1885981"/>
                      <a:pt x="1721365" y="1889994"/>
                    </a:cubicBezTo>
                    <a:lnTo>
                      <a:pt x="1703309" y="1896013"/>
                    </a:lnTo>
                    <a:cubicBezTo>
                      <a:pt x="1699296" y="1902032"/>
                      <a:pt x="1695902" y="1908513"/>
                      <a:pt x="1691271" y="1914070"/>
                    </a:cubicBezTo>
                    <a:cubicBezTo>
                      <a:pt x="1685822" y="1920609"/>
                      <a:pt x="1677936" y="1925045"/>
                      <a:pt x="1673215" y="1932128"/>
                    </a:cubicBezTo>
                    <a:cubicBezTo>
                      <a:pt x="1669696" y="1937407"/>
                      <a:pt x="1670277" y="1944639"/>
                      <a:pt x="1667196" y="1950185"/>
                    </a:cubicBezTo>
                    <a:cubicBezTo>
                      <a:pt x="1660170" y="1962832"/>
                      <a:pt x="1643121" y="1986299"/>
                      <a:pt x="1643121" y="1986299"/>
                    </a:cubicBezTo>
                    <a:cubicBezTo>
                      <a:pt x="1637791" y="2018282"/>
                      <a:pt x="1640969" y="2021042"/>
                      <a:pt x="1625065" y="2046490"/>
                    </a:cubicBezTo>
                    <a:cubicBezTo>
                      <a:pt x="1610355" y="2070028"/>
                      <a:pt x="1603686" y="2068496"/>
                      <a:pt x="1594971" y="2094643"/>
                    </a:cubicBezTo>
                    <a:cubicBezTo>
                      <a:pt x="1589739" y="2110339"/>
                      <a:pt x="1592860" y="2129560"/>
                      <a:pt x="1582933" y="2142796"/>
                    </a:cubicBezTo>
                    <a:cubicBezTo>
                      <a:pt x="1563689" y="2168456"/>
                      <a:pt x="1552228" y="2180748"/>
                      <a:pt x="1540802" y="2215025"/>
                    </a:cubicBezTo>
                    <a:cubicBezTo>
                      <a:pt x="1538796" y="2221044"/>
                      <a:pt x="1536526" y="2226981"/>
                      <a:pt x="1534783" y="2233082"/>
                    </a:cubicBezTo>
                    <a:cubicBezTo>
                      <a:pt x="1532511" y="2241036"/>
                      <a:pt x="1532464" y="2249759"/>
                      <a:pt x="1528765" y="2257158"/>
                    </a:cubicBezTo>
                    <a:cubicBezTo>
                      <a:pt x="1526227" y="2262234"/>
                      <a:pt x="1520272" y="2264765"/>
                      <a:pt x="1516727" y="2269197"/>
                    </a:cubicBezTo>
                    <a:cubicBezTo>
                      <a:pt x="1512208" y="2274846"/>
                      <a:pt x="1507925" y="2280784"/>
                      <a:pt x="1504690" y="2287254"/>
                    </a:cubicBezTo>
                    <a:cubicBezTo>
                      <a:pt x="1501853" y="2292929"/>
                      <a:pt x="1502634" y="2300357"/>
                      <a:pt x="1498671" y="2305311"/>
                    </a:cubicBezTo>
                    <a:cubicBezTo>
                      <a:pt x="1494152" y="2310960"/>
                      <a:pt x="1486263" y="2312830"/>
                      <a:pt x="1480614" y="2317349"/>
                    </a:cubicBezTo>
                    <a:cubicBezTo>
                      <a:pt x="1457384" y="2335934"/>
                      <a:pt x="1480365" y="2326951"/>
                      <a:pt x="1444502" y="2347445"/>
                    </a:cubicBezTo>
                    <a:cubicBezTo>
                      <a:pt x="1438994" y="2350593"/>
                      <a:pt x="1431992" y="2350383"/>
                      <a:pt x="1426446" y="2353464"/>
                    </a:cubicBezTo>
                    <a:cubicBezTo>
                      <a:pt x="1389771" y="2373840"/>
                      <a:pt x="1401990" y="2376130"/>
                      <a:pt x="1372277" y="2383559"/>
                    </a:cubicBezTo>
                    <a:cubicBezTo>
                      <a:pt x="1362352" y="2386040"/>
                      <a:pt x="1352214" y="2387572"/>
                      <a:pt x="1342183" y="2389578"/>
                    </a:cubicBezTo>
                    <a:cubicBezTo>
                      <a:pt x="1299187" y="2418244"/>
                      <a:pt x="1320106" y="2410146"/>
                      <a:pt x="1281995" y="2419674"/>
                    </a:cubicBezTo>
                    <a:cubicBezTo>
                      <a:pt x="1275976" y="2423687"/>
                      <a:pt x="1270588" y="2428862"/>
                      <a:pt x="1263939" y="2431712"/>
                    </a:cubicBezTo>
                    <a:cubicBezTo>
                      <a:pt x="1256336" y="2434971"/>
                      <a:pt x="1247787" y="2435354"/>
                      <a:pt x="1239864" y="2437731"/>
                    </a:cubicBezTo>
                    <a:cubicBezTo>
                      <a:pt x="1227711" y="2441377"/>
                      <a:pt x="1215789" y="2445756"/>
                      <a:pt x="1203752" y="2449769"/>
                    </a:cubicBezTo>
                    <a:cubicBezTo>
                      <a:pt x="1191714" y="2453782"/>
                      <a:pt x="1180276" y="2460659"/>
                      <a:pt x="1167639" y="2461808"/>
                    </a:cubicBezTo>
                    <a:cubicBezTo>
                      <a:pt x="1071396" y="2470558"/>
                      <a:pt x="1123544" y="2466353"/>
                      <a:pt x="1011151" y="2473846"/>
                    </a:cubicBezTo>
                    <a:cubicBezTo>
                      <a:pt x="1003126" y="2477859"/>
                      <a:pt x="995477" y="2482734"/>
                      <a:pt x="987076" y="2485884"/>
                    </a:cubicBezTo>
                    <a:cubicBezTo>
                      <a:pt x="979331" y="2488789"/>
                      <a:pt x="970604" y="2488644"/>
                      <a:pt x="963001" y="2491903"/>
                    </a:cubicBezTo>
                    <a:cubicBezTo>
                      <a:pt x="956352" y="2494753"/>
                      <a:pt x="951874" y="2501862"/>
                      <a:pt x="944945" y="2503941"/>
                    </a:cubicBezTo>
                    <a:cubicBezTo>
                      <a:pt x="931357" y="2508018"/>
                      <a:pt x="916858" y="2507954"/>
                      <a:pt x="902814" y="2509960"/>
                    </a:cubicBezTo>
                    <a:cubicBezTo>
                      <a:pt x="896795" y="2513973"/>
                      <a:pt x="891227" y="2518763"/>
                      <a:pt x="884757" y="2521998"/>
                    </a:cubicBezTo>
                    <a:cubicBezTo>
                      <a:pt x="879083" y="2524835"/>
                      <a:pt x="873045" y="2528017"/>
                      <a:pt x="866701" y="2528017"/>
                    </a:cubicBezTo>
                    <a:cubicBezTo>
                      <a:pt x="812495" y="2528017"/>
                      <a:pt x="758364" y="2524004"/>
                      <a:pt x="704195" y="2521998"/>
                    </a:cubicBezTo>
                    <a:cubicBezTo>
                      <a:pt x="587600" y="2509043"/>
                      <a:pt x="697633" y="2526142"/>
                      <a:pt x="619932" y="2503941"/>
                    </a:cubicBezTo>
                    <a:cubicBezTo>
                      <a:pt x="610726" y="2501311"/>
                      <a:pt x="543970" y="2489411"/>
                      <a:pt x="529651" y="2479865"/>
                    </a:cubicBezTo>
                    <a:cubicBezTo>
                      <a:pt x="506315" y="2464308"/>
                      <a:pt x="518457" y="2470115"/>
                      <a:pt x="493538" y="2461808"/>
                    </a:cubicBezTo>
                    <a:cubicBezTo>
                      <a:pt x="489525" y="2457795"/>
                      <a:pt x="485045" y="2454201"/>
                      <a:pt x="481500" y="2449769"/>
                    </a:cubicBezTo>
                    <a:cubicBezTo>
                      <a:pt x="461238" y="2424439"/>
                      <a:pt x="478701" y="2437051"/>
                      <a:pt x="451407" y="2413655"/>
                    </a:cubicBezTo>
                    <a:cubicBezTo>
                      <a:pt x="443791" y="2407126"/>
                      <a:pt x="435495" y="2401429"/>
                      <a:pt x="427332" y="2395598"/>
                    </a:cubicBezTo>
                    <a:cubicBezTo>
                      <a:pt x="421445" y="2391393"/>
                      <a:pt x="414682" y="2388365"/>
                      <a:pt x="409275" y="2383559"/>
                    </a:cubicBezTo>
                    <a:cubicBezTo>
                      <a:pt x="396552" y="2372249"/>
                      <a:pt x="373163" y="2347445"/>
                      <a:pt x="373163" y="2347445"/>
                    </a:cubicBezTo>
                    <a:cubicBezTo>
                      <a:pt x="361446" y="2312293"/>
                      <a:pt x="376312" y="2344575"/>
                      <a:pt x="349088" y="2317349"/>
                    </a:cubicBezTo>
                    <a:cubicBezTo>
                      <a:pt x="343973" y="2312234"/>
                      <a:pt x="341856" y="2304699"/>
                      <a:pt x="337050" y="2299292"/>
                    </a:cubicBezTo>
                    <a:cubicBezTo>
                      <a:pt x="325740" y="2286568"/>
                      <a:pt x="310381" y="2277343"/>
                      <a:pt x="300938" y="2263178"/>
                    </a:cubicBezTo>
                    <a:cubicBezTo>
                      <a:pt x="284179" y="2238038"/>
                      <a:pt x="294015" y="2250236"/>
                      <a:pt x="270844" y="2227063"/>
                    </a:cubicBezTo>
                    <a:cubicBezTo>
                      <a:pt x="260267" y="2195331"/>
                      <a:pt x="271815" y="2221005"/>
                      <a:pt x="246769" y="2190948"/>
                    </a:cubicBezTo>
                    <a:cubicBezTo>
                      <a:pt x="204878" y="2140676"/>
                      <a:pt x="269417" y="2207579"/>
                      <a:pt x="216675" y="2154834"/>
                    </a:cubicBezTo>
                    <a:cubicBezTo>
                      <a:pt x="212054" y="2131729"/>
                      <a:pt x="212461" y="2120042"/>
                      <a:pt x="198619" y="2100662"/>
                    </a:cubicBezTo>
                    <a:cubicBezTo>
                      <a:pt x="193672" y="2093735"/>
                      <a:pt x="185952" y="2089193"/>
                      <a:pt x="180562" y="2082605"/>
                    </a:cubicBezTo>
                    <a:cubicBezTo>
                      <a:pt x="167858" y="2067077"/>
                      <a:pt x="144450" y="2034452"/>
                      <a:pt x="144450" y="2034452"/>
                    </a:cubicBezTo>
                    <a:cubicBezTo>
                      <a:pt x="122497" y="1968593"/>
                      <a:pt x="157509" y="2068352"/>
                      <a:pt x="126394" y="1998338"/>
                    </a:cubicBezTo>
                    <a:cubicBezTo>
                      <a:pt x="121241" y="1986742"/>
                      <a:pt x="121394" y="1972782"/>
                      <a:pt x="114356" y="1962223"/>
                    </a:cubicBezTo>
                    <a:cubicBezTo>
                      <a:pt x="110344" y="1956204"/>
                      <a:pt x="105554" y="1950636"/>
                      <a:pt x="102319" y="1944166"/>
                    </a:cubicBezTo>
                    <a:cubicBezTo>
                      <a:pt x="98001" y="1935529"/>
                      <a:pt x="92210" y="1909748"/>
                      <a:pt x="90281" y="1902032"/>
                    </a:cubicBezTo>
                    <a:cubicBezTo>
                      <a:pt x="88275" y="1861905"/>
                      <a:pt x="86490" y="1821766"/>
                      <a:pt x="84262" y="1781650"/>
                    </a:cubicBezTo>
                    <a:cubicBezTo>
                      <a:pt x="82478" y="1749535"/>
                      <a:pt x="78244" y="1717509"/>
                      <a:pt x="78244" y="1685345"/>
                    </a:cubicBezTo>
                    <a:cubicBezTo>
                      <a:pt x="78244" y="1611083"/>
                      <a:pt x="76724" y="1536518"/>
                      <a:pt x="84262" y="1462639"/>
                    </a:cubicBezTo>
                    <a:cubicBezTo>
                      <a:pt x="86838" y="1437392"/>
                      <a:pt x="100312" y="1414486"/>
                      <a:pt x="108337" y="1390410"/>
                    </a:cubicBezTo>
                    <a:cubicBezTo>
                      <a:pt x="122771" y="1347107"/>
                      <a:pt x="105257" y="1401190"/>
                      <a:pt x="120375" y="1348276"/>
                    </a:cubicBezTo>
                    <a:cubicBezTo>
                      <a:pt x="122118" y="1342176"/>
                      <a:pt x="124388" y="1336238"/>
                      <a:pt x="126394" y="1330219"/>
                    </a:cubicBezTo>
                    <a:cubicBezTo>
                      <a:pt x="132408" y="1270071"/>
                      <a:pt x="136971" y="1261267"/>
                      <a:pt x="126394" y="1197799"/>
                    </a:cubicBezTo>
                    <a:cubicBezTo>
                      <a:pt x="124011" y="1183498"/>
                      <a:pt x="114587" y="1155895"/>
                      <a:pt x="102319" y="1143627"/>
                    </a:cubicBezTo>
                    <a:cubicBezTo>
                      <a:pt x="97204" y="1138512"/>
                      <a:pt x="90281" y="1135602"/>
                      <a:pt x="84262" y="1131589"/>
                    </a:cubicBezTo>
                    <a:cubicBezTo>
                      <a:pt x="71353" y="1092854"/>
                      <a:pt x="88365" y="1134924"/>
                      <a:pt x="60187" y="1095474"/>
                    </a:cubicBezTo>
                    <a:cubicBezTo>
                      <a:pt x="54260" y="1087176"/>
                      <a:pt x="45593" y="1060926"/>
                      <a:pt x="36112" y="1053341"/>
                    </a:cubicBezTo>
                    <a:cubicBezTo>
                      <a:pt x="31158" y="1049378"/>
                      <a:pt x="24075" y="1049328"/>
                      <a:pt x="18056" y="1047321"/>
                    </a:cubicBezTo>
                    <a:lnTo>
                      <a:pt x="6018" y="1011207"/>
                    </a:lnTo>
                    <a:lnTo>
                      <a:pt x="0" y="993150"/>
                    </a:lnTo>
                    <a:cubicBezTo>
                      <a:pt x="6019" y="991144"/>
                      <a:pt x="11712" y="987131"/>
                      <a:pt x="18056" y="987131"/>
                    </a:cubicBezTo>
                    <a:cubicBezTo>
                      <a:pt x="46945" y="987131"/>
                      <a:pt x="29292" y="995157"/>
                      <a:pt x="42131" y="1011207"/>
                    </a:cubicBezTo>
                    <a:cubicBezTo>
                      <a:pt x="46650" y="1016856"/>
                      <a:pt x="54168" y="1019232"/>
                      <a:pt x="60187" y="1023245"/>
                    </a:cubicBezTo>
                    <a:cubicBezTo>
                      <a:pt x="62193" y="1029264"/>
                      <a:pt x="61720" y="1036816"/>
                      <a:pt x="66206" y="1041302"/>
                    </a:cubicBezTo>
                    <a:cubicBezTo>
                      <a:pt x="70692" y="1045788"/>
                      <a:pt x="78754" y="1044173"/>
                      <a:pt x="84262" y="1047321"/>
                    </a:cubicBezTo>
                    <a:cubicBezTo>
                      <a:pt x="92972" y="1052298"/>
                      <a:pt x="100174" y="1059548"/>
                      <a:pt x="108337" y="1065379"/>
                    </a:cubicBezTo>
                    <a:cubicBezTo>
                      <a:pt x="114223" y="1069584"/>
                      <a:pt x="120375" y="1073404"/>
                      <a:pt x="126394" y="1077417"/>
                    </a:cubicBezTo>
                    <a:cubicBezTo>
                      <a:pt x="154482" y="1119550"/>
                      <a:pt x="138432" y="1105505"/>
                      <a:pt x="168525" y="1125570"/>
                    </a:cubicBezTo>
                    <a:cubicBezTo>
                      <a:pt x="174263" y="1142785"/>
                      <a:pt x="176782" y="1148802"/>
                      <a:pt x="180562" y="1167703"/>
                    </a:cubicBezTo>
                    <a:cubicBezTo>
                      <a:pt x="182955" y="1179670"/>
                      <a:pt x="184575" y="1191780"/>
                      <a:pt x="186581" y="1203818"/>
                    </a:cubicBezTo>
                    <a:cubicBezTo>
                      <a:pt x="188587" y="1280060"/>
                      <a:pt x="189724" y="1356329"/>
                      <a:pt x="192600" y="1432543"/>
                    </a:cubicBezTo>
                    <a:cubicBezTo>
                      <a:pt x="193973" y="1468941"/>
                      <a:pt x="198814" y="1536231"/>
                      <a:pt x="204638" y="1577001"/>
                    </a:cubicBezTo>
                    <a:cubicBezTo>
                      <a:pt x="206085" y="1587129"/>
                      <a:pt x="208175" y="1597172"/>
                      <a:pt x="210656" y="1607097"/>
                    </a:cubicBezTo>
                    <a:cubicBezTo>
                      <a:pt x="213919" y="1620152"/>
                      <a:pt x="218906" y="1633403"/>
                      <a:pt x="228713" y="1643211"/>
                    </a:cubicBezTo>
                    <a:cubicBezTo>
                      <a:pt x="233828" y="1648326"/>
                      <a:pt x="241277" y="1650542"/>
                      <a:pt x="246769" y="1655250"/>
                    </a:cubicBezTo>
                    <a:cubicBezTo>
                      <a:pt x="283117" y="1686408"/>
                      <a:pt x="255724" y="1674286"/>
                      <a:pt x="288900" y="1685345"/>
                    </a:cubicBezTo>
                    <a:cubicBezTo>
                      <a:pt x="302214" y="1698659"/>
                      <a:pt x="308251" y="1707058"/>
                      <a:pt x="325013" y="1715440"/>
                    </a:cubicBezTo>
                    <a:cubicBezTo>
                      <a:pt x="330687" y="1718277"/>
                      <a:pt x="337523" y="1718379"/>
                      <a:pt x="343069" y="1721460"/>
                    </a:cubicBezTo>
                    <a:cubicBezTo>
                      <a:pt x="355716" y="1728486"/>
                      <a:pt x="365457" y="1740961"/>
                      <a:pt x="379182" y="1745536"/>
                    </a:cubicBezTo>
                    <a:cubicBezTo>
                      <a:pt x="385201" y="1747542"/>
                      <a:pt x="391407" y="1749056"/>
                      <a:pt x="397238" y="1751555"/>
                    </a:cubicBezTo>
                    <a:cubicBezTo>
                      <a:pt x="405485" y="1755090"/>
                      <a:pt x="412801" y="1760756"/>
                      <a:pt x="421313" y="1763593"/>
                    </a:cubicBezTo>
                    <a:cubicBezTo>
                      <a:pt x="463415" y="1777628"/>
                      <a:pt x="474302" y="1775462"/>
                      <a:pt x="517613" y="1781650"/>
                    </a:cubicBezTo>
                    <a:cubicBezTo>
                      <a:pt x="529694" y="1783376"/>
                      <a:pt x="541688" y="1785663"/>
                      <a:pt x="553726" y="1787669"/>
                    </a:cubicBezTo>
                    <a:cubicBezTo>
                      <a:pt x="551720" y="1779644"/>
                      <a:pt x="550966" y="1771196"/>
                      <a:pt x="547707" y="1763593"/>
                    </a:cubicBezTo>
                    <a:cubicBezTo>
                      <a:pt x="541423" y="1748929"/>
                      <a:pt x="528458" y="1738325"/>
                      <a:pt x="517613" y="1727479"/>
                    </a:cubicBezTo>
                    <a:cubicBezTo>
                      <a:pt x="515607" y="1721460"/>
                      <a:pt x="513337" y="1715522"/>
                      <a:pt x="511594" y="1709421"/>
                    </a:cubicBezTo>
                    <a:cubicBezTo>
                      <a:pt x="496473" y="1656498"/>
                      <a:pt x="513991" y="1710597"/>
                      <a:pt x="499557" y="1667288"/>
                    </a:cubicBezTo>
                    <a:cubicBezTo>
                      <a:pt x="504592" y="1616932"/>
                      <a:pt x="489409" y="1612171"/>
                      <a:pt x="523632" y="1595059"/>
                    </a:cubicBezTo>
                    <a:cubicBezTo>
                      <a:pt x="529306" y="1592222"/>
                      <a:pt x="535669" y="1591046"/>
                      <a:pt x="541688" y="1589040"/>
                    </a:cubicBezTo>
                    <a:cubicBezTo>
                      <a:pt x="559744" y="1591046"/>
                      <a:pt x="578389" y="1590068"/>
                      <a:pt x="595857" y="1595059"/>
                    </a:cubicBezTo>
                    <a:cubicBezTo>
                      <a:pt x="607105" y="1598273"/>
                      <a:pt x="616031" y="1606916"/>
                      <a:pt x="625951" y="1613116"/>
                    </a:cubicBezTo>
                    <a:cubicBezTo>
                      <a:pt x="640988" y="1622515"/>
                      <a:pt x="650778" y="1628701"/>
                      <a:pt x="662063" y="1643211"/>
                    </a:cubicBezTo>
                    <a:cubicBezTo>
                      <a:pt x="670945" y="1654632"/>
                      <a:pt x="681563" y="1665600"/>
                      <a:pt x="686138" y="1679326"/>
                    </a:cubicBezTo>
                    <a:cubicBezTo>
                      <a:pt x="700464" y="1722303"/>
                      <a:pt x="691138" y="1704882"/>
                      <a:pt x="710213" y="1733498"/>
                    </a:cubicBezTo>
                    <a:cubicBezTo>
                      <a:pt x="715216" y="1753508"/>
                      <a:pt x="719896" y="1774847"/>
                      <a:pt x="728270" y="1793689"/>
                    </a:cubicBezTo>
                    <a:cubicBezTo>
                      <a:pt x="731208" y="1800299"/>
                      <a:pt x="737369" y="1805136"/>
                      <a:pt x="740307" y="1811746"/>
                    </a:cubicBezTo>
                    <a:cubicBezTo>
                      <a:pt x="745460" y="1823342"/>
                      <a:pt x="748333" y="1835822"/>
                      <a:pt x="752345" y="1847860"/>
                    </a:cubicBezTo>
                    <a:cubicBezTo>
                      <a:pt x="754351" y="1853879"/>
                      <a:pt x="753084" y="1862399"/>
                      <a:pt x="758363" y="1865918"/>
                    </a:cubicBezTo>
                    <a:lnTo>
                      <a:pt x="776420" y="1877956"/>
                    </a:lnTo>
                    <a:cubicBezTo>
                      <a:pt x="782777" y="1897031"/>
                      <a:pt x="781140" y="1897399"/>
                      <a:pt x="794476" y="1914070"/>
                    </a:cubicBezTo>
                    <a:cubicBezTo>
                      <a:pt x="798021" y="1918501"/>
                      <a:pt x="803365" y="1921387"/>
                      <a:pt x="806513" y="1926109"/>
                    </a:cubicBezTo>
                    <a:cubicBezTo>
                      <a:pt x="811490" y="1933575"/>
                      <a:pt x="813935" y="1942491"/>
                      <a:pt x="818551" y="1950185"/>
                    </a:cubicBezTo>
                    <a:cubicBezTo>
                      <a:pt x="838968" y="1984215"/>
                      <a:pt x="835066" y="1978738"/>
                      <a:pt x="854664" y="1998338"/>
                    </a:cubicBezTo>
                    <a:cubicBezTo>
                      <a:pt x="868485" y="2053631"/>
                      <a:pt x="848509" y="1996664"/>
                      <a:pt x="878739" y="2034452"/>
                    </a:cubicBezTo>
                    <a:cubicBezTo>
                      <a:pt x="882702" y="2039406"/>
                      <a:pt x="881493" y="2047069"/>
                      <a:pt x="884757" y="2052509"/>
                    </a:cubicBezTo>
                    <a:cubicBezTo>
                      <a:pt x="890475" y="2062039"/>
                      <a:pt x="906649" y="2071118"/>
                      <a:pt x="914851" y="2076586"/>
                    </a:cubicBezTo>
                    <a:cubicBezTo>
                      <a:pt x="928002" y="2096312"/>
                      <a:pt x="919655" y="2094643"/>
                      <a:pt x="932907" y="2094643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2762610" y="1480696"/>
                <a:ext cx="138432" cy="114764"/>
              </a:xfrm>
              <a:custGeom>
                <a:avLst/>
                <a:gdLst>
                  <a:gd name="connsiteX0" fmla="*/ 138432 w 138432"/>
                  <a:gd name="connsiteY0" fmla="*/ 0 h 114764"/>
                  <a:gd name="connsiteX1" fmla="*/ 126394 w 138432"/>
                  <a:gd name="connsiteY1" fmla="*/ 48153 h 114764"/>
                  <a:gd name="connsiteX2" fmla="*/ 102319 w 138432"/>
                  <a:gd name="connsiteY2" fmla="*/ 84267 h 114764"/>
                  <a:gd name="connsiteX3" fmla="*/ 84263 w 138432"/>
                  <a:gd name="connsiteY3" fmla="*/ 90286 h 114764"/>
                  <a:gd name="connsiteX4" fmla="*/ 72226 w 138432"/>
                  <a:gd name="connsiteY4" fmla="*/ 102325 h 114764"/>
                  <a:gd name="connsiteX5" fmla="*/ 0 w 138432"/>
                  <a:gd name="connsiteY5" fmla="*/ 114363 h 11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32" h="114764">
                    <a:moveTo>
                      <a:pt x="138432" y="0"/>
                    </a:moveTo>
                    <a:cubicBezTo>
                      <a:pt x="136764" y="8338"/>
                      <a:pt x="132177" y="37742"/>
                      <a:pt x="126394" y="48153"/>
                    </a:cubicBezTo>
                    <a:cubicBezTo>
                      <a:pt x="119368" y="60800"/>
                      <a:pt x="116044" y="79692"/>
                      <a:pt x="102319" y="84267"/>
                    </a:cubicBezTo>
                    <a:lnTo>
                      <a:pt x="84263" y="90286"/>
                    </a:lnTo>
                    <a:cubicBezTo>
                      <a:pt x="80251" y="94299"/>
                      <a:pt x="77302" y="99787"/>
                      <a:pt x="72226" y="102325"/>
                    </a:cubicBezTo>
                    <a:cubicBezTo>
                      <a:pt x="40539" y="118170"/>
                      <a:pt x="33769" y="114363"/>
                      <a:pt x="0" y="114363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18603" y="2239101"/>
                <a:ext cx="782439" cy="493566"/>
              </a:xfrm>
              <a:custGeom>
                <a:avLst/>
                <a:gdLst>
                  <a:gd name="connsiteX0" fmla="*/ 0 w 782439"/>
                  <a:gd name="connsiteY0" fmla="*/ 0 h 493566"/>
                  <a:gd name="connsiteX1" fmla="*/ 12038 w 782439"/>
                  <a:gd name="connsiteY1" fmla="*/ 78248 h 493566"/>
                  <a:gd name="connsiteX2" fmla="*/ 24075 w 782439"/>
                  <a:gd name="connsiteY2" fmla="*/ 126401 h 493566"/>
                  <a:gd name="connsiteX3" fmla="*/ 36113 w 782439"/>
                  <a:gd name="connsiteY3" fmla="*/ 162516 h 493566"/>
                  <a:gd name="connsiteX4" fmla="*/ 42132 w 782439"/>
                  <a:gd name="connsiteY4" fmla="*/ 204649 h 493566"/>
                  <a:gd name="connsiteX5" fmla="*/ 48150 w 782439"/>
                  <a:gd name="connsiteY5" fmla="*/ 222707 h 493566"/>
                  <a:gd name="connsiteX6" fmla="*/ 72225 w 782439"/>
                  <a:gd name="connsiteY6" fmla="*/ 228726 h 493566"/>
                  <a:gd name="connsiteX7" fmla="*/ 114357 w 782439"/>
                  <a:gd name="connsiteY7" fmla="*/ 240764 h 493566"/>
                  <a:gd name="connsiteX8" fmla="*/ 132413 w 782439"/>
                  <a:gd name="connsiteY8" fmla="*/ 252802 h 493566"/>
                  <a:gd name="connsiteX9" fmla="*/ 180563 w 782439"/>
                  <a:gd name="connsiteY9" fmla="*/ 270859 h 493566"/>
                  <a:gd name="connsiteX10" fmla="*/ 204638 w 782439"/>
                  <a:gd name="connsiteY10" fmla="*/ 276878 h 493566"/>
                  <a:gd name="connsiteX11" fmla="*/ 222694 w 782439"/>
                  <a:gd name="connsiteY11" fmla="*/ 282897 h 493566"/>
                  <a:gd name="connsiteX12" fmla="*/ 234732 w 782439"/>
                  <a:gd name="connsiteY12" fmla="*/ 300955 h 493566"/>
                  <a:gd name="connsiteX13" fmla="*/ 270844 w 782439"/>
                  <a:gd name="connsiteY13" fmla="*/ 331050 h 493566"/>
                  <a:gd name="connsiteX14" fmla="*/ 282882 w 782439"/>
                  <a:gd name="connsiteY14" fmla="*/ 349107 h 493566"/>
                  <a:gd name="connsiteX15" fmla="*/ 288901 w 782439"/>
                  <a:gd name="connsiteY15" fmla="*/ 367165 h 493566"/>
                  <a:gd name="connsiteX16" fmla="*/ 306957 w 782439"/>
                  <a:gd name="connsiteY16" fmla="*/ 379203 h 493566"/>
                  <a:gd name="connsiteX17" fmla="*/ 312976 w 782439"/>
                  <a:gd name="connsiteY17" fmla="*/ 397260 h 493566"/>
                  <a:gd name="connsiteX18" fmla="*/ 331032 w 782439"/>
                  <a:gd name="connsiteY18" fmla="*/ 403279 h 493566"/>
                  <a:gd name="connsiteX19" fmla="*/ 355107 w 782439"/>
                  <a:gd name="connsiteY19" fmla="*/ 415317 h 493566"/>
                  <a:gd name="connsiteX20" fmla="*/ 391220 w 782439"/>
                  <a:gd name="connsiteY20" fmla="*/ 439394 h 493566"/>
                  <a:gd name="connsiteX21" fmla="*/ 427332 w 782439"/>
                  <a:gd name="connsiteY21" fmla="*/ 451432 h 493566"/>
                  <a:gd name="connsiteX22" fmla="*/ 445388 w 782439"/>
                  <a:gd name="connsiteY22" fmla="*/ 457451 h 493566"/>
                  <a:gd name="connsiteX23" fmla="*/ 463445 w 782439"/>
                  <a:gd name="connsiteY23" fmla="*/ 469489 h 493566"/>
                  <a:gd name="connsiteX24" fmla="*/ 493539 w 782439"/>
                  <a:gd name="connsiteY24" fmla="*/ 475508 h 493566"/>
                  <a:gd name="connsiteX25" fmla="*/ 517614 w 782439"/>
                  <a:gd name="connsiteY25" fmla="*/ 481527 h 493566"/>
                  <a:gd name="connsiteX26" fmla="*/ 571782 w 782439"/>
                  <a:gd name="connsiteY26" fmla="*/ 493566 h 493566"/>
                  <a:gd name="connsiteX27" fmla="*/ 644007 w 782439"/>
                  <a:gd name="connsiteY27" fmla="*/ 487547 h 493566"/>
                  <a:gd name="connsiteX28" fmla="*/ 674101 w 782439"/>
                  <a:gd name="connsiteY28" fmla="*/ 457451 h 493566"/>
                  <a:gd name="connsiteX29" fmla="*/ 692158 w 782439"/>
                  <a:gd name="connsiteY29" fmla="*/ 445413 h 493566"/>
                  <a:gd name="connsiteX30" fmla="*/ 728270 w 782439"/>
                  <a:gd name="connsiteY30" fmla="*/ 415317 h 493566"/>
                  <a:gd name="connsiteX31" fmla="*/ 752345 w 782439"/>
                  <a:gd name="connsiteY31" fmla="*/ 373184 h 493566"/>
                  <a:gd name="connsiteX32" fmla="*/ 764383 w 782439"/>
                  <a:gd name="connsiteY32" fmla="*/ 331050 h 493566"/>
                  <a:gd name="connsiteX33" fmla="*/ 770401 w 782439"/>
                  <a:gd name="connsiteY33" fmla="*/ 312993 h 493566"/>
                  <a:gd name="connsiteX34" fmla="*/ 782439 w 782439"/>
                  <a:gd name="connsiteY34" fmla="*/ 294936 h 493566"/>
                  <a:gd name="connsiteX35" fmla="*/ 770401 w 782439"/>
                  <a:gd name="connsiteY35" fmla="*/ 204649 h 493566"/>
                  <a:gd name="connsiteX36" fmla="*/ 740308 w 782439"/>
                  <a:gd name="connsiteY36" fmla="*/ 174554 h 493566"/>
                  <a:gd name="connsiteX37" fmla="*/ 734289 w 782439"/>
                  <a:gd name="connsiteY37" fmla="*/ 162516 h 4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82439" h="493566">
                    <a:moveTo>
                      <a:pt x="0" y="0"/>
                    </a:moveTo>
                    <a:cubicBezTo>
                      <a:pt x="4647" y="37173"/>
                      <a:pt x="4517" y="45655"/>
                      <a:pt x="12038" y="78248"/>
                    </a:cubicBezTo>
                    <a:cubicBezTo>
                      <a:pt x="15758" y="94369"/>
                      <a:pt x="18843" y="110705"/>
                      <a:pt x="24075" y="126401"/>
                    </a:cubicBezTo>
                    <a:lnTo>
                      <a:pt x="36113" y="162516"/>
                    </a:lnTo>
                    <a:cubicBezTo>
                      <a:pt x="38119" y="176560"/>
                      <a:pt x="39350" y="190738"/>
                      <a:pt x="42132" y="204649"/>
                    </a:cubicBezTo>
                    <a:cubicBezTo>
                      <a:pt x="43376" y="210871"/>
                      <a:pt x="43196" y="218743"/>
                      <a:pt x="48150" y="222707"/>
                    </a:cubicBezTo>
                    <a:cubicBezTo>
                      <a:pt x="54609" y="227875"/>
                      <a:pt x="64271" y="226453"/>
                      <a:pt x="72225" y="228726"/>
                    </a:cubicBezTo>
                    <a:cubicBezTo>
                      <a:pt x="132667" y="245996"/>
                      <a:pt x="39097" y="221948"/>
                      <a:pt x="114357" y="240764"/>
                    </a:cubicBezTo>
                    <a:cubicBezTo>
                      <a:pt x="120376" y="244777"/>
                      <a:pt x="125943" y="249567"/>
                      <a:pt x="132413" y="252802"/>
                    </a:cubicBezTo>
                    <a:cubicBezTo>
                      <a:pt x="140891" y="257041"/>
                      <a:pt x="168409" y="267386"/>
                      <a:pt x="180563" y="270859"/>
                    </a:cubicBezTo>
                    <a:cubicBezTo>
                      <a:pt x="188517" y="273132"/>
                      <a:pt x="196684" y="274605"/>
                      <a:pt x="204638" y="276878"/>
                    </a:cubicBezTo>
                    <a:cubicBezTo>
                      <a:pt x="210738" y="278621"/>
                      <a:pt x="216675" y="280891"/>
                      <a:pt x="222694" y="282897"/>
                    </a:cubicBezTo>
                    <a:cubicBezTo>
                      <a:pt x="226707" y="288916"/>
                      <a:pt x="230101" y="295397"/>
                      <a:pt x="234732" y="300955"/>
                    </a:cubicBezTo>
                    <a:cubicBezTo>
                      <a:pt x="249214" y="318334"/>
                      <a:pt x="253090" y="319213"/>
                      <a:pt x="270844" y="331050"/>
                    </a:cubicBezTo>
                    <a:cubicBezTo>
                      <a:pt x="274857" y="337069"/>
                      <a:pt x="279647" y="342637"/>
                      <a:pt x="282882" y="349107"/>
                    </a:cubicBezTo>
                    <a:cubicBezTo>
                      <a:pt x="285719" y="354782"/>
                      <a:pt x="284938" y="362210"/>
                      <a:pt x="288901" y="367165"/>
                    </a:cubicBezTo>
                    <a:cubicBezTo>
                      <a:pt x="293420" y="372814"/>
                      <a:pt x="300938" y="375190"/>
                      <a:pt x="306957" y="379203"/>
                    </a:cubicBezTo>
                    <a:cubicBezTo>
                      <a:pt x="308963" y="385222"/>
                      <a:pt x="308490" y="392774"/>
                      <a:pt x="312976" y="397260"/>
                    </a:cubicBezTo>
                    <a:cubicBezTo>
                      <a:pt x="317462" y="401746"/>
                      <a:pt x="325201" y="400780"/>
                      <a:pt x="331032" y="403279"/>
                    </a:cubicBezTo>
                    <a:cubicBezTo>
                      <a:pt x="339279" y="406814"/>
                      <a:pt x="347413" y="410701"/>
                      <a:pt x="355107" y="415317"/>
                    </a:cubicBezTo>
                    <a:cubicBezTo>
                      <a:pt x="367513" y="422761"/>
                      <a:pt x="377495" y="434819"/>
                      <a:pt x="391220" y="439394"/>
                    </a:cubicBezTo>
                    <a:lnTo>
                      <a:pt x="427332" y="451432"/>
                    </a:lnTo>
                    <a:cubicBezTo>
                      <a:pt x="433351" y="453438"/>
                      <a:pt x="440109" y="453932"/>
                      <a:pt x="445388" y="457451"/>
                    </a:cubicBezTo>
                    <a:cubicBezTo>
                      <a:pt x="451407" y="461464"/>
                      <a:pt x="456672" y="466949"/>
                      <a:pt x="463445" y="469489"/>
                    </a:cubicBezTo>
                    <a:cubicBezTo>
                      <a:pt x="473024" y="473081"/>
                      <a:pt x="483553" y="473289"/>
                      <a:pt x="493539" y="475508"/>
                    </a:cubicBezTo>
                    <a:cubicBezTo>
                      <a:pt x="501614" y="477303"/>
                      <a:pt x="509554" y="479667"/>
                      <a:pt x="517614" y="481527"/>
                    </a:cubicBezTo>
                    <a:lnTo>
                      <a:pt x="571782" y="493566"/>
                    </a:lnTo>
                    <a:cubicBezTo>
                      <a:pt x="595857" y="491560"/>
                      <a:pt x="621226" y="495588"/>
                      <a:pt x="644007" y="487547"/>
                    </a:cubicBezTo>
                    <a:cubicBezTo>
                      <a:pt x="657385" y="482825"/>
                      <a:pt x="662297" y="465320"/>
                      <a:pt x="674101" y="457451"/>
                    </a:cubicBezTo>
                    <a:cubicBezTo>
                      <a:pt x="680120" y="453438"/>
                      <a:pt x="686601" y="450044"/>
                      <a:pt x="692158" y="445413"/>
                    </a:cubicBezTo>
                    <a:cubicBezTo>
                      <a:pt x="738514" y="406782"/>
                      <a:pt x="683428" y="445216"/>
                      <a:pt x="728270" y="415317"/>
                    </a:cubicBezTo>
                    <a:cubicBezTo>
                      <a:pt x="740361" y="397180"/>
                      <a:pt x="743180" y="394570"/>
                      <a:pt x="752345" y="373184"/>
                    </a:cubicBezTo>
                    <a:cubicBezTo>
                      <a:pt x="758530" y="358751"/>
                      <a:pt x="760019" y="346324"/>
                      <a:pt x="764383" y="331050"/>
                    </a:cubicBezTo>
                    <a:cubicBezTo>
                      <a:pt x="766126" y="324950"/>
                      <a:pt x="767564" y="318668"/>
                      <a:pt x="770401" y="312993"/>
                    </a:cubicBezTo>
                    <a:cubicBezTo>
                      <a:pt x="773636" y="306523"/>
                      <a:pt x="778426" y="300955"/>
                      <a:pt x="782439" y="294936"/>
                    </a:cubicBezTo>
                    <a:cubicBezTo>
                      <a:pt x="778426" y="264840"/>
                      <a:pt x="776987" y="234288"/>
                      <a:pt x="770401" y="204649"/>
                    </a:cubicBezTo>
                    <a:cubicBezTo>
                      <a:pt x="765815" y="184012"/>
                      <a:pt x="752919" y="187166"/>
                      <a:pt x="740308" y="174554"/>
                    </a:cubicBezTo>
                    <a:cubicBezTo>
                      <a:pt x="737136" y="171382"/>
                      <a:pt x="736295" y="166529"/>
                      <a:pt x="734289" y="162516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2901042" y="2263178"/>
                <a:ext cx="174544" cy="270859"/>
              </a:xfrm>
              <a:custGeom>
                <a:avLst/>
                <a:gdLst>
                  <a:gd name="connsiteX0" fmla="*/ 0 w 174544"/>
                  <a:gd name="connsiteY0" fmla="*/ 270859 h 270859"/>
                  <a:gd name="connsiteX1" fmla="*/ 30094 w 174544"/>
                  <a:gd name="connsiteY1" fmla="*/ 264840 h 270859"/>
                  <a:gd name="connsiteX2" fmla="*/ 150469 w 174544"/>
                  <a:gd name="connsiteY2" fmla="*/ 252801 h 270859"/>
                  <a:gd name="connsiteX3" fmla="*/ 168525 w 174544"/>
                  <a:gd name="connsiteY3" fmla="*/ 240763 h 270859"/>
                  <a:gd name="connsiteX4" fmla="*/ 174544 w 174544"/>
                  <a:gd name="connsiteY4" fmla="*/ 222706 h 270859"/>
                  <a:gd name="connsiteX5" fmla="*/ 168525 w 174544"/>
                  <a:gd name="connsiteY5" fmla="*/ 108343 h 270859"/>
                  <a:gd name="connsiteX6" fmla="*/ 150469 w 174544"/>
                  <a:gd name="connsiteY6" fmla="*/ 66210 h 270859"/>
                  <a:gd name="connsiteX7" fmla="*/ 144450 w 174544"/>
                  <a:gd name="connsiteY7" fmla="*/ 42133 h 270859"/>
                  <a:gd name="connsiteX8" fmla="*/ 138431 w 174544"/>
                  <a:gd name="connsiteY8" fmla="*/ 24076 h 270859"/>
                  <a:gd name="connsiteX9" fmla="*/ 126394 w 174544"/>
                  <a:gd name="connsiteY9" fmla="*/ 0 h 27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544" h="270859">
                    <a:moveTo>
                      <a:pt x="0" y="270859"/>
                    </a:moveTo>
                    <a:cubicBezTo>
                      <a:pt x="10031" y="268853"/>
                      <a:pt x="19937" y="266059"/>
                      <a:pt x="30094" y="264840"/>
                    </a:cubicBezTo>
                    <a:cubicBezTo>
                      <a:pt x="70132" y="260035"/>
                      <a:pt x="150469" y="252801"/>
                      <a:pt x="150469" y="252801"/>
                    </a:cubicBezTo>
                    <a:cubicBezTo>
                      <a:pt x="156488" y="248788"/>
                      <a:pt x="164006" y="246412"/>
                      <a:pt x="168525" y="240763"/>
                    </a:cubicBezTo>
                    <a:cubicBezTo>
                      <a:pt x="172488" y="235809"/>
                      <a:pt x="174544" y="229051"/>
                      <a:pt x="174544" y="222706"/>
                    </a:cubicBezTo>
                    <a:cubicBezTo>
                      <a:pt x="174544" y="184532"/>
                      <a:pt x="171981" y="146360"/>
                      <a:pt x="168525" y="108343"/>
                    </a:cubicBezTo>
                    <a:cubicBezTo>
                      <a:pt x="167329" y="95192"/>
                      <a:pt x="154509" y="76985"/>
                      <a:pt x="150469" y="66210"/>
                    </a:cubicBezTo>
                    <a:cubicBezTo>
                      <a:pt x="147564" y="58464"/>
                      <a:pt x="146723" y="50087"/>
                      <a:pt x="144450" y="42133"/>
                    </a:cubicBezTo>
                    <a:cubicBezTo>
                      <a:pt x="142707" y="36033"/>
                      <a:pt x="141268" y="29751"/>
                      <a:pt x="138431" y="24076"/>
                    </a:cubicBezTo>
                    <a:cubicBezTo>
                      <a:pt x="125281" y="-2225"/>
                      <a:pt x="126394" y="15076"/>
                      <a:pt x="126394" y="0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3069567" y="2233082"/>
                <a:ext cx="247431" cy="240764"/>
              </a:xfrm>
              <a:custGeom>
                <a:avLst/>
                <a:gdLst>
                  <a:gd name="connsiteX0" fmla="*/ 0 w 247431"/>
                  <a:gd name="connsiteY0" fmla="*/ 204649 h 240764"/>
                  <a:gd name="connsiteX1" fmla="*/ 36113 w 247431"/>
                  <a:gd name="connsiteY1" fmla="*/ 216687 h 240764"/>
                  <a:gd name="connsiteX2" fmla="*/ 48150 w 247431"/>
                  <a:gd name="connsiteY2" fmla="*/ 228726 h 240764"/>
                  <a:gd name="connsiteX3" fmla="*/ 138432 w 247431"/>
                  <a:gd name="connsiteY3" fmla="*/ 240764 h 240764"/>
                  <a:gd name="connsiteX4" fmla="*/ 234732 w 247431"/>
                  <a:gd name="connsiteY4" fmla="*/ 228726 h 240764"/>
                  <a:gd name="connsiteX5" fmla="*/ 240751 w 247431"/>
                  <a:gd name="connsiteY5" fmla="*/ 210668 h 240764"/>
                  <a:gd name="connsiteX6" fmla="*/ 246769 w 247431"/>
                  <a:gd name="connsiteY6" fmla="*/ 156496 h 240764"/>
                  <a:gd name="connsiteX7" fmla="*/ 246769 w 247431"/>
                  <a:gd name="connsiteY7" fmla="*/ 0 h 24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431" h="240764">
                    <a:moveTo>
                      <a:pt x="0" y="204649"/>
                    </a:moveTo>
                    <a:cubicBezTo>
                      <a:pt x="12038" y="208662"/>
                      <a:pt x="24764" y="211012"/>
                      <a:pt x="36113" y="216687"/>
                    </a:cubicBezTo>
                    <a:cubicBezTo>
                      <a:pt x="41189" y="219225"/>
                      <a:pt x="42766" y="226931"/>
                      <a:pt x="48150" y="228726"/>
                    </a:cubicBezTo>
                    <a:cubicBezTo>
                      <a:pt x="53133" y="230387"/>
                      <a:pt x="136818" y="240562"/>
                      <a:pt x="138432" y="240764"/>
                    </a:cubicBezTo>
                    <a:cubicBezTo>
                      <a:pt x="170532" y="236751"/>
                      <a:pt x="203697" y="237855"/>
                      <a:pt x="234732" y="228726"/>
                    </a:cubicBezTo>
                    <a:cubicBezTo>
                      <a:pt x="240819" y="226936"/>
                      <a:pt x="239708" y="216927"/>
                      <a:pt x="240751" y="210668"/>
                    </a:cubicBezTo>
                    <a:cubicBezTo>
                      <a:pt x="243738" y="192747"/>
                      <a:pt x="246250" y="174657"/>
                      <a:pt x="246769" y="156496"/>
                    </a:cubicBezTo>
                    <a:cubicBezTo>
                      <a:pt x="248259" y="104352"/>
                      <a:pt x="246769" y="52165"/>
                      <a:pt x="246769" y="0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3292261" y="2443750"/>
                <a:ext cx="186582" cy="54172"/>
              </a:xfrm>
              <a:custGeom>
                <a:avLst/>
                <a:gdLst>
                  <a:gd name="connsiteX0" fmla="*/ 0 w 186582"/>
                  <a:gd name="connsiteY0" fmla="*/ 0 h 54172"/>
                  <a:gd name="connsiteX1" fmla="*/ 30094 w 186582"/>
                  <a:gd name="connsiteY1" fmla="*/ 30096 h 54172"/>
                  <a:gd name="connsiteX2" fmla="*/ 72225 w 186582"/>
                  <a:gd name="connsiteY2" fmla="*/ 54172 h 54172"/>
                  <a:gd name="connsiteX3" fmla="*/ 180563 w 186582"/>
                  <a:gd name="connsiteY3" fmla="*/ 42134 h 54172"/>
                  <a:gd name="connsiteX4" fmla="*/ 186582 w 186582"/>
                  <a:gd name="connsiteY4" fmla="*/ 24077 h 54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82" h="54172">
                    <a:moveTo>
                      <a:pt x="0" y="0"/>
                    </a:moveTo>
                    <a:cubicBezTo>
                      <a:pt x="10031" y="10032"/>
                      <a:pt x="19418" y="20754"/>
                      <a:pt x="30094" y="30096"/>
                    </a:cubicBezTo>
                    <a:cubicBezTo>
                      <a:pt x="41437" y="40022"/>
                      <a:pt x="59266" y="47692"/>
                      <a:pt x="72225" y="54172"/>
                    </a:cubicBezTo>
                    <a:cubicBezTo>
                      <a:pt x="108338" y="50159"/>
                      <a:pt x="145425" y="51381"/>
                      <a:pt x="180563" y="42134"/>
                    </a:cubicBezTo>
                    <a:cubicBezTo>
                      <a:pt x="186699" y="40519"/>
                      <a:pt x="186582" y="24077"/>
                      <a:pt x="186582" y="24077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74"/>
              <p:cNvSpPr/>
              <p:nvPr/>
            </p:nvSpPr>
            <p:spPr>
              <a:xfrm>
                <a:off x="2943173" y="2675698"/>
                <a:ext cx="379182" cy="430670"/>
              </a:xfrm>
              <a:custGeom>
                <a:avLst/>
                <a:gdLst>
                  <a:gd name="connsiteX0" fmla="*/ 355107 w 379182"/>
                  <a:gd name="connsiteY0" fmla="*/ 14835 h 430670"/>
                  <a:gd name="connsiteX1" fmla="*/ 325013 w 379182"/>
                  <a:gd name="connsiteY1" fmla="*/ 26873 h 430670"/>
                  <a:gd name="connsiteX2" fmla="*/ 198619 w 379182"/>
                  <a:gd name="connsiteY2" fmla="*/ 20854 h 430670"/>
                  <a:gd name="connsiteX3" fmla="*/ 180563 w 379182"/>
                  <a:gd name="connsiteY3" fmla="*/ 14835 h 430670"/>
                  <a:gd name="connsiteX4" fmla="*/ 144450 w 379182"/>
                  <a:gd name="connsiteY4" fmla="*/ 8816 h 430670"/>
                  <a:gd name="connsiteX5" fmla="*/ 60188 w 379182"/>
                  <a:gd name="connsiteY5" fmla="*/ 8816 h 430670"/>
                  <a:gd name="connsiteX6" fmla="*/ 42132 w 379182"/>
                  <a:gd name="connsiteY6" fmla="*/ 20854 h 430670"/>
                  <a:gd name="connsiteX7" fmla="*/ 18057 w 379182"/>
                  <a:gd name="connsiteY7" fmla="*/ 56969 h 430670"/>
                  <a:gd name="connsiteX8" fmla="*/ 6019 w 379182"/>
                  <a:gd name="connsiteY8" fmla="*/ 75026 h 430670"/>
                  <a:gd name="connsiteX9" fmla="*/ 0 w 379182"/>
                  <a:gd name="connsiteY9" fmla="*/ 93083 h 430670"/>
                  <a:gd name="connsiteX10" fmla="*/ 12038 w 379182"/>
                  <a:gd name="connsiteY10" fmla="*/ 153274 h 430670"/>
                  <a:gd name="connsiteX11" fmla="*/ 18057 w 379182"/>
                  <a:gd name="connsiteY11" fmla="*/ 177350 h 430670"/>
                  <a:gd name="connsiteX12" fmla="*/ 24075 w 379182"/>
                  <a:gd name="connsiteY12" fmla="*/ 207446 h 430670"/>
                  <a:gd name="connsiteX13" fmla="*/ 42132 w 379182"/>
                  <a:gd name="connsiteY13" fmla="*/ 225503 h 430670"/>
                  <a:gd name="connsiteX14" fmla="*/ 60188 w 379182"/>
                  <a:gd name="connsiteY14" fmla="*/ 261618 h 430670"/>
                  <a:gd name="connsiteX15" fmla="*/ 78244 w 379182"/>
                  <a:gd name="connsiteY15" fmla="*/ 297732 h 430670"/>
                  <a:gd name="connsiteX16" fmla="*/ 126394 w 379182"/>
                  <a:gd name="connsiteY16" fmla="*/ 333847 h 430670"/>
                  <a:gd name="connsiteX17" fmla="*/ 162507 w 379182"/>
                  <a:gd name="connsiteY17" fmla="*/ 351904 h 430670"/>
                  <a:gd name="connsiteX18" fmla="*/ 216676 w 379182"/>
                  <a:gd name="connsiteY18" fmla="*/ 381999 h 430670"/>
                  <a:gd name="connsiteX19" fmla="*/ 246769 w 379182"/>
                  <a:gd name="connsiteY19" fmla="*/ 406076 h 430670"/>
                  <a:gd name="connsiteX20" fmla="*/ 270844 w 379182"/>
                  <a:gd name="connsiteY20" fmla="*/ 412095 h 430670"/>
                  <a:gd name="connsiteX21" fmla="*/ 337051 w 379182"/>
                  <a:gd name="connsiteY21" fmla="*/ 430152 h 430670"/>
                  <a:gd name="connsiteX22" fmla="*/ 379182 w 379182"/>
                  <a:gd name="connsiteY22" fmla="*/ 430152 h 43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9182" h="430670">
                    <a:moveTo>
                      <a:pt x="355107" y="14835"/>
                    </a:moveTo>
                    <a:cubicBezTo>
                      <a:pt x="345076" y="18848"/>
                      <a:pt x="335809" y="26458"/>
                      <a:pt x="325013" y="26873"/>
                    </a:cubicBezTo>
                    <a:cubicBezTo>
                      <a:pt x="282865" y="28494"/>
                      <a:pt x="240652" y="24357"/>
                      <a:pt x="198619" y="20854"/>
                    </a:cubicBezTo>
                    <a:cubicBezTo>
                      <a:pt x="192297" y="20327"/>
                      <a:pt x="186756" y="16211"/>
                      <a:pt x="180563" y="14835"/>
                    </a:cubicBezTo>
                    <a:cubicBezTo>
                      <a:pt x="168650" y="12188"/>
                      <a:pt x="156488" y="10822"/>
                      <a:pt x="144450" y="8816"/>
                    </a:cubicBezTo>
                    <a:cubicBezTo>
                      <a:pt x="110050" y="-2651"/>
                      <a:pt x="116373" y="-3224"/>
                      <a:pt x="60188" y="8816"/>
                    </a:cubicBezTo>
                    <a:cubicBezTo>
                      <a:pt x="53115" y="10332"/>
                      <a:pt x="48151" y="16841"/>
                      <a:pt x="42132" y="20854"/>
                    </a:cubicBezTo>
                    <a:lnTo>
                      <a:pt x="18057" y="56969"/>
                    </a:lnTo>
                    <a:cubicBezTo>
                      <a:pt x="14044" y="62988"/>
                      <a:pt x="8307" y="68163"/>
                      <a:pt x="6019" y="75026"/>
                    </a:cubicBezTo>
                    <a:lnTo>
                      <a:pt x="0" y="93083"/>
                    </a:lnTo>
                    <a:cubicBezTo>
                      <a:pt x="4013" y="113147"/>
                      <a:pt x="7751" y="133267"/>
                      <a:pt x="12038" y="153274"/>
                    </a:cubicBezTo>
                    <a:cubicBezTo>
                      <a:pt x="13771" y="161363"/>
                      <a:pt x="16263" y="169275"/>
                      <a:pt x="18057" y="177350"/>
                    </a:cubicBezTo>
                    <a:cubicBezTo>
                      <a:pt x="20276" y="187337"/>
                      <a:pt x="19500" y="198295"/>
                      <a:pt x="24075" y="207446"/>
                    </a:cubicBezTo>
                    <a:cubicBezTo>
                      <a:pt x="27882" y="215060"/>
                      <a:pt x="36113" y="219484"/>
                      <a:pt x="42132" y="225503"/>
                    </a:cubicBezTo>
                    <a:cubicBezTo>
                      <a:pt x="57256" y="270882"/>
                      <a:pt x="36856" y="214953"/>
                      <a:pt x="60188" y="261618"/>
                    </a:cubicBezTo>
                    <a:cubicBezTo>
                      <a:pt x="73004" y="287250"/>
                      <a:pt x="57547" y="273583"/>
                      <a:pt x="78244" y="297732"/>
                    </a:cubicBezTo>
                    <a:cubicBezTo>
                      <a:pt x="105341" y="329348"/>
                      <a:pt x="94794" y="315789"/>
                      <a:pt x="126394" y="333847"/>
                    </a:cubicBezTo>
                    <a:cubicBezTo>
                      <a:pt x="159063" y="352516"/>
                      <a:pt x="129401" y="340869"/>
                      <a:pt x="162507" y="351904"/>
                    </a:cubicBezTo>
                    <a:cubicBezTo>
                      <a:pt x="203898" y="379499"/>
                      <a:pt x="184894" y="371405"/>
                      <a:pt x="216676" y="381999"/>
                    </a:cubicBezTo>
                    <a:cubicBezTo>
                      <a:pt x="226384" y="391708"/>
                      <a:pt x="233480" y="400381"/>
                      <a:pt x="246769" y="406076"/>
                    </a:cubicBezTo>
                    <a:cubicBezTo>
                      <a:pt x="254372" y="409335"/>
                      <a:pt x="262921" y="409718"/>
                      <a:pt x="270844" y="412095"/>
                    </a:cubicBezTo>
                    <a:cubicBezTo>
                      <a:pt x="295301" y="419432"/>
                      <a:pt x="311736" y="428042"/>
                      <a:pt x="337051" y="430152"/>
                    </a:cubicBezTo>
                    <a:cubicBezTo>
                      <a:pt x="351046" y="431318"/>
                      <a:pt x="365138" y="430152"/>
                      <a:pt x="379182" y="430152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>
                <a:off x="2792704" y="2877125"/>
                <a:ext cx="349111" cy="367164"/>
              </a:xfrm>
              <a:custGeom>
                <a:avLst/>
                <a:gdLst>
                  <a:gd name="connsiteX0" fmla="*/ 144451 w 349111"/>
                  <a:gd name="connsiteY0" fmla="*/ 0 h 367164"/>
                  <a:gd name="connsiteX1" fmla="*/ 60188 w 349111"/>
                  <a:gd name="connsiteY1" fmla="*/ 6019 h 367164"/>
                  <a:gd name="connsiteX2" fmla="*/ 42132 w 349111"/>
                  <a:gd name="connsiteY2" fmla="*/ 12038 h 367164"/>
                  <a:gd name="connsiteX3" fmla="*/ 18057 w 349111"/>
                  <a:gd name="connsiteY3" fmla="*/ 18057 h 367164"/>
                  <a:gd name="connsiteX4" fmla="*/ 0 w 349111"/>
                  <a:gd name="connsiteY4" fmla="*/ 60191 h 367164"/>
                  <a:gd name="connsiteX5" fmla="*/ 6019 w 349111"/>
                  <a:gd name="connsiteY5" fmla="*/ 102324 h 367164"/>
                  <a:gd name="connsiteX6" fmla="*/ 24075 w 349111"/>
                  <a:gd name="connsiteY6" fmla="*/ 114362 h 367164"/>
                  <a:gd name="connsiteX7" fmla="*/ 48150 w 349111"/>
                  <a:gd name="connsiteY7" fmla="*/ 144458 h 367164"/>
                  <a:gd name="connsiteX8" fmla="*/ 66207 w 349111"/>
                  <a:gd name="connsiteY8" fmla="*/ 156496 h 367164"/>
                  <a:gd name="connsiteX9" fmla="*/ 84263 w 349111"/>
                  <a:gd name="connsiteY9" fmla="*/ 252801 h 367164"/>
                  <a:gd name="connsiteX10" fmla="*/ 102319 w 349111"/>
                  <a:gd name="connsiteY10" fmla="*/ 300954 h 367164"/>
                  <a:gd name="connsiteX11" fmla="*/ 108338 w 349111"/>
                  <a:gd name="connsiteY11" fmla="*/ 319011 h 367164"/>
                  <a:gd name="connsiteX12" fmla="*/ 150469 w 349111"/>
                  <a:gd name="connsiteY12" fmla="*/ 367164 h 367164"/>
                  <a:gd name="connsiteX13" fmla="*/ 234732 w 349111"/>
                  <a:gd name="connsiteY13" fmla="*/ 361145 h 367164"/>
                  <a:gd name="connsiteX14" fmla="*/ 252788 w 349111"/>
                  <a:gd name="connsiteY14" fmla="*/ 355126 h 367164"/>
                  <a:gd name="connsiteX15" fmla="*/ 276863 w 349111"/>
                  <a:gd name="connsiteY15" fmla="*/ 319011 h 367164"/>
                  <a:gd name="connsiteX16" fmla="*/ 294919 w 349111"/>
                  <a:gd name="connsiteY16" fmla="*/ 300954 h 367164"/>
                  <a:gd name="connsiteX17" fmla="*/ 306957 w 349111"/>
                  <a:gd name="connsiteY17" fmla="*/ 282897 h 367164"/>
                  <a:gd name="connsiteX18" fmla="*/ 325013 w 349111"/>
                  <a:gd name="connsiteY18" fmla="*/ 258821 h 367164"/>
                  <a:gd name="connsiteX19" fmla="*/ 337051 w 349111"/>
                  <a:gd name="connsiteY19" fmla="*/ 222706 h 367164"/>
                  <a:gd name="connsiteX20" fmla="*/ 349088 w 349111"/>
                  <a:gd name="connsiteY20" fmla="*/ 198630 h 3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111" h="367164">
                    <a:moveTo>
                      <a:pt x="144451" y="0"/>
                    </a:moveTo>
                    <a:cubicBezTo>
                      <a:pt x="116363" y="2006"/>
                      <a:pt x="88154" y="2729"/>
                      <a:pt x="60188" y="6019"/>
                    </a:cubicBezTo>
                    <a:cubicBezTo>
                      <a:pt x="53887" y="6760"/>
                      <a:pt x="48232" y="10295"/>
                      <a:pt x="42132" y="12038"/>
                    </a:cubicBezTo>
                    <a:cubicBezTo>
                      <a:pt x="34178" y="14311"/>
                      <a:pt x="26082" y="16051"/>
                      <a:pt x="18057" y="18057"/>
                    </a:cubicBezTo>
                    <a:cubicBezTo>
                      <a:pt x="15705" y="22760"/>
                      <a:pt x="0" y="51333"/>
                      <a:pt x="0" y="60191"/>
                    </a:cubicBezTo>
                    <a:cubicBezTo>
                      <a:pt x="0" y="74378"/>
                      <a:pt x="257" y="89360"/>
                      <a:pt x="6019" y="102324"/>
                    </a:cubicBezTo>
                    <a:cubicBezTo>
                      <a:pt x="8957" y="108934"/>
                      <a:pt x="18427" y="109843"/>
                      <a:pt x="24075" y="114362"/>
                    </a:cubicBezTo>
                    <a:cubicBezTo>
                      <a:pt x="53862" y="138193"/>
                      <a:pt x="16861" y="113168"/>
                      <a:pt x="48150" y="144458"/>
                    </a:cubicBezTo>
                    <a:cubicBezTo>
                      <a:pt x="53265" y="149573"/>
                      <a:pt x="60188" y="152483"/>
                      <a:pt x="66207" y="156496"/>
                    </a:cubicBezTo>
                    <a:cubicBezTo>
                      <a:pt x="90723" y="205531"/>
                      <a:pt x="72989" y="162611"/>
                      <a:pt x="84263" y="252801"/>
                    </a:cubicBezTo>
                    <a:cubicBezTo>
                      <a:pt x="87527" y="278911"/>
                      <a:pt x="91931" y="276714"/>
                      <a:pt x="102319" y="300954"/>
                    </a:cubicBezTo>
                    <a:cubicBezTo>
                      <a:pt x="104818" y="306786"/>
                      <a:pt x="105257" y="313465"/>
                      <a:pt x="108338" y="319011"/>
                    </a:cubicBezTo>
                    <a:cubicBezTo>
                      <a:pt x="128991" y="356188"/>
                      <a:pt x="124092" y="349578"/>
                      <a:pt x="150469" y="367164"/>
                    </a:cubicBezTo>
                    <a:cubicBezTo>
                      <a:pt x="178557" y="365158"/>
                      <a:pt x="206766" y="364435"/>
                      <a:pt x="234732" y="361145"/>
                    </a:cubicBezTo>
                    <a:cubicBezTo>
                      <a:pt x="241033" y="360404"/>
                      <a:pt x="248302" y="359612"/>
                      <a:pt x="252788" y="355126"/>
                    </a:cubicBezTo>
                    <a:cubicBezTo>
                      <a:pt x="263018" y="344895"/>
                      <a:pt x="266633" y="329242"/>
                      <a:pt x="276863" y="319011"/>
                    </a:cubicBezTo>
                    <a:cubicBezTo>
                      <a:pt x="282882" y="312992"/>
                      <a:pt x="289470" y="307493"/>
                      <a:pt x="294919" y="300954"/>
                    </a:cubicBezTo>
                    <a:cubicBezTo>
                      <a:pt x="299550" y="295397"/>
                      <a:pt x="302752" y="288784"/>
                      <a:pt x="306957" y="282897"/>
                    </a:cubicBezTo>
                    <a:cubicBezTo>
                      <a:pt x="312788" y="274734"/>
                      <a:pt x="318994" y="266846"/>
                      <a:pt x="325013" y="258821"/>
                    </a:cubicBezTo>
                    <a:cubicBezTo>
                      <a:pt x="329026" y="246783"/>
                      <a:pt x="330013" y="233265"/>
                      <a:pt x="337051" y="222706"/>
                    </a:cubicBezTo>
                    <a:cubicBezTo>
                      <a:pt x="350201" y="202980"/>
                      <a:pt x="349088" y="211883"/>
                      <a:pt x="349088" y="198630"/>
                    </a:cubicBezTo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77" name="Group 76"/>
              <p:cNvGrpSpPr/>
              <p:nvPr/>
            </p:nvGrpSpPr>
            <p:grpSpPr>
              <a:xfrm>
                <a:off x="1023442" y="1743147"/>
                <a:ext cx="1883872" cy="2027880"/>
                <a:chOff x="1017170" y="1534868"/>
                <a:chExt cx="1883872" cy="2353464"/>
              </a:xfrm>
              <a:solidFill>
                <a:schemeClr val="accent1">
                  <a:lumMod val="40000"/>
                  <a:lumOff val="60000"/>
                </a:schemeClr>
              </a:solidFill>
            </p:grpSpPr>
            <p:sp>
              <p:nvSpPr>
                <p:cNvPr id="86" name="Freeform 85"/>
                <p:cNvSpPr/>
                <p:nvPr/>
              </p:nvSpPr>
              <p:spPr>
                <a:xfrm>
                  <a:off x="1017170" y="1534868"/>
                  <a:ext cx="1883872" cy="2353464"/>
                </a:xfrm>
                <a:custGeom>
                  <a:avLst/>
                  <a:gdLst>
                    <a:gd name="connsiteX0" fmla="*/ 1823684 w 1883872"/>
                    <a:gd name="connsiteY0" fmla="*/ 1540887 h 2353464"/>
                    <a:gd name="connsiteX1" fmla="*/ 1787572 w 1883872"/>
                    <a:gd name="connsiteY1" fmla="*/ 1546906 h 2353464"/>
                    <a:gd name="connsiteX2" fmla="*/ 1733403 w 1883872"/>
                    <a:gd name="connsiteY2" fmla="*/ 1534868 h 2353464"/>
                    <a:gd name="connsiteX3" fmla="*/ 1721365 w 1883872"/>
                    <a:gd name="connsiteY3" fmla="*/ 1516810 h 2353464"/>
                    <a:gd name="connsiteX4" fmla="*/ 1703309 w 1883872"/>
                    <a:gd name="connsiteY4" fmla="*/ 1504772 h 2353464"/>
                    <a:gd name="connsiteX5" fmla="*/ 1697290 w 1883872"/>
                    <a:gd name="connsiteY5" fmla="*/ 1486715 h 2353464"/>
                    <a:gd name="connsiteX6" fmla="*/ 1661178 w 1883872"/>
                    <a:gd name="connsiteY6" fmla="*/ 1462639 h 2353464"/>
                    <a:gd name="connsiteX7" fmla="*/ 1649140 w 1883872"/>
                    <a:gd name="connsiteY7" fmla="*/ 1450600 h 2353464"/>
                    <a:gd name="connsiteX8" fmla="*/ 1637103 w 1883872"/>
                    <a:gd name="connsiteY8" fmla="*/ 1432543 h 2353464"/>
                    <a:gd name="connsiteX9" fmla="*/ 1613028 w 1883872"/>
                    <a:gd name="connsiteY9" fmla="*/ 1426524 h 2353464"/>
                    <a:gd name="connsiteX10" fmla="*/ 1576915 w 1883872"/>
                    <a:gd name="connsiteY10" fmla="*/ 1396429 h 2353464"/>
                    <a:gd name="connsiteX11" fmla="*/ 1546821 w 1883872"/>
                    <a:gd name="connsiteY11" fmla="*/ 1372352 h 2353464"/>
                    <a:gd name="connsiteX12" fmla="*/ 1534784 w 1883872"/>
                    <a:gd name="connsiteY12" fmla="*/ 1354295 h 2353464"/>
                    <a:gd name="connsiteX13" fmla="*/ 1516728 w 1883872"/>
                    <a:gd name="connsiteY13" fmla="*/ 1342257 h 2353464"/>
                    <a:gd name="connsiteX14" fmla="*/ 1474596 w 1883872"/>
                    <a:gd name="connsiteY14" fmla="*/ 1318180 h 2353464"/>
                    <a:gd name="connsiteX15" fmla="*/ 1456540 w 1883872"/>
                    <a:gd name="connsiteY15" fmla="*/ 1306142 h 2353464"/>
                    <a:gd name="connsiteX16" fmla="*/ 1420427 w 1883872"/>
                    <a:gd name="connsiteY16" fmla="*/ 1270028 h 2353464"/>
                    <a:gd name="connsiteX17" fmla="*/ 1402371 w 1883872"/>
                    <a:gd name="connsiteY17" fmla="*/ 1264009 h 2353464"/>
                    <a:gd name="connsiteX18" fmla="*/ 1396352 w 1883872"/>
                    <a:gd name="connsiteY18" fmla="*/ 1245951 h 2353464"/>
                    <a:gd name="connsiteX19" fmla="*/ 1366259 w 1883872"/>
                    <a:gd name="connsiteY19" fmla="*/ 1221875 h 2353464"/>
                    <a:gd name="connsiteX20" fmla="*/ 1330146 w 1883872"/>
                    <a:gd name="connsiteY20" fmla="*/ 1161684 h 2353464"/>
                    <a:gd name="connsiteX21" fmla="*/ 1306071 w 1883872"/>
                    <a:gd name="connsiteY21" fmla="*/ 1125570 h 2353464"/>
                    <a:gd name="connsiteX22" fmla="*/ 1294034 w 1883872"/>
                    <a:gd name="connsiteY22" fmla="*/ 1113531 h 2353464"/>
                    <a:gd name="connsiteX23" fmla="*/ 1281996 w 1883872"/>
                    <a:gd name="connsiteY23" fmla="*/ 1095474 h 2353464"/>
                    <a:gd name="connsiteX24" fmla="*/ 1257921 w 1883872"/>
                    <a:gd name="connsiteY24" fmla="*/ 1089455 h 2353464"/>
                    <a:gd name="connsiteX25" fmla="*/ 1227827 w 1883872"/>
                    <a:gd name="connsiteY25" fmla="*/ 1059360 h 2353464"/>
                    <a:gd name="connsiteX26" fmla="*/ 1215790 w 1883872"/>
                    <a:gd name="connsiteY26" fmla="*/ 1041302 h 2353464"/>
                    <a:gd name="connsiteX27" fmla="*/ 1161621 w 1883872"/>
                    <a:gd name="connsiteY27" fmla="*/ 1005188 h 2353464"/>
                    <a:gd name="connsiteX28" fmla="*/ 1137546 w 1883872"/>
                    <a:gd name="connsiteY28" fmla="*/ 987130 h 2353464"/>
                    <a:gd name="connsiteX29" fmla="*/ 1125508 w 1883872"/>
                    <a:gd name="connsiteY29" fmla="*/ 969073 h 2353464"/>
                    <a:gd name="connsiteX30" fmla="*/ 1107452 w 1883872"/>
                    <a:gd name="connsiteY30" fmla="*/ 963054 h 2353464"/>
                    <a:gd name="connsiteX31" fmla="*/ 1089396 w 1883872"/>
                    <a:gd name="connsiteY31" fmla="*/ 951016 h 2353464"/>
                    <a:gd name="connsiteX32" fmla="*/ 1077358 w 1883872"/>
                    <a:gd name="connsiteY32" fmla="*/ 926940 h 2353464"/>
                    <a:gd name="connsiteX33" fmla="*/ 1065321 w 1883872"/>
                    <a:gd name="connsiteY33" fmla="*/ 914901 h 2353464"/>
                    <a:gd name="connsiteX34" fmla="*/ 1059302 w 1883872"/>
                    <a:gd name="connsiteY34" fmla="*/ 896844 h 2353464"/>
                    <a:gd name="connsiteX35" fmla="*/ 1041246 w 1883872"/>
                    <a:gd name="connsiteY35" fmla="*/ 842672 h 2353464"/>
                    <a:gd name="connsiteX36" fmla="*/ 1029208 w 1883872"/>
                    <a:gd name="connsiteY36" fmla="*/ 806558 h 2353464"/>
                    <a:gd name="connsiteX37" fmla="*/ 1011152 w 1883872"/>
                    <a:gd name="connsiteY37" fmla="*/ 788501 h 2353464"/>
                    <a:gd name="connsiteX38" fmla="*/ 993096 w 1883872"/>
                    <a:gd name="connsiteY38" fmla="*/ 764424 h 2353464"/>
                    <a:gd name="connsiteX39" fmla="*/ 975039 w 1883872"/>
                    <a:gd name="connsiteY39" fmla="*/ 752386 h 2353464"/>
                    <a:gd name="connsiteX40" fmla="*/ 950964 w 1883872"/>
                    <a:gd name="connsiteY40" fmla="*/ 722291 h 2353464"/>
                    <a:gd name="connsiteX41" fmla="*/ 932908 w 1883872"/>
                    <a:gd name="connsiteY41" fmla="*/ 680157 h 2353464"/>
                    <a:gd name="connsiteX42" fmla="*/ 908833 w 1883872"/>
                    <a:gd name="connsiteY42" fmla="*/ 650061 h 2353464"/>
                    <a:gd name="connsiteX43" fmla="*/ 896795 w 1883872"/>
                    <a:gd name="connsiteY43" fmla="*/ 601909 h 2353464"/>
                    <a:gd name="connsiteX44" fmla="*/ 872720 w 1883872"/>
                    <a:gd name="connsiteY44" fmla="*/ 559775 h 2353464"/>
                    <a:gd name="connsiteX45" fmla="*/ 854664 w 1883872"/>
                    <a:gd name="connsiteY45" fmla="*/ 523661 h 2353464"/>
                    <a:gd name="connsiteX46" fmla="*/ 830589 w 1883872"/>
                    <a:gd name="connsiteY46" fmla="*/ 487546 h 2353464"/>
                    <a:gd name="connsiteX47" fmla="*/ 800495 w 1883872"/>
                    <a:gd name="connsiteY47" fmla="*/ 457451 h 2353464"/>
                    <a:gd name="connsiteX48" fmla="*/ 782439 w 1883872"/>
                    <a:gd name="connsiteY48" fmla="*/ 421336 h 2353464"/>
                    <a:gd name="connsiteX49" fmla="*/ 776420 w 1883872"/>
                    <a:gd name="connsiteY49" fmla="*/ 397260 h 2353464"/>
                    <a:gd name="connsiteX50" fmla="*/ 740308 w 1883872"/>
                    <a:gd name="connsiteY50" fmla="*/ 349107 h 2353464"/>
                    <a:gd name="connsiteX51" fmla="*/ 728270 w 1883872"/>
                    <a:gd name="connsiteY51" fmla="*/ 331050 h 2353464"/>
                    <a:gd name="connsiteX52" fmla="*/ 710214 w 1883872"/>
                    <a:gd name="connsiteY52" fmla="*/ 312992 h 2353464"/>
                    <a:gd name="connsiteX53" fmla="*/ 698176 w 1883872"/>
                    <a:gd name="connsiteY53" fmla="*/ 294935 h 2353464"/>
                    <a:gd name="connsiteX54" fmla="*/ 674101 w 1883872"/>
                    <a:gd name="connsiteY54" fmla="*/ 264840 h 2353464"/>
                    <a:gd name="connsiteX55" fmla="*/ 656045 w 1883872"/>
                    <a:gd name="connsiteY55" fmla="*/ 246782 h 2353464"/>
                    <a:gd name="connsiteX56" fmla="*/ 637989 w 1883872"/>
                    <a:gd name="connsiteY56" fmla="*/ 210668 h 2353464"/>
                    <a:gd name="connsiteX57" fmla="*/ 631970 w 1883872"/>
                    <a:gd name="connsiteY57" fmla="*/ 162515 h 2353464"/>
                    <a:gd name="connsiteX58" fmla="*/ 607895 w 1883872"/>
                    <a:gd name="connsiteY58" fmla="*/ 126401 h 2353464"/>
                    <a:gd name="connsiteX59" fmla="*/ 589839 w 1883872"/>
                    <a:gd name="connsiteY59" fmla="*/ 90286 h 2353464"/>
                    <a:gd name="connsiteX60" fmla="*/ 571782 w 1883872"/>
                    <a:gd name="connsiteY60" fmla="*/ 78248 h 2353464"/>
                    <a:gd name="connsiteX61" fmla="*/ 529651 w 1883872"/>
                    <a:gd name="connsiteY61" fmla="*/ 24076 h 2353464"/>
                    <a:gd name="connsiteX62" fmla="*/ 517614 w 1883872"/>
                    <a:gd name="connsiteY62" fmla="*/ 6019 h 2353464"/>
                    <a:gd name="connsiteX63" fmla="*/ 493539 w 1883872"/>
                    <a:gd name="connsiteY63" fmla="*/ 0 h 2353464"/>
                    <a:gd name="connsiteX64" fmla="*/ 433351 w 1883872"/>
                    <a:gd name="connsiteY64" fmla="*/ 12038 h 2353464"/>
                    <a:gd name="connsiteX65" fmla="*/ 427332 w 1883872"/>
                    <a:gd name="connsiteY65" fmla="*/ 36114 h 2353464"/>
                    <a:gd name="connsiteX66" fmla="*/ 421313 w 1883872"/>
                    <a:gd name="connsiteY66" fmla="*/ 391241 h 2353464"/>
                    <a:gd name="connsiteX67" fmla="*/ 409276 w 1883872"/>
                    <a:gd name="connsiteY67" fmla="*/ 541718 h 2353464"/>
                    <a:gd name="connsiteX68" fmla="*/ 415295 w 1883872"/>
                    <a:gd name="connsiteY68" fmla="*/ 975092 h 2353464"/>
                    <a:gd name="connsiteX69" fmla="*/ 403257 w 1883872"/>
                    <a:gd name="connsiteY69" fmla="*/ 1077417 h 2353464"/>
                    <a:gd name="connsiteX70" fmla="*/ 397238 w 1883872"/>
                    <a:gd name="connsiteY70" fmla="*/ 1095474 h 2353464"/>
                    <a:gd name="connsiteX71" fmla="*/ 379182 w 1883872"/>
                    <a:gd name="connsiteY71" fmla="*/ 1101493 h 2353464"/>
                    <a:gd name="connsiteX72" fmla="*/ 373163 w 1883872"/>
                    <a:gd name="connsiteY72" fmla="*/ 1119550 h 2353464"/>
                    <a:gd name="connsiteX73" fmla="*/ 355107 w 1883872"/>
                    <a:gd name="connsiteY73" fmla="*/ 1125570 h 2353464"/>
                    <a:gd name="connsiteX74" fmla="*/ 337051 w 1883872"/>
                    <a:gd name="connsiteY74" fmla="*/ 1137608 h 2353464"/>
                    <a:gd name="connsiteX75" fmla="*/ 312976 w 1883872"/>
                    <a:gd name="connsiteY75" fmla="*/ 1161684 h 2353464"/>
                    <a:gd name="connsiteX76" fmla="*/ 294920 w 1883872"/>
                    <a:gd name="connsiteY76" fmla="*/ 1173722 h 2353464"/>
                    <a:gd name="connsiteX77" fmla="*/ 270844 w 1883872"/>
                    <a:gd name="connsiteY77" fmla="*/ 1191780 h 2353464"/>
                    <a:gd name="connsiteX78" fmla="*/ 240751 w 1883872"/>
                    <a:gd name="connsiteY78" fmla="*/ 1227894 h 2353464"/>
                    <a:gd name="connsiteX79" fmla="*/ 222694 w 1883872"/>
                    <a:gd name="connsiteY79" fmla="*/ 1245951 h 2353464"/>
                    <a:gd name="connsiteX80" fmla="*/ 216676 w 1883872"/>
                    <a:gd name="connsiteY80" fmla="*/ 1264009 h 2353464"/>
                    <a:gd name="connsiteX81" fmla="*/ 180563 w 1883872"/>
                    <a:gd name="connsiteY81" fmla="*/ 1294104 h 2353464"/>
                    <a:gd name="connsiteX82" fmla="*/ 156488 w 1883872"/>
                    <a:gd name="connsiteY82" fmla="*/ 1300123 h 2353464"/>
                    <a:gd name="connsiteX83" fmla="*/ 150469 w 1883872"/>
                    <a:gd name="connsiteY83" fmla="*/ 1324199 h 2353464"/>
                    <a:gd name="connsiteX84" fmla="*/ 102319 w 1883872"/>
                    <a:gd name="connsiteY84" fmla="*/ 1366333 h 2353464"/>
                    <a:gd name="connsiteX85" fmla="*/ 60188 w 1883872"/>
                    <a:gd name="connsiteY85" fmla="*/ 1426524 h 2353464"/>
                    <a:gd name="connsiteX86" fmla="*/ 42132 w 1883872"/>
                    <a:gd name="connsiteY86" fmla="*/ 1444581 h 2353464"/>
                    <a:gd name="connsiteX87" fmla="*/ 18057 w 1883872"/>
                    <a:gd name="connsiteY87" fmla="*/ 1480696 h 2353464"/>
                    <a:gd name="connsiteX88" fmla="*/ 6019 w 1883872"/>
                    <a:gd name="connsiteY88" fmla="*/ 1498753 h 2353464"/>
                    <a:gd name="connsiteX89" fmla="*/ 0 w 1883872"/>
                    <a:gd name="connsiteY89" fmla="*/ 1546906 h 2353464"/>
                    <a:gd name="connsiteX90" fmla="*/ 6019 w 1883872"/>
                    <a:gd name="connsiteY90" fmla="*/ 1607097 h 2353464"/>
                    <a:gd name="connsiteX91" fmla="*/ 12038 w 1883872"/>
                    <a:gd name="connsiteY91" fmla="*/ 1661268 h 2353464"/>
                    <a:gd name="connsiteX92" fmla="*/ 24075 w 1883872"/>
                    <a:gd name="connsiteY92" fmla="*/ 1703402 h 2353464"/>
                    <a:gd name="connsiteX93" fmla="*/ 42132 w 1883872"/>
                    <a:gd name="connsiteY93" fmla="*/ 1763593 h 2353464"/>
                    <a:gd name="connsiteX94" fmla="*/ 54169 w 1883872"/>
                    <a:gd name="connsiteY94" fmla="*/ 1793688 h 2353464"/>
                    <a:gd name="connsiteX95" fmla="*/ 66207 w 1883872"/>
                    <a:gd name="connsiteY95" fmla="*/ 1817765 h 2353464"/>
                    <a:gd name="connsiteX96" fmla="*/ 72225 w 1883872"/>
                    <a:gd name="connsiteY96" fmla="*/ 1835822 h 2353464"/>
                    <a:gd name="connsiteX97" fmla="*/ 84263 w 1883872"/>
                    <a:gd name="connsiteY97" fmla="*/ 1865918 h 2353464"/>
                    <a:gd name="connsiteX98" fmla="*/ 90282 w 1883872"/>
                    <a:gd name="connsiteY98" fmla="*/ 1883975 h 2353464"/>
                    <a:gd name="connsiteX99" fmla="*/ 126394 w 1883872"/>
                    <a:gd name="connsiteY99" fmla="*/ 1920089 h 2353464"/>
                    <a:gd name="connsiteX100" fmla="*/ 198619 w 1883872"/>
                    <a:gd name="connsiteY100" fmla="*/ 1992318 h 2353464"/>
                    <a:gd name="connsiteX101" fmla="*/ 210657 w 1883872"/>
                    <a:gd name="connsiteY101" fmla="*/ 2004357 h 2353464"/>
                    <a:gd name="connsiteX102" fmla="*/ 228713 w 1883872"/>
                    <a:gd name="connsiteY102" fmla="*/ 2022414 h 2353464"/>
                    <a:gd name="connsiteX103" fmla="*/ 258807 w 1883872"/>
                    <a:gd name="connsiteY103" fmla="*/ 2058528 h 2353464"/>
                    <a:gd name="connsiteX104" fmla="*/ 294920 w 1883872"/>
                    <a:gd name="connsiteY104" fmla="*/ 2106681 h 2353464"/>
                    <a:gd name="connsiteX105" fmla="*/ 343070 w 1883872"/>
                    <a:gd name="connsiteY105" fmla="*/ 2154834 h 2353464"/>
                    <a:gd name="connsiteX106" fmla="*/ 361126 w 1883872"/>
                    <a:gd name="connsiteY106" fmla="*/ 2172891 h 2353464"/>
                    <a:gd name="connsiteX107" fmla="*/ 391220 w 1883872"/>
                    <a:gd name="connsiteY107" fmla="*/ 2209006 h 2353464"/>
                    <a:gd name="connsiteX108" fmla="*/ 433351 w 1883872"/>
                    <a:gd name="connsiteY108" fmla="*/ 2263177 h 2353464"/>
                    <a:gd name="connsiteX109" fmla="*/ 445388 w 1883872"/>
                    <a:gd name="connsiteY109" fmla="*/ 2275216 h 2353464"/>
                    <a:gd name="connsiteX110" fmla="*/ 463445 w 1883872"/>
                    <a:gd name="connsiteY110" fmla="*/ 2293273 h 2353464"/>
                    <a:gd name="connsiteX111" fmla="*/ 475482 w 1883872"/>
                    <a:gd name="connsiteY111" fmla="*/ 2311330 h 2353464"/>
                    <a:gd name="connsiteX112" fmla="*/ 529651 w 1883872"/>
                    <a:gd name="connsiteY112" fmla="*/ 2341426 h 2353464"/>
                    <a:gd name="connsiteX113" fmla="*/ 553726 w 1883872"/>
                    <a:gd name="connsiteY113" fmla="*/ 2353464 h 2353464"/>
                    <a:gd name="connsiteX114" fmla="*/ 583820 w 1883872"/>
                    <a:gd name="connsiteY114" fmla="*/ 2329387 h 2353464"/>
                    <a:gd name="connsiteX115" fmla="*/ 589839 w 1883872"/>
                    <a:gd name="connsiteY115" fmla="*/ 2293273 h 2353464"/>
                    <a:gd name="connsiteX116" fmla="*/ 583820 w 1883872"/>
                    <a:gd name="connsiteY116" fmla="*/ 2178910 h 2353464"/>
                    <a:gd name="connsiteX117" fmla="*/ 577801 w 1883872"/>
                    <a:gd name="connsiteY117" fmla="*/ 2154834 h 2353464"/>
                    <a:gd name="connsiteX118" fmla="*/ 565764 w 1883872"/>
                    <a:gd name="connsiteY118" fmla="*/ 2112700 h 2353464"/>
                    <a:gd name="connsiteX119" fmla="*/ 553726 w 1883872"/>
                    <a:gd name="connsiteY119" fmla="*/ 2028433 h 2353464"/>
                    <a:gd name="connsiteX120" fmla="*/ 559745 w 1883872"/>
                    <a:gd name="connsiteY120" fmla="*/ 1853879 h 2353464"/>
                    <a:gd name="connsiteX121" fmla="*/ 577801 w 1883872"/>
                    <a:gd name="connsiteY121" fmla="*/ 1817765 h 2353464"/>
                    <a:gd name="connsiteX122" fmla="*/ 613914 w 1883872"/>
                    <a:gd name="connsiteY122" fmla="*/ 1781650 h 2353464"/>
                    <a:gd name="connsiteX123" fmla="*/ 631970 w 1883872"/>
                    <a:gd name="connsiteY123" fmla="*/ 1763593 h 2353464"/>
                    <a:gd name="connsiteX124" fmla="*/ 656045 w 1883872"/>
                    <a:gd name="connsiteY124" fmla="*/ 1745536 h 2353464"/>
                    <a:gd name="connsiteX125" fmla="*/ 674101 w 1883872"/>
                    <a:gd name="connsiteY125" fmla="*/ 1733498 h 2353464"/>
                    <a:gd name="connsiteX126" fmla="*/ 728270 w 1883872"/>
                    <a:gd name="connsiteY126" fmla="*/ 1691364 h 2353464"/>
                    <a:gd name="connsiteX127" fmla="*/ 752345 w 1883872"/>
                    <a:gd name="connsiteY127" fmla="*/ 1673307 h 2353464"/>
                    <a:gd name="connsiteX128" fmla="*/ 770401 w 1883872"/>
                    <a:gd name="connsiteY128" fmla="*/ 1661268 h 2353464"/>
                    <a:gd name="connsiteX129" fmla="*/ 800495 w 1883872"/>
                    <a:gd name="connsiteY129" fmla="*/ 1625154 h 2353464"/>
                    <a:gd name="connsiteX130" fmla="*/ 818552 w 1883872"/>
                    <a:gd name="connsiteY130" fmla="*/ 1613116 h 2353464"/>
                    <a:gd name="connsiteX131" fmla="*/ 836608 w 1883872"/>
                    <a:gd name="connsiteY131" fmla="*/ 1570982 h 2353464"/>
                    <a:gd name="connsiteX132" fmla="*/ 860683 w 1883872"/>
                    <a:gd name="connsiteY132" fmla="*/ 1534868 h 2353464"/>
                    <a:gd name="connsiteX133" fmla="*/ 872720 w 1883872"/>
                    <a:gd name="connsiteY133" fmla="*/ 1492734 h 2353464"/>
                    <a:gd name="connsiteX134" fmla="*/ 878739 w 1883872"/>
                    <a:gd name="connsiteY134" fmla="*/ 1474677 h 2353464"/>
                    <a:gd name="connsiteX135" fmla="*/ 902814 w 1883872"/>
                    <a:gd name="connsiteY135" fmla="*/ 1438562 h 2353464"/>
                    <a:gd name="connsiteX136" fmla="*/ 926889 w 1883872"/>
                    <a:gd name="connsiteY136" fmla="*/ 1432543 h 2353464"/>
                    <a:gd name="connsiteX137" fmla="*/ 950964 w 1883872"/>
                    <a:gd name="connsiteY137" fmla="*/ 1414486 h 2353464"/>
                    <a:gd name="connsiteX138" fmla="*/ 993096 w 1883872"/>
                    <a:gd name="connsiteY138" fmla="*/ 1402448 h 2353464"/>
                    <a:gd name="connsiteX139" fmla="*/ 1005133 w 1883872"/>
                    <a:gd name="connsiteY139" fmla="*/ 1390409 h 2353464"/>
                    <a:gd name="connsiteX140" fmla="*/ 1047264 w 1883872"/>
                    <a:gd name="connsiteY140" fmla="*/ 1384390 h 2353464"/>
                    <a:gd name="connsiteX141" fmla="*/ 1065321 w 1883872"/>
                    <a:gd name="connsiteY141" fmla="*/ 1378371 h 2353464"/>
                    <a:gd name="connsiteX142" fmla="*/ 1161621 w 1883872"/>
                    <a:gd name="connsiteY142" fmla="*/ 1372352 h 2353464"/>
                    <a:gd name="connsiteX143" fmla="*/ 1227827 w 1883872"/>
                    <a:gd name="connsiteY143" fmla="*/ 1360314 h 2353464"/>
                    <a:gd name="connsiteX144" fmla="*/ 1245883 w 1883872"/>
                    <a:gd name="connsiteY144" fmla="*/ 1354295 h 2353464"/>
                    <a:gd name="connsiteX145" fmla="*/ 1269959 w 1883872"/>
                    <a:gd name="connsiteY145" fmla="*/ 1348276 h 2353464"/>
                    <a:gd name="connsiteX146" fmla="*/ 1294034 w 1883872"/>
                    <a:gd name="connsiteY146" fmla="*/ 1336238 h 2353464"/>
                    <a:gd name="connsiteX147" fmla="*/ 1414409 w 1883872"/>
                    <a:gd name="connsiteY147" fmla="*/ 1354295 h 2353464"/>
                    <a:gd name="connsiteX148" fmla="*/ 1432465 w 1883872"/>
                    <a:gd name="connsiteY148" fmla="*/ 1378371 h 2353464"/>
                    <a:gd name="connsiteX149" fmla="*/ 1438484 w 1883872"/>
                    <a:gd name="connsiteY149" fmla="*/ 1396429 h 2353464"/>
                    <a:gd name="connsiteX150" fmla="*/ 1456540 w 1883872"/>
                    <a:gd name="connsiteY150" fmla="*/ 1402448 h 2353464"/>
                    <a:gd name="connsiteX151" fmla="*/ 1468578 w 1883872"/>
                    <a:gd name="connsiteY151" fmla="*/ 1420505 h 2353464"/>
                    <a:gd name="connsiteX152" fmla="*/ 1522746 w 1883872"/>
                    <a:gd name="connsiteY152" fmla="*/ 1462639 h 2353464"/>
                    <a:gd name="connsiteX153" fmla="*/ 1534784 w 1883872"/>
                    <a:gd name="connsiteY153" fmla="*/ 1480696 h 2353464"/>
                    <a:gd name="connsiteX154" fmla="*/ 1552840 w 1883872"/>
                    <a:gd name="connsiteY154" fmla="*/ 1498753 h 2353464"/>
                    <a:gd name="connsiteX155" fmla="*/ 1564878 w 1883872"/>
                    <a:gd name="connsiteY155" fmla="*/ 1516810 h 2353464"/>
                    <a:gd name="connsiteX156" fmla="*/ 1594972 w 1883872"/>
                    <a:gd name="connsiteY156" fmla="*/ 1540887 h 2353464"/>
                    <a:gd name="connsiteX157" fmla="*/ 1600990 w 1883872"/>
                    <a:gd name="connsiteY157" fmla="*/ 1558944 h 2353464"/>
                    <a:gd name="connsiteX158" fmla="*/ 1649140 w 1883872"/>
                    <a:gd name="connsiteY158" fmla="*/ 1595058 h 2353464"/>
                    <a:gd name="connsiteX159" fmla="*/ 1667197 w 1883872"/>
                    <a:gd name="connsiteY159" fmla="*/ 1601078 h 2353464"/>
                    <a:gd name="connsiteX160" fmla="*/ 1703309 w 1883872"/>
                    <a:gd name="connsiteY160" fmla="*/ 1631173 h 2353464"/>
                    <a:gd name="connsiteX161" fmla="*/ 1721365 w 1883872"/>
                    <a:gd name="connsiteY161" fmla="*/ 1637192 h 2353464"/>
                    <a:gd name="connsiteX162" fmla="*/ 1739422 w 1883872"/>
                    <a:gd name="connsiteY162" fmla="*/ 1649230 h 2353464"/>
                    <a:gd name="connsiteX163" fmla="*/ 1811647 w 1883872"/>
                    <a:gd name="connsiteY163" fmla="*/ 1661268 h 2353464"/>
                    <a:gd name="connsiteX164" fmla="*/ 1883872 w 1883872"/>
                    <a:gd name="connsiteY164" fmla="*/ 1673307 h 2353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</a:cxnLst>
                  <a:rect l="l" t="t" r="r" b="b"/>
                  <a:pathLst>
                    <a:path w="1883872" h="2353464">
                      <a:moveTo>
                        <a:pt x="1823684" y="1540887"/>
                      </a:moveTo>
                      <a:cubicBezTo>
                        <a:pt x="1811647" y="1542893"/>
                        <a:pt x="1799775" y="1546906"/>
                        <a:pt x="1787572" y="1546906"/>
                      </a:cubicBezTo>
                      <a:cubicBezTo>
                        <a:pt x="1766386" y="1546906"/>
                        <a:pt x="1752023" y="1541075"/>
                        <a:pt x="1733403" y="1534868"/>
                      </a:cubicBezTo>
                      <a:cubicBezTo>
                        <a:pt x="1729390" y="1528849"/>
                        <a:pt x="1726480" y="1521926"/>
                        <a:pt x="1721365" y="1516810"/>
                      </a:cubicBezTo>
                      <a:cubicBezTo>
                        <a:pt x="1716250" y="1511695"/>
                        <a:pt x="1707828" y="1510421"/>
                        <a:pt x="1703309" y="1504772"/>
                      </a:cubicBezTo>
                      <a:cubicBezTo>
                        <a:pt x="1699346" y="1499818"/>
                        <a:pt x="1701776" y="1491201"/>
                        <a:pt x="1697290" y="1486715"/>
                      </a:cubicBezTo>
                      <a:cubicBezTo>
                        <a:pt x="1687060" y="1476485"/>
                        <a:pt x="1671408" y="1472869"/>
                        <a:pt x="1661178" y="1462639"/>
                      </a:cubicBezTo>
                      <a:cubicBezTo>
                        <a:pt x="1657165" y="1458626"/>
                        <a:pt x="1652685" y="1455032"/>
                        <a:pt x="1649140" y="1450600"/>
                      </a:cubicBezTo>
                      <a:cubicBezTo>
                        <a:pt x="1644621" y="1444951"/>
                        <a:pt x="1643122" y="1436556"/>
                        <a:pt x="1637103" y="1432543"/>
                      </a:cubicBezTo>
                      <a:cubicBezTo>
                        <a:pt x="1630220" y="1427954"/>
                        <a:pt x="1621053" y="1428530"/>
                        <a:pt x="1613028" y="1426524"/>
                      </a:cubicBezTo>
                      <a:cubicBezTo>
                        <a:pt x="1570127" y="1383621"/>
                        <a:pt x="1618822" y="1429957"/>
                        <a:pt x="1576915" y="1396429"/>
                      </a:cubicBezTo>
                      <a:cubicBezTo>
                        <a:pt x="1534034" y="1362121"/>
                        <a:pt x="1602399" y="1409404"/>
                        <a:pt x="1546821" y="1372352"/>
                      </a:cubicBezTo>
                      <a:cubicBezTo>
                        <a:pt x="1542809" y="1366333"/>
                        <a:pt x="1539899" y="1359410"/>
                        <a:pt x="1534784" y="1354295"/>
                      </a:cubicBezTo>
                      <a:cubicBezTo>
                        <a:pt x="1529669" y="1349180"/>
                        <a:pt x="1522614" y="1346462"/>
                        <a:pt x="1516728" y="1342257"/>
                      </a:cubicBezTo>
                      <a:cubicBezTo>
                        <a:pt x="1484844" y="1319481"/>
                        <a:pt x="1503899" y="1327948"/>
                        <a:pt x="1474596" y="1318180"/>
                      </a:cubicBezTo>
                      <a:cubicBezTo>
                        <a:pt x="1468577" y="1314167"/>
                        <a:pt x="1461946" y="1310948"/>
                        <a:pt x="1456540" y="1306142"/>
                      </a:cubicBezTo>
                      <a:cubicBezTo>
                        <a:pt x="1443816" y="1294832"/>
                        <a:pt x="1436577" y="1275412"/>
                        <a:pt x="1420427" y="1270028"/>
                      </a:cubicBezTo>
                      <a:lnTo>
                        <a:pt x="1402371" y="1264009"/>
                      </a:lnTo>
                      <a:cubicBezTo>
                        <a:pt x="1400365" y="1257990"/>
                        <a:pt x="1400838" y="1250438"/>
                        <a:pt x="1396352" y="1245951"/>
                      </a:cubicBezTo>
                      <a:cubicBezTo>
                        <a:pt x="1353828" y="1203424"/>
                        <a:pt x="1401889" y="1284230"/>
                        <a:pt x="1366259" y="1221875"/>
                      </a:cubicBezTo>
                      <a:cubicBezTo>
                        <a:pt x="1329245" y="1157097"/>
                        <a:pt x="1389038" y="1250029"/>
                        <a:pt x="1330146" y="1161684"/>
                      </a:cubicBezTo>
                      <a:cubicBezTo>
                        <a:pt x="1330143" y="1161679"/>
                        <a:pt x="1306075" y="1125574"/>
                        <a:pt x="1306071" y="1125570"/>
                      </a:cubicBezTo>
                      <a:cubicBezTo>
                        <a:pt x="1302059" y="1121557"/>
                        <a:pt x="1297579" y="1117962"/>
                        <a:pt x="1294034" y="1113531"/>
                      </a:cubicBezTo>
                      <a:cubicBezTo>
                        <a:pt x="1289515" y="1107882"/>
                        <a:pt x="1288015" y="1099487"/>
                        <a:pt x="1281996" y="1095474"/>
                      </a:cubicBezTo>
                      <a:cubicBezTo>
                        <a:pt x="1275113" y="1090885"/>
                        <a:pt x="1265946" y="1091461"/>
                        <a:pt x="1257921" y="1089455"/>
                      </a:cubicBezTo>
                      <a:cubicBezTo>
                        <a:pt x="1225814" y="1041294"/>
                        <a:pt x="1267958" y="1099495"/>
                        <a:pt x="1227827" y="1059360"/>
                      </a:cubicBezTo>
                      <a:cubicBezTo>
                        <a:pt x="1222712" y="1054245"/>
                        <a:pt x="1221234" y="1046066"/>
                        <a:pt x="1215790" y="1041302"/>
                      </a:cubicBezTo>
                      <a:cubicBezTo>
                        <a:pt x="1203752" y="1030768"/>
                        <a:pt x="1176668" y="1016474"/>
                        <a:pt x="1161621" y="1005188"/>
                      </a:cubicBezTo>
                      <a:cubicBezTo>
                        <a:pt x="1153596" y="999169"/>
                        <a:pt x="1144639" y="994224"/>
                        <a:pt x="1137546" y="987130"/>
                      </a:cubicBezTo>
                      <a:cubicBezTo>
                        <a:pt x="1132431" y="982015"/>
                        <a:pt x="1131157" y="973592"/>
                        <a:pt x="1125508" y="969073"/>
                      </a:cubicBezTo>
                      <a:cubicBezTo>
                        <a:pt x="1120554" y="965110"/>
                        <a:pt x="1113126" y="965891"/>
                        <a:pt x="1107452" y="963054"/>
                      </a:cubicBezTo>
                      <a:cubicBezTo>
                        <a:pt x="1100982" y="959819"/>
                        <a:pt x="1095415" y="955029"/>
                        <a:pt x="1089396" y="951016"/>
                      </a:cubicBezTo>
                      <a:cubicBezTo>
                        <a:pt x="1085383" y="942991"/>
                        <a:pt x="1082335" y="934406"/>
                        <a:pt x="1077358" y="926940"/>
                      </a:cubicBezTo>
                      <a:cubicBezTo>
                        <a:pt x="1074210" y="922218"/>
                        <a:pt x="1068240" y="919767"/>
                        <a:pt x="1065321" y="914901"/>
                      </a:cubicBezTo>
                      <a:cubicBezTo>
                        <a:pt x="1062057" y="909460"/>
                        <a:pt x="1061530" y="902785"/>
                        <a:pt x="1059302" y="896844"/>
                      </a:cubicBezTo>
                      <a:cubicBezTo>
                        <a:pt x="1029128" y="816380"/>
                        <a:pt x="1061418" y="909916"/>
                        <a:pt x="1041246" y="842672"/>
                      </a:cubicBezTo>
                      <a:cubicBezTo>
                        <a:pt x="1037600" y="830518"/>
                        <a:pt x="1038180" y="815531"/>
                        <a:pt x="1029208" y="806558"/>
                      </a:cubicBezTo>
                      <a:cubicBezTo>
                        <a:pt x="1023189" y="800539"/>
                        <a:pt x="1016691" y="794964"/>
                        <a:pt x="1011152" y="788501"/>
                      </a:cubicBezTo>
                      <a:cubicBezTo>
                        <a:pt x="1004624" y="780884"/>
                        <a:pt x="1000189" y="771518"/>
                        <a:pt x="993096" y="764424"/>
                      </a:cubicBezTo>
                      <a:cubicBezTo>
                        <a:pt x="987981" y="759309"/>
                        <a:pt x="981058" y="756399"/>
                        <a:pt x="975039" y="752386"/>
                      </a:cubicBezTo>
                      <a:cubicBezTo>
                        <a:pt x="960670" y="709272"/>
                        <a:pt x="981214" y="758593"/>
                        <a:pt x="950964" y="722291"/>
                      </a:cubicBezTo>
                      <a:cubicBezTo>
                        <a:pt x="935311" y="703506"/>
                        <a:pt x="942315" y="698972"/>
                        <a:pt x="932908" y="680157"/>
                      </a:cubicBezTo>
                      <a:cubicBezTo>
                        <a:pt x="925316" y="664974"/>
                        <a:pt x="920027" y="661257"/>
                        <a:pt x="908833" y="650061"/>
                      </a:cubicBezTo>
                      <a:cubicBezTo>
                        <a:pt x="906543" y="638612"/>
                        <a:pt x="902965" y="614250"/>
                        <a:pt x="896795" y="601909"/>
                      </a:cubicBezTo>
                      <a:cubicBezTo>
                        <a:pt x="866580" y="541474"/>
                        <a:pt x="904367" y="633622"/>
                        <a:pt x="872720" y="559775"/>
                      </a:cubicBezTo>
                      <a:cubicBezTo>
                        <a:pt x="857768" y="524885"/>
                        <a:pt x="877800" y="558365"/>
                        <a:pt x="854664" y="523661"/>
                      </a:cubicBezTo>
                      <a:cubicBezTo>
                        <a:pt x="844086" y="491926"/>
                        <a:pt x="855636" y="517605"/>
                        <a:pt x="830589" y="487546"/>
                      </a:cubicBezTo>
                      <a:cubicBezTo>
                        <a:pt x="805512" y="457451"/>
                        <a:pt x="833599" y="479520"/>
                        <a:pt x="800495" y="457451"/>
                      </a:cubicBezTo>
                      <a:cubicBezTo>
                        <a:pt x="787307" y="437666"/>
                        <a:pt x="788669" y="443140"/>
                        <a:pt x="782439" y="421336"/>
                      </a:cubicBezTo>
                      <a:cubicBezTo>
                        <a:pt x="780166" y="413382"/>
                        <a:pt x="780588" y="404406"/>
                        <a:pt x="776420" y="397260"/>
                      </a:cubicBezTo>
                      <a:cubicBezTo>
                        <a:pt x="766311" y="379930"/>
                        <a:pt x="751437" y="365801"/>
                        <a:pt x="740308" y="349107"/>
                      </a:cubicBezTo>
                      <a:cubicBezTo>
                        <a:pt x="736295" y="343088"/>
                        <a:pt x="732901" y="336607"/>
                        <a:pt x="728270" y="331050"/>
                      </a:cubicBezTo>
                      <a:cubicBezTo>
                        <a:pt x="722821" y="324511"/>
                        <a:pt x="715663" y="319531"/>
                        <a:pt x="710214" y="312992"/>
                      </a:cubicBezTo>
                      <a:cubicBezTo>
                        <a:pt x="705583" y="307435"/>
                        <a:pt x="702516" y="300722"/>
                        <a:pt x="698176" y="294935"/>
                      </a:cubicBezTo>
                      <a:cubicBezTo>
                        <a:pt x="690468" y="284658"/>
                        <a:pt x="682560" y="274508"/>
                        <a:pt x="674101" y="264840"/>
                      </a:cubicBezTo>
                      <a:cubicBezTo>
                        <a:pt x="668496" y="258434"/>
                        <a:pt x="661494" y="253321"/>
                        <a:pt x="656045" y="246782"/>
                      </a:cubicBezTo>
                      <a:cubicBezTo>
                        <a:pt x="643082" y="231225"/>
                        <a:pt x="644021" y="228765"/>
                        <a:pt x="637989" y="210668"/>
                      </a:cubicBezTo>
                      <a:cubicBezTo>
                        <a:pt x="635983" y="194617"/>
                        <a:pt x="637410" y="177749"/>
                        <a:pt x="631970" y="162515"/>
                      </a:cubicBezTo>
                      <a:cubicBezTo>
                        <a:pt x="627104" y="148890"/>
                        <a:pt x="607895" y="126401"/>
                        <a:pt x="607895" y="126401"/>
                      </a:cubicBezTo>
                      <a:cubicBezTo>
                        <a:pt x="603000" y="111716"/>
                        <a:pt x="601506" y="101953"/>
                        <a:pt x="589839" y="90286"/>
                      </a:cubicBezTo>
                      <a:cubicBezTo>
                        <a:pt x="584724" y="85171"/>
                        <a:pt x="577801" y="82261"/>
                        <a:pt x="571782" y="78248"/>
                      </a:cubicBezTo>
                      <a:cubicBezTo>
                        <a:pt x="555338" y="28909"/>
                        <a:pt x="583782" y="105279"/>
                        <a:pt x="529651" y="24076"/>
                      </a:cubicBezTo>
                      <a:cubicBezTo>
                        <a:pt x="525639" y="18057"/>
                        <a:pt x="523633" y="10032"/>
                        <a:pt x="517614" y="6019"/>
                      </a:cubicBezTo>
                      <a:cubicBezTo>
                        <a:pt x="510731" y="1430"/>
                        <a:pt x="501564" y="2006"/>
                        <a:pt x="493539" y="0"/>
                      </a:cubicBezTo>
                      <a:cubicBezTo>
                        <a:pt x="473476" y="4013"/>
                        <a:pt x="451313" y="2240"/>
                        <a:pt x="433351" y="12038"/>
                      </a:cubicBezTo>
                      <a:cubicBezTo>
                        <a:pt x="426089" y="15999"/>
                        <a:pt x="427594" y="27846"/>
                        <a:pt x="427332" y="36114"/>
                      </a:cubicBezTo>
                      <a:cubicBezTo>
                        <a:pt x="423575" y="154447"/>
                        <a:pt x="425538" y="272924"/>
                        <a:pt x="421313" y="391241"/>
                      </a:cubicBezTo>
                      <a:cubicBezTo>
                        <a:pt x="419517" y="441528"/>
                        <a:pt x="409276" y="541718"/>
                        <a:pt x="409276" y="541718"/>
                      </a:cubicBezTo>
                      <a:cubicBezTo>
                        <a:pt x="411282" y="686176"/>
                        <a:pt x="416918" y="830629"/>
                        <a:pt x="415295" y="975092"/>
                      </a:cubicBezTo>
                      <a:cubicBezTo>
                        <a:pt x="414909" y="1009433"/>
                        <a:pt x="408351" y="1043453"/>
                        <a:pt x="403257" y="1077417"/>
                      </a:cubicBezTo>
                      <a:cubicBezTo>
                        <a:pt x="402316" y="1083691"/>
                        <a:pt x="401724" y="1090988"/>
                        <a:pt x="397238" y="1095474"/>
                      </a:cubicBezTo>
                      <a:cubicBezTo>
                        <a:pt x="392752" y="1099960"/>
                        <a:pt x="385201" y="1099487"/>
                        <a:pt x="379182" y="1101493"/>
                      </a:cubicBezTo>
                      <a:cubicBezTo>
                        <a:pt x="377176" y="1107512"/>
                        <a:pt x="377649" y="1115064"/>
                        <a:pt x="373163" y="1119550"/>
                      </a:cubicBezTo>
                      <a:cubicBezTo>
                        <a:pt x="368677" y="1124036"/>
                        <a:pt x="360781" y="1122732"/>
                        <a:pt x="355107" y="1125570"/>
                      </a:cubicBezTo>
                      <a:cubicBezTo>
                        <a:pt x="348637" y="1128805"/>
                        <a:pt x="342543" y="1132900"/>
                        <a:pt x="337051" y="1137608"/>
                      </a:cubicBezTo>
                      <a:cubicBezTo>
                        <a:pt x="328434" y="1144994"/>
                        <a:pt x="321593" y="1154298"/>
                        <a:pt x="312976" y="1161684"/>
                      </a:cubicBezTo>
                      <a:cubicBezTo>
                        <a:pt x="307484" y="1166392"/>
                        <a:pt x="300806" y="1169517"/>
                        <a:pt x="294920" y="1173722"/>
                      </a:cubicBezTo>
                      <a:cubicBezTo>
                        <a:pt x="286757" y="1179553"/>
                        <a:pt x="278461" y="1185251"/>
                        <a:pt x="270844" y="1191780"/>
                      </a:cubicBezTo>
                      <a:cubicBezTo>
                        <a:pt x="240069" y="1218160"/>
                        <a:pt x="263972" y="1200028"/>
                        <a:pt x="240751" y="1227894"/>
                      </a:cubicBezTo>
                      <a:cubicBezTo>
                        <a:pt x="235302" y="1234433"/>
                        <a:pt x="228713" y="1239932"/>
                        <a:pt x="222694" y="1245951"/>
                      </a:cubicBezTo>
                      <a:cubicBezTo>
                        <a:pt x="220688" y="1251970"/>
                        <a:pt x="220195" y="1258730"/>
                        <a:pt x="216676" y="1264009"/>
                      </a:cubicBezTo>
                      <a:cubicBezTo>
                        <a:pt x="210893" y="1272685"/>
                        <a:pt x="190925" y="1289663"/>
                        <a:pt x="180563" y="1294104"/>
                      </a:cubicBezTo>
                      <a:cubicBezTo>
                        <a:pt x="172960" y="1297363"/>
                        <a:pt x="164513" y="1298117"/>
                        <a:pt x="156488" y="1300123"/>
                      </a:cubicBezTo>
                      <a:cubicBezTo>
                        <a:pt x="154482" y="1308148"/>
                        <a:pt x="155058" y="1317316"/>
                        <a:pt x="150469" y="1324199"/>
                      </a:cubicBezTo>
                      <a:cubicBezTo>
                        <a:pt x="136385" y="1345326"/>
                        <a:pt x="121408" y="1353606"/>
                        <a:pt x="102319" y="1366333"/>
                      </a:cubicBezTo>
                      <a:cubicBezTo>
                        <a:pt x="91959" y="1381874"/>
                        <a:pt x="73557" y="1410926"/>
                        <a:pt x="60188" y="1426524"/>
                      </a:cubicBezTo>
                      <a:cubicBezTo>
                        <a:pt x="54649" y="1432987"/>
                        <a:pt x="47358" y="1437862"/>
                        <a:pt x="42132" y="1444581"/>
                      </a:cubicBezTo>
                      <a:cubicBezTo>
                        <a:pt x="33250" y="1456002"/>
                        <a:pt x="26082" y="1468658"/>
                        <a:pt x="18057" y="1480696"/>
                      </a:cubicBezTo>
                      <a:lnTo>
                        <a:pt x="6019" y="1498753"/>
                      </a:lnTo>
                      <a:cubicBezTo>
                        <a:pt x="4013" y="1514804"/>
                        <a:pt x="0" y="1530730"/>
                        <a:pt x="0" y="1546906"/>
                      </a:cubicBezTo>
                      <a:cubicBezTo>
                        <a:pt x="0" y="1567070"/>
                        <a:pt x="3908" y="1587044"/>
                        <a:pt x="6019" y="1607097"/>
                      </a:cubicBezTo>
                      <a:cubicBezTo>
                        <a:pt x="7921" y="1625165"/>
                        <a:pt x="9275" y="1643311"/>
                        <a:pt x="12038" y="1661268"/>
                      </a:cubicBezTo>
                      <a:cubicBezTo>
                        <a:pt x="15173" y="1681646"/>
                        <a:pt x="18833" y="1685054"/>
                        <a:pt x="24075" y="1703402"/>
                      </a:cubicBezTo>
                      <a:cubicBezTo>
                        <a:pt x="32942" y="1734439"/>
                        <a:pt x="27830" y="1727836"/>
                        <a:pt x="42132" y="1763593"/>
                      </a:cubicBezTo>
                      <a:cubicBezTo>
                        <a:pt x="46144" y="1773625"/>
                        <a:pt x="49781" y="1783815"/>
                        <a:pt x="54169" y="1793688"/>
                      </a:cubicBezTo>
                      <a:cubicBezTo>
                        <a:pt x="57813" y="1801888"/>
                        <a:pt x="62673" y="1809518"/>
                        <a:pt x="66207" y="1817765"/>
                      </a:cubicBezTo>
                      <a:cubicBezTo>
                        <a:pt x="68706" y="1823597"/>
                        <a:pt x="69997" y="1829881"/>
                        <a:pt x="72225" y="1835822"/>
                      </a:cubicBezTo>
                      <a:cubicBezTo>
                        <a:pt x="76019" y="1845939"/>
                        <a:pt x="80469" y="1855801"/>
                        <a:pt x="84263" y="1865918"/>
                      </a:cubicBezTo>
                      <a:cubicBezTo>
                        <a:pt x="86491" y="1871859"/>
                        <a:pt x="86387" y="1878967"/>
                        <a:pt x="90282" y="1883975"/>
                      </a:cubicBezTo>
                      <a:cubicBezTo>
                        <a:pt x="100733" y="1897413"/>
                        <a:pt x="114357" y="1908051"/>
                        <a:pt x="126394" y="1920089"/>
                      </a:cubicBezTo>
                      <a:lnTo>
                        <a:pt x="198619" y="1992318"/>
                      </a:lnTo>
                      <a:lnTo>
                        <a:pt x="210657" y="2004357"/>
                      </a:lnTo>
                      <a:cubicBezTo>
                        <a:pt x="216676" y="2010376"/>
                        <a:pt x="223991" y="2015332"/>
                        <a:pt x="228713" y="2022414"/>
                      </a:cubicBezTo>
                      <a:cubicBezTo>
                        <a:pt x="258609" y="2067259"/>
                        <a:pt x="220178" y="2012169"/>
                        <a:pt x="258807" y="2058528"/>
                      </a:cubicBezTo>
                      <a:cubicBezTo>
                        <a:pt x="304248" y="2113062"/>
                        <a:pt x="219658" y="2025144"/>
                        <a:pt x="294920" y="2106681"/>
                      </a:cubicBezTo>
                      <a:cubicBezTo>
                        <a:pt x="310316" y="2123360"/>
                        <a:pt x="327020" y="2138783"/>
                        <a:pt x="343070" y="2154834"/>
                      </a:cubicBezTo>
                      <a:cubicBezTo>
                        <a:pt x="349089" y="2160853"/>
                        <a:pt x="356019" y="2166081"/>
                        <a:pt x="361126" y="2172891"/>
                      </a:cubicBezTo>
                      <a:cubicBezTo>
                        <a:pt x="382587" y="2201507"/>
                        <a:pt x="372089" y="2189873"/>
                        <a:pt x="391220" y="2209006"/>
                      </a:cubicBezTo>
                      <a:cubicBezTo>
                        <a:pt x="402621" y="2243215"/>
                        <a:pt x="392751" y="2222575"/>
                        <a:pt x="433351" y="2263177"/>
                      </a:cubicBezTo>
                      <a:lnTo>
                        <a:pt x="445388" y="2275216"/>
                      </a:lnTo>
                      <a:cubicBezTo>
                        <a:pt x="451407" y="2281235"/>
                        <a:pt x="458724" y="2286190"/>
                        <a:pt x="463445" y="2293273"/>
                      </a:cubicBezTo>
                      <a:cubicBezTo>
                        <a:pt x="467457" y="2299292"/>
                        <a:pt x="470038" y="2306566"/>
                        <a:pt x="475482" y="2311330"/>
                      </a:cubicBezTo>
                      <a:cubicBezTo>
                        <a:pt x="513012" y="2344170"/>
                        <a:pt x="499564" y="2328530"/>
                        <a:pt x="529651" y="2341426"/>
                      </a:cubicBezTo>
                      <a:cubicBezTo>
                        <a:pt x="537898" y="2344961"/>
                        <a:pt x="545701" y="2349451"/>
                        <a:pt x="553726" y="2353464"/>
                      </a:cubicBezTo>
                      <a:cubicBezTo>
                        <a:pt x="558284" y="2350425"/>
                        <a:pt x="580961" y="2337012"/>
                        <a:pt x="583820" y="2329387"/>
                      </a:cubicBezTo>
                      <a:cubicBezTo>
                        <a:pt x="588105" y="2317960"/>
                        <a:pt x="587833" y="2305311"/>
                        <a:pt x="589839" y="2293273"/>
                      </a:cubicBezTo>
                      <a:cubicBezTo>
                        <a:pt x="587833" y="2255152"/>
                        <a:pt x="587127" y="2216940"/>
                        <a:pt x="583820" y="2178910"/>
                      </a:cubicBezTo>
                      <a:cubicBezTo>
                        <a:pt x="583103" y="2170669"/>
                        <a:pt x="580074" y="2162788"/>
                        <a:pt x="577801" y="2154834"/>
                      </a:cubicBezTo>
                      <a:cubicBezTo>
                        <a:pt x="572074" y="2134789"/>
                        <a:pt x="569529" y="2135291"/>
                        <a:pt x="565764" y="2112700"/>
                      </a:cubicBezTo>
                      <a:cubicBezTo>
                        <a:pt x="561100" y="2084712"/>
                        <a:pt x="557739" y="2056522"/>
                        <a:pt x="553726" y="2028433"/>
                      </a:cubicBezTo>
                      <a:cubicBezTo>
                        <a:pt x="555732" y="1970248"/>
                        <a:pt x="556113" y="1911985"/>
                        <a:pt x="559745" y="1853879"/>
                      </a:cubicBezTo>
                      <a:cubicBezTo>
                        <a:pt x="560448" y="1842631"/>
                        <a:pt x="570914" y="1825513"/>
                        <a:pt x="577801" y="1817765"/>
                      </a:cubicBezTo>
                      <a:cubicBezTo>
                        <a:pt x="589111" y="1805041"/>
                        <a:pt x="601876" y="1793688"/>
                        <a:pt x="613914" y="1781650"/>
                      </a:cubicBezTo>
                      <a:cubicBezTo>
                        <a:pt x="619933" y="1775631"/>
                        <a:pt x="625161" y="1768700"/>
                        <a:pt x="631970" y="1763593"/>
                      </a:cubicBezTo>
                      <a:cubicBezTo>
                        <a:pt x="639995" y="1757574"/>
                        <a:pt x="647882" y="1751367"/>
                        <a:pt x="656045" y="1745536"/>
                      </a:cubicBezTo>
                      <a:cubicBezTo>
                        <a:pt x="661931" y="1741331"/>
                        <a:pt x="668695" y="1738304"/>
                        <a:pt x="674101" y="1733498"/>
                      </a:cubicBezTo>
                      <a:cubicBezTo>
                        <a:pt x="722820" y="1690190"/>
                        <a:pt x="691038" y="1703775"/>
                        <a:pt x="728270" y="1691364"/>
                      </a:cubicBezTo>
                      <a:cubicBezTo>
                        <a:pt x="736295" y="1685345"/>
                        <a:pt x="744182" y="1679138"/>
                        <a:pt x="752345" y="1673307"/>
                      </a:cubicBezTo>
                      <a:cubicBezTo>
                        <a:pt x="758231" y="1669102"/>
                        <a:pt x="764844" y="1665899"/>
                        <a:pt x="770401" y="1661268"/>
                      </a:cubicBezTo>
                      <a:cubicBezTo>
                        <a:pt x="829583" y="1611947"/>
                        <a:pt x="753135" y="1672516"/>
                        <a:pt x="800495" y="1625154"/>
                      </a:cubicBezTo>
                      <a:cubicBezTo>
                        <a:pt x="805610" y="1620039"/>
                        <a:pt x="812533" y="1617129"/>
                        <a:pt x="818552" y="1613116"/>
                      </a:cubicBezTo>
                      <a:cubicBezTo>
                        <a:pt x="824779" y="1594432"/>
                        <a:pt x="825449" y="1589581"/>
                        <a:pt x="836608" y="1570982"/>
                      </a:cubicBezTo>
                      <a:cubicBezTo>
                        <a:pt x="844051" y="1558576"/>
                        <a:pt x="860683" y="1534868"/>
                        <a:pt x="860683" y="1534868"/>
                      </a:cubicBezTo>
                      <a:cubicBezTo>
                        <a:pt x="875117" y="1491565"/>
                        <a:pt x="857603" y="1545648"/>
                        <a:pt x="872720" y="1492734"/>
                      </a:cubicBezTo>
                      <a:cubicBezTo>
                        <a:pt x="874463" y="1486633"/>
                        <a:pt x="875658" y="1480223"/>
                        <a:pt x="878739" y="1474677"/>
                      </a:cubicBezTo>
                      <a:cubicBezTo>
                        <a:pt x="885765" y="1462030"/>
                        <a:pt x="888778" y="1442071"/>
                        <a:pt x="902814" y="1438562"/>
                      </a:cubicBezTo>
                      <a:lnTo>
                        <a:pt x="926889" y="1432543"/>
                      </a:lnTo>
                      <a:cubicBezTo>
                        <a:pt x="934914" y="1426524"/>
                        <a:pt x="942254" y="1419463"/>
                        <a:pt x="950964" y="1414486"/>
                      </a:cubicBezTo>
                      <a:cubicBezTo>
                        <a:pt x="957679" y="1410649"/>
                        <a:pt x="987885" y="1403751"/>
                        <a:pt x="993096" y="1402448"/>
                      </a:cubicBezTo>
                      <a:cubicBezTo>
                        <a:pt x="997108" y="1398435"/>
                        <a:pt x="999750" y="1392204"/>
                        <a:pt x="1005133" y="1390409"/>
                      </a:cubicBezTo>
                      <a:cubicBezTo>
                        <a:pt x="1018591" y="1385922"/>
                        <a:pt x="1033353" y="1387172"/>
                        <a:pt x="1047264" y="1384390"/>
                      </a:cubicBezTo>
                      <a:cubicBezTo>
                        <a:pt x="1053485" y="1383146"/>
                        <a:pt x="1059011" y="1379035"/>
                        <a:pt x="1065321" y="1378371"/>
                      </a:cubicBezTo>
                      <a:cubicBezTo>
                        <a:pt x="1097307" y="1375004"/>
                        <a:pt x="1129521" y="1374358"/>
                        <a:pt x="1161621" y="1372352"/>
                      </a:cubicBezTo>
                      <a:cubicBezTo>
                        <a:pt x="1232993" y="1354508"/>
                        <a:pt x="1119996" y="1381881"/>
                        <a:pt x="1227827" y="1360314"/>
                      </a:cubicBezTo>
                      <a:cubicBezTo>
                        <a:pt x="1234048" y="1359070"/>
                        <a:pt x="1239783" y="1356038"/>
                        <a:pt x="1245883" y="1354295"/>
                      </a:cubicBezTo>
                      <a:cubicBezTo>
                        <a:pt x="1253837" y="1352022"/>
                        <a:pt x="1261934" y="1350282"/>
                        <a:pt x="1269959" y="1348276"/>
                      </a:cubicBezTo>
                      <a:cubicBezTo>
                        <a:pt x="1277984" y="1344263"/>
                        <a:pt x="1285074" y="1336710"/>
                        <a:pt x="1294034" y="1336238"/>
                      </a:cubicBezTo>
                      <a:cubicBezTo>
                        <a:pt x="1368459" y="1332321"/>
                        <a:pt x="1365854" y="1334872"/>
                        <a:pt x="1414409" y="1354295"/>
                      </a:cubicBezTo>
                      <a:cubicBezTo>
                        <a:pt x="1420428" y="1362320"/>
                        <a:pt x="1427488" y="1369661"/>
                        <a:pt x="1432465" y="1378371"/>
                      </a:cubicBezTo>
                      <a:cubicBezTo>
                        <a:pt x="1435613" y="1383880"/>
                        <a:pt x="1433998" y="1391942"/>
                        <a:pt x="1438484" y="1396429"/>
                      </a:cubicBezTo>
                      <a:cubicBezTo>
                        <a:pt x="1442970" y="1400915"/>
                        <a:pt x="1450521" y="1400442"/>
                        <a:pt x="1456540" y="1402448"/>
                      </a:cubicBezTo>
                      <a:cubicBezTo>
                        <a:pt x="1460553" y="1408467"/>
                        <a:pt x="1463134" y="1415741"/>
                        <a:pt x="1468578" y="1420505"/>
                      </a:cubicBezTo>
                      <a:cubicBezTo>
                        <a:pt x="1509883" y="1456648"/>
                        <a:pt x="1495572" y="1430029"/>
                        <a:pt x="1522746" y="1462639"/>
                      </a:cubicBezTo>
                      <a:cubicBezTo>
                        <a:pt x="1527377" y="1468196"/>
                        <a:pt x="1530153" y="1475139"/>
                        <a:pt x="1534784" y="1480696"/>
                      </a:cubicBezTo>
                      <a:cubicBezTo>
                        <a:pt x="1540233" y="1487235"/>
                        <a:pt x="1547391" y="1492214"/>
                        <a:pt x="1552840" y="1498753"/>
                      </a:cubicBezTo>
                      <a:cubicBezTo>
                        <a:pt x="1557471" y="1504310"/>
                        <a:pt x="1560359" y="1511161"/>
                        <a:pt x="1564878" y="1516810"/>
                      </a:cubicBezTo>
                      <a:cubicBezTo>
                        <a:pt x="1574682" y="1529066"/>
                        <a:pt x="1581559" y="1531945"/>
                        <a:pt x="1594972" y="1540887"/>
                      </a:cubicBezTo>
                      <a:cubicBezTo>
                        <a:pt x="1596978" y="1546906"/>
                        <a:pt x="1597303" y="1553781"/>
                        <a:pt x="1600990" y="1558944"/>
                      </a:cubicBezTo>
                      <a:cubicBezTo>
                        <a:pt x="1615700" y="1579540"/>
                        <a:pt x="1627333" y="1585711"/>
                        <a:pt x="1649140" y="1595058"/>
                      </a:cubicBezTo>
                      <a:cubicBezTo>
                        <a:pt x="1654972" y="1597557"/>
                        <a:pt x="1661522" y="1598240"/>
                        <a:pt x="1667197" y="1601078"/>
                      </a:cubicBezTo>
                      <a:cubicBezTo>
                        <a:pt x="1706583" y="1620772"/>
                        <a:pt x="1663373" y="1604548"/>
                        <a:pt x="1703309" y="1631173"/>
                      </a:cubicBezTo>
                      <a:cubicBezTo>
                        <a:pt x="1708588" y="1634692"/>
                        <a:pt x="1715691" y="1634355"/>
                        <a:pt x="1721365" y="1637192"/>
                      </a:cubicBezTo>
                      <a:cubicBezTo>
                        <a:pt x="1727835" y="1640427"/>
                        <a:pt x="1732649" y="1646690"/>
                        <a:pt x="1739422" y="1649230"/>
                      </a:cubicBezTo>
                      <a:cubicBezTo>
                        <a:pt x="1750254" y="1653292"/>
                        <a:pt x="1805391" y="1660374"/>
                        <a:pt x="1811647" y="1661268"/>
                      </a:cubicBezTo>
                      <a:cubicBezTo>
                        <a:pt x="1863423" y="1676063"/>
                        <a:pt x="1839172" y="1673307"/>
                        <a:pt x="1883872" y="1673307"/>
                      </a:cubicBezTo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US" sz="1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" name="Freeform 86"/>
                <p:cNvSpPr/>
                <p:nvPr/>
              </p:nvSpPr>
              <p:spPr>
                <a:xfrm>
                  <a:off x="1709328" y="1829803"/>
                  <a:ext cx="180562" cy="776463"/>
                </a:xfrm>
                <a:custGeom>
                  <a:avLst/>
                  <a:gdLst>
                    <a:gd name="connsiteX0" fmla="*/ 0 w 180562"/>
                    <a:gd name="connsiteY0" fmla="*/ 0 h 776463"/>
                    <a:gd name="connsiteX1" fmla="*/ 12037 w 180562"/>
                    <a:gd name="connsiteY1" fmla="*/ 66210 h 776463"/>
                    <a:gd name="connsiteX2" fmla="*/ 18056 w 180562"/>
                    <a:gd name="connsiteY2" fmla="*/ 144458 h 776463"/>
                    <a:gd name="connsiteX3" fmla="*/ 30093 w 180562"/>
                    <a:gd name="connsiteY3" fmla="*/ 162516 h 776463"/>
                    <a:gd name="connsiteX4" fmla="*/ 42131 w 180562"/>
                    <a:gd name="connsiteY4" fmla="*/ 198630 h 776463"/>
                    <a:gd name="connsiteX5" fmla="*/ 36112 w 180562"/>
                    <a:gd name="connsiteY5" fmla="*/ 343088 h 776463"/>
                    <a:gd name="connsiteX6" fmla="*/ 30093 w 180562"/>
                    <a:gd name="connsiteY6" fmla="*/ 361146 h 776463"/>
                    <a:gd name="connsiteX7" fmla="*/ 24075 w 180562"/>
                    <a:gd name="connsiteY7" fmla="*/ 403279 h 776463"/>
                    <a:gd name="connsiteX8" fmla="*/ 18056 w 180562"/>
                    <a:gd name="connsiteY8" fmla="*/ 421336 h 776463"/>
                    <a:gd name="connsiteX9" fmla="*/ 12037 w 180562"/>
                    <a:gd name="connsiteY9" fmla="*/ 445413 h 776463"/>
                    <a:gd name="connsiteX10" fmla="*/ 24075 w 180562"/>
                    <a:gd name="connsiteY10" fmla="*/ 547737 h 776463"/>
                    <a:gd name="connsiteX11" fmla="*/ 30093 w 180562"/>
                    <a:gd name="connsiteY11" fmla="*/ 565795 h 776463"/>
                    <a:gd name="connsiteX12" fmla="*/ 42131 w 180562"/>
                    <a:gd name="connsiteY12" fmla="*/ 607928 h 776463"/>
                    <a:gd name="connsiteX13" fmla="*/ 48150 w 180562"/>
                    <a:gd name="connsiteY13" fmla="*/ 625985 h 776463"/>
                    <a:gd name="connsiteX14" fmla="*/ 60187 w 180562"/>
                    <a:gd name="connsiteY14" fmla="*/ 674138 h 776463"/>
                    <a:gd name="connsiteX15" fmla="*/ 78243 w 180562"/>
                    <a:gd name="connsiteY15" fmla="*/ 686176 h 776463"/>
                    <a:gd name="connsiteX16" fmla="*/ 108337 w 180562"/>
                    <a:gd name="connsiteY16" fmla="*/ 716272 h 776463"/>
                    <a:gd name="connsiteX17" fmla="*/ 126394 w 180562"/>
                    <a:gd name="connsiteY17" fmla="*/ 734329 h 776463"/>
                    <a:gd name="connsiteX18" fmla="*/ 162506 w 180562"/>
                    <a:gd name="connsiteY18" fmla="*/ 758405 h 776463"/>
                    <a:gd name="connsiteX19" fmla="*/ 180562 w 180562"/>
                    <a:gd name="connsiteY19" fmla="*/ 776463 h 776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0562" h="776463">
                      <a:moveTo>
                        <a:pt x="0" y="0"/>
                      </a:moveTo>
                      <a:cubicBezTo>
                        <a:pt x="3389" y="16947"/>
                        <a:pt x="10327" y="49965"/>
                        <a:pt x="12037" y="66210"/>
                      </a:cubicBezTo>
                      <a:cubicBezTo>
                        <a:pt x="14776" y="92226"/>
                        <a:pt x="13235" y="118746"/>
                        <a:pt x="18056" y="144458"/>
                      </a:cubicBezTo>
                      <a:cubicBezTo>
                        <a:pt x="19389" y="151568"/>
                        <a:pt x="27155" y="155905"/>
                        <a:pt x="30093" y="162516"/>
                      </a:cubicBezTo>
                      <a:cubicBezTo>
                        <a:pt x="35246" y="174112"/>
                        <a:pt x="42131" y="198630"/>
                        <a:pt x="42131" y="198630"/>
                      </a:cubicBezTo>
                      <a:cubicBezTo>
                        <a:pt x="40125" y="246783"/>
                        <a:pt x="39672" y="295025"/>
                        <a:pt x="36112" y="343088"/>
                      </a:cubicBezTo>
                      <a:cubicBezTo>
                        <a:pt x="35643" y="349416"/>
                        <a:pt x="31337" y="354924"/>
                        <a:pt x="30093" y="361146"/>
                      </a:cubicBezTo>
                      <a:cubicBezTo>
                        <a:pt x="27311" y="375057"/>
                        <a:pt x="26857" y="389368"/>
                        <a:pt x="24075" y="403279"/>
                      </a:cubicBezTo>
                      <a:cubicBezTo>
                        <a:pt x="22831" y="409500"/>
                        <a:pt x="19799" y="415236"/>
                        <a:pt x="18056" y="421336"/>
                      </a:cubicBezTo>
                      <a:cubicBezTo>
                        <a:pt x="15783" y="429290"/>
                        <a:pt x="14043" y="437387"/>
                        <a:pt x="12037" y="445413"/>
                      </a:cubicBezTo>
                      <a:cubicBezTo>
                        <a:pt x="16050" y="479521"/>
                        <a:pt x="18981" y="513774"/>
                        <a:pt x="24075" y="547737"/>
                      </a:cubicBezTo>
                      <a:cubicBezTo>
                        <a:pt x="25016" y="554012"/>
                        <a:pt x="28270" y="559718"/>
                        <a:pt x="30093" y="565795"/>
                      </a:cubicBezTo>
                      <a:cubicBezTo>
                        <a:pt x="34290" y="579785"/>
                        <a:pt x="37934" y="593938"/>
                        <a:pt x="42131" y="607928"/>
                      </a:cubicBezTo>
                      <a:cubicBezTo>
                        <a:pt x="43954" y="614005"/>
                        <a:pt x="46611" y="619830"/>
                        <a:pt x="48150" y="625985"/>
                      </a:cubicBezTo>
                      <a:cubicBezTo>
                        <a:pt x="48559" y="627623"/>
                        <a:pt x="55182" y="667882"/>
                        <a:pt x="60187" y="674138"/>
                      </a:cubicBezTo>
                      <a:cubicBezTo>
                        <a:pt x="64706" y="679787"/>
                        <a:pt x="72799" y="681412"/>
                        <a:pt x="78243" y="686176"/>
                      </a:cubicBezTo>
                      <a:cubicBezTo>
                        <a:pt x="88919" y="695518"/>
                        <a:pt x="98306" y="706240"/>
                        <a:pt x="108337" y="716272"/>
                      </a:cubicBezTo>
                      <a:cubicBezTo>
                        <a:pt x="114356" y="722291"/>
                        <a:pt x="119312" y="729607"/>
                        <a:pt x="126394" y="734329"/>
                      </a:cubicBezTo>
                      <a:cubicBezTo>
                        <a:pt x="138431" y="742354"/>
                        <a:pt x="152276" y="748175"/>
                        <a:pt x="162506" y="758405"/>
                      </a:cubicBezTo>
                      <a:lnTo>
                        <a:pt x="180562" y="776463"/>
                      </a:lnTo>
                    </a:path>
                  </a:pathLst>
                </a:custGeom>
                <a:no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US" sz="1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" name="Freeform 87"/>
                <p:cNvSpPr/>
                <p:nvPr/>
              </p:nvSpPr>
              <p:spPr>
                <a:xfrm>
                  <a:off x="1215789" y="2883140"/>
                  <a:ext cx="698176" cy="150481"/>
                </a:xfrm>
                <a:custGeom>
                  <a:avLst/>
                  <a:gdLst>
                    <a:gd name="connsiteX0" fmla="*/ 0 w 698176"/>
                    <a:gd name="connsiteY0" fmla="*/ 120386 h 150481"/>
                    <a:gd name="connsiteX1" fmla="*/ 30094 w 698176"/>
                    <a:gd name="connsiteY1" fmla="*/ 114367 h 150481"/>
                    <a:gd name="connsiteX2" fmla="*/ 54169 w 698176"/>
                    <a:gd name="connsiteY2" fmla="*/ 126405 h 150481"/>
                    <a:gd name="connsiteX3" fmla="*/ 84263 w 698176"/>
                    <a:gd name="connsiteY3" fmla="*/ 132424 h 150481"/>
                    <a:gd name="connsiteX4" fmla="*/ 156488 w 698176"/>
                    <a:gd name="connsiteY4" fmla="*/ 150481 h 150481"/>
                    <a:gd name="connsiteX5" fmla="*/ 445389 w 698176"/>
                    <a:gd name="connsiteY5" fmla="*/ 144462 h 150481"/>
                    <a:gd name="connsiteX6" fmla="*/ 463445 w 698176"/>
                    <a:gd name="connsiteY6" fmla="*/ 132424 h 150481"/>
                    <a:gd name="connsiteX7" fmla="*/ 499557 w 698176"/>
                    <a:gd name="connsiteY7" fmla="*/ 114367 h 150481"/>
                    <a:gd name="connsiteX8" fmla="*/ 553726 w 698176"/>
                    <a:gd name="connsiteY8" fmla="*/ 78252 h 150481"/>
                    <a:gd name="connsiteX9" fmla="*/ 571782 w 698176"/>
                    <a:gd name="connsiteY9" fmla="*/ 66214 h 150481"/>
                    <a:gd name="connsiteX10" fmla="*/ 607895 w 698176"/>
                    <a:gd name="connsiteY10" fmla="*/ 30099 h 150481"/>
                    <a:gd name="connsiteX11" fmla="*/ 644008 w 698176"/>
                    <a:gd name="connsiteY11" fmla="*/ 18061 h 150481"/>
                    <a:gd name="connsiteX12" fmla="*/ 662064 w 698176"/>
                    <a:gd name="connsiteY12" fmla="*/ 6023 h 150481"/>
                    <a:gd name="connsiteX13" fmla="*/ 698176 w 698176"/>
                    <a:gd name="connsiteY13" fmla="*/ 4 h 150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98176" h="150481">
                      <a:moveTo>
                        <a:pt x="0" y="120386"/>
                      </a:moveTo>
                      <a:cubicBezTo>
                        <a:pt x="10031" y="118380"/>
                        <a:pt x="19927" y="113237"/>
                        <a:pt x="30094" y="114367"/>
                      </a:cubicBezTo>
                      <a:cubicBezTo>
                        <a:pt x="39011" y="115358"/>
                        <a:pt x="45657" y="123568"/>
                        <a:pt x="54169" y="126405"/>
                      </a:cubicBezTo>
                      <a:cubicBezTo>
                        <a:pt x="63874" y="129640"/>
                        <a:pt x="74338" y="129943"/>
                        <a:pt x="84263" y="132424"/>
                      </a:cubicBezTo>
                      <a:cubicBezTo>
                        <a:pt x="173350" y="154697"/>
                        <a:pt x="86073" y="136397"/>
                        <a:pt x="156488" y="150481"/>
                      </a:cubicBezTo>
                      <a:cubicBezTo>
                        <a:pt x="252788" y="148475"/>
                        <a:pt x="349234" y="150118"/>
                        <a:pt x="445389" y="144462"/>
                      </a:cubicBezTo>
                      <a:cubicBezTo>
                        <a:pt x="452610" y="144037"/>
                        <a:pt x="456975" y="135659"/>
                        <a:pt x="463445" y="132424"/>
                      </a:cubicBezTo>
                      <a:cubicBezTo>
                        <a:pt x="488068" y="120112"/>
                        <a:pt x="476559" y="134491"/>
                        <a:pt x="499557" y="114367"/>
                      </a:cubicBezTo>
                      <a:cubicBezTo>
                        <a:pt x="542689" y="76624"/>
                        <a:pt x="511696" y="88760"/>
                        <a:pt x="553726" y="78252"/>
                      </a:cubicBezTo>
                      <a:cubicBezTo>
                        <a:pt x="559745" y="74239"/>
                        <a:pt x="566376" y="71020"/>
                        <a:pt x="571782" y="66214"/>
                      </a:cubicBezTo>
                      <a:cubicBezTo>
                        <a:pt x="584506" y="54903"/>
                        <a:pt x="591744" y="35483"/>
                        <a:pt x="607895" y="30099"/>
                      </a:cubicBezTo>
                      <a:lnTo>
                        <a:pt x="644008" y="18061"/>
                      </a:lnTo>
                      <a:cubicBezTo>
                        <a:pt x="650027" y="14048"/>
                        <a:pt x="655291" y="8563"/>
                        <a:pt x="662064" y="6023"/>
                      </a:cubicBezTo>
                      <a:cubicBezTo>
                        <a:pt x="679163" y="-389"/>
                        <a:pt x="684862" y="4"/>
                        <a:pt x="698176" y="4"/>
                      </a:cubicBezTo>
                    </a:path>
                  </a:pathLst>
                </a:custGeom>
                <a:grp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US" sz="1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" name="Freeform 88"/>
                <p:cNvSpPr/>
                <p:nvPr/>
              </p:nvSpPr>
              <p:spPr>
                <a:xfrm>
                  <a:off x="1318108" y="3021583"/>
                  <a:ext cx="270844" cy="270859"/>
                </a:xfrm>
                <a:custGeom>
                  <a:avLst/>
                  <a:gdLst>
                    <a:gd name="connsiteX0" fmla="*/ 0 w 270844"/>
                    <a:gd name="connsiteY0" fmla="*/ 270859 h 270859"/>
                    <a:gd name="connsiteX1" fmla="*/ 36113 w 270844"/>
                    <a:gd name="connsiteY1" fmla="*/ 210668 h 270859"/>
                    <a:gd name="connsiteX2" fmla="*/ 78244 w 270844"/>
                    <a:gd name="connsiteY2" fmla="*/ 156496 h 270859"/>
                    <a:gd name="connsiteX3" fmla="*/ 126394 w 270844"/>
                    <a:gd name="connsiteY3" fmla="*/ 114363 h 270859"/>
                    <a:gd name="connsiteX4" fmla="*/ 144450 w 270844"/>
                    <a:gd name="connsiteY4" fmla="*/ 90286 h 270859"/>
                    <a:gd name="connsiteX5" fmla="*/ 162507 w 270844"/>
                    <a:gd name="connsiteY5" fmla="*/ 84267 h 270859"/>
                    <a:gd name="connsiteX6" fmla="*/ 198619 w 270844"/>
                    <a:gd name="connsiteY6" fmla="*/ 60191 h 270859"/>
                    <a:gd name="connsiteX7" fmla="*/ 216676 w 270844"/>
                    <a:gd name="connsiteY7" fmla="*/ 48153 h 270859"/>
                    <a:gd name="connsiteX8" fmla="*/ 228713 w 270844"/>
                    <a:gd name="connsiteY8" fmla="*/ 36114 h 270859"/>
                    <a:gd name="connsiteX9" fmla="*/ 246769 w 270844"/>
                    <a:gd name="connsiteY9" fmla="*/ 30095 h 270859"/>
                    <a:gd name="connsiteX10" fmla="*/ 270844 w 270844"/>
                    <a:gd name="connsiteY10" fmla="*/ 0 h 27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0844" h="270859">
                      <a:moveTo>
                        <a:pt x="0" y="270859"/>
                      </a:moveTo>
                      <a:cubicBezTo>
                        <a:pt x="53664" y="203774"/>
                        <a:pt x="95" y="276704"/>
                        <a:pt x="36113" y="210668"/>
                      </a:cubicBezTo>
                      <a:cubicBezTo>
                        <a:pt x="72467" y="144016"/>
                        <a:pt x="45511" y="198583"/>
                        <a:pt x="78244" y="156496"/>
                      </a:cubicBezTo>
                      <a:cubicBezTo>
                        <a:pt x="112837" y="112017"/>
                        <a:pt x="84893" y="124739"/>
                        <a:pt x="126394" y="114363"/>
                      </a:cubicBezTo>
                      <a:cubicBezTo>
                        <a:pt x="132413" y="106337"/>
                        <a:pt x="136744" y="96708"/>
                        <a:pt x="144450" y="90286"/>
                      </a:cubicBezTo>
                      <a:cubicBezTo>
                        <a:pt x="149324" y="86224"/>
                        <a:pt x="157553" y="88231"/>
                        <a:pt x="162507" y="84267"/>
                      </a:cubicBezTo>
                      <a:cubicBezTo>
                        <a:pt x="200294" y="54036"/>
                        <a:pt x="143327" y="74015"/>
                        <a:pt x="198619" y="60191"/>
                      </a:cubicBezTo>
                      <a:cubicBezTo>
                        <a:pt x="204638" y="56178"/>
                        <a:pt x="211027" y="52672"/>
                        <a:pt x="216676" y="48153"/>
                      </a:cubicBezTo>
                      <a:cubicBezTo>
                        <a:pt x="221107" y="44608"/>
                        <a:pt x="223847" y="39034"/>
                        <a:pt x="228713" y="36114"/>
                      </a:cubicBezTo>
                      <a:cubicBezTo>
                        <a:pt x="234153" y="32850"/>
                        <a:pt x="240750" y="32101"/>
                        <a:pt x="246769" y="30095"/>
                      </a:cubicBezTo>
                      <a:cubicBezTo>
                        <a:pt x="261955" y="7317"/>
                        <a:pt x="253692" y="17153"/>
                        <a:pt x="270844" y="0"/>
                      </a:cubicBezTo>
                    </a:path>
                  </a:pathLst>
                </a:custGeom>
                <a:no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US" sz="120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78" name="Freeform 77"/>
              <p:cNvSpPr/>
              <p:nvPr/>
            </p:nvSpPr>
            <p:spPr>
              <a:xfrm>
                <a:off x="2305185" y="3251419"/>
                <a:ext cx="770401" cy="355161"/>
              </a:xfrm>
              <a:custGeom>
                <a:avLst/>
                <a:gdLst>
                  <a:gd name="connsiteX0" fmla="*/ 66206 w 770401"/>
                  <a:gd name="connsiteY0" fmla="*/ 35 h 355161"/>
                  <a:gd name="connsiteX1" fmla="*/ 6019 w 770401"/>
                  <a:gd name="connsiteY1" fmla="*/ 6054 h 355161"/>
                  <a:gd name="connsiteX2" fmla="*/ 0 w 770401"/>
                  <a:gd name="connsiteY2" fmla="*/ 24111 h 355161"/>
                  <a:gd name="connsiteX3" fmla="*/ 6019 w 770401"/>
                  <a:gd name="connsiteY3" fmla="*/ 114398 h 355161"/>
                  <a:gd name="connsiteX4" fmla="*/ 12037 w 770401"/>
                  <a:gd name="connsiteY4" fmla="*/ 132455 h 355161"/>
                  <a:gd name="connsiteX5" fmla="*/ 48150 w 770401"/>
                  <a:gd name="connsiteY5" fmla="*/ 150512 h 355161"/>
                  <a:gd name="connsiteX6" fmla="*/ 84262 w 770401"/>
                  <a:gd name="connsiteY6" fmla="*/ 168569 h 355161"/>
                  <a:gd name="connsiteX7" fmla="*/ 114356 w 770401"/>
                  <a:gd name="connsiteY7" fmla="*/ 204684 h 355161"/>
                  <a:gd name="connsiteX8" fmla="*/ 150469 w 770401"/>
                  <a:gd name="connsiteY8" fmla="*/ 216722 h 355161"/>
                  <a:gd name="connsiteX9" fmla="*/ 180563 w 770401"/>
                  <a:gd name="connsiteY9" fmla="*/ 246818 h 355161"/>
                  <a:gd name="connsiteX10" fmla="*/ 192600 w 770401"/>
                  <a:gd name="connsiteY10" fmla="*/ 264875 h 355161"/>
                  <a:gd name="connsiteX11" fmla="*/ 216675 w 770401"/>
                  <a:gd name="connsiteY11" fmla="*/ 276913 h 355161"/>
                  <a:gd name="connsiteX12" fmla="*/ 252788 w 770401"/>
                  <a:gd name="connsiteY12" fmla="*/ 294970 h 355161"/>
                  <a:gd name="connsiteX13" fmla="*/ 270844 w 770401"/>
                  <a:gd name="connsiteY13" fmla="*/ 307008 h 355161"/>
                  <a:gd name="connsiteX14" fmla="*/ 318994 w 770401"/>
                  <a:gd name="connsiteY14" fmla="*/ 319047 h 355161"/>
                  <a:gd name="connsiteX15" fmla="*/ 379182 w 770401"/>
                  <a:gd name="connsiteY15" fmla="*/ 331085 h 355161"/>
                  <a:gd name="connsiteX16" fmla="*/ 457426 w 770401"/>
                  <a:gd name="connsiteY16" fmla="*/ 343123 h 355161"/>
                  <a:gd name="connsiteX17" fmla="*/ 517613 w 770401"/>
                  <a:gd name="connsiteY17" fmla="*/ 355161 h 355161"/>
                  <a:gd name="connsiteX18" fmla="*/ 716232 w 770401"/>
                  <a:gd name="connsiteY18" fmla="*/ 331085 h 355161"/>
                  <a:gd name="connsiteX19" fmla="*/ 746326 w 770401"/>
                  <a:gd name="connsiteY19" fmla="*/ 307008 h 355161"/>
                  <a:gd name="connsiteX20" fmla="*/ 752345 w 770401"/>
                  <a:gd name="connsiteY20" fmla="*/ 288951 h 355161"/>
                  <a:gd name="connsiteX21" fmla="*/ 764382 w 770401"/>
                  <a:gd name="connsiteY21" fmla="*/ 258856 h 355161"/>
                  <a:gd name="connsiteX22" fmla="*/ 770401 w 770401"/>
                  <a:gd name="connsiteY22" fmla="*/ 234779 h 355161"/>
                  <a:gd name="connsiteX23" fmla="*/ 764382 w 770401"/>
                  <a:gd name="connsiteY23" fmla="*/ 168569 h 355161"/>
                  <a:gd name="connsiteX24" fmla="*/ 758364 w 770401"/>
                  <a:gd name="connsiteY24" fmla="*/ 150512 h 355161"/>
                  <a:gd name="connsiteX25" fmla="*/ 740307 w 770401"/>
                  <a:gd name="connsiteY25" fmla="*/ 138474 h 355161"/>
                  <a:gd name="connsiteX26" fmla="*/ 692157 w 770401"/>
                  <a:gd name="connsiteY26" fmla="*/ 144493 h 355161"/>
                  <a:gd name="connsiteX27" fmla="*/ 668082 w 770401"/>
                  <a:gd name="connsiteY27" fmla="*/ 180608 h 355161"/>
                  <a:gd name="connsiteX28" fmla="*/ 662063 w 770401"/>
                  <a:gd name="connsiteY28" fmla="*/ 204684 h 355161"/>
                  <a:gd name="connsiteX29" fmla="*/ 637988 w 770401"/>
                  <a:gd name="connsiteY29" fmla="*/ 216722 h 355161"/>
                  <a:gd name="connsiteX30" fmla="*/ 535669 w 770401"/>
                  <a:gd name="connsiteY30" fmla="*/ 228760 h 355161"/>
                  <a:gd name="connsiteX31" fmla="*/ 439369 w 770401"/>
                  <a:gd name="connsiteY31" fmla="*/ 222741 h 355161"/>
                  <a:gd name="connsiteX32" fmla="*/ 385200 w 770401"/>
                  <a:gd name="connsiteY32" fmla="*/ 198665 h 355161"/>
                  <a:gd name="connsiteX33" fmla="*/ 337050 w 770401"/>
                  <a:gd name="connsiteY33" fmla="*/ 162550 h 355161"/>
                  <a:gd name="connsiteX34" fmla="*/ 318994 w 770401"/>
                  <a:gd name="connsiteY34" fmla="*/ 150512 h 355161"/>
                  <a:gd name="connsiteX35" fmla="*/ 282882 w 770401"/>
                  <a:gd name="connsiteY35" fmla="*/ 138474 h 355161"/>
                  <a:gd name="connsiteX36" fmla="*/ 264825 w 770401"/>
                  <a:gd name="connsiteY36" fmla="*/ 132455 h 355161"/>
                  <a:gd name="connsiteX37" fmla="*/ 240750 w 770401"/>
                  <a:gd name="connsiteY37" fmla="*/ 120417 h 355161"/>
                  <a:gd name="connsiteX38" fmla="*/ 204638 w 770401"/>
                  <a:gd name="connsiteY38" fmla="*/ 108379 h 355161"/>
                  <a:gd name="connsiteX39" fmla="*/ 168525 w 770401"/>
                  <a:gd name="connsiteY39" fmla="*/ 78283 h 355161"/>
                  <a:gd name="connsiteX40" fmla="*/ 132413 w 770401"/>
                  <a:gd name="connsiteY40" fmla="*/ 54207 h 355161"/>
                  <a:gd name="connsiteX41" fmla="*/ 114356 w 770401"/>
                  <a:gd name="connsiteY41" fmla="*/ 42169 h 355161"/>
                  <a:gd name="connsiteX42" fmla="*/ 96300 w 770401"/>
                  <a:gd name="connsiteY42" fmla="*/ 30130 h 355161"/>
                  <a:gd name="connsiteX43" fmla="*/ 66206 w 770401"/>
                  <a:gd name="connsiteY43" fmla="*/ 6054 h 355161"/>
                  <a:gd name="connsiteX44" fmla="*/ 66206 w 770401"/>
                  <a:gd name="connsiteY44" fmla="*/ 35 h 35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70401" h="355161">
                    <a:moveTo>
                      <a:pt x="66206" y="35"/>
                    </a:moveTo>
                    <a:cubicBezTo>
                      <a:pt x="56175" y="35"/>
                      <a:pt x="24967" y="-837"/>
                      <a:pt x="6019" y="6054"/>
                    </a:cubicBezTo>
                    <a:cubicBezTo>
                      <a:pt x="56" y="8222"/>
                      <a:pt x="0" y="17766"/>
                      <a:pt x="0" y="24111"/>
                    </a:cubicBezTo>
                    <a:cubicBezTo>
                      <a:pt x="0" y="54273"/>
                      <a:pt x="2688" y="84420"/>
                      <a:pt x="6019" y="114398"/>
                    </a:cubicBezTo>
                    <a:cubicBezTo>
                      <a:pt x="6720" y="120704"/>
                      <a:pt x="8074" y="127501"/>
                      <a:pt x="12037" y="132455"/>
                    </a:cubicBezTo>
                    <a:cubicBezTo>
                      <a:pt x="23536" y="146829"/>
                      <a:pt x="33612" y="143243"/>
                      <a:pt x="48150" y="150512"/>
                    </a:cubicBezTo>
                    <a:cubicBezTo>
                      <a:pt x="94819" y="173848"/>
                      <a:pt x="38878" y="153440"/>
                      <a:pt x="84262" y="168569"/>
                    </a:cubicBezTo>
                    <a:cubicBezTo>
                      <a:pt x="91609" y="190612"/>
                      <a:pt x="88120" y="191566"/>
                      <a:pt x="114356" y="204684"/>
                    </a:cubicBezTo>
                    <a:cubicBezTo>
                      <a:pt x="125705" y="210359"/>
                      <a:pt x="150469" y="216722"/>
                      <a:pt x="150469" y="216722"/>
                    </a:cubicBezTo>
                    <a:cubicBezTo>
                      <a:pt x="182567" y="264873"/>
                      <a:pt x="140438" y="206691"/>
                      <a:pt x="180563" y="246818"/>
                    </a:cubicBezTo>
                    <a:cubicBezTo>
                      <a:pt x="185678" y="251933"/>
                      <a:pt x="187043" y="260244"/>
                      <a:pt x="192600" y="264875"/>
                    </a:cubicBezTo>
                    <a:cubicBezTo>
                      <a:pt x="199493" y="270619"/>
                      <a:pt x="208885" y="272461"/>
                      <a:pt x="216675" y="276913"/>
                    </a:cubicBezTo>
                    <a:cubicBezTo>
                      <a:pt x="249344" y="295582"/>
                      <a:pt x="219682" y="283935"/>
                      <a:pt x="252788" y="294970"/>
                    </a:cubicBezTo>
                    <a:cubicBezTo>
                      <a:pt x="258807" y="298983"/>
                      <a:pt x="264046" y="304536"/>
                      <a:pt x="270844" y="307008"/>
                    </a:cubicBezTo>
                    <a:cubicBezTo>
                      <a:pt x="286392" y="312662"/>
                      <a:pt x="302944" y="315034"/>
                      <a:pt x="318994" y="319047"/>
                    </a:cubicBezTo>
                    <a:cubicBezTo>
                      <a:pt x="354902" y="328025"/>
                      <a:pt x="334918" y="323708"/>
                      <a:pt x="379182" y="331085"/>
                    </a:cubicBezTo>
                    <a:cubicBezTo>
                      <a:pt x="418877" y="344317"/>
                      <a:pt x="382945" y="333812"/>
                      <a:pt x="457426" y="343123"/>
                    </a:cubicBezTo>
                    <a:cubicBezTo>
                      <a:pt x="486939" y="346812"/>
                      <a:pt x="491703" y="348683"/>
                      <a:pt x="517613" y="355161"/>
                    </a:cubicBezTo>
                    <a:cubicBezTo>
                      <a:pt x="571541" y="351013"/>
                      <a:pt x="656495" y="354981"/>
                      <a:pt x="716232" y="331085"/>
                    </a:cubicBezTo>
                    <a:cubicBezTo>
                      <a:pt x="728887" y="326023"/>
                      <a:pt x="737115" y="316220"/>
                      <a:pt x="746326" y="307008"/>
                    </a:cubicBezTo>
                    <a:cubicBezTo>
                      <a:pt x="748332" y="300989"/>
                      <a:pt x="750117" y="294892"/>
                      <a:pt x="752345" y="288951"/>
                    </a:cubicBezTo>
                    <a:cubicBezTo>
                      <a:pt x="756138" y="278835"/>
                      <a:pt x="760966" y="269106"/>
                      <a:pt x="764382" y="258856"/>
                    </a:cubicBezTo>
                    <a:cubicBezTo>
                      <a:pt x="766998" y="251008"/>
                      <a:pt x="768395" y="242805"/>
                      <a:pt x="770401" y="234779"/>
                    </a:cubicBezTo>
                    <a:cubicBezTo>
                      <a:pt x="768395" y="212709"/>
                      <a:pt x="767516" y="190507"/>
                      <a:pt x="764382" y="168569"/>
                    </a:cubicBezTo>
                    <a:cubicBezTo>
                      <a:pt x="763485" y="162288"/>
                      <a:pt x="762327" y="155466"/>
                      <a:pt x="758364" y="150512"/>
                    </a:cubicBezTo>
                    <a:cubicBezTo>
                      <a:pt x="753845" y="144863"/>
                      <a:pt x="746326" y="142487"/>
                      <a:pt x="740307" y="138474"/>
                    </a:cubicBezTo>
                    <a:cubicBezTo>
                      <a:pt x="724257" y="140480"/>
                      <a:pt x="707358" y="138965"/>
                      <a:pt x="692157" y="144493"/>
                    </a:cubicBezTo>
                    <a:cubicBezTo>
                      <a:pt x="676051" y="150350"/>
                      <a:pt x="671995" y="166913"/>
                      <a:pt x="668082" y="180608"/>
                    </a:cubicBezTo>
                    <a:cubicBezTo>
                      <a:pt x="665809" y="188562"/>
                      <a:pt x="667359" y="198329"/>
                      <a:pt x="662063" y="204684"/>
                    </a:cubicBezTo>
                    <a:cubicBezTo>
                      <a:pt x="656319" y="211577"/>
                      <a:pt x="646235" y="213187"/>
                      <a:pt x="637988" y="216722"/>
                    </a:cubicBezTo>
                    <a:cubicBezTo>
                      <a:pt x="605156" y="230793"/>
                      <a:pt x="573272" y="226074"/>
                      <a:pt x="535669" y="228760"/>
                    </a:cubicBezTo>
                    <a:cubicBezTo>
                      <a:pt x="503569" y="226754"/>
                      <a:pt x="471237" y="227087"/>
                      <a:pt x="439369" y="222741"/>
                    </a:cubicBezTo>
                    <a:cubicBezTo>
                      <a:pt x="422013" y="220374"/>
                      <a:pt x="399209" y="210923"/>
                      <a:pt x="385200" y="198665"/>
                    </a:cubicBezTo>
                    <a:cubicBezTo>
                      <a:pt x="342639" y="161422"/>
                      <a:pt x="372135" y="174245"/>
                      <a:pt x="337050" y="162550"/>
                    </a:cubicBezTo>
                    <a:cubicBezTo>
                      <a:pt x="331031" y="158537"/>
                      <a:pt x="325604" y="153450"/>
                      <a:pt x="318994" y="150512"/>
                    </a:cubicBezTo>
                    <a:cubicBezTo>
                      <a:pt x="307399" y="145358"/>
                      <a:pt x="294919" y="142487"/>
                      <a:pt x="282882" y="138474"/>
                    </a:cubicBezTo>
                    <a:cubicBezTo>
                      <a:pt x="276863" y="136468"/>
                      <a:pt x="270500" y="135292"/>
                      <a:pt x="264825" y="132455"/>
                    </a:cubicBezTo>
                    <a:cubicBezTo>
                      <a:pt x="256800" y="128442"/>
                      <a:pt x="249081" y="123749"/>
                      <a:pt x="240750" y="120417"/>
                    </a:cubicBezTo>
                    <a:cubicBezTo>
                      <a:pt x="228969" y="115704"/>
                      <a:pt x="204638" y="108379"/>
                      <a:pt x="204638" y="108379"/>
                    </a:cubicBezTo>
                    <a:cubicBezTo>
                      <a:pt x="140107" y="65355"/>
                      <a:pt x="238046" y="132358"/>
                      <a:pt x="168525" y="78283"/>
                    </a:cubicBezTo>
                    <a:cubicBezTo>
                      <a:pt x="157105" y="69401"/>
                      <a:pt x="144450" y="62232"/>
                      <a:pt x="132413" y="54207"/>
                    </a:cubicBezTo>
                    <a:lnTo>
                      <a:pt x="114356" y="42169"/>
                    </a:lnTo>
                    <a:lnTo>
                      <a:pt x="96300" y="30130"/>
                    </a:lnTo>
                    <a:cubicBezTo>
                      <a:pt x="76007" y="-310"/>
                      <a:pt x="95278" y="20591"/>
                      <a:pt x="66206" y="6054"/>
                    </a:cubicBezTo>
                    <a:cubicBezTo>
                      <a:pt x="59736" y="2819"/>
                      <a:pt x="76237" y="35"/>
                      <a:pt x="66206" y="35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2768629" y="3220213"/>
                <a:ext cx="138685" cy="102324"/>
              </a:xfrm>
              <a:custGeom>
                <a:avLst/>
                <a:gdLst>
                  <a:gd name="connsiteX0" fmla="*/ 0 w 138685"/>
                  <a:gd name="connsiteY0" fmla="*/ 102324 h 102324"/>
                  <a:gd name="connsiteX1" fmla="*/ 54169 w 138685"/>
                  <a:gd name="connsiteY1" fmla="*/ 66210 h 102324"/>
                  <a:gd name="connsiteX2" fmla="*/ 72225 w 138685"/>
                  <a:gd name="connsiteY2" fmla="*/ 54172 h 102324"/>
                  <a:gd name="connsiteX3" fmla="*/ 120375 w 138685"/>
                  <a:gd name="connsiteY3" fmla="*/ 18057 h 102324"/>
                  <a:gd name="connsiteX4" fmla="*/ 138432 w 138685"/>
                  <a:gd name="connsiteY4" fmla="*/ 0 h 10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685" h="102324">
                    <a:moveTo>
                      <a:pt x="0" y="102324"/>
                    </a:moveTo>
                    <a:lnTo>
                      <a:pt x="54169" y="66210"/>
                    </a:lnTo>
                    <a:cubicBezTo>
                      <a:pt x="60188" y="62197"/>
                      <a:pt x="67110" y="59287"/>
                      <a:pt x="72225" y="54172"/>
                    </a:cubicBezTo>
                    <a:cubicBezTo>
                      <a:pt x="86484" y="39912"/>
                      <a:pt x="99958" y="24863"/>
                      <a:pt x="120375" y="18057"/>
                    </a:cubicBezTo>
                    <a:cubicBezTo>
                      <a:pt x="142239" y="10769"/>
                      <a:pt x="138432" y="18383"/>
                      <a:pt x="138432" y="0"/>
                    </a:cubicBezTo>
                  </a:path>
                </a:pathLst>
              </a:custGeom>
              <a:ln w="19050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>
              <a:xfrm>
                <a:off x="2594085" y="2232523"/>
                <a:ext cx="186978" cy="151036"/>
              </a:xfrm>
              <a:custGeom>
                <a:avLst/>
                <a:gdLst>
                  <a:gd name="connsiteX0" fmla="*/ 120375 w 186978"/>
                  <a:gd name="connsiteY0" fmla="*/ 559 h 151036"/>
                  <a:gd name="connsiteX1" fmla="*/ 30094 w 186978"/>
                  <a:gd name="connsiteY1" fmla="*/ 18616 h 151036"/>
                  <a:gd name="connsiteX2" fmla="*/ 24075 w 186978"/>
                  <a:gd name="connsiteY2" fmla="*/ 42693 h 151036"/>
                  <a:gd name="connsiteX3" fmla="*/ 0 w 186978"/>
                  <a:gd name="connsiteY3" fmla="*/ 78807 h 151036"/>
                  <a:gd name="connsiteX4" fmla="*/ 30094 w 186978"/>
                  <a:gd name="connsiteY4" fmla="*/ 132979 h 151036"/>
                  <a:gd name="connsiteX5" fmla="*/ 66207 w 186978"/>
                  <a:gd name="connsiteY5" fmla="*/ 145017 h 151036"/>
                  <a:gd name="connsiteX6" fmla="*/ 84263 w 186978"/>
                  <a:gd name="connsiteY6" fmla="*/ 151036 h 151036"/>
                  <a:gd name="connsiteX7" fmla="*/ 156488 w 186978"/>
                  <a:gd name="connsiteY7" fmla="*/ 145017 h 151036"/>
                  <a:gd name="connsiteX8" fmla="*/ 174544 w 186978"/>
                  <a:gd name="connsiteY8" fmla="*/ 132979 h 151036"/>
                  <a:gd name="connsiteX9" fmla="*/ 186582 w 186978"/>
                  <a:gd name="connsiteY9" fmla="*/ 96865 h 151036"/>
                  <a:gd name="connsiteX10" fmla="*/ 180563 w 186978"/>
                  <a:gd name="connsiteY10" fmla="*/ 18616 h 151036"/>
                  <a:gd name="connsiteX11" fmla="*/ 120375 w 186978"/>
                  <a:gd name="connsiteY11" fmla="*/ 559 h 15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6978" h="151036">
                    <a:moveTo>
                      <a:pt x="120375" y="559"/>
                    </a:moveTo>
                    <a:cubicBezTo>
                      <a:pt x="95297" y="559"/>
                      <a:pt x="45805" y="-4953"/>
                      <a:pt x="30094" y="18616"/>
                    </a:cubicBezTo>
                    <a:cubicBezTo>
                      <a:pt x="25505" y="25499"/>
                      <a:pt x="27774" y="35294"/>
                      <a:pt x="24075" y="42693"/>
                    </a:cubicBezTo>
                    <a:cubicBezTo>
                      <a:pt x="17605" y="55633"/>
                      <a:pt x="0" y="78807"/>
                      <a:pt x="0" y="78807"/>
                    </a:cubicBezTo>
                    <a:cubicBezTo>
                      <a:pt x="6407" y="123657"/>
                      <a:pt x="-6113" y="118496"/>
                      <a:pt x="30094" y="132979"/>
                    </a:cubicBezTo>
                    <a:cubicBezTo>
                      <a:pt x="41875" y="137692"/>
                      <a:pt x="54169" y="141004"/>
                      <a:pt x="66207" y="145017"/>
                    </a:cubicBezTo>
                    <a:lnTo>
                      <a:pt x="84263" y="151036"/>
                    </a:lnTo>
                    <a:cubicBezTo>
                      <a:pt x="108338" y="149030"/>
                      <a:pt x="132799" y="149755"/>
                      <a:pt x="156488" y="145017"/>
                    </a:cubicBezTo>
                    <a:cubicBezTo>
                      <a:pt x="163581" y="143598"/>
                      <a:pt x="170710" y="139113"/>
                      <a:pt x="174544" y="132979"/>
                    </a:cubicBezTo>
                    <a:cubicBezTo>
                      <a:pt x="181269" y="122219"/>
                      <a:pt x="186582" y="96865"/>
                      <a:pt x="186582" y="96865"/>
                    </a:cubicBezTo>
                    <a:cubicBezTo>
                      <a:pt x="184576" y="70782"/>
                      <a:pt x="191625" y="42322"/>
                      <a:pt x="180563" y="18616"/>
                    </a:cubicBezTo>
                    <a:cubicBezTo>
                      <a:pt x="173465" y="3406"/>
                      <a:pt x="145453" y="559"/>
                      <a:pt x="120375" y="559"/>
                    </a:cubicBezTo>
                    <a:close/>
                  </a:path>
                </a:pathLst>
              </a:custGeom>
              <a:noFill/>
              <a:ln w="19050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US" sz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171000" y="2753139"/>
                <a:ext cx="1081371" cy="37432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US" sz="1200" dirty="0">
                    <a:solidFill>
                      <a:srgbClr val="FF6600"/>
                    </a:solidFill>
                  </a:rPr>
                  <a:t>Fetal liver</a:t>
                </a: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3703839" y="3262848"/>
                <a:ext cx="1266380" cy="37432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US" sz="1200" dirty="0">
                    <a:solidFill>
                      <a:srgbClr val="FF0000"/>
                    </a:solidFill>
                  </a:rPr>
                  <a:t>AGM region</a:t>
                </a: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1191171" y="1296030"/>
                <a:ext cx="942734" cy="37432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US" sz="1200" dirty="0">
                    <a:solidFill>
                      <a:prstClr val="black"/>
                    </a:solidFill>
                  </a:rPr>
                  <a:t>Yolk sac</a:t>
                </a:r>
              </a:p>
            </p:txBody>
          </p:sp>
          <p:cxnSp>
            <p:nvCxnSpPr>
              <p:cNvPr id="84" name="Straight Arrow Connector 83"/>
              <p:cNvCxnSpPr/>
              <p:nvPr/>
            </p:nvCxnSpPr>
            <p:spPr>
              <a:xfrm flipH="1">
                <a:off x="2997884" y="2983739"/>
                <a:ext cx="1173116" cy="101640"/>
              </a:xfrm>
              <a:prstGeom prst="straightConnector1">
                <a:avLst/>
              </a:prstGeom>
              <a:ln w="19050" cmpd="sng">
                <a:solidFill>
                  <a:srgbClr val="000000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Arrow Connector 84"/>
              <p:cNvCxnSpPr/>
              <p:nvPr/>
            </p:nvCxnSpPr>
            <p:spPr>
              <a:xfrm flipH="1">
                <a:off x="3076356" y="3501008"/>
                <a:ext cx="703556" cy="27562"/>
              </a:xfrm>
              <a:prstGeom prst="straightConnector1">
                <a:avLst/>
              </a:prstGeom>
              <a:ln w="19050" cmpd="sng">
                <a:solidFill>
                  <a:srgbClr val="000000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6" name="Straight Connector 65"/>
            <p:cNvCxnSpPr/>
            <p:nvPr/>
          </p:nvCxnSpPr>
          <p:spPr>
            <a:xfrm flipH="1">
              <a:off x="6728149" y="876887"/>
              <a:ext cx="63521" cy="1313768"/>
            </a:xfrm>
            <a:prstGeom prst="line">
              <a:avLst/>
            </a:prstGeom>
            <a:ln w="19050" cmpd="sng">
              <a:solidFill>
                <a:schemeClr val="tx1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>
              <a:off x="6812586" y="1760739"/>
              <a:ext cx="1113476" cy="338513"/>
            </a:xfrm>
            <a:prstGeom prst="line">
              <a:avLst/>
            </a:prstGeom>
            <a:ln w="19050" cmpd="sng">
              <a:solidFill>
                <a:schemeClr val="tx1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>
              <a:off x="7516302" y="1579453"/>
              <a:ext cx="335012" cy="406158"/>
            </a:xfrm>
            <a:prstGeom prst="line">
              <a:avLst/>
            </a:prstGeom>
            <a:ln w="19050" cmpd="sng">
              <a:solidFill>
                <a:schemeClr val="tx1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9629240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" name="Picture 137" descr="mouse injecte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997" y="1240431"/>
            <a:ext cx="1270835" cy="901882"/>
          </a:xfrm>
          <a:prstGeom prst="rect">
            <a:avLst/>
          </a:prstGeom>
        </p:spPr>
      </p:pic>
      <p:grpSp>
        <p:nvGrpSpPr>
          <p:cNvPr id="159" name="Group 158"/>
          <p:cNvGrpSpPr/>
          <p:nvPr/>
        </p:nvGrpSpPr>
        <p:grpSpPr>
          <a:xfrm>
            <a:off x="711702" y="999048"/>
            <a:ext cx="4596868" cy="1177839"/>
            <a:chOff x="7320854" y="766671"/>
            <a:chExt cx="4596868" cy="1177839"/>
          </a:xfrm>
        </p:grpSpPr>
        <p:cxnSp>
          <p:nvCxnSpPr>
            <p:cNvPr id="160" name="Straight Connector 159"/>
            <p:cNvCxnSpPr/>
            <p:nvPr/>
          </p:nvCxnSpPr>
          <p:spPr bwMode="auto">
            <a:xfrm>
              <a:off x="9791633" y="1376100"/>
              <a:ext cx="2004196" cy="3546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/>
            <p:cNvCxnSpPr/>
            <p:nvPr/>
          </p:nvCxnSpPr>
          <p:spPr bwMode="auto">
            <a:xfrm>
              <a:off x="98509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 bwMode="auto">
            <a:xfrm>
              <a:off x="102196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/>
            <p:cNvCxnSpPr/>
            <p:nvPr/>
          </p:nvCxnSpPr>
          <p:spPr bwMode="auto">
            <a:xfrm>
              <a:off x="105883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 bwMode="auto">
            <a:xfrm>
              <a:off x="109570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/>
            <p:cNvCxnSpPr/>
            <p:nvPr/>
          </p:nvCxnSpPr>
          <p:spPr bwMode="auto">
            <a:xfrm>
              <a:off x="11325771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/>
            <p:cNvCxnSpPr/>
            <p:nvPr/>
          </p:nvCxnSpPr>
          <p:spPr bwMode="auto">
            <a:xfrm>
              <a:off x="11694472" y="1270097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Box 166"/>
            <p:cNvSpPr txBox="1">
              <a:spLocks noChangeArrowheads="1"/>
            </p:cNvSpPr>
            <p:nvPr/>
          </p:nvSpPr>
          <p:spPr bwMode="auto">
            <a:xfrm>
              <a:off x="9645447" y="975218"/>
              <a:ext cx="363269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7.5</a:t>
              </a:r>
            </a:p>
          </p:txBody>
        </p:sp>
        <p:sp>
          <p:nvSpPr>
            <p:cNvPr id="168" name="TextBox 167"/>
            <p:cNvSpPr txBox="1">
              <a:spLocks noChangeArrowheads="1"/>
            </p:cNvSpPr>
            <p:nvPr/>
          </p:nvSpPr>
          <p:spPr bwMode="auto">
            <a:xfrm>
              <a:off x="10733904" y="975218"/>
              <a:ext cx="434766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10.5</a:t>
              </a:r>
            </a:p>
          </p:txBody>
        </p:sp>
        <p:sp>
          <p:nvSpPr>
            <p:cNvPr id="169" name="TextBox 168"/>
            <p:cNvSpPr txBox="1">
              <a:spLocks noChangeArrowheads="1"/>
            </p:cNvSpPr>
            <p:nvPr/>
          </p:nvSpPr>
          <p:spPr bwMode="auto">
            <a:xfrm>
              <a:off x="10015894" y="975218"/>
              <a:ext cx="363269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8.5</a:t>
              </a:r>
            </a:p>
          </p:txBody>
        </p:sp>
        <p:sp>
          <p:nvSpPr>
            <p:cNvPr id="170" name="TextBox 169"/>
            <p:cNvSpPr txBox="1">
              <a:spLocks noChangeArrowheads="1"/>
            </p:cNvSpPr>
            <p:nvPr/>
          </p:nvSpPr>
          <p:spPr bwMode="auto">
            <a:xfrm>
              <a:off x="10397783" y="975218"/>
              <a:ext cx="363269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9.5</a:t>
              </a:r>
            </a:p>
          </p:txBody>
        </p:sp>
        <p:sp>
          <p:nvSpPr>
            <p:cNvPr id="171" name="TextBox 170"/>
            <p:cNvSpPr txBox="1">
              <a:spLocks noChangeArrowheads="1"/>
            </p:cNvSpPr>
            <p:nvPr/>
          </p:nvSpPr>
          <p:spPr bwMode="auto">
            <a:xfrm>
              <a:off x="11125594" y="975218"/>
              <a:ext cx="44874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11.5</a:t>
              </a:r>
            </a:p>
          </p:txBody>
        </p:sp>
        <p:sp>
          <p:nvSpPr>
            <p:cNvPr id="172" name="TextBox 171"/>
            <p:cNvSpPr txBox="1">
              <a:spLocks noChangeArrowheads="1"/>
            </p:cNvSpPr>
            <p:nvPr/>
          </p:nvSpPr>
          <p:spPr bwMode="auto">
            <a:xfrm>
              <a:off x="11482956" y="975218"/>
              <a:ext cx="434766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/>
              <a:r>
                <a:rPr lang="en-US" sz="11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12.5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10219672" y="1457946"/>
              <a:ext cx="737400" cy="342466"/>
            </a:xfrm>
            <a:prstGeom prst="rect">
              <a:avLst/>
            </a:prstGeom>
            <a:gradFill flip="none" rotWithShape="1">
              <a:gsLst>
                <a:gs pos="39000">
                  <a:srgbClr val="009933"/>
                </a:gs>
                <a:gs pos="65000">
                  <a:srgbClr val="FFFFFF"/>
                </a:gs>
              </a:gsLst>
              <a:lin ang="0" scaled="1"/>
              <a:tileRect/>
            </a:gra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lvl1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200"/>
              <a:endParaRPr lang="en-US" sz="1400">
                <a:solidFill>
                  <a:prstClr val="white"/>
                </a:solidFill>
              </a:endParaRPr>
            </a:p>
          </p:txBody>
        </p:sp>
        <p:cxnSp>
          <p:nvCxnSpPr>
            <p:cNvPr id="174" name="Straight Connector 173"/>
            <p:cNvCxnSpPr/>
            <p:nvPr/>
          </p:nvCxnSpPr>
          <p:spPr>
            <a:xfrm>
              <a:off x="11325771" y="1421613"/>
              <a:ext cx="0" cy="50432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5" name="TextBox 174"/>
            <p:cNvSpPr txBox="1">
              <a:spLocks noChangeArrowheads="1"/>
            </p:cNvSpPr>
            <p:nvPr/>
          </p:nvSpPr>
          <p:spPr bwMode="auto">
            <a:xfrm>
              <a:off x="7392614" y="766671"/>
              <a:ext cx="1820743" cy="2760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0451" tIns="45228" rIns="90451" bIns="45228">
              <a:prstTxWarp prst="textNoShape">
                <a:avLst/>
              </a:prstTxWarp>
              <a:spAutoFit/>
            </a:bodyPr>
            <a:lstStyle/>
            <a:p>
              <a:pPr algn="ctr" defTabSz="457200"/>
              <a:r>
                <a:rPr lang="en-GB" sz="1200" i="1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Csf1r</a:t>
              </a:r>
              <a:r>
                <a:rPr lang="en-GB" sz="1200" i="1" baseline="300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MeriCreMer</a:t>
              </a:r>
              <a:r>
                <a:rPr lang="en-GB" sz="1200" i="1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Rosa26</a:t>
              </a:r>
              <a:r>
                <a:rPr lang="en-GB" sz="1200" i="1" baseline="30000" dirty="0">
                  <a:solidFill>
                    <a:srgbClr val="000000"/>
                  </a:solidFill>
                  <a:ea typeface="Arial" charset="0"/>
                  <a:cs typeface="Arial" charset="0"/>
                </a:rPr>
                <a:t>YFP</a:t>
              </a:r>
              <a:endParaRPr lang="en-GB" sz="1200" b="1" baseline="30000" dirty="0">
                <a:solidFill>
                  <a:srgbClr val="000000"/>
                </a:solidFill>
                <a:ea typeface="Arial" charset="0"/>
                <a:cs typeface="Arial" charset="0"/>
              </a:endParaRPr>
            </a:p>
          </p:txBody>
        </p:sp>
        <p:cxnSp>
          <p:nvCxnSpPr>
            <p:cNvPr id="177" name="Straight Connector 176"/>
            <p:cNvCxnSpPr/>
            <p:nvPr/>
          </p:nvCxnSpPr>
          <p:spPr>
            <a:xfrm flipH="1">
              <a:off x="10825220" y="1421613"/>
              <a:ext cx="2" cy="50432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/>
            <p:cNvCxnSpPr/>
            <p:nvPr/>
          </p:nvCxnSpPr>
          <p:spPr>
            <a:xfrm flipH="1">
              <a:off x="11694472" y="1421613"/>
              <a:ext cx="2892" cy="522897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Gerade Verbindung mit Pfeil 320"/>
            <p:cNvCxnSpPr/>
            <p:nvPr/>
          </p:nvCxnSpPr>
          <p:spPr>
            <a:xfrm>
              <a:off x="8698809" y="1622562"/>
              <a:ext cx="379452" cy="0"/>
            </a:xfrm>
            <a:prstGeom prst="straightConnector1">
              <a:avLst/>
            </a:prstGeom>
            <a:ln w="12700" cmpd="sng">
              <a:solidFill>
                <a:srgbClr val="000000"/>
              </a:solidFill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1" name="TextBox 180"/>
            <p:cNvSpPr txBox="1"/>
            <p:nvPr/>
          </p:nvSpPr>
          <p:spPr>
            <a:xfrm>
              <a:off x="7320854" y="995494"/>
              <a:ext cx="19642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200" dirty="0">
                  <a:solidFill>
                    <a:srgbClr val="008000"/>
                  </a:solidFill>
                  <a:cs typeface="Arial"/>
                </a:rPr>
                <a:t>Pulse : </a:t>
              </a:r>
              <a:r>
                <a:rPr lang="fr-FR" sz="1200" dirty="0">
                  <a:solidFill>
                    <a:srgbClr val="008000"/>
                  </a:solidFill>
                  <a:ea typeface="Arial" charset="0"/>
                  <a:cs typeface="Arial" charset="0"/>
                </a:rPr>
                <a:t>OH-TAM </a:t>
              </a:r>
              <a:r>
                <a:rPr lang="en-US" sz="1200" dirty="0">
                  <a:solidFill>
                    <a:srgbClr val="008000"/>
                  </a:solidFill>
                  <a:cs typeface="Arial"/>
                </a:rPr>
                <a:t>E8.5</a:t>
              </a:r>
              <a:endParaRPr lang="fr-FR" sz="1200" dirty="0">
                <a:solidFill>
                  <a:srgbClr val="008000"/>
                </a:solidFill>
                <a:ea typeface="Arial" charset="0"/>
                <a:cs typeface="Arial" charset="0"/>
              </a:endParaRPr>
            </a:p>
          </p:txBody>
        </p:sp>
        <p:pic>
          <p:nvPicPr>
            <p:cNvPr id="182" name="Picture 181" descr="foetusgreendots.jp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2700" y="1322893"/>
              <a:ext cx="605790" cy="565785"/>
            </a:xfrm>
            <a:prstGeom prst="rect">
              <a:avLst/>
            </a:prstGeom>
          </p:spPr>
        </p:pic>
        <p:cxnSp>
          <p:nvCxnSpPr>
            <p:cNvPr id="183" name="Straight Connector 182"/>
            <p:cNvCxnSpPr/>
            <p:nvPr/>
          </p:nvCxnSpPr>
          <p:spPr>
            <a:xfrm flipH="1">
              <a:off x="10957072" y="1423182"/>
              <a:ext cx="2" cy="50432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Group 68"/>
          <p:cNvGrpSpPr/>
          <p:nvPr/>
        </p:nvGrpSpPr>
        <p:grpSpPr>
          <a:xfrm>
            <a:off x="1012331" y="2791620"/>
            <a:ext cx="3708009" cy="2660654"/>
            <a:chOff x="4978128" y="2486132"/>
            <a:chExt cx="4187627" cy="2660654"/>
          </a:xfrm>
        </p:grpSpPr>
        <p:pic>
          <p:nvPicPr>
            <p:cNvPr id="70" name="Picture 69"/>
            <p:cNvPicPr>
              <a:picLocks noChangeAspect="1"/>
            </p:cNvPicPr>
            <p:nvPr/>
          </p:nvPicPr>
          <p:blipFill rotWithShape="1">
            <a:blip r:embed="rId5"/>
            <a:srcRect l="7325" b="27745"/>
            <a:stretch/>
          </p:blipFill>
          <p:spPr>
            <a:xfrm>
              <a:off x="5434099" y="2965919"/>
              <a:ext cx="3712638" cy="1803109"/>
            </a:xfrm>
            <a:prstGeom prst="rect">
              <a:avLst/>
            </a:prstGeom>
          </p:spPr>
        </p:pic>
        <p:sp>
          <p:nvSpPr>
            <p:cNvPr id="72" name="TextBox 71"/>
            <p:cNvSpPr txBox="1"/>
            <p:nvPr/>
          </p:nvSpPr>
          <p:spPr>
            <a:xfrm>
              <a:off x="5495214" y="2486132"/>
              <a:ext cx="36515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US" sz="1200" i="1" dirty="0">
                  <a:solidFill>
                    <a:prstClr val="black"/>
                  </a:solidFill>
                  <a:latin typeface="Arial"/>
                  <a:cs typeface="Arial"/>
                </a:rPr>
                <a:t>Csf1r</a:t>
              </a:r>
              <a:r>
                <a:rPr lang="en-US" sz="1200" i="1" baseline="30000" dirty="0">
                  <a:solidFill>
                    <a:prstClr val="black"/>
                  </a:solidFill>
                  <a:latin typeface="Arial"/>
                  <a:cs typeface="Arial"/>
                </a:rPr>
                <a:t>MeriCreMer</a:t>
              </a:r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, pulsed at E8.5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76192" y="2937893"/>
              <a:ext cx="530737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2200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5177115" y="3114329"/>
              <a:ext cx="530737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1800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171506" y="3461770"/>
              <a:ext cx="530737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1000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5245756" y="3891856"/>
              <a:ext cx="450190" cy="246221"/>
            </a:xfrm>
            <a:prstGeom prst="rect">
              <a:avLst/>
            </a:prstGeom>
            <a:solidFill>
              <a:srgbClr val="FFFFFF"/>
            </a:solidFill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400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5246451" y="4243790"/>
              <a:ext cx="450190" cy="246221"/>
            </a:xfrm>
            <a:prstGeom prst="rect">
              <a:avLst/>
            </a:prstGeom>
            <a:solidFill>
              <a:srgbClr val="FFFFFF"/>
            </a:solidFill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200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383537" y="4603941"/>
              <a:ext cx="289098" cy="246221"/>
            </a:xfrm>
            <a:prstGeom prst="rect">
              <a:avLst/>
            </a:prstGeom>
            <a:solidFill>
              <a:srgbClr val="FFFFFF"/>
            </a:solidFill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0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5242157" y="3591501"/>
              <a:ext cx="45019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600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5175130" y="3294110"/>
              <a:ext cx="530737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1400</a:t>
              </a:r>
            </a:p>
          </p:txBody>
        </p:sp>
        <p:cxnSp>
          <p:nvCxnSpPr>
            <p:cNvPr id="81" name="Straight Connector 80"/>
            <p:cNvCxnSpPr/>
            <p:nvPr/>
          </p:nvCxnSpPr>
          <p:spPr>
            <a:xfrm>
              <a:off x="6581515" y="3344778"/>
              <a:ext cx="0" cy="1397637"/>
            </a:xfrm>
            <a:prstGeom prst="line">
              <a:avLst/>
            </a:prstGeom>
            <a:ln w="12700" cmpd="sng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>
              <a:off x="7399748" y="3341635"/>
              <a:ext cx="0" cy="1397637"/>
            </a:xfrm>
            <a:prstGeom prst="line">
              <a:avLst/>
            </a:prstGeom>
            <a:ln w="12700" cmpd="sng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>
              <a:off x="8354102" y="3344810"/>
              <a:ext cx="0" cy="1397637"/>
            </a:xfrm>
            <a:prstGeom prst="line">
              <a:avLst/>
            </a:prstGeom>
            <a:ln w="12700" cmpd="sng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" name="Group 83"/>
            <p:cNvGrpSpPr/>
            <p:nvPr/>
          </p:nvGrpSpPr>
          <p:grpSpPr>
            <a:xfrm>
              <a:off x="8232629" y="4777793"/>
              <a:ext cx="933126" cy="258017"/>
              <a:chOff x="3330519" y="9912652"/>
              <a:chExt cx="933126" cy="258017"/>
            </a:xfrm>
          </p:grpSpPr>
          <p:sp>
            <p:nvSpPr>
              <p:cNvPr id="106" name="TextBox 105"/>
              <p:cNvSpPr txBox="1"/>
              <p:nvPr/>
            </p:nvSpPr>
            <p:spPr>
              <a:xfrm rot="19138745">
                <a:off x="3330519" y="9924448"/>
                <a:ext cx="49596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10.5</a:t>
                </a: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 rot="19138745">
                <a:off x="3540952" y="9912652"/>
                <a:ext cx="510653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11.5</a:t>
                </a: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 rot="19138745">
                <a:off x="3717549" y="9916534"/>
                <a:ext cx="54609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12.5</a:t>
                </a: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5691141" y="2759458"/>
              <a:ext cx="773380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Yolk Sac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6646693" y="2759458"/>
              <a:ext cx="667503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Caudal</a:t>
              </a:r>
            </a:p>
            <a:p>
              <a:pPr algn="ctr"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(AGM)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7487575" y="2759458"/>
              <a:ext cx="917062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Head/brain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8470867" y="2682513"/>
              <a:ext cx="530525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Fetal</a:t>
              </a:r>
            </a:p>
            <a:p>
              <a:pPr algn="ctr" defTabSz="457200"/>
              <a:r>
                <a:rPr lang="en-US" sz="1000" dirty="0">
                  <a:solidFill>
                    <a:prstClr val="black"/>
                  </a:solidFill>
                  <a:latin typeface="Arial"/>
                  <a:cs typeface="Arial"/>
                </a:rPr>
                <a:t>liver</a:t>
              </a:r>
            </a:p>
          </p:txBody>
        </p:sp>
        <p:grpSp>
          <p:nvGrpSpPr>
            <p:cNvPr id="89" name="Group 88"/>
            <p:cNvGrpSpPr/>
            <p:nvPr/>
          </p:nvGrpSpPr>
          <p:grpSpPr>
            <a:xfrm>
              <a:off x="7213587" y="4760933"/>
              <a:ext cx="1280626" cy="274986"/>
              <a:chOff x="7677884" y="10435237"/>
              <a:chExt cx="1280626" cy="274986"/>
            </a:xfrm>
          </p:grpSpPr>
          <p:sp>
            <p:nvSpPr>
              <p:cNvPr id="101" name="TextBox 100"/>
              <p:cNvSpPr txBox="1"/>
              <p:nvPr/>
            </p:nvSpPr>
            <p:spPr>
              <a:xfrm rot="19138745">
                <a:off x="7832141" y="10435237"/>
                <a:ext cx="583615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10.25</a:t>
                </a: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 rot="19138745">
                <a:off x="8048164" y="10464002"/>
                <a:ext cx="49596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10.5</a:t>
                </a: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 rot="19138745">
                <a:off x="8235817" y="10459181"/>
                <a:ext cx="510653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11.5</a:t>
                </a: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 rot="19138745">
                <a:off x="8412414" y="10447550"/>
                <a:ext cx="54609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12.5</a:t>
                </a: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 rot="19138745">
                <a:off x="7677884" y="10435237"/>
                <a:ext cx="583615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 9.5</a:t>
                </a: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6351339" y="4766584"/>
              <a:ext cx="1090937" cy="280435"/>
              <a:chOff x="6912451" y="10401023"/>
              <a:chExt cx="1090937" cy="280435"/>
            </a:xfrm>
          </p:grpSpPr>
          <p:sp>
            <p:nvSpPr>
              <p:cNvPr id="97" name="TextBox 96"/>
              <p:cNvSpPr txBox="1"/>
              <p:nvPr/>
            </p:nvSpPr>
            <p:spPr>
              <a:xfrm rot="19138745">
                <a:off x="7066281" y="10435237"/>
                <a:ext cx="583615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10.25</a:t>
                </a: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 rot="19138745">
                <a:off x="7316472" y="10412819"/>
                <a:ext cx="49596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10.5</a:t>
                </a: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 rot="19138745">
                <a:off x="7492734" y="10401023"/>
                <a:ext cx="510654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11.5</a:t>
                </a: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 rot="19138745">
                <a:off x="6912451" y="10416762"/>
                <a:ext cx="583615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 9.5</a:t>
                </a: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5383732" y="4756923"/>
              <a:ext cx="1274573" cy="267678"/>
              <a:chOff x="5944844" y="10391362"/>
              <a:chExt cx="1274573" cy="267678"/>
            </a:xfrm>
          </p:grpSpPr>
          <p:sp>
            <p:nvSpPr>
              <p:cNvPr id="92" name="TextBox 91"/>
              <p:cNvSpPr txBox="1"/>
              <p:nvPr/>
            </p:nvSpPr>
            <p:spPr>
              <a:xfrm rot="19138745">
                <a:off x="6104439" y="10401067"/>
                <a:ext cx="583615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10.25</a:t>
                </a: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 rot="19138745">
                <a:off x="6343241" y="10412819"/>
                <a:ext cx="49596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10.5</a:t>
                </a: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 rot="19138745">
                <a:off x="6519504" y="10401023"/>
                <a:ext cx="510653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11.5</a:t>
                </a: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 rot="19138745">
                <a:off x="6673321" y="10404905"/>
                <a:ext cx="54609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12.5</a:t>
                </a: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 rot="19138745">
                <a:off x="5944844" y="10391362"/>
                <a:ext cx="583615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GB" sz="1000" dirty="0">
                    <a:solidFill>
                      <a:prstClr val="black"/>
                    </a:solidFill>
                    <a:latin typeface="Helvetica"/>
                    <a:cs typeface="Helvetica"/>
                  </a:rPr>
                  <a:t> 9.5</a:t>
                </a:r>
              </a:p>
            </p:txBody>
          </p:sp>
        </p:grpSp>
        <p:sp>
          <p:nvSpPr>
            <p:cNvPr id="71" name="TextBox 70"/>
            <p:cNvSpPr txBox="1"/>
            <p:nvPr/>
          </p:nvSpPr>
          <p:spPr>
            <a:xfrm rot="16200000">
              <a:off x="3827771" y="3683601"/>
              <a:ext cx="2613542" cy="312828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pPr defTabSz="457200"/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YFP</a:t>
              </a:r>
              <a:r>
                <a:rPr lang="en-US" sz="1200" baseline="30000" dirty="0">
                  <a:solidFill>
                    <a:prstClr val="black"/>
                  </a:solidFill>
                  <a:latin typeface="Arial"/>
                  <a:cs typeface="Arial"/>
                </a:rPr>
                <a:t>+ </a:t>
              </a:r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CD45</a:t>
              </a:r>
              <a:r>
                <a:rPr lang="en-US" sz="1200" baseline="30000" dirty="0">
                  <a:solidFill>
                    <a:prstClr val="black"/>
                  </a:solidFill>
                  <a:latin typeface="Arial"/>
                  <a:cs typeface="Arial"/>
                </a:rPr>
                <a:t> lo </a:t>
              </a:r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Kit</a:t>
              </a:r>
              <a:r>
                <a:rPr lang="en-US" sz="1200" baseline="30000" dirty="0">
                  <a:solidFill>
                    <a:prstClr val="black"/>
                  </a:solidFill>
                  <a:latin typeface="Arial"/>
                  <a:cs typeface="Arial"/>
                </a:rPr>
                <a:t>+</a:t>
              </a:r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(cells / embryo)</a:t>
              </a:r>
              <a:endParaRPr lang="en-US" sz="1200" baseline="30000" dirty="0">
                <a:solidFill>
                  <a:prstClr val="black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351911" y="2828059"/>
            <a:ext cx="5425272" cy="2765392"/>
            <a:chOff x="5457000" y="3764954"/>
            <a:chExt cx="5425272" cy="2765392"/>
          </a:xfrm>
        </p:grpSpPr>
        <p:sp>
          <p:nvSpPr>
            <p:cNvPr id="135" name="Rectangle 134"/>
            <p:cNvSpPr/>
            <p:nvPr/>
          </p:nvSpPr>
          <p:spPr>
            <a:xfrm>
              <a:off x="5771868" y="3869264"/>
              <a:ext cx="1216477" cy="276989"/>
            </a:xfrm>
            <a:prstGeom prst="rect">
              <a:avLst/>
            </a:prstGeom>
          </p:spPr>
          <p:txBody>
            <a:bodyPr wrap="none" lIns="91429" tIns="45715" rIns="91429" bIns="45715">
              <a:spAutoFit/>
            </a:bodyPr>
            <a:lstStyle/>
            <a:p>
              <a:pPr algn="ctr" defTabSz="457200">
                <a:defRPr sz="1200" b="0" i="0" u="none" strike="noStrike" kern="1200" baseline="0">
                  <a:solidFill>
                    <a:prstClr val="black"/>
                  </a:solidFill>
                  <a:latin typeface="Arial"/>
                  <a:ea typeface="+mn-ea"/>
                  <a:cs typeface="Arial"/>
                </a:defRPr>
              </a:pPr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E9 YS CFU-Cs</a:t>
              </a:r>
            </a:p>
          </p:txBody>
        </p:sp>
        <p:graphicFrame>
          <p:nvGraphicFramePr>
            <p:cNvPr id="139" name="Chart 138"/>
            <p:cNvGraphicFramePr>
              <a:graphicFrameLocks/>
            </p:cNvGraphicFramePr>
            <p:nvPr>
              <p:extLst/>
            </p:nvPr>
          </p:nvGraphicFramePr>
          <p:xfrm>
            <a:off x="5457000" y="3764954"/>
            <a:ext cx="1527830" cy="23839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140" name="TextBox 139"/>
            <p:cNvSpPr txBox="1"/>
            <p:nvPr/>
          </p:nvSpPr>
          <p:spPr>
            <a:xfrm rot="19212722">
              <a:off x="5559011" y="6100236"/>
              <a:ext cx="719558" cy="261600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Unsorted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9212722">
              <a:off x="5796303" y="6106445"/>
              <a:ext cx="850153" cy="261600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Progenitors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9212722">
              <a:off x="6134921" y="6099469"/>
              <a:ext cx="867524" cy="430877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algn="ctr"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Progenitors</a:t>
              </a:r>
              <a:r>
                <a:rPr lang="en-GB" sz="1100" baseline="30000" dirty="0">
                  <a:solidFill>
                    <a:prstClr val="black"/>
                  </a:solidFill>
                  <a:cs typeface="Arial"/>
                </a:rPr>
                <a:t> </a:t>
              </a:r>
            </a:p>
            <a:p>
              <a:pPr algn="ctr"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YFP</a:t>
              </a:r>
              <a:r>
                <a:rPr lang="en-GB" sz="1100" baseline="30000" dirty="0">
                  <a:solidFill>
                    <a:prstClr val="black"/>
                  </a:solidFill>
                  <a:cs typeface="Arial"/>
                </a:rPr>
                <a:t>+</a:t>
              </a:r>
            </a:p>
          </p:txBody>
        </p:sp>
        <p:graphicFrame>
          <p:nvGraphicFramePr>
            <p:cNvPr id="143" name="Chart 142"/>
            <p:cNvGraphicFramePr>
              <a:graphicFrameLocks/>
            </p:cNvGraphicFramePr>
            <p:nvPr>
              <p:extLst/>
            </p:nvPr>
          </p:nvGraphicFramePr>
          <p:xfrm>
            <a:off x="6957972" y="4121947"/>
            <a:ext cx="3924300" cy="20358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144" name="Rectangle 143"/>
            <p:cNvSpPr/>
            <p:nvPr/>
          </p:nvSpPr>
          <p:spPr>
            <a:xfrm>
              <a:off x="7352425" y="3844958"/>
              <a:ext cx="1402926" cy="276989"/>
            </a:xfrm>
            <a:prstGeom prst="rect">
              <a:avLst/>
            </a:prstGeom>
          </p:spPr>
          <p:txBody>
            <a:bodyPr wrap="none" lIns="91429" tIns="45715" rIns="91429" bIns="45715">
              <a:spAutoFit/>
            </a:bodyPr>
            <a:lstStyle/>
            <a:p>
              <a:pPr algn="ctr" defTabSz="457200">
                <a:defRPr sz="1200" b="0" i="0" u="none" strike="noStrike" kern="1200" baseline="0">
                  <a:solidFill>
                    <a:prstClr val="black"/>
                  </a:solidFill>
                  <a:latin typeface="Arial"/>
                  <a:ea typeface="+mn-ea"/>
                  <a:cs typeface="Arial"/>
                </a:defRPr>
              </a:pPr>
              <a:r>
                <a:rPr lang="en-US" sz="1200" dirty="0">
                  <a:solidFill>
                    <a:prstClr val="black"/>
                  </a:solidFill>
                  <a:latin typeface="Arial"/>
                  <a:cs typeface="Arial"/>
                </a:rPr>
                <a:t>E12.5 FL CFU-Cs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9212722">
              <a:off x="7179376" y="6107535"/>
              <a:ext cx="719558" cy="261600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Unsorted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9212722">
              <a:off x="7427907" y="6102506"/>
              <a:ext cx="850153" cy="261600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Progenitors</a:t>
              </a:r>
              <a:endParaRPr lang="en-GB" sz="1100" baseline="30000" dirty="0">
                <a:solidFill>
                  <a:prstClr val="black"/>
                </a:solidFill>
                <a:cs typeface="Arial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 rot="19212722">
              <a:off x="7797688" y="6088231"/>
              <a:ext cx="850153" cy="430877"/>
            </a:xfrm>
            <a:prstGeom prst="rect">
              <a:avLst/>
            </a:prstGeom>
            <a:noFill/>
          </p:spPr>
          <p:txBody>
            <a:bodyPr wrap="none" lIns="91429" tIns="45715" rIns="91429" bIns="45715" rtlCol="0">
              <a:spAutoFit/>
            </a:bodyPr>
            <a:lstStyle/>
            <a:p>
              <a:pPr algn="ctr"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Progenitors</a:t>
              </a:r>
            </a:p>
            <a:p>
              <a:pPr algn="ctr" defTabSz="457200"/>
              <a:r>
                <a:rPr lang="en-GB" sz="1100" dirty="0">
                  <a:solidFill>
                    <a:prstClr val="black"/>
                  </a:solidFill>
                  <a:cs typeface="Arial"/>
                </a:rPr>
                <a:t>YFP</a:t>
              </a:r>
              <a:r>
                <a:rPr lang="en-GB" sz="1100" baseline="30000" dirty="0">
                  <a:solidFill>
                    <a:prstClr val="black"/>
                  </a:solidFill>
                  <a:cs typeface="Arial"/>
                </a:rPr>
                <a:t>+</a:t>
              </a:r>
            </a:p>
          </p:txBody>
        </p:sp>
      </p:grpSp>
      <p:cxnSp>
        <p:nvCxnSpPr>
          <p:cNvPr id="116" name="Straight Connector 115"/>
          <p:cNvCxnSpPr/>
          <p:nvPr/>
        </p:nvCxnSpPr>
        <p:spPr>
          <a:xfrm flipH="1">
            <a:off x="3979219" y="1658307"/>
            <a:ext cx="2892" cy="522897"/>
          </a:xfrm>
          <a:prstGeom prst="line">
            <a:avLst/>
          </a:prstGeom>
          <a:ln w="19050" cmpd="sng">
            <a:solidFill>
              <a:srgbClr val="000000"/>
            </a:solidFill>
            <a:headEnd type="triangl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389757" y="14288"/>
            <a:ext cx="9136298" cy="83096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US" sz="2400" b="1" dirty="0">
                <a:solidFill>
                  <a:prstClr val="black"/>
                </a:solidFill>
              </a:rPr>
              <a:t>Les</a:t>
            </a:r>
            <a:r>
              <a:rPr lang="en-US" sz="2400" b="1" i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progéniteurs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i="1" dirty="0">
                <a:solidFill>
                  <a:prstClr val="black"/>
                </a:solidFill>
              </a:rPr>
              <a:t>Csf1r</a:t>
            </a:r>
            <a:r>
              <a:rPr lang="en-US" sz="2400" b="1" baseline="30000" dirty="0">
                <a:solidFill>
                  <a:prstClr val="black"/>
                </a:solidFill>
              </a:rPr>
              <a:t>+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sont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originaires</a:t>
            </a:r>
            <a:r>
              <a:rPr lang="en-US" sz="2400" b="1" dirty="0">
                <a:solidFill>
                  <a:prstClr val="black"/>
                </a:solidFill>
              </a:rPr>
              <a:t> du sac </a:t>
            </a:r>
            <a:r>
              <a:rPr lang="en-US" sz="2400" b="1" dirty="0" err="1">
                <a:solidFill>
                  <a:prstClr val="black"/>
                </a:solidFill>
              </a:rPr>
              <a:t>vitellin</a:t>
            </a:r>
            <a:r>
              <a:rPr lang="en-US" sz="2400" b="1" dirty="0">
                <a:solidFill>
                  <a:prstClr val="black"/>
                </a:solidFill>
              </a:rPr>
              <a:t> et </a:t>
            </a:r>
            <a:r>
              <a:rPr lang="en-US" sz="2400" b="1" dirty="0" err="1">
                <a:solidFill>
                  <a:prstClr val="black"/>
                </a:solidFill>
              </a:rPr>
              <a:t>colonisent</a:t>
            </a:r>
            <a:r>
              <a:rPr lang="en-US" sz="2400" b="1" dirty="0">
                <a:solidFill>
                  <a:prstClr val="black"/>
                </a:solidFill>
              </a:rPr>
              <a:t> le </a:t>
            </a:r>
            <a:r>
              <a:rPr lang="en-US" sz="2400" b="1" dirty="0" err="1">
                <a:solidFill>
                  <a:prstClr val="black"/>
                </a:solidFill>
              </a:rPr>
              <a:t>foie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fœtal</a:t>
            </a:r>
            <a:endParaRPr lang="en-US" sz="2400" b="1" dirty="0">
              <a:solidFill>
                <a:prstClr val="black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27295" y="5821145"/>
            <a:ext cx="26578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Expansion in the fetal liver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5705948" y="5821145"/>
            <a:ext cx="3039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Erythro</a:t>
            </a:r>
            <a:r>
              <a:rPr lang="en-US" dirty="0"/>
              <a:t> and myeloid potential </a:t>
            </a:r>
          </a:p>
        </p:txBody>
      </p:sp>
    </p:spTree>
    <p:extLst>
      <p:ext uri="{BB962C8B-B14F-4D97-AF65-F5344CB8AC3E}">
        <p14:creationId xmlns:p14="http://schemas.microsoft.com/office/powerpoint/2010/main" val="406399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2767521" y="2861430"/>
            <a:ext cx="2012247" cy="1097024"/>
            <a:chOff x="2484969" y="2664166"/>
            <a:chExt cx="2012247" cy="1097024"/>
          </a:xfrm>
        </p:grpSpPr>
        <p:pic>
          <p:nvPicPr>
            <p:cNvPr id="120" name="Picture 119"/>
            <p:cNvPicPr>
              <a:picLocks noChangeAspect="1"/>
            </p:cNvPicPr>
            <p:nvPr/>
          </p:nvPicPr>
          <p:blipFill rotWithShape="1">
            <a:blip r:embed="rId3"/>
            <a:srcRect b="5905"/>
            <a:stretch/>
          </p:blipFill>
          <p:spPr>
            <a:xfrm>
              <a:off x="3439896" y="2664166"/>
              <a:ext cx="1021396" cy="948477"/>
            </a:xfrm>
            <a:prstGeom prst="rect">
              <a:avLst/>
            </a:prstGeom>
          </p:spPr>
        </p:pic>
        <p:cxnSp>
          <p:nvCxnSpPr>
            <p:cNvPr id="116" name="Straight Arrow Connector 115"/>
            <p:cNvCxnSpPr/>
            <p:nvPr/>
          </p:nvCxnSpPr>
          <p:spPr>
            <a:xfrm>
              <a:off x="2691854" y="3674150"/>
              <a:ext cx="1805362" cy="0"/>
            </a:xfrm>
            <a:prstGeom prst="straightConnector1">
              <a:avLst/>
            </a:prstGeom>
            <a:ln w="12700" cmpd="sng">
              <a:solidFill>
                <a:schemeClr val="tx1"/>
              </a:solidFill>
              <a:headEnd type="none"/>
              <a:tailEnd type="triangl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55"/>
            <p:cNvSpPr txBox="1"/>
            <p:nvPr/>
          </p:nvSpPr>
          <p:spPr>
            <a:xfrm>
              <a:off x="3365866" y="3574326"/>
              <a:ext cx="492243" cy="186864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 defTabSz="457200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CD11b</a:t>
              </a:r>
            </a:p>
          </p:txBody>
        </p:sp>
        <p:pic>
          <p:nvPicPr>
            <p:cNvPr id="119" name="Picture 118"/>
            <p:cNvPicPr>
              <a:picLocks noChangeAspect="1"/>
            </p:cNvPicPr>
            <p:nvPr/>
          </p:nvPicPr>
          <p:blipFill rotWithShape="1">
            <a:blip r:embed="rId4"/>
            <a:srcRect l="4423" b="5934"/>
            <a:stretch/>
          </p:blipFill>
          <p:spPr>
            <a:xfrm>
              <a:off x="2592350" y="2664459"/>
              <a:ext cx="976220" cy="948184"/>
            </a:xfrm>
            <a:prstGeom prst="rect">
              <a:avLst/>
            </a:prstGeom>
          </p:spPr>
        </p:pic>
        <p:sp>
          <p:nvSpPr>
            <p:cNvPr id="106" name="TextBox 105"/>
            <p:cNvSpPr txBox="1"/>
            <p:nvPr/>
          </p:nvSpPr>
          <p:spPr>
            <a:xfrm rot="16200000">
              <a:off x="2330292" y="3006689"/>
              <a:ext cx="496218" cy="18686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 defTabSz="457200"/>
              <a:r>
                <a:rPr lang="en-US" sz="1200" dirty="0">
                  <a:solidFill>
                    <a:prstClr val="black"/>
                  </a:solidFill>
                  <a:cs typeface="Arial"/>
                </a:rPr>
                <a:t>F4/80</a:t>
              </a:r>
            </a:p>
          </p:txBody>
        </p:sp>
        <p:sp>
          <p:nvSpPr>
            <p:cNvPr id="118" name="TextBox 6"/>
            <p:cNvSpPr txBox="1"/>
            <p:nvPr/>
          </p:nvSpPr>
          <p:spPr>
            <a:xfrm>
              <a:off x="2601821" y="2664166"/>
              <a:ext cx="65489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GB" sz="1100" dirty="0" err="1">
                  <a:solidFill>
                    <a:prstClr val="black"/>
                  </a:solidFill>
                  <a:cs typeface="Arial"/>
                </a:rPr>
                <a:t>Myb</a:t>
              </a:r>
              <a:r>
                <a:rPr lang="en-GB" sz="1100" baseline="30000" dirty="0">
                  <a:solidFill>
                    <a:prstClr val="black"/>
                  </a:solidFill>
                  <a:cs typeface="Arial"/>
                </a:rPr>
                <a:t>-/-</a:t>
              </a:r>
            </a:p>
          </p:txBody>
        </p:sp>
        <p:sp>
          <p:nvSpPr>
            <p:cNvPr id="109" name="TextBox 6"/>
            <p:cNvSpPr txBox="1"/>
            <p:nvPr/>
          </p:nvSpPr>
          <p:spPr>
            <a:xfrm>
              <a:off x="3478351" y="2664166"/>
              <a:ext cx="65489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200"/>
              <a:r>
                <a:rPr lang="en-GB" sz="1100" dirty="0" err="1">
                  <a:solidFill>
                    <a:prstClr val="black"/>
                  </a:solidFill>
                  <a:cs typeface="Arial"/>
                </a:rPr>
                <a:t>Myb</a:t>
              </a:r>
              <a:r>
                <a:rPr lang="en-GB" sz="1100" baseline="30000" dirty="0">
                  <a:solidFill>
                    <a:prstClr val="black"/>
                  </a:solidFill>
                  <a:cs typeface="Arial"/>
                </a:rPr>
                <a:t>-/-</a:t>
              </a: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10077" y="1814"/>
            <a:ext cx="9136298" cy="83096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fr-FR" sz="2400" b="1" dirty="0">
                <a:solidFill>
                  <a:prstClr val="black"/>
                </a:solidFill>
              </a:rPr>
              <a:t>Les</a:t>
            </a:r>
            <a:r>
              <a:rPr lang="fr-FR" sz="2400" b="1" i="1" dirty="0">
                <a:solidFill>
                  <a:prstClr val="black"/>
                </a:solidFill>
              </a:rPr>
              <a:t> </a:t>
            </a:r>
            <a:r>
              <a:rPr lang="fr-FR" sz="2400" b="1" dirty="0" err="1">
                <a:solidFill>
                  <a:prstClr val="black"/>
                </a:solidFill>
              </a:rPr>
              <a:t>progéniteurs</a:t>
            </a:r>
            <a:r>
              <a:rPr lang="fr-FR" sz="2400" b="1" dirty="0">
                <a:solidFill>
                  <a:prstClr val="black"/>
                </a:solidFill>
              </a:rPr>
              <a:t> </a:t>
            </a:r>
            <a:r>
              <a:rPr lang="fr-FR" sz="2400" b="1" i="1" dirty="0">
                <a:solidFill>
                  <a:prstClr val="black"/>
                </a:solidFill>
              </a:rPr>
              <a:t>Csf1r</a:t>
            </a:r>
            <a:r>
              <a:rPr lang="fr-FR" sz="2400" b="1" baseline="30000" dirty="0">
                <a:solidFill>
                  <a:prstClr val="black"/>
                </a:solidFill>
              </a:rPr>
              <a:t>+</a:t>
            </a:r>
            <a:r>
              <a:rPr lang="fr-FR" sz="2400" b="1" dirty="0">
                <a:solidFill>
                  <a:prstClr val="black"/>
                </a:solidFill>
              </a:rPr>
              <a:t> se différencient en érythrocytes, monocytes, granulocytes, mastocytes et macrophages F4/80</a:t>
            </a:r>
            <a:r>
              <a:rPr lang="fr-FR" sz="2400" b="1" baseline="30000" dirty="0">
                <a:solidFill>
                  <a:prstClr val="black"/>
                </a:solidFill>
              </a:rPr>
              <a:t>bright</a:t>
            </a:r>
            <a:endParaRPr lang="fr-FR" sz="2400" b="1" dirty="0">
              <a:solidFill>
                <a:prstClr val="black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2605117" y="900093"/>
            <a:ext cx="6818674" cy="1937375"/>
            <a:chOff x="2322567" y="900092"/>
            <a:chExt cx="6818674" cy="1937375"/>
          </a:xfrm>
        </p:grpSpPr>
        <p:grpSp>
          <p:nvGrpSpPr>
            <p:cNvPr id="6" name="Group 5"/>
            <p:cNvGrpSpPr/>
            <p:nvPr/>
          </p:nvGrpSpPr>
          <p:grpSpPr>
            <a:xfrm>
              <a:off x="2322567" y="1028327"/>
              <a:ext cx="6818674" cy="1809140"/>
              <a:chOff x="2322567" y="1028327"/>
              <a:chExt cx="6818674" cy="1809140"/>
            </a:xfrm>
          </p:grpSpPr>
          <p:sp>
            <p:nvSpPr>
              <p:cNvPr id="55" name="TextBox 54"/>
              <p:cNvSpPr txBox="1"/>
              <p:nvPr/>
            </p:nvSpPr>
            <p:spPr>
              <a:xfrm>
                <a:off x="2322567" y="1028327"/>
                <a:ext cx="6818674" cy="369308"/>
              </a:xfrm>
              <a:prstGeom prst="rect">
                <a:avLst/>
              </a:prstGeom>
              <a:noFill/>
            </p:spPr>
            <p:txBody>
              <a:bodyPr wrap="square" lIns="91405" tIns="45702" rIns="91405" bIns="45702" rtlCol="0">
                <a:spAutoFit/>
              </a:bodyPr>
              <a:lstStyle/>
              <a:p>
                <a:pPr algn="ctr" defTabSz="457200"/>
                <a:r>
                  <a:rPr lang="en-US" dirty="0">
                    <a:solidFill>
                      <a:prstClr val="black"/>
                    </a:solidFill>
                  </a:rPr>
                  <a:t>Myeloid cells (CD45</a:t>
                </a:r>
                <a:r>
                  <a:rPr lang="en-US" baseline="30000" dirty="0">
                    <a:solidFill>
                      <a:prstClr val="black"/>
                    </a:solidFill>
                  </a:rPr>
                  <a:t>+</a:t>
                </a:r>
                <a:r>
                  <a:rPr lang="en-US" dirty="0">
                    <a:solidFill>
                      <a:prstClr val="black"/>
                    </a:solidFill>
                  </a:rPr>
                  <a:t> YFP</a:t>
                </a:r>
                <a:r>
                  <a:rPr lang="en-US" baseline="30000" dirty="0">
                    <a:solidFill>
                      <a:prstClr val="black"/>
                    </a:solidFill>
                  </a:rPr>
                  <a:t>+</a:t>
                </a:r>
                <a:r>
                  <a:rPr lang="en-US" dirty="0">
                    <a:solidFill>
                      <a:prstClr val="black"/>
                    </a:solidFill>
                  </a:rPr>
                  <a:t>)</a:t>
                </a:r>
              </a:p>
            </p:txBody>
          </p:sp>
          <p:pic>
            <p:nvPicPr>
              <p:cNvPr id="56" name="Picture 55"/>
              <p:cNvPicPr>
                <a:picLocks noChangeAspect="1"/>
              </p:cNvPicPr>
              <p:nvPr/>
            </p:nvPicPr>
            <p:blipFill rotWithShape="1">
              <a:blip r:embed="rId5"/>
              <a:srcRect l="12508" b="5591"/>
              <a:stretch/>
            </p:blipFill>
            <p:spPr>
              <a:xfrm>
                <a:off x="4440362" y="1758205"/>
                <a:ext cx="881924" cy="939164"/>
              </a:xfrm>
              <a:prstGeom prst="rect">
                <a:avLst/>
              </a:prstGeom>
            </p:spPr>
          </p:pic>
          <p:pic>
            <p:nvPicPr>
              <p:cNvPr id="57" name="Picture 56"/>
              <p:cNvPicPr>
                <a:picLocks noChangeAspect="1"/>
              </p:cNvPicPr>
              <p:nvPr/>
            </p:nvPicPr>
            <p:blipFill rotWithShape="1">
              <a:blip r:embed="rId6"/>
              <a:srcRect l="12777" b="5591"/>
              <a:stretch/>
            </p:blipFill>
            <p:spPr>
              <a:xfrm>
                <a:off x="3561154" y="1758205"/>
                <a:ext cx="879209" cy="939164"/>
              </a:xfrm>
              <a:prstGeom prst="rect">
                <a:avLst/>
              </a:prstGeom>
            </p:spPr>
          </p:pic>
          <p:pic>
            <p:nvPicPr>
              <p:cNvPr id="58" name="Picture 57"/>
              <p:cNvPicPr>
                <a:picLocks noChangeAspect="1"/>
              </p:cNvPicPr>
              <p:nvPr/>
            </p:nvPicPr>
            <p:blipFill rotWithShape="1">
              <a:blip r:embed="rId7"/>
              <a:srcRect l="5112" b="5591"/>
              <a:stretch/>
            </p:blipFill>
            <p:spPr>
              <a:xfrm>
                <a:off x="2604680" y="1758205"/>
                <a:ext cx="956474" cy="939164"/>
              </a:xfrm>
              <a:prstGeom prst="rect">
                <a:avLst/>
              </a:prstGeom>
            </p:spPr>
          </p:pic>
          <p:sp>
            <p:nvSpPr>
              <p:cNvPr id="59" name="TextBox 6"/>
              <p:cNvSpPr txBox="1"/>
              <p:nvPr/>
            </p:nvSpPr>
            <p:spPr>
              <a:xfrm>
                <a:off x="2699597" y="1515669"/>
                <a:ext cx="861557" cy="276999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E14.5</a:t>
                </a: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3577437" y="1515669"/>
                <a:ext cx="879208" cy="276999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E16.5</a:t>
                </a:r>
              </a:p>
            </p:txBody>
          </p:sp>
          <p:sp>
            <p:nvSpPr>
              <p:cNvPr id="61" name="TextBox 20"/>
              <p:cNvSpPr txBox="1"/>
              <p:nvPr/>
            </p:nvSpPr>
            <p:spPr>
              <a:xfrm>
                <a:off x="4448504" y="1515669"/>
                <a:ext cx="908453" cy="276999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E18.5</a:t>
                </a: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>
                <a:off x="3446495" y="1301359"/>
                <a:ext cx="1179018" cy="307766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US" sz="1400" b="1" dirty="0">
                    <a:solidFill>
                      <a:prstClr val="black"/>
                    </a:solidFill>
                    <a:cs typeface="Helvetica"/>
                  </a:rPr>
                  <a:t>Liver</a:t>
                </a:r>
              </a:p>
            </p:txBody>
          </p:sp>
          <p:sp>
            <p:nvSpPr>
              <p:cNvPr id="63" name="TextBox 6"/>
              <p:cNvSpPr txBox="1"/>
              <p:nvPr/>
            </p:nvSpPr>
            <p:spPr>
              <a:xfrm>
                <a:off x="5471322" y="1515669"/>
                <a:ext cx="854376" cy="276999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E14.5</a:t>
                </a:r>
              </a:p>
            </p:txBody>
          </p:sp>
          <p:sp>
            <p:nvSpPr>
              <p:cNvPr id="64" name="TextBox 20"/>
              <p:cNvSpPr txBox="1"/>
              <p:nvPr/>
            </p:nvSpPr>
            <p:spPr>
              <a:xfrm>
                <a:off x="6338845" y="1515669"/>
                <a:ext cx="856808" cy="279197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E18.5</a:t>
                </a:r>
              </a:p>
            </p:txBody>
          </p:sp>
          <p:pic>
            <p:nvPicPr>
              <p:cNvPr id="65" name="Picture 64"/>
              <p:cNvPicPr>
                <a:picLocks noChangeAspect="1"/>
              </p:cNvPicPr>
              <p:nvPr/>
            </p:nvPicPr>
            <p:blipFill rotWithShape="1">
              <a:blip r:embed="rId8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12938" b="5696"/>
              <a:stretch/>
            </p:blipFill>
            <p:spPr>
              <a:xfrm>
                <a:off x="6314421" y="1759249"/>
                <a:ext cx="877589" cy="938120"/>
              </a:xfrm>
              <a:prstGeom prst="rect">
                <a:avLst/>
              </a:prstGeom>
            </p:spPr>
          </p:pic>
          <p:pic>
            <p:nvPicPr>
              <p:cNvPr id="66" name="Picture 65"/>
              <p:cNvPicPr>
                <a:picLocks noChangeAspect="1"/>
              </p:cNvPicPr>
              <p:nvPr/>
            </p:nvPicPr>
            <p:blipFill rotWithShape="1">
              <a:blip r:embed="rId9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4205" b="5696"/>
              <a:stretch/>
            </p:blipFill>
            <p:spPr>
              <a:xfrm>
                <a:off x="5348815" y="1759249"/>
                <a:ext cx="965606" cy="938120"/>
              </a:xfrm>
              <a:prstGeom prst="rect">
                <a:avLst/>
              </a:prstGeom>
            </p:spPr>
          </p:pic>
          <p:pic>
            <p:nvPicPr>
              <p:cNvPr id="67" name="Picture 66"/>
              <p:cNvPicPr>
                <a:picLocks noChangeAspect="1"/>
              </p:cNvPicPr>
              <p:nvPr/>
            </p:nvPicPr>
            <p:blipFill rotWithShape="1">
              <a:blip r:embed="rId10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13193" b="5648"/>
              <a:stretch/>
            </p:blipFill>
            <p:spPr>
              <a:xfrm>
                <a:off x="8185308" y="1759051"/>
                <a:ext cx="875012" cy="938593"/>
              </a:xfrm>
              <a:prstGeom prst="rect">
                <a:avLst/>
              </a:prstGeom>
            </p:spPr>
          </p:pic>
          <p:sp>
            <p:nvSpPr>
              <p:cNvPr id="70" name="TextBox 20"/>
              <p:cNvSpPr txBox="1"/>
              <p:nvPr/>
            </p:nvSpPr>
            <p:spPr>
              <a:xfrm>
                <a:off x="8200290" y="1515669"/>
                <a:ext cx="856808" cy="279197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E18.5</a:t>
                </a:r>
              </a:p>
            </p:txBody>
          </p:sp>
          <p:pic>
            <p:nvPicPr>
              <p:cNvPr id="71" name="Picture 70"/>
              <p:cNvPicPr>
                <a:picLocks noChangeAspect="1"/>
              </p:cNvPicPr>
              <p:nvPr/>
            </p:nvPicPr>
            <p:blipFill rotWithShape="1">
              <a:blip r:embed="rId11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3380" b="5648"/>
              <a:stretch/>
            </p:blipFill>
            <p:spPr>
              <a:xfrm>
                <a:off x="7200258" y="1758776"/>
                <a:ext cx="973936" cy="938593"/>
              </a:xfrm>
              <a:prstGeom prst="rect">
                <a:avLst/>
              </a:prstGeom>
            </p:spPr>
          </p:pic>
          <p:sp>
            <p:nvSpPr>
              <p:cNvPr id="72" name="TextBox 6"/>
              <p:cNvSpPr txBox="1"/>
              <p:nvPr/>
            </p:nvSpPr>
            <p:spPr>
              <a:xfrm>
                <a:off x="7303649" y="1515669"/>
                <a:ext cx="927841" cy="279197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E14.5</a:t>
                </a:r>
              </a:p>
            </p:txBody>
          </p:sp>
          <p:cxnSp>
            <p:nvCxnSpPr>
              <p:cNvPr id="94" name="Straight Arrow Connector 52"/>
              <p:cNvCxnSpPr/>
              <p:nvPr/>
            </p:nvCxnSpPr>
            <p:spPr>
              <a:xfrm>
                <a:off x="2701802" y="2742269"/>
                <a:ext cx="2620420" cy="0"/>
              </a:xfrm>
              <a:prstGeom prst="straightConnector1">
                <a:avLst/>
              </a:prstGeom>
              <a:ln w="12700" cmpd="sng">
                <a:solidFill>
                  <a:schemeClr val="tx1"/>
                </a:solidFill>
                <a:headEnd type="none"/>
                <a:tailEnd type="triangle" w="sm" len="sm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" name="TextBox 94"/>
              <p:cNvSpPr txBox="1"/>
              <p:nvPr/>
            </p:nvSpPr>
            <p:spPr>
              <a:xfrm>
                <a:off x="5728232" y="1301359"/>
                <a:ext cx="1179018" cy="307766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US" sz="1400" b="1" dirty="0">
                    <a:solidFill>
                      <a:prstClr val="black"/>
                    </a:solidFill>
                    <a:cs typeface="Helvetica"/>
                  </a:rPr>
                  <a:t>Lung</a:t>
                </a: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7608237" y="1301359"/>
                <a:ext cx="1179018" cy="307766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US" sz="1400" b="1" dirty="0">
                    <a:solidFill>
                      <a:prstClr val="black"/>
                    </a:solidFill>
                    <a:cs typeface="Helvetica"/>
                  </a:rPr>
                  <a:t>Skin</a:t>
                </a: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 rot="16200000">
                <a:off x="2330292" y="2066625"/>
                <a:ext cx="496218" cy="18686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F4/80</a:t>
                </a: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3741857" y="2650603"/>
                <a:ext cx="576390" cy="18686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CD11b</a:t>
                </a:r>
              </a:p>
            </p:txBody>
          </p:sp>
          <p:cxnSp>
            <p:nvCxnSpPr>
              <p:cNvPr id="100" name="Straight Arrow Connector 52"/>
              <p:cNvCxnSpPr/>
              <p:nvPr/>
            </p:nvCxnSpPr>
            <p:spPr>
              <a:xfrm>
                <a:off x="5462841" y="2742713"/>
                <a:ext cx="1729169" cy="0"/>
              </a:xfrm>
              <a:prstGeom prst="straightConnector1">
                <a:avLst/>
              </a:prstGeom>
              <a:ln w="12700" cmpd="sng">
                <a:solidFill>
                  <a:schemeClr val="tx1"/>
                </a:solidFill>
                <a:headEnd type="none"/>
                <a:tailEnd type="triangle" w="sm" len="sm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TextBox 100"/>
              <p:cNvSpPr txBox="1"/>
              <p:nvPr/>
            </p:nvSpPr>
            <p:spPr>
              <a:xfrm>
                <a:off x="6008975" y="2647687"/>
                <a:ext cx="576390" cy="18686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CD11b</a:t>
                </a:r>
              </a:p>
            </p:txBody>
          </p:sp>
          <p:cxnSp>
            <p:nvCxnSpPr>
              <p:cNvPr id="103" name="Straight Arrow Connector 52"/>
              <p:cNvCxnSpPr/>
              <p:nvPr/>
            </p:nvCxnSpPr>
            <p:spPr>
              <a:xfrm>
                <a:off x="7323552" y="2742067"/>
                <a:ext cx="1729169" cy="0"/>
              </a:xfrm>
              <a:prstGeom prst="straightConnector1">
                <a:avLst/>
              </a:prstGeom>
              <a:ln w="12700" cmpd="sng">
                <a:solidFill>
                  <a:schemeClr val="tx1"/>
                </a:solidFill>
                <a:headEnd type="none"/>
                <a:tailEnd type="triangle" w="sm" len="sm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" name="TextBox 103"/>
              <p:cNvSpPr txBox="1"/>
              <p:nvPr/>
            </p:nvSpPr>
            <p:spPr>
              <a:xfrm>
                <a:off x="7869686" y="2647042"/>
                <a:ext cx="576390" cy="18686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CD11b</a:t>
                </a:r>
              </a:p>
            </p:txBody>
          </p:sp>
        </p:grpSp>
        <p:sp>
          <p:nvSpPr>
            <p:cNvPr id="73" name="TextBox 20"/>
            <p:cNvSpPr txBox="1"/>
            <p:nvPr/>
          </p:nvSpPr>
          <p:spPr>
            <a:xfrm>
              <a:off x="7608986" y="900092"/>
              <a:ext cx="1515064" cy="461641"/>
            </a:xfrm>
            <a:prstGeom prst="rect">
              <a:avLst/>
            </a:prstGeom>
            <a:noFill/>
          </p:spPr>
          <p:txBody>
            <a:bodyPr wrap="square" lIns="91405" tIns="45702" rIns="91405" bIns="45702" rtlCol="0">
              <a:spAutoFit/>
            </a:bodyPr>
            <a:lstStyle/>
            <a:p>
              <a:pPr algn="ctr" defTabSz="457200"/>
              <a:r>
                <a:rPr lang="en-GB" sz="1200" i="1" dirty="0">
                  <a:solidFill>
                    <a:srgbClr val="008000"/>
                  </a:solidFill>
                  <a:latin typeface="Arial"/>
                  <a:cs typeface="Arial"/>
                </a:rPr>
                <a:t>Csf1r</a:t>
              </a:r>
              <a:r>
                <a:rPr lang="en-GB" sz="1200" i="1" baseline="30000" dirty="0">
                  <a:solidFill>
                    <a:srgbClr val="008000"/>
                  </a:solidFill>
                  <a:latin typeface="Arial"/>
                  <a:cs typeface="Arial"/>
                </a:rPr>
                <a:t>MeriCreMer</a:t>
              </a:r>
            </a:p>
            <a:p>
              <a:pPr algn="ctr" defTabSz="457200"/>
              <a:r>
                <a:rPr lang="en-GB" sz="1200" dirty="0">
                  <a:solidFill>
                    <a:srgbClr val="008000"/>
                  </a:solidFill>
                  <a:latin typeface="Arial"/>
                  <a:cs typeface="Arial"/>
                </a:rPr>
                <a:t>OHT E8.5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69606" y="1028327"/>
            <a:ext cx="2511424" cy="4825504"/>
            <a:chOff x="88606" y="1028327"/>
            <a:chExt cx="2511424" cy="4825504"/>
          </a:xfrm>
        </p:grpSpPr>
        <p:grpSp>
          <p:nvGrpSpPr>
            <p:cNvPr id="5" name="Group 4"/>
            <p:cNvGrpSpPr/>
            <p:nvPr/>
          </p:nvGrpSpPr>
          <p:grpSpPr>
            <a:xfrm>
              <a:off x="88606" y="1028327"/>
              <a:ext cx="2511424" cy="4825504"/>
              <a:chOff x="1" y="1028327"/>
              <a:chExt cx="2511424" cy="4825504"/>
            </a:xfrm>
          </p:grpSpPr>
          <p:sp>
            <p:nvSpPr>
              <p:cNvPr id="4" name="TextBox 3"/>
              <p:cNvSpPr txBox="1"/>
              <p:nvPr/>
            </p:nvSpPr>
            <p:spPr>
              <a:xfrm>
                <a:off x="1" y="1028327"/>
                <a:ext cx="2511424" cy="369308"/>
              </a:xfrm>
              <a:prstGeom prst="rect">
                <a:avLst/>
              </a:prstGeom>
              <a:noFill/>
            </p:spPr>
            <p:txBody>
              <a:bodyPr wrap="square" lIns="91405" tIns="45702" rIns="91405" bIns="45702" rtlCol="0">
                <a:spAutoFit/>
              </a:bodyPr>
              <a:lstStyle/>
              <a:p>
                <a:pPr algn="ctr" defTabSz="457200"/>
                <a:r>
                  <a:rPr lang="en-US" dirty="0">
                    <a:solidFill>
                      <a:prstClr val="black"/>
                    </a:solidFill>
                  </a:rPr>
                  <a:t>Erythrocytes</a:t>
                </a:r>
              </a:p>
            </p:txBody>
          </p:sp>
          <p:pic>
            <p:nvPicPr>
              <p:cNvPr id="7" name="Picture 6"/>
              <p:cNvPicPr>
                <a:picLocks noChangeAspect="1"/>
              </p:cNvPicPr>
              <p:nvPr/>
            </p:nvPicPr>
            <p:blipFill rotWithShape="1">
              <a:blip r:embed="rId12"/>
              <a:srcRect l="12040"/>
              <a:stretch/>
            </p:blipFill>
            <p:spPr>
              <a:xfrm>
                <a:off x="1317068" y="1756924"/>
                <a:ext cx="949966" cy="1062353"/>
              </a:xfrm>
              <a:prstGeom prst="rect">
                <a:avLst/>
              </a:prstGeom>
            </p:spPr>
          </p:pic>
          <p:pic>
            <p:nvPicPr>
              <p:cNvPr id="8" name="Picture 7"/>
              <p:cNvPicPr>
                <a:picLocks noChangeAspect="1"/>
              </p:cNvPicPr>
              <p:nvPr/>
            </p:nvPicPr>
            <p:blipFill rotWithShape="1">
              <a:blip r:embed="rId13"/>
              <a:srcRect l="4128" r="-1"/>
              <a:stretch/>
            </p:blipFill>
            <p:spPr>
              <a:xfrm>
                <a:off x="135055" y="1747598"/>
                <a:ext cx="1035422" cy="1065836"/>
              </a:xfrm>
              <a:prstGeom prst="rect">
                <a:avLst/>
              </a:prstGeom>
            </p:spPr>
          </p:pic>
          <p:sp>
            <p:nvSpPr>
              <p:cNvPr id="9" name="TextBox 8"/>
              <p:cNvSpPr txBox="1"/>
              <p:nvPr/>
            </p:nvSpPr>
            <p:spPr>
              <a:xfrm>
                <a:off x="1867917" y="1725743"/>
                <a:ext cx="372646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0%</a:t>
                </a: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57568" y="1756925"/>
                <a:ext cx="790970" cy="276999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E9.5 YS</a:t>
                </a:r>
              </a:p>
            </p:txBody>
          </p:sp>
          <p:pic>
            <p:nvPicPr>
              <p:cNvPr id="12" name="Picture 11"/>
              <p:cNvPicPr>
                <a:picLocks noChangeAspect="1"/>
              </p:cNvPicPr>
              <p:nvPr/>
            </p:nvPicPr>
            <p:blipFill rotWithShape="1">
              <a:blip r:embed="rId14"/>
              <a:srcRect l="5022" r="-1"/>
              <a:stretch/>
            </p:blipFill>
            <p:spPr>
              <a:xfrm>
                <a:off x="138930" y="2703820"/>
                <a:ext cx="1025766" cy="1065836"/>
              </a:xfrm>
              <a:prstGeom prst="rect">
                <a:avLst/>
              </a:prstGeom>
            </p:spPr>
          </p:pic>
          <p:pic>
            <p:nvPicPr>
              <p:cNvPr id="13" name="Picture 12"/>
              <p:cNvPicPr>
                <a:picLocks noChangeAspect="1"/>
              </p:cNvPicPr>
              <p:nvPr/>
            </p:nvPicPr>
            <p:blipFill rotWithShape="1">
              <a:blip r:embed="rId15"/>
              <a:srcRect l="12824" r="1"/>
              <a:stretch/>
            </p:blipFill>
            <p:spPr>
              <a:xfrm>
                <a:off x="1325537" y="2697958"/>
                <a:ext cx="941498" cy="1069412"/>
              </a:xfrm>
              <a:prstGeom prst="rect">
                <a:avLst/>
              </a:prstGeom>
            </p:spPr>
          </p:pic>
          <p:pic>
            <p:nvPicPr>
              <p:cNvPr id="14" name="Picture 13"/>
              <p:cNvPicPr>
                <a:picLocks noChangeAspect="1"/>
              </p:cNvPicPr>
              <p:nvPr/>
            </p:nvPicPr>
            <p:blipFill rotWithShape="1">
              <a:blip r:embed="rId16"/>
              <a:srcRect l="5156" t="-1" b="5440"/>
              <a:stretch/>
            </p:blipFill>
            <p:spPr>
              <a:xfrm>
                <a:off x="138930" y="3644494"/>
                <a:ext cx="1024312" cy="1007851"/>
              </a:xfrm>
              <a:prstGeom prst="rect">
                <a:avLst/>
              </a:prstGeom>
            </p:spPr>
          </p:pic>
          <p:pic>
            <p:nvPicPr>
              <p:cNvPr id="15" name="Picture 14"/>
              <p:cNvPicPr>
                <a:picLocks noChangeAspect="1"/>
              </p:cNvPicPr>
              <p:nvPr/>
            </p:nvPicPr>
            <p:blipFill rotWithShape="1">
              <a:blip r:embed="rId17"/>
              <a:srcRect l="12824" b="5262"/>
              <a:stretch/>
            </p:blipFill>
            <p:spPr>
              <a:xfrm>
                <a:off x="1325537" y="3645904"/>
                <a:ext cx="941499" cy="1006440"/>
              </a:xfrm>
              <a:prstGeom prst="rect">
                <a:avLst/>
              </a:prstGeom>
            </p:spPr>
          </p:pic>
          <p:sp>
            <p:nvSpPr>
              <p:cNvPr id="16" name="TextBox 15"/>
              <p:cNvSpPr txBox="1"/>
              <p:nvPr/>
            </p:nvSpPr>
            <p:spPr>
              <a:xfrm>
                <a:off x="247447" y="3647900"/>
                <a:ext cx="908571" cy="276999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E11.5 FL</a:t>
                </a: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378057" y="5576842"/>
                <a:ext cx="611940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Ter119</a:t>
                </a:r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742272" y="3232087"/>
                <a:ext cx="226474" cy="376258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29" tIns="45715" rIns="91429" bIns="45715" rtlCol="0" anchor="ctr"/>
              <a:lstStyle/>
              <a:p>
                <a:pPr algn="ctr" defTabSz="457200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745447" y="4172050"/>
                <a:ext cx="226474" cy="376258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29" tIns="45715" rIns="91429" bIns="45715" rtlCol="0" anchor="ctr"/>
              <a:lstStyle/>
              <a:p>
                <a:pPr algn="ctr" defTabSz="457200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1638610" y="5576842"/>
                <a:ext cx="422665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YFP</a:t>
                </a: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 rot="16200000">
                <a:off x="949932" y="2807557"/>
                <a:ext cx="607836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events</a:t>
                </a:r>
              </a:p>
            </p:txBody>
          </p:sp>
          <p:cxnSp>
            <p:nvCxnSpPr>
              <p:cNvPr id="23" name="Gerade Verbindung mit Pfeil 319"/>
              <p:cNvCxnSpPr/>
              <p:nvPr/>
            </p:nvCxnSpPr>
            <p:spPr>
              <a:xfrm>
                <a:off x="962956" y="3279337"/>
                <a:ext cx="379452" cy="0"/>
              </a:xfrm>
              <a:prstGeom prst="straightConnector1">
                <a:avLst/>
              </a:prstGeom>
              <a:ln w="9525" cmpd="sng">
                <a:solidFill>
                  <a:srgbClr val="00000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Gerade Verbindung mit Pfeil 319"/>
              <p:cNvCxnSpPr/>
              <p:nvPr/>
            </p:nvCxnSpPr>
            <p:spPr>
              <a:xfrm>
                <a:off x="974970" y="4223370"/>
                <a:ext cx="379452" cy="0"/>
              </a:xfrm>
              <a:prstGeom prst="straightConnector1">
                <a:avLst/>
              </a:prstGeom>
              <a:ln w="9525" cmpd="sng">
                <a:solidFill>
                  <a:srgbClr val="00000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TextBox 24"/>
              <p:cNvSpPr txBox="1"/>
              <p:nvPr/>
            </p:nvSpPr>
            <p:spPr>
              <a:xfrm>
                <a:off x="1849263" y="3631157"/>
                <a:ext cx="450642" cy="461655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26%</a:t>
                </a:r>
              </a:p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±4</a:t>
                </a:r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1888259" y="2676425"/>
                <a:ext cx="372646" cy="276989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0%</a:t>
                </a:r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726921" y="2280878"/>
                <a:ext cx="297783" cy="376258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29" tIns="45715" rIns="91429" bIns="45715" rtlCol="0" anchor="ctr"/>
              <a:lstStyle/>
              <a:p>
                <a:pPr algn="ctr" defTabSz="457200"/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8" name="Gerade Verbindung mit Pfeil 319"/>
              <p:cNvCxnSpPr/>
              <p:nvPr/>
            </p:nvCxnSpPr>
            <p:spPr>
              <a:xfrm>
                <a:off x="1024703" y="2321222"/>
                <a:ext cx="308144" cy="0"/>
              </a:xfrm>
              <a:prstGeom prst="straightConnector1">
                <a:avLst/>
              </a:prstGeom>
              <a:ln w="9525" cmpd="sng">
                <a:solidFill>
                  <a:srgbClr val="00000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TextBox 28"/>
              <p:cNvSpPr txBox="1"/>
              <p:nvPr/>
            </p:nvSpPr>
            <p:spPr>
              <a:xfrm>
                <a:off x="247447" y="2704477"/>
                <a:ext cx="982381" cy="276999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E10.5 YS</a:t>
                </a:r>
              </a:p>
            </p:txBody>
          </p:sp>
          <p:pic>
            <p:nvPicPr>
              <p:cNvPr id="87" name="Picture 86"/>
              <p:cNvPicPr>
                <a:picLocks noChangeAspect="1"/>
              </p:cNvPicPr>
              <p:nvPr/>
            </p:nvPicPr>
            <p:blipFill rotWithShape="1">
              <a:blip r:embed="rId18"/>
              <a:srcRect l="4498" b="5070"/>
              <a:stretch/>
            </p:blipFill>
            <p:spPr>
              <a:xfrm>
                <a:off x="132140" y="4652344"/>
                <a:ext cx="1033468" cy="1008957"/>
              </a:xfrm>
              <a:prstGeom prst="rect">
                <a:avLst/>
              </a:prstGeom>
            </p:spPr>
          </p:pic>
          <p:pic>
            <p:nvPicPr>
              <p:cNvPr id="88" name="Picture 87"/>
              <p:cNvPicPr>
                <a:picLocks noChangeAspect="1"/>
              </p:cNvPicPr>
              <p:nvPr/>
            </p:nvPicPr>
            <p:blipFill rotWithShape="1">
              <a:blip r:embed="rId19"/>
              <a:srcRect l="14042" b="5251"/>
              <a:stretch/>
            </p:blipFill>
            <p:spPr>
              <a:xfrm>
                <a:off x="1317067" y="4652343"/>
                <a:ext cx="949967" cy="1008958"/>
              </a:xfrm>
              <a:prstGeom prst="rect">
                <a:avLst/>
              </a:prstGeom>
            </p:spPr>
          </p:pic>
          <p:sp>
            <p:nvSpPr>
              <p:cNvPr id="89" name="TextBox 88"/>
              <p:cNvSpPr txBox="1"/>
              <p:nvPr/>
            </p:nvSpPr>
            <p:spPr>
              <a:xfrm>
                <a:off x="1849263" y="4629184"/>
                <a:ext cx="450642" cy="461655"/>
              </a:xfrm>
              <a:prstGeom prst="rect">
                <a:avLst/>
              </a:prstGeom>
              <a:noFill/>
            </p:spPr>
            <p:txBody>
              <a:bodyPr wrap="none" lIns="91429" tIns="45715" rIns="91429" bIns="45715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34%</a:t>
                </a:r>
              </a:p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±1</a:t>
                </a: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47447" y="4662422"/>
                <a:ext cx="908571" cy="276999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E12.5 FL</a:t>
                </a:r>
              </a:p>
            </p:txBody>
          </p:sp>
          <p:cxnSp>
            <p:nvCxnSpPr>
              <p:cNvPr id="91" name="Straight Arrow Connector 52"/>
              <p:cNvCxnSpPr/>
              <p:nvPr/>
            </p:nvCxnSpPr>
            <p:spPr>
              <a:xfrm flipV="1">
                <a:off x="129996" y="1756924"/>
                <a:ext cx="0" cy="3819917"/>
              </a:xfrm>
              <a:prstGeom prst="straightConnector1">
                <a:avLst/>
              </a:prstGeom>
              <a:ln w="12700" cmpd="sng">
                <a:solidFill>
                  <a:schemeClr val="tx1"/>
                </a:solidFill>
                <a:headEnd type="none"/>
                <a:tailEnd type="triangl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TextBox 17"/>
              <p:cNvSpPr txBox="1"/>
              <p:nvPr/>
            </p:nvSpPr>
            <p:spPr>
              <a:xfrm rot="16200000">
                <a:off x="-124515" y="3566647"/>
                <a:ext cx="496218" cy="18686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457200"/>
                <a:r>
                  <a:rPr lang="en-US" sz="1200" dirty="0">
                    <a:solidFill>
                      <a:prstClr val="black"/>
                    </a:solidFill>
                    <a:cs typeface="Arial"/>
                  </a:rPr>
                  <a:t>CD45</a:t>
                </a:r>
              </a:p>
            </p:txBody>
          </p:sp>
        </p:grpSp>
        <p:sp>
          <p:nvSpPr>
            <p:cNvPr id="74" name="Rectangle 73"/>
            <p:cNvSpPr/>
            <p:nvPr/>
          </p:nvSpPr>
          <p:spPr>
            <a:xfrm>
              <a:off x="835416" y="5179931"/>
              <a:ext cx="226474" cy="376258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29" tIns="45715" rIns="91429" bIns="45715"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5" name="Gerade Verbindung mit Pfeil 319"/>
            <p:cNvCxnSpPr/>
            <p:nvPr/>
          </p:nvCxnSpPr>
          <p:spPr>
            <a:xfrm>
              <a:off x="1064939" y="5231251"/>
              <a:ext cx="379452" cy="0"/>
            </a:xfrm>
            <a:prstGeom prst="straightConnector1">
              <a:avLst/>
            </a:prstGeom>
            <a:ln w="9525" cmpd="sng">
              <a:solidFill>
                <a:srgbClr val="000000"/>
              </a:solidFill>
              <a:headEnd type="non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21848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3"/>
          <a:srcRect l="12508" b="5591"/>
          <a:stretch/>
        </p:blipFill>
        <p:spPr>
          <a:xfrm>
            <a:off x="4722912" y="1758205"/>
            <a:ext cx="881924" cy="939164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4"/>
          <a:srcRect l="12777" b="5591"/>
          <a:stretch/>
        </p:blipFill>
        <p:spPr>
          <a:xfrm>
            <a:off x="3843705" y="1758205"/>
            <a:ext cx="879209" cy="939164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5"/>
          <a:srcRect l="5112" b="5591"/>
          <a:stretch/>
        </p:blipFill>
        <p:spPr>
          <a:xfrm>
            <a:off x="2887230" y="1758205"/>
            <a:ext cx="956474" cy="939164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938" b="5696"/>
          <a:stretch/>
        </p:blipFill>
        <p:spPr>
          <a:xfrm>
            <a:off x="6596972" y="1759249"/>
            <a:ext cx="877589" cy="938120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205" b="5696"/>
          <a:stretch/>
        </p:blipFill>
        <p:spPr>
          <a:xfrm>
            <a:off x="5631365" y="1759249"/>
            <a:ext cx="965606" cy="938120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193" b="5648"/>
          <a:stretch/>
        </p:blipFill>
        <p:spPr>
          <a:xfrm>
            <a:off x="8467858" y="1759052"/>
            <a:ext cx="875012" cy="93859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380" b="5648"/>
          <a:stretch/>
        </p:blipFill>
        <p:spPr>
          <a:xfrm>
            <a:off x="7482808" y="1758777"/>
            <a:ext cx="973936" cy="938593"/>
          </a:xfrm>
          <a:prstGeom prst="rect">
            <a:avLst/>
          </a:prstGeom>
        </p:spPr>
      </p:pic>
      <p:grpSp>
        <p:nvGrpSpPr>
          <p:cNvPr id="93" name="Group 92"/>
          <p:cNvGrpSpPr/>
          <p:nvPr/>
        </p:nvGrpSpPr>
        <p:grpSpPr>
          <a:xfrm>
            <a:off x="2605117" y="2249904"/>
            <a:ext cx="6842808" cy="4608096"/>
            <a:chOff x="2322567" y="2249904"/>
            <a:chExt cx="6842808" cy="4608096"/>
          </a:xfrm>
        </p:grpSpPr>
        <p:grpSp>
          <p:nvGrpSpPr>
            <p:cNvPr id="69" name="Group 68"/>
            <p:cNvGrpSpPr/>
            <p:nvPr/>
          </p:nvGrpSpPr>
          <p:grpSpPr>
            <a:xfrm>
              <a:off x="2322567" y="2813434"/>
              <a:ext cx="6842808" cy="4044566"/>
              <a:chOff x="2322567" y="2813434"/>
              <a:chExt cx="6842808" cy="4044566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2322567" y="2813434"/>
                <a:ext cx="6842808" cy="404456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" name="TextBox 4"/>
              <p:cNvSpPr txBox="1"/>
              <p:nvPr/>
            </p:nvSpPr>
            <p:spPr>
              <a:xfrm>
                <a:off x="2719361" y="3129575"/>
                <a:ext cx="2858160" cy="369308"/>
              </a:xfrm>
              <a:prstGeom prst="rect">
                <a:avLst/>
              </a:prstGeom>
              <a:noFill/>
            </p:spPr>
            <p:txBody>
              <a:bodyPr wrap="square" lIns="91416" tIns="45708" rIns="91416" bIns="45708" rtlCol="0">
                <a:spAutoFit/>
              </a:bodyPr>
              <a:lstStyle/>
              <a:p>
                <a:pPr defTabSz="457200"/>
                <a:r>
                  <a:rPr lang="en-US" dirty="0">
                    <a:solidFill>
                      <a:prstClr val="black"/>
                    </a:solidFill>
                  </a:rPr>
                  <a:t>Monocytes &amp; Granulocytes</a:t>
                </a:r>
              </a:p>
            </p:txBody>
          </p:sp>
          <p:sp>
            <p:nvSpPr>
              <p:cNvPr id="38" name="TextBox 20"/>
              <p:cNvSpPr txBox="1"/>
              <p:nvPr/>
            </p:nvSpPr>
            <p:spPr>
              <a:xfrm>
                <a:off x="2868097" y="3477094"/>
                <a:ext cx="2560689" cy="276975"/>
              </a:xfrm>
              <a:prstGeom prst="rect">
                <a:avLst/>
              </a:prstGeom>
              <a:noFill/>
            </p:spPr>
            <p:txBody>
              <a:bodyPr wrap="square" lIns="91416" tIns="45708" rIns="91416" bIns="45708" rtlCol="0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Sorted YFP</a:t>
                </a:r>
                <a:r>
                  <a:rPr lang="en-GB" sz="1200" baseline="30000" dirty="0">
                    <a:solidFill>
                      <a:prstClr val="black"/>
                    </a:solidFill>
                    <a:cs typeface="Arial"/>
                  </a:rPr>
                  <a:t>+ </a:t>
                </a:r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CD11b</a:t>
                </a:r>
                <a:r>
                  <a:rPr lang="en-GB" sz="1200" baseline="30000" dirty="0">
                    <a:solidFill>
                      <a:prstClr val="black"/>
                    </a:solidFill>
                    <a:cs typeface="Arial"/>
                  </a:rPr>
                  <a:t>high</a:t>
                </a:r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 cells</a:t>
                </a:r>
                <a:endParaRPr lang="en-GB" sz="1200" baseline="30000" dirty="0">
                  <a:solidFill>
                    <a:prstClr val="black"/>
                  </a:solidFill>
                  <a:cs typeface="Arial"/>
                </a:endParaRPr>
              </a:p>
            </p:txBody>
          </p:sp>
          <p:sp>
            <p:nvSpPr>
              <p:cNvPr id="42" name="TextBox 41"/>
              <p:cNvSpPr txBox="1">
                <a:spLocks noChangeAspect="1"/>
              </p:cNvSpPr>
              <p:nvPr/>
            </p:nvSpPr>
            <p:spPr>
              <a:xfrm>
                <a:off x="5163757" y="5464158"/>
                <a:ext cx="153133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457200"/>
                <a:r>
                  <a:rPr lang="en-US" sz="1400" dirty="0">
                    <a:solidFill>
                      <a:prstClr val="black"/>
                    </a:solidFill>
                    <a:cs typeface="Arial"/>
                  </a:rPr>
                  <a:t>Scale bar </a:t>
                </a:r>
              </a:p>
              <a:p>
                <a:pPr algn="ctr" defTabSz="457200"/>
                <a:r>
                  <a:rPr lang="en-US" sz="1400" dirty="0">
                    <a:solidFill>
                      <a:prstClr val="black"/>
                    </a:solidFill>
                    <a:cs typeface="Arial"/>
                  </a:rPr>
                  <a:t>10µm</a:t>
                </a:r>
              </a:p>
            </p:txBody>
          </p:sp>
          <p:grpSp>
            <p:nvGrpSpPr>
              <p:cNvPr id="113" name="Group 112"/>
              <p:cNvGrpSpPr/>
              <p:nvPr/>
            </p:nvGrpSpPr>
            <p:grpSpPr>
              <a:xfrm>
                <a:off x="2773195" y="3740059"/>
                <a:ext cx="2750492" cy="2286835"/>
                <a:chOff x="2557512" y="3666673"/>
                <a:chExt cx="2750492" cy="2286835"/>
              </a:xfrm>
            </p:grpSpPr>
            <p:pic>
              <p:nvPicPr>
                <p:cNvPr id="30" name="Picture 29" descr="06-06-14_008_E14_FL CD11bhigh_TAM.tif"/>
                <p:cNvPicPr>
                  <a:picLocks noChangeAspect="1"/>
                </p:cNvPicPr>
                <p:nvPr/>
              </p:nvPicPr>
              <p:blipFill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8981" t="56379" r="50406" b="25091"/>
                <a:stretch/>
              </p:blipFill>
              <p:spPr>
                <a:xfrm rot="16200000">
                  <a:off x="3287434" y="4086778"/>
                  <a:ext cx="638176" cy="831850"/>
                </a:xfrm>
                <a:prstGeom prst="rect">
                  <a:avLst/>
                </a:prstGeom>
              </p:spPr>
            </p:pic>
            <p:cxnSp>
              <p:nvCxnSpPr>
                <p:cNvPr id="31" name="Straight Connector 30"/>
                <p:cNvCxnSpPr/>
                <p:nvPr/>
              </p:nvCxnSpPr>
              <p:spPr>
                <a:xfrm>
                  <a:off x="3682025" y="4801353"/>
                  <a:ext cx="3060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pic>
              <p:nvPicPr>
                <p:cNvPr id="32" name="Picture 31" descr="06-06-14_007_E14_FL CD11bhigh_TAM.tif"/>
                <p:cNvPicPr>
                  <a:picLocks noChangeAspect="1"/>
                </p:cNvPicPr>
                <p:nvPr/>
              </p:nvPicPr>
              <p:blipFill rotWithShape="1"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9294" t="24407" r="56913" b="59859"/>
                <a:stretch/>
              </p:blipFill>
              <p:spPr>
                <a:xfrm>
                  <a:off x="3190596" y="5245222"/>
                  <a:ext cx="831850" cy="708286"/>
                </a:xfrm>
                <a:prstGeom prst="rect">
                  <a:avLst/>
                </a:prstGeom>
              </p:spPr>
            </p:pic>
            <p:cxnSp>
              <p:nvCxnSpPr>
                <p:cNvPr id="33" name="Straight Connector 32"/>
                <p:cNvCxnSpPr/>
                <p:nvPr/>
              </p:nvCxnSpPr>
              <p:spPr>
                <a:xfrm>
                  <a:off x="3682025" y="5917816"/>
                  <a:ext cx="3060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pic>
              <p:nvPicPr>
                <p:cNvPr id="34" name="Picture 33" descr="06-06-14_007.jpg"/>
                <p:cNvPicPr>
                  <a:picLocks noChangeAspect="1"/>
                </p:cNvPicPr>
                <p:nvPr/>
              </p:nvPicPr>
              <p:blipFill rotWithShape="1">
                <a:blip r:embed="rId12" cstate="print"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rightnessContrast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l="22533" t="11896" r="21141" b="7867"/>
                <a:stretch/>
              </p:blipFill>
              <p:spPr>
                <a:xfrm>
                  <a:off x="2580324" y="4195267"/>
                  <a:ext cx="570894" cy="638175"/>
                </a:xfrm>
                <a:prstGeom prst="rect">
                  <a:avLst/>
                </a:prstGeom>
              </p:spPr>
            </p:pic>
            <p:pic>
              <p:nvPicPr>
                <p:cNvPr id="35" name="Picture 34" descr="06-06-14_007.jpg"/>
                <p:cNvPicPr>
                  <a:picLocks noChangeAspect="1"/>
                </p:cNvPicPr>
                <p:nvPr/>
              </p:nvPicPr>
              <p:blipFill rotWithShape="1">
                <a:blip r:embed="rId14" cstate="print">
                  <a:extLst>
                    <a:ext uri="{BEBA8EAE-BF5A-486C-A8C5-ECC9F3942E4B}">
                      <a14:imgProps xmlns:a14="http://schemas.microsoft.com/office/drawing/2010/main">
                        <a14:imgLayer r:embed="rId15">
                          <a14:imgEffect>
                            <a14:brightnessContrast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l="22611" t="10677" r="21002"/>
                <a:stretch/>
              </p:blipFill>
              <p:spPr>
                <a:xfrm>
                  <a:off x="2580324" y="5245222"/>
                  <a:ext cx="571500" cy="708285"/>
                </a:xfrm>
                <a:prstGeom prst="rect">
                  <a:avLst/>
                </a:prstGeom>
              </p:spPr>
            </p:pic>
            <p:cxnSp>
              <p:nvCxnSpPr>
                <p:cNvPr id="36" name="Straight Connector 35"/>
                <p:cNvCxnSpPr/>
                <p:nvPr/>
              </p:nvCxnSpPr>
              <p:spPr>
                <a:xfrm>
                  <a:off x="2800834" y="4785246"/>
                  <a:ext cx="3060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Straight Connector 36"/>
                <p:cNvCxnSpPr/>
                <p:nvPr/>
              </p:nvCxnSpPr>
              <p:spPr>
                <a:xfrm>
                  <a:off x="2800834" y="5917816"/>
                  <a:ext cx="3060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" name="TextBox 20"/>
                <p:cNvSpPr txBox="1"/>
                <p:nvPr/>
              </p:nvSpPr>
              <p:spPr>
                <a:xfrm>
                  <a:off x="2557512" y="3894857"/>
                  <a:ext cx="619803" cy="276975"/>
                </a:xfrm>
                <a:prstGeom prst="rect">
                  <a:avLst/>
                </a:prstGeom>
                <a:noFill/>
              </p:spPr>
              <p:txBody>
                <a:bodyPr wrap="square" lIns="91416" tIns="45708" rIns="91416" bIns="45708" rtlCol="0">
                  <a:spAutoFit/>
                </a:bodyPr>
                <a:lstStyle/>
                <a:p>
                  <a:pPr algn="ctr" defTabSz="457200"/>
                  <a:r>
                    <a:rPr lang="en-GB" sz="1200" dirty="0">
                      <a:solidFill>
                        <a:prstClr val="black"/>
                      </a:solidFill>
                      <a:cs typeface="Arial"/>
                    </a:rPr>
                    <a:t>E14.5</a:t>
                  </a:r>
                  <a:endParaRPr lang="en-GB" sz="12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  <p:sp>
              <p:nvSpPr>
                <p:cNvPr id="40" name="TextBox 20"/>
                <p:cNvSpPr txBox="1"/>
                <p:nvPr/>
              </p:nvSpPr>
              <p:spPr>
                <a:xfrm>
                  <a:off x="3299114" y="3894857"/>
                  <a:ext cx="619803" cy="276975"/>
                </a:xfrm>
                <a:prstGeom prst="rect">
                  <a:avLst/>
                </a:prstGeom>
                <a:noFill/>
              </p:spPr>
              <p:txBody>
                <a:bodyPr wrap="square" lIns="91416" tIns="45708" rIns="91416" bIns="45708" rtlCol="0">
                  <a:spAutoFit/>
                </a:bodyPr>
                <a:lstStyle/>
                <a:p>
                  <a:pPr algn="ctr" defTabSz="457200"/>
                  <a:r>
                    <a:rPr lang="en-GB" sz="1200" dirty="0">
                      <a:solidFill>
                        <a:prstClr val="black"/>
                      </a:solidFill>
                      <a:cs typeface="Arial"/>
                    </a:rPr>
                    <a:t>E16.5</a:t>
                  </a:r>
                  <a:endParaRPr lang="en-GB" sz="12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  <p:cxnSp>
              <p:nvCxnSpPr>
                <p:cNvPr id="75" name="Straight Connector 74"/>
                <p:cNvCxnSpPr/>
                <p:nvPr/>
              </p:nvCxnSpPr>
              <p:spPr>
                <a:xfrm>
                  <a:off x="2580324" y="3927357"/>
                  <a:ext cx="1438947" cy="0"/>
                </a:xfrm>
                <a:prstGeom prst="line">
                  <a:avLst/>
                </a:prstGeom>
                <a:ln w="12700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pic>
              <p:nvPicPr>
                <p:cNvPr id="76" name="Picture 75" descr="29-05-14_e16-5_a908_041.jpg"/>
                <p:cNvPicPr>
                  <a:picLocks noChangeAspect="1"/>
                </p:cNvPicPr>
                <p:nvPr/>
              </p:nvPicPr>
              <p:blipFill rotWithShape="1">
                <a:blip r:embed="rId16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 rot="5400000">
                  <a:off x="4525714" y="4167887"/>
                  <a:ext cx="525853" cy="781955"/>
                </a:xfrm>
                <a:prstGeom prst="rect">
                  <a:avLst/>
                </a:prstGeom>
              </p:spPr>
            </p:pic>
            <p:pic>
              <p:nvPicPr>
                <p:cNvPr id="77" name="Picture 76" descr="29-05-14_e16-5_a908_046.jpg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t="11130"/>
                <a:stretch/>
              </p:blipFill>
              <p:spPr>
                <a:xfrm>
                  <a:off x="4498206" y="5245222"/>
                  <a:ext cx="638349" cy="699666"/>
                </a:xfrm>
                <a:prstGeom prst="rect">
                  <a:avLst/>
                </a:prstGeom>
              </p:spPr>
            </p:pic>
            <p:cxnSp>
              <p:nvCxnSpPr>
                <p:cNvPr id="78" name="Straight Connector 77"/>
                <p:cNvCxnSpPr/>
                <p:nvPr/>
              </p:nvCxnSpPr>
              <p:spPr>
                <a:xfrm>
                  <a:off x="4860239" y="4801353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/>
                <p:cNvCxnSpPr/>
                <p:nvPr/>
              </p:nvCxnSpPr>
              <p:spPr>
                <a:xfrm>
                  <a:off x="4777216" y="5916312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7" name="Rectangle 106"/>
                <p:cNvSpPr/>
                <p:nvPr/>
              </p:nvSpPr>
              <p:spPr>
                <a:xfrm>
                  <a:off x="2805571" y="3666673"/>
                  <a:ext cx="988452" cy="27699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 defTabSz="457200"/>
                  <a:r>
                    <a:rPr lang="en-GB" sz="1200" dirty="0">
                      <a:solidFill>
                        <a:prstClr val="black"/>
                      </a:solidFill>
                      <a:cs typeface="Arial"/>
                    </a:rPr>
                    <a:t>Liver</a:t>
                  </a:r>
                  <a:endParaRPr lang="en-GB" sz="12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4319552" y="3666673"/>
                  <a:ext cx="988452" cy="27699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 defTabSz="457200"/>
                  <a:r>
                    <a:rPr lang="en-GB" sz="1200" dirty="0">
                      <a:solidFill>
                        <a:prstClr val="black"/>
                      </a:solidFill>
                      <a:cs typeface="Arial"/>
                    </a:rPr>
                    <a:t>Lung</a:t>
                  </a:r>
                  <a:endParaRPr lang="en-GB" sz="12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  <p:sp>
              <p:nvSpPr>
                <p:cNvPr id="110" name="TextBox 20"/>
                <p:cNvSpPr txBox="1"/>
                <p:nvPr/>
              </p:nvSpPr>
              <p:spPr>
                <a:xfrm>
                  <a:off x="4503877" y="3894857"/>
                  <a:ext cx="619803" cy="276975"/>
                </a:xfrm>
                <a:prstGeom prst="rect">
                  <a:avLst/>
                </a:prstGeom>
                <a:noFill/>
              </p:spPr>
              <p:txBody>
                <a:bodyPr wrap="square" lIns="91416" tIns="45708" rIns="91416" bIns="45708" rtlCol="0">
                  <a:spAutoFit/>
                </a:bodyPr>
                <a:lstStyle/>
                <a:p>
                  <a:pPr algn="ctr" defTabSz="457200"/>
                  <a:r>
                    <a:rPr lang="en-GB" sz="1200" dirty="0">
                      <a:solidFill>
                        <a:prstClr val="black"/>
                      </a:solidFill>
                      <a:cs typeface="Arial"/>
                    </a:rPr>
                    <a:t>E16.5</a:t>
                  </a:r>
                  <a:endParaRPr lang="en-GB" sz="12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</p:grpSp>
        </p:grpSp>
        <p:sp>
          <p:nvSpPr>
            <p:cNvPr id="92" name="Rectangle 91"/>
            <p:cNvSpPr/>
            <p:nvPr/>
          </p:nvSpPr>
          <p:spPr>
            <a:xfrm>
              <a:off x="4009706" y="2249904"/>
              <a:ext cx="308541" cy="261866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6793793" y="2355222"/>
              <a:ext cx="308541" cy="188833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69606" y="1028327"/>
            <a:ext cx="2511424" cy="369308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US" dirty="0">
                <a:solidFill>
                  <a:prstClr val="black"/>
                </a:solidFill>
              </a:rPr>
              <a:t>Erythrocytes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8"/>
          <a:srcRect l="12040"/>
          <a:stretch/>
        </p:blipFill>
        <p:spPr>
          <a:xfrm>
            <a:off x="1786673" y="1756925"/>
            <a:ext cx="949966" cy="106235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/>
          <a:srcRect l="4128" r="-1"/>
          <a:stretch/>
        </p:blipFill>
        <p:spPr>
          <a:xfrm>
            <a:off x="604660" y="1747598"/>
            <a:ext cx="1035422" cy="1065836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337522" y="1725744"/>
            <a:ext cx="372646" cy="27698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0%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27173" y="1756926"/>
            <a:ext cx="790970" cy="27699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E9.5 YS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0"/>
          <a:srcRect l="5022" r="-1"/>
          <a:stretch/>
        </p:blipFill>
        <p:spPr>
          <a:xfrm>
            <a:off x="608535" y="2703820"/>
            <a:ext cx="1025766" cy="106583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1"/>
          <a:srcRect l="12824" r="1"/>
          <a:stretch/>
        </p:blipFill>
        <p:spPr>
          <a:xfrm>
            <a:off x="1795142" y="2697958"/>
            <a:ext cx="941498" cy="106941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2"/>
          <a:srcRect l="5156" t="-1" b="5440"/>
          <a:stretch/>
        </p:blipFill>
        <p:spPr>
          <a:xfrm>
            <a:off x="608535" y="3644495"/>
            <a:ext cx="1024312" cy="100785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3"/>
          <a:srcRect l="12824" b="5262"/>
          <a:stretch/>
        </p:blipFill>
        <p:spPr>
          <a:xfrm>
            <a:off x="1795143" y="3645904"/>
            <a:ext cx="941499" cy="1006440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717053" y="3647901"/>
            <a:ext cx="908571" cy="27699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E11.5 FL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47662" y="5576843"/>
            <a:ext cx="611940" cy="27698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Ter119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211877" y="3232087"/>
            <a:ext cx="226474" cy="376258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15052" y="4172050"/>
            <a:ext cx="226474" cy="376258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108216" y="5576843"/>
            <a:ext cx="422665" cy="27698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YFP</a:t>
            </a:r>
          </a:p>
        </p:txBody>
      </p:sp>
      <p:sp>
        <p:nvSpPr>
          <p:cNvPr id="22" name="TextBox 21"/>
          <p:cNvSpPr txBox="1"/>
          <p:nvPr/>
        </p:nvSpPr>
        <p:spPr>
          <a:xfrm rot="16200000">
            <a:off x="1419537" y="2807558"/>
            <a:ext cx="607836" cy="27698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events</a:t>
            </a:r>
          </a:p>
        </p:txBody>
      </p:sp>
      <p:cxnSp>
        <p:nvCxnSpPr>
          <p:cNvPr id="23" name="Gerade Verbindung mit Pfeil 319"/>
          <p:cNvCxnSpPr/>
          <p:nvPr/>
        </p:nvCxnSpPr>
        <p:spPr>
          <a:xfrm>
            <a:off x="1432561" y="3279337"/>
            <a:ext cx="379452" cy="0"/>
          </a:xfrm>
          <a:prstGeom prst="straightConnector1">
            <a:avLst/>
          </a:prstGeom>
          <a:ln w="9525" cmpd="sng">
            <a:solidFill>
              <a:srgbClr val="000000"/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Gerade Verbindung mit Pfeil 319"/>
          <p:cNvCxnSpPr/>
          <p:nvPr/>
        </p:nvCxnSpPr>
        <p:spPr>
          <a:xfrm>
            <a:off x="1444575" y="4223370"/>
            <a:ext cx="379452" cy="0"/>
          </a:xfrm>
          <a:prstGeom prst="straightConnector1">
            <a:avLst/>
          </a:prstGeom>
          <a:ln w="9525" cmpd="sng">
            <a:solidFill>
              <a:srgbClr val="000000"/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318868" y="3631158"/>
            <a:ext cx="450642" cy="461655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26%</a:t>
            </a:r>
          </a:p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±4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357864" y="2676426"/>
            <a:ext cx="372646" cy="27698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0%</a:t>
            </a:r>
          </a:p>
        </p:txBody>
      </p:sp>
      <p:sp>
        <p:nvSpPr>
          <p:cNvPr id="27" name="Rectangle 26"/>
          <p:cNvSpPr/>
          <p:nvPr/>
        </p:nvSpPr>
        <p:spPr>
          <a:xfrm>
            <a:off x="1196527" y="2280878"/>
            <a:ext cx="297783" cy="376258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8" name="Gerade Verbindung mit Pfeil 319"/>
          <p:cNvCxnSpPr/>
          <p:nvPr/>
        </p:nvCxnSpPr>
        <p:spPr>
          <a:xfrm>
            <a:off x="1494308" y="2321222"/>
            <a:ext cx="308144" cy="0"/>
          </a:xfrm>
          <a:prstGeom prst="straightConnector1">
            <a:avLst/>
          </a:prstGeom>
          <a:ln w="9525" cmpd="sng">
            <a:solidFill>
              <a:srgbClr val="000000"/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717053" y="2704478"/>
            <a:ext cx="982381" cy="27699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E10.5 YS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2605117" y="1028327"/>
            <a:ext cx="6818674" cy="369308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US" dirty="0">
                <a:solidFill>
                  <a:prstClr val="black"/>
                </a:solidFill>
              </a:rPr>
              <a:t>Myeloid cells (CD45</a:t>
            </a:r>
            <a:r>
              <a:rPr lang="en-US" baseline="30000" dirty="0">
                <a:solidFill>
                  <a:prstClr val="black"/>
                </a:solidFill>
              </a:rPr>
              <a:t>+</a:t>
            </a:r>
            <a:r>
              <a:rPr lang="en-US" dirty="0">
                <a:solidFill>
                  <a:prstClr val="black"/>
                </a:solidFill>
              </a:rPr>
              <a:t> YFP</a:t>
            </a:r>
            <a:r>
              <a:rPr lang="en-US" baseline="30000" dirty="0">
                <a:solidFill>
                  <a:prstClr val="black"/>
                </a:solidFill>
              </a:rPr>
              <a:t>+</a:t>
            </a:r>
            <a:r>
              <a:rPr lang="en-US" dirty="0">
                <a:solidFill>
                  <a:prstClr val="black"/>
                </a:solidFill>
              </a:rPr>
              <a:t>)</a:t>
            </a:r>
          </a:p>
        </p:txBody>
      </p:sp>
      <p:sp>
        <p:nvSpPr>
          <p:cNvPr id="59" name="TextBox 6"/>
          <p:cNvSpPr txBox="1"/>
          <p:nvPr/>
        </p:nvSpPr>
        <p:spPr>
          <a:xfrm>
            <a:off x="2982148" y="1515670"/>
            <a:ext cx="861557" cy="27699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GB" sz="1200" dirty="0">
                <a:solidFill>
                  <a:prstClr val="black"/>
                </a:solidFill>
                <a:cs typeface="Arial"/>
              </a:rPr>
              <a:t>E14.5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3859987" y="1515670"/>
            <a:ext cx="879208" cy="27699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GB" sz="1200" dirty="0">
                <a:solidFill>
                  <a:prstClr val="black"/>
                </a:solidFill>
                <a:cs typeface="Arial"/>
              </a:rPr>
              <a:t>E16.5</a:t>
            </a:r>
          </a:p>
        </p:txBody>
      </p:sp>
      <p:sp>
        <p:nvSpPr>
          <p:cNvPr id="61" name="TextBox 20"/>
          <p:cNvSpPr txBox="1"/>
          <p:nvPr/>
        </p:nvSpPr>
        <p:spPr>
          <a:xfrm>
            <a:off x="4731055" y="1515670"/>
            <a:ext cx="908453" cy="27699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GB" sz="1200" dirty="0">
                <a:solidFill>
                  <a:prstClr val="black"/>
                </a:solidFill>
                <a:cs typeface="Arial"/>
              </a:rPr>
              <a:t>E18.5</a:t>
            </a:r>
          </a:p>
        </p:txBody>
      </p:sp>
      <p:sp>
        <p:nvSpPr>
          <p:cNvPr id="63" name="TextBox 6"/>
          <p:cNvSpPr txBox="1"/>
          <p:nvPr/>
        </p:nvSpPr>
        <p:spPr>
          <a:xfrm>
            <a:off x="5753872" y="1515670"/>
            <a:ext cx="854376" cy="27699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GB" sz="1200" dirty="0">
                <a:solidFill>
                  <a:prstClr val="black"/>
                </a:solidFill>
                <a:cs typeface="Arial"/>
              </a:rPr>
              <a:t>E14.5</a:t>
            </a:r>
          </a:p>
        </p:txBody>
      </p:sp>
      <p:sp>
        <p:nvSpPr>
          <p:cNvPr id="64" name="TextBox 20"/>
          <p:cNvSpPr txBox="1"/>
          <p:nvPr/>
        </p:nvSpPr>
        <p:spPr>
          <a:xfrm>
            <a:off x="6621395" y="1515670"/>
            <a:ext cx="856808" cy="279197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GB" sz="1200" dirty="0">
                <a:solidFill>
                  <a:prstClr val="black"/>
                </a:solidFill>
                <a:cs typeface="Arial"/>
              </a:rPr>
              <a:t>E18.5</a:t>
            </a:r>
          </a:p>
        </p:txBody>
      </p:sp>
      <p:sp>
        <p:nvSpPr>
          <p:cNvPr id="70" name="TextBox 20"/>
          <p:cNvSpPr txBox="1"/>
          <p:nvPr/>
        </p:nvSpPr>
        <p:spPr>
          <a:xfrm>
            <a:off x="8482840" y="1515670"/>
            <a:ext cx="856808" cy="279197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GB" sz="1200" dirty="0">
                <a:solidFill>
                  <a:prstClr val="black"/>
                </a:solidFill>
                <a:cs typeface="Arial"/>
              </a:rPr>
              <a:t>E18.5</a:t>
            </a:r>
          </a:p>
        </p:txBody>
      </p:sp>
      <p:sp>
        <p:nvSpPr>
          <p:cNvPr id="72" name="TextBox 6"/>
          <p:cNvSpPr txBox="1"/>
          <p:nvPr/>
        </p:nvSpPr>
        <p:spPr>
          <a:xfrm>
            <a:off x="7586200" y="1515670"/>
            <a:ext cx="927841" cy="279197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GB" sz="1200" dirty="0">
                <a:solidFill>
                  <a:prstClr val="black"/>
                </a:solidFill>
                <a:cs typeface="Arial"/>
              </a:rPr>
              <a:t>E14.5</a:t>
            </a:r>
          </a:p>
        </p:txBody>
      </p:sp>
      <p:pic>
        <p:nvPicPr>
          <p:cNvPr id="87" name="Picture 86"/>
          <p:cNvPicPr>
            <a:picLocks noChangeAspect="1"/>
          </p:cNvPicPr>
          <p:nvPr/>
        </p:nvPicPr>
        <p:blipFill rotWithShape="1">
          <a:blip r:embed="rId24"/>
          <a:srcRect l="4498" b="5070"/>
          <a:stretch/>
        </p:blipFill>
        <p:spPr>
          <a:xfrm>
            <a:off x="601745" y="4652345"/>
            <a:ext cx="1033468" cy="100895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25"/>
          <a:srcRect l="14042" b="5251"/>
          <a:stretch/>
        </p:blipFill>
        <p:spPr>
          <a:xfrm>
            <a:off x="1786673" y="4652343"/>
            <a:ext cx="949967" cy="1008958"/>
          </a:xfrm>
          <a:prstGeom prst="rect">
            <a:avLst/>
          </a:prstGeom>
        </p:spPr>
      </p:pic>
      <p:sp>
        <p:nvSpPr>
          <p:cNvPr id="89" name="TextBox 88"/>
          <p:cNvSpPr txBox="1"/>
          <p:nvPr/>
        </p:nvSpPr>
        <p:spPr>
          <a:xfrm>
            <a:off x="2318868" y="4629185"/>
            <a:ext cx="450642" cy="461655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34%</a:t>
            </a:r>
          </a:p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±1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717053" y="4662423"/>
            <a:ext cx="908571" cy="276999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E12.5 FL</a:t>
            </a:r>
          </a:p>
        </p:txBody>
      </p:sp>
      <p:cxnSp>
        <p:nvCxnSpPr>
          <p:cNvPr id="91" name="Straight Arrow Connector 52"/>
          <p:cNvCxnSpPr/>
          <p:nvPr/>
        </p:nvCxnSpPr>
        <p:spPr>
          <a:xfrm flipV="1">
            <a:off x="599601" y="1756925"/>
            <a:ext cx="0" cy="3819917"/>
          </a:xfrm>
          <a:prstGeom prst="straightConnector1">
            <a:avLst/>
          </a:prstGeom>
          <a:ln w="12700" cmpd="sng">
            <a:solidFill>
              <a:schemeClr val="tx1"/>
            </a:solidFill>
            <a:headEnd type="none"/>
            <a:tailEnd type="triangl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 rot="16200000">
            <a:off x="345090" y="3566647"/>
            <a:ext cx="496218" cy="18686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CD45</a:t>
            </a:r>
          </a:p>
        </p:txBody>
      </p:sp>
      <p:cxnSp>
        <p:nvCxnSpPr>
          <p:cNvPr id="94" name="Straight Arrow Connector 52"/>
          <p:cNvCxnSpPr/>
          <p:nvPr/>
        </p:nvCxnSpPr>
        <p:spPr>
          <a:xfrm>
            <a:off x="2984352" y="2742269"/>
            <a:ext cx="2620420" cy="0"/>
          </a:xfrm>
          <a:prstGeom prst="straightConnector1">
            <a:avLst/>
          </a:prstGeom>
          <a:ln w="12700" cmpd="sng">
            <a:solidFill>
              <a:schemeClr val="tx1"/>
            </a:solidFill>
            <a:headEnd type="none"/>
            <a:tailEnd type="triangle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7" name="TextBox 96"/>
          <p:cNvSpPr txBox="1"/>
          <p:nvPr/>
        </p:nvSpPr>
        <p:spPr>
          <a:xfrm rot="16200000">
            <a:off x="2612842" y="2066625"/>
            <a:ext cx="496218" cy="18686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F4/80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4024407" y="2650603"/>
            <a:ext cx="576390" cy="18686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CD11b</a:t>
            </a:r>
          </a:p>
        </p:txBody>
      </p:sp>
      <p:cxnSp>
        <p:nvCxnSpPr>
          <p:cNvPr id="100" name="Straight Arrow Connector 52"/>
          <p:cNvCxnSpPr/>
          <p:nvPr/>
        </p:nvCxnSpPr>
        <p:spPr>
          <a:xfrm>
            <a:off x="5745392" y="2742713"/>
            <a:ext cx="1729169" cy="0"/>
          </a:xfrm>
          <a:prstGeom prst="straightConnector1">
            <a:avLst/>
          </a:prstGeom>
          <a:ln w="12700" cmpd="sng">
            <a:solidFill>
              <a:schemeClr val="tx1"/>
            </a:solidFill>
            <a:headEnd type="none"/>
            <a:tailEnd type="triangle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" name="TextBox 100"/>
          <p:cNvSpPr txBox="1"/>
          <p:nvPr/>
        </p:nvSpPr>
        <p:spPr>
          <a:xfrm>
            <a:off x="6291525" y="2647687"/>
            <a:ext cx="576390" cy="18686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CD11b</a:t>
            </a:r>
          </a:p>
        </p:txBody>
      </p:sp>
      <p:cxnSp>
        <p:nvCxnSpPr>
          <p:cNvPr id="103" name="Straight Arrow Connector 52"/>
          <p:cNvCxnSpPr/>
          <p:nvPr/>
        </p:nvCxnSpPr>
        <p:spPr>
          <a:xfrm>
            <a:off x="7606103" y="2742067"/>
            <a:ext cx="1729169" cy="0"/>
          </a:xfrm>
          <a:prstGeom prst="straightConnector1">
            <a:avLst/>
          </a:prstGeom>
          <a:ln w="12700" cmpd="sng">
            <a:solidFill>
              <a:schemeClr val="tx1"/>
            </a:solidFill>
            <a:headEnd type="none"/>
            <a:tailEnd type="triangle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TextBox 103"/>
          <p:cNvSpPr txBox="1"/>
          <p:nvPr/>
        </p:nvSpPr>
        <p:spPr>
          <a:xfrm>
            <a:off x="8152236" y="2647042"/>
            <a:ext cx="576390" cy="18686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algn="ctr" defTabSz="457200"/>
            <a:r>
              <a:rPr lang="en-US" sz="1200" dirty="0">
                <a:solidFill>
                  <a:prstClr val="black"/>
                </a:solidFill>
                <a:cs typeface="Arial"/>
              </a:rPr>
              <a:t>CD11b</a:t>
            </a:r>
          </a:p>
        </p:txBody>
      </p:sp>
      <p:grpSp>
        <p:nvGrpSpPr>
          <p:cNvPr id="102" name="Group 101"/>
          <p:cNvGrpSpPr/>
          <p:nvPr/>
        </p:nvGrpSpPr>
        <p:grpSpPr>
          <a:xfrm>
            <a:off x="4112006" y="1904275"/>
            <a:ext cx="5091678" cy="2920188"/>
            <a:chOff x="3829456" y="1904275"/>
            <a:chExt cx="5091678" cy="2920188"/>
          </a:xfrm>
        </p:grpSpPr>
        <p:grpSp>
          <p:nvGrpSpPr>
            <p:cNvPr id="74" name="Group 73"/>
            <p:cNvGrpSpPr/>
            <p:nvPr/>
          </p:nvGrpSpPr>
          <p:grpSpPr>
            <a:xfrm>
              <a:off x="5978386" y="3129575"/>
              <a:ext cx="2942748" cy="1694888"/>
              <a:chOff x="5978386" y="3129575"/>
              <a:chExt cx="2942748" cy="1694888"/>
            </a:xfrm>
          </p:grpSpPr>
          <p:sp>
            <p:nvSpPr>
              <p:cNvPr id="6" name="TextBox 5"/>
              <p:cNvSpPr txBox="1"/>
              <p:nvPr/>
            </p:nvSpPr>
            <p:spPr>
              <a:xfrm>
                <a:off x="6199934" y="3129575"/>
                <a:ext cx="2499652" cy="369308"/>
              </a:xfrm>
              <a:prstGeom prst="rect">
                <a:avLst/>
              </a:prstGeom>
              <a:noFill/>
            </p:spPr>
            <p:txBody>
              <a:bodyPr wrap="square" lIns="91416" tIns="45708" rIns="91416" bIns="45708" rtlCol="0">
                <a:spAutoFit/>
              </a:bodyPr>
              <a:lstStyle/>
              <a:p>
                <a:pPr algn="ctr" defTabSz="457200"/>
                <a:r>
                  <a:rPr lang="en-US" dirty="0">
                    <a:solidFill>
                      <a:prstClr val="black"/>
                    </a:solidFill>
                  </a:rPr>
                  <a:t>F4/80</a:t>
                </a:r>
                <a:r>
                  <a:rPr lang="en-US" baseline="30000" dirty="0">
                    <a:solidFill>
                      <a:prstClr val="black"/>
                    </a:solidFill>
                  </a:rPr>
                  <a:t>bright </a:t>
                </a:r>
                <a:r>
                  <a:rPr lang="en-US" dirty="0">
                    <a:solidFill>
                      <a:prstClr val="black"/>
                    </a:solidFill>
                  </a:rPr>
                  <a:t>macrophages</a:t>
                </a: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6325093" y="3477070"/>
                <a:ext cx="2249334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Sorted E16.5 YFP</a:t>
                </a:r>
                <a:r>
                  <a:rPr lang="en-GB" sz="1200" baseline="30000" dirty="0">
                    <a:solidFill>
                      <a:prstClr val="black"/>
                    </a:solidFill>
                    <a:cs typeface="Arial"/>
                  </a:rPr>
                  <a:t>+</a:t>
                </a:r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 F4/80</a:t>
                </a:r>
                <a:r>
                  <a:rPr lang="en-GB" sz="1200" baseline="30000" dirty="0">
                    <a:solidFill>
                      <a:prstClr val="black"/>
                    </a:solidFill>
                    <a:cs typeface="Arial"/>
                  </a:rPr>
                  <a:t>bright</a:t>
                </a:r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 cells</a:t>
                </a:r>
                <a:endParaRPr lang="en-GB" sz="1200" baseline="30000" dirty="0">
                  <a:solidFill>
                    <a:prstClr val="black"/>
                  </a:solidFill>
                  <a:cs typeface="Arial"/>
                </a:endParaRPr>
              </a:p>
            </p:txBody>
          </p:sp>
          <p:grpSp>
            <p:nvGrpSpPr>
              <p:cNvPr id="115" name="Group 114"/>
              <p:cNvGrpSpPr/>
              <p:nvPr/>
            </p:nvGrpSpPr>
            <p:grpSpPr>
              <a:xfrm>
                <a:off x="5978386" y="3740268"/>
                <a:ext cx="2942748" cy="1084195"/>
                <a:chOff x="6014901" y="3666882"/>
                <a:chExt cx="2942748" cy="1084195"/>
              </a:xfrm>
            </p:grpSpPr>
            <p:pic>
              <p:nvPicPr>
                <p:cNvPr id="43" name="Picture 42" descr="29-05-14_e16-5_a908_002_FL F4:80bright_TAM.tif"/>
                <p:cNvPicPr>
                  <a:picLocks noChangeAspect="1"/>
                </p:cNvPicPr>
                <p:nvPr/>
              </p:nvPicPr>
              <p:blipFill rotWithShape="1">
                <a:blip r:embed="rId26">
                  <a:extLst>
                    <a:ext uri="{BEBA8EAE-BF5A-486C-A8C5-ECC9F3942E4B}">
                      <a14:imgProps xmlns:a14="http://schemas.microsoft.com/office/drawing/2010/main">
                        <a14:imgLayer r:embed="rId27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5376" t="56082" r="37989" b="25579"/>
                <a:stretch/>
              </p:blipFill>
              <p:spPr>
                <a:xfrm>
                  <a:off x="6014901" y="3923727"/>
                  <a:ext cx="1003300" cy="825500"/>
                </a:xfrm>
                <a:prstGeom prst="rect">
                  <a:avLst/>
                </a:prstGeom>
              </p:spPr>
            </p:pic>
            <p:cxnSp>
              <p:nvCxnSpPr>
                <p:cNvPr id="44" name="Straight Connector 43"/>
                <p:cNvCxnSpPr/>
                <p:nvPr/>
              </p:nvCxnSpPr>
              <p:spPr>
                <a:xfrm>
                  <a:off x="6678579" y="4716850"/>
                  <a:ext cx="3060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pic>
              <p:nvPicPr>
                <p:cNvPr id="46" name="Picture 45" descr="29-05-14_e16-5_a908_031.jpg"/>
                <p:cNvPicPr>
                  <a:picLocks noChangeAspect="1"/>
                </p:cNvPicPr>
                <p:nvPr/>
              </p:nvPicPr>
              <p:blipFill rotWithShape="1">
                <a:blip r:embed="rId28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7103956" y="3961755"/>
                  <a:ext cx="866540" cy="787288"/>
                </a:xfrm>
                <a:prstGeom prst="rect">
                  <a:avLst/>
                </a:prstGeom>
              </p:spPr>
            </p:pic>
            <p:cxnSp>
              <p:nvCxnSpPr>
                <p:cNvPr id="47" name="Straight Connector 46"/>
                <p:cNvCxnSpPr/>
                <p:nvPr/>
              </p:nvCxnSpPr>
              <p:spPr>
                <a:xfrm>
                  <a:off x="7664863" y="4716850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pic>
              <p:nvPicPr>
                <p:cNvPr id="48" name="Picture 47" descr="29-05-14_e16-5_a908_015.jpg"/>
                <p:cNvPicPr>
                  <a:picLocks noChangeAspect="1"/>
                </p:cNvPicPr>
                <p:nvPr/>
              </p:nvPicPr>
              <p:blipFill rotWithShape="1">
                <a:blip r:embed="rId29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l="3523" r="10596"/>
                <a:stretch/>
              </p:blipFill>
              <p:spPr>
                <a:xfrm>
                  <a:off x="8106235" y="3984314"/>
                  <a:ext cx="793755" cy="766763"/>
                </a:xfrm>
                <a:prstGeom prst="rect">
                  <a:avLst/>
                </a:prstGeom>
              </p:spPr>
            </p:pic>
            <p:cxnSp>
              <p:nvCxnSpPr>
                <p:cNvPr id="49" name="Straight Connector 48"/>
                <p:cNvCxnSpPr/>
                <p:nvPr/>
              </p:nvCxnSpPr>
              <p:spPr>
                <a:xfrm>
                  <a:off x="8591831" y="4716850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50"/>
                <p:cNvSpPr/>
                <p:nvPr/>
              </p:nvSpPr>
              <p:spPr>
                <a:xfrm>
                  <a:off x="6027589" y="3666882"/>
                  <a:ext cx="988452" cy="27699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 defTabSz="457200"/>
                  <a:r>
                    <a:rPr lang="en-GB" sz="1200" dirty="0">
                      <a:solidFill>
                        <a:prstClr val="black"/>
                      </a:solidFill>
                      <a:cs typeface="Arial"/>
                    </a:rPr>
                    <a:t>Liver</a:t>
                  </a:r>
                  <a:endParaRPr lang="en-GB" sz="12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  <p:sp>
              <p:nvSpPr>
                <p:cNvPr id="52" name="Rectangle 51"/>
                <p:cNvSpPr/>
                <p:nvPr/>
              </p:nvSpPr>
              <p:spPr>
                <a:xfrm>
                  <a:off x="7080916" y="3666882"/>
                  <a:ext cx="988452" cy="27699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 defTabSz="457200"/>
                  <a:r>
                    <a:rPr lang="en-GB" sz="1200" dirty="0">
                      <a:solidFill>
                        <a:prstClr val="black"/>
                      </a:solidFill>
                      <a:cs typeface="Arial"/>
                    </a:rPr>
                    <a:t>Lung</a:t>
                  </a:r>
                  <a:endParaRPr lang="en-GB" sz="12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  <p:sp>
              <p:nvSpPr>
                <p:cNvPr id="53" name="Rectangle 52"/>
                <p:cNvSpPr/>
                <p:nvPr/>
              </p:nvSpPr>
              <p:spPr>
                <a:xfrm>
                  <a:off x="8048229" y="3666882"/>
                  <a:ext cx="909420" cy="27699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 defTabSz="457200"/>
                  <a:r>
                    <a:rPr lang="en-GB" sz="1200" dirty="0">
                      <a:solidFill>
                        <a:prstClr val="black"/>
                      </a:solidFill>
                      <a:cs typeface="Arial"/>
                    </a:rPr>
                    <a:t>Skin</a:t>
                  </a:r>
                  <a:endParaRPr lang="en-GB" sz="12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</p:grpSp>
        </p:grpSp>
        <p:sp>
          <p:nvSpPr>
            <p:cNvPr id="99" name="Oval 98"/>
            <p:cNvSpPr/>
            <p:nvPr/>
          </p:nvSpPr>
          <p:spPr>
            <a:xfrm rot="19299153">
              <a:off x="3829456" y="1904275"/>
              <a:ext cx="380020" cy="193098"/>
            </a:xfrm>
            <a:prstGeom prst="ellipse">
              <a:avLst/>
            </a:prstGeom>
            <a:noFill/>
            <a:ln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4" name="Oval 123"/>
            <p:cNvSpPr/>
            <p:nvPr/>
          </p:nvSpPr>
          <p:spPr>
            <a:xfrm rot="19299153">
              <a:off x="6586603" y="2032780"/>
              <a:ext cx="380020" cy="193098"/>
            </a:xfrm>
            <a:prstGeom prst="ellipse">
              <a:avLst/>
            </a:prstGeom>
            <a:noFill/>
            <a:ln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5" name="Oval 124"/>
            <p:cNvSpPr/>
            <p:nvPr/>
          </p:nvSpPr>
          <p:spPr>
            <a:xfrm rot="19299153">
              <a:off x="8429986" y="1959111"/>
              <a:ext cx="380020" cy="193098"/>
            </a:xfrm>
            <a:prstGeom prst="ellipse">
              <a:avLst/>
            </a:prstGeom>
            <a:noFill/>
            <a:ln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6484920" y="2249268"/>
            <a:ext cx="2443230" cy="3914834"/>
            <a:chOff x="6202370" y="2249268"/>
            <a:chExt cx="2443230" cy="3914834"/>
          </a:xfrm>
        </p:grpSpPr>
        <p:grpSp>
          <p:nvGrpSpPr>
            <p:cNvPr id="83" name="Group 82"/>
            <p:cNvGrpSpPr/>
            <p:nvPr/>
          </p:nvGrpSpPr>
          <p:grpSpPr>
            <a:xfrm>
              <a:off x="6202370" y="4904880"/>
              <a:ext cx="2443230" cy="1259222"/>
              <a:chOff x="6202370" y="4904880"/>
              <a:chExt cx="2443230" cy="1259222"/>
            </a:xfrm>
          </p:grpSpPr>
          <p:sp>
            <p:nvSpPr>
              <p:cNvPr id="73" name="TextBox 72"/>
              <p:cNvSpPr txBox="1"/>
              <p:nvPr/>
            </p:nvSpPr>
            <p:spPr>
              <a:xfrm>
                <a:off x="6202370" y="4904880"/>
                <a:ext cx="2443230" cy="369308"/>
              </a:xfrm>
              <a:prstGeom prst="rect">
                <a:avLst/>
              </a:prstGeom>
              <a:noFill/>
            </p:spPr>
            <p:txBody>
              <a:bodyPr wrap="square" lIns="91416" tIns="45708" rIns="91416" bIns="45708" rtlCol="0">
                <a:spAutoFit/>
              </a:bodyPr>
              <a:lstStyle/>
              <a:p>
                <a:pPr algn="ctr" defTabSz="457200"/>
                <a:r>
                  <a:rPr lang="en-US" dirty="0">
                    <a:solidFill>
                      <a:prstClr val="black"/>
                    </a:solidFill>
                  </a:rPr>
                  <a:t>Skin mast cells</a:t>
                </a:r>
              </a:p>
            </p:txBody>
          </p:sp>
          <p:grpSp>
            <p:nvGrpSpPr>
              <p:cNvPr id="114" name="Group 113"/>
              <p:cNvGrpSpPr/>
              <p:nvPr/>
            </p:nvGrpSpPr>
            <p:grpSpPr>
              <a:xfrm>
                <a:off x="6531707" y="5506876"/>
                <a:ext cx="1784556" cy="657226"/>
                <a:chOff x="6553800" y="5809034"/>
                <a:chExt cx="1784556" cy="657226"/>
              </a:xfrm>
            </p:grpSpPr>
            <p:pic>
              <p:nvPicPr>
                <p:cNvPr id="80" name="Picture 79" descr="29-05-14_e16-5_a908_016.jpg"/>
                <p:cNvPicPr>
                  <a:picLocks noChangeAspect="1"/>
                </p:cNvPicPr>
                <p:nvPr/>
              </p:nvPicPr>
              <p:blipFill rotWithShape="1">
                <a:blip r:embed="rId30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7758101" y="5809035"/>
                  <a:ext cx="580255" cy="657225"/>
                </a:xfrm>
                <a:prstGeom prst="rect">
                  <a:avLst/>
                </a:prstGeom>
              </p:spPr>
            </p:pic>
            <p:pic>
              <p:nvPicPr>
                <p:cNvPr id="81" name="Picture 80" descr="29-05-14_e16-5_a908_019.jpg"/>
                <p:cNvPicPr>
                  <a:picLocks noChangeAspect="1"/>
                </p:cNvPicPr>
                <p:nvPr/>
              </p:nvPicPr>
              <p:blipFill rotWithShape="1">
                <a:blip r:embed="rId31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7155950" y="5809034"/>
                  <a:ext cx="580255" cy="657226"/>
                </a:xfrm>
                <a:prstGeom prst="rect">
                  <a:avLst/>
                </a:prstGeom>
              </p:spPr>
            </p:pic>
            <p:pic>
              <p:nvPicPr>
                <p:cNvPr id="82" name="Picture 81" descr="29-05-14_e16-5_a908_022.jpg"/>
                <p:cNvPicPr>
                  <a:picLocks noChangeAspect="1"/>
                </p:cNvPicPr>
                <p:nvPr/>
              </p:nvPicPr>
              <p:blipFill rotWithShape="1">
                <a:blip r:embed="rId32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6553800" y="5809035"/>
                  <a:ext cx="580254" cy="657225"/>
                </a:xfrm>
                <a:prstGeom prst="rect">
                  <a:avLst/>
                </a:prstGeom>
              </p:spPr>
            </p:pic>
            <p:cxnSp>
              <p:nvCxnSpPr>
                <p:cNvPr id="84" name="Straight Connector 83"/>
                <p:cNvCxnSpPr/>
                <p:nvPr/>
              </p:nvCxnSpPr>
              <p:spPr>
                <a:xfrm>
                  <a:off x="6798706" y="6427849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Straight Connector 84"/>
                <p:cNvCxnSpPr/>
                <p:nvPr/>
              </p:nvCxnSpPr>
              <p:spPr>
                <a:xfrm>
                  <a:off x="7417454" y="6427849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Straight Connector 85"/>
                <p:cNvCxnSpPr/>
                <p:nvPr/>
              </p:nvCxnSpPr>
              <p:spPr>
                <a:xfrm>
                  <a:off x="8010811" y="6427849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" name="Rectangle 104"/>
              <p:cNvSpPr/>
              <p:nvPr/>
            </p:nvSpPr>
            <p:spPr>
              <a:xfrm>
                <a:off x="6684039" y="5206423"/>
                <a:ext cx="1479892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defTabSz="457200"/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Sorted YFP</a:t>
                </a:r>
                <a:r>
                  <a:rPr lang="en-GB" sz="1200" baseline="30000" dirty="0">
                    <a:solidFill>
                      <a:prstClr val="black"/>
                    </a:solidFill>
                    <a:cs typeface="Arial"/>
                  </a:rPr>
                  <a:t>+</a:t>
                </a:r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 Kit</a:t>
                </a:r>
                <a:r>
                  <a:rPr lang="en-GB" sz="1200" baseline="30000" dirty="0">
                    <a:solidFill>
                      <a:prstClr val="black"/>
                    </a:solidFill>
                    <a:cs typeface="Arial"/>
                  </a:rPr>
                  <a:t>+</a:t>
                </a:r>
                <a:r>
                  <a:rPr lang="en-GB" sz="1200" dirty="0">
                    <a:solidFill>
                      <a:prstClr val="black"/>
                    </a:solidFill>
                    <a:cs typeface="Arial"/>
                  </a:rPr>
                  <a:t> cells</a:t>
                </a:r>
                <a:endParaRPr lang="en-GB" sz="1200" baseline="30000" dirty="0">
                  <a:solidFill>
                    <a:prstClr val="black"/>
                  </a:solidFill>
                  <a:cs typeface="Arial"/>
                </a:endParaRPr>
              </a:p>
            </p:txBody>
          </p:sp>
        </p:grpSp>
        <p:sp>
          <p:nvSpPr>
            <p:cNvPr id="111" name="Rectangle 110"/>
            <p:cNvSpPr/>
            <p:nvPr/>
          </p:nvSpPr>
          <p:spPr>
            <a:xfrm>
              <a:off x="8230032" y="2249268"/>
              <a:ext cx="292998" cy="262502"/>
            </a:xfrm>
            <a:prstGeom prst="rect">
              <a:avLst/>
            </a:prstGeom>
            <a:noFill/>
            <a:ln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18" name="TextBox 20"/>
          <p:cNvSpPr txBox="1"/>
          <p:nvPr/>
        </p:nvSpPr>
        <p:spPr>
          <a:xfrm>
            <a:off x="7891536" y="900093"/>
            <a:ext cx="1515064" cy="461641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GB" sz="1200" i="1" dirty="0">
                <a:solidFill>
                  <a:srgbClr val="008000"/>
                </a:solidFill>
                <a:latin typeface="Arial"/>
                <a:cs typeface="Arial"/>
              </a:rPr>
              <a:t>Csf1r</a:t>
            </a:r>
            <a:r>
              <a:rPr lang="en-GB" sz="1200" i="1" baseline="30000" dirty="0">
                <a:solidFill>
                  <a:srgbClr val="008000"/>
                </a:solidFill>
                <a:latin typeface="Arial"/>
                <a:cs typeface="Arial"/>
              </a:rPr>
              <a:t>MeriCreMer</a:t>
            </a:r>
          </a:p>
          <a:p>
            <a:pPr algn="ctr" defTabSz="457200"/>
            <a:r>
              <a:rPr lang="en-GB" sz="1200" dirty="0">
                <a:solidFill>
                  <a:srgbClr val="008000"/>
                </a:solidFill>
                <a:latin typeface="Arial"/>
                <a:cs typeface="Arial"/>
              </a:rPr>
              <a:t>OHT E8.5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3729045" y="1301359"/>
            <a:ext cx="1179018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b="1" dirty="0">
                <a:solidFill>
                  <a:prstClr val="black"/>
                </a:solidFill>
                <a:cs typeface="Helvetica"/>
              </a:rPr>
              <a:t>Liver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6010782" y="1301359"/>
            <a:ext cx="1179018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b="1" dirty="0">
                <a:solidFill>
                  <a:prstClr val="black"/>
                </a:solidFill>
                <a:cs typeface="Helvetica"/>
              </a:rPr>
              <a:t>Lung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7890787" y="1301359"/>
            <a:ext cx="1179018" cy="307766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ctr" defTabSz="457200"/>
            <a:r>
              <a:rPr lang="en-US" sz="1400" b="1" dirty="0">
                <a:solidFill>
                  <a:prstClr val="black"/>
                </a:solidFill>
                <a:cs typeface="Helvetica"/>
              </a:rPr>
              <a:t>Skin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216416" y="5179931"/>
            <a:ext cx="226474" cy="376258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127" name="Gerade Verbindung mit Pfeil 319"/>
          <p:cNvCxnSpPr/>
          <p:nvPr/>
        </p:nvCxnSpPr>
        <p:spPr>
          <a:xfrm>
            <a:off x="1445939" y="5231251"/>
            <a:ext cx="379452" cy="0"/>
          </a:xfrm>
          <a:prstGeom prst="straightConnector1">
            <a:avLst/>
          </a:prstGeom>
          <a:ln w="9525" cmpd="sng">
            <a:solidFill>
              <a:srgbClr val="000000"/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8" name="TextBox 127"/>
          <p:cNvSpPr txBox="1"/>
          <p:nvPr/>
        </p:nvSpPr>
        <p:spPr>
          <a:xfrm>
            <a:off x="410077" y="1814"/>
            <a:ext cx="9136298" cy="83096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fr-FR" sz="2400" b="1" dirty="0">
                <a:solidFill>
                  <a:prstClr val="black"/>
                </a:solidFill>
              </a:rPr>
              <a:t>Les</a:t>
            </a:r>
            <a:r>
              <a:rPr lang="fr-FR" sz="2400" b="1" i="1" dirty="0">
                <a:solidFill>
                  <a:prstClr val="black"/>
                </a:solidFill>
              </a:rPr>
              <a:t> </a:t>
            </a:r>
            <a:r>
              <a:rPr lang="fr-FR" sz="2400" b="1" dirty="0" err="1">
                <a:solidFill>
                  <a:prstClr val="black"/>
                </a:solidFill>
              </a:rPr>
              <a:t>progéniteurs</a:t>
            </a:r>
            <a:r>
              <a:rPr lang="fr-FR" sz="2400" b="1" dirty="0">
                <a:solidFill>
                  <a:prstClr val="black"/>
                </a:solidFill>
              </a:rPr>
              <a:t> </a:t>
            </a:r>
            <a:r>
              <a:rPr lang="fr-FR" sz="2400" b="1" i="1" dirty="0">
                <a:solidFill>
                  <a:prstClr val="black"/>
                </a:solidFill>
              </a:rPr>
              <a:t>Csf1r</a:t>
            </a:r>
            <a:r>
              <a:rPr lang="fr-FR" sz="2400" b="1" baseline="30000" dirty="0">
                <a:solidFill>
                  <a:prstClr val="black"/>
                </a:solidFill>
              </a:rPr>
              <a:t>+</a:t>
            </a:r>
            <a:r>
              <a:rPr lang="fr-FR" sz="2400" b="1" dirty="0">
                <a:solidFill>
                  <a:prstClr val="black"/>
                </a:solidFill>
              </a:rPr>
              <a:t> se différencient en érythrocytes, monocytes, granulocytes, mastocytes et macrophages F4/80</a:t>
            </a:r>
            <a:r>
              <a:rPr lang="fr-FR" sz="2400" b="1" baseline="30000" dirty="0">
                <a:solidFill>
                  <a:prstClr val="black"/>
                </a:solidFill>
              </a:rPr>
              <a:t>bright</a:t>
            </a:r>
            <a:endParaRPr lang="fr-FR" sz="24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345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/>
          <p:cNvGrpSpPr/>
          <p:nvPr/>
        </p:nvGrpSpPr>
        <p:grpSpPr>
          <a:xfrm>
            <a:off x="774803" y="812899"/>
            <a:ext cx="7592531" cy="1273340"/>
            <a:chOff x="-10899212" y="5424893"/>
            <a:chExt cx="8416416" cy="1724366"/>
          </a:xfrm>
        </p:grpSpPr>
        <p:sp>
          <p:nvSpPr>
            <p:cNvPr id="68" name="TextBox 67"/>
            <p:cNvSpPr txBox="1">
              <a:spLocks noChangeArrowheads="1"/>
            </p:cNvSpPr>
            <p:nvPr/>
          </p:nvSpPr>
          <p:spPr bwMode="auto">
            <a:xfrm>
              <a:off x="-10761139" y="5923502"/>
              <a:ext cx="3115654" cy="11239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0451" tIns="45228" rIns="90451" bIns="45228">
              <a:prstTxWarp prst="textNoShape">
                <a:avLst/>
              </a:prstTxWarp>
              <a:spAutoFit/>
            </a:bodyPr>
            <a:lstStyle/>
            <a:p>
              <a:pPr algn="ctr"/>
              <a:r>
                <a:rPr lang="en-GB" sz="1200" i="1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Csf1r-</a:t>
              </a:r>
              <a:r>
                <a:rPr lang="en-GB" sz="12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Mer-iCre-Mer</a:t>
              </a:r>
            </a:p>
            <a:p>
              <a:pPr algn="ctr"/>
              <a:r>
                <a:rPr lang="en-GB" sz="12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x</a:t>
              </a:r>
              <a:r>
                <a:rPr lang="en-GB" sz="1200" i="1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 Rosa26 LSL-YFP </a:t>
              </a:r>
            </a:p>
            <a:p>
              <a:pPr algn="ctr"/>
              <a:r>
                <a:rPr lang="en-US" sz="1200" dirty="0">
                  <a:solidFill>
                    <a:srgbClr val="008000"/>
                  </a:solidFill>
                  <a:latin typeface="Arial"/>
                  <a:cs typeface="Arial"/>
                </a:rPr>
                <a:t>Pulse : </a:t>
              </a:r>
              <a:r>
                <a:rPr lang="fr-FR" sz="1200" dirty="0">
                  <a:solidFill>
                    <a:srgbClr val="008000"/>
                  </a:solidFill>
                  <a:latin typeface="Arial"/>
                  <a:ea typeface="Arial" charset="0"/>
                  <a:cs typeface="Arial"/>
                </a:rPr>
                <a:t>OH-TAM </a:t>
              </a:r>
              <a:r>
                <a:rPr lang="en-US" sz="1200" dirty="0">
                  <a:solidFill>
                    <a:srgbClr val="008000"/>
                  </a:solidFill>
                  <a:latin typeface="Arial"/>
                  <a:cs typeface="Arial"/>
                </a:rPr>
                <a:t>E8.5</a:t>
              </a:r>
              <a:endParaRPr lang="fr-FR" sz="1200" dirty="0">
                <a:solidFill>
                  <a:srgbClr val="008000"/>
                </a:solidFill>
                <a:latin typeface="Arial"/>
                <a:ea typeface="Arial" charset="0"/>
                <a:cs typeface="Arial"/>
              </a:endParaRPr>
            </a:p>
            <a:p>
              <a:pPr algn="ctr"/>
              <a:endParaRPr lang="en-GB" sz="1200" b="1" dirty="0">
                <a:solidFill>
                  <a:srgbClr val="000000"/>
                </a:solidFill>
                <a:latin typeface="Arial"/>
                <a:ea typeface="Arial" charset="0"/>
                <a:cs typeface="Arial"/>
              </a:endParaRPr>
            </a:p>
          </p:txBody>
        </p:sp>
        <p:pic>
          <p:nvPicPr>
            <p:cNvPr id="69" name="Image 13" descr="syringe.jpg"/>
            <p:cNvPicPr>
              <a:picLocks noChangeAspect="1"/>
            </p:cNvPicPr>
            <p:nvPr/>
          </p:nvPicPr>
          <p:blipFill>
            <a:blip r:embed="rId2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4700"/>
                      </a14:imgEffect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rcRect l="8935" r="6241"/>
            <a:stretch>
              <a:fillRect/>
            </a:stretch>
          </p:blipFill>
          <p:spPr>
            <a:xfrm rot="17826165">
              <a:off x="-7940871" y="5801346"/>
              <a:ext cx="134999" cy="553499"/>
            </a:xfrm>
            <a:prstGeom prst="rect">
              <a:avLst/>
            </a:prstGeom>
          </p:spPr>
        </p:pic>
        <p:sp>
          <p:nvSpPr>
            <p:cNvPr id="70" name="TextBox 69"/>
            <p:cNvSpPr txBox="1">
              <a:spLocks noChangeArrowheads="1"/>
            </p:cNvSpPr>
            <p:nvPr/>
          </p:nvSpPr>
          <p:spPr bwMode="auto">
            <a:xfrm>
              <a:off x="-10899212" y="6775491"/>
              <a:ext cx="3227109" cy="373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0451" tIns="45228" rIns="90451" bIns="45228">
              <a:prstTxWarp prst="textNoShape">
                <a:avLst/>
              </a:prstTxWarp>
              <a:spAutoFit/>
            </a:bodyPr>
            <a:lstStyle/>
            <a:p>
              <a:pPr algn="ctr"/>
              <a:r>
                <a:rPr lang="en-GB" sz="1200" i="1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Flt3-</a:t>
              </a:r>
              <a:r>
                <a:rPr lang="en-GB" sz="12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Cre x</a:t>
              </a:r>
              <a:r>
                <a:rPr lang="en-GB" sz="1200" i="1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 Rosa26 LSL-YFP</a:t>
              </a:r>
              <a:endParaRPr lang="en-GB" sz="1200" b="1" dirty="0">
                <a:solidFill>
                  <a:srgbClr val="000000"/>
                </a:solidFill>
                <a:latin typeface="Arial"/>
                <a:ea typeface="Arial" charset="0"/>
                <a:cs typeface="Arial"/>
              </a:endParaRPr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-8092472" y="5933296"/>
              <a:ext cx="1165652" cy="640727"/>
              <a:chOff x="390242" y="2212668"/>
              <a:chExt cx="1165652" cy="640727"/>
            </a:xfrm>
          </p:grpSpPr>
          <p:pic>
            <p:nvPicPr>
              <p:cNvPr id="116" name="Picture 256"/>
              <p:cNvPicPr>
                <a:picLocks noChangeAspect="1" noChangeArrowheads="1"/>
              </p:cNvPicPr>
              <p:nvPr/>
            </p:nvPicPr>
            <p:blipFill>
              <a:blip r:embed="rId4">
                <a:lum contrast="12000"/>
                <a:alphaModFix amt="56000"/>
              </a:blip>
              <a:srcRect l="1115"/>
              <a:stretch>
                <a:fillRect/>
              </a:stretch>
            </p:blipFill>
            <p:spPr bwMode="auto">
              <a:xfrm>
                <a:off x="390242" y="2212668"/>
                <a:ext cx="1165652" cy="640727"/>
              </a:xfrm>
              <a:prstGeom prst="rect">
                <a:avLst/>
              </a:prstGeom>
              <a:noFill/>
              <a:ln w="9525">
                <a:noFill/>
                <a:round/>
                <a:headEnd/>
                <a:tailEnd/>
              </a:ln>
            </p:spPr>
          </p:pic>
          <p:sp>
            <p:nvSpPr>
              <p:cNvPr id="117" name="Forme libre 14"/>
              <p:cNvSpPr/>
              <p:nvPr/>
            </p:nvSpPr>
            <p:spPr>
              <a:xfrm>
                <a:off x="801717" y="2417510"/>
                <a:ext cx="227301" cy="225089"/>
              </a:xfrm>
              <a:custGeom>
                <a:avLst/>
                <a:gdLst>
                  <a:gd name="connsiteX0" fmla="*/ 0 w 310092"/>
                  <a:gd name="connsiteY0" fmla="*/ 289983 h 299508"/>
                  <a:gd name="connsiteX1" fmla="*/ 63500 w 310092"/>
                  <a:gd name="connsiteY1" fmla="*/ 226483 h 299508"/>
                  <a:gd name="connsiteX2" fmla="*/ 82550 w 310092"/>
                  <a:gd name="connsiteY2" fmla="*/ 175683 h 299508"/>
                  <a:gd name="connsiteX3" fmla="*/ 88900 w 310092"/>
                  <a:gd name="connsiteY3" fmla="*/ 105833 h 299508"/>
                  <a:gd name="connsiteX4" fmla="*/ 101600 w 310092"/>
                  <a:gd name="connsiteY4" fmla="*/ 67733 h 299508"/>
                  <a:gd name="connsiteX5" fmla="*/ 190500 w 310092"/>
                  <a:gd name="connsiteY5" fmla="*/ 4233 h 299508"/>
                  <a:gd name="connsiteX6" fmla="*/ 209550 w 310092"/>
                  <a:gd name="connsiteY6" fmla="*/ 42333 h 299508"/>
                  <a:gd name="connsiteX7" fmla="*/ 165100 w 310092"/>
                  <a:gd name="connsiteY7" fmla="*/ 67733 h 299508"/>
                  <a:gd name="connsiteX8" fmla="*/ 120650 w 310092"/>
                  <a:gd name="connsiteY8" fmla="*/ 118533 h 299508"/>
                  <a:gd name="connsiteX9" fmla="*/ 107950 w 310092"/>
                  <a:gd name="connsiteY9" fmla="*/ 226483 h 299508"/>
                  <a:gd name="connsiteX10" fmla="*/ 76200 w 310092"/>
                  <a:gd name="connsiteY10" fmla="*/ 239183 h 299508"/>
                  <a:gd name="connsiteX11" fmla="*/ 107950 w 310092"/>
                  <a:gd name="connsiteY11" fmla="*/ 270933 h 299508"/>
                  <a:gd name="connsiteX12" fmla="*/ 171450 w 310092"/>
                  <a:gd name="connsiteY12" fmla="*/ 207433 h 299508"/>
                  <a:gd name="connsiteX13" fmla="*/ 215900 w 310092"/>
                  <a:gd name="connsiteY13" fmla="*/ 143933 h 299508"/>
                  <a:gd name="connsiteX14" fmla="*/ 254000 w 310092"/>
                  <a:gd name="connsiteY14" fmla="*/ 112183 h 299508"/>
                  <a:gd name="connsiteX15" fmla="*/ 304800 w 310092"/>
                  <a:gd name="connsiteY15" fmla="*/ 105833 h 299508"/>
                  <a:gd name="connsiteX16" fmla="*/ 285750 w 310092"/>
                  <a:gd name="connsiteY16" fmla="*/ 137583 h 299508"/>
                  <a:gd name="connsiteX17" fmla="*/ 222250 w 310092"/>
                  <a:gd name="connsiteY17" fmla="*/ 188383 h 299508"/>
                  <a:gd name="connsiteX18" fmla="*/ 171450 w 310092"/>
                  <a:gd name="connsiteY18" fmla="*/ 251883 h 299508"/>
                  <a:gd name="connsiteX19" fmla="*/ 127000 w 310092"/>
                  <a:gd name="connsiteY19" fmla="*/ 283633 h 299508"/>
                  <a:gd name="connsiteX20" fmla="*/ 63500 w 310092"/>
                  <a:gd name="connsiteY20" fmla="*/ 283633 h 299508"/>
                  <a:gd name="connsiteX21" fmla="*/ 0 w 310092"/>
                  <a:gd name="connsiteY21" fmla="*/ 289983 h 29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0092" h="299508">
                    <a:moveTo>
                      <a:pt x="0" y="289983"/>
                    </a:moveTo>
                    <a:cubicBezTo>
                      <a:pt x="0" y="280458"/>
                      <a:pt x="49742" y="245533"/>
                      <a:pt x="63500" y="226483"/>
                    </a:cubicBezTo>
                    <a:cubicBezTo>
                      <a:pt x="77258" y="207433"/>
                      <a:pt x="78317" y="195791"/>
                      <a:pt x="82550" y="175683"/>
                    </a:cubicBezTo>
                    <a:cubicBezTo>
                      <a:pt x="86783" y="155575"/>
                      <a:pt x="85725" y="123825"/>
                      <a:pt x="88900" y="105833"/>
                    </a:cubicBezTo>
                    <a:cubicBezTo>
                      <a:pt x="92075" y="87841"/>
                      <a:pt x="84667" y="84666"/>
                      <a:pt x="101600" y="67733"/>
                    </a:cubicBezTo>
                    <a:cubicBezTo>
                      <a:pt x="118533" y="50800"/>
                      <a:pt x="172508" y="8466"/>
                      <a:pt x="190500" y="4233"/>
                    </a:cubicBezTo>
                    <a:cubicBezTo>
                      <a:pt x="208492" y="0"/>
                      <a:pt x="213783" y="31750"/>
                      <a:pt x="209550" y="42333"/>
                    </a:cubicBezTo>
                    <a:cubicBezTo>
                      <a:pt x="205317" y="52916"/>
                      <a:pt x="179917" y="55033"/>
                      <a:pt x="165100" y="67733"/>
                    </a:cubicBezTo>
                    <a:cubicBezTo>
                      <a:pt x="150283" y="80433"/>
                      <a:pt x="130175" y="92075"/>
                      <a:pt x="120650" y="118533"/>
                    </a:cubicBezTo>
                    <a:cubicBezTo>
                      <a:pt x="111125" y="144991"/>
                      <a:pt x="115358" y="206375"/>
                      <a:pt x="107950" y="226483"/>
                    </a:cubicBezTo>
                    <a:cubicBezTo>
                      <a:pt x="100542" y="246591"/>
                      <a:pt x="76200" y="231775"/>
                      <a:pt x="76200" y="239183"/>
                    </a:cubicBezTo>
                    <a:cubicBezTo>
                      <a:pt x="76200" y="246591"/>
                      <a:pt x="92075" y="276225"/>
                      <a:pt x="107950" y="270933"/>
                    </a:cubicBezTo>
                    <a:cubicBezTo>
                      <a:pt x="123825" y="265641"/>
                      <a:pt x="153458" y="228600"/>
                      <a:pt x="171450" y="207433"/>
                    </a:cubicBezTo>
                    <a:cubicBezTo>
                      <a:pt x="189442" y="186266"/>
                      <a:pt x="202142" y="159808"/>
                      <a:pt x="215900" y="143933"/>
                    </a:cubicBezTo>
                    <a:cubicBezTo>
                      <a:pt x="229658" y="128058"/>
                      <a:pt x="239183" y="118533"/>
                      <a:pt x="254000" y="112183"/>
                    </a:cubicBezTo>
                    <a:cubicBezTo>
                      <a:pt x="268817" y="105833"/>
                      <a:pt x="299508" y="101600"/>
                      <a:pt x="304800" y="105833"/>
                    </a:cubicBezTo>
                    <a:cubicBezTo>
                      <a:pt x="310092" y="110066"/>
                      <a:pt x="299508" y="123825"/>
                      <a:pt x="285750" y="137583"/>
                    </a:cubicBezTo>
                    <a:cubicBezTo>
                      <a:pt x="271992" y="151341"/>
                      <a:pt x="241300" y="169333"/>
                      <a:pt x="222250" y="188383"/>
                    </a:cubicBezTo>
                    <a:cubicBezTo>
                      <a:pt x="203200" y="207433"/>
                      <a:pt x="187325" y="236008"/>
                      <a:pt x="171450" y="251883"/>
                    </a:cubicBezTo>
                    <a:cubicBezTo>
                      <a:pt x="155575" y="267758"/>
                      <a:pt x="144992" y="278341"/>
                      <a:pt x="127000" y="283633"/>
                    </a:cubicBezTo>
                    <a:cubicBezTo>
                      <a:pt x="109008" y="288925"/>
                      <a:pt x="82550" y="280458"/>
                      <a:pt x="63500" y="283633"/>
                    </a:cubicBezTo>
                    <a:cubicBezTo>
                      <a:pt x="44450" y="286808"/>
                      <a:pt x="0" y="299508"/>
                      <a:pt x="0" y="2899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0451" tIns="45228" rIns="90451" bIns="45228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633408">
                  <a:defRPr/>
                </a:pPr>
                <a:endParaRPr lang="fr-FR" sz="1200">
                  <a:solidFill>
                    <a:prstClr val="white"/>
                  </a:solidFill>
                  <a:latin typeface="Arial"/>
                  <a:cs typeface="Arial"/>
                </a:endParaRPr>
              </a:p>
            </p:txBody>
          </p:sp>
        </p:grpSp>
        <p:grpSp>
          <p:nvGrpSpPr>
            <p:cNvPr id="72" name="Gruppierung 315"/>
            <p:cNvGrpSpPr/>
            <p:nvPr/>
          </p:nvGrpSpPr>
          <p:grpSpPr>
            <a:xfrm>
              <a:off x="-8092472" y="6490245"/>
              <a:ext cx="1165652" cy="640727"/>
              <a:chOff x="387067" y="2533635"/>
              <a:chExt cx="1238250" cy="666178"/>
            </a:xfrm>
          </p:grpSpPr>
          <p:pic>
            <p:nvPicPr>
              <p:cNvPr id="114" name="Picture 256"/>
              <p:cNvPicPr>
                <a:picLocks noChangeAspect="1" noChangeArrowheads="1"/>
              </p:cNvPicPr>
              <p:nvPr/>
            </p:nvPicPr>
            <p:blipFill>
              <a:blip r:embed="rId4">
                <a:lum contrast="12000"/>
                <a:alphaModFix amt="56000"/>
              </a:blip>
              <a:srcRect l="1115"/>
              <a:stretch>
                <a:fillRect/>
              </a:stretch>
            </p:blipFill>
            <p:spPr bwMode="auto">
              <a:xfrm>
                <a:off x="387067" y="2533635"/>
                <a:ext cx="1238250" cy="666178"/>
              </a:xfrm>
              <a:prstGeom prst="rect">
                <a:avLst/>
              </a:prstGeom>
              <a:noFill/>
              <a:ln w="9525">
                <a:noFill/>
                <a:round/>
                <a:headEnd/>
                <a:tailEnd/>
              </a:ln>
            </p:spPr>
          </p:pic>
          <p:sp>
            <p:nvSpPr>
              <p:cNvPr id="115" name="Forme libre 14"/>
              <p:cNvSpPr/>
              <p:nvPr/>
            </p:nvSpPr>
            <p:spPr>
              <a:xfrm>
                <a:off x="824169" y="2746614"/>
                <a:ext cx="241458" cy="234030"/>
              </a:xfrm>
              <a:custGeom>
                <a:avLst/>
                <a:gdLst>
                  <a:gd name="connsiteX0" fmla="*/ 0 w 310092"/>
                  <a:gd name="connsiteY0" fmla="*/ 289983 h 299508"/>
                  <a:gd name="connsiteX1" fmla="*/ 63500 w 310092"/>
                  <a:gd name="connsiteY1" fmla="*/ 226483 h 299508"/>
                  <a:gd name="connsiteX2" fmla="*/ 82550 w 310092"/>
                  <a:gd name="connsiteY2" fmla="*/ 175683 h 299508"/>
                  <a:gd name="connsiteX3" fmla="*/ 88900 w 310092"/>
                  <a:gd name="connsiteY3" fmla="*/ 105833 h 299508"/>
                  <a:gd name="connsiteX4" fmla="*/ 101600 w 310092"/>
                  <a:gd name="connsiteY4" fmla="*/ 67733 h 299508"/>
                  <a:gd name="connsiteX5" fmla="*/ 190500 w 310092"/>
                  <a:gd name="connsiteY5" fmla="*/ 4233 h 299508"/>
                  <a:gd name="connsiteX6" fmla="*/ 209550 w 310092"/>
                  <a:gd name="connsiteY6" fmla="*/ 42333 h 299508"/>
                  <a:gd name="connsiteX7" fmla="*/ 165100 w 310092"/>
                  <a:gd name="connsiteY7" fmla="*/ 67733 h 299508"/>
                  <a:gd name="connsiteX8" fmla="*/ 120650 w 310092"/>
                  <a:gd name="connsiteY8" fmla="*/ 118533 h 299508"/>
                  <a:gd name="connsiteX9" fmla="*/ 107950 w 310092"/>
                  <a:gd name="connsiteY9" fmla="*/ 226483 h 299508"/>
                  <a:gd name="connsiteX10" fmla="*/ 76200 w 310092"/>
                  <a:gd name="connsiteY10" fmla="*/ 239183 h 299508"/>
                  <a:gd name="connsiteX11" fmla="*/ 107950 w 310092"/>
                  <a:gd name="connsiteY11" fmla="*/ 270933 h 299508"/>
                  <a:gd name="connsiteX12" fmla="*/ 171450 w 310092"/>
                  <a:gd name="connsiteY12" fmla="*/ 207433 h 299508"/>
                  <a:gd name="connsiteX13" fmla="*/ 215900 w 310092"/>
                  <a:gd name="connsiteY13" fmla="*/ 143933 h 299508"/>
                  <a:gd name="connsiteX14" fmla="*/ 254000 w 310092"/>
                  <a:gd name="connsiteY14" fmla="*/ 112183 h 299508"/>
                  <a:gd name="connsiteX15" fmla="*/ 304800 w 310092"/>
                  <a:gd name="connsiteY15" fmla="*/ 105833 h 299508"/>
                  <a:gd name="connsiteX16" fmla="*/ 285750 w 310092"/>
                  <a:gd name="connsiteY16" fmla="*/ 137583 h 299508"/>
                  <a:gd name="connsiteX17" fmla="*/ 222250 w 310092"/>
                  <a:gd name="connsiteY17" fmla="*/ 188383 h 299508"/>
                  <a:gd name="connsiteX18" fmla="*/ 171450 w 310092"/>
                  <a:gd name="connsiteY18" fmla="*/ 251883 h 299508"/>
                  <a:gd name="connsiteX19" fmla="*/ 127000 w 310092"/>
                  <a:gd name="connsiteY19" fmla="*/ 283633 h 299508"/>
                  <a:gd name="connsiteX20" fmla="*/ 63500 w 310092"/>
                  <a:gd name="connsiteY20" fmla="*/ 283633 h 299508"/>
                  <a:gd name="connsiteX21" fmla="*/ 0 w 310092"/>
                  <a:gd name="connsiteY21" fmla="*/ 289983 h 29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0092" h="299508">
                    <a:moveTo>
                      <a:pt x="0" y="289983"/>
                    </a:moveTo>
                    <a:cubicBezTo>
                      <a:pt x="0" y="280458"/>
                      <a:pt x="49742" y="245533"/>
                      <a:pt x="63500" y="226483"/>
                    </a:cubicBezTo>
                    <a:cubicBezTo>
                      <a:pt x="77258" y="207433"/>
                      <a:pt x="78317" y="195791"/>
                      <a:pt x="82550" y="175683"/>
                    </a:cubicBezTo>
                    <a:cubicBezTo>
                      <a:pt x="86783" y="155575"/>
                      <a:pt x="85725" y="123825"/>
                      <a:pt x="88900" y="105833"/>
                    </a:cubicBezTo>
                    <a:cubicBezTo>
                      <a:pt x="92075" y="87841"/>
                      <a:pt x="84667" y="84666"/>
                      <a:pt x="101600" y="67733"/>
                    </a:cubicBezTo>
                    <a:cubicBezTo>
                      <a:pt x="118533" y="50800"/>
                      <a:pt x="172508" y="8466"/>
                      <a:pt x="190500" y="4233"/>
                    </a:cubicBezTo>
                    <a:cubicBezTo>
                      <a:pt x="208492" y="0"/>
                      <a:pt x="213783" y="31750"/>
                      <a:pt x="209550" y="42333"/>
                    </a:cubicBezTo>
                    <a:cubicBezTo>
                      <a:pt x="205317" y="52916"/>
                      <a:pt x="179917" y="55033"/>
                      <a:pt x="165100" y="67733"/>
                    </a:cubicBezTo>
                    <a:cubicBezTo>
                      <a:pt x="150283" y="80433"/>
                      <a:pt x="130175" y="92075"/>
                      <a:pt x="120650" y="118533"/>
                    </a:cubicBezTo>
                    <a:cubicBezTo>
                      <a:pt x="111125" y="144991"/>
                      <a:pt x="115358" y="206375"/>
                      <a:pt x="107950" y="226483"/>
                    </a:cubicBezTo>
                    <a:cubicBezTo>
                      <a:pt x="100542" y="246591"/>
                      <a:pt x="76200" y="231775"/>
                      <a:pt x="76200" y="239183"/>
                    </a:cubicBezTo>
                    <a:cubicBezTo>
                      <a:pt x="76200" y="246591"/>
                      <a:pt x="92075" y="276225"/>
                      <a:pt x="107950" y="270933"/>
                    </a:cubicBezTo>
                    <a:cubicBezTo>
                      <a:pt x="123825" y="265641"/>
                      <a:pt x="153458" y="228600"/>
                      <a:pt x="171450" y="207433"/>
                    </a:cubicBezTo>
                    <a:cubicBezTo>
                      <a:pt x="189442" y="186266"/>
                      <a:pt x="202142" y="159808"/>
                      <a:pt x="215900" y="143933"/>
                    </a:cubicBezTo>
                    <a:cubicBezTo>
                      <a:pt x="229658" y="128058"/>
                      <a:pt x="239183" y="118533"/>
                      <a:pt x="254000" y="112183"/>
                    </a:cubicBezTo>
                    <a:cubicBezTo>
                      <a:pt x="268817" y="105833"/>
                      <a:pt x="299508" y="101600"/>
                      <a:pt x="304800" y="105833"/>
                    </a:cubicBezTo>
                    <a:cubicBezTo>
                      <a:pt x="310092" y="110066"/>
                      <a:pt x="299508" y="123825"/>
                      <a:pt x="285750" y="137583"/>
                    </a:cubicBezTo>
                    <a:cubicBezTo>
                      <a:pt x="271992" y="151341"/>
                      <a:pt x="241300" y="169333"/>
                      <a:pt x="222250" y="188383"/>
                    </a:cubicBezTo>
                    <a:cubicBezTo>
                      <a:pt x="203200" y="207433"/>
                      <a:pt x="187325" y="236008"/>
                      <a:pt x="171450" y="251883"/>
                    </a:cubicBezTo>
                    <a:cubicBezTo>
                      <a:pt x="155575" y="267758"/>
                      <a:pt x="144992" y="278341"/>
                      <a:pt x="127000" y="283633"/>
                    </a:cubicBezTo>
                    <a:cubicBezTo>
                      <a:pt x="109008" y="288925"/>
                      <a:pt x="82550" y="280458"/>
                      <a:pt x="63500" y="283633"/>
                    </a:cubicBezTo>
                    <a:cubicBezTo>
                      <a:pt x="44450" y="286808"/>
                      <a:pt x="0" y="299508"/>
                      <a:pt x="0" y="2899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0451" tIns="45228" rIns="90451" bIns="45228" anchor="ctr"/>
              <a:lstStyle>
                <a:lvl1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633408">
                  <a:defRPr/>
                </a:pPr>
                <a:endParaRPr lang="fr-FR" sz="1200">
                  <a:solidFill>
                    <a:prstClr val="white"/>
                  </a:solidFill>
                  <a:latin typeface="Arial"/>
                  <a:cs typeface="Arial"/>
                </a:endParaRPr>
              </a:p>
            </p:txBody>
          </p:sp>
        </p:grpSp>
        <p:cxnSp>
          <p:nvCxnSpPr>
            <p:cNvPr id="73" name="Gerade Verbindung mit Pfeil 319"/>
            <p:cNvCxnSpPr/>
            <p:nvPr/>
          </p:nvCxnSpPr>
          <p:spPr>
            <a:xfrm>
              <a:off x="-6937899" y="6865832"/>
              <a:ext cx="379452" cy="0"/>
            </a:xfrm>
            <a:prstGeom prst="straightConnector1">
              <a:avLst/>
            </a:prstGeom>
            <a:ln w="12700" cmpd="sng">
              <a:solidFill>
                <a:srgbClr val="000000"/>
              </a:solidFill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 Verbindung mit Pfeil 320"/>
            <p:cNvCxnSpPr/>
            <p:nvPr/>
          </p:nvCxnSpPr>
          <p:spPr>
            <a:xfrm>
              <a:off x="-6932496" y="6252075"/>
              <a:ext cx="379452" cy="0"/>
            </a:xfrm>
            <a:prstGeom prst="straightConnector1">
              <a:avLst/>
            </a:prstGeom>
            <a:ln w="12700" cmpd="sng">
              <a:solidFill>
                <a:srgbClr val="000000"/>
              </a:solidFill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TextBox 74"/>
            <p:cNvSpPr txBox="1">
              <a:spLocks noChangeArrowheads="1"/>
            </p:cNvSpPr>
            <p:nvPr/>
          </p:nvSpPr>
          <p:spPr bwMode="auto">
            <a:xfrm rot="16200000">
              <a:off x="-6333901" y="5590537"/>
              <a:ext cx="51491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7.5</a:t>
              </a:r>
            </a:p>
          </p:txBody>
        </p:sp>
        <p:sp>
          <p:nvSpPr>
            <p:cNvPr id="76" name="TextBox 75"/>
            <p:cNvSpPr txBox="1">
              <a:spLocks noChangeArrowheads="1"/>
            </p:cNvSpPr>
            <p:nvPr/>
          </p:nvSpPr>
          <p:spPr bwMode="auto">
            <a:xfrm rot="16200000">
              <a:off x="-5694687" y="5590538"/>
              <a:ext cx="62128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10.5</a:t>
              </a:r>
            </a:p>
          </p:txBody>
        </p:sp>
        <p:sp>
          <p:nvSpPr>
            <p:cNvPr id="77" name="TextBox 76"/>
            <p:cNvSpPr txBox="1">
              <a:spLocks noChangeArrowheads="1"/>
            </p:cNvSpPr>
            <p:nvPr/>
          </p:nvSpPr>
          <p:spPr bwMode="auto">
            <a:xfrm rot="16200000">
              <a:off x="-6082411" y="5590537"/>
              <a:ext cx="51491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8.5</a:t>
              </a:r>
            </a:p>
          </p:txBody>
        </p:sp>
        <p:sp>
          <p:nvSpPr>
            <p:cNvPr id="78" name="TextBox 77"/>
            <p:cNvSpPr txBox="1">
              <a:spLocks noChangeArrowheads="1"/>
            </p:cNvSpPr>
            <p:nvPr/>
          </p:nvSpPr>
          <p:spPr bwMode="auto">
            <a:xfrm rot="16200000">
              <a:off x="-5852764" y="5590537"/>
              <a:ext cx="51491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9.5</a:t>
              </a:r>
            </a:p>
          </p:txBody>
        </p:sp>
        <p:sp>
          <p:nvSpPr>
            <p:cNvPr id="79" name="TextBox 78"/>
            <p:cNvSpPr txBox="1">
              <a:spLocks noChangeArrowheads="1"/>
            </p:cNvSpPr>
            <p:nvPr/>
          </p:nvSpPr>
          <p:spPr bwMode="auto">
            <a:xfrm rot="16200000">
              <a:off x="-5447207" y="5590536"/>
              <a:ext cx="62128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11.5</a:t>
              </a:r>
            </a:p>
          </p:txBody>
        </p:sp>
        <p:sp>
          <p:nvSpPr>
            <p:cNvPr id="80" name="TextBox 79"/>
            <p:cNvSpPr txBox="1">
              <a:spLocks noChangeArrowheads="1"/>
            </p:cNvSpPr>
            <p:nvPr/>
          </p:nvSpPr>
          <p:spPr bwMode="auto">
            <a:xfrm rot="16200000">
              <a:off x="-5221568" y="5590537"/>
              <a:ext cx="62128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12.5</a:t>
              </a:r>
            </a:p>
          </p:txBody>
        </p:sp>
        <p:cxnSp>
          <p:nvCxnSpPr>
            <p:cNvPr id="81" name="Straight Connector 80"/>
            <p:cNvCxnSpPr/>
            <p:nvPr/>
          </p:nvCxnSpPr>
          <p:spPr bwMode="auto">
            <a:xfrm flipV="1">
              <a:off x="-6104946" y="6005040"/>
              <a:ext cx="2635767" cy="722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 bwMode="auto">
            <a:xfrm>
              <a:off x="-6066680" y="5899610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 bwMode="auto">
            <a:xfrm>
              <a:off x="-5830544" y="5899610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 bwMode="auto">
            <a:xfrm>
              <a:off x="-5594407" y="5899610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 bwMode="auto">
            <a:xfrm>
              <a:off x="-5358270" y="5899610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/>
            <p:nvPr/>
          </p:nvCxnSpPr>
          <p:spPr bwMode="auto">
            <a:xfrm>
              <a:off x="-5122134" y="5899610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/>
            <p:nvPr/>
          </p:nvCxnSpPr>
          <p:spPr bwMode="auto">
            <a:xfrm>
              <a:off x="-4885997" y="5899610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Rectangle 87"/>
            <p:cNvSpPr/>
            <p:nvPr/>
          </p:nvSpPr>
          <p:spPr>
            <a:xfrm>
              <a:off x="-5828913" y="6087459"/>
              <a:ext cx="3188753" cy="342466"/>
            </a:xfrm>
            <a:prstGeom prst="rect">
              <a:avLst/>
            </a:prstGeom>
            <a:gradFill flip="none" rotWithShape="1">
              <a:gsLst>
                <a:gs pos="5000">
                  <a:srgbClr val="009933"/>
                </a:gs>
                <a:gs pos="11000">
                  <a:srgbClr val="FFFFFF"/>
                </a:gs>
              </a:gsLst>
              <a:lin ang="0" scaled="1"/>
              <a:tileRect/>
            </a:gradFill>
            <a:ln w="3175">
              <a:solidFill>
                <a:schemeClr val="tx1">
                  <a:alpha val="17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lvl1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400">
                <a:latin typeface="Arial"/>
                <a:cs typeface="Arial"/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 rot="10800000">
              <a:off x="-5353383" y="6581053"/>
              <a:ext cx="2723112" cy="317591"/>
            </a:xfrm>
            <a:prstGeom prst="rect">
              <a:avLst/>
            </a:prstGeom>
            <a:gradFill flip="none" rotWithShape="1">
              <a:gsLst>
                <a:gs pos="93000">
                  <a:srgbClr val="FF8000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lvl1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>
                <a:defRPr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400">
                <a:latin typeface="Arial"/>
                <a:cs typeface="Arial"/>
              </a:endParaRPr>
            </a:p>
          </p:txBody>
        </p:sp>
        <p:cxnSp>
          <p:nvCxnSpPr>
            <p:cNvPr id="90" name="Straight Connector 89"/>
            <p:cNvCxnSpPr/>
            <p:nvPr/>
          </p:nvCxnSpPr>
          <p:spPr>
            <a:xfrm>
              <a:off x="-3935012" y="6087744"/>
              <a:ext cx="0" cy="964788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/>
            <p:nvPr/>
          </p:nvCxnSpPr>
          <p:spPr>
            <a:xfrm flipH="1">
              <a:off x="-4411800" y="6090083"/>
              <a:ext cx="1" cy="96011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/>
            <p:cNvCxnSpPr/>
            <p:nvPr/>
          </p:nvCxnSpPr>
          <p:spPr>
            <a:xfrm>
              <a:off x="-4885997" y="6090083"/>
              <a:ext cx="0" cy="96011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 flipH="1">
              <a:off x="-3469179" y="6090083"/>
              <a:ext cx="1" cy="96011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/>
            <p:cNvCxnSpPr/>
            <p:nvPr/>
          </p:nvCxnSpPr>
          <p:spPr bwMode="auto">
            <a:xfrm>
              <a:off x="-4649860" y="5891924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/>
            <p:nvPr/>
          </p:nvCxnSpPr>
          <p:spPr bwMode="auto">
            <a:xfrm>
              <a:off x="-4413724" y="5891924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/>
            <p:cNvCxnSpPr/>
            <p:nvPr/>
          </p:nvCxnSpPr>
          <p:spPr bwMode="auto">
            <a:xfrm>
              <a:off x="-4177587" y="5891924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 bwMode="auto">
            <a:xfrm>
              <a:off x="-3941451" y="5891924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/>
            <p:cNvCxnSpPr/>
            <p:nvPr/>
          </p:nvCxnSpPr>
          <p:spPr bwMode="auto">
            <a:xfrm>
              <a:off x="-3705314" y="5891924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/>
            <p:cNvCxnSpPr/>
            <p:nvPr/>
          </p:nvCxnSpPr>
          <p:spPr bwMode="auto">
            <a:xfrm>
              <a:off x="-3469179" y="5891924"/>
              <a:ext cx="0" cy="113116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 flipH="1">
              <a:off x="-3218245" y="6090083"/>
              <a:ext cx="1" cy="96011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 flipH="1">
              <a:off x="-3000071" y="6090083"/>
              <a:ext cx="1" cy="96011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 flipH="1">
              <a:off x="-2814656" y="6090083"/>
              <a:ext cx="1" cy="96011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 flipH="1">
              <a:off x="-2640161" y="6090083"/>
              <a:ext cx="1" cy="960111"/>
            </a:xfrm>
            <a:prstGeom prst="line">
              <a:avLst/>
            </a:prstGeom>
            <a:ln w="19050" cmpd="sng">
              <a:solidFill>
                <a:srgbClr val="00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TextBox 103"/>
            <p:cNvSpPr txBox="1">
              <a:spLocks noChangeArrowheads="1"/>
            </p:cNvSpPr>
            <p:nvPr/>
          </p:nvSpPr>
          <p:spPr bwMode="auto">
            <a:xfrm rot="16200000">
              <a:off x="-4985009" y="5590722"/>
              <a:ext cx="62128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13.5</a:t>
              </a:r>
            </a:p>
          </p:txBody>
        </p:sp>
        <p:sp>
          <p:nvSpPr>
            <p:cNvPr id="105" name="TextBox 104"/>
            <p:cNvSpPr txBox="1">
              <a:spLocks noChangeArrowheads="1"/>
            </p:cNvSpPr>
            <p:nvPr/>
          </p:nvSpPr>
          <p:spPr bwMode="auto">
            <a:xfrm rot="16200000">
              <a:off x="-4748451" y="5590908"/>
              <a:ext cx="62128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14.5</a:t>
              </a:r>
            </a:p>
          </p:txBody>
        </p:sp>
        <p:sp>
          <p:nvSpPr>
            <p:cNvPr id="106" name="TextBox 105"/>
            <p:cNvSpPr txBox="1">
              <a:spLocks noChangeArrowheads="1"/>
            </p:cNvSpPr>
            <p:nvPr/>
          </p:nvSpPr>
          <p:spPr bwMode="auto">
            <a:xfrm rot="16200000">
              <a:off x="-4517351" y="5591095"/>
              <a:ext cx="62128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15.5</a:t>
              </a:r>
            </a:p>
          </p:txBody>
        </p:sp>
        <p:sp>
          <p:nvSpPr>
            <p:cNvPr id="107" name="TextBox 106"/>
            <p:cNvSpPr txBox="1">
              <a:spLocks noChangeArrowheads="1"/>
            </p:cNvSpPr>
            <p:nvPr/>
          </p:nvSpPr>
          <p:spPr bwMode="auto">
            <a:xfrm rot="16200000">
              <a:off x="-4269872" y="5591280"/>
              <a:ext cx="62128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16.5</a:t>
              </a:r>
            </a:p>
          </p:txBody>
        </p:sp>
        <p:sp>
          <p:nvSpPr>
            <p:cNvPr id="108" name="TextBox 107"/>
            <p:cNvSpPr txBox="1">
              <a:spLocks noChangeArrowheads="1"/>
            </p:cNvSpPr>
            <p:nvPr/>
          </p:nvSpPr>
          <p:spPr bwMode="auto">
            <a:xfrm rot="16200000">
              <a:off x="-4038773" y="5591466"/>
              <a:ext cx="62128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17.5</a:t>
              </a:r>
            </a:p>
          </p:txBody>
        </p:sp>
        <p:sp>
          <p:nvSpPr>
            <p:cNvPr id="109" name="TextBox 108"/>
            <p:cNvSpPr txBox="1">
              <a:spLocks noChangeArrowheads="1"/>
            </p:cNvSpPr>
            <p:nvPr/>
          </p:nvSpPr>
          <p:spPr bwMode="auto">
            <a:xfrm rot="16200000">
              <a:off x="-3791296" y="5591653"/>
              <a:ext cx="621283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18.5</a:t>
              </a:r>
            </a:p>
          </p:txBody>
        </p:sp>
        <p:sp>
          <p:nvSpPr>
            <p:cNvPr id="110" name="TextBox 109"/>
            <p:cNvSpPr txBox="1">
              <a:spLocks noChangeArrowheads="1"/>
            </p:cNvSpPr>
            <p:nvPr/>
          </p:nvSpPr>
          <p:spPr bwMode="auto">
            <a:xfrm rot="16200000">
              <a:off x="-3463242" y="5583018"/>
              <a:ext cx="484522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P8</a:t>
              </a:r>
            </a:p>
          </p:txBody>
        </p:sp>
        <p:sp>
          <p:nvSpPr>
            <p:cNvPr id="111" name="TextBox 110"/>
            <p:cNvSpPr txBox="1">
              <a:spLocks noChangeArrowheads="1"/>
            </p:cNvSpPr>
            <p:nvPr/>
          </p:nvSpPr>
          <p:spPr bwMode="auto">
            <a:xfrm rot="16200000">
              <a:off x="-3257885" y="5591282"/>
              <a:ext cx="495377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4w</a:t>
              </a:r>
            </a:p>
          </p:txBody>
        </p:sp>
        <p:sp>
          <p:nvSpPr>
            <p:cNvPr id="112" name="TextBox 111"/>
            <p:cNvSpPr txBox="1">
              <a:spLocks noChangeArrowheads="1"/>
            </p:cNvSpPr>
            <p:nvPr/>
          </p:nvSpPr>
          <p:spPr bwMode="auto">
            <a:xfrm rot="16200000">
              <a:off x="-3085998" y="5599545"/>
              <a:ext cx="601745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12w</a:t>
              </a:r>
            </a:p>
          </p:txBody>
        </p:sp>
        <p:sp>
          <p:nvSpPr>
            <p:cNvPr id="113" name="TextBox 112"/>
            <p:cNvSpPr txBox="1">
              <a:spLocks noChangeArrowheads="1"/>
            </p:cNvSpPr>
            <p:nvPr/>
          </p:nvSpPr>
          <p:spPr bwMode="auto">
            <a:xfrm rot="16200000">
              <a:off x="-2853776" y="5607807"/>
              <a:ext cx="451961" cy="289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100" dirty="0">
                  <a:solidFill>
                    <a:srgbClr val="000000"/>
                  </a:solidFill>
                  <a:latin typeface="Arial"/>
                  <a:ea typeface="Arial" charset="0"/>
                  <a:cs typeface="Arial"/>
                </a:rPr>
                <a:t>1y</a:t>
              </a:r>
            </a:p>
          </p:txBody>
        </p:sp>
      </p:grpSp>
      <p:pic>
        <p:nvPicPr>
          <p:cNvPr id="118" name="Picture 6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33004" y="2747683"/>
            <a:ext cx="1005840" cy="1005840"/>
          </a:xfrm>
          <a:prstGeom prst="rect">
            <a:avLst/>
          </a:prstGeom>
        </p:spPr>
      </p:pic>
      <p:sp>
        <p:nvSpPr>
          <p:cNvPr id="119" name="TextBox 6"/>
          <p:cNvSpPr txBox="1"/>
          <p:nvPr/>
        </p:nvSpPr>
        <p:spPr>
          <a:xfrm>
            <a:off x="2869829" y="2501795"/>
            <a:ext cx="11866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200" dirty="0">
                <a:solidFill>
                  <a:prstClr val="black"/>
                </a:solidFill>
                <a:latin typeface="Arial"/>
                <a:cs typeface="Arial"/>
              </a:rPr>
              <a:t>E14.5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3825592" y="2501795"/>
            <a:ext cx="11866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200" dirty="0">
                <a:solidFill>
                  <a:prstClr val="black"/>
                </a:solidFill>
                <a:latin typeface="Arial"/>
                <a:cs typeface="Arial"/>
              </a:rPr>
              <a:t>E16.5</a:t>
            </a:r>
          </a:p>
        </p:txBody>
      </p:sp>
      <p:sp>
        <p:nvSpPr>
          <p:cNvPr id="121" name="TextBox 20"/>
          <p:cNvSpPr txBox="1"/>
          <p:nvPr/>
        </p:nvSpPr>
        <p:spPr>
          <a:xfrm>
            <a:off x="4823257" y="2501795"/>
            <a:ext cx="11866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200" dirty="0">
                <a:solidFill>
                  <a:prstClr val="black"/>
                </a:solidFill>
                <a:latin typeface="Arial"/>
                <a:cs typeface="Arial"/>
              </a:rPr>
              <a:t>E18.5</a:t>
            </a:r>
          </a:p>
        </p:txBody>
      </p:sp>
      <p:cxnSp>
        <p:nvCxnSpPr>
          <p:cNvPr id="122" name="Straight Arrow Connector 52"/>
          <p:cNvCxnSpPr/>
          <p:nvPr/>
        </p:nvCxnSpPr>
        <p:spPr>
          <a:xfrm flipV="1">
            <a:off x="2904288" y="2689921"/>
            <a:ext cx="0" cy="394692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3" name="TextBox 55"/>
          <p:cNvSpPr txBox="1"/>
          <p:nvPr/>
        </p:nvSpPr>
        <p:spPr>
          <a:xfrm rot="16200000">
            <a:off x="2641975" y="4349044"/>
            <a:ext cx="492243" cy="184672"/>
          </a:xfrm>
          <a:prstGeom prst="rect">
            <a:avLst/>
          </a:prstGeom>
          <a:solidFill>
            <a:srgbClr val="FFFFFF"/>
          </a:solidFill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1200" dirty="0">
                <a:solidFill>
                  <a:prstClr val="black"/>
                </a:solidFill>
                <a:latin typeface="Arial"/>
                <a:cs typeface="Arial"/>
              </a:rPr>
              <a:t>F4/80</a:t>
            </a:r>
          </a:p>
        </p:txBody>
      </p:sp>
      <p:cxnSp>
        <p:nvCxnSpPr>
          <p:cNvPr id="124" name="Straight Arrow Connector 123"/>
          <p:cNvCxnSpPr/>
          <p:nvPr/>
        </p:nvCxnSpPr>
        <p:spPr>
          <a:xfrm>
            <a:off x="3027642" y="6612616"/>
            <a:ext cx="1805362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TextBox 55"/>
          <p:cNvSpPr txBox="1"/>
          <p:nvPr/>
        </p:nvSpPr>
        <p:spPr>
          <a:xfrm>
            <a:off x="3701655" y="6512792"/>
            <a:ext cx="492243" cy="184672"/>
          </a:xfrm>
          <a:prstGeom prst="rect">
            <a:avLst/>
          </a:prstGeom>
          <a:solidFill>
            <a:srgbClr val="FFFFFF"/>
          </a:solidFill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1200" dirty="0">
                <a:solidFill>
                  <a:prstClr val="black"/>
                </a:solidFill>
                <a:latin typeface="Arial"/>
                <a:cs typeface="Arial"/>
              </a:rPr>
              <a:t>CD11b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1513589" y="2352663"/>
            <a:ext cx="11790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latin typeface="Helvetica"/>
                <a:cs typeface="Helvetica"/>
              </a:rPr>
              <a:t>Fetal Liver</a:t>
            </a:r>
          </a:p>
        </p:txBody>
      </p:sp>
      <p:sp>
        <p:nvSpPr>
          <p:cNvPr id="137" name="TextBox 6"/>
          <p:cNvSpPr txBox="1"/>
          <p:nvPr/>
        </p:nvSpPr>
        <p:spPr>
          <a:xfrm>
            <a:off x="1884275" y="5912796"/>
            <a:ext cx="118669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 err="1">
                <a:latin typeface="Arial"/>
                <a:cs typeface="Arial"/>
              </a:rPr>
              <a:t>Myb</a:t>
            </a:r>
            <a:r>
              <a:rPr lang="en-GB" sz="1100" dirty="0">
                <a:latin typeface="Arial"/>
                <a:cs typeface="Arial"/>
              </a:rPr>
              <a:t>-/-</a:t>
            </a:r>
          </a:p>
        </p:txBody>
      </p:sp>
      <p:sp>
        <p:nvSpPr>
          <p:cNvPr id="138" name="TextBox 6"/>
          <p:cNvSpPr txBox="1"/>
          <p:nvPr/>
        </p:nvSpPr>
        <p:spPr>
          <a:xfrm>
            <a:off x="1869295" y="3065274"/>
            <a:ext cx="118669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>
                <a:latin typeface="Arial"/>
                <a:cs typeface="Arial"/>
              </a:rPr>
              <a:t>WT</a:t>
            </a:r>
          </a:p>
        </p:txBody>
      </p:sp>
      <p:sp>
        <p:nvSpPr>
          <p:cNvPr id="139" name="TextBox 6"/>
          <p:cNvSpPr txBox="1"/>
          <p:nvPr/>
        </p:nvSpPr>
        <p:spPr>
          <a:xfrm>
            <a:off x="4939187" y="5939960"/>
            <a:ext cx="96618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>
                <a:solidFill>
                  <a:srgbClr val="0000FF"/>
                </a:solidFill>
                <a:latin typeface="Arial"/>
                <a:cs typeface="Arial"/>
              </a:rPr>
              <a:t>NA</a:t>
            </a:r>
          </a:p>
        </p:txBody>
      </p:sp>
      <p:pic>
        <p:nvPicPr>
          <p:cNvPr id="146" name="Picture 1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33004" y="3698737"/>
            <a:ext cx="1008000" cy="994780"/>
          </a:xfrm>
          <a:prstGeom prst="rect">
            <a:avLst/>
          </a:prstGeom>
        </p:spPr>
      </p:pic>
      <p:pic>
        <p:nvPicPr>
          <p:cNvPr id="150" name="Picture 149"/>
          <p:cNvPicPr>
            <a:picLocks noChangeAspect="1"/>
          </p:cNvPicPr>
          <p:nvPr/>
        </p:nvPicPr>
        <p:blipFill rotWithShape="1">
          <a:blip r:embed="rId7"/>
          <a:srcRect b="4777"/>
          <a:stretch/>
        </p:blipFill>
        <p:spPr>
          <a:xfrm>
            <a:off x="4833005" y="4642786"/>
            <a:ext cx="1021395" cy="959847"/>
          </a:xfrm>
          <a:prstGeom prst="rect">
            <a:avLst/>
          </a:prstGeom>
        </p:spPr>
      </p:pic>
      <p:pic>
        <p:nvPicPr>
          <p:cNvPr id="161" name="Picture 7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853452" y="2747683"/>
            <a:ext cx="1019207" cy="1005840"/>
          </a:xfrm>
          <a:prstGeom prst="rect">
            <a:avLst/>
          </a:prstGeom>
        </p:spPr>
      </p:pic>
      <p:pic>
        <p:nvPicPr>
          <p:cNvPr id="162" name="Picture 16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856626" y="3698737"/>
            <a:ext cx="1008000" cy="994780"/>
          </a:xfrm>
          <a:prstGeom prst="rect">
            <a:avLst/>
          </a:prstGeom>
        </p:spPr>
      </p:pic>
      <p:pic>
        <p:nvPicPr>
          <p:cNvPr id="163" name="Picture 16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853452" y="4642785"/>
            <a:ext cx="1021395" cy="1008000"/>
          </a:xfrm>
          <a:prstGeom prst="rect">
            <a:avLst/>
          </a:prstGeom>
        </p:spPr>
      </p:pic>
      <p:pic>
        <p:nvPicPr>
          <p:cNvPr id="164" name="Picture 7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876613" y="2747683"/>
            <a:ext cx="1019207" cy="1005840"/>
          </a:xfrm>
          <a:prstGeom prst="rect">
            <a:avLst/>
          </a:prstGeom>
        </p:spPr>
      </p:pic>
      <p:pic>
        <p:nvPicPr>
          <p:cNvPr id="165" name="Picture 164"/>
          <p:cNvPicPr>
            <a:picLocks noChangeAspect="1"/>
          </p:cNvPicPr>
          <p:nvPr/>
        </p:nvPicPr>
        <p:blipFill rotWithShape="1">
          <a:blip r:embed="rId12"/>
          <a:srcRect l="5112"/>
          <a:stretch/>
        </p:blipFill>
        <p:spPr>
          <a:xfrm>
            <a:off x="2934488" y="3698737"/>
            <a:ext cx="956474" cy="994780"/>
          </a:xfrm>
          <a:prstGeom prst="rect">
            <a:avLst/>
          </a:prstGeom>
        </p:spPr>
      </p:pic>
      <p:pic>
        <p:nvPicPr>
          <p:cNvPr id="166" name="Picture 165"/>
          <p:cNvPicPr>
            <a:picLocks noChangeAspect="1"/>
          </p:cNvPicPr>
          <p:nvPr/>
        </p:nvPicPr>
        <p:blipFill rotWithShape="1">
          <a:blip r:embed="rId13"/>
          <a:srcRect l="5045"/>
          <a:stretch/>
        </p:blipFill>
        <p:spPr>
          <a:xfrm>
            <a:off x="2928139" y="4642785"/>
            <a:ext cx="969869" cy="1008000"/>
          </a:xfrm>
          <a:prstGeom prst="rect">
            <a:avLst/>
          </a:prstGeom>
        </p:spPr>
      </p:pic>
      <p:pic>
        <p:nvPicPr>
          <p:cNvPr id="167" name="Picture 166"/>
          <p:cNvPicPr>
            <a:picLocks noChangeAspect="1"/>
          </p:cNvPicPr>
          <p:nvPr/>
        </p:nvPicPr>
        <p:blipFill rotWithShape="1">
          <a:blip r:embed="rId14"/>
          <a:srcRect l="4423" b="5934"/>
          <a:stretch/>
        </p:blipFill>
        <p:spPr>
          <a:xfrm>
            <a:off x="2928138" y="5602925"/>
            <a:ext cx="976220" cy="948184"/>
          </a:xfrm>
          <a:prstGeom prst="rect">
            <a:avLst/>
          </a:prstGeom>
        </p:spPr>
      </p:pic>
      <p:pic>
        <p:nvPicPr>
          <p:cNvPr id="168" name="Picture 167"/>
          <p:cNvPicPr>
            <a:picLocks noChangeAspect="1"/>
          </p:cNvPicPr>
          <p:nvPr/>
        </p:nvPicPr>
        <p:blipFill rotWithShape="1">
          <a:blip r:embed="rId15"/>
          <a:srcRect b="5905"/>
          <a:stretch/>
        </p:blipFill>
        <p:spPr>
          <a:xfrm>
            <a:off x="3849664" y="5602633"/>
            <a:ext cx="1021396" cy="948477"/>
          </a:xfrm>
          <a:prstGeom prst="rect">
            <a:avLst/>
          </a:prstGeom>
        </p:spPr>
      </p:pic>
      <p:pic>
        <p:nvPicPr>
          <p:cNvPr id="169" name="Picture 168" descr="foetusorange.jpg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1080" y="4879203"/>
            <a:ext cx="628650" cy="565785"/>
          </a:xfrm>
          <a:prstGeom prst="rect">
            <a:avLst/>
          </a:prstGeom>
        </p:spPr>
      </p:pic>
      <p:pic>
        <p:nvPicPr>
          <p:cNvPr id="170" name="Picture 169" descr="foetusgreendots.jp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2510" y="3852149"/>
            <a:ext cx="605790" cy="565785"/>
          </a:xfrm>
          <a:prstGeom prst="rect">
            <a:avLst/>
          </a:prstGeom>
        </p:spPr>
      </p:pic>
      <p:sp>
        <p:nvSpPr>
          <p:cNvPr id="171" name="TextBox 55"/>
          <p:cNvSpPr txBox="1"/>
          <p:nvPr/>
        </p:nvSpPr>
        <p:spPr>
          <a:xfrm>
            <a:off x="5113425" y="5539825"/>
            <a:ext cx="492243" cy="184672"/>
          </a:xfrm>
          <a:prstGeom prst="rect">
            <a:avLst/>
          </a:prstGeom>
          <a:solidFill>
            <a:srgbClr val="FFFFFF"/>
          </a:solidFill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1200" dirty="0">
                <a:solidFill>
                  <a:prstClr val="black"/>
                </a:solidFill>
                <a:latin typeface="Arial"/>
                <a:cs typeface="Arial"/>
              </a:rPr>
              <a:t>CD11b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314324" y="85729"/>
            <a:ext cx="9029701" cy="707862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algn="ctr"/>
            <a:r>
              <a:rPr lang="fr-FR" sz="2000" b="1" dirty="0">
                <a:solidFill>
                  <a:prstClr val="black"/>
                </a:solidFill>
              </a:rPr>
              <a:t>Les</a:t>
            </a:r>
            <a:r>
              <a:rPr lang="fr-FR" sz="2000" b="1" i="1" dirty="0">
                <a:solidFill>
                  <a:prstClr val="black"/>
                </a:solidFill>
              </a:rPr>
              <a:t> </a:t>
            </a:r>
            <a:r>
              <a:rPr lang="fr-FR" sz="2000" b="1" dirty="0" err="1">
                <a:solidFill>
                  <a:prstClr val="black"/>
                </a:solidFill>
              </a:rPr>
              <a:t>progéniteurs</a:t>
            </a:r>
            <a:r>
              <a:rPr lang="fr-FR" sz="2000" b="1" dirty="0">
                <a:solidFill>
                  <a:prstClr val="black"/>
                </a:solidFill>
              </a:rPr>
              <a:t> </a:t>
            </a:r>
            <a:r>
              <a:rPr lang="fr-FR" sz="2000" b="1" i="1" dirty="0">
                <a:solidFill>
                  <a:prstClr val="black"/>
                </a:solidFill>
              </a:rPr>
              <a:t>Csf1r</a:t>
            </a:r>
            <a:r>
              <a:rPr lang="fr-FR" sz="2000" b="1" baseline="30000" dirty="0">
                <a:solidFill>
                  <a:prstClr val="black"/>
                </a:solidFill>
              </a:rPr>
              <a:t>+ </a:t>
            </a:r>
            <a:r>
              <a:rPr lang="fr-FR" sz="2000" b="1" dirty="0">
                <a:solidFill>
                  <a:prstClr val="black"/>
                </a:solidFill>
              </a:rPr>
              <a:t>sont les principaux producteurs des cellules myéloïdes dans le foie f</a:t>
            </a:r>
            <a:r>
              <a:rPr lang="en-US" sz="2000" b="1" dirty="0" err="1">
                <a:solidFill>
                  <a:prstClr val="black"/>
                </a:solidFill>
              </a:rPr>
              <a:t>œtal</a:t>
            </a:r>
            <a:r>
              <a:rPr lang="fr-FR" sz="2000" b="1" dirty="0">
                <a:solidFill>
                  <a:prstClr val="black"/>
                </a:solidFill>
              </a:rPr>
              <a:t> jusqu’</a:t>
            </a:r>
            <a:r>
              <a:rPr lang="en-US" sz="2000" b="1" dirty="0" err="1">
                <a:solidFill>
                  <a:prstClr val="black"/>
                </a:solidFill>
              </a:rPr>
              <a:t>à</a:t>
            </a:r>
            <a:r>
              <a:rPr lang="en-US" sz="2000" b="1" dirty="0">
                <a:solidFill>
                  <a:prstClr val="black"/>
                </a:solidFill>
              </a:rPr>
              <a:t> E16.5</a:t>
            </a:r>
            <a:endParaRPr lang="fr-FR" sz="2000" b="1" dirty="0"/>
          </a:p>
        </p:txBody>
      </p:sp>
    </p:spTree>
    <p:extLst>
      <p:ext uri="{BB962C8B-B14F-4D97-AF65-F5344CB8AC3E}">
        <p14:creationId xmlns:p14="http://schemas.microsoft.com/office/powerpoint/2010/main" val="205164259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79902" y="862948"/>
            <a:ext cx="6873869" cy="2524604"/>
            <a:chOff x="1128164" y="665866"/>
            <a:chExt cx="6873868" cy="2524604"/>
          </a:xfrm>
        </p:grpSpPr>
        <p:sp>
          <p:nvSpPr>
            <p:cNvPr id="99" name="TextBox 98"/>
            <p:cNvSpPr txBox="1"/>
            <p:nvPr/>
          </p:nvSpPr>
          <p:spPr>
            <a:xfrm>
              <a:off x="1202678" y="876513"/>
              <a:ext cx="11866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E16.5</a:t>
              </a:r>
            </a:p>
          </p:txBody>
        </p:sp>
        <p:sp>
          <p:nvSpPr>
            <p:cNvPr id="100" name="TextBox 20"/>
            <p:cNvSpPr txBox="1"/>
            <p:nvPr/>
          </p:nvSpPr>
          <p:spPr>
            <a:xfrm>
              <a:off x="2113368" y="876513"/>
              <a:ext cx="11866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E18.5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701454" y="665866"/>
              <a:ext cx="117901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cs typeface="Helvetica"/>
                </a:rPr>
                <a:t>Fetal Liver</a:t>
              </a:r>
            </a:p>
          </p:txBody>
        </p:sp>
        <p:pic>
          <p:nvPicPr>
            <p:cNvPr id="110" name="Picture 10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23116" y="1136452"/>
              <a:ext cx="1008000" cy="994780"/>
            </a:xfrm>
            <a:prstGeom prst="rect">
              <a:avLst/>
            </a:prstGeom>
          </p:spPr>
        </p:pic>
        <p:pic>
          <p:nvPicPr>
            <p:cNvPr id="122" name="Picture 121"/>
            <p:cNvPicPr>
              <a:picLocks noChangeAspect="1"/>
            </p:cNvPicPr>
            <p:nvPr/>
          </p:nvPicPr>
          <p:blipFill rotWithShape="1">
            <a:blip r:embed="rId4"/>
            <a:srcRect b="4777"/>
            <a:stretch/>
          </p:blipFill>
          <p:spPr>
            <a:xfrm>
              <a:off x="2123116" y="2080500"/>
              <a:ext cx="1021395" cy="959847"/>
            </a:xfrm>
            <a:prstGeom prst="rect">
              <a:avLst/>
            </a:prstGeom>
          </p:spPr>
        </p:pic>
        <p:pic>
          <p:nvPicPr>
            <p:cNvPr id="154" name="Picture 153"/>
            <p:cNvPicPr>
              <a:picLocks noChangeAspect="1"/>
            </p:cNvPicPr>
            <p:nvPr/>
          </p:nvPicPr>
          <p:blipFill rotWithShape="1">
            <a:blip r:embed="rId5"/>
            <a:srcRect l="4209"/>
            <a:stretch/>
          </p:blipFill>
          <p:spPr>
            <a:xfrm>
              <a:off x="1276137" y="1136452"/>
              <a:ext cx="965575" cy="994780"/>
            </a:xfrm>
            <a:prstGeom prst="rect">
              <a:avLst/>
            </a:prstGeom>
          </p:spPr>
        </p:pic>
        <p:pic>
          <p:nvPicPr>
            <p:cNvPr id="167" name="Picture 166"/>
            <p:cNvPicPr>
              <a:picLocks noChangeAspect="1"/>
            </p:cNvPicPr>
            <p:nvPr/>
          </p:nvPicPr>
          <p:blipFill rotWithShape="1">
            <a:blip r:embed="rId6"/>
            <a:srcRect l="4465" b="5217"/>
            <a:stretch/>
          </p:blipFill>
          <p:spPr>
            <a:xfrm>
              <a:off x="1276137" y="2080500"/>
              <a:ext cx="975796" cy="955405"/>
            </a:xfrm>
            <a:prstGeom prst="rect">
              <a:avLst/>
            </a:prstGeom>
          </p:spPr>
        </p:pic>
        <p:sp>
          <p:nvSpPr>
            <p:cNvPr id="78" name="TextBox 6"/>
            <p:cNvSpPr txBox="1"/>
            <p:nvPr/>
          </p:nvSpPr>
          <p:spPr>
            <a:xfrm>
              <a:off x="3274165" y="886128"/>
              <a:ext cx="9278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E14.5</a:t>
              </a:r>
            </a:p>
          </p:txBody>
        </p:sp>
        <p:sp>
          <p:nvSpPr>
            <p:cNvPr id="80" name="TextBox 20"/>
            <p:cNvSpPr txBox="1"/>
            <p:nvPr/>
          </p:nvSpPr>
          <p:spPr>
            <a:xfrm>
              <a:off x="4239771" y="884761"/>
              <a:ext cx="8568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E18.5</a:t>
              </a:r>
            </a:p>
          </p:txBody>
        </p:sp>
        <p:cxnSp>
          <p:nvCxnSpPr>
            <p:cNvPr id="81" name="Straight Arrow Connector 52"/>
            <p:cNvCxnSpPr/>
            <p:nvPr/>
          </p:nvCxnSpPr>
          <p:spPr>
            <a:xfrm flipV="1">
              <a:off x="3235233" y="1136452"/>
              <a:ext cx="0" cy="1813862"/>
            </a:xfrm>
            <a:prstGeom prst="straightConnector1">
              <a:avLst/>
            </a:prstGeom>
            <a:ln w="12700" cmpd="sng">
              <a:solidFill>
                <a:schemeClr val="tx1"/>
              </a:solidFill>
              <a:tailEnd type="triangle" w="med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52"/>
            <p:cNvCxnSpPr/>
            <p:nvPr/>
          </p:nvCxnSpPr>
          <p:spPr>
            <a:xfrm>
              <a:off x="3388498" y="3101376"/>
              <a:ext cx="1727503" cy="0"/>
            </a:xfrm>
            <a:prstGeom prst="straightConnector1">
              <a:avLst/>
            </a:prstGeom>
            <a:ln w="12700" cmpd="sng">
              <a:solidFill>
                <a:schemeClr val="tx1"/>
              </a:solidFill>
              <a:tailEnd type="triangle" w="med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extBox 55"/>
            <p:cNvSpPr txBox="1"/>
            <p:nvPr/>
          </p:nvSpPr>
          <p:spPr>
            <a:xfrm>
              <a:off x="3908424" y="3003606"/>
              <a:ext cx="684956" cy="186864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CD11b</a:t>
              </a:r>
            </a:p>
          </p:txBody>
        </p:sp>
        <p:pic>
          <p:nvPicPr>
            <p:cNvPr id="92" name="Picture 91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09360" y="1131747"/>
              <a:ext cx="1008000" cy="994780"/>
            </a:xfrm>
            <a:prstGeom prst="rect">
              <a:avLst/>
            </a:prstGeom>
          </p:spPr>
        </p:pic>
        <p:pic>
          <p:nvPicPr>
            <p:cNvPr id="94" name="Picture 93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1" b="5449"/>
            <a:stretch/>
          </p:blipFill>
          <p:spPr>
            <a:xfrm>
              <a:off x="4109360" y="2081669"/>
              <a:ext cx="1008000" cy="940579"/>
            </a:xfrm>
            <a:prstGeom prst="rect">
              <a:avLst/>
            </a:prstGeom>
          </p:spPr>
        </p:pic>
        <p:pic>
          <p:nvPicPr>
            <p:cNvPr id="108" name="Picture 107"/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4205"/>
            <a:stretch/>
          </p:blipFill>
          <p:spPr>
            <a:xfrm>
              <a:off x="3274165" y="1131747"/>
              <a:ext cx="965606" cy="994780"/>
            </a:xfrm>
            <a:prstGeom prst="rect">
              <a:avLst/>
            </a:prstGeom>
          </p:spPr>
        </p:pic>
        <p:pic>
          <p:nvPicPr>
            <p:cNvPr id="116" name="Picture 115"/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4205" t="1" b="5449"/>
            <a:stretch/>
          </p:blipFill>
          <p:spPr>
            <a:xfrm>
              <a:off x="3274165" y="2081669"/>
              <a:ext cx="965606" cy="940579"/>
            </a:xfrm>
            <a:prstGeom prst="rect">
              <a:avLst/>
            </a:prstGeom>
          </p:spPr>
        </p:pic>
        <p:sp>
          <p:nvSpPr>
            <p:cNvPr id="120" name="TextBox 55"/>
            <p:cNvSpPr txBox="1"/>
            <p:nvPr/>
          </p:nvSpPr>
          <p:spPr>
            <a:xfrm rot="16200000">
              <a:off x="2977962" y="1942087"/>
              <a:ext cx="492242" cy="186864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F4/80</a:t>
              </a:r>
            </a:p>
          </p:txBody>
        </p:sp>
        <p:cxnSp>
          <p:nvCxnSpPr>
            <p:cNvPr id="128" name="Straight Arrow Connector 52"/>
            <p:cNvCxnSpPr/>
            <p:nvPr/>
          </p:nvCxnSpPr>
          <p:spPr>
            <a:xfrm flipV="1">
              <a:off x="1232746" y="1136452"/>
              <a:ext cx="0" cy="1813862"/>
            </a:xfrm>
            <a:prstGeom prst="straightConnector1">
              <a:avLst/>
            </a:prstGeom>
            <a:ln w="12700" cmpd="sng">
              <a:solidFill>
                <a:schemeClr val="tx1"/>
              </a:solidFill>
              <a:tailEnd type="triangle" w="med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33" name="TextBox 55"/>
            <p:cNvSpPr txBox="1"/>
            <p:nvPr/>
          </p:nvSpPr>
          <p:spPr>
            <a:xfrm rot="16200000">
              <a:off x="975475" y="1942085"/>
              <a:ext cx="492242" cy="186864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F4/80</a:t>
              </a:r>
            </a:p>
          </p:txBody>
        </p:sp>
        <p:cxnSp>
          <p:nvCxnSpPr>
            <p:cNvPr id="134" name="Straight Arrow Connector 52"/>
            <p:cNvCxnSpPr/>
            <p:nvPr/>
          </p:nvCxnSpPr>
          <p:spPr>
            <a:xfrm>
              <a:off x="1389561" y="3099564"/>
              <a:ext cx="1762169" cy="1812"/>
            </a:xfrm>
            <a:prstGeom prst="straightConnector1">
              <a:avLst/>
            </a:prstGeom>
            <a:ln w="12700" cmpd="sng">
              <a:solidFill>
                <a:schemeClr val="tx1"/>
              </a:solidFill>
              <a:tailEnd type="triangle" w="med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35" name="TextBox 55"/>
            <p:cNvSpPr txBox="1"/>
            <p:nvPr/>
          </p:nvSpPr>
          <p:spPr>
            <a:xfrm>
              <a:off x="1921579" y="3001794"/>
              <a:ext cx="684956" cy="186864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CD11b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3683927" y="665866"/>
              <a:ext cx="117901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cs typeface="Helvetica"/>
                </a:rPr>
                <a:t>Lung</a:t>
              </a:r>
            </a:p>
          </p:txBody>
        </p:sp>
        <p:cxnSp>
          <p:nvCxnSpPr>
            <p:cNvPr id="137" name="Straight Arrow Connector 52"/>
            <p:cNvCxnSpPr/>
            <p:nvPr/>
          </p:nvCxnSpPr>
          <p:spPr>
            <a:xfrm>
              <a:off x="5402850" y="3103808"/>
              <a:ext cx="2556760" cy="0"/>
            </a:xfrm>
            <a:prstGeom prst="straightConnector1">
              <a:avLst/>
            </a:prstGeom>
            <a:ln w="12700" cmpd="sng">
              <a:solidFill>
                <a:schemeClr val="tx1"/>
              </a:solidFill>
              <a:tailEnd type="triangle" w="med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TextBox 55"/>
            <p:cNvSpPr txBox="1"/>
            <p:nvPr/>
          </p:nvSpPr>
          <p:spPr>
            <a:xfrm>
              <a:off x="6374078" y="2997001"/>
              <a:ext cx="684956" cy="18686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CD11b</a:t>
              </a:r>
            </a:p>
          </p:txBody>
        </p:sp>
        <p:pic>
          <p:nvPicPr>
            <p:cNvPr id="142" name="Picture 141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994032" y="1131708"/>
              <a:ext cx="1008000" cy="994780"/>
            </a:xfrm>
            <a:prstGeom prst="rect">
              <a:avLst/>
            </a:prstGeom>
          </p:spPr>
        </p:pic>
        <p:pic>
          <p:nvPicPr>
            <p:cNvPr id="143" name="Picture 142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108525" y="1131708"/>
              <a:ext cx="1008000" cy="994780"/>
            </a:xfrm>
            <a:prstGeom prst="rect">
              <a:avLst/>
            </a:prstGeom>
          </p:spPr>
        </p:pic>
        <p:sp>
          <p:nvSpPr>
            <p:cNvPr id="151" name="TextBox 150"/>
            <p:cNvSpPr txBox="1"/>
            <p:nvPr/>
          </p:nvSpPr>
          <p:spPr>
            <a:xfrm>
              <a:off x="6281662" y="880120"/>
              <a:ext cx="8239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E16.5</a:t>
              </a:r>
            </a:p>
          </p:txBody>
        </p:sp>
        <p:sp>
          <p:nvSpPr>
            <p:cNvPr id="152" name="TextBox 20"/>
            <p:cNvSpPr txBox="1"/>
            <p:nvPr/>
          </p:nvSpPr>
          <p:spPr>
            <a:xfrm>
              <a:off x="7142002" y="880120"/>
              <a:ext cx="8568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E18.5</a:t>
              </a:r>
            </a:p>
          </p:txBody>
        </p:sp>
        <p:pic>
          <p:nvPicPr>
            <p:cNvPr id="155" name="Picture 154"/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380"/>
            <a:stretch/>
          </p:blipFill>
          <p:spPr>
            <a:xfrm>
              <a:off x="5259329" y="1131708"/>
              <a:ext cx="973936" cy="994780"/>
            </a:xfrm>
            <a:prstGeom prst="rect">
              <a:avLst/>
            </a:prstGeom>
          </p:spPr>
        </p:pic>
        <p:sp>
          <p:nvSpPr>
            <p:cNvPr id="171" name="TextBox 6"/>
            <p:cNvSpPr txBox="1"/>
            <p:nvPr/>
          </p:nvSpPr>
          <p:spPr>
            <a:xfrm>
              <a:off x="5362719" y="880125"/>
              <a:ext cx="9278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E14.5</a:t>
              </a:r>
            </a:p>
          </p:txBody>
        </p:sp>
        <p:pic>
          <p:nvPicPr>
            <p:cNvPr id="172" name="Picture 171"/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5221"/>
            <a:stretch/>
          </p:blipFill>
          <p:spPr>
            <a:xfrm>
              <a:off x="6994032" y="2077801"/>
              <a:ext cx="1008000" cy="942839"/>
            </a:xfrm>
            <a:prstGeom prst="rect">
              <a:avLst/>
            </a:prstGeom>
          </p:spPr>
        </p:pic>
        <p:pic>
          <p:nvPicPr>
            <p:cNvPr id="173" name="Picture 172"/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5221"/>
            <a:stretch/>
          </p:blipFill>
          <p:spPr>
            <a:xfrm>
              <a:off x="6108525" y="2077801"/>
              <a:ext cx="1008000" cy="942839"/>
            </a:xfrm>
            <a:prstGeom prst="rect">
              <a:avLst/>
            </a:prstGeom>
          </p:spPr>
        </p:pic>
        <p:pic>
          <p:nvPicPr>
            <p:cNvPr id="174" name="Picture 173"/>
            <p:cNvPicPr>
              <a:picLocks noChangeAspect="1"/>
            </p:cNvPicPr>
            <p:nvPr/>
          </p:nvPicPr>
          <p:blipFill rotWithShape="1">
            <a:blip r:embed="rId1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380" b="4704"/>
            <a:stretch/>
          </p:blipFill>
          <p:spPr>
            <a:xfrm>
              <a:off x="5259329" y="2075830"/>
              <a:ext cx="973935" cy="947985"/>
            </a:xfrm>
            <a:prstGeom prst="rect">
              <a:avLst/>
            </a:prstGeom>
          </p:spPr>
        </p:pic>
        <p:cxnSp>
          <p:nvCxnSpPr>
            <p:cNvPr id="175" name="Straight Arrow Connector 52"/>
            <p:cNvCxnSpPr/>
            <p:nvPr/>
          </p:nvCxnSpPr>
          <p:spPr>
            <a:xfrm flipV="1">
              <a:off x="5229664" y="1136452"/>
              <a:ext cx="0" cy="1813862"/>
            </a:xfrm>
            <a:prstGeom prst="straightConnector1">
              <a:avLst/>
            </a:prstGeom>
            <a:ln w="12700" cmpd="sng">
              <a:solidFill>
                <a:schemeClr val="tx1"/>
              </a:solidFill>
              <a:tailEnd type="triangle" w="med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6" name="TextBox 55"/>
            <p:cNvSpPr txBox="1"/>
            <p:nvPr/>
          </p:nvSpPr>
          <p:spPr>
            <a:xfrm rot="16200000">
              <a:off x="4972393" y="1942087"/>
              <a:ext cx="492242" cy="186864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200" dirty="0">
                  <a:solidFill>
                    <a:prstClr val="black"/>
                  </a:solidFill>
                  <a:cs typeface="Arial"/>
                </a:rPr>
                <a:t>F4/80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6089577" y="665866"/>
              <a:ext cx="117901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cs typeface="Helvetica"/>
                </a:rPr>
                <a:t>Skin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442017" y="3565929"/>
            <a:ext cx="7021969" cy="2999137"/>
            <a:chOff x="13676" y="3748882"/>
            <a:chExt cx="7021969" cy="2999137"/>
          </a:xfrm>
        </p:grpSpPr>
        <p:grpSp>
          <p:nvGrpSpPr>
            <p:cNvPr id="6" name="Group 5"/>
            <p:cNvGrpSpPr/>
            <p:nvPr/>
          </p:nvGrpSpPr>
          <p:grpSpPr>
            <a:xfrm>
              <a:off x="526632" y="4087908"/>
              <a:ext cx="2012934" cy="2101609"/>
              <a:chOff x="676040" y="4087907"/>
              <a:chExt cx="2012934" cy="2101609"/>
            </a:xfrm>
          </p:grpSpPr>
          <p:pic>
            <p:nvPicPr>
              <p:cNvPr id="79" name="Picture 78"/>
              <p:cNvPicPr>
                <a:picLocks noChangeAspect="1"/>
              </p:cNvPicPr>
              <p:nvPr/>
            </p:nvPicPr>
            <p:blipFill rotWithShape="1">
              <a:blip r:embed="rId17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9974" t="31409" r="88320" b="16340"/>
              <a:stretch/>
            </p:blipFill>
            <p:spPr>
              <a:xfrm>
                <a:off x="676040" y="4087907"/>
                <a:ext cx="63984" cy="2101609"/>
              </a:xfrm>
              <a:prstGeom prst="rect">
                <a:avLst/>
              </a:prstGeom>
            </p:spPr>
          </p:pic>
          <p:pic>
            <p:nvPicPr>
              <p:cNvPr id="206" name="Picture 205"/>
              <p:cNvPicPr>
                <a:picLocks noChangeAspect="1"/>
              </p:cNvPicPr>
              <p:nvPr/>
            </p:nvPicPr>
            <p:blipFill rotWithShape="1">
              <a:blip r:embed="rId17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46753" t="31409" r="1186" b="16340"/>
              <a:stretch/>
            </p:blipFill>
            <p:spPr>
              <a:xfrm>
                <a:off x="736625" y="4087907"/>
                <a:ext cx="1952349" cy="2101609"/>
              </a:xfrm>
              <a:prstGeom prst="rect">
                <a:avLst/>
              </a:prstGeom>
            </p:spPr>
          </p:pic>
        </p:grpSp>
        <p:sp>
          <p:nvSpPr>
            <p:cNvPr id="89" name="TextBox 88"/>
            <p:cNvSpPr txBox="1"/>
            <p:nvPr/>
          </p:nvSpPr>
          <p:spPr>
            <a:xfrm>
              <a:off x="853498" y="3748882"/>
              <a:ext cx="1492468" cy="276975"/>
            </a:xfrm>
            <a:prstGeom prst="rect">
              <a:avLst/>
            </a:prstGeom>
            <a:noFill/>
          </p:spPr>
          <p:txBody>
            <a:bodyPr wrap="square" lIns="91405" tIns="45702" rIns="91405" bIns="45702" rtlCol="0">
              <a:spAutoFit/>
            </a:bodyPr>
            <a:lstStyle/>
            <a:p>
              <a:r>
                <a:rPr lang="en-US" sz="1200" dirty="0">
                  <a:cs typeface="Arial"/>
                </a:rPr>
                <a:t>F4/80</a:t>
              </a:r>
              <a:r>
                <a:rPr lang="en-US" sz="1200" baseline="30000" dirty="0">
                  <a:cs typeface="Arial"/>
                </a:rPr>
                <a:t>low</a:t>
              </a:r>
              <a:r>
                <a:rPr lang="en-US" sz="1200" dirty="0">
                  <a:cs typeface="Arial"/>
                </a:rPr>
                <a:t> CD11b</a:t>
              </a:r>
              <a:r>
                <a:rPr lang="en-US" sz="1200" baseline="30000" dirty="0">
                  <a:cs typeface="Arial"/>
                </a:rPr>
                <a:t>high</a:t>
              </a:r>
              <a:endParaRPr lang="en-US" sz="1200" dirty="0">
                <a:cs typeface="Arial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853498" y="3916084"/>
              <a:ext cx="2455024" cy="276975"/>
            </a:xfrm>
            <a:prstGeom prst="rect">
              <a:avLst/>
            </a:prstGeom>
            <a:noFill/>
          </p:spPr>
          <p:txBody>
            <a:bodyPr wrap="square" lIns="91405" tIns="45702" rIns="91405" bIns="45702" rtlCol="0">
              <a:spAutoFit/>
            </a:bodyPr>
            <a:lstStyle/>
            <a:p>
              <a:r>
                <a:rPr lang="en-US" sz="1200" dirty="0">
                  <a:cs typeface="Arial"/>
                </a:rPr>
                <a:t>F4/80</a:t>
              </a:r>
              <a:r>
                <a:rPr lang="en-US" sz="1200" baseline="30000" dirty="0">
                  <a:cs typeface="Arial"/>
                </a:rPr>
                <a:t>bright</a:t>
              </a:r>
              <a:r>
                <a:rPr lang="en-US" sz="1200" dirty="0">
                  <a:cs typeface="Arial"/>
                </a:rPr>
                <a:t> </a:t>
              </a:r>
              <a:r>
                <a:rPr lang="en-US" sz="1200" dirty="0" err="1">
                  <a:cs typeface="Arial"/>
                </a:rPr>
                <a:t>Kupffer</a:t>
              </a:r>
              <a:r>
                <a:rPr lang="en-US" sz="1200" dirty="0">
                  <a:cs typeface="Arial"/>
                </a:rPr>
                <a:t> cells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-927986" y="4987338"/>
              <a:ext cx="2195474" cy="312149"/>
            </a:xfrm>
            <a:prstGeom prst="rect">
              <a:avLst/>
            </a:prstGeom>
            <a:noFill/>
          </p:spPr>
          <p:txBody>
            <a:bodyPr wrap="square" lIns="91405" tIns="45702" rIns="91405" bIns="45702" rtlCol="0">
              <a:spAutoFit/>
            </a:bodyPr>
            <a:lstStyle/>
            <a:p>
              <a:pPr algn="ctr"/>
              <a:r>
                <a:rPr lang="en-US" sz="1400" dirty="0">
                  <a:cs typeface="Arial"/>
                </a:rPr>
                <a:t>YFP positive cells (%)</a:t>
              </a:r>
            </a:p>
          </p:txBody>
        </p:sp>
        <p:pic>
          <p:nvPicPr>
            <p:cNvPr id="121" name="Picture 4"/>
            <p:cNvPicPr>
              <a:picLocks noChangeAspect="1"/>
            </p:cNvPicPr>
            <p:nvPr/>
          </p:nvPicPr>
          <p:blipFill rotWithShape="1">
            <a:blip r:embed="rId1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8647" t="9754" r="26657" b="85838"/>
            <a:stretch/>
          </p:blipFill>
          <p:spPr>
            <a:xfrm>
              <a:off x="711806" y="3983786"/>
              <a:ext cx="160003" cy="163770"/>
            </a:xfrm>
            <a:prstGeom prst="rect">
              <a:avLst/>
            </a:prstGeom>
          </p:spPr>
        </p:pic>
        <p:pic>
          <p:nvPicPr>
            <p:cNvPr id="125" name="Picture 4"/>
            <p:cNvPicPr>
              <a:picLocks noChangeAspect="1"/>
            </p:cNvPicPr>
            <p:nvPr/>
          </p:nvPicPr>
          <p:blipFill rotWithShape="1">
            <a:blip r:embed="rId1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8406" t="3287" r="26337" b="91943"/>
            <a:stretch/>
          </p:blipFill>
          <p:spPr>
            <a:xfrm>
              <a:off x="701008" y="3804321"/>
              <a:ext cx="177152" cy="175200"/>
            </a:xfrm>
            <a:prstGeom prst="rect">
              <a:avLst/>
            </a:prstGeom>
          </p:spPr>
        </p:pic>
        <p:grpSp>
          <p:nvGrpSpPr>
            <p:cNvPr id="139" name="Group 138"/>
            <p:cNvGrpSpPr/>
            <p:nvPr/>
          </p:nvGrpSpPr>
          <p:grpSpPr>
            <a:xfrm>
              <a:off x="170586" y="4022633"/>
              <a:ext cx="420026" cy="2262962"/>
              <a:chOff x="10014859" y="5857384"/>
              <a:chExt cx="420027" cy="2262962"/>
            </a:xfrm>
          </p:grpSpPr>
          <p:sp>
            <p:nvSpPr>
              <p:cNvPr id="140" name="TextBox 139"/>
              <p:cNvSpPr txBox="1"/>
              <p:nvPr/>
            </p:nvSpPr>
            <p:spPr>
              <a:xfrm>
                <a:off x="10014859" y="5857384"/>
                <a:ext cx="399156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100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10093313" y="6251035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80</a:t>
                </a:r>
              </a:p>
            </p:txBody>
          </p:sp>
          <p:sp>
            <p:nvSpPr>
              <p:cNvPr id="147" name="TextBox 146"/>
              <p:cNvSpPr txBox="1"/>
              <p:nvPr/>
            </p:nvSpPr>
            <p:spPr>
              <a:xfrm>
                <a:off x="10093313" y="6652124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60</a:t>
                </a:r>
              </a:p>
            </p:txBody>
          </p:sp>
          <p:sp>
            <p:nvSpPr>
              <p:cNvPr id="160" name="TextBox 159"/>
              <p:cNvSpPr txBox="1"/>
              <p:nvPr/>
            </p:nvSpPr>
            <p:spPr>
              <a:xfrm>
                <a:off x="10093313" y="7055922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40</a:t>
                </a:r>
              </a:p>
            </p:txBody>
          </p:sp>
          <p:sp>
            <p:nvSpPr>
              <p:cNvPr id="161" name="TextBox 160"/>
              <p:cNvSpPr txBox="1"/>
              <p:nvPr/>
            </p:nvSpPr>
            <p:spPr>
              <a:xfrm>
                <a:off x="10093313" y="7460266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20</a:t>
                </a:r>
              </a:p>
            </p:txBody>
          </p:sp>
          <p:sp>
            <p:nvSpPr>
              <p:cNvPr id="162" name="TextBox 161"/>
              <p:cNvSpPr txBox="1"/>
              <p:nvPr/>
            </p:nvSpPr>
            <p:spPr>
              <a:xfrm>
                <a:off x="10171766" y="7858736"/>
                <a:ext cx="26312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0</a:t>
                </a:r>
              </a:p>
            </p:txBody>
          </p:sp>
        </p:grpSp>
        <p:sp>
          <p:nvSpPr>
            <p:cNvPr id="178" name="TextBox 177"/>
            <p:cNvSpPr txBox="1"/>
            <p:nvPr/>
          </p:nvSpPr>
          <p:spPr>
            <a:xfrm>
              <a:off x="718264" y="6440253"/>
              <a:ext cx="1659776" cy="307766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algn="ctr"/>
              <a:r>
                <a:rPr lang="en-US" sz="1400" b="1" dirty="0">
                  <a:cs typeface="Helvetica"/>
                </a:rPr>
                <a:t>Liver</a:t>
              </a: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467143" y="6174056"/>
              <a:ext cx="2209071" cy="261610"/>
              <a:chOff x="2146610" y="7833558"/>
              <a:chExt cx="2209071" cy="261610"/>
            </a:xfrm>
          </p:grpSpPr>
          <p:sp>
            <p:nvSpPr>
              <p:cNvPr id="190" name="TextBox 236"/>
              <p:cNvSpPr txBox="1"/>
              <p:nvPr/>
            </p:nvSpPr>
            <p:spPr>
              <a:xfrm rot="20247921">
                <a:off x="2146610" y="7833558"/>
                <a:ext cx="50238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P8</a:t>
                </a:r>
              </a:p>
            </p:txBody>
          </p:sp>
          <p:sp>
            <p:nvSpPr>
              <p:cNvPr id="191" name="TextBox 236"/>
              <p:cNvSpPr txBox="1"/>
              <p:nvPr/>
            </p:nvSpPr>
            <p:spPr>
              <a:xfrm rot="20247921">
                <a:off x="2549923" y="7833558"/>
                <a:ext cx="50238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4w</a:t>
                </a:r>
              </a:p>
            </p:txBody>
          </p:sp>
          <p:sp>
            <p:nvSpPr>
              <p:cNvPr id="192" name="TextBox 236"/>
              <p:cNvSpPr txBox="1"/>
              <p:nvPr/>
            </p:nvSpPr>
            <p:spPr>
              <a:xfrm rot="20247921">
                <a:off x="2891759" y="7833558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12w</a:t>
                </a:r>
              </a:p>
            </p:txBody>
          </p:sp>
          <p:sp>
            <p:nvSpPr>
              <p:cNvPr id="193" name="TextBox 236"/>
              <p:cNvSpPr txBox="1"/>
              <p:nvPr/>
            </p:nvSpPr>
            <p:spPr>
              <a:xfrm rot="20247921">
                <a:off x="3305855" y="7833558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40w</a:t>
                </a:r>
              </a:p>
            </p:txBody>
          </p:sp>
          <p:sp>
            <p:nvSpPr>
              <p:cNvPr id="194" name="TextBox 236"/>
              <p:cNvSpPr txBox="1"/>
              <p:nvPr/>
            </p:nvSpPr>
            <p:spPr>
              <a:xfrm rot="20247921">
                <a:off x="3712632" y="7833558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1y</a:t>
                </a:r>
              </a:p>
            </p:txBody>
          </p:sp>
        </p:grpSp>
        <p:pic>
          <p:nvPicPr>
            <p:cNvPr id="86" name="Picture 85"/>
            <p:cNvPicPr>
              <a:picLocks noChangeAspect="1"/>
            </p:cNvPicPr>
            <p:nvPr/>
          </p:nvPicPr>
          <p:blipFill rotWithShape="1">
            <a:blip r:embed="rId19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14306" t="20514" r="12126" b="18138"/>
            <a:stretch/>
          </p:blipFill>
          <p:spPr>
            <a:xfrm>
              <a:off x="5061438" y="4092770"/>
              <a:ext cx="1864932" cy="2126641"/>
            </a:xfrm>
            <a:prstGeom prst="rect">
              <a:avLst/>
            </a:prstGeom>
          </p:spPr>
        </p:pic>
        <p:pic>
          <p:nvPicPr>
            <p:cNvPr id="87" name="Picture 86"/>
            <p:cNvPicPr>
              <a:picLocks noChangeAspect="1"/>
            </p:cNvPicPr>
            <p:nvPr/>
          </p:nvPicPr>
          <p:blipFill rotWithShape="1">
            <a:blip r:embed="rId20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11565" t="23191" r="32208" b="18122"/>
            <a:stretch/>
          </p:blipFill>
          <p:spPr>
            <a:xfrm>
              <a:off x="3048335" y="4053297"/>
              <a:ext cx="1425189" cy="2139166"/>
            </a:xfrm>
            <a:prstGeom prst="rect">
              <a:avLst/>
            </a:prstGeom>
          </p:spPr>
        </p:pic>
        <p:sp>
          <p:nvSpPr>
            <p:cNvPr id="97" name="TextBox 96"/>
            <p:cNvSpPr txBox="1"/>
            <p:nvPr/>
          </p:nvSpPr>
          <p:spPr>
            <a:xfrm>
              <a:off x="2844162" y="6440253"/>
              <a:ext cx="1659776" cy="307766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algn="ctr"/>
              <a:r>
                <a:rPr lang="en-US" sz="1400" b="1" dirty="0">
                  <a:cs typeface="Helvetica"/>
                </a:rPr>
                <a:t>Lung</a:t>
              </a:r>
            </a:p>
          </p:txBody>
        </p:sp>
        <p:sp>
          <p:nvSpPr>
            <p:cNvPr id="103" name="TextBox 196"/>
            <p:cNvSpPr txBox="1"/>
            <p:nvPr/>
          </p:nvSpPr>
          <p:spPr>
            <a:xfrm>
              <a:off x="3285947" y="3915509"/>
              <a:ext cx="1183731" cy="279197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US" sz="1200" dirty="0">
                  <a:cs typeface="Helvetica"/>
                </a:rPr>
                <a:t>Alveolar MF</a:t>
              </a:r>
              <a:endParaRPr lang="en-US" sz="1200" baseline="30000" dirty="0">
                <a:cs typeface="Helvetica"/>
              </a:endParaRPr>
            </a:p>
          </p:txBody>
        </p:sp>
        <p:pic>
          <p:nvPicPr>
            <p:cNvPr id="104" name="Picture 4"/>
            <p:cNvPicPr>
              <a:picLocks noChangeAspect="1"/>
            </p:cNvPicPr>
            <p:nvPr/>
          </p:nvPicPr>
          <p:blipFill rotWithShape="1">
            <a:blip r:embed="rId1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8647" t="9754" r="26657" b="85838"/>
            <a:stretch/>
          </p:blipFill>
          <p:spPr>
            <a:xfrm>
              <a:off x="3137616" y="3984606"/>
              <a:ext cx="160003" cy="163770"/>
            </a:xfrm>
            <a:prstGeom prst="rect">
              <a:avLst/>
            </a:prstGeom>
          </p:spPr>
        </p:pic>
        <p:pic>
          <p:nvPicPr>
            <p:cNvPr id="106" name="Picture 4"/>
            <p:cNvPicPr>
              <a:picLocks noChangeAspect="1"/>
            </p:cNvPicPr>
            <p:nvPr/>
          </p:nvPicPr>
          <p:blipFill rotWithShape="1">
            <a:blip r:embed="rId1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8406" t="3287" r="26337" b="91943"/>
            <a:stretch/>
          </p:blipFill>
          <p:spPr>
            <a:xfrm>
              <a:off x="3128178" y="3806387"/>
              <a:ext cx="177152" cy="175200"/>
            </a:xfrm>
            <a:prstGeom prst="rect">
              <a:avLst/>
            </a:prstGeom>
          </p:spPr>
        </p:pic>
        <p:sp>
          <p:nvSpPr>
            <p:cNvPr id="109" name="TextBox 198"/>
            <p:cNvSpPr txBox="1"/>
            <p:nvPr/>
          </p:nvSpPr>
          <p:spPr>
            <a:xfrm>
              <a:off x="3281628" y="3749327"/>
              <a:ext cx="1555162" cy="279197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US" sz="1200" dirty="0">
                  <a:cs typeface="Helvetica"/>
                </a:rPr>
                <a:t>F4/80</a:t>
              </a:r>
              <a:r>
                <a:rPr lang="en-US" sz="1200" baseline="30000" dirty="0">
                  <a:cs typeface="Helvetica"/>
                </a:rPr>
                <a:t>low </a:t>
              </a:r>
              <a:r>
                <a:rPr lang="en-US" sz="1200" dirty="0">
                  <a:cs typeface="Helvetica"/>
                </a:rPr>
                <a:t>CD11b</a:t>
              </a:r>
              <a:r>
                <a:rPr lang="en-US" sz="1200" baseline="30000" dirty="0">
                  <a:cs typeface="Helvetica"/>
                </a:rPr>
                <a:t>high</a:t>
              </a:r>
            </a:p>
          </p:txBody>
        </p:sp>
        <p:sp>
          <p:nvSpPr>
            <p:cNvPr id="111" name="TextBox 196"/>
            <p:cNvSpPr txBox="1"/>
            <p:nvPr/>
          </p:nvSpPr>
          <p:spPr>
            <a:xfrm>
              <a:off x="5426326" y="3916573"/>
              <a:ext cx="1396375" cy="276999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US" sz="1200" dirty="0">
                  <a:cs typeface="Helvetica"/>
                </a:rPr>
                <a:t>Epidermal LCs</a:t>
              </a:r>
              <a:endParaRPr lang="en-US" sz="1200" baseline="30000" dirty="0">
                <a:cs typeface="Helvetica"/>
              </a:endParaRPr>
            </a:p>
          </p:txBody>
        </p:sp>
        <p:pic>
          <p:nvPicPr>
            <p:cNvPr id="113" name="Picture 4"/>
            <p:cNvPicPr>
              <a:picLocks noChangeAspect="1"/>
            </p:cNvPicPr>
            <p:nvPr/>
          </p:nvPicPr>
          <p:blipFill rotWithShape="1">
            <a:blip r:embed="rId1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8647" t="9754" r="26657" b="85838"/>
            <a:stretch/>
          </p:blipFill>
          <p:spPr>
            <a:xfrm>
              <a:off x="5303319" y="3984011"/>
              <a:ext cx="160003" cy="163770"/>
            </a:xfrm>
            <a:prstGeom prst="rect">
              <a:avLst/>
            </a:prstGeom>
          </p:spPr>
        </p:pic>
        <p:pic>
          <p:nvPicPr>
            <p:cNvPr id="114" name="Picture 4"/>
            <p:cNvPicPr>
              <a:picLocks noChangeAspect="1"/>
            </p:cNvPicPr>
            <p:nvPr/>
          </p:nvPicPr>
          <p:blipFill rotWithShape="1">
            <a:blip r:embed="rId1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8406" t="3287" r="26337" b="91943"/>
            <a:stretch/>
          </p:blipFill>
          <p:spPr>
            <a:xfrm>
              <a:off x="5290620" y="3808672"/>
              <a:ext cx="177152" cy="175200"/>
            </a:xfrm>
            <a:prstGeom prst="rect">
              <a:avLst/>
            </a:prstGeom>
          </p:spPr>
        </p:pic>
        <p:sp>
          <p:nvSpPr>
            <p:cNvPr id="117" name="TextBox 198"/>
            <p:cNvSpPr txBox="1"/>
            <p:nvPr/>
          </p:nvSpPr>
          <p:spPr>
            <a:xfrm>
              <a:off x="5426326" y="3749261"/>
              <a:ext cx="1609319" cy="281347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r>
                <a:rPr lang="en-US" sz="1200" dirty="0">
                  <a:cs typeface="Helvetica"/>
                </a:rPr>
                <a:t>Dermal CD11b</a:t>
              </a:r>
              <a:r>
                <a:rPr lang="en-US" sz="1200" baseline="30000" dirty="0">
                  <a:cs typeface="Helvetica"/>
                </a:rPr>
                <a:t>high</a:t>
              </a:r>
            </a:p>
          </p:txBody>
        </p:sp>
        <p:sp>
          <p:nvSpPr>
            <p:cNvPr id="118" name="TextBox 236"/>
            <p:cNvSpPr txBox="1"/>
            <p:nvPr/>
          </p:nvSpPr>
          <p:spPr>
            <a:xfrm>
              <a:off x="5076041" y="6440253"/>
              <a:ext cx="1782814" cy="307766"/>
            </a:xfrm>
            <a:prstGeom prst="rect">
              <a:avLst/>
            </a:prstGeom>
            <a:noFill/>
          </p:spPr>
          <p:txBody>
            <a:bodyPr wrap="square" lIns="91429" tIns="45715" rIns="91429" bIns="45715" rtlCol="0">
              <a:spAutoFit/>
            </a:bodyPr>
            <a:lstStyle/>
            <a:p>
              <a:pPr algn="ctr"/>
              <a:r>
                <a:rPr lang="en-US" sz="1400" b="1" dirty="0">
                  <a:cs typeface="Helvetica"/>
                </a:rPr>
                <a:t>Skin</a:t>
              </a:r>
            </a:p>
          </p:txBody>
        </p:sp>
        <p:grpSp>
          <p:nvGrpSpPr>
            <p:cNvPr id="163" name="Group 162"/>
            <p:cNvGrpSpPr/>
            <p:nvPr/>
          </p:nvGrpSpPr>
          <p:grpSpPr>
            <a:xfrm>
              <a:off x="2678107" y="4013568"/>
              <a:ext cx="420026" cy="2273177"/>
              <a:chOff x="10014859" y="5848319"/>
              <a:chExt cx="420027" cy="2273177"/>
            </a:xfrm>
          </p:grpSpPr>
          <p:sp>
            <p:nvSpPr>
              <p:cNvPr id="164" name="TextBox 163"/>
              <p:cNvSpPr txBox="1"/>
              <p:nvPr/>
            </p:nvSpPr>
            <p:spPr>
              <a:xfrm>
                <a:off x="10014859" y="5848319"/>
                <a:ext cx="399156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100</a:t>
                </a:r>
              </a:p>
            </p:txBody>
          </p:sp>
          <p:sp>
            <p:nvSpPr>
              <p:cNvPr id="165" name="TextBox 164"/>
              <p:cNvSpPr txBox="1"/>
              <p:nvPr/>
            </p:nvSpPr>
            <p:spPr>
              <a:xfrm>
                <a:off x="10093313" y="6249470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80</a:t>
                </a:r>
              </a:p>
            </p:txBody>
          </p:sp>
          <p:sp>
            <p:nvSpPr>
              <p:cNvPr id="166" name="TextBox 165"/>
              <p:cNvSpPr txBox="1"/>
              <p:nvPr/>
            </p:nvSpPr>
            <p:spPr>
              <a:xfrm>
                <a:off x="10093313" y="6651894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60</a:t>
                </a:r>
              </a:p>
            </p:txBody>
          </p:sp>
          <p:sp>
            <p:nvSpPr>
              <p:cNvPr id="168" name="TextBox 167"/>
              <p:cNvSpPr txBox="1"/>
              <p:nvPr/>
            </p:nvSpPr>
            <p:spPr>
              <a:xfrm>
                <a:off x="10093313" y="7052517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40</a:t>
                </a:r>
              </a:p>
            </p:txBody>
          </p:sp>
          <p:sp>
            <p:nvSpPr>
              <p:cNvPr id="169" name="TextBox 168"/>
              <p:cNvSpPr txBox="1"/>
              <p:nvPr/>
            </p:nvSpPr>
            <p:spPr>
              <a:xfrm>
                <a:off x="10093313" y="7457091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20</a:t>
                </a:r>
              </a:p>
            </p:txBody>
          </p:sp>
          <p:sp>
            <p:nvSpPr>
              <p:cNvPr id="170" name="TextBox 169"/>
              <p:cNvSpPr txBox="1"/>
              <p:nvPr/>
            </p:nvSpPr>
            <p:spPr>
              <a:xfrm>
                <a:off x="10171766" y="7859886"/>
                <a:ext cx="26312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0</a:t>
                </a:r>
              </a:p>
            </p:txBody>
          </p:sp>
        </p:grpSp>
        <p:grpSp>
          <p:nvGrpSpPr>
            <p:cNvPr id="179" name="Group 178"/>
            <p:cNvGrpSpPr/>
            <p:nvPr/>
          </p:nvGrpSpPr>
          <p:grpSpPr>
            <a:xfrm>
              <a:off x="4710160" y="4006758"/>
              <a:ext cx="420026" cy="2276582"/>
              <a:chOff x="10014859" y="5841509"/>
              <a:chExt cx="420027" cy="2276582"/>
            </a:xfrm>
          </p:grpSpPr>
          <p:sp>
            <p:nvSpPr>
              <p:cNvPr id="180" name="TextBox 179"/>
              <p:cNvSpPr txBox="1"/>
              <p:nvPr/>
            </p:nvSpPr>
            <p:spPr>
              <a:xfrm>
                <a:off x="10014859" y="5841509"/>
                <a:ext cx="399156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100</a:t>
                </a:r>
              </a:p>
            </p:txBody>
          </p:sp>
          <p:sp>
            <p:nvSpPr>
              <p:cNvPr id="181" name="TextBox 180"/>
              <p:cNvSpPr txBox="1"/>
              <p:nvPr/>
            </p:nvSpPr>
            <p:spPr>
              <a:xfrm>
                <a:off x="10093313" y="6242660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80</a:t>
                </a:r>
              </a:p>
            </p:txBody>
          </p:sp>
          <p:sp>
            <p:nvSpPr>
              <p:cNvPr id="182" name="TextBox 181"/>
              <p:cNvSpPr txBox="1"/>
              <p:nvPr/>
            </p:nvSpPr>
            <p:spPr>
              <a:xfrm>
                <a:off x="10093313" y="6648489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60</a:t>
                </a:r>
              </a:p>
            </p:txBody>
          </p:sp>
          <p:sp>
            <p:nvSpPr>
              <p:cNvPr id="183" name="TextBox 182"/>
              <p:cNvSpPr txBox="1"/>
              <p:nvPr/>
            </p:nvSpPr>
            <p:spPr>
              <a:xfrm>
                <a:off x="10093313" y="7045707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40</a:t>
                </a:r>
              </a:p>
            </p:txBody>
          </p:sp>
          <p:sp>
            <p:nvSpPr>
              <p:cNvPr id="184" name="TextBox 183"/>
              <p:cNvSpPr txBox="1"/>
              <p:nvPr/>
            </p:nvSpPr>
            <p:spPr>
              <a:xfrm>
                <a:off x="10093313" y="7453686"/>
                <a:ext cx="32766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20</a:t>
                </a:r>
              </a:p>
            </p:txBody>
          </p:sp>
          <p:sp>
            <p:nvSpPr>
              <p:cNvPr id="185" name="TextBox 184"/>
              <p:cNvSpPr txBox="1"/>
              <p:nvPr/>
            </p:nvSpPr>
            <p:spPr>
              <a:xfrm>
                <a:off x="10171766" y="7856481"/>
                <a:ext cx="26312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100" dirty="0">
                    <a:cs typeface="Arial"/>
                  </a:rPr>
                  <a:t>0</a:t>
                </a:r>
              </a:p>
            </p:txBody>
          </p:sp>
        </p:grpSp>
        <p:grpSp>
          <p:nvGrpSpPr>
            <p:cNvPr id="195" name="Group 194"/>
            <p:cNvGrpSpPr/>
            <p:nvPr/>
          </p:nvGrpSpPr>
          <p:grpSpPr>
            <a:xfrm>
              <a:off x="2965027" y="6175087"/>
              <a:ext cx="1647607" cy="261610"/>
              <a:chOff x="7829970" y="7834589"/>
              <a:chExt cx="1647607" cy="261610"/>
            </a:xfrm>
          </p:grpSpPr>
          <p:sp>
            <p:nvSpPr>
              <p:cNvPr id="196" name="TextBox 236"/>
              <p:cNvSpPr txBox="1"/>
              <p:nvPr/>
            </p:nvSpPr>
            <p:spPr>
              <a:xfrm rot="20247921">
                <a:off x="7829970" y="7834589"/>
                <a:ext cx="50238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4w</a:t>
                </a:r>
              </a:p>
            </p:txBody>
          </p:sp>
          <p:sp>
            <p:nvSpPr>
              <p:cNvPr id="197" name="TextBox 236"/>
              <p:cNvSpPr txBox="1"/>
              <p:nvPr/>
            </p:nvSpPr>
            <p:spPr>
              <a:xfrm rot="20247921">
                <a:off x="8127356" y="7834589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12w</a:t>
                </a:r>
              </a:p>
            </p:txBody>
          </p:sp>
          <p:sp>
            <p:nvSpPr>
              <p:cNvPr id="198" name="TextBox 236"/>
              <p:cNvSpPr txBox="1"/>
              <p:nvPr/>
            </p:nvSpPr>
            <p:spPr>
              <a:xfrm rot="20247921">
                <a:off x="8509702" y="7834589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40w</a:t>
                </a:r>
              </a:p>
            </p:txBody>
          </p:sp>
          <p:sp>
            <p:nvSpPr>
              <p:cNvPr id="199" name="TextBox 236"/>
              <p:cNvSpPr txBox="1"/>
              <p:nvPr/>
            </p:nvSpPr>
            <p:spPr>
              <a:xfrm rot="20247921">
                <a:off x="8834528" y="7834589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1y</a:t>
                </a:r>
              </a:p>
            </p:txBody>
          </p:sp>
        </p:grpSp>
        <p:grpSp>
          <p:nvGrpSpPr>
            <p:cNvPr id="200" name="Group 199"/>
            <p:cNvGrpSpPr/>
            <p:nvPr/>
          </p:nvGrpSpPr>
          <p:grpSpPr>
            <a:xfrm>
              <a:off x="5011977" y="6171294"/>
              <a:ext cx="2000677" cy="261610"/>
              <a:chOff x="10101031" y="7830796"/>
              <a:chExt cx="2000677" cy="261610"/>
            </a:xfrm>
          </p:grpSpPr>
          <p:sp>
            <p:nvSpPr>
              <p:cNvPr id="201" name="TextBox 236"/>
              <p:cNvSpPr txBox="1"/>
              <p:nvPr/>
            </p:nvSpPr>
            <p:spPr>
              <a:xfrm rot="20247921">
                <a:off x="10101031" y="7830796"/>
                <a:ext cx="50238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P8</a:t>
                </a:r>
              </a:p>
            </p:txBody>
          </p:sp>
          <p:sp>
            <p:nvSpPr>
              <p:cNvPr id="202" name="TextBox 236"/>
              <p:cNvSpPr txBox="1"/>
              <p:nvPr/>
            </p:nvSpPr>
            <p:spPr>
              <a:xfrm rot="20247921">
                <a:off x="10447194" y="7830796"/>
                <a:ext cx="50238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4w</a:t>
                </a:r>
              </a:p>
            </p:txBody>
          </p:sp>
          <p:sp>
            <p:nvSpPr>
              <p:cNvPr id="203" name="TextBox 236"/>
              <p:cNvSpPr txBox="1"/>
              <p:nvPr/>
            </p:nvSpPr>
            <p:spPr>
              <a:xfrm rot="20247921">
                <a:off x="10757280" y="7830796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12w</a:t>
                </a:r>
              </a:p>
            </p:txBody>
          </p:sp>
          <p:sp>
            <p:nvSpPr>
              <p:cNvPr id="204" name="TextBox 236"/>
              <p:cNvSpPr txBox="1"/>
              <p:nvPr/>
            </p:nvSpPr>
            <p:spPr>
              <a:xfrm rot="20247921">
                <a:off x="11114226" y="7830796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40w</a:t>
                </a:r>
              </a:p>
            </p:txBody>
          </p:sp>
          <p:sp>
            <p:nvSpPr>
              <p:cNvPr id="205" name="TextBox 236"/>
              <p:cNvSpPr txBox="1"/>
              <p:nvPr/>
            </p:nvSpPr>
            <p:spPr>
              <a:xfrm rot="20247921">
                <a:off x="11458659" y="7830796"/>
                <a:ext cx="64304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dirty="0">
                    <a:cs typeface="Arial"/>
                  </a:rPr>
                  <a:t>1y</a:t>
                </a:r>
              </a:p>
            </p:txBody>
          </p:sp>
        </p:grpSp>
        <p:sp>
          <p:nvSpPr>
            <p:cNvPr id="207" name="TextBox 206"/>
            <p:cNvSpPr txBox="1"/>
            <p:nvPr/>
          </p:nvSpPr>
          <p:spPr>
            <a:xfrm rot="16200000">
              <a:off x="1570705" y="4987339"/>
              <a:ext cx="2195474" cy="312149"/>
            </a:xfrm>
            <a:prstGeom prst="rect">
              <a:avLst/>
            </a:prstGeom>
            <a:noFill/>
          </p:spPr>
          <p:txBody>
            <a:bodyPr wrap="square" lIns="91405" tIns="45702" rIns="91405" bIns="45702" rtlCol="0">
              <a:spAutoFit/>
            </a:bodyPr>
            <a:lstStyle/>
            <a:p>
              <a:pPr algn="ctr"/>
              <a:r>
                <a:rPr lang="en-US" sz="1400" dirty="0">
                  <a:cs typeface="Arial"/>
                </a:rPr>
                <a:t>YFP positive cells (%)</a:t>
              </a:r>
            </a:p>
          </p:txBody>
        </p:sp>
        <p:sp>
          <p:nvSpPr>
            <p:cNvPr id="208" name="TextBox 207"/>
            <p:cNvSpPr txBox="1"/>
            <p:nvPr/>
          </p:nvSpPr>
          <p:spPr>
            <a:xfrm rot="16200000">
              <a:off x="3608320" y="4987338"/>
              <a:ext cx="2195474" cy="312149"/>
            </a:xfrm>
            <a:prstGeom prst="rect">
              <a:avLst/>
            </a:prstGeom>
            <a:noFill/>
          </p:spPr>
          <p:txBody>
            <a:bodyPr wrap="square" lIns="91405" tIns="45702" rIns="91405" bIns="45702" rtlCol="0">
              <a:spAutoFit/>
            </a:bodyPr>
            <a:lstStyle/>
            <a:p>
              <a:pPr algn="ctr"/>
              <a:r>
                <a:rPr lang="en-US" sz="1400" dirty="0">
                  <a:cs typeface="Arial"/>
                </a:rPr>
                <a:t>YFP positive cells (%)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960247" y="815085"/>
            <a:ext cx="7802927" cy="2505524"/>
            <a:chOff x="1660318" y="639455"/>
            <a:chExt cx="7802927" cy="2505524"/>
          </a:xfrm>
        </p:grpSpPr>
        <p:grpSp>
          <p:nvGrpSpPr>
            <p:cNvPr id="7" name="Group 6"/>
            <p:cNvGrpSpPr/>
            <p:nvPr/>
          </p:nvGrpSpPr>
          <p:grpSpPr>
            <a:xfrm>
              <a:off x="6510501" y="639455"/>
              <a:ext cx="2952744" cy="2505524"/>
              <a:chOff x="6510501" y="639455"/>
              <a:chExt cx="2952744" cy="2505524"/>
            </a:xfrm>
          </p:grpSpPr>
          <p:sp>
            <p:nvSpPr>
              <p:cNvPr id="105" name="TextBox 104"/>
              <p:cNvSpPr txBox="1">
                <a:spLocks noChangeAspect="1"/>
              </p:cNvSpPr>
              <p:nvPr/>
            </p:nvSpPr>
            <p:spPr>
              <a:xfrm>
                <a:off x="8472170" y="2790924"/>
                <a:ext cx="671830" cy="312174"/>
              </a:xfrm>
              <a:prstGeom prst="rect">
                <a:avLst/>
              </a:prstGeom>
              <a:noFill/>
            </p:spPr>
            <p:txBody>
              <a:bodyPr wrap="square" lIns="91429" tIns="45715" rIns="91429" bIns="45715" rtlCol="0">
                <a:spAutoFit/>
              </a:bodyPr>
              <a:lstStyle/>
              <a:p>
                <a:pPr algn="ctr"/>
                <a:r>
                  <a:rPr lang="en-US" sz="1400" dirty="0">
                    <a:cs typeface="Arial"/>
                  </a:rPr>
                  <a:t>10µm</a:t>
                </a:r>
              </a:p>
            </p:txBody>
          </p:sp>
          <p:sp>
            <p:nvSpPr>
              <p:cNvPr id="148" name="TextBox 147"/>
              <p:cNvSpPr txBox="1"/>
              <p:nvPr/>
            </p:nvSpPr>
            <p:spPr>
              <a:xfrm>
                <a:off x="6510501" y="639455"/>
                <a:ext cx="2858160" cy="312149"/>
              </a:xfrm>
              <a:prstGeom prst="rect">
                <a:avLst/>
              </a:prstGeom>
              <a:noFill/>
            </p:spPr>
            <p:txBody>
              <a:bodyPr wrap="square" lIns="91405" tIns="45702" rIns="91405" bIns="45702" rtlCol="0">
                <a:spAutoFit/>
              </a:bodyPr>
              <a:lstStyle/>
              <a:p>
                <a:pPr algn="ctr"/>
                <a:r>
                  <a:rPr lang="en-US" sz="1400" dirty="0"/>
                  <a:t>Monocytes &amp; Granulocytes</a:t>
                </a:r>
              </a:p>
            </p:txBody>
          </p:sp>
          <p:sp>
            <p:nvSpPr>
              <p:cNvPr id="150" name="TextBox 20"/>
              <p:cNvSpPr txBox="1"/>
              <p:nvPr/>
            </p:nvSpPr>
            <p:spPr>
              <a:xfrm>
                <a:off x="6605085" y="895329"/>
                <a:ext cx="2858160" cy="276975"/>
              </a:xfrm>
              <a:prstGeom prst="rect">
                <a:avLst/>
              </a:prstGeom>
              <a:noFill/>
            </p:spPr>
            <p:txBody>
              <a:bodyPr wrap="square" lIns="91405" tIns="45702" rIns="91405" bIns="45702" rtlCol="0">
                <a:spAutoFit/>
              </a:bodyPr>
              <a:lstStyle/>
              <a:p>
                <a:pPr algn="ctr"/>
                <a:r>
                  <a:rPr lang="en-GB" sz="1200" dirty="0">
                    <a:solidFill>
                      <a:srgbClr val="FF6600"/>
                    </a:solidFill>
                    <a:cs typeface="Arial"/>
                  </a:rPr>
                  <a:t>E18.5 </a:t>
                </a:r>
                <a:r>
                  <a:rPr lang="en-GB" sz="1200" i="1" dirty="0">
                    <a:solidFill>
                      <a:srgbClr val="FF6600"/>
                    </a:solidFill>
                    <a:cs typeface="Arial"/>
                  </a:rPr>
                  <a:t>Flt3</a:t>
                </a:r>
                <a:r>
                  <a:rPr lang="en-GB" sz="1200" i="1" baseline="30000" dirty="0">
                    <a:solidFill>
                      <a:srgbClr val="FF6600"/>
                    </a:solidFill>
                    <a:cs typeface="Arial"/>
                  </a:rPr>
                  <a:t>Cre</a:t>
                </a:r>
                <a:r>
                  <a:rPr lang="en-GB" sz="1200" dirty="0">
                    <a:solidFill>
                      <a:srgbClr val="FF6600"/>
                    </a:solidFill>
                    <a:cs typeface="Arial"/>
                  </a:rPr>
                  <a:t> YFP</a:t>
                </a:r>
                <a:r>
                  <a:rPr lang="en-GB" sz="1200" baseline="30000" dirty="0">
                    <a:solidFill>
                      <a:srgbClr val="FF6600"/>
                    </a:solidFill>
                    <a:cs typeface="Arial"/>
                  </a:rPr>
                  <a:t>+</a:t>
                </a:r>
                <a:r>
                  <a:rPr lang="en-GB" sz="1200" dirty="0">
                    <a:solidFill>
                      <a:srgbClr val="FF6600"/>
                    </a:solidFill>
                    <a:cs typeface="Arial"/>
                  </a:rPr>
                  <a:t> CD11b</a:t>
                </a:r>
                <a:r>
                  <a:rPr lang="en-GB" sz="1200" baseline="30000" dirty="0">
                    <a:solidFill>
                      <a:srgbClr val="FF6600"/>
                    </a:solidFill>
                    <a:cs typeface="Arial"/>
                  </a:rPr>
                  <a:t>high</a:t>
                </a:r>
                <a:r>
                  <a:rPr lang="en-GB" sz="1200" dirty="0">
                    <a:solidFill>
                      <a:srgbClr val="FF6600"/>
                    </a:solidFill>
                    <a:cs typeface="Arial"/>
                  </a:rPr>
                  <a:t> cells</a:t>
                </a:r>
                <a:endParaRPr lang="en-GB" sz="1200" baseline="30000" dirty="0">
                  <a:solidFill>
                    <a:srgbClr val="FF6600"/>
                  </a:solidFill>
                  <a:cs typeface="Arial"/>
                </a:endParaRPr>
              </a:p>
            </p:txBody>
          </p:sp>
          <p:grpSp>
            <p:nvGrpSpPr>
              <p:cNvPr id="3" name="Group 2"/>
              <p:cNvGrpSpPr/>
              <p:nvPr/>
            </p:nvGrpSpPr>
            <p:grpSpPr>
              <a:xfrm>
                <a:off x="6888347" y="1085346"/>
                <a:ext cx="2345095" cy="2059633"/>
                <a:chOff x="1969017" y="4178271"/>
                <a:chExt cx="2345095" cy="2059633"/>
              </a:xfrm>
            </p:grpSpPr>
            <p:sp>
              <p:nvSpPr>
                <p:cNvPr id="238" name="Rectangle 237"/>
                <p:cNvSpPr/>
                <p:nvPr/>
              </p:nvSpPr>
              <p:spPr>
                <a:xfrm>
                  <a:off x="1969017" y="4178271"/>
                  <a:ext cx="988452" cy="30777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GB" sz="1400" dirty="0">
                      <a:solidFill>
                        <a:prstClr val="black"/>
                      </a:solidFill>
                      <a:cs typeface="Arial"/>
                    </a:rPr>
                    <a:t>Liver</a:t>
                  </a:r>
                  <a:endParaRPr lang="en-GB" sz="14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  <p:pic>
              <p:nvPicPr>
                <p:cNvPr id="83" name="Picture 82" descr="31-05-14_e18-5_a1074_015.jpg"/>
                <p:cNvPicPr>
                  <a:picLocks noChangeAspect="1"/>
                </p:cNvPicPr>
                <p:nvPr/>
              </p:nvPicPr>
              <p:blipFill rotWithShape="1">
                <a:blip r:embed="rId21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8512"/>
                <a:stretch/>
              </p:blipFill>
              <p:spPr>
                <a:xfrm>
                  <a:off x="2217848" y="5694083"/>
                  <a:ext cx="498866" cy="543821"/>
                </a:xfrm>
                <a:prstGeom prst="rect">
                  <a:avLst/>
                </a:prstGeom>
              </p:spPr>
            </p:pic>
            <p:pic>
              <p:nvPicPr>
                <p:cNvPr id="84" name="Picture 83" descr="31-05-14_e18-5_a1074_018.jpg"/>
                <p:cNvPicPr>
                  <a:picLocks noChangeAspect="1"/>
                </p:cNvPicPr>
                <p:nvPr/>
              </p:nvPicPr>
              <p:blipFill rotWithShape="1">
                <a:blip r:embed="rId22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2208582" y="4523177"/>
                  <a:ext cx="508160" cy="543821"/>
                </a:xfrm>
                <a:prstGeom prst="rect">
                  <a:avLst/>
                </a:prstGeom>
              </p:spPr>
            </p:pic>
            <p:pic>
              <p:nvPicPr>
                <p:cNvPr id="90" name="Picture 89" descr="31-05-14_e18-5_a1074_022.jpg"/>
                <p:cNvPicPr>
                  <a:picLocks noChangeAspect="1"/>
                </p:cNvPicPr>
                <p:nvPr/>
              </p:nvPicPr>
              <p:blipFill rotWithShape="1">
                <a:blip r:embed="rId23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2243"/>
                <a:stretch/>
              </p:blipFill>
              <p:spPr>
                <a:xfrm>
                  <a:off x="2212773" y="5116426"/>
                  <a:ext cx="503941" cy="543821"/>
                </a:xfrm>
                <a:prstGeom prst="rect">
                  <a:avLst/>
                </a:prstGeom>
              </p:spPr>
            </p:pic>
            <p:cxnSp>
              <p:nvCxnSpPr>
                <p:cNvPr id="91" name="Straight Connector 90"/>
                <p:cNvCxnSpPr/>
                <p:nvPr/>
              </p:nvCxnSpPr>
              <p:spPr>
                <a:xfrm>
                  <a:off x="2412365" y="6204405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" name="Straight Connector 97"/>
                <p:cNvCxnSpPr/>
                <p:nvPr/>
              </p:nvCxnSpPr>
              <p:spPr>
                <a:xfrm>
                  <a:off x="2412365" y="5620323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/>
                <p:cNvCxnSpPr/>
                <p:nvPr/>
              </p:nvCxnSpPr>
              <p:spPr>
                <a:xfrm>
                  <a:off x="2412365" y="5027074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pic>
              <p:nvPicPr>
                <p:cNvPr id="115" name="Picture 114" descr="31-05-14_e18-5_a1074_043.jpg"/>
                <p:cNvPicPr>
                  <a:picLocks noChangeAspect="1"/>
                </p:cNvPicPr>
                <p:nvPr/>
              </p:nvPicPr>
              <p:blipFill rotWithShape="1">
                <a:blip r:embed="rId24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l="8655" r="7191" b="15767"/>
                <a:stretch/>
              </p:blipFill>
              <p:spPr>
                <a:xfrm>
                  <a:off x="2868580" y="4521820"/>
                  <a:ext cx="564245" cy="546877"/>
                </a:xfrm>
                <a:prstGeom prst="rect">
                  <a:avLst/>
                </a:prstGeom>
              </p:spPr>
            </p:pic>
            <p:pic>
              <p:nvPicPr>
                <p:cNvPr id="119" name="Picture 118" descr="31-05-14_e18-5_a1074_052.jpg"/>
                <p:cNvPicPr>
                  <a:picLocks noChangeAspect="1"/>
                </p:cNvPicPr>
                <p:nvPr/>
              </p:nvPicPr>
              <p:blipFill rotWithShape="1">
                <a:blip r:embed="rId25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t="11027" b="5350"/>
                <a:stretch/>
              </p:blipFill>
              <p:spPr>
                <a:xfrm flipV="1">
                  <a:off x="2868581" y="5694984"/>
                  <a:ext cx="563562" cy="542920"/>
                </a:xfrm>
                <a:prstGeom prst="rect">
                  <a:avLst/>
                </a:prstGeom>
              </p:spPr>
            </p:pic>
            <p:cxnSp>
              <p:nvCxnSpPr>
                <p:cNvPr id="123" name="Straight Connector 122"/>
                <p:cNvCxnSpPr/>
                <p:nvPr/>
              </p:nvCxnSpPr>
              <p:spPr>
                <a:xfrm>
                  <a:off x="3129225" y="6204405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/>
                <p:cNvCxnSpPr/>
                <p:nvPr/>
              </p:nvCxnSpPr>
              <p:spPr>
                <a:xfrm>
                  <a:off x="3129225" y="5027074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pic>
              <p:nvPicPr>
                <p:cNvPr id="126" name="Picture 125" descr="31-05-14_e18-5_a1074_042.jpg"/>
                <p:cNvPicPr>
                  <a:picLocks noChangeAspect="1"/>
                </p:cNvPicPr>
                <p:nvPr/>
              </p:nvPicPr>
              <p:blipFill rotWithShape="1">
                <a:blip r:embed="rId26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l="8515" t="5730" r="7653"/>
                <a:stretch/>
              </p:blipFill>
              <p:spPr>
                <a:xfrm>
                  <a:off x="2867676" y="5110784"/>
                  <a:ext cx="564467" cy="540754"/>
                </a:xfrm>
                <a:prstGeom prst="rect">
                  <a:avLst/>
                </a:prstGeom>
              </p:spPr>
            </p:pic>
            <p:cxnSp>
              <p:nvCxnSpPr>
                <p:cNvPr id="127" name="Straight Connector 126"/>
                <p:cNvCxnSpPr/>
                <p:nvPr/>
              </p:nvCxnSpPr>
              <p:spPr>
                <a:xfrm>
                  <a:off x="3129225" y="5620323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pic>
              <p:nvPicPr>
                <p:cNvPr id="131" name="Picture 130" descr="31-05-14_e18-5_a1074_029.jpg"/>
                <p:cNvPicPr>
                  <a:picLocks noChangeAspect="1"/>
                </p:cNvPicPr>
                <p:nvPr/>
              </p:nvPicPr>
              <p:blipFill rotWithShape="1">
                <a:blip r:embed="rId27" cstate="print">
                  <a:extLst>
                    <a:ext uri="{BEBA8EAE-BF5A-486C-A8C5-ECC9F3942E4B}">
                      <a14:imgProps xmlns:a14="http://schemas.microsoft.com/office/drawing/2010/main">
                        <a14:imgLayer r:embed="rId28">
                          <a14:imgEffect>
                            <a14:brightnessContrast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l="6715" t="2346" r="17239" b="-2346"/>
                <a:stretch/>
              </p:blipFill>
              <p:spPr>
                <a:xfrm rot="16200000">
                  <a:off x="3548375" y="4569302"/>
                  <a:ext cx="540526" cy="458263"/>
                </a:xfrm>
                <a:prstGeom prst="rect">
                  <a:avLst/>
                </a:prstGeom>
              </p:spPr>
            </p:pic>
            <p:pic>
              <p:nvPicPr>
                <p:cNvPr id="132" name="Picture 131" descr="31-05-14_e18-5_a1074_035.jpg"/>
                <p:cNvPicPr>
                  <a:picLocks noChangeAspect="1"/>
                </p:cNvPicPr>
                <p:nvPr/>
              </p:nvPicPr>
              <p:blipFill rotWithShape="1">
                <a:blip r:embed="rId29" cstate="print">
                  <a:extLst>
                    <a:ext uri="{BEBA8EAE-BF5A-486C-A8C5-ECC9F3942E4B}">
                      <a14:imgProps xmlns:a14="http://schemas.microsoft.com/office/drawing/2010/main">
                        <a14:imgLayer r:embed="rId30">
                          <a14:imgEffect>
                            <a14:brightnessContrast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l="7173" t="10173" r="16121" b="12656"/>
                <a:stretch/>
              </p:blipFill>
              <p:spPr>
                <a:xfrm>
                  <a:off x="3591165" y="5110784"/>
                  <a:ext cx="456605" cy="549464"/>
                </a:xfrm>
                <a:prstGeom prst="rect">
                  <a:avLst/>
                </a:prstGeom>
              </p:spPr>
            </p:pic>
            <p:cxnSp>
              <p:nvCxnSpPr>
                <p:cNvPr id="144" name="Straight Connector 143"/>
                <p:cNvCxnSpPr/>
                <p:nvPr/>
              </p:nvCxnSpPr>
              <p:spPr>
                <a:xfrm>
                  <a:off x="3746799" y="5025698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Straight Connector 144"/>
                <p:cNvCxnSpPr/>
                <p:nvPr/>
              </p:nvCxnSpPr>
              <p:spPr>
                <a:xfrm>
                  <a:off x="3746799" y="5620323"/>
                  <a:ext cx="273600" cy="0"/>
                </a:xfrm>
                <a:prstGeom prst="line">
                  <a:avLst/>
                </a:prstGeom>
                <a:ln w="12700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6" name="Rectangle 155"/>
                <p:cNvSpPr/>
                <p:nvPr/>
              </p:nvSpPr>
              <p:spPr>
                <a:xfrm>
                  <a:off x="2654315" y="4178271"/>
                  <a:ext cx="988452" cy="30777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GB" sz="1400" dirty="0">
                      <a:solidFill>
                        <a:prstClr val="black"/>
                      </a:solidFill>
                      <a:cs typeface="Arial"/>
                    </a:rPr>
                    <a:t>Lung</a:t>
                  </a:r>
                  <a:endParaRPr lang="en-GB" sz="14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  <p:sp>
              <p:nvSpPr>
                <p:cNvPr id="157" name="Rectangle 156"/>
                <p:cNvSpPr/>
                <p:nvPr/>
              </p:nvSpPr>
              <p:spPr>
                <a:xfrm>
                  <a:off x="3325660" y="4178271"/>
                  <a:ext cx="988452" cy="30777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GB" sz="1400" dirty="0">
                      <a:solidFill>
                        <a:prstClr val="black"/>
                      </a:solidFill>
                      <a:cs typeface="Arial"/>
                    </a:rPr>
                    <a:t>Skin</a:t>
                  </a:r>
                  <a:endParaRPr lang="en-GB" sz="1400" baseline="30000" dirty="0">
                    <a:solidFill>
                      <a:prstClr val="black"/>
                    </a:solidFill>
                    <a:cs typeface="Arial"/>
                  </a:endParaRPr>
                </a:p>
              </p:txBody>
            </p:sp>
          </p:grpSp>
        </p:grpSp>
        <p:grpSp>
          <p:nvGrpSpPr>
            <p:cNvPr id="5" name="Group 4"/>
            <p:cNvGrpSpPr/>
            <p:nvPr/>
          </p:nvGrpSpPr>
          <p:grpSpPr>
            <a:xfrm>
              <a:off x="1660318" y="2409818"/>
              <a:ext cx="5136063" cy="482319"/>
              <a:chOff x="1660318" y="2409818"/>
              <a:chExt cx="5136063" cy="482319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1660318" y="2579963"/>
                <a:ext cx="308541" cy="2618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8" name="Rectangle 217"/>
              <p:cNvSpPr/>
              <p:nvPr/>
            </p:nvSpPr>
            <p:spPr>
              <a:xfrm>
                <a:off x="3684782" y="2452798"/>
                <a:ext cx="268774" cy="43933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6609664" y="2409818"/>
                <a:ext cx="186717" cy="2618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223" name="Rectangle 222"/>
          <p:cNvSpPr/>
          <p:nvPr/>
        </p:nvSpPr>
        <p:spPr>
          <a:xfrm>
            <a:off x="381000" y="144531"/>
            <a:ext cx="9144000" cy="369332"/>
          </a:xfrm>
          <a:prstGeom prst="rect">
            <a:avLst/>
          </a:prstGeom>
        </p:spPr>
        <p:txBody>
          <a:bodyPr wrap="square" lIns="91429" tIns="45715" rIns="91429" bIns="45715">
            <a:spAutoFit/>
          </a:bodyPr>
          <a:lstStyle/>
          <a:p>
            <a:pPr algn="ctr"/>
            <a:r>
              <a:rPr lang="en-US" b="1" dirty="0"/>
              <a:t>Fetal liver HSCs derived (</a:t>
            </a:r>
            <a:r>
              <a:rPr lang="en-US" b="1" i="1" dirty="0"/>
              <a:t>Flt3</a:t>
            </a:r>
            <a:r>
              <a:rPr lang="en-US" b="1" baseline="30000" dirty="0"/>
              <a:t>+</a:t>
            </a:r>
            <a:r>
              <a:rPr lang="en-US" b="1" dirty="0"/>
              <a:t>) precursors do not replace (YS-derived) F4/80</a:t>
            </a:r>
            <a:r>
              <a:rPr lang="en-US" b="1" baseline="30000" dirty="0"/>
              <a:t>bright </a:t>
            </a:r>
            <a:r>
              <a:rPr lang="en-US" b="1" dirty="0"/>
              <a:t>macrophages</a:t>
            </a:r>
          </a:p>
        </p:txBody>
      </p:sp>
      <p:sp>
        <p:nvSpPr>
          <p:cNvPr id="225" name="TextBox 6"/>
          <p:cNvSpPr txBox="1"/>
          <p:nvPr/>
        </p:nvSpPr>
        <p:spPr>
          <a:xfrm>
            <a:off x="2551651" y="643516"/>
            <a:ext cx="1618892" cy="276975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/>
            <a:r>
              <a:rPr lang="en-GB" sz="1200" b="1" i="1" dirty="0">
                <a:solidFill>
                  <a:srgbClr val="FF6600"/>
                </a:solidFill>
                <a:ea typeface="Arial" charset="0"/>
                <a:cs typeface="Arial"/>
              </a:rPr>
              <a:t>Flt3</a:t>
            </a:r>
            <a:r>
              <a:rPr lang="en-GB" sz="1200" b="1" i="1" baseline="30000" dirty="0">
                <a:solidFill>
                  <a:srgbClr val="FF6600"/>
                </a:solidFill>
                <a:ea typeface="Arial" charset="0"/>
                <a:cs typeface="Arial"/>
              </a:rPr>
              <a:t>Cre</a:t>
            </a:r>
            <a:r>
              <a:rPr lang="en-GB" sz="1200" b="1" i="1" dirty="0">
                <a:solidFill>
                  <a:srgbClr val="FF6600"/>
                </a:solidFill>
                <a:ea typeface="Arial" charset="0"/>
                <a:cs typeface="Arial"/>
              </a:rPr>
              <a:t> Rosa26</a:t>
            </a:r>
            <a:r>
              <a:rPr lang="en-GB" sz="1200" b="1" i="1" baseline="30000" dirty="0">
                <a:solidFill>
                  <a:srgbClr val="FF6600"/>
                </a:solidFill>
                <a:ea typeface="Arial" charset="0"/>
                <a:cs typeface="Arial"/>
              </a:rPr>
              <a:t>YFP</a:t>
            </a:r>
          </a:p>
        </p:txBody>
      </p:sp>
      <p:sp>
        <p:nvSpPr>
          <p:cNvPr id="149" name="TextBox 148"/>
          <p:cNvSpPr txBox="1"/>
          <p:nvPr/>
        </p:nvSpPr>
        <p:spPr>
          <a:xfrm>
            <a:off x="370988" y="6509965"/>
            <a:ext cx="3162300" cy="2616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r>
              <a:rPr lang="en-US" sz="1100" dirty="0"/>
              <a:t>Gomez </a:t>
            </a:r>
            <a:r>
              <a:rPr lang="en-US" sz="1100" dirty="0" err="1"/>
              <a:t>Perdiguero</a:t>
            </a:r>
            <a:r>
              <a:rPr lang="en-US" sz="1100" dirty="0"/>
              <a:t>, </a:t>
            </a:r>
            <a:r>
              <a:rPr lang="en-US" sz="1100" i="1" dirty="0"/>
              <a:t>et al</a:t>
            </a:r>
            <a:r>
              <a:rPr lang="en-US" sz="1100" dirty="0"/>
              <a:t>., Nature  </a:t>
            </a:r>
            <a:r>
              <a:rPr lang="en-US" sz="1100" b="1" i="1" dirty="0"/>
              <a:t>2014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1204348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/>
              <a:t>Defining HSCs: LTR in transplantation assays</a:t>
            </a:r>
          </a:p>
        </p:txBody>
      </p:sp>
      <p:grpSp>
        <p:nvGrpSpPr>
          <p:cNvPr id="46" name="Group 45"/>
          <p:cNvGrpSpPr/>
          <p:nvPr/>
        </p:nvGrpSpPr>
        <p:grpSpPr>
          <a:xfrm>
            <a:off x="616417" y="1039605"/>
            <a:ext cx="8839610" cy="4743524"/>
            <a:chOff x="169012" y="1124931"/>
            <a:chExt cx="10814915" cy="5532993"/>
          </a:xfrm>
        </p:grpSpPr>
        <p:sp>
          <p:nvSpPr>
            <p:cNvPr id="3" name="TextBox 287"/>
            <p:cNvSpPr txBox="1">
              <a:spLocks noChangeArrowheads="1"/>
            </p:cNvSpPr>
            <p:nvPr/>
          </p:nvSpPr>
          <p:spPr bwMode="auto">
            <a:xfrm>
              <a:off x="2705613" y="1278819"/>
              <a:ext cx="1585912" cy="502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t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 b="1" dirty="0">
                  <a:solidFill>
                    <a:srgbClr val="008000"/>
                  </a:solidFill>
                  <a:latin typeface="Arial" charset="0"/>
                  <a:cs typeface="Arial" charset="0"/>
                </a:rPr>
                <a:t> Inject 10 cells (YFP+)</a:t>
              </a:r>
            </a:p>
          </p:txBody>
        </p:sp>
        <p:pic>
          <p:nvPicPr>
            <p:cNvPr id="4" name="Picture 65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699" t="65041" r="43423" b="27081"/>
            <a:stretch>
              <a:fillRect/>
            </a:stretch>
          </p:blipFill>
          <p:spPr bwMode="auto">
            <a:xfrm>
              <a:off x="3154621" y="1805493"/>
              <a:ext cx="2033587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" name="Picture 66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580" t="48274" r="59642" b="42293"/>
            <a:stretch>
              <a:fillRect/>
            </a:stretch>
          </p:blipFill>
          <p:spPr bwMode="auto">
            <a:xfrm>
              <a:off x="3300483" y="1805493"/>
              <a:ext cx="719137" cy="485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65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699" t="65041" r="43423" b="27081"/>
            <a:stretch>
              <a:fillRect/>
            </a:stretch>
          </p:blipFill>
          <p:spPr bwMode="auto">
            <a:xfrm>
              <a:off x="169012" y="1805493"/>
              <a:ext cx="2033587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" name="Straight Arrow Connector 7"/>
            <p:cNvCxnSpPr/>
            <p:nvPr/>
          </p:nvCxnSpPr>
          <p:spPr>
            <a:xfrm>
              <a:off x="2356256" y="2291268"/>
              <a:ext cx="71057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>
              <a:off x="5293512" y="2291268"/>
              <a:ext cx="71057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Lightning Bolt 9"/>
            <p:cNvSpPr/>
            <p:nvPr/>
          </p:nvSpPr>
          <p:spPr>
            <a:xfrm>
              <a:off x="783219" y="1480562"/>
              <a:ext cx="524346" cy="458290"/>
            </a:xfrm>
            <a:prstGeom prst="lightningBol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63537" y="1124931"/>
              <a:ext cx="1458906" cy="4308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 dirty="0"/>
                <a:t>Irradiation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815030" y="2340616"/>
              <a:ext cx="1913986" cy="4308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/>
                <a:t>Blood analysis 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154635" y="1778695"/>
              <a:ext cx="1307971" cy="4308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/>
                <a:t>4 months</a:t>
              </a:r>
            </a:p>
          </p:txBody>
        </p:sp>
        <p:cxnSp>
          <p:nvCxnSpPr>
            <p:cNvPr id="17" name="Straight Arrow Connector 16"/>
            <p:cNvCxnSpPr/>
            <p:nvPr/>
          </p:nvCxnSpPr>
          <p:spPr>
            <a:xfrm rot="5400000">
              <a:off x="6459743" y="3212498"/>
              <a:ext cx="71057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5536389" y="2903322"/>
              <a:ext cx="1328133" cy="4308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/>
                <a:t>Sort HSCs</a:t>
              </a:r>
            </a:p>
          </p:txBody>
        </p:sp>
        <p:pic>
          <p:nvPicPr>
            <p:cNvPr id="19" name="Picture 65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699" t="65041" r="43423" b="27081"/>
            <a:stretch>
              <a:fillRect/>
            </a:stretch>
          </p:blipFill>
          <p:spPr bwMode="auto">
            <a:xfrm>
              <a:off x="5757069" y="3762673"/>
              <a:ext cx="2033587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66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580" t="48274" r="59642" b="42293"/>
            <a:stretch>
              <a:fillRect/>
            </a:stretch>
          </p:blipFill>
          <p:spPr bwMode="auto">
            <a:xfrm>
              <a:off x="5902931" y="3762673"/>
              <a:ext cx="719137" cy="485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65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699" t="65041" r="43423" b="27081"/>
            <a:stretch>
              <a:fillRect/>
            </a:stretch>
          </p:blipFill>
          <p:spPr bwMode="auto">
            <a:xfrm>
              <a:off x="2771460" y="3762673"/>
              <a:ext cx="2033587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2" name="Straight Arrow Connector 21"/>
            <p:cNvCxnSpPr/>
            <p:nvPr/>
          </p:nvCxnSpPr>
          <p:spPr>
            <a:xfrm>
              <a:off x="4958704" y="4248448"/>
              <a:ext cx="71057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Lightning Bolt 22"/>
            <p:cNvSpPr/>
            <p:nvPr/>
          </p:nvSpPr>
          <p:spPr>
            <a:xfrm>
              <a:off x="3385667" y="3437742"/>
              <a:ext cx="524346" cy="458290"/>
            </a:xfrm>
            <a:prstGeom prst="lightningBol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965985" y="3082111"/>
              <a:ext cx="1458906" cy="4308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 dirty="0"/>
                <a:t>Irradiation</a:t>
              </a:r>
            </a:p>
          </p:txBody>
        </p:sp>
        <p:pic>
          <p:nvPicPr>
            <p:cNvPr id="25" name="Picture 65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699" t="65041" r="43423" b="27081"/>
            <a:stretch>
              <a:fillRect/>
            </a:stretch>
          </p:blipFill>
          <p:spPr bwMode="auto">
            <a:xfrm>
              <a:off x="6018531" y="1650434"/>
              <a:ext cx="2033587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6" name="Straight Arrow Connector 25"/>
            <p:cNvCxnSpPr/>
            <p:nvPr/>
          </p:nvCxnSpPr>
          <p:spPr>
            <a:xfrm>
              <a:off x="7790656" y="4342762"/>
              <a:ext cx="71057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/>
            <p:cNvCxnSpPr/>
            <p:nvPr/>
          </p:nvCxnSpPr>
          <p:spPr>
            <a:xfrm rot="5400000">
              <a:off x="8942441" y="5282249"/>
              <a:ext cx="71057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extBox 36"/>
            <p:cNvSpPr txBox="1"/>
            <p:nvPr/>
          </p:nvSpPr>
          <p:spPr>
            <a:xfrm>
              <a:off x="8019087" y="4973073"/>
              <a:ext cx="1328133" cy="4308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/>
                <a:t>Sort HSCs</a:t>
              </a:r>
            </a:p>
          </p:txBody>
        </p:sp>
        <p:pic>
          <p:nvPicPr>
            <p:cNvPr id="38" name="Picture 65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699" t="65041" r="43423" b="27081"/>
            <a:stretch>
              <a:fillRect/>
            </a:stretch>
          </p:blipFill>
          <p:spPr bwMode="auto">
            <a:xfrm>
              <a:off x="8239767" y="5832424"/>
              <a:ext cx="2033587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66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580" t="48274" r="59642" b="42293"/>
            <a:stretch>
              <a:fillRect/>
            </a:stretch>
          </p:blipFill>
          <p:spPr bwMode="auto">
            <a:xfrm>
              <a:off x="8385629" y="5832424"/>
              <a:ext cx="719137" cy="485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" name="Picture 65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699" t="65041" r="43423" b="27081"/>
            <a:stretch>
              <a:fillRect/>
            </a:stretch>
          </p:blipFill>
          <p:spPr bwMode="auto">
            <a:xfrm>
              <a:off x="5254158" y="5832424"/>
              <a:ext cx="2033587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1" name="Straight Arrow Connector 40"/>
            <p:cNvCxnSpPr/>
            <p:nvPr/>
          </p:nvCxnSpPr>
          <p:spPr>
            <a:xfrm>
              <a:off x="7441402" y="6318199"/>
              <a:ext cx="71057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Lightning Bolt 41"/>
            <p:cNvSpPr/>
            <p:nvPr/>
          </p:nvSpPr>
          <p:spPr>
            <a:xfrm>
              <a:off x="5868365" y="5507493"/>
              <a:ext cx="524346" cy="458290"/>
            </a:xfrm>
            <a:prstGeom prst="lightningBol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448683" y="5151862"/>
              <a:ext cx="1458906" cy="4308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 dirty="0"/>
                <a:t>Irradiation</a:t>
              </a:r>
            </a:p>
          </p:txBody>
        </p:sp>
        <p:pic>
          <p:nvPicPr>
            <p:cNvPr id="44" name="Picture 65" descr="mouse_pic-1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699" t="65041" r="43423" b="27081"/>
            <a:stretch>
              <a:fillRect/>
            </a:stretch>
          </p:blipFill>
          <p:spPr bwMode="auto">
            <a:xfrm>
              <a:off x="8501229" y="3720185"/>
              <a:ext cx="2033587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5" name="Straight Arrow Connector 44"/>
            <p:cNvCxnSpPr/>
            <p:nvPr/>
          </p:nvCxnSpPr>
          <p:spPr>
            <a:xfrm>
              <a:off x="10273354" y="6412513"/>
              <a:ext cx="71057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Left Bracket 46"/>
          <p:cNvSpPr/>
          <p:nvPr/>
        </p:nvSpPr>
        <p:spPr>
          <a:xfrm>
            <a:off x="2689718" y="2880883"/>
            <a:ext cx="45719" cy="3631961"/>
          </a:xfrm>
          <a:prstGeom prst="leftBracket">
            <a:avLst/>
          </a:prstGeom>
          <a:ln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TextBox 47"/>
          <p:cNvSpPr txBox="1"/>
          <p:nvPr/>
        </p:nvSpPr>
        <p:spPr>
          <a:xfrm>
            <a:off x="489438" y="4285981"/>
            <a:ext cx="22590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rgbClr val="0000FF"/>
                </a:solidFill>
              </a:rPr>
              <a:t>Serial transplantation</a:t>
            </a:r>
          </a:p>
        </p:txBody>
      </p:sp>
    </p:spTree>
    <p:extLst>
      <p:ext uri="{BB962C8B-B14F-4D97-AF65-F5344CB8AC3E}">
        <p14:creationId xmlns:p14="http://schemas.microsoft.com/office/powerpoint/2010/main" val="82961332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50"/>
          <p:cNvSpPr/>
          <p:nvPr/>
        </p:nvSpPr>
        <p:spPr>
          <a:xfrm>
            <a:off x="381000" y="-1"/>
            <a:ext cx="9144000" cy="925809"/>
          </a:xfrm>
          <a:prstGeom prst="rect">
            <a:avLst/>
          </a:prstGeom>
          <a:gradFill flip="none" rotWithShape="1">
            <a:gsLst>
              <a:gs pos="0">
                <a:srgbClr val="92D050">
                  <a:tint val="66000"/>
                  <a:satMod val="160000"/>
                </a:srgbClr>
              </a:gs>
              <a:gs pos="50000">
                <a:srgbClr val="92D050">
                  <a:tint val="44500"/>
                  <a:satMod val="160000"/>
                </a:srgbClr>
              </a:gs>
              <a:gs pos="100000">
                <a:srgbClr val="92D050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GB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0077" y="28170"/>
            <a:ext cx="9136298" cy="83096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US" sz="2400" b="1" dirty="0">
                <a:solidFill>
                  <a:prstClr val="black"/>
                </a:solidFill>
              </a:rPr>
              <a:t>Les </a:t>
            </a:r>
            <a:r>
              <a:rPr lang="en-US" sz="2400" b="1" dirty="0" err="1">
                <a:solidFill>
                  <a:prstClr val="black"/>
                </a:solidFill>
              </a:rPr>
              <a:t>progéniteurs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i="1" dirty="0">
                <a:solidFill>
                  <a:prstClr val="black"/>
                </a:solidFill>
              </a:rPr>
              <a:t>Csfr1</a:t>
            </a:r>
            <a:r>
              <a:rPr lang="en-US" sz="2400" b="1" baseline="30000" dirty="0">
                <a:solidFill>
                  <a:prstClr val="black"/>
                </a:solidFill>
              </a:rPr>
              <a:t>+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sont</a:t>
            </a:r>
            <a:r>
              <a:rPr lang="en-US" sz="2400" b="1" dirty="0">
                <a:solidFill>
                  <a:prstClr val="black"/>
                </a:solidFill>
              </a:rPr>
              <a:t> des </a:t>
            </a:r>
            <a:r>
              <a:rPr lang="en-US" sz="2400" b="1" dirty="0" err="1">
                <a:solidFill>
                  <a:prstClr val="black"/>
                </a:solidFill>
              </a:rPr>
              <a:t>progéniteurs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erythro-myéloïdes</a:t>
            </a:r>
            <a:r>
              <a:rPr lang="en-US" sz="2400" b="1" dirty="0">
                <a:solidFill>
                  <a:prstClr val="black"/>
                </a:solidFill>
              </a:rPr>
              <a:t> (EMPs)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025849" y="1100197"/>
            <a:ext cx="6442745" cy="5570100"/>
            <a:chOff x="2035248" y="928747"/>
            <a:chExt cx="6442745" cy="5570100"/>
          </a:xfrm>
        </p:grpSpPr>
        <p:sp>
          <p:nvSpPr>
            <p:cNvPr id="54" name="Oval 53"/>
            <p:cNvSpPr/>
            <p:nvPr/>
          </p:nvSpPr>
          <p:spPr>
            <a:xfrm>
              <a:off x="2424490" y="1080655"/>
              <a:ext cx="3407113" cy="1940669"/>
            </a:xfrm>
            <a:prstGeom prst="ellipse">
              <a:avLst/>
            </a:prstGeom>
            <a:solidFill>
              <a:srgbClr val="5B9BD5">
                <a:lumMod val="20000"/>
                <a:lumOff val="80000"/>
              </a:srgbClr>
            </a:solidFill>
            <a:ln w="254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100" b="1" kern="0" dirty="0">
                <a:solidFill>
                  <a:prstClr val="white"/>
                </a:solidFill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3646042" y="3551605"/>
              <a:ext cx="4230809" cy="2309459"/>
            </a:xfrm>
            <a:prstGeom prst="ellipse">
              <a:avLst/>
            </a:prstGeom>
            <a:solidFill>
              <a:srgbClr val="ED7D31">
                <a:lumMod val="20000"/>
                <a:lumOff val="80000"/>
              </a:srgbClr>
            </a:solidFill>
            <a:ln w="25400" cap="flat" cmpd="sng" algn="ctr">
              <a:solidFill>
                <a:srgbClr val="ED7D3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b" anchorCtr="0" forceAA="0" compatLnSpc="1">
              <a:prstTxWarp prst="textNoShape">
                <a:avLst/>
              </a:prstTxWarp>
              <a:noAutofit/>
            </a:bodyPr>
            <a:lstStyle/>
            <a:p>
              <a:pPr indent="534988">
                <a:defRPr/>
              </a:pPr>
              <a:r>
                <a:rPr lang="en-US" sz="2000" b="1" kern="0" dirty="0">
                  <a:solidFill>
                    <a:srgbClr val="ED7D31">
                      <a:lumMod val="75000"/>
                    </a:srgbClr>
                  </a:solidFill>
                </a:rPr>
                <a:t>Fetal Liver</a:t>
              </a:r>
            </a:p>
          </p:txBody>
        </p:sp>
        <p:sp>
          <p:nvSpPr>
            <p:cNvPr id="56" name="Can 55"/>
            <p:cNvSpPr/>
            <p:nvPr/>
          </p:nvSpPr>
          <p:spPr>
            <a:xfrm rot="19329499">
              <a:off x="4309774" y="2389140"/>
              <a:ext cx="620631" cy="1955720"/>
            </a:xfrm>
            <a:prstGeom prst="can">
              <a:avLst/>
            </a:prstGeom>
            <a:solidFill>
              <a:srgbClr val="FF2600">
                <a:alpha val="74000"/>
              </a:srgbClr>
            </a:solidFill>
            <a:ln w="6350" cap="flat" cmpd="sng" algn="ctr">
              <a:solidFill>
                <a:srgbClr val="ED7D3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1350" kern="0">
                <a:solidFill>
                  <a:prstClr val="black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700953" y="1380646"/>
              <a:ext cx="1504691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EMP Generation</a:t>
              </a:r>
            </a:p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[</a:t>
              </a:r>
              <a:r>
                <a:rPr lang="en-GB" sz="1600" b="1" dirty="0">
                  <a:solidFill>
                    <a:prstClr val="black"/>
                  </a:solidFill>
                  <a:cs typeface="Arial"/>
                </a:rPr>
                <a:t>E8.5-E10.5</a:t>
              </a:r>
              <a:r>
                <a:rPr lang="en-GB" sz="1600" dirty="0">
                  <a:solidFill>
                    <a:prstClr val="black"/>
                  </a:solidFill>
                  <a:cs typeface="Arial"/>
                </a:rPr>
                <a:t>]</a:t>
              </a:r>
            </a:p>
          </p:txBody>
        </p:sp>
        <p:cxnSp>
          <p:nvCxnSpPr>
            <p:cNvPr id="58" name="Straight Arrow Connector 57"/>
            <p:cNvCxnSpPr/>
            <p:nvPr/>
          </p:nvCxnSpPr>
          <p:spPr>
            <a:xfrm>
              <a:off x="3727284" y="2197671"/>
              <a:ext cx="389501" cy="435506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59" name="Straight Arrow Connector 58"/>
            <p:cNvCxnSpPr/>
            <p:nvPr/>
          </p:nvCxnSpPr>
          <p:spPr>
            <a:xfrm flipV="1">
              <a:off x="3841583" y="2204388"/>
              <a:ext cx="490645" cy="107582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tailEnd type="arrow"/>
            </a:ln>
            <a:effectLst/>
          </p:spPr>
        </p:cxnSp>
        <p:sp>
          <p:nvSpPr>
            <p:cNvPr id="60" name="Flèche en arc 34"/>
            <p:cNvSpPr/>
            <p:nvPr/>
          </p:nvSpPr>
          <p:spPr>
            <a:xfrm rot="7213622">
              <a:off x="4358496" y="4717075"/>
              <a:ext cx="541778" cy="546045"/>
            </a:xfrm>
            <a:prstGeom prst="circularArrow">
              <a:avLst>
                <a:gd name="adj1" fmla="val 0"/>
                <a:gd name="adj2" fmla="val 1142319"/>
                <a:gd name="adj3" fmla="val 7601505"/>
                <a:gd name="adj4" fmla="val 10800000"/>
                <a:gd name="adj5" fmla="val 12500"/>
              </a:avLst>
            </a:prstGeom>
            <a:solidFill>
              <a:sysClr val="windowText" lastClr="000000"/>
            </a:solidFill>
            <a:ln w="28575" cap="flat" cmpd="sng" algn="ctr">
              <a:solidFill>
                <a:sysClr val="windowText" lastClr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68572" tIns="34286" rIns="68572" bIns="34286" rtlCol="0" anchor="ctr"/>
            <a:lstStyle/>
            <a:p>
              <a:pPr algn="ctr">
                <a:defRPr/>
              </a:pPr>
              <a:endParaRPr lang="en-US" sz="2100" kern="0">
                <a:solidFill>
                  <a:srgbClr val="000000"/>
                </a:solidFill>
              </a:endParaRPr>
            </a:p>
          </p:txBody>
        </p:sp>
        <p:cxnSp>
          <p:nvCxnSpPr>
            <p:cNvPr id="61" name="Straight Arrow Connector 60"/>
            <p:cNvCxnSpPr/>
            <p:nvPr/>
          </p:nvCxnSpPr>
          <p:spPr>
            <a:xfrm>
              <a:off x="5153353" y="4600604"/>
              <a:ext cx="898967" cy="0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62" name="Straight Arrow Connector 61"/>
            <p:cNvCxnSpPr/>
            <p:nvPr/>
          </p:nvCxnSpPr>
          <p:spPr>
            <a:xfrm flipV="1">
              <a:off x="5434175" y="4228613"/>
              <a:ext cx="484436" cy="353606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tailEnd type="arrow"/>
            </a:ln>
            <a:effectLst/>
          </p:spPr>
        </p:cxnSp>
        <p:sp>
          <p:nvSpPr>
            <p:cNvPr id="63" name="TextBox 62"/>
            <p:cNvSpPr txBox="1"/>
            <p:nvPr/>
          </p:nvSpPr>
          <p:spPr>
            <a:xfrm>
              <a:off x="5298036" y="928747"/>
              <a:ext cx="3179957" cy="592462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Differentiation into Macrophages (</a:t>
              </a:r>
              <a:r>
                <a:rPr lang="en-GB" b="1" dirty="0">
                  <a:solidFill>
                    <a:srgbClr val="FF0000"/>
                  </a:solidFill>
                  <a:cs typeface="Arial"/>
                </a:rPr>
                <a:t>?</a:t>
              </a:r>
              <a:r>
                <a:rPr lang="en-GB" sz="1600" dirty="0">
                  <a:solidFill>
                    <a:prstClr val="black"/>
                  </a:solidFill>
                  <a:cs typeface="Arial"/>
                </a:rPr>
                <a:t>)</a:t>
              </a:r>
            </a:p>
            <a:p>
              <a:pPr algn="ctr"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[from 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E8.5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 onwards]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035248" y="3644037"/>
              <a:ext cx="1837859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EMP seeding of FL</a:t>
              </a:r>
            </a:p>
            <a:p>
              <a:pPr algn="ctr"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[from 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E9.5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 onwards]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298036" y="2981081"/>
              <a:ext cx="2874297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Differentiation into erythrocytes </a:t>
              </a:r>
            </a:p>
            <a:p>
              <a:pPr algn="ctr"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E10.5-E14.5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]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5298036" y="5937163"/>
              <a:ext cx="2891801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Differentiation into myeloid cells </a:t>
              </a:r>
            </a:p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[</a:t>
              </a:r>
              <a:r>
                <a:rPr lang="en-GB" sz="1600" b="1" dirty="0">
                  <a:solidFill>
                    <a:prstClr val="black"/>
                  </a:solidFill>
                  <a:cs typeface="Arial"/>
                </a:rPr>
                <a:t>E10.5-E16.5</a:t>
              </a:r>
              <a:r>
                <a:rPr lang="en-GB" sz="1600" dirty="0">
                  <a:solidFill>
                    <a:prstClr val="black"/>
                  </a:solidFill>
                  <a:cs typeface="Arial"/>
                </a:rPr>
                <a:t>]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2035248" y="3031451"/>
              <a:ext cx="1837859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EMP circulation</a:t>
              </a:r>
            </a:p>
            <a:p>
              <a:pPr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[from 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E8.5 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onwards]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078512" y="1150703"/>
              <a:ext cx="105509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kern="0" dirty="0">
                  <a:solidFill>
                    <a:srgbClr val="002060"/>
                  </a:solidFill>
                </a:rPr>
                <a:t>Yolk Sac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035248" y="4242684"/>
              <a:ext cx="1409793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EMP expansion</a:t>
              </a:r>
            </a:p>
            <a:p>
              <a:pPr algn="ctr"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E10.5-E11.5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]</a:t>
              </a:r>
            </a:p>
          </p:txBody>
        </p:sp>
        <p:grpSp>
          <p:nvGrpSpPr>
            <p:cNvPr id="70" name="Group 51"/>
            <p:cNvGrpSpPr>
              <a:grpSpLocks noChangeAspect="1"/>
            </p:cNvGrpSpPr>
            <p:nvPr/>
          </p:nvGrpSpPr>
          <p:grpSpPr bwMode="auto">
            <a:xfrm rot="1743101">
              <a:off x="4388197" y="1766758"/>
              <a:ext cx="1209660" cy="823366"/>
              <a:chOff x="4525" y="1930"/>
              <a:chExt cx="1005" cy="683"/>
            </a:xfrm>
          </p:grpSpPr>
          <p:sp>
            <p:nvSpPr>
              <p:cNvPr id="303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70AD47"/>
              </a:solidFill>
              <a:ln>
                <a:solidFill>
                  <a:sysClr val="windowText" lastClr="000000">
                    <a:lumMod val="65000"/>
                    <a:lumOff val="35000"/>
                  </a:sysClr>
                </a:solidFill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rgbClr val="AF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rgbClr val="558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rgbClr val="C9D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rgbClr val="E4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1" name="Group 201"/>
            <p:cNvGrpSpPr>
              <a:grpSpLocks noChangeAspect="1"/>
            </p:cNvGrpSpPr>
            <p:nvPr/>
          </p:nvGrpSpPr>
          <p:grpSpPr>
            <a:xfrm>
              <a:off x="3209946" y="1931006"/>
              <a:ext cx="427859" cy="418039"/>
              <a:chOff x="5206639" y="2509520"/>
              <a:chExt cx="581025" cy="567690"/>
            </a:xfrm>
          </p:grpSpPr>
          <p:sp>
            <p:nvSpPr>
              <p:cNvPr id="280" name="object 13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310261" y="0"/>
                    </a:move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close/>
                  </a:path>
                </a:pathLst>
              </a:custGeom>
              <a:solidFill>
                <a:srgbClr val="70AD4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1" name="object 14"/>
              <p:cNvSpPr/>
              <p:nvPr/>
            </p:nvSpPr>
            <p:spPr>
              <a:xfrm>
                <a:off x="5246263" y="2518536"/>
                <a:ext cx="529590" cy="441325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41325">
                    <a:moveTo>
                      <a:pt x="424134" y="35560"/>
                    </a:moveTo>
                    <a:lnTo>
                      <a:pt x="248665" y="35560"/>
                    </a:lnTo>
                    <a:lnTo>
                      <a:pt x="306235" y="38354"/>
                    </a:lnTo>
                    <a:lnTo>
                      <a:pt x="355211" y="48620"/>
                    </a:lnTo>
                    <a:lnTo>
                      <a:pt x="396191" y="65752"/>
                    </a:lnTo>
                    <a:lnTo>
                      <a:pt x="429772" y="89143"/>
                    </a:lnTo>
                    <a:lnTo>
                      <a:pt x="456549" y="118189"/>
                    </a:lnTo>
                    <a:lnTo>
                      <a:pt x="477119" y="152283"/>
                    </a:lnTo>
                    <a:lnTo>
                      <a:pt x="492080" y="190819"/>
                    </a:lnTo>
                    <a:lnTo>
                      <a:pt x="502027" y="233192"/>
                    </a:lnTo>
                    <a:lnTo>
                      <a:pt x="507558" y="278796"/>
                    </a:lnTo>
                    <a:lnTo>
                      <a:pt x="509270" y="327025"/>
                    </a:lnTo>
                    <a:lnTo>
                      <a:pt x="507771" y="359346"/>
                    </a:lnTo>
                    <a:lnTo>
                      <a:pt x="503285" y="389000"/>
                    </a:lnTo>
                    <a:lnTo>
                      <a:pt x="495821" y="416178"/>
                    </a:lnTo>
                    <a:lnTo>
                      <a:pt x="485394" y="441071"/>
                    </a:lnTo>
                    <a:lnTo>
                      <a:pt x="503953" y="409848"/>
                    </a:lnTo>
                    <a:lnTo>
                      <a:pt x="517667" y="374935"/>
                    </a:lnTo>
                    <a:lnTo>
                      <a:pt x="526166" y="336165"/>
                    </a:lnTo>
                    <a:lnTo>
                      <a:pt x="529082" y="293370"/>
                    </a:lnTo>
                    <a:lnTo>
                      <a:pt x="527372" y="244659"/>
                    </a:lnTo>
                    <a:lnTo>
                      <a:pt x="521856" y="198668"/>
                    </a:lnTo>
                    <a:lnTo>
                      <a:pt x="511947" y="155992"/>
                    </a:lnTo>
                    <a:lnTo>
                      <a:pt x="497061" y="117226"/>
                    </a:lnTo>
                    <a:lnTo>
                      <a:pt x="476615" y="82962"/>
                    </a:lnTo>
                    <a:lnTo>
                      <a:pt x="450022" y="53797"/>
                    </a:lnTo>
                    <a:lnTo>
                      <a:pt x="424134" y="35560"/>
                    </a:lnTo>
                    <a:close/>
                  </a:path>
                  <a:path w="529589" h="441325">
                    <a:moveTo>
                      <a:pt x="270510" y="0"/>
                    </a:moveTo>
                    <a:lnTo>
                      <a:pt x="213251" y="4829"/>
                    </a:lnTo>
                    <a:lnTo>
                      <a:pt x="162430" y="15852"/>
                    </a:lnTo>
                    <a:lnTo>
                      <a:pt x="117907" y="32607"/>
                    </a:lnTo>
                    <a:lnTo>
                      <a:pt x="79543" y="54631"/>
                    </a:lnTo>
                    <a:lnTo>
                      <a:pt x="47197" y="81463"/>
                    </a:lnTo>
                    <a:lnTo>
                      <a:pt x="20729" y="112640"/>
                    </a:lnTo>
                    <a:lnTo>
                      <a:pt x="0" y="147700"/>
                    </a:lnTo>
                    <a:lnTo>
                      <a:pt x="26709" y="116763"/>
                    </a:lnTo>
                    <a:lnTo>
                      <a:pt x="59163" y="89897"/>
                    </a:lnTo>
                    <a:lnTo>
                      <a:pt x="97472" y="67722"/>
                    </a:lnTo>
                    <a:lnTo>
                      <a:pt x="141750" y="50861"/>
                    </a:lnTo>
                    <a:lnTo>
                      <a:pt x="192111" y="39933"/>
                    </a:lnTo>
                    <a:lnTo>
                      <a:pt x="248665" y="35560"/>
                    </a:lnTo>
                    <a:lnTo>
                      <a:pt x="424134" y="35560"/>
                    </a:lnTo>
                    <a:lnTo>
                      <a:pt x="416700" y="30323"/>
                    </a:lnTo>
                    <a:lnTo>
                      <a:pt x="376064" y="13136"/>
                    </a:lnTo>
                    <a:lnTo>
                      <a:pt x="327528" y="2830"/>
                    </a:lnTo>
                    <a:lnTo>
                      <a:pt x="270510" y="0"/>
                    </a:ln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2" name="object 1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311159" y="0"/>
                    </a:move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close/>
                  </a:path>
                </a:pathLst>
              </a:custGeom>
              <a:solidFill>
                <a:srgbClr val="AFC9C4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3" name="object 16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9525">
                <a:solidFill>
                  <a:srgbClr val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4" name="object 17"/>
              <p:cNvSpPr/>
              <p:nvPr/>
            </p:nvSpPr>
            <p:spPr>
              <a:xfrm>
                <a:off x="5291728" y="2584160"/>
                <a:ext cx="410845" cy="338455"/>
              </a:xfrm>
              <a:custGeom>
                <a:avLst/>
                <a:gdLst/>
                <a:ahLst/>
                <a:cxnLst/>
                <a:rect l="l" t="t" r="r" b="b"/>
                <a:pathLst>
                  <a:path w="410845" h="338455">
                    <a:moveTo>
                      <a:pt x="382051" y="82887"/>
                    </a:moveTo>
                    <a:lnTo>
                      <a:pt x="304530" y="82887"/>
                    </a:lnTo>
                    <a:lnTo>
                      <a:pt x="335944" y="95271"/>
                    </a:lnTo>
                    <a:lnTo>
                      <a:pt x="360299" y="123098"/>
                    </a:lnTo>
                    <a:lnTo>
                      <a:pt x="379001" y="164113"/>
                    </a:lnTo>
                    <a:lnTo>
                      <a:pt x="387785" y="207652"/>
                    </a:lnTo>
                    <a:lnTo>
                      <a:pt x="387218" y="252184"/>
                    </a:lnTo>
                    <a:lnTo>
                      <a:pt x="377867" y="296180"/>
                    </a:lnTo>
                    <a:lnTo>
                      <a:pt x="360299" y="338109"/>
                    </a:lnTo>
                    <a:lnTo>
                      <a:pt x="384557" y="299555"/>
                    </a:lnTo>
                    <a:lnTo>
                      <a:pt x="401371" y="257728"/>
                    </a:lnTo>
                    <a:lnTo>
                      <a:pt x="410241" y="214030"/>
                    </a:lnTo>
                    <a:lnTo>
                      <a:pt x="410666" y="169867"/>
                    </a:lnTo>
                    <a:lnTo>
                      <a:pt x="402144" y="126642"/>
                    </a:lnTo>
                    <a:lnTo>
                      <a:pt x="384175" y="85760"/>
                    </a:lnTo>
                    <a:lnTo>
                      <a:pt x="382051" y="82887"/>
                    </a:lnTo>
                    <a:close/>
                  </a:path>
                  <a:path w="410845" h="338455">
                    <a:moveTo>
                      <a:pt x="276893" y="0"/>
                    </a:moveTo>
                    <a:lnTo>
                      <a:pt x="228854" y="1559"/>
                    </a:lnTo>
                    <a:lnTo>
                      <a:pt x="212812" y="8082"/>
                    </a:lnTo>
                    <a:lnTo>
                      <a:pt x="199009" y="15831"/>
                    </a:lnTo>
                    <a:lnTo>
                      <a:pt x="185205" y="23937"/>
                    </a:lnTo>
                    <a:lnTo>
                      <a:pt x="169163" y="31531"/>
                    </a:lnTo>
                    <a:lnTo>
                      <a:pt x="150610" y="36909"/>
                    </a:lnTo>
                    <a:lnTo>
                      <a:pt x="131127" y="38262"/>
                    </a:lnTo>
                    <a:lnTo>
                      <a:pt x="111263" y="38568"/>
                    </a:lnTo>
                    <a:lnTo>
                      <a:pt x="91567" y="40802"/>
                    </a:lnTo>
                    <a:lnTo>
                      <a:pt x="68883" y="51391"/>
                    </a:lnTo>
                    <a:lnTo>
                      <a:pt x="44307" y="70742"/>
                    </a:lnTo>
                    <a:lnTo>
                      <a:pt x="20468" y="97095"/>
                    </a:lnTo>
                    <a:lnTo>
                      <a:pt x="0" y="128686"/>
                    </a:lnTo>
                    <a:lnTo>
                      <a:pt x="16988" y="110557"/>
                    </a:lnTo>
                    <a:lnTo>
                      <a:pt x="34559" y="95761"/>
                    </a:lnTo>
                    <a:lnTo>
                      <a:pt x="51774" y="84824"/>
                    </a:lnTo>
                    <a:lnTo>
                      <a:pt x="67691" y="78267"/>
                    </a:lnTo>
                    <a:lnTo>
                      <a:pt x="85869" y="75822"/>
                    </a:lnTo>
                    <a:lnTo>
                      <a:pt x="119179" y="75124"/>
                    </a:lnTo>
                    <a:lnTo>
                      <a:pt x="137287" y="72679"/>
                    </a:lnTo>
                    <a:lnTo>
                      <a:pt x="374509" y="72679"/>
                    </a:lnTo>
                    <a:lnTo>
                      <a:pt x="357352" y="49458"/>
                    </a:lnTo>
                    <a:lnTo>
                      <a:pt x="320659" y="18418"/>
                    </a:lnTo>
                    <a:lnTo>
                      <a:pt x="276893" y="0"/>
                    </a:lnTo>
                    <a:close/>
                  </a:path>
                  <a:path w="410845" h="338455">
                    <a:moveTo>
                      <a:pt x="374509" y="72679"/>
                    </a:moveTo>
                    <a:lnTo>
                      <a:pt x="137287" y="72679"/>
                    </a:lnTo>
                    <a:lnTo>
                      <a:pt x="160994" y="73519"/>
                    </a:lnTo>
                    <a:lnTo>
                      <a:pt x="181879" y="82252"/>
                    </a:lnTo>
                    <a:lnTo>
                      <a:pt x="200884" y="91342"/>
                    </a:lnTo>
                    <a:lnTo>
                      <a:pt x="218948" y="93253"/>
                    </a:lnTo>
                    <a:lnTo>
                      <a:pt x="265662" y="83147"/>
                    </a:lnTo>
                    <a:lnTo>
                      <a:pt x="382051" y="82887"/>
                    </a:lnTo>
                    <a:lnTo>
                      <a:pt x="374509" y="72679"/>
                    </a:lnTo>
                    <a:close/>
                  </a:path>
                </a:pathLst>
              </a:custGeom>
              <a:solidFill>
                <a:srgbClr val="568279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5" name="object 18"/>
              <p:cNvSpPr/>
              <p:nvPr/>
            </p:nvSpPr>
            <p:spPr>
              <a:xfrm>
                <a:off x="5280597" y="2738697"/>
                <a:ext cx="377825" cy="268605"/>
              </a:xfrm>
              <a:custGeom>
                <a:avLst/>
                <a:gdLst/>
                <a:ahLst/>
                <a:cxnLst/>
                <a:rect l="l" t="t" r="r" b="b"/>
                <a:pathLst>
                  <a:path w="377825" h="268605">
                    <a:moveTo>
                      <a:pt x="10422" y="0"/>
                    </a:moveTo>
                    <a:lnTo>
                      <a:pt x="8924" y="1279"/>
                    </a:lnTo>
                    <a:lnTo>
                      <a:pt x="5545" y="10965"/>
                    </a:lnTo>
                    <a:lnTo>
                      <a:pt x="1225" y="28378"/>
                    </a:lnTo>
                    <a:lnTo>
                      <a:pt x="0" y="75874"/>
                    </a:lnTo>
                    <a:lnTo>
                      <a:pt x="11113" y="122657"/>
                    </a:lnTo>
                    <a:lnTo>
                      <a:pt x="31601" y="166215"/>
                    </a:lnTo>
                    <a:lnTo>
                      <a:pt x="58503" y="204036"/>
                    </a:lnTo>
                    <a:lnTo>
                      <a:pt x="88855" y="233610"/>
                    </a:lnTo>
                    <a:lnTo>
                      <a:pt x="128282" y="257139"/>
                    </a:lnTo>
                    <a:lnTo>
                      <a:pt x="174437" y="268106"/>
                    </a:lnTo>
                    <a:lnTo>
                      <a:pt x="226568" y="265096"/>
                    </a:lnTo>
                    <a:lnTo>
                      <a:pt x="283927" y="246691"/>
                    </a:lnTo>
                    <a:lnTo>
                      <a:pt x="313681" y="231239"/>
                    </a:lnTo>
                    <a:lnTo>
                      <a:pt x="322724" y="224969"/>
                    </a:lnTo>
                    <a:lnTo>
                      <a:pt x="258785" y="224969"/>
                    </a:lnTo>
                    <a:lnTo>
                      <a:pt x="213769" y="221235"/>
                    </a:lnTo>
                    <a:lnTo>
                      <a:pt x="172002" y="206315"/>
                    </a:lnTo>
                    <a:lnTo>
                      <a:pt x="134637" y="184690"/>
                    </a:lnTo>
                    <a:lnTo>
                      <a:pt x="102825" y="160839"/>
                    </a:lnTo>
                    <a:lnTo>
                      <a:pt x="64374" y="130391"/>
                    </a:lnTo>
                    <a:lnTo>
                      <a:pt x="31340" y="97657"/>
                    </a:lnTo>
                    <a:lnTo>
                      <a:pt x="10617" y="58255"/>
                    </a:lnTo>
                    <a:lnTo>
                      <a:pt x="9099" y="7804"/>
                    </a:lnTo>
                    <a:lnTo>
                      <a:pt x="10422" y="0"/>
                    </a:lnTo>
                    <a:close/>
                  </a:path>
                  <a:path w="377825" h="268605">
                    <a:moveTo>
                      <a:pt x="377653" y="166427"/>
                    </a:moveTo>
                    <a:lnTo>
                      <a:pt x="345490" y="194637"/>
                    </a:lnTo>
                    <a:lnTo>
                      <a:pt x="305898" y="213036"/>
                    </a:lnTo>
                    <a:lnTo>
                      <a:pt x="258785" y="224969"/>
                    </a:lnTo>
                    <a:lnTo>
                      <a:pt x="322724" y="224969"/>
                    </a:lnTo>
                    <a:lnTo>
                      <a:pt x="338219" y="214227"/>
                    </a:lnTo>
                    <a:lnTo>
                      <a:pt x="359043" y="193381"/>
                    </a:lnTo>
                    <a:lnTo>
                      <a:pt x="377653" y="166427"/>
                    </a:lnTo>
                    <a:close/>
                  </a:path>
                </a:pathLst>
              </a:custGeom>
              <a:solidFill>
                <a:srgbClr val="C9DCD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6" name="object 19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3978" y="0"/>
                    </a:moveTo>
                    <a:lnTo>
                      <a:pt x="0" y="3395"/>
                    </a:ln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7" name="object 20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8" name="object 21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9" name="object 22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5992" y="0"/>
                    </a:move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0" name="object 23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1" name="object 24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2" name="object 25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2064" y="0"/>
                    </a:move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  <a:lnTo>
                      <a:pt x="12064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3" name="object 26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4" name="object 27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5" name="object 28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9890" y="0"/>
                    </a:move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  <a:lnTo>
                      <a:pt x="19520" y="2803"/>
                    </a:lnTo>
                    <a:lnTo>
                      <a:pt x="9890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6" name="object 29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7" name="object 30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8" name="object 31"/>
              <p:cNvSpPr/>
              <p:nvPr/>
            </p:nvSpPr>
            <p:spPr>
              <a:xfrm>
                <a:off x="5353704" y="2938652"/>
                <a:ext cx="179070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179070" h="60325">
                    <a:moveTo>
                      <a:pt x="0" y="0"/>
                    </a:moveTo>
                    <a:lnTo>
                      <a:pt x="24354" y="27961"/>
                    </a:lnTo>
                    <a:lnTo>
                      <a:pt x="64912" y="50434"/>
                    </a:lnTo>
                    <a:lnTo>
                      <a:pt x="117782" y="59882"/>
                    </a:lnTo>
                    <a:lnTo>
                      <a:pt x="179070" y="48768"/>
                    </a:lnTo>
                    <a:lnTo>
                      <a:pt x="131498" y="48291"/>
                    </a:lnTo>
                    <a:lnTo>
                      <a:pt x="86534" y="42005"/>
                    </a:lnTo>
                    <a:lnTo>
                      <a:pt x="43070" y="269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CEB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9" name="object 32"/>
              <p:cNvSpPr/>
              <p:nvPr/>
            </p:nvSpPr>
            <p:spPr>
              <a:xfrm>
                <a:off x="5216417" y="2632710"/>
                <a:ext cx="529590" cy="436880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36880">
                    <a:moveTo>
                      <a:pt x="51689" y="0"/>
                    </a:moveTo>
                    <a:lnTo>
                      <a:pt x="28503" y="37590"/>
                    </a:lnTo>
                    <a:lnTo>
                      <a:pt x="12414" y="79740"/>
                    </a:lnTo>
                    <a:lnTo>
                      <a:pt x="3040" y="125390"/>
                    </a:lnTo>
                    <a:lnTo>
                      <a:pt x="0" y="173481"/>
                    </a:lnTo>
                    <a:lnTo>
                      <a:pt x="3557" y="218802"/>
                    </a:lnTo>
                    <a:lnTo>
                      <a:pt x="13902" y="261418"/>
                    </a:lnTo>
                    <a:lnTo>
                      <a:pt x="30548" y="300761"/>
                    </a:lnTo>
                    <a:lnTo>
                      <a:pt x="53006" y="336261"/>
                    </a:lnTo>
                    <a:lnTo>
                      <a:pt x="80787" y="367347"/>
                    </a:lnTo>
                    <a:lnTo>
                      <a:pt x="113403" y="393450"/>
                    </a:lnTo>
                    <a:lnTo>
                      <a:pt x="150366" y="413999"/>
                    </a:lnTo>
                    <a:lnTo>
                      <a:pt x="191186" y="428424"/>
                    </a:lnTo>
                    <a:lnTo>
                      <a:pt x="235376" y="436157"/>
                    </a:lnTo>
                    <a:lnTo>
                      <a:pt x="282448" y="436625"/>
                    </a:lnTo>
                    <a:lnTo>
                      <a:pt x="337053" y="430059"/>
                    </a:lnTo>
                    <a:lnTo>
                      <a:pt x="387058" y="417745"/>
                    </a:lnTo>
                    <a:lnTo>
                      <a:pt x="404964" y="410463"/>
                    </a:lnTo>
                    <a:lnTo>
                      <a:pt x="298323" y="410463"/>
                    </a:lnTo>
                    <a:lnTo>
                      <a:pt x="251251" y="410048"/>
                    </a:lnTo>
                    <a:lnTo>
                      <a:pt x="207061" y="402460"/>
                    </a:lnTo>
                    <a:lnTo>
                      <a:pt x="166241" y="388248"/>
                    </a:lnTo>
                    <a:lnTo>
                      <a:pt x="129278" y="367958"/>
                    </a:lnTo>
                    <a:lnTo>
                      <a:pt x="96662" y="342138"/>
                    </a:lnTo>
                    <a:lnTo>
                      <a:pt x="68881" y="311333"/>
                    </a:lnTo>
                    <a:lnTo>
                      <a:pt x="46423" y="276093"/>
                    </a:lnTo>
                    <a:lnTo>
                      <a:pt x="29777" y="236963"/>
                    </a:lnTo>
                    <a:lnTo>
                      <a:pt x="19432" y="194491"/>
                    </a:lnTo>
                    <a:lnTo>
                      <a:pt x="15875" y="149225"/>
                    </a:lnTo>
                    <a:lnTo>
                      <a:pt x="18113" y="108370"/>
                    </a:lnTo>
                    <a:lnTo>
                      <a:pt x="24828" y="69754"/>
                    </a:lnTo>
                    <a:lnTo>
                      <a:pt x="36020" y="33567"/>
                    </a:lnTo>
                    <a:lnTo>
                      <a:pt x="51689" y="0"/>
                    </a:lnTo>
                    <a:close/>
                  </a:path>
                  <a:path w="529589" h="436880">
                    <a:moveTo>
                      <a:pt x="529082" y="307848"/>
                    </a:moveTo>
                    <a:lnTo>
                      <a:pt x="496487" y="342367"/>
                    </a:lnTo>
                    <a:lnTo>
                      <a:pt x="456450" y="369791"/>
                    </a:lnTo>
                    <a:lnTo>
                      <a:pt x="409633" y="390217"/>
                    </a:lnTo>
                    <a:lnTo>
                      <a:pt x="356703" y="403742"/>
                    </a:lnTo>
                    <a:lnTo>
                      <a:pt x="298323" y="410463"/>
                    </a:lnTo>
                    <a:lnTo>
                      <a:pt x="404964" y="410463"/>
                    </a:lnTo>
                    <a:lnTo>
                      <a:pt x="431863" y="399526"/>
                    </a:lnTo>
                    <a:lnTo>
                      <a:pt x="470868" y="375242"/>
                    </a:lnTo>
                    <a:lnTo>
                      <a:pt x="503475" y="344736"/>
                    </a:lnTo>
                    <a:lnTo>
                      <a:pt x="529082" y="307848"/>
                    </a:lnTo>
                    <a:close/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300" name="object 33"/>
              <p:cNvSpPr/>
              <p:nvPr/>
            </p:nvSpPr>
            <p:spPr>
              <a:xfrm>
                <a:off x="5216417" y="2806573"/>
                <a:ext cx="410209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410210" h="262889">
                    <a:moveTo>
                      <a:pt x="0" y="0"/>
                    </a:moveTo>
                    <a:lnTo>
                      <a:pt x="3557" y="45247"/>
                    </a:lnTo>
                    <a:lnTo>
                      <a:pt x="13901" y="87799"/>
                    </a:lnTo>
                    <a:lnTo>
                      <a:pt x="30545" y="127085"/>
                    </a:lnTo>
                    <a:lnTo>
                      <a:pt x="52998" y="162535"/>
                    </a:lnTo>
                    <a:lnTo>
                      <a:pt x="80772" y="193579"/>
                    </a:lnTo>
                    <a:lnTo>
                      <a:pt x="113376" y="219648"/>
                    </a:lnTo>
                    <a:lnTo>
                      <a:pt x="150322" y="240170"/>
                    </a:lnTo>
                    <a:lnTo>
                      <a:pt x="191121" y="254577"/>
                    </a:lnTo>
                    <a:lnTo>
                      <a:pt x="235284" y="262297"/>
                    </a:lnTo>
                    <a:lnTo>
                      <a:pt x="282321" y="262763"/>
                    </a:lnTo>
                    <a:lnTo>
                      <a:pt x="317333" y="258951"/>
                    </a:lnTo>
                    <a:lnTo>
                      <a:pt x="350488" y="253031"/>
                    </a:lnTo>
                    <a:lnTo>
                      <a:pt x="358921" y="250838"/>
                    </a:lnTo>
                    <a:lnTo>
                      <a:pt x="277520" y="250838"/>
                    </a:lnTo>
                    <a:lnTo>
                      <a:pt x="223680" y="246088"/>
                    </a:lnTo>
                    <a:lnTo>
                      <a:pt x="177256" y="234337"/>
                    </a:lnTo>
                    <a:lnTo>
                      <a:pt x="137682" y="216717"/>
                    </a:lnTo>
                    <a:lnTo>
                      <a:pt x="104394" y="194357"/>
                    </a:lnTo>
                    <a:lnTo>
                      <a:pt x="54421" y="139934"/>
                    </a:lnTo>
                    <a:lnTo>
                      <a:pt x="22822" y="80107"/>
                    </a:lnTo>
                    <a:lnTo>
                      <a:pt x="5083" y="23911"/>
                    </a:lnTo>
                    <a:lnTo>
                      <a:pt x="0" y="0"/>
                    </a:lnTo>
                    <a:close/>
                  </a:path>
                  <a:path w="410210" h="262889">
                    <a:moveTo>
                      <a:pt x="409702" y="234823"/>
                    </a:moveTo>
                    <a:lnTo>
                      <a:pt x="339339" y="247460"/>
                    </a:lnTo>
                    <a:lnTo>
                      <a:pt x="277520" y="250838"/>
                    </a:lnTo>
                    <a:lnTo>
                      <a:pt x="358921" y="250838"/>
                    </a:lnTo>
                    <a:lnTo>
                      <a:pt x="381404" y="244992"/>
                    </a:lnTo>
                    <a:lnTo>
                      <a:pt x="409702" y="234823"/>
                    </a:lnTo>
                    <a:close/>
                  </a:path>
                </a:pathLst>
              </a:custGeom>
              <a:solidFill>
                <a:srgbClr val="70AD47">
                  <a:lumMod val="40000"/>
                  <a:lumOff val="6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301" name="object 34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0" y="294893"/>
                    </a:move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close/>
                  </a:path>
                </a:pathLst>
              </a:custGeom>
              <a:ln w="7938">
                <a:solidFill>
                  <a:sysClr val="windowText" lastClr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302" name="object 3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7938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  <p:grpSp>
          <p:nvGrpSpPr>
            <p:cNvPr id="72" name="Group 51"/>
            <p:cNvGrpSpPr>
              <a:grpSpLocks noChangeAspect="1"/>
            </p:cNvGrpSpPr>
            <p:nvPr/>
          </p:nvGrpSpPr>
          <p:grpSpPr bwMode="auto">
            <a:xfrm rot="1743101">
              <a:off x="4343653" y="3339192"/>
              <a:ext cx="1127296" cy="767305"/>
              <a:chOff x="4525" y="1930"/>
              <a:chExt cx="1005" cy="683"/>
            </a:xfrm>
          </p:grpSpPr>
          <p:sp>
            <p:nvSpPr>
              <p:cNvPr id="261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70AD47"/>
              </a:solidFill>
              <a:ln>
                <a:solidFill>
                  <a:sysClr val="windowText" lastClr="000000">
                    <a:lumMod val="65000"/>
                    <a:lumOff val="35000"/>
                  </a:sysClr>
                </a:solidFill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rgbClr val="AF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rgbClr val="558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rgbClr val="C9D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rgbClr val="E4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72"/>
            <p:cNvGrpSpPr>
              <a:grpSpLocks noChangeAspect="1"/>
            </p:cNvGrpSpPr>
            <p:nvPr/>
          </p:nvGrpSpPr>
          <p:grpSpPr>
            <a:xfrm>
              <a:off x="4297017" y="2836078"/>
              <a:ext cx="427859" cy="418039"/>
              <a:chOff x="5206639" y="2509520"/>
              <a:chExt cx="581025" cy="567690"/>
            </a:xfrm>
          </p:grpSpPr>
          <p:sp>
            <p:nvSpPr>
              <p:cNvPr id="238" name="object 13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310261" y="0"/>
                    </a:move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close/>
                  </a:path>
                </a:pathLst>
              </a:custGeom>
              <a:solidFill>
                <a:srgbClr val="70AD4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9" name="object 14"/>
              <p:cNvSpPr/>
              <p:nvPr/>
            </p:nvSpPr>
            <p:spPr>
              <a:xfrm>
                <a:off x="5246263" y="2518536"/>
                <a:ext cx="529590" cy="441325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41325">
                    <a:moveTo>
                      <a:pt x="424134" y="35560"/>
                    </a:moveTo>
                    <a:lnTo>
                      <a:pt x="248665" y="35560"/>
                    </a:lnTo>
                    <a:lnTo>
                      <a:pt x="306235" y="38354"/>
                    </a:lnTo>
                    <a:lnTo>
                      <a:pt x="355211" y="48620"/>
                    </a:lnTo>
                    <a:lnTo>
                      <a:pt x="396191" y="65752"/>
                    </a:lnTo>
                    <a:lnTo>
                      <a:pt x="429772" y="89143"/>
                    </a:lnTo>
                    <a:lnTo>
                      <a:pt x="456549" y="118189"/>
                    </a:lnTo>
                    <a:lnTo>
                      <a:pt x="477119" y="152283"/>
                    </a:lnTo>
                    <a:lnTo>
                      <a:pt x="492080" y="190819"/>
                    </a:lnTo>
                    <a:lnTo>
                      <a:pt x="502027" y="233192"/>
                    </a:lnTo>
                    <a:lnTo>
                      <a:pt x="507558" y="278796"/>
                    </a:lnTo>
                    <a:lnTo>
                      <a:pt x="509270" y="327025"/>
                    </a:lnTo>
                    <a:lnTo>
                      <a:pt x="507771" y="359346"/>
                    </a:lnTo>
                    <a:lnTo>
                      <a:pt x="503285" y="389000"/>
                    </a:lnTo>
                    <a:lnTo>
                      <a:pt x="495821" y="416178"/>
                    </a:lnTo>
                    <a:lnTo>
                      <a:pt x="485394" y="441071"/>
                    </a:lnTo>
                    <a:lnTo>
                      <a:pt x="503953" y="409848"/>
                    </a:lnTo>
                    <a:lnTo>
                      <a:pt x="517667" y="374935"/>
                    </a:lnTo>
                    <a:lnTo>
                      <a:pt x="526166" y="336165"/>
                    </a:lnTo>
                    <a:lnTo>
                      <a:pt x="529082" y="293370"/>
                    </a:lnTo>
                    <a:lnTo>
                      <a:pt x="527372" y="244659"/>
                    </a:lnTo>
                    <a:lnTo>
                      <a:pt x="521856" y="198668"/>
                    </a:lnTo>
                    <a:lnTo>
                      <a:pt x="511947" y="155992"/>
                    </a:lnTo>
                    <a:lnTo>
                      <a:pt x="497061" y="117226"/>
                    </a:lnTo>
                    <a:lnTo>
                      <a:pt x="476615" y="82962"/>
                    </a:lnTo>
                    <a:lnTo>
                      <a:pt x="450022" y="53797"/>
                    </a:lnTo>
                    <a:lnTo>
                      <a:pt x="424134" y="35560"/>
                    </a:lnTo>
                    <a:close/>
                  </a:path>
                  <a:path w="529589" h="441325">
                    <a:moveTo>
                      <a:pt x="270510" y="0"/>
                    </a:moveTo>
                    <a:lnTo>
                      <a:pt x="213251" y="4829"/>
                    </a:lnTo>
                    <a:lnTo>
                      <a:pt x="162430" y="15852"/>
                    </a:lnTo>
                    <a:lnTo>
                      <a:pt x="117907" y="32607"/>
                    </a:lnTo>
                    <a:lnTo>
                      <a:pt x="79543" y="54631"/>
                    </a:lnTo>
                    <a:lnTo>
                      <a:pt x="47197" y="81463"/>
                    </a:lnTo>
                    <a:lnTo>
                      <a:pt x="20729" y="112640"/>
                    </a:lnTo>
                    <a:lnTo>
                      <a:pt x="0" y="147700"/>
                    </a:lnTo>
                    <a:lnTo>
                      <a:pt x="26709" y="116763"/>
                    </a:lnTo>
                    <a:lnTo>
                      <a:pt x="59163" y="89897"/>
                    </a:lnTo>
                    <a:lnTo>
                      <a:pt x="97472" y="67722"/>
                    </a:lnTo>
                    <a:lnTo>
                      <a:pt x="141750" y="50861"/>
                    </a:lnTo>
                    <a:lnTo>
                      <a:pt x="192111" y="39933"/>
                    </a:lnTo>
                    <a:lnTo>
                      <a:pt x="248665" y="35560"/>
                    </a:lnTo>
                    <a:lnTo>
                      <a:pt x="424134" y="35560"/>
                    </a:lnTo>
                    <a:lnTo>
                      <a:pt x="416700" y="30323"/>
                    </a:lnTo>
                    <a:lnTo>
                      <a:pt x="376064" y="13136"/>
                    </a:lnTo>
                    <a:lnTo>
                      <a:pt x="327528" y="2830"/>
                    </a:lnTo>
                    <a:lnTo>
                      <a:pt x="270510" y="0"/>
                    </a:ln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0" name="object 1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311159" y="0"/>
                    </a:move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close/>
                  </a:path>
                </a:pathLst>
              </a:custGeom>
              <a:solidFill>
                <a:srgbClr val="AFC9C4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1" name="object 16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9525">
                <a:solidFill>
                  <a:srgbClr val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2" name="object 17"/>
              <p:cNvSpPr/>
              <p:nvPr/>
            </p:nvSpPr>
            <p:spPr>
              <a:xfrm>
                <a:off x="5291728" y="2584160"/>
                <a:ext cx="410845" cy="338455"/>
              </a:xfrm>
              <a:custGeom>
                <a:avLst/>
                <a:gdLst/>
                <a:ahLst/>
                <a:cxnLst/>
                <a:rect l="l" t="t" r="r" b="b"/>
                <a:pathLst>
                  <a:path w="410845" h="338455">
                    <a:moveTo>
                      <a:pt x="382051" y="82887"/>
                    </a:moveTo>
                    <a:lnTo>
                      <a:pt x="304530" y="82887"/>
                    </a:lnTo>
                    <a:lnTo>
                      <a:pt x="335944" y="95271"/>
                    </a:lnTo>
                    <a:lnTo>
                      <a:pt x="360299" y="123098"/>
                    </a:lnTo>
                    <a:lnTo>
                      <a:pt x="379001" y="164113"/>
                    </a:lnTo>
                    <a:lnTo>
                      <a:pt x="387785" y="207652"/>
                    </a:lnTo>
                    <a:lnTo>
                      <a:pt x="387218" y="252184"/>
                    </a:lnTo>
                    <a:lnTo>
                      <a:pt x="377867" y="296180"/>
                    </a:lnTo>
                    <a:lnTo>
                      <a:pt x="360299" y="338109"/>
                    </a:lnTo>
                    <a:lnTo>
                      <a:pt x="384557" y="299555"/>
                    </a:lnTo>
                    <a:lnTo>
                      <a:pt x="401371" y="257728"/>
                    </a:lnTo>
                    <a:lnTo>
                      <a:pt x="410241" y="214030"/>
                    </a:lnTo>
                    <a:lnTo>
                      <a:pt x="410666" y="169867"/>
                    </a:lnTo>
                    <a:lnTo>
                      <a:pt x="402144" y="126642"/>
                    </a:lnTo>
                    <a:lnTo>
                      <a:pt x="384175" y="85760"/>
                    </a:lnTo>
                    <a:lnTo>
                      <a:pt x="382051" y="82887"/>
                    </a:lnTo>
                    <a:close/>
                  </a:path>
                  <a:path w="410845" h="338455">
                    <a:moveTo>
                      <a:pt x="276893" y="0"/>
                    </a:moveTo>
                    <a:lnTo>
                      <a:pt x="228854" y="1559"/>
                    </a:lnTo>
                    <a:lnTo>
                      <a:pt x="212812" y="8082"/>
                    </a:lnTo>
                    <a:lnTo>
                      <a:pt x="199009" y="15831"/>
                    </a:lnTo>
                    <a:lnTo>
                      <a:pt x="185205" y="23937"/>
                    </a:lnTo>
                    <a:lnTo>
                      <a:pt x="169163" y="31531"/>
                    </a:lnTo>
                    <a:lnTo>
                      <a:pt x="150610" y="36909"/>
                    </a:lnTo>
                    <a:lnTo>
                      <a:pt x="131127" y="38262"/>
                    </a:lnTo>
                    <a:lnTo>
                      <a:pt x="111263" y="38568"/>
                    </a:lnTo>
                    <a:lnTo>
                      <a:pt x="91567" y="40802"/>
                    </a:lnTo>
                    <a:lnTo>
                      <a:pt x="68883" y="51391"/>
                    </a:lnTo>
                    <a:lnTo>
                      <a:pt x="44307" y="70742"/>
                    </a:lnTo>
                    <a:lnTo>
                      <a:pt x="20468" y="97095"/>
                    </a:lnTo>
                    <a:lnTo>
                      <a:pt x="0" y="128686"/>
                    </a:lnTo>
                    <a:lnTo>
                      <a:pt x="16988" y="110557"/>
                    </a:lnTo>
                    <a:lnTo>
                      <a:pt x="34559" y="95761"/>
                    </a:lnTo>
                    <a:lnTo>
                      <a:pt x="51774" y="84824"/>
                    </a:lnTo>
                    <a:lnTo>
                      <a:pt x="67691" y="78267"/>
                    </a:lnTo>
                    <a:lnTo>
                      <a:pt x="85869" y="75822"/>
                    </a:lnTo>
                    <a:lnTo>
                      <a:pt x="119179" y="75124"/>
                    </a:lnTo>
                    <a:lnTo>
                      <a:pt x="137287" y="72679"/>
                    </a:lnTo>
                    <a:lnTo>
                      <a:pt x="374509" y="72679"/>
                    </a:lnTo>
                    <a:lnTo>
                      <a:pt x="357352" y="49458"/>
                    </a:lnTo>
                    <a:lnTo>
                      <a:pt x="320659" y="18418"/>
                    </a:lnTo>
                    <a:lnTo>
                      <a:pt x="276893" y="0"/>
                    </a:lnTo>
                    <a:close/>
                  </a:path>
                  <a:path w="410845" h="338455">
                    <a:moveTo>
                      <a:pt x="374509" y="72679"/>
                    </a:moveTo>
                    <a:lnTo>
                      <a:pt x="137287" y="72679"/>
                    </a:lnTo>
                    <a:lnTo>
                      <a:pt x="160994" y="73519"/>
                    </a:lnTo>
                    <a:lnTo>
                      <a:pt x="181879" y="82252"/>
                    </a:lnTo>
                    <a:lnTo>
                      <a:pt x="200884" y="91342"/>
                    </a:lnTo>
                    <a:lnTo>
                      <a:pt x="218948" y="93253"/>
                    </a:lnTo>
                    <a:lnTo>
                      <a:pt x="265662" y="83147"/>
                    </a:lnTo>
                    <a:lnTo>
                      <a:pt x="382051" y="82887"/>
                    </a:lnTo>
                    <a:lnTo>
                      <a:pt x="374509" y="72679"/>
                    </a:lnTo>
                    <a:close/>
                  </a:path>
                </a:pathLst>
              </a:custGeom>
              <a:solidFill>
                <a:srgbClr val="568279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3" name="object 18"/>
              <p:cNvSpPr/>
              <p:nvPr/>
            </p:nvSpPr>
            <p:spPr>
              <a:xfrm>
                <a:off x="5280597" y="2738697"/>
                <a:ext cx="377825" cy="268605"/>
              </a:xfrm>
              <a:custGeom>
                <a:avLst/>
                <a:gdLst/>
                <a:ahLst/>
                <a:cxnLst/>
                <a:rect l="l" t="t" r="r" b="b"/>
                <a:pathLst>
                  <a:path w="377825" h="268605">
                    <a:moveTo>
                      <a:pt x="10422" y="0"/>
                    </a:moveTo>
                    <a:lnTo>
                      <a:pt x="8924" y="1279"/>
                    </a:lnTo>
                    <a:lnTo>
                      <a:pt x="5545" y="10965"/>
                    </a:lnTo>
                    <a:lnTo>
                      <a:pt x="1225" y="28378"/>
                    </a:lnTo>
                    <a:lnTo>
                      <a:pt x="0" y="75874"/>
                    </a:lnTo>
                    <a:lnTo>
                      <a:pt x="11113" y="122657"/>
                    </a:lnTo>
                    <a:lnTo>
                      <a:pt x="31601" y="166215"/>
                    </a:lnTo>
                    <a:lnTo>
                      <a:pt x="58503" y="204036"/>
                    </a:lnTo>
                    <a:lnTo>
                      <a:pt x="88855" y="233610"/>
                    </a:lnTo>
                    <a:lnTo>
                      <a:pt x="128282" y="257139"/>
                    </a:lnTo>
                    <a:lnTo>
                      <a:pt x="174437" y="268106"/>
                    </a:lnTo>
                    <a:lnTo>
                      <a:pt x="226568" y="265096"/>
                    </a:lnTo>
                    <a:lnTo>
                      <a:pt x="283927" y="246691"/>
                    </a:lnTo>
                    <a:lnTo>
                      <a:pt x="313681" y="231239"/>
                    </a:lnTo>
                    <a:lnTo>
                      <a:pt x="322724" y="224969"/>
                    </a:lnTo>
                    <a:lnTo>
                      <a:pt x="258785" y="224969"/>
                    </a:lnTo>
                    <a:lnTo>
                      <a:pt x="213769" y="221235"/>
                    </a:lnTo>
                    <a:lnTo>
                      <a:pt x="172002" y="206315"/>
                    </a:lnTo>
                    <a:lnTo>
                      <a:pt x="134637" y="184690"/>
                    </a:lnTo>
                    <a:lnTo>
                      <a:pt x="102825" y="160839"/>
                    </a:lnTo>
                    <a:lnTo>
                      <a:pt x="64374" y="130391"/>
                    </a:lnTo>
                    <a:lnTo>
                      <a:pt x="31340" y="97657"/>
                    </a:lnTo>
                    <a:lnTo>
                      <a:pt x="10617" y="58255"/>
                    </a:lnTo>
                    <a:lnTo>
                      <a:pt x="9099" y="7804"/>
                    </a:lnTo>
                    <a:lnTo>
                      <a:pt x="10422" y="0"/>
                    </a:lnTo>
                    <a:close/>
                  </a:path>
                  <a:path w="377825" h="268605">
                    <a:moveTo>
                      <a:pt x="377653" y="166427"/>
                    </a:moveTo>
                    <a:lnTo>
                      <a:pt x="345490" y="194637"/>
                    </a:lnTo>
                    <a:lnTo>
                      <a:pt x="305898" y="213036"/>
                    </a:lnTo>
                    <a:lnTo>
                      <a:pt x="258785" y="224969"/>
                    </a:lnTo>
                    <a:lnTo>
                      <a:pt x="322724" y="224969"/>
                    </a:lnTo>
                    <a:lnTo>
                      <a:pt x="338219" y="214227"/>
                    </a:lnTo>
                    <a:lnTo>
                      <a:pt x="359043" y="193381"/>
                    </a:lnTo>
                    <a:lnTo>
                      <a:pt x="377653" y="166427"/>
                    </a:lnTo>
                    <a:close/>
                  </a:path>
                </a:pathLst>
              </a:custGeom>
              <a:solidFill>
                <a:srgbClr val="C9DCD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4" name="object 19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3978" y="0"/>
                    </a:moveTo>
                    <a:lnTo>
                      <a:pt x="0" y="3395"/>
                    </a:ln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5" name="object 20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6" name="object 21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7" name="object 22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5992" y="0"/>
                    </a:move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8" name="object 23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9" name="object 24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0" name="object 25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2064" y="0"/>
                    </a:move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  <a:lnTo>
                      <a:pt x="12064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1" name="object 26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2" name="object 27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3" name="object 28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9890" y="0"/>
                    </a:move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  <a:lnTo>
                      <a:pt x="19520" y="2803"/>
                    </a:lnTo>
                    <a:lnTo>
                      <a:pt x="9890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4" name="object 29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5" name="object 30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6" name="object 31"/>
              <p:cNvSpPr/>
              <p:nvPr/>
            </p:nvSpPr>
            <p:spPr>
              <a:xfrm>
                <a:off x="5353704" y="2938652"/>
                <a:ext cx="179070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179070" h="60325">
                    <a:moveTo>
                      <a:pt x="0" y="0"/>
                    </a:moveTo>
                    <a:lnTo>
                      <a:pt x="24354" y="27961"/>
                    </a:lnTo>
                    <a:lnTo>
                      <a:pt x="64912" y="50434"/>
                    </a:lnTo>
                    <a:lnTo>
                      <a:pt x="117782" y="59882"/>
                    </a:lnTo>
                    <a:lnTo>
                      <a:pt x="179070" y="48768"/>
                    </a:lnTo>
                    <a:lnTo>
                      <a:pt x="131498" y="48291"/>
                    </a:lnTo>
                    <a:lnTo>
                      <a:pt x="86534" y="42005"/>
                    </a:lnTo>
                    <a:lnTo>
                      <a:pt x="43070" y="269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CEB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7" name="object 32"/>
              <p:cNvSpPr/>
              <p:nvPr/>
            </p:nvSpPr>
            <p:spPr>
              <a:xfrm>
                <a:off x="5216417" y="2632710"/>
                <a:ext cx="529590" cy="436880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36880">
                    <a:moveTo>
                      <a:pt x="51689" y="0"/>
                    </a:moveTo>
                    <a:lnTo>
                      <a:pt x="28503" y="37590"/>
                    </a:lnTo>
                    <a:lnTo>
                      <a:pt x="12414" y="79740"/>
                    </a:lnTo>
                    <a:lnTo>
                      <a:pt x="3040" y="125390"/>
                    </a:lnTo>
                    <a:lnTo>
                      <a:pt x="0" y="173481"/>
                    </a:lnTo>
                    <a:lnTo>
                      <a:pt x="3557" y="218802"/>
                    </a:lnTo>
                    <a:lnTo>
                      <a:pt x="13902" y="261418"/>
                    </a:lnTo>
                    <a:lnTo>
                      <a:pt x="30548" y="300761"/>
                    </a:lnTo>
                    <a:lnTo>
                      <a:pt x="53006" y="336261"/>
                    </a:lnTo>
                    <a:lnTo>
                      <a:pt x="80787" y="367347"/>
                    </a:lnTo>
                    <a:lnTo>
                      <a:pt x="113403" y="393450"/>
                    </a:lnTo>
                    <a:lnTo>
                      <a:pt x="150366" y="413999"/>
                    </a:lnTo>
                    <a:lnTo>
                      <a:pt x="191186" y="428424"/>
                    </a:lnTo>
                    <a:lnTo>
                      <a:pt x="235376" y="436157"/>
                    </a:lnTo>
                    <a:lnTo>
                      <a:pt x="282448" y="436625"/>
                    </a:lnTo>
                    <a:lnTo>
                      <a:pt x="337053" y="430059"/>
                    </a:lnTo>
                    <a:lnTo>
                      <a:pt x="387058" y="417745"/>
                    </a:lnTo>
                    <a:lnTo>
                      <a:pt x="404964" y="410463"/>
                    </a:lnTo>
                    <a:lnTo>
                      <a:pt x="298323" y="410463"/>
                    </a:lnTo>
                    <a:lnTo>
                      <a:pt x="251251" y="410048"/>
                    </a:lnTo>
                    <a:lnTo>
                      <a:pt x="207061" y="402460"/>
                    </a:lnTo>
                    <a:lnTo>
                      <a:pt x="166241" y="388248"/>
                    </a:lnTo>
                    <a:lnTo>
                      <a:pt x="129278" y="367958"/>
                    </a:lnTo>
                    <a:lnTo>
                      <a:pt x="96662" y="342138"/>
                    </a:lnTo>
                    <a:lnTo>
                      <a:pt x="68881" y="311333"/>
                    </a:lnTo>
                    <a:lnTo>
                      <a:pt x="46423" y="276093"/>
                    </a:lnTo>
                    <a:lnTo>
                      <a:pt x="29777" y="236963"/>
                    </a:lnTo>
                    <a:lnTo>
                      <a:pt x="19432" y="194491"/>
                    </a:lnTo>
                    <a:lnTo>
                      <a:pt x="15875" y="149225"/>
                    </a:lnTo>
                    <a:lnTo>
                      <a:pt x="18113" y="108370"/>
                    </a:lnTo>
                    <a:lnTo>
                      <a:pt x="24828" y="69754"/>
                    </a:lnTo>
                    <a:lnTo>
                      <a:pt x="36020" y="33567"/>
                    </a:lnTo>
                    <a:lnTo>
                      <a:pt x="51689" y="0"/>
                    </a:lnTo>
                    <a:close/>
                  </a:path>
                  <a:path w="529589" h="436880">
                    <a:moveTo>
                      <a:pt x="529082" y="307848"/>
                    </a:moveTo>
                    <a:lnTo>
                      <a:pt x="496487" y="342367"/>
                    </a:lnTo>
                    <a:lnTo>
                      <a:pt x="456450" y="369791"/>
                    </a:lnTo>
                    <a:lnTo>
                      <a:pt x="409633" y="390217"/>
                    </a:lnTo>
                    <a:lnTo>
                      <a:pt x="356703" y="403742"/>
                    </a:lnTo>
                    <a:lnTo>
                      <a:pt x="298323" y="410463"/>
                    </a:lnTo>
                    <a:lnTo>
                      <a:pt x="404964" y="410463"/>
                    </a:lnTo>
                    <a:lnTo>
                      <a:pt x="431863" y="399526"/>
                    </a:lnTo>
                    <a:lnTo>
                      <a:pt x="470868" y="375242"/>
                    </a:lnTo>
                    <a:lnTo>
                      <a:pt x="503475" y="344736"/>
                    </a:lnTo>
                    <a:lnTo>
                      <a:pt x="529082" y="307848"/>
                    </a:lnTo>
                    <a:close/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8" name="object 33"/>
              <p:cNvSpPr/>
              <p:nvPr/>
            </p:nvSpPr>
            <p:spPr>
              <a:xfrm>
                <a:off x="5216417" y="2806573"/>
                <a:ext cx="410209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410210" h="262889">
                    <a:moveTo>
                      <a:pt x="0" y="0"/>
                    </a:moveTo>
                    <a:lnTo>
                      <a:pt x="3557" y="45247"/>
                    </a:lnTo>
                    <a:lnTo>
                      <a:pt x="13901" y="87799"/>
                    </a:lnTo>
                    <a:lnTo>
                      <a:pt x="30545" y="127085"/>
                    </a:lnTo>
                    <a:lnTo>
                      <a:pt x="52998" y="162535"/>
                    </a:lnTo>
                    <a:lnTo>
                      <a:pt x="80772" y="193579"/>
                    </a:lnTo>
                    <a:lnTo>
                      <a:pt x="113376" y="219648"/>
                    </a:lnTo>
                    <a:lnTo>
                      <a:pt x="150322" y="240170"/>
                    </a:lnTo>
                    <a:lnTo>
                      <a:pt x="191121" y="254577"/>
                    </a:lnTo>
                    <a:lnTo>
                      <a:pt x="235284" y="262297"/>
                    </a:lnTo>
                    <a:lnTo>
                      <a:pt x="282321" y="262763"/>
                    </a:lnTo>
                    <a:lnTo>
                      <a:pt x="317333" y="258951"/>
                    </a:lnTo>
                    <a:lnTo>
                      <a:pt x="350488" y="253031"/>
                    </a:lnTo>
                    <a:lnTo>
                      <a:pt x="358921" y="250838"/>
                    </a:lnTo>
                    <a:lnTo>
                      <a:pt x="277520" y="250838"/>
                    </a:lnTo>
                    <a:lnTo>
                      <a:pt x="223680" y="246088"/>
                    </a:lnTo>
                    <a:lnTo>
                      <a:pt x="177256" y="234337"/>
                    </a:lnTo>
                    <a:lnTo>
                      <a:pt x="137682" y="216717"/>
                    </a:lnTo>
                    <a:lnTo>
                      <a:pt x="104394" y="194357"/>
                    </a:lnTo>
                    <a:lnTo>
                      <a:pt x="54421" y="139934"/>
                    </a:lnTo>
                    <a:lnTo>
                      <a:pt x="22822" y="80107"/>
                    </a:lnTo>
                    <a:lnTo>
                      <a:pt x="5083" y="23911"/>
                    </a:lnTo>
                    <a:lnTo>
                      <a:pt x="0" y="0"/>
                    </a:lnTo>
                    <a:close/>
                  </a:path>
                  <a:path w="410210" h="262889">
                    <a:moveTo>
                      <a:pt x="409702" y="234823"/>
                    </a:moveTo>
                    <a:lnTo>
                      <a:pt x="339339" y="247460"/>
                    </a:lnTo>
                    <a:lnTo>
                      <a:pt x="277520" y="250838"/>
                    </a:lnTo>
                    <a:lnTo>
                      <a:pt x="358921" y="250838"/>
                    </a:lnTo>
                    <a:lnTo>
                      <a:pt x="381404" y="244992"/>
                    </a:lnTo>
                    <a:lnTo>
                      <a:pt x="409702" y="234823"/>
                    </a:lnTo>
                    <a:close/>
                  </a:path>
                </a:pathLst>
              </a:custGeom>
              <a:solidFill>
                <a:srgbClr val="70AD47">
                  <a:lumMod val="40000"/>
                  <a:lumOff val="6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9" name="object 34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0" y="294893"/>
                    </a:move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close/>
                  </a:path>
                </a:pathLst>
              </a:custGeom>
              <a:ln w="7938">
                <a:solidFill>
                  <a:sysClr val="windowText" lastClr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60" name="object 3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7938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  <p:grpSp>
          <p:nvGrpSpPr>
            <p:cNvPr id="74" name="Group 73"/>
            <p:cNvGrpSpPr>
              <a:grpSpLocks noChangeAspect="1"/>
            </p:cNvGrpSpPr>
            <p:nvPr/>
          </p:nvGrpSpPr>
          <p:grpSpPr>
            <a:xfrm>
              <a:off x="4590416" y="4340120"/>
              <a:ext cx="427859" cy="418039"/>
              <a:chOff x="5206639" y="2509520"/>
              <a:chExt cx="581025" cy="567690"/>
            </a:xfrm>
          </p:grpSpPr>
          <p:sp>
            <p:nvSpPr>
              <p:cNvPr id="215" name="object 13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310261" y="0"/>
                    </a:move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close/>
                  </a:path>
                </a:pathLst>
              </a:custGeom>
              <a:solidFill>
                <a:srgbClr val="70AD4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6" name="object 14"/>
              <p:cNvSpPr/>
              <p:nvPr/>
            </p:nvSpPr>
            <p:spPr>
              <a:xfrm>
                <a:off x="5246263" y="2518536"/>
                <a:ext cx="529590" cy="441325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41325">
                    <a:moveTo>
                      <a:pt x="424134" y="35560"/>
                    </a:moveTo>
                    <a:lnTo>
                      <a:pt x="248665" y="35560"/>
                    </a:lnTo>
                    <a:lnTo>
                      <a:pt x="306235" y="38354"/>
                    </a:lnTo>
                    <a:lnTo>
                      <a:pt x="355211" y="48620"/>
                    </a:lnTo>
                    <a:lnTo>
                      <a:pt x="396191" y="65752"/>
                    </a:lnTo>
                    <a:lnTo>
                      <a:pt x="429772" y="89143"/>
                    </a:lnTo>
                    <a:lnTo>
                      <a:pt x="456549" y="118189"/>
                    </a:lnTo>
                    <a:lnTo>
                      <a:pt x="477119" y="152283"/>
                    </a:lnTo>
                    <a:lnTo>
                      <a:pt x="492080" y="190819"/>
                    </a:lnTo>
                    <a:lnTo>
                      <a:pt x="502027" y="233192"/>
                    </a:lnTo>
                    <a:lnTo>
                      <a:pt x="507558" y="278796"/>
                    </a:lnTo>
                    <a:lnTo>
                      <a:pt x="509270" y="327025"/>
                    </a:lnTo>
                    <a:lnTo>
                      <a:pt x="507771" y="359346"/>
                    </a:lnTo>
                    <a:lnTo>
                      <a:pt x="503285" y="389000"/>
                    </a:lnTo>
                    <a:lnTo>
                      <a:pt x="495821" y="416178"/>
                    </a:lnTo>
                    <a:lnTo>
                      <a:pt x="485394" y="441071"/>
                    </a:lnTo>
                    <a:lnTo>
                      <a:pt x="503953" y="409848"/>
                    </a:lnTo>
                    <a:lnTo>
                      <a:pt x="517667" y="374935"/>
                    </a:lnTo>
                    <a:lnTo>
                      <a:pt x="526166" y="336165"/>
                    </a:lnTo>
                    <a:lnTo>
                      <a:pt x="529082" y="293370"/>
                    </a:lnTo>
                    <a:lnTo>
                      <a:pt x="527372" y="244659"/>
                    </a:lnTo>
                    <a:lnTo>
                      <a:pt x="521856" y="198668"/>
                    </a:lnTo>
                    <a:lnTo>
                      <a:pt x="511947" y="155992"/>
                    </a:lnTo>
                    <a:lnTo>
                      <a:pt x="497061" y="117226"/>
                    </a:lnTo>
                    <a:lnTo>
                      <a:pt x="476615" y="82962"/>
                    </a:lnTo>
                    <a:lnTo>
                      <a:pt x="450022" y="53797"/>
                    </a:lnTo>
                    <a:lnTo>
                      <a:pt x="424134" y="35560"/>
                    </a:lnTo>
                    <a:close/>
                  </a:path>
                  <a:path w="529589" h="441325">
                    <a:moveTo>
                      <a:pt x="270510" y="0"/>
                    </a:moveTo>
                    <a:lnTo>
                      <a:pt x="213251" y="4829"/>
                    </a:lnTo>
                    <a:lnTo>
                      <a:pt x="162430" y="15852"/>
                    </a:lnTo>
                    <a:lnTo>
                      <a:pt x="117907" y="32607"/>
                    </a:lnTo>
                    <a:lnTo>
                      <a:pt x="79543" y="54631"/>
                    </a:lnTo>
                    <a:lnTo>
                      <a:pt x="47197" y="81463"/>
                    </a:lnTo>
                    <a:lnTo>
                      <a:pt x="20729" y="112640"/>
                    </a:lnTo>
                    <a:lnTo>
                      <a:pt x="0" y="147700"/>
                    </a:lnTo>
                    <a:lnTo>
                      <a:pt x="26709" y="116763"/>
                    </a:lnTo>
                    <a:lnTo>
                      <a:pt x="59163" y="89897"/>
                    </a:lnTo>
                    <a:lnTo>
                      <a:pt x="97472" y="67722"/>
                    </a:lnTo>
                    <a:lnTo>
                      <a:pt x="141750" y="50861"/>
                    </a:lnTo>
                    <a:lnTo>
                      <a:pt x="192111" y="39933"/>
                    </a:lnTo>
                    <a:lnTo>
                      <a:pt x="248665" y="35560"/>
                    </a:lnTo>
                    <a:lnTo>
                      <a:pt x="424134" y="35560"/>
                    </a:lnTo>
                    <a:lnTo>
                      <a:pt x="416700" y="30323"/>
                    </a:lnTo>
                    <a:lnTo>
                      <a:pt x="376064" y="13136"/>
                    </a:lnTo>
                    <a:lnTo>
                      <a:pt x="327528" y="2830"/>
                    </a:lnTo>
                    <a:lnTo>
                      <a:pt x="270510" y="0"/>
                    </a:ln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7" name="object 1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311159" y="0"/>
                    </a:move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close/>
                  </a:path>
                </a:pathLst>
              </a:custGeom>
              <a:solidFill>
                <a:srgbClr val="AFC9C4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8" name="object 16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9525">
                <a:solidFill>
                  <a:srgbClr val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9" name="object 17"/>
              <p:cNvSpPr/>
              <p:nvPr/>
            </p:nvSpPr>
            <p:spPr>
              <a:xfrm>
                <a:off x="5291728" y="2584160"/>
                <a:ext cx="410845" cy="338455"/>
              </a:xfrm>
              <a:custGeom>
                <a:avLst/>
                <a:gdLst/>
                <a:ahLst/>
                <a:cxnLst/>
                <a:rect l="l" t="t" r="r" b="b"/>
                <a:pathLst>
                  <a:path w="410845" h="338455">
                    <a:moveTo>
                      <a:pt x="382051" y="82887"/>
                    </a:moveTo>
                    <a:lnTo>
                      <a:pt x="304530" y="82887"/>
                    </a:lnTo>
                    <a:lnTo>
                      <a:pt x="335944" y="95271"/>
                    </a:lnTo>
                    <a:lnTo>
                      <a:pt x="360299" y="123098"/>
                    </a:lnTo>
                    <a:lnTo>
                      <a:pt x="379001" y="164113"/>
                    </a:lnTo>
                    <a:lnTo>
                      <a:pt x="387785" y="207652"/>
                    </a:lnTo>
                    <a:lnTo>
                      <a:pt x="387218" y="252184"/>
                    </a:lnTo>
                    <a:lnTo>
                      <a:pt x="377867" y="296180"/>
                    </a:lnTo>
                    <a:lnTo>
                      <a:pt x="360299" y="338109"/>
                    </a:lnTo>
                    <a:lnTo>
                      <a:pt x="384557" y="299555"/>
                    </a:lnTo>
                    <a:lnTo>
                      <a:pt x="401371" y="257728"/>
                    </a:lnTo>
                    <a:lnTo>
                      <a:pt x="410241" y="214030"/>
                    </a:lnTo>
                    <a:lnTo>
                      <a:pt x="410666" y="169867"/>
                    </a:lnTo>
                    <a:lnTo>
                      <a:pt x="402144" y="126642"/>
                    </a:lnTo>
                    <a:lnTo>
                      <a:pt x="384175" y="85760"/>
                    </a:lnTo>
                    <a:lnTo>
                      <a:pt x="382051" y="82887"/>
                    </a:lnTo>
                    <a:close/>
                  </a:path>
                  <a:path w="410845" h="338455">
                    <a:moveTo>
                      <a:pt x="276893" y="0"/>
                    </a:moveTo>
                    <a:lnTo>
                      <a:pt x="228854" y="1559"/>
                    </a:lnTo>
                    <a:lnTo>
                      <a:pt x="212812" y="8082"/>
                    </a:lnTo>
                    <a:lnTo>
                      <a:pt x="199009" y="15831"/>
                    </a:lnTo>
                    <a:lnTo>
                      <a:pt x="185205" y="23937"/>
                    </a:lnTo>
                    <a:lnTo>
                      <a:pt x="169163" y="31531"/>
                    </a:lnTo>
                    <a:lnTo>
                      <a:pt x="150610" y="36909"/>
                    </a:lnTo>
                    <a:lnTo>
                      <a:pt x="131127" y="38262"/>
                    </a:lnTo>
                    <a:lnTo>
                      <a:pt x="111263" y="38568"/>
                    </a:lnTo>
                    <a:lnTo>
                      <a:pt x="91567" y="40802"/>
                    </a:lnTo>
                    <a:lnTo>
                      <a:pt x="68883" y="51391"/>
                    </a:lnTo>
                    <a:lnTo>
                      <a:pt x="44307" y="70742"/>
                    </a:lnTo>
                    <a:lnTo>
                      <a:pt x="20468" y="97095"/>
                    </a:lnTo>
                    <a:lnTo>
                      <a:pt x="0" y="128686"/>
                    </a:lnTo>
                    <a:lnTo>
                      <a:pt x="16988" y="110557"/>
                    </a:lnTo>
                    <a:lnTo>
                      <a:pt x="34559" y="95761"/>
                    </a:lnTo>
                    <a:lnTo>
                      <a:pt x="51774" y="84824"/>
                    </a:lnTo>
                    <a:lnTo>
                      <a:pt x="67691" y="78267"/>
                    </a:lnTo>
                    <a:lnTo>
                      <a:pt x="85869" y="75822"/>
                    </a:lnTo>
                    <a:lnTo>
                      <a:pt x="119179" y="75124"/>
                    </a:lnTo>
                    <a:lnTo>
                      <a:pt x="137287" y="72679"/>
                    </a:lnTo>
                    <a:lnTo>
                      <a:pt x="374509" y="72679"/>
                    </a:lnTo>
                    <a:lnTo>
                      <a:pt x="357352" y="49458"/>
                    </a:lnTo>
                    <a:lnTo>
                      <a:pt x="320659" y="18418"/>
                    </a:lnTo>
                    <a:lnTo>
                      <a:pt x="276893" y="0"/>
                    </a:lnTo>
                    <a:close/>
                  </a:path>
                  <a:path w="410845" h="338455">
                    <a:moveTo>
                      <a:pt x="374509" y="72679"/>
                    </a:moveTo>
                    <a:lnTo>
                      <a:pt x="137287" y="72679"/>
                    </a:lnTo>
                    <a:lnTo>
                      <a:pt x="160994" y="73519"/>
                    </a:lnTo>
                    <a:lnTo>
                      <a:pt x="181879" y="82252"/>
                    </a:lnTo>
                    <a:lnTo>
                      <a:pt x="200884" y="91342"/>
                    </a:lnTo>
                    <a:lnTo>
                      <a:pt x="218948" y="93253"/>
                    </a:lnTo>
                    <a:lnTo>
                      <a:pt x="265662" y="83147"/>
                    </a:lnTo>
                    <a:lnTo>
                      <a:pt x="382051" y="82887"/>
                    </a:lnTo>
                    <a:lnTo>
                      <a:pt x="374509" y="72679"/>
                    </a:lnTo>
                    <a:close/>
                  </a:path>
                </a:pathLst>
              </a:custGeom>
              <a:solidFill>
                <a:srgbClr val="568279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0" name="object 18"/>
              <p:cNvSpPr/>
              <p:nvPr/>
            </p:nvSpPr>
            <p:spPr>
              <a:xfrm>
                <a:off x="5280597" y="2738697"/>
                <a:ext cx="377825" cy="268605"/>
              </a:xfrm>
              <a:custGeom>
                <a:avLst/>
                <a:gdLst/>
                <a:ahLst/>
                <a:cxnLst/>
                <a:rect l="l" t="t" r="r" b="b"/>
                <a:pathLst>
                  <a:path w="377825" h="268605">
                    <a:moveTo>
                      <a:pt x="10422" y="0"/>
                    </a:moveTo>
                    <a:lnTo>
                      <a:pt x="8924" y="1279"/>
                    </a:lnTo>
                    <a:lnTo>
                      <a:pt x="5545" y="10965"/>
                    </a:lnTo>
                    <a:lnTo>
                      <a:pt x="1225" y="28378"/>
                    </a:lnTo>
                    <a:lnTo>
                      <a:pt x="0" y="75874"/>
                    </a:lnTo>
                    <a:lnTo>
                      <a:pt x="11113" y="122657"/>
                    </a:lnTo>
                    <a:lnTo>
                      <a:pt x="31601" y="166215"/>
                    </a:lnTo>
                    <a:lnTo>
                      <a:pt x="58503" y="204036"/>
                    </a:lnTo>
                    <a:lnTo>
                      <a:pt x="88855" y="233610"/>
                    </a:lnTo>
                    <a:lnTo>
                      <a:pt x="128282" y="257139"/>
                    </a:lnTo>
                    <a:lnTo>
                      <a:pt x="174437" y="268106"/>
                    </a:lnTo>
                    <a:lnTo>
                      <a:pt x="226568" y="265096"/>
                    </a:lnTo>
                    <a:lnTo>
                      <a:pt x="283927" y="246691"/>
                    </a:lnTo>
                    <a:lnTo>
                      <a:pt x="313681" y="231239"/>
                    </a:lnTo>
                    <a:lnTo>
                      <a:pt x="322724" y="224969"/>
                    </a:lnTo>
                    <a:lnTo>
                      <a:pt x="258785" y="224969"/>
                    </a:lnTo>
                    <a:lnTo>
                      <a:pt x="213769" y="221235"/>
                    </a:lnTo>
                    <a:lnTo>
                      <a:pt x="172002" y="206315"/>
                    </a:lnTo>
                    <a:lnTo>
                      <a:pt x="134637" y="184690"/>
                    </a:lnTo>
                    <a:lnTo>
                      <a:pt x="102825" y="160839"/>
                    </a:lnTo>
                    <a:lnTo>
                      <a:pt x="64374" y="130391"/>
                    </a:lnTo>
                    <a:lnTo>
                      <a:pt x="31340" y="97657"/>
                    </a:lnTo>
                    <a:lnTo>
                      <a:pt x="10617" y="58255"/>
                    </a:lnTo>
                    <a:lnTo>
                      <a:pt x="9099" y="7804"/>
                    </a:lnTo>
                    <a:lnTo>
                      <a:pt x="10422" y="0"/>
                    </a:lnTo>
                    <a:close/>
                  </a:path>
                  <a:path w="377825" h="268605">
                    <a:moveTo>
                      <a:pt x="377653" y="166427"/>
                    </a:moveTo>
                    <a:lnTo>
                      <a:pt x="345490" y="194637"/>
                    </a:lnTo>
                    <a:lnTo>
                      <a:pt x="305898" y="213036"/>
                    </a:lnTo>
                    <a:lnTo>
                      <a:pt x="258785" y="224969"/>
                    </a:lnTo>
                    <a:lnTo>
                      <a:pt x="322724" y="224969"/>
                    </a:lnTo>
                    <a:lnTo>
                      <a:pt x="338219" y="214227"/>
                    </a:lnTo>
                    <a:lnTo>
                      <a:pt x="359043" y="193381"/>
                    </a:lnTo>
                    <a:lnTo>
                      <a:pt x="377653" y="166427"/>
                    </a:lnTo>
                    <a:close/>
                  </a:path>
                </a:pathLst>
              </a:custGeom>
              <a:solidFill>
                <a:srgbClr val="C9DCD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1" name="object 19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3978" y="0"/>
                    </a:moveTo>
                    <a:lnTo>
                      <a:pt x="0" y="3395"/>
                    </a:ln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2" name="object 20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3" name="object 21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4" name="object 22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5992" y="0"/>
                    </a:move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5" name="object 23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6" name="object 24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7" name="object 25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2064" y="0"/>
                    </a:move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  <a:lnTo>
                      <a:pt x="12064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8" name="object 26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9" name="object 27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0" name="object 28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9890" y="0"/>
                    </a:move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  <a:lnTo>
                      <a:pt x="19520" y="2803"/>
                    </a:lnTo>
                    <a:lnTo>
                      <a:pt x="9890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1" name="object 29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2" name="object 30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3" name="object 31"/>
              <p:cNvSpPr/>
              <p:nvPr/>
            </p:nvSpPr>
            <p:spPr>
              <a:xfrm>
                <a:off x="5353704" y="2938652"/>
                <a:ext cx="179070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179070" h="60325">
                    <a:moveTo>
                      <a:pt x="0" y="0"/>
                    </a:moveTo>
                    <a:lnTo>
                      <a:pt x="24354" y="27961"/>
                    </a:lnTo>
                    <a:lnTo>
                      <a:pt x="64912" y="50434"/>
                    </a:lnTo>
                    <a:lnTo>
                      <a:pt x="117782" y="59882"/>
                    </a:lnTo>
                    <a:lnTo>
                      <a:pt x="179070" y="48768"/>
                    </a:lnTo>
                    <a:lnTo>
                      <a:pt x="131498" y="48291"/>
                    </a:lnTo>
                    <a:lnTo>
                      <a:pt x="86534" y="42005"/>
                    </a:lnTo>
                    <a:lnTo>
                      <a:pt x="43070" y="269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CEB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4" name="object 32"/>
              <p:cNvSpPr/>
              <p:nvPr/>
            </p:nvSpPr>
            <p:spPr>
              <a:xfrm>
                <a:off x="5216417" y="2632710"/>
                <a:ext cx="529590" cy="436880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36880">
                    <a:moveTo>
                      <a:pt x="51689" y="0"/>
                    </a:moveTo>
                    <a:lnTo>
                      <a:pt x="28503" y="37590"/>
                    </a:lnTo>
                    <a:lnTo>
                      <a:pt x="12414" y="79740"/>
                    </a:lnTo>
                    <a:lnTo>
                      <a:pt x="3040" y="125390"/>
                    </a:lnTo>
                    <a:lnTo>
                      <a:pt x="0" y="173481"/>
                    </a:lnTo>
                    <a:lnTo>
                      <a:pt x="3557" y="218802"/>
                    </a:lnTo>
                    <a:lnTo>
                      <a:pt x="13902" y="261418"/>
                    </a:lnTo>
                    <a:lnTo>
                      <a:pt x="30548" y="300761"/>
                    </a:lnTo>
                    <a:lnTo>
                      <a:pt x="53006" y="336261"/>
                    </a:lnTo>
                    <a:lnTo>
                      <a:pt x="80787" y="367347"/>
                    </a:lnTo>
                    <a:lnTo>
                      <a:pt x="113403" y="393450"/>
                    </a:lnTo>
                    <a:lnTo>
                      <a:pt x="150366" y="413999"/>
                    </a:lnTo>
                    <a:lnTo>
                      <a:pt x="191186" y="428424"/>
                    </a:lnTo>
                    <a:lnTo>
                      <a:pt x="235376" y="436157"/>
                    </a:lnTo>
                    <a:lnTo>
                      <a:pt x="282448" y="436625"/>
                    </a:lnTo>
                    <a:lnTo>
                      <a:pt x="337053" y="430059"/>
                    </a:lnTo>
                    <a:lnTo>
                      <a:pt x="387058" y="417745"/>
                    </a:lnTo>
                    <a:lnTo>
                      <a:pt x="404964" y="410463"/>
                    </a:lnTo>
                    <a:lnTo>
                      <a:pt x="298323" y="410463"/>
                    </a:lnTo>
                    <a:lnTo>
                      <a:pt x="251251" y="410048"/>
                    </a:lnTo>
                    <a:lnTo>
                      <a:pt x="207061" y="402460"/>
                    </a:lnTo>
                    <a:lnTo>
                      <a:pt x="166241" y="388248"/>
                    </a:lnTo>
                    <a:lnTo>
                      <a:pt x="129278" y="367958"/>
                    </a:lnTo>
                    <a:lnTo>
                      <a:pt x="96662" y="342138"/>
                    </a:lnTo>
                    <a:lnTo>
                      <a:pt x="68881" y="311333"/>
                    </a:lnTo>
                    <a:lnTo>
                      <a:pt x="46423" y="276093"/>
                    </a:lnTo>
                    <a:lnTo>
                      <a:pt x="29777" y="236963"/>
                    </a:lnTo>
                    <a:lnTo>
                      <a:pt x="19432" y="194491"/>
                    </a:lnTo>
                    <a:lnTo>
                      <a:pt x="15875" y="149225"/>
                    </a:lnTo>
                    <a:lnTo>
                      <a:pt x="18113" y="108370"/>
                    </a:lnTo>
                    <a:lnTo>
                      <a:pt x="24828" y="69754"/>
                    </a:lnTo>
                    <a:lnTo>
                      <a:pt x="36020" y="33567"/>
                    </a:lnTo>
                    <a:lnTo>
                      <a:pt x="51689" y="0"/>
                    </a:lnTo>
                    <a:close/>
                  </a:path>
                  <a:path w="529589" h="436880">
                    <a:moveTo>
                      <a:pt x="529082" y="307848"/>
                    </a:moveTo>
                    <a:lnTo>
                      <a:pt x="496487" y="342367"/>
                    </a:lnTo>
                    <a:lnTo>
                      <a:pt x="456450" y="369791"/>
                    </a:lnTo>
                    <a:lnTo>
                      <a:pt x="409633" y="390217"/>
                    </a:lnTo>
                    <a:lnTo>
                      <a:pt x="356703" y="403742"/>
                    </a:lnTo>
                    <a:lnTo>
                      <a:pt x="298323" y="410463"/>
                    </a:lnTo>
                    <a:lnTo>
                      <a:pt x="404964" y="410463"/>
                    </a:lnTo>
                    <a:lnTo>
                      <a:pt x="431863" y="399526"/>
                    </a:lnTo>
                    <a:lnTo>
                      <a:pt x="470868" y="375242"/>
                    </a:lnTo>
                    <a:lnTo>
                      <a:pt x="503475" y="344736"/>
                    </a:lnTo>
                    <a:lnTo>
                      <a:pt x="529082" y="307848"/>
                    </a:lnTo>
                    <a:close/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5" name="object 33"/>
              <p:cNvSpPr/>
              <p:nvPr/>
            </p:nvSpPr>
            <p:spPr>
              <a:xfrm>
                <a:off x="5216417" y="2806573"/>
                <a:ext cx="410209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410210" h="262889">
                    <a:moveTo>
                      <a:pt x="0" y="0"/>
                    </a:moveTo>
                    <a:lnTo>
                      <a:pt x="3557" y="45247"/>
                    </a:lnTo>
                    <a:lnTo>
                      <a:pt x="13901" y="87799"/>
                    </a:lnTo>
                    <a:lnTo>
                      <a:pt x="30545" y="127085"/>
                    </a:lnTo>
                    <a:lnTo>
                      <a:pt x="52998" y="162535"/>
                    </a:lnTo>
                    <a:lnTo>
                      <a:pt x="80772" y="193579"/>
                    </a:lnTo>
                    <a:lnTo>
                      <a:pt x="113376" y="219648"/>
                    </a:lnTo>
                    <a:lnTo>
                      <a:pt x="150322" y="240170"/>
                    </a:lnTo>
                    <a:lnTo>
                      <a:pt x="191121" y="254577"/>
                    </a:lnTo>
                    <a:lnTo>
                      <a:pt x="235284" y="262297"/>
                    </a:lnTo>
                    <a:lnTo>
                      <a:pt x="282321" y="262763"/>
                    </a:lnTo>
                    <a:lnTo>
                      <a:pt x="317333" y="258951"/>
                    </a:lnTo>
                    <a:lnTo>
                      <a:pt x="350488" y="253031"/>
                    </a:lnTo>
                    <a:lnTo>
                      <a:pt x="358921" y="250838"/>
                    </a:lnTo>
                    <a:lnTo>
                      <a:pt x="277520" y="250838"/>
                    </a:lnTo>
                    <a:lnTo>
                      <a:pt x="223680" y="246088"/>
                    </a:lnTo>
                    <a:lnTo>
                      <a:pt x="177256" y="234337"/>
                    </a:lnTo>
                    <a:lnTo>
                      <a:pt x="137682" y="216717"/>
                    </a:lnTo>
                    <a:lnTo>
                      <a:pt x="104394" y="194357"/>
                    </a:lnTo>
                    <a:lnTo>
                      <a:pt x="54421" y="139934"/>
                    </a:lnTo>
                    <a:lnTo>
                      <a:pt x="22822" y="80107"/>
                    </a:lnTo>
                    <a:lnTo>
                      <a:pt x="5083" y="23911"/>
                    </a:lnTo>
                    <a:lnTo>
                      <a:pt x="0" y="0"/>
                    </a:lnTo>
                    <a:close/>
                  </a:path>
                  <a:path w="410210" h="262889">
                    <a:moveTo>
                      <a:pt x="409702" y="234823"/>
                    </a:moveTo>
                    <a:lnTo>
                      <a:pt x="339339" y="247460"/>
                    </a:lnTo>
                    <a:lnTo>
                      <a:pt x="277520" y="250838"/>
                    </a:lnTo>
                    <a:lnTo>
                      <a:pt x="358921" y="250838"/>
                    </a:lnTo>
                    <a:lnTo>
                      <a:pt x="381404" y="244992"/>
                    </a:lnTo>
                    <a:lnTo>
                      <a:pt x="409702" y="234823"/>
                    </a:lnTo>
                    <a:close/>
                  </a:path>
                </a:pathLst>
              </a:custGeom>
              <a:solidFill>
                <a:srgbClr val="70AD47">
                  <a:lumMod val="40000"/>
                  <a:lumOff val="6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6" name="object 34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0" y="294893"/>
                    </a:move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close/>
                  </a:path>
                </a:pathLst>
              </a:custGeom>
              <a:ln w="7938">
                <a:solidFill>
                  <a:sysClr val="windowText" lastClr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7" name="object 3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7938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  <p:grpSp>
          <p:nvGrpSpPr>
            <p:cNvPr id="75" name="Group 366"/>
            <p:cNvGrpSpPr/>
            <p:nvPr/>
          </p:nvGrpSpPr>
          <p:grpSpPr>
            <a:xfrm rot="5400000">
              <a:off x="5990981" y="3779501"/>
              <a:ext cx="457212" cy="513681"/>
              <a:chOff x="1203472" y="4410608"/>
              <a:chExt cx="547669" cy="562978"/>
            </a:xfrm>
          </p:grpSpPr>
          <p:sp>
            <p:nvSpPr>
              <p:cNvPr id="96" name="Freeform 395"/>
              <p:cNvSpPr>
                <a:spLocks/>
              </p:cNvSpPr>
              <p:nvPr/>
            </p:nvSpPr>
            <p:spPr bwMode="auto">
              <a:xfrm>
                <a:off x="1230188" y="4410608"/>
                <a:ext cx="520953" cy="562978"/>
              </a:xfrm>
              <a:custGeom>
                <a:avLst/>
                <a:gdLst>
                  <a:gd name="T0" fmla="*/ 380 w 312"/>
                  <a:gd name="T1" fmla="*/ 0 h 292"/>
                  <a:gd name="T2" fmla="*/ 15 w 312"/>
                  <a:gd name="T3" fmla="*/ 394 h 292"/>
                  <a:gd name="T4" fmla="*/ 368 w 312"/>
                  <a:gd name="T5" fmla="*/ 778 h 292"/>
                  <a:gd name="T6" fmla="*/ 775 w 312"/>
                  <a:gd name="T7" fmla="*/ 416 h 292"/>
                  <a:gd name="T8" fmla="*/ 38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97" name="Freeform 250"/>
              <p:cNvSpPr>
                <a:spLocks/>
              </p:cNvSpPr>
              <p:nvPr/>
            </p:nvSpPr>
            <p:spPr bwMode="auto">
              <a:xfrm>
                <a:off x="1230188" y="4410608"/>
                <a:ext cx="520953" cy="562978"/>
              </a:xfrm>
              <a:custGeom>
                <a:avLst/>
                <a:gdLst>
                  <a:gd name="T0" fmla="*/ 380 w 312"/>
                  <a:gd name="T1" fmla="*/ 0 h 292"/>
                  <a:gd name="T2" fmla="*/ 15 w 312"/>
                  <a:gd name="T3" fmla="*/ 394 h 292"/>
                  <a:gd name="T4" fmla="*/ 368 w 312"/>
                  <a:gd name="T5" fmla="*/ 778 h 292"/>
                  <a:gd name="T6" fmla="*/ 775 w 312"/>
                  <a:gd name="T7" fmla="*/ 416 h 292"/>
                  <a:gd name="T8" fmla="*/ 38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C779F3"/>
              </a:solidFill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98" name="Freeform 251"/>
              <p:cNvSpPr>
                <a:spLocks/>
              </p:cNvSpPr>
              <p:nvPr/>
            </p:nvSpPr>
            <p:spPr bwMode="auto">
              <a:xfrm>
                <a:off x="1345064" y="4448960"/>
                <a:ext cx="398062" cy="513048"/>
              </a:xfrm>
              <a:custGeom>
                <a:avLst/>
                <a:gdLst>
                  <a:gd name="T0" fmla="*/ 393 w 238"/>
                  <a:gd name="T1" fmla="*/ 0 h 266"/>
                  <a:gd name="T2" fmla="*/ 543 w 238"/>
                  <a:gd name="T3" fmla="*/ 333 h 266"/>
                  <a:gd name="T4" fmla="*/ 153 w 238"/>
                  <a:gd name="T5" fmla="*/ 682 h 266"/>
                  <a:gd name="T6" fmla="*/ 0 w 238"/>
                  <a:gd name="T7" fmla="*/ 650 h 266"/>
                  <a:gd name="T8" fmla="*/ 198 w 238"/>
                  <a:gd name="T9" fmla="*/ 709 h 266"/>
                  <a:gd name="T10" fmla="*/ 591 w 238"/>
                  <a:gd name="T11" fmla="*/ 362 h 266"/>
                  <a:gd name="T12" fmla="*/ 393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F6A0EE"/>
              </a:solidFill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99" name="Freeform 252"/>
              <p:cNvSpPr>
                <a:spLocks/>
              </p:cNvSpPr>
              <p:nvPr/>
            </p:nvSpPr>
            <p:spPr bwMode="auto">
              <a:xfrm>
                <a:off x="1274936" y="4451130"/>
                <a:ext cx="429453" cy="489892"/>
              </a:xfrm>
              <a:custGeom>
                <a:avLst/>
                <a:gdLst>
                  <a:gd name="T0" fmla="*/ 373 w 257"/>
                  <a:gd name="T1" fmla="*/ 19 h 254"/>
                  <a:gd name="T2" fmla="*/ 70 w 257"/>
                  <a:gd name="T3" fmla="*/ 149 h 254"/>
                  <a:gd name="T4" fmla="*/ 53 w 257"/>
                  <a:gd name="T5" fmla="*/ 434 h 254"/>
                  <a:gd name="T6" fmla="*/ 498 w 257"/>
                  <a:gd name="T7" fmla="*/ 586 h 254"/>
                  <a:gd name="T8" fmla="*/ 615 w 257"/>
                  <a:gd name="T9" fmla="*/ 365 h 254"/>
                  <a:gd name="T10" fmla="*/ 575 w 257"/>
                  <a:gd name="T11" fmla="*/ 285 h 254"/>
                  <a:gd name="T12" fmla="*/ 560 w 257"/>
                  <a:gd name="T13" fmla="*/ 173 h 254"/>
                  <a:gd name="T14" fmla="*/ 373 w 257"/>
                  <a:gd name="T15" fmla="*/ 19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0" name="Freeform 253"/>
              <p:cNvSpPr>
                <a:spLocks/>
              </p:cNvSpPr>
              <p:nvPr/>
            </p:nvSpPr>
            <p:spPr bwMode="auto">
              <a:xfrm>
                <a:off x="1378459" y="4493101"/>
                <a:ext cx="317915" cy="416806"/>
              </a:xfrm>
              <a:custGeom>
                <a:avLst/>
                <a:gdLst>
                  <a:gd name="T0" fmla="*/ 451 w 190"/>
                  <a:gd name="T1" fmla="*/ 307 h 216"/>
                  <a:gd name="T2" fmla="*/ 411 w 190"/>
                  <a:gd name="T3" fmla="*/ 227 h 216"/>
                  <a:gd name="T4" fmla="*/ 398 w 190"/>
                  <a:gd name="T5" fmla="*/ 123 h 216"/>
                  <a:gd name="T6" fmla="*/ 281 w 190"/>
                  <a:gd name="T7" fmla="*/ 0 h 216"/>
                  <a:gd name="T8" fmla="*/ 348 w 190"/>
                  <a:gd name="T9" fmla="*/ 91 h 216"/>
                  <a:gd name="T10" fmla="*/ 356 w 190"/>
                  <a:gd name="T11" fmla="*/ 184 h 216"/>
                  <a:gd name="T12" fmla="*/ 328 w 190"/>
                  <a:gd name="T13" fmla="*/ 293 h 216"/>
                  <a:gd name="T14" fmla="*/ 288 w 190"/>
                  <a:gd name="T15" fmla="*/ 483 h 216"/>
                  <a:gd name="T16" fmla="*/ 0 w 190"/>
                  <a:gd name="T17" fmla="*/ 483 h 216"/>
                  <a:gd name="T18" fmla="*/ 338 w 190"/>
                  <a:gd name="T19" fmla="*/ 515 h 216"/>
                  <a:gd name="T20" fmla="*/ 451 w 190"/>
                  <a:gd name="T21" fmla="*/ 307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1" name="Freeform 254"/>
              <p:cNvSpPr>
                <a:spLocks/>
              </p:cNvSpPr>
              <p:nvPr/>
            </p:nvSpPr>
            <p:spPr bwMode="auto">
              <a:xfrm>
                <a:off x="1290298" y="4469945"/>
                <a:ext cx="260477" cy="378454"/>
              </a:xfrm>
              <a:custGeom>
                <a:avLst/>
                <a:gdLst>
                  <a:gd name="T0" fmla="*/ 93 w 156"/>
                  <a:gd name="T1" fmla="*/ 427 h 196"/>
                  <a:gd name="T2" fmla="*/ 163 w 156"/>
                  <a:gd name="T3" fmla="*/ 155 h 196"/>
                  <a:gd name="T4" fmla="*/ 368 w 156"/>
                  <a:gd name="T5" fmla="*/ 29 h 196"/>
                  <a:gd name="T6" fmla="*/ 340 w 156"/>
                  <a:gd name="T7" fmla="*/ 19 h 196"/>
                  <a:gd name="T8" fmla="*/ 65 w 156"/>
                  <a:gd name="T9" fmla="*/ 136 h 196"/>
                  <a:gd name="T10" fmla="*/ 48 w 156"/>
                  <a:gd name="T11" fmla="*/ 398 h 196"/>
                  <a:gd name="T12" fmla="*/ 155 w 156"/>
                  <a:gd name="T13" fmla="*/ 523 h 196"/>
                  <a:gd name="T14" fmla="*/ 93 w 156"/>
                  <a:gd name="T15" fmla="*/ 427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2" name="Freeform 255"/>
              <p:cNvSpPr>
                <a:spLocks/>
              </p:cNvSpPr>
              <p:nvPr/>
            </p:nvSpPr>
            <p:spPr bwMode="auto">
              <a:xfrm>
                <a:off x="1677673" y="4578488"/>
                <a:ext cx="30055" cy="44141"/>
              </a:xfrm>
              <a:custGeom>
                <a:avLst/>
                <a:gdLst>
                  <a:gd name="T0" fmla="*/ 25 w 18"/>
                  <a:gd name="T1" fmla="*/ 13 h 23"/>
                  <a:gd name="T2" fmla="*/ 23 w 18"/>
                  <a:gd name="T3" fmla="*/ 53 h 23"/>
                  <a:gd name="T4" fmla="*/ 25 w 18"/>
                  <a:gd name="T5" fmla="*/ 1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3" name="Freeform 256"/>
              <p:cNvSpPr>
                <a:spLocks/>
              </p:cNvSpPr>
              <p:nvPr/>
            </p:nvSpPr>
            <p:spPr bwMode="auto">
              <a:xfrm>
                <a:off x="1677673" y="4578488"/>
                <a:ext cx="30055" cy="44141"/>
              </a:xfrm>
              <a:custGeom>
                <a:avLst/>
                <a:gdLst>
                  <a:gd name="T0" fmla="*/ 25 w 18"/>
                  <a:gd name="T1" fmla="*/ 13 h 23"/>
                  <a:gd name="T2" fmla="*/ 23 w 18"/>
                  <a:gd name="T3" fmla="*/ 53 h 23"/>
                  <a:gd name="T4" fmla="*/ 25 w 18"/>
                  <a:gd name="T5" fmla="*/ 1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4" name="Freeform 257"/>
              <p:cNvSpPr>
                <a:spLocks/>
              </p:cNvSpPr>
              <p:nvPr/>
            </p:nvSpPr>
            <p:spPr bwMode="auto">
              <a:xfrm>
                <a:off x="1694370" y="4624800"/>
                <a:ext cx="18701" cy="15196"/>
              </a:xfrm>
              <a:custGeom>
                <a:avLst/>
                <a:gdLst>
                  <a:gd name="T0" fmla="*/ 18 w 11"/>
                  <a:gd name="T1" fmla="*/ 3 h 8"/>
                  <a:gd name="T2" fmla="*/ 10 w 11"/>
                  <a:gd name="T3" fmla="*/ 18 h 8"/>
                  <a:gd name="T4" fmla="*/ 18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5" name="Freeform 258"/>
              <p:cNvSpPr>
                <a:spLocks/>
              </p:cNvSpPr>
              <p:nvPr/>
            </p:nvSpPr>
            <p:spPr bwMode="auto">
              <a:xfrm>
                <a:off x="1694370" y="4624800"/>
                <a:ext cx="18701" cy="15196"/>
              </a:xfrm>
              <a:custGeom>
                <a:avLst/>
                <a:gdLst>
                  <a:gd name="T0" fmla="*/ 18 w 11"/>
                  <a:gd name="T1" fmla="*/ 3 h 8"/>
                  <a:gd name="T2" fmla="*/ 10 w 11"/>
                  <a:gd name="T3" fmla="*/ 18 h 8"/>
                  <a:gd name="T4" fmla="*/ 18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6" name="Freeform 259"/>
              <p:cNvSpPr>
                <a:spLocks/>
              </p:cNvSpPr>
              <p:nvPr/>
            </p:nvSpPr>
            <p:spPr bwMode="auto">
              <a:xfrm>
                <a:off x="1711068" y="4601644"/>
                <a:ext cx="15361" cy="20985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26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7" name="Freeform 260"/>
              <p:cNvSpPr>
                <a:spLocks/>
              </p:cNvSpPr>
              <p:nvPr/>
            </p:nvSpPr>
            <p:spPr bwMode="auto">
              <a:xfrm>
                <a:off x="1711068" y="4601644"/>
                <a:ext cx="15361" cy="20985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26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8" name="Freeform 261"/>
              <p:cNvSpPr>
                <a:spLocks/>
              </p:cNvSpPr>
              <p:nvPr/>
            </p:nvSpPr>
            <p:spPr bwMode="auto">
              <a:xfrm>
                <a:off x="1706392" y="4819454"/>
                <a:ext cx="14694" cy="20985"/>
              </a:xfrm>
              <a:custGeom>
                <a:avLst/>
                <a:gdLst>
                  <a:gd name="T0" fmla="*/ 5 w 9"/>
                  <a:gd name="T1" fmla="*/ 11 h 11"/>
                  <a:gd name="T2" fmla="*/ 7 w 9"/>
                  <a:gd name="T3" fmla="*/ 29 h 11"/>
                  <a:gd name="T4" fmla="*/ 5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9" name="Freeform 262"/>
              <p:cNvSpPr>
                <a:spLocks/>
              </p:cNvSpPr>
              <p:nvPr/>
            </p:nvSpPr>
            <p:spPr bwMode="auto">
              <a:xfrm>
                <a:off x="1706392" y="4819454"/>
                <a:ext cx="14694" cy="20985"/>
              </a:xfrm>
              <a:custGeom>
                <a:avLst/>
                <a:gdLst>
                  <a:gd name="T0" fmla="*/ 5 w 9"/>
                  <a:gd name="T1" fmla="*/ 11 h 11"/>
                  <a:gd name="T2" fmla="*/ 7 w 9"/>
                  <a:gd name="T3" fmla="*/ 29 h 11"/>
                  <a:gd name="T4" fmla="*/ 5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0" name="Freeform 263"/>
              <p:cNvSpPr>
                <a:spLocks/>
              </p:cNvSpPr>
              <p:nvPr/>
            </p:nvSpPr>
            <p:spPr bwMode="auto">
              <a:xfrm>
                <a:off x="1670994" y="4877344"/>
                <a:ext cx="14694" cy="20985"/>
              </a:xfrm>
              <a:custGeom>
                <a:avLst/>
                <a:gdLst>
                  <a:gd name="T0" fmla="*/ 5 w 9"/>
                  <a:gd name="T1" fmla="*/ 11 h 11"/>
                  <a:gd name="T2" fmla="*/ 7 w 9"/>
                  <a:gd name="T3" fmla="*/ 26 h 11"/>
                  <a:gd name="T4" fmla="*/ 5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1" name="Freeform 264"/>
              <p:cNvSpPr>
                <a:spLocks/>
              </p:cNvSpPr>
              <p:nvPr/>
            </p:nvSpPr>
            <p:spPr bwMode="auto">
              <a:xfrm>
                <a:off x="1670994" y="4877344"/>
                <a:ext cx="14694" cy="20985"/>
              </a:xfrm>
              <a:custGeom>
                <a:avLst/>
                <a:gdLst>
                  <a:gd name="T0" fmla="*/ 5 w 9"/>
                  <a:gd name="T1" fmla="*/ 11 h 11"/>
                  <a:gd name="T2" fmla="*/ 7 w 9"/>
                  <a:gd name="T3" fmla="*/ 26 h 11"/>
                  <a:gd name="T4" fmla="*/ 5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" name="Freeform 265"/>
              <p:cNvSpPr>
                <a:spLocks/>
              </p:cNvSpPr>
              <p:nvPr/>
            </p:nvSpPr>
            <p:spPr bwMode="auto">
              <a:xfrm>
                <a:off x="1652293" y="4512639"/>
                <a:ext cx="15361" cy="20985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29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3" name="Freeform 266"/>
              <p:cNvSpPr>
                <a:spLocks/>
              </p:cNvSpPr>
              <p:nvPr/>
            </p:nvSpPr>
            <p:spPr bwMode="auto">
              <a:xfrm>
                <a:off x="1652293" y="4512639"/>
                <a:ext cx="15361" cy="20985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29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4" name="Freeform 267"/>
              <p:cNvSpPr>
                <a:spLocks/>
              </p:cNvSpPr>
              <p:nvPr/>
            </p:nvSpPr>
            <p:spPr bwMode="auto">
              <a:xfrm>
                <a:off x="1657637" y="4614669"/>
                <a:ext cx="28051" cy="31116"/>
              </a:xfrm>
              <a:custGeom>
                <a:avLst/>
                <a:gdLst>
                  <a:gd name="T0" fmla="*/ 25 w 17"/>
                  <a:gd name="T1" fmla="*/ 5 h 16"/>
                  <a:gd name="T2" fmla="*/ 22 w 17"/>
                  <a:gd name="T3" fmla="*/ 40 h 16"/>
                  <a:gd name="T4" fmla="*/ 25 w 17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5" name="Freeform 268"/>
              <p:cNvSpPr>
                <a:spLocks/>
              </p:cNvSpPr>
              <p:nvPr/>
            </p:nvSpPr>
            <p:spPr bwMode="auto">
              <a:xfrm>
                <a:off x="1657637" y="4614669"/>
                <a:ext cx="28051" cy="31116"/>
              </a:xfrm>
              <a:custGeom>
                <a:avLst/>
                <a:gdLst>
                  <a:gd name="T0" fmla="*/ 25 w 17"/>
                  <a:gd name="T1" fmla="*/ 5 h 16"/>
                  <a:gd name="T2" fmla="*/ 22 w 17"/>
                  <a:gd name="T3" fmla="*/ 40 h 16"/>
                  <a:gd name="T4" fmla="*/ 25 w 17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6" name="Freeform 269"/>
              <p:cNvSpPr>
                <a:spLocks/>
              </p:cNvSpPr>
              <p:nvPr/>
            </p:nvSpPr>
            <p:spPr bwMode="auto">
              <a:xfrm>
                <a:off x="1687692" y="4653745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7" name="Freeform 270"/>
              <p:cNvSpPr>
                <a:spLocks/>
              </p:cNvSpPr>
              <p:nvPr/>
            </p:nvSpPr>
            <p:spPr bwMode="auto">
              <a:xfrm>
                <a:off x="1687692" y="4653745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8" name="Freeform 271"/>
              <p:cNvSpPr>
                <a:spLocks/>
              </p:cNvSpPr>
              <p:nvPr/>
            </p:nvSpPr>
            <p:spPr bwMode="auto">
              <a:xfrm>
                <a:off x="1704389" y="4782550"/>
                <a:ext cx="28719" cy="27498"/>
              </a:xfrm>
              <a:custGeom>
                <a:avLst/>
                <a:gdLst>
                  <a:gd name="T0" fmla="*/ 18 w 17"/>
                  <a:gd name="T1" fmla="*/ 5 h 14"/>
                  <a:gd name="T2" fmla="*/ 35 w 17"/>
                  <a:gd name="T3" fmla="*/ 19 h 14"/>
                  <a:gd name="T4" fmla="*/ 18 w 17"/>
                  <a:gd name="T5" fmla="*/ 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9" name="Freeform 272"/>
              <p:cNvSpPr>
                <a:spLocks/>
              </p:cNvSpPr>
              <p:nvPr/>
            </p:nvSpPr>
            <p:spPr bwMode="auto">
              <a:xfrm>
                <a:off x="1704389" y="4782550"/>
                <a:ext cx="28719" cy="27498"/>
              </a:xfrm>
              <a:custGeom>
                <a:avLst/>
                <a:gdLst>
                  <a:gd name="T0" fmla="*/ 18 w 17"/>
                  <a:gd name="T1" fmla="*/ 5 h 14"/>
                  <a:gd name="T2" fmla="*/ 35 w 17"/>
                  <a:gd name="T3" fmla="*/ 19 h 14"/>
                  <a:gd name="T4" fmla="*/ 18 w 17"/>
                  <a:gd name="T5" fmla="*/ 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0" name="Freeform 273"/>
              <p:cNvSpPr>
                <a:spLocks/>
              </p:cNvSpPr>
              <p:nvPr/>
            </p:nvSpPr>
            <p:spPr bwMode="auto">
              <a:xfrm>
                <a:off x="1691031" y="4682690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1" name="Freeform 274"/>
              <p:cNvSpPr>
                <a:spLocks/>
              </p:cNvSpPr>
              <p:nvPr/>
            </p:nvSpPr>
            <p:spPr bwMode="auto">
              <a:xfrm>
                <a:off x="1691031" y="4682690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2" name="Freeform 275"/>
              <p:cNvSpPr>
                <a:spLocks/>
              </p:cNvSpPr>
              <p:nvPr/>
            </p:nvSpPr>
            <p:spPr bwMode="auto">
              <a:xfrm>
                <a:off x="1273600" y="4747816"/>
                <a:ext cx="18033" cy="15920"/>
              </a:xfrm>
              <a:custGeom>
                <a:avLst/>
                <a:gdLst>
                  <a:gd name="T0" fmla="*/ 17 w 11"/>
                  <a:gd name="T1" fmla="*/ 3 h 8"/>
                  <a:gd name="T2" fmla="*/ 10 w 11"/>
                  <a:gd name="T3" fmla="*/ 19 h 8"/>
                  <a:gd name="T4" fmla="*/ 17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3" name="Freeform 276"/>
              <p:cNvSpPr>
                <a:spLocks/>
              </p:cNvSpPr>
              <p:nvPr/>
            </p:nvSpPr>
            <p:spPr bwMode="auto">
              <a:xfrm>
                <a:off x="1273600" y="4747816"/>
                <a:ext cx="18033" cy="15920"/>
              </a:xfrm>
              <a:custGeom>
                <a:avLst/>
                <a:gdLst>
                  <a:gd name="T0" fmla="*/ 17 w 11"/>
                  <a:gd name="T1" fmla="*/ 3 h 8"/>
                  <a:gd name="T2" fmla="*/ 10 w 11"/>
                  <a:gd name="T3" fmla="*/ 19 h 8"/>
                  <a:gd name="T4" fmla="*/ 17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4" name="Freeform 277"/>
              <p:cNvSpPr>
                <a:spLocks/>
              </p:cNvSpPr>
              <p:nvPr/>
            </p:nvSpPr>
            <p:spPr bwMode="auto">
              <a:xfrm>
                <a:off x="1266921" y="4776761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5" name="Freeform 278"/>
              <p:cNvSpPr>
                <a:spLocks/>
              </p:cNvSpPr>
              <p:nvPr/>
            </p:nvSpPr>
            <p:spPr bwMode="auto">
              <a:xfrm>
                <a:off x="1266921" y="4776761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6" name="Freeform 279"/>
              <p:cNvSpPr>
                <a:spLocks/>
              </p:cNvSpPr>
              <p:nvPr/>
            </p:nvSpPr>
            <p:spPr bwMode="auto">
              <a:xfrm>
                <a:off x="1264918" y="4550991"/>
                <a:ext cx="18701" cy="15920"/>
              </a:xfrm>
              <a:custGeom>
                <a:avLst/>
                <a:gdLst>
                  <a:gd name="T0" fmla="*/ 18 w 11"/>
                  <a:gd name="T1" fmla="*/ 3 h 8"/>
                  <a:gd name="T2" fmla="*/ 10 w 11"/>
                  <a:gd name="T3" fmla="*/ 19 h 8"/>
                  <a:gd name="T4" fmla="*/ 18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7" name="Freeform 280"/>
              <p:cNvSpPr>
                <a:spLocks/>
              </p:cNvSpPr>
              <p:nvPr/>
            </p:nvSpPr>
            <p:spPr bwMode="auto">
              <a:xfrm>
                <a:off x="1264918" y="4550991"/>
                <a:ext cx="18701" cy="15920"/>
              </a:xfrm>
              <a:custGeom>
                <a:avLst/>
                <a:gdLst>
                  <a:gd name="T0" fmla="*/ 18 w 11"/>
                  <a:gd name="T1" fmla="*/ 3 h 8"/>
                  <a:gd name="T2" fmla="*/ 10 w 11"/>
                  <a:gd name="T3" fmla="*/ 19 h 8"/>
                  <a:gd name="T4" fmla="*/ 18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8" name="Freeform 281"/>
              <p:cNvSpPr>
                <a:spLocks/>
              </p:cNvSpPr>
              <p:nvPr/>
            </p:nvSpPr>
            <p:spPr bwMode="auto">
              <a:xfrm>
                <a:off x="1333710" y="4475734"/>
                <a:ext cx="18033" cy="15920"/>
              </a:xfrm>
              <a:custGeom>
                <a:avLst/>
                <a:gdLst>
                  <a:gd name="T0" fmla="*/ 17 w 11"/>
                  <a:gd name="T1" fmla="*/ 3 h 8"/>
                  <a:gd name="T2" fmla="*/ 10 w 11"/>
                  <a:gd name="T3" fmla="*/ 19 h 8"/>
                  <a:gd name="T4" fmla="*/ 17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9" name="Freeform 282"/>
              <p:cNvSpPr>
                <a:spLocks/>
              </p:cNvSpPr>
              <p:nvPr/>
            </p:nvSpPr>
            <p:spPr bwMode="auto">
              <a:xfrm>
                <a:off x="1333710" y="4475734"/>
                <a:ext cx="18033" cy="15920"/>
              </a:xfrm>
              <a:custGeom>
                <a:avLst/>
                <a:gdLst>
                  <a:gd name="T0" fmla="*/ 17 w 11"/>
                  <a:gd name="T1" fmla="*/ 3 h 8"/>
                  <a:gd name="T2" fmla="*/ 10 w 11"/>
                  <a:gd name="T3" fmla="*/ 19 h 8"/>
                  <a:gd name="T4" fmla="*/ 17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0" name="Freeform 283"/>
              <p:cNvSpPr>
                <a:spLocks/>
              </p:cNvSpPr>
              <p:nvPr/>
            </p:nvSpPr>
            <p:spPr bwMode="auto">
              <a:xfrm>
                <a:off x="1258239" y="4579936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1" name="Freeform 284"/>
              <p:cNvSpPr>
                <a:spLocks/>
              </p:cNvSpPr>
              <p:nvPr/>
            </p:nvSpPr>
            <p:spPr bwMode="auto">
              <a:xfrm>
                <a:off x="1258239" y="4579936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2" name="Freeform 285"/>
              <p:cNvSpPr>
                <a:spLocks/>
              </p:cNvSpPr>
              <p:nvPr/>
            </p:nvSpPr>
            <p:spPr bwMode="auto">
              <a:xfrm>
                <a:off x="1270261" y="4805706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3" name="Freeform 286"/>
              <p:cNvSpPr>
                <a:spLocks/>
              </p:cNvSpPr>
              <p:nvPr/>
            </p:nvSpPr>
            <p:spPr bwMode="auto">
              <a:xfrm>
                <a:off x="1270261" y="4805706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4" name="Freeform 287"/>
              <p:cNvSpPr>
                <a:spLocks/>
              </p:cNvSpPr>
              <p:nvPr/>
            </p:nvSpPr>
            <p:spPr bwMode="auto">
              <a:xfrm>
                <a:off x="1670994" y="4807877"/>
                <a:ext cx="33394" cy="44141"/>
              </a:xfrm>
              <a:custGeom>
                <a:avLst/>
                <a:gdLst>
                  <a:gd name="T0" fmla="*/ 18 w 20"/>
                  <a:gd name="T1" fmla="*/ 45 h 23"/>
                  <a:gd name="T2" fmla="*/ 38 w 20"/>
                  <a:gd name="T3" fmla="*/ 21 h 23"/>
                  <a:gd name="T4" fmla="*/ 18 w 20"/>
                  <a:gd name="T5" fmla="*/ 4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5" name="Freeform 288"/>
              <p:cNvSpPr>
                <a:spLocks/>
              </p:cNvSpPr>
              <p:nvPr/>
            </p:nvSpPr>
            <p:spPr bwMode="auto">
              <a:xfrm>
                <a:off x="1670994" y="4807877"/>
                <a:ext cx="33394" cy="44141"/>
              </a:xfrm>
              <a:custGeom>
                <a:avLst/>
                <a:gdLst>
                  <a:gd name="T0" fmla="*/ 18 w 20"/>
                  <a:gd name="T1" fmla="*/ 45 h 23"/>
                  <a:gd name="T2" fmla="*/ 38 w 20"/>
                  <a:gd name="T3" fmla="*/ 21 h 23"/>
                  <a:gd name="T4" fmla="*/ 18 w 20"/>
                  <a:gd name="T5" fmla="*/ 4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6" name="Freeform 289"/>
              <p:cNvSpPr>
                <a:spLocks/>
              </p:cNvSpPr>
              <p:nvPr/>
            </p:nvSpPr>
            <p:spPr bwMode="auto">
              <a:xfrm>
                <a:off x="1525395" y="4765183"/>
                <a:ext cx="15361" cy="21709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30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7" name="Freeform 290"/>
              <p:cNvSpPr>
                <a:spLocks/>
              </p:cNvSpPr>
              <p:nvPr/>
            </p:nvSpPr>
            <p:spPr bwMode="auto">
              <a:xfrm>
                <a:off x="1525395" y="4765183"/>
                <a:ext cx="15361" cy="21709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30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8" name="Freeform 293"/>
              <p:cNvSpPr>
                <a:spLocks/>
              </p:cNvSpPr>
              <p:nvPr/>
            </p:nvSpPr>
            <p:spPr bwMode="auto">
              <a:xfrm>
                <a:off x="1699714" y="4730449"/>
                <a:ext cx="24712" cy="44865"/>
              </a:xfrm>
              <a:custGeom>
                <a:avLst/>
                <a:gdLst>
                  <a:gd name="T0" fmla="*/ 12 w 15"/>
                  <a:gd name="T1" fmla="*/ 16 h 23"/>
                  <a:gd name="T2" fmla="*/ 25 w 15"/>
                  <a:gd name="T3" fmla="*/ 35 h 23"/>
                  <a:gd name="T4" fmla="*/ 12 w 15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9" name="Freeform 294"/>
              <p:cNvSpPr>
                <a:spLocks/>
              </p:cNvSpPr>
              <p:nvPr/>
            </p:nvSpPr>
            <p:spPr bwMode="auto">
              <a:xfrm>
                <a:off x="1699714" y="4730449"/>
                <a:ext cx="24712" cy="44865"/>
              </a:xfrm>
              <a:custGeom>
                <a:avLst/>
                <a:gdLst>
                  <a:gd name="T0" fmla="*/ 12 w 15"/>
                  <a:gd name="T1" fmla="*/ 16 h 23"/>
                  <a:gd name="T2" fmla="*/ 25 w 15"/>
                  <a:gd name="T3" fmla="*/ 35 h 23"/>
                  <a:gd name="T4" fmla="*/ 12 w 15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0" name="Freeform 295"/>
              <p:cNvSpPr>
                <a:spLocks/>
              </p:cNvSpPr>
              <p:nvPr/>
            </p:nvSpPr>
            <p:spPr bwMode="auto">
              <a:xfrm>
                <a:off x="1562128" y="4753605"/>
                <a:ext cx="25380" cy="46312"/>
              </a:xfrm>
              <a:custGeom>
                <a:avLst/>
                <a:gdLst>
                  <a:gd name="T0" fmla="*/ 15 w 15"/>
                  <a:gd name="T1" fmla="*/ 19 h 24"/>
                  <a:gd name="T2" fmla="*/ 28 w 15"/>
                  <a:gd name="T3" fmla="*/ 35 h 24"/>
                  <a:gd name="T4" fmla="*/ 15 w 15"/>
                  <a:gd name="T5" fmla="*/ 1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1" name="Freeform 296"/>
              <p:cNvSpPr>
                <a:spLocks/>
              </p:cNvSpPr>
              <p:nvPr/>
            </p:nvSpPr>
            <p:spPr bwMode="auto">
              <a:xfrm>
                <a:off x="1562128" y="4753605"/>
                <a:ext cx="25380" cy="46312"/>
              </a:xfrm>
              <a:custGeom>
                <a:avLst/>
                <a:gdLst>
                  <a:gd name="T0" fmla="*/ 15 w 15"/>
                  <a:gd name="T1" fmla="*/ 19 h 24"/>
                  <a:gd name="T2" fmla="*/ 28 w 15"/>
                  <a:gd name="T3" fmla="*/ 35 h 24"/>
                  <a:gd name="T4" fmla="*/ 15 w 15"/>
                  <a:gd name="T5" fmla="*/ 1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2" name="Freeform 297"/>
              <p:cNvSpPr>
                <a:spLocks/>
              </p:cNvSpPr>
              <p:nvPr/>
            </p:nvSpPr>
            <p:spPr bwMode="auto">
              <a:xfrm>
                <a:off x="1465284" y="4807877"/>
                <a:ext cx="40073" cy="26774"/>
              </a:xfrm>
              <a:custGeom>
                <a:avLst/>
                <a:gdLst>
                  <a:gd name="T0" fmla="*/ 43 w 24"/>
                  <a:gd name="T1" fmla="*/ 13 h 14"/>
                  <a:gd name="T2" fmla="*/ 28 w 24"/>
                  <a:gd name="T3" fmla="*/ 29 h 14"/>
                  <a:gd name="T4" fmla="*/ 43 w 24"/>
                  <a:gd name="T5" fmla="*/ 1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3" name="Freeform 298"/>
              <p:cNvSpPr>
                <a:spLocks/>
              </p:cNvSpPr>
              <p:nvPr/>
            </p:nvSpPr>
            <p:spPr bwMode="auto">
              <a:xfrm>
                <a:off x="1465284" y="4807877"/>
                <a:ext cx="40073" cy="26774"/>
              </a:xfrm>
              <a:custGeom>
                <a:avLst/>
                <a:gdLst>
                  <a:gd name="T0" fmla="*/ 43 w 24"/>
                  <a:gd name="T1" fmla="*/ 13 h 14"/>
                  <a:gd name="T2" fmla="*/ 28 w 24"/>
                  <a:gd name="T3" fmla="*/ 29 h 14"/>
                  <a:gd name="T4" fmla="*/ 43 w 24"/>
                  <a:gd name="T5" fmla="*/ 1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4" name="Freeform 299"/>
              <p:cNvSpPr>
                <a:spLocks/>
              </p:cNvSpPr>
              <p:nvPr/>
            </p:nvSpPr>
            <p:spPr bwMode="auto">
              <a:xfrm>
                <a:off x="1368441" y="4902671"/>
                <a:ext cx="42077" cy="34734"/>
              </a:xfrm>
              <a:custGeom>
                <a:avLst/>
                <a:gdLst>
                  <a:gd name="T0" fmla="*/ 15 w 25"/>
                  <a:gd name="T1" fmla="*/ 27 h 18"/>
                  <a:gd name="T2" fmla="*/ 53 w 25"/>
                  <a:gd name="T3" fmla="*/ 24 h 18"/>
                  <a:gd name="T4" fmla="*/ 15 w 25"/>
                  <a:gd name="T5" fmla="*/ 2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5" name="Freeform 300"/>
              <p:cNvSpPr>
                <a:spLocks/>
              </p:cNvSpPr>
              <p:nvPr/>
            </p:nvSpPr>
            <p:spPr bwMode="auto">
              <a:xfrm>
                <a:off x="1368441" y="4902671"/>
                <a:ext cx="42077" cy="34734"/>
              </a:xfrm>
              <a:custGeom>
                <a:avLst/>
                <a:gdLst>
                  <a:gd name="T0" fmla="*/ 15 w 25"/>
                  <a:gd name="T1" fmla="*/ 27 h 18"/>
                  <a:gd name="T2" fmla="*/ 53 w 25"/>
                  <a:gd name="T3" fmla="*/ 24 h 18"/>
                  <a:gd name="T4" fmla="*/ 15 w 25"/>
                  <a:gd name="T5" fmla="*/ 2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6" name="Freeform 301"/>
              <p:cNvSpPr>
                <a:spLocks/>
              </p:cNvSpPr>
              <p:nvPr/>
            </p:nvSpPr>
            <p:spPr bwMode="auto">
              <a:xfrm>
                <a:off x="1410518" y="4894711"/>
                <a:ext cx="11354" cy="20985"/>
              </a:xfrm>
              <a:custGeom>
                <a:avLst/>
                <a:gdLst>
                  <a:gd name="T0" fmla="*/ 2 w 7"/>
                  <a:gd name="T1" fmla="*/ 13 h 11"/>
                  <a:gd name="T2" fmla="*/ 17 w 7"/>
                  <a:gd name="T3" fmla="*/ 16 h 11"/>
                  <a:gd name="T4" fmla="*/ 2 w 7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7" name="Freeform 302"/>
              <p:cNvSpPr>
                <a:spLocks/>
              </p:cNvSpPr>
              <p:nvPr/>
            </p:nvSpPr>
            <p:spPr bwMode="auto">
              <a:xfrm>
                <a:off x="1410518" y="4894711"/>
                <a:ext cx="11354" cy="20985"/>
              </a:xfrm>
              <a:custGeom>
                <a:avLst/>
                <a:gdLst>
                  <a:gd name="T0" fmla="*/ 2 w 7"/>
                  <a:gd name="T1" fmla="*/ 13 h 11"/>
                  <a:gd name="T2" fmla="*/ 17 w 7"/>
                  <a:gd name="T3" fmla="*/ 16 h 11"/>
                  <a:gd name="T4" fmla="*/ 2 w 7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8" name="Freeform 303"/>
              <p:cNvSpPr>
                <a:spLocks/>
              </p:cNvSpPr>
              <p:nvPr/>
            </p:nvSpPr>
            <p:spPr bwMode="auto">
              <a:xfrm>
                <a:off x="1477307" y="4904118"/>
                <a:ext cx="11354" cy="21709"/>
              </a:xfrm>
              <a:custGeom>
                <a:avLst/>
                <a:gdLst>
                  <a:gd name="T0" fmla="*/ 0 w 7"/>
                  <a:gd name="T1" fmla="*/ 14 h 11"/>
                  <a:gd name="T2" fmla="*/ 17 w 7"/>
                  <a:gd name="T3" fmla="*/ 19 h 11"/>
                  <a:gd name="T4" fmla="*/ 0 w 7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9" name="Freeform 304"/>
              <p:cNvSpPr>
                <a:spLocks/>
              </p:cNvSpPr>
              <p:nvPr/>
            </p:nvSpPr>
            <p:spPr bwMode="auto">
              <a:xfrm>
                <a:off x="1477307" y="4904118"/>
                <a:ext cx="11354" cy="21709"/>
              </a:xfrm>
              <a:custGeom>
                <a:avLst/>
                <a:gdLst>
                  <a:gd name="T0" fmla="*/ 0 w 7"/>
                  <a:gd name="T1" fmla="*/ 14 h 11"/>
                  <a:gd name="T2" fmla="*/ 17 w 7"/>
                  <a:gd name="T3" fmla="*/ 19 h 11"/>
                  <a:gd name="T4" fmla="*/ 0 w 7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0" name="Freeform 305"/>
              <p:cNvSpPr>
                <a:spLocks/>
              </p:cNvSpPr>
              <p:nvPr/>
            </p:nvSpPr>
            <p:spPr bwMode="auto">
              <a:xfrm>
                <a:off x="1578826" y="4929445"/>
                <a:ext cx="12022" cy="20985"/>
              </a:xfrm>
              <a:custGeom>
                <a:avLst/>
                <a:gdLst>
                  <a:gd name="T0" fmla="*/ 0 w 7"/>
                  <a:gd name="T1" fmla="*/ 13 h 11"/>
                  <a:gd name="T2" fmla="*/ 18 w 7"/>
                  <a:gd name="T3" fmla="*/ 18 h 11"/>
                  <a:gd name="T4" fmla="*/ 0 w 7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1" name="Freeform 306"/>
              <p:cNvSpPr>
                <a:spLocks/>
              </p:cNvSpPr>
              <p:nvPr/>
            </p:nvSpPr>
            <p:spPr bwMode="auto">
              <a:xfrm>
                <a:off x="1578826" y="4929445"/>
                <a:ext cx="12022" cy="20985"/>
              </a:xfrm>
              <a:custGeom>
                <a:avLst/>
                <a:gdLst>
                  <a:gd name="T0" fmla="*/ 0 w 7"/>
                  <a:gd name="T1" fmla="*/ 13 h 11"/>
                  <a:gd name="T2" fmla="*/ 18 w 7"/>
                  <a:gd name="T3" fmla="*/ 18 h 11"/>
                  <a:gd name="T4" fmla="*/ 0 w 7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2" name="Freeform 307"/>
              <p:cNvSpPr>
                <a:spLocks/>
              </p:cNvSpPr>
              <p:nvPr/>
            </p:nvSpPr>
            <p:spPr bwMode="auto">
              <a:xfrm>
                <a:off x="1654297" y="4854188"/>
                <a:ext cx="13358" cy="19538"/>
              </a:xfrm>
              <a:custGeom>
                <a:avLst/>
                <a:gdLst>
                  <a:gd name="T0" fmla="*/ 3 w 8"/>
                  <a:gd name="T1" fmla="*/ 11 h 10"/>
                  <a:gd name="T2" fmla="*/ 18 w 8"/>
                  <a:gd name="T3" fmla="*/ 16 h 10"/>
                  <a:gd name="T4" fmla="*/ 3 w 8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3" name="Freeform 308"/>
              <p:cNvSpPr>
                <a:spLocks/>
              </p:cNvSpPr>
              <p:nvPr/>
            </p:nvSpPr>
            <p:spPr bwMode="auto">
              <a:xfrm>
                <a:off x="1654297" y="4854188"/>
                <a:ext cx="13358" cy="19538"/>
              </a:xfrm>
              <a:custGeom>
                <a:avLst/>
                <a:gdLst>
                  <a:gd name="T0" fmla="*/ 3 w 8"/>
                  <a:gd name="T1" fmla="*/ 11 h 10"/>
                  <a:gd name="T2" fmla="*/ 18 w 8"/>
                  <a:gd name="T3" fmla="*/ 16 h 10"/>
                  <a:gd name="T4" fmla="*/ 3 w 8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4" name="Freeform 309"/>
              <p:cNvSpPr>
                <a:spLocks/>
              </p:cNvSpPr>
              <p:nvPr/>
            </p:nvSpPr>
            <p:spPr bwMode="auto">
              <a:xfrm>
                <a:off x="1388477" y="4880962"/>
                <a:ext cx="18701" cy="15920"/>
              </a:xfrm>
              <a:custGeom>
                <a:avLst/>
                <a:gdLst>
                  <a:gd name="T0" fmla="*/ 10 w 11"/>
                  <a:gd name="T1" fmla="*/ 17 h 8"/>
                  <a:gd name="T2" fmla="*/ 25 w 11"/>
                  <a:gd name="T3" fmla="*/ 14 h 8"/>
                  <a:gd name="T4" fmla="*/ 10 w 11"/>
                  <a:gd name="T5" fmla="*/ 1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5" name="Freeform 310"/>
              <p:cNvSpPr>
                <a:spLocks/>
              </p:cNvSpPr>
              <p:nvPr/>
            </p:nvSpPr>
            <p:spPr bwMode="auto">
              <a:xfrm>
                <a:off x="1388477" y="4880962"/>
                <a:ext cx="18701" cy="15920"/>
              </a:xfrm>
              <a:custGeom>
                <a:avLst/>
                <a:gdLst>
                  <a:gd name="T0" fmla="*/ 10 w 11"/>
                  <a:gd name="T1" fmla="*/ 17 h 8"/>
                  <a:gd name="T2" fmla="*/ 25 w 11"/>
                  <a:gd name="T3" fmla="*/ 14 h 8"/>
                  <a:gd name="T4" fmla="*/ 10 w 11"/>
                  <a:gd name="T5" fmla="*/ 1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6" name="Freeform 311"/>
              <p:cNvSpPr>
                <a:spLocks/>
              </p:cNvSpPr>
              <p:nvPr/>
            </p:nvSpPr>
            <p:spPr bwMode="auto">
              <a:xfrm>
                <a:off x="1401835" y="4925827"/>
                <a:ext cx="30055" cy="30392"/>
              </a:xfrm>
              <a:custGeom>
                <a:avLst/>
                <a:gdLst>
                  <a:gd name="T0" fmla="*/ 8 w 18"/>
                  <a:gd name="T1" fmla="*/ 18 h 16"/>
                  <a:gd name="T2" fmla="*/ 40 w 18"/>
                  <a:gd name="T3" fmla="*/ 18 h 16"/>
                  <a:gd name="T4" fmla="*/ 8 w 18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7" name="Freeform 312"/>
              <p:cNvSpPr>
                <a:spLocks/>
              </p:cNvSpPr>
              <p:nvPr/>
            </p:nvSpPr>
            <p:spPr bwMode="auto">
              <a:xfrm>
                <a:off x="1401835" y="4925827"/>
                <a:ext cx="30055" cy="30392"/>
              </a:xfrm>
              <a:custGeom>
                <a:avLst/>
                <a:gdLst>
                  <a:gd name="T0" fmla="*/ 8 w 18"/>
                  <a:gd name="T1" fmla="*/ 18 h 16"/>
                  <a:gd name="T2" fmla="*/ 40 w 18"/>
                  <a:gd name="T3" fmla="*/ 18 h 16"/>
                  <a:gd name="T4" fmla="*/ 8 w 18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8" name="Freeform 313"/>
              <p:cNvSpPr>
                <a:spLocks/>
              </p:cNvSpPr>
              <p:nvPr/>
            </p:nvSpPr>
            <p:spPr bwMode="auto">
              <a:xfrm>
                <a:off x="1440573" y="4912078"/>
                <a:ext cx="24712" cy="31116"/>
              </a:xfrm>
              <a:custGeom>
                <a:avLst/>
                <a:gdLst>
                  <a:gd name="T0" fmla="*/ 5 w 15"/>
                  <a:gd name="T1" fmla="*/ 27 h 16"/>
                  <a:gd name="T2" fmla="*/ 17 w 15"/>
                  <a:gd name="T3" fmla="*/ 5 h 16"/>
                  <a:gd name="T4" fmla="*/ 5 w 15"/>
                  <a:gd name="T5" fmla="*/ 2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9" name="Freeform 314"/>
              <p:cNvSpPr>
                <a:spLocks/>
              </p:cNvSpPr>
              <p:nvPr/>
            </p:nvSpPr>
            <p:spPr bwMode="auto">
              <a:xfrm>
                <a:off x="1440573" y="4912078"/>
                <a:ext cx="24712" cy="31116"/>
              </a:xfrm>
              <a:custGeom>
                <a:avLst/>
                <a:gdLst>
                  <a:gd name="T0" fmla="*/ 5 w 15"/>
                  <a:gd name="T1" fmla="*/ 27 h 16"/>
                  <a:gd name="T2" fmla="*/ 17 w 15"/>
                  <a:gd name="T3" fmla="*/ 5 h 16"/>
                  <a:gd name="T4" fmla="*/ 5 w 15"/>
                  <a:gd name="T5" fmla="*/ 2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0" name="Freeform 315"/>
              <p:cNvSpPr>
                <a:spLocks/>
              </p:cNvSpPr>
              <p:nvPr/>
            </p:nvSpPr>
            <p:spPr bwMode="auto">
              <a:xfrm>
                <a:off x="1650958" y="4550991"/>
                <a:ext cx="30055" cy="31116"/>
              </a:xfrm>
              <a:custGeom>
                <a:avLst/>
                <a:gdLst>
                  <a:gd name="T0" fmla="*/ 8 w 18"/>
                  <a:gd name="T1" fmla="*/ 19 h 16"/>
                  <a:gd name="T2" fmla="*/ 40 w 18"/>
                  <a:gd name="T3" fmla="*/ 19 h 16"/>
                  <a:gd name="T4" fmla="*/ 8 w 1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1" name="Freeform 316"/>
              <p:cNvSpPr>
                <a:spLocks/>
              </p:cNvSpPr>
              <p:nvPr/>
            </p:nvSpPr>
            <p:spPr bwMode="auto">
              <a:xfrm>
                <a:off x="1650958" y="4550991"/>
                <a:ext cx="30055" cy="31116"/>
              </a:xfrm>
              <a:custGeom>
                <a:avLst/>
                <a:gdLst>
                  <a:gd name="T0" fmla="*/ 8 w 18"/>
                  <a:gd name="T1" fmla="*/ 19 h 16"/>
                  <a:gd name="T2" fmla="*/ 40 w 18"/>
                  <a:gd name="T3" fmla="*/ 19 h 16"/>
                  <a:gd name="T4" fmla="*/ 8 w 1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2" name="Freeform 317"/>
              <p:cNvSpPr>
                <a:spLocks/>
              </p:cNvSpPr>
              <p:nvPr/>
            </p:nvSpPr>
            <p:spPr bwMode="auto">
              <a:xfrm>
                <a:off x="1276940" y="4545202"/>
                <a:ext cx="13358" cy="25327"/>
              </a:xfrm>
              <a:custGeom>
                <a:avLst/>
                <a:gdLst>
                  <a:gd name="T0" fmla="*/ 18 w 8"/>
                  <a:gd name="T1" fmla="*/ 22 h 13"/>
                  <a:gd name="T2" fmla="*/ 10 w 8"/>
                  <a:gd name="T3" fmla="*/ 8 h 13"/>
                  <a:gd name="T4" fmla="*/ 18 w 8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3" name="Freeform 318"/>
              <p:cNvSpPr>
                <a:spLocks/>
              </p:cNvSpPr>
              <p:nvPr/>
            </p:nvSpPr>
            <p:spPr bwMode="auto">
              <a:xfrm>
                <a:off x="1276940" y="4545202"/>
                <a:ext cx="13358" cy="25327"/>
              </a:xfrm>
              <a:custGeom>
                <a:avLst/>
                <a:gdLst>
                  <a:gd name="T0" fmla="*/ 18 w 8"/>
                  <a:gd name="T1" fmla="*/ 22 h 13"/>
                  <a:gd name="T2" fmla="*/ 10 w 8"/>
                  <a:gd name="T3" fmla="*/ 8 h 13"/>
                  <a:gd name="T4" fmla="*/ 18 w 8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4" name="Freeform 319"/>
              <p:cNvSpPr>
                <a:spLocks/>
              </p:cNvSpPr>
              <p:nvPr/>
            </p:nvSpPr>
            <p:spPr bwMode="auto">
              <a:xfrm>
                <a:off x="1298312" y="4503232"/>
                <a:ext cx="25380" cy="34734"/>
              </a:xfrm>
              <a:custGeom>
                <a:avLst/>
                <a:gdLst>
                  <a:gd name="T0" fmla="*/ 18 w 15"/>
                  <a:gd name="T1" fmla="*/ 40 h 18"/>
                  <a:gd name="T2" fmla="*/ 15 w 15"/>
                  <a:gd name="T3" fmla="*/ 5 h 18"/>
                  <a:gd name="T4" fmla="*/ 18 w 15"/>
                  <a:gd name="T5" fmla="*/ 4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5" name="Freeform 320"/>
              <p:cNvSpPr>
                <a:spLocks/>
              </p:cNvSpPr>
              <p:nvPr/>
            </p:nvSpPr>
            <p:spPr bwMode="auto">
              <a:xfrm>
                <a:off x="1298312" y="4503232"/>
                <a:ext cx="25380" cy="34734"/>
              </a:xfrm>
              <a:custGeom>
                <a:avLst/>
                <a:gdLst>
                  <a:gd name="T0" fmla="*/ 18 w 15"/>
                  <a:gd name="T1" fmla="*/ 40 h 18"/>
                  <a:gd name="T2" fmla="*/ 15 w 15"/>
                  <a:gd name="T3" fmla="*/ 5 h 18"/>
                  <a:gd name="T4" fmla="*/ 18 w 15"/>
                  <a:gd name="T5" fmla="*/ 4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6" name="Freeform 321"/>
              <p:cNvSpPr>
                <a:spLocks/>
              </p:cNvSpPr>
              <p:nvPr/>
            </p:nvSpPr>
            <p:spPr bwMode="auto">
              <a:xfrm>
                <a:off x="1679009" y="4532177"/>
                <a:ext cx="24044" cy="32563"/>
              </a:xfrm>
              <a:custGeom>
                <a:avLst/>
                <a:gdLst>
                  <a:gd name="T0" fmla="*/ 5 w 14"/>
                  <a:gd name="T1" fmla="*/ 26 h 17"/>
                  <a:gd name="T2" fmla="*/ 18 w 14"/>
                  <a:gd name="T3" fmla="*/ 8 h 17"/>
                  <a:gd name="T4" fmla="*/ 5 w 14"/>
                  <a:gd name="T5" fmla="*/ 2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7" name="Freeform 322"/>
              <p:cNvSpPr>
                <a:spLocks/>
              </p:cNvSpPr>
              <p:nvPr/>
            </p:nvSpPr>
            <p:spPr bwMode="auto">
              <a:xfrm>
                <a:off x="1679009" y="4532177"/>
                <a:ext cx="24044" cy="32563"/>
              </a:xfrm>
              <a:custGeom>
                <a:avLst/>
                <a:gdLst>
                  <a:gd name="T0" fmla="*/ 5 w 14"/>
                  <a:gd name="T1" fmla="*/ 26 h 17"/>
                  <a:gd name="T2" fmla="*/ 18 w 14"/>
                  <a:gd name="T3" fmla="*/ 8 h 17"/>
                  <a:gd name="T4" fmla="*/ 5 w 14"/>
                  <a:gd name="T5" fmla="*/ 2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8" name="Freeform 327"/>
              <p:cNvSpPr>
                <a:spLocks/>
              </p:cNvSpPr>
              <p:nvPr/>
            </p:nvSpPr>
            <p:spPr bwMode="auto">
              <a:xfrm>
                <a:off x="1445248" y="4773143"/>
                <a:ext cx="15361" cy="17367"/>
              </a:xfrm>
              <a:custGeom>
                <a:avLst/>
                <a:gdLst>
                  <a:gd name="T0" fmla="*/ 15 w 9"/>
                  <a:gd name="T1" fmla="*/ 13 h 9"/>
                  <a:gd name="T2" fmla="*/ 0 w 9"/>
                  <a:gd name="T3" fmla="*/ 8 h 9"/>
                  <a:gd name="T4" fmla="*/ 15 w 9"/>
                  <a:gd name="T5" fmla="*/ 1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9" name="Freeform 328"/>
              <p:cNvSpPr>
                <a:spLocks/>
              </p:cNvSpPr>
              <p:nvPr/>
            </p:nvSpPr>
            <p:spPr bwMode="auto">
              <a:xfrm>
                <a:off x="1445248" y="4773143"/>
                <a:ext cx="15361" cy="17367"/>
              </a:xfrm>
              <a:custGeom>
                <a:avLst/>
                <a:gdLst>
                  <a:gd name="T0" fmla="*/ 15 w 9"/>
                  <a:gd name="T1" fmla="*/ 13 h 9"/>
                  <a:gd name="T2" fmla="*/ 0 w 9"/>
                  <a:gd name="T3" fmla="*/ 8 h 9"/>
                  <a:gd name="T4" fmla="*/ 15 w 9"/>
                  <a:gd name="T5" fmla="*/ 1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0" name="Freeform 343"/>
              <p:cNvSpPr>
                <a:spLocks/>
              </p:cNvSpPr>
              <p:nvPr/>
            </p:nvSpPr>
            <p:spPr bwMode="auto">
              <a:xfrm>
                <a:off x="1298312" y="4857806"/>
                <a:ext cx="42077" cy="33287"/>
              </a:xfrm>
              <a:custGeom>
                <a:avLst/>
                <a:gdLst>
                  <a:gd name="T0" fmla="*/ 15 w 25"/>
                  <a:gd name="T1" fmla="*/ 24 h 17"/>
                  <a:gd name="T2" fmla="*/ 53 w 25"/>
                  <a:gd name="T3" fmla="*/ 22 h 17"/>
                  <a:gd name="T4" fmla="*/ 15 w 25"/>
                  <a:gd name="T5" fmla="*/ 2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1" name="Freeform 344"/>
              <p:cNvSpPr>
                <a:spLocks/>
              </p:cNvSpPr>
              <p:nvPr/>
            </p:nvSpPr>
            <p:spPr bwMode="auto">
              <a:xfrm>
                <a:off x="1298312" y="4857806"/>
                <a:ext cx="42077" cy="33287"/>
              </a:xfrm>
              <a:custGeom>
                <a:avLst/>
                <a:gdLst>
                  <a:gd name="T0" fmla="*/ 15 w 25"/>
                  <a:gd name="T1" fmla="*/ 24 h 17"/>
                  <a:gd name="T2" fmla="*/ 53 w 25"/>
                  <a:gd name="T3" fmla="*/ 22 h 17"/>
                  <a:gd name="T4" fmla="*/ 15 w 25"/>
                  <a:gd name="T5" fmla="*/ 2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2" name="Freeform 345"/>
              <p:cNvSpPr>
                <a:spLocks/>
              </p:cNvSpPr>
              <p:nvPr/>
            </p:nvSpPr>
            <p:spPr bwMode="auto">
              <a:xfrm>
                <a:off x="1318349" y="4834651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3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3" name="Freeform 346"/>
              <p:cNvSpPr>
                <a:spLocks/>
              </p:cNvSpPr>
              <p:nvPr/>
            </p:nvSpPr>
            <p:spPr bwMode="auto">
              <a:xfrm>
                <a:off x="1318349" y="4834651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3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4" name="Freeform 347"/>
              <p:cNvSpPr>
                <a:spLocks/>
              </p:cNvSpPr>
              <p:nvPr/>
            </p:nvSpPr>
            <p:spPr bwMode="auto">
              <a:xfrm>
                <a:off x="1241542" y="4642167"/>
                <a:ext cx="42077" cy="32563"/>
              </a:xfrm>
              <a:custGeom>
                <a:avLst/>
                <a:gdLst>
                  <a:gd name="T0" fmla="*/ 13 w 25"/>
                  <a:gd name="T1" fmla="*/ 24 h 17"/>
                  <a:gd name="T2" fmla="*/ 50 w 25"/>
                  <a:gd name="T3" fmla="*/ 21 h 17"/>
                  <a:gd name="T4" fmla="*/ 13 w 25"/>
                  <a:gd name="T5" fmla="*/ 2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5" name="Freeform 348"/>
              <p:cNvSpPr>
                <a:spLocks/>
              </p:cNvSpPr>
              <p:nvPr/>
            </p:nvSpPr>
            <p:spPr bwMode="auto">
              <a:xfrm>
                <a:off x="1241542" y="4642167"/>
                <a:ext cx="42077" cy="32563"/>
              </a:xfrm>
              <a:custGeom>
                <a:avLst/>
                <a:gdLst>
                  <a:gd name="T0" fmla="*/ 13 w 25"/>
                  <a:gd name="T1" fmla="*/ 24 h 17"/>
                  <a:gd name="T2" fmla="*/ 50 w 25"/>
                  <a:gd name="T3" fmla="*/ 21 h 17"/>
                  <a:gd name="T4" fmla="*/ 13 w 25"/>
                  <a:gd name="T5" fmla="*/ 2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6" name="Freeform 349"/>
              <p:cNvSpPr>
                <a:spLocks/>
              </p:cNvSpPr>
              <p:nvPr/>
            </p:nvSpPr>
            <p:spPr bwMode="auto">
              <a:xfrm>
                <a:off x="1260243" y="4619011"/>
                <a:ext cx="20037" cy="17367"/>
              </a:xfrm>
              <a:custGeom>
                <a:avLst/>
                <a:gdLst>
                  <a:gd name="T0" fmla="*/ 10 w 12"/>
                  <a:gd name="T1" fmla="*/ 19 h 9"/>
                  <a:gd name="T2" fmla="*/ 25 w 12"/>
                  <a:gd name="T3" fmla="*/ 13 h 9"/>
                  <a:gd name="T4" fmla="*/ 10 w 12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7" name="Freeform 350"/>
              <p:cNvSpPr>
                <a:spLocks/>
              </p:cNvSpPr>
              <p:nvPr/>
            </p:nvSpPr>
            <p:spPr bwMode="auto">
              <a:xfrm>
                <a:off x="1260243" y="4619011"/>
                <a:ext cx="20037" cy="17367"/>
              </a:xfrm>
              <a:custGeom>
                <a:avLst/>
                <a:gdLst>
                  <a:gd name="T0" fmla="*/ 10 w 12"/>
                  <a:gd name="T1" fmla="*/ 19 h 9"/>
                  <a:gd name="T2" fmla="*/ 25 w 12"/>
                  <a:gd name="T3" fmla="*/ 13 h 9"/>
                  <a:gd name="T4" fmla="*/ 10 w 12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8" name="Freeform 351"/>
              <p:cNvSpPr>
                <a:spLocks/>
              </p:cNvSpPr>
              <p:nvPr/>
            </p:nvSpPr>
            <p:spPr bwMode="auto">
              <a:xfrm>
                <a:off x="1343729" y="4896882"/>
                <a:ext cx="24712" cy="32563"/>
              </a:xfrm>
              <a:custGeom>
                <a:avLst/>
                <a:gdLst>
                  <a:gd name="T0" fmla="*/ 5 w 15"/>
                  <a:gd name="T1" fmla="*/ 26 h 17"/>
                  <a:gd name="T2" fmla="*/ 17 w 15"/>
                  <a:gd name="T3" fmla="*/ 8 h 17"/>
                  <a:gd name="T4" fmla="*/ 5 w 15"/>
                  <a:gd name="T5" fmla="*/ 2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9" name="Freeform 352"/>
              <p:cNvSpPr>
                <a:spLocks/>
              </p:cNvSpPr>
              <p:nvPr/>
            </p:nvSpPr>
            <p:spPr bwMode="auto">
              <a:xfrm>
                <a:off x="1343729" y="4896882"/>
                <a:ext cx="24712" cy="32563"/>
              </a:xfrm>
              <a:custGeom>
                <a:avLst/>
                <a:gdLst>
                  <a:gd name="T0" fmla="*/ 5 w 15"/>
                  <a:gd name="T1" fmla="*/ 26 h 17"/>
                  <a:gd name="T2" fmla="*/ 17 w 15"/>
                  <a:gd name="T3" fmla="*/ 8 h 17"/>
                  <a:gd name="T4" fmla="*/ 5 w 15"/>
                  <a:gd name="T5" fmla="*/ 2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0" name="Freeform 353"/>
              <p:cNvSpPr>
                <a:spLocks/>
              </p:cNvSpPr>
              <p:nvPr/>
            </p:nvSpPr>
            <p:spPr bwMode="auto">
              <a:xfrm>
                <a:off x="1477307" y="4923656"/>
                <a:ext cx="26716" cy="40523"/>
              </a:xfrm>
              <a:custGeom>
                <a:avLst/>
                <a:gdLst>
                  <a:gd name="T0" fmla="*/ 30 w 16"/>
                  <a:gd name="T1" fmla="*/ 21 h 21"/>
                  <a:gd name="T2" fmla="*/ 0 w 16"/>
                  <a:gd name="T3" fmla="*/ 29 h 21"/>
                  <a:gd name="T4" fmla="*/ 30 w 16"/>
                  <a:gd name="T5" fmla="*/ 2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1" name="Freeform 354"/>
              <p:cNvSpPr>
                <a:spLocks/>
              </p:cNvSpPr>
              <p:nvPr/>
            </p:nvSpPr>
            <p:spPr bwMode="auto">
              <a:xfrm>
                <a:off x="1477307" y="4923656"/>
                <a:ext cx="26716" cy="40523"/>
              </a:xfrm>
              <a:custGeom>
                <a:avLst/>
                <a:gdLst>
                  <a:gd name="T0" fmla="*/ 30 w 16"/>
                  <a:gd name="T1" fmla="*/ 21 h 21"/>
                  <a:gd name="T2" fmla="*/ 0 w 16"/>
                  <a:gd name="T3" fmla="*/ 29 h 21"/>
                  <a:gd name="T4" fmla="*/ 30 w 16"/>
                  <a:gd name="T5" fmla="*/ 2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2" name="Freeform 355"/>
              <p:cNvSpPr>
                <a:spLocks/>
              </p:cNvSpPr>
              <p:nvPr/>
            </p:nvSpPr>
            <p:spPr bwMode="auto">
              <a:xfrm>
                <a:off x="1624242" y="4865766"/>
                <a:ext cx="26716" cy="40523"/>
              </a:xfrm>
              <a:custGeom>
                <a:avLst/>
                <a:gdLst>
                  <a:gd name="T0" fmla="*/ 30 w 16"/>
                  <a:gd name="T1" fmla="*/ 19 h 21"/>
                  <a:gd name="T2" fmla="*/ 0 w 16"/>
                  <a:gd name="T3" fmla="*/ 29 h 21"/>
                  <a:gd name="T4" fmla="*/ 30 w 16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3" name="Freeform 356"/>
              <p:cNvSpPr>
                <a:spLocks/>
              </p:cNvSpPr>
              <p:nvPr/>
            </p:nvSpPr>
            <p:spPr bwMode="auto">
              <a:xfrm>
                <a:off x="1624242" y="4865766"/>
                <a:ext cx="26716" cy="40523"/>
              </a:xfrm>
              <a:custGeom>
                <a:avLst/>
                <a:gdLst>
                  <a:gd name="T0" fmla="*/ 30 w 16"/>
                  <a:gd name="T1" fmla="*/ 19 h 21"/>
                  <a:gd name="T2" fmla="*/ 0 w 16"/>
                  <a:gd name="T3" fmla="*/ 29 h 21"/>
                  <a:gd name="T4" fmla="*/ 30 w 16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4" name="Freeform 357"/>
              <p:cNvSpPr>
                <a:spLocks/>
              </p:cNvSpPr>
              <p:nvPr/>
            </p:nvSpPr>
            <p:spPr bwMode="auto">
              <a:xfrm>
                <a:off x="1457270" y="4414226"/>
                <a:ext cx="26716" cy="40523"/>
              </a:xfrm>
              <a:custGeom>
                <a:avLst/>
                <a:gdLst>
                  <a:gd name="T0" fmla="*/ 30 w 16"/>
                  <a:gd name="T1" fmla="*/ 19 h 21"/>
                  <a:gd name="T2" fmla="*/ 0 w 16"/>
                  <a:gd name="T3" fmla="*/ 29 h 21"/>
                  <a:gd name="T4" fmla="*/ 30 w 16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5" name="Freeform 358"/>
              <p:cNvSpPr>
                <a:spLocks/>
              </p:cNvSpPr>
              <p:nvPr/>
            </p:nvSpPr>
            <p:spPr bwMode="auto">
              <a:xfrm>
                <a:off x="1457270" y="4414226"/>
                <a:ext cx="26716" cy="40523"/>
              </a:xfrm>
              <a:custGeom>
                <a:avLst/>
                <a:gdLst>
                  <a:gd name="T0" fmla="*/ 30 w 16"/>
                  <a:gd name="T1" fmla="*/ 19 h 21"/>
                  <a:gd name="T2" fmla="*/ 0 w 16"/>
                  <a:gd name="T3" fmla="*/ 29 h 21"/>
                  <a:gd name="T4" fmla="*/ 30 w 16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6" name="Freeform 359"/>
              <p:cNvSpPr>
                <a:spLocks/>
              </p:cNvSpPr>
              <p:nvPr/>
            </p:nvSpPr>
            <p:spPr bwMode="auto">
              <a:xfrm>
                <a:off x="1494004" y="4427975"/>
                <a:ext cx="24712" cy="40523"/>
              </a:xfrm>
              <a:custGeom>
                <a:avLst/>
                <a:gdLst>
                  <a:gd name="T0" fmla="*/ 30 w 15"/>
                  <a:gd name="T1" fmla="*/ 19 h 21"/>
                  <a:gd name="T2" fmla="*/ 0 w 15"/>
                  <a:gd name="T3" fmla="*/ 29 h 21"/>
                  <a:gd name="T4" fmla="*/ 30 w 15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7" name="Freeform 360"/>
              <p:cNvSpPr>
                <a:spLocks/>
              </p:cNvSpPr>
              <p:nvPr/>
            </p:nvSpPr>
            <p:spPr bwMode="auto">
              <a:xfrm>
                <a:off x="1494004" y="4427975"/>
                <a:ext cx="24712" cy="40523"/>
              </a:xfrm>
              <a:custGeom>
                <a:avLst/>
                <a:gdLst>
                  <a:gd name="T0" fmla="*/ 30 w 15"/>
                  <a:gd name="T1" fmla="*/ 19 h 21"/>
                  <a:gd name="T2" fmla="*/ 0 w 15"/>
                  <a:gd name="T3" fmla="*/ 29 h 21"/>
                  <a:gd name="T4" fmla="*/ 30 w 15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8" name="Freeform 363"/>
              <p:cNvSpPr>
                <a:spLocks/>
              </p:cNvSpPr>
              <p:nvPr/>
            </p:nvSpPr>
            <p:spPr bwMode="auto">
              <a:xfrm>
                <a:off x="1524059" y="4925827"/>
                <a:ext cx="38070" cy="28945"/>
              </a:xfrm>
              <a:custGeom>
                <a:avLst/>
                <a:gdLst>
                  <a:gd name="T0" fmla="*/ 15 w 23"/>
                  <a:gd name="T1" fmla="*/ 27 h 15"/>
                  <a:gd name="T2" fmla="*/ 30 w 23"/>
                  <a:gd name="T3" fmla="*/ 11 h 15"/>
                  <a:gd name="T4" fmla="*/ 15 w 23"/>
                  <a:gd name="T5" fmla="*/ 2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9" name="Freeform 364"/>
              <p:cNvSpPr>
                <a:spLocks/>
              </p:cNvSpPr>
              <p:nvPr/>
            </p:nvSpPr>
            <p:spPr bwMode="auto">
              <a:xfrm>
                <a:off x="1524059" y="4925827"/>
                <a:ext cx="38070" cy="28945"/>
              </a:xfrm>
              <a:custGeom>
                <a:avLst/>
                <a:gdLst>
                  <a:gd name="T0" fmla="*/ 15 w 23"/>
                  <a:gd name="T1" fmla="*/ 27 h 15"/>
                  <a:gd name="T2" fmla="*/ 30 w 23"/>
                  <a:gd name="T3" fmla="*/ 11 h 15"/>
                  <a:gd name="T4" fmla="*/ 15 w 23"/>
                  <a:gd name="T5" fmla="*/ 2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0" name="Freeform 365"/>
              <p:cNvSpPr>
                <a:spLocks/>
              </p:cNvSpPr>
              <p:nvPr/>
            </p:nvSpPr>
            <p:spPr bwMode="auto">
              <a:xfrm>
                <a:off x="1355083" y="4856359"/>
                <a:ext cx="18701" cy="24603"/>
              </a:xfrm>
              <a:custGeom>
                <a:avLst/>
                <a:gdLst>
                  <a:gd name="T0" fmla="*/ 10 w 11"/>
                  <a:gd name="T1" fmla="*/ 13 h 13"/>
                  <a:gd name="T2" fmla="*/ 23 w 11"/>
                  <a:gd name="T3" fmla="*/ 29 h 13"/>
                  <a:gd name="T4" fmla="*/ 10 w 11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4" y="5"/>
                    </a:moveTo>
                    <a:cubicBezTo>
                      <a:pt x="0" y="8"/>
                      <a:pt x="7" y="13"/>
                      <a:pt x="9" y="11"/>
                    </a:cubicBezTo>
                    <a:cubicBezTo>
                      <a:pt x="11" y="8"/>
                      <a:pt x="8" y="0"/>
                      <a:pt x="4" y="5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1" name="Freeform 375"/>
              <p:cNvSpPr>
                <a:spLocks/>
              </p:cNvSpPr>
              <p:nvPr/>
            </p:nvSpPr>
            <p:spPr bwMode="auto">
              <a:xfrm>
                <a:off x="1256903" y="4711635"/>
                <a:ext cx="18033" cy="23156"/>
              </a:xfrm>
              <a:custGeom>
                <a:avLst/>
                <a:gdLst>
                  <a:gd name="T0" fmla="*/ 12 w 11"/>
                  <a:gd name="T1" fmla="*/ 27 h 12"/>
                  <a:gd name="T2" fmla="*/ 10 w 11"/>
                  <a:gd name="T3" fmla="*/ 5 h 12"/>
                  <a:gd name="T4" fmla="*/ 12 w 11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2" name="Freeform 376"/>
              <p:cNvSpPr>
                <a:spLocks/>
              </p:cNvSpPr>
              <p:nvPr/>
            </p:nvSpPr>
            <p:spPr bwMode="auto">
              <a:xfrm>
                <a:off x="1598862" y="4448960"/>
                <a:ext cx="28719" cy="28945"/>
              </a:xfrm>
              <a:custGeom>
                <a:avLst/>
                <a:gdLst>
                  <a:gd name="T0" fmla="*/ 18 w 17"/>
                  <a:gd name="T1" fmla="*/ 5 h 15"/>
                  <a:gd name="T2" fmla="*/ 35 w 17"/>
                  <a:gd name="T3" fmla="*/ 21 h 15"/>
                  <a:gd name="T4" fmla="*/ 18 w 17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3" name="Freeform 377"/>
              <p:cNvSpPr>
                <a:spLocks/>
              </p:cNvSpPr>
              <p:nvPr/>
            </p:nvSpPr>
            <p:spPr bwMode="auto">
              <a:xfrm>
                <a:off x="1598862" y="4448960"/>
                <a:ext cx="28719" cy="28945"/>
              </a:xfrm>
              <a:custGeom>
                <a:avLst/>
                <a:gdLst>
                  <a:gd name="T0" fmla="*/ 18 w 17"/>
                  <a:gd name="T1" fmla="*/ 5 h 15"/>
                  <a:gd name="T2" fmla="*/ 35 w 17"/>
                  <a:gd name="T3" fmla="*/ 21 h 15"/>
                  <a:gd name="T4" fmla="*/ 18 w 17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4" name="Freeform 378"/>
              <p:cNvSpPr>
                <a:spLocks/>
              </p:cNvSpPr>
              <p:nvPr/>
            </p:nvSpPr>
            <p:spPr bwMode="auto">
              <a:xfrm>
                <a:off x="1604205" y="4477905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5" name="Freeform 379"/>
              <p:cNvSpPr>
                <a:spLocks/>
              </p:cNvSpPr>
              <p:nvPr/>
            </p:nvSpPr>
            <p:spPr bwMode="auto">
              <a:xfrm>
                <a:off x="1604205" y="4477905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6" name="Freeform 380"/>
              <p:cNvSpPr>
                <a:spLocks/>
              </p:cNvSpPr>
              <p:nvPr/>
            </p:nvSpPr>
            <p:spPr bwMode="auto">
              <a:xfrm>
                <a:off x="1575486" y="4451131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6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7" name="Freeform 381"/>
              <p:cNvSpPr>
                <a:spLocks/>
              </p:cNvSpPr>
              <p:nvPr/>
            </p:nvSpPr>
            <p:spPr bwMode="auto">
              <a:xfrm>
                <a:off x="1575486" y="4451131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6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8" name="Freeform 382"/>
              <p:cNvSpPr>
                <a:spLocks/>
              </p:cNvSpPr>
              <p:nvPr/>
            </p:nvSpPr>
            <p:spPr bwMode="auto">
              <a:xfrm>
                <a:off x="1522055" y="4414226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6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9" name="Freeform 383"/>
              <p:cNvSpPr>
                <a:spLocks/>
              </p:cNvSpPr>
              <p:nvPr/>
            </p:nvSpPr>
            <p:spPr bwMode="auto">
              <a:xfrm>
                <a:off x="1522055" y="4414226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6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0" name="Freeform 384"/>
              <p:cNvSpPr>
                <a:spLocks/>
              </p:cNvSpPr>
              <p:nvPr/>
            </p:nvSpPr>
            <p:spPr bwMode="auto">
              <a:xfrm>
                <a:off x="1411853" y="4427975"/>
                <a:ext cx="20037" cy="15196"/>
              </a:xfrm>
              <a:custGeom>
                <a:avLst/>
                <a:gdLst>
                  <a:gd name="T0" fmla="*/ 10 w 12"/>
                  <a:gd name="T1" fmla="*/ 18 h 8"/>
                  <a:gd name="T2" fmla="*/ 28 w 12"/>
                  <a:gd name="T3" fmla="*/ 13 h 8"/>
                  <a:gd name="T4" fmla="*/ 10 w 12"/>
                  <a:gd name="T5" fmla="*/ 1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1" name="Freeform 385"/>
              <p:cNvSpPr>
                <a:spLocks/>
              </p:cNvSpPr>
              <p:nvPr/>
            </p:nvSpPr>
            <p:spPr bwMode="auto">
              <a:xfrm>
                <a:off x="1411853" y="4427975"/>
                <a:ext cx="20037" cy="15196"/>
              </a:xfrm>
              <a:custGeom>
                <a:avLst/>
                <a:gdLst>
                  <a:gd name="T0" fmla="*/ 10 w 12"/>
                  <a:gd name="T1" fmla="*/ 18 h 8"/>
                  <a:gd name="T2" fmla="*/ 28 w 12"/>
                  <a:gd name="T3" fmla="*/ 13 h 8"/>
                  <a:gd name="T4" fmla="*/ 10 w 12"/>
                  <a:gd name="T5" fmla="*/ 1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2" name="Freeform 386"/>
              <p:cNvSpPr>
                <a:spLocks/>
              </p:cNvSpPr>
              <p:nvPr/>
            </p:nvSpPr>
            <p:spPr bwMode="auto">
              <a:xfrm>
                <a:off x="1544095" y="4437382"/>
                <a:ext cx="20037" cy="23156"/>
              </a:xfrm>
              <a:custGeom>
                <a:avLst/>
                <a:gdLst>
                  <a:gd name="T0" fmla="*/ 15 w 12"/>
                  <a:gd name="T1" fmla="*/ 27 h 12"/>
                  <a:gd name="T2" fmla="*/ 10 w 12"/>
                  <a:gd name="T3" fmla="*/ 5 h 12"/>
                  <a:gd name="T4" fmla="*/ 15 w 12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2" y="6"/>
                      <a:pt x="6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3" name="Freeform 387"/>
              <p:cNvSpPr>
                <a:spLocks/>
              </p:cNvSpPr>
              <p:nvPr/>
            </p:nvSpPr>
            <p:spPr bwMode="auto">
              <a:xfrm>
                <a:off x="1624242" y="4909907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4" name="Freeform 388"/>
              <p:cNvSpPr>
                <a:spLocks/>
              </p:cNvSpPr>
              <p:nvPr/>
            </p:nvSpPr>
            <p:spPr bwMode="auto">
              <a:xfrm>
                <a:off x="1624242" y="4909907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5" name="Freeform 389"/>
              <p:cNvSpPr>
                <a:spLocks/>
              </p:cNvSpPr>
              <p:nvPr/>
            </p:nvSpPr>
            <p:spPr bwMode="auto">
              <a:xfrm>
                <a:off x="1598862" y="4912078"/>
                <a:ext cx="20037" cy="17367"/>
              </a:xfrm>
              <a:custGeom>
                <a:avLst/>
                <a:gdLst>
                  <a:gd name="T0" fmla="*/ 10 w 12"/>
                  <a:gd name="T1" fmla="*/ 19 h 9"/>
                  <a:gd name="T2" fmla="*/ 28 w 12"/>
                  <a:gd name="T3" fmla="*/ 16 h 9"/>
                  <a:gd name="T4" fmla="*/ 10 w 12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6" name="Freeform 390"/>
              <p:cNvSpPr>
                <a:spLocks/>
              </p:cNvSpPr>
              <p:nvPr/>
            </p:nvSpPr>
            <p:spPr bwMode="auto">
              <a:xfrm>
                <a:off x="1598862" y="4912078"/>
                <a:ext cx="20037" cy="17367"/>
              </a:xfrm>
              <a:custGeom>
                <a:avLst/>
                <a:gdLst>
                  <a:gd name="T0" fmla="*/ 10 w 12"/>
                  <a:gd name="T1" fmla="*/ 19 h 9"/>
                  <a:gd name="T2" fmla="*/ 28 w 12"/>
                  <a:gd name="T3" fmla="*/ 16 h 9"/>
                  <a:gd name="T4" fmla="*/ 10 w 12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7" name="Freeform 391"/>
              <p:cNvSpPr>
                <a:spLocks/>
              </p:cNvSpPr>
              <p:nvPr/>
            </p:nvSpPr>
            <p:spPr bwMode="auto">
              <a:xfrm>
                <a:off x="1568807" y="4898329"/>
                <a:ext cx="18701" cy="23156"/>
              </a:xfrm>
              <a:custGeom>
                <a:avLst/>
                <a:gdLst>
                  <a:gd name="T0" fmla="*/ 13 w 11"/>
                  <a:gd name="T1" fmla="*/ 27 h 12"/>
                  <a:gd name="T2" fmla="*/ 10 w 11"/>
                  <a:gd name="T3" fmla="*/ 5 h 12"/>
                  <a:gd name="T4" fmla="*/ 13 w 11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8" name="Freeform 392"/>
              <p:cNvSpPr>
                <a:spLocks/>
              </p:cNvSpPr>
              <p:nvPr/>
            </p:nvSpPr>
            <p:spPr bwMode="auto">
              <a:xfrm>
                <a:off x="1291633" y="4553162"/>
                <a:ext cx="72132" cy="173669"/>
              </a:xfrm>
              <a:custGeom>
                <a:avLst/>
                <a:gdLst>
                  <a:gd name="T0" fmla="*/ 108 w 43"/>
                  <a:gd name="T1" fmla="*/ 0 h 90"/>
                  <a:gd name="T2" fmla="*/ 43 w 43"/>
                  <a:gd name="T3" fmla="*/ 240 h 90"/>
                  <a:gd name="T4" fmla="*/ 108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9" name="Freeform 393"/>
              <p:cNvSpPr>
                <a:spLocks/>
              </p:cNvSpPr>
              <p:nvPr/>
            </p:nvSpPr>
            <p:spPr bwMode="auto">
              <a:xfrm>
                <a:off x="1236866" y="4420015"/>
                <a:ext cx="400733" cy="513048"/>
              </a:xfrm>
              <a:custGeom>
                <a:avLst/>
                <a:gdLst>
                  <a:gd name="T0" fmla="*/ 50 w 240"/>
                  <a:gd name="T1" fmla="*/ 400 h 266"/>
                  <a:gd name="T2" fmla="*/ 400 w 240"/>
                  <a:gd name="T3" fmla="*/ 21 h 266"/>
                  <a:gd name="T4" fmla="*/ 600 w 240"/>
                  <a:gd name="T5" fmla="*/ 69 h 266"/>
                  <a:gd name="T6" fmla="*/ 368 w 240"/>
                  <a:gd name="T7" fmla="*/ 0 h 266"/>
                  <a:gd name="T8" fmla="*/ 15 w 240"/>
                  <a:gd name="T9" fmla="*/ 378 h 266"/>
                  <a:gd name="T10" fmla="*/ 188 w 240"/>
                  <a:gd name="T11" fmla="*/ 709 h 266"/>
                  <a:gd name="T12" fmla="*/ 50 w 240"/>
                  <a:gd name="T13" fmla="*/ 40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FADCF3"/>
              </a:solidFill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0" name="Freeform 394"/>
              <p:cNvSpPr>
                <a:spLocks/>
              </p:cNvSpPr>
              <p:nvPr/>
            </p:nvSpPr>
            <p:spPr bwMode="auto">
              <a:xfrm>
                <a:off x="1203472" y="4420015"/>
                <a:ext cx="278510" cy="397269"/>
              </a:xfrm>
              <a:custGeom>
                <a:avLst/>
                <a:gdLst>
                  <a:gd name="T0" fmla="*/ 102 w 167"/>
                  <a:gd name="T1" fmla="*/ 549 h 206"/>
                  <a:gd name="T2" fmla="*/ 65 w 167"/>
                  <a:gd name="T3" fmla="*/ 378 h 206"/>
                  <a:gd name="T4" fmla="*/ 417 w 167"/>
                  <a:gd name="T5" fmla="*/ 0 h 206"/>
                  <a:gd name="T6" fmla="*/ 102 w 167"/>
                  <a:gd name="T7" fmla="*/ 549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1" name="Freeform 396"/>
              <p:cNvSpPr>
                <a:spLocks/>
              </p:cNvSpPr>
              <p:nvPr/>
            </p:nvSpPr>
            <p:spPr bwMode="auto">
              <a:xfrm>
                <a:off x="1274936" y="4451131"/>
                <a:ext cx="429453" cy="489892"/>
              </a:xfrm>
              <a:custGeom>
                <a:avLst/>
                <a:gdLst>
                  <a:gd name="T0" fmla="*/ 373 w 257"/>
                  <a:gd name="T1" fmla="*/ 19 h 254"/>
                  <a:gd name="T2" fmla="*/ 70 w 257"/>
                  <a:gd name="T3" fmla="*/ 149 h 254"/>
                  <a:gd name="T4" fmla="*/ 53 w 257"/>
                  <a:gd name="T5" fmla="*/ 434 h 254"/>
                  <a:gd name="T6" fmla="*/ 498 w 257"/>
                  <a:gd name="T7" fmla="*/ 586 h 254"/>
                  <a:gd name="T8" fmla="*/ 615 w 257"/>
                  <a:gd name="T9" fmla="*/ 365 h 254"/>
                  <a:gd name="T10" fmla="*/ 575 w 257"/>
                  <a:gd name="T11" fmla="*/ 285 h 254"/>
                  <a:gd name="T12" fmla="*/ 560 w 257"/>
                  <a:gd name="T13" fmla="*/ 173 h 254"/>
                  <a:gd name="T14" fmla="*/ 373 w 257"/>
                  <a:gd name="T15" fmla="*/ 19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2" name="Freeform 397"/>
              <p:cNvSpPr>
                <a:spLocks/>
              </p:cNvSpPr>
              <p:nvPr/>
            </p:nvSpPr>
            <p:spPr bwMode="auto">
              <a:xfrm>
                <a:off x="1350408" y="4481523"/>
                <a:ext cx="48088" cy="57890"/>
              </a:xfrm>
              <a:custGeom>
                <a:avLst/>
                <a:gdLst>
                  <a:gd name="T0" fmla="*/ 2 w 29"/>
                  <a:gd name="T1" fmla="*/ 45 h 30"/>
                  <a:gd name="T2" fmla="*/ 32 w 29"/>
                  <a:gd name="T3" fmla="*/ 3 h 30"/>
                  <a:gd name="T4" fmla="*/ 70 w 29"/>
                  <a:gd name="T5" fmla="*/ 35 h 30"/>
                  <a:gd name="T6" fmla="*/ 40 w 29"/>
                  <a:gd name="T7" fmla="*/ 77 h 30"/>
                  <a:gd name="T8" fmla="*/ 2 w 29"/>
                  <a:gd name="T9" fmla="*/ 4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6"/>
                      <a:pt x="28" y="13"/>
                    </a:cubicBezTo>
                    <a:cubicBezTo>
                      <a:pt x="29" y="21"/>
                      <a:pt x="24" y="28"/>
                      <a:pt x="16" y="29"/>
                    </a:cubicBezTo>
                    <a:cubicBezTo>
                      <a:pt x="9" y="30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3" name="Freeform 398"/>
              <p:cNvSpPr>
                <a:spLocks/>
              </p:cNvSpPr>
              <p:nvPr/>
            </p:nvSpPr>
            <p:spPr bwMode="auto">
              <a:xfrm>
                <a:off x="1398496" y="4474287"/>
                <a:ext cx="18701" cy="20985"/>
              </a:xfrm>
              <a:custGeom>
                <a:avLst/>
                <a:gdLst>
                  <a:gd name="T0" fmla="*/ 3 w 11"/>
                  <a:gd name="T1" fmla="*/ 16 h 11"/>
                  <a:gd name="T2" fmla="*/ 13 w 11"/>
                  <a:gd name="T3" fmla="*/ 3 h 11"/>
                  <a:gd name="T4" fmla="*/ 28 w 11"/>
                  <a:gd name="T5" fmla="*/ 13 h 11"/>
                  <a:gd name="T6" fmla="*/ 15 w 11"/>
                  <a:gd name="T7" fmla="*/ 26 h 11"/>
                  <a:gd name="T8" fmla="*/ 3 w 11"/>
                  <a:gd name="T9" fmla="*/ 1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6"/>
                    </a:moveTo>
                    <a:cubicBezTo>
                      <a:pt x="0" y="3"/>
                      <a:pt x="2" y="1"/>
                      <a:pt x="5" y="1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4" y="11"/>
                      <a:pt x="1" y="9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4" name="Freeform 399"/>
              <p:cNvSpPr>
                <a:spLocks/>
              </p:cNvSpPr>
              <p:nvPr/>
            </p:nvSpPr>
            <p:spPr bwMode="auto">
              <a:xfrm>
                <a:off x="1333710" y="4532177"/>
                <a:ext cx="16697" cy="20985"/>
              </a:xfrm>
              <a:custGeom>
                <a:avLst/>
                <a:gdLst>
                  <a:gd name="T0" fmla="*/ 0 w 10"/>
                  <a:gd name="T1" fmla="*/ 16 h 11"/>
                  <a:gd name="T2" fmla="*/ 10 w 10"/>
                  <a:gd name="T3" fmla="*/ 0 h 11"/>
                  <a:gd name="T4" fmla="*/ 25 w 10"/>
                  <a:gd name="T5" fmla="*/ 13 h 11"/>
                  <a:gd name="T6" fmla="*/ 15 w 10"/>
                  <a:gd name="T7" fmla="*/ 26 h 11"/>
                  <a:gd name="T8" fmla="*/ 0 w 10"/>
                  <a:gd name="T9" fmla="*/ 1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3"/>
                      <a:pt x="2" y="1"/>
                      <a:pt x="4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7"/>
                      <a:pt x="8" y="10"/>
                      <a:pt x="6" y="10"/>
                    </a:cubicBezTo>
                    <a:cubicBezTo>
                      <a:pt x="3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  <p:grpSp>
          <p:nvGrpSpPr>
            <p:cNvPr id="76" name="Group 51"/>
            <p:cNvGrpSpPr>
              <a:grpSpLocks noChangeAspect="1"/>
            </p:cNvGrpSpPr>
            <p:nvPr/>
          </p:nvGrpSpPr>
          <p:grpSpPr bwMode="auto">
            <a:xfrm rot="1743101">
              <a:off x="6001748" y="4396838"/>
              <a:ext cx="1127296" cy="767305"/>
              <a:chOff x="4525" y="1930"/>
              <a:chExt cx="1005" cy="683"/>
            </a:xfrm>
          </p:grpSpPr>
          <p:sp>
            <p:nvSpPr>
              <p:cNvPr id="77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70AD47"/>
              </a:solidFill>
              <a:ln>
                <a:solidFill>
                  <a:sysClr val="windowText" lastClr="000000">
                    <a:lumMod val="65000"/>
                    <a:lumOff val="35000"/>
                  </a:sysClr>
                </a:solidFill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rgbClr val="AF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rgbClr val="558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rgbClr val="C9D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rgbClr val="E4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0107027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62"/>
          <p:cNvSpPr/>
          <p:nvPr/>
        </p:nvSpPr>
        <p:spPr>
          <a:xfrm>
            <a:off x="515004" y="5116210"/>
            <a:ext cx="289508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/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McGrath, K.E. </a:t>
            </a:r>
            <a:r>
              <a:rPr lang="en-GB" sz="1200" b="1" i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Cell reports </a:t>
            </a:r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2015</a:t>
            </a:r>
            <a:endParaRPr lang="en-GB" sz="1200" b="1" dirty="0">
              <a:solidFill>
                <a:prstClr val="black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15003" y="4240335"/>
            <a:ext cx="17123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US" b="1" dirty="0">
                <a:solidFill>
                  <a:srgbClr val="0432FF"/>
                </a:solidFill>
              </a:rPr>
              <a:t>EMP phenotype</a:t>
            </a:r>
          </a:p>
        </p:txBody>
      </p:sp>
      <p:sp>
        <p:nvSpPr>
          <p:cNvPr id="48" name="Rectangle 263"/>
          <p:cNvSpPr/>
          <p:nvPr/>
        </p:nvSpPr>
        <p:spPr>
          <a:xfrm>
            <a:off x="515003" y="4705104"/>
            <a:ext cx="311771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/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Bertrand, J </a:t>
            </a:r>
            <a:r>
              <a:rPr lang="en-GB" sz="1200" b="1" i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PNAS</a:t>
            </a:r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 2005</a:t>
            </a:r>
            <a:endParaRPr lang="en-GB" sz="1200" b="1" dirty="0">
              <a:solidFill>
                <a:prstClr val="black"/>
              </a:solidFill>
              <a:latin typeface="Arial" charset="0"/>
              <a:ea typeface="Arial" charset="0"/>
              <a:cs typeface="Arial" charset="0"/>
            </a:endParaRPr>
          </a:p>
          <a:p>
            <a:pPr defTabSz="457200"/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Gomez Perdiguero, E. </a:t>
            </a:r>
            <a:r>
              <a:rPr lang="en-GB" sz="1200" b="1" i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Nature</a:t>
            </a:r>
            <a:r>
              <a:rPr lang="en-GB" sz="1200" i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2015</a:t>
            </a:r>
            <a:endParaRPr lang="en-GB" sz="1200" b="1" dirty="0">
              <a:solidFill>
                <a:prstClr val="black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15003" y="5502359"/>
            <a:ext cx="14750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US" b="1" dirty="0">
                <a:solidFill>
                  <a:srgbClr val="0432FF"/>
                </a:solidFill>
              </a:rPr>
              <a:t>EMP function</a:t>
            </a:r>
          </a:p>
        </p:txBody>
      </p:sp>
      <p:sp>
        <p:nvSpPr>
          <p:cNvPr id="50" name="Rectangle 262"/>
          <p:cNvSpPr/>
          <p:nvPr/>
        </p:nvSpPr>
        <p:spPr>
          <a:xfrm>
            <a:off x="515004" y="5954196"/>
            <a:ext cx="289508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/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Chen, M.J. </a:t>
            </a:r>
            <a:r>
              <a:rPr lang="en-GB" sz="1200" b="1" i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Cell Stem Cell </a:t>
            </a:r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2011</a:t>
            </a:r>
            <a:endParaRPr lang="en-GB" sz="1200" b="1" dirty="0">
              <a:solidFill>
                <a:prstClr val="black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381000" y="-1"/>
            <a:ext cx="9144000" cy="925809"/>
          </a:xfrm>
          <a:prstGeom prst="rect">
            <a:avLst/>
          </a:prstGeom>
          <a:gradFill flip="none" rotWithShape="1">
            <a:gsLst>
              <a:gs pos="0">
                <a:srgbClr val="92D050">
                  <a:tint val="66000"/>
                  <a:satMod val="160000"/>
                </a:srgbClr>
              </a:gs>
              <a:gs pos="50000">
                <a:srgbClr val="92D050">
                  <a:tint val="44500"/>
                  <a:satMod val="160000"/>
                </a:srgbClr>
              </a:gs>
              <a:gs pos="100000">
                <a:srgbClr val="92D050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GB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025849" y="1100197"/>
            <a:ext cx="6442745" cy="5570100"/>
            <a:chOff x="2035248" y="928747"/>
            <a:chExt cx="6442745" cy="5570100"/>
          </a:xfrm>
        </p:grpSpPr>
        <p:sp>
          <p:nvSpPr>
            <p:cNvPr id="54" name="Oval 53"/>
            <p:cNvSpPr/>
            <p:nvPr/>
          </p:nvSpPr>
          <p:spPr>
            <a:xfrm>
              <a:off x="2424490" y="1080655"/>
              <a:ext cx="3407113" cy="1940669"/>
            </a:xfrm>
            <a:prstGeom prst="ellipse">
              <a:avLst/>
            </a:prstGeom>
            <a:solidFill>
              <a:srgbClr val="5B9BD5">
                <a:lumMod val="20000"/>
                <a:lumOff val="80000"/>
              </a:srgbClr>
            </a:solidFill>
            <a:ln w="254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100" b="1" kern="0" dirty="0">
                <a:solidFill>
                  <a:prstClr val="white"/>
                </a:solidFill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3646042" y="3551605"/>
              <a:ext cx="4230809" cy="2309459"/>
            </a:xfrm>
            <a:prstGeom prst="ellipse">
              <a:avLst/>
            </a:prstGeom>
            <a:solidFill>
              <a:srgbClr val="ED7D31">
                <a:lumMod val="20000"/>
                <a:lumOff val="80000"/>
              </a:srgbClr>
            </a:solidFill>
            <a:ln w="25400" cap="flat" cmpd="sng" algn="ctr">
              <a:solidFill>
                <a:srgbClr val="ED7D3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b" anchorCtr="0" forceAA="0" compatLnSpc="1">
              <a:prstTxWarp prst="textNoShape">
                <a:avLst/>
              </a:prstTxWarp>
              <a:noAutofit/>
            </a:bodyPr>
            <a:lstStyle/>
            <a:p>
              <a:pPr indent="534988">
                <a:defRPr/>
              </a:pPr>
              <a:r>
                <a:rPr lang="en-US" sz="2000" b="1" kern="0" dirty="0">
                  <a:solidFill>
                    <a:srgbClr val="ED7D31">
                      <a:lumMod val="75000"/>
                    </a:srgbClr>
                  </a:solidFill>
                </a:rPr>
                <a:t>Fetal Liver</a:t>
              </a:r>
            </a:p>
          </p:txBody>
        </p:sp>
        <p:sp>
          <p:nvSpPr>
            <p:cNvPr id="56" name="Can 55"/>
            <p:cNvSpPr/>
            <p:nvPr/>
          </p:nvSpPr>
          <p:spPr>
            <a:xfrm rot="19329499">
              <a:off x="4309774" y="2389140"/>
              <a:ext cx="620631" cy="1955720"/>
            </a:xfrm>
            <a:prstGeom prst="can">
              <a:avLst/>
            </a:prstGeom>
            <a:solidFill>
              <a:srgbClr val="FF2600">
                <a:alpha val="74000"/>
              </a:srgbClr>
            </a:solidFill>
            <a:ln w="6350" cap="flat" cmpd="sng" algn="ctr">
              <a:solidFill>
                <a:srgbClr val="ED7D3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1350" kern="0">
                <a:solidFill>
                  <a:prstClr val="black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700953" y="1380646"/>
              <a:ext cx="1504691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EMP Generation</a:t>
              </a:r>
            </a:p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[</a:t>
              </a:r>
              <a:r>
                <a:rPr lang="en-GB" sz="1600" b="1" dirty="0">
                  <a:solidFill>
                    <a:prstClr val="black"/>
                  </a:solidFill>
                  <a:cs typeface="Arial"/>
                </a:rPr>
                <a:t>E8.5-E10.5</a:t>
              </a:r>
              <a:r>
                <a:rPr lang="en-GB" sz="1600" dirty="0">
                  <a:solidFill>
                    <a:prstClr val="black"/>
                  </a:solidFill>
                  <a:cs typeface="Arial"/>
                </a:rPr>
                <a:t>]</a:t>
              </a:r>
            </a:p>
          </p:txBody>
        </p:sp>
        <p:cxnSp>
          <p:nvCxnSpPr>
            <p:cNvPr id="58" name="Straight Arrow Connector 57"/>
            <p:cNvCxnSpPr/>
            <p:nvPr/>
          </p:nvCxnSpPr>
          <p:spPr>
            <a:xfrm>
              <a:off x="3727284" y="2197671"/>
              <a:ext cx="389501" cy="435506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59" name="Straight Arrow Connector 58"/>
            <p:cNvCxnSpPr/>
            <p:nvPr/>
          </p:nvCxnSpPr>
          <p:spPr>
            <a:xfrm flipV="1">
              <a:off x="3841583" y="2204388"/>
              <a:ext cx="490645" cy="107582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tailEnd type="arrow"/>
            </a:ln>
            <a:effectLst/>
          </p:spPr>
        </p:cxnSp>
        <p:sp>
          <p:nvSpPr>
            <p:cNvPr id="60" name="Flèche en arc 34"/>
            <p:cNvSpPr/>
            <p:nvPr/>
          </p:nvSpPr>
          <p:spPr>
            <a:xfrm rot="7213622">
              <a:off x="4358496" y="4717075"/>
              <a:ext cx="541778" cy="546045"/>
            </a:xfrm>
            <a:prstGeom prst="circularArrow">
              <a:avLst>
                <a:gd name="adj1" fmla="val 0"/>
                <a:gd name="adj2" fmla="val 1142319"/>
                <a:gd name="adj3" fmla="val 7601505"/>
                <a:gd name="adj4" fmla="val 10800000"/>
                <a:gd name="adj5" fmla="val 12500"/>
              </a:avLst>
            </a:prstGeom>
            <a:solidFill>
              <a:sysClr val="windowText" lastClr="000000"/>
            </a:solidFill>
            <a:ln w="28575" cap="flat" cmpd="sng" algn="ctr">
              <a:solidFill>
                <a:sysClr val="windowText" lastClr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68572" tIns="34286" rIns="68572" bIns="34286" rtlCol="0" anchor="ctr"/>
            <a:lstStyle/>
            <a:p>
              <a:pPr algn="ctr">
                <a:defRPr/>
              </a:pPr>
              <a:endParaRPr lang="en-US" sz="2100" kern="0">
                <a:solidFill>
                  <a:srgbClr val="000000"/>
                </a:solidFill>
              </a:endParaRPr>
            </a:p>
          </p:txBody>
        </p:sp>
        <p:cxnSp>
          <p:nvCxnSpPr>
            <p:cNvPr id="61" name="Straight Arrow Connector 60"/>
            <p:cNvCxnSpPr/>
            <p:nvPr/>
          </p:nvCxnSpPr>
          <p:spPr>
            <a:xfrm>
              <a:off x="5153353" y="4600604"/>
              <a:ext cx="898967" cy="0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62" name="Straight Arrow Connector 61"/>
            <p:cNvCxnSpPr/>
            <p:nvPr/>
          </p:nvCxnSpPr>
          <p:spPr>
            <a:xfrm flipV="1">
              <a:off x="5434175" y="4228613"/>
              <a:ext cx="484436" cy="353606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tailEnd type="arrow"/>
            </a:ln>
            <a:effectLst/>
          </p:spPr>
        </p:cxnSp>
        <p:sp>
          <p:nvSpPr>
            <p:cNvPr id="63" name="TextBox 62"/>
            <p:cNvSpPr txBox="1"/>
            <p:nvPr/>
          </p:nvSpPr>
          <p:spPr>
            <a:xfrm>
              <a:off x="5298036" y="928747"/>
              <a:ext cx="3179957" cy="592462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Differentiation into Macrophages (</a:t>
              </a:r>
              <a:r>
                <a:rPr lang="en-GB" b="1" dirty="0">
                  <a:solidFill>
                    <a:srgbClr val="FF0000"/>
                  </a:solidFill>
                  <a:cs typeface="Arial"/>
                </a:rPr>
                <a:t>?</a:t>
              </a:r>
              <a:r>
                <a:rPr lang="en-GB" sz="1600" dirty="0">
                  <a:solidFill>
                    <a:prstClr val="black"/>
                  </a:solidFill>
                  <a:cs typeface="Arial"/>
                </a:rPr>
                <a:t>)</a:t>
              </a:r>
            </a:p>
            <a:p>
              <a:pPr algn="ctr"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[from 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E8.5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 onwards]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035248" y="3644037"/>
              <a:ext cx="1837859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EMP seeding of FL</a:t>
              </a:r>
            </a:p>
            <a:p>
              <a:pPr algn="ctr"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[from 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E9.5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 onwards]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298036" y="2981081"/>
              <a:ext cx="2874297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Differentiation into erythrocytes </a:t>
              </a:r>
            </a:p>
            <a:p>
              <a:pPr algn="ctr"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E10.5-E14.5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]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5298036" y="5937163"/>
              <a:ext cx="2891801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Differentiation into myeloid cells </a:t>
              </a:r>
            </a:p>
            <a:p>
              <a:pPr algn="ctr"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[</a:t>
              </a:r>
              <a:r>
                <a:rPr lang="en-GB" sz="1600" b="1" dirty="0">
                  <a:solidFill>
                    <a:prstClr val="black"/>
                  </a:solidFill>
                  <a:cs typeface="Arial"/>
                </a:rPr>
                <a:t>E10.5-E16.5</a:t>
              </a:r>
              <a:r>
                <a:rPr lang="en-GB" sz="1600" dirty="0">
                  <a:solidFill>
                    <a:prstClr val="black"/>
                  </a:solidFill>
                  <a:cs typeface="Arial"/>
                </a:rPr>
                <a:t>]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2035248" y="3031451"/>
              <a:ext cx="1837859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EMP circulation</a:t>
              </a:r>
            </a:p>
            <a:p>
              <a:pPr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[from 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E9.5 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onwards]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078512" y="1150703"/>
              <a:ext cx="105509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kern="0" dirty="0">
                  <a:solidFill>
                    <a:srgbClr val="002060"/>
                  </a:solidFill>
                </a:rPr>
                <a:t>Yolk Sac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035248" y="4242684"/>
              <a:ext cx="1409793" cy="561684"/>
            </a:xfrm>
            <a:prstGeom prst="rect">
              <a:avLst/>
            </a:prstGeom>
            <a:noFill/>
          </p:spPr>
          <p:txBody>
            <a:bodyPr wrap="none" lIns="68572" tIns="34286" rIns="68572" bIns="34286" rtlCol="0">
              <a:spAutoFit/>
            </a:bodyPr>
            <a:lstStyle/>
            <a:p>
              <a:pPr defTabSz="457200"/>
              <a:r>
                <a:rPr lang="en-GB" sz="1600" dirty="0">
                  <a:solidFill>
                    <a:prstClr val="black"/>
                  </a:solidFill>
                  <a:cs typeface="Arial"/>
                </a:rPr>
                <a:t>EMP expansion</a:t>
              </a:r>
            </a:p>
            <a:p>
              <a:pPr algn="ctr" defTabSz="457200"/>
              <a:r>
                <a:rPr lang="en-GB" sz="1600" dirty="0">
                  <a:solidFill>
                    <a:srgbClr val="0432FF"/>
                  </a:solidFill>
                  <a:cs typeface="Arial"/>
                </a:rPr>
                <a:t>[</a:t>
              </a:r>
              <a:r>
                <a:rPr lang="en-GB" sz="1600" b="1" dirty="0">
                  <a:solidFill>
                    <a:srgbClr val="0432FF"/>
                  </a:solidFill>
                  <a:cs typeface="Arial"/>
                </a:rPr>
                <a:t>E10.5-E11.5</a:t>
              </a:r>
              <a:r>
                <a:rPr lang="en-GB" sz="1600" dirty="0">
                  <a:solidFill>
                    <a:srgbClr val="0432FF"/>
                  </a:solidFill>
                  <a:cs typeface="Arial"/>
                </a:rPr>
                <a:t>]</a:t>
              </a:r>
            </a:p>
          </p:txBody>
        </p:sp>
        <p:grpSp>
          <p:nvGrpSpPr>
            <p:cNvPr id="70" name="Group 51"/>
            <p:cNvGrpSpPr>
              <a:grpSpLocks noChangeAspect="1"/>
            </p:cNvGrpSpPr>
            <p:nvPr/>
          </p:nvGrpSpPr>
          <p:grpSpPr bwMode="auto">
            <a:xfrm rot="1743101">
              <a:off x="4388197" y="1766758"/>
              <a:ext cx="1209660" cy="823366"/>
              <a:chOff x="4525" y="1930"/>
              <a:chExt cx="1005" cy="683"/>
            </a:xfrm>
          </p:grpSpPr>
          <p:sp>
            <p:nvSpPr>
              <p:cNvPr id="303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70AD47"/>
              </a:solidFill>
              <a:ln>
                <a:solidFill>
                  <a:sysClr val="windowText" lastClr="000000">
                    <a:lumMod val="65000"/>
                    <a:lumOff val="35000"/>
                  </a:sysClr>
                </a:solidFill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rgbClr val="AF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rgbClr val="558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rgbClr val="C9D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rgbClr val="E4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1" name="Group 201"/>
            <p:cNvGrpSpPr>
              <a:grpSpLocks noChangeAspect="1"/>
            </p:cNvGrpSpPr>
            <p:nvPr/>
          </p:nvGrpSpPr>
          <p:grpSpPr>
            <a:xfrm>
              <a:off x="3209946" y="1931006"/>
              <a:ext cx="427859" cy="418039"/>
              <a:chOff x="5206639" y="2509520"/>
              <a:chExt cx="581025" cy="567690"/>
            </a:xfrm>
          </p:grpSpPr>
          <p:sp>
            <p:nvSpPr>
              <p:cNvPr id="280" name="object 13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310261" y="0"/>
                    </a:move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close/>
                  </a:path>
                </a:pathLst>
              </a:custGeom>
              <a:solidFill>
                <a:srgbClr val="70AD4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1" name="object 14"/>
              <p:cNvSpPr/>
              <p:nvPr/>
            </p:nvSpPr>
            <p:spPr>
              <a:xfrm>
                <a:off x="5246263" y="2518536"/>
                <a:ext cx="529590" cy="441325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41325">
                    <a:moveTo>
                      <a:pt x="424134" y="35560"/>
                    </a:moveTo>
                    <a:lnTo>
                      <a:pt x="248665" y="35560"/>
                    </a:lnTo>
                    <a:lnTo>
                      <a:pt x="306235" y="38354"/>
                    </a:lnTo>
                    <a:lnTo>
                      <a:pt x="355211" y="48620"/>
                    </a:lnTo>
                    <a:lnTo>
                      <a:pt x="396191" y="65752"/>
                    </a:lnTo>
                    <a:lnTo>
                      <a:pt x="429772" y="89143"/>
                    </a:lnTo>
                    <a:lnTo>
                      <a:pt x="456549" y="118189"/>
                    </a:lnTo>
                    <a:lnTo>
                      <a:pt x="477119" y="152283"/>
                    </a:lnTo>
                    <a:lnTo>
                      <a:pt x="492080" y="190819"/>
                    </a:lnTo>
                    <a:lnTo>
                      <a:pt x="502027" y="233192"/>
                    </a:lnTo>
                    <a:lnTo>
                      <a:pt x="507558" y="278796"/>
                    </a:lnTo>
                    <a:lnTo>
                      <a:pt x="509270" y="327025"/>
                    </a:lnTo>
                    <a:lnTo>
                      <a:pt x="507771" y="359346"/>
                    </a:lnTo>
                    <a:lnTo>
                      <a:pt x="503285" y="389000"/>
                    </a:lnTo>
                    <a:lnTo>
                      <a:pt x="495821" y="416178"/>
                    </a:lnTo>
                    <a:lnTo>
                      <a:pt x="485394" y="441071"/>
                    </a:lnTo>
                    <a:lnTo>
                      <a:pt x="503953" y="409848"/>
                    </a:lnTo>
                    <a:lnTo>
                      <a:pt x="517667" y="374935"/>
                    </a:lnTo>
                    <a:lnTo>
                      <a:pt x="526166" y="336165"/>
                    </a:lnTo>
                    <a:lnTo>
                      <a:pt x="529082" y="293370"/>
                    </a:lnTo>
                    <a:lnTo>
                      <a:pt x="527372" y="244659"/>
                    </a:lnTo>
                    <a:lnTo>
                      <a:pt x="521856" y="198668"/>
                    </a:lnTo>
                    <a:lnTo>
                      <a:pt x="511947" y="155992"/>
                    </a:lnTo>
                    <a:lnTo>
                      <a:pt x="497061" y="117226"/>
                    </a:lnTo>
                    <a:lnTo>
                      <a:pt x="476615" y="82962"/>
                    </a:lnTo>
                    <a:lnTo>
                      <a:pt x="450022" y="53797"/>
                    </a:lnTo>
                    <a:lnTo>
                      <a:pt x="424134" y="35560"/>
                    </a:lnTo>
                    <a:close/>
                  </a:path>
                  <a:path w="529589" h="441325">
                    <a:moveTo>
                      <a:pt x="270510" y="0"/>
                    </a:moveTo>
                    <a:lnTo>
                      <a:pt x="213251" y="4829"/>
                    </a:lnTo>
                    <a:lnTo>
                      <a:pt x="162430" y="15852"/>
                    </a:lnTo>
                    <a:lnTo>
                      <a:pt x="117907" y="32607"/>
                    </a:lnTo>
                    <a:lnTo>
                      <a:pt x="79543" y="54631"/>
                    </a:lnTo>
                    <a:lnTo>
                      <a:pt x="47197" y="81463"/>
                    </a:lnTo>
                    <a:lnTo>
                      <a:pt x="20729" y="112640"/>
                    </a:lnTo>
                    <a:lnTo>
                      <a:pt x="0" y="147700"/>
                    </a:lnTo>
                    <a:lnTo>
                      <a:pt x="26709" y="116763"/>
                    </a:lnTo>
                    <a:lnTo>
                      <a:pt x="59163" y="89897"/>
                    </a:lnTo>
                    <a:lnTo>
                      <a:pt x="97472" y="67722"/>
                    </a:lnTo>
                    <a:lnTo>
                      <a:pt x="141750" y="50861"/>
                    </a:lnTo>
                    <a:lnTo>
                      <a:pt x="192111" y="39933"/>
                    </a:lnTo>
                    <a:lnTo>
                      <a:pt x="248665" y="35560"/>
                    </a:lnTo>
                    <a:lnTo>
                      <a:pt x="424134" y="35560"/>
                    </a:lnTo>
                    <a:lnTo>
                      <a:pt x="416700" y="30323"/>
                    </a:lnTo>
                    <a:lnTo>
                      <a:pt x="376064" y="13136"/>
                    </a:lnTo>
                    <a:lnTo>
                      <a:pt x="327528" y="2830"/>
                    </a:lnTo>
                    <a:lnTo>
                      <a:pt x="270510" y="0"/>
                    </a:ln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2" name="object 1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311159" y="0"/>
                    </a:move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close/>
                  </a:path>
                </a:pathLst>
              </a:custGeom>
              <a:solidFill>
                <a:srgbClr val="AFC9C4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3" name="object 16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9525">
                <a:solidFill>
                  <a:srgbClr val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4" name="object 17"/>
              <p:cNvSpPr/>
              <p:nvPr/>
            </p:nvSpPr>
            <p:spPr>
              <a:xfrm>
                <a:off x="5291728" y="2584160"/>
                <a:ext cx="410845" cy="338455"/>
              </a:xfrm>
              <a:custGeom>
                <a:avLst/>
                <a:gdLst/>
                <a:ahLst/>
                <a:cxnLst/>
                <a:rect l="l" t="t" r="r" b="b"/>
                <a:pathLst>
                  <a:path w="410845" h="338455">
                    <a:moveTo>
                      <a:pt x="382051" y="82887"/>
                    </a:moveTo>
                    <a:lnTo>
                      <a:pt x="304530" y="82887"/>
                    </a:lnTo>
                    <a:lnTo>
                      <a:pt x="335944" y="95271"/>
                    </a:lnTo>
                    <a:lnTo>
                      <a:pt x="360299" y="123098"/>
                    </a:lnTo>
                    <a:lnTo>
                      <a:pt x="379001" y="164113"/>
                    </a:lnTo>
                    <a:lnTo>
                      <a:pt x="387785" y="207652"/>
                    </a:lnTo>
                    <a:lnTo>
                      <a:pt x="387218" y="252184"/>
                    </a:lnTo>
                    <a:lnTo>
                      <a:pt x="377867" y="296180"/>
                    </a:lnTo>
                    <a:lnTo>
                      <a:pt x="360299" y="338109"/>
                    </a:lnTo>
                    <a:lnTo>
                      <a:pt x="384557" y="299555"/>
                    </a:lnTo>
                    <a:lnTo>
                      <a:pt x="401371" y="257728"/>
                    </a:lnTo>
                    <a:lnTo>
                      <a:pt x="410241" y="214030"/>
                    </a:lnTo>
                    <a:lnTo>
                      <a:pt x="410666" y="169867"/>
                    </a:lnTo>
                    <a:lnTo>
                      <a:pt x="402144" y="126642"/>
                    </a:lnTo>
                    <a:lnTo>
                      <a:pt x="384175" y="85760"/>
                    </a:lnTo>
                    <a:lnTo>
                      <a:pt x="382051" y="82887"/>
                    </a:lnTo>
                    <a:close/>
                  </a:path>
                  <a:path w="410845" h="338455">
                    <a:moveTo>
                      <a:pt x="276893" y="0"/>
                    </a:moveTo>
                    <a:lnTo>
                      <a:pt x="228854" y="1559"/>
                    </a:lnTo>
                    <a:lnTo>
                      <a:pt x="212812" y="8082"/>
                    </a:lnTo>
                    <a:lnTo>
                      <a:pt x="199009" y="15831"/>
                    </a:lnTo>
                    <a:lnTo>
                      <a:pt x="185205" y="23937"/>
                    </a:lnTo>
                    <a:lnTo>
                      <a:pt x="169163" y="31531"/>
                    </a:lnTo>
                    <a:lnTo>
                      <a:pt x="150610" y="36909"/>
                    </a:lnTo>
                    <a:lnTo>
                      <a:pt x="131127" y="38262"/>
                    </a:lnTo>
                    <a:lnTo>
                      <a:pt x="111263" y="38568"/>
                    </a:lnTo>
                    <a:lnTo>
                      <a:pt x="91567" y="40802"/>
                    </a:lnTo>
                    <a:lnTo>
                      <a:pt x="68883" y="51391"/>
                    </a:lnTo>
                    <a:lnTo>
                      <a:pt x="44307" y="70742"/>
                    </a:lnTo>
                    <a:lnTo>
                      <a:pt x="20468" y="97095"/>
                    </a:lnTo>
                    <a:lnTo>
                      <a:pt x="0" y="128686"/>
                    </a:lnTo>
                    <a:lnTo>
                      <a:pt x="16988" y="110557"/>
                    </a:lnTo>
                    <a:lnTo>
                      <a:pt x="34559" y="95761"/>
                    </a:lnTo>
                    <a:lnTo>
                      <a:pt x="51774" y="84824"/>
                    </a:lnTo>
                    <a:lnTo>
                      <a:pt x="67691" y="78267"/>
                    </a:lnTo>
                    <a:lnTo>
                      <a:pt x="85869" y="75822"/>
                    </a:lnTo>
                    <a:lnTo>
                      <a:pt x="119179" y="75124"/>
                    </a:lnTo>
                    <a:lnTo>
                      <a:pt x="137287" y="72679"/>
                    </a:lnTo>
                    <a:lnTo>
                      <a:pt x="374509" y="72679"/>
                    </a:lnTo>
                    <a:lnTo>
                      <a:pt x="357352" y="49458"/>
                    </a:lnTo>
                    <a:lnTo>
                      <a:pt x="320659" y="18418"/>
                    </a:lnTo>
                    <a:lnTo>
                      <a:pt x="276893" y="0"/>
                    </a:lnTo>
                    <a:close/>
                  </a:path>
                  <a:path w="410845" h="338455">
                    <a:moveTo>
                      <a:pt x="374509" y="72679"/>
                    </a:moveTo>
                    <a:lnTo>
                      <a:pt x="137287" y="72679"/>
                    </a:lnTo>
                    <a:lnTo>
                      <a:pt x="160994" y="73519"/>
                    </a:lnTo>
                    <a:lnTo>
                      <a:pt x="181879" y="82252"/>
                    </a:lnTo>
                    <a:lnTo>
                      <a:pt x="200884" y="91342"/>
                    </a:lnTo>
                    <a:lnTo>
                      <a:pt x="218948" y="93253"/>
                    </a:lnTo>
                    <a:lnTo>
                      <a:pt x="265662" y="83147"/>
                    </a:lnTo>
                    <a:lnTo>
                      <a:pt x="382051" y="82887"/>
                    </a:lnTo>
                    <a:lnTo>
                      <a:pt x="374509" y="72679"/>
                    </a:lnTo>
                    <a:close/>
                  </a:path>
                </a:pathLst>
              </a:custGeom>
              <a:solidFill>
                <a:srgbClr val="568279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5" name="object 18"/>
              <p:cNvSpPr/>
              <p:nvPr/>
            </p:nvSpPr>
            <p:spPr>
              <a:xfrm>
                <a:off x="5280597" y="2738697"/>
                <a:ext cx="377825" cy="268605"/>
              </a:xfrm>
              <a:custGeom>
                <a:avLst/>
                <a:gdLst/>
                <a:ahLst/>
                <a:cxnLst/>
                <a:rect l="l" t="t" r="r" b="b"/>
                <a:pathLst>
                  <a:path w="377825" h="268605">
                    <a:moveTo>
                      <a:pt x="10422" y="0"/>
                    </a:moveTo>
                    <a:lnTo>
                      <a:pt x="8924" y="1279"/>
                    </a:lnTo>
                    <a:lnTo>
                      <a:pt x="5545" y="10965"/>
                    </a:lnTo>
                    <a:lnTo>
                      <a:pt x="1225" y="28378"/>
                    </a:lnTo>
                    <a:lnTo>
                      <a:pt x="0" y="75874"/>
                    </a:lnTo>
                    <a:lnTo>
                      <a:pt x="11113" y="122657"/>
                    </a:lnTo>
                    <a:lnTo>
                      <a:pt x="31601" y="166215"/>
                    </a:lnTo>
                    <a:lnTo>
                      <a:pt x="58503" y="204036"/>
                    </a:lnTo>
                    <a:lnTo>
                      <a:pt x="88855" y="233610"/>
                    </a:lnTo>
                    <a:lnTo>
                      <a:pt x="128282" y="257139"/>
                    </a:lnTo>
                    <a:lnTo>
                      <a:pt x="174437" y="268106"/>
                    </a:lnTo>
                    <a:lnTo>
                      <a:pt x="226568" y="265096"/>
                    </a:lnTo>
                    <a:lnTo>
                      <a:pt x="283927" y="246691"/>
                    </a:lnTo>
                    <a:lnTo>
                      <a:pt x="313681" y="231239"/>
                    </a:lnTo>
                    <a:lnTo>
                      <a:pt x="322724" y="224969"/>
                    </a:lnTo>
                    <a:lnTo>
                      <a:pt x="258785" y="224969"/>
                    </a:lnTo>
                    <a:lnTo>
                      <a:pt x="213769" y="221235"/>
                    </a:lnTo>
                    <a:lnTo>
                      <a:pt x="172002" y="206315"/>
                    </a:lnTo>
                    <a:lnTo>
                      <a:pt x="134637" y="184690"/>
                    </a:lnTo>
                    <a:lnTo>
                      <a:pt x="102825" y="160839"/>
                    </a:lnTo>
                    <a:lnTo>
                      <a:pt x="64374" y="130391"/>
                    </a:lnTo>
                    <a:lnTo>
                      <a:pt x="31340" y="97657"/>
                    </a:lnTo>
                    <a:lnTo>
                      <a:pt x="10617" y="58255"/>
                    </a:lnTo>
                    <a:lnTo>
                      <a:pt x="9099" y="7804"/>
                    </a:lnTo>
                    <a:lnTo>
                      <a:pt x="10422" y="0"/>
                    </a:lnTo>
                    <a:close/>
                  </a:path>
                  <a:path w="377825" h="268605">
                    <a:moveTo>
                      <a:pt x="377653" y="166427"/>
                    </a:moveTo>
                    <a:lnTo>
                      <a:pt x="345490" y="194637"/>
                    </a:lnTo>
                    <a:lnTo>
                      <a:pt x="305898" y="213036"/>
                    </a:lnTo>
                    <a:lnTo>
                      <a:pt x="258785" y="224969"/>
                    </a:lnTo>
                    <a:lnTo>
                      <a:pt x="322724" y="224969"/>
                    </a:lnTo>
                    <a:lnTo>
                      <a:pt x="338219" y="214227"/>
                    </a:lnTo>
                    <a:lnTo>
                      <a:pt x="359043" y="193381"/>
                    </a:lnTo>
                    <a:lnTo>
                      <a:pt x="377653" y="166427"/>
                    </a:lnTo>
                    <a:close/>
                  </a:path>
                </a:pathLst>
              </a:custGeom>
              <a:solidFill>
                <a:srgbClr val="C9DCD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6" name="object 19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3978" y="0"/>
                    </a:moveTo>
                    <a:lnTo>
                      <a:pt x="0" y="3395"/>
                    </a:ln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7" name="object 20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8" name="object 21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89" name="object 22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5992" y="0"/>
                    </a:move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0" name="object 23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1" name="object 24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2" name="object 25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2064" y="0"/>
                    </a:move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  <a:lnTo>
                      <a:pt x="12064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3" name="object 26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4" name="object 27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5" name="object 28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9890" y="0"/>
                    </a:move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  <a:lnTo>
                      <a:pt x="19520" y="2803"/>
                    </a:lnTo>
                    <a:lnTo>
                      <a:pt x="9890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6" name="object 29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7" name="object 30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8" name="object 31"/>
              <p:cNvSpPr/>
              <p:nvPr/>
            </p:nvSpPr>
            <p:spPr>
              <a:xfrm>
                <a:off x="5353704" y="2938652"/>
                <a:ext cx="179070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179070" h="60325">
                    <a:moveTo>
                      <a:pt x="0" y="0"/>
                    </a:moveTo>
                    <a:lnTo>
                      <a:pt x="24354" y="27961"/>
                    </a:lnTo>
                    <a:lnTo>
                      <a:pt x="64912" y="50434"/>
                    </a:lnTo>
                    <a:lnTo>
                      <a:pt x="117782" y="59882"/>
                    </a:lnTo>
                    <a:lnTo>
                      <a:pt x="179070" y="48768"/>
                    </a:lnTo>
                    <a:lnTo>
                      <a:pt x="131498" y="48291"/>
                    </a:lnTo>
                    <a:lnTo>
                      <a:pt x="86534" y="42005"/>
                    </a:lnTo>
                    <a:lnTo>
                      <a:pt x="43070" y="269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CEB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99" name="object 32"/>
              <p:cNvSpPr/>
              <p:nvPr/>
            </p:nvSpPr>
            <p:spPr>
              <a:xfrm>
                <a:off x="5216417" y="2632710"/>
                <a:ext cx="529590" cy="436880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36880">
                    <a:moveTo>
                      <a:pt x="51689" y="0"/>
                    </a:moveTo>
                    <a:lnTo>
                      <a:pt x="28503" y="37590"/>
                    </a:lnTo>
                    <a:lnTo>
                      <a:pt x="12414" y="79740"/>
                    </a:lnTo>
                    <a:lnTo>
                      <a:pt x="3040" y="125390"/>
                    </a:lnTo>
                    <a:lnTo>
                      <a:pt x="0" y="173481"/>
                    </a:lnTo>
                    <a:lnTo>
                      <a:pt x="3557" y="218802"/>
                    </a:lnTo>
                    <a:lnTo>
                      <a:pt x="13902" y="261418"/>
                    </a:lnTo>
                    <a:lnTo>
                      <a:pt x="30548" y="300761"/>
                    </a:lnTo>
                    <a:lnTo>
                      <a:pt x="53006" y="336261"/>
                    </a:lnTo>
                    <a:lnTo>
                      <a:pt x="80787" y="367347"/>
                    </a:lnTo>
                    <a:lnTo>
                      <a:pt x="113403" y="393450"/>
                    </a:lnTo>
                    <a:lnTo>
                      <a:pt x="150366" y="413999"/>
                    </a:lnTo>
                    <a:lnTo>
                      <a:pt x="191186" y="428424"/>
                    </a:lnTo>
                    <a:lnTo>
                      <a:pt x="235376" y="436157"/>
                    </a:lnTo>
                    <a:lnTo>
                      <a:pt x="282448" y="436625"/>
                    </a:lnTo>
                    <a:lnTo>
                      <a:pt x="337053" y="430059"/>
                    </a:lnTo>
                    <a:lnTo>
                      <a:pt x="387058" y="417745"/>
                    </a:lnTo>
                    <a:lnTo>
                      <a:pt x="404964" y="410463"/>
                    </a:lnTo>
                    <a:lnTo>
                      <a:pt x="298323" y="410463"/>
                    </a:lnTo>
                    <a:lnTo>
                      <a:pt x="251251" y="410048"/>
                    </a:lnTo>
                    <a:lnTo>
                      <a:pt x="207061" y="402460"/>
                    </a:lnTo>
                    <a:lnTo>
                      <a:pt x="166241" y="388248"/>
                    </a:lnTo>
                    <a:lnTo>
                      <a:pt x="129278" y="367958"/>
                    </a:lnTo>
                    <a:lnTo>
                      <a:pt x="96662" y="342138"/>
                    </a:lnTo>
                    <a:lnTo>
                      <a:pt x="68881" y="311333"/>
                    </a:lnTo>
                    <a:lnTo>
                      <a:pt x="46423" y="276093"/>
                    </a:lnTo>
                    <a:lnTo>
                      <a:pt x="29777" y="236963"/>
                    </a:lnTo>
                    <a:lnTo>
                      <a:pt x="19432" y="194491"/>
                    </a:lnTo>
                    <a:lnTo>
                      <a:pt x="15875" y="149225"/>
                    </a:lnTo>
                    <a:lnTo>
                      <a:pt x="18113" y="108370"/>
                    </a:lnTo>
                    <a:lnTo>
                      <a:pt x="24828" y="69754"/>
                    </a:lnTo>
                    <a:lnTo>
                      <a:pt x="36020" y="33567"/>
                    </a:lnTo>
                    <a:lnTo>
                      <a:pt x="51689" y="0"/>
                    </a:lnTo>
                    <a:close/>
                  </a:path>
                  <a:path w="529589" h="436880">
                    <a:moveTo>
                      <a:pt x="529082" y="307848"/>
                    </a:moveTo>
                    <a:lnTo>
                      <a:pt x="496487" y="342367"/>
                    </a:lnTo>
                    <a:lnTo>
                      <a:pt x="456450" y="369791"/>
                    </a:lnTo>
                    <a:lnTo>
                      <a:pt x="409633" y="390217"/>
                    </a:lnTo>
                    <a:lnTo>
                      <a:pt x="356703" y="403742"/>
                    </a:lnTo>
                    <a:lnTo>
                      <a:pt x="298323" y="410463"/>
                    </a:lnTo>
                    <a:lnTo>
                      <a:pt x="404964" y="410463"/>
                    </a:lnTo>
                    <a:lnTo>
                      <a:pt x="431863" y="399526"/>
                    </a:lnTo>
                    <a:lnTo>
                      <a:pt x="470868" y="375242"/>
                    </a:lnTo>
                    <a:lnTo>
                      <a:pt x="503475" y="344736"/>
                    </a:lnTo>
                    <a:lnTo>
                      <a:pt x="529082" y="307848"/>
                    </a:lnTo>
                    <a:close/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300" name="object 33"/>
              <p:cNvSpPr/>
              <p:nvPr/>
            </p:nvSpPr>
            <p:spPr>
              <a:xfrm>
                <a:off x="5216417" y="2806573"/>
                <a:ext cx="410209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410210" h="262889">
                    <a:moveTo>
                      <a:pt x="0" y="0"/>
                    </a:moveTo>
                    <a:lnTo>
                      <a:pt x="3557" y="45247"/>
                    </a:lnTo>
                    <a:lnTo>
                      <a:pt x="13901" y="87799"/>
                    </a:lnTo>
                    <a:lnTo>
                      <a:pt x="30545" y="127085"/>
                    </a:lnTo>
                    <a:lnTo>
                      <a:pt x="52998" y="162535"/>
                    </a:lnTo>
                    <a:lnTo>
                      <a:pt x="80772" y="193579"/>
                    </a:lnTo>
                    <a:lnTo>
                      <a:pt x="113376" y="219648"/>
                    </a:lnTo>
                    <a:lnTo>
                      <a:pt x="150322" y="240170"/>
                    </a:lnTo>
                    <a:lnTo>
                      <a:pt x="191121" y="254577"/>
                    </a:lnTo>
                    <a:lnTo>
                      <a:pt x="235284" y="262297"/>
                    </a:lnTo>
                    <a:lnTo>
                      <a:pt x="282321" y="262763"/>
                    </a:lnTo>
                    <a:lnTo>
                      <a:pt x="317333" y="258951"/>
                    </a:lnTo>
                    <a:lnTo>
                      <a:pt x="350488" y="253031"/>
                    </a:lnTo>
                    <a:lnTo>
                      <a:pt x="358921" y="250838"/>
                    </a:lnTo>
                    <a:lnTo>
                      <a:pt x="277520" y="250838"/>
                    </a:lnTo>
                    <a:lnTo>
                      <a:pt x="223680" y="246088"/>
                    </a:lnTo>
                    <a:lnTo>
                      <a:pt x="177256" y="234337"/>
                    </a:lnTo>
                    <a:lnTo>
                      <a:pt x="137682" y="216717"/>
                    </a:lnTo>
                    <a:lnTo>
                      <a:pt x="104394" y="194357"/>
                    </a:lnTo>
                    <a:lnTo>
                      <a:pt x="54421" y="139934"/>
                    </a:lnTo>
                    <a:lnTo>
                      <a:pt x="22822" y="80107"/>
                    </a:lnTo>
                    <a:lnTo>
                      <a:pt x="5083" y="23911"/>
                    </a:lnTo>
                    <a:lnTo>
                      <a:pt x="0" y="0"/>
                    </a:lnTo>
                    <a:close/>
                  </a:path>
                  <a:path w="410210" h="262889">
                    <a:moveTo>
                      <a:pt x="409702" y="234823"/>
                    </a:moveTo>
                    <a:lnTo>
                      <a:pt x="339339" y="247460"/>
                    </a:lnTo>
                    <a:lnTo>
                      <a:pt x="277520" y="250838"/>
                    </a:lnTo>
                    <a:lnTo>
                      <a:pt x="358921" y="250838"/>
                    </a:lnTo>
                    <a:lnTo>
                      <a:pt x="381404" y="244992"/>
                    </a:lnTo>
                    <a:lnTo>
                      <a:pt x="409702" y="234823"/>
                    </a:lnTo>
                    <a:close/>
                  </a:path>
                </a:pathLst>
              </a:custGeom>
              <a:solidFill>
                <a:srgbClr val="70AD47">
                  <a:lumMod val="40000"/>
                  <a:lumOff val="6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301" name="object 34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0" y="294893"/>
                    </a:move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close/>
                  </a:path>
                </a:pathLst>
              </a:custGeom>
              <a:ln w="7938">
                <a:solidFill>
                  <a:sysClr val="windowText" lastClr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302" name="object 3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7938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  <p:grpSp>
          <p:nvGrpSpPr>
            <p:cNvPr id="72" name="Group 51"/>
            <p:cNvGrpSpPr>
              <a:grpSpLocks noChangeAspect="1"/>
            </p:cNvGrpSpPr>
            <p:nvPr/>
          </p:nvGrpSpPr>
          <p:grpSpPr bwMode="auto">
            <a:xfrm rot="1743101">
              <a:off x="4343653" y="3339192"/>
              <a:ext cx="1127296" cy="767305"/>
              <a:chOff x="4525" y="1930"/>
              <a:chExt cx="1005" cy="683"/>
            </a:xfrm>
          </p:grpSpPr>
          <p:sp>
            <p:nvSpPr>
              <p:cNvPr id="261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70AD47"/>
              </a:solidFill>
              <a:ln>
                <a:solidFill>
                  <a:sysClr val="windowText" lastClr="000000">
                    <a:lumMod val="65000"/>
                    <a:lumOff val="35000"/>
                  </a:sysClr>
                </a:solidFill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rgbClr val="AF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rgbClr val="558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rgbClr val="C9D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rgbClr val="E4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72"/>
            <p:cNvGrpSpPr>
              <a:grpSpLocks noChangeAspect="1"/>
            </p:cNvGrpSpPr>
            <p:nvPr/>
          </p:nvGrpSpPr>
          <p:grpSpPr>
            <a:xfrm>
              <a:off x="4297017" y="2836078"/>
              <a:ext cx="427859" cy="418039"/>
              <a:chOff x="5206639" y="2509520"/>
              <a:chExt cx="581025" cy="567690"/>
            </a:xfrm>
          </p:grpSpPr>
          <p:sp>
            <p:nvSpPr>
              <p:cNvPr id="238" name="object 13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310261" y="0"/>
                    </a:move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close/>
                  </a:path>
                </a:pathLst>
              </a:custGeom>
              <a:solidFill>
                <a:srgbClr val="70AD4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9" name="object 14"/>
              <p:cNvSpPr/>
              <p:nvPr/>
            </p:nvSpPr>
            <p:spPr>
              <a:xfrm>
                <a:off x="5246263" y="2518536"/>
                <a:ext cx="529590" cy="441325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41325">
                    <a:moveTo>
                      <a:pt x="424134" y="35560"/>
                    </a:moveTo>
                    <a:lnTo>
                      <a:pt x="248665" y="35560"/>
                    </a:lnTo>
                    <a:lnTo>
                      <a:pt x="306235" y="38354"/>
                    </a:lnTo>
                    <a:lnTo>
                      <a:pt x="355211" y="48620"/>
                    </a:lnTo>
                    <a:lnTo>
                      <a:pt x="396191" y="65752"/>
                    </a:lnTo>
                    <a:lnTo>
                      <a:pt x="429772" y="89143"/>
                    </a:lnTo>
                    <a:lnTo>
                      <a:pt x="456549" y="118189"/>
                    </a:lnTo>
                    <a:lnTo>
                      <a:pt x="477119" y="152283"/>
                    </a:lnTo>
                    <a:lnTo>
                      <a:pt x="492080" y="190819"/>
                    </a:lnTo>
                    <a:lnTo>
                      <a:pt x="502027" y="233192"/>
                    </a:lnTo>
                    <a:lnTo>
                      <a:pt x="507558" y="278796"/>
                    </a:lnTo>
                    <a:lnTo>
                      <a:pt x="509270" y="327025"/>
                    </a:lnTo>
                    <a:lnTo>
                      <a:pt x="507771" y="359346"/>
                    </a:lnTo>
                    <a:lnTo>
                      <a:pt x="503285" y="389000"/>
                    </a:lnTo>
                    <a:lnTo>
                      <a:pt x="495821" y="416178"/>
                    </a:lnTo>
                    <a:lnTo>
                      <a:pt x="485394" y="441071"/>
                    </a:lnTo>
                    <a:lnTo>
                      <a:pt x="503953" y="409848"/>
                    </a:lnTo>
                    <a:lnTo>
                      <a:pt x="517667" y="374935"/>
                    </a:lnTo>
                    <a:lnTo>
                      <a:pt x="526166" y="336165"/>
                    </a:lnTo>
                    <a:lnTo>
                      <a:pt x="529082" y="293370"/>
                    </a:lnTo>
                    <a:lnTo>
                      <a:pt x="527372" y="244659"/>
                    </a:lnTo>
                    <a:lnTo>
                      <a:pt x="521856" y="198668"/>
                    </a:lnTo>
                    <a:lnTo>
                      <a:pt x="511947" y="155992"/>
                    </a:lnTo>
                    <a:lnTo>
                      <a:pt x="497061" y="117226"/>
                    </a:lnTo>
                    <a:lnTo>
                      <a:pt x="476615" y="82962"/>
                    </a:lnTo>
                    <a:lnTo>
                      <a:pt x="450022" y="53797"/>
                    </a:lnTo>
                    <a:lnTo>
                      <a:pt x="424134" y="35560"/>
                    </a:lnTo>
                    <a:close/>
                  </a:path>
                  <a:path w="529589" h="441325">
                    <a:moveTo>
                      <a:pt x="270510" y="0"/>
                    </a:moveTo>
                    <a:lnTo>
                      <a:pt x="213251" y="4829"/>
                    </a:lnTo>
                    <a:lnTo>
                      <a:pt x="162430" y="15852"/>
                    </a:lnTo>
                    <a:lnTo>
                      <a:pt x="117907" y="32607"/>
                    </a:lnTo>
                    <a:lnTo>
                      <a:pt x="79543" y="54631"/>
                    </a:lnTo>
                    <a:lnTo>
                      <a:pt x="47197" y="81463"/>
                    </a:lnTo>
                    <a:lnTo>
                      <a:pt x="20729" y="112640"/>
                    </a:lnTo>
                    <a:lnTo>
                      <a:pt x="0" y="147700"/>
                    </a:lnTo>
                    <a:lnTo>
                      <a:pt x="26709" y="116763"/>
                    </a:lnTo>
                    <a:lnTo>
                      <a:pt x="59163" y="89897"/>
                    </a:lnTo>
                    <a:lnTo>
                      <a:pt x="97472" y="67722"/>
                    </a:lnTo>
                    <a:lnTo>
                      <a:pt x="141750" y="50861"/>
                    </a:lnTo>
                    <a:lnTo>
                      <a:pt x="192111" y="39933"/>
                    </a:lnTo>
                    <a:lnTo>
                      <a:pt x="248665" y="35560"/>
                    </a:lnTo>
                    <a:lnTo>
                      <a:pt x="424134" y="35560"/>
                    </a:lnTo>
                    <a:lnTo>
                      <a:pt x="416700" y="30323"/>
                    </a:lnTo>
                    <a:lnTo>
                      <a:pt x="376064" y="13136"/>
                    </a:lnTo>
                    <a:lnTo>
                      <a:pt x="327528" y="2830"/>
                    </a:lnTo>
                    <a:lnTo>
                      <a:pt x="270510" y="0"/>
                    </a:ln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0" name="object 1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311159" y="0"/>
                    </a:move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close/>
                  </a:path>
                </a:pathLst>
              </a:custGeom>
              <a:solidFill>
                <a:srgbClr val="AFC9C4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1" name="object 16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9525">
                <a:solidFill>
                  <a:srgbClr val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2" name="object 17"/>
              <p:cNvSpPr/>
              <p:nvPr/>
            </p:nvSpPr>
            <p:spPr>
              <a:xfrm>
                <a:off x="5291728" y="2584160"/>
                <a:ext cx="410845" cy="338455"/>
              </a:xfrm>
              <a:custGeom>
                <a:avLst/>
                <a:gdLst/>
                <a:ahLst/>
                <a:cxnLst/>
                <a:rect l="l" t="t" r="r" b="b"/>
                <a:pathLst>
                  <a:path w="410845" h="338455">
                    <a:moveTo>
                      <a:pt x="382051" y="82887"/>
                    </a:moveTo>
                    <a:lnTo>
                      <a:pt x="304530" y="82887"/>
                    </a:lnTo>
                    <a:lnTo>
                      <a:pt x="335944" y="95271"/>
                    </a:lnTo>
                    <a:lnTo>
                      <a:pt x="360299" y="123098"/>
                    </a:lnTo>
                    <a:lnTo>
                      <a:pt x="379001" y="164113"/>
                    </a:lnTo>
                    <a:lnTo>
                      <a:pt x="387785" y="207652"/>
                    </a:lnTo>
                    <a:lnTo>
                      <a:pt x="387218" y="252184"/>
                    </a:lnTo>
                    <a:lnTo>
                      <a:pt x="377867" y="296180"/>
                    </a:lnTo>
                    <a:lnTo>
                      <a:pt x="360299" y="338109"/>
                    </a:lnTo>
                    <a:lnTo>
                      <a:pt x="384557" y="299555"/>
                    </a:lnTo>
                    <a:lnTo>
                      <a:pt x="401371" y="257728"/>
                    </a:lnTo>
                    <a:lnTo>
                      <a:pt x="410241" y="214030"/>
                    </a:lnTo>
                    <a:lnTo>
                      <a:pt x="410666" y="169867"/>
                    </a:lnTo>
                    <a:lnTo>
                      <a:pt x="402144" y="126642"/>
                    </a:lnTo>
                    <a:lnTo>
                      <a:pt x="384175" y="85760"/>
                    </a:lnTo>
                    <a:lnTo>
                      <a:pt x="382051" y="82887"/>
                    </a:lnTo>
                    <a:close/>
                  </a:path>
                  <a:path w="410845" h="338455">
                    <a:moveTo>
                      <a:pt x="276893" y="0"/>
                    </a:moveTo>
                    <a:lnTo>
                      <a:pt x="228854" y="1559"/>
                    </a:lnTo>
                    <a:lnTo>
                      <a:pt x="212812" y="8082"/>
                    </a:lnTo>
                    <a:lnTo>
                      <a:pt x="199009" y="15831"/>
                    </a:lnTo>
                    <a:lnTo>
                      <a:pt x="185205" y="23937"/>
                    </a:lnTo>
                    <a:lnTo>
                      <a:pt x="169163" y="31531"/>
                    </a:lnTo>
                    <a:lnTo>
                      <a:pt x="150610" y="36909"/>
                    </a:lnTo>
                    <a:lnTo>
                      <a:pt x="131127" y="38262"/>
                    </a:lnTo>
                    <a:lnTo>
                      <a:pt x="111263" y="38568"/>
                    </a:lnTo>
                    <a:lnTo>
                      <a:pt x="91567" y="40802"/>
                    </a:lnTo>
                    <a:lnTo>
                      <a:pt x="68883" y="51391"/>
                    </a:lnTo>
                    <a:lnTo>
                      <a:pt x="44307" y="70742"/>
                    </a:lnTo>
                    <a:lnTo>
                      <a:pt x="20468" y="97095"/>
                    </a:lnTo>
                    <a:lnTo>
                      <a:pt x="0" y="128686"/>
                    </a:lnTo>
                    <a:lnTo>
                      <a:pt x="16988" y="110557"/>
                    </a:lnTo>
                    <a:lnTo>
                      <a:pt x="34559" y="95761"/>
                    </a:lnTo>
                    <a:lnTo>
                      <a:pt x="51774" y="84824"/>
                    </a:lnTo>
                    <a:lnTo>
                      <a:pt x="67691" y="78267"/>
                    </a:lnTo>
                    <a:lnTo>
                      <a:pt x="85869" y="75822"/>
                    </a:lnTo>
                    <a:lnTo>
                      <a:pt x="119179" y="75124"/>
                    </a:lnTo>
                    <a:lnTo>
                      <a:pt x="137287" y="72679"/>
                    </a:lnTo>
                    <a:lnTo>
                      <a:pt x="374509" y="72679"/>
                    </a:lnTo>
                    <a:lnTo>
                      <a:pt x="357352" y="49458"/>
                    </a:lnTo>
                    <a:lnTo>
                      <a:pt x="320659" y="18418"/>
                    </a:lnTo>
                    <a:lnTo>
                      <a:pt x="276893" y="0"/>
                    </a:lnTo>
                    <a:close/>
                  </a:path>
                  <a:path w="410845" h="338455">
                    <a:moveTo>
                      <a:pt x="374509" y="72679"/>
                    </a:moveTo>
                    <a:lnTo>
                      <a:pt x="137287" y="72679"/>
                    </a:lnTo>
                    <a:lnTo>
                      <a:pt x="160994" y="73519"/>
                    </a:lnTo>
                    <a:lnTo>
                      <a:pt x="181879" y="82252"/>
                    </a:lnTo>
                    <a:lnTo>
                      <a:pt x="200884" y="91342"/>
                    </a:lnTo>
                    <a:lnTo>
                      <a:pt x="218948" y="93253"/>
                    </a:lnTo>
                    <a:lnTo>
                      <a:pt x="265662" y="83147"/>
                    </a:lnTo>
                    <a:lnTo>
                      <a:pt x="382051" y="82887"/>
                    </a:lnTo>
                    <a:lnTo>
                      <a:pt x="374509" y="72679"/>
                    </a:lnTo>
                    <a:close/>
                  </a:path>
                </a:pathLst>
              </a:custGeom>
              <a:solidFill>
                <a:srgbClr val="568279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3" name="object 18"/>
              <p:cNvSpPr/>
              <p:nvPr/>
            </p:nvSpPr>
            <p:spPr>
              <a:xfrm>
                <a:off x="5280597" y="2738697"/>
                <a:ext cx="377825" cy="268605"/>
              </a:xfrm>
              <a:custGeom>
                <a:avLst/>
                <a:gdLst/>
                <a:ahLst/>
                <a:cxnLst/>
                <a:rect l="l" t="t" r="r" b="b"/>
                <a:pathLst>
                  <a:path w="377825" h="268605">
                    <a:moveTo>
                      <a:pt x="10422" y="0"/>
                    </a:moveTo>
                    <a:lnTo>
                      <a:pt x="8924" y="1279"/>
                    </a:lnTo>
                    <a:lnTo>
                      <a:pt x="5545" y="10965"/>
                    </a:lnTo>
                    <a:lnTo>
                      <a:pt x="1225" y="28378"/>
                    </a:lnTo>
                    <a:lnTo>
                      <a:pt x="0" y="75874"/>
                    </a:lnTo>
                    <a:lnTo>
                      <a:pt x="11113" y="122657"/>
                    </a:lnTo>
                    <a:lnTo>
                      <a:pt x="31601" y="166215"/>
                    </a:lnTo>
                    <a:lnTo>
                      <a:pt x="58503" y="204036"/>
                    </a:lnTo>
                    <a:lnTo>
                      <a:pt x="88855" y="233610"/>
                    </a:lnTo>
                    <a:lnTo>
                      <a:pt x="128282" y="257139"/>
                    </a:lnTo>
                    <a:lnTo>
                      <a:pt x="174437" y="268106"/>
                    </a:lnTo>
                    <a:lnTo>
                      <a:pt x="226568" y="265096"/>
                    </a:lnTo>
                    <a:lnTo>
                      <a:pt x="283927" y="246691"/>
                    </a:lnTo>
                    <a:lnTo>
                      <a:pt x="313681" y="231239"/>
                    </a:lnTo>
                    <a:lnTo>
                      <a:pt x="322724" y="224969"/>
                    </a:lnTo>
                    <a:lnTo>
                      <a:pt x="258785" y="224969"/>
                    </a:lnTo>
                    <a:lnTo>
                      <a:pt x="213769" y="221235"/>
                    </a:lnTo>
                    <a:lnTo>
                      <a:pt x="172002" y="206315"/>
                    </a:lnTo>
                    <a:lnTo>
                      <a:pt x="134637" y="184690"/>
                    </a:lnTo>
                    <a:lnTo>
                      <a:pt x="102825" y="160839"/>
                    </a:lnTo>
                    <a:lnTo>
                      <a:pt x="64374" y="130391"/>
                    </a:lnTo>
                    <a:lnTo>
                      <a:pt x="31340" y="97657"/>
                    </a:lnTo>
                    <a:lnTo>
                      <a:pt x="10617" y="58255"/>
                    </a:lnTo>
                    <a:lnTo>
                      <a:pt x="9099" y="7804"/>
                    </a:lnTo>
                    <a:lnTo>
                      <a:pt x="10422" y="0"/>
                    </a:lnTo>
                    <a:close/>
                  </a:path>
                  <a:path w="377825" h="268605">
                    <a:moveTo>
                      <a:pt x="377653" y="166427"/>
                    </a:moveTo>
                    <a:lnTo>
                      <a:pt x="345490" y="194637"/>
                    </a:lnTo>
                    <a:lnTo>
                      <a:pt x="305898" y="213036"/>
                    </a:lnTo>
                    <a:lnTo>
                      <a:pt x="258785" y="224969"/>
                    </a:lnTo>
                    <a:lnTo>
                      <a:pt x="322724" y="224969"/>
                    </a:lnTo>
                    <a:lnTo>
                      <a:pt x="338219" y="214227"/>
                    </a:lnTo>
                    <a:lnTo>
                      <a:pt x="359043" y="193381"/>
                    </a:lnTo>
                    <a:lnTo>
                      <a:pt x="377653" y="166427"/>
                    </a:lnTo>
                    <a:close/>
                  </a:path>
                </a:pathLst>
              </a:custGeom>
              <a:solidFill>
                <a:srgbClr val="C9DCD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4" name="object 19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3978" y="0"/>
                    </a:moveTo>
                    <a:lnTo>
                      <a:pt x="0" y="3395"/>
                    </a:ln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5" name="object 20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6" name="object 21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7" name="object 22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5992" y="0"/>
                    </a:move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8" name="object 23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49" name="object 24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0" name="object 25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2064" y="0"/>
                    </a:move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  <a:lnTo>
                      <a:pt x="12064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1" name="object 26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2" name="object 27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3" name="object 28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9890" y="0"/>
                    </a:move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  <a:lnTo>
                      <a:pt x="19520" y="2803"/>
                    </a:lnTo>
                    <a:lnTo>
                      <a:pt x="9890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4" name="object 29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5" name="object 30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6" name="object 31"/>
              <p:cNvSpPr/>
              <p:nvPr/>
            </p:nvSpPr>
            <p:spPr>
              <a:xfrm>
                <a:off x="5353704" y="2938652"/>
                <a:ext cx="179070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179070" h="60325">
                    <a:moveTo>
                      <a:pt x="0" y="0"/>
                    </a:moveTo>
                    <a:lnTo>
                      <a:pt x="24354" y="27961"/>
                    </a:lnTo>
                    <a:lnTo>
                      <a:pt x="64912" y="50434"/>
                    </a:lnTo>
                    <a:lnTo>
                      <a:pt x="117782" y="59882"/>
                    </a:lnTo>
                    <a:lnTo>
                      <a:pt x="179070" y="48768"/>
                    </a:lnTo>
                    <a:lnTo>
                      <a:pt x="131498" y="48291"/>
                    </a:lnTo>
                    <a:lnTo>
                      <a:pt x="86534" y="42005"/>
                    </a:lnTo>
                    <a:lnTo>
                      <a:pt x="43070" y="269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CEB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7" name="object 32"/>
              <p:cNvSpPr/>
              <p:nvPr/>
            </p:nvSpPr>
            <p:spPr>
              <a:xfrm>
                <a:off x="5216417" y="2632710"/>
                <a:ext cx="529590" cy="436880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36880">
                    <a:moveTo>
                      <a:pt x="51689" y="0"/>
                    </a:moveTo>
                    <a:lnTo>
                      <a:pt x="28503" y="37590"/>
                    </a:lnTo>
                    <a:lnTo>
                      <a:pt x="12414" y="79740"/>
                    </a:lnTo>
                    <a:lnTo>
                      <a:pt x="3040" y="125390"/>
                    </a:lnTo>
                    <a:lnTo>
                      <a:pt x="0" y="173481"/>
                    </a:lnTo>
                    <a:lnTo>
                      <a:pt x="3557" y="218802"/>
                    </a:lnTo>
                    <a:lnTo>
                      <a:pt x="13902" y="261418"/>
                    </a:lnTo>
                    <a:lnTo>
                      <a:pt x="30548" y="300761"/>
                    </a:lnTo>
                    <a:lnTo>
                      <a:pt x="53006" y="336261"/>
                    </a:lnTo>
                    <a:lnTo>
                      <a:pt x="80787" y="367347"/>
                    </a:lnTo>
                    <a:lnTo>
                      <a:pt x="113403" y="393450"/>
                    </a:lnTo>
                    <a:lnTo>
                      <a:pt x="150366" y="413999"/>
                    </a:lnTo>
                    <a:lnTo>
                      <a:pt x="191186" y="428424"/>
                    </a:lnTo>
                    <a:lnTo>
                      <a:pt x="235376" y="436157"/>
                    </a:lnTo>
                    <a:lnTo>
                      <a:pt x="282448" y="436625"/>
                    </a:lnTo>
                    <a:lnTo>
                      <a:pt x="337053" y="430059"/>
                    </a:lnTo>
                    <a:lnTo>
                      <a:pt x="387058" y="417745"/>
                    </a:lnTo>
                    <a:lnTo>
                      <a:pt x="404964" y="410463"/>
                    </a:lnTo>
                    <a:lnTo>
                      <a:pt x="298323" y="410463"/>
                    </a:lnTo>
                    <a:lnTo>
                      <a:pt x="251251" y="410048"/>
                    </a:lnTo>
                    <a:lnTo>
                      <a:pt x="207061" y="402460"/>
                    </a:lnTo>
                    <a:lnTo>
                      <a:pt x="166241" y="388248"/>
                    </a:lnTo>
                    <a:lnTo>
                      <a:pt x="129278" y="367958"/>
                    </a:lnTo>
                    <a:lnTo>
                      <a:pt x="96662" y="342138"/>
                    </a:lnTo>
                    <a:lnTo>
                      <a:pt x="68881" y="311333"/>
                    </a:lnTo>
                    <a:lnTo>
                      <a:pt x="46423" y="276093"/>
                    </a:lnTo>
                    <a:lnTo>
                      <a:pt x="29777" y="236963"/>
                    </a:lnTo>
                    <a:lnTo>
                      <a:pt x="19432" y="194491"/>
                    </a:lnTo>
                    <a:lnTo>
                      <a:pt x="15875" y="149225"/>
                    </a:lnTo>
                    <a:lnTo>
                      <a:pt x="18113" y="108370"/>
                    </a:lnTo>
                    <a:lnTo>
                      <a:pt x="24828" y="69754"/>
                    </a:lnTo>
                    <a:lnTo>
                      <a:pt x="36020" y="33567"/>
                    </a:lnTo>
                    <a:lnTo>
                      <a:pt x="51689" y="0"/>
                    </a:lnTo>
                    <a:close/>
                  </a:path>
                  <a:path w="529589" h="436880">
                    <a:moveTo>
                      <a:pt x="529082" y="307848"/>
                    </a:moveTo>
                    <a:lnTo>
                      <a:pt x="496487" y="342367"/>
                    </a:lnTo>
                    <a:lnTo>
                      <a:pt x="456450" y="369791"/>
                    </a:lnTo>
                    <a:lnTo>
                      <a:pt x="409633" y="390217"/>
                    </a:lnTo>
                    <a:lnTo>
                      <a:pt x="356703" y="403742"/>
                    </a:lnTo>
                    <a:lnTo>
                      <a:pt x="298323" y="410463"/>
                    </a:lnTo>
                    <a:lnTo>
                      <a:pt x="404964" y="410463"/>
                    </a:lnTo>
                    <a:lnTo>
                      <a:pt x="431863" y="399526"/>
                    </a:lnTo>
                    <a:lnTo>
                      <a:pt x="470868" y="375242"/>
                    </a:lnTo>
                    <a:lnTo>
                      <a:pt x="503475" y="344736"/>
                    </a:lnTo>
                    <a:lnTo>
                      <a:pt x="529082" y="307848"/>
                    </a:lnTo>
                    <a:close/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8" name="object 33"/>
              <p:cNvSpPr/>
              <p:nvPr/>
            </p:nvSpPr>
            <p:spPr>
              <a:xfrm>
                <a:off x="5216417" y="2806573"/>
                <a:ext cx="410209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410210" h="262889">
                    <a:moveTo>
                      <a:pt x="0" y="0"/>
                    </a:moveTo>
                    <a:lnTo>
                      <a:pt x="3557" y="45247"/>
                    </a:lnTo>
                    <a:lnTo>
                      <a:pt x="13901" y="87799"/>
                    </a:lnTo>
                    <a:lnTo>
                      <a:pt x="30545" y="127085"/>
                    </a:lnTo>
                    <a:lnTo>
                      <a:pt x="52998" y="162535"/>
                    </a:lnTo>
                    <a:lnTo>
                      <a:pt x="80772" y="193579"/>
                    </a:lnTo>
                    <a:lnTo>
                      <a:pt x="113376" y="219648"/>
                    </a:lnTo>
                    <a:lnTo>
                      <a:pt x="150322" y="240170"/>
                    </a:lnTo>
                    <a:lnTo>
                      <a:pt x="191121" y="254577"/>
                    </a:lnTo>
                    <a:lnTo>
                      <a:pt x="235284" y="262297"/>
                    </a:lnTo>
                    <a:lnTo>
                      <a:pt x="282321" y="262763"/>
                    </a:lnTo>
                    <a:lnTo>
                      <a:pt x="317333" y="258951"/>
                    </a:lnTo>
                    <a:lnTo>
                      <a:pt x="350488" y="253031"/>
                    </a:lnTo>
                    <a:lnTo>
                      <a:pt x="358921" y="250838"/>
                    </a:lnTo>
                    <a:lnTo>
                      <a:pt x="277520" y="250838"/>
                    </a:lnTo>
                    <a:lnTo>
                      <a:pt x="223680" y="246088"/>
                    </a:lnTo>
                    <a:lnTo>
                      <a:pt x="177256" y="234337"/>
                    </a:lnTo>
                    <a:lnTo>
                      <a:pt x="137682" y="216717"/>
                    </a:lnTo>
                    <a:lnTo>
                      <a:pt x="104394" y="194357"/>
                    </a:lnTo>
                    <a:lnTo>
                      <a:pt x="54421" y="139934"/>
                    </a:lnTo>
                    <a:lnTo>
                      <a:pt x="22822" y="80107"/>
                    </a:lnTo>
                    <a:lnTo>
                      <a:pt x="5083" y="23911"/>
                    </a:lnTo>
                    <a:lnTo>
                      <a:pt x="0" y="0"/>
                    </a:lnTo>
                    <a:close/>
                  </a:path>
                  <a:path w="410210" h="262889">
                    <a:moveTo>
                      <a:pt x="409702" y="234823"/>
                    </a:moveTo>
                    <a:lnTo>
                      <a:pt x="339339" y="247460"/>
                    </a:lnTo>
                    <a:lnTo>
                      <a:pt x="277520" y="250838"/>
                    </a:lnTo>
                    <a:lnTo>
                      <a:pt x="358921" y="250838"/>
                    </a:lnTo>
                    <a:lnTo>
                      <a:pt x="381404" y="244992"/>
                    </a:lnTo>
                    <a:lnTo>
                      <a:pt x="409702" y="234823"/>
                    </a:lnTo>
                    <a:close/>
                  </a:path>
                </a:pathLst>
              </a:custGeom>
              <a:solidFill>
                <a:srgbClr val="70AD47">
                  <a:lumMod val="40000"/>
                  <a:lumOff val="6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59" name="object 34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0" y="294893"/>
                    </a:move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close/>
                  </a:path>
                </a:pathLst>
              </a:custGeom>
              <a:ln w="7938">
                <a:solidFill>
                  <a:sysClr val="windowText" lastClr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60" name="object 3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7938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  <p:grpSp>
          <p:nvGrpSpPr>
            <p:cNvPr id="74" name="Group 73"/>
            <p:cNvGrpSpPr>
              <a:grpSpLocks noChangeAspect="1"/>
            </p:cNvGrpSpPr>
            <p:nvPr/>
          </p:nvGrpSpPr>
          <p:grpSpPr>
            <a:xfrm>
              <a:off x="4590416" y="4340120"/>
              <a:ext cx="427859" cy="418039"/>
              <a:chOff x="5206639" y="2509520"/>
              <a:chExt cx="581025" cy="567690"/>
            </a:xfrm>
          </p:grpSpPr>
          <p:sp>
            <p:nvSpPr>
              <p:cNvPr id="215" name="object 13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310261" y="0"/>
                    </a:move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close/>
                  </a:path>
                </a:pathLst>
              </a:custGeom>
              <a:solidFill>
                <a:srgbClr val="70AD4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6" name="object 14"/>
              <p:cNvSpPr/>
              <p:nvPr/>
            </p:nvSpPr>
            <p:spPr>
              <a:xfrm>
                <a:off x="5246263" y="2518536"/>
                <a:ext cx="529590" cy="441325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41325">
                    <a:moveTo>
                      <a:pt x="424134" y="35560"/>
                    </a:moveTo>
                    <a:lnTo>
                      <a:pt x="248665" y="35560"/>
                    </a:lnTo>
                    <a:lnTo>
                      <a:pt x="306235" y="38354"/>
                    </a:lnTo>
                    <a:lnTo>
                      <a:pt x="355211" y="48620"/>
                    </a:lnTo>
                    <a:lnTo>
                      <a:pt x="396191" y="65752"/>
                    </a:lnTo>
                    <a:lnTo>
                      <a:pt x="429772" y="89143"/>
                    </a:lnTo>
                    <a:lnTo>
                      <a:pt x="456549" y="118189"/>
                    </a:lnTo>
                    <a:lnTo>
                      <a:pt x="477119" y="152283"/>
                    </a:lnTo>
                    <a:lnTo>
                      <a:pt x="492080" y="190819"/>
                    </a:lnTo>
                    <a:lnTo>
                      <a:pt x="502027" y="233192"/>
                    </a:lnTo>
                    <a:lnTo>
                      <a:pt x="507558" y="278796"/>
                    </a:lnTo>
                    <a:lnTo>
                      <a:pt x="509270" y="327025"/>
                    </a:lnTo>
                    <a:lnTo>
                      <a:pt x="507771" y="359346"/>
                    </a:lnTo>
                    <a:lnTo>
                      <a:pt x="503285" y="389000"/>
                    </a:lnTo>
                    <a:lnTo>
                      <a:pt x="495821" y="416178"/>
                    </a:lnTo>
                    <a:lnTo>
                      <a:pt x="485394" y="441071"/>
                    </a:lnTo>
                    <a:lnTo>
                      <a:pt x="503953" y="409848"/>
                    </a:lnTo>
                    <a:lnTo>
                      <a:pt x="517667" y="374935"/>
                    </a:lnTo>
                    <a:lnTo>
                      <a:pt x="526166" y="336165"/>
                    </a:lnTo>
                    <a:lnTo>
                      <a:pt x="529082" y="293370"/>
                    </a:lnTo>
                    <a:lnTo>
                      <a:pt x="527372" y="244659"/>
                    </a:lnTo>
                    <a:lnTo>
                      <a:pt x="521856" y="198668"/>
                    </a:lnTo>
                    <a:lnTo>
                      <a:pt x="511947" y="155992"/>
                    </a:lnTo>
                    <a:lnTo>
                      <a:pt x="497061" y="117226"/>
                    </a:lnTo>
                    <a:lnTo>
                      <a:pt x="476615" y="82962"/>
                    </a:lnTo>
                    <a:lnTo>
                      <a:pt x="450022" y="53797"/>
                    </a:lnTo>
                    <a:lnTo>
                      <a:pt x="424134" y="35560"/>
                    </a:lnTo>
                    <a:close/>
                  </a:path>
                  <a:path w="529589" h="441325">
                    <a:moveTo>
                      <a:pt x="270510" y="0"/>
                    </a:moveTo>
                    <a:lnTo>
                      <a:pt x="213251" y="4829"/>
                    </a:lnTo>
                    <a:lnTo>
                      <a:pt x="162430" y="15852"/>
                    </a:lnTo>
                    <a:lnTo>
                      <a:pt x="117907" y="32607"/>
                    </a:lnTo>
                    <a:lnTo>
                      <a:pt x="79543" y="54631"/>
                    </a:lnTo>
                    <a:lnTo>
                      <a:pt x="47197" y="81463"/>
                    </a:lnTo>
                    <a:lnTo>
                      <a:pt x="20729" y="112640"/>
                    </a:lnTo>
                    <a:lnTo>
                      <a:pt x="0" y="147700"/>
                    </a:lnTo>
                    <a:lnTo>
                      <a:pt x="26709" y="116763"/>
                    </a:lnTo>
                    <a:lnTo>
                      <a:pt x="59163" y="89897"/>
                    </a:lnTo>
                    <a:lnTo>
                      <a:pt x="97472" y="67722"/>
                    </a:lnTo>
                    <a:lnTo>
                      <a:pt x="141750" y="50861"/>
                    </a:lnTo>
                    <a:lnTo>
                      <a:pt x="192111" y="39933"/>
                    </a:lnTo>
                    <a:lnTo>
                      <a:pt x="248665" y="35560"/>
                    </a:lnTo>
                    <a:lnTo>
                      <a:pt x="424134" y="35560"/>
                    </a:lnTo>
                    <a:lnTo>
                      <a:pt x="416700" y="30323"/>
                    </a:lnTo>
                    <a:lnTo>
                      <a:pt x="376064" y="13136"/>
                    </a:lnTo>
                    <a:lnTo>
                      <a:pt x="327528" y="2830"/>
                    </a:lnTo>
                    <a:lnTo>
                      <a:pt x="270510" y="0"/>
                    </a:ln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7" name="object 1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311159" y="0"/>
                    </a:move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close/>
                  </a:path>
                </a:pathLst>
              </a:custGeom>
              <a:solidFill>
                <a:srgbClr val="AFC9C4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8" name="object 16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9525">
                <a:solidFill>
                  <a:srgbClr val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9" name="object 17"/>
              <p:cNvSpPr/>
              <p:nvPr/>
            </p:nvSpPr>
            <p:spPr>
              <a:xfrm>
                <a:off x="5291728" y="2584160"/>
                <a:ext cx="410845" cy="338455"/>
              </a:xfrm>
              <a:custGeom>
                <a:avLst/>
                <a:gdLst/>
                <a:ahLst/>
                <a:cxnLst/>
                <a:rect l="l" t="t" r="r" b="b"/>
                <a:pathLst>
                  <a:path w="410845" h="338455">
                    <a:moveTo>
                      <a:pt x="382051" y="82887"/>
                    </a:moveTo>
                    <a:lnTo>
                      <a:pt x="304530" y="82887"/>
                    </a:lnTo>
                    <a:lnTo>
                      <a:pt x="335944" y="95271"/>
                    </a:lnTo>
                    <a:lnTo>
                      <a:pt x="360299" y="123098"/>
                    </a:lnTo>
                    <a:lnTo>
                      <a:pt x="379001" y="164113"/>
                    </a:lnTo>
                    <a:lnTo>
                      <a:pt x="387785" y="207652"/>
                    </a:lnTo>
                    <a:lnTo>
                      <a:pt x="387218" y="252184"/>
                    </a:lnTo>
                    <a:lnTo>
                      <a:pt x="377867" y="296180"/>
                    </a:lnTo>
                    <a:lnTo>
                      <a:pt x="360299" y="338109"/>
                    </a:lnTo>
                    <a:lnTo>
                      <a:pt x="384557" y="299555"/>
                    </a:lnTo>
                    <a:lnTo>
                      <a:pt x="401371" y="257728"/>
                    </a:lnTo>
                    <a:lnTo>
                      <a:pt x="410241" y="214030"/>
                    </a:lnTo>
                    <a:lnTo>
                      <a:pt x="410666" y="169867"/>
                    </a:lnTo>
                    <a:lnTo>
                      <a:pt x="402144" y="126642"/>
                    </a:lnTo>
                    <a:lnTo>
                      <a:pt x="384175" y="85760"/>
                    </a:lnTo>
                    <a:lnTo>
                      <a:pt x="382051" y="82887"/>
                    </a:lnTo>
                    <a:close/>
                  </a:path>
                  <a:path w="410845" h="338455">
                    <a:moveTo>
                      <a:pt x="276893" y="0"/>
                    </a:moveTo>
                    <a:lnTo>
                      <a:pt x="228854" y="1559"/>
                    </a:lnTo>
                    <a:lnTo>
                      <a:pt x="212812" y="8082"/>
                    </a:lnTo>
                    <a:lnTo>
                      <a:pt x="199009" y="15831"/>
                    </a:lnTo>
                    <a:lnTo>
                      <a:pt x="185205" y="23937"/>
                    </a:lnTo>
                    <a:lnTo>
                      <a:pt x="169163" y="31531"/>
                    </a:lnTo>
                    <a:lnTo>
                      <a:pt x="150610" y="36909"/>
                    </a:lnTo>
                    <a:lnTo>
                      <a:pt x="131127" y="38262"/>
                    </a:lnTo>
                    <a:lnTo>
                      <a:pt x="111263" y="38568"/>
                    </a:lnTo>
                    <a:lnTo>
                      <a:pt x="91567" y="40802"/>
                    </a:lnTo>
                    <a:lnTo>
                      <a:pt x="68883" y="51391"/>
                    </a:lnTo>
                    <a:lnTo>
                      <a:pt x="44307" y="70742"/>
                    </a:lnTo>
                    <a:lnTo>
                      <a:pt x="20468" y="97095"/>
                    </a:lnTo>
                    <a:lnTo>
                      <a:pt x="0" y="128686"/>
                    </a:lnTo>
                    <a:lnTo>
                      <a:pt x="16988" y="110557"/>
                    </a:lnTo>
                    <a:lnTo>
                      <a:pt x="34559" y="95761"/>
                    </a:lnTo>
                    <a:lnTo>
                      <a:pt x="51774" y="84824"/>
                    </a:lnTo>
                    <a:lnTo>
                      <a:pt x="67691" y="78267"/>
                    </a:lnTo>
                    <a:lnTo>
                      <a:pt x="85869" y="75822"/>
                    </a:lnTo>
                    <a:lnTo>
                      <a:pt x="119179" y="75124"/>
                    </a:lnTo>
                    <a:lnTo>
                      <a:pt x="137287" y="72679"/>
                    </a:lnTo>
                    <a:lnTo>
                      <a:pt x="374509" y="72679"/>
                    </a:lnTo>
                    <a:lnTo>
                      <a:pt x="357352" y="49458"/>
                    </a:lnTo>
                    <a:lnTo>
                      <a:pt x="320659" y="18418"/>
                    </a:lnTo>
                    <a:lnTo>
                      <a:pt x="276893" y="0"/>
                    </a:lnTo>
                    <a:close/>
                  </a:path>
                  <a:path w="410845" h="338455">
                    <a:moveTo>
                      <a:pt x="374509" y="72679"/>
                    </a:moveTo>
                    <a:lnTo>
                      <a:pt x="137287" y="72679"/>
                    </a:lnTo>
                    <a:lnTo>
                      <a:pt x="160994" y="73519"/>
                    </a:lnTo>
                    <a:lnTo>
                      <a:pt x="181879" y="82252"/>
                    </a:lnTo>
                    <a:lnTo>
                      <a:pt x="200884" y="91342"/>
                    </a:lnTo>
                    <a:lnTo>
                      <a:pt x="218948" y="93253"/>
                    </a:lnTo>
                    <a:lnTo>
                      <a:pt x="265662" y="83147"/>
                    </a:lnTo>
                    <a:lnTo>
                      <a:pt x="382051" y="82887"/>
                    </a:lnTo>
                    <a:lnTo>
                      <a:pt x="374509" y="72679"/>
                    </a:lnTo>
                    <a:close/>
                  </a:path>
                </a:pathLst>
              </a:custGeom>
              <a:solidFill>
                <a:srgbClr val="568279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0" name="object 18"/>
              <p:cNvSpPr/>
              <p:nvPr/>
            </p:nvSpPr>
            <p:spPr>
              <a:xfrm>
                <a:off x="5280597" y="2738697"/>
                <a:ext cx="377825" cy="268605"/>
              </a:xfrm>
              <a:custGeom>
                <a:avLst/>
                <a:gdLst/>
                <a:ahLst/>
                <a:cxnLst/>
                <a:rect l="l" t="t" r="r" b="b"/>
                <a:pathLst>
                  <a:path w="377825" h="268605">
                    <a:moveTo>
                      <a:pt x="10422" y="0"/>
                    </a:moveTo>
                    <a:lnTo>
                      <a:pt x="8924" y="1279"/>
                    </a:lnTo>
                    <a:lnTo>
                      <a:pt x="5545" y="10965"/>
                    </a:lnTo>
                    <a:lnTo>
                      <a:pt x="1225" y="28378"/>
                    </a:lnTo>
                    <a:lnTo>
                      <a:pt x="0" y="75874"/>
                    </a:lnTo>
                    <a:lnTo>
                      <a:pt x="11113" y="122657"/>
                    </a:lnTo>
                    <a:lnTo>
                      <a:pt x="31601" y="166215"/>
                    </a:lnTo>
                    <a:lnTo>
                      <a:pt x="58503" y="204036"/>
                    </a:lnTo>
                    <a:lnTo>
                      <a:pt x="88855" y="233610"/>
                    </a:lnTo>
                    <a:lnTo>
                      <a:pt x="128282" y="257139"/>
                    </a:lnTo>
                    <a:lnTo>
                      <a:pt x="174437" y="268106"/>
                    </a:lnTo>
                    <a:lnTo>
                      <a:pt x="226568" y="265096"/>
                    </a:lnTo>
                    <a:lnTo>
                      <a:pt x="283927" y="246691"/>
                    </a:lnTo>
                    <a:lnTo>
                      <a:pt x="313681" y="231239"/>
                    </a:lnTo>
                    <a:lnTo>
                      <a:pt x="322724" y="224969"/>
                    </a:lnTo>
                    <a:lnTo>
                      <a:pt x="258785" y="224969"/>
                    </a:lnTo>
                    <a:lnTo>
                      <a:pt x="213769" y="221235"/>
                    </a:lnTo>
                    <a:lnTo>
                      <a:pt x="172002" y="206315"/>
                    </a:lnTo>
                    <a:lnTo>
                      <a:pt x="134637" y="184690"/>
                    </a:lnTo>
                    <a:lnTo>
                      <a:pt x="102825" y="160839"/>
                    </a:lnTo>
                    <a:lnTo>
                      <a:pt x="64374" y="130391"/>
                    </a:lnTo>
                    <a:lnTo>
                      <a:pt x="31340" y="97657"/>
                    </a:lnTo>
                    <a:lnTo>
                      <a:pt x="10617" y="58255"/>
                    </a:lnTo>
                    <a:lnTo>
                      <a:pt x="9099" y="7804"/>
                    </a:lnTo>
                    <a:lnTo>
                      <a:pt x="10422" y="0"/>
                    </a:lnTo>
                    <a:close/>
                  </a:path>
                  <a:path w="377825" h="268605">
                    <a:moveTo>
                      <a:pt x="377653" y="166427"/>
                    </a:moveTo>
                    <a:lnTo>
                      <a:pt x="345490" y="194637"/>
                    </a:lnTo>
                    <a:lnTo>
                      <a:pt x="305898" y="213036"/>
                    </a:lnTo>
                    <a:lnTo>
                      <a:pt x="258785" y="224969"/>
                    </a:lnTo>
                    <a:lnTo>
                      <a:pt x="322724" y="224969"/>
                    </a:lnTo>
                    <a:lnTo>
                      <a:pt x="338219" y="214227"/>
                    </a:lnTo>
                    <a:lnTo>
                      <a:pt x="359043" y="193381"/>
                    </a:lnTo>
                    <a:lnTo>
                      <a:pt x="377653" y="166427"/>
                    </a:lnTo>
                    <a:close/>
                  </a:path>
                </a:pathLst>
              </a:custGeom>
              <a:solidFill>
                <a:srgbClr val="C9DCD7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1" name="object 19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3978" y="0"/>
                    </a:moveTo>
                    <a:lnTo>
                      <a:pt x="0" y="3395"/>
                    </a:ln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2" name="object 20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3" name="object 21"/>
              <p:cNvSpPr/>
              <p:nvPr/>
            </p:nvSpPr>
            <p:spPr>
              <a:xfrm>
                <a:off x="5353451" y="3032539"/>
                <a:ext cx="1270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2700" h="12700">
                    <a:moveTo>
                      <a:pt x="0" y="3395"/>
                    </a:moveTo>
                    <a:lnTo>
                      <a:pt x="1067" y="7697"/>
                    </a:lnTo>
                    <a:lnTo>
                      <a:pt x="5397" y="11142"/>
                    </a:lnTo>
                    <a:lnTo>
                      <a:pt x="10108" y="12110"/>
                    </a:lnTo>
                    <a:lnTo>
                      <a:pt x="12319" y="8983"/>
                    </a:lnTo>
                    <a:lnTo>
                      <a:pt x="11840" y="3877"/>
                    </a:lnTo>
                    <a:lnTo>
                      <a:pt x="8493" y="521"/>
                    </a:lnTo>
                    <a:lnTo>
                      <a:pt x="3978" y="0"/>
                    </a:lnTo>
                    <a:lnTo>
                      <a:pt x="0" y="3395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4" name="object 22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5992" y="0"/>
                    </a:move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5" name="object 23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6" name="object 24"/>
              <p:cNvSpPr/>
              <p:nvPr/>
            </p:nvSpPr>
            <p:spPr>
              <a:xfrm>
                <a:off x="5383799" y="3031011"/>
                <a:ext cx="19050" cy="18415"/>
              </a:xfrm>
              <a:custGeom>
                <a:avLst/>
                <a:gdLst/>
                <a:ahLst/>
                <a:cxnLst/>
                <a:rect l="l" t="t" r="r" b="b"/>
                <a:pathLst>
                  <a:path w="19050" h="18414">
                    <a:moveTo>
                      <a:pt x="1527" y="14448"/>
                    </a:moveTo>
                    <a:lnTo>
                      <a:pt x="8661" y="17905"/>
                    </a:lnTo>
                    <a:lnTo>
                      <a:pt x="15640" y="14194"/>
                    </a:lnTo>
                    <a:lnTo>
                      <a:pt x="18547" y="7340"/>
                    </a:lnTo>
                    <a:lnTo>
                      <a:pt x="13465" y="1367"/>
                    </a:lnTo>
                    <a:lnTo>
                      <a:pt x="5992" y="0"/>
                    </a:lnTo>
                    <a:lnTo>
                      <a:pt x="1496" y="3002"/>
                    </a:lnTo>
                    <a:lnTo>
                      <a:pt x="0" y="8457"/>
                    </a:lnTo>
                    <a:lnTo>
                      <a:pt x="1527" y="14448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7" name="object 25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2064" y="0"/>
                    </a:move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  <a:lnTo>
                      <a:pt x="12064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8" name="object 26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29" name="object 27"/>
              <p:cNvSpPr/>
              <p:nvPr/>
            </p:nvSpPr>
            <p:spPr>
              <a:xfrm>
                <a:off x="5345450" y="3020822"/>
                <a:ext cx="20320" cy="10160"/>
              </a:xfrm>
              <a:custGeom>
                <a:avLst/>
                <a:gdLst/>
                <a:ahLst/>
                <a:cxnLst/>
                <a:rect l="l" t="t" r="r" b="b"/>
                <a:pathLst>
                  <a:path w="20320" h="10160">
                    <a:moveTo>
                      <a:pt x="16128" y="1904"/>
                    </a:moveTo>
                    <a:lnTo>
                      <a:pt x="12064" y="0"/>
                    </a:lnTo>
                    <a:lnTo>
                      <a:pt x="0" y="1904"/>
                    </a:lnTo>
                    <a:lnTo>
                      <a:pt x="6096" y="7492"/>
                    </a:lnTo>
                    <a:lnTo>
                      <a:pt x="12449" y="9977"/>
                    </a:lnTo>
                    <a:lnTo>
                      <a:pt x="17875" y="8127"/>
                    </a:lnTo>
                    <a:lnTo>
                      <a:pt x="19919" y="4564"/>
                    </a:lnTo>
                    <a:lnTo>
                      <a:pt x="16128" y="1904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0" name="object 28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9890" y="0"/>
                    </a:move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  <a:lnTo>
                      <a:pt x="19520" y="2803"/>
                    </a:lnTo>
                    <a:lnTo>
                      <a:pt x="9890" y="0"/>
                    </a:lnTo>
                    <a:close/>
                  </a:path>
                </a:pathLst>
              </a:custGeom>
              <a:solidFill>
                <a:srgbClr val="007DAC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1" name="object 29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2" name="object 30"/>
              <p:cNvSpPr/>
              <p:nvPr/>
            </p:nvSpPr>
            <p:spPr>
              <a:xfrm>
                <a:off x="5306207" y="2988929"/>
                <a:ext cx="26034" cy="20320"/>
              </a:xfrm>
              <a:custGeom>
                <a:avLst/>
                <a:gdLst/>
                <a:ahLst/>
                <a:cxnLst/>
                <a:rect l="l" t="t" r="r" b="b"/>
                <a:pathLst>
                  <a:path w="26035" h="20319">
                    <a:moveTo>
                      <a:pt x="25780" y="9667"/>
                    </a:moveTo>
                    <a:lnTo>
                      <a:pt x="19520" y="2803"/>
                    </a:lnTo>
                    <a:lnTo>
                      <a:pt x="9890" y="0"/>
                    </a:lnTo>
                    <a:lnTo>
                      <a:pt x="1760" y="2506"/>
                    </a:lnTo>
                    <a:lnTo>
                      <a:pt x="0" y="11572"/>
                    </a:lnTo>
                    <a:lnTo>
                      <a:pt x="6528" y="17901"/>
                    </a:lnTo>
                    <a:lnTo>
                      <a:pt x="16605" y="19812"/>
                    </a:lnTo>
                    <a:lnTo>
                      <a:pt x="24824" y="17127"/>
                    </a:lnTo>
                    <a:lnTo>
                      <a:pt x="25780" y="9667"/>
                    </a:lnTo>
                  </a:path>
                </a:pathLst>
              </a:custGeom>
              <a:ln w="4763">
                <a:solidFill>
                  <a:srgbClr val="D2E0EC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3" name="object 31"/>
              <p:cNvSpPr/>
              <p:nvPr/>
            </p:nvSpPr>
            <p:spPr>
              <a:xfrm>
                <a:off x="5353704" y="2938652"/>
                <a:ext cx="179070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179070" h="60325">
                    <a:moveTo>
                      <a:pt x="0" y="0"/>
                    </a:moveTo>
                    <a:lnTo>
                      <a:pt x="24354" y="27961"/>
                    </a:lnTo>
                    <a:lnTo>
                      <a:pt x="64912" y="50434"/>
                    </a:lnTo>
                    <a:lnTo>
                      <a:pt x="117782" y="59882"/>
                    </a:lnTo>
                    <a:lnTo>
                      <a:pt x="179070" y="48768"/>
                    </a:lnTo>
                    <a:lnTo>
                      <a:pt x="131498" y="48291"/>
                    </a:lnTo>
                    <a:lnTo>
                      <a:pt x="86534" y="42005"/>
                    </a:lnTo>
                    <a:lnTo>
                      <a:pt x="43070" y="269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CEB"/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4" name="object 32"/>
              <p:cNvSpPr/>
              <p:nvPr/>
            </p:nvSpPr>
            <p:spPr>
              <a:xfrm>
                <a:off x="5216417" y="2632710"/>
                <a:ext cx="529590" cy="436880"/>
              </a:xfrm>
              <a:custGeom>
                <a:avLst/>
                <a:gdLst/>
                <a:ahLst/>
                <a:cxnLst/>
                <a:rect l="l" t="t" r="r" b="b"/>
                <a:pathLst>
                  <a:path w="529589" h="436880">
                    <a:moveTo>
                      <a:pt x="51689" y="0"/>
                    </a:moveTo>
                    <a:lnTo>
                      <a:pt x="28503" y="37590"/>
                    </a:lnTo>
                    <a:lnTo>
                      <a:pt x="12414" y="79740"/>
                    </a:lnTo>
                    <a:lnTo>
                      <a:pt x="3040" y="125390"/>
                    </a:lnTo>
                    <a:lnTo>
                      <a:pt x="0" y="173481"/>
                    </a:lnTo>
                    <a:lnTo>
                      <a:pt x="3557" y="218802"/>
                    </a:lnTo>
                    <a:lnTo>
                      <a:pt x="13902" y="261418"/>
                    </a:lnTo>
                    <a:lnTo>
                      <a:pt x="30548" y="300761"/>
                    </a:lnTo>
                    <a:lnTo>
                      <a:pt x="53006" y="336261"/>
                    </a:lnTo>
                    <a:lnTo>
                      <a:pt x="80787" y="367347"/>
                    </a:lnTo>
                    <a:lnTo>
                      <a:pt x="113403" y="393450"/>
                    </a:lnTo>
                    <a:lnTo>
                      <a:pt x="150366" y="413999"/>
                    </a:lnTo>
                    <a:lnTo>
                      <a:pt x="191186" y="428424"/>
                    </a:lnTo>
                    <a:lnTo>
                      <a:pt x="235376" y="436157"/>
                    </a:lnTo>
                    <a:lnTo>
                      <a:pt x="282448" y="436625"/>
                    </a:lnTo>
                    <a:lnTo>
                      <a:pt x="337053" y="430059"/>
                    </a:lnTo>
                    <a:lnTo>
                      <a:pt x="387058" y="417745"/>
                    </a:lnTo>
                    <a:lnTo>
                      <a:pt x="404964" y="410463"/>
                    </a:lnTo>
                    <a:lnTo>
                      <a:pt x="298323" y="410463"/>
                    </a:lnTo>
                    <a:lnTo>
                      <a:pt x="251251" y="410048"/>
                    </a:lnTo>
                    <a:lnTo>
                      <a:pt x="207061" y="402460"/>
                    </a:lnTo>
                    <a:lnTo>
                      <a:pt x="166241" y="388248"/>
                    </a:lnTo>
                    <a:lnTo>
                      <a:pt x="129278" y="367958"/>
                    </a:lnTo>
                    <a:lnTo>
                      <a:pt x="96662" y="342138"/>
                    </a:lnTo>
                    <a:lnTo>
                      <a:pt x="68881" y="311333"/>
                    </a:lnTo>
                    <a:lnTo>
                      <a:pt x="46423" y="276093"/>
                    </a:lnTo>
                    <a:lnTo>
                      <a:pt x="29777" y="236963"/>
                    </a:lnTo>
                    <a:lnTo>
                      <a:pt x="19432" y="194491"/>
                    </a:lnTo>
                    <a:lnTo>
                      <a:pt x="15875" y="149225"/>
                    </a:lnTo>
                    <a:lnTo>
                      <a:pt x="18113" y="108370"/>
                    </a:lnTo>
                    <a:lnTo>
                      <a:pt x="24828" y="69754"/>
                    </a:lnTo>
                    <a:lnTo>
                      <a:pt x="36020" y="33567"/>
                    </a:lnTo>
                    <a:lnTo>
                      <a:pt x="51689" y="0"/>
                    </a:lnTo>
                    <a:close/>
                  </a:path>
                  <a:path w="529589" h="436880">
                    <a:moveTo>
                      <a:pt x="529082" y="307848"/>
                    </a:moveTo>
                    <a:lnTo>
                      <a:pt x="496487" y="342367"/>
                    </a:lnTo>
                    <a:lnTo>
                      <a:pt x="456450" y="369791"/>
                    </a:lnTo>
                    <a:lnTo>
                      <a:pt x="409633" y="390217"/>
                    </a:lnTo>
                    <a:lnTo>
                      <a:pt x="356703" y="403742"/>
                    </a:lnTo>
                    <a:lnTo>
                      <a:pt x="298323" y="410463"/>
                    </a:lnTo>
                    <a:lnTo>
                      <a:pt x="404964" y="410463"/>
                    </a:lnTo>
                    <a:lnTo>
                      <a:pt x="431863" y="399526"/>
                    </a:lnTo>
                    <a:lnTo>
                      <a:pt x="470868" y="375242"/>
                    </a:lnTo>
                    <a:lnTo>
                      <a:pt x="503475" y="344736"/>
                    </a:lnTo>
                    <a:lnTo>
                      <a:pt x="529082" y="307848"/>
                    </a:lnTo>
                    <a:close/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5" name="object 33"/>
              <p:cNvSpPr/>
              <p:nvPr/>
            </p:nvSpPr>
            <p:spPr>
              <a:xfrm>
                <a:off x="5216417" y="2806573"/>
                <a:ext cx="410209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410210" h="262889">
                    <a:moveTo>
                      <a:pt x="0" y="0"/>
                    </a:moveTo>
                    <a:lnTo>
                      <a:pt x="3557" y="45247"/>
                    </a:lnTo>
                    <a:lnTo>
                      <a:pt x="13901" y="87799"/>
                    </a:lnTo>
                    <a:lnTo>
                      <a:pt x="30545" y="127085"/>
                    </a:lnTo>
                    <a:lnTo>
                      <a:pt x="52998" y="162535"/>
                    </a:lnTo>
                    <a:lnTo>
                      <a:pt x="80772" y="193579"/>
                    </a:lnTo>
                    <a:lnTo>
                      <a:pt x="113376" y="219648"/>
                    </a:lnTo>
                    <a:lnTo>
                      <a:pt x="150322" y="240170"/>
                    </a:lnTo>
                    <a:lnTo>
                      <a:pt x="191121" y="254577"/>
                    </a:lnTo>
                    <a:lnTo>
                      <a:pt x="235284" y="262297"/>
                    </a:lnTo>
                    <a:lnTo>
                      <a:pt x="282321" y="262763"/>
                    </a:lnTo>
                    <a:lnTo>
                      <a:pt x="317333" y="258951"/>
                    </a:lnTo>
                    <a:lnTo>
                      <a:pt x="350488" y="253031"/>
                    </a:lnTo>
                    <a:lnTo>
                      <a:pt x="358921" y="250838"/>
                    </a:lnTo>
                    <a:lnTo>
                      <a:pt x="277520" y="250838"/>
                    </a:lnTo>
                    <a:lnTo>
                      <a:pt x="223680" y="246088"/>
                    </a:lnTo>
                    <a:lnTo>
                      <a:pt x="177256" y="234337"/>
                    </a:lnTo>
                    <a:lnTo>
                      <a:pt x="137682" y="216717"/>
                    </a:lnTo>
                    <a:lnTo>
                      <a:pt x="104394" y="194357"/>
                    </a:lnTo>
                    <a:lnTo>
                      <a:pt x="54421" y="139934"/>
                    </a:lnTo>
                    <a:lnTo>
                      <a:pt x="22822" y="80107"/>
                    </a:lnTo>
                    <a:lnTo>
                      <a:pt x="5083" y="23911"/>
                    </a:lnTo>
                    <a:lnTo>
                      <a:pt x="0" y="0"/>
                    </a:lnTo>
                    <a:close/>
                  </a:path>
                  <a:path w="410210" h="262889">
                    <a:moveTo>
                      <a:pt x="409702" y="234823"/>
                    </a:moveTo>
                    <a:lnTo>
                      <a:pt x="339339" y="247460"/>
                    </a:lnTo>
                    <a:lnTo>
                      <a:pt x="277520" y="250838"/>
                    </a:lnTo>
                    <a:lnTo>
                      <a:pt x="358921" y="250838"/>
                    </a:lnTo>
                    <a:lnTo>
                      <a:pt x="381404" y="244992"/>
                    </a:lnTo>
                    <a:lnTo>
                      <a:pt x="409702" y="234823"/>
                    </a:lnTo>
                    <a:close/>
                  </a:path>
                </a:pathLst>
              </a:custGeom>
              <a:solidFill>
                <a:srgbClr val="70AD47">
                  <a:lumMod val="40000"/>
                  <a:lumOff val="60000"/>
                </a:srgbClr>
              </a:solidFill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6" name="object 34"/>
              <p:cNvSpPr/>
              <p:nvPr/>
            </p:nvSpPr>
            <p:spPr>
              <a:xfrm>
                <a:off x="5206639" y="2509520"/>
                <a:ext cx="581025" cy="567690"/>
              </a:xfrm>
              <a:custGeom>
                <a:avLst/>
                <a:gdLst/>
                <a:ahLst/>
                <a:cxnLst/>
                <a:rect l="l" t="t" r="r" b="b"/>
                <a:pathLst>
                  <a:path w="581025" h="567689">
                    <a:moveTo>
                      <a:pt x="0" y="294893"/>
                    </a:moveTo>
                    <a:lnTo>
                      <a:pt x="3730" y="341800"/>
                    </a:lnTo>
                    <a:lnTo>
                      <a:pt x="14570" y="385892"/>
                    </a:lnTo>
                    <a:lnTo>
                      <a:pt x="31995" y="426584"/>
                    </a:lnTo>
                    <a:lnTo>
                      <a:pt x="55481" y="463295"/>
                    </a:lnTo>
                    <a:lnTo>
                      <a:pt x="84502" y="495442"/>
                    </a:lnTo>
                    <a:lnTo>
                      <a:pt x="118533" y="522442"/>
                    </a:lnTo>
                    <a:lnTo>
                      <a:pt x="157049" y="543711"/>
                    </a:lnTo>
                    <a:lnTo>
                      <a:pt x="199526" y="558667"/>
                    </a:lnTo>
                    <a:lnTo>
                      <a:pt x="245437" y="566727"/>
                    </a:lnTo>
                    <a:lnTo>
                      <a:pt x="294259" y="567308"/>
                    </a:lnTo>
                    <a:lnTo>
                      <a:pt x="342890" y="561861"/>
                    </a:lnTo>
                    <a:lnTo>
                      <a:pt x="388221" y="552134"/>
                    </a:lnTo>
                    <a:lnTo>
                      <a:pt x="429823" y="537993"/>
                    </a:lnTo>
                    <a:lnTo>
                      <a:pt x="467267" y="519305"/>
                    </a:lnTo>
                    <a:lnTo>
                      <a:pt x="500125" y="495934"/>
                    </a:lnTo>
                    <a:lnTo>
                      <a:pt x="527970" y="467749"/>
                    </a:lnTo>
                    <a:lnTo>
                      <a:pt x="550372" y="434613"/>
                    </a:lnTo>
                    <a:lnTo>
                      <a:pt x="566904" y="396393"/>
                    </a:lnTo>
                    <a:lnTo>
                      <a:pt x="577137" y="352955"/>
                    </a:lnTo>
                    <a:lnTo>
                      <a:pt x="580644" y="304164"/>
                    </a:lnTo>
                    <a:lnTo>
                      <a:pt x="579187" y="258296"/>
                    </a:lnTo>
                    <a:lnTo>
                      <a:pt x="574505" y="214661"/>
                    </a:lnTo>
                    <a:lnTo>
                      <a:pt x="566131" y="173729"/>
                    </a:lnTo>
                    <a:lnTo>
                      <a:pt x="553600" y="135971"/>
                    </a:lnTo>
                    <a:lnTo>
                      <a:pt x="536444" y="101856"/>
                    </a:lnTo>
                    <a:lnTo>
                      <a:pt x="486391" y="46437"/>
                    </a:lnTo>
                    <a:lnTo>
                      <a:pt x="452562" y="26072"/>
                    </a:lnTo>
                    <a:lnTo>
                      <a:pt x="412241" y="11231"/>
                    </a:lnTo>
                    <a:lnTo>
                      <a:pt x="364963" y="2383"/>
                    </a:lnTo>
                    <a:lnTo>
                      <a:pt x="310261" y="0"/>
                    </a:lnTo>
                    <a:lnTo>
                      <a:pt x="254629" y="4108"/>
                    </a:lnTo>
                    <a:lnTo>
                      <a:pt x="204804" y="14066"/>
                    </a:lnTo>
                    <a:lnTo>
                      <a:pt x="160679" y="29436"/>
                    </a:lnTo>
                    <a:lnTo>
                      <a:pt x="122145" y="49782"/>
                    </a:lnTo>
                    <a:lnTo>
                      <a:pt x="89097" y="74668"/>
                    </a:lnTo>
                    <a:lnTo>
                      <a:pt x="61427" y="103658"/>
                    </a:lnTo>
                    <a:lnTo>
                      <a:pt x="39027" y="136315"/>
                    </a:lnTo>
                    <a:lnTo>
                      <a:pt x="21792" y="172203"/>
                    </a:lnTo>
                    <a:lnTo>
                      <a:pt x="9614" y="210887"/>
                    </a:lnTo>
                    <a:lnTo>
                      <a:pt x="2385" y="251929"/>
                    </a:lnTo>
                    <a:lnTo>
                      <a:pt x="0" y="294893"/>
                    </a:lnTo>
                    <a:close/>
                  </a:path>
                </a:pathLst>
              </a:custGeom>
              <a:ln w="7938">
                <a:solidFill>
                  <a:sysClr val="windowText" lastClr="000000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37" name="object 35"/>
              <p:cNvSpPr/>
              <p:nvPr/>
            </p:nvSpPr>
            <p:spPr>
              <a:xfrm>
                <a:off x="5261622" y="2576550"/>
                <a:ext cx="454025" cy="446405"/>
              </a:xfrm>
              <a:custGeom>
                <a:avLst/>
                <a:gdLst/>
                <a:ahLst/>
                <a:cxnLst/>
                <a:rect l="l" t="t" r="r" b="b"/>
                <a:pathLst>
                  <a:path w="454025" h="446405">
                    <a:moveTo>
                      <a:pt x="769" y="183159"/>
                    </a:moveTo>
                    <a:lnTo>
                      <a:pt x="0" y="234466"/>
                    </a:lnTo>
                    <a:lnTo>
                      <a:pt x="12416" y="285584"/>
                    </a:lnTo>
                    <a:lnTo>
                      <a:pt x="34958" y="333642"/>
                    </a:lnTo>
                    <a:lnTo>
                      <a:pt x="64565" y="375769"/>
                    </a:lnTo>
                    <a:lnTo>
                      <a:pt x="98178" y="409092"/>
                    </a:lnTo>
                    <a:lnTo>
                      <a:pt x="132006" y="430021"/>
                    </a:lnTo>
                    <a:lnTo>
                      <a:pt x="170870" y="442775"/>
                    </a:lnTo>
                    <a:lnTo>
                      <a:pt x="214105" y="446372"/>
                    </a:lnTo>
                    <a:lnTo>
                      <a:pt x="261046" y="439832"/>
                    </a:lnTo>
                    <a:lnTo>
                      <a:pt x="311030" y="422173"/>
                    </a:lnTo>
                    <a:lnTo>
                      <a:pt x="350696" y="399244"/>
                    </a:lnTo>
                    <a:lnTo>
                      <a:pt x="384514" y="369832"/>
                    </a:lnTo>
                    <a:lnTo>
                      <a:pt x="412089" y="335216"/>
                    </a:lnTo>
                    <a:lnTo>
                      <a:pt x="433028" y="296674"/>
                    </a:lnTo>
                    <a:lnTo>
                      <a:pt x="446940" y="255484"/>
                    </a:lnTo>
                    <a:lnTo>
                      <a:pt x="453430" y="212924"/>
                    </a:lnTo>
                    <a:lnTo>
                      <a:pt x="452105" y="170274"/>
                    </a:lnTo>
                    <a:lnTo>
                      <a:pt x="442573" y="128811"/>
                    </a:lnTo>
                    <a:lnTo>
                      <a:pt x="424441" y="89814"/>
                    </a:lnTo>
                    <a:lnTo>
                      <a:pt x="396126" y="51939"/>
                    </a:lnTo>
                    <a:lnTo>
                      <a:pt x="357559" y="19313"/>
                    </a:lnTo>
                    <a:lnTo>
                      <a:pt x="311159" y="0"/>
                    </a:lnTo>
                    <a:lnTo>
                      <a:pt x="259341" y="2057"/>
                    </a:lnTo>
                    <a:lnTo>
                      <a:pt x="242156" y="7506"/>
                    </a:lnTo>
                    <a:lnTo>
                      <a:pt x="227972" y="14884"/>
                    </a:lnTo>
                    <a:lnTo>
                      <a:pt x="214549" y="23310"/>
                    </a:lnTo>
                    <a:lnTo>
                      <a:pt x="199651" y="31902"/>
                    </a:lnTo>
                    <a:lnTo>
                      <a:pt x="179646" y="37633"/>
                    </a:lnTo>
                    <a:lnTo>
                      <a:pt x="158677" y="39649"/>
                    </a:lnTo>
                    <a:lnTo>
                      <a:pt x="137304" y="40618"/>
                    </a:lnTo>
                    <a:lnTo>
                      <a:pt x="116085" y="43205"/>
                    </a:lnTo>
                    <a:lnTo>
                      <a:pt x="83529" y="59269"/>
                    </a:lnTo>
                    <a:lnTo>
                      <a:pt x="49473" y="90751"/>
                    </a:lnTo>
                    <a:lnTo>
                      <a:pt x="19894" y="133449"/>
                    </a:lnTo>
                    <a:lnTo>
                      <a:pt x="769" y="183159"/>
                    </a:lnTo>
                    <a:close/>
                  </a:path>
                </a:pathLst>
              </a:custGeom>
              <a:ln w="7938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>
                  <a:defRPr/>
                </a:pPr>
                <a:endParaRPr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  <p:grpSp>
          <p:nvGrpSpPr>
            <p:cNvPr id="75" name="Group 366"/>
            <p:cNvGrpSpPr/>
            <p:nvPr/>
          </p:nvGrpSpPr>
          <p:grpSpPr>
            <a:xfrm rot="5400000">
              <a:off x="5990981" y="3779501"/>
              <a:ext cx="457212" cy="513681"/>
              <a:chOff x="1203472" y="4410608"/>
              <a:chExt cx="547669" cy="562978"/>
            </a:xfrm>
          </p:grpSpPr>
          <p:sp>
            <p:nvSpPr>
              <p:cNvPr id="96" name="Freeform 395"/>
              <p:cNvSpPr>
                <a:spLocks/>
              </p:cNvSpPr>
              <p:nvPr/>
            </p:nvSpPr>
            <p:spPr bwMode="auto">
              <a:xfrm>
                <a:off x="1230188" y="4410608"/>
                <a:ext cx="520953" cy="562978"/>
              </a:xfrm>
              <a:custGeom>
                <a:avLst/>
                <a:gdLst>
                  <a:gd name="T0" fmla="*/ 380 w 312"/>
                  <a:gd name="T1" fmla="*/ 0 h 292"/>
                  <a:gd name="T2" fmla="*/ 15 w 312"/>
                  <a:gd name="T3" fmla="*/ 394 h 292"/>
                  <a:gd name="T4" fmla="*/ 368 w 312"/>
                  <a:gd name="T5" fmla="*/ 778 h 292"/>
                  <a:gd name="T6" fmla="*/ 775 w 312"/>
                  <a:gd name="T7" fmla="*/ 416 h 292"/>
                  <a:gd name="T8" fmla="*/ 38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97" name="Freeform 250"/>
              <p:cNvSpPr>
                <a:spLocks/>
              </p:cNvSpPr>
              <p:nvPr/>
            </p:nvSpPr>
            <p:spPr bwMode="auto">
              <a:xfrm>
                <a:off x="1230188" y="4410608"/>
                <a:ext cx="520953" cy="562978"/>
              </a:xfrm>
              <a:custGeom>
                <a:avLst/>
                <a:gdLst>
                  <a:gd name="T0" fmla="*/ 380 w 312"/>
                  <a:gd name="T1" fmla="*/ 0 h 292"/>
                  <a:gd name="T2" fmla="*/ 15 w 312"/>
                  <a:gd name="T3" fmla="*/ 394 h 292"/>
                  <a:gd name="T4" fmla="*/ 368 w 312"/>
                  <a:gd name="T5" fmla="*/ 778 h 292"/>
                  <a:gd name="T6" fmla="*/ 775 w 312"/>
                  <a:gd name="T7" fmla="*/ 416 h 292"/>
                  <a:gd name="T8" fmla="*/ 380 w 312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92">
                    <a:moveTo>
                      <a:pt x="152" y="0"/>
                    </a:moveTo>
                    <a:cubicBezTo>
                      <a:pt x="66" y="0"/>
                      <a:pt x="0" y="64"/>
                      <a:pt x="6" y="148"/>
                    </a:cubicBezTo>
                    <a:cubicBezTo>
                      <a:pt x="12" y="232"/>
                      <a:pt x="55" y="292"/>
                      <a:pt x="147" y="292"/>
                    </a:cubicBezTo>
                    <a:cubicBezTo>
                      <a:pt x="239" y="292"/>
                      <a:pt x="312" y="264"/>
                      <a:pt x="310" y="156"/>
                    </a:cubicBezTo>
                    <a:cubicBezTo>
                      <a:pt x="308" y="48"/>
                      <a:pt x="238" y="0"/>
                      <a:pt x="152" y="0"/>
                    </a:cubicBezTo>
                    <a:close/>
                  </a:path>
                </a:pathLst>
              </a:custGeom>
              <a:solidFill>
                <a:srgbClr val="C779F3"/>
              </a:solidFill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98" name="Freeform 251"/>
              <p:cNvSpPr>
                <a:spLocks/>
              </p:cNvSpPr>
              <p:nvPr/>
            </p:nvSpPr>
            <p:spPr bwMode="auto">
              <a:xfrm>
                <a:off x="1345064" y="4448960"/>
                <a:ext cx="398062" cy="513048"/>
              </a:xfrm>
              <a:custGeom>
                <a:avLst/>
                <a:gdLst>
                  <a:gd name="T0" fmla="*/ 393 w 238"/>
                  <a:gd name="T1" fmla="*/ 0 h 266"/>
                  <a:gd name="T2" fmla="*/ 543 w 238"/>
                  <a:gd name="T3" fmla="*/ 333 h 266"/>
                  <a:gd name="T4" fmla="*/ 153 w 238"/>
                  <a:gd name="T5" fmla="*/ 682 h 266"/>
                  <a:gd name="T6" fmla="*/ 0 w 238"/>
                  <a:gd name="T7" fmla="*/ 650 h 266"/>
                  <a:gd name="T8" fmla="*/ 198 w 238"/>
                  <a:gd name="T9" fmla="*/ 709 h 266"/>
                  <a:gd name="T10" fmla="*/ 591 w 238"/>
                  <a:gd name="T11" fmla="*/ 362 h 266"/>
                  <a:gd name="T12" fmla="*/ 393 w 238"/>
                  <a:gd name="T13" fmla="*/ 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266">
                    <a:moveTo>
                      <a:pt x="157" y="0"/>
                    </a:moveTo>
                    <a:cubicBezTo>
                      <a:pt x="192" y="24"/>
                      <a:pt x="216" y="65"/>
                      <a:pt x="217" y="125"/>
                    </a:cubicBezTo>
                    <a:cubicBezTo>
                      <a:pt x="219" y="229"/>
                      <a:pt x="149" y="256"/>
                      <a:pt x="61" y="256"/>
                    </a:cubicBezTo>
                    <a:cubicBezTo>
                      <a:pt x="37" y="256"/>
                      <a:pt x="17" y="252"/>
                      <a:pt x="0" y="244"/>
                    </a:cubicBezTo>
                    <a:cubicBezTo>
                      <a:pt x="21" y="258"/>
                      <a:pt x="47" y="266"/>
                      <a:pt x="79" y="266"/>
                    </a:cubicBezTo>
                    <a:cubicBezTo>
                      <a:pt x="168" y="266"/>
                      <a:pt x="238" y="239"/>
                      <a:pt x="236" y="136"/>
                    </a:cubicBezTo>
                    <a:cubicBezTo>
                      <a:pt x="234" y="65"/>
                      <a:pt x="203" y="21"/>
                      <a:pt x="157" y="0"/>
                    </a:cubicBezTo>
                    <a:close/>
                  </a:path>
                </a:pathLst>
              </a:custGeom>
              <a:solidFill>
                <a:srgbClr val="F6A0EE"/>
              </a:solidFill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99" name="Freeform 252"/>
              <p:cNvSpPr>
                <a:spLocks/>
              </p:cNvSpPr>
              <p:nvPr/>
            </p:nvSpPr>
            <p:spPr bwMode="auto">
              <a:xfrm>
                <a:off x="1274936" y="4451130"/>
                <a:ext cx="429453" cy="489892"/>
              </a:xfrm>
              <a:custGeom>
                <a:avLst/>
                <a:gdLst>
                  <a:gd name="T0" fmla="*/ 373 w 257"/>
                  <a:gd name="T1" fmla="*/ 19 h 254"/>
                  <a:gd name="T2" fmla="*/ 70 w 257"/>
                  <a:gd name="T3" fmla="*/ 149 h 254"/>
                  <a:gd name="T4" fmla="*/ 53 w 257"/>
                  <a:gd name="T5" fmla="*/ 434 h 254"/>
                  <a:gd name="T6" fmla="*/ 498 w 257"/>
                  <a:gd name="T7" fmla="*/ 586 h 254"/>
                  <a:gd name="T8" fmla="*/ 615 w 257"/>
                  <a:gd name="T9" fmla="*/ 365 h 254"/>
                  <a:gd name="T10" fmla="*/ 575 w 257"/>
                  <a:gd name="T11" fmla="*/ 285 h 254"/>
                  <a:gd name="T12" fmla="*/ 560 w 257"/>
                  <a:gd name="T13" fmla="*/ 173 h 254"/>
                  <a:gd name="T14" fmla="*/ 373 w 257"/>
                  <a:gd name="T15" fmla="*/ 19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0" name="Freeform 253"/>
              <p:cNvSpPr>
                <a:spLocks/>
              </p:cNvSpPr>
              <p:nvPr/>
            </p:nvSpPr>
            <p:spPr bwMode="auto">
              <a:xfrm>
                <a:off x="1378459" y="4493101"/>
                <a:ext cx="317915" cy="416806"/>
              </a:xfrm>
              <a:custGeom>
                <a:avLst/>
                <a:gdLst>
                  <a:gd name="T0" fmla="*/ 451 w 190"/>
                  <a:gd name="T1" fmla="*/ 307 h 216"/>
                  <a:gd name="T2" fmla="*/ 411 w 190"/>
                  <a:gd name="T3" fmla="*/ 227 h 216"/>
                  <a:gd name="T4" fmla="*/ 398 w 190"/>
                  <a:gd name="T5" fmla="*/ 123 h 216"/>
                  <a:gd name="T6" fmla="*/ 281 w 190"/>
                  <a:gd name="T7" fmla="*/ 0 h 216"/>
                  <a:gd name="T8" fmla="*/ 348 w 190"/>
                  <a:gd name="T9" fmla="*/ 91 h 216"/>
                  <a:gd name="T10" fmla="*/ 356 w 190"/>
                  <a:gd name="T11" fmla="*/ 184 h 216"/>
                  <a:gd name="T12" fmla="*/ 328 w 190"/>
                  <a:gd name="T13" fmla="*/ 293 h 216"/>
                  <a:gd name="T14" fmla="*/ 288 w 190"/>
                  <a:gd name="T15" fmla="*/ 483 h 216"/>
                  <a:gd name="T16" fmla="*/ 0 w 190"/>
                  <a:gd name="T17" fmla="*/ 483 h 216"/>
                  <a:gd name="T18" fmla="*/ 338 w 190"/>
                  <a:gd name="T19" fmla="*/ 515 h 216"/>
                  <a:gd name="T20" fmla="*/ 451 w 190"/>
                  <a:gd name="T21" fmla="*/ 307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0" h="216">
                    <a:moveTo>
                      <a:pt x="180" y="115"/>
                    </a:moveTo>
                    <a:cubicBezTo>
                      <a:pt x="176" y="103"/>
                      <a:pt x="169" y="97"/>
                      <a:pt x="164" y="85"/>
                    </a:cubicBezTo>
                    <a:cubicBezTo>
                      <a:pt x="158" y="73"/>
                      <a:pt x="162" y="59"/>
                      <a:pt x="159" y="46"/>
                    </a:cubicBezTo>
                    <a:cubicBezTo>
                      <a:pt x="155" y="32"/>
                      <a:pt x="136" y="12"/>
                      <a:pt x="112" y="0"/>
                    </a:cubicBezTo>
                    <a:cubicBezTo>
                      <a:pt x="126" y="11"/>
                      <a:pt x="136" y="24"/>
                      <a:pt x="139" y="34"/>
                    </a:cubicBezTo>
                    <a:cubicBezTo>
                      <a:pt x="142" y="47"/>
                      <a:pt x="139" y="56"/>
                      <a:pt x="142" y="69"/>
                    </a:cubicBezTo>
                    <a:cubicBezTo>
                      <a:pt x="146" y="86"/>
                      <a:pt x="128" y="98"/>
                      <a:pt x="131" y="110"/>
                    </a:cubicBezTo>
                    <a:cubicBezTo>
                      <a:pt x="141" y="144"/>
                      <a:pt x="141" y="167"/>
                      <a:pt x="115" y="181"/>
                    </a:cubicBezTo>
                    <a:cubicBezTo>
                      <a:pt x="80" y="201"/>
                      <a:pt x="36" y="199"/>
                      <a:pt x="0" y="181"/>
                    </a:cubicBezTo>
                    <a:cubicBezTo>
                      <a:pt x="39" y="209"/>
                      <a:pt x="93" y="216"/>
                      <a:pt x="135" y="193"/>
                    </a:cubicBezTo>
                    <a:cubicBezTo>
                      <a:pt x="161" y="179"/>
                      <a:pt x="190" y="148"/>
                      <a:pt x="180" y="115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1" name="Freeform 254"/>
              <p:cNvSpPr>
                <a:spLocks/>
              </p:cNvSpPr>
              <p:nvPr/>
            </p:nvSpPr>
            <p:spPr bwMode="auto">
              <a:xfrm>
                <a:off x="1290298" y="4469945"/>
                <a:ext cx="260477" cy="378454"/>
              </a:xfrm>
              <a:custGeom>
                <a:avLst/>
                <a:gdLst>
                  <a:gd name="T0" fmla="*/ 93 w 156"/>
                  <a:gd name="T1" fmla="*/ 427 h 196"/>
                  <a:gd name="T2" fmla="*/ 163 w 156"/>
                  <a:gd name="T3" fmla="*/ 155 h 196"/>
                  <a:gd name="T4" fmla="*/ 368 w 156"/>
                  <a:gd name="T5" fmla="*/ 29 h 196"/>
                  <a:gd name="T6" fmla="*/ 340 w 156"/>
                  <a:gd name="T7" fmla="*/ 19 h 196"/>
                  <a:gd name="T8" fmla="*/ 65 w 156"/>
                  <a:gd name="T9" fmla="*/ 136 h 196"/>
                  <a:gd name="T10" fmla="*/ 48 w 156"/>
                  <a:gd name="T11" fmla="*/ 398 h 196"/>
                  <a:gd name="T12" fmla="*/ 155 w 156"/>
                  <a:gd name="T13" fmla="*/ 523 h 196"/>
                  <a:gd name="T14" fmla="*/ 93 w 156"/>
                  <a:gd name="T15" fmla="*/ 427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196">
                    <a:moveTo>
                      <a:pt x="37" y="160"/>
                    </a:moveTo>
                    <a:cubicBezTo>
                      <a:pt x="18" y="120"/>
                      <a:pt x="44" y="82"/>
                      <a:pt x="65" y="58"/>
                    </a:cubicBezTo>
                    <a:cubicBezTo>
                      <a:pt x="87" y="32"/>
                      <a:pt x="106" y="4"/>
                      <a:pt x="147" y="11"/>
                    </a:cubicBezTo>
                    <a:cubicBezTo>
                      <a:pt x="156" y="13"/>
                      <a:pt x="151" y="10"/>
                      <a:pt x="136" y="7"/>
                    </a:cubicBezTo>
                    <a:cubicBezTo>
                      <a:pt x="94" y="0"/>
                      <a:pt x="48" y="25"/>
                      <a:pt x="26" y="51"/>
                    </a:cubicBezTo>
                    <a:cubicBezTo>
                      <a:pt x="5" y="75"/>
                      <a:pt x="0" y="109"/>
                      <a:pt x="19" y="149"/>
                    </a:cubicBezTo>
                    <a:cubicBezTo>
                      <a:pt x="30" y="171"/>
                      <a:pt x="40" y="184"/>
                      <a:pt x="62" y="196"/>
                    </a:cubicBezTo>
                    <a:cubicBezTo>
                      <a:pt x="48" y="185"/>
                      <a:pt x="44" y="176"/>
                      <a:pt x="37" y="160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2" name="Freeform 255"/>
              <p:cNvSpPr>
                <a:spLocks/>
              </p:cNvSpPr>
              <p:nvPr/>
            </p:nvSpPr>
            <p:spPr bwMode="auto">
              <a:xfrm>
                <a:off x="1677673" y="4578488"/>
                <a:ext cx="30055" cy="44141"/>
              </a:xfrm>
              <a:custGeom>
                <a:avLst/>
                <a:gdLst>
                  <a:gd name="T0" fmla="*/ 25 w 18"/>
                  <a:gd name="T1" fmla="*/ 13 h 23"/>
                  <a:gd name="T2" fmla="*/ 23 w 18"/>
                  <a:gd name="T3" fmla="*/ 53 h 23"/>
                  <a:gd name="T4" fmla="*/ 25 w 18"/>
                  <a:gd name="T5" fmla="*/ 1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3" name="Freeform 256"/>
              <p:cNvSpPr>
                <a:spLocks/>
              </p:cNvSpPr>
              <p:nvPr/>
            </p:nvSpPr>
            <p:spPr bwMode="auto">
              <a:xfrm>
                <a:off x="1677673" y="4578488"/>
                <a:ext cx="30055" cy="44141"/>
              </a:xfrm>
              <a:custGeom>
                <a:avLst/>
                <a:gdLst>
                  <a:gd name="T0" fmla="*/ 25 w 18"/>
                  <a:gd name="T1" fmla="*/ 13 h 23"/>
                  <a:gd name="T2" fmla="*/ 23 w 18"/>
                  <a:gd name="T3" fmla="*/ 53 h 23"/>
                  <a:gd name="T4" fmla="*/ 25 w 18"/>
                  <a:gd name="T5" fmla="*/ 1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5"/>
                    </a:moveTo>
                    <a:cubicBezTo>
                      <a:pt x="3" y="7"/>
                      <a:pt x="0" y="23"/>
                      <a:pt x="9" y="20"/>
                    </a:cubicBezTo>
                    <a:cubicBezTo>
                      <a:pt x="18" y="16"/>
                      <a:pt x="16" y="0"/>
                      <a:pt x="1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4" name="Freeform 257"/>
              <p:cNvSpPr>
                <a:spLocks/>
              </p:cNvSpPr>
              <p:nvPr/>
            </p:nvSpPr>
            <p:spPr bwMode="auto">
              <a:xfrm>
                <a:off x="1694370" y="4624800"/>
                <a:ext cx="18701" cy="15196"/>
              </a:xfrm>
              <a:custGeom>
                <a:avLst/>
                <a:gdLst>
                  <a:gd name="T0" fmla="*/ 18 w 11"/>
                  <a:gd name="T1" fmla="*/ 3 h 8"/>
                  <a:gd name="T2" fmla="*/ 10 w 11"/>
                  <a:gd name="T3" fmla="*/ 18 h 8"/>
                  <a:gd name="T4" fmla="*/ 18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5" name="Freeform 258"/>
              <p:cNvSpPr>
                <a:spLocks/>
              </p:cNvSpPr>
              <p:nvPr/>
            </p:nvSpPr>
            <p:spPr bwMode="auto">
              <a:xfrm>
                <a:off x="1694370" y="4624800"/>
                <a:ext cx="18701" cy="15196"/>
              </a:xfrm>
              <a:custGeom>
                <a:avLst/>
                <a:gdLst>
                  <a:gd name="T0" fmla="*/ 18 w 11"/>
                  <a:gd name="T1" fmla="*/ 3 h 8"/>
                  <a:gd name="T2" fmla="*/ 10 w 11"/>
                  <a:gd name="T3" fmla="*/ 18 h 8"/>
                  <a:gd name="T4" fmla="*/ 18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6" name="Freeform 259"/>
              <p:cNvSpPr>
                <a:spLocks/>
              </p:cNvSpPr>
              <p:nvPr/>
            </p:nvSpPr>
            <p:spPr bwMode="auto">
              <a:xfrm>
                <a:off x="1711068" y="4601644"/>
                <a:ext cx="15361" cy="20985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26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7" name="Freeform 260"/>
              <p:cNvSpPr>
                <a:spLocks/>
              </p:cNvSpPr>
              <p:nvPr/>
            </p:nvSpPr>
            <p:spPr bwMode="auto">
              <a:xfrm>
                <a:off x="1711068" y="4601644"/>
                <a:ext cx="15361" cy="20985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26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0"/>
                    </a:cubicBezTo>
                    <a:cubicBezTo>
                      <a:pt x="9" y="8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8" name="Freeform 261"/>
              <p:cNvSpPr>
                <a:spLocks/>
              </p:cNvSpPr>
              <p:nvPr/>
            </p:nvSpPr>
            <p:spPr bwMode="auto">
              <a:xfrm>
                <a:off x="1706392" y="4819454"/>
                <a:ext cx="14694" cy="20985"/>
              </a:xfrm>
              <a:custGeom>
                <a:avLst/>
                <a:gdLst>
                  <a:gd name="T0" fmla="*/ 5 w 9"/>
                  <a:gd name="T1" fmla="*/ 11 h 11"/>
                  <a:gd name="T2" fmla="*/ 7 w 9"/>
                  <a:gd name="T3" fmla="*/ 29 h 11"/>
                  <a:gd name="T4" fmla="*/ 5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09" name="Freeform 262"/>
              <p:cNvSpPr>
                <a:spLocks/>
              </p:cNvSpPr>
              <p:nvPr/>
            </p:nvSpPr>
            <p:spPr bwMode="auto">
              <a:xfrm>
                <a:off x="1706392" y="4819454"/>
                <a:ext cx="14694" cy="20985"/>
              </a:xfrm>
              <a:custGeom>
                <a:avLst/>
                <a:gdLst>
                  <a:gd name="T0" fmla="*/ 5 w 9"/>
                  <a:gd name="T1" fmla="*/ 11 h 11"/>
                  <a:gd name="T2" fmla="*/ 7 w 9"/>
                  <a:gd name="T3" fmla="*/ 29 h 11"/>
                  <a:gd name="T4" fmla="*/ 5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1"/>
                    </a:cubicBezTo>
                    <a:cubicBezTo>
                      <a:pt x="9" y="9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0" name="Freeform 263"/>
              <p:cNvSpPr>
                <a:spLocks/>
              </p:cNvSpPr>
              <p:nvPr/>
            </p:nvSpPr>
            <p:spPr bwMode="auto">
              <a:xfrm>
                <a:off x="1670994" y="4877344"/>
                <a:ext cx="14694" cy="20985"/>
              </a:xfrm>
              <a:custGeom>
                <a:avLst/>
                <a:gdLst>
                  <a:gd name="T0" fmla="*/ 5 w 9"/>
                  <a:gd name="T1" fmla="*/ 11 h 11"/>
                  <a:gd name="T2" fmla="*/ 7 w 9"/>
                  <a:gd name="T3" fmla="*/ 26 h 11"/>
                  <a:gd name="T4" fmla="*/ 5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1" name="Freeform 264"/>
              <p:cNvSpPr>
                <a:spLocks/>
              </p:cNvSpPr>
              <p:nvPr/>
            </p:nvSpPr>
            <p:spPr bwMode="auto">
              <a:xfrm>
                <a:off x="1670994" y="4877344"/>
                <a:ext cx="14694" cy="20985"/>
              </a:xfrm>
              <a:custGeom>
                <a:avLst/>
                <a:gdLst>
                  <a:gd name="T0" fmla="*/ 5 w 9"/>
                  <a:gd name="T1" fmla="*/ 11 h 11"/>
                  <a:gd name="T2" fmla="*/ 7 w 9"/>
                  <a:gd name="T3" fmla="*/ 26 h 11"/>
                  <a:gd name="T4" fmla="*/ 5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2" y="4"/>
                    </a:moveTo>
                    <a:cubicBezTo>
                      <a:pt x="1" y="6"/>
                      <a:pt x="0" y="11"/>
                      <a:pt x="3" y="10"/>
                    </a:cubicBezTo>
                    <a:cubicBezTo>
                      <a:pt x="9" y="8"/>
                      <a:pt x="6" y="0"/>
                      <a:pt x="2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" name="Freeform 265"/>
              <p:cNvSpPr>
                <a:spLocks/>
              </p:cNvSpPr>
              <p:nvPr/>
            </p:nvSpPr>
            <p:spPr bwMode="auto">
              <a:xfrm>
                <a:off x="1652293" y="4512639"/>
                <a:ext cx="15361" cy="20985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29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3" name="Freeform 266"/>
              <p:cNvSpPr>
                <a:spLocks/>
              </p:cNvSpPr>
              <p:nvPr/>
            </p:nvSpPr>
            <p:spPr bwMode="auto">
              <a:xfrm>
                <a:off x="1652293" y="4512639"/>
                <a:ext cx="15361" cy="20985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29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1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4" name="Freeform 267"/>
              <p:cNvSpPr>
                <a:spLocks/>
              </p:cNvSpPr>
              <p:nvPr/>
            </p:nvSpPr>
            <p:spPr bwMode="auto">
              <a:xfrm>
                <a:off x="1657637" y="4614669"/>
                <a:ext cx="28051" cy="31116"/>
              </a:xfrm>
              <a:custGeom>
                <a:avLst/>
                <a:gdLst>
                  <a:gd name="T0" fmla="*/ 25 w 17"/>
                  <a:gd name="T1" fmla="*/ 5 h 16"/>
                  <a:gd name="T2" fmla="*/ 22 w 17"/>
                  <a:gd name="T3" fmla="*/ 40 h 16"/>
                  <a:gd name="T4" fmla="*/ 25 w 17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5" name="Freeform 268"/>
              <p:cNvSpPr>
                <a:spLocks/>
              </p:cNvSpPr>
              <p:nvPr/>
            </p:nvSpPr>
            <p:spPr bwMode="auto">
              <a:xfrm>
                <a:off x="1657637" y="4614669"/>
                <a:ext cx="28051" cy="31116"/>
              </a:xfrm>
              <a:custGeom>
                <a:avLst/>
                <a:gdLst>
                  <a:gd name="T0" fmla="*/ 25 w 17"/>
                  <a:gd name="T1" fmla="*/ 5 h 16"/>
                  <a:gd name="T2" fmla="*/ 22 w 17"/>
                  <a:gd name="T3" fmla="*/ 40 h 16"/>
                  <a:gd name="T4" fmla="*/ 25 w 17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0" y="2"/>
                    </a:moveTo>
                    <a:cubicBezTo>
                      <a:pt x="4" y="3"/>
                      <a:pt x="0" y="16"/>
                      <a:pt x="9" y="15"/>
                    </a:cubicBezTo>
                    <a:cubicBezTo>
                      <a:pt x="16" y="14"/>
                      <a:pt x="17" y="0"/>
                      <a:pt x="10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6" name="Freeform 269"/>
              <p:cNvSpPr>
                <a:spLocks/>
              </p:cNvSpPr>
              <p:nvPr/>
            </p:nvSpPr>
            <p:spPr bwMode="auto">
              <a:xfrm>
                <a:off x="1687692" y="4653745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7" name="Freeform 270"/>
              <p:cNvSpPr>
                <a:spLocks/>
              </p:cNvSpPr>
              <p:nvPr/>
            </p:nvSpPr>
            <p:spPr bwMode="auto">
              <a:xfrm>
                <a:off x="1687692" y="4653745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8" name="Freeform 271"/>
              <p:cNvSpPr>
                <a:spLocks/>
              </p:cNvSpPr>
              <p:nvPr/>
            </p:nvSpPr>
            <p:spPr bwMode="auto">
              <a:xfrm>
                <a:off x="1704389" y="4782550"/>
                <a:ext cx="28719" cy="27498"/>
              </a:xfrm>
              <a:custGeom>
                <a:avLst/>
                <a:gdLst>
                  <a:gd name="T0" fmla="*/ 18 w 17"/>
                  <a:gd name="T1" fmla="*/ 5 h 14"/>
                  <a:gd name="T2" fmla="*/ 35 w 17"/>
                  <a:gd name="T3" fmla="*/ 19 h 14"/>
                  <a:gd name="T4" fmla="*/ 18 w 17"/>
                  <a:gd name="T5" fmla="*/ 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9" name="Freeform 272"/>
              <p:cNvSpPr>
                <a:spLocks/>
              </p:cNvSpPr>
              <p:nvPr/>
            </p:nvSpPr>
            <p:spPr bwMode="auto">
              <a:xfrm>
                <a:off x="1704389" y="4782550"/>
                <a:ext cx="28719" cy="27498"/>
              </a:xfrm>
              <a:custGeom>
                <a:avLst/>
                <a:gdLst>
                  <a:gd name="T0" fmla="*/ 18 w 17"/>
                  <a:gd name="T1" fmla="*/ 5 h 14"/>
                  <a:gd name="T2" fmla="*/ 35 w 17"/>
                  <a:gd name="T3" fmla="*/ 19 h 14"/>
                  <a:gd name="T4" fmla="*/ 18 w 17"/>
                  <a:gd name="T5" fmla="*/ 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2"/>
                    </a:moveTo>
                    <a:cubicBezTo>
                      <a:pt x="0" y="5"/>
                      <a:pt x="10" y="14"/>
                      <a:pt x="14" y="7"/>
                    </a:cubicBezTo>
                    <a:cubicBezTo>
                      <a:pt x="17" y="1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0" name="Freeform 273"/>
              <p:cNvSpPr>
                <a:spLocks/>
              </p:cNvSpPr>
              <p:nvPr/>
            </p:nvSpPr>
            <p:spPr bwMode="auto">
              <a:xfrm>
                <a:off x="1691031" y="4682690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1" name="Freeform 274"/>
              <p:cNvSpPr>
                <a:spLocks/>
              </p:cNvSpPr>
              <p:nvPr/>
            </p:nvSpPr>
            <p:spPr bwMode="auto">
              <a:xfrm>
                <a:off x="1691031" y="4682690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2" name="Freeform 275"/>
              <p:cNvSpPr>
                <a:spLocks/>
              </p:cNvSpPr>
              <p:nvPr/>
            </p:nvSpPr>
            <p:spPr bwMode="auto">
              <a:xfrm>
                <a:off x="1273600" y="4747816"/>
                <a:ext cx="18033" cy="15920"/>
              </a:xfrm>
              <a:custGeom>
                <a:avLst/>
                <a:gdLst>
                  <a:gd name="T0" fmla="*/ 17 w 11"/>
                  <a:gd name="T1" fmla="*/ 3 h 8"/>
                  <a:gd name="T2" fmla="*/ 10 w 11"/>
                  <a:gd name="T3" fmla="*/ 19 h 8"/>
                  <a:gd name="T4" fmla="*/ 17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3" name="Freeform 276"/>
              <p:cNvSpPr>
                <a:spLocks/>
              </p:cNvSpPr>
              <p:nvPr/>
            </p:nvSpPr>
            <p:spPr bwMode="auto">
              <a:xfrm>
                <a:off x="1273600" y="4747816"/>
                <a:ext cx="18033" cy="15920"/>
              </a:xfrm>
              <a:custGeom>
                <a:avLst/>
                <a:gdLst>
                  <a:gd name="T0" fmla="*/ 17 w 11"/>
                  <a:gd name="T1" fmla="*/ 3 h 8"/>
                  <a:gd name="T2" fmla="*/ 10 w 11"/>
                  <a:gd name="T3" fmla="*/ 19 h 8"/>
                  <a:gd name="T4" fmla="*/ 17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4" name="Freeform 277"/>
              <p:cNvSpPr>
                <a:spLocks/>
              </p:cNvSpPr>
              <p:nvPr/>
            </p:nvSpPr>
            <p:spPr bwMode="auto">
              <a:xfrm>
                <a:off x="1266921" y="4776761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5" name="Freeform 278"/>
              <p:cNvSpPr>
                <a:spLocks/>
              </p:cNvSpPr>
              <p:nvPr/>
            </p:nvSpPr>
            <p:spPr bwMode="auto">
              <a:xfrm>
                <a:off x="1266921" y="4776761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6" name="Freeform 279"/>
              <p:cNvSpPr>
                <a:spLocks/>
              </p:cNvSpPr>
              <p:nvPr/>
            </p:nvSpPr>
            <p:spPr bwMode="auto">
              <a:xfrm>
                <a:off x="1264918" y="4550991"/>
                <a:ext cx="18701" cy="15920"/>
              </a:xfrm>
              <a:custGeom>
                <a:avLst/>
                <a:gdLst>
                  <a:gd name="T0" fmla="*/ 18 w 11"/>
                  <a:gd name="T1" fmla="*/ 3 h 8"/>
                  <a:gd name="T2" fmla="*/ 10 w 11"/>
                  <a:gd name="T3" fmla="*/ 19 h 8"/>
                  <a:gd name="T4" fmla="*/ 18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7" name="Freeform 280"/>
              <p:cNvSpPr>
                <a:spLocks/>
              </p:cNvSpPr>
              <p:nvPr/>
            </p:nvSpPr>
            <p:spPr bwMode="auto">
              <a:xfrm>
                <a:off x="1264918" y="4550991"/>
                <a:ext cx="18701" cy="15920"/>
              </a:xfrm>
              <a:custGeom>
                <a:avLst/>
                <a:gdLst>
                  <a:gd name="T0" fmla="*/ 18 w 11"/>
                  <a:gd name="T1" fmla="*/ 3 h 8"/>
                  <a:gd name="T2" fmla="*/ 10 w 11"/>
                  <a:gd name="T3" fmla="*/ 19 h 8"/>
                  <a:gd name="T4" fmla="*/ 18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8" name="Freeform 281"/>
              <p:cNvSpPr>
                <a:spLocks/>
              </p:cNvSpPr>
              <p:nvPr/>
            </p:nvSpPr>
            <p:spPr bwMode="auto">
              <a:xfrm>
                <a:off x="1333710" y="4475734"/>
                <a:ext cx="18033" cy="15920"/>
              </a:xfrm>
              <a:custGeom>
                <a:avLst/>
                <a:gdLst>
                  <a:gd name="T0" fmla="*/ 17 w 11"/>
                  <a:gd name="T1" fmla="*/ 3 h 8"/>
                  <a:gd name="T2" fmla="*/ 10 w 11"/>
                  <a:gd name="T3" fmla="*/ 19 h 8"/>
                  <a:gd name="T4" fmla="*/ 17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29" name="Freeform 282"/>
              <p:cNvSpPr>
                <a:spLocks/>
              </p:cNvSpPr>
              <p:nvPr/>
            </p:nvSpPr>
            <p:spPr bwMode="auto">
              <a:xfrm>
                <a:off x="1333710" y="4475734"/>
                <a:ext cx="18033" cy="15920"/>
              </a:xfrm>
              <a:custGeom>
                <a:avLst/>
                <a:gdLst>
                  <a:gd name="T0" fmla="*/ 17 w 11"/>
                  <a:gd name="T1" fmla="*/ 3 h 8"/>
                  <a:gd name="T2" fmla="*/ 10 w 11"/>
                  <a:gd name="T3" fmla="*/ 19 h 8"/>
                  <a:gd name="T4" fmla="*/ 17 w 11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8" y="8"/>
                      <a:pt x="11" y="3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0" name="Freeform 283"/>
              <p:cNvSpPr>
                <a:spLocks/>
              </p:cNvSpPr>
              <p:nvPr/>
            </p:nvSpPr>
            <p:spPr bwMode="auto">
              <a:xfrm>
                <a:off x="1258239" y="4579936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1" name="Freeform 284"/>
              <p:cNvSpPr>
                <a:spLocks/>
              </p:cNvSpPr>
              <p:nvPr/>
            </p:nvSpPr>
            <p:spPr bwMode="auto">
              <a:xfrm>
                <a:off x="1258239" y="4579936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2" name="Freeform 285"/>
              <p:cNvSpPr>
                <a:spLocks/>
              </p:cNvSpPr>
              <p:nvPr/>
            </p:nvSpPr>
            <p:spPr bwMode="auto">
              <a:xfrm>
                <a:off x="1270261" y="4805706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3" name="Freeform 286"/>
              <p:cNvSpPr>
                <a:spLocks/>
              </p:cNvSpPr>
              <p:nvPr/>
            </p:nvSpPr>
            <p:spPr bwMode="auto">
              <a:xfrm>
                <a:off x="1270261" y="4805706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9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4" name="Freeform 287"/>
              <p:cNvSpPr>
                <a:spLocks/>
              </p:cNvSpPr>
              <p:nvPr/>
            </p:nvSpPr>
            <p:spPr bwMode="auto">
              <a:xfrm>
                <a:off x="1670994" y="4807877"/>
                <a:ext cx="33394" cy="44141"/>
              </a:xfrm>
              <a:custGeom>
                <a:avLst/>
                <a:gdLst>
                  <a:gd name="T0" fmla="*/ 18 w 20"/>
                  <a:gd name="T1" fmla="*/ 45 h 23"/>
                  <a:gd name="T2" fmla="*/ 38 w 20"/>
                  <a:gd name="T3" fmla="*/ 21 h 23"/>
                  <a:gd name="T4" fmla="*/ 18 w 20"/>
                  <a:gd name="T5" fmla="*/ 4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5" name="Freeform 288"/>
              <p:cNvSpPr>
                <a:spLocks/>
              </p:cNvSpPr>
              <p:nvPr/>
            </p:nvSpPr>
            <p:spPr bwMode="auto">
              <a:xfrm>
                <a:off x="1670994" y="4807877"/>
                <a:ext cx="33394" cy="44141"/>
              </a:xfrm>
              <a:custGeom>
                <a:avLst/>
                <a:gdLst>
                  <a:gd name="T0" fmla="*/ 18 w 20"/>
                  <a:gd name="T1" fmla="*/ 45 h 23"/>
                  <a:gd name="T2" fmla="*/ 38 w 20"/>
                  <a:gd name="T3" fmla="*/ 21 h 23"/>
                  <a:gd name="T4" fmla="*/ 18 w 20"/>
                  <a:gd name="T5" fmla="*/ 4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7" y="17"/>
                    </a:moveTo>
                    <a:cubicBezTo>
                      <a:pt x="0" y="12"/>
                      <a:pt x="10" y="0"/>
                      <a:pt x="15" y="8"/>
                    </a:cubicBezTo>
                    <a:cubicBezTo>
                      <a:pt x="20" y="15"/>
                      <a:pt x="13" y="23"/>
                      <a:pt x="7" y="1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6" name="Freeform 289"/>
              <p:cNvSpPr>
                <a:spLocks/>
              </p:cNvSpPr>
              <p:nvPr/>
            </p:nvSpPr>
            <p:spPr bwMode="auto">
              <a:xfrm>
                <a:off x="1525395" y="4765183"/>
                <a:ext cx="15361" cy="21709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30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7" name="Freeform 290"/>
              <p:cNvSpPr>
                <a:spLocks/>
              </p:cNvSpPr>
              <p:nvPr/>
            </p:nvSpPr>
            <p:spPr bwMode="auto">
              <a:xfrm>
                <a:off x="1525395" y="4765183"/>
                <a:ext cx="15361" cy="21709"/>
              </a:xfrm>
              <a:custGeom>
                <a:avLst/>
                <a:gdLst>
                  <a:gd name="T0" fmla="*/ 8 w 9"/>
                  <a:gd name="T1" fmla="*/ 11 h 11"/>
                  <a:gd name="T2" fmla="*/ 10 w 9"/>
                  <a:gd name="T3" fmla="*/ 30 h 11"/>
                  <a:gd name="T4" fmla="*/ 8 w 9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2" y="6"/>
                      <a:pt x="0" y="11"/>
                      <a:pt x="4" y="11"/>
                    </a:cubicBezTo>
                    <a:cubicBezTo>
                      <a:pt x="9" y="9"/>
                      <a:pt x="6" y="0"/>
                      <a:pt x="3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8" name="Freeform 293"/>
              <p:cNvSpPr>
                <a:spLocks/>
              </p:cNvSpPr>
              <p:nvPr/>
            </p:nvSpPr>
            <p:spPr bwMode="auto">
              <a:xfrm>
                <a:off x="1699714" y="4730449"/>
                <a:ext cx="24712" cy="44865"/>
              </a:xfrm>
              <a:custGeom>
                <a:avLst/>
                <a:gdLst>
                  <a:gd name="T0" fmla="*/ 12 w 15"/>
                  <a:gd name="T1" fmla="*/ 16 h 23"/>
                  <a:gd name="T2" fmla="*/ 25 w 15"/>
                  <a:gd name="T3" fmla="*/ 35 h 23"/>
                  <a:gd name="T4" fmla="*/ 12 w 15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39" name="Freeform 294"/>
              <p:cNvSpPr>
                <a:spLocks/>
              </p:cNvSpPr>
              <p:nvPr/>
            </p:nvSpPr>
            <p:spPr bwMode="auto">
              <a:xfrm>
                <a:off x="1699714" y="4730449"/>
                <a:ext cx="24712" cy="44865"/>
              </a:xfrm>
              <a:custGeom>
                <a:avLst/>
                <a:gdLst>
                  <a:gd name="T0" fmla="*/ 12 w 15"/>
                  <a:gd name="T1" fmla="*/ 16 h 23"/>
                  <a:gd name="T2" fmla="*/ 25 w 15"/>
                  <a:gd name="T3" fmla="*/ 35 h 23"/>
                  <a:gd name="T4" fmla="*/ 12 w 15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6"/>
                    </a:moveTo>
                    <a:cubicBezTo>
                      <a:pt x="0" y="11"/>
                      <a:pt x="5" y="23"/>
                      <a:pt x="10" y="13"/>
                    </a:cubicBezTo>
                    <a:cubicBezTo>
                      <a:pt x="15" y="4"/>
                      <a:pt x="8" y="0"/>
                      <a:pt x="5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0" name="Freeform 295"/>
              <p:cNvSpPr>
                <a:spLocks/>
              </p:cNvSpPr>
              <p:nvPr/>
            </p:nvSpPr>
            <p:spPr bwMode="auto">
              <a:xfrm>
                <a:off x="1562128" y="4753605"/>
                <a:ext cx="25380" cy="46312"/>
              </a:xfrm>
              <a:custGeom>
                <a:avLst/>
                <a:gdLst>
                  <a:gd name="T0" fmla="*/ 15 w 15"/>
                  <a:gd name="T1" fmla="*/ 19 h 24"/>
                  <a:gd name="T2" fmla="*/ 28 w 15"/>
                  <a:gd name="T3" fmla="*/ 35 h 24"/>
                  <a:gd name="T4" fmla="*/ 15 w 15"/>
                  <a:gd name="T5" fmla="*/ 1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1" name="Freeform 296"/>
              <p:cNvSpPr>
                <a:spLocks/>
              </p:cNvSpPr>
              <p:nvPr/>
            </p:nvSpPr>
            <p:spPr bwMode="auto">
              <a:xfrm>
                <a:off x="1562128" y="4753605"/>
                <a:ext cx="25380" cy="46312"/>
              </a:xfrm>
              <a:custGeom>
                <a:avLst/>
                <a:gdLst>
                  <a:gd name="T0" fmla="*/ 15 w 15"/>
                  <a:gd name="T1" fmla="*/ 19 h 24"/>
                  <a:gd name="T2" fmla="*/ 28 w 15"/>
                  <a:gd name="T3" fmla="*/ 35 h 24"/>
                  <a:gd name="T4" fmla="*/ 15 w 15"/>
                  <a:gd name="T5" fmla="*/ 1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6" y="7"/>
                    </a:moveTo>
                    <a:cubicBezTo>
                      <a:pt x="0" y="11"/>
                      <a:pt x="5" y="24"/>
                      <a:pt x="11" y="13"/>
                    </a:cubicBezTo>
                    <a:cubicBezTo>
                      <a:pt x="15" y="4"/>
                      <a:pt x="9" y="0"/>
                      <a:pt x="6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2" name="Freeform 297"/>
              <p:cNvSpPr>
                <a:spLocks/>
              </p:cNvSpPr>
              <p:nvPr/>
            </p:nvSpPr>
            <p:spPr bwMode="auto">
              <a:xfrm>
                <a:off x="1465284" y="4807877"/>
                <a:ext cx="40073" cy="26774"/>
              </a:xfrm>
              <a:custGeom>
                <a:avLst/>
                <a:gdLst>
                  <a:gd name="T0" fmla="*/ 43 w 24"/>
                  <a:gd name="T1" fmla="*/ 13 h 14"/>
                  <a:gd name="T2" fmla="*/ 28 w 24"/>
                  <a:gd name="T3" fmla="*/ 29 h 14"/>
                  <a:gd name="T4" fmla="*/ 43 w 24"/>
                  <a:gd name="T5" fmla="*/ 1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3" name="Freeform 298"/>
              <p:cNvSpPr>
                <a:spLocks/>
              </p:cNvSpPr>
              <p:nvPr/>
            </p:nvSpPr>
            <p:spPr bwMode="auto">
              <a:xfrm>
                <a:off x="1465284" y="4807877"/>
                <a:ext cx="40073" cy="26774"/>
              </a:xfrm>
              <a:custGeom>
                <a:avLst/>
                <a:gdLst>
                  <a:gd name="T0" fmla="*/ 43 w 24"/>
                  <a:gd name="T1" fmla="*/ 13 h 14"/>
                  <a:gd name="T2" fmla="*/ 28 w 24"/>
                  <a:gd name="T3" fmla="*/ 29 h 14"/>
                  <a:gd name="T4" fmla="*/ 43 w 24"/>
                  <a:gd name="T5" fmla="*/ 1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17" y="5"/>
                    </a:moveTo>
                    <a:cubicBezTo>
                      <a:pt x="12" y="0"/>
                      <a:pt x="0" y="7"/>
                      <a:pt x="11" y="11"/>
                    </a:cubicBezTo>
                    <a:cubicBezTo>
                      <a:pt x="20" y="14"/>
                      <a:pt x="24" y="7"/>
                      <a:pt x="17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4" name="Freeform 299"/>
              <p:cNvSpPr>
                <a:spLocks/>
              </p:cNvSpPr>
              <p:nvPr/>
            </p:nvSpPr>
            <p:spPr bwMode="auto">
              <a:xfrm>
                <a:off x="1368441" y="4902671"/>
                <a:ext cx="42077" cy="34734"/>
              </a:xfrm>
              <a:custGeom>
                <a:avLst/>
                <a:gdLst>
                  <a:gd name="T0" fmla="*/ 15 w 25"/>
                  <a:gd name="T1" fmla="*/ 27 h 18"/>
                  <a:gd name="T2" fmla="*/ 53 w 25"/>
                  <a:gd name="T3" fmla="*/ 24 h 18"/>
                  <a:gd name="T4" fmla="*/ 15 w 25"/>
                  <a:gd name="T5" fmla="*/ 2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5" name="Freeform 300"/>
              <p:cNvSpPr>
                <a:spLocks/>
              </p:cNvSpPr>
              <p:nvPr/>
            </p:nvSpPr>
            <p:spPr bwMode="auto">
              <a:xfrm>
                <a:off x="1368441" y="4902671"/>
                <a:ext cx="42077" cy="34734"/>
              </a:xfrm>
              <a:custGeom>
                <a:avLst/>
                <a:gdLst>
                  <a:gd name="T0" fmla="*/ 15 w 25"/>
                  <a:gd name="T1" fmla="*/ 27 h 18"/>
                  <a:gd name="T2" fmla="*/ 53 w 25"/>
                  <a:gd name="T3" fmla="*/ 24 h 18"/>
                  <a:gd name="T4" fmla="*/ 15 w 25"/>
                  <a:gd name="T5" fmla="*/ 2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6" y="10"/>
                    </a:moveTo>
                    <a:cubicBezTo>
                      <a:pt x="9" y="16"/>
                      <a:pt x="25" y="18"/>
                      <a:pt x="21" y="9"/>
                    </a:cubicBezTo>
                    <a:cubicBezTo>
                      <a:pt x="17" y="0"/>
                      <a:pt x="0" y="4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6" name="Freeform 301"/>
              <p:cNvSpPr>
                <a:spLocks/>
              </p:cNvSpPr>
              <p:nvPr/>
            </p:nvSpPr>
            <p:spPr bwMode="auto">
              <a:xfrm>
                <a:off x="1410518" y="4894711"/>
                <a:ext cx="11354" cy="20985"/>
              </a:xfrm>
              <a:custGeom>
                <a:avLst/>
                <a:gdLst>
                  <a:gd name="T0" fmla="*/ 2 w 7"/>
                  <a:gd name="T1" fmla="*/ 13 h 11"/>
                  <a:gd name="T2" fmla="*/ 17 w 7"/>
                  <a:gd name="T3" fmla="*/ 16 h 11"/>
                  <a:gd name="T4" fmla="*/ 2 w 7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7" name="Freeform 302"/>
              <p:cNvSpPr>
                <a:spLocks/>
              </p:cNvSpPr>
              <p:nvPr/>
            </p:nvSpPr>
            <p:spPr bwMode="auto">
              <a:xfrm>
                <a:off x="1410518" y="4894711"/>
                <a:ext cx="11354" cy="20985"/>
              </a:xfrm>
              <a:custGeom>
                <a:avLst/>
                <a:gdLst>
                  <a:gd name="T0" fmla="*/ 2 w 7"/>
                  <a:gd name="T1" fmla="*/ 13 h 11"/>
                  <a:gd name="T2" fmla="*/ 17 w 7"/>
                  <a:gd name="T3" fmla="*/ 16 h 11"/>
                  <a:gd name="T4" fmla="*/ 2 w 7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1" y="5"/>
                    </a:moveTo>
                    <a:cubicBezTo>
                      <a:pt x="0" y="8"/>
                      <a:pt x="7" y="11"/>
                      <a:pt x="7" y="6"/>
                    </a:cubicBezTo>
                    <a:cubicBezTo>
                      <a:pt x="7" y="3"/>
                      <a:pt x="2" y="0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8" name="Freeform 303"/>
              <p:cNvSpPr>
                <a:spLocks/>
              </p:cNvSpPr>
              <p:nvPr/>
            </p:nvSpPr>
            <p:spPr bwMode="auto">
              <a:xfrm>
                <a:off x="1477307" y="4904118"/>
                <a:ext cx="11354" cy="21709"/>
              </a:xfrm>
              <a:custGeom>
                <a:avLst/>
                <a:gdLst>
                  <a:gd name="T0" fmla="*/ 0 w 7"/>
                  <a:gd name="T1" fmla="*/ 14 h 11"/>
                  <a:gd name="T2" fmla="*/ 17 w 7"/>
                  <a:gd name="T3" fmla="*/ 19 h 11"/>
                  <a:gd name="T4" fmla="*/ 0 w 7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49" name="Freeform 304"/>
              <p:cNvSpPr>
                <a:spLocks/>
              </p:cNvSpPr>
              <p:nvPr/>
            </p:nvSpPr>
            <p:spPr bwMode="auto">
              <a:xfrm>
                <a:off x="1477307" y="4904118"/>
                <a:ext cx="11354" cy="21709"/>
              </a:xfrm>
              <a:custGeom>
                <a:avLst/>
                <a:gdLst>
                  <a:gd name="T0" fmla="*/ 0 w 7"/>
                  <a:gd name="T1" fmla="*/ 14 h 11"/>
                  <a:gd name="T2" fmla="*/ 17 w 7"/>
                  <a:gd name="T3" fmla="*/ 19 h 11"/>
                  <a:gd name="T4" fmla="*/ 0 w 7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0" name="Freeform 305"/>
              <p:cNvSpPr>
                <a:spLocks/>
              </p:cNvSpPr>
              <p:nvPr/>
            </p:nvSpPr>
            <p:spPr bwMode="auto">
              <a:xfrm>
                <a:off x="1578826" y="4929445"/>
                <a:ext cx="12022" cy="20985"/>
              </a:xfrm>
              <a:custGeom>
                <a:avLst/>
                <a:gdLst>
                  <a:gd name="T0" fmla="*/ 0 w 7"/>
                  <a:gd name="T1" fmla="*/ 13 h 11"/>
                  <a:gd name="T2" fmla="*/ 18 w 7"/>
                  <a:gd name="T3" fmla="*/ 18 h 11"/>
                  <a:gd name="T4" fmla="*/ 0 w 7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1" name="Freeform 306"/>
              <p:cNvSpPr>
                <a:spLocks/>
              </p:cNvSpPr>
              <p:nvPr/>
            </p:nvSpPr>
            <p:spPr bwMode="auto">
              <a:xfrm>
                <a:off x="1578826" y="4929445"/>
                <a:ext cx="12022" cy="20985"/>
              </a:xfrm>
              <a:custGeom>
                <a:avLst/>
                <a:gdLst>
                  <a:gd name="T0" fmla="*/ 0 w 7"/>
                  <a:gd name="T1" fmla="*/ 13 h 11"/>
                  <a:gd name="T2" fmla="*/ 18 w 7"/>
                  <a:gd name="T3" fmla="*/ 18 h 11"/>
                  <a:gd name="T4" fmla="*/ 0 w 7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8"/>
                      <a:pt x="7" y="11"/>
                      <a:pt x="7" y="7"/>
                    </a:cubicBezTo>
                    <a:cubicBezTo>
                      <a:pt x="7" y="3"/>
                      <a:pt x="2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2" name="Freeform 307"/>
              <p:cNvSpPr>
                <a:spLocks/>
              </p:cNvSpPr>
              <p:nvPr/>
            </p:nvSpPr>
            <p:spPr bwMode="auto">
              <a:xfrm>
                <a:off x="1654297" y="4854188"/>
                <a:ext cx="13358" cy="19538"/>
              </a:xfrm>
              <a:custGeom>
                <a:avLst/>
                <a:gdLst>
                  <a:gd name="T0" fmla="*/ 3 w 8"/>
                  <a:gd name="T1" fmla="*/ 11 h 10"/>
                  <a:gd name="T2" fmla="*/ 18 w 8"/>
                  <a:gd name="T3" fmla="*/ 16 h 10"/>
                  <a:gd name="T4" fmla="*/ 3 w 8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3" name="Freeform 308"/>
              <p:cNvSpPr>
                <a:spLocks/>
              </p:cNvSpPr>
              <p:nvPr/>
            </p:nvSpPr>
            <p:spPr bwMode="auto">
              <a:xfrm>
                <a:off x="1654297" y="4854188"/>
                <a:ext cx="13358" cy="19538"/>
              </a:xfrm>
              <a:custGeom>
                <a:avLst/>
                <a:gdLst>
                  <a:gd name="T0" fmla="*/ 3 w 8"/>
                  <a:gd name="T1" fmla="*/ 11 h 10"/>
                  <a:gd name="T2" fmla="*/ 18 w 8"/>
                  <a:gd name="T3" fmla="*/ 16 h 10"/>
                  <a:gd name="T4" fmla="*/ 3 w 8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1" y="4"/>
                    </a:moveTo>
                    <a:cubicBezTo>
                      <a:pt x="0" y="7"/>
                      <a:pt x="8" y="10"/>
                      <a:pt x="7" y="6"/>
                    </a:cubicBezTo>
                    <a:cubicBezTo>
                      <a:pt x="7" y="2"/>
                      <a:pt x="2" y="0"/>
                      <a:pt x="1" y="4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4" name="Freeform 309"/>
              <p:cNvSpPr>
                <a:spLocks/>
              </p:cNvSpPr>
              <p:nvPr/>
            </p:nvSpPr>
            <p:spPr bwMode="auto">
              <a:xfrm>
                <a:off x="1388477" y="4880962"/>
                <a:ext cx="18701" cy="15920"/>
              </a:xfrm>
              <a:custGeom>
                <a:avLst/>
                <a:gdLst>
                  <a:gd name="T0" fmla="*/ 10 w 11"/>
                  <a:gd name="T1" fmla="*/ 17 h 8"/>
                  <a:gd name="T2" fmla="*/ 25 w 11"/>
                  <a:gd name="T3" fmla="*/ 14 h 8"/>
                  <a:gd name="T4" fmla="*/ 10 w 11"/>
                  <a:gd name="T5" fmla="*/ 1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5" name="Freeform 310"/>
              <p:cNvSpPr>
                <a:spLocks/>
              </p:cNvSpPr>
              <p:nvPr/>
            </p:nvSpPr>
            <p:spPr bwMode="auto">
              <a:xfrm>
                <a:off x="1388477" y="4880962"/>
                <a:ext cx="18701" cy="15920"/>
              </a:xfrm>
              <a:custGeom>
                <a:avLst/>
                <a:gdLst>
                  <a:gd name="T0" fmla="*/ 10 w 11"/>
                  <a:gd name="T1" fmla="*/ 17 h 8"/>
                  <a:gd name="T2" fmla="*/ 25 w 11"/>
                  <a:gd name="T3" fmla="*/ 14 h 8"/>
                  <a:gd name="T4" fmla="*/ 10 w 11"/>
                  <a:gd name="T5" fmla="*/ 1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6"/>
                    </a:moveTo>
                    <a:cubicBezTo>
                      <a:pt x="6" y="7"/>
                      <a:pt x="11" y="8"/>
                      <a:pt x="10" y="5"/>
                    </a:cubicBezTo>
                    <a:cubicBezTo>
                      <a:pt x="7" y="0"/>
                      <a:pt x="0" y="3"/>
                      <a:pt x="4" y="6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6" name="Freeform 311"/>
              <p:cNvSpPr>
                <a:spLocks/>
              </p:cNvSpPr>
              <p:nvPr/>
            </p:nvSpPr>
            <p:spPr bwMode="auto">
              <a:xfrm>
                <a:off x="1401835" y="4925827"/>
                <a:ext cx="30055" cy="30392"/>
              </a:xfrm>
              <a:custGeom>
                <a:avLst/>
                <a:gdLst>
                  <a:gd name="T0" fmla="*/ 8 w 18"/>
                  <a:gd name="T1" fmla="*/ 18 h 16"/>
                  <a:gd name="T2" fmla="*/ 40 w 18"/>
                  <a:gd name="T3" fmla="*/ 18 h 16"/>
                  <a:gd name="T4" fmla="*/ 8 w 18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7" name="Freeform 312"/>
              <p:cNvSpPr>
                <a:spLocks/>
              </p:cNvSpPr>
              <p:nvPr/>
            </p:nvSpPr>
            <p:spPr bwMode="auto">
              <a:xfrm>
                <a:off x="1401835" y="4925827"/>
                <a:ext cx="30055" cy="30392"/>
              </a:xfrm>
              <a:custGeom>
                <a:avLst/>
                <a:gdLst>
                  <a:gd name="T0" fmla="*/ 8 w 18"/>
                  <a:gd name="T1" fmla="*/ 18 h 16"/>
                  <a:gd name="T2" fmla="*/ 40 w 18"/>
                  <a:gd name="T3" fmla="*/ 18 h 16"/>
                  <a:gd name="T4" fmla="*/ 8 w 18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8" name="Freeform 313"/>
              <p:cNvSpPr>
                <a:spLocks/>
              </p:cNvSpPr>
              <p:nvPr/>
            </p:nvSpPr>
            <p:spPr bwMode="auto">
              <a:xfrm>
                <a:off x="1440573" y="4912078"/>
                <a:ext cx="24712" cy="31116"/>
              </a:xfrm>
              <a:custGeom>
                <a:avLst/>
                <a:gdLst>
                  <a:gd name="T0" fmla="*/ 5 w 15"/>
                  <a:gd name="T1" fmla="*/ 27 h 16"/>
                  <a:gd name="T2" fmla="*/ 17 w 15"/>
                  <a:gd name="T3" fmla="*/ 5 h 16"/>
                  <a:gd name="T4" fmla="*/ 5 w 15"/>
                  <a:gd name="T5" fmla="*/ 2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59" name="Freeform 314"/>
              <p:cNvSpPr>
                <a:spLocks/>
              </p:cNvSpPr>
              <p:nvPr/>
            </p:nvSpPr>
            <p:spPr bwMode="auto">
              <a:xfrm>
                <a:off x="1440573" y="4912078"/>
                <a:ext cx="24712" cy="31116"/>
              </a:xfrm>
              <a:custGeom>
                <a:avLst/>
                <a:gdLst>
                  <a:gd name="T0" fmla="*/ 5 w 15"/>
                  <a:gd name="T1" fmla="*/ 27 h 16"/>
                  <a:gd name="T2" fmla="*/ 17 w 15"/>
                  <a:gd name="T3" fmla="*/ 5 h 16"/>
                  <a:gd name="T4" fmla="*/ 5 w 15"/>
                  <a:gd name="T5" fmla="*/ 2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2" y="10"/>
                    </a:moveTo>
                    <a:cubicBezTo>
                      <a:pt x="7" y="16"/>
                      <a:pt x="15" y="5"/>
                      <a:pt x="7" y="2"/>
                    </a:cubicBezTo>
                    <a:cubicBezTo>
                      <a:pt x="1" y="0"/>
                      <a:pt x="0" y="6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0" name="Freeform 315"/>
              <p:cNvSpPr>
                <a:spLocks/>
              </p:cNvSpPr>
              <p:nvPr/>
            </p:nvSpPr>
            <p:spPr bwMode="auto">
              <a:xfrm>
                <a:off x="1650958" y="4550991"/>
                <a:ext cx="30055" cy="31116"/>
              </a:xfrm>
              <a:custGeom>
                <a:avLst/>
                <a:gdLst>
                  <a:gd name="T0" fmla="*/ 8 w 18"/>
                  <a:gd name="T1" fmla="*/ 19 h 16"/>
                  <a:gd name="T2" fmla="*/ 40 w 18"/>
                  <a:gd name="T3" fmla="*/ 19 h 16"/>
                  <a:gd name="T4" fmla="*/ 8 w 1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1" name="Freeform 316"/>
              <p:cNvSpPr>
                <a:spLocks/>
              </p:cNvSpPr>
              <p:nvPr/>
            </p:nvSpPr>
            <p:spPr bwMode="auto">
              <a:xfrm>
                <a:off x="1650958" y="4550991"/>
                <a:ext cx="30055" cy="31116"/>
              </a:xfrm>
              <a:custGeom>
                <a:avLst/>
                <a:gdLst>
                  <a:gd name="T0" fmla="*/ 8 w 18"/>
                  <a:gd name="T1" fmla="*/ 19 h 16"/>
                  <a:gd name="T2" fmla="*/ 40 w 18"/>
                  <a:gd name="T3" fmla="*/ 19 h 16"/>
                  <a:gd name="T4" fmla="*/ 8 w 1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3" y="7"/>
                    </a:moveTo>
                    <a:cubicBezTo>
                      <a:pt x="5" y="13"/>
                      <a:pt x="18" y="16"/>
                      <a:pt x="16" y="7"/>
                    </a:cubicBezTo>
                    <a:cubicBezTo>
                      <a:pt x="15" y="0"/>
                      <a:pt x="0" y="1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2" name="Freeform 317"/>
              <p:cNvSpPr>
                <a:spLocks/>
              </p:cNvSpPr>
              <p:nvPr/>
            </p:nvSpPr>
            <p:spPr bwMode="auto">
              <a:xfrm>
                <a:off x="1276940" y="4545202"/>
                <a:ext cx="13358" cy="25327"/>
              </a:xfrm>
              <a:custGeom>
                <a:avLst/>
                <a:gdLst>
                  <a:gd name="T0" fmla="*/ 18 w 8"/>
                  <a:gd name="T1" fmla="*/ 22 h 13"/>
                  <a:gd name="T2" fmla="*/ 10 w 8"/>
                  <a:gd name="T3" fmla="*/ 8 h 13"/>
                  <a:gd name="T4" fmla="*/ 18 w 8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3" name="Freeform 318"/>
              <p:cNvSpPr>
                <a:spLocks/>
              </p:cNvSpPr>
              <p:nvPr/>
            </p:nvSpPr>
            <p:spPr bwMode="auto">
              <a:xfrm>
                <a:off x="1276940" y="4545202"/>
                <a:ext cx="13358" cy="25327"/>
              </a:xfrm>
              <a:custGeom>
                <a:avLst/>
                <a:gdLst>
                  <a:gd name="T0" fmla="*/ 18 w 8"/>
                  <a:gd name="T1" fmla="*/ 22 h 13"/>
                  <a:gd name="T2" fmla="*/ 10 w 8"/>
                  <a:gd name="T3" fmla="*/ 8 h 13"/>
                  <a:gd name="T4" fmla="*/ 18 w 8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8" y="6"/>
                      <a:pt x="7" y="0"/>
                      <a:pt x="4" y="3"/>
                    </a:cubicBezTo>
                    <a:cubicBezTo>
                      <a:pt x="0" y="7"/>
                      <a:pt x="6" y="13"/>
                      <a:pt x="7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4" name="Freeform 319"/>
              <p:cNvSpPr>
                <a:spLocks/>
              </p:cNvSpPr>
              <p:nvPr/>
            </p:nvSpPr>
            <p:spPr bwMode="auto">
              <a:xfrm>
                <a:off x="1298312" y="4503232"/>
                <a:ext cx="25380" cy="34734"/>
              </a:xfrm>
              <a:custGeom>
                <a:avLst/>
                <a:gdLst>
                  <a:gd name="T0" fmla="*/ 18 w 15"/>
                  <a:gd name="T1" fmla="*/ 40 h 18"/>
                  <a:gd name="T2" fmla="*/ 15 w 15"/>
                  <a:gd name="T3" fmla="*/ 5 h 18"/>
                  <a:gd name="T4" fmla="*/ 18 w 15"/>
                  <a:gd name="T5" fmla="*/ 4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5" name="Freeform 320"/>
              <p:cNvSpPr>
                <a:spLocks/>
              </p:cNvSpPr>
              <p:nvPr/>
            </p:nvSpPr>
            <p:spPr bwMode="auto">
              <a:xfrm>
                <a:off x="1298312" y="4503232"/>
                <a:ext cx="25380" cy="34734"/>
              </a:xfrm>
              <a:custGeom>
                <a:avLst/>
                <a:gdLst>
                  <a:gd name="T0" fmla="*/ 18 w 15"/>
                  <a:gd name="T1" fmla="*/ 40 h 18"/>
                  <a:gd name="T2" fmla="*/ 15 w 15"/>
                  <a:gd name="T3" fmla="*/ 5 h 18"/>
                  <a:gd name="T4" fmla="*/ 18 w 15"/>
                  <a:gd name="T5" fmla="*/ 4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7" y="15"/>
                    </a:moveTo>
                    <a:cubicBezTo>
                      <a:pt x="13" y="13"/>
                      <a:pt x="15" y="0"/>
                      <a:pt x="6" y="2"/>
                    </a:cubicBezTo>
                    <a:cubicBezTo>
                      <a:pt x="0" y="4"/>
                      <a:pt x="0" y="18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6" name="Freeform 321"/>
              <p:cNvSpPr>
                <a:spLocks/>
              </p:cNvSpPr>
              <p:nvPr/>
            </p:nvSpPr>
            <p:spPr bwMode="auto">
              <a:xfrm>
                <a:off x="1679009" y="4532177"/>
                <a:ext cx="24044" cy="32563"/>
              </a:xfrm>
              <a:custGeom>
                <a:avLst/>
                <a:gdLst>
                  <a:gd name="T0" fmla="*/ 5 w 14"/>
                  <a:gd name="T1" fmla="*/ 26 h 17"/>
                  <a:gd name="T2" fmla="*/ 18 w 14"/>
                  <a:gd name="T3" fmla="*/ 8 h 17"/>
                  <a:gd name="T4" fmla="*/ 5 w 14"/>
                  <a:gd name="T5" fmla="*/ 2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7" name="Freeform 322"/>
              <p:cNvSpPr>
                <a:spLocks/>
              </p:cNvSpPr>
              <p:nvPr/>
            </p:nvSpPr>
            <p:spPr bwMode="auto">
              <a:xfrm>
                <a:off x="1679009" y="4532177"/>
                <a:ext cx="24044" cy="32563"/>
              </a:xfrm>
              <a:custGeom>
                <a:avLst/>
                <a:gdLst>
                  <a:gd name="T0" fmla="*/ 5 w 14"/>
                  <a:gd name="T1" fmla="*/ 26 h 17"/>
                  <a:gd name="T2" fmla="*/ 18 w 14"/>
                  <a:gd name="T3" fmla="*/ 8 h 17"/>
                  <a:gd name="T4" fmla="*/ 5 w 14"/>
                  <a:gd name="T5" fmla="*/ 2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2" y="10"/>
                    </a:moveTo>
                    <a:cubicBezTo>
                      <a:pt x="6" y="17"/>
                      <a:pt x="14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8" name="Freeform 327"/>
              <p:cNvSpPr>
                <a:spLocks/>
              </p:cNvSpPr>
              <p:nvPr/>
            </p:nvSpPr>
            <p:spPr bwMode="auto">
              <a:xfrm>
                <a:off x="1445248" y="4773143"/>
                <a:ext cx="15361" cy="17367"/>
              </a:xfrm>
              <a:custGeom>
                <a:avLst/>
                <a:gdLst>
                  <a:gd name="T0" fmla="*/ 15 w 9"/>
                  <a:gd name="T1" fmla="*/ 13 h 9"/>
                  <a:gd name="T2" fmla="*/ 0 w 9"/>
                  <a:gd name="T3" fmla="*/ 8 h 9"/>
                  <a:gd name="T4" fmla="*/ 15 w 9"/>
                  <a:gd name="T5" fmla="*/ 1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69" name="Freeform 328"/>
              <p:cNvSpPr>
                <a:spLocks/>
              </p:cNvSpPr>
              <p:nvPr/>
            </p:nvSpPr>
            <p:spPr bwMode="auto">
              <a:xfrm>
                <a:off x="1445248" y="4773143"/>
                <a:ext cx="15361" cy="17367"/>
              </a:xfrm>
              <a:custGeom>
                <a:avLst/>
                <a:gdLst>
                  <a:gd name="T0" fmla="*/ 15 w 9"/>
                  <a:gd name="T1" fmla="*/ 13 h 9"/>
                  <a:gd name="T2" fmla="*/ 0 w 9"/>
                  <a:gd name="T3" fmla="*/ 8 h 9"/>
                  <a:gd name="T4" fmla="*/ 15 w 9"/>
                  <a:gd name="T5" fmla="*/ 1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5"/>
                    </a:moveTo>
                    <a:cubicBezTo>
                      <a:pt x="4" y="3"/>
                      <a:pt x="0" y="0"/>
                      <a:pt x="0" y="3"/>
                    </a:cubicBezTo>
                    <a:cubicBezTo>
                      <a:pt x="0" y="9"/>
                      <a:pt x="9" y="9"/>
                      <a:pt x="6" y="5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0" name="Freeform 343"/>
              <p:cNvSpPr>
                <a:spLocks/>
              </p:cNvSpPr>
              <p:nvPr/>
            </p:nvSpPr>
            <p:spPr bwMode="auto">
              <a:xfrm>
                <a:off x="1298312" y="4857806"/>
                <a:ext cx="42077" cy="33287"/>
              </a:xfrm>
              <a:custGeom>
                <a:avLst/>
                <a:gdLst>
                  <a:gd name="T0" fmla="*/ 15 w 25"/>
                  <a:gd name="T1" fmla="*/ 24 h 17"/>
                  <a:gd name="T2" fmla="*/ 53 w 25"/>
                  <a:gd name="T3" fmla="*/ 22 h 17"/>
                  <a:gd name="T4" fmla="*/ 15 w 25"/>
                  <a:gd name="T5" fmla="*/ 2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1" name="Freeform 344"/>
              <p:cNvSpPr>
                <a:spLocks/>
              </p:cNvSpPr>
              <p:nvPr/>
            </p:nvSpPr>
            <p:spPr bwMode="auto">
              <a:xfrm>
                <a:off x="1298312" y="4857806"/>
                <a:ext cx="42077" cy="33287"/>
              </a:xfrm>
              <a:custGeom>
                <a:avLst/>
                <a:gdLst>
                  <a:gd name="T0" fmla="*/ 15 w 25"/>
                  <a:gd name="T1" fmla="*/ 24 h 17"/>
                  <a:gd name="T2" fmla="*/ 53 w 25"/>
                  <a:gd name="T3" fmla="*/ 22 h 17"/>
                  <a:gd name="T4" fmla="*/ 15 w 25"/>
                  <a:gd name="T5" fmla="*/ 2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6" y="9"/>
                    </a:moveTo>
                    <a:cubicBezTo>
                      <a:pt x="9" y="16"/>
                      <a:pt x="25" y="17"/>
                      <a:pt x="21" y="8"/>
                    </a:cubicBezTo>
                    <a:cubicBezTo>
                      <a:pt x="17" y="0"/>
                      <a:pt x="0" y="3"/>
                      <a:pt x="6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2" name="Freeform 345"/>
              <p:cNvSpPr>
                <a:spLocks/>
              </p:cNvSpPr>
              <p:nvPr/>
            </p:nvSpPr>
            <p:spPr bwMode="auto">
              <a:xfrm>
                <a:off x="1318349" y="4834651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3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3" name="Freeform 346"/>
              <p:cNvSpPr>
                <a:spLocks/>
              </p:cNvSpPr>
              <p:nvPr/>
            </p:nvSpPr>
            <p:spPr bwMode="auto">
              <a:xfrm>
                <a:off x="1318349" y="4834651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3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5"/>
                    </a:cubicBezTo>
                    <a:cubicBezTo>
                      <a:pt x="7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4" name="Freeform 347"/>
              <p:cNvSpPr>
                <a:spLocks/>
              </p:cNvSpPr>
              <p:nvPr/>
            </p:nvSpPr>
            <p:spPr bwMode="auto">
              <a:xfrm>
                <a:off x="1241542" y="4642167"/>
                <a:ext cx="42077" cy="32563"/>
              </a:xfrm>
              <a:custGeom>
                <a:avLst/>
                <a:gdLst>
                  <a:gd name="T0" fmla="*/ 13 w 25"/>
                  <a:gd name="T1" fmla="*/ 24 h 17"/>
                  <a:gd name="T2" fmla="*/ 50 w 25"/>
                  <a:gd name="T3" fmla="*/ 21 h 17"/>
                  <a:gd name="T4" fmla="*/ 13 w 25"/>
                  <a:gd name="T5" fmla="*/ 2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5" name="Freeform 348"/>
              <p:cNvSpPr>
                <a:spLocks/>
              </p:cNvSpPr>
              <p:nvPr/>
            </p:nvSpPr>
            <p:spPr bwMode="auto">
              <a:xfrm>
                <a:off x="1241542" y="4642167"/>
                <a:ext cx="42077" cy="32563"/>
              </a:xfrm>
              <a:custGeom>
                <a:avLst/>
                <a:gdLst>
                  <a:gd name="T0" fmla="*/ 13 w 25"/>
                  <a:gd name="T1" fmla="*/ 24 h 17"/>
                  <a:gd name="T2" fmla="*/ 50 w 25"/>
                  <a:gd name="T3" fmla="*/ 21 h 17"/>
                  <a:gd name="T4" fmla="*/ 13 w 25"/>
                  <a:gd name="T5" fmla="*/ 2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5" y="9"/>
                    </a:moveTo>
                    <a:cubicBezTo>
                      <a:pt x="8" y="16"/>
                      <a:pt x="25" y="17"/>
                      <a:pt x="20" y="8"/>
                    </a:cubicBezTo>
                    <a:cubicBezTo>
                      <a:pt x="16" y="0"/>
                      <a:pt x="0" y="3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6" name="Freeform 349"/>
              <p:cNvSpPr>
                <a:spLocks/>
              </p:cNvSpPr>
              <p:nvPr/>
            </p:nvSpPr>
            <p:spPr bwMode="auto">
              <a:xfrm>
                <a:off x="1260243" y="4619011"/>
                <a:ext cx="20037" cy="17367"/>
              </a:xfrm>
              <a:custGeom>
                <a:avLst/>
                <a:gdLst>
                  <a:gd name="T0" fmla="*/ 10 w 12"/>
                  <a:gd name="T1" fmla="*/ 19 h 9"/>
                  <a:gd name="T2" fmla="*/ 25 w 12"/>
                  <a:gd name="T3" fmla="*/ 13 h 9"/>
                  <a:gd name="T4" fmla="*/ 10 w 12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7" name="Freeform 350"/>
              <p:cNvSpPr>
                <a:spLocks/>
              </p:cNvSpPr>
              <p:nvPr/>
            </p:nvSpPr>
            <p:spPr bwMode="auto">
              <a:xfrm>
                <a:off x="1260243" y="4619011"/>
                <a:ext cx="20037" cy="17367"/>
              </a:xfrm>
              <a:custGeom>
                <a:avLst/>
                <a:gdLst>
                  <a:gd name="T0" fmla="*/ 10 w 12"/>
                  <a:gd name="T1" fmla="*/ 19 h 9"/>
                  <a:gd name="T2" fmla="*/ 25 w 12"/>
                  <a:gd name="T3" fmla="*/ 13 h 9"/>
                  <a:gd name="T4" fmla="*/ 10 w 12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6" y="8"/>
                      <a:pt x="12" y="9"/>
                      <a:pt x="10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8" name="Freeform 351"/>
              <p:cNvSpPr>
                <a:spLocks/>
              </p:cNvSpPr>
              <p:nvPr/>
            </p:nvSpPr>
            <p:spPr bwMode="auto">
              <a:xfrm>
                <a:off x="1343729" y="4896882"/>
                <a:ext cx="24712" cy="32563"/>
              </a:xfrm>
              <a:custGeom>
                <a:avLst/>
                <a:gdLst>
                  <a:gd name="T0" fmla="*/ 5 w 15"/>
                  <a:gd name="T1" fmla="*/ 26 h 17"/>
                  <a:gd name="T2" fmla="*/ 17 w 15"/>
                  <a:gd name="T3" fmla="*/ 8 h 17"/>
                  <a:gd name="T4" fmla="*/ 5 w 15"/>
                  <a:gd name="T5" fmla="*/ 2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79" name="Freeform 352"/>
              <p:cNvSpPr>
                <a:spLocks/>
              </p:cNvSpPr>
              <p:nvPr/>
            </p:nvSpPr>
            <p:spPr bwMode="auto">
              <a:xfrm>
                <a:off x="1343729" y="4896882"/>
                <a:ext cx="24712" cy="32563"/>
              </a:xfrm>
              <a:custGeom>
                <a:avLst/>
                <a:gdLst>
                  <a:gd name="T0" fmla="*/ 5 w 15"/>
                  <a:gd name="T1" fmla="*/ 26 h 17"/>
                  <a:gd name="T2" fmla="*/ 17 w 15"/>
                  <a:gd name="T3" fmla="*/ 8 h 17"/>
                  <a:gd name="T4" fmla="*/ 5 w 15"/>
                  <a:gd name="T5" fmla="*/ 2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2" y="10"/>
                    </a:moveTo>
                    <a:cubicBezTo>
                      <a:pt x="7" y="17"/>
                      <a:pt x="15" y="6"/>
                      <a:pt x="7" y="3"/>
                    </a:cubicBezTo>
                    <a:cubicBezTo>
                      <a:pt x="1" y="0"/>
                      <a:pt x="0" y="7"/>
                      <a:pt x="2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0" name="Freeform 353"/>
              <p:cNvSpPr>
                <a:spLocks/>
              </p:cNvSpPr>
              <p:nvPr/>
            </p:nvSpPr>
            <p:spPr bwMode="auto">
              <a:xfrm>
                <a:off x="1477307" y="4923656"/>
                <a:ext cx="26716" cy="40523"/>
              </a:xfrm>
              <a:custGeom>
                <a:avLst/>
                <a:gdLst>
                  <a:gd name="T0" fmla="*/ 30 w 16"/>
                  <a:gd name="T1" fmla="*/ 21 h 21"/>
                  <a:gd name="T2" fmla="*/ 0 w 16"/>
                  <a:gd name="T3" fmla="*/ 29 h 21"/>
                  <a:gd name="T4" fmla="*/ 30 w 16"/>
                  <a:gd name="T5" fmla="*/ 2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1" name="Freeform 354"/>
              <p:cNvSpPr>
                <a:spLocks/>
              </p:cNvSpPr>
              <p:nvPr/>
            </p:nvSpPr>
            <p:spPr bwMode="auto">
              <a:xfrm>
                <a:off x="1477307" y="4923656"/>
                <a:ext cx="26716" cy="40523"/>
              </a:xfrm>
              <a:custGeom>
                <a:avLst/>
                <a:gdLst>
                  <a:gd name="T0" fmla="*/ 30 w 16"/>
                  <a:gd name="T1" fmla="*/ 21 h 21"/>
                  <a:gd name="T2" fmla="*/ 0 w 16"/>
                  <a:gd name="T3" fmla="*/ 29 h 21"/>
                  <a:gd name="T4" fmla="*/ 30 w 16"/>
                  <a:gd name="T5" fmla="*/ 2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8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8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2" name="Freeform 355"/>
              <p:cNvSpPr>
                <a:spLocks/>
              </p:cNvSpPr>
              <p:nvPr/>
            </p:nvSpPr>
            <p:spPr bwMode="auto">
              <a:xfrm>
                <a:off x="1624242" y="4865766"/>
                <a:ext cx="26716" cy="40523"/>
              </a:xfrm>
              <a:custGeom>
                <a:avLst/>
                <a:gdLst>
                  <a:gd name="T0" fmla="*/ 30 w 16"/>
                  <a:gd name="T1" fmla="*/ 19 h 21"/>
                  <a:gd name="T2" fmla="*/ 0 w 16"/>
                  <a:gd name="T3" fmla="*/ 29 h 21"/>
                  <a:gd name="T4" fmla="*/ 30 w 16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3" name="Freeform 356"/>
              <p:cNvSpPr>
                <a:spLocks/>
              </p:cNvSpPr>
              <p:nvPr/>
            </p:nvSpPr>
            <p:spPr bwMode="auto">
              <a:xfrm>
                <a:off x="1624242" y="4865766"/>
                <a:ext cx="26716" cy="40523"/>
              </a:xfrm>
              <a:custGeom>
                <a:avLst/>
                <a:gdLst>
                  <a:gd name="T0" fmla="*/ 30 w 16"/>
                  <a:gd name="T1" fmla="*/ 19 h 21"/>
                  <a:gd name="T2" fmla="*/ 0 w 16"/>
                  <a:gd name="T3" fmla="*/ 29 h 21"/>
                  <a:gd name="T4" fmla="*/ 30 w 16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4" name="Freeform 357"/>
              <p:cNvSpPr>
                <a:spLocks/>
              </p:cNvSpPr>
              <p:nvPr/>
            </p:nvSpPr>
            <p:spPr bwMode="auto">
              <a:xfrm>
                <a:off x="1457270" y="4414226"/>
                <a:ext cx="26716" cy="40523"/>
              </a:xfrm>
              <a:custGeom>
                <a:avLst/>
                <a:gdLst>
                  <a:gd name="T0" fmla="*/ 30 w 16"/>
                  <a:gd name="T1" fmla="*/ 19 h 21"/>
                  <a:gd name="T2" fmla="*/ 0 w 16"/>
                  <a:gd name="T3" fmla="*/ 29 h 21"/>
                  <a:gd name="T4" fmla="*/ 30 w 16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5" name="Freeform 358"/>
              <p:cNvSpPr>
                <a:spLocks/>
              </p:cNvSpPr>
              <p:nvPr/>
            </p:nvSpPr>
            <p:spPr bwMode="auto">
              <a:xfrm>
                <a:off x="1457270" y="4414226"/>
                <a:ext cx="26716" cy="40523"/>
              </a:xfrm>
              <a:custGeom>
                <a:avLst/>
                <a:gdLst>
                  <a:gd name="T0" fmla="*/ 30 w 16"/>
                  <a:gd name="T1" fmla="*/ 19 h 21"/>
                  <a:gd name="T2" fmla="*/ 0 w 16"/>
                  <a:gd name="T3" fmla="*/ 29 h 21"/>
                  <a:gd name="T4" fmla="*/ 30 w 16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2" y="7"/>
                    </a:moveTo>
                    <a:cubicBezTo>
                      <a:pt x="16" y="15"/>
                      <a:pt x="1" y="21"/>
                      <a:pt x="0" y="11"/>
                    </a:cubicBezTo>
                    <a:cubicBezTo>
                      <a:pt x="0" y="2"/>
                      <a:pt x="11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6" name="Freeform 359"/>
              <p:cNvSpPr>
                <a:spLocks/>
              </p:cNvSpPr>
              <p:nvPr/>
            </p:nvSpPr>
            <p:spPr bwMode="auto">
              <a:xfrm>
                <a:off x="1494004" y="4427975"/>
                <a:ext cx="24712" cy="40523"/>
              </a:xfrm>
              <a:custGeom>
                <a:avLst/>
                <a:gdLst>
                  <a:gd name="T0" fmla="*/ 30 w 15"/>
                  <a:gd name="T1" fmla="*/ 19 h 21"/>
                  <a:gd name="T2" fmla="*/ 0 w 15"/>
                  <a:gd name="T3" fmla="*/ 29 h 21"/>
                  <a:gd name="T4" fmla="*/ 30 w 15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7" name="Freeform 360"/>
              <p:cNvSpPr>
                <a:spLocks/>
              </p:cNvSpPr>
              <p:nvPr/>
            </p:nvSpPr>
            <p:spPr bwMode="auto">
              <a:xfrm>
                <a:off x="1494004" y="4427975"/>
                <a:ext cx="24712" cy="40523"/>
              </a:xfrm>
              <a:custGeom>
                <a:avLst/>
                <a:gdLst>
                  <a:gd name="T0" fmla="*/ 30 w 15"/>
                  <a:gd name="T1" fmla="*/ 19 h 21"/>
                  <a:gd name="T2" fmla="*/ 0 w 15"/>
                  <a:gd name="T3" fmla="*/ 29 h 21"/>
                  <a:gd name="T4" fmla="*/ 30 w 15"/>
                  <a:gd name="T5" fmla="*/ 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2" y="7"/>
                    </a:moveTo>
                    <a:cubicBezTo>
                      <a:pt x="15" y="15"/>
                      <a:pt x="0" y="21"/>
                      <a:pt x="0" y="11"/>
                    </a:cubicBezTo>
                    <a:cubicBezTo>
                      <a:pt x="0" y="2"/>
                      <a:pt x="10" y="0"/>
                      <a:pt x="12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8" name="Freeform 363"/>
              <p:cNvSpPr>
                <a:spLocks/>
              </p:cNvSpPr>
              <p:nvPr/>
            </p:nvSpPr>
            <p:spPr bwMode="auto">
              <a:xfrm>
                <a:off x="1524059" y="4925827"/>
                <a:ext cx="38070" cy="28945"/>
              </a:xfrm>
              <a:custGeom>
                <a:avLst/>
                <a:gdLst>
                  <a:gd name="T0" fmla="*/ 15 w 23"/>
                  <a:gd name="T1" fmla="*/ 27 h 15"/>
                  <a:gd name="T2" fmla="*/ 30 w 23"/>
                  <a:gd name="T3" fmla="*/ 11 h 15"/>
                  <a:gd name="T4" fmla="*/ 15 w 23"/>
                  <a:gd name="T5" fmla="*/ 2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89" name="Freeform 364"/>
              <p:cNvSpPr>
                <a:spLocks/>
              </p:cNvSpPr>
              <p:nvPr/>
            </p:nvSpPr>
            <p:spPr bwMode="auto">
              <a:xfrm>
                <a:off x="1524059" y="4925827"/>
                <a:ext cx="38070" cy="28945"/>
              </a:xfrm>
              <a:custGeom>
                <a:avLst/>
                <a:gdLst>
                  <a:gd name="T0" fmla="*/ 15 w 23"/>
                  <a:gd name="T1" fmla="*/ 27 h 15"/>
                  <a:gd name="T2" fmla="*/ 30 w 23"/>
                  <a:gd name="T3" fmla="*/ 11 h 15"/>
                  <a:gd name="T4" fmla="*/ 15 w 23"/>
                  <a:gd name="T5" fmla="*/ 2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6" y="10"/>
                    </a:moveTo>
                    <a:cubicBezTo>
                      <a:pt x="11" y="15"/>
                      <a:pt x="23" y="8"/>
                      <a:pt x="12" y="4"/>
                    </a:cubicBezTo>
                    <a:cubicBezTo>
                      <a:pt x="3" y="0"/>
                      <a:pt x="0" y="7"/>
                      <a:pt x="6" y="10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0" name="Freeform 365"/>
              <p:cNvSpPr>
                <a:spLocks/>
              </p:cNvSpPr>
              <p:nvPr/>
            </p:nvSpPr>
            <p:spPr bwMode="auto">
              <a:xfrm>
                <a:off x="1355083" y="4856359"/>
                <a:ext cx="18701" cy="24603"/>
              </a:xfrm>
              <a:custGeom>
                <a:avLst/>
                <a:gdLst>
                  <a:gd name="T0" fmla="*/ 10 w 11"/>
                  <a:gd name="T1" fmla="*/ 13 h 13"/>
                  <a:gd name="T2" fmla="*/ 23 w 11"/>
                  <a:gd name="T3" fmla="*/ 29 h 13"/>
                  <a:gd name="T4" fmla="*/ 10 w 11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4" y="5"/>
                    </a:moveTo>
                    <a:cubicBezTo>
                      <a:pt x="0" y="8"/>
                      <a:pt x="7" y="13"/>
                      <a:pt x="9" y="11"/>
                    </a:cubicBezTo>
                    <a:cubicBezTo>
                      <a:pt x="11" y="8"/>
                      <a:pt x="8" y="0"/>
                      <a:pt x="4" y="5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1" name="Freeform 375"/>
              <p:cNvSpPr>
                <a:spLocks/>
              </p:cNvSpPr>
              <p:nvPr/>
            </p:nvSpPr>
            <p:spPr bwMode="auto">
              <a:xfrm>
                <a:off x="1256903" y="4711635"/>
                <a:ext cx="18033" cy="23156"/>
              </a:xfrm>
              <a:custGeom>
                <a:avLst/>
                <a:gdLst>
                  <a:gd name="T0" fmla="*/ 12 w 11"/>
                  <a:gd name="T1" fmla="*/ 27 h 12"/>
                  <a:gd name="T2" fmla="*/ 10 w 11"/>
                  <a:gd name="T3" fmla="*/ 5 h 12"/>
                  <a:gd name="T4" fmla="*/ 12 w 11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2" name="Freeform 376"/>
              <p:cNvSpPr>
                <a:spLocks/>
              </p:cNvSpPr>
              <p:nvPr/>
            </p:nvSpPr>
            <p:spPr bwMode="auto">
              <a:xfrm>
                <a:off x="1598862" y="4448960"/>
                <a:ext cx="28719" cy="28945"/>
              </a:xfrm>
              <a:custGeom>
                <a:avLst/>
                <a:gdLst>
                  <a:gd name="T0" fmla="*/ 18 w 17"/>
                  <a:gd name="T1" fmla="*/ 5 h 15"/>
                  <a:gd name="T2" fmla="*/ 35 w 17"/>
                  <a:gd name="T3" fmla="*/ 21 h 15"/>
                  <a:gd name="T4" fmla="*/ 18 w 17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3" name="Freeform 377"/>
              <p:cNvSpPr>
                <a:spLocks/>
              </p:cNvSpPr>
              <p:nvPr/>
            </p:nvSpPr>
            <p:spPr bwMode="auto">
              <a:xfrm>
                <a:off x="1598862" y="4448960"/>
                <a:ext cx="28719" cy="28945"/>
              </a:xfrm>
              <a:custGeom>
                <a:avLst/>
                <a:gdLst>
                  <a:gd name="T0" fmla="*/ 18 w 17"/>
                  <a:gd name="T1" fmla="*/ 5 h 15"/>
                  <a:gd name="T2" fmla="*/ 35 w 17"/>
                  <a:gd name="T3" fmla="*/ 21 h 15"/>
                  <a:gd name="T4" fmla="*/ 18 w 17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2"/>
                    </a:moveTo>
                    <a:cubicBezTo>
                      <a:pt x="0" y="6"/>
                      <a:pt x="10" y="15"/>
                      <a:pt x="14" y="8"/>
                    </a:cubicBezTo>
                    <a:cubicBezTo>
                      <a:pt x="17" y="2"/>
                      <a:pt x="10" y="0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4" name="Freeform 378"/>
              <p:cNvSpPr>
                <a:spLocks/>
              </p:cNvSpPr>
              <p:nvPr/>
            </p:nvSpPr>
            <p:spPr bwMode="auto">
              <a:xfrm>
                <a:off x="1604205" y="4477905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5" name="Freeform 379"/>
              <p:cNvSpPr>
                <a:spLocks/>
              </p:cNvSpPr>
              <p:nvPr/>
            </p:nvSpPr>
            <p:spPr bwMode="auto">
              <a:xfrm>
                <a:off x="1604205" y="4477905"/>
                <a:ext cx="33394" cy="28945"/>
              </a:xfrm>
              <a:custGeom>
                <a:avLst/>
                <a:gdLst>
                  <a:gd name="T0" fmla="*/ 30 w 20"/>
                  <a:gd name="T1" fmla="*/ 35 h 15"/>
                  <a:gd name="T2" fmla="*/ 25 w 20"/>
                  <a:gd name="T3" fmla="*/ 3 h 15"/>
                  <a:gd name="T4" fmla="*/ 30 w 2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2" y="13"/>
                    </a:moveTo>
                    <a:cubicBezTo>
                      <a:pt x="4" y="15"/>
                      <a:pt x="0" y="0"/>
                      <a:pt x="10" y="1"/>
                    </a:cubicBezTo>
                    <a:cubicBezTo>
                      <a:pt x="18" y="1"/>
                      <a:pt x="20" y="12"/>
                      <a:pt x="12" y="13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6" name="Freeform 380"/>
              <p:cNvSpPr>
                <a:spLocks/>
              </p:cNvSpPr>
              <p:nvPr/>
            </p:nvSpPr>
            <p:spPr bwMode="auto">
              <a:xfrm>
                <a:off x="1575486" y="4451131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6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7" name="Freeform 381"/>
              <p:cNvSpPr>
                <a:spLocks/>
              </p:cNvSpPr>
              <p:nvPr/>
            </p:nvSpPr>
            <p:spPr bwMode="auto">
              <a:xfrm>
                <a:off x="1575486" y="4451131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6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8" name="Freeform 382"/>
              <p:cNvSpPr>
                <a:spLocks/>
              </p:cNvSpPr>
              <p:nvPr/>
            </p:nvSpPr>
            <p:spPr bwMode="auto">
              <a:xfrm>
                <a:off x="1522055" y="4414226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6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99" name="Freeform 383"/>
              <p:cNvSpPr>
                <a:spLocks/>
              </p:cNvSpPr>
              <p:nvPr/>
            </p:nvSpPr>
            <p:spPr bwMode="auto">
              <a:xfrm>
                <a:off x="1522055" y="4414226"/>
                <a:ext cx="18701" cy="17367"/>
              </a:xfrm>
              <a:custGeom>
                <a:avLst/>
                <a:gdLst>
                  <a:gd name="T0" fmla="*/ 10 w 11"/>
                  <a:gd name="T1" fmla="*/ 19 h 9"/>
                  <a:gd name="T2" fmla="*/ 25 w 11"/>
                  <a:gd name="T3" fmla="*/ 16 h 9"/>
                  <a:gd name="T4" fmla="*/ 10 w 11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cubicBezTo>
                      <a:pt x="6" y="8"/>
                      <a:pt x="11" y="9"/>
                      <a:pt x="10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0" name="Freeform 384"/>
              <p:cNvSpPr>
                <a:spLocks/>
              </p:cNvSpPr>
              <p:nvPr/>
            </p:nvSpPr>
            <p:spPr bwMode="auto">
              <a:xfrm>
                <a:off x="1411853" y="4427975"/>
                <a:ext cx="20037" cy="15196"/>
              </a:xfrm>
              <a:custGeom>
                <a:avLst/>
                <a:gdLst>
                  <a:gd name="T0" fmla="*/ 10 w 12"/>
                  <a:gd name="T1" fmla="*/ 18 h 8"/>
                  <a:gd name="T2" fmla="*/ 28 w 12"/>
                  <a:gd name="T3" fmla="*/ 13 h 8"/>
                  <a:gd name="T4" fmla="*/ 10 w 12"/>
                  <a:gd name="T5" fmla="*/ 1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1" name="Freeform 385"/>
              <p:cNvSpPr>
                <a:spLocks/>
              </p:cNvSpPr>
              <p:nvPr/>
            </p:nvSpPr>
            <p:spPr bwMode="auto">
              <a:xfrm>
                <a:off x="1411853" y="4427975"/>
                <a:ext cx="20037" cy="15196"/>
              </a:xfrm>
              <a:custGeom>
                <a:avLst/>
                <a:gdLst>
                  <a:gd name="T0" fmla="*/ 10 w 12"/>
                  <a:gd name="T1" fmla="*/ 18 h 8"/>
                  <a:gd name="T2" fmla="*/ 28 w 12"/>
                  <a:gd name="T3" fmla="*/ 13 h 8"/>
                  <a:gd name="T4" fmla="*/ 10 w 12"/>
                  <a:gd name="T5" fmla="*/ 1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4" y="7"/>
                    </a:moveTo>
                    <a:cubicBezTo>
                      <a:pt x="7" y="8"/>
                      <a:pt x="12" y="8"/>
                      <a:pt x="11" y="5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2" name="Freeform 386"/>
              <p:cNvSpPr>
                <a:spLocks/>
              </p:cNvSpPr>
              <p:nvPr/>
            </p:nvSpPr>
            <p:spPr bwMode="auto">
              <a:xfrm>
                <a:off x="1544095" y="4437382"/>
                <a:ext cx="20037" cy="23156"/>
              </a:xfrm>
              <a:custGeom>
                <a:avLst/>
                <a:gdLst>
                  <a:gd name="T0" fmla="*/ 15 w 12"/>
                  <a:gd name="T1" fmla="*/ 27 h 12"/>
                  <a:gd name="T2" fmla="*/ 10 w 12"/>
                  <a:gd name="T3" fmla="*/ 5 h 12"/>
                  <a:gd name="T4" fmla="*/ 15 w 12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2" y="6"/>
                      <a:pt x="6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3" name="Freeform 387"/>
              <p:cNvSpPr>
                <a:spLocks/>
              </p:cNvSpPr>
              <p:nvPr/>
            </p:nvSpPr>
            <p:spPr bwMode="auto">
              <a:xfrm>
                <a:off x="1624242" y="4909907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4" name="Freeform 388"/>
              <p:cNvSpPr>
                <a:spLocks/>
              </p:cNvSpPr>
              <p:nvPr/>
            </p:nvSpPr>
            <p:spPr bwMode="auto">
              <a:xfrm>
                <a:off x="1624242" y="4909907"/>
                <a:ext cx="26716" cy="28945"/>
              </a:xfrm>
              <a:custGeom>
                <a:avLst/>
                <a:gdLst>
                  <a:gd name="T0" fmla="*/ 15 w 16"/>
                  <a:gd name="T1" fmla="*/ 5 h 15"/>
                  <a:gd name="T2" fmla="*/ 33 w 16"/>
                  <a:gd name="T3" fmla="*/ 21 h 15"/>
                  <a:gd name="T4" fmla="*/ 15 w 16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6" y="2"/>
                    </a:moveTo>
                    <a:cubicBezTo>
                      <a:pt x="0" y="6"/>
                      <a:pt x="10" y="15"/>
                      <a:pt x="13" y="8"/>
                    </a:cubicBezTo>
                    <a:cubicBezTo>
                      <a:pt x="16" y="2"/>
                      <a:pt x="10" y="0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5" name="Freeform 389"/>
              <p:cNvSpPr>
                <a:spLocks/>
              </p:cNvSpPr>
              <p:nvPr/>
            </p:nvSpPr>
            <p:spPr bwMode="auto">
              <a:xfrm>
                <a:off x="1598862" y="4912078"/>
                <a:ext cx="20037" cy="17367"/>
              </a:xfrm>
              <a:custGeom>
                <a:avLst/>
                <a:gdLst>
                  <a:gd name="T0" fmla="*/ 10 w 12"/>
                  <a:gd name="T1" fmla="*/ 19 h 9"/>
                  <a:gd name="T2" fmla="*/ 28 w 12"/>
                  <a:gd name="T3" fmla="*/ 16 h 9"/>
                  <a:gd name="T4" fmla="*/ 10 w 12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6" name="Freeform 390"/>
              <p:cNvSpPr>
                <a:spLocks/>
              </p:cNvSpPr>
              <p:nvPr/>
            </p:nvSpPr>
            <p:spPr bwMode="auto">
              <a:xfrm>
                <a:off x="1598862" y="4912078"/>
                <a:ext cx="20037" cy="17367"/>
              </a:xfrm>
              <a:custGeom>
                <a:avLst/>
                <a:gdLst>
                  <a:gd name="T0" fmla="*/ 10 w 12"/>
                  <a:gd name="T1" fmla="*/ 19 h 9"/>
                  <a:gd name="T2" fmla="*/ 28 w 12"/>
                  <a:gd name="T3" fmla="*/ 16 h 9"/>
                  <a:gd name="T4" fmla="*/ 10 w 12"/>
                  <a:gd name="T5" fmla="*/ 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7"/>
                    </a:moveTo>
                    <a:cubicBezTo>
                      <a:pt x="7" y="8"/>
                      <a:pt x="12" y="9"/>
                      <a:pt x="11" y="6"/>
                    </a:cubicBezTo>
                    <a:cubicBezTo>
                      <a:pt x="8" y="0"/>
                      <a:pt x="0" y="4"/>
                      <a:pt x="4" y="7"/>
                    </a:cubicBezTo>
                  </a:path>
                </a:pathLst>
              </a:custGeom>
              <a:noFill/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7" name="Freeform 391"/>
              <p:cNvSpPr>
                <a:spLocks/>
              </p:cNvSpPr>
              <p:nvPr/>
            </p:nvSpPr>
            <p:spPr bwMode="auto">
              <a:xfrm>
                <a:off x="1568807" y="4898329"/>
                <a:ext cx="18701" cy="23156"/>
              </a:xfrm>
              <a:custGeom>
                <a:avLst/>
                <a:gdLst>
                  <a:gd name="T0" fmla="*/ 13 w 11"/>
                  <a:gd name="T1" fmla="*/ 27 h 12"/>
                  <a:gd name="T2" fmla="*/ 10 w 11"/>
                  <a:gd name="T3" fmla="*/ 5 h 12"/>
                  <a:gd name="T4" fmla="*/ 13 w 11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0"/>
                    </a:move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1" y="6"/>
                      <a:pt x="5" y="10"/>
                    </a:cubicBezTo>
                    <a:close/>
                  </a:path>
                </a:pathLst>
              </a:custGeom>
              <a:solidFill>
                <a:srgbClr val="007EAD"/>
              </a:solidFill>
              <a:ln w="4763" cap="rnd">
                <a:solidFill>
                  <a:srgbClr val="D3E1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8" name="Freeform 392"/>
              <p:cNvSpPr>
                <a:spLocks/>
              </p:cNvSpPr>
              <p:nvPr/>
            </p:nvSpPr>
            <p:spPr bwMode="auto">
              <a:xfrm>
                <a:off x="1291633" y="4553162"/>
                <a:ext cx="72132" cy="173669"/>
              </a:xfrm>
              <a:custGeom>
                <a:avLst/>
                <a:gdLst>
                  <a:gd name="T0" fmla="*/ 108 w 43"/>
                  <a:gd name="T1" fmla="*/ 0 h 90"/>
                  <a:gd name="T2" fmla="*/ 43 w 43"/>
                  <a:gd name="T3" fmla="*/ 240 h 90"/>
                  <a:gd name="T4" fmla="*/ 108 w 4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90">
                    <a:moveTo>
                      <a:pt x="43" y="0"/>
                    </a:moveTo>
                    <a:cubicBezTo>
                      <a:pt x="23" y="10"/>
                      <a:pt x="0" y="47"/>
                      <a:pt x="17" y="90"/>
                    </a:cubicBezTo>
                    <a:cubicBezTo>
                      <a:pt x="16" y="57"/>
                      <a:pt x="19" y="29"/>
                      <a:pt x="43" y="0"/>
                    </a:cubicBezTo>
                    <a:close/>
                  </a:path>
                </a:pathLst>
              </a:custGeom>
              <a:solidFill>
                <a:srgbClr val="EBE4EE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9" name="Freeform 393"/>
              <p:cNvSpPr>
                <a:spLocks/>
              </p:cNvSpPr>
              <p:nvPr/>
            </p:nvSpPr>
            <p:spPr bwMode="auto">
              <a:xfrm>
                <a:off x="1236866" y="4420015"/>
                <a:ext cx="400733" cy="513048"/>
              </a:xfrm>
              <a:custGeom>
                <a:avLst/>
                <a:gdLst>
                  <a:gd name="T0" fmla="*/ 50 w 240"/>
                  <a:gd name="T1" fmla="*/ 400 h 266"/>
                  <a:gd name="T2" fmla="*/ 400 w 240"/>
                  <a:gd name="T3" fmla="*/ 21 h 266"/>
                  <a:gd name="T4" fmla="*/ 600 w 240"/>
                  <a:gd name="T5" fmla="*/ 69 h 266"/>
                  <a:gd name="T6" fmla="*/ 368 w 240"/>
                  <a:gd name="T7" fmla="*/ 0 h 266"/>
                  <a:gd name="T8" fmla="*/ 15 w 240"/>
                  <a:gd name="T9" fmla="*/ 378 h 266"/>
                  <a:gd name="T10" fmla="*/ 188 w 240"/>
                  <a:gd name="T11" fmla="*/ 709 h 266"/>
                  <a:gd name="T12" fmla="*/ 50 w 240"/>
                  <a:gd name="T13" fmla="*/ 400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0" h="266">
                    <a:moveTo>
                      <a:pt x="20" y="150"/>
                    </a:moveTo>
                    <a:cubicBezTo>
                      <a:pt x="14" y="69"/>
                      <a:pt x="77" y="8"/>
                      <a:pt x="160" y="8"/>
                    </a:cubicBezTo>
                    <a:cubicBezTo>
                      <a:pt x="190" y="8"/>
                      <a:pt x="217" y="14"/>
                      <a:pt x="240" y="26"/>
                    </a:cubicBezTo>
                    <a:cubicBezTo>
                      <a:pt x="215" y="8"/>
                      <a:pt x="182" y="0"/>
                      <a:pt x="147" y="0"/>
                    </a:cubicBezTo>
                    <a:cubicBezTo>
                      <a:pt x="64" y="0"/>
                      <a:pt x="0" y="61"/>
                      <a:pt x="6" y="142"/>
                    </a:cubicBezTo>
                    <a:cubicBezTo>
                      <a:pt x="10" y="199"/>
                      <a:pt x="32" y="244"/>
                      <a:pt x="75" y="266"/>
                    </a:cubicBezTo>
                    <a:cubicBezTo>
                      <a:pt x="41" y="242"/>
                      <a:pt x="23" y="201"/>
                      <a:pt x="20" y="150"/>
                    </a:cubicBezTo>
                    <a:close/>
                  </a:path>
                </a:pathLst>
              </a:custGeom>
              <a:solidFill>
                <a:srgbClr val="FADCF3"/>
              </a:solidFill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0" name="Freeform 394"/>
              <p:cNvSpPr>
                <a:spLocks/>
              </p:cNvSpPr>
              <p:nvPr/>
            </p:nvSpPr>
            <p:spPr bwMode="auto">
              <a:xfrm>
                <a:off x="1203472" y="4420015"/>
                <a:ext cx="278510" cy="397269"/>
              </a:xfrm>
              <a:custGeom>
                <a:avLst/>
                <a:gdLst>
                  <a:gd name="T0" fmla="*/ 102 w 167"/>
                  <a:gd name="T1" fmla="*/ 549 h 206"/>
                  <a:gd name="T2" fmla="*/ 65 w 167"/>
                  <a:gd name="T3" fmla="*/ 378 h 206"/>
                  <a:gd name="T4" fmla="*/ 417 w 167"/>
                  <a:gd name="T5" fmla="*/ 0 h 206"/>
                  <a:gd name="T6" fmla="*/ 102 w 167"/>
                  <a:gd name="T7" fmla="*/ 549 h 2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206">
                    <a:moveTo>
                      <a:pt x="41" y="206"/>
                    </a:moveTo>
                    <a:cubicBezTo>
                      <a:pt x="33" y="188"/>
                      <a:pt x="28" y="166"/>
                      <a:pt x="26" y="142"/>
                    </a:cubicBezTo>
                    <a:cubicBezTo>
                      <a:pt x="20" y="61"/>
                      <a:pt x="84" y="0"/>
                      <a:pt x="167" y="0"/>
                    </a:cubicBezTo>
                    <a:cubicBezTo>
                      <a:pt x="116" y="9"/>
                      <a:pt x="0" y="43"/>
                      <a:pt x="41" y="2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1" name="Freeform 396"/>
              <p:cNvSpPr>
                <a:spLocks/>
              </p:cNvSpPr>
              <p:nvPr/>
            </p:nvSpPr>
            <p:spPr bwMode="auto">
              <a:xfrm>
                <a:off x="1274936" y="4451131"/>
                <a:ext cx="429453" cy="489892"/>
              </a:xfrm>
              <a:custGeom>
                <a:avLst/>
                <a:gdLst>
                  <a:gd name="T0" fmla="*/ 373 w 257"/>
                  <a:gd name="T1" fmla="*/ 19 h 254"/>
                  <a:gd name="T2" fmla="*/ 70 w 257"/>
                  <a:gd name="T3" fmla="*/ 149 h 254"/>
                  <a:gd name="T4" fmla="*/ 53 w 257"/>
                  <a:gd name="T5" fmla="*/ 434 h 254"/>
                  <a:gd name="T6" fmla="*/ 498 w 257"/>
                  <a:gd name="T7" fmla="*/ 586 h 254"/>
                  <a:gd name="T8" fmla="*/ 615 w 257"/>
                  <a:gd name="T9" fmla="*/ 365 h 254"/>
                  <a:gd name="T10" fmla="*/ 575 w 257"/>
                  <a:gd name="T11" fmla="*/ 285 h 254"/>
                  <a:gd name="T12" fmla="*/ 560 w 257"/>
                  <a:gd name="T13" fmla="*/ 173 h 254"/>
                  <a:gd name="T14" fmla="*/ 373 w 257"/>
                  <a:gd name="T15" fmla="*/ 19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7" h="254">
                    <a:moveTo>
                      <a:pt x="149" y="7"/>
                    </a:moveTo>
                    <a:cubicBezTo>
                      <a:pt x="104" y="0"/>
                      <a:pt x="53" y="27"/>
                      <a:pt x="28" y="56"/>
                    </a:cubicBezTo>
                    <a:cubicBezTo>
                      <a:pt x="6" y="82"/>
                      <a:pt x="0" y="120"/>
                      <a:pt x="21" y="163"/>
                    </a:cubicBezTo>
                    <a:cubicBezTo>
                      <a:pt x="52" y="227"/>
                      <a:pt x="139" y="254"/>
                      <a:pt x="199" y="220"/>
                    </a:cubicBezTo>
                    <a:cubicBezTo>
                      <a:pt x="226" y="205"/>
                      <a:pt x="257" y="173"/>
                      <a:pt x="246" y="137"/>
                    </a:cubicBezTo>
                    <a:cubicBezTo>
                      <a:pt x="243" y="124"/>
                      <a:pt x="236" y="118"/>
                      <a:pt x="230" y="107"/>
                    </a:cubicBezTo>
                    <a:cubicBezTo>
                      <a:pt x="224" y="94"/>
                      <a:pt x="227" y="79"/>
                      <a:pt x="224" y="65"/>
                    </a:cubicBezTo>
                    <a:cubicBezTo>
                      <a:pt x="219" y="45"/>
                      <a:pt x="186" y="15"/>
                      <a:pt x="14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2" name="Freeform 397"/>
              <p:cNvSpPr>
                <a:spLocks/>
              </p:cNvSpPr>
              <p:nvPr/>
            </p:nvSpPr>
            <p:spPr bwMode="auto">
              <a:xfrm>
                <a:off x="1350408" y="4481523"/>
                <a:ext cx="48088" cy="57890"/>
              </a:xfrm>
              <a:custGeom>
                <a:avLst/>
                <a:gdLst>
                  <a:gd name="T0" fmla="*/ 2 w 29"/>
                  <a:gd name="T1" fmla="*/ 45 h 30"/>
                  <a:gd name="T2" fmla="*/ 32 w 29"/>
                  <a:gd name="T3" fmla="*/ 3 h 30"/>
                  <a:gd name="T4" fmla="*/ 70 w 29"/>
                  <a:gd name="T5" fmla="*/ 35 h 30"/>
                  <a:gd name="T6" fmla="*/ 40 w 29"/>
                  <a:gd name="T7" fmla="*/ 77 h 30"/>
                  <a:gd name="T8" fmla="*/ 2 w 29"/>
                  <a:gd name="T9" fmla="*/ 4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6"/>
                      <a:pt x="28" y="13"/>
                    </a:cubicBezTo>
                    <a:cubicBezTo>
                      <a:pt x="29" y="21"/>
                      <a:pt x="24" y="28"/>
                      <a:pt x="16" y="29"/>
                    </a:cubicBezTo>
                    <a:cubicBezTo>
                      <a:pt x="9" y="30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3" name="Freeform 398"/>
              <p:cNvSpPr>
                <a:spLocks/>
              </p:cNvSpPr>
              <p:nvPr/>
            </p:nvSpPr>
            <p:spPr bwMode="auto">
              <a:xfrm>
                <a:off x="1398496" y="4474287"/>
                <a:ext cx="18701" cy="20985"/>
              </a:xfrm>
              <a:custGeom>
                <a:avLst/>
                <a:gdLst>
                  <a:gd name="T0" fmla="*/ 3 w 11"/>
                  <a:gd name="T1" fmla="*/ 16 h 11"/>
                  <a:gd name="T2" fmla="*/ 13 w 11"/>
                  <a:gd name="T3" fmla="*/ 3 h 11"/>
                  <a:gd name="T4" fmla="*/ 28 w 11"/>
                  <a:gd name="T5" fmla="*/ 13 h 11"/>
                  <a:gd name="T6" fmla="*/ 15 w 11"/>
                  <a:gd name="T7" fmla="*/ 26 h 11"/>
                  <a:gd name="T8" fmla="*/ 3 w 11"/>
                  <a:gd name="T9" fmla="*/ 1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6"/>
                    </a:moveTo>
                    <a:cubicBezTo>
                      <a:pt x="0" y="3"/>
                      <a:pt x="2" y="1"/>
                      <a:pt x="5" y="1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4" y="11"/>
                      <a:pt x="1" y="9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14" name="Freeform 399"/>
              <p:cNvSpPr>
                <a:spLocks/>
              </p:cNvSpPr>
              <p:nvPr/>
            </p:nvSpPr>
            <p:spPr bwMode="auto">
              <a:xfrm>
                <a:off x="1333710" y="4532177"/>
                <a:ext cx="16697" cy="20985"/>
              </a:xfrm>
              <a:custGeom>
                <a:avLst/>
                <a:gdLst>
                  <a:gd name="T0" fmla="*/ 0 w 10"/>
                  <a:gd name="T1" fmla="*/ 16 h 11"/>
                  <a:gd name="T2" fmla="*/ 10 w 10"/>
                  <a:gd name="T3" fmla="*/ 0 h 11"/>
                  <a:gd name="T4" fmla="*/ 25 w 10"/>
                  <a:gd name="T5" fmla="*/ 13 h 11"/>
                  <a:gd name="T6" fmla="*/ 15 w 10"/>
                  <a:gd name="T7" fmla="*/ 26 h 11"/>
                  <a:gd name="T8" fmla="*/ 0 w 10"/>
                  <a:gd name="T9" fmla="*/ 1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3"/>
                      <a:pt x="2" y="1"/>
                      <a:pt x="4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7"/>
                      <a:pt x="8" y="10"/>
                      <a:pt x="6" y="10"/>
                    </a:cubicBezTo>
                    <a:cubicBezTo>
                      <a:pt x="3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sz="1200" kern="0">
                  <a:solidFill>
                    <a:prstClr val="black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  <p:grpSp>
          <p:nvGrpSpPr>
            <p:cNvPr id="76" name="Group 51"/>
            <p:cNvGrpSpPr>
              <a:grpSpLocks noChangeAspect="1"/>
            </p:cNvGrpSpPr>
            <p:nvPr/>
          </p:nvGrpSpPr>
          <p:grpSpPr bwMode="auto">
            <a:xfrm rot="1743101">
              <a:off x="6001748" y="4396838"/>
              <a:ext cx="1127296" cy="767305"/>
              <a:chOff x="4525" y="1930"/>
              <a:chExt cx="1005" cy="683"/>
            </a:xfrm>
          </p:grpSpPr>
          <p:sp>
            <p:nvSpPr>
              <p:cNvPr id="77" name="Freeform 52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solidFill>
                <a:srgbClr val="70AD47"/>
              </a:solidFill>
              <a:ln>
                <a:solidFill>
                  <a:sysClr val="windowText" lastClr="000000">
                    <a:lumMod val="65000"/>
                    <a:lumOff val="35000"/>
                  </a:sysClr>
                </a:solidFill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53"/>
              <p:cNvSpPr>
                <a:spLocks/>
              </p:cNvSpPr>
              <p:nvPr/>
            </p:nvSpPr>
            <p:spPr bwMode="auto">
              <a:xfrm>
                <a:off x="4917" y="2155"/>
                <a:ext cx="93" cy="123"/>
              </a:xfrm>
              <a:custGeom>
                <a:avLst/>
                <a:gdLst>
                  <a:gd name="T0" fmla="*/ 14 w 67"/>
                  <a:gd name="T1" fmla="*/ 0 h 84"/>
                  <a:gd name="T2" fmla="*/ 65 w 67"/>
                  <a:gd name="T3" fmla="*/ 83 h 84"/>
                  <a:gd name="T4" fmla="*/ 93 w 67"/>
                  <a:gd name="T5" fmla="*/ 114 h 84"/>
                  <a:gd name="T6" fmla="*/ 0 w 67"/>
                  <a:gd name="T7" fmla="*/ 18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84">
                    <a:moveTo>
                      <a:pt x="7" y="0"/>
                    </a:moveTo>
                    <a:cubicBezTo>
                      <a:pt x="27" y="2"/>
                      <a:pt x="39" y="19"/>
                      <a:pt x="34" y="39"/>
                    </a:cubicBezTo>
                    <a:cubicBezTo>
                      <a:pt x="32" y="50"/>
                      <a:pt x="36" y="57"/>
                      <a:pt x="48" y="53"/>
                    </a:cubicBezTo>
                    <a:cubicBezTo>
                      <a:pt x="67" y="47"/>
                      <a:pt x="14" y="83"/>
                      <a:pt x="0" y="8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54"/>
              <p:cNvSpPr>
                <a:spLocks/>
              </p:cNvSpPr>
              <p:nvPr/>
            </p:nvSpPr>
            <p:spPr bwMode="auto">
              <a:xfrm>
                <a:off x="4776" y="2070"/>
                <a:ext cx="374" cy="365"/>
              </a:xfrm>
              <a:custGeom>
                <a:avLst/>
                <a:gdLst>
                  <a:gd name="T0" fmla="*/ 29 w 272"/>
                  <a:gd name="T1" fmla="*/ 535 h 249"/>
                  <a:gd name="T2" fmla="*/ 176 w 272"/>
                  <a:gd name="T3" fmla="*/ 481 h 249"/>
                  <a:gd name="T4" fmla="*/ 257 w 272"/>
                  <a:gd name="T5" fmla="*/ 434 h 249"/>
                  <a:gd name="T6" fmla="*/ 323 w 272"/>
                  <a:gd name="T7" fmla="*/ 372 h 249"/>
                  <a:gd name="T8" fmla="*/ 444 w 272"/>
                  <a:gd name="T9" fmla="*/ 267 h 249"/>
                  <a:gd name="T10" fmla="*/ 498 w 272"/>
                  <a:gd name="T11" fmla="*/ 227 h 249"/>
                  <a:gd name="T12" fmla="*/ 455 w 272"/>
                  <a:gd name="T13" fmla="*/ 208 h 249"/>
                  <a:gd name="T14" fmla="*/ 422 w 272"/>
                  <a:gd name="T15" fmla="*/ 180 h 249"/>
                  <a:gd name="T16" fmla="*/ 389 w 272"/>
                  <a:gd name="T17" fmla="*/ 103 h 249"/>
                  <a:gd name="T18" fmla="*/ 397 w 272"/>
                  <a:gd name="T19" fmla="*/ 51 h 249"/>
                  <a:gd name="T20" fmla="*/ 393 w 272"/>
                  <a:gd name="T21" fmla="*/ 0 h 249"/>
                  <a:gd name="T22" fmla="*/ 362 w 272"/>
                  <a:gd name="T23" fmla="*/ 94 h 249"/>
                  <a:gd name="T24" fmla="*/ 337 w 272"/>
                  <a:gd name="T25" fmla="*/ 163 h 249"/>
                  <a:gd name="T26" fmla="*/ 243 w 272"/>
                  <a:gd name="T27" fmla="*/ 252 h 249"/>
                  <a:gd name="T28" fmla="*/ 197 w 272"/>
                  <a:gd name="T29" fmla="*/ 239 h 249"/>
                  <a:gd name="T30" fmla="*/ 150 w 272"/>
                  <a:gd name="T31" fmla="*/ 315 h 249"/>
                  <a:gd name="T32" fmla="*/ 66 w 272"/>
                  <a:gd name="T33" fmla="*/ 383 h 249"/>
                  <a:gd name="T34" fmla="*/ 32 w 272"/>
                  <a:gd name="T35" fmla="*/ 384 h 249"/>
                  <a:gd name="T36" fmla="*/ 29 w 272"/>
                  <a:gd name="T37" fmla="*/ 456 h 249"/>
                  <a:gd name="T38" fmla="*/ 0 w 272"/>
                  <a:gd name="T39" fmla="*/ 444 h 249"/>
                  <a:gd name="T40" fmla="*/ 25 w 272"/>
                  <a:gd name="T41" fmla="*/ 517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2" h="249">
                    <a:moveTo>
                      <a:pt x="15" y="249"/>
                    </a:moveTo>
                    <a:cubicBezTo>
                      <a:pt x="22" y="206"/>
                      <a:pt x="66" y="229"/>
                      <a:pt x="93" y="224"/>
                    </a:cubicBezTo>
                    <a:cubicBezTo>
                      <a:pt x="111" y="221"/>
                      <a:pt x="121" y="209"/>
                      <a:pt x="136" y="202"/>
                    </a:cubicBezTo>
                    <a:cubicBezTo>
                      <a:pt x="152" y="195"/>
                      <a:pt x="161" y="186"/>
                      <a:pt x="171" y="173"/>
                    </a:cubicBezTo>
                    <a:cubicBezTo>
                      <a:pt x="187" y="153"/>
                      <a:pt x="210" y="131"/>
                      <a:pt x="235" y="124"/>
                    </a:cubicBezTo>
                    <a:cubicBezTo>
                      <a:pt x="242" y="122"/>
                      <a:pt x="272" y="119"/>
                      <a:pt x="263" y="106"/>
                    </a:cubicBezTo>
                    <a:cubicBezTo>
                      <a:pt x="260" y="101"/>
                      <a:pt x="246" y="100"/>
                      <a:pt x="241" y="97"/>
                    </a:cubicBezTo>
                    <a:cubicBezTo>
                      <a:pt x="234" y="93"/>
                      <a:pt x="229" y="88"/>
                      <a:pt x="223" y="84"/>
                    </a:cubicBezTo>
                    <a:cubicBezTo>
                      <a:pt x="210" y="74"/>
                      <a:pt x="204" y="65"/>
                      <a:pt x="206" y="48"/>
                    </a:cubicBezTo>
                    <a:cubicBezTo>
                      <a:pt x="206" y="39"/>
                      <a:pt x="210" y="32"/>
                      <a:pt x="210" y="24"/>
                    </a:cubicBezTo>
                    <a:cubicBezTo>
                      <a:pt x="210" y="18"/>
                      <a:pt x="212" y="4"/>
                      <a:pt x="208" y="0"/>
                    </a:cubicBezTo>
                    <a:cubicBezTo>
                      <a:pt x="206" y="17"/>
                      <a:pt x="202" y="31"/>
                      <a:pt x="191" y="44"/>
                    </a:cubicBezTo>
                    <a:cubicBezTo>
                      <a:pt x="181" y="56"/>
                      <a:pt x="179" y="59"/>
                      <a:pt x="178" y="76"/>
                    </a:cubicBezTo>
                    <a:cubicBezTo>
                      <a:pt x="176" y="102"/>
                      <a:pt x="154" y="118"/>
                      <a:pt x="129" y="117"/>
                    </a:cubicBezTo>
                    <a:cubicBezTo>
                      <a:pt x="120" y="117"/>
                      <a:pt x="113" y="110"/>
                      <a:pt x="104" y="111"/>
                    </a:cubicBezTo>
                    <a:cubicBezTo>
                      <a:pt x="91" y="113"/>
                      <a:pt x="86" y="137"/>
                      <a:pt x="79" y="147"/>
                    </a:cubicBezTo>
                    <a:cubicBezTo>
                      <a:pt x="68" y="164"/>
                      <a:pt x="56" y="179"/>
                      <a:pt x="35" y="178"/>
                    </a:cubicBezTo>
                    <a:cubicBezTo>
                      <a:pt x="29" y="178"/>
                      <a:pt x="23" y="176"/>
                      <a:pt x="17" y="179"/>
                    </a:cubicBezTo>
                    <a:cubicBezTo>
                      <a:pt x="19" y="191"/>
                      <a:pt x="29" y="202"/>
                      <a:pt x="15" y="212"/>
                    </a:cubicBezTo>
                    <a:cubicBezTo>
                      <a:pt x="11" y="209"/>
                      <a:pt x="5" y="207"/>
                      <a:pt x="0" y="207"/>
                    </a:cubicBezTo>
                    <a:cubicBezTo>
                      <a:pt x="3" y="218"/>
                      <a:pt x="9" y="230"/>
                      <a:pt x="13" y="241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55"/>
              <p:cNvSpPr>
                <a:spLocks/>
              </p:cNvSpPr>
              <p:nvPr/>
            </p:nvSpPr>
            <p:spPr bwMode="auto">
              <a:xfrm>
                <a:off x="4847" y="2189"/>
                <a:ext cx="117" cy="157"/>
              </a:xfrm>
              <a:custGeom>
                <a:avLst/>
                <a:gdLst>
                  <a:gd name="T0" fmla="*/ 0 w 85"/>
                  <a:gd name="T1" fmla="*/ 230 h 107"/>
                  <a:gd name="T2" fmla="*/ 157 w 85"/>
                  <a:gd name="T3" fmla="*/ 147 h 107"/>
                  <a:gd name="T4" fmla="*/ 146 w 85"/>
                  <a:gd name="T5" fmla="*/ 66 h 107"/>
                  <a:gd name="T6" fmla="*/ 129 w 85"/>
                  <a:gd name="T7" fmla="*/ 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07">
                    <a:moveTo>
                      <a:pt x="0" y="107"/>
                    </a:moveTo>
                    <a:cubicBezTo>
                      <a:pt x="25" y="97"/>
                      <a:pt x="78" y="102"/>
                      <a:pt x="83" y="68"/>
                    </a:cubicBezTo>
                    <a:cubicBezTo>
                      <a:pt x="85" y="54"/>
                      <a:pt x="78" y="44"/>
                      <a:pt x="77" y="31"/>
                    </a:cubicBezTo>
                    <a:cubicBezTo>
                      <a:pt x="76" y="21"/>
                      <a:pt x="83" y="2"/>
                      <a:pt x="68" y="0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56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solidFill>
                <a:srgbClr val="AF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57"/>
              <p:cNvSpPr>
                <a:spLocks/>
              </p:cNvSpPr>
              <p:nvPr/>
            </p:nvSpPr>
            <p:spPr bwMode="auto">
              <a:xfrm>
                <a:off x="4800" y="2161"/>
                <a:ext cx="148" cy="164"/>
              </a:xfrm>
              <a:custGeom>
                <a:avLst/>
                <a:gdLst>
                  <a:gd name="T0" fmla="*/ 11 w 107"/>
                  <a:gd name="T1" fmla="*/ 163 h 112"/>
                  <a:gd name="T2" fmla="*/ 46 w 107"/>
                  <a:gd name="T3" fmla="*/ 240 h 112"/>
                  <a:gd name="T4" fmla="*/ 159 w 107"/>
                  <a:gd name="T5" fmla="*/ 198 h 112"/>
                  <a:gd name="T6" fmla="*/ 170 w 107"/>
                  <a:gd name="T7" fmla="*/ 101 h 112"/>
                  <a:gd name="T8" fmla="*/ 191 w 107"/>
                  <a:gd name="T9" fmla="*/ 47 h 112"/>
                  <a:gd name="T10" fmla="*/ 159 w 107"/>
                  <a:gd name="T11" fmla="*/ 0 h 112"/>
                  <a:gd name="T12" fmla="*/ 120 w 107"/>
                  <a:gd name="T13" fmla="*/ 88 h 112"/>
                  <a:gd name="T14" fmla="*/ 120 w 107"/>
                  <a:gd name="T15" fmla="*/ 142 h 112"/>
                  <a:gd name="T16" fmla="*/ 73 w 107"/>
                  <a:gd name="T17" fmla="*/ 17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12">
                    <a:moveTo>
                      <a:pt x="6" y="76"/>
                    </a:moveTo>
                    <a:cubicBezTo>
                      <a:pt x="2" y="94"/>
                      <a:pt x="0" y="111"/>
                      <a:pt x="24" y="112"/>
                    </a:cubicBezTo>
                    <a:cubicBezTo>
                      <a:pt x="41" y="112"/>
                      <a:pt x="69" y="103"/>
                      <a:pt x="83" y="92"/>
                    </a:cubicBezTo>
                    <a:cubicBezTo>
                      <a:pt x="101" y="78"/>
                      <a:pt x="81" y="65"/>
                      <a:pt x="89" y="47"/>
                    </a:cubicBezTo>
                    <a:cubicBezTo>
                      <a:pt x="93" y="38"/>
                      <a:pt x="101" y="33"/>
                      <a:pt x="100" y="22"/>
                    </a:cubicBezTo>
                    <a:cubicBezTo>
                      <a:pt x="100" y="12"/>
                      <a:pt x="94" y="1"/>
                      <a:pt x="83" y="0"/>
                    </a:cubicBezTo>
                    <a:cubicBezTo>
                      <a:pt x="107" y="20"/>
                      <a:pt x="66" y="29"/>
                      <a:pt x="63" y="41"/>
                    </a:cubicBezTo>
                    <a:cubicBezTo>
                      <a:pt x="60" y="50"/>
                      <a:pt x="70" y="56"/>
                      <a:pt x="63" y="66"/>
                    </a:cubicBezTo>
                    <a:cubicBezTo>
                      <a:pt x="58" y="75"/>
                      <a:pt x="47" y="78"/>
                      <a:pt x="38" y="81"/>
                    </a:cubicBezTo>
                  </a:path>
                </a:pathLst>
              </a:custGeom>
              <a:solidFill>
                <a:srgbClr val="558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58"/>
              <p:cNvSpPr>
                <a:spLocks/>
              </p:cNvSpPr>
              <p:nvPr/>
            </p:nvSpPr>
            <p:spPr bwMode="auto">
              <a:xfrm>
                <a:off x="4789" y="2165"/>
                <a:ext cx="91" cy="93"/>
              </a:xfrm>
              <a:custGeom>
                <a:avLst/>
                <a:gdLst>
                  <a:gd name="T0" fmla="*/ 23 w 66"/>
                  <a:gd name="T1" fmla="*/ 137 h 63"/>
                  <a:gd name="T2" fmla="*/ 19 w 66"/>
                  <a:gd name="T3" fmla="*/ 47 h 63"/>
                  <a:gd name="T4" fmla="*/ 125 w 66"/>
                  <a:gd name="T5" fmla="*/ 0 h 63"/>
                  <a:gd name="T6" fmla="*/ 74 w 66"/>
                  <a:gd name="T7" fmla="*/ 47 h 63"/>
                  <a:gd name="T8" fmla="*/ 69 w 66"/>
                  <a:gd name="T9" fmla="*/ 102 h 63"/>
                  <a:gd name="T10" fmla="*/ 32 w 66"/>
                  <a:gd name="T11" fmla="*/ 13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63">
                    <a:moveTo>
                      <a:pt x="12" y="63"/>
                    </a:moveTo>
                    <a:cubicBezTo>
                      <a:pt x="6" y="51"/>
                      <a:pt x="0" y="32"/>
                      <a:pt x="10" y="22"/>
                    </a:cubicBezTo>
                    <a:cubicBezTo>
                      <a:pt x="24" y="8"/>
                      <a:pt x="47" y="1"/>
                      <a:pt x="66" y="0"/>
                    </a:cubicBezTo>
                    <a:cubicBezTo>
                      <a:pt x="57" y="6"/>
                      <a:pt x="43" y="11"/>
                      <a:pt x="39" y="22"/>
                    </a:cubicBezTo>
                    <a:cubicBezTo>
                      <a:pt x="36" y="30"/>
                      <a:pt x="40" y="40"/>
                      <a:pt x="36" y="47"/>
                    </a:cubicBezTo>
                    <a:cubicBezTo>
                      <a:pt x="32" y="54"/>
                      <a:pt x="21" y="56"/>
                      <a:pt x="17" y="63"/>
                    </a:cubicBezTo>
                  </a:path>
                </a:pathLst>
              </a:custGeom>
              <a:solidFill>
                <a:srgbClr val="C9D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59"/>
              <p:cNvSpPr>
                <a:spLocks/>
              </p:cNvSpPr>
              <p:nvPr/>
            </p:nvSpPr>
            <p:spPr bwMode="auto">
              <a:xfrm>
                <a:off x="4802" y="2197"/>
                <a:ext cx="19" cy="30"/>
              </a:xfrm>
              <a:custGeom>
                <a:avLst/>
                <a:gdLst>
                  <a:gd name="T0" fmla="*/ 19 w 14"/>
                  <a:gd name="T1" fmla="*/ 0 h 20"/>
                  <a:gd name="T2" fmla="*/ 10 w 14"/>
                  <a:gd name="T3" fmla="*/ 45 h 20"/>
                  <a:gd name="T4" fmla="*/ 26 w 14"/>
                  <a:gd name="T5" fmla="*/ 8 h 20"/>
                  <a:gd name="T6" fmla="*/ 24 w 14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cubicBezTo>
                      <a:pt x="5" y="3"/>
                      <a:pt x="0" y="17"/>
                      <a:pt x="5" y="20"/>
                    </a:cubicBezTo>
                    <a:cubicBezTo>
                      <a:pt x="6" y="12"/>
                      <a:pt x="7" y="8"/>
                      <a:pt x="14" y="3"/>
                    </a:cubicBezTo>
                    <a:cubicBezTo>
                      <a:pt x="14" y="3"/>
                      <a:pt x="13" y="2"/>
                      <a:pt x="13" y="2"/>
                    </a:cubicBezTo>
                  </a:path>
                </a:pathLst>
              </a:custGeom>
              <a:solidFill>
                <a:srgbClr val="E4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60"/>
              <p:cNvSpPr>
                <a:spLocks/>
              </p:cNvSpPr>
              <p:nvPr/>
            </p:nvSpPr>
            <p:spPr bwMode="auto">
              <a:xfrm>
                <a:off x="4825" y="2194"/>
                <a:ext cx="4" cy="6"/>
              </a:xfrm>
              <a:custGeom>
                <a:avLst/>
                <a:gdLst>
                  <a:gd name="T0" fmla="*/ 4 w 3"/>
                  <a:gd name="T1" fmla="*/ 0 h 4"/>
                  <a:gd name="T2" fmla="*/ 1 w 3"/>
                  <a:gd name="T3" fmla="*/ 9 h 4"/>
                  <a:gd name="T4" fmla="*/ 5 w 3"/>
                  <a:gd name="T5" fmla="*/ 3 h 4"/>
                  <a:gd name="T6" fmla="*/ 4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solidFill>
                <a:srgbClr val="B7D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61"/>
              <p:cNvSpPr>
                <a:spLocks/>
              </p:cNvSpPr>
              <p:nvPr/>
            </p:nvSpPr>
            <p:spPr bwMode="auto">
              <a:xfrm>
                <a:off x="4660" y="2099"/>
                <a:ext cx="198" cy="211"/>
              </a:xfrm>
              <a:custGeom>
                <a:avLst/>
                <a:gdLst>
                  <a:gd name="T0" fmla="*/ 30 w 144"/>
                  <a:gd name="T1" fmla="*/ 98 h 144"/>
                  <a:gd name="T2" fmla="*/ 107 w 144"/>
                  <a:gd name="T3" fmla="*/ 88 h 144"/>
                  <a:gd name="T4" fmla="*/ 165 w 144"/>
                  <a:gd name="T5" fmla="*/ 70 h 144"/>
                  <a:gd name="T6" fmla="*/ 210 w 144"/>
                  <a:gd name="T7" fmla="*/ 26 h 144"/>
                  <a:gd name="T8" fmla="*/ 272 w 144"/>
                  <a:gd name="T9" fmla="*/ 10 h 144"/>
                  <a:gd name="T10" fmla="*/ 116 w 144"/>
                  <a:gd name="T11" fmla="*/ 130 h 144"/>
                  <a:gd name="T12" fmla="*/ 91 w 144"/>
                  <a:gd name="T13" fmla="*/ 212 h 144"/>
                  <a:gd name="T14" fmla="*/ 114 w 144"/>
                  <a:gd name="T15" fmla="*/ 309 h 144"/>
                  <a:gd name="T16" fmla="*/ 56 w 144"/>
                  <a:gd name="T17" fmla="*/ 243 h 144"/>
                  <a:gd name="T18" fmla="*/ 11 w 144"/>
                  <a:gd name="T19" fmla="*/ 199 h 144"/>
                  <a:gd name="T20" fmla="*/ 23 w 144"/>
                  <a:gd name="T21" fmla="*/ 176 h 144"/>
                  <a:gd name="T22" fmla="*/ 15 w 144"/>
                  <a:gd name="T23" fmla="*/ 152 h 144"/>
                  <a:gd name="T24" fmla="*/ 15 w 144"/>
                  <a:gd name="T25" fmla="*/ 107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44">
                    <a:moveTo>
                      <a:pt x="16" y="46"/>
                    </a:moveTo>
                    <a:cubicBezTo>
                      <a:pt x="30" y="46"/>
                      <a:pt x="44" y="43"/>
                      <a:pt x="57" y="41"/>
                    </a:cubicBezTo>
                    <a:cubicBezTo>
                      <a:pt x="68" y="40"/>
                      <a:pt x="78" y="38"/>
                      <a:pt x="87" y="33"/>
                    </a:cubicBezTo>
                    <a:cubicBezTo>
                      <a:pt x="96" y="28"/>
                      <a:pt x="102" y="18"/>
                      <a:pt x="111" y="12"/>
                    </a:cubicBezTo>
                    <a:cubicBezTo>
                      <a:pt x="119" y="8"/>
                      <a:pt x="135" y="0"/>
                      <a:pt x="144" y="5"/>
                    </a:cubicBezTo>
                    <a:cubicBezTo>
                      <a:pt x="113" y="19"/>
                      <a:pt x="82" y="33"/>
                      <a:pt x="61" y="61"/>
                    </a:cubicBezTo>
                    <a:cubicBezTo>
                      <a:pt x="52" y="73"/>
                      <a:pt x="47" y="83"/>
                      <a:pt x="48" y="99"/>
                    </a:cubicBezTo>
                    <a:cubicBezTo>
                      <a:pt x="50" y="115"/>
                      <a:pt x="58" y="129"/>
                      <a:pt x="60" y="144"/>
                    </a:cubicBezTo>
                    <a:cubicBezTo>
                      <a:pt x="49" y="134"/>
                      <a:pt x="40" y="123"/>
                      <a:pt x="30" y="113"/>
                    </a:cubicBezTo>
                    <a:cubicBezTo>
                      <a:pt x="23" y="108"/>
                      <a:pt x="8" y="102"/>
                      <a:pt x="6" y="93"/>
                    </a:cubicBezTo>
                    <a:cubicBezTo>
                      <a:pt x="6" y="88"/>
                      <a:pt x="11" y="86"/>
                      <a:pt x="12" y="82"/>
                    </a:cubicBezTo>
                    <a:cubicBezTo>
                      <a:pt x="12" y="77"/>
                      <a:pt x="10" y="74"/>
                      <a:pt x="8" y="71"/>
                    </a:cubicBezTo>
                    <a:cubicBezTo>
                      <a:pt x="6" y="66"/>
                      <a:pt x="0" y="53"/>
                      <a:pt x="8" y="50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62"/>
              <p:cNvSpPr>
                <a:spLocks/>
              </p:cNvSpPr>
              <p:nvPr/>
            </p:nvSpPr>
            <p:spPr bwMode="auto">
              <a:xfrm>
                <a:off x="4728" y="2093"/>
                <a:ext cx="191" cy="106"/>
              </a:xfrm>
              <a:custGeom>
                <a:avLst/>
                <a:gdLst>
                  <a:gd name="T0" fmla="*/ 136 w 139"/>
                  <a:gd name="T1" fmla="*/ 31 h 72"/>
                  <a:gd name="T2" fmla="*/ 212 w 139"/>
                  <a:gd name="T3" fmla="*/ 10 h 72"/>
                  <a:gd name="T4" fmla="*/ 262 w 139"/>
                  <a:gd name="T5" fmla="*/ 15 h 72"/>
                  <a:gd name="T6" fmla="*/ 232 w 139"/>
                  <a:gd name="T7" fmla="*/ 18 h 72"/>
                  <a:gd name="T8" fmla="*/ 187 w 139"/>
                  <a:gd name="T9" fmla="*/ 35 h 72"/>
                  <a:gd name="T10" fmla="*/ 126 w 139"/>
                  <a:gd name="T11" fmla="*/ 59 h 72"/>
                  <a:gd name="T12" fmla="*/ 66 w 139"/>
                  <a:gd name="T13" fmla="*/ 109 h 72"/>
                  <a:gd name="T14" fmla="*/ 4 w 139"/>
                  <a:gd name="T15" fmla="*/ 156 h 72"/>
                  <a:gd name="T16" fmla="*/ 0 w 139"/>
                  <a:gd name="T17" fmla="*/ 125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72">
                    <a:moveTo>
                      <a:pt x="72" y="14"/>
                    </a:moveTo>
                    <a:cubicBezTo>
                      <a:pt x="86" y="1"/>
                      <a:pt x="95" y="3"/>
                      <a:pt x="112" y="5"/>
                    </a:cubicBezTo>
                    <a:cubicBezTo>
                      <a:pt x="119" y="6"/>
                      <a:pt x="136" y="0"/>
                      <a:pt x="139" y="7"/>
                    </a:cubicBezTo>
                    <a:cubicBezTo>
                      <a:pt x="134" y="11"/>
                      <a:pt x="128" y="8"/>
                      <a:pt x="123" y="8"/>
                    </a:cubicBezTo>
                    <a:cubicBezTo>
                      <a:pt x="114" y="8"/>
                      <a:pt x="107" y="11"/>
                      <a:pt x="99" y="16"/>
                    </a:cubicBezTo>
                    <a:cubicBezTo>
                      <a:pt x="90" y="22"/>
                      <a:pt x="77" y="21"/>
                      <a:pt x="67" y="27"/>
                    </a:cubicBezTo>
                    <a:cubicBezTo>
                      <a:pt x="55" y="35"/>
                      <a:pt x="49" y="45"/>
                      <a:pt x="35" y="50"/>
                    </a:cubicBezTo>
                    <a:cubicBezTo>
                      <a:pt x="22" y="56"/>
                      <a:pt x="12" y="62"/>
                      <a:pt x="2" y="72"/>
                    </a:cubicBezTo>
                    <a:cubicBezTo>
                      <a:pt x="0" y="58"/>
                      <a:pt x="0" y="58"/>
                      <a:pt x="0" y="5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63"/>
              <p:cNvSpPr>
                <a:spLocks/>
              </p:cNvSpPr>
              <p:nvPr/>
            </p:nvSpPr>
            <p:spPr bwMode="auto">
              <a:xfrm>
                <a:off x="4944" y="2078"/>
                <a:ext cx="101" cy="93"/>
              </a:xfrm>
              <a:custGeom>
                <a:avLst/>
                <a:gdLst>
                  <a:gd name="T0" fmla="*/ 31 w 74"/>
                  <a:gd name="T1" fmla="*/ 72 h 63"/>
                  <a:gd name="T2" fmla="*/ 138 w 74"/>
                  <a:gd name="T3" fmla="*/ 0 h 63"/>
                  <a:gd name="T4" fmla="*/ 112 w 74"/>
                  <a:gd name="T5" fmla="*/ 59 h 63"/>
                  <a:gd name="T6" fmla="*/ 91 w 74"/>
                  <a:gd name="T7" fmla="*/ 78 h 63"/>
                  <a:gd name="T8" fmla="*/ 72 w 74"/>
                  <a:gd name="T9" fmla="*/ 114 h 63"/>
                  <a:gd name="T10" fmla="*/ 37 w 74"/>
                  <a:gd name="T11" fmla="*/ 97 h 63"/>
                  <a:gd name="T12" fmla="*/ 0 w 74"/>
                  <a:gd name="T13" fmla="*/ 6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63">
                    <a:moveTo>
                      <a:pt x="17" y="33"/>
                    </a:moveTo>
                    <a:cubicBezTo>
                      <a:pt x="42" y="41"/>
                      <a:pt x="63" y="20"/>
                      <a:pt x="74" y="0"/>
                    </a:cubicBezTo>
                    <a:cubicBezTo>
                      <a:pt x="70" y="10"/>
                      <a:pt x="68" y="20"/>
                      <a:pt x="60" y="27"/>
                    </a:cubicBezTo>
                    <a:cubicBezTo>
                      <a:pt x="57" y="31"/>
                      <a:pt x="52" y="33"/>
                      <a:pt x="49" y="36"/>
                    </a:cubicBezTo>
                    <a:cubicBezTo>
                      <a:pt x="44" y="41"/>
                      <a:pt x="43" y="48"/>
                      <a:pt x="39" y="52"/>
                    </a:cubicBezTo>
                    <a:cubicBezTo>
                      <a:pt x="29" y="63"/>
                      <a:pt x="26" y="52"/>
                      <a:pt x="20" y="45"/>
                    </a:cubicBezTo>
                    <a:cubicBezTo>
                      <a:pt x="14" y="39"/>
                      <a:pt x="6" y="35"/>
                      <a:pt x="0" y="28"/>
                    </a:cubicBezTo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64"/>
              <p:cNvSpPr>
                <a:spLocks/>
              </p:cNvSpPr>
              <p:nvPr/>
            </p:nvSpPr>
            <p:spPr bwMode="auto">
              <a:xfrm>
                <a:off x="4704" y="2181"/>
                <a:ext cx="74" cy="140"/>
              </a:xfrm>
              <a:custGeom>
                <a:avLst/>
                <a:gdLst>
                  <a:gd name="T0" fmla="*/ 62 w 54"/>
                  <a:gd name="T1" fmla="*/ 0 h 95"/>
                  <a:gd name="T2" fmla="*/ 11 w 54"/>
                  <a:gd name="T3" fmla="*/ 52 h 95"/>
                  <a:gd name="T4" fmla="*/ 26 w 54"/>
                  <a:gd name="T5" fmla="*/ 125 h 95"/>
                  <a:gd name="T6" fmla="*/ 30 w 54"/>
                  <a:gd name="T7" fmla="*/ 155 h 95"/>
                  <a:gd name="T8" fmla="*/ 47 w 54"/>
                  <a:gd name="T9" fmla="*/ 178 h 95"/>
                  <a:gd name="T10" fmla="*/ 66 w 54"/>
                  <a:gd name="T11" fmla="*/ 206 h 95"/>
                  <a:gd name="T12" fmla="*/ 75 w 54"/>
                  <a:gd name="T13" fmla="*/ 12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95">
                    <a:moveTo>
                      <a:pt x="33" y="0"/>
                    </a:moveTo>
                    <a:cubicBezTo>
                      <a:pt x="24" y="6"/>
                      <a:pt x="11" y="14"/>
                      <a:pt x="6" y="24"/>
                    </a:cubicBezTo>
                    <a:cubicBezTo>
                      <a:pt x="0" y="36"/>
                      <a:pt x="10" y="47"/>
                      <a:pt x="14" y="58"/>
                    </a:cubicBezTo>
                    <a:cubicBezTo>
                      <a:pt x="15" y="62"/>
                      <a:pt x="15" y="68"/>
                      <a:pt x="16" y="71"/>
                    </a:cubicBezTo>
                    <a:cubicBezTo>
                      <a:pt x="19" y="75"/>
                      <a:pt x="23" y="77"/>
                      <a:pt x="25" y="82"/>
                    </a:cubicBezTo>
                    <a:cubicBezTo>
                      <a:pt x="27" y="88"/>
                      <a:pt x="26" y="95"/>
                      <a:pt x="35" y="95"/>
                    </a:cubicBezTo>
                    <a:cubicBezTo>
                      <a:pt x="54" y="95"/>
                      <a:pt x="43" y="65"/>
                      <a:pt x="40" y="56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65"/>
              <p:cNvSpPr>
                <a:spLocks/>
              </p:cNvSpPr>
              <p:nvPr/>
            </p:nvSpPr>
            <p:spPr bwMode="auto">
              <a:xfrm>
                <a:off x="4825" y="2271"/>
                <a:ext cx="224" cy="125"/>
              </a:xfrm>
              <a:custGeom>
                <a:avLst/>
                <a:gdLst>
                  <a:gd name="T0" fmla="*/ 0 w 163"/>
                  <a:gd name="T1" fmla="*/ 179 h 85"/>
                  <a:gd name="T2" fmla="*/ 70 w 163"/>
                  <a:gd name="T3" fmla="*/ 179 h 85"/>
                  <a:gd name="T4" fmla="*/ 142 w 163"/>
                  <a:gd name="T5" fmla="*/ 162 h 85"/>
                  <a:gd name="T6" fmla="*/ 231 w 163"/>
                  <a:gd name="T7" fmla="*/ 101 h 85"/>
                  <a:gd name="T8" fmla="*/ 271 w 163"/>
                  <a:gd name="T9" fmla="*/ 46 h 85"/>
                  <a:gd name="T10" fmla="*/ 308 w 163"/>
                  <a:gd name="T11" fmla="*/ 4 h 85"/>
                  <a:gd name="T12" fmla="*/ 261 w 163"/>
                  <a:gd name="T13" fmla="*/ 50 h 85"/>
                  <a:gd name="T14" fmla="*/ 195 w 163"/>
                  <a:gd name="T15" fmla="*/ 84 h 85"/>
                  <a:gd name="T16" fmla="*/ 142 w 163"/>
                  <a:gd name="T17" fmla="*/ 116 h 85"/>
                  <a:gd name="T18" fmla="*/ 40 w 163"/>
                  <a:gd name="T19" fmla="*/ 16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3" h="85">
                    <a:moveTo>
                      <a:pt x="0" y="83"/>
                    </a:moveTo>
                    <a:cubicBezTo>
                      <a:pt x="12" y="77"/>
                      <a:pt x="24" y="81"/>
                      <a:pt x="37" y="83"/>
                    </a:cubicBezTo>
                    <a:cubicBezTo>
                      <a:pt x="50" y="85"/>
                      <a:pt x="63" y="83"/>
                      <a:pt x="75" y="75"/>
                    </a:cubicBezTo>
                    <a:cubicBezTo>
                      <a:pt x="91" y="64"/>
                      <a:pt x="109" y="63"/>
                      <a:pt x="122" y="47"/>
                    </a:cubicBezTo>
                    <a:cubicBezTo>
                      <a:pt x="129" y="38"/>
                      <a:pt x="135" y="29"/>
                      <a:pt x="143" y="21"/>
                    </a:cubicBezTo>
                    <a:cubicBezTo>
                      <a:pt x="149" y="14"/>
                      <a:pt x="158" y="9"/>
                      <a:pt x="163" y="2"/>
                    </a:cubicBezTo>
                    <a:cubicBezTo>
                      <a:pt x="155" y="0"/>
                      <a:pt x="144" y="18"/>
                      <a:pt x="138" y="23"/>
                    </a:cubicBezTo>
                    <a:cubicBezTo>
                      <a:pt x="126" y="31"/>
                      <a:pt x="117" y="36"/>
                      <a:pt x="103" y="39"/>
                    </a:cubicBezTo>
                    <a:cubicBezTo>
                      <a:pt x="90" y="41"/>
                      <a:pt x="85" y="45"/>
                      <a:pt x="75" y="54"/>
                    </a:cubicBezTo>
                    <a:cubicBezTo>
                      <a:pt x="61" y="65"/>
                      <a:pt x="38" y="68"/>
                      <a:pt x="21" y="74"/>
                    </a:cubicBezTo>
                  </a:path>
                </a:pathLst>
              </a:custGeom>
              <a:solidFill>
                <a:srgbClr val="70AD47">
                  <a:lumMod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66"/>
              <p:cNvSpPr>
                <a:spLocks/>
              </p:cNvSpPr>
              <p:nvPr/>
            </p:nvSpPr>
            <p:spPr bwMode="auto">
              <a:xfrm>
                <a:off x="4679" y="2175"/>
                <a:ext cx="49" cy="62"/>
              </a:xfrm>
              <a:custGeom>
                <a:avLst/>
                <a:gdLst>
                  <a:gd name="T0" fmla="*/ 20 w 35"/>
                  <a:gd name="T1" fmla="*/ 15 h 42"/>
                  <a:gd name="T2" fmla="*/ 20 w 35"/>
                  <a:gd name="T3" fmla="*/ 92 h 42"/>
                  <a:gd name="T4" fmla="*/ 31 w 35"/>
                  <a:gd name="T5" fmla="*/ 40 h 42"/>
                  <a:gd name="T6" fmla="*/ 69 w 35"/>
                  <a:gd name="T7" fmla="*/ 10 h 42"/>
                  <a:gd name="T8" fmla="*/ 28 w 35"/>
                  <a:gd name="T9" fmla="*/ 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2">
                    <a:moveTo>
                      <a:pt x="10" y="7"/>
                    </a:moveTo>
                    <a:cubicBezTo>
                      <a:pt x="3" y="18"/>
                      <a:pt x="0" y="33"/>
                      <a:pt x="10" y="42"/>
                    </a:cubicBezTo>
                    <a:cubicBezTo>
                      <a:pt x="15" y="35"/>
                      <a:pt x="10" y="25"/>
                      <a:pt x="16" y="18"/>
                    </a:cubicBezTo>
                    <a:cubicBezTo>
                      <a:pt x="19" y="12"/>
                      <a:pt x="30" y="10"/>
                      <a:pt x="35" y="5"/>
                    </a:cubicBezTo>
                    <a:cubicBezTo>
                      <a:pt x="30" y="0"/>
                      <a:pt x="22" y="0"/>
                      <a:pt x="14" y="3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67"/>
              <p:cNvSpPr>
                <a:spLocks/>
              </p:cNvSpPr>
              <p:nvPr/>
            </p:nvSpPr>
            <p:spPr bwMode="auto">
              <a:xfrm>
                <a:off x="4732" y="2170"/>
                <a:ext cx="11" cy="8"/>
              </a:xfrm>
              <a:custGeom>
                <a:avLst/>
                <a:gdLst>
                  <a:gd name="T0" fmla="*/ 1 w 8"/>
                  <a:gd name="T1" fmla="*/ 0 h 6"/>
                  <a:gd name="T2" fmla="*/ 15 w 8"/>
                  <a:gd name="T3" fmla="*/ 5 h 6"/>
                  <a:gd name="T4" fmla="*/ 6 w 8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6"/>
                      <a:pt x="4" y="5"/>
                      <a:pt x="8" y="3"/>
                    </a:cubicBezTo>
                    <a:cubicBezTo>
                      <a:pt x="7" y="0"/>
                      <a:pt x="5" y="1"/>
                      <a:pt x="3" y="1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68"/>
              <p:cNvSpPr>
                <a:spLocks/>
              </p:cNvSpPr>
              <p:nvPr/>
            </p:nvSpPr>
            <p:spPr bwMode="auto">
              <a:xfrm>
                <a:off x="4977" y="2136"/>
                <a:ext cx="22" cy="19"/>
              </a:xfrm>
              <a:custGeom>
                <a:avLst/>
                <a:gdLst>
                  <a:gd name="T0" fmla="*/ 0 w 16"/>
                  <a:gd name="T1" fmla="*/ 1 h 13"/>
                  <a:gd name="T2" fmla="*/ 30 w 16"/>
                  <a:gd name="T3" fmla="*/ 0 h 13"/>
                  <a:gd name="T4" fmla="*/ 19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1"/>
                    </a:moveTo>
                    <a:cubicBezTo>
                      <a:pt x="3" y="13"/>
                      <a:pt x="12" y="9"/>
                      <a:pt x="16" y="0"/>
                    </a:cubicBezTo>
                    <a:cubicBezTo>
                      <a:pt x="14" y="0"/>
                      <a:pt x="11" y="0"/>
                      <a:pt x="10" y="0"/>
                    </a:cubicBezTo>
                  </a:path>
                </a:pathLst>
              </a:custGeom>
              <a:solidFill>
                <a:srgbClr val="70AD47">
                  <a:lumMod val="60000"/>
                  <a:lumOff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69"/>
              <p:cNvSpPr>
                <a:spLocks/>
              </p:cNvSpPr>
              <p:nvPr/>
            </p:nvSpPr>
            <p:spPr bwMode="auto">
              <a:xfrm>
                <a:off x="4525" y="1930"/>
                <a:ext cx="1005" cy="683"/>
              </a:xfrm>
              <a:custGeom>
                <a:avLst/>
                <a:gdLst>
                  <a:gd name="T0" fmla="*/ 101 w 730"/>
                  <a:gd name="T1" fmla="*/ 291 h 465"/>
                  <a:gd name="T2" fmla="*/ 147 w 730"/>
                  <a:gd name="T3" fmla="*/ 354 h 465"/>
                  <a:gd name="T4" fmla="*/ 127 w 730"/>
                  <a:gd name="T5" fmla="*/ 408 h 465"/>
                  <a:gd name="T6" fmla="*/ 4 w 730"/>
                  <a:gd name="T7" fmla="*/ 492 h 465"/>
                  <a:gd name="T8" fmla="*/ 99 w 730"/>
                  <a:gd name="T9" fmla="*/ 466 h 465"/>
                  <a:gd name="T10" fmla="*/ 257 w 730"/>
                  <a:gd name="T11" fmla="*/ 557 h 465"/>
                  <a:gd name="T12" fmla="*/ 354 w 730"/>
                  <a:gd name="T13" fmla="*/ 755 h 465"/>
                  <a:gd name="T14" fmla="*/ 339 w 730"/>
                  <a:gd name="T15" fmla="*/ 915 h 465"/>
                  <a:gd name="T16" fmla="*/ 330 w 730"/>
                  <a:gd name="T17" fmla="*/ 997 h 465"/>
                  <a:gd name="T18" fmla="*/ 363 w 730"/>
                  <a:gd name="T19" fmla="*/ 921 h 465"/>
                  <a:gd name="T20" fmla="*/ 388 w 730"/>
                  <a:gd name="T21" fmla="*/ 781 h 465"/>
                  <a:gd name="T22" fmla="*/ 467 w 730"/>
                  <a:gd name="T23" fmla="*/ 708 h 465"/>
                  <a:gd name="T24" fmla="*/ 577 w 730"/>
                  <a:gd name="T25" fmla="*/ 690 h 465"/>
                  <a:gd name="T26" fmla="*/ 670 w 730"/>
                  <a:gd name="T27" fmla="*/ 621 h 465"/>
                  <a:gd name="T28" fmla="*/ 870 w 730"/>
                  <a:gd name="T29" fmla="*/ 485 h 465"/>
                  <a:gd name="T30" fmla="*/ 991 w 730"/>
                  <a:gd name="T31" fmla="*/ 474 h 465"/>
                  <a:gd name="T32" fmla="*/ 1106 w 730"/>
                  <a:gd name="T33" fmla="*/ 401 h 465"/>
                  <a:gd name="T34" fmla="*/ 1238 w 730"/>
                  <a:gd name="T35" fmla="*/ 317 h 465"/>
                  <a:gd name="T36" fmla="*/ 1284 w 730"/>
                  <a:gd name="T37" fmla="*/ 203 h 465"/>
                  <a:gd name="T38" fmla="*/ 1375 w 730"/>
                  <a:gd name="T39" fmla="*/ 97 h 465"/>
                  <a:gd name="T40" fmla="*/ 1333 w 730"/>
                  <a:gd name="T41" fmla="*/ 115 h 465"/>
                  <a:gd name="T42" fmla="*/ 1261 w 730"/>
                  <a:gd name="T43" fmla="*/ 201 h 465"/>
                  <a:gd name="T44" fmla="*/ 1202 w 730"/>
                  <a:gd name="T45" fmla="*/ 298 h 465"/>
                  <a:gd name="T46" fmla="*/ 1060 w 730"/>
                  <a:gd name="T47" fmla="*/ 372 h 465"/>
                  <a:gd name="T48" fmla="*/ 966 w 730"/>
                  <a:gd name="T49" fmla="*/ 441 h 465"/>
                  <a:gd name="T50" fmla="*/ 829 w 730"/>
                  <a:gd name="T51" fmla="*/ 401 h 465"/>
                  <a:gd name="T52" fmla="*/ 750 w 730"/>
                  <a:gd name="T53" fmla="*/ 317 h 465"/>
                  <a:gd name="T54" fmla="*/ 765 w 730"/>
                  <a:gd name="T55" fmla="*/ 192 h 465"/>
                  <a:gd name="T56" fmla="*/ 801 w 730"/>
                  <a:gd name="T57" fmla="*/ 73 h 465"/>
                  <a:gd name="T58" fmla="*/ 865 w 730"/>
                  <a:gd name="T59" fmla="*/ 18 h 465"/>
                  <a:gd name="T60" fmla="*/ 781 w 730"/>
                  <a:gd name="T61" fmla="*/ 63 h 465"/>
                  <a:gd name="T62" fmla="*/ 723 w 730"/>
                  <a:gd name="T63" fmla="*/ 162 h 465"/>
                  <a:gd name="T64" fmla="*/ 631 w 730"/>
                  <a:gd name="T65" fmla="*/ 275 h 465"/>
                  <a:gd name="T66" fmla="*/ 512 w 730"/>
                  <a:gd name="T67" fmla="*/ 229 h 465"/>
                  <a:gd name="T68" fmla="*/ 383 w 730"/>
                  <a:gd name="T69" fmla="*/ 259 h 465"/>
                  <a:gd name="T70" fmla="*/ 306 w 730"/>
                  <a:gd name="T71" fmla="*/ 311 h 465"/>
                  <a:gd name="T72" fmla="*/ 195 w 730"/>
                  <a:gd name="T73" fmla="*/ 319 h 465"/>
                  <a:gd name="T74" fmla="*/ 101 w 730"/>
                  <a:gd name="T75" fmla="*/ 291 h 4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0" h="465">
                    <a:moveTo>
                      <a:pt x="53" y="135"/>
                    </a:moveTo>
                    <a:cubicBezTo>
                      <a:pt x="47" y="142"/>
                      <a:pt x="64" y="157"/>
                      <a:pt x="78" y="164"/>
                    </a:cubicBezTo>
                    <a:cubicBezTo>
                      <a:pt x="94" y="172"/>
                      <a:pt x="84" y="185"/>
                      <a:pt x="67" y="189"/>
                    </a:cubicBezTo>
                    <a:cubicBezTo>
                      <a:pt x="50" y="194"/>
                      <a:pt x="5" y="213"/>
                      <a:pt x="2" y="228"/>
                    </a:cubicBezTo>
                    <a:cubicBezTo>
                      <a:pt x="0" y="242"/>
                      <a:pt x="18" y="229"/>
                      <a:pt x="52" y="216"/>
                    </a:cubicBezTo>
                    <a:cubicBezTo>
                      <a:pt x="85" y="203"/>
                      <a:pt x="101" y="219"/>
                      <a:pt x="136" y="258"/>
                    </a:cubicBezTo>
                    <a:cubicBezTo>
                      <a:pt x="172" y="297"/>
                      <a:pt x="181" y="319"/>
                      <a:pt x="187" y="350"/>
                    </a:cubicBezTo>
                    <a:cubicBezTo>
                      <a:pt x="192" y="381"/>
                      <a:pt x="186" y="398"/>
                      <a:pt x="179" y="424"/>
                    </a:cubicBezTo>
                    <a:cubicBezTo>
                      <a:pt x="173" y="450"/>
                      <a:pt x="168" y="458"/>
                      <a:pt x="174" y="462"/>
                    </a:cubicBezTo>
                    <a:cubicBezTo>
                      <a:pt x="180" y="465"/>
                      <a:pt x="190" y="439"/>
                      <a:pt x="192" y="427"/>
                    </a:cubicBezTo>
                    <a:cubicBezTo>
                      <a:pt x="194" y="415"/>
                      <a:pt x="208" y="383"/>
                      <a:pt x="205" y="362"/>
                    </a:cubicBezTo>
                    <a:cubicBezTo>
                      <a:pt x="203" y="340"/>
                      <a:pt x="214" y="322"/>
                      <a:pt x="246" y="328"/>
                    </a:cubicBezTo>
                    <a:cubicBezTo>
                      <a:pt x="268" y="331"/>
                      <a:pt x="282" y="337"/>
                      <a:pt x="304" y="320"/>
                    </a:cubicBezTo>
                    <a:cubicBezTo>
                      <a:pt x="325" y="303"/>
                      <a:pt x="337" y="304"/>
                      <a:pt x="354" y="288"/>
                    </a:cubicBezTo>
                    <a:cubicBezTo>
                      <a:pt x="371" y="271"/>
                      <a:pt x="389" y="212"/>
                      <a:pt x="459" y="225"/>
                    </a:cubicBezTo>
                    <a:cubicBezTo>
                      <a:pt x="480" y="226"/>
                      <a:pt x="503" y="226"/>
                      <a:pt x="523" y="220"/>
                    </a:cubicBezTo>
                    <a:cubicBezTo>
                      <a:pt x="557" y="210"/>
                      <a:pt x="557" y="196"/>
                      <a:pt x="583" y="186"/>
                    </a:cubicBezTo>
                    <a:cubicBezTo>
                      <a:pt x="610" y="175"/>
                      <a:pt x="632" y="168"/>
                      <a:pt x="653" y="147"/>
                    </a:cubicBezTo>
                    <a:cubicBezTo>
                      <a:pt x="675" y="127"/>
                      <a:pt x="661" y="115"/>
                      <a:pt x="678" y="94"/>
                    </a:cubicBezTo>
                    <a:cubicBezTo>
                      <a:pt x="695" y="72"/>
                      <a:pt x="723" y="62"/>
                      <a:pt x="726" y="45"/>
                    </a:cubicBezTo>
                    <a:cubicBezTo>
                      <a:pt x="730" y="28"/>
                      <a:pt x="714" y="42"/>
                      <a:pt x="703" y="53"/>
                    </a:cubicBezTo>
                    <a:cubicBezTo>
                      <a:pt x="692" y="65"/>
                      <a:pt x="674" y="77"/>
                      <a:pt x="665" y="93"/>
                    </a:cubicBezTo>
                    <a:cubicBezTo>
                      <a:pt x="656" y="109"/>
                      <a:pt x="659" y="124"/>
                      <a:pt x="634" y="138"/>
                    </a:cubicBezTo>
                    <a:cubicBezTo>
                      <a:pt x="609" y="153"/>
                      <a:pt x="580" y="154"/>
                      <a:pt x="559" y="172"/>
                    </a:cubicBezTo>
                    <a:cubicBezTo>
                      <a:pt x="539" y="190"/>
                      <a:pt x="527" y="201"/>
                      <a:pt x="510" y="204"/>
                    </a:cubicBezTo>
                    <a:cubicBezTo>
                      <a:pt x="493" y="208"/>
                      <a:pt x="456" y="195"/>
                      <a:pt x="437" y="186"/>
                    </a:cubicBezTo>
                    <a:cubicBezTo>
                      <a:pt x="418" y="177"/>
                      <a:pt x="397" y="170"/>
                      <a:pt x="396" y="147"/>
                    </a:cubicBezTo>
                    <a:cubicBezTo>
                      <a:pt x="395" y="125"/>
                      <a:pt x="410" y="111"/>
                      <a:pt x="404" y="89"/>
                    </a:cubicBezTo>
                    <a:cubicBezTo>
                      <a:pt x="397" y="68"/>
                      <a:pt x="410" y="47"/>
                      <a:pt x="423" y="34"/>
                    </a:cubicBezTo>
                    <a:cubicBezTo>
                      <a:pt x="437" y="20"/>
                      <a:pt x="456" y="16"/>
                      <a:pt x="456" y="8"/>
                    </a:cubicBezTo>
                    <a:cubicBezTo>
                      <a:pt x="455" y="0"/>
                      <a:pt x="424" y="18"/>
                      <a:pt x="412" y="29"/>
                    </a:cubicBezTo>
                    <a:cubicBezTo>
                      <a:pt x="399" y="41"/>
                      <a:pt x="391" y="51"/>
                      <a:pt x="381" y="75"/>
                    </a:cubicBezTo>
                    <a:cubicBezTo>
                      <a:pt x="372" y="99"/>
                      <a:pt x="365" y="125"/>
                      <a:pt x="333" y="127"/>
                    </a:cubicBezTo>
                    <a:cubicBezTo>
                      <a:pt x="301" y="128"/>
                      <a:pt x="296" y="102"/>
                      <a:pt x="270" y="106"/>
                    </a:cubicBezTo>
                    <a:cubicBezTo>
                      <a:pt x="244" y="110"/>
                      <a:pt x="229" y="96"/>
                      <a:pt x="202" y="120"/>
                    </a:cubicBezTo>
                    <a:cubicBezTo>
                      <a:pt x="175" y="144"/>
                      <a:pt x="181" y="139"/>
                      <a:pt x="161" y="144"/>
                    </a:cubicBezTo>
                    <a:cubicBezTo>
                      <a:pt x="142" y="148"/>
                      <a:pt x="117" y="156"/>
                      <a:pt x="103" y="148"/>
                    </a:cubicBezTo>
                    <a:cubicBezTo>
                      <a:pt x="90" y="140"/>
                      <a:pt x="60" y="128"/>
                      <a:pt x="53" y="135"/>
                    </a:cubicBezTo>
                    <a:close/>
                  </a:path>
                </a:pathLst>
              </a:custGeom>
              <a:noFill/>
              <a:ln w="6350" cap="rnd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70"/>
              <p:cNvSpPr>
                <a:spLocks/>
              </p:cNvSpPr>
              <p:nvPr/>
            </p:nvSpPr>
            <p:spPr bwMode="auto">
              <a:xfrm>
                <a:off x="4777" y="2137"/>
                <a:ext cx="186" cy="229"/>
              </a:xfrm>
              <a:custGeom>
                <a:avLst/>
                <a:gdLst>
                  <a:gd name="T0" fmla="*/ 105 w 135"/>
                  <a:gd name="T1" fmla="*/ 26 h 156"/>
                  <a:gd name="T2" fmla="*/ 8 w 135"/>
                  <a:gd name="T3" fmla="*/ 135 h 156"/>
                  <a:gd name="T4" fmla="*/ 23 w 135"/>
                  <a:gd name="T5" fmla="*/ 226 h 156"/>
                  <a:gd name="T6" fmla="*/ 142 w 135"/>
                  <a:gd name="T7" fmla="*/ 286 h 156"/>
                  <a:gd name="T8" fmla="*/ 215 w 135"/>
                  <a:gd name="T9" fmla="*/ 170 h 156"/>
                  <a:gd name="T10" fmla="*/ 247 w 135"/>
                  <a:gd name="T11" fmla="*/ 70 h 156"/>
                  <a:gd name="T12" fmla="*/ 105 w 135"/>
                  <a:gd name="T13" fmla="*/ 26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56">
                    <a:moveTo>
                      <a:pt x="55" y="12"/>
                    </a:moveTo>
                    <a:cubicBezTo>
                      <a:pt x="13" y="27"/>
                      <a:pt x="0" y="38"/>
                      <a:pt x="4" y="63"/>
                    </a:cubicBezTo>
                    <a:cubicBezTo>
                      <a:pt x="9" y="88"/>
                      <a:pt x="18" y="84"/>
                      <a:pt x="12" y="105"/>
                    </a:cubicBezTo>
                    <a:cubicBezTo>
                      <a:pt x="7" y="127"/>
                      <a:pt x="15" y="156"/>
                      <a:pt x="75" y="133"/>
                    </a:cubicBezTo>
                    <a:cubicBezTo>
                      <a:pt x="135" y="110"/>
                      <a:pt x="124" y="96"/>
                      <a:pt x="113" y="79"/>
                    </a:cubicBezTo>
                    <a:cubicBezTo>
                      <a:pt x="103" y="62"/>
                      <a:pt x="134" y="61"/>
                      <a:pt x="130" y="33"/>
                    </a:cubicBezTo>
                    <a:cubicBezTo>
                      <a:pt x="125" y="5"/>
                      <a:pt x="84" y="0"/>
                      <a:pt x="55" y="1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DDD7E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4" name="Rectangle 263"/>
          <p:cNvSpPr/>
          <p:nvPr/>
        </p:nvSpPr>
        <p:spPr>
          <a:xfrm>
            <a:off x="515003" y="1645037"/>
            <a:ext cx="311771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/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Bertrand, J </a:t>
            </a:r>
            <a:r>
              <a:rPr lang="en-GB" sz="1200" b="1" i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Blood </a:t>
            </a:r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2005</a:t>
            </a:r>
            <a:endParaRPr lang="en-GB" sz="1200" b="1" dirty="0">
              <a:solidFill>
                <a:prstClr val="black"/>
              </a:solidFill>
              <a:latin typeface="Arial" charset="0"/>
              <a:ea typeface="Arial" charset="0"/>
              <a:cs typeface="Arial" charset="0"/>
            </a:endParaRPr>
          </a:p>
          <a:p>
            <a:pPr defTabSz="457200"/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Gomez Perdiguero, E. </a:t>
            </a:r>
            <a:r>
              <a:rPr lang="en-GB" sz="1200" b="1" i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Nature</a:t>
            </a:r>
            <a:r>
              <a:rPr lang="en-GB" sz="1200" i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2015</a:t>
            </a:r>
            <a:endParaRPr lang="en-GB" sz="1200" b="1" dirty="0">
              <a:solidFill>
                <a:prstClr val="black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5" name="Rectangle 262"/>
          <p:cNvSpPr/>
          <p:nvPr/>
        </p:nvSpPr>
        <p:spPr>
          <a:xfrm>
            <a:off x="515004" y="2194643"/>
            <a:ext cx="289508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/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Frame , J.M. </a:t>
            </a:r>
            <a:r>
              <a:rPr lang="en-GB" sz="1200" b="1" i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Stem Cells</a:t>
            </a:r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 2016</a:t>
            </a:r>
          </a:p>
          <a:p>
            <a:pPr defTabSz="457200"/>
            <a:r>
              <a:rPr lang="en-GB" sz="1200" dirty="0" err="1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Kasaii</a:t>
            </a:r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, B. </a:t>
            </a:r>
            <a:r>
              <a:rPr lang="en-GB" sz="1200" b="1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Scientific reports </a:t>
            </a:r>
            <a:r>
              <a:rPr lang="en-GB" sz="120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2017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15003" y="1213618"/>
            <a:ext cx="17154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US" b="1" dirty="0">
                <a:solidFill>
                  <a:srgbClr val="0432FF"/>
                </a:solidFill>
              </a:rPr>
              <a:t>EMP emergence</a:t>
            </a:r>
          </a:p>
        </p:txBody>
      </p:sp>
      <p:sp>
        <p:nvSpPr>
          <p:cNvPr id="322" name="TextBox 321"/>
          <p:cNvSpPr txBox="1"/>
          <p:nvPr/>
        </p:nvSpPr>
        <p:spPr>
          <a:xfrm>
            <a:off x="410077" y="28170"/>
            <a:ext cx="9136298" cy="830960"/>
          </a:xfrm>
          <a:prstGeom prst="rect">
            <a:avLst/>
          </a:prstGeom>
          <a:noFill/>
        </p:spPr>
        <p:txBody>
          <a:bodyPr wrap="square" lIns="91405" tIns="45702" rIns="91405" bIns="45702" rtlCol="0">
            <a:spAutoFit/>
          </a:bodyPr>
          <a:lstStyle/>
          <a:p>
            <a:pPr algn="ctr" defTabSz="457200"/>
            <a:r>
              <a:rPr lang="en-US" sz="2400" b="1" dirty="0">
                <a:solidFill>
                  <a:prstClr val="black"/>
                </a:solidFill>
              </a:rPr>
              <a:t>Les </a:t>
            </a:r>
            <a:r>
              <a:rPr lang="en-US" sz="2400" b="1" dirty="0" err="1">
                <a:solidFill>
                  <a:prstClr val="black"/>
                </a:solidFill>
              </a:rPr>
              <a:t>progéniteurs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i="1" dirty="0">
                <a:solidFill>
                  <a:prstClr val="black"/>
                </a:solidFill>
              </a:rPr>
              <a:t>Csfr1</a:t>
            </a:r>
            <a:r>
              <a:rPr lang="en-US" sz="2400" b="1" baseline="30000" dirty="0">
                <a:solidFill>
                  <a:prstClr val="black"/>
                </a:solidFill>
              </a:rPr>
              <a:t>+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sont</a:t>
            </a:r>
            <a:r>
              <a:rPr lang="en-US" sz="2400" b="1" dirty="0">
                <a:solidFill>
                  <a:prstClr val="black"/>
                </a:solidFill>
              </a:rPr>
              <a:t> des </a:t>
            </a:r>
            <a:r>
              <a:rPr lang="en-US" sz="2400" b="1" dirty="0" err="1">
                <a:solidFill>
                  <a:prstClr val="black"/>
                </a:solidFill>
              </a:rPr>
              <a:t>progéniteurs</a:t>
            </a:r>
            <a:r>
              <a:rPr lang="en-US" sz="2400" b="1" dirty="0">
                <a:solidFill>
                  <a:prstClr val="black"/>
                </a:solidFill>
              </a:rPr>
              <a:t> </a:t>
            </a:r>
            <a:r>
              <a:rPr lang="en-US" sz="2400" b="1" dirty="0" err="1">
                <a:solidFill>
                  <a:prstClr val="black"/>
                </a:solidFill>
              </a:rPr>
              <a:t>erythro-myéloïdes</a:t>
            </a:r>
            <a:r>
              <a:rPr lang="en-US" sz="2400" b="1" dirty="0">
                <a:solidFill>
                  <a:prstClr val="black"/>
                </a:solidFill>
              </a:rPr>
              <a:t> (EMPs)</a:t>
            </a:r>
          </a:p>
        </p:txBody>
      </p:sp>
    </p:spTree>
    <p:extLst>
      <p:ext uri="{BB962C8B-B14F-4D97-AF65-F5344CB8AC3E}">
        <p14:creationId xmlns:p14="http://schemas.microsoft.com/office/powerpoint/2010/main" val="179284129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381000" y="30163"/>
            <a:ext cx="9142413" cy="487362"/>
          </a:xfrm>
        </p:spPr>
        <p:txBody>
          <a:bodyPr>
            <a:normAutofit/>
          </a:bodyPr>
          <a:lstStyle/>
          <a:p>
            <a:r>
              <a:rPr lang="en-GB" sz="2400" b="1" dirty="0"/>
              <a:t>Les macrophages r</a:t>
            </a:r>
            <a:r>
              <a:rPr lang="en-US" sz="2400" b="1" dirty="0" err="1"/>
              <a:t>ésidents</a:t>
            </a:r>
            <a:r>
              <a:rPr lang="en-US" sz="2400" b="1" dirty="0"/>
              <a:t> </a:t>
            </a:r>
            <a:r>
              <a:rPr lang="en-GB" sz="2400" b="1" dirty="0"/>
              <a:t>d</a:t>
            </a:r>
            <a:r>
              <a:rPr lang="en-US" sz="2400" b="1" dirty="0" err="1"/>
              <a:t>é</a:t>
            </a:r>
            <a:r>
              <a:rPr lang="en-GB" sz="2400" b="1" dirty="0" err="1"/>
              <a:t>rivent</a:t>
            </a:r>
            <a:r>
              <a:rPr lang="en-GB" sz="2400" b="1" dirty="0"/>
              <a:t> des YS-EMPs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051506" y="848912"/>
            <a:ext cx="7763582" cy="3366543"/>
            <a:chOff x="509380" y="2112433"/>
            <a:chExt cx="7763582" cy="3366544"/>
          </a:xfrm>
        </p:grpSpPr>
        <p:cxnSp>
          <p:nvCxnSpPr>
            <p:cNvPr id="7" name="Straight Connector 6"/>
            <p:cNvCxnSpPr/>
            <p:nvPr/>
          </p:nvCxnSpPr>
          <p:spPr>
            <a:xfrm>
              <a:off x="1117600" y="4927600"/>
              <a:ext cx="7155362" cy="127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1028200" y="4864100"/>
              <a:ext cx="476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7.5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648555" y="4864100"/>
              <a:ext cx="476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8.5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268410" y="4864100"/>
              <a:ext cx="476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9.5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45933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10.5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46221" y="4864100"/>
              <a:ext cx="61680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11.5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16876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12.5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66364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13.5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532786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14.5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152641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15.5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178895" y="4864100"/>
              <a:ext cx="65929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Birth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267373" y="5109645"/>
              <a:ext cx="15701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Embryonic day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09380" y="3954939"/>
              <a:ext cx="1243888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2200" b="1" dirty="0">
                  <a:solidFill>
                    <a:srgbClr val="FF0000"/>
                  </a:solidFill>
                  <a:cs typeface="Arial"/>
                </a:rPr>
                <a:t>Primitive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576572" y="3204766"/>
              <a:ext cx="723275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2200" b="1" dirty="0">
                  <a:solidFill>
                    <a:srgbClr val="009933"/>
                  </a:solidFill>
                  <a:cs typeface="Arial"/>
                </a:rPr>
                <a:t>EMP</a:t>
              </a:r>
            </a:p>
          </p:txBody>
        </p:sp>
        <p:sp>
          <p:nvSpPr>
            <p:cNvPr id="21" name="Trapezoid 20"/>
            <p:cNvSpPr/>
            <p:nvPr/>
          </p:nvSpPr>
          <p:spPr>
            <a:xfrm rot="10800000">
              <a:off x="1722634" y="4363600"/>
              <a:ext cx="377095" cy="544949"/>
            </a:xfrm>
            <a:prstGeom prst="trapezoid">
              <a:avLst>
                <a:gd name="adj" fmla="val 30894"/>
              </a:avLst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120775" y="4363600"/>
              <a:ext cx="723900" cy="5449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54100" y="4356914"/>
              <a:ext cx="103855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prstClr val="white"/>
                  </a:solidFill>
                  <a:cs typeface="Arial"/>
                </a:rPr>
                <a:t>Emergence </a:t>
              </a:r>
            </a:p>
            <a:p>
              <a:pPr defTabSz="457200"/>
              <a:r>
                <a:rPr lang="en-US" sz="1400" dirty="0">
                  <a:solidFill>
                    <a:prstClr val="white"/>
                  </a:solidFill>
                  <a:cs typeface="Arial"/>
                </a:rPr>
                <a:t>in Yolk sac</a:t>
              </a:r>
            </a:p>
          </p:txBody>
        </p:sp>
        <p:sp>
          <p:nvSpPr>
            <p:cNvPr id="24" name="Isosceles Triangle 23"/>
            <p:cNvSpPr/>
            <p:nvPr/>
          </p:nvSpPr>
          <p:spPr>
            <a:xfrm>
              <a:off x="1774824" y="4056539"/>
              <a:ext cx="410624" cy="285551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981201" y="4053119"/>
              <a:ext cx="4114800" cy="288972"/>
            </a:xfrm>
            <a:prstGeom prst="rect">
              <a:avLst/>
            </a:prstGeom>
            <a:gradFill flip="none" rotWithShape="1">
              <a:gsLst>
                <a:gs pos="58000">
                  <a:srgbClr val="FF0000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Isosceles Triangle 25"/>
            <p:cNvSpPr/>
            <p:nvPr/>
          </p:nvSpPr>
          <p:spPr>
            <a:xfrm>
              <a:off x="1651730" y="3672563"/>
              <a:ext cx="410624" cy="285551"/>
            </a:xfrm>
            <a:prstGeom prst="triangle">
              <a:avLst/>
            </a:prstGeom>
            <a:solidFill>
              <a:srgbClr val="00993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858734" y="3669107"/>
              <a:ext cx="3238199" cy="288972"/>
            </a:xfrm>
            <a:prstGeom prst="rect">
              <a:avLst/>
            </a:prstGeom>
            <a:gradFill flip="none" rotWithShape="1">
              <a:gsLst>
                <a:gs pos="74000">
                  <a:srgbClr val="009933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Isosceles Triangle 27"/>
            <p:cNvSpPr/>
            <p:nvPr/>
          </p:nvSpPr>
          <p:spPr>
            <a:xfrm>
              <a:off x="2770638" y="3320747"/>
              <a:ext cx="614737" cy="285551"/>
            </a:xfrm>
            <a:prstGeom prst="triangle">
              <a:avLst>
                <a:gd name="adj" fmla="val 35539"/>
              </a:avLst>
            </a:prstGeom>
            <a:gradFill flip="none" rotWithShape="1">
              <a:gsLst>
                <a:gs pos="60000">
                  <a:srgbClr val="009933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990342" y="3315175"/>
              <a:ext cx="4847846" cy="288972"/>
            </a:xfrm>
            <a:prstGeom prst="rect">
              <a:avLst/>
            </a:prstGeom>
            <a:gradFill flip="none" rotWithShape="1">
              <a:gsLst>
                <a:gs pos="60000">
                  <a:srgbClr val="009933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Parallelogram 29"/>
            <p:cNvSpPr/>
            <p:nvPr/>
          </p:nvSpPr>
          <p:spPr>
            <a:xfrm>
              <a:off x="2299847" y="2666941"/>
              <a:ext cx="899117" cy="548486"/>
            </a:xfrm>
            <a:prstGeom prst="parallelogram">
              <a:avLst>
                <a:gd name="adj" fmla="val 32233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Parallelogram 30"/>
            <p:cNvSpPr/>
            <p:nvPr/>
          </p:nvSpPr>
          <p:spPr>
            <a:xfrm>
              <a:off x="3012640" y="2666941"/>
              <a:ext cx="1760590" cy="548486"/>
            </a:xfrm>
            <a:prstGeom prst="parallelogram">
              <a:avLst>
                <a:gd name="adj" fmla="val 32233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 rot="10800000">
              <a:off x="4499820" y="2114902"/>
              <a:ext cx="3764092" cy="512320"/>
            </a:xfrm>
            <a:prstGeom prst="rect">
              <a:avLst/>
            </a:prstGeom>
            <a:gradFill flip="none" rotWithShape="1">
              <a:gsLst>
                <a:gs pos="48000">
                  <a:srgbClr val="E46C0A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633447" y="2112433"/>
              <a:ext cx="217732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Differentiation in fetal liver.</a:t>
              </a:r>
            </a:p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Shift to marrow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381735" y="2675407"/>
              <a:ext cx="7104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 err="1">
                  <a:solidFill>
                    <a:srgbClr val="FFFFFF"/>
                  </a:solidFill>
                  <a:cs typeface="Arial"/>
                </a:rPr>
                <a:t>imHSC</a:t>
              </a:r>
              <a:r>
                <a:rPr lang="en-US" sz="1400" dirty="0">
                  <a:solidFill>
                    <a:srgbClr val="FFFFFF"/>
                  </a:solidFill>
                  <a:cs typeface="Arial"/>
                </a:rPr>
                <a:t> </a:t>
              </a:r>
            </a:p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activity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207430" y="2673080"/>
              <a:ext cx="122638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Emergence in </a:t>
              </a:r>
            </a:p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Major arteries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108865" y="2140268"/>
              <a:ext cx="64532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2200" b="1" dirty="0">
                  <a:solidFill>
                    <a:srgbClr val="F79646">
                      <a:lumMod val="75000"/>
                    </a:srgbClr>
                  </a:solidFill>
                  <a:cs typeface="Arial"/>
                </a:rPr>
                <a:t>HSC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990342" y="3302476"/>
              <a:ext cx="21852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Differentiation in Fetal liver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182273" y="4040664"/>
              <a:ext cx="23993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Differentiation in bloodstream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821153" y="3650278"/>
              <a:ext cx="18004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Emergence in Yolk sac</a:t>
              </a:r>
            </a:p>
          </p:txBody>
        </p:sp>
      </p:grpSp>
      <p:sp>
        <p:nvSpPr>
          <p:cNvPr id="40" name="Rounded Rectangle 39"/>
          <p:cNvSpPr/>
          <p:nvPr/>
        </p:nvSpPr>
        <p:spPr>
          <a:xfrm>
            <a:off x="1831150" y="597069"/>
            <a:ext cx="569711" cy="3516072"/>
          </a:xfrm>
          <a:prstGeom prst="roundRect">
            <a:avLst/>
          </a:prstGeom>
          <a:noFill/>
          <a:ln w="19050" cmpd="sng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26255" y="4352051"/>
            <a:ext cx="13901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sz="1600" dirty="0">
                <a:solidFill>
                  <a:prstClr val="black"/>
                </a:solidFill>
              </a:rPr>
              <a:t>Runx1</a:t>
            </a:r>
            <a:r>
              <a:rPr lang="en-GB" sz="1600" baseline="30000" dirty="0">
                <a:solidFill>
                  <a:prstClr val="black"/>
                </a:solidFill>
              </a:rPr>
              <a:t>MeriCreMer</a:t>
            </a:r>
          </a:p>
          <a:p>
            <a:pPr defTabSz="457200"/>
            <a:r>
              <a:rPr lang="en-GB" sz="1600" dirty="0">
                <a:solidFill>
                  <a:prstClr val="black"/>
                </a:solidFill>
              </a:rPr>
              <a:t>Tie2</a:t>
            </a:r>
            <a:r>
              <a:rPr lang="en-GB" sz="1600" baseline="30000" dirty="0">
                <a:solidFill>
                  <a:prstClr val="black"/>
                </a:solidFill>
              </a:rPr>
              <a:t>MeriCreMer</a:t>
            </a:r>
          </a:p>
          <a:p>
            <a:pPr defTabSz="457200"/>
            <a:r>
              <a:rPr lang="en-GB" sz="1600" dirty="0" err="1">
                <a:solidFill>
                  <a:prstClr val="black"/>
                </a:solidFill>
              </a:rPr>
              <a:t>Kit</a:t>
            </a:r>
            <a:r>
              <a:rPr lang="en-GB" sz="1600" baseline="30000" dirty="0" err="1">
                <a:solidFill>
                  <a:prstClr val="black"/>
                </a:solidFill>
              </a:rPr>
              <a:t>MeriCreMer</a:t>
            </a:r>
            <a:endParaRPr lang="en-GB" sz="1600" baseline="30000" dirty="0">
              <a:solidFill>
                <a:prstClr val="black"/>
              </a:solidFill>
            </a:endParaRPr>
          </a:p>
        </p:txBody>
      </p:sp>
      <p:sp>
        <p:nvSpPr>
          <p:cNvPr id="42" name="Down Arrow 41"/>
          <p:cNvSpPr/>
          <p:nvPr/>
        </p:nvSpPr>
        <p:spPr>
          <a:xfrm>
            <a:off x="1233389" y="5398285"/>
            <a:ext cx="178908" cy="365577"/>
          </a:xfrm>
          <a:prstGeom prst="downArrow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09049" y="5750007"/>
            <a:ext cx="1821232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/>
            <a:r>
              <a:rPr lang="en-GB" sz="1600" dirty="0">
                <a:solidFill>
                  <a:prstClr val="black"/>
                </a:solidFill>
              </a:rPr>
              <a:t>Microglia</a:t>
            </a:r>
          </a:p>
          <a:p>
            <a:pPr algn="ctr" defTabSz="457200"/>
            <a:r>
              <a:rPr lang="en-GB" sz="1600" dirty="0">
                <a:solidFill>
                  <a:prstClr val="black"/>
                </a:solidFill>
              </a:rPr>
              <a:t>&gt;&gt; other tissue MFs</a:t>
            </a:r>
          </a:p>
        </p:txBody>
      </p:sp>
      <p:sp>
        <p:nvSpPr>
          <p:cNvPr id="49" name="Rounded Rectangle 48"/>
          <p:cNvSpPr/>
          <p:nvPr/>
        </p:nvSpPr>
        <p:spPr>
          <a:xfrm>
            <a:off x="2442633" y="597069"/>
            <a:ext cx="582648" cy="3516072"/>
          </a:xfrm>
          <a:prstGeom prst="roundRect">
            <a:avLst/>
          </a:prstGeom>
          <a:noFill/>
          <a:ln w="19050" cmpd="sng"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sp>
        <p:nvSpPr>
          <p:cNvPr id="50" name="Rounded Rectangle 49"/>
          <p:cNvSpPr/>
          <p:nvPr/>
        </p:nvSpPr>
        <p:spPr>
          <a:xfrm>
            <a:off x="3066211" y="595839"/>
            <a:ext cx="582648" cy="3516072"/>
          </a:xfrm>
          <a:prstGeom prst="roundRect">
            <a:avLst/>
          </a:prstGeom>
          <a:noFill/>
          <a:ln w="19050" cmpd="sng">
            <a:solidFill>
              <a:srgbClr val="0000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724048" y="4352050"/>
            <a:ext cx="139012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sz="1600" dirty="0">
                <a:solidFill>
                  <a:srgbClr val="008000"/>
                </a:solidFill>
              </a:rPr>
              <a:t>Runx1</a:t>
            </a:r>
            <a:r>
              <a:rPr lang="en-GB" sz="1600" baseline="30000" dirty="0">
                <a:solidFill>
                  <a:srgbClr val="008000"/>
                </a:solidFill>
              </a:rPr>
              <a:t>MeriCreMer</a:t>
            </a:r>
          </a:p>
          <a:p>
            <a:pPr defTabSz="457200"/>
            <a:r>
              <a:rPr lang="en-GB" sz="1600" dirty="0">
                <a:solidFill>
                  <a:srgbClr val="008000"/>
                </a:solidFill>
              </a:rPr>
              <a:t>Tie2</a:t>
            </a:r>
            <a:r>
              <a:rPr lang="en-GB" sz="1600" baseline="30000" dirty="0">
                <a:solidFill>
                  <a:srgbClr val="008000"/>
                </a:solidFill>
              </a:rPr>
              <a:t>MeriCreMer</a:t>
            </a:r>
          </a:p>
          <a:p>
            <a:pPr defTabSz="457200"/>
            <a:r>
              <a:rPr lang="en-GB" sz="1600" dirty="0" err="1">
                <a:solidFill>
                  <a:srgbClr val="008000"/>
                </a:solidFill>
              </a:rPr>
              <a:t>Kit</a:t>
            </a:r>
            <a:r>
              <a:rPr lang="en-GB" sz="1600" baseline="30000" dirty="0" err="1">
                <a:solidFill>
                  <a:srgbClr val="008000"/>
                </a:solidFill>
              </a:rPr>
              <a:t>MeriCreMer</a:t>
            </a:r>
            <a:endParaRPr lang="en-GB" sz="1600" baseline="30000" dirty="0">
              <a:solidFill>
                <a:srgbClr val="008000"/>
              </a:solidFill>
            </a:endParaRPr>
          </a:p>
          <a:p>
            <a:pPr defTabSz="457200"/>
            <a:r>
              <a:rPr lang="en-GB" sz="1600" dirty="0">
                <a:solidFill>
                  <a:prstClr val="black"/>
                </a:solidFill>
              </a:rPr>
              <a:t>Csf1r</a:t>
            </a:r>
            <a:r>
              <a:rPr lang="en-GB" sz="1600" baseline="30000" dirty="0">
                <a:solidFill>
                  <a:prstClr val="black"/>
                </a:solidFill>
              </a:rPr>
              <a:t>MeriCreMer</a:t>
            </a:r>
          </a:p>
        </p:txBody>
      </p:sp>
      <p:sp>
        <p:nvSpPr>
          <p:cNvPr id="52" name="Down Arrow 51"/>
          <p:cNvSpPr/>
          <p:nvPr/>
        </p:nvSpPr>
        <p:spPr>
          <a:xfrm>
            <a:off x="3331182" y="5398285"/>
            <a:ext cx="178908" cy="365577"/>
          </a:xfrm>
          <a:prstGeom prst="down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2539053" y="5750008"/>
            <a:ext cx="175681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/>
            <a:r>
              <a:rPr lang="en-GB" sz="1600" dirty="0">
                <a:solidFill>
                  <a:prstClr val="black"/>
                </a:solidFill>
              </a:rPr>
              <a:t>Microglia</a:t>
            </a:r>
          </a:p>
          <a:p>
            <a:pPr algn="ctr" defTabSz="457200"/>
            <a:r>
              <a:rPr lang="en-GB" sz="1600" dirty="0">
                <a:solidFill>
                  <a:prstClr val="black"/>
                </a:solidFill>
              </a:rPr>
              <a:t>&amp; other tissue MFs</a:t>
            </a:r>
          </a:p>
          <a:p>
            <a:pPr algn="ctr" defTabSz="457200"/>
            <a:r>
              <a:rPr lang="en-GB" sz="1600" dirty="0">
                <a:solidFill>
                  <a:srgbClr val="008000"/>
                </a:solidFill>
              </a:rPr>
              <a:t>HSCs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836555" y="4357554"/>
            <a:ext cx="13901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sz="1600" dirty="0">
                <a:solidFill>
                  <a:prstClr val="black"/>
                </a:solidFill>
              </a:rPr>
              <a:t>Runx1</a:t>
            </a:r>
            <a:r>
              <a:rPr lang="en-GB" sz="1600" baseline="30000" dirty="0">
                <a:solidFill>
                  <a:prstClr val="black"/>
                </a:solidFill>
              </a:rPr>
              <a:t>MeriCreMer</a:t>
            </a:r>
          </a:p>
          <a:p>
            <a:pPr defTabSz="457200"/>
            <a:r>
              <a:rPr lang="en-GB" sz="1600" dirty="0">
                <a:solidFill>
                  <a:prstClr val="black"/>
                </a:solidFill>
              </a:rPr>
              <a:t>Tie2</a:t>
            </a:r>
            <a:r>
              <a:rPr lang="en-GB" sz="1600" baseline="30000" dirty="0">
                <a:solidFill>
                  <a:prstClr val="black"/>
                </a:solidFill>
              </a:rPr>
              <a:t>MeriCreMer</a:t>
            </a:r>
          </a:p>
          <a:p>
            <a:pPr defTabSz="457200"/>
            <a:r>
              <a:rPr lang="en-GB" sz="1600" dirty="0" err="1">
                <a:solidFill>
                  <a:prstClr val="black"/>
                </a:solidFill>
              </a:rPr>
              <a:t>Kit</a:t>
            </a:r>
            <a:r>
              <a:rPr lang="en-GB" sz="1600" baseline="30000" dirty="0" err="1">
                <a:solidFill>
                  <a:prstClr val="black"/>
                </a:solidFill>
              </a:rPr>
              <a:t>MeriCreMer</a:t>
            </a:r>
            <a:endParaRPr lang="en-GB" sz="1600" baseline="30000" dirty="0">
              <a:solidFill>
                <a:prstClr val="black"/>
              </a:solidFill>
            </a:endParaRPr>
          </a:p>
        </p:txBody>
      </p:sp>
      <p:sp>
        <p:nvSpPr>
          <p:cNvPr id="55" name="Down Arrow 54"/>
          <p:cNvSpPr/>
          <p:nvPr/>
        </p:nvSpPr>
        <p:spPr>
          <a:xfrm>
            <a:off x="5443689" y="5403788"/>
            <a:ext cx="178908" cy="365577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white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865912" y="5755510"/>
            <a:ext cx="1328108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/>
            <a:r>
              <a:rPr lang="en-GB" sz="1600" dirty="0">
                <a:solidFill>
                  <a:prstClr val="black"/>
                </a:solidFill>
              </a:rPr>
              <a:t>HSCs</a:t>
            </a:r>
          </a:p>
          <a:p>
            <a:pPr algn="ctr" defTabSz="457200"/>
            <a:r>
              <a:rPr lang="en-GB" sz="1600" dirty="0">
                <a:solidFill>
                  <a:prstClr val="black"/>
                </a:solidFill>
              </a:rPr>
              <a:t>no tissue MFs</a:t>
            </a:r>
          </a:p>
        </p:txBody>
      </p:sp>
      <p:cxnSp>
        <p:nvCxnSpPr>
          <p:cNvPr id="44" name="Straight Arrow Connector 43"/>
          <p:cNvCxnSpPr>
            <a:stCxn id="40" idx="2"/>
          </p:cNvCxnSpPr>
          <p:nvPr/>
        </p:nvCxnSpPr>
        <p:spPr>
          <a:xfrm flipH="1">
            <a:off x="1831149" y="4113141"/>
            <a:ext cx="284856" cy="244412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58" name="Straight Arrow Connector 57"/>
          <p:cNvCxnSpPr>
            <a:stCxn id="49" idx="2"/>
          </p:cNvCxnSpPr>
          <p:nvPr/>
        </p:nvCxnSpPr>
        <p:spPr>
          <a:xfrm>
            <a:off x="2733957" y="4113141"/>
            <a:ext cx="189904" cy="244412"/>
          </a:xfrm>
          <a:prstGeom prst="straightConnector1">
            <a:avLst/>
          </a:prstGeom>
          <a:ln>
            <a:solidFill>
              <a:srgbClr val="008000"/>
            </a:solidFill>
            <a:tailEnd type="arrow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>
            <a:stCxn id="50" idx="2"/>
          </p:cNvCxnSpPr>
          <p:nvPr/>
        </p:nvCxnSpPr>
        <p:spPr>
          <a:xfrm>
            <a:off x="3357535" y="4111912"/>
            <a:ext cx="1479020" cy="332923"/>
          </a:xfrm>
          <a:prstGeom prst="straightConnector1">
            <a:avLst/>
          </a:prstGeom>
          <a:ln>
            <a:solidFill>
              <a:srgbClr val="0000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58856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381000" y="30163"/>
            <a:ext cx="9142413" cy="487362"/>
          </a:xfrm>
        </p:spPr>
        <p:txBody>
          <a:bodyPr>
            <a:normAutofit/>
          </a:bodyPr>
          <a:lstStyle/>
          <a:p>
            <a:r>
              <a:rPr lang="en-GB" sz="2400" b="1" dirty="0"/>
              <a:t>Les macrophages r</a:t>
            </a:r>
            <a:r>
              <a:rPr lang="en-US" sz="2400" b="1" dirty="0" err="1"/>
              <a:t>ésidents</a:t>
            </a:r>
            <a:r>
              <a:rPr lang="en-US" sz="2400" b="1" dirty="0"/>
              <a:t> </a:t>
            </a:r>
            <a:r>
              <a:rPr lang="en-GB" sz="2400" b="1" dirty="0"/>
              <a:t>d</a:t>
            </a:r>
            <a:r>
              <a:rPr lang="en-US" sz="2400" b="1" dirty="0" err="1"/>
              <a:t>é</a:t>
            </a:r>
            <a:r>
              <a:rPr lang="en-GB" sz="2400" b="1" dirty="0" err="1"/>
              <a:t>rivent</a:t>
            </a:r>
            <a:r>
              <a:rPr lang="en-GB" sz="2400" b="1" dirty="0"/>
              <a:t> des YS-EMPs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28496" y="5058093"/>
            <a:ext cx="63602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dirty="0">
                <a:solidFill>
                  <a:prstClr val="black"/>
                </a:solidFill>
              </a:rPr>
              <a:t>Microglia is “special” in all fate mapping models available so far ….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888337" y="5400518"/>
            <a:ext cx="530828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dirty="0">
                <a:solidFill>
                  <a:prstClr val="black"/>
                </a:solidFill>
              </a:rPr>
              <a:t>Due to a “kinetic” bias?</a:t>
            </a:r>
          </a:p>
          <a:p>
            <a:pPr defTabSz="457200"/>
            <a:r>
              <a:rPr lang="en-GB" dirty="0">
                <a:solidFill>
                  <a:prstClr val="black"/>
                </a:solidFill>
              </a:rPr>
              <a:t>Due to a contribution of other YS-derived progenitors?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051506" y="848912"/>
            <a:ext cx="7763582" cy="3366543"/>
            <a:chOff x="509380" y="2112433"/>
            <a:chExt cx="7763582" cy="3366544"/>
          </a:xfrm>
        </p:grpSpPr>
        <p:cxnSp>
          <p:nvCxnSpPr>
            <p:cNvPr id="7" name="Straight Connector 6"/>
            <p:cNvCxnSpPr/>
            <p:nvPr/>
          </p:nvCxnSpPr>
          <p:spPr>
            <a:xfrm>
              <a:off x="1117600" y="4927600"/>
              <a:ext cx="7155362" cy="127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1066800" y="4864100"/>
              <a:ext cx="476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7.5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648555" y="4864100"/>
              <a:ext cx="476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8.5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268410" y="4864100"/>
              <a:ext cx="476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9.5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45933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10.5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46221" y="4864100"/>
              <a:ext cx="61680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11.5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16876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12.5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66364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13.5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532786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14.5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152641" y="4864100"/>
              <a:ext cx="5939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15.5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178895" y="4864100"/>
              <a:ext cx="65929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Birth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267373" y="5109645"/>
              <a:ext cx="15701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dirty="0">
                  <a:solidFill>
                    <a:prstClr val="black"/>
                  </a:solidFill>
                  <a:cs typeface="Arial"/>
                </a:rPr>
                <a:t>Embryonic day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09380" y="3954939"/>
              <a:ext cx="1243888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2200" b="1" dirty="0">
                  <a:solidFill>
                    <a:srgbClr val="FF0000"/>
                  </a:solidFill>
                  <a:cs typeface="Arial"/>
                </a:rPr>
                <a:t>Primitive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576572" y="3204766"/>
              <a:ext cx="723275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2200" b="1" dirty="0">
                  <a:solidFill>
                    <a:srgbClr val="009933"/>
                  </a:solidFill>
                  <a:cs typeface="Arial"/>
                </a:rPr>
                <a:t>EMP</a:t>
              </a:r>
            </a:p>
          </p:txBody>
        </p:sp>
        <p:sp>
          <p:nvSpPr>
            <p:cNvPr id="21" name="Trapezoid 20"/>
            <p:cNvSpPr/>
            <p:nvPr/>
          </p:nvSpPr>
          <p:spPr>
            <a:xfrm rot="10800000">
              <a:off x="1722634" y="4363600"/>
              <a:ext cx="377095" cy="544949"/>
            </a:xfrm>
            <a:prstGeom prst="trapezoid">
              <a:avLst>
                <a:gd name="adj" fmla="val 30894"/>
              </a:avLst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120775" y="4363600"/>
              <a:ext cx="723900" cy="5449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54100" y="4356914"/>
              <a:ext cx="103855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prstClr val="white"/>
                  </a:solidFill>
                  <a:cs typeface="Arial"/>
                </a:rPr>
                <a:t>Emergence </a:t>
              </a:r>
            </a:p>
            <a:p>
              <a:pPr defTabSz="457200"/>
              <a:r>
                <a:rPr lang="en-US" sz="1400" dirty="0">
                  <a:solidFill>
                    <a:prstClr val="white"/>
                  </a:solidFill>
                  <a:cs typeface="Arial"/>
                </a:rPr>
                <a:t>in Yolk sac</a:t>
              </a:r>
            </a:p>
          </p:txBody>
        </p:sp>
        <p:sp>
          <p:nvSpPr>
            <p:cNvPr id="24" name="Isosceles Triangle 23"/>
            <p:cNvSpPr/>
            <p:nvPr/>
          </p:nvSpPr>
          <p:spPr>
            <a:xfrm>
              <a:off x="1774824" y="4056539"/>
              <a:ext cx="410624" cy="285551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981201" y="4053119"/>
              <a:ext cx="4114800" cy="288972"/>
            </a:xfrm>
            <a:prstGeom prst="rect">
              <a:avLst/>
            </a:prstGeom>
            <a:gradFill flip="none" rotWithShape="1">
              <a:gsLst>
                <a:gs pos="58000">
                  <a:srgbClr val="FF0000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Isosceles Triangle 25"/>
            <p:cNvSpPr/>
            <p:nvPr/>
          </p:nvSpPr>
          <p:spPr>
            <a:xfrm>
              <a:off x="1651730" y="3672563"/>
              <a:ext cx="410624" cy="285551"/>
            </a:xfrm>
            <a:prstGeom prst="triangle">
              <a:avLst/>
            </a:prstGeom>
            <a:solidFill>
              <a:srgbClr val="00993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858734" y="3669107"/>
              <a:ext cx="3238199" cy="288972"/>
            </a:xfrm>
            <a:prstGeom prst="rect">
              <a:avLst/>
            </a:prstGeom>
            <a:gradFill flip="none" rotWithShape="1">
              <a:gsLst>
                <a:gs pos="74000">
                  <a:srgbClr val="009933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Isosceles Triangle 27"/>
            <p:cNvSpPr/>
            <p:nvPr/>
          </p:nvSpPr>
          <p:spPr>
            <a:xfrm>
              <a:off x="2770638" y="3320747"/>
              <a:ext cx="614737" cy="285551"/>
            </a:xfrm>
            <a:prstGeom prst="triangle">
              <a:avLst>
                <a:gd name="adj" fmla="val 35539"/>
              </a:avLst>
            </a:prstGeom>
            <a:gradFill flip="none" rotWithShape="1">
              <a:gsLst>
                <a:gs pos="60000">
                  <a:srgbClr val="009933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990342" y="3315175"/>
              <a:ext cx="4847846" cy="288972"/>
            </a:xfrm>
            <a:prstGeom prst="rect">
              <a:avLst/>
            </a:prstGeom>
            <a:gradFill flip="none" rotWithShape="1">
              <a:gsLst>
                <a:gs pos="60000">
                  <a:srgbClr val="009933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Parallelogram 29"/>
            <p:cNvSpPr/>
            <p:nvPr/>
          </p:nvSpPr>
          <p:spPr>
            <a:xfrm>
              <a:off x="2299847" y="2666941"/>
              <a:ext cx="899117" cy="548486"/>
            </a:xfrm>
            <a:prstGeom prst="parallelogram">
              <a:avLst>
                <a:gd name="adj" fmla="val 32233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Parallelogram 30"/>
            <p:cNvSpPr/>
            <p:nvPr/>
          </p:nvSpPr>
          <p:spPr>
            <a:xfrm>
              <a:off x="3012640" y="2666941"/>
              <a:ext cx="1760590" cy="548486"/>
            </a:xfrm>
            <a:prstGeom prst="parallelogram">
              <a:avLst>
                <a:gd name="adj" fmla="val 32233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 rot="10800000">
              <a:off x="4499820" y="2114902"/>
              <a:ext cx="3764092" cy="512320"/>
            </a:xfrm>
            <a:prstGeom prst="rect">
              <a:avLst/>
            </a:prstGeom>
            <a:gradFill flip="none" rotWithShape="1">
              <a:gsLst>
                <a:gs pos="48000">
                  <a:srgbClr val="E46C0A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633447" y="2112433"/>
              <a:ext cx="217732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Differentiation in fetal liver.</a:t>
              </a:r>
            </a:p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Shift to marrow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381735" y="2675407"/>
              <a:ext cx="7104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 err="1">
                  <a:solidFill>
                    <a:srgbClr val="FFFFFF"/>
                  </a:solidFill>
                  <a:cs typeface="Arial"/>
                </a:rPr>
                <a:t>imHSC</a:t>
              </a:r>
              <a:r>
                <a:rPr lang="en-US" sz="1400" dirty="0">
                  <a:solidFill>
                    <a:srgbClr val="FFFFFF"/>
                  </a:solidFill>
                  <a:cs typeface="Arial"/>
                </a:rPr>
                <a:t> </a:t>
              </a:r>
            </a:p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activity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207430" y="2673080"/>
              <a:ext cx="122638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Emergence in </a:t>
              </a:r>
            </a:p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Major arteries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108865" y="2140268"/>
              <a:ext cx="64532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/>
              <a:r>
                <a:rPr lang="en-US" sz="2200" b="1" dirty="0">
                  <a:solidFill>
                    <a:srgbClr val="F79646">
                      <a:lumMod val="75000"/>
                    </a:srgbClr>
                  </a:solidFill>
                  <a:cs typeface="Arial"/>
                </a:rPr>
                <a:t>HSC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990342" y="3302476"/>
              <a:ext cx="21852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Differentiation in Fetal liver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182273" y="4040664"/>
              <a:ext cx="23993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Differentiation in bloodstream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821153" y="3650278"/>
              <a:ext cx="18004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/>
              <a:r>
                <a:rPr lang="en-US" sz="1400" dirty="0">
                  <a:solidFill>
                    <a:srgbClr val="FFFFFF"/>
                  </a:solidFill>
                  <a:cs typeface="Arial"/>
                </a:rPr>
                <a:t>Emergence in Yolk sac</a:t>
              </a: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5379611" y="4252726"/>
            <a:ext cx="4108347" cy="954097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algn="r" defTabSz="457200"/>
            <a:r>
              <a:rPr lang="en-US" sz="1400" dirty="0">
                <a:solidFill>
                  <a:prstClr val="black"/>
                </a:solidFill>
              </a:rPr>
              <a:t>Gomez </a:t>
            </a:r>
            <a:r>
              <a:rPr lang="en-US" sz="1400" dirty="0" err="1">
                <a:solidFill>
                  <a:prstClr val="black"/>
                </a:solidFill>
              </a:rPr>
              <a:t>Perdiguero</a:t>
            </a:r>
            <a:r>
              <a:rPr lang="en-US" sz="1400" dirty="0">
                <a:solidFill>
                  <a:prstClr val="black"/>
                </a:solidFill>
              </a:rPr>
              <a:t>*, </a:t>
            </a:r>
            <a:r>
              <a:rPr lang="en-US" sz="1400" dirty="0" err="1">
                <a:solidFill>
                  <a:prstClr val="black"/>
                </a:solidFill>
              </a:rPr>
              <a:t>Klapporth</a:t>
            </a:r>
            <a:r>
              <a:rPr lang="en-US" sz="1400" dirty="0">
                <a:solidFill>
                  <a:prstClr val="black"/>
                </a:solidFill>
              </a:rPr>
              <a:t>*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Nature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  <a:p>
            <a:pPr algn="r" defTabSz="457200"/>
            <a:r>
              <a:rPr lang="en-US" sz="1400" dirty="0">
                <a:solidFill>
                  <a:prstClr val="black"/>
                </a:solidFill>
              </a:rPr>
              <a:t>Hoeffel </a:t>
            </a:r>
            <a:r>
              <a:rPr lang="en-US" sz="1400" i="1" dirty="0">
                <a:solidFill>
                  <a:prstClr val="black"/>
                </a:solidFill>
              </a:rPr>
              <a:t>et el., </a:t>
            </a:r>
            <a:r>
              <a:rPr lang="en-US" sz="1400" b="1" i="1" dirty="0">
                <a:solidFill>
                  <a:prstClr val="black"/>
                </a:solidFill>
              </a:rPr>
              <a:t>Immunity</a:t>
            </a:r>
            <a:r>
              <a:rPr lang="en-US" sz="1400" i="1" dirty="0">
                <a:solidFill>
                  <a:prstClr val="black"/>
                </a:solidFill>
              </a:rPr>
              <a:t> </a:t>
            </a:r>
            <a:r>
              <a:rPr lang="en-US" sz="1400" dirty="0">
                <a:solidFill>
                  <a:prstClr val="black"/>
                </a:solidFill>
              </a:rPr>
              <a:t>2015</a:t>
            </a:r>
          </a:p>
          <a:p>
            <a:pPr algn="r" defTabSz="457200"/>
            <a:r>
              <a:rPr lang="en-US" sz="1400" dirty="0">
                <a:solidFill>
                  <a:prstClr val="black"/>
                </a:solidFill>
              </a:rPr>
              <a:t>McGrath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>
                <a:solidFill>
                  <a:prstClr val="black"/>
                </a:solidFill>
              </a:rPr>
              <a:t>Cell Report</a:t>
            </a:r>
            <a:r>
              <a:rPr lang="en-US" sz="1400" b="1" dirty="0">
                <a:solidFill>
                  <a:prstClr val="black"/>
                </a:solidFill>
              </a:rPr>
              <a:t> </a:t>
            </a:r>
            <a:r>
              <a:rPr lang="en-US" sz="1400" dirty="0">
                <a:solidFill>
                  <a:prstClr val="black"/>
                </a:solidFill>
              </a:rPr>
              <a:t>2015</a:t>
            </a:r>
          </a:p>
          <a:p>
            <a:pPr algn="r" defTabSz="457200"/>
            <a:r>
              <a:rPr lang="en-US" sz="1400" dirty="0">
                <a:solidFill>
                  <a:prstClr val="black"/>
                </a:solidFill>
              </a:rPr>
              <a:t>Sheng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>
                <a:solidFill>
                  <a:prstClr val="black"/>
                </a:solidFill>
              </a:rPr>
              <a:t>Immunity</a:t>
            </a:r>
            <a:r>
              <a:rPr lang="en-US" sz="1400" i="1" dirty="0">
                <a:solidFill>
                  <a:prstClr val="black"/>
                </a:solidFill>
              </a:rPr>
              <a:t> </a:t>
            </a:r>
            <a:r>
              <a:rPr lang="en-US" sz="1400" dirty="0">
                <a:solidFill>
                  <a:prstClr val="black"/>
                </a:solidFill>
              </a:rPr>
              <a:t>2016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28497" y="6287453"/>
            <a:ext cx="47631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Is there a contribution of Primitive progenitors?</a:t>
            </a:r>
          </a:p>
        </p:txBody>
      </p:sp>
    </p:spTree>
    <p:extLst>
      <p:ext uri="{BB962C8B-B14F-4D97-AF65-F5344CB8AC3E}">
        <p14:creationId xmlns:p14="http://schemas.microsoft.com/office/powerpoint/2010/main" val="86915025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itle 102"/>
          <p:cNvSpPr txBox="1">
            <a:spLocks/>
          </p:cNvSpPr>
          <p:nvPr/>
        </p:nvSpPr>
        <p:spPr>
          <a:xfrm>
            <a:off x="381000" y="22254"/>
            <a:ext cx="9140825" cy="550330"/>
          </a:xfrm>
          <a:prstGeom prst="rect">
            <a:avLst/>
          </a:prstGeom>
        </p:spPr>
        <p:txBody>
          <a:bodyPr>
            <a:norm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2400" b="1" dirty="0">
                <a:solidFill>
                  <a:prstClr val="black"/>
                </a:solidFill>
              </a:rPr>
              <a:t>Deux lignages de macrophages coexistent dans les tissus adultes</a:t>
            </a:r>
          </a:p>
        </p:txBody>
      </p:sp>
      <p:grpSp>
        <p:nvGrpSpPr>
          <p:cNvPr id="64" name="Gruppieren 9"/>
          <p:cNvGrpSpPr/>
          <p:nvPr/>
        </p:nvGrpSpPr>
        <p:grpSpPr>
          <a:xfrm flipH="1">
            <a:off x="5367511" y="733262"/>
            <a:ext cx="1816456" cy="2500751"/>
            <a:chOff x="5254337" y="2123631"/>
            <a:chExt cx="4170907" cy="4868256"/>
          </a:xfrm>
        </p:grpSpPr>
        <p:sp>
          <p:nvSpPr>
            <p:cNvPr id="67" name="Freeform 220"/>
            <p:cNvSpPr/>
            <p:nvPr/>
          </p:nvSpPr>
          <p:spPr>
            <a:xfrm flipH="1">
              <a:off x="5411532" y="5008965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grpSp>
          <p:nvGrpSpPr>
            <p:cNvPr id="73" name="Gruppieren 1393"/>
            <p:cNvGrpSpPr/>
            <p:nvPr/>
          </p:nvGrpSpPr>
          <p:grpSpPr>
            <a:xfrm>
              <a:off x="5254337" y="2123631"/>
              <a:ext cx="4170907" cy="4868256"/>
              <a:chOff x="5943215" y="442844"/>
              <a:chExt cx="4170907" cy="4868256"/>
            </a:xfrm>
            <a:gradFill>
              <a:gsLst>
                <a:gs pos="0">
                  <a:schemeClr val="accent2">
                    <a:lumMod val="60000"/>
                    <a:lumOff val="40000"/>
                  </a:schemeClr>
                </a:gs>
                <a:gs pos="68000">
                  <a:schemeClr val="bg1"/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path path="circle">
                <a:fillToRect l="100000" b="100000"/>
              </a:path>
            </a:gradFill>
          </p:grpSpPr>
          <p:sp>
            <p:nvSpPr>
              <p:cNvPr id="92" name="Freihandform 227"/>
              <p:cNvSpPr/>
              <p:nvPr/>
            </p:nvSpPr>
            <p:spPr>
              <a:xfrm>
                <a:off x="5943215" y="1881104"/>
                <a:ext cx="4170907" cy="34299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70906"/>
                  <a:gd name="f7" fmla="val 3429993"/>
                  <a:gd name="f8" fmla="val 972486"/>
                  <a:gd name="f9" fmla="val 412497"/>
                  <a:gd name="f10" fmla="val 612681"/>
                  <a:gd name="f11" fmla="val 356293"/>
                  <a:gd name="f12" fmla="val 719685"/>
                  <a:gd name="f13" fmla="val 143095"/>
                  <a:gd name="f14" fmla="val 1037455"/>
                  <a:gd name="f15" fmla="val 75271"/>
                  <a:gd name="f16" fmla="val 1254706"/>
                  <a:gd name="f17" fmla="val 7447"/>
                  <a:gd name="f18" fmla="val 1471957"/>
                  <a:gd name="f19" fmla="val -10657"/>
                  <a:gd name="f20" fmla="val 1725957"/>
                  <a:gd name="f21" fmla="val 5556"/>
                  <a:gd name="f22" fmla="val 1916187"/>
                  <a:gd name="f23" fmla="val 21769"/>
                  <a:gd name="f24" fmla="val 2106417"/>
                  <a:gd name="f25" fmla="val 74461"/>
                  <a:gd name="f26" fmla="val 2231796"/>
                  <a:gd name="f27" fmla="val 172548"/>
                  <a:gd name="f28" fmla="val 2396085"/>
                  <a:gd name="f29" fmla="val 270635"/>
                  <a:gd name="f30" fmla="val 2560374"/>
                  <a:gd name="f31" fmla="val 423306"/>
                  <a:gd name="f32" fmla="val 2757805"/>
                  <a:gd name="f33" fmla="val 594080"/>
                  <a:gd name="f34" fmla="val 2901923"/>
                  <a:gd name="f35" fmla="val 764854"/>
                  <a:gd name="f36" fmla="val 3046041"/>
                  <a:gd name="f37" fmla="val 972378"/>
                  <a:gd name="f38" fmla="val 3175406"/>
                  <a:gd name="f39" fmla="val 1197195"/>
                  <a:gd name="f40" fmla="val 3260793"/>
                  <a:gd name="f41" fmla="val 1422012"/>
                  <a:gd name="f42" fmla="val 3346180"/>
                  <a:gd name="f43" fmla="val 1637101"/>
                  <a:gd name="f44" fmla="val 3400560"/>
                  <a:gd name="f45" fmla="val 1942982"/>
                  <a:gd name="f46" fmla="val 3414246"/>
                  <a:gd name="f47" fmla="val 2248863"/>
                  <a:gd name="f48" fmla="val 3427932"/>
                  <a:gd name="f49" fmla="val 2701429"/>
                  <a:gd name="f50" fmla="val 3463844"/>
                  <a:gd name="f51" fmla="val 3032480"/>
                  <a:gd name="f52" fmla="val 3342910"/>
                  <a:gd name="f53" fmla="val 3363531"/>
                  <a:gd name="f54" fmla="val 3221976"/>
                  <a:gd name="f55" fmla="val 3742815"/>
                  <a:gd name="f56" fmla="val 2875428"/>
                  <a:gd name="f57" fmla="val 3929289"/>
                  <a:gd name="f58" fmla="val 2688644"/>
                  <a:gd name="f59" fmla="val 4115763"/>
                  <a:gd name="f60" fmla="val 2501860"/>
                  <a:gd name="f61" fmla="val 4119208"/>
                  <a:gd name="f62" fmla="val 2395261"/>
                  <a:gd name="f63" fmla="val 4151323"/>
                  <a:gd name="f64" fmla="val 2222203"/>
                  <a:gd name="f65" fmla="val 4183438"/>
                  <a:gd name="f66" fmla="val 2049145"/>
                  <a:gd name="f67" fmla="val 4177669"/>
                  <a:gd name="f68" fmla="val 1854782"/>
                  <a:gd name="f69" fmla="val 4121978"/>
                  <a:gd name="f70" fmla="val 1650298"/>
                  <a:gd name="f71" fmla="val 4066287"/>
                  <a:gd name="f72" fmla="val 1445815"/>
                  <a:gd name="f73" fmla="val 3992276"/>
                  <a:gd name="f74" fmla="val 1163915"/>
                  <a:gd name="f75" fmla="val 3817178"/>
                  <a:gd name="f76" fmla="val 995302"/>
                  <a:gd name="f77" fmla="val 3642080"/>
                  <a:gd name="f78" fmla="val 826689"/>
                  <a:gd name="f79" fmla="val 3282156"/>
                  <a:gd name="f80" fmla="val 690353"/>
                  <a:gd name="f81" fmla="val 3071390"/>
                  <a:gd name="f82" fmla="val 638621"/>
                  <a:gd name="f83" fmla="val 2860624"/>
                  <a:gd name="f84" fmla="val 586889"/>
                  <a:gd name="f85" fmla="val 2554744"/>
                  <a:gd name="f86" fmla="val 637351"/>
                  <a:gd name="f87" fmla="val 2552582"/>
                  <a:gd name="f88" fmla="val 684908"/>
                  <a:gd name="f89" fmla="val 2550420"/>
                  <a:gd name="f90" fmla="val 732465"/>
                  <a:gd name="f91" fmla="val 2954604"/>
                  <a:gd name="f92" fmla="val 847807"/>
                  <a:gd name="f93" fmla="val 3058420"/>
                  <a:gd name="f94" fmla="val 923966"/>
                  <a:gd name="f95" fmla="val 3162236"/>
                  <a:gd name="f96" fmla="val 1000126"/>
                  <a:gd name="f97" fmla="val 3162519"/>
                  <a:gd name="f98" fmla="val 1049844"/>
                  <a:gd name="f99" fmla="val 3175476"/>
                  <a:gd name="f100" fmla="val 1141865"/>
                  <a:gd name="f101" fmla="val 3188433"/>
                  <a:gd name="f102" fmla="val 1233886"/>
                  <a:gd name="f103" fmla="val 3153508"/>
                  <a:gd name="f104" fmla="val 1369735"/>
                  <a:gd name="f105" fmla="val 3136160"/>
                  <a:gd name="f106" fmla="val 1476091"/>
                  <a:gd name="f107" fmla="val 3118812"/>
                  <a:gd name="f108" fmla="val 1582447"/>
                  <a:gd name="f109" fmla="val 3120015"/>
                  <a:gd name="f110" fmla="val 1690438"/>
                  <a:gd name="f111" fmla="val 1780000"/>
                  <a:gd name="f112" fmla="val 3022765"/>
                  <a:gd name="f113" fmla="val 1869562"/>
                  <a:gd name="f114" fmla="val 2895212"/>
                  <a:gd name="f115" fmla="val 1941047"/>
                  <a:gd name="f116" fmla="val 2844412"/>
                  <a:gd name="f117" fmla="val 2013464"/>
                  <a:gd name="f118" fmla="val 2793612"/>
                  <a:gd name="f119" fmla="val 2085881"/>
                  <a:gd name="f120" fmla="val 2803339"/>
                  <a:gd name="f121" fmla="val 2204775"/>
                  <a:gd name="f122" fmla="val 2766590"/>
                  <a:gd name="f123" fmla="val 2214502"/>
                  <a:gd name="f124" fmla="val 2729841"/>
                  <a:gd name="f125" fmla="val 2224229"/>
                  <a:gd name="f126" fmla="val 2633646"/>
                  <a:gd name="f127" fmla="val 2135599"/>
                  <a:gd name="f128" fmla="val 2623918"/>
                  <a:gd name="f129" fmla="val 2071829"/>
                  <a:gd name="f130" fmla="val 2614190"/>
                  <a:gd name="f131" fmla="val 2008059"/>
                  <a:gd name="f132" fmla="val 2675799"/>
                  <a:gd name="f133" fmla="val 1928077"/>
                  <a:gd name="f134" fmla="val 2708224"/>
                  <a:gd name="f135" fmla="val 1831881"/>
                  <a:gd name="f136" fmla="val 2740650"/>
                  <a:gd name="f137" fmla="val 1735685"/>
                  <a:gd name="f138" fmla="val 2820633"/>
                  <a:gd name="f139" fmla="val 1603821"/>
                  <a:gd name="f140" fmla="val 2818471"/>
                  <a:gd name="f141" fmla="val 1494655"/>
                  <a:gd name="f142" fmla="val 2816309"/>
                  <a:gd name="f143" fmla="val 1385489"/>
                  <a:gd name="f144" fmla="val 2810905"/>
                  <a:gd name="f145" fmla="val 1240655"/>
                  <a:gd name="f146" fmla="val 2695254"/>
                  <a:gd name="f147" fmla="val 1176885"/>
                  <a:gd name="f148" fmla="val 2579603"/>
                  <a:gd name="f149" fmla="val 1113115"/>
                  <a:gd name="f150" fmla="val 2247782"/>
                  <a:gd name="f151" fmla="val 1120681"/>
                  <a:gd name="f152" fmla="val 2124565"/>
                  <a:gd name="f153" fmla="val 1112034"/>
                  <a:gd name="f154" fmla="val 2001348"/>
                  <a:gd name="f155" fmla="val 1103387"/>
                  <a:gd name="f156" fmla="val 1993782"/>
                  <a:gd name="f157" fmla="val 1135812"/>
                  <a:gd name="f158" fmla="val 1955952"/>
                  <a:gd name="f159" fmla="val 1125004"/>
                  <a:gd name="f160" fmla="val 1918122"/>
                  <a:gd name="f161" fmla="val 1114196"/>
                  <a:gd name="f162" fmla="val 1907314"/>
                  <a:gd name="f163" fmla="val 1063396"/>
                  <a:gd name="f164" fmla="val 1897586"/>
                  <a:gd name="f165" fmla="val 1047183"/>
                  <a:gd name="f166" fmla="val 1887858"/>
                  <a:gd name="f167" fmla="val 1030970"/>
                  <a:gd name="f168" fmla="val 1892722"/>
                  <a:gd name="f169" fmla="val 1029348"/>
                  <a:gd name="f170" fmla="val 1027727"/>
                  <a:gd name="f171" fmla="+- 0 0 -90"/>
                  <a:gd name="f172" fmla="*/ f3 1 4170906"/>
                  <a:gd name="f173" fmla="*/ f4 1 3429993"/>
                  <a:gd name="f174" fmla="val f5"/>
                  <a:gd name="f175" fmla="val f6"/>
                  <a:gd name="f176" fmla="val f7"/>
                  <a:gd name="f177" fmla="*/ f171 f0 1"/>
                  <a:gd name="f178" fmla="+- f176 0 f174"/>
                  <a:gd name="f179" fmla="+- f175 0 f174"/>
                  <a:gd name="f180" fmla="*/ f177 1 f2"/>
                  <a:gd name="f181" fmla="*/ f179 1 4170906"/>
                  <a:gd name="f182" fmla="*/ f178 1 3429993"/>
                  <a:gd name="f183" fmla="*/ 972486 f179 1"/>
                  <a:gd name="f184" fmla="*/ 0 f178 1"/>
                  <a:gd name="f185" fmla="*/ 412497 f179 1"/>
                  <a:gd name="f186" fmla="*/ 612681 f178 1"/>
                  <a:gd name="f187" fmla="*/ 75271 f179 1"/>
                  <a:gd name="f188" fmla="*/ 1254706 f178 1"/>
                  <a:gd name="f189" fmla="*/ 5556 f179 1"/>
                  <a:gd name="f190" fmla="*/ 1916187 f178 1"/>
                  <a:gd name="f191" fmla="*/ 172548 f179 1"/>
                  <a:gd name="f192" fmla="*/ 2396085 f178 1"/>
                  <a:gd name="f193" fmla="*/ 594080 f179 1"/>
                  <a:gd name="f194" fmla="*/ 2901923 f178 1"/>
                  <a:gd name="f195" fmla="*/ 1197195 f179 1"/>
                  <a:gd name="f196" fmla="*/ 3260793 f178 1"/>
                  <a:gd name="f197" fmla="*/ 1942982 f179 1"/>
                  <a:gd name="f198" fmla="*/ 3414246 f178 1"/>
                  <a:gd name="f199" fmla="*/ 3032480 f179 1"/>
                  <a:gd name="f200" fmla="*/ 3342910 f178 1"/>
                  <a:gd name="f201" fmla="*/ 3929289 f179 1"/>
                  <a:gd name="f202" fmla="*/ 2688644 f178 1"/>
                  <a:gd name="f203" fmla="*/ 4151323 f179 1"/>
                  <a:gd name="f204" fmla="*/ 2222203 f178 1"/>
                  <a:gd name="f205" fmla="*/ 4121978 f179 1"/>
                  <a:gd name="f206" fmla="*/ 1650298 f178 1"/>
                  <a:gd name="f207" fmla="*/ 3817178 f179 1"/>
                  <a:gd name="f208" fmla="*/ 995302 f178 1"/>
                  <a:gd name="f209" fmla="*/ 3071390 f179 1"/>
                  <a:gd name="f210" fmla="*/ 638621 f178 1"/>
                  <a:gd name="f211" fmla="*/ 3058420 f179 1"/>
                  <a:gd name="f212" fmla="*/ 923966 f178 1"/>
                  <a:gd name="f213" fmla="*/ 1780000 f178 1"/>
                  <a:gd name="f214" fmla="*/ 2844412 f179 1"/>
                  <a:gd name="f215" fmla="*/ 2013464 f178 1"/>
                  <a:gd name="f216" fmla="*/ 2766590 f179 1"/>
                  <a:gd name="f217" fmla="*/ 2214502 f178 1"/>
                  <a:gd name="f218" fmla="*/ 2623918 f179 1"/>
                  <a:gd name="f219" fmla="*/ 2071829 f178 1"/>
                  <a:gd name="f220" fmla="*/ 2708224 f179 1"/>
                  <a:gd name="f221" fmla="*/ 1831881 f178 1"/>
                  <a:gd name="f222" fmla="*/ 2818471 f179 1"/>
                  <a:gd name="f223" fmla="*/ 1494655 f178 1"/>
                  <a:gd name="f224" fmla="*/ 2695254 f179 1"/>
                  <a:gd name="f225" fmla="*/ 1176885 f178 1"/>
                  <a:gd name="f226" fmla="*/ 2124565 f179 1"/>
                  <a:gd name="f227" fmla="*/ 1112034 f178 1"/>
                  <a:gd name="f228" fmla="*/ 1955952 f179 1"/>
                  <a:gd name="f229" fmla="*/ 1125004 f178 1"/>
                  <a:gd name="f230" fmla="*/ 1897586 f179 1"/>
                  <a:gd name="f231" fmla="*/ 1047183 f178 1"/>
                  <a:gd name="f232" fmla="*/ 1027727 f178 1"/>
                  <a:gd name="f233" fmla="*/ 2552582 f179 1"/>
                  <a:gd name="f234" fmla="*/ 684908 f178 1"/>
                  <a:gd name="f235" fmla="*/ 3136160 f179 1"/>
                  <a:gd name="f236" fmla="*/ 1476091 f178 1"/>
                  <a:gd name="f237" fmla="*/ 3175476 f179 1"/>
                  <a:gd name="f238" fmla="*/ 1141865 f178 1"/>
                  <a:gd name="f239" fmla="+- f180 0 f1"/>
                  <a:gd name="f240" fmla="*/ f183 1 4170906"/>
                  <a:gd name="f241" fmla="*/ f184 1 3429993"/>
                  <a:gd name="f242" fmla="*/ f185 1 4170906"/>
                  <a:gd name="f243" fmla="*/ f186 1 3429993"/>
                  <a:gd name="f244" fmla="*/ f187 1 4170906"/>
                  <a:gd name="f245" fmla="*/ f188 1 3429993"/>
                  <a:gd name="f246" fmla="*/ f189 1 4170906"/>
                  <a:gd name="f247" fmla="*/ f190 1 3429993"/>
                  <a:gd name="f248" fmla="*/ f191 1 4170906"/>
                  <a:gd name="f249" fmla="*/ f192 1 3429993"/>
                  <a:gd name="f250" fmla="*/ f193 1 4170906"/>
                  <a:gd name="f251" fmla="*/ f194 1 3429993"/>
                  <a:gd name="f252" fmla="*/ f195 1 4170906"/>
                  <a:gd name="f253" fmla="*/ f196 1 3429993"/>
                  <a:gd name="f254" fmla="*/ f197 1 4170906"/>
                  <a:gd name="f255" fmla="*/ f198 1 3429993"/>
                  <a:gd name="f256" fmla="*/ f199 1 4170906"/>
                  <a:gd name="f257" fmla="*/ f200 1 3429993"/>
                  <a:gd name="f258" fmla="*/ f201 1 4170906"/>
                  <a:gd name="f259" fmla="*/ f202 1 3429993"/>
                  <a:gd name="f260" fmla="*/ f203 1 4170906"/>
                  <a:gd name="f261" fmla="*/ f204 1 3429993"/>
                  <a:gd name="f262" fmla="*/ f205 1 4170906"/>
                  <a:gd name="f263" fmla="*/ f206 1 3429993"/>
                  <a:gd name="f264" fmla="*/ f207 1 4170906"/>
                  <a:gd name="f265" fmla="*/ f208 1 3429993"/>
                  <a:gd name="f266" fmla="*/ f209 1 4170906"/>
                  <a:gd name="f267" fmla="*/ f210 1 3429993"/>
                  <a:gd name="f268" fmla="*/ f211 1 4170906"/>
                  <a:gd name="f269" fmla="*/ f212 1 3429993"/>
                  <a:gd name="f270" fmla="*/ f213 1 3429993"/>
                  <a:gd name="f271" fmla="*/ f214 1 4170906"/>
                  <a:gd name="f272" fmla="*/ f215 1 3429993"/>
                  <a:gd name="f273" fmla="*/ f216 1 4170906"/>
                  <a:gd name="f274" fmla="*/ f217 1 3429993"/>
                  <a:gd name="f275" fmla="*/ f218 1 4170906"/>
                  <a:gd name="f276" fmla="*/ f219 1 3429993"/>
                  <a:gd name="f277" fmla="*/ f220 1 4170906"/>
                  <a:gd name="f278" fmla="*/ f221 1 3429993"/>
                  <a:gd name="f279" fmla="*/ f222 1 4170906"/>
                  <a:gd name="f280" fmla="*/ f223 1 3429993"/>
                  <a:gd name="f281" fmla="*/ f224 1 4170906"/>
                  <a:gd name="f282" fmla="*/ f225 1 3429993"/>
                  <a:gd name="f283" fmla="*/ f226 1 4170906"/>
                  <a:gd name="f284" fmla="*/ f227 1 3429993"/>
                  <a:gd name="f285" fmla="*/ f228 1 4170906"/>
                  <a:gd name="f286" fmla="*/ f229 1 3429993"/>
                  <a:gd name="f287" fmla="*/ f230 1 4170906"/>
                  <a:gd name="f288" fmla="*/ f231 1 3429993"/>
                  <a:gd name="f289" fmla="*/ f232 1 3429993"/>
                  <a:gd name="f290" fmla="*/ f233 1 4170906"/>
                  <a:gd name="f291" fmla="*/ f234 1 3429993"/>
                  <a:gd name="f292" fmla="*/ f235 1 4170906"/>
                  <a:gd name="f293" fmla="*/ f236 1 3429993"/>
                  <a:gd name="f294" fmla="*/ f237 1 4170906"/>
                  <a:gd name="f295" fmla="*/ f238 1 3429993"/>
                  <a:gd name="f296" fmla="*/ f174 1 f181"/>
                  <a:gd name="f297" fmla="*/ f175 1 f181"/>
                  <a:gd name="f298" fmla="*/ f174 1 f182"/>
                  <a:gd name="f299" fmla="*/ f176 1 f182"/>
                  <a:gd name="f300" fmla="*/ f240 1 f181"/>
                  <a:gd name="f301" fmla="*/ f241 1 f182"/>
                  <a:gd name="f302" fmla="*/ f242 1 f181"/>
                  <a:gd name="f303" fmla="*/ f243 1 f182"/>
                  <a:gd name="f304" fmla="*/ f244 1 f181"/>
                  <a:gd name="f305" fmla="*/ f245 1 f182"/>
                  <a:gd name="f306" fmla="*/ f246 1 f181"/>
                  <a:gd name="f307" fmla="*/ f247 1 f182"/>
                  <a:gd name="f308" fmla="*/ f248 1 f181"/>
                  <a:gd name="f309" fmla="*/ f249 1 f182"/>
                  <a:gd name="f310" fmla="*/ f250 1 f181"/>
                  <a:gd name="f311" fmla="*/ f251 1 f182"/>
                  <a:gd name="f312" fmla="*/ f252 1 f181"/>
                  <a:gd name="f313" fmla="*/ f253 1 f182"/>
                  <a:gd name="f314" fmla="*/ f254 1 f181"/>
                  <a:gd name="f315" fmla="*/ f255 1 f182"/>
                  <a:gd name="f316" fmla="*/ f256 1 f181"/>
                  <a:gd name="f317" fmla="*/ f257 1 f182"/>
                  <a:gd name="f318" fmla="*/ f258 1 f181"/>
                  <a:gd name="f319" fmla="*/ f259 1 f182"/>
                  <a:gd name="f320" fmla="*/ f260 1 f181"/>
                  <a:gd name="f321" fmla="*/ f261 1 f182"/>
                  <a:gd name="f322" fmla="*/ f262 1 f181"/>
                  <a:gd name="f323" fmla="*/ f263 1 f182"/>
                  <a:gd name="f324" fmla="*/ f264 1 f181"/>
                  <a:gd name="f325" fmla="*/ f265 1 f182"/>
                  <a:gd name="f326" fmla="*/ f266 1 f181"/>
                  <a:gd name="f327" fmla="*/ f267 1 f182"/>
                  <a:gd name="f328" fmla="*/ f290 1 f181"/>
                  <a:gd name="f329" fmla="*/ f291 1 f182"/>
                  <a:gd name="f330" fmla="*/ f268 1 f181"/>
                  <a:gd name="f331" fmla="*/ f269 1 f182"/>
                  <a:gd name="f332" fmla="*/ f294 1 f181"/>
                  <a:gd name="f333" fmla="*/ f295 1 f182"/>
                  <a:gd name="f334" fmla="*/ f292 1 f181"/>
                  <a:gd name="f335" fmla="*/ f293 1 f182"/>
                  <a:gd name="f336" fmla="*/ f270 1 f182"/>
                  <a:gd name="f337" fmla="*/ f271 1 f181"/>
                  <a:gd name="f338" fmla="*/ f272 1 f182"/>
                  <a:gd name="f339" fmla="*/ f273 1 f181"/>
                  <a:gd name="f340" fmla="*/ f274 1 f182"/>
                  <a:gd name="f341" fmla="*/ f275 1 f181"/>
                  <a:gd name="f342" fmla="*/ f276 1 f182"/>
                  <a:gd name="f343" fmla="*/ f277 1 f181"/>
                  <a:gd name="f344" fmla="*/ f278 1 f182"/>
                  <a:gd name="f345" fmla="*/ f279 1 f181"/>
                  <a:gd name="f346" fmla="*/ f280 1 f182"/>
                  <a:gd name="f347" fmla="*/ f281 1 f181"/>
                  <a:gd name="f348" fmla="*/ f282 1 f182"/>
                  <a:gd name="f349" fmla="*/ f283 1 f181"/>
                  <a:gd name="f350" fmla="*/ f284 1 f182"/>
                  <a:gd name="f351" fmla="*/ f285 1 f181"/>
                  <a:gd name="f352" fmla="*/ f286 1 f182"/>
                  <a:gd name="f353" fmla="*/ f287 1 f181"/>
                  <a:gd name="f354" fmla="*/ f288 1 f182"/>
                  <a:gd name="f355" fmla="*/ f289 1 f182"/>
                  <a:gd name="f356" fmla="*/ f296 f172 1"/>
                  <a:gd name="f357" fmla="*/ f297 f172 1"/>
                  <a:gd name="f358" fmla="*/ f299 f173 1"/>
                  <a:gd name="f359" fmla="*/ f298 f173 1"/>
                  <a:gd name="f360" fmla="*/ f300 f172 1"/>
                  <a:gd name="f361" fmla="*/ f301 f173 1"/>
                  <a:gd name="f362" fmla="*/ f302 f172 1"/>
                  <a:gd name="f363" fmla="*/ f303 f173 1"/>
                  <a:gd name="f364" fmla="*/ f304 f172 1"/>
                  <a:gd name="f365" fmla="*/ f305 f173 1"/>
                  <a:gd name="f366" fmla="*/ f306 f172 1"/>
                  <a:gd name="f367" fmla="*/ f307 f173 1"/>
                  <a:gd name="f368" fmla="*/ f308 f172 1"/>
                  <a:gd name="f369" fmla="*/ f309 f173 1"/>
                  <a:gd name="f370" fmla="*/ f310 f172 1"/>
                  <a:gd name="f371" fmla="*/ f311 f173 1"/>
                  <a:gd name="f372" fmla="*/ f312 f172 1"/>
                  <a:gd name="f373" fmla="*/ f313 f173 1"/>
                  <a:gd name="f374" fmla="*/ f314 f172 1"/>
                  <a:gd name="f375" fmla="*/ f315 f173 1"/>
                  <a:gd name="f376" fmla="*/ f316 f172 1"/>
                  <a:gd name="f377" fmla="*/ f317 f173 1"/>
                  <a:gd name="f378" fmla="*/ f318 f172 1"/>
                  <a:gd name="f379" fmla="*/ f319 f173 1"/>
                  <a:gd name="f380" fmla="*/ f320 f172 1"/>
                  <a:gd name="f381" fmla="*/ f321 f173 1"/>
                  <a:gd name="f382" fmla="*/ f322 f172 1"/>
                  <a:gd name="f383" fmla="*/ f323 f173 1"/>
                  <a:gd name="f384" fmla="*/ f324 f172 1"/>
                  <a:gd name="f385" fmla="*/ f325 f173 1"/>
                  <a:gd name="f386" fmla="*/ f326 f172 1"/>
                  <a:gd name="f387" fmla="*/ f327 f173 1"/>
                  <a:gd name="f388" fmla="*/ f328 f172 1"/>
                  <a:gd name="f389" fmla="*/ f329 f173 1"/>
                  <a:gd name="f390" fmla="*/ f330 f172 1"/>
                  <a:gd name="f391" fmla="*/ f331 f173 1"/>
                  <a:gd name="f392" fmla="*/ f332 f172 1"/>
                  <a:gd name="f393" fmla="*/ f333 f173 1"/>
                  <a:gd name="f394" fmla="*/ f334 f172 1"/>
                  <a:gd name="f395" fmla="*/ f335 f173 1"/>
                  <a:gd name="f396" fmla="*/ f336 f173 1"/>
                  <a:gd name="f397" fmla="*/ f337 f172 1"/>
                  <a:gd name="f398" fmla="*/ f338 f173 1"/>
                  <a:gd name="f399" fmla="*/ f339 f172 1"/>
                  <a:gd name="f400" fmla="*/ f340 f173 1"/>
                  <a:gd name="f401" fmla="*/ f341 f172 1"/>
                  <a:gd name="f402" fmla="*/ f342 f173 1"/>
                  <a:gd name="f403" fmla="*/ f343 f172 1"/>
                  <a:gd name="f404" fmla="*/ f344 f173 1"/>
                  <a:gd name="f405" fmla="*/ f345 f172 1"/>
                  <a:gd name="f406" fmla="*/ f346 f173 1"/>
                  <a:gd name="f407" fmla="*/ f347 f172 1"/>
                  <a:gd name="f408" fmla="*/ f348 f173 1"/>
                  <a:gd name="f409" fmla="*/ f349 f172 1"/>
                  <a:gd name="f410" fmla="*/ f350 f173 1"/>
                  <a:gd name="f411" fmla="*/ f351 f172 1"/>
                  <a:gd name="f412" fmla="*/ f352 f173 1"/>
                  <a:gd name="f413" fmla="*/ f353 f172 1"/>
                  <a:gd name="f414" fmla="*/ f354 f173 1"/>
                  <a:gd name="f415" fmla="*/ f355 f1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9">
                    <a:pos x="f360" y="f361"/>
                  </a:cxn>
                  <a:cxn ang="f239">
                    <a:pos x="f362" y="f363"/>
                  </a:cxn>
                  <a:cxn ang="f239">
                    <a:pos x="f362" y="f363"/>
                  </a:cxn>
                  <a:cxn ang="f239">
                    <a:pos x="f364" y="f365"/>
                  </a:cxn>
                  <a:cxn ang="f239">
                    <a:pos x="f366" y="f367"/>
                  </a:cxn>
                  <a:cxn ang="f239">
                    <a:pos x="f368" y="f369"/>
                  </a:cxn>
                  <a:cxn ang="f239">
                    <a:pos x="f370" y="f371"/>
                  </a:cxn>
                  <a:cxn ang="f239">
                    <a:pos x="f372" y="f373"/>
                  </a:cxn>
                  <a:cxn ang="f239">
                    <a:pos x="f374" y="f375"/>
                  </a:cxn>
                  <a:cxn ang="f239">
                    <a:pos x="f376" y="f377"/>
                  </a:cxn>
                  <a:cxn ang="f239">
                    <a:pos x="f378" y="f379"/>
                  </a:cxn>
                  <a:cxn ang="f239">
                    <a:pos x="f380" y="f381"/>
                  </a:cxn>
                  <a:cxn ang="f239">
                    <a:pos x="f382" y="f383"/>
                  </a:cxn>
                  <a:cxn ang="f239">
                    <a:pos x="f384" y="f385"/>
                  </a:cxn>
                  <a:cxn ang="f239">
                    <a:pos x="f386" y="f387"/>
                  </a:cxn>
                  <a:cxn ang="f239">
                    <a:pos x="f388" y="f389"/>
                  </a:cxn>
                  <a:cxn ang="f239">
                    <a:pos x="f390" y="f391"/>
                  </a:cxn>
                  <a:cxn ang="f239">
                    <a:pos x="f392" y="f393"/>
                  </a:cxn>
                  <a:cxn ang="f239">
                    <a:pos x="f394" y="f395"/>
                  </a:cxn>
                  <a:cxn ang="f239">
                    <a:pos x="f386" y="f396"/>
                  </a:cxn>
                  <a:cxn ang="f239">
                    <a:pos x="f397" y="f398"/>
                  </a:cxn>
                  <a:cxn ang="f239">
                    <a:pos x="f399" y="f400"/>
                  </a:cxn>
                  <a:cxn ang="f239">
                    <a:pos x="f401" y="f402"/>
                  </a:cxn>
                  <a:cxn ang="f239">
                    <a:pos x="f403" y="f404"/>
                  </a:cxn>
                  <a:cxn ang="f239">
                    <a:pos x="f405" y="f406"/>
                  </a:cxn>
                  <a:cxn ang="f239">
                    <a:pos x="f407" y="f408"/>
                  </a:cxn>
                  <a:cxn ang="f239">
                    <a:pos x="f409" y="f410"/>
                  </a:cxn>
                  <a:cxn ang="f239">
                    <a:pos x="f411" y="f412"/>
                  </a:cxn>
                  <a:cxn ang="f239">
                    <a:pos x="f413" y="f414"/>
                  </a:cxn>
                  <a:cxn ang="f239">
                    <a:pos x="f413" y="f415"/>
                  </a:cxn>
                </a:cxnLst>
                <a:rect l="f356" t="f359" r="f357" b="f358"/>
                <a:pathLst>
                  <a:path w="4170906" h="3429993">
                    <a:moveTo>
                      <a:pt x="f8" y="f5"/>
                    </a:moveTo>
                    <a:lnTo>
                      <a:pt x="f9" y="f10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65" y="f66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85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81" y="f111"/>
                    </a:cubicBezTo>
                    <a:cubicBezTo>
                      <a:pt x="f112" y="f113"/>
                      <a:pt x="f114" y="f115"/>
                      <a:pt x="f116" y="f11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125"/>
                      <a:pt x="f126" y="f127"/>
                      <a:pt x="f128" y="f129"/>
                    </a:cubicBezTo>
                    <a:cubicBezTo>
                      <a:pt x="f130" y="f131"/>
                      <a:pt x="f132" y="f133"/>
                      <a:pt x="f134" y="f135"/>
                    </a:cubicBezTo>
                    <a:cubicBezTo>
                      <a:pt x="f136" y="f137"/>
                      <a:pt x="f138" y="f139"/>
                      <a:pt x="f140" y="f141"/>
                    </a:cubicBezTo>
                    <a:cubicBezTo>
                      <a:pt x="f142" y="f143"/>
                      <a:pt x="f144" y="f145"/>
                      <a:pt x="f146" y="f147"/>
                    </a:cubicBezTo>
                    <a:cubicBezTo>
                      <a:pt x="f148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64" y="f170"/>
                    </a:cubicBezTo>
                  </a:path>
                </a:pathLst>
              </a:custGeom>
              <a:grpFill/>
              <a:ln w="12701" cap="flat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de-DE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Freihandform 225"/>
              <p:cNvSpPr/>
              <p:nvPr/>
            </p:nvSpPr>
            <p:spPr>
              <a:xfrm>
                <a:off x="6787453" y="442844"/>
                <a:ext cx="2626851" cy="24824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49140"/>
                  <a:gd name="f7" fmla="val 2492565"/>
                  <a:gd name="f8" fmla="val 83092"/>
                  <a:gd name="f9" fmla="val 1487062"/>
                  <a:gd name="f10" fmla="val 173883"/>
                  <a:gd name="f11" fmla="val 1419508"/>
                  <a:gd name="f12" fmla="val 264675"/>
                  <a:gd name="f13" fmla="val 1323380"/>
                  <a:gd name="f14" fmla="val 277645"/>
                  <a:gd name="f15" fmla="val 1277674"/>
                  <a:gd name="f16" fmla="val 290615"/>
                  <a:gd name="f17" fmla="val 1231968"/>
                  <a:gd name="f18" fmla="val 204147"/>
                  <a:gd name="f19" fmla="val 1248491"/>
                  <a:gd name="f20" fmla="val 160913"/>
                  <a:gd name="f21" fmla="val 1212823"/>
                  <a:gd name="f22" fmla="val 117679"/>
                  <a:gd name="f23" fmla="val 1177155"/>
                  <a:gd name="f24" fmla="val 42020"/>
                  <a:gd name="f25" fmla="val 1116627"/>
                  <a:gd name="f26" fmla="val 18241"/>
                  <a:gd name="f27" fmla="val 1063665"/>
                  <a:gd name="f28" fmla="val -5538"/>
                  <a:gd name="f29" fmla="val 1010703"/>
                  <a:gd name="f30" fmla="val -6618"/>
                  <a:gd name="f31" fmla="val 991248"/>
                  <a:gd name="f32" fmla="val 895052"/>
                  <a:gd name="f33" fmla="val 43100"/>
                  <a:gd name="f34" fmla="val 798856"/>
                  <a:gd name="f35" fmla="val 100453"/>
                  <a:gd name="f36" fmla="val 612923"/>
                  <a:gd name="f37" fmla="val 167398"/>
                  <a:gd name="f38" fmla="val 486491"/>
                  <a:gd name="f39" fmla="val 234343"/>
                  <a:gd name="f40" fmla="val 360059"/>
                  <a:gd name="f41" fmla="val 263189"/>
                  <a:gd name="f42" fmla="val 217521"/>
                  <a:gd name="f43" fmla="val 419912"/>
                  <a:gd name="f44" fmla="val 136457"/>
                  <a:gd name="f45" fmla="val 576635"/>
                  <a:gd name="f46" fmla="val 55393"/>
                  <a:gd name="f47" fmla="val 846105"/>
                  <a:gd name="f48" fmla="val 3377"/>
                  <a:gd name="f49" fmla="val 1107738"/>
                  <a:gd name="f50" fmla="val 108"/>
                  <a:gd name="f51" fmla="val 1369371"/>
                  <a:gd name="f52" fmla="val -3161"/>
                  <a:gd name="f53" fmla="val 1798956"/>
                  <a:gd name="f54" fmla="val 68756"/>
                  <a:gd name="f55" fmla="val 1989713"/>
                  <a:gd name="f56" fmla="val 116840"/>
                  <a:gd name="f57" fmla="val 2180470"/>
                  <a:gd name="f58" fmla="val 164924"/>
                  <a:gd name="f59" fmla="val 2194400"/>
                  <a:gd name="f60" fmla="val 178178"/>
                  <a:gd name="f61" fmla="val 2252279"/>
                  <a:gd name="f62" fmla="val 288614"/>
                  <a:gd name="f63" fmla="val 2310159"/>
                  <a:gd name="f64" fmla="val 399050"/>
                  <a:gd name="f65" fmla="val 2282394"/>
                  <a:gd name="f66" fmla="val 642714"/>
                  <a:gd name="f67" fmla="val 2336990"/>
                  <a:gd name="f68" fmla="val 779455"/>
                  <a:gd name="f69" fmla="val 2391587"/>
                  <a:gd name="f70" fmla="val 916196"/>
                  <a:gd name="f71" fmla="val 2528572"/>
                  <a:gd name="f72" fmla="val 1007650"/>
                  <a:gd name="f73" fmla="val 2579858"/>
                  <a:gd name="f74" fmla="val 1109061"/>
                  <a:gd name="f75" fmla="val 2631144"/>
                  <a:gd name="f76" fmla="val 1210472"/>
                  <a:gd name="f77" fmla="val 2660922"/>
                  <a:gd name="f78" fmla="val 1294967"/>
                  <a:gd name="f79" fmla="val 2644709"/>
                  <a:gd name="f80" fmla="val 1387920"/>
                  <a:gd name="f81" fmla="val 2628496"/>
                  <a:gd name="f82" fmla="val 1480873"/>
                  <a:gd name="f83" fmla="val 2509602"/>
                  <a:gd name="f84" fmla="val 1587878"/>
                  <a:gd name="f85" fmla="val 2482581"/>
                  <a:gd name="f86" fmla="val 1666780"/>
                  <a:gd name="f87" fmla="val 2455560"/>
                  <a:gd name="f88" fmla="val 1745682"/>
                  <a:gd name="f89" fmla="val 2562564"/>
                  <a:gd name="f90" fmla="val 1807291"/>
                  <a:gd name="f91" fmla="val 1861333"/>
                  <a:gd name="f92" fmla="val 2402598"/>
                  <a:gd name="f93" fmla="val 1915375"/>
                  <a:gd name="f94" fmla="val 2142113"/>
                  <a:gd name="f95" fmla="val 1985631"/>
                  <a:gd name="f96" fmla="val 2002683"/>
                  <a:gd name="f97" fmla="val 1991035"/>
                  <a:gd name="f98" fmla="val 1863253"/>
                  <a:gd name="f99" fmla="val 1996439"/>
                  <a:gd name="f100" fmla="val 1738955"/>
                  <a:gd name="f101" fmla="val 1925104"/>
                  <a:gd name="f102" fmla="val 1646002"/>
                  <a:gd name="f103" fmla="val 1893759"/>
                  <a:gd name="f104" fmla="val 1553049"/>
                  <a:gd name="f105" fmla="val 1862414"/>
                  <a:gd name="f106" fmla="val 1511977"/>
                  <a:gd name="f107" fmla="val 1794320"/>
                  <a:gd name="f108" fmla="val 1444964"/>
                  <a:gd name="f109" fmla="val 1802967"/>
                  <a:gd name="f110" fmla="val 1377951"/>
                  <a:gd name="f111" fmla="val 1811614"/>
                  <a:gd name="f112" fmla="val 1309858"/>
                  <a:gd name="f113" fmla="val 1924023"/>
                  <a:gd name="f114" fmla="val 1243926"/>
                  <a:gd name="f115" fmla="val 1945640"/>
                  <a:gd name="f116" fmla="val 1177994"/>
                  <a:gd name="f117" fmla="val 1967257"/>
                  <a:gd name="f118" fmla="val 1046129"/>
                  <a:gd name="f119" fmla="val 1908890"/>
                  <a:gd name="f120" fmla="val 1049372"/>
                  <a:gd name="f121" fmla="val 1932669"/>
                  <a:gd name="f122" fmla="val 1052615"/>
                  <a:gd name="f123" fmla="val 1956448"/>
                  <a:gd name="f124" fmla="val 1222309"/>
                  <a:gd name="f125" fmla="val 2023461"/>
                  <a:gd name="f126" fmla="val 1263381"/>
                  <a:gd name="f127" fmla="val 2088312"/>
                  <a:gd name="f128" fmla="val 1304453"/>
                  <a:gd name="f129" fmla="val 2153163"/>
                  <a:gd name="f130" fmla="val 1313100"/>
                  <a:gd name="f131" fmla="val 2256925"/>
                  <a:gd name="f132" fmla="val 1295806"/>
                  <a:gd name="f133" fmla="val 2321776"/>
                  <a:gd name="f134" fmla="val 1278512"/>
                  <a:gd name="f135" fmla="val 2386627"/>
                  <a:gd name="f136" fmla="val 1210419"/>
                  <a:gd name="f137" fmla="val 2454720"/>
                  <a:gd name="f138" fmla="val 1159619"/>
                  <a:gd name="f139" fmla="val 2477418"/>
                  <a:gd name="f140" fmla="val 1108819"/>
                  <a:gd name="f141" fmla="val 2500116"/>
                  <a:gd name="f142" fmla="val 1042887"/>
                  <a:gd name="f143" fmla="val 991006"/>
                  <a:gd name="f144" fmla="val 2457963"/>
                  <a:gd name="f145" fmla="val 939125"/>
                  <a:gd name="f146" fmla="val 2415810"/>
                  <a:gd name="f147" fmla="val 888325"/>
                  <a:gd name="f148" fmla="val 2279622"/>
                  <a:gd name="f149" fmla="val 848334"/>
                  <a:gd name="f150" fmla="val 2224499"/>
                  <a:gd name="f151" fmla="val 808343"/>
                  <a:gd name="f152" fmla="val 2169376"/>
                  <a:gd name="f153" fmla="val 751058"/>
                  <a:gd name="f154" fmla="val 2127223"/>
                  <a:gd name="f155" fmla="+- 0 0 -90"/>
                  <a:gd name="f156" fmla="*/ f3 1 2649140"/>
                  <a:gd name="f157" fmla="*/ f4 1 2492565"/>
                  <a:gd name="f158" fmla="val f5"/>
                  <a:gd name="f159" fmla="val f6"/>
                  <a:gd name="f160" fmla="val f7"/>
                  <a:gd name="f161" fmla="*/ f155 f0 1"/>
                  <a:gd name="f162" fmla="+- f160 0 f158"/>
                  <a:gd name="f163" fmla="+- f159 0 f158"/>
                  <a:gd name="f164" fmla="*/ f161 1 f2"/>
                  <a:gd name="f165" fmla="*/ f163 1 2649140"/>
                  <a:gd name="f166" fmla="*/ f162 1 2492565"/>
                  <a:gd name="f167" fmla="*/ 83092 f163 1"/>
                  <a:gd name="f168" fmla="*/ 277645 f163 1"/>
                  <a:gd name="f169" fmla="*/ 160913 f163 1"/>
                  <a:gd name="f170" fmla="*/ 18241 f163 1"/>
                  <a:gd name="f171" fmla="*/ 167398 f163 1"/>
                  <a:gd name="f172" fmla="*/ 1107738 f163 1"/>
                  <a:gd name="f173" fmla="*/ 1989713 f163 1"/>
                  <a:gd name="f174" fmla="*/ 2336990 f163 1"/>
                  <a:gd name="f175" fmla="*/ 2579858 f163 1"/>
                  <a:gd name="f176" fmla="*/ 2644709 f163 1"/>
                  <a:gd name="f177" fmla="*/ 2482581 f163 1"/>
                  <a:gd name="f178" fmla="*/ 2002683 f163 1"/>
                  <a:gd name="f179" fmla="*/ 1646002 f163 1"/>
                  <a:gd name="f180" fmla="*/ 1444964 f163 1"/>
                  <a:gd name="f181" fmla="*/ 1243926 f163 1"/>
                  <a:gd name="f182" fmla="*/ 1049372 f163 1"/>
                  <a:gd name="f183" fmla="*/ 1263381 f163 1"/>
                  <a:gd name="f184" fmla="*/ 1295806 f163 1"/>
                  <a:gd name="f185" fmla="*/ 1159619 f163 1"/>
                  <a:gd name="f186" fmla="*/ 991006 f163 1"/>
                  <a:gd name="f187" fmla="*/ 848334 f163 1"/>
                  <a:gd name="f188" fmla="*/ 751058 f163 1"/>
                  <a:gd name="f189" fmla="*/ 2252279 f163 1"/>
                  <a:gd name="f190" fmla="*/ 1277674 f162 1"/>
                  <a:gd name="f191" fmla="*/ 1212823 f162 1"/>
                  <a:gd name="f192" fmla="*/ 1063665 f162 1"/>
                  <a:gd name="f193" fmla="*/ 895052 f162 1"/>
                  <a:gd name="f194" fmla="*/ 486491 f162 1"/>
                  <a:gd name="f195" fmla="*/ 419912 f163 1"/>
                  <a:gd name="f196" fmla="*/ 136457 f162 1"/>
                  <a:gd name="f197" fmla="*/ 108 f162 1"/>
                  <a:gd name="f198" fmla="*/ 116840 f162 1"/>
                  <a:gd name="f199" fmla="*/ 288614 f162 1"/>
                  <a:gd name="f200" fmla="*/ 779455 f162 1"/>
                  <a:gd name="f201" fmla="*/ 1109061 f162 1"/>
                  <a:gd name="f202" fmla="*/ 1387920 f162 1"/>
                  <a:gd name="f203" fmla="*/ 1666780 f162 1"/>
                  <a:gd name="f204" fmla="*/ 1861333 f162 1"/>
                  <a:gd name="f205" fmla="*/ 1991035 f162 1"/>
                  <a:gd name="f206" fmla="*/ 1893759 f162 1"/>
                  <a:gd name="f207" fmla="*/ 1802967 f162 1"/>
                  <a:gd name="f208" fmla="*/ 1945640 f162 1"/>
                  <a:gd name="f209" fmla="*/ 1932669 f162 1"/>
                  <a:gd name="f210" fmla="*/ 2088312 f162 1"/>
                  <a:gd name="f211" fmla="*/ 2321776 f162 1"/>
                  <a:gd name="f212" fmla="*/ 2477418 f162 1"/>
                  <a:gd name="f213" fmla="*/ 2457963 f162 1"/>
                  <a:gd name="f214" fmla="*/ 2224499 f162 1"/>
                  <a:gd name="f215" fmla="*/ 2127223 f162 1"/>
                  <a:gd name="f216" fmla="*/ 1487062 f162 1"/>
                  <a:gd name="f217" fmla="+- f164 0 f1"/>
                  <a:gd name="f218" fmla="*/ f167 1 2649140"/>
                  <a:gd name="f219" fmla="*/ f168 1 2649140"/>
                  <a:gd name="f220" fmla="*/ f169 1 2649140"/>
                  <a:gd name="f221" fmla="*/ f170 1 2649140"/>
                  <a:gd name="f222" fmla="*/ f171 1 2649140"/>
                  <a:gd name="f223" fmla="*/ f172 1 2649140"/>
                  <a:gd name="f224" fmla="*/ f173 1 2649140"/>
                  <a:gd name="f225" fmla="*/ f174 1 2649140"/>
                  <a:gd name="f226" fmla="*/ f175 1 2649140"/>
                  <a:gd name="f227" fmla="*/ f176 1 2649140"/>
                  <a:gd name="f228" fmla="*/ f177 1 2649140"/>
                  <a:gd name="f229" fmla="*/ f178 1 2649140"/>
                  <a:gd name="f230" fmla="*/ f179 1 2649140"/>
                  <a:gd name="f231" fmla="*/ f180 1 2649140"/>
                  <a:gd name="f232" fmla="*/ f181 1 2649140"/>
                  <a:gd name="f233" fmla="*/ f182 1 2649140"/>
                  <a:gd name="f234" fmla="*/ f183 1 2649140"/>
                  <a:gd name="f235" fmla="*/ f184 1 2649140"/>
                  <a:gd name="f236" fmla="*/ f185 1 2649140"/>
                  <a:gd name="f237" fmla="*/ f186 1 2649140"/>
                  <a:gd name="f238" fmla="*/ f187 1 2649140"/>
                  <a:gd name="f239" fmla="*/ f188 1 2649140"/>
                  <a:gd name="f240" fmla="*/ f189 1 2649140"/>
                  <a:gd name="f241" fmla="*/ f190 1 2492565"/>
                  <a:gd name="f242" fmla="*/ f191 1 2492565"/>
                  <a:gd name="f243" fmla="*/ f192 1 2492565"/>
                  <a:gd name="f244" fmla="*/ f193 1 2492565"/>
                  <a:gd name="f245" fmla="*/ f194 1 2492565"/>
                  <a:gd name="f246" fmla="*/ f195 1 2649140"/>
                  <a:gd name="f247" fmla="*/ f196 1 2492565"/>
                  <a:gd name="f248" fmla="*/ f197 1 2492565"/>
                  <a:gd name="f249" fmla="*/ f198 1 2492565"/>
                  <a:gd name="f250" fmla="*/ f199 1 2492565"/>
                  <a:gd name="f251" fmla="*/ f200 1 2492565"/>
                  <a:gd name="f252" fmla="*/ f201 1 2492565"/>
                  <a:gd name="f253" fmla="*/ f202 1 2492565"/>
                  <a:gd name="f254" fmla="*/ f203 1 2492565"/>
                  <a:gd name="f255" fmla="*/ f204 1 2492565"/>
                  <a:gd name="f256" fmla="*/ f205 1 2492565"/>
                  <a:gd name="f257" fmla="*/ f206 1 2492565"/>
                  <a:gd name="f258" fmla="*/ f207 1 2492565"/>
                  <a:gd name="f259" fmla="*/ f208 1 2492565"/>
                  <a:gd name="f260" fmla="*/ f209 1 2492565"/>
                  <a:gd name="f261" fmla="*/ f210 1 2492565"/>
                  <a:gd name="f262" fmla="*/ f211 1 2492565"/>
                  <a:gd name="f263" fmla="*/ f212 1 2492565"/>
                  <a:gd name="f264" fmla="*/ f213 1 2492565"/>
                  <a:gd name="f265" fmla="*/ f214 1 2492565"/>
                  <a:gd name="f266" fmla="*/ f215 1 2492565"/>
                  <a:gd name="f267" fmla="*/ f216 1 2492565"/>
                  <a:gd name="f268" fmla="*/ f158 1 f165"/>
                  <a:gd name="f269" fmla="*/ f159 1 f165"/>
                  <a:gd name="f270" fmla="*/ f158 1 f166"/>
                  <a:gd name="f271" fmla="*/ f160 1 f166"/>
                  <a:gd name="f272" fmla="*/ f218 1 f165"/>
                  <a:gd name="f273" fmla="*/ f267 1 f166"/>
                  <a:gd name="f274" fmla="*/ f219 1 f165"/>
                  <a:gd name="f275" fmla="*/ f241 1 f166"/>
                  <a:gd name="f276" fmla="*/ f220 1 f165"/>
                  <a:gd name="f277" fmla="*/ f242 1 f166"/>
                  <a:gd name="f278" fmla="*/ f221 1 f165"/>
                  <a:gd name="f279" fmla="*/ f243 1 f166"/>
                  <a:gd name="f280" fmla="*/ f244 1 f166"/>
                  <a:gd name="f281" fmla="*/ f222 1 f165"/>
                  <a:gd name="f282" fmla="*/ f245 1 f166"/>
                  <a:gd name="f283" fmla="*/ f246 1 f165"/>
                  <a:gd name="f284" fmla="*/ f247 1 f166"/>
                  <a:gd name="f285" fmla="*/ f223 1 f165"/>
                  <a:gd name="f286" fmla="*/ f248 1 f166"/>
                  <a:gd name="f287" fmla="*/ f224 1 f165"/>
                  <a:gd name="f288" fmla="*/ f249 1 f166"/>
                  <a:gd name="f289" fmla="*/ f240 1 f165"/>
                  <a:gd name="f290" fmla="*/ f250 1 f166"/>
                  <a:gd name="f291" fmla="*/ f225 1 f165"/>
                  <a:gd name="f292" fmla="*/ f251 1 f166"/>
                  <a:gd name="f293" fmla="*/ f226 1 f165"/>
                  <a:gd name="f294" fmla="*/ f252 1 f166"/>
                  <a:gd name="f295" fmla="*/ f227 1 f165"/>
                  <a:gd name="f296" fmla="*/ f253 1 f166"/>
                  <a:gd name="f297" fmla="*/ f228 1 f165"/>
                  <a:gd name="f298" fmla="*/ f254 1 f166"/>
                  <a:gd name="f299" fmla="*/ f255 1 f166"/>
                  <a:gd name="f300" fmla="*/ f229 1 f165"/>
                  <a:gd name="f301" fmla="*/ f256 1 f166"/>
                  <a:gd name="f302" fmla="*/ f230 1 f165"/>
                  <a:gd name="f303" fmla="*/ f257 1 f166"/>
                  <a:gd name="f304" fmla="*/ f231 1 f165"/>
                  <a:gd name="f305" fmla="*/ f258 1 f166"/>
                  <a:gd name="f306" fmla="*/ f232 1 f165"/>
                  <a:gd name="f307" fmla="*/ f259 1 f166"/>
                  <a:gd name="f308" fmla="*/ f233 1 f165"/>
                  <a:gd name="f309" fmla="*/ f260 1 f166"/>
                  <a:gd name="f310" fmla="*/ f234 1 f165"/>
                  <a:gd name="f311" fmla="*/ f261 1 f166"/>
                  <a:gd name="f312" fmla="*/ f235 1 f165"/>
                  <a:gd name="f313" fmla="*/ f262 1 f166"/>
                  <a:gd name="f314" fmla="*/ f236 1 f165"/>
                  <a:gd name="f315" fmla="*/ f263 1 f166"/>
                  <a:gd name="f316" fmla="*/ f237 1 f165"/>
                  <a:gd name="f317" fmla="*/ f264 1 f166"/>
                  <a:gd name="f318" fmla="*/ f238 1 f165"/>
                  <a:gd name="f319" fmla="*/ f265 1 f166"/>
                  <a:gd name="f320" fmla="*/ f239 1 f165"/>
                  <a:gd name="f321" fmla="*/ f266 1 f166"/>
                  <a:gd name="f322" fmla="*/ f268 f156 1"/>
                  <a:gd name="f323" fmla="*/ f269 f156 1"/>
                  <a:gd name="f324" fmla="*/ f271 f157 1"/>
                  <a:gd name="f325" fmla="*/ f270 f157 1"/>
                  <a:gd name="f326" fmla="*/ f272 f156 1"/>
                  <a:gd name="f327" fmla="*/ f273 f157 1"/>
                  <a:gd name="f328" fmla="*/ f274 f156 1"/>
                  <a:gd name="f329" fmla="*/ f275 f157 1"/>
                  <a:gd name="f330" fmla="*/ f276 f156 1"/>
                  <a:gd name="f331" fmla="*/ f277 f157 1"/>
                  <a:gd name="f332" fmla="*/ f278 f156 1"/>
                  <a:gd name="f333" fmla="*/ f279 f157 1"/>
                  <a:gd name="f334" fmla="*/ f280 f157 1"/>
                  <a:gd name="f335" fmla="*/ f281 f156 1"/>
                  <a:gd name="f336" fmla="*/ f282 f157 1"/>
                  <a:gd name="f337" fmla="*/ f283 f156 1"/>
                  <a:gd name="f338" fmla="*/ f284 f157 1"/>
                  <a:gd name="f339" fmla="*/ f285 f156 1"/>
                  <a:gd name="f340" fmla="*/ f286 f157 1"/>
                  <a:gd name="f341" fmla="*/ f287 f156 1"/>
                  <a:gd name="f342" fmla="*/ f288 f157 1"/>
                  <a:gd name="f343" fmla="*/ f289 f156 1"/>
                  <a:gd name="f344" fmla="*/ f290 f157 1"/>
                  <a:gd name="f345" fmla="*/ f291 f156 1"/>
                  <a:gd name="f346" fmla="*/ f292 f157 1"/>
                  <a:gd name="f347" fmla="*/ f293 f156 1"/>
                  <a:gd name="f348" fmla="*/ f294 f157 1"/>
                  <a:gd name="f349" fmla="*/ f295 f156 1"/>
                  <a:gd name="f350" fmla="*/ f296 f157 1"/>
                  <a:gd name="f351" fmla="*/ f297 f156 1"/>
                  <a:gd name="f352" fmla="*/ f298 f157 1"/>
                  <a:gd name="f353" fmla="*/ f299 f157 1"/>
                  <a:gd name="f354" fmla="*/ f300 f156 1"/>
                  <a:gd name="f355" fmla="*/ f301 f157 1"/>
                  <a:gd name="f356" fmla="*/ f302 f156 1"/>
                  <a:gd name="f357" fmla="*/ f303 f157 1"/>
                  <a:gd name="f358" fmla="*/ f304 f156 1"/>
                  <a:gd name="f359" fmla="*/ f305 f157 1"/>
                  <a:gd name="f360" fmla="*/ f306 f156 1"/>
                  <a:gd name="f361" fmla="*/ f307 f157 1"/>
                  <a:gd name="f362" fmla="*/ f308 f156 1"/>
                  <a:gd name="f363" fmla="*/ f309 f157 1"/>
                  <a:gd name="f364" fmla="*/ f310 f156 1"/>
                  <a:gd name="f365" fmla="*/ f311 f157 1"/>
                  <a:gd name="f366" fmla="*/ f312 f156 1"/>
                  <a:gd name="f367" fmla="*/ f313 f157 1"/>
                  <a:gd name="f368" fmla="*/ f314 f156 1"/>
                  <a:gd name="f369" fmla="*/ f315 f157 1"/>
                  <a:gd name="f370" fmla="*/ f316 f156 1"/>
                  <a:gd name="f371" fmla="*/ f317 f157 1"/>
                  <a:gd name="f372" fmla="*/ f318 f156 1"/>
                  <a:gd name="f373" fmla="*/ f319 f157 1"/>
                  <a:gd name="f374" fmla="*/ f320 f156 1"/>
                  <a:gd name="f375" fmla="*/ f321 f1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7">
                    <a:pos x="f326" y="f327"/>
                  </a:cxn>
                  <a:cxn ang="f217">
                    <a:pos x="f328" y="f329"/>
                  </a:cxn>
                  <a:cxn ang="f217">
                    <a:pos x="f330" y="f331"/>
                  </a:cxn>
                  <a:cxn ang="f217">
                    <a:pos x="f332" y="f333"/>
                  </a:cxn>
                  <a:cxn ang="f217">
                    <a:pos x="f332" y="f334"/>
                  </a:cxn>
                  <a:cxn ang="f217">
                    <a:pos x="f335" y="f336"/>
                  </a:cxn>
                  <a:cxn ang="f217">
                    <a:pos x="f337" y="f338"/>
                  </a:cxn>
                  <a:cxn ang="f217">
                    <a:pos x="f339" y="f340"/>
                  </a:cxn>
                  <a:cxn ang="f217">
                    <a:pos x="f341" y="f342"/>
                  </a:cxn>
                  <a:cxn ang="f217">
                    <a:pos x="f343" y="f344"/>
                  </a:cxn>
                  <a:cxn ang="f217">
                    <a:pos x="f345" y="f346"/>
                  </a:cxn>
                  <a:cxn ang="f217">
                    <a:pos x="f347" y="f348"/>
                  </a:cxn>
                  <a:cxn ang="f217">
                    <a:pos x="f349" y="f350"/>
                  </a:cxn>
                  <a:cxn ang="f217">
                    <a:pos x="f351" y="f352"/>
                  </a:cxn>
                  <a:cxn ang="f217">
                    <a:pos x="f351" y="f353"/>
                  </a:cxn>
                  <a:cxn ang="f217">
                    <a:pos x="f354" y="f355"/>
                  </a:cxn>
                  <a:cxn ang="f217">
                    <a:pos x="f356" y="f357"/>
                  </a:cxn>
                  <a:cxn ang="f217">
                    <a:pos x="f358" y="f359"/>
                  </a:cxn>
                  <a:cxn ang="f217">
                    <a:pos x="f360" y="f361"/>
                  </a:cxn>
                  <a:cxn ang="f217">
                    <a:pos x="f362" y="f363"/>
                  </a:cxn>
                  <a:cxn ang="f217">
                    <a:pos x="f364" y="f365"/>
                  </a:cxn>
                  <a:cxn ang="f217">
                    <a:pos x="f366" y="f367"/>
                  </a:cxn>
                  <a:cxn ang="f217">
                    <a:pos x="f368" y="f369"/>
                  </a:cxn>
                  <a:cxn ang="f217">
                    <a:pos x="f370" y="f371"/>
                  </a:cxn>
                  <a:cxn ang="f217">
                    <a:pos x="f372" y="f373"/>
                  </a:cxn>
                  <a:cxn ang="f217">
                    <a:pos x="f374" y="f375"/>
                  </a:cxn>
                  <a:cxn ang="f217">
                    <a:pos x="f374" y="f375"/>
                  </a:cxn>
                </a:cxnLst>
                <a:rect l="f322" t="f325" r="f323" b="f324"/>
                <a:pathLst>
                  <a:path w="2649140" h="249256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26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85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23"/>
                      <a:pt x="f124" y="f125"/>
                      <a:pt x="f126" y="f127"/>
                    </a:cubicBezTo>
                    <a:cubicBezTo>
                      <a:pt x="f128" y="f129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1"/>
                      <a:pt x="f143" y="f144"/>
                    </a:cubicBezTo>
                    <a:cubicBezTo>
                      <a:pt x="f145" y="f146"/>
                      <a:pt x="f147" y="f148"/>
                      <a:pt x="f149" y="f150"/>
                    </a:cubicBezTo>
                    <a:cubicBezTo>
                      <a:pt x="f151" y="f152"/>
                      <a:pt x="f153" y="f154"/>
                      <a:pt x="f153" y="f154"/>
                    </a:cubicBezTo>
                    <a:lnTo>
                      <a:pt x="f153" y="f154"/>
                    </a:lnTo>
                  </a:path>
                </a:pathLst>
              </a:custGeom>
              <a:grpFill/>
              <a:ln w="12701" cap="flat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de-DE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Freihandform 1412"/>
              <p:cNvSpPr/>
              <p:nvPr/>
            </p:nvSpPr>
            <p:spPr>
              <a:xfrm>
                <a:off x="7137965" y="3746765"/>
                <a:ext cx="1309617" cy="1031875"/>
              </a:xfrm>
              <a:custGeom>
                <a:avLst/>
                <a:gdLst>
                  <a:gd name="connsiteX0" fmla="*/ 0 w 1309617"/>
                  <a:gd name="connsiteY0" fmla="*/ 415790 h 1031875"/>
                  <a:gd name="connsiteX1" fmla="*/ 830094 w 1309617"/>
                  <a:gd name="connsiteY1" fmla="*/ 743 h 1031875"/>
                  <a:gd name="connsiteX2" fmla="*/ 1297021 w 1309617"/>
                  <a:gd name="connsiteY2" fmla="*/ 324998 h 1031875"/>
                  <a:gd name="connsiteX3" fmla="*/ 1147864 w 1309617"/>
                  <a:gd name="connsiteY3" fmla="*/ 720590 h 1031875"/>
                  <a:gd name="connsiteX4" fmla="*/ 843064 w 1309617"/>
                  <a:gd name="connsiteY4" fmla="*/ 850292 h 1031875"/>
                  <a:gd name="connsiteX5" fmla="*/ 810638 w 1309617"/>
                  <a:gd name="connsiteY5" fmla="*/ 1031875 h 1031875"/>
                  <a:gd name="connsiteX6" fmla="*/ 810638 w 1309617"/>
                  <a:gd name="connsiteY6" fmla="*/ 1031875 h 103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617" h="1031875">
                    <a:moveTo>
                      <a:pt x="0" y="415790"/>
                    </a:moveTo>
                    <a:cubicBezTo>
                      <a:pt x="306962" y="215832"/>
                      <a:pt x="613924" y="15875"/>
                      <a:pt x="830094" y="743"/>
                    </a:cubicBezTo>
                    <a:cubicBezTo>
                      <a:pt x="1046264" y="-14389"/>
                      <a:pt x="1244059" y="205024"/>
                      <a:pt x="1297021" y="324998"/>
                    </a:cubicBezTo>
                    <a:cubicBezTo>
                      <a:pt x="1349983" y="444972"/>
                      <a:pt x="1223524" y="633041"/>
                      <a:pt x="1147864" y="720590"/>
                    </a:cubicBezTo>
                    <a:cubicBezTo>
                      <a:pt x="1072204" y="808139"/>
                      <a:pt x="899268" y="798411"/>
                      <a:pt x="843064" y="850292"/>
                    </a:cubicBezTo>
                    <a:cubicBezTo>
                      <a:pt x="786860" y="902173"/>
                      <a:pt x="810638" y="1031875"/>
                      <a:pt x="810638" y="1031875"/>
                    </a:cubicBezTo>
                    <a:lnTo>
                      <a:pt x="810638" y="1031875"/>
                    </a:lnTo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3200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bg1"/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mpd="sng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de-DE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6" name="Freeform 220"/>
            <p:cNvSpPr/>
            <p:nvPr/>
          </p:nvSpPr>
          <p:spPr>
            <a:xfrm rot="16696879" flipH="1">
              <a:off x="8862565" y="5725529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7" name="Freeform 220"/>
            <p:cNvSpPr/>
            <p:nvPr/>
          </p:nvSpPr>
          <p:spPr>
            <a:xfrm flipH="1">
              <a:off x="5487729" y="5212172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8" name="Freeform 220"/>
            <p:cNvSpPr/>
            <p:nvPr/>
          </p:nvSpPr>
          <p:spPr>
            <a:xfrm flipH="1">
              <a:off x="5563935" y="5434417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9" name="Freeform 220"/>
            <p:cNvSpPr/>
            <p:nvPr/>
          </p:nvSpPr>
          <p:spPr>
            <a:xfrm flipH="1">
              <a:off x="5716329" y="5656671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0" name="Freeform 220"/>
            <p:cNvSpPr/>
            <p:nvPr/>
          </p:nvSpPr>
          <p:spPr>
            <a:xfrm rot="20829120" flipH="1">
              <a:off x="5881433" y="5885262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1" name="Freeform 220"/>
            <p:cNvSpPr/>
            <p:nvPr/>
          </p:nvSpPr>
          <p:spPr>
            <a:xfrm rot="20450211" flipH="1">
              <a:off x="6084630" y="6088468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2" name="Freeform 220"/>
            <p:cNvSpPr/>
            <p:nvPr/>
          </p:nvSpPr>
          <p:spPr>
            <a:xfrm rot="19994160" flipH="1">
              <a:off x="6280000" y="6291593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3" name="Freeform 220"/>
            <p:cNvSpPr/>
            <p:nvPr/>
          </p:nvSpPr>
          <p:spPr>
            <a:xfrm rot="19820554" flipH="1">
              <a:off x="6523248" y="6400498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4" name="Freeform 220"/>
            <p:cNvSpPr/>
            <p:nvPr/>
          </p:nvSpPr>
          <p:spPr>
            <a:xfrm rot="19820554" flipH="1">
              <a:off x="6809515" y="6543410"/>
              <a:ext cx="343960" cy="240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5" name="Freeform 220"/>
            <p:cNvSpPr/>
            <p:nvPr/>
          </p:nvSpPr>
          <p:spPr>
            <a:xfrm rot="19820554" flipH="1">
              <a:off x="7076492" y="6620165"/>
              <a:ext cx="343960" cy="240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6" name="Freeform 220"/>
            <p:cNvSpPr/>
            <p:nvPr/>
          </p:nvSpPr>
          <p:spPr>
            <a:xfrm rot="17651507" flipH="1">
              <a:off x="7376428" y="6578626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7" name="Freeform 220"/>
            <p:cNvSpPr/>
            <p:nvPr/>
          </p:nvSpPr>
          <p:spPr>
            <a:xfrm rot="16696879" flipH="1">
              <a:off x="7681407" y="6541100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8" name="Freeform 220"/>
            <p:cNvSpPr/>
            <p:nvPr/>
          </p:nvSpPr>
          <p:spPr>
            <a:xfrm rot="16696879" flipH="1">
              <a:off x="7960811" y="6433146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9" name="Freeform 220"/>
            <p:cNvSpPr/>
            <p:nvPr/>
          </p:nvSpPr>
          <p:spPr>
            <a:xfrm rot="16696879" flipH="1">
              <a:off x="8215700" y="6325640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90" name="Freeform 220"/>
            <p:cNvSpPr/>
            <p:nvPr/>
          </p:nvSpPr>
          <p:spPr>
            <a:xfrm rot="16696879" flipH="1">
              <a:off x="8455309" y="6179638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91" name="Freeform 220"/>
            <p:cNvSpPr/>
            <p:nvPr/>
          </p:nvSpPr>
          <p:spPr>
            <a:xfrm rot="16696879" flipH="1">
              <a:off x="8672342" y="5959743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</p:grpSp>
      <p:grpSp>
        <p:nvGrpSpPr>
          <p:cNvPr id="95" name="Group 51"/>
          <p:cNvGrpSpPr>
            <a:grpSpLocks noChangeAspect="1"/>
          </p:cNvGrpSpPr>
          <p:nvPr/>
        </p:nvGrpSpPr>
        <p:grpSpPr bwMode="auto">
          <a:xfrm rot="1743101">
            <a:off x="6389345" y="4106637"/>
            <a:ext cx="2213317" cy="1327061"/>
            <a:chOff x="4525" y="1930"/>
            <a:chExt cx="1005" cy="683"/>
          </a:xfrm>
        </p:grpSpPr>
        <p:sp>
          <p:nvSpPr>
            <p:cNvPr id="96" name="Freeform 52"/>
            <p:cNvSpPr>
              <a:spLocks/>
            </p:cNvSpPr>
            <p:nvPr/>
          </p:nvSpPr>
          <p:spPr bwMode="auto">
            <a:xfrm>
              <a:off x="4525" y="1930"/>
              <a:ext cx="1005" cy="683"/>
            </a:xfrm>
            <a:custGeom>
              <a:avLst/>
              <a:gdLst>
                <a:gd name="T0" fmla="*/ 101 w 730"/>
                <a:gd name="T1" fmla="*/ 291 h 465"/>
                <a:gd name="T2" fmla="*/ 147 w 730"/>
                <a:gd name="T3" fmla="*/ 354 h 465"/>
                <a:gd name="T4" fmla="*/ 127 w 730"/>
                <a:gd name="T5" fmla="*/ 408 h 465"/>
                <a:gd name="T6" fmla="*/ 4 w 730"/>
                <a:gd name="T7" fmla="*/ 492 h 465"/>
                <a:gd name="T8" fmla="*/ 99 w 730"/>
                <a:gd name="T9" fmla="*/ 466 h 465"/>
                <a:gd name="T10" fmla="*/ 257 w 730"/>
                <a:gd name="T11" fmla="*/ 557 h 465"/>
                <a:gd name="T12" fmla="*/ 354 w 730"/>
                <a:gd name="T13" fmla="*/ 755 h 465"/>
                <a:gd name="T14" fmla="*/ 339 w 730"/>
                <a:gd name="T15" fmla="*/ 915 h 465"/>
                <a:gd name="T16" fmla="*/ 330 w 730"/>
                <a:gd name="T17" fmla="*/ 997 h 465"/>
                <a:gd name="T18" fmla="*/ 363 w 730"/>
                <a:gd name="T19" fmla="*/ 921 h 465"/>
                <a:gd name="T20" fmla="*/ 388 w 730"/>
                <a:gd name="T21" fmla="*/ 781 h 465"/>
                <a:gd name="T22" fmla="*/ 467 w 730"/>
                <a:gd name="T23" fmla="*/ 708 h 465"/>
                <a:gd name="T24" fmla="*/ 577 w 730"/>
                <a:gd name="T25" fmla="*/ 690 h 465"/>
                <a:gd name="T26" fmla="*/ 670 w 730"/>
                <a:gd name="T27" fmla="*/ 621 h 465"/>
                <a:gd name="T28" fmla="*/ 870 w 730"/>
                <a:gd name="T29" fmla="*/ 485 h 465"/>
                <a:gd name="T30" fmla="*/ 991 w 730"/>
                <a:gd name="T31" fmla="*/ 474 h 465"/>
                <a:gd name="T32" fmla="*/ 1106 w 730"/>
                <a:gd name="T33" fmla="*/ 401 h 465"/>
                <a:gd name="T34" fmla="*/ 1238 w 730"/>
                <a:gd name="T35" fmla="*/ 317 h 465"/>
                <a:gd name="T36" fmla="*/ 1284 w 730"/>
                <a:gd name="T37" fmla="*/ 203 h 465"/>
                <a:gd name="T38" fmla="*/ 1375 w 730"/>
                <a:gd name="T39" fmla="*/ 97 h 465"/>
                <a:gd name="T40" fmla="*/ 1333 w 730"/>
                <a:gd name="T41" fmla="*/ 115 h 465"/>
                <a:gd name="T42" fmla="*/ 1261 w 730"/>
                <a:gd name="T43" fmla="*/ 201 h 465"/>
                <a:gd name="T44" fmla="*/ 1202 w 730"/>
                <a:gd name="T45" fmla="*/ 298 h 465"/>
                <a:gd name="T46" fmla="*/ 1060 w 730"/>
                <a:gd name="T47" fmla="*/ 372 h 465"/>
                <a:gd name="T48" fmla="*/ 966 w 730"/>
                <a:gd name="T49" fmla="*/ 441 h 465"/>
                <a:gd name="T50" fmla="*/ 829 w 730"/>
                <a:gd name="T51" fmla="*/ 401 h 465"/>
                <a:gd name="T52" fmla="*/ 750 w 730"/>
                <a:gd name="T53" fmla="*/ 317 h 465"/>
                <a:gd name="T54" fmla="*/ 765 w 730"/>
                <a:gd name="T55" fmla="*/ 192 h 465"/>
                <a:gd name="T56" fmla="*/ 801 w 730"/>
                <a:gd name="T57" fmla="*/ 73 h 465"/>
                <a:gd name="T58" fmla="*/ 865 w 730"/>
                <a:gd name="T59" fmla="*/ 18 h 465"/>
                <a:gd name="T60" fmla="*/ 781 w 730"/>
                <a:gd name="T61" fmla="*/ 63 h 465"/>
                <a:gd name="T62" fmla="*/ 723 w 730"/>
                <a:gd name="T63" fmla="*/ 162 h 465"/>
                <a:gd name="T64" fmla="*/ 631 w 730"/>
                <a:gd name="T65" fmla="*/ 275 h 465"/>
                <a:gd name="T66" fmla="*/ 512 w 730"/>
                <a:gd name="T67" fmla="*/ 229 h 465"/>
                <a:gd name="T68" fmla="*/ 383 w 730"/>
                <a:gd name="T69" fmla="*/ 259 h 465"/>
                <a:gd name="T70" fmla="*/ 306 w 730"/>
                <a:gd name="T71" fmla="*/ 311 h 465"/>
                <a:gd name="T72" fmla="*/ 195 w 730"/>
                <a:gd name="T73" fmla="*/ 319 h 465"/>
                <a:gd name="T74" fmla="*/ 101 w 730"/>
                <a:gd name="T75" fmla="*/ 291 h 4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0" h="465">
                  <a:moveTo>
                    <a:pt x="53" y="135"/>
                  </a:moveTo>
                  <a:cubicBezTo>
                    <a:pt x="47" y="142"/>
                    <a:pt x="64" y="157"/>
                    <a:pt x="78" y="164"/>
                  </a:cubicBezTo>
                  <a:cubicBezTo>
                    <a:pt x="94" y="172"/>
                    <a:pt x="84" y="185"/>
                    <a:pt x="67" y="189"/>
                  </a:cubicBezTo>
                  <a:cubicBezTo>
                    <a:pt x="50" y="194"/>
                    <a:pt x="5" y="213"/>
                    <a:pt x="2" y="228"/>
                  </a:cubicBezTo>
                  <a:cubicBezTo>
                    <a:pt x="0" y="242"/>
                    <a:pt x="18" y="229"/>
                    <a:pt x="52" y="216"/>
                  </a:cubicBezTo>
                  <a:cubicBezTo>
                    <a:pt x="85" y="203"/>
                    <a:pt x="101" y="219"/>
                    <a:pt x="136" y="258"/>
                  </a:cubicBezTo>
                  <a:cubicBezTo>
                    <a:pt x="172" y="297"/>
                    <a:pt x="181" y="319"/>
                    <a:pt x="187" y="350"/>
                  </a:cubicBezTo>
                  <a:cubicBezTo>
                    <a:pt x="192" y="381"/>
                    <a:pt x="186" y="398"/>
                    <a:pt x="179" y="424"/>
                  </a:cubicBezTo>
                  <a:cubicBezTo>
                    <a:pt x="173" y="450"/>
                    <a:pt x="168" y="458"/>
                    <a:pt x="174" y="462"/>
                  </a:cubicBezTo>
                  <a:cubicBezTo>
                    <a:pt x="180" y="465"/>
                    <a:pt x="190" y="439"/>
                    <a:pt x="192" y="427"/>
                  </a:cubicBezTo>
                  <a:cubicBezTo>
                    <a:pt x="194" y="415"/>
                    <a:pt x="208" y="383"/>
                    <a:pt x="205" y="362"/>
                  </a:cubicBezTo>
                  <a:cubicBezTo>
                    <a:pt x="203" y="340"/>
                    <a:pt x="214" y="322"/>
                    <a:pt x="246" y="328"/>
                  </a:cubicBezTo>
                  <a:cubicBezTo>
                    <a:pt x="268" y="331"/>
                    <a:pt x="282" y="337"/>
                    <a:pt x="304" y="320"/>
                  </a:cubicBezTo>
                  <a:cubicBezTo>
                    <a:pt x="325" y="303"/>
                    <a:pt x="337" y="304"/>
                    <a:pt x="354" y="288"/>
                  </a:cubicBezTo>
                  <a:cubicBezTo>
                    <a:pt x="371" y="271"/>
                    <a:pt x="389" y="212"/>
                    <a:pt x="459" y="225"/>
                  </a:cubicBezTo>
                  <a:cubicBezTo>
                    <a:pt x="480" y="226"/>
                    <a:pt x="503" y="226"/>
                    <a:pt x="523" y="220"/>
                  </a:cubicBezTo>
                  <a:cubicBezTo>
                    <a:pt x="557" y="210"/>
                    <a:pt x="557" y="196"/>
                    <a:pt x="583" y="186"/>
                  </a:cubicBezTo>
                  <a:cubicBezTo>
                    <a:pt x="610" y="175"/>
                    <a:pt x="632" y="168"/>
                    <a:pt x="653" y="147"/>
                  </a:cubicBezTo>
                  <a:cubicBezTo>
                    <a:pt x="675" y="127"/>
                    <a:pt x="661" y="115"/>
                    <a:pt x="678" y="94"/>
                  </a:cubicBezTo>
                  <a:cubicBezTo>
                    <a:pt x="695" y="72"/>
                    <a:pt x="723" y="62"/>
                    <a:pt x="726" y="45"/>
                  </a:cubicBezTo>
                  <a:cubicBezTo>
                    <a:pt x="730" y="28"/>
                    <a:pt x="714" y="42"/>
                    <a:pt x="703" y="53"/>
                  </a:cubicBezTo>
                  <a:cubicBezTo>
                    <a:pt x="692" y="65"/>
                    <a:pt x="674" y="77"/>
                    <a:pt x="665" y="93"/>
                  </a:cubicBezTo>
                  <a:cubicBezTo>
                    <a:pt x="656" y="109"/>
                    <a:pt x="659" y="124"/>
                    <a:pt x="634" y="138"/>
                  </a:cubicBezTo>
                  <a:cubicBezTo>
                    <a:pt x="609" y="153"/>
                    <a:pt x="580" y="154"/>
                    <a:pt x="559" y="172"/>
                  </a:cubicBezTo>
                  <a:cubicBezTo>
                    <a:pt x="539" y="190"/>
                    <a:pt x="527" y="201"/>
                    <a:pt x="510" y="204"/>
                  </a:cubicBezTo>
                  <a:cubicBezTo>
                    <a:pt x="493" y="208"/>
                    <a:pt x="456" y="195"/>
                    <a:pt x="437" y="186"/>
                  </a:cubicBezTo>
                  <a:cubicBezTo>
                    <a:pt x="418" y="177"/>
                    <a:pt x="397" y="170"/>
                    <a:pt x="396" y="147"/>
                  </a:cubicBezTo>
                  <a:cubicBezTo>
                    <a:pt x="395" y="125"/>
                    <a:pt x="410" y="111"/>
                    <a:pt x="404" y="89"/>
                  </a:cubicBezTo>
                  <a:cubicBezTo>
                    <a:pt x="397" y="68"/>
                    <a:pt x="410" y="47"/>
                    <a:pt x="423" y="34"/>
                  </a:cubicBezTo>
                  <a:cubicBezTo>
                    <a:pt x="437" y="20"/>
                    <a:pt x="456" y="16"/>
                    <a:pt x="456" y="8"/>
                  </a:cubicBezTo>
                  <a:cubicBezTo>
                    <a:pt x="455" y="0"/>
                    <a:pt x="424" y="18"/>
                    <a:pt x="412" y="29"/>
                  </a:cubicBezTo>
                  <a:cubicBezTo>
                    <a:pt x="399" y="41"/>
                    <a:pt x="391" y="51"/>
                    <a:pt x="381" y="75"/>
                  </a:cubicBezTo>
                  <a:cubicBezTo>
                    <a:pt x="372" y="99"/>
                    <a:pt x="365" y="125"/>
                    <a:pt x="333" y="127"/>
                  </a:cubicBezTo>
                  <a:cubicBezTo>
                    <a:pt x="301" y="128"/>
                    <a:pt x="296" y="102"/>
                    <a:pt x="270" y="106"/>
                  </a:cubicBezTo>
                  <a:cubicBezTo>
                    <a:pt x="244" y="110"/>
                    <a:pt x="229" y="96"/>
                    <a:pt x="202" y="120"/>
                  </a:cubicBezTo>
                  <a:cubicBezTo>
                    <a:pt x="175" y="144"/>
                    <a:pt x="181" y="139"/>
                    <a:pt x="161" y="144"/>
                  </a:cubicBezTo>
                  <a:cubicBezTo>
                    <a:pt x="142" y="148"/>
                    <a:pt x="117" y="156"/>
                    <a:pt x="103" y="148"/>
                  </a:cubicBezTo>
                  <a:cubicBezTo>
                    <a:pt x="90" y="140"/>
                    <a:pt x="60" y="128"/>
                    <a:pt x="53" y="135"/>
                  </a:cubicBez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7" name="Freeform 53"/>
            <p:cNvSpPr>
              <a:spLocks/>
            </p:cNvSpPr>
            <p:nvPr/>
          </p:nvSpPr>
          <p:spPr bwMode="auto">
            <a:xfrm>
              <a:off x="4917" y="2155"/>
              <a:ext cx="93" cy="123"/>
            </a:xfrm>
            <a:custGeom>
              <a:avLst/>
              <a:gdLst>
                <a:gd name="T0" fmla="*/ 14 w 67"/>
                <a:gd name="T1" fmla="*/ 0 h 84"/>
                <a:gd name="T2" fmla="*/ 65 w 67"/>
                <a:gd name="T3" fmla="*/ 83 h 84"/>
                <a:gd name="T4" fmla="*/ 93 w 67"/>
                <a:gd name="T5" fmla="*/ 114 h 84"/>
                <a:gd name="T6" fmla="*/ 0 w 67"/>
                <a:gd name="T7" fmla="*/ 18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4">
                  <a:moveTo>
                    <a:pt x="7" y="0"/>
                  </a:moveTo>
                  <a:cubicBezTo>
                    <a:pt x="27" y="2"/>
                    <a:pt x="39" y="19"/>
                    <a:pt x="34" y="39"/>
                  </a:cubicBezTo>
                  <a:cubicBezTo>
                    <a:pt x="32" y="50"/>
                    <a:pt x="36" y="57"/>
                    <a:pt x="48" y="53"/>
                  </a:cubicBezTo>
                  <a:cubicBezTo>
                    <a:pt x="67" y="47"/>
                    <a:pt x="14" y="83"/>
                    <a:pt x="0" y="84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8" name="Freeform 54"/>
            <p:cNvSpPr>
              <a:spLocks/>
            </p:cNvSpPr>
            <p:nvPr/>
          </p:nvSpPr>
          <p:spPr bwMode="auto">
            <a:xfrm>
              <a:off x="4776" y="2070"/>
              <a:ext cx="374" cy="365"/>
            </a:xfrm>
            <a:custGeom>
              <a:avLst/>
              <a:gdLst>
                <a:gd name="T0" fmla="*/ 29 w 272"/>
                <a:gd name="T1" fmla="*/ 535 h 249"/>
                <a:gd name="T2" fmla="*/ 176 w 272"/>
                <a:gd name="T3" fmla="*/ 481 h 249"/>
                <a:gd name="T4" fmla="*/ 257 w 272"/>
                <a:gd name="T5" fmla="*/ 434 h 249"/>
                <a:gd name="T6" fmla="*/ 323 w 272"/>
                <a:gd name="T7" fmla="*/ 372 h 249"/>
                <a:gd name="T8" fmla="*/ 444 w 272"/>
                <a:gd name="T9" fmla="*/ 267 h 249"/>
                <a:gd name="T10" fmla="*/ 498 w 272"/>
                <a:gd name="T11" fmla="*/ 227 h 249"/>
                <a:gd name="T12" fmla="*/ 455 w 272"/>
                <a:gd name="T13" fmla="*/ 208 h 249"/>
                <a:gd name="T14" fmla="*/ 422 w 272"/>
                <a:gd name="T15" fmla="*/ 180 h 249"/>
                <a:gd name="T16" fmla="*/ 389 w 272"/>
                <a:gd name="T17" fmla="*/ 103 h 249"/>
                <a:gd name="T18" fmla="*/ 397 w 272"/>
                <a:gd name="T19" fmla="*/ 51 h 249"/>
                <a:gd name="T20" fmla="*/ 393 w 272"/>
                <a:gd name="T21" fmla="*/ 0 h 249"/>
                <a:gd name="T22" fmla="*/ 362 w 272"/>
                <a:gd name="T23" fmla="*/ 94 h 249"/>
                <a:gd name="T24" fmla="*/ 337 w 272"/>
                <a:gd name="T25" fmla="*/ 163 h 249"/>
                <a:gd name="T26" fmla="*/ 243 w 272"/>
                <a:gd name="T27" fmla="*/ 252 h 249"/>
                <a:gd name="T28" fmla="*/ 197 w 272"/>
                <a:gd name="T29" fmla="*/ 239 h 249"/>
                <a:gd name="T30" fmla="*/ 150 w 272"/>
                <a:gd name="T31" fmla="*/ 315 h 249"/>
                <a:gd name="T32" fmla="*/ 66 w 272"/>
                <a:gd name="T33" fmla="*/ 383 h 249"/>
                <a:gd name="T34" fmla="*/ 32 w 272"/>
                <a:gd name="T35" fmla="*/ 384 h 249"/>
                <a:gd name="T36" fmla="*/ 29 w 272"/>
                <a:gd name="T37" fmla="*/ 456 h 249"/>
                <a:gd name="T38" fmla="*/ 0 w 272"/>
                <a:gd name="T39" fmla="*/ 444 h 249"/>
                <a:gd name="T40" fmla="*/ 25 w 272"/>
                <a:gd name="T41" fmla="*/ 517 h 2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72" h="249">
                  <a:moveTo>
                    <a:pt x="15" y="249"/>
                  </a:moveTo>
                  <a:cubicBezTo>
                    <a:pt x="22" y="206"/>
                    <a:pt x="66" y="229"/>
                    <a:pt x="93" y="224"/>
                  </a:cubicBezTo>
                  <a:cubicBezTo>
                    <a:pt x="111" y="221"/>
                    <a:pt x="121" y="209"/>
                    <a:pt x="136" y="202"/>
                  </a:cubicBezTo>
                  <a:cubicBezTo>
                    <a:pt x="152" y="195"/>
                    <a:pt x="161" y="186"/>
                    <a:pt x="171" y="173"/>
                  </a:cubicBezTo>
                  <a:cubicBezTo>
                    <a:pt x="187" y="153"/>
                    <a:pt x="210" y="131"/>
                    <a:pt x="235" y="124"/>
                  </a:cubicBezTo>
                  <a:cubicBezTo>
                    <a:pt x="242" y="122"/>
                    <a:pt x="272" y="119"/>
                    <a:pt x="263" y="106"/>
                  </a:cubicBezTo>
                  <a:cubicBezTo>
                    <a:pt x="260" y="101"/>
                    <a:pt x="246" y="100"/>
                    <a:pt x="241" y="97"/>
                  </a:cubicBezTo>
                  <a:cubicBezTo>
                    <a:pt x="234" y="93"/>
                    <a:pt x="229" y="88"/>
                    <a:pt x="223" y="84"/>
                  </a:cubicBezTo>
                  <a:cubicBezTo>
                    <a:pt x="210" y="74"/>
                    <a:pt x="204" y="65"/>
                    <a:pt x="206" y="48"/>
                  </a:cubicBezTo>
                  <a:cubicBezTo>
                    <a:pt x="206" y="39"/>
                    <a:pt x="210" y="32"/>
                    <a:pt x="210" y="24"/>
                  </a:cubicBezTo>
                  <a:cubicBezTo>
                    <a:pt x="210" y="18"/>
                    <a:pt x="212" y="4"/>
                    <a:pt x="208" y="0"/>
                  </a:cubicBezTo>
                  <a:cubicBezTo>
                    <a:pt x="206" y="17"/>
                    <a:pt x="202" y="31"/>
                    <a:pt x="191" y="44"/>
                  </a:cubicBezTo>
                  <a:cubicBezTo>
                    <a:pt x="181" y="56"/>
                    <a:pt x="179" y="59"/>
                    <a:pt x="178" y="76"/>
                  </a:cubicBezTo>
                  <a:cubicBezTo>
                    <a:pt x="176" y="102"/>
                    <a:pt x="154" y="118"/>
                    <a:pt x="129" y="117"/>
                  </a:cubicBezTo>
                  <a:cubicBezTo>
                    <a:pt x="120" y="117"/>
                    <a:pt x="113" y="110"/>
                    <a:pt x="104" y="111"/>
                  </a:cubicBezTo>
                  <a:cubicBezTo>
                    <a:pt x="91" y="113"/>
                    <a:pt x="86" y="137"/>
                    <a:pt x="79" y="147"/>
                  </a:cubicBezTo>
                  <a:cubicBezTo>
                    <a:pt x="68" y="164"/>
                    <a:pt x="56" y="179"/>
                    <a:pt x="35" y="178"/>
                  </a:cubicBezTo>
                  <a:cubicBezTo>
                    <a:pt x="29" y="178"/>
                    <a:pt x="23" y="176"/>
                    <a:pt x="17" y="179"/>
                  </a:cubicBezTo>
                  <a:cubicBezTo>
                    <a:pt x="19" y="191"/>
                    <a:pt x="29" y="202"/>
                    <a:pt x="15" y="212"/>
                  </a:cubicBezTo>
                  <a:cubicBezTo>
                    <a:pt x="11" y="209"/>
                    <a:pt x="5" y="207"/>
                    <a:pt x="0" y="207"/>
                  </a:cubicBezTo>
                  <a:cubicBezTo>
                    <a:pt x="3" y="218"/>
                    <a:pt x="9" y="230"/>
                    <a:pt x="13" y="241"/>
                  </a:cubicBezTo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4847" y="2189"/>
              <a:ext cx="117" cy="157"/>
            </a:xfrm>
            <a:custGeom>
              <a:avLst/>
              <a:gdLst>
                <a:gd name="T0" fmla="*/ 0 w 85"/>
                <a:gd name="T1" fmla="*/ 230 h 107"/>
                <a:gd name="T2" fmla="*/ 157 w 85"/>
                <a:gd name="T3" fmla="*/ 147 h 107"/>
                <a:gd name="T4" fmla="*/ 146 w 85"/>
                <a:gd name="T5" fmla="*/ 66 h 107"/>
                <a:gd name="T6" fmla="*/ 129 w 8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07">
                  <a:moveTo>
                    <a:pt x="0" y="107"/>
                  </a:moveTo>
                  <a:cubicBezTo>
                    <a:pt x="25" y="97"/>
                    <a:pt x="78" y="102"/>
                    <a:pt x="83" y="68"/>
                  </a:cubicBezTo>
                  <a:cubicBezTo>
                    <a:pt x="85" y="54"/>
                    <a:pt x="78" y="44"/>
                    <a:pt x="77" y="31"/>
                  </a:cubicBezTo>
                  <a:cubicBezTo>
                    <a:pt x="76" y="21"/>
                    <a:pt x="83" y="2"/>
                    <a:pt x="68" y="0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0" name="Freeform 56"/>
            <p:cNvSpPr>
              <a:spLocks/>
            </p:cNvSpPr>
            <p:nvPr/>
          </p:nvSpPr>
          <p:spPr bwMode="auto">
            <a:xfrm>
              <a:off x="4777" y="2137"/>
              <a:ext cx="186" cy="229"/>
            </a:xfrm>
            <a:custGeom>
              <a:avLst/>
              <a:gdLst>
                <a:gd name="T0" fmla="*/ 105 w 135"/>
                <a:gd name="T1" fmla="*/ 26 h 156"/>
                <a:gd name="T2" fmla="*/ 8 w 135"/>
                <a:gd name="T3" fmla="*/ 135 h 156"/>
                <a:gd name="T4" fmla="*/ 23 w 135"/>
                <a:gd name="T5" fmla="*/ 226 h 156"/>
                <a:gd name="T6" fmla="*/ 142 w 135"/>
                <a:gd name="T7" fmla="*/ 286 h 156"/>
                <a:gd name="T8" fmla="*/ 215 w 135"/>
                <a:gd name="T9" fmla="*/ 170 h 156"/>
                <a:gd name="T10" fmla="*/ 247 w 135"/>
                <a:gd name="T11" fmla="*/ 70 h 156"/>
                <a:gd name="T12" fmla="*/ 105 w 135"/>
                <a:gd name="T13" fmla="*/ 2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56">
                  <a:moveTo>
                    <a:pt x="55" y="12"/>
                  </a:moveTo>
                  <a:cubicBezTo>
                    <a:pt x="13" y="27"/>
                    <a:pt x="0" y="38"/>
                    <a:pt x="4" y="63"/>
                  </a:cubicBezTo>
                  <a:cubicBezTo>
                    <a:pt x="9" y="88"/>
                    <a:pt x="18" y="84"/>
                    <a:pt x="12" y="105"/>
                  </a:cubicBezTo>
                  <a:cubicBezTo>
                    <a:pt x="7" y="127"/>
                    <a:pt x="15" y="156"/>
                    <a:pt x="75" y="133"/>
                  </a:cubicBezTo>
                  <a:cubicBezTo>
                    <a:pt x="135" y="110"/>
                    <a:pt x="124" y="96"/>
                    <a:pt x="113" y="79"/>
                  </a:cubicBezTo>
                  <a:cubicBezTo>
                    <a:pt x="103" y="62"/>
                    <a:pt x="134" y="61"/>
                    <a:pt x="130" y="33"/>
                  </a:cubicBezTo>
                  <a:cubicBezTo>
                    <a:pt x="125" y="5"/>
                    <a:pt x="84" y="0"/>
                    <a:pt x="55" y="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1" name="Freeform 57"/>
            <p:cNvSpPr>
              <a:spLocks/>
            </p:cNvSpPr>
            <p:nvPr/>
          </p:nvSpPr>
          <p:spPr bwMode="auto">
            <a:xfrm>
              <a:off x="4800" y="2161"/>
              <a:ext cx="148" cy="164"/>
            </a:xfrm>
            <a:custGeom>
              <a:avLst/>
              <a:gdLst>
                <a:gd name="T0" fmla="*/ 11 w 107"/>
                <a:gd name="T1" fmla="*/ 163 h 112"/>
                <a:gd name="T2" fmla="*/ 46 w 107"/>
                <a:gd name="T3" fmla="*/ 240 h 112"/>
                <a:gd name="T4" fmla="*/ 159 w 107"/>
                <a:gd name="T5" fmla="*/ 198 h 112"/>
                <a:gd name="T6" fmla="*/ 170 w 107"/>
                <a:gd name="T7" fmla="*/ 101 h 112"/>
                <a:gd name="T8" fmla="*/ 191 w 107"/>
                <a:gd name="T9" fmla="*/ 47 h 112"/>
                <a:gd name="T10" fmla="*/ 159 w 107"/>
                <a:gd name="T11" fmla="*/ 0 h 112"/>
                <a:gd name="T12" fmla="*/ 120 w 107"/>
                <a:gd name="T13" fmla="*/ 88 h 112"/>
                <a:gd name="T14" fmla="*/ 120 w 107"/>
                <a:gd name="T15" fmla="*/ 142 h 112"/>
                <a:gd name="T16" fmla="*/ 73 w 107"/>
                <a:gd name="T17" fmla="*/ 17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112">
                  <a:moveTo>
                    <a:pt x="6" y="76"/>
                  </a:moveTo>
                  <a:cubicBezTo>
                    <a:pt x="2" y="94"/>
                    <a:pt x="0" y="111"/>
                    <a:pt x="24" y="112"/>
                  </a:cubicBezTo>
                  <a:cubicBezTo>
                    <a:pt x="41" y="112"/>
                    <a:pt x="69" y="103"/>
                    <a:pt x="83" y="92"/>
                  </a:cubicBezTo>
                  <a:cubicBezTo>
                    <a:pt x="101" y="78"/>
                    <a:pt x="81" y="65"/>
                    <a:pt x="89" y="47"/>
                  </a:cubicBezTo>
                  <a:cubicBezTo>
                    <a:pt x="93" y="38"/>
                    <a:pt x="101" y="33"/>
                    <a:pt x="100" y="22"/>
                  </a:cubicBezTo>
                  <a:cubicBezTo>
                    <a:pt x="100" y="12"/>
                    <a:pt x="94" y="1"/>
                    <a:pt x="83" y="0"/>
                  </a:cubicBezTo>
                  <a:cubicBezTo>
                    <a:pt x="107" y="20"/>
                    <a:pt x="66" y="29"/>
                    <a:pt x="63" y="41"/>
                  </a:cubicBezTo>
                  <a:cubicBezTo>
                    <a:pt x="60" y="50"/>
                    <a:pt x="70" y="56"/>
                    <a:pt x="63" y="66"/>
                  </a:cubicBezTo>
                  <a:cubicBezTo>
                    <a:pt x="58" y="75"/>
                    <a:pt x="47" y="78"/>
                    <a:pt x="38" y="81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2" name="Freeform 58"/>
            <p:cNvSpPr>
              <a:spLocks/>
            </p:cNvSpPr>
            <p:nvPr/>
          </p:nvSpPr>
          <p:spPr bwMode="auto">
            <a:xfrm>
              <a:off x="4789" y="2165"/>
              <a:ext cx="91" cy="93"/>
            </a:xfrm>
            <a:custGeom>
              <a:avLst/>
              <a:gdLst>
                <a:gd name="T0" fmla="*/ 23 w 66"/>
                <a:gd name="T1" fmla="*/ 137 h 63"/>
                <a:gd name="T2" fmla="*/ 19 w 66"/>
                <a:gd name="T3" fmla="*/ 47 h 63"/>
                <a:gd name="T4" fmla="*/ 125 w 66"/>
                <a:gd name="T5" fmla="*/ 0 h 63"/>
                <a:gd name="T6" fmla="*/ 74 w 66"/>
                <a:gd name="T7" fmla="*/ 47 h 63"/>
                <a:gd name="T8" fmla="*/ 69 w 66"/>
                <a:gd name="T9" fmla="*/ 102 h 63"/>
                <a:gd name="T10" fmla="*/ 32 w 66"/>
                <a:gd name="T11" fmla="*/ 137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63">
                  <a:moveTo>
                    <a:pt x="12" y="63"/>
                  </a:moveTo>
                  <a:cubicBezTo>
                    <a:pt x="6" y="51"/>
                    <a:pt x="0" y="32"/>
                    <a:pt x="10" y="22"/>
                  </a:cubicBezTo>
                  <a:cubicBezTo>
                    <a:pt x="24" y="8"/>
                    <a:pt x="47" y="1"/>
                    <a:pt x="66" y="0"/>
                  </a:cubicBezTo>
                  <a:cubicBezTo>
                    <a:pt x="57" y="6"/>
                    <a:pt x="43" y="11"/>
                    <a:pt x="39" y="22"/>
                  </a:cubicBezTo>
                  <a:cubicBezTo>
                    <a:pt x="36" y="30"/>
                    <a:pt x="40" y="40"/>
                    <a:pt x="36" y="47"/>
                  </a:cubicBezTo>
                  <a:cubicBezTo>
                    <a:pt x="32" y="54"/>
                    <a:pt x="21" y="56"/>
                    <a:pt x="17" y="63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3" name="Freeform 59"/>
            <p:cNvSpPr>
              <a:spLocks/>
            </p:cNvSpPr>
            <p:nvPr/>
          </p:nvSpPr>
          <p:spPr bwMode="auto">
            <a:xfrm>
              <a:off x="4802" y="2197"/>
              <a:ext cx="19" cy="30"/>
            </a:xfrm>
            <a:custGeom>
              <a:avLst/>
              <a:gdLst>
                <a:gd name="T0" fmla="*/ 19 w 14"/>
                <a:gd name="T1" fmla="*/ 0 h 20"/>
                <a:gd name="T2" fmla="*/ 10 w 14"/>
                <a:gd name="T3" fmla="*/ 45 h 20"/>
                <a:gd name="T4" fmla="*/ 26 w 14"/>
                <a:gd name="T5" fmla="*/ 8 h 20"/>
                <a:gd name="T6" fmla="*/ 24 w 14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0">
                  <a:moveTo>
                    <a:pt x="10" y="0"/>
                  </a:moveTo>
                  <a:cubicBezTo>
                    <a:pt x="5" y="3"/>
                    <a:pt x="0" y="17"/>
                    <a:pt x="5" y="20"/>
                  </a:cubicBezTo>
                  <a:cubicBezTo>
                    <a:pt x="6" y="12"/>
                    <a:pt x="7" y="8"/>
                    <a:pt x="14" y="3"/>
                  </a:cubicBezTo>
                  <a:cubicBezTo>
                    <a:pt x="14" y="3"/>
                    <a:pt x="13" y="2"/>
                    <a:pt x="13" y="2"/>
                  </a:cubicBez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4" name="Freeform 60"/>
            <p:cNvSpPr>
              <a:spLocks/>
            </p:cNvSpPr>
            <p:nvPr/>
          </p:nvSpPr>
          <p:spPr bwMode="auto">
            <a:xfrm>
              <a:off x="4825" y="2194"/>
              <a:ext cx="4" cy="6"/>
            </a:xfrm>
            <a:custGeom>
              <a:avLst/>
              <a:gdLst>
                <a:gd name="T0" fmla="*/ 4 w 3"/>
                <a:gd name="T1" fmla="*/ 0 h 4"/>
                <a:gd name="T2" fmla="*/ 1 w 3"/>
                <a:gd name="T3" fmla="*/ 9 h 4"/>
                <a:gd name="T4" fmla="*/ 5 w 3"/>
                <a:gd name="T5" fmla="*/ 3 h 4"/>
                <a:gd name="T6" fmla="*/ 4 w 3"/>
                <a:gd name="T7" fmla="*/ 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3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5" name="Freeform 61"/>
            <p:cNvSpPr>
              <a:spLocks/>
            </p:cNvSpPr>
            <p:nvPr/>
          </p:nvSpPr>
          <p:spPr bwMode="auto">
            <a:xfrm>
              <a:off x="4660" y="2099"/>
              <a:ext cx="198" cy="211"/>
            </a:xfrm>
            <a:custGeom>
              <a:avLst/>
              <a:gdLst>
                <a:gd name="T0" fmla="*/ 30 w 144"/>
                <a:gd name="T1" fmla="*/ 98 h 144"/>
                <a:gd name="T2" fmla="*/ 107 w 144"/>
                <a:gd name="T3" fmla="*/ 88 h 144"/>
                <a:gd name="T4" fmla="*/ 165 w 144"/>
                <a:gd name="T5" fmla="*/ 70 h 144"/>
                <a:gd name="T6" fmla="*/ 210 w 144"/>
                <a:gd name="T7" fmla="*/ 26 h 144"/>
                <a:gd name="T8" fmla="*/ 272 w 144"/>
                <a:gd name="T9" fmla="*/ 10 h 144"/>
                <a:gd name="T10" fmla="*/ 116 w 144"/>
                <a:gd name="T11" fmla="*/ 130 h 144"/>
                <a:gd name="T12" fmla="*/ 91 w 144"/>
                <a:gd name="T13" fmla="*/ 212 h 144"/>
                <a:gd name="T14" fmla="*/ 114 w 144"/>
                <a:gd name="T15" fmla="*/ 309 h 144"/>
                <a:gd name="T16" fmla="*/ 56 w 144"/>
                <a:gd name="T17" fmla="*/ 243 h 144"/>
                <a:gd name="T18" fmla="*/ 11 w 144"/>
                <a:gd name="T19" fmla="*/ 199 h 144"/>
                <a:gd name="T20" fmla="*/ 23 w 144"/>
                <a:gd name="T21" fmla="*/ 176 h 144"/>
                <a:gd name="T22" fmla="*/ 15 w 144"/>
                <a:gd name="T23" fmla="*/ 152 h 144"/>
                <a:gd name="T24" fmla="*/ 15 w 144"/>
                <a:gd name="T25" fmla="*/ 107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144">
                  <a:moveTo>
                    <a:pt x="16" y="46"/>
                  </a:moveTo>
                  <a:cubicBezTo>
                    <a:pt x="30" y="46"/>
                    <a:pt x="44" y="43"/>
                    <a:pt x="57" y="41"/>
                  </a:cubicBezTo>
                  <a:cubicBezTo>
                    <a:pt x="68" y="40"/>
                    <a:pt x="78" y="38"/>
                    <a:pt x="87" y="33"/>
                  </a:cubicBezTo>
                  <a:cubicBezTo>
                    <a:pt x="96" y="28"/>
                    <a:pt x="102" y="18"/>
                    <a:pt x="111" y="12"/>
                  </a:cubicBezTo>
                  <a:cubicBezTo>
                    <a:pt x="119" y="8"/>
                    <a:pt x="135" y="0"/>
                    <a:pt x="144" y="5"/>
                  </a:cubicBezTo>
                  <a:cubicBezTo>
                    <a:pt x="113" y="19"/>
                    <a:pt x="82" y="33"/>
                    <a:pt x="61" y="61"/>
                  </a:cubicBezTo>
                  <a:cubicBezTo>
                    <a:pt x="52" y="73"/>
                    <a:pt x="47" y="83"/>
                    <a:pt x="48" y="99"/>
                  </a:cubicBezTo>
                  <a:cubicBezTo>
                    <a:pt x="50" y="115"/>
                    <a:pt x="58" y="129"/>
                    <a:pt x="60" y="144"/>
                  </a:cubicBezTo>
                  <a:cubicBezTo>
                    <a:pt x="49" y="134"/>
                    <a:pt x="40" y="123"/>
                    <a:pt x="30" y="113"/>
                  </a:cubicBezTo>
                  <a:cubicBezTo>
                    <a:pt x="23" y="108"/>
                    <a:pt x="8" y="102"/>
                    <a:pt x="6" y="93"/>
                  </a:cubicBezTo>
                  <a:cubicBezTo>
                    <a:pt x="6" y="88"/>
                    <a:pt x="11" y="86"/>
                    <a:pt x="12" y="82"/>
                  </a:cubicBezTo>
                  <a:cubicBezTo>
                    <a:pt x="12" y="77"/>
                    <a:pt x="10" y="74"/>
                    <a:pt x="8" y="71"/>
                  </a:cubicBezTo>
                  <a:cubicBezTo>
                    <a:pt x="6" y="66"/>
                    <a:pt x="0" y="53"/>
                    <a:pt x="8" y="50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6" name="Freeform 62"/>
            <p:cNvSpPr>
              <a:spLocks/>
            </p:cNvSpPr>
            <p:nvPr/>
          </p:nvSpPr>
          <p:spPr bwMode="auto">
            <a:xfrm>
              <a:off x="4728" y="2093"/>
              <a:ext cx="191" cy="106"/>
            </a:xfrm>
            <a:custGeom>
              <a:avLst/>
              <a:gdLst>
                <a:gd name="T0" fmla="*/ 136 w 139"/>
                <a:gd name="T1" fmla="*/ 31 h 72"/>
                <a:gd name="T2" fmla="*/ 212 w 139"/>
                <a:gd name="T3" fmla="*/ 10 h 72"/>
                <a:gd name="T4" fmla="*/ 262 w 139"/>
                <a:gd name="T5" fmla="*/ 15 h 72"/>
                <a:gd name="T6" fmla="*/ 232 w 139"/>
                <a:gd name="T7" fmla="*/ 18 h 72"/>
                <a:gd name="T8" fmla="*/ 187 w 139"/>
                <a:gd name="T9" fmla="*/ 35 h 72"/>
                <a:gd name="T10" fmla="*/ 126 w 139"/>
                <a:gd name="T11" fmla="*/ 59 h 72"/>
                <a:gd name="T12" fmla="*/ 66 w 139"/>
                <a:gd name="T13" fmla="*/ 109 h 72"/>
                <a:gd name="T14" fmla="*/ 4 w 139"/>
                <a:gd name="T15" fmla="*/ 156 h 72"/>
                <a:gd name="T16" fmla="*/ 0 w 139"/>
                <a:gd name="T17" fmla="*/ 125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72">
                  <a:moveTo>
                    <a:pt x="72" y="14"/>
                  </a:moveTo>
                  <a:cubicBezTo>
                    <a:pt x="86" y="1"/>
                    <a:pt x="95" y="3"/>
                    <a:pt x="112" y="5"/>
                  </a:cubicBezTo>
                  <a:cubicBezTo>
                    <a:pt x="119" y="6"/>
                    <a:pt x="136" y="0"/>
                    <a:pt x="139" y="7"/>
                  </a:cubicBezTo>
                  <a:cubicBezTo>
                    <a:pt x="134" y="11"/>
                    <a:pt x="128" y="8"/>
                    <a:pt x="123" y="8"/>
                  </a:cubicBezTo>
                  <a:cubicBezTo>
                    <a:pt x="114" y="8"/>
                    <a:pt x="107" y="11"/>
                    <a:pt x="99" y="16"/>
                  </a:cubicBezTo>
                  <a:cubicBezTo>
                    <a:pt x="90" y="22"/>
                    <a:pt x="77" y="21"/>
                    <a:pt x="67" y="27"/>
                  </a:cubicBezTo>
                  <a:cubicBezTo>
                    <a:pt x="55" y="35"/>
                    <a:pt x="49" y="45"/>
                    <a:pt x="35" y="50"/>
                  </a:cubicBezTo>
                  <a:cubicBezTo>
                    <a:pt x="22" y="56"/>
                    <a:pt x="12" y="62"/>
                    <a:pt x="2" y="72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7" name="Freeform 63"/>
            <p:cNvSpPr>
              <a:spLocks/>
            </p:cNvSpPr>
            <p:nvPr/>
          </p:nvSpPr>
          <p:spPr bwMode="auto">
            <a:xfrm>
              <a:off x="4944" y="2078"/>
              <a:ext cx="101" cy="93"/>
            </a:xfrm>
            <a:custGeom>
              <a:avLst/>
              <a:gdLst>
                <a:gd name="T0" fmla="*/ 31 w 74"/>
                <a:gd name="T1" fmla="*/ 72 h 63"/>
                <a:gd name="T2" fmla="*/ 138 w 74"/>
                <a:gd name="T3" fmla="*/ 0 h 63"/>
                <a:gd name="T4" fmla="*/ 112 w 74"/>
                <a:gd name="T5" fmla="*/ 59 h 63"/>
                <a:gd name="T6" fmla="*/ 91 w 74"/>
                <a:gd name="T7" fmla="*/ 78 h 63"/>
                <a:gd name="T8" fmla="*/ 72 w 74"/>
                <a:gd name="T9" fmla="*/ 114 h 63"/>
                <a:gd name="T10" fmla="*/ 37 w 74"/>
                <a:gd name="T11" fmla="*/ 97 h 63"/>
                <a:gd name="T12" fmla="*/ 0 w 74"/>
                <a:gd name="T13" fmla="*/ 6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63">
                  <a:moveTo>
                    <a:pt x="17" y="33"/>
                  </a:moveTo>
                  <a:cubicBezTo>
                    <a:pt x="42" y="41"/>
                    <a:pt x="63" y="20"/>
                    <a:pt x="74" y="0"/>
                  </a:cubicBezTo>
                  <a:cubicBezTo>
                    <a:pt x="70" y="10"/>
                    <a:pt x="68" y="20"/>
                    <a:pt x="60" y="27"/>
                  </a:cubicBezTo>
                  <a:cubicBezTo>
                    <a:pt x="57" y="31"/>
                    <a:pt x="52" y="33"/>
                    <a:pt x="49" y="36"/>
                  </a:cubicBezTo>
                  <a:cubicBezTo>
                    <a:pt x="44" y="41"/>
                    <a:pt x="43" y="48"/>
                    <a:pt x="39" y="52"/>
                  </a:cubicBezTo>
                  <a:cubicBezTo>
                    <a:pt x="29" y="63"/>
                    <a:pt x="26" y="52"/>
                    <a:pt x="20" y="45"/>
                  </a:cubicBezTo>
                  <a:cubicBezTo>
                    <a:pt x="14" y="39"/>
                    <a:pt x="6" y="35"/>
                    <a:pt x="0" y="28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8" name="Freeform 64"/>
            <p:cNvSpPr>
              <a:spLocks/>
            </p:cNvSpPr>
            <p:nvPr/>
          </p:nvSpPr>
          <p:spPr bwMode="auto">
            <a:xfrm>
              <a:off x="4704" y="2181"/>
              <a:ext cx="74" cy="140"/>
            </a:xfrm>
            <a:custGeom>
              <a:avLst/>
              <a:gdLst>
                <a:gd name="T0" fmla="*/ 62 w 54"/>
                <a:gd name="T1" fmla="*/ 0 h 95"/>
                <a:gd name="T2" fmla="*/ 11 w 54"/>
                <a:gd name="T3" fmla="*/ 52 h 95"/>
                <a:gd name="T4" fmla="*/ 26 w 54"/>
                <a:gd name="T5" fmla="*/ 125 h 95"/>
                <a:gd name="T6" fmla="*/ 30 w 54"/>
                <a:gd name="T7" fmla="*/ 155 h 95"/>
                <a:gd name="T8" fmla="*/ 47 w 54"/>
                <a:gd name="T9" fmla="*/ 178 h 95"/>
                <a:gd name="T10" fmla="*/ 66 w 54"/>
                <a:gd name="T11" fmla="*/ 206 h 95"/>
                <a:gd name="T12" fmla="*/ 75 w 54"/>
                <a:gd name="T13" fmla="*/ 1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95">
                  <a:moveTo>
                    <a:pt x="33" y="0"/>
                  </a:moveTo>
                  <a:cubicBezTo>
                    <a:pt x="24" y="6"/>
                    <a:pt x="11" y="14"/>
                    <a:pt x="6" y="24"/>
                  </a:cubicBezTo>
                  <a:cubicBezTo>
                    <a:pt x="0" y="36"/>
                    <a:pt x="10" y="47"/>
                    <a:pt x="14" y="58"/>
                  </a:cubicBezTo>
                  <a:cubicBezTo>
                    <a:pt x="15" y="62"/>
                    <a:pt x="15" y="68"/>
                    <a:pt x="16" y="71"/>
                  </a:cubicBezTo>
                  <a:cubicBezTo>
                    <a:pt x="19" y="75"/>
                    <a:pt x="23" y="77"/>
                    <a:pt x="25" y="82"/>
                  </a:cubicBezTo>
                  <a:cubicBezTo>
                    <a:pt x="27" y="88"/>
                    <a:pt x="26" y="95"/>
                    <a:pt x="35" y="95"/>
                  </a:cubicBezTo>
                  <a:cubicBezTo>
                    <a:pt x="54" y="95"/>
                    <a:pt x="43" y="65"/>
                    <a:pt x="40" y="56"/>
                  </a:cubicBezTo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9" name="Freeform 65"/>
            <p:cNvSpPr>
              <a:spLocks/>
            </p:cNvSpPr>
            <p:nvPr/>
          </p:nvSpPr>
          <p:spPr bwMode="auto">
            <a:xfrm>
              <a:off x="4825" y="2271"/>
              <a:ext cx="224" cy="125"/>
            </a:xfrm>
            <a:custGeom>
              <a:avLst/>
              <a:gdLst>
                <a:gd name="T0" fmla="*/ 0 w 163"/>
                <a:gd name="T1" fmla="*/ 179 h 85"/>
                <a:gd name="T2" fmla="*/ 70 w 163"/>
                <a:gd name="T3" fmla="*/ 179 h 85"/>
                <a:gd name="T4" fmla="*/ 142 w 163"/>
                <a:gd name="T5" fmla="*/ 162 h 85"/>
                <a:gd name="T6" fmla="*/ 231 w 163"/>
                <a:gd name="T7" fmla="*/ 101 h 85"/>
                <a:gd name="T8" fmla="*/ 271 w 163"/>
                <a:gd name="T9" fmla="*/ 46 h 85"/>
                <a:gd name="T10" fmla="*/ 308 w 163"/>
                <a:gd name="T11" fmla="*/ 4 h 85"/>
                <a:gd name="T12" fmla="*/ 261 w 163"/>
                <a:gd name="T13" fmla="*/ 50 h 85"/>
                <a:gd name="T14" fmla="*/ 195 w 163"/>
                <a:gd name="T15" fmla="*/ 84 h 85"/>
                <a:gd name="T16" fmla="*/ 142 w 163"/>
                <a:gd name="T17" fmla="*/ 116 h 85"/>
                <a:gd name="T18" fmla="*/ 40 w 163"/>
                <a:gd name="T19" fmla="*/ 16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3" h="85">
                  <a:moveTo>
                    <a:pt x="0" y="83"/>
                  </a:moveTo>
                  <a:cubicBezTo>
                    <a:pt x="12" y="77"/>
                    <a:pt x="24" y="81"/>
                    <a:pt x="37" y="83"/>
                  </a:cubicBezTo>
                  <a:cubicBezTo>
                    <a:pt x="50" y="85"/>
                    <a:pt x="63" y="83"/>
                    <a:pt x="75" y="75"/>
                  </a:cubicBezTo>
                  <a:cubicBezTo>
                    <a:pt x="91" y="64"/>
                    <a:pt x="109" y="63"/>
                    <a:pt x="122" y="47"/>
                  </a:cubicBezTo>
                  <a:cubicBezTo>
                    <a:pt x="129" y="38"/>
                    <a:pt x="135" y="29"/>
                    <a:pt x="143" y="21"/>
                  </a:cubicBezTo>
                  <a:cubicBezTo>
                    <a:pt x="149" y="14"/>
                    <a:pt x="158" y="9"/>
                    <a:pt x="163" y="2"/>
                  </a:cubicBezTo>
                  <a:cubicBezTo>
                    <a:pt x="155" y="0"/>
                    <a:pt x="144" y="18"/>
                    <a:pt x="138" y="23"/>
                  </a:cubicBezTo>
                  <a:cubicBezTo>
                    <a:pt x="126" y="31"/>
                    <a:pt x="117" y="36"/>
                    <a:pt x="103" y="39"/>
                  </a:cubicBezTo>
                  <a:cubicBezTo>
                    <a:pt x="90" y="41"/>
                    <a:pt x="85" y="45"/>
                    <a:pt x="75" y="54"/>
                  </a:cubicBezTo>
                  <a:cubicBezTo>
                    <a:pt x="61" y="65"/>
                    <a:pt x="38" y="68"/>
                    <a:pt x="21" y="74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0" name="Freeform 66"/>
            <p:cNvSpPr>
              <a:spLocks/>
            </p:cNvSpPr>
            <p:nvPr/>
          </p:nvSpPr>
          <p:spPr bwMode="auto">
            <a:xfrm>
              <a:off x="4679" y="2175"/>
              <a:ext cx="49" cy="62"/>
            </a:xfrm>
            <a:custGeom>
              <a:avLst/>
              <a:gdLst>
                <a:gd name="T0" fmla="*/ 20 w 35"/>
                <a:gd name="T1" fmla="*/ 15 h 42"/>
                <a:gd name="T2" fmla="*/ 20 w 35"/>
                <a:gd name="T3" fmla="*/ 92 h 42"/>
                <a:gd name="T4" fmla="*/ 31 w 35"/>
                <a:gd name="T5" fmla="*/ 40 h 42"/>
                <a:gd name="T6" fmla="*/ 69 w 35"/>
                <a:gd name="T7" fmla="*/ 10 h 42"/>
                <a:gd name="T8" fmla="*/ 28 w 35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0" y="7"/>
                  </a:moveTo>
                  <a:cubicBezTo>
                    <a:pt x="3" y="18"/>
                    <a:pt x="0" y="33"/>
                    <a:pt x="10" y="42"/>
                  </a:cubicBezTo>
                  <a:cubicBezTo>
                    <a:pt x="15" y="35"/>
                    <a:pt x="10" y="25"/>
                    <a:pt x="16" y="18"/>
                  </a:cubicBezTo>
                  <a:cubicBezTo>
                    <a:pt x="19" y="12"/>
                    <a:pt x="30" y="10"/>
                    <a:pt x="35" y="5"/>
                  </a:cubicBezTo>
                  <a:cubicBezTo>
                    <a:pt x="30" y="0"/>
                    <a:pt x="22" y="0"/>
                    <a:pt x="14" y="3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1" name="Freeform 67"/>
            <p:cNvSpPr>
              <a:spLocks/>
            </p:cNvSpPr>
            <p:nvPr/>
          </p:nvSpPr>
          <p:spPr bwMode="auto">
            <a:xfrm>
              <a:off x="4732" y="2170"/>
              <a:ext cx="11" cy="8"/>
            </a:xfrm>
            <a:custGeom>
              <a:avLst/>
              <a:gdLst>
                <a:gd name="T0" fmla="*/ 1 w 8"/>
                <a:gd name="T1" fmla="*/ 0 h 6"/>
                <a:gd name="T2" fmla="*/ 15 w 8"/>
                <a:gd name="T3" fmla="*/ 5 h 6"/>
                <a:gd name="T4" fmla="*/ 6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6"/>
                    <a:pt x="4" y="5"/>
                    <a:pt x="8" y="3"/>
                  </a:cubicBezTo>
                  <a:cubicBezTo>
                    <a:pt x="7" y="0"/>
                    <a:pt x="5" y="1"/>
                    <a:pt x="3" y="1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2" name="Freeform 68"/>
            <p:cNvSpPr>
              <a:spLocks/>
            </p:cNvSpPr>
            <p:nvPr/>
          </p:nvSpPr>
          <p:spPr bwMode="auto">
            <a:xfrm>
              <a:off x="4977" y="2136"/>
              <a:ext cx="22" cy="19"/>
            </a:xfrm>
            <a:custGeom>
              <a:avLst/>
              <a:gdLst>
                <a:gd name="T0" fmla="*/ 0 w 16"/>
                <a:gd name="T1" fmla="*/ 1 h 13"/>
                <a:gd name="T2" fmla="*/ 30 w 16"/>
                <a:gd name="T3" fmla="*/ 0 h 13"/>
                <a:gd name="T4" fmla="*/ 19 w 1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"/>
                  </a:moveTo>
                  <a:cubicBezTo>
                    <a:pt x="3" y="13"/>
                    <a:pt x="12" y="9"/>
                    <a:pt x="16" y="0"/>
                  </a:cubicBezTo>
                  <a:cubicBezTo>
                    <a:pt x="14" y="0"/>
                    <a:pt x="11" y="0"/>
                    <a:pt x="10" y="0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3" name="Freeform 69"/>
            <p:cNvSpPr>
              <a:spLocks/>
            </p:cNvSpPr>
            <p:nvPr/>
          </p:nvSpPr>
          <p:spPr bwMode="auto">
            <a:xfrm>
              <a:off x="4525" y="1930"/>
              <a:ext cx="1005" cy="683"/>
            </a:xfrm>
            <a:custGeom>
              <a:avLst/>
              <a:gdLst>
                <a:gd name="T0" fmla="*/ 101 w 730"/>
                <a:gd name="T1" fmla="*/ 291 h 465"/>
                <a:gd name="T2" fmla="*/ 147 w 730"/>
                <a:gd name="T3" fmla="*/ 354 h 465"/>
                <a:gd name="T4" fmla="*/ 127 w 730"/>
                <a:gd name="T5" fmla="*/ 408 h 465"/>
                <a:gd name="T6" fmla="*/ 4 w 730"/>
                <a:gd name="T7" fmla="*/ 492 h 465"/>
                <a:gd name="T8" fmla="*/ 99 w 730"/>
                <a:gd name="T9" fmla="*/ 466 h 465"/>
                <a:gd name="T10" fmla="*/ 257 w 730"/>
                <a:gd name="T11" fmla="*/ 557 h 465"/>
                <a:gd name="T12" fmla="*/ 354 w 730"/>
                <a:gd name="T13" fmla="*/ 755 h 465"/>
                <a:gd name="T14" fmla="*/ 339 w 730"/>
                <a:gd name="T15" fmla="*/ 915 h 465"/>
                <a:gd name="T16" fmla="*/ 330 w 730"/>
                <a:gd name="T17" fmla="*/ 997 h 465"/>
                <a:gd name="T18" fmla="*/ 363 w 730"/>
                <a:gd name="T19" fmla="*/ 921 h 465"/>
                <a:gd name="T20" fmla="*/ 388 w 730"/>
                <a:gd name="T21" fmla="*/ 781 h 465"/>
                <a:gd name="T22" fmla="*/ 467 w 730"/>
                <a:gd name="T23" fmla="*/ 708 h 465"/>
                <a:gd name="T24" fmla="*/ 577 w 730"/>
                <a:gd name="T25" fmla="*/ 690 h 465"/>
                <a:gd name="T26" fmla="*/ 670 w 730"/>
                <a:gd name="T27" fmla="*/ 621 h 465"/>
                <a:gd name="T28" fmla="*/ 870 w 730"/>
                <a:gd name="T29" fmla="*/ 485 h 465"/>
                <a:gd name="T30" fmla="*/ 991 w 730"/>
                <a:gd name="T31" fmla="*/ 474 h 465"/>
                <a:gd name="T32" fmla="*/ 1106 w 730"/>
                <a:gd name="T33" fmla="*/ 401 h 465"/>
                <a:gd name="T34" fmla="*/ 1238 w 730"/>
                <a:gd name="T35" fmla="*/ 317 h 465"/>
                <a:gd name="T36" fmla="*/ 1284 w 730"/>
                <a:gd name="T37" fmla="*/ 203 h 465"/>
                <a:gd name="T38" fmla="*/ 1375 w 730"/>
                <a:gd name="T39" fmla="*/ 97 h 465"/>
                <a:gd name="T40" fmla="*/ 1333 w 730"/>
                <a:gd name="T41" fmla="*/ 115 h 465"/>
                <a:gd name="T42" fmla="*/ 1261 w 730"/>
                <a:gd name="T43" fmla="*/ 201 h 465"/>
                <a:gd name="T44" fmla="*/ 1202 w 730"/>
                <a:gd name="T45" fmla="*/ 298 h 465"/>
                <a:gd name="T46" fmla="*/ 1060 w 730"/>
                <a:gd name="T47" fmla="*/ 372 h 465"/>
                <a:gd name="T48" fmla="*/ 966 w 730"/>
                <a:gd name="T49" fmla="*/ 441 h 465"/>
                <a:gd name="T50" fmla="*/ 829 w 730"/>
                <a:gd name="T51" fmla="*/ 401 h 465"/>
                <a:gd name="T52" fmla="*/ 750 w 730"/>
                <a:gd name="T53" fmla="*/ 317 h 465"/>
                <a:gd name="T54" fmla="*/ 765 w 730"/>
                <a:gd name="T55" fmla="*/ 192 h 465"/>
                <a:gd name="T56" fmla="*/ 801 w 730"/>
                <a:gd name="T57" fmla="*/ 73 h 465"/>
                <a:gd name="T58" fmla="*/ 865 w 730"/>
                <a:gd name="T59" fmla="*/ 18 h 465"/>
                <a:gd name="T60" fmla="*/ 781 w 730"/>
                <a:gd name="T61" fmla="*/ 63 h 465"/>
                <a:gd name="T62" fmla="*/ 723 w 730"/>
                <a:gd name="T63" fmla="*/ 162 h 465"/>
                <a:gd name="T64" fmla="*/ 631 w 730"/>
                <a:gd name="T65" fmla="*/ 275 h 465"/>
                <a:gd name="T66" fmla="*/ 512 w 730"/>
                <a:gd name="T67" fmla="*/ 229 h 465"/>
                <a:gd name="T68" fmla="*/ 383 w 730"/>
                <a:gd name="T69" fmla="*/ 259 h 465"/>
                <a:gd name="T70" fmla="*/ 306 w 730"/>
                <a:gd name="T71" fmla="*/ 311 h 465"/>
                <a:gd name="T72" fmla="*/ 195 w 730"/>
                <a:gd name="T73" fmla="*/ 319 h 465"/>
                <a:gd name="T74" fmla="*/ 101 w 730"/>
                <a:gd name="T75" fmla="*/ 291 h 4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0" h="465">
                  <a:moveTo>
                    <a:pt x="53" y="135"/>
                  </a:moveTo>
                  <a:cubicBezTo>
                    <a:pt x="47" y="142"/>
                    <a:pt x="64" y="157"/>
                    <a:pt x="78" y="164"/>
                  </a:cubicBezTo>
                  <a:cubicBezTo>
                    <a:pt x="94" y="172"/>
                    <a:pt x="84" y="185"/>
                    <a:pt x="67" y="189"/>
                  </a:cubicBezTo>
                  <a:cubicBezTo>
                    <a:pt x="50" y="194"/>
                    <a:pt x="5" y="213"/>
                    <a:pt x="2" y="228"/>
                  </a:cubicBezTo>
                  <a:cubicBezTo>
                    <a:pt x="0" y="242"/>
                    <a:pt x="18" y="229"/>
                    <a:pt x="52" y="216"/>
                  </a:cubicBezTo>
                  <a:cubicBezTo>
                    <a:pt x="85" y="203"/>
                    <a:pt x="101" y="219"/>
                    <a:pt x="136" y="258"/>
                  </a:cubicBezTo>
                  <a:cubicBezTo>
                    <a:pt x="172" y="297"/>
                    <a:pt x="181" y="319"/>
                    <a:pt x="187" y="350"/>
                  </a:cubicBezTo>
                  <a:cubicBezTo>
                    <a:pt x="192" y="381"/>
                    <a:pt x="186" y="398"/>
                    <a:pt x="179" y="424"/>
                  </a:cubicBezTo>
                  <a:cubicBezTo>
                    <a:pt x="173" y="450"/>
                    <a:pt x="168" y="458"/>
                    <a:pt x="174" y="462"/>
                  </a:cubicBezTo>
                  <a:cubicBezTo>
                    <a:pt x="180" y="465"/>
                    <a:pt x="190" y="439"/>
                    <a:pt x="192" y="427"/>
                  </a:cubicBezTo>
                  <a:cubicBezTo>
                    <a:pt x="194" y="415"/>
                    <a:pt x="208" y="383"/>
                    <a:pt x="205" y="362"/>
                  </a:cubicBezTo>
                  <a:cubicBezTo>
                    <a:pt x="203" y="340"/>
                    <a:pt x="214" y="322"/>
                    <a:pt x="246" y="328"/>
                  </a:cubicBezTo>
                  <a:cubicBezTo>
                    <a:pt x="268" y="331"/>
                    <a:pt x="282" y="337"/>
                    <a:pt x="304" y="320"/>
                  </a:cubicBezTo>
                  <a:cubicBezTo>
                    <a:pt x="325" y="303"/>
                    <a:pt x="337" y="304"/>
                    <a:pt x="354" y="288"/>
                  </a:cubicBezTo>
                  <a:cubicBezTo>
                    <a:pt x="371" y="271"/>
                    <a:pt x="389" y="212"/>
                    <a:pt x="459" y="225"/>
                  </a:cubicBezTo>
                  <a:cubicBezTo>
                    <a:pt x="480" y="226"/>
                    <a:pt x="503" y="226"/>
                    <a:pt x="523" y="220"/>
                  </a:cubicBezTo>
                  <a:cubicBezTo>
                    <a:pt x="557" y="210"/>
                    <a:pt x="557" y="196"/>
                    <a:pt x="583" y="186"/>
                  </a:cubicBezTo>
                  <a:cubicBezTo>
                    <a:pt x="610" y="175"/>
                    <a:pt x="632" y="168"/>
                    <a:pt x="653" y="147"/>
                  </a:cubicBezTo>
                  <a:cubicBezTo>
                    <a:pt x="675" y="127"/>
                    <a:pt x="661" y="115"/>
                    <a:pt x="678" y="94"/>
                  </a:cubicBezTo>
                  <a:cubicBezTo>
                    <a:pt x="695" y="72"/>
                    <a:pt x="723" y="62"/>
                    <a:pt x="726" y="45"/>
                  </a:cubicBezTo>
                  <a:cubicBezTo>
                    <a:pt x="730" y="28"/>
                    <a:pt x="714" y="42"/>
                    <a:pt x="703" y="53"/>
                  </a:cubicBezTo>
                  <a:cubicBezTo>
                    <a:pt x="692" y="65"/>
                    <a:pt x="674" y="77"/>
                    <a:pt x="665" y="93"/>
                  </a:cubicBezTo>
                  <a:cubicBezTo>
                    <a:pt x="656" y="109"/>
                    <a:pt x="659" y="124"/>
                    <a:pt x="634" y="138"/>
                  </a:cubicBezTo>
                  <a:cubicBezTo>
                    <a:pt x="609" y="153"/>
                    <a:pt x="580" y="154"/>
                    <a:pt x="559" y="172"/>
                  </a:cubicBezTo>
                  <a:cubicBezTo>
                    <a:pt x="539" y="190"/>
                    <a:pt x="527" y="201"/>
                    <a:pt x="510" y="204"/>
                  </a:cubicBezTo>
                  <a:cubicBezTo>
                    <a:pt x="493" y="208"/>
                    <a:pt x="456" y="195"/>
                    <a:pt x="437" y="186"/>
                  </a:cubicBezTo>
                  <a:cubicBezTo>
                    <a:pt x="418" y="177"/>
                    <a:pt x="397" y="170"/>
                    <a:pt x="396" y="147"/>
                  </a:cubicBezTo>
                  <a:cubicBezTo>
                    <a:pt x="395" y="125"/>
                    <a:pt x="410" y="111"/>
                    <a:pt x="404" y="89"/>
                  </a:cubicBezTo>
                  <a:cubicBezTo>
                    <a:pt x="397" y="68"/>
                    <a:pt x="410" y="47"/>
                    <a:pt x="423" y="34"/>
                  </a:cubicBezTo>
                  <a:cubicBezTo>
                    <a:pt x="437" y="20"/>
                    <a:pt x="456" y="16"/>
                    <a:pt x="456" y="8"/>
                  </a:cubicBezTo>
                  <a:cubicBezTo>
                    <a:pt x="455" y="0"/>
                    <a:pt x="424" y="18"/>
                    <a:pt x="412" y="29"/>
                  </a:cubicBezTo>
                  <a:cubicBezTo>
                    <a:pt x="399" y="41"/>
                    <a:pt x="391" y="51"/>
                    <a:pt x="381" y="75"/>
                  </a:cubicBezTo>
                  <a:cubicBezTo>
                    <a:pt x="372" y="99"/>
                    <a:pt x="365" y="125"/>
                    <a:pt x="333" y="127"/>
                  </a:cubicBezTo>
                  <a:cubicBezTo>
                    <a:pt x="301" y="128"/>
                    <a:pt x="296" y="102"/>
                    <a:pt x="270" y="106"/>
                  </a:cubicBezTo>
                  <a:cubicBezTo>
                    <a:pt x="244" y="110"/>
                    <a:pt x="229" y="96"/>
                    <a:pt x="202" y="120"/>
                  </a:cubicBezTo>
                  <a:cubicBezTo>
                    <a:pt x="175" y="144"/>
                    <a:pt x="181" y="139"/>
                    <a:pt x="161" y="144"/>
                  </a:cubicBezTo>
                  <a:cubicBezTo>
                    <a:pt x="142" y="148"/>
                    <a:pt x="117" y="156"/>
                    <a:pt x="103" y="148"/>
                  </a:cubicBezTo>
                  <a:cubicBezTo>
                    <a:pt x="90" y="140"/>
                    <a:pt x="60" y="128"/>
                    <a:pt x="53" y="135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4" name="Freeform 70"/>
            <p:cNvSpPr>
              <a:spLocks/>
            </p:cNvSpPr>
            <p:nvPr/>
          </p:nvSpPr>
          <p:spPr bwMode="auto">
            <a:xfrm>
              <a:off x="4777" y="2137"/>
              <a:ext cx="186" cy="229"/>
            </a:xfrm>
            <a:custGeom>
              <a:avLst/>
              <a:gdLst>
                <a:gd name="T0" fmla="*/ 105 w 135"/>
                <a:gd name="T1" fmla="*/ 26 h 156"/>
                <a:gd name="T2" fmla="*/ 8 w 135"/>
                <a:gd name="T3" fmla="*/ 135 h 156"/>
                <a:gd name="T4" fmla="*/ 23 w 135"/>
                <a:gd name="T5" fmla="*/ 226 h 156"/>
                <a:gd name="T6" fmla="*/ 142 w 135"/>
                <a:gd name="T7" fmla="*/ 286 h 156"/>
                <a:gd name="T8" fmla="*/ 215 w 135"/>
                <a:gd name="T9" fmla="*/ 170 h 156"/>
                <a:gd name="T10" fmla="*/ 247 w 135"/>
                <a:gd name="T11" fmla="*/ 70 h 156"/>
                <a:gd name="T12" fmla="*/ 105 w 135"/>
                <a:gd name="T13" fmla="*/ 2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56">
                  <a:moveTo>
                    <a:pt x="55" y="12"/>
                  </a:moveTo>
                  <a:cubicBezTo>
                    <a:pt x="13" y="27"/>
                    <a:pt x="0" y="38"/>
                    <a:pt x="4" y="63"/>
                  </a:cubicBezTo>
                  <a:cubicBezTo>
                    <a:pt x="9" y="88"/>
                    <a:pt x="18" y="84"/>
                    <a:pt x="12" y="105"/>
                  </a:cubicBezTo>
                  <a:cubicBezTo>
                    <a:pt x="7" y="127"/>
                    <a:pt x="15" y="156"/>
                    <a:pt x="75" y="133"/>
                  </a:cubicBezTo>
                  <a:cubicBezTo>
                    <a:pt x="135" y="110"/>
                    <a:pt x="124" y="96"/>
                    <a:pt x="113" y="79"/>
                  </a:cubicBezTo>
                  <a:cubicBezTo>
                    <a:pt x="103" y="62"/>
                    <a:pt x="134" y="61"/>
                    <a:pt x="130" y="33"/>
                  </a:cubicBezTo>
                  <a:cubicBezTo>
                    <a:pt x="125" y="5"/>
                    <a:pt x="84" y="0"/>
                    <a:pt x="55" y="12"/>
                  </a:cubicBezTo>
                  <a:close/>
                </a:path>
              </a:pathLst>
            </a:custGeom>
            <a:noFill/>
            <a:ln w="4763" cap="flat">
              <a:solidFill>
                <a:srgbClr val="DDD7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15" name="Group 114"/>
          <p:cNvGrpSpPr>
            <a:grpSpLocks noChangeAspect="1"/>
          </p:cNvGrpSpPr>
          <p:nvPr/>
        </p:nvGrpSpPr>
        <p:grpSpPr>
          <a:xfrm>
            <a:off x="6814302" y="1363380"/>
            <a:ext cx="580653" cy="612000"/>
            <a:chOff x="7995841" y="1747243"/>
            <a:chExt cx="512341" cy="540000"/>
          </a:xfrm>
        </p:grpSpPr>
        <p:sp>
          <p:nvSpPr>
            <p:cNvPr id="116" name="Freeform 250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7" name="Freeform 251"/>
            <p:cNvSpPr>
              <a:spLocks/>
            </p:cNvSpPr>
            <p:nvPr/>
          </p:nvSpPr>
          <p:spPr bwMode="auto">
            <a:xfrm rot="16200000">
              <a:off x="8067950" y="1717939"/>
              <a:ext cx="392488" cy="466902"/>
            </a:xfrm>
            <a:custGeom>
              <a:avLst/>
              <a:gdLst>
                <a:gd name="T0" fmla="*/ 984 w 238"/>
                <a:gd name="T1" fmla="*/ 0 h 266"/>
                <a:gd name="T2" fmla="*/ 1360 w 238"/>
                <a:gd name="T3" fmla="*/ 888 h 266"/>
                <a:gd name="T4" fmla="*/ 383 w 238"/>
                <a:gd name="T5" fmla="*/ 1818 h 266"/>
                <a:gd name="T6" fmla="*/ 0 w 238"/>
                <a:gd name="T7" fmla="*/ 1733 h 266"/>
                <a:gd name="T8" fmla="*/ 496 w 238"/>
                <a:gd name="T9" fmla="*/ 1890 h 266"/>
                <a:gd name="T10" fmla="*/ 1480 w 238"/>
                <a:gd name="T11" fmla="*/ 965 h 266"/>
                <a:gd name="T12" fmla="*/ 98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8" name="Freeform 252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9" name="Freeform 253"/>
            <p:cNvSpPr>
              <a:spLocks/>
            </p:cNvSpPr>
            <p:nvPr/>
          </p:nvSpPr>
          <p:spPr bwMode="auto">
            <a:xfrm rot="16200000">
              <a:off x="8103840" y="1768317"/>
              <a:ext cx="313463" cy="379317"/>
            </a:xfrm>
            <a:custGeom>
              <a:avLst/>
              <a:gdLst>
                <a:gd name="T0" fmla="*/ 1130 w 190"/>
                <a:gd name="T1" fmla="*/ 819 h 216"/>
                <a:gd name="T2" fmla="*/ 1030 w 190"/>
                <a:gd name="T3" fmla="*/ 605 h 216"/>
                <a:gd name="T4" fmla="*/ 997 w 190"/>
                <a:gd name="T5" fmla="*/ 328 h 216"/>
                <a:gd name="T6" fmla="*/ 704 w 190"/>
                <a:gd name="T7" fmla="*/ 0 h 216"/>
                <a:gd name="T8" fmla="*/ 872 w 190"/>
                <a:gd name="T9" fmla="*/ 243 h 216"/>
                <a:gd name="T10" fmla="*/ 892 w 190"/>
                <a:gd name="T11" fmla="*/ 491 h 216"/>
                <a:gd name="T12" fmla="*/ 822 w 190"/>
                <a:gd name="T13" fmla="*/ 781 h 216"/>
                <a:gd name="T14" fmla="*/ 722 w 190"/>
                <a:gd name="T15" fmla="*/ 1288 h 216"/>
                <a:gd name="T16" fmla="*/ 0 w 190"/>
                <a:gd name="T17" fmla="*/ 1288 h 216"/>
                <a:gd name="T18" fmla="*/ 847 w 190"/>
                <a:gd name="T19" fmla="*/ 1373 h 216"/>
                <a:gd name="T20" fmla="*/ 1130 w 190"/>
                <a:gd name="T21" fmla="*/ 819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0" name="Freeform 254"/>
            <p:cNvSpPr>
              <a:spLocks/>
            </p:cNvSpPr>
            <p:nvPr/>
          </p:nvSpPr>
          <p:spPr bwMode="auto">
            <a:xfrm rot="16200000">
              <a:off x="8093633" y="1901012"/>
              <a:ext cx="256829" cy="344414"/>
            </a:xfrm>
            <a:custGeom>
              <a:avLst/>
              <a:gdLst>
                <a:gd name="T0" fmla="*/ 233 w 156"/>
                <a:gd name="T1" fmla="*/ 1139 h 196"/>
                <a:gd name="T2" fmla="*/ 408 w 156"/>
                <a:gd name="T3" fmla="*/ 414 h 196"/>
                <a:gd name="T4" fmla="*/ 920 w 156"/>
                <a:gd name="T5" fmla="*/ 77 h 196"/>
                <a:gd name="T6" fmla="*/ 850 w 156"/>
                <a:gd name="T7" fmla="*/ 51 h 196"/>
                <a:gd name="T8" fmla="*/ 163 w 156"/>
                <a:gd name="T9" fmla="*/ 363 h 196"/>
                <a:gd name="T10" fmla="*/ 120 w 156"/>
                <a:gd name="T11" fmla="*/ 1062 h 196"/>
                <a:gd name="T12" fmla="*/ 388 w 156"/>
                <a:gd name="T13" fmla="*/ 1396 h 196"/>
                <a:gd name="T14" fmla="*/ 233 w 156"/>
                <a:gd name="T15" fmla="*/ 11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1" name="Freeform 279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2" name="Freeform 280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3" name="Freeform 283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4" name="Freeform 284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5" name="Freeform 317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6" name="Freeform 318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7" name="Freeform 319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8" name="Freeform 320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9" name="Freeform 392"/>
            <p:cNvSpPr>
              <a:spLocks/>
            </p:cNvSpPr>
            <p:nvPr/>
          </p:nvSpPr>
          <p:spPr bwMode="auto">
            <a:xfrm rot="16200000">
              <a:off x="8169035" y="2085731"/>
              <a:ext cx="71122" cy="158049"/>
            </a:xfrm>
            <a:custGeom>
              <a:avLst/>
              <a:gdLst>
                <a:gd name="T0" fmla="*/ 271 w 43"/>
                <a:gd name="T1" fmla="*/ 0 h 90"/>
                <a:gd name="T2" fmla="*/ 108 w 43"/>
                <a:gd name="T3" fmla="*/ 640 h 90"/>
                <a:gd name="T4" fmla="*/ 27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0" name="Freeform 393"/>
            <p:cNvSpPr>
              <a:spLocks/>
            </p:cNvSpPr>
            <p:nvPr/>
          </p:nvSpPr>
          <p:spPr bwMode="auto">
            <a:xfrm rot="16200000">
              <a:off x="8040292" y="1823305"/>
              <a:ext cx="395122" cy="466902"/>
            </a:xfrm>
            <a:custGeom>
              <a:avLst/>
              <a:gdLst>
                <a:gd name="T0" fmla="*/ 125 w 240"/>
                <a:gd name="T1" fmla="*/ 1066 h 266"/>
                <a:gd name="T2" fmla="*/ 1000 w 240"/>
                <a:gd name="T3" fmla="*/ 56 h 266"/>
                <a:gd name="T4" fmla="*/ 1500 w 240"/>
                <a:gd name="T5" fmla="*/ 184 h 266"/>
                <a:gd name="T6" fmla="*/ 920 w 240"/>
                <a:gd name="T7" fmla="*/ 0 h 266"/>
                <a:gd name="T8" fmla="*/ 38 w 240"/>
                <a:gd name="T9" fmla="*/ 1008 h 266"/>
                <a:gd name="T10" fmla="*/ 470 w 240"/>
                <a:gd name="T11" fmla="*/ 1890 h 266"/>
                <a:gd name="T12" fmla="*/ 125 w 240"/>
                <a:gd name="T13" fmla="*/ 106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2BB3FF"/>
            </a:solidFill>
            <a:ln>
              <a:noFill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1" name="Freeform 394"/>
            <p:cNvSpPr>
              <a:spLocks/>
            </p:cNvSpPr>
            <p:nvPr/>
          </p:nvSpPr>
          <p:spPr bwMode="auto">
            <a:xfrm rot="16200000">
              <a:off x="8047865" y="1969170"/>
              <a:ext cx="274610" cy="361536"/>
            </a:xfrm>
            <a:custGeom>
              <a:avLst/>
              <a:gdLst>
                <a:gd name="T0" fmla="*/ 255 w 167"/>
                <a:gd name="T1" fmla="*/ 1463 h 206"/>
                <a:gd name="T2" fmla="*/ 162 w 167"/>
                <a:gd name="T3" fmla="*/ 1007 h 206"/>
                <a:gd name="T4" fmla="*/ 1041 w 167"/>
                <a:gd name="T5" fmla="*/ 0 h 206"/>
                <a:gd name="T6" fmla="*/ 255 w 167"/>
                <a:gd name="T7" fmla="*/ 1463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C9DFFF"/>
            </a:solidFill>
            <a:ln>
              <a:noFill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2" name="Freeform 395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3" name="Freeform 396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134" name="TextBox 133"/>
          <p:cNvSpPr txBox="1"/>
          <p:nvPr/>
        </p:nvSpPr>
        <p:spPr>
          <a:xfrm>
            <a:off x="6800123" y="962088"/>
            <a:ext cx="670429" cy="40009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GB" sz="2000" b="1" dirty="0">
                <a:solidFill>
                  <a:prstClr val="black"/>
                </a:solidFill>
                <a:cs typeface="Arial"/>
              </a:rPr>
              <a:t>EMP</a:t>
            </a:r>
          </a:p>
        </p:txBody>
      </p:sp>
      <p:cxnSp>
        <p:nvCxnSpPr>
          <p:cNvPr id="135" name="Straight Arrow Connector 134"/>
          <p:cNvCxnSpPr/>
          <p:nvPr/>
        </p:nvCxnSpPr>
        <p:spPr>
          <a:xfrm>
            <a:off x="7111601" y="1975275"/>
            <a:ext cx="0" cy="220491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6" name="TextBox 135"/>
          <p:cNvSpPr txBox="1"/>
          <p:nvPr/>
        </p:nvSpPr>
        <p:spPr>
          <a:xfrm>
            <a:off x="6124582" y="2363969"/>
            <a:ext cx="1974988" cy="707862"/>
          </a:xfrm>
          <a:prstGeom prst="rect">
            <a:avLst/>
          </a:prstGeom>
          <a:solidFill>
            <a:schemeClr val="bg1">
              <a:alpha val="78000"/>
            </a:schemeClr>
          </a:solidFill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sz="2000" dirty="0">
                <a:solidFill>
                  <a:prstClr val="black"/>
                </a:solidFill>
              </a:rPr>
              <a:t>Fetal </a:t>
            </a:r>
          </a:p>
          <a:p>
            <a:pPr algn="ctr" defTabSz="457200"/>
            <a:r>
              <a:rPr lang="en-US" sz="2000" dirty="0">
                <a:solidFill>
                  <a:prstClr val="black"/>
                </a:solidFill>
              </a:rPr>
              <a:t>macrophages</a:t>
            </a:r>
            <a:endParaRPr lang="en-US" sz="2000" b="1" dirty="0">
              <a:solidFill>
                <a:prstClr val="black"/>
              </a:solidFill>
            </a:endParaRPr>
          </a:p>
        </p:txBody>
      </p:sp>
      <p:cxnSp>
        <p:nvCxnSpPr>
          <p:cNvPr id="137" name="Straight Arrow Connector 136"/>
          <p:cNvCxnSpPr/>
          <p:nvPr/>
        </p:nvCxnSpPr>
        <p:spPr>
          <a:xfrm>
            <a:off x="7106176" y="3031931"/>
            <a:ext cx="0" cy="329914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6207835" y="3303049"/>
            <a:ext cx="1974988" cy="707862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sz="2000" b="1" dirty="0">
                <a:solidFill>
                  <a:srgbClr val="0000FF"/>
                </a:solidFill>
              </a:rPr>
              <a:t>Resident</a:t>
            </a:r>
          </a:p>
          <a:p>
            <a:pPr algn="ctr" defTabSz="457200"/>
            <a:r>
              <a:rPr lang="en-US" sz="2000" b="1" dirty="0">
                <a:solidFill>
                  <a:srgbClr val="0000FF"/>
                </a:solidFill>
              </a:rPr>
              <a:t>Macrophages</a:t>
            </a:r>
          </a:p>
        </p:txBody>
      </p:sp>
      <p:sp>
        <p:nvSpPr>
          <p:cNvPr id="139" name="Flèche en arc 34"/>
          <p:cNvSpPr/>
          <p:nvPr/>
        </p:nvSpPr>
        <p:spPr>
          <a:xfrm rot="186077" flipH="1">
            <a:off x="5869587" y="3256950"/>
            <a:ext cx="722371" cy="728060"/>
          </a:xfrm>
          <a:prstGeom prst="circularArrow">
            <a:avLst>
              <a:gd name="adj1" fmla="val 0"/>
              <a:gd name="adj2" fmla="val 1142319"/>
              <a:gd name="adj3" fmla="val 7601505"/>
              <a:gd name="adj4" fmla="val 10800000"/>
              <a:gd name="adj5" fmla="val 12500"/>
            </a:avLst>
          </a:prstGeom>
          <a:solidFill>
            <a:srgbClr val="FF0000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US" sz="2800">
              <a:solidFill>
                <a:srgbClr val="000000"/>
              </a:solidFill>
            </a:endParaRPr>
          </a:p>
        </p:txBody>
      </p:sp>
      <p:cxnSp>
        <p:nvCxnSpPr>
          <p:cNvPr id="140" name="Straight Arrow Connector 139"/>
          <p:cNvCxnSpPr/>
          <p:nvPr/>
        </p:nvCxnSpPr>
        <p:spPr>
          <a:xfrm>
            <a:off x="7112625" y="2253435"/>
            <a:ext cx="0" cy="220491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1" name="TextBox 140"/>
          <p:cNvSpPr txBox="1"/>
          <p:nvPr/>
        </p:nvSpPr>
        <p:spPr>
          <a:xfrm>
            <a:off x="7589331" y="673179"/>
            <a:ext cx="1186984" cy="923320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457200"/>
            <a:r>
              <a:rPr lang="en-GB" b="1" dirty="0" err="1">
                <a:solidFill>
                  <a:prstClr val="black"/>
                </a:solidFill>
                <a:cs typeface="Arial"/>
              </a:rPr>
              <a:t>E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rythro</a:t>
            </a:r>
            <a:endParaRPr lang="en-GB" dirty="0">
              <a:solidFill>
                <a:prstClr val="black"/>
              </a:solidFill>
              <a:cs typeface="Arial"/>
            </a:endParaRPr>
          </a:p>
          <a:p>
            <a:pPr defTabSz="457200"/>
            <a:r>
              <a:rPr lang="en-GB" b="1" dirty="0">
                <a:solidFill>
                  <a:prstClr val="black"/>
                </a:solidFill>
                <a:cs typeface="Arial"/>
              </a:rPr>
              <a:t>M</a:t>
            </a:r>
            <a:r>
              <a:rPr lang="en-GB" dirty="0">
                <a:solidFill>
                  <a:prstClr val="black"/>
                </a:solidFill>
                <a:cs typeface="Arial"/>
              </a:rPr>
              <a:t>yeloid</a:t>
            </a:r>
          </a:p>
          <a:p>
            <a:pPr defTabSz="457200"/>
            <a:r>
              <a:rPr lang="en-GB" b="1" dirty="0">
                <a:solidFill>
                  <a:prstClr val="black"/>
                </a:solidFill>
                <a:cs typeface="Arial"/>
              </a:rPr>
              <a:t>P</a:t>
            </a:r>
            <a:r>
              <a:rPr lang="en-GB" dirty="0">
                <a:solidFill>
                  <a:prstClr val="black"/>
                </a:solidFill>
                <a:cs typeface="Arial"/>
              </a:rPr>
              <a:t>rogenitor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2419167" y="960563"/>
            <a:ext cx="603428" cy="40009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GB" sz="2000" b="1" dirty="0">
                <a:solidFill>
                  <a:prstClr val="black"/>
                </a:solidFill>
                <a:cs typeface="Arial"/>
              </a:rPr>
              <a:t>HSC</a:t>
            </a:r>
          </a:p>
        </p:txBody>
      </p:sp>
      <p:sp>
        <p:nvSpPr>
          <p:cNvPr id="143" name="Flèche en arc 34"/>
          <p:cNvSpPr/>
          <p:nvPr/>
        </p:nvSpPr>
        <p:spPr>
          <a:xfrm rot="437461">
            <a:off x="2894489" y="1260747"/>
            <a:ext cx="722371" cy="728060"/>
          </a:xfrm>
          <a:prstGeom prst="circularArrow">
            <a:avLst>
              <a:gd name="adj1" fmla="val 0"/>
              <a:gd name="adj2" fmla="val 1142319"/>
              <a:gd name="adj3" fmla="val 7601505"/>
              <a:gd name="adj4" fmla="val 10800000"/>
              <a:gd name="adj5" fmla="val 12500"/>
            </a:avLst>
          </a:prstGeom>
          <a:solidFill>
            <a:schemeClr val="tx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728296" y="2360957"/>
            <a:ext cx="1974988" cy="707862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sz="2000" dirty="0">
                <a:solidFill>
                  <a:prstClr val="black"/>
                </a:solidFill>
              </a:rPr>
              <a:t>Circulating monocytes</a:t>
            </a:r>
            <a:endParaRPr lang="en-US" sz="2000" b="1" dirty="0">
              <a:solidFill>
                <a:prstClr val="black"/>
              </a:solidFill>
            </a:endParaRPr>
          </a:p>
        </p:txBody>
      </p:sp>
      <p:cxnSp>
        <p:nvCxnSpPr>
          <p:cNvPr id="145" name="Straight Arrow Connector 144"/>
          <p:cNvCxnSpPr/>
          <p:nvPr/>
        </p:nvCxnSpPr>
        <p:spPr>
          <a:xfrm>
            <a:off x="2719297" y="3028919"/>
            <a:ext cx="0" cy="329914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TextBox 145"/>
          <p:cNvSpPr txBox="1"/>
          <p:nvPr/>
        </p:nvSpPr>
        <p:spPr>
          <a:xfrm>
            <a:off x="1737468" y="3300037"/>
            <a:ext cx="1974988" cy="707862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sz="2000" b="1" dirty="0">
                <a:solidFill>
                  <a:srgbClr val="008000"/>
                </a:solidFill>
              </a:rPr>
              <a:t>Infiltrating</a:t>
            </a:r>
          </a:p>
          <a:p>
            <a:pPr algn="ctr" defTabSz="457200"/>
            <a:r>
              <a:rPr lang="en-US" sz="2000" b="1" dirty="0">
                <a:solidFill>
                  <a:srgbClr val="008000"/>
                </a:solidFill>
              </a:rPr>
              <a:t>Macrophages</a:t>
            </a:r>
          </a:p>
        </p:txBody>
      </p:sp>
      <p:cxnSp>
        <p:nvCxnSpPr>
          <p:cNvPr id="147" name="Straight Arrow Connector 146"/>
          <p:cNvCxnSpPr/>
          <p:nvPr/>
        </p:nvCxnSpPr>
        <p:spPr>
          <a:xfrm>
            <a:off x="2716005" y="1976678"/>
            <a:ext cx="0" cy="220491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Arrow Connector 147"/>
          <p:cNvCxnSpPr/>
          <p:nvPr/>
        </p:nvCxnSpPr>
        <p:spPr>
          <a:xfrm>
            <a:off x="2717029" y="2254838"/>
            <a:ext cx="0" cy="220491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9" name="TextBox 148"/>
          <p:cNvSpPr txBox="1"/>
          <p:nvPr/>
        </p:nvSpPr>
        <p:spPr>
          <a:xfrm>
            <a:off x="812763" y="1192178"/>
            <a:ext cx="1580822" cy="923320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r" defTabSz="457200"/>
            <a:r>
              <a:rPr lang="en-GB" b="1" dirty="0">
                <a:solidFill>
                  <a:prstClr val="black"/>
                </a:solidFill>
                <a:cs typeface="Arial"/>
              </a:rPr>
              <a:t>H</a:t>
            </a:r>
            <a:r>
              <a:rPr lang="en-GB" dirty="0">
                <a:solidFill>
                  <a:prstClr val="black"/>
                </a:solidFill>
                <a:cs typeface="Arial"/>
              </a:rPr>
              <a:t>ematopoietic</a:t>
            </a:r>
          </a:p>
          <a:p>
            <a:pPr algn="r" defTabSz="457200"/>
            <a:r>
              <a:rPr lang="en-GB" b="1" dirty="0">
                <a:solidFill>
                  <a:prstClr val="black"/>
                </a:solidFill>
                <a:cs typeface="Arial"/>
              </a:rPr>
              <a:t>S</a:t>
            </a:r>
            <a:r>
              <a:rPr lang="en-GB" dirty="0">
                <a:solidFill>
                  <a:prstClr val="black"/>
                </a:solidFill>
                <a:cs typeface="Arial"/>
              </a:rPr>
              <a:t>tem</a:t>
            </a:r>
          </a:p>
          <a:p>
            <a:pPr algn="r" defTabSz="457200"/>
            <a:r>
              <a:rPr lang="en-GB" b="1" dirty="0">
                <a:solidFill>
                  <a:prstClr val="black"/>
                </a:solidFill>
                <a:cs typeface="Arial"/>
              </a:rPr>
              <a:t>C</a:t>
            </a:r>
            <a:r>
              <a:rPr lang="en-GB" dirty="0">
                <a:solidFill>
                  <a:prstClr val="black"/>
                </a:solidFill>
                <a:cs typeface="Arial"/>
              </a:rPr>
              <a:t>ell</a:t>
            </a:r>
          </a:p>
        </p:txBody>
      </p:sp>
      <p:grpSp>
        <p:nvGrpSpPr>
          <p:cNvPr id="150" name="Group 539"/>
          <p:cNvGrpSpPr>
            <a:grpSpLocks/>
          </p:cNvGrpSpPr>
          <p:nvPr/>
        </p:nvGrpSpPr>
        <p:grpSpPr bwMode="auto">
          <a:xfrm>
            <a:off x="2248923" y="4065137"/>
            <a:ext cx="933555" cy="929828"/>
            <a:chOff x="4318" y="762"/>
            <a:chExt cx="894" cy="972"/>
          </a:xfrm>
        </p:grpSpPr>
        <p:sp>
          <p:nvSpPr>
            <p:cNvPr id="151" name="Freeform 540"/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1664 w 447"/>
                <a:gd name="T1" fmla="*/ 1300 h 456"/>
                <a:gd name="T2" fmla="*/ 1684 w 447"/>
                <a:gd name="T3" fmla="*/ 919 h 456"/>
                <a:gd name="T4" fmla="*/ 1576 w 447"/>
                <a:gd name="T5" fmla="*/ 595 h 456"/>
                <a:gd name="T6" fmla="*/ 1536 w 447"/>
                <a:gd name="T7" fmla="*/ 514 h 456"/>
                <a:gd name="T8" fmla="*/ 1520 w 447"/>
                <a:gd name="T9" fmla="*/ 296 h 456"/>
                <a:gd name="T10" fmla="*/ 1484 w 447"/>
                <a:gd name="T11" fmla="*/ 213 h 456"/>
                <a:gd name="T12" fmla="*/ 1404 w 447"/>
                <a:gd name="T13" fmla="*/ 290 h 456"/>
                <a:gd name="T14" fmla="*/ 1452 w 447"/>
                <a:gd name="T15" fmla="*/ 168 h 456"/>
                <a:gd name="T16" fmla="*/ 1348 w 447"/>
                <a:gd name="T17" fmla="*/ 264 h 456"/>
                <a:gd name="T18" fmla="*/ 1204 w 447"/>
                <a:gd name="T19" fmla="*/ 109 h 456"/>
                <a:gd name="T20" fmla="*/ 1152 w 447"/>
                <a:gd name="T21" fmla="*/ 153 h 456"/>
                <a:gd name="T22" fmla="*/ 764 w 447"/>
                <a:gd name="T23" fmla="*/ 160 h 456"/>
                <a:gd name="T24" fmla="*/ 644 w 447"/>
                <a:gd name="T25" fmla="*/ 81 h 456"/>
                <a:gd name="T26" fmla="*/ 632 w 447"/>
                <a:gd name="T27" fmla="*/ 200 h 456"/>
                <a:gd name="T28" fmla="*/ 412 w 447"/>
                <a:gd name="T29" fmla="*/ 177 h 456"/>
                <a:gd name="T30" fmla="*/ 392 w 447"/>
                <a:gd name="T31" fmla="*/ 217 h 456"/>
                <a:gd name="T32" fmla="*/ 312 w 447"/>
                <a:gd name="T33" fmla="*/ 414 h 456"/>
                <a:gd name="T34" fmla="*/ 200 w 447"/>
                <a:gd name="T35" fmla="*/ 509 h 456"/>
                <a:gd name="T36" fmla="*/ 140 w 447"/>
                <a:gd name="T37" fmla="*/ 627 h 456"/>
                <a:gd name="T38" fmla="*/ 88 w 447"/>
                <a:gd name="T39" fmla="*/ 723 h 456"/>
                <a:gd name="T40" fmla="*/ 148 w 447"/>
                <a:gd name="T41" fmla="*/ 1273 h 456"/>
                <a:gd name="T42" fmla="*/ 220 w 447"/>
                <a:gd name="T43" fmla="*/ 1690 h 456"/>
                <a:gd name="T44" fmla="*/ 248 w 447"/>
                <a:gd name="T45" fmla="*/ 1678 h 456"/>
                <a:gd name="T46" fmla="*/ 348 w 447"/>
                <a:gd name="T47" fmla="*/ 1767 h 456"/>
                <a:gd name="T48" fmla="*/ 320 w 447"/>
                <a:gd name="T49" fmla="*/ 1980 h 456"/>
                <a:gd name="T50" fmla="*/ 432 w 447"/>
                <a:gd name="T51" fmla="*/ 1872 h 456"/>
                <a:gd name="T52" fmla="*/ 728 w 447"/>
                <a:gd name="T53" fmla="*/ 2040 h 456"/>
                <a:gd name="T54" fmla="*/ 1308 w 447"/>
                <a:gd name="T55" fmla="*/ 1682 h 456"/>
                <a:gd name="T56" fmla="*/ 1376 w 447"/>
                <a:gd name="T57" fmla="*/ 1678 h 456"/>
                <a:gd name="T58" fmla="*/ 1476 w 447"/>
                <a:gd name="T59" fmla="*/ 1667 h 456"/>
                <a:gd name="T60" fmla="*/ 1700 w 447"/>
                <a:gd name="T61" fmla="*/ 1750 h 456"/>
                <a:gd name="T62" fmla="*/ 1556 w 447"/>
                <a:gd name="T63" fmla="*/ 1609 h 456"/>
                <a:gd name="T64" fmla="*/ 1412 w 447"/>
                <a:gd name="T65" fmla="*/ 1449 h 456"/>
                <a:gd name="T66" fmla="*/ 1620 w 447"/>
                <a:gd name="T67" fmla="*/ 1562 h 456"/>
                <a:gd name="T68" fmla="*/ 1636 w 447"/>
                <a:gd name="T69" fmla="*/ 1381 h 456"/>
                <a:gd name="T70" fmla="*/ 1776 w 447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2" name="Freeform 541"/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272 w 259"/>
                <a:gd name="T1" fmla="*/ 0 h 256"/>
                <a:gd name="T2" fmla="*/ 24 w 259"/>
                <a:gd name="T3" fmla="*/ 495 h 256"/>
                <a:gd name="T4" fmla="*/ 104 w 259"/>
                <a:gd name="T5" fmla="*/ 806 h 256"/>
                <a:gd name="T6" fmla="*/ 324 w 259"/>
                <a:gd name="T7" fmla="*/ 1000 h 256"/>
                <a:gd name="T8" fmla="*/ 648 w 259"/>
                <a:gd name="T9" fmla="*/ 1092 h 256"/>
                <a:gd name="T10" fmla="*/ 908 w 259"/>
                <a:gd name="T11" fmla="*/ 695 h 256"/>
                <a:gd name="T12" fmla="*/ 952 w 259"/>
                <a:gd name="T13" fmla="*/ 459 h 256"/>
                <a:gd name="T14" fmla="*/ 696 w 259"/>
                <a:gd name="T15" fmla="*/ 386 h 256"/>
                <a:gd name="T16" fmla="*/ 588 w 259"/>
                <a:gd name="T17" fmla="*/ 309 h 256"/>
                <a:gd name="T18" fmla="*/ 524 w 259"/>
                <a:gd name="T19" fmla="*/ 149 h 256"/>
                <a:gd name="T20" fmla="*/ 272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3" name="Freeform 542"/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512 w 128"/>
                <a:gd name="T1" fmla="*/ 0 h 215"/>
                <a:gd name="T2" fmla="*/ 140 w 128"/>
                <a:gd name="T3" fmla="*/ 980 h 215"/>
                <a:gd name="T4" fmla="*/ 512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4" name="Freeform 543"/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1184 h 300"/>
                <a:gd name="T2" fmla="*/ 244 w 302"/>
                <a:gd name="T3" fmla="*/ 1316 h 300"/>
                <a:gd name="T4" fmla="*/ 452 w 302"/>
                <a:gd name="T5" fmla="*/ 1269 h 300"/>
                <a:gd name="T6" fmla="*/ 652 w 302"/>
                <a:gd name="T7" fmla="*/ 1092 h 300"/>
                <a:gd name="T8" fmla="*/ 804 w 302"/>
                <a:gd name="T9" fmla="*/ 924 h 300"/>
                <a:gd name="T10" fmla="*/ 872 w 302"/>
                <a:gd name="T11" fmla="*/ 892 h 300"/>
                <a:gd name="T12" fmla="*/ 904 w 302"/>
                <a:gd name="T13" fmla="*/ 800 h 300"/>
                <a:gd name="T14" fmla="*/ 1044 w 302"/>
                <a:gd name="T15" fmla="*/ 732 h 300"/>
                <a:gd name="T16" fmla="*/ 1084 w 302"/>
                <a:gd name="T17" fmla="*/ 651 h 300"/>
                <a:gd name="T18" fmla="*/ 1160 w 302"/>
                <a:gd name="T19" fmla="*/ 578 h 300"/>
                <a:gd name="T20" fmla="*/ 1180 w 302"/>
                <a:gd name="T21" fmla="*/ 273 h 300"/>
                <a:gd name="T22" fmla="*/ 1052 w 302"/>
                <a:gd name="T23" fmla="*/ 0 h 300"/>
                <a:gd name="T24" fmla="*/ 1040 w 302"/>
                <a:gd name="T25" fmla="*/ 542 h 300"/>
                <a:gd name="T26" fmla="*/ 832 w 302"/>
                <a:gd name="T27" fmla="*/ 691 h 300"/>
                <a:gd name="T28" fmla="*/ 668 w 302"/>
                <a:gd name="T29" fmla="*/ 919 h 300"/>
                <a:gd name="T30" fmla="*/ 488 w 302"/>
                <a:gd name="T31" fmla="*/ 1111 h 300"/>
                <a:gd name="T32" fmla="*/ 344 w 302"/>
                <a:gd name="T33" fmla="*/ 1237 h 300"/>
                <a:gd name="T34" fmla="*/ 172 w 302"/>
                <a:gd name="T35" fmla="*/ 1220 h 300"/>
                <a:gd name="T36" fmla="*/ 8 w 302"/>
                <a:gd name="T37" fmla="*/ 116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5" name="Freeform 544"/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124 w 205"/>
                <a:gd name="T3" fmla="*/ 320 h 125"/>
                <a:gd name="T4" fmla="*/ 416 w 205"/>
                <a:gd name="T5" fmla="*/ 521 h 125"/>
                <a:gd name="T6" fmla="*/ 644 w 205"/>
                <a:gd name="T7" fmla="*/ 434 h 125"/>
                <a:gd name="T8" fmla="*/ 820 w 205"/>
                <a:gd name="T9" fmla="*/ 124 h 125"/>
                <a:gd name="T10" fmla="*/ 532 w 205"/>
                <a:gd name="T11" fmla="*/ 434 h 125"/>
                <a:gd name="T12" fmla="*/ 256 w 205"/>
                <a:gd name="T13" fmla="*/ 350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6" name="Freeform 545"/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40 w 94"/>
                <a:gd name="T3" fmla="*/ 92 h 67"/>
                <a:gd name="T4" fmla="*/ 156 w 94"/>
                <a:gd name="T5" fmla="*/ 245 h 67"/>
                <a:gd name="T6" fmla="*/ 376 w 94"/>
                <a:gd name="T7" fmla="*/ 282 h 67"/>
                <a:gd name="T8" fmla="*/ 100 w 94"/>
                <a:gd name="T9" fmla="*/ 265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7" name="Freeform 546"/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1664 w 446"/>
                <a:gd name="T1" fmla="*/ 1305 h 456"/>
                <a:gd name="T2" fmla="*/ 1684 w 446"/>
                <a:gd name="T3" fmla="*/ 919 h 456"/>
                <a:gd name="T4" fmla="*/ 1576 w 446"/>
                <a:gd name="T5" fmla="*/ 595 h 456"/>
                <a:gd name="T6" fmla="*/ 1536 w 446"/>
                <a:gd name="T7" fmla="*/ 514 h 456"/>
                <a:gd name="T8" fmla="*/ 1520 w 446"/>
                <a:gd name="T9" fmla="*/ 296 h 456"/>
                <a:gd name="T10" fmla="*/ 1484 w 446"/>
                <a:gd name="T11" fmla="*/ 213 h 456"/>
                <a:gd name="T12" fmla="*/ 1400 w 446"/>
                <a:gd name="T13" fmla="*/ 290 h 456"/>
                <a:gd name="T14" fmla="*/ 1452 w 446"/>
                <a:gd name="T15" fmla="*/ 168 h 456"/>
                <a:gd name="T16" fmla="*/ 1348 w 446"/>
                <a:gd name="T17" fmla="*/ 264 h 456"/>
                <a:gd name="T18" fmla="*/ 1204 w 446"/>
                <a:gd name="T19" fmla="*/ 109 h 456"/>
                <a:gd name="T20" fmla="*/ 1152 w 446"/>
                <a:gd name="T21" fmla="*/ 153 h 456"/>
                <a:gd name="T22" fmla="*/ 760 w 446"/>
                <a:gd name="T23" fmla="*/ 160 h 456"/>
                <a:gd name="T24" fmla="*/ 640 w 446"/>
                <a:gd name="T25" fmla="*/ 81 h 456"/>
                <a:gd name="T26" fmla="*/ 632 w 446"/>
                <a:gd name="T27" fmla="*/ 205 h 456"/>
                <a:gd name="T28" fmla="*/ 408 w 446"/>
                <a:gd name="T29" fmla="*/ 177 h 456"/>
                <a:gd name="T30" fmla="*/ 392 w 446"/>
                <a:gd name="T31" fmla="*/ 217 h 456"/>
                <a:gd name="T32" fmla="*/ 308 w 446"/>
                <a:gd name="T33" fmla="*/ 414 h 456"/>
                <a:gd name="T34" fmla="*/ 200 w 446"/>
                <a:gd name="T35" fmla="*/ 509 h 456"/>
                <a:gd name="T36" fmla="*/ 140 w 446"/>
                <a:gd name="T37" fmla="*/ 627 h 456"/>
                <a:gd name="T38" fmla="*/ 88 w 446"/>
                <a:gd name="T39" fmla="*/ 723 h 456"/>
                <a:gd name="T40" fmla="*/ 148 w 446"/>
                <a:gd name="T41" fmla="*/ 1273 h 456"/>
                <a:gd name="T42" fmla="*/ 216 w 446"/>
                <a:gd name="T43" fmla="*/ 1690 h 456"/>
                <a:gd name="T44" fmla="*/ 248 w 446"/>
                <a:gd name="T45" fmla="*/ 1678 h 456"/>
                <a:gd name="T46" fmla="*/ 344 w 446"/>
                <a:gd name="T47" fmla="*/ 1767 h 456"/>
                <a:gd name="T48" fmla="*/ 316 w 446"/>
                <a:gd name="T49" fmla="*/ 1987 h 456"/>
                <a:gd name="T50" fmla="*/ 428 w 446"/>
                <a:gd name="T51" fmla="*/ 1872 h 456"/>
                <a:gd name="T52" fmla="*/ 728 w 446"/>
                <a:gd name="T53" fmla="*/ 2044 h 456"/>
                <a:gd name="T54" fmla="*/ 1308 w 446"/>
                <a:gd name="T55" fmla="*/ 1682 h 456"/>
                <a:gd name="T56" fmla="*/ 1372 w 446"/>
                <a:gd name="T57" fmla="*/ 1678 h 456"/>
                <a:gd name="T58" fmla="*/ 1476 w 446"/>
                <a:gd name="T59" fmla="*/ 1667 h 456"/>
                <a:gd name="T60" fmla="*/ 1700 w 446"/>
                <a:gd name="T61" fmla="*/ 1750 h 456"/>
                <a:gd name="T62" fmla="*/ 1556 w 446"/>
                <a:gd name="T63" fmla="*/ 1609 h 456"/>
                <a:gd name="T64" fmla="*/ 1412 w 446"/>
                <a:gd name="T65" fmla="*/ 1449 h 456"/>
                <a:gd name="T66" fmla="*/ 1616 w 446"/>
                <a:gd name="T67" fmla="*/ 1562 h 456"/>
                <a:gd name="T68" fmla="*/ 1632 w 446"/>
                <a:gd name="T69" fmla="*/ 1381 h 456"/>
                <a:gd name="T70" fmla="*/ 1776 w 446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8" name="Freeform 547"/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272 w 258"/>
                <a:gd name="T1" fmla="*/ 0 h 255"/>
                <a:gd name="T2" fmla="*/ 24 w 258"/>
                <a:gd name="T3" fmla="*/ 497 h 255"/>
                <a:gd name="T4" fmla="*/ 104 w 258"/>
                <a:gd name="T5" fmla="*/ 800 h 255"/>
                <a:gd name="T6" fmla="*/ 320 w 258"/>
                <a:gd name="T7" fmla="*/ 1001 h 255"/>
                <a:gd name="T8" fmla="*/ 648 w 258"/>
                <a:gd name="T9" fmla="*/ 1092 h 255"/>
                <a:gd name="T10" fmla="*/ 908 w 258"/>
                <a:gd name="T11" fmla="*/ 695 h 255"/>
                <a:gd name="T12" fmla="*/ 948 w 258"/>
                <a:gd name="T13" fmla="*/ 459 h 255"/>
                <a:gd name="T14" fmla="*/ 692 w 258"/>
                <a:gd name="T15" fmla="*/ 386 h 255"/>
                <a:gd name="T16" fmla="*/ 584 w 258"/>
                <a:gd name="T17" fmla="*/ 309 h 255"/>
                <a:gd name="T18" fmla="*/ 524 w 258"/>
                <a:gd name="T19" fmla="*/ 149 h 255"/>
                <a:gd name="T20" fmla="*/ 272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2450781" y="1339210"/>
            <a:ext cx="540000" cy="606316"/>
            <a:chOff x="7234237" y="3145943"/>
            <a:chExt cx="540000" cy="606316"/>
          </a:xfrm>
        </p:grpSpPr>
        <p:sp>
          <p:nvSpPr>
            <p:cNvPr id="160" name="Freeform 18"/>
            <p:cNvSpPr>
              <a:spLocks/>
            </p:cNvSpPr>
            <p:nvPr/>
          </p:nvSpPr>
          <p:spPr bwMode="auto">
            <a:xfrm>
              <a:off x="7234237" y="3145943"/>
              <a:ext cx="540000" cy="606316"/>
            </a:xfrm>
            <a:custGeom>
              <a:avLst/>
              <a:gdLst>
                <a:gd name="T0" fmla="*/ 929 w 365"/>
                <a:gd name="T1" fmla="*/ 149 h 384"/>
                <a:gd name="T2" fmla="*/ 100 w 365"/>
                <a:gd name="T3" fmla="*/ 1699 h 384"/>
                <a:gd name="T4" fmla="*/ 1417 w 365"/>
                <a:gd name="T5" fmla="*/ 2560 h 384"/>
                <a:gd name="T6" fmla="*/ 2249 w 365"/>
                <a:gd name="T7" fmla="*/ 1267 h 384"/>
                <a:gd name="T8" fmla="*/ 929 w 365"/>
                <a:gd name="T9" fmla="*/ 149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1" name="Freeform 19"/>
            <p:cNvSpPr>
              <a:spLocks/>
            </p:cNvSpPr>
            <p:nvPr/>
          </p:nvSpPr>
          <p:spPr bwMode="auto">
            <a:xfrm>
              <a:off x="7385224" y="3203969"/>
              <a:ext cx="378947" cy="516316"/>
            </a:xfrm>
            <a:custGeom>
              <a:avLst/>
              <a:gdLst>
                <a:gd name="T0" fmla="*/ 1575 w 256"/>
                <a:gd name="T1" fmla="*/ 1011 h 327"/>
                <a:gd name="T2" fmla="*/ 858 w 256"/>
                <a:gd name="T3" fmla="*/ 0 h 327"/>
                <a:gd name="T4" fmla="*/ 1450 w 256"/>
                <a:gd name="T5" fmla="*/ 1016 h 327"/>
                <a:gd name="T6" fmla="*/ 658 w 256"/>
                <a:gd name="T7" fmla="*/ 2184 h 327"/>
                <a:gd name="T8" fmla="*/ 0 w 256"/>
                <a:gd name="T9" fmla="*/ 2133 h 327"/>
                <a:gd name="T10" fmla="*/ 783 w 256"/>
                <a:gd name="T11" fmla="*/ 2248 h 327"/>
                <a:gd name="T12" fmla="*/ 1575 w 256"/>
                <a:gd name="T13" fmla="*/ 1011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327">
                  <a:moveTo>
                    <a:pt x="252" y="142"/>
                  </a:moveTo>
                  <a:cubicBezTo>
                    <a:pt x="249" y="92"/>
                    <a:pt x="204" y="26"/>
                    <a:pt x="137" y="0"/>
                  </a:cubicBezTo>
                  <a:cubicBezTo>
                    <a:pt x="193" y="30"/>
                    <a:pt x="229" y="98"/>
                    <a:pt x="232" y="143"/>
                  </a:cubicBezTo>
                  <a:cubicBezTo>
                    <a:pt x="237" y="212"/>
                    <a:pt x="186" y="284"/>
                    <a:pt x="105" y="307"/>
                  </a:cubicBezTo>
                  <a:cubicBezTo>
                    <a:pt x="72" y="316"/>
                    <a:pt x="34" y="313"/>
                    <a:pt x="0" y="300"/>
                  </a:cubicBezTo>
                  <a:cubicBezTo>
                    <a:pt x="38" y="320"/>
                    <a:pt x="84" y="327"/>
                    <a:pt x="125" y="316"/>
                  </a:cubicBezTo>
                  <a:cubicBezTo>
                    <a:pt x="205" y="293"/>
                    <a:pt x="256" y="211"/>
                    <a:pt x="252" y="142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2" name="Freeform 20"/>
            <p:cNvSpPr>
              <a:spLocks/>
            </p:cNvSpPr>
            <p:nvPr/>
          </p:nvSpPr>
          <p:spPr bwMode="auto">
            <a:xfrm>
              <a:off x="7569961" y="3286272"/>
              <a:ext cx="194211" cy="416842"/>
            </a:xfrm>
            <a:custGeom>
              <a:avLst/>
              <a:gdLst>
                <a:gd name="T0" fmla="*/ 0 w 131"/>
                <a:gd name="T1" fmla="*/ 1877 h 264"/>
                <a:gd name="T2" fmla="*/ 796 w 131"/>
                <a:gd name="T3" fmla="*/ 640 h 264"/>
                <a:gd name="T4" fmla="*/ 533 w 131"/>
                <a:gd name="T5" fmla="*/ 0 h 264"/>
                <a:gd name="T6" fmla="*/ 696 w 131"/>
                <a:gd name="T7" fmla="*/ 1011 h 264"/>
                <a:gd name="T8" fmla="*/ 0 w 131"/>
                <a:gd name="T9" fmla="*/ 1877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64">
                  <a:moveTo>
                    <a:pt x="0" y="264"/>
                  </a:moveTo>
                  <a:cubicBezTo>
                    <a:pt x="80" y="241"/>
                    <a:pt x="131" y="159"/>
                    <a:pt x="127" y="90"/>
                  </a:cubicBezTo>
                  <a:cubicBezTo>
                    <a:pt x="125" y="61"/>
                    <a:pt x="110" y="28"/>
                    <a:pt x="85" y="0"/>
                  </a:cubicBezTo>
                  <a:cubicBezTo>
                    <a:pt x="106" y="29"/>
                    <a:pt x="131" y="78"/>
                    <a:pt x="111" y="142"/>
                  </a:cubicBezTo>
                  <a:cubicBezTo>
                    <a:pt x="91" y="206"/>
                    <a:pt x="43" y="240"/>
                    <a:pt x="0" y="26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3" name="Freeform 21"/>
            <p:cNvSpPr>
              <a:spLocks/>
            </p:cNvSpPr>
            <p:nvPr/>
          </p:nvSpPr>
          <p:spPr bwMode="auto">
            <a:xfrm>
              <a:off x="7288711" y="3182061"/>
              <a:ext cx="447039" cy="537040"/>
            </a:xfrm>
            <a:custGeom>
              <a:avLst/>
              <a:gdLst>
                <a:gd name="T0" fmla="*/ 613 w 302"/>
                <a:gd name="T1" fmla="*/ 248 h 340"/>
                <a:gd name="T2" fmla="*/ 75 w 302"/>
                <a:gd name="T3" fmla="*/ 1489 h 340"/>
                <a:gd name="T4" fmla="*/ 1275 w 302"/>
                <a:gd name="T5" fmla="*/ 2086 h 340"/>
                <a:gd name="T6" fmla="*/ 1683 w 302"/>
                <a:gd name="T7" fmla="*/ 819 h 340"/>
                <a:gd name="T8" fmla="*/ 613 w 302"/>
                <a:gd name="T9" fmla="*/ 248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solidFill>
              <a:srgbClr val="D07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4" name="Freeform 27"/>
            <p:cNvSpPr>
              <a:spLocks/>
            </p:cNvSpPr>
            <p:nvPr/>
          </p:nvSpPr>
          <p:spPr bwMode="auto">
            <a:xfrm>
              <a:off x="7234237" y="3145943"/>
              <a:ext cx="540000" cy="606316"/>
            </a:xfrm>
            <a:custGeom>
              <a:avLst/>
              <a:gdLst>
                <a:gd name="T0" fmla="*/ 929 w 365"/>
                <a:gd name="T1" fmla="*/ 149 h 384"/>
                <a:gd name="T2" fmla="*/ 100 w 365"/>
                <a:gd name="T3" fmla="*/ 1699 h 384"/>
                <a:gd name="T4" fmla="*/ 1417 w 365"/>
                <a:gd name="T5" fmla="*/ 2560 h 384"/>
                <a:gd name="T6" fmla="*/ 2249 w 365"/>
                <a:gd name="T7" fmla="*/ 1267 h 384"/>
                <a:gd name="T8" fmla="*/ 929 w 365"/>
                <a:gd name="T9" fmla="*/ 149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5" name="Freeform 28"/>
            <p:cNvSpPr>
              <a:spLocks/>
            </p:cNvSpPr>
            <p:nvPr/>
          </p:nvSpPr>
          <p:spPr bwMode="auto">
            <a:xfrm>
              <a:off x="7288711" y="3182061"/>
              <a:ext cx="447039" cy="537040"/>
            </a:xfrm>
            <a:custGeom>
              <a:avLst/>
              <a:gdLst>
                <a:gd name="T0" fmla="*/ 613 w 302"/>
                <a:gd name="T1" fmla="*/ 248 h 340"/>
                <a:gd name="T2" fmla="*/ 75 w 302"/>
                <a:gd name="T3" fmla="*/ 1489 h 340"/>
                <a:gd name="T4" fmla="*/ 1275 w 302"/>
                <a:gd name="T5" fmla="*/ 2086 h 340"/>
                <a:gd name="T6" fmla="*/ 1683 w 302"/>
                <a:gd name="T7" fmla="*/ 819 h 340"/>
                <a:gd name="T8" fmla="*/ 613 w 302"/>
                <a:gd name="T9" fmla="*/ 248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grpSp>
          <p:nvGrpSpPr>
            <p:cNvPr id="166" name="Group 165"/>
            <p:cNvGrpSpPr/>
            <p:nvPr/>
          </p:nvGrpSpPr>
          <p:grpSpPr>
            <a:xfrm>
              <a:off x="7241342" y="3180285"/>
              <a:ext cx="484342" cy="499145"/>
              <a:chOff x="7241342" y="3180285"/>
              <a:chExt cx="484342" cy="499145"/>
            </a:xfrm>
          </p:grpSpPr>
          <p:sp>
            <p:nvSpPr>
              <p:cNvPr id="167" name="Freeform 22"/>
              <p:cNvSpPr>
                <a:spLocks noEditPoints="1"/>
              </p:cNvSpPr>
              <p:nvPr/>
            </p:nvSpPr>
            <p:spPr bwMode="auto">
              <a:xfrm>
                <a:off x="7327198" y="3245417"/>
                <a:ext cx="360000" cy="393158"/>
              </a:xfrm>
              <a:custGeom>
                <a:avLst/>
                <a:gdLst>
                  <a:gd name="T0" fmla="*/ 225 w 243"/>
                  <a:gd name="T1" fmla="*/ 440 h 249"/>
                  <a:gd name="T2" fmla="*/ 45 w 243"/>
                  <a:gd name="T3" fmla="*/ 1101 h 249"/>
                  <a:gd name="T4" fmla="*/ 921 w 243"/>
                  <a:gd name="T5" fmla="*/ 1736 h 249"/>
                  <a:gd name="T6" fmla="*/ 1414 w 243"/>
                  <a:gd name="T7" fmla="*/ 811 h 249"/>
                  <a:gd name="T8" fmla="*/ 1208 w 243"/>
                  <a:gd name="T9" fmla="*/ 136 h 249"/>
                  <a:gd name="T10" fmla="*/ 520 w 243"/>
                  <a:gd name="T11" fmla="*/ 205 h 249"/>
                  <a:gd name="T12" fmla="*/ 513 w 243"/>
                  <a:gd name="T13" fmla="*/ 533 h 249"/>
                  <a:gd name="T14" fmla="*/ 746 w 243"/>
                  <a:gd name="T15" fmla="*/ 141 h 249"/>
                  <a:gd name="T16" fmla="*/ 183 w 243"/>
                  <a:gd name="T17" fmla="*/ 541 h 249"/>
                  <a:gd name="T18" fmla="*/ 158 w 243"/>
                  <a:gd name="T19" fmla="*/ 1123 h 249"/>
                  <a:gd name="T20" fmla="*/ 513 w 243"/>
                  <a:gd name="T21" fmla="*/ 384 h 249"/>
                  <a:gd name="T22" fmla="*/ 563 w 243"/>
                  <a:gd name="T23" fmla="*/ 491 h 249"/>
                  <a:gd name="T24" fmla="*/ 696 w 243"/>
                  <a:gd name="T25" fmla="*/ 221 h 249"/>
                  <a:gd name="T26" fmla="*/ 846 w 243"/>
                  <a:gd name="T27" fmla="*/ 499 h 249"/>
                  <a:gd name="T28" fmla="*/ 1188 w 243"/>
                  <a:gd name="T29" fmla="*/ 461 h 249"/>
                  <a:gd name="T30" fmla="*/ 826 w 243"/>
                  <a:gd name="T31" fmla="*/ 120 h 249"/>
                  <a:gd name="T32" fmla="*/ 996 w 243"/>
                  <a:gd name="T33" fmla="*/ 461 h 249"/>
                  <a:gd name="T34" fmla="*/ 208 w 243"/>
                  <a:gd name="T35" fmla="*/ 747 h 249"/>
                  <a:gd name="T36" fmla="*/ 575 w 243"/>
                  <a:gd name="T37" fmla="*/ 853 h 249"/>
                  <a:gd name="T38" fmla="*/ 208 w 243"/>
                  <a:gd name="T39" fmla="*/ 747 h 249"/>
                  <a:gd name="T40" fmla="*/ 671 w 243"/>
                  <a:gd name="T41" fmla="*/ 683 h 249"/>
                  <a:gd name="T42" fmla="*/ 738 w 243"/>
                  <a:gd name="T43" fmla="*/ 589 h 249"/>
                  <a:gd name="T44" fmla="*/ 846 w 243"/>
                  <a:gd name="T45" fmla="*/ 589 h 249"/>
                  <a:gd name="T46" fmla="*/ 926 w 243"/>
                  <a:gd name="T47" fmla="*/ 563 h 249"/>
                  <a:gd name="T48" fmla="*/ 295 w 243"/>
                  <a:gd name="T49" fmla="*/ 1395 h 249"/>
                  <a:gd name="T50" fmla="*/ 613 w 243"/>
                  <a:gd name="T51" fmla="*/ 1309 h 249"/>
                  <a:gd name="T52" fmla="*/ 333 w 243"/>
                  <a:gd name="T53" fmla="*/ 1229 h 249"/>
                  <a:gd name="T54" fmla="*/ 275 w 243"/>
                  <a:gd name="T55" fmla="*/ 981 h 249"/>
                  <a:gd name="T56" fmla="*/ 651 w 243"/>
                  <a:gd name="T57" fmla="*/ 768 h 249"/>
                  <a:gd name="T58" fmla="*/ 971 w 243"/>
                  <a:gd name="T59" fmla="*/ 661 h 249"/>
                  <a:gd name="T60" fmla="*/ 1046 w 243"/>
                  <a:gd name="T61" fmla="*/ 739 h 249"/>
                  <a:gd name="T62" fmla="*/ 1158 w 243"/>
                  <a:gd name="T63" fmla="*/ 525 h 249"/>
                  <a:gd name="T64" fmla="*/ 1013 w 243"/>
                  <a:gd name="T65" fmla="*/ 611 h 249"/>
                  <a:gd name="T66" fmla="*/ 883 w 243"/>
                  <a:gd name="T67" fmla="*/ 832 h 249"/>
                  <a:gd name="T68" fmla="*/ 801 w 243"/>
                  <a:gd name="T69" fmla="*/ 896 h 249"/>
                  <a:gd name="T70" fmla="*/ 1133 w 243"/>
                  <a:gd name="T71" fmla="*/ 803 h 249"/>
                  <a:gd name="T72" fmla="*/ 651 w 243"/>
                  <a:gd name="T73" fmla="*/ 1096 h 249"/>
                  <a:gd name="T74" fmla="*/ 651 w 243"/>
                  <a:gd name="T75" fmla="*/ 1096 h 249"/>
                  <a:gd name="T76" fmla="*/ 933 w 243"/>
                  <a:gd name="T77" fmla="*/ 1016 h 249"/>
                  <a:gd name="T78" fmla="*/ 808 w 243"/>
                  <a:gd name="T79" fmla="*/ 1293 h 249"/>
                  <a:gd name="T80" fmla="*/ 758 w 243"/>
                  <a:gd name="T81" fmla="*/ 1045 h 249"/>
                  <a:gd name="T82" fmla="*/ 1101 w 243"/>
                  <a:gd name="T83" fmla="*/ 1075 h 249"/>
                  <a:gd name="T84" fmla="*/ 1171 w 243"/>
                  <a:gd name="T85" fmla="*/ 1075 h 249"/>
                  <a:gd name="T86" fmla="*/ 550 w 243"/>
                  <a:gd name="T87" fmla="*/ 1485 h 249"/>
                  <a:gd name="T88" fmla="*/ 663 w 243"/>
                  <a:gd name="T89" fmla="*/ 1451 h 249"/>
                  <a:gd name="T90" fmla="*/ 626 w 243"/>
                  <a:gd name="T91" fmla="*/ 1600 h 249"/>
                  <a:gd name="T92" fmla="*/ 788 w 243"/>
                  <a:gd name="T93" fmla="*/ 1357 h 249"/>
                  <a:gd name="T94" fmla="*/ 676 w 243"/>
                  <a:gd name="T95" fmla="*/ 1336 h 249"/>
                  <a:gd name="T96" fmla="*/ 1071 w 243"/>
                  <a:gd name="T97" fmla="*/ 1387 h 249"/>
                  <a:gd name="T98" fmla="*/ 1051 w 243"/>
                  <a:gd name="T99" fmla="*/ 1437 h 249"/>
                  <a:gd name="T100" fmla="*/ 1196 w 243"/>
                  <a:gd name="T101" fmla="*/ 1288 h 249"/>
                  <a:gd name="T102" fmla="*/ 1101 w 243"/>
                  <a:gd name="T103" fmla="*/ 1493 h 249"/>
                  <a:gd name="T104" fmla="*/ 1221 w 243"/>
                  <a:gd name="T105" fmla="*/ 1229 h 249"/>
                  <a:gd name="T106" fmla="*/ 1334 w 243"/>
                  <a:gd name="T107" fmla="*/ 968 h 249"/>
                  <a:gd name="T108" fmla="*/ 1401 w 243"/>
                  <a:gd name="T109" fmla="*/ 883 h 249"/>
                  <a:gd name="T110" fmla="*/ 1259 w 243"/>
                  <a:gd name="T111" fmla="*/ 1053 h 249"/>
                  <a:gd name="T112" fmla="*/ 1251 w 243"/>
                  <a:gd name="T113" fmla="*/ 619 h 249"/>
                  <a:gd name="T114" fmla="*/ 1246 w 243"/>
                  <a:gd name="T115" fmla="*/ 683 h 2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3" h="249">
                    <a:moveTo>
                      <a:pt x="124" y="6"/>
                    </a:moveTo>
                    <a:cubicBezTo>
                      <a:pt x="121" y="7"/>
                      <a:pt x="117" y="8"/>
                      <a:pt x="115" y="9"/>
                    </a:cubicBezTo>
                    <a:cubicBezTo>
                      <a:pt x="102" y="7"/>
                      <a:pt x="91" y="13"/>
                      <a:pt x="78" y="2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57" y="32"/>
                      <a:pt x="36" y="43"/>
                      <a:pt x="36" y="62"/>
                    </a:cubicBezTo>
                    <a:cubicBezTo>
                      <a:pt x="36" y="63"/>
                      <a:pt x="36" y="64"/>
                      <a:pt x="36" y="65"/>
                    </a:cubicBezTo>
                    <a:cubicBezTo>
                      <a:pt x="36" y="66"/>
                      <a:pt x="36" y="67"/>
                      <a:pt x="37" y="69"/>
                    </a:cubicBezTo>
                    <a:cubicBezTo>
                      <a:pt x="34" y="68"/>
                      <a:pt x="32" y="67"/>
                      <a:pt x="29" y="67"/>
                    </a:cubicBezTo>
                    <a:cubicBezTo>
                      <a:pt x="6" y="65"/>
                      <a:pt x="2" y="97"/>
                      <a:pt x="1" y="110"/>
                    </a:cubicBezTo>
                    <a:cubicBezTo>
                      <a:pt x="0" y="115"/>
                      <a:pt x="0" y="121"/>
                      <a:pt x="0" y="127"/>
                    </a:cubicBezTo>
                    <a:cubicBezTo>
                      <a:pt x="0" y="137"/>
                      <a:pt x="1" y="147"/>
                      <a:pt x="7" y="155"/>
                    </a:cubicBezTo>
                    <a:cubicBezTo>
                      <a:pt x="12" y="162"/>
                      <a:pt x="18" y="165"/>
                      <a:pt x="25" y="168"/>
                    </a:cubicBezTo>
                    <a:cubicBezTo>
                      <a:pt x="27" y="182"/>
                      <a:pt x="31" y="196"/>
                      <a:pt x="41" y="204"/>
                    </a:cubicBezTo>
                    <a:cubicBezTo>
                      <a:pt x="46" y="208"/>
                      <a:pt x="50" y="210"/>
                      <a:pt x="55" y="212"/>
                    </a:cubicBezTo>
                    <a:cubicBezTo>
                      <a:pt x="56" y="219"/>
                      <a:pt x="59" y="226"/>
                      <a:pt x="65" y="232"/>
                    </a:cubicBezTo>
                    <a:cubicBezTo>
                      <a:pt x="76" y="243"/>
                      <a:pt x="92" y="246"/>
                      <a:pt x="107" y="245"/>
                    </a:cubicBezTo>
                    <a:cubicBezTo>
                      <a:pt x="117" y="249"/>
                      <a:pt x="130" y="249"/>
                      <a:pt x="147" y="244"/>
                    </a:cubicBezTo>
                    <a:cubicBezTo>
                      <a:pt x="164" y="239"/>
                      <a:pt x="209" y="225"/>
                      <a:pt x="218" y="193"/>
                    </a:cubicBezTo>
                    <a:cubicBezTo>
                      <a:pt x="219" y="192"/>
                      <a:pt x="220" y="192"/>
                      <a:pt x="221" y="191"/>
                    </a:cubicBezTo>
                    <a:cubicBezTo>
                      <a:pt x="230" y="187"/>
                      <a:pt x="237" y="178"/>
                      <a:pt x="241" y="166"/>
                    </a:cubicBezTo>
                    <a:cubicBezTo>
                      <a:pt x="242" y="160"/>
                      <a:pt x="243" y="154"/>
                      <a:pt x="243" y="149"/>
                    </a:cubicBezTo>
                    <a:cubicBezTo>
                      <a:pt x="243" y="140"/>
                      <a:pt x="241" y="132"/>
                      <a:pt x="238" y="126"/>
                    </a:cubicBezTo>
                    <a:cubicBezTo>
                      <a:pt x="235" y="122"/>
                      <a:pt x="231" y="118"/>
                      <a:pt x="226" y="114"/>
                    </a:cubicBezTo>
                    <a:cubicBezTo>
                      <a:pt x="228" y="109"/>
                      <a:pt x="229" y="103"/>
                      <a:pt x="229" y="97"/>
                    </a:cubicBezTo>
                    <a:cubicBezTo>
                      <a:pt x="229" y="86"/>
                      <a:pt x="225" y="77"/>
                      <a:pt x="211" y="70"/>
                    </a:cubicBezTo>
                    <a:cubicBezTo>
                      <a:pt x="208" y="68"/>
                      <a:pt x="204" y="68"/>
                      <a:pt x="200" y="67"/>
                    </a:cubicBezTo>
                    <a:cubicBezTo>
                      <a:pt x="203" y="62"/>
                      <a:pt x="206" y="57"/>
                      <a:pt x="207" y="51"/>
                    </a:cubicBezTo>
                    <a:cubicBezTo>
                      <a:pt x="207" y="50"/>
                      <a:pt x="207" y="48"/>
                      <a:pt x="207" y="47"/>
                    </a:cubicBezTo>
                    <a:cubicBezTo>
                      <a:pt x="207" y="36"/>
                      <a:pt x="202" y="26"/>
                      <a:pt x="193" y="19"/>
                    </a:cubicBezTo>
                    <a:cubicBezTo>
                      <a:pt x="174" y="3"/>
                      <a:pt x="142" y="0"/>
                      <a:pt x="124" y="6"/>
                    </a:cubicBezTo>
                    <a:close/>
                    <a:moveTo>
                      <a:pt x="45" y="64"/>
                    </a:moveTo>
                    <a:cubicBezTo>
                      <a:pt x="45" y="63"/>
                      <a:pt x="45" y="63"/>
                      <a:pt x="45" y="62"/>
                    </a:cubicBezTo>
                    <a:cubicBezTo>
                      <a:pt x="45" y="49"/>
                      <a:pt x="62" y="40"/>
                      <a:pt x="75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90" y="24"/>
                      <a:pt x="97" y="21"/>
                      <a:pt x="103" y="19"/>
                    </a:cubicBezTo>
                    <a:cubicBezTo>
                      <a:pt x="102" y="20"/>
                      <a:pt x="102" y="22"/>
                      <a:pt x="102" y="23"/>
                    </a:cubicBezTo>
                    <a:cubicBezTo>
                      <a:pt x="92" y="26"/>
                      <a:pt x="84" y="30"/>
                      <a:pt x="79" y="35"/>
                    </a:cubicBezTo>
                    <a:cubicBezTo>
                      <a:pt x="75" y="41"/>
                      <a:pt x="72" y="46"/>
                      <a:pt x="72" y="52"/>
                    </a:cubicBezTo>
                    <a:cubicBezTo>
                      <a:pt x="72" y="53"/>
                      <a:pt x="72" y="54"/>
                      <a:pt x="72" y="55"/>
                    </a:cubicBezTo>
                    <a:cubicBezTo>
                      <a:pt x="73" y="62"/>
                      <a:pt x="77" y="69"/>
                      <a:pt x="82" y="75"/>
                    </a:cubicBezTo>
                    <a:cubicBezTo>
                      <a:pt x="81" y="75"/>
                      <a:pt x="80" y="76"/>
                      <a:pt x="79" y="77"/>
                    </a:cubicBezTo>
                    <a:cubicBezTo>
                      <a:pt x="75" y="72"/>
                      <a:pt x="71" y="67"/>
                      <a:pt x="64" y="64"/>
                    </a:cubicBezTo>
                    <a:cubicBezTo>
                      <a:pt x="57" y="62"/>
                      <a:pt x="51" y="63"/>
                      <a:pt x="46" y="65"/>
                    </a:cubicBezTo>
                    <a:cubicBezTo>
                      <a:pt x="45" y="65"/>
                      <a:pt x="45" y="64"/>
                      <a:pt x="45" y="64"/>
                    </a:cubicBezTo>
                    <a:close/>
                    <a:moveTo>
                      <a:pt x="115" y="19"/>
                    </a:moveTo>
                    <a:cubicBezTo>
                      <a:pt x="116" y="19"/>
                      <a:pt x="118" y="20"/>
                      <a:pt x="119" y="20"/>
                    </a:cubicBezTo>
                    <a:cubicBezTo>
                      <a:pt x="117" y="20"/>
                      <a:pt x="115" y="21"/>
                      <a:pt x="113" y="21"/>
                    </a:cubicBezTo>
                    <a:cubicBezTo>
                      <a:pt x="113" y="20"/>
                      <a:pt x="114" y="20"/>
                      <a:pt x="115" y="19"/>
                    </a:cubicBezTo>
                    <a:close/>
                    <a:moveTo>
                      <a:pt x="14" y="150"/>
                    </a:moveTo>
                    <a:cubicBezTo>
                      <a:pt x="10" y="143"/>
                      <a:pt x="9" y="135"/>
                      <a:pt x="9" y="127"/>
                    </a:cubicBezTo>
                    <a:cubicBezTo>
                      <a:pt x="9" y="121"/>
                      <a:pt x="9" y="116"/>
                      <a:pt x="10" y="111"/>
                    </a:cubicBezTo>
                    <a:cubicBezTo>
                      <a:pt x="13" y="87"/>
                      <a:pt x="19" y="75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2" y="79"/>
                      <a:pt x="31" y="80"/>
                      <a:pt x="30" y="81"/>
                    </a:cubicBezTo>
                    <a:cubicBezTo>
                      <a:pt x="25" y="89"/>
                      <a:pt x="23" y="97"/>
                      <a:pt x="23" y="105"/>
                    </a:cubicBezTo>
                    <a:cubicBezTo>
                      <a:pt x="23" y="115"/>
                      <a:pt x="27" y="125"/>
                      <a:pt x="32" y="134"/>
                    </a:cubicBezTo>
                    <a:cubicBezTo>
                      <a:pt x="29" y="138"/>
                      <a:pt x="26" y="143"/>
                      <a:pt x="25" y="150"/>
                    </a:cubicBezTo>
                    <a:cubicBezTo>
                      <a:pt x="25" y="152"/>
                      <a:pt x="25" y="155"/>
                      <a:pt x="25" y="158"/>
                    </a:cubicBezTo>
                    <a:cubicBezTo>
                      <a:pt x="21" y="156"/>
                      <a:pt x="17" y="153"/>
                      <a:pt x="14" y="150"/>
                    </a:cubicBezTo>
                    <a:close/>
                    <a:moveTo>
                      <a:pt x="60" y="73"/>
                    </a:moveTo>
                    <a:cubicBezTo>
                      <a:pt x="64" y="75"/>
                      <a:pt x="67" y="77"/>
                      <a:pt x="70" y="80"/>
                    </a:cubicBezTo>
                    <a:cubicBezTo>
                      <a:pt x="62" y="80"/>
                      <a:pt x="55" y="78"/>
                      <a:pt x="50" y="74"/>
                    </a:cubicBezTo>
                    <a:cubicBezTo>
                      <a:pt x="54" y="72"/>
                      <a:pt x="57" y="72"/>
                      <a:pt x="60" y="73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49"/>
                      <a:pt x="83" y="45"/>
                      <a:pt x="86" y="41"/>
                    </a:cubicBezTo>
                    <a:cubicBezTo>
                      <a:pt x="89" y="38"/>
                      <a:pt x="95" y="35"/>
                      <a:pt x="102" y="33"/>
                    </a:cubicBezTo>
                    <a:cubicBezTo>
                      <a:pt x="102" y="34"/>
                      <a:pt x="102" y="35"/>
                      <a:pt x="102" y="36"/>
                    </a:cubicBezTo>
                    <a:cubicBezTo>
                      <a:pt x="105" y="52"/>
                      <a:pt x="111" y="62"/>
                      <a:pt x="119" y="70"/>
                    </a:cubicBezTo>
                    <a:cubicBezTo>
                      <a:pt x="110" y="65"/>
                      <a:pt x="100" y="64"/>
                      <a:pt x="90" y="69"/>
                    </a:cubicBezTo>
                    <a:cubicBezTo>
                      <a:pt x="86" y="65"/>
                      <a:pt x="82" y="59"/>
                      <a:pt x="82" y="54"/>
                    </a:cubicBezTo>
                    <a:close/>
                    <a:moveTo>
                      <a:pt x="128" y="32"/>
                    </a:moveTo>
                    <a:cubicBezTo>
                      <a:pt x="132" y="34"/>
                      <a:pt x="134" y="38"/>
                      <a:pt x="134" y="42"/>
                    </a:cubicBezTo>
                    <a:cubicBezTo>
                      <a:pt x="134" y="48"/>
                      <a:pt x="131" y="56"/>
                      <a:pt x="127" y="65"/>
                    </a:cubicBezTo>
                    <a:cubicBezTo>
                      <a:pt x="119" y="58"/>
                      <a:pt x="114" y="48"/>
                      <a:pt x="112" y="35"/>
                    </a:cubicBezTo>
                    <a:cubicBezTo>
                      <a:pt x="111" y="33"/>
                      <a:pt x="111" y="32"/>
                      <a:pt x="111" y="31"/>
                    </a:cubicBezTo>
                    <a:cubicBezTo>
                      <a:pt x="118" y="29"/>
                      <a:pt x="124" y="29"/>
                      <a:pt x="128" y="32"/>
                    </a:cubicBezTo>
                    <a:close/>
                    <a:moveTo>
                      <a:pt x="143" y="49"/>
                    </a:moveTo>
                    <a:cubicBezTo>
                      <a:pt x="143" y="51"/>
                      <a:pt x="144" y="53"/>
                      <a:pt x="144" y="56"/>
                    </a:cubicBezTo>
                    <a:cubicBezTo>
                      <a:pt x="144" y="56"/>
                      <a:pt x="144" y="57"/>
                      <a:pt x="144" y="57"/>
                    </a:cubicBezTo>
                    <a:cubicBezTo>
                      <a:pt x="144" y="61"/>
                      <a:pt x="143" y="65"/>
                      <a:pt x="142" y="68"/>
                    </a:cubicBezTo>
                    <a:cubicBezTo>
                      <a:pt x="140" y="69"/>
                      <a:pt x="137" y="69"/>
                      <a:pt x="135" y="70"/>
                    </a:cubicBezTo>
                    <a:cubicBezTo>
                      <a:pt x="138" y="63"/>
                      <a:pt x="141" y="56"/>
                      <a:pt x="143" y="49"/>
                    </a:cubicBezTo>
                    <a:close/>
                    <a:moveTo>
                      <a:pt x="187" y="26"/>
                    </a:moveTo>
                    <a:cubicBezTo>
                      <a:pt x="194" y="32"/>
                      <a:pt x="198" y="39"/>
                      <a:pt x="198" y="47"/>
                    </a:cubicBezTo>
                    <a:cubicBezTo>
                      <a:pt x="198" y="48"/>
                      <a:pt x="198" y="49"/>
                      <a:pt x="198" y="50"/>
                    </a:cubicBezTo>
                    <a:cubicBezTo>
                      <a:pt x="197" y="54"/>
                      <a:pt x="194" y="59"/>
                      <a:pt x="191" y="63"/>
                    </a:cubicBezTo>
                    <a:cubicBezTo>
                      <a:pt x="191" y="64"/>
                      <a:pt x="191" y="64"/>
                      <a:pt x="190" y="65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85" y="59"/>
                      <a:pt x="179" y="54"/>
                      <a:pt x="172" y="52"/>
                    </a:cubicBezTo>
                    <a:cubicBezTo>
                      <a:pt x="165" y="50"/>
                      <a:pt x="158" y="52"/>
                      <a:pt x="153" y="58"/>
                    </a:cubicBezTo>
                    <a:cubicBezTo>
                      <a:pt x="153" y="58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5"/>
                    </a:cubicBezTo>
                    <a:cubicBezTo>
                      <a:pt x="153" y="40"/>
                      <a:pt x="146" y="27"/>
                      <a:pt x="132" y="17"/>
                    </a:cubicBezTo>
                    <a:cubicBezTo>
                      <a:pt x="131" y="16"/>
                      <a:pt x="129" y="15"/>
                      <a:pt x="128" y="14"/>
                    </a:cubicBezTo>
                    <a:cubicBezTo>
                      <a:pt x="144" y="10"/>
                      <a:pt x="171" y="13"/>
                      <a:pt x="187" y="26"/>
                    </a:cubicBezTo>
                    <a:close/>
                    <a:moveTo>
                      <a:pt x="159" y="64"/>
                    </a:moveTo>
                    <a:cubicBezTo>
                      <a:pt x="160" y="63"/>
                      <a:pt x="163" y="60"/>
                      <a:pt x="170" y="61"/>
                    </a:cubicBezTo>
                    <a:cubicBezTo>
                      <a:pt x="171" y="62"/>
                      <a:pt x="173" y="63"/>
                      <a:pt x="174" y="64"/>
                    </a:cubicBezTo>
                    <a:cubicBezTo>
                      <a:pt x="169" y="64"/>
                      <a:pt x="164" y="64"/>
                      <a:pt x="159" y="65"/>
                    </a:cubicBezTo>
                    <a:cubicBezTo>
                      <a:pt x="159" y="65"/>
                      <a:pt x="159" y="65"/>
                      <a:pt x="159" y="64"/>
                    </a:cubicBezTo>
                    <a:close/>
                    <a:moveTo>
                      <a:pt x="109" y="76"/>
                    </a:moveTo>
                    <a:cubicBezTo>
                      <a:pt x="105" y="77"/>
                      <a:pt x="102" y="77"/>
                      <a:pt x="99" y="78"/>
                    </a:cubicBezTo>
                    <a:cubicBezTo>
                      <a:pt x="98" y="78"/>
                      <a:pt x="98" y="77"/>
                      <a:pt x="97" y="77"/>
                    </a:cubicBezTo>
                    <a:cubicBezTo>
                      <a:pt x="101" y="75"/>
                      <a:pt x="105" y="75"/>
                      <a:pt x="109" y="76"/>
                    </a:cubicBezTo>
                    <a:close/>
                    <a:moveTo>
                      <a:pt x="33" y="105"/>
                    </a:moveTo>
                    <a:cubicBezTo>
                      <a:pt x="33" y="98"/>
                      <a:pt x="34" y="92"/>
                      <a:pt x="38" y="86"/>
                    </a:cubicBezTo>
                    <a:cubicBezTo>
                      <a:pt x="39" y="85"/>
                      <a:pt x="40" y="83"/>
                      <a:pt x="41" y="82"/>
                    </a:cubicBezTo>
                    <a:cubicBezTo>
                      <a:pt x="44" y="84"/>
                      <a:pt x="47" y="86"/>
                      <a:pt x="49" y="88"/>
                    </a:cubicBezTo>
                    <a:cubicBezTo>
                      <a:pt x="55" y="92"/>
                      <a:pt x="61" y="96"/>
                      <a:pt x="67" y="98"/>
                    </a:cubicBezTo>
                    <a:cubicBezTo>
                      <a:pt x="68" y="106"/>
                      <a:pt x="75" y="110"/>
                      <a:pt x="84" y="115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101" y="126"/>
                      <a:pt x="107" y="133"/>
                      <a:pt x="110" y="141"/>
                    </a:cubicBezTo>
                    <a:cubicBezTo>
                      <a:pt x="107" y="142"/>
                      <a:pt x="104" y="144"/>
                      <a:pt x="101" y="145"/>
                    </a:cubicBezTo>
                    <a:cubicBezTo>
                      <a:pt x="90" y="149"/>
                      <a:pt x="81" y="153"/>
                      <a:pt x="73" y="154"/>
                    </a:cubicBezTo>
                    <a:cubicBezTo>
                      <a:pt x="69" y="147"/>
                      <a:pt x="65" y="140"/>
                      <a:pt x="61" y="136"/>
                    </a:cubicBezTo>
                    <a:cubicBezTo>
                      <a:pt x="53" y="130"/>
                      <a:pt x="46" y="127"/>
                      <a:pt x="40" y="129"/>
                    </a:cubicBezTo>
                    <a:cubicBezTo>
                      <a:pt x="35" y="120"/>
                      <a:pt x="33" y="112"/>
                      <a:pt x="33" y="105"/>
                    </a:cubicBezTo>
                    <a:close/>
                    <a:moveTo>
                      <a:pt x="78" y="92"/>
                    </a:move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lose/>
                    <a:moveTo>
                      <a:pt x="96" y="88"/>
                    </a:moveTo>
                    <a:cubicBezTo>
                      <a:pt x="100" y="91"/>
                      <a:pt x="104" y="94"/>
                      <a:pt x="107" y="96"/>
                    </a:cubicBezTo>
                    <a:cubicBezTo>
                      <a:pt x="108" y="97"/>
                      <a:pt x="109" y="97"/>
                      <a:pt x="109" y="98"/>
                    </a:cubicBezTo>
                    <a:cubicBezTo>
                      <a:pt x="108" y="98"/>
                      <a:pt x="107" y="98"/>
                      <a:pt x="106" y="98"/>
                    </a:cubicBezTo>
                    <a:cubicBezTo>
                      <a:pt x="101" y="97"/>
                      <a:pt x="97" y="96"/>
                      <a:pt x="93" y="95"/>
                    </a:cubicBezTo>
                    <a:cubicBezTo>
                      <a:pt x="91" y="93"/>
                      <a:pt x="89" y="91"/>
                      <a:pt x="87" y="89"/>
                    </a:cubicBezTo>
                    <a:cubicBezTo>
                      <a:pt x="90" y="89"/>
                      <a:pt x="93" y="88"/>
                      <a:pt x="96" y="88"/>
                    </a:cubicBezTo>
                    <a:close/>
                    <a:moveTo>
                      <a:pt x="118" y="83"/>
                    </a:moveTo>
                    <a:cubicBezTo>
                      <a:pt x="117" y="86"/>
                      <a:pt x="117" y="88"/>
                      <a:pt x="116" y="91"/>
                    </a:cubicBezTo>
                    <a:cubicBezTo>
                      <a:pt x="115" y="90"/>
                      <a:pt x="114" y="89"/>
                      <a:pt x="113" y="89"/>
                    </a:cubicBezTo>
                    <a:cubicBezTo>
                      <a:pt x="111" y="88"/>
                      <a:pt x="110" y="87"/>
                      <a:pt x="108" y="86"/>
                    </a:cubicBezTo>
                    <a:cubicBezTo>
                      <a:pt x="112" y="85"/>
                      <a:pt x="115" y="84"/>
                      <a:pt x="118" y="83"/>
                    </a:cubicBezTo>
                    <a:close/>
                    <a:moveTo>
                      <a:pt x="131" y="80"/>
                    </a:moveTo>
                    <a:cubicBezTo>
                      <a:pt x="133" y="81"/>
                      <a:pt x="134" y="82"/>
                      <a:pt x="135" y="83"/>
                    </a:cubicBezTo>
                    <a:cubicBezTo>
                      <a:pt x="133" y="86"/>
                      <a:pt x="129" y="90"/>
                      <a:pt x="125" y="92"/>
                    </a:cubicBezTo>
                    <a:cubicBezTo>
                      <a:pt x="126" y="89"/>
                      <a:pt x="128" y="85"/>
                      <a:pt x="129" y="81"/>
                    </a:cubicBezTo>
                    <a:cubicBezTo>
                      <a:pt x="130" y="81"/>
                      <a:pt x="131" y="80"/>
                      <a:pt x="131" y="80"/>
                    </a:cubicBezTo>
                    <a:close/>
                    <a:moveTo>
                      <a:pt x="149" y="77"/>
                    </a:moveTo>
                    <a:cubicBezTo>
                      <a:pt x="150" y="78"/>
                      <a:pt x="150" y="79"/>
                      <a:pt x="150" y="80"/>
                    </a:cubicBezTo>
                    <a:cubicBezTo>
                      <a:pt x="149" y="80"/>
                      <a:pt x="149" y="80"/>
                      <a:pt x="148" y="79"/>
                    </a:cubicBezTo>
                    <a:cubicBezTo>
                      <a:pt x="149" y="78"/>
                      <a:pt x="149" y="78"/>
                      <a:pt x="149" y="77"/>
                    </a:cubicBezTo>
                    <a:close/>
                    <a:moveTo>
                      <a:pt x="47" y="196"/>
                    </a:moveTo>
                    <a:cubicBezTo>
                      <a:pt x="41" y="192"/>
                      <a:pt x="37" y="182"/>
                      <a:pt x="35" y="172"/>
                    </a:cubicBezTo>
                    <a:cubicBezTo>
                      <a:pt x="39" y="174"/>
                      <a:pt x="43" y="176"/>
                      <a:pt x="46" y="179"/>
                    </a:cubicBezTo>
                    <a:cubicBezTo>
                      <a:pt x="51" y="185"/>
                      <a:pt x="52" y="193"/>
                      <a:pt x="53" y="201"/>
                    </a:cubicBezTo>
                    <a:cubicBezTo>
                      <a:pt x="51" y="200"/>
                      <a:pt x="49" y="198"/>
                      <a:pt x="47" y="196"/>
                    </a:cubicBezTo>
                    <a:close/>
                    <a:moveTo>
                      <a:pt x="34" y="160"/>
                    </a:moveTo>
                    <a:cubicBezTo>
                      <a:pt x="34" y="157"/>
                      <a:pt x="34" y="154"/>
                      <a:pt x="35" y="151"/>
                    </a:cubicBezTo>
                    <a:cubicBezTo>
                      <a:pt x="35" y="148"/>
                      <a:pt x="36" y="146"/>
                      <a:pt x="37" y="144"/>
                    </a:cubicBezTo>
                    <a:cubicBezTo>
                      <a:pt x="46" y="158"/>
                      <a:pt x="56" y="163"/>
                      <a:pt x="67" y="164"/>
                    </a:cubicBezTo>
                    <a:cubicBezTo>
                      <a:pt x="73" y="174"/>
                      <a:pt x="80" y="184"/>
                      <a:pt x="90" y="185"/>
                    </a:cubicBezTo>
                    <a:cubicBezTo>
                      <a:pt x="92" y="186"/>
                      <a:pt x="95" y="185"/>
                      <a:pt x="98" y="184"/>
                    </a:cubicBezTo>
                    <a:cubicBezTo>
                      <a:pt x="95" y="187"/>
                      <a:pt x="93" y="189"/>
                      <a:pt x="91" y="193"/>
                    </a:cubicBezTo>
                    <a:cubicBezTo>
                      <a:pt x="89" y="194"/>
                      <a:pt x="88" y="194"/>
                      <a:pt x="86" y="195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0" y="202"/>
                      <a:pt x="66" y="203"/>
                      <a:pt x="63" y="203"/>
                    </a:cubicBezTo>
                    <a:cubicBezTo>
                      <a:pt x="63" y="202"/>
                      <a:pt x="62" y="201"/>
                      <a:pt x="62" y="200"/>
                    </a:cubicBezTo>
                    <a:cubicBezTo>
                      <a:pt x="61" y="191"/>
                      <a:pt x="60" y="181"/>
                      <a:pt x="53" y="173"/>
                    </a:cubicBezTo>
                    <a:cubicBezTo>
                      <a:pt x="48" y="167"/>
                      <a:pt x="41" y="164"/>
                      <a:pt x="34" y="161"/>
                    </a:cubicBezTo>
                    <a:cubicBezTo>
                      <a:pt x="34" y="161"/>
                      <a:pt x="34" y="161"/>
                      <a:pt x="34" y="160"/>
                    </a:cubicBezTo>
                    <a:close/>
                    <a:moveTo>
                      <a:pt x="44" y="138"/>
                    </a:moveTo>
                    <a:cubicBezTo>
                      <a:pt x="47" y="139"/>
                      <a:pt x="51" y="140"/>
                      <a:pt x="54" y="144"/>
                    </a:cubicBezTo>
                    <a:cubicBezTo>
                      <a:pt x="57" y="146"/>
                      <a:pt x="59" y="149"/>
                      <a:pt x="62" y="153"/>
                    </a:cubicBezTo>
                    <a:cubicBezTo>
                      <a:pt x="55" y="152"/>
                      <a:pt x="50" y="147"/>
                      <a:pt x="44" y="138"/>
                    </a:cubicBezTo>
                    <a:close/>
                    <a:moveTo>
                      <a:pt x="97" y="112"/>
                    </a:moveTo>
                    <a:cubicBezTo>
                      <a:pt x="88" y="107"/>
                      <a:pt x="88" y="107"/>
                      <a:pt x="88" y="107"/>
                    </a:cubicBezTo>
                    <a:cubicBezTo>
                      <a:pt x="85" y="105"/>
                      <a:pt x="83" y="104"/>
                      <a:pt x="80" y="102"/>
                    </a:cubicBezTo>
                    <a:cubicBezTo>
                      <a:pt x="83" y="103"/>
                      <a:pt x="86" y="103"/>
                      <a:pt x="86" y="103"/>
                    </a:cubicBezTo>
                    <a:cubicBezTo>
                      <a:pt x="87" y="103"/>
                      <a:pt x="88" y="104"/>
                      <a:pt x="89" y="104"/>
                    </a:cubicBezTo>
                    <a:cubicBezTo>
                      <a:pt x="93" y="106"/>
                      <a:pt x="98" y="108"/>
                      <a:pt x="104" y="108"/>
                    </a:cubicBezTo>
                    <a:cubicBezTo>
                      <a:pt x="112" y="110"/>
                      <a:pt x="117" y="115"/>
                      <a:pt x="119" y="123"/>
                    </a:cubicBezTo>
                    <a:cubicBezTo>
                      <a:pt x="119" y="124"/>
                      <a:pt x="119" y="125"/>
                      <a:pt x="119" y="126"/>
                    </a:cubicBezTo>
                    <a:cubicBezTo>
                      <a:pt x="119" y="129"/>
                      <a:pt x="118" y="132"/>
                      <a:pt x="117" y="135"/>
                    </a:cubicBezTo>
                    <a:cubicBezTo>
                      <a:pt x="113" y="126"/>
                      <a:pt x="106" y="118"/>
                      <a:pt x="97" y="112"/>
                    </a:cubicBezTo>
                    <a:close/>
                    <a:moveTo>
                      <a:pt x="144" y="87"/>
                    </a:moveTo>
                    <a:cubicBezTo>
                      <a:pt x="147" y="89"/>
                      <a:pt x="151" y="91"/>
                      <a:pt x="155" y="93"/>
                    </a:cubicBezTo>
                    <a:cubicBezTo>
                      <a:pt x="156" y="97"/>
                      <a:pt x="158" y="101"/>
                      <a:pt x="158" y="104"/>
                    </a:cubicBezTo>
                    <a:cubicBezTo>
                      <a:pt x="158" y="105"/>
                      <a:pt x="157" y="106"/>
                      <a:pt x="157" y="106"/>
                    </a:cubicBezTo>
                    <a:cubicBezTo>
                      <a:pt x="157" y="106"/>
                      <a:pt x="154" y="108"/>
                      <a:pt x="144" y="107"/>
                    </a:cubicBezTo>
                    <a:cubicBezTo>
                      <a:pt x="140" y="105"/>
                      <a:pt x="135" y="102"/>
                      <a:pt x="131" y="100"/>
                    </a:cubicBezTo>
                    <a:cubicBezTo>
                      <a:pt x="136" y="96"/>
                      <a:pt x="140" y="92"/>
                      <a:pt x="144" y="87"/>
                    </a:cubicBezTo>
                    <a:close/>
                    <a:moveTo>
                      <a:pt x="167" y="104"/>
                    </a:moveTo>
                    <a:cubicBezTo>
                      <a:pt x="167" y="102"/>
                      <a:pt x="166" y="101"/>
                      <a:pt x="166" y="99"/>
                    </a:cubicBezTo>
                    <a:cubicBezTo>
                      <a:pt x="169" y="101"/>
                      <a:pt x="172" y="103"/>
                      <a:pt x="174" y="105"/>
                    </a:cubicBezTo>
                    <a:cubicBezTo>
                      <a:pt x="172" y="106"/>
                      <a:pt x="169" y="107"/>
                      <a:pt x="166" y="109"/>
                    </a:cubicBezTo>
                    <a:cubicBezTo>
                      <a:pt x="167" y="107"/>
                      <a:pt x="167" y="106"/>
                      <a:pt x="167" y="104"/>
                    </a:cubicBezTo>
                    <a:close/>
                    <a:moveTo>
                      <a:pt x="185" y="73"/>
                    </a:move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7"/>
                      <a:pt x="183" y="80"/>
                      <a:pt x="183" y="84"/>
                    </a:cubicBezTo>
                    <a:cubicBezTo>
                      <a:pt x="183" y="86"/>
                      <a:pt x="183" y="89"/>
                      <a:pt x="184" y="91"/>
                    </a:cubicBezTo>
                    <a:cubicBezTo>
                      <a:pt x="185" y="93"/>
                      <a:pt x="186" y="95"/>
                      <a:pt x="188" y="97"/>
                    </a:cubicBezTo>
                    <a:cubicBezTo>
                      <a:pt x="186" y="99"/>
                      <a:pt x="185" y="100"/>
                      <a:pt x="183" y="101"/>
                    </a:cubicBezTo>
                    <a:cubicBezTo>
                      <a:pt x="179" y="96"/>
                      <a:pt x="173" y="91"/>
                      <a:pt x="165" y="88"/>
                    </a:cubicBezTo>
                    <a:cubicBezTo>
                      <a:pt x="165" y="88"/>
                      <a:pt x="163" y="87"/>
                      <a:pt x="162" y="86"/>
                    </a:cubicBezTo>
                    <a:cubicBezTo>
                      <a:pt x="161" y="82"/>
                      <a:pt x="159" y="78"/>
                      <a:pt x="159" y="75"/>
                    </a:cubicBezTo>
                    <a:cubicBezTo>
                      <a:pt x="168" y="73"/>
                      <a:pt x="176" y="73"/>
                      <a:pt x="185" y="73"/>
                    </a:cubicBezTo>
                    <a:close/>
                    <a:moveTo>
                      <a:pt x="128" y="126"/>
                    </a:moveTo>
                    <a:cubicBezTo>
                      <a:pt x="128" y="125"/>
                      <a:pt x="128" y="123"/>
                      <a:pt x="128" y="122"/>
                    </a:cubicBezTo>
                    <a:cubicBezTo>
                      <a:pt x="127" y="117"/>
                      <a:pt x="125" y="114"/>
                      <a:pt x="123" y="111"/>
                    </a:cubicBezTo>
                    <a:cubicBezTo>
                      <a:pt x="127" y="114"/>
                      <a:pt x="133" y="116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8"/>
                      <a:pt x="147" y="120"/>
                      <a:pt x="150" y="122"/>
                    </a:cubicBezTo>
                    <a:cubicBezTo>
                      <a:pt x="149" y="126"/>
                      <a:pt x="148" y="129"/>
                      <a:pt x="148" y="134"/>
                    </a:cubicBezTo>
                    <a:cubicBezTo>
                      <a:pt x="141" y="134"/>
                      <a:pt x="134" y="134"/>
                      <a:pt x="129" y="135"/>
                    </a:cubicBezTo>
                    <a:cubicBezTo>
                      <a:pt x="128" y="135"/>
                      <a:pt x="127" y="136"/>
                      <a:pt x="127" y="136"/>
                    </a:cubicBezTo>
                    <a:cubicBezTo>
                      <a:pt x="128" y="133"/>
                      <a:pt x="128" y="130"/>
                      <a:pt x="128" y="126"/>
                    </a:cubicBezTo>
                    <a:close/>
                    <a:moveTo>
                      <a:pt x="158" y="128"/>
                    </a:moveTo>
                    <a:cubicBezTo>
                      <a:pt x="161" y="130"/>
                      <a:pt x="164" y="133"/>
                      <a:pt x="166" y="135"/>
                    </a:cubicBezTo>
                    <a:cubicBezTo>
                      <a:pt x="163" y="135"/>
                      <a:pt x="160" y="134"/>
                      <a:pt x="157" y="134"/>
                    </a:cubicBezTo>
                    <a:cubicBezTo>
                      <a:pt x="157" y="132"/>
                      <a:pt x="157" y="130"/>
                      <a:pt x="158" y="128"/>
                    </a:cubicBezTo>
                    <a:close/>
                    <a:moveTo>
                      <a:pt x="178" y="114"/>
                    </a:moveTo>
                    <a:cubicBezTo>
                      <a:pt x="178" y="114"/>
                      <a:pt x="180" y="113"/>
                      <a:pt x="181" y="113"/>
                    </a:cubicBezTo>
                    <a:cubicBezTo>
                      <a:pt x="186" y="121"/>
                      <a:pt x="188" y="130"/>
                      <a:pt x="188" y="140"/>
                    </a:cubicBezTo>
                    <a:cubicBezTo>
                      <a:pt x="188" y="140"/>
                      <a:pt x="188" y="141"/>
                      <a:pt x="188" y="141"/>
                    </a:cubicBezTo>
                    <a:cubicBezTo>
                      <a:pt x="186" y="140"/>
                      <a:pt x="183" y="139"/>
                      <a:pt x="181" y="139"/>
                    </a:cubicBezTo>
                    <a:cubicBezTo>
                      <a:pt x="177" y="132"/>
                      <a:pt x="171" y="126"/>
                      <a:pt x="164" y="121"/>
                    </a:cubicBezTo>
                    <a:cubicBezTo>
                      <a:pt x="168" y="118"/>
                      <a:pt x="173" y="116"/>
                      <a:pt x="178" y="114"/>
                    </a:cubicBezTo>
                    <a:close/>
                    <a:moveTo>
                      <a:pt x="104" y="154"/>
                    </a:moveTo>
                    <a:cubicBezTo>
                      <a:pt x="105" y="153"/>
                      <a:pt x="107" y="153"/>
                      <a:pt x="108" y="152"/>
                    </a:cubicBezTo>
                    <a:cubicBezTo>
                      <a:pt x="106" y="157"/>
                      <a:pt x="104" y="162"/>
                      <a:pt x="104" y="167"/>
                    </a:cubicBezTo>
                    <a:cubicBezTo>
                      <a:pt x="104" y="168"/>
                      <a:pt x="104" y="168"/>
                      <a:pt x="104" y="169"/>
                    </a:cubicBezTo>
                    <a:cubicBezTo>
                      <a:pt x="99" y="174"/>
                      <a:pt x="94" y="176"/>
                      <a:pt x="91" y="176"/>
                    </a:cubicBezTo>
                    <a:cubicBezTo>
                      <a:pt x="86" y="175"/>
                      <a:pt x="82" y="169"/>
                      <a:pt x="78" y="163"/>
                    </a:cubicBezTo>
                    <a:cubicBezTo>
                      <a:pt x="87" y="161"/>
                      <a:pt x="96" y="157"/>
                      <a:pt x="104" y="154"/>
                    </a:cubicBezTo>
                    <a:close/>
                    <a:moveTo>
                      <a:pt x="107" y="179"/>
                    </a:moveTo>
                    <a:cubicBezTo>
                      <a:pt x="107" y="179"/>
                      <a:pt x="107" y="179"/>
                      <a:pt x="107" y="179"/>
                    </a:cubicBezTo>
                    <a:cubicBezTo>
                      <a:pt x="107" y="179"/>
                      <a:pt x="106" y="179"/>
                      <a:pt x="106" y="179"/>
                    </a:cubicBezTo>
                    <a:cubicBezTo>
                      <a:pt x="106" y="179"/>
                      <a:pt x="107" y="179"/>
                      <a:pt x="107" y="179"/>
                    </a:cubicBezTo>
                    <a:close/>
                    <a:moveTo>
                      <a:pt x="131" y="144"/>
                    </a:moveTo>
                    <a:cubicBezTo>
                      <a:pt x="136" y="143"/>
                      <a:pt x="142" y="143"/>
                      <a:pt x="149" y="143"/>
                    </a:cubicBezTo>
                    <a:cubicBezTo>
                      <a:pt x="150" y="147"/>
                      <a:pt x="153" y="150"/>
                      <a:pt x="155" y="152"/>
                    </a:cubicBezTo>
                    <a:cubicBezTo>
                      <a:pt x="157" y="154"/>
                      <a:pt x="159" y="155"/>
                      <a:pt x="161" y="158"/>
                    </a:cubicBezTo>
                    <a:cubicBezTo>
                      <a:pt x="164" y="162"/>
                      <a:pt x="165" y="167"/>
                      <a:pt x="165" y="171"/>
                    </a:cubicBezTo>
                    <a:cubicBezTo>
                      <a:pt x="165" y="172"/>
                      <a:pt x="165" y="173"/>
                      <a:pt x="165" y="174"/>
                    </a:cubicBezTo>
                    <a:cubicBezTo>
                      <a:pt x="156" y="180"/>
                      <a:pt x="143" y="183"/>
                      <a:pt x="132" y="183"/>
                    </a:cubicBezTo>
                    <a:cubicBezTo>
                      <a:pt x="131" y="183"/>
                      <a:pt x="130" y="182"/>
                      <a:pt x="129" y="182"/>
                    </a:cubicBezTo>
                    <a:cubicBezTo>
                      <a:pt x="126" y="181"/>
                      <a:pt x="122" y="180"/>
                      <a:pt x="119" y="179"/>
                    </a:cubicBezTo>
                    <a:cubicBezTo>
                      <a:pt x="118" y="178"/>
                      <a:pt x="116" y="176"/>
                      <a:pt x="115" y="175"/>
                    </a:cubicBezTo>
                    <a:cubicBezTo>
                      <a:pt x="114" y="174"/>
                      <a:pt x="114" y="172"/>
                      <a:pt x="114" y="171"/>
                    </a:cubicBezTo>
                    <a:cubicBezTo>
                      <a:pt x="119" y="165"/>
                      <a:pt x="121" y="158"/>
                      <a:pt x="121" y="150"/>
                    </a:cubicBezTo>
                    <a:cubicBezTo>
                      <a:pt x="121" y="150"/>
                      <a:pt x="121" y="148"/>
                      <a:pt x="121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24" y="146"/>
                      <a:pt x="128" y="145"/>
                      <a:pt x="131" y="144"/>
                    </a:cubicBezTo>
                    <a:close/>
                    <a:moveTo>
                      <a:pt x="169" y="153"/>
                    </a:moveTo>
                    <a:cubicBezTo>
                      <a:pt x="166" y="149"/>
                      <a:pt x="164" y="147"/>
                      <a:pt x="162" y="145"/>
                    </a:cubicBezTo>
                    <a:cubicBezTo>
                      <a:pt x="161" y="144"/>
                      <a:pt x="161" y="144"/>
                      <a:pt x="160" y="144"/>
                    </a:cubicBezTo>
                    <a:cubicBezTo>
                      <a:pt x="165" y="144"/>
                      <a:pt x="170" y="145"/>
                      <a:pt x="175" y="147"/>
                    </a:cubicBezTo>
                    <a:cubicBezTo>
                      <a:pt x="175" y="148"/>
                      <a:pt x="176" y="150"/>
                      <a:pt x="176" y="151"/>
                    </a:cubicBezTo>
                    <a:cubicBezTo>
                      <a:pt x="177" y="152"/>
                      <a:pt x="177" y="154"/>
                      <a:pt x="177" y="155"/>
                    </a:cubicBezTo>
                    <a:cubicBezTo>
                      <a:pt x="177" y="158"/>
                      <a:pt x="175" y="161"/>
                      <a:pt x="174" y="165"/>
                    </a:cubicBezTo>
                    <a:cubicBezTo>
                      <a:pt x="173" y="161"/>
                      <a:pt x="171" y="157"/>
                      <a:pt x="169" y="153"/>
                    </a:cubicBezTo>
                    <a:close/>
                    <a:moveTo>
                      <a:pt x="186" y="155"/>
                    </a:moveTo>
                    <a:cubicBezTo>
                      <a:pt x="186" y="153"/>
                      <a:pt x="186" y="152"/>
                      <a:pt x="186" y="150"/>
                    </a:cubicBezTo>
                    <a:cubicBezTo>
                      <a:pt x="186" y="150"/>
                      <a:pt x="187" y="151"/>
                      <a:pt x="187" y="151"/>
                    </a:cubicBezTo>
                    <a:cubicBezTo>
                      <a:pt x="187" y="157"/>
                      <a:pt x="185" y="163"/>
                      <a:pt x="184" y="170"/>
                    </a:cubicBezTo>
                    <a:cubicBezTo>
                      <a:pt x="183" y="169"/>
                      <a:pt x="182" y="170"/>
                      <a:pt x="181" y="170"/>
                    </a:cubicBezTo>
                    <a:cubicBezTo>
                      <a:pt x="184" y="165"/>
                      <a:pt x="186" y="160"/>
                      <a:pt x="186" y="15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87" y="204"/>
                      <a:pt x="88" y="204"/>
                    </a:cubicBezTo>
                    <a:cubicBezTo>
                      <a:pt x="88" y="206"/>
                      <a:pt x="88" y="207"/>
                      <a:pt x="88" y="209"/>
                    </a:cubicBezTo>
                    <a:cubicBezTo>
                      <a:pt x="88" y="216"/>
                      <a:pt x="89" y="223"/>
                      <a:pt x="92" y="228"/>
                    </a:cubicBezTo>
                    <a:cubicBezTo>
                      <a:pt x="93" y="231"/>
                      <a:pt x="94" y="233"/>
                      <a:pt x="96" y="235"/>
                    </a:cubicBezTo>
                    <a:cubicBezTo>
                      <a:pt x="87" y="235"/>
                      <a:pt x="78" y="232"/>
                      <a:pt x="72" y="226"/>
                    </a:cubicBezTo>
                    <a:cubicBezTo>
                      <a:pt x="68" y="222"/>
                      <a:pt x="66" y="217"/>
                      <a:pt x="64" y="212"/>
                    </a:cubicBezTo>
                    <a:cubicBezTo>
                      <a:pt x="69" y="212"/>
                      <a:pt x="74" y="210"/>
                      <a:pt x="79" y="208"/>
                    </a:cubicBezTo>
                    <a:close/>
                    <a:moveTo>
                      <a:pt x="106" y="204"/>
                    </a:moveTo>
                    <a:cubicBezTo>
                      <a:pt x="108" y="207"/>
                      <a:pt x="112" y="209"/>
                      <a:pt x="118" y="212"/>
                    </a:cubicBezTo>
                    <a:cubicBezTo>
                      <a:pt x="129" y="217"/>
                      <a:pt x="142" y="215"/>
                      <a:pt x="153" y="207"/>
                    </a:cubicBezTo>
                    <a:cubicBezTo>
                      <a:pt x="154" y="207"/>
                      <a:pt x="154" y="207"/>
                      <a:pt x="154" y="207"/>
                    </a:cubicBezTo>
                    <a:cubicBezTo>
                      <a:pt x="148" y="218"/>
                      <a:pt x="141" y="226"/>
                      <a:pt x="127" y="231"/>
                    </a:cubicBezTo>
                    <a:cubicBezTo>
                      <a:pt x="122" y="233"/>
                      <a:pt x="115" y="234"/>
                      <a:pt x="109" y="235"/>
                    </a:cubicBezTo>
                    <a:cubicBezTo>
                      <a:pt x="105" y="233"/>
                      <a:pt x="102" y="229"/>
                      <a:pt x="100" y="225"/>
                    </a:cubicBezTo>
                    <a:cubicBezTo>
                      <a:pt x="98" y="220"/>
                      <a:pt x="97" y="215"/>
                      <a:pt x="97" y="209"/>
                    </a:cubicBezTo>
                    <a:cubicBezTo>
                      <a:pt x="97" y="207"/>
                      <a:pt x="98" y="204"/>
                      <a:pt x="98" y="201"/>
                    </a:cubicBezTo>
                    <a:cubicBezTo>
                      <a:pt x="101" y="201"/>
                      <a:pt x="103" y="202"/>
                      <a:pt x="106" y="204"/>
                    </a:cubicBezTo>
                    <a:close/>
                    <a:moveTo>
                      <a:pt x="108" y="188"/>
                    </a:moveTo>
                    <a:cubicBezTo>
                      <a:pt x="110" y="187"/>
                      <a:pt x="113" y="187"/>
                      <a:pt x="116" y="188"/>
                    </a:cubicBezTo>
                    <a:cubicBezTo>
                      <a:pt x="119" y="189"/>
                      <a:pt x="122" y="190"/>
                      <a:pt x="126" y="191"/>
                    </a:cubicBezTo>
                    <a:cubicBezTo>
                      <a:pt x="130" y="193"/>
                      <a:pt x="135" y="196"/>
                      <a:pt x="139" y="199"/>
                    </a:cubicBezTo>
                    <a:cubicBezTo>
                      <a:pt x="141" y="200"/>
                      <a:pt x="142" y="201"/>
                      <a:pt x="144" y="202"/>
                    </a:cubicBezTo>
                    <a:cubicBezTo>
                      <a:pt x="137" y="205"/>
                      <a:pt x="129" y="207"/>
                      <a:pt x="122" y="204"/>
                    </a:cubicBezTo>
                    <a:cubicBezTo>
                      <a:pt x="117" y="201"/>
                      <a:pt x="114" y="199"/>
                      <a:pt x="111" y="197"/>
                    </a:cubicBezTo>
                    <a:cubicBezTo>
                      <a:pt x="108" y="195"/>
                      <a:pt x="105" y="193"/>
                      <a:pt x="102" y="193"/>
                    </a:cubicBezTo>
                    <a:cubicBezTo>
                      <a:pt x="104" y="191"/>
                      <a:pt x="106" y="189"/>
                      <a:pt x="108" y="188"/>
                    </a:cubicBezTo>
                    <a:close/>
                    <a:moveTo>
                      <a:pt x="160" y="187"/>
                    </a:moveTo>
                    <a:cubicBezTo>
                      <a:pt x="159" y="189"/>
                      <a:pt x="158" y="190"/>
                      <a:pt x="157" y="192"/>
                    </a:cubicBezTo>
                    <a:cubicBezTo>
                      <a:pt x="155" y="193"/>
                      <a:pt x="154" y="195"/>
                      <a:pt x="153" y="196"/>
                    </a:cubicBezTo>
                    <a:cubicBezTo>
                      <a:pt x="150" y="194"/>
                      <a:pt x="147" y="193"/>
                      <a:pt x="144" y="191"/>
                    </a:cubicBezTo>
                    <a:cubicBezTo>
                      <a:pt x="150" y="190"/>
                      <a:pt x="155" y="189"/>
                      <a:pt x="160" y="187"/>
                    </a:cubicBezTo>
                    <a:close/>
                    <a:moveTo>
                      <a:pt x="171" y="195"/>
                    </a:moveTo>
                    <a:cubicBezTo>
                      <a:pt x="174" y="186"/>
                      <a:pt x="177" y="180"/>
                      <a:pt x="181" y="179"/>
                    </a:cubicBezTo>
                    <a:cubicBezTo>
                      <a:pt x="181" y="179"/>
                      <a:pt x="182" y="179"/>
                      <a:pt x="182" y="179"/>
                    </a:cubicBezTo>
                    <a:cubicBezTo>
                      <a:pt x="182" y="179"/>
                      <a:pt x="182" y="180"/>
                      <a:pt x="181" y="181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79" y="195"/>
                      <a:pt x="178" y="199"/>
                      <a:pt x="173" y="201"/>
                    </a:cubicBezTo>
                    <a:cubicBezTo>
                      <a:pt x="171" y="202"/>
                      <a:pt x="169" y="202"/>
                      <a:pt x="168" y="202"/>
                    </a:cubicBezTo>
                    <a:cubicBezTo>
                      <a:pt x="169" y="199"/>
                      <a:pt x="170" y="197"/>
                      <a:pt x="171" y="195"/>
                    </a:cubicBezTo>
                    <a:close/>
                    <a:moveTo>
                      <a:pt x="176" y="210"/>
                    </a:moveTo>
                    <a:cubicBezTo>
                      <a:pt x="187" y="205"/>
                      <a:pt x="188" y="197"/>
                      <a:pt x="189" y="190"/>
                    </a:cubicBezTo>
                    <a:cubicBezTo>
                      <a:pt x="190" y="183"/>
                      <a:pt x="190" y="183"/>
                      <a:pt x="190" y="183"/>
                    </a:cubicBezTo>
                    <a:cubicBezTo>
                      <a:pt x="191" y="182"/>
                      <a:pt x="191" y="182"/>
                      <a:pt x="191" y="181"/>
                    </a:cubicBezTo>
                    <a:cubicBezTo>
                      <a:pt x="191" y="181"/>
                      <a:pt x="191" y="181"/>
                      <a:pt x="191" y="181"/>
                    </a:cubicBezTo>
                    <a:cubicBezTo>
                      <a:pt x="195" y="183"/>
                      <a:pt x="197" y="186"/>
                      <a:pt x="198" y="188"/>
                    </a:cubicBezTo>
                    <a:cubicBezTo>
                      <a:pt x="201" y="191"/>
                      <a:pt x="203" y="194"/>
                      <a:pt x="207" y="194"/>
                    </a:cubicBezTo>
                    <a:cubicBezTo>
                      <a:pt x="200" y="211"/>
                      <a:pt x="180" y="224"/>
                      <a:pt x="145" y="235"/>
                    </a:cubicBezTo>
                    <a:cubicBezTo>
                      <a:pt x="141" y="236"/>
                      <a:pt x="139" y="237"/>
                      <a:pt x="136" y="237"/>
                    </a:cubicBezTo>
                    <a:cubicBezTo>
                      <a:pt x="150" y="231"/>
                      <a:pt x="157" y="221"/>
                      <a:pt x="163" y="210"/>
                    </a:cubicBezTo>
                    <a:cubicBezTo>
                      <a:pt x="168" y="211"/>
                      <a:pt x="172" y="211"/>
                      <a:pt x="176" y="210"/>
                    </a:cubicBezTo>
                    <a:close/>
                    <a:moveTo>
                      <a:pt x="196" y="156"/>
                    </a:moveTo>
                    <a:cubicBezTo>
                      <a:pt x="203" y="161"/>
                      <a:pt x="208" y="167"/>
                      <a:pt x="209" y="175"/>
                    </a:cubicBezTo>
                    <a:cubicBezTo>
                      <a:pt x="210" y="177"/>
                      <a:pt x="210" y="179"/>
                      <a:pt x="210" y="182"/>
                    </a:cubicBezTo>
                    <a:cubicBezTo>
                      <a:pt x="210" y="183"/>
                      <a:pt x="210" y="184"/>
                      <a:pt x="210" y="185"/>
                    </a:cubicBezTo>
                    <a:cubicBezTo>
                      <a:pt x="208" y="185"/>
                      <a:pt x="207" y="184"/>
                      <a:pt x="206" y="182"/>
                    </a:cubicBezTo>
                    <a:cubicBezTo>
                      <a:pt x="204" y="180"/>
                      <a:pt x="201" y="176"/>
                      <a:pt x="195" y="173"/>
                    </a:cubicBezTo>
                    <a:cubicBezTo>
                      <a:pt x="195" y="173"/>
                      <a:pt x="194" y="172"/>
                      <a:pt x="193" y="172"/>
                    </a:cubicBezTo>
                    <a:cubicBezTo>
                      <a:pt x="194" y="167"/>
                      <a:pt x="195" y="161"/>
                      <a:pt x="196" y="156"/>
                    </a:cubicBezTo>
                    <a:close/>
                    <a:moveTo>
                      <a:pt x="194" y="104"/>
                    </a:moveTo>
                    <a:cubicBezTo>
                      <a:pt x="198" y="108"/>
                      <a:pt x="204" y="111"/>
                      <a:pt x="209" y="114"/>
                    </a:cubicBezTo>
                    <a:cubicBezTo>
                      <a:pt x="211" y="116"/>
                      <a:pt x="214" y="117"/>
                      <a:pt x="216" y="118"/>
                    </a:cubicBezTo>
                    <a:cubicBezTo>
                      <a:pt x="214" y="124"/>
                      <a:pt x="213" y="130"/>
                      <a:pt x="213" y="136"/>
                    </a:cubicBezTo>
                    <a:cubicBezTo>
                      <a:pt x="213" y="142"/>
                      <a:pt x="215" y="149"/>
                      <a:pt x="219" y="155"/>
                    </a:cubicBezTo>
                    <a:cubicBezTo>
                      <a:pt x="221" y="157"/>
                      <a:pt x="223" y="157"/>
                      <a:pt x="226" y="156"/>
                    </a:cubicBezTo>
                    <a:cubicBezTo>
                      <a:pt x="227" y="155"/>
                      <a:pt x="227" y="154"/>
                      <a:pt x="227" y="152"/>
                    </a:cubicBezTo>
                    <a:cubicBezTo>
                      <a:pt x="227" y="151"/>
                      <a:pt x="227" y="150"/>
                      <a:pt x="227" y="149"/>
                    </a:cubicBezTo>
                    <a:cubicBezTo>
                      <a:pt x="224" y="145"/>
                      <a:pt x="223" y="141"/>
                      <a:pt x="223" y="136"/>
                    </a:cubicBezTo>
                    <a:cubicBezTo>
                      <a:pt x="223" y="132"/>
                      <a:pt x="223" y="128"/>
                      <a:pt x="224" y="124"/>
                    </a:cubicBezTo>
                    <a:cubicBezTo>
                      <a:pt x="226" y="126"/>
                      <a:pt x="228" y="129"/>
                      <a:pt x="230" y="131"/>
                    </a:cubicBezTo>
                    <a:cubicBezTo>
                      <a:pt x="232" y="136"/>
                      <a:pt x="234" y="142"/>
                      <a:pt x="234" y="149"/>
                    </a:cubicBezTo>
                    <a:cubicBezTo>
                      <a:pt x="234" y="153"/>
                      <a:pt x="233" y="158"/>
                      <a:pt x="232" y="163"/>
                    </a:cubicBezTo>
                    <a:cubicBezTo>
                      <a:pt x="229" y="171"/>
                      <a:pt x="225" y="178"/>
                      <a:pt x="219" y="181"/>
                    </a:cubicBezTo>
                    <a:cubicBezTo>
                      <a:pt x="219" y="179"/>
                      <a:pt x="219" y="176"/>
                      <a:pt x="219" y="173"/>
                    </a:cubicBezTo>
                    <a:cubicBezTo>
                      <a:pt x="217" y="163"/>
                      <a:pt x="211" y="154"/>
                      <a:pt x="201" y="148"/>
                    </a:cubicBezTo>
                    <a:cubicBezTo>
                      <a:pt x="200" y="147"/>
                      <a:pt x="198" y="146"/>
                      <a:pt x="197" y="146"/>
                    </a:cubicBezTo>
                    <a:cubicBezTo>
                      <a:pt x="197" y="144"/>
                      <a:pt x="197" y="142"/>
                      <a:pt x="197" y="141"/>
                    </a:cubicBezTo>
                    <a:cubicBezTo>
                      <a:pt x="197" y="129"/>
                      <a:pt x="195" y="118"/>
                      <a:pt x="189" y="108"/>
                    </a:cubicBezTo>
                    <a:cubicBezTo>
                      <a:pt x="191" y="107"/>
                      <a:pt x="193" y="106"/>
                      <a:pt x="194" y="104"/>
                    </a:cubicBezTo>
                    <a:close/>
                    <a:moveTo>
                      <a:pt x="200" y="89"/>
                    </a:moveTo>
                    <a:cubicBezTo>
                      <a:pt x="200" y="88"/>
                      <a:pt x="200" y="87"/>
                      <a:pt x="200" y="87"/>
                    </a:cubicBezTo>
                    <a:cubicBezTo>
                      <a:pt x="200" y="83"/>
                      <a:pt x="199" y="79"/>
                      <a:pt x="197" y="75"/>
                    </a:cubicBezTo>
                    <a:cubicBezTo>
                      <a:pt x="201" y="76"/>
                      <a:pt x="204" y="77"/>
                      <a:pt x="207" y="79"/>
                    </a:cubicBezTo>
                    <a:cubicBezTo>
                      <a:pt x="217" y="83"/>
                      <a:pt x="220" y="89"/>
                      <a:pt x="220" y="96"/>
                    </a:cubicBezTo>
                    <a:cubicBezTo>
                      <a:pt x="220" y="100"/>
                      <a:pt x="219" y="104"/>
                      <a:pt x="218" y="109"/>
                    </a:cubicBezTo>
                    <a:cubicBezTo>
                      <a:pt x="217" y="108"/>
                      <a:pt x="215" y="107"/>
                      <a:pt x="214" y="106"/>
                    </a:cubicBezTo>
                    <a:cubicBezTo>
                      <a:pt x="209" y="103"/>
                      <a:pt x="203" y="100"/>
                      <a:pt x="199" y="96"/>
                    </a:cubicBezTo>
                    <a:cubicBezTo>
                      <a:pt x="200" y="94"/>
                      <a:pt x="200" y="91"/>
                      <a:pt x="200" y="89"/>
                    </a:cubicBezTo>
                    <a:close/>
                  </a:path>
                </a:pathLst>
              </a:custGeom>
              <a:solidFill>
                <a:srgbClr val="CC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3"/>
              <p:cNvSpPr>
                <a:spLocks noEditPoints="1"/>
              </p:cNvSpPr>
              <p:nvPr/>
            </p:nvSpPr>
            <p:spPr bwMode="auto">
              <a:xfrm>
                <a:off x="7303513" y="3227654"/>
                <a:ext cx="407368" cy="445263"/>
              </a:xfrm>
              <a:custGeom>
                <a:avLst/>
                <a:gdLst>
                  <a:gd name="T0" fmla="*/ 1471 w 275"/>
                  <a:gd name="T1" fmla="*/ 520 h 282"/>
                  <a:gd name="T2" fmla="*/ 1346 w 275"/>
                  <a:gd name="T3" fmla="*/ 589 h 282"/>
                  <a:gd name="T4" fmla="*/ 1351 w 275"/>
                  <a:gd name="T5" fmla="*/ 312 h 282"/>
                  <a:gd name="T6" fmla="*/ 933 w 275"/>
                  <a:gd name="T7" fmla="*/ 56 h 282"/>
                  <a:gd name="T8" fmla="*/ 675 w 275"/>
                  <a:gd name="T9" fmla="*/ 0 h 282"/>
                  <a:gd name="T10" fmla="*/ 625 w 275"/>
                  <a:gd name="T11" fmla="*/ 43 h 282"/>
                  <a:gd name="T12" fmla="*/ 963 w 275"/>
                  <a:gd name="T13" fmla="*/ 115 h 282"/>
                  <a:gd name="T14" fmla="*/ 1308 w 275"/>
                  <a:gd name="T15" fmla="*/ 648 h 282"/>
                  <a:gd name="T16" fmla="*/ 1534 w 275"/>
                  <a:gd name="T17" fmla="*/ 661 h 282"/>
                  <a:gd name="T18" fmla="*/ 1601 w 275"/>
                  <a:gd name="T19" fmla="*/ 989 h 282"/>
                  <a:gd name="T20" fmla="*/ 1559 w 275"/>
                  <a:gd name="T21" fmla="*/ 1181 h 282"/>
                  <a:gd name="T22" fmla="*/ 1434 w 275"/>
                  <a:gd name="T23" fmla="*/ 1309 h 282"/>
                  <a:gd name="T24" fmla="*/ 1208 w 275"/>
                  <a:gd name="T25" fmla="*/ 1472 h 282"/>
                  <a:gd name="T26" fmla="*/ 971 w 275"/>
                  <a:gd name="T27" fmla="*/ 968 h 282"/>
                  <a:gd name="T28" fmla="*/ 951 w 275"/>
                  <a:gd name="T29" fmla="*/ 1685 h 282"/>
                  <a:gd name="T30" fmla="*/ 608 w 275"/>
                  <a:gd name="T31" fmla="*/ 1352 h 282"/>
                  <a:gd name="T32" fmla="*/ 550 w 275"/>
                  <a:gd name="T33" fmla="*/ 797 h 282"/>
                  <a:gd name="T34" fmla="*/ 300 w 275"/>
                  <a:gd name="T35" fmla="*/ 1003 h 282"/>
                  <a:gd name="T36" fmla="*/ 145 w 275"/>
                  <a:gd name="T37" fmla="*/ 1139 h 282"/>
                  <a:gd name="T38" fmla="*/ 320 w 275"/>
                  <a:gd name="T39" fmla="*/ 861 h 282"/>
                  <a:gd name="T40" fmla="*/ 45 w 275"/>
                  <a:gd name="T41" fmla="*/ 725 h 282"/>
                  <a:gd name="T42" fmla="*/ 275 w 275"/>
                  <a:gd name="T43" fmla="*/ 547 h 282"/>
                  <a:gd name="T44" fmla="*/ 483 w 275"/>
                  <a:gd name="T45" fmla="*/ 248 h 282"/>
                  <a:gd name="T46" fmla="*/ 438 w 275"/>
                  <a:gd name="T47" fmla="*/ 291 h 282"/>
                  <a:gd name="T48" fmla="*/ 313 w 275"/>
                  <a:gd name="T49" fmla="*/ 499 h 282"/>
                  <a:gd name="T50" fmla="*/ 158 w 275"/>
                  <a:gd name="T51" fmla="*/ 811 h 282"/>
                  <a:gd name="T52" fmla="*/ 175 w 275"/>
                  <a:gd name="T53" fmla="*/ 968 h 282"/>
                  <a:gd name="T54" fmla="*/ 88 w 275"/>
                  <a:gd name="T55" fmla="*/ 1181 h 282"/>
                  <a:gd name="T56" fmla="*/ 8 w 275"/>
                  <a:gd name="T57" fmla="*/ 1259 h 282"/>
                  <a:gd name="T58" fmla="*/ 108 w 275"/>
                  <a:gd name="T59" fmla="*/ 1259 h 282"/>
                  <a:gd name="T60" fmla="*/ 258 w 275"/>
                  <a:gd name="T61" fmla="*/ 1677 h 282"/>
                  <a:gd name="T62" fmla="*/ 358 w 275"/>
                  <a:gd name="T63" fmla="*/ 1685 h 282"/>
                  <a:gd name="T64" fmla="*/ 550 w 275"/>
                  <a:gd name="T65" fmla="*/ 1672 h 282"/>
                  <a:gd name="T66" fmla="*/ 783 w 275"/>
                  <a:gd name="T67" fmla="*/ 1955 h 282"/>
                  <a:gd name="T68" fmla="*/ 1076 w 275"/>
                  <a:gd name="T69" fmla="*/ 1544 h 282"/>
                  <a:gd name="T70" fmla="*/ 1251 w 275"/>
                  <a:gd name="T71" fmla="*/ 1856 h 282"/>
                  <a:gd name="T72" fmla="*/ 1171 w 275"/>
                  <a:gd name="T73" fmla="*/ 1528 h 282"/>
                  <a:gd name="T74" fmla="*/ 1446 w 275"/>
                  <a:gd name="T75" fmla="*/ 1373 h 282"/>
                  <a:gd name="T76" fmla="*/ 1514 w 275"/>
                  <a:gd name="T77" fmla="*/ 1451 h 282"/>
                  <a:gd name="T78" fmla="*/ 1564 w 275"/>
                  <a:gd name="T79" fmla="*/ 1408 h 282"/>
                  <a:gd name="T80" fmla="*/ 1609 w 275"/>
                  <a:gd name="T81" fmla="*/ 1237 h 282"/>
                  <a:gd name="T82" fmla="*/ 1721 w 275"/>
                  <a:gd name="T83" fmla="*/ 1088 h 282"/>
                  <a:gd name="T84" fmla="*/ 1646 w 275"/>
                  <a:gd name="T85" fmla="*/ 853 h 282"/>
                  <a:gd name="T86" fmla="*/ 1714 w 275"/>
                  <a:gd name="T87" fmla="*/ 947 h 282"/>
                  <a:gd name="T88" fmla="*/ 1614 w 275"/>
                  <a:gd name="T89" fmla="*/ 597 h 282"/>
                  <a:gd name="T90" fmla="*/ 420 w 275"/>
                  <a:gd name="T91" fmla="*/ 1400 h 282"/>
                  <a:gd name="T92" fmla="*/ 145 w 275"/>
                  <a:gd name="T93" fmla="*/ 1365 h 282"/>
                  <a:gd name="T94" fmla="*/ 388 w 275"/>
                  <a:gd name="T95" fmla="*/ 1216 h 282"/>
                  <a:gd name="T96" fmla="*/ 550 w 275"/>
                  <a:gd name="T97" fmla="*/ 1557 h 282"/>
                  <a:gd name="T98" fmla="*/ 483 w 275"/>
                  <a:gd name="T99" fmla="*/ 1387 h 282"/>
                  <a:gd name="T100" fmla="*/ 408 w 275"/>
                  <a:gd name="T101" fmla="*/ 989 h 282"/>
                  <a:gd name="T102" fmla="*/ 445 w 275"/>
                  <a:gd name="T103" fmla="*/ 917 h 282"/>
                  <a:gd name="T104" fmla="*/ 550 w 275"/>
                  <a:gd name="T105" fmla="*/ 1336 h 282"/>
                  <a:gd name="T106" fmla="*/ 550 w 275"/>
                  <a:gd name="T107" fmla="*/ 1557 h 282"/>
                  <a:gd name="T108" fmla="*/ 783 w 275"/>
                  <a:gd name="T109" fmla="*/ 1877 h 282"/>
                  <a:gd name="T110" fmla="*/ 976 w 275"/>
                  <a:gd name="T111" fmla="*/ 1869 h 282"/>
                  <a:gd name="T112" fmla="*/ 1026 w 275"/>
                  <a:gd name="T113" fmla="*/ 1501 h 282"/>
                  <a:gd name="T114" fmla="*/ 933 w 275"/>
                  <a:gd name="T115" fmla="*/ 1131 h 282"/>
                  <a:gd name="T116" fmla="*/ 1088 w 275"/>
                  <a:gd name="T117" fmla="*/ 1237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282">
                    <a:moveTo>
                      <a:pt x="236" y="66"/>
                    </a:moveTo>
                    <a:cubicBezTo>
                      <a:pt x="235" y="67"/>
                      <a:pt x="234" y="68"/>
                      <a:pt x="234" y="70"/>
                    </a:cubicBezTo>
                    <a:cubicBezTo>
                      <a:pt x="234" y="71"/>
                      <a:pt x="235" y="72"/>
                      <a:pt x="235" y="73"/>
                    </a:cubicBezTo>
                    <a:cubicBezTo>
                      <a:pt x="236" y="74"/>
                      <a:pt x="237" y="75"/>
                      <a:pt x="238" y="76"/>
                    </a:cubicBezTo>
                    <a:cubicBezTo>
                      <a:pt x="234" y="75"/>
                      <a:pt x="229" y="77"/>
                      <a:pt x="224" y="79"/>
                    </a:cubicBezTo>
                    <a:cubicBezTo>
                      <a:pt x="222" y="80"/>
                      <a:pt x="219" y="82"/>
                      <a:pt x="215" y="83"/>
                    </a:cubicBezTo>
                    <a:cubicBezTo>
                      <a:pt x="213" y="80"/>
                      <a:pt x="212" y="76"/>
                      <a:pt x="212" y="73"/>
                    </a:cubicBezTo>
                    <a:cubicBezTo>
                      <a:pt x="212" y="69"/>
                      <a:pt x="213" y="64"/>
                      <a:pt x="214" y="59"/>
                    </a:cubicBezTo>
                    <a:cubicBezTo>
                      <a:pt x="215" y="54"/>
                      <a:pt x="216" y="49"/>
                      <a:pt x="216" y="44"/>
                    </a:cubicBezTo>
                    <a:cubicBezTo>
                      <a:pt x="216" y="38"/>
                      <a:pt x="215" y="32"/>
                      <a:pt x="211" y="27"/>
                    </a:cubicBezTo>
                    <a:cubicBezTo>
                      <a:pt x="199" y="17"/>
                      <a:pt x="186" y="9"/>
                      <a:pt x="172" y="3"/>
                    </a:cubicBezTo>
                    <a:cubicBezTo>
                      <a:pt x="164" y="3"/>
                      <a:pt x="156" y="4"/>
                      <a:pt x="149" y="8"/>
                    </a:cubicBezTo>
                    <a:cubicBezTo>
                      <a:pt x="145" y="11"/>
                      <a:pt x="143" y="13"/>
                      <a:pt x="142" y="15"/>
                    </a:cubicBezTo>
                    <a:cubicBezTo>
                      <a:pt x="140" y="17"/>
                      <a:pt x="140" y="18"/>
                      <a:pt x="137" y="18"/>
                    </a:cubicBezTo>
                    <a:cubicBezTo>
                      <a:pt x="128" y="19"/>
                      <a:pt x="115" y="7"/>
                      <a:pt x="108" y="0"/>
                    </a:cubicBezTo>
                    <a:cubicBezTo>
                      <a:pt x="104" y="1"/>
                      <a:pt x="101" y="2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9" y="14"/>
                      <a:pt x="124" y="28"/>
                      <a:pt x="138" y="27"/>
                    </a:cubicBezTo>
                    <a:cubicBezTo>
                      <a:pt x="145" y="27"/>
                      <a:pt x="147" y="24"/>
                      <a:pt x="150" y="20"/>
                    </a:cubicBezTo>
                    <a:cubicBezTo>
                      <a:pt x="151" y="19"/>
                      <a:pt x="152" y="18"/>
                      <a:pt x="154" y="16"/>
                    </a:cubicBezTo>
                    <a:cubicBezTo>
                      <a:pt x="170" y="7"/>
                      <a:pt x="190" y="17"/>
                      <a:pt x="201" y="29"/>
                    </a:cubicBezTo>
                    <a:cubicBezTo>
                      <a:pt x="209" y="37"/>
                      <a:pt x="207" y="47"/>
                      <a:pt x="205" y="57"/>
                    </a:cubicBezTo>
                    <a:cubicBezTo>
                      <a:pt x="203" y="68"/>
                      <a:pt x="200" y="80"/>
                      <a:pt x="209" y="91"/>
                    </a:cubicBezTo>
                    <a:cubicBezTo>
                      <a:pt x="210" y="92"/>
                      <a:pt x="212" y="93"/>
                      <a:pt x="214" y="93"/>
                    </a:cubicBezTo>
                    <a:cubicBezTo>
                      <a:pt x="220" y="92"/>
                      <a:pt x="225" y="89"/>
                      <a:pt x="228" y="88"/>
                    </a:cubicBezTo>
                    <a:cubicBezTo>
                      <a:pt x="236" y="84"/>
                      <a:pt x="238" y="83"/>
                      <a:pt x="245" y="93"/>
                    </a:cubicBezTo>
                    <a:cubicBezTo>
                      <a:pt x="249" y="99"/>
                      <a:pt x="251" y="108"/>
                      <a:pt x="253" y="116"/>
                    </a:cubicBezTo>
                    <a:cubicBezTo>
                      <a:pt x="254" y="122"/>
                      <a:pt x="254" y="122"/>
                      <a:pt x="254" y="122"/>
                    </a:cubicBezTo>
                    <a:cubicBezTo>
                      <a:pt x="256" y="129"/>
                      <a:pt x="256" y="134"/>
                      <a:pt x="256" y="139"/>
                    </a:cubicBezTo>
                    <a:cubicBezTo>
                      <a:pt x="256" y="147"/>
                      <a:pt x="255" y="153"/>
                      <a:pt x="252" y="162"/>
                    </a:cubicBezTo>
                    <a:cubicBezTo>
                      <a:pt x="251" y="163"/>
                      <a:pt x="251" y="165"/>
                      <a:pt x="250" y="166"/>
                    </a:cubicBezTo>
                    <a:cubicBezTo>
                      <a:pt x="249" y="166"/>
                      <a:pt x="249" y="166"/>
                      <a:pt x="249" y="166"/>
                    </a:cubicBezTo>
                    <a:cubicBezTo>
                      <a:pt x="236" y="170"/>
                      <a:pt x="231" y="174"/>
                      <a:pt x="229" y="180"/>
                    </a:cubicBezTo>
                    <a:cubicBezTo>
                      <a:pt x="229" y="181"/>
                      <a:pt x="229" y="181"/>
                      <a:pt x="229" y="182"/>
                    </a:cubicBezTo>
                    <a:cubicBezTo>
                      <a:pt x="229" y="183"/>
                      <a:pt x="229" y="183"/>
                      <a:pt x="229" y="184"/>
                    </a:cubicBezTo>
                    <a:cubicBezTo>
                      <a:pt x="228" y="184"/>
                      <a:pt x="228" y="184"/>
                      <a:pt x="228" y="184"/>
                    </a:cubicBezTo>
                    <a:cubicBezTo>
                      <a:pt x="222" y="186"/>
                      <a:pt x="216" y="191"/>
                      <a:pt x="210" y="196"/>
                    </a:cubicBezTo>
                    <a:cubicBezTo>
                      <a:pt x="205" y="202"/>
                      <a:pt x="197" y="209"/>
                      <a:pt x="193" y="207"/>
                    </a:cubicBezTo>
                    <a:cubicBezTo>
                      <a:pt x="186" y="205"/>
                      <a:pt x="185" y="184"/>
                      <a:pt x="184" y="173"/>
                    </a:cubicBezTo>
                    <a:cubicBezTo>
                      <a:pt x="183" y="168"/>
                      <a:pt x="183" y="163"/>
                      <a:pt x="182" y="161"/>
                    </a:cubicBezTo>
                    <a:cubicBezTo>
                      <a:pt x="179" y="146"/>
                      <a:pt x="166" y="135"/>
                      <a:pt x="155" y="136"/>
                    </a:cubicBezTo>
                    <a:cubicBezTo>
                      <a:pt x="151" y="136"/>
                      <a:pt x="141" y="139"/>
                      <a:pt x="139" y="158"/>
                    </a:cubicBezTo>
                    <a:cubicBezTo>
                      <a:pt x="138" y="170"/>
                      <a:pt x="143" y="182"/>
                      <a:pt x="148" y="193"/>
                    </a:cubicBezTo>
                    <a:cubicBezTo>
                      <a:pt x="155" y="208"/>
                      <a:pt x="161" y="223"/>
                      <a:pt x="152" y="237"/>
                    </a:cubicBezTo>
                    <a:cubicBezTo>
                      <a:pt x="146" y="245"/>
                      <a:pt x="128" y="256"/>
                      <a:pt x="114" y="256"/>
                    </a:cubicBezTo>
                    <a:cubicBezTo>
                      <a:pt x="101" y="242"/>
                      <a:pt x="96" y="223"/>
                      <a:pt x="96" y="205"/>
                    </a:cubicBezTo>
                    <a:cubicBezTo>
                      <a:pt x="96" y="200"/>
                      <a:pt x="97" y="195"/>
                      <a:pt x="97" y="190"/>
                    </a:cubicBezTo>
                    <a:cubicBezTo>
                      <a:pt x="97" y="189"/>
                      <a:pt x="97" y="189"/>
                      <a:pt x="97" y="189"/>
                    </a:cubicBezTo>
                    <a:cubicBezTo>
                      <a:pt x="99" y="174"/>
                      <a:pt x="100" y="162"/>
                      <a:pt x="100" y="152"/>
                    </a:cubicBezTo>
                    <a:cubicBezTo>
                      <a:pt x="100" y="122"/>
                      <a:pt x="93" y="114"/>
                      <a:pt x="88" y="112"/>
                    </a:cubicBezTo>
                    <a:cubicBezTo>
                      <a:pt x="77" y="107"/>
                      <a:pt x="66" y="120"/>
                      <a:pt x="63" y="124"/>
                    </a:cubicBezTo>
                    <a:cubicBezTo>
                      <a:pt x="60" y="127"/>
                      <a:pt x="58" y="130"/>
                      <a:pt x="57" y="134"/>
                    </a:cubicBezTo>
                    <a:cubicBezTo>
                      <a:pt x="54" y="136"/>
                      <a:pt x="51" y="139"/>
                      <a:pt x="48" y="141"/>
                    </a:cubicBezTo>
                    <a:cubicBezTo>
                      <a:pt x="41" y="148"/>
                      <a:pt x="33" y="155"/>
                      <a:pt x="26" y="163"/>
                    </a:cubicBezTo>
                    <a:cubicBezTo>
                      <a:pt x="26" y="162"/>
                      <a:pt x="25" y="162"/>
                      <a:pt x="25" y="162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2" y="160"/>
                      <a:pt x="21" y="159"/>
                      <a:pt x="20" y="159"/>
                    </a:cubicBezTo>
                    <a:cubicBezTo>
                      <a:pt x="21" y="153"/>
                      <a:pt x="27" y="149"/>
                      <a:pt x="34" y="144"/>
                    </a:cubicBezTo>
                    <a:cubicBezTo>
                      <a:pt x="42" y="138"/>
                      <a:pt x="51" y="131"/>
                      <a:pt x="51" y="121"/>
                    </a:cubicBezTo>
                    <a:cubicBezTo>
                      <a:pt x="51" y="119"/>
                      <a:pt x="51" y="117"/>
                      <a:pt x="50" y="114"/>
                    </a:cubicBezTo>
                    <a:cubicBezTo>
                      <a:pt x="44" y="102"/>
                      <a:pt x="33" y="104"/>
                      <a:pt x="24" y="105"/>
                    </a:cubicBezTo>
                    <a:cubicBezTo>
                      <a:pt x="14" y="107"/>
                      <a:pt x="10" y="107"/>
                      <a:pt x="7" y="102"/>
                    </a:cubicBezTo>
                    <a:cubicBezTo>
                      <a:pt x="5" y="98"/>
                      <a:pt x="6" y="92"/>
                      <a:pt x="8" y="85"/>
                    </a:cubicBezTo>
                    <a:cubicBezTo>
                      <a:pt x="11" y="76"/>
                      <a:pt x="16" y="68"/>
                      <a:pt x="20" y="66"/>
                    </a:cubicBezTo>
                    <a:cubicBezTo>
                      <a:pt x="25" y="64"/>
                      <a:pt x="35" y="71"/>
                      <a:pt x="44" y="77"/>
                    </a:cubicBezTo>
                    <a:cubicBezTo>
                      <a:pt x="55" y="85"/>
                      <a:pt x="67" y="93"/>
                      <a:pt x="78" y="91"/>
                    </a:cubicBezTo>
                    <a:cubicBezTo>
                      <a:pt x="83" y="90"/>
                      <a:pt x="88" y="86"/>
                      <a:pt x="92" y="80"/>
                    </a:cubicBezTo>
                    <a:cubicBezTo>
                      <a:pt x="102" y="61"/>
                      <a:pt x="89" y="47"/>
                      <a:pt x="77" y="35"/>
                    </a:cubicBezTo>
                    <a:cubicBezTo>
                      <a:pt x="72" y="29"/>
                      <a:pt x="67" y="24"/>
                      <a:pt x="64" y="18"/>
                    </a:cubicBezTo>
                    <a:cubicBezTo>
                      <a:pt x="61" y="20"/>
                      <a:pt x="59" y="21"/>
                      <a:pt x="56" y="23"/>
                    </a:cubicBezTo>
                    <a:cubicBezTo>
                      <a:pt x="60" y="29"/>
                      <a:pt x="65" y="35"/>
                      <a:pt x="70" y="41"/>
                    </a:cubicBezTo>
                    <a:cubicBezTo>
                      <a:pt x="83" y="54"/>
                      <a:pt x="90" y="63"/>
                      <a:pt x="83" y="75"/>
                    </a:cubicBezTo>
                    <a:cubicBezTo>
                      <a:pt x="81" y="79"/>
                      <a:pt x="79" y="81"/>
                      <a:pt x="76" y="82"/>
                    </a:cubicBezTo>
                    <a:cubicBezTo>
                      <a:pt x="69" y="83"/>
                      <a:pt x="59" y="77"/>
                      <a:pt x="50" y="70"/>
                    </a:cubicBezTo>
                    <a:cubicBezTo>
                      <a:pt x="40" y="63"/>
                      <a:pt x="31" y="56"/>
                      <a:pt x="22" y="56"/>
                    </a:cubicBezTo>
                    <a:cubicBezTo>
                      <a:pt x="10" y="73"/>
                      <a:pt x="4" y="90"/>
                      <a:pt x="0" y="108"/>
                    </a:cubicBezTo>
                    <a:cubicBezTo>
                      <a:pt x="7" y="117"/>
                      <a:pt x="17" y="116"/>
                      <a:pt x="25" y="114"/>
                    </a:cubicBezTo>
                    <a:cubicBezTo>
                      <a:pt x="35" y="113"/>
                      <a:pt x="39" y="113"/>
                      <a:pt x="41" y="118"/>
                    </a:cubicBezTo>
                    <a:cubicBezTo>
                      <a:pt x="42" y="119"/>
                      <a:pt x="42" y="120"/>
                      <a:pt x="42" y="121"/>
                    </a:cubicBezTo>
                    <a:cubicBezTo>
                      <a:pt x="42" y="126"/>
                      <a:pt x="37" y="130"/>
                      <a:pt x="28" y="136"/>
                    </a:cubicBezTo>
                    <a:cubicBezTo>
                      <a:pt x="20" y="143"/>
                      <a:pt x="10" y="150"/>
                      <a:pt x="10" y="161"/>
                    </a:cubicBezTo>
                    <a:cubicBezTo>
                      <a:pt x="10" y="161"/>
                      <a:pt x="10" y="161"/>
                      <a:pt x="10" y="162"/>
                    </a:cubicBezTo>
                    <a:cubicBezTo>
                      <a:pt x="10" y="164"/>
                      <a:pt x="12" y="166"/>
                      <a:pt x="14" y="166"/>
                    </a:cubicBezTo>
                    <a:cubicBezTo>
                      <a:pt x="14" y="166"/>
                      <a:pt x="15" y="166"/>
                      <a:pt x="15" y="167"/>
                    </a:cubicBezTo>
                    <a:cubicBezTo>
                      <a:pt x="14" y="168"/>
                      <a:pt x="12" y="169"/>
                      <a:pt x="12" y="169"/>
                    </a:cubicBezTo>
                    <a:cubicBezTo>
                      <a:pt x="8" y="171"/>
                      <a:pt x="5" y="174"/>
                      <a:pt x="1" y="177"/>
                    </a:cubicBezTo>
                    <a:cubicBezTo>
                      <a:pt x="1" y="178"/>
                      <a:pt x="2" y="179"/>
                      <a:pt x="2" y="180"/>
                    </a:cubicBezTo>
                    <a:cubicBezTo>
                      <a:pt x="2" y="182"/>
                      <a:pt x="3" y="185"/>
                      <a:pt x="4" y="188"/>
                    </a:cubicBezTo>
                    <a:cubicBezTo>
                      <a:pt x="7" y="184"/>
                      <a:pt x="12" y="180"/>
                      <a:pt x="17" y="177"/>
                    </a:cubicBezTo>
                    <a:cubicBezTo>
                      <a:pt x="15" y="182"/>
                      <a:pt x="14" y="187"/>
                      <a:pt x="14" y="192"/>
                    </a:cubicBezTo>
                    <a:cubicBezTo>
                      <a:pt x="14" y="199"/>
                      <a:pt x="16" y="207"/>
                      <a:pt x="21" y="215"/>
                    </a:cubicBezTo>
                    <a:cubicBezTo>
                      <a:pt x="28" y="226"/>
                      <a:pt x="33" y="233"/>
                      <a:pt x="41" y="236"/>
                    </a:cubicBezTo>
                    <a:cubicBezTo>
                      <a:pt x="38" y="238"/>
                      <a:pt x="36" y="238"/>
                      <a:pt x="33" y="239"/>
                    </a:cubicBezTo>
                    <a:cubicBezTo>
                      <a:pt x="35" y="242"/>
                      <a:pt x="38" y="244"/>
                      <a:pt x="41" y="247"/>
                    </a:cubicBezTo>
                    <a:cubicBezTo>
                      <a:pt x="47" y="244"/>
                      <a:pt x="52" y="241"/>
                      <a:pt x="57" y="237"/>
                    </a:cubicBezTo>
                    <a:cubicBezTo>
                      <a:pt x="60" y="236"/>
                      <a:pt x="63" y="235"/>
                      <a:pt x="67" y="233"/>
                    </a:cubicBezTo>
                    <a:cubicBezTo>
                      <a:pt x="82" y="227"/>
                      <a:pt x="85" y="228"/>
                      <a:pt x="86" y="228"/>
                    </a:cubicBezTo>
                    <a:cubicBezTo>
                      <a:pt x="87" y="229"/>
                      <a:pt x="88" y="233"/>
                      <a:pt x="88" y="235"/>
                    </a:cubicBezTo>
                    <a:cubicBezTo>
                      <a:pt x="89" y="243"/>
                      <a:pt x="90" y="254"/>
                      <a:pt x="101" y="262"/>
                    </a:cubicBezTo>
                    <a:cubicBezTo>
                      <a:pt x="104" y="263"/>
                      <a:pt x="107" y="264"/>
                      <a:pt x="110" y="265"/>
                    </a:cubicBezTo>
                    <a:cubicBezTo>
                      <a:pt x="114" y="268"/>
                      <a:pt x="119" y="272"/>
                      <a:pt x="125" y="275"/>
                    </a:cubicBezTo>
                    <a:cubicBezTo>
                      <a:pt x="136" y="280"/>
                      <a:pt x="152" y="282"/>
                      <a:pt x="163" y="270"/>
                    </a:cubicBezTo>
                    <a:cubicBezTo>
                      <a:pt x="171" y="261"/>
                      <a:pt x="170" y="249"/>
                      <a:pt x="169" y="238"/>
                    </a:cubicBezTo>
                    <a:cubicBezTo>
                      <a:pt x="168" y="229"/>
                      <a:pt x="167" y="221"/>
                      <a:pt x="172" y="217"/>
                    </a:cubicBezTo>
                    <a:cubicBezTo>
                      <a:pt x="172" y="216"/>
                      <a:pt x="174" y="215"/>
                      <a:pt x="175" y="215"/>
                    </a:cubicBezTo>
                    <a:cubicBezTo>
                      <a:pt x="178" y="216"/>
                      <a:pt x="183" y="227"/>
                      <a:pt x="186" y="235"/>
                    </a:cubicBezTo>
                    <a:cubicBezTo>
                      <a:pt x="190" y="244"/>
                      <a:pt x="194" y="253"/>
                      <a:pt x="200" y="261"/>
                    </a:cubicBezTo>
                    <a:cubicBezTo>
                      <a:pt x="203" y="259"/>
                      <a:pt x="205" y="258"/>
                      <a:pt x="208" y="256"/>
                    </a:cubicBezTo>
                    <a:cubicBezTo>
                      <a:pt x="203" y="250"/>
                      <a:pt x="199" y="240"/>
                      <a:pt x="195" y="231"/>
                    </a:cubicBezTo>
                    <a:cubicBezTo>
                      <a:pt x="192" y="225"/>
                      <a:pt x="190" y="219"/>
                      <a:pt x="187" y="215"/>
                    </a:cubicBezTo>
                    <a:cubicBezTo>
                      <a:pt x="188" y="215"/>
                      <a:pt x="189" y="216"/>
                      <a:pt x="190" y="216"/>
                    </a:cubicBezTo>
                    <a:cubicBezTo>
                      <a:pt x="199" y="219"/>
                      <a:pt x="208" y="211"/>
                      <a:pt x="217" y="203"/>
                    </a:cubicBezTo>
                    <a:cubicBezTo>
                      <a:pt x="222" y="199"/>
                      <a:pt x="227" y="194"/>
                      <a:pt x="231" y="193"/>
                    </a:cubicBezTo>
                    <a:cubicBezTo>
                      <a:pt x="231" y="193"/>
                      <a:pt x="232" y="193"/>
                      <a:pt x="233" y="192"/>
                    </a:cubicBezTo>
                    <a:cubicBezTo>
                      <a:pt x="234" y="195"/>
                      <a:pt x="237" y="197"/>
                      <a:pt x="239" y="200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6" y="209"/>
                      <a:pt x="249" y="214"/>
                      <a:pt x="251" y="220"/>
                    </a:cubicBezTo>
                    <a:cubicBezTo>
                      <a:pt x="253" y="217"/>
                      <a:pt x="256" y="214"/>
                      <a:pt x="258" y="211"/>
                    </a:cubicBezTo>
                    <a:cubicBezTo>
                      <a:pt x="255" y="206"/>
                      <a:pt x="253" y="202"/>
                      <a:pt x="250" y="198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5" y="192"/>
                      <a:pt x="243" y="191"/>
                      <a:pt x="242" y="189"/>
                    </a:cubicBezTo>
                    <a:cubicBezTo>
                      <a:pt x="249" y="186"/>
                      <a:pt x="253" y="183"/>
                      <a:pt x="257" y="174"/>
                    </a:cubicBezTo>
                    <a:cubicBezTo>
                      <a:pt x="257" y="173"/>
                      <a:pt x="258" y="173"/>
                      <a:pt x="258" y="173"/>
                    </a:cubicBezTo>
                    <a:cubicBezTo>
                      <a:pt x="264" y="171"/>
                      <a:pt x="269" y="170"/>
                      <a:pt x="274" y="167"/>
                    </a:cubicBezTo>
                    <a:cubicBezTo>
                      <a:pt x="275" y="162"/>
                      <a:pt x="275" y="157"/>
                      <a:pt x="275" y="153"/>
                    </a:cubicBezTo>
                    <a:cubicBezTo>
                      <a:pt x="273" y="157"/>
                      <a:pt x="269" y="160"/>
                      <a:pt x="261" y="162"/>
                    </a:cubicBezTo>
                    <a:cubicBezTo>
                      <a:pt x="264" y="154"/>
                      <a:pt x="266" y="147"/>
                      <a:pt x="266" y="139"/>
                    </a:cubicBezTo>
                    <a:cubicBezTo>
                      <a:pt x="266" y="133"/>
                      <a:pt x="265" y="127"/>
                      <a:pt x="263" y="120"/>
                    </a:cubicBezTo>
                    <a:cubicBezTo>
                      <a:pt x="262" y="114"/>
                      <a:pt x="262" y="114"/>
                      <a:pt x="262" y="114"/>
                    </a:cubicBezTo>
                    <a:cubicBezTo>
                      <a:pt x="261" y="109"/>
                      <a:pt x="260" y="105"/>
                      <a:pt x="259" y="100"/>
                    </a:cubicBezTo>
                    <a:cubicBezTo>
                      <a:pt x="266" y="110"/>
                      <a:pt x="271" y="121"/>
                      <a:pt x="274" y="133"/>
                    </a:cubicBezTo>
                    <a:cubicBezTo>
                      <a:pt x="275" y="133"/>
                      <a:pt x="275" y="134"/>
                      <a:pt x="275" y="134"/>
                    </a:cubicBezTo>
                    <a:cubicBezTo>
                      <a:pt x="273" y="116"/>
                      <a:pt x="267" y="99"/>
                      <a:pt x="259" y="86"/>
                    </a:cubicBezTo>
                    <a:cubicBezTo>
                      <a:pt x="259" y="85"/>
                      <a:pt x="258" y="85"/>
                      <a:pt x="258" y="84"/>
                    </a:cubicBezTo>
                    <a:cubicBezTo>
                      <a:pt x="253" y="78"/>
                      <a:pt x="248" y="72"/>
                      <a:pt x="242" y="66"/>
                    </a:cubicBezTo>
                    <a:cubicBezTo>
                      <a:pt x="240" y="64"/>
                      <a:pt x="237" y="64"/>
                      <a:pt x="236" y="66"/>
                    </a:cubicBezTo>
                    <a:close/>
                    <a:moveTo>
                      <a:pt x="67" y="197"/>
                    </a:moveTo>
                    <a:cubicBezTo>
                      <a:pt x="66" y="208"/>
                      <a:pt x="61" y="220"/>
                      <a:pt x="53" y="228"/>
                    </a:cubicBezTo>
                    <a:cubicBezTo>
                      <a:pt x="43" y="230"/>
                      <a:pt x="38" y="225"/>
                      <a:pt x="29" y="210"/>
                    </a:cubicBezTo>
                    <a:cubicBezTo>
                      <a:pt x="25" y="203"/>
                      <a:pt x="23" y="198"/>
                      <a:pt x="23" y="192"/>
                    </a:cubicBezTo>
                    <a:cubicBezTo>
                      <a:pt x="23" y="175"/>
                      <a:pt x="38" y="162"/>
                      <a:pt x="54" y="148"/>
                    </a:cubicBezTo>
                    <a:cubicBezTo>
                      <a:pt x="55" y="148"/>
                      <a:pt x="55" y="148"/>
                      <a:pt x="56" y="147"/>
                    </a:cubicBezTo>
                    <a:cubicBezTo>
                      <a:pt x="56" y="155"/>
                      <a:pt x="59" y="164"/>
                      <a:pt x="62" y="171"/>
                    </a:cubicBezTo>
                    <a:cubicBezTo>
                      <a:pt x="65" y="180"/>
                      <a:pt x="67" y="188"/>
                      <a:pt x="67" y="195"/>
                    </a:cubicBezTo>
                    <a:cubicBezTo>
                      <a:pt x="67" y="196"/>
                      <a:pt x="67" y="197"/>
                      <a:pt x="67" y="197"/>
                    </a:cubicBezTo>
                    <a:close/>
                    <a:moveTo>
                      <a:pt x="88" y="219"/>
                    </a:moveTo>
                    <a:cubicBezTo>
                      <a:pt x="84" y="218"/>
                      <a:pt x="78" y="219"/>
                      <a:pt x="68" y="223"/>
                    </a:cubicBezTo>
                    <a:cubicBezTo>
                      <a:pt x="73" y="215"/>
                      <a:pt x="76" y="206"/>
                      <a:pt x="77" y="198"/>
                    </a:cubicBezTo>
                    <a:cubicBezTo>
                      <a:pt x="77" y="197"/>
                      <a:pt x="77" y="196"/>
                      <a:pt x="77" y="195"/>
                    </a:cubicBezTo>
                    <a:cubicBezTo>
                      <a:pt x="77" y="187"/>
                      <a:pt x="74" y="177"/>
                      <a:pt x="70" y="168"/>
                    </a:cubicBezTo>
                    <a:cubicBezTo>
                      <a:pt x="67" y="160"/>
                      <a:pt x="65" y="151"/>
                      <a:pt x="65" y="144"/>
                    </a:cubicBezTo>
                    <a:cubicBezTo>
                      <a:pt x="65" y="142"/>
                      <a:pt x="65" y="140"/>
                      <a:pt x="65" y="139"/>
                    </a:cubicBezTo>
                    <a:cubicBezTo>
                      <a:pt x="67" y="137"/>
                      <a:pt x="69" y="135"/>
                      <a:pt x="71" y="134"/>
                    </a:cubicBezTo>
                    <a:cubicBezTo>
                      <a:pt x="71" y="133"/>
                      <a:pt x="72" y="132"/>
                      <a:pt x="72" y="130"/>
                    </a:cubicBezTo>
                    <a:cubicBezTo>
                      <a:pt x="72" y="130"/>
                      <a:pt x="71" y="129"/>
                      <a:pt x="71" y="129"/>
                    </a:cubicBezTo>
                    <a:cubicBezTo>
                      <a:pt x="78" y="122"/>
                      <a:pt x="82" y="120"/>
                      <a:pt x="84" y="121"/>
                    </a:cubicBezTo>
                    <a:cubicBezTo>
                      <a:pt x="85" y="121"/>
                      <a:pt x="90" y="125"/>
                      <a:pt x="90" y="152"/>
                    </a:cubicBezTo>
                    <a:cubicBezTo>
                      <a:pt x="90" y="161"/>
                      <a:pt x="90" y="173"/>
                      <a:pt x="88" y="188"/>
                    </a:cubicBezTo>
                    <a:cubicBezTo>
                      <a:pt x="88" y="189"/>
                      <a:pt x="88" y="189"/>
                      <a:pt x="88" y="189"/>
                    </a:cubicBezTo>
                    <a:cubicBezTo>
                      <a:pt x="87" y="194"/>
                      <a:pt x="87" y="199"/>
                      <a:pt x="87" y="205"/>
                    </a:cubicBezTo>
                    <a:cubicBezTo>
                      <a:pt x="87" y="210"/>
                      <a:pt x="87" y="214"/>
                      <a:pt x="88" y="219"/>
                    </a:cubicBezTo>
                    <a:close/>
                    <a:moveTo>
                      <a:pt x="156" y="263"/>
                    </a:moveTo>
                    <a:cubicBezTo>
                      <a:pt x="149" y="271"/>
                      <a:pt x="137" y="270"/>
                      <a:pt x="129" y="266"/>
                    </a:cubicBezTo>
                    <a:cubicBezTo>
                      <a:pt x="127" y="265"/>
                      <a:pt x="126" y="265"/>
                      <a:pt x="125" y="264"/>
                    </a:cubicBezTo>
                    <a:cubicBezTo>
                      <a:pt x="139" y="260"/>
                      <a:pt x="154" y="251"/>
                      <a:pt x="160" y="242"/>
                    </a:cubicBezTo>
                    <a:cubicBezTo>
                      <a:pt x="160" y="245"/>
                      <a:pt x="160" y="247"/>
                      <a:pt x="160" y="249"/>
                    </a:cubicBezTo>
                    <a:cubicBezTo>
                      <a:pt x="160" y="255"/>
                      <a:pt x="159" y="260"/>
                      <a:pt x="156" y="263"/>
                    </a:cubicBezTo>
                    <a:close/>
                    <a:moveTo>
                      <a:pt x="177" y="206"/>
                    </a:moveTo>
                    <a:cubicBezTo>
                      <a:pt x="173" y="205"/>
                      <a:pt x="169" y="207"/>
                      <a:pt x="166" y="210"/>
                    </a:cubicBezTo>
                    <a:cubicBezTo>
                      <a:pt x="165" y="210"/>
                      <a:pt x="165" y="211"/>
                      <a:pt x="164" y="211"/>
                    </a:cubicBezTo>
                    <a:cubicBezTo>
                      <a:pt x="163" y="204"/>
                      <a:pt x="160" y="196"/>
                      <a:pt x="157" y="190"/>
                    </a:cubicBezTo>
                    <a:cubicBezTo>
                      <a:pt x="153" y="180"/>
                      <a:pt x="148" y="170"/>
                      <a:pt x="148" y="161"/>
                    </a:cubicBezTo>
                    <a:cubicBezTo>
                      <a:pt x="148" y="161"/>
                      <a:pt x="149" y="160"/>
                      <a:pt x="149" y="159"/>
                    </a:cubicBezTo>
                    <a:cubicBezTo>
                      <a:pt x="149" y="155"/>
                      <a:pt x="150" y="146"/>
                      <a:pt x="156" y="145"/>
                    </a:cubicBezTo>
                    <a:cubicBezTo>
                      <a:pt x="162" y="145"/>
                      <a:pt x="170" y="152"/>
                      <a:pt x="173" y="163"/>
                    </a:cubicBezTo>
                    <a:cubicBezTo>
                      <a:pt x="174" y="165"/>
                      <a:pt x="174" y="169"/>
                      <a:pt x="174" y="174"/>
                    </a:cubicBezTo>
                    <a:cubicBezTo>
                      <a:pt x="175" y="186"/>
                      <a:pt x="177" y="200"/>
                      <a:pt x="182" y="209"/>
                    </a:cubicBezTo>
                    <a:cubicBezTo>
                      <a:pt x="180" y="208"/>
                      <a:pt x="179" y="207"/>
                      <a:pt x="177" y="20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4"/>
              <p:cNvSpPr>
                <a:spLocks/>
              </p:cNvSpPr>
              <p:nvPr/>
            </p:nvSpPr>
            <p:spPr bwMode="auto">
              <a:xfrm>
                <a:off x="7241342" y="3180285"/>
                <a:ext cx="333355" cy="499145"/>
              </a:xfrm>
              <a:custGeom>
                <a:avLst/>
                <a:gdLst>
                  <a:gd name="T0" fmla="*/ 188 w 225"/>
                  <a:gd name="T1" fmla="*/ 1587 h 316"/>
                  <a:gd name="T2" fmla="*/ 983 w 225"/>
                  <a:gd name="T3" fmla="*/ 77 h 316"/>
                  <a:gd name="T4" fmla="*/ 1409 w 225"/>
                  <a:gd name="T5" fmla="*/ 85 h 316"/>
                  <a:gd name="T6" fmla="*/ 901 w 225"/>
                  <a:gd name="T7" fmla="*/ 35 h 316"/>
                  <a:gd name="T8" fmla="*/ 100 w 225"/>
                  <a:gd name="T9" fmla="*/ 1523 h 316"/>
                  <a:gd name="T10" fmla="*/ 596 w 225"/>
                  <a:gd name="T11" fmla="*/ 2249 h 316"/>
                  <a:gd name="T12" fmla="*/ 188 w 225"/>
                  <a:gd name="T13" fmla="*/ 1587 h 3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316">
                    <a:moveTo>
                      <a:pt x="30" y="223"/>
                    </a:moveTo>
                    <a:cubicBezTo>
                      <a:pt x="15" y="133"/>
                      <a:pt x="45" y="32"/>
                      <a:pt x="157" y="11"/>
                    </a:cubicBezTo>
                    <a:cubicBezTo>
                      <a:pt x="196" y="4"/>
                      <a:pt x="213" y="9"/>
                      <a:pt x="225" y="12"/>
                    </a:cubicBezTo>
                    <a:cubicBezTo>
                      <a:pt x="201" y="3"/>
                      <a:pt x="173" y="0"/>
                      <a:pt x="144" y="5"/>
                    </a:cubicBezTo>
                    <a:cubicBezTo>
                      <a:pt x="32" y="26"/>
                      <a:pt x="0" y="124"/>
                      <a:pt x="16" y="214"/>
                    </a:cubicBezTo>
                    <a:cubicBezTo>
                      <a:pt x="24" y="260"/>
                      <a:pt x="56" y="296"/>
                      <a:pt x="95" y="316"/>
                    </a:cubicBezTo>
                    <a:cubicBezTo>
                      <a:pt x="63" y="295"/>
                      <a:pt x="37" y="263"/>
                      <a:pt x="30" y="223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5"/>
              <p:cNvSpPr>
                <a:spLocks/>
              </p:cNvSpPr>
              <p:nvPr/>
            </p:nvSpPr>
            <p:spPr bwMode="auto">
              <a:xfrm>
                <a:off x="7297592" y="3210482"/>
                <a:ext cx="333355" cy="396119"/>
              </a:xfrm>
              <a:custGeom>
                <a:avLst/>
                <a:gdLst>
                  <a:gd name="T0" fmla="*/ 125 w 225"/>
                  <a:gd name="T1" fmla="*/ 1391 h 251"/>
                  <a:gd name="T2" fmla="*/ 638 w 225"/>
                  <a:gd name="T3" fmla="*/ 227 h 251"/>
                  <a:gd name="T4" fmla="*/ 1409 w 225"/>
                  <a:gd name="T5" fmla="*/ 397 h 251"/>
                  <a:gd name="T6" fmla="*/ 588 w 225"/>
                  <a:gd name="T7" fmla="*/ 163 h 251"/>
                  <a:gd name="T8" fmla="*/ 70 w 225"/>
                  <a:gd name="T9" fmla="*/ 1335 h 251"/>
                  <a:gd name="T10" fmla="*/ 300 w 225"/>
                  <a:gd name="T11" fmla="*/ 1783 h 251"/>
                  <a:gd name="T12" fmla="*/ 125 w 225"/>
                  <a:gd name="T13" fmla="*/ 1391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251">
                    <a:moveTo>
                      <a:pt x="20" y="196"/>
                    </a:moveTo>
                    <a:cubicBezTo>
                      <a:pt x="9" y="139"/>
                      <a:pt x="18" y="65"/>
                      <a:pt x="102" y="32"/>
                    </a:cubicBezTo>
                    <a:cubicBezTo>
                      <a:pt x="155" y="11"/>
                      <a:pt x="196" y="29"/>
                      <a:pt x="225" y="56"/>
                    </a:cubicBezTo>
                    <a:cubicBezTo>
                      <a:pt x="195" y="25"/>
                      <a:pt x="152" y="0"/>
                      <a:pt x="94" y="23"/>
                    </a:cubicBezTo>
                    <a:cubicBezTo>
                      <a:pt x="9" y="57"/>
                      <a:pt x="0" y="130"/>
                      <a:pt x="11" y="188"/>
                    </a:cubicBezTo>
                    <a:cubicBezTo>
                      <a:pt x="16" y="211"/>
                      <a:pt x="29" y="233"/>
                      <a:pt x="48" y="251"/>
                    </a:cubicBezTo>
                    <a:cubicBezTo>
                      <a:pt x="34" y="235"/>
                      <a:pt x="24" y="216"/>
                      <a:pt x="20" y="1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26"/>
              <p:cNvSpPr>
                <a:spLocks/>
              </p:cNvSpPr>
              <p:nvPr/>
            </p:nvSpPr>
            <p:spPr bwMode="auto">
              <a:xfrm>
                <a:off x="7460421" y="3298706"/>
                <a:ext cx="265263" cy="361776"/>
              </a:xfrm>
              <a:custGeom>
                <a:avLst/>
                <a:gdLst>
                  <a:gd name="T0" fmla="*/ 934 w 179"/>
                  <a:gd name="T1" fmla="*/ 312 h 229"/>
                  <a:gd name="T2" fmla="*/ 726 w 179"/>
                  <a:gd name="T3" fmla="*/ 0 h 229"/>
                  <a:gd name="T4" fmla="*/ 883 w 179"/>
                  <a:gd name="T5" fmla="*/ 312 h 229"/>
                  <a:gd name="T6" fmla="*/ 471 w 179"/>
                  <a:gd name="T7" fmla="*/ 1489 h 229"/>
                  <a:gd name="T8" fmla="*/ 0 w 179"/>
                  <a:gd name="T9" fmla="*/ 1588 h 229"/>
                  <a:gd name="T10" fmla="*/ 546 w 179"/>
                  <a:gd name="T11" fmla="*/ 1502 h 229"/>
                  <a:gd name="T12" fmla="*/ 934 w 179"/>
                  <a:gd name="T13" fmla="*/ 312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229">
                    <a:moveTo>
                      <a:pt x="149" y="44"/>
                    </a:moveTo>
                    <a:cubicBezTo>
                      <a:pt x="141" y="30"/>
                      <a:pt x="130" y="14"/>
                      <a:pt x="116" y="0"/>
                    </a:cubicBezTo>
                    <a:cubicBezTo>
                      <a:pt x="123" y="10"/>
                      <a:pt x="124" y="14"/>
                      <a:pt x="141" y="44"/>
                    </a:cubicBezTo>
                    <a:cubicBezTo>
                      <a:pt x="165" y="86"/>
                      <a:pt x="167" y="165"/>
                      <a:pt x="75" y="209"/>
                    </a:cubicBezTo>
                    <a:cubicBezTo>
                      <a:pt x="48" y="222"/>
                      <a:pt x="23" y="226"/>
                      <a:pt x="0" y="223"/>
                    </a:cubicBezTo>
                    <a:cubicBezTo>
                      <a:pt x="26" y="229"/>
                      <a:pt x="55" y="226"/>
                      <a:pt x="87" y="211"/>
                    </a:cubicBezTo>
                    <a:cubicBezTo>
                      <a:pt x="179" y="167"/>
                      <a:pt x="173" y="86"/>
                      <a:pt x="149" y="44"/>
                    </a:cubicBezTo>
                    <a:close/>
                  </a:path>
                </a:pathLst>
              </a:custGeom>
              <a:solidFill>
                <a:srgbClr val="BC3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cxnSp>
        <p:nvCxnSpPr>
          <p:cNvPr id="172" name="Straight Arrow Connector 171"/>
          <p:cNvCxnSpPr/>
          <p:nvPr/>
        </p:nvCxnSpPr>
        <p:spPr>
          <a:xfrm>
            <a:off x="3454569" y="3146956"/>
            <a:ext cx="2285890" cy="1334775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3" name="TextBox 172"/>
          <p:cNvSpPr txBox="1"/>
          <p:nvPr/>
        </p:nvSpPr>
        <p:spPr>
          <a:xfrm>
            <a:off x="4270660" y="3057596"/>
            <a:ext cx="11093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i="1" dirty="0">
                <a:solidFill>
                  <a:prstClr val="black"/>
                </a:solidFill>
              </a:rPr>
              <a:t>Aging?</a:t>
            </a:r>
          </a:p>
          <a:p>
            <a:pPr defTabSz="457200"/>
            <a:r>
              <a:rPr lang="en-GB" i="1" dirty="0">
                <a:solidFill>
                  <a:prstClr val="black"/>
                </a:solidFill>
              </a:rPr>
              <a:t>Infection?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2740" y="5178882"/>
            <a:ext cx="8731250" cy="923306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marL="285750" indent="-285750" defTabSz="457200">
              <a:buFont typeface="Wingdings" charset="2"/>
              <a:buChar char="Ø"/>
            </a:pPr>
            <a:r>
              <a:rPr lang="en-US" b="1" dirty="0">
                <a:solidFill>
                  <a:prstClr val="black"/>
                </a:solidFill>
              </a:rPr>
              <a:t>Two independent lineages of macrophages coexist in most adult tissue</a:t>
            </a:r>
          </a:p>
          <a:p>
            <a:pPr defTabSz="457200"/>
            <a:r>
              <a:rPr lang="en-US" b="1" dirty="0">
                <a:solidFill>
                  <a:prstClr val="black"/>
                </a:solidFill>
              </a:rPr>
              <a:t>(Resident versus infiltrating)</a:t>
            </a:r>
            <a:r>
              <a:rPr lang="en-US" dirty="0">
                <a:solidFill>
                  <a:prstClr val="black"/>
                </a:solidFill>
              </a:rPr>
              <a:t>										</a:t>
            </a:r>
            <a:r>
              <a:rPr lang="en-US" b="1" dirty="0">
                <a:solidFill>
                  <a:srgbClr val="0000FF"/>
                </a:solidFill>
              </a:rPr>
              <a:t>[ontogeny]</a:t>
            </a:r>
          </a:p>
          <a:p>
            <a:pPr defTabSz="457200"/>
            <a:endParaRPr lang="en-US" b="1" dirty="0">
              <a:solidFill>
                <a:srgbClr val="008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460250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itle 102"/>
          <p:cNvSpPr txBox="1">
            <a:spLocks/>
          </p:cNvSpPr>
          <p:nvPr/>
        </p:nvSpPr>
        <p:spPr>
          <a:xfrm>
            <a:off x="381000" y="22254"/>
            <a:ext cx="9140825" cy="550330"/>
          </a:xfrm>
          <a:prstGeom prst="rect">
            <a:avLst/>
          </a:prstGeom>
        </p:spPr>
        <p:txBody>
          <a:bodyPr>
            <a:norm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2400" b="1" dirty="0">
                <a:solidFill>
                  <a:prstClr val="black"/>
                </a:solidFill>
              </a:rPr>
              <a:t>Deux lignages de macrophages coexistent dans les tissus adultes</a:t>
            </a:r>
          </a:p>
        </p:txBody>
      </p:sp>
      <p:grpSp>
        <p:nvGrpSpPr>
          <p:cNvPr id="64" name="Gruppieren 9"/>
          <p:cNvGrpSpPr/>
          <p:nvPr/>
        </p:nvGrpSpPr>
        <p:grpSpPr>
          <a:xfrm flipH="1">
            <a:off x="5367511" y="733262"/>
            <a:ext cx="1816456" cy="2500751"/>
            <a:chOff x="5254337" y="2123631"/>
            <a:chExt cx="4170907" cy="4868256"/>
          </a:xfrm>
        </p:grpSpPr>
        <p:sp>
          <p:nvSpPr>
            <p:cNvPr id="67" name="Freeform 220"/>
            <p:cNvSpPr/>
            <p:nvPr/>
          </p:nvSpPr>
          <p:spPr>
            <a:xfrm flipH="1">
              <a:off x="5411532" y="5008965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grpSp>
          <p:nvGrpSpPr>
            <p:cNvPr id="73" name="Gruppieren 1393"/>
            <p:cNvGrpSpPr/>
            <p:nvPr/>
          </p:nvGrpSpPr>
          <p:grpSpPr>
            <a:xfrm>
              <a:off x="5254337" y="2123631"/>
              <a:ext cx="4170907" cy="4868256"/>
              <a:chOff x="5943215" y="442844"/>
              <a:chExt cx="4170907" cy="4868256"/>
            </a:xfrm>
            <a:gradFill>
              <a:gsLst>
                <a:gs pos="0">
                  <a:schemeClr val="accent2">
                    <a:lumMod val="60000"/>
                    <a:lumOff val="40000"/>
                  </a:schemeClr>
                </a:gs>
                <a:gs pos="68000">
                  <a:schemeClr val="bg1"/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path path="circle">
                <a:fillToRect l="100000" b="100000"/>
              </a:path>
            </a:gradFill>
          </p:grpSpPr>
          <p:sp>
            <p:nvSpPr>
              <p:cNvPr id="92" name="Freihandform 227"/>
              <p:cNvSpPr/>
              <p:nvPr/>
            </p:nvSpPr>
            <p:spPr>
              <a:xfrm>
                <a:off x="5943215" y="1881104"/>
                <a:ext cx="4170907" cy="34299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70906"/>
                  <a:gd name="f7" fmla="val 3429993"/>
                  <a:gd name="f8" fmla="val 972486"/>
                  <a:gd name="f9" fmla="val 412497"/>
                  <a:gd name="f10" fmla="val 612681"/>
                  <a:gd name="f11" fmla="val 356293"/>
                  <a:gd name="f12" fmla="val 719685"/>
                  <a:gd name="f13" fmla="val 143095"/>
                  <a:gd name="f14" fmla="val 1037455"/>
                  <a:gd name="f15" fmla="val 75271"/>
                  <a:gd name="f16" fmla="val 1254706"/>
                  <a:gd name="f17" fmla="val 7447"/>
                  <a:gd name="f18" fmla="val 1471957"/>
                  <a:gd name="f19" fmla="val -10657"/>
                  <a:gd name="f20" fmla="val 1725957"/>
                  <a:gd name="f21" fmla="val 5556"/>
                  <a:gd name="f22" fmla="val 1916187"/>
                  <a:gd name="f23" fmla="val 21769"/>
                  <a:gd name="f24" fmla="val 2106417"/>
                  <a:gd name="f25" fmla="val 74461"/>
                  <a:gd name="f26" fmla="val 2231796"/>
                  <a:gd name="f27" fmla="val 172548"/>
                  <a:gd name="f28" fmla="val 2396085"/>
                  <a:gd name="f29" fmla="val 270635"/>
                  <a:gd name="f30" fmla="val 2560374"/>
                  <a:gd name="f31" fmla="val 423306"/>
                  <a:gd name="f32" fmla="val 2757805"/>
                  <a:gd name="f33" fmla="val 594080"/>
                  <a:gd name="f34" fmla="val 2901923"/>
                  <a:gd name="f35" fmla="val 764854"/>
                  <a:gd name="f36" fmla="val 3046041"/>
                  <a:gd name="f37" fmla="val 972378"/>
                  <a:gd name="f38" fmla="val 3175406"/>
                  <a:gd name="f39" fmla="val 1197195"/>
                  <a:gd name="f40" fmla="val 3260793"/>
                  <a:gd name="f41" fmla="val 1422012"/>
                  <a:gd name="f42" fmla="val 3346180"/>
                  <a:gd name="f43" fmla="val 1637101"/>
                  <a:gd name="f44" fmla="val 3400560"/>
                  <a:gd name="f45" fmla="val 1942982"/>
                  <a:gd name="f46" fmla="val 3414246"/>
                  <a:gd name="f47" fmla="val 2248863"/>
                  <a:gd name="f48" fmla="val 3427932"/>
                  <a:gd name="f49" fmla="val 2701429"/>
                  <a:gd name="f50" fmla="val 3463844"/>
                  <a:gd name="f51" fmla="val 3032480"/>
                  <a:gd name="f52" fmla="val 3342910"/>
                  <a:gd name="f53" fmla="val 3363531"/>
                  <a:gd name="f54" fmla="val 3221976"/>
                  <a:gd name="f55" fmla="val 3742815"/>
                  <a:gd name="f56" fmla="val 2875428"/>
                  <a:gd name="f57" fmla="val 3929289"/>
                  <a:gd name="f58" fmla="val 2688644"/>
                  <a:gd name="f59" fmla="val 4115763"/>
                  <a:gd name="f60" fmla="val 2501860"/>
                  <a:gd name="f61" fmla="val 4119208"/>
                  <a:gd name="f62" fmla="val 2395261"/>
                  <a:gd name="f63" fmla="val 4151323"/>
                  <a:gd name="f64" fmla="val 2222203"/>
                  <a:gd name="f65" fmla="val 4183438"/>
                  <a:gd name="f66" fmla="val 2049145"/>
                  <a:gd name="f67" fmla="val 4177669"/>
                  <a:gd name="f68" fmla="val 1854782"/>
                  <a:gd name="f69" fmla="val 4121978"/>
                  <a:gd name="f70" fmla="val 1650298"/>
                  <a:gd name="f71" fmla="val 4066287"/>
                  <a:gd name="f72" fmla="val 1445815"/>
                  <a:gd name="f73" fmla="val 3992276"/>
                  <a:gd name="f74" fmla="val 1163915"/>
                  <a:gd name="f75" fmla="val 3817178"/>
                  <a:gd name="f76" fmla="val 995302"/>
                  <a:gd name="f77" fmla="val 3642080"/>
                  <a:gd name="f78" fmla="val 826689"/>
                  <a:gd name="f79" fmla="val 3282156"/>
                  <a:gd name="f80" fmla="val 690353"/>
                  <a:gd name="f81" fmla="val 3071390"/>
                  <a:gd name="f82" fmla="val 638621"/>
                  <a:gd name="f83" fmla="val 2860624"/>
                  <a:gd name="f84" fmla="val 586889"/>
                  <a:gd name="f85" fmla="val 2554744"/>
                  <a:gd name="f86" fmla="val 637351"/>
                  <a:gd name="f87" fmla="val 2552582"/>
                  <a:gd name="f88" fmla="val 684908"/>
                  <a:gd name="f89" fmla="val 2550420"/>
                  <a:gd name="f90" fmla="val 732465"/>
                  <a:gd name="f91" fmla="val 2954604"/>
                  <a:gd name="f92" fmla="val 847807"/>
                  <a:gd name="f93" fmla="val 3058420"/>
                  <a:gd name="f94" fmla="val 923966"/>
                  <a:gd name="f95" fmla="val 3162236"/>
                  <a:gd name="f96" fmla="val 1000126"/>
                  <a:gd name="f97" fmla="val 3162519"/>
                  <a:gd name="f98" fmla="val 1049844"/>
                  <a:gd name="f99" fmla="val 3175476"/>
                  <a:gd name="f100" fmla="val 1141865"/>
                  <a:gd name="f101" fmla="val 3188433"/>
                  <a:gd name="f102" fmla="val 1233886"/>
                  <a:gd name="f103" fmla="val 3153508"/>
                  <a:gd name="f104" fmla="val 1369735"/>
                  <a:gd name="f105" fmla="val 3136160"/>
                  <a:gd name="f106" fmla="val 1476091"/>
                  <a:gd name="f107" fmla="val 3118812"/>
                  <a:gd name="f108" fmla="val 1582447"/>
                  <a:gd name="f109" fmla="val 3120015"/>
                  <a:gd name="f110" fmla="val 1690438"/>
                  <a:gd name="f111" fmla="val 1780000"/>
                  <a:gd name="f112" fmla="val 3022765"/>
                  <a:gd name="f113" fmla="val 1869562"/>
                  <a:gd name="f114" fmla="val 2895212"/>
                  <a:gd name="f115" fmla="val 1941047"/>
                  <a:gd name="f116" fmla="val 2844412"/>
                  <a:gd name="f117" fmla="val 2013464"/>
                  <a:gd name="f118" fmla="val 2793612"/>
                  <a:gd name="f119" fmla="val 2085881"/>
                  <a:gd name="f120" fmla="val 2803339"/>
                  <a:gd name="f121" fmla="val 2204775"/>
                  <a:gd name="f122" fmla="val 2766590"/>
                  <a:gd name="f123" fmla="val 2214502"/>
                  <a:gd name="f124" fmla="val 2729841"/>
                  <a:gd name="f125" fmla="val 2224229"/>
                  <a:gd name="f126" fmla="val 2633646"/>
                  <a:gd name="f127" fmla="val 2135599"/>
                  <a:gd name="f128" fmla="val 2623918"/>
                  <a:gd name="f129" fmla="val 2071829"/>
                  <a:gd name="f130" fmla="val 2614190"/>
                  <a:gd name="f131" fmla="val 2008059"/>
                  <a:gd name="f132" fmla="val 2675799"/>
                  <a:gd name="f133" fmla="val 1928077"/>
                  <a:gd name="f134" fmla="val 2708224"/>
                  <a:gd name="f135" fmla="val 1831881"/>
                  <a:gd name="f136" fmla="val 2740650"/>
                  <a:gd name="f137" fmla="val 1735685"/>
                  <a:gd name="f138" fmla="val 2820633"/>
                  <a:gd name="f139" fmla="val 1603821"/>
                  <a:gd name="f140" fmla="val 2818471"/>
                  <a:gd name="f141" fmla="val 1494655"/>
                  <a:gd name="f142" fmla="val 2816309"/>
                  <a:gd name="f143" fmla="val 1385489"/>
                  <a:gd name="f144" fmla="val 2810905"/>
                  <a:gd name="f145" fmla="val 1240655"/>
                  <a:gd name="f146" fmla="val 2695254"/>
                  <a:gd name="f147" fmla="val 1176885"/>
                  <a:gd name="f148" fmla="val 2579603"/>
                  <a:gd name="f149" fmla="val 1113115"/>
                  <a:gd name="f150" fmla="val 2247782"/>
                  <a:gd name="f151" fmla="val 1120681"/>
                  <a:gd name="f152" fmla="val 2124565"/>
                  <a:gd name="f153" fmla="val 1112034"/>
                  <a:gd name="f154" fmla="val 2001348"/>
                  <a:gd name="f155" fmla="val 1103387"/>
                  <a:gd name="f156" fmla="val 1993782"/>
                  <a:gd name="f157" fmla="val 1135812"/>
                  <a:gd name="f158" fmla="val 1955952"/>
                  <a:gd name="f159" fmla="val 1125004"/>
                  <a:gd name="f160" fmla="val 1918122"/>
                  <a:gd name="f161" fmla="val 1114196"/>
                  <a:gd name="f162" fmla="val 1907314"/>
                  <a:gd name="f163" fmla="val 1063396"/>
                  <a:gd name="f164" fmla="val 1897586"/>
                  <a:gd name="f165" fmla="val 1047183"/>
                  <a:gd name="f166" fmla="val 1887858"/>
                  <a:gd name="f167" fmla="val 1030970"/>
                  <a:gd name="f168" fmla="val 1892722"/>
                  <a:gd name="f169" fmla="val 1029348"/>
                  <a:gd name="f170" fmla="val 1027727"/>
                  <a:gd name="f171" fmla="+- 0 0 -90"/>
                  <a:gd name="f172" fmla="*/ f3 1 4170906"/>
                  <a:gd name="f173" fmla="*/ f4 1 3429993"/>
                  <a:gd name="f174" fmla="val f5"/>
                  <a:gd name="f175" fmla="val f6"/>
                  <a:gd name="f176" fmla="val f7"/>
                  <a:gd name="f177" fmla="*/ f171 f0 1"/>
                  <a:gd name="f178" fmla="+- f176 0 f174"/>
                  <a:gd name="f179" fmla="+- f175 0 f174"/>
                  <a:gd name="f180" fmla="*/ f177 1 f2"/>
                  <a:gd name="f181" fmla="*/ f179 1 4170906"/>
                  <a:gd name="f182" fmla="*/ f178 1 3429993"/>
                  <a:gd name="f183" fmla="*/ 972486 f179 1"/>
                  <a:gd name="f184" fmla="*/ 0 f178 1"/>
                  <a:gd name="f185" fmla="*/ 412497 f179 1"/>
                  <a:gd name="f186" fmla="*/ 612681 f178 1"/>
                  <a:gd name="f187" fmla="*/ 75271 f179 1"/>
                  <a:gd name="f188" fmla="*/ 1254706 f178 1"/>
                  <a:gd name="f189" fmla="*/ 5556 f179 1"/>
                  <a:gd name="f190" fmla="*/ 1916187 f178 1"/>
                  <a:gd name="f191" fmla="*/ 172548 f179 1"/>
                  <a:gd name="f192" fmla="*/ 2396085 f178 1"/>
                  <a:gd name="f193" fmla="*/ 594080 f179 1"/>
                  <a:gd name="f194" fmla="*/ 2901923 f178 1"/>
                  <a:gd name="f195" fmla="*/ 1197195 f179 1"/>
                  <a:gd name="f196" fmla="*/ 3260793 f178 1"/>
                  <a:gd name="f197" fmla="*/ 1942982 f179 1"/>
                  <a:gd name="f198" fmla="*/ 3414246 f178 1"/>
                  <a:gd name="f199" fmla="*/ 3032480 f179 1"/>
                  <a:gd name="f200" fmla="*/ 3342910 f178 1"/>
                  <a:gd name="f201" fmla="*/ 3929289 f179 1"/>
                  <a:gd name="f202" fmla="*/ 2688644 f178 1"/>
                  <a:gd name="f203" fmla="*/ 4151323 f179 1"/>
                  <a:gd name="f204" fmla="*/ 2222203 f178 1"/>
                  <a:gd name="f205" fmla="*/ 4121978 f179 1"/>
                  <a:gd name="f206" fmla="*/ 1650298 f178 1"/>
                  <a:gd name="f207" fmla="*/ 3817178 f179 1"/>
                  <a:gd name="f208" fmla="*/ 995302 f178 1"/>
                  <a:gd name="f209" fmla="*/ 3071390 f179 1"/>
                  <a:gd name="f210" fmla="*/ 638621 f178 1"/>
                  <a:gd name="f211" fmla="*/ 3058420 f179 1"/>
                  <a:gd name="f212" fmla="*/ 923966 f178 1"/>
                  <a:gd name="f213" fmla="*/ 1780000 f178 1"/>
                  <a:gd name="f214" fmla="*/ 2844412 f179 1"/>
                  <a:gd name="f215" fmla="*/ 2013464 f178 1"/>
                  <a:gd name="f216" fmla="*/ 2766590 f179 1"/>
                  <a:gd name="f217" fmla="*/ 2214502 f178 1"/>
                  <a:gd name="f218" fmla="*/ 2623918 f179 1"/>
                  <a:gd name="f219" fmla="*/ 2071829 f178 1"/>
                  <a:gd name="f220" fmla="*/ 2708224 f179 1"/>
                  <a:gd name="f221" fmla="*/ 1831881 f178 1"/>
                  <a:gd name="f222" fmla="*/ 2818471 f179 1"/>
                  <a:gd name="f223" fmla="*/ 1494655 f178 1"/>
                  <a:gd name="f224" fmla="*/ 2695254 f179 1"/>
                  <a:gd name="f225" fmla="*/ 1176885 f178 1"/>
                  <a:gd name="f226" fmla="*/ 2124565 f179 1"/>
                  <a:gd name="f227" fmla="*/ 1112034 f178 1"/>
                  <a:gd name="f228" fmla="*/ 1955952 f179 1"/>
                  <a:gd name="f229" fmla="*/ 1125004 f178 1"/>
                  <a:gd name="f230" fmla="*/ 1897586 f179 1"/>
                  <a:gd name="f231" fmla="*/ 1047183 f178 1"/>
                  <a:gd name="f232" fmla="*/ 1027727 f178 1"/>
                  <a:gd name="f233" fmla="*/ 2552582 f179 1"/>
                  <a:gd name="f234" fmla="*/ 684908 f178 1"/>
                  <a:gd name="f235" fmla="*/ 3136160 f179 1"/>
                  <a:gd name="f236" fmla="*/ 1476091 f178 1"/>
                  <a:gd name="f237" fmla="*/ 3175476 f179 1"/>
                  <a:gd name="f238" fmla="*/ 1141865 f178 1"/>
                  <a:gd name="f239" fmla="+- f180 0 f1"/>
                  <a:gd name="f240" fmla="*/ f183 1 4170906"/>
                  <a:gd name="f241" fmla="*/ f184 1 3429993"/>
                  <a:gd name="f242" fmla="*/ f185 1 4170906"/>
                  <a:gd name="f243" fmla="*/ f186 1 3429993"/>
                  <a:gd name="f244" fmla="*/ f187 1 4170906"/>
                  <a:gd name="f245" fmla="*/ f188 1 3429993"/>
                  <a:gd name="f246" fmla="*/ f189 1 4170906"/>
                  <a:gd name="f247" fmla="*/ f190 1 3429993"/>
                  <a:gd name="f248" fmla="*/ f191 1 4170906"/>
                  <a:gd name="f249" fmla="*/ f192 1 3429993"/>
                  <a:gd name="f250" fmla="*/ f193 1 4170906"/>
                  <a:gd name="f251" fmla="*/ f194 1 3429993"/>
                  <a:gd name="f252" fmla="*/ f195 1 4170906"/>
                  <a:gd name="f253" fmla="*/ f196 1 3429993"/>
                  <a:gd name="f254" fmla="*/ f197 1 4170906"/>
                  <a:gd name="f255" fmla="*/ f198 1 3429993"/>
                  <a:gd name="f256" fmla="*/ f199 1 4170906"/>
                  <a:gd name="f257" fmla="*/ f200 1 3429993"/>
                  <a:gd name="f258" fmla="*/ f201 1 4170906"/>
                  <a:gd name="f259" fmla="*/ f202 1 3429993"/>
                  <a:gd name="f260" fmla="*/ f203 1 4170906"/>
                  <a:gd name="f261" fmla="*/ f204 1 3429993"/>
                  <a:gd name="f262" fmla="*/ f205 1 4170906"/>
                  <a:gd name="f263" fmla="*/ f206 1 3429993"/>
                  <a:gd name="f264" fmla="*/ f207 1 4170906"/>
                  <a:gd name="f265" fmla="*/ f208 1 3429993"/>
                  <a:gd name="f266" fmla="*/ f209 1 4170906"/>
                  <a:gd name="f267" fmla="*/ f210 1 3429993"/>
                  <a:gd name="f268" fmla="*/ f211 1 4170906"/>
                  <a:gd name="f269" fmla="*/ f212 1 3429993"/>
                  <a:gd name="f270" fmla="*/ f213 1 3429993"/>
                  <a:gd name="f271" fmla="*/ f214 1 4170906"/>
                  <a:gd name="f272" fmla="*/ f215 1 3429993"/>
                  <a:gd name="f273" fmla="*/ f216 1 4170906"/>
                  <a:gd name="f274" fmla="*/ f217 1 3429993"/>
                  <a:gd name="f275" fmla="*/ f218 1 4170906"/>
                  <a:gd name="f276" fmla="*/ f219 1 3429993"/>
                  <a:gd name="f277" fmla="*/ f220 1 4170906"/>
                  <a:gd name="f278" fmla="*/ f221 1 3429993"/>
                  <a:gd name="f279" fmla="*/ f222 1 4170906"/>
                  <a:gd name="f280" fmla="*/ f223 1 3429993"/>
                  <a:gd name="f281" fmla="*/ f224 1 4170906"/>
                  <a:gd name="f282" fmla="*/ f225 1 3429993"/>
                  <a:gd name="f283" fmla="*/ f226 1 4170906"/>
                  <a:gd name="f284" fmla="*/ f227 1 3429993"/>
                  <a:gd name="f285" fmla="*/ f228 1 4170906"/>
                  <a:gd name="f286" fmla="*/ f229 1 3429993"/>
                  <a:gd name="f287" fmla="*/ f230 1 4170906"/>
                  <a:gd name="f288" fmla="*/ f231 1 3429993"/>
                  <a:gd name="f289" fmla="*/ f232 1 3429993"/>
                  <a:gd name="f290" fmla="*/ f233 1 4170906"/>
                  <a:gd name="f291" fmla="*/ f234 1 3429993"/>
                  <a:gd name="f292" fmla="*/ f235 1 4170906"/>
                  <a:gd name="f293" fmla="*/ f236 1 3429993"/>
                  <a:gd name="f294" fmla="*/ f237 1 4170906"/>
                  <a:gd name="f295" fmla="*/ f238 1 3429993"/>
                  <a:gd name="f296" fmla="*/ f174 1 f181"/>
                  <a:gd name="f297" fmla="*/ f175 1 f181"/>
                  <a:gd name="f298" fmla="*/ f174 1 f182"/>
                  <a:gd name="f299" fmla="*/ f176 1 f182"/>
                  <a:gd name="f300" fmla="*/ f240 1 f181"/>
                  <a:gd name="f301" fmla="*/ f241 1 f182"/>
                  <a:gd name="f302" fmla="*/ f242 1 f181"/>
                  <a:gd name="f303" fmla="*/ f243 1 f182"/>
                  <a:gd name="f304" fmla="*/ f244 1 f181"/>
                  <a:gd name="f305" fmla="*/ f245 1 f182"/>
                  <a:gd name="f306" fmla="*/ f246 1 f181"/>
                  <a:gd name="f307" fmla="*/ f247 1 f182"/>
                  <a:gd name="f308" fmla="*/ f248 1 f181"/>
                  <a:gd name="f309" fmla="*/ f249 1 f182"/>
                  <a:gd name="f310" fmla="*/ f250 1 f181"/>
                  <a:gd name="f311" fmla="*/ f251 1 f182"/>
                  <a:gd name="f312" fmla="*/ f252 1 f181"/>
                  <a:gd name="f313" fmla="*/ f253 1 f182"/>
                  <a:gd name="f314" fmla="*/ f254 1 f181"/>
                  <a:gd name="f315" fmla="*/ f255 1 f182"/>
                  <a:gd name="f316" fmla="*/ f256 1 f181"/>
                  <a:gd name="f317" fmla="*/ f257 1 f182"/>
                  <a:gd name="f318" fmla="*/ f258 1 f181"/>
                  <a:gd name="f319" fmla="*/ f259 1 f182"/>
                  <a:gd name="f320" fmla="*/ f260 1 f181"/>
                  <a:gd name="f321" fmla="*/ f261 1 f182"/>
                  <a:gd name="f322" fmla="*/ f262 1 f181"/>
                  <a:gd name="f323" fmla="*/ f263 1 f182"/>
                  <a:gd name="f324" fmla="*/ f264 1 f181"/>
                  <a:gd name="f325" fmla="*/ f265 1 f182"/>
                  <a:gd name="f326" fmla="*/ f266 1 f181"/>
                  <a:gd name="f327" fmla="*/ f267 1 f182"/>
                  <a:gd name="f328" fmla="*/ f290 1 f181"/>
                  <a:gd name="f329" fmla="*/ f291 1 f182"/>
                  <a:gd name="f330" fmla="*/ f268 1 f181"/>
                  <a:gd name="f331" fmla="*/ f269 1 f182"/>
                  <a:gd name="f332" fmla="*/ f294 1 f181"/>
                  <a:gd name="f333" fmla="*/ f295 1 f182"/>
                  <a:gd name="f334" fmla="*/ f292 1 f181"/>
                  <a:gd name="f335" fmla="*/ f293 1 f182"/>
                  <a:gd name="f336" fmla="*/ f270 1 f182"/>
                  <a:gd name="f337" fmla="*/ f271 1 f181"/>
                  <a:gd name="f338" fmla="*/ f272 1 f182"/>
                  <a:gd name="f339" fmla="*/ f273 1 f181"/>
                  <a:gd name="f340" fmla="*/ f274 1 f182"/>
                  <a:gd name="f341" fmla="*/ f275 1 f181"/>
                  <a:gd name="f342" fmla="*/ f276 1 f182"/>
                  <a:gd name="f343" fmla="*/ f277 1 f181"/>
                  <a:gd name="f344" fmla="*/ f278 1 f182"/>
                  <a:gd name="f345" fmla="*/ f279 1 f181"/>
                  <a:gd name="f346" fmla="*/ f280 1 f182"/>
                  <a:gd name="f347" fmla="*/ f281 1 f181"/>
                  <a:gd name="f348" fmla="*/ f282 1 f182"/>
                  <a:gd name="f349" fmla="*/ f283 1 f181"/>
                  <a:gd name="f350" fmla="*/ f284 1 f182"/>
                  <a:gd name="f351" fmla="*/ f285 1 f181"/>
                  <a:gd name="f352" fmla="*/ f286 1 f182"/>
                  <a:gd name="f353" fmla="*/ f287 1 f181"/>
                  <a:gd name="f354" fmla="*/ f288 1 f182"/>
                  <a:gd name="f355" fmla="*/ f289 1 f182"/>
                  <a:gd name="f356" fmla="*/ f296 f172 1"/>
                  <a:gd name="f357" fmla="*/ f297 f172 1"/>
                  <a:gd name="f358" fmla="*/ f299 f173 1"/>
                  <a:gd name="f359" fmla="*/ f298 f173 1"/>
                  <a:gd name="f360" fmla="*/ f300 f172 1"/>
                  <a:gd name="f361" fmla="*/ f301 f173 1"/>
                  <a:gd name="f362" fmla="*/ f302 f172 1"/>
                  <a:gd name="f363" fmla="*/ f303 f173 1"/>
                  <a:gd name="f364" fmla="*/ f304 f172 1"/>
                  <a:gd name="f365" fmla="*/ f305 f173 1"/>
                  <a:gd name="f366" fmla="*/ f306 f172 1"/>
                  <a:gd name="f367" fmla="*/ f307 f173 1"/>
                  <a:gd name="f368" fmla="*/ f308 f172 1"/>
                  <a:gd name="f369" fmla="*/ f309 f173 1"/>
                  <a:gd name="f370" fmla="*/ f310 f172 1"/>
                  <a:gd name="f371" fmla="*/ f311 f173 1"/>
                  <a:gd name="f372" fmla="*/ f312 f172 1"/>
                  <a:gd name="f373" fmla="*/ f313 f173 1"/>
                  <a:gd name="f374" fmla="*/ f314 f172 1"/>
                  <a:gd name="f375" fmla="*/ f315 f173 1"/>
                  <a:gd name="f376" fmla="*/ f316 f172 1"/>
                  <a:gd name="f377" fmla="*/ f317 f173 1"/>
                  <a:gd name="f378" fmla="*/ f318 f172 1"/>
                  <a:gd name="f379" fmla="*/ f319 f173 1"/>
                  <a:gd name="f380" fmla="*/ f320 f172 1"/>
                  <a:gd name="f381" fmla="*/ f321 f173 1"/>
                  <a:gd name="f382" fmla="*/ f322 f172 1"/>
                  <a:gd name="f383" fmla="*/ f323 f173 1"/>
                  <a:gd name="f384" fmla="*/ f324 f172 1"/>
                  <a:gd name="f385" fmla="*/ f325 f173 1"/>
                  <a:gd name="f386" fmla="*/ f326 f172 1"/>
                  <a:gd name="f387" fmla="*/ f327 f173 1"/>
                  <a:gd name="f388" fmla="*/ f328 f172 1"/>
                  <a:gd name="f389" fmla="*/ f329 f173 1"/>
                  <a:gd name="f390" fmla="*/ f330 f172 1"/>
                  <a:gd name="f391" fmla="*/ f331 f173 1"/>
                  <a:gd name="f392" fmla="*/ f332 f172 1"/>
                  <a:gd name="f393" fmla="*/ f333 f173 1"/>
                  <a:gd name="f394" fmla="*/ f334 f172 1"/>
                  <a:gd name="f395" fmla="*/ f335 f173 1"/>
                  <a:gd name="f396" fmla="*/ f336 f173 1"/>
                  <a:gd name="f397" fmla="*/ f337 f172 1"/>
                  <a:gd name="f398" fmla="*/ f338 f173 1"/>
                  <a:gd name="f399" fmla="*/ f339 f172 1"/>
                  <a:gd name="f400" fmla="*/ f340 f173 1"/>
                  <a:gd name="f401" fmla="*/ f341 f172 1"/>
                  <a:gd name="f402" fmla="*/ f342 f173 1"/>
                  <a:gd name="f403" fmla="*/ f343 f172 1"/>
                  <a:gd name="f404" fmla="*/ f344 f173 1"/>
                  <a:gd name="f405" fmla="*/ f345 f172 1"/>
                  <a:gd name="f406" fmla="*/ f346 f173 1"/>
                  <a:gd name="f407" fmla="*/ f347 f172 1"/>
                  <a:gd name="f408" fmla="*/ f348 f173 1"/>
                  <a:gd name="f409" fmla="*/ f349 f172 1"/>
                  <a:gd name="f410" fmla="*/ f350 f173 1"/>
                  <a:gd name="f411" fmla="*/ f351 f172 1"/>
                  <a:gd name="f412" fmla="*/ f352 f173 1"/>
                  <a:gd name="f413" fmla="*/ f353 f172 1"/>
                  <a:gd name="f414" fmla="*/ f354 f173 1"/>
                  <a:gd name="f415" fmla="*/ f355 f1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9">
                    <a:pos x="f360" y="f361"/>
                  </a:cxn>
                  <a:cxn ang="f239">
                    <a:pos x="f362" y="f363"/>
                  </a:cxn>
                  <a:cxn ang="f239">
                    <a:pos x="f362" y="f363"/>
                  </a:cxn>
                  <a:cxn ang="f239">
                    <a:pos x="f364" y="f365"/>
                  </a:cxn>
                  <a:cxn ang="f239">
                    <a:pos x="f366" y="f367"/>
                  </a:cxn>
                  <a:cxn ang="f239">
                    <a:pos x="f368" y="f369"/>
                  </a:cxn>
                  <a:cxn ang="f239">
                    <a:pos x="f370" y="f371"/>
                  </a:cxn>
                  <a:cxn ang="f239">
                    <a:pos x="f372" y="f373"/>
                  </a:cxn>
                  <a:cxn ang="f239">
                    <a:pos x="f374" y="f375"/>
                  </a:cxn>
                  <a:cxn ang="f239">
                    <a:pos x="f376" y="f377"/>
                  </a:cxn>
                  <a:cxn ang="f239">
                    <a:pos x="f378" y="f379"/>
                  </a:cxn>
                  <a:cxn ang="f239">
                    <a:pos x="f380" y="f381"/>
                  </a:cxn>
                  <a:cxn ang="f239">
                    <a:pos x="f382" y="f383"/>
                  </a:cxn>
                  <a:cxn ang="f239">
                    <a:pos x="f384" y="f385"/>
                  </a:cxn>
                  <a:cxn ang="f239">
                    <a:pos x="f386" y="f387"/>
                  </a:cxn>
                  <a:cxn ang="f239">
                    <a:pos x="f388" y="f389"/>
                  </a:cxn>
                  <a:cxn ang="f239">
                    <a:pos x="f390" y="f391"/>
                  </a:cxn>
                  <a:cxn ang="f239">
                    <a:pos x="f392" y="f393"/>
                  </a:cxn>
                  <a:cxn ang="f239">
                    <a:pos x="f394" y="f395"/>
                  </a:cxn>
                  <a:cxn ang="f239">
                    <a:pos x="f386" y="f396"/>
                  </a:cxn>
                  <a:cxn ang="f239">
                    <a:pos x="f397" y="f398"/>
                  </a:cxn>
                  <a:cxn ang="f239">
                    <a:pos x="f399" y="f400"/>
                  </a:cxn>
                  <a:cxn ang="f239">
                    <a:pos x="f401" y="f402"/>
                  </a:cxn>
                  <a:cxn ang="f239">
                    <a:pos x="f403" y="f404"/>
                  </a:cxn>
                  <a:cxn ang="f239">
                    <a:pos x="f405" y="f406"/>
                  </a:cxn>
                  <a:cxn ang="f239">
                    <a:pos x="f407" y="f408"/>
                  </a:cxn>
                  <a:cxn ang="f239">
                    <a:pos x="f409" y="f410"/>
                  </a:cxn>
                  <a:cxn ang="f239">
                    <a:pos x="f411" y="f412"/>
                  </a:cxn>
                  <a:cxn ang="f239">
                    <a:pos x="f413" y="f414"/>
                  </a:cxn>
                  <a:cxn ang="f239">
                    <a:pos x="f413" y="f415"/>
                  </a:cxn>
                </a:cxnLst>
                <a:rect l="f356" t="f359" r="f357" b="f358"/>
                <a:pathLst>
                  <a:path w="4170906" h="3429993">
                    <a:moveTo>
                      <a:pt x="f8" y="f5"/>
                    </a:moveTo>
                    <a:lnTo>
                      <a:pt x="f9" y="f10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65" y="f66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85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81" y="f111"/>
                    </a:cubicBezTo>
                    <a:cubicBezTo>
                      <a:pt x="f112" y="f113"/>
                      <a:pt x="f114" y="f115"/>
                      <a:pt x="f116" y="f11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125"/>
                      <a:pt x="f126" y="f127"/>
                      <a:pt x="f128" y="f129"/>
                    </a:cubicBezTo>
                    <a:cubicBezTo>
                      <a:pt x="f130" y="f131"/>
                      <a:pt x="f132" y="f133"/>
                      <a:pt x="f134" y="f135"/>
                    </a:cubicBezTo>
                    <a:cubicBezTo>
                      <a:pt x="f136" y="f137"/>
                      <a:pt x="f138" y="f139"/>
                      <a:pt x="f140" y="f141"/>
                    </a:cubicBezTo>
                    <a:cubicBezTo>
                      <a:pt x="f142" y="f143"/>
                      <a:pt x="f144" y="f145"/>
                      <a:pt x="f146" y="f147"/>
                    </a:cubicBezTo>
                    <a:cubicBezTo>
                      <a:pt x="f148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64" y="f170"/>
                    </a:cubicBezTo>
                  </a:path>
                </a:pathLst>
              </a:custGeom>
              <a:grpFill/>
              <a:ln w="12701" cap="flat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de-DE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Freihandform 225"/>
              <p:cNvSpPr/>
              <p:nvPr/>
            </p:nvSpPr>
            <p:spPr>
              <a:xfrm>
                <a:off x="6787453" y="442844"/>
                <a:ext cx="2626851" cy="24824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49140"/>
                  <a:gd name="f7" fmla="val 2492565"/>
                  <a:gd name="f8" fmla="val 83092"/>
                  <a:gd name="f9" fmla="val 1487062"/>
                  <a:gd name="f10" fmla="val 173883"/>
                  <a:gd name="f11" fmla="val 1419508"/>
                  <a:gd name="f12" fmla="val 264675"/>
                  <a:gd name="f13" fmla="val 1323380"/>
                  <a:gd name="f14" fmla="val 277645"/>
                  <a:gd name="f15" fmla="val 1277674"/>
                  <a:gd name="f16" fmla="val 290615"/>
                  <a:gd name="f17" fmla="val 1231968"/>
                  <a:gd name="f18" fmla="val 204147"/>
                  <a:gd name="f19" fmla="val 1248491"/>
                  <a:gd name="f20" fmla="val 160913"/>
                  <a:gd name="f21" fmla="val 1212823"/>
                  <a:gd name="f22" fmla="val 117679"/>
                  <a:gd name="f23" fmla="val 1177155"/>
                  <a:gd name="f24" fmla="val 42020"/>
                  <a:gd name="f25" fmla="val 1116627"/>
                  <a:gd name="f26" fmla="val 18241"/>
                  <a:gd name="f27" fmla="val 1063665"/>
                  <a:gd name="f28" fmla="val -5538"/>
                  <a:gd name="f29" fmla="val 1010703"/>
                  <a:gd name="f30" fmla="val -6618"/>
                  <a:gd name="f31" fmla="val 991248"/>
                  <a:gd name="f32" fmla="val 895052"/>
                  <a:gd name="f33" fmla="val 43100"/>
                  <a:gd name="f34" fmla="val 798856"/>
                  <a:gd name="f35" fmla="val 100453"/>
                  <a:gd name="f36" fmla="val 612923"/>
                  <a:gd name="f37" fmla="val 167398"/>
                  <a:gd name="f38" fmla="val 486491"/>
                  <a:gd name="f39" fmla="val 234343"/>
                  <a:gd name="f40" fmla="val 360059"/>
                  <a:gd name="f41" fmla="val 263189"/>
                  <a:gd name="f42" fmla="val 217521"/>
                  <a:gd name="f43" fmla="val 419912"/>
                  <a:gd name="f44" fmla="val 136457"/>
                  <a:gd name="f45" fmla="val 576635"/>
                  <a:gd name="f46" fmla="val 55393"/>
                  <a:gd name="f47" fmla="val 846105"/>
                  <a:gd name="f48" fmla="val 3377"/>
                  <a:gd name="f49" fmla="val 1107738"/>
                  <a:gd name="f50" fmla="val 108"/>
                  <a:gd name="f51" fmla="val 1369371"/>
                  <a:gd name="f52" fmla="val -3161"/>
                  <a:gd name="f53" fmla="val 1798956"/>
                  <a:gd name="f54" fmla="val 68756"/>
                  <a:gd name="f55" fmla="val 1989713"/>
                  <a:gd name="f56" fmla="val 116840"/>
                  <a:gd name="f57" fmla="val 2180470"/>
                  <a:gd name="f58" fmla="val 164924"/>
                  <a:gd name="f59" fmla="val 2194400"/>
                  <a:gd name="f60" fmla="val 178178"/>
                  <a:gd name="f61" fmla="val 2252279"/>
                  <a:gd name="f62" fmla="val 288614"/>
                  <a:gd name="f63" fmla="val 2310159"/>
                  <a:gd name="f64" fmla="val 399050"/>
                  <a:gd name="f65" fmla="val 2282394"/>
                  <a:gd name="f66" fmla="val 642714"/>
                  <a:gd name="f67" fmla="val 2336990"/>
                  <a:gd name="f68" fmla="val 779455"/>
                  <a:gd name="f69" fmla="val 2391587"/>
                  <a:gd name="f70" fmla="val 916196"/>
                  <a:gd name="f71" fmla="val 2528572"/>
                  <a:gd name="f72" fmla="val 1007650"/>
                  <a:gd name="f73" fmla="val 2579858"/>
                  <a:gd name="f74" fmla="val 1109061"/>
                  <a:gd name="f75" fmla="val 2631144"/>
                  <a:gd name="f76" fmla="val 1210472"/>
                  <a:gd name="f77" fmla="val 2660922"/>
                  <a:gd name="f78" fmla="val 1294967"/>
                  <a:gd name="f79" fmla="val 2644709"/>
                  <a:gd name="f80" fmla="val 1387920"/>
                  <a:gd name="f81" fmla="val 2628496"/>
                  <a:gd name="f82" fmla="val 1480873"/>
                  <a:gd name="f83" fmla="val 2509602"/>
                  <a:gd name="f84" fmla="val 1587878"/>
                  <a:gd name="f85" fmla="val 2482581"/>
                  <a:gd name="f86" fmla="val 1666780"/>
                  <a:gd name="f87" fmla="val 2455560"/>
                  <a:gd name="f88" fmla="val 1745682"/>
                  <a:gd name="f89" fmla="val 2562564"/>
                  <a:gd name="f90" fmla="val 1807291"/>
                  <a:gd name="f91" fmla="val 1861333"/>
                  <a:gd name="f92" fmla="val 2402598"/>
                  <a:gd name="f93" fmla="val 1915375"/>
                  <a:gd name="f94" fmla="val 2142113"/>
                  <a:gd name="f95" fmla="val 1985631"/>
                  <a:gd name="f96" fmla="val 2002683"/>
                  <a:gd name="f97" fmla="val 1991035"/>
                  <a:gd name="f98" fmla="val 1863253"/>
                  <a:gd name="f99" fmla="val 1996439"/>
                  <a:gd name="f100" fmla="val 1738955"/>
                  <a:gd name="f101" fmla="val 1925104"/>
                  <a:gd name="f102" fmla="val 1646002"/>
                  <a:gd name="f103" fmla="val 1893759"/>
                  <a:gd name="f104" fmla="val 1553049"/>
                  <a:gd name="f105" fmla="val 1862414"/>
                  <a:gd name="f106" fmla="val 1511977"/>
                  <a:gd name="f107" fmla="val 1794320"/>
                  <a:gd name="f108" fmla="val 1444964"/>
                  <a:gd name="f109" fmla="val 1802967"/>
                  <a:gd name="f110" fmla="val 1377951"/>
                  <a:gd name="f111" fmla="val 1811614"/>
                  <a:gd name="f112" fmla="val 1309858"/>
                  <a:gd name="f113" fmla="val 1924023"/>
                  <a:gd name="f114" fmla="val 1243926"/>
                  <a:gd name="f115" fmla="val 1945640"/>
                  <a:gd name="f116" fmla="val 1177994"/>
                  <a:gd name="f117" fmla="val 1967257"/>
                  <a:gd name="f118" fmla="val 1046129"/>
                  <a:gd name="f119" fmla="val 1908890"/>
                  <a:gd name="f120" fmla="val 1049372"/>
                  <a:gd name="f121" fmla="val 1932669"/>
                  <a:gd name="f122" fmla="val 1052615"/>
                  <a:gd name="f123" fmla="val 1956448"/>
                  <a:gd name="f124" fmla="val 1222309"/>
                  <a:gd name="f125" fmla="val 2023461"/>
                  <a:gd name="f126" fmla="val 1263381"/>
                  <a:gd name="f127" fmla="val 2088312"/>
                  <a:gd name="f128" fmla="val 1304453"/>
                  <a:gd name="f129" fmla="val 2153163"/>
                  <a:gd name="f130" fmla="val 1313100"/>
                  <a:gd name="f131" fmla="val 2256925"/>
                  <a:gd name="f132" fmla="val 1295806"/>
                  <a:gd name="f133" fmla="val 2321776"/>
                  <a:gd name="f134" fmla="val 1278512"/>
                  <a:gd name="f135" fmla="val 2386627"/>
                  <a:gd name="f136" fmla="val 1210419"/>
                  <a:gd name="f137" fmla="val 2454720"/>
                  <a:gd name="f138" fmla="val 1159619"/>
                  <a:gd name="f139" fmla="val 2477418"/>
                  <a:gd name="f140" fmla="val 1108819"/>
                  <a:gd name="f141" fmla="val 2500116"/>
                  <a:gd name="f142" fmla="val 1042887"/>
                  <a:gd name="f143" fmla="val 991006"/>
                  <a:gd name="f144" fmla="val 2457963"/>
                  <a:gd name="f145" fmla="val 939125"/>
                  <a:gd name="f146" fmla="val 2415810"/>
                  <a:gd name="f147" fmla="val 888325"/>
                  <a:gd name="f148" fmla="val 2279622"/>
                  <a:gd name="f149" fmla="val 848334"/>
                  <a:gd name="f150" fmla="val 2224499"/>
                  <a:gd name="f151" fmla="val 808343"/>
                  <a:gd name="f152" fmla="val 2169376"/>
                  <a:gd name="f153" fmla="val 751058"/>
                  <a:gd name="f154" fmla="val 2127223"/>
                  <a:gd name="f155" fmla="+- 0 0 -90"/>
                  <a:gd name="f156" fmla="*/ f3 1 2649140"/>
                  <a:gd name="f157" fmla="*/ f4 1 2492565"/>
                  <a:gd name="f158" fmla="val f5"/>
                  <a:gd name="f159" fmla="val f6"/>
                  <a:gd name="f160" fmla="val f7"/>
                  <a:gd name="f161" fmla="*/ f155 f0 1"/>
                  <a:gd name="f162" fmla="+- f160 0 f158"/>
                  <a:gd name="f163" fmla="+- f159 0 f158"/>
                  <a:gd name="f164" fmla="*/ f161 1 f2"/>
                  <a:gd name="f165" fmla="*/ f163 1 2649140"/>
                  <a:gd name="f166" fmla="*/ f162 1 2492565"/>
                  <a:gd name="f167" fmla="*/ 83092 f163 1"/>
                  <a:gd name="f168" fmla="*/ 277645 f163 1"/>
                  <a:gd name="f169" fmla="*/ 160913 f163 1"/>
                  <a:gd name="f170" fmla="*/ 18241 f163 1"/>
                  <a:gd name="f171" fmla="*/ 167398 f163 1"/>
                  <a:gd name="f172" fmla="*/ 1107738 f163 1"/>
                  <a:gd name="f173" fmla="*/ 1989713 f163 1"/>
                  <a:gd name="f174" fmla="*/ 2336990 f163 1"/>
                  <a:gd name="f175" fmla="*/ 2579858 f163 1"/>
                  <a:gd name="f176" fmla="*/ 2644709 f163 1"/>
                  <a:gd name="f177" fmla="*/ 2482581 f163 1"/>
                  <a:gd name="f178" fmla="*/ 2002683 f163 1"/>
                  <a:gd name="f179" fmla="*/ 1646002 f163 1"/>
                  <a:gd name="f180" fmla="*/ 1444964 f163 1"/>
                  <a:gd name="f181" fmla="*/ 1243926 f163 1"/>
                  <a:gd name="f182" fmla="*/ 1049372 f163 1"/>
                  <a:gd name="f183" fmla="*/ 1263381 f163 1"/>
                  <a:gd name="f184" fmla="*/ 1295806 f163 1"/>
                  <a:gd name="f185" fmla="*/ 1159619 f163 1"/>
                  <a:gd name="f186" fmla="*/ 991006 f163 1"/>
                  <a:gd name="f187" fmla="*/ 848334 f163 1"/>
                  <a:gd name="f188" fmla="*/ 751058 f163 1"/>
                  <a:gd name="f189" fmla="*/ 2252279 f163 1"/>
                  <a:gd name="f190" fmla="*/ 1277674 f162 1"/>
                  <a:gd name="f191" fmla="*/ 1212823 f162 1"/>
                  <a:gd name="f192" fmla="*/ 1063665 f162 1"/>
                  <a:gd name="f193" fmla="*/ 895052 f162 1"/>
                  <a:gd name="f194" fmla="*/ 486491 f162 1"/>
                  <a:gd name="f195" fmla="*/ 419912 f163 1"/>
                  <a:gd name="f196" fmla="*/ 136457 f162 1"/>
                  <a:gd name="f197" fmla="*/ 108 f162 1"/>
                  <a:gd name="f198" fmla="*/ 116840 f162 1"/>
                  <a:gd name="f199" fmla="*/ 288614 f162 1"/>
                  <a:gd name="f200" fmla="*/ 779455 f162 1"/>
                  <a:gd name="f201" fmla="*/ 1109061 f162 1"/>
                  <a:gd name="f202" fmla="*/ 1387920 f162 1"/>
                  <a:gd name="f203" fmla="*/ 1666780 f162 1"/>
                  <a:gd name="f204" fmla="*/ 1861333 f162 1"/>
                  <a:gd name="f205" fmla="*/ 1991035 f162 1"/>
                  <a:gd name="f206" fmla="*/ 1893759 f162 1"/>
                  <a:gd name="f207" fmla="*/ 1802967 f162 1"/>
                  <a:gd name="f208" fmla="*/ 1945640 f162 1"/>
                  <a:gd name="f209" fmla="*/ 1932669 f162 1"/>
                  <a:gd name="f210" fmla="*/ 2088312 f162 1"/>
                  <a:gd name="f211" fmla="*/ 2321776 f162 1"/>
                  <a:gd name="f212" fmla="*/ 2477418 f162 1"/>
                  <a:gd name="f213" fmla="*/ 2457963 f162 1"/>
                  <a:gd name="f214" fmla="*/ 2224499 f162 1"/>
                  <a:gd name="f215" fmla="*/ 2127223 f162 1"/>
                  <a:gd name="f216" fmla="*/ 1487062 f162 1"/>
                  <a:gd name="f217" fmla="+- f164 0 f1"/>
                  <a:gd name="f218" fmla="*/ f167 1 2649140"/>
                  <a:gd name="f219" fmla="*/ f168 1 2649140"/>
                  <a:gd name="f220" fmla="*/ f169 1 2649140"/>
                  <a:gd name="f221" fmla="*/ f170 1 2649140"/>
                  <a:gd name="f222" fmla="*/ f171 1 2649140"/>
                  <a:gd name="f223" fmla="*/ f172 1 2649140"/>
                  <a:gd name="f224" fmla="*/ f173 1 2649140"/>
                  <a:gd name="f225" fmla="*/ f174 1 2649140"/>
                  <a:gd name="f226" fmla="*/ f175 1 2649140"/>
                  <a:gd name="f227" fmla="*/ f176 1 2649140"/>
                  <a:gd name="f228" fmla="*/ f177 1 2649140"/>
                  <a:gd name="f229" fmla="*/ f178 1 2649140"/>
                  <a:gd name="f230" fmla="*/ f179 1 2649140"/>
                  <a:gd name="f231" fmla="*/ f180 1 2649140"/>
                  <a:gd name="f232" fmla="*/ f181 1 2649140"/>
                  <a:gd name="f233" fmla="*/ f182 1 2649140"/>
                  <a:gd name="f234" fmla="*/ f183 1 2649140"/>
                  <a:gd name="f235" fmla="*/ f184 1 2649140"/>
                  <a:gd name="f236" fmla="*/ f185 1 2649140"/>
                  <a:gd name="f237" fmla="*/ f186 1 2649140"/>
                  <a:gd name="f238" fmla="*/ f187 1 2649140"/>
                  <a:gd name="f239" fmla="*/ f188 1 2649140"/>
                  <a:gd name="f240" fmla="*/ f189 1 2649140"/>
                  <a:gd name="f241" fmla="*/ f190 1 2492565"/>
                  <a:gd name="f242" fmla="*/ f191 1 2492565"/>
                  <a:gd name="f243" fmla="*/ f192 1 2492565"/>
                  <a:gd name="f244" fmla="*/ f193 1 2492565"/>
                  <a:gd name="f245" fmla="*/ f194 1 2492565"/>
                  <a:gd name="f246" fmla="*/ f195 1 2649140"/>
                  <a:gd name="f247" fmla="*/ f196 1 2492565"/>
                  <a:gd name="f248" fmla="*/ f197 1 2492565"/>
                  <a:gd name="f249" fmla="*/ f198 1 2492565"/>
                  <a:gd name="f250" fmla="*/ f199 1 2492565"/>
                  <a:gd name="f251" fmla="*/ f200 1 2492565"/>
                  <a:gd name="f252" fmla="*/ f201 1 2492565"/>
                  <a:gd name="f253" fmla="*/ f202 1 2492565"/>
                  <a:gd name="f254" fmla="*/ f203 1 2492565"/>
                  <a:gd name="f255" fmla="*/ f204 1 2492565"/>
                  <a:gd name="f256" fmla="*/ f205 1 2492565"/>
                  <a:gd name="f257" fmla="*/ f206 1 2492565"/>
                  <a:gd name="f258" fmla="*/ f207 1 2492565"/>
                  <a:gd name="f259" fmla="*/ f208 1 2492565"/>
                  <a:gd name="f260" fmla="*/ f209 1 2492565"/>
                  <a:gd name="f261" fmla="*/ f210 1 2492565"/>
                  <a:gd name="f262" fmla="*/ f211 1 2492565"/>
                  <a:gd name="f263" fmla="*/ f212 1 2492565"/>
                  <a:gd name="f264" fmla="*/ f213 1 2492565"/>
                  <a:gd name="f265" fmla="*/ f214 1 2492565"/>
                  <a:gd name="f266" fmla="*/ f215 1 2492565"/>
                  <a:gd name="f267" fmla="*/ f216 1 2492565"/>
                  <a:gd name="f268" fmla="*/ f158 1 f165"/>
                  <a:gd name="f269" fmla="*/ f159 1 f165"/>
                  <a:gd name="f270" fmla="*/ f158 1 f166"/>
                  <a:gd name="f271" fmla="*/ f160 1 f166"/>
                  <a:gd name="f272" fmla="*/ f218 1 f165"/>
                  <a:gd name="f273" fmla="*/ f267 1 f166"/>
                  <a:gd name="f274" fmla="*/ f219 1 f165"/>
                  <a:gd name="f275" fmla="*/ f241 1 f166"/>
                  <a:gd name="f276" fmla="*/ f220 1 f165"/>
                  <a:gd name="f277" fmla="*/ f242 1 f166"/>
                  <a:gd name="f278" fmla="*/ f221 1 f165"/>
                  <a:gd name="f279" fmla="*/ f243 1 f166"/>
                  <a:gd name="f280" fmla="*/ f244 1 f166"/>
                  <a:gd name="f281" fmla="*/ f222 1 f165"/>
                  <a:gd name="f282" fmla="*/ f245 1 f166"/>
                  <a:gd name="f283" fmla="*/ f246 1 f165"/>
                  <a:gd name="f284" fmla="*/ f247 1 f166"/>
                  <a:gd name="f285" fmla="*/ f223 1 f165"/>
                  <a:gd name="f286" fmla="*/ f248 1 f166"/>
                  <a:gd name="f287" fmla="*/ f224 1 f165"/>
                  <a:gd name="f288" fmla="*/ f249 1 f166"/>
                  <a:gd name="f289" fmla="*/ f240 1 f165"/>
                  <a:gd name="f290" fmla="*/ f250 1 f166"/>
                  <a:gd name="f291" fmla="*/ f225 1 f165"/>
                  <a:gd name="f292" fmla="*/ f251 1 f166"/>
                  <a:gd name="f293" fmla="*/ f226 1 f165"/>
                  <a:gd name="f294" fmla="*/ f252 1 f166"/>
                  <a:gd name="f295" fmla="*/ f227 1 f165"/>
                  <a:gd name="f296" fmla="*/ f253 1 f166"/>
                  <a:gd name="f297" fmla="*/ f228 1 f165"/>
                  <a:gd name="f298" fmla="*/ f254 1 f166"/>
                  <a:gd name="f299" fmla="*/ f255 1 f166"/>
                  <a:gd name="f300" fmla="*/ f229 1 f165"/>
                  <a:gd name="f301" fmla="*/ f256 1 f166"/>
                  <a:gd name="f302" fmla="*/ f230 1 f165"/>
                  <a:gd name="f303" fmla="*/ f257 1 f166"/>
                  <a:gd name="f304" fmla="*/ f231 1 f165"/>
                  <a:gd name="f305" fmla="*/ f258 1 f166"/>
                  <a:gd name="f306" fmla="*/ f232 1 f165"/>
                  <a:gd name="f307" fmla="*/ f259 1 f166"/>
                  <a:gd name="f308" fmla="*/ f233 1 f165"/>
                  <a:gd name="f309" fmla="*/ f260 1 f166"/>
                  <a:gd name="f310" fmla="*/ f234 1 f165"/>
                  <a:gd name="f311" fmla="*/ f261 1 f166"/>
                  <a:gd name="f312" fmla="*/ f235 1 f165"/>
                  <a:gd name="f313" fmla="*/ f262 1 f166"/>
                  <a:gd name="f314" fmla="*/ f236 1 f165"/>
                  <a:gd name="f315" fmla="*/ f263 1 f166"/>
                  <a:gd name="f316" fmla="*/ f237 1 f165"/>
                  <a:gd name="f317" fmla="*/ f264 1 f166"/>
                  <a:gd name="f318" fmla="*/ f238 1 f165"/>
                  <a:gd name="f319" fmla="*/ f265 1 f166"/>
                  <a:gd name="f320" fmla="*/ f239 1 f165"/>
                  <a:gd name="f321" fmla="*/ f266 1 f166"/>
                  <a:gd name="f322" fmla="*/ f268 f156 1"/>
                  <a:gd name="f323" fmla="*/ f269 f156 1"/>
                  <a:gd name="f324" fmla="*/ f271 f157 1"/>
                  <a:gd name="f325" fmla="*/ f270 f157 1"/>
                  <a:gd name="f326" fmla="*/ f272 f156 1"/>
                  <a:gd name="f327" fmla="*/ f273 f157 1"/>
                  <a:gd name="f328" fmla="*/ f274 f156 1"/>
                  <a:gd name="f329" fmla="*/ f275 f157 1"/>
                  <a:gd name="f330" fmla="*/ f276 f156 1"/>
                  <a:gd name="f331" fmla="*/ f277 f157 1"/>
                  <a:gd name="f332" fmla="*/ f278 f156 1"/>
                  <a:gd name="f333" fmla="*/ f279 f157 1"/>
                  <a:gd name="f334" fmla="*/ f280 f157 1"/>
                  <a:gd name="f335" fmla="*/ f281 f156 1"/>
                  <a:gd name="f336" fmla="*/ f282 f157 1"/>
                  <a:gd name="f337" fmla="*/ f283 f156 1"/>
                  <a:gd name="f338" fmla="*/ f284 f157 1"/>
                  <a:gd name="f339" fmla="*/ f285 f156 1"/>
                  <a:gd name="f340" fmla="*/ f286 f157 1"/>
                  <a:gd name="f341" fmla="*/ f287 f156 1"/>
                  <a:gd name="f342" fmla="*/ f288 f157 1"/>
                  <a:gd name="f343" fmla="*/ f289 f156 1"/>
                  <a:gd name="f344" fmla="*/ f290 f157 1"/>
                  <a:gd name="f345" fmla="*/ f291 f156 1"/>
                  <a:gd name="f346" fmla="*/ f292 f157 1"/>
                  <a:gd name="f347" fmla="*/ f293 f156 1"/>
                  <a:gd name="f348" fmla="*/ f294 f157 1"/>
                  <a:gd name="f349" fmla="*/ f295 f156 1"/>
                  <a:gd name="f350" fmla="*/ f296 f157 1"/>
                  <a:gd name="f351" fmla="*/ f297 f156 1"/>
                  <a:gd name="f352" fmla="*/ f298 f157 1"/>
                  <a:gd name="f353" fmla="*/ f299 f157 1"/>
                  <a:gd name="f354" fmla="*/ f300 f156 1"/>
                  <a:gd name="f355" fmla="*/ f301 f157 1"/>
                  <a:gd name="f356" fmla="*/ f302 f156 1"/>
                  <a:gd name="f357" fmla="*/ f303 f157 1"/>
                  <a:gd name="f358" fmla="*/ f304 f156 1"/>
                  <a:gd name="f359" fmla="*/ f305 f157 1"/>
                  <a:gd name="f360" fmla="*/ f306 f156 1"/>
                  <a:gd name="f361" fmla="*/ f307 f157 1"/>
                  <a:gd name="f362" fmla="*/ f308 f156 1"/>
                  <a:gd name="f363" fmla="*/ f309 f157 1"/>
                  <a:gd name="f364" fmla="*/ f310 f156 1"/>
                  <a:gd name="f365" fmla="*/ f311 f157 1"/>
                  <a:gd name="f366" fmla="*/ f312 f156 1"/>
                  <a:gd name="f367" fmla="*/ f313 f157 1"/>
                  <a:gd name="f368" fmla="*/ f314 f156 1"/>
                  <a:gd name="f369" fmla="*/ f315 f157 1"/>
                  <a:gd name="f370" fmla="*/ f316 f156 1"/>
                  <a:gd name="f371" fmla="*/ f317 f157 1"/>
                  <a:gd name="f372" fmla="*/ f318 f156 1"/>
                  <a:gd name="f373" fmla="*/ f319 f157 1"/>
                  <a:gd name="f374" fmla="*/ f320 f156 1"/>
                  <a:gd name="f375" fmla="*/ f321 f1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7">
                    <a:pos x="f326" y="f327"/>
                  </a:cxn>
                  <a:cxn ang="f217">
                    <a:pos x="f328" y="f329"/>
                  </a:cxn>
                  <a:cxn ang="f217">
                    <a:pos x="f330" y="f331"/>
                  </a:cxn>
                  <a:cxn ang="f217">
                    <a:pos x="f332" y="f333"/>
                  </a:cxn>
                  <a:cxn ang="f217">
                    <a:pos x="f332" y="f334"/>
                  </a:cxn>
                  <a:cxn ang="f217">
                    <a:pos x="f335" y="f336"/>
                  </a:cxn>
                  <a:cxn ang="f217">
                    <a:pos x="f337" y="f338"/>
                  </a:cxn>
                  <a:cxn ang="f217">
                    <a:pos x="f339" y="f340"/>
                  </a:cxn>
                  <a:cxn ang="f217">
                    <a:pos x="f341" y="f342"/>
                  </a:cxn>
                  <a:cxn ang="f217">
                    <a:pos x="f343" y="f344"/>
                  </a:cxn>
                  <a:cxn ang="f217">
                    <a:pos x="f345" y="f346"/>
                  </a:cxn>
                  <a:cxn ang="f217">
                    <a:pos x="f347" y="f348"/>
                  </a:cxn>
                  <a:cxn ang="f217">
                    <a:pos x="f349" y="f350"/>
                  </a:cxn>
                  <a:cxn ang="f217">
                    <a:pos x="f351" y="f352"/>
                  </a:cxn>
                  <a:cxn ang="f217">
                    <a:pos x="f351" y="f353"/>
                  </a:cxn>
                  <a:cxn ang="f217">
                    <a:pos x="f354" y="f355"/>
                  </a:cxn>
                  <a:cxn ang="f217">
                    <a:pos x="f356" y="f357"/>
                  </a:cxn>
                  <a:cxn ang="f217">
                    <a:pos x="f358" y="f359"/>
                  </a:cxn>
                  <a:cxn ang="f217">
                    <a:pos x="f360" y="f361"/>
                  </a:cxn>
                  <a:cxn ang="f217">
                    <a:pos x="f362" y="f363"/>
                  </a:cxn>
                  <a:cxn ang="f217">
                    <a:pos x="f364" y="f365"/>
                  </a:cxn>
                  <a:cxn ang="f217">
                    <a:pos x="f366" y="f367"/>
                  </a:cxn>
                  <a:cxn ang="f217">
                    <a:pos x="f368" y="f369"/>
                  </a:cxn>
                  <a:cxn ang="f217">
                    <a:pos x="f370" y="f371"/>
                  </a:cxn>
                  <a:cxn ang="f217">
                    <a:pos x="f372" y="f373"/>
                  </a:cxn>
                  <a:cxn ang="f217">
                    <a:pos x="f374" y="f375"/>
                  </a:cxn>
                  <a:cxn ang="f217">
                    <a:pos x="f374" y="f375"/>
                  </a:cxn>
                </a:cxnLst>
                <a:rect l="f322" t="f325" r="f323" b="f324"/>
                <a:pathLst>
                  <a:path w="2649140" h="249256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26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85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23"/>
                      <a:pt x="f124" y="f125"/>
                      <a:pt x="f126" y="f127"/>
                    </a:cubicBezTo>
                    <a:cubicBezTo>
                      <a:pt x="f128" y="f129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1"/>
                      <a:pt x="f143" y="f144"/>
                    </a:cubicBezTo>
                    <a:cubicBezTo>
                      <a:pt x="f145" y="f146"/>
                      <a:pt x="f147" y="f148"/>
                      <a:pt x="f149" y="f150"/>
                    </a:cubicBezTo>
                    <a:cubicBezTo>
                      <a:pt x="f151" y="f152"/>
                      <a:pt x="f153" y="f154"/>
                      <a:pt x="f153" y="f154"/>
                    </a:cubicBezTo>
                    <a:lnTo>
                      <a:pt x="f153" y="f154"/>
                    </a:lnTo>
                  </a:path>
                </a:pathLst>
              </a:custGeom>
              <a:grpFill/>
              <a:ln w="12701" cap="flat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de-DE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Freihandform 1412"/>
              <p:cNvSpPr/>
              <p:nvPr/>
            </p:nvSpPr>
            <p:spPr>
              <a:xfrm>
                <a:off x="7137965" y="3746765"/>
                <a:ext cx="1309617" cy="1031875"/>
              </a:xfrm>
              <a:custGeom>
                <a:avLst/>
                <a:gdLst>
                  <a:gd name="connsiteX0" fmla="*/ 0 w 1309617"/>
                  <a:gd name="connsiteY0" fmla="*/ 415790 h 1031875"/>
                  <a:gd name="connsiteX1" fmla="*/ 830094 w 1309617"/>
                  <a:gd name="connsiteY1" fmla="*/ 743 h 1031875"/>
                  <a:gd name="connsiteX2" fmla="*/ 1297021 w 1309617"/>
                  <a:gd name="connsiteY2" fmla="*/ 324998 h 1031875"/>
                  <a:gd name="connsiteX3" fmla="*/ 1147864 w 1309617"/>
                  <a:gd name="connsiteY3" fmla="*/ 720590 h 1031875"/>
                  <a:gd name="connsiteX4" fmla="*/ 843064 w 1309617"/>
                  <a:gd name="connsiteY4" fmla="*/ 850292 h 1031875"/>
                  <a:gd name="connsiteX5" fmla="*/ 810638 w 1309617"/>
                  <a:gd name="connsiteY5" fmla="*/ 1031875 h 1031875"/>
                  <a:gd name="connsiteX6" fmla="*/ 810638 w 1309617"/>
                  <a:gd name="connsiteY6" fmla="*/ 1031875 h 103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617" h="1031875">
                    <a:moveTo>
                      <a:pt x="0" y="415790"/>
                    </a:moveTo>
                    <a:cubicBezTo>
                      <a:pt x="306962" y="215832"/>
                      <a:pt x="613924" y="15875"/>
                      <a:pt x="830094" y="743"/>
                    </a:cubicBezTo>
                    <a:cubicBezTo>
                      <a:pt x="1046264" y="-14389"/>
                      <a:pt x="1244059" y="205024"/>
                      <a:pt x="1297021" y="324998"/>
                    </a:cubicBezTo>
                    <a:cubicBezTo>
                      <a:pt x="1349983" y="444972"/>
                      <a:pt x="1223524" y="633041"/>
                      <a:pt x="1147864" y="720590"/>
                    </a:cubicBezTo>
                    <a:cubicBezTo>
                      <a:pt x="1072204" y="808139"/>
                      <a:pt x="899268" y="798411"/>
                      <a:pt x="843064" y="850292"/>
                    </a:cubicBezTo>
                    <a:cubicBezTo>
                      <a:pt x="786860" y="902173"/>
                      <a:pt x="810638" y="1031875"/>
                      <a:pt x="810638" y="1031875"/>
                    </a:cubicBezTo>
                    <a:lnTo>
                      <a:pt x="810638" y="1031875"/>
                    </a:lnTo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3200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bg1"/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mpd="sng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de-DE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6" name="Freeform 220"/>
            <p:cNvSpPr/>
            <p:nvPr/>
          </p:nvSpPr>
          <p:spPr>
            <a:xfrm rot="16696879" flipH="1">
              <a:off x="8862565" y="5725529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7" name="Freeform 220"/>
            <p:cNvSpPr/>
            <p:nvPr/>
          </p:nvSpPr>
          <p:spPr>
            <a:xfrm flipH="1">
              <a:off x="5487729" y="5212172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8" name="Freeform 220"/>
            <p:cNvSpPr/>
            <p:nvPr/>
          </p:nvSpPr>
          <p:spPr>
            <a:xfrm flipH="1">
              <a:off x="5563935" y="5434417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9" name="Freeform 220"/>
            <p:cNvSpPr/>
            <p:nvPr/>
          </p:nvSpPr>
          <p:spPr>
            <a:xfrm flipH="1">
              <a:off x="5716329" y="5656671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0" name="Freeform 220"/>
            <p:cNvSpPr/>
            <p:nvPr/>
          </p:nvSpPr>
          <p:spPr>
            <a:xfrm rot="20829120" flipH="1">
              <a:off x="5881433" y="5885262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1" name="Freeform 220"/>
            <p:cNvSpPr/>
            <p:nvPr/>
          </p:nvSpPr>
          <p:spPr>
            <a:xfrm rot="20450211" flipH="1">
              <a:off x="6084630" y="6088468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2" name="Freeform 220"/>
            <p:cNvSpPr/>
            <p:nvPr/>
          </p:nvSpPr>
          <p:spPr>
            <a:xfrm rot="19994160" flipH="1">
              <a:off x="6280000" y="6291593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3" name="Freeform 220"/>
            <p:cNvSpPr/>
            <p:nvPr/>
          </p:nvSpPr>
          <p:spPr>
            <a:xfrm rot="19820554" flipH="1">
              <a:off x="6523248" y="6400498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4" name="Freeform 220"/>
            <p:cNvSpPr/>
            <p:nvPr/>
          </p:nvSpPr>
          <p:spPr>
            <a:xfrm rot="19820554" flipH="1">
              <a:off x="6809515" y="6543410"/>
              <a:ext cx="343960" cy="240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5" name="Freeform 220"/>
            <p:cNvSpPr/>
            <p:nvPr/>
          </p:nvSpPr>
          <p:spPr>
            <a:xfrm rot="19820554" flipH="1">
              <a:off x="7076492" y="6620165"/>
              <a:ext cx="343960" cy="240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6" name="Freeform 220"/>
            <p:cNvSpPr/>
            <p:nvPr/>
          </p:nvSpPr>
          <p:spPr>
            <a:xfrm rot="17651507" flipH="1">
              <a:off x="7376428" y="6578626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7" name="Freeform 220"/>
            <p:cNvSpPr/>
            <p:nvPr/>
          </p:nvSpPr>
          <p:spPr>
            <a:xfrm rot="16696879" flipH="1">
              <a:off x="7681407" y="6541100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8" name="Freeform 220"/>
            <p:cNvSpPr/>
            <p:nvPr/>
          </p:nvSpPr>
          <p:spPr>
            <a:xfrm rot="16696879" flipH="1">
              <a:off x="7960811" y="6433146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9" name="Freeform 220"/>
            <p:cNvSpPr/>
            <p:nvPr/>
          </p:nvSpPr>
          <p:spPr>
            <a:xfrm rot="16696879" flipH="1">
              <a:off x="8215700" y="6325640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90" name="Freeform 220"/>
            <p:cNvSpPr/>
            <p:nvPr/>
          </p:nvSpPr>
          <p:spPr>
            <a:xfrm rot="16696879" flipH="1">
              <a:off x="8455309" y="6179638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91" name="Freeform 220"/>
            <p:cNvSpPr/>
            <p:nvPr/>
          </p:nvSpPr>
          <p:spPr>
            <a:xfrm rot="16696879" flipH="1">
              <a:off x="8672342" y="5959743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</p:grpSp>
      <p:grpSp>
        <p:nvGrpSpPr>
          <p:cNvPr id="95" name="Group 51"/>
          <p:cNvGrpSpPr>
            <a:grpSpLocks noChangeAspect="1"/>
          </p:cNvGrpSpPr>
          <p:nvPr/>
        </p:nvGrpSpPr>
        <p:grpSpPr bwMode="auto">
          <a:xfrm rot="1743101">
            <a:off x="6389345" y="4106637"/>
            <a:ext cx="2213317" cy="1327061"/>
            <a:chOff x="4525" y="1930"/>
            <a:chExt cx="1005" cy="683"/>
          </a:xfrm>
        </p:grpSpPr>
        <p:sp>
          <p:nvSpPr>
            <p:cNvPr id="96" name="Freeform 52"/>
            <p:cNvSpPr>
              <a:spLocks/>
            </p:cNvSpPr>
            <p:nvPr/>
          </p:nvSpPr>
          <p:spPr bwMode="auto">
            <a:xfrm>
              <a:off x="4525" y="1930"/>
              <a:ext cx="1005" cy="683"/>
            </a:xfrm>
            <a:custGeom>
              <a:avLst/>
              <a:gdLst>
                <a:gd name="T0" fmla="*/ 101 w 730"/>
                <a:gd name="T1" fmla="*/ 291 h 465"/>
                <a:gd name="T2" fmla="*/ 147 w 730"/>
                <a:gd name="T3" fmla="*/ 354 h 465"/>
                <a:gd name="T4" fmla="*/ 127 w 730"/>
                <a:gd name="T5" fmla="*/ 408 h 465"/>
                <a:gd name="T6" fmla="*/ 4 w 730"/>
                <a:gd name="T7" fmla="*/ 492 h 465"/>
                <a:gd name="T8" fmla="*/ 99 w 730"/>
                <a:gd name="T9" fmla="*/ 466 h 465"/>
                <a:gd name="T10" fmla="*/ 257 w 730"/>
                <a:gd name="T11" fmla="*/ 557 h 465"/>
                <a:gd name="T12" fmla="*/ 354 w 730"/>
                <a:gd name="T13" fmla="*/ 755 h 465"/>
                <a:gd name="T14" fmla="*/ 339 w 730"/>
                <a:gd name="T15" fmla="*/ 915 h 465"/>
                <a:gd name="T16" fmla="*/ 330 w 730"/>
                <a:gd name="T17" fmla="*/ 997 h 465"/>
                <a:gd name="T18" fmla="*/ 363 w 730"/>
                <a:gd name="T19" fmla="*/ 921 h 465"/>
                <a:gd name="T20" fmla="*/ 388 w 730"/>
                <a:gd name="T21" fmla="*/ 781 h 465"/>
                <a:gd name="T22" fmla="*/ 467 w 730"/>
                <a:gd name="T23" fmla="*/ 708 h 465"/>
                <a:gd name="T24" fmla="*/ 577 w 730"/>
                <a:gd name="T25" fmla="*/ 690 h 465"/>
                <a:gd name="T26" fmla="*/ 670 w 730"/>
                <a:gd name="T27" fmla="*/ 621 h 465"/>
                <a:gd name="T28" fmla="*/ 870 w 730"/>
                <a:gd name="T29" fmla="*/ 485 h 465"/>
                <a:gd name="T30" fmla="*/ 991 w 730"/>
                <a:gd name="T31" fmla="*/ 474 h 465"/>
                <a:gd name="T32" fmla="*/ 1106 w 730"/>
                <a:gd name="T33" fmla="*/ 401 h 465"/>
                <a:gd name="T34" fmla="*/ 1238 w 730"/>
                <a:gd name="T35" fmla="*/ 317 h 465"/>
                <a:gd name="T36" fmla="*/ 1284 w 730"/>
                <a:gd name="T37" fmla="*/ 203 h 465"/>
                <a:gd name="T38" fmla="*/ 1375 w 730"/>
                <a:gd name="T39" fmla="*/ 97 h 465"/>
                <a:gd name="T40" fmla="*/ 1333 w 730"/>
                <a:gd name="T41" fmla="*/ 115 h 465"/>
                <a:gd name="T42" fmla="*/ 1261 w 730"/>
                <a:gd name="T43" fmla="*/ 201 h 465"/>
                <a:gd name="T44" fmla="*/ 1202 w 730"/>
                <a:gd name="T45" fmla="*/ 298 h 465"/>
                <a:gd name="T46" fmla="*/ 1060 w 730"/>
                <a:gd name="T47" fmla="*/ 372 h 465"/>
                <a:gd name="T48" fmla="*/ 966 w 730"/>
                <a:gd name="T49" fmla="*/ 441 h 465"/>
                <a:gd name="T50" fmla="*/ 829 w 730"/>
                <a:gd name="T51" fmla="*/ 401 h 465"/>
                <a:gd name="T52" fmla="*/ 750 w 730"/>
                <a:gd name="T53" fmla="*/ 317 h 465"/>
                <a:gd name="T54" fmla="*/ 765 w 730"/>
                <a:gd name="T55" fmla="*/ 192 h 465"/>
                <a:gd name="T56" fmla="*/ 801 w 730"/>
                <a:gd name="T57" fmla="*/ 73 h 465"/>
                <a:gd name="T58" fmla="*/ 865 w 730"/>
                <a:gd name="T59" fmla="*/ 18 h 465"/>
                <a:gd name="T60" fmla="*/ 781 w 730"/>
                <a:gd name="T61" fmla="*/ 63 h 465"/>
                <a:gd name="T62" fmla="*/ 723 w 730"/>
                <a:gd name="T63" fmla="*/ 162 h 465"/>
                <a:gd name="T64" fmla="*/ 631 w 730"/>
                <a:gd name="T65" fmla="*/ 275 h 465"/>
                <a:gd name="T66" fmla="*/ 512 w 730"/>
                <a:gd name="T67" fmla="*/ 229 h 465"/>
                <a:gd name="T68" fmla="*/ 383 w 730"/>
                <a:gd name="T69" fmla="*/ 259 h 465"/>
                <a:gd name="T70" fmla="*/ 306 w 730"/>
                <a:gd name="T71" fmla="*/ 311 h 465"/>
                <a:gd name="T72" fmla="*/ 195 w 730"/>
                <a:gd name="T73" fmla="*/ 319 h 465"/>
                <a:gd name="T74" fmla="*/ 101 w 730"/>
                <a:gd name="T75" fmla="*/ 291 h 4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0" h="465">
                  <a:moveTo>
                    <a:pt x="53" y="135"/>
                  </a:moveTo>
                  <a:cubicBezTo>
                    <a:pt x="47" y="142"/>
                    <a:pt x="64" y="157"/>
                    <a:pt x="78" y="164"/>
                  </a:cubicBezTo>
                  <a:cubicBezTo>
                    <a:pt x="94" y="172"/>
                    <a:pt x="84" y="185"/>
                    <a:pt x="67" y="189"/>
                  </a:cubicBezTo>
                  <a:cubicBezTo>
                    <a:pt x="50" y="194"/>
                    <a:pt x="5" y="213"/>
                    <a:pt x="2" y="228"/>
                  </a:cubicBezTo>
                  <a:cubicBezTo>
                    <a:pt x="0" y="242"/>
                    <a:pt x="18" y="229"/>
                    <a:pt x="52" y="216"/>
                  </a:cubicBezTo>
                  <a:cubicBezTo>
                    <a:pt x="85" y="203"/>
                    <a:pt x="101" y="219"/>
                    <a:pt x="136" y="258"/>
                  </a:cubicBezTo>
                  <a:cubicBezTo>
                    <a:pt x="172" y="297"/>
                    <a:pt x="181" y="319"/>
                    <a:pt x="187" y="350"/>
                  </a:cubicBezTo>
                  <a:cubicBezTo>
                    <a:pt x="192" y="381"/>
                    <a:pt x="186" y="398"/>
                    <a:pt x="179" y="424"/>
                  </a:cubicBezTo>
                  <a:cubicBezTo>
                    <a:pt x="173" y="450"/>
                    <a:pt x="168" y="458"/>
                    <a:pt x="174" y="462"/>
                  </a:cubicBezTo>
                  <a:cubicBezTo>
                    <a:pt x="180" y="465"/>
                    <a:pt x="190" y="439"/>
                    <a:pt x="192" y="427"/>
                  </a:cubicBezTo>
                  <a:cubicBezTo>
                    <a:pt x="194" y="415"/>
                    <a:pt x="208" y="383"/>
                    <a:pt x="205" y="362"/>
                  </a:cubicBezTo>
                  <a:cubicBezTo>
                    <a:pt x="203" y="340"/>
                    <a:pt x="214" y="322"/>
                    <a:pt x="246" y="328"/>
                  </a:cubicBezTo>
                  <a:cubicBezTo>
                    <a:pt x="268" y="331"/>
                    <a:pt x="282" y="337"/>
                    <a:pt x="304" y="320"/>
                  </a:cubicBezTo>
                  <a:cubicBezTo>
                    <a:pt x="325" y="303"/>
                    <a:pt x="337" y="304"/>
                    <a:pt x="354" y="288"/>
                  </a:cubicBezTo>
                  <a:cubicBezTo>
                    <a:pt x="371" y="271"/>
                    <a:pt x="389" y="212"/>
                    <a:pt x="459" y="225"/>
                  </a:cubicBezTo>
                  <a:cubicBezTo>
                    <a:pt x="480" y="226"/>
                    <a:pt x="503" y="226"/>
                    <a:pt x="523" y="220"/>
                  </a:cubicBezTo>
                  <a:cubicBezTo>
                    <a:pt x="557" y="210"/>
                    <a:pt x="557" y="196"/>
                    <a:pt x="583" y="186"/>
                  </a:cubicBezTo>
                  <a:cubicBezTo>
                    <a:pt x="610" y="175"/>
                    <a:pt x="632" y="168"/>
                    <a:pt x="653" y="147"/>
                  </a:cubicBezTo>
                  <a:cubicBezTo>
                    <a:pt x="675" y="127"/>
                    <a:pt x="661" y="115"/>
                    <a:pt x="678" y="94"/>
                  </a:cubicBezTo>
                  <a:cubicBezTo>
                    <a:pt x="695" y="72"/>
                    <a:pt x="723" y="62"/>
                    <a:pt x="726" y="45"/>
                  </a:cubicBezTo>
                  <a:cubicBezTo>
                    <a:pt x="730" y="28"/>
                    <a:pt x="714" y="42"/>
                    <a:pt x="703" y="53"/>
                  </a:cubicBezTo>
                  <a:cubicBezTo>
                    <a:pt x="692" y="65"/>
                    <a:pt x="674" y="77"/>
                    <a:pt x="665" y="93"/>
                  </a:cubicBezTo>
                  <a:cubicBezTo>
                    <a:pt x="656" y="109"/>
                    <a:pt x="659" y="124"/>
                    <a:pt x="634" y="138"/>
                  </a:cubicBezTo>
                  <a:cubicBezTo>
                    <a:pt x="609" y="153"/>
                    <a:pt x="580" y="154"/>
                    <a:pt x="559" y="172"/>
                  </a:cubicBezTo>
                  <a:cubicBezTo>
                    <a:pt x="539" y="190"/>
                    <a:pt x="527" y="201"/>
                    <a:pt x="510" y="204"/>
                  </a:cubicBezTo>
                  <a:cubicBezTo>
                    <a:pt x="493" y="208"/>
                    <a:pt x="456" y="195"/>
                    <a:pt x="437" y="186"/>
                  </a:cubicBezTo>
                  <a:cubicBezTo>
                    <a:pt x="418" y="177"/>
                    <a:pt x="397" y="170"/>
                    <a:pt x="396" y="147"/>
                  </a:cubicBezTo>
                  <a:cubicBezTo>
                    <a:pt x="395" y="125"/>
                    <a:pt x="410" y="111"/>
                    <a:pt x="404" y="89"/>
                  </a:cubicBezTo>
                  <a:cubicBezTo>
                    <a:pt x="397" y="68"/>
                    <a:pt x="410" y="47"/>
                    <a:pt x="423" y="34"/>
                  </a:cubicBezTo>
                  <a:cubicBezTo>
                    <a:pt x="437" y="20"/>
                    <a:pt x="456" y="16"/>
                    <a:pt x="456" y="8"/>
                  </a:cubicBezTo>
                  <a:cubicBezTo>
                    <a:pt x="455" y="0"/>
                    <a:pt x="424" y="18"/>
                    <a:pt x="412" y="29"/>
                  </a:cubicBezTo>
                  <a:cubicBezTo>
                    <a:pt x="399" y="41"/>
                    <a:pt x="391" y="51"/>
                    <a:pt x="381" y="75"/>
                  </a:cubicBezTo>
                  <a:cubicBezTo>
                    <a:pt x="372" y="99"/>
                    <a:pt x="365" y="125"/>
                    <a:pt x="333" y="127"/>
                  </a:cubicBezTo>
                  <a:cubicBezTo>
                    <a:pt x="301" y="128"/>
                    <a:pt x="296" y="102"/>
                    <a:pt x="270" y="106"/>
                  </a:cubicBezTo>
                  <a:cubicBezTo>
                    <a:pt x="244" y="110"/>
                    <a:pt x="229" y="96"/>
                    <a:pt x="202" y="120"/>
                  </a:cubicBezTo>
                  <a:cubicBezTo>
                    <a:pt x="175" y="144"/>
                    <a:pt x="181" y="139"/>
                    <a:pt x="161" y="144"/>
                  </a:cubicBezTo>
                  <a:cubicBezTo>
                    <a:pt x="142" y="148"/>
                    <a:pt x="117" y="156"/>
                    <a:pt x="103" y="148"/>
                  </a:cubicBezTo>
                  <a:cubicBezTo>
                    <a:pt x="90" y="140"/>
                    <a:pt x="60" y="128"/>
                    <a:pt x="53" y="135"/>
                  </a:cubicBez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7" name="Freeform 53"/>
            <p:cNvSpPr>
              <a:spLocks/>
            </p:cNvSpPr>
            <p:nvPr/>
          </p:nvSpPr>
          <p:spPr bwMode="auto">
            <a:xfrm>
              <a:off x="4917" y="2155"/>
              <a:ext cx="93" cy="123"/>
            </a:xfrm>
            <a:custGeom>
              <a:avLst/>
              <a:gdLst>
                <a:gd name="T0" fmla="*/ 14 w 67"/>
                <a:gd name="T1" fmla="*/ 0 h 84"/>
                <a:gd name="T2" fmla="*/ 65 w 67"/>
                <a:gd name="T3" fmla="*/ 83 h 84"/>
                <a:gd name="T4" fmla="*/ 93 w 67"/>
                <a:gd name="T5" fmla="*/ 114 h 84"/>
                <a:gd name="T6" fmla="*/ 0 w 67"/>
                <a:gd name="T7" fmla="*/ 18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4">
                  <a:moveTo>
                    <a:pt x="7" y="0"/>
                  </a:moveTo>
                  <a:cubicBezTo>
                    <a:pt x="27" y="2"/>
                    <a:pt x="39" y="19"/>
                    <a:pt x="34" y="39"/>
                  </a:cubicBezTo>
                  <a:cubicBezTo>
                    <a:pt x="32" y="50"/>
                    <a:pt x="36" y="57"/>
                    <a:pt x="48" y="53"/>
                  </a:cubicBezTo>
                  <a:cubicBezTo>
                    <a:pt x="67" y="47"/>
                    <a:pt x="14" y="83"/>
                    <a:pt x="0" y="84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8" name="Freeform 54"/>
            <p:cNvSpPr>
              <a:spLocks/>
            </p:cNvSpPr>
            <p:nvPr/>
          </p:nvSpPr>
          <p:spPr bwMode="auto">
            <a:xfrm>
              <a:off x="4776" y="2070"/>
              <a:ext cx="374" cy="365"/>
            </a:xfrm>
            <a:custGeom>
              <a:avLst/>
              <a:gdLst>
                <a:gd name="T0" fmla="*/ 29 w 272"/>
                <a:gd name="T1" fmla="*/ 535 h 249"/>
                <a:gd name="T2" fmla="*/ 176 w 272"/>
                <a:gd name="T3" fmla="*/ 481 h 249"/>
                <a:gd name="T4" fmla="*/ 257 w 272"/>
                <a:gd name="T5" fmla="*/ 434 h 249"/>
                <a:gd name="T6" fmla="*/ 323 w 272"/>
                <a:gd name="T7" fmla="*/ 372 h 249"/>
                <a:gd name="T8" fmla="*/ 444 w 272"/>
                <a:gd name="T9" fmla="*/ 267 h 249"/>
                <a:gd name="T10" fmla="*/ 498 w 272"/>
                <a:gd name="T11" fmla="*/ 227 h 249"/>
                <a:gd name="T12" fmla="*/ 455 w 272"/>
                <a:gd name="T13" fmla="*/ 208 h 249"/>
                <a:gd name="T14" fmla="*/ 422 w 272"/>
                <a:gd name="T15" fmla="*/ 180 h 249"/>
                <a:gd name="T16" fmla="*/ 389 w 272"/>
                <a:gd name="T17" fmla="*/ 103 h 249"/>
                <a:gd name="T18" fmla="*/ 397 w 272"/>
                <a:gd name="T19" fmla="*/ 51 h 249"/>
                <a:gd name="T20" fmla="*/ 393 w 272"/>
                <a:gd name="T21" fmla="*/ 0 h 249"/>
                <a:gd name="T22" fmla="*/ 362 w 272"/>
                <a:gd name="T23" fmla="*/ 94 h 249"/>
                <a:gd name="T24" fmla="*/ 337 w 272"/>
                <a:gd name="T25" fmla="*/ 163 h 249"/>
                <a:gd name="T26" fmla="*/ 243 w 272"/>
                <a:gd name="T27" fmla="*/ 252 h 249"/>
                <a:gd name="T28" fmla="*/ 197 w 272"/>
                <a:gd name="T29" fmla="*/ 239 h 249"/>
                <a:gd name="T30" fmla="*/ 150 w 272"/>
                <a:gd name="T31" fmla="*/ 315 h 249"/>
                <a:gd name="T32" fmla="*/ 66 w 272"/>
                <a:gd name="T33" fmla="*/ 383 h 249"/>
                <a:gd name="T34" fmla="*/ 32 w 272"/>
                <a:gd name="T35" fmla="*/ 384 h 249"/>
                <a:gd name="T36" fmla="*/ 29 w 272"/>
                <a:gd name="T37" fmla="*/ 456 h 249"/>
                <a:gd name="T38" fmla="*/ 0 w 272"/>
                <a:gd name="T39" fmla="*/ 444 h 249"/>
                <a:gd name="T40" fmla="*/ 25 w 272"/>
                <a:gd name="T41" fmla="*/ 517 h 2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72" h="249">
                  <a:moveTo>
                    <a:pt x="15" y="249"/>
                  </a:moveTo>
                  <a:cubicBezTo>
                    <a:pt x="22" y="206"/>
                    <a:pt x="66" y="229"/>
                    <a:pt x="93" y="224"/>
                  </a:cubicBezTo>
                  <a:cubicBezTo>
                    <a:pt x="111" y="221"/>
                    <a:pt x="121" y="209"/>
                    <a:pt x="136" y="202"/>
                  </a:cubicBezTo>
                  <a:cubicBezTo>
                    <a:pt x="152" y="195"/>
                    <a:pt x="161" y="186"/>
                    <a:pt x="171" y="173"/>
                  </a:cubicBezTo>
                  <a:cubicBezTo>
                    <a:pt x="187" y="153"/>
                    <a:pt x="210" y="131"/>
                    <a:pt x="235" y="124"/>
                  </a:cubicBezTo>
                  <a:cubicBezTo>
                    <a:pt x="242" y="122"/>
                    <a:pt x="272" y="119"/>
                    <a:pt x="263" y="106"/>
                  </a:cubicBezTo>
                  <a:cubicBezTo>
                    <a:pt x="260" y="101"/>
                    <a:pt x="246" y="100"/>
                    <a:pt x="241" y="97"/>
                  </a:cubicBezTo>
                  <a:cubicBezTo>
                    <a:pt x="234" y="93"/>
                    <a:pt x="229" y="88"/>
                    <a:pt x="223" y="84"/>
                  </a:cubicBezTo>
                  <a:cubicBezTo>
                    <a:pt x="210" y="74"/>
                    <a:pt x="204" y="65"/>
                    <a:pt x="206" y="48"/>
                  </a:cubicBezTo>
                  <a:cubicBezTo>
                    <a:pt x="206" y="39"/>
                    <a:pt x="210" y="32"/>
                    <a:pt x="210" y="24"/>
                  </a:cubicBezTo>
                  <a:cubicBezTo>
                    <a:pt x="210" y="18"/>
                    <a:pt x="212" y="4"/>
                    <a:pt x="208" y="0"/>
                  </a:cubicBezTo>
                  <a:cubicBezTo>
                    <a:pt x="206" y="17"/>
                    <a:pt x="202" y="31"/>
                    <a:pt x="191" y="44"/>
                  </a:cubicBezTo>
                  <a:cubicBezTo>
                    <a:pt x="181" y="56"/>
                    <a:pt x="179" y="59"/>
                    <a:pt x="178" y="76"/>
                  </a:cubicBezTo>
                  <a:cubicBezTo>
                    <a:pt x="176" y="102"/>
                    <a:pt x="154" y="118"/>
                    <a:pt x="129" y="117"/>
                  </a:cubicBezTo>
                  <a:cubicBezTo>
                    <a:pt x="120" y="117"/>
                    <a:pt x="113" y="110"/>
                    <a:pt x="104" y="111"/>
                  </a:cubicBezTo>
                  <a:cubicBezTo>
                    <a:pt x="91" y="113"/>
                    <a:pt x="86" y="137"/>
                    <a:pt x="79" y="147"/>
                  </a:cubicBezTo>
                  <a:cubicBezTo>
                    <a:pt x="68" y="164"/>
                    <a:pt x="56" y="179"/>
                    <a:pt x="35" y="178"/>
                  </a:cubicBezTo>
                  <a:cubicBezTo>
                    <a:pt x="29" y="178"/>
                    <a:pt x="23" y="176"/>
                    <a:pt x="17" y="179"/>
                  </a:cubicBezTo>
                  <a:cubicBezTo>
                    <a:pt x="19" y="191"/>
                    <a:pt x="29" y="202"/>
                    <a:pt x="15" y="212"/>
                  </a:cubicBezTo>
                  <a:cubicBezTo>
                    <a:pt x="11" y="209"/>
                    <a:pt x="5" y="207"/>
                    <a:pt x="0" y="207"/>
                  </a:cubicBezTo>
                  <a:cubicBezTo>
                    <a:pt x="3" y="218"/>
                    <a:pt x="9" y="230"/>
                    <a:pt x="13" y="241"/>
                  </a:cubicBezTo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4847" y="2189"/>
              <a:ext cx="117" cy="157"/>
            </a:xfrm>
            <a:custGeom>
              <a:avLst/>
              <a:gdLst>
                <a:gd name="T0" fmla="*/ 0 w 85"/>
                <a:gd name="T1" fmla="*/ 230 h 107"/>
                <a:gd name="T2" fmla="*/ 157 w 85"/>
                <a:gd name="T3" fmla="*/ 147 h 107"/>
                <a:gd name="T4" fmla="*/ 146 w 85"/>
                <a:gd name="T5" fmla="*/ 66 h 107"/>
                <a:gd name="T6" fmla="*/ 129 w 8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07">
                  <a:moveTo>
                    <a:pt x="0" y="107"/>
                  </a:moveTo>
                  <a:cubicBezTo>
                    <a:pt x="25" y="97"/>
                    <a:pt x="78" y="102"/>
                    <a:pt x="83" y="68"/>
                  </a:cubicBezTo>
                  <a:cubicBezTo>
                    <a:pt x="85" y="54"/>
                    <a:pt x="78" y="44"/>
                    <a:pt x="77" y="31"/>
                  </a:cubicBezTo>
                  <a:cubicBezTo>
                    <a:pt x="76" y="21"/>
                    <a:pt x="83" y="2"/>
                    <a:pt x="68" y="0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0" name="Freeform 56"/>
            <p:cNvSpPr>
              <a:spLocks/>
            </p:cNvSpPr>
            <p:nvPr/>
          </p:nvSpPr>
          <p:spPr bwMode="auto">
            <a:xfrm>
              <a:off x="4777" y="2137"/>
              <a:ext cx="186" cy="229"/>
            </a:xfrm>
            <a:custGeom>
              <a:avLst/>
              <a:gdLst>
                <a:gd name="T0" fmla="*/ 105 w 135"/>
                <a:gd name="T1" fmla="*/ 26 h 156"/>
                <a:gd name="T2" fmla="*/ 8 w 135"/>
                <a:gd name="T3" fmla="*/ 135 h 156"/>
                <a:gd name="T4" fmla="*/ 23 w 135"/>
                <a:gd name="T5" fmla="*/ 226 h 156"/>
                <a:gd name="T6" fmla="*/ 142 w 135"/>
                <a:gd name="T7" fmla="*/ 286 h 156"/>
                <a:gd name="T8" fmla="*/ 215 w 135"/>
                <a:gd name="T9" fmla="*/ 170 h 156"/>
                <a:gd name="T10" fmla="*/ 247 w 135"/>
                <a:gd name="T11" fmla="*/ 70 h 156"/>
                <a:gd name="T12" fmla="*/ 105 w 135"/>
                <a:gd name="T13" fmla="*/ 2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56">
                  <a:moveTo>
                    <a:pt x="55" y="12"/>
                  </a:moveTo>
                  <a:cubicBezTo>
                    <a:pt x="13" y="27"/>
                    <a:pt x="0" y="38"/>
                    <a:pt x="4" y="63"/>
                  </a:cubicBezTo>
                  <a:cubicBezTo>
                    <a:pt x="9" y="88"/>
                    <a:pt x="18" y="84"/>
                    <a:pt x="12" y="105"/>
                  </a:cubicBezTo>
                  <a:cubicBezTo>
                    <a:pt x="7" y="127"/>
                    <a:pt x="15" y="156"/>
                    <a:pt x="75" y="133"/>
                  </a:cubicBezTo>
                  <a:cubicBezTo>
                    <a:pt x="135" y="110"/>
                    <a:pt x="124" y="96"/>
                    <a:pt x="113" y="79"/>
                  </a:cubicBezTo>
                  <a:cubicBezTo>
                    <a:pt x="103" y="62"/>
                    <a:pt x="134" y="61"/>
                    <a:pt x="130" y="33"/>
                  </a:cubicBezTo>
                  <a:cubicBezTo>
                    <a:pt x="125" y="5"/>
                    <a:pt x="84" y="0"/>
                    <a:pt x="55" y="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1" name="Freeform 57"/>
            <p:cNvSpPr>
              <a:spLocks/>
            </p:cNvSpPr>
            <p:nvPr/>
          </p:nvSpPr>
          <p:spPr bwMode="auto">
            <a:xfrm>
              <a:off x="4800" y="2161"/>
              <a:ext cx="148" cy="164"/>
            </a:xfrm>
            <a:custGeom>
              <a:avLst/>
              <a:gdLst>
                <a:gd name="T0" fmla="*/ 11 w 107"/>
                <a:gd name="T1" fmla="*/ 163 h 112"/>
                <a:gd name="T2" fmla="*/ 46 w 107"/>
                <a:gd name="T3" fmla="*/ 240 h 112"/>
                <a:gd name="T4" fmla="*/ 159 w 107"/>
                <a:gd name="T5" fmla="*/ 198 h 112"/>
                <a:gd name="T6" fmla="*/ 170 w 107"/>
                <a:gd name="T7" fmla="*/ 101 h 112"/>
                <a:gd name="T8" fmla="*/ 191 w 107"/>
                <a:gd name="T9" fmla="*/ 47 h 112"/>
                <a:gd name="T10" fmla="*/ 159 w 107"/>
                <a:gd name="T11" fmla="*/ 0 h 112"/>
                <a:gd name="T12" fmla="*/ 120 w 107"/>
                <a:gd name="T13" fmla="*/ 88 h 112"/>
                <a:gd name="T14" fmla="*/ 120 w 107"/>
                <a:gd name="T15" fmla="*/ 142 h 112"/>
                <a:gd name="T16" fmla="*/ 73 w 107"/>
                <a:gd name="T17" fmla="*/ 17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112">
                  <a:moveTo>
                    <a:pt x="6" y="76"/>
                  </a:moveTo>
                  <a:cubicBezTo>
                    <a:pt x="2" y="94"/>
                    <a:pt x="0" y="111"/>
                    <a:pt x="24" y="112"/>
                  </a:cubicBezTo>
                  <a:cubicBezTo>
                    <a:pt x="41" y="112"/>
                    <a:pt x="69" y="103"/>
                    <a:pt x="83" y="92"/>
                  </a:cubicBezTo>
                  <a:cubicBezTo>
                    <a:pt x="101" y="78"/>
                    <a:pt x="81" y="65"/>
                    <a:pt x="89" y="47"/>
                  </a:cubicBezTo>
                  <a:cubicBezTo>
                    <a:pt x="93" y="38"/>
                    <a:pt x="101" y="33"/>
                    <a:pt x="100" y="22"/>
                  </a:cubicBezTo>
                  <a:cubicBezTo>
                    <a:pt x="100" y="12"/>
                    <a:pt x="94" y="1"/>
                    <a:pt x="83" y="0"/>
                  </a:cubicBezTo>
                  <a:cubicBezTo>
                    <a:pt x="107" y="20"/>
                    <a:pt x="66" y="29"/>
                    <a:pt x="63" y="41"/>
                  </a:cubicBezTo>
                  <a:cubicBezTo>
                    <a:pt x="60" y="50"/>
                    <a:pt x="70" y="56"/>
                    <a:pt x="63" y="66"/>
                  </a:cubicBezTo>
                  <a:cubicBezTo>
                    <a:pt x="58" y="75"/>
                    <a:pt x="47" y="78"/>
                    <a:pt x="38" y="81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2" name="Freeform 58"/>
            <p:cNvSpPr>
              <a:spLocks/>
            </p:cNvSpPr>
            <p:nvPr/>
          </p:nvSpPr>
          <p:spPr bwMode="auto">
            <a:xfrm>
              <a:off x="4789" y="2165"/>
              <a:ext cx="91" cy="93"/>
            </a:xfrm>
            <a:custGeom>
              <a:avLst/>
              <a:gdLst>
                <a:gd name="T0" fmla="*/ 23 w 66"/>
                <a:gd name="T1" fmla="*/ 137 h 63"/>
                <a:gd name="T2" fmla="*/ 19 w 66"/>
                <a:gd name="T3" fmla="*/ 47 h 63"/>
                <a:gd name="T4" fmla="*/ 125 w 66"/>
                <a:gd name="T5" fmla="*/ 0 h 63"/>
                <a:gd name="T6" fmla="*/ 74 w 66"/>
                <a:gd name="T7" fmla="*/ 47 h 63"/>
                <a:gd name="T8" fmla="*/ 69 w 66"/>
                <a:gd name="T9" fmla="*/ 102 h 63"/>
                <a:gd name="T10" fmla="*/ 32 w 66"/>
                <a:gd name="T11" fmla="*/ 137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63">
                  <a:moveTo>
                    <a:pt x="12" y="63"/>
                  </a:moveTo>
                  <a:cubicBezTo>
                    <a:pt x="6" y="51"/>
                    <a:pt x="0" y="32"/>
                    <a:pt x="10" y="22"/>
                  </a:cubicBezTo>
                  <a:cubicBezTo>
                    <a:pt x="24" y="8"/>
                    <a:pt x="47" y="1"/>
                    <a:pt x="66" y="0"/>
                  </a:cubicBezTo>
                  <a:cubicBezTo>
                    <a:pt x="57" y="6"/>
                    <a:pt x="43" y="11"/>
                    <a:pt x="39" y="22"/>
                  </a:cubicBezTo>
                  <a:cubicBezTo>
                    <a:pt x="36" y="30"/>
                    <a:pt x="40" y="40"/>
                    <a:pt x="36" y="47"/>
                  </a:cubicBezTo>
                  <a:cubicBezTo>
                    <a:pt x="32" y="54"/>
                    <a:pt x="21" y="56"/>
                    <a:pt x="17" y="63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3" name="Freeform 59"/>
            <p:cNvSpPr>
              <a:spLocks/>
            </p:cNvSpPr>
            <p:nvPr/>
          </p:nvSpPr>
          <p:spPr bwMode="auto">
            <a:xfrm>
              <a:off x="4802" y="2197"/>
              <a:ext cx="19" cy="30"/>
            </a:xfrm>
            <a:custGeom>
              <a:avLst/>
              <a:gdLst>
                <a:gd name="T0" fmla="*/ 19 w 14"/>
                <a:gd name="T1" fmla="*/ 0 h 20"/>
                <a:gd name="T2" fmla="*/ 10 w 14"/>
                <a:gd name="T3" fmla="*/ 45 h 20"/>
                <a:gd name="T4" fmla="*/ 26 w 14"/>
                <a:gd name="T5" fmla="*/ 8 h 20"/>
                <a:gd name="T6" fmla="*/ 24 w 14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0">
                  <a:moveTo>
                    <a:pt x="10" y="0"/>
                  </a:moveTo>
                  <a:cubicBezTo>
                    <a:pt x="5" y="3"/>
                    <a:pt x="0" y="17"/>
                    <a:pt x="5" y="20"/>
                  </a:cubicBezTo>
                  <a:cubicBezTo>
                    <a:pt x="6" y="12"/>
                    <a:pt x="7" y="8"/>
                    <a:pt x="14" y="3"/>
                  </a:cubicBezTo>
                  <a:cubicBezTo>
                    <a:pt x="14" y="3"/>
                    <a:pt x="13" y="2"/>
                    <a:pt x="13" y="2"/>
                  </a:cubicBez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4" name="Freeform 60"/>
            <p:cNvSpPr>
              <a:spLocks/>
            </p:cNvSpPr>
            <p:nvPr/>
          </p:nvSpPr>
          <p:spPr bwMode="auto">
            <a:xfrm>
              <a:off x="4825" y="2194"/>
              <a:ext cx="4" cy="6"/>
            </a:xfrm>
            <a:custGeom>
              <a:avLst/>
              <a:gdLst>
                <a:gd name="T0" fmla="*/ 4 w 3"/>
                <a:gd name="T1" fmla="*/ 0 h 4"/>
                <a:gd name="T2" fmla="*/ 1 w 3"/>
                <a:gd name="T3" fmla="*/ 9 h 4"/>
                <a:gd name="T4" fmla="*/ 5 w 3"/>
                <a:gd name="T5" fmla="*/ 3 h 4"/>
                <a:gd name="T6" fmla="*/ 4 w 3"/>
                <a:gd name="T7" fmla="*/ 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3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5" name="Freeform 61"/>
            <p:cNvSpPr>
              <a:spLocks/>
            </p:cNvSpPr>
            <p:nvPr/>
          </p:nvSpPr>
          <p:spPr bwMode="auto">
            <a:xfrm>
              <a:off x="4660" y="2099"/>
              <a:ext cx="198" cy="211"/>
            </a:xfrm>
            <a:custGeom>
              <a:avLst/>
              <a:gdLst>
                <a:gd name="T0" fmla="*/ 30 w 144"/>
                <a:gd name="T1" fmla="*/ 98 h 144"/>
                <a:gd name="T2" fmla="*/ 107 w 144"/>
                <a:gd name="T3" fmla="*/ 88 h 144"/>
                <a:gd name="T4" fmla="*/ 165 w 144"/>
                <a:gd name="T5" fmla="*/ 70 h 144"/>
                <a:gd name="T6" fmla="*/ 210 w 144"/>
                <a:gd name="T7" fmla="*/ 26 h 144"/>
                <a:gd name="T8" fmla="*/ 272 w 144"/>
                <a:gd name="T9" fmla="*/ 10 h 144"/>
                <a:gd name="T10" fmla="*/ 116 w 144"/>
                <a:gd name="T11" fmla="*/ 130 h 144"/>
                <a:gd name="T12" fmla="*/ 91 w 144"/>
                <a:gd name="T13" fmla="*/ 212 h 144"/>
                <a:gd name="T14" fmla="*/ 114 w 144"/>
                <a:gd name="T15" fmla="*/ 309 h 144"/>
                <a:gd name="T16" fmla="*/ 56 w 144"/>
                <a:gd name="T17" fmla="*/ 243 h 144"/>
                <a:gd name="T18" fmla="*/ 11 w 144"/>
                <a:gd name="T19" fmla="*/ 199 h 144"/>
                <a:gd name="T20" fmla="*/ 23 w 144"/>
                <a:gd name="T21" fmla="*/ 176 h 144"/>
                <a:gd name="T22" fmla="*/ 15 w 144"/>
                <a:gd name="T23" fmla="*/ 152 h 144"/>
                <a:gd name="T24" fmla="*/ 15 w 144"/>
                <a:gd name="T25" fmla="*/ 107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144">
                  <a:moveTo>
                    <a:pt x="16" y="46"/>
                  </a:moveTo>
                  <a:cubicBezTo>
                    <a:pt x="30" y="46"/>
                    <a:pt x="44" y="43"/>
                    <a:pt x="57" y="41"/>
                  </a:cubicBezTo>
                  <a:cubicBezTo>
                    <a:pt x="68" y="40"/>
                    <a:pt x="78" y="38"/>
                    <a:pt x="87" y="33"/>
                  </a:cubicBezTo>
                  <a:cubicBezTo>
                    <a:pt x="96" y="28"/>
                    <a:pt x="102" y="18"/>
                    <a:pt x="111" y="12"/>
                  </a:cubicBezTo>
                  <a:cubicBezTo>
                    <a:pt x="119" y="8"/>
                    <a:pt x="135" y="0"/>
                    <a:pt x="144" y="5"/>
                  </a:cubicBezTo>
                  <a:cubicBezTo>
                    <a:pt x="113" y="19"/>
                    <a:pt x="82" y="33"/>
                    <a:pt x="61" y="61"/>
                  </a:cubicBezTo>
                  <a:cubicBezTo>
                    <a:pt x="52" y="73"/>
                    <a:pt x="47" y="83"/>
                    <a:pt x="48" y="99"/>
                  </a:cubicBezTo>
                  <a:cubicBezTo>
                    <a:pt x="50" y="115"/>
                    <a:pt x="58" y="129"/>
                    <a:pt x="60" y="144"/>
                  </a:cubicBezTo>
                  <a:cubicBezTo>
                    <a:pt x="49" y="134"/>
                    <a:pt x="40" y="123"/>
                    <a:pt x="30" y="113"/>
                  </a:cubicBezTo>
                  <a:cubicBezTo>
                    <a:pt x="23" y="108"/>
                    <a:pt x="8" y="102"/>
                    <a:pt x="6" y="93"/>
                  </a:cubicBezTo>
                  <a:cubicBezTo>
                    <a:pt x="6" y="88"/>
                    <a:pt x="11" y="86"/>
                    <a:pt x="12" y="82"/>
                  </a:cubicBezTo>
                  <a:cubicBezTo>
                    <a:pt x="12" y="77"/>
                    <a:pt x="10" y="74"/>
                    <a:pt x="8" y="71"/>
                  </a:cubicBezTo>
                  <a:cubicBezTo>
                    <a:pt x="6" y="66"/>
                    <a:pt x="0" y="53"/>
                    <a:pt x="8" y="50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6" name="Freeform 62"/>
            <p:cNvSpPr>
              <a:spLocks/>
            </p:cNvSpPr>
            <p:nvPr/>
          </p:nvSpPr>
          <p:spPr bwMode="auto">
            <a:xfrm>
              <a:off x="4728" y="2093"/>
              <a:ext cx="191" cy="106"/>
            </a:xfrm>
            <a:custGeom>
              <a:avLst/>
              <a:gdLst>
                <a:gd name="T0" fmla="*/ 136 w 139"/>
                <a:gd name="T1" fmla="*/ 31 h 72"/>
                <a:gd name="T2" fmla="*/ 212 w 139"/>
                <a:gd name="T3" fmla="*/ 10 h 72"/>
                <a:gd name="T4" fmla="*/ 262 w 139"/>
                <a:gd name="T5" fmla="*/ 15 h 72"/>
                <a:gd name="T6" fmla="*/ 232 w 139"/>
                <a:gd name="T7" fmla="*/ 18 h 72"/>
                <a:gd name="T8" fmla="*/ 187 w 139"/>
                <a:gd name="T9" fmla="*/ 35 h 72"/>
                <a:gd name="T10" fmla="*/ 126 w 139"/>
                <a:gd name="T11" fmla="*/ 59 h 72"/>
                <a:gd name="T12" fmla="*/ 66 w 139"/>
                <a:gd name="T13" fmla="*/ 109 h 72"/>
                <a:gd name="T14" fmla="*/ 4 w 139"/>
                <a:gd name="T15" fmla="*/ 156 h 72"/>
                <a:gd name="T16" fmla="*/ 0 w 139"/>
                <a:gd name="T17" fmla="*/ 125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72">
                  <a:moveTo>
                    <a:pt x="72" y="14"/>
                  </a:moveTo>
                  <a:cubicBezTo>
                    <a:pt x="86" y="1"/>
                    <a:pt x="95" y="3"/>
                    <a:pt x="112" y="5"/>
                  </a:cubicBezTo>
                  <a:cubicBezTo>
                    <a:pt x="119" y="6"/>
                    <a:pt x="136" y="0"/>
                    <a:pt x="139" y="7"/>
                  </a:cubicBezTo>
                  <a:cubicBezTo>
                    <a:pt x="134" y="11"/>
                    <a:pt x="128" y="8"/>
                    <a:pt x="123" y="8"/>
                  </a:cubicBezTo>
                  <a:cubicBezTo>
                    <a:pt x="114" y="8"/>
                    <a:pt x="107" y="11"/>
                    <a:pt x="99" y="16"/>
                  </a:cubicBezTo>
                  <a:cubicBezTo>
                    <a:pt x="90" y="22"/>
                    <a:pt x="77" y="21"/>
                    <a:pt x="67" y="27"/>
                  </a:cubicBezTo>
                  <a:cubicBezTo>
                    <a:pt x="55" y="35"/>
                    <a:pt x="49" y="45"/>
                    <a:pt x="35" y="50"/>
                  </a:cubicBezTo>
                  <a:cubicBezTo>
                    <a:pt x="22" y="56"/>
                    <a:pt x="12" y="62"/>
                    <a:pt x="2" y="72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7" name="Freeform 63"/>
            <p:cNvSpPr>
              <a:spLocks/>
            </p:cNvSpPr>
            <p:nvPr/>
          </p:nvSpPr>
          <p:spPr bwMode="auto">
            <a:xfrm>
              <a:off x="4944" y="2078"/>
              <a:ext cx="101" cy="93"/>
            </a:xfrm>
            <a:custGeom>
              <a:avLst/>
              <a:gdLst>
                <a:gd name="T0" fmla="*/ 31 w 74"/>
                <a:gd name="T1" fmla="*/ 72 h 63"/>
                <a:gd name="T2" fmla="*/ 138 w 74"/>
                <a:gd name="T3" fmla="*/ 0 h 63"/>
                <a:gd name="T4" fmla="*/ 112 w 74"/>
                <a:gd name="T5" fmla="*/ 59 h 63"/>
                <a:gd name="T6" fmla="*/ 91 w 74"/>
                <a:gd name="T7" fmla="*/ 78 h 63"/>
                <a:gd name="T8" fmla="*/ 72 w 74"/>
                <a:gd name="T9" fmla="*/ 114 h 63"/>
                <a:gd name="T10" fmla="*/ 37 w 74"/>
                <a:gd name="T11" fmla="*/ 97 h 63"/>
                <a:gd name="T12" fmla="*/ 0 w 74"/>
                <a:gd name="T13" fmla="*/ 6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63">
                  <a:moveTo>
                    <a:pt x="17" y="33"/>
                  </a:moveTo>
                  <a:cubicBezTo>
                    <a:pt x="42" y="41"/>
                    <a:pt x="63" y="20"/>
                    <a:pt x="74" y="0"/>
                  </a:cubicBezTo>
                  <a:cubicBezTo>
                    <a:pt x="70" y="10"/>
                    <a:pt x="68" y="20"/>
                    <a:pt x="60" y="27"/>
                  </a:cubicBezTo>
                  <a:cubicBezTo>
                    <a:pt x="57" y="31"/>
                    <a:pt x="52" y="33"/>
                    <a:pt x="49" y="36"/>
                  </a:cubicBezTo>
                  <a:cubicBezTo>
                    <a:pt x="44" y="41"/>
                    <a:pt x="43" y="48"/>
                    <a:pt x="39" y="52"/>
                  </a:cubicBezTo>
                  <a:cubicBezTo>
                    <a:pt x="29" y="63"/>
                    <a:pt x="26" y="52"/>
                    <a:pt x="20" y="45"/>
                  </a:cubicBezTo>
                  <a:cubicBezTo>
                    <a:pt x="14" y="39"/>
                    <a:pt x="6" y="35"/>
                    <a:pt x="0" y="28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8" name="Freeform 64"/>
            <p:cNvSpPr>
              <a:spLocks/>
            </p:cNvSpPr>
            <p:nvPr/>
          </p:nvSpPr>
          <p:spPr bwMode="auto">
            <a:xfrm>
              <a:off x="4704" y="2181"/>
              <a:ext cx="74" cy="140"/>
            </a:xfrm>
            <a:custGeom>
              <a:avLst/>
              <a:gdLst>
                <a:gd name="T0" fmla="*/ 62 w 54"/>
                <a:gd name="T1" fmla="*/ 0 h 95"/>
                <a:gd name="T2" fmla="*/ 11 w 54"/>
                <a:gd name="T3" fmla="*/ 52 h 95"/>
                <a:gd name="T4" fmla="*/ 26 w 54"/>
                <a:gd name="T5" fmla="*/ 125 h 95"/>
                <a:gd name="T6" fmla="*/ 30 w 54"/>
                <a:gd name="T7" fmla="*/ 155 h 95"/>
                <a:gd name="T8" fmla="*/ 47 w 54"/>
                <a:gd name="T9" fmla="*/ 178 h 95"/>
                <a:gd name="T10" fmla="*/ 66 w 54"/>
                <a:gd name="T11" fmla="*/ 206 h 95"/>
                <a:gd name="T12" fmla="*/ 75 w 54"/>
                <a:gd name="T13" fmla="*/ 1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95">
                  <a:moveTo>
                    <a:pt x="33" y="0"/>
                  </a:moveTo>
                  <a:cubicBezTo>
                    <a:pt x="24" y="6"/>
                    <a:pt x="11" y="14"/>
                    <a:pt x="6" y="24"/>
                  </a:cubicBezTo>
                  <a:cubicBezTo>
                    <a:pt x="0" y="36"/>
                    <a:pt x="10" y="47"/>
                    <a:pt x="14" y="58"/>
                  </a:cubicBezTo>
                  <a:cubicBezTo>
                    <a:pt x="15" y="62"/>
                    <a:pt x="15" y="68"/>
                    <a:pt x="16" y="71"/>
                  </a:cubicBezTo>
                  <a:cubicBezTo>
                    <a:pt x="19" y="75"/>
                    <a:pt x="23" y="77"/>
                    <a:pt x="25" y="82"/>
                  </a:cubicBezTo>
                  <a:cubicBezTo>
                    <a:pt x="27" y="88"/>
                    <a:pt x="26" y="95"/>
                    <a:pt x="35" y="95"/>
                  </a:cubicBezTo>
                  <a:cubicBezTo>
                    <a:pt x="54" y="95"/>
                    <a:pt x="43" y="65"/>
                    <a:pt x="40" y="56"/>
                  </a:cubicBezTo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9" name="Freeform 65"/>
            <p:cNvSpPr>
              <a:spLocks/>
            </p:cNvSpPr>
            <p:nvPr/>
          </p:nvSpPr>
          <p:spPr bwMode="auto">
            <a:xfrm>
              <a:off x="4825" y="2271"/>
              <a:ext cx="224" cy="125"/>
            </a:xfrm>
            <a:custGeom>
              <a:avLst/>
              <a:gdLst>
                <a:gd name="T0" fmla="*/ 0 w 163"/>
                <a:gd name="T1" fmla="*/ 179 h 85"/>
                <a:gd name="T2" fmla="*/ 70 w 163"/>
                <a:gd name="T3" fmla="*/ 179 h 85"/>
                <a:gd name="T4" fmla="*/ 142 w 163"/>
                <a:gd name="T5" fmla="*/ 162 h 85"/>
                <a:gd name="T6" fmla="*/ 231 w 163"/>
                <a:gd name="T7" fmla="*/ 101 h 85"/>
                <a:gd name="T8" fmla="*/ 271 w 163"/>
                <a:gd name="T9" fmla="*/ 46 h 85"/>
                <a:gd name="T10" fmla="*/ 308 w 163"/>
                <a:gd name="T11" fmla="*/ 4 h 85"/>
                <a:gd name="T12" fmla="*/ 261 w 163"/>
                <a:gd name="T13" fmla="*/ 50 h 85"/>
                <a:gd name="T14" fmla="*/ 195 w 163"/>
                <a:gd name="T15" fmla="*/ 84 h 85"/>
                <a:gd name="T16" fmla="*/ 142 w 163"/>
                <a:gd name="T17" fmla="*/ 116 h 85"/>
                <a:gd name="T18" fmla="*/ 40 w 163"/>
                <a:gd name="T19" fmla="*/ 16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3" h="85">
                  <a:moveTo>
                    <a:pt x="0" y="83"/>
                  </a:moveTo>
                  <a:cubicBezTo>
                    <a:pt x="12" y="77"/>
                    <a:pt x="24" y="81"/>
                    <a:pt x="37" y="83"/>
                  </a:cubicBezTo>
                  <a:cubicBezTo>
                    <a:pt x="50" y="85"/>
                    <a:pt x="63" y="83"/>
                    <a:pt x="75" y="75"/>
                  </a:cubicBezTo>
                  <a:cubicBezTo>
                    <a:pt x="91" y="64"/>
                    <a:pt x="109" y="63"/>
                    <a:pt x="122" y="47"/>
                  </a:cubicBezTo>
                  <a:cubicBezTo>
                    <a:pt x="129" y="38"/>
                    <a:pt x="135" y="29"/>
                    <a:pt x="143" y="21"/>
                  </a:cubicBezTo>
                  <a:cubicBezTo>
                    <a:pt x="149" y="14"/>
                    <a:pt x="158" y="9"/>
                    <a:pt x="163" y="2"/>
                  </a:cubicBezTo>
                  <a:cubicBezTo>
                    <a:pt x="155" y="0"/>
                    <a:pt x="144" y="18"/>
                    <a:pt x="138" y="23"/>
                  </a:cubicBezTo>
                  <a:cubicBezTo>
                    <a:pt x="126" y="31"/>
                    <a:pt x="117" y="36"/>
                    <a:pt x="103" y="39"/>
                  </a:cubicBezTo>
                  <a:cubicBezTo>
                    <a:pt x="90" y="41"/>
                    <a:pt x="85" y="45"/>
                    <a:pt x="75" y="54"/>
                  </a:cubicBezTo>
                  <a:cubicBezTo>
                    <a:pt x="61" y="65"/>
                    <a:pt x="38" y="68"/>
                    <a:pt x="21" y="74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0" name="Freeform 66"/>
            <p:cNvSpPr>
              <a:spLocks/>
            </p:cNvSpPr>
            <p:nvPr/>
          </p:nvSpPr>
          <p:spPr bwMode="auto">
            <a:xfrm>
              <a:off x="4679" y="2175"/>
              <a:ext cx="49" cy="62"/>
            </a:xfrm>
            <a:custGeom>
              <a:avLst/>
              <a:gdLst>
                <a:gd name="T0" fmla="*/ 20 w 35"/>
                <a:gd name="T1" fmla="*/ 15 h 42"/>
                <a:gd name="T2" fmla="*/ 20 w 35"/>
                <a:gd name="T3" fmla="*/ 92 h 42"/>
                <a:gd name="T4" fmla="*/ 31 w 35"/>
                <a:gd name="T5" fmla="*/ 40 h 42"/>
                <a:gd name="T6" fmla="*/ 69 w 35"/>
                <a:gd name="T7" fmla="*/ 10 h 42"/>
                <a:gd name="T8" fmla="*/ 28 w 35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0" y="7"/>
                  </a:moveTo>
                  <a:cubicBezTo>
                    <a:pt x="3" y="18"/>
                    <a:pt x="0" y="33"/>
                    <a:pt x="10" y="42"/>
                  </a:cubicBezTo>
                  <a:cubicBezTo>
                    <a:pt x="15" y="35"/>
                    <a:pt x="10" y="25"/>
                    <a:pt x="16" y="18"/>
                  </a:cubicBezTo>
                  <a:cubicBezTo>
                    <a:pt x="19" y="12"/>
                    <a:pt x="30" y="10"/>
                    <a:pt x="35" y="5"/>
                  </a:cubicBezTo>
                  <a:cubicBezTo>
                    <a:pt x="30" y="0"/>
                    <a:pt x="22" y="0"/>
                    <a:pt x="14" y="3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1" name="Freeform 67"/>
            <p:cNvSpPr>
              <a:spLocks/>
            </p:cNvSpPr>
            <p:nvPr/>
          </p:nvSpPr>
          <p:spPr bwMode="auto">
            <a:xfrm>
              <a:off x="4732" y="2170"/>
              <a:ext cx="11" cy="8"/>
            </a:xfrm>
            <a:custGeom>
              <a:avLst/>
              <a:gdLst>
                <a:gd name="T0" fmla="*/ 1 w 8"/>
                <a:gd name="T1" fmla="*/ 0 h 6"/>
                <a:gd name="T2" fmla="*/ 15 w 8"/>
                <a:gd name="T3" fmla="*/ 5 h 6"/>
                <a:gd name="T4" fmla="*/ 6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6"/>
                    <a:pt x="4" y="5"/>
                    <a:pt x="8" y="3"/>
                  </a:cubicBezTo>
                  <a:cubicBezTo>
                    <a:pt x="7" y="0"/>
                    <a:pt x="5" y="1"/>
                    <a:pt x="3" y="1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2" name="Freeform 68"/>
            <p:cNvSpPr>
              <a:spLocks/>
            </p:cNvSpPr>
            <p:nvPr/>
          </p:nvSpPr>
          <p:spPr bwMode="auto">
            <a:xfrm>
              <a:off x="4977" y="2136"/>
              <a:ext cx="22" cy="19"/>
            </a:xfrm>
            <a:custGeom>
              <a:avLst/>
              <a:gdLst>
                <a:gd name="T0" fmla="*/ 0 w 16"/>
                <a:gd name="T1" fmla="*/ 1 h 13"/>
                <a:gd name="T2" fmla="*/ 30 w 16"/>
                <a:gd name="T3" fmla="*/ 0 h 13"/>
                <a:gd name="T4" fmla="*/ 19 w 1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"/>
                  </a:moveTo>
                  <a:cubicBezTo>
                    <a:pt x="3" y="13"/>
                    <a:pt x="12" y="9"/>
                    <a:pt x="16" y="0"/>
                  </a:cubicBezTo>
                  <a:cubicBezTo>
                    <a:pt x="14" y="0"/>
                    <a:pt x="11" y="0"/>
                    <a:pt x="10" y="0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3" name="Freeform 69"/>
            <p:cNvSpPr>
              <a:spLocks/>
            </p:cNvSpPr>
            <p:nvPr/>
          </p:nvSpPr>
          <p:spPr bwMode="auto">
            <a:xfrm>
              <a:off x="4525" y="1930"/>
              <a:ext cx="1005" cy="683"/>
            </a:xfrm>
            <a:custGeom>
              <a:avLst/>
              <a:gdLst>
                <a:gd name="T0" fmla="*/ 101 w 730"/>
                <a:gd name="T1" fmla="*/ 291 h 465"/>
                <a:gd name="T2" fmla="*/ 147 w 730"/>
                <a:gd name="T3" fmla="*/ 354 h 465"/>
                <a:gd name="T4" fmla="*/ 127 w 730"/>
                <a:gd name="T5" fmla="*/ 408 h 465"/>
                <a:gd name="T6" fmla="*/ 4 w 730"/>
                <a:gd name="T7" fmla="*/ 492 h 465"/>
                <a:gd name="T8" fmla="*/ 99 w 730"/>
                <a:gd name="T9" fmla="*/ 466 h 465"/>
                <a:gd name="T10" fmla="*/ 257 w 730"/>
                <a:gd name="T11" fmla="*/ 557 h 465"/>
                <a:gd name="T12" fmla="*/ 354 w 730"/>
                <a:gd name="T13" fmla="*/ 755 h 465"/>
                <a:gd name="T14" fmla="*/ 339 w 730"/>
                <a:gd name="T15" fmla="*/ 915 h 465"/>
                <a:gd name="T16" fmla="*/ 330 w 730"/>
                <a:gd name="T17" fmla="*/ 997 h 465"/>
                <a:gd name="T18" fmla="*/ 363 w 730"/>
                <a:gd name="T19" fmla="*/ 921 h 465"/>
                <a:gd name="T20" fmla="*/ 388 w 730"/>
                <a:gd name="T21" fmla="*/ 781 h 465"/>
                <a:gd name="T22" fmla="*/ 467 w 730"/>
                <a:gd name="T23" fmla="*/ 708 h 465"/>
                <a:gd name="T24" fmla="*/ 577 w 730"/>
                <a:gd name="T25" fmla="*/ 690 h 465"/>
                <a:gd name="T26" fmla="*/ 670 w 730"/>
                <a:gd name="T27" fmla="*/ 621 h 465"/>
                <a:gd name="T28" fmla="*/ 870 w 730"/>
                <a:gd name="T29" fmla="*/ 485 h 465"/>
                <a:gd name="T30" fmla="*/ 991 w 730"/>
                <a:gd name="T31" fmla="*/ 474 h 465"/>
                <a:gd name="T32" fmla="*/ 1106 w 730"/>
                <a:gd name="T33" fmla="*/ 401 h 465"/>
                <a:gd name="T34" fmla="*/ 1238 w 730"/>
                <a:gd name="T35" fmla="*/ 317 h 465"/>
                <a:gd name="T36" fmla="*/ 1284 w 730"/>
                <a:gd name="T37" fmla="*/ 203 h 465"/>
                <a:gd name="T38" fmla="*/ 1375 w 730"/>
                <a:gd name="T39" fmla="*/ 97 h 465"/>
                <a:gd name="T40" fmla="*/ 1333 w 730"/>
                <a:gd name="T41" fmla="*/ 115 h 465"/>
                <a:gd name="T42" fmla="*/ 1261 w 730"/>
                <a:gd name="T43" fmla="*/ 201 h 465"/>
                <a:gd name="T44" fmla="*/ 1202 w 730"/>
                <a:gd name="T45" fmla="*/ 298 h 465"/>
                <a:gd name="T46" fmla="*/ 1060 w 730"/>
                <a:gd name="T47" fmla="*/ 372 h 465"/>
                <a:gd name="T48" fmla="*/ 966 w 730"/>
                <a:gd name="T49" fmla="*/ 441 h 465"/>
                <a:gd name="T50" fmla="*/ 829 w 730"/>
                <a:gd name="T51" fmla="*/ 401 h 465"/>
                <a:gd name="T52" fmla="*/ 750 w 730"/>
                <a:gd name="T53" fmla="*/ 317 h 465"/>
                <a:gd name="T54" fmla="*/ 765 w 730"/>
                <a:gd name="T55" fmla="*/ 192 h 465"/>
                <a:gd name="T56" fmla="*/ 801 w 730"/>
                <a:gd name="T57" fmla="*/ 73 h 465"/>
                <a:gd name="T58" fmla="*/ 865 w 730"/>
                <a:gd name="T59" fmla="*/ 18 h 465"/>
                <a:gd name="T60" fmla="*/ 781 w 730"/>
                <a:gd name="T61" fmla="*/ 63 h 465"/>
                <a:gd name="T62" fmla="*/ 723 w 730"/>
                <a:gd name="T63" fmla="*/ 162 h 465"/>
                <a:gd name="T64" fmla="*/ 631 w 730"/>
                <a:gd name="T65" fmla="*/ 275 h 465"/>
                <a:gd name="T66" fmla="*/ 512 w 730"/>
                <a:gd name="T67" fmla="*/ 229 h 465"/>
                <a:gd name="T68" fmla="*/ 383 w 730"/>
                <a:gd name="T69" fmla="*/ 259 h 465"/>
                <a:gd name="T70" fmla="*/ 306 w 730"/>
                <a:gd name="T71" fmla="*/ 311 h 465"/>
                <a:gd name="T72" fmla="*/ 195 w 730"/>
                <a:gd name="T73" fmla="*/ 319 h 465"/>
                <a:gd name="T74" fmla="*/ 101 w 730"/>
                <a:gd name="T75" fmla="*/ 291 h 4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0" h="465">
                  <a:moveTo>
                    <a:pt x="53" y="135"/>
                  </a:moveTo>
                  <a:cubicBezTo>
                    <a:pt x="47" y="142"/>
                    <a:pt x="64" y="157"/>
                    <a:pt x="78" y="164"/>
                  </a:cubicBezTo>
                  <a:cubicBezTo>
                    <a:pt x="94" y="172"/>
                    <a:pt x="84" y="185"/>
                    <a:pt x="67" y="189"/>
                  </a:cubicBezTo>
                  <a:cubicBezTo>
                    <a:pt x="50" y="194"/>
                    <a:pt x="5" y="213"/>
                    <a:pt x="2" y="228"/>
                  </a:cubicBezTo>
                  <a:cubicBezTo>
                    <a:pt x="0" y="242"/>
                    <a:pt x="18" y="229"/>
                    <a:pt x="52" y="216"/>
                  </a:cubicBezTo>
                  <a:cubicBezTo>
                    <a:pt x="85" y="203"/>
                    <a:pt x="101" y="219"/>
                    <a:pt x="136" y="258"/>
                  </a:cubicBezTo>
                  <a:cubicBezTo>
                    <a:pt x="172" y="297"/>
                    <a:pt x="181" y="319"/>
                    <a:pt x="187" y="350"/>
                  </a:cubicBezTo>
                  <a:cubicBezTo>
                    <a:pt x="192" y="381"/>
                    <a:pt x="186" y="398"/>
                    <a:pt x="179" y="424"/>
                  </a:cubicBezTo>
                  <a:cubicBezTo>
                    <a:pt x="173" y="450"/>
                    <a:pt x="168" y="458"/>
                    <a:pt x="174" y="462"/>
                  </a:cubicBezTo>
                  <a:cubicBezTo>
                    <a:pt x="180" y="465"/>
                    <a:pt x="190" y="439"/>
                    <a:pt x="192" y="427"/>
                  </a:cubicBezTo>
                  <a:cubicBezTo>
                    <a:pt x="194" y="415"/>
                    <a:pt x="208" y="383"/>
                    <a:pt x="205" y="362"/>
                  </a:cubicBezTo>
                  <a:cubicBezTo>
                    <a:pt x="203" y="340"/>
                    <a:pt x="214" y="322"/>
                    <a:pt x="246" y="328"/>
                  </a:cubicBezTo>
                  <a:cubicBezTo>
                    <a:pt x="268" y="331"/>
                    <a:pt x="282" y="337"/>
                    <a:pt x="304" y="320"/>
                  </a:cubicBezTo>
                  <a:cubicBezTo>
                    <a:pt x="325" y="303"/>
                    <a:pt x="337" y="304"/>
                    <a:pt x="354" y="288"/>
                  </a:cubicBezTo>
                  <a:cubicBezTo>
                    <a:pt x="371" y="271"/>
                    <a:pt x="389" y="212"/>
                    <a:pt x="459" y="225"/>
                  </a:cubicBezTo>
                  <a:cubicBezTo>
                    <a:pt x="480" y="226"/>
                    <a:pt x="503" y="226"/>
                    <a:pt x="523" y="220"/>
                  </a:cubicBezTo>
                  <a:cubicBezTo>
                    <a:pt x="557" y="210"/>
                    <a:pt x="557" y="196"/>
                    <a:pt x="583" y="186"/>
                  </a:cubicBezTo>
                  <a:cubicBezTo>
                    <a:pt x="610" y="175"/>
                    <a:pt x="632" y="168"/>
                    <a:pt x="653" y="147"/>
                  </a:cubicBezTo>
                  <a:cubicBezTo>
                    <a:pt x="675" y="127"/>
                    <a:pt x="661" y="115"/>
                    <a:pt x="678" y="94"/>
                  </a:cubicBezTo>
                  <a:cubicBezTo>
                    <a:pt x="695" y="72"/>
                    <a:pt x="723" y="62"/>
                    <a:pt x="726" y="45"/>
                  </a:cubicBezTo>
                  <a:cubicBezTo>
                    <a:pt x="730" y="28"/>
                    <a:pt x="714" y="42"/>
                    <a:pt x="703" y="53"/>
                  </a:cubicBezTo>
                  <a:cubicBezTo>
                    <a:pt x="692" y="65"/>
                    <a:pt x="674" y="77"/>
                    <a:pt x="665" y="93"/>
                  </a:cubicBezTo>
                  <a:cubicBezTo>
                    <a:pt x="656" y="109"/>
                    <a:pt x="659" y="124"/>
                    <a:pt x="634" y="138"/>
                  </a:cubicBezTo>
                  <a:cubicBezTo>
                    <a:pt x="609" y="153"/>
                    <a:pt x="580" y="154"/>
                    <a:pt x="559" y="172"/>
                  </a:cubicBezTo>
                  <a:cubicBezTo>
                    <a:pt x="539" y="190"/>
                    <a:pt x="527" y="201"/>
                    <a:pt x="510" y="204"/>
                  </a:cubicBezTo>
                  <a:cubicBezTo>
                    <a:pt x="493" y="208"/>
                    <a:pt x="456" y="195"/>
                    <a:pt x="437" y="186"/>
                  </a:cubicBezTo>
                  <a:cubicBezTo>
                    <a:pt x="418" y="177"/>
                    <a:pt x="397" y="170"/>
                    <a:pt x="396" y="147"/>
                  </a:cubicBezTo>
                  <a:cubicBezTo>
                    <a:pt x="395" y="125"/>
                    <a:pt x="410" y="111"/>
                    <a:pt x="404" y="89"/>
                  </a:cubicBezTo>
                  <a:cubicBezTo>
                    <a:pt x="397" y="68"/>
                    <a:pt x="410" y="47"/>
                    <a:pt x="423" y="34"/>
                  </a:cubicBezTo>
                  <a:cubicBezTo>
                    <a:pt x="437" y="20"/>
                    <a:pt x="456" y="16"/>
                    <a:pt x="456" y="8"/>
                  </a:cubicBezTo>
                  <a:cubicBezTo>
                    <a:pt x="455" y="0"/>
                    <a:pt x="424" y="18"/>
                    <a:pt x="412" y="29"/>
                  </a:cubicBezTo>
                  <a:cubicBezTo>
                    <a:pt x="399" y="41"/>
                    <a:pt x="391" y="51"/>
                    <a:pt x="381" y="75"/>
                  </a:cubicBezTo>
                  <a:cubicBezTo>
                    <a:pt x="372" y="99"/>
                    <a:pt x="365" y="125"/>
                    <a:pt x="333" y="127"/>
                  </a:cubicBezTo>
                  <a:cubicBezTo>
                    <a:pt x="301" y="128"/>
                    <a:pt x="296" y="102"/>
                    <a:pt x="270" y="106"/>
                  </a:cubicBezTo>
                  <a:cubicBezTo>
                    <a:pt x="244" y="110"/>
                    <a:pt x="229" y="96"/>
                    <a:pt x="202" y="120"/>
                  </a:cubicBezTo>
                  <a:cubicBezTo>
                    <a:pt x="175" y="144"/>
                    <a:pt x="181" y="139"/>
                    <a:pt x="161" y="144"/>
                  </a:cubicBezTo>
                  <a:cubicBezTo>
                    <a:pt x="142" y="148"/>
                    <a:pt x="117" y="156"/>
                    <a:pt x="103" y="148"/>
                  </a:cubicBezTo>
                  <a:cubicBezTo>
                    <a:pt x="90" y="140"/>
                    <a:pt x="60" y="128"/>
                    <a:pt x="53" y="135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4" name="Freeform 70"/>
            <p:cNvSpPr>
              <a:spLocks/>
            </p:cNvSpPr>
            <p:nvPr/>
          </p:nvSpPr>
          <p:spPr bwMode="auto">
            <a:xfrm>
              <a:off x="4777" y="2137"/>
              <a:ext cx="186" cy="229"/>
            </a:xfrm>
            <a:custGeom>
              <a:avLst/>
              <a:gdLst>
                <a:gd name="T0" fmla="*/ 105 w 135"/>
                <a:gd name="T1" fmla="*/ 26 h 156"/>
                <a:gd name="T2" fmla="*/ 8 w 135"/>
                <a:gd name="T3" fmla="*/ 135 h 156"/>
                <a:gd name="T4" fmla="*/ 23 w 135"/>
                <a:gd name="T5" fmla="*/ 226 h 156"/>
                <a:gd name="T6" fmla="*/ 142 w 135"/>
                <a:gd name="T7" fmla="*/ 286 h 156"/>
                <a:gd name="T8" fmla="*/ 215 w 135"/>
                <a:gd name="T9" fmla="*/ 170 h 156"/>
                <a:gd name="T10" fmla="*/ 247 w 135"/>
                <a:gd name="T11" fmla="*/ 70 h 156"/>
                <a:gd name="T12" fmla="*/ 105 w 135"/>
                <a:gd name="T13" fmla="*/ 2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56">
                  <a:moveTo>
                    <a:pt x="55" y="12"/>
                  </a:moveTo>
                  <a:cubicBezTo>
                    <a:pt x="13" y="27"/>
                    <a:pt x="0" y="38"/>
                    <a:pt x="4" y="63"/>
                  </a:cubicBezTo>
                  <a:cubicBezTo>
                    <a:pt x="9" y="88"/>
                    <a:pt x="18" y="84"/>
                    <a:pt x="12" y="105"/>
                  </a:cubicBezTo>
                  <a:cubicBezTo>
                    <a:pt x="7" y="127"/>
                    <a:pt x="15" y="156"/>
                    <a:pt x="75" y="133"/>
                  </a:cubicBezTo>
                  <a:cubicBezTo>
                    <a:pt x="135" y="110"/>
                    <a:pt x="124" y="96"/>
                    <a:pt x="113" y="79"/>
                  </a:cubicBezTo>
                  <a:cubicBezTo>
                    <a:pt x="103" y="62"/>
                    <a:pt x="134" y="61"/>
                    <a:pt x="130" y="33"/>
                  </a:cubicBezTo>
                  <a:cubicBezTo>
                    <a:pt x="125" y="5"/>
                    <a:pt x="84" y="0"/>
                    <a:pt x="55" y="12"/>
                  </a:cubicBezTo>
                  <a:close/>
                </a:path>
              </a:pathLst>
            </a:custGeom>
            <a:noFill/>
            <a:ln w="4763" cap="flat">
              <a:solidFill>
                <a:srgbClr val="DDD7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15" name="Group 114"/>
          <p:cNvGrpSpPr>
            <a:grpSpLocks noChangeAspect="1"/>
          </p:cNvGrpSpPr>
          <p:nvPr/>
        </p:nvGrpSpPr>
        <p:grpSpPr>
          <a:xfrm>
            <a:off x="6814302" y="1363380"/>
            <a:ext cx="580653" cy="612000"/>
            <a:chOff x="7995841" y="1747243"/>
            <a:chExt cx="512341" cy="540000"/>
          </a:xfrm>
        </p:grpSpPr>
        <p:sp>
          <p:nvSpPr>
            <p:cNvPr id="116" name="Freeform 250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7" name="Freeform 251"/>
            <p:cNvSpPr>
              <a:spLocks/>
            </p:cNvSpPr>
            <p:nvPr/>
          </p:nvSpPr>
          <p:spPr bwMode="auto">
            <a:xfrm rot="16200000">
              <a:off x="8067950" y="1717939"/>
              <a:ext cx="392488" cy="466902"/>
            </a:xfrm>
            <a:custGeom>
              <a:avLst/>
              <a:gdLst>
                <a:gd name="T0" fmla="*/ 984 w 238"/>
                <a:gd name="T1" fmla="*/ 0 h 266"/>
                <a:gd name="T2" fmla="*/ 1360 w 238"/>
                <a:gd name="T3" fmla="*/ 888 h 266"/>
                <a:gd name="T4" fmla="*/ 383 w 238"/>
                <a:gd name="T5" fmla="*/ 1818 h 266"/>
                <a:gd name="T6" fmla="*/ 0 w 238"/>
                <a:gd name="T7" fmla="*/ 1733 h 266"/>
                <a:gd name="T8" fmla="*/ 496 w 238"/>
                <a:gd name="T9" fmla="*/ 1890 h 266"/>
                <a:gd name="T10" fmla="*/ 1480 w 238"/>
                <a:gd name="T11" fmla="*/ 965 h 266"/>
                <a:gd name="T12" fmla="*/ 98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8" name="Freeform 252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9" name="Freeform 253"/>
            <p:cNvSpPr>
              <a:spLocks/>
            </p:cNvSpPr>
            <p:nvPr/>
          </p:nvSpPr>
          <p:spPr bwMode="auto">
            <a:xfrm rot="16200000">
              <a:off x="8103840" y="1768317"/>
              <a:ext cx="313463" cy="379317"/>
            </a:xfrm>
            <a:custGeom>
              <a:avLst/>
              <a:gdLst>
                <a:gd name="T0" fmla="*/ 1130 w 190"/>
                <a:gd name="T1" fmla="*/ 819 h 216"/>
                <a:gd name="T2" fmla="*/ 1030 w 190"/>
                <a:gd name="T3" fmla="*/ 605 h 216"/>
                <a:gd name="T4" fmla="*/ 997 w 190"/>
                <a:gd name="T5" fmla="*/ 328 h 216"/>
                <a:gd name="T6" fmla="*/ 704 w 190"/>
                <a:gd name="T7" fmla="*/ 0 h 216"/>
                <a:gd name="T8" fmla="*/ 872 w 190"/>
                <a:gd name="T9" fmla="*/ 243 h 216"/>
                <a:gd name="T10" fmla="*/ 892 w 190"/>
                <a:gd name="T11" fmla="*/ 491 h 216"/>
                <a:gd name="T12" fmla="*/ 822 w 190"/>
                <a:gd name="T13" fmla="*/ 781 h 216"/>
                <a:gd name="T14" fmla="*/ 722 w 190"/>
                <a:gd name="T15" fmla="*/ 1288 h 216"/>
                <a:gd name="T16" fmla="*/ 0 w 190"/>
                <a:gd name="T17" fmla="*/ 1288 h 216"/>
                <a:gd name="T18" fmla="*/ 847 w 190"/>
                <a:gd name="T19" fmla="*/ 1373 h 216"/>
                <a:gd name="T20" fmla="*/ 1130 w 190"/>
                <a:gd name="T21" fmla="*/ 819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0" name="Freeform 254"/>
            <p:cNvSpPr>
              <a:spLocks/>
            </p:cNvSpPr>
            <p:nvPr/>
          </p:nvSpPr>
          <p:spPr bwMode="auto">
            <a:xfrm rot="16200000">
              <a:off x="8093633" y="1901012"/>
              <a:ext cx="256829" cy="344414"/>
            </a:xfrm>
            <a:custGeom>
              <a:avLst/>
              <a:gdLst>
                <a:gd name="T0" fmla="*/ 233 w 156"/>
                <a:gd name="T1" fmla="*/ 1139 h 196"/>
                <a:gd name="T2" fmla="*/ 408 w 156"/>
                <a:gd name="T3" fmla="*/ 414 h 196"/>
                <a:gd name="T4" fmla="*/ 920 w 156"/>
                <a:gd name="T5" fmla="*/ 77 h 196"/>
                <a:gd name="T6" fmla="*/ 850 w 156"/>
                <a:gd name="T7" fmla="*/ 51 h 196"/>
                <a:gd name="T8" fmla="*/ 163 w 156"/>
                <a:gd name="T9" fmla="*/ 363 h 196"/>
                <a:gd name="T10" fmla="*/ 120 w 156"/>
                <a:gd name="T11" fmla="*/ 1062 h 196"/>
                <a:gd name="T12" fmla="*/ 388 w 156"/>
                <a:gd name="T13" fmla="*/ 1396 h 196"/>
                <a:gd name="T14" fmla="*/ 233 w 156"/>
                <a:gd name="T15" fmla="*/ 11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1" name="Freeform 279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2" name="Freeform 280"/>
            <p:cNvSpPr>
              <a:spLocks/>
            </p:cNvSpPr>
            <p:nvPr/>
          </p:nvSpPr>
          <p:spPr bwMode="auto">
            <a:xfrm rot="16200000">
              <a:off x="8121621" y="2210195"/>
              <a:ext cx="18439" cy="14488"/>
            </a:xfrm>
            <a:custGeom>
              <a:avLst/>
              <a:gdLst>
                <a:gd name="T0" fmla="*/ 46 w 11"/>
                <a:gd name="T1" fmla="*/ 8 h 8"/>
                <a:gd name="T2" fmla="*/ 25 w 11"/>
                <a:gd name="T3" fmla="*/ 52 h 8"/>
                <a:gd name="T4" fmla="*/ 46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3" name="Freeform 283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4" name="Freeform 284"/>
            <p:cNvSpPr>
              <a:spLocks/>
            </p:cNvSpPr>
            <p:nvPr/>
          </p:nvSpPr>
          <p:spPr bwMode="auto">
            <a:xfrm rot="16200000">
              <a:off x="8149938" y="2206902"/>
              <a:ext cx="26341" cy="26341"/>
            </a:xfrm>
            <a:custGeom>
              <a:avLst/>
              <a:gdLst>
                <a:gd name="T0" fmla="*/ 38 w 16"/>
                <a:gd name="T1" fmla="*/ 13 h 15"/>
                <a:gd name="T2" fmla="*/ 83 w 16"/>
                <a:gd name="T3" fmla="*/ 56 h 15"/>
                <a:gd name="T4" fmla="*/ 38 w 16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5" name="Freeform 317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6" name="Freeform 318"/>
            <p:cNvSpPr>
              <a:spLocks/>
            </p:cNvSpPr>
            <p:nvPr/>
          </p:nvSpPr>
          <p:spPr bwMode="auto">
            <a:xfrm rot="16200000">
              <a:off x="8123267" y="2196695"/>
              <a:ext cx="13171" cy="23049"/>
            </a:xfrm>
            <a:custGeom>
              <a:avLst/>
              <a:gdLst>
                <a:gd name="T0" fmla="*/ 45 w 8"/>
                <a:gd name="T1" fmla="*/ 59 h 13"/>
                <a:gd name="T2" fmla="*/ 25 w 8"/>
                <a:gd name="T3" fmla="*/ 22 h 13"/>
                <a:gd name="T4" fmla="*/ 45 w 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7" name="Freeform 319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8" name="Freeform 320"/>
            <p:cNvSpPr>
              <a:spLocks/>
            </p:cNvSpPr>
            <p:nvPr/>
          </p:nvSpPr>
          <p:spPr bwMode="auto">
            <a:xfrm rot="16200000">
              <a:off x="8083426" y="2165414"/>
              <a:ext cx="25024" cy="31610"/>
            </a:xfrm>
            <a:custGeom>
              <a:avLst/>
              <a:gdLst>
                <a:gd name="T0" fmla="*/ 46 w 15"/>
                <a:gd name="T1" fmla="*/ 107 h 18"/>
                <a:gd name="T2" fmla="*/ 38 w 15"/>
                <a:gd name="T3" fmla="*/ 13 h 18"/>
                <a:gd name="T4" fmla="*/ 46 w 15"/>
                <a:gd name="T5" fmla="*/ 1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9" name="Freeform 392"/>
            <p:cNvSpPr>
              <a:spLocks/>
            </p:cNvSpPr>
            <p:nvPr/>
          </p:nvSpPr>
          <p:spPr bwMode="auto">
            <a:xfrm rot="16200000">
              <a:off x="8169035" y="2085731"/>
              <a:ext cx="71122" cy="158049"/>
            </a:xfrm>
            <a:custGeom>
              <a:avLst/>
              <a:gdLst>
                <a:gd name="T0" fmla="*/ 271 w 43"/>
                <a:gd name="T1" fmla="*/ 0 h 90"/>
                <a:gd name="T2" fmla="*/ 108 w 43"/>
                <a:gd name="T3" fmla="*/ 640 h 90"/>
                <a:gd name="T4" fmla="*/ 27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0" name="Freeform 393"/>
            <p:cNvSpPr>
              <a:spLocks/>
            </p:cNvSpPr>
            <p:nvPr/>
          </p:nvSpPr>
          <p:spPr bwMode="auto">
            <a:xfrm rot="16200000">
              <a:off x="8040292" y="1823305"/>
              <a:ext cx="395122" cy="466902"/>
            </a:xfrm>
            <a:custGeom>
              <a:avLst/>
              <a:gdLst>
                <a:gd name="T0" fmla="*/ 125 w 240"/>
                <a:gd name="T1" fmla="*/ 1066 h 266"/>
                <a:gd name="T2" fmla="*/ 1000 w 240"/>
                <a:gd name="T3" fmla="*/ 56 h 266"/>
                <a:gd name="T4" fmla="*/ 1500 w 240"/>
                <a:gd name="T5" fmla="*/ 184 h 266"/>
                <a:gd name="T6" fmla="*/ 920 w 240"/>
                <a:gd name="T7" fmla="*/ 0 h 266"/>
                <a:gd name="T8" fmla="*/ 38 w 240"/>
                <a:gd name="T9" fmla="*/ 1008 h 266"/>
                <a:gd name="T10" fmla="*/ 470 w 240"/>
                <a:gd name="T11" fmla="*/ 1890 h 266"/>
                <a:gd name="T12" fmla="*/ 125 w 240"/>
                <a:gd name="T13" fmla="*/ 106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2BB3FF"/>
            </a:solidFill>
            <a:ln>
              <a:noFill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1" name="Freeform 394"/>
            <p:cNvSpPr>
              <a:spLocks/>
            </p:cNvSpPr>
            <p:nvPr/>
          </p:nvSpPr>
          <p:spPr bwMode="auto">
            <a:xfrm rot="16200000">
              <a:off x="8047865" y="1969170"/>
              <a:ext cx="274610" cy="361536"/>
            </a:xfrm>
            <a:custGeom>
              <a:avLst/>
              <a:gdLst>
                <a:gd name="T0" fmla="*/ 255 w 167"/>
                <a:gd name="T1" fmla="*/ 1463 h 206"/>
                <a:gd name="T2" fmla="*/ 162 w 167"/>
                <a:gd name="T3" fmla="*/ 1007 h 206"/>
                <a:gd name="T4" fmla="*/ 1041 w 167"/>
                <a:gd name="T5" fmla="*/ 0 h 206"/>
                <a:gd name="T6" fmla="*/ 255 w 167"/>
                <a:gd name="T7" fmla="*/ 1463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C9DFFF"/>
            </a:solidFill>
            <a:ln>
              <a:noFill/>
            </a:ln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2" name="Freeform 395"/>
            <p:cNvSpPr>
              <a:spLocks/>
            </p:cNvSpPr>
            <p:nvPr/>
          </p:nvSpPr>
          <p:spPr bwMode="auto">
            <a:xfrm rot="16200000">
              <a:off x="7995182" y="1747902"/>
              <a:ext cx="513659" cy="512341"/>
            </a:xfrm>
            <a:custGeom>
              <a:avLst/>
              <a:gdLst>
                <a:gd name="T0" fmla="*/ 950 w 312"/>
                <a:gd name="T1" fmla="*/ 0 h 292"/>
                <a:gd name="T2" fmla="*/ 38 w 312"/>
                <a:gd name="T3" fmla="*/ 1050 h 292"/>
                <a:gd name="T4" fmla="*/ 920 w 312"/>
                <a:gd name="T5" fmla="*/ 2073 h 292"/>
                <a:gd name="T6" fmla="*/ 1938 w 312"/>
                <a:gd name="T7" fmla="*/ 1108 h 292"/>
                <a:gd name="T8" fmla="*/ 950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3" name="Freeform 396"/>
            <p:cNvSpPr>
              <a:spLocks/>
            </p:cNvSpPr>
            <p:nvPr/>
          </p:nvSpPr>
          <p:spPr bwMode="auto">
            <a:xfrm rot="16200000">
              <a:off x="8043913" y="1782146"/>
              <a:ext cx="423439" cy="445829"/>
            </a:xfrm>
            <a:custGeom>
              <a:avLst/>
              <a:gdLst>
                <a:gd name="T0" fmla="*/ 933 w 257"/>
                <a:gd name="T1" fmla="*/ 51 h 254"/>
                <a:gd name="T2" fmla="*/ 175 w 257"/>
                <a:gd name="T3" fmla="*/ 397 h 254"/>
                <a:gd name="T4" fmla="*/ 133 w 257"/>
                <a:gd name="T5" fmla="*/ 1157 h 254"/>
                <a:gd name="T6" fmla="*/ 1246 w 257"/>
                <a:gd name="T7" fmla="*/ 1562 h 254"/>
                <a:gd name="T8" fmla="*/ 1539 w 257"/>
                <a:gd name="T9" fmla="*/ 973 h 254"/>
                <a:gd name="T10" fmla="*/ 1439 w 257"/>
                <a:gd name="T11" fmla="*/ 760 h 254"/>
                <a:gd name="T12" fmla="*/ 1401 w 257"/>
                <a:gd name="T13" fmla="*/ 461 h 254"/>
                <a:gd name="T14" fmla="*/ 933 w 257"/>
                <a:gd name="T15" fmla="*/ 51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134" name="TextBox 133"/>
          <p:cNvSpPr txBox="1"/>
          <p:nvPr/>
        </p:nvSpPr>
        <p:spPr>
          <a:xfrm>
            <a:off x="6800123" y="962088"/>
            <a:ext cx="670429" cy="40009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GB" sz="2000" b="1" dirty="0">
                <a:solidFill>
                  <a:prstClr val="black"/>
                </a:solidFill>
                <a:cs typeface="Arial"/>
              </a:rPr>
              <a:t>EMP</a:t>
            </a:r>
          </a:p>
        </p:txBody>
      </p:sp>
      <p:cxnSp>
        <p:nvCxnSpPr>
          <p:cNvPr id="135" name="Straight Arrow Connector 134"/>
          <p:cNvCxnSpPr/>
          <p:nvPr/>
        </p:nvCxnSpPr>
        <p:spPr>
          <a:xfrm>
            <a:off x="7111601" y="1975275"/>
            <a:ext cx="0" cy="220491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6" name="TextBox 135"/>
          <p:cNvSpPr txBox="1"/>
          <p:nvPr/>
        </p:nvSpPr>
        <p:spPr>
          <a:xfrm>
            <a:off x="6124582" y="2363969"/>
            <a:ext cx="1974988" cy="707862"/>
          </a:xfrm>
          <a:prstGeom prst="rect">
            <a:avLst/>
          </a:prstGeom>
          <a:solidFill>
            <a:schemeClr val="bg1">
              <a:alpha val="78000"/>
            </a:schemeClr>
          </a:solidFill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sz="2000" dirty="0">
                <a:solidFill>
                  <a:prstClr val="black"/>
                </a:solidFill>
              </a:rPr>
              <a:t>Fetal </a:t>
            </a:r>
          </a:p>
          <a:p>
            <a:pPr algn="ctr" defTabSz="457200"/>
            <a:r>
              <a:rPr lang="en-US" sz="2000" dirty="0">
                <a:solidFill>
                  <a:prstClr val="black"/>
                </a:solidFill>
              </a:rPr>
              <a:t>macrophages</a:t>
            </a:r>
            <a:endParaRPr lang="en-US" sz="2000" b="1" dirty="0">
              <a:solidFill>
                <a:prstClr val="black"/>
              </a:solidFill>
            </a:endParaRPr>
          </a:p>
        </p:txBody>
      </p:sp>
      <p:cxnSp>
        <p:nvCxnSpPr>
          <p:cNvPr id="137" name="Straight Arrow Connector 136"/>
          <p:cNvCxnSpPr/>
          <p:nvPr/>
        </p:nvCxnSpPr>
        <p:spPr>
          <a:xfrm>
            <a:off x="7106176" y="3031931"/>
            <a:ext cx="0" cy="329914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6207835" y="3303049"/>
            <a:ext cx="1974988" cy="707862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sz="2000" b="1" dirty="0">
                <a:solidFill>
                  <a:srgbClr val="0000FF"/>
                </a:solidFill>
              </a:rPr>
              <a:t>Resident</a:t>
            </a:r>
          </a:p>
          <a:p>
            <a:pPr algn="ctr" defTabSz="457200"/>
            <a:r>
              <a:rPr lang="en-US" sz="2000" b="1" dirty="0">
                <a:solidFill>
                  <a:srgbClr val="0000FF"/>
                </a:solidFill>
              </a:rPr>
              <a:t>Macrophages</a:t>
            </a:r>
          </a:p>
        </p:txBody>
      </p:sp>
      <p:sp>
        <p:nvSpPr>
          <p:cNvPr id="139" name="Flèche en arc 34"/>
          <p:cNvSpPr/>
          <p:nvPr/>
        </p:nvSpPr>
        <p:spPr>
          <a:xfrm rot="186077" flipH="1">
            <a:off x="5869587" y="3256950"/>
            <a:ext cx="722371" cy="728060"/>
          </a:xfrm>
          <a:prstGeom prst="circularArrow">
            <a:avLst>
              <a:gd name="adj1" fmla="val 0"/>
              <a:gd name="adj2" fmla="val 1142319"/>
              <a:gd name="adj3" fmla="val 7601505"/>
              <a:gd name="adj4" fmla="val 10800000"/>
              <a:gd name="adj5" fmla="val 12500"/>
            </a:avLst>
          </a:prstGeom>
          <a:solidFill>
            <a:srgbClr val="FF0000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US" sz="2800">
              <a:solidFill>
                <a:srgbClr val="000000"/>
              </a:solidFill>
            </a:endParaRPr>
          </a:p>
        </p:txBody>
      </p:sp>
      <p:cxnSp>
        <p:nvCxnSpPr>
          <p:cNvPr id="140" name="Straight Arrow Connector 139"/>
          <p:cNvCxnSpPr/>
          <p:nvPr/>
        </p:nvCxnSpPr>
        <p:spPr>
          <a:xfrm>
            <a:off x="7112625" y="2253435"/>
            <a:ext cx="0" cy="220491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1" name="TextBox 140"/>
          <p:cNvSpPr txBox="1"/>
          <p:nvPr/>
        </p:nvSpPr>
        <p:spPr>
          <a:xfrm>
            <a:off x="7589331" y="673179"/>
            <a:ext cx="1186984" cy="923320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defTabSz="457200"/>
            <a:r>
              <a:rPr lang="en-GB" b="1" dirty="0" err="1">
                <a:solidFill>
                  <a:prstClr val="black"/>
                </a:solidFill>
                <a:cs typeface="Arial"/>
              </a:rPr>
              <a:t>E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rythro</a:t>
            </a:r>
            <a:endParaRPr lang="en-GB" dirty="0">
              <a:solidFill>
                <a:prstClr val="black"/>
              </a:solidFill>
              <a:cs typeface="Arial"/>
            </a:endParaRPr>
          </a:p>
          <a:p>
            <a:pPr defTabSz="457200"/>
            <a:r>
              <a:rPr lang="en-GB" b="1" dirty="0">
                <a:solidFill>
                  <a:prstClr val="black"/>
                </a:solidFill>
                <a:cs typeface="Arial"/>
              </a:rPr>
              <a:t>M</a:t>
            </a:r>
            <a:r>
              <a:rPr lang="en-GB" dirty="0">
                <a:solidFill>
                  <a:prstClr val="black"/>
                </a:solidFill>
                <a:cs typeface="Arial"/>
              </a:rPr>
              <a:t>yeloid</a:t>
            </a:r>
          </a:p>
          <a:p>
            <a:pPr defTabSz="457200"/>
            <a:r>
              <a:rPr lang="en-GB" b="1" dirty="0">
                <a:solidFill>
                  <a:prstClr val="black"/>
                </a:solidFill>
                <a:cs typeface="Arial"/>
              </a:rPr>
              <a:t>P</a:t>
            </a:r>
            <a:r>
              <a:rPr lang="en-GB" dirty="0">
                <a:solidFill>
                  <a:prstClr val="black"/>
                </a:solidFill>
                <a:cs typeface="Arial"/>
              </a:rPr>
              <a:t>rogenitor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2419167" y="960563"/>
            <a:ext cx="603428" cy="400099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ctr" defTabSz="457200"/>
            <a:r>
              <a:rPr lang="en-GB" sz="2000" b="1" dirty="0">
                <a:solidFill>
                  <a:prstClr val="black"/>
                </a:solidFill>
                <a:cs typeface="Arial"/>
              </a:rPr>
              <a:t>HSC</a:t>
            </a:r>
          </a:p>
        </p:txBody>
      </p:sp>
      <p:sp>
        <p:nvSpPr>
          <p:cNvPr id="143" name="Flèche en arc 34"/>
          <p:cNvSpPr/>
          <p:nvPr/>
        </p:nvSpPr>
        <p:spPr>
          <a:xfrm rot="437461">
            <a:off x="2894489" y="1260747"/>
            <a:ext cx="722371" cy="728060"/>
          </a:xfrm>
          <a:prstGeom prst="circularArrow">
            <a:avLst>
              <a:gd name="adj1" fmla="val 0"/>
              <a:gd name="adj2" fmla="val 1142319"/>
              <a:gd name="adj3" fmla="val 7601505"/>
              <a:gd name="adj4" fmla="val 10800000"/>
              <a:gd name="adj5" fmla="val 12500"/>
            </a:avLst>
          </a:prstGeom>
          <a:solidFill>
            <a:schemeClr val="tx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9" tIns="45715" rIns="91429" bIns="45715" rtlCol="0" anchor="ctr"/>
          <a:lstStyle/>
          <a:p>
            <a:pPr algn="ctr" defTabSz="457200"/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728296" y="2360957"/>
            <a:ext cx="1974988" cy="707862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sz="2000" dirty="0">
                <a:solidFill>
                  <a:prstClr val="black"/>
                </a:solidFill>
              </a:rPr>
              <a:t>Circulating monocytes</a:t>
            </a:r>
            <a:endParaRPr lang="en-US" sz="2000" b="1" dirty="0">
              <a:solidFill>
                <a:prstClr val="black"/>
              </a:solidFill>
            </a:endParaRPr>
          </a:p>
        </p:txBody>
      </p:sp>
      <p:cxnSp>
        <p:nvCxnSpPr>
          <p:cNvPr id="145" name="Straight Arrow Connector 144"/>
          <p:cNvCxnSpPr/>
          <p:nvPr/>
        </p:nvCxnSpPr>
        <p:spPr>
          <a:xfrm>
            <a:off x="2719297" y="3028919"/>
            <a:ext cx="0" cy="329914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TextBox 145"/>
          <p:cNvSpPr txBox="1"/>
          <p:nvPr/>
        </p:nvSpPr>
        <p:spPr>
          <a:xfrm>
            <a:off x="1737468" y="3300037"/>
            <a:ext cx="1974988" cy="707862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sz="2000" b="1" dirty="0">
                <a:solidFill>
                  <a:srgbClr val="008000"/>
                </a:solidFill>
              </a:rPr>
              <a:t>Infiltrating</a:t>
            </a:r>
          </a:p>
          <a:p>
            <a:pPr algn="ctr" defTabSz="457200"/>
            <a:r>
              <a:rPr lang="en-US" sz="2000" b="1" dirty="0">
                <a:solidFill>
                  <a:srgbClr val="008000"/>
                </a:solidFill>
              </a:rPr>
              <a:t>Macrophages</a:t>
            </a:r>
          </a:p>
        </p:txBody>
      </p:sp>
      <p:cxnSp>
        <p:nvCxnSpPr>
          <p:cNvPr id="147" name="Straight Arrow Connector 146"/>
          <p:cNvCxnSpPr/>
          <p:nvPr/>
        </p:nvCxnSpPr>
        <p:spPr>
          <a:xfrm>
            <a:off x="2716005" y="1976678"/>
            <a:ext cx="0" cy="220491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Arrow Connector 147"/>
          <p:cNvCxnSpPr/>
          <p:nvPr/>
        </p:nvCxnSpPr>
        <p:spPr>
          <a:xfrm>
            <a:off x="2717029" y="2254838"/>
            <a:ext cx="0" cy="220491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9" name="TextBox 148"/>
          <p:cNvSpPr txBox="1"/>
          <p:nvPr/>
        </p:nvSpPr>
        <p:spPr>
          <a:xfrm>
            <a:off x="812763" y="1192178"/>
            <a:ext cx="1580822" cy="923320"/>
          </a:xfrm>
          <a:prstGeom prst="rect">
            <a:avLst/>
          </a:prstGeom>
          <a:noFill/>
        </p:spPr>
        <p:txBody>
          <a:bodyPr wrap="none" lIns="91429" tIns="45715" rIns="91429" bIns="45715" rtlCol="0">
            <a:spAutoFit/>
          </a:bodyPr>
          <a:lstStyle/>
          <a:p>
            <a:pPr algn="r" defTabSz="457200"/>
            <a:r>
              <a:rPr lang="en-GB" b="1" dirty="0">
                <a:solidFill>
                  <a:prstClr val="black"/>
                </a:solidFill>
                <a:cs typeface="Arial"/>
              </a:rPr>
              <a:t>H</a:t>
            </a:r>
            <a:r>
              <a:rPr lang="en-GB" dirty="0">
                <a:solidFill>
                  <a:prstClr val="black"/>
                </a:solidFill>
                <a:cs typeface="Arial"/>
              </a:rPr>
              <a:t>ematopoietic</a:t>
            </a:r>
          </a:p>
          <a:p>
            <a:pPr algn="r" defTabSz="457200"/>
            <a:r>
              <a:rPr lang="en-GB" b="1" dirty="0">
                <a:solidFill>
                  <a:prstClr val="black"/>
                </a:solidFill>
                <a:cs typeface="Arial"/>
              </a:rPr>
              <a:t>S</a:t>
            </a:r>
            <a:r>
              <a:rPr lang="en-GB" dirty="0">
                <a:solidFill>
                  <a:prstClr val="black"/>
                </a:solidFill>
                <a:cs typeface="Arial"/>
              </a:rPr>
              <a:t>tem</a:t>
            </a:r>
          </a:p>
          <a:p>
            <a:pPr algn="r" defTabSz="457200"/>
            <a:r>
              <a:rPr lang="en-GB" b="1" dirty="0">
                <a:solidFill>
                  <a:prstClr val="black"/>
                </a:solidFill>
                <a:cs typeface="Arial"/>
              </a:rPr>
              <a:t>C</a:t>
            </a:r>
            <a:r>
              <a:rPr lang="en-GB" dirty="0">
                <a:solidFill>
                  <a:prstClr val="black"/>
                </a:solidFill>
                <a:cs typeface="Arial"/>
              </a:rPr>
              <a:t>ell</a:t>
            </a:r>
          </a:p>
        </p:txBody>
      </p:sp>
      <p:grpSp>
        <p:nvGrpSpPr>
          <p:cNvPr id="150" name="Group 539"/>
          <p:cNvGrpSpPr>
            <a:grpSpLocks/>
          </p:cNvGrpSpPr>
          <p:nvPr/>
        </p:nvGrpSpPr>
        <p:grpSpPr bwMode="auto">
          <a:xfrm>
            <a:off x="2248923" y="4065137"/>
            <a:ext cx="933555" cy="929828"/>
            <a:chOff x="4318" y="762"/>
            <a:chExt cx="894" cy="972"/>
          </a:xfrm>
        </p:grpSpPr>
        <p:sp>
          <p:nvSpPr>
            <p:cNvPr id="151" name="Freeform 540"/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1664 w 447"/>
                <a:gd name="T1" fmla="*/ 1300 h 456"/>
                <a:gd name="T2" fmla="*/ 1684 w 447"/>
                <a:gd name="T3" fmla="*/ 919 h 456"/>
                <a:gd name="T4" fmla="*/ 1576 w 447"/>
                <a:gd name="T5" fmla="*/ 595 h 456"/>
                <a:gd name="T6" fmla="*/ 1536 w 447"/>
                <a:gd name="T7" fmla="*/ 514 h 456"/>
                <a:gd name="T8" fmla="*/ 1520 w 447"/>
                <a:gd name="T9" fmla="*/ 296 h 456"/>
                <a:gd name="T10" fmla="*/ 1484 w 447"/>
                <a:gd name="T11" fmla="*/ 213 h 456"/>
                <a:gd name="T12" fmla="*/ 1404 w 447"/>
                <a:gd name="T13" fmla="*/ 290 h 456"/>
                <a:gd name="T14" fmla="*/ 1452 w 447"/>
                <a:gd name="T15" fmla="*/ 168 h 456"/>
                <a:gd name="T16" fmla="*/ 1348 w 447"/>
                <a:gd name="T17" fmla="*/ 264 h 456"/>
                <a:gd name="T18" fmla="*/ 1204 w 447"/>
                <a:gd name="T19" fmla="*/ 109 h 456"/>
                <a:gd name="T20" fmla="*/ 1152 w 447"/>
                <a:gd name="T21" fmla="*/ 153 h 456"/>
                <a:gd name="T22" fmla="*/ 764 w 447"/>
                <a:gd name="T23" fmla="*/ 160 h 456"/>
                <a:gd name="T24" fmla="*/ 644 w 447"/>
                <a:gd name="T25" fmla="*/ 81 h 456"/>
                <a:gd name="T26" fmla="*/ 632 w 447"/>
                <a:gd name="T27" fmla="*/ 200 h 456"/>
                <a:gd name="T28" fmla="*/ 412 w 447"/>
                <a:gd name="T29" fmla="*/ 177 h 456"/>
                <a:gd name="T30" fmla="*/ 392 w 447"/>
                <a:gd name="T31" fmla="*/ 217 h 456"/>
                <a:gd name="T32" fmla="*/ 312 w 447"/>
                <a:gd name="T33" fmla="*/ 414 h 456"/>
                <a:gd name="T34" fmla="*/ 200 w 447"/>
                <a:gd name="T35" fmla="*/ 509 h 456"/>
                <a:gd name="T36" fmla="*/ 140 w 447"/>
                <a:gd name="T37" fmla="*/ 627 h 456"/>
                <a:gd name="T38" fmla="*/ 88 w 447"/>
                <a:gd name="T39" fmla="*/ 723 h 456"/>
                <a:gd name="T40" fmla="*/ 148 w 447"/>
                <a:gd name="T41" fmla="*/ 1273 h 456"/>
                <a:gd name="T42" fmla="*/ 220 w 447"/>
                <a:gd name="T43" fmla="*/ 1690 h 456"/>
                <a:gd name="T44" fmla="*/ 248 w 447"/>
                <a:gd name="T45" fmla="*/ 1678 h 456"/>
                <a:gd name="T46" fmla="*/ 348 w 447"/>
                <a:gd name="T47" fmla="*/ 1767 h 456"/>
                <a:gd name="T48" fmla="*/ 320 w 447"/>
                <a:gd name="T49" fmla="*/ 1980 h 456"/>
                <a:gd name="T50" fmla="*/ 432 w 447"/>
                <a:gd name="T51" fmla="*/ 1872 h 456"/>
                <a:gd name="T52" fmla="*/ 728 w 447"/>
                <a:gd name="T53" fmla="*/ 2040 h 456"/>
                <a:gd name="T54" fmla="*/ 1308 w 447"/>
                <a:gd name="T55" fmla="*/ 1682 h 456"/>
                <a:gd name="T56" fmla="*/ 1376 w 447"/>
                <a:gd name="T57" fmla="*/ 1678 h 456"/>
                <a:gd name="T58" fmla="*/ 1476 w 447"/>
                <a:gd name="T59" fmla="*/ 1667 h 456"/>
                <a:gd name="T60" fmla="*/ 1700 w 447"/>
                <a:gd name="T61" fmla="*/ 1750 h 456"/>
                <a:gd name="T62" fmla="*/ 1556 w 447"/>
                <a:gd name="T63" fmla="*/ 1609 h 456"/>
                <a:gd name="T64" fmla="*/ 1412 w 447"/>
                <a:gd name="T65" fmla="*/ 1449 h 456"/>
                <a:gd name="T66" fmla="*/ 1620 w 447"/>
                <a:gd name="T67" fmla="*/ 1562 h 456"/>
                <a:gd name="T68" fmla="*/ 1636 w 447"/>
                <a:gd name="T69" fmla="*/ 1381 h 456"/>
                <a:gd name="T70" fmla="*/ 1776 w 447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2" name="Freeform 541"/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272 w 259"/>
                <a:gd name="T1" fmla="*/ 0 h 256"/>
                <a:gd name="T2" fmla="*/ 24 w 259"/>
                <a:gd name="T3" fmla="*/ 495 h 256"/>
                <a:gd name="T4" fmla="*/ 104 w 259"/>
                <a:gd name="T5" fmla="*/ 806 h 256"/>
                <a:gd name="T6" fmla="*/ 324 w 259"/>
                <a:gd name="T7" fmla="*/ 1000 h 256"/>
                <a:gd name="T8" fmla="*/ 648 w 259"/>
                <a:gd name="T9" fmla="*/ 1092 h 256"/>
                <a:gd name="T10" fmla="*/ 908 w 259"/>
                <a:gd name="T11" fmla="*/ 695 h 256"/>
                <a:gd name="T12" fmla="*/ 952 w 259"/>
                <a:gd name="T13" fmla="*/ 459 h 256"/>
                <a:gd name="T14" fmla="*/ 696 w 259"/>
                <a:gd name="T15" fmla="*/ 386 h 256"/>
                <a:gd name="T16" fmla="*/ 588 w 259"/>
                <a:gd name="T17" fmla="*/ 309 h 256"/>
                <a:gd name="T18" fmla="*/ 524 w 259"/>
                <a:gd name="T19" fmla="*/ 149 h 256"/>
                <a:gd name="T20" fmla="*/ 272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3" name="Freeform 542"/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512 w 128"/>
                <a:gd name="T1" fmla="*/ 0 h 215"/>
                <a:gd name="T2" fmla="*/ 140 w 128"/>
                <a:gd name="T3" fmla="*/ 980 h 215"/>
                <a:gd name="T4" fmla="*/ 512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4" name="Freeform 543"/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1184 h 300"/>
                <a:gd name="T2" fmla="*/ 244 w 302"/>
                <a:gd name="T3" fmla="*/ 1316 h 300"/>
                <a:gd name="T4" fmla="*/ 452 w 302"/>
                <a:gd name="T5" fmla="*/ 1269 h 300"/>
                <a:gd name="T6" fmla="*/ 652 w 302"/>
                <a:gd name="T7" fmla="*/ 1092 h 300"/>
                <a:gd name="T8" fmla="*/ 804 w 302"/>
                <a:gd name="T9" fmla="*/ 924 h 300"/>
                <a:gd name="T10" fmla="*/ 872 w 302"/>
                <a:gd name="T11" fmla="*/ 892 h 300"/>
                <a:gd name="T12" fmla="*/ 904 w 302"/>
                <a:gd name="T13" fmla="*/ 800 h 300"/>
                <a:gd name="T14" fmla="*/ 1044 w 302"/>
                <a:gd name="T15" fmla="*/ 732 h 300"/>
                <a:gd name="T16" fmla="*/ 1084 w 302"/>
                <a:gd name="T17" fmla="*/ 651 h 300"/>
                <a:gd name="T18" fmla="*/ 1160 w 302"/>
                <a:gd name="T19" fmla="*/ 578 h 300"/>
                <a:gd name="T20" fmla="*/ 1180 w 302"/>
                <a:gd name="T21" fmla="*/ 273 h 300"/>
                <a:gd name="T22" fmla="*/ 1052 w 302"/>
                <a:gd name="T23" fmla="*/ 0 h 300"/>
                <a:gd name="T24" fmla="*/ 1040 w 302"/>
                <a:gd name="T25" fmla="*/ 542 h 300"/>
                <a:gd name="T26" fmla="*/ 832 w 302"/>
                <a:gd name="T27" fmla="*/ 691 h 300"/>
                <a:gd name="T28" fmla="*/ 668 w 302"/>
                <a:gd name="T29" fmla="*/ 919 h 300"/>
                <a:gd name="T30" fmla="*/ 488 w 302"/>
                <a:gd name="T31" fmla="*/ 1111 h 300"/>
                <a:gd name="T32" fmla="*/ 344 w 302"/>
                <a:gd name="T33" fmla="*/ 1237 h 300"/>
                <a:gd name="T34" fmla="*/ 172 w 302"/>
                <a:gd name="T35" fmla="*/ 1220 h 300"/>
                <a:gd name="T36" fmla="*/ 8 w 302"/>
                <a:gd name="T37" fmla="*/ 116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5" name="Freeform 544"/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124 w 205"/>
                <a:gd name="T3" fmla="*/ 320 h 125"/>
                <a:gd name="T4" fmla="*/ 416 w 205"/>
                <a:gd name="T5" fmla="*/ 521 h 125"/>
                <a:gd name="T6" fmla="*/ 644 w 205"/>
                <a:gd name="T7" fmla="*/ 434 h 125"/>
                <a:gd name="T8" fmla="*/ 820 w 205"/>
                <a:gd name="T9" fmla="*/ 124 h 125"/>
                <a:gd name="T10" fmla="*/ 532 w 205"/>
                <a:gd name="T11" fmla="*/ 434 h 125"/>
                <a:gd name="T12" fmla="*/ 256 w 205"/>
                <a:gd name="T13" fmla="*/ 350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6" name="Freeform 545"/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40 w 94"/>
                <a:gd name="T3" fmla="*/ 92 h 67"/>
                <a:gd name="T4" fmla="*/ 156 w 94"/>
                <a:gd name="T5" fmla="*/ 245 h 67"/>
                <a:gd name="T6" fmla="*/ 376 w 94"/>
                <a:gd name="T7" fmla="*/ 282 h 67"/>
                <a:gd name="T8" fmla="*/ 100 w 94"/>
                <a:gd name="T9" fmla="*/ 265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7" name="Freeform 546"/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1664 w 446"/>
                <a:gd name="T1" fmla="*/ 1305 h 456"/>
                <a:gd name="T2" fmla="*/ 1684 w 446"/>
                <a:gd name="T3" fmla="*/ 919 h 456"/>
                <a:gd name="T4" fmla="*/ 1576 w 446"/>
                <a:gd name="T5" fmla="*/ 595 h 456"/>
                <a:gd name="T6" fmla="*/ 1536 w 446"/>
                <a:gd name="T7" fmla="*/ 514 h 456"/>
                <a:gd name="T8" fmla="*/ 1520 w 446"/>
                <a:gd name="T9" fmla="*/ 296 h 456"/>
                <a:gd name="T10" fmla="*/ 1484 w 446"/>
                <a:gd name="T11" fmla="*/ 213 h 456"/>
                <a:gd name="T12" fmla="*/ 1400 w 446"/>
                <a:gd name="T13" fmla="*/ 290 h 456"/>
                <a:gd name="T14" fmla="*/ 1452 w 446"/>
                <a:gd name="T15" fmla="*/ 168 h 456"/>
                <a:gd name="T16" fmla="*/ 1348 w 446"/>
                <a:gd name="T17" fmla="*/ 264 h 456"/>
                <a:gd name="T18" fmla="*/ 1204 w 446"/>
                <a:gd name="T19" fmla="*/ 109 h 456"/>
                <a:gd name="T20" fmla="*/ 1152 w 446"/>
                <a:gd name="T21" fmla="*/ 153 h 456"/>
                <a:gd name="T22" fmla="*/ 760 w 446"/>
                <a:gd name="T23" fmla="*/ 160 h 456"/>
                <a:gd name="T24" fmla="*/ 640 w 446"/>
                <a:gd name="T25" fmla="*/ 81 h 456"/>
                <a:gd name="T26" fmla="*/ 632 w 446"/>
                <a:gd name="T27" fmla="*/ 205 h 456"/>
                <a:gd name="T28" fmla="*/ 408 w 446"/>
                <a:gd name="T29" fmla="*/ 177 h 456"/>
                <a:gd name="T30" fmla="*/ 392 w 446"/>
                <a:gd name="T31" fmla="*/ 217 h 456"/>
                <a:gd name="T32" fmla="*/ 308 w 446"/>
                <a:gd name="T33" fmla="*/ 414 h 456"/>
                <a:gd name="T34" fmla="*/ 200 w 446"/>
                <a:gd name="T35" fmla="*/ 509 h 456"/>
                <a:gd name="T36" fmla="*/ 140 w 446"/>
                <a:gd name="T37" fmla="*/ 627 h 456"/>
                <a:gd name="T38" fmla="*/ 88 w 446"/>
                <a:gd name="T39" fmla="*/ 723 h 456"/>
                <a:gd name="T40" fmla="*/ 148 w 446"/>
                <a:gd name="T41" fmla="*/ 1273 h 456"/>
                <a:gd name="T42" fmla="*/ 216 w 446"/>
                <a:gd name="T43" fmla="*/ 1690 h 456"/>
                <a:gd name="T44" fmla="*/ 248 w 446"/>
                <a:gd name="T45" fmla="*/ 1678 h 456"/>
                <a:gd name="T46" fmla="*/ 344 w 446"/>
                <a:gd name="T47" fmla="*/ 1767 h 456"/>
                <a:gd name="T48" fmla="*/ 316 w 446"/>
                <a:gd name="T49" fmla="*/ 1987 h 456"/>
                <a:gd name="T50" fmla="*/ 428 w 446"/>
                <a:gd name="T51" fmla="*/ 1872 h 456"/>
                <a:gd name="T52" fmla="*/ 728 w 446"/>
                <a:gd name="T53" fmla="*/ 2044 h 456"/>
                <a:gd name="T54" fmla="*/ 1308 w 446"/>
                <a:gd name="T55" fmla="*/ 1682 h 456"/>
                <a:gd name="T56" fmla="*/ 1372 w 446"/>
                <a:gd name="T57" fmla="*/ 1678 h 456"/>
                <a:gd name="T58" fmla="*/ 1476 w 446"/>
                <a:gd name="T59" fmla="*/ 1667 h 456"/>
                <a:gd name="T60" fmla="*/ 1700 w 446"/>
                <a:gd name="T61" fmla="*/ 1750 h 456"/>
                <a:gd name="T62" fmla="*/ 1556 w 446"/>
                <a:gd name="T63" fmla="*/ 1609 h 456"/>
                <a:gd name="T64" fmla="*/ 1412 w 446"/>
                <a:gd name="T65" fmla="*/ 1449 h 456"/>
                <a:gd name="T66" fmla="*/ 1616 w 446"/>
                <a:gd name="T67" fmla="*/ 1562 h 456"/>
                <a:gd name="T68" fmla="*/ 1632 w 446"/>
                <a:gd name="T69" fmla="*/ 1381 h 456"/>
                <a:gd name="T70" fmla="*/ 1776 w 446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8" name="Freeform 547"/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272 w 258"/>
                <a:gd name="T1" fmla="*/ 0 h 255"/>
                <a:gd name="T2" fmla="*/ 24 w 258"/>
                <a:gd name="T3" fmla="*/ 497 h 255"/>
                <a:gd name="T4" fmla="*/ 104 w 258"/>
                <a:gd name="T5" fmla="*/ 800 h 255"/>
                <a:gd name="T6" fmla="*/ 320 w 258"/>
                <a:gd name="T7" fmla="*/ 1001 h 255"/>
                <a:gd name="T8" fmla="*/ 648 w 258"/>
                <a:gd name="T9" fmla="*/ 1092 h 255"/>
                <a:gd name="T10" fmla="*/ 908 w 258"/>
                <a:gd name="T11" fmla="*/ 695 h 255"/>
                <a:gd name="T12" fmla="*/ 948 w 258"/>
                <a:gd name="T13" fmla="*/ 459 h 255"/>
                <a:gd name="T14" fmla="*/ 692 w 258"/>
                <a:gd name="T15" fmla="*/ 386 h 255"/>
                <a:gd name="T16" fmla="*/ 584 w 258"/>
                <a:gd name="T17" fmla="*/ 309 h 255"/>
                <a:gd name="T18" fmla="*/ 524 w 258"/>
                <a:gd name="T19" fmla="*/ 149 h 255"/>
                <a:gd name="T20" fmla="*/ 272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2450781" y="1339210"/>
            <a:ext cx="540000" cy="606316"/>
            <a:chOff x="7234237" y="3145943"/>
            <a:chExt cx="540000" cy="606316"/>
          </a:xfrm>
        </p:grpSpPr>
        <p:sp>
          <p:nvSpPr>
            <p:cNvPr id="160" name="Freeform 18"/>
            <p:cNvSpPr>
              <a:spLocks/>
            </p:cNvSpPr>
            <p:nvPr/>
          </p:nvSpPr>
          <p:spPr bwMode="auto">
            <a:xfrm>
              <a:off x="7234237" y="3145943"/>
              <a:ext cx="540000" cy="606316"/>
            </a:xfrm>
            <a:custGeom>
              <a:avLst/>
              <a:gdLst>
                <a:gd name="T0" fmla="*/ 929 w 365"/>
                <a:gd name="T1" fmla="*/ 149 h 384"/>
                <a:gd name="T2" fmla="*/ 100 w 365"/>
                <a:gd name="T3" fmla="*/ 1699 h 384"/>
                <a:gd name="T4" fmla="*/ 1417 w 365"/>
                <a:gd name="T5" fmla="*/ 2560 h 384"/>
                <a:gd name="T6" fmla="*/ 2249 w 365"/>
                <a:gd name="T7" fmla="*/ 1267 h 384"/>
                <a:gd name="T8" fmla="*/ 929 w 365"/>
                <a:gd name="T9" fmla="*/ 149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1" name="Freeform 19"/>
            <p:cNvSpPr>
              <a:spLocks/>
            </p:cNvSpPr>
            <p:nvPr/>
          </p:nvSpPr>
          <p:spPr bwMode="auto">
            <a:xfrm>
              <a:off x="7385224" y="3203969"/>
              <a:ext cx="378947" cy="516316"/>
            </a:xfrm>
            <a:custGeom>
              <a:avLst/>
              <a:gdLst>
                <a:gd name="T0" fmla="*/ 1575 w 256"/>
                <a:gd name="T1" fmla="*/ 1011 h 327"/>
                <a:gd name="T2" fmla="*/ 858 w 256"/>
                <a:gd name="T3" fmla="*/ 0 h 327"/>
                <a:gd name="T4" fmla="*/ 1450 w 256"/>
                <a:gd name="T5" fmla="*/ 1016 h 327"/>
                <a:gd name="T6" fmla="*/ 658 w 256"/>
                <a:gd name="T7" fmla="*/ 2184 h 327"/>
                <a:gd name="T8" fmla="*/ 0 w 256"/>
                <a:gd name="T9" fmla="*/ 2133 h 327"/>
                <a:gd name="T10" fmla="*/ 783 w 256"/>
                <a:gd name="T11" fmla="*/ 2248 h 327"/>
                <a:gd name="T12" fmla="*/ 1575 w 256"/>
                <a:gd name="T13" fmla="*/ 1011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327">
                  <a:moveTo>
                    <a:pt x="252" y="142"/>
                  </a:moveTo>
                  <a:cubicBezTo>
                    <a:pt x="249" y="92"/>
                    <a:pt x="204" y="26"/>
                    <a:pt x="137" y="0"/>
                  </a:cubicBezTo>
                  <a:cubicBezTo>
                    <a:pt x="193" y="30"/>
                    <a:pt x="229" y="98"/>
                    <a:pt x="232" y="143"/>
                  </a:cubicBezTo>
                  <a:cubicBezTo>
                    <a:pt x="237" y="212"/>
                    <a:pt x="186" y="284"/>
                    <a:pt x="105" y="307"/>
                  </a:cubicBezTo>
                  <a:cubicBezTo>
                    <a:pt x="72" y="316"/>
                    <a:pt x="34" y="313"/>
                    <a:pt x="0" y="300"/>
                  </a:cubicBezTo>
                  <a:cubicBezTo>
                    <a:pt x="38" y="320"/>
                    <a:pt x="84" y="327"/>
                    <a:pt x="125" y="316"/>
                  </a:cubicBezTo>
                  <a:cubicBezTo>
                    <a:pt x="205" y="293"/>
                    <a:pt x="256" y="211"/>
                    <a:pt x="252" y="142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2" name="Freeform 20"/>
            <p:cNvSpPr>
              <a:spLocks/>
            </p:cNvSpPr>
            <p:nvPr/>
          </p:nvSpPr>
          <p:spPr bwMode="auto">
            <a:xfrm>
              <a:off x="7569961" y="3286272"/>
              <a:ext cx="194211" cy="416842"/>
            </a:xfrm>
            <a:custGeom>
              <a:avLst/>
              <a:gdLst>
                <a:gd name="T0" fmla="*/ 0 w 131"/>
                <a:gd name="T1" fmla="*/ 1877 h 264"/>
                <a:gd name="T2" fmla="*/ 796 w 131"/>
                <a:gd name="T3" fmla="*/ 640 h 264"/>
                <a:gd name="T4" fmla="*/ 533 w 131"/>
                <a:gd name="T5" fmla="*/ 0 h 264"/>
                <a:gd name="T6" fmla="*/ 696 w 131"/>
                <a:gd name="T7" fmla="*/ 1011 h 264"/>
                <a:gd name="T8" fmla="*/ 0 w 131"/>
                <a:gd name="T9" fmla="*/ 1877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64">
                  <a:moveTo>
                    <a:pt x="0" y="264"/>
                  </a:moveTo>
                  <a:cubicBezTo>
                    <a:pt x="80" y="241"/>
                    <a:pt x="131" y="159"/>
                    <a:pt x="127" y="90"/>
                  </a:cubicBezTo>
                  <a:cubicBezTo>
                    <a:pt x="125" y="61"/>
                    <a:pt x="110" y="28"/>
                    <a:pt x="85" y="0"/>
                  </a:cubicBezTo>
                  <a:cubicBezTo>
                    <a:pt x="106" y="29"/>
                    <a:pt x="131" y="78"/>
                    <a:pt x="111" y="142"/>
                  </a:cubicBezTo>
                  <a:cubicBezTo>
                    <a:pt x="91" y="206"/>
                    <a:pt x="43" y="240"/>
                    <a:pt x="0" y="26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3" name="Freeform 21"/>
            <p:cNvSpPr>
              <a:spLocks/>
            </p:cNvSpPr>
            <p:nvPr/>
          </p:nvSpPr>
          <p:spPr bwMode="auto">
            <a:xfrm>
              <a:off x="7288711" y="3182061"/>
              <a:ext cx="447039" cy="537040"/>
            </a:xfrm>
            <a:custGeom>
              <a:avLst/>
              <a:gdLst>
                <a:gd name="T0" fmla="*/ 613 w 302"/>
                <a:gd name="T1" fmla="*/ 248 h 340"/>
                <a:gd name="T2" fmla="*/ 75 w 302"/>
                <a:gd name="T3" fmla="*/ 1489 h 340"/>
                <a:gd name="T4" fmla="*/ 1275 w 302"/>
                <a:gd name="T5" fmla="*/ 2086 h 340"/>
                <a:gd name="T6" fmla="*/ 1683 w 302"/>
                <a:gd name="T7" fmla="*/ 819 h 340"/>
                <a:gd name="T8" fmla="*/ 613 w 302"/>
                <a:gd name="T9" fmla="*/ 248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solidFill>
              <a:srgbClr val="D07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4" name="Freeform 27"/>
            <p:cNvSpPr>
              <a:spLocks/>
            </p:cNvSpPr>
            <p:nvPr/>
          </p:nvSpPr>
          <p:spPr bwMode="auto">
            <a:xfrm>
              <a:off x="7234237" y="3145943"/>
              <a:ext cx="540000" cy="606316"/>
            </a:xfrm>
            <a:custGeom>
              <a:avLst/>
              <a:gdLst>
                <a:gd name="T0" fmla="*/ 929 w 365"/>
                <a:gd name="T1" fmla="*/ 149 h 384"/>
                <a:gd name="T2" fmla="*/ 100 w 365"/>
                <a:gd name="T3" fmla="*/ 1699 h 384"/>
                <a:gd name="T4" fmla="*/ 1417 w 365"/>
                <a:gd name="T5" fmla="*/ 2560 h 384"/>
                <a:gd name="T6" fmla="*/ 2249 w 365"/>
                <a:gd name="T7" fmla="*/ 1267 h 384"/>
                <a:gd name="T8" fmla="*/ 929 w 365"/>
                <a:gd name="T9" fmla="*/ 149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5" name="Freeform 28"/>
            <p:cNvSpPr>
              <a:spLocks/>
            </p:cNvSpPr>
            <p:nvPr/>
          </p:nvSpPr>
          <p:spPr bwMode="auto">
            <a:xfrm>
              <a:off x="7288711" y="3182061"/>
              <a:ext cx="447039" cy="537040"/>
            </a:xfrm>
            <a:custGeom>
              <a:avLst/>
              <a:gdLst>
                <a:gd name="T0" fmla="*/ 613 w 302"/>
                <a:gd name="T1" fmla="*/ 248 h 340"/>
                <a:gd name="T2" fmla="*/ 75 w 302"/>
                <a:gd name="T3" fmla="*/ 1489 h 340"/>
                <a:gd name="T4" fmla="*/ 1275 w 302"/>
                <a:gd name="T5" fmla="*/ 2086 h 340"/>
                <a:gd name="T6" fmla="*/ 1683 w 302"/>
                <a:gd name="T7" fmla="*/ 819 h 340"/>
                <a:gd name="T8" fmla="*/ 613 w 302"/>
                <a:gd name="T9" fmla="*/ 248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grpSp>
          <p:nvGrpSpPr>
            <p:cNvPr id="166" name="Group 165"/>
            <p:cNvGrpSpPr/>
            <p:nvPr/>
          </p:nvGrpSpPr>
          <p:grpSpPr>
            <a:xfrm>
              <a:off x="7241342" y="3180285"/>
              <a:ext cx="484342" cy="499145"/>
              <a:chOff x="7241342" y="3180285"/>
              <a:chExt cx="484342" cy="499145"/>
            </a:xfrm>
          </p:grpSpPr>
          <p:sp>
            <p:nvSpPr>
              <p:cNvPr id="167" name="Freeform 22"/>
              <p:cNvSpPr>
                <a:spLocks noEditPoints="1"/>
              </p:cNvSpPr>
              <p:nvPr/>
            </p:nvSpPr>
            <p:spPr bwMode="auto">
              <a:xfrm>
                <a:off x="7327198" y="3245417"/>
                <a:ext cx="360000" cy="393158"/>
              </a:xfrm>
              <a:custGeom>
                <a:avLst/>
                <a:gdLst>
                  <a:gd name="T0" fmla="*/ 225 w 243"/>
                  <a:gd name="T1" fmla="*/ 440 h 249"/>
                  <a:gd name="T2" fmla="*/ 45 w 243"/>
                  <a:gd name="T3" fmla="*/ 1101 h 249"/>
                  <a:gd name="T4" fmla="*/ 921 w 243"/>
                  <a:gd name="T5" fmla="*/ 1736 h 249"/>
                  <a:gd name="T6" fmla="*/ 1414 w 243"/>
                  <a:gd name="T7" fmla="*/ 811 h 249"/>
                  <a:gd name="T8" fmla="*/ 1208 w 243"/>
                  <a:gd name="T9" fmla="*/ 136 h 249"/>
                  <a:gd name="T10" fmla="*/ 520 w 243"/>
                  <a:gd name="T11" fmla="*/ 205 h 249"/>
                  <a:gd name="T12" fmla="*/ 513 w 243"/>
                  <a:gd name="T13" fmla="*/ 533 h 249"/>
                  <a:gd name="T14" fmla="*/ 746 w 243"/>
                  <a:gd name="T15" fmla="*/ 141 h 249"/>
                  <a:gd name="T16" fmla="*/ 183 w 243"/>
                  <a:gd name="T17" fmla="*/ 541 h 249"/>
                  <a:gd name="T18" fmla="*/ 158 w 243"/>
                  <a:gd name="T19" fmla="*/ 1123 h 249"/>
                  <a:gd name="T20" fmla="*/ 513 w 243"/>
                  <a:gd name="T21" fmla="*/ 384 h 249"/>
                  <a:gd name="T22" fmla="*/ 563 w 243"/>
                  <a:gd name="T23" fmla="*/ 491 h 249"/>
                  <a:gd name="T24" fmla="*/ 696 w 243"/>
                  <a:gd name="T25" fmla="*/ 221 h 249"/>
                  <a:gd name="T26" fmla="*/ 846 w 243"/>
                  <a:gd name="T27" fmla="*/ 499 h 249"/>
                  <a:gd name="T28" fmla="*/ 1188 w 243"/>
                  <a:gd name="T29" fmla="*/ 461 h 249"/>
                  <a:gd name="T30" fmla="*/ 826 w 243"/>
                  <a:gd name="T31" fmla="*/ 120 h 249"/>
                  <a:gd name="T32" fmla="*/ 996 w 243"/>
                  <a:gd name="T33" fmla="*/ 461 h 249"/>
                  <a:gd name="T34" fmla="*/ 208 w 243"/>
                  <a:gd name="T35" fmla="*/ 747 h 249"/>
                  <a:gd name="T36" fmla="*/ 575 w 243"/>
                  <a:gd name="T37" fmla="*/ 853 h 249"/>
                  <a:gd name="T38" fmla="*/ 208 w 243"/>
                  <a:gd name="T39" fmla="*/ 747 h 249"/>
                  <a:gd name="T40" fmla="*/ 671 w 243"/>
                  <a:gd name="T41" fmla="*/ 683 h 249"/>
                  <a:gd name="T42" fmla="*/ 738 w 243"/>
                  <a:gd name="T43" fmla="*/ 589 h 249"/>
                  <a:gd name="T44" fmla="*/ 846 w 243"/>
                  <a:gd name="T45" fmla="*/ 589 h 249"/>
                  <a:gd name="T46" fmla="*/ 926 w 243"/>
                  <a:gd name="T47" fmla="*/ 563 h 249"/>
                  <a:gd name="T48" fmla="*/ 295 w 243"/>
                  <a:gd name="T49" fmla="*/ 1395 h 249"/>
                  <a:gd name="T50" fmla="*/ 613 w 243"/>
                  <a:gd name="T51" fmla="*/ 1309 h 249"/>
                  <a:gd name="T52" fmla="*/ 333 w 243"/>
                  <a:gd name="T53" fmla="*/ 1229 h 249"/>
                  <a:gd name="T54" fmla="*/ 275 w 243"/>
                  <a:gd name="T55" fmla="*/ 981 h 249"/>
                  <a:gd name="T56" fmla="*/ 651 w 243"/>
                  <a:gd name="T57" fmla="*/ 768 h 249"/>
                  <a:gd name="T58" fmla="*/ 971 w 243"/>
                  <a:gd name="T59" fmla="*/ 661 h 249"/>
                  <a:gd name="T60" fmla="*/ 1046 w 243"/>
                  <a:gd name="T61" fmla="*/ 739 h 249"/>
                  <a:gd name="T62" fmla="*/ 1158 w 243"/>
                  <a:gd name="T63" fmla="*/ 525 h 249"/>
                  <a:gd name="T64" fmla="*/ 1013 w 243"/>
                  <a:gd name="T65" fmla="*/ 611 h 249"/>
                  <a:gd name="T66" fmla="*/ 883 w 243"/>
                  <a:gd name="T67" fmla="*/ 832 h 249"/>
                  <a:gd name="T68" fmla="*/ 801 w 243"/>
                  <a:gd name="T69" fmla="*/ 896 h 249"/>
                  <a:gd name="T70" fmla="*/ 1133 w 243"/>
                  <a:gd name="T71" fmla="*/ 803 h 249"/>
                  <a:gd name="T72" fmla="*/ 651 w 243"/>
                  <a:gd name="T73" fmla="*/ 1096 h 249"/>
                  <a:gd name="T74" fmla="*/ 651 w 243"/>
                  <a:gd name="T75" fmla="*/ 1096 h 249"/>
                  <a:gd name="T76" fmla="*/ 933 w 243"/>
                  <a:gd name="T77" fmla="*/ 1016 h 249"/>
                  <a:gd name="T78" fmla="*/ 808 w 243"/>
                  <a:gd name="T79" fmla="*/ 1293 h 249"/>
                  <a:gd name="T80" fmla="*/ 758 w 243"/>
                  <a:gd name="T81" fmla="*/ 1045 h 249"/>
                  <a:gd name="T82" fmla="*/ 1101 w 243"/>
                  <a:gd name="T83" fmla="*/ 1075 h 249"/>
                  <a:gd name="T84" fmla="*/ 1171 w 243"/>
                  <a:gd name="T85" fmla="*/ 1075 h 249"/>
                  <a:gd name="T86" fmla="*/ 550 w 243"/>
                  <a:gd name="T87" fmla="*/ 1485 h 249"/>
                  <a:gd name="T88" fmla="*/ 663 w 243"/>
                  <a:gd name="T89" fmla="*/ 1451 h 249"/>
                  <a:gd name="T90" fmla="*/ 626 w 243"/>
                  <a:gd name="T91" fmla="*/ 1600 h 249"/>
                  <a:gd name="T92" fmla="*/ 788 w 243"/>
                  <a:gd name="T93" fmla="*/ 1357 h 249"/>
                  <a:gd name="T94" fmla="*/ 676 w 243"/>
                  <a:gd name="T95" fmla="*/ 1336 h 249"/>
                  <a:gd name="T96" fmla="*/ 1071 w 243"/>
                  <a:gd name="T97" fmla="*/ 1387 h 249"/>
                  <a:gd name="T98" fmla="*/ 1051 w 243"/>
                  <a:gd name="T99" fmla="*/ 1437 h 249"/>
                  <a:gd name="T100" fmla="*/ 1196 w 243"/>
                  <a:gd name="T101" fmla="*/ 1288 h 249"/>
                  <a:gd name="T102" fmla="*/ 1101 w 243"/>
                  <a:gd name="T103" fmla="*/ 1493 h 249"/>
                  <a:gd name="T104" fmla="*/ 1221 w 243"/>
                  <a:gd name="T105" fmla="*/ 1229 h 249"/>
                  <a:gd name="T106" fmla="*/ 1334 w 243"/>
                  <a:gd name="T107" fmla="*/ 968 h 249"/>
                  <a:gd name="T108" fmla="*/ 1401 w 243"/>
                  <a:gd name="T109" fmla="*/ 883 h 249"/>
                  <a:gd name="T110" fmla="*/ 1259 w 243"/>
                  <a:gd name="T111" fmla="*/ 1053 h 249"/>
                  <a:gd name="T112" fmla="*/ 1251 w 243"/>
                  <a:gd name="T113" fmla="*/ 619 h 249"/>
                  <a:gd name="T114" fmla="*/ 1246 w 243"/>
                  <a:gd name="T115" fmla="*/ 683 h 2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3" h="249">
                    <a:moveTo>
                      <a:pt x="124" y="6"/>
                    </a:moveTo>
                    <a:cubicBezTo>
                      <a:pt x="121" y="7"/>
                      <a:pt x="117" y="8"/>
                      <a:pt x="115" y="9"/>
                    </a:cubicBezTo>
                    <a:cubicBezTo>
                      <a:pt x="102" y="7"/>
                      <a:pt x="91" y="13"/>
                      <a:pt x="78" y="2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57" y="32"/>
                      <a:pt x="36" y="43"/>
                      <a:pt x="36" y="62"/>
                    </a:cubicBezTo>
                    <a:cubicBezTo>
                      <a:pt x="36" y="63"/>
                      <a:pt x="36" y="64"/>
                      <a:pt x="36" y="65"/>
                    </a:cubicBezTo>
                    <a:cubicBezTo>
                      <a:pt x="36" y="66"/>
                      <a:pt x="36" y="67"/>
                      <a:pt x="37" y="69"/>
                    </a:cubicBezTo>
                    <a:cubicBezTo>
                      <a:pt x="34" y="68"/>
                      <a:pt x="32" y="67"/>
                      <a:pt x="29" y="67"/>
                    </a:cubicBezTo>
                    <a:cubicBezTo>
                      <a:pt x="6" y="65"/>
                      <a:pt x="2" y="97"/>
                      <a:pt x="1" y="110"/>
                    </a:cubicBezTo>
                    <a:cubicBezTo>
                      <a:pt x="0" y="115"/>
                      <a:pt x="0" y="121"/>
                      <a:pt x="0" y="127"/>
                    </a:cubicBezTo>
                    <a:cubicBezTo>
                      <a:pt x="0" y="137"/>
                      <a:pt x="1" y="147"/>
                      <a:pt x="7" y="155"/>
                    </a:cubicBezTo>
                    <a:cubicBezTo>
                      <a:pt x="12" y="162"/>
                      <a:pt x="18" y="165"/>
                      <a:pt x="25" y="168"/>
                    </a:cubicBezTo>
                    <a:cubicBezTo>
                      <a:pt x="27" y="182"/>
                      <a:pt x="31" y="196"/>
                      <a:pt x="41" y="204"/>
                    </a:cubicBezTo>
                    <a:cubicBezTo>
                      <a:pt x="46" y="208"/>
                      <a:pt x="50" y="210"/>
                      <a:pt x="55" y="212"/>
                    </a:cubicBezTo>
                    <a:cubicBezTo>
                      <a:pt x="56" y="219"/>
                      <a:pt x="59" y="226"/>
                      <a:pt x="65" y="232"/>
                    </a:cubicBezTo>
                    <a:cubicBezTo>
                      <a:pt x="76" y="243"/>
                      <a:pt x="92" y="246"/>
                      <a:pt x="107" y="245"/>
                    </a:cubicBezTo>
                    <a:cubicBezTo>
                      <a:pt x="117" y="249"/>
                      <a:pt x="130" y="249"/>
                      <a:pt x="147" y="244"/>
                    </a:cubicBezTo>
                    <a:cubicBezTo>
                      <a:pt x="164" y="239"/>
                      <a:pt x="209" y="225"/>
                      <a:pt x="218" y="193"/>
                    </a:cubicBezTo>
                    <a:cubicBezTo>
                      <a:pt x="219" y="192"/>
                      <a:pt x="220" y="192"/>
                      <a:pt x="221" y="191"/>
                    </a:cubicBezTo>
                    <a:cubicBezTo>
                      <a:pt x="230" y="187"/>
                      <a:pt x="237" y="178"/>
                      <a:pt x="241" y="166"/>
                    </a:cubicBezTo>
                    <a:cubicBezTo>
                      <a:pt x="242" y="160"/>
                      <a:pt x="243" y="154"/>
                      <a:pt x="243" y="149"/>
                    </a:cubicBezTo>
                    <a:cubicBezTo>
                      <a:pt x="243" y="140"/>
                      <a:pt x="241" y="132"/>
                      <a:pt x="238" y="126"/>
                    </a:cubicBezTo>
                    <a:cubicBezTo>
                      <a:pt x="235" y="122"/>
                      <a:pt x="231" y="118"/>
                      <a:pt x="226" y="114"/>
                    </a:cubicBezTo>
                    <a:cubicBezTo>
                      <a:pt x="228" y="109"/>
                      <a:pt x="229" y="103"/>
                      <a:pt x="229" y="97"/>
                    </a:cubicBezTo>
                    <a:cubicBezTo>
                      <a:pt x="229" y="86"/>
                      <a:pt x="225" y="77"/>
                      <a:pt x="211" y="70"/>
                    </a:cubicBezTo>
                    <a:cubicBezTo>
                      <a:pt x="208" y="68"/>
                      <a:pt x="204" y="68"/>
                      <a:pt x="200" y="67"/>
                    </a:cubicBezTo>
                    <a:cubicBezTo>
                      <a:pt x="203" y="62"/>
                      <a:pt x="206" y="57"/>
                      <a:pt x="207" y="51"/>
                    </a:cubicBezTo>
                    <a:cubicBezTo>
                      <a:pt x="207" y="50"/>
                      <a:pt x="207" y="48"/>
                      <a:pt x="207" y="47"/>
                    </a:cubicBezTo>
                    <a:cubicBezTo>
                      <a:pt x="207" y="36"/>
                      <a:pt x="202" y="26"/>
                      <a:pt x="193" y="19"/>
                    </a:cubicBezTo>
                    <a:cubicBezTo>
                      <a:pt x="174" y="3"/>
                      <a:pt x="142" y="0"/>
                      <a:pt x="124" y="6"/>
                    </a:cubicBezTo>
                    <a:close/>
                    <a:moveTo>
                      <a:pt x="45" y="64"/>
                    </a:moveTo>
                    <a:cubicBezTo>
                      <a:pt x="45" y="63"/>
                      <a:pt x="45" y="63"/>
                      <a:pt x="45" y="62"/>
                    </a:cubicBezTo>
                    <a:cubicBezTo>
                      <a:pt x="45" y="49"/>
                      <a:pt x="62" y="40"/>
                      <a:pt x="75" y="33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90" y="24"/>
                      <a:pt x="97" y="21"/>
                      <a:pt x="103" y="19"/>
                    </a:cubicBezTo>
                    <a:cubicBezTo>
                      <a:pt x="102" y="20"/>
                      <a:pt x="102" y="22"/>
                      <a:pt x="102" y="23"/>
                    </a:cubicBezTo>
                    <a:cubicBezTo>
                      <a:pt x="92" y="26"/>
                      <a:pt x="84" y="30"/>
                      <a:pt x="79" y="35"/>
                    </a:cubicBezTo>
                    <a:cubicBezTo>
                      <a:pt x="75" y="41"/>
                      <a:pt x="72" y="46"/>
                      <a:pt x="72" y="52"/>
                    </a:cubicBezTo>
                    <a:cubicBezTo>
                      <a:pt x="72" y="53"/>
                      <a:pt x="72" y="54"/>
                      <a:pt x="72" y="55"/>
                    </a:cubicBezTo>
                    <a:cubicBezTo>
                      <a:pt x="73" y="62"/>
                      <a:pt x="77" y="69"/>
                      <a:pt x="82" y="75"/>
                    </a:cubicBezTo>
                    <a:cubicBezTo>
                      <a:pt x="81" y="75"/>
                      <a:pt x="80" y="76"/>
                      <a:pt x="79" y="77"/>
                    </a:cubicBezTo>
                    <a:cubicBezTo>
                      <a:pt x="75" y="72"/>
                      <a:pt x="71" y="67"/>
                      <a:pt x="64" y="64"/>
                    </a:cubicBezTo>
                    <a:cubicBezTo>
                      <a:pt x="57" y="62"/>
                      <a:pt x="51" y="63"/>
                      <a:pt x="46" y="65"/>
                    </a:cubicBezTo>
                    <a:cubicBezTo>
                      <a:pt x="45" y="65"/>
                      <a:pt x="45" y="64"/>
                      <a:pt x="45" y="64"/>
                    </a:cubicBezTo>
                    <a:close/>
                    <a:moveTo>
                      <a:pt x="115" y="19"/>
                    </a:moveTo>
                    <a:cubicBezTo>
                      <a:pt x="116" y="19"/>
                      <a:pt x="118" y="20"/>
                      <a:pt x="119" y="20"/>
                    </a:cubicBezTo>
                    <a:cubicBezTo>
                      <a:pt x="117" y="20"/>
                      <a:pt x="115" y="21"/>
                      <a:pt x="113" y="21"/>
                    </a:cubicBezTo>
                    <a:cubicBezTo>
                      <a:pt x="113" y="20"/>
                      <a:pt x="114" y="20"/>
                      <a:pt x="115" y="19"/>
                    </a:cubicBezTo>
                    <a:close/>
                    <a:moveTo>
                      <a:pt x="14" y="150"/>
                    </a:moveTo>
                    <a:cubicBezTo>
                      <a:pt x="10" y="143"/>
                      <a:pt x="9" y="135"/>
                      <a:pt x="9" y="127"/>
                    </a:cubicBezTo>
                    <a:cubicBezTo>
                      <a:pt x="9" y="121"/>
                      <a:pt x="9" y="116"/>
                      <a:pt x="10" y="111"/>
                    </a:cubicBezTo>
                    <a:cubicBezTo>
                      <a:pt x="13" y="87"/>
                      <a:pt x="19" y="75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2" y="79"/>
                      <a:pt x="31" y="80"/>
                      <a:pt x="30" y="81"/>
                    </a:cubicBezTo>
                    <a:cubicBezTo>
                      <a:pt x="25" y="89"/>
                      <a:pt x="23" y="97"/>
                      <a:pt x="23" y="105"/>
                    </a:cubicBezTo>
                    <a:cubicBezTo>
                      <a:pt x="23" y="115"/>
                      <a:pt x="27" y="125"/>
                      <a:pt x="32" y="134"/>
                    </a:cubicBezTo>
                    <a:cubicBezTo>
                      <a:pt x="29" y="138"/>
                      <a:pt x="26" y="143"/>
                      <a:pt x="25" y="150"/>
                    </a:cubicBezTo>
                    <a:cubicBezTo>
                      <a:pt x="25" y="152"/>
                      <a:pt x="25" y="155"/>
                      <a:pt x="25" y="158"/>
                    </a:cubicBezTo>
                    <a:cubicBezTo>
                      <a:pt x="21" y="156"/>
                      <a:pt x="17" y="153"/>
                      <a:pt x="14" y="150"/>
                    </a:cubicBezTo>
                    <a:close/>
                    <a:moveTo>
                      <a:pt x="60" y="73"/>
                    </a:moveTo>
                    <a:cubicBezTo>
                      <a:pt x="64" y="75"/>
                      <a:pt x="67" y="77"/>
                      <a:pt x="70" y="80"/>
                    </a:cubicBezTo>
                    <a:cubicBezTo>
                      <a:pt x="62" y="80"/>
                      <a:pt x="55" y="78"/>
                      <a:pt x="50" y="74"/>
                    </a:cubicBezTo>
                    <a:cubicBezTo>
                      <a:pt x="54" y="72"/>
                      <a:pt x="57" y="72"/>
                      <a:pt x="60" y="73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3"/>
                      <a:pt x="82" y="53"/>
                    </a:cubicBezTo>
                    <a:cubicBezTo>
                      <a:pt x="82" y="49"/>
                      <a:pt x="83" y="45"/>
                      <a:pt x="86" y="41"/>
                    </a:cubicBezTo>
                    <a:cubicBezTo>
                      <a:pt x="89" y="38"/>
                      <a:pt x="95" y="35"/>
                      <a:pt x="102" y="33"/>
                    </a:cubicBezTo>
                    <a:cubicBezTo>
                      <a:pt x="102" y="34"/>
                      <a:pt x="102" y="35"/>
                      <a:pt x="102" y="36"/>
                    </a:cubicBezTo>
                    <a:cubicBezTo>
                      <a:pt x="105" y="52"/>
                      <a:pt x="111" y="62"/>
                      <a:pt x="119" y="70"/>
                    </a:cubicBezTo>
                    <a:cubicBezTo>
                      <a:pt x="110" y="65"/>
                      <a:pt x="100" y="64"/>
                      <a:pt x="90" y="69"/>
                    </a:cubicBezTo>
                    <a:cubicBezTo>
                      <a:pt x="86" y="65"/>
                      <a:pt x="82" y="59"/>
                      <a:pt x="82" y="54"/>
                    </a:cubicBezTo>
                    <a:close/>
                    <a:moveTo>
                      <a:pt x="128" y="32"/>
                    </a:moveTo>
                    <a:cubicBezTo>
                      <a:pt x="132" y="34"/>
                      <a:pt x="134" y="38"/>
                      <a:pt x="134" y="42"/>
                    </a:cubicBezTo>
                    <a:cubicBezTo>
                      <a:pt x="134" y="48"/>
                      <a:pt x="131" y="56"/>
                      <a:pt x="127" y="65"/>
                    </a:cubicBezTo>
                    <a:cubicBezTo>
                      <a:pt x="119" y="58"/>
                      <a:pt x="114" y="48"/>
                      <a:pt x="112" y="35"/>
                    </a:cubicBezTo>
                    <a:cubicBezTo>
                      <a:pt x="111" y="33"/>
                      <a:pt x="111" y="32"/>
                      <a:pt x="111" y="31"/>
                    </a:cubicBezTo>
                    <a:cubicBezTo>
                      <a:pt x="118" y="29"/>
                      <a:pt x="124" y="29"/>
                      <a:pt x="128" y="32"/>
                    </a:cubicBezTo>
                    <a:close/>
                    <a:moveTo>
                      <a:pt x="143" y="49"/>
                    </a:moveTo>
                    <a:cubicBezTo>
                      <a:pt x="143" y="51"/>
                      <a:pt x="144" y="53"/>
                      <a:pt x="144" y="56"/>
                    </a:cubicBezTo>
                    <a:cubicBezTo>
                      <a:pt x="144" y="56"/>
                      <a:pt x="144" y="57"/>
                      <a:pt x="144" y="57"/>
                    </a:cubicBezTo>
                    <a:cubicBezTo>
                      <a:pt x="144" y="61"/>
                      <a:pt x="143" y="65"/>
                      <a:pt x="142" y="68"/>
                    </a:cubicBezTo>
                    <a:cubicBezTo>
                      <a:pt x="140" y="69"/>
                      <a:pt x="137" y="69"/>
                      <a:pt x="135" y="70"/>
                    </a:cubicBezTo>
                    <a:cubicBezTo>
                      <a:pt x="138" y="63"/>
                      <a:pt x="141" y="56"/>
                      <a:pt x="143" y="49"/>
                    </a:cubicBezTo>
                    <a:close/>
                    <a:moveTo>
                      <a:pt x="187" y="26"/>
                    </a:moveTo>
                    <a:cubicBezTo>
                      <a:pt x="194" y="32"/>
                      <a:pt x="198" y="39"/>
                      <a:pt x="198" y="47"/>
                    </a:cubicBezTo>
                    <a:cubicBezTo>
                      <a:pt x="198" y="48"/>
                      <a:pt x="198" y="49"/>
                      <a:pt x="198" y="50"/>
                    </a:cubicBezTo>
                    <a:cubicBezTo>
                      <a:pt x="197" y="54"/>
                      <a:pt x="194" y="59"/>
                      <a:pt x="191" y="63"/>
                    </a:cubicBezTo>
                    <a:cubicBezTo>
                      <a:pt x="191" y="64"/>
                      <a:pt x="191" y="64"/>
                      <a:pt x="190" y="65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85" y="59"/>
                      <a:pt x="179" y="54"/>
                      <a:pt x="172" y="52"/>
                    </a:cubicBezTo>
                    <a:cubicBezTo>
                      <a:pt x="165" y="50"/>
                      <a:pt x="158" y="52"/>
                      <a:pt x="153" y="58"/>
                    </a:cubicBezTo>
                    <a:cubicBezTo>
                      <a:pt x="153" y="58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5"/>
                    </a:cubicBezTo>
                    <a:cubicBezTo>
                      <a:pt x="153" y="40"/>
                      <a:pt x="146" y="27"/>
                      <a:pt x="132" y="17"/>
                    </a:cubicBezTo>
                    <a:cubicBezTo>
                      <a:pt x="131" y="16"/>
                      <a:pt x="129" y="15"/>
                      <a:pt x="128" y="14"/>
                    </a:cubicBezTo>
                    <a:cubicBezTo>
                      <a:pt x="144" y="10"/>
                      <a:pt x="171" y="13"/>
                      <a:pt x="187" y="26"/>
                    </a:cubicBezTo>
                    <a:close/>
                    <a:moveTo>
                      <a:pt x="159" y="64"/>
                    </a:moveTo>
                    <a:cubicBezTo>
                      <a:pt x="160" y="63"/>
                      <a:pt x="163" y="60"/>
                      <a:pt x="170" y="61"/>
                    </a:cubicBezTo>
                    <a:cubicBezTo>
                      <a:pt x="171" y="62"/>
                      <a:pt x="173" y="63"/>
                      <a:pt x="174" y="64"/>
                    </a:cubicBezTo>
                    <a:cubicBezTo>
                      <a:pt x="169" y="64"/>
                      <a:pt x="164" y="64"/>
                      <a:pt x="159" y="65"/>
                    </a:cubicBezTo>
                    <a:cubicBezTo>
                      <a:pt x="159" y="65"/>
                      <a:pt x="159" y="65"/>
                      <a:pt x="159" y="64"/>
                    </a:cubicBezTo>
                    <a:close/>
                    <a:moveTo>
                      <a:pt x="109" y="76"/>
                    </a:moveTo>
                    <a:cubicBezTo>
                      <a:pt x="105" y="77"/>
                      <a:pt x="102" y="77"/>
                      <a:pt x="99" y="78"/>
                    </a:cubicBezTo>
                    <a:cubicBezTo>
                      <a:pt x="98" y="78"/>
                      <a:pt x="98" y="77"/>
                      <a:pt x="97" y="77"/>
                    </a:cubicBezTo>
                    <a:cubicBezTo>
                      <a:pt x="101" y="75"/>
                      <a:pt x="105" y="75"/>
                      <a:pt x="109" y="76"/>
                    </a:cubicBezTo>
                    <a:close/>
                    <a:moveTo>
                      <a:pt x="33" y="105"/>
                    </a:moveTo>
                    <a:cubicBezTo>
                      <a:pt x="33" y="98"/>
                      <a:pt x="34" y="92"/>
                      <a:pt x="38" y="86"/>
                    </a:cubicBezTo>
                    <a:cubicBezTo>
                      <a:pt x="39" y="85"/>
                      <a:pt x="40" y="83"/>
                      <a:pt x="41" y="82"/>
                    </a:cubicBezTo>
                    <a:cubicBezTo>
                      <a:pt x="44" y="84"/>
                      <a:pt x="47" y="86"/>
                      <a:pt x="49" y="88"/>
                    </a:cubicBezTo>
                    <a:cubicBezTo>
                      <a:pt x="55" y="92"/>
                      <a:pt x="61" y="96"/>
                      <a:pt x="67" y="98"/>
                    </a:cubicBezTo>
                    <a:cubicBezTo>
                      <a:pt x="68" y="106"/>
                      <a:pt x="75" y="110"/>
                      <a:pt x="84" y="115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101" y="126"/>
                      <a:pt x="107" y="133"/>
                      <a:pt x="110" y="141"/>
                    </a:cubicBezTo>
                    <a:cubicBezTo>
                      <a:pt x="107" y="142"/>
                      <a:pt x="104" y="144"/>
                      <a:pt x="101" y="145"/>
                    </a:cubicBezTo>
                    <a:cubicBezTo>
                      <a:pt x="90" y="149"/>
                      <a:pt x="81" y="153"/>
                      <a:pt x="73" y="154"/>
                    </a:cubicBezTo>
                    <a:cubicBezTo>
                      <a:pt x="69" y="147"/>
                      <a:pt x="65" y="140"/>
                      <a:pt x="61" y="136"/>
                    </a:cubicBezTo>
                    <a:cubicBezTo>
                      <a:pt x="53" y="130"/>
                      <a:pt x="46" y="127"/>
                      <a:pt x="40" y="129"/>
                    </a:cubicBezTo>
                    <a:cubicBezTo>
                      <a:pt x="35" y="120"/>
                      <a:pt x="33" y="112"/>
                      <a:pt x="33" y="105"/>
                    </a:cubicBezTo>
                    <a:close/>
                    <a:moveTo>
                      <a:pt x="78" y="92"/>
                    </a:move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92"/>
                      <a:pt x="78" y="92"/>
                      <a:pt x="78" y="92"/>
                    </a:cubicBezTo>
                    <a:close/>
                    <a:moveTo>
                      <a:pt x="96" y="88"/>
                    </a:moveTo>
                    <a:cubicBezTo>
                      <a:pt x="100" y="91"/>
                      <a:pt x="104" y="94"/>
                      <a:pt x="107" y="96"/>
                    </a:cubicBezTo>
                    <a:cubicBezTo>
                      <a:pt x="108" y="97"/>
                      <a:pt x="109" y="97"/>
                      <a:pt x="109" y="98"/>
                    </a:cubicBezTo>
                    <a:cubicBezTo>
                      <a:pt x="108" y="98"/>
                      <a:pt x="107" y="98"/>
                      <a:pt x="106" y="98"/>
                    </a:cubicBezTo>
                    <a:cubicBezTo>
                      <a:pt x="101" y="97"/>
                      <a:pt x="97" y="96"/>
                      <a:pt x="93" y="95"/>
                    </a:cubicBezTo>
                    <a:cubicBezTo>
                      <a:pt x="91" y="93"/>
                      <a:pt x="89" y="91"/>
                      <a:pt x="87" y="89"/>
                    </a:cubicBezTo>
                    <a:cubicBezTo>
                      <a:pt x="90" y="89"/>
                      <a:pt x="93" y="88"/>
                      <a:pt x="96" y="88"/>
                    </a:cubicBezTo>
                    <a:close/>
                    <a:moveTo>
                      <a:pt x="118" y="83"/>
                    </a:moveTo>
                    <a:cubicBezTo>
                      <a:pt x="117" y="86"/>
                      <a:pt x="117" y="88"/>
                      <a:pt x="116" y="91"/>
                    </a:cubicBezTo>
                    <a:cubicBezTo>
                      <a:pt x="115" y="90"/>
                      <a:pt x="114" y="89"/>
                      <a:pt x="113" y="89"/>
                    </a:cubicBezTo>
                    <a:cubicBezTo>
                      <a:pt x="111" y="88"/>
                      <a:pt x="110" y="87"/>
                      <a:pt x="108" y="86"/>
                    </a:cubicBezTo>
                    <a:cubicBezTo>
                      <a:pt x="112" y="85"/>
                      <a:pt x="115" y="84"/>
                      <a:pt x="118" y="83"/>
                    </a:cubicBezTo>
                    <a:close/>
                    <a:moveTo>
                      <a:pt x="131" y="80"/>
                    </a:moveTo>
                    <a:cubicBezTo>
                      <a:pt x="133" y="81"/>
                      <a:pt x="134" y="82"/>
                      <a:pt x="135" y="83"/>
                    </a:cubicBezTo>
                    <a:cubicBezTo>
                      <a:pt x="133" y="86"/>
                      <a:pt x="129" y="90"/>
                      <a:pt x="125" y="92"/>
                    </a:cubicBezTo>
                    <a:cubicBezTo>
                      <a:pt x="126" y="89"/>
                      <a:pt x="128" y="85"/>
                      <a:pt x="129" y="81"/>
                    </a:cubicBezTo>
                    <a:cubicBezTo>
                      <a:pt x="130" y="81"/>
                      <a:pt x="131" y="80"/>
                      <a:pt x="131" y="80"/>
                    </a:cubicBezTo>
                    <a:close/>
                    <a:moveTo>
                      <a:pt x="149" y="77"/>
                    </a:moveTo>
                    <a:cubicBezTo>
                      <a:pt x="150" y="78"/>
                      <a:pt x="150" y="79"/>
                      <a:pt x="150" y="80"/>
                    </a:cubicBezTo>
                    <a:cubicBezTo>
                      <a:pt x="149" y="80"/>
                      <a:pt x="149" y="80"/>
                      <a:pt x="148" y="79"/>
                    </a:cubicBezTo>
                    <a:cubicBezTo>
                      <a:pt x="149" y="78"/>
                      <a:pt x="149" y="78"/>
                      <a:pt x="149" y="77"/>
                    </a:cubicBezTo>
                    <a:close/>
                    <a:moveTo>
                      <a:pt x="47" y="196"/>
                    </a:moveTo>
                    <a:cubicBezTo>
                      <a:pt x="41" y="192"/>
                      <a:pt x="37" y="182"/>
                      <a:pt x="35" y="172"/>
                    </a:cubicBezTo>
                    <a:cubicBezTo>
                      <a:pt x="39" y="174"/>
                      <a:pt x="43" y="176"/>
                      <a:pt x="46" y="179"/>
                    </a:cubicBezTo>
                    <a:cubicBezTo>
                      <a:pt x="51" y="185"/>
                      <a:pt x="52" y="193"/>
                      <a:pt x="53" y="201"/>
                    </a:cubicBezTo>
                    <a:cubicBezTo>
                      <a:pt x="51" y="200"/>
                      <a:pt x="49" y="198"/>
                      <a:pt x="47" y="196"/>
                    </a:cubicBezTo>
                    <a:close/>
                    <a:moveTo>
                      <a:pt x="34" y="160"/>
                    </a:moveTo>
                    <a:cubicBezTo>
                      <a:pt x="34" y="157"/>
                      <a:pt x="34" y="154"/>
                      <a:pt x="35" y="151"/>
                    </a:cubicBezTo>
                    <a:cubicBezTo>
                      <a:pt x="35" y="148"/>
                      <a:pt x="36" y="146"/>
                      <a:pt x="37" y="144"/>
                    </a:cubicBezTo>
                    <a:cubicBezTo>
                      <a:pt x="46" y="158"/>
                      <a:pt x="56" y="163"/>
                      <a:pt x="67" y="164"/>
                    </a:cubicBezTo>
                    <a:cubicBezTo>
                      <a:pt x="73" y="174"/>
                      <a:pt x="80" y="184"/>
                      <a:pt x="90" y="185"/>
                    </a:cubicBezTo>
                    <a:cubicBezTo>
                      <a:pt x="92" y="186"/>
                      <a:pt x="95" y="185"/>
                      <a:pt x="98" y="184"/>
                    </a:cubicBezTo>
                    <a:cubicBezTo>
                      <a:pt x="95" y="187"/>
                      <a:pt x="93" y="189"/>
                      <a:pt x="91" y="193"/>
                    </a:cubicBezTo>
                    <a:cubicBezTo>
                      <a:pt x="89" y="194"/>
                      <a:pt x="88" y="194"/>
                      <a:pt x="86" y="195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0" y="202"/>
                      <a:pt x="66" y="203"/>
                      <a:pt x="63" y="203"/>
                    </a:cubicBezTo>
                    <a:cubicBezTo>
                      <a:pt x="63" y="202"/>
                      <a:pt x="62" y="201"/>
                      <a:pt x="62" y="200"/>
                    </a:cubicBezTo>
                    <a:cubicBezTo>
                      <a:pt x="61" y="191"/>
                      <a:pt x="60" y="181"/>
                      <a:pt x="53" y="173"/>
                    </a:cubicBezTo>
                    <a:cubicBezTo>
                      <a:pt x="48" y="167"/>
                      <a:pt x="41" y="164"/>
                      <a:pt x="34" y="161"/>
                    </a:cubicBezTo>
                    <a:cubicBezTo>
                      <a:pt x="34" y="161"/>
                      <a:pt x="34" y="161"/>
                      <a:pt x="34" y="160"/>
                    </a:cubicBezTo>
                    <a:close/>
                    <a:moveTo>
                      <a:pt x="44" y="138"/>
                    </a:moveTo>
                    <a:cubicBezTo>
                      <a:pt x="47" y="139"/>
                      <a:pt x="51" y="140"/>
                      <a:pt x="54" y="144"/>
                    </a:cubicBezTo>
                    <a:cubicBezTo>
                      <a:pt x="57" y="146"/>
                      <a:pt x="59" y="149"/>
                      <a:pt x="62" y="153"/>
                    </a:cubicBezTo>
                    <a:cubicBezTo>
                      <a:pt x="55" y="152"/>
                      <a:pt x="50" y="147"/>
                      <a:pt x="44" y="138"/>
                    </a:cubicBezTo>
                    <a:close/>
                    <a:moveTo>
                      <a:pt x="97" y="112"/>
                    </a:moveTo>
                    <a:cubicBezTo>
                      <a:pt x="88" y="107"/>
                      <a:pt x="88" y="107"/>
                      <a:pt x="88" y="107"/>
                    </a:cubicBezTo>
                    <a:cubicBezTo>
                      <a:pt x="85" y="105"/>
                      <a:pt x="83" y="104"/>
                      <a:pt x="80" y="102"/>
                    </a:cubicBezTo>
                    <a:cubicBezTo>
                      <a:pt x="83" y="103"/>
                      <a:pt x="86" y="103"/>
                      <a:pt x="86" y="103"/>
                    </a:cubicBezTo>
                    <a:cubicBezTo>
                      <a:pt x="87" y="103"/>
                      <a:pt x="88" y="104"/>
                      <a:pt x="89" y="104"/>
                    </a:cubicBezTo>
                    <a:cubicBezTo>
                      <a:pt x="93" y="106"/>
                      <a:pt x="98" y="108"/>
                      <a:pt x="104" y="108"/>
                    </a:cubicBezTo>
                    <a:cubicBezTo>
                      <a:pt x="112" y="110"/>
                      <a:pt x="117" y="115"/>
                      <a:pt x="119" y="123"/>
                    </a:cubicBezTo>
                    <a:cubicBezTo>
                      <a:pt x="119" y="124"/>
                      <a:pt x="119" y="125"/>
                      <a:pt x="119" y="126"/>
                    </a:cubicBezTo>
                    <a:cubicBezTo>
                      <a:pt x="119" y="129"/>
                      <a:pt x="118" y="132"/>
                      <a:pt x="117" y="135"/>
                    </a:cubicBezTo>
                    <a:cubicBezTo>
                      <a:pt x="113" y="126"/>
                      <a:pt x="106" y="118"/>
                      <a:pt x="97" y="112"/>
                    </a:cubicBezTo>
                    <a:close/>
                    <a:moveTo>
                      <a:pt x="144" y="87"/>
                    </a:moveTo>
                    <a:cubicBezTo>
                      <a:pt x="147" y="89"/>
                      <a:pt x="151" y="91"/>
                      <a:pt x="155" y="93"/>
                    </a:cubicBezTo>
                    <a:cubicBezTo>
                      <a:pt x="156" y="97"/>
                      <a:pt x="158" y="101"/>
                      <a:pt x="158" y="104"/>
                    </a:cubicBezTo>
                    <a:cubicBezTo>
                      <a:pt x="158" y="105"/>
                      <a:pt x="157" y="106"/>
                      <a:pt x="157" y="106"/>
                    </a:cubicBezTo>
                    <a:cubicBezTo>
                      <a:pt x="157" y="106"/>
                      <a:pt x="154" y="108"/>
                      <a:pt x="144" y="107"/>
                    </a:cubicBezTo>
                    <a:cubicBezTo>
                      <a:pt x="140" y="105"/>
                      <a:pt x="135" y="102"/>
                      <a:pt x="131" y="100"/>
                    </a:cubicBezTo>
                    <a:cubicBezTo>
                      <a:pt x="136" y="96"/>
                      <a:pt x="140" y="92"/>
                      <a:pt x="144" y="87"/>
                    </a:cubicBezTo>
                    <a:close/>
                    <a:moveTo>
                      <a:pt x="167" y="104"/>
                    </a:moveTo>
                    <a:cubicBezTo>
                      <a:pt x="167" y="102"/>
                      <a:pt x="166" y="101"/>
                      <a:pt x="166" y="99"/>
                    </a:cubicBezTo>
                    <a:cubicBezTo>
                      <a:pt x="169" y="101"/>
                      <a:pt x="172" y="103"/>
                      <a:pt x="174" y="105"/>
                    </a:cubicBezTo>
                    <a:cubicBezTo>
                      <a:pt x="172" y="106"/>
                      <a:pt x="169" y="107"/>
                      <a:pt x="166" y="109"/>
                    </a:cubicBezTo>
                    <a:cubicBezTo>
                      <a:pt x="167" y="107"/>
                      <a:pt x="167" y="106"/>
                      <a:pt x="167" y="104"/>
                    </a:cubicBezTo>
                    <a:close/>
                    <a:moveTo>
                      <a:pt x="185" y="73"/>
                    </a:move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7"/>
                      <a:pt x="183" y="80"/>
                      <a:pt x="183" y="84"/>
                    </a:cubicBezTo>
                    <a:cubicBezTo>
                      <a:pt x="183" y="86"/>
                      <a:pt x="183" y="89"/>
                      <a:pt x="184" y="91"/>
                    </a:cubicBezTo>
                    <a:cubicBezTo>
                      <a:pt x="185" y="93"/>
                      <a:pt x="186" y="95"/>
                      <a:pt x="188" y="97"/>
                    </a:cubicBezTo>
                    <a:cubicBezTo>
                      <a:pt x="186" y="99"/>
                      <a:pt x="185" y="100"/>
                      <a:pt x="183" y="101"/>
                    </a:cubicBezTo>
                    <a:cubicBezTo>
                      <a:pt x="179" y="96"/>
                      <a:pt x="173" y="91"/>
                      <a:pt x="165" y="88"/>
                    </a:cubicBezTo>
                    <a:cubicBezTo>
                      <a:pt x="165" y="88"/>
                      <a:pt x="163" y="87"/>
                      <a:pt x="162" y="86"/>
                    </a:cubicBezTo>
                    <a:cubicBezTo>
                      <a:pt x="161" y="82"/>
                      <a:pt x="159" y="78"/>
                      <a:pt x="159" y="75"/>
                    </a:cubicBezTo>
                    <a:cubicBezTo>
                      <a:pt x="168" y="73"/>
                      <a:pt x="176" y="73"/>
                      <a:pt x="185" y="73"/>
                    </a:cubicBezTo>
                    <a:close/>
                    <a:moveTo>
                      <a:pt x="128" y="126"/>
                    </a:moveTo>
                    <a:cubicBezTo>
                      <a:pt x="128" y="125"/>
                      <a:pt x="128" y="123"/>
                      <a:pt x="128" y="122"/>
                    </a:cubicBezTo>
                    <a:cubicBezTo>
                      <a:pt x="127" y="117"/>
                      <a:pt x="125" y="114"/>
                      <a:pt x="123" y="111"/>
                    </a:cubicBezTo>
                    <a:cubicBezTo>
                      <a:pt x="127" y="114"/>
                      <a:pt x="133" y="116"/>
                      <a:pt x="141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8"/>
                      <a:pt x="147" y="120"/>
                      <a:pt x="150" y="122"/>
                    </a:cubicBezTo>
                    <a:cubicBezTo>
                      <a:pt x="149" y="126"/>
                      <a:pt x="148" y="129"/>
                      <a:pt x="148" y="134"/>
                    </a:cubicBezTo>
                    <a:cubicBezTo>
                      <a:pt x="141" y="134"/>
                      <a:pt x="134" y="134"/>
                      <a:pt x="129" y="135"/>
                    </a:cubicBezTo>
                    <a:cubicBezTo>
                      <a:pt x="128" y="135"/>
                      <a:pt x="127" y="136"/>
                      <a:pt x="127" y="136"/>
                    </a:cubicBezTo>
                    <a:cubicBezTo>
                      <a:pt x="128" y="133"/>
                      <a:pt x="128" y="130"/>
                      <a:pt x="128" y="126"/>
                    </a:cubicBezTo>
                    <a:close/>
                    <a:moveTo>
                      <a:pt x="158" y="128"/>
                    </a:moveTo>
                    <a:cubicBezTo>
                      <a:pt x="161" y="130"/>
                      <a:pt x="164" y="133"/>
                      <a:pt x="166" y="135"/>
                    </a:cubicBezTo>
                    <a:cubicBezTo>
                      <a:pt x="163" y="135"/>
                      <a:pt x="160" y="134"/>
                      <a:pt x="157" y="134"/>
                    </a:cubicBezTo>
                    <a:cubicBezTo>
                      <a:pt x="157" y="132"/>
                      <a:pt x="157" y="130"/>
                      <a:pt x="158" y="128"/>
                    </a:cubicBezTo>
                    <a:close/>
                    <a:moveTo>
                      <a:pt x="178" y="114"/>
                    </a:moveTo>
                    <a:cubicBezTo>
                      <a:pt x="178" y="114"/>
                      <a:pt x="180" y="113"/>
                      <a:pt x="181" y="113"/>
                    </a:cubicBezTo>
                    <a:cubicBezTo>
                      <a:pt x="186" y="121"/>
                      <a:pt x="188" y="130"/>
                      <a:pt x="188" y="140"/>
                    </a:cubicBezTo>
                    <a:cubicBezTo>
                      <a:pt x="188" y="140"/>
                      <a:pt x="188" y="141"/>
                      <a:pt x="188" y="141"/>
                    </a:cubicBezTo>
                    <a:cubicBezTo>
                      <a:pt x="186" y="140"/>
                      <a:pt x="183" y="139"/>
                      <a:pt x="181" y="139"/>
                    </a:cubicBezTo>
                    <a:cubicBezTo>
                      <a:pt x="177" y="132"/>
                      <a:pt x="171" y="126"/>
                      <a:pt x="164" y="121"/>
                    </a:cubicBezTo>
                    <a:cubicBezTo>
                      <a:pt x="168" y="118"/>
                      <a:pt x="173" y="116"/>
                      <a:pt x="178" y="114"/>
                    </a:cubicBezTo>
                    <a:close/>
                    <a:moveTo>
                      <a:pt x="104" y="154"/>
                    </a:moveTo>
                    <a:cubicBezTo>
                      <a:pt x="105" y="153"/>
                      <a:pt x="107" y="153"/>
                      <a:pt x="108" y="152"/>
                    </a:cubicBezTo>
                    <a:cubicBezTo>
                      <a:pt x="106" y="157"/>
                      <a:pt x="104" y="162"/>
                      <a:pt x="104" y="167"/>
                    </a:cubicBezTo>
                    <a:cubicBezTo>
                      <a:pt x="104" y="168"/>
                      <a:pt x="104" y="168"/>
                      <a:pt x="104" y="169"/>
                    </a:cubicBezTo>
                    <a:cubicBezTo>
                      <a:pt x="99" y="174"/>
                      <a:pt x="94" y="176"/>
                      <a:pt x="91" y="176"/>
                    </a:cubicBezTo>
                    <a:cubicBezTo>
                      <a:pt x="86" y="175"/>
                      <a:pt x="82" y="169"/>
                      <a:pt x="78" y="163"/>
                    </a:cubicBezTo>
                    <a:cubicBezTo>
                      <a:pt x="87" y="161"/>
                      <a:pt x="96" y="157"/>
                      <a:pt x="104" y="154"/>
                    </a:cubicBezTo>
                    <a:close/>
                    <a:moveTo>
                      <a:pt x="107" y="179"/>
                    </a:moveTo>
                    <a:cubicBezTo>
                      <a:pt x="107" y="179"/>
                      <a:pt x="107" y="179"/>
                      <a:pt x="107" y="179"/>
                    </a:cubicBezTo>
                    <a:cubicBezTo>
                      <a:pt x="107" y="179"/>
                      <a:pt x="106" y="179"/>
                      <a:pt x="106" y="179"/>
                    </a:cubicBezTo>
                    <a:cubicBezTo>
                      <a:pt x="106" y="179"/>
                      <a:pt x="107" y="179"/>
                      <a:pt x="107" y="179"/>
                    </a:cubicBezTo>
                    <a:close/>
                    <a:moveTo>
                      <a:pt x="131" y="144"/>
                    </a:moveTo>
                    <a:cubicBezTo>
                      <a:pt x="136" y="143"/>
                      <a:pt x="142" y="143"/>
                      <a:pt x="149" y="143"/>
                    </a:cubicBezTo>
                    <a:cubicBezTo>
                      <a:pt x="150" y="147"/>
                      <a:pt x="153" y="150"/>
                      <a:pt x="155" y="152"/>
                    </a:cubicBezTo>
                    <a:cubicBezTo>
                      <a:pt x="157" y="154"/>
                      <a:pt x="159" y="155"/>
                      <a:pt x="161" y="158"/>
                    </a:cubicBezTo>
                    <a:cubicBezTo>
                      <a:pt x="164" y="162"/>
                      <a:pt x="165" y="167"/>
                      <a:pt x="165" y="171"/>
                    </a:cubicBezTo>
                    <a:cubicBezTo>
                      <a:pt x="165" y="172"/>
                      <a:pt x="165" y="173"/>
                      <a:pt x="165" y="174"/>
                    </a:cubicBezTo>
                    <a:cubicBezTo>
                      <a:pt x="156" y="180"/>
                      <a:pt x="143" y="183"/>
                      <a:pt x="132" y="183"/>
                    </a:cubicBezTo>
                    <a:cubicBezTo>
                      <a:pt x="131" y="183"/>
                      <a:pt x="130" y="182"/>
                      <a:pt x="129" y="182"/>
                    </a:cubicBezTo>
                    <a:cubicBezTo>
                      <a:pt x="126" y="181"/>
                      <a:pt x="122" y="180"/>
                      <a:pt x="119" y="179"/>
                    </a:cubicBezTo>
                    <a:cubicBezTo>
                      <a:pt x="118" y="178"/>
                      <a:pt x="116" y="176"/>
                      <a:pt x="115" y="175"/>
                    </a:cubicBezTo>
                    <a:cubicBezTo>
                      <a:pt x="114" y="174"/>
                      <a:pt x="114" y="172"/>
                      <a:pt x="114" y="171"/>
                    </a:cubicBezTo>
                    <a:cubicBezTo>
                      <a:pt x="119" y="165"/>
                      <a:pt x="121" y="158"/>
                      <a:pt x="121" y="150"/>
                    </a:cubicBezTo>
                    <a:cubicBezTo>
                      <a:pt x="121" y="150"/>
                      <a:pt x="121" y="148"/>
                      <a:pt x="121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24" y="146"/>
                      <a:pt x="128" y="145"/>
                      <a:pt x="131" y="144"/>
                    </a:cubicBezTo>
                    <a:close/>
                    <a:moveTo>
                      <a:pt x="169" y="153"/>
                    </a:moveTo>
                    <a:cubicBezTo>
                      <a:pt x="166" y="149"/>
                      <a:pt x="164" y="147"/>
                      <a:pt x="162" y="145"/>
                    </a:cubicBezTo>
                    <a:cubicBezTo>
                      <a:pt x="161" y="144"/>
                      <a:pt x="161" y="144"/>
                      <a:pt x="160" y="144"/>
                    </a:cubicBezTo>
                    <a:cubicBezTo>
                      <a:pt x="165" y="144"/>
                      <a:pt x="170" y="145"/>
                      <a:pt x="175" y="147"/>
                    </a:cubicBezTo>
                    <a:cubicBezTo>
                      <a:pt x="175" y="148"/>
                      <a:pt x="176" y="150"/>
                      <a:pt x="176" y="151"/>
                    </a:cubicBezTo>
                    <a:cubicBezTo>
                      <a:pt x="177" y="152"/>
                      <a:pt x="177" y="154"/>
                      <a:pt x="177" y="155"/>
                    </a:cubicBezTo>
                    <a:cubicBezTo>
                      <a:pt x="177" y="158"/>
                      <a:pt x="175" y="161"/>
                      <a:pt x="174" y="165"/>
                    </a:cubicBezTo>
                    <a:cubicBezTo>
                      <a:pt x="173" y="161"/>
                      <a:pt x="171" y="157"/>
                      <a:pt x="169" y="153"/>
                    </a:cubicBezTo>
                    <a:close/>
                    <a:moveTo>
                      <a:pt x="186" y="155"/>
                    </a:moveTo>
                    <a:cubicBezTo>
                      <a:pt x="186" y="153"/>
                      <a:pt x="186" y="152"/>
                      <a:pt x="186" y="150"/>
                    </a:cubicBezTo>
                    <a:cubicBezTo>
                      <a:pt x="186" y="150"/>
                      <a:pt x="187" y="151"/>
                      <a:pt x="187" y="151"/>
                    </a:cubicBezTo>
                    <a:cubicBezTo>
                      <a:pt x="187" y="157"/>
                      <a:pt x="185" y="163"/>
                      <a:pt x="184" y="170"/>
                    </a:cubicBezTo>
                    <a:cubicBezTo>
                      <a:pt x="183" y="169"/>
                      <a:pt x="182" y="170"/>
                      <a:pt x="181" y="170"/>
                    </a:cubicBezTo>
                    <a:cubicBezTo>
                      <a:pt x="184" y="165"/>
                      <a:pt x="186" y="160"/>
                      <a:pt x="186" y="15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87" y="204"/>
                      <a:pt x="88" y="204"/>
                    </a:cubicBezTo>
                    <a:cubicBezTo>
                      <a:pt x="88" y="206"/>
                      <a:pt x="88" y="207"/>
                      <a:pt x="88" y="209"/>
                    </a:cubicBezTo>
                    <a:cubicBezTo>
                      <a:pt x="88" y="216"/>
                      <a:pt x="89" y="223"/>
                      <a:pt x="92" y="228"/>
                    </a:cubicBezTo>
                    <a:cubicBezTo>
                      <a:pt x="93" y="231"/>
                      <a:pt x="94" y="233"/>
                      <a:pt x="96" y="235"/>
                    </a:cubicBezTo>
                    <a:cubicBezTo>
                      <a:pt x="87" y="235"/>
                      <a:pt x="78" y="232"/>
                      <a:pt x="72" y="226"/>
                    </a:cubicBezTo>
                    <a:cubicBezTo>
                      <a:pt x="68" y="222"/>
                      <a:pt x="66" y="217"/>
                      <a:pt x="64" y="212"/>
                    </a:cubicBezTo>
                    <a:cubicBezTo>
                      <a:pt x="69" y="212"/>
                      <a:pt x="74" y="210"/>
                      <a:pt x="79" y="208"/>
                    </a:cubicBezTo>
                    <a:close/>
                    <a:moveTo>
                      <a:pt x="106" y="204"/>
                    </a:moveTo>
                    <a:cubicBezTo>
                      <a:pt x="108" y="207"/>
                      <a:pt x="112" y="209"/>
                      <a:pt x="118" y="212"/>
                    </a:cubicBezTo>
                    <a:cubicBezTo>
                      <a:pt x="129" y="217"/>
                      <a:pt x="142" y="215"/>
                      <a:pt x="153" y="207"/>
                    </a:cubicBezTo>
                    <a:cubicBezTo>
                      <a:pt x="154" y="207"/>
                      <a:pt x="154" y="207"/>
                      <a:pt x="154" y="207"/>
                    </a:cubicBezTo>
                    <a:cubicBezTo>
                      <a:pt x="148" y="218"/>
                      <a:pt x="141" y="226"/>
                      <a:pt x="127" y="231"/>
                    </a:cubicBezTo>
                    <a:cubicBezTo>
                      <a:pt x="122" y="233"/>
                      <a:pt x="115" y="234"/>
                      <a:pt x="109" y="235"/>
                    </a:cubicBezTo>
                    <a:cubicBezTo>
                      <a:pt x="105" y="233"/>
                      <a:pt x="102" y="229"/>
                      <a:pt x="100" y="225"/>
                    </a:cubicBezTo>
                    <a:cubicBezTo>
                      <a:pt x="98" y="220"/>
                      <a:pt x="97" y="215"/>
                      <a:pt x="97" y="209"/>
                    </a:cubicBezTo>
                    <a:cubicBezTo>
                      <a:pt x="97" y="207"/>
                      <a:pt x="98" y="204"/>
                      <a:pt x="98" y="201"/>
                    </a:cubicBezTo>
                    <a:cubicBezTo>
                      <a:pt x="101" y="201"/>
                      <a:pt x="103" y="202"/>
                      <a:pt x="106" y="204"/>
                    </a:cubicBezTo>
                    <a:close/>
                    <a:moveTo>
                      <a:pt x="108" y="188"/>
                    </a:moveTo>
                    <a:cubicBezTo>
                      <a:pt x="110" y="187"/>
                      <a:pt x="113" y="187"/>
                      <a:pt x="116" y="188"/>
                    </a:cubicBezTo>
                    <a:cubicBezTo>
                      <a:pt x="119" y="189"/>
                      <a:pt x="122" y="190"/>
                      <a:pt x="126" y="191"/>
                    </a:cubicBezTo>
                    <a:cubicBezTo>
                      <a:pt x="130" y="193"/>
                      <a:pt x="135" y="196"/>
                      <a:pt x="139" y="199"/>
                    </a:cubicBezTo>
                    <a:cubicBezTo>
                      <a:pt x="141" y="200"/>
                      <a:pt x="142" y="201"/>
                      <a:pt x="144" y="202"/>
                    </a:cubicBezTo>
                    <a:cubicBezTo>
                      <a:pt x="137" y="205"/>
                      <a:pt x="129" y="207"/>
                      <a:pt x="122" y="204"/>
                    </a:cubicBezTo>
                    <a:cubicBezTo>
                      <a:pt x="117" y="201"/>
                      <a:pt x="114" y="199"/>
                      <a:pt x="111" y="197"/>
                    </a:cubicBezTo>
                    <a:cubicBezTo>
                      <a:pt x="108" y="195"/>
                      <a:pt x="105" y="193"/>
                      <a:pt x="102" y="193"/>
                    </a:cubicBezTo>
                    <a:cubicBezTo>
                      <a:pt x="104" y="191"/>
                      <a:pt x="106" y="189"/>
                      <a:pt x="108" y="188"/>
                    </a:cubicBezTo>
                    <a:close/>
                    <a:moveTo>
                      <a:pt x="160" y="187"/>
                    </a:moveTo>
                    <a:cubicBezTo>
                      <a:pt x="159" y="189"/>
                      <a:pt x="158" y="190"/>
                      <a:pt x="157" y="192"/>
                    </a:cubicBezTo>
                    <a:cubicBezTo>
                      <a:pt x="155" y="193"/>
                      <a:pt x="154" y="195"/>
                      <a:pt x="153" y="196"/>
                    </a:cubicBezTo>
                    <a:cubicBezTo>
                      <a:pt x="150" y="194"/>
                      <a:pt x="147" y="193"/>
                      <a:pt x="144" y="191"/>
                    </a:cubicBezTo>
                    <a:cubicBezTo>
                      <a:pt x="150" y="190"/>
                      <a:pt x="155" y="189"/>
                      <a:pt x="160" y="187"/>
                    </a:cubicBezTo>
                    <a:close/>
                    <a:moveTo>
                      <a:pt x="171" y="195"/>
                    </a:moveTo>
                    <a:cubicBezTo>
                      <a:pt x="174" y="186"/>
                      <a:pt x="177" y="180"/>
                      <a:pt x="181" y="179"/>
                    </a:cubicBezTo>
                    <a:cubicBezTo>
                      <a:pt x="181" y="179"/>
                      <a:pt x="182" y="179"/>
                      <a:pt x="182" y="179"/>
                    </a:cubicBezTo>
                    <a:cubicBezTo>
                      <a:pt x="182" y="179"/>
                      <a:pt x="182" y="180"/>
                      <a:pt x="181" y="181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79" y="195"/>
                      <a:pt x="178" y="199"/>
                      <a:pt x="173" y="201"/>
                    </a:cubicBezTo>
                    <a:cubicBezTo>
                      <a:pt x="171" y="202"/>
                      <a:pt x="169" y="202"/>
                      <a:pt x="168" y="202"/>
                    </a:cubicBezTo>
                    <a:cubicBezTo>
                      <a:pt x="169" y="199"/>
                      <a:pt x="170" y="197"/>
                      <a:pt x="171" y="195"/>
                    </a:cubicBezTo>
                    <a:close/>
                    <a:moveTo>
                      <a:pt x="176" y="210"/>
                    </a:moveTo>
                    <a:cubicBezTo>
                      <a:pt x="187" y="205"/>
                      <a:pt x="188" y="197"/>
                      <a:pt x="189" y="190"/>
                    </a:cubicBezTo>
                    <a:cubicBezTo>
                      <a:pt x="190" y="183"/>
                      <a:pt x="190" y="183"/>
                      <a:pt x="190" y="183"/>
                    </a:cubicBezTo>
                    <a:cubicBezTo>
                      <a:pt x="191" y="182"/>
                      <a:pt x="191" y="182"/>
                      <a:pt x="191" y="181"/>
                    </a:cubicBezTo>
                    <a:cubicBezTo>
                      <a:pt x="191" y="181"/>
                      <a:pt x="191" y="181"/>
                      <a:pt x="191" y="181"/>
                    </a:cubicBezTo>
                    <a:cubicBezTo>
                      <a:pt x="195" y="183"/>
                      <a:pt x="197" y="186"/>
                      <a:pt x="198" y="188"/>
                    </a:cubicBezTo>
                    <a:cubicBezTo>
                      <a:pt x="201" y="191"/>
                      <a:pt x="203" y="194"/>
                      <a:pt x="207" y="194"/>
                    </a:cubicBezTo>
                    <a:cubicBezTo>
                      <a:pt x="200" y="211"/>
                      <a:pt x="180" y="224"/>
                      <a:pt x="145" y="235"/>
                    </a:cubicBezTo>
                    <a:cubicBezTo>
                      <a:pt x="141" y="236"/>
                      <a:pt x="139" y="237"/>
                      <a:pt x="136" y="237"/>
                    </a:cubicBezTo>
                    <a:cubicBezTo>
                      <a:pt x="150" y="231"/>
                      <a:pt x="157" y="221"/>
                      <a:pt x="163" y="210"/>
                    </a:cubicBezTo>
                    <a:cubicBezTo>
                      <a:pt x="168" y="211"/>
                      <a:pt x="172" y="211"/>
                      <a:pt x="176" y="210"/>
                    </a:cubicBezTo>
                    <a:close/>
                    <a:moveTo>
                      <a:pt x="196" y="156"/>
                    </a:moveTo>
                    <a:cubicBezTo>
                      <a:pt x="203" y="161"/>
                      <a:pt x="208" y="167"/>
                      <a:pt x="209" y="175"/>
                    </a:cubicBezTo>
                    <a:cubicBezTo>
                      <a:pt x="210" y="177"/>
                      <a:pt x="210" y="179"/>
                      <a:pt x="210" y="182"/>
                    </a:cubicBezTo>
                    <a:cubicBezTo>
                      <a:pt x="210" y="183"/>
                      <a:pt x="210" y="184"/>
                      <a:pt x="210" y="185"/>
                    </a:cubicBezTo>
                    <a:cubicBezTo>
                      <a:pt x="208" y="185"/>
                      <a:pt x="207" y="184"/>
                      <a:pt x="206" y="182"/>
                    </a:cubicBezTo>
                    <a:cubicBezTo>
                      <a:pt x="204" y="180"/>
                      <a:pt x="201" y="176"/>
                      <a:pt x="195" y="173"/>
                    </a:cubicBezTo>
                    <a:cubicBezTo>
                      <a:pt x="195" y="173"/>
                      <a:pt x="194" y="172"/>
                      <a:pt x="193" y="172"/>
                    </a:cubicBezTo>
                    <a:cubicBezTo>
                      <a:pt x="194" y="167"/>
                      <a:pt x="195" y="161"/>
                      <a:pt x="196" y="156"/>
                    </a:cubicBezTo>
                    <a:close/>
                    <a:moveTo>
                      <a:pt x="194" y="104"/>
                    </a:moveTo>
                    <a:cubicBezTo>
                      <a:pt x="198" y="108"/>
                      <a:pt x="204" y="111"/>
                      <a:pt x="209" y="114"/>
                    </a:cubicBezTo>
                    <a:cubicBezTo>
                      <a:pt x="211" y="116"/>
                      <a:pt x="214" y="117"/>
                      <a:pt x="216" y="118"/>
                    </a:cubicBezTo>
                    <a:cubicBezTo>
                      <a:pt x="214" y="124"/>
                      <a:pt x="213" y="130"/>
                      <a:pt x="213" y="136"/>
                    </a:cubicBezTo>
                    <a:cubicBezTo>
                      <a:pt x="213" y="142"/>
                      <a:pt x="215" y="149"/>
                      <a:pt x="219" y="155"/>
                    </a:cubicBezTo>
                    <a:cubicBezTo>
                      <a:pt x="221" y="157"/>
                      <a:pt x="223" y="157"/>
                      <a:pt x="226" y="156"/>
                    </a:cubicBezTo>
                    <a:cubicBezTo>
                      <a:pt x="227" y="155"/>
                      <a:pt x="227" y="154"/>
                      <a:pt x="227" y="152"/>
                    </a:cubicBezTo>
                    <a:cubicBezTo>
                      <a:pt x="227" y="151"/>
                      <a:pt x="227" y="150"/>
                      <a:pt x="227" y="149"/>
                    </a:cubicBezTo>
                    <a:cubicBezTo>
                      <a:pt x="224" y="145"/>
                      <a:pt x="223" y="141"/>
                      <a:pt x="223" y="136"/>
                    </a:cubicBezTo>
                    <a:cubicBezTo>
                      <a:pt x="223" y="132"/>
                      <a:pt x="223" y="128"/>
                      <a:pt x="224" y="124"/>
                    </a:cubicBezTo>
                    <a:cubicBezTo>
                      <a:pt x="226" y="126"/>
                      <a:pt x="228" y="129"/>
                      <a:pt x="230" y="131"/>
                    </a:cubicBezTo>
                    <a:cubicBezTo>
                      <a:pt x="232" y="136"/>
                      <a:pt x="234" y="142"/>
                      <a:pt x="234" y="149"/>
                    </a:cubicBezTo>
                    <a:cubicBezTo>
                      <a:pt x="234" y="153"/>
                      <a:pt x="233" y="158"/>
                      <a:pt x="232" y="163"/>
                    </a:cubicBezTo>
                    <a:cubicBezTo>
                      <a:pt x="229" y="171"/>
                      <a:pt x="225" y="178"/>
                      <a:pt x="219" y="181"/>
                    </a:cubicBezTo>
                    <a:cubicBezTo>
                      <a:pt x="219" y="179"/>
                      <a:pt x="219" y="176"/>
                      <a:pt x="219" y="173"/>
                    </a:cubicBezTo>
                    <a:cubicBezTo>
                      <a:pt x="217" y="163"/>
                      <a:pt x="211" y="154"/>
                      <a:pt x="201" y="148"/>
                    </a:cubicBezTo>
                    <a:cubicBezTo>
                      <a:pt x="200" y="147"/>
                      <a:pt x="198" y="146"/>
                      <a:pt x="197" y="146"/>
                    </a:cubicBezTo>
                    <a:cubicBezTo>
                      <a:pt x="197" y="144"/>
                      <a:pt x="197" y="142"/>
                      <a:pt x="197" y="141"/>
                    </a:cubicBezTo>
                    <a:cubicBezTo>
                      <a:pt x="197" y="129"/>
                      <a:pt x="195" y="118"/>
                      <a:pt x="189" y="108"/>
                    </a:cubicBezTo>
                    <a:cubicBezTo>
                      <a:pt x="191" y="107"/>
                      <a:pt x="193" y="106"/>
                      <a:pt x="194" y="104"/>
                    </a:cubicBezTo>
                    <a:close/>
                    <a:moveTo>
                      <a:pt x="200" y="89"/>
                    </a:moveTo>
                    <a:cubicBezTo>
                      <a:pt x="200" y="88"/>
                      <a:pt x="200" y="87"/>
                      <a:pt x="200" y="87"/>
                    </a:cubicBezTo>
                    <a:cubicBezTo>
                      <a:pt x="200" y="83"/>
                      <a:pt x="199" y="79"/>
                      <a:pt x="197" y="75"/>
                    </a:cubicBezTo>
                    <a:cubicBezTo>
                      <a:pt x="201" y="76"/>
                      <a:pt x="204" y="77"/>
                      <a:pt x="207" y="79"/>
                    </a:cubicBezTo>
                    <a:cubicBezTo>
                      <a:pt x="217" y="83"/>
                      <a:pt x="220" y="89"/>
                      <a:pt x="220" y="96"/>
                    </a:cubicBezTo>
                    <a:cubicBezTo>
                      <a:pt x="220" y="100"/>
                      <a:pt x="219" y="104"/>
                      <a:pt x="218" y="109"/>
                    </a:cubicBezTo>
                    <a:cubicBezTo>
                      <a:pt x="217" y="108"/>
                      <a:pt x="215" y="107"/>
                      <a:pt x="214" y="106"/>
                    </a:cubicBezTo>
                    <a:cubicBezTo>
                      <a:pt x="209" y="103"/>
                      <a:pt x="203" y="100"/>
                      <a:pt x="199" y="96"/>
                    </a:cubicBezTo>
                    <a:cubicBezTo>
                      <a:pt x="200" y="94"/>
                      <a:pt x="200" y="91"/>
                      <a:pt x="200" y="89"/>
                    </a:cubicBezTo>
                    <a:close/>
                  </a:path>
                </a:pathLst>
              </a:custGeom>
              <a:solidFill>
                <a:srgbClr val="CC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3"/>
              <p:cNvSpPr>
                <a:spLocks noEditPoints="1"/>
              </p:cNvSpPr>
              <p:nvPr/>
            </p:nvSpPr>
            <p:spPr bwMode="auto">
              <a:xfrm>
                <a:off x="7303513" y="3227654"/>
                <a:ext cx="407368" cy="445263"/>
              </a:xfrm>
              <a:custGeom>
                <a:avLst/>
                <a:gdLst>
                  <a:gd name="T0" fmla="*/ 1471 w 275"/>
                  <a:gd name="T1" fmla="*/ 520 h 282"/>
                  <a:gd name="T2" fmla="*/ 1346 w 275"/>
                  <a:gd name="T3" fmla="*/ 589 h 282"/>
                  <a:gd name="T4" fmla="*/ 1351 w 275"/>
                  <a:gd name="T5" fmla="*/ 312 h 282"/>
                  <a:gd name="T6" fmla="*/ 933 w 275"/>
                  <a:gd name="T7" fmla="*/ 56 h 282"/>
                  <a:gd name="T8" fmla="*/ 675 w 275"/>
                  <a:gd name="T9" fmla="*/ 0 h 282"/>
                  <a:gd name="T10" fmla="*/ 625 w 275"/>
                  <a:gd name="T11" fmla="*/ 43 h 282"/>
                  <a:gd name="T12" fmla="*/ 963 w 275"/>
                  <a:gd name="T13" fmla="*/ 115 h 282"/>
                  <a:gd name="T14" fmla="*/ 1308 w 275"/>
                  <a:gd name="T15" fmla="*/ 648 h 282"/>
                  <a:gd name="T16" fmla="*/ 1534 w 275"/>
                  <a:gd name="T17" fmla="*/ 661 h 282"/>
                  <a:gd name="T18" fmla="*/ 1601 w 275"/>
                  <a:gd name="T19" fmla="*/ 989 h 282"/>
                  <a:gd name="T20" fmla="*/ 1559 w 275"/>
                  <a:gd name="T21" fmla="*/ 1181 h 282"/>
                  <a:gd name="T22" fmla="*/ 1434 w 275"/>
                  <a:gd name="T23" fmla="*/ 1309 h 282"/>
                  <a:gd name="T24" fmla="*/ 1208 w 275"/>
                  <a:gd name="T25" fmla="*/ 1472 h 282"/>
                  <a:gd name="T26" fmla="*/ 971 w 275"/>
                  <a:gd name="T27" fmla="*/ 968 h 282"/>
                  <a:gd name="T28" fmla="*/ 951 w 275"/>
                  <a:gd name="T29" fmla="*/ 1685 h 282"/>
                  <a:gd name="T30" fmla="*/ 608 w 275"/>
                  <a:gd name="T31" fmla="*/ 1352 h 282"/>
                  <a:gd name="T32" fmla="*/ 550 w 275"/>
                  <a:gd name="T33" fmla="*/ 797 h 282"/>
                  <a:gd name="T34" fmla="*/ 300 w 275"/>
                  <a:gd name="T35" fmla="*/ 1003 h 282"/>
                  <a:gd name="T36" fmla="*/ 145 w 275"/>
                  <a:gd name="T37" fmla="*/ 1139 h 282"/>
                  <a:gd name="T38" fmla="*/ 320 w 275"/>
                  <a:gd name="T39" fmla="*/ 861 h 282"/>
                  <a:gd name="T40" fmla="*/ 45 w 275"/>
                  <a:gd name="T41" fmla="*/ 725 h 282"/>
                  <a:gd name="T42" fmla="*/ 275 w 275"/>
                  <a:gd name="T43" fmla="*/ 547 h 282"/>
                  <a:gd name="T44" fmla="*/ 483 w 275"/>
                  <a:gd name="T45" fmla="*/ 248 h 282"/>
                  <a:gd name="T46" fmla="*/ 438 w 275"/>
                  <a:gd name="T47" fmla="*/ 291 h 282"/>
                  <a:gd name="T48" fmla="*/ 313 w 275"/>
                  <a:gd name="T49" fmla="*/ 499 h 282"/>
                  <a:gd name="T50" fmla="*/ 158 w 275"/>
                  <a:gd name="T51" fmla="*/ 811 h 282"/>
                  <a:gd name="T52" fmla="*/ 175 w 275"/>
                  <a:gd name="T53" fmla="*/ 968 h 282"/>
                  <a:gd name="T54" fmla="*/ 88 w 275"/>
                  <a:gd name="T55" fmla="*/ 1181 h 282"/>
                  <a:gd name="T56" fmla="*/ 8 w 275"/>
                  <a:gd name="T57" fmla="*/ 1259 h 282"/>
                  <a:gd name="T58" fmla="*/ 108 w 275"/>
                  <a:gd name="T59" fmla="*/ 1259 h 282"/>
                  <a:gd name="T60" fmla="*/ 258 w 275"/>
                  <a:gd name="T61" fmla="*/ 1677 h 282"/>
                  <a:gd name="T62" fmla="*/ 358 w 275"/>
                  <a:gd name="T63" fmla="*/ 1685 h 282"/>
                  <a:gd name="T64" fmla="*/ 550 w 275"/>
                  <a:gd name="T65" fmla="*/ 1672 h 282"/>
                  <a:gd name="T66" fmla="*/ 783 w 275"/>
                  <a:gd name="T67" fmla="*/ 1955 h 282"/>
                  <a:gd name="T68" fmla="*/ 1076 w 275"/>
                  <a:gd name="T69" fmla="*/ 1544 h 282"/>
                  <a:gd name="T70" fmla="*/ 1251 w 275"/>
                  <a:gd name="T71" fmla="*/ 1856 h 282"/>
                  <a:gd name="T72" fmla="*/ 1171 w 275"/>
                  <a:gd name="T73" fmla="*/ 1528 h 282"/>
                  <a:gd name="T74" fmla="*/ 1446 w 275"/>
                  <a:gd name="T75" fmla="*/ 1373 h 282"/>
                  <a:gd name="T76" fmla="*/ 1514 w 275"/>
                  <a:gd name="T77" fmla="*/ 1451 h 282"/>
                  <a:gd name="T78" fmla="*/ 1564 w 275"/>
                  <a:gd name="T79" fmla="*/ 1408 h 282"/>
                  <a:gd name="T80" fmla="*/ 1609 w 275"/>
                  <a:gd name="T81" fmla="*/ 1237 h 282"/>
                  <a:gd name="T82" fmla="*/ 1721 w 275"/>
                  <a:gd name="T83" fmla="*/ 1088 h 282"/>
                  <a:gd name="T84" fmla="*/ 1646 w 275"/>
                  <a:gd name="T85" fmla="*/ 853 h 282"/>
                  <a:gd name="T86" fmla="*/ 1714 w 275"/>
                  <a:gd name="T87" fmla="*/ 947 h 282"/>
                  <a:gd name="T88" fmla="*/ 1614 w 275"/>
                  <a:gd name="T89" fmla="*/ 597 h 282"/>
                  <a:gd name="T90" fmla="*/ 420 w 275"/>
                  <a:gd name="T91" fmla="*/ 1400 h 282"/>
                  <a:gd name="T92" fmla="*/ 145 w 275"/>
                  <a:gd name="T93" fmla="*/ 1365 h 282"/>
                  <a:gd name="T94" fmla="*/ 388 w 275"/>
                  <a:gd name="T95" fmla="*/ 1216 h 282"/>
                  <a:gd name="T96" fmla="*/ 550 w 275"/>
                  <a:gd name="T97" fmla="*/ 1557 h 282"/>
                  <a:gd name="T98" fmla="*/ 483 w 275"/>
                  <a:gd name="T99" fmla="*/ 1387 h 282"/>
                  <a:gd name="T100" fmla="*/ 408 w 275"/>
                  <a:gd name="T101" fmla="*/ 989 h 282"/>
                  <a:gd name="T102" fmla="*/ 445 w 275"/>
                  <a:gd name="T103" fmla="*/ 917 h 282"/>
                  <a:gd name="T104" fmla="*/ 550 w 275"/>
                  <a:gd name="T105" fmla="*/ 1336 h 282"/>
                  <a:gd name="T106" fmla="*/ 550 w 275"/>
                  <a:gd name="T107" fmla="*/ 1557 h 282"/>
                  <a:gd name="T108" fmla="*/ 783 w 275"/>
                  <a:gd name="T109" fmla="*/ 1877 h 282"/>
                  <a:gd name="T110" fmla="*/ 976 w 275"/>
                  <a:gd name="T111" fmla="*/ 1869 h 282"/>
                  <a:gd name="T112" fmla="*/ 1026 w 275"/>
                  <a:gd name="T113" fmla="*/ 1501 h 282"/>
                  <a:gd name="T114" fmla="*/ 933 w 275"/>
                  <a:gd name="T115" fmla="*/ 1131 h 282"/>
                  <a:gd name="T116" fmla="*/ 1088 w 275"/>
                  <a:gd name="T117" fmla="*/ 1237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282">
                    <a:moveTo>
                      <a:pt x="236" y="66"/>
                    </a:moveTo>
                    <a:cubicBezTo>
                      <a:pt x="235" y="67"/>
                      <a:pt x="234" y="68"/>
                      <a:pt x="234" y="70"/>
                    </a:cubicBezTo>
                    <a:cubicBezTo>
                      <a:pt x="234" y="71"/>
                      <a:pt x="235" y="72"/>
                      <a:pt x="235" y="73"/>
                    </a:cubicBezTo>
                    <a:cubicBezTo>
                      <a:pt x="236" y="74"/>
                      <a:pt x="237" y="75"/>
                      <a:pt x="238" y="76"/>
                    </a:cubicBezTo>
                    <a:cubicBezTo>
                      <a:pt x="234" y="75"/>
                      <a:pt x="229" y="77"/>
                      <a:pt x="224" y="79"/>
                    </a:cubicBezTo>
                    <a:cubicBezTo>
                      <a:pt x="222" y="80"/>
                      <a:pt x="219" y="82"/>
                      <a:pt x="215" y="83"/>
                    </a:cubicBezTo>
                    <a:cubicBezTo>
                      <a:pt x="213" y="80"/>
                      <a:pt x="212" y="76"/>
                      <a:pt x="212" y="73"/>
                    </a:cubicBezTo>
                    <a:cubicBezTo>
                      <a:pt x="212" y="69"/>
                      <a:pt x="213" y="64"/>
                      <a:pt x="214" y="59"/>
                    </a:cubicBezTo>
                    <a:cubicBezTo>
                      <a:pt x="215" y="54"/>
                      <a:pt x="216" y="49"/>
                      <a:pt x="216" y="44"/>
                    </a:cubicBezTo>
                    <a:cubicBezTo>
                      <a:pt x="216" y="38"/>
                      <a:pt x="215" y="32"/>
                      <a:pt x="211" y="27"/>
                    </a:cubicBezTo>
                    <a:cubicBezTo>
                      <a:pt x="199" y="17"/>
                      <a:pt x="186" y="9"/>
                      <a:pt x="172" y="3"/>
                    </a:cubicBezTo>
                    <a:cubicBezTo>
                      <a:pt x="164" y="3"/>
                      <a:pt x="156" y="4"/>
                      <a:pt x="149" y="8"/>
                    </a:cubicBezTo>
                    <a:cubicBezTo>
                      <a:pt x="145" y="11"/>
                      <a:pt x="143" y="13"/>
                      <a:pt x="142" y="15"/>
                    </a:cubicBezTo>
                    <a:cubicBezTo>
                      <a:pt x="140" y="17"/>
                      <a:pt x="140" y="18"/>
                      <a:pt x="137" y="18"/>
                    </a:cubicBezTo>
                    <a:cubicBezTo>
                      <a:pt x="128" y="19"/>
                      <a:pt x="115" y="7"/>
                      <a:pt x="108" y="0"/>
                    </a:cubicBezTo>
                    <a:cubicBezTo>
                      <a:pt x="104" y="1"/>
                      <a:pt x="101" y="2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9" y="14"/>
                      <a:pt x="124" y="28"/>
                      <a:pt x="138" y="27"/>
                    </a:cubicBezTo>
                    <a:cubicBezTo>
                      <a:pt x="145" y="27"/>
                      <a:pt x="147" y="24"/>
                      <a:pt x="150" y="20"/>
                    </a:cubicBezTo>
                    <a:cubicBezTo>
                      <a:pt x="151" y="19"/>
                      <a:pt x="152" y="18"/>
                      <a:pt x="154" y="16"/>
                    </a:cubicBezTo>
                    <a:cubicBezTo>
                      <a:pt x="170" y="7"/>
                      <a:pt x="190" y="17"/>
                      <a:pt x="201" y="29"/>
                    </a:cubicBezTo>
                    <a:cubicBezTo>
                      <a:pt x="209" y="37"/>
                      <a:pt x="207" y="47"/>
                      <a:pt x="205" y="57"/>
                    </a:cubicBezTo>
                    <a:cubicBezTo>
                      <a:pt x="203" y="68"/>
                      <a:pt x="200" y="80"/>
                      <a:pt x="209" y="91"/>
                    </a:cubicBezTo>
                    <a:cubicBezTo>
                      <a:pt x="210" y="92"/>
                      <a:pt x="212" y="93"/>
                      <a:pt x="214" y="93"/>
                    </a:cubicBezTo>
                    <a:cubicBezTo>
                      <a:pt x="220" y="92"/>
                      <a:pt x="225" y="89"/>
                      <a:pt x="228" y="88"/>
                    </a:cubicBezTo>
                    <a:cubicBezTo>
                      <a:pt x="236" y="84"/>
                      <a:pt x="238" y="83"/>
                      <a:pt x="245" y="93"/>
                    </a:cubicBezTo>
                    <a:cubicBezTo>
                      <a:pt x="249" y="99"/>
                      <a:pt x="251" y="108"/>
                      <a:pt x="253" y="116"/>
                    </a:cubicBezTo>
                    <a:cubicBezTo>
                      <a:pt x="254" y="122"/>
                      <a:pt x="254" y="122"/>
                      <a:pt x="254" y="122"/>
                    </a:cubicBezTo>
                    <a:cubicBezTo>
                      <a:pt x="256" y="129"/>
                      <a:pt x="256" y="134"/>
                      <a:pt x="256" y="139"/>
                    </a:cubicBezTo>
                    <a:cubicBezTo>
                      <a:pt x="256" y="147"/>
                      <a:pt x="255" y="153"/>
                      <a:pt x="252" y="162"/>
                    </a:cubicBezTo>
                    <a:cubicBezTo>
                      <a:pt x="251" y="163"/>
                      <a:pt x="251" y="165"/>
                      <a:pt x="250" y="166"/>
                    </a:cubicBezTo>
                    <a:cubicBezTo>
                      <a:pt x="249" y="166"/>
                      <a:pt x="249" y="166"/>
                      <a:pt x="249" y="166"/>
                    </a:cubicBezTo>
                    <a:cubicBezTo>
                      <a:pt x="236" y="170"/>
                      <a:pt x="231" y="174"/>
                      <a:pt x="229" y="180"/>
                    </a:cubicBezTo>
                    <a:cubicBezTo>
                      <a:pt x="229" y="181"/>
                      <a:pt x="229" y="181"/>
                      <a:pt x="229" y="182"/>
                    </a:cubicBezTo>
                    <a:cubicBezTo>
                      <a:pt x="229" y="183"/>
                      <a:pt x="229" y="183"/>
                      <a:pt x="229" y="184"/>
                    </a:cubicBezTo>
                    <a:cubicBezTo>
                      <a:pt x="228" y="184"/>
                      <a:pt x="228" y="184"/>
                      <a:pt x="228" y="184"/>
                    </a:cubicBezTo>
                    <a:cubicBezTo>
                      <a:pt x="222" y="186"/>
                      <a:pt x="216" y="191"/>
                      <a:pt x="210" y="196"/>
                    </a:cubicBezTo>
                    <a:cubicBezTo>
                      <a:pt x="205" y="202"/>
                      <a:pt x="197" y="209"/>
                      <a:pt x="193" y="207"/>
                    </a:cubicBezTo>
                    <a:cubicBezTo>
                      <a:pt x="186" y="205"/>
                      <a:pt x="185" y="184"/>
                      <a:pt x="184" y="173"/>
                    </a:cubicBezTo>
                    <a:cubicBezTo>
                      <a:pt x="183" y="168"/>
                      <a:pt x="183" y="163"/>
                      <a:pt x="182" y="161"/>
                    </a:cubicBezTo>
                    <a:cubicBezTo>
                      <a:pt x="179" y="146"/>
                      <a:pt x="166" y="135"/>
                      <a:pt x="155" y="136"/>
                    </a:cubicBezTo>
                    <a:cubicBezTo>
                      <a:pt x="151" y="136"/>
                      <a:pt x="141" y="139"/>
                      <a:pt x="139" y="158"/>
                    </a:cubicBezTo>
                    <a:cubicBezTo>
                      <a:pt x="138" y="170"/>
                      <a:pt x="143" y="182"/>
                      <a:pt x="148" y="193"/>
                    </a:cubicBezTo>
                    <a:cubicBezTo>
                      <a:pt x="155" y="208"/>
                      <a:pt x="161" y="223"/>
                      <a:pt x="152" y="237"/>
                    </a:cubicBezTo>
                    <a:cubicBezTo>
                      <a:pt x="146" y="245"/>
                      <a:pt x="128" y="256"/>
                      <a:pt x="114" y="256"/>
                    </a:cubicBezTo>
                    <a:cubicBezTo>
                      <a:pt x="101" y="242"/>
                      <a:pt x="96" y="223"/>
                      <a:pt x="96" y="205"/>
                    </a:cubicBezTo>
                    <a:cubicBezTo>
                      <a:pt x="96" y="200"/>
                      <a:pt x="97" y="195"/>
                      <a:pt x="97" y="190"/>
                    </a:cubicBezTo>
                    <a:cubicBezTo>
                      <a:pt x="97" y="189"/>
                      <a:pt x="97" y="189"/>
                      <a:pt x="97" y="189"/>
                    </a:cubicBezTo>
                    <a:cubicBezTo>
                      <a:pt x="99" y="174"/>
                      <a:pt x="100" y="162"/>
                      <a:pt x="100" y="152"/>
                    </a:cubicBezTo>
                    <a:cubicBezTo>
                      <a:pt x="100" y="122"/>
                      <a:pt x="93" y="114"/>
                      <a:pt x="88" y="112"/>
                    </a:cubicBezTo>
                    <a:cubicBezTo>
                      <a:pt x="77" y="107"/>
                      <a:pt x="66" y="120"/>
                      <a:pt x="63" y="124"/>
                    </a:cubicBezTo>
                    <a:cubicBezTo>
                      <a:pt x="60" y="127"/>
                      <a:pt x="58" y="130"/>
                      <a:pt x="57" y="134"/>
                    </a:cubicBezTo>
                    <a:cubicBezTo>
                      <a:pt x="54" y="136"/>
                      <a:pt x="51" y="139"/>
                      <a:pt x="48" y="141"/>
                    </a:cubicBezTo>
                    <a:cubicBezTo>
                      <a:pt x="41" y="148"/>
                      <a:pt x="33" y="155"/>
                      <a:pt x="26" y="163"/>
                    </a:cubicBezTo>
                    <a:cubicBezTo>
                      <a:pt x="26" y="162"/>
                      <a:pt x="25" y="162"/>
                      <a:pt x="25" y="162"/>
                    </a:cubicBezTo>
                    <a:cubicBezTo>
                      <a:pt x="23" y="160"/>
                      <a:pt x="23" y="160"/>
                      <a:pt x="23" y="160"/>
                    </a:cubicBezTo>
                    <a:cubicBezTo>
                      <a:pt x="22" y="160"/>
                      <a:pt x="21" y="159"/>
                      <a:pt x="20" y="159"/>
                    </a:cubicBezTo>
                    <a:cubicBezTo>
                      <a:pt x="21" y="153"/>
                      <a:pt x="27" y="149"/>
                      <a:pt x="34" y="144"/>
                    </a:cubicBezTo>
                    <a:cubicBezTo>
                      <a:pt x="42" y="138"/>
                      <a:pt x="51" y="131"/>
                      <a:pt x="51" y="121"/>
                    </a:cubicBezTo>
                    <a:cubicBezTo>
                      <a:pt x="51" y="119"/>
                      <a:pt x="51" y="117"/>
                      <a:pt x="50" y="114"/>
                    </a:cubicBezTo>
                    <a:cubicBezTo>
                      <a:pt x="44" y="102"/>
                      <a:pt x="33" y="104"/>
                      <a:pt x="24" y="105"/>
                    </a:cubicBezTo>
                    <a:cubicBezTo>
                      <a:pt x="14" y="107"/>
                      <a:pt x="10" y="107"/>
                      <a:pt x="7" y="102"/>
                    </a:cubicBezTo>
                    <a:cubicBezTo>
                      <a:pt x="5" y="98"/>
                      <a:pt x="6" y="92"/>
                      <a:pt x="8" y="85"/>
                    </a:cubicBezTo>
                    <a:cubicBezTo>
                      <a:pt x="11" y="76"/>
                      <a:pt x="16" y="68"/>
                      <a:pt x="20" y="66"/>
                    </a:cubicBezTo>
                    <a:cubicBezTo>
                      <a:pt x="25" y="64"/>
                      <a:pt x="35" y="71"/>
                      <a:pt x="44" y="77"/>
                    </a:cubicBezTo>
                    <a:cubicBezTo>
                      <a:pt x="55" y="85"/>
                      <a:pt x="67" y="93"/>
                      <a:pt x="78" y="91"/>
                    </a:cubicBezTo>
                    <a:cubicBezTo>
                      <a:pt x="83" y="90"/>
                      <a:pt x="88" y="86"/>
                      <a:pt x="92" y="80"/>
                    </a:cubicBezTo>
                    <a:cubicBezTo>
                      <a:pt x="102" y="61"/>
                      <a:pt x="89" y="47"/>
                      <a:pt x="77" y="35"/>
                    </a:cubicBezTo>
                    <a:cubicBezTo>
                      <a:pt x="72" y="29"/>
                      <a:pt x="67" y="24"/>
                      <a:pt x="64" y="18"/>
                    </a:cubicBezTo>
                    <a:cubicBezTo>
                      <a:pt x="61" y="20"/>
                      <a:pt x="59" y="21"/>
                      <a:pt x="56" y="23"/>
                    </a:cubicBezTo>
                    <a:cubicBezTo>
                      <a:pt x="60" y="29"/>
                      <a:pt x="65" y="35"/>
                      <a:pt x="70" y="41"/>
                    </a:cubicBezTo>
                    <a:cubicBezTo>
                      <a:pt x="83" y="54"/>
                      <a:pt x="90" y="63"/>
                      <a:pt x="83" y="75"/>
                    </a:cubicBezTo>
                    <a:cubicBezTo>
                      <a:pt x="81" y="79"/>
                      <a:pt x="79" y="81"/>
                      <a:pt x="76" y="82"/>
                    </a:cubicBezTo>
                    <a:cubicBezTo>
                      <a:pt x="69" y="83"/>
                      <a:pt x="59" y="77"/>
                      <a:pt x="50" y="70"/>
                    </a:cubicBezTo>
                    <a:cubicBezTo>
                      <a:pt x="40" y="63"/>
                      <a:pt x="31" y="56"/>
                      <a:pt x="22" y="56"/>
                    </a:cubicBezTo>
                    <a:cubicBezTo>
                      <a:pt x="10" y="73"/>
                      <a:pt x="4" y="90"/>
                      <a:pt x="0" y="108"/>
                    </a:cubicBezTo>
                    <a:cubicBezTo>
                      <a:pt x="7" y="117"/>
                      <a:pt x="17" y="116"/>
                      <a:pt x="25" y="114"/>
                    </a:cubicBezTo>
                    <a:cubicBezTo>
                      <a:pt x="35" y="113"/>
                      <a:pt x="39" y="113"/>
                      <a:pt x="41" y="118"/>
                    </a:cubicBezTo>
                    <a:cubicBezTo>
                      <a:pt x="42" y="119"/>
                      <a:pt x="42" y="120"/>
                      <a:pt x="42" y="121"/>
                    </a:cubicBezTo>
                    <a:cubicBezTo>
                      <a:pt x="42" y="126"/>
                      <a:pt x="37" y="130"/>
                      <a:pt x="28" y="136"/>
                    </a:cubicBezTo>
                    <a:cubicBezTo>
                      <a:pt x="20" y="143"/>
                      <a:pt x="10" y="150"/>
                      <a:pt x="10" y="161"/>
                    </a:cubicBezTo>
                    <a:cubicBezTo>
                      <a:pt x="10" y="161"/>
                      <a:pt x="10" y="161"/>
                      <a:pt x="10" y="162"/>
                    </a:cubicBezTo>
                    <a:cubicBezTo>
                      <a:pt x="10" y="164"/>
                      <a:pt x="12" y="166"/>
                      <a:pt x="14" y="166"/>
                    </a:cubicBezTo>
                    <a:cubicBezTo>
                      <a:pt x="14" y="166"/>
                      <a:pt x="15" y="166"/>
                      <a:pt x="15" y="167"/>
                    </a:cubicBezTo>
                    <a:cubicBezTo>
                      <a:pt x="14" y="168"/>
                      <a:pt x="12" y="169"/>
                      <a:pt x="12" y="169"/>
                    </a:cubicBezTo>
                    <a:cubicBezTo>
                      <a:pt x="8" y="171"/>
                      <a:pt x="5" y="174"/>
                      <a:pt x="1" y="177"/>
                    </a:cubicBezTo>
                    <a:cubicBezTo>
                      <a:pt x="1" y="178"/>
                      <a:pt x="2" y="179"/>
                      <a:pt x="2" y="180"/>
                    </a:cubicBezTo>
                    <a:cubicBezTo>
                      <a:pt x="2" y="182"/>
                      <a:pt x="3" y="185"/>
                      <a:pt x="4" y="188"/>
                    </a:cubicBezTo>
                    <a:cubicBezTo>
                      <a:pt x="7" y="184"/>
                      <a:pt x="12" y="180"/>
                      <a:pt x="17" y="177"/>
                    </a:cubicBezTo>
                    <a:cubicBezTo>
                      <a:pt x="15" y="182"/>
                      <a:pt x="14" y="187"/>
                      <a:pt x="14" y="192"/>
                    </a:cubicBezTo>
                    <a:cubicBezTo>
                      <a:pt x="14" y="199"/>
                      <a:pt x="16" y="207"/>
                      <a:pt x="21" y="215"/>
                    </a:cubicBezTo>
                    <a:cubicBezTo>
                      <a:pt x="28" y="226"/>
                      <a:pt x="33" y="233"/>
                      <a:pt x="41" y="236"/>
                    </a:cubicBezTo>
                    <a:cubicBezTo>
                      <a:pt x="38" y="238"/>
                      <a:pt x="36" y="238"/>
                      <a:pt x="33" y="239"/>
                    </a:cubicBezTo>
                    <a:cubicBezTo>
                      <a:pt x="35" y="242"/>
                      <a:pt x="38" y="244"/>
                      <a:pt x="41" y="247"/>
                    </a:cubicBezTo>
                    <a:cubicBezTo>
                      <a:pt x="47" y="244"/>
                      <a:pt x="52" y="241"/>
                      <a:pt x="57" y="237"/>
                    </a:cubicBezTo>
                    <a:cubicBezTo>
                      <a:pt x="60" y="236"/>
                      <a:pt x="63" y="235"/>
                      <a:pt x="67" y="233"/>
                    </a:cubicBezTo>
                    <a:cubicBezTo>
                      <a:pt x="82" y="227"/>
                      <a:pt x="85" y="228"/>
                      <a:pt x="86" y="228"/>
                    </a:cubicBezTo>
                    <a:cubicBezTo>
                      <a:pt x="87" y="229"/>
                      <a:pt x="88" y="233"/>
                      <a:pt x="88" y="235"/>
                    </a:cubicBezTo>
                    <a:cubicBezTo>
                      <a:pt x="89" y="243"/>
                      <a:pt x="90" y="254"/>
                      <a:pt x="101" y="262"/>
                    </a:cubicBezTo>
                    <a:cubicBezTo>
                      <a:pt x="104" y="263"/>
                      <a:pt x="107" y="264"/>
                      <a:pt x="110" y="265"/>
                    </a:cubicBezTo>
                    <a:cubicBezTo>
                      <a:pt x="114" y="268"/>
                      <a:pt x="119" y="272"/>
                      <a:pt x="125" y="275"/>
                    </a:cubicBezTo>
                    <a:cubicBezTo>
                      <a:pt x="136" y="280"/>
                      <a:pt x="152" y="282"/>
                      <a:pt x="163" y="270"/>
                    </a:cubicBezTo>
                    <a:cubicBezTo>
                      <a:pt x="171" y="261"/>
                      <a:pt x="170" y="249"/>
                      <a:pt x="169" y="238"/>
                    </a:cubicBezTo>
                    <a:cubicBezTo>
                      <a:pt x="168" y="229"/>
                      <a:pt x="167" y="221"/>
                      <a:pt x="172" y="217"/>
                    </a:cubicBezTo>
                    <a:cubicBezTo>
                      <a:pt x="172" y="216"/>
                      <a:pt x="174" y="215"/>
                      <a:pt x="175" y="215"/>
                    </a:cubicBezTo>
                    <a:cubicBezTo>
                      <a:pt x="178" y="216"/>
                      <a:pt x="183" y="227"/>
                      <a:pt x="186" y="235"/>
                    </a:cubicBezTo>
                    <a:cubicBezTo>
                      <a:pt x="190" y="244"/>
                      <a:pt x="194" y="253"/>
                      <a:pt x="200" y="261"/>
                    </a:cubicBezTo>
                    <a:cubicBezTo>
                      <a:pt x="203" y="259"/>
                      <a:pt x="205" y="258"/>
                      <a:pt x="208" y="256"/>
                    </a:cubicBezTo>
                    <a:cubicBezTo>
                      <a:pt x="203" y="250"/>
                      <a:pt x="199" y="240"/>
                      <a:pt x="195" y="231"/>
                    </a:cubicBezTo>
                    <a:cubicBezTo>
                      <a:pt x="192" y="225"/>
                      <a:pt x="190" y="219"/>
                      <a:pt x="187" y="215"/>
                    </a:cubicBezTo>
                    <a:cubicBezTo>
                      <a:pt x="188" y="215"/>
                      <a:pt x="189" y="216"/>
                      <a:pt x="190" y="216"/>
                    </a:cubicBezTo>
                    <a:cubicBezTo>
                      <a:pt x="199" y="219"/>
                      <a:pt x="208" y="211"/>
                      <a:pt x="217" y="203"/>
                    </a:cubicBezTo>
                    <a:cubicBezTo>
                      <a:pt x="222" y="199"/>
                      <a:pt x="227" y="194"/>
                      <a:pt x="231" y="193"/>
                    </a:cubicBezTo>
                    <a:cubicBezTo>
                      <a:pt x="231" y="193"/>
                      <a:pt x="232" y="193"/>
                      <a:pt x="233" y="192"/>
                    </a:cubicBezTo>
                    <a:cubicBezTo>
                      <a:pt x="234" y="195"/>
                      <a:pt x="237" y="197"/>
                      <a:pt x="239" y="200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6" y="209"/>
                      <a:pt x="249" y="214"/>
                      <a:pt x="251" y="220"/>
                    </a:cubicBezTo>
                    <a:cubicBezTo>
                      <a:pt x="253" y="217"/>
                      <a:pt x="256" y="214"/>
                      <a:pt x="258" y="211"/>
                    </a:cubicBezTo>
                    <a:cubicBezTo>
                      <a:pt x="255" y="206"/>
                      <a:pt x="253" y="202"/>
                      <a:pt x="250" y="198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5" y="192"/>
                      <a:pt x="243" y="191"/>
                      <a:pt x="242" y="189"/>
                    </a:cubicBezTo>
                    <a:cubicBezTo>
                      <a:pt x="249" y="186"/>
                      <a:pt x="253" y="183"/>
                      <a:pt x="257" y="174"/>
                    </a:cubicBezTo>
                    <a:cubicBezTo>
                      <a:pt x="257" y="173"/>
                      <a:pt x="258" y="173"/>
                      <a:pt x="258" y="173"/>
                    </a:cubicBezTo>
                    <a:cubicBezTo>
                      <a:pt x="264" y="171"/>
                      <a:pt x="269" y="170"/>
                      <a:pt x="274" y="167"/>
                    </a:cubicBezTo>
                    <a:cubicBezTo>
                      <a:pt x="275" y="162"/>
                      <a:pt x="275" y="157"/>
                      <a:pt x="275" y="153"/>
                    </a:cubicBezTo>
                    <a:cubicBezTo>
                      <a:pt x="273" y="157"/>
                      <a:pt x="269" y="160"/>
                      <a:pt x="261" y="162"/>
                    </a:cubicBezTo>
                    <a:cubicBezTo>
                      <a:pt x="264" y="154"/>
                      <a:pt x="266" y="147"/>
                      <a:pt x="266" y="139"/>
                    </a:cubicBezTo>
                    <a:cubicBezTo>
                      <a:pt x="266" y="133"/>
                      <a:pt x="265" y="127"/>
                      <a:pt x="263" y="120"/>
                    </a:cubicBezTo>
                    <a:cubicBezTo>
                      <a:pt x="262" y="114"/>
                      <a:pt x="262" y="114"/>
                      <a:pt x="262" y="114"/>
                    </a:cubicBezTo>
                    <a:cubicBezTo>
                      <a:pt x="261" y="109"/>
                      <a:pt x="260" y="105"/>
                      <a:pt x="259" y="100"/>
                    </a:cubicBezTo>
                    <a:cubicBezTo>
                      <a:pt x="266" y="110"/>
                      <a:pt x="271" y="121"/>
                      <a:pt x="274" y="133"/>
                    </a:cubicBezTo>
                    <a:cubicBezTo>
                      <a:pt x="275" y="133"/>
                      <a:pt x="275" y="134"/>
                      <a:pt x="275" y="134"/>
                    </a:cubicBezTo>
                    <a:cubicBezTo>
                      <a:pt x="273" y="116"/>
                      <a:pt x="267" y="99"/>
                      <a:pt x="259" y="86"/>
                    </a:cubicBezTo>
                    <a:cubicBezTo>
                      <a:pt x="259" y="85"/>
                      <a:pt x="258" y="85"/>
                      <a:pt x="258" y="84"/>
                    </a:cubicBezTo>
                    <a:cubicBezTo>
                      <a:pt x="253" y="78"/>
                      <a:pt x="248" y="72"/>
                      <a:pt x="242" y="66"/>
                    </a:cubicBezTo>
                    <a:cubicBezTo>
                      <a:pt x="240" y="64"/>
                      <a:pt x="237" y="64"/>
                      <a:pt x="236" y="66"/>
                    </a:cubicBezTo>
                    <a:close/>
                    <a:moveTo>
                      <a:pt x="67" y="197"/>
                    </a:moveTo>
                    <a:cubicBezTo>
                      <a:pt x="66" y="208"/>
                      <a:pt x="61" y="220"/>
                      <a:pt x="53" y="228"/>
                    </a:cubicBezTo>
                    <a:cubicBezTo>
                      <a:pt x="43" y="230"/>
                      <a:pt x="38" y="225"/>
                      <a:pt x="29" y="210"/>
                    </a:cubicBezTo>
                    <a:cubicBezTo>
                      <a:pt x="25" y="203"/>
                      <a:pt x="23" y="198"/>
                      <a:pt x="23" y="192"/>
                    </a:cubicBezTo>
                    <a:cubicBezTo>
                      <a:pt x="23" y="175"/>
                      <a:pt x="38" y="162"/>
                      <a:pt x="54" y="148"/>
                    </a:cubicBezTo>
                    <a:cubicBezTo>
                      <a:pt x="55" y="148"/>
                      <a:pt x="55" y="148"/>
                      <a:pt x="56" y="147"/>
                    </a:cubicBezTo>
                    <a:cubicBezTo>
                      <a:pt x="56" y="155"/>
                      <a:pt x="59" y="164"/>
                      <a:pt x="62" y="171"/>
                    </a:cubicBezTo>
                    <a:cubicBezTo>
                      <a:pt x="65" y="180"/>
                      <a:pt x="67" y="188"/>
                      <a:pt x="67" y="195"/>
                    </a:cubicBezTo>
                    <a:cubicBezTo>
                      <a:pt x="67" y="196"/>
                      <a:pt x="67" y="197"/>
                      <a:pt x="67" y="197"/>
                    </a:cubicBezTo>
                    <a:close/>
                    <a:moveTo>
                      <a:pt x="88" y="219"/>
                    </a:moveTo>
                    <a:cubicBezTo>
                      <a:pt x="84" y="218"/>
                      <a:pt x="78" y="219"/>
                      <a:pt x="68" y="223"/>
                    </a:cubicBezTo>
                    <a:cubicBezTo>
                      <a:pt x="73" y="215"/>
                      <a:pt x="76" y="206"/>
                      <a:pt x="77" y="198"/>
                    </a:cubicBezTo>
                    <a:cubicBezTo>
                      <a:pt x="77" y="197"/>
                      <a:pt x="77" y="196"/>
                      <a:pt x="77" y="195"/>
                    </a:cubicBezTo>
                    <a:cubicBezTo>
                      <a:pt x="77" y="187"/>
                      <a:pt x="74" y="177"/>
                      <a:pt x="70" y="168"/>
                    </a:cubicBezTo>
                    <a:cubicBezTo>
                      <a:pt x="67" y="160"/>
                      <a:pt x="65" y="151"/>
                      <a:pt x="65" y="144"/>
                    </a:cubicBezTo>
                    <a:cubicBezTo>
                      <a:pt x="65" y="142"/>
                      <a:pt x="65" y="140"/>
                      <a:pt x="65" y="139"/>
                    </a:cubicBezTo>
                    <a:cubicBezTo>
                      <a:pt x="67" y="137"/>
                      <a:pt x="69" y="135"/>
                      <a:pt x="71" y="134"/>
                    </a:cubicBezTo>
                    <a:cubicBezTo>
                      <a:pt x="71" y="133"/>
                      <a:pt x="72" y="132"/>
                      <a:pt x="72" y="130"/>
                    </a:cubicBezTo>
                    <a:cubicBezTo>
                      <a:pt x="72" y="130"/>
                      <a:pt x="71" y="129"/>
                      <a:pt x="71" y="129"/>
                    </a:cubicBezTo>
                    <a:cubicBezTo>
                      <a:pt x="78" y="122"/>
                      <a:pt x="82" y="120"/>
                      <a:pt x="84" y="121"/>
                    </a:cubicBezTo>
                    <a:cubicBezTo>
                      <a:pt x="85" y="121"/>
                      <a:pt x="90" y="125"/>
                      <a:pt x="90" y="152"/>
                    </a:cubicBezTo>
                    <a:cubicBezTo>
                      <a:pt x="90" y="161"/>
                      <a:pt x="90" y="173"/>
                      <a:pt x="88" y="188"/>
                    </a:cubicBezTo>
                    <a:cubicBezTo>
                      <a:pt x="88" y="189"/>
                      <a:pt x="88" y="189"/>
                      <a:pt x="88" y="189"/>
                    </a:cubicBezTo>
                    <a:cubicBezTo>
                      <a:pt x="87" y="194"/>
                      <a:pt x="87" y="199"/>
                      <a:pt x="87" y="205"/>
                    </a:cubicBezTo>
                    <a:cubicBezTo>
                      <a:pt x="87" y="210"/>
                      <a:pt x="87" y="214"/>
                      <a:pt x="88" y="219"/>
                    </a:cubicBezTo>
                    <a:close/>
                    <a:moveTo>
                      <a:pt x="156" y="263"/>
                    </a:moveTo>
                    <a:cubicBezTo>
                      <a:pt x="149" y="271"/>
                      <a:pt x="137" y="270"/>
                      <a:pt x="129" y="266"/>
                    </a:cubicBezTo>
                    <a:cubicBezTo>
                      <a:pt x="127" y="265"/>
                      <a:pt x="126" y="265"/>
                      <a:pt x="125" y="264"/>
                    </a:cubicBezTo>
                    <a:cubicBezTo>
                      <a:pt x="139" y="260"/>
                      <a:pt x="154" y="251"/>
                      <a:pt x="160" y="242"/>
                    </a:cubicBezTo>
                    <a:cubicBezTo>
                      <a:pt x="160" y="245"/>
                      <a:pt x="160" y="247"/>
                      <a:pt x="160" y="249"/>
                    </a:cubicBezTo>
                    <a:cubicBezTo>
                      <a:pt x="160" y="255"/>
                      <a:pt x="159" y="260"/>
                      <a:pt x="156" y="263"/>
                    </a:cubicBezTo>
                    <a:close/>
                    <a:moveTo>
                      <a:pt x="177" y="206"/>
                    </a:moveTo>
                    <a:cubicBezTo>
                      <a:pt x="173" y="205"/>
                      <a:pt x="169" y="207"/>
                      <a:pt x="166" y="210"/>
                    </a:cubicBezTo>
                    <a:cubicBezTo>
                      <a:pt x="165" y="210"/>
                      <a:pt x="165" y="211"/>
                      <a:pt x="164" y="211"/>
                    </a:cubicBezTo>
                    <a:cubicBezTo>
                      <a:pt x="163" y="204"/>
                      <a:pt x="160" y="196"/>
                      <a:pt x="157" y="190"/>
                    </a:cubicBezTo>
                    <a:cubicBezTo>
                      <a:pt x="153" y="180"/>
                      <a:pt x="148" y="170"/>
                      <a:pt x="148" y="161"/>
                    </a:cubicBezTo>
                    <a:cubicBezTo>
                      <a:pt x="148" y="161"/>
                      <a:pt x="149" y="160"/>
                      <a:pt x="149" y="159"/>
                    </a:cubicBezTo>
                    <a:cubicBezTo>
                      <a:pt x="149" y="155"/>
                      <a:pt x="150" y="146"/>
                      <a:pt x="156" y="145"/>
                    </a:cubicBezTo>
                    <a:cubicBezTo>
                      <a:pt x="162" y="145"/>
                      <a:pt x="170" y="152"/>
                      <a:pt x="173" y="163"/>
                    </a:cubicBezTo>
                    <a:cubicBezTo>
                      <a:pt x="174" y="165"/>
                      <a:pt x="174" y="169"/>
                      <a:pt x="174" y="174"/>
                    </a:cubicBezTo>
                    <a:cubicBezTo>
                      <a:pt x="175" y="186"/>
                      <a:pt x="177" y="200"/>
                      <a:pt x="182" y="209"/>
                    </a:cubicBezTo>
                    <a:cubicBezTo>
                      <a:pt x="180" y="208"/>
                      <a:pt x="179" y="207"/>
                      <a:pt x="177" y="20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4"/>
              <p:cNvSpPr>
                <a:spLocks/>
              </p:cNvSpPr>
              <p:nvPr/>
            </p:nvSpPr>
            <p:spPr bwMode="auto">
              <a:xfrm>
                <a:off x="7241342" y="3180285"/>
                <a:ext cx="333355" cy="499145"/>
              </a:xfrm>
              <a:custGeom>
                <a:avLst/>
                <a:gdLst>
                  <a:gd name="T0" fmla="*/ 188 w 225"/>
                  <a:gd name="T1" fmla="*/ 1587 h 316"/>
                  <a:gd name="T2" fmla="*/ 983 w 225"/>
                  <a:gd name="T3" fmla="*/ 77 h 316"/>
                  <a:gd name="T4" fmla="*/ 1409 w 225"/>
                  <a:gd name="T5" fmla="*/ 85 h 316"/>
                  <a:gd name="T6" fmla="*/ 901 w 225"/>
                  <a:gd name="T7" fmla="*/ 35 h 316"/>
                  <a:gd name="T8" fmla="*/ 100 w 225"/>
                  <a:gd name="T9" fmla="*/ 1523 h 316"/>
                  <a:gd name="T10" fmla="*/ 596 w 225"/>
                  <a:gd name="T11" fmla="*/ 2249 h 316"/>
                  <a:gd name="T12" fmla="*/ 188 w 225"/>
                  <a:gd name="T13" fmla="*/ 1587 h 3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316">
                    <a:moveTo>
                      <a:pt x="30" y="223"/>
                    </a:moveTo>
                    <a:cubicBezTo>
                      <a:pt x="15" y="133"/>
                      <a:pt x="45" y="32"/>
                      <a:pt x="157" y="11"/>
                    </a:cubicBezTo>
                    <a:cubicBezTo>
                      <a:pt x="196" y="4"/>
                      <a:pt x="213" y="9"/>
                      <a:pt x="225" y="12"/>
                    </a:cubicBezTo>
                    <a:cubicBezTo>
                      <a:pt x="201" y="3"/>
                      <a:pt x="173" y="0"/>
                      <a:pt x="144" y="5"/>
                    </a:cubicBezTo>
                    <a:cubicBezTo>
                      <a:pt x="32" y="26"/>
                      <a:pt x="0" y="124"/>
                      <a:pt x="16" y="214"/>
                    </a:cubicBezTo>
                    <a:cubicBezTo>
                      <a:pt x="24" y="260"/>
                      <a:pt x="56" y="296"/>
                      <a:pt x="95" y="316"/>
                    </a:cubicBezTo>
                    <a:cubicBezTo>
                      <a:pt x="63" y="295"/>
                      <a:pt x="37" y="263"/>
                      <a:pt x="30" y="223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5"/>
              <p:cNvSpPr>
                <a:spLocks/>
              </p:cNvSpPr>
              <p:nvPr/>
            </p:nvSpPr>
            <p:spPr bwMode="auto">
              <a:xfrm>
                <a:off x="7297592" y="3210482"/>
                <a:ext cx="333355" cy="396119"/>
              </a:xfrm>
              <a:custGeom>
                <a:avLst/>
                <a:gdLst>
                  <a:gd name="T0" fmla="*/ 125 w 225"/>
                  <a:gd name="T1" fmla="*/ 1391 h 251"/>
                  <a:gd name="T2" fmla="*/ 638 w 225"/>
                  <a:gd name="T3" fmla="*/ 227 h 251"/>
                  <a:gd name="T4" fmla="*/ 1409 w 225"/>
                  <a:gd name="T5" fmla="*/ 397 h 251"/>
                  <a:gd name="T6" fmla="*/ 588 w 225"/>
                  <a:gd name="T7" fmla="*/ 163 h 251"/>
                  <a:gd name="T8" fmla="*/ 70 w 225"/>
                  <a:gd name="T9" fmla="*/ 1335 h 251"/>
                  <a:gd name="T10" fmla="*/ 300 w 225"/>
                  <a:gd name="T11" fmla="*/ 1783 h 251"/>
                  <a:gd name="T12" fmla="*/ 125 w 225"/>
                  <a:gd name="T13" fmla="*/ 1391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251">
                    <a:moveTo>
                      <a:pt x="20" y="196"/>
                    </a:moveTo>
                    <a:cubicBezTo>
                      <a:pt x="9" y="139"/>
                      <a:pt x="18" y="65"/>
                      <a:pt x="102" y="32"/>
                    </a:cubicBezTo>
                    <a:cubicBezTo>
                      <a:pt x="155" y="11"/>
                      <a:pt x="196" y="29"/>
                      <a:pt x="225" y="56"/>
                    </a:cubicBezTo>
                    <a:cubicBezTo>
                      <a:pt x="195" y="25"/>
                      <a:pt x="152" y="0"/>
                      <a:pt x="94" y="23"/>
                    </a:cubicBezTo>
                    <a:cubicBezTo>
                      <a:pt x="9" y="57"/>
                      <a:pt x="0" y="130"/>
                      <a:pt x="11" y="188"/>
                    </a:cubicBezTo>
                    <a:cubicBezTo>
                      <a:pt x="16" y="211"/>
                      <a:pt x="29" y="233"/>
                      <a:pt x="48" y="251"/>
                    </a:cubicBezTo>
                    <a:cubicBezTo>
                      <a:pt x="34" y="235"/>
                      <a:pt x="24" y="216"/>
                      <a:pt x="20" y="1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26"/>
              <p:cNvSpPr>
                <a:spLocks/>
              </p:cNvSpPr>
              <p:nvPr/>
            </p:nvSpPr>
            <p:spPr bwMode="auto">
              <a:xfrm>
                <a:off x="7460421" y="3298706"/>
                <a:ext cx="265263" cy="361776"/>
              </a:xfrm>
              <a:custGeom>
                <a:avLst/>
                <a:gdLst>
                  <a:gd name="T0" fmla="*/ 934 w 179"/>
                  <a:gd name="T1" fmla="*/ 312 h 229"/>
                  <a:gd name="T2" fmla="*/ 726 w 179"/>
                  <a:gd name="T3" fmla="*/ 0 h 229"/>
                  <a:gd name="T4" fmla="*/ 883 w 179"/>
                  <a:gd name="T5" fmla="*/ 312 h 229"/>
                  <a:gd name="T6" fmla="*/ 471 w 179"/>
                  <a:gd name="T7" fmla="*/ 1489 h 229"/>
                  <a:gd name="T8" fmla="*/ 0 w 179"/>
                  <a:gd name="T9" fmla="*/ 1588 h 229"/>
                  <a:gd name="T10" fmla="*/ 546 w 179"/>
                  <a:gd name="T11" fmla="*/ 1502 h 229"/>
                  <a:gd name="T12" fmla="*/ 934 w 179"/>
                  <a:gd name="T13" fmla="*/ 312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229">
                    <a:moveTo>
                      <a:pt x="149" y="44"/>
                    </a:moveTo>
                    <a:cubicBezTo>
                      <a:pt x="141" y="30"/>
                      <a:pt x="130" y="14"/>
                      <a:pt x="116" y="0"/>
                    </a:cubicBezTo>
                    <a:cubicBezTo>
                      <a:pt x="123" y="10"/>
                      <a:pt x="124" y="14"/>
                      <a:pt x="141" y="44"/>
                    </a:cubicBezTo>
                    <a:cubicBezTo>
                      <a:pt x="165" y="86"/>
                      <a:pt x="167" y="165"/>
                      <a:pt x="75" y="209"/>
                    </a:cubicBezTo>
                    <a:cubicBezTo>
                      <a:pt x="48" y="222"/>
                      <a:pt x="23" y="226"/>
                      <a:pt x="0" y="223"/>
                    </a:cubicBezTo>
                    <a:cubicBezTo>
                      <a:pt x="26" y="229"/>
                      <a:pt x="55" y="226"/>
                      <a:pt x="87" y="211"/>
                    </a:cubicBezTo>
                    <a:cubicBezTo>
                      <a:pt x="179" y="167"/>
                      <a:pt x="173" y="86"/>
                      <a:pt x="149" y="44"/>
                    </a:cubicBezTo>
                    <a:close/>
                  </a:path>
                </a:pathLst>
              </a:custGeom>
              <a:solidFill>
                <a:srgbClr val="BC3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/>
                <a:endParaRPr lang="en-GB">
                  <a:solidFill>
                    <a:prstClr val="black"/>
                  </a:solidFill>
                </a:endParaRPr>
              </a:p>
            </p:txBody>
          </p:sp>
        </p:grpSp>
      </p:grpSp>
      <p:cxnSp>
        <p:nvCxnSpPr>
          <p:cNvPr id="172" name="Straight Arrow Connector 171"/>
          <p:cNvCxnSpPr/>
          <p:nvPr/>
        </p:nvCxnSpPr>
        <p:spPr>
          <a:xfrm>
            <a:off x="3454569" y="3146956"/>
            <a:ext cx="2285890" cy="1334775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3" name="TextBox 172"/>
          <p:cNvSpPr txBox="1"/>
          <p:nvPr/>
        </p:nvSpPr>
        <p:spPr>
          <a:xfrm>
            <a:off x="4270660" y="3057596"/>
            <a:ext cx="11093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i="1" dirty="0">
                <a:solidFill>
                  <a:prstClr val="black"/>
                </a:solidFill>
              </a:rPr>
              <a:t>Aging?</a:t>
            </a:r>
          </a:p>
          <a:p>
            <a:pPr defTabSz="457200"/>
            <a:r>
              <a:rPr lang="en-GB" i="1" dirty="0">
                <a:solidFill>
                  <a:prstClr val="black"/>
                </a:solidFill>
              </a:rPr>
              <a:t>Infection?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2740" y="5178882"/>
            <a:ext cx="8731250" cy="923306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marL="285750" indent="-285750" defTabSz="457200">
              <a:buFont typeface="Wingdings" charset="2"/>
              <a:buChar char="Ø"/>
            </a:pPr>
            <a:r>
              <a:rPr lang="en-US" b="1" dirty="0">
                <a:solidFill>
                  <a:prstClr val="black"/>
                </a:solidFill>
              </a:rPr>
              <a:t>Two independent lineages of macrophages coexist in most adult tissue</a:t>
            </a:r>
          </a:p>
          <a:p>
            <a:pPr defTabSz="457200"/>
            <a:r>
              <a:rPr lang="en-US" b="1" dirty="0">
                <a:solidFill>
                  <a:prstClr val="black"/>
                </a:solidFill>
              </a:rPr>
              <a:t>(Resident versus infiltrating)</a:t>
            </a:r>
            <a:r>
              <a:rPr lang="en-US" dirty="0">
                <a:solidFill>
                  <a:prstClr val="black"/>
                </a:solidFill>
              </a:rPr>
              <a:t>										</a:t>
            </a:r>
            <a:r>
              <a:rPr lang="en-US" b="1" dirty="0">
                <a:solidFill>
                  <a:srgbClr val="0000FF"/>
                </a:solidFill>
              </a:rPr>
              <a:t>[ontogeny]</a:t>
            </a:r>
          </a:p>
          <a:p>
            <a:pPr defTabSz="457200"/>
            <a:endParaRPr lang="en-US" b="1" dirty="0">
              <a:solidFill>
                <a:srgbClr val="008000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562740" y="5891615"/>
            <a:ext cx="8731250" cy="923306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marL="285750" indent="-285750" defTabSz="457200">
              <a:buFont typeface="Wingdings" charset="2"/>
              <a:buChar char="Ø"/>
            </a:pPr>
            <a:r>
              <a:rPr lang="en-US" dirty="0">
                <a:solidFill>
                  <a:prstClr val="black"/>
                </a:solidFill>
              </a:rPr>
              <a:t>Macrophages have tissue-specific gene expression and epigenetic profiles 																		</a:t>
            </a:r>
            <a:r>
              <a:rPr lang="en-US" b="1" dirty="0">
                <a:solidFill>
                  <a:srgbClr val="008000"/>
                </a:solidFill>
              </a:rPr>
              <a:t>[environment]</a:t>
            </a:r>
            <a:r>
              <a:rPr lang="en-US" b="1" dirty="0">
                <a:solidFill>
                  <a:prstClr val="black"/>
                </a:solidFill>
              </a:rPr>
              <a:t> </a:t>
            </a:r>
          </a:p>
          <a:p>
            <a:pPr defTabSz="457200"/>
            <a:endParaRPr lang="en-US" b="1" dirty="0">
              <a:solidFill>
                <a:srgbClr val="008000"/>
              </a:solidFill>
            </a:endParaRPr>
          </a:p>
        </p:txBody>
      </p:sp>
      <p:sp>
        <p:nvSpPr>
          <p:cNvPr id="176" name="Rectangle 175"/>
          <p:cNvSpPr/>
          <p:nvPr/>
        </p:nvSpPr>
        <p:spPr>
          <a:xfrm>
            <a:off x="1104211" y="6328987"/>
            <a:ext cx="697324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From </a:t>
            </a:r>
            <a:r>
              <a:rPr lang="en-GB" b="1" dirty="0" err="1">
                <a:solidFill>
                  <a:prstClr val="black"/>
                </a:solidFill>
              </a:rPr>
              <a:t>fetal</a:t>
            </a:r>
            <a:r>
              <a:rPr lang="en-GB" b="1" dirty="0">
                <a:solidFill>
                  <a:prstClr val="black"/>
                </a:solidFill>
              </a:rPr>
              <a:t> to adult resident macrophages: Tissue specialization</a:t>
            </a:r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76208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roup 116"/>
          <p:cNvGrpSpPr/>
          <p:nvPr/>
        </p:nvGrpSpPr>
        <p:grpSpPr>
          <a:xfrm>
            <a:off x="1053803" y="3163782"/>
            <a:ext cx="556599" cy="1685361"/>
            <a:chOff x="1618091" y="-486473"/>
            <a:chExt cx="1127255" cy="5090923"/>
          </a:xfrm>
        </p:grpSpPr>
        <p:pic>
          <p:nvPicPr>
            <p:cNvPr id="113" name="Picture 112"/>
            <p:cNvPicPr>
              <a:picLocks noChangeAspect="1"/>
            </p:cNvPicPr>
            <p:nvPr/>
          </p:nvPicPr>
          <p:blipFill rotWithShape="1">
            <a:blip r:embed="rId3"/>
            <a:srcRect r="75416"/>
            <a:stretch/>
          </p:blipFill>
          <p:spPr>
            <a:xfrm>
              <a:off x="1618091" y="-486473"/>
              <a:ext cx="1127255" cy="5090923"/>
            </a:xfrm>
            <a:prstGeom prst="rect">
              <a:avLst/>
            </a:prstGeom>
          </p:spPr>
        </p:pic>
        <p:sp>
          <p:nvSpPr>
            <p:cNvPr id="116" name="Rectangle 115"/>
            <p:cNvSpPr/>
            <p:nvPr/>
          </p:nvSpPr>
          <p:spPr>
            <a:xfrm>
              <a:off x="1621451" y="4418440"/>
              <a:ext cx="585437" cy="123881"/>
            </a:xfrm>
            <a:prstGeom prst="rect">
              <a:avLst/>
            </a:prstGeom>
            <a:solidFill>
              <a:srgbClr val="FFFFFF"/>
            </a:solidFill>
            <a:ln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2" name="Oval 41"/>
          <p:cNvSpPr/>
          <p:nvPr/>
        </p:nvSpPr>
        <p:spPr>
          <a:xfrm>
            <a:off x="1996300" y="666582"/>
            <a:ext cx="5917226" cy="4299270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black"/>
              </a:solidFill>
            </a:endParaRPr>
          </a:p>
        </p:txBody>
      </p:sp>
      <p:grpSp>
        <p:nvGrpSpPr>
          <p:cNvPr id="2" name="Group 51"/>
          <p:cNvGrpSpPr>
            <a:grpSpLocks noChangeAspect="1"/>
          </p:cNvGrpSpPr>
          <p:nvPr/>
        </p:nvGrpSpPr>
        <p:grpSpPr bwMode="auto">
          <a:xfrm rot="1743101">
            <a:off x="3709821" y="1598688"/>
            <a:ext cx="3497878" cy="2097258"/>
            <a:chOff x="4525" y="1930"/>
            <a:chExt cx="1005" cy="683"/>
          </a:xfrm>
        </p:grpSpPr>
        <p:sp>
          <p:nvSpPr>
            <p:cNvPr id="3" name="Freeform 52"/>
            <p:cNvSpPr>
              <a:spLocks/>
            </p:cNvSpPr>
            <p:nvPr/>
          </p:nvSpPr>
          <p:spPr bwMode="auto">
            <a:xfrm>
              <a:off x="4525" y="1930"/>
              <a:ext cx="1005" cy="683"/>
            </a:xfrm>
            <a:custGeom>
              <a:avLst/>
              <a:gdLst>
                <a:gd name="T0" fmla="*/ 101 w 730"/>
                <a:gd name="T1" fmla="*/ 291 h 465"/>
                <a:gd name="T2" fmla="*/ 147 w 730"/>
                <a:gd name="T3" fmla="*/ 354 h 465"/>
                <a:gd name="T4" fmla="*/ 127 w 730"/>
                <a:gd name="T5" fmla="*/ 408 h 465"/>
                <a:gd name="T6" fmla="*/ 4 w 730"/>
                <a:gd name="T7" fmla="*/ 492 h 465"/>
                <a:gd name="T8" fmla="*/ 99 w 730"/>
                <a:gd name="T9" fmla="*/ 466 h 465"/>
                <a:gd name="T10" fmla="*/ 257 w 730"/>
                <a:gd name="T11" fmla="*/ 557 h 465"/>
                <a:gd name="T12" fmla="*/ 354 w 730"/>
                <a:gd name="T13" fmla="*/ 755 h 465"/>
                <a:gd name="T14" fmla="*/ 339 w 730"/>
                <a:gd name="T15" fmla="*/ 915 h 465"/>
                <a:gd name="T16" fmla="*/ 330 w 730"/>
                <a:gd name="T17" fmla="*/ 997 h 465"/>
                <a:gd name="T18" fmla="*/ 363 w 730"/>
                <a:gd name="T19" fmla="*/ 921 h 465"/>
                <a:gd name="T20" fmla="*/ 388 w 730"/>
                <a:gd name="T21" fmla="*/ 781 h 465"/>
                <a:gd name="T22" fmla="*/ 467 w 730"/>
                <a:gd name="T23" fmla="*/ 708 h 465"/>
                <a:gd name="T24" fmla="*/ 577 w 730"/>
                <a:gd name="T25" fmla="*/ 690 h 465"/>
                <a:gd name="T26" fmla="*/ 670 w 730"/>
                <a:gd name="T27" fmla="*/ 621 h 465"/>
                <a:gd name="T28" fmla="*/ 870 w 730"/>
                <a:gd name="T29" fmla="*/ 485 h 465"/>
                <a:gd name="T30" fmla="*/ 991 w 730"/>
                <a:gd name="T31" fmla="*/ 474 h 465"/>
                <a:gd name="T32" fmla="*/ 1106 w 730"/>
                <a:gd name="T33" fmla="*/ 401 h 465"/>
                <a:gd name="T34" fmla="*/ 1238 w 730"/>
                <a:gd name="T35" fmla="*/ 317 h 465"/>
                <a:gd name="T36" fmla="*/ 1284 w 730"/>
                <a:gd name="T37" fmla="*/ 203 h 465"/>
                <a:gd name="T38" fmla="*/ 1375 w 730"/>
                <a:gd name="T39" fmla="*/ 97 h 465"/>
                <a:gd name="T40" fmla="*/ 1333 w 730"/>
                <a:gd name="T41" fmla="*/ 115 h 465"/>
                <a:gd name="T42" fmla="*/ 1261 w 730"/>
                <a:gd name="T43" fmla="*/ 201 h 465"/>
                <a:gd name="T44" fmla="*/ 1202 w 730"/>
                <a:gd name="T45" fmla="*/ 298 h 465"/>
                <a:gd name="T46" fmla="*/ 1060 w 730"/>
                <a:gd name="T47" fmla="*/ 372 h 465"/>
                <a:gd name="T48" fmla="*/ 966 w 730"/>
                <a:gd name="T49" fmla="*/ 441 h 465"/>
                <a:gd name="T50" fmla="*/ 829 w 730"/>
                <a:gd name="T51" fmla="*/ 401 h 465"/>
                <a:gd name="T52" fmla="*/ 750 w 730"/>
                <a:gd name="T53" fmla="*/ 317 h 465"/>
                <a:gd name="T54" fmla="*/ 765 w 730"/>
                <a:gd name="T55" fmla="*/ 192 h 465"/>
                <a:gd name="T56" fmla="*/ 801 w 730"/>
                <a:gd name="T57" fmla="*/ 73 h 465"/>
                <a:gd name="T58" fmla="*/ 865 w 730"/>
                <a:gd name="T59" fmla="*/ 18 h 465"/>
                <a:gd name="T60" fmla="*/ 781 w 730"/>
                <a:gd name="T61" fmla="*/ 63 h 465"/>
                <a:gd name="T62" fmla="*/ 723 w 730"/>
                <a:gd name="T63" fmla="*/ 162 h 465"/>
                <a:gd name="T64" fmla="*/ 631 w 730"/>
                <a:gd name="T65" fmla="*/ 275 h 465"/>
                <a:gd name="T66" fmla="*/ 512 w 730"/>
                <a:gd name="T67" fmla="*/ 229 h 465"/>
                <a:gd name="T68" fmla="*/ 383 w 730"/>
                <a:gd name="T69" fmla="*/ 259 h 465"/>
                <a:gd name="T70" fmla="*/ 306 w 730"/>
                <a:gd name="T71" fmla="*/ 311 h 465"/>
                <a:gd name="T72" fmla="*/ 195 w 730"/>
                <a:gd name="T73" fmla="*/ 319 h 465"/>
                <a:gd name="T74" fmla="*/ 101 w 730"/>
                <a:gd name="T75" fmla="*/ 291 h 4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0" h="465">
                  <a:moveTo>
                    <a:pt x="53" y="135"/>
                  </a:moveTo>
                  <a:cubicBezTo>
                    <a:pt x="47" y="142"/>
                    <a:pt x="64" y="157"/>
                    <a:pt x="78" y="164"/>
                  </a:cubicBezTo>
                  <a:cubicBezTo>
                    <a:pt x="94" y="172"/>
                    <a:pt x="84" y="185"/>
                    <a:pt x="67" y="189"/>
                  </a:cubicBezTo>
                  <a:cubicBezTo>
                    <a:pt x="50" y="194"/>
                    <a:pt x="5" y="213"/>
                    <a:pt x="2" y="228"/>
                  </a:cubicBezTo>
                  <a:cubicBezTo>
                    <a:pt x="0" y="242"/>
                    <a:pt x="18" y="229"/>
                    <a:pt x="52" y="216"/>
                  </a:cubicBezTo>
                  <a:cubicBezTo>
                    <a:pt x="85" y="203"/>
                    <a:pt x="101" y="219"/>
                    <a:pt x="136" y="258"/>
                  </a:cubicBezTo>
                  <a:cubicBezTo>
                    <a:pt x="172" y="297"/>
                    <a:pt x="181" y="319"/>
                    <a:pt x="187" y="350"/>
                  </a:cubicBezTo>
                  <a:cubicBezTo>
                    <a:pt x="192" y="381"/>
                    <a:pt x="186" y="398"/>
                    <a:pt x="179" y="424"/>
                  </a:cubicBezTo>
                  <a:cubicBezTo>
                    <a:pt x="173" y="450"/>
                    <a:pt x="168" y="458"/>
                    <a:pt x="174" y="462"/>
                  </a:cubicBezTo>
                  <a:cubicBezTo>
                    <a:pt x="180" y="465"/>
                    <a:pt x="190" y="439"/>
                    <a:pt x="192" y="427"/>
                  </a:cubicBezTo>
                  <a:cubicBezTo>
                    <a:pt x="194" y="415"/>
                    <a:pt x="208" y="383"/>
                    <a:pt x="205" y="362"/>
                  </a:cubicBezTo>
                  <a:cubicBezTo>
                    <a:pt x="203" y="340"/>
                    <a:pt x="214" y="322"/>
                    <a:pt x="246" y="328"/>
                  </a:cubicBezTo>
                  <a:cubicBezTo>
                    <a:pt x="268" y="331"/>
                    <a:pt x="282" y="337"/>
                    <a:pt x="304" y="320"/>
                  </a:cubicBezTo>
                  <a:cubicBezTo>
                    <a:pt x="325" y="303"/>
                    <a:pt x="337" y="304"/>
                    <a:pt x="354" y="288"/>
                  </a:cubicBezTo>
                  <a:cubicBezTo>
                    <a:pt x="371" y="271"/>
                    <a:pt x="389" y="212"/>
                    <a:pt x="459" y="225"/>
                  </a:cubicBezTo>
                  <a:cubicBezTo>
                    <a:pt x="480" y="226"/>
                    <a:pt x="503" y="226"/>
                    <a:pt x="523" y="220"/>
                  </a:cubicBezTo>
                  <a:cubicBezTo>
                    <a:pt x="557" y="210"/>
                    <a:pt x="557" y="196"/>
                    <a:pt x="583" y="186"/>
                  </a:cubicBezTo>
                  <a:cubicBezTo>
                    <a:pt x="610" y="175"/>
                    <a:pt x="632" y="168"/>
                    <a:pt x="653" y="147"/>
                  </a:cubicBezTo>
                  <a:cubicBezTo>
                    <a:pt x="675" y="127"/>
                    <a:pt x="661" y="115"/>
                    <a:pt x="678" y="94"/>
                  </a:cubicBezTo>
                  <a:cubicBezTo>
                    <a:pt x="695" y="72"/>
                    <a:pt x="723" y="62"/>
                    <a:pt x="726" y="45"/>
                  </a:cubicBezTo>
                  <a:cubicBezTo>
                    <a:pt x="730" y="28"/>
                    <a:pt x="714" y="42"/>
                    <a:pt x="703" y="53"/>
                  </a:cubicBezTo>
                  <a:cubicBezTo>
                    <a:pt x="692" y="65"/>
                    <a:pt x="674" y="77"/>
                    <a:pt x="665" y="93"/>
                  </a:cubicBezTo>
                  <a:cubicBezTo>
                    <a:pt x="656" y="109"/>
                    <a:pt x="659" y="124"/>
                    <a:pt x="634" y="138"/>
                  </a:cubicBezTo>
                  <a:cubicBezTo>
                    <a:pt x="609" y="153"/>
                    <a:pt x="580" y="154"/>
                    <a:pt x="559" y="172"/>
                  </a:cubicBezTo>
                  <a:cubicBezTo>
                    <a:pt x="539" y="190"/>
                    <a:pt x="527" y="201"/>
                    <a:pt x="510" y="204"/>
                  </a:cubicBezTo>
                  <a:cubicBezTo>
                    <a:pt x="493" y="208"/>
                    <a:pt x="456" y="195"/>
                    <a:pt x="437" y="186"/>
                  </a:cubicBezTo>
                  <a:cubicBezTo>
                    <a:pt x="418" y="177"/>
                    <a:pt x="397" y="170"/>
                    <a:pt x="396" y="147"/>
                  </a:cubicBezTo>
                  <a:cubicBezTo>
                    <a:pt x="395" y="125"/>
                    <a:pt x="410" y="111"/>
                    <a:pt x="404" y="89"/>
                  </a:cubicBezTo>
                  <a:cubicBezTo>
                    <a:pt x="397" y="68"/>
                    <a:pt x="410" y="47"/>
                    <a:pt x="423" y="34"/>
                  </a:cubicBezTo>
                  <a:cubicBezTo>
                    <a:pt x="437" y="20"/>
                    <a:pt x="456" y="16"/>
                    <a:pt x="456" y="8"/>
                  </a:cubicBezTo>
                  <a:cubicBezTo>
                    <a:pt x="455" y="0"/>
                    <a:pt x="424" y="18"/>
                    <a:pt x="412" y="29"/>
                  </a:cubicBezTo>
                  <a:cubicBezTo>
                    <a:pt x="399" y="41"/>
                    <a:pt x="391" y="51"/>
                    <a:pt x="381" y="75"/>
                  </a:cubicBezTo>
                  <a:cubicBezTo>
                    <a:pt x="372" y="99"/>
                    <a:pt x="365" y="125"/>
                    <a:pt x="333" y="127"/>
                  </a:cubicBezTo>
                  <a:cubicBezTo>
                    <a:pt x="301" y="128"/>
                    <a:pt x="296" y="102"/>
                    <a:pt x="270" y="106"/>
                  </a:cubicBezTo>
                  <a:cubicBezTo>
                    <a:pt x="244" y="110"/>
                    <a:pt x="229" y="96"/>
                    <a:pt x="202" y="120"/>
                  </a:cubicBezTo>
                  <a:cubicBezTo>
                    <a:pt x="175" y="144"/>
                    <a:pt x="181" y="139"/>
                    <a:pt x="161" y="144"/>
                  </a:cubicBezTo>
                  <a:cubicBezTo>
                    <a:pt x="142" y="148"/>
                    <a:pt x="117" y="156"/>
                    <a:pt x="103" y="148"/>
                  </a:cubicBezTo>
                  <a:cubicBezTo>
                    <a:pt x="90" y="140"/>
                    <a:pt x="60" y="128"/>
                    <a:pt x="53" y="135"/>
                  </a:cubicBez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" name="Freeform 53"/>
            <p:cNvSpPr>
              <a:spLocks/>
            </p:cNvSpPr>
            <p:nvPr/>
          </p:nvSpPr>
          <p:spPr bwMode="auto">
            <a:xfrm>
              <a:off x="4917" y="2155"/>
              <a:ext cx="93" cy="123"/>
            </a:xfrm>
            <a:custGeom>
              <a:avLst/>
              <a:gdLst>
                <a:gd name="T0" fmla="*/ 14 w 67"/>
                <a:gd name="T1" fmla="*/ 0 h 84"/>
                <a:gd name="T2" fmla="*/ 65 w 67"/>
                <a:gd name="T3" fmla="*/ 83 h 84"/>
                <a:gd name="T4" fmla="*/ 93 w 67"/>
                <a:gd name="T5" fmla="*/ 114 h 84"/>
                <a:gd name="T6" fmla="*/ 0 w 67"/>
                <a:gd name="T7" fmla="*/ 18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4">
                  <a:moveTo>
                    <a:pt x="7" y="0"/>
                  </a:moveTo>
                  <a:cubicBezTo>
                    <a:pt x="27" y="2"/>
                    <a:pt x="39" y="19"/>
                    <a:pt x="34" y="39"/>
                  </a:cubicBezTo>
                  <a:cubicBezTo>
                    <a:pt x="32" y="50"/>
                    <a:pt x="36" y="57"/>
                    <a:pt x="48" y="53"/>
                  </a:cubicBezTo>
                  <a:cubicBezTo>
                    <a:pt x="67" y="47"/>
                    <a:pt x="14" y="83"/>
                    <a:pt x="0" y="84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" name="Freeform 54"/>
            <p:cNvSpPr>
              <a:spLocks/>
            </p:cNvSpPr>
            <p:nvPr/>
          </p:nvSpPr>
          <p:spPr bwMode="auto">
            <a:xfrm>
              <a:off x="4776" y="2070"/>
              <a:ext cx="374" cy="365"/>
            </a:xfrm>
            <a:custGeom>
              <a:avLst/>
              <a:gdLst>
                <a:gd name="T0" fmla="*/ 29 w 272"/>
                <a:gd name="T1" fmla="*/ 535 h 249"/>
                <a:gd name="T2" fmla="*/ 176 w 272"/>
                <a:gd name="T3" fmla="*/ 481 h 249"/>
                <a:gd name="T4" fmla="*/ 257 w 272"/>
                <a:gd name="T5" fmla="*/ 434 h 249"/>
                <a:gd name="T6" fmla="*/ 323 w 272"/>
                <a:gd name="T7" fmla="*/ 372 h 249"/>
                <a:gd name="T8" fmla="*/ 444 w 272"/>
                <a:gd name="T9" fmla="*/ 267 h 249"/>
                <a:gd name="T10" fmla="*/ 498 w 272"/>
                <a:gd name="T11" fmla="*/ 227 h 249"/>
                <a:gd name="T12" fmla="*/ 455 w 272"/>
                <a:gd name="T13" fmla="*/ 208 h 249"/>
                <a:gd name="T14" fmla="*/ 422 w 272"/>
                <a:gd name="T15" fmla="*/ 180 h 249"/>
                <a:gd name="T16" fmla="*/ 389 w 272"/>
                <a:gd name="T17" fmla="*/ 103 h 249"/>
                <a:gd name="T18" fmla="*/ 397 w 272"/>
                <a:gd name="T19" fmla="*/ 51 h 249"/>
                <a:gd name="T20" fmla="*/ 393 w 272"/>
                <a:gd name="T21" fmla="*/ 0 h 249"/>
                <a:gd name="T22" fmla="*/ 362 w 272"/>
                <a:gd name="T23" fmla="*/ 94 h 249"/>
                <a:gd name="T24" fmla="*/ 337 w 272"/>
                <a:gd name="T25" fmla="*/ 163 h 249"/>
                <a:gd name="T26" fmla="*/ 243 w 272"/>
                <a:gd name="T27" fmla="*/ 252 h 249"/>
                <a:gd name="T28" fmla="*/ 197 w 272"/>
                <a:gd name="T29" fmla="*/ 239 h 249"/>
                <a:gd name="T30" fmla="*/ 150 w 272"/>
                <a:gd name="T31" fmla="*/ 315 h 249"/>
                <a:gd name="T32" fmla="*/ 66 w 272"/>
                <a:gd name="T33" fmla="*/ 383 h 249"/>
                <a:gd name="T34" fmla="*/ 32 w 272"/>
                <a:gd name="T35" fmla="*/ 384 h 249"/>
                <a:gd name="T36" fmla="*/ 29 w 272"/>
                <a:gd name="T37" fmla="*/ 456 h 249"/>
                <a:gd name="T38" fmla="*/ 0 w 272"/>
                <a:gd name="T39" fmla="*/ 444 h 249"/>
                <a:gd name="T40" fmla="*/ 25 w 272"/>
                <a:gd name="T41" fmla="*/ 517 h 2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72" h="249">
                  <a:moveTo>
                    <a:pt x="15" y="249"/>
                  </a:moveTo>
                  <a:cubicBezTo>
                    <a:pt x="22" y="206"/>
                    <a:pt x="66" y="229"/>
                    <a:pt x="93" y="224"/>
                  </a:cubicBezTo>
                  <a:cubicBezTo>
                    <a:pt x="111" y="221"/>
                    <a:pt x="121" y="209"/>
                    <a:pt x="136" y="202"/>
                  </a:cubicBezTo>
                  <a:cubicBezTo>
                    <a:pt x="152" y="195"/>
                    <a:pt x="161" y="186"/>
                    <a:pt x="171" y="173"/>
                  </a:cubicBezTo>
                  <a:cubicBezTo>
                    <a:pt x="187" y="153"/>
                    <a:pt x="210" y="131"/>
                    <a:pt x="235" y="124"/>
                  </a:cubicBezTo>
                  <a:cubicBezTo>
                    <a:pt x="242" y="122"/>
                    <a:pt x="272" y="119"/>
                    <a:pt x="263" y="106"/>
                  </a:cubicBezTo>
                  <a:cubicBezTo>
                    <a:pt x="260" y="101"/>
                    <a:pt x="246" y="100"/>
                    <a:pt x="241" y="97"/>
                  </a:cubicBezTo>
                  <a:cubicBezTo>
                    <a:pt x="234" y="93"/>
                    <a:pt x="229" y="88"/>
                    <a:pt x="223" y="84"/>
                  </a:cubicBezTo>
                  <a:cubicBezTo>
                    <a:pt x="210" y="74"/>
                    <a:pt x="204" y="65"/>
                    <a:pt x="206" y="48"/>
                  </a:cubicBezTo>
                  <a:cubicBezTo>
                    <a:pt x="206" y="39"/>
                    <a:pt x="210" y="32"/>
                    <a:pt x="210" y="24"/>
                  </a:cubicBezTo>
                  <a:cubicBezTo>
                    <a:pt x="210" y="18"/>
                    <a:pt x="212" y="4"/>
                    <a:pt x="208" y="0"/>
                  </a:cubicBezTo>
                  <a:cubicBezTo>
                    <a:pt x="206" y="17"/>
                    <a:pt x="202" y="31"/>
                    <a:pt x="191" y="44"/>
                  </a:cubicBezTo>
                  <a:cubicBezTo>
                    <a:pt x="181" y="56"/>
                    <a:pt x="179" y="59"/>
                    <a:pt x="178" y="76"/>
                  </a:cubicBezTo>
                  <a:cubicBezTo>
                    <a:pt x="176" y="102"/>
                    <a:pt x="154" y="118"/>
                    <a:pt x="129" y="117"/>
                  </a:cubicBezTo>
                  <a:cubicBezTo>
                    <a:pt x="120" y="117"/>
                    <a:pt x="113" y="110"/>
                    <a:pt x="104" y="111"/>
                  </a:cubicBezTo>
                  <a:cubicBezTo>
                    <a:pt x="91" y="113"/>
                    <a:pt x="86" y="137"/>
                    <a:pt x="79" y="147"/>
                  </a:cubicBezTo>
                  <a:cubicBezTo>
                    <a:pt x="68" y="164"/>
                    <a:pt x="56" y="179"/>
                    <a:pt x="35" y="178"/>
                  </a:cubicBezTo>
                  <a:cubicBezTo>
                    <a:pt x="29" y="178"/>
                    <a:pt x="23" y="176"/>
                    <a:pt x="17" y="179"/>
                  </a:cubicBezTo>
                  <a:cubicBezTo>
                    <a:pt x="19" y="191"/>
                    <a:pt x="29" y="202"/>
                    <a:pt x="15" y="212"/>
                  </a:cubicBezTo>
                  <a:cubicBezTo>
                    <a:pt x="11" y="209"/>
                    <a:pt x="5" y="207"/>
                    <a:pt x="0" y="207"/>
                  </a:cubicBezTo>
                  <a:cubicBezTo>
                    <a:pt x="3" y="218"/>
                    <a:pt x="9" y="230"/>
                    <a:pt x="13" y="241"/>
                  </a:cubicBezTo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" name="Freeform 55"/>
            <p:cNvSpPr>
              <a:spLocks/>
            </p:cNvSpPr>
            <p:nvPr/>
          </p:nvSpPr>
          <p:spPr bwMode="auto">
            <a:xfrm>
              <a:off x="4847" y="2189"/>
              <a:ext cx="117" cy="157"/>
            </a:xfrm>
            <a:custGeom>
              <a:avLst/>
              <a:gdLst>
                <a:gd name="T0" fmla="*/ 0 w 85"/>
                <a:gd name="T1" fmla="*/ 230 h 107"/>
                <a:gd name="T2" fmla="*/ 157 w 85"/>
                <a:gd name="T3" fmla="*/ 147 h 107"/>
                <a:gd name="T4" fmla="*/ 146 w 85"/>
                <a:gd name="T5" fmla="*/ 66 h 107"/>
                <a:gd name="T6" fmla="*/ 129 w 8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07">
                  <a:moveTo>
                    <a:pt x="0" y="107"/>
                  </a:moveTo>
                  <a:cubicBezTo>
                    <a:pt x="25" y="97"/>
                    <a:pt x="78" y="102"/>
                    <a:pt x="83" y="68"/>
                  </a:cubicBezTo>
                  <a:cubicBezTo>
                    <a:pt x="85" y="54"/>
                    <a:pt x="78" y="44"/>
                    <a:pt x="77" y="31"/>
                  </a:cubicBezTo>
                  <a:cubicBezTo>
                    <a:pt x="76" y="21"/>
                    <a:pt x="83" y="2"/>
                    <a:pt x="68" y="0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7" name="Freeform 56"/>
            <p:cNvSpPr>
              <a:spLocks/>
            </p:cNvSpPr>
            <p:nvPr/>
          </p:nvSpPr>
          <p:spPr bwMode="auto">
            <a:xfrm>
              <a:off x="4777" y="2137"/>
              <a:ext cx="186" cy="229"/>
            </a:xfrm>
            <a:custGeom>
              <a:avLst/>
              <a:gdLst>
                <a:gd name="T0" fmla="*/ 105 w 135"/>
                <a:gd name="T1" fmla="*/ 26 h 156"/>
                <a:gd name="T2" fmla="*/ 8 w 135"/>
                <a:gd name="T3" fmla="*/ 135 h 156"/>
                <a:gd name="T4" fmla="*/ 23 w 135"/>
                <a:gd name="T5" fmla="*/ 226 h 156"/>
                <a:gd name="T6" fmla="*/ 142 w 135"/>
                <a:gd name="T7" fmla="*/ 286 h 156"/>
                <a:gd name="T8" fmla="*/ 215 w 135"/>
                <a:gd name="T9" fmla="*/ 170 h 156"/>
                <a:gd name="T10" fmla="*/ 247 w 135"/>
                <a:gd name="T11" fmla="*/ 70 h 156"/>
                <a:gd name="T12" fmla="*/ 105 w 135"/>
                <a:gd name="T13" fmla="*/ 2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56">
                  <a:moveTo>
                    <a:pt x="55" y="12"/>
                  </a:moveTo>
                  <a:cubicBezTo>
                    <a:pt x="13" y="27"/>
                    <a:pt x="0" y="38"/>
                    <a:pt x="4" y="63"/>
                  </a:cubicBezTo>
                  <a:cubicBezTo>
                    <a:pt x="9" y="88"/>
                    <a:pt x="18" y="84"/>
                    <a:pt x="12" y="105"/>
                  </a:cubicBezTo>
                  <a:cubicBezTo>
                    <a:pt x="7" y="127"/>
                    <a:pt x="15" y="156"/>
                    <a:pt x="75" y="133"/>
                  </a:cubicBezTo>
                  <a:cubicBezTo>
                    <a:pt x="135" y="110"/>
                    <a:pt x="124" y="96"/>
                    <a:pt x="113" y="79"/>
                  </a:cubicBezTo>
                  <a:cubicBezTo>
                    <a:pt x="103" y="62"/>
                    <a:pt x="134" y="61"/>
                    <a:pt x="130" y="33"/>
                  </a:cubicBezTo>
                  <a:cubicBezTo>
                    <a:pt x="125" y="5"/>
                    <a:pt x="84" y="0"/>
                    <a:pt x="55" y="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" name="Freeform 57"/>
            <p:cNvSpPr>
              <a:spLocks/>
            </p:cNvSpPr>
            <p:nvPr/>
          </p:nvSpPr>
          <p:spPr bwMode="auto">
            <a:xfrm>
              <a:off x="4800" y="2161"/>
              <a:ext cx="148" cy="164"/>
            </a:xfrm>
            <a:custGeom>
              <a:avLst/>
              <a:gdLst>
                <a:gd name="T0" fmla="*/ 11 w 107"/>
                <a:gd name="T1" fmla="*/ 163 h 112"/>
                <a:gd name="T2" fmla="*/ 46 w 107"/>
                <a:gd name="T3" fmla="*/ 240 h 112"/>
                <a:gd name="T4" fmla="*/ 159 w 107"/>
                <a:gd name="T5" fmla="*/ 198 h 112"/>
                <a:gd name="T6" fmla="*/ 170 w 107"/>
                <a:gd name="T7" fmla="*/ 101 h 112"/>
                <a:gd name="T8" fmla="*/ 191 w 107"/>
                <a:gd name="T9" fmla="*/ 47 h 112"/>
                <a:gd name="T10" fmla="*/ 159 w 107"/>
                <a:gd name="T11" fmla="*/ 0 h 112"/>
                <a:gd name="T12" fmla="*/ 120 w 107"/>
                <a:gd name="T13" fmla="*/ 88 h 112"/>
                <a:gd name="T14" fmla="*/ 120 w 107"/>
                <a:gd name="T15" fmla="*/ 142 h 112"/>
                <a:gd name="T16" fmla="*/ 73 w 107"/>
                <a:gd name="T17" fmla="*/ 17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112">
                  <a:moveTo>
                    <a:pt x="6" y="76"/>
                  </a:moveTo>
                  <a:cubicBezTo>
                    <a:pt x="2" y="94"/>
                    <a:pt x="0" y="111"/>
                    <a:pt x="24" y="112"/>
                  </a:cubicBezTo>
                  <a:cubicBezTo>
                    <a:pt x="41" y="112"/>
                    <a:pt x="69" y="103"/>
                    <a:pt x="83" y="92"/>
                  </a:cubicBezTo>
                  <a:cubicBezTo>
                    <a:pt x="101" y="78"/>
                    <a:pt x="81" y="65"/>
                    <a:pt x="89" y="47"/>
                  </a:cubicBezTo>
                  <a:cubicBezTo>
                    <a:pt x="93" y="38"/>
                    <a:pt x="101" y="33"/>
                    <a:pt x="100" y="22"/>
                  </a:cubicBezTo>
                  <a:cubicBezTo>
                    <a:pt x="100" y="12"/>
                    <a:pt x="94" y="1"/>
                    <a:pt x="83" y="0"/>
                  </a:cubicBezTo>
                  <a:cubicBezTo>
                    <a:pt x="107" y="20"/>
                    <a:pt x="66" y="29"/>
                    <a:pt x="63" y="41"/>
                  </a:cubicBezTo>
                  <a:cubicBezTo>
                    <a:pt x="60" y="50"/>
                    <a:pt x="70" y="56"/>
                    <a:pt x="63" y="66"/>
                  </a:cubicBezTo>
                  <a:cubicBezTo>
                    <a:pt x="58" y="75"/>
                    <a:pt x="47" y="78"/>
                    <a:pt x="38" y="81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" name="Freeform 58"/>
            <p:cNvSpPr>
              <a:spLocks/>
            </p:cNvSpPr>
            <p:nvPr/>
          </p:nvSpPr>
          <p:spPr bwMode="auto">
            <a:xfrm>
              <a:off x="4789" y="2165"/>
              <a:ext cx="91" cy="93"/>
            </a:xfrm>
            <a:custGeom>
              <a:avLst/>
              <a:gdLst>
                <a:gd name="T0" fmla="*/ 23 w 66"/>
                <a:gd name="T1" fmla="*/ 137 h 63"/>
                <a:gd name="T2" fmla="*/ 19 w 66"/>
                <a:gd name="T3" fmla="*/ 47 h 63"/>
                <a:gd name="T4" fmla="*/ 125 w 66"/>
                <a:gd name="T5" fmla="*/ 0 h 63"/>
                <a:gd name="T6" fmla="*/ 74 w 66"/>
                <a:gd name="T7" fmla="*/ 47 h 63"/>
                <a:gd name="T8" fmla="*/ 69 w 66"/>
                <a:gd name="T9" fmla="*/ 102 h 63"/>
                <a:gd name="T10" fmla="*/ 32 w 66"/>
                <a:gd name="T11" fmla="*/ 137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63">
                  <a:moveTo>
                    <a:pt x="12" y="63"/>
                  </a:moveTo>
                  <a:cubicBezTo>
                    <a:pt x="6" y="51"/>
                    <a:pt x="0" y="32"/>
                    <a:pt x="10" y="22"/>
                  </a:cubicBezTo>
                  <a:cubicBezTo>
                    <a:pt x="24" y="8"/>
                    <a:pt x="47" y="1"/>
                    <a:pt x="66" y="0"/>
                  </a:cubicBezTo>
                  <a:cubicBezTo>
                    <a:pt x="57" y="6"/>
                    <a:pt x="43" y="11"/>
                    <a:pt x="39" y="22"/>
                  </a:cubicBezTo>
                  <a:cubicBezTo>
                    <a:pt x="36" y="30"/>
                    <a:pt x="40" y="40"/>
                    <a:pt x="36" y="47"/>
                  </a:cubicBezTo>
                  <a:cubicBezTo>
                    <a:pt x="32" y="54"/>
                    <a:pt x="21" y="56"/>
                    <a:pt x="17" y="63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" name="Freeform 59"/>
            <p:cNvSpPr>
              <a:spLocks/>
            </p:cNvSpPr>
            <p:nvPr/>
          </p:nvSpPr>
          <p:spPr bwMode="auto">
            <a:xfrm>
              <a:off x="4802" y="2197"/>
              <a:ext cx="19" cy="30"/>
            </a:xfrm>
            <a:custGeom>
              <a:avLst/>
              <a:gdLst>
                <a:gd name="T0" fmla="*/ 19 w 14"/>
                <a:gd name="T1" fmla="*/ 0 h 20"/>
                <a:gd name="T2" fmla="*/ 10 w 14"/>
                <a:gd name="T3" fmla="*/ 45 h 20"/>
                <a:gd name="T4" fmla="*/ 26 w 14"/>
                <a:gd name="T5" fmla="*/ 8 h 20"/>
                <a:gd name="T6" fmla="*/ 24 w 14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0">
                  <a:moveTo>
                    <a:pt x="10" y="0"/>
                  </a:moveTo>
                  <a:cubicBezTo>
                    <a:pt x="5" y="3"/>
                    <a:pt x="0" y="17"/>
                    <a:pt x="5" y="20"/>
                  </a:cubicBezTo>
                  <a:cubicBezTo>
                    <a:pt x="6" y="12"/>
                    <a:pt x="7" y="8"/>
                    <a:pt x="14" y="3"/>
                  </a:cubicBezTo>
                  <a:cubicBezTo>
                    <a:pt x="14" y="3"/>
                    <a:pt x="13" y="2"/>
                    <a:pt x="13" y="2"/>
                  </a:cubicBez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" name="Freeform 60"/>
            <p:cNvSpPr>
              <a:spLocks/>
            </p:cNvSpPr>
            <p:nvPr/>
          </p:nvSpPr>
          <p:spPr bwMode="auto">
            <a:xfrm>
              <a:off x="4825" y="2194"/>
              <a:ext cx="4" cy="6"/>
            </a:xfrm>
            <a:custGeom>
              <a:avLst/>
              <a:gdLst>
                <a:gd name="T0" fmla="*/ 4 w 3"/>
                <a:gd name="T1" fmla="*/ 0 h 4"/>
                <a:gd name="T2" fmla="*/ 1 w 3"/>
                <a:gd name="T3" fmla="*/ 9 h 4"/>
                <a:gd name="T4" fmla="*/ 5 w 3"/>
                <a:gd name="T5" fmla="*/ 3 h 4"/>
                <a:gd name="T6" fmla="*/ 4 w 3"/>
                <a:gd name="T7" fmla="*/ 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3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" name="Freeform 61"/>
            <p:cNvSpPr>
              <a:spLocks/>
            </p:cNvSpPr>
            <p:nvPr/>
          </p:nvSpPr>
          <p:spPr bwMode="auto">
            <a:xfrm>
              <a:off x="4660" y="2099"/>
              <a:ext cx="198" cy="211"/>
            </a:xfrm>
            <a:custGeom>
              <a:avLst/>
              <a:gdLst>
                <a:gd name="T0" fmla="*/ 30 w 144"/>
                <a:gd name="T1" fmla="*/ 98 h 144"/>
                <a:gd name="T2" fmla="*/ 107 w 144"/>
                <a:gd name="T3" fmla="*/ 88 h 144"/>
                <a:gd name="T4" fmla="*/ 165 w 144"/>
                <a:gd name="T5" fmla="*/ 70 h 144"/>
                <a:gd name="T6" fmla="*/ 210 w 144"/>
                <a:gd name="T7" fmla="*/ 26 h 144"/>
                <a:gd name="T8" fmla="*/ 272 w 144"/>
                <a:gd name="T9" fmla="*/ 10 h 144"/>
                <a:gd name="T10" fmla="*/ 116 w 144"/>
                <a:gd name="T11" fmla="*/ 130 h 144"/>
                <a:gd name="T12" fmla="*/ 91 w 144"/>
                <a:gd name="T13" fmla="*/ 212 h 144"/>
                <a:gd name="T14" fmla="*/ 114 w 144"/>
                <a:gd name="T15" fmla="*/ 309 h 144"/>
                <a:gd name="T16" fmla="*/ 56 w 144"/>
                <a:gd name="T17" fmla="*/ 243 h 144"/>
                <a:gd name="T18" fmla="*/ 11 w 144"/>
                <a:gd name="T19" fmla="*/ 199 h 144"/>
                <a:gd name="T20" fmla="*/ 23 w 144"/>
                <a:gd name="T21" fmla="*/ 176 h 144"/>
                <a:gd name="T22" fmla="*/ 15 w 144"/>
                <a:gd name="T23" fmla="*/ 152 h 144"/>
                <a:gd name="T24" fmla="*/ 15 w 144"/>
                <a:gd name="T25" fmla="*/ 107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144">
                  <a:moveTo>
                    <a:pt x="16" y="46"/>
                  </a:moveTo>
                  <a:cubicBezTo>
                    <a:pt x="30" y="46"/>
                    <a:pt x="44" y="43"/>
                    <a:pt x="57" y="41"/>
                  </a:cubicBezTo>
                  <a:cubicBezTo>
                    <a:pt x="68" y="40"/>
                    <a:pt x="78" y="38"/>
                    <a:pt x="87" y="33"/>
                  </a:cubicBezTo>
                  <a:cubicBezTo>
                    <a:pt x="96" y="28"/>
                    <a:pt x="102" y="18"/>
                    <a:pt x="111" y="12"/>
                  </a:cubicBezTo>
                  <a:cubicBezTo>
                    <a:pt x="119" y="8"/>
                    <a:pt x="135" y="0"/>
                    <a:pt x="144" y="5"/>
                  </a:cubicBezTo>
                  <a:cubicBezTo>
                    <a:pt x="113" y="19"/>
                    <a:pt x="82" y="33"/>
                    <a:pt x="61" y="61"/>
                  </a:cubicBezTo>
                  <a:cubicBezTo>
                    <a:pt x="52" y="73"/>
                    <a:pt x="47" y="83"/>
                    <a:pt x="48" y="99"/>
                  </a:cubicBezTo>
                  <a:cubicBezTo>
                    <a:pt x="50" y="115"/>
                    <a:pt x="58" y="129"/>
                    <a:pt x="60" y="144"/>
                  </a:cubicBezTo>
                  <a:cubicBezTo>
                    <a:pt x="49" y="134"/>
                    <a:pt x="40" y="123"/>
                    <a:pt x="30" y="113"/>
                  </a:cubicBezTo>
                  <a:cubicBezTo>
                    <a:pt x="23" y="108"/>
                    <a:pt x="8" y="102"/>
                    <a:pt x="6" y="93"/>
                  </a:cubicBezTo>
                  <a:cubicBezTo>
                    <a:pt x="6" y="88"/>
                    <a:pt x="11" y="86"/>
                    <a:pt x="12" y="82"/>
                  </a:cubicBezTo>
                  <a:cubicBezTo>
                    <a:pt x="12" y="77"/>
                    <a:pt x="10" y="74"/>
                    <a:pt x="8" y="71"/>
                  </a:cubicBezTo>
                  <a:cubicBezTo>
                    <a:pt x="6" y="66"/>
                    <a:pt x="0" y="53"/>
                    <a:pt x="8" y="50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" name="Freeform 62"/>
            <p:cNvSpPr>
              <a:spLocks/>
            </p:cNvSpPr>
            <p:nvPr/>
          </p:nvSpPr>
          <p:spPr bwMode="auto">
            <a:xfrm>
              <a:off x="4728" y="2093"/>
              <a:ext cx="191" cy="106"/>
            </a:xfrm>
            <a:custGeom>
              <a:avLst/>
              <a:gdLst>
                <a:gd name="T0" fmla="*/ 136 w 139"/>
                <a:gd name="T1" fmla="*/ 31 h 72"/>
                <a:gd name="T2" fmla="*/ 212 w 139"/>
                <a:gd name="T3" fmla="*/ 10 h 72"/>
                <a:gd name="T4" fmla="*/ 262 w 139"/>
                <a:gd name="T5" fmla="*/ 15 h 72"/>
                <a:gd name="T6" fmla="*/ 232 w 139"/>
                <a:gd name="T7" fmla="*/ 18 h 72"/>
                <a:gd name="T8" fmla="*/ 187 w 139"/>
                <a:gd name="T9" fmla="*/ 35 h 72"/>
                <a:gd name="T10" fmla="*/ 126 w 139"/>
                <a:gd name="T11" fmla="*/ 59 h 72"/>
                <a:gd name="T12" fmla="*/ 66 w 139"/>
                <a:gd name="T13" fmla="*/ 109 h 72"/>
                <a:gd name="T14" fmla="*/ 4 w 139"/>
                <a:gd name="T15" fmla="*/ 156 h 72"/>
                <a:gd name="T16" fmla="*/ 0 w 139"/>
                <a:gd name="T17" fmla="*/ 125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72">
                  <a:moveTo>
                    <a:pt x="72" y="14"/>
                  </a:moveTo>
                  <a:cubicBezTo>
                    <a:pt x="86" y="1"/>
                    <a:pt x="95" y="3"/>
                    <a:pt x="112" y="5"/>
                  </a:cubicBezTo>
                  <a:cubicBezTo>
                    <a:pt x="119" y="6"/>
                    <a:pt x="136" y="0"/>
                    <a:pt x="139" y="7"/>
                  </a:cubicBezTo>
                  <a:cubicBezTo>
                    <a:pt x="134" y="11"/>
                    <a:pt x="128" y="8"/>
                    <a:pt x="123" y="8"/>
                  </a:cubicBezTo>
                  <a:cubicBezTo>
                    <a:pt x="114" y="8"/>
                    <a:pt x="107" y="11"/>
                    <a:pt x="99" y="16"/>
                  </a:cubicBezTo>
                  <a:cubicBezTo>
                    <a:pt x="90" y="22"/>
                    <a:pt x="77" y="21"/>
                    <a:pt x="67" y="27"/>
                  </a:cubicBezTo>
                  <a:cubicBezTo>
                    <a:pt x="55" y="35"/>
                    <a:pt x="49" y="45"/>
                    <a:pt x="35" y="50"/>
                  </a:cubicBezTo>
                  <a:cubicBezTo>
                    <a:pt x="22" y="56"/>
                    <a:pt x="12" y="62"/>
                    <a:pt x="2" y="72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4" name="Freeform 63"/>
            <p:cNvSpPr>
              <a:spLocks/>
            </p:cNvSpPr>
            <p:nvPr/>
          </p:nvSpPr>
          <p:spPr bwMode="auto">
            <a:xfrm>
              <a:off x="4944" y="2078"/>
              <a:ext cx="101" cy="93"/>
            </a:xfrm>
            <a:custGeom>
              <a:avLst/>
              <a:gdLst>
                <a:gd name="T0" fmla="*/ 31 w 74"/>
                <a:gd name="T1" fmla="*/ 72 h 63"/>
                <a:gd name="T2" fmla="*/ 138 w 74"/>
                <a:gd name="T3" fmla="*/ 0 h 63"/>
                <a:gd name="T4" fmla="*/ 112 w 74"/>
                <a:gd name="T5" fmla="*/ 59 h 63"/>
                <a:gd name="T6" fmla="*/ 91 w 74"/>
                <a:gd name="T7" fmla="*/ 78 h 63"/>
                <a:gd name="T8" fmla="*/ 72 w 74"/>
                <a:gd name="T9" fmla="*/ 114 h 63"/>
                <a:gd name="T10" fmla="*/ 37 w 74"/>
                <a:gd name="T11" fmla="*/ 97 h 63"/>
                <a:gd name="T12" fmla="*/ 0 w 74"/>
                <a:gd name="T13" fmla="*/ 6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63">
                  <a:moveTo>
                    <a:pt x="17" y="33"/>
                  </a:moveTo>
                  <a:cubicBezTo>
                    <a:pt x="42" y="41"/>
                    <a:pt x="63" y="20"/>
                    <a:pt x="74" y="0"/>
                  </a:cubicBezTo>
                  <a:cubicBezTo>
                    <a:pt x="70" y="10"/>
                    <a:pt x="68" y="20"/>
                    <a:pt x="60" y="27"/>
                  </a:cubicBezTo>
                  <a:cubicBezTo>
                    <a:pt x="57" y="31"/>
                    <a:pt x="52" y="33"/>
                    <a:pt x="49" y="36"/>
                  </a:cubicBezTo>
                  <a:cubicBezTo>
                    <a:pt x="44" y="41"/>
                    <a:pt x="43" y="48"/>
                    <a:pt x="39" y="52"/>
                  </a:cubicBezTo>
                  <a:cubicBezTo>
                    <a:pt x="29" y="63"/>
                    <a:pt x="26" y="52"/>
                    <a:pt x="20" y="45"/>
                  </a:cubicBezTo>
                  <a:cubicBezTo>
                    <a:pt x="14" y="39"/>
                    <a:pt x="6" y="35"/>
                    <a:pt x="0" y="28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" name="Freeform 64"/>
            <p:cNvSpPr>
              <a:spLocks/>
            </p:cNvSpPr>
            <p:nvPr/>
          </p:nvSpPr>
          <p:spPr bwMode="auto">
            <a:xfrm>
              <a:off x="4704" y="2181"/>
              <a:ext cx="74" cy="140"/>
            </a:xfrm>
            <a:custGeom>
              <a:avLst/>
              <a:gdLst>
                <a:gd name="T0" fmla="*/ 62 w 54"/>
                <a:gd name="T1" fmla="*/ 0 h 95"/>
                <a:gd name="T2" fmla="*/ 11 w 54"/>
                <a:gd name="T3" fmla="*/ 52 h 95"/>
                <a:gd name="T4" fmla="*/ 26 w 54"/>
                <a:gd name="T5" fmla="*/ 125 h 95"/>
                <a:gd name="T6" fmla="*/ 30 w 54"/>
                <a:gd name="T7" fmla="*/ 155 h 95"/>
                <a:gd name="T8" fmla="*/ 47 w 54"/>
                <a:gd name="T9" fmla="*/ 178 h 95"/>
                <a:gd name="T10" fmla="*/ 66 w 54"/>
                <a:gd name="T11" fmla="*/ 206 h 95"/>
                <a:gd name="T12" fmla="*/ 75 w 54"/>
                <a:gd name="T13" fmla="*/ 1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95">
                  <a:moveTo>
                    <a:pt x="33" y="0"/>
                  </a:moveTo>
                  <a:cubicBezTo>
                    <a:pt x="24" y="6"/>
                    <a:pt x="11" y="14"/>
                    <a:pt x="6" y="24"/>
                  </a:cubicBezTo>
                  <a:cubicBezTo>
                    <a:pt x="0" y="36"/>
                    <a:pt x="10" y="47"/>
                    <a:pt x="14" y="58"/>
                  </a:cubicBezTo>
                  <a:cubicBezTo>
                    <a:pt x="15" y="62"/>
                    <a:pt x="15" y="68"/>
                    <a:pt x="16" y="71"/>
                  </a:cubicBezTo>
                  <a:cubicBezTo>
                    <a:pt x="19" y="75"/>
                    <a:pt x="23" y="77"/>
                    <a:pt x="25" y="82"/>
                  </a:cubicBezTo>
                  <a:cubicBezTo>
                    <a:pt x="27" y="88"/>
                    <a:pt x="26" y="95"/>
                    <a:pt x="35" y="95"/>
                  </a:cubicBezTo>
                  <a:cubicBezTo>
                    <a:pt x="54" y="95"/>
                    <a:pt x="43" y="65"/>
                    <a:pt x="40" y="56"/>
                  </a:cubicBezTo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" name="Freeform 65"/>
            <p:cNvSpPr>
              <a:spLocks/>
            </p:cNvSpPr>
            <p:nvPr/>
          </p:nvSpPr>
          <p:spPr bwMode="auto">
            <a:xfrm>
              <a:off x="4825" y="2271"/>
              <a:ext cx="224" cy="125"/>
            </a:xfrm>
            <a:custGeom>
              <a:avLst/>
              <a:gdLst>
                <a:gd name="T0" fmla="*/ 0 w 163"/>
                <a:gd name="T1" fmla="*/ 179 h 85"/>
                <a:gd name="T2" fmla="*/ 70 w 163"/>
                <a:gd name="T3" fmla="*/ 179 h 85"/>
                <a:gd name="T4" fmla="*/ 142 w 163"/>
                <a:gd name="T5" fmla="*/ 162 h 85"/>
                <a:gd name="T6" fmla="*/ 231 w 163"/>
                <a:gd name="T7" fmla="*/ 101 h 85"/>
                <a:gd name="T8" fmla="*/ 271 w 163"/>
                <a:gd name="T9" fmla="*/ 46 h 85"/>
                <a:gd name="T10" fmla="*/ 308 w 163"/>
                <a:gd name="T11" fmla="*/ 4 h 85"/>
                <a:gd name="T12" fmla="*/ 261 w 163"/>
                <a:gd name="T13" fmla="*/ 50 h 85"/>
                <a:gd name="T14" fmla="*/ 195 w 163"/>
                <a:gd name="T15" fmla="*/ 84 h 85"/>
                <a:gd name="T16" fmla="*/ 142 w 163"/>
                <a:gd name="T17" fmla="*/ 116 h 85"/>
                <a:gd name="T18" fmla="*/ 40 w 163"/>
                <a:gd name="T19" fmla="*/ 16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3" h="85">
                  <a:moveTo>
                    <a:pt x="0" y="83"/>
                  </a:moveTo>
                  <a:cubicBezTo>
                    <a:pt x="12" y="77"/>
                    <a:pt x="24" y="81"/>
                    <a:pt x="37" y="83"/>
                  </a:cubicBezTo>
                  <a:cubicBezTo>
                    <a:pt x="50" y="85"/>
                    <a:pt x="63" y="83"/>
                    <a:pt x="75" y="75"/>
                  </a:cubicBezTo>
                  <a:cubicBezTo>
                    <a:pt x="91" y="64"/>
                    <a:pt x="109" y="63"/>
                    <a:pt x="122" y="47"/>
                  </a:cubicBezTo>
                  <a:cubicBezTo>
                    <a:pt x="129" y="38"/>
                    <a:pt x="135" y="29"/>
                    <a:pt x="143" y="21"/>
                  </a:cubicBezTo>
                  <a:cubicBezTo>
                    <a:pt x="149" y="14"/>
                    <a:pt x="158" y="9"/>
                    <a:pt x="163" y="2"/>
                  </a:cubicBezTo>
                  <a:cubicBezTo>
                    <a:pt x="155" y="0"/>
                    <a:pt x="144" y="18"/>
                    <a:pt x="138" y="23"/>
                  </a:cubicBezTo>
                  <a:cubicBezTo>
                    <a:pt x="126" y="31"/>
                    <a:pt x="117" y="36"/>
                    <a:pt x="103" y="39"/>
                  </a:cubicBezTo>
                  <a:cubicBezTo>
                    <a:pt x="90" y="41"/>
                    <a:pt x="85" y="45"/>
                    <a:pt x="75" y="54"/>
                  </a:cubicBezTo>
                  <a:cubicBezTo>
                    <a:pt x="61" y="65"/>
                    <a:pt x="38" y="68"/>
                    <a:pt x="21" y="74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7" name="Freeform 66"/>
            <p:cNvSpPr>
              <a:spLocks/>
            </p:cNvSpPr>
            <p:nvPr/>
          </p:nvSpPr>
          <p:spPr bwMode="auto">
            <a:xfrm>
              <a:off x="4679" y="2175"/>
              <a:ext cx="49" cy="62"/>
            </a:xfrm>
            <a:custGeom>
              <a:avLst/>
              <a:gdLst>
                <a:gd name="T0" fmla="*/ 20 w 35"/>
                <a:gd name="T1" fmla="*/ 15 h 42"/>
                <a:gd name="T2" fmla="*/ 20 w 35"/>
                <a:gd name="T3" fmla="*/ 92 h 42"/>
                <a:gd name="T4" fmla="*/ 31 w 35"/>
                <a:gd name="T5" fmla="*/ 40 h 42"/>
                <a:gd name="T6" fmla="*/ 69 w 35"/>
                <a:gd name="T7" fmla="*/ 10 h 42"/>
                <a:gd name="T8" fmla="*/ 28 w 35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0" y="7"/>
                  </a:moveTo>
                  <a:cubicBezTo>
                    <a:pt x="3" y="18"/>
                    <a:pt x="0" y="33"/>
                    <a:pt x="10" y="42"/>
                  </a:cubicBezTo>
                  <a:cubicBezTo>
                    <a:pt x="15" y="35"/>
                    <a:pt x="10" y="25"/>
                    <a:pt x="16" y="18"/>
                  </a:cubicBezTo>
                  <a:cubicBezTo>
                    <a:pt x="19" y="12"/>
                    <a:pt x="30" y="10"/>
                    <a:pt x="35" y="5"/>
                  </a:cubicBezTo>
                  <a:cubicBezTo>
                    <a:pt x="30" y="0"/>
                    <a:pt x="22" y="0"/>
                    <a:pt x="14" y="3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8" name="Freeform 67"/>
            <p:cNvSpPr>
              <a:spLocks/>
            </p:cNvSpPr>
            <p:nvPr/>
          </p:nvSpPr>
          <p:spPr bwMode="auto">
            <a:xfrm>
              <a:off x="4732" y="2170"/>
              <a:ext cx="11" cy="8"/>
            </a:xfrm>
            <a:custGeom>
              <a:avLst/>
              <a:gdLst>
                <a:gd name="T0" fmla="*/ 1 w 8"/>
                <a:gd name="T1" fmla="*/ 0 h 6"/>
                <a:gd name="T2" fmla="*/ 15 w 8"/>
                <a:gd name="T3" fmla="*/ 5 h 6"/>
                <a:gd name="T4" fmla="*/ 6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6"/>
                    <a:pt x="4" y="5"/>
                    <a:pt x="8" y="3"/>
                  </a:cubicBezTo>
                  <a:cubicBezTo>
                    <a:pt x="7" y="0"/>
                    <a:pt x="5" y="1"/>
                    <a:pt x="3" y="1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9" name="Freeform 68"/>
            <p:cNvSpPr>
              <a:spLocks/>
            </p:cNvSpPr>
            <p:nvPr/>
          </p:nvSpPr>
          <p:spPr bwMode="auto">
            <a:xfrm>
              <a:off x="4977" y="2136"/>
              <a:ext cx="22" cy="19"/>
            </a:xfrm>
            <a:custGeom>
              <a:avLst/>
              <a:gdLst>
                <a:gd name="T0" fmla="*/ 0 w 16"/>
                <a:gd name="T1" fmla="*/ 1 h 13"/>
                <a:gd name="T2" fmla="*/ 30 w 16"/>
                <a:gd name="T3" fmla="*/ 0 h 13"/>
                <a:gd name="T4" fmla="*/ 19 w 1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"/>
                  </a:moveTo>
                  <a:cubicBezTo>
                    <a:pt x="3" y="13"/>
                    <a:pt x="12" y="9"/>
                    <a:pt x="16" y="0"/>
                  </a:cubicBezTo>
                  <a:cubicBezTo>
                    <a:pt x="14" y="0"/>
                    <a:pt x="11" y="0"/>
                    <a:pt x="10" y="0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" name="Freeform 69"/>
            <p:cNvSpPr>
              <a:spLocks/>
            </p:cNvSpPr>
            <p:nvPr/>
          </p:nvSpPr>
          <p:spPr bwMode="auto">
            <a:xfrm>
              <a:off x="4525" y="1930"/>
              <a:ext cx="1005" cy="683"/>
            </a:xfrm>
            <a:custGeom>
              <a:avLst/>
              <a:gdLst>
                <a:gd name="T0" fmla="*/ 101 w 730"/>
                <a:gd name="T1" fmla="*/ 291 h 465"/>
                <a:gd name="T2" fmla="*/ 147 w 730"/>
                <a:gd name="T3" fmla="*/ 354 h 465"/>
                <a:gd name="T4" fmla="*/ 127 w 730"/>
                <a:gd name="T5" fmla="*/ 408 h 465"/>
                <a:gd name="T6" fmla="*/ 4 w 730"/>
                <a:gd name="T7" fmla="*/ 492 h 465"/>
                <a:gd name="T8" fmla="*/ 99 w 730"/>
                <a:gd name="T9" fmla="*/ 466 h 465"/>
                <a:gd name="T10" fmla="*/ 257 w 730"/>
                <a:gd name="T11" fmla="*/ 557 h 465"/>
                <a:gd name="T12" fmla="*/ 354 w 730"/>
                <a:gd name="T13" fmla="*/ 755 h 465"/>
                <a:gd name="T14" fmla="*/ 339 w 730"/>
                <a:gd name="T15" fmla="*/ 915 h 465"/>
                <a:gd name="T16" fmla="*/ 330 w 730"/>
                <a:gd name="T17" fmla="*/ 997 h 465"/>
                <a:gd name="T18" fmla="*/ 363 w 730"/>
                <a:gd name="T19" fmla="*/ 921 h 465"/>
                <a:gd name="T20" fmla="*/ 388 w 730"/>
                <a:gd name="T21" fmla="*/ 781 h 465"/>
                <a:gd name="T22" fmla="*/ 467 w 730"/>
                <a:gd name="T23" fmla="*/ 708 h 465"/>
                <a:gd name="T24" fmla="*/ 577 w 730"/>
                <a:gd name="T25" fmla="*/ 690 h 465"/>
                <a:gd name="T26" fmla="*/ 670 w 730"/>
                <a:gd name="T27" fmla="*/ 621 h 465"/>
                <a:gd name="T28" fmla="*/ 870 w 730"/>
                <a:gd name="T29" fmla="*/ 485 h 465"/>
                <a:gd name="T30" fmla="*/ 991 w 730"/>
                <a:gd name="T31" fmla="*/ 474 h 465"/>
                <a:gd name="T32" fmla="*/ 1106 w 730"/>
                <a:gd name="T33" fmla="*/ 401 h 465"/>
                <a:gd name="T34" fmla="*/ 1238 w 730"/>
                <a:gd name="T35" fmla="*/ 317 h 465"/>
                <a:gd name="T36" fmla="*/ 1284 w 730"/>
                <a:gd name="T37" fmla="*/ 203 h 465"/>
                <a:gd name="T38" fmla="*/ 1375 w 730"/>
                <a:gd name="T39" fmla="*/ 97 h 465"/>
                <a:gd name="T40" fmla="*/ 1333 w 730"/>
                <a:gd name="T41" fmla="*/ 115 h 465"/>
                <a:gd name="T42" fmla="*/ 1261 w 730"/>
                <a:gd name="T43" fmla="*/ 201 h 465"/>
                <a:gd name="T44" fmla="*/ 1202 w 730"/>
                <a:gd name="T45" fmla="*/ 298 h 465"/>
                <a:gd name="T46" fmla="*/ 1060 w 730"/>
                <a:gd name="T47" fmla="*/ 372 h 465"/>
                <a:gd name="T48" fmla="*/ 966 w 730"/>
                <a:gd name="T49" fmla="*/ 441 h 465"/>
                <a:gd name="T50" fmla="*/ 829 w 730"/>
                <a:gd name="T51" fmla="*/ 401 h 465"/>
                <a:gd name="T52" fmla="*/ 750 w 730"/>
                <a:gd name="T53" fmla="*/ 317 h 465"/>
                <a:gd name="T54" fmla="*/ 765 w 730"/>
                <a:gd name="T55" fmla="*/ 192 h 465"/>
                <a:gd name="T56" fmla="*/ 801 w 730"/>
                <a:gd name="T57" fmla="*/ 73 h 465"/>
                <a:gd name="T58" fmla="*/ 865 w 730"/>
                <a:gd name="T59" fmla="*/ 18 h 465"/>
                <a:gd name="T60" fmla="*/ 781 w 730"/>
                <a:gd name="T61" fmla="*/ 63 h 465"/>
                <a:gd name="T62" fmla="*/ 723 w 730"/>
                <a:gd name="T63" fmla="*/ 162 h 465"/>
                <a:gd name="T64" fmla="*/ 631 w 730"/>
                <a:gd name="T65" fmla="*/ 275 h 465"/>
                <a:gd name="T66" fmla="*/ 512 w 730"/>
                <a:gd name="T67" fmla="*/ 229 h 465"/>
                <a:gd name="T68" fmla="*/ 383 w 730"/>
                <a:gd name="T69" fmla="*/ 259 h 465"/>
                <a:gd name="T70" fmla="*/ 306 w 730"/>
                <a:gd name="T71" fmla="*/ 311 h 465"/>
                <a:gd name="T72" fmla="*/ 195 w 730"/>
                <a:gd name="T73" fmla="*/ 319 h 465"/>
                <a:gd name="T74" fmla="*/ 101 w 730"/>
                <a:gd name="T75" fmla="*/ 291 h 4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0" h="465">
                  <a:moveTo>
                    <a:pt x="53" y="135"/>
                  </a:moveTo>
                  <a:cubicBezTo>
                    <a:pt x="47" y="142"/>
                    <a:pt x="64" y="157"/>
                    <a:pt x="78" y="164"/>
                  </a:cubicBezTo>
                  <a:cubicBezTo>
                    <a:pt x="94" y="172"/>
                    <a:pt x="84" y="185"/>
                    <a:pt x="67" y="189"/>
                  </a:cubicBezTo>
                  <a:cubicBezTo>
                    <a:pt x="50" y="194"/>
                    <a:pt x="5" y="213"/>
                    <a:pt x="2" y="228"/>
                  </a:cubicBezTo>
                  <a:cubicBezTo>
                    <a:pt x="0" y="242"/>
                    <a:pt x="18" y="229"/>
                    <a:pt x="52" y="216"/>
                  </a:cubicBezTo>
                  <a:cubicBezTo>
                    <a:pt x="85" y="203"/>
                    <a:pt x="101" y="219"/>
                    <a:pt x="136" y="258"/>
                  </a:cubicBezTo>
                  <a:cubicBezTo>
                    <a:pt x="172" y="297"/>
                    <a:pt x="181" y="319"/>
                    <a:pt x="187" y="350"/>
                  </a:cubicBezTo>
                  <a:cubicBezTo>
                    <a:pt x="192" y="381"/>
                    <a:pt x="186" y="398"/>
                    <a:pt x="179" y="424"/>
                  </a:cubicBezTo>
                  <a:cubicBezTo>
                    <a:pt x="173" y="450"/>
                    <a:pt x="168" y="458"/>
                    <a:pt x="174" y="462"/>
                  </a:cubicBezTo>
                  <a:cubicBezTo>
                    <a:pt x="180" y="465"/>
                    <a:pt x="190" y="439"/>
                    <a:pt x="192" y="427"/>
                  </a:cubicBezTo>
                  <a:cubicBezTo>
                    <a:pt x="194" y="415"/>
                    <a:pt x="208" y="383"/>
                    <a:pt x="205" y="362"/>
                  </a:cubicBezTo>
                  <a:cubicBezTo>
                    <a:pt x="203" y="340"/>
                    <a:pt x="214" y="322"/>
                    <a:pt x="246" y="328"/>
                  </a:cubicBezTo>
                  <a:cubicBezTo>
                    <a:pt x="268" y="331"/>
                    <a:pt x="282" y="337"/>
                    <a:pt x="304" y="320"/>
                  </a:cubicBezTo>
                  <a:cubicBezTo>
                    <a:pt x="325" y="303"/>
                    <a:pt x="337" y="304"/>
                    <a:pt x="354" y="288"/>
                  </a:cubicBezTo>
                  <a:cubicBezTo>
                    <a:pt x="371" y="271"/>
                    <a:pt x="389" y="212"/>
                    <a:pt x="459" y="225"/>
                  </a:cubicBezTo>
                  <a:cubicBezTo>
                    <a:pt x="480" y="226"/>
                    <a:pt x="503" y="226"/>
                    <a:pt x="523" y="220"/>
                  </a:cubicBezTo>
                  <a:cubicBezTo>
                    <a:pt x="557" y="210"/>
                    <a:pt x="557" y="196"/>
                    <a:pt x="583" y="186"/>
                  </a:cubicBezTo>
                  <a:cubicBezTo>
                    <a:pt x="610" y="175"/>
                    <a:pt x="632" y="168"/>
                    <a:pt x="653" y="147"/>
                  </a:cubicBezTo>
                  <a:cubicBezTo>
                    <a:pt x="675" y="127"/>
                    <a:pt x="661" y="115"/>
                    <a:pt x="678" y="94"/>
                  </a:cubicBezTo>
                  <a:cubicBezTo>
                    <a:pt x="695" y="72"/>
                    <a:pt x="723" y="62"/>
                    <a:pt x="726" y="45"/>
                  </a:cubicBezTo>
                  <a:cubicBezTo>
                    <a:pt x="730" y="28"/>
                    <a:pt x="714" y="42"/>
                    <a:pt x="703" y="53"/>
                  </a:cubicBezTo>
                  <a:cubicBezTo>
                    <a:pt x="692" y="65"/>
                    <a:pt x="674" y="77"/>
                    <a:pt x="665" y="93"/>
                  </a:cubicBezTo>
                  <a:cubicBezTo>
                    <a:pt x="656" y="109"/>
                    <a:pt x="659" y="124"/>
                    <a:pt x="634" y="138"/>
                  </a:cubicBezTo>
                  <a:cubicBezTo>
                    <a:pt x="609" y="153"/>
                    <a:pt x="580" y="154"/>
                    <a:pt x="559" y="172"/>
                  </a:cubicBezTo>
                  <a:cubicBezTo>
                    <a:pt x="539" y="190"/>
                    <a:pt x="527" y="201"/>
                    <a:pt x="510" y="204"/>
                  </a:cubicBezTo>
                  <a:cubicBezTo>
                    <a:pt x="493" y="208"/>
                    <a:pt x="456" y="195"/>
                    <a:pt x="437" y="186"/>
                  </a:cubicBezTo>
                  <a:cubicBezTo>
                    <a:pt x="418" y="177"/>
                    <a:pt x="397" y="170"/>
                    <a:pt x="396" y="147"/>
                  </a:cubicBezTo>
                  <a:cubicBezTo>
                    <a:pt x="395" y="125"/>
                    <a:pt x="410" y="111"/>
                    <a:pt x="404" y="89"/>
                  </a:cubicBezTo>
                  <a:cubicBezTo>
                    <a:pt x="397" y="68"/>
                    <a:pt x="410" y="47"/>
                    <a:pt x="423" y="34"/>
                  </a:cubicBezTo>
                  <a:cubicBezTo>
                    <a:pt x="437" y="20"/>
                    <a:pt x="456" y="16"/>
                    <a:pt x="456" y="8"/>
                  </a:cubicBezTo>
                  <a:cubicBezTo>
                    <a:pt x="455" y="0"/>
                    <a:pt x="424" y="18"/>
                    <a:pt x="412" y="29"/>
                  </a:cubicBezTo>
                  <a:cubicBezTo>
                    <a:pt x="399" y="41"/>
                    <a:pt x="391" y="51"/>
                    <a:pt x="381" y="75"/>
                  </a:cubicBezTo>
                  <a:cubicBezTo>
                    <a:pt x="372" y="99"/>
                    <a:pt x="365" y="125"/>
                    <a:pt x="333" y="127"/>
                  </a:cubicBezTo>
                  <a:cubicBezTo>
                    <a:pt x="301" y="128"/>
                    <a:pt x="296" y="102"/>
                    <a:pt x="270" y="106"/>
                  </a:cubicBezTo>
                  <a:cubicBezTo>
                    <a:pt x="244" y="110"/>
                    <a:pt x="229" y="96"/>
                    <a:pt x="202" y="120"/>
                  </a:cubicBezTo>
                  <a:cubicBezTo>
                    <a:pt x="175" y="144"/>
                    <a:pt x="181" y="139"/>
                    <a:pt x="161" y="144"/>
                  </a:cubicBezTo>
                  <a:cubicBezTo>
                    <a:pt x="142" y="148"/>
                    <a:pt x="117" y="156"/>
                    <a:pt x="103" y="148"/>
                  </a:cubicBezTo>
                  <a:cubicBezTo>
                    <a:pt x="90" y="140"/>
                    <a:pt x="60" y="128"/>
                    <a:pt x="53" y="135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" name="Freeform 70"/>
            <p:cNvSpPr>
              <a:spLocks/>
            </p:cNvSpPr>
            <p:nvPr/>
          </p:nvSpPr>
          <p:spPr bwMode="auto">
            <a:xfrm>
              <a:off x="4777" y="2137"/>
              <a:ext cx="186" cy="229"/>
            </a:xfrm>
            <a:custGeom>
              <a:avLst/>
              <a:gdLst>
                <a:gd name="T0" fmla="*/ 105 w 135"/>
                <a:gd name="T1" fmla="*/ 26 h 156"/>
                <a:gd name="T2" fmla="*/ 8 w 135"/>
                <a:gd name="T3" fmla="*/ 135 h 156"/>
                <a:gd name="T4" fmla="*/ 23 w 135"/>
                <a:gd name="T5" fmla="*/ 226 h 156"/>
                <a:gd name="T6" fmla="*/ 142 w 135"/>
                <a:gd name="T7" fmla="*/ 286 h 156"/>
                <a:gd name="T8" fmla="*/ 215 w 135"/>
                <a:gd name="T9" fmla="*/ 170 h 156"/>
                <a:gd name="T10" fmla="*/ 247 w 135"/>
                <a:gd name="T11" fmla="*/ 70 h 156"/>
                <a:gd name="T12" fmla="*/ 105 w 135"/>
                <a:gd name="T13" fmla="*/ 2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56">
                  <a:moveTo>
                    <a:pt x="55" y="12"/>
                  </a:moveTo>
                  <a:cubicBezTo>
                    <a:pt x="13" y="27"/>
                    <a:pt x="0" y="38"/>
                    <a:pt x="4" y="63"/>
                  </a:cubicBezTo>
                  <a:cubicBezTo>
                    <a:pt x="9" y="88"/>
                    <a:pt x="18" y="84"/>
                    <a:pt x="12" y="105"/>
                  </a:cubicBezTo>
                  <a:cubicBezTo>
                    <a:pt x="7" y="127"/>
                    <a:pt x="15" y="156"/>
                    <a:pt x="75" y="133"/>
                  </a:cubicBezTo>
                  <a:cubicBezTo>
                    <a:pt x="135" y="110"/>
                    <a:pt x="124" y="96"/>
                    <a:pt x="113" y="79"/>
                  </a:cubicBezTo>
                  <a:cubicBezTo>
                    <a:pt x="103" y="62"/>
                    <a:pt x="134" y="61"/>
                    <a:pt x="130" y="33"/>
                  </a:cubicBezTo>
                  <a:cubicBezTo>
                    <a:pt x="125" y="5"/>
                    <a:pt x="84" y="0"/>
                    <a:pt x="55" y="12"/>
                  </a:cubicBezTo>
                  <a:close/>
                </a:path>
              </a:pathLst>
            </a:custGeom>
            <a:noFill/>
            <a:ln w="4763" cap="flat">
              <a:solidFill>
                <a:srgbClr val="DDD7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41" name="Curved Down Arrow 40"/>
          <p:cNvSpPr/>
          <p:nvPr/>
        </p:nvSpPr>
        <p:spPr>
          <a:xfrm rot="2921441">
            <a:off x="1748430" y="3090093"/>
            <a:ext cx="1921676" cy="1707683"/>
          </a:xfrm>
          <a:prstGeom prst="curvedDownArrow">
            <a:avLst>
              <a:gd name="adj1" fmla="val 11640"/>
              <a:gd name="adj2" fmla="val 34380"/>
              <a:gd name="adj3" fmla="val 22788"/>
            </a:avLst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black"/>
              </a:solidFill>
            </a:endParaRPr>
          </a:p>
        </p:txBody>
      </p:sp>
      <p:grpSp>
        <p:nvGrpSpPr>
          <p:cNvPr id="43" name="Group 539"/>
          <p:cNvGrpSpPr>
            <a:grpSpLocks/>
          </p:cNvGrpSpPr>
          <p:nvPr/>
        </p:nvGrpSpPr>
        <p:grpSpPr bwMode="auto">
          <a:xfrm>
            <a:off x="2614128" y="2733516"/>
            <a:ext cx="1295960" cy="1272947"/>
            <a:chOff x="4318" y="762"/>
            <a:chExt cx="894" cy="972"/>
          </a:xfrm>
        </p:grpSpPr>
        <p:sp>
          <p:nvSpPr>
            <p:cNvPr id="44" name="Freeform 540"/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1664 w 447"/>
                <a:gd name="T1" fmla="*/ 1300 h 456"/>
                <a:gd name="T2" fmla="*/ 1684 w 447"/>
                <a:gd name="T3" fmla="*/ 919 h 456"/>
                <a:gd name="T4" fmla="*/ 1576 w 447"/>
                <a:gd name="T5" fmla="*/ 595 h 456"/>
                <a:gd name="T6" fmla="*/ 1536 w 447"/>
                <a:gd name="T7" fmla="*/ 514 h 456"/>
                <a:gd name="T8" fmla="*/ 1520 w 447"/>
                <a:gd name="T9" fmla="*/ 296 h 456"/>
                <a:gd name="T10" fmla="*/ 1484 w 447"/>
                <a:gd name="T11" fmla="*/ 213 h 456"/>
                <a:gd name="T12" fmla="*/ 1404 w 447"/>
                <a:gd name="T13" fmla="*/ 290 h 456"/>
                <a:gd name="T14" fmla="*/ 1452 w 447"/>
                <a:gd name="T15" fmla="*/ 168 h 456"/>
                <a:gd name="T16" fmla="*/ 1348 w 447"/>
                <a:gd name="T17" fmla="*/ 264 h 456"/>
                <a:gd name="T18" fmla="*/ 1204 w 447"/>
                <a:gd name="T19" fmla="*/ 109 h 456"/>
                <a:gd name="T20" fmla="*/ 1152 w 447"/>
                <a:gd name="T21" fmla="*/ 153 h 456"/>
                <a:gd name="T22" fmla="*/ 764 w 447"/>
                <a:gd name="T23" fmla="*/ 160 h 456"/>
                <a:gd name="T24" fmla="*/ 644 w 447"/>
                <a:gd name="T25" fmla="*/ 81 h 456"/>
                <a:gd name="T26" fmla="*/ 632 w 447"/>
                <a:gd name="T27" fmla="*/ 200 h 456"/>
                <a:gd name="T28" fmla="*/ 412 w 447"/>
                <a:gd name="T29" fmla="*/ 177 h 456"/>
                <a:gd name="T30" fmla="*/ 392 w 447"/>
                <a:gd name="T31" fmla="*/ 217 h 456"/>
                <a:gd name="T32" fmla="*/ 312 w 447"/>
                <a:gd name="T33" fmla="*/ 414 h 456"/>
                <a:gd name="T34" fmla="*/ 200 w 447"/>
                <a:gd name="T35" fmla="*/ 509 h 456"/>
                <a:gd name="T36" fmla="*/ 140 w 447"/>
                <a:gd name="T37" fmla="*/ 627 h 456"/>
                <a:gd name="T38" fmla="*/ 88 w 447"/>
                <a:gd name="T39" fmla="*/ 723 h 456"/>
                <a:gd name="T40" fmla="*/ 148 w 447"/>
                <a:gd name="T41" fmla="*/ 1273 h 456"/>
                <a:gd name="T42" fmla="*/ 220 w 447"/>
                <a:gd name="T43" fmla="*/ 1690 h 456"/>
                <a:gd name="T44" fmla="*/ 248 w 447"/>
                <a:gd name="T45" fmla="*/ 1678 h 456"/>
                <a:gd name="T46" fmla="*/ 348 w 447"/>
                <a:gd name="T47" fmla="*/ 1767 h 456"/>
                <a:gd name="T48" fmla="*/ 320 w 447"/>
                <a:gd name="T49" fmla="*/ 1980 h 456"/>
                <a:gd name="T50" fmla="*/ 432 w 447"/>
                <a:gd name="T51" fmla="*/ 1872 h 456"/>
                <a:gd name="T52" fmla="*/ 728 w 447"/>
                <a:gd name="T53" fmla="*/ 2040 h 456"/>
                <a:gd name="T54" fmla="*/ 1308 w 447"/>
                <a:gd name="T55" fmla="*/ 1682 h 456"/>
                <a:gd name="T56" fmla="*/ 1376 w 447"/>
                <a:gd name="T57" fmla="*/ 1678 h 456"/>
                <a:gd name="T58" fmla="*/ 1476 w 447"/>
                <a:gd name="T59" fmla="*/ 1667 h 456"/>
                <a:gd name="T60" fmla="*/ 1700 w 447"/>
                <a:gd name="T61" fmla="*/ 1750 h 456"/>
                <a:gd name="T62" fmla="*/ 1556 w 447"/>
                <a:gd name="T63" fmla="*/ 1609 h 456"/>
                <a:gd name="T64" fmla="*/ 1412 w 447"/>
                <a:gd name="T65" fmla="*/ 1449 h 456"/>
                <a:gd name="T66" fmla="*/ 1620 w 447"/>
                <a:gd name="T67" fmla="*/ 1562 h 456"/>
                <a:gd name="T68" fmla="*/ 1636 w 447"/>
                <a:gd name="T69" fmla="*/ 1381 h 456"/>
                <a:gd name="T70" fmla="*/ 1776 w 447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" name="Freeform 541"/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272 w 259"/>
                <a:gd name="T1" fmla="*/ 0 h 256"/>
                <a:gd name="T2" fmla="*/ 24 w 259"/>
                <a:gd name="T3" fmla="*/ 495 h 256"/>
                <a:gd name="T4" fmla="*/ 104 w 259"/>
                <a:gd name="T5" fmla="*/ 806 h 256"/>
                <a:gd name="T6" fmla="*/ 324 w 259"/>
                <a:gd name="T7" fmla="*/ 1000 h 256"/>
                <a:gd name="T8" fmla="*/ 648 w 259"/>
                <a:gd name="T9" fmla="*/ 1092 h 256"/>
                <a:gd name="T10" fmla="*/ 908 w 259"/>
                <a:gd name="T11" fmla="*/ 695 h 256"/>
                <a:gd name="T12" fmla="*/ 952 w 259"/>
                <a:gd name="T13" fmla="*/ 459 h 256"/>
                <a:gd name="T14" fmla="*/ 696 w 259"/>
                <a:gd name="T15" fmla="*/ 386 h 256"/>
                <a:gd name="T16" fmla="*/ 588 w 259"/>
                <a:gd name="T17" fmla="*/ 309 h 256"/>
                <a:gd name="T18" fmla="*/ 524 w 259"/>
                <a:gd name="T19" fmla="*/ 149 h 256"/>
                <a:gd name="T20" fmla="*/ 272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" name="Freeform 542"/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512 w 128"/>
                <a:gd name="T1" fmla="*/ 0 h 215"/>
                <a:gd name="T2" fmla="*/ 140 w 128"/>
                <a:gd name="T3" fmla="*/ 980 h 215"/>
                <a:gd name="T4" fmla="*/ 512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" name="Freeform 543"/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1184 h 300"/>
                <a:gd name="T2" fmla="*/ 244 w 302"/>
                <a:gd name="T3" fmla="*/ 1316 h 300"/>
                <a:gd name="T4" fmla="*/ 452 w 302"/>
                <a:gd name="T5" fmla="*/ 1269 h 300"/>
                <a:gd name="T6" fmla="*/ 652 w 302"/>
                <a:gd name="T7" fmla="*/ 1092 h 300"/>
                <a:gd name="T8" fmla="*/ 804 w 302"/>
                <a:gd name="T9" fmla="*/ 924 h 300"/>
                <a:gd name="T10" fmla="*/ 872 w 302"/>
                <a:gd name="T11" fmla="*/ 892 h 300"/>
                <a:gd name="T12" fmla="*/ 904 w 302"/>
                <a:gd name="T13" fmla="*/ 800 h 300"/>
                <a:gd name="T14" fmla="*/ 1044 w 302"/>
                <a:gd name="T15" fmla="*/ 732 h 300"/>
                <a:gd name="T16" fmla="*/ 1084 w 302"/>
                <a:gd name="T17" fmla="*/ 651 h 300"/>
                <a:gd name="T18" fmla="*/ 1160 w 302"/>
                <a:gd name="T19" fmla="*/ 578 h 300"/>
                <a:gd name="T20" fmla="*/ 1180 w 302"/>
                <a:gd name="T21" fmla="*/ 273 h 300"/>
                <a:gd name="T22" fmla="*/ 1052 w 302"/>
                <a:gd name="T23" fmla="*/ 0 h 300"/>
                <a:gd name="T24" fmla="*/ 1040 w 302"/>
                <a:gd name="T25" fmla="*/ 542 h 300"/>
                <a:gd name="T26" fmla="*/ 832 w 302"/>
                <a:gd name="T27" fmla="*/ 691 h 300"/>
                <a:gd name="T28" fmla="*/ 668 w 302"/>
                <a:gd name="T29" fmla="*/ 919 h 300"/>
                <a:gd name="T30" fmla="*/ 488 w 302"/>
                <a:gd name="T31" fmla="*/ 1111 h 300"/>
                <a:gd name="T32" fmla="*/ 344 w 302"/>
                <a:gd name="T33" fmla="*/ 1237 h 300"/>
                <a:gd name="T34" fmla="*/ 172 w 302"/>
                <a:gd name="T35" fmla="*/ 1220 h 300"/>
                <a:gd name="T36" fmla="*/ 8 w 302"/>
                <a:gd name="T37" fmla="*/ 116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" name="Freeform 544"/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124 w 205"/>
                <a:gd name="T3" fmla="*/ 320 h 125"/>
                <a:gd name="T4" fmla="*/ 416 w 205"/>
                <a:gd name="T5" fmla="*/ 521 h 125"/>
                <a:gd name="T6" fmla="*/ 644 w 205"/>
                <a:gd name="T7" fmla="*/ 434 h 125"/>
                <a:gd name="T8" fmla="*/ 820 w 205"/>
                <a:gd name="T9" fmla="*/ 124 h 125"/>
                <a:gd name="T10" fmla="*/ 532 w 205"/>
                <a:gd name="T11" fmla="*/ 434 h 125"/>
                <a:gd name="T12" fmla="*/ 256 w 205"/>
                <a:gd name="T13" fmla="*/ 350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" name="Freeform 545"/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40 w 94"/>
                <a:gd name="T3" fmla="*/ 92 h 67"/>
                <a:gd name="T4" fmla="*/ 156 w 94"/>
                <a:gd name="T5" fmla="*/ 245 h 67"/>
                <a:gd name="T6" fmla="*/ 376 w 94"/>
                <a:gd name="T7" fmla="*/ 282 h 67"/>
                <a:gd name="T8" fmla="*/ 100 w 94"/>
                <a:gd name="T9" fmla="*/ 265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" name="Freeform 546"/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1664 w 446"/>
                <a:gd name="T1" fmla="*/ 1305 h 456"/>
                <a:gd name="T2" fmla="*/ 1684 w 446"/>
                <a:gd name="T3" fmla="*/ 919 h 456"/>
                <a:gd name="T4" fmla="*/ 1576 w 446"/>
                <a:gd name="T5" fmla="*/ 595 h 456"/>
                <a:gd name="T6" fmla="*/ 1536 w 446"/>
                <a:gd name="T7" fmla="*/ 514 h 456"/>
                <a:gd name="T8" fmla="*/ 1520 w 446"/>
                <a:gd name="T9" fmla="*/ 296 h 456"/>
                <a:gd name="T10" fmla="*/ 1484 w 446"/>
                <a:gd name="T11" fmla="*/ 213 h 456"/>
                <a:gd name="T12" fmla="*/ 1400 w 446"/>
                <a:gd name="T13" fmla="*/ 290 h 456"/>
                <a:gd name="T14" fmla="*/ 1452 w 446"/>
                <a:gd name="T15" fmla="*/ 168 h 456"/>
                <a:gd name="T16" fmla="*/ 1348 w 446"/>
                <a:gd name="T17" fmla="*/ 264 h 456"/>
                <a:gd name="T18" fmla="*/ 1204 w 446"/>
                <a:gd name="T19" fmla="*/ 109 h 456"/>
                <a:gd name="T20" fmla="*/ 1152 w 446"/>
                <a:gd name="T21" fmla="*/ 153 h 456"/>
                <a:gd name="T22" fmla="*/ 760 w 446"/>
                <a:gd name="T23" fmla="*/ 160 h 456"/>
                <a:gd name="T24" fmla="*/ 640 w 446"/>
                <a:gd name="T25" fmla="*/ 81 h 456"/>
                <a:gd name="T26" fmla="*/ 632 w 446"/>
                <a:gd name="T27" fmla="*/ 205 h 456"/>
                <a:gd name="T28" fmla="*/ 408 w 446"/>
                <a:gd name="T29" fmla="*/ 177 h 456"/>
                <a:gd name="T30" fmla="*/ 392 w 446"/>
                <a:gd name="T31" fmla="*/ 217 h 456"/>
                <a:gd name="T32" fmla="*/ 308 w 446"/>
                <a:gd name="T33" fmla="*/ 414 h 456"/>
                <a:gd name="T34" fmla="*/ 200 w 446"/>
                <a:gd name="T35" fmla="*/ 509 h 456"/>
                <a:gd name="T36" fmla="*/ 140 w 446"/>
                <a:gd name="T37" fmla="*/ 627 h 456"/>
                <a:gd name="T38" fmla="*/ 88 w 446"/>
                <a:gd name="T39" fmla="*/ 723 h 456"/>
                <a:gd name="T40" fmla="*/ 148 w 446"/>
                <a:gd name="T41" fmla="*/ 1273 h 456"/>
                <a:gd name="T42" fmla="*/ 216 w 446"/>
                <a:gd name="T43" fmla="*/ 1690 h 456"/>
                <a:gd name="T44" fmla="*/ 248 w 446"/>
                <a:gd name="T45" fmla="*/ 1678 h 456"/>
                <a:gd name="T46" fmla="*/ 344 w 446"/>
                <a:gd name="T47" fmla="*/ 1767 h 456"/>
                <a:gd name="T48" fmla="*/ 316 w 446"/>
                <a:gd name="T49" fmla="*/ 1987 h 456"/>
                <a:gd name="T50" fmla="*/ 428 w 446"/>
                <a:gd name="T51" fmla="*/ 1872 h 456"/>
                <a:gd name="T52" fmla="*/ 728 w 446"/>
                <a:gd name="T53" fmla="*/ 2044 h 456"/>
                <a:gd name="T54" fmla="*/ 1308 w 446"/>
                <a:gd name="T55" fmla="*/ 1682 h 456"/>
                <a:gd name="T56" fmla="*/ 1372 w 446"/>
                <a:gd name="T57" fmla="*/ 1678 h 456"/>
                <a:gd name="T58" fmla="*/ 1476 w 446"/>
                <a:gd name="T59" fmla="*/ 1667 h 456"/>
                <a:gd name="T60" fmla="*/ 1700 w 446"/>
                <a:gd name="T61" fmla="*/ 1750 h 456"/>
                <a:gd name="T62" fmla="*/ 1556 w 446"/>
                <a:gd name="T63" fmla="*/ 1609 h 456"/>
                <a:gd name="T64" fmla="*/ 1412 w 446"/>
                <a:gd name="T65" fmla="*/ 1449 h 456"/>
                <a:gd name="T66" fmla="*/ 1616 w 446"/>
                <a:gd name="T67" fmla="*/ 1562 h 456"/>
                <a:gd name="T68" fmla="*/ 1632 w 446"/>
                <a:gd name="T69" fmla="*/ 1381 h 456"/>
                <a:gd name="T70" fmla="*/ 1776 w 446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" name="Freeform 547"/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272 w 258"/>
                <a:gd name="T1" fmla="*/ 0 h 255"/>
                <a:gd name="T2" fmla="*/ 24 w 258"/>
                <a:gd name="T3" fmla="*/ 497 h 255"/>
                <a:gd name="T4" fmla="*/ 104 w 258"/>
                <a:gd name="T5" fmla="*/ 800 h 255"/>
                <a:gd name="T6" fmla="*/ 320 w 258"/>
                <a:gd name="T7" fmla="*/ 1001 h 255"/>
                <a:gd name="T8" fmla="*/ 648 w 258"/>
                <a:gd name="T9" fmla="*/ 1092 h 255"/>
                <a:gd name="T10" fmla="*/ 908 w 258"/>
                <a:gd name="T11" fmla="*/ 695 h 255"/>
                <a:gd name="T12" fmla="*/ 948 w 258"/>
                <a:gd name="T13" fmla="*/ 459 h 255"/>
                <a:gd name="T14" fmla="*/ 692 w 258"/>
                <a:gd name="T15" fmla="*/ 386 h 255"/>
                <a:gd name="T16" fmla="*/ 584 w 258"/>
                <a:gd name="T17" fmla="*/ 309 h 255"/>
                <a:gd name="T18" fmla="*/ 524 w 258"/>
                <a:gd name="T19" fmla="*/ 149 h 255"/>
                <a:gd name="T20" fmla="*/ 272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73" name="Gruppieren 9"/>
          <p:cNvGrpSpPr/>
          <p:nvPr/>
        </p:nvGrpSpPr>
        <p:grpSpPr>
          <a:xfrm flipH="1">
            <a:off x="7563449" y="163322"/>
            <a:ext cx="974792" cy="1089193"/>
            <a:chOff x="5254337" y="2123631"/>
            <a:chExt cx="4170907" cy="4868256"/>
          </a:xfrm>
        </p:grpSpPr>
        <p:sp>
          <p:nvSpPr>
            <p:cNvPr id="74" name="Freeform 220"/>
            <p:cNvSpPr/>
            <p:nvPr/>
          </p:nvSpPr>
          <p:spPr>
            <a:xfrm flipH="1">
              <a:off x="5411532" y="5008965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grpSp>
          <p:nvGrpSpPr>
            <p:cNvPr id="75" name="Gruppieren 1393"/>
            <p:cNvGrpSpPr/>
            <p:nvPr/>
          </p:nvGrpSpPr>
          <p:grpSpPr>
            <a:xfrm>
              <a:off x="5254337" y="2123631"/>
              <a:ext cx="4170907" cy="4868256"/>
              <a:chOff x="5943215" y="442844"/>
              <a:chExt cx="4170907" cy="4868256"/>
            </a:xfrm>
            <a:gradFill>
              <a:gsLst>
                <a:gs pos="0">
                  <a:schemeClr val="accent2">
                    <a:lumMod val="60000"/>
                    <a:lumOff val="40000"/>
                  </a:schemeClr>
                </a:gs>
                <a:gs pos="68000">
                  <a:schemeClr val="bg1"/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path path="circle">
                <a:fillToRect l="100000" b="100000"/>
              </a:path>
            </a:gradFill>
          </p:grpSpPr>
          <p:sp>
            <p:nvSpPr>
              <p:cNvPr id="92" name="Freihandform 227"/>
              <p:cNvSpPr/>
              <p:nvPr/>
            </p:nvSpPr>
            <p:spPr>
              <a:xfrm>
                <a:off x="5943215" y="1881104"/>
                <a:ext cx="4170907" cy="34299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70906"/>
                  <a:gd name="f7" fmla="val 3429993"/>
                  <a:gd name="f8" fmla="val 972486"/>
                  <a:gd name="f9" fmla="val 412497"/>
                  <a:gd name="f10" fmla="val 612681"/>
                  <a:gd name="f11" fmla="val 356293"/>
                  <a:gd name="f12" fmla="val 719685"/>
                  <a:gd name="f13" fmla="val 143095"/>
                  <a:gd name="f14" fmla="val 1037455"/>
                  <a:gd name="f15" fmla="val 75271"/>
                  <a:gd name="f16" fmla="val 1254706"/>
                  <a:gd name="f17" fmla="val 7447"/>
                  <a:gd name="f18" fmla="val 1471957"/>
                  <a:gd name="f19" fmla="val -10657"/>
                  <a:gd name="f20" fmla="val 1725957"/>
                  <a:gd name="f21" fmla="val 5556"/>
                  <a:gd name="f22" fmla="val 1916187"/>
                  <a:gd name="f23" fmla="val 21769"/>
                  <a:gd name="f24" fmla="val 2106417"/>
                  <a:gd name="f25" fmla="val 74461"/>
                  <a:gd name="f26" fmla="val 2231796"/>
                  <a:gd name="f27" fmla="val 172548"/>
                  <a:gd name="f28" fmla="val 2396085"/>
                  <a:gd name="f29" fmla="val 270635"/>
                  <a:gd name="f30" fmla="val 2560374"/>
                  <a:gd name="f31" fmla="val 423306"/>
                  <a:gd name="f32" fmla="val 2757805"/>
                  <a:gd name="f33" fmla="val 594080"/>
                  <a:gd name="f34" fmla="val 2901923"/>
                  <a:gd name="f35" fmla="val 764854"/>
                  <a:gd name="f36" fmla="val 3046041"/>
                  <a:gd name="f37" fmla="val 972378"/>
                  <a:gd name="f38" fmla="val 3175406"/>
                  <a:gd name="f39" fmla="val 1197195"/>
                  <a:gd name="f40" fmla="val 3260793"/>
                  <a:gd name="f41" fmla="val 1422012"/>
                  <a:gd name="f42" fmla="val 3346180"/>
                  <a:gd name="f43" fmla="val 1637101"/>
                  <a:gd name="f44" fmla="val 3400560"/>
                  <a:gd name="f45" fmla="val 1942982"/>
                  <a:gd name="f46" fmla="val 3414246"/>
                  <a:gd name="f47" fmla="val 2248863"/>
                  <a:gd name="f48" fmla="val 3427932"/>
                  <a:gd name="f49" fmla="val 2701429"/>
                  <a:gd name="f50" fmla="val 3463844"/>
                  <a:gd name="f51" fmla="val 3032480"/>
                  <a:gd name="f52" fmla="val 3342910"/>
                  <a:gd name="f53" fmla="val 3363531"/>
                  <a:gd name="f54" fmla="val 3221976"/>
                  <a:gd name="f55" fmla="val 3742815"/>
                  <a:gd name="f56" fmla="val 2875428"/>
                  <a:gd name="f57" fmla="val 3929289"/>
                  <a:gd name="f58" fmla="val 2688644"/>
                  <a:gd name="f59" fmla="val 4115763"/>
                  <a:gd name="f60" fmla="val 2501860"/>
                  <a:gd name="f61" fmla="val 4119208"/>
                  <a:gd name="f62" fmla="val 2395261"/>
                  <a:gd name="f63" fmla="val 4151323"/>
                  <a:gd name="f64" fmla="val 2222203"/>
                  <a:gd name="f65" fmla="val 4183438"/>
                  <a:gd name="f66" fmla="val 2049145"/>
                  <a:gd name="f67" fmla="val 4177669"/>
                  <a:gd name="f68" fmla="val 1854782"/>
                  <a:gd name="f69" fmla="val 4121978"/>
                  <a:gd name="f70" fmla="val 1650298"/>
                  <a:gd name="f71" fmla="val 4066287"/>
                  <a:gd name="f72" fmla="val 1445815"/>
                  <a:gd name="f73" fmla="val 3992276"/>
                  <a:gd name="f74" fmla="val 1163915"/>
                  <a:gd name="f75" fmla="val 3817178"/>
                  <a:gd name="f76" fmla="val 995302"/>
                  <a:gd name="f77" fmla="val 3642080"/>
                  <a:gd name="f78" fmla="val 826689"/>
                  <a:gd name="f79" fmla="val 3282156"/>
                  <a:gd name="f80" fmla="val 690353"/>
                  <a:gd name="f81" fmla="val 3071390"/>
                  <a:gd name="f82" fmla="val 638621"/>
                  <a:gd name="f83" fmla="val 2860624"/>
                  <a:gd name="f84" fmla="val 586889"/>
                  <a:gd name="f85" fmla="val 2554744"/>
                  <a:gd name="f86" fmla="val 637351"/>
                  <a:gd name="f87" fmla="val 2552582"/>
                  <a:gd name="f88" fmla="val 684908"/>
                  <a:gd name="f89" fmla="val 2550420"/>
                  <a:gd name="f90" fmla="val 732465"/>
                  <a:gd name="f91" fmla="val 2954604"/>
                  <a:gd name="f92" fmla="val 847807"/>
                  <a:gd name="f93" fmla="val 3058420"/>
                  <a:gd name="f94" fmla="val 923966"/>
                  <a:gd name="f95" fmla="val 3162236"/>
                  <a:gd name="f96" fmla="val 1000126"/>
                  <a:gd name="f97" fmla="val 3162519"/>
                  <a:gd name="f98" fmla="val 1049844"/>
                  <a:gd name="f99" fmla="val 3175476"/>
                  <a:gd name="f100" fmla="val 1141865"/>
                  <a:gd name="f101" fmla="val 3188433"/>
                  <a:gd name="f102" fmla="val 1233886"/>
                  <a:gd name="f103" fmla="val 3153508"/>
                  <a:gd name="f104" fmla="val 1369735"/>
                  <a:gd name="f105" fmla="val 3136160"/>
                  <a:gd name="f106" fmla="val 1476091"/>
                  <a:gd name="f107" fmla="val 3118812"/>
                  <a:gd name="f108" fmla="val 1582447"/>
                  <a:gd name="f109" fmla="val 3120015"/>
                  <a:gd name="f110" fmla="val 1690438"/>
                  <a:gd name="f111" fmla="val 1780000"/>
                  <a:gd name="f112" fmla="val 3022765"/>
                  <a:gd name="f113" fmla="val 1869562"/>
                  <a:gd name="f114" fmla="val 2895212"/>
                  <a:gd name="f115" fmla="val 1941047"/>
                  <a:gd name="f116" fmla="val 2844412"/>
                  <a:gd name="f117" fmla="val 2013464"/>
                  <a:gd name="f118" fmla="val 2793612"/>
                  <a:gd name="f119" fmla="val 2085881"/>
                  <a:gd name="f120" fmla="val 2803339"/>
                  <a:gd name="f121" fmla="val 2204775"/>
                  <a:gd name="f122" fmla="val 2766590"/>
                  <a:gd name="f123" fmla="val 2214502"/>
                  <a:gd name="f124" fmla="val 2729841"/>
                  <a:gd name="f125" fmla="val 2224229"/>
                  <a:gd name="f126" fmla="val 2633646"/>
                  <a:gd name="f127" fmla="val 2135599"/>
                  <a:gd name="f128" fmla="val 2623918"/>
                  <a:gd name="f129" fmla="val 2071829"/>
                  <a:gd name="f130" fmla="val 2614190"/>
                  <a:gd name="f131" fmla="val 2008059"/>
                  <a:gd name="f132" fmla="val 2675799"/>
                  <a:gd name="f133" fmla="val 1928077"/>
                  <a:gd name="f134" fmla="val 2708224"/>
                  <a:gd name="f135" fmla="val 1831881"/>
                  <a:gd name="f136" fmla="val 2740650"/>
                  <a:gd name="f137" fmla="val 1735685"/>
                  <a:gd name="f138" fmla="val 2820633"/>
                  <a:gd name="f139" fmla="val 1603821"/>
                  <a:gd name="f140" fmla="val 2818471"/>
                  <a:gd name="f141" fmla="val 1494655"/>
                  <a:gd name="f142" fmla="val 2816309"/>
                  <a:gd name="f143" fmla="val 1385489"/>
                  <a:gd name="f144" fmla="val 2810905"/>
                  <a:gd name="f145" fmla="val 1240655"/>
                  <a:gd name="f146" fmla="val 2695254"/>
                  <a:gd name="f147" fmla="val 1176885"/>
                  <a:gd name="f148" fmla="val 2579603"/>
                  <a:gd name="f149" fmla="val 1113115"/>
                  <a:gd name="f150" fmla="val 2247782"/>
                  <a:gd name="f151" fmla="val 1120681"/>
                  <a:gd name="f152" fmla="val 2124565"/>
                  <a:gd name="f153" fmla="val 1112034"/>
                  <a:gd name="f154" fmla="val 2001348"/>
                  <a:gd name="f155" fmla="val 1103387"/>
                  <a:gd name="f156" fmla="val 1993782"/>
                  <a:gd name="f157" fmla="val 1135812"/>
                  <a:gd name="f158" fmla="val 1955952"/>
                  <a:gd name="f159" fmla="val 1125004"/>
                  <a:gd name="f160" fmla="val 1918122"/>
                  <a:gd name="f161" fmla="val 1114196"/>
                  <a:gd name="f162" fmla="val 1907314"/>
                  <a:gd name="f163" fmla="val 1063396"/>
                  <a:gd name="f164" fmla="val 1897586"/>
                  <a:gd name="f165" fmla="val 1047183"/>
                  <a:gd name="f166" fmla="val 1887858"/>
                  <a:gd name="f167" fmla="val 1030970"/>
                  <a:gd name="f168" fmla="val 1892722"/>
                  <a:gd name="f169" fmla="val 1029348"/>
                  <a:gd name="f170" fmla="val 1027727"/>
                  <a:gd name="f171" fmla="+- 0 0 -90"/>
                  <a:gd name="f172" fmla="*/ f3 1 4170906"/>
                  <a:gd name="f173" fmla="*/ f4 1 3429993"/>
                  <a:gd name="f174" fmla="val f5"/>
                  <a:gd name="f175" fmla="val f6"/>
                  <a:gd name="f176" fmla="val f7"/>
                  <a:gd name="f177" fmla="*/ f171 f0 1"/>
                  <a:gd name="f178" fmla="+- f176 0 f174"/>
                  <a:gd name="f179" fmla="+- f175 0 f174"/>
                  <a:gd name="f180" fmla="*/ f177 1 f2"/>
                  <a:gd name="f181" fmla="*/ f179 1 4170906"/>
                  <a:gd name="f182" fmla="*/ f178 1 3429993"/>
                  <a:gd name="f183" fmla="*/ 972486 f179 1"/>
                  <a:gd name="f184" fmla="*/ 0 f178 1"/>
                  <a:gd name="f185" fmla="*/ 412497 f179 1"/>
                  <a:gd name="f186" fmla="*/ 612681 f178 1"/>
                  <a:gd name="f187" fmla="*/ 75271 f179 1"/>
                  <a:gd name="f188" fmla="*/ 1254706 f178 1"/>
                  <a:gd name="f189" fmla="*/ 5556 f179 1"/>
                  <a:gd name="f190" fmla="*/ 1916187 f178 1"/>
                  <a:gd name="f191" fmla="*/ 172548 f179 1"/>
                  <a:gd name="f192" fmla="*/ 2396085 f178 1"/>
                  <a:gd name="f193" fmla="*/ 594080 f179 1"/>
                  <a:gd name="f194" fmla="*/ 2901923 f178 1"/>
                  <a:gd name="f195" fmla="*/ 1197195 f179 1"/>
                  <a:gd name="f196" fmla="*/ 3260793 f178 1"/>
                  <a:gd name="f197" fmla="*/ 1942982 f179 1"/>
                  <a:gd name="f198" fmla="*/ 3414246 f178 1"/>
                  <a:gd name="f199" fmla="*/ 3032480 f179 1"/>
                  <a:gd name="f200" fmla="*/ 3342910 f178 1"/>
                  <a:gd name="f201" fmla="*/ 3929289 f179 1"/>
                  <a:gd name="f202" fmla="*/ 2688644 f178 1"/>
                  <a:gd name="f203" fmla="*/ 4151323 f179 1"/>
                  <a:gd name="f204" fmla="*/ 2222203 f178 1"/>
                  <a:gd name="f205" fmla="*/ 4121978 f179 1"/>
                  <a:gd name="f206" fmla="*/ 1650298 f178 1"/>
                  <a:gd name="f207" fmla="*/ 3817178 f179 1"/>
                  <a:gd name="f208" fmla="*/ 995302 f178 1"/>
                  <a:gd name="f209" fmla="*/ 3071390 f179 1"/>
                  <a:gd name="f210" fmla="*/ 638621 f178 1"/>
                  <a:gd name="f211" fmla="*/ 3058420 f179 1"/>
                  <a:gd name="f212" fmla="*/ 923966 f178 1"/>
                  <a:gd name="f213" fmla="*/ 1780000 f178 1"/>
                  <a:gd name="f214" fmla="*/ 2844412 f179 1"/>
                  <a:gd name="f215" fmla="*/ 2013464 f178 1"/>
                  <a:gd name="f216" fmla="*/ 2766590 f179 1"/>
                  <a:gd name="f217" fmla="*/ 2214502 f178 1"/>
                  <a:gd name="f218" fmla="*/ 2623918 f179 1"/>
                  <a:gd name="f219" fmla="*/ 2071829 f178 1"/>
                  <a:gd name="f220" fmla="*/ 2708224 f179 1"/>
                  <a:gd name="f221" fmla="*/ 1831881 f178 1"/>
                  <a:gd name="f222" fmla="*/ 2818471 f179 1"/>
                  <a:gd name="f223" fmla="*/ 1494655 f178 1"/>
                  <a:gd name="f224" fmla="*/ 2695254 f179 1"/>
                  <a:gd name="f225" fmla="*/ 1176885 f178 1"/>
                  <a:gd name="f226" fmla="*/ 2124565 f179 1"/>
                  <a:gd name="f227" fmla="*/ 1112034 f178 1"/>
                  <a:gd name="f228" fmla="*/ 1955952 f179 1"/>
                  <a:gd name="f229" fmla="*/ 1125004 f178 1"/>
                  <a:gd name="f230" fmla="*/ 1897586 f179 1"/>
                  <a:gd name="f231" fmla="*/ 1047183 f178 1"/>
                  <a:gd name="f232" fmla="*/ 1027727 f178 1"/>
                  <a:gd name="f233" fmla="*/ 2552582 f179 1"/>
                  <a:gd name="f234" fmla="*/ 684908 f178 1"/>
                  <a:gd name="f235" fmla="*/ 3136160 f179 1"/>
                  <a:gd name="f236" fmla="*/ 1476091 f178 1"/>
                  <a:gd name="f237" fmla="*/ 3175476 f179 1"/>
                  <a:gd name="f238" fmla="*/ 1141865 f178 1"/>
                  <a:gd name="f239" fmla="+- f180 0 f1"/>
                  <a:gd name="f240" fmla="*/ f183 1 4170906"/>
                  <a:gd name="f241" fmla="*/ f184 1 3429993"/>
                  <a:gd name="f242" fmla="*/ f185 1 4170906"/>
                  <a:gd name="f243" fmla="*/ f186 1 3429993"/>
                  <a:gd name="f244" fmla="*/ f187 1 4170906"/>
                  <a:gd name="f245" fmla="*/ f188 1 3429993"/>
                  <a:gd name="f246" fmla="*/ f189 1 4170906"/>
                  <a:gd name="f247" fmla="*/ f190 1 3429993"/>
                  <a:gd name="f248" fmla="*/ f191 1 4170906"/>
                  <a:gd name="f249" fmla="*/ f192 1 3429993"/>
                  <a:gd name="f250" fmla="*/ f193 1 4170906"/>
                  <a:gd name="f251" fmla="*/ f194 1 3429993"/>
                  <a:gd name="f252" fmla="*/ f195 1 4170906"/>
                  <a:gd name="f253" fmla="*/ f196 1 3429993"/>
                  <a:gd name="f254" fmla="*/ f197 1 4170906"/>
                  <a:gd name="f255" fmla="*/ f198 1 3429993"/>
                  <a:gd name="f256" fmla="*/ f199 1 4170906"/>
                  <a:gd name="f257" fmla="*/ f200 1 3429993"/>
                  <a:gd name="f258" fmla="*/ f201 1 4170906"/>
                  <a:gd name="f259" fmla="*/ f202 1 3429993"/>
                  <a:gd name="f260" fmla="*/ f203 1 4170906"/>
                  <a:gd name="f261" fmla="*/ f204 1 3429993"/>
                  <a:gd name="f262" fmla="*/ f205 1 4170906"/>
                  <a:gd name="f263" fmla="*/ f206 1 3429993"/>
                  <a:gd name="f264" fmla="*/ f207 1 4170906"/>
                  <a:gd name="f265" fmla="*/ f208 1 3429993"/>
                  <a:gd name="f266" fmla="*/ f209 1 4170906"/>
                  <a:gd name="f267" fmla="*/ f210 1 3429993"/>
                  <a:gd name="f268" fmla="*/ f211 1 4170906"/>
                  <a:gd name="f269" fmla="*/ f212 1 3429993"/>
                  <a:gd name="f270" fmla="*/ f213 1 3429993"/>
                  <a:gd name="f271" fmla="*/ f214 1 4170906"/>
                  <a:gd name="f272" fmla="*/ f215 1 3429993"/>
                  <a:gd name="f273" fmla="*/ f216 1 4170906"/>
                  <a:gd name="f274" fmla="*/ f217 1 3429993"/>
                  <a:gd name="f275" fmla="*/ f218 1 4170906"/>
                  <a:gd name="f276" fmla="*/ f219 1 3429993"/>
                  <a:gd name="f277" fmla="*/ f220 1 4170906"/>
                  <a:gd name="f278" fmla="*/ f221 1 3429993"/>
                  <a:gd name="f279" fmla="*/ f222 1 4170906"/>
                  <a:gd name="f280" fmla="*/ f223 1 3429993"/>
                  <a:gd name="f281" fmla="*/ f224 1 4170906"/>
                  <a:gd name="f282" fmla="*/ f225 1 3429993"/>
                  <a:gd name="f283" fmla="*/ f226 1 4170906"/>
                  <a:gd name="f284" fmla="*/ f227 1 3429993"/>
                  <a:gd name="f285" fmla="*/ f228 1 4170906"/>
                  <a:gd name="f286" fmla="*/ f229 1 3429993"/>
                  <a:gd name="f287" fmla="*/ f230 1 4170906"/>
                  <a:gd name="f288" fmla="*/ f231 1 3429993"/>
                  <a:gd name="f289" fmla="*/ f232 1 3429993"/>
                  <a:gd name="f290" fmla="*/ f233 1 4170906"/>
                  <a:gd name="f291" fmla="*/ f234 1 3429993"/>
                  <a:gd name="f292" fmla="*/ f235 1 4170906"/>
                  <a:gd name="f293" fmla="*/ f236 1 3429993"/>
                  <a:gd name="f294" fmla="*/ f237 1 4170906"/>
                  <a:gd name="f295" fmla="*/ f238 1 3429993"/>
                  <a:gd name="f296" fmla="*/ f174 1 f181"/>
                  <a:gd name="f297" fmla="*/ f175 1 f181"/>
                  <a:gd name="f298" fmla="*/ f174 1 f182"/>
                  <a:gd name="f299" fmla="*/ f176 1 f182"/>
                  <a:gd name="f300" fmla="*/ f240 1 f181"/>
                  <a:gd name="f301" fmla="*/ f241 1 f182"/>
                  <a:gd name="f302" fmla="*/ f242 1 f181"/>
                  <a:gd name="f303" fmla="*/ f243 1 f182"/>
                  <a:gd name="f304" fmla="*/ f244 1 f181"/>
                  <a:gd name="f305" fmla="*/ f245 1 f182"/>
                  <a:gd name="f306" fmla="*/ f246 1 f181"/>
                  <a:gd name="f307" fmla="*/ f247 1 f182"/>
                  <a:gd name="f308" fmla="*/ f248 1 f181"/>
                  <a:gd name="f309" fmla="*/ f249 1 f182"/>
                  <a:gd name="f310" fmla="*/ f250 1 f181"/>
                  <a:gd name="f311" fmla="*/ f251 1 f182"/>
                  <a:gd name="f312" fmla="*/ f252 1 f181"/>
                  <a:gd name="f313" fmla="*/ f253 1 f182"/>
                  <a:gd name="f314" fmla="*/ f254 1 f181"/>
                  <a:gd name="f315" fmla="*/ f255 1 f182"/>
                  <a:gd name="f316" fmla="*/ f256 1 f181"/>
                  <a:gd name="f317" fmla="*/ f257 1 f182"/>
                  <a:gd name="f318" fmla="*/ f258 1 f181"/>
                  <a:gd name="f319" fmla="*/ f259 1 f182"/>
                  <a:gd name="f320" fmla="*/ f260 1 f181"/>
                  <a:gd name="f321" fmla="*/ f261 1 f182"/>
                  <a:gd name="f322" fmla="*/ f262 1 f181"/>
                  <a:gd name="f323" fmla="*/ f263 1 f182"/>
                  <a:gd name="f324" fmla="*/ f264 1 f181"/>
                  <a:gd name="f325" fmla="*/ f265 1 f182"/>
                  <a:gd name="f326" fmla="*/ f266 1 f181"/>
                  <a:gd name="f327" fmla="*/ f267 1 f182"/>
                  <a:gd name="f328" fmla="*/ f290 1 f181"/>
                  <a:gd name="f329" fmla="*/ f291 1 f182"/>
                  <a:gd name="f330" fmla="*/ f268 1 f181"/>
                  <a:gd name="f331" fmla="*/ f269 1 f182"/>
                  <a:gd name="f332" fmla="*/ f294 1 f181"/>
                  <a:gd name="f333" fmla="*/ f295 1 f182"/>
                  <a:gd name="f334" fmla="*/ f292 1 f181"/>
                  <a:gd name="f335" fmla="*/ f293 1 f182"/>
                  <a:gd name="f336" fmla="*/ f270 1 f182"/>
                  <a:gd name="f337" fmla="*/ f271 1 f181"/>
                  <a:gd name="f338" fmla="*/ f272 1 f182"/>
                  <a:gd name="f339" fmla="*/ f273 1 f181"/>
                  <a:gd name="f340" fmla="*/ f274 1 f182"/>
                  <a:gd name="f341" fmla="*/ f275 1 f181"/>
                  <a:gd name="f342" fmla="*/ f276 1 f182"/>
                  <a:gd name="f343" fmla="*/ f277 1 f181"/>
                  <a:gd name="f344" fmla="*/ f278 1 f182"/>
                  <a:gd name="f345" fmla="*/ f279 1 f181"/>
                  <a:gd name="f346" fmla="*/ f280 1 f182"/>
                  <a:gd name="f347" fmla="*/ f281 1 f181"/>
                  <a:gd name="f348" fmla="*/ f282 1 f182"/>
                  <a:gd name="f349" fmla="*/ f283 1 f181"/>
                  <a:gd name="f350" fmla="*/ f284 1 f182"/>
                  <a:gd name="f351" fmla="*/ f285 1 f181"/>
                  <a:gd name="f352" fmla="*/ f286 1 f182"/>
                  <a:gd name="f353" fmla="*/ f287 1 f181"/>
                  <a:gd name="f354" fmla="*/ f288 1 f182"/>
                  <a:gd name="f355" fmla="*/ f289 1 f182"/>
                  <a:gd name="f356" fmla="*/ f296 f172 1"/>
                  <a:gd name="f357" fmla="*/ f297 f172 1"/>
                  <a:gd name="f358" fmla="*/ f299 f173 1"/>
                  <a:gd name="f359" fmla="*/ f298 f173 1"/>
                  <a:gd name="f360" fmla="*/ f300 f172 1"/>
                  <a:gd name="f361" fmla="*/ f301 f173 1"/>
                  <a:gd name="f362" fmla="*/ f302 f172 1"/>
                  <a:gd name="f363" fmla="*/ f303 f173 1"/>
                  <a:gd name="f364" fmla="*/ f304 f172 1"/>
                  <a:gd name="f365" fmla="*/ f305 f173 1"/>
                  <a:gd name="f366" fmla="*/ f306 f172 1"/>
                  <a:gd name="f367" fmla="*/ f307 f173 1"/>
                  <a:gd name="f368" fmla="*/ f308 f172 1"/>
                  <a:gd name="f369" fmla="*/ f309 f173 1"/>
                  <a:gd name="f370" fmla="*/ f310 f172 1"/>
                  <a:gd name="f371" fmla="*/ f311 f173 1"/>
                  <a:gd name="f372" fmla="*/ f312 f172 1"/>
                  <a:gd name="f373" fmla="*/ f313 f173 1"/>
                  <a:gd name="f374" fmla="*/ f314 f172 1"/>
                  <a:gd name="f375" fmla="*/ f315 f173 1"/>
                  <a:gd name="f376" fmla="*/ f316 f172 1"/>
                  <a:gd name="f377" fmla="*/ f317 f173 1"/>
                  <a:gd name="f378" fmla="*/ f318 f172 1"/>
                  <a:gd name="f379" fmla="*/ f319 f173 1"/>
                  <a:gd name="f380" fmla="*/ f320 f172 1"/>
                  <a:gd name="f381" fmla="*/ f321 f173 1"/>
                  <a:gd name="f382" fmla="*/ f322 f172 1"/>
                  <a:gd name="f383" fmla="*/ f323 f173 1"/>
                  <a:gd name="f384" fmla="*/ f324 f172 1"/>
                  <a:gd name="f385" fmla="*/ f325 f173 1"/>
                  <a:gd name="f386" fmla="*/ f326 f172 1"/>
                  <a:gd name="f387" fmla="*/ f327 f173 1"/>
                  <a:gd name="f388" fmla="*/ f328 f172 1"/>
                  <a:gd name="f389" fmla="*/ f329 f173 1"/>
                  <a:gd name="f390" fmla="*/ f330 f172 1"/>
                  <a:gd name="f391" fmla="*/ f331 f173 1"/>
                  <a:gd name="f392" fmla="*/ f332 f172 1"/>
                  <a:gd name="f393" fmla="*/ f333 f173 1"/>
                  <a:gd name="f394" fmla="*/ f334 f172 1"/>
                  <a:gd name="f395" fmla="*/ f335 f173 1"/>
                  <a:gd name="f396" fmla="*/ f336 f173 1"/>
                  <a:gd name="f397" fmla="*/ f337 f172 1"/>
                  <a:gd name="f398" fmla="*/ f338 f173 1"/>
                  <a:gd name="f399" fmla="*/ f339 f172 1"/>
                  <a:gd name="f400" fmla="*/ f340 f173 1"/>
                  <a:gd name="f401" fmla="*/ f341 f172 1"/>
                  <a:gd name="f402" fmla="*/ f342 f173 1"/>
                  <a:gd name="f403" fmla="*/ f343 f172 1"/>
                  <a:gd name="f404" fmla="*/ f344 f173 1"/>
                  <a:gd name="f405" fmla="*/ f345 f172 1"/>
                  <a:gd name="f406" fmla="*/ f346 f173 1"/>
                  <a:gd name="f407" fmla="*/ f347 f172 1"/>
                  <a:gd name="f408" fmla="*/ f348 f173 1"/>
                  <a:gd name="f409" fmla="*/ f349 f172 1"/>
                  <a:gd name="f410" fmla="*/ f350 f173 1"/>
                  <a:gd name="f411" fmla="*/ f351 f172 1"/>
                  <a:gd name="f412" fmla="*/ f352 f173 1"/>
                  <a:gd name="f413" fmla="*/ f353 f172 1"/>
                  <a:gd name="f414" fmla="*/ f354 f173 1"/>
                  <a:gd name="f415" fmla="*/ f355 f1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9">
                    <a:pos x="f360" y="f361"/>
                  </a:cxn>
                  <a:cxn ang="f239">
                    <a:pos x="f362" y="f363"/>
                  </a:cxn>
                  <a:cxn ang="f239">
                    <a:pos x="f362" y="f363"/>
                  </a:cxn>
                  <a:cxn ang="f239">
                    <a:pos x="f364" y="f365"/>
                  </a:cxn>
                  <a:cxn ang="f239">
                    <a:pos x="f366" y="f367"/>
                  </a:cxn>
                  <a:cxn ang="f239">
                    <a:pos x="f368" y="f369"/>
                  </a:cxn>
                  <a:cxn ang="f239">
                    <a:pos x="f370" y="f371"/>
                  </a:cxn>
                  <a:cxn ang="f239">
                    <a:pos x="f372" y="f373"/>
                  </a:cxn>
                  <a:cxn ang="f239">
                    <a:pos x="f374" y="f375"/>
                  </a:cxn>
                  <a:cxn ang="f239">
                    <a:pos x="f376" y="f377"/>
                  </a:cxn>
                  <a:cxn ang="f239">
                    <a:pos x="f378" y="f379"/>
                  </a:cxn>
                  <a:cxn ang="f239">
                    <a:pos x="f380" y="f381"/>
                  </a:cxn>
                  <a:cxn ang="f239">
                    <a:pos x="f382" y="f383"/>
                  </a:cxn>
                  <a:cxn ang="f239">
                    <a:pos x="f384" y="f385"/>
                  </a:cxn>
                  <a:cxn ang="f239">
                    <a:pos x="f386" y="f387"/>
                  </a:cxn>
                  <a:cxn ang="f239">
                    <a:pos x="f388" y="f389"/>
                  </a:cxn>
                  <a:cxn ang="f239">
                    <a:pos x="f390" y="f391"/>
                  </a:cxn>
                  <a:cxn ang="f239">
                    <a:pos x="f392" y="f393"/>
                  </a:cxn>
                  <a:cxn ang="f239">
                    <a:pos x="f394" y="f395"/>
                  </a:cxn>
                  <a:cxn ang="f239">
                    <a:pos x="f386" y="f396"/>
                  </a:cxn>
                  <a:cxn ang="f239">
                    <a:pos x="f397" y="f398"/>
                  </a:cxn>
                  <a:cxn ang="f239">
                    <a:pos x="f399" y="f400"/>
                  </a:cxn>
                  <a:cxn ang="f239">
                    <a:pos x="f401" y="f402"/>
                  </a:cxn>
                  <a:cxn ang="f239">
                    <a:pos x="f403" y="f404"/>
                  </a:cxn>
                  <a:cxn ang="f239">
                    <a:pos x="f405" y="f406"/>
                  </a:cxn>
                  <a:cxn ang="f239">
                    <a:pos x="f407" y="f408"/>
                  </a:cxn>
                  <a:cxn ang="f239">
                    <a:pos x="f409" y="f410"/>
                  </a:cxn>
                  <a:cxn ang="f239">
                    <a:pos x="f411" y="f412"/>
                  </a:cxn>
                  <a:cxn ang="f239">
                    <a:pos x="f413" y="f414"/>
                  </a:cxn>
                  <a:cxn ang="f239">
                    <a:pos x="f413" y="f415"/>
                  </a:cxn>
                </a:cxnLst>
                <a:rect l="f356" t="f359" r="f357" b="f358"/>
                <a:pathLst>
                  <a:path w="4170906" h="3429993">
                    <a:moveTo>
                      <a:pt x="f8" y="f5"/>
                    </a:moveTo>
                    <a:lnTo>
                      <a:pt x="f9" y="f10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65" y="f66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85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81" y="f111"/>
                    </a:cubicBezTo>
                    <a:cubicBezTo>
                      <a:pt x="f112" y="f113"/>
                      <a:pt x="f114" y="f115"/>
                      <a:pt x="f116" y="f11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125"/>
                      <a:pt x="f126" y="f127"/>
                      <a:pt x="f128" y="f129"/>
                    </a:cubicBezTo>
                    <a:cubicBezTo>
                      <a:pt x="f130" y="f131"/>
                      <a:pt x="f132" y="f133"/>
                      <a:pt x="f134" y="f135"/>
                    </a:cubicBezTo>
                    <a:cubicBezTo>
                      <a:pt x="f136" y="f137"/>
                      <a:pt x="f138" y="f139"/>
                      <a:pt x="f140" y="f141"/>
                    </a:cubicBezTo>
                    <a:cubicBezTo>
                      <a:pt x="f142" y="f143"/>
                      <a:pt x="f144" y="f145"/>
                      <a:pt x="f146" y="f147"/>
                    </a:cubicBezTo>
                    <a:cubicBezTo>
                      <a:pt x="f148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64" y="f170"/>
                    </a:cubicBezTo>
                  </a:path>
                </a:pathLst>
              </a:custGeom>
              <a:grpFill/>
              <a:ln w="12701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de-DE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Freihandform 225"/>
              <p:cNvSpPr/>
              <p:nvPr/>
            </p:nvSpPr>
            <p:spPr>
              <a:xfrm>
                <a:off x="6787453" y="442844"/>
                <a:ext cx="2626851" cy="24824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49140"/>
                  <a:gd name="f7" fmla="val 2492565"/>
                  <a:gd name="f8" fmla="val 83092"/>
                  <a:gd name="f9" fmla="val 1487062"/>
                  <a:gd name="f10" fmla="val 173883"/>
                  <a:gd name="f11" fmla="val 1419508"/>
                  <a:gd name="f12" fmla="val 264675"/>
                  <a:gd name="f13" fmla="val 1323380"/>
                  <a:gd name="f14" fmla="val 277645"/>
                  <a:gd name="f15" fmla="val 1277674"/>
                  <a:gd name="f16" fmla="val 290615"/>
                  <a:gd name="f17" fmla="val 1231968"/>
                  <a:gd name="f18" fmla="val 204147"/>
                  <a:gd name="f19" fmla="val 1248491"/>
                  <a:gd name="f20" fmla="val 160913"/>
                  <a:gd name="f21" fmla="val 1212823"/>
                  <a:gd name="f22" fmla="val 117679"/>
                  <a:gd name="f23" fmla="val 1177155"/>
                  <a:gd name="f24" fmla="val 42020"/>
                  <a:gd name="f25" fmla="val 1116627"/>
                  <a:gd name="f26" fmla="val 18241"/>
                  <a:gd name="f27" fmla="val 1063665"/>
                  <a:gd name="f28" fmla="val -5538"/>
                  <a:gd name="f29" fmla="val 1010703"/>
                  <a:gd name="f30" fmla="val -6618"/>
                  <a:gd name="f31" fmla="val 991248"/>
                  <a:gd name="f32" fmla="val 895052"/>
                  <a:gd name="f33" fmla="val 43100"/>
                  <a:gd name="f34" fmla="val 798856"/>
                  <a:gd name="f35" fmla="val 100453"/>
                  <a:gd name="f36" fmla="val 612923"/>
                  <a:gd name="f37" fmla="val 167398"/>
                  <a:gd name="f38" fmla="val 486491"/>
                  <a:gd name="f39" fmla="val 234343"/>
                  <a:gd name="f40" fmla="val 360059"/>
                  <a:gd name="f41" fmla="val 263189"/>
                  <a:gd name="f42" fmla="val 217521"/>
                  <a:gd name="f43" fmla="val 419912"/>
                  <a:gd name="f44" fmla="val 136457"/>
                  <a:gd name="f45" fmla="val 576635"/>
                  <a:gd name="f46" fmla="val 55393"/>
                  <a:gd name="f47" fmla="val 846105"/>
                  <a:gd name="f48" fmla="val 3377"/>
                  <a:gd name="f49" fmla="val 1107738"/>
                  <a:gd name="f50" fmla="val 108"/>
                  <a:gd name="f51" fmla="val 1369371"/>
                  <a:gd name="f52" fmla="val -3161"/>
                  <a:gd name="f53" fmla="val 1798956"/>
                  <a:gd name="f54" fmla="val 68756"/>
                  <a:gd name="f55" fmla="val 1989713"/>
                  <a:gd name="f56" fmla="val 116840"/>
                  <a:gd name="f57" fmla="val 2180470"/>
                  <a:gd name="f58" fmla="val 164924"/>
                  <a:gd name="f59" fmla="val 2194400"/>
                  <a:gd name="f60" fmla="val 178178"/>
                  <a:gd name="f61" fmla="val 2252279"/>
                  <a:gd name="f62" fmla="val 288614"/>
                  <a:gd name="f63" fmla="val 2310159"/>
                  <a:gd name="f64" fmla="val 399050"/>
                  <a:gd name="f65" fmla="val 2282394"/>
                  <a:gd name="f66" fmla="val 642714"/>
                  <a:gd name="f67" fmla="val 2336990"/>
                  <a:gd name="f68" fmla="val 779455"/>
                  <a:gd name="f69" fmla="val 2391587"/>
                  <a:gd name="f70" fmla="val 916196"/>
                  <a:gd name="f71" fmla="val 2528572"/>
                  <a:gd name="f72" fmla="val 1007650"/>
                  <a:gd name="f73" fmla="val 2579858"/>
                  <a:gd name="f74" fmla="val 1109061"/>
                  <a:gd name="f75" fmla="val 2631144"/>
                  <a:gd name="f76" fmla="val 1210472"/>
                  <a:gd name="f77" fmla="val 2660922"/>
                  <a:gd name="f78" fmla="val 1294967"/>
                  <a:gd name="f79" fmla="val 2644709"/>
                  <a:gd name="f80" fmla="val 1387920"/>
                  <a:gd name="f81" fmla="val 2628496"/>
                  <a:gd name="f82" fmla="val 1480873"/>
                  <a:gd name="f83" fmla="val 2509602"/>
                  <a:gd name="f84" fmla="val 1587878"/>
                  <a:gd name="f85" fmla="val 2482581"/>
                  <a:gd name="f86" fmla="val 1666780"/>
                  <a:gd name="f87" fmla="val 2455560"/>
                  <a:gd name="f88" fmla="val 1745682"/>
                  <a:gd name="f89" fmla="val 2562564"/>
                  <a:gd name="f90" fmla="val 1807291"/>
                  <a:gd name="f91" fmla="val 1861333"/>
                  <a:gd name="f92" fmla="val 2402598"/>
                  <a:gd name="f93" fmla="val 1915375"/>
                  <a:gd name="f94" fmla="val 2142113"/>
                  <a:gd name="f95" fmla="val 1985631"/>
                  <a:gd name="f96" fmla="val 2002683"/>
                  <a:gd name="f97" fmla="val 1991035"/>
                  <a:gd name="f98" fmla="val 1863253"/>
                  <a:gd name="f99" fmla="val 1996439"/>
                  <a:gd name="f100" fmla="val 1738955"/>
                  <a:gd name="f101" fmla="val 1925104"/>
                  <a:gd name="f102" fmla="val 1646002"/>
                  <a:gd name="f103" fmla="val 1893759"/>
                  <a:gd name="f104" fmla="val 1553049"/>
                  <a:gd name="f105" fmla="val 1862414"/>
                  <a:gd name="f106" fmla="val 1511977"/>
                  <a:gd name="f107" fmla="val 1794320"/>
                  <a:gd name="f108" fmla="val 1444964"/>
                  <a:gd name="f109" fmla="val 1802967"/>
                  <a:gd name="f110" fmla="val 1377951"/>
                  <a:gd name="f111" fmla="val 1811614"/>
                  <a:gd name="f112" fmla="val 1309858"/>
                  <a:gd name="f113" fmla="val 1924023"/>
                  <a:gd name="f114" fmla="val 1243926"/>
                  <a:gd name="f115" fmla="val 1945640"/>
                  <a:gd name="f116" fmla="val 1177994"/>
                  <a:gd name="f117" fmla="val 1967257"/>
                  <a:gd name="f118" fmla="val 1046129"/>
                  <a:gd name="f119" fmla="val 1908890"/>
                  <a:gd name="f120" fmla="val 1049372"/>
                  <a:gd name="f121" fmla="val 1932669"/>
                  <a:gd name="f122" fmla="val 1052615"/>
                  <a:gd name="f123" fmla="val 1956448"/>
                  <a:gd name="f124" fmla="val 1222309"/>
                  <a:gd name="f125" fmla="val 2023461"/>
                  <a:gd name="f126" fmla="val 1263381"/>
                  <a:gd name="f127" fmla="val 2088312"/>
                  <a:gd name="f128" fmla="val 1304453"/>
                  <a:gd name="f129" fmla="val 2153163"/>
                  <a:gd name="f130" fmla="val 1313100"/>
                  <a:gd name="f131" fmla="val 2256925"/>
                  <a:gd name="f132" fmla="val 1295806"/>
                  <a:gd name="f133" fmla="val 2321776"/>
                  <a:gd name="f134" fmla="val 1278512"/>
                  <a:gd name="f135" fmla="val 2386627"/>
                  <a:gd name="f136" fmla="val 1210419"/>
                  <a:gd name="f137" fmla="val 2454720"/>
                  <a:gd name="f138" fmla="val 1159619"/>
                  <a:gd name="f139" fmla="val 2477418"/>
                  <a:gd name="f140" fmla="val 1108819"/>
                  <a:gd name="f141" fmla="val 2500116"/>
                  <a:gd name="f142" fmla="val 1042887"/>
                  <a:gd name="f143" fmla="val 991006"/>
                  <a:gd name="f144" fmla="val 2457963"/>
                  <a:gd name="f145" fmla="val 939125"/>
                  <a:gd name="f146" fmla="val 2415810"/>
                  <a:gd name="f147" fmla="val 888325"/>
                  <a:gd name="f148" fmla="val 2279622"/>
                  <a:gd name="f149" fmla="val 848334"/>
                  <a:gd name="f150" fmla="val 2224499"/>
                  <a:gd name="f151" fmla="val 808343"/>
                  <a:gd name="f152" fmla="val 2169376"/>
                  <a:gd name="f153" fmla="val 751058"/>
                  <a:gd name="f154" fmla="val 2127223"/>
                  <a:gd name="f155" fmla="+- 0 0 -90"/>
                  <a:gd name="f156" fmla="*/ f3 1 2649140"/>
                  <a:gd name="f157" fmla="*/ f4 1 2492565"/>
                  <a:gd name="f158" fmla="val f5"/>
                  <a:gd name="f159" fmla="val f6"/>
                  <a:gd name="f160" fmla="val f7"/>
                  <a:gd name="f161" fmla="*/ f155 f0 1"/>
                  <a:gd name="f162" fmla="+- f160 0 f158"/>
                  <a:gd name="f163" fmla="+- f159 0 f158"/>
                  <a:gd name="f164" fmla="*/ f161 1 f2"/>
                  <a:gd name="f165" fmla="*/ f163 1 2649140"/>
                  <a:gd name="f166" fmla="*/ f162 1 2492565"/>
                  <a:gd name="f167" fmla="*/ 83092 f163 1"/>
                  <a:gd name="f168" fmla="*/ 277645 f163 1"/>
                  <a:gd name="f169" fmla="*/ 160913 f163 1"/>
                  <a:gd name="f170" fmla="*/ 18241 f163 1"/>
                  <a:gd name="f171" fmla="*/ 167398 f163 1"/>
                  <a:gd name="f172" fmla="*/ 1107738 f163 1"/>
                  <a:gd name="f173" fmla="*/ 1989713 f163 1"/>
                  <a:gd name="f174" fmla="*/ 2336990 f163 1"/>
                  <a:gd name="f175" fmla="*/ 2579858 f163 1"/>
                  <a:gd name="f176" fmla="*/ 2644709 f163 1"/>
                  <a:gd name="f177" fmla="*/ 2482581 f163 1"/>
                  <a:gd name="f178" fmla="*/ 2002683 f163 1"/>
                  <a:gd name="f179" fmla="*/ 1646002 f163 1"/>
                  <a:gd name="f180" fmla="*/ 1444964 f163 1"/>
                  <a:gd name="f181" fmla="*/ 1243926 f163 1"/>
                  <a:gd name="f182" fmla="*/ 1049372 f163 1"/>
                  <a:gd name="f183" fmla="*/ 1263381 f163 1"/>
                  <a:gd name="f184" fmla="*/ 1295806 f163 1"/>
                  <a:gd name="f185" fmla="*/ 1159619 f163 1"/>
                  <a:gd name="f186" fmla="*/ 991006 f163 1"/>
                  <a:gd name="f187" fmla="*/ 848334 f163 1"/>
                  <a:gd name="f188" fmla="*/ 751058 f163 1"/>
                  <a:gd name="f189" fmla="*/ 2252279 f163 1"/>
                  <a:gd name="f190" fmla="*/ 1277674 f162 1"/>
                  <a:gd name="f191" fmla="*/ 1212823 f162 1"/>
                  <a:gd name="f192" fmla="*/ 1063665 f162 1"/>
                  <a:gd name="f193" fmla="*/ 895052 f162 1"/>
                  <a:gd name="f194" fmla="*/ 486491 f162 1"/>
                  <a:gd name="f195" fmla="*/ 419912 f163 1"/>
                  <a:gd name="f196" fmla="*/ 136457 f162 1"/>
                  <a:gd name="f197" fmla="*/ 108 f162 1"/>
                  <a:gd name="f198" fmla="*/ 116840 f162 1"/>
                  <a:gd name="f199" fmla="*/ 288614 f162 1"/>
                  <a:gd name="f200" fmla="*/ 779455 f162 1"/>
                  <a:gd name="f201" fmla="*/ 1109061 f162 1"/>
                  <a:gd name="f202" fmla="*/ 1387920 f162 1"/>
                  <a:gd name="f203" fmla="*/ 1666780 f162 1"/>
                  <a:gd name="f204" fmla="*/ 1861333 f162 1"/>
                  <a:gd name="f205" fmla="*/ 1991035 f162 1"/>
                  <a:gd name="f206" fmla="*/ 1893759 f162 1"/>
                  <a:gd name="f207" fmla="*/ 1802967 f162 1"/>
                  <a:gd name="f208" fmla="*/ 1945640 f162 1"/>
                  <a:gd name="f209" fmla="*/ 1932669 f162 1"/>
                  <a:gd name="f210" fmla="*/ 2088312 f162 1"/>
                  <a:gd name="f211" fmla="*/ 2321776 f162 1"/>
                  <a:gd name="f212" fmla="*/ 2477418 f162 1"/>
                  <a:gd name="f213" fmla="*/ 2457963 f162 1"/>
                  <a:gd name="f214" fmla="*/ 2224499 f162 1"/>
                  <a:gd name="f215" fmla="*/ 2127223 f162 1"/>
                  <a:gd name="f216" fmla="*/ 1487062 f162 1"/>
                  <a:gd name="f217" fmla="+- f164 0 f1"/>
                  <a:gd name="f218" fmla="*/ f167 1 2649140"/>
                  <a:gd name="f219" fmla="*/ f168 1 2649140"/>
                  <a:gd name="f220" fmla="*/ f169 1 2649140"/>
                  <a:gd name="f221" fmla="*/ f170 1 2649140"/>
                  <a:gd name="f222" fmla="*/ f171 1 2649140"/>
                  <a:gd name="f223" fmla="*/ f172 1 2649140"/>
                  <a:gd name="f224" fmla="*/ f173 1 2649140"/>
                  <a:gd name="f225" fmla="*/ f174 1 2649140"/>
                  <a:gd name="f226" fmla="*/ f175 1 2649140"/>
                  <a:gd name="f227" fmla="*/ f176 1 2649140"/>
                  <a:gd name="f228" fmla="*/ f177 1 2649140"/>
                  <a:gd name="f229" fmla="*/ f178 1 2649140"/>
                  <a:gd name="f230" fmla="*/ f179 1 2649140"/>
                  <a:gd name="f231" fmla="*/ f180 1 2649140"/>
                  <a:gd name="f232" fmla="*/ f181 1 2649140"/>
                  <a:gd name="f233" fmla="*/ f182 1 2649140"/>
                  <a:gd name="f234" fmla="*/ f183 1 2649140"/>
                  <a:gd name="f235" fmla="*/ f184 1 2649140"/>
                  <a:gd name="f236" fmla="*/ f185 1 2649140"/>
                  <a:gd name="f237" fmla="*/ f186 1 2649140"/>
                  <a:gd name="f238" fmla="*/ f187 1 2649140"/>
                  <a:gd name="f239" fmla="*/ f188 1 2649140"/>
                  <a:gd name="f240" fmla="*/ f189 1 2649140"/>
                  <a:gd name="f241" fmla="*/ f190 1 2492565"/>
                  <a:gd name="f242" fmla="*/ f191 1 2492565"/>
                  <a:gd name="f243" fmla="*/ f192 1 2492565"/>
                  <a:gd name="f244" fmla="*/ f193 1 2492565"/>
                  <a:gd name="f245" fmla="*/ f194 1 2492565"/>
                  <a:gd name="f246" fmla="*/ f195 1 2649140"/>
                  <a:gd name="f247" fmla="*/ f196 1 2492565"/>
                  <a:gd name="f248" fmla="*/ f197 1 2492565"/>
                  <a:gd name="f249" fmla="*/ f198 1 2492565"/>
                  <a:gd name="f250" fmla="*/ f199 1 2492565"/>
                  <a:gd name="f251" fmla="*/ f200 1 2492565"/>
                  <a:gd name="f252" fmla="*/ f201 1 2492565"/>
                  <a:gd name="f253" fmla="*/ f202 1 2492565"/>
                  <a:gd name="f254" fmla="*/ f203 1 2492565"/>
                  <a:gd name="f255" fmla="*/ f204 1 2492565"/>
                  <a:gd name="f256" fmla="*/ f205 1 2492565"/>
                  <a:gd name="f257" fmla="*/ f206 1 2492565"/>
                  <a:gd name="f258" fmla="*/ f207 1 2492565"/>
                  <a:gd name="f259" fmla="*/ f208 1 2492565"/>
                  <a:gd name="f260" fmla="*/ f209 1 2492565"/>
                  <a:gd name="f261" fmla="*/ f210 1 2492565"/>
                  <a:gd name="f262" fmla="*/ f211 1 2492565"/>
                  <a:gd name="f263" fmla="*/ f212 1 2492565"/>
                  <a:gd name="f264" fmla="*/ f213 1 2492565"/>
                  <a:gd name="f265" fmla="*/ f214 1 2492565"/>
                  <a:gd name="f266" fmla="*/ f215 1 2492565"/>
                  <a:gd name="f267" fmla="*/ f216 1 2492565"/>
                  <a:gd name="f268" fmla="*/ f158 1 f165"/>
                  <a:gd name="f269" fmla="*/ f159 1 f165"/>
                  <a:gd name="f270" fmla="*/ f158 1 f166"/>
                  <a:gd name="f271" fmla="*/ f160 1 f166"/>
                  <a:gd name="f272" fmla="*/ f218 1 f165"/>
                  <a:gd name="f273" fmla="*/ f267 1 f166"/>
                  <a:gd name="f274" fmla="*/ f219 1 f165"/>
                  <a:gd name="f275" fmla="*/ f241 1 f166"/>
                  <a:gd name="f276" fmla="*/ f220 1 f165"/>
                  <a:gd name="f277" fmla="*/ f242 1 f166"/>
                  <a:gd name="f278" fmla="*/ f221 1 f165"/>
                  <a:gd name="f279" fmla="*/ f243 1 f166"/>
                  <a:gd name="f280" fmla="*/ f244 1 f166"/>
                  <a:gd name="f281" fmla="*/ f222 1 f165"/>
                  <a:gd name="f282" fmla="*/ f245 1 f166"/>
                  <a:gd name="f283" fmla="*/ f246 1 f165"/>
                  <a:gd name="f284" fmla="*/ f247 1 f166"/>
                  <a:gd name="f285" fmla="*/ f223 1 f165"/>
                  <a:gd name="f286" fmla="*/ f248 1 f166"/>
                  <a:gd name="f287" fmla="*/ f224 1 f165"/>
                  <a:gd name="f288" fmla="*/ f249 1 f166"/>
                  <a:gd name="f289" fmla="*/ f240 1 f165"/>
                  <a:gd name="f290" fmla="*/ f250 1 f166"/>
                  <a:gd name="f291" fmla="*/ f225 1 f165"/>
                  <a:gd name="f292" fmla="*/ f251 1 f166"/>
                  <a:gd name="f293" fmla="*/ f226 1 f165"/>
                  <a:gd name="f294" fmla="*/ f252 1 f166"/>
                  <a:gd name="f295" fmla="*/ f227 1 f165"/>
                  <a:gd name="f296" fmla="*/ f253 1 f166"/>
                  <a:gd name="f297" fmla="*/ f228 1 f165"/>
                  <a:gd name="f298" fmla="*/ f254 1 f166"/>
                  <a:gd name="f299" fmla="*/ f255 1 f166"/>
                  <a:gd name="f300" fmla="*/ f229 1 f165"/>
                  <a:gd name="f301" fmla="*/ f256 1 f166"/>
                  <a:gd name="f302" fmla="*/ f230 1 f165"/>
                  <a:gd name="f303" fmla="*/ f257 1 f166"/>
                  <a:gd name="f304" fmla="*/ f231 1 f165"/>
                  <a:gd name="f305" fmla="*/ f258 1 f166"/>
                  <a:gd name="f306" fmla="*/ f232 1 f165"/>
                  <a:gd name="f307" fmla="*/ f259 1 f166"/>
                  <a:gd name="f308" fmla="*/ f233 1 f165"/>
                  <a:gd name="f309" fmla="*/ f260 1 f166"/>
                  <a:gd name="f310" fmla="*/ f234 1 f165"/>
                  <a:gd name="f311" fmla="*/ f261 1 f166"/>
                  <a:gd name="f312" fmla="*/ f235 1 f165"/>
                  <a:gd name="f313" fmla="*/ f262 1 f166"/>
                  <a:gd name="f314" fmla="*/ f236 1 f165"/>
                  <a:gd name="f315" fmla="*/ f263 1 f166"/>
                  <a:gd name="f316" fmla="*/ f237 1 f165"/>
                  <a:gd name="f317" fmla="*/ f264 1 f166"/>
                  <a:gd name="f318" fmla="*/ f238 1 f165"/>
                  <a:gd name="f319" fmla="*/ f265 1 f166"/>
                  <a:gd name="f320" fmla="*/ f239 1 f165"/>
                  <a:gd name="f321" fmla="*/ f266 1 f166"/>
                  <a:gd name="f322" fmla="*/ f268 f156 1"/>
                  <a:gd name="f323" fmla="*/ f269 f156 1"/>
                  <a:gd name="f324" fmla="*/ f271 f157 1"/>
                  <a:gd name="f325" fmla="*/ f270 f157 1"/>
                  <a:gd name="f326" fmla="*/ f272 f156 1"/>
                  <a:gd name="f327" fmla="*/ f273 f157 1"/>
                  <a:gd name="f328" fmla="*/ f274 f156 1"/>
                  <a:gd name="f329" fmla="*/ f275 f157 1"/>
                  <a:gd name="f330" fmla="*/ f276 f156 1"/>
                  <a:gd name="f331" fmla="*/ f277 f157 1"/>
                  <a:gd name="f332" fmla="*/ f278 f156 1"/>
                  <a:gd name="f333" fmla="*/ f279 f157 1"/>
                  <a:gd name="f334" fmla="*/ f280 f157 1"/>
                  <a:gd name="f335" fmla="*/ f281 f156 1"/>
                  <a:gd name="f336" fmla="*/ f282 f157 1"/>
                  <a:gd name="f337" fmla="*/ f283 f156 1"/>
                  <a:gd name="f338" fmla="*/ f284 f157 1"/>
                  <a:gd name="f339" fmla="*/ f285 f156 1"/>
                  <a:gd name="f340" fmla="*/ f286 f157 1"/>
                  <a:gd name="f341" fmla="*/ f287 f156 1"/>
                  <a:gd name="f342" fmla="*/ f288 f157 1"/>
                  <a:gd name="f343" fmla="*/ f289 f156 1"/>
                  <a:gd name="f344" fmla="*/ f290 f157 1"/>
                  <a:gd name="f345" fmla="*/ f291 f156 1"/>
                  <a:gd name="f346" fmla="*/ f292 f157 1"/>
                  <a:gd name="f347" fmla="*/ f293 f156 1"/>
                  <a:gd name="f348" fmla="*/ f294 f157 1"/>
                  <a:gd name="f349" fmla="*/ f295 f156 1"/>
                  <a:gd name="f350" fmla="*/ f296 f157 1"/>
                  <a:gd name="f351" fmla="*/ f297 f156 1"/>
                  <a:gd name="f352" fmla="*/ f298 f157 1"/>
                  <a:gd name="f353" fmla="*/ f299 f157 1"/>
                  <a:gd name="f354" fmla="*/ f300 f156 1"/>
                  <a:gd name="f355" fmla="*/ f301 f157 1"/>
                  <a:gd name="f356" fmla="*/ f302 f156 1"/>
                  <a:gd name="f357" fmla="*/ f303 f157 1"/>
                  <a:gd name="f358" fmla="*/ f304 f156 1"/>
                  <a:gd name="f359" fmla="*/ f305 f157 1"/>
                  <a:gd name="f360" fmla="*/ f306 f156 1"/>
                  <a:gd name="f361" fmla="*/ f307 f157 1"/>
                  <a:gd name="f362" fmla="*/ f308 f156 1"/>
                  <a:gd name="f363" fmla="*/ f309 f157 1"/>
                  <a:gd name="f364" fmla="*/ f310 f156 1"/>
                  <a:gd name="f365" fmla="*/ f311 f157 1"/>
                  <a:gd name="f366" fmla="*/ f312 f156 1"/>
                  <a:gd name="f367" fmla="*/ f313 f157 1"/>
                  <a:gd name="f368" fmla="*/ f314 f156 1"/>
                  <a:gd name="f369" fmla="*/ f315 f157 1"/>
                  <a:gd name="f370" fmla="*/ f316 f156 1"/>
                  <a:gd name="f371" fmla="*/ f317 f157 1"/>
                  <a:gd name="f372" fmla="*/ f318 f156 1"/>
                  <a:gd name="f373" fmla="*/ f319 f157 1"/>
                  <a:gd name="f374" fmla="*/ f320 f156 1"/>
                  <a:gd name="f375" fmla="*/ f321 f1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7">
                    <a:pos x="f326" y="f327"/>
                  </a:cxn>
                  <a:cxn ang="f217">
                    <a:pos x="f328" y="f329"/>
                  </a:cxn>
                  <a:cxn ang="f217">
                    <a:pos x="f330" y="f331"/>
                  </a:cxn>
                  <a:cxn ang="f217">
                    <a:pos x="f332" y="f333"/>
                  </a:cxn>
                  <a:cxn ang="f217">
                    <a:pos x="f332" y="f334"/>
                  </a:cxn>
                  <a:cxn ang="f217">
                    <a:pos x="f335" y="f336"/>
                  </a:cxn>
                  <a:cxn ang="f217">
                    <a:pos x="f337" y="f338"/>
                  </a:cxn>
                  <a:cxn ang="f217">
                    <a:pos x="f339" y="f340"/>
                  </a:cxn>
                  <a:cxn ang="f217">
                    <a:pos x="f341" y="f342"/>
                  </a:cxn>
                  <a:cxn ang="f217">
                    <a:pos x="f343" y="f344"/>
                  </a:cxn>
                  <a:cxn ang="f217">
                    <a:pos x="f345" y="f346"/>
                  </a:cxn>
                  <a:cxn ang="f217">
                    <a:pos x="f347" y="f348"/>
                  </a:cxn>
                  <a:cxn ang="f217">
                    <a:pos x="f349" y="f350"/>
                  </a:cxn>
                  <a:cxn ang="f217">
                    <a:pos x="f351" y="f352"/>
                  </a:cxn>
                  <a:cxn ang="f217">
                    <a:pos x="f351" y="f353"/>
                  </a:cxn>
                  <a:cxn ang="f217">
                    <a:pos x="f354" y="f355"/>
                  </a:cxn>
                  <a:cxn ang="f217">
                    <a:pos x="f356" y="f357"/>
                  </a:cxn>
                  <a:cxn ang="f217">
                    <a:pos x="f358" y="f359"/>
                  </a:cxn>
                  <a:cxn ang="f217">
                    <a:pos x="f360" y="f361"/>
                  </a:cxn>
                  <a:cxn ang="f217">
                    <a:pos x="f362" y="f363"/>
                  </a:cxn>
                  <a:cxn ang="f217">
                    <a:pos x="f364" y="f365"/>
                  </a:cxn>
                  <a:cxn ang="f217">
                    <a:pos x="f366" y="f367"/>
                  </a:cxn>
                  <a:cxn ang="f217">
                    <a:pos x="f368" y="f369"/>
                  </a:cxn>
                  <a:cxn ang="f217">
                    <a:pos x="f370" y="f371"/>
                  </a:cxn>
                  <a:cxn ang="f217">
                    <a:pos x="f372" y="f373"/>
                  </a:cxn>
                  <a:cxn ang="f217">
                    <a:pos x="f374" y="f375"/>
                  </a:cxn>
                  <a:cxn ang="f217">
                    <a:pos x="f374" y="f375"/>
                  </a:cxn>
                </a:cxnLst>
                <a:rect l="f322" t="f325" r="f323" b="f324"/>
                <a:pathLst>
                  <a:path w="2649140" h="249256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26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85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23"/>
                      <a:pt x="f124" y="f125"/>
                      <a:pt x="f126" y="f127"/>
                    </a:cubicBezTo>
                    <a:cubicBezTo>
                      <a:pt x="f128" y="f129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1"/>
                      <a:pt x="f143" y="f144"/>
                    </a:cubicBezTo>
                    <a:cubicBezTo>
                      <a:pt x="f145" y="f146"/>
                      <a:pt x="f147" y="f148"/>
                      <a:pt x="f149" y="f150"/>
                    </a:cubicBezTo>
                    <a:cubicBezTo>
                      <a:pt x="f151" y="f152"/>
                      <a:pt x="f153" y="f154"/>
                      <a:pt x="f153" y="f154"/>
                    </a:cubicBezTo>
                    <a:lnTo>
                      <a:pt x="f153" y="f154"/>
                    </a:lnTo>
                  </a:path>
                </a:pathLst>
              </a:custGeom>
              <a:grpFill/>
              <a:ln w="12701" cap="flat">
                <a:solidFill>
                  <a:srgbClr val="7F7F7F"/>
                </a:solidFill>
                <a:prstDash val="solid"/>
                <a:miter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de-DE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Freihandform 1412"/>
              <p:cNvSpPr/>
              <p:nvPr/>
            </p:nvSpPr>
            <p:spPr>
              <a:xfrm>
                <a:off x="7137965" y="3746765"/>
                <a:ext cx="1309617" cy="1031875"/>
              </a:xfrm>
              <a:custGeom>
                <a:avLst/>
                <a:gdLst>
                  <a:gd name="connsiteX0" fmla="*/ 0 w 1309617"/>
                  <a:gd name="connsiteY0" fmla="*/ 415790 h 1031875"/>
                  <a:gd name="connsiteX1" fmla="*/ 830094 w 1309617"/>
                  <a:gd name="connsiteY1" fmla="*/ 743 h 1031875"/>
                  <a:gd name="connsiteX2" fmla="*/ 1297021 w 1309617"/>
                  <a:gd name="connsiteY2" fmla="*/ 324998 h 1031875"/>
                  <a:gd name="connsiteX3" fmla="*/ 1147864 w 1309617"/>
                  <a:gd name="connsiteY3" fmla="*/ 720590 h 1031875"/>
                  <a:gd name="connsiteX4" fmla="*/ 843064 w 1309617"/>
                  <a:gd name="connsiteY4" fmla="*/ 850292 h 1031875"/>
                  <a:gd name="connsiteX5" fmla="*/ 810638 w 1309617"/>
                  <a:gd name="connsiteY5" fmla="*/ 1031875 h 1031875"/>
                  <a:gd name="connsiteX6" fmla="*/ 810638 w 1309617"/>
                  <a:gd name="connsiteY6" fmla="*/ 1031875 h 103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617" h="1031875">
                    <a:moveTo>
                      <a:pt x="0" y="415790"/>
                    </a:moveTo>
                    <a:cubicBezTo>
                      <a:pt x="306962" y="215832"/>
                      <a:pt x="613924" y="15875"/>
                      <a:pt x="830094" y="743"/>
                    </a:cubicBezTo>
                    <a:cubicBezTo>
                      <a:pt x="1046264" y="-14389"/>
                      <a:pt x="1244059" y="205024"/>
                      <a:pt x="1297021" y="324998"/>
                    </a:cubicBezTo>
                    <a:cubicBezTo>
                      <a:pt x="1349983" y="444972"/>
                      <a:pt x="1223524" y="633041"/>
                      <a:pt x="1147864" y="720590"/>
                    </a:cubicBezTo>
                    <a:cubicBezTo>
                      <a:pt x="1072204" y="808139"/>
                      <a:pt x="899268" y="798411"/>
                      <a:pt x="843064" y="850292"/>
                    </a:cubicBezTo>
                    <a:cubicBezTo>
                      <a:pt x="786860" y="902173"/>
                      <a:pt x="810638" y="1031875"/>
                      <a:pt x="810638" y="1031875"/>
                    </a:cubicBezTo>
                    <a:lnTo>
                      <a:pt x="810638" y="1031875"/>
                    </a:lnTo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3200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bg1"/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mpd="sng">
                <a:solidFill>
                  <a:srgbClr val="7F7F7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de-DE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6" name="Freeform 220"/>
            <p:cNvSpPr/>
            <p:nvPr/>
          </p:nvSpPr>
          <p:spPr>
            <a:xfrm rot="16696879" flipH="1">
              <a:off x="8862565" y="5725529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7" name="Freeform 220"/>
            <p:cNvSpPr/>
            <p:nvPr/>
          </p:nvSpPr>
          <p:spPr>
            <a:xfrm flipH="1">
              <a:off x="5487729" y="5212172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8" name="Freeform 220"/>
            <p:cNvSpPr/>
            <p:nvPr/>
          </p:nvSpPr>
          <p:spPr>
            <a:xfrm flipH="1">
              <a:off x="5563935" y="5434417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9" name="Freeform 220"/>
            <p:cNvSpPr/>
            <p:nvPr/>
          </p:nvSpPr>
          <p:spPr>
            <a:xfrm flipH="1">
              <a:off x="5716329" y="5656671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0" name="Freeform 220"/>
            <p:cNvSpPr/>
            <p:nvPr/>
          </p:nvSpPr>
          <p:spPr>
            <a:xfrm rot="20829120" flipH="1">
              <a:off x="5881433" y="5885262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1" name="Freeform 220"/>
            <p:cNvSpPr/>
            <p:nvPr/>
          </p:nvSpPr>
          <p:spPr>
            <a:xfrm rot="20450211" flipH="1">
              <a:off x="6084630" y="6088468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2" name="Freeform 220"/>
            <p:cNvSpPr/>
            <p:nvPr/>
          </p:nvSpPr>
          <p:spPr>
            <a:xfrm rot="19994160" flipH="1">
              <a:off x="6280000" y="6291593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3" name="Freeform 220"/>
            <p:cNvSpPr/>
            <p:nvPr/>
          </p:nvSpPr>
          <p:spPr>
            <a:xfrm rot="19820554" flipH="1">
              <a:off x="6523248" y="6400498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4" name="Freeform 220"/>
            <p:cNvSpPr/>
            <p:nvPr/>
          </p:nvSpPr>
          <p:spPr>
            <a:xfrm rot="19820554" flipH="1">
              <a:off x="6809515" y="6543410"/>
              <a:ext cx="343960" cy="240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5" name="Freeform 220"/>
            <p:cNvSpPr/>
            <p:nvPr/>
          </p:nvSpPr>
          <p:spPr>
            <a:xfrm rot="19820554" flipH="1">
              <a:off x="7076492" y="6620165"/>
              <a:ext cx="343960" cy="240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6" name="Freeform 220"/>
            <p:cNvSpPr/>
            <p:nvPr/>
          </p:nvSpPr>
          <p:spPr>
            <a:xfrm rot="17651507" flipH="1">
              <a:off x="7376428" y="6578626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7" name="Freeform 220"/>
            <p:cNvSpPr/>
            <p:nvPr/>
          </p:nvSpPr>
          <p:spPr>
            <a:xfrm rot="16696879" flipH="1">
              <a:off x="7681407" y="6541100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8" name="Freeform 220"/>
            <p:cNvSpPr/>
            <p:nvPr/>
          </p:nvSpPr>
          <p:spPr>
            <a:xfrm rot="16696879" flipH="1">
              <a:off x="7960811" y="6433146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9" name="Freeform 220"/>
            <p:cNvSpPr/>
            <p:nvPr/>
          </p:nvSpPr>
          <p:spPr>
            <a:xfrm rot="16696879" flipH="1">
              <a:off x="8215700" y="6325640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90" name="Freeform 220"/>
            <p:cNvSpPr/>
            <p:nvPr/>
          </p:nvSpPr>
          <p:spPr>
            <a:xfrm rot="16696879" flipH="1">
              <a:off x="8455309" y="6179638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91" name="Freeform 220"/>
            <p:cNvSpPr/>
            <p:nvPr/>
          </p:nvSpPr>
          <p:spPr>
            <a:xfrm rot="16696879" flipH="1">
              <a:off x="8672342" y="5959743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 rot="19383921">
            <a:off x="6379222" y="1133629"/>
            <a:ext cx="1202184" cy="353380"/>
            <a:chOff x="6886557" y="2334015"/>
            <a:chExt cx="1202184" cy="353380"/>
          </a:xfrm>
        </p:grpSpPr>
        <p:sp>
          <p:nvSpPr>
            <p:cNvPr id="105" name="Left Arrow 104"/>
            <p:cNvSpPr/>
            <p:nvPr/>
          </p:nvSpPr>
          <p:spPr>
            <a:xfrm>
              <a:off x="6886557" y="2334015"/>
              <a:ext cx="354720" cy="353380"/>
            </a:xfrm>
            <a:prstGeom prst="leftArrow">
              <a:avLst>
                <a:gd name="adj1" fmla="val 50000"/>
                <a:gd name="adj2" fmla="val 59883"/>
              </a:avLst>
            </a:prstGeom>
            <a:gradFill flip="none" rotWithShape="1">
              <a:gsLst>
                <a:gs pos="0">
                  <a:schemeClr val="dk1">
                    <a:tint val="100000"/>
                    <a:shade val="100000"/>
                    <a:satMod val="130000"/>
                    <a:alpha val="70000"/>
                  </a:schemeClr>
                </a:gs>
                <a:gs pos="100000">
                  <a:schemeClr val="dk1">
                    <a:tint val="50000"/>
                    <a:shade val="100000"/>
                    <a:satMod val="350000"/>
                    <a:alpha val="70000"/>
                  </a:schemeClr>
                </a:gs>
              </a:gsLst>
              <a:lin ang="0" scaled="0"/>
              <a:tileRect/>
            </a:gra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7337052" y="2423897"/>
              <a:ext cx="138944" cy="175882"/>
            </a:xfrm>
            <a:prstGeom prst="rect">
              <a:avLst/>
            </a:pr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7546115" y="2423898"/>
              <a:ext cx="138944" cy="175882"/>
            </a:xfrm>
            <a:prstGeom prst="rect">
              <a:avLst/>
            </a:pr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7743802" y="2423897"/>
              <a:ext cx="138944" cy="175882"/>
            </a:xfrm>
            <a:prstGeom prst="rect">
              <a:avLst/>
            </a:pr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7949797" y="2423897"/>
              <a:ext cx="138944" cy="175882"/>
            </a:xfrm>
            <a:prstGeom prst="rect">
              <a:avLst/>
            </a:pr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 dirty="0">
                <a:solidFill>
                  <a:prstClr val="white"/>
                </a:solidFill>
              </a:endParaRPr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4101750" y="3135567"/>
            <a:ext cx="35897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/>
            <a:r>
              <a:rPr lang="en-GB" sz="2800" b="1" dirty="0">
                <a:solidFill>
                  <a:srgbClr val="0000FF"/>
                </a:solidFill>
              </a:rPr>
              <a:t>Resident Macrophages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472105" y="1711424"/>
            <a:ext cx="220357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457200"/>
            <a:r>
              <a:rPr lang="en-GB" sz="2800" b="1" dirty="0">
                <a:solidFill>
                  <a:srgbClr val="008000"/>
                </a:solidFill>
              </a:rPr>
              <a:t>Infiltrating </a:t>
            </a:r>
          </a:p>
          <a:p>
            <a:pPr algn="r" defTabSz="457200"/>
            <a:r>
              <a:rPr lang="en-GB" sz="2800" b="1" dirty="0">
                <a:solidFill>
                  <a:srgbClr val="008000"/>
                </a:solidFill>
              </a:rPr>
              <a:t>Macrophages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115743" y="149894"/>
            <a:ext cx="29259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/>
            <a:r>
              <a:rPr lang="en-GB" sz="3600" b="1" i="1" dirty="0">
                <a:solidFill>
                  <a:prstClr val="black"/>
                </a:solidFill>
              </a:rPr>
              <a:t>Maintenance?</a:t>
            </a:r>
          </a:p>
        </p:txBody>
      </p:sp>
    </p:spTree>
    <p:extLst>
      <p:ext uri="{BB962C8B-B14F-4D97-AF65-F5344CB8AC3E}">
        <p14:creationId xmlns:p14="http://schemas.microsoft.com/office/powerpoint/2010/main" val="152915389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36250" y="4616869"/>
            <a:ext cx="14983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Self-renewal?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6765842" y="1661042"/>
            <a:ext cx="2661615" cy="830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0451" tIns="45228" rIns="90451" bIns="45228">
            <a:prstTxWarp prst="textNoShape">
              <a:avLst/>
            </a:prstTxWarp>
            <a:spAutoFit/>
          </a:bodyPr>
          <a:lstStyle/>
          <a:p>
            <a:pPr algn="ctr" defTabSz="455990"/>
            <a:r>
              <a:rPr lang="en-US" sz="1200" dirty="0">
                <a:solidFill>
                  <a:srgbClr val="0000FF"/>
                </a:solidFill>
                <a:latin typeface="Arial"/>
                <a:ea typeface="Arial" charset="0"/>
                <a:cs typeface="Arial"/>
              </a:rPr>
              <a:t>Liver, 52 week-old mice</a:t>
            </a:r>
            <a:endParaRPr lang="fr-FR" sz="1200" dirty="0">
              <a:solidFill>
                <a:srgbClr val="0000FF"/>
              </a:solidFill>
              <a:latin typeface="Arial" charset="0"/>
              <a:ea typeface="Arial" charset="0"/>
              <a:cs typeface="Arial" charset="0"/>
            </a:endParaRPr>
          </a:p>
          <a:p>
            <a:pPr algn="ctr" defTabSz="455990"/>
            <a:r>
              <a:rPr lang="en-GB" sz="1200" i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Csf1r-</a:t>
            </a:r>
            <a:r>
              <a:rPr lang="en-GB" sz="12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Mer-iCre-Mer</a:t>
            </a:r>
          </a:p>
          <a:p>
            <a:pPr algn="ctr" defTabSz="455990"/>
            <a:r>
              <a:rPr lang="en-GB" sz="12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x</a:t>
            </a:r>
            <a:r>
              <a:rPr lang="en-GB" sz="1200" i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 Rosa26 LSL-YFP</a:t>
            </a:r>
          </a:p>
          <a:p>
            <a:pPr algn="ctr" defTabSz="455990"/>
            <a:r>
              <a:rPr lang="en-US" sz="1200" dirty="0">
                <a:solidFill>
                  <a:srgbClr val="0000FF"/>
                </a:solidFill>
                <a:latin typeface="Arial"/>
                <a:cs typeface="Arial"/>
              </a:rPr>
              <a:t>Pulsed w </a:t>
            </a:r>
            <a:r>
              <a:rPr lang="fr-FR" sz="12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OH-TAM </a:t>
            </a:r>
            <a:r>
              <a:rPr lang="fr-FR" sz="1200" dirty="0" err="1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at</a:t>
            </a:r>
            <a:r>
              <a:rPr lang="fr-FR" sz="12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200" dirty="0">
                <a:solidFill>
                  <a:srgbClr val="0000FF"/>
                </a:solidFill>
                <a:latin typeface="Arial"/>
                <a:cs typeface="Arial"/>
              </a:rPr>
              <a:t>E8.5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811509" y="920205"/>
            <a:ext cx="2954333" cy="2221387"/>
            <a:chOff x="5848861" y="2617273"/>
            <a:chExt cx="2954333" cy="2221387"/>
          </a:xfrm>
        </p:grpSpPr>
        <p:pic>
          <p:nvPicPr>
            <p:cNvPr id="6" name="Picture 2" descr="O:\Confocal\Elisa\2014\Csf1r Mer-iCre TAM E85 1yold_mouse nb5_50um liver sections_20x AND 63x objective_Ki67_4_63x oil_zoom2_002.tif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031" t="37970" r="50653" b="21317"/>
            <a:stretch/>
          </p:blipFill>
          <p:spPr bwMode="auto">
            <a:xfrm>
              <a:off x="5848861" y="2617273"/>
              <a:ext cx="2954333" cy="222138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5869062" y="3912791"/>
              <a:ext cx="72342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5990"/>
              <a:r>
                <a:rPr lang="en-GB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YFP</a:t>
              </a:r>
            </a:p>
            <a:p>
              <a:pPr defTabSz="455990"/>
              <a:r>
                <a:rPr lang="en-GB" dirty="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DAPI</a:t>
              </a:r>
            </a:p>
            <a:p>
              <a:pPr defTabSz="455990"/>
              <a:r>
                <a:rPr lang="en-GB" dirty="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Ki67</a:t>
              </a:r>
              <a:endParaRPr lang="en-GB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7934415" y="4742553"/>
              <a:ext cx="813816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TextBox 8"/>
          <p:cNvSpPr txBox="1"/>
          <p:nvPr/>
        </p:nvSpPr>
        <p:spPr>
          <a:xfrm>
            <a:off x="6765841" y="943188"/>
            <a:ext cx="2755648" cy="646307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b="1" dirty="0">
                <a:solidFill>
                  <a:prstClr val="black"/>
                </a:solidFill>
              </a:rPr>
              <a:t>Proliferating resident macrophage in the liver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081771" y="439431"/>
            <a:ext cx="860552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GB" sz="1200" dirty="0">
                <a:solidFill>
                  <a:prstClr val="black"/>
                </a:solidFill>
              </a:rPr>
              <a:t>For: Rat KC experiment from Naito group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Against: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Hashimoto 2013 Immunity: To assess whether the absence of monocyte contribution to macrophage homeostasis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could be due to their prolonged half-life in tissues, we used </a:t>
            </a:r>
            <a:r>
              <a:rPr lang="en-GB" sz="1200" dirty="0" err="1">
                <a:solidFill>
                  <a:prstClr val="black"/>
                </a:solidFill>
              </a:rPr>
              <a:t>bromodeoxyuridine</a:t>
            </a:r>
            <a:r>
              <a:rPr lang="en-GB" sz="1200" dirty="0">
                <a:solidFill>
                  <a:prstClr val="black"/>
                </a:solidFill>
              </a:rPr>
              <a:t> (</a:t>
            </a:r>
            <a:r>
              <a:rPr lang="en-GB" sz="1200" dirty="0" err="1">
                <a:solidFill>
                  <a:prstClr val="black"/>
                </a:solidFill>
              </a:rPr>
              <a:t>BrdU</a:t>
            </a:r>
            <a:r>
              <a:rPr lang="en-GB" sz="1200" dirty="0">
                <a:solidFill>
                  <a:prstClr val="black"/>
                </a:solidFill>
              </a:rPr>
              <a:t>) </a:t>
            </a:r>
            <a:r>
              <a:rPr lang="en-GB" sz="1200" dirty="0" err="1">
                <a:solidFill>
                  <a:prstClr val="black"/>
                </a:solidFill>
              </a:rPr>
              <a:t>labeling</a:t>
            </a:r>
            <a:r>
              <a:rPr lang="en-GB" sz="1200" dirty="0">
                <a:solidFill>
                  <a:prstClr val="black"/>
                </a:solidFill>
              </a:rPr>
              <a:t> to measure macrophage turnover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in situ. We observed substantial turnover of tissue-resident macrophages over the course of 21 days with the exception of spleen red-pulp macrophages (Figure 2D), suggesting that the lack of </a:t>
            </a:r>
            <a:r>
              <a:rPr lang="en-GB" sz="1200" dirty="0" err="1">
                <a:solidFill>
                  <a:prstClr val="black"/>
                </a:solidFill>
              </a:rPr>
              <a:t>nonhost</a:t>
            </a:r>
            <a:r>
              <a:rPr lang="en-GB" sz="1200" dirty="0">
                <a:solidFill>
                  <a:prstClr val="black"/>
                </a:solidFill>
              </a:rPr>
              <a:t> </a:t>
            </a:r>
            <a:r>
              <a:rPr lang="en-GB" sz="1200" dirty="0" err="1">
                <a:solidFill>
                  <a:prstClr val="black"/>
                </a:solidFill>
              </a:rPr>
              <a:t>chimerism</a:t>
            </a:r>
            <a:r>
              <a:rPr lang="en-GB" sz="1200" dirty="0">
                <a:solidFill>
                  <a:prstClr val="black"/>
                </a:solidFill>
              </a:rPr>
              <a:t> up to one year after </a:t>
            </a:r>
            <a:r>
              <a:rPr lang="en-GB" sz="1200" dirty="0" err="1">
                <a:solidFill>
                  <a:prstClr val="black"/>
                </a:solidFill>
              </a:rPr>
              <a:t>parabiosis</a:t>
            </a:r>
            <a:r>
              <a:rPr lang="en-GB" sz="1200" dirty="0">
                <a:solidFill>
                  <a:prstClr val="black"/>
                </a:solidFill>
              </a:rPr>
              <a:t> does not result from a long lifespan of tissue macrophages or a lack of opportunity for monocyte replacement.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36251" y="762596"/>
            <a:ext cx="12799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Long-lived?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36250" y="1220162"/>
            <a:ext cx="8940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Proliferation?	</a:t>
            </a:r>
            <a:r>
              <a:rPr lang="en-GB" sz="1200" b="1" dirty="0">
                <a:solidFill>
                  <a:prstClr val="black"/>
                </a:solidFill>
              </a:rPr>
              <a:t>	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2384" y="4064798"/>
            <a:ext cx="3011408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Bouwens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 err="1">
                <a:solidFill>
                  <a:prstClr val="black"/>
                </a:solidFill>
              </a:rPr>
              <a:t>Hepatology</a:t>
            </a:r>
            <a:r>
              <a:rPr lang="en-US" sz="1400" b="1" i="1" dirty="0">
                <a:solidFill>
                  <a:prstClr val="black"/>
                </a:solidFill>
              </a:rPr>
              <a:t>,</a:t>
            </a:r>
            <a:r>
              <a:rPr lang="en-US" sz="1400" i="1" dirty="0">
                <a:solidFill>
                  <a:prstClr val="black"/>
                </a:solidFill>
              </a:rPr>
              <a:t> </a:t>
            </a:r>
            <a:r>
              <a:rPr lang="en-US" sz="1400" dirty="0">
                <a:solidFill>
                  <a:prstClr val="black"/>
                </a:solidFill>
              </a:rPr>
              <a:t>1986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Yamada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JLB</a:t>
            </a:r>
            <a:r>
              <a:rPr lang="en-US" sz="1400" dirty="0">
                <a:solidFill>
                  <a:prstClr val="black"/>
                </a:solidFill>
              </a:rPr>
              <a:t>, 1990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92384" y="1552833"/>
            <a:ext cx="2768426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Chorro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>
                <a:solidFill>
                  <a:prstClr val="black"/>
                </a:solidFill>
              </a:rPr>
              <a:t>JEM</a:t>
            </a:r>
            <a:r>
              <a:rPr lang="en-US" sz="1400" dirty="0">
                <a:solidFill>
                  <a:prstClr val="black"/>
                </a:solidFill>
              </a:rPr>
              <a:t> 2009</a:t>
            </a:r>
          </a:p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Ghigo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JEM</a:t>
            </a:r>
            <a:r>
              <a:rPr lang="en-US" sz="1400" dirty="0">
                <a:solidFill>
                  <a:prstClr val="black"/>
                </a:solidFill>
              </a:rPr>
              <a:t>, 2013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92384" y="2179002"/>
            <a:ext cx="2760710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</a:rPr>
              <a:t>Lawson,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>
                <a:solidFill>
                  <a:prstClr val="black"/>
                </a:solidFill>
              </a:rPr>
              <a:t>Neuroscience</a:t>
            </a:r>
            <a:r>
              <a:rPr lang="en-US" sz="1400" i="1" dirty="0">
                <a:solidFill>
                  <a:prstClr val="black"/>
                </a:solidFill>
              </a:rPr>
              <a:t>, </a:t>
            </a:r>
            <a:r>
              <a:rPr lang="en-US" sz="1400" dirty="0">
                <a:solidFill>
                  <a:prstClr val="black"/>
                </a:solidFill>
              </a:rPr>
              <a:t>1992</a:t>
            </a:r>
          </a:p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Bruttger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Immunity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92384" y="2804044"/>
            <a:ext cx="2668018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</a:rPr>
              <a:t>Jenkins,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>
                <a:solidFill>
                  <a:prstClr val="black"/>
                </a:solidFill>
              </a:rPr>
              <a:t>Science</a:t>
            </a:r>
            <a:r>
              <a:rPr lang="en-US" sz="1400" i="1" dirty="0">
                <a:solidFill>
                  <a:prstClr val="black"/>
                </a:solidFill>
              </a:rPr>
              <a:t>, </a:t>
            </a:r>
            <a:r>
              <a:rPr lang="en-US" sz="1400" dirty="0">
                <a:solidFill>
                  <a:prstClr val="black"/>
                </a:solidFill>
              </a:rPr>
              <a:t>2011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Davies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 err="1">
                <a:solidFill>
                  <a:prstClr val="black"/>
                </a:solidFill>
              </a:rPr>
              <a:t>Eur</a:t>
            </a:r>
            <a:r>
              <a:rPr lang="en-US" sz="1400" b="1" i="1" dirty="0">
                <a:solidFill>
                  <a:prstClr val="black"/>
                </a:solidFill>
              </a:rPr>
              <a:t> J </a:t>
            </a:r>
            <a:r>
              <a:rPr lang="en-US" sz="1400" b="1" i="1" dirty="0" err="1">
                <a:solidFill>
                  <a:prstClr val="black"/>
                </a:solidFill>
              </a:rPr>
              <a:t>Immunol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92384" y="3443821"/>
            <a:ext cx="2768426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Pforte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 err="1">
                <a:solidFill>
                  <a:prstClr val="black"/>
                </a:solidFill>
              </a:rPr>
              <a:t>Eur</a:t>
            </a:r>
            <a:r>
              <a:rPr lang="en-US" sz="1400" b="1" i="1" dirty="0">
                <a:solidFill>
                  <a:prstClr val="black"/>
                </a:solidFill>
              </a:rPr>
              <a:t> </a:t>
            </a:r>
            <a:r>
              <a:rPr lang="en-US" sz="1400" b="1" i="1" dirty="0" err="1">
                <a:solidFill>
                  <a:prstClr val="black"/>
                </a:solidFill>
              </a:rPr>
              <a:t>Resp</a:t>
            </a:r>
            <a:r>
              <a:rPr lang="en-US" sz="1400" b="1" i="1" dirty="0">
                <a:solidFill>
                  <a:prstClr val="black"/>
                </a:solidFill>
              </a:rPr>
              <a:t> J </a:t>
            </a:r>
            <a:r>
              <a:rPr lang="en-US" sz="1400" dirty="0">
                <a:solidFill>
                  <a:prstClr val="black"/>
                </a:solidFill>
              </a:rPr>
              <a:t>1993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Hashimoto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Immunity</a:t>
            </a:r>
            <a:r>
              <a:rPr lang="en-US" sz="1400" dirty="0">
                <a:solidFill>
                  <a:prstClr val="black"/>
                </a:solidFill>
              </a:rPr>
              <a:t>, 2013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92384" y="4985308"/>
            <a:ext cx="3011408" cy="738654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</a:rPr>
              <a:t>Aziz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Science</a:t>
            </a:r>
            <a:r>
              <a:rPr lang="en-US" sz="1400" dirty="0">
                <a:solidFill>
                  <a:prstClr val="black"/>
                </a:solidFill>
              </a:rPr>
              <a:t>, 2009</a:t>
            </a:r>
          </a:p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Soucie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Science</a:t>
            </a:r>
            <a:r>
              <a:rPr lang="en-US" sz="1400" dirty="0">
                <a:solidFill>
                  <a:prstClr val="black"/>
                </a:solidFill>
              </a:rPr>
              <a:t>, 2016</a:t>
            </a:r>
          </a:p>
          <a:p>
            <a:pPr defTabSz="457200"/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36250" y="5599178"/>
            <a:ext cx="28751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Local Progenitor/Precursor?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92384" y="5968315"/>
            <a:ext cx="3011408" cy="738654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Ghigo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JEM</a:t>
            </a:r>
            <a:r>
              <a:rPr lang="en-US" sz="1400" dirty="0">
                <a:solidFill>
                  <a:prstClr val="black"/>
                </a:solidFill>
              </a:rPr>
              <a:t>, 2013</a:t>
            </a:r>
          </a:p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Garceau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BMC </a:t>
            </a:r>
            <a:r>
              <a:rPr lang="en-US" sz="1400" b="1" i="1" dirty="0" err="1">
                <a:solidFill>
                  <a:prstClr val="black"/>
                </a:solidFill>
              </a:rPr>
              <a:t>Biol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  <a:p>
            <a:pPr defTabSz="457200"/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9719" y="10161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fr-FR" sz="2400" b="1" dirty="0">
                <a:solidFill>
                  <a:prstClr val="black"/>
                </a:solidFill>
              </a:rPr>
              <a:t>Comment les macrophages résidents se maintiennent dans les tissus adultes?</a:t>
            </a:r>
            <a:endParaRPr lang="fr-FR" sz="24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282870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36250" y="4616869"/>
            <a:ext cx="14983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Self-renewal?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6765842" y="1661042"/>
            <a:ext cx="2661615" cy="830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0451" tIns="45228" rIns="90451" bIns="45228">
            <a:prstTxWarp prst="textNoShape">
              <a:avLst/>
            </a:prstTxWarp>
            <a:spAutoFit/>
          </a:bodyPr>
          <a:lstStyle/>
          <a:p>
            <a:pPr algn="ctr" defTabSz="455990"/>
            <a:r>
              <a:rPr lang="en-US" sz="1200" dirty="0">
                <a:solidFill>
                  <a:srgbClr val="0000FF"/>
                </a:solidFill>
                <a:latin typeface="Arial"/>
                <a:ea typeface="Arial" charset="0"/>
                <a:cs typeface="Arial"/>
              </a:rPr>
              <a:t>Liver, 52 week-old mice</a:t>
            </a:r>
            <a:endParaRPr lang="fr-FR" sz="1200" dirty="0">
              <a:solidFill>
                <a:srgbClr val="0000FF"/>
              </a:solidFill>
              <a:latin typeface="Arial" charset="0"/>
              <a:ea typeface="Arial" charset="0"/>
              <a:cs typeface="Arial" charset="0"/>
            </a:endParaRPr>
          </a:p>
          <a:p>
            <a:pPr algn="ctr" defTabSz="455990"/>
            <a:r>
              <a:rPr lang="en-GB" sz="1200" i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Csf1r-</a:t>
            </a:r>
            <a:r>
              <a:rPr lang="en-GB" sz="12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Mer-iCre-Mer</a:t>
            </a:r>
          </a:p>
          <a:p>
            <a:pPr algn="ctr" defTabSz="455990"/>
            <a:r>
              <a:rPr lang="en-GB" sz="12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x</a:t>
            </a:r>
            <a:r>
              <a:rPr lang="en-GB" sz="1200" i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 Rosa26 LSL-YFP</a:t>
            </a:r>
          </a:p>
          <a:p>
            <a:pPr algn="ctr" defTabSz="455990"/>
            <a:r>
              <a:rPr lang="en-US" sz="1200" dirty="0">
                <a:solidFill>
                  <a:srgbClr val="0000FF"/>
                </a:solidFill>
                <a:latin typeface="Arial"/>
                <a:cs typeface="Arial"/>
              </a:rPr>
              <a:t>Pulsed w </a:t>
            </a:r>
            <a:r>
              <a:rPr lang="fr-FR" sz="12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OH-TAM </a:t>
            </a:r>
            <a:r>
              <a:rPr lang="fr-FR" sz="1200" dirty="0" err="1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at</a:t>
            </a:r>
            <a:r>
              <a:rPr lang="fr-FR" sz="12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200" dirty="0">
                <a:solidFill>
                  <a:srgbClr val="0000FF"/>
                </a:solidFill>
                <a:latin typeface="Arial"/>
                <a:cs typeface="Arial"/>
              </a:rPr>
              <a:t>E8.5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811509" y="920205"/>
            <a:ext cx="2954333" cy="2221387"/>
            <a:chOff x="5848861" y="2617273"/>
            <a:chExt cx="2954333" cy="2221387"/>
          </a:xfrm>
        </p:grpSpPr>
        <p:pic>
          <p:nvPicPr>
            <p:cNvPr id="6" name="Picture 2" descr="O:\Confocal\Elisa\2014\Csf1r Mer-iCre TAM E85 1yold_mouse nb5_50um liver sections_20x AND 63x objective_Ki67_4_63x oil_zoom2_002.tif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031" t="37970" r="50653" b="21317"/>
            <a:stretch/>
          </p:blipFill>
          <p:spPr bwMode="auto">
            <a:xfrm>
              <a:off x="5848861" y="2617273"/>
              <a:ext cx="2954333" cy="222138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5869062" y="3912791"/>
              <a:ext cx="72342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5990"/>
              <a:r>
                <a:rPr lang="en-GB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YFP</a:t>
              </a:r>
            </a:p>
            <a:p>
              <a:pPr defTabSz="455990"/>
              <a:r>
                <a:rPr lang="en-GB" dirty="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DAPI</a:t>
              </a:r>
            </a:p>
            <a:p>
              <a:pPr defTabSz="455990"/>
              <a:r>
                <a:rPr lang="en-GB" dirty="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Ki67</a:t>
              </a:r>
              <a:endParaRPr lang="en-GB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7934415" y="4742553"/>
              <a:ext cx="813816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TextBox 8"/>
          <p:cNvSpPr txBox="1"/>
          <p:nvPr/>
        </p:nvSpPr>
        <p:spPr>
          <a:xfrm>
            <a:off x="6765841" y="943188"/>
            <a:ext cx="2755648" cy="646307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 algn="ctr" defTabSz="457200"/>
            <a:r>
              <a:rPr lang="en-US" b="1" dirty="0">
                <a:solidFill>
                  <a:prstClr val="black"/>
                </a:solidFill>
              </a:rPr>
              <a:t>Proliferating resident macrophage in the liver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081771" y="439431"/>
            <a:ext cx="860552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GB" sz="1200" dirty="0">
                <a:solidFill>
                  <a:prstClr val="black"/>
                </a:solidFill>
              </a:rPr>
              <a:t>For: Rat KC experiment from Naito group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Against: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Hashimoto 2013 Immunity: To assess whether the absence of monocyte contribution to macrophage homeostasis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could be due to their prolonged half-life in tissues, we used </a:t>
            </a:r>
            <a:r>
              <a:rPr lang="en-GB" sz="1200" dirty="0" err="1">
                <a:solidFill>
                  <a:prstClr val="black"/>
                </a:solidFill>
              </a:rPr>
              <a:t>bromodeoxyuridine</a:t>
            </a:r>
            <a:r>
              <a:rPr lang="en-GB" sz="1200" dirty="0">
                <a:solidFill>
                  <a:prstClr val="black"/>
                </a:solidFill>
              </a:rPr>
              <a:t> (</a:t>
            </a:r>
            <a:r>
              <a:rPr lang="en-GB" sz="1200" dirty="0" err="1">
                <a:solidFill>
                  <a:prstClr val="black"/>
                </a:solidFill>
              </a:rPr>
              <a:t>BrdU</a:t>
            </a:r>
            <a:r>
              <a:rPr lang="en-GB" sz="1200" dirty="0">
                <a:solidFill>
                  <a:prstClr val="black"/>
                </a:solidFill>
              </a:rPr>
              <a:t>) </a:t>
            </a:r>
            <a:r>
              <a:rPr lang="en-GB" sz="1200" dirty="0" err="1">
                <a:solidFill>
                  <a:prstClr val="black"/>
                </a:solidFill>
              </a:rPr>
              <a:t>labeling</a:t>
            </a:r>
            <a:r>
              <a:rPr lang="en-GB" sz="1200" dirty="0">
                <a:solidFill>
                  <a:prstClr val="black"/>
                </a:solidFill>
              </a:rPr>
              <a:t> to measure macrophage turnover</a:t>
            </a:r>
          </a:p>
          <a:p>
            <a:pPr defTabSz="457200"/>
            <a:r>
              <a:rPr lang="en-GB" sz="1200" dirty="0">
                <a:solidFill>
                  <a:prstClr val="black"/>
                </a:solidFill>
              </a:rPr>
              <a:t>in situ. We observed substantial turnover of tissue-resident macrophages over the course of 21 days with the exception of spleen red-pulp macrophages (Figure 2D), suggesting that the lack of </a:t>
            </a:r>
            <a:r>
              <a:rPr lang="en-GB" sz="1200" dirty="0" err="1">
                <a:solidFill>
                  <a:prstClr val="black"/>
                </a:solidFill>
              </a:rPr>
              <a:t>nonhost</a:t>
            </a:r>
            <a:r>
              <a:rPr lang="en-GB" sz="1200" dirty="0">
                <a:solidFill>
                  <a:prstClr val="black"/>
                </a:solidFill>
              </a:rPr>
              <a:t> </a:t>
            </a:r>
            <a:r>
              <a:rPr lang="en-GB" sz="1200" dirty="0" err="1">
                <a:solidFill>
                  <a:prstClr val="black"/>
                </a:solidFill>
              </a:rPr>
              <a:t>chimerism</a:t>
            </a:r>
            <a:r>
              <a:rPr lang="en-GB" sz="1200" dirty="0">
                <a:solidFill>
                  <a:prstClr val="black"/>
                </a:solidFill>
              </a:rPr>
              <a:t> up to one year after </a:t>
            </a:r>
            <a:r>
              <a:rPr lang="en-GB" sz="1200" dirty="0" err="1">
                <a:solidFill>
                  <a:prstClr val="black"/>
                </a:solidFill>
              </a:rPr>
              <a:t>parabiosis</a:t>
            </a:r>
            <a:r>
              <a:rPr lang="en-GB" sz="1200" dirty="0">
                <a:solidFill>
                  <a:prstClr val="black"/>
                </a:solidFill>
              </a:rPr>
              <a:t> does not result from a long lifespan of tissue macrophages or a lack of opportunity for monocyte replacement.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36251" y="762596"/>
            <a:ext cx="12799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Long-lived?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36250" y="1220162"/>
            <a:ext cx="8940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Proliferation?	</a:t>
            </a:r>
            <a:r>
              <a:rPr lang="en-GB" sz="1200" b="1" dirty="0">
                <a:solidFill>
                  <a:prstClr val="black"/>
                </a:solidFill>
              </a:rPr>
              <a:t>	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79719" y="10161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fr-FR" sz="2400" b="1" dirty="0">
                <a:solidFill>
                  <a:prstClr val="black"/>
                </a:solidFill>
              </a:rPr>
              <a:t>Comment les macrophages résidents se maintiennent dans les tissus adultes?</a:t>
            </a:r>
            <a:endParaRPr lang="fr-FR" sz="2400" dirty="0">
              <a:solidFill>
                <a:prstClr val="black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92384" y="4064798"/>
            <a:ext cx="3011408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Bouwens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 err="1">
                <a:solidFill>
                  <a:prstClr val="black"/>
                </a:solidFill>
              </a:rPr>
              <a:t>Hepatology</a:t>
            </a:r>
            <a:r>
              <a:rPr lang="en-US" sz="1400" b="1" i="1" dirty="0">
                <a:solidFill>
                  <a:prstClr val="black"/>
                </a:solidFill>
              </a:rPr>
              <a:t>,</a:t>
            </a:r>
            <a:r>
              <a:rPr lang="en-US" sz="1400" i="1" dirty="0">
                <a:solidFill>
                  <a:prstClr val="black"/>
                </a:solidFill>
              </a:rPr>
              <a:t> </a:t>
            </a:r>
            <a:r>
              <a:rPr lang="en-US" sz="1400" dirty="0">
                <a:solidFill>
                  <a:prstClr val="black"/>
                </a:solidFill>
              </a:rPr>
              <a:t>1986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Yamada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JLB</a:t>
            </a:r>
            <a:r>
              <a:rPr lang="en-US" sz="1400" dirty="0">
                <a:solidFill>
                  <a:prstClr val="black"/>
                </a:solidFill>
              </a:rPr>
              <a:t>, 1990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92384" y="1552833"/>
            <a:ext cx="2768426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Chorro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>
                <a:solidFill>
                  <a:prstClr val="black"/>
                </a:solidFill>
              </a:rPr>
              <a:t>JEM</a:t>
            </a:r>
            <a:r>
              <a:rPr lang="en-US" sz="1400" dirty="0">
                <a:solidFill>
                  <a:prstClr val="black"/>
                </a:solidFill>
              </a:rPr>
              <a:t> 2009</a:t>
            </a:r>
          </a:p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Ghigo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JEM</a:t>
            </a:r>
            <a:r>
              <a:rPr lang="en-US" sz="1400" dirty="0">
                <a:solidFill>
                  <a:prstClr val="black"/>
                </a:solidFill>
              </a:rPr>
              <a:t>, 2013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92384" y="2179002"/>
            <a:ext cx="2760710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</a:rPr>
              <a:t>Lawson,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>
                <a:solidFill>
                  <a:prstClr val="black"/>
                </a:solidFill>
              </a:rPr>
              <a:t>Neuroscience</a:t>
            </a:r>
            <a:r>
              <a:rPr lang="en-US" sz="1400" i="1" dirty="0">
                <a:solidFill>
                  <a:prstClr val="black"/>
                </a:solidFill>
              </a:rPr>
              <a:t>, </a:t>
            </a:r>
            <a:r>
              <a:rPr lang="en-US" sz="1400" dirty="0">
                <a:solidFill>
                  <a:prstClr val="black"/>
                </a:solidFill>
              </a:rPr>
              <a:t>1992</a:t>
            </a:r>
          </a:p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Bruttger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Immunity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92384" y="2804044"/>
            <a:ext cx="2668018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</a:rPr>
              <a:t>Jenkins,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>
                <a:solidFill>
                  <a:prstClr val="black"/>
                </a:solidFill>
              </a:rPr>
              <a:t>Science</a:t>
            </a:r>
            <a:r>
              <a:rPr lang="en-US" sz="1400" i="1" dirty="0">
                <a:solidFill>
                  <a:prstClr val="black"/>
                </a:solidFill>
              </a:rPr>
              <a:t>, </a:t>
            </a:r>
            <a:r>
              <a:rPr lang="en-US" sz="1400" dirty="0">
                <a:solidFill>
                  <a:prstClr val="black"/>
                </a:solidFill>
              </a:rPr>
              <a:t>2011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Davies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 err="1">
                <a:solidFill>
                  <a:prstClr val="black"/>
                </a:solidFill>
              </a:rPr>
              <a:t>Eur</a:t>
            </a:r>
            <a:r>
              <a:rPr lang="en-US" sz="1400" b="1" i="1" dirty="0">
                <a:solidFill>
                  <a:prstClr val="black"/>
                </a:solidFill>
              </a:rPr>
              <a:t> J </a:t>
            </a:r>
            <a:r>
              <a:rPr lang="en-US" sz="1400" b="1" i="1" dirty="0" err="1">
                <a:solidFill>
                  <a:prstClr val="black"/>
                </a:solidFill>
              </a:rPr>
              <a:t>Immunol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92384" y="3443821"/>
            <a:ext cx="2768426" cy="523210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Pforte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al., </a:t>
            </a:r>
            <a:r>
              <a:rPr lang="en-US" sz="1400" b="1" i="1" dirty="0" err="1">
                <a:solidFill>
                  <a:prstClr val="black"/>
                </a:solidFill>
              </a:rPr>
              <a:t>Eur</a:t>
            </a:r>
            <a:r>
              <a:rPr lang="en-US" sz="1400" b="1" i="1" dirty="0">
                <a:solidFill>
                  <a:prstClr val="black"/>
                </a:solidFill>
              </a:rPr>
              <a:t> </a:t>
            </a:r>
            <a:r>
              <a:rPr lang="en-US" sz="1400" b="1" i="1" dirty="0" err="1">
                <a:solidFill>
                  <a:prstClr val="black"/>
                </a:solidFill>
              </a:rPr>
              <a:t>Resp</a:t>
            </a:r>
            <a:r>
              <a:rPr lang="en-US" sz="1400" b="1" i="1" dirty="0">
                <a:solidFill>
                  <a:prstClr val="black"/>
                </a:solidFill>
              </a:rPr>
              <a:t> J </a:t>
            </a:r>
            <a:r>
              <a:rPr lang="en-US" sz="1400" dirty="0">
                <a:solidFill>
                  <a:prstClr val="black"/>
                </a:solidFill>
              </a:rPr>
              <a:t>1993</a:t>
            </a:r>
          </a:p>
          <a:p>
            <a:pPr defTabSz="457200"/>
            <a:r>
              <a:rPr lang="en-US" sz="1400" dirty="0">
                <a:solidFill>
                  <a:prstClr val="black"/>
                </a:solidFill>
              </a:rPr>
              <a:t>Hashimoto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Immunity</a:t>
            </a:r>
            <a:r>
              <a:rPr lang="en-US" sz="1400" dirty="0">
                <a:solidFill>
                  <a:prstClr val="black"/>
                </a:solidFill>
              </a:rPr>
              <a:t>, 2013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92384" y="4985308"/>
            <a:ext cx="3011408" cy="738654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>
                <a:solidFill>
                  <a:prstClr val="black"/>
                </a:solidFill>
              </a:rPr>
              <a:t>Aziz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Science</a:t>
            </a:r>
            <a:r>
              <a:rPr lang="en-US" sz="1400" dirty="0">
                <a:solidFill>
                  <a:prstClr val="black"/>
                </a:solidFill>
              </a:rPr>
              <a:t>, 2009</a:t>
            </a:r>
          </a:p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Soucie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Science</a:t>
            </a:r>
            <a:r>
              <a:rPr lang="en-US" sz="1400" dirty="0">
                <a:solidFill>
                  <a:prstClr val="black"/>
                </a:solidFill>
              </a:rPr>
              <a:t>, 2016</a:t>
            </a:r>
          </a:p>
          <a:p>
            <a:pPr defTabSz="457200"/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36250" y="5599178"/>
            <a:ext cx="28751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Local Progenitor/Precursor?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92384" y="5968315"/>
            <a:ext cx="3011408" cy="738654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Ghigo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JEM</a:t>
            </a:r>
            <a:r>
              <a:rPr lang="en-US" sz="1400" dirty="0">
                <a:solidFill>
                  <a:prstClr val="black"/>
                </a:solidFill>
              </a:rPr>
              <a:t>, 2013</a:t>
            </a:r>
          </a:p>
          <a:p>
            <a:pPr defTabSz="457200"/>
            <a:r>
              <a:rPr lang="en-US" sz="1400" dirty="0" err="1">
                <a:solidFill>
                  <a:prstClr val="black"/>
                </a:solidFill>
              </a:rPr>
              <a:t>Garceau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BMC </a:t>
            </a:r>
            <a:r>
              <a:rPr lang="en-US" sz="1400" b="1" i="1" dirty="0" err="1">
                <a:solidFill>
                  <a:prstClr val="black"/>
                </a:solidFill>
              </a:rPr>
              <a:t>Biol</a:t>
            </a:r>
            <a:r>
              <a:rPr lang="en-US" sz="1400" dirty="0">
                <a:solidFill>
                  <a:prstClr val="black"/>
                </a:solidFill>
              </a:rPr>
              <a:t>, 2015</a:t>
            </a:r>
          </a:p>
          <a:p>
            <a:pPr defTabSz="457200"/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01152" y="4064798"/>
            <a:ext cx="353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prstClr val="black"/>
                </a:solidFill>
              </a:rPr>
              <a:t>Replacement by HSC-derived cells?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6027" y="4417668"/>
            <a:ext cx="2619629" cy="954097"/>
          </a:xfrm>
          <a:prstGeom prst="rect">
            <a:avLst/>
          </a:prstGeom>
          <a:noFill/>
        </p:spPr>
        <p:txBody>
          <a:bodyPr wrap="square" lIns="91429" tIns="45715" rIns="91429" bIns="45715" rtlCol="0">
            <a:spAutoFit/>
          </a:bodyPr>
          <a:lstStyle/>
          <a:p>
            <a:pPr defTabSz="457200"/>
            <a:r>
              <a:rPr lang="en-US" sz="1400" b="1" dirty="0">
                <a:solidFill>
                  <a:prstClr val="black"/>
                </a:solidFill>
              </a:rPr>
              <a:t>Heart: </a:t>
            </a:r>
            <a:r>
              <a:rPr lang="en-US" sz="1400" dirty="0" err="1">
                <a:solidFill>
                  <a:prstClr val="black"/>
                </a:solidFill>
              </a:rPr>
              <a:t>Molawi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i="1" dirty="0">
                <a:solidFill>
                  <a:prstClr val="black"/>
                </a:solidFill>
              </a:rPr>
              <a:t>et al.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b="1" i="1" dirty="0">
                <a:solidFill>
                  <a:prstClr val="black"/>
                </a:solidFill>
              </a:rPr>
              <a:t>JEM</a:t>
            </a:r>
            <a:r>
              <a:rPr lang="en-US" sz="1400" dirty="0">
                <a:solidFill>
                  <a:prstClr val="black"/>
                </a:solidFill>
              </a:rPr>
              <a:t>, 2014</a:t>
            </a:r>
          </a:p>
          <a:p>
            <a:pPr defTabSz="457200"/>
            <a:r>
              <a:rPr lang="en-US" sz="1400" b="1" dirty="0">
                <a:solidFill>
                  <a:prstClr val="black"/>
                </a:solidFill>
              </a:rPr>
              <a:t>Lung</a:t>
            </a:r>
            <a:r>
              <a:rPr lang="en-US" sz="1400" dirty="0">
                <a:solidFill>
                  <a:prstClr val="black"/>
                </a:solidFill>
              </a:rPr>
              <a:t>: Gomez </a:t>
            </a:r>
            <a:r>
              <a:rPr lang="en-US" sz="1400" dirty="0" err="1">
                <a:solidFill>
                  <a:prstClr val="black"/>
                </a:solidFill>
              </a:rPr>
              <a:t>Perdiguero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b="1" i="1" dirty="0">
                <a:solidFill>
                  <a:prstClr val="black"/>
                </a:solidFill>
              </a:rPr>
              <a:t>Nature</a:t>
            </a:r>
            <a:r>
              <a:rPr lang="en-US" sz="1400" dirty="0">
                <a:solidFill>
                  <a:prstClr val="black"/>
                </a:solidFill>
              </a:rPr>
              <a:t> 2015</a:t>
            </a:r>
          </a:p>
          <a:p>
            <a:pPr defTabSz="457200"/>
            <a:endParaRPr lang="en-US" sz="14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687932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roup 116"/>
          <p:cNvGrpSpPr/>
          <p:nvPr/>
        </p:nvGrpSpPr>
        <p:grpSpPr>
          <a:xfrm>
            <a:off x="1053803" y="3163782"/>
            <a:ext cx="556599" cy="1685361"/>
            <a:chOff x="1618091" y="-486473"/>
            <a:chExt cx="1127255" cy="5090923"/>
          </a:xfrm>
        </p:grpSpPr>
        <p:pic>
          <p:nvPicPr>
            <p:cNvPr id="113" name="Picture 112"/>
            <p:cNvPicPr>
              <a:picLocks noChangeAspect="1"/>
            </p:cNvPicPr>
            <p:nvPr/>
          </p:nvPicPr>
          <p:blipFill rotWithShape="1">
            <a:blip r:embed="rId3"/>
            <a:srcRect r="75416"/>
            <a:stretch/>
          </p:blipFill>
          <p:spPr>
            <a:xfrm>
              <a:off x="1618091" y="-486473"/>
              <a:ext cx="1127255" cy="5090923"/>
            </a:xfrm>
            <a:prstGeom prst="rect">
              <a:avLst/>
            </a:prstGeom>
          </p:spPr>
        </p:pic>
        <p:sp>
          <p:nvSpPr>
            <p:cNvPr id="116" name="Rectangle 115"/>
            <p:cNvSpPr/>
            <p:nvPr/>
          </p:nvSpPr>
          <p:spPr>
            <a:xfrm>
              <a:off x="1621451" y="4418440"/>
              <a:ext cx="585437" cy="123881"/>
            </a:xfrm>
            <a:prstGeom prst="rect">
              <a:avLst/>
            </a:prstGeom>
            <a:solidFill>
              <a:srgbClr val="FFFFFF"/>
            </a:solidFill>
            <a:ln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2" name="Oval 41"/>
          <p:cNvSpPr/>
          <p:nvPr/>
        </p:nvSpPr>
        <p:spPr>
          <a:xfrm>
            <a:off x="1996300" y="666582"/>
            <a:ext cx="5917226" cy="4299270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black"/>
              </a:solidFill>
            </a:endParaRPr>
          </a:p>
        </p:txBody>
      </p:sp>
      <p:grpSp>
        <p:nvGrpSpPr>
          <p:cNvPr id="2" name="Group 51"/>
          <p:cNvGrpSpPr>
            <a:grpSpLocks noChangeAspect="1"/>
          </p:cNvGrpSpPr>
          <p:nvPr/>
        </p:nvGrpSpPr>
        <p:grpSpPr bwMode="auto">
          <a:xfrm rot="1743101">
            <a:off x="3709821" y="1598688"/>
            <a:ext cx="3497878" cy="2097258"/>
            <a:chOff x="4525" y="1930"/>
            <a:chExt cx="1005" cy="683"/>
          </a:xfrm>
        </p:grpSpPr>
        <p:sp>
          <p:nvSpPr>
            <p:cNvPr id="3" name="Freeform 52"/>
            <p:cNvSpPr>
              <a:spLocks/>
            </p:cNvSpPr>
            <p:nvPr/>
          </p:nvSpPr>
          <p:spPr bwMode="auto">
            <a:xfrm>
              <a:off x="4525" y="1930"/>
              <a:ext cx="1005" cy="683"/>
            </a:xfrm>
            <a:custGeom>
              <a:avLst/>
              <a:gdLst>
                <a:gd name="T0" fmla="*/ 101 w 730"/>
                <a:gd name="T1" fmla="*/ 291 h 465"/>
                <a:gd name="T2" fmla="*/ 147 w 730"/>
                <a:gd name="T3" fmla="*/ 354 h 465"/>
                <a:gd name="T4" fmla="*/ 127 w 730"/>
                <a:gd name="T5" fmla="*/ 408 h 465"/>
                <a:gd name="T6" fmla="*/ 4 w 730"/>
                <a:gd name="T7" fmla="*/ 492 h 465"/>
                <a:gd name="T8" fmla="*/ 99 w 730"/>
                <a:gd name="T9" fmla="*/ 466 h 465"/>
                <a:gd name="T10" fmla="*/ 257 w 730"/>
                <a:gd name="T11" fmla="*/ 557 h 465"/>
                <a:gd name="T12" fmla="*/ 354 w 730"/>
                <a:gd name="T13" fmla="*/ 755 h 465"/>
                <a:gd name="T14" fmla="*/ 339 w 730"/>
                <a:gd name="T15" fmla="*/ 915 h 465"/>
                <a:gd name="T16" fmla="*/ 330 w 730"/>
                <a:gd name="T17" fmla="*/ 997 h 465"/>
                <a:gd name="T18" fmla="*/ 363 w 730"/>
                <a:gd name="T19" fmla="*/ 921 h 465"/>
                <a:gd name="T20" fmla="*/ 388 w 730"/>
                <a:gd name="T21" fmla="*/ 781 h 465"/>
                <a:gd name="T22" fmla="*/ 467 w 730"/>
                <a:gd name="T23" fmla="*/ 708 h 465"/>
                <a:gd name="T24" fmla="*/ 577 w 730"/>
                <a:gd name="T25" fmla="*/ 690 h 465"/>
                <a:gd name="T26" fmla="*/ 670 w 730"/>
                <a:gd name="T27" fmla="*/ 621 h 465"/>
                <a:gd name="T28" fmla="*/ 870 w 730"/>
                <a:gd name="T29" fmla="*/ 485 h 465"/>
                <a:gd name="T30" fmla="*/ 991 w 730"/>
                <a:gd name="T31" fmla="*/ 474 h 465"/>
                <a:gd name="T32" fmla="*/ 1106 w 730"/>
                <a:gd name="T33" fmla="*/ 401 h 465"/>
                <a:gd name="T34" fmla="*/ 1238 w 730"/>
                <a:gd name="T35" fmla="*/ 317 h 465"/>
                <a:gd name="T36" fmla="*/ 1284 w 730"/>
                <a:gd name="T37" fmla="*/ 203 h 465"/>
                <a:gd name="T38" fmla="*/ 1375 w 730"/>
                <a:gd name="T39" fmla="*/ 97 h 465"/>
                <a:gd name="T40" fmla="*/ 1333 w 730"/>
                <a:gd name="T41" fmla="*/ 115 h 465"/>
                <a:gd name="T42" fmla="*/ 1261 w 730"/>
                <a:gd name="T43" fmla="*/ 201 h 465"/>
                <a:gd name="T44" fmla="*/ 1202 w 730"/>
                <a:gd name="T45" fmla="*/ 298 h 465"/>
                <a:gd name="T46" fmla="*/ 1060 w 730"/>
                <a:gd name="T47" fmla="*/ 372 h 465"/>
                <a:gd name="T48" fmla="*/ 966 w 730"/>
                <a:gd name="T49" fmla="*/ 441 h 465"/>
                <a:gd name="T50" fmla="*/ 829 w 730"/>
                <a:gd name="T51" fmla="*/ 401 h 465"/>
                <a:gd name="T52" fmla="*/ 750 w 730"/>
                <a:gd name="T53" fmla="*/ 317 h 465"/>
                <a:gd name="T54" fmla="*/ 765 w 730"/>
                <a:gd name="T55" fmla="*/ 192 h 465"/>
                <a:gd name="T56" fmla="*/ 801 w 730"/>
                <a:gd name="T57" fmla="*/ 73 h 465"/>
                <a:gd name="T58" fmla="*/ 865 w 730"/>
                <a:gd name="T59" fmla="*/ 18 h 465"/>
                <a:gd name="T60" fmla="*/ 781 w 730"/>
                <a:gd name="T61" fmla="*/ 63 h 465"/>
                <a:gd name="T62" fmla="*/ 723 w 730"/>
                <a:gd name="T63" fmla="*/ 162 h 465"/>
                <a:gd name="T64" fmla="*/ 631 w 730"/>
                <a:gd name="T65" fmla="*/ 275 h 465"/>
                <a:gd name="T66" fmla="*/ 512 w 730"/>
                <a:gd name="T67" fmla="*/ 229 h 465"/>
                <a:gd name="T68" fmla="*/ 383 w 730"/>
                <a:gd name="T69" fmla="*/ 259 h 465"/>
                <a:gd name="T70" fmla="*/ 306 w 730"/>
                <a:gd name="T71" fmla="*/ 311 h 465"/>
                <a:gd name="T72" fmla="*/ 195 w 730"/>
                <a:gd name="T73" fmla="*/ 319 h 465"/>
                <a:gd name="T74" fmla="*/ 101 w 730"/>
                <a:gd name="T75" fmla="*/ 291 h 4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0" h="465">
                  <a:moveTo>
                    <a:pt x="53" y="135"/>
                  </a:moveTo>
                  <a:cubicBezTo>
                    <a:pt x="47" y="142"/>
                    <a:pt x="64" y="157"/>
                    <a:pt x="78" y="164"/>
                  </a:cubicBezTo>
                  <a:cubicBezTo>
                    <a:pt x="94" y="172"/>
                    <a:pt x="84" y="185"/>
                    <a:pt x="67" y="189"/>
                  </a:cubicBezTo>
                  <a:cubicBezTo>
                    <a:pt x="50" y="194"/>
                    <a:pt x="5" y="213"/>
                    <a:pt x="2" y="228"/>
                  </a:cubicBezTo>
                  <a:cubicBezTo>
                    <a:pt x="0" y="242"/>
                    <a:pt x="18" y="229"/>
                    <a:pt x="52" y="216"/>
                  </a:cubicBezTo>
                  <a:cubicBezTo>
                    <a:pt x="85" y="203"/>
                    <a:pt x="101" y="219"/>
                    <a:pt x="136" y="258"/>
                  </a:cubicBezTo>
                  <a:cubicBezTo>
                    <a:pt x="172" y="297"/>
                    <a:pt x="181" y="319"/>
                    <a:pt x="187" y="350"/>
                  </a:cubicBezTo>
                  <a:cubicBezTo>
                    <a:pt x="192" y="381"/>
                    <a:pt x="186" y="398"/>
                    <a:pt x="179" y="424"/>
                  </a:cubicBezTo>
                  <a:cubicBezTo>
                    <a:pt x="173" y="450"/>
                    <a:pt x="168" y="458"/>
                    <a:pt x="174" y="462"/>
                  </a:cubicBezTo>
                  <a:cubicBezTo>
                    <a:pt x="180" y="465"/>
                    <a:pt x="190" y="439"/>
                    <a:pt x="192" y="427"/>
                  </a:cubicBezTo>
                  <a:cubicBezTo>
                    <a:pt x="194" y="415"/>
                    <a:pt x="208" y="383"/>
                    <a:pt x="205" y="362"/>
                  </a:cubicBezTo>
                  <a:cubicBezTo>
                    <a:pt x="203" y="340"/>
                    <a:pt x="214" y="322"/>
                    <a:pt x="246" y="328"/>
                  </a:cubicBezTo>
                  <a:cubicBezTo>
                    <a:pt x="268" y="331"/>
                    <a:pt x="282" y="337"/>
                    <a:pt x="304" y="320"/>
                  </a:cubicBezTo>
                  <a:cubicBezTo>
                    <a:pt x="325" y="303"/>
                    <a:pt x="337" y="304"/>
                    <a:pt x="354" y="288"/>
                  </a:cubicBezTo>
                  <a:cubicBezTo>
                    <a:pt x="371" y="271"/>
                    <a:pt x="389" y="212"/>
                    <a:pt x="459" y="225"/>
                  </a:cubicBezTo>
                  <a:cubicBezTo>
                    <a:pt x="480" y="226"/>
                    <a:pt x="503" y="226"/>
                    <a:pt x="523" y="220"/>
                  </a:cubicBezTo>
                  <a:cubicBezTo>
                    <a:pt x="557" y="210"/>
                    <a:pt x="557" y="196"/>
                    <a:pt x="583" y="186"/>
                  </a:cubicBezTo>
                  <a:cubicBezTo>
                    <a:pt x="610" y="175"/>
                    <a:pt x="632" y="168"/>
                    <a:pt x="653" y="147"/>
                  </a:cubicBezTo>
                  <a:cubicBezTo>
                    <a:pt x="675" y="127"/>
                    <a:pt x="661" y="115"/>
                    <a:pt x="678" y="94"/>
                  </a:cubicBezTo>
                  <a:cubicBezTo>
                    <a:pt x="695" y="72"/>
                    <a:pt x="723" y="62"/>
                    <a:pt x="726" y="45"/>
                  </a:cubicBezTo>
                  <a:cubicBezTo>
                    <a:pt x="730" y="28"/>
                    <a:pt x="714" y="42"/>
                    <a:pt x="703" y="53"/>
                  </a:cubicBezTo>
                  <a:cubicBezTo>
                    <a:pt x="692" y="65"/>
                    <a:pt x="674" y="77"/>
                    <a:pt x="665" y="93"/>
                  </a:cubicBezTo>
                  <a:cubicBezTo>
                    <a:pt x="656" y="109"/>
                    <a:pt x="659" y="124"/>
                    <a:pt x="634" y="138"/>
                  </a:cubicBezTo>
                  <a:cubicBezTo>
                    <a:pt x="609" y="153"/>
                    <a:pt x="580" y="154"/>
                    <a:pt x="559" y="172"/>
                  </a:cubicBezTo>
                  <a:cubicBezTo>
                    <a:pt x="539" y="190"/>
                    <a:pt x="527" y="201"/>
                    <a:pt x="510" y="204"/>
                  </a:cubicBezTo>
                  <a:cubicBezTo>
                    <a:pt x="493" y="208"/>
                    <a:pt x="456" y="195"/>
                    <a:pt x="437" y="186"/>
                  </a:cubicBezTo>
                  <a:cubicBezTo>
                    <a:pt x="418" y="177"/>
                    <a:pt x="397" y="170"/>
                    <a:pt x="396" y="147"/>
                  </a:cubicBezTo>
                  <a:cubicBezTo>
                    <a:pt x="395" y="125"/>
                    <a:pt x="410" y="111"/>
                    <a:pt x="404" y="89"/>
                  </a:cubicBezTo>
                  <a:cubicBezTo>
                    <a:pt x="397" y="68"/>
                    <a:pt x="410" y="47"/>
                    <a:pt x="423" y="34"/>
                  </a:cubicBezTo>
                  <a:cubicBezTo>
                    <a:pt x="437" y="20"/>
                    <a:pt x="456" y="16"/>
                    <a:pt x="456" y="8"/>
                  </a:cubicBezTo>
                  <a:cubicBezTo>
                    <a:pt x="455" y="0"/>
                    <a:pt x="424" y="18"/>
                    <a:pt x="412" y="29"/>
                  </a:cubicBezTo>
                  <a:cubicBezTo>
                    <a:pt x="399" y="41"/>
                    <a:pt x="391" y="51"/>
                    <a:pt x="381" y="75"/>
                  </a:cubicBezTo>
                  <a:cubicBezTo>
                    <a:pt x="372" y="99"/>
                    <a:pt x="365" y="125"/>
                    <a:pt x="333" y="127"/>
                  </a:cubicBezTo>
                  <a:cubicBezTo>
                    <a:pt x="301" y="128"/>
                    <a:pt x="296" y="102"/>
                    <a:pt x="270" y="106"/>
                  </a:cubicBezTo>
                  <a:cubicBezTo>
                    <a:pt x="244" y="110"/>
                    <a:pt x="229" y="96"/>
                    <a:pt x="202" y="120"/>
                  </a:cubicBezTo>
                  <a:cubicBezTo>
                    <a:pt x="175" y="144"/>
                    <a:pt x="181" y="139"/>
                    <a:pt x="161" y="144"/>
                  </a:cubicBezTo>
                  <a:cubicBezTo>
                    <a:pt x="142" y="148"/>
                    <a:pt x="117" y="156"/>
                    <a:pt x="103" y="148"/>
                  </a:cubicBezTo>
                  <a:cubicBezTo>
                    <a:pt x="90" y="140"/>
                    <a:pt x="60" y="128"/>
                    <a:pt x="53" y="135"/>
                  </a:cubicBez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" name="Freeform 53"/>
            <p:cNvSpPr>
              <a:spLocks/>
            </p:cNvSpPr>
            <p:nvPr/>
          </p:nvSpPr>
          <p:spPr bwMode="auto">
            <a:xfrm>
              <a:off x="4917" y="2155"/>
              <a:ext cx="93" cy="123"/>
            </a:xfrm>
            <a:custGeom>
              <a:avLst/>
              <a:gdLst>
                <a:gd name="T0" fmla="*/ 14 w 67"/>
                <a:gd name="T1" fmla="*/ 0 h 84"/>
                <a:gd name="T2" fmla="*/ 65 w 67"/>
                <a:gd name="T3" fmla="*/ 83 h 84"/>
                <a:gd name="T4" fmla="*/ 93 w 67"/>
                <a:gd name="T5" fmla="*/ 114 h 84"/>
                <a:gd name="T6" fmla="*/ 0 w 67"/>
                <a:gd name="T7" fmla="*/ 18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4">
                  <a:moveTo>
                    <a:pt x="7" y="0"/>
                  </a:moveTo>
                  <a:cubicBezTo>
                    <a:pt x="27" y="2"/>
                    <a:pt x="39" y="19"/>
                    <a:pt x="34" y="39"/>
                  </a:cubicBezTo>
                  <a:cubicBezTo>
                    <a:pt x="32" y="50"/>
                    <a:pt x="36" y="57"/>
                    <a:pt x="48" y="53"/>
                  </a:cubicBezTo>
                  <a:cubicBezTo>
                    <a:pt x="67" y="47"/>
                    <a:pt x="14" y="83"/>
                    <a:pt x="0" y="84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" name="Freeform 54"/>
            <p:cNvSpPr>
              <a:spLocks/>
            </p:cNvSpPr>
            <p:nvPr/>
          </p:nvSpPr>
          <p:spPr bwMode="auto">
            <a:xfrm>
              <a:off x="4776" y="2070"/>
              <a:ext cx="374" cy="365"/>
            </a:xfrm>
            <a:custGeom>
              <a:avLst/>
              <a:gdLst>
                <a:gd name="T0" fmla="*/ 29 w 272"/>
                <a:gd name="T1" fmla="*/ 535 h 249"/>
                <a:gd name="T2" fmla="*/ 176 w 272"/>
                <a:gd name="T3" fmla="*/ 481 h 249"/>
                <a:gd name="T4" fmla="*/ 257 w 272"/>
                <a:gd name="T5" fmla="*/ 434 h 249"/>
                <a:gd name="T6" fmla="*/ 323 w 272"/>
                <a:gd name="T7" fmla="*/ 372 h 249"/>
                <a:gd name="T8" fmla="*/ 444 w 272"/>
                <a:gd name="T9" fmla="*/ 267 h 249"/>
                <a:gd name="T10" fmla="*/ 498 w 272"/>
                <a:gd name="T11" fmla="*/ 227 h 249"/>
                <a:gd name="T12" fmla="*/ 455 w 272"/>
                <a:gd name="T13" fmla="*/ 208 h 249"/>
                <a:gd name="T14" fmla="*/ 422 w 272"/>
                <a:gd name="T15" fmla="*/ 180 h 249"/>
                <a:gd name="T16" fmla="*/ 389 w 272"/>
                <a:gd name="T17" fmla="*/ 103 h 249"/>
                <a:gd name="T18" fmla="*/ 397 w 272"/>
                <a:gd name="T19" fmla="*/ 51 h 249"/>
                <a:gd name="T20" fmla="*/ 393 w 272"/>
                <a:gd name="T21" fmla="*/ 0 h 249"/>
                <a:gd name="T22" fmla="*/ 362 w 272"/>
                <a:gd name="T23" fmla="*/ 94 h 249"/>
                <a:gd name="T24" fmla="*/ 337 w 272"/>
                <a:gd name="T25" fmla="*/ 163 h 249"/>
                <a:gd name="T26" fmla="*/ 243 w 272"/>
                <a:gd name="T27" fmla="*/ 252 h 249"/>
                <a:gd name="T28" fmla="*/ 197 w 272"/>
                <a:gd name="T29" fmla="*/ 239 h 249"/>
                <a:gd name="T30" fmla="*/ 150 w 272"/>
                <a:gd name="T31" fmla="*/ 315 h 249"/>
                <a:gd name="T32" fmla="*/ 66 w 272"/>
                <a:gd name="T33" fmla="*/ 383 h 249"/>
                <a:gd name="T34" fmla="*/ 32 w 272"/>
                <a:gd name="T35" fmla="*/ 384 h 249"/>
                <a:gd name="T36" fmla="*/ 29 w 272"/>
                <a:gd name="T37" fmla="*/ 456 h 249"/>
                <a:gd name="T38" fmla="*/ 0 w 272"/>
                <a:gd name="T39" fmla="*/ 444 h 249"/>
                <a:gd name="T40" fmla="*/ 25 w 272"/>
                <a:gd name="T41" fmla="*/ 517 h 2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72" h="249">
                  <a:moveTo>
                    <a:pt x="15" y="249"/>
                  </a:moveTo>
                  <a:cubicBezTo>
                    <a:pt x="22" y="206"/>
                    <a:pt x="66" y="229"/>
                    <a:pt x="93" y="224"/>
                  </a:cubicBezTo>
                  <a:cubicBezTo>
                    <a:pt x="111" y="221"/>
                    <a:pt x="121" y="209"/>
                    <a:pt x="136" y="202"/>
                  </a:cubicBezTo>
                  <a:cubicBezTo>
                    <a:pt x="152" y="195"/>
                    <a:pt x="161" y="186"/>
                    <a:pt x="171" y="173"/>
                  </a:cubicBezTo>
                  <a:cubicBezTo>
                    <a:pt x="187" y="153"/>
                    <a:pt x="210" y="131"/>
                    <a:pt x="235" y="124"/>
                  </a:cubicBezTo>
                  <a:cubicBezTo>
                    <a:pt x="242" y="122"/>
                    <a:pt x="272" y="119"/>
                    <a:pt x="263" y="106"/>
                  </a:cubicBezTo>
                  <a:cubicBezTo>
                    <a:pt x="260" y="101"/>
                    <a:pt x="246" y="100"/>
                    <a:pt x="241" y="97"/>
                  </a:cubicBezTo>
                  <a:cubicBezTo>
                    <a:pt x="234" y="93"/>
                    <a:pt x="229" y="88"/>
                    <a:pt x="223" y="84"/>
                  </a:cubicBezTo>
                  <a:cubicBezTo>
                    <a:pt x="210" y="74"/>
                    <a:pt x="204" y="65"/>
                    <a:pt x="206" y="48"/>
                  </a:cubicBezTo>
                  <a:cubicBezTo>
                    <a:pt x="206" y="39"/>
                    <a:pt x="210" y="32"/>
                    <a:pt x="210" y="24"/>
                  </a:cubicBezTo>
                  <a:cubicBezTo>
                    <a:pt x="210" y="18"/>
                    <a:pt x="212" y="4"/>
                    <a:pt x="208" y="0"/>
                  </a:cubicBezTo>
                  <a:cubicBezTo>
                    <a:pt x="206" y="17"/>
                    <a:pt x="202" y="31"/>
                    <a:pt x="191" y="44"/>
                  </a:cubicBezTo>
                  <a:cubicBezTo>
                    <a:pt x="181" y="56"/>
                    <a:pt x="179" y="59"/>
                    <a:pt x="178" y="76"/>
                  </a:cubicBezTo>
                  <a:cubicBezTo>
                    <a:pt x="176" y="102"/>
                    <a:pt x="154" y="118"/>
                    <a:pt x="129" y="117"/>
                  </a:cubicBezTo>
                  <a:cubicBezTo>
                    <a:pt x="120" y="117"/>
                    <a:pt x="113" y="110"/>
                    <a:pt x="104" y="111"/>
                  </a:cubicBezTo>
                  <a:cubicBezTo>
                    <a:pt x="91" y="113"/>
                    <a:pt x="86" y="137"/>
                    <a:pt x="79" y="147"/>
                  </a:cubicBezTo>
                  <a:cubicBezTo>
                    <a:pt x="68" y="164"/>
                    <a:pt x="56" y="179"/>
                    <a:pt x="35" y="178"/>
                  </a:cubicBezTo>
                  <a:cubicBezTo>
                    <a:pt x="29" y="178"/>
                    <a:pt x="23" y="176"/>
                    <a:pt x="17" y="179"/>
                  </a:cubicBezTo>
                  <a:cubicBezTo>
                    <a:pt x="19" y="191"/>
                    <a:pt x="29" y="202"/>
                    <a:pt x="15" y="212"/>
                  </a:cubicBezTo>
                  <a:cubicBezTo>
                    <a:pt x="11" y="209"/>
                    <a:pt x="5" y="207"/>
                    <a:pt x="0" y="207"/>
                  </a:cubicBezTo>
                  <a:cubicBezTo>
                    <a:pt x="3" y="218"/>
                    <a:pt x="9" y="230"/>
                    <a:pt x="13" y="241"/>
                  </a:cubicBezTo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6" name="Freeform 55"/>
            <p:cNvSpPr>
              <a:spLocks/>
            </p:cNvSpPr>
            <p:nvPr/>
          </p:nvSpPr>
          <p:spPr bwMode="auto">
            <a:xfrm>
              <a:off x="4847" y="2189"/>
              <a:ext cx="117" cy="157"/>
            </a:xfrm>
            <a:custGeom>
              <a:avLst/>
              <a:gdLst>
                <a:gd name="T0" fmla="*/ 0 w 85"/>
                <a:gd name="T1" fmla="*/ 230 h 107"/>
                <a:gd name="T2" fmla="*/ 157 w 85"/>
                <a:gd name="T3" fmla="*/ 147 h 107"/>
                <a:gd name="T4" fmla="*/ 146 w 85"/>
                <a:gd name="T5" fmla="*/ 66 h 107"/>
                <a:gd name="T6" fmla="*/ 129 w 8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07">
                  <a:moveTo>
                    <a:pt x="0" y="107"/>
                  </a:moveTo>
                  <a:cubicBezTo>
                    <a:pt x="25" y="97"/>
                    <a:pt x="78" y="102"/>
                    <a:pt x="83" y="68"/>
                  </a:cubicBezTo>
                  <a:cubicBezTo>
                    <a:pt x="85" y="54"/>
                    <a:pt x="78" y="44"/>
                    <a:pt x="77" y="31"/>
                  </a:cubicBezTo>
                  <a:cubicBezTo>
                    <a:pt x="76" y="21"/>
                    <a:pt x="83" y="2"/>
                    <a:pt x="68" y="0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7" name="Freeform 56"/>
            <p:cNvSpPr>
              <a:spLocks/>
            </p:cNvSpPr>
            <p:nvPr/>
          </p:nvSpPr>
          <p:spPr bwMode="auto">
            <a:xfrm>
              <a:off x="4777" y="2137"/>
              <a:ext cx="186" cy="229"/>
            </a:xfrm>
            <a:custGeom>
              <a:avLst/>
              <a:gdLst>
                <a:gd name="T0" fmla="*/ 105 w 135"/>
                <a:gd name="T1" fmla="*/ 26 h 156"/>
                <a:gd name="T2" fmla="*/ 8 w 135"/>
                <a:gd name="T3" fmla="*/ 135 h 156"/>
                <a:gd name="T4" fmla="*/ 23 w 135"/>
                <a:gd name="T5" fmla="*/ 226 h 156"/>
                <a:gd name="T6" fmla="*/ 142 w 135"/>
                <a:gd name="T7" fmla="*/ 286 h 156"/>
                <a:gd name="T8" fmla="*/ 215 w 135"/>
                <a:gd name="T9" fmla="*/ 170 h 156"/>
                <a:gd name="T10" fmla="*/ 247 w 135"/>
                <a:gd name="T11" fmla="*/ 70 h 156"/>
                <a:gd name="T12" fmla="*/ 105 w 135"/>
                <a:gd name="T13" fmla="*/ 2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56">
                  <a:moveTo>
                    <a:pt x="55" y="12"/>
                  </a:moveTo>
                  <a:cubicBezTo>
                    <a:pt x="13" y="27"/>
                    <a:pt x="0" y="38"/>
                    <a:pt x="4" y="63"/>
                  </a:cubicBezTo>
                  <a:cubicBezTo>
                    <a:pt x="9" y="88"/>
                    <a:pt x="18" y="84"/>
                    <a:pt x="12" y="105"/>
                  </a:cubicBezTo>
                  <a:cubicBezTo>
                    <a:pt x="7" y="127"/>
                    <a:pt x="15" y="156"/>
                    <a:pt x="75" y="133"/>
                  </a:cubicBezTo>
                  <a:cubicBezTo>
                    <a:pt x="135" y="110"/>
                    <a:pt x="124" y="96"/>
                    <a:pt x="113" y="79"/>
                  </a:cubicBezTo>
                  <a:cubicBezTo>
                    <a:pt x="103" y="62"/>
                    <a:pt x="134" y="61"/>
                    <a:pt x="130" y="33"/>
                  </a:cubicBezTo>
                  <a:cubicBezTo>
                    <a:pt x="125" y="5"/>
                    <a:pt x="84" y="0"/>
                    <a:pt x="55" y="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8" name="Freeform 57"/>
            <p:cNvSpPr>
              <a:spLocks/>
            </p:cNvSpPr>
            <p:nvPr/>
          </p:nvSpPr>
          <p:spPr bwMode="auto">
            <a:xfrm>
              <a:off x="4800" y="2161"/>
              <a:ext cx="148" cy="164"/>
            </a:xfrm>
            <a:custGeom>
              <a:avLst/>
              <a:gdLst>
                <a:gd name="T0" fmla="*/ 11 w 107"/>
                <a:gd name="T1" fmla="*/ 163 h 112"/>
                <a:gd name="T2" fmla="*/ 46 w 107"/>
                <a:gd name="T3" fmla="*/ 240 h 112"/>
                <a:gd name="T4" fmla="*/ 159 w 107"/>
                <a:gd name="T5" fmla="*/ 198 h 112"/>
                <a:gd name="T6" fmla="*/ 170 w 107"/>
                <a:gd name="T7" fmla="*/ 101 h 112"/>
                <a:gd name="T8" fmla="*/ 191 w 107"/>
                <a:gd name="T9" fmla="*/ 47 h 112"/>
                <a:gd name="T10" fmla="*/ 159 w 107"/>
                <a:gd name="T11" fmla="*/ 0 h 112"/>
                <a:gd name="T12" fmla="*/ 120 w 107"/>
                <a:gd name="T13" fmla="*/ 88 h 112"/>
                <a:gd name="T14" fmla="*/ 120 w 107"/>
                <a:gd name="T15" fmla="*/ 142 h 112"/>
                <a:gd name="T16" fmla="*/ 73 w 107"/>
                <a:gd name="T17" fmla="*/ 17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112">
                  <a:moveTo>
                    <a:pt x="6" y="76"/>
                  </a:moveTo>
                  <a:cubicBezTo>
                    <a:pt x="2" y="94"/>
                    <a:pt x="0" y="111"/>
                    <a:pt x="24" y="112"/>
                  </a:cubicBezTo>
                  <a:cubicBezTo>
                    <a:pt x="41" y="112"/>
                    <a:pt x="69" y="103"/>
                    <a:pt x="83" y="92"/>
                  </a:cubicBezTo>
                  <a:cubicBezTo>
                    <a:pt x="101" y="78"/>
                    <a:pt x="81" y="65"/>
                    <a:pt x="89" y="47"/>
                  </a:cubicBezTo>
                  <a:cubicBezTo>
                    <a:pt x="93" y="38"/>
                    <a:pt x="101" y="33"/>
                    <a:pt x="100" y="22"/>
                  </a:cubicBezTo>
                  <a:cubicBezTo>
                    <a:pt x="100" y="12"/>
                    <a:pt x="94" y="1"/>
                    <a:pt x="83" y="0"/>
                  </a:cubicBezTo>
                  <a:cubicBezTo>
                    <a:pt x="107" y="20"/>
                    <a:pt x="66" y="29"/>
                    <a:pt x="63" y="41"/>
                  </a:cubicBezTo>
                  <a:cubicBezTo>
                    <a:pt x="60" y="50"/>
                    <a:pt x="70" y="56"/>
                    <a:pt x="63" y="66"/>
                  </a:cubicBezTo>
                  <a:cubicBezTo>
                    <a:pt x="58" y="75"/>
                    <a:pt x="47" y="78"/>
                    <a:pt x="38" y="81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9" name="Freeform 58"/>
            <p:cNvSpPr>
              <a:spLocks/>
            </p:cNvSpPr>
            <p:nvPr/>
          </p:nvSpPr>
          <p:spPr bwMode="auto">
            <a:xfrm>
              <a:off x="4789" y="2165"/>
              <a:ext cx="91" cy="93"/>
            </a:xfrm>
            <a:custGeom>
              <a:avLst/>
              <a:gdLst>
                <a:gd name="T0" fmla="*/ 23 w 66"/>
                <a:gd name="T1" fmla="*/ 137 h 63"/>
                <a:gd name="T2" fmla="*/ 19 w 66"/>
                <a:gd name="T3" fmla="*/ 47 h 63"/>
                <a:gd name="T4" fmla="*/ 125 w 66"/>
                <a:gd name="T5" fmla="*/ 0 h 63"/>
                <a:gd name="T6" fmla="*/ 74 w 66"/>
                <a:gd name="T7" fmla="*/ 47 h 63"/>
                <a:gd name="T8" fmla="*/ 69 w 66"/>
                <a:gd name="T9" fmla="*/ 102 h 63"/>
                <a:gd name="T10" fmla="*/ 32 w 66"/>
                <a:gd name="T11" fmla="*/ 137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63">
                  <a:moveTo>
                    <a:pt x="12" y="63"/>
                  </a:moveTo>
                  <a:cubicBezTo>
                    <a:pt x="6" y="51"/>
                    <a:pt x="0" y="32"/>
                    <a:pt x="10" y="22"/>
                  </a:cubicBezTo>
                  <a:cubicBezTo>
                    <a:pt x="24" y="8"/>
                    <a:pt x="47" y="1"/>
                    <a:pt x="66" y="0"/>
                  </a:cubicBezTo>
                  <a:cubicBezTo>
                    <a:pt x="57" y="6"/>
                    <a:pt x="43" y="11"/>
                    <a:pt x="39" y="22"/>
                  </a:cubicBezTo>
                  <a:cubicBezTo>
                    <a:pt x="36" y="30"/>
                    <a:pt x="40" y="40"/>
                    <a:pt x="36" y="47"/>
                  </a:cubicBezTo>
                  <a:cubicBezTo>
                    <a:pt x="32" y="54"/>
                    <a:pt x="21" y="56"/>
                    <a:pt x="17" y="63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0" name="Freeform 59"/>
            <p:cNvSpPr>
              <a:spLocks/>
            </p:cNvSpPr>
            <p:nvPr/>
          </p:nvSpPr>
          <p:spPr bwMode="auto">
            <a:xfrm>
              <a:off x="4802" y="2197"/>
              <a:ext cx="19" cy="30"/>
            </a:xfrm>
            <a:custGeom>
              <a:avLst/>
              <a:gdLst>
                <a:gd name="T0" fmla="*/ 19 w 14"/>
                <a:gd name="T1" fmla="*/ 0 h 20"/>
                <a:gd name="T2" fmla="*/ 10 w 14"/>
                <a:gd name="T3" fmla="*/ 45 h 20"/>
                <a:gd name="T4" fmla="*/ 26 w 14"/>
                <a:gd name="T5" fmla="*/ 8 h 20"/>
                <a:gd name="T6" fmla="*/ 24 w 14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0">
                  <a:moveTo>
                    <a:pt x="10" y="0"/>
                  </a:moveTo>
                  <a:cubicBezTo>
                    <a:pt x="5" y="3"/>
                    <a:pt x="0" y="17"/>
                    <a:pt x="5" y="20"/>
                  </a:cubicBezTo>
                  <a:cubicBezTo>
                    <a:pt x="6" y="12"/>
                    <a:pt x="7" y="8"/>
                    <a:pt x="14" y="3"/>
                  </a:cubicBezTo>
                  <a:cubicBezTo>
                    <a:pt x="14" y="3"/>
                    <a:pt x="13" y="2"/>
                    <a:pt x="13" y="2"/>
                  </a:cubicBez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1" name="Freeform 60"/>
            <p:cNvSpPr>
              <a:spLocks/>
            </p:cNvSpPr>
            <p:nvPr/>
          </p:nvSpPr>
          <p:spPr bwMode="auto">
            <a:xfrm>
              <a:off x="4825" y="2194"/>
              <a:ext cx="4" cy="6"/>
            </a:xfrm>
            <a:custGeom>
              <a:avLst/>
              <a:gdLst>
                <a:gd name="T0" fmla="*/ 4 w 3"/>
                <a:gd name="T1" fmla="*/ 0 h 4"/>
                <a:gd name="T2" fmla="*/ 1 w 3"/>
                <a:gd name="T3" fmla="*/ 9 h 4"/>
                <a:gd name="T4" fmla="*/ 5 w 3"/>
                <a:gd name="T5" fmla="*/ 3 h 4"/>
                <a:gd name="T6" fmla="*/ 4 w 3"/>
                <a:gd name="T7" fmla="*/ 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3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2" name="Freeform 61"/>
            <p:cNvSpPr>
              <a:spLocks/>
            </p:cNvSpPr>
            <p:nvPr/>
          </p:nvSpPr>
          <p:spPr bwMode="auto">
            <a:xfrm>
              <a:off x="4660" y="2099"/>
              <a:ext cx="198" cy="211"/>
            </a:xfrm>
            <a:custGeom>
              <a:avLst/>
              <a:gdLst>
                <a:gd name="T0" fmla="*/ 30 w 144"/>
                <a:gd name="T1" fmla="*/ 98 h 144"/>
                <a:gd name="T2" fmla="*/ 107 w 144"/>
                <a:gd name="T3" fmla="*/ 88 h 144"/>
                <a:gd name="T4" fmla="*/ 165 w 144"/>
                <a:gd name="T5" fmla="*/ 70 h 144"/>
                <a:gd name="T6" fmla="*/ 210 w 144"/>
                <a:gd name="T7" fmla="*/ 26 h 144"/>
                <a:gd name="T8" fmla="*/ 272 w 144"/>
                <a:gd name="T9" fmla="*/ 10 h 144"/>
                <a:gd name="T10" fmla="*/ 116 w 144"/>
                <a:gd name="T11" fmla="*/ 130 h 144"/>
                <a:gd name="T12" fmla="*/ 91 w 144"/>
                <a:gd name="T13" fmla="*/ 212 h 144"/>
                <a:gd name="T14" fmla="*/ 114 w 144"/>
                <a:gd name="T15" fmla="*/ 309 h 144"/>
                <a:gd name="T16" fmla="*/ 56 w 144"/>
                <a:gd name="T17" fmla="*/ 243 h 144"/>
                <a:gd name="T18" fmla="*/ 11 w 144"/>
                <a:gd name="T19" fmla="*/ 199 h 144"/>
                <a:gd name="T20" fmla="*/ 23 w 144"/>
                <a:gd name="T21" fmla="*/ 176 h 144"/>
                <a:gd name="T22" fmla="*/ 15 w 144"/>
                <a:gd name="T23" fmla="*/ 152 h 144"/>
                <a:gd name="T24" fmla="*/ 15 w 144"/>
                <a:gd name="T25" fmla="*/ 107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144">
                  <a:moveTo>
                    <a:pt x="16" y="46"/>
                  </a:moveTo>
                  <a:cubicBezTo>
                    <a:pt x="30" y="46"/>
                    <a:pt x="44" y="43"/>
                    <a:pt x="57" y="41"/>
                  </a:cubicBezTo>
                  <a:cubicBezTo>
                    <a:pt x="68" y="40"/>
                    <a:pt x="78" y="38"/>
                    <a:pt x="87" y="33"/>
                  </a:cubicBezTo>
                  <a:cubicBezTo>
                    <a:pt x="96" y="28"/>
                    <a:pt x="102" y="18"/>
                    <a:pt x="111" y="12"/>
                  </a:cubicBezTo>
                  <a:cubicBezTo>
                    <a:pt x="119" y="8"/>
                    <a:pt x="135" y="0"/>
                    <a:pt x="144" y="5"/>
                  </a:cubicBezTo>
                  <a:cubicBezTo>
                    <a:pt x="113" y="19"/>
                    <a:pt x="82" y="33"/>
                    <a:pt x="61" y="61"/>
                  </a:cubicBezTo>
                  <a:cubicBezTo>
                    <a:pt x="52" y="73"/>
                    <a:pt x="47" y="83"/>
                    <a:pt x="48" y="99"/>
                  </a:cubicBezTo>
                  <a:cubicBezTo>
                    <a:pt x="50" y="115"/>
                    <a:pt x="58" y="129"/>
                    <a:pt x="60" y="144"/>
                  </a:cubicBezTo>
                  <a:cubicBezTo>
                    <a:pt x="49" y="134"/>
                    <a:pt x="40" y="123"/>
                    <a:pt x="30" y="113"/>
                  </a:cubicBezTo>
                  <a:cubicBezTo>
                    <a:pt x="23" y="108"/>
                    <a:pt x="8" y="102"/>
                    <a:pt x="6" y="93"/>
                  </a:cubicBezTo>
                  <a:cubicBezTo>
                    <a:pt x="6" y="88"/>
                    <a:pt x="11" y="86"/>
                    <a:pt x="12" y="82"/>
                  </a:cubicBezTo>
                  <a:cubicBezTo>
                    <a:pt x="12" y="77"/>
                    <a:pt x="10" y="74"/>
                    <a:pt x="8" y="71"/>
                  </a:cubicBezTo>
                  <a:cubicBezTo>
                    <a:pt x="6" y="66"/>
                    <a:pt x="0" y="53"/>
                    <a:pt x="8" y="50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" name="Freeform 62"/>
            <p:cNvSpPr>
              <a:spLocks/>
            </p:cNvSpPr>
            <p:nvPr/>
          </p:nvSpPr>
          <p:spPr bwMode="auto">
            <a:xfrm>
              <a:off x="4728" y="2093"/>
              <a:ext cx="191" cy="106"/>
            </a:xfrm>
            <a:custGeom>
              <a:avLst/>
              <a:gdLst>
                <a:gd name="T0" fmla="*/ 136 w 139"/>
                <a:gd name="T1" fmla="*/ 31 h 72"/>
                <a:gd name="T2" fmla="*/ 212 w 139"/>
                <a:gd name="T3" fmla="*/ 10 h 72"/>
                <a:gd name="T4" fmla="*/ 262 w 139"/>
                <a:gd name="T5" fmla="*/ 15 h 72"/>
                <a:gd name="T6" fmla="*/ 232 w 139"/>
                <a:gd name="T7" fmla="*/ 18 h 72"/>
                <a:gd name="T8" fmla="*/ 187 w 139"/>
                <a:gd name="T9" fmla="*/ 35 h 72"/>
                <a:gd name="T10" fmla="*/ 126 w 139"/>
                <a:gd name="T11" fmla="*/ 59 h 72"/>
                <a:gd name="T12" fmla="*/ 66 w 139"/>
                <a:gd name="T13" fmla="*/ 109 h 72"/>
                <a:gd name="T14" fmla="*/ 4 w 139"/>
                <a:gd name="T15" fmla="*/ 156 h 72"/>
                <a:gd name="T16" fmla="*/ 0 w 139"/>
                <a:gd name="T17" fmla="*/ 125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72">
                  <a:moveTo>
                    <a:pt x="72" y="14"/>
                  </a:moveTo>
                  <a:cubicBezTo>
                    <a:pt x="86" y="1"/>
                    <a:pt x="95" y="3"/>
                    <a:pt x="112" y="5"/>
                  </a:cubicBezTo>
                  <a:cubicBezTo>
                    <a:pt x="119" y="6"/>
                    <a:pt x="136" y="0"/>
                    <a:pt x="139" y="7"/>
                  </a:cubicBezTo>
                  <a:cubicBezTo>
                    <a:pt x="134" y="11"/>
                    <a:pt x="128" y="8"/>
                    <a:pt x="123" y="8"/>
                  </a:cubicBezTo>
                  <a:cubicBezTo>
                    <a:pt x="114" y="8"/>
                    <a:pt x="107" y="11"/>
                    <a:pt x="99" y="16"/>
                  </a:cubicBezTo>
                  <a:cubicBezTo>
                    <a:pt x="90" y="22"/>
                    <a:pt x="77" y="21"/>
                    <a:pt x="67" y="27"/>
                  </a:cubicBezTo>
                  <a:cubicBezTo>
                    <a:pt x="55" y="35"/>
                    <a:pt x="49" y="45"/>
                    <a:pt x="35" y="50"/>
                  </a:cubicBezTo>
                  <a:cubicBezTo>
                    <a:pt x="22" y="56"/>
                    <a:pt x="12" y="62"/>
                    <a:pt x="2" y="72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4" name="Freeform 63"/>
            <p:cNvSpPr>
              <a:spLocks/>
            </p:cNvSpPr>
            <p:nvPr/>
          </p:nvSpPr>
          <p:spPr bwMode="auto">
            <a:xfrm>
              <a:off x="4944" y="2078"/>
              <a:ext cx="101" cy="93"/>
            </a:xfrm>
            <a:custGeom>
              <a:avLst/>
              <a:gdLst>
                <a:gd name="T0" fmla="*/ 31 w 74"/>
                <a:gd name="T1" fmla="*/ 72 h 63"/>
                <a:gd name="T2" fmla="*/ 138 w 74"/>
                <a:gd name="T3" fmla="*/ 0 h 63"/>
                <a:gd name="T4" fmla="*/ 112 w 74"/>
                <a:gd name="T5" fmla="*/ 59 h 63"/>
                <a:gd name="T6" fmla="*/ 91 w 74"/>
                <a:gd name="T7" fmla="*/ 78 h 63"/>
                <a:gd name="T8" fmla="*/ 72 w 74"/>
                <a:gd name="T9" fmla="*/ 114 h 63"/>
                <a:gd name="T10" fmla="*/ 37 w 74"/>
                <a:gd name="T11" fmla="*/ 97 h 63"/>
                <a:gd name="T12" fmla="*/ 0 w 74"/>
                <a:gd name="T13" fmla="*/ 6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63">
                  <a:moveTo>
                    <a:pt x="17" y="33"/>
                  </a:moveTo>
                  <a:cubicBezTo>
                    <a:pt x="42" y="41"/>
                    <a:pt x="63" y="20"/>
                    <a:pt x="74" y="0"/>
                  </a:cubicBezTo>
                  <a:cubicBezTo>
                    <a:pt x="70" y="10"/>
                    <a:pt x="68" y="20"/>
                    <a:pt x="60" y="27"/>
                  </a:cubicBezTo>
                  <a:cubicBezTo>
                    <a:pt x="57" y="31"/>
                    <a:pt x="52" y="33"/>
                    <a:pt x="49" y="36"/>
                  </a:cubicBezTo>
                  <a:cubicBezTo>
                    <a:pt x="44" y="41"/>
                    <a:pt x="43" y="48"/>
                    <a:pt x="39" y="52"/>
                  </a:cubicBezTo>
                  <a:cubicBezTo>
                    <a:pt x="29" y="63"/>
                    <a:pt x="26" y="52"/>
                    <a:pt x="20" y="45"/>
                  </a:cubicBezTo>
                  <a:cubicBezTo>
                    <a:pt x="14" y="39"/>
                    <a:pt x="6" y="35"/>
                    <a:pt x="0" y="28"/>
                  </a:cubicBezTo>
                </a:path>
              </a:pathLst>
            </a:custGeom>
            <a:solidFill>
              <a:srgbClr val="2B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5" name="Freeform 64"/>
            <p:cNvSpPr>
              <a:spLocks/>
            </p:cNvSpPr>
            <p:nvPr/>
          </p:nvSpPr>
          <p:spPr bwMode="auto">
            <a:xfrm>
              <a:off x="4704" y="2181"/>
              <a:ext cx="74" cy="140"/>
            </a:xfrm>
            <a:custGeom>
              <a:avLst/>
              <a:gdLst>
                <a:gd name="T0" fmla="*/ 62 w 54"/>
                <a:gd name="T1" fmla="*/ 0 h 95"/>
                <a:gd name="T2" fmla="*/ 11 w 54"/>
                <a:gd name="T3" fmla="*/ 52 h 95"/>
                <a:gd name="T4" fmla="*/ 26 w 54"/>
                <a:gd name="T5" fmla="*/ 125 h 95"/>
                <a:gd name="T6" fmla="*/ 30 w 54"/>
                <a:gd name="T7" fmla="*/ 155 h 95"/>
                <a:gd name="T8" fmla="*/ 47 w 54"/>
                <a:gd name="T9" fmla="*/ 178 h 95"/>
                <a:gd name="T10" fmla="*/ 66 w 54"/>
                <a:gd name="T11" fmla="*/ 206 h 95"/>
                <a:gd name="T12" fmla="*/ 75 w 54"/>
                <a:gd name="T13" fmla="*/ 1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95">
                  <a:moveTo>
                    <a:pt x="33" y="0"/>
                  </a:moveTo>
                  <a:cubicBezTo>
                    <a:pt x="24" y="6"/>
                    <a:pt x="11" y="14"/>
                    <a:pt x="6" y="24"/>
                  </a:cubicBezTo>
                  <a:cubicBezTo>
                    <a:pt x="0" y="36"/>
                    <a:pt x="10" y="47"/>
                    <a:pt x="14" y="58"/>
                  </a:cubicBezTo>
                  <a:cubicBezTo>
                    <a:pt x="15" y="62"/>
                    <a:pt x="15" y="68"/>
                    <a:pt x="16" y="71"/>
                  </a:cubicBezTo>
                  <a:cubicBezTo>
                    <a:pt x="19" y="75"/>
                    <a:pt x="23" y="77"/>
                    <a:pt x="25" y="82"/>
                  </a:cubicBezTo>
                  <a:cubicBezTo>
                    <a:pt x="27" y="88"/>
                    <a:pt x="26" y="95"/>
                    <a:pt x="35" y="95"/>
                  </a:cubicBezTo>
                  <a:cubicBezTo>
                    <a:pt x="54" y="95"/>
                    <a:pt x="43" y="65"/>
                    <a:pt x="40" y="56"/>
                  </a:cubicBezTo>
                </a:path>
              </a:pathLst>
            </a:custGeom>
            <a:solidFill>
              <a:srgbClr val="006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6" name="Freeform 65"/>
            <p:cNvSpPr>
              <a:spLocks/>
            </p:cNvSpPr>
            <p:nvPr/>
          </p:nvSpPr>
          <p:spPr bwMode="auto">
            <a:xfrm>
              <a:off x="4825" y="2271"/>
              <a:ext cx="224" cy="125"/>
            </a:xfrm>
            <a:custGeom>
              <a:avLst/>
              <a:gdLst>
                <a:gd name="T0" fmla="*/ 0 w 163"/>
                <a:gd name="T1" fmla="*/ 179 h 85"/>
                <a:gd name="T2" fmla="*/ 70 w 163"/>
                <a:gd name="T3" fmla="*/ 179 h 85"/>
                <a:gd name="T4" fmla="*/ 142 w 163"/>
                <a:gd name="T5" fmla="*/ 162 h 85"/>
                <a:gd name="T6" fmla="*/ 231 w 163"/>
                <a:gd name="T7" fmla="*/ 101 h 85"/>
                <a:gd name="T8" fmla="*/ 271 w 163"/>
                <a:gd name="T9" fmla="*/ 46 h 85"/>
                <a:gd name="T10" fmla="*/ 308 w 163"/>
                <a:gd name="T11" fmla="*/ 4 h 85"/>
                <a:gd name="T12" fmla="*/ 261 w 163"/>
                <a:gd name="T13" fmla="*/ 50 h 85"/>
                <a:gd name="T14" fmla="*/ 195 w 163"/>
                <a:gd name="T15" fmla="*/ 84 h 85"/>
                <a:gd name="T16" fmla="*/ 142 w 163"/>
                <a:gd name="T17" fmla="*/ 116 h 85"/>
                <a:gd name="T18" fmla="*/ 40 w 163"/>
                <a:gd name="T19" fmla="*/ 16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3" h="85">
                  <a:moveTo>
                    <a:pt x="0" y="83"/>
                  </a:moveTo>
                  <a:cubicBezTo>
                    <a:pt x="12" y="77"/>
                    <a:pt x="24" y="81"/>
                    <a:pt x="37" y="83"/>
                  </a:cubicBezTo>
                  <a:cubicBezTo>
                    <a:pt x="50" y="85"/>
                    <a:pt x="63" y="83"/>
                    <a:pt x="75" y="75"/>
                  </a:cubicBezTo>
                  <a:cubicBezTo>
                    <a:pt x="91" y="64"/>
                    <a:pt x="109" y="63"/>
                    <a:pt x="122" y="47"/>
                  </a:cubicBezTo>
                  <a:cubicBezTo>
                    <a:pt x="129" y="38"/>
                    <a:pt x="135" y="29"/>
                    <a:pt x="143" y="21"/>
                  </a:cubicBezTo>
                  <a:cubicBezTo>
                    <a:pt x="149" y="14"/>
                    <a:pt x="158" y="9"/>
                    <a:pt x="163" y="2"/>
                  </a:cubicBezTo>
                  <a:cubicBezTo>
                    <a:pt x="155" y="0"/>
                    <a:pt x="144" y="18"/>
                    <a:pt x="138" y="23"/>
                  </a:cubicBezTo>
                  <a:cubicBezTo>
                    <a:pt x="126" y="31"/>
                    <a:pt x="117" y="36"/>
                    <a:pt x="103" y="39"/>
                  </a:cubicBezTo>
                  <a:cubicBezTo>
                    <a:pt x="90" y="41"/>
                    <a:pt x="85" y="45"/>
                    <a:pt x="75" y="54"/>
                  </a:cubicBezTo>
                  <a:cubicBezTo>
                    <a:pt x="61" y="65"/>
                    <a:pt x="38" y="68"/>
                    <a:pt x="21" y="74"/>
                  </a:cubicBezTo>
                </a:path>
              </a:pathLst>
            </a:custGeom>
            <a:solidFill>
              <a:srgbClr val="005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7" name="Freeform 66"/>
            <p:cNvSpPr>
              <a:spLocks/>
            </p:cNvSpPr>
            <p:nvPr/>
          </p:nvSpPr>
          <p:spPr bwMode="auto">
            <a:xfrm>
              <a:off x="4679" y="2175"/>
              <a:ext cx="49" cy="62"/>
            </a:xfrm>
            <a:custGeom>
              <a:avLst/>
              <a:gdLst>
                <a:gd name="T0" fmla="*/ 20 w 35"/>
                <a:gd name="T1" fmla="*/ 15 h 42"/>
                <a:gd name="T2" fmla="*/ 20 w 35"/>
                <a:gd name="T3" fmla="*/ 92 h 42"/>
                <a:gd name="T4" fmla="*/ 31 w 35"/>
                <a:gd name="T5" fmla="*/ 40 h 42"/>
                <a:gd name="T6" fmla="*/ 69 w 35"/>
                <a:gd name="T7" fmla="*/ 10 h 42"/>
                <a:gd name="T8" fmla="*/ 28 w 35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0" y="7"/>
                  </a:moveTo>
                  <a:cubicBezTo>
                    <a:pt x="3" y="18"/>
                    <a:pt x="0" y="33"/>
                    <a:pt x="10" y="42"/>
                  </a:cubicBezTo>
                  <a:cubicBezTo>
                    <a:pt x="15" y="35"/>
                    <a:pt x="10" y="25"/>
                    <a:pt x="16" y="18"/>
                  </a:cubicBezTo>
                  <a:cubicBezTo>
                    <a:pt x="19" y="12"/>
                    <a:pt x="30" y="10"/>
                    <a:pt x="35" y="5"/>
                  </a:cubicBezTo>
                  <a:cubicBezTo>
                    <a:pt x="30" y="0"/>
                    <a:pt x="22" y="0"/>
                    <a:pt x="14" y="3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8" name="Freeform 67"/>
            <p:cNvSpPr>
              <a:spLocks/>
            </p:cNvSpPr>
            <p:nvPr/>
          </p:nvSpPr>
          <p:spPr bwMode="auto">
            <a:xfrm>
              <a:off x="4732" y="2170"/>
              <a:ext cx="11" cy="8"/>
            </a:xfrm>
            <a:custGeom>
              <a:avLst/>
              <a:gdLst>
                <a:gd name="T0" fmla="*/ 1 w 8"/>
                <a:gd name="T1" fmla="*/ 0 h 6"/>
                <a:gd name="T2" fmla="*/ 15 w 8"/>
                <a:gd name="T3" fmla="*/ 5 h 6"/>
                <a:gd name="T4" fmla="*/ 6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6"/>
                    <a:pt x="4" y="5"/>
                    <a:pt x="8" y="3"/>
                  </a:cubicBezTo>
                  <a:cubicBezTo>
                    <a:pt x="7" y="0"/>
                    <a:pt x="5" y="1"/>
                    <a:pt x="3" y="1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9" name="Freeform 68"/>
            <p:cNvSpPr>
              <a:spLocks/>
            </p:cNvSpPr>
            <p:nvPr/>
          </p:nvSpPr>
          <p:spPr bwMode="auto">
            <a:xfrm>
              <a:off x="4977" y="2136"/>
              <a:ext cx="22" cy="19"/>
            </a:xfrm>
            <a:custGeom>
              <a:avLst/>
              <a:gdLst>
                <a:gd name="T0" fmla="*/ 0 w 16"/>
                <a:gd name="T1" fmla="*/ 1 h 13"/>
                <a:gd name="T2" fmla="*/ 30 w 16"/>
                <a:gd name="T3" fmla="*/ 0 h 13"/>
                <a:gd name="T4" fmla="*/ 19 w 1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"/>
                  </a:moveTo>
                  <a:cubicBezTo>
                    <a:pt x="3" y="13"/>
                    <a:pt x="12" y="9"/>
                    <a:pt x="16" y="0"/>
                  </a:cubicBezTo>
                  <a:cubicBezTo>
                    <a:pt x="14" y="0"/>
                    <a:pt x="11" y="0"/>
                    <a:pt x="10" y="0"/>
                  </a:cubicBezTo>
                </a:path>
              </a:pathLst>
            </a:custGeom>
            <a:solidFill>
              <a:srgbClr val="26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0" name="Freeform 69"/>
            <p:cNvSpPr>
              <a:spLocks/>
            </p:cNvSpPr>
            <p:nvPr/>
          </p:nvSpPr>
          <p:spPr bwMode="auto">
            <a:xfrm>
              <a:off x="4525" y="1930"/>
              <a:ext cx="1005" cy="683"/>
            </a:xfrm>
            <a:custGeom>
              <a:avLst/>
              <a:gdLst>
                <a:gd name="T0" fmla="*/ 101 w 730"/>
                <a:gd name="T1" fmla="*/ 291 h 465"/>
                <a:gd name="T2" fmla="*/ 147 w 730"/>
                <a:gd name="T3" fmla="*/ 354 h 465"/>
                <a:gd name="T4" fmla="*/ 127 w 730"/>
                <a:gd name="T5" fmla="*/ 408 h 465"/>
                <a:gd name="T6" fmla="*/ 4 w 730"/>
                <a:gd name="T7" fmla="*/ 492 h 465"/>
                <a:gd name="T8" fmla="*/ 99 w 730"/>
                <a:gd name="T9" fmla="*/ 466 h 465"/>
                <a:gd name="T10" fmla="*/ 257 w 730"/>
                <a:gd name="T11" fmla="*/ 557 h 465"/>
                <a:gd name="T12" fmla="*/ 354 w 730"/>
                <a:gd name="T13" fmla="*/ 755 h 465"/>
                <a:gd name="T14" fmla="*/ 339 w 730"/>
                <a:gd name="T15" fmla="*/ 915 h 465"/>
                <a:gd name="T16" fmla="*/ 330 w 730"/>
                <a:gd name="T17" fmla="*/ 997 h 465"/>
                <a:gd name="T18" fmla="*/ 363 w 730"/>
                <a:gd name="T19" fmla="*/ 921 h 465"/>
                <a:gd name="T20" fmla="*/ 388 w 730"/>
                <a:gd name="T21" fmla="*/ 781 h 465"/>
                <a:gd name="T22" fmla="*/ 467 w 730"/>
                <a:gd name="T23" fmla="*/ 708 h 465"/>
                <a:gd name="T24" fmla="*/ 577 w 730"/>
                <a:gd name="T25" fmla="*/ 690 h 465"/>
                <a:gd name="T26" fmla="*/ 670 w 730"/>
                <a:gd name="T27" fmla="*/ 621 h 465"/>
                <a:gd name="T28" fmla="*/ 870 w 730"/>
                <a:gd name="T29" fmla="*/ 485 h 465"/>
                <a:gd name="T30" fmla="*/ 991 w 730"/>
                <a:gd name="T31" fmla="*/ 474 h 465"/>
                <a:gd name="T32" fmla="*/ 1106 w 730"/>
                <a:gd name="T33" fmla="*/ 401 h 465"/>
                <a:gd name="T34" fmla="*/ 1238 w 730"/>
                <a:gd name="T35" fmla="*/ 317 h 465"/>
                <a:gd name="T36" fmla="*/ 1284 w 730"/>
                <a:gd name="T37" fmla="*/ 203 h 465"/>
                <a:gd name="T38" fmla="*/ 1375 w 730"/>
                <a:gd name="T39" fmla="*/ 97 h 465"/>
                <a:gd name="T40" fmla="*/ 1333 w 730"/>
                <a:gd name="T41" fmla="*/ 115 h 465"/>
                <a:gd name="T42" fmla="*/ 1261 w 730"/>
                <a:gd name="T43" fmla="*/ 201 h 465"/>
                <a:gd name="T44" fmla="*/ 1202 w 730"/>
                <a:gd name="T45" fmla="*/ 298 h 465"/>
                <a:gd name="T46" fmla="*/ 1060 w 730"/>
                <a:gd name="T47" fmla="*/ 372 h 465"/>
                <a:gd name="T48" fmla="*/ 966 w 730"/>
                <a:gd name="T49" fmla="*/ 441 h 465"/>
                <a:gd name="T50" fmla="*/ 829 w 730"/>
                <a:gd name="T51" fmla="*/ 401 h 465"/>
                <a:gd name="T52" fmla="*/ 750 w 730"/>
                <a:gd name="T53" fmla="*/ 317 h 465"/>
                <a:gd name="T54" fmla="*/ 765 w 730"/>
                <a:gd name="T55" fmla="*/ 192 h 465"/>
                <a:gd name="T56" fmla="*/ 801 w 730"/>
                <a:gd name="T57" fmla="*/ 73 h 465"/>
                <a:gd name="T58" fmla="*/ 865 w 730"/>
                <a:gd name="T59" fmla="*/ 18 h 465"/>
                <a:gd name="T60" fmla="*/ 781 w 730"/>
                <a:gd name="T61" fmla="*/ 63 h 465"/>
                <a:gd name="T62" fmla="*/ 723 w 730"/>
                <a:gd name="T63" fmla="*/ 162 h 465"/>
                <a:gd name="T64" fmla="*/ 631 w 730"/>
                <a:gd name="T65" fmla="*/ 275 h 465"/>
                <a:gd name="T66" fmla="*/ 512 w 730"/>
                <a:gd name="T67" fmla="*/ 229 h 465"/>
                <a:gd name="T68" fmla="*/ 383 w 730"/>
                <a:gd name="T69" fmla="*/ 259 h 465"/>
                <a:gd name="T70" fmla="*/ 306 w 730"/>
                <a:gd name="T71" fmla="*/ 311 h 465"/>
                <a:gd name="T72" fmla="*/ 195 w 730"/>
                <a:gd name="T73" fmla="*/ 319 h 465"/>
                <a:gd name="T74" fmla="*/ 101 w 730"/>
                <a:gd name="T75" fmla="*/ 291 h 4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0" h="465">
                  <a:moveTo>
                    <a:pt x="53" y="135"/>
                  </a:moveTo>
                  <a:cubicBezTo>
                    <a:pt x="47" y="142"/>
                    <a:pt x="64" y="157"/>
                    <a:pt x="78" y="164"/>
                  </a:cubicBezTo>
                  <a:cubicBezTo>
                    <a:pt x="94" y="172"/>
                    <a:pt x="84" y="185"/>
                    <a:pt x="67" y="189"/>
                  </a:cubicBezTo>
                  <a:cubicBezTo>
                    <a:pt x="50" y="194"/>
                    <a:pt x="5" y="213"/>
                    <a:pt x="2" y="228"/>
                  </a:cubicBezTo>
                  <a:cubicBezTo>
                    <a:pt x="0" y="242"/>
                    <a:pt x="18" y="229"/>
                    <a:pt x="52" y="216"/>
                  </a:cubicBezTo>
                  <a:cubicBezTo>
                    <a:pt x="85" y="203"/>
                    <a:pt x="101" y="219"/>
                    <a:pt x="136" y="258"/>
                  </a:cubicBezTo>
                  <a:cubicBezTo>
                    <a:pt x="172" y="297"/>
                    <a:pt x="181" y="319"/>
                    <a:pt x="187" y="350"/>
                  </a:cubicBezTo>
                  <a:cubicBezTo>
                    <a:pt x="192" y="381"/>
                    <a:pt x="186" y="398"/>
                    <a:pt x="179" y="424"/>
                  </a:cubicBezTo>
                  <a:cubicBezTo>
                    <a:pt x="173" y="450"/>
                    <a:pt x="168" y="458"/>
                    <a:pt x="174" y="462"/>
                  </a:cubicBezTo>
                  <a:cubicBezTo>
                    <a:pt x="180" y="465"/>
                    <a:pt x="190" y="439"/>
                    <a:pt x="192" y="427"/>
                  </a:cubicBezTo>
                  <a:cubicBezTo>
                    <a:pt x="194" y="415"/>
                    <a:pt x="208" y="383"/>
                    <a:pt x="205" y="362"/>
                  </a:cubicBezTo>
                  <a:cubicBezTo>
                    <a:pt x="203" y="340"/>
                    <a:pt x="214" y="322"/>
                    <a:pt x="246" y="328"/>
                  </a:cubicBezTo>
                  <a:cubicBezTo>
                    <a:pt x="268" y="331"/>
                    <a:pt x="282" y="337"/>
                    <a:pt x="304" y="320"/>
                  </a:cubicBezTo>
                  <a:cubicBezTo>
                    <a:pt x="325" y="303"/>
                    <a:pt x="337" y="304"/>
                    <a:pt x="354" y="288"/>
                  </a:cubicBezTo>
                  <a:cubicBezTo>
                    <a:pt x="371" y="271"/>
                    <a:pt x="389" y="212"/>
                    <a:pt x="459" y="225"/>
                  </a:cubicBezTo>
                  <a:cubicBezTo>
                    <a:pt x="480" y="226"/>
                    <a:pt x="503" y="226"/>
                    <a:pt x="523" y="220"/>
                  </a:cubicBezTo>
                  <a:cubicBezTo>
                    <a:pt x="557" y="210"/>
                    <a:pt x="557" y="196"/>
                    <a:pt x="583" y="186"/>
                  </a:cubicBezTo>
                  <a:cubicBezTo>
                    <a:pt x="610" y="175"/>
                    <a:pt x="632" y="168"/>
                    <a:pt x="653" y="147"/>
                  </a:cubicBezTo>
                  <a:cubicBezTo>
                    <a:pt x="675" y="127"/>
                    <a:pt x="661" y="115"/>
                    <a:pt x="678" y="94"/>
                  </a:cubicBezTo>
                  <a:cubicBezTo>
                    <a:pt x="695" y="72"/>
                    <a:pt x="723" y="62"/>
                    <a:pt x="726" y="45"/>
                  </a:cubicBezTo>
                  <a:cubicBezTo>
                    <a:pt x="730" y="28"/>
                    <a:pt x="714" y="42"/>
                    <a:pt x="703" y="53"/>
                  </a:cubicBezTo>
                  <a:cubicBezTo>
                    <a:pt x="692" y="65"/>
                    <a:pt x="674" y="77"/>
                    <a:pt x="665" y="93"/>
                  </a:cubicBezTo>
                  <a:cubicBezTo>
                    <a:pt x="656" y="109"/>
                    <a:pt x="659" y="124"/>
                    <a:pt x="634" y="138"/>
                  </a:cubicBezTo>
                  <a:cubicBezTo>
                    <a:pt x="609" y="153"/>
                    <a:pt x="580" y="154"/>
                    <a:pt x="559" y="172"/>
                  </a:cubicBezTo>
                  <a:cubicBezTo>
                    <a:pt x="539" y="190"/>
                    <a:pt x="527" y="201"/>
                    <a:pt x="510" y="204"/>
                  </a:cubicBezTo>
                  <a:cubicBezTo>
                    <a:pt x="493" y="208"/>
                    <a:pt x="456" y="195"/>
                    <a:pt x="437" y="186"/>
                  </a:cubicBezTo>
                  <a:cubicBezTo>
                    <a:pt x="418" y="177"/>
                    <a:pt x="397" y="170"/>
                    <a:pt x="396" y="147"/>
                  </a:cubicBezTo>
                  <a:cubicBezTo>
                    <a:pt x="395" y="125"/>
                    <a:pt x="410" y="111"/>
                    <a:pt x="404" y="89"/>
                  </a:cubicBezTo>
                  <a:cubicBezTo>
                    <a:pt x="397" y="68"/>
                    <a:pt x="410" y="47"/>
                    <a:pt x="423" y="34"/>
                  </a:cubicBezTo>
                  <a:cubicBezTo>
                    <a:pt x="437" y="20"/>
                    <a:pt x="456" y="16"/>
                    <a:pt x="456" y="8"/>
                  </a:cubicBezTo>
                  <a:cubicBezTo>
                    <a:pt x="455" y="0"/>
                    <a:pt x="424" y="18"/>
                    <a:pt x="412" y="29"/>
                  </a:cubicBezTo>
                  <a:cubicBezTo>
                    <a:pt x="399" y="41"/>
                    <a:pt x="391" y="51"/>
                    <a:pt x="381" y="75"/>
                  </a:cubicBezTo>
                  <a:cubicBezTo>
                    <a:pt x="372" y="99"/>
                    <a:pt x="365" y="125"/>
                    <a:pt x="333" y="127"/>
                  </a:cubicBezTo>
                  <a:cubicBezTo>
                    <a:pt x="301" y="128"/>
                    <a:pt x="296" y="102"/>
                    <a:pt x="270" y="106"/>
                  </a:cubicBezTo>
                  <a:cubicBezTo>
                    <a:pt x="244" y="110"/>
                    <a:pt x="229" y="96"/>
                    <a:pt x="202" y="120"/>
                  </a:cubicBezTo>
                  <a:cubicBezTo>
                    <a:pt x="175" y="144"/>
                    <a:pt x="181" y="139"/>
                    <a:pt x="161" y="144"/>
                  </a:cubicBezTo>
                  <a:cubicBezTo>
                    <a:pt x="142" y="148"/>
                    <a:pt x="117" y="156"/>
                    <a:pt x="103" y="148"/>
                  </a:cubicBezTo>
                  <a:cubicBezTo>
                    <a:pt x="90" y="140"/>
                    <a:pt x="60" y="128"/>
                    <a:pt x="53" y="135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21" name="Freeform 70"/>
            <p:cNvSpPr>
              <a:spLocks/>
            </p:cNvSpPr>
            <p:nvPr/>
          </p:nvSpPr>
          <p:spPr bwMode="auto">
            <a:xfrm>
              <a:off x="4777" y="2137"/>
              <a:ext cx="186" cy="229"/>
            </a:xfrm>
            <a:custGeom>
              <a:avLst/>
              <a:gdLst>
                <a:gd name="T0" fmla="*/ 105 w 135"/>
                <a:gd name="T1" fmla="*/ 26 h 156"/>
                <a:gd name="T2" fmla="*/ 8 w 135"/>
                <a:gd name="T3" fmla="*/ 135 h 156"/>
                <a:gd name="T4" fmla="*/ 23 w 135"/>
                <a:gd name="T5" fmla="*/ 226 h 156"/>
                <a:gd name="T6" fmla="*/ 142 w 135"/>
                <a:gd name="T7" fmla="*/ 286 h 156"/>
                <a:gd name="T8" fmla="*/ 215 w 135"/>
                <a:gd name="T9" fmla="*/ 170 h 156"/>
                <a:gd name="T10" fmla="*/ 247 w 135"/>
                <a:gd name="T11" fmla="*/ 70 h 156"/>
                <a:gd name="T12" fmla="*/ 105 w 135"/>
                <a:gd name="T13" fmla="*/ 2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56">
                  <a:moveTo>
                    <a:pt x="55" y="12"/>
                  </a:moveTo>
                  <a:cubicBezTo>
                    <a:pt x="13" y="27"/>
                    <a:pt x="0" y="38"/>
                    <a:pt x="4" y="63"/>
                  </a:cubicBezTo>
                  <a:cubicBezTo>
                    <a:pt x="9" y="88"/>
                    <a:pt x="18" y="84"/>
                    <a:pt x="12" y="105"/>
                  </a:cubicBezTo>
                  <a:cubicBezTo>
                    <a:pt x="7" y="127"/>
                    <a:pt x="15" y="156"/>
                    <a:pt x="75" y="133"/>
                  </a:cubicBezTo>
                  <a:cubicBezTo>
                    <a:pt x="135" y="110"/>
                    <a:pt x="124" y="96"/>
                    <a:pt x="113" y="79"/>
                  </a:cubicBezTo>
                  <a:cubicBezTo>
                    <a:pt x="103" y="62"/>
                    <a:pt x="134" y="61"/>
                    <a:pt x="130" y="33"/>
                  </a:cubicBezTo>
                  <a:cubicBezTo>
                    <a:pt x="125" y="5"/>
                    <a:pt x="84" y="0"/>
                    <a:pt x="55" y="12"/>
                  </a:cubicBezTo>
                  <a:close/>
                </a:path>
              </a:pathLst>
            </a:custGeom>
            <a:noFill/>
            <a:ln w="4763" cap="flat">
              <a:solidFill>
                <a:srgbClr val="DDD7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6761706" y="4354857"/>
            <a:ext cx="25144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/>
            <a:r>
              <a:rPr lang="en-GB" sz="3600" b="1" i="1" dirty="0">
                <a:solidFill>
                  <a:prstClr val="black"/>
                </a:solidFill>
              </a:rPr>
              <a:t>Function(s)?</a:t>
            </a:r>
          </a:p>
        </p:txBody>
      </p:sp>
      <p:sp>
        <p:nvSpPr>
          <p:cNvPr id="41" name="Curved Down Arrow 40"/>
          <p:cNvSpPr/>
          <p:nvPr/>
        </p:nvSpPr>
        <p:spPr>
          <a:xfrm rot="2921441">
            <a:off x="1748430" y="3090093"/>
            <a:ext cx="1921676" cy="1707683"/>
          </a:xfrm>
          <a:prstGeom prst="curvedDownArrow">
            <a:avLst>
              <a:gd name="adj1" fmla="val 11640"/>
              <a:gd name="adj2" fmla="val 34380"/>
              <a:gd name="adj3" fmla="val 22788"/>
            </a:avLst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>
              <a:solidFill>
                <a:prstClr val="black"/>
              </a:solidFill>
            </a:endParaRPr>
          </a:p>
        </p:txBody>
      </p:sp>
      <p:grpSp>
        <p:nvGrpSpPr>
          <p:cNvPr id="43" name="Group 539"/>
          <p:cNvGrpSpPr>
            <a:grpSpLocks/>
          </p:cNvGrpSpPr>
          <p:nvPr/>
        </p:nvGrpSpPr>
        <p:grpSpPr bwMode="auto">
          <a:xfrm>
            <a:off x="2614128" y="2733516"/>
            <a:ext cx="1295960" cy="1272947"/>
            <a:chOff x="4318" y="762"/>
            <a:chExt cx="894" cy="972"/>
          </a:xfrm>
        </p:grpSpPr>
        <p:sp>
          <p:nvSpPr>
            <p:cNvPr id="44" name="Freeform 540"/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1664 w 447"/>
                <a:gd name="T1" fmla="*/ 1300 h 456"/>
                <a:gd name="T2" fmla="*/ 1684 w 447"/>
                <a:gd name="T3" fmla="*/ 919 h 456"/>
                <a:gd name="T4" fmla="*/ 1576 w 447"/>
                <a:gd name="T5" fmla="*/ 595 h 456"/>
                <a:gd name="T6" fmla="*/ 1536 w 447"/>
                <a:gd name="T7" fmla="*/ 514 h 456"/>
                <a:gd name="T8" fmla="*/ 1520 w 447"/>
                <a:gd name="T9" fmla="*/ 296 h 456"/>
                <a:gd name="T10" fmla="*/ 1484 w 447"/>
                <a:gd name="T11" fmla="*/ 213 h 456"/>
                <a:gd name="T12" fmla="*/ 1404 w 447"/>
                <a:gd name="T13" fmla="*/ 290 h 456"/>
                <a:gd name="T14" fmla="*/ 1452 w 447"/>
                <a:gd name="T15" fmla="*/ 168 h 456"/>
                <a:gd name="T16" fmla="*/ 1348 w 447"/>
                <a:gd name="T17" fmla="*/ 264 h 456"/>
                <a:gd name="T18" fmla="*/ 1204 w 447"/>
                <a:gd name="T19" fmla="*/ 109 h 456"/>
                <a:gd name="T20" fmla="*/ 1152 w 447"/>
                <a:gd name="T21" fmla="*/ 153 h 456"/>
                <a:gd name="T22" fmla="*/ 764 w 447"/>
                <a:gd name="T23" fmla="*/ 160 h 456"/>
                <a:gd name="T24" fmla="*/ 644 w 447"/>
                <a:gd name="T25" fmla="*/ 81 h 456"/>
                <a:gd name="T26" fmla="*/ 632 w 447"/>
                <a:gd name="T27" fmla="*/ 200 h 456"/>
                <a:gd name="T28" fmla="*/ 412 w 447"/>
                <a:gd name="T29" fmla="*/ 177 h 456"/>
                <a:gd name="T30" fmla="*/ 392 w 447"/>
                <a:gd name="T31" fmla="*/ 217 h 456"/>
                <a:gd name="T32" fmla="*/ 312 w 447"/>
                <a:gd name="T33" fmla="*/ 414 h 456"/>
                <a:gd name="T34" fmla="*/ 200 w 447"/>
                <a:gd name="T35" fmla="*/ 509 h 456"/>
                <a:gd name="T36" fmla="*/ 140 w 447"/>
                <a:gd name="T37" fmla="*/ 627 h 456"/>
                <a:gd name="T38" fmla="*/ 88 w 447"/>
                <a:gd name="T39" fmla="*/ 723 h 456"/>
                <a:gd name="T40" fmla="*/ 148 w 447"/>
                <a:gd name="T41" fmla="*/ 1273 h 456"/>
                <a:gd name="T42" fmla="*/ 220 w 447"/>
                <a:gd name="T43" fmla="*/ 1690 h 456"/>
                <a:gd name="T44" fmla="*/ 248 w 447"/>
                <a:gd name="T45" fmla="*/ 1678 h 456"/>
                <a:gd name="T46" fmla="*/ 348 w 447"/>
                <a:gd name="T47" fmla="*/ 1767 h 456"/>
                <a:gd name="T48" fmla="*/ 320 w 447"/>
                <a:gd name="T49" fmla="*/ 1980 h 456"/>
                <a:gd name="T50" fmla="*/ 432 w 447"/>
                <a:gd name="T51" fmla="*/ 1872 h 456"/>
                <a:gd name="T52" fmla="*/ 728 w 447"/>
                <a:gd name="T53" fmla="*/ 2040 h 456"/>
                <a:gd name="T54" fmla="*/ 1308 w 447"/>
                <a:gd name="T55" fmla="*/ 1682 h 456"/>
                <a:gd name="T56" fmla="*/ 1376 w 447"/>
                <a:gd name="T57" fmla="*/ 1678 h 456"/>
                <a:gd name="T58" fmla="*/ 1476 w 447"/>
                <a:gd name="T59" fmla="*/ 1667 h 456"/>
                <a:gd name="T60" fmla="*/ 1700 w 447"/>
                <a:gd name="T61" fmla="*/ 1750 h 456"/>
                <a:gd name="T62" fmla="*/ 1556 w 447"/>
                <a:gd name="T63" fmla="*/ 1609 h 456"/>
                <a:gd name="T64" fmla="*/ 1412 w 447"/>
                <a:gd name="T65" fmla="*/ 1449 h 456"/>
                <a:gd name="T66" fmla="*/ 1620 w 447"/>
                <a:gd name="T67" fmla="*/ 1562 h 456"/>
                <a:gd name="T68" fmla="*/ 1636 w 447"/>
                <a:gd name="T69" fmla="*/ 1381 h 456"/>
                <a:gd name="T70" fmla="*/ 1776 w 447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5" name="Freeform 541"/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272 w 259"/>
                <a:gd name="T1" fmla="*/ 0 h 256"/>
                <a:gd name="T2" fmla="*/ 24 w 259"/>
                <a:gd name="T3" fmla="*/ 495 h 256"/>
                <a:gd name="T4" fmla="*/ 104 w 259"/>
                <a:gd name="T5" fmla="*/ 806 h 256"/>
                <a:gd name="T6" fmla="*/ 324 w 259"/>
                <a:gd name="T7" fmla="*/ 1000 h 256"/>
                <a:gd name="T8" fmla="*/ 648 w 259"/>
                <a:gd name="T9" fmla="*/ 1092 h 256"/>
                <a:gd name="T10" fmla="*/ 908 w 259"/>
                <a:gd name="T11" fmla="*/ 695 h 256"/>
                <a:gd name="T12" fmla="*/ 952 w 259"/>
                <a:gd name="T13" fmla="*/ 459 h 256"/>
                <a:gd name="T14" fmla="*/ 696 w 259"/>
                <a:gd name="T15" fmla="*/ 386 h 256"/>
                <a:gd name="T16" fmla="*/ 588 w 259"/>
                <a:gd name="T17" fmla="*/ 309 h 256"/>
                <a:gd name="T18" fmla="*/ 524 w 259"/>
                <a:gd name="T19" fmla="*/ 149 h 256"/>
                <a:gd name="T20" fmla="*/ 272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6" name="Freeform 542"/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512 w 128"/>
                <a:gd name="T1" fmla="*/ 0 h 215"/>
                <a:gd name="T2" fmla="*/ 140 w 128"/>
                <a:gd name="T3" fmla="*/ 980 h 215"/>
                <a:gd name="T4" fmla="*/ 512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7" name="Freeform 543"/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1184 h 300"/>
                <a:gd name="T2" fmla="*/ 244 w 302"/>
                <a:gd name="T3" fmla="*/ 1316 h 300"/>
                <a:gd name="T4" fmla="*/ 452 w 302"/>
                <a:gd name="T5" fmla="*/ 1269 h 300"/>
                <a:gd name="T6" fmla="*/ 652 w 302"/>
                <a:gd name="T7" fmla="*/ 1092 h 300"/>
                <a:gd name="T8" fmla="*/ 804 w 302"/>
                <a:gd name="T9" fmla="*/ 924 h 300"/>
                <a:gd name="T10" fmla="*/ 872 w 302"/>
                <a:gd name="T11" fmla="*/ 892 h 300"/>
                <a:gd name="T12" fmla="*/ 904 w 302"/>
                <a:gd name="T13" fmla="*/ 800 h 300"/>
                <a:gd name="T14" fmla="*/ 1044 w 302"/>
                <a:gd name="T15" fmla="*/ 732 h 300"/>
                <a:gd name="T16" fmla="*/ 1084 w 302"/>
                <a:gd name="T17" fmla="*/ 651 h 300"/>
                <a:gd name="T18" fmla="*/ 1160 w 302"/>
                <a:gd name="T19" fmla="*/ 578 h 300"/>
                <a:gd name="T20" fmla="*/ 1180 w 302"/>
                <a:gd name="T21" fmla="*/ 273 h 300"/>
                <a:gd name="T22" fmla="*/ 1052 w 302"/>
                <a:gd name="T23" fmla="*/ 0 h 300"/>
                <a:gd name="T24" fmla="*/ 1040 w 302"/>
                <a:gd name="T25" fmla="*/ 542 h 300"/>
                <a:gd name="T26" fmla="*/ 832 w 302"/>
                <a:gd name="T27" fmla="*/ 691 h 300"/>
                <a:gd name="T28" fmla="*/ 668 w 302"/>
                <a:gd name="T29" fmla="*/ 919 h 300"/>
                <a:gd name="T30" fmla="*/ 488 w 302"/>
                <a:gd name="T31" fmla="*/ 1111 h 300"/>
                <a:gd name="T32" fmla="*/ 344 w 302"/>
                <a:gd name="T33" fmla="*/ 1237 h 300"/>
                <a:gd name="T34" fmla="*/ 172 w 302"/>
                <a:gd name="T35" fmla="*/ 1220 h 300"/>
                <a:gd name="T36" fmla="*/ 8 w 302"/>
                <a:gd name="T37" fmla="*/ 116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8" name="Freeform 544"/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124 w 205"/>
                <a:gd name="T3" fmla="*/ 320 h 125"/>
                <a:gd name="T4" fmla="*/ 416 w 205"/>
                <a:gd name="T5" fmla="*/ 521 h 125"/>
                <a:gd name="T6" fmla="*/ 644 w 205"/>
                <a:gd name="T7" fmla="*/ 434 h 125"/>
                <a:gd name="T8" fmla="*/ 820 w 205"/>
                <a:gd name="T9" fmla="*/ 124 h 125"/>
                <a:gd name="T10" fmla="*/ 532 w 205"/>
                <a:gd name="T11" fmla="*/ 434 h 125"/>
                <a:gd name="T12" fmla="*/ 256 w 205"/>
                <a:gd name="T13" fmla="*/ 350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49" name="Freeform 545"/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40 w 94"/>
                <a:gd name="T3" fmla="*/ 92 h 67"/>
                <a:gd name="T4" fmla="*/ 156 w 94"/>
                <a:gd name="T5" fmla="*/ 245 h 67"/>
                <a:gd name="T6" fmla="*/ 376 w 94"/>
                <a:gd name="T7" fmla="*/ 282 h 67"/>
                <a:gd name="T8" fmla="*/ 100 w 94"/>
                <a:gd name="T9" fmla="*/ 265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0" name="Freeform 546"/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1664 w 446"/>
                <a:gd name="T1" fmla="*/ 1305 h 456"/>
                <a:gd name="T2" fmla="*/ 1684 w 446"/>
                <a:gd name="T3" fmla="*/ 919 h 456"/>
                <a:gd name="T4" fmla="*/ 1576 w 446"/>
                <a:gd name="T5" fmla="*/ 595 h 456"/>
                <a:gd name="T6" fmla="*/ 1536 w 446"/>
                <a:gd name="T7" fmla="*/ 514 h 456"/>
                <a:gd name="T8" fmla="*/ 1520 w 446"/>
                <a:gd name="T9" fmla="*/ 296 h 456"/>
                <a:gd name="T10" fmla="*/ 1484 w 446"/>
                <a:gd name="T11" fmla="*/ 213 h 456"/>
                <a:gd name="T12" fmla="*/ 1400 w 446"/>
                <a:gd name="T13" fmla="*/ 290 h 456"/>
                <a:gd name="T14" fmla="*/ 1452 w 446"/>
                <a:gd name="T15" fmla="*/ 168 h 456"/>
                <a:gd name="T16" fmla="*/ 1348 w 446"/>
                <a:gd name="T17" fmla="*/ 264 h 456"/>
                <a:gd name="T18" fmla="*/ 1204 w 446"/>
                <a:gd name="T19" fmla="*/ 109 h 456"/>
                <a:gd name="T20" fmla="*/ 1152 w 446"/>
                <a:gd name="T21" fmla="*/ 153 h 456"/>
                <a:gd name="T22" fmla="*/ 760 w 446"/>
                <a:gd name="T23" fmla="*/ 160 h 456"/>
                <a:gd name="T24" fmla="*/ 640 w 446"/>
                <a:gd name="T25" fmla="*/ 81 h 456"/>
                <a:gd name="T26" fmla="*/ 632 w 446"/>
                <a:gd name="T27" fmla="*/ 205 h 456"/>
                <a:gd name="T28" fmla="*/ 408 w 446"/>
                <a:gd name="T29" fmla="*/ 177 h 456"/>
                <a:gd name="T30" fmla="*/ 392 w 446"/>
                <a:gd name="T31" fmla="*/ 217 h 456"/>
                <a:gd name="T32" fmla="*/ 308 w 446"/>
                <a:gd name="T33" fmla="*/ 414 h 456"/>
                <a:gd name="T34" fmla="*/ 200 w 446"/>
                <a:gd name="T35" fmla="*/ 509 h 456"/>
                <a:gd name="T36" fmla="*/ 140 w 446"/>
                <a:gd name="T37" fmla="*/ 627 h 456"/>
                <a:gd name="T38" fmla="*/ 88 w 446"/>
                <a:gd name="T39" fmla="*/ 723 h 456"/>
                <a:gd name="T40" fmla="*/ 148 w 446"/>
                <a:gd name="T41" fmla="*/ 1273 h 456"/>
                <a:gd name="T42" fmla="*/ 216 w 446"/>
                <a:gd name="T43" fmla="*/ 1690 h 456"/>
                <a:gd name="T44" fmla="*/ 248 w 446"/>
                <a:gd name="T45" fmla="*/ 1678 h 456"/>
                <a:gd name="T46" fmla="*/ 344 w 446"/>
                <a:gd name="T47" fmla="*/ 1767 h 456"/>
                <a:gd name="T48" fmla="*/ 316 w 446"/>
                <a:gd name="T49" fmla="*/ 1987 h 456"/>
                <a:gd name="T50" fmla="*/ 428 w 446"/>
                <a:gd name="T51" fmla="*/ 1872 h 456"/>
                <a:gd name="T52" fmla="*/ 728 w 446"/>
                <a:gd name="T53" fmla="*/ 2044 h 456"/>
                <a:gd name="T54" fmla="*/ 1308 w 446"/>
                <a:gd name="T55" fmla="*/ 1682 h 456"/>
                <a:gd name="T56" fmla="*/ 1372 w 446"/>
                <a:gd name="T57" fmla="*/ 1678 h 456"/>
                <a:gd name="T58" fmla="*/ 1476 w 446"/>
                <a:gd name="T59" fmla="*/ 1667 h 456"/>
                <a:gd name="T60" fmla="*/ 1700 w 446"/>
                <a:gd name="T61" fmla="*/ 1750 h 456"/>
                <a:gd name="T62" fmla="*/ 1556 w 446"/>
                <a:gd name="T63" fmla="*/ 1609 h 456"/>
                <a:gd name="T64" fmla="*/ 1412 w 446"/>
                <a:gd name="T65" fmla="*/ 1449 h 456"/>
                <a:gd name="T66" fmla="*/ 1616 w 446"/>
                <a:gd name="T67" fmla="*/ 1562 h 456"/>
                <a:gd name="T68" fmla="*/ 1632 w 446"/>
                <a:gd name="T69" fmla="*/ 1381 h 456"/>
                <a:gd name="T70" fmla="*/ 1776 w 446"/>
                <a:gd name="T71" fmla="*/ 1509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51" name="Freeform 547"/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272 w 258"/>
                <a:gd name="T1" fmla="*/ 0 h 255"/>
                <a:gd name="T2" fmla="*/ 24 w 258"/>
                <a:gd name="T3" fmla="*/ 497 h 255"/>
                <a:gd name="T4" fmla="*/ 104 w 258"/>
                <a:gd name="T5" fmla="*/ 800 h 255"/>
                <a:gd name="T6" fmla="*/ 320 w 258"/>
                <a:gd name="T7" fmla="*/ 1001 h 255"/>
                <a:gd name="T8" fmla="*/ 648 w 258"/>
                <a:gd name="T9" fmla="*/ 1092 h 255"/>
                <a:gd name="T10" fmla="*/ 908 w 258"/>
                <a:gd name="T11" fmla="*/ 695 h 255"/>
                <a:gd name="T12" fmla="*/ 948 w 258"/>
                <a:gd name="T13" fmla="*/ 459 h 255"/>
                <a:gd name="T14" fmla="*/ 692 w 258"/>
                <a:gd name="T15" fmla="*/ 386 h 255"/>
                <a:gd name="T16" fmla="*/ 584 w 258"/>
                <a:gd name="T17" fmla="*/ 309 h 255"/>
                <a:gd name="T18" fmla="*/ 524 w 258"/>
                <a:gd name="T19" fmla="*/ 149 h 255"/>
                <a:gd name="T20" fmla="*/ 272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457200"/>
              <a:endParaRPr lang="en-GB">
                <a:solidFill>
                  <a:prstClr val="black"/>
                </a:solidFill>
              </a:endParaRPr>
            </a:p>
          </p:txBody>
        </p:sp>
      </p:grpSp>
      <p:grpSp>
        <p:nvGrpSpPr>
          <p:cNvPr id="73" name="Gruppieren 9"/>
          <p:cNvGrpSpPr/>
          <p:nvPr/>
        </p:nvGrpSpPr>
        <p:grpSpPr>
          <a:xfrm flipH="1">
            <a:off x="7563449" y="163322"/>
            <a:ext cx="974792" cy="1089193"/>
            <a:chOff x="5254337" y="2123631"/>
            <a:chExt cx="4170907" cy="4868256"/>
          </a:xfrm>
        </p:grpSpPr>
        <p:sp>
          <p:nvSpPr>
            <p:cNvPr id="74" name="Freeform 220"/>
            <p:cNvSpPr/>
            <p:nvPr/>
          </p:nvSpPr>
          <p:spPr>
            <a:xfrm flipH="1">
              <a:off x="5411532" y="5008965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grpSp>
          <p:nvGrpSpPr>
            <p:cNvPr id="75" name="Gruppieren 1393"/>
            <p:cNvGrpSpPr/>
            <p:nvPr/>
          </p:nvGrpSpPr>
          <p:grpSpPr>
            <a:xfrm>
              <a:off x="5254337" y="2123631"/>
              <a:ext cx="4170907" cy="4868256"/>
              <a:chOff x="5943215" y="442844"/>
              <a:chExt cx="4170907" cy="4868256"/>
            </a:xfrm>
            <a:gradFill>
              <a:gsLst>
                <a:gs pos="0">
                  <a:schemeClr val="accent2">
                    <a:lumMod val="60000"/>
                    <a:lumOff val="40000"/>
                  </a:schemeClr>
                </a:gs>
                <a:gs pos="68000">
                  <a:schemeClr val="bg1"/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path path="circle">
                <a:fillToRect l="100000" b="100000"/>
              </a:path>
            </a:gradFill>
          </p:grpSpPr>
          <p:sp>
            <p:nvSpPr>
              <p:cNvPr id="92" name="Freihandform 227"/>
              <p:cNvSpPr/>
              <p:nvPr/>
            </p:nvSpPr>
            <p:spPr>
              <a:xfrm>
                <a:off x="5943215" y="1881104"/>
                <a:ext cx="4170907" cy="34299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70906"/>
                  <a:gd name="f7" fmla="val 3429993"/>
                  <a:gd name="f8" fmla="val 972486"/>
                  <a:gd name="f9" fmla="val 412497"/>
                  <a:gd name="f10" fmla="val 612681"/>
                  <a:gd name="f11" fmla="val 356293"/>
                  <a:gd name="f12" fmla="val 719685"/>
                  <a:gd name="f13" fmla="val 143095"/>
                  <a:gd name="f14" fmla="val 1037455"/>
                  <a:gd name="f15" fmla="val 75271"/>
                  <a:gd name="f16" fmla="val 1254706"/>
                  <a:gd name="f17" fmla="val 7447"/>
                  <a:gd name="f18" fmla="val 1471957"/>
                  <a:gd name="f19" fmla="val -10657"/>
                  <a:gd name="f20" fmla="val 1725957"/>
                  <a:gd name="f21" fmla="val 5556"/>
                  <a:gd name="f22" fmla="val 1916187"/>
                  <a:gd name="f23" fmla="val 21769"/>
                  <a:gd name="f24" fmla="val 2106417"/>
                  <a:gd name="f25" fmla="val 74461"/>
                  <a:gd name="f26" fmla="val 2231796"/>
                  <a:gd name="f27" fmla="val 172548"/>
                  <a:gd name="f28" fmla="val 2396085"/>
                  <a:gd name="f29" fmla="val 270635"/>
                  <a:gd name="f30" fmla="val 2560374"/>
                  <a:gd name="f31" fmla="val 423306"/>
                  <a:gd name="f32" fmla="val 2757805"/>
                  <a:gd name="f33" fmla="val 594080"/>
                  <a:gd name="f34" fmla="val 2901923"/>
                  <a:gd name="f35" fmla="val 764854"/>
                  <a:gd name="f36" fmla="val 3046041"/>
                  <a:gd name="f37" fmla="val 972378"/>
                  <a:gd name="f38" fmla="val 3175406"/>
                  <a:gd name="f39" fmla="val 1197195"/>
                  <a:gd name="f40" fmla="val 3260793"/>
                  <a:gd name="f41" fmla="val 1422012"/>
                  <a:gd name="f42" fmla="val 3346180"/>
                  <a:gd name="f43" fmla="val 1637101"/>
                  <a:gd name="f44" fmla="val 3400560"/>
                  <a:gd name="f45" fmla="val 1942982"/>
                  <a:gd name="f46" fmla="val 3414246"/>
                  <a:gd name="f47" fmla="val 2248863"/>
                  <a:gd name="f48" fmla="val 3427932"/>
                  <a:gd name="f49" fmla="val 2701429"/>
                  <a:gd name="f50" fmla="val 3463844"/>
                  <a:gd name="f51" fmla="val 3032480"/>
                  <a:gd name="f52" fmla="val 3342910"/>
                  <a:gd name="f53" fmla="val 3363531"/>
                  <a:gd name="f54" fmla="val 3221976"/>
                  <a:gd name="f55" fmla="val 3742815"/>
                  <a:gd name="f56" fmla="val 2875428"/>
                  <a:gd name="f57" fmla="val 3929289"/>
                  <a:gd name="f58" fmla="val 2688644"/>
                  <a:gd name="f59" fmla="val 4115763"/>
                  <a:gd name="f60" fmla="val 2501860"/>
                  <a:gd name="f61" fmla="val 4119208"/>
                  <a:gd name="f62" fmla="val 2395261"/>
                  <a:gd name="f63" fmla="val 4151323"/>
                  <a:gd name="f64" fmla="val 2222203"/>
                  <a:gd name="f65" fmla="val 4183438"/>
                  <a:gd name="f66" fmla="val 2049145"/>
                  <a:gd name="f67" fmla="val 4177669"/>
                  <a:gd name="f68" fmla="val 1854782"/>
                  <a:gd name="f69" fmla="val 4121978"/>
                  <a:gd name="f70" fmla="val 1650298"/>
                  <a:gd name="f71" fmla="val 4066287"/>
                  <a:gd name="f72" fmla="val 1445815"/>
                  <a:gd name="f73" fmla="val 3992276"/>
                  <a:gd name="f74" fmla="val 1163915"/>
                  <a:gd name="f75" fmla="val 3817178"/>
                  <a:gd name="f76" fmla="val 995302"/>
                  <a:gd name="f77" fmla="val 3642080"/>
                  <a:gd name="f78" fmla="val 826689"/>
                  <a:gd name="f79" fmla="val 3282156"/>
                  <a:gd name="f80" fmla="val 690353"/>
                  <a:gd name="f81" fmla="val 3071390"/>
                  <a:gd name="f82" fmla="val 638621"/>
                  <a:gd name="f83" fmla="val 2860624"/>
                  <a:gd name="f84" fmla="val 586889"/>
                  <a:gd name="f85" fmla="val 2554744"/>
                  <a:gd name="f86" fmla="val 637351"/>
                  <a:gd name="f87" fmla="val 2552582"/>
                  <a:gd name="f88" fmla="val 684908"/>
                  <a:gd name="f89" fmla="val 2550420"/>
                  <a:gd name="f90" fmla="val 732465"/>
                  <a:gd name="f91" fmla="val 2954604"/>
                  <a:gd name="f92" fmla="val 847807"/>
                  <a:gd name="f93" fmla="val 3058420"/>
                  <a:gd name="f94" fmla="val 923966"/>
                  <a:gd name="f95" fmla="val 3162236"/>
                  <a:gd name="f96" fmla="val 1000126"/>
                  <a:gd name="f97" fmla="val 3162519"/>
                  <a:gd name="f98" fmla="val 1049844"/>
                  <a:gd name="f99" fmla="val 3175476"/>
                  <a:gd name="f100" fmla="val 1141865"/>
                  <a:gd name="f101" fmla="val 3188433"/>
                  <a:gd name="f102" fmla="val 1233886"/>
                  <a:gd name="f103" fmla="val 3153508"/>
                  <a:gd name="f104" fmla="val 1369735"/>
                  <a:gd name="f105" fmla="val 3136160"/>
                  <a:gd name="f106" fmla="val 1476091"/>
                  <a:gd name="f107" fmla="val 3118812"/>
                  <a:gd name="f108" fmla="val 1582447"/>
                  <a:gd name="f109" fmla="val 3120015"/>
                  <a:gd name="f110" fmla="val 1690438"/>
                  <a:gd name="f111" fmla="val 1780000"/>
                  <a:gd name="f112" fmla="val 3022765"/>
                  <a:gd name="f113" fmla="val 1869562"/>
                  <a:gd name="f114" fmla="val 2895212"/>
                  <a:gd name="f115" fmla="val 1941047"/>
                  <a:gd name="f116" fmla="val 2844412"/>
                  <a:gd name="f117" fmla="val 2013464"/>
                  <a:gd name="f118" fmla="val 2793612"/>
                  <a:gd name="f119" fmla="val 2085881"/>
                  <a:gd name="f120" fmla="val 2803339"/>
                  <a:gd name="f121" fmla="val 2204775"/>
                  <a:gd name="f122" fmla="val 2766590"/>
                  <a:gd name="f123" fmla="val 2214502"/>
                  <a:gd name="f124" fmla="val 2729841"/>
                  <a:gd name="f125" fmla="val 2224229"/>
                  <a:gd name="f126" fmla="val 2633646"/>
                  <a:gd name="f127" fmla="val 2135599"/>
                  <a:gd name="f128" fmla="val 2623918"/>
                  <a:gd name="f129" fmla="val 2071829"/>
                  <a:gd name="f130" fmla="val 2614190"/>
                  <a:gd name="f131" fmla="val 2008059"/>
                  <a:gd name="f132" fmla="val 2675799"/>
                  <a:gd name="f133" fmla="val 1928077"/>
                  <a:gd name="f134" fmla="val 2708224"/>
                  <a:gd name="f135" fmla="val 1831881"/>
                  <a:gd name="f136" fmla="val 2740650"/>
                  <a:gd name="f137" fmla="val 1735685"/>
                  <a:gd name="f138" fmla="val 2820633"/>
                  <a:gd name="f139" fmla="val 1603821"/>
                  <a:gd name="f140" fmla="val 2818471"/>
                  <a:gd name="f141" fmla="val 1494655"/>
                  <a:gd name="f142" fmla="val 2816309"/>
                  <a:gd name="f143" fmla="val 1385489"/>
                  <a:gd name="f144" fmla="val 2810905"/>
                  <a:gd name="f145" fmla="val 1240655"/>
                  <a:gd name="f146" fmla="val 2695254"/>
                  <a:gd name="f147" fmla="val 1176885"/>
                  <a:gd name="f148" fmla="val 2579603"/>
                  <a:gd name="f149" fmla="val 1113115"/>
                  <a:gd name="f150" fmla="val 2247782"/>
                  <a:gd name="f151" fmla="val 1120681"/>
                  <a:gd name="f152" fmla="val 2124565"/>
                  <a:gd name="f153" fmla="val 1112034"/>
                  <a:gd name="f154" fmla="val 2001348"/>
                  <a:gd name="f155" fmla="val 1103387"/>
                  <a:gd name="f156" fmla="val 1993782"/>
                  <a:gd name="f157" fmla="val 1135812"/>
                  <a:gd name="f158" fmla="val 1955952"/>
                  <a:gd name="f159" fmla="val 1125004"/>
                  <a:gd name="f160" fmla="val 1918122"/>
                  <a:gd name="f161" fmla="val 1114196"/>
                  <a:gd name="f162" fmla="val 1907314"/>
                  <a:gd name="f163" fmla="val 1063396"/>
                  <a:gd name="f164" fmla="val 1897586"/>
                  <a:gd name="f165" fmla="val 1047183"/>
                  <a:gd name="f166" fmla="val 1887858"/>
                  <a:gd name="f167" fmla="val 1030970"/>
                  <a:gd name="f168" fmla="val 1892722"/>
                  <a:gd name="f169" fmla="val 1029348"/>
                  <a:gd name="f170" fmla="val 1027727"/>
                  <a:gd name="f171" fmla="+- 0 0 -90"/>
                  <a:gd name="f172" fmla="*/ f3 1 4170906"/>
                  <a:gd name="f173" fmla="*/ f4 1 3429993"/>
                  <a:gd name="f174" fmla="val f5"/>
                  <a:gd name="f175" fmla="val f6"/>
                  <a:gd name="f176" fmla="val f7"/>
                  <a:gd name="f177" fmla="*/ f171 f0 1"/>
                  <a:gd name="f178" fmla="+- f176 0 f174"/>
                  <a:gd name="f179" fmla="+- f175 0 f174"/>
                  <a:gd name="f180" fmla="*/ f177 1 f2"/>
                  <a:gd name="f181" fmla="*/ f179 1 4170906"/>
                  <a:gd name="f182" fmla="*/ f178 1 3429993"/>
                  <a:gd name="f183" fmla="*/ 972486 f179 1"/>
                  <a:gd name="f184" fmla="*/ 0 f178 1"/>
                  <a:gd name="f185" fmla="*/ 412497 f179 1"/>
                  <a:gd name="f186" fmla="*/ 612681 f178 1"/>
                  <a:gd name="f187" fmla="*/ 75271 f179 1"/>
                  <a:gd name="f188" fmla="*/ 1254706 f178 1"/>
                  <a:gd name="f189" fmla="*/ 5556 f179 1"/>
                  <a:gd name="f190" fmla="*/ 1916187 f178 1"/>
                  <a:gd name="f191" fmla="*/ 172548 f179 1"/>
                  <a:gd name="f192" fmla="*/ 2396085 f178 1"/>
                  <a:gd name="f193" fmla="*/ 594080 f179 1"/>
                  <a:gd name="f194" fmla="*/ 2901923 f178 1"/>
                  <a:gd name="f195" fmla="*/ 1197195 f179 1"/>
                  <a:gd name="f196" fmla="*/ 3260793 f178 1"/>
                  <a:gd name="f197" fmla="*/ 1942982 f179 1"/>
                  <a:gd name="f198" fmla="*/ 3414246 f178 1"/>
                  <a:gd name="f199" fmla="*/ 3032480 f179 1"/>
                  <a:gd name="f200" fmla="*/ 3342910 f178 1"/>
                  <a:gd name="f201" fmla="*/ 3929289 f179 1"/>
                  <a:gd name="f202" fmla="*/ 2688644 f178 1"/>
                  <a:gd name="f203" fmla="*/ 4151323 f179 1"/>
                  <a:gd name="f204" fmla="*/ 2222203 f178 1"/>
                  <a:gd name="f205" fmla="*/ 4121978 f179 1"/>
                  <a:gd name="f206" fmla="*/ 1650298 f178 1"/>
                  <a:gd name="f207" fmla="*/ 3817178 f179 1"/>
                  <a:gd name="f208" fmla="*/ 995302 f178 1"/>
                  <a:gd name="f209" fmla="*/ 3071390 f179 1"/>
                  <a:gd name="f210" fmla="*/ 638621 f178 1"/>
                  <a:gd name="f211" fmla="*/ 3058420 f179 1"/>
                  <a:gd name="f212" fmla="*/ 923966 f178 1"/>
                  <a:gd name="f213" fmla="*/ 1780000 f178 1"/>
                  <a:gd name="f214" fmla="*/ 2844412 f179 1"/>
                  <a:gd name="f215" fmla="*/ 2013464 f178 1"/>
                  <a:gd name="f216" fmla="*/ 2766590 f179 1"/>
                  <a:gd name="f217" fmla="*/ 2214502 f178 1"/>
                  <a:gd name="f218" fmla="*/ 2623918 f179 1"/>
                  <a:gd name="f219" fmla="*/ 2071829 f178 1"/>
                  <a:gd name="f220" fmla="*/ 2708224 f179 1"/>
                  <a:gd name="f221" fmla="*/ 1831881 f178 1"/>
                  <a:gd name="f222" fmla="*/ 2818471 f179 1"/>
                  <a:gd name="f223" fmla="*/ 1494655 f178 1"/>
                  <a:gd name="f224" fmla="*/ 2695254 f179 1"/>
                  <a:gd name="f225" fmla="*/ 1176885 f178 1"/>
                  <a:gd name="f226" fmla="*/ 2124565 f179 1"/>
                  <a:gd name="f227" fmla="*/ 1112034 f178 1"/>
                  <a:gd name="f228" fmla="*/ 1955952 f179 1"/>
                  <a:gd name="f229" fmla="*/ 1125004 f178 1"/>
                  <a:gd name="f230" fmla="*/ 1897586 f179 1"/>
                  <a:gd name="f231" fmla="*/ 1047183 f178 1"/>
                  <a:gd name="f232" fmla="*/ 1027727 f178 1"/>
                  <a:gd name="f233" fmla="*/ 2552582 f179 1"/>
                  <a:gd name="f234" fmla="*/ 684908 f178 1"/>
                  <a:gd name="f235" fmla="*/ 3136160 f179 1"/>
                  <a:gd name="f236" fmla="*/ 1476091 f178 1"/>
                  <a:gd name="f237" fmla="*/ 3175476 f179 1"/>
                  <a:gd name="f238" fmla="*/ 1141865 f178 1"/>
                  <a:gd name="f239" fmla="+- f180 0 f1"/>
                  <a:gd name="f240" fmla="*/ f183 1 4170906"/>
                  <a:gd name="f241" fmla="*/ f184 1 3429993"/>
                  <a:gd name="f242" fmla="*/ f185 1 4170906"/>
                  <a:gd name="f243" fmla="*/ f186 1 3429993"/>
                  <a:gd name="f244" fmla="*/ f187 1 4170906"/>
                  <a:gd name="f245" fmla="*/ f188 1 3429993"/>
                  <a:gd name="f246" fmla="*/ f189 1 4170906"/>
                  <a:gd name="f247" fmla="*/ f190 1 3429993"/>
                  <a:gd name="f248" fmla="*/ f191 1 4170906"/>
                  <a:gd name="f249" fmla="*/ f192 1 3429993"/>
                  <a:gd name="f250" fmla="*/ f193 1 4170906"/>
                  <a:gd name="f251" fmla="*/ f194 1 3429993"/>
                  <a:gd name="f252" fmla="*/ f195 1 4170906"/>
                  <a:gd name="f253" fmla="*/ f196 1 3429993"/>
                  <a:gd name="f254" fmla="*/ f197 1 4170906"/>
                  <a:gd name="f255" fmla="*/ f198 1 3429993"/>
                  <a:gd name="f256" fmla="*/ f199 1 4170906"/>
                  <a:gd name="f257" fmla="*/ f200 1 3429993"/>
                  <a:gd name="f258" fmla="*/ f201 1 4170906"/>
                  <a:gd name="f259" fmla="*/ f202 1 3429993"/>
                  <a:gd name="f260" fmla="*/ f203 1 4170906"/>
                  <a:gd name="f261" fmla="*/ f204 1 3429993"/>
                  <a:gd name="f262" fmla="*/ f205 1 4170906"/>
                  <a:gd name="f263" fmla="*/ f206 1 3429993"/>
                  <a:gd name="f264" fmla="*/ f207 1 4170906"/>
                  <a:gd name="f265" fmla="*/ f208 1 3429993"/>
                  <a:gd name="f266" fmla="*/ f209 1 4170906"/>
                  <a:gd name="f267" fmla="*/ f210 1 3429993"/>
                  <a:gd name="f268" fmla="*/ f211 1 4170906"/>
                  <a:gd name="f269" fmla="*/ f212 1 3429993"/>
                  <a:gd name="f270" fmla="*/ f213 1 3429993"/>
                  <a:gd name="f271" fmla="*/ f214 1 4170906"/>
                  <a:gd name="f272" fmla="*/ f215 1 3429993"/>
                  <a:gd name="f273" fmla="*/ f216 1 4170906"/>
                  <a:gd name="f274" fmla="*/ f217 1 3429993"/>
                  <a:gd name="f275" fmla="*/ f218 1 4170906"/>
                  <a:gd name="f276" fmla="*/ f219 1 3429993"/>
                  <a:gd name="f277" fmla="*/ f220 1 4170906"/>
                  <a:gd name="f278" fmla="*/ f221 1 3429993"/>
                  <a:gd name="f279" fmla="*/ f222 1 4170906"/>
                  <a:gd name="f280" fmla="*/ f223 1 3429993"/>
                  <a:gd name="f281" fmla="*/ f224 1 4170906"/>
                  <a:gd name="f282" fmla="*/ f225 1 3429993"/>
                  <a:gd name="f283" fmla="*/ f226 1 4170906"/>
                  <a:gd name="f284" fmla="*/ f227 1 3429993"/>
                  <a:gd name="f285" fmla="*/ f228 1 4170906"/>
                  <a:gd name="f286" fmla="*/ f229 1 3429993"/>
                  <a:gd name="f287" fmla="*/ f230 1 4170906"/>
                  <a:gd name="f288" fmla="*/ f231 1 3429993"/>
                  <a:gd name="f289" fmla="*/ f232 1 3429993"/>
                  <a:gd name="f290" fmla="*/ f233 1 4170906"/>
                  <a:gd name="f291" fmla="*/ f234 1 3429993"/>
                  <a:gd name="f292" fmla="*/ f235 1 4170906"/>
                  <a:gd name="f293" fmla="*/ f236 1 3429993"/>
                  <a:gd name="f294" fmla="*/ f237 1 4170906"/>
                  <a:gd name="f295" fmla="*/ f238 1 3429993"/>
                  <a:gd name="f296" fmla="*/ f174 1 f181"/>
                  <a:gd name="f297" fmla="*/ f175 1 f181"/>
                  <a:gd name="f298" fmla="*/ f174 1 f182"/>
                  <a:gd name="f299" fmla="*/ f176 1 f182"/>
                  <a:gd name="f300" fmla="*/ f240 1 f181"/>
                  <a:gd name="f301" fmla="*/ f241 1 f182"/>
                  <a:gd name="f302" fmla="*/ f242 1 f181"/>
                  <a:gd name="f303" fmla="*/ f243 1 f182"/>
                  <a:gd name="f304" fmla="*/ f244 1 f181"/>
                  <a:gd name="f305" fmla="*/ f245 1 f182"/>
                  <a:gd name="f306" fmla="*/ f246 1 f181"/>
                  <a:gd name="f307" fmla="*/ f247 1 f182"/>
                  <a:gd name="f308" fmla="*/ f248 1 f181"/>
                  <a:gd name="f309" fmla="*/ f249 1 f182"/>
                  <a:gd name="f310" fmla="*/ f250 1 f181"/>
                  <a:gd name="f311" fmla="*/ f251 1 f182"/>
                  <a:gd name="f312" fmla="*/ f252 1 f181"/>
                  <a:gd name="f313" fmla="*/ f253 1 f182"/>
                  <a:gd name="f314" fmla="*/ f254 1 f181"/>
                  <a:gd name="f315" fmla="*/ f255 1 f182"/>
                  <a:gd name="f316" fmla="*/ f256 1 f181"/>
                  <a:gd name="f317" fmla="*/ f257 1 f182"/>
                  <a:gd name="f318" fmla="*/ f258 1 f181"/>
                  <a:gd name="f319" fmla="*/ f259 1 f182"/>
                  <a:gd name="f320" fmla="*/ f260 1 f181"/>
                  <a:gd name="f321" fmla="*/ f261 1 f182"/>
                  <a:gd name="f322" fmla="*/ f262 1 f181"/>
                  <a:gd name="f323" fmla="*/ f263 1 f182"/>
                  <a:gd name="f324" fmla="*/ f264 1 f181"/>
                  <a:gd name="f325" fmla="*/ f265 1 f182"/>
                  <a:gd name="f326" fmla="*/ f266 1 f181"/>
                  <a:gd name="f327" fmla="*/ f267 1 f182"/>
                  <a:gd name="f328" fmla="*/ f290 1 f181"/>
                  <a:gd name="f329" fmla="*/ f291 1 f182"/>
                  <a:gd name="f330" fmla="*/ f268 1 f181"/>
                  <a:gd name="f331" fmla="*/ f269 1 f182"/>
                  <a:gd name="f332" fmla="*/ f294 1 f181"/>
                  <a:gd name="f333" fmla="*/ f295 1 f182"/>
                  <a:gd name="f334" fmla="*/ f292 1 f181"/>
                  <a:gd name="f335" fmla="*/ f293 1 f182"/>
                  <a:gd name="f336" fmla="*/ f270 1 f182"/>
                  <a:gd name="f337" fmla="*/ f271 1 f181"/>
                  <a:gd name="f338" fmla="*/ f272 1 f182"/>
                  <a:gd name="f339" fmla="*/ f273 1 f181"/>
                  <a:gd name="f340" fmla="*/ f274 1 f182"/>
                  <a:gd name="f341" fmla="*/ f275 1 f181"/>
                  <a:gd name="f342" fmla="*/ f276 1 f182"/>
                  <a:gd name="f343" fmla="*/ f277 1 f181"/>
                  <a:gd name="f344" fmla="*/ f278 1 f182"/>
                  <a:gd name="f345" fmla="*/ f279 1 f181"/>
                  <a:gd name="f346" fmla="*/ f280 1 f182"/>
                  <a:gd name="f347" fmla="*/ f281 1 f181"/>
                  <a:gd name="f348" fmla="*/ f282 1 f182"/>
                  <a:gd name="f349" fmla="*/ f283 1 f181"/>
                  <a:gd name="f350" fmla="*/ f284 1 f182"/>
                  <a:gd name="f351" fmla="*/ f285 1 f181"/>
                  <a:gd name="f352" fmla="*/ f286 1 f182"/>
                  <a:gd name="f353" fmla="*/ f287 1 f181"/>
                  <a:gd name="f354" fmla="*/ f288 1 f182"/>
                  <a:gd name="f355" fmla="*/ f289 1 f182"/>
                  <a:gd name="f356" fmla="*/ f296 f172 1"/>
                  <a:gd name="f357" fmla="*/ f297 f172 1"/>
                  <a:gd name="f358" fmla="*/ f299 f173 1"/>
                  <a:gd name="f359" fmla="*/ f298 f173 1"/>
                  <a:gd name="f360" fmla="*/ f300 f172 1"/>
                  <a:gd name="f361" fmla="*/ f301 f173 1"/>
                  <a:gd name="f362" fmla="*/ f302 f172 1"/>
                  <a:gd name="f363" fmla="*/ f303 f173 1"/>
                  <a:gd name="f364" fmla="*/ f304 f172 1"/>
                  <a:gd name="f365" fmla="*/ f305 f173 1"/>
                  <a:gd name="f366" fmla="*/ f306 f172 1"/>
                  <a:gd name="f367" fmla="*/ f307 f173 1"/>
                  <a:gd name="f368" fmla="*/ f308 f172 1"/>
                  <a:gd name="f369" fmla="*/ f309 f173 1"/>
                  <a:gd name="f370" fmla="*/ f310 f172 1"/>
                  <a:gd name="f371" fmla="*/ f311 f173 1"/>
                  <a:gd name="f372" fmla="*/ f312 f172 1"/>
                  <a:gd name="f373" fmla="*/ f313 f173 1"/>
                  <a:gd name="f374" fmla="*/ f314 f172 1"/>
                  <a:gd name="f375" fmla="*/ f315 f173 1"/>
                  <a:gd name="f376" fmla="*/ f316 f172 1"/>
                  <a:gd name="f377" fmla="*/ f317 f173 1"/>
                  <a:gd name="f378" fmla="*/ f318 f172 1"/>
                  <a:gd name="f379" fmla="*/ f319 f173 1"/>
                  <a:gd name="f380" fmla="*/ f320 f172 1"/>
                  <a:gd name="f381" fmla="*/ f321 f173 1"/>
                  <a:gd name="f382" fmla="*/ f322 f172 1"/>
                  <a:gd name="f383" fmla="*/ f323 f173 1"/>
                  <a:gd name="f384" fmla="*/ f324 f172 1"/>
                  <a:gd name="f385" fmla="*/ f325 f173 1"/>
                  <a:gd name="f386" fmla="*/ f326 f172 1"/>
                  <a:gd name="f387" fmla="*/ f327 f173 1"/>
                  <a:gd name="f388" fmla="*/ f328 f172 1"/>
                  <a:gd name="f389" fmla="*/ f329 f173 1"/>
                  <a:gd name="f390" fmla="*/ f330 f172 1"/>
                  <a:gd name="f391" fmla="*/ f331 f173 1"/>
                  <a:gd name="f392" fmla="*/ f332 f172 1"/>
                  <a:gd name="f393" fmla="*/ f333 f173 1"/>
                  <a:gd name="f394" fmla="*/ f334 f172 1"/>
                  <a:gd name="f395" fmla="*/ f335 f173 1"/>
                  <a:gd name="f396" fmla="*/ f336 f173 1"/>
                  <a:gd name="f397" fmla="*/ f337 f172 1"/>
                  <a:gd name="f398" fmla="*/ f338 f173 1"/>
                  <a:gd name="f399" fmla="*/ f339 f172 1"/>
                  <a:gd name="f400" fmla="*/ f340 f173 1"/>
                  <a:gd name="f401" fmla="*/ f341 f172 1"/>
                  <a:gd name="f402" fmla="*/ f342 f173 1"/>
                  <a:gd name="f403" fmla="*/ f343 f172 1"/>
                  <a:gd name="f404" fmla="*/ f344 f173 1"/>
                  <a:gd name="f405" fmla="*/ f345 f172 1"/>
                  <a:gd name="f406" fmla="*/ f346 f173 1"/>
                  <a:gd name="f407" fmla="*/ f347 f172 1"/>
                  <a:gd name="f408" fmla="*/ f348 f173 1"/>
                  <a:gd name="f409" fmla="*/ f349 f172 1"/>
                  <a:gd name="f410" fmla="*/ f350 f173 1"/>
                  <a:gd name="f411" fmla="*/ f351 f172 1"/>
                  <a:gd name="f412" fmla="*/ f352 f173 1"/>
                  <a:gd name="f413" fmla="*/ f353 f172 1"/>
                  <a:gd name="f414" fmla="*/ f354 f173 1"/>
                  <a:gd name="f415" fmla="*/ f355 f1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9">
                    <a:pos x="f360" y="f361"/>
                  </a:cxn>
                  <a:cxn ang="f239">
                    <a:pos x="f362" y="f363"/>
                  </a:cxn>
                  <a:cxn ang="f239">
                    <a:pos x="f362" y="f363"/>
                  </a:cxn>
                  <a:cxn ang="f239">
                    <a:pos x="f364" y="f365"/>
                  </a:cxn>
                  <a:cxn ang="f239">
                    <a:pos x="f366" y="f367"/>
                  </a:cxn>
                  <a:cxn ang="f239">
                    <a:pos x="f368" y="f369"/>
                  </a:cxn>
                  <a:cxn ang="f239">
                    <a:pos x="f370" y="f371"/>
                  </a:cxn>
                  <a:cxn ang="f239">
                    <a:pos x="f372" y="f373"/>
                  </a:cxn>
                  <a:cxn ang="f239">
                    <a:pos x="f374" y="f375"/>
                  </a:cxn>
                  <a:cxn ang="f239">
                    <a:pos x="f376" y="f377"/>
                  </a:cxn>
                  <a:cxn ang="f239">
                    <a:pos x="f378" y="f379"/>
                  </a:cxn>
                  <a:cxn ang="f239">
                    <a:pos x="f380" y="f381"/>
                  </a:cxn>
                  <a:cxn ang="f239">
                    <a:pos x="f382" y="f383"/>
                  </a:cxn>
                  <a:cxn ang="f239">
                    <a:pos x="f384" y="f385"/>
                  </a:cxn>
                  <a:cxn ang="f239">
                    <a:pos x="f386" y="f387"/>
                  </a:cxn>
                  <a:cxn ang="f239">
                    <a:pos x="f388" y="f389"/>
                  </a:cxn>
                  <a:cxn ang="f239">
                    <a:pos x="f390" y="f391"/>
                  </a:cxn>
                  <a:cxn ang="f239">
                    <a:pos x="f392" y="f393"/>
                  </a:cxn>
                  <a:cxn ang="f239">
                    <a:pos x="f394" y="f395"/>
                  </a:cxn>
                  <a:cxn ang="f239">
                    <a:pos x="f386" y="f396"/>
                  </a:cxn>
                  <a:cxn ang="f239">
                    <a:pos x="f397" y="f398"/>
                  </a:cxn>
                  <a:cxn ang="f239">
                    <a:pos x="f399" y="f400"/>
                  </a:cxn>
                  <a:cxn ang="f239">
                    <a:pos x="f401" y="f402"/>
                  </a:cxn>
                  <a:cxn ang="f239">
                    <a:pos x="f403" y="f404"/>
                  </a:cxn>
                  <a:cxn ang="f239">
                    <a:pos x="f405" y="f406"/>
                  </a:cxn>
                  <a:cxn ang="f239">
                    <a:pos x="f407" y="f408"/>
                  </a:cxn>
                  <a:cxn ang="f239">
                    <a:pos x="f409" y="f410"/>
                  </a:cxn>
                  <a:cxn ang="f239">
                    <a:pos x="f411" y="f412"/>
                  </a:cxn>
                  <a:cxn ang="f239">
                    <a:pos x="f413" y="f414"/>
                  </a:cxn>
                  <a:cxn ang="f239">
                    <a:pos x="f413" y="f415"/>
                  </a:cxn>
                </a:cxnLst>
                <a:rect l="f356" t="f359" r="f357" b="f358"/>
                <a:pathLst>
                  <a:path w="4170906" h="3429993">
                    <a:moveTo>
                      <a:pt x="f8" y="f5"/>
                    </a:moveTo>
                    <a:lnTo>
                      <a:pt x="f9" y="f10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65" y="f66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85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81" y="f111"/>
                    </a:cubicBezTo>
                    <a:cubicBezTo>
                      <a:pt x="f112" y="f113"/>
                      <a:pt x="f114" y="f115"/>
                      <a:pt x="f116" y="f11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125"/>
                      <a:pt x="f126" y="f127"/>
                      <a:pt x="f128" y="f129"/>
                    </a:cubicBezTo>
                    <a:cubicBezTo>
                      <a:pt x="f130" y="f131"/>
                      <a:pt x="f132" y="f133"/>
                      <a:pt x="f134" y="f135"/>
                    </a:cubicBezTo>
                    <a:cubicBezTo>
                      <a:pt x="f136" y="f137"/>
                      <a:pt x="f138" y="f139"/>
                      <a:pt x="f140" y="f141"/>
                    </a:cubicBezTo>
                    <a:cubicBezTo>
                      <a:pt x="f142" y="f143"/>
                      <a:pt x="f144" y="f145"/>
                      <a:pt x="f146" y="f147"/>
                    </a:cubicBezTo>
                    <a:cubicBezTo>
                      <a:pt x="f148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64" y="f170"/>
                    </a:cubicBezTo>
                  </a:path>
                </a:pathLst>
              </a:custGeom>
              <a:grpFill/>
              <a:ln w="12701" cap="flat">
                <a:solidFill>
                  <a:schemeClr val="bg1">
                    <a:lumMod val="50000"/>
                  </a:schemeClr>
                </a:solidFill>
                <a:prstDash val="solid"/>
                <a:miter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de-DE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Freihandform 225"/>
              <p:cNvSpPr/>
              <p:nvPr/>
            </p:nvSpPr>
            <p:spPr>
              <a:xfrm>
                <a:off x="6787453" y="442844"/>
                <a:ext cx="2626851" cy="24824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49140"/>
                  <a:gd name="f7" fmla="val 2492565"/>
                  <a:gd name="f8" fmla="val 83092"/>
                  <a:gd name="f9" fmla="val 1487062"/>
                  <a:gd name="f10" fmla="val 173883"/>
                  <a:gd name="f11" fmla="val 1419508"/>
                  <a:gd name="f12" fmla="val 264675"/>
                  <a:gd name="f13" fmla="val 1323380"/>
                  <a:gd name="f14" fmla="val 277645"/>
                  <a:gd name="f15" fmla="val 1277674"/>
                  <a:gd name="f16" fmla="val 290615"/>
                  <a:gd name="f17" fmla="val 1231968"/>
                  <a:gd name="f18" fmla="val 204147"/>
                  <a:gd name="f19" fmla="val 1248491"/>
                  <a:gd name="f20" fmla="val 160913"/>
                  <a:gd name="f21" fmla="val 1212823"/>
                  <a:gd name="f22" fmla="val 117679"/>
                  <a:gd name="f23" fmla="val 1177155"/>
                  <a:gd name="f24" fmla="val 42020"/>
                  <a:gd name="f25" fmla="val 1116627"/>
                  <a:gd name="f26" fmla="val 18241"/>
                  <a:gd name="f27" fmla="val 1063665"/>
                  <a:gd name="f28" fmla="val -5538"/>
                  <a:gd name="f29" fmla="val 1010703"/>
                  <a:gd name="f30" fmla="val -6618"/>
                  <a:gd name="f31" fmla="val 991248"/>
                  <a:gd name="f32" fmla="val 895052"/>
                  <a:gd name="f33" fmla="val 43100"/>
                  <a:gd name="f34" fmla="val 798856"/>
                  <a:gd name="f35" fmla="val 100453"/>
                  <a:gd name="f36" fmla="val 612923"/>
                  <a:gd name="f37" fmla="val 167398"/>
                  <a:gd name="f38" fmla="val 486491"/>
                  <a:gd name="f39" fmla="val 234343"/>
                  <a:gd name="f40" fmla="val 360059"/>
                  <a:gd name="f41" fmla="val 263189"/>
                  <a:gd name="f42" fmla="val 217521"/>
                  <a:gd name="f43" fmla="val 419912"/>
                  <a:gd name="f44" fmla="val 136457"/>
                  <a:gd name="f45" fmla="val 576635"/>
                  <a:gd name="f46" fmla="val 55393"/>
                  <a:gd name="f47" fmla="val 846105"/>
                  <a:gd name="f48" fmla="val 3377"/>
                  <a:gd name="f49" fmla="val 1107738"/>
                  <a:gd name="f50" fmla="val 108"/>
                  <a:gd name="f51" fmla="val 1369371"/>
                  <a:gd name="f52" fmla="val -3161"/>
                  <a:gd name="f53" fmla="val 1798956"/>
                  <a:gd name="f54" fmla="val 68756"/>
                  <a:gd name="f55" fmla="val 1989713"/>
                  <a:gd name="f56" fmla="val 116840"/>
                  <a:gd name="f57" fmla="val 2180470"/>
                  <a:gd name="f58" fmla="val 164924"/>
                  <a:gd name="f59" fmla="val 2194400"/>
                  <a:gd name="f60" fmla="val 178178"/>
                  <a:gd name="f61" fmla="val 2252279"/>
                  <a:gd name="f62" fmla="val 288614"/>
                  <a:gd name="f63" fmla="val 2310159"/>
                  <a:gd name="f64" fmla="val 399050"/>
                  <a:gd name="f65" fmla="val 2282394"/>
                  <a:gd name="f66" fmla="val 642714"/>
                  <a:gd name="f67" fmla="val 2336990"/>
                  <a:gd name="f68" fmla="val 779455"/>
                  <a:gd name="f69" fmla="val 2391587"/>
                  <a:gd name="f70" fmla="val 916196"/>
                  <a:gd name="f71" fmla="val 2528572"/>
                  <a:gd name="f72" fmla="val 1007650"/>
                  <a:gd name="f73" fmla="val 2579858"/>
                  <a:gd name="f74" fmla="val 1109061"/>
                  <a:gd name="f75" fmla="val 2631144"/>
                  <a:gd name="f76" fmla="val 1210472"/>
                  <a:gd name="f77" fmla="val 2660922"/>
                  <a:gd name="f78" fmla="val 1294967"/>
                  <a:gd name="f79" fmla="val 2644709"/>
                  <a:gd name="f80" fmla="val 1387920"/>
                  <a:gd name="f81" fmla="val 2628496"/>
                  <a:gd name="f82" fmla="val 1480873"/>
                  <a:gd name="f83" fmla="val 2509602"/>
                  <a:gd name="f84" fmla="val 1587878"/>
                  <a:gd name="f85" fmla="val 2482581"/>
                  <a:gd name="f86" fmla="val 1666780"/>
                  <a:gd name="f87" fmla="val 2455560"/>
                  <a:gd name="f88" fmla="val 1745682"/>
                  <a:gd name="f89" fmla="val 2562564"/>
                  <a:gd name="f90" fmla="val 1807291"/>
                  <a:gd name="f91" fmla="val 1861333"/>
                  <a:gd name="f92" fmla="val 2402598"/>
                  <a:gd name="f93" fmla="val 1915375"/>
                  <a:gd name="f94" fmla="val 2142113"/>
                  <a:gd name="f95" fmla="val 1985631"/>
                  <a:gd name="f96" fmla="val 2002683"/>
                  <a:gd name="f97" fmla="val 1991035"/>
                  <a:gd name="f98" fmla="val 1863253"/>
                  <a:gd name="f99" fmla="val 1996439"/>
                  <a:gd name="f100" fmla="val 1738955"/>
                  <a:gd name="f101" fmla="val 1925104"/>
                  <a:gd name="f102" fmla="val 1646002"/>
                  <a:gd name="f103" fmla="val 1893759"/>
                  <a:gd name="f104" fmla="val 1553049"/>
                  <a:gd name="f105" fmla="val 1862414"/>
                  <a:gd name="f106" fmla="val 1511977"/>
                  <a:gd name="f107" fmla="val 1794320"/>
                  <a:gd name="f108" fmla="val 1444964"/>
                  <a:gd name="f109" fmla="val 1802967"/>
                  <a:gd name="f110" fmla="val 1377951"/>
                  <a:gd name="f111" fmla="val 1811614"/>
                  <a:gd name="f112" fmla="val 1309858"/>
                  <a:gd name="f113" fmla="val 1924023"/>
                  <a:gd name="f114" fmla="val 1243926"/>
                  <a:gd name="f115" fmla="val 1945640"/>
                  <a:gd name="f116" fmla="val 1177994"/>
                  <a:gd name="f117" fmla="val 1967257"/>
                  <a:gd name="f118" fmla="val 1046129"/>
                  <a:gd name="f119" fmla="val 1908890"/>
                  <a:gd name="f120" fmla="val 1049372"/>
                  <a:gd name="f121" fmla="val 1932669"/>
                  <a:gd name="f122" fmla="val 1052615"/>
                  <a:gd name="f123" fmla="val 1956448"/>
                  <a:gd name="f124" fmla="val 1222309"/>
                  <a:gd name="f125" fmla="val 2023461"/>
                  <a:gd name="f126" fmla="val 1263381"/>
                  <a:gd name="f127" fmla="val 2088312"/>
                  <a:gd name="f128" fmla="val 1304453"/>
                  <a:gd name="f129" fmla="val 2153163"/>
                  <a:gd name="f130" fmla="val 1313100"/>
                  <a:gd name="f131" fmla="val 2256925"/>
                  <a:gd name="f132" fmla="val 1295806"/>
                  <a:gd name="f133" fmla="val 2321776"/>
                  <a:gd name="f134" fmla="val 1278512"/>
                  <a:gd name="f135" fmla="val 2386627"/>
                  <a:gd name="f136" fmla="val 1210419"/>
                  <a:gd name="f137" fmla="val 2454720"/>
                  <a:gd name="f138" fmla="val 1159619"/>
                  <a:gd name="f139" fmla="val 2477418"/>
                  <a:gd name="f140" fmla="val 1108819"/>
                  <a:gd name="f141" fmla="val 2500116"/>
                  <a:gd name="f142" fmla="val 1042887"/>
                  <a:gd name="f143" fmla="val 991006"/>
                  <a:gd name="f144" fmla="val 2457963"/>
                  <a:gd name="f145" fmla="val 939125"/>
                  <a:gd name="f146" fmla="val 2415810"/>
                  <a:gd name="f147" fmla="val 888325"/>
                  <a:gd name="f148" fmla="val 2279622"/>
                  <a:gd name="f149" fmla="val 848334"/>
                  <a:gd name="f150" fmla="val 2224499"/>
                  <a:gd name="f151" fmla="val 808343"/>
                  <a:gd name="f152" fmla="val 2169376"/>
                  <a:gd name="f153" fmla="val 751058"/>
                  <a:gd name="f154" fmla="val 2127223"/>
                  <a:gd name="f155" fmla="+- 0 0 -90"/>
                  <a:gd name="f156" fmla="*/ f3 1 2649140"/>
                  <a:gd name="f157" fmla="*/ f4 1 2492565"/>
                  <a:gd name="f158" fmla="val f5"/>
                  <a:gd name="f159" fmla="val f6"/>
                  <a:gd name="f160" fmla="val f7"/>
                  <a:gd name="f161" fmla="*/ f155 f0 1"/>
                  <a:gd name="f162" fmla="+- f160 0 f158"/>
                  <a:gd name="f163" fmla="+- f159 0 f158"/>
                  <a:gd name="f164" fmla="*/ f161 1 f2"/>
                  <a:gd name="f165" fmla="*/ f163 1 2649140"/>
                  <a:gd name="f166" fmla="*/ f162 1 2492565"/>
                  <a:gd name="f167" fmla="*/ 83092 f163 1"/>
                  <a:gd name="f168" fmla="*/ 277645 f163 1"/>
                  <a:gd name="f169" fmla="*/ 160913 f163 1"/>
                  <a:gd name="f170" fmla="*/ 18241 f163 1"/>
                  <a:gd name="f171" fmla="*/ 167398 f163 1"/>
                  <a:gd name="f172" fmla="*/ 1107738 f163 1"/>
                  <a:gd name="f173" fmla="*/ 1989713 f163 1"/>
                  <a:gd name="f174" fmla="*/ 2336990 f163 1"/>
                  <a:gd name="f175" fmla="*/ 2579858 f163 1"/>
                  <a:gd name="f176" fmla="*/ 2644709 f163 1"/>
                  <a:gd name="f177" fmla="*/ 2482581 f163 1"/>
                  <a:gd name="f178" fmla="*/ 2002683 f163 1"/>
                  <a:gd name="f179" fmla="*/ 1646002 f163 1"/>
                  <a:gd name="f180" fmla="*/ 1444964 f163 1"/>
                  <a:gd name="f181" fmla="*/ 1243926 f163 1"/>
                  <a:gd name="f182" fmla="*/ 1049372 f163 1"/>
                  <a:gd name="f183" fmla="*/ 1263381 f163 1"/>
                  <a:gd name="f184" fmla="*/ 1295806 f163 1"/>
                  <a:gd name="f185" fmla="*/ 1159619 f163 1"/>
                  <a:gd name="f186" fmla="*/ 991006 f163 1"/>
                  <a:gd name="f187" fmla="*/ 848334 f163 1"/>
                  <a:gd name="f188" fmla="*/ 751058 f163 1"/>
                  <a:gd name="f189" fmla="*/ 2252279 f163 1"/>
                  <a:gd name="f190" fmla="*/ 1277674 f162 1"/>
                  <a:gd name="f191" fmla="*/ 1212823 f162 1"/>
                  <a:gd name="f192" fmla="*/ 1063665 f162 1"/>
                  <a:gd name="f193" fmla="*/ 895052 f162 1"/>
                  <a:gd name="f194" fmla="*/ 486491 f162 1"/>
                  <a:gd name="f195" fmla="*/ 419912 f163 1"/>
                  <a:gd name="f196" fmla="*/ 136457 f162 1"/>
                  <a:gd name="f197" fmla="*/ 108 f162 1"/>
                  <a:gd name="f198" fmla="*/ 116840 f162 1"/>
                  <a:gd name="f199" fmla="*/ 288614 f162 1"/>
                  <a:gd name="f200" fmla="*/ 779455 f162 1"/>
                  <a:gd name="f201" fmla="*/ 1109061 f162 1"/>
                  <a:gd name="f202" fmla="*/ 1387920 f162 1"/>
                  <a:gd name="f203" fmla="*/ 1666780 f162 1"/>
                  <a:gd name="f204" fmla="*/ 1861333 f162 1"/>
                  <a:gd name="f205" fmla="*/ 1991035 f162 1"/>
                  <a:gd name="f206" fmla="*/ 1893759 f162 1"/>
                  <a:gd name="f207" fmla="*/ 1802967 f162 1"/>
                  <a:gd name="f208" fmla="*/ 1945640 f162 1"/>
                  <a:gd name="f209" fmla="*/ 1932669 f162 1"/>
                  <a:gd name="f210" fmla="*/ 2088312 f162 1"/>
                  <a:gd name="f211" fmla="*/ 2321776 f162 1"/>
                  <a:gd name="f212" fmla="*/ 2477418 f162 1"/>
                  <a:gd name="f213" fmla="*/ 2457963 f162 1"/>
                  <a:gd name="f214" fmla="*/ 2224499 f162 1"/>
                  <a:gd name="f215" fmla="*/ 2127223 f162 1"/>
                  <a:gd name="f216" fmla="*/ 1487062 f162 1"/>
                  <a:gd name="f217" fmla="+- f164 0 f1"/>
                  <a:gd name="f218" fmla="*/ f167 1 2649140"/>
                  <a:gd name="f219" fmla="*/ f168 1 2649140"/>
                  <a:gd name="f220" fmla="*/ f169 1 2649140"/>
                  <a:gd name="f221" fmla="*/ f170 1 2649140"/>
                  <a:gd name="f222" fmla="*/ f171 1 2649140"/>
                  <a:gd name="f223" fmla="*/ f172 1 2649140"/>
                  <a:gd name="f224" fmla="*/ f173 1 2649140"/>
                  <a:gd name="f225" fmla="*/ f174 1 2649140"/>
                  <a:gd name="f226" fmla="*/ f175 1 2649140"/>
                  <a:gd name="f227" fmla="*/ f176 1 2649140"/>
                  <a:gd name="f228" fmla="*/ f177 1 2649140"/>
                  <a:gd name="f229" fmla="*/ f178 1 2649140"/>
                  <a:gd name="f230" fmla="*/ f179 1 2649140"/>
                  <a:gd name="f231" fmla="*/ f180 1 2649140"/>
                  <a:gd name="f232" fmla="*/ f181 1 2649140"/>
                  <a:gd name="f233" fmla="*/ f182 1 2649140"/>
                  <a:gd name="f234" fmla="*/ f183 1 2649140"/>
                  <a:gd name="f235" fmla="*/ f184 1 2649140"/>
                  <a:gd name="f236" fmla="*/ f185 1 2649140"/>
                  <a:gd name="f237" fmla="*/ f186 1 2649140"/>
                  <a:gd name="f238" fmla="*/ f187 1 2649140"/>
                  <a:gd name="f239" fmla="*/ f188 1 2649140"/>
                  <a:gd name="f240" fmla="*/ f189 1 2649140"/>
                  <a:gd name="f241" fmla="*/ f190 1 2492565"/>
                  <a:gd name="f242" fmla="*/ f191 1 2492565"/>
                  <a:gd name="f243" fmla="*/ f192 1 2492565"/>
                  <a:gd name="f244" fmla="*/ f193 1 2492565"/>
                  <a:gd name="f245" fmla="*/ f194 1 2492565"/>
                  <a:gd name="f246" fmla="*/ f195 1 2649140"/>
                  <a:gd name="f247" fmla="*/ f196 1 2492565"/>
                  <a:gd name="f248" fmla="*/ f197 1 2492565"/>
                  <a:gd name="f249" fmla="*/ f198 1 2492565"/>
                  <a:gd name="f250" fmla="*/ f199 1 2492565"/>
                  <a:gd name="f251" fmla="*/ f200 1 2492565"/>
                  <a:gd name="f252" fmla="*/ f201 1 2492565"/>
                  <a:gd name="f253" fmla="*/ f202 1 2492565"/>
                  <a:gd name="f254" fmla="*/ f203 1 2492565"/>
                  <a:gd name="f255" fmla="*/ f204 1 2492565"/>
                  <a:gd name="f256" fmla="*/ f205 1 2492565"/>
                  <a:gd name="f257" fmla="*/ f206 1 2492565"/>
                  <a:gd name="f258" fmla="*/ f207 1 2492565"/>
                  <a:gd name="f259" fmla="*/ f208 1 2492565"/>
                  <a:gd name="f260" fmla="*/ f209 1 2492565"/>
                  <a:gd name="f261" fmla="*/ f210 1 2492565"/>
                  <a:gd name="f262" fmla="*/ f211 1 2492565"/>
                  <a:gd name="f263" fmla="*/ f212 1 2492565"/>
                  <a:gd name="f264" fmla="*/ f213 1 2492565"/>
                  <a:gd name="f265" fmla="*/ f214 1 2492565"/>
                  <a:gd name="f266" fmla="*/ f215 1 2492565"/>
                  <a:gd name="f267" fmla="*/ f216 1 2492565"/>
                  <a:gd name="f268" fmla="*/ f158 1 f165"/>
                  <a:gd name="f269" fmla="*/ f159 1 f165"/>
                  <a:gd name="f270" fmla="*/ f158 1 f166"/>
                  <a:gd name="f271" fmla="*/ f160 1 f166"/>
                  <a:gd name="f272" fmla="*/ f218 1 f165"/>
                  <a:gd name="f273" fmla="*/ f267 1 f166"/>
                  <a:gd name="f274" fmla="*/ f219 1 f165"/>
                  <a:gd name="f275" fmla="*/ f241 1 f166"/>
                  <a:gd name="f276" fmla="*/ f220 1 f165"/>
                  <a:gd name="f277" fmla="*/ f242 1 f166"/>
                  <a:gd name="f278" fmla="*/ f221 1 f165"/>
                  <a:gd name="f279" fmla="*/ f243 1 f166"/>
                  <a:gd name="f280" fmla="*/ f244 1 f166"/>
                  <a:gd name="f281" fmla="*/ f222 1 f165"/>
                  <a:gd name="f282" fmla="*/ f245 1 f166"/>
                  <a:gd name="f283" fmla="*/ f246 1 f165"/>
                  <a:gd name="f284" fmla="*/ f247 1 f166"/>
                  <a:gd name="f285" fmla="*/ f223 1 f165"/>
                  <a:gd name="f286" fmla="*/ f248 1 f166"/>
                  <a:gd name="f287" fmla="*/ f224 1 f165"/>
                  <a:gd name="f288" fmla="*/ f249 1 f166"/>
                  <a:gd name="f289" fmla="*/ f240 1 f165"/>
                  <a:gd name="f290" fmla="*/ f250 1 f166"/>
                  <a:gd name="f291" fmla="*/ f225 1 f165"/>
                  <a:gd name="f292" fmla="*/ f251 1 f166"/>
                  <a:gd name="f293" fmla="*/ f226 1 f165"/>
                  <a:gd name="f294" fmla="*/ f252 1 f166"/>
                  <a:gd name="f295" fmla="*/ f227 1 f165"/>
                  <a:gd name="f296" fmla="*/ f253 1 f166"/>
                  <a:gd name="f297" fmla="*/ f228 1 f165"/>
                  <a:gd name="f298" fmla="*/ f254 1 f166"/>
                  <a:gd name="f299" fmla="*/ f255 1 f166"/>
                  <a:gd name="f300" fmla="*/ f229 1 f165"/>
                  <a:gd name="f301" fmla="*/ f256 1 f166"/>
                  <a:gd name="f302" fmla="*/ f230 1 f165"/>
                  <a:gd name="f303" fmla="*/ f257 1 f166"/>
                  <a:gd name="f304" fmla="*/ f231 1 f165"/>
                  <a:gd name="f305" fmla="*/ f258 1 f166"/>
                  <a:gd name="f306" fmla="*/ f232 1 f165"/>
                  <a:gd name="f307" fmla="*/ f259 1 f166"/>
                  <a:gd name="f308" fmla="*/ f233 1 f165"/>
                  <a:gd name="f309" fmla="*/ f260 1 f166"/>
                  <a:gd name="f310" fmla="*/ f234 1 f165"/>
                  <a:gd name="f311" fmla="*/ f261 1 f166"/>
                  <a:gd name="f312" fmla="*/ f235 1 f165"/>
                  <a:gd name="f313" fmla="*/ f262 1 f166"/>
                  <a:gd name="f314" fmla="*/ f236 1 f165"/>
                  <a:gd name="f315" fmla="*/ f263 1 f166"/>
                  <a:gd name="f316" fmla="*/ f237 1 f165"/>
                  <a:gd name="f317" fmla="*/ f264 1 f166"/>
                  <a:gd name="f318" fmla="*/ f238 1 f165"/>
                  <a:gd name="f319" fmla="*/ f265 1 f166"/>
                  <a:gd name="f320" fmla="*/ f239 1 f165"/>
                  <a:gd name="f321" fmla="*/ f266 1 f166"/>
                  <a:gd name="f322" fmla="*/ f268 f156 1"/>
                  <a:gd name="f323" fmla="*/ f269 f156 1"/>
                  <a:gd name="f324" fmla="*/ f271 f157 1"/>
                  <a:gd name="f325" fmla="*/ f270 f157 1"/>
                  <a:gd name="f326" fmla="*/ f272 f156 1"/>
                  <a:gd name="f327" fmla="*/ f273 f157 1"/>
                  <a:gd name="f328" fmla="*/ f274 f156 1"/>
                  <a:gd name="f329" fmla="*/ f275 f157 1"/>
                  <a:gd name="f330" fmla="*/ f276 f156 1"/>
                  <a:gd name="f331" fmla="*/ f277 f157 1"/>
                  <a:gd name="f332" fmla="*/ f278 f156 1"/>
                  <a:gd name="f333" fmla="*/ f279 f157 1"/>
                  <a:gd name="f334" fmla="*/ f280 f157 1"/>
                  <a:gd name="f335" fmla="*/ f281 f156 1"/>
                  <a:gd name="f336" fmla="*/ f282 f157 1"/>
                  <a:gd name="f337" fmla="*/ f283 f156 1"/>
                  <a:gd name="f338" fmla="*/ f284 f157 1"/>
                  <a:gd name="f339" fmla="*/ f285 f156 1"/>
                  <a:gd name="f340" fmla="*/ f286 f157 1"/>
                  <a:gd name="f341" fmla="*/ f287 f156 1"/>
                  <a:gd name="f342" fmla="*/ f288 f157 1"/>
                  <a:gd name="f343" fmla="*/ f289 f156 1"/>
                  <a:gd name="f344" fmla="*/ f290 f157 1"/>
                  <a:gd name="f345" fmla="*/ f291 f156 1"/>
                  <a:gd name="f346" fmla="*/ f292 f157 1"/>
                  <a:gd name="f347" fmla="*/ f293 f156 1"/>
                  <a:gd name="f348" fmla="*/ f294 f157 1"/>
                  <a:gd name="f349" fmla="*/ f295 f156 1"/>
                  <a:gd name="f350" fmla="*/ f296 f157 1"/>
                  <a:gd name="f351" fmla="*/ f297 f156 1"/>
                  <a:gd name="f352" fmla="*/ f298 f157 1"/>
                  <a:gd name="f353" fmla="*/ f299 f157 1"/>
                  <a:gd name="f354" fmla="*/ f300 f156 1"/>
                  <a:gd name="f355" fmla="*/ f301 f157 1"/>
                  <a:gd name="f356" fmla="*/ f302 f156 1"/>
                  <a:gd name="f357" fmla="*/ f303 f157 1"/>
                  <a:gd name="f358" fmla="*/ f304 f156 1"/>
                  <a:gd name="f359" fmla="*/ f305 f157 1"/>
                  <a:gd name="f360" fmla="*/ f306 f156 1"/>
                  <a:gd name="f361" fmla="*/ f307 f157 1"/>
                  <a:gd name="f362" fmla="*/ f308 f156 1"/>
                  <a:gd name="f363" fmla="*/ f309 f157 1"/>
                  <a:gd name="f364" fmla="*/ f310 f156 1"/>
                  <a:gd name="f365" fmla="*/ f311 f157 1"/>
                  <a:gd name="f366" fmla="*/ f312 f156 1"/>
                  <a:gd name="f367" fmla="*/ f313 f157 1"/>
                  <a:gd name="f368" fmla="*/ f314 f156 1"/>
                  <a:gd name="f369" fmla="*/ f315 f157 1"/>
                  <a:gd name="f370" fmla="*/ f316 f156 1"/>
                  <a:gd name="f371" fmla="*/ f317 f157 1"/>
                  <a:gd name="f372" fmla="*/ f318 f156 1"/>
                  <a:gd name="f373" fmla="*/ f319 f157 1"/>
                  <a:gd name="f374" fmla="*/ f320 f156 1"/>
                  <a:gd name="f375" fmla="*/ f321 f1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7">
                    <a:pos x="f326" y="f327"/>
                  </a:cxn>
                  <a:cxn ang="f217">
                    <a:pos x="f328" y="f329"/>
                  </a:cxn>
                  <a:cxn ang="f217">
                    <a:pos x="f330" y="f331"/>
                  </a:cxn>
                  <a:cxn ang="f217">
                    <a:pos x="f332" y="f333"/>
                  </a:cxn>
                  <a:cxn ang="f217">
                    <a:pos x="f332" y="f334"/>
                  </a:cxn>
                  <a:cxn ang="f217">
                    <a:pos x="f335" y="f336"/>
                  </a:cxn>
                  <a:cxn ang="f217">
                    <a:pos x="f337" y="f338"/>
                  </a:cxn>
                  <a:cxn ang="f217">
                    <a:pos x="f339" y="f340"/>
                  </a:cxn>
                  <a:cxn ang="f217">
                    <a:pos x="f341" y="f342"/>
                  </a:cxn>
                  <a:cxn ang="f217">
                    <a:pos x="f343" y="f344"/>
                  </a:cxn>
                  <a:cxn ang="f217">
                    <a:pos x="f345" y="f346"/>
                  </a:cxn>
                  <a:cxn ang="f217">
                    <a:pos x="f347" y="f348"/>
                  </a:cxn>
                  <a:cxn ang="f217">
                    <a:pos x="f349" y="f350"/>
                  </a:cxn>
                  <a:cxn ang="f217">
                    <a:pos x="f351" y="f352"/>
                  </a:cxn>
                  <a:cxn ang="f217">
                    <a:pos x="f351" y="f353"/>
                  </a:cxn>
                  <a:cxn ang="f217">
                    <a:pos x="f354" y="f355"/>
                  </a:cxn>
                  <a:cxn ang="f217">
                    <a:pos x="f356" y="f357"/>
                  </a:cxn>
                  <a:cxn ang="f217">
                    <a:pos x="f358" y="f359"/>
                  </a:cxn>
                  <a:cxn ang="f217">
                    <a:pos x="f360" y="f361"/>
                  </a:cxn>
                  <a:cxn ang="f217">
                    <a:pos x="f362" y="f363"/>
                  </a:cxn>
                  <a:cxn ang="f217">
                    <a:pos x="f364" y="f365"/>
                  </a:cxn>
                  <a:cxn ang="f217">
                    <a:pos x="f366" y="f367"/>
                  </a:cxn>
                  <a:cxn ang="f217">
                    <a:pos x="f368" y="f369"/>
                  </a:cxn>
                  <a:cxn ang="f217">
                    <a:pos x="f370" y="f371"/>
                  </a:cxn>
                  <a:cxn ang="f217">
                    <a:pos x="f372" y="f373"/>
                  </a:cxn>
                  <a:cxn ang="f217">
                    <a:pos x="f374" y="f375"/>
                  </a:cxn>
                  <a:cxn ang="f217">
                    <a:pos x="f374" y="f375"/>
                  </a:cxn>
                </a:cxnLst>
                <a:rect l="f322" t="f325" r="f323" b="f324"/>
                <a:pathLst>
                  <a:path w="2649140" h="249256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26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85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23"/>
                      <a:pt x="f124" y="f125"/>
                      <a:pt x="f126" y="f127"/>
                    </a:cubicBezTo>
                    <a:cubicBezTo>
                      <a:pt x="f128" y="f129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1"/>
                      <a:pt x="f143" y="f144"/>
                    </a:cubicBezTo>
                    <a:cubicBezTo>
                      <a:pt x="f145" y="f146"/>
                      <a:pt x="f147" y="f148"/>
                      <a:pt x="f149" y="f150"/>
                    </a:cubicBezTo>
                    <a:cubicBezTo>
                      <a:pt x="f151" y="f152"/>
                      <a:pt x="f153" y="f154"/>
                      <a:pt x="f153" y="f154"/>
                    </a:cubicBezTo>
                    <a:lnTo>
                      <a:pt x="f153" y="f154"/>
                    </a:lnTo>
                  </a:path>
                </a:pathLst>
              </a:custGeom>
              <a:grpFill/>
              <a:ln w="12701" cap="flat">
                <a:solidFill>
                  <a:srgbClr val="7F7F7F"/>
                </a:solidFill>
                <a:prstDash val="solid"/>
                <a:miter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de-DE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Freihandform 1412"/>
              <p:cNvSpPr/>
              <p:nvPr/>
            </p:nvSpPr>
            <p:spPr>
              <a:xfrm>
                <a:off x="7137965" y="3746765"/>
                <a:ext cx="1309617" cy="1031875"/>
              </a:xfrm>
              <a:custGeom>
                <a:avLst/>
                <a:gdLst>
                  <a:gd name="connsiteX0" fmla="*/ 0 w 1309617"/>
                  <a:gd name="connsiteY0" fmla="*/ 415790 h 1031875"/>
                  <a:gd name="connsiteX1" fmla="*/ 830094 w 1309617"/>
                  <a:gd name="connsiteY1" fmla="*/ 743 h 1031875"/>
                  <a:gd name="connsiteX2" fmla="*/ 1297021 w 1309617"/>
                  <a:gd name="connsiteY2" fmla="*/ 324998 h 1031875"/>
                  <a:gd name="connsiteX3" fmla="*/ 1147864 w 1309617"/>
                  <a:gd name="connsiteY3" fmla="*/ 720590 h 1031875"/>
                  <a:gd name="connsiteX4" fmla="*/ 843064 w 1309617"/>
                  <a:gd name="connsiteY4" fmla="*/ 850292 h 1031875"/>
                  <a:gd name="connsiteX5" fmla="*/ 810638 w 1309617"/>
                  <a:gd name="connsiteY5" fmla="*/ 1031875 h 1031875"/>
                  <a:gd name="connsiteX6" fmla="*/ 810638 w 1309617"/>
                  <a:gd name="connsiteY6" fmla="*/ 1031875 h 103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617" h="1031875">
                    <a:moveTo>
                      <a:pt x="0" y="415790"/>
                    </a:moveTo>
                    <a:cubicBezTo>
                      <a:pt x="306962" y="215832"/>
                      <a:pt x="613924" y="15875"/>
                      <a:pt x="830094" y="743"/>
                    </a:cubicBezTo>
                    <a:cubicBezTo>
                      <a:pt x="1046264" y="-14389"/>
                      <a:pt x="1244059" y="205024"/>
                      <a:pt x="1297021" y="324998"/>
                    </a:cubicBezTo>
                    <a:cubicBezTo>
                      <a:pt x="1349983" y="444972"/>
                      <a:pt x="1223524" y="633041"/>
                      <a:pt x="1147864" y="720590"/>
                    </a:cubicBezTo>
                    <a:cubicBezTo>
                      <a:pt x="1072204" y="808139"/>
                      <a:pt x="899268" y="798411"/>
                      <a:pt x="843064" y="850292"/>
                    </a:cubicBezTo>
                    <a:cubicBezTo>
                      <a:pt x="786860" y="902173"/>
                      <a:pt x="810638" y="1031875"/>
                      <a:pt x="810638" y="1031875"/>
                    </a:cubicBezTo>
                    <a:lnTo>
                      <a:pt x="810638" y="1031875"/>
                    </a:lnTo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3200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bg1"/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mpd="sng">
                <a:solidFill>
                  <a:srgbClr val="7F7F7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de-DE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6" name="Freeform 220"/>
            <p:cNvSpPr/>
            <p:nvPr/>
          </p:nvSpPr>
          <p:spPr>
            <a:xfrm rot="16696879" flipH="1">
              <a:off x="8862565" y="5725529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7" name="Freeform 220"/>
            <p:cNvSpPr/>
            <p:nvPr/>
          </p:nvSpPr>
          <p:spPr>
            <a:xfrm flipH="1">
              <a:off x="5487729" y="5212172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8" name="Freeform 220"/>
            <p:cNvSpPr/>
            <p:nvPr/>
          </p:nvSpPr>
          <p:spPr>
            <a:xfrm flipH="1">
              <a:off x="5563935" y="5434417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79" name="Freeform 220"/>
            <p:cNvSpPr/>
            <p:nvPr/>
          </p:nvSpPr>
          <p:spPr>
            <a:xfrm flipH="1">
              <a:off x="5716329" y="5656671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0" name="Freeform 220"/>
            <p:cNvSpPr/>
            <p:nvPr/>
          </p:nvSpPr>
          <p:spPr>
            <a:xfrm rot="20829120" flipH="1">
              <a:off x="5881433" y="5885262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1" name="Freeform 220"/>
            <p:cNvSpPr/>
            <p:nvPr/>
          </p:nvSpPr>
          <p:spPr>
            <a:xfrm rot="20450211" flipH="1">
              <a:off x="6084630" y="6088468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2" name="Freeform 220"/>
            <p:cNvSpPr/>
            <p:nvPr/>
          </p:nvSpPr>
          <p:spPr>
            <a:xfrm rot="19994160" flipH="1">
              <a:off x="6280000" y="6291593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3" name="Freeform 220"/>
            <p:cNvSpPr/>
            <p:nvPr/>
          </p:nvSpPr>
          <p:spPr>
            <a:xfrm rot="19820554" flipH="1">
              <a:off x="6523248" y="6400498"/>
              <a:ext cx="429612" cy="268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4" name="Freeform 220"/>
            <p:cNvSpPr/>
            <p:nvPr/>
          </p:nvSpPr>
          <p:spPr>
            <a:xfrm rot="19820554" flipH="1">
              <a:off x="6809515" y="6543410"/>
              <a:ext cx="343960" cy="240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5" name="Freeform 220"/>
            <p:cNvSpPr/>
            <p:nvPr/>
          </p:nvSpPr>
          <p:spPr>
            <a:xfrm rot="19820554" flipH="1">
              <a:off x="7076492" y="6620165"/>
              <a:ext cx="343960" cy="240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6" name="Freeform 220"/>
            <p:cNvSpPr/>
            <p:nvPr/>
          </p:nvSpPr>
          <p:spPr>
            <a:xfrm rot="17651507" flipH="1">
              <a:off x="7376428" y="6578626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7" name="Freeform 220"/>
            <p:cNvSpPr/>
            <p:nvPr/>
          </p:nvSpPr>
          <p:spPr>
            <a:xfrm rot="16696879" flipH="1">
              <a:off x="7681407" y="6541100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8" name="Freeform 220"/>
            <p:cNvSpPr/>
            <p:nvPr/>
          </p:nvSpPr>
          <p:spPr>
            <a:xfrm rot="16696879" flipH="1">
              <a:off x="7960811" y="6433146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89" name="Freeform 220"/>
            <p:cNvSpPr/>
            <p:nvPr/>
          </p:nvSpPr>
          <p:spPr>
            <a:xfrm rot="16696879" flipH="1">
              <a:off x="8215700" y="6325640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90" name="Freeform 220"/>
            <p:cNvSpPr/>
            <p:nvPr/>
          </p:nvSpPr>
          <p:spPr>
            <a:xfrm rot="16696879" flipH="1">
              <a:off x="8455309" y="6179638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91" name="Freeform 220"/>
            <p:cNvSpPr/>
            <p:nvPr/>
          </p:nvSpPr>
          <p:spPr>
            <a:xfrm rot="16696879" flipH="1">
              <a:off x="8672342" y="5959743"/>
              <a:ext cx="362303" cy="28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78"/>
                <a:gd name="f8" fmla="val 34"/>
                <a:gd name="f9" fmla="val 1"/>
                <a:gd name="f10" fmla="val 26"/>
                <a:gd name="f11" fmla="val 21"/>
                <a:gd name="f12" fmla="val 16"/>
                <a:gd name="f13" fmla="val 6"/>
                <a:gd name="f14" fmla="val 10"/>
                <a:gd name="f15" fmla="val 13"/>
                <a:gd name="f16" fmla="val 7"/>
                <a:gd name="f17" fmla="val 23"/>
                <a:gd name="f18" fmla="val 5"/>
                <a:gd name="f19" fmla="val 32"/>
                <a:gd name="f20" fmla="val 54"/>
                <a:gd name="f21" fmla="val 33"/>
                <a:gd name="f22" fmla="val 65"/>
                <a:gd name="f23" fmla="val 48"/>
                <a:gd name="f24" fmla="val 72"/>
                <a:gd name="f25" fmla="val 55"/>
                <a:gd name="f26" fmla="val 76"/>
                <a:gd name="f27" fmla="val 61"/>
                <a:gd name="f28" fmla="val 69"/>
                <a:gd name="f29" fmla="val 70"/>
                <a:gd name="f30" fmla="val 59"/>
                <a:gd name="f31" fmla="val 73"/>
                <a:gd name="f32" fmla="val 47"/>
                <a:gd name="f33" fmla="val 36"/>
                <a:gd name="f34" fmla="val 25"/>
                <a:gd name="f35" fmla="val 20"/>
                <a:gd name="f36" fmla="val 67"/>
                <a:gd name="f37" fmla="val 15"/>
                <a:gd name="f38" fmla="val 56"/>
                <a:gd name="f39" fmla="val 45"/>
                <a:gd name="f40" fmla="val 8"/>
                <a:gd name="f41" fmla="val 3"/>
                <a:gd name="f42" fmla="+- 0 0 -90"/>
                <a:gd name="f43" fmla="*/ f3 1 79"/>
                <a:gd name="f44" fmla="*/ f4 1 7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9"/>
                <a:gd name="f53" fmla="*/ f49 1 78"/>
                <a:gd name="f54" fmla="*/ 27 f50 1"/>
                <a:gd name="f55" fmla="*/ 1 f49 1"/>
                <a:gd name="f56" fmla="*/ 12 f50 1"/>
                <a:gd name="f57" fmla="*/ 6 f49 1"/>
                <a:gd name="f58" fmla="*/ 5 f50 1"/>
                <a:gd name="f59" fmla="*/ 32 f49 1"/>
                <a:gd name="f60" fmla="*/ 40 f50 1"/>
                <a:gd name="f61" fmla="*/ 72 f49 1"/>
                <a:gd name="f62" fmla="*/ 53 f50 1"/>
                <a:gd name="f63" fmla="*/ 69 f49 1"/>
                <a:gd name="f64" fmla="*/ 62 f50 1"/>
                <a:gd name="f65" fmla="*/ 36 f49 1"/>
                <a:gd name="f66" fmla="*/ 55 f50 1"/>
                <a:gd name="f67" fmla="*/ 15 f49 1"/>
                <a:gd name="f68" fmla="*/ 3 f49 1"/>
                <a:gd name="f69" fmla="*/ 0 f50 1"/>
                <a:gd name="f70" fmla="*/ 0 f49 1"/>
                <a:gd name="f71" fmla="*/ 79 f50 1"/>
                <a:gd name="f72" fmla="*/ 78 f49 1"/>
                <a:gd name="f73" fmla="+- f51 0 f1"/>
                <a:gd name="f74" fmla="*/ f54 1 79"/>
                <a:gd name="f75" fmla="*/ f55 1 78"/>
                <a:gd name="f76" fmla="*/ f56 1 79"/>
                <a:gd name="f77" fmla="*/ f57 1 78"/>
                <a:gd name="f78" fmla="*/ f58 1 79"/>
                <a:gd name="f79" fmla="*/ f59 1 78"/>
                <a:gd name="f80" fmla="*/ f60 1 79"/>
                <a:gd name="f81" fmla="*/ f61 1 78"/>
                <a:gd name="f82" fmla="*/ f62 1 79"/>
                <a:gd name="f83" fmla="*/ f63 1 78"/>
                <a:gd name="f84" fmla="*/ f64 1 79"/>
                <a:gd name="f85" fmla="*/ f65 1 78"/>
                <a:gd name="f86" fmla="*/ f66 1 79"/>
                <a:gd name="f87" fmla="*/ f67 1 78"/>
                <a:gd name="f88" fmla="*/ f68 1 78"/>
                <a:gd name="f89" fmla="*/ f69 1 79"/>
                <a:gd name="f90" fmla="*/ f70 1 78"/>
                <a:gd name="f91" fmla="*/ f71 1 79"/>
                <a:gd name="f92" fmla="*/ f72 1 78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2"/>
                <a:gd name="f100" fmla="*/ f81 1 f53"/>
                <a:gd name="f101" fmla="*/ f82 1 f52"/>
                <a:gd name="f102" fmla="*/ f83 1 f53"/>
                <a:gd name="f103" fmla="*/ f84 1 f52"/>
                <a:gd name="f104" fmla="*/ f85 1 f53"/>
                <a:gd name="f105" fmla="*/ f86 1 f52"/>
                <a:gd name="f106" fmla="*/ f87 1 f53"/>
                <a:gd name="f107" fmla="*/ f88 1 f53"/>
                <a:gd name="f108" fmla="*/ f89 1 f52"/>
                <a:gd name="f109" fmla="*/ f91 1 f52"/>
                <a:gd name="f110" fmla="*/ f90 1 f53"/>
                <a:gd name="f111" fmla="*/ f92 1 f53"/>
                <a:gd name="f112" fmla="*/ f108 f43 1"/>
                <a:gd name="f113" fmla="*/ f109 f43 1"/>
                <a:gd name="f114" fmla="*/ f111 f44 1"/>
                <a:gd name="f115" fmla="*/ f110 f44 1"/>
                <a:gd name="f116" fmla="*/ f93 f43 1"/>
                <a:gd name="f117" fmla="*/ f94 f44 1"/>
                <a:gd name="f118" fmla="*/ f95 f43 1"/>
                <a:gd name="f119" fmla="*/ f96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6" y="f130"/>
                </a:cxn>
              </a:cxnLst>
              <a:rect l="f112" t="f115" r="f113" b="f114"/>
              <a:pathLst>
                <a:path w="79" h="78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2" y="f28"/>
                  </a:cubicBezTo>
                  <a:cubicBezTo>
                    <a:pt x="f29" y="f30"/>
                    <a:pt x="f31" y="f32"/>
                    <a:pt x="f26" y="f33"/>
                  </a:cubicBezTo>
                  <a:cubicBezTo>
                    <a:pt x="f6" y="f34"/>
                    <a:pt x="f7" y="f35"/>
                    <a:pt x="f36" y="f37"/>
                  </a:cubicBezTo>
                  <a:cubicBezTo>
                    <a:pt x="f38" y="f14"/>
                    <a:pt x="f39" y="f40"/>
                    <a:pt x="f8" y="f41"/>
                  </a:cubicBezTo>
                </a:path>
              </a:pathLst>
            </a:custGeom>
            <a:solidFill>
              <a:schemeClr val="accent2">
                <a:lumMod val="40000"/>
                <a:lumOff val="60000"/>
                <a:alpha val="38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de-DE">
                <a:solidFill>
                  <a:srgbClr val="000000"/>
                </a:solidFill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 rot="19383921">
            <a:off x="6379222" y="1133629"/>
            <a:ext cx="1202184" cy="353380"/>
            <a:chOff x="6886557" y="2334015"/>
            <a:chExt cx="1202184" cy="353380"/>
          </a:xfrm>
        </p:grpSpPr>
        <p:sp>
          <p:nvSpPr>
            <p:cNvPr id="105" name="Left Arrow 104"/>
            <p:cNvSpPr/>
            <p:nvPr/>
          </p:nvSpPr>
          <p:spPr>
            <a:xfrm>
              <a:off x="6886557" y="2334015"/>
              <a:ext cx="354720" cy="353380"/>
            </a:xfrm>
            <a:prstGeom prst="leftArrow">
              <a:avLst>
                <a:gd name="adj1" fmla="val 50000"/>
                <a:gd name="adj2" fmla="val 59883"/>
              </a:avLst>
            </a:prstGeom>
            <a:gradFill flip="none" rotWithShape="1">
              <a:gsLst>
                <a:gs pos="0">
                  <a:schemeClr val="dk1">
                    <a:tint val="100000"/>
                    <a:shade val="100000"/>
                    <a:satMod val="130000"/>
                    <a:alpha val="70000"/>
                  </a:schemeClr>
                </a:gs>
                <a:gs pos="100000">
                  <a:schemeClr val="dk1">
                    <a:tint val="50000"/>
                    <a:shade val="100000"/>
                    <a:satMod val="350000"/>
                    <a:alpha val="70000"/>
                  </a:schemeClr>
                </a:gs>
              </a:gsLst>
              <a:lin ang="0" scaled="0"/>
              <a:tileRect/>
            </a:gra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7337052" y="2423897"/>
              <a:ext cx="138944" cy="175882"/>
            </a:xfrm>
            <a:prstGeom prst="rect">
              <a:avLst/>
            </a:pr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7546115" y="2423898"/>
              <a:ext cx="138944" cy="175882"/>
            </a:xfrm>
            <a:prstGeom prst="rect">
              <a:avLst/>
            </a:pr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7743802" y="2423897"/>
              <a:ext cx="138944" cy="175882"/>
            </a:xfrm>
            <a:prstGeom prst="rect">
              <a:avLst/>
            </a:pr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7949797" y="2423897"/>
              <a:ext cx="138944" cy="175882"/>
            </a:xfrm>
            <a:prstGeom prst="rect">
              <a:avLst/>
            </a:pr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GB" dirty="0">
                <a:solidFill>
                  <a:prstClr val="white"/>
                </a:solidFill>
              </a:endParaRPr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4101750" y="3135567"/>
            <a:ext cx="35897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/>
            <a:r>
              <a:rPr lang="en-GB" sz="2800" b="1" dirty="0">
                <a:solidFill>
                  <a:srgbClr val="0000FF"/>
                </a:solidFill>
              </a:rPr>
              <a:t>Resident Macrophages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472105" y="1711424"/>
            <a:ext cx="220357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457200"/>
            <a:r>
              <a:rPr lang="en-GB" sz="2800" b="1" dirty="0">
                <a:solidFill>
                  <a:srgbClr val="008000"/>
                </a:solidFill>
              </a:rPr>
              <a:t>Infiltrating </a:t>
            </a:r>
          </a:p>
          <a:p>
            <a:pPr algn="r" defTabSz="457200"/>
            <a:r>
              <a:rPr lang="en-GB" sz="2800" b="1" dirty="0">
                <a:solidFill>
                  <a:srgbClr val="008000"/>
                </a:solidFill>
              </a:rPr>
              <a:t>Macrophages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563744" y="5209783"/>
            <a:ext cx="1488058" cy="830997"/>
          </a:xfrm>
          <a:prstGeom prst="rect">
            <a:avLst/>
          </a:prstGeom>
          <a:noFill/>
          <a:ln>
            <a:solidFill>
              <a:srgbClr val="008000"/>
            </a:solidFill>
          </a:ln>
        </p:spPr>
        <p:txBody>
          <a:bodyPr wrap="none" rtlCol="0">
            <a:spAutoFit/>
          </a:bodyPr>
          <a:lstStyle/>
          <a:p>
            <a:pPr algn="ctr" defTabSz="457200"/>
            <a:r>
              <a:rPr lang="en-GB" sz="2400" dirty="0">
                <a:solidFill>
                  <a:srgbClr val="000000"/>
                </a:solidFill>
              </a:rPr>
              <a:t>“Immune”</a:t>
            </a:r>
          </a:p>
          <a:p>
            <a:pPr algn="ctr" defTabSz="457200"/>
            <a:r>
              <a:rPr lang="en-GB" sz="2400" dirty="0">
                <a:solidFill>
                  <a:srgbClr val="000000"/>
                </a:solidFill>
              </a:rPr>
              <a:t>sentinels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5200261" y="5209783"/>
            <a:ext cx="2039891" cy="830997"/>
          </a:xfrm>
          <a:prstGeom prst="rect">
            <a:avLst/>
          </a:prstGeom>
          <a:noFill/>
          <a:ln w="28575" cmpd="sng">
            <a:solidFill>
              <a:srgbClr val="0000FF"/>
            </a:solidFill>
          </a:ln>
        </p:spPr>
        <p:txBody>
          <a:bodyPr wrap="none" rtlCol="0">
            <a:spAutoFit/>
          </a:bodyPr>
          <a:lstStyle/>
          <a:p>
            <a:pPr algn="ctr" defTabSz="457200"/>
            <a:r>
              <a:rPr lang="en-GB" sz="2400" dirty="0">
                <a:solidFill>
                  <a:srgbClr val="000000"/>
                </a:solidFill>
              </a:rPr>
              <a:t>“Homeostasis”</a:t>
            </a:r>
          </a:p>
          <a:p>
            <a:pPr algn="ctr" defTabSz="457200"/>
            <a:r>
              <a:rPr lang="en-GB" sz="2400" dirty="0">
                <a:solidFill>
                  <a:srgbClr val="000000"/>
                </a:solidFill>
              </a:rPr>
              <a:t>sentinels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890267" y="3658787"/>
            <a:ext cx="3535906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dirty="0">
                <a:solidFill>
                  <a:prstClr val="black"/>
                </a:solidFill>
              </a:rPr>
              <a:t>Innate immune memory/priming? </a:t>
            </a:r>
          </a:p>
          <a:p>
            <a:pPr algn="r" defTabSz="457200"/>
            <a:r>
              <a:rPr lang="en-GB" sz="1400" dirty="0">
                <a:solidFill>
                  <a:prstClr val="black"/>
                </a:solidFill>
              </a:rPr>
              <a:t>				(Weavers, Cell 2016)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563745" y="6147444"/>
            <a:ext cx="14767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srgbClr val="008000"/>
                </a:solidFill>
              </a:rPr>
              <a:t>Eat to defend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5478825" y="6147444"/>
            <a:ext cx="13745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GB" b="1" dirty="0">
                <a:solidFill>
                  <a:srgbClr val="0000FF"/>
                </a:solidFill>
              </a:rPr>
              <a:t>Eat to repair</a:t>
            </a:r>
          </a:p>
        </p:txBody>
      </p:sp>
    </p:spTree>
    <p:extLst>
      <p:ext uri="{BB962C8B-B14F-4D97-AF65-F5344CB8AC3E}">
        <p14:creationId xmlns:p14="http://schemas.microsoft.com/office/powerpoint/2010/main" val="11153489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/>
              <a:t>Progenitor potential: Colony-forming assays</a:t>
            </a:r>
          </a:p>
        </p:txBody>
      </p:sp>
      <p:pic>
        <p:nvPicPr>
          <p:cNvPr id="38" name="Picture 37" descr="ys-lon-02_004_E-Mk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8" r="8163" b="6650"/>
          <a:stretch/>
        </p:blipFill>
        <p:spPr>
          <a:xfrm rot="5400000">
            <a:off x="2206925" y="2058271"/>
            <a:ext cx="2124077" cy="1755739"/>
          </a:xfrm>
          <a:prstGeom prst="rect">
            <a:avLst/>
          </a:prstGeom>
        </p:spPr>
      </p:pic>
      <p:cxnSp>
        <p:nvCxnSpPr>
          <p:cNvPr id="39" name="Straight Arrow Connector 38"/>
          <p:cNvCxnSpPr/>
          <p:nvPr/>
        </p:nvCxnSpPr>
        <p:spPr>
          <a:xfrm flipH="1" flipV="1">
            <a:off x="2820882" y="2485799"/>
            <a:ext cx="322253" cy="138390"/>
          </a:xfrm>
          <a:prstGeom prst="straightConnector1">
            <a:avLst/>
          </a:prstGeom>
          <a:ln w="38100" cmpd="sng">
            <a:solidFill>
              <a:srgbClr val="FF0000"/>
            </a:solidFill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0" name="Picture 39" descr="ys-lon-02_005_Mix GEM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68" t="7526" r="8243"/>
          <a:stretch/>
        </p:blipFill>
        <p:spPr>
          <a:xfrm rot="5400000">
            <a:off x="398861" y="2082189"/>
            <a:ext cx="2124077" cy="1739262"/>
          </a:xfrm>
          <a:prstGeom prst="rect">
            <a:avLst/>
          </a:prstGeom>
        </p:spPr>
      </p:pic>
      <p:cxnSp>
        <p:nvCxnSpPr>
          <p:cNvPr id="41" name="Straight Arrow Connector 40"/>
          <p:cNvCxnSpPr/>
          <p:nvPr/>
        </p:nvCxnSpPr>
        <p:spPr>
          <a:xfrm rot="5400000">
            <a:off x="1255513" y="2236638"/>
            <a:ext cx="136099" cy="129188"/>
          </a:xfrm>
          <a:prstGeom prst="straightConnector1">
            <a:avLst/>
          </a:prstGeom>
          <a:ln w="38100" cmpd="sng">
            <a:solidFill>
              <a:schemeClr val="tx1"/>
            </a:solidFill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H="1">
            <a:off x="1556154" y="3114668"/>
            <a:ext cx="202206" cy="251491"/>
          </a:xfrm>
          <a:prstGeom prst="straightConnector1">
            <a:avLst/>
          </a:prstGeom>
          <a:ln w="38100" cmpd="sng">
            <a:solidFill>
              <a:srgbClr val="FF0000"/>
            </a:solidFill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>
            <a:spLocks noChangeAspect="1"/>
          </p:cNvSpPr>
          <p:nvPr/>
        </p:nvSpPr>
        <p:spPr>
          <a:xfrm>
            <a:off x="617499" y="1549359"/>
            <a:ext cx="17207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Arial"/>
                <a:cs typeface="Arial"/>
              </a:rPr>
              <a:t>CFU-mix</a:t>
            </a:r>
          </a:p>
        </p:txBody>
      </p:sp>
      <p:sp>
        <p:nvSpPr>
          <p:cNvPr id="44" name="TextBox 43"/>
          <p:cNvSpPr txBox="1">
            <a:spLocks noChangeAspect="1"/>
          </p:cNvSpPr>
          <p:nvPr/>
        </p:nvSpPr>
        <p:spPr>
          <a:xfrm>
            <a:off x="2412086" y="1549359"/>
            <a:ext cx="17481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Arial"/>
                <a:cs typeface="Arial"/>
              </a:rPr>
              <a:t>CFU-E/Mk</a:t>
            </a:r>
          </a:p>
        </p:txBody>
      </p:sp>
      <p:pic>
        <p:nvPicPr>
          <p:cNvPr id="45" name="Picture 44" descr="ys-lon-01_001_GM.jpg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83" r="8529" b="9863"/>
          <a:stretch/>
        </p:blipFill>
        <p:spPr>
          <a:xfrm rot="16200000">
            <a:off x="3989427" y="2096240"/>
            <a:ext cx="2124077" cy="1695316"/>
          </a:xfrm>
          <a:prstGeom prst="rect">
            <a:avLst/>
          </a:prstGeom>
        </p:spPr>
      </p:pic>
      <p:cxnSp>
        <p:nvCxnSpPr>
          <p:cNvPr id="46" name="Straight Connector 45"/>
          <p:cNvCxnSpPr/>
          <p:nvPr/>
        </p:nvCxnSpPr>
        <p:spPr>
          <a:xfrm>
            <a:off x="2501496" y="3889695"/>
            <a:ext cx="129600" cy="0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676996" y="3889695"/>
            <a:ext cx="129600" cy="0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4280086" y="3912179"/>
            <a:ext cx="129600" cy="0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>
            <a:spLocks noChangeAspect="1"/>
          </p:cNvSpPr>
          <p:nvPr/>
        </p:nvSpPr>
        <p:spPr>
          <a:xfrm>
            <a:off x="4127176" y="1549359"/>
            <a:ext cx="52840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Arial"/>
                <a:cs typeface="Arial"/>
              </a:rPr>
              <a:t>CFU-G/M</a:t>
            </a:r>
          </a:p>
        </p:txBody>
      </p:sp>
      <p:pic>
        <p:nvPicPr>
          <p:cNvPr id="50" name="Picture 49" descr="18-07-14_ys-lon-4_I3_02_GM (field wo M).jpg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84" r="3527" b="8540"/>
          <a:stretch/>
        </p:blipFill>
        <p:spPr>
          <a:xfrm rot="16200000">
            <a:off x="5740365" y="2069923"/>
            <a:ext cx="2124076" cy="1720191"/>
          </a:xfrm>
          <a:prstGeom prst="rect">
            <a:avLst/>
          </a:prstGeom>
        </p:spPr>
      </p:pic>
      <p:pic>
        <p:nvPicPr>
          <p:cNvPr id="51" name="Picture 50" descr="ys-lon-02_020_M.jpg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0" t="9612" r="13985"/>
          <a:stretch/>
        </p:blipFill>
        <p:spPr>
          <a:xfrm rot="5400000">
            <a:off x="7497556" y="2083633"/>
            <a:ext cx="2127251" cy="1700035"/>
          </a:xfrm>
          <a:prstGeom prst="rect">
            <a:avLst/>
          </a:prstGeom>
        </p:spPr>
      </p:pic>
      <p:cxnSp>
        <p:nvCxnSpPr>
          <p:cNvPr id="52" name="Straight Arrow Connector 51"/>
          <p:cNvCxnSpPr/>
          <p:nvPr/>
        </p:nvCxnSpPr>
        <p:spPr>
          <a:xfrm rot="16200000" flipH="1">
            <a:off x="6064866" y="3463530"/>
            <a:ext cx="252617" cy="222989"/>
          </a:xfrm>
          <a:prstGeom prst="straightConnector1">
            <a:avLst/>
          </a:prstGeom>
          <a:ln w="38100" cmpd="sng">
            <a:solidFill>
              <a:srgbClr val="0000FF"/>
            </a:solidFill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5995751" y="3861291"/>
            <a:ext cx="129600" cy="0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7802707" y="3850634"/>
            <a:ext cx="129600" cy="0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/>
          <p:cNvCxnSpPr/>
          <p:nvPr/>
        </p:nvCxnSpPr>
        <p:spPr>
          <a:xfrm flipH="1">
            <a:off x="5256554" y="3545233"/>
            <a:ext cx="152211" cy="81510"/>
          </a:xfrm>
          <a:prstGeom prst="straightConnector1">
            <a:avLst/>
          </a:prstGeom>
          <a:ln w="38100" cmpd="sng">
            <a:solidFill>
              <a:schemeClr val="tx1"/>
            </a:solidFill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/>
          <p:nvPr/>
        </p:nvCxnSpPr>
        <p:spPr>
          <a:xfrm rot="10800000">
            <a:off x="8604604" y="2847926"/>
            <a:ext cx="144115" cy="106913"/>
          </a:xfrm>
          <a:prstGeom prst="straightConnector1">
            <a:avLst/>
          </a:prstGeom>
          <a:ln w="38100" cmpd="sng">
            <a:solidFill>
              <a:schemeClr val="tx1"/>
            </a:solidFill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/>
          <p:cNvCxnSpPr/>
          <p:nvPr/>
        </p:nvCxnSpPr>
        <p:spPr>
          <a:xfrm rot="16200000" flipH="1">
            <a:off x="4817857" y="2247997"/>
            <a:ext cx="252617" cy="222989"/>
          </a:xfrm>
          <a:prstGeom prst="straightConnector1">
            <a:avLst/>
          </a:prstGeom>
          <a:ln w="38100" cmpd="sng">
            <a:solidFill>
              <a:srgbClr val="0000FF"/>
            </a:solidFill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/>
          <p:cNvCxnSpPr/>
          <p:nvPr/>
        </p:nvCxnSpPr>
        <p:spPr>
          <a:xfrm>
            <a:off x="4208564" y="1852298"/>
            <a:ext cx="5202634" cy="0"/>
          </a:xfrm>
          <a:prstGeom prst="straightConnector1">
            <a:avLst/>
          </a:prstGeom>
          <a:ln>
            <a:solidFill>
              <a:schemeClr val="tx1"/>
            </a:solidFill>
            <a:headEnd type="non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728333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Box 39"/>
          <p:cNvSpPr txBox="1"/>
          <p:nvPr/>
        </p:nvSpPr>
        <p:spPr>
          <a:xfrm>
            <a:off x="583854" y="723830"/>
            <a:ext cx="8738293" cy="5755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charset="2"/>
              <a:buChar char="Ø"/>
            </a:pPr>
            <a:r>
              <a:rPr lang="en-GB" sz="1600" dirty="0"/>
              <a:t>Salamander and </a:t>
            </a:r>
            <a:r>
              <a:rPr lang="en-GB" sz="1600" dirty="0" err="1"/>
              <a:t>Zebrafish</a:t>
            </a:r>
            <a:r>
              <a:rPr lang="en-GB" sz="1600" dirty="0"/>
              <a:t> amputation models: </a:t>
            </a:r>
          </a:p>
          <a:p>
            <a:endParaRPr lang="en-GB" sz="1600" dirty="0"/>
          </a:p>
          <a:p>
            <a:r>
              <a:rPr lang="en-GB" sz="1600" dirty="0"/>
              <a:t>Impaired regeneration in  when macrophages are depleted (permanent scar tissue, reduced </a:t>
            </a:r>
            <a:r>
              <a:rPr lang="en-GB" sz="1600" dirty="0" err="1"/>
              <a:t>mesenchymal</a:t>
            </a:r>
            <a:r>
              <a:rPr lang="en-GB" sz="1600" dirty="0"/>
              <a:t> proliferation and impaired  neovascularisation)</a:t>
            </a:r>
          </a:p>
          <a:p>
            <a:endParaRPr lang="en-GB" sz="1600" dirty="0"/>
          </a:p>
          <a:p>
            <a:endParaRPr lang="en-GB" sz="1600" dirty="0"/>
          </a:p>
          <a:p>
            <a:pPr marL="285750" indent="-285750">
              <a:buFont typeface="Wingdings" charset="2"/>
              <a:buChar char="Ø"/>
            </a:pPr>
            <a:r>
              <a:rPr lang="en-GB" sz="1600" dirty="0"/>
              <a:t>Mouse tissue repair/regeneration models:</a:t>
            </a:r>
          </a:p>
          <a:p>
            <a:endParaRPr lang="en-GB" sz="1600" dirty="0"/>
          </a:p>
          <a:p>
            <a:r>
              <a:rPr lang="en-GB" sz="1600" b="1" dirty="0"/>
              <a:t>Embryonic skin wound healing and Neonate heart regeneration </a:t>
            </a:r>
            <a:r>
              <a:rPr lang="en-GB" sz="1600" dirty="0"/>
              <a:t>are impaired when monocyte/macrophages are depleted </a:t>
            </a:r>
          </a:p>
          <a:p>
            <a:r>
              <a:rPr lang="en-GB" sz="1600" dirty="0"/>
              <a:t>(permanent scar tissue, loss of tissue functionality and impaired  neovascularisation)</a:t>
            </a:r>
          </a:p>
          <a:p>
            <a:endParaRPr lang="en-GB" sz="1600" dirty="0"/>
          </a:p>
          <a:p>
            <a:endParaRPr lang="en-GB" sz="1600" dirty="0"/>
          </a:p>
          <a:p>
            <a:r>
              <a:rPr lang="en-GB" sz="1600" dirty="0"/>
              <a:t>Macrophages in </a:t>
            </a:r>
            <a:r>
              <a:rPr lang="en-GB" sz="1600" b="1" dirty="0"/>
              <a:t>adult Skin wound healing </a:t>
            </a:r>
            <a:r>
              <a:rPr lang="en-GB" sz="1600" dirty="0"/>
              <a:t>have opposing functions during the early inflammatory phase and the later stages. Monocyte/macrophages depletion in late stages leads to severe </a:t>
            </a:r>
            <a:r>
              <a:rPr lang="en-GB" sz="1600" dirty="0" err="1"/>
              <a:t>hemorrhage</a:t>
            </a:r>
            <a:r>
              <a:rPr lang="en-GB" sz="1600" dirty="0"/>
              <a:t>, endothelial cell apoptosis, vessel destabilization, and a failure in wound closure.</a:t>
            </a:r>
          </a:p>
          <a:p>
            <a:endParaRPr lang="en-GB" sz="1600" dirty="0"/>
          </a:p>
          <a:p>
            <a:endParaRPr lang="en-GB" sz="1600" dirty="0"/>
          </a:p>
          <a:p>
            <a:r>
              <a:rPr lang="en-GB" sz="1600" b="1" dirty="0"/>
              <a:t>In adult muscle injury</a:t>
            </a:r>
            <a:r>
              <a:rPr lang="en-GB" sz="1600" dirty="0"/>
              <a:t>, Macrophages promote muscle membrane repair and muscle fibre growth and regeneration.</a:t>
            </a:r>
          </a:p>
          <a:p>
            <a:endParaRPr lang="en-GB" sz="1600" dirty="0"/>
          </a:p>
          <a:p>
            <a:endParaRPr lang="en-GB" sz="1600" dirty="0"/>
          </a:p>
          <a:p>
            <a:r>
              <a:rPr lang="en-GB" sz="1600" dirty="0"/>
              <a:t>Macrophages are necessary for </a:t>
            </a:r>
            <a:r>
              <a:rPr lang="en-GB" sz="1600" dirty="0" err="1"/>
              <a:t>epimorphic</a:t>
            </a:r>
            <a:r>
              <a:rPr lang="en-GB" sz="1600" dirty="0"/>
              <a:t> regeneration in African spiny mice</a:t>
            </a:r>
          </a:p>
        </p:txBody>
      </p:sp>
      <p:sp>
        <p:nvSpPr>
          <p:cNvPr id="32" name="Rectangle 31"/>
          <p:cNvSpPr/>
          <p:nvPr/>
        </p:nvSpPr>
        <p:spPr>
          <a:xfrm>
            <a:off x="6718391" y="1636383"/>
            <a:ext cx="2409221" cy="523220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txBody>
          <a:bodyPr wrap="none">
            <a:spAutoFit/>
          </a:bodyPr>
          <a:lstStyle/>
          <a:p>
            <a:pPr algn="r"/>
            <a:r>
              <a:rPr lang="en-GB" sz="1400" i="1" dirty="0"/>
              <a:t>(JW Godwin PNAS 2013)</a:t>
            </a:r>
          </a:p>
          <a:p>
            <a:pPr algn="r"/>
            <a:r>
              <a:rPr lang="en-GB" sz="1400" i="1" dirty="0"/>
              <a:t>(TA Petrie Development 2014)</a:t>
            </a:r>
          </a:p>
        </p:txBody>
      </p:sp>
      <p:sp>
        <p:nvSpPr>
          <p:cNvPr id="35" name="Rectangle 34"/>
          <p:cNvSpPr/>
          <p:nvPr/>
        </p:nvSpPr>
        <p:spPr>
          <a:xfrm>
            <a:off x="6952455" y="3504560"/>
            <a:ext cx="2175157" cy="307777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txBody>
          <a:bodyPr wrap="none">
            <a:spAutoFit/>
          </a:bodyPr>
          <a:lstStyle/>
          <a:p>
            <a:pPr algn="r"/>
            <a:r>
              <a:rPr lang="en-GB" sz="1400" i="1" dirty="0"/>
              <a:t>(AB Aurora et al., JCI 2014)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661585" y="4759562"/>
            <a:ext cx="2466027" cy="307777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txBody>
          <a:bodyPr wrap="none">
            <a:spAutoFit/>
          </a:bodyPr>
          <a:lstStyle/>
          <a:p>
            <a:pPr algn="r"/>
            <a:r>
              <a:rPr lang="en-GB" sz="1400" i="1" dirty="0"/>
              <a:t>(T Lucas et al. J </a:t>
            </a:r>
            <a:r>
              <a:rPr lang="en-GB" sz="1400" i="1" dirty="0" err="1"/>
              <a:t>Immunol</a:t>
            </a:r>
            <a:r>
              <a:rPr lang="en-GB" sz="1400" i="1" dirty="0"/>
              <a:t> 2010)</a:t>
            </a:r>
          </a:p>
        </p:txBody>
      </p:sp>
      <p:sp>
        <p:nvSpPr>
          <p:cNvPr id="42" name="Rectangle 41"/>
          <p:cNvSpPr/>
          <p:nvPr/>
        </p:nvSpPr>
        <p:spPr>
          <a:xfrm>
            <a:off x="6993745" y="5648257"/>
            <a:ext cx="2133867" cy="307777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txBody>
          <a:bodyPr wrap="none">
            <a:spAutoFit/>
          </a:bodyPr>
          <a:lstStyle/>
          <a:p>
            <a:pPr algn="r"/>
            <a:r>
              <a:rPr lang="en-GB" sz="1400" i="1" dirty="0"/>
              <a:t>(JG </a:t>
            </a:r>
            <a:r>
              <a:rPr lang="en-GB" sz="1400" i="1" dirty="0" err="1"/>
              <a:t>Tidball</a:t>
            </a:r>
            <a:r>
              <a:rPr lang="en-GB" sz="1400" i="1" dirty="0"/>
              <a:t>, J </a:t>
            </a:r>
            <a:r>
              <a:rPr lang="en-GB" sz="1400" i="1" dirty="0" err="1"/>
              <a:t>Physiol</a:t>
            </a:r>
            <a:r>
              <a:rPr lang="en-GB" sz="1400" i="1" dirty="0"/>
              <a:t> 2007)</a:t>
            </a:r>
          </a:p>
        </p:txBody>
      </p:sp>
      <p:sp>
        <p:nvSpPr>
          <p:cNvPr id="10" name="Rectangle 9"/>
          <p:cNvSpPr/>
          <p:nvPr/>
        </p:nvSpPr>
        <p:spPr>
          <a:xfrm>
            <a:off x="7388031" y="6402300"/>
            <a:ext cx="1739580" cy="307777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txBody>
          <a:bodyPr wrap="none">
            <a:spAutoFit/>
          </a:bodyPr>
          <a:lstStyle/>
          <a:p>
            <a:pPr algn="r"/>
            <a:r>
              <a:rPr lang="en-GB" sz="1400" i="1" dirty="0"/>
              <a:t>(J </a:t>
            </a:r>
            <a:r>
              <a:rPr lang="en-GB" sz="1400" i="1" dirty="0" err="1"/>
              <a:t>Simkin</a:t>
            </a:r>
            <a:r>
              <a:rPr lang="en-GB" sz="1400" i="1" dirty="0"/>
              <a:t>, </a:t>
            </a:r>
            <a:r>
              <a:rPr lang="en-GB" sz="1400" i="1" dirty="0" err="1"/>
              <a:t>eLIFE</a:t>
            </a:r>
            <a:r>
              <a:rPr lang="en-GB" sz="1400" i="1" dirty="0"/>
              <a:t> 2017)</a:t>
            </a:r>
          </a:p>
        </p:txBody>
      </p:sp>
      <p:sp>
        <p:nvSpPr>
          <p:cNvPr id="11" name="Title 102"/>
          <p:cNvSpPr txBox="1">
            <a:spLocks/>
          </p:cNvSpPr>
          <p:nvPr/>
        </p:nvSpPr>
        <p:spPr>
          <a:xfrm>
            <a:off x="381001" y="61239"/>
            <a:ext cx="9140825" cy="550330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2400" b="1" dirty="0">
                <a:solidFill>
                  <a:srgbClr val="000000"/>
                </a:solidFill>
                <a:latin typeface="+mn-lt"/>
              </a:rPr>
              <a:t>Fonctions spécifiques du lignage chez les macrophages?</a:t>
            </a:r>
          </a:p>
        </p:txBody>
      </p:sp>
    </p:spTree>
    <p:extLst>
      <p:ext uri="{BB962C8B-B14F-4D97-AF65-F5344CB8AC3E}">
        <p14:creationId xmlns:p14="http://schemas.microsoft.com/office/powerpoint/2010/main" val="88642919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02"/>
          <p:cNvSpPr txBox="1">
            <a:spLocks/>
          </p:cNvSpPr>
          <p:nvPr/>
        </p:nvSpPr>
        <p:spPr>
          <a:xfrm>
            <a:off x="381000" y="22254"/>
            <a:ext cx="9140825" cy="550330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2400" b="1" dirty="0">
                <a:solidFill>
                  <a:srgbClr val="000000"/>
                </a:solidFill>
              </a:rPr>
              <a:t>Fonctions spécifiques du lignage chez les macrophages?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2963" y="2193235"/>
            <a:ext cx="3549650" cy="35496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72101" y="1054979"/>
            <a:ext cx="3796713" cy="88812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747339" y="5971561"/>
            <a:ext cx="33452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US" dirty="0">
                <a:solidFill>
                  <a:prstClr val="black"/>
                </a:solidFill>
              </a:rPr>
              <a:t>Zhu et al., August 2017 Immunity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4567" y="2193235"/>
            <a:ext cx="3649644" cy="364964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68151" y="5971561"/>
            <a:ext cx="37671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US" dirty="0">
                <a:solidFill>
                  <a:prstClr val="black"/>
                </a:solidFill>
              </a:rPr>
              <a:t>Bowman et al., Nov 2016 </a:t>
            </a:r>
            <a:r>
              <a:rPr lang="en-US">
                <a:solidFill>
                  <a:prstClr val="black"/>
                </a:solidFill>
              </a:rPr>
              <a:t>Cell Reports </a:t>
            </a:r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8151" y="1066969"/>
            <a:ext cx="4057650" cy="873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171301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1946" t="2105" r="2222" b="53078"/>
          <a:stretch/>
        </p:blipFill>
        <p:spPr>
          <a:xfrm>
            <a:off x="6364597" y="4643132"/>
            <a:ext cx="2597150" cy="9259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l="1267" t="1867" r="2024" b="52036"/>
          <a:stretch/>
        </p:blipFill>
        <p:spPr>
          <a:xfrm>
            <a:off x="6364597" y="5616511"/>
            <a:ext cx="2597150" cy="94578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0268" y="42506"/>
            <a:ext cx="3351848" cy="256141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44197" y="1929892"/>
            <a:ext cx="942251" cy="125844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6"/>
          <a:srcRect t="4224" r="25432"/>
          <a:stretch/>
        </p:blipFill>
        <p:spPr>
          <a:xfrm>
            <a:off x="1016324" y="2030307"/>
            <a:ext cx="2632202" cy="118005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7"/>
          <a:srcRect t="5536"/>
          <a:stretch/>
        </p:blipFill>
        <p:spPr>
          <a:xfrm>
            <a:off x="2219570" y="3146355"/>
            <a:ext cx="1033258" cy="1172389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807380" y="5404887"/>
            <a:ext cx="1320258" cy="99019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6"/>
          <a:srcRect l="76660" t="7628"/>
          <a:stretch/>
        </p:blipFill>
        <p:spPr>
          <a:xfrm>
            <a:off x="1455224" y="3162768"/>
            <a:ext cx="823904" cy="11381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181390" y="3046803"/>
            <a:ext cx="891371" cy="1254067"/>
          </a:xfrm>
          <a:prstGeom prst="rect">
            <a:avLst/>
          </a:prstGeom>
        </p:spPr>
      </p:pic>
      <p:pic>
        <p:nvPicPr>
          <p:cNvPr id="15" name="Picture 8" descr="logo_IPasteur"/>
          <p:cNvPicPr preferRelativeResize="0"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9571" y="5965416"/>
            <a:ext cx="1109571" cy="423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635513" y="4855183"/>
            <a:ext cx="1234631" cy="65847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430653" y="4740213"/>
            <a:ext cx="953359" cy="883801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20730" y="5717285"/>
            <a:ext cx="1045948" cy="744232"/>
          </a:xfrm>
          <a:prstGeom prst="rect">
            <a:avLst/>
          </a:prstGeom>
        </p:spPr>
      </p:pic>
      <p:sp>
        <p:nvSpPr>
          <p:cNvPr id="20" name="Rectangle 19"/>
          <p:cNvSpPr/>
          <p:nvPr/>
        </p:nvSpPr>
        <p:spPr>
          <a:xfrm>
            <a:off x="5275084" y="446054"/>
            <a:ext cx="4040074" cy="1754316"/>
          </a:xfrm>
          <a:prstGeom prst="rect">
            <a:avLst/>
          </a:prstGeom>
        </p:spPr>
        <p:txBody>
          <a:bodyPr wrap="square" lIns="91429" tIns="45715" rIns="91429" bIns="45715">
            <a:spAutoFit/>
          </a:bodyPr>
          <a:lstStyle/>
          <a:p>
            <a:pPr defTabSz="457200"/>
            <a:r>
              <a:rPr lang="en-GB" b="1" dirty="0">
                <a:solidFill>
                  <a:srgbClr val="00B050"/>
                </a:solidFill>
                <a:cs typeface="Arial"/>
              </a:rPr>
              <a:t>Acknowledgments</a:t>
            </a:r>
          </a:p>
          <a:p>
            <a:pPr defTabSz="457200"/>
            <a:r>
              <a:rPr lang="en-GB" dirty="0">
                <a:solidFill>
                  <a:prstClr val="black"/>
                </a:solidFill>
                <a:cs typeface="Arial"/>
              </a:rPr>
              <a:t>Pasteur Facilities </a:t>
            </a:r>
          </a:p>
          <a:p>
            <a:pPr defTabSz="457200"/>
            <a:r>
              <a:rPr lang="en-GB" dirty="0" err="1">
                <a:solidFill>
                  <a:prstClr val="black"/>
                </a:solidFill>
                <a:cs typeface="Arial"/>
              </a:rPr>
              <a:t>Geissmann</a:t>
            </a:r>
            <a:r>
              <a:rPr lang="en-GB" dirty="0">
                <a:solidFill>
                  <a:prstClr val="black"/>
                </a:solidFill>
                <a:cs typeface="Arial"/>
              </a:rPr>
              <a:t> Lab, MSKCC</a:t>
            </a:r>
          </a:p>
          <a:p>
            <a:pPr defTabSz="457200"/>
            <a:r>
              <a:rPr lang="fr-FR" dirty="0" err="1">
                <a:solidFill>
                  <a:prstClr val="black"/>
                </a:solidFill>
                <a:cs typeface="Arial"/>
              </a:rPr>
              <a:t>Rodewald</a:t>
            </a:r>
            <a:r>
              <a:rPr lang="en-GB" dirty="0">
                <a:solidFill>
                  <a:prstClr val="black"/>
                </a:solidFill>
                <a:cs typeface="Arial"/>
              </a:rPr>
              <a:t> Lab, </a:t>
            </a:r>
            <a:r>
              <a:rPr lang="fr-FR" dirty="0" err="1">
                <a:solidFill>
                  <a:prstClr val="black"/>
                </a:solidFill>
                <a:cs typeface="Arial"/>
              </a:rPr>
              <a:t>Dkfz</a:t>
            </a:r>
            <a:r>
              <a:rPr lang="fr-FR" dirty="0">
                <a:solidFill>
                  <a:prstClr val="black"/>
                </a:solidFill>
                <a:cs typeface="Arial"/>
              </a:rPr>
              <a:t>, Heidelberg, DE</a:t>
            </a:r>
            <a:endParaRPr lang="en-GB" dirty="0">
              <a:solidFill>
                <a:prstClr val="black"/>
              </a:solidFill>
              <a:cs typeface="Arial"/>
            </a:endParaRPr>
          </a:p>
          <a:p>
            <a:pPr defTabSz="457200"/>
            <a:r>
              <a:rPr lang="fr-FR" dirty="0">
                <a:solidFill>
                  <a:prstClr val="black"/>
                </a:solidFill>
                <a:cs typeface="Arial"/>
              </a:rPr>
              <a:t>De </a:t>
            </a:r>
            <a:r>
              <a:rPr lang="fr-FR" dirty="0" err="1">
                <a:solidFill>
                  <a:prstClr val="black"/>
                </a:solidFill>
                <a:cs typeface="Arial"/>
              </a:rPr>
              <a:t>Bruijn</a:t>
            </a:r>
            <a:r>
              <a:rPr lang="en-GB" dirty="0">
                <a:solidFill>
                  <a:prstClr val="black"/>
                </a:solidFill>
                <a:cs typeface="Arial"/>
              </a:rPr>
              <a:t> Lab, </a:t>
            </a:r>
            <a:r>
              <a:rPr lang="fr-FR" dirty="0">
                <a:solidFill>
                  <a:prstClr val="black"/>
                </a:solidFill>
                <a:cs typeface="Arial"/>
              </a:rPr>
              <a:t>WIMM, Oxford</a:t>
            </a:r>
          </a:p>
          <a:p>
            <a:pPr defTabSz="457200"/>
            <a:r>
              <a:rPr lang="fr-FR" dirty="0">
                <a:solidFill>
                  <a:prstClr val="black"/>
                </a:solidFill>
                <a:cs typeface="Arial"/>
              </a:rPr>
              <a:t>Schulz </a:t>
            </a:r>
            <a:r>
              <a:rPr lang="fr-FR" dirty="0" err="1">
                <a:solidFill>
                  <a:prstClr val="black"/>
                </a:solidFill>
                <a:cs typeface="Arial"/>
              </a:rPr>
              <a:t>Lab</a:t>
            </a:r>
            <a:r>
              <a:rPr lang="fr-FR" dirty="0">
                <a:solidFill>
                  <a:prstClr val="black"/>
                </a:solidFill>
                <a:cs typeface="Arial"/>
              </a:rPr>
              <a:t>, LUM, Munich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275084" y="2438261"/>
            <a:ext cx="3942550" cy="2308314"/>
          </a:xfrm>
          <a:prstGeom prst="rect">
            <a:avLst/>
          </a:prstGeom>
        </p:spPr>
        <p:txBody>
          <a:bodyPr wrap="square" lIns="91429" tIns="45715" rIns="91429" bIns="45715">
            <a:spAutoFit/>
          </a:bodyPr>
          <a:lstStyle/>
          <a:p>
            <a:pPr defTabSz="457200"/>
            <a:r>
              <a:rPr lang="en-GB" b="1" dirty="0">
                <a:solidFill>
                  <a:srgbClr val="00B050"/>
                </a:solidFill>
                <a:cs typeface="Arial"/>
              </a:rPr>
              <a:t>Collaborators</a:t>
            </a:r>
          </a:p>
          <a:p>
            <a:pPr defTabSz="457200"/>
            <a:r>
              <a:rPr lang="en-GB" dirty="0" err="1">
                <a:solidFill>
                  <a:prstClr val="black"/>
                </a:solidFill>
                <a:cs typeface="Arial"/>
              </a:rPr>
              <a:t>Samy</a:t>
            </a:r>
            <a:r>
              <a:rPr lang="en-GB" dirty="0">
                <a:solidFill>
                  <a:prstClr val="black"/>
                </a:solidFill>
                <a:cs typeface="Arial"/>
              </a:rPr>
              <a:t> 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Gobaa</a:t>
            </a:r>
            <a:r>
              <a:rPr lang="en-GB" dirty="0">
                <a:solidFill>
                  <a:prstClr val="black"/>
                </a:solidFill>
                <a:cs typeface="Arial"/>
              </a:rPr>
              <a:t>, 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Institut</a:t>
            </a:r>
            <a:r>
              <a:rPr lang="en-GB" dirty="0">
                <a:solidFill>
                  <a:prstClr val="black"/>
                </a:solidFill>
                <a:cs typeface="Arial"/>
              </a:rPr>
              <a:t> Pasteur</a:t>
            </a:r>
          </a:p>
          <a:p>
            <a:pPr defTabSz="457200"/>
            <a:r>
              <a:rPr lang="en-GB" dirty="0">
                <a:solidFill>
                  <a:prstClr val="black"/>
                </a:solidFill>
                <a:cs typeface="Arial"/>
              </a:rPr>
              <a:t>Ana 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Cumano</a:t>
            </a:r>
            <a:r>
              <a:rPr lang="en-GB" dirty="0">
                <a:solidFill>
                  <a:prstClr val="black"/>
                </a:solidFill>
                <a:cs typeface="Arial"/>
              </a:rPr>
              <a:t>, 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Institut</a:t>
            </a:r>
            <a:r>
              <a:rPr lang="en-GB" dirty="0">
                <a:solidFill>
                  <a:prstClr val="black"/>
                </a:solidFill>
                <a:cs typeface="Arial"/>
              </a:rPr>
              <a:t> Pasteur</a:t>
            </a:r>
          </a:p>
          <a:p>
            <a:pPr defTabSz="457200"/>
            <a:r>
              <a:rPr lang="en-GB" dirty="0" err="1">
                <a:solidFill>
                  <a:prstClr val="black"/>
                </a:solidFill>
                <a:cs typeface="Arial"/>
              </a:rPr>
              <a:t>Lida</a:t>
            </a:r>
            <a:r>
              <a:rPr lang="en-GB" dirty="0">
                <a:solidFill>
                  <a:prstClr val="black"/>
                </a:solidFill>
                <a:cs typeface="Arial"/>
              </a:rPr>
              <a:t> 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Katsimpardi</a:t>
            </a:r>
            <a:r>
              <a:rPr lang="en-GB" dirty="0">
                <a:solidFill>
                  <a:prstClr val="black"/>
                </a:solidFill>
                <a:cs typeface="Arial"/>
              </a:rPr>
              <a:t>, 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Institut</a:t>
            </a:r>
            <a:r>
              <a:rPr lang="en-GB" dirty="0">
                <a:solidFill>
                  <a:prstClr val="black"/>
                </a:solidFill>
                <a:cs typeface="Arial"/>
              </a:rPr>
              <a:t> Pasteur</a:t>
            </a:r>
          </a:p>
          <a:p>
            <a:pPr defTabSz="457200"/>
            <a:r>
              <a:rPr lang="en-GB" dirty="0">
                <a:solidFill>
                  <a:prstClr val="black"/>
                </a:solidFill>
                <a:cs typeface="Arial"/>
              </a:rPr>
              <a:t>Han Li, 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Institut</a:t>
            </a:r>
            <a:r>
              <a:rPr lang="en-GB" dirty="0">
                <a:solidFill>
                  <a:prstClr val="black"/>
                </a:solidFill>
                <a:cs typeface="Arial"/>
              </a:rPr>
              <a:t> Pasteur</a:t>
            </a:r>
          </a:p>
          <a:p>
            <a:pPr defTabSz="457200"/>
            <a:r>
              <a:rPr lang="en-GB" dirty="0">
                <a:solidFill>
                  <a:prstClr val="black"/>
                </a:solidFill>
                <a:cs typeface="Arial"/>
              </a:rPr>
              <a:t>Liz Jones, Leuven</a:t>
            </a:r>
          </a:p>
          <a:p>
            <a:pPr defTabSz="457200"/>
            <a:r>
              <a:rPr lang="en-GB" dirty="0">
                <a:solidFill>
                  <a:prstClr val="black"/>
                </a:solidFill>
                <a:cs typeface="Arial"/>
              </a:rPr>
              <a:t>Rachel 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Golub</a:t>
            </a:r>
            <a:r>
              <a:rPr lang="en-GB" dirty="0">
                <a:solidFill>
                  <a:prstClr val="black"/>
                </a:solidFill>
                <a:cs typeface="Arial"/>
              </a:rPr>
              <a:t>, </a:t>
            </a:r>
            <a:r>
              <a:rPr lang="en-GB" dirty="0" err="1">
                <a:solidFill>
                  <a:prstClr val="black"/>
                </a:solidFill>
                <a:cs typeface="Arial"/>
              </a:rPr>
              <a:t>Institut</a:t>
            </a:r>
            <a:r>
              <a:rPr lang="en-GB" dirty="0">
                <a:solidFill>
                  <a:prstClr val="black"/>
                </a:solidFill>
                <a:cs typeface="Arial"/>
              </a:rPr>
              <a:t> Pasteur</a:t>
            </a:r>
          </a:p>
          <a:p>
            <a:pPr defTabSz="457200"/>
            <a:endParaRPr lang="en-GB" dirty="0">
              <a:solidFill>
                <a:prstClr val="black"/>
              </a:solidFill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294691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0" y="45393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/>
              <a:t>Defining HSCs: Phenotypic characterisation</a:t>
            </a:r>
          </a:p>
        </p:txBody>
      </p:sp>
      <p:pic>
        <p:nvPicPr>
          <p:cNvPr id="3" name="Bild 10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4866" y="4059676"/>
            <a:ext cx="1244452" cy="1226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feld 185"/>
          <p:cNvSpPr txBox="1">
            <a:spLocks noChangeArrowheads="1"/>
          </p:cNvSpPr>
          <p:nvPr/>
        </p:nvSpPr>
        <p:spPr bwMode="auto">
          <a:xfrm rot="16200000">
            <a:off x="2802225" y="2381091"/>
            <a:ext cx="424115" cy="3385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/>
            <a:r>
              <a:rPr lang="de-DE" sz="1600" dirty="0">
                <a:latin typeface="Arial" charset="0"/>
                <a:cs typeface="Arial" charset="0"/>
              </a:rPr>
              <a:t>Kit</a:t>
            </a:r>
          </a:p>
        </p:txBody>
      </p:sp>
      <p:sp>
        <p:nvSpPr>
          <p:cNvPr id="5" name="Textfeld 187"/>
          <p:cNvSpPr txBox="1">
            <a:spLocks noChangeArrowheads="1"/>
          </p:cNvSpPr>
          <p:nvPr/>
        </p:nvSpPr>
        <p:spPr bwMode="auto">
          <a:xfrm>
            <a:off x="3133331" y="2648520"/>
            <a:ext cx="652343" cy="3385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/>
            <a:r>
              <a:rPr lang="de-DE" sz="1600">
                <a:latin typeface="Arial" charset="0"/>
                <a:cs typeface="Arial" charset="0"/>
              </a:rPr>
              <a:t>Sca1</a:t>
            </a:r>
          </a:p>
        </p:txBody>
      </p:sp>
      <p:sp>
        <p:nvSpPr>
          <p:cNvPr id="6" name="Textfeld 196"/>
          <p:cNvSpPr txBox="1">
            <a:spLocks noChangeArrowheads="1"/>
          </p:cNvSpPr>
          <p:nvPr/>
        </p:nvSpPr>
        <p:spPr bwMode="auto">
          <a:xfrm>
            <a:off x="5619421" y="2661030"/>
            <a:ext cx="709249" cy="3385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/>
            <a:r>
              <a:rPr lang="de-DE" sz="1600">
                <a:latin typeface="Arial" charset="0"/>
                <a:cs typeface="Arial" charset="0"/>
              </a:rPr>
              <a:t>CD48</a:t>
            </a:r>
          </a:p>
        </p:txBody>
      </p:sp>
      <p:pic>
        <p:nvPicPr>
          <p:cNvPr id="7" name="Bild 9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007" y="1516301"/>
            <a:ext cx="1244452" cy="1228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Bild 20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4388" y="1491042"/>
            <a:ext cx="1340569" cy="124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feld 194"/>
          <p:cNvSpPr txBox="1">
            <a:spLocks noChangeArrowheads="1"/>
          </p:cNvSpPr>
          <p:nvPr/>
        </p:nvSpPr>
        <p:spPr bwMode="auto">
          <a:xfrm rot="16200000">
            <a:off x="5197623" y="2243179"/>
            <a:ext cx="8233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/>
            <a:r>
              <a:rPr lang="de-DE" sz="1600">
                <a:latin typeface="Arial" charset="0"/>
                <a:cs typeface="Arial" charset="0"/>
              </a:rPr>
              <a:t>CD150</a:t>
            </a:r>
          </a:p>
        </p:txBody>
      </p:sp>
      <p:sp>
        <p:nvSpPr>
          <p:cNvPr id="10" name="Rechteck 98"/>
          <p:cNvSpPr>
            <a:spLocks noChangeArrowheads="1"/>
          </p:cNvSpPr>
          <p:nvPr/>
        </p:nvSpPr>
        <p:spPr bwMode="auto">
          <a:xfrm>
            <a:off x="3272447" y="1223344"/>
            <a:ext cx="12596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600" dirty="0">
                <a:latin typeface="Arial" charset="0"/>
                <a:cs typeface="Arial" charset="0"/>
              </a:rPr>
              <a:t>Lin</a:t>
            </a:r>
            <a:r>
              <a:rPr lang="en-US" sz="1600" baseline="30000" dirty="0">
                <a:latin typeface="Arial" charset="0"/>
                <a:cs typeface="Arial" charset="0"/>
              </a:rPr>
              <a:t>-</a:t>
            </a:r>
            <a:endParaRPr lang="de-DE" sz="1600" baseline="30000" dirty="0">
              <a:latin typeface="Arial" charset="0"/>
              <a:cs typeface="Arial" charset="0"/>
            </a:endParaRPr>
          </a:p>
        </p:txBody>
      </p:sp>
      <p:sp>
        <p:nvSpPr>
          <p:cNvPr id="11" name="Rechteck 98"/>
          <p:cNvSpPr>
            <a:spLocks noChangeArrowheads="1"/>
          </p:cNvSpPr>
          <p:nvPr/>
        </p:nvSpPr>
        <p:spPr bwMode="auto">
          <a:xfrm>
            <a:off x="5695303" y="1230755"/>
            <a:ext cx="12570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600">
                <a:latin typeface="Arial" charset="0"/>
                <a:cs typeface="Arial" charset="0"/>
              </a:rPr>
              <a:t>Kit</a:t>
            </a:r>
            <a:r>
              <a:rPr lang="en-US" sz="1600" baseline="30000">
                <a:latin typeface="Arial" charset="0"/>
                <a:cs typeface="Arial" charset="0"/>
              </a:rPr>
              <a:t>+</a:t>
            </a:r>
            <a:r>
              <a:rPr lang="en-US" sz="1600">
                <a:latin typeface="Arial" charset="0"/>
                <a:cs typeface="Arial" charset="0"/>
              </a:rPr>
              <a:t>Sca1</a:t>
            </a:r>
            <a:r>
              <a:rPr lang="en-US" sz="1600" baseline="30000">
                <a:latin typeface="Arial" charset="0"/>
                <a:cs typeface="Arial" charset="0"/>
              </a:rPr>
              <a:t>+</a:t>
            </a:r>
            <a:endParaRPr lang="de-DE" sz="1600" baseline="30000">
              <a:latin typeface="Arial" charset="0"/>
              <a:cs typeface="Arial" charset="0"/>
            </a:endParaRPr>
          </a:p>
        </p:txBody>
      </p:sp>
      <p:sp>
        <p:nvSpPr>
          <p:cNvPr id="12" name="Rechteck 98"/>
          <p:cNvSpPr>
            <a:spLocks noChangeArrowheads="1"/>
          </p:cNvSpPr>
          <p:nvPr/>
        </p:nvSpPr>
        <p:spPr bwMode="auto">
          <a:xfrm>
            <a:off x="5679572" y="3758833"/>
            <a:ext cx="12571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600">
                <a:latin typeface="Arial" charset="0"/>
                <a:cs typeface="Arial" charset="0"/>
              </a:rPr>
              <a:t>Kit</a:t>
            </a:r>
            <a:r>
              <a:rPr lang="en-US" sz="1600" baseline="30000">
                <a:latin typeface="Arial" charset="0"/>
                <a:cs typeface="Arial" charset="0"/>
              </a:rPr>
              <a:t>+</a:t>
            </a:r>
            <a:r>
              <a:rPr lang="en-US" sz="1600">
                <a:latin typeface="Arial" charset="0"/>
                <a:cs typeface="Arial" charset="0"/>
              </a:rPr>
              <a:t>Sca1</a:t>
            </a:r>
            <a:r>
              <a:rPr lang="en-US" sz="1600" baseline="30000">
                <a:latin typeface="Arial" charset="0"/>
                <a:cs typeface="Arial" charset="0"/>
              </a:rPr>
              <a:t>-</a:t>
            </a:r>
            <a:endParaRPr lang="de-DE" sz="1600" baseline="30000">
              <a:latin typeface="Arial" charset="0"/>
              <a:cs typeface="Arial" charset="0"/>
            </a:endParaRPr>
          </a:p>
        </p:txBody>
      </p:sp>
      <p:sp>
        <p:nvSpPr>
          <p:cNvPr id="13" name="Textfeld 221"/>
          <p:cNvSpPr txBox="1">
            <a:spLocks noChangeArrowheads="1"/>
          </p:cNvSpPr>
          <p:nvPr/>
        </p:nvSpPr>
        <p:spPr bwMode="auto">
          <a:xfrm>
            <a:off x="5616339" y="5214604"/>
            <a:ext cx="7092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/>
            <a:r>
              <a:rPr lang="de-DE" sz="1600">
                <a:latin typeface="Arial" charset="0"/>
                <a:cs typeface="Arial" charset="0"/>
              </a:rPr>
              <a:t>CD34</a:t>
            </a:r>
          </a:p>
        </p:txBody>
      </p:sp>
      <p:sp>
        <p:nvSpPr>
          <p:cNvPr id="14" name="Textfeld 222"/>
          <p:cNvSpPr txBox="1">
            <a:spLocks noChangeArrowheads="1"/>
          </p:cNvSpPr>
          <p:nvPr/>
        </p:nvSpPr>
        <p:spPr bwMode="auto">
          <a:xfrm rot="16200000">
            <a:off x="5251600" y="4861764"/>
            <a:ext cx="7092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/>
            <a:r>
              <a:rPr lang="de-DE" sz="1600">
                <a:latin typeface="Arial" charset="0"/>
                <a:cs typeface="Arial" charset="0"/>
              </a:rPr>
              <a:t>CD16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154863" y="1632858"/>
            <a:ext cx="117627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rgbClr val="008000"/>
                </a:solidFill>
              </a:rPr>
              <a:t>I: LT-HSC</a:t>
            </a:r>
          </a:p>
          <a:p>
            <a:r>
              <a:rPr lang="en-GB" sz="2000" dirty="0">
                <a:solidFill>
                  <a:srgbClr val="FF0000"/>
                </a:solidFill>
              </a:rPr>
              <a:t>II: ST-HSC</a:t>
            </a:r>
          </a:p>
          <a:p>
            <a:r>
              <a:rPr lang="en-GB" sz="2000" dirty="0">
                <a:solidFill>
                  <a:srgbClr val="0000FF"/>
                </a:solidFill>
              </a:rPr>
              <a:t>III: MPP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95608" y="1993363"/>
            <a:ext cx="17363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BM or </a:t>
            </a:r>
            <a:r>
              <a:rPr lang="en-GB" dirty="0" err="1"/>
              <a:t>Fetal</a:t>
            </a:r>
            <a:r>
              <a:rPr lang="en-GB" dirty="0"/>
              <a:t> liver</a:t>
            </a:r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2431981" y="2214483"/>
            <a:ext cx="580789" cy="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>
            <a:off x="4184696" y="2014179"/>
            <a:ext cx="1252251" cy="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3346061" y="1860940"/>
            <a:ext cx="388776" cy="300653"/>
          </a:xfrm>
          <a:prstGeom prst="rect">
            <a:avLst/>
          </a:prstGeom>
          <a:noFill/>
          <a:ln w="12700" cmpd="sng">
            <a:solidFill>
              <a:srgbClr val="00009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22" name="Straight Arrow Connector 21"/>
          <p:cNvCxnSpPr/>
          <p:nvPr/>
        </p:nvCxnSpPr>
        <p:spPr>
          <a:xfrm>
            <a:off x="3707597" y="2166579"/>
            <a:ext cx="1732430" cy="1733088"/>
          </a:xfrm>
          <a:prstGeom prst="straightConnector1">
            <a:avLst/>
          </a:prstGeom>
          <a:ln>
            <a:solidFill>
              <a:srgbClr val="00009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7154863" y="4207407"/>
            <a:ext cx="98942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rgbClr val="008000"/>
                </a:solidFill>
              </a:rPr>
              <a:t>I: CMP</a:t>
            </a:r>
          </a:p>
          <a:p>
            <a:r>
              <a:rPr lang="en-GB" sz="2000" dirty="0">
                <a:solidFill>
                  <a:srgbClr val="FF0000"/>
                </a:solidFill>
              </a:rPr>
              <a:t>II: GMP</a:t>
            </a:r>
          </a:p>
          <a:p>
            <a:r>
              <a:rPr lang="en-GB" sz="2000" dirty="0">
                <a:solidFill>
                  <a:srgbClr val="0000FF"/>
                </a:solidFill>
              </a:rPr>
              <a:t>III: MEP</a:t>
            </a:r>
          </a:p>
        </p:txBody>
      </p:sp>
      <p:sp>
        <p:nvSpPr>
          <p:cNvPr id="27" name="Rectangle 26"/>
          <p:cNvSpPr/>
          <p:nvPr/>
        </p:nvSpPr>
        <p:spPr>
          <a:xfrm>
            <a:off x="3762375" y="1912201"/>
            <a:ext cx="422320" cy="254378"/>
          </a:xfrm>
          <a:prstGeom prst="rect">
            <a:avLst/>
          </a:prstGeom>
          <a:noFill/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996028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81000" y="67971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/>
              <a:t>Defining the hematopoietic tree: one example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718528" y="507058"/>
            <a:ext cx="8806473" cy="4972677"/>
            <a:chOff x="674141" y="1411192"/>
            <a:chExt cx="8132332" cy="4314121"/>
          </a:xfrm>
        </p:grpSpPr>
        <p:pic>
          <p:nvPicPr>
            <p:cNvPr id="2" name="Picture 13" descr="D:\ajeet\iy34\IY34-onlinefigure\17\RodewaldFig02.tif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935" t="55304" b="10778"/>
            <a:stretch/>
          </p:blipFill>
          <p:spPr bwMode="auto">
            <a:xfrm>
              <a:off x="864887" y="1829116"/>
              <a:ext cx="7225437" cy="38961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Rectangle 3"/>
            <p:cNvSpPr/>
            <p:nvPr/>
          </p:nvSpPr>
          <p:spPr>
            <a:xfrm>
              <a:off x="674141" y="1411192"/>
              <a:ext cx="1912675" cy="17247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6893798" y="1517800"/>
              <a:ext cx="1912675" cy="17247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6893798" y="3242590"/>
              <a:ext cx="1196526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7023595" y="3186858"/>
              <a:ext cx="857977" cy="3204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 dirty="0">
                  <a:solidFill>
                    <a:srgbClr val="3366FF"/>
                  </a:solidFill>
                </a:rPr>
                <a:t>Thymus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7826000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White">
  <a:themeElements>
    <a:clrScheme name="White">
      <a:dk1>
        <a:srgbClr val="000000"/>
      </a:dk1>
      <a:lt1>
        <a:srgbClr val="FFFFFF"/>
      </a:lt1>
      <a:dk2>
        <a:srgbClr val="5E5E5E"/>
      </a:dk2>
      <a:lt2>
        <a:srgbClr val="D6D5D5"/>
      </a:lt2>
      <a:accent1>
        <a:srgbClr val="00A2FF"/>
      </a:accent1>
      <a:accent2>
        <a:srgbClr val="16E7CF"/>
      </a:accent2>
      <a:accent3>
        <a:srgbClr val="61D836"/>
      </a:accent3>
      <a:accent4>
        <a:srgbClr val="FAE232"/>
      </a:accent4>
      <a:accent5>
        <a:srgbClr val="FF644E"/>
      </a:accent5>
      <a:accent6>
        <a:srgbClr val="EF5FA7"/>
      </a:accent6>
      <a:hlink>
        <a:srgbClr val="0000FF"/>
      </a:hlink>
      <a:folHlink>
        <a:srgbClr val="FF00FF"/>
      </a:folHlink>
    </a:clrScheme>
    <a:fontScheme name="White">
      <a:majorFont>
        <a:latin typeface="Helvetica Neue Medium"/>
        <a:ea typeface="Helvetica Neue Medium"/>
        <a:cs typeface="Helvetica Neue Medium"/>
      </a:majorFont>
      <a:minorFont>
        <a:latin typeface="Helvetica Neue Medium"/>
        <a:ea typeface="Helvetica Neue Medium"/>
        <a:cs typeface="Helvetica Neue Medium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584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584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400" b="1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Helvetica Neue"/>
            <a:ea typeface="Helvetica Neue"/>
            <a:cs typeface="Helvetica Neue"/>
            <a:sym typeface="Helvetica Neue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5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6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8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9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261</TotalTime>
  <Words>6181</Words>
  <Application>Microsoft Macintosh PowerPoint</Application>
  <PresentationFormat>A4 Paper (210x297 mm)</PresentationFormat>
  <Paragraphs>1645</Paragraphs>
  <Slides>72</Slides>
  <Notes>34</Notes>
  <HiddenSlides>0</HiddenSlides>
  <MMClips>2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72</vt:i4>
      </vt:variant>
    </vt:vector>
  </HeadingPairs>
  <TitlesOfParts>
    <vt:vector size="94" baseType="lpstr">
      <vt:lpstr>ＭＳ Ｐゴシック</vt:lpstr>
      <vt:lpstr>Arial</vt:lpstr>
      <vt:lpstr>Calibri</vt:lpstr>
      <vt:lpstr>Calibri Light</vt:lpstr>
      <vt:lpstr>Helvetica</vt:lpstr>
      <vt:lpstr>Helvetica Light</vt:lpstr>
      <vt:lpstr>Helvetica Neue</vt:lpstr>
      <vt:lpstr>Helvetica Neue Light</vt:lpstr>
      <vt:lpstr>Helvetica Neue Medium</vt:lpstr>
      <vt:lpstr>Helvetica Neue Thin</vt:lpstr>
      <vt:lpstr>Lora</vt:lpstr>
      <vt:lpstr>Wingdings</vt:lpstr>
      <vt:lpstr>Office Theme</vt:lpstr>
      <vt:lpstr>2_Office Theme</vt:lpstr>
      <vt:lpstr>3_Office Theme</vt:lpstr>
      <vt:lpstr>5_Office Theme</vt:lpstr>
      <vt:lpstr>6_Office Theme</vt:lpstr>
      <vt:lpstr>7_Office Theme</vt:lpstr>
      <vt:lpstr>8_Office Theme</vt:lpstr>
      <vt:lpstr>9_Office Theme</vt:lpstr>
      <vt:lpstr>12_Office Theme</vt:lpstr>
      <vt:lpstr>White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Les macrophages résidents dérivent de progéniteurs du sac vitellin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Les macrophages résidents dérivent des YS-EMPs</vt:lpstr>
      <vt:lpstr>Les macrophages résidents dérivent des YS-EMPs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16.0014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Microsoft Office User</cp:lastModifiedBy>
  <cp:revision>83</cp:revision>
  <cp:lastPrinted>2018-06-19T09:15:51Z</cp:lastPrinted>
  <dcterms:created xsi:type="dcterms:W3CDTF">2018-06-18T20:19:07Z</dcterms:created>
  <dcterms:modified xsi:type="dcterms:W3CDTF">2018-06-19T09:21:26Z</dcterms:modified>
</cp:coreProperties>
</file>